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tiff" ContentType="image/tif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1398" r:id="rId2"/>
    <p:sldId id="1399" r:id="rId3"/>
    <p:sldId id="1401" r:id="rId4"/>
    <p:sldId id="1410" r:id="rId5"/>
    <p:sldId id="1553" r:id="rId6"/>
    <p:sldId id="1400" r:id="rId7"/>
    <p:sldId id="1403" r:id="rId8"/>
    <p:sldId id="1404" r:id="rId9"/>
    <p:sldId id="1502" r:id="rId10"/>
    <p:sldId id="1488" r:id="rId11"/>
    <p:sldId id="1497" r:id="rId12"/>
    <p:sldId id="1496" r:id="rId13"/>
    <p:sldId id="1489" r:id="rId14"/>
    <p:sldId id="1500" r:id="rId15"/>
    <p:sldId id="1495" r:id="rId16"/>
    <p:sldId id="1490" r:id="rId17"/>
    <p:sldId id="1501" r:id="rId18"/>
    <p:sldId id="1504" r:id="rId19"/>
    <p:sldId id="1505" r:id="rId20"/>
    <p:sldId id="1506" r:id="rId21"/>
    <p:sldId id="1514" r:id="rId22"/>
    <p:sldId id="1508" r:id="rId23"/>
    <p:sldId id="1552" r:id="rId24"/>
    <p:sldId id="1515" r:id="rId25"/>
    <p:sldId id="1516" r:id="rId26"/>
    <p:sldId id="1517" r:id="rId27"/>
    <p:sldId id="1519" r:id="rId28"/>
    <p:sldId id="1520" r:id="rId29"/>
    <p:sldId id="1518" r:id="rId30"/>
    <p:sldId id="1521" r:id="rId31"/>
    <p:sldId id="1522" r:id="rId32"/>
    <p:sldId id="1523" r:id="rId33"/>
    <p:sldId id="1527" r:id="rId34"/>
    <p:sldId id="1528" r:id="rId35"/>
    <p:sldId id="1529" r:id="rId36"/>
    <p:sldId id="1524" r:id="rId37"/>
    <p:sldId id="1525" r:id="rId38"/>
    <p:sldId id="1530" r:id="rId39"/>
    <p:sldId id="1532" r:id="rId40"/>
    <p:sldId id="1536" r:id="rId41"/>
    <p:sldId id="1537" r:id="rId42"/>
    <p:sldId id="1544" r:id="rId43"/>
    <p:sldId id="1538" r:id="rId44"/>
    <p:sldId id="1539" r:id="rId45"/>
    <p:sldId id="1540" r:id="rId46"/>
    <p:sldId id="1541" r:id="rId47"/>
    <p:sldId id="1545" r:id="rId48"/>
    <p:sldId id="1546" r:id="rId49"/>
    <p:sldId id="1542" r:id="rId50"/>
    <p:sldId id="1543" r:id="rId51"/>
    <p:sldId id="1547" r:id="rId52"/>
    <p:sldId id="1551" r:id="rId53"/>
    <p:sldId id="1549" r:id="rId54"/>
    <p:sldId id="1548" r:id="rId55"/>
    <p:sldId id="1507" r:id="rId56"/>
    <p:sldId id="1533" r:id="rId57"/>
    <p:sldId id="1534" r:id="rId58"/>
    <p:sldId id="1535" r:id="rId59"/>
    <p:sldId id="1513" r:id="rId60"/>
  </p:sldIdLst>
  <p:sldSz cx="9601200" cy="7315200"/>
  <p:notesSz cx="7315200" cy="96012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b="1" kern="1200">
        <a:solidFill>
          <a:schemeClr val="hlink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5511"/>
    <a:srgbClr val="063DE8"/>
    <a:srgbClr val="9719FF"/>
    <a:srgbClr val="500093"/>
    <a:srgbClr val="336699"/>
    <a:srgbClr val="FF9933"/>
    <a:srgbClr val="00CC00"/>
    <a:srgbClr val="66FF99"/>
    <a:srgbClr val="00CC99"/>
    <a:srgbClr val="11ED9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16" autoAdjust="0"/>
    <p:restoredTop sz="90929"/>
  </p:normalViewPr>
  <p:slideViewPr>
    <p:cSldViewPr snapToGrid="0">
      <p:cViewPr varScale="1">
        <p:scale>
          <a:sx n="95" d="100"/>
          <a:sy n="95" d="100"/>
        </p:scale>
        <p:origin x="-2250" y="-102"/>
      </p:cViewPr>
      <p:guideLst>
        <p:guide orient="horz" pos="2304"/>
        <p:guide pos="30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6812368" y="9185279"/>
            <a:ext cx="428220" cy="3254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358" tIns="46842" rIns="95358" bIns="46842" anchor="ctr">
            <a:spAutoFit/>
          </a:bodyPr>
          <a:lstStyle/>
          <a:p>
            <a:pPr algn="r" defTabSz="963590">
              <a:defRPr/>
            </a:pPr>
            <a:fld id="{69912485-480B-450B-B2A9-D6959DE99F5C}" type="slidenum">
              <a:rPr lang="en-US" sz="1500" b="0">
                <a:solidFill>
                  <a:schemeClr val="tx1"/>
                </a:solidFill>
                <a:latin typeface="Helvetica" pitchFamily="34" charset="0"/>
              </a:rPr>
              <a:pPr algn="r" defTabSz="963590">
                <a:defRPr/>
              </a:pPr>
              <a:t>‹#›</a:t>
            </a:fld>
            <a:endParaRPr lang="en-US" sz="1500" b="0" dirty="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20614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4" y="4557713"/>
            <a:ext cx="5362575" cy="43227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5358" tIns="46842" rIns="95358" bIns="468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notes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16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00163" y="725488"/>
            <a:ext cx="4708525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6812368" y="9184485"/>
            <a:ext cx="428220" cy="32543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5358" tIns="46842" rIns="95358" bIns="46842" anchor="ctr">
            <a:spAutoFit/>
          </a:bodyPr>
          <a:lstStyle/>
          <a:p>
            <a:pPr algn="r" defTabSz="963590">
              <a:defRPr/>
            </a:pPr>
            <a:fld id="{C159EEEF-DCAB-4DFB-89D8-A369DA8759C6}" type="slidenum">
              <a:rPr lang="en-US" sz="1500" b="0">
                <a:solidFill>
                  <a:schemeClr val="tx1"/>
                </a:solidFill>
                <a:latin typeface="Helvetica" pitchFamily="34" charset="0"/>
              </a:rPr>
              <a:pPr algn="r" defTabSz="963590">
                <a:defRPr/>
              </a:pPr>
              <a:t>‹#›</a:t>
            </a:fld>
            <a:endParaRPr lang="en-US" sz="1500" b="0" dirty="0">
              <a:solidFill>
                <a:schemeClr val="tx1"/>
              </a:solidFill>
              <a:latin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67807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271713"/>
            <a:ext cx="8159750" cy="1568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144963"/>
            <a:ext cx="6721475" cy="1870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75463" y="0"/>
            <a:ext cx="2105025" cy="6953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0388" y="0"/>
            <a:ext cx="6162675" cy="6953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745288" cy="741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6638" y="968375"/>
            <a:ext cx="4133850" cy="5984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745288" cy="741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6638" y="968375"/>
            <a:ext cx="4133850" cy="2916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46638" y="4037013"/>
            <a:ext cx="4133850" cy="291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2209800" y="0"/>
            <a:ext cx="6745288" cy="741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60388" y="968375"/>
            <a:ext cx="4133850" cy="2916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6638" y="968375"/>
            <a:ext cx="4133850" cy="2916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60388" y="4037013"/>
            <a:ext cx="4133850" cy="291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6638" y="4037013"/>
            <a:ext cx="4133850" cy="291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0"/>
            <a:ext cx="6745288" cy="7413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46638" y="968375"/>
            <a:ext cx="4133850" cy="29162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46638" y="4037013"/>
            <a:ext cx="4133850" cy="291623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25" y="4700588"/>
            <a:ext cx="8161338" cy="1452562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825" y="3100388"/>
            <a:ext cx="8161338" cy="16002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0388" y="968375"/>
            <a:ext cx="4133850" cy="598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6638" y="968375"/>
            <a:ext cx="4133850" cy="59848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3688"/>
            <a:ext cx="8642350" cy="1219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5" y="1636713"/>
            <a:ext cx="4243388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425" y="2319338"/>
            <a:ext cx="4243388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636713"/>
            <a:ext cx="4244975" cy="68262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800" y="2319338"/>
            <a:ext cx="4244975" cy="4214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425" y="290513"/>
            <a:ext cx="3159125" cy="12398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4438" y="290513"/>
            <a:ext cx="5367337" cy="62436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425" y="1530350"/>
            <a:ext cx="3159125" cy="50038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188" y="5121275"/>
            <a:ext cx="5761037" cy="6032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188" y="654050"/>
            <a:ext cx="5761037" cy="438943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188" y="5724525"/>
            <a:ext cx="5761037" cy="85883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p:transition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09800" y="0"/>
            <a:ext cx="6745288" cy="7413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5647" tIns="46984" rIns="95647" bIns="469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One line title (two lines possible)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60388" y="968375"/>
            <a:ext cx="8420100" cy="5984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5647" tIns="46984" rIns="95647" bIns="469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 (suggestion:  avoid going beyond third level for the On Site Review Presentation- your stuff may be too detailed for the audience and hard to read in the back of the room)</a:t>
            </a:r>
          </a:p>
          <a:p>
            <a:pPr lvl="3"/>
            <a:r>
              <a:rPr lang="en-US" smtClean="0"/>
              <a:t>Fourth level</a:t>
            </a:r>
          </a:p>
        </p:txBody>
      </p:sp>
      <p:sp>
        <p:nvSpPr>
          <p:cNvPr id="1041" name="Line 17"/>
          <p:cNvSpPr>
            <a:spLocks noChangeShapeType="1"/>
          </p:cNvSpPr>
          <p:nvPr/>
        </p:nvSpPr>
        <p:spPr bwMode="auto">
          <a:xfrm flipH="1" flipV="1">
            <a:off x="609600" y="912813"/>
            <a:ext cx="8361363" cy="1587"/>
          </a:xfrm>
          <a:prstGeom prst="line">
            <a:avLst/>
          </a:prstGeom>
          <a:noFill/>
          <a:ln w="76200">
            <a:solidFill>
              <a:srgbClr val="00279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b="0"/>
          </a:p>
        </p:txBody>
      </p:sp>
      <p:pic>
        <p:nvPicPr>
          <p:cNvPr id="9221" name="Picture 34" descr="sm3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09600" y="0"/>
            <a:ext cx="15430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>
    <p:wipe dir="d"/>
  </p:transition>
  <p:hf sldNum="0" hdr="0" ftr="0" dt="0"/>
  <p:txStyles>
    <p:titleStyle>
      <a:lvl1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+mj-lt"/>
          <a:ea typeface="+mj-ea"/>
          <a:cs typeface="+mj-cs"/>
        </a:defRPr>
      </a:lvl1pPr>
      <a:lvl2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2pPr>
      <a:lvl3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3pPr>
      <a:lvl4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4pPr>
      <a:lvl5pPr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5pPr>
      <a:lvl6pPr marL="457200"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6pPr>
      <a:lvl7pPr marL="914400"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7pPr>
      <a:lvl8pPr marL="1371600"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8pPr>
      <a:lvl9pPr marL="1828800" algn="l" defTabSz="966788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700" b="1">
          <a:solidFill>
            <a:schemeClr val="accent2"/>
          </a:solidFill>
          <a:latin typeface="Times New Roman" pitchFamily="18" charset="0"/>
        </a:defRPr>
      </a:lvl9pPr>
    </p:titleStyle>
    <p:bodyStyle>
      <a:lvl1pPr marL="361950" indent="-361950" algn="l" defTabSz="9667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900" b="1">
          <a:solidFill>
            <a:srgbClr val="00279F"/>
          </a:solidFill>
          <a:latin typeface="+mn-lt"/>
          <a:ea typeface="+mn-ea"/>
          <a:cs typeface="+mn-cs"/>
        </a:defRPr>
      </a:lvl1pPr>
      <a:lvl2pPr marL="785813" indent="-303213" algn="l" defTabSz="966788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1700" b="1">
          <a:solidFill>
            <a:srgbClr val="00279F"/>
          </a:solidFill>
          <a:latin typeface="+mn-lt"/>
        </a:defRPr>
      </a:lvl2pPr>
      <a:lvl3pPr marL="1208088" indent="-241300" algn="l" defTabSz="966788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1700" b="1">
          <a:solidFill>
            <a:srgbClr val="00279F"/>
          </a:solidFill>
          <a:latin typeface="+mn-lt"/>
        </a:defRPr>
      </a:lvl3pPr>
      <a:lvl4pPr marL="1692275" indent="-242888" algn="l" defTabSz="966788" rtl="0" eaLnBrk="0" fontAlgn="base" hangingPunct="0">
        <a:spcBef>
          <a:spcPct val="20000"/>
        </a:spcBef>
        <a:spcAft>
          <a:spcPct val="0"/>
        </a:spcAft>
        <a:buSzPct val="100000"/>
        <a:buChar char="—"/>
        <a:defRPr sz="1700" b="1">
          <a:solidFill>
            <a:srgbClr val="00279F"/>
          </a:solidFill>
          <a:latin typeface="+mn-lt"/>
        </a:defRPr>
      </a:lvl4pPr>
      <a:lvl5pPr marL="21748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5pPr>
      <a:lvl6pPr marL="26320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6pPr>
      <a:lvl7pPr marL="30892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7pPr>
      <a:lvl8pPr marL="35464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8pPr>
      <a:lvl9pPr marL="4003675" indent="-241300" algn="l" defTabSz="966788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opsil.com/media/142192/pfz_product_note_september2014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citation.aip.org/content/aip/journal/jap/57/4/10.1063/1.334488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tif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image" Target="../media/image51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725" y="2812690"/>
            <a:ext cx="8159750" cy="1568450"/>
          </a:xfrm>
        </p:spPr>
        <p:txBody>
          <a:bodyPr/>
          <a:lstStyle/>
          <a:p>
            <a:pPr algn="ctr"/>
            <a:r>
              <a:rPr lang="en-US" sz="3600" dirty="0" smtClean="0">
                <a:latin typeface="Arial" pitchFamily="34" charset="0"/>
                <a:cs typeface="Arial" pitchFamily="34" charset="0"/>
              </a:rPr>
              <a:t>Status of the CCD Development for the Dark Energy Spectroscopic Instrument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9863" y="4475875"/>
            <a:ext cx="6721475" cy="1870075"/>
          </a:xfrm>
        </p:spPr>
        <p:txBody>
          <a:bodyPr/>
          <a:lstStyle/>
          <a:p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C.J.  </a:t>
            </a:r>
            <a:r>
              <a:rPr lang="en-US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Bebek</a:t>
            </a:r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, J.H. </a:t>
            </a:r>
            <a:r>
              <a:rPr lang="en-US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Emes</a:t>
            </a:r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, D.E. Groom, S. </a:t>
            </a:r>
            <a:r>
              <a:rPr lang="en-US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Haque</a:t>
            </a:r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, </a:t>
            </a:r>
          </a:p>
          <a:p>
            <a:r>
              <a:rPr lang="en-US" u="sng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S.E. Holland</a:t>
            </a:r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, A. </a:t>
            </a:r>
            <a:r>
              <a:rPr lang="en-US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Karcher</a:t>
            </a:r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, W.F. Kolbe, J.S. Lee, </a:t>
            </a:r>
          </a:p>
          <a:p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N.P. </a:t>
            </a:r>
            <a:r>
              <a:rPr lang="en-US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Palaio</a:t>
            </a:r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, and G. Wang</a:t>
            </a:r>
          </a:p>
          <a:p>
            <a:endParaRPr lang="en-US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Dec 2</a:t>
            </a:r>
            <a:r>
              <a:rPr lang="en-US" baseline="30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nd</a:t>
            </a:r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, 2016</a:t>
            </a:r>
          </a:p>
          <a:p>
            <a:endParaRPr lang="en-US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Lawrence Berkeley National Laboratory</a:t>
            </a:r>
            <a:endParaRPr lang="en-US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meeting_logo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121" y="-12758"/>
            <a:ext cx="9124958" cy="2480867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23808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“Tree rings” arise from resistivity variations that develop during crystal growing and float-zone refining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7"/>
            <a:r>
              <a:rPr lang="en-US" sz="34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Impurity segregation between liquid and solid phases</a:t>
            </a:r>
          </a:p>
          <a:p>
            <a:pPr lvl="7"/>
            <a:r>
              <a:rPr lang="en-US" sz="32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Spherical melt (growth) surface leads to radial resistivity variations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Tree rings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9763" name="Picture 3"/>
          <p:cNvPicPr>
            <a:picLocks noChangeAspect="1" noChangeArrowheads="1"/>
          </p:cNvPicPr>
          <p:nvPr/>
        </p:nvPicPr>
        <p:blipFill>
          <a:blip r:embed="rId2"/>
          <a:srcRect l="57025" t="53636" r="33719" b="30000"/>
          <a:stretch>
            <a:fillRect/>
          </a:stretch>
        </p:blipFill>
        <p:spPr bwMode="auto">
          <a:xfrm>
            <a:off x="138823" y="3104109"/>
            <a:ext cx="3738196" cy="3604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Arrow Connector 6"/>
          <p:cNvCxnSpPr/>
          <p:nvPr/>
        </p:nvCxnSpPr>
        <p:spPr bwMode="auto">
          <a:xfrm flipH="1">
            <a:off x="2250040" y="2743200"/>
            <a:ext cx="226032" cy="49316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63DE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4114" y="6760397"/>
            <a:ext cx="93641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From </a:t>
            </a:r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Topsil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product note: 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3"/>
              </a:rPr>
              <a:t>http://www.topsil.com/media/142192/pfz_product_note_september2014.pdf</a:t>
            </a:r>
            <a:endParaRPr lang="en-US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9969" y="1256044"/>
            <a:ext cx="5451231" cy="5966915"/>
          </a:xfrm>
        </p:spPr>
        <p:txBody>
          <a:bodyPr/>
          <a:lstStyle/>
          <a:p>
            <a:pPr>
              <a:buNone/>
            </a:pP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Silicon ingot</a:t>
            </a:r>
          </a:p>
          <a:p>
            <a:pPr>
              <a:buNone/>
            </a:pP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Regions of varying resistivity due to impurity segregation (liquid / solid segregation)</a:t>
            </a:r>
          </a:p>
          <a:p>
            <a:pPr>
              <a:buNone/>
            </a:pPr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Radial variation in resistivity due to slicing into wafers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Tree rings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3970" y="6358463"/>
            <a:ext cx="91607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K. </a:t>
            </a:r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Senda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et al., “Fixed pattern noise in the solid-state imagers due to the striations in </a:t>
            </a:r>
            <a:r>
              <a:rPr lang="en-US" b="0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Czochralski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silicon crystals”, 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  <a:hlinkClick r:id="rId2"/>
              </a:rPr>
              <a:t>J. Appl. Phys. 57 (1985) 1369</a:t>
            </a:r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244510" y="1306322"/>
            <a:ext cx="5334000" cy="4948672"/>
            <a:chOff x="244510" y="1306322"/>
            <a:chExt cx="5334000" cy="4948672"/>
          </a:xfrm>
        </p:grpSpPr>
        <p:pic>
          <p:nvPicPr>
            <p:cNvPr id="631810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108851" y="1306322"/>
              <a:ext cx="2912745" cy="4245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31811" name="Picture 3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244510" y="5702544"/>
              <a:ext cx="5334000" cy="552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Arrow Connector 10"/>
            <p:cNvCxnSpPr/>
            <p:nvPr/>
          </p:nvCxnSpPr>
          <p:spPr bwMode="auto">
            <a:xfrm flipH="1">
              <a:off x="3205425" y="1567543"/>
              <a:ext cx="944544" cy="351692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63DE8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3" name="Straight Arrow Connector 12"/>
            <p:cNvCxnSpPr/>
            <p:nvPr/>
          </p:nvCxnSpPr>
          <p:spPr bwMode="auto">
            <a:xfrm flipH="1">
              <a:off x="3547068" y="4272224"/>
              <a:ext cx="614624" cy="259583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063DE8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 flipH="1">
              <a:off x="2662813" y="2110154"/>
              <a:ext cx="1457011" cy="261257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9" name="Straight Arrow Connector 18"/>
            <p:cNvCxnSpPr/>
            <p:nvPr/>
          </p:nvCxnSpPr>
          <p:spPr bwMode="auto">
            <a:xfrm flipH="1">
              <a:off x="2815214" y="2180492"/>
              <a:ext cx="1284513" cy="343319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1" name="Straight Arrow Connector 20"/>
            <p:cNvCxnSpPr/>
            <p:nvPr/>
          </p:nvCxnSpPr>
          <p:spPr bwMode="auto">
            <a:xfrm flipH="1">
              <a:off x="2954215" y="2270927"/>
              <a:ext cx="1135465" cy="41198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050" y="5046400"/>
            <a:ext cx="8422838" cy="1615647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Resistivity variations lead to space charge that generate lateral electric fields </a:t>
            </a:r>
            <a:r>
              <a:rPr lang="en-US" sz="3200" b="0" i="1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3200" b="0" i="1" baseline="-25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that deflect the charge during transit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Tree rings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620547" name="Object 3"/>
          <p:cNvGraphicFramePr>
            <a:graphicFrameLocks noChangeAspect="1"/>
          </p:cNvGraphicFramePr>
          <p:nvPr/>
        </p:nvGraphicFramePr>
        <p:xfrm>
          <a:off x="1021849" y="1086667"/>
          <a:ext cx="7420559" cy="3626011"/>
        </p:xfrm>
        <a:graphic>
          <a:graphicData uri="http://schemas.openxmlformats.org/presentationml/2006/ole">
            <p:oleObj spid="_x0000_s630786" name="Equation" r:id="rId3" imgW="3327120" imgH="1650960" progId="Equation.3">
              <p:embed/>
            </p:oleObj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Tree rings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5190" y="1122871"/>
            <a:ext cx="9149390" cy="5910976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Reduce the effect of the resistivity variations by using very high resistivity silicon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35469" y="6521388"/>
            <a:ext cx="76594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Material used for DESI CCD production to date</a:t>
            </a:r>
            <a:endParaRPr lang="en-US" sz="28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0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1112" y="2113503"/>
            <a:ext cx="5043697" cy="4254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048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10424" y="3417122"/>
            <a:ext cx="4325457" cy="2340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4000" dirty="0" smtClean="0">
                <a:latin typeface="Arial" pitchFamily="34" charset="0"/>
                <a:cs typeface="Arial" pitchFamily="34" charset="0"/>
              </a:rPr>
              <a:t>Tree rings</a:t>
            </a:r>
            <a:endParaRPr lang="en-US" sz="4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15190" y="1122871"/>
            <a:ext cx="9149390" cy="591097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The following slides compare results for a </a:t>
            </a:r>
          </a:p>
          <a:p>
            <a:pPr lvl="1"/>
            <a:r>
              <a:rPr lang="en-US" sz="26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BOSS CCD fabricated on 5 </a:t>
            </a:r>
            <a:r>
              <a:rPr lang="en-US" sz="28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kohm</a:t>
            </a: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-cm silicon </a:t>
            </a:r>
          </a:p>
          <a:p>
            <a:pPr lvl="1"/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DESI CCD fabricated on &gt; 15 </a:t>
            </a:r>
            <a:r>
              <a:rPr lang="en-US" sz="28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kohm</a:t>
            </a: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-cm silicon </a:t>
            </a:r>
          </a:p>
          <a:p>
            <a:pPr lvl="2"/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Both 250 </a:t>
            </a: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  <a:sym typeface="Symbol"/>
              </a:rPr>
              <a:t>microns</a:t>
            </a: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thick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2906" y="6702252"/>
            <a:ext cx="8591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BOSS: 127298-22-4                               DESI: 169186-7-4</a:t>
            </a:r>
            <a:endParaRPr lang="en-US" sz="24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14" descr="XBD200703-00075"/>
          <p:cNvPicPr>
            <a:picLocks noChangeAspect="1" noChangeArrowheads="1"/>
          </p:cNvPicPr>
          <p:nvPr/>
        </p:nvPicPr>
        <p:blipFill>
          <a:blip r:embed="rId3" cstate="print"/>
          <a:srcRect l="6897" t="6245" r="24138" b="4803"/>
          <a:stretch>
            <a:fillRect/>
          </a:stretch>
        </p:blipFill>
        <p:spPr bwMode="auto">
          <a:xfrm>
            <a:off x="630629" y="3250603"/>
            <a:ext cx="3730356" cy="3453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ropped_DESI_wafer.t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5336" y="3242567"/>
            <a:ext cx="3545571" cy="3423965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0045" y="871492"/>
            <a:ext cx="9063355" cy="5540587"/>
          </a:xfrm>
        </p:spPr>
        <p:txBody>
          <a:bodyPr/>
          <a:lstStyle/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endParaRPr lang="en-US" sz="2500" b="0" dirty="0" smtClean="0">
              <a:solidFill>
                <a:srgbClr val="0000FF"/>
              </a:solidFill>
            </a:endParaRPr>
          </a:p>
          <a:p>
            <a:r>
              <a:rPr lang="en-US" sz="25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Use very high resistivity silicon to suppress tree rings</a:t>
            </a:r>
          </a:p>
          <a:p>
            <a:pPr lvl="1"/>
            <a:r>
              <a:rPr lang="en-US" sz="23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Less space charge due to ionized </a:t>
            </a:r>
            <a:r>
              <a:rPr lang="en-US" sz="2300" b="0" dirty="0" err="1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dopants</a:t>
            </a:r>
            <a:r>
              <a:rPr lang="en-US" sz="2300" b="0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/ less lateral field</a:t>
            </a:r>
            <a:endParaRPr lang="en-US" sz="2500" b="0" dirty="0" smtClean="0">
              <a:solidFill>
                <a:srgbClr val="0000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8577" y="1103049"/>
            <a:ext cx="4428554" cy="444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39276" y="1100029"/>
            <a:ext cx="4428554" cy="444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763580" y="5558976"/>
            <a:ext cx="4378171" cy="343809"/>
          </a:xfrm>
          <a:prstGeom prst="rect">
            <a:avLst/>
          </a:prstGeom>
          <a:noFill/>
        </p:spPr>
        <p:txBody>
          <a:bodyPr wrap="square" lIns="96644" tIns="48322" rIns="96644" bIns="48322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~ 5 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kohm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-cm resistivity (e.g. 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DECam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)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2765" y="5555537"/>
            <a:ext cx="3330829" cy="352894"/>
          </a:xfrm>
          <a:prstGeom prst="rect">
            <a:avLst/>
          </a:prstGeom>
          <a:noFill/>
        </p:spPr>
        <p:txBody>
          <a:bodyPr wrap="square" lIns="96644" tIns="48322" rIns="96644" bIns="48322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&gt; 15 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kohm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-cm resistivity (DESI)</a:t>
            </a: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099271" y="173037"/>
            <a:ext cx="7391401" cy="731315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Tree rings: 5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vs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15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kohm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-cm Si (20V)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187578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8"/>
            <a:ext cx="7155264" cy="721266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Tree rings / experimental data (20V)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4886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978408"/>
            <a:ext cx="86963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7115070" cy="731315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Tree rings / experimental data (50V)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5911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978408"/>
            <a:ext cx="86963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7115070" cy="731315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Tree rings / DESI CCD (20V)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79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978408"/>
            <a:ext cx="87058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7115070" cy="731315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Tree rings / DESI CCD (50V)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897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2438" y="978408"/>
            <a:ext cx="8696325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23808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Overview of the Dark Energy Spectroscopic Instrument and CCD requirements</a:t>
            </a:r>
          </a:p>
          <a:p>
            <a:endParaRPr lang="en-US" sz="30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4k x 4k CCD development for DESI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“Tree rings”</a:t>
            </a:r>
          </a:p>
          <a:p>
            <a:pPr lvl="2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Use of very high resistivity silicon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Fixed pattern noise from CCD fabrication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Quantum Efficiency improvements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Noise improvements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Outline of the talk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7115070" cy="731315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Tree rings / DESI CCD (100V)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4000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7675" y="987552"/>
            <a:ext cx="870585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23808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Overview of the Dark Energy Spectroscopic Instrument and CCD requirements</a:t>
            </a:r>
          </a:p>
          <a:p>
            <a:endParaRPr lang="en-US" sz="30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4k x 4k CCD development for DESI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“Tree rings”</a:t>
            </a:r>
          </a:p>
          <a:p>
            <a:pPr lvl="2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Use of very high resistivity silicon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Fixed pattern noise from CCD fabrication</a:t>
            </a:r>
          </a:p>
          <a:p>
            <a:pPr lvl="2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Improved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photomask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fabrication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Noise improvements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Quantum Efficiency improvements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Outline of the talk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013960"/>
            <a:ext cx="8420100" cy="5984875"/>
          </a:xfrm>
        </p:spPr>
        <p:txBody>
          <a:bodyPr/>
          <a:lstStyle/>
          <a:p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The 1x </a:t>
            </a:r>
            <a:r>
              <a:rPr lang="en-US" sz="28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photomasks</a:t>
            </a: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used in the Teledyne CCD process use step and repeat systems that result in periodic, pattern-placement errors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0547" name="Picture 3"/>
          <p:cNvPicPr>
            <a:picLocks noChangeAspect="1" noChangeArrowheads="1"/>
          </p:cNvPicPr>
          <p:nvPr/>
        </p:nvPicPr>
        <p:blipFill>
          <a:blip r:embed="rId2"/>
          <a:srcRect l="2791" t="3648" r="11163" b="3127"/>
          <a:stretch>
            <a:fillRect/>
          </a:stretch>
        </p:blipFill>
        <p:spPr bwMode="auto">
          <a:xfrm>
            <a:off x="20071" y="2474118"/>
            <a:ext cx="4651988" cy="44979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2" name="Straight Connector 11"/>
          <p:cNvCxnSpPr/>
          <p:nvPr/>
        </p:nvCxnSpPr>
        <p:spPr bwMode="auto">
          <a:xfrm flipV="1">
            <a:off x="768075" y="4080055"/>
            <a:ext cx="0" cy="1036935"/>
          </a:xfrm>
          <a:prstGeom prst="line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Arrow Connector 13"/>
          <p:cNvCxnSpPr/>
          <p:nvPr/>
        </p:nvCxnSpPr>
        <p:spPr bwMode="auto">
          <a:xfrm>
            <a:off x="806480" y="4579320"/>
            <a:ext cx="1828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rot="10800000">
            <a:off x="508384" y="4579320"/>
            <a:ext cx="18288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50501" y="6958878"/>
            <a:ext cx="42418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165771-12-4_S13to16_unsc_flat100V1_med_fits-f_flipy_no_oscan_53500_4500.png</a:t>
            </a:r>
            <a:endParaRPr lang="en-US" sz="8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42"/>
          <p:cNvGrpSpPr/>
          <p:nvPr/>
        </p:nvGrpSpPr>
        <p:grpSpPr>
          <a:xfrm>
            <a:off x="4454955" y="2545877"/>
            <a:ext cx="5068520" cy="4685411"/>
            <a:chOff x="4454955" y="1852565"/>
            <a:chExt cx="5068520" cy="4685411"/>
          </a:xfrm>
        </p:grpSpPr>
        <p:pic>
          <p:nvPicPr>
            <p:cNvPr id="620548" name="Picture 4"/>
            <p:cNvPicPr>
              <a:picLocks noChangeAspect="1" noChangeArrowheads="1"/>
            </p:cNvPicPr>
            <p:nvPr/>
          </p:nvPicPr>
          <p:blipFill>
            <a:blip r:embed="rId3"/>
            <a:srcRect l="930" b="2085"/>
            <a:stretch>
              <a:fillRect/>
            </a:stretch>
          </p:blipFill>
          <p:spPr bwMode="auto">
            <a:xfrm>
              <a:off x="4654295" y="1852565"/>
              <a:ext cx="4869180" cy="42948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TextBox 17"/>
            <p:cNvSpPr txBox="1"/>
            <p:nvPr/>
          </p:nvSpPr>
          <p:spPr>
            <a:xfrm>
              <a:off x="5015334" y="4916265"/>
              <a:ext cx="4105611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Column plot:</a:t>
              </a:r>
            </a:p>
            <a:p>
              <a:r>
                <a:rPr lang="en-US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Average of 200 cols centered at </a:t>
              </a:r>
              <a:r>
                <a:rPr lang="en-US" dirty="0" err="1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col</a:t>
              </a:r>
              <a:r>
                <a:rPr lang="en-US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 250</a:t>
              </a:r>
            </a:p>
            <a:p>
              <a:r>
                <a:rPr lang="en-US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~ 0.5 % with ~ 38 pixel period (~ 400 µm)</a:t>
              </a:r>
            </a:p>
            <a:p>
              <a:r>
                <a:rPr lang="en-US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~ 50 nm for 10.5 µm pixel</a:t>
              </a:r>
              <a:endParaRPr lang="en-US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0" name="Picture 19" descr="nnsa.png.tif"/>
            <p:cNvPicPr>
              <a:picLocks noChangeAspect="1"/>
            </p:cNvPicPr>
            <p:nvPr/>
          </p:nvPicPr>
          <p:blipFill>
            <a:blip r:embed="rId4" cstate="print"/>
            <a:srcRect l="10431" t="9600" r="10431" b="2400"/>
            <a:stretch>
              <a:fillRect/>
            </a:stretch>
          </p:blipFill>
          <p:spPr>
            <a:xfrm>
              <a:off x="7949810" y="2121400"/>
              <a:ext cx="1387455" cy="1341120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 bwMode="auto">
            <a:xfrm>
              <a:off x="4646980" y="2044590"/>
              <a:ext cx="268835" cy="1152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454955" y="1967780"/>
              <a:ext cx="576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56.6k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4646980" y="3004715"/>
              <a:ext cx="268835" cy="1152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54955" y="2927905"/>
              <a:ext cx="576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56.4k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4646981" y="3964840"/>
              <a:ext cx="268835" cy="1152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454956" y="3888030"/>
              <a:ext cx="576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56.2k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4646980" y="4955206"/>
              <a:ext cx="268835" cy="1152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454955" y="4878396"/>
              <a:ext cx="576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56.0k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4646980" y="5915331"/>
              <a:ext cx="268835" cy="11521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454955" y="5838521"/>
              <a:ext cx="576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55.8k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-5400000">
              <a:off x="4454955" y="4340726"/>
              <a:ext cx="57607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ADU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5760725" y="6038710"/>
              <a:ext cx="153620" cy="768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607106" y="6000305"/>
              <a:ext cx="460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600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6644040" y="6038710"/>
              <a:ext cx="153620" cy="768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527355" y="6038710"/>
              <a:ext cx="153620" cy="768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8410670" y="6038710"/>
              <a:ext cx="153620" cy="768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9332390" y="6038710"/>
              <a:ext cx="153620" cy="768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4877410" y="6038710"/>
              <a:ext cx="153620" cy="7681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490421" y="6000305"/>
              <a:ext cx="460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700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73735" y="6000305"/>
              <a:ext cx="460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800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295455" y="6000305"/>
              <a:ext cx="4608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900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644040" y="6260978"/>
              <a:ext cx="1075340" cy="276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Row number</a:t>
              </a:r>
              <a:endParaRPr lang="en-US" sz="12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5" y="1013961"/>
            <a:ext cx="9294010" cy="602328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Use more advanced masks for DESI levels 1-6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CORE 2564 used previously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superceded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by ALTA 3000, 3100, 3500, 3900, etc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ALTA 3500 used for DESI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2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0000">
            <a:off x="78185" y="3280252"/>
            <a:ext cx="4482864" cy="3034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0834" y="6762496"/>
            <a:ext cx="3571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Franks et al, Proc. SPIE, 1809, 1992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19634" y="6762496"/>
            <a:ext cx="41889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Hamaker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and Buck, Proc. SPIE, 3236, 1997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61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160" y="3959051"/>
            <a:ext cx="5095747" cy="1497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5" y="1013961"/>
            <a:ext cx="9294010" cy="602328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16 channel CCD using CORE 2564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Uniform illumination / 50V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Vsub</a:t>
            </a:r>
            <a:endParaRPr lang="en-US" sz="30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7" descr="165771-12-4_sub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9473" y="2185330"/>
            <a:ext cx="5134325" cy="4981821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5" y="1013961"/>
            <a:ext cx="9294010" cy="602328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16 channel CCD using CORE 2564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Residuals in the column direction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8673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6460" y="2148840"/>
            <a:ext cx="6783134" cy="493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16 channel CCD using CORE 2564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Fourier Transform of residuals (column direction)</a:t>
            </a:r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>
              <a:buNone/>
            </a:pPr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234440" y="2148840"/>
            <a:ext cx="6799660" cy="4937760"/>
            <a:chOff x="1234440" y="2148840"/>
            <a:chExt cx="6799660" cy="4937760"/>
          </a:xfrm>
        </p:grpSpPr>
        <p:pic>
          <p:nvPicPr>
            <p:cNvPr id="667651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234440" y="2148840"/>
              <a:ext cx="6799660" cy="4937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190541" y="4260501"/>
              <a:ext cx="169629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1/F ~ 39.4 pixels</a:t>
              </a:r>
              <a:endPara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 bwMode="auto">
            <a:xfrm>
              <a:off x="3209925" y="5419725"/>
              <a:ext cx="32385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4" name="Straight Arrow Connector 13"/>
            <p:cNvCxnSpPr/>
            <p:nvPr/>
          </p:nvCxnSpPr>
          <p:spPr bwMode="auto">
            <a:xfrm>
              <a:off x="2914650" y="5667375"/>
              <a:ext cx="32385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2614612" y="5791200"/>
              <a:ext cx="32385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2324099" y="5838825"/>
              <a:ext cx="323850" cy="0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/>
            </a:ln>
            <a:effectLst/>
          </p:spPr>
        </p:cxnSp>
        <p:sp>
          <p:nvSpPr>
            <p:cNvPr id="17" name="TextBox 16"/>
            <p:cNvSpPr txBox="1"/>
            <p:nvPr/>
          </p:nvSpPr>
          <p:spPr>
            <a:xfrm>
              <a:off x="3484424" y="5220905"/>
              <a:ext cx="18501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1/</a:t>
              </a:r>
              <a:r>
                <a:rPr lang="en-US" b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  <a:sym typeface="Symbol"/>
                </a:rPr>
                <a:t></a:t>
              </a:r>
              <a:r>
                <a:rPr lang="en-US" b="0" dirty="0" smtClean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F ~ 39.4 pixels</a:t>
              </a:r>
              <a:endParaRPr lang="en-US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5" y="1013961"/>
            <a:ext cx="9294010" cy="602328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Residuals in the row direction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24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5" y="1013961"/>
            <a:ext cx="9294010" cy="602328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CORE 2564 </a:t>
            </a:r>
            <a:r>
              <a:rPr lang="en-US" sz="32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ALTA 3500 mask maker (DESI)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50726" y="1786104"/>
            <a:ext cx="9346485" cy="4300189"/>
            <a:chOff x="150726" y="1786104"/>
            <a:chExt cx="9346485" cy="4300189"/>
          </a:xfrm>
        </p:grpSpPr>
        <p:pic>
          <p:nvPicPr>
            <p:cNvPr id="5" name="Picture 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71333" y="1787109"/>
              <a:ext cx="4531294" cy="32954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841795" y="1786104"/>
              <a:ext cx="4526280" cy="32918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150726" y="5255296"/>
              <a:ext cx="4722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16 channel CCD (10.5 um pixels) CORE 2564</a:t>
              </a:r>
              <a:endParaRPr lang="en-US" sz="24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774486" y="5246928"/>
              <a:ext cx="47227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DESI CCD (15 um pixels) </a:t>
              </a:r>
            </a:p>
            <a:p>
              <a:pPr algn="ctr"/>
              <a:r>
                <a:rPr lang="en-US" sz="2400" b="0" dirty="0" smtClean="0">
                  <a:solidFill>
                    <a:srgbClr val="063DE8"/>
                  </a:solidFill>
                  <a:latin typeface="Arial" pitchFamily="34" charset="0"/>
                  <a:cs typeface="Arial" pitchFamily="34" charset="0"/>
                </a:rPr>
                <a:t>ALTA 3500</a:t>
              </a:r>
              <a:endParaRPr lang="en-US" sz="2400" b="0" dirty="0">
                <a:solidFill>
                  <a:srgbClr val="063DE8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Periodic pattern still detected on DESI CCDs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idx="4294967295"/>
          </p:nvPr>
        </p:nvSpPr>
        <p:spPr>
          <a:xfrm>
            <a:off x="38380" y="1007655"/>
            <a:ext cx="5914370" cy="5722345"/>
          </a:xfrm>
          <a:prstGeom prst="rect">
            <a:avLst/>
          </a:prstGeom>
        </p:spPr>
        <p:txBody>
          <a:bodyPr lIns="96661" tIns="48331" rIns="96661" bIns="48331"/>
          <a:lstStyle/>
          <a:p>
            <a:pPr>
              <a:lnSpc>
                <a:spcPts val="2114"/>
              </a:lnSpc>
            </a:pP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Robotic 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positioners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with fiber optic tips to collect light from 5000 objects simultaneously</a:t>
            </a:r>
          </a:p>
          <a:p>
            <a:pPr>
              <a:lnSpc>
                <a:spcPts val="2114"/>
              </a:lnSpc>
            </a:pP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Fibers transmit the light to 10 spectrographs each containing 3 4k x 4k, 15 µm pixel CCDs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114"/>
              </a:lnSpc>
            </a:pP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Measure ~ 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30 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million 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redshifts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using 4 classes of objects (LRGs, ELGs, QSOs, Lyman-</a:t>
            </a:r>
            <a:r>
              <a:rPr lang="el-GR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α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forest)</a:t>
            </a:r>
          </a:p>
          <a:p>
            <a:pPr>
              <a:lnSpc>
                <a:spcPts val="2114"/>
              </a:lnSpc>
            </a:pP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Begin operations 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2019 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Kitt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Peak 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Mayall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4-m)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1">
              <a:lnSpc>
                <a:spcPts val="2114"/>
              </a:lnSpc>
            </a:pPr>
            <a:endParaRPr lang="en-US" sz="13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2" y="3139189"/>
            <a:ext cx="6255129" cy="3885558"/>
          </a:xfrm>
          <a:prstGeom prst="rect">
            <a:avLst/>
          </a:prstGeom>
        </p:spPr>
      </p:pic>
      <p:pic>
        <p:nvPicPr>
          <p:cNvPr id="7170" name="Picture 2" descr="C:\bebek\BigBoss\Mayall photos\pictures\041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flipH="1">
            <a:off x="6015761" y="1019154"/>
            <a:ext cx="3586540" cy="2912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66" t="5062" r="2276" b="9775"/>
          <a:stretch/>
        </p:blipFill>
        <p:spPr>
          <a:xfrm>
            <a:off x="6272727" y="5904092"/>
            <a:ext cx="1548849" cy="95054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4982970" y="6763922"/>
            <a:ext cx="1272161" cy="109590"/>
          </a:xfrm>
          <a:prstGeom prst="rect">
            <a:avLst/>
          </a:prstGeom>
          <a:solidFill>
            <a:srgbClr val="D48ACB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6661" tIns="48331" rIns="96661" bIns="48331" numCol="1" rtlCol="0" anchor="t" anchorCtr="0" compatLnSpc="1">
            <a:prstTxWarp prst="textNoShape">
              <a:avLst/>
            </a:prstTxWarp>
          </a:bodyPr>
          <a:lstStyle/>
          <a:p>
            <a:pPr defTabSz="966612"/>
            <a:endParaRPr lang="en-US" sz="3800" b="0" dirty="0" smtClean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25103" y="4215272"/>
            <a:ext cx="1119437" cy="359216"/>
          </a:xfrm>
          <a:prstGeom prst="rect">
            <a:avLst/>
          </a:prstGeom>
          <a:solidFill>
            <a:schemeClr val="bg1"/>
          </a:solidFill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700" dirty="0" smtClean="0">
                <a:latin typeface="+mj-lt"/>
              </a:rPr>
              <a:t>Corrector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198" y="5920507"/>
            <a:ext cx="1462997" cy="361124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700" dirty="0" smtClean="0">
                <a:latin typeface="+mj-lt"/>
              </a:rPr>
              <a:t>Fiber System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243454" y="5487904"/>
            <a:ext cx="1594282" cy="361124"/>
          </a:xfrm>
          <a:prstGeom prst="rect">
            <a:avLst/>
          </a:prstGeom>
          <a:solidFill>
            <a:schemeClr val="bg1"/>
          </a:solidFill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700" dirty="0" smtClean="0">
                <a:latin typeface="+mj-lt"/>
              </a:rPr>
              <a:t>Spectrographs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946437" y="5832325"/>
            <a:ext cx="1654763" cy="11924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111403" y="5225269"/>
            <a:ext cx="1153101" cy="620826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 smtClean="0">
                <a:latin typeface="+mj-lt"/>
              </a:rPr>
              <a:t>Readout </a:t>
            </a:r>
            <a:br>
              <a:rPr lang="en-US" sz="1700" dirty="0" smtClean="0">
                <a:latin typeface="+mj-lt"/>
              </a:rPr>
            </a:br>
            <a:r>
              <a:rPr lang="en-US" sz="1700" dirty="0" smtClean="0">
                <a:latin typeface="+mj-lt"/>
              </a:rPr>
              <a:t>&amp; Control</a:t>
            </a:r>
          </a:p>
        </p:txBody>
      </p:sp>
      <p:cxnSp>
        <p:nvCxnSpPr>
          <p:cNvPr id="25" name="Straight Arrow Connector 24"/>
          <p:cNvCxnSpPr>
            <a:stCxn id="5" idx="1"/>
          </p:cNvCxnSpPr>
          <p:nvPr/>
        </p:nvCxnSpPr>
        <p:spPr bwMode="auto">
          <a:xfrm flipH="1">
            <a:off x="1550196" y="4394880"/>
            <a:ext cx="374907" cy="1736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DA41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/>
          <p:nvPr/>
        </p:nvCxnSpPr>
        <p:spPr bwMode="auto">
          <a:xfrm flipH="1" flipV="1">
            <a:off x="689795" y="4148673"/>
            <a:ext cx="1436820" cy="9057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DA41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482531" y="4092618"/>
            <a:ext cx="0" cy="18114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DA41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7171" name="Straight Arrow Connector 7170"/>
          <p:cNvCxnSpPr>
            <a:stCxn id="11" idx="3"/>
          </p:cNvCxnSpPr>
          <p:nvPr/>
        </p:nvCxnSpPr>
        <p:spPr bwMode="auto">
          <a:xfrm>
            <a:off x="1550195" y="6101069"/>
            <a:ext cx="2830353" cy="71764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DA41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2187955" y="4857255"/>
            <a:ext cx="1328345" cy="623760"/>
          </a:xfrm>
          <a:prstGeom prst="rect">
            <a:avLst/>
          </a:prstGeom>
          <a:noFill/>
        </p:spPr>
        <p:txBody>
          <a:bodyPr wrap="none" lIns="96661" tIns="48331" rIns="96661" bIns="48331" rtlCol="0">
            <a:spAutoFit/>
          </a:bodyPr>
          <a:lstStyle/>
          <a:p>
            <a:pPr algn="ctr"/>
            <a:r>
              <a:rPr lang="en-US" sz="1700" dirty="0" smtClean="0">
                <a:latin typeface="+mj-lt"/>
              </a:rPr>
              <a:t>Focal Plane</a:t>
            </a:r>
          </a:p>
          <a:p>
            <a:pPr algn="ctr"/>
            <a:r>
              <a:rPr lang="en-US" sz="1700" dirty="0" smtClean="0">
                <a:latin typeface="+mj-lt"/>
              </a:rPr>
              <a:t>System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90372" y="5415990"/>
            <a:ext cx="980681" cy="620826"/>
          </a:xfrm>
          <a:prstGeom prst="rect">
            <a:avLst/>
          </a:prstGeom>
          <a:solidFill>
            <a:schemeClr val="bg1"/>
          </a:solidFill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700" dirty="0" smtClean="0">
                <a:latin typeface="+mj-lt"/>
              </a:rPr>
              <a:t>Primary</a:t>
            </a:r>
            <a:br>
              <a:rPr lang="en-US" sz="1700" dirty="0" smtClean="0">
                <a:latin typeface="+mj-lt"/>
              </a:rPr>
            </a:br>
            <a:r>
              <a:rPr lang="en-US" sz="1700" dirty="0" smtClean="0">
                <a:latin typeface="+mj-lt"/>
              </a:rPr>
              <a:t>Mirror</a:t>
            </a:r>
          </a:p>
        </p:txBody>
      </p:sp>
      <p:cxnSp>
        <p:nvCxnSpPr>
          <p:cNvPr id="8" name="Straight Arrow Connector 7"/>
          <p:cNvCxnSpPr>
            <a:stCxn id="20" idx="3"/>
          </p:cNvCxnSpPr>
          <p:nvPr/>
        </p:nvCxnSpPr>
        <p:spPr bwMode="auto">
          <a:xfrm>
            <a:off x="3971053" y="5726403"/>
            <a:ext cx="697117" cy="231274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DA41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6" name="TextBox 25"/>
          <p:cNvSpPr txBox="1"/>
          <p:nvPr/>
        </p:nvSpPr>
        <p:spPr>
          <a:xfrm>
            <a:off x="6133440" y="4891245"/>
            <a:ext cx="2031364" cy="361124"/>
          </a:xfrm>
          <a:prstGeom prst="rect">
            <a:avLst/>
          </a:prstGeom>
          <a:solidFill>
            <a:schemeClr val="bg1"/>
          </a:solidFill>
        </p:spPr>
        <p:txBody>
          <a:bodyPr wrap="none" lIns="96661" tIns="48331" rIns="96661" bIns="48331" rtlCol="0">
            <a:spAutoFit/>
          </a:bodyPr>
          <a:lstStyle/>
          <a:p>
            <a:r>
              <a:rPr lang="en-US" sz="1700" dirty="0" smtClean="0">
                <a:latin typeface="+mj-lt"/>
              </a:rPr>
              <a:t>Fiber View Camera</a:t>
            </a: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>
            <a:off x="5390675" y="5169135"/>
            <a:ext cx="852780" cy="6631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EDA41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DESI Overview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4305557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Residual level depends on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Vsub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(20V)</a:t>
            </a:r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349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Residual level depends on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Vsub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(50V)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45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Residual level depends on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Vsub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(100V)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76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Substrate bias voltage dependence (20V)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7072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Substrate bias voltage dependence (50V)</a:t>
            </a:r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9635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Substrate bias voltage dependence (100V)</a:t>
            </a:r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065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291857" cy="1637881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Pattern shown in previous slides in direction normal to wafer flat, also in #5 column direction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18"/>
          <p:cNvGrpSpPr>
            <a:grpSpLocks noChangeAspect="1"/>
          </p:cNvGrpSpPr>
          <p:nvPr/>
        </p:nvGrpSpPr>
        <p:grpSpPr>
          <a:xfrm>
            <a:off x="248509" y="2747250"/>
            <a:ext cx="4665134" cy="4152605"/>
            <a:chOff x="1735665" y="1641933"/>
            <a:chExt cx="5133287" cy="4569323"/>
          </a:xfrm>
        </p:grpSpPr>
        <p:grpSp>
          <p:nvGrpSpPr>
            <p:cNvPr id="6" name="Group 6"/>
            <p:cNvGrpSpPr>
              <a:grpSpLocks noChangeAspect="1"/>
            </p:cNvGrpSpPr>
            <p:nvPr/>
          </p:nvGrpSpPr>
          <p:grpSpPr>
            <a:xfrm>
              <a:off x="1735665" y="1641933"/>
              <a:ext cx="5133287" cy="4569323"/>
              <a:chOff x="1278463" y="78309"/>
              <a:chExt cx="6039161" cy="5375674"/>
            </a:xfrm>
          </p:grpSpPr>
          <p:pic>
            <p:nvPicPr>
              <p:cNvPr id="11" name="Picture 10" descr="DESI.png.tif"/>
              <p:cNvPicPr>
                <a:picLocks noChangeAspect="1"/>
              </p:cNvPicPr>
              <p:nvPr/>
            </p:nvPicPr>
            <p:blipFill>
              <a:blip r:embed="rId2" cstate="print"/>
              <a:srcRect l="13981" t="7478" r="19973" b="4487"/>
              <a:stretch>
                <a:fillRect/>
              </a:stretch>
            </p:blipFill>
            <p:spPr>
              <a:xfrm rot="10800000">
                <a:off x="1278463" y="78309"/>
                <a:ext cx="6039161" cy="5375674"/>
              </a:xfrm>
              <a:prstGeom prst="rect">
                <a:avLst/>
              </a:prstGeom>
            </p:spPr>
          </p:pic>
          <p:cxnSp>
            <p:nvCxnSpPr>
              <p:cNvPr id="12" name="Straight Arrow Connector 11"/>
              <p:cNvCxnSpPr/>
              <p:nvPr/>
            </p:nvCxnSpPr>
            <p:spPr bwMode="auto">
              <a:xfrm flipH="1">
                <a:off x="3704734" y="3770722"/>
                <a:ext cx="169682" cy="36764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3" name="TextBox 12"/>
              <p:cNvSpPr txBox="1"/>
              <p:nvPr/>
            </p:nvSpPr>
            <p:spPr>
              <a:xfrm rot="1560000">
                <a:off x="4006392" y="3685875"/>
                <a:ext cx="9589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Column</a:t>
                </a:r>
              </a:p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direction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 rot="5400000" flipH="1">
                <a:off x="4507597" y="2490218"/>
                <a:ext cx="169682" cy="36764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5" name="Straight Arrow Connector 14"/>
              <p:cNvCxnSpPr/>
              <p:nvPr/>
            </p:nvCxnSpPr>
            <p:spPr bwMode="auto">
              <a:xfrm rot="5400000" flipH="1">
                <a:off x="3585319" y="1172006"/>
                <a:ext cx="169682" cy="367645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bg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 rot="1560000">
                <a:off x="4752693" y="2659900"/>
                <a:ext cx="9589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Column</a:t>
                </a:r>
              </a:p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direction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560000">
                <a:off x="3227086" y="1605644"/>
                <a:ext cx="958916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Column</a:t>
                </a:r>
              </a:p>
              <a:p>
                <a:r>
                  <a:rPr lang="en-US" sz="1600" dirty="0" smtClean="0">
                    <a:solidFill>
                      <a:schemeClr val="bg1"/>
                    </a:solidFill>
                  </a:rPr>
                  <a:t>direction</a:t>
                </a:r>
                <a:endParaRPr lang="en-US" sz="1600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 rot="1560000">
              <a:off x="3291649" y="3447288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#3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560000">
              <a:off x="5108257" y="3224784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#4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560000">
              <a:off x="3797616" y="4309872"/>
              <a:ext cx="441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#5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5119154" y="2885552"/>
            <a:ext cx="4209781" cy="388511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5647" tIns="46984" rIns="95647" bIns="46984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Next set of slides show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results in the direction parallel to the wafer flat</a:t>
            </a: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63DE8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solidFill>
                <a:srgbClr val="063DE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  <a:p>
            <a:pPr marL="4003675" marR="0" lvl="8" indent="-24130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»"/>
              <a:tabLst/>
              <a:defRPr/>
            </a:pPr>
            <a:endParaRPr kumimoji="0" lang="en-US" sz="3400" b="0" i="0" u="none" strike="noStrike" kern="0" cap="none" spc="0" normalizeH="0" baseline="0" noProof="0" dirty="0" smtClean="0">
              <a:ln>
                <a:noFill/>
              </a:ln>
              <a:solidFill>
                <a:srgbClr val="063DE8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Residuals in the column direction (20V)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08612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Residuals in the column direction (50V)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168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447605" cy="6032406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using ALTA 3500 mask maker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Residuals in the column direction (100V)</a:t>
            </a:r>
          </a:p>
          <a:p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 lvl="8"/>
            <a:endParaRPr lang="en-US" sz="3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37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4294967295"/>
          </p:nvPr>
        </p:nvSpPr>
        <p:spPr>
          <a:xfrm>
            <a:off x="466895" y="1032942"/>
            <a:ext cx="8636141" cy="5825059"/>
          </a:xfrm>
          <a:prstGeom prst="rect">
            <a:avLst/>
          </a:prstGeom>
        </p:spPr>
        <p:txBody>
          <a:bodyPr lIns="96661" tIns="48331" rIns="96661" bIns="48331"/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3 CCDs per spectrograph</a:t>
            </a:r>
          </a:p>
          <a:p>
            <a:pPr lvl="1"/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Blue channel 360 – 593 nm (thinned CCD)</a:t>
            </a:r>
          </a:p>
          <a:p>
            <a:pPr lvl="1"/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Red channel 560 – 772 nm (250 µm thick fully depleted CCD)</a:t>
            </a:r>
          </a:p>
          <a:p>
            <a:pPr lvl="1"/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Near Infrared 747 – 980 nm (250 µm thick fully depleted CCD)</a:t>
            </a:r>
          </a:p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10 systems each with 500 simultaneous spectra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DESI Spectrograph Design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2384302" y="2744822"/>
            <a:ext cx="5041430" cy="4419653"/>
            <a:chOff x="364387" y="2355394"/>
            <a:chExt cx="5534681" cy="4481272"/>
          </a:xfrm>
        </p:grpSpPr>
        <p:grpSp>
          <p:nvGrpSpPr>
            <p:cNvPr id="25" name="Group 24"/>
            <p:cNvGrpSpPr/>
            <p:nvPr/>
          </p:nvGrpSpPr>
          <p:grpSpPr>
            <a:xfrm>
              <a:off x="364387" y="2355394"/>
              <a:ext cx="4898863" cy="4481272"/>
              <a:chOff x="625637" y="2236644"/>
              <a:chExt cx="4898863" cy="4481272"/>
            </a:xfrm>
          </p:grpSpPr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714376" y="2236644"/>
                <a:ext cx="4504120" cy="4296606"/>
              </a:xfrm>
              <a:prstGeom prst="rect">
                <a:avLst/>
              </a:prstGeom>
            </p:spPr>
          </p:pic>
          <p:cxnSp>
            <p:nvCxnSpPr>
              <p:cNvPr id="27" name="Straight Arrow Connector 26"/>
              <p:cNvCxnSpPr/>
              <p:nvPr/>
            </p:nvCxnSpPr>
            <p:spPr bwMode="auto">
              <a:xfrm>
                <a:off x="3171825" y="2952750"/>
                <a:ext cx="1066800" cy="107632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EDA413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28" name="Straight Arrow Connector 27"/>
              <p:cNvCxnSpPr/>
              <p:nvPr/>
            </p:nvCxnSpPr>
            <p:spPr bwMode="auto">
              <a:xfrm flipH="1">
                <a:off x="5038725" y="4384947"/>
                <a:ext cx="485775" cy="1225278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EDA413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29" name="TextBox 28"/>
              <p:cNvSpPr txBox="1"/>
              <p:nvPr/>
            </p:nvSpPr>
            <p:spPr>
              <a:xfrm>
                <a:off x="2476500" y="2573893"/>
                <a:ext cx="15055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One Camera</a:t>
                </a:r>
              </a:p>
            </p:txBody>
          </p:sp>
          <p:cxnSp>
            <p:nvCxnSpPr>
              <p:cNvPr id="30" name="Straight Arrow Connector 29"/>
              <p:cNvCxnSpPr/>
              <p:nvPr/>
            </p:nvCxnSpPr>
            <p:spPr bwMode="auto">
              <a:xfrm>
                <a:off x="1228725" y="3181350"/>
                <a:ext cx="342900" cy="1628775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EDA413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1" name="TextBox 30"/>
              <p:cNvSpPr txBox="1"/>
              <p:nvPr/>
            </p:nvSpPr>
            <p:spPr>
              <a:xfrm>
                <a:off x="625637" y="2773918"/>
                <a:ext cx="11849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One CCD</a:t>
                </a:r>
              </a:p>
            </p:txBody>
          </p:sp>
          <p:cxnSp>
            <p:nvCxnSpPr>
              <p:cNvPr id="32" name="Straight Arrow Connector 31"/>
              <p:cNvCxnSpPr/>
              <p:nvPr/>
            </p:nvCxnSpPr>
            <p:spPr bwMode="auto">
              <a:xfrm flipV="1">
                <a:off x="3448050" y="5715000"/>
                <a:ext cx="190500" cy="633584"/>
              </a:xfrm>
              <a:prstGeom prst="straightConnector1">
                <a:avLst/>
              </a:prstGeom>
              <a:solidFill>
                <a:schemeClr val="accent1"/>
              </a:solidFill>
              <a:ln w="28575" cap="flat" cmpd="sng" algn="ctr">
                <a:solidFill>
                  <a:srgbClr val="EDA413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33" name="TextBox 32"/>
              <p:cNvSpPr txBox="1"/>
              <p:nvPr/>
            </p:nvSpPr>
            <p:spPr>
              <a:xfrm>
                <a:off x="2933258" y="6348584"/>
                <a:ext cx="109517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+mj-lt"/>
                  </a:rPr>
                  <a:t>Fiber Slit</a:t>
                </a:r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675656" y="4063115"/>
              <a:ext cx="12234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+mj-lt"/>
                </a:rPr>
                <a:t>Collimator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1362489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23808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Overview of the Dark Energy Spectroscopic Instrument and CCD requirements</a:t>
            </a:r>
          </a:p>
          <a:p>
            <a:endParaRPr lang="en-US" sz="30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4k x 4k CCD development for DESI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“Tree rings”</a:t>
            </a:r>
          </a:p>
          <a:p>
            <a:pPr lvl="2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Use of very high resistivity silicon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Fixed pattern noise from CCD fabrication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Quantum Efficiency improvements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Noise improvements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Outline of the talk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080841" cy="106512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New anti-reflection coating material used in the DESI CCDs to address ITO performance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Quantum Efficiency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indices_12sep1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54" y="2193103"/>
            <a:ext cx="5249774" cy="4314509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221547" y="2252511"/>
            <a:ext cx="4203807" cy="412819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95647" tIns="46984" rIns="95647" bIns="46984" numCol="1" anchor="t" anchorCtr="0" compatLnSpc="1">
            <a:prstTxWarp prst="textNoShape">
              <a:avLst/>
            </a:prstTxWarp>
          </a:bodyPr>
          <a:lstStyle/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ITO index decreasing with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  <a:sym typeface="Symbol"/>
              </a:rPr>
              <a:t></a:t>
            </a:r>
          </a:p>
          <a:p>
            <a:pPr marL="361950" lvl="0" indent="-361950" defTabSz="966788">
              <a:spcBef>
                <a:spcPct val="20000"/>
              </a:spcBef>
              <a:buSzPct val="100000"/>
              <a:buFontTx/>
              <a:buChar char="•"/>
            </a:pPr>
            <a:r>
              <a:rPr lang="en-US" sz="2800" b="0" kern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  <a:sym typeface="Symbol"/>
              </a:rPr>
              <a:t>Looks like single AR coating at long 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when used with SiO</a:t>
            </a:r>
            <a:r>
              <a:rPr kumimoji="0" lang="en-US" sz="2800" b="0" i="0" u="none" strike="noStrike" kern="0" cap="none" spc="0" normalizeH="0" baseline="-2500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2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Ɨ</a:t>
            </a:r>
          </a:p>
          <a:p>
            <a:pPr marL="361950" lvl="0" indent="-361950" defTabSz="966788">
              <a:spcBef>
                <a:spcPct val="20000"/>
              </a:spcBef>
              <a:buSzPct val="100000"/>
              <a:buFontTx/>
              <a:buChar char="•"/>
            </a:pPr>
            <a:r>
              <a:rPr lang="en-US" sz="2800" b="0" kern="0" noProof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Replace most of the ITO with ZrO</a:t>
            </a:r>
            <a:r>
              <a:rPr lang="en-US" sz="2800" b="0" kern="0" baseline="-25000" noProof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2</a:t>
            </a:r>
            <a:endParaRPr kumimoji="0" lang="en-US" sz="2800" b="0" i="0" u="none" strike="noStrike" kern="0" cap="none" spc="0" normalizeH="0" baseline="-25000" noProof="0" dirty="0" smtClean="0">
              <a:ln>
                <a:noFill/>
              </a:ln>
              <a:solidFill>
                <a:srgbClr val="063DE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3983" y="6561573"/>
            <a:ext cx="4443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baseline="30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Ɨ</a:t>
            </a:r>
            <a:r>
              <a:rPr lang="en-US" sz="2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Pointed out originally by Don Groom</a:t>
            </a:r>
            <a:endParaRPr lang="en-US" sz="20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080841" cy="106512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QE results with old ITO SiO</a:t>
            </a:r>
            <a:r>
              <a:rPr lang="en-US" sz="3200" b="0" baseline="-25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AR coating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Quantum Efficiency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standard_qe_2004_AR_9Dec2014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9" y="1588497"/>
            <a:ext cx="6613685" cy="5347589"/>
          </a:xfrm>
          <a:prstGeom prst="rect">
            <a:avLst/>
          </a:prstGeo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080841" cy="106512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QE results with ITO / ZrO</a:t>
            </a:r>
            <a:r>
              <a:rPr lang="en-US" sz="3200" b="0" baseline="-25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/ SiO</a:t>
            </a:r>
            <a:r>
              <a:rPr lang="en-US" sz="3200" b="0" baseline="-25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AR coating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Quantum Efficiency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4754" name="Picture 2" descr="C:\Users\seholland\Downloads\DESI_169186_9_4-21nov16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22514" y="1597691"/>
            <a:ext cx="6532483" cy="5193789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080841" cy="106512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Secondary Ion Mass Spectroscopy (SIMS) to check for unwanted impurity diffusion / mixing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ITO / ZrO</a:t>
            </a:r>
            <a:r>
              <a:rPr lang="en-US" sz="32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/ SiO</a:t>
            </a:r>
            <a:r>
              <a:rPr lang="en-US" sz="32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AR coating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57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15056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080841" cy="106512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TEM cross-sectional image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ITO / ZrO</a:t>
            </a:r>
            <a:r>
              <a:rPr lang="en-US" sz="32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/ SiO</a:t>
            </a:r>
            <a:r>
              <a:rPr lang="en-US" sz="3200" baseline="-25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200" dirty="0" smtClean="0">
                <a:latin typeface="Arial" pitchFamily="34" charset="0"/>
                <a:cs typeface="Arial" pitchFamily="34" charset="0"/>
              </a:rPr>
              <a:t> AR coating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 descr="sample 88k1"/>
          <p:cNvPicPr>
            <a:picLocks noGrp="1" noChangeAspect="1"/>
          </p:cNvPicPr>
          <p:nvPr/>
        </p:nvPicPr>
        <p:blipFill>
          <a:blip r:embed="rId2" cstate="email">
            <a:lum/>
            <a:extLst>
              <a:ext uri="{28A0092B-C50C-407E-A947-70E740481C1C}">
                <a14:useLocalDpi xmlns:a14="http://schemas.microsoft.com/office/drawing/2010/main" xmlns="" xmlns:lc="http://schemas.openxmlformats.org/drawingml/2006/lockedCanvas"/>
              </a:ext>
            </a:extLst>
          </a:blip>
          <a:stretch>
            <a:fillRect/>
          </a:stretch>
        </p:blipFill>
        <p:spPr>
          <a:xfrm>
            <a:off x="636553" y="1622809"/>
            <a:ext cx="5486400" cy="54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217920" y="3931920"/>
            <a:ext cx="8114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SiO</a:t>
            </a:r>
            <a:r>
              <a:rPr lang="en-US" sz="2400" b="0" baseline="-25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0" baseline="-2500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17920" y="4895162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ZrO</a:t>
            </a:r>
            <a:r>
              <a:rPr lang="en-US" sz="2400" b="0" baseline="-25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2</a:t>
            </a:r>
            <a:endParaRPr lang="en-US" sz="2400" b="0" baseline="-2500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17920" y="5499722"/>
            <a:ext cx="690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ITO</a:t>
            </a:r>
            <a:endParaRPr lang="en-US" sz="2400" b="0" baseline="-2500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17920" y="6023900"/>
            <a:ext cx="29225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In-situ doped </a:t>
            </a:r>
            <a:r>
              <a:rPr lang="en-US" sz="2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polysilicon</a:t>
            </a:r>
            <a:endParaRPr lang="en-US" sz="2000" b="0" baseline="-2500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17920" y="6548076"/>
            <a:ext cx="24449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Silicon substrate</a:t>
            </a:r>
            <a:endParaRPr lang="en-US" sz="2400" b="0" baseline="-2500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Picture 2" descr="CCD_backside_cross_section_30March2016"/>
          <p:cNvPicPr>
            <a:picLocks noChangeAspect="1" noChangeArrowheads="1"/>
          </p:cNvPicPr>
          <p:nvPr/>
        </p:nvPicPr>
        <p:blipFill>
          <a:blip r:embed="rId3"/>
          <a:srcRect b="11057"/>
          <a:stretch>
            <a:fillRect/>
          </a:stretch>
        </p:blipFill>
        <p:spPr bwMode="auto">
          <a:xfrm>
            <a:off x="6259191" y="1228553"/>
            <a:ext cx="3107384" cy="247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23808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Overview of the Dark Energy Spectroscopic Instrument and CCD requirements</a:t>
            </a:r>
          </a:p>
          <a:p>
            <a:endParaRPr lang="en-US" sz="30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4k x 4k CCD development for DESI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“Tree rings”</a:t>
            </a:r>
          </a:p>
          <a:p>
            <a:pPr lvl="2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Use of very high resistivity silicon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Fixed pattern noise from CCD fabrication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Quantum Efficiency improvements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Noise improvements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Outline of the talk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441723" y="984722"/>
            <a:ext cx="8717756" cy="983058"/>
          </a:xfrm>
        </p:spPr>
        <p:txBody>
          <a:bodyPr/>
          <a:lstStyle/>
          <a:p>
            <a:pPr marL="0" indent="0">
              <a:buNone/>
            </a:pPr>
            <a:r>
              <a:rPr lang="en-US" sz="21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Read noise reduction</a:t>
            </a:r>
          </a:p>
          <a:p>
            <a:r>
              <a:rPr lang="en-US" sz="21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Technology development with Teledyne DALSA Semiconductor</a:t>
            </a:r>
            <a:endParaRPr lang="en-US" sz="21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4"/>
          <p:cNvGrpSpPr/>
          <p:nvPr/>
        </p:nvGrpSpPr>
        <p:grpSpPr>
          <a:xfrm>
            <a:off x="115134" y="1855125"/>
            <a:ext cx="9063637" cy="3088640"/>
            <a:chOff x="228600" y="2571915"/>
            <a:chExt cx="8632035" cy="2895600"/>
          </a:xfrm>
        </p:grpSpPr>
        <p:pic>
          <p:nvPicPr>
            <p:cNvPr id="7" name="Picture 6" descr="TL47-6_normal.t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228600" y="2571915"/>
              <a:ext cx="4200523" cy="2807491"/>
            </a:xfrm>
            <a:prstGeom prst="rect">
              <a:avLst/>
            </a:prstGeom>
          </p:spPr>
        </p:pic>
        <p:pic>
          <p:nvPicPr>
            <p:cNvPr id="8" name="Picture 7" descr="LL20-6.t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4724400" y="2571915"/>
              <a:ext cx="4136235" cy="2807528"/>
            </a:xfrm>
            <a:prstGeom prst="rect">
              <a:avLst/>
            </a:prstGeom>
          </p:spPr>
        </p:pic>
        <p:cxnSp>
          <p:nvCxnSpPr>
            <p:cNvPr id="9" name="Straight Arrow Connector 8"/>
            <p:cNvCxnSpPr/>
            <p:nvPr/>
          </p:nvCxnSpPr>
          <p:spPr>
            <a:xfrm flipH="1" flipV="1">
              <a:off x="1316736" y="4239171"/>
              <a:ext cx="2438400" cy="121920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4419600" y="4172115"/>
              <a:ext cx="1219200" cy="1295400"/>
            </a:xfrm>
            <a:prstGeom prst="straightConnector1">
              <a:avLst/>
            </a:prstGeom>
            <a:ln w="222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/>
          <p:cNvSpPr txBox="1"/>
          <p:nvPr/>
        </p:nvSpPr>
        <p:spPr>
          <a:xfrm>
            <a:off x="192001" y="4971931"/>
            <a:ext cx="4378171" cy="590038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Conventional amplifier with aluminum connection to source follower transistor 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71234" y="4968491"/>
            <a:ext cx="4186120" cy="836260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Direct connection of source follower 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polysilicon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gate to sense node and an output transistor with reduced width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2209800" y="304697"/>
            <a:ext cx="6745288" cy="741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CCD Noise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0"/>
          <p:cNvGrpSpPr/>
          <p:nvPr/>
        </p:nvGrpSpPr>
        <p:grpSpPr>
          <a:xfrm>
            <a:off x="115134" y="1855125"/>
            <a:ext cx="9063637" cy="2994697"/>
            <a:chOff x="109651" y="1739180"/>
            <a:chExt cx="8632035" cy="2807528"/>
          </a:xfrm>
        </p:grpSpPr>
        <p:pic>
          <p:nvPicPr>
            <p:cNvPr id="7" name="Picture 6" descr="TL47-6_normal.tif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109651" y="1739180"/>
              <a:ext cx="4200523" cy="2807491"/>
            </a:xfrm>
            <a:prstGeom prst="rect">
              <a:avLst/>
            </a:prstGeom>
          </p:spPr>
        </p:pic>
        <p:pic>
          <p:nvPicPr>
            <p:cNvPr id="8" name="Picture 7" descr="LL20-6.tif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>
            <a:xfrm>
              <a:off x="4605451" y="1739180"/>
              <a:ext cx="4136235" cy="2807528"/>
            </a:xfrm>
            <a:prstGeom prst="rect">
              <a:avLst/>
            </a:prstGeom>
          </p:spPr>
        </p:pic>
      </p:grpSp>
      <p:cxnSp>
        <p:nvCxnSpPr>
          <p:cNvPr id="9" name="Straight Arrow Connector 8"/>
          <p:cNvCxnSpPr/>
          <p:nvPr/>
        </p:nvCxnSpPr>
        <p:spPr>
          <a:xfrm flipH="1" flipV="1">
            <a:off x="1257676" y="3633532"/>
            <a:ext cx="2560320" cy="130048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2001" y="4971931"/>
            <a:ext cx="4378171" cy="1020926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r>
              <a:rPr lang="en-US" sz="2000" dirty="0" smtClean="0">
                <a:solidFill>
                  <a:srgbClr val="063DE8"/>
                </a:solidFill>
                <a:latin typeface="Calibri" pitchFamily="34" charset="0"/>
              </a:rPr>
              <a:t>Conventional with aluminum connection to source follower transistor </a:t>
            </a:r>
            <a:endParaRPr lang="en-US" sz="2000" dirty="0">
              <a:solidFill>
                <a:srgbClr val="063DE8"/>
              </a:solidFill>
              <a:latin typeface="Calibri" pitchFamily="34" charset="0"/>
            </a:endParaRPr>
          </a:p>
        </p:txBody>
      </p:sp>
      <p:pic>
        <p:nvPicPr>
          <p:cNvPr id="13" name="Picture 12" descr="1359-16-14_006"/>
          <p:cNvPicPr>
            <a:picLocks noGrp="1" noChangeAspect="1"/>
          </p:cNvPicPr>
          <p:nvPr isPhoto="1"/>
        </p:nvPicPr>
        <p:blipFill>
          <a:blip r:embed="rId4" cstate="screen">
            <a:lum/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187911" y="3196740"/>
            <a:ext cx="4766310" cy="384048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Straight Arrow Connector 13"/>
          <p:cNvCxnSpPr/>
          <p:nvPr/>
        </p:nvCxnSpPr>
        <p:spPr bwMode="auto">
          <a:xfrm flipH="1">
            <a:off x="4316697" y="3621756"/>
            <a:ext cx="1497795" cy="69129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384026" y="3427171"/>
            <a:ext cx="1193019" cy="36933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r>
              <a:rPr lang="en-US" sz="1800" dirty="0" err="1" smtClean="0">
                <a:solidFill>
                  <a:schemeClr val="bg1"/>
                </a:solidFill>
                <a:latin typeface="Calibri" pitchFamily="34" charset="0"/>
              </a:rPr>
              <a:t>Polysilicon</a:t>
            </a:r>
            <a:endParaRPr lang="en-US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cxnSp>
        <p:nvCxnSpPr>
          <p:cNvPr id="16" name="Straight Arrow Connector 15"/>
          <p:cNvCxnSpPr>
            <a:stCxn id="15" idx="3"/>
          </p:cNvCxnSpPr>
          <p:nvPr/>
        </p:nvCxnSpPr>
        <p:spPr bwMode="auto">
          <a:xfrm>
            <a:off x="1577044" y="3611837"/>
            <a:ext cx="996066" cy="775459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751739" y="5232205"/>
            <a:ext cx="2094211" cy="923322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Silicon substrate</a:t>
            </a:r>
          </a:p>
          <a:p>
            <a:pPr algn="ctr"/>
            <a:endParaRPr lang="en-US" sz="1800" dirty="0" smtClean="0">
              <a:latin typeface="Calibri" pitchFamily="34" charset="0"/>
            </a:endParaRPr>
          </a:p>
          <a:p>
            <a:pPr algn="ctr"/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Cross-sectional SEM</a:t>
            </a:r>
            <a:endParaRPr lang="en-US" sz="18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1965" y="4924966"/>
            <a:ext cx="583798" cy="369324"/>
          </a:xfrm>
          <a:prstGeom prst="rect">
            <a:avLst/>
          </a:prstGeom>
          <a:noFill/>
        </p:spPr>
        <p:txBody>
          <a:bodyPr wrap="none" lIns="91432" tIns="45716" rIns="91432" bIns="45716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bg1"/>
                </a:solidFill>
                <a:latin typeface="Calibri" pitchFamily="34" charset="0"/>
              </a:rPr>
              <a:t>SiO</a:t>
            </a:r>
            <a:r>
              <a:rPr lang="en-US" sz="1800" baseline="-25000" dirty="0" smtClean="0">
                <a:solidFill>
                  <a:schemeClr val="bg1"/>
                </a:solidFill>
                <a:latin typeface="Calibri" pitchFamily="34" charset="0"/>
              </a:rPr>
              <a:t>2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flipH="1" flipV="1">
            <a:off x="614455" y="4540916"/>
            <a:ext cx="384050" cy="38405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>
            <a:off x="5645512" y="3547872"/>
            <a:ext cx="5376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Content Placeholder 4"/>
          <p:cNvSpPr>
            <a:spLocks noGrp="1"/>
          </p:cNvSpPr>
          <p:nvPr>
            <p:ph idx="4294967295"/>
          </p:nvPr>
        </p:nvSpPr>
        <p:spPr>
          <a:xfrm>
            <a:off x="441723" y="984722"/>
            <a:ext cx="8717756" cy="983058"/>
          </a:xfrm>
        </p:spPr>
        <p:txBody>
          <a:bodyPr/>
          <a:lstStyle/>
          <a:p>
            <a:pPr marL="0" indent="0">
              <a:buNone/>
            </a:pPr>
            <a:r>
              <a:rPr lang="en-US" sz="21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Read noise reduction</a:t>
            </a:r>
          </a:p>
          <a:p>
            <a:r>
              <a:rPr lang="en-US" sz="21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Technology development with Teledyne DALSA Semiconductor</a:t>
            </a:r>
            <a:endParaRPr lang="en-US" sz="21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2209800" y="304697"/>
            <a:ext cx="6745288" cy="741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CCD Noise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171234" y="4968491"/>
            <a:ext cx="4186120" cy="1328702"/>
          </a:xfrm>
          <a:prstGeom prst="rect">
            <a:avLst/>
          </a:prstGeom>
          <a:noFill/>
        </p:spPr>
        <p:txBody>
          <a:bodyPr wrap="square" lIns="96653" tIns="48326" rIns="96653" bIns="48326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Direct connection of source follower </a:t>
            </a:r>
            <a:r>
              <a:rPr lang="en-US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polysilicon</a:t>
            </a: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gate to sense node and an output transistor with reduced width</a:t>
            </a:r>
          </a:p>
          <a:p>
            <a:endParaRPr lang="en-US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Cross-sectional SEM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H="1" flipV="1">
            <a:off x="4280598" y="5747657"/>
            <a:ext cx="864158" cy="361741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rgbClr val="063DE8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080841" cy="106512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</a:t>
            </a:r>
            <a:r>
              <a:rPr lang="en-US" sz="32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MOSAIC noise results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MOSAIC is a new camera installed at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Kitt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Peak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pPr lvl="0"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CCD Noise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CCD requirements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5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75424217"/>
              </p:ext>
            </p:extLst>
          </p:nvPr>
        </p:nvGraphicFramePr>
        <p:xfrm>
          <a:off x="1398334" y="1175748"/>
          <a:ext cx="6551476" cy="1408815"/>
        </p:xfrm>
        <a:graphic>
          <a:graphicData uri="http://schemas.openxmlformats.org/drawingml/2006/table">
            <a:tbl>
              <a:tblPr firstRow="1" bandRow="1"/>
              <a:tblGrid>
                <a:gridCol w="2031846"/>
                <a:gridCol w="2310906"/>
                <a:gridCol w="2208724"/>
              </a:tblGrid>
              <a:tr h="281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CCD’s</a:t>
                      </a:r>
                      <a:endParaRPr kumimoji="0" lang="en-US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18F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Requirement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18FF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Achieved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18FFD"/>
                    </a:solidFill>
                  </a:tcPr>
                </a:tc>
              </a:tr>
              <a:tr h="281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Pixel size	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15µm	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9525" marR="9525" marT="9525" marB="9525" anchor="ctr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complies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FE"/>
                    </a:solidFill>
                  </a:tcPr>
                </a:tc>
              </a:tr>
              <a:tr h="281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Array size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&gt; 4096 x 4096 pixels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complies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</a:tr>
              <a:tr h="281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Dark Current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&lt; 10 e</a:t>
                      </a:r>
                      <a:r>
                        <a:rPr kumimoji="0" lang="en-US" sz="12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/pix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hr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F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&lt; 10 e</a:t>
                      </a:r>
                      <a:r>
                        <a:rPr kumimoji="0" lang="en-US" sz="12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-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/pix </a:t>
                      </a:r>
                      <a:r>
                        <a:rPr kumimoji="0" lang="en-US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hr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1DBFE"/>
                    </a:solidFill>
                  </a:tcPr>
                </a:tc>
              </a:tr>
              <a:tr h="281763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Read Noise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&lt; 3e</a:t>
                      </a:r>
                      <a:r>
                        <a:rPr kumimoji="0" lang="en-US" sz="12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-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&lt; 3 e</a:t>
                      </a:r>
                      <a:r>
                        <a:rPr kumimoji="0" lang="en-US" sz="1200" b="0" i="0" u="none" strike="noStrike" cap="none" normalizeH="0" baseline="3200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-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>
                    <a:lnL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EFF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784446659"/>
              </p:ext>
            </p:extLst>
          </p:nvPr>
        </p:nvGraphicFramePr>
        <p:xfrm>
          <a:off x="1358596" y="2584563"/>
          <a:ext cx="6551478" cy="10972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4445"/>
                <a:gridCol w="2333873"/>
                <a:gridCol w="2213160"/>
              </a:tblGrid>
              <a:tr h="224598">
                <a:tc>
                  <a:txBody>
                    <a:bodyPr/>
                    <a:lstStyle/>
                    <a:p>
                      <a:r>
                        <a:rPr lang="en-US" sz="1200" u="sng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BLUE</a:t>
                      </a:r>
                      <a:r>
                        <a:rPr lang="en-US" sz="1200" u="sng" baseline="0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 </a:t>
                      </a:r>
                      <a:r>
                        <a:rPr lang="en-US" sz="1200" u="sng" dirty="0" smtClean="0">
                          <a:solidFill>
                            <a:schemeClr val="accent1">
                              <a:lumMod val="50000"/>
                            </a:schemeClr>
                          </a:solidFill>
                        </a:rPr>
                        <a:t>CCD</a:t>
                      </a:r>
                      <a:endParaRPr lang="en-US" sz="1200" u="sng" dirty="0">
                        <a:solidFill>
                          <a:schemeClr val="accent1">
                            <a:lumMod val="50000"/>
                          </a:schemeClr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24596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QE 360-400 nm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75%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83 – 98%</a:t>
                      </a:r>
                    </a:p>
                  </a:txBody>
                  <a:tcPr marL="45719" marR="45719" marT="45719" marB="45719" horzOverflow="overflow"/>
                </a:tc>
              </a:tr>
              <a:tr h="224596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QE 400-600 nm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90% 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indent="0" algn="l" defTabSz="913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90 – 97%</a:t>
                      </a:r>
                    </a:p>
                  </a:txBody>
                  <a:tcPr marL="45719" marR="45719" marT="45719" marB="45719" horzOverflow="overflow"/>
                </a:tc>
              </a:tr>
              <a:tr h="252910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Flatness P-P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&lt;20µm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complies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</a:tr>
            </a:tbl>
          </a:graphicData>
        </a:graphic>
      </p:graphicFrame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782918265"/>
              </p:ext>
            </p:extLst>
          </p:nvPr>
        </p:nvGraphicFramePr>
        <p:xfrm>
          <a:off x="1358596" y="3681837"/>
          <a:ext cx="6511742" cy="1166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7617"/>
                <a:gridCol w="2350101"/>
                <a:gridCol w="2184024"/>
              </a:tblGrid>
              <a:tr h="242076">
                <a:tc>
                  <a:txBody>
                    <a:bodyPr/>
                    <a:lstStyle/>
                    <a:p>
                      <a:r>
                        <a:rPr lang="en-US" sz="1200" u="sng" dirty="0" smtClean="0">
                          <a:solidFill>
                            <a:srgbClr val="FF0000"/>
                          </a:solidFill>
                        </a:rPr>
                        <a:t>RED/NIR CCD</a:t>
                      </a:r>
                      <a:endParaRPr lang="en-US" sz="1200" u="sng" dirty="0">
                        <a:solidFill>
                          <a:srgbClr val="FF0000"/>
                        </a:solidFill>
                      </a:endParaRPr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solidFill>
                      <a:srgbClr val="FFFFFF"/>
                    </a:solidFill>
                  </a:tcPr>
                </a:tc>
              </a:tr>
              <a:tr h="28224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QE 600-900nm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&gt;90%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indent="0" algn="l" defTabSz="91326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91</a:t>
                      </a:r>
                      <a:r>
                        <a:rPr lang="en-US" sz="12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 – 98%</a:t>
                      </a:r>
                    </a:p>
                  </a:txBody>
                  <a:tcPr marL="45719" marR="45719" marT="45719" marB="45719" horzOverflow="overflow"/>
                </a:tc>
              </a:tr>
              <a:tr h="282242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QE 900-980nm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&gt;60%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r>
                        <a:rPr lang="en-US" sz="1200" baseline="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&gt;66 – 98% </a:t>
                      </a:r>
                      <a:endParaRPr lang="en-US" sz="1200" dirty="0"/>
                    </a:p>
                  </a:txBody>
                  <a:tcPr marL="45719" marR="45719" marT="45719" marB="45719" horzOverflow="overflow"/>
                </a:tc>
              </a:tr>
              <a:tr h="327514"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   Flatness P-P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2813" rtl="0" eaLnBrk="1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Times New Roman" pitchFamily="18" charset="0"/>
                        </a:rPr>
                        <a:t>&lt;15µm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ea typeface="Helvetica" charset="0"/>
                        <a:cs typeface="Arial" pitchFamily="34" charset="0"/>
                        <a:sym typeface="Helvetica" charset="0"/>
                      </a:endParaRPr>
                    </a:p>
                  </a:txBody>
                  <a:tcPr marL="45719" marR="45719" marT="45719" marB="45719" horzOverflow="overflow"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Arial" pitchFamily="34" charset="0"/>
                          <a:ea typeface="Times New Roman"/>
                          <a:cs typeface="Arial" pitchFamily="34" charset="0"/>
                        </a:rPr>
                        <a:t>complies</a:t>
                      </a:r>
                      <a:endParaRPr lang="en-US" sz="1200" dirty="0"/>
                    </a:p>
                  </a:txBody>
                  <a:tcPr marL="45719" marR="45719" marT="45719" marB="45719" horzOverflow="overflow"/>
                </a:tc>
              </a:tr>
            </a:tbl>
          </a:graphicData>
        </a:graphic>
      </p:graphicFrame>
      <p:sp>
        <p:nvSpPr>
          <p:cNvPr id="18" name="Rectangle 17"/>
          <p:cNvSpPr/>
          <p:nvPr/>
        </p:nvSpPr>
        <p:spPr bwMode="auto">
          <a:xfrm>
            <a:off x="1358596" y="2850562"/>
            <a:ext cx="6591214" cy="831275"/>
          </a:xfrm>
          <a:prstGeom prst="rect">
            <a:avLst/>
          </a:prstGeom>
          <a:noFill/>
          <a:ln w="28575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1358596" y="3955402"/>
            <a:ext cx="6591214" cy="89275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4150" y="5006720"/>
            <a:ext cx="80281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Font typeface="Courier New" pitchFamily="49" charset="0"/>
              <a:buChar char="o"/>
            </a:pPr>
            <a:r>
              <a:rPr lang="en-US" sz="2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10 each Blue, Red, Near Infrared (NIR)</a:t>
            </a:r>
          </a:p>
          <a:p>
            <a:pPr>
              <a:buFont typeface="Courier New" pitchFamily="49" charset="0"/>
              <a:buChar char="o"/>
            </a:pPr>
            <a:endParaRPr lang="en-US" sz="2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~ 15 minute exposures, 2 e</a:t>
            </a:r>
            <a:r>
              <a:rPr lang="en-US" sz="2400" b="0" baseline="30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read noise goal (spec 3 e</a:t>
            </a:r>
            <a:r>
              <a:rPr lang="en-US" sz="2400" b="0" baseline="3000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buFont typeface="Courier New" pitchFamily="49" charset="0"/>
              <a:buChar char="o"/>
            </a:pPr>
            <a:endParaRPr lang="en-US" sz="24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Courier New" pitchFamily="49" charset="0"/>
              <a:buChar char="o"/>
            </a:pP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-100 / -140 C operation</a:t>
            </a:r>
          </a:p>
        </p:txBody>
      </p:sp>
    </p:spTree>
    <p:extLst>
      <p:ext uri="{BB962C8B-B14F-4D97-AF65-F5344CB8AC3E}">
        <p14:creationId xmlns:p14="http://schemas.microsoft.com/office/powerpoint/2010/main" xmlns="" val="1136248931"/>
      </p:ext>
    </p:extLst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322002" cy="109527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</a:t>
            </a:r>
            <a:r>
              <a:rPr lang="en-US" sz="32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MOSAIC noise results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Possible systematic effect in Pre-production lot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pPr lvl="0"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CCD Noise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048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322002" cy="109527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noise (Production lot #1)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Noise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Integration Time (good example)</a:t>
            </a:r>
            <a:endParaRPr lang="en-US" sz="3000" b="0" baseline="3000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pPr lvl="0"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CCD Noise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6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4" y="1004835"/>
            <a:ext cx="9322002" cy="109527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DESI CCD full well (production lot #1)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Signal Level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Exposure Time</a:t>
            </a:r>
            <a:endParaRPr lang="en-US" sz="3000" b="0" baseline="3000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pPr lvl="0"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CCD Full Well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594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4440" y="2148840"/>
            <a:ext cx="6789420" cy="4937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017029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Tree rings artifacts are greatly reduced with the use of very high resistivity 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silicon</a:t>
            </a:r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Improvements in periodic pixel size effects by the use of more advanced </a:t>
            </a:r>
            <a:r>
              <a:rPr lang="en-US" sz="32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photomasks</a:t>
            </a:r>
            <a:endParaRPr lang="en-US" sz="32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New AR coating and lower noise amplifiers implemented in DESI</a:t>
            </a:r>
          </a:p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Status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Preproduction lot completed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Fabricating production lots 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now</a:t>
            </a:r>
          </a:p>
          <a:p>
            <a:pPr lvl="2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3 lots complete at Teledyne DALSA</a:t>
            </a:r>
          </a:p>
          <a:p>
            <a:pPr lvl="2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Finishing at LBNL in progress</a:t>
            </a:r>
            <a:endParaRPr lang="en-US" sz="30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Summary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pPr lvl="0">
              <a:defRPr/>
            </a:pPr>
            <a:r>
              <a:rPr lang="en-US" sz="3200" dirty="0" smtClean="0">
                <a:latin typeface="Arial" pitchFamily="34" charset="0"/>
                <a:cs typeface="Arial" pitchFamily="34" charset="0"/>
              </a:rPr>
              <a:t>Back up slides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00765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Repetitive pattern from errors in the </a:t>
            </a:r>
            <a:r>
              <a:rPr lang="en-US" sz="32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photomask</a:t>
            </a:r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manufacturing process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200 µm thick, FD CCD (10.5 µm pixel)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19523" name="Picture 3"/>
          <p:cNvPicPr>
            <a:picLocks noChangeAspect="1" noChangeArrowheads="1"/>
          </p:cNvPicPr>
          <p:nvPr/>
        </p:nvPicPr>
        <p:blipFill>
          <a:blip r:embed="rId2"/>
          <a:srcRect l="1770" r="4424"/>
          <a:stretch>
            <a:fillRect/>
          </a:stretch>
        </p:blipFill>
        <p:spPr bwMode="auto">
          <a:xfrm>
            <a:off x="384025" y="2763672"/>
            <a:ext cx="8725043" cy="33518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Straight Arrow Connector 9"/>
          <p:cNvCxnSpPr/>
          <p:nvPr/>
        </p:nvCxnSpPr>
        <p:spPr bwMode="auto">
          <a:xfrm>
            <a:off x="1920225" y="2659070"/>
            <a:ext cx="768100" cy="460860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63DE8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61952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000" y="6030715"/>
            <a:ext cx="4309110" cy="11601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952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9787" y="6230735"/>
            <a:ext cx="5213033" cy="656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524" name="Picture 4"/>
          <p:cNvPicPr>
            <a:picLocks noChangeAspect="1" noChangeArrowheads="1"/>
          </p:cNvPicPr>
          <p:nvPr/>
        </p:nvPicPr>
        <p:blipFill>
          <a:blip r:embed="rId3"/>
          <a:srcRect t="10588"/>
          <a:stretch>
            <a:fillRect/>
          </a:stretch>
        </p:blipFill>
        <p:spPr bwMode="auto">
          <a:xfrm>
            <a:off x="2103360" y="1084465"/>
            <a:ext cx="4886325" cy="231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209800" y="266292"/>
            <a:ext cx="6745288" cy="741363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66788" rtl="0" eaLnBrk="0" fontAlgn="base" latinLnBrk="0" hangingPunct="0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Laser</a:t>
            </a:r>
            <a:r>
              <a:rPr kumimoji="0" lang="en-US" sz="3200" b="1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mask writer (CORE, ALTA)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8380" y="3542385"/>
            <a:ext cx="9524415" cy="3302831"/>
          </a:xfrm>
          <a:prstGeom prst="rect">
            <a:avLst/>
          </a:prstGeom>
        </p:spPr>
        <p:txBody>
          <a:bodyPr/>
          <a:lstStyle/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Parallel beams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write mask a pixel at a time</a:t>
            </a:r>
          </a:p>
          <a:p>
            <a:pPr marL="819150" lvl="1" indent="-361950" defTabSz="966788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lang="en-US" sz="2800" b="0" kern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Scan direction – rotating mirror “paints” pattern</a:t>
            </a:r>
          </a:p>
          <a:p>
            <a:pPr marL="819150" lvl="1" indent="-361950" defTabSz="966788">
              <a:spcBef>
                <a:spcPct val="20000"/>
              </a:spcBef>
              <a:buSzPct val="100000"/>
              <a:buFontTx/>
              <a:buChar char="•"/>
              <a:defRPr/>
            </a:pP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Stripe direction – stage movement controlled by laser interferometer</a:t>
            </a:r>
          </a:p>
          <a:p>
            <a:pPr marL="361950" marR="0" lvl="0" indent="-361950" algn="l" defTabSz="966788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100000"/>
              <a:buFontTx/>
              <a:buChar char="•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Errors due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 to stage placement and the need </a:t>
            </a:r>
            <a:r>
              <a:rPr lang="en-US" sz="2800" b="0" kern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kumimoji="0" lang="en-US" sz="2800" b="0" i="0" u="none" strike="noStrike" kern="0" cap="none" spc="0" normalizeH="0" noProof="0" dirty="0" err="1" smtClean="0">
                <a:ln>
                  <a:noFill/>
                </a:ln>
                <a:solidFill>
                  <a:srgbClr val="063DE8"/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t>buttin</a:t>
            </a:r>
            <a:r>
              <a:rPr lang="en-US" sz="2800" b="0" kern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g of stripes in x and y lead to periodic errors in feature size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063DE8"/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36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041825"/>
            <a:ext cx="7360920" cy="618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36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80" y="5654660"/>
            <a:ext cx="362426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36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430" y="6461165"/>
            <a:ext cx="1981200" cy="60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362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0405" y="1041825"/>
            <a:ext cx="7360920" cy="6187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/>
          <p:cNvSpPr/>
          <p:nvPr/>
        </p:nvSpPr>
        <p:spPr bwMode="auto">
          <a:xfrm>
            <a:off x="3456426" y="1276490"/>
            <a:ext cx="5875964" cy="2957185"/>
          </a:xfrm>
          <a:prstGeom prst="rect">
            <a:avLst/>
          </a:prstGeom>
          <a:solidFill>
            <a:schemeClr val="bg1"/>
          </a:solidFill>
          <a:ln w="222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23622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8380" y="5654660"/>
            <a:ext cx="3624263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3623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2430" y="6461165"/>
            <a:ext cx="1981200" cy="609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54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33817" y="1429092"/>
            <a:ext cx="2111693" cy="2151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547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91890" y="1430110"/>
            <a:ext cx="1840230" cy="2108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0548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73735" y="1534477"/>
            <a:ext cx="1731645" cy="212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032500" y="3696005"/>
            <a:ext cx="36439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Scan direction (rotating mirror)</a:t>
            </a:r>
            <a:endParaRPr lang="en-US" sz="20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1920225" y="4809750"/>
            <a:ext cx="307240" cy="42245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63DE8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>
            <a:off x="7757785" y="3926435"/>
            <a:ext cx="729695" cy="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63DE8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59673" y="4502510"/>
            <a:ext cx="18373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Stage motion</a:t>
            </a:r>
          </a:p>
          <a:p>
            <a:r>
              <a:rPr lang="en-US" sz="2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(Stripe writing)</a:t>
            </a:r>
            <a:endParaRPr lang="en-US" sz="20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3595" y="1013961"/>
            <a:ext cx="9294010" cy="6023280"/>
          </a:xfrm>
        </p:spPr>
        <p:txBody>
          <a:bodyPr/>
          <a:lstStyle/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Use more advanced masks for DESI levels 1-6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CORE 2564 used previously </a:t>
            </a:r>
            <a:r>
              <a:rPr lang="en-US" sz="3000" b="0" dirty="0" err="1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superceded</a:t>
            </a:r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by ALTA 3000, 3100, 3500, 3900, etc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ALTA 3500 used for DESI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Fixed pattern noise / </a:t>
            </a:r>
            <a:r>
              <a:rPr lang="en-US" sz="3200" dirty="0" err="1" smtClean="0">
                <a:latin typeface="Arial" pitchFamily="34" charset="0"/>
                <a:cs typeface="Arial" pitchFamily="34" charset="0"/>
              </a:rPr>
              <a:t>photomasks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6328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60000">
            <a:off x="76785" y="3282281"/>
            <a:ext cx="4716780" cy="31927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60834" y="6762496"/>
            <a:ext cx="3571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Franks et al, Proc. SPIE, 1809, 1992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 r="23794"/>
          <a:stretch>
            <a:fillRect/>
          </a:stretch>
        </p:blipFill>
        <p:spPr bwMode="auto">
          <a:xfrm>
            <a:off x="4873523" y="3243876"/>
            <a:ext cx="4568555" cy="34118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5491890" y="6762496"/>
            <a:ext cx="34499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Allen et al, Proc. SPIE, 5567, 2004</a:t>
            </a:r>
            <a:endParaRPr lang="en-US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DESI Overview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ontent Placeholder 18"/>
          <p:cNvSpPr>
            <a:spLocks noGrp="1"/>
          </p:cNvSpPr>
          <p:nvPr>
            <p:ph idx="4294967295"/>
          </p:nvPr>
        </p:nvSpPr>
        <p:spPr>
          <a:xfrm>
            <a:off x="214992" y="4797905"/>
            <a:ext cx="8525884" cy="1997059"/>
          </a:xfrm>
          <a:prstGeom prst="rect">
            <a:avLst/>
          </a:prstGeom>
        </p:spPr>
        <p:txBody>
          <a:bodyPr lIns="96661" tIns="48331" rIns="96661" bIns="48331"/>
          <a:lstStyle/>
          <a:p>
            <a:pPr>
              <a:lnSpc>
                <a:spcPts val="2114"/>
              </a:lnSpc>
              <a:buNone/>
            </a:pPr>
            <a:r>
              <a:rPr lang="en-US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lnSpc>
                <a:spcPts val="2114"/>
              </a:lnSpc>
              <a:buNone/>
            </a:pP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Target </a:t>
            </a: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objects</a:t>
            </a:r>
            <a:endParaRPr lang="en-US" sz="28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114"/>
              </a:lnSpc>
            </a:pP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Luminous Red Galaxies</a:t>
            </a:r>
            <a:endParaRPr lang="en-US" sz="28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114"/>
              </a:lnSpc>
            </a:pP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Emission Line </a:t>
            </a: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Galaxies</a:t>
            </a:r>
          </a:p>
          <a:p>
            <a:pPr>
              <a:lnSpc>
                <a:spcPts val="2114"/>
              </a:lnSpc>
            </a:pP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Bright Galaxy Sample</a:t>
            </a:r>
            <a:endParaRPr lang="en-US" sz="28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ts val="2114"/>
              </a:lnSpc>
            </a:pPr>
            <a:r>
              <a:rPr lang="en-US" sz="28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Quasars</a:t>
            </a:r>
            <a:endParaRPr lang="en-US" sz="2800" b="0" dirty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144775" y="6691595"/>
            <a:ext cx="33725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Slide courtesy R. Wechsler (SLAC)</a:t>
            </a:r>
            <a:endParaRPr lang="en-US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92000" y="1161275"/>
            <a:ext cx="9178796" cy="4244178"/>
            <a:chOff x="192000" y="1161275"/>
            <a:chExt cx="9178796" cy="4244178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/>
            <a:srcRect r="280"/>
            <a:stretch>
              <a:fillRect/>
            </a:stretch>
          </p:blipFill>
          <p:spPr bwMode="auto">
            <a:xfrm>
              <a:off x="192000" y="1161275"/>
              <a:ext cx="9131015" cy="360680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sp>
          <p:nvSpPr>
            <p:cNvPr id="11" name="Rectangle 10"/>
            <p:cNvSpPr/>
            <p:nvPr/>
          </p:nvSpPr>
          <p:spPr bwMode="auto">
            <a:xfrm>
              <a:off x="9217176" y="2735880"/>
              <a:ext cx="153620" cy="19202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hlink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25519" y="4943788"/>
              <a:ext cx="235352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>
                  <a:solidFill>
                    <a:srgbClr val="ED5511"/>
                  </a:solidFill>
                  <a:latin typeface="Arial" pitchFamily="34" charset="0"/>
                  <a:cs typeface="Arial" pitchFamily="34" charset="0"/>
                </a:rPr>
                <a:t>10 million BGS</a:t>
              </a:r>
              <a:endParaRPr lang="en-US" sz="2400" dirty="0">
                <a:solidFill>
                  <a:srgbClr val="ED5511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 bwMode="auto">
            <a:xfrm flipV="1">
              <a:off x="5436158" y="4401178"/>
              <a:ext cx="462224" cy="622999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ED5511"/>
              </a:solidFill>
              <a:prstDash val="solid"/>
              <a:round/>
              <a:headEnd type="none" w="med" len="med"/>
              <a:tailEnd type="stealth"/>
            </a:ln>
            <a:effectLst/>
          </p:spPr>
        </p:cxnSp>
      </p:grp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Emission Line Galaxies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9240" y="6614785"/>
            <a:ext cx="8804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0.6 &lt; z &lt; 1.6</a:t>
            </a: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 corresponds to 596 nm &lt; </a:t>
            </a:r>
            <a:r>
              <a:rPr lang="el-GR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λ</a:t>
            </a: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 &lt; 969 nm (OII doublet)</a:t>
            </a:r>
            <a:endParaRPr lang="en-US" sz="2400" b="0" dirty="0" smtClean="0">
              <a:solidFill>
                <a:srgbClr val="063DE8"/>
              </a:solidFill>
              <a:latin typeface="Arial" pitchFamily="34" charset="0"/>
              <a:ea typeface="MS PGothic" pitchFamily="34" charset="-128"/>
              <a:cs typeface="Arial" pitchFamily="34" charset="0"/>
              <a:sym typeface="Times New Roman" pitchFamily="18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 rot="16200000">
            <a:off x="-132557" y="3564262"/>
            <a:ext cx="1903413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Expansion Rate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/>
          <a:srcRect t="22406"/>
          <a:stretch>
            <a:fillRect/>
          </a:stretch>
        </p:blipFill>
        <p:spPr bwMode="auto">
          <a:xfrm>
            <a:off x="1160463" y="1199680"/>
            <a:ext cx="7077075" cy="538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491780"/>
            <a:ext cx="3608388" cy="287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7" name="Rectangle 11"/>
          <p:cNvSpPr>
            <a:spLocks/>
          </p:cNvSpPr>
          <p:nvPr/>
        </p:nvSpPr>
        <p:spPr bwMode="auto">
          <a:xfrm>
            <a:off x="5507038" y="1527522"/>
            <a:ext cx="2083904" cy="1400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0" dirty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1280/sq. degree</a:t>
            </a:r>
          </a:p>
          <a:p>
            <a:pPr algn="l"/>
            <a:r>
              <a:rPr lang="en-US" sz="1800" b="0" dirty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0.6 &lt; z &lt; 1.6</a:t>
            </a:r>
          </a:p>
          <a:p>
            <a:pPr algn="l"/>
            <a:r>
              <a:rPr lang="en-US" sz="1800" b="0" dirty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17.9 M</a:t>
            </a:r>
          </a:p>
          <a:p>
            <a:pPr algn="l"/>
            <a:r>
              <a:rPr lang="en-US" sz="1800" b="0" dirty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&gt;90% completeness</a:t>
            </a:r>
          </a:p>
          <a:p>
            <a:pPr algn="l"/>
            <a:endParaRPr lang="en-US" sz="1900" dirty="0">
              <a:solidFill>
                <a:srgbClr val="333333"/>
              </a:solidFill>
              <a:latin typeface="Times New Roman" pitchFamily="18" charset="0"/>
              <a:ea typeface="MS PGothic" pitchFamily="34" charset="-128"/>
              <a:sym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53595" y="6222571"/>
            <a:ext cx="257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Slide courtesy R. Wechsler (SLAC)</a:t>
            </a:r>
            <a:endParaRPr lang="en-US" sz="12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459365" y="1238085"/>
            <a:ext cx="345645" cy="2304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Emission Line Galaxies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9240" y="6614785"/>
            <a:ext cx="8804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0.6 &lt; z &lt; 1.6</a:t>
            </a: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 corresponds to 596 nm &lt; </a:t>
            </a:r>
            <a:r>
              <a:rPr lang="el-GR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λ</a:t>
            </a:r>
            <a:r>
              <a:rPr lang="en-US" sz="24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  <a:sym typeface="Times New Roman" pitchFamily="18" charset="0"/>
              </a:rPr>
              <a:t> &lt; 969 nm (OII doublet)</a:t>
            </a:r>
            <a:endParaRPr lang="en-US" sz="2400" b="0" dirty="0" smtClean="0">
              <a:solidFill>
                <a:srgbClr val="063DE8"/>
              </a:solidFill>
              <a:latin typeface="Arial" pitchFamily="34" charset="0"/>
              <a:ea typeface="MS PGothic" pitchFamily="34" charset="-128"/>
              <a:cs typeface="Arial" pitchFamily="34" charset="0"/>
              <a:sym typeface="Times New Roman" pitchFamily="18" charset="0"/>
            </a:endParaRPr>
          </a:p>
        </p:txBody>
      </p:sp>
      <p:sp>
        <p:nvSpPr>
          <p:cNvPr id="9" name="Rectangle 8"/>
          <p:cNvSpPr>
            <a:spLocks/>
          </p:cNvSpPr>
          <p:nvPr/>
        </p:nvSpPr>
        <p:spPr bwMode="auto">
          <a:xfrm rot="16200000">
            <a:off x="-132557" y="3564262"/>
            <a:ext cx="1903413" cy="330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algn="l"/>
            <a:r>
              <a:rPr lang="en-US" sz="1800" dirty="0">
                <a:solidFill>
                  <a:schemeClr val="tx1"/>
                </a:solidFill>
                <a:latin typeface="Arial" pitchFamily="34" charset="0"/>
                <a:ea typeface="MS PGothic" pitchFamily="34" charset="-128"/>
                <a:sym typeface="Arial" pitchFamily="34" charset="0"/>
              </a:rPr>
              <a:t>Expansion Rate</a:t>
            </a: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/>
          <a:srcRect t="22406"/>
          <a:stretch>
            <a:fillRect/>
          </a:stretch>
        </p:blipFill>
        <p:spPr bwMode="auto">
          <a:xfrm>
            <a:off x="1160463" y="1199680"/>
            <a:ext cx="7077075" cy="53800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1491780"/>
            <a:ext cx="3608388" cy="287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2" name="Rectangle 11"/>
          <p:cNvSpPr/>
          <p:nvPr/>
        </p:nvSpPr>
        <p:spPr bwMode="auto">
          <a:xfrm>
            <a:off x="5453485" y="2044590"/>
            <a:ext cx="806505" cy="345645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6259990" y="6691595"/>
            <a:ext cx="1113745" cy="30724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44041" y="3388765"/>
            <a:ext cx="2841970" cy="830997"/>
          </a:xfrm>
          <a:prstGeom prst="rect">
            <a:avLst/>
          </a:prstGeom>
          <a:solidFill>
            <a:schemeClr val="bg1"/>
          </a:solidFill>
          <a:ln w="25400">
            <a:solidFill>
              <a:srgbClr val="FF0000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en-US" sz="2400" b="0" dirty="0" smtClean="0">
                <a:latin typeface="Arial" pitchFamily="34" charset="0"/>
                <a:cs typeface="Arial" pitchFamily="34" charset="0"/>
              </a:rPr>
              <a:t>Requires thick, fully depleted CCD</a:t>
            </a:r>
            <a:endParaRPr lang="en-US" sz="2400" b="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6375205" y="2236615"/>
            <a:ext cx="1267365" cy="107534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V="1">
            <a:off x="6951280" y="4272080"/>
            <a:ext cx="1190555" cy="234270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153595" y="6222571"/>
            <a:ext cx="25719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Slide courtesy R. Wechsler (SLAC)</a:t>
            </a:r>
            <a:endParaRPr lang="en-US" sz="12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Rectangle 11"/>
          <p:cNvSpPr>
            <a:spLocks/>
          </p:cNvSpPr>
          <p:nvPr/>
        </p:nvSpPr>
        <p:spPr bwMode="auto">
          <a:xfrm>
            <a:off x="5507038" y="1527522"/>
            <a:ext cx="2083904" cy="140038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0" dirty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1280/sq. degree</a:t>
            </a:r>
          </a:p>
          <a:p>
            <a:pPr algn="l"/>
            <a:r>
              <a:rPr lang="en-US" sz="1800" b="0" dirty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0.6 &lt; z &lt; 1.6</a:t>
            </a:r>
          </a:p>
          <a:p>
            <a:pPr algn="l"/>
            <a:r>
              <a:rPr lang="en-US" sz="1800" b="0" dirty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17.9 M</a:t>
            </a:r>
          </a:p>
          <a:p>
            <a:pPr algn="l"/>
            <a:r>
              <a:rPr lang="en-US" sz="1800" b="0" dirty="0">
                <a:solidFill>
                  <a:srgbClr val="063DE8"/>
                </a:solidFill>
                <a:latin typeface="Arial" pitchFamily="34" charset="0"/>
                <a:ea typeface="MS PGothic" pitchFamily="34" charset="-128"/>
                <a:cs typeface="Arial" pitchFamily="34" charset="0"/>
                <a:sym typeface="Times New Roman" pitchFamily="18" charset="0"/>
              </a:rPr>
              <a:t>&gt;90% completeness</a:t>
            </a:r>
          </a:p>
          <a:p>
            <a:pPr algn="l"/>
            <a:endParaRPr lang="en-US" sz="1900" dirty="0">
              <a:solidFill>
                <a:srgbClr val="333333"/>
              </a:solidFill>
              <a:latin typeface="Times New Roman" pitchFamily="18" charset="0"/>
              <a:ea typeface="MS PGothic" pitchFamily="34" charset="-128"/>
              <a:sym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1459365" y="1238085"/>
            <a:ext cx="345645" cy="23043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hlink"/>
              </a:solidFill>
              <a:effectLst/>
              <a:latin typeface="Times New Roman" pitchFamily="18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0389" y="1238085"/>
            <a:ext cx="8420100" cy="5984875"/>
          </a:xfrm>
        </p:spPr>
        <p:txBody>
          <a:bodyPr/>
          <a:lstStyle/>
          <a:p>
            <a:r>
              <a:rPr lang="en-US" sz="32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Overview of the Dark Energy Spectroscopic Instrument and CCD requirements</a:t>
            </a:r>
          </a:p>
          <a:p>
            <a:endParaRPr lang="en-US" sz="3000" b="0" dirty="0" smtClean="0">
              <a:solidFill>
                <a:srgbClr val="063DE8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32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4k x 4k CCD development for DESI</a:t>
            </a:r>
          </a:p>
          <a:p>
            <a:pPr lvl="1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“Tree rings”</a:t>
            </a:r>
          </a:p>
          <a:p>
            <a:pPr lvl="2"/>
            <a:r>
              <a:rPr lang="en-US" sz="3000" b="0" dirty="0" smtClean="0">
                <a:solidFill>
                  <a:srgbClr val="063DE8"/>
                </a:solidFill>
                <a:latin typeface="Arial" pitchFamily="34" charset="0"/>
                <a:cs typeface="Arial" pitchFamily="34" charset="0"/>
              </a:rPr>
              <a:t>Use of very high resistivity silicon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Fixed pattern noise from CCD fabrication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Quantum Efficiency improvements</a:t>
            </a:r>
          </a:p>
          <a:p>
            <a:pPr lvl="1"/>
            <a:r>
              <a:rPr lang="en-US" sz="3000" b="0" dirty="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Noise improvements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09800" y="173037"/>
            <a:ext cx="6745288" cy="741363"/>
          </a:xfrm>
        </p:spPr>
        <p:txBody>
          <a:bodyPr/>
          <a:lstStyle/>
          <a:p>
            <a:r>
              <a:rPr lang="en-US" sz="3200" dirty="0" smtClean="0">
                <a:latin typeface="Arial" pitchFamily="34" charset="0"/>
                <a:cs typeface="Arial" pitchFamily="34" charset="0"/>
              </a:rPr>
              <a:t>Outline of the talk</a:t>
            </a:r>
            <a:endParaRPr lang="en-US" sz="3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600" b="0" i="0" u="none" strike="noStrike" cap="none" normalizeH="0" baseline="0" smtClean="0">
            <a:ln>
              <a:noFill/>
            </a:ln>
            <a:solidFill>
              <a:schemeClr val="hlink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18618</TotalTime>
  <Pages>1</Pages>
  <Words>1929</Words>
  <Application>Microsoft Office PowerPoint</Application>
  <PresentationFormat>Custom</PresentationFormat>
  <Paragraphs>353</Paragraphs>
  <Slides>59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1" baseType="lpstr">
      <vt:lpstr>Default Design</vt:lpstr>
      <vt:lpstr>Equation</vt:lpstr>
      <vt:lpstr>Status of the CCD Development for the Dark Energy Spectroscopic Instrument</vt:lpstr>
      <vt:lpstr>Outline of the talk</vt:lpstr>
      <vt:lpstr>DESI Overview</vt:lpstr>
      <vt:lpstr>DESI Spectrograph Design</vt:lpstr>
      <vt:lpstr>CCD requirements</vt:lpstr>
      <vt:lpstr>DESI Overview</vt:lpstr>
      <vt:lpstr>Emission Line Galaxies</vt:lpstr>
      <vt:lpstr>Emission Line Galaxies</vt:lpstr>
      <vt:lpstr>Outline of the talk</vt:lpstr>
      <vt:lpstr>Tree rings</vt:lpstr>
      <vt:lpstr>Tree rings</vt:lpstr>
      <vt:lpstr>Tree rings</vt:lpstr>
      <vt:lpstr>Tree rings</vt:lpstr>
      <vt:lpstr>Tree rings</vt:lpstr>
      <vt:lpstr>Tree rings: 5 vs 15 kohm-cm Si (20V)</vt:lpstr>
      <vt:lpstr>Tree rings / experimental data (20V)</vt:lpstr>
      <vt:lpstr>Tree rings / experimental data (50V)</vt:lpstr>
      <vt:lpstr>Tree rings / DESI CCD (20V)</vt:lpstr>
      <vt:lpstr>Tree rings / DESI CCD (50V)</vt:lpstr>
      <vt:lpstr>Tree rings / DESI CCD (100V)</vt:lpstr>
      <vt:lpstr>Outline of the talk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Fixed pattern noise / photomasks</vt:lpstr>
      <vt:lpstr>Outline of the talk</vt:lpstr>
      <vt:lpstr>Quantum Efficiency</vt:lpstr>
      <vt:lpstr>Quantum Efficiency</vt:lpstr>
      <vt:lpstr>Quantum Efficiency</vt:lpstr>
      <vt:lpstr>ITO / ZrO2 / SiO2 AR coating</vt:lpstr>
      <vt:lpstr>ITO / ZrO2 / SiO2 AR coating</vt:lpstr>
      <vt:lpstr>Outline of the talk</vt:lpstr>
      <vt:lpstr>Slide 47</vt:lpstr>
      <vt:lpstr>Slide 48</vt:lpstr>
      <vt:lpstr>CCD Noise</vt:lpstr>
      <vt:lpstr>CCD Noise</vt:lpstr>
      <vt:lpstr>CCD Noise</vt:lpstr>
      <vt:lpstr>CCD Full Well</vt:lpstr>
      <vt:lpstr>Summary</vt:lpstr>
      <vt:lpstr>Back up slides</vt:lpstr>
      <vt:lpstr>Fixed pattern noise / photomasks</vt:lpstr>
      <vt:lpstr>Slide 56</vt:lpstr>
      <vt:lpstr>Fixed pattern noise / photomasks</vt:lpstr>
      <vt:lpstr>Fixed pattern noise / photomasks</vt:lpstr>
      <vt:lpstr>Fixed pattern noise / photomasks</vt:lpstr>
    </vt:vector>
  </TitlesOfParts>
  <Company>Micron Electronics, Inc.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SNAP “Baseline”</dc:title>
  <dc:creator>Chris Bebek</dc:creator>
  <cp:lastModifiedBy>seholland</cp:lastModifiedBy>
  <cp:revision>1365</cp:revision>
  <cp:lastPrinted>2001-01-24T23:14:07Z</cp:lastPrinted>
  <dcterms:created xsi:type="dcterms:W3CDTF">2001-01-29T22:28:54Z</dcterms:created>
  <dcterms:modified xsi:type="dcterms:W3CDTF">2016-11-30T00:55:19Z</dcterms:modified>
</cp:coreProperties>
</file>