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66" r:id="rId2"/>
    <p:sldId id="324" r:id="rId3"/>
    <p:sldId id="289" r:id="rId4"/>
    <p:sldId id="311" r:id="rId5"/>
    <p:sldId id="317" r:id="rId6"/>
    <p:sldId id="313" r:id="rId7"/>
    <p:sldId id="315" r:id="rId8"/>
    <p:sldId id="325" r:id="rId9"/>
    <p:sldId id="308" r:id="rId10"/>
    <p:sldId id="306" r:id="rId11"/>
    <p:sldId id="301" r:id="rId12"/>
    <p:sldId id="300" r:id="rId13"/>
    <p:sldId id="316" r:id="rId14"/>
    <p:sldId id="273" r:id="rId15"/>
    <p:sldId id="326" r:id="rId16"/>
    <p:sldId id="287" r:id="rId17"/>
    <p:sldId id="318" r:id="rId18"/>
    <p:sldId id="321" r:id="rId19"/>
    <p:sldId id="319" r:id="rId20"/>
    <p:sldId id="320" r:id="rId21"/>
    <p:sldId id="279" r:id="rId22"/>
    <p:sldId id="280" r:id="rId23"/>
    <p:sldId id="281" r:id="rId24"/>
    <p:sldId id="282" r:id="rId25"/>
    <p:sldId id="283" r:id="rId26"/>
    <p:sldId id="322" r:id="rId27"/>
    <p:sldId id="327" r:id="rId28"/>
    <p:sldId id="278" r:id="rId29"/>
    <p:sldId id="286" r:id="rId30"/>
    <p:sldId id="257" r:id="rId31"/>
    <p:sldId id="276" r:id="rId32"/>
    <p:sldId id="260" r:id="rId33"/>
    <p:sldId id="258" r:id="rId34"/>
    <p:sldId id="263" r:id="rId35"/>
    <p:sldId id="288" r:id="rId36"/>
    <p:sldId id="265" r:id="rId37"/>
    <p:sldId id="264" r:id="rId38"/>
    <p:sldId id="261" r:id="rId39"/>
    <p:sldId id="262" r:id="rId40"/>
    <p:sldId id="270" r:id="rId41"/>
    <p:sldId id="277" r:id="rId42"/>
    <p:sldId id="272" r:id="rId43"/>
    <p:sldId id="297" r:id="rId44"/>
    <p:sldId id="291" r:id="rId45"/>
    <p:sldId id="292" r:id="rId46"/>
    <p:sldId id="295" r:id="rId47"/>
    <p:sldId id="298" r:id="rId48"/>
    <p:sldId id="30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979" autoAdjust="0"/>
  </p:normalViewPr>
  <p:slideViewPr>
    <p:cSldViewPr snapToGrid="0">
      <p:cViewPr varScale="1">
        <p:scale>
          <a:sx n="65" d="100"/>
          <a:sy n="65" d="100"/>
        </p:scale>
        <p:origin x="684" y="40"/>
      </p:cViewPr>
      <p:guideLst>
        <p:guide orient="horz" pos="2160"/>
        <p:guide pos="3840"/>
      </p:guideLst>
    </p:cSldViewPr>
  </p:slideViewPr>
  <p:notesTextViewPr>
    <p:cViewPr>
      <p:scale>
        <a:sx n="1" d="1"/>
        <a:sy n="1" d="1"/>
      </p:scale>
      <p:origin x="0" y="0"/>
    </p:cViewPr>
  </p:notesTextViewPr>
  <p:sorterViewPr>
    <p:cViewPr>
      <p:scale>
        <a:sx n="80" d="100"/>
        <a:sy n="80" d="100"/>
      </p:scale>
      <p:origin x="0" y="-23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CF896-EA15-4BBF-9786-E9817B36BE37}" type="datetimeFigureOut">
              <a:rPr lang="en-US" smtClean="0"/>
              <a:pPr/>
              <a:t>12/1/2016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1E66E-8605-4A45-B7AC-5CD8FE5AA05A}" type="slidenum">
              <a:rPr lang="en-US" smtClean="0"/>
              <a:pPr/>
              <a:t>‹#›</a:t>
            </a:fld>
            <a:endParaRPr lang="en-US"/>
          </a:p>
        </p:txBody>
      </p:sp>
    </p:spTree>
    <p:extLst>
      <p:ext uri="{BB962C8B-B14F-4D97-AF65-F5344CB8AC3E}">
        <p14:creationId xmlns:p14="http://schemas.microsoft.com/office/powerpoint/2010/main" val="4199394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here is</a:t>
            </a:r>
            <a:r>
              <a:rPr lang="en-US" baseline="0" dirty="0" smtClean="0"/>
              <a:t> LSST’s 3 billion pixel focal plane sampling 9.6 square degrees of sky. It is a mosaic of 189 CCDs, organized into 21 rafts of 3x3. Each raft has an accompanying electronics package making it an autonomous 144Mpixel camera, which takes sky photons as input and data photons as output. The rafts are being built here at BNL in a cleanroom that some of you saw yesterday; we receive the sensors and electronics and qualify them before they go into raft assembly. And in this talk I’ll take you through the qualification test program. This is the work of too many people to name, many of them are here.</a:t>
            </a:r>
            <a:endParaRPr lang="en-US" dirty="0"/>
          </a:p>
        </p:txBody>
      </p:sp>
      <p:sp>
        <p:nvSpPr>
          <p:cNvPr id="4" name="Slide Number Placeholder 3"/>
          <p:cNvSpPr>
            <a:spLocks noGrp="1"/>
          </p:cNvSpPr>
          <p:nvPr>
            <p:ph type="sldNum" sz="quarter" idx="10"/>
          </p:nvPr>
        </p:nvSpPr>
        <p:spPr/>
        <p:txBody>
          <a:bodyPr/>
          <a:lstStyle/>
          <a:p>
            <a:fld id="{04D1E66E-8605-4A45-B7AC-5CD8FE5AA05A}" type="slidenum">
              <a:rPr lang="en-US" smtClean="0"/>
              <a:pPr/>
              <a:t>2</a:t>
            </a:fld>
            <a:endParaRPr lang="en-US"/>
          </a:p>
        </p:txBody>
      </p:sp>
    </p:spTree>
    <p:extLst>
      <p:ext uri="{BB962C8B-B14F-4D97-AF65-F5344CB8AC3E}">
        <p14:creationId xmlns:p14="http://schemas.microsoft.com/office/powerpoint/2010/main" val="1234384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has the functionality of a 144-channel CCD controller plus diagnostics</a:t>
            </a:r>
            <a:r>
              <a:rPr lang="en-US" baseline="0" dirty="0" smtClean="0"/>
              <a:t> and thermal control, but it operates in vacuum with a size power dissipation about an order of magnitude less than state-of-the-art multichannel controllers. This is largely due to the use of analog CDS implemented in a CMOS ASIC.</a:t>
            </a:r>
            <a:endParaRPr lang="en-US" dirty="0"/>
          </a:p>
        </p:txBody>
      </p:sp>
      <p:sp>
        <p:nvSpPr>
          <p:cNvPr id="4" name="Slide Number Placeholder 3"/>
          <p:cNvSpPr>
            <a:spLocks noGrp="1"/>
          </p:cNvSpPr>
          <p:nvPr>
            <p:ph type="sldNum" sz="quarter" idx="10"/>
          </p:nvPr>
        </p:nvSpPr>
        <p:spPr/>
        <p:txBody>
          <a:bodyPr/>
          <a:lstStyle/>
          <a:p>
            <a:fld id="{04D1E66E-8605-4A45-B7AC-5CD8FE5AA05A}" type="slidenum">
              <a:rPr lang="en-US" smtClean="0"/>
              <a:pPr/>
              <a:t>21</a:t>
            </a:fld>
            <a:endParaRPr lang="en-US"/>
          </a:p>
        </p:txBody>
      </p:sp>
    </p:spTree>
    <p:extLst>
      <p:ext uri="{BB962C8B-B14F-4D97-AF65-F5344CB8AC3E}">
        <p14:creationId xmlns:p14="http://schemas.microsoft.com/office/powerpoint/2010/main" val="1064958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built a</a:t>
            </a:r>
            <a:r>
              <a:rPr lang="en-US" baseline="0" dirty="0" smtClean="0"/>
              <a:t> CCD emulator to make an automated test of the REBs. This was described in a poster at this year’s SPIE. 100% of the board functionality is tested in a few minutes.</a:t>
            </a:r>
            <a:endParaRPr lang="en-US" dirty="0"/>
          </a:p>
        </p:txBody>
      </p:sp>
      <p:sp>
        <p:nvSpPr>
          <p:cNvPr id="4" name="Slide Number Placeholder 3"/>
          <p:cNvSpPr>
            <a:spLocks noGrp="1"/>
          </p:cNvSpPr>
          <p:nvPr>
            <p:ph type="sldNum" sz="quarter" idx="10"/>
          </p:nvPr>
        </p:nvSpPr>
        <p:spPr/>
        <p:txBody>
          <a:bodyPr/>
          <a:lstStyle/>
          <a:p>
            <a:fld id="{04D1E66E-8605-4A45-B7AC-5CD8FE5AA05A}" type="slidenum">
              <a:rPr lang="en-US" smtClean="0"/>
              <a:pPr/>
              <a:t>22</a:t>
            </a:fld>
            <a:endParaRPr lang="en-US"/>
          </a:p>
        </p:txBody>
      </p:sp>
    </p:spTree>
    <p:extLst>
      <p:ext uri="{BB962C8B-B14F-4D97-AF65-F5344CB8AC3E}">
        <p14:creationId xmlns:p14="http://schemas.microsoft.com/office/powerpoint/2010/main" val="1528350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691DD2-5E86-4AAC-A6A4-73ADFE829A71}" type="slidenum">
              <a:rPr lang="en-US" smtClean="0"/>
              <a:pPr>
                <a:defRPr/>
              </a:pPr>
              <a:t>29</a:t>
            </a:fld>
            <a:endParaRPr lang="en-US"/>
          </a:p>
        </p:txBody>
      </p:sp>
    </p:spTree>
    <p:extLst>
      <p:ext uri="{BB962C8B-B14F-4D97-AF65-F5344CB8AC3E}">
        <p14:creationId xmlns:p14="http://schemas.microsoft.com/office/powerpoint/2010/main" val="1840533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691DD2-5E86-4AAC-A6A4-73ADFE829A71}" type="slidenum">
              <a:rPr lang="en-US" smtClean="0"/>
              <a:pPr>
                <a:defRPr/>
              </a:pPr>
              <a:t>46</a:t>
            </a:fld>
            <a:endParaRPr lang="en-US"/>
          </a:p>
        </p:txBody>
      </p:sp>
    </p:spTree>
    <p:extLst>
      <p:ext uri="{BB962C8B-B14F-4D97-AF65-F5344CB8AC3E}">
        <p14:creationId xmlns:p14="http://schemas.microsoft.com/office/powerpoint/2010/main" val="4139704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xfrm>
            <a:off x="381000" y="685800"/>
            <a:ext cx="6096000" cy="3429000"/>
          </a:xfrm>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131466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xfrm>
            <a:off x="381000" y="685800"/>
            <a:ext cx="6096000" cy="3429000"/>
          </a:xfrm>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485609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main sensor requirements and I’m showing measured results on production devices. Note that in addition to the electro-optic performance we also need device</a:t>
            </a:r>
            <a:r>
              <a:rPr lang="en-US" baseline="0" dirty="0" smtClean="0"/>
              <a:t>s to adhere to very stringent mechanical properties due to the shallow depth of focus in LSST’s f/1.2 optical beam.</a:t>
            </a:r>
            <a:endParaRPr lang="en-US" dirty="0"/>
          </a:p>
        </p:txBody>
      </p:sp>
      <p:sp>
        <p:nvSpPr>
          <p:cNvPr id="4" name="Slide Number Placeholder 3"/>
          <p:cNvSpPr>
            <a:spLocks noGrp="1"/>
          </p:cNvSpPr>
          <p:nvPr>
            <p:ph type="sldNum" sz="quarter" idx="10"/>
          </p:nvPr>
        </p:nvSpPr>
        <p:spPr/>
        <p:txBody>
          <a:bodyPr/>
          <a:lstStyle/>
          <a:p>
            <a:fld id="{04D1E66E-8605-4A45-B7AC-5CD8FE5AA05A}" type="slidenum">
              <a:rPr lang="en-US" smtClean="0"/>
              <a:pPr/>
              <a:t>7</a:t>
            </a:fld>
            <a:endParaRPr lang="en-US"/>
          </a:p>
        </p:txBody>
      </p:sp>
    </p:spTree>
    <p:extLst>
      <p:ext uri="{BB962C8B-B14F-4D97-AF65-F5344CB8AC3E}">
        <p14:creationId xmlns:p14="http://schemas.microsoft.com/office/powerpoint/2010/main" val="3501915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a:t>
            </a:r>
            <a:r>
              <a:rPr lang="en-US" baseline="0" dirty="0" smtClean="0"/>
              <a:t> EO</a:t>
            </a:r>
            <a:r>
              <a:rPr lang="en-US" dirty="0" smtClean="0"/>
              <a:t> specs except crosstalk can be measured in</a:t>
            </a:r>
            <a:r>
              <a:rPr lang="en-US" baseline="0" dirty="0" smtClean="0"/>
              <a:t> a test stand capable of projecting monochromatic flat fields and </a:t>
            </a:r>
            <a:r>
              <a:rPr lang="en-US" baseline="0" dirty="0" err="1" smtClean="0"/>
              <a:t>xrays</a:t>
            </a:r>
            <a:r>
              <a:rPr lang="en-US" baseline="0" dirty="0" smtClean="0"/>
              <a:t> onto the CCD. </a:t>
            </a:r>
            <a:endParaRPr lang="en-US" dirty="0"/>
          </a:p>
        </p:txBody>
      </p:sp>
      <p:sp>
        <p:nvSpPr>
          <p:cNvPr id="4" name="Slide Number Placeholder 3"/>
          <p:cNvSpPr>
            <a:spLocks noGrp="1"/>
          </p:cNvSpPr>
          <p:nvPr>
            <p:ph type="sldNum" sz="quarter" idx="10"/>
          </p:nvPr>
        </p:nvSpPr>
        <p:spPr/>
        <p:txBody>
          <a:bodyPr/>
          <a:lstStyle/>
          <a:p>
            <a:fld id="{04D1E66E-8605-4A45-B7AC-5CD8FE5AA05A}" type="slidenum">
              <a:rPr lang="en-US" smtClean="0"/>
              <a:pPr/>
              <a:t>8</a:t>
            </a:fld>
            <a:endParaRPr lang="en-US"/>
          </a:p>
        </p:txBody>
      </p:sp>
    </p:spTree>
    <p:extLst>
      <p:ext uri="{BB962C8B-B14F-4D97-AF65-F5344CB8AC3E}">
        <p14:creationId xmlns:p14="http://schemas.microsoft.com/office/powerpoint/2010/main" val="2495999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test execution is fully automated and runs overnight unattended. A 39-page report human-friendly is generated and</a:t>
            </a:r>
            <a:r>
              <a:rPr lang="en-US" baseline="0" dirty="0" smtClean="0"/>
              <a:t> it along with about 30GB of image data is archived in an electronic traveler.</a:t>
            </a:r>
            <a:endParaRPr lang="en-US" dirty="0"/>
          </a:p>
        </p:txBody>
      </p:sp>
      <p:sp>
        <p:nvSpPr>
          <p:cNvPr id="4" name="Slide Number Placeholder 3"/>
          <p:cNvSpPr>
            <a:spLocks noGrp="1"/>
          </p:cNvSpPr>
          <p:nvPr>
            <p:ph type="sldNum" sz="quarter" idx="10"/>
          </p:nvPr>
        </p:nvSpPr>
        <p:spPr/>
        <p:txBody>
          <a:bodyPr/>
          <a:lstStyle/>
          <a:p>
            <a:fld id="{04D1E66E-8605-4A45-B7AC-5CD8FE5AA05A}" type="slidenum">
              <a:rPr lang="en-US" smtClean="0"/>
              <a:pPr/>
              <a:t>13</a:t>
            </a:fld>
            <a:endParaRPr lang="en-US"/>
          </a:p>
        </p:txBody>
      </p:sp>
    </p:spTree>
    <p:extLst>
      <p:ext uri="{BB962C8B-B14F-4D97-AF65-F5344CB8AC3E}">
        <p14:creationId xmlns:p14="http://schemas.microsoft.com/office/powerpoint/2010/main" val="4081082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Non-spec sheet behaviors are observed in these devices,</a:t>
            </a:r>
            <a:r>
              <a:rPr lang="en-US" baseline="0" dirty="0" smtClean="0"/>
              <a:t> stemming from the electrostatics of the tall pixels, signals coupling through depleted silicon, and the need for awkward geometries where registers abut. Investigating these isn’t part of the DOE construction project and is being pursued here and at our partner laboratories.</a:t>
            </a:r>
            <a:endParaRPr lang="en-US" dirty="0"/>
          </a:p>
        </p:txBody>
      </p:sp>
      <p:sp>
        <p:nvSpPr>
          <p:cNvPr id="4" name="Slide Number Placeholder 3"/>
          <p:cNvSpPr>
            <a:spLocks noGrp="1"/>
          </p:cNvSpPr>
          <p:nvPr>
            <p:ph type="sldNum" sz="quarter" idx="10"/>
          </p:nvPr>
        </p:nvSpPr>
        <p:spPr/>
        <p:txBody>
          <a:bodyPr/>
          <a:lstStyle/>
          <a:p>
            <a:fld id="{04D1E66E-8605-4A45-B7AC-5CD8FE5AA05A}" type="slidenum">
              <a:rPr lang="en-US" smtClean="0"/>
              <a:pPr/>
              <a:t>16</a:t>
            </a:fld>
            <a:endParaRPr lang="en-US"/>
          </a:p>
        </p:txBody>
      </p:sp>
    </p:spTree>
    <p:extLst>
      <p:ext uri="{BB962C8B-B14F-4D97-AF65-F5344CB8AC3E}">
        <p14:creationId xmlns:p14="http://schemas.microsoft.com/office/powerpoint/2010/main" val="2654982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Room temperature metrology can be done using a commercial non-contact</a:t>
            </a:r>
            <a:r>
              <a:rPr lang="en-US" baseline="0" dirty="0" smtClean="0"/>
              <a:t> CMM. For cold metrology we constructed a test stand using Keyence point displacement sensors one  looking through a </a:t>
            </a:r>
            <a:r>
              <a:rPr lang="en-US" baseline="0" dirty="0" err="1" smtClean="0"/>
              <a:t>dewar</a:t>
            </a:r>
            <a:r>
              <a:rPr lang="en-US" baseline="0" dirty="0" smtClean="0"/>
              <a:t> window the other at a reference flat and </a:t>
            </a:r>
            <a:r>
              <a:rPr lang="en-US" baseline="0" dirty="0" err="1" smtClean="0"/>
              <a:t>rastered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4D1E66E-8605-4A45-B7AC-5CD8FE5AA05A}" type="slidenum">
              <a:rPr lang="en-US" smtClean="0"/>
              <a:pPr/>
              <a:t>17</a:t>
            </a:fld>
            <a:endParaRPr lang="en-US"/>
          </a:p>
        </p:txBody>
      </p:sp>
    </p:spTree>
    <p:extLst>
      <p:ext uri="{BB962C8B-B14F-4D97-AF65-F5344CB8AC3E}">
        <p14:creationId xmlns:p14="http://schemas.microsoft.com/office/powerpoint/2010/main" val="2606172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1E66E-8605-4A45-B7AC-5CD8FE5AA05A}" type="slidenum">
              <a:rPr lang="en-US" smtClean="0"/>
              <a:pPr/>
              <a:t>19</a:t>
            </a:fld>
            <a:endParaRPr lang="en-US"/>
          </a:p>
        </p:txBody>
      </p:sp>
    </p:spTree>
    <p:extLst>
      <p:ext uri="{BB962C8B-B14F-4D97-AF65-F5344CB8AC3E}">
        <p14:creationId xmlns:p14="http://schemas.microsoft.com/office/powerpoint/2010/main" val="386540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Layout">
    <p:spTree>
      <p:nvGrpSpPr>
        <p:cNvPr id="1" name=""/>
        <p:cNvGrpSpPr/>
        <p:nvPr/>
      </p:nvGrpSpPr>
      <p:grpSpPr>
        <a:xfrm>
          <a:off x="0" y="0"/>
          <a:ext cx="0" cy="0"/>
          <a:chOff x="0" y="0"/>
          <a:chExt cx="0" cy="0"/>
        </a:xfrm>
      </p:grpSpPr>
      <p:pic>
        <p:nvPicPr>
          <p:cNvPr id="3" name="Picture 10" descr="LogoW-ShadowTransBack.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0"/>
            <a:ext cx="264583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09600" y="6521451"/>
            <a:ext cx="10972800" cy="246063"/>
          </a:xfrm>
          <a:prstGeom prst="rect">
            <a:avLst/>
          </a:prstGeom>
          <a:noFill/>
        </p:spPr>
        <p:txBody>
          <a:bodyPr>
            <a:spAutoFit/>
          </a:bodyPr>
          <a:lstStyle/>
          <a:p>
            <a:pPr algn="ctr" defTabSz="914400" fontAlgn="auto">
              <a:spcBef>
                <a:spcPts val="0"/>
              </a:spcBef>
              <a:spcAft>
                <a:spcPts val="0"/>
              </a:spcAft>
              <a:defRPr/>
            </a:pPr>
            <a:r>
              <a:rPr lang="en-US" sz="1000" dirty="0">
                <a:solidFill>
                  <a:schemeClr val="bg1">
                    <a:lumMod val="65000"/>
                  </a:schemeClr>
                </a:solidFill>
                <a:latin typeface="Calibri" charset="0"/>
              </a:rPr>
              <a:t>SPIE 2012 • Amsterdam, Netherlands • July 1</a:t>
            </a:r>
            <a:r>
              <a:rPr lang="en-US" sz="1000" baseline="30000" dirty="0">
                <a:solidFill>
                  <a:schemeClr val="bg1">
                    <a:lumMod val="65000"/>
                  </a:schemeClr>
                </a:solidFill>
                <a:latin typeface="Calibri" charset="0"/>
              </a:rPr>
              <a:t>st </a:t>
            </a:r>
            <a:r>
              <a:rPr lang="en-US" sz="1000" dirty="0">
                <a:solidFill>
                  <a:schemeClr val="bg1">
                    <a:lumMod val="65000"/>
                  </a:schemeClr>
                </a:solidFill>
                <a:latin typeface="Calibri" charset="0"/>
              </a:rPr>
              <a:t>- July 6</a:t>
            </a:r>
            <a:r>
              <a:rPr lang="en-US" sz="1000" baseline="30000" dirty="0">
                <a:solidFill>
                  <a:schemeClr val="bg1">
                    <a:lumMod val="65000"/>
                  </a:schemeClr>
                </a:solidFill>
                <a:latin typeface="Calibri" charset="0"/>
              </a:rPr>
              <a:t>th</a:t>
            </a:r>
            <a:r>
              <a:rPr lang="en-US" sz="1000" dirty="0">
                <a:solidFill>
                  <a:schemeClr val="bg1">
                    <a:lumMod val="65000"/>
                  </a:schemeClr>
                </a:solidFill>
                <a:latin typeface="Calibri" charset="0"/>
              </a:rPr>
              <a:t>, 2012</a:t>
            </a:r>
          </a:p>
        </p:txBody>
      </p:sp>
      <p:sp>
        <p:nvSpPr>
          <p:cNvPr id="6" name="Rectangle 5"/>
          <p:cNvSpPr/>
          <p:nvPr/>
        </p:nvSpPr>
        <p:spPr>
          <a:xfrm>
            <a:off x="11584517" y="6521450"/>
            <a:ext cx="356188" cy="261610"/>
          </a:xfrm>
          <a:prstGeom prst="rect">
            <a:avLst/>
          </a:prstGeom>
        </p:spPr>
        <p:txBody>
          <a:bodyPr wrap="none">
            <a:spAutoFit/>
          </a:bodyPr>
          <a:lstStyle/>
          <a:p>
            <a:pPr fontAlgn="auto">
              <a:spcBef>
                <a:spcPts val="0"/>
              </a:spcBef>
              <a:spcAft>
                <a:spcPts val="0"/>
              </a:spcAft>
              <a:defRPr/>
            </a:pPr>
            <a:fld id="{AD3A1D61-D321-4FDE-97E1-DA6296254F33}" type="slidenum">
              <a:rPr lang="en-US" sz="1100">
                <a:solidFill>
                  <a:prstClr val="black"/>
                </a:solidFill>
                <a:latin typeface="+mn-lt"/>
              </a:rPr>
              <a:pPr fontAlgn="auto">
                <a:spcBef>
                  <a:spcPts val="0"/>
                </a:spcBef>
                <a:spcAft>
                  <a:spcPts val="0"/>
                </a:spcAft>
                <a:defRPr/>
              </a:pPr>
              <a:t>‹#›</a:t>
            </a:fld>
            <a:endParaRPr lang="en-US" sz="1100" dirty="0">
              <a:latin typeface="+mn-lt"/>
            </a:endParaRPr>
          </a:p>
        </p:txBody>
      </p:sp>
      <p:sp>
        <p:nvSpPr>
          <p:cNvPr id="7" name="Text Box 10"/>
          <p:cNvSpPr txBox="1">
            <a:spLocks noChangeArrowheads="1"/>
          </p:cNvSpPr>
          <p:nvPr/>
        </p:nvSpPr>
        <p:spPr bwMode="auto">
          <a:xfrm>
            <a:off x="167218" y="6629400"/>
            <a:ext cx="11855449" cy="153988"/>
          </a:xfrm>
          <a:prstGeom prst="rect">
            <a:avLst/>
          </a:prstGeom>
          <a:noFill/>
          <a:ln>
            <a:noFill/>
          </a:ln>
          <a:extLst/>
        </p:spPr>
        <p:txBody>
          <a:bodyPr lIns="0" tIns="0" rIns="0" bIns="0">
            <a:spAutoFit/>
          </a:bodyPr>
          <a:lstStyle/>
          <a:p>
            <a:pPr algn="ctr" defTabSz="1600200">
              <a:spcBef>
                <a:spcPct val="50000"/>
              </a:spcBef>
              <a:tabLst>
                <a:tab pos="914400" algn="l"/>
                <a:tab pos="8859838" algn="r"/>
              </a:tabLst>
              <a:defRPr/>
            </a:pPr>
            <a:r>
              <a:rPr lang="en-US" sz="1000">
                <a:solidFill>
                  <a:srgbClr val="A6A6A6"/>
                </a:solidFill>
                <a:latin typeface="Calibri" pitchFamily="34" charset="0"/>
                <a:ea typeface="ＭＳ Ｐゴシック" charset="-128"/>
              </a:rPr>
              <a:t>                                                                                                 LSST Sensor Review • May 24 - 25, 2012	</a:t>
            </a:r>
            <a:fld id="{C04F9B9F-4032-43E6-BCDC-94C9DFACEB57}" type="slidenum">
              <a:rPr lang="en-US" sz="1000">
                <a:solidFill>
                  <a:srgbClr val="A6A6A6"/>
                </a:solidFill>
                <a:latin typeface="Calibri" pitchFamily="34" charset="0"/>
                <a:ea typeface="ＭＳ Ｐゴシック" charset="-128"/>
              </a:rPr>
              <a:pPr algn="ctr" defTabSz="1600200">
                <a:spcBef>
                  <a:spcPct val="50000"/>
                </a:spcBef>
                <a:tabLst>
                  <a:tab pos="914400" algn="l"/>
                  <a:tab pos="8859838" algn="r"/>
                </a:tabLst>
                <a:defRPr/>
              </a:pPr>
              <a:t>‹#›</a:t>
            </a:fld>
            <a:endParaRPr lang="en-US" sz="1000">
              <a:solidFill>
                <a:srgbClr val="A6A6A6"/>
              </a:solidFill>
              <a:latin typeface="Calibri" pitchFamily="34" charset="0"/>
              <a:ea typeface="ＭＳ Ｐゴシック" charset="-128"/>
            </a:endParaRPr>
          </a:p>
        </p:txBody>
      </p:sp>
      <p:cxnSp>
        <p:nvCxnSpPr>
          <p:cNvPr id="8" name="Straight Connector 6"/>
          <p:cNvCxnSpPr>
            <a:cxnSpLocks noChangeShapeType="1"/>
          </p:cNvCxnSpPr>
          <p:nvPr/>
        </p:nvCxnSpPr>
        <p:spPr bwMode="auto">
          <a:xfrm rot="10800000">
            <a:off x="88901" y="808039"/>
            <a:ext cx="12037484" cy="1587"/>
          </a:xfrm>
          <a:prstGeom prst="line">
            <a:avLst/>
          </a:prstGeom>
          <a:noFill/>
          <a:ln w="25400">
            <a:solidFill>
              <a:srgbClr val="4F81BD"/>
            </a:solidFill>
            <a:round/>
            <a:headEnd/>
            <a:tailEnd/>
          </a:ln>
          <a:effectLst>
            <a:outerShdw dist="20000" dir="5400000" rotWithShape="0">
              <a:srgbClr val="808080">
                <a:alpha val="37999"/>
              </a:srgbClr>
            </a:outerShdw>
          </a:effectLst>
        </p:spPr>
      </p:cxnSp>
      <p:pic>
        <p:nvPicPr>
          <p:cNvPr id="9" name="Picture 10" descr="LogoW-ShadowTransBack.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80552" y="0"/>
            <a:ext cx="264583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LogoW-ShadowTransBac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0552" y="0"/>
            <a:ext cx="264583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914400" y="1181769"/>
            <a:ext cx="10363200" cy="3113162"/>
          </a:xfrm>
        </p:spPr>
        <p:txBody>
          <a:bodyPr/>
          <a:lstStyle>
            <a:lvl1pPr algn="r">
              <a:defRPr b="1">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87905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51200" y="76201"/>
            <a:ext cx="8250767" cy="557213"/>
          </a:xfrm>
        </p:spPr>
        <p:txBody>
          <a:bodyPr/>
          <a:lstStyle/>
          <a:p>
            <a:r>
              <a:rPr lang="en-US" smtClean="0"/>
              <a:t>Click to edit Master title style</a:t>
            </a:r>
            <a:endParaRPr lang="en-US"/>
          </a:p>
        </p:txBody>
      </p:sp>
    </p:spTree>
    <p:extLst>
      <p:ext uri="{BB962C8B-B14F-4D97-AF65-F5344CB8AC3E}">
        <p14:creationId xmlns:p14="http://schemas.microsoft.com/office/powerpoint/2010/main" val="26247913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51200" y="127001"/>
            <a:ext cx="8250767" cy="557213"/>
          </a:xfrm>
        </p:spPr>
        <p:txBody>
          <a:bodyPr/>
          <a:lstStyle/>
          <a:p>
            <a:r>
              <a:rPr lang="en-US" smtClean="0"/>
              <a:t>Click to edit Master title style</a:t>
            </a:r>
            <a:endParaRPr lang="en-US"/>
          </a:p>
        </p:txBody>
      </p:sp>
      <p:sp>
        <p:nvSpPr>
          <p:cNvPr id="3" name="Content Placeholder 2"/>
          <p:cNvSpPr>
            <a:spLocks noGrp="1"/>
          </p:cNvSpPr>
          <p:nvPr>
            <p:ph idx="1"/>
          </p:nvPr>
        </p:nvSpPr>
        <p:spPr>
          <a:xfrm>
            <a:off x="609600" y="977900"/>
            <a:ext cx="10972800" cy="538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431503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8143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4"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5" name="Title Placeholder 1"/>
          <p:cNvSpPr>
            <a:spLocks noGrp="1"/>
          </p:cNvSpPr>
          <p:nvPr>
            <p:ph type="title"/>
          </p:nvPr>
        </p:nvSpPr>
        <p:spPr bwMode="auto">
          <a:xfrm>
            <a:off x="3251200" y="76201"/>
            <a:ext cx="8250767"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TextBox 8"/>
          <p:cNvSpPr txBox="1"/>
          <p:nvPr userDrawn="1"/>
        </p:nvSpPr>
        <p:spPr>
          <a:xfrm>
            <a:off x="609600" y="6595339"/>
            <a:ext cx="10972800" cy="246063"/>
          </a:xfrm>
          <a:prstGeom prst="rect">
            <a:avLst/>
          </a:prstGeom>
          <a:noFill/>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eaLnBrk="1" hangingPunct="1"/>
            <a:r>
              <a:rPr lang="en-US" sz="1000" dirty="0" smtClean="0">
                <a:solidFill>
                  <a:srgbClr val="A6A6A6"/>
                </a:solidFill>
                <a:latin typeface="Calibri" pitchFamily="34" charset="0"/>
              </a:rPr>
              <a:t>O’Connor BNL PACCD 20161202</a:t>
            </a:r>
            <a:endParaRPr lang="en-US" sz="1000" dirty="0">
              <a:solidFill>
                <a:srgbClr val="A6A6A6"/>
              </a:solidFill>
              <a:latin typeface="Calibri" pitchFamily="34" charset="0"/>
            </a:endParaRPr>
          </a:p>
        </p:txBody>
      </p:sp>
      <p:sp>
        <p:nvSpPr>
          <p:cNvPr id="10" name="Rectangle 9"/>
          <p:cNvSpPr/>
          <p:nvPr userDrawn="1"/>
        </p:nvSpPr>
        <p:spPr>
          <a:xfrm>
            <a:off x="11584518" y="6521450"/>
            <a:ext cx="356188" cy="261610"/>
          </a:xfrm>
          <a:prstGeom prst="rect">
            <a:avLst/>
          </a:prstGeom>
        </p:spPr>
        <p:txBody>
          <a:bodyPr wrap="none">
            <a:spAutoFit/>
          </a:bodyPr>
          <a:lstStyle/>
          <a:p>
            <a:pPr fontAlgn="auto">
              <a:spcBef>
                <a:spcPts val="0"/>
              </a:spcBef>
              <a:spcAft>
                <a:spcPts val="0"/>
              </a:spcAft>
              <a:defRPr/>
            </a:pPr>
            <a:fld id="{9A59ADBD-6427-4AC8-9163-FEED40AB6642}" type="slidenum">
              <a:rPr lang="en-US" sz="1100">
                <a:solidFill>
                  <a:prstClr val="black"/>
                </a:solidFill>
                <a:latin typeface="+mn-lt"/>
              </a:rPr>
              <a:pPr fontAlgn="auto">
                <a:spcBef>
                  <a:spcPts val="0"/>
                </a:spcBef>
                <a:spcAft>
                  <a:spcPts val="0"/>
                </a:spcAft>
                <a:defRPr/>
              </a:pPr>
              <a:t>‹#›</a:t>
            </a:fld>
            <a:endParaRPr lang="en-US" sz="1100" dirty="0">
              <a:latin typeface="+mn-lt"/>
            </a:endParaRPr>
          </a:p>
        </p:txBody>
      </p:sp>
    </p:spTree>
    <p:extLst>
      <p:ext uri="{BB962C8B-B14F-4D97-AF65-F5344CB8AC3E}">
        <p14:creationId xmlns:p14="http://schemas.microsoft.com/office/powerpoint/2010/main" val="39677911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dt="0"/>
  <p:txStyles>
    <p:titleStyle>
      <a:lvl1pPr algn="l" defTabSz="457200" rtl="0" eaLnBrk="0" fontAlgn="base" hangingPunct="0">
        <a:spcBef>
          <a:spcPct val="0"/>
        </a:spcBef>
        <a:spcAft>
          <a:spcPct val="0"/>
        </a:spcAft>
        <a:defRPr sz="3200" kern="1200">
          <a:solidFill>
            <a:srgbClr val="376092"/>
          </a:solidFill>
          <a:latin typeface="Arial" pitchFamily="34" charset="0"/>
          <a:ea typeface="+mj-ea"/>
          <a:cs typeface="+mj-cs"/>
        </a:defRPr>
      </a:lvl1pPr>
      <a:lvl2pPr algn="l" defTabSz="457200" rtl="0" eaLnBrk="0" fontAlgn="base" hangingPunct="0">
        <a:spcBef>
          <a:spcPct val="0"/>
        </a:spcBef>
        <a:spcAft>
          <a:spcPct val="0"/>
        </a:spcAft>
        <a:defRPr sz="3200">
          <a:solidFill>
            <a:srgbClr val="376092"/>
          </a:solidFill>
          <a:latin typeface="Arial" pitchFamily="34" charset="0"/>
        </a:defRPr>
      </a:lvl2pPr>
      <a:lvl3pPr algn="l" defTabSz="457200" rtl="0" eaLnBrk="0" fontAlgn="base" hangingPunct="0">
        <a:spcBef>
          <a:spcPct val="0"/>
        </a:spcBef>
        <a:spcAft>
          <a:spcPct val="0"/>
        </a:spcAft>
        <a:defRPr sz="3200">
          <a:solidFill>
            <a:srgbClr val="376092"/>
          </a:solidFill>
          <a:latin typeface="Arial" pitchFamily="34" charset="0"/>
        </a:defRPr>
      </a:lvl3pPr>
      <a:lvl4pPr algn="l" defTabSz="457200" rtl="0" eaLnBrk="0" fontAlgn="base" hangingPunct="0">
        <a:spcBef>
          <a:spcPct val="0"/>
        </a:spcBef>
        <a:spcAft>
          <a:spcPct val="0"/>
        </a:spcAft>
        <a:defRPr sz="3200">
          <a:solidFill>
            <a:srgbClr val="376092"/>
          </a:solidFill>
          <a:latin typeface="Arial" pitchFamily="34" charset="0"/>
        </a:defRPr>
      </a:lvl4pPr>
      <a:lvl5pPr algn="l" defTabSz="457200" rtl="0" eaLnBrk="0" fontAlgn="base" hangingPunct="0">
        <a:spcBef>
          <a:spcPct val="0"/>
        </a:spcBef>
        <a:spcAft>
          <a:spcPct val="0"/>
        </a:spcAft>
        <a:defRPr sz="3200">
          <a:solidFill>
            <a:srgbClr val="376092"/>
          </a:solidFill>
          <a:latin typeface="Arial" pitchFamily="34" charset="0"/>
        </a:defRPr>
      </a:lvl5pPr>
      <a:lvl6pPr marL="457200" algn="l" defTabSz="457200" rtl="0" fontAlgn="base">
        <a:spcBef>
          <a:spcPct val="0"/>
        </a:spcBef>
        <a:spcAft>
          <a:spcPct val="0"/>
        </a:spcAft>
        <a:defRPr sz="3200">
          <a:solidFill>
            <a:srgbClr val="376092"/>
          </a:solidFill>
          <a:latin typeface="Calibri" pitchFamily="34" charset="0"/>
        </a:defRPr>
      </a:lvl6pPr>
      <a:lvl7pPr marL="914400" algn="l" defTabSz="457200" rtl="0" fontAlgn="base">
        <a:spcBef>
          <a:spcPct val="0"/>
        </a:spcBef>
        <a:spcAft>
          <a:spcPct val="0"/>
        </a:spcAft>
        <a:defRPr sz="3200">
          <a:solidFill>
            <a:srgbClr val="376092"/>
          </a:solidFill>
          <a:latin typeface="Calibri" pitchFamily="34" charset="0"/>
        </a:defRPr>
      </a:lvl7pPr>
      <a:lvl8pPr marL="1371600" algn="l" defTabSz="457200" rtl="0" fontAlgn="base">
        <a:spcBef>
          <a:spcPct val="0"/>
        </a:spcBef>
        <a:spcAft>
          <a:spcPct val="0"/>
        </a:spcAft>
        <a:defRPr sz="3200">
          <a:solidFill>
            <a:srgbClr val="376092"/>
          </a:solidFill>
          <a:latin typeface="Calibri" pitchFamily="34" charset="0"/>
        </a:defRPr>
      </a:lvl8pPr>
      <a:lvl9pPr marL="1828800" algn="l" defTabSz="457200" rtl="0" fontAlgn="base">
        <a:spcBef>
          <a:spcPct val="0"/>
        </a:spcBef>
        <a:spcAft>
          <a:spcPct val="0"/>
        </a:spcAft>
        <a:defRPr sz="3200">
          <a:solidFill>
            <a:srgbClr val="376092"/>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pitchFamily="34" charset="0"/>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4.wdp"/><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tiff"/><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3.tiff"/><Relationship Id="rId3" Type="http://schemas.openxmlformats.org/officeDocument/2006/relationships/image" Target="../media/image58.tiff"/><Relationship Id="rId7" Type="http://schemas.openxmlformats.org/officeDocument/2006/relationships/image" Target="../media/image62.tiff"/><Relationship Id="rId2" Type="http://schemas.openxmlformats.org/officeDocument/2006/relationships/image" Target="../media/image57.tiff"/><Relationship Id="rId1" Type="http://schemas.openxmlformats.org/officeDocument/2006/relationships/slideLayout" Target="../slideLayouts/slideLayout2.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tiff"/><Relationship Id="rId9" Type="http://schemas.openxmlformats.org/officeDocument/2006/relationships/image" Target="../media/image64.tiff"/></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microsoft.com/office/2007/relationships/hdphoto" Target="../media/hdphoto6.wdp"/><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434109" y="1122363"/>
            <a:ext cx="9144000" cy="2387600"/>
          </a:xfrm>
        </p:spPr>
        <p:txBody>
          <a:bodyPr/>
          <a:lstStyle/>
          <a:p>
            <a:r>
              <a:rPr lang="en-US" dirty="0" smtClean="0"/>
              <a:t>LSST sensors and electronics characterization</a:t>
            </a:r>
            <a:endParaRPr lang="en-US" dirty="0"/>
          </a:p>
        </p:txBody>
      </p:sp>
      <p:sp>
        <p:nvSpPr>
          <p:cNvPr id="5" name="Subtitle 4"/>
          <p:cNvSpPr>
            <a:spLocks noGrp="1"/>
          </p:cNvSpPr>
          <p:nvPr>
            <p:ph type="subTitle" idx="4294967295"/>
          </p:nvPr>
        </p:nvSpPr>
        <p:spPr>
          <a:xfrm>
            <a:off x="1542473" y="3611274"/>
            <a:ext cx="9144000" cy="1655762"/>
          </a:xfrm>
        </p:spPr>
        <p:txBody>
          <a:bodyPr/>
          <a:lstStyle/>
          <a:p>
            <a:pPr marL="0" indent="0">
              <a:buNone/>
            </a:pPr>
            <a:r>
              <a:rPr lang="en-US" sz="1800" dirty="0" smtClean="0"/>
              <a:t>Paul O’Connor BNL</a:t>
            </a:r>
          </a:p>
          <a:p>
            <a:pPr marL="0" indent="0">
              <a:buNone/>
            </a:pPr>
            <a:r>
              <a:rPr lang="en-US" sz="1800" dirty="0" smtClean="0"/>
              <a:t>PACCD 20161202</a:t>
            </a:r>
            <a:endParaRPr lang="en-US" sz="1800" dirty="0"/>
          </a:p>
        </p:txBody>
      </p:sp>
    </p:spTree>
    <p:extLst>
      <p:ext uri="{BB962C8B-B14F-4D97-AF65-F5344CB8AC3E}">
        <p14:creationId xmlns:p14="http://schemas.microsoft.com/office/powerpoint/2010/main" val="10951173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Illumination transport to CCD</a:t>
            </a:r>
            <a:endParaRPr lang="en-US" dirty="0"/>
          </a:p>
        </p:txBody>
      </p:sp>
      <p:pic>
        <p:nvPicPr>
          <p:cNvPr id="3" name="Picture 2" descr="C:\Users\jhaupt\Documents\Design\OpticalTunnels\Optical\ConicalPrimaryAllElseFlatCase\ConicalPrimary_3D_1-5Hit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4895" y="943831"/>
            <a:ext cx="5962965" cy="2132106"/>
          </a:xfrm>
          <a:prstGeom prst="rect">
            <a:avLst/>
          </a:prstGeom>
          <a:noFill/>
          <a:ln>
            <a:noFill/>
          </a:ln>
        </p:spPr>
      </p:pic>
      <p:pic>
        <p:nvPicPr>
          <p:cNvPr id="39938" name="Picture 2"/>
          <p:cNvPicPr>
            <a:picLocks noChangeAspect="1" noChangeArrowheads="1"/>
          </p:cNvPicPr>
          <p:nvPr/>
        </p:nvPicPr>
        <p:blipFill>
          <a:blip r:embed="rId3"/>
          <a:srcRect/>
          <a:stretch>
            <a:fillRect/>
          </a:stretch>
        </p:blipFill>
        <p:spPr bwMode="auto">
          <a:xfrm>
            <a:off x="546846" y="899878"/>
            <a:ext cx="4629541" cy="2345347"/>
          </a:xfrm>
          <a:prstGeom prst="rect">
            <a:avLst/>
          </a:prstGeom>
          <a:noFill/>
          <a:ln w="9525">
            <a:noFill/>
            <a:miter lim="800000"/>
            <a:headEnd/>
            <a:tailEnd/>
          </a:ln>
        </p:spPr>
      </p:pic>
      <p:sp>
        <p:nvSpPr>
          <p:cNvPr id="6" name="TextBox 5"/>
          <p:cNvSpPr txBox="1"/>
          <p:nvPr/>
        </p:nvSpPr>
        <p:spPr>
          <a:xfrm>
            <a:off x="521110" y="557894"/>
            <a:ext cx="5233653" cy="369332"/>
          </a:xfrm>
          <a:prstGeom prst="rect">
            <a:avLst/>
          </a:prstGeom>
          <a:noFill/>
        </p:spPr>
        <p:txBody>
          <a:bodyPr wrap="square" rtlCol="0">
            <a:spAutoFit/>
          </a:bodyPr>
          <a:lstStyle/>
          <a:p>
            <a:r>
              <a:rPr lang="en-US" dirty="0"/>
              <a:t>Baffle tunnel between sphere and Dewar window </a:t>
            </a:r>
          </a:p>
        </p:txBody>
      </p:sp>
      <p:sp>
        <p:nvSpPr>
          <p:cNvPr id="7" name="TextBox 6"/>
          <p:cNvSpPr txBox="1"/>
          <p:nvPr/>
        </p:nvSpPr>
        <p:spPr>
          <a:xfrm>
            <a:off x="7408313" y="557894"/>
            <a:ext cx="4159624" cy="369332"/>
          </a:xfrm>
          <a:prstGeom prst="rect">
            <a:avLst/>
          </a:prstGeom>
          <a:noFill/>
        </p:spPr>
        <p:txBody>
          <a:bodyPr wrap="square" rtlCol="0">
            <a:spAutoFit/>
          </a:bodyPr>
          <a:lstStyle/>
          <a:p>
            <a:r>
              <a:rPr lang="en-US" dirty="0"/>
              <a:t>Stray light analysis</a:t>
            </a:r>
          </a:p>
        </p:txBody>
      </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719390" y="3900842"/>
            <a:ext cx="3695294" cy="2732328"/>
          </a:xfrm>
          <a:prstGeom prst="rect">
            <a:avLst/>
          </a:prstGeom>
          <a:noFill/>
          <a:ln>
            <a:noFill/>
          </a:ln>
        </p:spPr>
      </p:pic>
      <p:pic>
        <p:nvPicPr>
          <p:cNvPr id="39939" name="Picture 3"/>
          <p:cNvPicPr>
            <a:picLocks noChangeAspect="1" noChangeArrowheads="1"/>
          </p:cNvPicPr>
          <p:nvPr/>
        </p:nvPicPr>
        <p:blipFill>
          <a:blip r:embed="rId5"/>
          <a:srcRect/>
          <a:stretch>
            <a:fillRect/>
          </a:stretch>
        </p:blipFill>
        <p:spPr bwMode="auto">
          <a:xfrm>
            <a:off x="6827794" y="3900842"/>
            <a:ext cx="4674173" cy="2387593"/>
          </a:xfrm>
          <a:prstGeom prst="rect">
            <a:avLst/>
          </a:prstGeom>
          <a:noFill/>
          <a:ln w="9525">
            <a:noFill/>
            <a:miter lim="800000"/>
            <a:headEnd/>
            <a:tailEnd/>
          </a:ln>
        </p:spPr>
      </p:pic>
      <p:sp>
        <p:nvSpPr>
          <p:cNvPr id="10" name="TextBox 9"/>
          <p:cNvSpPr txBox="1"/>
          <p:nvPr/>
        </p:nvSpPr>
        <p:spPr>
          <a:xfrm>
            <a:off x="719390" y="3402543"/>
            <a:ext cx="4159624" cy="369332"/>
          </a:xfrm>
          <a:prstGeom prst="rect">
            <a:avLst/>
          </a:prstGeom>
          <a:noFill/>
        </p:spPr>
        <p:txBody>
          <a:bodyPr wrap="square" rtlCol="0">
            <a:spAutoFit/>
          </a:bodyPr>
          <a:lstStyle/>
          <a:p>
            <a:r>
              <a:rPr lang="en-US" dirty="0"/>
              <a:t>Illumination uniformity vs. tunnel length</a:t>
            </a:r>
          </a:p>
        </p:txBody>
      </p:sp>
      <p:sp>
        <p:nvSpPr>
          <p:cNvPr id="11" name="TextBox 10"/>
          <p:cNvSpPr txBox="1"/>
          <p:nvPr/>
        </p:nvSpPr>
        <p:spPr>
          <a:xfrm>
            <a:off x="6627693" y="3386354"/>
            <a:ext cx="4159624" cy="369332"/>
          </a:xfrm>
          <a:prstGeom prst="rect">
            <a:avLst/>
          </a:prstGeom>
          <a:noFill/>
        </p:spPr>
        <p:txBody>
          <a:bodyPr wrap="square" rtlCol="0">
            <a:spAutoFit/>
          </a:bodyPr>
          <a:lstStyle/>
          <a:p>
            <a:r>
              <a:rPr lang="en-US" dirty="0"/>
              <a:t>Measured illumination uniformity</a:t>
            </a:r>
          </a:p>
        </p:txBody>
      </p:sp>
      <p:sp>
        <p:nvSpPr>
          <p:cNvPr id="12" name="TextBox 11"/>
          <p:cNvSpPr txBox="1"/>
          <p:nvPr/>
        </p:nvSpPr>
        <p:spPr>
          <a:xfrm>
            <a:off x="6755515" y="6301692"/>
            <a:ext cx="1203668" cy="307777"/>
          </a:xfrm>
          <a:prstGeom prst="rect">
            <a:avLst/>
          </a:prstGeom>
          <a:noFill/>
        </p:spPr>
        <p:txBody>
          <a:bodyPr wrap="square" rtlCol="0">
            <a:spAutoFit/>
          </a:bodyPr>
          <a:lstStyle/>
          <a:p>
            <a:r>
              <a:rPr lang="en-US" sz="1400" dirty="0"/>
              <a:t>CCD center</a:t>
            </a:r>
          </a:p>
        </p:txBody>
      </p:sp>
      <p:sp>
        <p:nvSpPr>
          <p:cNvPr id="13" name="TextBox 12"/>
          <p:cNvSpPr txBox="1"/>
          <p:nvPr/>
        </p:nvSpPr>
        <p:spPr>
          <a:xfrm>
            <a:off x="10783539" y="6301692"/>
            <a:ext cx="1203668" cy="307777"/>
          </a:xfrm>
          <a:prstGeom prst="rect">
            <a:avLst/>
          </a:prstGeom>
          <a:noFill/>
        </p:spPr>
        <p:txBody>
          <a:bodyPr wrap="square" rtlCol="0">
            <a:spAutoFit/>
          </a:bodyPr>
          <a:lstStyle/>
          <a:p>
            <a:r>
              <a:rPr lang="en-US" sz="1400" dirty="0"/>
              <a:t>CCD corner</a:t>
            </a:r>
          </a:p>
        </p:txBody>
      </p:sp>
      <p:sp>
        <p:nvSpPr>
          <p:cNvPr id="14" name="TextBox 13"/>
          <p:cNvSpPr txBox="1"/>
          <p:nvPr/>
        </p:nvSpPr>
        <p:spPr>
          <a:xfrm>
            <a:off x="8848253" y="4055994"/>
            <a:ext cx="791049" cy="307777"/>
          </a:xfrm>
          <a:prstGeom prst="rect">
            <a:avLst/>
          </a:prstGeom>
          <a:noFill/>
        </p:spPr>
        <p:txBody>
          <a:bodyPr wrap="square" rtlCol="0">
            <a:spAutoFit/>
          </a:bodyPr>
          <a:lstStyle/>
          <a:p>
            <a:r>
              <a:rPr lang="en-US" sz="1400" dirty="0"/>
              <a:t>99.7%</a:t>
            </a:r>
          </a:p>
        </p:txBody>
      </p:sp>
    </p:spTree>
    <p:extLst>
      <p:ext uri="{BB962C8B-B14F-4D97-AF65-F5344CB8AC3E}">
        <p14:creationId xmlns:p14="http://schemas.microsoft.com/office/powerpoint/2010/main" val="3579851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S3Dewar.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23876" y="1003817"/>
            <a:ext cx="6868872" cy="4943019"/>
          </a:xfrm>
          <a:prstGeom prst="rect">
            <a:avLst/>
          </a:prstGeom>
        </p:spPr>
      </p:pic>
      <p:sp>
        <p:nvSpPr>
          <p:cNvPr id="6" name="Title 5"/>
          <p:cNvSpPr>
            <a:spLocks noGrp="1"/>
          </p:cNvSpPr>
          <p:nvPr>
            <p:ph type="title"/>
          </p:nvPr>
        </p:nvSpPr>
        <p:spPr/>
        <p:txBody>
          <a:bodyPr/>
          <a:lstStyle/>
          <a:p>
            <a:r>
              <a:rPr lang="en-US" dirty="0" smtClean="0"/>
              <a:t>Single-CCD EO cryostat</a:t>
            </a:r>
            <a:endParaRPr lang="en-US" dirty="0"/>
          </a:p>
        </p:txBody>
      </p:sp>
      <p:pic>
        <p:nvPicPr>
          <p:cNvPr id="4" name="Picture 3" descr="TS3xray.png"/>
          <p:cNvPicPr>
            <a:picLocks noChangeAspect="1"/>
          </p:cNvPicPr>
          <p:nvPr/>
        </p:nvPicPr>
        <p:blipFill>
          <a:blip r:embed="rId4" cstate="print"/>
          <a:srcRect l="24784" t="11596" r="10156"/>
          <a:stretch>
            <a:fillRect/>
          </a:stretch>
        </p:blipFill>
        <p:spPr>
          <a:xfrm>
            <a:off x="7686183" y="1003817"/>
            <a:ext cx="3312451" cy="3006207"/>
          </a:xfrm>
          <a:prstGeom prst="rect">
            <a:avLst/>
          </a:prstGeom>
        </p:spPr>
      </p:pic>
      <p:pic>
        <p:nvPicPr>
          <p:cNvPr id="10" name="Picture 9" descr="XED_Annotated"/>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30502" y="4086226"/>
            <a:ext cx="4055956" cy="2684961"/>
          </a:xfrm>
          <a:prstGeom prst="rect">
            <a:avLst/>
          </a:prstGeom>
          <a:solidFill>
            <a:schemeClr val="bg2"/>
          </a:solidFill>
          <a:ln/>
        </p:spPr>
        <p:style>
          <a:lnRef idx="1">
            <a:schemeClr val="accent3"/>
          </a:lnRef>
          <a:fillRef idx="1003">
            <a:schemeClr val="lt1"/>
          </a:fillRef>
          <a:effectRef idx="2">
            <a:schemeClr val="accent3"/>
          </a:effectRef>
          <a:fontRef idx="minor">
            <a:schemeClr val="lt1"/>
          </a:fontRef>
        </p:style>
      </p:pic>
      <p:sp>
        <p:nvSpPr>
          <p:cNvPr id="11" name="TextBox 10"/>
          <p:cNvSpPr txBox="1"/>
          <p:nvPr/>
        </p:nvSpPr>
        <p:spPr>
          <a:xfrm>
            <a:off x="536119" y="4095751"/>
            <a:ext cx="1704975" cy="369332"/>
          </a:xfrm>
          <a:prstGeom prst="rect">
            <a:avLst/>
          </a:prstGeom>
          <a:noFill/>
        </p:spPr>
        <p:txBody>
          <a:bodyPr wrap="square" rtlCol="0">
            <a:spAutoFit/>
          </a:bodyPr>
          <a:lstStyle/>
          <a:p>
            <a:r>
              <a:rPr lang="en-US" dirty="0" smtClean="0">
                <a:solidFill>
                  <a:srgbClr val="FFFF00"/>
                </a:solidFill>
              </a:rPr>
              <a:t>Baffle tunnel</a:t>
            </a:r>
            <a:endParaRPr lang="en-US" dirty="0">
              <a:solidFill>
                <a:srgbClr val="FFFF00"/>
              </a:solidFill>
            </a:endParaRPr>
          </a:p>
        </p:txBody>
      </p:sp>
      <p:sp>
        <p:nvSpPr>
          <p:cNvPr id="12" name="TextBox 11"/>
          <p:cNvSpPr txBox="1"/>
          <p:nvPr/>
        </p:nvSpPr>
        <p:spPr>
          <a:xfrm>
            <a:off x="4710787" y="4867274"/>
            <a:ext cx="1785263" cy="369332"/>
          </a:xfrm>
          <a:prstGeom prst="rect">
            <a:avLst/>
          </a:prstGeom>
          <a:noFill/>
        </p:spPr>
        <p:txBody>
          <a:bodyPr wrap="square" rtlCol="0">
            <a:spAutoFit/>
          </a:bodyPr>
          <a:lstStyle/>
          <a:p>
            <a:r>
              <a:rPr lang="en-US" dirty="0" smtClean="0">
                <a:solidFill>
                  <a:srgbClr val="FFFF00"/>
                </a:solidFill>
              </a:rPr>
              <a:t>Quad preamps</a:t>
            </a:r>
            <a:endParaRPr lang="en-US" dirty="0">
              <a:solidFill>
                <a:srgbClr val="FFFF00"/>
              </a:solidFill>
            </a:endParaRPr>
          </a:p>
        </p:txBody>
      </p:sp>
      <p:sp>
        <p:nvSpPr>
          <p:cNvPr id="13" name="TextBox 12"/>
          <p:cNvSpPr txBox="1"/>
          <p:nvPr/>
        </p:nvSpPr>
        <p:spPr>
          <a:xfrm>
            <a:off x="4129762" y="1647825"/>
            <a:ext cx="1704975" cy="646331"/>
          </a:xfrm>
          <a:prstGeom prst="rect">
            <a:avLst/>
          </a:prstGeom>
          <a:noFill/>
        </p:spPr>
        <p:txBody>
          <a:bodyPr wrap="square" rtlCol="0">
            <a:spAutoFit/>
          </a:bodyPr>
          <a:lstStyle/>
          <a:p>
            <a:r>
              <a:rPr lang="en-US" dirty="0" smtClean="0">
                <a:solidFill>
                  <a:srgbClr val="FFFF00"/>
                </a:solidFill>
              </a:rPr>
              <a:t>STA Archon controller</a:t>
            </a:r>
            <a:endParaRPr lang="en-US" dirty="0">
              <a:solidFill>
                <a:srgbClr val="FFFF00"/>
              </a:solidFill>
            </a:endParaRPr>
          </a:p>
        </p:txBody>
      </p:sp>
      <p:cxnSp>
        <p:nvCxnSpPr>
          <p:cNvPr id="15" name="Straight Arrow Connector 14"/>
          <p:cNvCxnSpPr/>
          <p:nvPr/>
        </p:nvCxnSpPr>
        <p:spPr>
          <a:xfrm flipV="1">
            <a:off x="5362575" y="4453358"/>
            <a:ext cx="9525" cy="309142"/>
          </a:xfrm>
          <a:prstGeom prst="straightConnector1">
            <a:avLst/>
          </a:prstGeom>
          <a:ln>
            <a:solidFill>
              <a:srgbClr val="FFFF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121559" y="3298354"/>
            <a:ext cx="1255024" cy="353943"/>
          </a:xfrm>
          <a:prstGeom prst="rect">
            <a:avLst/>
          </a:prstGeom>
          <a:solidFill>
            <a:schemeClr val="bg1">
              <a:lumMod val="75000"/>
            </a:schemeClr>
          </a:solidFill>
        </p:spPr>
        <p:txBody>
          <a:bodyPr wrap="square" rtlCol="0">
            <a:spAutoFit/>
          </a:bodyPr>
          <a:lstStyle/>
          <a:p>
            <a:r>
              <a:rPr lang="en-US" sz="1700" dirty="0" err="1" smtClean="0">
                <a:solidFill>
                  <a:srgbClr val="FFFF00"/>
                </a:solidFill>
              </a:rPr>
              <a:t>turbopump</a:t>
            </a:r>
            <a:endParaRPr lang="en-US" sz="1700" dirty="0">
              <a:solidFill>
                <a:srgbClr val="FFFF00"/>
              </a:solidFill>
            </a:endParaRPr>
          </a:p>
        </p:txBody>
      </p:sp>
      <p:cxnSp>
        <p:nvCxnSpPr>
          <p:cNvPr id="17" name="Straight Arrow Connector 16"/>
          <p:cNvCxnSpPr/>
          <p:nvPr/>
        </p:nvCxnSpPr>
        <p:spPr>
          <a:xfrm flipH="1">
            <a:off x="6105394" y="3652297"/>
            <a:ext cx="512728" cy="104774"/>
          </a:xfrm>
          <a:prstGeom prst="straightConnector1">
            <a:avLst/>
          </a:prstGeom>
          <a:ln>
            <a:solidFill>
              <a:srgbClr val="FFFF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058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Single-CCD EO test stand</a:t>
            </a:r>
            <a:endParaRPr lang="en-US" dirty="0"/>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5400000">
            <a:off x="5876140" y="874892"/>
            <a:ext cx="5675780" cy="5675780"/>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24476" y="874892"/>
            <a:ext cx="4239137" cy="56521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71058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3" cstate="print"/>
          <a:srcRect/>
          <a:stretch>
            <a:fillRect/>
          </a:stretch>
        </p:blipFill>
        <p:spPr bwMode="auto">
          <a:xfrm>
            <a:off x="4648200" y="2557025"/>
            <a:ext cx="2743200" cy="2337628"/>
          </a:xfrm>
          <a:prstGeom prst="rect">
            <a:avLst/>
          </a:prstGeom>
          <a:noFill/>
          <a:ln w="9525">
            <a:noFill/>
            <a:miter lim="800000"/>
            <a:headEnd/>
            <a:tailEnd/>
          </a:ln>
        </p:spPr>
      </p:pic>
      <p:pic>
        <p:nvPicPr>
          <p:cNvPr id="7" name="Picture 7"/>
          <p:cNvPicPr>
            <a:picLocks noChangeAspect="1" noChangeArrowheads="1"/>
          </p:cNvPicPr>
          <p:nvPr/>
        </p:nvPicPr>
        <p:blipFill>
          <a:blip r:embed="rId4" cstate="print"/>
          <a:srcRect/>
          <a:stretch>
            <a:fillRect/>
          </a:stretch>
        </p:blipFill>
        <p:spPr bwMode="auto">
          <a:xfrm>
            <a:off x="7696200" y="2709426"/>
            <a:ext cx="2743200" cy="2243575"/>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1752600" y="304800"/>
            <a:ext cx="2743200" cy="223498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4648200" y="304800"/>
            <a:ext cx="2743200" cy="2204838"/>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a:off x="7696200" y="228601"/>
            <a:ext cx="2743200" cy="2269901"/>
          </a:xfrm>
          <a:prstGeom prst="rect">
            <a:avLst/>
          </a:prstGeom>
          <a:noFill/>
          <a:ln w="9525">
            <a:noFill/>
            <a:miter lim="800000"/>
            <a:headEnd/>
            <a:tailEnd/>
          </a:ln>
        </p:spPr>
      </p:pic>
      <p:pic>
        <p:nvPicPr>
          <p:cNvPr id="1030" name="Picture 6"/>
          <p:cNvPicPr>
            <a:picLocks noChangeAspect="1" noChangeArrowheads="1"/>
          </p:cNvPicPr>
          <p:nvPr/>
        </p:nvPicPr>
        <p:blipFill>
          <a:blip r:embed="rId8" cstate="print"/>
          <a:srcRect/>
          <a:stretch>
            <a:fillRect/>
          </a:stretch>
        </p:blipFill>
        <p:spPr bwMode="auto">
          <a:xfrm>
            <a:off x="1752600" y="2633225"/>
            <a:ext cx="2819400" cy="2221428"/>
          </a:xfrm>
          <a:prstGeom prst="rect">
            <a:avLst/>
          </a:prstGeom>
          <a:noFill/>
          <a:ln w="9525">
            <a:noFill/>
            <a:miter lim="800000"/>
            <a:headEnd/>
            <a:tailEnd/>
          </a:ln>
        </p:spPr>
      </p:pic>
      <p:pic>
        <p:nvPicPr>
          <p:cNvPr id="1031" name="Picture 7"/>
          <p:cNvPicPr>
            <a:picLocks noChangeAspect="1" noChangeArrowheads="1"/>
          </p:cNvPicPr>
          <p:nvPr/>
        </p:nvPicPr>
        <p:blipFill>
          <a:blip r:embed="rId9" cstate="print"/>
          <a:srcRect/>
          <a:stretch>
            <a:fillRect/>
          </a:stretch>
        </p:blipFill>
        <p:spPr bwMode="auto">
          <a:xfrm>
            <a:off x="1981200" y="5144683"/>
            <a:ext cx="1371600" cy="1385682"/>
          </a:xfrm>
          <a:prstGeom prst="rect">
            <a:avLst/>
          </a:prstGeom>
          <a:noFill/>
          <a:ln w="9525">
            <a:noFill/>
            <a:miter lim="800000"/>
            <a:headEnd/>
            <a:tailEnd/>
          </a:ln>
        </p:spPr>
      </p:pic>
      <p:pic>
        <p:nvPicPr>
          <p:cNvPr id="1032" name="Picture 8"/>
          <p:cNvPicPr>
            <a:picLocks noChangeAspect="1" noChangeArrowheads="1"/>
          </p:cNvPicPr>
          <p:nvPr/>
        </p:nvPicPr>
        <p:blipFill>
          <a:blip r:embed="rId10" cstate="print"/>
          <a:srcRect/>
          <a:stretch>
            <a:fillRect/>
          </a:stretch>
        </p:blipFill>
        <p:spPr bwMode="auto">
          <a:xfrm>
            <a:off x="3398520" y="5144683"/>
            <a:ext cx="1371600" cy="1371600"/>
          </a:xfrm>
          <a:prstGeom prst="rect">
            <a:avLst/>
          </a:prstGeom>
          <a:noFill/>
          <a:ln w="9525">
            <a:noFill/>
            <a:miter lim="800000"/>
            <a:headEnd/>
            <a:tailEnd/>
          </a:ln>
        </p:spPr>
      </p:pic>
      <p:pic>
        <p:nvPicPr>
          <p:cNvPr id="1033" name="Picture 9"/>
          <p:cNvPicPr>
            <a:picLocks noChangeAspect="1" noChangeArrowheads="1"/>
          </p:cNvPicPr>
          <p:nvPr/>
        </p:nvPicPr>
        <p:blipFill>
          <a:blip r:embed="rId11" cstate="print"/>
          <a:srcRect/>
          <a:stretch>
            <a:fillRect/>
          </a:stretch>
        </p:blipFill>
        <p:spPr bwMode="auto">
          <a:xfrm>
            <a:off x="4815840" y="5144683"/>
            <a:ext cx="1371600" cy="1346762"/>
          </a:xfrm>
          <a:prstGeom prst="rect">
            <a:avLst/>
          </a:prstGeom>
          <a:noFill/>
          <a:ln w="9525">
            <a:noFill/>
            <a:miter lim="800000"/>
            <a:headEnd/>
            <a:tailEnd/>
          </a:ln>
        </p:spPr>
      </p:pic>
      <p:pic>
        <p:nvPicPr>
          <p:cNvPr id="1034" name="Picture 10"/>
          <p:cNvPicPr>
            <a:picLocks noChangeAspect="1" noChangeArrowheads="1"/>
          </p:cNvPicPr>
          <p:nvPr/>
        </p:nvPicPr>
        <p:blipFill>
          <a:blip r:embed="rId12" cstate="print"/>
          <a:srcRect/>
          <a:stretch>
            <a:fillRect/>
          </a:stretch>
        </p:blipFill>
        <p:spPr bwMode="auto">
          <a:xfrm>
            <a:off x="6233160" y="5144683"/>
            <a:ext cx="1371600" cy="1349566"/>
          </a:xfrm>
          <a:prstGeom prst="rect">
            <a:avLst/>
          </a:prstGeom>
          <a:noFill/>
          <a:ln w="9525">
            <a:noFill/>
            <a:miter lim="800000"/>
            <a:headEnd/>
            <a:tailEnd/>
          </a:ln>
        </p:spPr>
      </p:pic>
      <p:pic>
        <p:nvPicPr>
          <p:cNvPr id="1035" name="Picture 11"/>
          <p:cNvPicPr>
            <a:picLocks noChangeAspect="1" noChangeArrowheads="1"/>
          </p:cNvPicPr>
          <p:nvPr/>
        </p:nvPicPr>
        <p:blipFill>
          <a:blip r:embed="rId13" cstate="print"/>
          <a:srcRect/>
          <a:stretch>
            <a:fillRect/>
          </a:stretch>
        </p:blipFill>
        <p:spPr bwMode="auto">
          <a:xfrm>
            <a:off x="7650480" y="5144684"/>
            <a:ext cx="1371600" cy="1399649"/>
          </a:xfrm>
          <a:prstGeom prst="rect">
            <a:avLst/>
          </a:prstGeom>
          <a:noFill/>
          <a:ln w="9525">
            <a:noFill/>
            <a:miter lim="800000"/>
            <a:headEnd/>
            <a:tailEnd/>
          </a:ln>
        </p:spPr>
      </p:pic>
      <p:pic>
        <p:nvPicPr>
          <p:cNvPr id="1036" name="Picture 12"/>
          <p:cNvPicPr>
            <a:picLocks noChangeAspect="1" noChangeArrowheads="1"/>
          </p:cNvPicPr>
          <p:nvPr/>
        </p:nvPicPr>
        <p:blipFill>
          <a:blip r:embed="rId14" cstate="print"/>
          <a:srcRect/>
          <a:stretch>
            <a:fillRect/>
          </a:stretch>
        </p:blipFill>
        <p:spPr bwMode="auto">
          <a:xfrm>
            <a:off x="9067800" y="5144684"/>
            <a:ext cx="1371600" cy="1408517"/>
          </a:xfrm>
          <a:prstGeom prst="rect">
            <a:avLst/>
          </a:prstGeom>
          <a:noFill/>
          <a:ln w="9525">
            <a:noFill/>
            <a:miter lim="800000"/>
            <a:headEnd/>
            <a:tailEnd/>
          </a:ln>
        </p:spPr>
      </p:pic>
      <p:sp>
        <p:nvSpPr>
          <p:cNvPr id="32" name="Rectangle 31"/>
          <p:cNvSpPr/>
          <p:nvPr/>
        </p:nvSpPr>
        <p:spPr>
          <a:xfrm>
            <a:off x="3124200" y="304800"/>
            <a:ext cx="731520" cy="96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037952" y="2636856"/>
            <a:ext cx="731520" cy="96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085448" y="274656"/>
            <a:ext cx="731520" cy="96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144000" y="228600"/>
            <a:ext cx="731520" cy="96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019800" y="2575728"/>
            <a:ext cx="731520" cy="96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939073" y="2659251"/>
            <a:ext cx="731520" cy="96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8384581" y="2635588"/>
            <a:ext cx="602729" cy="123111"/>
          </a:xfrm>
          <a:prstGeom prst="rect">
            <a:avLst/>
          </a:prstGeom>
          <a:solidFill>
            <a:schemeClr val="bg1"/>
          </a:solidFill>
        </p:spPr>
        <p:txBody>
          <a:bodyPr wrap="none" lIns="0" tIns="0" rIns="0" bIns="0" rtlCol="0">
            <a:spAutoFit/>
          </a:bodyPr>
          <a:lstStyle/>
          <a:p>
            <a:r>
              <a:rPr lang="en-US" sz="800" dirty="0"/>
              <a:t>Fe55 spectra</a:t>
            </a:r>
          </a:p>
        </p:txBody>
      </p:sp>
      <p:sp>
        <p:nvSpPr>
          <p:cNvPr id="40" name="TextBox 39"/>
          <p:cNvSpPr txBox="1"/>
          <p:nvPr/>
        </p:nvSpPr>
        <p:spPr>
          <a:xfrm>
            <a:off x="2057400" y="4982290"/>
            <a:ext cx="411972" cy="123111"/>
          </a:xfrm>
          <a:prstGeom prst="rect">
            <a:avLst/>
          </a:prstGeom>
          <a:solidFill>
            <a:schemeClr val="bg1"/>
          </a:solidFill>
        </p:spPr>
        <p:txBody>
          <a:bodyPr wrap="none" lIns="0" tIns="0" rIns="0" bIns="0" rtlCol="0">
            <a:spAutoFit/>
          </a:bodyPr>
          <a:lstStyle/>
          <a:p>
            <a:r>
              <a:rPr lang="en-US" sz="800" dirty="0" err="1"/>
              <a:t>Flatfields</a:t>
            </a:r>
            <a:endParaRPr lang="en-US" sz="800" dirty="0"/>
          </a:p>
        </p:txBody>
      </p:sp>
      <p:sp>
        <p:nvSpPr>
          <p:cNvPr id="41" name="TextBox 40"/>
          <p:cNvSpPr txBox="1"/>
          <p:nvPr/>
        </p:nvSpPr>
        <p:spPr>
          <a:xfrm>
            <a:off x="8536981" y="2787988"/>
            <a:ext cx="602729" cy="123111"/>
          </a:xfrm>
          <a:prstGeom prst="rect">
            <a:avLst/>
          </a:prstGeom>
          <a:solidFill>
            <a:schemeClr val="bg1"/>
          </a:solidFill>
        </p:spPr>
        <p:txBody>
          <a:bodyPr wrap="none" lIns="0" tIns="0" rIns="0" bIns="0" rtlCol="0">
            <a:spAutoFit/>
          </a:bodyPr>
          <a:lstStyle/>
          <a:p>
            <a:r>
              <a:rPr lang="en-US" sz="800" dirty="0"/>
              <a:t>Fe55 spectra</a:t>
            </a:r>
          </a:p>
        </p:txBody>
      </p:sp>
    </p:spTree>
    <p:extLst>
      <p:ext uri="{BB962C8B-B14F-4D97-AF65-F5344CB8AC3E}">
        <p14:creationId xmlns:p14="http://schemas.microsoft.com/office/powerpoint/2010/main" val="1489604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QE comparison with vendor measurement</a:t>
            </a:r>
            <a:endParaRPr lang="en-US" dirty="0"/>
          </a:p>
        </p:txBody>
      </p:sp>
      <p:grpSp>
        <p:nvGrpSpPr>
          <p:cNvPr id="12" name="Group 11"/>
          <p:cNvGrpSpPr/>
          <p:nvPr/>
        </p:nvGrpSpPr>
        <p:grpSpPr>
          <a:xfrm>
            <a:off x="1390650" y="1333500"/>
            <a:ext cx="4709159" cy="3200400"/>
            <a:chOff x="1390650" y="1333500"/>
            <a:chExt cx="4709159" cy="3200400"/>
          </a:xfrm>
        </p:grpSpPr>
        <p:pic>
          <p:nvPicPr>
            <p:cNvPr id="3" name="Picture 2" descr="QE_e2v_vs_TS3_1(corrected).png"/>
            <p:cNvPicPr>
              <a:picLocks noChangeAspect="1"/>
            </p:cNvPicPr>
            <p:nvPr/>
          </p:nvPicPr>
          <p:blipFill>
            <a:blip r:embed="rId2" cstate="print"/>
            <a:srcRect l="6667" t="4286" r="7500" b="1597"/>
            <a:stretch>
              <a:fillRect/>
            </a:stretch>
          </p:blipFill>
          <p:spPr>
            <a:xfrm>
              <a:off x="1390650" y="1333500"/>
              <a:ext cx="4709159" cy="3200400"/>
            </a:xfrm>
            <a:prstGeom prst="rect">
              <a:avLst/>
            </a:prstGeom>
          </p:spPr>
        </p:pic>
        <p:sp>
          <p:nvSpPr>
            <p:cNvPr id="9" name="Rectangle 8"/>
            <p:cNvSpPr/>
            <p:nvPr/>
          </p:nvSpPr>
          <p:spPr>
            <a:xfrm>
              <a:off x="3171532" y="1395688"/>
              <a:ext cx="365760" cy="1097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4504236" y="1385962"/>
              <a:ext cx="228600" cy="1097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 name="Group 14"/>
          <p:cNvGrpSpPr/>
          <p:nvPr/>
        </p:nvGrpSpPr>
        <p:grpSpPr>
          <a:xfrm>
            <a:off x="1390650" y="4649118"/>
            <a:ext cx="4572000" cy="1169735"/>
            <a:chOff x="1390650" y="4649118"/>
            <a:chExt cx="4572000" cy="1169735"/>
          </a:xfrm>
        </p:grpSpPr>
        <p:pic>
          <p:nvPicPr>
            <p:cNvPr id="6" name="Picture 1"/>
            <p:cNvPicPr>
              <a:picLocks noChangeAspect="1" noChangeArrowheads="1"/>
            </p:cNvPicPr>
            <p:nvPr/>
          </p:nvPicPr>
          <p:blipFill>
            <a:blip r:embed="rId3" cstate="print">
              <a:clrChange>
                <a:clrFrom>
                  <a:srgbClr val="F8FEFA"/>
                </a:clrFrom>
                <a:clrTo>
                  <a:srgbClr val="F8FEFA">
                    <a:alpha val="0"/>
                  </a:srgbClr>
                </a:clrTo>
              </a:clrChange>
            </a:blip>
            <a:srcRect/>
            <a:stretch>
              <a:fillRect/>
            </a:stretch>
          </p:blipFill>
          <p:spPr bwMode="auto">
            <a:xfrm>
              <a:off x="1390650" y="4649118"/>
              <a:ext cx="4572000" cy="1169735"/>
            </a:xfrm>
            <a:prstGeom prst="rect">
              <a:avLst/>
            </a:prstGeom>
            <a:noFill/>
            <a:ln w="9525">
              <a:noFill/>
              <a:miter lim="800000"/>
              <a:headEnd/>
              <a:tailEnd/>
            </a:ln>
            <a:effectLst/>
          </p:spPr>
        </p:pic>
        <p:sp>
          <p:nvSpPr>
            <p:cNvPr id="13" name="Rectangle 12"/>
            <p:cNvSpPr/>
            <p:nvPr/>
          </p:nvSpPr>
          <p:spPr>
            <a:xfrm>
              <a:off x="1465636" y="5124257"/>
              <a:ext cx="365760" cy="1097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6645147" y="4585521"/>
            <a:ext cx="4572000" cy="1008386"/>
            <a:chOff x="6645147" y="4585521"/>
            <a:chExt cx="4572000" cy="1008386"/>
          </a:xfrm>
        </p:grpSpPr>
        <p:pic>
          <p:nvPicPr>
            <p:cNvPr id="5" name="Picture 6" descr="C:\Users\poc\Downloads\QE_comparison_14058_table1.PNG"/>
            <p:cNvPicPr>
              <a:picLocks noChangeAspect="1" noChangeArrowheads="1"/>
            </p:cNvPicPr>
            <p:nvPr/>
          </p:nvPicPr>
          <p:blipFill>
            <a:blip r:embed="rId4" cstate="print"/>
            <a:srcRect/>
            <a:stretch>
              <a:fillRect/>
            </a:stretch>
          </p:blipFill>
          <p:spPr bwMode="auto">
            <a:xfrm>
              <a:off x="6645147" y="4585521"/>
              <a:ext cx="4572000" cy="1008386"/>
            </a:xfrm>
            <a:prstGeom prst="rect">
              <a:avLst/>
            </a:prstGeom>
            <a:noFill/>
          </p:spPr>
        </p:pic>
        <p:sp>
          <p:nvSpPr>
            <p:cNvPr id="14" name="Rectangle 13"/>
            <p:cNvSpPr/>
            <p:nvPr/>
          </p:nvSpPr>
          <p:spPr>
            <a:xfrm>
              <a:off x="6667408" y="5034850"/>
              <a:ext cx="365760" cy="1097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a:off x="6502741" y="1239351"/>
            <a:ext cx="4856813" cy="3200400"/>
            <a:chOff x="6502741" y="1239351"/>
            <a:chExt cx="4856813" cy="3200400"/>
          </a:xfrm>
        </p:grpSpPr>
        <p:pic>
          <p:nvPicPr>
            <p:cNvPr id="4" name="Picture 5" descr="C:\Users\poc\Downloads\qeTS3_vs_QEe2v_run14058_vs_WL.png"/>
            <p:cNvPicPr>
              <a:picLocks noChangeAspect="1" noChangeArrowheads="1"/>
            </p:cNvPicPr>
            <p:nvPr/>
          </p:nvPicPr>
          <p:blipFill>
            <a:blip r:embed="rId5" cstate="print"/>
            <a:srcRect/>
            <a:stretch>
              <a:fillRect/>
            </a:stretch>
          </p:blipFill>
          <p:spPr bwMode="auto">
            <a:xfrm>
              <a:off x="6502741" y="1239351"/>
              <a:ext cx="4856813" cy="3200400"/>
            </a:xfrm>
            <a:prstGeom prst="rect">
              <a:avLst/>
            </a:prstGeom>
            <a:noFill/>
          </p:spPr>
        </p:pic>
        <p:sp>
          <p:nvSpPr>
            <p:cNvPr id="17" name="Rectangle 16"/>
            <p:cNvSpPr/>
            <p:nvPr/>
          </p:nvSpPr>
          <p:spPr>
            <a:xfrm>
              <a:off x="10477408" y="1814785"/>
              <a:ext cx="365760" cy="1097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9456247" y="1440826"/>
              <a:ext cx="365760" cy="1097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7924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988247" y="707922"/>
            <a:ext cx="4629339" cy="2597518"/>
          </a:xfrm>
          <a:prstGeom prst="rect">
            <a:avLst/>
          </a:prstGeom>
        </p:spPr>
      </p:pic>
      <p:pic>
        <p:nvPicPr>
          <p:cNvPr id="8" name="Picture 7"/>
          <p:cNvPicPr>
            <a:picLocks noChangeAspect="1"/>
          </p:cNvPicPr>
          <p:nvPr/>
        </p:nvPicPr>
        <p:blipFill>
          <a:blip r:embed="rId3"/>
          <a:stretch>
            <a:fillRect/>
          </a:stretch>
        </p:blipFill>
        <p:spPr>
          <a:xfrm>
            <a:off x="6988247" y="3733025"/>
            <a:ext cx="4629339" cy="2594954"/>
          </a:xfrm>
          <a:prstGeom prst="rect">
            <a:avLst/>
          </a:prstGeom>
        </p:spPr>
      </p:pic>
      <p:sp>
        <p:nvSpPr>
          <p:cNvPr id="2" name="Title 1"/>
          <p:cNvSpPr>
            <a:spLocks noGrp="1"/>
          </p:cNvSpPr>
          <p:nvPr>
            <p:ph type="title"/>
          </p:nvPr>
        </p:nvSpPr>
        <p:spPr/>
        <p:txBody>
          <a:bodyPr/>
          <a:lstStyle/>
          <a:p>
            <a:r>
              <a:rPr lang="en-US" dirty="0" smtClean="0"/>
              <a:t>CTI, PSF, PRNU comparison with vendor</a:t>
            </a:r>
            <a:endParaRPr lang="en-US" dirty="0"/>
          </a:p>
        </p:txBody>
      </p:sp>
      <p:grpSp>
        <p:nvGrpSpPr>
          <p:cNvPr id="10" name="Group 9"/>
          <p:cNvGrpSpPr/>
          <p:nvPr/>
        </p:nvGrpSpPr>
        <p:grpSpPr>
          <a:xfrm>
            <a:off x="562078" y="780638"/>
            <a:ext cx="5012812" cy="2671060"/>
            <a:chOff x="434258" y="3571906"/>
            <a:chExt cx="5012812" cy="2671060"/>
          </a:xfrm>
        </p:grpSpPr>
        <p:pic>
          <p:nvPicPr>
            <p:cNvPr id="5" name="Picture 4"/>
            <p:cNvPicPr>
              <a:picLocks noChangeAspect="1"/>
            </p:cNvPicPr>
            <p:nvPr/>
          </p:nvPicPr>
          <p:blipFill>
            <a:blip r:embed="rId4"/>
            <a:stretch>
              <a:fillRect/>
            </a:stretch>
          </p:blipFill>
          <p:spPr>
            <a:xfrm>
              <a:off x="434258" y="3571906"/>
              <a:ext cx="5012812" cy="2671060"/>
            </a:xfrm>
            <a:prstGeom prst="rect">
              <a:avLst/>
            </a:prstGeom>
          </p:spPr>
        </p:pic>
        <p:cxnSp>
          <p:nvCxnSpPr>
            <p:cNvPr id="4" name="Straight Connector 3"/>
            <p:cNvCxnSpPr/>
            <p:nvPr/>
          </p:nvCxnSpPr>
          <p:spPr>
            <a:xfrm flipV="1">
              <a:off x="1081548" y="3854245"/>
              <a:ext cx="3106994" cy="1966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9" name="Straight Connector 8"/>
          <p:cNvCxnSpPr/>
          <p:nvPr/>
        </p:nvCxnSpPr>
        <p:spPr>
          <a:xfrm flipV="1">
            <a:off x="7300451" y="3864078"/>
            <a:ext cx="4201516" cy="1966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7309327" y="934065"/>
            <a:ext cx="3250518" cy="491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434257" y="3730460"/>
            <a:ext cx="5012813" cy="2597519"/>
            <a:chOff x="434257" y="707921"/>
            <a:chExt cx="5012813" cy="2597519"/>
          </a:xfrm>
        </p:grpSpPr>
        <p:pic>
          <p:nvPicPr>
            <p:cNvPr id="6" name="Picture 5"/>
            <p:cNvPicPr>
              <a:picLocks noChangeAspect="1"/>
            </p:cNvPicPr>
            <p:nvPr/>
          </p:nvPicPr>
          <p:blipFill>
            <a:blip r:embed="rId5"/>
            <a:stretch>
              <a:fillRect/>
            </a:stretch>
          </p:blipFill>
          <p:spPr>
            <a:xfrm>
              <a:off x="434257" y="707921"/>
              <a:ext cx="5012813" cy="2597519"/>
            </a:xfrm>
            <a:prstGeom prst="rect">
              <a:avLst/>
            </a:prstGeom>
          </p:spPr>
        </p:pic>
        <p:cxnSp>
          <p:nvCxnSpPr>
            <p:cNvPr id="13" name="Straight Connector 12"/>
            <p:cNvCxnSpPr/>
            <p:nvPr/>
          </p:nvCxnSpPr>
          <p:spPr>
            <a:xfrm>
              <a:off x="1012722" y="1676402"/>
              <a:ext cx="3903407" cy="1474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80562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3020827" y="1780578"/>
            <a:ext cx="3657600" cy="4439584"/>
          </a:xfrm>
          <a:prstGeom prst="rect">
            <a:avLst/>
          </a:prstGeom>
          <a:noFill/>
          <a:ln w="9525">
            <a:noFill/>
            <a:miter lim="800000"/>
            <a:headEnd/>
            <a:tailEnd/>
          </a:ln>
          <a:effectLst/>
        </p:spPr>
      </p:pic>
      <p:sp>
        <p:nvSpPr>
          <p:cNvPr id="8194" name="Rectangle 4"/>
          <p:cNvSpPr>
            <a:spLocks noGrp="1"/>
          </p:cNvSpPr>
          <p:nvPr>
            <p:ph type="title" idx="4294967295"/>
          </p:nvPr>
        </p:nvSpPr>
        <p:spPr>
          <a:xfrm>
            <a:off x="3941763" y="127000"/>
            <a:ext cx="8250237" cy="557213"/>
          </a:xfrm>
        </p:spPr>
        <p:txBody>
          <a:bodyPr/>
          <a:lstStyle/>
          <a:p>
            <a:pPr eaLnBrk="1" hangingPunct="1"/>
            <a:r>
              <a:rPr lang="en-US" sz="2400" dirty="0" smtClean="0"/>
              <a:t>“Beyond the Spec Sheet” Behaviors</a:t>
            </a:r>
            <a:endParaRPr lang="en-US" sz="2400" dirty="0"/>
          </a:p>
        </p:txBody>
      </p:sp>
      <p:sp>
        <p:nvSpPr>
          <p:cNvPr id="4" name="TextBox 3"/>
          <p:cNvSpPr txBox="1"/>
          <p:nvPr/>
        </p:nvSpPr>
        <p:spPr>
          <a:xfrm>
            <a:off x="193964" y="836107"/>
            <a:ext cx="2392001" cy="400110"/>
          </a:xfrm>
          <a:prstGeom prst="rect">
            <a:avLst/>
          </a:prstGeom>
          <a:noFill/>
        </p:spPr>
        <p:txBody>
          <a:bodyPr wrap="none" rtlCol="0">
            <a:spAutoFit/>
          </a:bodyPr>
          <a:lstStyle/>
          <a:p>
            <a:r>
              <a:rPr lang="en-US" sz="2000" dirty="0" smtClean="0"/>
              <a:t>1. pixel aspect ratio</a:t>
            </a:r>
          </a:p>
        </p:txBody>
      </p:sp>
      <p:sp>
        <p:nvSpPr>
          <p:cNvPr id="20" name="TextBox 19"/>
          <p:cNvSpPr txBox="1"/>
          <p:nvPr/>
        </p:nvSpPr>
        <p:spPr>
          <a:xfrm>
            <a:off x="3012506" y="836107"/>
            <a:ext cx="2762295" cy="400110"/>
          </a:xfrm>
          <a:prstGeom prst="rect">
            <a:avLst/>
          </a:prstGeom>
          <a:noFill/>
        </p:spPr>
        <p:txBody>
          <a:bodyPr wrap="none" rtlCol="0">
            <a:spAutoFit/>
          </a:bodyPr>
          <a:lstStyle/>
          <a:p>
            <a:r>
              <a:rPr lang="en-US" sz="2000" dirty="0" smtClean="0"/>
              <a:t>2. amps on high-rho Si</a:t>
            </a:r>
          </a:p>
        </p:txBody>
      </p:sp>
      <p:pic>
        <p:nvPicPr>
          <p:cNvPr id="6" name="Picture 5"/>
          <p:cNvPicPr>
            <a:picLocks noChangeAspect="1"/>
          </p:cNvPicPr>
          <p:nvPr/>
        </p:nvPicPr>
        <p:blipFill>
          <a:blip r:embed="rId4" cstate="print"/>
          <a:stretch>
            <a:fillRect/>
          </a:stretch>
        </p:blipFill>
        <p:spPr>
          <a:xfrm>
            <a:off x="7346045" y="1930399"/>
            <a:ext cx="4642755" cy="4141124"/>
          </a:xfrm>
          <a:prstGeom prst="rect">
            <a:avLst/>
          </a:prstGeom>
        </p:spPr>
      </p:pic>
      <p:grpSp>
        <p:nvGrpSpPr>
          <p:cNvPr id="2" name="Group 14"/>
          <p:cNvGrpSpPr/>
          <p:nvPr/>
        </p:nvGrpSpPr>
        <p:grpSpPr>
          <a:xfrm>
            <a:off x="4003815" y="3147029"/>
            <a:ext cx="1497102" cy="942048"/>
            <a:chOff x="1770316" y="3673936"/>
            <a:chExt cx="1733104" cy="1092999"/>
          </a:xfrm>
        </p:grpSpPr>
        <p:sp>
          <p:nvSpPr>
            <p:cNvPr id="16" name="Arc 15"/>
            <p:cNvSpPr/>
            <p:nvPr/>
          </p:nvSpPr>
          <p:spPr>
            <a:xfrm rot="10800000">
              <a:off x="1770316" y="3673936"/>
              <a:ext cx="1360967" cy="871870"/>
            </a:xfrm>
            <a:prstGeom prst="arc">
              <a:avLst>
                <a:gd name="adj1" fmla="val 15335615"/>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Arc 16"/>
            <p:cNvSpPr/>
            <p:nvPr/>
          </p:nvSpPr>
          <p:spPr>
            <a:xfrm rot="10800000" flipH="1">
              <a:off x="2142453" y="3684571"/>
              <a:ext cx="1360967" cy="871870"/>
            </a:xfrm>
            <a:prstGeom prst="arc">
              <a:avLst>
                <a:gd name="adj1" fmla="val 15569972"/>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Connector 17"/>
            <p:cNvCxnSpPr/>
            <p:nvPr/>
          </p:nvCxnSpPr>
          <p:spPr>
            <a:xfrm>
              <a:off x="2565990" y="4366438"/>
              <a:ext cx="0" cy="3898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18390" y="4377074"/>
              <a:ext cx="0" cy="389861"/>
            </a:xfrm>
            <a:prstGeom prst="line">
              <a:avLst/>
            </a:prstGeom>
          </p:spPr>
          <p:style>
            <a:lnRef idx="2">
              <a:schemeClr val="accent1"/>
            </a:lnRef>
            <a:fillRef idx="0">
              <a:schemeClr val="accent1"/>
            </a:fillRef>
            <a:effectRef idx="1">
              <a:schemeClr val="accent1"/>
            </a:effectRef>
            <a:fontRef idx="minor">
              <a:schemeClr val="tx1"/>
            </a:fontRef>
          </p:style>
        </p:cxnSp>
      </p:grpSp>
      <p:sp>
        <p:nvSpPr>
          <p:cNvPr id="24" name="TextBox 23"/>
          <p:cNvSpPr txBox="1"/>
          <p:nvPr/>
        </p:nvSpPr>
        <p:spPr>
          <a:xfrm>
            <a:off x="7346045" y="836107"/>
            <a:ext cx="3233578" cy="400110"/>
          </a:xfrm>
          <a:prstGeom prst="rect">
            <a:avLst/>
          </a:prstGeom>
          <a:noFill/>
        </p:spPr>
        <p:txBody>
          <a:bodyPr wrap="none" rtlCol="0">
            <a:spAutoFit/>
          </a:bodyPr>
          <a:lstStyle/>
          <a:p>
            <a:r>
              <a:rPr lang="en-US" sz="2000" dirty="0" smtClean="0"/>
              <a:t>3. serial register adjacency</a:t>
            </a:r>
          </a:p>
        </p:txBody>
      </p:sp>
      <p:pic>
        <p:nvPicPr>
          <p:cNvPr id="1026" name="Picture 2"/>
          <p:cNvPicPr>
            <a:picLocks noChangeAspect="1" noChangeArrowheads="1"/>
          </p:cNvPicPr>
          <p:nvPr/>
        </p:nvPicPr>
        <p:blipFill>
          <a:blip r:embed="rId5" cstate="print"/>
          <a:srcRect/>
          <a:stretch>
            <a:fillRect/>
          </a:stretch>
        </p:blipFill>
        <p:spPr bwMode="auto">
          <a:xfrm>
            <a:off x="295412" y="2154801"/>
            <a:ext cx="2172773" cy="4276905"/>
          </a:xfrm>
          <a:prstGeom prst="rect">
            <a:avLst/>
          </a:prstGeom>
          <a:noFill/>
          <a:ln w="9525">
            <a:noFill/>
            <a:miter lim="800000"/>
            <a:headEnd/>
            <a:tailEnd/>
          </a:ln>
          <a:effectLst/>
        </p:spPr>
      </p:pic>
    </p:spTree>
    <p:extLst>
      <p:ext uri="{BB962C8B-B14F-4D97-AF65-F5344CB8AC3E}">
        <p14:creationId xmlns:p14="http://schemas.microsoft.com/office/powerpoint/2010/main" val="12746346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clrChange>
              <a:clrFrom>
                <a:srgbClr val="FFFFFF"/>
              </a:clrFrom>
              <a:clrTo>
                <a:srgbClr val="FFFFFF">
                  <a:alpha val="0"/>
                </a:srgbClr>
              </a:clrTo>
            </a:clrChange>
          </a:blip>
          <a:stretch>
            <a:fillRect/>
          </a:stretch>
        </p:blipFill>
        <p:spPr>
          <a:xfrm>
            <a:off x="4795873" y="1396181"/>
            <a:ext cx="7396127" cy="4434348"/>
          </a:xfrm>
          <a:prstGeom prst="rect">
            <a:avLst/>
          </a:prstGeom>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59542" y="949760"/>
            <a:ext cx="3483560" cy="2618413"/>
          </a:xfrm>
          <a:prstGeom prst="rect">
            <a:avLst/>
          </a:prstGeom>
        </p:spPr>
      </p:pic>
      <p:pic>
        <p:nvPicPr>
          <p:cNvPr id="24" name="Picture 23" descr="TS5.png"/>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716936" y="4021787"/>
            <a:ext cx="3729843" cy="2604595"/>
          </a:xfrm>
          <a:prstGeom prst="rect">
            <a:avLst/>
          </a:prstGeom>
        </p:spPr>
      </p:pic>
      <p:sp>
        <p:nvSpPr>
          <p:cNvPr id="22" name="Title 21"/>
          <p:cNvSpPr>
            <a:spLocks noGrp="1"/>
          </p:cNvSpPr>
          <p:nvPr>
            <p:ph type="title"/>
          </p:nvPr>
        </p:nvSpPr>
        <p:spPr/>
        <p:txBody>
          <a:bodyPr/>
          <a:lstStyle/>
          <a:p>
            <a:r>
              <a:rPr lang="en-US" dirty="0" smtClean="0"/>
              <a:t>Metrology tools</a:t>
            </a:r>
            <a:endParaRPr lang="en-US" dirty="0"/>
          </a:p>
        </p:txBody>
      </p:sp>
    </p:spTree>
    <p:extLst>
      <p:ext uri="{BB962C8B-B14F-4D97-AF65-F5344CB8AC3E}">
        <p14:creationId xmlns:p14="http://schemas.microsoft.com/office/powerpoint/2010/main" val="621939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MG_0470.JPG"/>
          <p:cNvPicPr>
            <a:picLocks noChangeAspect="1"/>
          </p:cNvPicPr>
          <p:nvPr/>
        </p:nvPicPr>
        <p:blipFill>
          <a:blip r:embed="rId2" cstate="print"/>
          <a:srcRect r="11085"/>
          <a:stretch>
            <a:fillRect/>
          </a:stretch>
        </p:blipFill>
        <p:spPr>
          <a:xfrm rot="10800000">
            <a:off x="1825522" y="204020"/>
            <a:ext cx="7687831" cy="6484697"/>
          </a:xfrm>
          <a:prstGeom prst="rect">
            <a:avLst/>
          </a:prstGeom>
        </p:spPr>
      </p:pic>
    </p:spTree>
    <p:extLst>
      <p:ext uri="{BB962C8B-B14F-4D97-AF65-F5344CB8AC3E}">
        <p14:creationId xmlns:p14="http://schemas.microsoft.com/office/powerpoint/2010/main" val="1457104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FFFFF"/>
              </a:clrFrom>
              <a:clrTo>
                <a:srgbClr val="FFFFFF">
                  <a:alpha val="0"/>
                </a:srgbClr>
              </a:clrTo>
            </a:clrChange>
          </a:blip>
          <a:srcRect t="3366"/>
          <a:stretch>
            <a:fillRect/>
          </a:stretch>
        </p:blipFill>
        <p:spPr>
          <a:xfrm>
            <a:off x="4070555" y="1571235"/>
            <a:ext cx="3187250" cy="2542012"/>
          </a:xfrm>
          <a:prstGeom prst="rect">
            <a:avLst/>
          </a:prstGeom>
          <a:solidFill>
            <a:schemeClr val="accent1">
              <a:lumMod val="20000"/>
              <a:lumOff val="80000"/>
            </a:schemeClr>
          </a:solidFill>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cstate="print">
            <a:clrChange>
              <a:clrFrom>
                <a:srgbClr val="FFFFFF"/>
              </a:clrFrom>
              <a:clrTo>
                <a:srgbClr val="FFFFFF">
                  <a:alpha val="0"/>
                </a:srgbClr>
              </a:clrTo>
            </a:clrChange>
          </a:blip>
          <a:srcRect t="6233"/>
          <a:stretch>
            <a:fillRect/>
          </a:stretch>
        </p:blipFill>
        <p:spPr>
          <a:xfrm>
            <a:off x="4716176" y="4664529"/>
            <a:ext cx="2068185" cy="1728558"/>
          </a:xfrm>
          <a:prstGeom prst="rect">
            <a:avLst/>
          </a:prstGeom>
        </p:spPr>
      </p:pic>
      <p:pic>
        <p:nvPicPr>
          <p:cNvPr id="5" name="Picture 4"/>
          <p:cNvPicPr>
            <a:picLocks noChangeAspect="1"/>
          </p:cNvPicPr>
          <p:nvPr/>
        </p:nvPicPr>
        <p:blipFill>
          <a:blip r:embed="rId5" cstate="print">
            <a:clrChange>
              <a:clrFrom>
                <a:srgbClr val="FFFFFF"/>
              </a:clrFrom>
              <a:clrTo>
                <a:srgbClr val="FFFFFF">
                  <a:alpha val="0"/>
                </a:srgbClr>
              </a:clrTo>
            </a:clrChange>
          </a:blip>
          <a:srcRect t="6821"/>
          <a:stretch>
            <a:fillRect/>
          </a:stretch>
        </p:blipFill>
        <p:spPr>
          <a:xfrm>
            <a:off x="8203586" y="1558971"/>
            <a:ext cx="3365572" cy="2554275"/>
          </a:xfrm>
          <a:prstGeom prst="rect">
            <a:avLst/>
          </a:prstGeom>
          <a:solidFill>
            <a:schemeClr val="accent1">
              <a:lumMod val="20000"/>
              <a:lumOff val="80000"/>
            </a:schemeClr>
          </a:solidFill>
          <a:ln>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cstate="print">
            <a:clrChange>
              <a:clrFrom>
                <a:srgbClr val="FFFFFF"/>
              </a:clrFrom>
              <a:clrTo>
                <a:srgbClr val="FFFFFF">
                  <a:alpha val="0"/>
                </a:srgbClr>
              </a:clrTo>
            </a:clrChange>
          </a:blip>
          <a:srcRect t="5409"/>
          <a:stretch>
            <a:fillRect/>
          </a:stretch>
        </p:blipFill>
        <p:spPr>
          <a:xfrm>
            <a:off x="8966013" y="4664529"/>
            <a:ext cx="1840718" cy="1639438"/>
          </a:xfrm>
          <a:prstGeom prst="rect">
            <a:avLst/>
          </a:prstGeom>
        </p:spPr>
      </p:pic>
      <p:pic>
        <p:nvPicPr>
          <p:cNvPr id="22" name="Picture 9" descr="CCD250#035_02_1,1_fitSR.tiff"/>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386" y="1558972"/>
            <a:ext cx="3350169" cy="2595994"/>
          </a:xfrm>
          <a:prstGeom prst="rect">
            <a:avLst/>
          </a:prstGeom>
          <a:solidFill>
            <a:schemeClr val="accent1">
              <a:lumMod val="20000"/>
              <a:lumOff val="80000"/>
            </a:schemeClr>
          </a:solidFill>
          <a:ln>
            <a:solidFill>
              <a:schemeClr val="tx1"/>
            </a:solidFill>
          </a:ln>
          <a:effectLst>
            <a:outerShdw blurRad="50800" dist="38100" dir="2700000" algn="tl" rotWithShape="0">
              <a:prstClr val="black">
                <a:alpha val="40000"/>
              </a:prstClr>
            </a:outerShdw>
          </a:effectLst>
          <a:extLst/>
        </p:spPr>
      </p:pic>
      <p:pic>
        <p:nvPicPr>
          <p:cNvPr id="2" name="Picture 1"/>
          <p:cNvPicPr>
            <a:picLocks noChangeAspect="1"/>
          </p:cNvPicPr>
          <p:nvPr/>
        </p:nvPicPr>
        <p:blipFill rotWithShape="1">
          <a:blip r:embed="rId8">
            <a:clrChange>
              <a:clrFrom>
                <a:srgbClr val="FFFFFF"/>
              </a:clrFrom>
              <a:clrTo>
                <a:srgbClr val="FFFFFF">
                  <a:alpha val="0"/>
                </a:srgbClr>
              </a:clrTo>
            </a:clrChange>
          </a:blip>
          <a:srcRect t="20081"/>
          <a:stretch/>
        </p:blipFill>
        <p:spPr>
          <a:xfrm>
            <a:off x="465199" y="4664529"/>
            <a:ext cx="2670172" cy="1541201"/>
          </a:xfrm>
          <a:prstGeom prst="rect">
            <a:avLst/>
          </a:prstGeom>
        </p:spPr>
      </p:pic>
      <p:sp>
        <p:nvSpPr>
          <p:cNvPr id="15" name="TextBox 14"/>
          <p:cNvSpPr txBox="1"/>
          <p:nvPr/>
        </p:nvSpPr>
        <p:spPr>
          <a:xfrm>
            <a:off x="1375513" y="6376399"/>
            <a:ext cx="1277914" cy="307777"/>
          </a:xfrm>
          <a:prstGeom prst="rect">
            <a:avLst/>
          </a:prstGeom>
          <a:noFill/>
        </p:spPr>
        <p:txBody>
          <a:bodyPr wrap="none" rtlCol="0">
            <a:spAutoFit/>
          </a:bodyPr>
          <a:lstStyle/>
          <a:p>
            <a:r>
              <a:rPr lang="en-US" sz="1400" dirty="0"/>
              <a:t>pv95=0.88</a:t>
            </a:r>
            <a:r>
              <a:rPr lang="en-US" sz="1400" dirty="0">
                <a:latin typeface="Symbol" panose="05050102010706020507" pitchFamily="18" charset="2"/>
              </a:rPr>
              <a:t>m</a:t>
            </a:r>
            <a:r>
              <a:rPr lang="en-US" sz="1400" dirty="0"/>
              <a:t>m</a:t>
            </a:r>
          </a:p>
        </p:txBody>
      </p:sp>
      <p:sp>
        <p:nvSpPr>
          <p:cNvPr id="16" name="TextBox 15"/>
          <p:cNvSpPr txBox="1"/>
          <p:nvPr/>
        </p:nvSpPr>
        <p:spPr>
          <a:xfrm>
            <a:off x="4981325" y="6379827"/>
            <a:ext cx="1277914" cy="307777"/>
          </a:xfrm>
          <a:prstGeom prst="rect">
            <a:avLst/>
          </a:prstGeom>
          <a:noFill/>
        </p:spPr>
        <p:txBody>
          <a:bodyPr wrap="none" rtlCol="0">
            <a:spAutoFit/>
          </a:bodyPr>
          <a:lstStyle/>
          <a:p>
            <a:r>
              <a:rPr lang="en-US" sz="1400" dirty="0"/>
              <a:t>pv95=3.39</a:t>
            </a:r>
            <a:r>
              <a:rPr lang="en-US" sz="1400" dirty="0">
                <a:latin typeface="Symbol" panose="05050102010706020507" pitchFamily="18" charset="2"/>
              </a:rPr>
              <a:t>m</a:t>
            </a:r>
            <a:r>
              <a:rPr lang="en-US" sz="1400" dirty="0"/>
              <a:t>m</a:t>
            </a:r>
          </a:p>
        </p:txBody>
      </p:sp>
      <p:sp>
        <p:nvSpPr>
          <p:cNvPr id="17" name="TextBox 16"/>
          <p:cNvSpPr txBox="1"/>
          <p:nvPr/>
        </p:nvSpPr>
        <p:spPr>
          <a:xfrm>
            <a:off x="9123330" y="6393087"/>
            <a:ext cx="1277914" cy="307777"/>
          </a:xfrm>
          <a:prstGeom prst="rect">
            <a:avLst/>
          </a:prstGeom>
          <a:noFill/>
        </p:spPr>
        <p:txBody>
          <a:bodyPr wrap="none" rtlCol="0">
            <a:spAutoFit/>
          </a:bodyPr>
          <a:lstStyle/>
          <a:p>
            <a:r>
              <a:rPr lang="en-US" sz="1400" dirty="0"/>
              <a:t>pv95=6.32</a:t>
            </a:r>
            <a:r>
              <a:rPr lang="en-US" sz="1400" dirty="0">
                <a:latin typeface="Symbol" panose="05050102010706020507" pitchFamily="18" charset="2"/>
              </a:rPr>
              <a:t>m</a:t>
            </a:r>
            <a:r>
              <a:rPr lang="en-US" sz="1400" dirty="0"/>
              <a:t>m</a:t>
            </a:r>
          </a:p>
        </p:txBody>
      </p:sp>
      <p:sp>
        <p:nvSpPr>
          <p:cNvPr id="18" name="TextBox 17"/>
          <p:cNvSpPr txBox="1"/>
          <p:nvPr/>
        </p:nvSpPr>
        <p:spPr>
          <a:xfrm>
            <a:off x="3135371" y="911527"/>
            <a:ext cx="1494512" cy="400110"/>
          </a:xfrm>
          <a:prstGeom prst="rect">
            <a:avLst/>
          </a:prstGeom>
          <a:noFill/>
        </p:spPr>
        <p:txBody>
          <a:bodyPr wrap="none" rtlCol="0">
            <a:spAutoFit/>
          </a:bodyPr>
          <a:lstStyle/>
          <a:p>
            <a:r>
              <a:rPr lang="en-US" sz="2000" dirty="0"/>
              <a:t>FLATNESS</a:t>
            </a:r>
          </a:p>
        </p:txBody>
      </p:sp>
      <p:sp>
        <p:nvSpPr>
          <p:cNvPr id="19" name="TextBox 18"/>
          <p:cNvSpPr txBox="1"/>
          <p:nvPr/>
        </p:nvSpPr>
        <p:spPr>
          <a:xfrm>
            <a:off x="8788523" y="911527"/>
            <a:ext cx="2595582" cy="400110"/>
          </a:xfrm>
          <a:prstGeom prst="rect">
            <a:avLst/>
          </a:prstGeom>
          <a:noFill/>
        </p:spPr>
        <p:txBody>
          <a:bodyPr wrap="none" rtlCol="0">
            <a:spAutoFit/>
          </a:bodyPr>
          <a:lstStyle/>
          <a:p>
            <a:r>
              <a:rPr lang="en-US" sz="2000" dirty="0"/>
              <a:t>ABSOLUTE HEIGHT</a:t>
            </a:r>
          </a:p>
        </p:txBody>
      </p:sp>
      <p:cxnSp>
        <p:nvCxnSpPr>
          <p:cNvPr id="20" name="Straight Connector 19"/>
          <p:cNvCxnSpPr/>
          <p:nvPr/>
        </p:nvCxnSpPr>
        <p:spPr>
          <a:xfrm>
            <a:off x="7678994" y="1280859"/>
            <a:ext cx="24581" cy="527382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Title 20"/>
          <p:cNvSpPr>
            <a:spLocks noGrp="1"/>
          </p:cNvSpPr>
          <p:nvPr>
            <p:ph type="title"/>
          </p:nvPr>
        </p:nvSpPr>
        <p:spPr/>
        <p:txBody>
          <a:bodyPr/>
          <a:lstStyle/>
          <a:p>
            <a:r>
              <a:rPr lang="en-US" dirty="0" smtClean="0"/>
              <a:t>Single-sensor warm metrology</a:t>
            </a:r>
            <a:endParaRPr lang="en-US" dirty="0"/>
          </a:p>
        </p:txBody>
      </p:sp>
    </p:spTree>
    <p:extLst>
      <p:ext uri="{BB962C8B-B14F-4D97-AF65-F5344CB8AC3E}">
        <p14:creationId xmlns:p14="http://schemas.microsoft.com/office/powerpoint/2010/main" val="4249230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3690938" y="92076"/>
            <a:ext cx="6519862" cy="538163"/>
          </a:xfrm>
        </p:spPr>
        <p:txBody>
          <a:bodyPr/>
          <a:lstStyle/>
          <a:p>
            <a:pPr eaLnBrk="1" hangingPunct="1"/>
            <a:r>
              <a:rPr lang="en-US" altLang="en-US" dirty="0" smtClean="0"/>
              <a:t>LSST </a:t>
            </a:r>
            <a:r>
              <a:rPr lang="en-US" altLang="en-US" dirty="0" smtClean="0"/>
              <a:t>focal plane and readout</a:t>
            </a:r>
            <a:endParaRPr lang="en-US" altLang="en-US" dirty="0" smtClean="0"/>
          </a:p>
        </p:txBody>
      </p:sp>
      <p:sp>
        <p:nvSpPr>
          <p:cNvPr id="6147" name="Content Placeholder 2"/>
          <p:cNvSpPr>
            <a:spLocks noGrp="1"/>
          </p:cNvSpPr>
          <p:nvPr>
            <p:ph idx="4294967295"/>
          </p:nvPr>
        </p:nvSpPr>
        <p:spPr>
          <a:xfrm>
            <a:off x="6853382" y="1169692"/>
            <a:ext cx="4285673" cy="4852417"/>
          </a:xfrm>
          <a:solidFill>
            <a:srgbClr val="FFFF99"/>
          </a:solidFill>
          <a:ln>
            <a:solidFill>
              <a:schemeClr val="tx1"/>
            </a:solidFill>
          </a:ln>
          <a:effectLst>
            <a:outerShdw blurRad="50800" dist="38100" dir="2700000" algn="tl" rotWithShape="0">
              <a:prstClr val="black">
                <a:alpha val="40000"/>
              </a:prstClr>
            </a:outerShdw>
          </a:effectLst>
        </p:spPr>
        <p:txBody>
          <a:bodyPr/>
          <a:lstStyle/>
          <a:p>
            <a:pPr eaLnBrk="1" hangingPunct="1"/>
            <a:r>
              <a:rPr lang="en-US" altLang="en-US" sz="2400" dirty="0" smtClean="0"/>
              <a:t>9.6 sq. degrees, 3e9 pixels</a:t>
            </a:r>
          </a:p>
          <a:p>
            <a:pPr eaLnBrk="1" hangingPunct="1"/>
            <a:r>
              <a:rPr lang="en-US" altLang="en-US" sz="2400" dirty="0" smtClean="0"/>
              <a:t>189-CCD mosaic</a:t>
            </a:r>
          </a:p>
          <a:p>
            <a:pPr eaLnBrk="1" hangingPunct="1"/>
            <a:r>
              <a:rPr lang="en-US" altLang="en-US" sz="2400" dirty="0" smtClean="0"/>
              <a:t>21 rafts</a:t>
            </a:r>
          </a:p>
          <a:p>
            <a:pPr eaLnBrk="1" hangingPunct="1"/>
            <a:r>
              <a:rPr lang="en-US" altLang="en-US" sz="2400" dirty="0" smtClean="0"/>
              <a:t>3024 </a:t>
            </a:r>
            <a:r>
              <a:rPr lang="en-US" altLang="en-US" sz="2400" dirty="0"/>
              <a:t>video </a:t>
            </a:r>
            <a:r>
              <a:rPr lang="en-US" altLang="en-US" sz="2400" dirty="0" smtClean="0"/>
              <a:t>channels</a:t>
            </a:r>
          </a:p>
          <a:p>
            <a:pPr eaLnBrk="1" hangingPunct="1"/>
            <a:r>
              <a:rPr lang="en-US" altLang="en-US" sz="2400" dirty="0" smtClean="0"/>
              <a:t>Photons in – photons out</a:t>
            </a:r>
            <a:endParaRPr lang="en-US" altLang="en-US" sz="2400" dirty="0"/>
          </a:p>
          <a:p>
            <a:pPr eaLnBrk="1" hangingPunct="1"/>
            <a:r>
              <a:rPr lang="en-US" altLang="en-US" sz="2400" dirty="0" smtClean="0"/>
              <a:t>Focal </a:t>
            </a:r>
            <a:r>
              <a:rPr lang="en-US" altLang="en-US" sz="2400" dirty="0"/>
              <a:t>plane thermal control </a:t>
            </a:r>
          </a:p>
          <a:p>
            <a:pPr eaLnBrk="1" hangingPunct="1"/>
            <a:r>
              <a:rPr lang="en-US" altLang="en-US" sz="2400" dirty="0"/>
              <a:t>System health monitoring</a:t>
            </a:r>
          </a:p>
          <a:p>
            <a:pPr eaLnBrk="1" hangingPunct="1"/>
            <a:r>
              <a:rPr lang="en-US" altLang="en-US" sz="2400" dirty="0" smtClean="0"/>
              <a:t>1155 </a:t>
            </a:r>
            <a:r>
              <a:rPr lang="en-US" altLang="en-US" sz="2400" dirty="0"/>
              <a:t>W total power</a:t>
            </a:r>
          </a:p>
          <a:p>
            <a:pPr lvl="1" eaLnBrk="1" hangingPunct="1"/>
            <a:r>
              <a:rPr lang="en-US" altLang="en-US" sz="1800" dirty="0"/>
              <a:t>380mW/channel</a:t>
            </a:r>
          </a:p>
          <a:p>
            <a:pPr eaLnBrk="1" hangingPunct="1"/>
            <a:r>
              <a:rPr lang="en-US" altLang="en-US" sz="2400" dirty="0"/>
              <a:t>170 l volume</a:t>
            </a:r>
          </a:p>
          <a:p>
            <a:pPr eaLnBrk="1" hangingPunct="1"/>
            <a:r>
              <a:rPr lang="en-US" altLang="en-US" sz="2400" dirty="0"/>
              <a:t>Vacuum operation</a:t>
            </a:r>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buFont typeface="Arial" pitchFamily="34" charset="0"/>
              <a:buNone/>
            </a:pPr>
            <a:endParaRPr lang="en-US" altLang="en-US" sz="2400" dirty="0">
              <a:sym typeface="Symbol" pitchFamily="18" charset="2"/>
            </a:endParaRPr>
          </a:p>
        </p:txBody>
      </p:sp>
      <p:pic>
        <p:nvPicPr>
          <p:cNvPr id="10"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973" y="965199"/>
            <a:ext cx="5648912" cy="551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3979628" y="2771030"/>
            <a:ext cx="1439186" cy="846813"/>
          </a:xfrm>
          <a:custGeom>
            <a:avLst/>
            <a:gdLst>
              <a:gd name="connsiteX0" fmla="*/ 477078 w 1439186"/>
              <a:gd name="connsiteY0" fmla="*/ 0 h 846813"/>
              <a:gd name="connsiteX1" fmla="*/ 1439186 w 1439186"/>
              <a:gd name="connsiteY1" fmla="*/ 290222 h 846813"/>
              <a:gd name="connsiteX2" fmla="*/ 1005840 w 1439186"/>
              <a:gd name="connsiteY2" fmla="*/ 846813 h 846813"/>
              <a:gd name="connsiteX3" fmla="*/ 0 w 1439186"/>
              <a:gd name="connsiteY3" fmla="*/ 481053 h 846813"/>
              <a:gd name="connsiteX4" fmla="*/ 477078 w 1439186"/>
              <a:gd name="connsiteY4" fmla="*/ 0 h 846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186" h="846813">
                <a:moveTo>
                  <a:pt x="477078" y="0"/>
                </a:moveTo>
                <a:lnTo>
                  <a:pt x="1439186" y="290222"/>
                </a:lnTo>
                <a:lnTo>
                  <a:pt x="1005840" y="846813"/>
                </a:lnTo>
                <a:lnTo>
                  <a:pt x="0" y="481053"/>
                </a:lnTo>
                <a:lnTo>
                  <a:pt x="477078" y="0"/>
                </a:lnTo>
                <a:close/>
              </a:path>
            </a:pathLst>
          </a:cu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6007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TU01_Tcycle_20161024073602_0C_S1,1_R0_2.92_cloud.tiff"/>
          <p:cNvPicPr>
            <a:picLocks noChangeAspect="1"/>
          </p:cNvPicPr>
          <p:nvPr/>
        </p:nvPicPr>
        <p:blipFill>
          <a:blip r:embed="rId2" cstate="print">
            <a:extLst>
              <a:ext uri="{28A0092B-C50C-407E-A947-70E740481C1C}">
                <a14:useLocalDpi xmlns:a14="http://schemas.microsoft.com/office/drawing/2010/main" val="0"/>
              </a:ext>
            </a:extLst>
          </a:blip>
          <a:srcRect t="4000" r="10118"/>
          <a:stretch>
            <a:fillRect/>
          </a:stretch>
        </p:blipFill>
        <p:spPr>
          <a:xfrm>
            <a:off x="7085394" y="1480056"/>
            <a:ext cx="2560320" cy="2118886"/>
          </a:xfrm>
          <a:prstGeom prst="rect">
            <a:avLst/>
          </a:prstGeom>
        </p:spPr>
      </p:pic>
      <p:pic>
        <p:nvPicPr>
          <p:cNvPr id="8" name="Picture 7" descr="Diff_24073602-18181708_griddiff2.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160" y="1480056"/>
            <a:ext cx="2319339" cy="2137002"/>
          </a:xfrm>
          <a:prstGeom prst="rect">
            <a:avLst/>
          </a:prstGeom>
        </p:spPr>
      </p:pic>
      <p:pic>
        <p:nvPicPr>
          <p:cNvPr id="9" name="Picture 8" descr="Diff_24073602-18181708_histdiff.tiff"/>
          <p:cNvPicPr>
            <a:picLocks noChangeAspect="1"/>
          </p:cNvPicPr>
          <p:nvPr/>
        </p:nvPicPr>
        <p:blipFill>
          <a:blip r:embed="rId4" cstate="print">
            <a:extLst>
              <a:ext uri="{28A0092B-C50C-407E-A947-70E740481C1C}">
                <a14:useLocalDpi xmlns:a14="http://schemas.microsoft.com/office/drawing/2010/main" val="0"/>
              </a:ext>
            </a:extLst>
          </a:blip>
          <a:srcRect r="15174"/>
          <a:stretch>
            <a:fillRect/>
          </a:stretch>
        </p:blipFill>
        <p:spPr>
          <a:xfrm>
            <a:off x="9742159" y="4008479"/>
            <a:ext cx="2319339" cy="1913962"/>
          </a:xfrm>
          <a:prstGeom prst="rect">
            <a:avLst/>
          </a:prstGeom>
        </p:spPr>
      </p:pic>
      <p:pic>
        <p:nvPicPr>
          <p:cNvPr id="12" name="Picture 11" descr="ETU01_Tcycle_20161018183859_19C_S1,1_R0_2.78_cloud.tiff"/>
          <p:cNvPicPr>
            <a:picLocks noChangeAspect="1"/>
          </p:cNvPicPr>
          <p:nvPr/>
        </p:nvPicPr>
        <p:blipFill>
          <a:blip r:embed="rId5" cstate="print">
            <a:extLst>
              <a:ext uri="{28A0092B-C50C-407E-A947-70E740481C1C}">
                <a14:useLocalDpi xmlns:a14="http://schemas.microsoft.com/office/drawing/2010/main" val="0"/>
              </a:ext>
            </a:extLst>
          </a:blip>
          <a:srcRect r="10000"/>
          <a:stretch>
            <a:fillRect/>
          </a:stretch>
        </p:blipFill>
        <p:spPr>
          <a:xfrm>
            <a:off x="411074" y="1437360"/>
            <a:ext cx="2560320" cy="2204278"/>
          </a:xfrm>
          <a:prstGeom prst="rect">
            <a:avLst/>
          </a:prstGeom>
        </p:spPr>
      </p:pic>
      <p:pic>
        <p:nvPicPr>
          <p:cNvPr id="13" name="Picture 12" descr="ETU01_Tcycle_20161023144606_-100C_S1,1_R0_3.59_cloud.tiff"/>
          <p:cNvPicPr>
            <a:picLocks noChangeAspect="1"/>
          </p:cNvPicPr>
          <p:nvPr/>
        </p:nvPicPr>
        <p:blipFill>
          <a:blip r:embed="rId6" cstate="print">
            <a:extLst>
              <a:ext uri="{28A0092B-C50C-407E-A947-70E740481C1C}">
                <a14:useLocalDpi xmlns:a14="http://schemas.microsoft.com/office/drawing/2010/main" val="0"/>
              </a:ext>
            </a:extLst>
          </a:blip>
          <a:srcRect r="10000"/>
          <a:stretch>
            <a:fillRect/>
          </a:stretch>
        </p:blipFill>
        <p:spPr>
          <a:xfrm>
            <a:off x="3264487" y="1458770"/>
            <a:ext cx="2560320" cy="2204278"/>
          </a:xfrm>
          <a:prstGeom prst="rect">
            <a:avLst/>
          </a:prstGeom>
        </p:spPr>
      </p:pic>
      <p:pic>
        <p:nvPicPr>
          <p:cNvPr id="15" name="Picture 14" descr="ETU01_Tcycle_20161023144606_-100C_S1,1_R0_3.59_histSR.tif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4487" y="4008480"/>
            <a:ext cx="2560320" cy="2058387"/>
          </a:xfrm>
          <a:prstGeom prst="rect">
            <a:avLst/>
          </a:prstGeom>
        </p:spPr>
      </p:pic>
      <p:pic>
        <p:nvPicPr>
          <p:cNvPr id="16" name="Picture 15" descr="ETU01_Tcycle_20161024073602_0C_S1,1_R0_2.92_histSR.tif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5393" y="4008479"/>
            <a:ext cx="2523941" cy="2029139"/>
          </a:xfrm>
          <a:prstGeom prst="rect">
            <a:avLst/>
          </a:prstGeom>
        </p:spPr>
      </p:pic>
      <p:pic>
        <p:nvPicPr>
          <p:cNvPr id="18" name="Picture 17" descr="ETU01_Tcycle_20161018183859_19C_S1,1_R0_2.78_histSR.tif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074" y="4008480"/>
            <a:ext cx="2570814" cy="2066822"/>
          </a:xfrm>
          <a:prstGeom prst="rect">
            <a:avLst/>
          </a:prstGeom>
        </p:spPr>
      </p:pic>
      <p:sp>
        <p:nvSpPr>
          <p:cNvPr id="2" name="Title 1"/>
          <p:cNvSpPr>
            <a:spLocks noGrp="1"/>
          </p:cNvSpPr>
          <p:nvPr>
            <p:ph type="title"/>
          </p:nvPr>
        </p:nvSpPr>
        <p:spPr/>
        <p:txBody>
          <a:bodyPr>
            <a:normAutofit fontScale="90000"/>
          </a:bodyPr>
          <a:lstStyle/>
          <a:p>
            <a:r>
              <a:rPr lang="en-US" dirty="0" smtClean="0"/>
              <a:t>Raft-sensor assembly thermal cycling</a:t>
            </a:r>
            <a:endParaRPr lang="en-US" dirty="0"/>
          </a:p>
        </p:txBody>
      </p:sp>
      <p:sp>
        <p:nvSpPr>
          <p:cNvPr id="10" name="TextBox 9"/>
          <p:cNvSpPr txBox="1"/>
          <p:nvPr/>
        </p:nvSpPr>
        <p:spPr>
          <a:xfrm>
            <a:off x="1007535" y="812156"/>
            <a:ext cx="1338828" cy="369332"/>
          </a:xfrm>
          <a:prstGeom prst="rect">
            <a:avLst/>
          </a:prstGeom>
          <a:noFill/>
        </p:spPr>
        <p:txBody>
          <a:bodyPr wrap="none" rtlCol="0">
            <a:spAutoFit/>
          </a:bodyPr>
          <a:lstStyle/>
          <a:p>
            <a:r>
              <a:rPr lang="en-US" dirty="0"/>
              <a:t>warm initial</a:t>
            </a:r>
          </a:p>
        </p:txBody>
      </p:sp>
      <p:sp>
        <p:nvSpPr>
          <p:cNvPr id="21" name="TextBox 20"/>
          <p:cNvSpPr txBox="1"/>
          <p:nvPr/>
        </p:nvSpPr>
        <p:spPr>
          <a:xfrm>
            <a:off x="3990718" y="812156"/>
            <a:ext cx="607859" cy="369332"/>
          </a:xfrm>
          <a:prstGeom prst="rect">
            <a:avLst/>
          </a:prstGeom>
          <a:noFill/>
        </p:spPr>
        <p:txBody>
          <a:bodyPr wrap="none" rtlCol="0">
            <a:spAutoFit/>
          </a:bodyPr>
          <a:lstStyle/>
          <a:p>
            <a:r>
              <a:rPr lang="en-US" dirty="0"/>
              <a:t>cold</a:t>
            </a:r>
          </a:p>
        </p:txBody>
      </p:sp>
      <p:sp>
        <p:nvSpPr>
          <p:cNvPr id="23" name="TextBox 22"/>
          <p:cNvSpPr txBox="1"/>
          <p:nvPr/>
        </p:nvSpPr>
        <p:spPr>
          <a:xfrm>
            <a:off x="5874805" y="858285"/>
            <a:ext cx="1210588" cy="369332"/>
          </a:xfrm>
          <a:prstGeom prst="rect">
            <a:avLst/>
          </a:prstGeom>
          <a:noFill/>
        </p:spPr>
        <p:txBody>
          <a:bodyPr wrap="none" rtlCol="0">
            <a:spAutoFit/>
          </a:bodyPr>
          <a:lstStyle/>
          <a:p>
            <a:r>
              <a:rPr lang="en-US" dirty="0"/>
              <a:t>(cycle 4X)</a:t>
            </a:r>
          </a:p>
        </p:txBody>
      </p:sp>
      <p:sp>
        <p:nvSpPr>
          <p:cNvPr id="24" name="TextBox 23"/>
          <p:cNvSpPr txBox="1"/>
          <p:nvPr/>
        </p:nvSpPr>
        <p:spPr>
          <a:xfrm>
            <a:off x="9609335" y="812156"/>
            <a:ext cx="1967205" cy="369332"/>
          </a:xfrm>
          <a:prstGeom prst="rect">
            <a:avLst/>
          </a:prstGeom>
          <a:noFill/>
        </p:spPr>
        <p:txBody>
          <a:bodyPr wrap="none" rtlCol="0">
            <a:spAutoFit/>
          </a:bodyPr>
          <a:lstStyle/>
          <a:p>
            <a:r>
              <a:rPr lang="en-US" dirty="0"/>
              <a:t>warm final - initial</a:t>
            </a:r>
          </a:p>
        </p:txBody>
      </p:sp>
      <p:sp>
        <p:nvSpPr>
          <p:cNvPr id="25" name="TextBox 24"/>
          <p:cNvSpPr txBox="1"/>
          <p:nvPr/>
        </p:nvSpPr>
        <p:spPr>
          <a:xfrm>
            <a:off x="7643520" y="812156"/>
            <a:ext cx="1236236" cy="369332"/>
          </a:xfrm>
          <a:prstGeom prst="rect">
            <a:avLst/>
          </a:prstGeom>
          <a:noFill/>
        </p:spPr>
        <p:txBody>
          <a:bodyPr wrap="none" rtlCol="0">
            <a:spAutoFit/>
          </a:bodyPr>
          <a:lstStyle/>
          <a:p>
            <a:r>
              <a:rPr lang="en-US" dirty="0"/>
              <a:t>warm final</a:t>
            </a:r>
          </a:p>
        </p:txBody>
      </p:sp>
      <p:sp>
        <p:nvSpPr>
          <p:cNvPr id="26" name="TextBox 25"/>
          <p:cNvSpPr txBox="1"/>
          <p:nvPr/>
        </p:nvSpPr>
        <p:spPr>
          <a:xfrm>
            <a:off x="999795" y="6223856"/>
            <a:ext cx="1264577" cy="307777"/>
          </a:xfrm>
          <a:prstGeom prst="rect">
            <a:avLst/>
          </a:prstGeom>
          <a:noFill/>
        </p:spPr>
        <p:txBody>
          <a:bodyPr wrap="none" rtlCol="0">
            <a:spAutoFit/>
          </a:bodyPr>
          <a:lstStyle/>
          <a:p>
            <a:r>
              <a:rPr lang="en-US" sz="1400" dirty="0"/>
              <a:t>pv95=11.9</a:t>
            </a:r>
            <a:r>
              <a:rPr lang="en-US" sz="1400" dirty="0">
                <a:latin typeface="Symbol" panose="05050102010706020507" pitchFamily="18" charset="2"/>
              </a:rPr>
              <a:t>m</a:t>
            </a:r>
            <a:r>
              <a:rPr lang="en-US" sz="1400" dirty="0"/>
              <a:t>m</a:t>
            </a:r>
          </a:p>
        </p:txBody>
      </p:sp>
      <p:sp>
        <p:nvSpPr>
          <p:cNvPr id="27" name="TextBox 26"/>
          <p:cNvSpPr txBox="1"/>
          <p:nvPr/>
        </p:nvSpPr>
        <p:spPr>
          <a:xfrm>
            <a:off x="3834832" y="6223856"/>
            <a:ext cx="1277914" cy="307777"/>
          </a:xfrm>
          <a:prstGeom prst="rect">
            <a:avLst/>
          </a:prstGeom>
          <a:noFill/>
        </p:spPr>
        <p:txBody>
          <a:bodyPr wrap="none" rtlCol="0">
            <a:spAutoFit/>
          </a:bodyPr>
          <a:lstStyle/>
          <a:p>
            <a:r>
              <a:rPr lang="en-US" sz="1400" dirty="0"/>
              <a:t>pv95=15.7</a:t>
            </a:r>
            <a:r>
              <a:rPr lang="en-US" sz="1400" dirty="0">
                <a:latin typeface="Symbol" panose="05050102010706020507" pitchFamily="18" charset="2"/>
              </a:rPr>
              <a:t>m</a:t>
            </a:r>
            <a:r>
              <a:rPr lang="en-US" sz="1400" dirty="0"/>
              <a:t>m</a:t>
            </a:r>
          </a:p>
        </p:txBody>
      </p:sp>
      <p:sp>
        <p:nvSpPr>
          <p:cNvPr id="28" name="TextBox 27"/>
          <p:cNvSpPr txBox="1"/>
          <p:nvPr/>
        </p:nvSpPr>
        <p:spPr>
          <a:xfrm>
            <a:off x="7643520" y="6223856"/>
            <a:ext cx="1277914" cy="307777"/>
          </a:xfrm>
          <a:prstGeom prst="rect">
            <a:avLst/>
          </a:prstGeom>
          <a:noFill/>
        </p:spPr>
        <p:txBody>
          <a:bodyPr wrap="none" rtlCol="0">
            <a:spAutoFit/>
          </a:bodyPr>
          <a:lstStyle/>
          <a:p>
            <a:r>
              <a:rPr lang="en-US" sz="1400" dirty="0"/>
              <a:t>pv95=13.3</a:t>
            </a:r>
            <a:r>
              <a:rPr lang="en-US" sz="1400" dirty="0">
                <a:latin typeface="Symbol" panose="05050102010706020507" pitchFamily="18" charset="2"/>
              </a:rPr>
              <a:t>m</a:t>
            </a:r>
            <a:r>
              <a:rPr lang="en-US" sz="1400" dirty="0"/>
              <a:t>m</a:t>
            </a:r>
          </a:p>
        </p:txBody>
      </p:sp>
      <p:sp>
        <p:nvSpPr>
          <p:cNvPr id="29" name="TextBox 28"/>
          <p:cNvSpPr txBox="1"/>
          <p:nvPr/>
        </p:nvSpPr>
        <p:spPr>
          <a:xfrm>
            <a:off x="9742161" y="6223856"/>
            <a:ext cx="1317990" cy="307777"/>
          </a:xfrm>
          <a:prstGeom prst="rect">
            <a:avLst/>
          </a:prstGeom>
          <a:noFill/>
        </p:spPr>
        <p:txBody>
          <a:bodyPr wrap="none" rtlCol="0">
            <a:spAutoFit/>
          </a:bodyPr>
          <a:lstStyle/>
          <a:p>
            <a:r>
              <a:rPr lang="en-US" sz="1400" dirty="0" err="1"/>
              <a:t>stdev</a:t>
            </a:r>
            <a:r>
              <a:rPr lang="en-US" sz="1400" dirty="0"/>
              <a:t>=0.65</a:t>
            </a:r>
            <a:r>
              <a:rPr lang="en-US" sz="1400" dirty="0">
                <a:latin typeface="Symbol" panose="05050102010706020507" pitchFamily="18" charset="2"/>
              </a:rPr>
              <a:t>m</a:t>
            </a:r>
            <a:r>
              <a:rPr lang="en-US" sz="1400" dirty="0"/>
              <a:t>m</a:t>
            </a:r>
          </a:p>
        </p:txBody>
      </p:sp>
    </p:spTree>
    <p:extLst>
      <p:ext uri="{BB962C8B-B14F-4D97-AF65-F5344CB8AC3E}">
        <p14:creationId xmlns:p14="http://schemas.microsoft.com/office/powerpoint/2010/main" val="5095997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Raft electronics</a:t>
            </a:r>
            <a:endParaRPr lang="en-US" dirty="0"/>
          </a:p>
        </p:txBody>
      </p:sp>
      <p:pic>
        <p:nvPicPr>
          <p:cNvPr id="6" name="Picture 2" descr="C:\Users\poc\Google Drive\Presentations 2016\SPIE\Overleaf\Figures\REB_layou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7400" y="3505201"/>
            <a:ext cx="4648200" cy="1833057"/>
          </a:xfrm>
          <a:prstGeom prst="rect">
            <a:avLst/>
          </a:prstGeom>
          <a:noFill/>
          <a:effectLst>
            <a:outerShdw blurRad="50800" dist="38100" dir="2700000" algn="tl" rotWithShape="0">
              <a:prstClr val="black">
                <a:alpha val="40000"/>
              </a:prstClr>
            </a:outerShdw>
          </a:effectLst>
        </p:spPr>
      </p:pic>
      <p:pic>
        <p:nvPicPr>
          <p:cNvPr id="7" name="Picture 3" descr="C:\Users\poc\Google Drive\Presentations 2016\SPIE\Overleaf\Figures\RTM_elx_blockDiagram.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603625"/>
            <a:ext cx="4114800" cy="2807846"/>
          </a:xfrm>
          <a:prstGeom prst="rect">
            <a:avLst/>
          </a:prstGeom>
          <a:ln>
            <a:noFill/>
          </a:ln>
          <a:effectLst>
            <a:outerShdw blurRad="292100" dist="139700" dir="2700000" algn="tl" rotWithShape="0">
              <a:srgbClr val="333333">
                <a:alpha val="65000"/>
              </a:srgbClr>
            </a:outerShdw>
          </a:effectLst>
        </p:spPr>
      </p:pic>
      <p:pic>
        <p:nvPicPr>
          <p:cNvPr id="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43600" y="5395634"/>
            <a:ext cx="4572000" cy="1233767"/>
          </a:xfrm>
          <a:prstGeom prst="rect">
            <a:avLst/>
          </a:prstGeom>
          <a:noFill/>
          <a:ln w="9525">
            <a:noFill/>
            <a:miter lim="800000"/>
            <a:headEnd/>
            <a:tailEnd/>
          </a:ln>
        </p:spPr>
      </p:pic>
      <p:sp>
        <p:nvSpPr>
          <p:cNvPr id="9" name="TextBox 8"/>
          <p:cNvSpPr txBox="1"/>
          <p:nvPr/>
        </p:nvSpPr>
        <p:spPr>
          <a:xfrm>
            <a:off x="249382" y="778986"/>
            <a:ext cx="5467927" cy="4616648"/>
          </a:xfrm>
          <a:prstGeom prst="rect">
            <a:avLst/>
          </a:prstGeom>
          <a:noFill/>
        </p:spPr>
        <p:txBody>
          <a:bodyPr wrap="square" rtlCol="0">
            <a:noAutofit/>
          </a:bodyPr>
          <a:lstStyle/>
          <a:p>
            <a:r>
              <a:rPr lang="en-US" u="sng" dirty="0"/>
              <a:t>Functions:</a:t>
            </a:r>
          </a:p>
          <a:p>
            <a:pPr>
              <a:buFont typeface="Arial" pitchFamily="34" charset="0"/>
              <a:buChar char="•"/>
            </a:pPr>
            <a:r>
              <a:rPr lang="en-US" dirty="0"/>
              <a:t> Video CDS processing, dual-slope integration</a:t>
            </a:r>
          </a:p>
          <a:p>
            <a:pPr>
              <a:buFont typeface="Arial" pitchFamily="34" charset="0"/>
              <a:buChar char="•"/>
            </a:pPr>
            <a:r>
              <a:rPr lang="en-US" dirty="0"/>
              <a:t> 18-bit digitization and serialization</a:t>
            </a:r>
          </a:p>
          <a:p>
            <a:pPr>
              <a:buFont typeface="Arial" pitchFamily="34" charset="0"/>
              <a:buChar char="•"/>
            </a:pPr>
            <a:r>
              <a:rPr lang="en-US" dirty="0"/>
              <a:t> HV clock and bias generation </a:t>
            </a:r>
          </a:p>
          <a:p>
            <a:pPr>
              <a:buFont typeface="Arial" pitchFamily="34" charset="0"/>
              <a:buChar char="•"/>
            </a:pPr>
            <a:r>
              <a:rPr lang="en-US" dirty="0"/>
              <a:t> CCD temperature monitoring and control</a:t>
            </a:r>
          </a:p>
          <a:p>
            <a:pPr>
              <a:buFont typeface="Arial" pitchFamily="34" charset="0"/>
              <a:buChar char="•"/>
            </a:pPr>
            <a:r>
              <a:rPr lang="en-US" dirty="0"/>
              <a:t> Onboard diagnostic features including waveform recorder</a:t>
            </a:r>
          </a:p>
          <a:p>
            <a:pPr>
              <a:buFont typeface="Arial" pitchFamily="34" charset="0"/>
              <a:buChar char="•"/>
            </a:pPr>
            <a:endParaRPr lang="en-US" dirty="0"/>
          </a:p>
          <a:p>
            <a:r>
              <a:rPr lang="en-US" u="sng" dirty="0"/>
              <a:t>Implementation</a:t>
            </a:r>
            <a:r>
              <a:rPr lang="en-US" dirty="0"/>
              <a:t>:</a:t>
            </a:r>
          </a:p>
          <a:p>
            <a:pPr>
              <a:buFont typeface="Arial" pitchFamily="34" charset="0"/>
              <a:buChar char="•"/>
            </a:pPr>
            <a:r>
              <a:rPr lang="en-US" dirty="0"/>
              <a:t> Three 4” x 16”, 14-layer boards</a:t>
            </a:r>
          </a:p>
          <a:p>
            <a:pPr>
              <a:buFont typeface="Arial" pitchFamily="34" charset="0"/>
              <a:buChar char="•"/>
            </a:pPr>
            <a:r>
              <a:rPr lang="en-US" dirty="0"/>
              <a:t> Video processing in CMOS ASIC</a:t>
            </a:r>
          </a:p>
          <a:p>
            <a:pPr>
              <a:buFont typeface="Arial" pitchFamily="34" charset="0"/>
              <a:buChar char="•"/>
            </a:pPr>
            <a:r>
              <a:rPr lang="en-US" dirty="0"/>
              <a:t> 144 video channels</a:t>
            </a:r>
          </a:p>
          <a:p>
            <a:pPr>
              <a:buFont typeface="Arial" pitchFamily="34" charset="0"/>
              <a:buChar char="•"/>
            </a:pPr>
            <a:endParaRPr lang="en-US" dirty="0"/>
          </a:p>
          <a:p>
            <a:r>
              <a:rPr lang="en-US" u="sng" dirty="0"/>
              <a:t>Performance</a:t>
            </a:r>
            <a:r>
              <a:rPr lang="en-US" dirty="0"/>
              <a:t>:</a:t>
            </a:r>
          </a:p>
          <a:p>
            <a:pPr>
              <a:buFont typeface="Arial" pitchFamily="34" charset="0"/>
              <a:buChar char="•"/>
            </a:pPr>
            <a:r>
              <a:rPr lang="en-US" dirty="0"/>
              <a:t> 72 </a:t>
            </a:r>
            <a:r>
              <a:rPr lang="en-US" dirty="0" err="1"/>
              <a:t>Mpixels</a:t>
            </a:r>
            <a:r>
              <a:rPr lang="en-US" dirty="0"/>
              <a:t>/s readout rate, </a:t>
            </a:r>
            <a:r>
              <a:rPr lang="en-US" dirty="0" smtClean="0"/>
              <a:t>1.4Gbits/s</a:t>
            </a:r>
            <a:endParaRPr lang="en-US" dirty="0"/>
          </a:p>
          <a:p>
            <a:pPr>
              <a:buFont typeface="Arial" pitchFamily="34" charset="0"/>
              <a:buChar char="•"/>
            </a:pPr>
            <a:r>
              <a:rPr lang="en-US" dirty="0"/>
              <a:t> 7e- read noise</a:t>
            </a:r>
          </a:p>
          <a:p>
            <a:pPr>
              <a:buFont typeface="Arial" pitchFamily="34" charset="0"/>
              <a:buChar char="•"/>
            </a:pPr>
            <a:r>
              <a:rPr lang="en-US" dirty="0"/>
              <a:t> 0.08% crosstalk</a:t>
            </a:r>
          </a:p>
          <a:p>
            <a:pPr>
              <a:buFont typeface="Arial" pitchFamily="34" charset="0"/>
              <a:buChar char="•"/>
            </a:pPr>
            <a:r>
              <a:rPr lang="en-US" dirty="0"/>
              <a:t> 380mW/channel total power </a:t>
            </a:r>
            <a:r>
              <a:rPr lang="en-US" dirty="0" smtClean="0"/>
              <a:t>dissipation</a:t>
            </a:r>
            <a:endParaRPr lang="en-US" dirty="0"/>
          </a:p>
        </p:txBody>
      </p:sp>
      <p:sp>
        <p:nvSpPr>
          <p:cNvPr id="10" name="Rectangle 9"/>
          <p:cNvSpPr/>
          <p:nvPr/>
        </p:nvSpPr>
        <p:spPr>
          <a:xfrm>
            <a:off x="1905000" y="6172200"/>
            <a:ext cx="3657600" cy="369332"/>
          </a:xfrm>
          <a:prstGeom prst="rect">
            <a:avLst/>
          </a:prstGeom>
        </p:spPr>
        <p:txBody>
          <a:bodyPr wrap="square">
            <a:spAutoFit/>
          </a:bodyPr>
          <a:lstStyle/>
          <a:p>
            <a:r>
              <a:rPr lang="en-US" sz="900" dirty="0">
                <a:solidFill>
                  <a:srgbClr val="376092"/>
                </a:solidFill>
              </a:rPr>
              <a:t>Russo, S., et al. "The LSST Science Raft Electronics." </a:t>
            </a:r>
            <a:r>
              <a:rPr lang="en-US" sz="900" i="1" dirty="0">
                <a:solidFill>
                  <a:srgbClr val="376092"/>
                </a:solidFill>
              </a:rPr>
              <a:t>RT2014-19th Real-Time Conference</a:t>
            </a:r>
            <a:r>
              <a:rPr lang="en-US" sz="900" dirty="0">
                <a:solidFill>
                  <a:srgbClr val="376092"/>
                </a:solidFill>
              </a:rPr>
              <a:t>. 2014.</a:t>
            </a:r>
          </a:p>
        </p:txBody>
      </p:sp>
    </p:spTree>
    <p:extLst>
      <p:ext uri="{BB962C8B-B14F-4D97-AF65-F5344CB8AC3E}">
        <p14:creationId xmlns:p14="http://schemas.microsoft.com/office/powerpoint/2010/main" val="366106816"/>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Automated REB test</a:t>
            </a:r>
            <a:endParaRPr lang="en-US" dirty="0"/>
          </a:p>
        </p:txBody>
      </p:sp>
      <p:pic>
        <p:nvPicPr>
          <p:cNvPr id="3" name="Picture 2" descr="L:\DOC\Doc_LSST\TS_REB\aa_emu_pic\image1.JPG"/>
          <p:cNvPicPr>
            <a:picLocks noChangeAspect="1" noChangeArrowheads="1"/>
          </p:cNvPicPr>
          <p:nvPr/>
        </p:nvPicPr>
        <p:blipFill>
          <a:blip r:embed="rId3" cstate="print"/>
          <a:srcRect/>
          <a:stretch>
            <a:fillRect/>
          </a:stretch>
        </p:blipFill>
        <p:spPr bwMode="auto">
          <a:xfrm>
            <a:off x="6883705" y="1077686"/>
            <a:ext cx="4490216" cy="4490216"/>
          </a:xfrm>
          <a:prstGeom prst="rect">
            <a:avLst/>
          </a:prstGeom>
          <a:noFill/>
        </p:spPr>
      </p:pic>
      <p:sp>
        <p:nvSpPr>
          <p:cNvPr id="4" name="TextBox 3"/>
          <p:cNvSpPr txBox="1"/>
          <p:nvPr/>
        </p:nvSpPr>
        <p:spPr>
          <a:xfrm>
            <a:off x="9574149" y="4617999"/>
            <a:ext cx="1799773" cy="646331"/>
          </a:xfrm>
          <a:prstGeom prst="rect">
            <a:avLst/>
          </a:prstGeom>
          <a:noFill/>
        </p:spPr>
        <p:txBody>
          <a:bodyPr wrap="square" rtlCol="0">
            <a:spAutoFit/>
          </a:bodyPr>
          <a:lstStyle/>
          <a:p>
            <a:r>
              <a:rPr lang="en-US" b="1" dirty="0">
                <a:latin typeface="+mj-lt"/>
              </a:rPr>
              <a:t>CCD EMULATOR</a:t>
            </a:r>
          </a:p>
        </p:txBody>
      </p:sp>
      <p:sp>
        <p:nvSpPr>
          <p:cNvPr id="5" name="TextBox 4"/>
          <p:cNvSpPr txBox="1"/>
          <p:nvPr/>
        </p:nvSpPr>
        <p:spPr>
          <a:xfrm>
            <a:off x="10640948" y="3322794"/>
            <a:ext cx="899886" cy="369332"/>
          </a:xfrm>
          <a:prstGeom prst="rect">
            <a:avLst/>
          </a:prstGeom>
          <a:noFill/>
        </p:spPr>
        <p:txBody>
          <a:bodyPr wrap="square" rtlCol="0">
            <a:spAutoFit/>
          </a:bodyPr>
          <a:lstStyle/>
          <a:p>
            <a:r>
              <a:rPr lang="en-US" b="1" dirty="0">
                <a:latin typeface="+mj-lt"/>
              </a:rPr>
              <a:t>REB</a:t>
            </a:r>
          </a:p>
        </p:txBody>
      </p:sp>
      <p:sp>
        <p:nvSpPr>
          <p:cNvPr id="6" name="TextBox 5"/>
          <p:cNvSpPr txBox="1"/>
          <p:nvPr/>
        </p:nvSpPr>
        <p:spPr>
          <a:xfrm>
            <a:off x="443345" y="1077687"/>
            <a:ext cx="5957455" cy="45243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latin typeface="+mj-lt"/>
              </a:rPr>
              <a:t>Checks 100% of board functionality</a:t>
            </a:r>
          </a:p>
          <a:p>
            <a:pPr marL="285750" indent="-285750">
              <a:lnSpc>
                <a:spcPct val="150000"/>
              </a:lnSpc>
              <a:buFont typeface="Arial" panose="020B0604020202020204" pitchFamily="34" charset="0"/>
              <a:buChar char="•"/>
            </a:pPr>
            <a:r>
              <a:rPr lang="en-US" sz="2400" dirty="0">
                <a:latin typeface="+mj-lt"/>
              </a:rPr>
              <a:t>Emulator simulates 3 CCDs and raft thermal instrumentation</a:t>
            </a:r>
          </a:p>
          <a:p>
            <a:pPr marL="285750" indent="-285750">
              <a:lnSpc>
                <a:spcPct val="150000"/>
              </a:lnSpc>
              <a:buFont typeface="Arial" panose="020B0604020202020204" pitchFamily="34" charset="0"/>
              <a:buChar char="•"/>
            </a:pPr>
            <a:r>
              <a:rPr lang="en-US" sz="2400" dirty="0">
                <a:latin typeface="+mj-lt"/>
              </a:rPr>
              <a:t>Checks clock and bias levels, timing</a:t>
            </a:r>
          </a:p>
          <a:p>
            <a:pPr marL="285750" indent="-285750">
              <a:lnSpc>
                <a:spcPct val="150000"/>
              </a:lnSpc>
              <a:buFont typeface="Arial" panose="020B0604020202020204" pitchFamily="34" charset="0"/>
              <a:buChar char="•"/>
            </a:pPr>
            <a:r>
              <a:rPr lang="en-US" sz="2400" dirty="0">
                <a:latin typeface="+mj-lt"/>
              </a:rPr>
              <a:t>Generates 48 channel video output from pattern memory</a:t>
            </a:r>
          </a:p>
          <a:p>
            <a:pPr marL="285750" indent="-285750">
              <a:lnSpc>
                <a:spcPct val="150000"/>
              </a:lnSpc>
              <a:buFont typeface="Arial" panose="020B0604020202020204" pitchFamily="34" charset="0"/>
              <a:buChar char="•"/>
            </a:pPr>
            <a:r>
              <a:rPr lang="en-US" sz="2400" dirty="0">
                <a:latin typeface="+mj-lt"/>
              </a:rPr>
              <a:t>Automated 2-minute test with report generation</a:t>
            </a:r>
          </a:p>
        </p:txBody>
      </p:sp>
      <p:sp>
        <p:nvSpPr>
          <p:cNvPr id="7" name="Rectangle 6"/>
          <p:cNvSpPr/>
          <p:nvPr/>
        </p:nvSpPr>
        <p:spPr>
          <a:xfrm>
            <a:off x="5867400" y="6400800"/>
            <a:ext cx="4419600" cy="230832"/>
          </a:xfrm>
          <a:prstGeom prst="rect">
            <a:avLst/>
          </a:prstGeom>
        </p:spPr>
        <p:txBody>
          <a:bodyPr wrap="square">
            <a:spAutoFit/>
          </a:bodyPr>
          <a:lstStyle/>
          <a:p>
            <a:r>
              <a:rPr lang="en-US" sz="900" dirty="0">
                <a:solidFill>
                  <a:schemeClr val="accent1">
                    <a:lumMod val="75000"/>
                  </a:schemeClr>
                </a:solidFill>
                <a:cs typeface="Arial" panose="020B0604020202020204" pitchFamily="34" charset="0"/>
              </a:rPr>
              <a:t>W. Lu et al., “CCD Emulator design for LSST Camera”,</a:t>
            </a:r>
            <a:r>
              <a:rPr lang="en-US" sz="900" i="1" dirty="0">
                <a:solidFill>
                  <a:schemeClr val="accent1">
                    <a:lumMod val="75000"/>
                  </a:schemeClr>
                </a:solidFill>
                <a:cs typeface="Arial" panose="020B0604020202020204" pitchFamily="34" charset="0"/>
              </a:rPr>
              <a:t>. SPIE  9915-100, </a:t>
            </a:r>
            <a:r>
              <a:rPr lang="en-US" sz="900" dirty="0">
                <a:solidFill>
                  <a:schemeClr val="accent1">
                    <a:lumMod val="75000"/>
                  </a:schemeClr>
                </a:solidFill>
                <a:cs typeface="Arial" panose="020B0604020202020204" pitchFamily="34" charset="0"/>
              </a:rPr>
              <a:t>2016</a:t>
            </a:r>
          </a:p>
        </p:txBody>
      </p:sp>
    </p:spTree>
    <p:extLst>
      <p:ext uri="{BB962C8B-B14F-4D97-AF65-F5344CB8AC3E}">
        <p14:creationId xmlns:p14="http://schemas.microsoft.com/office/powerpoint/2010/main" val="16661246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a:xfrm>
            <a:off x="3691128" y="91440"/>
            <a:ext cx="6519672" cy="713778"/>
          </a:xfrm>
        </p:spPr>
        <p:txBody>
          <a:bodyPr/>
          <a:lstStyle/>
          <a:p>
            <a:r>
              <a:rPr lang="en-US" dirty="0" smtClean="0"/>
              <a:t>Virtual sampling scope mode of video digitizer</a:t>
            </a:r>
            <a:endParaRPr lang="en-US" dirty="0"/>
          </a:p>
        </p:txBody>
      </p:sp>
      <p:sp>
        <p:nvSpPr>
          <p:cNvPr id="43" name="TextBox 42"/>
          <p:cNvSpPr txBox="1"/>
          <p:nvPr/>
        </p:nvSpPr>
        <p:spPr>
          <a:xfrm>
            <a:off x="1738992" y="961072"/>
            <a:ext cx="866430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Arrange a repetitive CCD output waveform (i.e. dark, flat)</a:t>
            </a:r>
          </a:p>
          <a:p>
            <a:pPr marL="285750" indent="-285750">
              <a:buFont typeface="Arial" panose="020B0604020202020204" pitchFamily="34" charset="0"/>
              <a:buChar char="•"/>
            </a:pPr>
            <a:r>
              <a:rPr lang="en-US" dirty="0"/>
              <a:t>Acquire one sample per pixel period, incrementing the ADC sampling clock 10ns per pixel</a:t>
            </a:r>
          </a:p>
          <a:p>
            <a:pPr marL="285750" indent="-285750">
              <a:buFont typeface="Arial" panose="020B0604020202020204" pitchFamily="34" charset="0"/>
              <a:buChar char="•"/>
            </a:pPr>
            <a:r>
              <a:rPr lang="en-US" dirty="0"/>
              <a:t>Combined with “transparent mode” feature of DSI ASIC, creates virtual 100MHz, 18b oscilloscope for probing video channels</a:t>
            </a:r>
          </a:p>
        </p:txBody>
      </p:sp>
      <p:grpSp>
        <p:nvGrpSpPr>
          <p:cNvPr id="41" name="Group 40"/>
          <p:cNvGrpSpPr/>
          <p:nvPr/>
        </p:nvGrpSpPr>
        <p:grpSpPr>
          <a:xfrm>
            <a:off x="3962317" y="2971800"/>
            <a:ext cx="6400800" cy="1447800"/>
            <a:chOff x="950500" y="3276600"/>
            <a:chExt cx="7812500" cy="1447800"/>
          </a:xfrm>
        </p:grpSpPr>
        <p:pic>
          <p:nvPicPr>
            <p:cNvPr id="22" name="Picture 2"/>
            <p:cNvPicPr>
              <a:picLocks noChangeAspect="1" noChangeArrowheads="1"/>
            </p:cNvPicPr>
            <p:nvPr/>
          </p:nvPicPr>
          <p:blipFill>
            <a:blip r:embed="rId2" cstate="print"/>
            <a:srcRect/>
            <a:stretch>
              <a:fillRect/>
            </a:stretch>
          </p:blipFill>
          <p:spPr bwMode="auto">
            <a:xfrm>
              <a:off x="950500" y="3276600"/>
              <a:ext cx="2630900" cy="1073150"/>
            </a:xfrm>
            <a:prstGeom prst="rect">
              <a:avLst/>
            </a:prstGeom>
            <a:noFill/>
            <a:ln w="9525">
              <a:noFill/>
              <a:miter lim="800000"/>
              <a:headEnd/>
              <a:tailEnd/>
            </a:ln>
            <a:effectLst/>
          </p:spPr>
        </p:pic>
        <p:pic>
          <p:nvPicPr>
            <p:cNvPr id="23" name="Picture 2"/>
            <p:cNvPicPr>
              <a:picLocks noChangeAspect="1" noChangeArrowheads="1"/>
            </p:cNvPicPr>
            <p:nvPr/>
          </p:nvPicPr>
          <p:blipFill>
            <a:blip r:embed="rId2" cstate="print"/>
            <a:srcRect/>
            <a:stretch>
              <a:fillRect/>
            </a:stretch>
          </p:blipFill>
          <p:spPr bwMode="auto">
            <a:xfrm>
              <a:off x="3541300" y="3276600"/>
              <a:ext cx="2630900" cy="1073150"/>
            </a:xfrm>
            <a:prstGeom prst="rect">
              <a:avLst/>
            </a:prstGeom>
            <a:noFill/>
            <a:ln w="9525">
              <a:noFill/>
              <a:miter lim="800000"/>
              <a:headEnd/>
              <a:tailEnd/>
            </a:ln>
            <a:effectLst/>
          </p:spPr>
        </p:pic>
        <p:pic>
          <p:nvPicPr>
            <p:cNvPr id="24" name="Picture 2"/>
            <p:cNvPicPr>
              <a:picLocks noChangeAspect="1" noChangeArrowheads="1"/>
            </p:cNvPicPr>
            <p:nvPr/>
          </p:nvPicPr>
          <p:blipFill>
            <a:blip r:embed="rId2" cstate="print"/>
            <a:srcRect/>
            <a:stretch>
              <a:fillRect/>
            </a:stretch>
          </p:blipFill>
          <p:spPr bwMode="auto">
            <a:xfrm>
              <a:off x="6132100" y="3276600"/>
              <a:ext cx="2630900" cy="1073150"/>
            </a:xfrm>
            <a:prstGeom prst="rect">
              <a:avLst/>
            </a:prstGeom>
            <a:noFill/>
            <a:ln w="9525">
              <a:noFill/>
              <a:miter lim="800000"/>
              <a:headEnd/>
              <a:tailEnd/>
            </a:ln>
            <a:effectLst/>
          </p:spPr>
        </p:pic>
        <p:cxnSp>
          <p:nvCxnSpPr>
            <p:cNvPr id="25" name="Straight Arrow Connector 24"/>
            <p:cNvCxnSpPr/>
            <p:nvPr/>
          </p:nvCxnSpPr>
          <p:spPr>
            <a:xfrm flipV="1">
              <a:off x="1045026"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021110"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957284"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926110"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907310"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905098"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6821710"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812310" y="44196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5-Point Star 32"/>
            <p:cNvSpPr/>
            <p:nvPr/>
          </p:nvSpPr>
          <p:spPr>
            <a:xfrm>
              <a:off x="1005116" y="3831070"/>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1981200" y="3704302"/>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2917374" y="3619674"/>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3886200" y="3505200"/>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5867400" y="3810000"/>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4865188" y="3412144"/>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6781800" y="3962400"/>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7772400" y="4161154"/>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1742625" y="2577091"/>
            <a:ext cx="6823881" cy="400110"/>
          </a:xfrm>
          <a:prstGeom prst="rect">
            <a:avLst/>
          </a:prstGeom>
          <a:noFill/>
        </p:spPr>
        <p:txBody>
          <a:bodyPr wrap="square" rtlCol="0">
            <a:spAutoFit/>
          </a:bodyPr>
          <a:lstStyle/>
          <a:p>
            <a:r>
              <a:rPr lang="en-US" sz="2000" b="1" dirty="0">
                <a:latin typeface="+mj-lt"/>
              </a:rPr>
              <a:t>(a) ASPIC DSI mode</a:t>
            </a:r>
          </a:p>
        </p:txBody>
      </p:sp>
      <p:pic>
        <p:nvPicPr>
          <p:cNvPr id="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3293" y="3221644"/>
            <a:ext cx="1988993" cy="83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3691128" y="5100110"/>
            <a:ext cx="6400800" cy="1219200"/>
            <a:chOff x="609600" y="5715000"/>
            <a:chExt cx="7812087" cy="1219200"/>
          </a:xfrm>
        </p:grpSpPr>
        <p:pic>
          <p:nvPicPr>
            <p:cNvPr id="2" name="Picture 2"/>
            <p:cNvPicPr>
              <a:picLocks noChangeAspect="1" noChangeArrowheads="1"/>
            </p:cNvPicPr>
            <p:nvPr/>
          </p:nvPicPr>
          <p:blipFill>
            <a:blip r:embed="rId4" cstate="print"/>
            <a:srcRect/>
            <a:stretch>
              <a:fillRect/>
            </a:stretch>
          </p:blipFill>
          <p:spPr bwMode="auto">
            <a:xfrm>
              <a:off x="609600" y="5715000"/>
              <a:ext cx="2630487" cy="1069975"/>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3200400" y="5715000"/>
              <a:ext cx="2630487" cy="1069975"/>
            </a:xfrm>
            <a:prstGeom prst="rect">
              <a:avLst/>
            </a:prstGeom>
            <a:noFill/>
            <a:ln w="9525">
              <a:noFill/>
              <a:miter lim="800000"/>
              <a:headEnd/>
              <a:tailEnd/>
            </a:ln>
            <a:effectLst/>
          </p:spPr>
        </p:pic>
        <p:pic>
          <p:nvPicPr>
            <p:cNvPr id="4" name="Picture 2"/>
            <p:cNvPicPr>
              <a:picLocks noChangeAspect="1" noChangeArrowheads="1"/>
            </p:cNvPicPr>
            <p:nvPr/>
          </p:nvPicPr>
          <p:blipFill>
            <a:blip r:embed="rId4" cstate="print"/>
            <a:srcRect/>
            <a:stretch>
              <a:fillRect/>
            </a:stretch>
          </p:blipFill>
          <p:spPr bwMode="auto">
            <a:xfrm>
              <a:off x="5791200" y="5715000"/>
              <a:ext cx="2630487" cy="1069975"/>
            </a:xfrm>
            <a:prstGeom prst="rect">
              <a:avLst/>
            </a:prstGeom>
            <a:noFill/>
            <a:ln w="9525">
              <a:noFill/>
              <a:miter lim="800000"/>
              <a:headEnd/>
              <a:tailEnd/>
            </a:ln>
            <a:effectLst/>
          </p:spPr>
        </p:pic>
        <p:cxnSp>
          <p:nvCxnSpPr>
            <p:cNvPr id="5" name="Straight Arrow Connector 4"/>
            <p:cNvCxnSpPr/>
            <p:nvPr/>
          </p:nvCxnSpPr>
          <p:spPr>
            <a:xfrm flipV="1">
              <a:off x="1045026"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5-Point Star 5"/>
            <p:cNvSpPr/>
            <p:nvPr/>
          </p:nvSpPr>
          <p:spPr>
            <a:xfrm>
              <a:off x="1005116" y="5726091"/>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2021110"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5-Point Star 7"/>
            <p:cNvSpPr/>
            <p:nvPr/>
          </p:nvSpPr>
          <p:spPr>
            <a:xfrm>
              <a:off x="1981200" y="5910948"/>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2957284"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5-Point Star 9"/>
            <p:cNvSpPr/>
            <p:nvPr/>
          </p:nvSpPr>
          <p:spPr>
            <a:xfrm>
              <a:off x="2917374" y="5910948"/>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3926110"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5-Point Star 11"/>
            <p:cNvSpPr/>
            <p:nvPr/>
          </p:nvSpPr>
          <p:spPr>
            <a:xfrm>
              <a:off x="3886200" y="5910948"/>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5907310"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5-Point Star 13"/>
            <p:cNvSpPr/>
            <p:nvPr/>
          </p:nvSpPr>
          <p:spPr>
            <a:xfrm>
              <a:off x="5867400" y="6491516"/>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4905098"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5-Point Star 15"/>
            <p:cNvSpPr/>
            <p:nvPr/>
          </p:nvSpPr>
          <p:spPr>
            <a:xfrm>
              <a:off x="4865188" y="6248400"/>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6821710"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5-Point Star 17"/>
            <p:cNvSpPr/>
            <p:nvPr/>
          </p:nvSpPr>
          <p:spPr>
            <a:xfrm>
              <a:off x="6781800" y="6491516"/>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7812310" y="6629400"/>
              <a:ext cx="0" cy="304800"/>
            </a:xfrm>
            <a:prstGeom prst="straightConnector1">
              <a:avLst/>
            </a:prstGeom>
            <a:ln w="1270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5-Point Star 19"/>
            <p:cNvSpPr/>
            <p:nvPr/>
          </p:nvSpPr>
          <p:spPr>
            <a:xfrm>
              <a:off x="7772400" y="6491516"/>
              <a:ext cx="76200" cy="76200"/>
            </a:xfrm>
            <a:prstGeom prst="star5">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p:cNvSpPr txBox="1"/>
          <p:nvPr/>
        </p:nvSpPr>
        <p:spPr>
          <a:xfrm>
            <a:off x="1705548" y="4609366"/>
            <a:ext cx="6823881" cy="400110"/>
          </a:xfrm>
          <a:prstGeom prst="rect">
            <a:avLst/>
          </a:prstGeom>
          <a:noFill/>
        </p:spPr>
        <p:txBody>
          <a:bodyPr wrap="square" rtlCol="0">
            <a:spAutoFit/>
          </a:bodyPr>
          <a:lstStyle/>
          <a:p>
            <a:r>
              <a:rPr lang="en-US" sz="2000" b="1" dirty="0">
                <a:latin typeface="+mj-lt"/>
              </a:rPr>
              <a:t>(b) ASPIC Transparent mode – amplified CCD output</a:t>
            </a:r>
          </a:p>
        </p:txBody>
      </p:sp>
      <p:pic>
        <p:nvPicPr>
          <p:cNvPr id="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5886" y="5228058"/>
            <a:ext cx="1815242" cy="786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2841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r>
              <a:rPr lang="en-US" dirty="0" smtClean="0"/>
              <a:t>Virtual sampling scope</a:t>
            </a:r>
            <a:endParaRPr lang="en-US" dirty="0"/>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263" r="133563" b="2439"/>
          <a:stretch/>
        </p:blipFill>
        <p:spPr bwMode="auto">
          <a:xfrm flipH="1">
            <a:off x="1841243" y="1139483"/>
            <a:ext cx="1273105" cy="492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1684141" y="1394007"/>
            <a:ext cx="1195387"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34262" y="6032681"/>
            <a:ext cx="980369" cy="400110"/>
          </a:xfrm>
          <a:prstGeom prst="rect">
            <a:avLst/>
          </a:prstGeom>
          <a:noFill/>
        </p:spPr>
        <p:txBody>
          <a:bodyPr wrap="square" rtlCol="0">
            <a:spAutoFit/>
          </a:bodyPr>
          <a:lstStyle/>
          <a:p>
            <a:pPr defTabSz="457200" fontAlgn="base">
              <a:spcBef>
                <a:spcPct val="0"/>
              </a:spcBef>
              <a:spcAft>
                <a:spcPct val="0"/>
              </a:spcAft>
            </a:pPr>
            <a:r>
              <a:rPr lang="en-US" sz="2000" b="1" dirty="0">
                <a:solidFill>
                  <a:prstClr val="black"/>
                </a:solidFill>
              </a:rPr>
              <a:t>Time</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1600200" y="1295400"/>
            <a:ext cx="8382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4690282" y="1139483"/>
            <a:ext cx="3037293" cy="4826862"/>
            <a:chOff x="3166281" y="1139483"/>
            <a:chExt cx="3037293" cy="4826862"/>
          </a:xfrm>
        </p:grpSpPr>
        <p:sp>
          <p:nvSpPr>
            <p:cNvPr id="5" name="Rectangle 4"/>
            <p:cNvSpPr/>
            <p:nvPr/>
          </p:nvSpPr>
          <p:spPr>
            <a:xfrm>
              <a:off x="3166281" y="1564511"/>
              <a:ext cx="1307592" cy="4385914"/>
            </a:xfrm>
            <a:prstGeom prst="rect">
              <a:avLst/>
            </a:prstGeom>
            <a:solidFill>
              <a:srgbClr val="3399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5" name="Rectangle 14"/>
            <p:cNvSpPr/>
            <p:nvPr/>
          </p:nvSpPr>
          <p:spPr>
            <a:xfrm>
              <a:off x="4895982" y="1580431"/>
              <a:ext cx="1307592" cy="4385914"/>
            </a:xfrm>
            <a:prstGeom prst="rect">
              <a:avLst/>
            </a:prstGeom>
            <a:solidFill>
              <a:srgbClr val="3399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0" name="TextBox 9"/>
            <p:cNvSpPr txBox="1"/>
            <p:nvPr/>
          </p:nvSpPr>
          <p:spPr>
            <a:xfrm>
              <a:off x="3166281" y="1139483"/>
              <a:ext cx="3037293" cy="369332"/>
            </a:xfrm>
            <a:prstGeom prst="rect">
              <a:avLst/>
            </a:prstGeom>
            <a:solidFill>
              <a:schemeClr val="bg1"/>
            </a:solidFill>
          </p:spPr>
          <p:txBody>
            <a:bodyPr wrap="square" rtlCol="0">
              <a:spAutoFit/>
            </a:bodyPr>
            <a:lstStyle/>
            <a:p>
              <a:pPr algn="ctr"/>
              <a:r>
                <a:rPr lang="en-US" dirty="0"/>
                <a:t>Integration windows</a:t>
              </a:r>
            </a:p>
          </p:txBody>
        </p:sp>
      </p:grpSp>
      <p:sp>
        <p:nvSpPr>
          <p:cNvPr id="21" name="TextBox 20"/>
          <p:cNvSpPr txBox="1"/>
          <p:nvPr/>
        </p:nvSpPr>
        <p:spPr>
          <a:xfrm>
            <a:off x="3066563" y="838200"/>
            <a:ext cx="3639037" cy="523220"/>
          </a:xfrm>
          <a:prstGeom prst="rect">
            <a:avLst/>
          </a:prstGeom>
          <a:noFill/>
        </p:spPr>
        <p:txBody>
          <a:bodyPr wrap="square" rtlCol="0">
            <a:spAutoFit/>
          </a:bodyPr>
          <a:lstStyle/>
          <a:p>
            <a:r>
              <a:rPr lang="en-US" sz="2800" dirty="0"/>
              <a:t>Transparent mode</a:t>
            </a:r>
          </a:p>
        </p:txBody>
      </p:sp>
      <p:grpSp>
        <p:nvGrpSpPr>
          <p:cNvPr id="20" name="Group 19"/>
          <p:cNvGrpSpPr/>
          <p:nvPr/>
        </p:nvGrpSpPr>
        <p:grpSpPr>
          <a:xfrm>
            <a:off x="2971801" y="1733490"/>
            <a:ext cx="5552423" cy="2705220"/>
            <a:chOff x="1447800" y="1733490"/>
            <a:chExt cx="5552423" cy="2705220"/>
          </a:xfrm>
        </p:grpSpPr>
        <p:sp>
          <p:nvSpPr>
            <p:cNvPr id="17" name="TextBox 16"/>
            <p:cNvSpPr txBox="1"/>
            <p:nvPr/>
          </p:nvSpPr>
          <p:spPr>
            <a:xfrm>
              <a:off x="1447800" y="1733490"/>
              <a:ext cx="2576121" cy="400110"/>
            </a:xfrm>
            <a:prstGeom prst="rect">
              <a:avLst/>
            </a:prstGeom>
            <a:noFill/>
          </p:spPr>
          <p:txBody>
            <a:bodyPr wrap="square" rtlCol="0">
              <a:spAutoFit/>
            </a:bodyPr>
            <a:lstStyle/>
            <a:p>
              <a:r>
                <a:rPr lang="en-US" sz="2000" dirty="0"/>
                <a:t>Reset feedthrough</a:t>
              </a:r>
            </a:p>
          </p:txBody>
        </p:sp>
        <p:sp>
          <p:nvSpPr>
            <p:cNvPr id="24" name="TextBox 23"/>
            <p:cNvSpPr txBox="1"/>
            <p:nvPr/>
          </p:nvSpPr>
          <p:spPr>
            <a:xfrm>
              <a:off x="3200400" y="2430453"/>
              <a:ext cx="1799442" cy="400110"/>
            </a:xfrm>
            <a:prstGeom prst="rect">
              <a:avLst/>
            </a:prstGeom>
            <a:noFill/>
          </p:spPr>
          <p:txBody>
            <a:bodyPr wrap="square" rtlCol="0">
              <a:spAutoFit/>
            </a:bodyPr>
            <a:lstStyle/>
            <a:p>
              <a:r>
                <a:rPr lang="en-US" sz="2000" dirty="0"/>
                <a:t>Reset level</a:t>
              </a:r>
            </a:p>
          </p:txBody>
        </p:sp>
        <p:sp>
          <p:nvSpPr>
            <p:cNvPr id="25" name="TextBox 24"/>
            <p:cNvSpPr txBox="1"/>
            <p:nvPr/>
          </p:nvSpPr>
          <p:spPr>
            <a:xfrm>
              <a:off x="5200781" y="4038600"/>
              <a:ext cx="1799442" cy="400110"/>
            </a:xfrm>
            <a:prstGeom prst="rect">
              <a:avLst/>
            </a:prstGeom>
            <a:noFill/>
          </p:spPr>
          <p:txBody>
            <a:bodyPr wrap="square" rtlCol="0">
              <a:spAutoFit/>
            </a:bodyPr>
            <a:lstStyle/>
            <a:p>
              <a:r>
                <a:rPr lang="en-US" sz="2000" dirty="0"/>
                <a:t>Video level</a:t>
              </a:r>
            </a:p>
          </p:txBody>
        </p:sp>
      </p:grpSp>
      <p:sp>
        <p:nvSpPr>
          <p:cNvPr id="28" name="Rectangle 27"/>
          <p:cNvSpPr/>
          <p:nvPr/>
        </p:nvSpPr>
        <p:spPr>
          <a:xfrm>
            <a:off x="2879527" y="5785659"/>
            <a:ext cx="6901214" cy="269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9229482" y="5728855"/>
            <a:ext cx="828919" cy="369332"/>
          </a:xfrm>
          <a:prstGeom prst="rect">
            <a:avLst/>
          </a:prstGeom>
          <a:noFill/>
        </p:spPr>
        <p:txBody>
          <a:bodyPr wrap="square" rtlCol="0">
            <a:spAutoFit/>
          </a:bodyPr>
          <a:lstStyle/>
          <a:p>
            <a:r>
              <a:rPr lang="en-US" b="1" dirty="0"/>
              <a:t>2</a:t>
            </a:r>
            <a:r>
              <a:rPr lang="en-US" b="1" dirty="0">
                <a:latin typeface="Symbol" panose="05050102010706020507" pitchFamily="18" charset="2"/>
              </a:rPr>
              <a:t>m</a:t>
            </a:r>
            <a:r>
              <a:rPr lang="en-US" b="1" dirty="0"/>
              <a:t>sec</a:t>
            </a:r>
          </a:p>
        </p:txBody>
      </p:sp>
    </p:spTree>
    <p:extLst>
      <p:ext uri="{BB962C8B-B14F-4D97-AF65-F5344CB8AC3E}">
        <p14:creationId xmlns:p14="http://schemas.microsoft.com/office/powerpoint/2010/main" val="248436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r>
              <a:rPr lang="en-US" dirty="0" smtClean="0"/>
              <a:t>Virtual sampling scope</a:t>
            </a:r>
            <a:endParaRPr lang="en-US" dirty="0"/>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263" r="133563" b="2439"/>
          <a:stretch/>
        </p:blipFill>
        <p:spPr bwMode="auto">
          <a:xfrm flipH="1">
            <a:off x="1841243" y="1139483"/>
            <a:ext cx="1273105" cy="4925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1684141" y="1394007"/>
            <a:ext cx="1195387"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53" b="8029"/>
          <a:stretch/>
        </p:blipFill>
        <p:spPr bwMode="auto">
          <a:xfrm flipV="1">
            <a:off x="2868151" y="1496272"/>
            <a:ext cx="6912590" cy="4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690281" y="1564511"/>
            <a:ext cx="1307592" cy="4385914"/>
          </a:xfrm>
          <a:prstGeom prst="rect">
            <a:avLst/>
          </a:prstGeom>
          <a:solidFill>
            <a:srgbClr val="3399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5" name="Rectangle 14"/>
          <p:cNvSpPr/>
          <p:nvPr/>
        </p:nvSpPr>
        <p:spPr>
          <a:xfrm>
            <a:off x="6419982" y="1580431"/>
            <a:ext cx="1307592" cy="4385914"/>
          </a:xfrm>
          <a:prstGeom prst="rect">
            <a:avLst/>
          </a:prstGeom>
          <a:solidFill>
            <a:srgbClr val="3399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6" name="TextBox 5"/>
          <p:cNvSpPr txBox="1"/>
          <p:nvPr/>
        </p:nvSpPr>
        <p:spPr>
          <a:xfrm>
            <a:off x="5834262" y="6032681"/>
            <a:ext cx="980369" cy="400110"/>
          </a:xfrm>
          <a:prstGeom prst="rect">
            <a:avLst/>
          </a:prstGeom>
          <a:noFill/>
        </p:spPr>
        <p:txBody>
          <a:bodyPr wrap="square" rtlCol="0">
            <a:spAutoFit/>
          </a:bodyPr>
          <a:lstStyle/>
          <a:p>
            <a:pPr defTabSz="457200" fontAlgn="base">
              <a:spcBef>
                <a:spcPct val="0"/>
              </a:spcBef>
              <a:spcAft>
                <a:spcPct val="0"/>
              </a:spcAft>
            </a:pPr>
            <a:r>
              <a:rPr lang="en-US" sz="2000" b="1" dirty="0">
                <a:solidFill>
                  <a:prstClr val="black"/>
                </a:solidFill>
              </a:rPr>
              <a:t>Time</a:t>
            </a:r>
          </a:p>
        </p:txBody>
      </p:sp>
      <p:grpSp>
        <p:nvGrpSpPr>
          <p:cNvPr id="2" name="Group 1"/>
          <p:cNvGrpSpPr/>
          <p:nvPr/>
        </p:nvGrpSpPr>
        <p:grpSpPr>
          <a:xfrm>
            <a:off x="7842911" y="5005599"/>
            <a:ext cx="1651379" cy="678262"/>
            <a:chOff x="6380327" y="941696"/>
            <a:chExt cx="1651379" cy="764274"/>
          </a:xfrm>
          <a:solidFill>
            <a:schemeClr val="bg1"/>
          </a:solidFill>
        </p:grpSpPr>
        <p:sp>
          <p:nvSpPr>
            <p:cNvPr id="3" name="Rectangle 2"/>
            <p:cNvSpPr/>
            <p:nvPr/>
          </p:nvSpPr>
          <p:spPr>
            <a:xfrm>
              <a:off x="6380327" y="941696"/>
              <a:ext cx="1651379" cy="764274"/>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cxnSp>
          <p:nvCxnSpPr>
            <p:cNvPr id="7" name="Straight Connector 6"/>
            <p:cNvCxnSpPr/>
            <p:nvPr/>
          </p:nvCxnSpPr>
          <p:spPr>
            <a:xfrm flipV="1">
              <a:off x="6578221" y="1146412"/>
              <a:ext cx="395785" cy="13648"/>
            </a:xfrm>
            <a:prstGeom prst="line">
              <a:avLst/>
            </a:prstGeom>
            <a:grpFill/>
            <a:ln>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578221" y="1421644"/>
              <a:ext cx="395785" cy="13648"/>
            </a:xfrm>
            <a:prstGeom prst="line">
              <a:avLst/>
            </a:prstGeom>
            <a:grpFill/>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055893" y="1250626"/>
              <a:ext cx="600501" cy="416168"/>
            </a:xfrm>
            <a:prstGeom prst="rect">
              <a:avLst/>
            </a:prstGeom>
            <a:grpFill/>
          </p:spPr>
          <p:txBody>
            <a:bodyPr wrap="square" rtlCol="0">
              <a:spAutoFit/>
            </a:bodyPr>
            <a:lstStyle/>
            <a:p>
              <a:pPr defTabSz="457200" fontAlgn="base">
                <a:spcBef>
                  <a:spcPct val="0"/>
                </a:spcBef>
                <a:spcAft>
                  <a:spcPct val="0"/>
                </a:spcAft>
              </a:pPr>
              <a:r>
                <a:rPr lang="en-US" dirty="0">
                  <a:solidFill>
                    <a:prstClr val="black"/>
                  </a:solidFill>
                  <a:latin typeface="Arial" pitchFamily="34" charset="0"/>
                </a:rPr>
                <a:t>DSI</a:t>
              </a:r>
            </a:p>
          </p:txBody>
        </p:sp>
        <p:sp>
          <p:nvSpPr>
            <p:cNvPr id="39" name="TextBox 38"/>
            <p:cNvSpPr txBox="1"/>
            <p:nvPr/>
          </p:nvSpPr>
          <p:spPr>
            <a:xfrm>
              <a:off x="7058165" y="966290"/>
              <a:ext cx="973541" cy="416168"/>
            </a:xfrm>
            <a:prstGeom prst="rect">
              <a:avLst/>
            </a:prstGeom>
            <a:grpFill/>
          </p:spPr>
          <p:txBody>
            <a:bodyPr wrap="square" rtlCol="0">
              <a:spAutoFit/>
            </a:bodyPr>
            <a:lstStyle/>
            <a:p>
              <a:pPr defTabSz="457200" fontAlgn="base">
                <a:spcBef>
                  <a:spcPct val="0"/>
                </a:spcBef>
                <a:spcAft>
                  <a:spcPct val="0"/>
                </a:spcAft>
              </a:pPr>
              <a:r>
                <a:rPr lang="en-US" dirty="0">
                  <a:solidFill>
                    <a:prstClr val="black"/>
                  </a:solidFill>
                  <a:latin typeface="Arial" pitchFamily="34" charset="0"/>
                </a:rPr>
                <a:t>Transp.</a:t>
              </a:r>
            </a:p>
          </p:txBody>
        </p:sp>
      </p:grpSp>
      <p:sp>
        <p:nvSpPr>
          <p:cNvPr id="16" name="Rectangle 15"/>
          <p:cNvSpPr/>
          <p:nvPr/>
        </p:nvSpPr>
        <p:spPr>
          <a:xfrm>
            <a:off x="2971800" y="1552722"/>
            <a:ext cx="6705600" cy="4210769"/>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879527" y="5785659"/>
            <a:ext cx="6901214" cy="269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066563" y="838200"/>
            <a:ext cx="6052415" cy="523220"/>
          </a:xfrm>
          <a:prstGeom prst="rect">
            <a:avLst/>
          </a:prstGeom>
          <a:noFill/>
        </p:spPr>
        <p:txBody>
          <a:bodyPr wrap="square" rtlCol="0">
            <a:spAutoFit/>
          </a:bodyPr>
          <a:lstStyle/>
          <a:p>
            <a:r>
              <a:rPr lang="en-US" sz="2800" dirty="0"/>
              <a:t>Transparent and DSI modes</a:t>
            </a:r>
          </a:p>
        </p:txBody>
      </p:sp>
      <p:sp>
        <p:nvSpPr>
          <p:cNvPr id="19" name="TextBox 18"/>
          <p:cNvSpPr txBox="1"/>
          <p:nvPr/>
        </p:nvSpPr>
        <p:spPr>
          <a:xfrm>
            <a:off x="9229482" y="5728855"/>
            <a:ext cx="828919" cy="369332"/>
          </a:xfrm>
          <a:prstGeom prst="rect">
            <a:avLst/>
          </a:prstGeom>
          <a:noFill/>
        </p:spPr>
        <p:txBody>
          <a:bodyPr wrap="square" rtlCol="0">
            <a:spAutoFit/>
          </a:bodyPr>
          <a:lstStyle/>
          <a:p>
            <a:r>
              <a:rPr lang="en-US" b="1" dirty="0"/>
              <a:t>2</a:t>
            </a:r>
            <a:r>
              <a:rPr lang="en-US" b="1" dirty="0">
                <a:latin typeface="Symbol" panose="05050102010706020507" pitchFamily="18" charset="2"/>
              </a:rPr>
              <a:t>m</a:t>
            </a:r>
            <a:r>
              <a:rPr lang="en-US" b="1" dirty="0"/>
              <a:t>sec</a:t>
            </a:r>
          </a:p>
        </p:txBody>
      </p:sp>
    </p:spTree>
    <p:extLst>
      <p:ext uri="{BB962C8B-B14F-4D97-AF65-F5344CB8AC3E}">
        <p14:creationId xmlns:p14="http://schemas.microsoft.com/office/powerpoint/2010/main" val="15450196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54690"/>
          <a:stretch/>
        </p:blipFill>
        <p:spPr>
          <a:xfrm>
            <a:off x="952938" y="1065320"/>
            <a:ext cx="2622375" cy="1915459"/>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6137" r="-1110"/>
          <a:stretch/>
        </p:blipFill>
        <p:spPr>
          <a:xfrm>
            <a:off x="4626522" y="1065320"/>
            <a:ext cx="3124472" cy="1881046"/>
          </a:xfrm>
          <a:prstGeom prst="rect">
            <a:avLst/>
          </a:prstGeom>
        </p:spPr>
      </p:pic>
      <p:pic>
        <p:nvPicPr>
          <p:cNvPr id="11" name="Picture 10" descr="IMG_0243.JPG"/>
          <p:cNvPicPr>
            <a:picLocks noChangeAspect="1"/>
          </p:cNvPicPr>
          <p:nvPr/>
        </p:nvPicPr>
        <p:blipFill>
          <a:blip r:embed="rId3" cstate="print"/>
          <a:stretch>
            <a:fillRect/>
          </a:stretch>
        </p:blipFill>
        <p:spPr>
          <a:xfrm>
            <a:off x="8803872" y="1065320"/>
            <a:ext cx="2104057" cy="1885962"/>
          </a:xfrm>
          <a:prstGeom prst="rect">
            <a:avLst/>
          </a:prstGeom>
        </p:spPr>
      </p:pic>
      <p:sp>
        <p:nvSpPr>
          <p:cNvPr id="2" name="Title 1"/>
          <p:cNvSpPr>
            <a:spLocks noGrp="1"/>
          </p:cNvSpPr>
          <p:nvPr>
            <p:ph type="title"/>
          </p:nvPr>
        </p:nvSpPr>
        <p:spPr/>
        <p:txBody>
          <a:bodyPr/>
          <a:lstStyle/>
          <a:p>
            <a:r>
              <a:rPr lang="en-US" dirty="0" smtClean="0"/>
              <a:t>End-to-end signal chain test</a:t>
            </a:r>
            <a:endParaRPr lang="en-US" dirty="0"/>
          </a:p>
        </p:txBody>
      </p:sp>
      <p:sp>
        <p:nvSpPr>
          <p:cNvPr id="4" name="TextBox 3"/>
          <p:cNvSpPr txBox="1"/>
          <p:nvPr/>
        </p:nvSpPr>
        <p:spPr>
          <a:xfrm>
            <a:off x="952938" y="695987"/>
            <a:ext cx="1787669" cy="369332"/>
          </a:xfrm>
          <a:prstGeom prst="rect">
            <a:avLst/>
          </a:prstGeom>
          <a:noFill/>
        </p:spPr>
        <p:txBody>
          <a:bodyPr wrap="none" rtlCol="0">
            <a:spAutoFit/>
          </a:bodyPr>
          <a:lstStyle/>
          <a:p>
            <a:r>
              <a:rPr lang="en-US" dirty="0"/>
              <a:t>R&amp;D Cryostat 1</a:t>
            </a:r>
          </a:p>
        </p:txBody>
      </p:sp>
      <p:sp>
        <p:nvSpPr>
          <p:cNvPr id="8" name="TextBox 7"/>
          <p:cNvSpPr txBox="1"/>
          <p:nvPr/>
        </p:nvSpPr>
        <p:spPr>
          <a:xfrm>
            <a:off x="4722276" y="646472"/>
            <a:ext cx="1787669" cy="369332"/>
          </a:xfrm>
          <a:prstGeom prst="rect">
            <a:avLst/>
          </a:prstGeom>
          <a:noFill/>
        </p:spPr>
        <p:txBody>
          <a:bodyPr wrap="none" rtlCol="0">
            <a:spAutoFit/>
          </a:bodyPr>
          <a:lstStyle/>
          <a:p>
            <a:r>
              <a:rPr lang="en-US" dirty="0"/>
              <a:t>R&amp;D Cryostat 2</a:t>
            </a:r>
          </a:p>
        </p:txBody>
      </p:sp>
      <p:sp>
        <p:nvSpPr>
          <p:cNvPr id="9" name="TextBox 8"/>
          <p:cNvSpPr txBox="1"/>
          <p:nvPr/>
        </p:nvSpPr>
        <p:spPr>
          <a:xfrm>
            <a:off x="8803871" y="654157"/>
            <a:ext cx="2223686" cy="369332"/>
          </a:xfrm>
          <a:prstGeom prst="rect">
            <a:avLst/>
          </a:prstGeom>
          <a:noFill/>
        </p:spPr>
        <p:txBody>
          <a:bodyPr wrap="none" rtlCol="0">
            <a:spAutoFit/>
          </a:bodyPr>
          <a:lstStyle/>
          <a:p>
            <a:r>
              <a:rPr lang="en-US" dirty="0"/>
              <a:t>Production cryostat </a:t>
            </a:r>
          </a:p>
        </p:txBody>
      </p:sp>
      <p:pic>
        <p:nvPicPr>
          <p:cNvPr id="10" name="Picture 2" descr="C:\Users\poc\Google Drive\Presentations 2016\SPIE\Overleaf\Figures\Triple_PTC_new.png"/>
          <p:cNvPicPr>
            <a:picLocks noChangeAspect="1" noChangeArrowheads="1"/>
          </p:cNvPicPr>
          <p:nvPr/>
        </p:nvPicPr>
        <p:blipFill>
          <a:blip r:embed="rId4" cstate="print"/>
          <a:srcRect/>
          <a:stretch>
            <a:fillRect/>
          </a:stretch>
        </p:blipFill>
        <p:spPr bwMode="auto">
          <a:xfrm>
            <a:off x="674798" y="3221444"/>
            <a:ext cx="5651042" cy="1693832"/>
          </a:xfrm>
          <a:prstGeom prst="rect">
            <a:avLst/>
          </a:prstGeom>
          <a:noFill/>
        </p:spPr>
      </p:pic>
      <p:grpSp>
        <p:nvGrpSpPr>
          <p:cNvPr id="17" name="Group 16"/>
          <p:cNvGrpSpPr/>
          <p:nvPr/>
        </p:nvGrpSpPr>
        <p:grpSpPr>
          <a:xfrm>
            <a:off x="8411761" y="3040439"/>
            <a:ext cx="2693775" cy="1874837"/>
            <a:chOff x="5983193" y="3405376"/>
            <a:chExt cx="2693775" cy="1874837"/>
          </a:xfrm>
        </p:grpSpPr>
        <p:pic>
          <p:nvPicPr>
            <p:cNvPr id="13" name="Picture 2"/>
            <p:cNvPicPr>
              <a:picLocks noChangeAspect="1" noChangeArrowheads="1"/>
            </p:cNvPicPr>
            <p:nvPr/>
          </p:nvPicPr>
          <p:blipFill>
            <a:blip r:embed="rId5" cstate="print"/>
            <a:srcRect/>
            <a:stretch>
              <a:fillRect/>
            </a:stretch>
          </p:blipFill>
          <p:spPr bwMode="auto">
            <a:xfrm>
              <a:off x="5983193" y="3405376"/>
              <a:ext cx="2693775" cy="1874837"/>
            </a:xfrm>
            <a:prstGeom prst="rect">
              <a:avLst/>
            </a:prstGeom>
            <a:noFill/>
            <a:ln w="9525">
              <a:noFill/>
              <a:miter lim="800000"/>
              <a:headEnd/>
              <a:tailEnd/>
            </a:ln>
            <a:effectLst/>
          </p:spPr>
        </p:pic>
        <p:sp>
          <p:nvSpPr>
            <p:cNvPr id="14" name="Rectangle 13"/>
            <p:cNvSpPr/>
            <p:nvPr/>
          </p:nvSpPr>
          <p:spPr>
            <a:xfrm>
              <a:off x="7387058" y="3526536"/>
              <a:ext cx="228600" cy="548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p:cNvPicPr>
            <a:picLocks noChangeAspect="1"/>
          </p:cNvPicPr>
          <p:nvPr/>
        </p:nvPicPr>
        <p:blipFill>
          <a:blip r:embed="rId6"/>
          <a:stretch>
            <a:fillRect/>
          </a:stretch>
        </p:blipFill>
        <p:spPr>
          <a:xfrm>
            <a:off x="812448" y="4966788"/>
            <a:ext cx="4860846" cy="1560872"/>
          </a:xfrm>
          <a:prstGeom prst="rect">
            <a:avLst/>
          </a:prstGeom>
        </p:spPr>
      </p:pic>
      <p:sp>
        <p:nvSpPr>
          <p:cNvPr id="15" name="Rectangle 14"/>
          <p:cNvSpPr/>
          <p:nvPr/>
        </p:nvSpPr>
        <p:spPr>
          <a:xfrm>
            <a:off x="4626522" y="1013216"/>
            <a:ext cx="3124472" cy="19659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5840" y="4966788"/>
            <a:ext cx="5016505" cy="158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7010400" y="6551941"/>
            <a:ext cx="4206876" cy="261610"/>
          </a:xfrm>
          <a:prstGeom prst="rect">
            <a:avLst/>
          </a:prstGeom>
        </p:spPr>
        <p:txBody>
          <a:bodyPr wrap="square">
            <a:spAutoFit/>
          </a:bodyPr>
          <a:lstStyle/>
          <a:p>
            <a:r>
              <a:rPr lang="en-US" sz="1050" dirty="0">
                <a:solidFill>
                  <a:schemeClr val="bg1">
                    <a:lumMod val="65000"/>
                  </a:schemeClr>
                </a:solidFill>
              </a:rPr>
              <a:t>POC</a:t>
            </a:r>
            <a:r>
              <a:rPr lang="en-US" sz="1050" i="1" dirty="0">
                <a:solidFill>
                  <a:schemeClr val="bg1">
                    <a:lumMod val="65000"/>
                  </a:schemeClr>
                </a:solidFill>
              </a:rPr>
              <a:t> </a:t>
            </a:r>
            <a:r>
              <a:rPr lang="en-US" sz="1050" i="1" u="sng" dirty="0">
                <a:solidFill>
                  <a:schemeClr val="bg1">
                    <a:lumMod val="65000"/>
                  </a:schemeClr>
                </a:solidFill>
              </a:rPr>
              <a:t>Proc. SPIE</a:t>
            </a:r>
            <a:r>
              <a:rPr lang="en-US" sz="1050" u="sng" dirty="0">
                <a:solidFill>
                  <a:schemeClr val="bg1">
                    <a:lumMod val="65000"/>
                  </a:schemeClr>
                </a:solidFill>
              </a:rPr>
              <a:t> </a:t>
            </a:r>
            <a:r>
              <a:rPr lang="en-US" sz="1050" dirty="0">
                <a:solidFill>
                  <a:schemeClr val="bg1">
                    <a:lumMod val="65000"/>
                  </a:schemeClr>
                </a:solidFill>
              </a:rPr>
              <a:t>9915August 5, 2016 doi:10.1117/12.2232729</a:t>
            </a:r>
          </a:p>
        </p:txBody>
      </p:sp>
    </p:spTree>
    <p:extLst>
      <p:ext uri="{BB962C8B-B14F-4D97-AF65-F5344CB8AC3E}">
        <p14:creationId xmlns:p14="http://schemas.microsoft.com/office/powerpoint/2010/main" val="14097736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4" name="Text Box 28"/>
          <p:cNvSpPr txBox="1">
            <a:spLocks noChangeArrowheads="1"/>
          </p:cNvSpPr>
          <p:nvPr/>
        </p:nvSpPr>
        <p:spPr bwMode="auto">
          <a:xfrm>
            <a:off x="514065" y="739441"/>
            <a:ext cx="6348851" cy="5669244"/>
          </a:xfrm>
          <a:prstGeom prst="rect">
            <a:avLst/>
          </a:prstGeom>
          <a:noFill/>
          <a:ln>
            <a:noFill/>
          </a:ln>
          <a:extLst/>
        </p:spPr>
        <p:txBody>
          <a:bodyPr wrap="square" lIns="182880" tIns="137160" bIns="13716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eaLnBrk="1" hangingPunct="1">
              <a:lnSpc>
                <a:spcPct val="70000"/>
              </a:lnSpc>
              <a:spcBef>
                <a:spcPct val="50000"/>
              </a:spcBef>
              <a:buFont typeface="Arial" panose="020B0604020202020204" pitchFamily="34" charset="0"/>
              <a:buChar char="•"/>
            </a:pPr>
            <a:r>
              <a:rPr lang="en-US" sz="2400" dirty="0" smtClean="0"/>
              <a:t>Sensors:</a:t>
            </a:r>
          </a:p>
          <a:p>
            <a:pPr marL="1085850" lvl="1" indent="-342900" eaLnBrk="1" hangingPunct="1">
              <a:lnSpc>
                <a:spcPct val="70000"/>
              </a:lnSpc>
              <a:spcBef>
                <a:spcPct val="50000"/>
              </a:spcBef>
              <a:buFont typeface="Arial" panose="020B0604020202020204" pitchFamily="34" charset="0"/>
              <a:buChar char="•"/>
            </a:pPr>
            <a:r>
              <a:rPr lang="en-US" sz="2400" dirty="0" smtClean="0"/>
              <a:t>Production deliveries have started</a:t>
            </a:r>
          </a:p>
          <a:p>
            <a:pPr marL="1085850" lvl="1" indent="-342900" eaLnBrk="1" hangingPunct="1">
              <a:lnSpc>
                <a:spcPct val="70000"/>
              </a:lnSpc>
              <a:spcBef>
                <a:spcPct val="50000"/>
              </a:spcBef>
              <a:buFont typeface="Arial" panose="020B0604020202020204" pitchFamily="34" charset="0"/>
              <a:buChar char="•"/>
            </a:pPr>
            <a:r>
              <a:rPr lang="en-US" sz="2400" dirty="0" smtClean="0"/>
              <a:t>Electro-optic and metrology test stands are operational</a:t>
            </a:r>
          </a:p>
          <a:p>
            <a:pPr marL="342900" indent="-342900" eaLnBrk="1" hangingPunct="1">
              <a:lnSpc>
                <a:spcPct val="70000"/>
              </a:lnSpc>
              <a:spcBef>
                <a:spcPct val="50000"/>
              </a:spcBef>
              <a:buFont typeface="Arial" panose="020B0604020202020204" pitchFamily="34" charset="0"/>
              <a:buChar char="•"/>
            </a:pPr>
            <a:r>
              <a:rPr lang="en-US" sz="2400" dirty="0" smtClean="0"/>
              <a:t>Electronics</a:t>
            </a:r>
          </a:p>
          <a:p>
            <a:pPr marL="1085850" lvl="1" indent="-342900" eaLnBrk="1" hangingPunct="1">
              <a:lnSpc>
                <a:spcPct val="70000"/>
              </a:lnSpc>
              <a:spcBef>
                <a:spcPct val="50000"/>
              </a:spcBef>
              <a:buFont typeface="Arial" panose="020B0604020202020204" pitchFamily="34" charset="0"/>
              <a:buChar char="•"/>
            </a:pPr>
            <a:r>
              <a:rPr lang="en-US" sz="2400" dirty="0" smtClean="0"/>
              <a:t>Final version of readout board is in hand</a:t>
            </a:r>
          </a:p>
          <a:p>
            <a:pPr marL="1085850" lvl="1" indent="-342900" eaLnBrk="1" hangingPunct="1">
              <a:lnSpc>
                <a:spcPct val="70000"/>
              </a:lnSpc>
              <a:spcBef>
                <a:spcPct val="50000"/>
              </a:spcBef>
              <a:buFont typeface="Arial" panose="020B0604020202020204" pitchFamily="34" charset="0"/>
              <a:buChar char="•"/>
            </a:pPr>
            <a:r>
              <a:rPr lang="en-US" sz="2400" dirty="0" smtClean="0"/>
              <a:t>Fully-automated functionality test</a:t>
            </a:r>
          </a:p>
          <a:p>
            <a:pPr marL="342900" indent="-342900" eaLnBrk="1" hangingPunct="1">
              <a:lnSpc>
                <a:spcPct val="70000"/>
              </a:lnSpc>
              <a:spcBef>
                <a:spcPct val="50000"/>
              </a:spcBef>
              <a:buFont typeface="Arial" panose="020B0604020202020204" pitchFamily="34" charset="0"/>
              <a:buChar char="•"/>
            </a:pPr>
            <a:r>
              <a:rPr lang="en-US" sz="2400" dirty="0" smtClean="0"/>
              <a:t>Rafts</a:t>
            </a:r>
          </a:p>
          <a:p>
            <a:pPr marL="1085850" lvl="1" indent="-342900" eaLnBrk="1" hangingPunct="1">
              <a:lnSpc>
                <a:spcPct val="70000"/>
              </a:lnSpc>
              <a:spcBef>
                <a:spcPct val="50000"/>
              </a:spcBef>
              <a:buFont typeface="Arial" panose="020B0604020202020204" pitchFamily="34" charset="0"/>
              <a:buChar char="•"/>
            </a:pPr>
            <a:r>
              <a:rPr lang="en-US" sz="2400" dirty="0" smtClean="0"/>
              <a:t>First engineering-test unit is assembled and basic operation is confirmed</a:t>
            </a:r>
          </a:p>
          <a:p>
            <a:pPr marL="1085850" lvl="1" indent="-342900" eaLnBrk="1" hangingPunct="1">
              <a:lnSpc>
                <a:spcPct val="70000"/>
              </a:lnSpc>
              <a:spcBef>
                <a:spcPct val="50000"/>
              </a:spcBef>
              <a:buFont typeface="Arial" panose="020B0604020202020204" pitchFamily="34" charset="0"/>
              <a:buChar char="•"/>
            </a:pPr>
            <a:r>
              <a:rPr lang="en-US" sz="2400" dirty="0" smtClean="0"/>
              <a:t>Materials are in hand for 2 ETU’s and first 2 science rafts</a:t>
            </a:r>
            <a:endParaRPr lang="en-US" sz="2400" dirty="0" smtClean="0"/>
          </a:p>
          <a:p>
            <a:pPr marL="1085850" lvl="1" indent="-342900" eaLnBrk="1" hangingPunct="1">
              <a:lnSpc>
                <a:spcPct val="70000"/>
              </a:lnSpc>
              <a:spcBef>
                <a:spcPct val="50000"/>
              </a:spcBef>
              <a:buFont typeface="Arial" panose="020B0604020202020204" pitchFamily="34" charset="0"/>
              <a:buChar char="•"/>
            </a:pPr>
            <a:endParaRPr lang="en-US" sz="2400" baseline="30000" dirty="0"/>
          </a:p>
        </p:txBody>
      </p:sp>
      <p:pic>
        <p:nvPicPr>
          <p:cNvPr id="7" name="Picture 2" descr="https://lh3.googleusercontent.com/O4Pki0ImMqaZfSVsxOUw5ParxjfBpjYIAd6Ida5rVw5zGkkwx9svHfPsfvDod0nA1MOHH_1SkCqpZfWeF9hfMAdzVlR78idPvthIbIv8W-wWCWkKg2AAAU7aIDnMFVhjVZfZk1NGc9D7ov6lfKDShBPd6oKjJi_sH_azmZdG-HL3-F007G2Uj2c7nNi2IuCDk4-GWVdjBbg4RPCWa1pd4POs2tQLUgVpkOe8FxvhnkGYT1cJ-Ag_9-uIDko7ovmwe7T49HZ_vrFwhlM6aOL2f54zhVDu1I0kZKlTRCXPw6a0S4obfL3t3gup9mbXGvQO6a7UxEff3KO4aUsw0J026JVOCziXQdh_DVS3ntz9dYubd4r7GAgkT-FguHXaDr6DifDqPJIkpFcDxCNoXjeFYuDIqVx_d-1aiB_LvNzwBdCabUqO3f60MtC-uno5QCSWo-59hG6YsnxS9xCCqhfyrToNmMrsl4xFCFVddKqvocRa7pz65JxtEo8EFacWPlD0CxZt5GoXBSWmgWUdCMTFswahY0b3E5RAzhWNzFaoYZ5_Ud5qJkyWOPZQWg1jkOz25rX2okFfmRSjbyg5PofQACGuxiRqSGSUbme5ERHmGM5YGa50=w648-h863-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9832" y="660785"/>
            <a:ext cx="3992494" cy="53140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9832" y="6021904"/>
            <a:ext cx="4090220" cy="830997"/>
          </a:xfrm>
          <a:prstGeom prst="rect">
            <a:avLst/>
          </a:prstGeom>
          <a:noFill/>
        </p:spPr>
        <p:txBody>
          <a:bodyPr wrap="square" rtlCol="0">
            <a:spAutoFit/>
          </a:bodyPr>
          <a:lstStyle/>
          <a:p>
            <a:r>
              <a:rPr lang="en-US" sz="2400" dirty="0" smtClean="0"/>
              <a:t>ETU#1</a:t>
            </a:r>
          </a:p>
          <a:p>
            <a:r>
              <a:rPr lang="en-US" sz="2400" dirty="0" smtClean="0"/>
              <a:t>First warm image 11/2016</a:t>
            </a:r>
            <a:endParaRPr lang="en-US" sz="2400" dirty="0"/>
          </a:p>
        </p:txBody>
      </p:sp>
    </p:spTree>
    <p:extLst>
      <p:ext uri="{BB962C8B-B14F-4D97-AF65-F5344CB8AC3E}">
        <p14:creationId xmlns:p14="http://schemas.microsoft.com/office/powerpoint/2010/main" val="12377820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99855" y="2641600"/>
            <a:ext cx="6059054" cy="1323439"/>
          </a:xfrm>
          <a:prstGeom prst="rect">
            <a:avLst/>
          </a:prstGeom>
          <a:noFill/>
        </p:spPr>
        <p:txBody>
          <a:bodyPr wrap="square" rtlCol="0">
            <a:spAutoFit/>
          </a:bodyPr>
          <a:lstStyle/>
          <a:p>
            <a:r>
              <a:rPr lang="en-US" sz="8000" dirty="0" smtClean="0"/>
              <a:t>backup</a:t>
            </a:r>
            <a:endParaRPr lang="en-US" sz="8000" dirty="0"/>
          </a:p>
        </p:txBody>
      </p:sp>
    </p:spTree>
    <p:extLst>
      <p:ext uri="{BB962C8B-B14F-4D97-AF65-F5344CB8AC3E}">
        <p14:creationId xmlns:p14="http://schemas.microsoft.com/office/powerpoint/2010/main" val="31054748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prototype performance</a:t>
            </a:r>
            <a:endParaRPr lang="en-US" dirty="0"/>
          </a:p>
        </p:txBody>
      </p:sp>
      <p:grpSp>
        <p:nvGrpSpPr>
          <p:cNvPr id="9" name="Group 8"/>
          <p:cNvGrpSpPr/>
          <p:nvPr/>
        </p:nvGrpSpPr>
        <p:grpSpPr>
          <a:xfrm>
            <a:off x="1611524" y="560338"/>
            <a:ext cx="2986981" cy="2461157"/>
            <a:chOff x="87523" y="560337"/>
            <a:chExt cx="2986981" cy="2461157"/>
          </a:xfrm>
        </p:grpSpPr>
        <p:pic>
          <p:nvPicPr>
            <p:cNvPr id="3"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87523" y="951993"/>
              <a:ext cx="2986981" cy="206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24535" y="560337"/>
              <a:ext cx="716549" cy="369332"/>
            </a:xfrm>
            <a:prstGeom prst="rect">
              <a:avLst/>
            </a:prstGeom>
            <a:solidFill>
              <a:schemeClr val="bg1">
                <a:lumMod val="85000"/>
              </a:schemeClr>
            </a:solidFill>
          </p:spPr>
          <p:txBody>
            <a:bodyPr wrap="square" rtlCol="0">
              <a:spAutoFit/>
            </a:bodyPr>
            <a:lstStyle/>
            <a:p>
              <a:r>
                <a:rPr lang="en-US" dirty="0">
                  <a:latin typeface="Calibri" pitchFamily="34" charset="0"/>
                </a:rPr>
                <a:t>QE</a:t>
              </a:r>
            </a:p>
          </p:txBody>
        </p:sp>
      </p:grpSp>
      <p:grpSp>
        <p:nvGrpSpPr>
          <p:cNvPr id="10" name="Group 9"/>
          <p:cNvGrpSpPr/>
          <p:nvPr/>
        </p:nvGrpSpPr>
        <p:grpSpPr>
          <a:xfrm>
            <a:off x="4618619" y="560338"/>
            <a:ext cx="3014635" cy="2673971"/>
            <a:chOff x="3094618" y="560337"/>
            <a:chExt cx="3014635" cy="2673971"/>
          </a:xfrm>
        </p:grpSpPr>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4618" y="925489"/>
              <a:ext cx="3014635" cy="2308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647931" y="560337"/>
              <a:ext cx="1387896" cy="369332"/>
            </a:xfrm>
            <a:prstGeom prst="rect">
              <a:avLst/>
            </a:prstGeom>
            <a:solidFill>
              <a:schemeClr val="bg1">
                <a:lumMod val="85000"/>
              </a:schemeClr>
            </a:solidFill>
          </p:spPr>
          <p:txBody>
            <a:bodyPr wrap="square" rtlCol="0">
              <a:spAutoFit/>
            </a:bodyPr>
            <a:lstStyle/>
            <a:p>
              <a:r>
                <a:rPr lang="en-US" dirty="0">
                  <a:latin typeface="Calibri" pitchFamily="34" charset="0"/>
                </a:rPr>
                <a:t>Dark current</a:t>
              </a:r>
            </a:p>
          </p:txBody>
        </p:sp>
      </p:grpSp>
      <p:grpSp>
        <p:nvGrpSpPr>
          <p:cNvPr id="12" name="Group 11"/>
          <p:cNvGrpSpPr/>
          <p:nvPr/>
        </p:nvGrpSpPr>
        <p:grpSpPr>
          <a:xfrm>
            <a:off x="7712766" y="560338"/>
            <a:ext cx="2791373" cy="2801107"/>
            <a:chOff x="6188765" y="560337"/>
            <a:chExt cx="2791373" cy="2801107"/>
          </a:xfrm>
        </p:grpSpPr>
        <p:pic>
          <p:nvPicPr>
            <p:cNvPr id="27136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8765" y="1306280"/>
              <a:ext cx="2791373" cy="2055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715809" y="560337"/>
              <a:ext cx="2017374" cy="646331"/>
            </a:xfrm>
            <a:prstGeom prst="rect">
              <a:avLst/>
            </a:prstGeom>
            <a:solidFill>
              <a:schemeClr val="bg1">
                <a:lumMod val="85000"/>
              </a:schemeClr>
            </a:solidFill>
          </p:spPr>
          <p:txBody>
            <a:bodyPr wrap="square" rtlCol="0">
              <a:spAutoFit/>
            </a:bodyPr>
            <a:lstStyle/>
            <a:p>
              <a:r>
                <a:rPr lang="en-US" dirty="0">
                  <a:latin typeface="Calibri" pitchFamily="34" charset="0"/>
                </a:rPr>
                <a:t>Charge transfer inefficiency</a:t>
              </a:r>
            </a:p>
          </p:txBody>
        </p:sp>
      </p:grpSp>
      <p:grpSp>
        <p:nvGrpSpPr>
          <p:cNvPr id="16" name="Group 15"/>
          <p:cNvGrpSpPr/>
          <p:nvPr/>
        </p:nvGrpSpPr>
        <p:grpSpPr>
          <a:xfrm>
            <a:off x="1537252" y="3500278"/>
            <a:ext cx="3065138" cy="2296025"/>
            <a:chOff x="13252" y="3500277"/>
            <a:chExt cx="3065138" cy="2296025"/>
          </a:xfrm>
        </p:grpSpPr>
        <p:pic>
          <p:nvPicPr>
            <p:cNvPr id="271364"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52" y="3903328"/>
              <a:ext cx="3065138" cy="1892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579100" y="3500277"/>
              <a:ext cx="2486037" cy="369332"/>
            </a:xfrm>
            <a:prstGeom prst="rect">
              <a:avLst/>
            </a:prstGeom>
            <a:solidFill>
              <a:schemeClr val="bg1">
                <a:lumMod val="85000"/>
              </a:schemeClr>
            </a:solidFill>
          </p:spPr>
          <p:txBody>
            <a:bodyPr wrap="square" rtlCol="0">
              <a:spAutoFit/>
            </a:bodyPr>
            <a:lstStyle/>
            <a:p>
              <a:r>
                <a:rPr lang="en-US" dirty="0">
                  <a:latin typeface="Calibri" pitchFamily="34" charset="0"/>
                </a:rPr>
                <a:t>Height of image surface</a:t>
              </a:r>
            </a:p>
          </p:txBody>
        </p:sp>
      </p:grpSp>
      <p:grpSp>
        <p:nvGrpSpPr>
          <p:cNvPr id="21" name="Group 20"/>
          <p:cNvGrpSpPr/>
          <p:nvPr/>
        </p:nvGrpSpPr>
        <p:grpSpPr>
          <a:xfrm>
            <a:off x="7694718" y="3500278"/>
            <a:ext cx="2827466" cy="2768001"/>
            <a:chOff x="6170718" y="3500277"/>
            <a:chExt cx="2827466" cy="2768001"/>
          </a:xfrm>
        </p:grpSpPr>
        <p:pic>
          <p:nvPicPr>
            <p:cNvPr id="27238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0718" y="3863571"/>
              <a:ext cx="2827466" cy="240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6676053" y="3500277"/>
              <a:ext cx="1674569" cy="369332"/>
            </a:xfrm>
            <a:prstGeom prst="rect">
              <a:avLst/>
            </a:prstGeom>
            <a:solidFill>
              <a:schemeClr val="bg1">
                <a:lumMod val="85000"/>
              </a:schemeClr>
            </a:solidFill>
          </p:spPr>
          <p:txBody>
            <a:bodyPr wrap="square" rtlCol="0">
              <a:spAutoFit/>
            </a:bodyPr>
            <a:lstStyle/>
            <a:p>
              <a:r>
                <a:rPr lang="en-US" dirty="0">
                  <a:latin typeface="Calibri" pitchFamily="34" charset="0"/>
                </a:rPr>
                <a:t>Read noise</a:t>
              </a:r>
            </a:p>
          </p:txBody>
        </p:sp>
      </p:grpSp>
      <p:grpSp>
        <p:nvGrpSpPr>
          <p:cNvPr id="20" name="Group 19"/>
          <p:cNvGrpSpPr/>
          <p:nvPr/>
        </p:nvGrpSpPr>
        <p:grpSpPr>
          <a:xfrm>
            <a:off x="4823793" y="3500277"/>
            <a:ext cx="2839910" cy="2631600"/>
            <a:chOff x="3299793" y="3500277"/>
            <a:chExt cx="2839910" cy="2631600"/>
          </a:xfrm>
        </p:grpSpPr>
        <p:pic>
          <p:nvPicPr>
            <p:cNvPr id="27238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99793" y="3903328"/>
              <a:ext cx="2839910" cy="222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3809126" y="3500277"/>
              <a:ext cx="1021297" cy="369332"/>
            </a:xfrm>
            <a:prstGeom prst="rect">
              <a:avLst/>
            </a:prstGeom>
            <a:solidFill>
              <a:schemeClr val="bg1">
                <a:lumMod val="85000"/>
              </a:schemeClr>
            </a:solidFill>
          </p:spPr>
          <p:txBody>
            <a:bodyPr wrap="square" rtlCol="0">
              <a:spAutoFit/>
            </a:bodyPr>
            <a:lstStyle/>
            <a:p>
              <a:r>
                <a:rPr lang="en-US" dirty="0">
                  <a:latin typeface="Calibri" pitchFamily="34" charset="0"/>
                </a:rPr>
                <a:t>PSF</a:t>
              </a:r>
            </a:p>
          </p:txBody>
        </p:sp>
      </p:grpSp>
      <p:sp>
        <p:nvSpPr>
          <p:cNvPr id="4" name="TextBox 3"/>
          <p:cNvSpPr txBox="1"/>
          <p:nvPr/>
        </p:nvSpPr>
        <p:spPr>
          <a:xfrm>
            <a:off x="1907097" y="6131877"/>
            <a:ext cx="3004733" cy="369332"/>
          </a:xfrm>
          <a:prstGeom prst="rect">
            <a:avLst/>
          </a:prstGeom>
          <a:noFill/>
        </p:spPr>
        <p:txBody>
          <a:bodyPr wrap="none" rtlCol="0">
            <a:spAutoFit/>
          </a:bodyPr>
          <a:lstStyle/>
          <a:p>
            <a:r>
              <a:rPr lang="en-US" i="1" dirty="0">
                <a:solidFill>
                  <a:schemeClr val="accent1">
                    <a:lumMod val="75000"/>
                  </a:schemeClr>
                </a:solidFill>
                <a:latin typeface="Calibri" pitchFamily="34" charset="0"/>
              </a:rPr>
              <a:t>Usable pixel fraction &gt; 99.99%</a:t>
            </a:r>
          </a:p>
        </p:txBody>
      </p:sp>
    </p:spTree>
    <p:extLst>
      <p:ext uri="{BB962C8B-B14F-4D97-AF65-F5344CB8AC3E}">
        <p14:creationId xmlns:p14="http://schemas.microsoft.com/office/powerpoint/2010/main" val="217068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Sensors </a:t>
            </a:r>
            <a:endParaRPr lang="en-US" dirty="0"/>
          </a:p>
        </p:txBody>
      </p:sp>
      <p:sp>
        <p:nvSpPr>
          <p:cNvPr id="3" name="Content Placeholder 2"/>
          <p:cNvSpPr>
            <a:spLocks noGrp="1"/>
          </p:cNvSpPr>
          <p:nvPr>
            <p:ph idx="1"/>
          </p:nvPr>
        </p:nvSpPr>
        <p:spPr>
          <a:xfrm>
            <a:off x="609600" y="895349"/>
            <a:ext cx="10972800" cy="5648325"/>
          </a:xfrm>
        </p:spPr>
        <p:txBody>
          <a:bodyPr>
            <a:noAutofit/>
          </a:bodyPr>
          <a:lstStyle/>
          <a:p>
            <a:r>
              <a:rPr lang="en-US" sz="2000" b="1" dirty="0" smtClean="0">
                <a:solidFill>
                  <a:schemeClr val="accent2">
                    <a:lumMod val="75000"/>
                  </a:schemeClr>
                </a:solidFill>
              </a:rPr>
              <a:t>Performance</a:t>
            </a:r>
            <a:endParaRPr lang="en-US" sz="2000" b="1" dirty="0">
              <a:solidFill>
                <a:schemeClr val="accent2">
                  <a:lumMod val="75000"/>
                </a:schemeClr>
              </a:solidFill>
            </a:endParaRPr>
          </a:p>
          <a:p>
            <a:pPr lvl="1"/>
            <a:r>
              <a:rPr lang="en-US" sz="1800" dirty="0"/>
              <a:t>Minimize throughput/sensitivity loss</a:t>
            </a:r>
          </a:p>
          <a:p>
            <a:pPr lvl="2"/>
            <a:r>
              <a:rPr lang="en-US" sz="1400" dirty="0"/>
              <a:t>High broadband QE</a:t>
            </a:r>
          </a:p>
          <a:p>
            <a:pPr lvl="2"/>
            <a:r>
              <a:rPr lang="en-US" sz="1400" dirty="0"/>
              <a:t>High packing fraction</a:t>
            </a:r>
          </a:p>
          <a:p>
            <a:pPr lvl="2"/>
            <a:r>
              <a:rPr lang="en-US" sz="1400" dirty="0"/>
              <a:t>Low readout time</a:t>
            </a:r>
          </a:p>
          <a:p>
            <a:pPr lvl="2"/>
            <a:r>
              <a:rPr lang="en-US" sz="1400" dirty="0"/>
              <a:t>Low noise</a:t>
            </a:r>
          </a:p>
          <a:p>
            <a:pPr lvl="1"/>
            <a:r>
              <a:rPr lang="en-US" sz="1800" dirty="0"/>
              <a:t>Minimize impact on point spread function</a:t>
            </a:r>
          </a:p>
          <a:p>
            <a:pPr lvl="2"/>
            <a:r>
              <a:rPr lang="en-US" sz="1400" dirty="0"/>
              <a:t>Low charge diffusion spreading</a:t>
            </a:r>
          </a:p>
          <a:p>
            <a:pPr lvl="2"/>
            <a:r>
              <a:rPr lang="en-US" sz="1400" dirty="0"/>
              <a:t>Tight control of image height (flatness and mosaic </a:t>
            </a:r>
            <a:r>
              <a:rPr lang="en-US" sz="1400" dirty="0" err="1"/>
              <a:t>coplanarity</a:t>
            </a:r>
            <a:r>
              <a:rPr lang="en-US" sz="1400" dirty="0"/>
              <a:t>)</a:t>
            </a:r>
          </a:p>
          <a:p>
            <a:pPr marL="0" indent="0">
              <a:buNone/>
            </a:pPr>
            <a:endParaRPr lang="en-US" sz="2000" dirty="0" smtClean="0"/>
          </a:p>
          <a:p>
            <a:r>
              <a:rPr lang="en-US" sz="2000" b="1" dirty="0">
                <a:solidFill>
                  <a:schemeClr val="accent2">
                    <a:lumMod val="75000"/>
                  </a:schemeClr>
                </a:solidFill>
              </a:rPr>
              <a:t>Manufacturability</a:t>
            </a:r>
          </a:p>
          <a:p>
            <a:pPr lvl="1"/>
            <a:r>
              <a:rPr lang="en-US" sz="1800" dirty="0" smtClean="0"/>
              <a:t>Allow sufficient time for design/process development</a:t>
            </a:r>
          </a:p>
          <a:p>
            <a:pPr lvl="2"/>
            <a:r>
              <a:rPr lang="en-US" sz="1400" dirty="0" smtClean="0"/>
              <a:t>2005 RFP funded by private donations to LSST Corp.</a:t>
            </a:r>
          </a:p>
          <a:p>
            <a:pPr lvl="2"/>
            <a:r>
              <a:rPr lang="en-US" sz="1400" dirty="0" smtClean="0"/>
              <a:t>Follow-in prototype contracts through 2012</a:t>
            </a:r>
          </a:p>
          <a:p>
            <a:pPr lvl="2"/>
            <a:r>
              <a:rPr lang="en-US" sz="1400" dirty="0" smtClean="0"/>
              <a:t>Production contracts 2015-2018</a:t>
            </a:r>
          </a:p>
          <a:p>
            <a:pPr lvl="1"/>
            <a:r>
              <a:rPr lang="en-US" sz="1800" dirty="0" smtClean="0"/>
              <a:t>Multiple vendors</a:t>
            </a:r>
          </a:p>
          <a:p>
            <a:pPr lvl="2"/>
            <a:r>
              <a:rPr lang="en-US" sz="1400" dirty="0" smtClean="0"/>
              <a:t>Enforce plug-compatible designs</a:t>
            </a:r>
          </a:p>
          <a:p>
            <a:pPr lvl="2"/>
            <a:r>
              <a:rPr lang="en-US" sz="1400" dirty="0"/>
              <a:t>Explicit, contractually agreed-to acceptance criteria</a:t>
            </a:r>
          </a:p>
          <a:p>
            <a:pPr lvl="1"/>
            <a:r>
              <a:rPr lang="en-US" sz="1800" dirty="0" smtClean="0"/>
              <a:t>Test and analysis automation</a:t>
            </a:r>
          </a:p>
          <a:p>
            <a:endParaRPr lang="en-US" sz="2000" dirty="0" smtClean="0"/>
          </a:p>
          <a:p>
            <a:endParaRPr lang="en-US" sz="2000" dirty="0"/>
          </a:p>
        </p:txBody>
      </p:sp>
    </p:spTree>
    <p:extLst>
      <p:ext uri="{BB962C8B-B14F-4D97-AF65-F5344CB8AC3E}">
        <p14:creationId xmlns:p14="http://schemas.microsoft.com/office/powerpoint/2010/main" val="17637486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p:cNvSpPr>
          <p:nvPr>
            <p:ph type="title"/>
          </p:nvPr>
        </p:nvSpPr>
        <p:spPr/>
        <p:txBody>
          <a:bodyPr/>
          <a:lstStyle/>
          <a:p>
            <a:pPr eaLnBrk="1" hangingPunct="1"/>
            <a:r>
              <a:rPr lang="en-US" sz="2400"/>
              <a:t>Electrostatics in thick, fully-depeleted CCDs</a:t>
            </a:r>
          </a:p>
        </p:txBody>
      </p:sp>
      <p:sp>
        <p:nvSpPr>
          <p:cNvPr id="8195" name="Rectangle 14"/>
          <p:cNvSpPr>
            <a:spLocks noGrp="1"/>
          </p:cNvSpPr>
          <p:nvPr>
            <p:ph type="body" idx="1"/>
          </p:nvPr>
        </p:nvSpPr>
        <p:spPr>
          <a:xfrm>
            <a:off x="1981200" y="801689"/>
            <a:ext cx="7175500" cy="2414587"/>
          </a:xfrm>
        </p:spPr>
        <p:txBody>
          <a:bodyPr/>
          <a:lstStyle/>
          <a:p>
            <a:pPr eaLnBrk="1" hangingPunct="1">
              <a:lnSpc>
                <a:spcPct val="80000"/>
              </a:lnSpc>
            </a:pPr>
            <a:r>
              <a:rPr lang="en-US" sz="1800" dirty="0"/>
              <a:t>Most previous cameras have used silicon CCDs made on 10-20 microns </a:t>
            </a:r>
            <a:r>
              <a:rPr lang="en-US" sz="1800" dirty="0" err="1"/>
              <a:t>epi</a:t>
            </a:r>
            <a:r>
              <a:rPr lang="en-US" sz="1800" dirty="0"/>
              <a:t>, with pixels in the range of 15 - 25 microns square. LSST pixels have 10:1 aspect ratio.</a:t>
            </a:r>
          </a:p>
          <a:p>
            <a:pPr eaLnBrk="1" hangingPunct="1">
              <a:lnSpc>
                <a:spcPct val="80000"/>
              </a:lnSpc>
            </a:pPr>
            <a:r>
              <a:rPr lang="en-US" sz="1800" dirty="0"/>
              <a:t> Lateral electric fields (from broken symmetry at edges of array,  doping </a:t>
            </a:r>
            <a:r>
              <a:rPr lang="en-US" sz="1800" dirty="0" err="1"/>
              <a:t>inhomogeneities</a:t>
            </a:r>
            <a:r>
              <a:rPr lang="en-US" sz="1800" dirty="0"/>
              <a:t> in the silicon bulk, or collected </a:t>
            </a:r>
            <a:r>
              <a:rPr lang="en-US" sz="1800" dirty="0" err="1"/>
              <a:t>photocharge</a:t>
            </a:r>
            <a:r>
              <a:rPr lang="en-US" sz="1800" dirty="0"/>
              <a:t>) cause paths of </a:t>
            </a:r>
            <a:r>
              <a:rPr lang="en-US" sz="1800" dirty="0" err="1"/>
              <a:t>photogenerated</a:t>
            </a:r>
            <a:r>
              <a:rPr lang="en-US" sz="1800" dirty="0"/>
              <a:t> electrons in a thick sensor to bend. </a:t>
            </a:r>
          </a:p>
          <a:p>
            <a:pPr eaLnBrk="1" hangingPunct="1">
              <a:lnSpc>
                <a:spcPct val="80000"/>
              </a:lnSpc>
              <a:buFont typeface="Wingdings" pitchFamily="2" charset="2"/>
              <a:buChar char="Ø"/>
            </a:pPr>
            <a:r>
              <a:rPr lang="en-US" sz="1800" b="1" i="1" dirty="0"/>
              <a:t>Collected charge may not reproduce the optical intensity field.</a:t>
            </a:r>
          </a:p>
          <a:p>
            <a:pPr eaLnBrk="1" hangingPunct="1">
              <a:lnSpc>
                <a:spcPct val="80000"/>
              </a:lnSpc>
            </a:pPr>
            <a:endParaRPr lang="en-US" sz="1800" dirty="0"/>
          </a:p>
        </p:txBody>
      </p:sp>
      <p:sp>
        <p:nvSpPr>
          <p:cNvPr id="8196" name="Rectangle 16"/>
          <p:cNvSpPr>
            <a:spLocks noChangeArrowheads="1"/>
          </p:cNvSpPr>
          <p:nvPr/>
        </p:nvSpPr>
        <p:spPr bwMode="auto">
          <a:xfrm>
            <a:off x="9607551" y="1120776"/>
            <a:ext cx="411163" cy="4113213"/>
          </a:xfrm>
          <a:prstGeom prst="rect">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defTabSz="457200" fontAlgn="base">
              <a:spcBef>
                <a:spcPct val="0"/>
              </a:spcBef>
              <a:spcAft>
                <a:spcPct val="0"/>
              </a:spcAft>
            </a:pPr>
            <a:endParaRPr lang="en-US">
              <a:solidFill>
                <a:prstClr val="black"/>
              </a:solidFill>
              <a:latin typeface="Arial" pitchFamily="34" charset="0"/>
            </a:endParaRPr>
          </a:p>
        </p:txBody>
      </p:sp>
      <p:sp>
        <p:nvSpPr>
          <p:cNvPr id="8197" name="Rectangle 17"/>
          <p:cNvSpPr>
            <a:spLocks noChangeArrowheads="1"/>
          </p:cNvSpPr>
          <p:nvPr/>
        </p:nvSpPr>
        <p:spPr bwMode="auto">
          <a:xfrm>
            <a:off x="7825903" y="4822826"/>
            <a:ext cx="1316736" cy="411163"/>
          </a:xfrm>
          <a:prstGeom prst="rect">
            <a:avLst/>
          </a:prstGeom>
          <a:solidFill>
            <a:schemeClr val="accent1"/>
          </a:solidFill>
          <a:ln w="9525">
            <a:miter lim="800000"/>
            <a:headEnd/>
            <a:tailEnd/>
          </a:ln>
          <a:scene3d>
            <a:camera prst="legacyObliqueTopRight"/>
            <a:lightRig rig="legacyFlat3" dir="b"/>
          </a:scene3d>
          <a:sp3d extrusionH="887400" prstMaterial="legacyMatte">
            <a:bevelT w="13500" h="13500" prst="angle"/>
            <a:bevelB w="13500" h="13500" prst="angle"/>
            <a:extrusionClr>
              <a:schemeClr val="accent1"/>
            </a:extrusionClr>
          </a:sp3d>
        </p:spPr>
        <p:txBody>
          <a:bodyPr wrap="none" anchor="ctr">
            <a:flatTx/>
          </a:bodyPr>
          <a:lstStyle/>
          <a:p>
            <a:pPr defTabSz="457200" fontAlgn="base">
              <a:spcBef>
                <a:spcPct val="0"/>
              </a:spcBef>
              <a:spcAft>
                <a:spcPct val="0"/>
              </a:spcAft>
            </a:pPr>
            <a:endParaRPr lang="en-US">
              <a:solidFill>
                <a:prstClr val="black"/>
              </a:solidFill>
              <a:latin typeface="Arial" pitchFamily="34" charset="0"/>
            </a:endParaRPr>
          </a:p>
        </p:txBody>
      </p:sp>
      <p:sp>
        <p:nvSpPr>
          <p:cNvPr id="8198" name="Text Box 18"/>
          <p:cNvSpPr txBox="1">
            <a:spLocks noChangeArrowheads="1"/>
          </p:cNvSpPr>
          <p:nvPr/>
        </p:nvSpPr>
        <p:spPr bwMode="auto">
          <a:xfrm>
            <a:off x="7986714" y="5532438"/>
            <a:ext cx="1254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400" b="1" i="1" dirty="0" smtClean="0">
                <a:solidFill>
                  <a:srgbClr val="333399"/>
                </a:solidFill>
                <a:latin typeface="Calibri" pitchFamily="34" charset="0"/>
              </a:rPr>
              <a:t>SDSS pixel</a:t>
            </a:r>
            <a:endParaRPr lang="en-US" sz="1400" b="1" i="1" dirty="0">
              <a:solidFill>
                <a:srgbClr val="333399"/>
              </a:solidFill>
              <a:latin typeface="Calibri" pitchFamily="34" charset="0"/>
            </a:endParaRPr>
          </a:p>
        </p:txBody>
      </p:sp>
      <p:sp>
        <p:nvSpPr>
          <p:cNvPr id="8199" name="Text Box 19"/>
          <p:cNvSpPr txBox="1">
            <a:spLocks noChangeArrowheads="1"/>
          </p:cNvSpPr>
          <p:nvPr/>
        </p:nvSpPr>
        <p:spPr bwMode="auto">
          <a:xfrm>
            <a:off x="9156701" y="5551488"/>
            <a:ext cx="1254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defTabSz="457200" eaLnBrk="1" fontAlgn="base" hangingPunct="1">
              <a:spcBef>
                <a:spcPct val="0"/>
              </a:spcBef>
              <a:spcAft>
                <a:spcPct val="0"/>
              </a:spcAft>
            </a:pPr>
            <a:r>
              <a:rPr lang="en-US" sz="1400" b="1" i="1">
                <a:solidFill>
                  <a:srgbClr val="333399"/>
                </a:solidFill>
                <a:latin typeface="Calibri" pitchFamily="34" charset="0"/>
              </a:rPr>
              <a:t>LSST</a:t>
            </a:r>
          </a:p>
          <a:p>
            <a:pPr algn="ctr" defTabSz="457200" eaLnBrk="1" fontAlgn="base" hangingPunct="1">
              <a:spcBef>
                <a:spcPct val="0"/>
              </a:spcBef>
              <a:spcAft>
                <a:spcPct val="0"/>
              </a:spcAft>
            </a:pPr>
            <a:r>
              <a:rPr lang="en-US" sz="1400" b="1" i="1">
                <a:solidFill>
                  <a:srgbClr val="333399"/>
                </a:solidFill>
                <a:latin typeface="Calibri" pitchFamily="34" charset="0"/>
              </a:rPr>
              <a:t> pixel</a:t>
            </a:r>
          </a:p>
        </p:txBody>
      </p:sp>
      <p:pic>
        <p:nvPicPr>
          <p:cNvPr id="53249" name="Picture 1"/>
          <p:cNvPicPr>
            <a:picLocks noChangeAspect="1" noChangeArrowheads="1"/>
          </p:cNvPicPr>
          <p:nvPr/>
        </p:nvPicPr>
        <p:blipFill>
          <a:blip r:embed="rId2" cstate="print"/>
          <a:srcRect/>
          <a:stretch>
            <a:fillRect/>
          </a:stretch>
        </p:blipFill>
        <p:spPr bwMode="auto">
          <a:xfrm>
            <a:off x="2462778" y="3216275"/>
            <a:ext cx="5043568" cy="3062764"/>
          </a:xfrm>
          <a:prstGeom prst="rect">
            <a:avLst/>
          </a:prstGeom>
          <a:noFill/>
          <a:ln w="9525">
            <a:noFill/>
            <a:miter lim="800000"/>
            <a:headEnd/>
            <a:tailEnd/>
          </a:ln>
          <a:effectLst/>
        </p:spPr>
      </p:pic>
    </p:spTree>
    <p:extLst>
      <p:ext uri="{BB962C8B-B14F-4D97-AF65-F5344CB8AC3E}">
        <p14:creationId xmlns:p14="http://schemas.microsoft.com/office/powerpoint/2010/main" val="1250886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2979" y="1837898"/>
            <a:ext cx="3088667"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800" y="1325105"/>
            <a:ext cx="4419600" cy="4154984"/>
          </a:xfrm>
          <a:prstGeom prst="rect">
            <a:avLst/>
          </a:prstGeom>
          <a:noFill/>
        </p:spPr>
        <p:txBody>
          <a:bodyPr wrap="square" rtlCol="0">
            <a:spAutoFit/>
          </a:bodyPr>
          <a:lstStyle/>
          <a:p>
            <a:pPr marL="457200" indent="-457200">
              <a:buFont typeface="Arial" pitchFamily="34" charset="0"/>
              <a:buChar char="•"/>
            </a:pPr>
            <a:r>
              <a:rPr lang="en-US" sz="2400" dirty="0" smtClean="0">
                <a:latin typeface="Calibri" pitchFamily="34" charset="0"/>
              </a:rPr>
              <a:t>Science Raft Electronics is 63 Raft Electronics Boards (REBs) each serving three 16-channel CCDs</a:t>
            </a:r>
          </a:p>
          <a:p>
            <a:pPr marL="457200" indent="-457200">
              <a:buFont typeface="Arial" pitchFamily="34" charset="0"/>
              <a:buChar char="•"/>
            </a:pPr>
            <a:r>
              <a:rPr lang="en-US" sz="2400" dirty="0" smtClean="0">
                <a:latin typeface="Calibri" pitchFamily="34" charset="0"/>
              </a:rPr>
              <a:t>Three REBs per Raft Tower module</a:t>
            </a:r>
          </a:p>
          <a:p>
            <a:pPr marL="457200" indent="-457200">
              <a:buFont typeface="Arial" pitchFamily="34" charset="0"/>
              <a:buChar char="•"/>
            </a:pPr>
            <a:r>
              <a:rPr lang="en-US" sz="2400" dirty="0" smtClean="0">
                <a:latin typeface="Calibri" pitchFamily="34" charset="0"/>
              </a:rPr>
              <a:t>Provide all electronic functions to control and readout 189 CCDs</a:t>
            </a:r>
          </a:p>
          <a:p>
            <a:endParaRPr lang="en-US" sz="2400" dirty="0" smtClean="0">
              <a:latin typeface="Calibri" pitchFamily="34" charset="0"/>
            </a:endParaRPr>
          </a:p>
          <a:p>
            <a:endParaRPr lang="en-US" sz="2400" dirty="0" smtClean="0">
              <a:latin typeface="Calibri" pitchFamily="34" charset="0"/>
            </a:endParaRPr>
          </a:p>
        </p:txBody>
      </p:sp>
      <p:sp>
        <p:nvSpPr>
          <p:cNvPr id="4" name="Title 3"/>
          <p:cNvSpPr>
            <a:spLocks noGrp="1"/>
          </p:cNvSpPr>
          <p:nvPr>
            <p:ph type="title"/>
          </p:nvPr>
        </p:nvSpPr>
        <p:spPr/>
        <p:txBody>
          <a:bodyPr/>
          <a:lstStyle/>
          <a:p>
            <a:r>
              <a:rPr lang="en-US" dirty="0" smtClean="0"/>
              <a:t>Electronics organization</a:t>
            </a:r>
            <a:endParaRPr lang="en-US" dirty="0"/>
          </a:p>
        </p:txBody>
      </p:sp>
    </p:spTree>
    <p:extLst>
      <p:ext uri="{BB962C8B-B14F-4D97-AF65-F5344CB8AC3E}">
        <p14:creationId xmlns:p14="http://schemas.microsoft.com/office/powerpoint/2010/main" val="9994121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6436" y="1704069"/>
            <a:ext cx="8100291" cy="1667204"/>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p>
        </p:txBody>
      </p:sp>
      <p:sp>
        <p:nvSpPr>
          <p:cNvPr id="3" name="Rounded Rectangle 2"/>
          <p:cNvSpPr/>
          <p:nvPr/>
        </p:nvSpPr>
        <p:spPr>
          <a:xfrm>
            <a:off x="2105890" y="1686996"/>
            <a:ext cx="895927" cy="184727"/>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11" name="Freeform 10"/>
          <p:cNvSpPr/>
          <p:nvPr/>
        </p:nvSpPr>
        <p:spPr>
          <a:xfrm>
            <a:off x="3280949" y="1698336"/>
            <a:ext cx="1481661" cy="284753"/>
          </a:xfrm>
          <a:custGeom>
            <a:avLst/>
            <a:gdLst>
              <a:gd name="connsiteX0" fmla="*/ 0 w 1513411"/>
              <a:gd name="connsiteY0" fmla="*/ 0 h 304998"/>
              <a:gd name="connsiteX1" fmla="*/ 0 w 1513411"/>
              <a:gd name="connsiteY1" fmla="*/ 0 h 304998"/>
              <a:gd name="connsiteX2" fmla="*/ 4538 w 1513411"/>
              <a:gd name="connsiteY2" fmla="*/ 52187 h 304998"/>
              <a:gd name="connsiteX3" fmla="*/ 9076 w 1513411"/>
              <a:gd name="connsiteY3" fmla="*/ 61263 h 304998"/>
              <a:gd name="connsiteX4" fmla="*/ 11345 w 1513411"/>
              <a:gd name="connsiteY4" fmla="*/ 77145 h 304998"/>
              <a:gd name="connsiteX5" fmla="*/ 13614 w 1513411"/>
              <a:gd name="connsiteY5" fmla="*/ 83952 h 304998"/>
              <a:gd name="connsiteX6" fmla="*/ 18152 w 1513411"/>
              <a:gd name="connsiteY6" fmla="*/ 99835 h 304998"/>
              <a:gd name="connsiteX7" fmla="*/ 22690 w 1513411"/>
              <a:gd name="connsiteY7" fmla="*/ 133870 h 304998"/>
              <a:gd name="connsiteX8" fmla="*/ 27228 w 1513411"/>
              <a:gd name="connsiteY8" fmla="*/ 140677 h 304998"/>
              <a:gd name="connsiteX9" fmla="*/ 34035 w 1513411"/>
              <a:gd name="connsiteY9" fmla="*/ 156560 h 304998"/>
              <a:gd name="connsiteX10" fmla="*/ 47649 w 1513411"/>
              <a:gd name="connsiteY10" fmla="*/ 176981 h 304998"/>
              <a:gd name="connsiteX11" fmla="*/ 56724 w 1513411"/>
              <a:gd name="connsiteY11" fmla="*/ 190595 h 304998"/>
              <a:gd name="connsiteX12" fmla="*/ 61262 w 1513411"/>
              <a:gd name="connsiteY12" fmla="*/ 197402 h 304998"/>
              <a:gd name="connsiteX13" fmla="*/ 68069 w 1513411"/>
              <a:gd name="connsiteY13" fmla="*/ 201939 h 304998"/>
              <a:gd name="connsiteX14" fmla="*/ 77145 w 1513411"/>
              <a:gd name="connsiteY14" fmla="*/ 211015 h 304998"/>
              <a:gd name="connsiteX15" fmla="*/ 88490 w 1513411"/>
              <a:gd name="connsiteY15" fmla="*/ 224629 h 304998"/>
              <a:gd name="connsiteX16" fmla="*/ 108911 w 1513411"/>
              <a:gd name="connsiteY16" fmla="*/ 235974 h 304998"/>
              <a:gd name="connsiteX17" fmla="*/ 115718 w 1513411"/>
              <a:gd name="connsiteY17" fmla="*/ 242781 h 304998"/>
              <a:gd name="connsiteX18" fmla="*/ 124794 w 1513411"/>
              <a:gd name="connsiteY18" fmla="*/ 245050 h 304998"/>
              <a:gd name="connsiteX19" fmla="*/ 136139 w 1513411"/>
              <a:gd name="connsiteY19" fmla="*/ 249588 h 304998"/>
              <a:gd name="connsiteX20" fmla="*/ 152022 w 1513411"/>
              <a:gd name="connsiteY20" fmla="*/ 258664 h 304998"/>
              <a:gd name="connsiteX21" fmla="*/ 176981 w 1513411"/>
              <a:gd name="connsiteY21" fmla="*/ 265471 h 304998"/>
              <a:gd name="connsiteX22" fmla="*/ 183787 w 1513411"/>
              <a:gd name="connsiteY22" fmla="*/ 267740 h 304998"/>
              <a:gd name="connsiteX23" fmla="*/ 211015 w 1513411"/>
              <a:gd name="connsiteY23" fmla="*/ 270009 h 304998"/>
              <a:gd name="connsiteX24" fmla="*/ 245050 w 1513411"/>
              <a:gd name="connsiteY24" fmla="*/ 274547 h 304998"/>
              <a:gd name="connsiteX25" fmla="*/ 274547 w 1513411"/>
              <a:gd name="connsiteY25" fmla="*/ 276816 h 304998"/>
              <a:gd name="connsiteX26" fmla="*/ 989276 w 1513411"/>
              <a:gd name="connsiteY26" fmla="*/ 279085 h 304998"/>
              <a:gd name="connsiteX27" fmla="*/ 1034656 w 1513411"/>
              <a:gd name="connsiteY27" fmla="*/ 276816 h 304998"/>
              <a:gd name="connsiteX28" fmla="*/ 1052808 w 1513411"/>
              <a:gd name="connsiteY28" fmla="*/ 274547 h 304998"/>
              <a:gd name="connsiteX29" fmla="*/ 1068691 w 1513411"/>
              <a:gd name="connsiteY29" fmla="*/ 272278 h 304998"/>
              <a:gd name="connsiteX30" fmla="*/ 1202561 w 1513411"/>
              <a:gd name="connsiteY30" fmla="*/ 270009 h 304998"/>
              <a:gd name="connsiteX31" fmla="*/ 1254747 w 1513411"/>
              <a:gd name="connsiteY31" fmla="*/ 265471 h 304998"/>
              <a:gd name="connsiteX32" fmla="*/ 1293320 w 1513411"/>
              <a:gd name="connsiteY32" fmla="*/ 263202 h 304998"/>
              <a:gd name="connsiteX33" fmla="*/ 1313741 w 1513411"/>
              <a:gd name="connsiteY33" fmla="*/ 258664 h 304998"/>
              <a:gd name="connsiteX34" fmla="*/ 1322817 w 1513411"/>
              <a:gd name="connsiteY34" fmla="*/ 256395 h 304998"/>
              <a:gd name="connsiteX35" fmla="*/ 1343238 w 1513411"/>
              <a:gd name="connsiteY35" fmla="*/ 254126 h 304998"/>
              <a:gd name="connsiteX36" fmla="*/ 1352314 w 1513411"/>
              <a:gd name="connsiteY36" fmla="*/ 249588 h 304998"/>
              <a:gd name="connsiteX37" fmla="*/ 1359120 w 1513411"/>
              <a:gd name="connsiteY37" fmla="*/ 245050 h 304998"/>
              <a:gd name="connsiteX38" fmla="*/ 1372734 w 1513411"/>
              <a:gd name="connsiteY38" fmla="*/ 238243 h 304998"/>
              <a:gd name="connsiteX39" fmla="*/ 1381810 w 1513411"/>
              <a:gd name="connsiteY39" fmla="*/ 229167 h 304998"/>
              <a:gd name="connsiteX40" fmla="*/ 1386348 w 1513411"/>
              <a:gd name="connsiteY40" fmla="*/ 222360 h 304998"/>
              <a:gd name="connsiteX41" fmla="*/ 1393155 w 1513411"/>
              <a:gd name="connsiteY41" fmla="*/ 217822 h 304998"/>
              <a:gd name="connsiteX42" fmla="*/ 1399962 w 1513411"/>
              <a:gd name="connsiteY42" fmla="*/ 208746 h 304998"/>
              <a:gd name="connsiteX43" fmla="*/ 1409038 w 1513411"/>
              <a:gd name="connsiteY43" fmla="*/ 195133 h 304998"/>
              <a:gd name="connsiteX44" fmla="*/ 1411307 w 1513411"/>
              <a:gd name="connsiteY44" fmla="*/ 188326 h 304998"/>
              <a:gd name="connsiteX45" fmla="*/ 1418114 w 1513411"/>
              <a:gd name="connsiteY45" fmla="*/ 181519 h 304998"/>
              <a:gd name="connsiteX46" fmla="*/ 1420383 w 1513411"/>
              <a:gd name="connsiteY46" fmla="*/ 170174 h 304998"/>
              <a:gd name="connsiteX47" fmla="*/ 1422652 w 1513411"/>
              <a:gd name="connsiteY47" fmla="*/ 163367 h 304998"/>
              <a:gd name="connsiteX48" fmla="*/ 1424921 w 1513411"/>
              <a:gd name="connsiteY48" fmla="*/ 152022 h 304998"/>
              <a:gd name="connsiteX49" fmla="*/ 1436266 w 1513411"/>
              <a:gd name="connsiteY49" fmla="*/ 140677 h 304998"/>
              <a:gd name="connsiteX50" fmla="*/ 1440804 w 1513411"/>
              <a:gd name="connsiteY50" fmla="*/ 127063 h 304998"/>
              <a:gd name="connsiteX51" fmla="*/ 1443073 w 1513411"/>
              <a:gd name="connsiteY51" fmla="*/ 117987 h 304998"/>
              <a:gd name="connsiteX52" fmla="*/ 1447611 w 1513411"/>
              <a:gd name="connsiteY52" fmla="*/ 104373 h 304998"/>
              <a:gd name="connsiteX53" fmla="*/ 1449880 w 1513411"/>
              <a:gd name="connsiteY53" fmla="*/ 97566 h 304998"/>
              <a:gd name="connsiteX54" fmla="*/ 1452149 w 1513411"/>
              <a:gd name="connsiteY54" fmla="*/ 13614 h 304998"/>
              <a:gd name="connsiteX55" fmla="*/ 1490721 w 1513411"/>
              <a:gd name="connsiteY55" fmla="*/ 11345 h 304998"/>
              <a:gd name="connsiteX56" fmla="*/ 1513411 w 1513411"/>
              <a:gd name="connsiteY56" fmla="*/ 2269 h 304998"/>
              <a:gd name="connsiteX57" fmla="*/ 1506604 w 1513411"/>
              <a:gd name="connsiteY57" fmla="*/ 0 h 304998"/>
              <a:gd name="connsiteX58" fmla="*/ 1497528 w 1513411"/>
              <a:gd name="connsiteY58" fmla="*/ 0 h 304998"/>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068691 w 1513411"/>
              <a:gd name="connsiteY28" fmla="*/ 272278 h 279085"/>
              <a:gd name="connsiteX29" fmla="*/ 1202561 w 1513411"/>
              <a:gd name="connsiteY29" fmla="*/ 270009 h 279085"/>
              <a:gd name="connsiteX30" fmla="*/ 1254747 w 1513411"/>
              <a:gd name="connsiteY30" fmla="*/ 265471 h 279085"/>
              <a:gd name="connsiteX31" fmla="*/ 1293320 w 1513411"/>
              <a:gd name="connsiteY31" fmla="*/ 263202 h 279085"/>
              <a:gd name="connsiteX32" fmla="*/ 1313741 w 1513411"/>
              <a:gd name="connsiteY32" fmla="*/ 258664 h 279085"/>
              <a:gd name="connsiteX33" fmla="*/ 1322817 w 1513411"/>
              <a:gd name="connsiteY33" fmla="*/ 256395 h 279085"/>
              <a:gd name="connsiteX34" fmla="*/ 1343238 w 1513411"/>
              <a:gd name="connsiteY34" fmla="*/ 254126 h 279085"/>
              <a:gd name="connsiteX35" fmla="*/ 1352314 w 1513411"/>
              <a:gd name="connsiteY35" fmla="*/ 249588 h 279085"/>
              <a:gd name="connsiteX36" fmla="*/ 1359120 w 1513411"/>
              <a:gd name="connsiteY36" fmla="*/ 245050 h 279085"/>
              <a:gd name="connsiteX37" fmla="*/ 1372734 w 1513411"/>
              <a:gd name="connsiteY37" fmla="*/ 238243 h 279085"/>
              <a:gd name="connsiteX38" fmla="*/ 1381810 w 1513411"/>
              <a:gd name="connsiteY38" fmla="*/ 229167 h 279085"/>
              <a:gd name="connsiteX39" fmla="*/ 1386348 w 1513411"/>
              <a:gd name="connsiteY39" fmla="*/ 222360 h 279085"/>
              <a:gd name="connsiteX40" fmla="*/ 1393155 w 1513411"/>
              <a:gd name="connsiteY40" fmla="*/ 217822 h 279085"/>
              <a:gd name="connsiteX41" fmla="*/ 1399962 w 1513411"/>
              <a:gd name="connsiteY41" fmla="*/ 208746 h 279085"/>
              <a:gd name="connsiteX42" fmla="*/ 1409038 w 1513411"/>
              <a:gd name="connsiteY42" fmla="*/ 195133 h 279085"/>
              <a:gd name="connsiteX43" fmla="*/ 1411307 w 1513411"/>
              <a:gd name="connsiteY43" fmla="*/ 188326 h 279085"/>
              <a:gd name="connsiteX44" fmla="*/ 1418114 w 1513411"/>
              <a:gd name="connsiteY44" fmla="*/ 181519 h 279085"/>
              <a:gd name="connsiteX45" fmla="*/ 1420383 w 1513411"/>
              <a:gd name="connsiteY45" fmla="*/ 170174 h 279085"/>
              <a:gd name="connsiteX46" fmla="*/ 1422652 w 1513411"/>
              <a:gd name="connsiteY46" fmla="*/ 163367 h 279085"/>
              <a:gd name="connsiteX47" fmla="*/ 1424921 w 1513411"/>
              <a:gd name="connsiteY47" fmla="*/ 152022 h 279085"/>
              <a:gd name="connsiteX48" fmla="*/ 1436266 w 1513411"/>
              <a:gd name="connsiteY48" fmla="*/ 140677 h 279085"/>
              <a:gd name="connsiteX49" fmla="*/ 1440804 w 1513411"/>
              <a:gd name="connsiteY49" fmla="*/ 127063 h 279085"/>
              <a:gd name="connsiteX50" fmla="*/ 1443073 w 1513411"/>
              <a:gd name="connsiteY50" fmla="*/ 117987 h 279085"/>
              <a:gd name="connsiteX51" fmla="*/ 1447611 w 1513411"/>
              <a:gd name="connsiteY51" fmla="*/ 104373 h 279085"/>
              <a:gd name="connsiteX52" fmla="*/ 1449880 w 1513411"/>
              <a:gd name="connsiteY52" fmla="*/ 97566 h 279085"/>
              <a:gd name="connsiteX53" fmla="*/ 1452149 w 1513411"/>
              <a:gd name="connsiteY53" fmla="*/ 13614 h 279085"/>
              <a:gd name="connsiteX54" fmla="*/ 1490721 w 1513411"/>
              <a:gd name="connsiteY54" fmla="*/ 11345 h 279085"/>
              <a:gd name="connsiteX55" fmla="*/ 1513411 w 1513411"/>
              <a:gd name="connsiteY55" fmla="*/ 2269 h 279085"/>
              <a:gd name="connsiteX56" fmla="*/ 1506604 w 1513411"/>
              <a:gd name="connsiteY56" fmla="*/ 0 h 279085"/>
              <a:gd name="connsiteX57" fmla="*/ 1497528 w 1513411"/>
              <a:gd name="connsiteY57"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55" fmla="*/ 1506604 w 1513411"/>
              <a:gd name="connsiteY55" fmla="*/ 0 h 279085"/>
              <a:gd name="connsiteX56" fmla="*/ 1497528 w 1513411"/>
              <a:gd name="connsiteY56"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55" fmla="*/ 1506604 w 1513411"/>
              <a:gd name="connsiteY55"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513411 w 1513411"/>
              <a:gd name="connsiteY53" fmla="*/ 2269 h 279085"/>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0804 w 1494361"/>
              <a:gd name="connsiteY48" fmla="*/ 131144 h 283166"/>
              <a:gd name="connsiteX49" fmla="*/ 1443073 w 1494361"/>
              <a:gd name="connsiteY49" fmla="*/ 122068 h 283166"/>
              <a:gd name="connsiteX50" fmla="*/ 1447611 w 1494361"/>
              <a:gd name="connsiteY50" fmla="*/ 108454 h 283166"/>
              <a:gd name="connsiteX51" fmla="*/ 1449880 w 1494361"/>
              <a:gd name="connsiteY51" fmla="*/ 101647 h 283166"/>
              <a:gd name="connsiteX52" fmla="*/ 1452149 w 1494361"/>
              <a:gd name="connsiteY52" fmla="*/ 17695 h 283166"/>
              <a:gd name="connsiteX53" fmla="*/ 1494361 w 1494361"/>
              <a:gd name="connsiteY53"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0804 w 1494361"/>
              <a:gd name="connsiteY48" fmla="*/ 131144 h 283166"/>
              <a:gd name="connsiteX49" fmla="*/ 1443073 w 1494361"/>
              <a:gd name="connsiteY49" fmla="*/ 122068 h 283166"/>
              <a:gd name="connsiteX50" fmla="*/ 1447611 w 1494361"/>
              <a:gd name="connsiteY50" fmla="*/ 108454 h 283166"/>
              <a:gd name="connsiteX51" fmla="*/ 1449880 w 1494361"/>
              <a:gd name="connsiteY51" fmla="*/ 101647 h 283166"/>
              <a:gd name="connsiteX52" fmla="*/ 1477549 w 1494361"/>
              <a:gd name="connsiteY52" fmla="*/ 33570 h 283166"/>
              <a:gd name="connsiteX53" fmla="*/ 1494361 w 1494361"/>
              <a:gd name="connsiteY53"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3073 w 1494361"/>
              <a:gd name="connsiteY48" fmla="*/ 122068 h 283166"/>
              <a:gd name="connsiteX49" fmla="*/ 1447611 w 1494361"/>
              <a:gd name="connsiteY49" fmla="*/ 108454 h 283166"/>
              <a:gd name="connsiteX50" fmla="*/ 1449880 w 1494361"/>
              <a:gd name="connsiteY50" fmla="*/ 101647 h 283166"/>
              <a:gd name="connsiteX51" fmla="*/ 1477549 w 1494361"/>
              <a:gd name="connsiteY51" fmla="*/ 33570 h 283166"/>
              <a:gd name="connsiteX52" fmla="*/ 1494361 w 1494361"/>
              <a:gd name="connsiteY52"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7611 w 1494361"/>
              <a:gd name="connsiteY48" fmla="*/ 108454 h 283166"/>
              <a:gd name="connsiteX49" fmla="*/ 1449880 w 1494361"/>
              <a:gd name="connsiteY49" fmla="*/ 101647 h 283166"/>
              <a:gd name="connsiteX50" fmla="*/ 1477549 w 1494361"/>
              <a:gd name="connsiteY50" fmla="*/ 33570 h 283166"/>
              <a:gd name="connsiteX51" fmla="*/ 1494361 w 1494361"/>
              <a:gd name="connsiteY51"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47611 w 1494361"/>
              <a:gd name="connsiteY47" fmla="*/ 108454 h 283166"/>
              <a:gd name="connsiteX48" fmla="*/ 1449880 w 1494361"/>
              <a:gd name="connsiteY48" fmla="*/ 101647 h 283166"/>
              <a:gd name="connsiteX49" fmla="*/ 1477549 w 1494361"/>
              <a:gd name="connsiteY49" fmla="*/ 33570 h 283166"/>
              <a:gd name="connsiteX50" fmla="*/ 1494361 w 1494361"/>
              <a:gd name="connsiteY50"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47611 w 1494361"/>
              <a:gd name="connsiteY47" fmla="*/ 108454 h 283166"/>
              <a:gd name="connsiteX48" fmla="*/ 1459405 w 1494361"/>
              <a:gd name="connsiteY48" fmla="*/ 98472 h 283166"/>
              <a:gd name="connsiteX49" fmla="*/ 1477549 w 1494361"/>
              <a:gd name="connsiteY49" fmla="*/ 33570 h 283166"/>
              <a:gd name="connsiteX50" fmla="*/ 1494361 w 1494361"/>
              <a:gd name="connsiteY50"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59405 w 1494361"/>
              <a:gd name="connsiteY47" fmla="*/ 98472 h 283166"/>
              <a:gd name="connsiteX48" fmla="*/ 1477549 w 1494361"/>
              <a:gd name="connsiteY48" fmla="*/ 33570 h 283166"/>
              <a:gd name="connsiteX49" fmla="*/ 1494361 w 1494361"/>
              <a:gd name="connsiteY49" fmla="*/ 0 h 283166"/>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399962 w 1481661"/>
              <a:gd name="connsiteY40" fmla="*/ 214414 h 284753"/>
              <a:gd name="connsiteX41" fmla="*/ 1409038 w 1481661"/>
              <a:gd name="connsiteY41" fmla="*/ 200801 h 284753"/>
              <a:gd name="connsiteX42" fmla="*/ 1411307 w 1481661"/>
              <a:gd name="connsiteY42" fmla="*/ 193994 h 284753"/>
              <a:gd name="connsiteX43" fmla="*/ 1418114 w 1481661"/>
              <a:gd name="connsiteY43" fmla="*/ 187187 h 284753"/>
              <a:gd name="connsiteX44" fmla="*/ 1420383 w 1481661"/>
              <a:gd name="connsiteY44" fmla="*/ 175842 h 284753"/>
              <a:gd name="connsiteX45" fmla="*/ 1422652 w 1481661"/>
              <a:gd name="connsiteY45" fmla="*/ 169035 h 284753"/>
              <a:gd name="connsiteX46" fmla="*/ 1436266 w 1481661"/>
              <a:gd name="connsiteY46" fmla="*/ 146345 h 284753"/>
              <a:gd name="connsiteX47" fmla="*/ 1459405 w 1481661"/>
              <a:gd name="connsiteY47" fmla="*/ 100059 h 284753"/>
              <a:gd name="connsiteX48" fmla="*/ 1477549 w 1481661"/>
              <a:gd name="connsiteY48" fmla="*/ 35157 h 284753"/>
              <a:gd name="connsiteX49" fmla="*/ 1481661 w 1481661"/>
              <a:gd name="connsiteY49"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20383 w 1481661"/>
              <a:gd name="connsiteY43" fmla="*/ 175842 h 284753"/>
              <a:gd name="connsiteX44" fmla="*/ 1422652 w 1481661"/>
              <a:gd name="connsiteY44" fmla="*/ 169035 h 284753"/>
              <a:gd name="connsiteX45" fmla="*/ 1436266 w 1481661"/>
              <a:gd name="connsiteY45" fmla="*/ 146345 h 284753"/>
              <a:gd name="connsiteX46" fmla="*/ 1459405 w 1481661"/>
              <a:gd name="connsiteY46" fmla="*/ 100059 h 284753"/>
              <a:gd name="connsiteX47" fmla="*/ 1477549 w 1481661"/>
              <a:gd name="connsiteY47" fmla="*/ 35157 h 284753"/>
              <a:gd name="connsiteX48" fmla="*/ 1481661 w 1481661"/>
              <a:gd name="connsiteY48"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20383 w 1481661"/>
              <a:gd name="connsiteY43" fmla="*/ 175842 h 284753"/>
              <a:gd name="connsiteX44" fmla="*/ 1436266 w 1481661"/>
              <a:gd name="connsiteY44" fmla="*/ 146345 h 284753"/>
              <a:gd name="connsiteX45" fmla="*/ 1459405 w 1481661"/>
              <a:gd name="connsiteY45" fmla="*/ 100059 h 284753"/>
              <a:gd name="connsiteX46" fmla="*/ 1477549 w 1481661"/>
              <a:gd name="connsiteY46" fmla="*/ 35157 h 284753"/>
              <a:gd name="connsiteX47" fmla="*/ 1481661 w 1481661"/>
              <a:gd name="connsiteY47"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36266 w 1481661"/>
              <a:gd name="connsiteY43" fmla="*/ 146345 h 284753"/>
              <a:gd name="connsiteX44" fmla="*/ 1459405 w 1481661"/>
              <a:gd name="connsiteY44" fmla="*/ 100059 h 284753"/>
              <a:gd name="connsiteX45" fmla="*/ 1477549 w 1481661"/>
              <a:gd name="connsiteY45" fmla="*/ 35157 h 284753"/>
              <a:gd name="connsiteX46" fmla="*/ 1481661 w 1481661"/>
              <a:gd name="connsiteY46"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36266 w 1481661"/>
              <a:gd name="connsiteY42" fmla="*/ 146345 h 284753"/>
              <a:gd name="connsiteX43" fmla="*/ 1459405 w 1481661"/>
              <a:gd name="connsiteY43" fmla="*/ 100059 h 284753"/>
              <a:gd name="connsiteX44" fmla="*/ 1477549 w 1481661"/>
              <a:gd name="connsiteY44" fmla="*/ 35157 h 284753"/>
              <a:gd name="connsiteX45" fmla="*/ 1481661 w 1481661"/>
              <a:gd name="connsiteY45"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6348 w 1481661"/>
              <a:gd name="connsiteY37" fmla="*/ 228028 h 284753"/>
              <a:gd name="connsiteX38" fmla="*/ 1393155 w 1481661"/>
              <a:gd name="connsiteY38" fmla="*/ 223490 h 284753"/>
              <a:gd name="connsiteX39" fmla="*/ 1409038 w 1481661"/>
              <a:gd name="connsiteY39" fmla="*/ 200801 h 284753"/>
              <a:gd name="connsiteX40" fmla="*/ 1411307 w 1481661"/>
              <a:gd name="connsiteY40" fmla="*/ 193994 h 284753"/>
              <a:gd name="connsiteX41" fmla="*/ 1436266 w 1481661"/>
              <a:gd name="connsiteY41" fmla="*/ 146345 h 284753"/>
              <a:gd name="connsiteX42" fmla="*/ 1459405 w 1481661"/>
              <a:gd name="connsiteY42" fmla="*/ 100059 h 284753"/>
              <a:gd name="connsiteX43" fmla="*/ 1477549 w 1481661"/>
              <a:gd name="connsiteY43" fmla="*/ 35157 h 284753"/>
              <a:gd name="connsiteX44" fmla="*/ 1481661 w 1481661"/>
              <a:gd name="connsiteY44"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6348 w 1481661"/>
              <a:gd name="connsiteY37" fmla="*/ 228028 h 284753"/>
              <a:gd name="connsiteX38" fmla="*/ 1393155 w 1481661"/>
              <a:gd name="connsiteY38" fmla="*/ 223490 h 284753"/>
              <a:gd name="connsiteX39" fmla="*/ 1409038 w 1481661"/>
              <a:gd name="connsiteY39" fmla="*/ 200801 h 284753"/>
              <a:gd name="connsiteX40" fmla="*/ 1416069 w 1481661"/>
              <a:gd name="connsiteY40" fmla="*/ 184469 h 284753"/>
              <a:gd name="connsiteX41" fmla="*/ 1436266 w 1481661"/>
              <a:gd name="connsiteY41" fmla="*/ 146345 h 284753"/>
              <a:gd name="connsiteX42" fmla="*/ 1459405 w 1481661"/>
              <a:gd name="connsiteY42" fmla="*/ 100059 h 284753"/>
              <a:gd name="connsiteX43" fmla="*/ 1477549 w 1481661"/>
              <a:gd name="connsiteY43" fmla="*/ 35157 h 284753"/>
              <a:gd name="connsiteX44" fmla="*/ 1481661 w 1481661"/>
              <a:gd name="connsiteY44" fmla="*/ 0 h 28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81661" h="284753">
                <a:moveTo>
                  <a:pt x="0" y="5668"/>
                </a:moveTo>
                <a:lnTo>
                  <a:pt x="0" y="5668"/>
                </a:lnTo>
                <a:cubicBezTo>
                  <a:pt x="143" y="8099"/>
                  <a:pt x="1007" y="46086"/>
                  <a:pt x="4538" y="57855"/>
                </a:cubicBezTo>
                <a:cubicBezTo>
                  <a:pt x="5510" y="61095"/>
                  <a:pt x="7563" y="63906"/>
                  <a:pt x="9076" y="66931"/>
                </a:cubicBezTo>
                <a:cubicBezTo>
                  <a:pt x="9832" y="72225"/>
                  <a:pt x="10296" y="77569"/>
                  <a:pt x="11345" y="82813"/>
                </a:cubicBezTo>
                <a:cubicBezTo>
                  <a:pt x="11814" y="85158"/>
                  <a:pt x="12957" y="87320"/>
                  <a:pt x="13614" y="89620"/>
                </a:cubicBezTo>
                <a:cubicBezTo>
                  <a:pt x="19312" y="109564"/>
                  <a:pt x="12712" y="89182"/>
                  <a:pt x="18152" y="105503"/>
                </a:cubicBezTo>
                <a:cubicBezTo>
                  <a:pt x="18447" y="108453"/>
                  <a:pt x="20127" y="132702"/>
                  <a:pt x="22690" y="139538"/>
                </a:cubicBezTo>
                <a:cubicBezTo>
                  <a:pt x="23648" y="142091"/>
                  <a:pt x="26008" y="143906"/>
                  <a:pt x="27228" y="146345"/>
                </a:cubicBezTo>
                <a:cubicBezTo>
                  <a:pt x="36617" y="165124"/>
                  <a:pt x="19870" y="138620"/>
                  <a:pt x="34035" y="162228"/>
                </a:cubicBezTo>
                <a:cubicBezTo>
                  <a:pt x="34040" y="162236"/>
                  <a:pt x="45378" y="179242"/>
                  <a:pt x="47649" y="182649"/>
                </a:cubicBezTo>
                <a:lnTo>
                  <a:pt x="56724" y="196263"/>
                </a:lnTo>
                <a:cubicBezTo>
                  <a:pt x="58237" y="198532"/>
                  <a:pt x="58993" y="201558"/>
                  <a:pt x="61262" y="203070"/>
                </a:cubicBezTo>
                <a:lnTo>
                  <a:pt x="68069" y="207607"/>
                </a:lnTo>
                <a:cubicBezTo>
                  <a:pt x="73020" y="222459"/>
                  <a:pt x="66144" y="207882"/>
                  <a:pt x="77145" y="216683"/>
                </a:cubicBezTo>
                <a:cubicBezTo>
                  <a:pt x="98073" y="233426"/>
                  <a:pt x="62563" y="213012"/>
                  <a:pt x="88490" y="230297"/>
                </a:cubicBezTo>
                <a:cubicBezTo>
                  <a:pt x="105609" y="241710"/>
                  <a:pt x="81590" y="214321"/>
                  <a:pt x="108911" y="241642"/>
                </a:cubicBezTo>
                <a:cubicBezTo>
                  <a:pt x="111180" y="243911"/>
                  <a:pt x="112932" y="246857"/>
                  <a:pt x="115718" y="248449"/>
                </a:cubicBezTo>
                <a:cubicBezTo>
                  <a:pt x="118426" y="249996"/>
                  <a:pt x="121836" y="249732"/>
                  <a:pt x="124794" y="250718"/>
                </a:cubicBezTo>
                <a:cubicBezTo>
                  <a:pt x="128658" y="252006"/>
                  <a:pt x="132496" y="253435"/>
                  <a:pt x="136139" y="255256"/>
                </a:cubicBezTo>
                <a:cubicBezTo>
                  <a:pt x="152512" y="263443"/>
                  <a:pt x="132132" y="256376"/>
                  <a:pt x="152022" y="264332"/>
                </a:cubicBezTo>
                <a:cubicBezTo>
                  <a:pt x="168250" y="270823"/>
                  <a:pt x="161788" y="267341"/>
                  <a:pt x="176981" y="271139"/>
                </a:cubicBezTo>
                <a:cubicBezTo>
                  <a:pt x="179301" y="271719"/>
                  <a:pt x="181417" y="273092"/>
                  <a:pt x="183787" y="273408"/>
                </a:cubicBezTo>
                <a:cubicBezTo>
                  <a:pt x="192815" y="274612"/>
                  <a:pt x="201958" y="274724"/>
                  <a:pt x="211015" y="275677"/>
                </a:cubicBezTo>
                <a:cubicBezTo>
                  <a:pt x="254051" y="280207"/>
                  <a:pt x="115340" y="278702"/>
                  <a:pt x="245050" y="280215"/>
                </a:cubicBezTo>
                <a:lnTo>
                  <a:pt x="989276" y="284753"/>
                </a:lnTo>
                <a:cubicBezTo>
                  <a:pt x="1004403" y="283997"/>
                  <a:pt x="1019549" y="283563"/>
                  <a:pt x="1034656" y="282484"/>
                </a:cubicBezTo>
                <a:cubicBezTo>
                  <a:pt x="1040738" y="282050"/>
                  <a:pt x="1024824" y="281349"/>
                  <a:pt x="1052808" y="280215"/>
                </a:cubicBezTo>
                <a:cubicBezTo>
                  <a:pt x="1080792" y="279081"/>
                  <a:pt x="1168905" y="277190"/>
                  <a:pt x="1202561" y="275677"/>
                </a:cubicBezTo>
                <a:cubicBezTo>
                  <a:pt x="1225748" y="269880"/>
                  <a:pt x="1207828" y="273746"/>
                  <a:pt x="1254747" y="271139"/>
                </a:cubicBezTo>
                <a:lnTo>
                  <a:pt x="1293320" y="268870"/>
                </a:lnTo>
                <a:lnTo>
                  <a:pt x="1313741" y="264332"/>
                </a:lnTo>
                <a:cubicBezTo>
                  <a:pt x="1316780" y="263631"/>
                  <a:pt x="1319735" y="262537"/>
                  <a:pt x="1322817" y="262063"/>
                </a:cubicBezTo>
                <a:cubicBezTo>
                  <a:pt x="1329586" y="261022"/>
                  <a:pt x="1336431" y="260550"/>
                  <a:pt x="1343238" y="259794"/>
                </a:cubicBezTo>
                <a:cubicBezTo>
                  <a:pt x="1346263" y="258281"/>
                  <a:pt x="1349377" y="256934"/>
                  <a:pt x="1352314" y="255256"/>
                </a:cubicBezTo>
                <a:cubicBezTo>
                  <a:pt x="1354681" y="253903"/>
                  <a:pt x="1356681" y="251937"/>
                  <a:pt x="1359120" y="250718"/>
                </a:cubicBezTo>
                <a:cubicBezTo>
                  <a:pt x="1368784" y="245886"/>
                  <a:pt x="1368196" y="247693"/>
                  <a:pt x="1372734" y="243911"/>
                </a:cubicBezTo>
                <a:cubicBezTo>
                  <a:pt x="1377272" y="240129"/>
                  <a:pt x="1382945" y="231431"/>
                  <a:pt x="1386348" y="228028"/>
                </a:cubicBezTo>
                <a:cubicBezTo>
                  <a:pt x="1389751" y="224625"/>
                  <a:pt x="1389373" y="228028"/>
                  <a:pt x="1393155" y="223490"/>
                </a:cubicBezTo>
                <a:cubicBezTo>
                  <a:pt x="1396937" y="218952"/>
                  <a:pt x="1405219" y="207304"/>
                  <a:pt x="1409038" y="200801"/>
                </a:cubicBezTo>
                <a:cubicBezTo>
                  <a:pt x="1412857" y="194298"/>
                  <a:pt x="1411531" y="193545"/>
                  <a:pt x="1416069" y="184469"/>
                </a:cubicBezTo>
                <a:cubicBezTo>
                  <a:pt x="1420607" y="175393"/>
                  <a:pt x="1428250" y="162001"/>
                  <a:pt x="1436266" y="146345"/>
                </a:cubicBezTo>
                <a:cubicBezTo>
                  <a:pt x="1444282" y="130689"/>
                  <a:pt x="1452524" y="118590"/>
                  <a:pt x="1459405" y="100059"/>
                </a:cubicBezTo>
                <a:cubicBezTo>
                  <a:pt x="1466286" y="81528"/>
                  <a:pt x="1473840" y="51833"/>
                  <a:pt x="1477549" y="35157"/>
                </a:cubicBezTo>
                <a:cubicBezTo>
                  <a:pt x="1481258" y="18481"/>
                  <a:pt x="1468898" y="2364"/>
                  <a:pt x="1481661" y="0"/>
                </a:cubicBezTo>
              </a:path>
            </a:pathLst>
          </a:cu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6" name="Rounded Rectangle 5"/>
          <p:cNvSpPr/>
          <p:nvPr/>
        </p:nvSpPr>
        <p:spPr>
          <a:xfrm>
            <a:off x="3459015" y="1692410"/>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a:t>
            </a:r>
            <a:endParaRPr lang="en-US" sz="2400" b="1" dirty="0"/>
          </a:p>
        </p:txBody>
      </p:sp>
      <p:sp>
        <p:nvSpPr>
          <p:cNvPr id="7" name="Rounded Rectangle 6"/>
          <p:cNvSpPr/>
          <p:nvPr/>
        </p:nvSpPr>
        <p:spPr>
          <a:xfrm>
            <a:off x="4244103" y="1692410"/>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D</a:t>
            </a:r>
            <a:endParaRPr lang="en-US" b="1" dirty="0"/>
          </a:p>
        </p:txBody>
      </p:sp>
      <p:sp>
        <p:nvSpPr>
          <p:cNvPr id="8" name="Rectangle 7"/>
          <p:cNvSpPr/>
          <p:nvPr/>
        </p:nvSpPr>
        <p:spPr>
          <a:xfrm>
            <a:off x="3867304" y="1440872"/>
            <a:ext cx="316769" cy="184727"/>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G</a:t>
            </a:r>
            <a:endParaRPr lang="en-US" b="1" dirty="0"/>
          </a:p>
        </p:txBody>
      </p:sp>
      <p:sp>
        <p:nvSpPr>
          <p:cNvPr id="12" name="Rectangle 11"/>
          <p:cNvSpPr/>
          <p:nvPr/>
        </p:nvSpPr>
        <p:spPr>
          <a:xfrm>
            <a:off x="3280949" y="1638157"/>
            <a:ext cx="148166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13" name="Rounded Rectangle 12"/>
          <p:cNvSpPr/>
          <p:nvPr/>
        </p:nvSpPr>
        <p:spPr>
          <a:xfrm>
            <a:off x="5368635" y="1686996"/>
            <a:ext cx="895927" cy="184727"/>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14" name="Rounded Rectangle 13"/>
          <p:cNvSpPr/>
          <p:nvPr/>
        </p:nvSpPr>
        <p:spPr>
          <a:xfrm>
            <a:off x="8631381" y="1686996"/>
            <a:ext cx="895927" cy="184727"/>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19" name="Freeform 18"/>
          <p:cNvSpPr/>
          <p:nvPr/>
        </p:nvSpPr>
        <p:spPr>
          <a:xfrm>
            <a:off x="6669674" y="1729346"/>
            <a:ext cx="1481661" cy="284753"/>
          </a:xfrm>
          <a:custGeom>
            <a:avLst/>
            <a:gdLst>
              <a:gd name="connsiteX0" fmla="*/ 0 w 1513411"/>
              <a:gd name="connsiteY0" fmla="*/ 0 h 304998"/>
              <a:gd name="connsiteX1" fmla="*/ 0 w 1513411"/>
              <a:gd name="connsiteY1" fmla="*/ 0 h 304998"/>
              <a:gd name="connsiteX2" fmla="*/ 4538 w 1513411"/>
              <a:gd name="connsiteY2" fmla="*/ 52187 h 304998"/>
              <a:gd name="connsiteX3" fmla="*/ 9076 w 1513411"/>
              <a:gd name="connsiteY3" fmla="*/ 61263 h 304998"/>
              <a:gd name="connsiteX4" fmla="*/ 11345 w 1513411"/>
              <a:gd name="connsiteY4" fmla="*/ 77145 h 304998"/>
              <a:gd name="connsiteX5" fmla="*/ 13614 w 1513411"/>
              <a:gd name="connsiteY5" fmla="*/ 83952 h 304998"/>
              <a:gd name="connsiteX6" fmla="*/ 18152 w 1513411"/>
              <a:gd name="connsiteY6" fmla="*/ 99835 h 304998"/>
              <a:gd name="connsiteX7" fmla="*/ 22690 w 1513411"/>
              <a:gd name="connsiteY7" fmla="*/ 133870 h 304998"/>
              <a:gd name="connsiteX8" fmla="*/ 27228 w 1513411"/>
              <a:gd name="connsiteY8" fmla="*/ 140677 h 304998"/>
              <a:gd name="connsiteX9" fmla="*/ 34035 w 1513411"/>
              <a:gd name="connsiteY9" fmla="*/ 156560 h 304998"/>
              <a:gd name="connsiteX10" fmla="*/ 47649 w 1513411"/>
              <a:gd name="connsiteY10" fmla="*/ 176981 h 304998"/>
              <a:gd name="connsiteX11" fmla="*/ 56724 w 1513411"/>
              <a:gd name="connsiteY11" fmla="*/ 190595 h 304998"/>
              <a:gd name="connsiteX12" fmla="*/ 61262 w 1513411"/>
              <a:gd name="connsiteY12" fmla="*/ 197402 h 304998"/>
              <a:gd name="connsiteX13" fmla="*/ 68069 w 1513411"/>
              <a:gd name="connsiteY13" fmla="*/ 201939 h 304998"/>
              <a:gd name="connsiteX14" fmla="*/ 77145 w 1513411"/>
              <a:gd name="connsiteY14" fmla="*/ 211015 h 304998"/>
              <a:gd name="connsiteX15" fmla="*/ 88490 w 1513411"/>
              <a:gd name="connsiteY15" fmla="*/ 224629 h 304998"/>
              <a:gd name="connsiteX16" fmla="*/ 108911 w 1513411"/>
              <a:gd name="connsiteY16" fmla="*/ 235974 h 304998"/>
              <a:gd name="connsiteX17" fmla="*/ 115718 w 1513411"/>
              <a:gd name="connsiteY17" fmla="*/ 242781 h 304998"/>
              <a:gd name="connsiteX18" fmla="*/ 124794 w 1513411"/>
              <a:gd name="connsiteY18" fmla="*/ 245050 h 304998"/>
              <a:gd name="connsiteX19" fmla="*/ 136139 w 1513411"/>
              <a:gd name="connsiteY19" fmla="*/ 249588 h 304998"/>
              <a:gd name="connsiteX20" fmla="*/ 152022 w 1513411"/>
              <a:gd name="connsiteY20" fmla="*/ 258664 h 304998"/>
              <a:gd name="connsiteX21" fmla="*/ 176981 w 1513411"/>
              <a:gd name="connsiteY21" fmla="*/ 265471 h 304998"/>
              <a:gd name="connsiteX22" fmla="*/ 183787 w 1513411"/>
              <a:gd name="connsiteY22" fmla="*/ 267740 h 304998"/>
              <a:gd name="connsiteX23" fmla="*/ 211015 w 1513411"/>
              <a:gd name="connsiteY23" fmla="*/ 270009 h 304998"/>
              <a:gd name="connsiteX24" fmla="*/ 245050 w 1513411"/>
              <a:gd name="connsiteY24" fmla="*/ 274547 h 304998"/>
              <a:gd name="connsiteX25" fmla="*/ 274547 w 1513411"/>
              <a:gd name="connsiteY25" fmla="*/ 276816 h 304998"/>
              <a:gd name="connsiteX26" fmla="*/ 989276 w 1513411"/>
              <a:gd name="connsiteY26" fmla="*/ 279085 h 304998"/>
              <a:gd name="connsiteX27" fmla="*/ 1034656 w 1513411"/>
              <a:gd name="connsiteY27" fmla="*/ 276816 h 304998"/>
              <a:gd name="connsiteX28" fmla="*/ 1052808 w 1513411"/>
              <a:gd name="connsiteY28" fmla="*/ 274547 h 304998"/>
              <a:gd name="connsiteX29" fmla="*/ 1068691 w 1513411"/>
              <a:gd name="connsiteY29" fmla="*/ 272278 h 304998"/>
              <a:gd name="connsiteX30" fmla="*/ 1202561 w 1513411"/>
              <a:gd name="connsiteY30" fmla="*/ 270009 h 304998"/>
              <a:gd name="connsiteX31" fmla="*/ 1254747 w 1513411"/>
              <a:gd name="connsiteY31" fmla="*/ 265471 h 304998"/>
              <a:gd name="connsiteX32" fmla="*/ 1293320 w 1513411"/>
              <a:gd name="connsiteY32" fmla="*/ 263202 h 304998"/>
              <a:gd name="connsiteX33" fmla="*/ 1313741 w 1513411"/>
              <a:gd name="connsiteY33" fmla="*/ 258664 h 304998"/>
              <a:gd name="connsiteX34" fmla="*/ 1322817 w 1513411"/>
              <a:gd name="connsiteY34" fmla="*/ 256395 h 304998"/>
              <a:gd name="connsiteX35" fmla="*/ 1343238 w 1513411"/>
              <a:gd name="connsiteY35" fmla="*/ 254126 h 304998"/>
              <a:gd name="connsiteX36" fmla="*/ 1352314 w 1513411"/>
              <a:gd name="connsiteY36" fmla="*/ 249588 h 304998"/>
              <a:gd name="connsiteX37" fmla="*/ 1359120 w 1513411"/>
              <a:gd name="connsiteY37" fmla="*/ 245050 h 304998"/>
              <a:gd name="connsiteX38" fmla="*/ 1372734 w 1513411"/>
              <a:gd name="connsiteY38" fmla="*/ 238243 h 304998"/>
              <a:gd name="connsiteX39" fmla="*/ 1381810 w 1513411"/>
              <a:gd name="connsiteY39" fmla="*/ 229167 h 304998"/>
              <a:gd name="connsiteX40" fmla="*/ 1386348 w 1513411"/>
              <a:gd name="connsiteY40" fmla="*/ 222360 h 304998"/>
              <a:gd name="connsiteX41" fmla="*/ 1393155 w 1513411"/>
              <a:gd name="connsiteY41" fmla="*/ 217822 h 304998"/>
              <a:gd name="connsiteX42" fmla="*/ 1399962 w 1513411"/>
              <a:gd name="connsiteY42" fmla="*/ 208746 h 304998"/>
              <a:gd name="connsiteX43" fmla="*/ 1409038 w 1513411"/>
              <a:gd name="connsiteY43" fmla="*/ 195133 h 304998"/>
              <a:gd name="connsiteX44" fmla="*/ 1411307 w 1513411"/>
              <a:gd name="connsiteY44" fmla="*/ 188326 h 304998"/>
              <a:gd name="connsiteX45" fmla="*/ 1418114 w 1513411"/>
              <a:gd name="connsiteY45" fmla="*/ 181519 h 304998"/>
              <a:gd name="connsiteX46" fmla="*/ 1420383 w 1513411"/>
              <a:gd name="connsiteY46" fmla="*/ 170174 h 304998"/>
              <a:gd name="connsiteX47" fmla="*/ 1422652 w 1513411"/>
              <a:gd name="connsiteY47" fmla="*/ 163367 h 304998"/>
              <a:gd name="connsiteX48" fmla="*/ 1424921 w 1513411"/>
              <a:gd name="connsiteY48" fmla="*/ 152022 h 304998"/>
              <a:gd name="connsiteX49" fmla="*/ 1436266 w 1513411"/>
              <a:gd name="connsiteY49" fmla="*/ 140677 h 304998"/>
              <a:gd name="connsiteX50" fmla="*/ 1440804 w 1513411"/>
              <a:gd name="connsiteY50" fmla="*/ 127063 h 304998"/>
              <a:gd name="connsiteX51" fmla="*/ 1443073 w 1513411"/>
              <a:gd name="connsiteY51" fmla="*/ 117987 h 304998"/>
              <a:gd name="connsiteX52" fmla="*/ 1447611 w 1513411"/>
              <a:gd name="connsiteY52" fmla="*/ 104373 h 304998"/>
              <a:gd name="connsiteX53" fmla="*/ 1449880 w 1513411"/>
              <a:gd name="connsiteY53" fmla="*/ 97566 h 304998"/>
              <a:gd name="connsiteX54" fmla="*/ 1452149 w 1513411"/>
              <a:gd name="connsiteY54" fmla="*/ 13614 h 304998"/>
              <a:gd name="connsiteX55" fmla="*/ 1490721 w 1513411"/>
              <a:gd name="connsiteY55" fmla="*/ 11345 h 304998"/>
              <a:gd name="connsiteX56" fmla="*/ 1513411 w 1513411"/>
              <a:gd name="connsiteY56" fmla="*/ 2269 h 304998"/>
              <a:gd name="connsiteX57" fmla="*/ 1506604 w 1513411"/>
              <a:gd name="connsiteY57" fmla="*/ 0 h 304998"/>
              <a:gd name="connsiteX58" fmla="*/ 1497528 w 1513411"/>
              <a:gd name="connsiteY58" fmla="*/ 0 h 304998"/>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068691 w 1513411"/>
              <a:gd name="connsiteY28" fmla="*/ 272278 h 279085"/>
              <a:gd name="connsiteX29" fmla="*/ 1202561 w 1513411"/>
              <a:gd name="connsiteY29" fmla="*/ 270009 h 279085"/>
              <a:gd name="connsiteX30" fmla="*/ 1254747 w 1513411"/>
              <a:gd name="connsiteY30" fmla="*/ 265471 h 279085"/>
              <a:gd name="connsiteX31" fmla="*/ 1293320 w 1513411"/>
              <a:gd name="connsiteY31" fmla="*/ 263202 h 279085"/>
              <a:gd name="connsiteX32" fmla="*/ 1313741 w 1513411"/>
              <a:gd name="connsiteY32" fmla="*/ 258664 h 279085"/>
              <a:gd name="connsiteX33" fmla="*/ 1322817 w 1513411"/>
              <a:gd name="connsiteY33" fmla="*/ 256395 h 279085"/>
              <a:gd name="connsiteX34" fmla="*/ 1343238 w 1513411"/>
              <a:gd name="connsiteY34" fmla="*/ 254126 h 279085"/>
              <a:gd name="connsiteX35" fmla="*/ 1352314 w 1513411"/>
              <a:gd name="connsiteY35" fmla="*/ 249588 h 279085"/>
              <a:gd name="connsiteX36" fmla="*/ 1359120 w 1513411"/>
              <a:gd name="connsiteY36" fmla="*/ 245050 h 279085"/>
              <a:gd name="connsiteX37" fmla="*/ 1372734 w 1513411"/>
              <a:gd name="connsiteY37" fmla="*/ 238243 h 279085"/>
              <a:gd name="connsiteX38" fmla="*/ 1381810 w 1513411"/>
              <a:gd name="connsiteY38" fmla="*/ 229167 h 279085"/>
              <a:gd name="connsiteX39" fmla="*/ 1386348 w 1513411"/>
              <a:gd name="connsiteY39" fmla="*/ 222360 h 279085"/>
              <a:gd name="connsiteX40" fmla="*/ 1393155 w 1513411"/>
              <a:gd name="connsiteY40" fmla="*/ 217822 h 279085"/>
              <a:gd name="connsiteX41" fmla="*/ 1399962 w 1513411"/>
              <a:gd name="connsiteY41" fmla="*/ 208746 h 279085"/>
              <a:gd name="connsiteX42" fmla="*/ 1409038 w 1513411"/>
              <a:gd name="connsiteY42" fmla="*/ 195133 h 279085"/>
              <a:gd name="connsiteX43" fmla="*/ 1411307 w 1513411"/>
              <a:gd name="connsiteY43" fmla="*/ 188326 h 279085"/>
              <a:gd name="connsiteX44" fmla="*/ 1418114 w 1513411"/>
              <a:gd name="connsiteY44" fmla="*/ 181519 h 279085"/>
              <a:gd name="connsiteX45" fmla="*/ 1420383 w 1513411"/>
              <a:gd name="connsiteY45" fmla="*/ 170174 h 279085"/>
              <a:gd name="connsiteX46" fmla="*/ 1422652 w 1513411"/>
              <a:gd name="connsiteY46" fmla="*/ 163367 h 279085"/>
              <a:gd name="connsiteX47" fmla="*/ 1424921 w 1513411"/>
              <a:gd name="connsiteY47" fmla="*/ 152022 h 279085"/>
              <a:gd name="connsiteX48" fmla="*/ 1436266 w 1513411"/>
              <a:gd name="connsiteY48" fmla="*/ 140677 h 279085"/>
              <a:gd name="connsiteX49" fmla="*/ 1440804 w 1513411"/>
              <a:gd name="connsiteY49" fmla="*/ 127063 h 279085"/>
              <a:gd name="connsiteX50" fmla="*/ 1443073 w 1513411"/>
              <a:gd name="connsiteY50" fmla="*/ 117987 h 279085"/>
              <a:gd name="connsiteX51" fmla="*/ 1447611 w 1513411"/>
              <a:gd name="connsiteY51" fmla="*/ 104373 h 279085"/>
              <a:gd name="connsiteX52" fmla="*/ 1449880 w 1513411"/>
              <a:gd name="connsiteY52" fmla="*/ 97566 h 279085"/>
              <a:gd name="connsiteX53" fmla="*/ 1452149 w 1513411"/>
              <a:gd name="connsiteY53" fmla="*/ 13614 h 279085"/>
              <a:gd name="connsiteX54" fmla="*/ 1490721 w 1513411"/>
              <a:gd name="connsiteY54" fmla="*/ 11345 h 279085"/>
              <a:gd name="connsiteX55" fmla="*/ 1513411 w 1513411"/>
              <a:gd name="connsiteY55" fmla="*/ 2269 h 279085"/>
              <a:gd name="connsiteX56" fmla="*/ 1506604 w 1513411"/>
              <a:gd name="connsiteY56" fmla="*/ 0 h 279085"/>
              <a:gd name="connsiteX57" fmla="*/ 1497528 w 1513411"/>
              <a:gd name="connsiteY57"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55" fmla="*/ 1506604 w 1513411"/>
              <a:gd name="connsiteY55" fmla="*/ 0 h 279085"/>
              <a:gd name="connsiteX56" fmla="*/ 1497528 w 1513411"/>
              <a:gd name="connsiteY56"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55" fmla="*/ 1506604 w 1513411"/>
              <a:gd name="connsiteY55"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513411 w 1513411"/>
              <a:gd name="connsiteY53" fmla="*/ 2269 h 279085"/>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0804 w 1494361"/>
              <a:gd name="connsiteY48" fmla="*/ 131144 h 283166"/>
              <a:gd name="connsiteX49" fmla="*/ 1443073 w 1494361"/>
              <a:gd name="connsiteY49" fmla="*/ 122068 h 283166"/>
              <a:gd name="connsiteX50" fmla="*/ 1447611 w 1494361"/>
              <a:gd name="connsiteY50" fmla="*/ 108454 h 283166"/>
              <a:gd name="connsiteX51" fmla="*/ 1449880 w 1494361"/>
              <a:gd name="connsiteY51" fmla="*/ 101647 h 283166"/>
              <a:gd name="connsiteX52" fmla="*/ 1452149 w 1494361"/>
              <a:gd name="connsiteY52" fmla="*/ 17695 h 283166"/>
              <a:gd name="connsiteX53" fmla="*/ 1494361 w 1494361"/>
              <a:gd name="connsiteY53"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0804 w 1494361"/>
              <a:gd name="connsiteY48" fmla="*/ 131144 h 283166"/>
              <a:gd name="connsiteX49" fmla="*/ 1443073 w 1494361"/>
              <a:gd name="connsiteY49" fmla="*/ 122068 h 283166"/>
              <a:gd name="connsiteX50" fmla="*/ 1447611 w 1494361"/>
              <a:gd name="connsiteY50" fmla="*/ 108454 h 283166"/>
              <a:gd name="connsiteX51" fmla="*/ 1449880 w 1494361"/>
              <a:gd name="connsiteY51" fmla="*/ 101647 h 283166"/>
              <a:gd name="connsiteX52" fmla="*/ 1477549 w 1494361"/>
              <a:gd name="connsiteY52" fmla="*/ 33570 h 283166"/>
              <a:gd name="connsiteX53" fmla="*/ 1494361 w 1494361"/>
              <a:gd name="connsiteY53"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3073 w 1494361"/>
              <a:gd name="connsiteY48" fmla="*/ 122068 h 283166"/>
              <a:gd name="connsiteX49" fmla="*/ 1447611 w 1494361"/>
              <a:gd name="connsiteY49" fmla="*/ 108454 h 283166"/>
              <a:gd name="connsiteX50" fmla="*/ 1449880 w 1494361"/>
              <a:gd name="connsiteY50" fmla="*/ 101647 h 283166"/>
              <a:gd name="connsiteX51" fmla="*/ 1477549 w 1494361"/>
              <a:gd name="connsiteY51" fmla="*/ 33570 h 283166"/>
              <a:gd name="connsiteX52" fmla="*/ 1494361 w 1494361"/>
              <a:gd name="connsiteY52"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7611 w 1494361"/>
              <a:gd name="connsiteY48" fmla="*/ 108454 h 283166"/>
              <a:gd name="connsiteX49" fmla="*/ 1449880 w 1494361"/>
              <a:gd name="connsiteY49" fmla="*/ 101647 h 283166"/>
              <a:gd name="connsiteX50" fmla="*/ 1477549 w 1494361"/>
              <a:gd name="connsiteY50" fmla="*/ 33570 h 283166"/>
              <a:gd name="connsiteX51" fmla="*/ 1494361 w 1494361"/>
              <a:gd name="connsiteY51"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47611 w 1494361"/>
              <a:gd name="connsiteY47" fmla="*/ 108454 h 283166"/>
              <a:gd name="connsiteX48" fmla="*/ 1449880 w 1494361"/>
              <a:gd name="connsiteY48" fmla="*/ 101647 h 283166"/>
              <a:gd name="connsiteX49" fmla="*/ 1477549 w 1494361"/>
              <a:gd name="connsiteY49" fmla="*/ 33570 h 283166"/>
              <a:gd name="connsiteX50" fmla="*/ 1494361 w 1494361"/>
              <a:gd name="connsiteY50"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47611 w 1494361"/>
              <a:gd name="connsiteY47" fmla="*/ 108454 h 283166"/>
              <a:gd name="connsiteX48" fmla="*/ 1459405 w 1494361"/>
              <a:gd name="connsiteY48" fmla="*/ 98472 h 283166"/>
              <a:gd name="connsiteX49" fmla="*/ 1477549 w 1494361"/>
              <a:gd name="connsiteY49" fmla="*/ 33570 h 283166"/>
              <a:gd name="connsiteX50" fmla="*/ 1494361 w 1494361"/>
              <a:gd name="connsiteY50"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59405 w 1494361"/>
              <a:gd name="connsiteY47" fmla="*/ 98472 h 283166"/>
              <a:gd name="connsiteX48" fmla="*/ 1477549 w 1494361"/>
              <a:gd name="connsiteY48" fmla="*/ 33570 h 283166"/>
              <a:gd name="connsiteX49" fmla="*/ 1494361 w 1494361"/>
              <a:gd name="connsiteY49" fmla="*/ 0 h 283166"/>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399962 w 1481661"/>
              <a:gd name="connsiteY40" fmla="*/ 214414 h 284753"/>
              <a:gd name="connsiteX41" fmla="*/ 1409038 w 1481661"/>
              <a:gd name="connsiteY41" fmla="*/ 200801 h 284753"/>
              <a:gd name="connsiteX42" fmla="*/ 1411307 w 1481661"/>
              <a:gd name="connsiteY42" fmla="*/ 193994 h 284753"/>
              <a:gd name="connsiteX43" fmla="*/ 1418114 w 1481661"/>
              <a:gd name="connsiteY43" fmla="*/ 187187 h 284753"/>
              <a:gd name="connsiteX44" fmla="*/ 1420383 w 1481661"/>
              <a:gd name="connsiteY44" fmla="*/ 175842 h 284753"/>
              <a:gd name="connsiteX45" fmla="*/ 1422652 w 1481661"/>
              <a:gd name="connsiteY45" fmla="*/ 169035 h 284753"/>
              <a:gd name="connsiteX46" fmla="*/ 1436266 w 1481661"/>
              <a:gd name="connsiteY46" fmla="*/ 146345 h 284753"/>
              <a:gd name="connsiteX47" fmla="*/ 1459405 w 1481661"/>
              <a:gd name="connsiteY47" fmla="*/ 100059 h 284753"/>
              <a:gd name="connsiteX48" fmla="*/ 1477549 w 1481661"/>
              <a:gd name="connsiteY48" fmla="*/ 35157 h 284753"/>
              <a:gd name="connsiteX49" fmla="*/ 1481661 w 1481661"/>
              <a:gd name="connsiteY49"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20383 w 1481661"/>
              <a:gd name="connsiteY43" fmla="*/ 175842 h 284753"/>
              <a:gd name="connsiteX44" fmla="*/ 1422652 w 1481661"/>
              <a:gd name="connsiteY44" fmla="*/ 169035 h 284753"/>
              <a:gd name="connsiteX45" fmla="*/ 1436266 w 1481661"/>
              <a:gd name="connsiteY45" fmla="*/ 146345 h 284753"/>
              <a:gd name="connsiteX46" fmla="*/ 1459405 w 1481661"/>
              <a:gd name="connsiteY46" fmla="*/ 100059 h 284753"/>
              <a:gd name="connsiteX47" fmla="*/ 1477549 w 1481661"/>
              <a:gd name="connsiteY47" fmla="*/ 35157 h 284753"/>
              <a:gd name="connsiteX48" fmla="*/ 1481661 w 1481661"/>
              <a:gd name="connsiteY48"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20383 w 1481661"/>
              <a:gd name="connsiteY43" fmla="*/ 175842 h 284753"/>
              <a:gd name="connsiteX44" fmla="*/ 1436266 w 1481661"/>
              <a:gd name="connsiteY44" fmla="*/ 146345 h 284753"/>
              <a:gd name="connsiteX45" fmla="*/ 1459405 w 1481661"/>
              <a:gd name="connsiteY45" fmla="*/ 100059 h 284753"/>
              <a:gd name="connsiteX46" fmla="*/ 1477549 w 1481661"/>
              <a:gd name="connsiteY46" fmla="*/ 35157 h 284753"/>
              <a:gd name="connsiteX47" fmla="*/ 1481661 w 1481661"/>
              <a:gd name="connsiteY47"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36266 w 1481661"/>
              <a:gd name="connsiteY43" fmla="*/ 146345 h 284753"/>
              <a:gd name="connsiteX44" fmla="*/ 1459405 w 1481661"/>
              <a:gd name="connsiteY44" fmla="*/ 100059 h 284753"/>
              <a:gd name="connsiteX45" fmla="*/ 1477549 w 1481661"/>
              <a:gd name="connsiteY45" fmla="*/ 35157 h 284753"/>
              <a:gd name="connsiteX46" fmla="*/ 1481661 w 1481661"/>
              <a:gd name="connsiteY46"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36266 w 1481661"/>
              <a:gd name="connsiteY42" fmla="*/ 146345 h 284753"/>
              <a:gd name="connsiteX43" fmla="*/ 1459405 w 1481661"/>
              <a:gd name="connsiteY43" fmla="*/ 100059 h 284753"/>
              <a:gd name="connsiteX44" fmla="*/ 1477549 w 1481661"/>
              <a:gd name="connsiteY44" fmla="*/ 35157 h 284753"/>
              <a:gd name="connsiteX45" fmla="*/ 1481661 w 1481661"/>
              <a:gd name="connsiteY45"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6348 w 1481661"/>
              <a:gd name="connsiteY37" fmla="*/ 228028 h 284753"/>
              <a:gd name="connsiteX38" fmla="*/ 1393155 w 1481661"/>
              <a:gd name="connsiteY38" fmla="*/ 223490 h 284753"/>
              <a:gd name="connsiteX39" fmla="*/ 1409038 w 1481661"/>
              <a:gd name="connsiteY39" fmla="*/ 200801 h 284753"/>
              <a:gd name="connsiteX40" fmla="*/ 1411307 w 1481661"/>
              <a:gd name="connsiteY40" fmla="*/ 193994 h 284753"/>
              <a:gd name="connsiteX41" fmla="*/ 1436266 w 1481661"/>
              <a:gd name="connsiteY41" fmla="*/ 146345 h 284753"/>
              <a:gd name="connsiteX42" fmla="*/ 1459405 w 1481661"/>
              <a:gd name="connsiteY42" fmla="*/ 100059 h 284753"/>
              <a:gd name="connsiteX43" fmla="*/ 1477549 w 1481661"/>
              <a:gd name="connsiteY43" fmla="*/ 35157 h 284753"/>
              <a:gd name="connsiteX44" fmla="*/ 1481661 w 1481661"/>
              <a:gd name="connsiteY44"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6348 w 1481661"/>
              <a:gd name="connsiteY37" fmla="*/ 228028 h 284753"/>
              <a:gd name="connsiteX38" fmla="*/ 1393155 w 1481661"/>
              <a:gd name="connsiteY38" fmla="*/ 223490 h 284753"/>
              <a:gd name="connsiteX39" fmla="*/ 1409038 w 1481661"/>
              <a:gd name="connsiteY39" fmla="*/ 200801 h 284753"/>
              <a:gd name="connsiteX40" fmla="*/ 1416069 w 1481661"/>
              <a:gd name="connsiteY40" fmla="*/ 184469 h 284753"/>
              <a:gd name="connsiteX41" fmla="*/ 1436266 w 1481661"/>
              <a:gd name="connsiteY41" fmla="*/ 146345 h 284753"/>
              <a:gd name="connsiteX42" fmla="*/ 1459405 w 1481661"/>
              <a:gd name="connsiteY42" fmla="*/ 100059 h 284753"/>
              <a:gd name="connsiteX43" fmla="*/ 1477549 w 1481661"/>
              <a:gd name="connsiteY43" fmla="*/ 35157 h 284753"/>
              <a:gd name="connsiteX44" fmla="*/ 1481661 w 1481661"/>
              <a:gd name="connsiteY44" fmla="*/ 0 h 28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81661" h="284753">
                <a:moveTo>
                  <a:pt x="0" y="5668"/>
                </a:moveTo>
                <a:lnTo>
                  <a:pt x="0" y="5668"/>
                </a:lnTo>
                <a:cubicBezTo>
                  <a:pt x="143" y="8099"/>
                  <a:pt x="1007" y="46086"/>
                  <a:pt x="4538" y="57855"/>
                </a:cubicBezTo>
                <a:cubicBezTo>
                  <a:pt x="5510" y="61095"/>
                  <a:pt x="7563" y="63906"/>
                  <a:pt x="9076" y="66931"/>
                </a:cubicBezTo>
                <a:cubicBezTo>
                  <a:pt x="9832" y="72225"/>
                  <a:pt x="10296" y="77569"/>
                  <a:pt x="11345" y="82813"/>
                </a:cubicBezTo>
                <a:cubicBezTo>
                  <a:pt x="11814" y="85158"/>
                  <a:pt x="12957" y="87320"/>
                  <a:pt x="13614" y="89620"/>
                </a:cubicBezTo>
                <a:cubicBezTo>
                  <a:pt x="19312" y="109564"/>
                  <a:pt x="12712" y="89182"/>
                  <a:pt x="18152" y="105503"/>
                </a:cubicBezTo>
                <a:cubicBezTo>
                  <a:pt x="18447" y="108453"/>
                  <a:pt x="20127" y="132702"/>
                  <a:pt x="22690" y="139538"/>
                </a:cubicBezTo>
                <a:cubicBezTo>
                  <a:pt x="23648" y="142091"/>
                  <a:pt x="26008" y="143906"/>
                  <a:pt x="27228" y="146345"/>
                </a:cubicBezTo>
                <a:cubicBezTo>
                  <a:pt x="36617" y="165124"/>
                  <a:pt x="19870" y="138620"/>
                  <a:pt x="34035" y="162228"/>
                </a:cubicBezTo>
                <a:cubicBezTo>
                  <a:pt x="34040" y="162236"/>
                  <a:pt x="45378" y="179242"/>
                  <a:pt x="47649" y="182649"/>
                </a:cubicBezTo>
                <a:lnTo>
                  <a:pt x="56724" y="196263"/>
                </a:lnTo>
                <a:cubicBezTo>
                  <a:pt x="58237" y="198532"/>
                  <a:pt x="58993" y="201558"/>
                  <a:pt x="61262" y="203070"/>
                </a:cubicBezTo>
                <a:lnTo>
                  <a:pt x="68069" y="207607"/>
                </a:lnTo>
                <a:cubicBezTo>
                  <a:pt x="73020" y="222459"/>
                  <a:pt x="66144" y="207882"/>
                  <a:pt x="77145" y="216683"/>
                </a:cubicBezTo>
                <a:cubicBezTo>
                  <a:pt x="98073" y="233426"/>
                  <a:pt x="62563" y="213012"/>
                  <a:pt x="88490" y="230297"/>
                </a:cubicBezTo>
                <a:cubicBezTo>
                  <a:pt x="105609" y="241710"/>
                  <a:pt x="81590" y="214321"/>
                  <a:pt x="108911" y="241642"/>
                </a:cubicBezTo>
                <a:cubicBezTo>
                  <a:pt x="111180" y="243911"/>
                  <a:pt x="112932" y="246857"/>
                  <a:pt x="115718" y="248449"/>
                </a:cubicBezTo>
                <a:cubicBezTo>
                  <a:pt x="118426" y="249996"/>
                  <a:pt x="121836" y="249732"/>
                  <a:pt x="124794" y="250718"/>
                </a:cubicBezTo>
                <a:cubicBezTo>
                  <a:pt x="128658" y="252006"/>
                  <a:pt x="132496" y="253435"/>
                  <a:pt x="136139" y="255256"/>
                </a:cubicBezTo>
                <a:cubicBezTo>
                  <a:pt x="152512" y="263443"/>
                  <a:pt x="132132" y="256376"/>
                  <a:pt x="152022" y="264332"/>
                </a:cubicBezTo>
                <a:cubicBezTo>
                  <a:pt x="168250" y="270823"/>
                  <a:pt x="161788" y="267341"/>
                  <a:pt x="176981" y="271139"/>
                </a:cubicBezTo>
                <a:cubicBezTo>
                  <a:pt x="179301" y="271719"/>
                  <a:pt x="181417" y="273092"/>
                  <a:pt x="183787" y="273408"/>
                </a:cubicBezTo>
                <a:cubicBezTo>
                  <a:pt x="192815" y="274612"/>
                  <a:pt x="201958" y="274724"/>
                  <a:pt x="211015" y="275677"/>
                </a:cubicBezTo>
                <a:cubicBezTo>
                  <a:pt x="254051" y="280207"/>
                  <a:pt x="115340" y="278702"/>
                  <a:pt x="245050" y="280215"/>
                </a:cubicBezTo>
                <a:lnTo>
                  <a:pt x="989276" y="284753"/>
                </a:lnTo>
                <a:cubicBezTo>
                  <a:pt x="1004403" y="283997"/>
                  <a:pt x="1019549" y="283563"/>
                  <a:pt x="1034656" y="282484"/>
                </a:cubicBezTo>
                <a:cubicBezTo>
                  <a:pt x="1040738" y="282050"/>
                  <a:pt x="1024824" y="281349"/>
                  <a:pt x="1052808" y="280215"/>
                </a:cubicBezTo>
                <a:cubicBezTo>
                  <a:pt x="1080792" y="279081"/>
                  <a:pt x="1168905" y="277190"/>
                  <a:pt x="1202561" y="275677"/>
                </a:cubicBezTo>
                <a:cubicBezTo>
                  <a:pt x="1225748" y="269880"/>
                  <a:pt x="1207828" y="273746"/>
                  <a:pt x="1254747" y="271139"/>
                </a:cubicBezTo>
                <a:lnTo>
                  <a:pt x="1293320" y="268870"/>
                </a:lnTo>
                <a:lnTo>
                  <a:pt x="1313741" y="264332"/>
                </a:lnTo>
                <a:cubicBezTo>
                  <a:pt x="1316780" y="263631"/>
                  <a:pt x="1319735" y="262537"/>
                  <a:pt x="1322817" y="262063"/>
                </a:cubicBezTo>
                <a:cubicBezTo>
                  <a:pt x="1329586" y="261022"/>
                  <a:pt x="1336431" y="260550"/>
                  <a:pt x="1343238" y="259794"/>
                </a:cubicBezTo>
                <a:cubicBezTo>
                  <a:pt x="1346263" y="258281"/>
                  <a:pt x="1349377" y="256934"/>
                  <a:pt x="1352314" y="255256"/>
                </a:cubicBezTo>
                <a:cubicBezTo>
                  <a:pt x="1354681" y="253903"/>
                  <a:pt x="1356681" y="251937"/>
                  <a:pt x="1359120" y="250718"/>
                </a:cubicBezTo>
                <a:cubicBezTo>
                  <a:pt x="1368784" y="245886"/>
                  <a:pt x="1368196" y="247693"/>
                  <a:pt x="1372734" y="243911"/>
                </a:cubicBezTo>
                <a:cubicBezTo>
                  <a:pt x="1377272" y="240129"/>
                  <a:pt x="1382945" y="231431"/>
                  <a:pt x="1386348" y="228028"/>
                </a:cubicBezTo>
                <a:cubicBezTo>
                  <a:pt x="1389751" y="224625"/>
                  <a:pt x="1389373" y="228028"/>
                  <a:pt x="1393155" y="223490"/>
                </a:cubicBezTo>
                <a:cubicBezTo>
                  <a:pt x="1396937" y="218952"/>
                  <a:pt x="1405219" y="207304"/>
                  <a:pt x="1409038" y="200801"/>
                </a:cubicBezTo>
                <a:cubicBezTo>
                  <a:pt x="1412857" y="194298"/>
                  <a:pt x="1411531" y="193545"/>
                  <a:pt x="1416069" y="184469"/>
                </a:cubicBezTo>
                <a:cubicBezTo>
                  <a:pt x="1420607" y="175393"/>
                  <a:pt x="1428250" y="162001"/>
                  <a:pt x="1436266" y="146345"/>
                </a:cubicBezTo>
                <a:cubicBezTo>
                  <a:pt x="1444282" y="130689"/>
                  <a:pt x="1452524" y="118590"/>
                  <a:pt x="1459405" y="100059"/>
                </a:cubicBezTo>
                <a:cubicBezTo>
                  <a:pt x="1466286" y="81528"/>
                  <a:pt x="1473840" y="51833"/>
                  <a:pt x="1477549" y="35157"/>
                </a:cubicBezTo>
                <a:cubicBezTo>
                  <a:pt x="1481258" y="18481"/>
                  <a:pt x="1468898" y="2364"/>
                  <a:pt x="1481661" y="0"/>
                </a:cubicBezTo>
              </a:path>
            </a:pathLst>
          </a:cu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20" name="Rounded Rectangle 19"/>
          <p:cNvSpPr/>
          <p:nvPr/>
        </p:nvSpPr>
        <p:spPr>
          <a:xfrm>
            <a:off x="6847740" y="1723420"/>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a:t>
            </a:r>
            <a:endParaRPr lang="en-US" sz="2400" b="1" dirty="0"/>
          </a:p>
        </p:txBody>
      </p:sp>
      <p:sp>
        <p:nvSpPr>
          <p:cNvPr id="21" name="Rounded Rectangle 20"/>
          <p:cNvSpPr/>
          <p:nvPr/>
        </p:nvSpPr>
        <p:spPr>
          <a:xfrm>
            <a:off x="7632828" y="1723420"/>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D</a:t>
            </a:r>
            <a:endParaRPr lang="en-US" b="1" dirty="0"/>
          </a:p>
        </p:txBody>
      </p:sp>
      <p:sp>
        <p:nvSpPr>
          <p:cNvPr id="22" name="Rectangle 21"/>
          <p:cNvSpPr/>
          <p:nvPr/>
        </p:nvSpPr>
        <p:spPr>
          <a:xfrm>
            <a:off x="7256029" y="1471882"/>
            <a:ext cx="316769" cy="184727"/>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G</a:t>
            </a:r>
            <a:endParaRPr lang="en-US" b="1" dirty="0"/>
          </a:p>
        </p:txBody>
      </p:sp>
      <p:sp>
        <p:nvSpPr>
          <p:cNvPr id="23" name="Rectangle 22"/>
          <p:cNvSpPr/>
          <p:nvPr/>
        </p:nvSpPr>
        <p:spPr>
          <a:xfrm>
            <a:off x="6669674" y="1669167"/>
            <a:ext cx="148166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cxnSp>
        <p:nvCxnSpPr>
          <p:cNvPr id="16" name="Straight Connector 15"/>
          <p:cNvCxnSpPr/>
          <p:nvPr/>
        </p:nvCxnSpPr>
        <p:spPr>
          <a:xfrm>
            <a:off x="1736436" y="1669167"/>
            <a:ext cx="8100291" cy="34902"/>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39826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p:cNvSpPr>
          <p:nvPr>
            <p:ph type="title" idx="4294967295"/>
          </p:nvPr>
        </p:nvSpPr>
        <p:spPr>
          <a:xfrm>
            <a:off x="3941763" y="127000"/>
            <a:ext cx="8250237" cy="557213"/>
          </a:xfrm>
        </p:spPr>
        <p:txBody>
          <a:bodyPr/>
          <a:lstStyle/>
          <a:p>
            <a:pPr eaLnBrk="1" hangingPunct="1"/>
            <a:r>
              <a:rPr lang="en-US" sz="2400" dirty="0" smtClean="0"/>
              <a:t>“Beyond the Spec Sheet” Behaviors</a:t>
            </a:r>
            <a:endParaRPr lang="en-US" sz="2400" dirty="0"/>
          </a:p>
        </p:txBody>
      </p:sp>
      <p:sp>
        <p:nvSpPr>
          <p:cNvPr id="4" name="TextBox 3"/>
          <p:cNvSpPr txBox="1"/>
          <p:nvPr/>
        </p:nvSpPr>
        <p:spPr>
          <a:xfrm>
            <a:off x="193964" y="836107"/>
            <a:ext cx="2392001" cy="400110"/>
          </a:xfrm>
          <a:prstGeom prst="rect">
            <a:avLst/>
          </a:prstGeom>
          <a:noFill/>
        </p:spPr>
        <p:txBody>
          <a:bodyPr wrap="none" rtlCol="0">
            <a:spAutoFit/>
          </a:bodyPr>
          <a:lstStyle/>
          <a:p>
            <a:r>
              <a:rPr lang="en-US" sz="2000" dirty="0" smtClean="0"/>
              <a:t>1. pixel aspect ratio</a:t>
            </a:r>
          </a:p>
        </p:txBody>
      </p:sp>
      <p:sp>
        <p:nvSpPr>
          <p:cNvPr id="20" name="TextBox 19"/>
          <p:cNvSpPr txBox="1"/>
          <p:nvPr/>
        </p:nvSpPr>
        <p:spPr>
          <a:xfrm>
            <a:off x="3012506" y="836107"/>
            <a:ext cx="2762295" cy="400110"/>
          </a:xfrm>
          <a:prstGeom prst="rect">
            <a:avLst/>
          </a:prstGeom>
          <a:noFill/>
        </p:spPr>
        <p:txBody>
          <a:bodyPr wrap="none" rtlCol="0">
            <a:spAutoFit/>
          </a:bodyPr>
          <a:lstStyle/>
          <a:p>
            <a:r>
              <a:rPr lang="en-US" sz="2000" dirty="0" smtClean="0"/>
              <a:t>2. amps on high-rho Si</a:t>
            </a:r>
          </a:p>
        </p:txBody>
      </p:sp>
      <p:pic>
        <p:nvPicPr>
          <p:cNvPr id="6" name="Picture 5"/>
          <p:cNvPicPr>
            <a:picLocks noChangeAspect="1"/>
          </p:cNvPicPr>
          <p:nvPr/>
        </p:nvPicPr>
        <p:blipFill>
          <a:blip r:embed="rId2" cstate="print"/>
          <a:stretch>
            <a:fillRect/>
          </a:stretch>
        </p:blipFill>
        <p:spPr>
          <a:xfrm>
            <a:off x="7346045" y="1930399"/>
            <a:ext cx="4642755" cy="4141124"/>
          </a:xfrm>
          <a:prstGeom prst="rect">
            <a:avLst/>
          </a:prstGeom>
        </p:spPr>
      </p:pic>
      <p:pic>
        <p:nvPicPr>
          <p:cNvPr id="7" name="Picture 6"/>
          <p:cNvPicPr>
            <a:picLocks noChangeAspect="1"/>
          </p:cNvPicPr>
          <p:nvPr/>
        </p:nvPicPr>
        <p:blipFill>
          <a:blip r:embed="rId3" cstate="print"/>
          <a:stretch>
            <a:fillRect/>
          </a:stretch>
        </p:blipFill>
        <p:spPr>
          <a:xfrm>
            <a:off x="3165189" y="1789163"/>
            <a:ext cx="3658413" cy="4024897"/>
          </a:xfrm>
          <a:prstGeom prst="rect">
            <a:avLst/>
          </a:prstGeom>
        </p:spPr>
      </p:pic>
      <p:grpSp>
        <p:nvGrpSpPr>
          <p:cNvPr id="15" name="Group 14"/>
          <p:cNvGrpSpPr/>
          <p:nvPr/>
        </p:nvGrpSpPr>
        <p:grpSpPr>
          <a:xfrm>
            <a:off x="4146315" y="3325154"/>
            <a:ext cx="1497102" cy="942048"/>
            <a:chOff x="1770316" y="3673936"/>
            <a:chExt cx="1733104" cy="1092999"/>
          </a:xfrm>
        </p:grpSpPr>
        <p:sp>
          <p:nvSpPr>
            <p:cNvPr id="16" name="Arc 15"/>
            <p:cNvSpPr/>
            <p:nvPr/>
          </p:nvSpPr>
          <p:spPr>
            <a:xfrm rot="10800000">
              <a:off x="1770316" y="3673936"/>
              <a:ext cx="1360967" cy="871870"/>
            </a:xfrm>
            <a:prstGeom prst="arc">
              <a:avLst>
                <a:gd name="adj1" fmla="val 15335615"/>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Arc 16"/>
            <p:cNvSpPr/>
            <p:nvPr/>
          </p:nvSpPr>
          <p:spPr>
            <a:xfrm rot="10800000" flipH="1">
              <a:off x="2142453" y="3684571"/>
              <a:ext cx="1360967" cy="871870"/>
            </a:xfrm>
            <a:prstGeom prst="arc">
              <a:avLst>
                <a:gd name="adj1" fmla="val 15569972"/>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Connector 17"/>
            <p:cNvCxnSpPr/>
            <p:nvPr/>
          </p:nvCxnSpPr>
          <p:spPr>
            <a:xfrm>
              <a:off x="2565990" y="4366438"/>
              <a:ext cx="0" cy="3898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18390" y="4377074"/>
              <a:ext cx="0" cy="389861"/>
            </a:xfrm>
            <a:prstGeom prst="line">
              <a:avLst/>
            </a:prstGeom>
          </p:spPr>
          <p:style>
            <a:lnRef idx="2">
              <a:schemeClr val="accent1"/>
            </a:lnRef>
            <a:fillRef idx="0">
              <a:schemeClr val="accent1"/>
            </a:fillRef>
            <a:effectRef idx="1">
              <a:schemeClr val="accent1"/>
            </a:effectRef>
            <a:fontRef idx="minor">
              <a:schemeClr val="tx1"/>
            </a:fontRef>
          </p:style>
        </p:cxnSp>
      </p:grpSp>
      <p:sp>
        <p:nvSpPr>
          <p:cNvPr id="24" name="TextBox 23"/>
          <p:cNvSpPr txBox="1"/>
          <p:nvPr/>
        </p:nvSpPr>
        <p:spPr>
          <a:xfrm>
            <a:off x="7346045" y="836107"/>
            <a:ext cx="3233578" cy="400110"/>
          </a:xfrm>
          <a:prstGeom prst="rect">
            <a:avLst/>
          </a:prstGeom>
          <a:noFill/>
        </p:spPr>
        <p:txBody>
          <a:bodyPr wrap="none" rtlCol="0">
            <a:spAutoFit/>
          </a:bodyPr>
          <a:lstStyle/>
          <a:p>
            <a:r>
              <a:rPr lang="en-US" sz="2000" dirty="0" smtClean="0"/>
              <a:t>3. serial register adjacency</a:t>
            </a:r>
          </a:p>
        </p:txBody>
      </p:sp>
      <p:pic>
        <p:nvPicPr>
          <p:cNvPr id="1026" name="Picture 2"/>
          <p:cNvPicPr>
            <a:picLocks noChangeAspect="1" noChangeArrowheads="1"/>
          </p:cNvPicPr>
          <p:nvPr/>
        </p:nvPicPr>
        <p:blipFill>
          <a:blip r:embed="rId4" cstate="print"/>
          <a:srcRect/>
          <a:stretch>
            <a:fillRect/>
          </a:stretch>
        </p:blipFill>
        <p:spPr bwMode="auto">
          <a:xfrm>
            <a:off x="295412" y="2154801"/>
            <a:ext cx="2172773" cy="4276905"/>
          </a:xfrm>
          <a:prstGeom prst="rect">
            <a:avLst/>
          </a:prstGeom>
          <a:noFill/>
          <a:ln w="9525">
            <a:noFill/>
            <a:miter lim="800000"/>
            <a:headEnd/>
            <a:tailEnd/>
          </a:ln>
          <a:effectLst/>
        </p:spPr>
      </p:pic>
    </p:spTree>
    <p:extLst>
      <p:ext uri="{BB962C8B-B14F-4D97-AF65-F5344CB8AC3E}">
        <p14:creationId xmlns:p14="http://schemas.microsoft.com/office/powerpoint/2010/main" val="12746346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527" y="697305"/>
            <a:ext cx="8100291" cy="1528659"/>
          </a:xfrm>
          <a:prstGeom prst="rect">
            <a:avLst/>
          </a:prstGeom>
          <a:solidFill>
            <a:schemeClr val="accent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undepleted</a:t>
            </a:r>
            <a:r>
              <a:rPr lang="en-US" sz="2400" b="1" dirty="0" smtClean="0"/>
              <a:t> Si</a:t>
            </a:r>
            <a:endParaRPr lang="en-US" sz="2400" b="1" dirty="0"/>
          </a:p>
        </p:txBody>
      </p:sp>
      <p:sp>
        <p:nvSpPr>
          <p:cNvPr id="3" name="Rounded Rectangle 2"/>
          <p:cNvSpPr/>
          <p:nvPr/>
        </p:nvSpPr>
        <p:spPr>
          <a:xfrm>
            <a:off x="858981" y="680232"/>
            <a:ext cx="895927" cy="184727"/>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11" name="Freeform 10"/>
          <p:cNvSpPr/>
          <p:nvPr/>
        </p:nvSpPr>
        <p:spPr>
          <a:xfrm>
            <a:off x="2034040" y="691572"/>
            <a:ext cx="1481661" cy="284753"/>
          </a:xfrm>
          <a:custGeom>
            <a:avLst/>
            <a:gdLst>
              <a:gd name="connsiteX0" fmla="*/ 0 w 1513411"/>
              <a:gd name="connsiteY0" fmla="*/ 0 h 304998"/>
              <a:gd name="connsiteX1" fmla="*/ 0 w 1513411"/>
              <a:gd name="connsiteY1" fmla="*/ 0 h 304998"/>
              <a:gd name="connsiteX2" fmla="*/ 4538 w 1513411"/>
              <a:gd name="connsiteY2" fmla="*/ 52187 h 304998"/>
              <a:gd name="connsiteX3" fmla="*/ 9076 w 1513411"/>
              <a:gd name="connsiteY3" fmla="*/ 61263 h 304998"/>
              <a:gd name="connsiteX4" fmla="*/ 11345 w 1513411"/>
              <a:gd name="connsiteY4" fmla="*/ 77145 h 304998"/>
              <a:gd name="connsiteX5" fmla="*/ 13614 w 1513411"/>
              <a:gd name="connsiteY5" fmla="*/ 83952 h 304998"/>
              <a:gd name="connsiteX6" fmla="*/ 18152 w 1513411"/>
              <a:gd name="connsiteY6" fmla="*/ 99835 h 304998"/>
              <a:gd name="connsiteX7" fmla="*/ 22690 w 1513411"/>
              <a:gd name="connsiteY7" fmla="*/ 133870 h 304998"/>
              <a:gd name="connsiteX8" fmla="*/ 27228 w 1513411"/>
              <a:gd name="connsiteY8" fmla="*/ 140677 h 304998"/>
              <a:gd name="connsiteX9" fmla="*/ 34035 w 1513411"/>
              <a:gd name="connsiteY9" fmla="*/ 156560 h 304998"/>
              <a:gd name="connsiteX10" fmla="*/ 47649 w 1513411"/>
              <a:gd name="connsiteY10" fmla="*/ 176981 h 304998"/>
              <a:gd name="connsiteX11" fmla="*/ 56724 w 1513411"/>
              <a:gd name="connsiteY11" fmla="*/ 190595 h 304998"/>
              <a:gd name="connsiteX12" fmla="*/ 61262 w 1513411"/>
              <a:gd name="connsiteY12" fmla="*/ 197402 h 304998"/>
              <a:gd name="connsiteX13" fmla="*/ 68069 w 1513411"/>
              <a:gd name="connsiteY13" fmla="*/ 201939 h 304998"/>
              <a:gd name="connsiteX14" fmla="*/ 77145 w 1513411"/>
              <a:gd name="connsiteY14" fmla="*/ 211015 h 304998"/>
              <a:gd name="connsiteX15" fmla="*/ 88490 w 1513411"/>
              <a:gd name="connsiteY15" fmla="*/ 224629 h 304998"/>
              <a:gd name="connsiteX16" fmla="*/ 108911 w 1513411"/>
              <a:gd name="connsiteY16" fmla="*/ 235974 h 304998"/>
              <a:gd name="connsiteX17" fmla="*/ 115718 w 1513411"/>
              <a:gd name="connsiteY17" fmla="*/ 242781 h 304998"/>
              <a:gd name="connsiteX18" fmla="*/ 124794 w 1513411"/>
              <a:gd name="connsiteY18" fmla="*/ 245050 h 304998"/>
              <a:gd name="connsiteX19" fmla="*/ 136139 w 1513411"/>
              <a:gd name="connsiteY19" fmla="*/ 249588 h 304998"/>
              <a:gd name="connsiteX20" fmla="*/ 152022 w 1513411"/>
              <a:gd name="connsiteY20" fmla="*/ 258664 h 304998"/>
              <a:gd name="connsiteX21" fmla="*/ 176981 w 1513411"/>
              <a:gd name="connsiteY21" fmla="*/ 265471 h 304998"/>
              <a:gd name="connsiteX22" fmla="*/ 183787 w 1513411"/>
              <a:gd name="connsiteY22" fmla="*/ 267740 h 304998"/>
              <a:gd name="connsiteX23" fmla="*/ 211015 w 1513411"/>
              <a:gd name="connsiteY23" fmla="*/ 270009 h 304998"/>
              <a:gd name="connsiteX24" fmla="*/ 245050 w 1513411"/>
              <a:gd name="connsiteY24" fmla="*/ 274547 h 304998"/>
              <a:gd name="connsiteX25" fmla="*/ 274547 w 1513411"/>
              <a:gd name="connsiteY25" fmla="*/ 276816 h 304998"/>
              <a:gd name="connsiteX26" fmla="*/ 989276 w 1513411"/>
              <a:gd name="connsiteY26" fmla="*/ 279085 h 304998"/>
              <a:gd name="connsiteX27" fmla="*/ 1034656 w 1513411"/>
              <a:gd name="connsiteY27" fmla="*/ 276816 h 304998"/>
              <a:gd name="connsiteX28" fmla="*/ 1052808 w 1513411"/>
              <a:gd name="connsiteY28" fmla="*/ 274547 h 304998"/>
              <a:gd name="connsiteX29" fmla="*/ 1068691 w 1513411"/>
              <a:gd name="connsiteY29" fmla="*/ 272278 h 304998"/>
              <a:gd name="connsiteX30" fmla="*/ 1202561 w 1513411"/>
              <a:gd name="connsiteY30" fmla="*/ 270009 h 304998"/>
              <a:gd name="connsiteX31" fmla="*/ 1254747 w 1513411"/>
              <a:gd name="connsiteY31" fmla="*/ 265471 h 304998"/>
              <a:gd name="connsiteX32" fmla="*/ 1293320 w 1513411"/>
              <a:gd name="connsiteY32" fmla="*/ 263202 h 304998"/>
              <a:gd name="connsiteX33" fmla="*/ 1313741 w 1513411"/>
              <a:gd name="connsiteY33" fmla="*/ 258664 h 304998"/>
              <a:gd name="connsiteX34" fmla="*/ 1322817 w 1513411"/>
              <a:gd name="connsiteY34" fmla="*/ 256395 h 304998"/>
              <a:gd name="connsiteX35" fmla="*/ 1343238 w 1513411"/>
              <a:gd name="connsiteY35" fmla="*/ 254126 h 304998"/>
              <a:gd name="connsiteX36" fmla="*/ 1352314 w 1513411"/>
              <a:gd name="connsiteY36" fmla="*/ 249588 h 304998"/>
              <a:gd name="connsiteX37" fmla="*/ 1359120 w 1513411"/>
              <a:gd name="connsiteY37" fmla="*/ 245050 h 304998"/>
              <a:gd name="connsiteX38" fmla="*/ 1372734 w 1513411"/>
              <a:gd name="connsiteY38" fmla="*/ 238243 h 304998"/>
              <a:gd name="connsiteX39" fmla="*/ 1381810 w 1513411"/>
              <a:gd name="connsiteY39" fmla="*/ 229167 h 304998"/>
              <a:gd name="connsiteX40" fmla="*/ 1386348 w 1513411"/>
              <a:gd name="connsiteY40" fmla="*/ 222360 h 304998"/>
              <a:gd name="connsiteX41" fmla="*/ 1393155 w 1513411"/>
              <a:gd name="connsiteY41" fmla="*/ 217822 h 304998"/>
              <a:gd name="connsiteX42" fmla="*/ 1399962 w 1513411"/>
              <a:gd name="connsiteY42" fmla="*/ 208746 h 304998"/>
              <a:gd name="connsiteX43" fmla="*/ 1409038 w 1513411"/>
              <a:gd name="connsiteY43" fmla="*/ 195133 h 304998"/>
              <a:gd name="connsiteX44" fmla="*/ 1411307 w 1513411"/>
              <a:gd name="connsiteY44" fmla="*/ 188326 h 304998"/>
              <a:gd name="connsiteX45" fmla="*/ 1418114 w 1513411"/>
              <a:gd name="connsiteY45" fmla="*/ 181519 h 304998"/>
              <a:gd name="connsiteX46" fmla="*/ 1420383 w 1513411"/>
              <a:gd name="connsiteY46" fmla="*/ 170174 h 304998"/>
              <a:gd name="connsiteX47" fmla="*/ 1422652 w 1513411"/>
              <a:gd name="connsiteY47" fmla="*/ 163367 h 304998"/>
              <a:gd name="connsiteX48" fmla="*/ 1424921 w 1513411"/>
              <a:gd name="connsiteY48" fmla="*/ 152022 h 304998"/>
              <a:gd name="connsiteX49" fmla="*/ 1436266 w 1513411"/>
              <a:gd name="connsiteY49" fmla="*/ 140677 h 304998"/>
              <a:gd name="connsiteX50" fmla="*/ 1440804 w 1513411"/>
              <a:gd name="connsiteY50" fmla="*/ 127063 h 304998"/>
              <a:gd name="connsiteX51" fmla="*/ 1443073 w 1513411"/>
              <a:gd name="connsiteY51" fmla="*/ 117987 h 304998"/>
              <a:gd name="connsiteX52" fmla="*/ 1447611 w 1513411"/>
              <a:gd name="connsiteY52" fmla="*/ 104373 h 304998"/>
              <a:gd name="connsiteX53" fmla="*/ 1449880 w 1513411"/>
              <a:gd name="connsiteY53" fmla="*/ 97566 h 304998"/>
              <a:gd name="connsiteX54" fmla="*/ 1452149 w 1513411"/>
              <a:gd name="connsiteY54" fmla="*/ 13614 h 304998"/>
              <a:gd name="connsiteX55" fmla="*/ 1490721 w 1513411"/>
              <a:gd name="connsiteY55" fmla="*/ 11345 h 304998"/>
              <a:gd name="connsiteX56" fmla="*/ 1513411 w 1513411"/>
              <a:gd name="connsiteY56" fmla="*/ 2269 h 304998"/>
              <a:gd name="connsiteX57" fmla="*/ 1506604 w 1513411"/>
              <a:gd name="connsiteY57" fmla="*/ 0 h 304998"/>
              <a:gd name="connsiteX58" fmla="*/ 1497528 w 1513411"/>
              <a:gd name="connsiteY58" fmla="*/ 0 h 304998"/>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068691 w 1513411"/>
              <a:gd name="connsiteY28" fmla="*/ 272278 h 279085"/>
              <a:gd name="connsiteX29" fmla="*/ 1202561 w 1513411"/>
              <a:gd name="connsiteY29" fmla="*/ 270009 h 279085"/>
              <a:gd name="connsiteX30" fmla="*/ 1254747 w 1513411"/>
              <a:gd name="connsiteY30" fmla="*/ 265471 h 279085"/>
              <a:gd name="connsiteX31" fmla="*/ 1293320 w 1513411"/>
              <a:gd name="connsiteY31" fmla="*/ 263202 h 279085"/>
              <a:gd name="connsiteX32" fmla="*/ 1313741 w 1513411"/>
              <a:gd name="connsiteY32" fmla="*/ 258664 h 279085"/>
              <a:gd name="connsiteX33" fmla="*/ 1322817 w 1513411"/>
              <a:gd name="connsiteY33" fmla="*/ 256395 h 279085"/>
              <a:gd name="connsiteX34" fmla="*/ 1343238 w 1513411"/>
              <a:gd name="connsiteY34" fmla="*/ 254126 h 279085"/>
              <a:gd name="connsiteX35" fmla="*/ 1352314 w 1513411"/>
              <a:gd name="connsiteY35" fmla="*/ 249588 h 279085"/>
              <a:gd name="connsiteX36" fmla="*/ 1359120 w 1513411"/>
              <a:gd name="connsiteY36" fmla="*/ 245050 h 279085"/>
              <a:gd name="connsiteX37" fmla="*/ 1372734 w 1513411"/>
              <a:gd name="connsiteY37" fmla="*/ 238243 h 279085"/>
              <a:gd name="connsiteX38" fmla="*/ 1381810 w 1513411"/>
              <a:gd name="connsiteY38" fmla="*/ 229167 h 279085"/>
              <a:gd name="connsiteX39" fmla="*/ 1386348 w 1513411"/>
              <a:gd name="connsiteY39" fmla="*/ 222360 h 279085"/>
              <a:gd name="connsiteX40" fmla="*/ 1393155 w 1513411"/>
              <a:gd name="connsiteY40" fmla="*/ 217822 h 279085"/>
              <a:gd name="connsiteX41" fmla="*/ 1399962 w 1513411"/>
              <a:gd name="connsiteY41" fmla="*/ 208746 h 279085"/>
              <a:gd name="connsiteX42" fmla="*/ 1409038 w 1513411"/>
              <a:gd name="connsiteY42" fmla="*/ 195133 h 279085"/>
              <a:gd name="connsiteX43" fmla="*/ 1411307 w 1513411"/>
              <a:gd name="connsiteY43" fmla="*/ 188326 h 279085"/>
              <a:gd name="connsiteX44" fmla="*/ 1418114 w 1513411"/>
              <a:gd name="connsiteY44" fmla="*/ 181519 h 279085"/>
              <a:gd name="connsiteX45" fmla="*/ 1420383 w 1513411"/>
              <a:gd name="connsiteY45" fmla="*/ 170174 h 279085"/>
              <a:gd name="connsiteX46" fmla="*/ 1422652 w 1513411"/>
              <a:gd name="connsiteY46" fmla="*/ 163367 h 279085"/>
              <a:gd name="connsiteX47" fmla="*/ 1424921 w 1513411"/>
              <a:gd name="connsiteY47" fmla="*/ 152022 h 279085"/>
              <a:gd name="connsiteX48" fmla="*/ 1436266 w 1513411"/>
              <a:gd name="connsiteY48" fmla="*/ 140677 h 279085"/>
              <a:gd name="connsiteX49" fmla="*/ 1440804 w 1513411"/>
              <a:gd name="connsiteY49" fmla="*/ 127063 h 279085"/>
              <a:gd name="connsiteX50" fmla="*/ 1443073 w 1513411"/>
              <a:gd name="connsiteY50" fmla="*/ 117987 h 279085"/>
              <a:gd name="connsiteX51" fmla="*/ 1447611 w 1513411"/>
              <a:gd name="connsiteY51" fmla="*/ 104373 h 279085"/>
              <a:gd name="connsiteX52" fmla="*/ 1449880 w 1513411"/>
              <a:gd name="connsiteY52" fmla="*/ 97566 h 279085"/>
              <a:gd name="connsiteX53" fmla="*/ 1452149 w 1513411"/>
              <a:gd name="connsiteY53" fmla="*/ 13614 h 279085"/>
              <a:gd name="connsiteX54" fmla="*/ 1490721 w 1513411"/>
              <a:gd name="connsiteY54" fmla="*/ 11345 h 279085"/>
              <a:gd name="connsiteX55" fmla="*/ 1513411 w 1513411"/>
              <a:gd name="connsiteY55" fmla="*/ 2269 h 279085"/>
              <a:gd name="connsiteX56" fmla="*/ 1506604 w 1513411"/>
              <a:gd name="connsiteY56" fmla="*/ 0 h 279085"/>
              <a:gd name="connsiteX57" fmla="*/ 1497528 w 1513411"/>
              <a:gd name="connsiteY57"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55" fmla="*/ 1506604 w 1513411"/>
              <a:gd name="connsiteY55" fmla="*/ 0 h 279085"/>
              <a:gd name="connsiteX56" fmla="*/ 1497528 w 1513411"/>
              <a:gd name="connsiteY56"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55" fmla="*/ 1506604 w 1513411"/>
              <a:gd name="connsiteY55"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513411 w 1513411"/>
              <a:gd name="connsiteY53" fmla="*/ 2269 h 279085"/>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0804 w 1494361"/>
              <a:gd name="connsiteY48" fmla="*/ 131144 h 283166"/>
              <a:gd name="connsiteX49" fmla="*/ 1443073 w 1494361"/>
              <a:gd name="connsiteY49" fmla="*/ 122068 h 283166"/>
              <a:gd name="connsiteX50" fmla="*/ 1447611 w 1494361"/>
              <a:gd name="connsiteY50" fmla="*/ 108454 h 283166"/>
              <a:gd name="connsiteX51" fmla="*/ 1449880 w 1494361"/>
              <a:gd name="connsiteY51" fmla="*/ 101647 h 283166"/>
              <a:gd name="connsiteX52" fmla="*/ 1452149 w 1494361"/>
              <a:gd name="connsiteY52" fmla="*/ 17695 h 283166"/>
              <a:gd name="connsiteX53" fmla="*/ 1494361 w 1494361"/>
              <a:gd name="connsiteY53"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0804 w 1494361"/>
              <a:gd name="connsiteY48" fmla="*/ 131144 h 283166"/>
              <a:gd name="connsiteX49" fmla="*/ 1443073 w 1494361"/>
              <a:gd name="connsiteY49" fmla="*/ 122068 h 283166"/>
              <a:gd name="connsiteX50" fmla="*/ 1447611 w 1494361"/>
              <a:gd name="connsiteY50" fmla="*/ 108454 h 283166"/>
              <a:gd name="connsiteX51" fmla="*/ 1449880 w 1494361"/>
              <a:gd name="connsiteY51" fmla="*/ 101647 h 283166"/>
              <a:gd name="connsiteX52" fmla="*/ 1477549 w 1494361"/>
              <a:gd name="connsiteY52" fmla="*/ 33570 h 283166"/>
              <a:gd name="connsiteX53" fmla="*/ 1494361 w 1494361"/>
              <a:gd name="connsiteY53"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3073 w 1494361"/>
              <a:gd name="connsiteY48" fmla="*/ 122068 h 283166"/>
              <a:gd name="connsiteX49" fmla="*/ 1447611 w 1494361"/>
              <a:gd name="connsiteY49" fmla="*/ 108454 h 283166"/>
              <a:gd name="connsiteX50" fmla="*/ 1449880 w 1494361"/>
              <a:gd name="connsiteY50" fmla="*/ 101647 h 283166"/>
              <a:gd name="connsiteX51" fmla="*/ 1477549 w 1494361"/>
              <a:gd name="connsiteY51" fmla="*/ 33570 h 283166"/>
              <a:gd name="connsiteX52" fmla="*/ 1494361 w 1494361"/>
              <a:gd name="connsiteY52"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7611 w 1494361"/>
              <a:gd name="connsiteY48" fmla="*/ 108454 h 283166"/>
              <a:gd name="connsiteX49" fmla="*/ 1449880 w 1494361"/>
              <a:gd name="connsiteY49" fmla="*/ 101647 h 283166"/>
              <a:gd name="connsiteX50" fmla="*/ 1477549 w 1494361"/>
              <a:gd name="connsiteY50" fmla="*/ 33570 h 283166"/>
              <a:gd name="connsiteX51" fmla="*/ 1494361 w 1494361"/>
              <a:gd name="connsiteY51"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47611 w 1494361"/>
              <a:gd name="connsiteY47" fmla="*/ 108454 h 283166"/>
              <a:gd name="connsiteX48" fmla="*/ 1449880 w 1494361"/>
              <a:gd name="connsiteY48" fmla="*/ 101647 h 283166"/>
              <a:gd name="connsiteX49" fmla="*/ 1477549 w 1494361"/>
              <a:gd name="connsiteY49" fmla="*/ 33570 h 283166"/>
              <a:gd name="connsiteX50" fmla="*/ 1494361 w 1494361"/>
              <a:gd name="connsiteY50"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47611 w 1494361"/>
              <a:gd name="connsiteY47" fmla="*/ 108454 h 283166"/>
              <a:gd name="connsiteX48" fmla="*/ 1459405 w 1494361"/>
              <a:gd name="connsiteY48" fmla="*/ 98472 h 283166"/>
              <a:gd name="connsiteX49" fmla="*/ 1477549 w 1494361"/>
              <a:gd name="connsiteY49" fmla="*/ 33570 h 283166"/>
              <a:gd name="connsiteX50" fmla="*/ 1494361 w 1494361"/>
              <a:gd name="connsiteY50"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59405 w 1494361"/>
              <a:gd name="connsiteY47" fmla="*/ 98472 h 283166"/>
              <a:gd name="connsiteX48" fmla="*/ 1477549 w 1494361"/>
              <a:gd name="connsiteY48" fmla="*/ 33570 h 283166"/>
              <a:gd name="connsiteX49" fmla="*/ 1494361 w 1494361"/>
              <a:gd name="connsiteY49" fmla="*/ 0 h 283166"/>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399962 w 1481661"/>
              <a:gd name="connsiteY40" fmla="*/ 214414 h 284753"/>
              <a:gd name="connsiteX41" fmla="*/ 1409038 w 1481661"/>
              <a:gd name="connsiteY41" fmla="*/ 200801 h 284753"/>
              <a:gd name="connsiteX42" fmla="*/ 1411307 w 1481661"/>
              <a:gd name="connsiteY42" fmla="*/ 193994 h 284753"/>
              <a:gd name="connsiteX43" fmla="*/ 1418114 w 1481661"/>
              <a:gd name="connsiteY43" fmla="*/ 187187 h 284753"/>
              <a:gd name="connsiteX44" fmla="*/ 1420383 w 1481661"/>
              <a:gd name="connsiteY44" fmla="*/ 175842 h 284753"/>
              <a:gd name="connsiteX45" fmla="*/ 1422652 w 1481661"/>
              <a:gd name="connsiteY45" fmla="*/ 169035 h 284753"/>
              <a:gd name="connsiteX46" fmla="*/ 1436266 w 1481661"/>
              <a:gd name="connsiteY46" fmla="*/ 146345 h 284753"/>
              <a:gd name="connsiteX47" fmla="*/ 1459405 w 1481661"/>
              <a:gd name="connsiteY47" fmla="*/ 100059 h 284753"/>
              <a:gd name="connsiteX48" fmla="*/ 1477549 w 1481661"/>
              <a:gd name="connsiteY48" fmla="*/ 35157 h 284753"/>
              <a:gd name="connsiteX49" fmla="*/ 1481661 w 1481661"/>
              <a:gd name="connsiteY49"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20383 w 1481661"/>
              <a:gd name="connsiteY43" fmla="*/ 175842 h 284753"/>
              <a:gd name="connsiteX44" fmla="*/ 1422652 w 1481661"/>
              <a:gd name="connsiteY44" fmla="*/ 169035 h 284753"/>
              <a:gd name="connsiteX45" fmla="*/ 1436266 w 1481661"/>
              <a:gd name="connsiteY45" fmla="*/ 146345 h 284753"/>
              <a:gd name="connsiteX46" fmla="*/ 1459405 w 1481661"/>
              <a:gd name="connsiteY46" fmla="*/ 100059 h 284753"/>
              <a:gd name="connsiteX47" fmla="*/ 1477549 w 1481661"/>
              <a:gd name="connsiteY47" fmla="*/ 35157 h 284753"/>
              <a:gd name="connsiteX48" fmla="*/ 1481661 w 1481661"/>
              <a:gd name="connsiteY48"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20383 w 1481661"/>
              <a:gd name="connsiteY43" fmla="*/ 175842 h 284753"/>
              <a:gd name="connsiteX44" fmla="*/ 1436266 w 1481661"/>
              <a:gd name="connsiteY44" fmla="*/ 146345 h 284753"/>
              <a:gd name="connsiteX45" fmla="*/ 1459405 w 1481661"/>
              <a:gd name="connsiteY45" fmla="*/ 100059 h 284753"/>
              <a:gd name="connsiteX46" fmla="*/ 1477549 w 1481661"/>
              <a:gd name="connsiteY46" fmla="*/ 35157 h 284753"/>
              <a:gd name="connsiteX47" fmla="*/ 1481661 w 1481661"/>
              <a:gd name="connsiteY47"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36266 w 1481661"/>
              <a:gd name="connsiteY43" fmla="*/ 146345 h 284753"/>
              <a:gd name="connsiteX44" fmla="*/ 1459405 w 1481661"/>
              <a:gd name="connsiteY44" fmla="*/ 100059 h 284753"/>
              <a:gd name="connsiteX45" fmla="*/ 1477549 w 1481661"/>
              <a:gd name="connsiteY45" fmla="*/ 35157 h 284753"/>
              <a:gd name="connsiteX46" fmla="*/ 1481661 w 1481661"/>
              <a:gd name="connsiteY46"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36266 w 1481661"/>
              <a:gd name="connsiteY42" fmla="*/ 146345 h 284753"/>
              <a:gd name="connsiteX43" fmla="*/ 1459405 w 1481661"/>
              <a:gd name="connsiteY43" fmla="*/ 100059 h 284753"/>
              <a:gd name="connsiteX44" fmla="*/ 1477549 w 1481661"/>
              <a:gd name="connsiteY44" fmla="*/ 35157 h 284753"/>
              <a:gd name="connsiteX45" fmla="*/ 1481661 w 1481661"/>
              <a:gd name="connsiteY45"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6348 w 1481661"/>
              <a:gd name="connsiteY37" fmla="*/ 228028 h 284753"/>
              <a:gd name="connsiteX38" fmla="*/ 1393155 w 1481661"/>
              <a:gd name="connsiteY38" fmla="*/ 223490 h 284753"/>
              <a:gd name="connsiteX39" fmla="*/ 1409038 w 1481661"/>
              <a:gd name="connsiteY39" fmla="*/ 200801 h 284753"/>
              <a:gd name="connsiteX40" fmla="*/ 1411307 w 1481661"/>
              <a:gd name="connsiteY40" fmla="*/ 193994 h 284753"/>
              <a:gd name="connsiteX41" fmla="*/ 1436266 w 1481661"/>
              <a:gd name="connsiteY41" fmla="*/ 146345 h 284753"/>
              <a:gd name="connsiteX42" fmla="*/ 1459405 w 1481661"/>
              <a:gd name="connsiteY42" fmla="*/ 100059 h 284753"/>
              <a:gd name="connsiteX43" fmla="*/ 1477549 w 1481661"/>
              <a:gd name="connsiteY43" fmla="*/ 35157 h 284753"/>
              <a:gd name="connsiteX44" fmla="*/ 1481661 w 1481661"/>
              <a:gd name="connsiteY44"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6348 w 1481661"/>
              <a:gd name="connsiteY37" fmla="*/ 228028 h 284753"/>
              <a:gd name="connsiteX38" fmla="*/ 1393155 w 1481661"/>
              <a:gd name="connsiteY38" fmla="*/ 223490 h 284753"/>
              <a:gd name="connsiteX39" fmla="*/ 1409038 w 1481661"/>
              <a:gd name="connsiteY39" fmla="*/ 200801 h 284753"/>
              <a:gd name="connsiteX40" fmla="*/ 1416069 w 1481661"/>
              <a:gd name="connsiteY40" fmla="*/ 184469 h 284753"/>
              <a:gd name="connsiteX41" fmla="*/ 1436266 w 1481661"/>
              <a:gd name="connsiteY41" fmla="*/ 146345 h 284753"/>
              <a:gd name="connsiteX42" fmla="*/ 1459405 w 1481661"/>
              <a:gd name="connsiteY42" fmla="*/ 100059 h 284753"/>
              <a:gd name="connsiteX43" fmla="*/ 1477549 w 1481661"/>
              <a:gd name="connsiteY43" fmla="*/ 35157 h 284753"/>
              <a:gd name="connsiteX44" fmla="*/ 1481661 w 1481661"/>
              <a:gd name="connsiteY44" fmla="*/ 0 h 28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81661" h="284753">
                <a:moveTo>
                  <a:pt x="0" y="5668"/>
                </a:moveTo>
                <a:lnTo>
                  <a:pt x="0" y="5668"/>
                </a:lnTo>
                <a:cubicBezTo>
                  <a:pt x="143" y="8099"/>
                  <a:pt x="1007" y="46086"/>
                  <a:pt x="4538" y="57855"/>
                </a:cubicBezTo>
                <a:cubicBezTo>
                  <a:pt x="5510" y="61095"/>
                  <a:pt x="7563" y="63906"/>
                  <a:pt x="9076" y="66931"/>
                </a:cubicBezTo>
                <a:cubicBezTo>
                  <a:pt x="9832" y="72225"/>
                  <a:pt x="10296" y="77569"/>
                  <a:pt x="11345" y="82813"/>
                </a:cubicBezTo>
                <a:cubicBezTo>
                  <a:pt x="11814" y="85158"/>
                  <a:pt x="12957" y="87320"/>
                  <a:pt x="13614" y="89620"/>
                </a:cubicBezTo>
                <a:cubicBezTo>
                  <a:pt x="19312" y="109564"/>
                  <a:pt x="12712" y="89182"/>
                  <a:pt x="18152" y="105503"/>
                </a:cubicBezTo>
                <a:cubicBezTo>
                  <a:pt x="18447" y="108453"/>
                  <a:pt x="20127" y="132702"/>
                  <a:pt x="22690" y="139538"/>
                </a:cubicBezTo>
                <a:cubicBezTo>
                  <a:pt x="23648" y="142091"/>
                  <a:pt x="26008" y="143906"/>
                  <a:pt x="27228" y="146345"/>
                </a:cubicBezTo>
                <a:cubicBezTo>
                  <a:pt x="36617" y="165124"/>
                  <a:pt x="19870" y="138620"/>
                  <a:pt x="34035" y="162228"/>
                </a:cubicBezTo>
                <a:cubicBezTo>
                  <a:pt x="34040" y="162236"/>
                  <a:pt x="45378" y="179242"/>
                  <a:pt x="47649" y="182649"/>
                </a:cubicBezTo>
                <a:lnTo>
                  <a:pt x="56724" y="196263"/>
                </a:lnTo>
                <a:cubicBezTo>
                  <a:pt x="58237" y="198532"/>
                  <a:pt x="58993" y="201558"/>
                  <a:pt x="61262" y="203070"/>
                </a:cubicBezTo>
                <a:lnTo>
                  <a:pt x="68069" y="207607"/>
                </a:lnTo>
                <a:cubicBezTo>
                  <a:pt x="73020" y="222459"/>
                  <a:pt x="66144" y="207882"/>
                  <a:pt x="77145" y="216683"/>
                </a:cubicBezTo>
                <a:cubicBezTo>
                  <a:pt x="98073" y="233426"/>
                  <a:pt x="62563" y="213012"/>
                  <a:pt x="88490" y="230297"/>
                </a:cubicBezTo>
                <a:cubicBezTo>
                  <a:pt x="105609" y="241710"/>
                  <a:pt x="81590" y="214321"/>
                  <a:pt x="108911" y="241642"/>
                </a:cubicBezTo>
                <a:cubicBezTo>
                  <a:pt x="111180" y="243911"/>
                  <a:pt x="112932" y="246857"/>
                  <a:pt x="115718" y="248449"/>
                </a:cubicBezTo>
                <a:cubicBezTo>
                  <a:pt x="118426" y="249996"/>
                  <a:pt x="121836" y="249732"/>
                  <a:pt x="124794" y="250718"/>
                </a:cubicBezTo>
                <a:cubicBezTo>
                  <a:pt x="128658" y="252006"/>
                  <a:pt x="132496" y="253435"/>
                  <a:pt x="136139" y="255256"/>
                </a:cubicBezTo>
                <a:cubicBezTo>
                  <a:pt x="152512" y="263443"/>
                  <a:pt x="132132" y="256376"/>
                  <a:pt x="152022" y="264332"/>
                </a:cubicBezTo>
                <a:cubicBezTo>
                  <a:pt x="168250" y="270823"/>
                  <a:pt x="161788" y="267341"/>
                  <a:pt x="176981" y="271139"/>
                </a:cubicBezTo>
                <a:cubicBezTo>
                  <a:pt x="179301" y="271719"/>
                  <a:pt x="181417" y="273092"/>
                  <a:pt x="183787" y="273408"/>
                </a:cubicBezTo>
                <a:cubicBezTo>
                  <a:pt x="192815" y="274612"/>
                  <a:pt x="201958" y="274724"/>
                  <a:pt x="211015" y="275677"/>
                </a:cubicBezTo>
                <a:cubicBezTo>
                  <a:pt x="254051" y="280207"/>
                  <a:pt x="115340" y="278702"/>
                  <a:pt x="245050" y="280215"/>
                </a:cubicBezTo>
                <a:lnTo>
                  <a:pt x="989276" y="284753"/>
                </a:lnTo>
                <a:cubicBezTo>
                  <a:pt x="1004403" y="283997"/>
                  <a:pt x="1019549" y="283563"/>
                  <a:pt x="1034656" y="282484"/>
                </a:cubicBezTo>
                <a:cubicBezTo>
                  <a:pt x="1040738" y="282050"/>
                  <a:pt x="1024824" y="281349"/>
                  <a:pt x="1052808" y="280215"/>
                </a:cubicBezTo>
                <a:cubicBezTo>
                  <a:pt x="1080792" y="279081"/>
                  <a:pt x="1168905" y="277190"/>
                  <a:pt x="1202561" y="275677"/>
                </a:cubicBezTo>
                <a:cubicBezTo>
                  <a:pt x="1225748" y="269880"/>
                  <a:pt x="1207828" y="273746"/>
                  <a:pt x="1254747" y="271139"/>
                </a:cubicBezTo>
                <a:lnTo>
                  <a:pt x="1293320" y="268870"/>
                </a:lnTo>
                <a:lnTo>
                  <a:pt x="1313741" y="264332"/>
                </a:lnTo>
                <a:cubicBezTo>
                  <a:pt x="1316780" y="263631"/>
                  <a:pt x="1319735" y="262537"/>
                  <a:pt x="1322817" y="262063"/>
                </a:cubicBezTo>
                <a:cubicBezTo>
                  <a:pt x="1329586" y="261022"/>
                  <a:pt x="1336431" y="260550"/>
                  <a:pt x="1343238" y="259794"/>
                </a:cubicBezTo>
                <a:cubicBezTo>
                  <a:pt x="1346263" y="258281"/>
                  <a:pt x="1349377" y="256934"/>
                  <a:pt x="1352314" y="255256"/>
                </a:cubicBezTo>
                <a:cubicBezTo>
                  <a:pt x="1354681" y="253903"/>
                  <a:pt x="1356681" y="251937"/>
                  <a:pt x="1359120" y="250718"/>
                </a:cubicBezTo>
                <a:cubicBezTo>
                  <a:pt x="1368784" y="245886"/>
                  <a:pt x="1368196" y="247693"/>
                  <a:pt x="1372734" y="243911"/>
                </a:cubicBezTo>
                <a:cubicBezTo>
                  <a:pt x="1377272" y="240129"/>
                  <a:pt x="1382945" y="231431"/>
                  <a:pt x="1386348" y="228028"/>
                </a:cubicBezTo>
                <a:cubicBezTo>
                  <a:pt x="1389751" y="224625"/>
                  <a:pt x="1389373" y="228028"/>
                  <a:pt x="1393155" y="223490"/>
                </a:cubicBezTo>
                <a:cubicBezTo>
                  <a:pt x="1396937" y="218952"/>
                  <a:pt x="1405219" y="207304"/>
                  <a:pt x="1409038" y="200801"/>
                </a:cubicBezTo>
                <a:cubicBezTo>
                  <a:pt x="1412857" y="194298"/>
                  <a:pt x="1411531" y="193545"/>
                  <a:pt x="1416069" y="184469"/>
                </a:cubicBezTo>
                <a:cubicBezTo>
                  <a:pt x="1420607" y="175393"/>
                  <a:pt x="1428250" y="162001"/>
                  <a:pt x="1436266" y="146345"/>
                </a:cubicBezTo>
                <a:cubicBezTo>
                  <a:pt x="1444282" y="130689"/>
                  <a:pt x="1452524" y="118590"/>
                  <a:pt x="1459405" y="100059"/>
                </a:cubicBezTo>
                <a:cubicBezTo>
                  <a:pt x="1466286" y="81528"/>
                  <a:pt x="1473840" y="51833"/>
                  <a:pt x="1477549" y="35157"/>
                </a:cubicBezTo>
                <a:cubicBezTo>
                  <a:pt x="1481258" y="18481"/>
                  <a:pt x="1468898" y="2364"/>
                  <a:pt x="1481661" y="0"/>
                </a:cubicBezTo>
              </a:path>
            </a:pathLst>
          </a:cu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6" name="Rounded Rectangle 5"/>
          <p:cNvSpPr/>
          <p:nvPr/>
        </p:nvSpPr>
        <p:spPr>
          <a:xfrm>
            <a:off x="2212106" y="685646"/>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a:t>
            </a:r>
            <a:endParaRPr lang="en-US" sz="2400" b="1" dirty="0"/>
          </a:p>
        </p:txBody>
      </p:sp>
      <p:sp>
        <p:nvSpPr>
          <p:cNvPr id="7" name="Rounded Rectangle 6"/>
          <p:cNvSpPr/>
          <p:nvPr/>
        </p:nvSpPr>
        <p:spPr>
          <a:xfrm>
            <a:off x="2997194" y="685646"/>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D</a:t>
            </a:r>
            <a:endParaRPr lang="en-US" b="1" dirty="0"/>
          </a:p>
        </p:txBody>
      </p:sp>
      <p:sp>
        <p:nvSpPr>
          <p:cNvPr id="8" name="Rectangle 7"/>
          <p:cNvSpPr/>
          <p:nvPr/>
        </p:nvSpPr>
        <p:spPr>
          <a:xfrm>
            <a:off x="2620395" y="434108"/>
            <a:ext cx="316769" cy="184727"/>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G</a:t>
            </a:r>
            <a:endParaRPr lang="en-US" b="1" dirty="0"/>
          </a:p>
        </p:txBody>
      </p:sp>
      <p:sp>
        <p:nvSpPr>
          <p:cNvPr id="12" name="Rectangle 11"/>
          <p:cNvSpPr/>
          <p:nvPr/>
        </p:nvSpPr>
        <p:spPr>
          <a:xfrm>
            <a:off x="2034040" y="631393"/>
            <a:ext cx="148166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13" name="Rounded Rectangle 12"/>
          <p:cNvSpPr/>
          <p:nvPr/>
        </p:nvSpPr>
        <p:spPr>
          <a:xfrm>
            <a:off x="4121726" y="680232"/>
            <a:ext cx="895927" cy="184727"/>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14" name="Rounded Rectangle 13"/>
          <p:cNvSpPr/>
          <p:nvPr/>
        </p:nvSpPr>
        <p:spPr>
          <a:xfrm>
            <a:off x="7384472" y="680232"/>
            <a:ext cx="895927" cy="184727"/>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19" name="Freeform 18"/>
          <p:cNvSpPr/>
          <p:nvPr/>
        </p:nvSpPr>
        <p:spPr>
          <a:xfrm>
            <a:off x="5422765" y="722582"/>
            <a:ext cx="1481661" cy="284753"/>
          </a:xfrm>
          <a:custGeom>
            <a:avLst/>
            <a:gdLst>
              <a:gd name="connsiteX0" fmla="*/ 0 w 1513411"/>
              <a:gd name="connsiteY0" fmla="*/ 0 h 304998"/>
              <a:gd name="connsiteX1" fmla="*/ 0 w 1513411"/>
              <a:gd name="connsiteY1" fmla="*/ 0 h 304998"/>
              <a:gd name="connsiteX2" fmla="*/ 4538 w 1513411"/>
              <a:gd name="connsiteY2" fmla="*/ 52187 h 304998"/>
              <a:gd name="connsiteX3" fmla="*/ 9076 w 1513411"/>
              <a:gd name="connsiteY3" fmla="*/ 61263 h 304998"/>
              <a:gd name="connsiteX4" fmla="*/ 11345 w 1513411"/>
              <a:gd name="connsiteY4" fmla="*/ 77145 h 304998"/>
              <a:gd name="connsiteX5" fmla="*/ 13614 w 1513411"/>
              <a:gd name="connsiteY5" fmla="*/ 83952 h 304998"/>
              <a:gd name="connsiteX6" fmla="*/ 18152 w 1513411"/>
              <a:gd name="connsiteY6" fmla="*/ 99835 h 304998"/>
              <a:gd name="connsiteX7" fmla="*/ 22690 w 1513411"/>
              <a:gd name="connsiteY7" fmla="*/ 133870 h 304998"/>
              <a:gd name="connsiteX8" fmla="*/ 27228 w 1513411"/>
              <a:gd name="connsiteY8" fmla="*/ 140677 h 304998"/>
              <a:gd name="connsiteX9" fmla="*/ 34035 w 1513411"/>
              <a:gd name="connsiteY9" fmla="*/ 156560 h 304998"/>
              <a:gd name="connsiteX10" fmla="*/ 47649 w 1513411"/>
              <a:gd name="connsiteY10" fmla="*/ 176981 h 304998"/>
              <a:gd name="connsiteX11" fmla="*/ 56724 w 1513411"/>
              <a:gd name="connsiteY11" fmla="*/ 190595 h 304998"/>
              <a:gd name="connsiteX12" fmla="*/ 61262 w 1513411"/>
              <a:gd name="connsiteY12" fmla="*/ 197402 h 304998"/>
              <a:gd name="connsiteX13" fmla="*/ 68069 w 1513411"/>
              <a:gd name="connsiteY13" fmla="*/ 201939 h 304998"/>
              <a:gd name="connsiteX14" fmla="*/ 77145 w 1513411"/>
              <a:gd name="connsiteY14" fmla="*/ 211015 h 304998"/>
              <a:gd name="connsiteX15" fmla="*/ 88490 w 1513411"/>
              <a:gd name="connsiteY15" fmla="*/ 224629 h 304998"/>
              <a:gd name="connsiteX16" fmla="*/ 108911 w 1513411"/>
              <a:gd name="connsiteY16" fmla="*/ 235974 h 304998"/>
              <a:gd name="connsiteX17" fmla="*/ 115718 w 1513411"/>
              <a:gd name="connsiteY17" fmla="*/ 242781 h 304998"/>
              <a:gd name="connsiteX18" fmla="*/ 124794 w 1513411"/>
              <a:gd name="connsiteY18" fmla="*/ 245050 h 304998"/>
              <a:gd name="connsiteX19" fmla="*/ 136139 w 1513411"/>
              <a:gd name="connsiteY19" fmla="*/ 249588 h 304998"/>
              <a:gd name="connsiteX20" fmla="*/ 152022 w 1513411"/>
              <a:gd name="connsiteY20" fmla="*/ 258664 h 304998"/>
              <a:gd name="connsiteX21" fmla="*/ 176981 w 1513411"/>
              <a:gd name="connsiteY21" fmla="*/ 265471 h 304998"/>
              <a:gd name="connsiteX22" fmla="*/ 183787 w 1513411"/>
              <a:gd name="connsiteY22" fmla="*/ 267740 h 304998"/>
              <a:gd name="connsiteX23" fmla="*/ 211015 w 1513411"/>
              <a:gd name="connsiteY23" fmla="*/ 270009 h 304998"/>
              <a:gd name="connsiteX24" fmla="*/ 245050 w 1513411"/>
              <a:gd name="connsiteY24" fmla="*/ 274547 h 304998"/>
              <a:gd name="connsiteX25" fmla="*/ 274547 w 1513411"/>
              <a:gd name="connsiteY25" fmla="*/ 276816 h 304998"/>
              <a:gd name="connsiteX26" fmla="*/ 989276 w 1513411"/>
              <a:gd name="connsiteY26" fmla="*/ 279085 h 304998"/>
              <a:gd name="connsiteX27" fmla="*/ 1034656 w 1513411"/>
              <a:gd name="connsiteY27" fmla="*/ 276816 h 304998"/>
              <a:gd name="connsiteX28" fmla="*/ 1052808 w 1513411"/>
              <a:gd name="connsiteY28" fmla="*/ 274547 h 304998"/>
              <a:gd name="connsiteX29" fmla="*/ 1068691 w 1513411"/>
              <a:gd name="connsiteY29" fmla="*/ 272278 h 304998"/>
              <a:gd name="connsiteX30" fmla="*/ 1202561 w 1513411"/>
              <a:gd name="connsiteY30" fmla="*/ 270009 h 304998"/>
              <a:gd name="connsiteX31" fmla="*/ 1254747 w 1513411"/>
              <a:gd name="connsiteY31" fmla="*/ 265471 h 304998"/>
              <a:gd name="connsiteX32" fmla="*/ 1293320 w 1513411"/>
              <a:gd name="connsiteY32" fmla="*/ 263202 h 304998"/>
              <a:gd name="connsiteX33" fmla="*/ 1313741 w 1513411"/>
              <a:gd name="connsiteY33" fmla="*/ 258664 h 304998"/>
              <a:gd name="connsiteX34" fmla="*/ 1322817 w 1513411"/>
              <a:gd name="connsiteY34" fmla="*/ 256395 h 304998"/>
              <a:gd name="connsiteX35" fmla="*/ 1343238 w 1513411"/>
              <a:gd name="connsiteY35" fmla="*/ 254126 h 304998"/>
              <a:gd name="connsiteX36" fmla="*/ 1352314 w 1513411"/>
              <a:gd name="connsiteY36" fmla="*/ 249588 h 304998"/>
              <a:gd name="connsiteX37" fmla="*/ 1359120 w 1513411"/>
              <a:gd name="connsiteY37" fmla="*/ 245050 h 304998"/>
              <a:gd name="connsiteX38" fmla="*/ 1372734 w 1513411"/>
              <a:gd name="connsiteY38" fmla="*/ 238243 h 304998"/>
              <a:gd name="connsiteX39" fmla="*/ 1381810 w 1513411"/>
              <a:gd name="connsiteY39" fmla="*/ 229167 h 304998"/>
              <a:gd name="connsiteX40" fmla="*/ 1386348 w 1513411"/>
              <a:gd name="connsiteY40" fmla="*/ 222360 h 304998"/>
              <a:gd name="connsiteX41" fmla="*/ 1393155 w 1513411"/>
              <a:gd name="connsiteY41" fmla="*/ 217822 h 304998"/>
              <a:gd name="connsiteX42" fmla="*/ 1399962 w 1513411"/>
              <a:gd name="connsiteY42" fmla="*/ 208746 h 304998"/>
              <a:gd name="connsiteX43" fmla="*/ 1409038 w 1513411"/>
              <a:gd name="connsiteY43" fmla="*/ 195133 h 304998"/>
              <a:gd name="connsiteX44" fmla="*/ 1411307 w 1513411"/>
              <a:gd name="connsiteY44" fmla="*/ 188326 h 304998"/>
              <a:gd name="connsiteX45" fmla="*/ 1418114 w 1513411"/>
              <a:gd name="connsiteY45" fmla="*/ 181519 h 304998"/>
              <a:gd name="connsiteX46" fmla="*/ 1420383 w 1513411"/>
              <a:gd name="connsiteY46" fmla="*/ 170174 h 304998"/>
              <a:gd name="connsiteX47" fmla="*/ 1422652 w 1513411"/>
              <a:gd name="connsiteY47" fmla="*/ 163367 h 304998"/>
              <a:gd name="connsiteX48" fmla="*/ 1424921 w 1513411"/>
              <a:gd name="connsiteY48" fmla="*/ 152022 h 304998"/>
              <a:gd name="connsiteX49" fmla="*/ 1436266 w 1513411"/>
              <a:gd name="connsiteY49" fmla="*/ 140677 h 304998"/>
              <a:gd name="connsiteX50" fmla="*/ 1440804 w 1513411"/>
              <a:gd name="connsiteY50" fmla="*/ 127063 h 304998"/>
              <a:gd name="connsiteX51" fmla="*/ 1443073 w 1513411"/>
              <a:gd name="connsiteY51" fmla="*/ 117987 h 304998"/>
              <a:gd name="connsiteX52" fmla="*/ 1447611 w 1513411"/>
              <a:gd name="connsiteY52" fmla="*/ 104373 h 304998"/>
              <a:gd name="connsiteX53" fmla="*/ 1449880 w 1513411"/>
              <a:gd name="connsiteY53" fmla="*/ 97566 h 304998"/>
              <a:gd name="connsiteX54" fmla="*/ 1452149 w 1513411"/>
              <a:gd name="connsiteY54" fmla="*/ 13614 h 304998"/>
              <a:gd name="connsiteX55" fmla="*/ 1490721 w 1513411"/>
              <a:gd name="connsiteY55" fmla="*/ 11345 h 304998"/>
              <a:gd name="connsiteX56" fmla="*/ 1513411 w 1513411"/>
              <a:gd name="connsiteY56" fmla="*/ 2269 h 304998"/>
              <a:gd name="connsiteX57" fmla="*/ 1506604 w 1513411"/>
              <a:gd name="connsiteY57" fmla="*/ 0 h 304998"/>
              <a:gd name="connsiteX58" fmla="*/ 1497528 w 1513411"/>
              <a:gd name="connsiteY58" fmla="*/ 0 h 304998"/>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068691 w 1513411"/>
              <a:gd name="connsiteY28" fmla="*/ 272278 h 279085"/>
              <a:gd name="connsiteX29" fmla="*/ 1202561 w 1513411"/>
              <a:gd name="connsiteY29" fmla="*/ 270009 h 279085"/>
              <a:gd name="connsiteX30" fmla="*/ 1254747 w 1513411"/>
              <a:gd name="connsiteY30" fmla="*/ 265471 h 279085"/>
              <a:gd name="connsiteX31" fmla="*/ 1293320 w 1513411"/>
              <a:gd name="connsiteY31" fmla="*/ 263202 h 279085"/>
              <a:gd name="connsiteX32" fmla="*/ 1313741 w 1513411"/>
              <a:gd name="connsiteY32" fmla="*/ 258664 h 279085"/>
              <a:gd name="connsiteX33" fmla="*/ 1322817 w 1513411"/>
              <a:gd name="connsiteY33" fmla="*/ 256395 h 279085"/>
              <a:gd name="connsiteX34" fmla="*/ 1343238 w 1513411"/>
              <a:gd name="connsiteY34" fmla="*/ 254126 h 279085"/>
              <a:gd name="connsiteX35" fmla="*/ 1352314 w 1513411"/>
              <a:gd name="connsiteY35" fmla="*/ 249588 h 279085"/>
              <a:gd name="connsiteX36" fmla="*/ 1359120 w 1513411"/>
              <a:gd name="connsiteY36" fmla="*/ 245050 h 279085"/>
              <a:gd name="connsiteX37" fmla="*/ 1372734 w 1513411"/>
              <a:gd name="connsiteY37" fmla="*/ 238243 h 279085"/>
              <a:gd name="connsiteX38" fmla="*/ 1381810 w 1513411"/>
              <a:gd name="connsiteY38" fmla="*/ 229167 h 279085"/>
              <a:gd name="connsiteX39" fmla="*/ 1386348 w 1513411"/>
              <a:gd name="connsiteY39" fmla="*/ 222360 h 279085"/>
              <a:gd name="connsiteX40" fmla="*/ 1393155 w 1513411"/>
              <a:gd name="connsiteY40" fmla="*/ 217822 h 279085"/>
              <a:gd name="connsiteX41" fmla="*/ 1399962 w 1513411"/>
              <a:gd name="connsiteY41" fmla="*/ 208746 h 279085"/>
              <a:gd name="connsiteX42" fmla="*/ 1409038 w 1513411"/>
              <a:gd name="connsiteY42" fmla="*/ 195133 h 279085"/>
              <a:gd name="connsiteX43" fmla="*/ 1411307 w 1513411"/>
              <a:gd name="connsiteY43" fmla="*/ 188326 h 279085"/>
              <a:gd name="connsiteX44" fmla="*/ 1418114 w 1513411"/>
              <a:gd name="connsiteY44" fmla="*/ 181519 h 279085"/>
              <a:gd name="connsiteX45" fmla="*/ 1420383 w 1513411"/>
              <a:gd name="connsiteY45" fmla="*/ 170174 h 279085"/>
              <a:gd name="connsiteX46" fmla="*/ 1422652 w 1513411"/>
              <a:gd name="connsiteY46" fmla="*/ 163367 h 279085"/>
              <a:gd name="connsiteX47" fmla="*/ 1424921 w 1513411"/>
              <a:gd name="connsiteY47" fmla="*/ 152022 h 279085"/>
              <a:gd name="connsiteX48" fmla="*/ 1436266 w 1513411"/>
              <a:gd name="connsiteY48" fmla="*/ 140677 h 279085"/>
              <a:gd name="connsiteX49" fmla="*/ 1440804 w 1513411"/>
              <a:gd name="connsiteY49" fmla="*/ 127063 h 279085"/>
              <a:gd name="connsiteX50" fmla="*/ 1443073 w 1513411"/>
              <a:gd name="connsiteY50" fmla="*/ 117987 h 279085"/>
              <a:gd name="connsiteX51" fmla="*/ 1447611 w 1513411"/>
              <a:gd name="connsiteY51" fmla="*/ 104373 h 279085"/>
              <a:gd name="connsiteX52" fmla="*/ 1449880 w 1513411"/>
              <a:gd name="connsiteY52" fmla="*/ 97566 h 279085"/>
              <a:gd name="connsiteX53" fmla="*/ 1452149 w 1513411"/>
              <a:gd name="connsiteY53" fmla="*/ 13614 h 279085"/>
              <a:gd name="connsiteX54" fmla="*/ 1490721 w 1513411"/>
              <a:gd name="connsiteY54" fmla="*/ 11345 h 279085"/>
              <a:gd name="connsiteX55" fmla="*/ 1513411 w 1513411"/>
              <a:gd name="connsiteY55" fmla="*/ 2269 h 279085"/>
              <a:gd name="connsiteX56" fmla="*/ 1506604 w 1513411"/>
              <a:gd name="connsiteY56" fmla="*/ 0 h 279085"/>
              <a:gd name="connsiteX57" fmla="*/ 1497528 w 1513411"/>
              <a:gd name="connsiteY57"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55" fmla="*/ 1506604 w 1513411"/>
              <a:gd name="connsiteY55" fmla="*/ 0 h 279085"/>
              <a:gd name="connsiteX56" fmla="*/ 1497528 w 1513411"/>
              <a:gd name="connsiteY56"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55" fmla="*/ 1506604 w 1513411"/>
              <a:gd name="connsiteY55"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513411 w 1513411"/>
              <a:gd name="connsiteY53" fmla="*/ 2269 h 279085"/>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0804 w 1494361"/>
              <a:gd name="connsiteY48" fmla="*/ 131144 h 283166"/>
              <a:gd name="connsiteX49" fmla="*/ 1443073 w 1494361"/>
              <a:gd name="connsiteY49" fmla="*/ 122068 h 283166"/>
              <a:gd name="connsiteX50" fmla="*/ 1447611 w 1494361"/>
              <a:gd name="connsiteY50" fmla="*/ 108454 h 283166"/>
              <a:gd name="connsiteX51" fmla="*/ 1449880 w 1494361"/>
              <a:gd name="connsiteY51" fmla="*/ 101647 h 283166"/>
              <a:gd name="connsiteX52" fmla="*/ 1452149 w 1494361"/>
              <a:gd name="connsiteY52" fmla="*/ 17695 h 283166"/>
              <a:gd name="connsiteX53" fmla="*/ 1494361 w 1494361"/>
              <a:gd name="connsiteY53"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0804 w 1494361"/>
              <a:gd name="connsiteY48" fmla="*/ 131144 h 283166"/>
              <a:gd name="connsiteX49" fmla="*/ 1443073 w 1494361"/>
              <a:gd name="connsiteY49" fmla="*/ 122068 h 283166"/>
              <a:gd name="connsiteX50" fmla="*/ 1447611 w 1494361"/>
              <a:gd name="connsiteY50" fmla="*/ 108454 h 283166"/>
              <a:gd name="connsiteX51" fmla="*/ 1449880 w 1494361"/>
              <a:gd name="connsiteY51" fmla="*/ 101647 h 283166"/>
              <a:gd name="connsiteX52" fmla="*/ 1477549 w 1494361"/>
              <a:gd name="connsiteY52" fmla="*/ 33570 h 283166"/>
              <a:gd name="connsiteX53" fmla="*/ 1494361 w 1494361"/>
              <a:gd name="connsiteY53"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3073 w 1494361"/>
              <a:gd name="connsiteY48" fmla="*/ 122068 h 283166"/>
              <a:gd name="connsiteX49" fmla="*/ 1447611 w 1494361"/>
              <a:gd name="connsiteY49" fmla="*/ 108454 h 283166"/>
              <a:gd name="connsiteX50" fmla="*/ 1449880 w 1494361"/>
              <a:gd name="connsiteY50" fmla="*/ 101647 h 283166"/>
              <a:gd name="connsiteX51" fmla="*/ 1477549 w 1494361"/>
              <a:gd name="connsiteY51" fmla="*/ 33570 h 283166"/>
              <a:gd name="connsiteX52" fmla="*/ 1494361 w 1494361"/>
              <a:gd name="connsiteY52"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7611 w 1494361"/>
              <a:gd name="connsiteY48" fmla="*/ 108454 h 283166"/>
              <a:gd name="connsiteX49" fmla="*/ 1449880 w 1494361"/>
              <a:gd name="connsiteY49" fmla="*/ 101647 h 283166"/>
              <a:gd name="connsiteX50" fmla="*/ 1477549 w 1494361"/>
              <a:gd name="connsiteY50" fmla="*/ 33570 h 283166"/>
              <a:gd name="connsiteX51" fmla="*/ 1494361 w 1494361"/>
              <a:gd name="connsiteY51"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47611 w 1494361"/>
              <a:gd name="connsiteY47" fmla="*/ 108454 h 283166"/>
              <a:gd name="connsiteX48" fmla="*/ 1449880 w 1494361"/>
              <a:gd name="connsiteY48" fmla="*/ 101647 h 283166"/>
              <a:gd name="connsiteX49" fmla="*/ 1477549 w 1494361"/>
              <a:gd name="connsiteY49" fmla="*/ 33570 h 283166"/>
              <a:gd name="connsiteX50" fmla="*/ 1494361 w 1494361"/>
              <a:gd name="connsiteY50"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47611 w 1494361"/>
              <a:gd name="connsiteY47" fmla="*/ 108454 h 283166"/>
              <a:gd name="connsiteX48" fmla="*/ 1459405 w 1494361"/>
              <a:gd name="connsiteY48" fmla="*/ 98472 h 283166"/>
              <a:gd name="connsiteX49" fmla="*/ 1477549 w 1494361"/>
              <a:gd name="connsiteY49" fmla="*/ 33570 h 283166"/>
              <a:gd name="connsiteX50" fmla="*/ 1494361 w 1494361"/>
              <a:gd name="connsiteY50"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59405 w 1494361"/>
              <a:gd name="connsiteY47" fmla="*/ 98472 h 283166"/>
              <a:gd name="connsiteX48" fmla="*/ 1477549 w 1494361"/>
              <a:gd name="connsiteY48" fmla="*/ 33570 h 283166"/>
              <a:gd name="connsiteX49" fmla="*/ 1494361 w 1494361"/>
              <a:gd name="connsiteY49" fmla="*/ 0 h 283166"/>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399962 w 1481661"/>
              <a:gd name="connsiteY40" fmla="*/ 214414 h 284753"/>
              <a:gd name="connsiteX41" fmla="*/ 1409038 w 1481661"/>
              <a:gd name="connsiteY41" fmla="*/ 200801 h 284753"/>
              <a:gd name="connsiteX42" fmla="*/ 1411307 w 1481661"/>
              <a:gd name="connsiteY42" fmla="*/ 193994 h 284753"/>
              <a:gd name="connsiteX43" fmla="*/ 1418114 w 1481661"/>
              <a:gd name="connsiteY43" fmla="*/ 187187 h 284753"/>
              <a:gd name="connsiteX44" fmla="*/ 1420383 w 1481661"/>
              <a:gd name="connsiteY44" fmla="*/ 175842 h 284753"/>
              <a:gd name="connsiteX45" fmla="*/ 1422652 w 1481661"/>
              <a:gd name="connsiteY45" fmla="*/ 169035 h 284753"/>
              <a:gd name="connsiteX46" fmla="*/ 1436266 w 1481661"/>
              <a:gd name="connsiteY46" fmla="*/ 146345 h 284753"/>
              <a:gd name="connsiteX47" fmla="*/ 1459405 w 1481661"/>
              <a:gd name="connsiteY47" fmla="*/ 100059 h 284753"/>
              <a:gd name="connsiteX48" fmla="*/ 1477549 w 1481661"/>
              <a:gd name="connsiteY48" fmla="*/ 35157 h 284753"/>
              <a:gd name="connsiteX49" fmla="*/ 1481661 w 1481661"/>
              <a:gd name="connsiteY49"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20383 w 1481661"/>
              <a:gd name="connsiteY43" fmla="*/ 175842 h 284753"/>
              <a:gd name="connsiteX44" fmla="*/ 1422652 w 1481661"/>
              <a:gd name="connsiteY44" fmla="*/ 169035 h 284753"/>
              <a:gd name="connsiteX45" fmla="*/ 1436266 w 1481661"/>
              <a:gd name="connsiteY45" fmla="*/ 146345 h 284753"/>
              <a:gd name="connsiteX46" fmla="*/ 1459405 w 1481661"/>
              <a:gd name="connsiteY46" fmla="*/ 100059 h 284753"/>
              <a:gd name="connsiteX47" fmla="*/ 1477549 w 1481661"/>
              <a:gd name="connsiteY47" fmla="*/ 35157 h 284753"/>
              <a:gd name="connsiteX48" fmla="*/ 1481661 w 1481661"/>
              <a:gd name="connsiteY48"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20383 w 1481661"/>
              <a:gd name="connsiteY43" fmla="*/ 175842 h 284753"/>
              <a:gd name="connsiteX44" fmla="*/ 1436266 w 1481661"/>
              <a:gd name="connsiteY44" fmla="*/ 146345 h 284753"/>
              <a:gd name="connsiteX45" fmla="*/ 1459405 w 1481661"/>
              <a:gd name="connsiteY45" fmla="*/ 100059 h 284753"/>
              <a:gd name="connsiteX46" fmla="*/ 1477549 w 1481661"/>
              <a:gd name="connsiteY46" fmla="*/ 35157 h 284753"/>
              <a:gd name="connsiteX47" fmla="*/ 1481661 w 1481661"/>
              <a:gd name="connsiteY47"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36266 w 1481661"/>
              <a:gd name="connsiteY43" fmla="*/ 146345 h 284753"/>
              <a:gd name="connsiteX44" fmla="*/ 1459405 w 1481661"/>
              <a:gd name="connsiteY44" fmla="*/ 100059 h 284753"/>
              <a:gd name="connsiteX45" fmla="*/ 1477549 w 1481661"/>
              <a:gd name="connsiteY45" fmla="*/ 35157 h 284753"/>
              <a:gd name="connsiteX46" fmla="*/ 1481661 w 1481661"/>
              <a:gd name="connsiteY46"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36266 w 1481661"/>
              <a:gd name="connsiteY42" fmla="*/ 146345 h 284753"/>
              <a:gd name="connsiteX43" fmla="*/ 1459405 w 1481661"/>
              <a:gd name="connsiteY43" fmla="*/ 100059 h 284753"/>
              <a:gd name="connsiteX44" fmla="*/ 1477549 w 1481661"/>
              <a:gd name="connsiteY44" fmla="*/ 35157 h 284753"/>
              <a:gd name="connsiteX45" fmla="*/ 1481661 w 1481661"/>
              <a:gd name="connsiteY45"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6348 w 1481661"/>
              <a:gd name="connsiteY37" fmla="*/ 228028 h 284753"/>
              <a:gd name="connsiteX38" fmla="*/ 1393155 w 1481661"/>
              <a:gd name="connsiteY38" fmla="*/ 223490 h 284753"/>
              <a:gd name="connsiteX39" fmla="*/ 1409038 w 1481661"/>
              <a:gd name="connsiteY39" fmla="*/ 200801 h 284753"/>
              <a:gd name="connsiteX40" fmla="*/ 1411307 w 1481661"/>
              <a:gd name="connsiteY40" fmla="*/ 193994 h 284753"/>
              <a:gd name="connsiteX41" fmla="*/ 1436266 w 1481661"/>
              <a:gd name="connsiteY41" fmla="*/ 146345 h 284753"/>
              <a:gd name="connsiteX42" fmla="*/ 1459405 w 1481661"/>
              <a:gd name="connsiteY42" fmla="*/ 100059 h 284753"/>
              <a:gd name="connsiteX43" fmla="*/ 1477549 w 1481661"/>
              <a:gd name="connsiteY43" fmla="*/ 35157 h 284753"/>
              <a:gd name="connsiteX44" fmla="*/ 1481661 w 1481661"/>
              <a:gd name="connsiteY44"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6348 w 1481661"/>
              <a:gd name="connsiteY37" fmla="*/ 228028 h 284753"/>
              <a:gd name="connsiteX38" fmla="*/ 1393155 w 1481661"/>
              <a:gd name="connsiteY38" fmla="*/ 223490 h 284753"/>
              <a:gd name="connsiteX39" fmla="*/ 1409038 w 1481661"/>
              <a:gd name="connsiteY39" fmla="*/ 200801 h 284753"/>
              <a:gd name="connsiteX40" fmla="*/ 1416069 w 1481661"/>
              <a:gd name="connsiteY40" fmla="*/ 184469 h 284753"/>
              <a:gd name="connsiteX41" fmla="*/ 1436266 w 1481661"/>
              <a:gd name="connsiteY41" fmla="*/ 146345 h 284753"/>
              <a:gd name="connsiteX42" fmla="*/ 1459405 w 1481661"/>
              <a:gd name="connsiteY42" fmla="*/ 100059 h 284753"/>
              <a:gd name="connsiteX43" fmla="*/ 1477549 w 1481661"/>
              <a:gd name="connsiteY43" fmla="*/ 35157 h 284753"/>
              <a:gd name="connsiteX44" fmla="*/ 1481661 w 1481661"/>
              <a:gd name="connsiteY44" fmla="*/ 0 h 28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81661" h="284753">
                <a:moveTo>
                  <a:pt x="0" y="5668"/>
                </a:moveTo>
                <a:lnTo>
                  <a:pt x="0" y="5668"/>
                </a:lnTo>
                <a:cubicBezTo>
                  <a:pt x="143" y="8099"/>
                  <a:pt x="1007" y="46086"/>
                  <a:pt x="4538" y="57855"/>
                </a:cubicBezTo>
                <a:cubicBezTo>
                  <a:pt x="5510" y="61095"/>
                  <a:pt x="7563" y="63906"/>
                  <a:pt x="9076" y="66931"/>
                </a:cubicBezTo>
                <a:cubicBezTo>
                  <a:pt x="9832" y="72225"/>
                  <a:pt x="10296" y="77569"/>
                  <a:pt x="11345" y="82813"/>
                </a:cubicBezTo>
                <a:cubicBezTo>
                  <a:pt x="11814" y="85158"/>
                  <a:pt x="12957" y="87320"/>
                  <a:pt x="13614" y="89620"/>
                </a:cubicBezTo>
                <a:cubicBezTo>
                  <a:pt x="19312" y="109564"/>
                  <a:pt x="12712" y="89182"/>
                  <a:pt x="18152" y="105503"/>
                </a:cubicBezTo>
                <a:cubicBezTo>
                  <a:pt x="18447" y="108453"/>
                  <a:pt x="20127" y="132702"/>
                  <a:pt x="22690" y="139538"/>
                </a:cubicBezTo>
                <a:cubicBezTo>
                  <a:pt x="23648" y="142091"/>
                  <a:pt x="26008" y="143906"/>
                  <a:pt x="27228" y="146345"/>
                </a:cubicBezTo>
                <a:cubicBezTo>
                  <a:pt x="36617" y="165124"/>
                  <a:pt x="19870" y="138620"/>
                  <a:pt x="34035" y="162228"/>
                </a:cubicBezTo>
                <a:cubicBezTo>
                  <a:pt x="34040" y="162236"/>
                  <a:pt x="45378" y="179242"/>
                  <a:pt x="47649" y="182649"/>
                </a:cubicBezTo>
                <a:lnTo>
                  <a:pt x="56724" y="196263"/>
                </a:lnTo>
                <a:cubicBezTo>
                  <a:pt x="58237" y="198532"/>
                  <a:pt x="58993" y="201558"/>
                  <a:pt x="61262" y="203070"/>
                </a:cubicBezTo>
                <a:lnTo>
                  <a:pt x="68069" y="207607"/>
                </a:lnTo>
                <a:cubicBezTo>
                  <a:pt x="73020" y="222459"/>
                  <a:pt x="66144" y="207882"/>
                  <a:pt x="77145" y="216683"/>
                </a:cubicBezTo>
                <a:cubicBezTo>
                  <a:pt x="98073" y="233426"/>
                  <a:pt x="62563" y="213012"/>
                  <a:pt x="88490" y="230297"/>
                </a:cubicBezTo>
                <a:cubicBezTo>
                  <a:pt x="105609" y="241710"/>
                  <a:pt x="81590" y="214321"/>
                  <a:pt x="108911" y="241642"/>
                </a:cubicBezTo>
                <a:cubicBezTo>
                  <a:pt x="111180" y="243911"/>
                  <a:pt x="112932" y="246857"/>
                  <a:pt x="115718" y="248449"/>
                </a:cubicBezTo>
                <a:cubicBezTo>
                  <a:pt x="118426" y="249996"/>
                  <a:pt x="121836" y="249732"/>
                  <a:pt x="124794" y="250718"/>
                </a:cubicBezTo>
                <a:cubicBezTo>
                  <a:pt x="128658" y="252006"/>
                  <a:pt x="132496" y="253435"/>
                  <a:pt x="136139" y="255256"/>
                </a:cubicBezTo>
                <a:cubicBezTo>
                  <a:pt x="152512" y="263443"/>
                  <a:pt x="132132" y="256376"/>
                  <a:pt x="152022" y="264332"/>
                </a:cubicBezTo>
                <a:cubicBezTo>
                  <a:pt x="168250" y="270823"/>
                  <a:pt x="161788" y="267341"/>
                  <a:pt x="176981" y="271139"/>
                </a:cubicBezTo>
                <a:cubicBezTo>
                  <a:pt x="179301" y="271719"/>
                  <a:pt x="181417" y="273092"/>
                  <a:pt x="183787" y="273408"/>
                </a:cubicBezTo>
                <a:cubicBezTo>
                  <a:pt x="192815" y="274612"/>
                  <a:pt x="201958" y="274724"/>
                  <a:pt x="211015" y="275677"/>
                </a:cubicBezTo>
                <a:cubicBezTo>
                  <a:pt x="254051" y="280207"/>
                  <a:pt x="115340" y="278702"/>
                  <a:pt x="245050" y="280215"/>
                </a:cubicBezTo>
                <a:lnTo>
                  <a:pt x="989276" y="284753"/>
                </a:lnTo>
                <a:cubicBezTo>
                  <a:pt x="1004403" y="283997"/>
                  <a:pt x="1019549" y="283563"/>
                  <a:pt x="1034656" y="282484"/>
                </a:cubicBezTo>
                <a:cubicBezTo>
                  <a:pt x="1040738" y="282050"/>
                  <a:pt x="1024824" y="281349"/>
                  <a:pt x="1052808" y="280215"/>
                </a:cubicBezTo>
                <a:cubicBezTo>
                  <a:pt x="1080792" y="279081"/>
                  <a:pt x="1168905" y="277190"/>
                  <a:pt x="1202561" y="275677"/>
                </a:cubicBezTo>
                <a:cubicBezTo>
                  <a:pt x="1225748" y="269880"/>
                  <a:pt x="1207828" y="273746"/>
                  <a:pt x="1254747" y="271139"/>
                </a:cubicBezTo>
                <a:lnTo>
                  <a:pt x="1293320" y="268870"/>
                </a:lnTo>
                <a:lnTo>
                  <a:pt x="1313741" y="264332"/>
                </a:lnTo>
                <a:cubicBezTo>
                  <a:pt x="1316780" y="263631"/>
                  <a:pt x="1319735" y="262537"/>
                  <a:pt x="1322817" y="262063"/>
                </a:cubicBezTo>
                <a:cubicBezTo>
                  <a:pt x="1329586" y="261022"/>
                  <a:pt x="1336431" y="260550"/>
                  <a:pt x="1343238" y="259794"/>
                </a:cubicBezTo>
                <a:cubicBezTo>
                  <a:pt x="1346263" y="258281"/>
                  <a:pt x="1349377" y="256934"/>
                  <a:pt x="1352314" y="255256"/>
                </a:cubicBezTo>
                <a:cubicBezTo>
                  <a:pt x="1354681" y="253903"/>
                  <a:pt x="1356681" y="251937"/>
                  <a:pt x="1359120" y="250718"/>
                </a:cubicBezTo>
                <a:cubicBezTo>
                  <a:pt x="1368784" y="245886"/>
                  <a:pt x="1368196" y="247693"/>
                  <a:pt x="1372734" y="243911"/>
                </a:cubicBezTo>
                <a:cubicBezTo>
                  <a:pt x="1377272" y="240129"/>
                  <a:pt x="1382945" y="231431"/>
                  <a:pt x="1386348" y="228028"/>
                </a:cubicBezTo>
                <a:cubicBezTo>
                  <a:pt x="1389751" y="224625"/>
                  <a:pt x="1389373" y="228028"/>
                  <a:pt x="1393155" y="223490"/>
                </a:cubicBezTo>
                <a:cubicBezTo>
                  <a:pt x="1396937" y="218952"/>
                  <a:pt x="1405219" y="207304"/>
                  <a:pt x="1409038" y="200801"/>
                </a:cubicBezTo>
                <a:cubicBezTo>
                  <a:pt x="1412857" y="194298"/>
                  <a:pt x="1411531" y="193545"/>
                  <a:pt x="1416069" y="184469"/>
                </a:cubicBezTo>
                <a:cubicBezTo>
                  <a:pt x="1420607" y="175393"/>
                  <a:pt x="1428250" y="162001"/>
                  <a:pt x="1436266" y="146345"/>
                </a:cubicBezTo>
                <a:cubicBezTo>
                  <a:pt x="1444282" y="130689"/>
                  <a:pt x="1452524" y="118590"/>
                  <a:pt x="1459405" y="100059"/>
                </a:cubicBezTo>
                <a:cubicBezTo>
                  <a:pt x="1466286" y="81528"/>
                  <a:pt x="1473840" y="51833"/>
                  <a:pt x="1477549" y="35157"/>
                </a:cubicBezTo>
                <a:cubicBezTo>
                  <a:pt x="1481258" y="18481"/>
                  <a:pt x="1468898" y="2364"/>
                  <a:pt x="1481661" y="0"/>
                </a:cubicBezTo>
              </a:path>
            </a:pathLst>
          </a:cu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20" name="Rounded Rectangle 19"/>
          <p:cNvSpPr/>
          <p:nvPr/>
        </p:nvSpPr>
        <p:spPr>
          <a:xfrm>
            <a:off x="5600831" y="716656"/>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a:t>
            </a:r>
            <a:endParaRPr lang="en-US" sz="2400" b="1" dirty="0"/>
          </a:p>
        </p:txBody>
      </p:sp>
      <p:sp>
        <p:nvSpPr>
          <p:cNvPr id="21" name="Rounded Rectangle 20"/>
          <p:cNvSpPr/>
          <p:nvPr/>
        </p:nvSpPr>
        <p:spPr>
          <a:xfrm>
            <a:off x="6385919" y="716656"/>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D</a:t>
            </a:r>
            <a:endParaRPr lang="en-US" b="1" dirty="0"/>
          </a:p>
        </p:txBody>
      </p:sp>
      <p:sp>
        <p:nvSpPr>
          <p:cNvPr id="22" name="Rectangle 21"/>
          <p:cNvSpPr/>
          <p:nvPr/>
        </p:nvSpPr>
        <p:spPr>
          <a:xfrm>
            <a:off x="6009120" y="465118"/>
            <a:ext cx="316769" cy="184727"/>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G</a:t>
            </a:r>
            <a:endParaRPr lang="en-US" b="1" dirty="0"/>
          </a:p>
        </p:txBody>
      </p:sp>
      <p:sp>
        <p:nvSpPr>
          <p:cNvPr id="23" name="Rectangle 22"/>
          <p:cNvSpPr/>
          <p:nvPr/>
        </p:nvSpPr>
        <p:spPr>
          <a:xfrm>
            <a:off x="5422765" y="662403"/>
            <a:ext cx="148166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cxnSp>
        <p:nvCxnSpPr>
          <p:cNvPr id="16" name="Straight Connector 15"/>
          <p:cNvCxnSpPr/>
          <p:nvPr/>
        </p:nvCxnSpPr>
        <p:spPr>
          <a:xfrm>
            <a:off x="489527" y="694941"/>
            <a:ext cx="8100291" cy="236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529283" y="2992540"/>
            <a:ext cx="8100291" cy="3565277"/>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2"/>
                </a:solidFill>
              </a:rPr>
              <a:t>depleted Si</a:t>
            </a:r>
            <a:endParaRPr lang="en-US" sz="2400" b="1" dirty="0">
              <a:solidFill>
                <a:schemeClr val="accent2"/>
              </a:solidFill>
            </a:endParaRPr>
          </a:p>
        </p:txBody>
      </p:sp>
      <p:sp>
        <p:nvSpPr>
          <p:cNvPr id="18" name="Rounded Rectangle 17"/>
          <p:cNvSpPr/>
          <p:nvPr/>
        </p:nvSpPr>
        <p:spPr>
          <a:xfrm>
            <a:off x="858981" y="2975468"/>
            <a:ext cx="895927" cy="184727"/>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25" name="Rounded Rectangle 24"/>
          <p:cNvSpPr/>
          <p:nvPr/>
        </p:nvSpPr>
        <p:spPr>
          <a:xfrm>
            <a:off x="2212106" y="2980882"/>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a:t>
            </a:r>
            <a:endParaRPr lang="en-US" sz="2400" b="1" dirty="0"/>
          </a:p>
        </p:txBody>
      </p:sp>
      <p:sp>
        <p:nvSpPr>
          <p:cNvPr id="26" name="Rounded Rectangle 25"/>
          <p:cNvSpPr/>
          <p:nvPr/>
        </p:nvSpPr>
        <p:spPr>
          <a:xfrm>
            <a:off x="2997194" y="2980882"/>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D</a:t>
            </a:r>
            <a:endParaRPr lang="en-US" b="1" dirty="0"/>
          </a:p>
        </p:txBody>
      </p:sp>
      <p:sp>
        <p:nvSpPr>
          <p:cNvPr id="27" name="Rectangle 26"/>
          <p:cNvSpPr/>
          <p:nvPr/>
        </p:nvSpPr>
        <p:spPr>
          <a:xfrm>
            <a:off x="2620395" y="2729344"/>
            <a:ext cx="316769" cy="184727"/>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G</a:t>
            </a:r>
            <a:endParaRPr lang="en-US" b="1" dirty="0"/>
          </a:p>
        </p:txBody>
      </p:sp>
      <p:sp>
        <p:nvSpPr>
          <p:cNvPr id="28" name="Rectangle 27"/>
          <p:cNvSpPr/>
          <p:nvPr/>
        </p:nvSpPr>
        <p:spPr>
          <a:xfrm>
            <a:off x="2034040" y="2926629"/>
            <a:ext cx="148166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29" name="Rounded Rectangle 28"/>
          <p:cNvSpPr/>
          <p:nvPr/>
        </p:nvSpPr>
        <p:spPr>
          <a:xfrm>
            <a:off x="4121726" y="2975468"/>
            <a:ext cx="895927" cy="184727"/>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30" name="Rounded Rectangle 29"/>
          <p:cNvSpPr/>
          <p:nvPr/>
        </p:nvSpPr>
        <p:spPr>
          <a:xfrm>
            <a:off x="7384472" y="2975468"/>
            <a:ext cx="895927" cy="184727"/>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32" name="Rounded Rectangle 31"/>
          <p:cNvSpPr/>
          <p:nvPr/>
        </p:nvSpPr>
        <p:spPr>
          <a:xfrm>
            <a:off x="5600831" y="3011892"/>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a:t>
            </a:r>
            <a:endParaRPr lang="en-US" sz="2400" b="1" dirty="0"/>
          </a:p>
        </p:txBody>
      </p:sp>
      <p:sp>
        <p:nvSpPr>
          <p:cNvPr id="33" name="Rounded Rectangle 32"/>
          <p:cNvSpPr/>
          <p:nvPr/>
        </p:nvSpPr>
        <p:spPr>
          <a:xfrm>
            <a:off x="6385919" y="3011892"/>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D</a:t>
            </a:r>
            <a:endParaRPr lang="en-US" b="1" dirty="0"/>
          </a:p>
        </p:txBody>
      </p:sp>
      <p:sp>
        <p:nvSpPr>
          <p:cNvPr id="34" name="Rectangle 33"/>
          <p:cNvSpPr/>
          <p:nvPr/>
        </p:nvSpPr>
        <p:spPr>
          <a:xfrm>
            <a:off x="6009120" y="2760354"/>
            <a:ext cx="316769" cy="184727"/>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G</a:t>
            </a:r>
            <a:endParaRPr lang="en-US" b="1" dirty="0"/>
          </a:p>
        </p:txBody>
      </p:sp>
      <p:sp>
        <p:nvSpPr>
          <p:cNvPr id="35" name="Rectangle 34"/>
          <p:cNvSpPr/>
          <p:nvPr/>
        </p:nvSpPr>
        <p:spPr>
          <a:xfrm>
            <a:off x="5422765" y="2957639"/>
            <a:ext cx="148166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cxnSp>
        <p:nvCxnSpPr>
          <p:cNvPr id="36" name="Straight Connector 35"/>
          <p:cNvCxnSpPr/>
          <p:nvPr/>
        </p:nvCxnSpPr>
        <p:spPr>
          <a:xfrm>
            <a:off x="489527" y="2972348"/>
            <a:ext cx="8100291" cy="20193"/>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14080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527" y="697305"/>
            <a:ext cx="8100291" cy="1528659"/>
          </a:xfrm>
          <a:prstGeom prst="rect">
            <a:avLst/>
          </a:prstGeom>
          <a:solidFill>
            <a:schemeClr val="accent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undepleted</a:t>
            </a:r>
            <a:r>
              <a:rPr lang="en-US" sz="2400" b="1" dirty="0" smtClean="0"/>
              <a:t> Si</a:t>
            </a:r>
            <a:endParaRPr lang="en-US" sz="2400" b="1" dirty="0"/>
          </a:p>
        </p:txBody>
      </p:sp>
      <p:sp>
        <p:nvSpPr>
          <p:cNvPr id="3" name="Rounded Rectangle 2"/>
          <p:cNvSpPr/>
          <p:nvPr/>
        </p:nvSpPr>
        <p:spPr>
          <a:xfrm>
            <a:off x="858981" y="680232"/>
            <a:ext cx="895927" cy="184727"/>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11" name="Freeform 10"/>
          <p:cNvSpPr/>
          <p:nvPr/>
        </p:nvSpPr>
        <p:spPr>
          <a:xfrm>
            <a:off x="2034040" y="691572"/>
            <a:ext cx="1481661" cy="284753"/>
          </a:xfrm>
          <a:custGeom>
            <a:avLst/>
            <a:gdLst>
              <a:gd name="connsiteX0" fmla="*/ 0 w 1513411"/>
              <a:gd name="connsiteY0" fmla="*/ 0 h 304998"/>
              <a:gd name="connsiteX1" fmla="*/ 0 w 1513411"/>
              <a:gd name="connsiteY1" fmla="*/ 0 h 304998"/>
              <a:gd name="connsiteX2" fmla="*/ 4538 w 1513411"/>
              <a:gd name="connsiteY2" fmla="*/ 52187 h 304998"/>
              <a:gd name="connsiteX3" fmla="*/ 9076 w 1513411"/>
              <a:gd name="connsiteY3" fmla="*/ 61263 h 304998"/>
              <a:gd name="connsiteX4" fmla="*/ 11345 w 1513411"/>
              <a:gd name="connsiteY4" fmla="*/ 77145 h 304998"/>
              <a:gd name="connsiteX5" fmla="*/ 13614 w 1513411"/>
              <a:gd name="connsiteY5" fmla="*/ 83952 h 304998"/>
              <a:gd name="connsiteX6" fmla="*/ 18152 w 1513411"/>
              <a:gd name="connsiteY6" fmla="*/ 99835 h 304998"/>
              <a:gd name="connsiteX7" fmla="*/ 22690 w 1513411"/>
              <a:gd name="connsiteY7" fmla="*/ 133870 h 304998"/>
              <a:gd name="connsiteX8" fmla="*/ 27228 w 1513411"/>
              <a:gd name="connsiteY8" fmla="*/ 140677 h 304998"/>
              <a:gd name="connsiteX9" fmla="*/ 34035 w 1513411"/>
              <a:gd name="connsiteY9" fmla="*/ 156560 h 304998"/>
              <a:gd name="connsiteX10" fmla="*/ 47649 w 1513411"/>
              <a:gd name="connsiteY10" fmla="*/ 176981 h 304998"/>
              <a:gd name="connsiteX11" fmla="*/ 56724 w 1513411"/>
              <a:gd name="connsiteY11" fmla="*/ 190595 h 304998"/>
              <a:gd name="connsiteX12" fmla="*/ 61262 w 1513411"/>
              <a:gd name="connsiteY12" fmla="*/ 197402 h 304998"/>
              <a:gd name="connsiteX13" fmla="*/ 68069 w 1513411"/>
              <a:gd name="connsiteY13" fmla="*/ 201939 h 304998"/>
              <a:gd name="connsiteX14" fmla="*/ 77145 w 1513411"/>
              <a:gd name="connsiteY14" fmla="*/ 211015 h 304998"/>
              <a:gd name="connsiteX15" fmla="*/ 88490 w 1513411"/>
              <a:gd name="connsiteY15" fmla="*/ 224629 h 304998"/>
              <a:gd name="connsiteX16" fmla="*/ 108911 w 1513411"/>
              <a:gd name="connsiteY16" fmla="*/ 235974 h 304998"/>
              <a:gd name="connsiteX17" fmla="*/ 115718 w 1513411"/>
              <a:gd name="connsiteY17" fmla="*/ 242781 h 304998"/>
              <a:gd name="connsiteX18" fmla="*/ 124794 w 1513411"/>
              <a:gd name="connsiteY18" fmla="*/ 245050 h 304998"/>
              <a:gd name="connsiteX19" fmla="*/ 136139 w 1513411"/>
              <a:gd name="connsiteY19" fmla="*/ 249588 h 304998"/>
              <a:gd name="connsiteX20" fmla="*/ 152022 w 1513411"/>
              <a:gd name="connsiteY20" fmla="*/ 258664 h 304998"/>
              <a:gd name="connsiteX21" fmla="*/ 176981 w 1513411"/>
              <a:gd name="connsiteY21" fmla="*/ 265471 h 304998"/>
              <a:gd name="connsiteX22" fmla="*/ 183787 w 1513411"/>
              <a:gd name="connsiteY22" fmla="*/ 267740 h 304998"/>
              <a:gd name="connsiteX23" fmla="*/ 211015 w 1513411"/>
              <a:gd name="connsiteY23" fmla="*/ 270009 h 304998"/>
              <a:gd name="connsiteX24" fmla="*/ 245050 w 1513411"/>
              <a:gd name="connsiteY24" fmla="*/ 274547 h 304998"/>
              <a:gd name="connsiteX25" fmla="*/ 274547 w 1513411"/>
              <a:gd name="connsiteY25" fmla="*/ 276816 h 304998"/>
              <a:gd name="connsiteX26" fmla="*/ 989276 w 1513411"/>
              <a:gd name="connsiteY26" fmla="*/ 279085 h 304998"/>
              <a:gd name="connsiteX27" fmla="*/ 1034656 w 1513411"/>
              <a:gd name="connsiteY27" fmla="*/ 276816 h 304998"/>
              <a:gd name="connsiteX28" fmla="*/ 1052808 w 1513411"/>
              <a:gd name="connsiteY28" fmla="*/ 274547 h 304998"/>
              <a:gd name="connsiteX29" fmla="*/ 1068691 w 1513411"/>
              <a:gd name="connsiteY29" fmla="*/ 272278 h 304998"/>
              <a:gd name="connsiteX30" fmla="*/ 1202561 w 1513411"/>
              <a:gd name="connsiteY30" fmla="*/ 270009 h 304998"/>
              <a:gd name="connsiteX31" fmla="*/ 1254747 w 1513411"/>
              <a:gd name="connsiteY31" fmla="*/ 265471 h 304998"/>
              <a:gd name="connsiteX32" fmla="*/ 1293320 w 1513411"/>
              <a:gd name="connsiteY32" fmla="*/ 263202 h 304998"/>
              <a:gd name="connsiteX33" fmla="*/ 1313741 w 1513411"/>
              <a:gd name="connsiteY33" fmla="*/ 258664 h 304998"/>
              <a:gd name="connsiteX34" fmla="*/ 1322817 w 1513411"/>
              <a:gd name="connsiteY34" fmla="*/ 256395 h 304998"/>
              <a:gd name="connsiteX35" fmla="*/ 1343238 w 1513411"/>
              <a:gd name="connsiteY35" fmla="*/ 254126 h 304998"/>
              <a:gd name="connsiteX36" fmla="*/ 1352314 w 1513411"/>
              <a:gd name="connsiteY36" fmla="*/ 249588 h 304998"/>
              <a:gd name="connsiteX37" fmla="*/ 1359120 w 1513411"/>
              <a:gd name="connsiteY37" fmla="*/ 245050 h 304998"/>
              <a:gd name="connsiteX38" fmla="*/ 1372734 w 1513411"/>
              <a:gd name="connsiteY38" fmla="*/ 238243 h 304998"/>
              <a:gd name="connsiteX39" fmla="*/ 1381810 w 1513411"/>
              <a:gd name="connsiteY39" fmla="*/ 229167 h 304998"/>
              <a:gd name="connsiteX40" fmla="*/ 1386348 w 1513411"/>
              <a:gd name="connsiteY40" fmla="*/ 222360 h 304998"/>
              <a:gd name="connsiteX41" fmla="*/ 1393155 w 1513411"/>
              <a:gd name="connsiteY41" fmla="*/ 217822 h 304998"/>
              <a:gd name="connsiteX42" fmla="*/ 1399962 w 1513411"/>
              <a:gd name="connsiteY42" fmla="*/ 208746 h 304998"/>
              <a:gd name="connsiteX43" fmla="*/ 1409038 w 1513411"/>
              <a:gd name="connsiteY43" fmla="*/ 195133 h 304998"/>
              <a:gd name="connsiteX44" fmla="*/ 1411307 w 1513411"/>
              <a:gd name="connsiteY44" fmla="*/ 188326 h 304998"/>
              <a:gd name="connsiteX45" fmla="*/ 1418114 w 1513411"/>
              <a:gd name="connsiteY45" fmla="*/ 181519 h 304998"/>
              <a:gd name="connsiteX46" fmla="*/ 1420383 w 1513411"/>
              <a:gd name="connsiteY46" fmla="*/ 170174 h 304998"/>
              <a:gd name="connsiteX47" fmla="*/ 1422652 w 1513411"/>
              <a:gd name="connsiteY47" fmla="*/ 163367 h 304998"/>
              <a:gd name="connsiteX48" fmla="*/ 1424921 w 1513411"/>
              <a:gd name="connsiteY48" fmla="*/ 152022 h 304998"/>
              <a:gd name="connsiteX49" fmla="*/ 1436266 w 1513411"/>
              <a:gd name="connsiteY49" fmla="*/ 140677 h 304998"/>
              <a:gd name="connsiteX50" fmla="*/ 1440804 w 1513411"/>
              <a:gd name="connsiteY50" fmla="*/ 127063 h 304998"/>
              <a:gd name="connsiteX51" fmla="*/ 1443073 w 1513411"/>
              <a:gd name="connsiteY51" fmla="*/ 117987 h 304998"/>
              <a:gd name="connsiteX52" fmla="*/ 1447611 w 1513411"/>
              <a:gd name="connsiteY52" fmla="*/ 104373 h 304998"/>
              <a:gd name="connsiteX53" fmla="*/ 1449880 w 1513411"/>
              <a:gd name="connsiteY53" fmla="*/ 97566 h 304998"/>
              <a:gd name="connsiteX54" fmla="*/ 1452149 w 1513411"/>
              <a:gd name="connsiteY54" fmla="*/ 13614 h 304998"/>
              <a:gd name="connsiteX55" fmla="*/ 1490721 w 1513411"/>
              <a:gd name="connsiteY55" fmla="*/ 11345 h 304998"/>
              <a:gd name="connsiteX56" fmla="*/ 1513411 w 1513411"/>
              <a:gd name="connsiteY56" fmla="*/ 2269 h 304998"/>
              <a:gd name="connsiteX57" fmla="*/ 1506604 w 1513411"/>
              <a:gd name="connsiteY57" fmla="*/ 0 h 304998"/>
              <a:gd name="connsiteX58" fmla="*/ 1497528 w 1513411"/>
              <a:gd name="connsiteY58" fmla="*/ 0 h 304998"/>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068691 w 1513411"/>
              <a:gd name="connsiteY28" fmla="*/ 272278 h 279085"/>
              <a:gd name="connsiteX29" fmla="*/ 1202561 w 1513411"/>
              <a:gd name="connsiteY29" fmla="*/ 270009 h 279085"/>
              <a:gd name="connsiteX30" fmla="*/ 1254747 w 1513411"/>
              <a:gd name="connsiteY30" fmla="*/ 265471 h 279085"/>
              <a:gd name="connsiteX31" fmla="*/ 1293320 w 1513411"/>
              <a:gd name="connsiteY31" fmla="*/ 263202 h 279085"/>
              <a:gd name="connsiteX32" fmla="*/ 1313741 w 1513411"/>
              <a:gd name="connsiteY32" fmla="*/ 258664 h 279085"/>
              <a:gd name="connsiteX33" fmla="*/ 1322817 w 1513411"/>
              <a:gd name="connsiteY33" fmla="*/ 256395 h 279085"/>
              <a:gd name="connsiteX34" fmla="*/ 1343238 w 1513411"/>
              <a:gd name="connsiteY34" fmla="*/ 254126 h 279085"/>
              <a:gd name="connsiteX35" fmla="*/ 1352314 w 1513411"/>
              <a:gd name="connsiteY35" fmla="*/ 249588 h 279085"/>
              <a:gd name="connsiteX36" fmla="*/ 1359120 w 1513411"/>
              <a:gd name="connsiteY36" fmla="*/ 245050 h 279085"/>
              <a:gd name="connsiteX37" fmla="*/ 1372734 w 1513411"/>
              <a:gd name="connsiteY37" fmla="*/ 238243 h 279085"/>
              <a:gd name="connsiteX38" fmla="*/ 1381810 w 1513411"/>
              <a:gd name="connsiteY38" fmla="*/ 229167 h 279085"/>
              <a:gd name="connsiteX39" fmla="*/ 1386348 w 1513411"/>
              <a:gd name="connsiteY39" fmla="*/ 222360 h 279085"/>
              <a:gd name="connsiteX40" fmla="*/ 1393155 w 1513411"/>
              <a:gd name="connsiteY40" fmla="*/ 217822 h 279085"/>
              <a:gd name="connsiteX41" fmla="*/ 1399962 w 1513411"/>
              <a:gd name="connsiteY41" fmla="*/ 208746 h 279085"/>
              <a:gd name="connsiteX42" fmla="*/ 1409038 w 1513411"/>
              <a:gd name="connsiteY42" fmla="*/ 195133 h 279085"/>
              <a:gd name="connsiteX43" fmla="*/ 1411307 w 1513411"/>
              <a:gd name="connsiteY43" fmla="*/ 188326 h 279085"/>
              <a:gd name="connsiteX44" fmla="*/ 1418114 w 1513411"/>
              <a:gd name="connsiteY44" fmla="*/ 181519 h 279085"/>
              <a:gd name="connsiteX45" fmla="*/ 1420383 w 1513411"/>
              <a:gd name="connsiteY45" fmla="*/ 170174 h 279085"/>
              <a:gd name="connsiteX46" fmla="*/ 1422652 w 1513411"/>
              <a:gd name="connsiteY46" fmla="*/ 163367 h 279085"/>
              <a:gd name="connsiteX47" fmla="*/ 1424921 w 1513411"/>
              <a:gd name="connsiteY47" fmla="*/ 152022 h 279085"/>
              <a:gd name="connsiteX48" fmla="*/ 1436266 w 1513411"/>
              <a:gd name="connsiteY48" fmla="*/ 140677 h 279085"/>
              <a:gd name="connsiteX49" fmla="*/ 1440804 w 1513411"/>
              <a:gd name="connsiteY49" fmla="*/ 127063 h 279085"/>
              <a:gd name="connsiteX50" fmla="*/ 1443073 w 1513411"/>
              <a:gd name="connsiteY50" fmla="*/ 117987 h 279085"/>
              <a:gd name="connsiteX51" fmla="*/ 1447611 w 1513411"/>
              <a:gd name="connsiteY51" fmla="*/ 104373 h 279085"/>
              <a:gd name="connsiteX52" fmla="*/ 1449880 w 1513411"/>
              <a:gd name="connsiteY52" fmla="*/ 97566 h 279085"/>
              <a:gd name="connsiteX53" fmla="*/ 1452149 w 1513411"/>
              <a:gd name="connsiteY53" fmla="*/ 13614 h 279085"/>
              <a:gd name="connsiteX54" fmla="*/ 1490721 w 1513411"/>
              <a:gd name="connsiteY54" fmla="*/ 11345 h 279085"/>
              <a:gd name="connsiteX55" fmla="*/ 1513411 w 1513411"/>
              <a:gd name="connsiteY55" fmla="*/ 2269 h 279085"/>
              <a:gd name="connsiteX56" fmla="*/ 1506604 w 1513411"/>
              <a:gd name="connsiteY56" fmla="*/ 0 h 279085"/>
              <a:gd name="connsiteX57" fmla="*/ 1497528 w 1513411"/>
              <a:gd name="connsiteY57"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55" fmla="*/ 1506604 w 1513411"/>
              <a:gd name="connsiteY55" fmla="*/ 0 h 279085"/>
              <a:gd name="connsiteX56" fmla="*/ 1497528 w 1513411"/>
              <a:gd name="connsiteY56"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55" fmla="*/ 1506604 w 1513411"/>
              <a:gd name="connsiteY55"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513411 w 1513411"/>
              <a:gd name="connsiteY53" fmla="*/ 2269 h 279085"/>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0804 w 1494361"/>
              <a:gd name="connsiteY48" fmla="*/ 131144 h 283166"/>
              <a:gd name="connsiteX49" fmla="*/ 1443073 w 1494361"/>
              <a:gd name="connsiteY49" fmla="*/ 122068 h 283166"/>
              <a:gd name="connsiteX50" fmla="*/ 1447611 w 1494361"/>
              <a:gd name="connsiteY50" fmla="*/ 108454 h 283166"/>
              <a:gd name="connsiteX51" fmla="*/ 1449880 w 1494361"/>
              <a:gd name="connsiteY51" fmla="*/ 101647 h 283166"/>
              <a:gd name="connsiteX52" fmla="*/ 1452149 w 1494361"/>
              <a:gd name="connsiteY52" fmla="*/ 17695 h 283166"/>
              <a:gd name="connsiteX53" fmla="*/ 1494361 w 1494361"/>
              <a:gd name="connsiteY53"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0804 w 1494361"/>
              <a:gd name="connsiteY48" fmla="*/ 131144 h 283166"/>
              <a:gd name="connsiteX49" fmla="*/ 1443073 w 1494361"/>
              <a:gd name="connsiteY49" fmla="*/ 122068 h 283166"/>
              <a:gd name="connsiteX50" fmla="*/ 1447611 w 1494361"/>
              <a:gd name="connsiteY50" fmla="*/ 108454 h 283166"/>
              <a:gd name="connsiteX51" fmla="*/ 1449880 w 1494361"/>
              <a:gd name="connsiteY51" fmla="*/ 101647 h 283166"/>
              <a:gd name="connsiteX52" fmla="*/ 1477549 w 1494361"/>
              <a:gd name="connsiteY52" fmla="*/ 33570 h 283166"/>
              <a:gd name="connsiteX53" fmla="*/ 1494361 w 1494361"/>
              <a:gd name="connsiteY53"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3073 w 1494361"/>
              <a:gd name="connsiteY48" fmla="*/ 122068 h 283166"/>
              <a:gd name="connsiteX49" fmla="*/ 1447611 w 1494361"/>
              <a:gd name="connsiteY49" fmla="*/ 108454 h 283166"/>
              <a:gd name="connsiteX50" fmla="*/ 1449880 w 1494361"/>
              <a:gd name="connsiteY50" fmla="*/ 101647 h 283166"/>
              <a:gd name="connsiteX51" fmla="*/ 1477549 w 1494361"/>
              <a:gd name="connsiteY51" fmla="*/ 33570 h 283166"/>
              <a:gd name="connsiteX52" fmla="*/ 1494361 w 1494361"/>
              <a:gd name="connsiteY52"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7611 w 1494361"/>
              <a:gd name="connsiteY48" fmla="*/ 108454 h 283166"/>
              <a:gd name="connsiteX49" fmla="*/ 1449880 w 1494361"/>
              <a:gd name="connsiteY49" fmla="*/ 101647 h 283166"/>
              <a:gd name="connsiteX50" fmla="*/ 1477549 w 1494361"/>
              <a:gd name="connsiteY50" fmla="*/ 33570 h 283166"/>
              <a:gd name="connsiteX51" fmla="*/ 1494361 w 1494361"/>
              <a:gd name="connsiteY51"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47611 w 1494361"/>
              <a:gd name="connsiteY47" fmla="*/ 108454 h 283166"/>
              <a:gd name="connsiteX48" fmla="*/ 1449880 w 1494361"/>
              <a:gd name="connsiteY48" fmla="*/ 101647 h 283166"/>
              <a:gd name="connsiteX49" fmla="*/ 1477549 w 1494361"/>
              <a:gd name="connsiteY49" fmla="*/ 33570 h 283166"/>
              <a:gd name="connsiteX50" fmla="*/ 1494361 w 1494361"/>
              <a:gd name="connsiteY50"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47611 w 1494361"/>
              <a:gd name="connsiteY47" fmla="*/ 108454 h 283166"/>
              <a:gd name="connsiteX48" fmla="*/ 1459405 w 1494361"/>
              <a:gd name="connsiteY48" fmla="*/ 98472 h 283166"/>
              <a:gd name="connsiteX49" fmla="*/ 1477549 w 1494361"/>
              <a:gd name="connsiteY49" fmla="*/ 33570 h 283166"/>
              <a:gd name="connsiteX50" fmla="*/ 1494361 w 1494361"/>
              <a:gd name="connsiteY50"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59405 w 1494361"/>
              <a:gd name="connsiteY47" fmla="*/ 98472 h 283166"/>
              <a:gd name="connsiteX48" fmla="*/ 1477549 w 1494361"/>
              <a:gd name="connsiteY48" fmla="*/ 33570 h 283166"/>
              <a:gd name="connsiteX49" fmla="*/ 1494361 w 1494361"/>
              <a:gd name="connsiteY49" fmla="*/ 0 h 283166"/>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399962 w 1481661"/>
              <a:gd name="connsiteY40" fmla="*/ 214414 h 284753"/>
              <a:gd name="connsiteX41" fmla="*/ 1409038 w 1481661"/>
              <a:gd name="connsiteY41" fmla="*/ 200801 h 284753"/>
              <a:gd name="connsiteX42" fmla="*/ 1411307 w 1481661"/>
              <a:gd name="connsiteY42" fmla="*/ 193994 h 284753"/>
              <a:gd name="connsiteX43" fmla="*/ 1418114 w 1481661"/>
              <a:gd name="connsiteY43" fmla="*/ 187187 h 284753"/>
              <a:gd name="connsiteX44" fmla="*/ 1420383 w 1481661"/>
              <a:gd name="connsiteY44" fmla="*/ 175842 h 284753"/>
              <a:gd name="connsiteX45" fmla="*/ 1422652 w 1481661"/>
              <a:gd name="connsiteY45" fmla="*/ 169035 h 284753"/>
              <a:gd name="connsiteX46" fmla="*/ 1436266 w 1481661"/>
              <a:gd name="connsiteY46" fmla="*/ 146345 h 284753"/>
              <a:gd name="connsiteX47" fmla="*/ 1459405 w 1481661"/>
              <a:gd name="connsiteY47" fmla="*/ 100059 h 284753"/>
              <a:gd name="connsiteX48" fmla="*/ 1477549 w 1481661"/>
              <a:gd name="connsiteY48" fmla="*/ 35157 h 284753"/>
              <a:gd name="connsiteX49" fmla="*/ 1481661 w 1481661"/>
              <a:gd name="connsiteY49"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20383 w 1481661"/>
              <a:gd name="connsiteY43" fmla="*/ 175842 h 284753"/>
              <a:gd name="connsiteX44" fmla="*/ 1422652 w 1481661"/>
              <a:gd name="connsiteY44" fmla="*/ 169035 h 284753"/>
              <a:gd name="connsiteX45" fmla="*/ 1436266 w 1481661"/>
              <a:gd name="connsiteY45" fmla="*/ 146345 h 284753"/>
              <a:gd name="connsiteX46" fmla="*/ 1459405 w 1481661"/>
              <a:gd name="connsiteY46" fmla="*/ 100059 h 284753"/>
              <a:gd name="connsiteX47" fmla="*/ 1477549 w 1481661"/>
              <a:gd name="connsiteY47" fmla="*/ 35157 h 284753"/>
              <a:gd name="connsiteX48" fmla="*/ 1481661 w 1481661"/>
              <a:gd name="connsiteY48"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20383 w 1481661"/>
              <a:gd name="connsiteY43" fmla="*/ 175842 h 284753"/>
              <a:gd name="connsiteX44" fmla="*/ 1436266 w 1481661"/>
              <a:gd name="connsiteY44" fmla="*/ 146345 h 284753"/>
              <a:gd name="connsiteX45" fmla="*/ 1459405 w 1481661"/>
              <a:gd name="connsiteY45" fmla="*/ 100059 h 284753"/>
              <a:gd name="connsiteX46" fmla="*/ 1477549 w 1481661"/>
              <a:gd name="connsiteY46" fmla="*/ 35157 h 284753"/>
              <a:gd name="connsiteX47" fmla="*/ 1481661 w 1481661"/>
              <a:gd name="connsiteY47"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36266 w 1481661"/>
              <a:gd name="connsiteY43" fmla="*/ 146345 h 284753"/>
              <a:gd name="connsiteX44" fmla="*/ 1459405 w 1481661"/>
              <a:gd name="connsiteY44" fmla="*/ 100059 h 284753"/>
              <a:gd name="connsiteX45" fmla="*/ 1477549 w 1481661"/>
              <a:gd name="connsiteY45" fmla="*/ 35157 h 284753"/>
              <a:gd name="connsiteX46" fmla="*/ 1481661 w 1481661"/>
              <a:gd name="connsiteY46"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36266 w 1481661"/>
              <a:gd name="connsiteY42" fmla="*/ 146345 h 284753"/>
              <a:gd name="connsiteX43" fmla="*/ 1459405 w 1481661"/>
              <a:gd name="connsiteY43" fmla="*/ 100059 h 284753"/>
              <a:gd name="connsiteX44" fmla="*/ 1477549 w 1481661"/>
              <a:gd name="connsiteY44" fmla="*/ 35157 h 284753"/>
              <a:gd name="connsiteX45" fmla="*/ 1481661 w 1481661"/>
              <a:gd name="connsiteY45"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6348 w 1481661"/>
              <a:gd name="connsiteY37" fmla="*/ 228028 h 284753"/>
              <a:gd name="connsiteX38" fmla="*/ 1393155 w 1481661"/>
              <a:gd name="connsiteY38" fmla="*/ 223490 h 284753"/>
              <a:gd name="connsiteX39" fmla="*/ 1409038 w 1481661"/>
              <a:gd name="connsiteY39" fmla="*/ 200801 h 284753"/>
              <a:gd name="connsiteX40" fmla="*/ 1411307 w 1481661"/>
              <a:gd name="connsiteY40" fmla="*/ 193994 h 284753"/>
              <a:gd name="connsiteX41" fmla="*/ 1436266 w 1481661"/>
              <a:gd name="connsiteY41" fmla="*/ 146345 h 284753"/>
              <a:gd name="connsiteX42" fmla="*/ 1459405 w 1481661"/>
              <a:gd name="connsiteY42" fmla="*/ 100059 h 284753"/>
              <a:gd name="connsiteX43" fmla="*/ 1477549 w 1481661"/>
              <a:gd name="connsiteY43" fmla="*/ 35157 h 284753"/>
              <a:gd name="connsiteX44" fmla="*/ 1481661 w 1481661"/>
              <a:gd name="connsiteY44"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6348 w 1481661"/>
              <a:gd name="connsiteY37" fmla="*/ 228028 h 284753"/>
              <a:gd name="connsiteX38" fmla="*/ 1393155 w 1481661"/>
              <a:gd name="connsiteY38" fmla="*/ 223490 h 284753"/>
              <a:gd name="connsiteX39" fmla="*/ 1409038 w 1481661"/>
              <a:gd name="connsiteY39" fmla="*/ 200801 h 284753"/>
              <a:gd name="connsiteX40" fmla="*/ 1416069 w 1481661"/>
              <a:gd name="connsiteY40" fmla="*/ 184469 h 284753"/>
              <a:gd name="connsiteX41" fmla="*/ 1436266 w 1481661"/>
              <a:gd name="connsiteY41" fmla="*/ 146345 h 284753"/>
              <a:gd name="connsiteX42" fmla="*/ 1459405 w 1481661"/>
              <a:gd name="connsiteY42" fmla="*/ 100059 h 284753"/>
              <a:gd name="connsiteX43" fmla="*/ 1477549 w 1481661"/>
              <a:gd name="connsiteY43" fmla="*/ 35157 h 284753"/>
              <a:gd name="connsiteX44" fmla="*/ 1481661 w 1481661"/>
              <a:gd name="connsiteY44" fmla="*/ 0 h 28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81661" h="284753">
                <a:moveTo>
                  <a:pt x="0" y="5668"/>
                </a:moveTo>
                <a:lnTo>
                  <a:pt x="0" y="5668"/>
                </a:lnTo>
                <a:cubicBezTo>
                  <a:pt x="143" y="8099"/>
                  <a:pt x="1007" y="46086"/>
                  <a:pt x="4538" y="57855"/>
                </a:cubicBezTo>
                <a:cubicBezTo>
                  <a:pt x="5510" y="61095"/>
                  <a:pt x="7563" y="63906"/>
                  <a:pt x="9076" y="66931"/>
                </a:cubicBezTo>
                <a:cubicBezTo>
                  <a:pt x="9832" y="72225"/>
                  <a:pt x="10296" y="77569"/>
                  <a:pt x="11345" y="82813"/>
                </a:cubicBezTo>
                <a:cubicBezTo>
                  <a:pt x="11814" y="85158"/>
                  <a:pt x="12957" y="87320"/>
                  <a:pt x="13614" y="89620"/>
                </a:cubicBezTo>
                <a:cubicBezTo>
                  <a:pt x="19312" y="109564"/>
                  <a:pt x="12712" y="89182"/>
                  <a:pt x="18152" y="105503"/>
                </a:cubicBezTo>
                <a:cubicBezTo>
                  <a:pt x="18447" y="108453"/>
                  <a:pt x="20127" y="132702"/>
                  <a:pt x="22690" y="139538"/>
                </a:cubicBezTo>
                <a:cubicBezTo>
                  <a:pt x="23648" y="142091"/>
                  <a:pt x="26008" y="143906"/>
                  <a:pt x="27228" y="146345"/>
                </a:cubicBezTo>
                <a:cubicBezTo>
                  <a:pt x="36617" y="165124"/>
                  <a:pt x="19870" y="138620"/>
                  <a:pt x="34035" y="162228"/>
                </a:cubicBezTo>
                <a:cubicBezTo>
                  <a:pt x="34040" y="162236"/>
                  <a:pt x="45378" y="179242"/>
                  <a:pt x="47649" y="182649"/>
                </a:cubicBezTo>
                <a:lnTo>
                  <a:pt x="56724" y="196263"/>
                </a:lnTo>
                <a:cubicBezTo>
                  <a:pt x="58237" y="198532"/>
                  <a:pt x="58993" y="201558"/>
                  <a:pt x="61262" y="203070"/>
                </a:cubicBezTo>
                <a:lnTo>
                  <a:pt x="68069" y="207607"/>
                </a:lnTo>
                <a:cubicBezTo>
                  <a:pt x="73020" y="222459"/>
                  <a:pt x="66144" y="207882"/>
                  <a:pt x="77145" y="216683"/>
                </a:cubicBezTo>
                <a:cubicBezTo>
                  <a:pt x="98073" y="233426"/>
                  <a:pt x="62563" y="213012"/>
                  <a:pt x="88490" y="230297"/>
                </a:cubicBezTo>
                <a:cubicBezTo>
                  <a:pt x="105609" y="241710"/>
                  <a:pt x="81590" y="214321"/>
                  <a:pt x="108911" y="241642"/>
                </a:cubicBezTo>
                <a:cubicBezTo>
                  <a:pt x="111180" y="243911"/>
                  <a:pt x="112932" y="246857"/>
                  <a:pt x="115718" y="248449"/>
                </a:cubicBezTo>
                <a:cubicBezTo>
                  <a:pt x="118426" y="249996"/>
                  <a:pt x="121836" y="249732"/>
                  <a:pt x="124794" y="250718"/>
                </a:cubicBezTo>
                <a:cubicBezTo>
                  <a:pt x="128658" y="252006"/>
                  <a:pt x="132496" y="253435"/>
                  <a:pt x="136139" y="255256"/>
                </a:cubicBezTo>
                <a:cubicBezTo>
                  <a:pt x="152512" y="263443"/>
                  <a:pt x="132132" y="256376"/>
                  <a:pt x="152022" y="264332"/>
                </a:cubicBezTo>
                <a:cubicBezTo>
                  <a:pt x="168250" y="270823"/>
                  <a:pt x="161788" y="267341"/>
                  <a:pt x="176981" y="271139"/>
                </a:cubicBezTo>
                <a:cubicBezTo>
                  <a:pt x="179301" y="271719"/>
                  <a:pt x="181417" y="273092"/>
                  <a:pt x="183787" y="273408"/>
                </a:cubicBezTo>
                <a:cubicBezTo>
                  <a:pt x="192815" y="274612"/>
                  <a:pt x="201958" y="274724"/>
                  <a:pt x="211015" y="275677"/>
                </a:cubicBezTo>
                <a:cubicBezTo>
                  <a:pt x="254051" y="280207"/>
                  <a:pt x="115340" y="278702"/>
                  <a:pt x="245050" y="280215"/>
                </a:cubicBezTo>
                <a:lnTo>
                  <a:pt x="989276" y="284753"/>
                </a:lnTo>
                <a:cubicBezTo>
                  <a:pt x="1004403" y="283997"/>
                  <a:pt x="1019549" y="283563"/>
                  <a:pt x="1034656" y="282484"/>
                </a:cubicBezTo>
                <a:cubicBezTo>
                  <a:pt x="1040738" y="282050"/>
                  <a:pt x="1024824" y="281349"/>
                  <a:pt x="1052808" y="280215"/>
                </a:cubicBezTo>
                <a:cubicBezTo>
                  <a:pt x="1080792" y="279081"/>
                  <a:pt x="1168905" y="277190"/>
                  <a:pt x="1202561" y="275677"/>
                </a:cubicBezTo>
                <a:cubicBezTo>
                  <a:pt x="1225748" y="269880"/>
                  <a:pt x="1207828" y="273746"/>
                  <a:pt x="1254747" y="271139"/>
                </a:cubicBezTo>
                <a:lnTo>
                  <a:pt x="1293320" y="268870"/>
                </a:lnTo>
                <a:lnTo>
                  <a:pt x="1313741" y="264332"/>
                </a:lnTo>
                <a:cubicBezTo>
                  <a:pt x="1316780" y="263631"/>
                  <a:pt x="1319735" y="262537"/>
                  <a:pt x="1322817" y="262063"/>
                </a:cubicBezTo>
                <a:cubicBezTo>
                  <a:pt x="1329586" y="261022"/>
                  <a:pt x="1336431" y="260550"/>
                  <a:pt x="1343238" y="259794"/>
                </a:cubicBezTo>
                <a:cubicBezTo>
                  <a:pt x="1346263" y="258281"/>
                  <a:pt x="1349377" y="256934"/>
                  <a:pt x="1352314" y="255256"/>
                </a:cubicBezTo>
                <a:cubicBezTo>
                  <a:pt x="1354681" y="253903"/>
                  <a:pt x="1356681" y="251937"/>
                  <a:pt x="1359120" y="250718"/>
                </a:cubicBezTo>
                <a:cubicBezTo>
                  <a:pt x="1368784" y="245886"/>
                  <a:pt x="1368196" y="247693"/>
                  <a:pt x="1372734" y="243911"/>
                </a:cubicBezTo>
                <a:cubicBezTo>
                  <a:pt x="1377272" y="240129"/>
                  <a:pt x="1382945" y="231431"/>
                  <a:pt x="1386348" y="228028"/>
                </a:cubicBezTo>
                <a:cubicBezTo>
                  <a:pt x="1389751" y="224625"/>
                  <a:pt x="1389373" y="228028"/>
                  <a:pt x="1393155" y="223490"/>
                </a:cubicBezTo>
                <a:cubicBezTo>
                  <a:pt x="1396937" y="218952"/>
                  <a:pt x="1405219" y="207304"/>
                  <a:pt x="1409038" y="200801"/>
                </a:cubicBezTo>
                <a:cubicBezTo>
                  <a:pt x="1412857" y="194298"/>
                  <a:pt x="1411531" y="193545"/>
                  <a:pt x="1416069" y="184469"/>
                </a:cubicBezTo>
                <a:cubicBezTo>
                  <a:pt x="1420607" y="175393"/>
                  <a:pt x="1428250" y="162001"/>
                  <a:pt x="1436266" y="146345"/>
                </a:cubicBezTo>
                <a:cubicBezTo>
                  <a:pt x="1444282" y="130689"/>
                  <a:pt x="1452524" y="118590"/>
                  <a:pt x="1459405" y="100059"/>
                </a:cubicBezTo>
                <a:cubicBezTo>
                  <a:pt x="1466286" y="81528"/>
                  <a:pt x="1473840" y="51833"/>
                  <a:pt x="1477549" y="35157"/>
                </a:cubicBezTo>
                <a:cubicBezTo>
                  <a:pt x="1481258" y="18481"/>
                  <a:pt x="1468898" y="2364"/>
                  <a:pt x="1481661" y="0"/>
                </a:cubicBezTo>
              </a:path>
            </a:pathLst>
          </a:cu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6" name="Rounded Rectangle 5"/>
          <p:cNvSpPr/>
          <p:nvPr/>
        </p:nvSpPr>
        <p:spPr>
          <a:xfrm>
            <a:off x="2212106" y="685646"/>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a:t>
            </a:r>
            <a:endParaRPr lang="en-US" sz="2400" b="1" dirty="0"/>
          </a:p>
        </p:txBody>
      </p:sp>
      <p:sp>
        <p:nvSpPr>
          <p:cNvPr id="7" name="Rounded Rectangle 6"/>
          <p:cNvSpPr/>
          <p:nvPr/>
        </p:nvSpPr>
        <p:spPr>
          <a:xfrm>
            <a:off x="2997194" y="685646"/>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D</a:t>
            </a:r>
            <a:endParaRPr lang="en-US" b="1" dirty="0"/>
          </a:p>
        </p:txBody>
      </p:sp>
      <p:sp>
        <p:nvSpPr>
          <p:cNvPr id="8" name="Rectangle 7"/>
          <p:cNvSpPr/>
          <p:nvPr/>
        </p:nvSpPr>
        <p:spPr>
          <a:xfrm>
            <a:off x="2620395" y="434108"/>
            <a:ext cx="316769" cy="184727"/>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G</a:t>
            </a:r>
            <a:endParaRPr lang="en-US" b="1" dirty="0"/>
          </a:p>
        </p:txBody>
      </p:sp>
      <p:sp>
        <p:nvSpPr>
          <p:cNvPr id="12" name="Rectangle 11"/>
          <p:cNvSpPr/>
          <p:nvPr/>
        </p:nvSpPr>
        <p:spPr>
          <a:xfrm>
            <a:off x="2034040" y="631393"/>
            <a:ext cx="148166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13" name="Rounded Rectangle 12"/>
          <p:cNvSpPr/>
          <p:nvPr/>
        </p:nvSpPr>
        <p:spPr>
          <a:xfrm>
            <a:off x="4121726" y="680232"/>
            <a:ext cx="895927" cy="184727"/>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14" name="Rounded Rectangle 13"/>
          <p:cNvSpPr/>
          <p:nvPr/>
        </p:nvSpPr>
        <p:spPr>
          <a:xfrm>
            <a:off x="7384472" y="680232"/>
            <a:ext cx="895927" cy="184727"/>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19" name="Freeform 18"/>
          <p:cNvSpPr/>
          <p:nvPr/>
        </p:nvSpPr>
        <p:spPr>
          <a:xfrm>
            <a:off x="5422765" y="722582"/>
            <a:ext cx="1481661" cy="284753"/>
          </a:xfrm>
          <a:custGeom>
            <a:avLst/>
            <a:gdLst>
              <a:gd name="connsiteX0" fmla="*/ 0 w 1513411"/>
              <a:gd name="connsiteY0" fmla="*/ 0 h 304998"/>
              <a:gd name="connsiteX1" fmla="*/ 0 w 1513411"/>
              <a:gd name="connsiteY1" fmla="*/ 0 h 304998"/>
              <a:gd name="connsiteX2" fmla="*/ 4538 w 1513411"/>
              <a:gd name="connsiteY2" fmla="*/ 52187 h 304998"/>
              <a:gd name="connsiteX3" fmla="*/ 9076 w 1513411"/>
              <a:gd name="connsiteY3" fmla="*/ 61263 h 304998"/>
              <a:gd name="connsiteX4" fmla="*/ 11345 w 1513411"/>
              <a:gd name="connsiteY4" fmla="*/ 77145 h 304998"/>
              <a:gd name="connsiteX5" fmla="*/ 13614 w 1513411"/>
              <a:gd name="connsiteY5" fmla="*/ 83952 h 304998"/>
              <a:gd name="connsiteX6" fmla="*/ 18152 w 1513411"/>
              <a:gd name="connsiteY6" fmla="*/ 99835 h 304998"/>
              <a:gd name="connsiteX7" fmla="*/ 22690 w 1513411"/>
              <a:gd name="connsiteY7" fmla="*/ 133870 h 304998"/>
              <a:gd name="connsiteX8" fmla="*/ 27228 w 1513411"/>
              <a:gd name="connsiteY8" fmla="*/ 140677 h 304998"/>
              <a:gd name="connsiteX9" fmla="*/ 34035 w 1513411"/>
              <a:gd name="connsiteY9" fmla="*/ 156560 h 304998"/>
              <a:gd name="connsiteX10" fmla="*/ 47649 w 1513411"/>
              <a:gd name="connsiteY10" fmla="*/ 176981 h 304998"/>
              <a:gd name="connsiteX11" fmla="*/ 56724 w 1513411"/>
              <a:gd name="connsiteY11" fmla="*/ 190595 h 304998"/>
              <a:gd name="connsiteX12" fmla="*/ 61262 w 1513411"/>
              <a:gd name="connsiteY12" fmla="*/ 197402 h 304998"/>
              <a:gd name="connsiteX13" fmla="*/ 68069 w 1513411"/>
              <a:gd name="connsiteY13" fmla="*/ 201939 h 304998"/>
              <a:gd name="connsiteX14" fmla="*/ 77145 w 1513411"/>
              <a:gd name="connsiteY14" fmla="*/ 211015 h 304998"/>
              <a:gd name="connsiteX15" fmla="*/ 88490 w 1513411"/>
              <a:gd name="connsiteY15" fmla="*/ 224629 h 304998"/>
              <a:gd name="connsiteX16" fmla="*/ 108911 w 1513411"/>
              <a:gd name="connsiteY16" fmla="*/ 235974 h 304998"/>
              <a:gd name="connsiteX17" fmla="*/ 115718 w 1513411"/>
              <a:gd name="connsiteY17" fmla="*/ 242781 h 304998"/>
              <a:gd name="connsiteX18" fmla="*/ 124794 w 1513411"/>
              <a:gd name="connsiteY18" fmla="*/ 245050 h 304998"/>
              <a:gd name="connsiteX19" fmla="*/ 136139 w 1513411"/>
              <a:gd name="connsiteY19" fmla="*/ 249588 h 304998"/>
              <a:gd name="connsiteX20" fmla="*/ 152022 w 1513411"/>
              <a:gd name="connsiteY20" fmla="*/ 258664 h 304998"/>
              <a:gd name="connsiteX21" fmla="*/ 176981 w 1513411"/>
              <a:gd name="connsiteY21" fmla="*/ 265471 h 304998"/>
              <a:gd name="connsiteX22" fmla="*/ 183787 w 1513411"/>
              <a:gd name="connsiteY22" fmla="*/ 267740 h 304998"/>
              <a:gd name="connsiteX23" fmla="*/ 211015 w 1513411"/>
              <a:gd name="connsiteY23" fmla="*/ 270009 h 304998"/>
              <a:gd name="connsiteX24" fmla="*/ 245050 w 1513411"/>
              <a:gd name="connsiteY24" fmla="*/ 274547 h 304998"/>
              <a:gd name="connsiteX25" fmla="*/ 274547 w 1513411"/>
              <a:gd name="connsiteY25" fmla="*/ 276816 h 304998"/>
              <a:gd name="connsiteX26" fmla="*/ 989276 w 1513411"/>
              <a:gd name="connsiteY26" fmla="*/ 279085 h 304998"/>
              <a:gd name="connsiteX27" fmla="*/ 1034656 w 1513411"/>
              <a:gd name="connsiteY27" fmla="*/ 276816 h 304998"/>
              <a:gd name="connsiteX28" fmla="*/ 1052808 w 1513411"/>
              <a:gd name="connsiteY28" fmla="*/ 274547 h 304998"/>
              <a:gd name="connsiteX29" fmla="*/ 1068691 w 1513411"/>
              <a:gd name="connsiteY29" fmla="*/ 272278 h 304998"/>
              <a:gd name="connsiteX30" fmla="*/ 1202561 w 1513411"/>
              <a:gd name="connsiteY30" fmla="*/ 270009 h 304998"/>
              <a:gd name="connsiteX31" fmla="*/ 1254747 w 1513411"/>
              <a:gd name="connsiteY31" fmla="*/ 265471 h 304998"/>
              <a:gd name="connsiteX32" fmla="*/ 1293320 w 1513411"/>
              <a:gd name="connsiteY32" fmla="*/ 263202 h 304998"/>
              <a:gd name="connsiteX33" fmla="*/ 1313741 w 1513411"/>
              <a:gd name="connsiteY33" fmla="*/ 258664 h 304998"/>
              <a:gd name="connsiteX34" fmla="*/ 1322817 w 1513411"/>
              <a:gd name="connsiteY34" fmla="*/ 256395 h 304998"/>
              <a:gd name="connsiteX35" fmla="*/ 1343238 w 1513411"/>
              <a:gd name="connsiteY35" fmla="*/ 254126 h 304998"/>
              <a:gd name="connsiteX36" fmla="*/ 1352314 w 1513411"/>
              <a:gd name="connsiteY36" fmla="*/ 249588 h 304998"/>
              <a:gd name="connsiteX37" fmla="*/ 1359120 w 1513411"/>
              <a:gd name="connsiteY37" fmla="*/ 245050 h 304998"/>
              <a:gd name="connsiteX38" fmla="*/ 1372734 w 1513411"/>
              <a:gd name="connsiteY38" fmla="*/ 238243 h 304998"/>
              <a:gd name="connsiteX39" fmla="*/ 1381810 w 1513411"/>
              <a:gd name="connsiteY39" fmla="*/ 229167 h 304998"/>
              <a:gd name="connsiteX40" fmla="*/ 1386348 w 1513411"/>
              <a:gd name="connsiteY40" fmla="*/ 222360 h 304998"/>
              <a:gd name="connsiteX41" fmla="*/ 1393155 w 1513411"/>
              <a:gd name="connsiteY41" fmla="*/ 217822 h 304998"/>
              <a:gd name="connsiteX42" fmla="*/ 1399962 w 1513411"/>
              <a:gd name="connsiteY42" fmla="*/ 208746 h 304998"/>
              <a:gd name="connsiteX43" fmla="*/ 1409038 w 1513411"/>
              <a:gd name="connsiteY43" fmla="*/ 195133 h 304998"/>
              <a:gd name="connsiteX44" fmla="*/ 1411307 w 1513411"/>
              <a:gd name="connsiteY44" fmla="*/ 188326 h 304998"/>
              <a:gd name="connsiteX45" fmla="*/ 1418114 w 1513411"/>
              <a:gd name="connsiteY45" fmla="*/ 181519 h 304998"/>
              <a:gd name="connsiteX46" fmla="*/ 1420383 w 1513411"/>
              <a:gd name="connsiteY46" fmla="*/ 170174 h 304998"/>
              <a:gd name="connsiteX47" fmla="*/ 1422652 w 1513411"/>
              <a:gd name="connsiteY47" fmla="*/ 163367 h 304998"/>
              <a:gd name="connsiteX48" fmla="*/ 1424921 w 1513411"/>
              <a:gd name="connsiteY48" fmla="*/ 152022 h 304998"/>
              <a:gd name="connsiteX49" fmla="*/ 1436266 w 1513411"/>
              <a:gd name="connsiteY49" fmla="*/ 140677 h 304998"/>
              <a:gd name="connsiteX50" fmla="*/ 1440804 w 1513411"/>
              <a:gd name="connsiteY50" fmla="*/ 127063 h 304998"/>
              <a:gd name="connsiteX51" fmla="*/ 1443073 w 1513411"/>
              <a:gd name="connsiteY51" fmla="*/ 117987 h 304998"/>
              <a:gd name="connsiteX52" fmla="*/ 1447611 w 1513411"/>
              <a:gd name="connsiteY52" fmla="*/ 104373 h 304998"/>
              <a:gd name="connsiteX53" fmla="*/ 1449880 w 1513411"/>
              <a:gd name="connsiteY53" fmla="*/ 97566 h 304998"/>
              <a:gd name="connsiteX54" fmla="*/ 1452149 w 1513411"/>
              <a:gd name="connsiteY54" fmla="*/ 13614 h 304998"/>
              <a:gd name="connsiteX55" fmla="*/ 1490721 w 1513411"/>
              <a:gd name="connsiteY55" fmla="*/ 11345 h 304998"/>
              <a:gd name="connsiteX56" fmla="*/ 1513411 w 1513411"/>
              <a:gd name="connsiteY56" fmla="*/ 2269 h 304998"/>
              <a:gd name="connsiteX57" fmla="*/ 1506604 w 1513411"/>
              <a:gd name="connsiteY57" fmla="*/ 0 h 304998"/>
              <a:gd name="connsiteX58" fmla="*/ 1497528 w 1513411"/>
              <a:gd name="connsiteY58" fmla="*/ 0 h 304998"/>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068691 w 1513411"/>
              <a:gd name="connsiteY28" fmla="*/ 272278 h 279085"/>
              <a:gd name="connsiteX29" fmla="*/ 1202561 w 1513411"/>
              <a:gd name="connsiteY29" fmla="*/ 270009 h 279085"/>
              <a:gd name="connsiteX30" fmla="*/ 1254747 w 1513411"/>
              <a:gd name="connsiteY30" fmla="*/ 265471 h 279085"/>
              <a:gd name="connsiteX31" fmla="*/ 1293320 w 1513411"/>
              <a:gd name="connsiteY31" fmla="*/ 263202 h 279085"/>
              <a:gd name="connsiteX32" fmla="*/ 1313741 w 1513411"/>
              <a:gd name="connsiteY32" fmla="*/ 258664 h 279085"/>
              <a:gd name="connsiteX33" fmla="*/ 1322817 w 1513411"/>
              <a:gd name="connsiteY33" fmla="*/ 256395 h 279085"/>
              <a:gd name="connsiteX34" fmla="*/ 1343238 w 1513411"/>
              <a:gd name="connsiteY34" fmla="*/ 254126 h 279085"/>
              <a:gd name="connsiteX35" fmla="*/ 1352314 w 1513411"/>
              <a:gd name="connsiteY35" fmla="*/ 249588 h 279085"/>
              <a:gd name="connsiteX36" fmla="*/ 1359120 w 1513411"/>
              <a:gd name="connsiteY36" fmla="*/ 245050 h 279085"/>
              <a:gd name="connsiteX37" fmla="*/ 1372734 w 1513411"/>
              <a:gd name="connsiteY37" fmla="*/ 238243 h 279085"/>
              <a:gd name="connsiteX38" fmla="*/ 1381810 w 1513411"/>
              <a:gd name="connsiteY38" fmla="*/ 229167 h 279085"/>
              <a:gd name="connsiteX39" fmla="*/ 1386348 w 1513411"/>
              <a:gd name="connsiteY39" fmla="*/ 222360 h 279085"/>
              <a:gd name="connsiteX40" fmla="*/ 1393155 w 1513411"/>
              <a:gd name="connsiteY40" fmla="*/ 217822 h 279085"/>
              <a:gd name="connsiteX41" fmla="*/ 1399962 w 1513411"/>
              <a:gd name="connsiteY41" fmla="*/ 208746 h 279085"/>
              <a:gd name="connsiteX42" fmla="*/ 1409038 w 1513411"/>
              <a:gd name="connsiteY42" fmla="*/ 195133 h 279085"/>
              <a:gd name="connsiteX43" fmla="*/ 1411307 w 1513411"/>
              <a:gd name="connsiteY43" fmla="*/ 188326 h 279085"/>
              <a:gd name="connsiteX44" fmla="*/ 1418114 w 1513411"/>
              <a:gd name="connsiteY44" fmla="*/ 181519 h 279085"/>
              <a:gd name="connsiteX45" fmla="*/ 1420383 w 1513411"/>
              <a:gd name="connsiteY45" fmla="*/ 170174 h 279085"/>
              <a:gd name="connsiteX46" fmla="*/ 1422652 w 1513411"/>
              <a:gd name="connsiteY46" fmla="*/ 163367 h 279085"/>
              <a:gd name="connsiteX47" fmla="*/ 1424921 w 1513411"/>
              <a:gd name="connsiteY47" fmla="*/ 152022 h 279085"/>
              <a:gd name="connsiteX48" fmla="*/ 1436266 w 1513411"/>
              <a:gd name="connsiteY48" fmla="*/ 140677 h 279085"/>
              <a:gd name="connsiteX49" fmla="*/ 1440804 w 1513411"/>
              <a:gd name="connsiteY49" fmla="*/ 127063 h 279085"/>
              <a:gd name="connsiteX50" fmla="*/ 1443073 w 1513411"/>
              <a:gd name="connsiteY50" fmla="*/ 117987 h 279085"/>
              <a:gd name="connsiteX51" fmla="*/ 1447611 w 1513411"/>
              <a:gd name="connsiteY51" fmla="*/ 104373 h 279085"/>
              <a:gd name="connsiteX52" fmla="*/ 1449880 w 1513411"/>
              <a:gd name="connsiteY52" fmla="*/ 97566 h 279085"/>
              <a:gd name="connsiteX53" fmla="*/ 1452149 w 1513411"/>
              <a:gd name="connsiteY53" fmla="*/ 13614 h 279085"/>
              <a:gd name="connsiteX54" fmla="*/ 1490721 w 1513411"/>
              <a:gd name="connsiteY54" fmla="*/ 11345 h 279085"/>
              <a:gd name="connsiteX55" fmla="*/ 1513411 w 1513411"/>
              <a:gd name="connsiteY55" fmla="*/ 2269 h 279085"/>
              <a:gd name="connsiteX56" fmla="*/ 1506604 w 1513411"/>
              <a:gd name="connsiteY56" fmla="*/ 0 h 279085"/>
              <a:gd name="connsiteX57" fmla="*/ 1497528 w 1513411"/>
              <a:gd name="connsiteY57"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55" fmla="*/ 1506604 w 1513411"/>
              <a:gd name="connsiteY55" fmla="*/ 0 h 279085"/>
              <a:gd name="connsiteX56" fmla="*/ 1497528 w 1513411"/>
              <a:gd name="connsiteY56"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55" fmla="*/ 1506604 w 1513411"/>
              <a:gd name="connsiteY55" fmla="*/ 0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490721 w 1513411"/>
              <a:gd name="connsiteY53" fmla="*/ 11345 h 279085"/>
              <a:gd name="connsiteX54" fmla="*/ 1513411 w 1513411"/>
              <a:gd name="connsiteY54" fmla="*/ 2269 h 279085"/>
              <a:gd name="connsiteX0" fmla="*/ 0 w 1513411"/>
              <a:gd name="connsiteY0" fmla="*/ 0 h 279085"/>
              <a:gd name="connsiteX1" fmla="*/ 0 w 1513411"/>
              <a:gd name="connsiteY1" fmla="*/ 0 h 279085"/>
              <a:gd name="connsiteX2" fmla="*/ 4538 w 1513411"/>
              <a:gd name="connsiteY2" fmla="*/ 52187 h 279085"/>
              <a:gd name="connsiteX3" fmla="*/ 9076 w 1513411"/>
              <a:gd name="connsiteY3" fmla="*/ 61263 h 279085"/>
              <a:gd name="connsiteX4" fmla="*/ 11345 w 1513411"/>
              <a:gd name="connsiteY4" fmla="*/ 77145 h 279085"/>
              <a:gd name="connsiteX5" fmla="*/ 13614 w 1513411"/>
              <a:gd name="connsiteY5" fmla="*/ 83952 h 279085"/>
              <a:gd name="connsiteX6" fmla="*/ 18152 w 1513411"/>
              <a:gd name="connsiteY6" fmla="*/ 99835 h 279085"/>
              <a:gd name="connsiteX7" fmla="*/ 22690 w 1513411"/>
              <a:gd name="connsiteY7" fmla="*/ 133870 h 279085"/>
              <a:gd name="connsiteX8" fmla="*/ 27228 w 1513411"/>
              <a:gd name="connsiteY8" fmla="*/ 140677 h 279085"/>
              <a:gd name="connsiteX9" fmla="*/ 34035 w 1513411"/>
              <a:gd name="connsiteY9" fmla="*/ 156560 h 279085"/>
              <a:gd name="connsiteX10" fmla="*/ 47649 w 1513411"/>
              <a:gd name="connsiteY10" fmla="*/ 176981 h 279085"/>
              <a:gd name="connsiteX11" fmla="*/ 56724 w 1513411"/>
              <a:gd name="connsiteY11" fmla="*/ 190595 h 279085"/>
              <a:gd name="connsiteX12" fmla="*/ 61262 w 1513411"/>
              <a:gd name="connsiteY12" fmla="*/ 197402 h 279085"/>
              <a:gd name="connsiteX13" fmla="*/ 68069 w 1513411"/>
              <a:gd name="connsiteY13" fmla="*/ 201939 h 279085"/>
              <a:gd name="connsiteX14" fmla="*/ 77145 w 1513411"/>
              <a:gd name="connsiteY14" fmla="*/ 211015 h 279085"/>
              <a:gd name="connsiteX15" fmla="*/ 88490 w 1513411"/>
              <a:gd name="connsiteY15" fmla="*/ 224629 h 279085"/>
              <a:gd name="connsiteX16" fmla="*/ 108911 w 1513411"/>
              <a:gd name="connsiteY16" fmla="*/ 235974 h 279085"/>
              <a:gd name="connsiteX17" fmla="*/ 115718 w 1513411"/>
              <a:gd name="connsiteY17" fmla="*/ 242781 h 279085"/>
              <a:gd name="connsiteX18" fmla="*/ 124794 w 1513411"/>
              <a:gd name="connsiteY18" fmla="*/ 245050 h 279085"/>
              <a:gd name="connsiteX19" fmla="*/ 136139 w 1513411"/>
              <a:gd name="connsiteY19" fmla="*/ 249588 h 279085"/>
              <a:gd name="connsiteX20" fmla="*/ 152022 w 1513411"/>
              <a:gd name="connsiteY20" fmla="*/ 258664 h 279085"/>
              <a:gd name="connsiteX21" fmla="*/ 176981 w 1513411"/>
              <a:gd name="connsiteY21" fmla="*/ 265471 h 279085"/>
              <a:gd name="connsiteX22" fmla="*/ 183787 w 1513411"/>
              <a:gd name="connsiteY22" fmla="*/ 267740 h 279085"/>
              <a:gd name="connsiteX23" fmla="*/ 211015 w 1513411"/>
              <a:gd name="connsiteY23" fmla="*/ 270009 h 279085"/>
              <a:gd name="connsiteX24" fmla="*/ 245050 w 1513411"/>
              <a:gd name="connsiteY24" fmla="*/ 274547 h 279085"/>
              <a:gd name="connsiteX25" fmla="*/ 989276 w 1513411"/>
              <a:gd name="connsiteY25" fmla="*/ 279085 h 279085"/>
              <a:gd name="connsiteX26" fmla="*/ 1034656 w 1513411"/>
              <a:gd name="connsiteY26" fmla="*/ 276816 h 279085"/>
              <a:gd name="connsiteX27" fmla="*/ 1052808 w 1513411"/>
              <a:gd name="connsiteY27" fmla="*/ 274547 h 279085"/>
              <a:gd name="connsiteX28" fmla="*/ 1202561 w 1513411"/>
              <a:gd name="connsiteY28" fmla="*/ 270009 h 279085"/>
              <a:gd name="connsiteX29" fmla="*/ 1254747 w 1513411"/>
              <a:gd name="connsiteY29" fmla="*/ 265471 h 279085"/>
              <a:gd name="connsiteX30" fmla="*/ 1293320 w 1513411"/>
              <a:gd name="connsiteY30" fmla="*/ 263202 h 279085"/>
              <a:gd name="connsiteX31" fmla="*/ 1313741 w 1513411"/>
              <a:gd name="connsiteY31" fmla="*/ 258664 h 279085"/>
              <a:gd name="connsiteX32" fmla="*/ 1322817 w 1513411"/>
              <a:gd name="connsiteY32" fmla="*/ 256395 h 279085"/>
              <a:gd name="connsiteX33" fmla="*/ 1343238 w 1513411"/>
              <a:gd name="connsiteY33" fmla="*/ 254126 h 279085"/>
              <a:gd name="connsiteX34" fmla="*/ 1352314 w 1513411"/>
              <a:gd name="connsiteY34" fmla="*/ 249588 h 279085"/>
              <a:gd name="connsiteX35" fmla="*/ 1359120 w 1513411"/>
              <a:gd name="connsiteY35" fmla="*/ 245050 h 279085"/>
              <a:gd name="connsiteX36" fmla="*/ 1372734 w 1513411"/>
              <a:gd name="connsiteY36" fmla="*/ 238243 h 279085"/>
              <a:gd name="connsiteX37" fmla="*/ 1381810 w 1513411"/>
              <a:gd name="connsiteY37" fmla="*/ 229167 h 279085"/>
              <a:gd name="connsiteX38" fmla="*/ 1386348 w 1513411"/>
              <a:gd name="connsiteY38" fmla="*/ 222360 h 279085"/>
              <a:gd name="connsiteX39" fmla="*/ 1393155 w 1513411"/>
              <a:gd name="connsiteY39" fmla="*/ 217822 h 279085"/>
              <a:gd name="connsiteX40" fmla="*/ 1399962 w 1513411"/>
              <a:gd name="connsiteY40" fmla="*/ 208746 h 279085"/>
              <a:gd name="connsiteX41" fmla="*/ 1409038 w 1513411"/>
              <a:gd name="connsiteY41" fmla="*/ 195133 h 279085"/>
              <a:gd name="connsiteX42" fmla="*/ 1411307 w 1513411"/>
              <a:gd name="connsiteY42" fmla="*/ 188326 h 279085"/>
              <a:gd name="connsiteX43" fmla="*/ 1418114 w 1513411"/>
              <a:gd name="connsiteY43" fmla="*/ 181519 h 279085"/>
              <a:gd name="connsiteX44" fmla="*/ 1420383 w 1513411"/>
              <a:gd name="connsiteY44" fmla="*/ 170174 h 279085"/>
              <a:gd name="connsiteX45" fmla="*/ 1422652 w 1513411"/>
              <a:gd name="connsiteY45" fmla="*/ 163367 h 279085"/>
              <a:gd name="connsiteX46" fmla="*/ 1424921 w 1513411"/>
              <a:gd name="connsiteY46" fmla="*/ 152022 h 279085"/>
              <a:gd name="connsiteX47" fmla="*/ 1436266 w 1513411"/>
              <a:gd name="connsiteY47" fmla="*/ 140677 h 279085"/>
              <a:gd name="connsiteX48" fmla="*/ 1440804 w 1513411"/>
              <a:gd name="connsiteY48" fmla="*/ 127063 h 279085"/>
              <a:gd name="connsiteX49" fmla="*/ 1443073 w 1513411"/>
              <a:gd name="connsiteY49" fmla="*/ 117987 h 279085"/>
              <a:gd name="connsiteX50" fmla="*/ 1447611 w 1513411"/>
              <a:gd name="connsiteY50" fmla="*/ 104373 h 279085"/>
              <a:gd name="connsiteX51" fmla="*/ 1449880 w 1513411"/>
              <a:gd name="connsiteY51" fmla="*/ 97566 h 279085"/>
              <a:gd name="connsiteX52" fmla="*/ 1452149 w 1513411"/>
              <a:gd name="connsiteY52" fmla="*/ 13614 h 279085"/>
              <a:gd name="connsiteX53" fmla="*/ 1513411 w 1513411"/>
              <a:gd name="connsiteY53" fmla="*/ 2269 h 279085"/>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0804 w 1494361"/>
              <a:gd name="connsiteY48" fmla="*/ 131144 h 283166"/>
              <a:gd name="connsiteX49" fmla="*/ 1443073 w 1494361"/>
              <a:gd name="connsiteY49" fmla="*/ 122068 h 283166"/>
              <a:gd name="connsiteX50" fmla="*/ 1447611 w 1494361"/>
              <a:gd name="connsiteY50" fmla="*/ 108454 h 283166"/>
              <a:gd name="connsiteX51" fmla="*/ 1449880 w 1494361"/>
              <a:gd name="connsiteY51" fmla="*/ 101647 h 283166"/>
              <a:gd name="connsiteX52" fmla="*/ 1452149 w 1494361"/>
              <a:gd name="connsiteY52" fmla="*/ 17695 h 283166"/>
              <a:gd name="connsiteX53" fmla="*/ 1494361 w 1494361"/>
              <a:gd name="connsiteY53"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0804 w 1494361"/>
              <a:gd name="connsiteY48" fmla="*/ 131144 h 283166"/>
              <a:gd name="connsiteX49" fmla="*/ 1443073 w 1494361"/>
              <a:gd name="connsiteY49" fmla="*/ 122068 h 283166"/>
              <a:gd name="connsiteX50" fmla="*/ 1447611 w 1494361"/>
              <a:gd name="connsiteY50" fmla="*/ 108454 h 283166"/>
              <a:gd name="connsiteX51" fmla="*/ 1449880 w 1494361"/>
              <a:gd name="connsiteY51" fmla="*/ 101647 h 283166"/>
              <a:gd name="connsiteX52" fmla="*/ 1477549 w 1494361"/>
              <a:gd name="connsiteY52" fmla="*/ 33570 h 283166"/>
              <a:gd name="connsiteX53" fmla="*/ 1494361 w 1494361"/>
              <a:gd name="connsiteY53"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3073 w 1494361"/>
              <a:gd name="connsiteY48" fmla="*/ 122068 h 283166"/>
              <a:gd name="connsiteX49" fmla="*/ 1447611 w 1494361"/>
              <a:gd name="connsiteY49" fmla="*/ 108454 h 283166"/>
              <a:gd name="connsiteX50" fmla="*/ 1449880 w 1494361"/>
              <a:gd name="connsiteY50" fmla="*/ 101647 h 283166"/>
              <a:gd name="connsiteX51" fmla="*/ 1477549 w 1494361"/>
              <a:gd name="connsiteY51" fmla="*/ 33570 h 283166"/>
              <a:gd name="connsiteX52" fmla="*/ 1494361 w 1494361"/>
              <a:gd name="connsiteY52"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24921 w 1494361"/>
              <a:gd name="connsiteY46" fmla="*/ 156103 h 283166"/>
              <a:gd name="connsiteX47" fmla="*/ 1436266 w 1494361"/>
              <a:gd name="connsiteY47" fmla="*/ 144758 h 283166"/>
              <a:gd name="connsiteX48" fmla="*/ 1447611 w 1494361"/>
              <a:gd name="connsiteY48" fmla="*/ 108454 h 283166"/>
              <a:gd name="connsiteX49" fmla="*/ 1449880 w 1494361"/>
              <a:gd name="connsiteY49" fmla="*/ 101647 h 283166"/>
              <a:gd name="connsiteX50" fmla="*/ 1477549 w 1494361"/>
              <a:gd name="connsiteY50" fmla="*/ 33570 h 283166"/>
              <a:gd name="connsiteX51" fmla="*/ 1494361 w 1494361"/>
              <a:gd name="connsiteY51"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47611 w 1494361"/>
              <a:gd name="connsiteY47" fmla="*/ 108454 h 283166"/>
              <a:gd name="connsiteX48" fmla="*/ 1449880 w 1494361"/>
              <a:gd name="connsiteY48" fmla="*/ 101647 h 283166"/>
              <a:gd name="connsiteX49" fmla="*/ 1477549 w 1494361"/>
              <a:gd name="connsiteY49" fmla="*/ 33570 h 283166"/>
              <a:gd name="connsiteX50" fmla="*/ 1494361 w 1494361"/>
              <a:gd name="connsiteY50"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47611 w 1494361"/>
              <a:gd name="connsiteY47" fmla="*/ 108454 h 283166"/>
              <a:gd name="connsiteX48" fmla="*/ 1459405 w 1494361"/>
              <a:gd name="connsiteY48" fmla="*/ 98472 h 283166"/>
              <a:gd name="connsiteX49" fmla="*/ 1477549 w 1494361"/>
              <a:gd name="connsiteY49" fmla="*/ 33570 h 283166"/>
              <a:gd name="connsiteX50" fmla="*/ 1494361 w 1494361"/>
              <a:gd name="connsiteY50" fmla="*/ 0 h 283166"/>
              <a:gd name="connsiteX0" fmla="*/ 0 w 1494361"/>
              <a:gd name="connsiteY0" fmla="*/ 4081 h 283166"/>
              <a:gd name="connsiteX1" fmla="*/ 0 w 1494361"/>
              <a:gd name="connsiteY1" fmla="*/ 4081 h 283166"/>
              <a:gd name="connsiteX2" fmla="*/ 4538 w 1494361"/>
              <a:gd name="connsiteY2" fmla="*/ 56268 h 283166"/>
              <a:gd name="connsiteX3" fmla="*/ 9076 w 1494361"/>
              <a:gd name="connsiteY3" fmla="*/ 65344 h 283166"/>
              <a:gd name="connsiteX4" fmla="*/ 11345 w 1494361"/>
              <a:gd name="connsiteY4" fmla="*/ 81226 h 283166"/>
              <a:gd name="connsiteX5" fmla="*/ 13614 w 1494361"/>
              <a:gd name="connsiteY5" fmla="*/ 88033 h 283166"/>
              <a:gd name="connsiteX6" fmla="*/ 18152 w 1494361"/>
              <a:gd name="connsiteY6" fmla="*/ 103916 h 283166"/>
              <a:gd name="connsiteX7" fmla="*/ 22690 w 1494361"/>
              <a:gd name="connsiteY7" fmla="*/ 137951 h 283166"/>
              <a:gd name="connsiteX8" fmla="*/ 27228 w 1494361"/>
              <a:gd name="connsiteY8" fmla="*/ 144758 h 283166"/>
              <a:gd name="connsiteX9" fmla="*/ 34035 w 1494361"/>
              <a:gd name="connsiteY9" fmla="*/ 160641 h 283166"/>
              <a:gd name="connsiteX10" fmla="*/ 47649 w 1494361"/>
              <a:gd name="connsiteY10" fmla="*/ 181062 h 283166"/>
              <a:gd name="connsiteX11" fmla="*/ 56724 w 1494361"/>
              <a:gd name="connsiteY11" fmla="*/ 194676 h 283166"/>
              <a:gd name="connsiteX12" fmla="*/ 61262 w 1494361"/>
              <a:gd name="connsiteY12" fmla="*/ 201483 h 283166"/>
              <a:gd name="connsiteX13" fmla="*/ 68069 w 1494361"/>
              <a:gd name="connsiteY13" fmla="*/ 206020 h 283166"/>
              <a:gd name="connsiteX14" fmla="*/ 77145 w 1494361"/>
              <a:gd name="connsiteY14" fmla="*/ 215096 h 283166"/>
              <a:gd name="connsiteX15" fmla="*/ 88490 w 1494361"/>
              <a:gd name="connsiteY15" fmla="*/ 228710 h 283166"/>
              <a:gd name="connsiteX16" fmla="*/ 108911 w 1494361"/>
              <a:gd name="connsiteY16" fmla="*/ 240055 h 283166"/>
              <a:gd name="connsiteX17" fmla="*/ 115718 w 1494361"/>
              <a:gd name="connsiteY17" fmla="*/ 246862 h 283166"/>
              <a:gd name="connsiteX18" fmla="*/ 124794 w 1494361"/>
              <a:gd name="connsiteY18" fmla="*/ 249131 h 283166"/>
              <a:gd name="connsiteX19" fmla="*/ 136139 w 1494361"/>
              <a:gd name="connsiteY19" fmla="*/ 253669 h 283166"/>
              <a:gd name="connsiteX20" fmla="*/ 152022 w 1494361"/>
              <a:gd name="connsiteY20" fmla="*/ 262745 h 283166"/>
              <a:gd name="connsiteX21" fmla="*/ 176981 w 1494361"/>
              <a:gd name="connsiteY21" fmla="*/ 269552 h 283166"/>
              <a:gd name="connsiteX22" fmla="*/ 183787 w 1494361"/>
              <a:gd name="connsiteY22" fmla="*/ 271821 h 283166"/>
              <a:gd name="connsiteX23" fmla="*/ 211015 w 1494361"/>
              <a:gd name="connsiteY23" fmla="*/ 274090 h 283166"/>
              <a:gd name="connsiteX24" fmla="*/ 245050 w 1494361"/>
              <a:gd name="connsiteY24" fmla="*/ 278628 h 283166"/>
              <a:gd name="connsiteX25" fmla="*/ 989276 w 1494361"/>
              <a:gd name="connsiteY25" fmla="*/ 283166 h 283166"/>
              <a:gd name="connsiteX26" fmla="*/ 1034656 w 1494361"/>
              <a:gd name="connsiteY26" fmla="*/ 280897 h 283166"/>
              <a:gd name="connsiteX27" fmla="*/ 1052808 w 1494361"/>
              <a:gd name="connsiteY27" fmla="*/ 278628 h 283166"/>
              <a:gd name="connsiteX28" fmla="*/ 1202561 w 1494361"/>
              <a:gd name="connsiteY28" fmla="*/ 274090 h 283166"/>
              <a:gd name="connsiteX29" fmla="*/ 1254747 w 1494361"/>
              <a:gd name="connsiteY29" fmla="*/ 269552 h 283166"/>
              <a:gd name="connsiteX30" fmla="*/ 1293320 w 1494361"/>
              <a:gd name="connsiteY30" fmla="*/ 267283 h 283166"/>
              <a:gd name="connsiteX31" fmla="*/ 1313741 w 1494361"/>
              <a:gd name="connsiteY31" fmla="*/ 262745 h 283166"/>
              <a:gd name="connsiteX32" fmla="*/ 1322817 w 1494361"/>
              <a:gd name="connsiteY32" fmla="*/ 260476 h 283166"/>
              <a:gd name="connsiteX33" fmla="*/ 1343238 w 1494361"/>
              <a:gd name="connsiteY33" fmla="*/ 258207 h 283166"/>
              <a:gd name="connsiteX34" fmla="*/ 1352314 w 1494361"/>
              <a:gd name="connsiteY34" fmla="*/ 253669 h 283166"/>
              <a:gd name="connsiteX35" fmla="*/ 1359120 w 1494361"/>
              <a:gd name="connsiteY35" fmla="*/ 249131 h 283166"/>
              <a:gd name="connsiteX36" fmla="*/ 1372734 w 1494361"/>
              <a:gd name="connsiteY36" fmla="*/ 242324 h 283166"/>
              <a:gd name="connsiteX37" fmla="*/ 1381810 w 1494361"/>
              <a:gd name="connsiteY37" fmla="*/ 233248 h 283166"/>
              <a:gd name="connsiteX38" fmla="*/ 1386348 w 1494361"/>
              <a:gd name="connsiteY38" fmla="*/ 226441 h 283166"/>
              <a:gd name="connsiteX39" fmla="*/ 1393155 w 1494361"/>
              <a:gd name="connsiteY39" fmla="*/ 221903 h 283166"/>
              <a:gd name="connsiteX40" fmla="*/ 1399962 w 1494361"/>
              <a:gd name="connsiteY40" fmla="*/ 212827 h 283166"/>
              <a:gd name="connsiteX41" fmla="*/ 1409038 w 1494361"/>
              <a:gd name="connsiteY41" fmla="*/ 199214 h 283166"/>
              <a:gd name="connsiteX42" fmla="*/ 1411307 w 1494361"/>
              <a:gd name="connsiteY42" fmla="*/ 192407 h 283166"/>
              <a:gd name="connsiteX43" fmla="*/ 1418114 w 1494361"/>
              <a:gd name="connsiteY43" fmla="*/ 185600 h 283166"/>
              <a:gd name="connsiteX44" fmla="*/ 1420383 w 1494361"/>
              <a:gd name="connsiteY44" fmla="*/ 174255 h 283166"/>
              <a:gd name="connsiteX45" fmla="*/ 1422652 w 1494361"/>
              <a:gd name="connsiteY45" fmla="*/ 167448 h 283166"/>
              <a:gd name="connsiteX46" fmla="*/ 1436266 w 1494361"/>
              <a:gd name="connsiteY46" fmla="*/ 144758 h 283166"/>
              <a:gd name="connsiteX47" fmla="*/ 1459405 w 1494361"/>
              <a:gd name="connsiteY47" fmla="*/ 98472 h 283166"/>
              <a:gd name="connsiteX48" fmla="*/ 1477549 w 1494361"/>
              <a:gd name="connsiteY48" fmla="*/ 33570 h 283166"/>
              <a:gd name="connsiteX49" fmla="*/ 1494361 w 1494361"/>
              <a:gd name="connsiteY49" fmla="*/ 0 h 283166"/>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399962 w 1481661"/>
              <a:gd name="connsiteY40" fmla="*/ 214414 h 284753"/>
              <a:gd name="connsiteX41" fmla="*/ 1409038 w 1481661"/>
              <a:gd name="connsiteY41" fmla="*/ 200801 h 284753"/>
              <a:gd name="connsiteX42" fmla="*/ 1411307 w 1481661"/>
              <a:gd name="connsiteY42" fmla="*/ 193994 h 284753"/>
              <a:gd name="connsiteX43" fmla="*/ 1418114 w 1481661"/>
              <a:gd name="connsiteY43" fmla="*/ 187187 h 284753"/>
              <a:gd name="connsiteX44" fmla="*/ 1420383 w 1481661"/>
              <a:gd name="connsiteY44" fmla="*/ 175842 h 284753"/>
              <a:gd name="connsiteX45" fmla="*/ 1422652 w 1481661"/>
              <a:gd name="connsiteY45" fmla="*/ 169035 h 284753"/>
              <a:gd name="connsiteX46" fmla="*/ 1436266 w 1481661"/>
              <a:gd name="connsiteY46" fmla="*/ 146345 h 284753"/>
              <a:gd name="connsiteX47" fmla="*/ 1459405 w 1481661"/>
              <a:gd name="connsiteY47" fmla="*/ 100059 h 284753"/>
              <a:gd name="connsiteX48" fmla="*/ 1477549 w 1481661"/>
              <a:gd name="connsiteY48" fmla="*/ 35157 h 284753"/>
              <a:gd name="connsiteX49" fmla="*/ 1481661 w 1481661"/>
              <a:gd name="connsiteY49"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20383 w 1481661"/>
              <a:gd name="connsiteY43" fmla="*/ 175842 h 284753"/>
              <a:gd name="connsiteX44" fmla="*/ 1422652 w 1481661"/>
              <a:gd name="connsiteY44" fmla="*/ 169035 h 284753"/>
              <a:gd name="connsiteX45" fmla="*/ 1436266 w 1481661"/>
              <a:gd name="connsiteY45" fmla="*/ 146345 h 284753"/>
              <a:gd name="connsiteX46" fmla="*/ 1459405 w 1481661"/>
              <a:gd name="connsiteY46" fmla="*/ 100059 h 284753"/>
              <a:gd name="connsiteX47" fmla="*/ 1477549 w 1481661"/>
              <a:gd name="connsiteY47" fmla="*/ 35157 h 284753"/>
              <a:gd name="connsiteX48" fmla="*/ 1481661 w 1481661"/>
              <a:gd name="connsiteY48"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20383 w 1481661"/>
              <a:gd name="connsiteY43" fmla="*/ 175842 h 284753"/>
              <a:gd name="connsiteX44" fmla="*/ 1436266 w 1481661"/>
              <a:gd name="connsiteY44" fmla="*/ 146345 h 284753"/>
              <a:gd name="connsiteX45" fmla="*/ 1459405 w 1481661"/>
              <a:gd name="connsiteY45" fmla="*/ 100059 h 284753"/>
              <a:gd name="connsiteX46" fmla="*/ 1477549 w 1481661"/>
              <a:gd name="connsiteY46" fmla="*/ 35157 h 284753"/>
              <a:gd name="connsiteX47" fmla="*/ 1481661 w 1481661"/>
              <a:gd name="connsiteY47"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18114 w 1481661"/>
              <a:gd name="connsiteY42" fmla="*/ 187187 h 284753"/>
              <a:gd name="connsiteX43" fmla="*/ 1436266 w 1481661"/>
              <a:gd name="connsiteY43" fmla="*/ 146345 h 284753"/>
              <a:gd name="connsiteX44" fmla="*/ 1459405 w 1481661"/>
              <a:gd name="connsiteY44" fmla="*/ 100059 h 284753"/>
              <a:gd name="connsiteX45" fmla="*/ 1477549 w 1481661"/>
              <a:gd name="connsiteY45" fmla="*/ 35157 h 284753"/>
              <a:gd name="connsiteX46" fmla="*/ 1481661 w 1481661"/>
              <a:gd name="connsiteY46"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1810 w 1481661"/>
              <a:gd name="connsiteY37" fmla="*/ 234835 h 284753"/>
              <a:gd name="connsiteX38" fmla="*/ 1386348 w 1481661"/>
              <a:gd name="connsiteY38" fmla="*/ 228028 h 284753"/>
              <a:gd name="connsiteX39" fmla="*/ 1393155 w 1481661"/>
              <a:gd name="connsiteY39" fmla="*/ 223490 h 284753"/>
              <a:gd name="connsiteX40" fmla="*/ 1409038 w 1481661"/>
              <a:gd name="connsiteY40" fmla="*/ 200801 h 284753"/>
              <a:gd name="connsiteX41" fmla="*/ 1411307 w 1481661"/>
              <a:gd name="connsiteY41" fmla="*/ 193994 h 284753"/>
              <a:gd name="connsiteX42" fmla="*/ 1436266 w 1481661"/>
              <a:gd name="connsiteY42" fmla="*/ 146345 h 284753"/>
              <a:gd name="connsiteX43" fmla="*/ 1459405 w 1481661"/>
              <a:gd name="connsiteY43" fmla="*/ 100059 h 284753"/>
              <a:gd name="connsiteX44" fmla="*/ 1477549 w 1481661"/>
              <a:gd name="connsiteY44" fmla="*/ 35157 h 284753"/>
              <a:gd name="connsiteX45" fmla="*/ 1481661 w 1481661"/>
              <a:gd name="connsiteY45"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6348 w 1481661"/>
              <a:gd name="connsiteY37" fmla="*/ 228028 h 284753"/>
              <a:gd name="connsiteX38" fmla="*/ 1393155 w 1481661"/>
              <a:gd name="connsiteY38" fmla="*/ 223490 h 284753"/>
              <a:gd name="connsiteX39" fmla="*/ 1409038 w 1481661"/>
              <a:gd name="connsiteY39" fmla="*/ 200801 h 284753"/>
              <a:gd name="connsiteX40" fmla="*/ 1411307 w 1481661"/>
              <a:gd name="connsiteY40" fmla="*/ 193994 h 284753"/>
              <a:gd name="connsiteX41" fmla="*/ 1436266 w 1481661"/>
              <a:gd name="connsiteY41" fmla="*/ 146345 h 284753"/>
              <a:gd name="connsiteX42" fmla="*/ 1459405 w 1481661"/>
              <a:gd name="connsiteY42" fmla="*/ 100059 h 284753"/>
              <a:gd name="connsiteX43" fmla="*/ 1477549 w 1481661"/>
              <a:gd name="connsiteY43" fmla="*/ 35157 h 284753"/>
              <a:gd name="connsiteX44" fmla="*/ 1481661 w 1481661"/>
              <a:gd name="connsiteY44" fmla="*/ 0 h 284753"/>
              <a:gd name="connsiteX0" fmla="*/ 0 w 1481661"/>
              <a:gd name="connsiteY0" fmla="*/ 5668 h 284753"/>
              <a:gd name="connsiteX1" fmla="*/ 0 w 1481661"/>
              <a:gd name="connsiteY1" fmla="*/ 5668 h 284753"/>
              <a:gd name="connsiteX2" fmla="*/ 4538 w 1481661"/>
              <a:gd name="connsiteY2" fmla="*/ 57855 h 284753"/>
              <a:gd name="connsiteX3" fmla="*/ 9076 w 1481661"/>
              <a:gd name="connsiteY3" fmla="*/ 66931 h 284753"/>
              <a:gd name="connsiteX4" fmla="*/ 11345 w 1481661"/>
              <a:gd name="connsiteY4" fmla="*/ 82813 h 284753"/>
              <a:gd name="connsiteX5" fmla="*/ 13614 w 1481661"/>
              <a:gd name="connsiteY5" fmla="*/ 89620 h 284753"/>
              <a:gd name="connsiteX6" fmla="*/ 18152 w 1481661"/>
              <a:gd name="connsiteY6" fmla="*/ 105503 h 284753"/>
              <a:gd name="connsiteX7" fmla="*/ 22690 w 1481661"/>
              <a:gd name="connsiteY7" fmla="*/ 139538 h 284753"/>
              <a:gd name="connsiteX8" fmla="*/ 27228 w 1481661"/>
              <a:gd name="connsiteY8" fmla="*/ 146345 h 284753"/>
              <a:gd name="connsiteX9" fmla="*/ 34035 w 1481661"/>
              <a:gd name="connsiteY9" fmla="*/ 162228 h 284753"/>
              <a:gd name="connsiteX10" fmla="*/ 47649 w 1481661"/>
              <a:gd name="connsiteY10" fmla="*/ 182649 h 284753"/>
              <a:gd name="connsiteX11" fmla="*/ 56724 w 1481661"/>
              <a:gd name="connsiteY11" fmla="*/ 196263 h 284753"/>
              <a:gd name="connsiteX12" fmla="*/ 61262 w 1481661"/>
              <a:gd name="connsiteY12" fmla="*/ 203070 h 284753"/>
              <a:gd name="connsiteX13" fmla="*/ 68069 w 1481661"/>
              <a:gd name="connsiteY13" fmla="*/ 207607 h 284753"/>
              <a:gd name="connsiteX14" fmla="*/ 77145 w 1481661"/>
              <a:gd name="connsiteY14" fmla="*/ 216683 h 284753"/>
              <a:gd name="connsiteX15" fmla="*/ 88490 w 1481661"/>
              <a:gd name="connsiteY15" fmla="*/ 230297 h 284753"/>
              <a:gd name="connsiteX16" fmla="*/ 108911 w 1481661"/>
              <a:gd name="connsiteY16" fmla="*/ 241642 h 284753"/>
              <a:gd name="connsiteX17" fmla="*/ 115718 w 1481661"/>
              <a:gd name="connsiteY17" fmla="*/ 248449 h 284753"/>
              <a:gd name="connsiteX18" fmla="*/ 124794 w 1481661"/>
              <a:gd name="connsiteY18" fmla="*/ 250718 h 284753"/>
              <a:gd name="connsiteX19" fmla="*/ 136139 w 1481661"/>
              <a:gd name="connsiteY19" fmla="*/ 255256 h 284753"/>
              <a:gd name="connsiteX20" fmla="*/ 152022 w 1481661"/>
              <a:gd name="connsiteY20" fmla="*/ 264332 h 284753"/>
              <a:gd name="connsiteX21" fmla="*/ 176981 w 1481661"/>
              <a:gd name="connsiteY21" fmla="*/ 271139 h 284753"/>
              <a:gd name="connsiteX22" fmla="*/ 183787 w 1481661"/>
              <a:gd name="connsiteY22" fmla="*/ 273408 h 284753"/>
              <a:gd name="connsiteX23" fmla="*/ 211015 w 1481661"/>
              <a:gd name="connsiteY23" fmla="*/ 275677 h 284753"/>
              <a:gd name="connsiteX24" fmla="*/ 245050 w 1481661"/>
              <a:gd name="connsiteY24" fmla="*/ 280215 h 284753"/>
              <a:gd name="connsiteX25" fmla="*/ 989276 w 1481661"/>
              <a:gd name="connsiteY25" fmla="*/ 284753 h 284753"/>
              <a:gd name="connsiteX26" fmla="*/ 1034656 w 1481661"/>
              <a:gd name="connsiteY26" fmla="*/ 282484 h 284753"/>
              <a:gd name="connsiteX27" fmla="*/ 1052808 w 1481661"/>
              <a:gd name="connsiteY27" fmla="*/ 280215 h 284753"/>
              <a:gd name="connsiteX28" fmla="*/ 1202561 w 1481661"/>
              <a:gd name="connsiteY28" fmla="*/ 275677 h 284753"/>
              <a:gd name="connsiteX29" fmla="*/ 1254747 w 1481661"/>
              <a:gd name="connsiteY29" fmla="*/ 271139 h 284753"/>
              <a:gd name="connsiteX30" fmla="*/ 1293320 w 1481661"/>
              <a:gd name="connsiteY30" fmla="*/ 268870 h 284753"/>
              <a:gd name="connsiteX31" fmla="*/ 1313741 w 1481661"/>
              <a:gd name="connsiteY31" fmla="*/ 264332 h 284753"/>
              <a:gd name="connsiteX32" fmla="*/ 1322817 w 1481661"/>
              <a:gd name="connsiteY32" fmla="*/ 262063 h 284753"/>
              <a:gd name="connsiteX33" fmla="*/ 1343238 w 1481661"/>
              <a:gd name="connsiteY33" fmla="*/ 259794 h 284753"/>
              <a:gd name="connsiteX34" fmla="*/ 1352314 w 1481661"/>
              <a:gd name="connsiteY34" fmla="*/ 255256 h 284753"/>
              <a:gd name="connsiteX35" fmla="*/ 1359120 w 1481661"/>
              <a:gd name="connsiteY35" fmla="*/ 250718 h 284753"/>
              <a:gd name="connsiteX36" fmla="*/ 1372734 w 1481661"/>
              <a:gd name="connsiteY36" fmla="*/ 243911 h 284753"/>
              <a:gd name="connsiteX37" fmla="*/ 1386348 w 1481661"/>
              <a:gd name="connsiteY37" fmla="*/ 228028 h 284753"/>
              <a:gd name="connsiteX38" fmla="*/ 1393155 w 1481661"/>
              <a:gd name="connsiteY38" fmla="*/ 223490 h 284753"/>
              <a:gd name="connsiteX39" fmla="*/ 1409038 w 1481661"/>
              <a:gd name="connsiteY39" fmla="*/ 200801 h 284753"/>
              <a:gd name="connsiteX40" fmla="*/ 1416069 w 1481661"/>
              <a:gd name="connsiteY40" fmla="*/ 184469 h 284753"/>
              <a:gd name="connsiteX41" fmla="*/ 1436266 w 1481661"/>
              <a:gd name="connsiteY41" fmla="*/ 146345 h 284753"/>
              <a:gd name="connsiteX42" fmla="*/ 1459405 w 1481661"/>
              <a:gd name="connsiteY42" fmla="*/ 100059 h 284753"/>
              <a:gd name="connsiteX43" fmla="*/ 1477549 w 1481661"/>
              <a:gd name="connsiteY43" fmla="*/ 35157 h 284753"/>
              <a:gd name="connsiteX44" fmla="*/ 1481661 w 1481661"/>
              <a:gd name="connsiteY44" fmla="*/ 0 h 28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81661" h="284753">
                <a:moveTo>
                  <a:pt x="0" y="5668"/>
                </a:moveTo>
                <a:lnTo>
                  <a:pt x="0" y="5668"/>
                </a:lnTo>
                <a:cubicBezTo>
                  <a:pt x="143" y="8099"/>
                  <a:pt x="1007" y="46086"/>
                  <a:pt x="4538" y="57855"/>
                </a:cubicBezTo>
                <a:cubicBezTo>
                  <a:pt x="5510" y="61095"/>
                  <a:pt x="7563" y="63906"/>
                  <a:pt x="9076" y="66931"/>
                </a:cubicBezTo>
                <a:cubicBezTo>
                  <a:pt x="9832" y="72225"/>
                  <a:pt x="10296" y="77569"/>
                  <a:pt x="11345" y="82813"/>
                </a:cubicBezTo>
                <a:cubicBezTo>
                  <a:pt x="11814" y="85158"/>
                  <a:pt x="12957" y="87320"/>
                  <a:pt x="13614" y="89620"/>
                </a:cubicBezTo>
                <a:cubicBezTo>
                  <a:pt x="19312" y="109564"/>
                  <a:pt x="12712" y="89182"/>
                  <a:pt x="18152" y="105503"/>
                </a:cubicBezTo>
                <a:cubicBezTo>
                  <a:pt x="18447" y="108453"/>
                  <a:pt x="20127" y="132702"/>
                  <a:pt x="22690" y="139538"/>
                </a:cubicBezTo>
                <a:cubicBezTo>
                  <a:pt x="23648" y="142091"/>
                  <a:pt x="26008" y="143906"/>
                  <a:pt x="27228" y="146345"/>
                </a:cubicBezTo>
                <a:cubicBezTo>
                  <a:pt x="36617" y="165124"/>
                  <a:pt x="19870" y="138620"/>
                  <a:pt x="34035" y="162228"/>
                </a:cubicBezTo>
                <a:cubicBezTo>
                  <a:pt x="34040" y="162236"/>
                  <a:pt x="45378" y="179242"/>
                  <a:pt x="47649" y="182649"/>
                </a:cubicBezTo>
                <a:lnTo>
                  <a:pt x="56724" y="196263"/>
                </a:lnTo>
                <a:cubicBezTo>
                  <a:pt x="58237" y="198532"/>
                  <a:pt x="58993" y="201558"/>
                  <a:pt x="61262" y="203070"/>
                </a:cubicBezTo>
                <a:lnTo>
                  <a:pt x="68069" y="207607"/>
                </a:lnTo>
                <a:cubicBezTo>
                  <a:pt x="73020" y="222459"/>
                  <a:pt x="66144" y="207882"/>
                  <a:pt x="77145" y="216683"/>
                </a:cubicBezTo>
                <a:cubicBezTo>
                  <a:pt x="98073" y="233426"/>
                  <a:pt x="62563" y="213012"/>
                  <a:pt x="88490" y="230297"/>
                </a:cubicBezTo>
                <a:cubicBezTo>
                  <a:pt x="105609" y="241710"/>
                  <a:pt x="81590" y="214321"/>
                  <a:pt x="108911" y="241642"/>
                </a:cubicBezTo>
                <a:cubicBezTo>
                  <a:pt x="111180" y="243911"/>
                  <a:pt x="112932" y="246857"/>
                  <a:pt x="115718" y="248449"/>
                </a:cubicBezTo>
                <a:cubicBezTo>
                  <a:pt x="118426" y="249996"/>
                  <a:pt x="121836" y="249732"/>
                  <a:pt x="124794" y="250718"/>
                </a:cubicBezTo>
                <a:cubicBezTo>
                  <a:pt x="128658" y="252006"/>
                  <a:pt x="132496" y="253435"/>
                  <a:pt x="136139" y="255256"/>
                </a:cubicBezTo>
                <a:cubicBezTo>
                  <a:pt x="152512" y="263443"/>
                  <a:pt x="132132" y="256376"/>
                  <a:pt x="152022" y="264332"/>
                </a:cubicBezTo>
                <a:cubicBezTo>
                  <a:pt x="168250" y="270823"/>
                  <a:pt x="161788" y="267341"/>
                  <a:pt x="176981" y="271139"/>
                </a:cubicBezTo>
                <a:cubicBezTo>
                  <a:pt x="179301" y="271719"/>
                  <a:pt x="181417" y="273092"/>
                  <a:pt x="183787" y="273408"/>
                </a:cubicBezTo>
                <a:cubicBezTo>
                  <a:pt x="192815" y="274612"/>
                  <a:pt x="201958" y="274724"/>
                  <a:pt x="211015" y="275677"/>
                </a:cubicBezTo>
                <a:cubicBezTo>
                  <a:pt x="254051" y="280207"/>
                  <a:pt x="115340" y="278702"/>
                  <a:pt x="245050" y="280215"/>
                </a:cubicBezTo>
                <a:lnTo>
                  <a:pt x="989276" y="284753"/>
                </a:lnTo>
                <a:cubicBezTo>
                  <a:pt x="1004403" y="283997"/>
                  <a:pt x="1019549" y="283563"/>
                  <a:pt x="1034656" y="282484"/>
                </a:cubicBezTo>
                <a:cubicBezTo>
                  <a:pt x="1040738" y="282050"/>
                  <a:pt x="1024824" y="281349"/>
                  <a:pt x="1052808" y="280215"/>
                </a:cubicBezTo>
                <a:cubicBezTo>
                  <a:pt x="1080792" y="279081"/>
                  <a:pt x="1168905" y="277190"/>
                  <a:pt x="1202561" y="275677"/>
                </a:cubicBezTo>
                <a:cubicBezTo>
                  <a:pt x="1225748" y="269880"/>
                  <a:pt x="1207828" y="273746"/>
                  <a:pt x="1254747" y="271139"/>
                </a:cubicBezTo>
                <a:lnTo>
                  <a:pt x="1293320" y="268870"/>
                </a:lnTo>
                <a:lnTo>
                  <a:pt x="1313741" y="264332"/>
                </a:lnTo>
                <a:cubicBezTo>
                  <a:pt x="1316780" y="263631"/>
                  <a:pt x="1319735" y="262537"/>
                  <a:pt x="1322817" y="262063"/>
                </a:cubicBezTo>
                <a:cubicBezTo>
                  <a:pt x="1329586" y="261022"/>
                  <a:pt x="1336431" y="260550"/>
                  <a:pt x="1343238" y="259794"/>
                </a:cubicBezTo>
                <a:cubicBezTo>
                  <a:pt x="1346263" y="258281"/>
                  <a:pt x="1349377" y="256934"/>
                  <a:pt x="1352314" y="255256"/>
                </a:cubicBezTo>
                <a:cubicBezTo>
                  <a:pt x="1354681" y="253903"/>
                  <a:pt x="1356681" y="251937"/>
                  <a:pt x="1359120" y="250718"/>
                </a:cubicBezTo>
                <a:cubicBezTo>
                  <a:pt x="1368784" y="245886"/>
                  <a:pt x="1368196" y="247693"/>
                  <a:pt x="1372734" y="243911"/>
                </a:cubicBezTo>
                <a:cubicBezTo>
                  <a:pt x="1377272" y="240129"/>
                  <a:pt x="1382945" y="231431"/>
                  <a:pt x="1386348" y="228028"/>
                </a:cubicBezTo>
                <a:cubicBezTo>
                  <a:pt x="1389751" y="224625"/>
                  <a:pt x="1389373" y="228028"/>
                  <a:pt x="1393155" y="223490"/>
                </a:cubicBezTo>
                <a:cubicBezTo>
                  <a:pt x="1396937" y="218952"/>
                  <a:pt x="1405219" y="207304"/>
                  <a:pt x="1409038" y="200801"/>
                </a:cubicBezTo>
                <a:cubicBezTo>
                  <a:pt x="1412857" y="194298"/>
                  <a:pt x="1411531" y="193545"/>
                  <a:pt x="1416069" y="184469"/>
                </a:cubicBezTo>
                <a:cubicBezTo>
                  <a:pt x="1420607" y="175393"/>
                  <a:pt x="1428250" y="162001"/>
                  <a:pt x="1436266" y="146345"/>
                </a:cubicBezTo>
                <a:cubicBezTo>
                  <a:pt x="1444282" y="130689"/>
                  <a:pt x="1452524" y="118590"/>
                  <a:pt x="1459405" y="100059"/>
                </a:cubicBezTo>
                <a:cubicBezTo>
                  <a:pt x="1466286" y="81528"/>
                  <a:pt x="1473840" y="51833"/>
                  <a:pt x="1477549" y="35157"/>
                </a:cubicBezTo>
                <a:cubicBezTo>
                  <a:pt x="1481258" y="18481"/>
                  <a:pt x="1468898" y="2364"/>
                  <a:pt x="1481661" y="0"/>
                </a:cubicBezTo>
              </a:path>
            </a:pathLst>
          </a:cu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20" name="Rounded Rectangle 19"/>
          <p:cNvSpPr/>
          <p:nvPr/>
        </p:nvSpPr>
        <p:spPr>
          <a:xfrm>
            <a:off x="5600831" y="716656"/>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a:t>
            </a:r>
            <a:endParaRPr lang="en-US" sz="2400" b="1" dirty="0"/>
          </a:p>
        </p:txBody>
      </p:sp>
      <p:sp>
        <p:nvSpPr>
          <p:cNvPr id="21" name="Rounded Rectangle 20"/>
          <p:cNvSpPr/>
          <p:nvPr/>
        </p:nvSpPr>
        <p:spPr>
          <a:xfrm>
            <a:off x="6385919" y="716656"/>
            <a:ext cx="346365" cy="217056"/>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D</a:t>
            </a:r>
            <a:endParaRPr lang="en-US" b="1" dirty="0"/>
          </a:p>
        </p:txBody>
      </p:sp>
      <p:sp>
        <p:nvSpPr>
          <p:cNvPr id="22" name="Rectangle 21"/>
          <p:cNvSpPr/>
          <p:nvPr/>
        </p:nvSpPr>
        <p:spPr>
          <a:xfrm>
            <a:off x="6009120" y="465118"/>
            <a:ext cx="316769" cy="184727"/>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G</a:t>
            </a:r>
            <a:endParaRPr lang="en-US" b="1" dirty="0"/>
          </a:p>
        </p:txBody>
      </p:sp>
      <p:sp>
        <p:nvSpPr>
          <p:cNvPr id="23" name="Rectangle 22"/>
          <p:cNvSpPr/>
          <p:nvPr/>
        </p:nvSpPr>
        <p:spPr>
          <a:xfrm>
            <a:off x="5422765" y="662403"/>
            <a:ext cx="148166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cxnSp>
        <p:nvCxnSpPr>
          <p:cNvPr id="16" name="Straight Connector 15"/>
          <p:cNvCxnSpPr/>
          <p:nvPr/>
        </p:nvCxnSpPr>
        <p:spPr>
          <a:xfrm>
            <a:off x="489527" y="694941"/>
            <a:ext cx="8100291" cy="236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485568" y="3299803"/>
            <a:ext cx="8100291" cy="6858000"/>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2"/>
                </a:solidFill>
              </a:rPr>
              <a:t>depleted Si</a:t>
            </a:r>
            <a:endParaRPr lang="en-US" sz="2400" b="1" dirty="0">
              <a:solidFill>
                <a:schemeClr val="accent2"/>
              </a:solidFill>
            </a:endParaRPr>
          </a:p>
        </p:txBody>
      </p:sp>
      <p:sp>
        <p:nvSpPr>
          <p:cNvPr id="50" name="Rounded Rectangle 49"/>
          <p:cNvSpPr/>
          <p:nvPr/>
        </p:nvSpPr>
        <p:spPr>
          <a:xfrm>
            <a:off x="855022" y="3282730"/>
            <a:ext cx="895927" cy="363709"/>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51" name="Rounded Rectangle 50"/>
          <p:cNvSpPr/>
          <p:nvPr/>
        </p:nvSpPr>
        <p:spPr>
          <a:xfrm>
            <a:off x="2208147" y="3288144"/>
            <a:ext cx="346365" cy="427362"/>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a:t>
            </a:r>
            <a:endParaRPr lang="en-US" sz="2400" b="1" dirty="0"/>
          </a:p>
        </p:txBody>
      </p:sp>
      <p:sp>
        <p:nvSpPr>
          <p:cNvPr id="52" name="Rounded Rectangle 51"/>
          <p:cNvSpPr/>
          <p:nvPr/>
        </p:nvSpPr>
        <p:spPr>
          <a:xfrm>
            <a:off x="2993235" y="3288144"/>
            <a:ext cx="346365" cy="427362"/>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D</a:t>
            </a:r>
            <a:endParaRPr lang="en-US" b="1" dirty="0"/>
          </a:p>
        </p:txBody>
      </p:sp>
      <p:sp>
        <p:nvSpPr>
          <p:cNvPr id="53" name="Rectangle 52"/>
          <p:cNvSpPr/>
          <p:nvPr/>
        </p:nvSpPr>
        <p:spPr>
          <a:xfrm>
            <a:off x="2616436" y="2884206"/>
            <a:ext cx="316769" cy="363709"/>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G</a:t>
            </a:r>
            <a:endParaRPr lang="en-US" b="1" dirty="0"/>
          </a:p>
        </p:txBody>
      </p:sp>
      <p:sp>
        <p:nvSpPr>
          <p:cNvPr id="54" name="Rectangle 53"/>
          <p:cNvSpPr/>
          <p:nvPr/>
        </p:nvSpPr>
        <p:spPr>
          <a:xfrm>
            <a:off x="2030081" y="3233891"/>
            <a:ext cx="1481661" cy="90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55" name="Rounded Rectangle 54"/>
          <p:cNvSpPr/>
          <p:nvPr/>
        </p:nvSpPr>
        <p:spPr>
          <a:xfrm>
            <a:off x="4117767" y="3282730"/>
            <a:ext cx="895927" cy="363709"/>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56" name="Rounded Rectangle 55"/>
          <p:cNvSpPr/>
          <p:nvPr/>
        </p:nvSpPr>
        <p:spPr>
          <a:xfrm>
            <a:off x="7380513" y="3282730"/>
            <a:ext cx="895927" cy="363709"/>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57" name="Rounded Rectangle 56"/>
          <p:cNvSpPr/>
          <p:nvPr/>
        </p:nvSpPr>
        <p:spPr>
          <a:xfrm>
            <a:off x="5596872" y="3319154"/>
            <a:ext cx="346365" cy="427362"/>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a:t>
            </a:r>
            <a:endParaRPr lang="en-US" sz="2400" b="1" dirty="0"/>
          </a:p>
        </p:txBody>
      </p:sp>
      <p:sp>
        <p:nvSpPr>
          <p:cNvPr id="58" name="Rounded Rectangle 57"/>
          <p:cNvSpPr/>
          <p:nvPr/>
        </p:nvSpPr>
        <p:spPr>
          <a:xfrm>
            <a:off x="6381960" y="3319154"/>
            <a:ext cx="346365" cy="427362"/>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D</a:t>
            </a:r>
            <a:endParaRPr lang="en-US" b="1" dirty="0"/>
          </a:p>
        </p:txBody>
      </p:sp>
      <p:sp>
        <p:nvSpPr>
          <p:cNvPr id="59" name="Rectangle 58"/>
          <p:cNvSpPr/>
          <p:nvPr/>
        </p:nvSpPr>
        <p:spPr>
          <a:xfrm>
            <a:off x="6005161" y="2915216"/>
            <a:ext cx="316769" cy="363709"/>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G</a:t>
            </a:r>
            <a:endParaRPr lang="en-US" b="1" dirty="0"/>
          </a:p>
        </p:txBody>
      </p:sp>
      <p:sp>
        <p:nvSpPr>
          <p:cNvPr id="60" name="Rectangle 59"/>
          <p:cNvSpPr/>
          <p:nvPr/>
        </p:nvSpPr>
        <p:spPr>
          <a:xfrm>
            <a:off x="5418806" y="3264901"/>
            <a:ext cx="1481661" cy="90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cxnSp>
        <p:nvCxnSpPr>
          <p:cNvPr id="61" name="Straight Connector 60"/>
          <p:cNvCxnSpPr/>
          <p:nvPr/>
        </p:nvCxnSpPr>
        <p:spPr>
          <a:xfrm>
            <a:off x="485568" y="3279610"/>
            <a:ext cx="8100291" cy="20193"/>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14080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945" y="675369"/>
            <a:ext cx="8100291" cy="6858000"/>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2"/>
                </a:solidFill>
              </a:rPr>
              <a:t>depleted Si</a:t>
            </a:r>
            <a:endParaRPr lang="en-US" sz="2400" b="1" dirty="0">
              <a:solidFill>
                <a:schemeClr val="accent2"/>
              </a:solidFill>
            </a:endParaRPr>
          </a:p>
        </p:txBody>
      </p:sp>
      <p:sp>
        <p:nvSpPr>
          <p:cNvPr id="3" name="Rounded Rectangle 2"/>
          <p:cNvSpPr/>
          <p:nvPr/>
        </p:nvSpPr>
        <p:spPr>
          <a:xfrm>
            <a:off x="914399" y="658296"/>
            <a:ext cx="895927" cy="363709"/>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4" name="Rounded Rectangle 3"/>
          <p:cNvSpPr/>
          <p:nvPr/>
        </p:nvSpPr>
        <p:spPr>
          <a:xfrm>
            <a:off x="2267524" y="663710"/>
            <a:ext cx="346365" cy="427362"/>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a:t>
            </a:r>
            <a:endParaRPr lang="en-US" sz="2400" b="1" dirty="0"/>
          </a:p>
        </p:txBody>
      </p:sp>
      <p:sp>
        <p:nvSpPr>
          <p:cNvPr id="5" name="Rounded Rectangle 4"/>
          <p:cNvSpPr/>
          <p:nvPr/>
        </p:nvSpPr>
        <p:spPr>
          <a:xfrm>
            <a:off x="3052612" y="663710"/>
            <a:ext cx="346365" cy="427362"/>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D</a:t>
            </a:r>
            <a:endParaRPr lang="en-US" b="1" dirty="0"/>
          </a:p>
        </p:txBody>
      </p:sp>
      <p:sp>
        <p:nvSpPr>
          <p:cNvPr id="6" name="Rectangle 5"/>
          <p:cNvSpPr/>
          <p:nvPr/>
        </p:nvSpPr>
        <p:spPr>
          <a:xfrm>
            <a:off x="2675813" y="259772"/>
            <a:ext cx="316769" cy="363709"/>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G</a:t>
            </a:r>
            <a:endParaRPr lang="en-US" b="1" dirty="0"/>
          </a:p>
        </p:txBody>
      </p:sp>
      <p:sp>
        <p:nvSpPr>
          <p:cNvPr id="7" name="Rectangle 6"/>
          <p:cNvSpPr/>
          <p:nvPr/>
        </p:nvSpPr>
        <p:spPr>
          <a:xfrm>
            <a:off x="2089458" y="609457"/>
            <a:ext cx="1481661" cy="90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sp>
        <p:nvSpPr>
          <p:cNvPr id="8" name="Rounded Rectangle 7"/>
          <p:cNvSpPr/>
          <p:nvPr/>
        </p:nvSpPr>
        <p:spPr>
          <a:xfrm>
            <a:off x="4177144" y="658296"/>
            <a:ext cx="895927" cy="363709"/>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9" name="Rounded Rectangle 8"/>
          <p:cNvSpPr/>
          <p:nvPr/>
        </p:nvSpPr>
        <p:spPr>
          <a:xfrm>
            <a:off x="7439890" y="658296"/>
            <a:ext cx="895927" cy="363709"/>
          </a:xfrm>
          <a:prstGeom prst="roundRect">
            <a:avLst/>
          </a:prstGeom>
          <a:solidFill>
            <a:schemeClr val="accent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a:t>
            </a:r>
            <a:endParaRPr lang="en-US" b="1" dirty="0"/>
          </a:p>
        </p:txBody>
      </p:sp>
      <p:sp>
        <p:nvSpPr>
          <p:cNvPr id="10" name="Rounded Rectangle 9"/>
          <p:cNvSpPr/>
          <p:nvPr/>
        </p:nvSpPr>
        <p:spPr>
          <a:xfrm>
            <a:off x="5656249" y="694720"/>
            <a:ext cx="346365" cy="427362"/>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a:t>
            </a:r>
            <a:endParaRPr lang="en-US" sz="2400" b="1" dirty="0"/>
          </a:p>
        </p:txBody>
      </p:sp>
      <p:sp>
        <p:nvSpPr>
          <p:cNvPr id="11" name="Rounded Rectangle 10"/>
          <p:cNvSpPr/>
          <p:nvPr/>
        </p:nvSpPr>
        <p:spPr>
          <a:xfrm>
            <a:off x="6441337" y="694720"/>
            <a:ext cx="346365" cy="427362"/>
          </a:xfrm>
          <a:prstGeom prst="round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D</a:t>
            </a:r>
            <a:endParaRPr lang="en-US" b="1" dirty="0"/>
          </a:p>
        </p:txBody>
      </p:sp>
      <p:sp>
        <p:nvSpPr>
          <p:cNvPr id="12" name="Rectangle 11"/>
          <p:cNvSpPr/>
          <p:nvPr/>
        </p:nvSpPr>
        <p:spPr>
          <a:xfrm>
            <a:off x="6064538" y="290782"/>
            <a:ext cx="316769" cy="363709"/>
          </a:xfrm>
          <a:prstGeom prst="rect">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G</a:t>
            </a:r>
            <a:endParaRPr lang="en-US" b="1" dirty="0"/>
          </a:p>
        </p:txBody>
      </p:sp>
      <p:sp>
        <p:nvSpPr>
          <p:cNvPr id="13" name="Rectangle 12"/>
          <p:cNvSpPr/>
          <p:nvPr/>
        </p:nvSpPr>
        <p:spPr>
          <a:xfrm>
            <a:off x="5478183" y="640467"/>
            <a:ext cx="1481661" cy="90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cxnSp>
        <p:nvCxnSpPr>
          <p:cNvPr id="14" name="Straight Connector 13"/>
          <p:cNvCxnSpPr/>
          <p:nvPr/>
        </p:nvCxnSpPr>
        <p:spPr>
          <a:xfrm>
            <a:off x="544945" y="655176"/>
            <a:ext cx="8100291" cy="20193"/>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93179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520258" y="1835382"/>
            <a:ext cx="4331142" cy="1019809"/>
          </a:xfrm>
          <a:prstGeom prst="rect">
            <a:avLst/>
          </a:prstGeom>
        </p:spPr>
      </p:pic>
      <p:pic>
        <p:nvPicPr>
          <p:cNvPr id="10" name="Picture 9"/>
          <p:cNvPicPr>
            <a:picLocks noChangeAspect="1"/>
          </p:cNvPicPr>
          <p:nvPr/>
        </p:nvPicPr>
        <p:blipFill>
          <a:blip r:embed="rId3" cstate="print"/>
          <a:stretch>
            <a:fillRect/>
          </a:stretch>
        </p:blipFill>
        <p:spPr>
          <a:xfrm>
            <a:off x="520258" y="3540508"/>
            <a:ext cx="4331142" cy="3063491"/>
          </a:xfrm>
          <a:prstGeom prst="rect">
            <a:avLst/>
          </a:prstGeom>
        </p:spPr>
      </p:pic>
      <p:sp>
        <p:nvSpPr>
          <p:cNvPr id="15" name="TextBox 14"/>
          <p:cNvSpPr txBox="1"/>
          <p:nvPr/>
        </p:nvSpPr>
        <p:spPr>
          <a:xfrm>
            <a:off x="774700" y="1358900"/>
            <a:ext cx="3313728" cy="369332"/>
          </a:xfrm>
          <a:prstGeom prst="rect">
            <a:avLst/>
          </a:prstGeom>
          <a:noFill/>
        </p:spPr>
        <p:txBody>
          <a:bodyPr wrap="none" rtlCol="0">
            <a:spAutoFit/>
          </a:bodyPr>
          <a:lstStyle/>
          <a:p>
            <a:r>
              <a:rPr lang="en-US" dirty="0" err="1"/>
              <a:t>u</a:t>
            </a:r>
            <a:r>
              <a:rPr lang="en-US" dirty="0" err="1" smtClean="0"/>
              <a:t>ndepleted</a:t>
            </a:r>
            <a:r>
              <a:rPr lang="en-US" dirty="0" smtClean="0"/>
              <a:t> Si serves as shield</a:t>
            </a:r>
            <a:endParaRPr lang="en-US" dirty="0"/>
          </a:p>
        </p:txBody>
      </p:sp>
      <p:sp>
        <p:nvSpPr>
          <p:cNvPr id="37" name="TextBox 36"/>
          <p:cNvSpPr txBox="1"/>
          <p:nvPr/>
        </p:nvSpPr>
        <p:spPr>
          <a:xfrm>
            <a:off x="520258" y="3127483"/>
            <a:ext cx="1544012" cy="369332"/>
          </a:xfrm>
          <a:prstGeom prst="rect">
            <a:avLst/>
          </a:prstGeom>
          <a:noFill/>
        </p:spPr>
        <p:txBody>
          <a:bodyPr wrap="none" rtlCol="0">
            <a:spAutoFit/>
          </a:bodyPr>
          <a:lstStyle/>
          <a:p>
            <a:r>
              <a:rPr lang="en-US" dirty="0" smtClean="0"/>
              <a:t>fully depleted</a:t>
            </a:r>
            <a:endParaRPr lang="en-US" dirty="0"/>
          </a:p>
        </p:txBody>
      </p:sp>
      <p:grpSp>
        <p:nvGrpSpPr>
          <p:cNvPr id="41" name="Group 40"/>
          <p:cNvGrpSpPr/>
          <p:nvPr/>
        </p:nvGrpSpPr>
        <p:grpSpPr>
          <a:xfrm>
            <a:off x="1770316" y="3673936"/>
            <a:ext cx="1733104" cy="1092999"/>
            <a:chOff x="1770316" y="3673936"/>
            <a:chExt cx="1733104" cy="1092999"/>
          </a:xfrm>
        </p:grpSpPr>
        <p:sp>
          <p:nvSpPr>
            <p:cNvPr id="24" name="Arc 23"/>
            <p:cNvSpPr/>
            <p:nvPr/>
          </p:nvSpPr>
          <p:spPr>
            <a:xfrm rot="10800000">
              <a:off x="1770316" y="3673936"/>
              <a:ext cx="1360967" cy="871870"/>
            </a:xfrm>
            <a:prstGeom prst="arc">
              <a:avLst>
                <a:gd name="adj1" fmla="val 15335615"/>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p:cNvSpPr/>
            <p:nvPr/>
          </p:nvSpPr>
          <p:spPr>
            <a:xfrm rot="10800000" flipH="1">
              <a:off x="2142453" y="3684571"/>
              <a:ext cx="1360967" cy="871870"/>
            </a:xfrm>
            <a:prstGeom prst="arc">
              <a:avLst>
                <a:gd name="adj1" fmla="val 15569972"/>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9" name="Straight Connector 38"/>
            <p:cNvCxnSpPr/>
            <p:nvPr/>
          </p:nvCxnSpPr>
          <p:spPr>
            <a:xfrm>
              <a:off x="2565990" y="4366438"/>
              <a:ext cx="0" cy="389861"/>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718390" y="4377074"/>
              <a:ext cx="0" cy="389861"/>
            </a:xfrm>
            <a:prstGeom prst="line">
              <a:avLst/>
            </a:prstGeom>
          </p:spPr>
          <p:style>
            <a:lnRef idx="2">
              <a:schemeClr val="accent1"/>
            </a:lnRef>
            <a:fillRef idx="0">
              <a:schemeClr val="accent1"/>
            </a:fillRef>
            <a:effectRef idx="1">
              <a:schemeClr val="accent1"/>
            </a:effectRef>
            <a:fontRef idx="minor">
              <a:schemeClr val="tx1"/>
            </a:fontRef>
          </p:style>
        </p:cxnSp>
      </p:grpSp>
      <p:sp>
        <p:nvSpPr>
          <p:cNvPr id="42" name="Title 41"/>
          <p:cNvSpPr>
            <a:spLocks noGrp="1"/>
          </p:cNvSpPr>
          <p:nvPr>
            <p:ph type="title"/>
          </p:nvPr>
        </p:nvSpPr>
        <p:spPr/>
        <p:txBody>
          <a:bodyPr/>
          <a:lstStyle/>
          <a:p>
            <a:endParaRPr lang="en-US"/>
          </a:p>
        </p:txBody>
      </p:sp>
    </p:spTree>
    <p:extLst>
      <p:ext uri="{BB962C8B-B14F-4D97-AF65-F5344CB8AC3E}">
        <p14:creationId xmlns:p14="http://schemas.microsoft.com/office/powerpoint/2010/main" val="31416815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5127" y="1099127"/>
            <a:ext cx="3214255" cy="3657600"/>
          </a:xfrm>
          <a:prstGeom prst="rect">
            <a:avLst/>
          </a:prstGeom>
          <a:solidFill>
            <a:schemeClr val="bg1">
              <a:lumMod val="95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Segment n</a:t>
            </a:r>
            <a:endParaRPr lang="en-US" sz="2000" dirty="0">
              <a:solidFill>
                <a:schemeClr val="tx1"/>
              </a:solidFill>
            </a:endParaRPr>
          </a:p>
        </p:txBody>
      </p:sp>
      <p:sp>
        <p:nvSpPr>
          <p:cNvPr id="3" name="Down Arrow 2"/>
          <p:cNvSpPr/>
          <p:nvPr/>
        </p:nvSpPr>
        <p:spPr>
          <a:xfrm>
            <a:off x="2373747" y="2198255"/>
            <a:ext cx="711200" cy="16994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own Arrow 3"/>
          <p:cNvSpPr/>
          <p:nvPr/>
        </p:nvSpPr>
        <p:spPr>
          <a:xfrm>
            <a:off x="3343567" y="2198255"/>
            <a:ext cx="711200" cy="16994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4336474" y="2198255"/>
            <a:ext cx="711200" cy="16994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115127" y="4765964"/>
            <a:ext cx="3214255" cy="341745"/>
          </a:xfrm>
          <a:prstGeom prst="rect">
            <a:avLst/>
          </a:prstGeom>
          <a:solidFill>
            <a:schemeClr val="accent6">
              <a:lumMod val="20000"/>
              <a:lumOff val="8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2156893" y="4773662"/>
            <a:ext cx="182535" cy="475673"/>
            <a:chOff x="2265680" y="4773662"/>
            <a:chExt cx="182535" cy="475673"/>
          </a:xfrm>
        </p:grpSpPr>
        <p:sp>
          <p:nvSpPr>
            <p:cNvPr id="7" name="Rectangle 6"/>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309293" y="4773662"/>
            <a:ext cx="182535" cy="475673"/>
            <a:chOff x="2265680" y="4773662"/>
            <a:chExt cx="182535" cy="475673"/>
          </a:xfrm>
        </p:grpSpPr>
        <p:sp>
          <p:nvSpPr>
            <p:cNvPr id="18" name="Rectangle 17"/>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2461693" y="4773662"/>
            <a:ext cx="182535" cy="475673"/>
            <a:chOff x="2265680" y="4773662"/>
            <a:chExt cx="182535" cy="475673"/>
          </a:xfrm>
        </p:grpSpPr>
        <p:sp>
          <p:nvSpPr>
            <p:cNvPr id="22" name="Rectangle 21"/>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614093" y="4773662"/>
            <a:ext cx="182535" cy="475673"/>
            <a:chOff x="2265680" y="4773662"/>
            <a:chExt cx="182535" cy="475673"/>
          </a:xfrm>
        </p:grpSpPr>
        <p:sp>
          <p:nvSpPr>
            <p:cNvPr id="26" name="Rectangle 25"/>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2766493" y="4773662"/>
            <a:ext cx="182535" cy="475673"/>
            <a:chOff x="2265680" y="4773662"/>
            <a:chExt cx="182535" cy="475673"/>
          </a:xfrm>
        </p:grpSpPr>
        <p:sp>
          <p:nvSpPr>
            <p:cNvPr id="30" name="Rectangle 29"/>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2918893" y="4773662"/>
            <a:ext cx="182535" cy="475673"/>
            <a:chOff x="2265680" y="4773662"/>
            <a:chExt cx="182535" cy="475673"/>
          </a:xfrm>
        </p:grpSpPr>
        <p:sp>
          <p:nvSpPr>
            <p:cNvPr id="34" name="Rectangle 33"/>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071293" y="4773662"/>
            <a:ext cx="182535" cy="475673"/>
            <a:chOff x="2265680" y="4773662"/>
            <a:chExt cx="182535" cy="475673"/>
          </a:xfrm>
        </p:grpSpPr>
        <p:sp>
          <p:nvSpPr>
            <p:cNvPr id="38" name="Rectangle 37"/>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3223693" y="4773662"/>
            <a:ext cx="182535" cy="475673"/>
            <a:chOff x="2265680" y="4773662"/>
            <a:chExt cx="182535" cy="475673"/>
          </a:xfrm>
        </p:grpSpPr>
        <p:sp>
          <p:nvSpPr>
            <p:cNvPr id="42" name="Rectangle 41"/>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3376093" y="4773662"/>
            <a:ext cx="182535" cy="475673"/>
            <a:chOff x="2265680" y="4773662"/>
            <a:chExt cx="182535" cy="475673"/>
          </a:xfrm>
        </p:grpSpPr>
        <p:sp>
          <p:nvSpPr>
            <p:cNvPr id="46" name="Rectangle 45"/>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3528493" y="4773662"/>
            <a:ext cx="182535" cy="475673"/>
            <a:chOff x="2265680" y="4773662"/>
            <a:chExt cx="182535" cy="475673"/>
          </a:xfrm>
        </p:grpSpPr>
        <p:sp>
          <p:nvSpPr>
            <p:cNvPr id="50" name="Rectangle 49"/>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3680893" y="4773662"/>
            <a:ext cx="182535" cy="475673"/>
            <a:chOff x="2265680" y="4773662"/>
            <a:chExt cx="182535" cy="475673"/>
          </a:xfrm>
        </p:grpSpPr>
        <p:sp>
          <p:nvSpPr>
            <p:cNvPr id="54" name="Rectangle 53"/>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3906681" y="4773662"/>
            <a:ext cx="182535" cy="475673"/>
            <a:chOff x="2265680" y="4773662"/>
            <a:chExt cx="182535" cy="475673"/>
          </a:xfrm>
        </p:grpSpPr>
        <p:sp>
          <p:nvSpPr>
            <p:cNvPr id="58" name="Rectangle 57"/>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4059081" y="4773662"/>
            <a:ext cx="182535" cy="475673"/>
            <a:chOff x="2265680" y="4773662"/>
            <a:chExt cx="182535" cy="475673"/>
          </a:xfrm>
        </p:grpSpPr>
        <p:sp>
          <p:nvSpPr>
            <p:cNvPr id="62" name="Rectangle 61"/>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4211481" y="4773662"/>
            <a:ext cx="182535" cy="475673"/>
            <a:chOff x="2265680" y="4773662"/>
            <a:chExt cx="182535" cy="475673"/>
          </a:xfrm>
        </p:grpSpPr>
        <p:sp>
          <p:nvSpPr>
            <p:cNvPr id="66" name="Rectangle 65"/>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4363881" y="4773662"/>
            <a:ext cx="182535" cy="475673"/>
            <a:chOff x="2265680" y="4773662"/>
            <a:chExt cx="182535" cy="475673"/>
          </a:xfrm>
        </p:grpSpPr>
        <p:sp>
          <p:nvSpPr>
            <p:cNvPr id="70" name="Rectangle 69"/>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4516281" y="4773662"/>
            <a:ext cx="182535" cy="475673"/>
            <a:chOff x="2265680" y="4773662"/>
            <a:chExt cx="182535" cy="475673"/>
          </a:xfrm>
        </p:grpSpPr>
        <p:sp>
          <p:nvSpPr>
            <p:cNvPr id="74" name="Rectangle 73"/>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4668681" y="4773662"/>
            <a:ext cx="182535" cy="475673"/>
            <a:chOff x="2265680" y="4773662"/>
            <a:chExt cx="182535" cy="475673"/>
          </a:xfrm>
        </p:grpSpPr>
        <p:sp>
          <p:nvSpPr>
            <p:cNvPr id="78" name="Rectangle 77"/>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4881365" y="4773662"/>
            <a:ext cx="182535" cy="475673"/>
            <a:chOff x="2265680" y="4773662"/>
            <a:chExt cx="182535" cy="475673"/>
          </a:xfrm>
        </p:grpSpPr>
        <p:sp>
          <p:nvSpPr>
            <p:cNvPr id="82" name="Rectangle 81"/>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5033765" y="4773662"/>
            <a:ext cx="182535" cy="475673"/>
            <a:chOff x="2265680" y="4773662"/>
            <a:chExt cx="182535" cy="475673"/>
          </a:xfrm>
        </p:grpSpPr>
        <p:sp>
          <p:nvSpPr>
            <p:cNvPr id="86" name="Rectangle 85"/>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3" name="Right Arrow 92"/>
          <p:cNvSpPr/>
          <p:nvPr/>
        </p:nvSpPr>
        <p:spPr>
          <a:xfrm>
            <a:off x="2321164" y="4897580"/>
            <a:ext cx="2702114" cy="159327"/>
          </a:xfrm>
          <a:prstGeom prst="rightArrow">
            <a:avLst/>
          </a:prstGeom>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5" name="Straight Connector 94"/>
          <p:cNvCxnSpPr/>
          <p:nvPr/>
        </p:nvCxnSpPr>
        <p:spPr>
          <a:xfrm>
            <a:off x="5089976" y="4966855"/>
            <a:ext cx="1263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5216300" y="4963391"/>
            <a:ext cx="159264" cy="2859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a:endCxn id="101" idx="3"/>
          </p:cNvCxnSpPr>
          <p:nvPr/>
        </p:nvCxnSpPr>
        <p:spPr>
          <a:xfrm flipH="1">
            <a:off x="5364513" y="5257033"/>
            <a:ext cx="6635" cy="433721"/>
          </a:xfrm>
          <a:prstGeom prst="line">
            <a:avLst/>
          </a:prstGeom>
        </p:spPr>
        <p:style>
          <a:lnRef idx="2">
            <a:schemeClr val="accent1"/>
          </a:lnRef>
          <a:fillRef idx="0">
            <a:schemeClr val="accent1"/>
          </a:fillRef>
          <a:effectRef idx="1">
            <a:schemeClr val="accent1"/>
          </a:effectRef>
          <a:fontRef idx="minor">
            <a:schemeClr val="tx1"/>
          </a:fontRef>
        </p:style>
      </p:cxnSp>
      <p:sp>
        <p:nvSpPr>
          <p:cNvPr id="101" name="Isosceles Triangle 100"/>
          <p:cNvSpPr/>
          <p:nvPr/>
        </p:nvSpPr>
        <p:spPr>
          <a:xfrm flipV="1">
            <a:off x="5170581" y="5690754"/>
            <a:ext cx="387864" cy="39831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5276190" y="5439064"/>
            <a:ext cx="176645" cy="12122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5161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6363" y="591127"/>
            <a:ext cx="3214255" cy="3657600"/>
          </a:xfrm>
          <a:prstGeom prst="rect">
            <a:avLst/>
          </a:prstGeom>
          <a:solidFill>
            <a:schemeClr val="bg1">
              <a:lumMod val="95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Segment n</a:t>
            </a:r>
            <a:endParaRPr lang="en-US" sz="2000" dirty="0">
              <a:solidFill>
                <a:schemeClr val="tx1"/>
              </a:solidFill>
            </a:endParaRPr>
          </a:p>
        </p:txBody>
      </p:sp>
      <p:sp>
        <p:nvSpPr>
          <p:cNvPr id="3" name="Down Arrow 2"/>
          <p:cNvSpPr/>
          <p:nvPr/>
        </p:nvSpPr>
        <p:spPr>
          <a:xfrm>
            <a:off x="1874983" y="1690255"/>
            <a:ext cx="711200" cy="16994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own Arrow 3"/>
          <p:cNvSpPr/>
          <p:nvPr/>
        </p:nvSpPr>
        <p:spPr>
          <a:xfrm>
            <a:off x="2844803" y="1690255"/>
            <a:ext cx="711200" cy="16994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3837710" y="1690255"/>
            <a:ext cx="711200" cy="16994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16363" y="4257964"/>
            <a:ext cx="3214255" cy="341745"/>
          </a:xfrm>
          <a:prstGeom prst="rect">
            <a:avLst/>
          </a:prstGeom>
          <a:solidFill>
            <a:schemeClr val="accent6">
              <a:lumMod val="20000"/>
              <a:lumOff val="8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0" name="Straight Connector 99"/>
          <p:cNvCxnSpPr>
            <a:endCxn id="101" idx="3"/>
          </p:cNvCxnSpPr>
          <p:nvPr/>
        </p:nvCxnSpPr>
        <p:spPr>
          <a:xfrm flipH="1">
            <a:off x="4774584" y="4749033"/>
            <a:ext cx="6635" cy="433721"/>
          </a:xfrm>
          <a:prstGeom prst="line">
            <a:avLst/>
          </a:prstGeom>
        </p:spPr>
        <p:style>
          <a:lnRef idx="2">
            <a:schemeClr val="accent1"/>
          </a:lnRef>
          <a:fillRef idx="0">
            <a:schemeClr val="accent1"/>
          </a:fillRef>
          <a:effectRef idx="1">
            <a:schemeClr val="accent1"/>
          </a:effectRef>
          <a:fontRef idx="minor">
            <a:schemeClr val="tx1"/>
          </a:fontRef>
        </p:style>
      </p:cxnSp>
      <p:sp>
        <p:nvSpPr>
          <p:cNvPr id="101" name="Isosceles Triangle 100"/>
          <p:cNvSpPr/>
          <p:nvPr/>
        </p:nvSpPr>
        <p:spPr>
          <a:xfrm flipV="1">
            <a:off x="4580652" y="5182754"/>
            <a:ext cx="387864" cy="39831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4686261" y="4931064"/>
            <a:ext cx="176645" cy="12122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1658129" y="4265662"/>
            <a:ext cx="800320" cy="475673"/>
            <a:chOff x="2156893" y="4773662"/>
            <a:chExt cx="800320" cy="475673"/>
          </a:xfrm>
        </p:grpSpPr>
        <p:grpSp>
          <p:nvGrpSpPr>
            <p:cNvPr id="10" name="Group 9"/>
            <p:cNvGrpSpPr/>
            <p:nvPr/>
          </p:nvGrpSpPr>
          <p:grpSpPr>
            <a:xfrm>
              <a:off x="2156893" y="4773662"/>
              <a:ext cx="387122" cy="475673"/>
              <a:chOff x="2156893" y="4773662"/>
              <a:chExt cx="387122" cy="475673"/>
            </a:xfrm>
          </p:grpSpPr>
          <p:grpSp>
            <p:nvGrpSpPr>
              <p:cNvPr id="16" name="Group 15"/>
              <p:cNvGrpSpPr/>
              <p:nvPr/>
            </p:nvGrpSpPr>
            <p:grpSpPr>
              <a:xfrm>
                <a:off x="2156893" y="4773662"/>
                <a:ext cx="182535" cy="475673"/>
                <a:chOff x="2265680" y="4773662"/>
                <a:chExt cx="182535" cy="475673"/>
              </a:xfrm>
            </p:grpSpPr>
            <p:sp>
              <p:nvSpPr>
                <p:cNvPr id="7" name="Rectangle 6"/>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361480" y="4773662"/>
                <a:ext cx="182535" cy="475673"/>
                <a:chOff x="2265680" y="4773662"/>
                <a:chExt cx="182535" cy="475673"/>
              </a:xfrm>
            </p:grpSpPr>
            <p:sp>
              <p:nvSpPr>
                <p:cNvPr id="18" name="Rectangle 17"/>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90" name="Group 89"/>
            <p:cNvGrpSpPr/>
            <p:nvPr/>
          </p:nvGrpSpPr>
          <p:grpSpPr>
            <a:xfrm>
              <a:off x="2570091" y="4773662"/>
              <a:ext cx="387122" cy="475673"/>
              <a:chOff x="2156893" y="4773662"/>
              <a:chExt cx="387122" cy="475673"/>
            </a:xfrm>
          </p:grpSpPr>
          <p:grpSp>
            <p:nvGrpSpPr>
              <p:cNvPr id="91" name="Group 90"/>
              <p:cNvGrpSpPr/>
              <p:nvPr/>
            </p:nvGrpSpPr>
            <p:grpSpPr>
              <a:xfrm>
                <a:off x="2156893" y="4773662"/>
                <a:ext cx="182535" cy="475673"/>
                <a:chOff x="2265680" y="4773662"/>
                <a:chExt cx="182535" cy="475673"/>
              </a:xfrm>
            </p:grpSpPr>
            <p:sp>
              <p:nvSpPr>
                <p:cNvPr id="99" name="Rectangle 98"/>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2361480" y="4773662"/>
                <a:ext cx="182535" cy="475673"/>
                <a:chOff x="2265680" y="4773662"/>
                <a:chExt cx="182535" cy="475673"/>
              </a:xfrm>
            </p:grpSpPr>
            <p:sp>
              <p:nvSpPr>
                <p:cNvPr id="94" name="Rectangle 93"/>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114" name="Group 113"/>
          <p:cNvGrpSpPr/>
          <p:nvPr/>
        </p:nvGrpSpPr>
        <p:grpSpPr>
          <a:xfrm>
            <a:off x="2498252" y="4257964"/>
            <a:ext cx="800320" cy="475673"/>
            <a:chOff x="2156893" y="4773662"/>
            <a:chExt cx="800320" cy="475673"/>
          </a:xfrm>
        </p:grpSpPr>
        <p:grpSp>
          <p:nvGrpSpPr>
            <p:cNvPr id="115" name="Group 114"/>
            <p:cNvGrpSpPr/>
            <p:nvPr/>
          </p:nvGrpSpPr>
          <p:grpSpPr>
            <a:xfrm>
              <a:off x="2156893" y="4773662"/>
              <a:ext cx="387122" cy="475673"/>
              <a:chOff x="2156893" y="4773662"/>
              <a:chExt cx="387122" cy="475673"/>
            </a:xfrm>
          </p:grpSpPr>
          <p:grpSp>
            <p:nvGrpSpPr>
              <p:cNvPr id="125" name="Group 124"/>
              <p:cNvGrpSpPr/>
              <p:nvPr/>
            </p:nvGrpSpPr>
            <p:grpSpPr>
              <a:xfrm>
                <a:off x="2156893" y="4773662"/>
                <a:ext cx="182535" cy="475673"/>
                <a:chOff x="2265680" y="4773662"/>
                <a:chExt cx="182535" cy="475673"/>
              </a:xfrm>
            </p:grpSpPr>
            <p:sp>
              <p:nvSpPr>
                <p:cNvPr id="130" name="Rectangle 129"/>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6" name="Group 125"/>
              <p:cNvGrpSpPr/>
              <p:nvPr/>
            </p:nvGrpSpPr>
            <p:grpSpPr>
              <a:xfrm>
                <a:off x="2361480" y="4773662"/>
                <a:ext cx="182535" cy="475673"/>
                <a:chOff x="2265680" y="4773662"/>
                <a:chExt cx="182535" cy="475673"/>
              </a:xfrm>
            </p:grpSpPr>
            <p:sp>
              <p:nvSpPr>
                <p:cNvPr id="127" name="Rectangle 126"/>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16" name="Group 115"/>
            <p:cNvGrpSpPr/>
            <p:nvPr/>
          </p:nvGrpSpPr>
          <p:grpSpPr>
            <a:xfrm>
              <a:off x="2570091" y="4773662"/>
              <a:ext cx="387122" cy="475673"/>
              <a:chOff x="2156893" y="4773662"/>
              <a:chExt cx="387122" cy="475673"/>
            </a:xfrm>
          </p:grpSpPr>
          <p:grpSp>
            <p:nvGrpSpPr>
              <p:cNvPr id="117" name="Group 116"/>
              <p:cNvGrpSpPr/>
              <p:nvPr/>
            </p:nvGrpSpPr>
            <p:grpSpPr>
              <a:xfrm>
                <a:off x="2156893" y="4773662"/>
                <a:ext cx="182535" cy="475673"/>
                <a:chOff x="2265680" y="4773662"/>
                <a:chExt cx="182535" cy="475673"/>
              </a:xfrm>
            </p:grpSpPr>
            <p:sp>
              <p:nvSpPr>
                <p:cNvPr id="122" name="Rectangle 121"/>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2361480" y="4773662"/>
                <a:ext cx="182535" cy="475673"/>
                <a:chOff x="2265680" y="4773662"/>
                <a:chExt cx="182535" cy="475673"/>
              </a:xfrm>
            </p:grpSpPr>
            <p:sp>
              <p:nvSpPr>
                <p:cNvPr id="119" name="Rectangle 118"/>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134" name="Group 133"/>
          <p:cNvGrpSpPr/>
          <p:nvPr/>
        </p:nvGrpSpPr>
        <p:grpSpPr>
          <a:xfrm>
            <a:off x="3327570" y="4257964"/>
            <a:ext cx="387122" cy="475673"/>
            <a:chOff x="2156893" y="4773662"/>
            <a:chExt cx="387122" cy="475673"/>
          </a:xfrm>
        </p:grpSpPr>
        <p:grpSp>
          <p:nvGrpSpPr>
            <p:cNvPr id="144" name="Group 143"/>
            <p:cNvGrpSpPr/>
            <p:nvPr/>
          </p:nvGrpSpPr>
          <p:grpSpPr>
            <a:xfrm>
              <a:off x="2156893" y="4773662"/>
              <a:ext cx="182535" cy="475673"/>
              <a:chOff x="2265680" y="4773662"/>
              <a:chExt cx="182535" cy="475673"/>
            </a:xfrm>
          </p:grpSpPr>
          <p:sp>
            <p:nvSpPr>
              <p:cNvPr id="149" name="Rectangle 148"/>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 name="Group 144"/>
            <p:cNvGrpSpPr/>
            <p:nvPr/>
          </p:nvGrpSpPr>
          <p:grpSpPr>
            <a:xfrm>
              <a:off x="2361480" y="4773662"/>
              <a:ext cx="182535" cy="475673"/>
              <a:chOff x="2265680" y="4773662"/>
              <a:chExt cx="182535" cy="475673"/>
            </a:xfrm>
          </p:grpSpPr>
          <p:sp>
            <p:nvSpPr>
              <p:cNvPr id="146" name="Rectangle 145"/>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35" name="Group 134"/>
          <p:cNvGrpSpPr/>
          <p:nvPr/>
        </p:nvGrpSpPr>
        <p:grpSpPr>
          <a:xfrm>
            <a:off x="3740768" y="4257964"/>
            <a:ext cx="387122" cy="475673"/>
            <a:chOff x="2156893" y="4773662"/>
            <a:chExt cx="387122" cy="475673"/>
          </a:xfrm>
        </p:grpSpPr>
        <p:grpSp>
          <p:nvGrpSpPr>
            <p:cNvPr id="136" name="Group 135"/>
            <p:cNvGrpSpPr/>
            <p:nvPr/>
          </p:nvGrpSpPr>
          <p:grpSpPr>
            <a:xfrm>
              <a:off x="2156893" y="4773662"/>
              <a:ext cx="182535" cy="475673"/>
              <a:chOff x="2265680" y="4773662"/>
              <a:chExt cx="182535" cy="475673"/>
            </a:xfrm>
          </p:grpSpPr>
          <p:sp>
            <p:nvSpPr>
              <p:cNvPr id="141" name="Rectangle 140"/>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2361480" y="4773662"/>
              <a:ext cx="182535" cy="475673"/>
              <a:chOff x="2265680" y="4773662"/>
              <a:chExt cx="182535" cy="475673"/>
            </a:xfrm>
          </p:grpSpPr>
          <p:sp>
            <p:nvSpPr>
              <p:cNvPr id="138" name="Rectangle 137"/>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53" name="Group 152"/>
          <p:cNvGrpSpPr/>
          <p:nvPr/>
        </p:nvGrpSpPr>
        <p:grpSpPr>
          <a:xfrm>
            <a:off x="4150687" y="4257964"/>
            <a:ext cx="182535" cy="475673"/>
            <a:chOff x="2265680" y="4773662"/>
            <a:chExt cx="182535" cy="475673"/>
          </a:xfrm>
        </p:grpSpPr>
        <p:sp>
          <p:nvSpPr>
            <p:cNvPr id="158" name="Rectangle 157"/>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ectangle 158"/>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Rectangle 159"/>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4355274" y="4257964"/>
            <a:ext cx="182535" cy="475673"/>
            <a:chOff x="2265680" y="4773662"/>
            <a:chExt cx="182535" cy="475673"/>
          </a:xfrm>
        </p:grpSpPr>
        <p:sp>
          <p:nvSpPr>
            <p:cNvPr id="155" name="Rectangle 154"/>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55"/>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3" name="Right Arrow 92"/>
          <p:cNvSpPr/>
          <p:nvPr/>
        </p:nvSpPr>
        <p:spPr>
          <a:xfrm>
            <a:off x="1822400" y="4389580"/>
            <a:ext cx="2702114" cy="159327"/>
          </a:xfrm>
          <a:prstGeom prst="rightArrow">
            <a:avLst/>
          </a:prstGeom>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1" name="Group 160"/>
          <p:cNvGrpSpPr/>
          <p:nvPr/>
        </p:nvGrpSpPr>
        <p:grpSpPr>
          <a:xfrm>
            <a:off x="4566668" y="4253803"/>
            <a:ext cx="182535" cy="475673"/>
            <a:chOff x="2265680" y="4773662"/>
            <a:chExt cx="182535" cy="475673"/>
          </a:xfrm>
        </p:grpSpPr>
        <p:sp>
          <p:nvSpPr>
            <p:cNvPr id="162" name="Rectangle 161"/>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Rectangle 162"/>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ectangle 16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5" name="Straight Connector 94"/>
          <p:cNvCxnSpPr/>
          <p:nvPr/>
        </p:nvCxnSpPr>
        <p:spPr>
          <a:xfrm>
            <a:off x="4591212" y="4458855"/>
            <a:ext cx="1263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4717536" y="4455391"/>
            <a:ext cx="60365" cy="310765"/>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227814" y="4861883"/>
            <a:ext cx="1415772" cy="338554"/>
          </a:xfrm>
          <a:prstGeom prst="rect">
            <a:avLst/>
          </a:prstGeom>
          <a:noFill/>
        </p:spPr>
        <p:txBody>
          <a:bodyPr wrap="none" rtlCol="0">
            <a:spAutoFit/>
          </a:bodyPr>
          <a:lstStyle/>
          <a:p>
            <a:r>
              <a:rPr lang="en-US" sz="1600" dirty="0" smtClean="0"/>
              <a:t>sense node n</a:t>
            </a:r>
            <a:endParaRPr lang="en-US" sz="1600" dirty="0"/>
          </a:p>
        </p:txBody>
      </p:sp>
      <p:sp>
        <p:nvSpPr>
          <p:cNvPr id="165" name="TextBox 164"/>
          <p:cNvSpPr txBox="1"/>
          <p:nvPr/>
        </p:nvSpPr>
        <p:spPr>
          <a:xfrm>
            <a:off x="3703906" y="5297238"/>
            <a:ext cx="755335" cy="338554"/>
          </a:xfrm>
          <a:prstGeom prst="rect">
            <a:avLst/>
          </a:prstGeom>
          <a:noFill/>
        </p:spPr>
        <p:txBody>
          <a:bodyPr wrap="none" rtlCol="0">
            <a:spAutoFit/>
          </a:bodyPr>
          <a:lstStyle/>
          <a:p>
            <a:r>
              <a:rPr lang="en-US" sz="1600" dirty="0" smtClean="0"/>
              <a:t>amp n</a:t>
            </a:r>
            <a:endParaRPr lang="en-US" sz="1600" dirty="0"/>
          </a:p>
        </p:txBody>
      </p:sp>
      <p:cxnSp>
        <p:nvCxnSpPr>
          <p:cNvPr id="166" name="Straight Connector 165"/>
          <p:cNvCxnSpPr/>
          <p:nvPr/>
        </p:nvCxnSpPr>
        <p:spPr>
          <a:xfrm flipH="1">
            <a:off x="4765553" y="5581072"/>
            <a:ext cx="6635" cy="433721"/>
          </a:xfrm>
          <a:prstGeom prst="line">
            <a:avLst/>
          </a:prstGeom>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4580652" y="6014793"/>
            <a:ext cx="387864" cy="37677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TextBox 166"/>
          <p:cNvSpPr txBox="1"/>
          <p:nvPr/>
        </p:nvSpPr>
        <p:spPr>
          <a:xfrm>
            <a:off x="3381703" y="6014793"/>
            <a:ext cx="1210588" cy="338554"/>
          </a:xfrm>
          <a:prstGeom prst="rect">
            <a:avLst/>
          </a:prstGeom>
          <a:noFill/>
        </p:spPr>
        <p:txBody>
          <a:bodyPr wrap="none" rtlCol="0">
            <a:spAutoFit/>
          </a:bodyPr>
          <a:lstStyle/>
          <a:p>
            <a:r>
              <a:rPr lang="en-US" sz="1600" dirty="0" smtClean="0"/>
              <a:t>bond pad n</a:t>
            </a:r>
            <a:endParaRPr lang="en-US" sz="1600" dirty="0"/>
          </a:p>
        </p:txBody>
      </p:sp>
      <p:sp>
        <p:nvSpPr>
          <p:cNvPr id="168" name="TextBox 167"/>
          <p:cNvSpPr txBox="1"/>
          <p:nvPr/>
        </p:nvSpPr>
        <p:spPr>
          <a:xfrm>
            <a:off x="1634531" y="4746384"/>
            <a:ext cx="1300356" cy="338554"/>
          </a:xfrm>
          <a:prstGeom prst="rect">
            <a:avLst/>
          </a:prstGeom>
          <a:noFill/>
        </p:spPr>
        <p:txBody>
          <a:bodyPr wrap="none" rtlCol="0">
            <a:spAutoFit/>
          </a:bodyPr>
          <a:lstStyle/>
          <a:p>
            <a:r>
              <a:rPr lang="en-US" sz="1600" dirty="0" smtClean="0"/>
              <a:t>serial clocks</a:t>
            </a:r>
            <a:endParaRPr lang="en-US" sz="1600" dirty="0"/>
          </a:p>
        </p:txBody>
      </p:sp>
      <p:sp>
        <p:nvSpPr>
          <p:cNvPr id="258" name="Rectangle 257"/>
          <p:cNvSpPr/>
          <p:nvPr/>
        </p:nvSpPr>
        <p:spPr>
          <a:xfrm>
            <a:off x="4825247" y="591127"/>
            <a:ext cx="3214255" cy="3657600"/>
          </a:xfrm>
          <a:prstGeom prst="rect">
            <a:avLst/>
          </a:prstGeom>
          <a:solidFill>
            <a:schemeClr val="bg1">
              <a:lumMod val="95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Segment n+1</a:t>
            </a:r>
            <a:endParaRPr lang="en-US" sz="2000" dirty="0">
              <a:solidFill>
                <a:schemeClr val="tx1"/>
              </a:solidFill>
            </a:endParaRPr>
          </a:p>
        </p:txBody>
      </p:sp>
      <p:sp>
        <p:nvSpPr>
          <p:cNvPr id="259" name="Down Arrow 258"/>
          <p:cNvSpPr/>
          <p:nvPr/>
        </p:nvSpPr>
        <p:spPr>
          <a:xfrm>
            <a:off x="5083867" y="1690255"/>
            <a:ext cx="711200" cy="16994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Down Arrow 259"/>
          <p:cNvSpPr/>
          <p:nvPr/>
        </p:nvSpPr>
        <p:spPr>
          <a:xfrm>
            <a:off x="6053687" y="1690255"/>
            <a:ext cx="711200" cy="16994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Down Arrow 260"/>
          <p:cNvSpPr/>
          <p:nvPr/>
        </p:nvSpPr>
        <p:spPr>
          <a:xfrm>
            <a:off x="7046594" y="1690255"/>
            <a:ext cx="711200" cy="16994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Rectangle 261"/>
          <p:cNvSpPr/>
          <p:nvPr/>
        </p:nvSpPr>
        <p:spPr>
          <a:xfrm>
            <a:off x="4825247" y="4257964"/>
            <a:ext cx="3214255" cy="341745"/>
          </a:xfrm>
          <a:prstGeom prst="rect">
            <a:avLst/>
          </a:prstGeom>
          <a:solidFill>
            <a:schemeClr val="accent6">
              <a:lumMod val="20000"/>
              <a:lumOff val="8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3" name="Straight Connector 262"/>
          <p:cNvCxnSpPr>
            <a:endCxn id="264" idx="3"/>
          </p:cNvCxnSpPr>
          <p:nvPr/>
        </p:nvCxnSpPr>
        <p:spPr>
          <a:xfrm flipH="1">
            <a:off x="7983468" y="4749033"/>
            <a:ext cx="6635" cy="433721"/>
          </a:xfrm>
          <a:prstGeom prst="line">
            <a:avLst/>
          </a:prstGeom>
        </p:spPr>
        <p:style>
          <a:lnRef idx="2">
            <a:schemeClr val="accent1"/>
          </a:lnRef>
          <a:fillRef idx="0">
            <a:schemeClr val="accent1"/>
          </a:fillRef>
          <a:effectRef idx="1">
            <a:schemeClr val="accent1"/>
          </a:effectRef>
          <a:fontRef idx="minor">
            <a:schemeClr val="tx1"/>
          </a:fontRef>
        </p:style>
      </p:cxnSp>
      <p:sp>
        <p:nvSpPr>
          <p:cNvPr id="264" name="Isosceles Triangle 263"/>
          <p:cNvSpPr/>
          <p:nvPr/>
        </p:nvSpPr>
        <p:spPr>
          <a:xfrm flipV="1">
            <a:off x="7789536" y="5182754"/>
            <a:ext cx="387864" cy="39831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p:cNvSpPr/>
          <p:nvPr/>
        </p:nvSpPr>
        <p:spPr>
          <a:xfrm>
            <a:off x="7895145" y="4931064"/>
            <a:ext cx="176645" cy="12122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6" name="Group 265"/>
          <p:cNvGrpSpPr/>
          <p:nvPr/>
        </p:nvGrpSpPr>
        <p:grpSpPr>
          <a:xfrm>
            <a:off x="4867013" y="4265662"/>
            <a:ext cx="800320" cy="475673"/>
            <a:chOff x="2156893" y="4773662"/>
            <a:chExt cx="800320" cy="475673"/>
          </a:xfrm>
        </p:grpSpPr>
        <p:grpSp>
          <p:nvGrpSpPr>
            <p:cNvPr id="325" name="Group 324"/>
            <p:cNvGrpSpPr/>
            <p:nvPr/>
          </p:nvGrpSpPr>
          <p:grpSpPr>
            <a:xfrm>
              <a:off x="2156893" y="4773662"/>
              <a:ext cx="387122" cy="475673"/>
              <a:chOff x="2156893" y="4773662"/>
              <a:chExt cx="387122" cy="475673"/>
            </a:xfrm>
          </p:grpSpPr>
          <p:grpSp>
            <p:nvGrpSpPr>
              <p:cNvPr id="335" name="Group 334"/>
              <p:cNvGrpSpPr/>
              <p:nvPr/>
            </p:nvGrpSpPr>
            <p:grpSpPr>
              <a:xfrm>
                <a:off x="2156893" y="4773662"/>
                <a:ext cx="182535" cy="475673"/>
                <a:chOff x="2265680" y="4773662"/>
                <a:chExt cx="182535" cy="475673"/>
              </a:xfrm>
            </p:grpSpPr>
            <p:sp>
              <p:nvSpPr>
                <p:cNvPr id="340" name="Rectangle 339"/>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Rectangle 340"/>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Rectangle 341"/>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6" name="Group 335"/>
              <p:cNvGrpSpPr/>
              <p:nvPr/>
            </p:nvGrpSpPr>
            <p:grpSpPr>
              <a:xfrm>
                <a:off x="2361480" y="4773662"/>
                <a:ext cx="182535" cy="475673"/>
                <a:chOff x="2265680" y="4773662"/>
                <a:chExt cx="182535" cy="475673"/>
              </a:xfrm>
            </p:grpSpPr>
            <p:sp>
              <p:nvSpPr>
                <p:cNvPr id="337" name="Rectangle 336"/>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Rectangle 337"/>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Rectangle 338"/>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26" name="Group 325"/>
            <p:cNvGrpSpPr/>
            <p:nvPr/>
          </p:nvGrpSpPr>
          <p:grpSpPr>
            <a:xfrm>
              <a:off x="2570091" y="4773662"/>
              <a:ext cx="387122" cy="475673"/>
              <a:chOff x="2156893" y="4773662"/>
              <a:chExt cx="387122" cy="475673"/>
            </a:xfrm>
          </p:grpSpPr>
          <p:grpSp>
            <p:nvGrpSpPr>
              <p:cNvPr id="327" name="Group 326"/>
              <p:cNvGrpSpPr/>
              <p:nvPr/>
            </p:nvGrpSpPr>
            <p:grpSpPr>
              <a:xfrm>
                <a:off x="2156893" y="4773662"/>
                <a:ext cx="182535" cy="475673"/>
                <a:chOff x="2265680" y="4773662"/>
                <a:chExt cx="182535" cy="475673"/>
              </a:xfrm>
            </p:grpSpPr>
            <p:sp>
              <p:nvSpPr>
                <p:cNvPr id="332" name="Rectangle 331"/>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Rectangle 332"/>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Rectangle 33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8" name="Group 327"/>
              <p:cNvGrpSpPr/>
              <p:nvPr/>
            </p:nvGrpSpPr>
            <p:grpSpPr>
              <a:xfrm>
                <a:off x="2361480" y="4773662"/>
                <a:ext cx="182535" cy="475673"/>
                <a:chOff x="2265680" y="4773662"/>
                <a:chExt cx="182535" cy="475673"/>
              </a:xfrm>
            </p:grpSpPr>
            <p:sp>
              <p:nvSpPr>
                <p:cNvPr id="329" name="Rectangle 328"/>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Rectangle 329"/>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Rectangle 330"/>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267" name="Group 266"/>
          <p:cNvGrpSpPr/>
          <p:nvPr/>
        </p:nvGrpSpPr>
        <p:grpSpPr>
          <a:xfrm>
            <a:off x="5707136" y="4257964"/>
            <a:ext cx="800320" cy="475673"/>
            <a:chOff x="2156893" y="4773662"/>
            <a:chExt cx="800320" cy="475673"/>
          </a:xfrm>
        </p:grpSpPr>
        <p:grpSp>
          <p:nvGrpSpPr>
            <p:cNvPr id="307" name="Group 306"/>
            <p:cNvGrpSpPr/>
            <p:nvPr/>
          </p:nvGrpSpPr>
          <p:grpSpPr>
            <a:xfrm>
              <a:off x="2156893" y="4773662"/>
              <a:ext cx="387122" cy="475673"/>
              <a:chOff x="2156893" y="4773662"/>
              <a:chExt cx="387122" cy="475673"/>
            </a:xfrm>
          </p:grpSpPr>
          <p:grpSp>
            <p:nvGrpSpPr>
              <p:cNvPr id="317" name="Group 316"/>
              <p:cNvGrpSpPr/>
              <p:nvPr/>
            </p:nvGrpSpPr>
            <p:grpSpPr>
              <a:xfrm>
                <a:off x="2156893" y="4773662"/>
                <a:ext cx="182535" cy="475673"/>
                <a:chOff x="2265680" y="4773662"/>
                <a:chExt cx="182535" cy="475673"/>
              </a:xfrm>
            </p:grpSpPr>
            <p:sp>
              <p:nvSpPr>
                <p:cNvPr id="322" name="Rectangle 321"/>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Rectangle 322"/>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Rectangle 32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8" name="Group 317"/>
              <p:cNvGrpSpPr/>
              <p:nvPr/>
            </p:nvGrpSpPr>
            <p:grpSpPr>
              <a:xfrm>
                <a:off x="2361480" y="4773662"/>
                <a:ext cx="182535" cy="475673"/>
                <a:chOff x="2265680" y="4773662"/>
                <a:chExt cx="182535" cy="475673"/>
              </a:xfrm>
            </p:grpSpPr>
            <p:sp>
              <p:nvSpPr>
                <p:cNvPr id="319" name="Rectangle 318"/>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Rectangle 319"/>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1" name="Rectangle 320"/>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08" name="Group 307"/>
            <p:cNvGrpSpPr/>
            <p:nvPr/>
          </p:nvGrpSpPr>
          <p:grpSpPr>
            <a:xfrm>
              <a:off x="2570091" y="4773662"/>
              <a:ext cx="387122" cy="475673"/>
              <a:chOff x="2156893" y="4773662"/>
              <a:chExt cx="387122" cy="475673"/>
            </a:xfrm>
          </p:grpSpPr>
          <p:grpSp>
            <p:nvGrpSpPr>
              <p:cNvPr id="309" name="Group 308"/>
              <p:cNvGrpSpPr/>
              <p:nvPr/>
            </p:nvGrpSpPr>
            <p:grpSpPr>
              <a:xfrm>
                <a:off x="2156893" y="4773662"/>
                <a:ext cx="182535" cy="475673"/>
                <a:chOff x="2265680" y="4773662"/>
                <a:chExt cx="182535" cy="475673"/>
              </a:xfrm>
            </p:grpSpPr>
            <p:sp>
              <p:nvSpPr>
                <p:cNvPr id="314" name="Rectangle 313"/>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Rectangle 314"/>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Rectangle 315"/>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0" name="Group 309"/>
              <p:cNvGrpSpPr/>
              <p:nvPr/>
            </p:nvGrpSpPr>
            <p:grpSpPr>
              <a:xfrm>
                <a:off x="2361480" y="4773662"/>
                <a:ext cx="182535" cy="475673"/>
                <a:chOff x="2265680" y="4773662"/>
                <a:chExt cx="182535" cy="475673"/>
              </a:xfrm>
            </p:grpSpPr>
            <p:sp>
              <p:nvSpPr>
                <p:cNvPr id="311" name="Rectangle 310"/>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Rectangle 311"/>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Rectangle 312"/>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268" name="Group 267"/>
          <p:cNvGrpSpPr/>
          <p:nvPr/>
        </p:nvGrpSpPr>
        <p:grpSpPr>
          <a:xfrm>
            <a:off x="6536454" y="4257964"/>
            <a:ext cx="387122" cy="475673"/>
            <a:chOff x="2156893" y="4773662"/>
            <a:chExt cx="387122" cy="475673"/>
          </a:xfrm>
        </p:grpSpPr>
        <p:grpSp>
          <p:nvGrpSpPr>
            <p:cNvPr id="299" name="Group 298"/>
            <p:cNvGrpSpPr/>
            <p:nvPr/>
          </p:nvGrpSpPr>
          <p:grpSpPr>
            <a:xfrm>
              <a:off x="2156893" y="4773662"/>
              <a:ext cx="182535" cy="475673"/>
              <a:chOff x="2265680" y="4773662"/>
              <a:chExt cx="182535" cy="475673"/>
            </a:xfrm>
          </p:grpSpPr>
          <p:sp>
            <p:nvSpPr>
              <p:cNvPr id="304" name="Rectangle 303"/>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5" name="Rectangle 304"/>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Rectangle 305"/>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0" name="Group 299"/>
            <p:cNvGrpSpPr/>
            <p:nvPr/>
          </p:nvGrpSpPr>
          <p:grpSpPr>
            <a:xfrm>
              <a:off x="2361480" y="4773662"/>
              <a:ext cx="182535" cy="475673"/>
              <a:chOff x="2265680" y="4773662"/>
              <a:chExt cx="182535" cy="475673"/>
            </a:xfrm>
          </p:grpSpPr>
          <p:sp>
            <p:nvSpPr>
              <p:cNvPr id="301" name="Rectangle 300"/>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Rectangle 301"/>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Rectangle 302"/>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69" name="Group 268"/>
          <p:cNvGrpSpPr/>
          <p:nvPr/>
        </p:nvGrpSpPr>
        <p:grpSpPr>
          <a:xfrm>
            <a:off x="6949652" y="4257964"/>
            <a:ext cx="387122" cy="475673"/>
            <a:chOff x="2156893" y="4773662"/>
            <a:chExt cx="387122" cy="475673"/>
          </a:xfrm>
        </p:grpSpPr>
        <p:grpSp>
          <p:nvGrpSpPr>
            <p:cNvPr id="291" name="Group 290"/>
            <p:cNvGrpSpPr/>
            <p:nvPr/>
          </p:nvGrpSpPr>
          <p:grpSpPr>
            <a:xfrm>
              <a:off x="2156893" y="4773662"/>
              <a:ext cx="182535" cy="475673"/>
              <a:chOff x="2265680" y="4773662"/>
              <a:chExt cx="182535" cy="475673"/>
            </a:xfrm>
          </p:grpSpPr>
          <p:sp>
            <p:nvSpPr>
              <p:cNvPr id="296" name="Rectangle 295"/>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Rectangle 296"/>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Rectangle 297"/>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2" name="Group 291"/>
            <p:cNvGrpSpPr/>
            <p:nvPr/>
          </p:nvGrpSpPr>
          <p:grpSpPr>
            <a:xfrm>
              <a:off x="2361480" y="4773662"/>
              <a:ext cx="182535" cy="475673"/>
              <a:chOff x="2265680" y="4773662"/>
              <a:chExt cx="182535" cy="475673"/>
            </a:xfrm>
          </p:grpSpPr>
          <p:sp>
            <p:nvSpPr>
              <p:cNvPr id="293" name="Rectangle 292"/>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ectangle 293"/>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Rectangle 294"/>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70" name="Group 269"/>
          <p:cNvGrpSpPr/>
          <p:nvPr/>
        </p:nvGrpSpPr>
        <p:grpSpPr>
          <a:xfrm>
            <a:off x="7359571" y="4257964"/>
            <a:ext cx="182535" cy="475673"/>
            <a:chOff x="2265680" y="4773662"/>
            <a:chExt cx="182535" cy="475673"/>
          </a:xfrm>
        </p:grpSpPr>
        <p:sp>
          <p:nvSpPr>
            <p:cNvPr id="288" name="Rectangle 287"/>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Rectangle 288"/>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Rectangle 289"/>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1" name="Group 270"/>
          <p:cNvGrpSpPr/>
          <p:nvPr/>
        </p:nvGrpSpPr>
        <p:grpSpPr>
          <a:xfrm>
            <a:off x="7564158" y="4257964"/>
            <a:ext cx="182535" cy="475673"/>
            <a:chOff x="2265680" y="4773662"/>
            <a:chExt cx="182535" cy="475673"/>
          </a:xfrm>
        </p:grpSpPr>
        <p:sp>
          <p:nvSpPr>
            <p:cNvPr id="285" name="Rectangle 284"/>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Rectangle 285"/>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Rectangle 286"/>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2" name="Right Arrow 271"/>
          <p:cNvSpPr/>
          <p:nvPr/>
        </p:nvSpPr>
        <p:spPr>
          <a:xfrm>
            <a:off x="5031284" y="4389580"/>
            <a:ext cx="2702114" cy="159327"/>
          </a:xfrm>
          <a:prstGeom prst="rightArrow">
            <a:avLst/>
          </a:prstGeom>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3" name="Group 272"/>
          <p:cNvGrpSpPr/>
          <p:nvPr/>
        </p:nvGrpSpPr>
        <p:grpSpPr>
          <a:xfrm>
            <a:off x="7775552" y="4253803"/>
            <a:ext cx="182535" cy="475673"/>
            <a:chOff x="2265680" y="4773662"/>
            <a:chExt cx="182535" cy="475673"/>
          </a:xfrm>
        </p:grpSpPr>
        <p:sp>
          <p:nvSpPr>
            <p:cNvPr id="282" name="Rectangle 281"/>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Rectangle 282"/>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Rectangle 28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74" name="Straight Connector 273"/>
          <p:cNvCxnSpPr/>
          <p:nvPr/>
        </p:nvCxnSpPr>
        <p:spPr>
          <a:xfrm>
            <a:off x="7800096" y="4458855"/>
            <a:ext cx="1263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7926420" y="4455391"/>
            <a:ext cx="60365" cy="310765"/>
          </a:xfrm>
          <a:prstGeom prst="line">
            <a:avLst/>
          </a:prstGeom>
        </p:spPr>
        <p:style>
          <a:lnRef idx="2">
            <a:schemeClr val="accent1"/>
          </a:lnRef>
          <a:fillRef idx="0">
            <a:schemeClr val="accent1"/>
          </a:fillRef>
          <a:effectRef idx="1">
            <a:schemeClr val="accent1"/>
          </a:effectRef>
          <a:fontRef idx="minor">
            <a:schemeClr val="tx1"/>
          </a:fontRef>
        </p:style>
      </p:cxnSp>
      <p:sp>
        <p:nvSpPr>
          <p:cNvPr id="276" name="TextBox 275"/>
          <p:cNvSpPr txBox="1"/>
          <p:nvPr/>
        </p:nvSpPr>
        <p:spPr>
          <a:xfrm>
            <a:off x="6307394" y="4861883"/>
            <a:ext cx="1649811" cy="338554"/>
          </a:xfrm>
          <a:prstGeom prst="rect">
            <a:avLst/>
          </a:prstGeom>
          <a:noFill/>
        </p:spPr>
        <p:txBody>
          <a:bodyPr wrap="none" rtlCol="0">
            <a:spAutoFit/>
          </a:bodyPr>
          <a:lstStyle/>
          <a:p>
            <a:r>
              <a:rPr lang="en-US" sz="1600" dirty="0" smtClean="0"/>
              <a:t>sense node n+1</a:t>
            </a:r>
            <a:endParaRPr lang="en-US" sz="1600" dirty="0"/>
          </a:p>
        </p:txBody>
      </p:sp>
      <p:sp>
        <p:nvSpPr>
          <p:cNvPr id="277" name="TextBox 276"/>
          <p:cNvSpPr txBox="1"/>
          <p:nvPr/>
        </p:nvSpPr>
        <p:spPr>
          <a:xfrm>
            <a:off x="6783486" y="5297238"/>
            <a:ext cx="989373" cy="338554"/>
          </a:xfrm>
          <a:prstGeom prst="rect">
            <a:avLst/>
          </a:prstGeom>
          <a:noFill/>
        </p:spPr>
        <p:txBody>
          <a:bodyPr wrap="none" rtlCol="0">
            <a:spAutoFit/>
          </a:bodyPr>
          <a:lstStyle/>
          <a:p>
            <a:r>
              <a:rPr lang="en-US" sz="1600" dirty="0" smtClean="0"/>
              <a:t>amp n+1</a:t>
            </a:r>
            <a:endParaRPr lang="en-US" sz="1600" dirty="0"/>
          </a:p>
        </p:txBody>
      </p:sp>
      <p:cxnSp>
        <p:nvCxnSpPr>
          <p:cNvPr id="278" name="Straight Connector 277"/>
          <p:cNvCxnSpPr/>
          <p:nvPr/>
        </p:nvCxnSpPr>
        <p:spPr>
          <a:xfrm flipH="1">
            <a:off x="7974437" y="5581072"/>
            <a:ext cx="6635" cy="433721"/>
          </a:xfrm>
          <a:prstGeom prst="line">
            <a:avLst/>
          </a:prstGeom>
        </p:spPr>
        <p:style>
          <a:lnRef idx="2">
            <a:schemeClr val="accent1"/>
          </a:lnRef>
          <a:fillRef idx="0">
            <a:schemeClr val="accent1"/>
          </a:fillRef>
          <a:effectRef idx="1">
            <a:schemeClr val="accent1"/>
          </a:effectRef>
          <a:fontRef idx="minor">
            <a:schemeClr val="tx1"/>
          </a:fontRef>
        </p:style>
      </p:cxnSp>
      <p:sp>
        <p:nvSpPr>
          <p:cNvPr id="279" name="Rounded Rectangle 278"/>
          <p:cNvSpPr/>
          <p:nvPr/>
        </p:nvSpPr>
        <p:spPr>
          <a:xfrm>
            <a:off x="7789536" y="6014793"/>
            <a:ext cx="387864" cy="37677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TextBox 279"/>
          <p:cNvSpPr txBox="1"/>
          <p:nvPr/>
        </p:nvSpPr>
        <p:spPr>
          <a:xfrm>
            <a:off x="6461283" y="6014793"/>
            <a:ext cx="1444626" cy="338554"/>
          </a:xfrm>
          <a:prstGeom prst="rect">
            <a:avLst/>
          </a:prstGeom>
          <a:noFill/>
        </p:spPr>
        <p:txBody>
          <a:bodyPr wrap="none" rtlCol="0">
            <a:spAutoFit/>
          </a:bodyPr>
          <a:lstStyle/>
          <a:p>
            <a:r>
              <a:rPr lang="en-US" sz="1600" dirty="0" smtClean="0"/>
              <a:t>bond pad n+1</a:t>
            </a:r>
            <a:endParaRPr lang="en-US" sz="1600" dirty="0"/>
          </a:p>
        </p:txBody>
      </p:sp>
    </p:spTree>
    <p:extLst>
      <p:ext uri="{BB962C8B-B14F-4D97-AF65-F5344CB8AC3E}">
        <p14:creationId xmlns:p14="http://schemas.microsoft.com/office/powerpoint/2010/main" val="14641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10672" y="735146"/>
            <a:ext cx="5483034" cy="405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title" idx="4294967295"/>
          </p:nvPr>
        </p:nvSpPr>
        <p:spPr/>
        <p:txBody>
          <a:bodyPr vert="horz" wrap="square" lIns="45720" tIns="18288" rIns="45720" bIns="45720" numCol="1" anchor="t" anchorCtr="0" compatLnSpc="1">
            <a:prstTxWarp prst="textNoShape">
              <a:avLst/>
            </a:prstTxWarp>
          </a:bodyPr>
          <a:lstStyle/>
          <a:p>
            <a:pPr eaLnBrk="1" hangingPunct="1"/>
            <a:r>
              <a:rPr lang="en-US" sz="2800" dirty="0" smtClean="0"/>
              <a:t>LSST CCD sensor</a:t>
            </a:r>
            <a:endParaRPr lang="en-US" sz="2800" dirty="0"/>
          </a:p>
        </p:txBody>
      </p:sp>
      <p:sp>
        <p:nvSpPr>
          <p:cNvPr id="154628" name="Rectangle 3"/>
          <p:cNvSpPr>
            <a:spLocks noGrp="1" noChangeArrowheads="1"/>
          </p:cNvSpPr>
          <p:nvPr>
            <p:ph type="body" sz="half" idx="4294967295"/>
          </p:nvPr>
        </p:nvSpPr>
        <p:spPr>
          <a:xfrm>
            <a:off x="380091" y="735146"/>
            <a:ext cx="5548761" cy="5734480"/>
          </a:xfrm>
          <a:ln/>
        </p:spPr>
        <p:txBody>
          <a:bodyPr>
            <a:normAutofit/>
          </a:bodyPr>
          <a:lstStyle/>
          <a:p>
            <a:pPr eaLnBrk="1" hangingPunct="1"/>
            <a:r>
              <a:rPr lang="en-US" sz="1800" dirty="0">
                <a:latin typeface="+mj-lt"/>
                <a:cs typeface="Calibri" panose="020F0502020204030204" pitchFamily="34" charset="0"/>
              </a:rPr>
              <a:t>100</a:t>
            </a:r>
            <a:r>
              <a:rPr lang="en-US" sz="1800" dirty="0">
                <a:latin typeface="Symbol" panose="05050102010706020507" pitchFamily="18" charset="2"/>
                <a:cs typeface="Calibri" panose="020F0502020204030204" pitchFamily="34" charset="0"/>
              </a:rPr>
              <a:t>m</a:t>
            </a:r>
            <a:r>
              <a:rPr lang="en-US" sz="1800" dirty="0">
                <a:latin typeface="+mj-lt"/>
                <a:cs typeface="Calibri" panose="020F0502020204030204" pitchFamily="34" charset="0"/>
              </a:rPr>
              <a:t>m-thick, high resistivity </a:t>
            </a:r>
            <a:r>
              <a:rPr lang="en-US" sz="1800" dirty="0" smtClean="0">
                <a:latin typeface="+mj-lt"/>
                <a:cs typeface="Calibri" panose="020F0502020204030204" pitchFamily="34" charset="0"/>
              </a:rPr>
              <a:t>p-silicon </a:t>
            </a:r>
            <a:r>
              <a:rPr lang="en-US" sz="1800" dirty="0">
                <a:latin typeface="+mj-lt"/>
                <a:cs typeface="Calibri" panose="020F0502020204030204" pitchFamily="34" charset="0"/>
              </a:rPr>
              <a:t>CCDs, </a:t>
            </a:r>
            <a:r>
              <a:rPr lang="en-US" sz="1800" dirty="0" smtClean="0">
                <a:latin typeface="+mj-lt"/>
                <a:cs typeface="Calibri" panose="020F0502020204030204" pitchFamily="34" charset="0"/>
              </a:rPr>
              <a:t>fully-depleted, back-illuminated</a:t>
            </a:r>
            <a:endParaRPr lang="en-US" sz="1800" dirty="0">
              <a:latin typeface="+mj-lt"/>
              <a:cs typeface="Calibri" panose="020F0502020204030204" pitchFamily="34" charset="0"/>
            </a:endParaRPr>
          </a:p>
          <a:p>
            <a:pPr lvl="1" eaLnBrk="1" hangingPunct="1"/>
            <a:r>
              <a:rPr lang="en-US" sz="1600" i="1" dirty="0">
                <a:latin typeface="+mj-lt"/>
                <a:cs typeface="Calibri" panose="020F0502020204030204" pitchFamily="34" charset="0"/>
              </a:rPr>
              <a:t> for broadband QE and small PSF</a:t>
            </a:r>
          </a:p>
          <a:p>
            <a:pPr eaLnBrk="1" hangingPunct="1"/>
            <a:r>
              <a:rPr lang="en-US" sz="1800" dirty="0">
                <a:latin typeface="+mj-lt"/>
                <a:cs typeface="Calibri" panose="020F0502020204030204" pitchFamily="34" charset="0"/>
              </a:rPr>
              <a:t>4K x 4K format</a:t>
            </a:r>
          </a:p>
          <a:p>
            <a:pPr lvl="1" eaLnBrk="1" hangingPunct="1"/>
            <a:r>
              <a:rPr lang="en-US" sz="1600" i="1" dirty="0">
                <a:latin typeface="+mj-lt"/>
                <a:cs typeface="Calibri" panose="020F0502020204030204" pitchFamily="34" charset="0"/>
              </a:rPr>
              <a:t>4 die sites/6”wafer</a:t>
            </a:r>
          </a:p>
          <a:p>
            <a:pPr eaLnBrk="1" hangingPunct="1"/>
            <a:r>
              <a:rPr lang="en-US" sz="1800" dirty="0">
                <a:latin typeface="+mj-lt"/>
                <a:cs typeface="Calibri" panose="020F0502020204030204" pitchFamily="34" charset="0"/>
              </a:rPr>
              <a:t>16-fold parallel output </a:t>
            </a:r>
          </a:p>
          <a:p>
            <a:pPr lvl="1" eaLnBrk="1" hangingPunct="1"/>
            <a:r>
              <a:rPr lang="en-US" sz="1600" i="1" dirty="0">
                <a:latin typeface="+mj-lt"/>
                <a:cs typeface="Calibri" panose="020F0502020204030204" pitchFamily="34" charset="0"/>
              </a:rPr>
              <a:t>for low noise readout at 2s frame read time</a:t>
            </a:r>
          </a:p>
          <a:p>
            <a:pPr eaLnBrk="1" hangingPunct="1"/>
            <a:r>
              <a:rPr lang="en-US" sz="1800" dirty="0" smtClean="0">
                <a:latin typeface="+mj-lt"/>
                <a:cs typeface="Calibri" panose="020F0502020204030204" pitchFamily="34" charset="0"/>
              </a:rPr>
              <a:t>10</a:t>
            </a:r>
            <a:r>
              <a:rPr lang="en-US" sz="1800" dirty="0">
                <a:latin typeface="Symbol" panose="05050102010706020507" pitchFamily="18" charset="2"/>
                <a:cs typeface="Calibri" panose="020F0502020204030204" pitchFamily="34" charset="0"/>
              </a:rPr>
              <a:t>m</a:t>
            </a:r>
            <a:r>
              <a:rPr lang="en-US" sz="1800" dirty="0" smtClean="0">
                <a:latin typeface="+mj-lt"/>
                <a:cs typeface="Calibri" panose="020F0502020204030204" pitchFamily="34" charset="0"/>
              </a:rPr>
              <a:t>m </a:t>
            </a:r>
            <a:r>
              <a:rPr lang="en-US" sz="1800" dirty="0">
                <a:latin typeface="+mj-lt"/>
                <a:cs typeface="Calibri" panose="020F0502020204030204" pitchFamily="34" charset="0"/>
              </a:rPr>
              <a:t>pixels </a:t>
            </a:r>
          </a:p>
          <a:p>
            <a:pPr lvl="1" eaLnBrk="1" hangingPunct="1"/>
            <a:r>
              <a:rPr lang="en-US" sz="1600" i="1" dirty="0">
                <a:latin typeface="+mj-lt"/>
                <a:cs typeface="Calibri" panose="020F0502020204030204" pitchFamily="34" charset="0"/>
              </a:rPr>
              <a:t>for optimum sampling at LSST plate scale</a:t>
            </a:r>
          </a:p>
          <a:p>
            <a:pPr eaLnBrk="1" hangingPunct="1"/>
            <a:r>
              <a:rPr lang="en-US" sz="1800" dirty="0" err="1">
                <a:latin typeface="+mj-lt"/>
                <a:cs typeface="Calibri" panose="020F0502020204030204" pitchFamily="34" charset="0"/>
              </a:rPr>
              <a:t>Buttable</a:t>
            </a:r>
            <a:r>
              <a:rPr lang="en-US" sz="1800" dirty="0">
                <a:latin typeface="+mj-lt"/>
                <a:cs typeface="Calibri" panose="020F0502020204030204" pitchFamily="34" charset="0"/>
              </a:rPr>
              <a:t>, thermally-matched packaging </a:t>
            </a:r>
          </a:p>
          <a:p>
            <a:pPr lvl="1" eaLnBrk="1" hangingPunct="1"/>
            <a:r>
              <a:rPr lang="en-US" sz="1600" i="1" dirty="0">
                <a:latin typeface="+mj-lt"/>
                <a:cs typeface="Calibri" panose="020F0502020204030204" pitchFamily="34" charset="0"/>
              </a:rPr>
              <a:t>&gt;92% fill factor</a:t>
            </a:r>
          </a:p>
          <a:p>
            <a:pPr eaLnBrk="1" hangingPunct="1"/>
            <a:r>
              <a:rPr lang="en-US" sz="1800" dirty="0">
                <a:latin typeface="+mj-lt"/>
                <a:cs typeface="Calibri" panose="020F0502020204030204" pitchFamily="34" charset="0"/>
              </a:rPr>
              <a:t>Flatness and alignment tolerance to bring image surface of all CCDs coplanar to ±</a:t>
            </a:r>
            <a:r>
              <a:rPr lang="en-US" sz="1800" dirty="0" smtClean="0">
                <a:latin typeface="+mj-lt"/>
                <a:cs typeface="Calibri" panose="020F0502020204030204" pitchFamily="34" charset="0"/>
              </a:rPr>
              <a:t>9</a:t>
            </a:r>
            <a:r>
              <a:rPr lang="en-US" sz="1800" dirty="0">
                <a:latin typeface="Symbol" panose="05050102010706020507" pitchFamily="18" charset="2"/>
                <a:cs typeface="Calibri" panose="020F0502020204030204" pitchFamily="34" charset="0"/>
              </a:rPr>
              <a:t>m</a:t>
            </a:r>
            <a:r>
              <a:rPr lang="en-US" sz="1800" dirty="0" smtClean="0">
                <a:latin typeface="+mj-lt"/>
                <a:cs typeface="Calibri" panose="020F0502020204030204" pitchFamily="34" charset="0"/>
              </a:rPr>
              <a:t>m</a:t>
            </a:r>
            <a:endParaRPr lang="en-US" sz="1800" dirty="0">
              <a:latin typeface="+mj-lt"/>
              <a:cs typeface="Calibri" panose="020F0502020204030204" pitchFamily="34" charset="0"/>
            </a:endParaRPr>
          </a:p>
          <a:p>
            <a:pPr lvl="1" eaLnBrk="1" hangingPunct="1"/>
            <a:r>
              <a:rPr lang="en-US" sz="1600" i="1" dirty="0">
                <a:latin typeface="+mj-lt"/>
                <a:cs typeface="Calibri" panose="020F0502020204030204" pitchFamily="34" charset="0"/>
              </a:rPr>
              <a:t>for use in fast f/1.2 beam</a:t>
            </a:r>
          </a:p>
          <a:p>
            <a:pPr eaLnBrk="1" hangingPunct="1"/>
            <a:r>
              <a:rPr lang="en-US" sz="1800" dirty="0">
                <a:latin typeface="+mj-lt"/>
                <a:cs typeface="Calibri" panose="020F0502020204030204" pitchFamily="34" charset="0"/>
              </a:rPr>
              <a:t>Mechanical mounting and alignment features and electrical interface specified</a:t>
            </a:r>
          </a:p>
          <a:p>
            <a:pPr lvl="1" eaLnBrk="1" hangingPunct="1"/>
            <a:r>
              <a:rPr lang="en-US" sz="1600" i="1" dirty="0">
                <a:latin typeface="+mj-lt"/>
                <a:cs typeface="Calibri" panose="020F0502020204030204" pitchFamily="34" charset="0"/>
              </a:rPr>
              <a:t>Interchangeability between </a:t>
            </a:r>
            <a:r>
              <a:rPr lang="en-US" sz="1600" i="1" dirty="0" smtClean="0">
                <a:latin typeface="+mj-lt"/>
                <a:cs typeface="Calibri" panose="020F0502020204030204" pitchFamily="34" charset="0"/>
              </a:rPr>
              <a:t>vendors</a:t>
            </a:r>
            <a:endParaRPr lang="en-US" sz="1600" i="1" dirty="0">
              <a:latin typeface="+mj-lt"/>
              <a:cs typeface="Calibri" panose="020F0502020204030204" pitchFamily="34" charset="0"/>
            </a:endParaRPr>
          </a:p>
        </p:txBody>
      </p:sp>
    </p:spTree>
    <p:extLst>
      <p:ext uri="{BB962C8B-B14F-4D97-AF65-F5344CB8AC3E}">
        <p14:creationId xmlns:p14="http://schemas.microsoft.com/office/powerpoint/2010/main" val="3970917984"/>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Lightning Bolt 342"/>
          <p:cNvSpPr/>
          <p:nvPr/>
        </p:nvSpPr>
        <p:spPr>
          <a:xfrm rot="19220488">
            <a:off x="4905515" y="5279049"/>
            <a:ext cx="2561862" cy="759209"/>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616363" y="591127"/>
            <a:ext cx="3214255" cy="3657600"/>
          </a:xfrm>
          <a:prstGeom prst="rect">
            <a:avLst/>
          </a:prstGeom>
          <a:solidFill>
            <a:schemeClr val="bg1">
              <a:lumMod val="95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Segment n</a:t>
            </a:r>
            <a:endParaRPr lang="en-US" sz="2000" dirty="0">
              <a:solidFill>
                <a:schemeClr val="tx1"/>
              </a:solidFill>
            </a:endParaRPr>
          </a:p>
        </p:txBody>
      </p:sp>
      <p:sp>
        <p:nvSpPr>
          <p:cNvPr id="3" name="Down Arrow 2"/>
          <p:cNvSpPr/>
          <p:nvPr/>
        </p:nvSpPr>
        <p:spPr>
          <a:xfrm>
            <a:off x="1874983" y="1690255"/>
            <a:ext cx="711200" cy="16994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own Arrow 3"/>
          <p:cNvSpPr/>
          <p:nvPr/>
        </p:nvSpPr>
        <p:spPr>
          <a:xfrm>
            <a:off x="2844803" y="1690255"/>
            <a:ext cx="711200" cy="16994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3837710" y="1690255"/>
            <a:ext cx="711200" cy="16994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16363" y="4257964"/>
            <a:ext cx="3214255" cy="341745"/>
          </a:xfrm>
          <a:prstGeom prst="rect">
            <a:avLst/>
          </a:prstGeom>
          <a:solidFill>
            <a:schemeClr val="accent6">
              <a:lumMod val="20000"/>
              <a:lumOff val="8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0" name="Straight Connector 99"/>
          <p:cNvCxnSpPr>
            <a:endCxn id="101" idx="3"/>
          </p:cNvCxnSpPr>
          <p:nvPr/>
        </p:nvCxnSpPr>
        <p:spPr>
          <a:xfrm flipH="1">
            <a:off x="4774584" y="4749033"/>
            <a:ext cx="6635" cy="433721"/>
          </a:xfrm>
          <a:prstGeom prst="line">
            <a:avLst/>
          </a:prstGeom>
        </p:spPr>
        <p:style>
          <a:lnRef idx="2">
            <a:schemeClr val="accent1"/>
          </a:lnRef>
          <a:fillRef idx="0">
            <a:schemeClr val="accent1"/>
          </a:fillRef>
          <a:effectRef idx="1">
            <a:schemeClr val="accent1"/>
          </a:effectRef>
          <a:fontRef idx="minor">
            <a:schemeClr val="tx1"/>
          </a:fontRef>
        </p:style>
      </p:cxnSp>
      <p:sp>
        <p:nvSpPr>
          <p:cNvPr id="101" name="Isosceles Triangle 100"/>
          <p:cNvSpPr/>
          <p:nvPr/>
        </p:nvSpPr>
        <p:spPr>
          <a:xfrm flipV="1">
            <a:off x="4580652" y="5182754"/>
            <a:ext cx="387864" cy="39831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4686261" y="4931064"/>
            <a:ext cx="176645" cy="12122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1658129" y="4265662"/>
            <a:ext cx="800320" cy="475673"/>
            <a:chOff x="2156893" y="4773662"/>
            <a:chExt cx="800320" cy="475673"/>
          </a:xfrm>
        </p:grpSpPr>
        <p:grpSp>
          <p:nvGrpSpPr>
            <p:cNvPr id="10" name="Group 9"/>
            <p:cNvGrpSpPr/>
            <p:nvPr/>
          </p:nvGrpSpPr>
          <p:grpSpPr>
            <a:xfrm>
              <a:off x="2156893" y="4773662"/>
              <a:ext cx="387122" cy="475673"/>
              <a:chOff x="2156893" y="4773662"/>
              <a:chExt cx="387122" cy="475673"/>
            </a:xfrm>
          </p:grpSpPr>
          <p:grpSp>
            <p:nvGrpSpPr>
              <p:cNvPr id="16" name="Group 15"/>
              <p:cNvGrpSpPr/>
              <p:nvPr/>
            </p:nvGrpSpPr>
            <p:grpSpPr>
              <a:xfrm>
                <a:off x="2156893" y="4773662"/>
                <a:ext cx="182535" cy="475673"/>
                <a:chOff x="2265680" y="4773662"/>
                <a:chExt cx="182535" cy="475673"/>
              </a:xfrm>
            </p:grpSpPr>
            <p:sp>
              <p:nvSpPr>
                <p:cNvPr id="7" name="Rectangle 6"/>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361480" y="4773662"/>
                <a:ext cx="182535" cy="475673"/>
                <a:chOff x="2265680" y="4773662"/>
                <a:chExt cx="182535" cy="475673"/>
              </a:xfrm>
            </p:grpSpPr>
            <p:sp>
              <p:nvSpPr>
                <p:cNvPr id="18" name="Rectangle 17"/>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90" name="Group 89"/>
            <p:cNvGrpSpPr/>
            <p:nvPr/>
          </p:nvGrpSpPr>
          <p:grpSpPr>
            <a:xfrm>
              <a:off x="2570091" y="4773662"/>
              <a:ext cx="387122" cy="475673"/>
              <a:chOff x="2156893" y="4773662"/>
              <a:chExt cx="387122" cy="475673"/>
            </a:xfrm>
          </p:grpSpPr>
          <p:grpSp>
            <p:nvGrpSpPr>
              <p:cNvPr id="91" name="Group 90"/>
              <p:cNvGrpSpPr/>
              <p:nvPr/>
            </p:nvGrpSpPr>
            <p:grpSpPr>
              <a:xfrm>
                <a:off x="2156893" y="4773662"/>
                <a:ext cx="182535" cy="475673"/>
                <a:chOff x="2265680" y="4773662"/>
                <a:chExt cx="182535" cy="475673"/>
              </a:xfrm>
            </p:grpSpPr>
            <p:sp>
              <p:nvSpPr>
                <p:cNvPr id="99" name="Rectangle 98"/>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2361480" y="4773662"/>
                <a:ext cx="182535" cy="475673"/>
                <a:chOff x="2265680" y="4773662"/>
                <a:chExt cx="182535" cy="475673"/>
              </a:xfrm>
            </p:grpSpPr>
            <p:sp>
              <p:nvSpPr>
                <p:cNvPr id="94" name="Rectangle 93"/>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114" name="Group 113"/>
          <p:cNvGrpSpPr/>
          <p:nvPr/>
        </p:nvGrpSpPr>
        <p:grpSpPr>
          <a:xfrm>
            <a:off x="2498252" y="4257964"/>
            <a:ext cx="800320" cy="475673"/>
            <a:chOff x="2156893" y="4773662"/>
            <a:chExt cx="800320" cy="475673"/>
          </a:xfrm>
        </p:grpSpPr>
        <p:grpSp>
          <p:nvGrpSpPr>
            <p:cNvPr id="115" name="Group 114"/>
            <p:cNvGrpSpPr/>
            <p:nvPr/>
          </p:nvGrpSpPr>
          <p:grpSpPr>
            <a:xfrm>
              <a:off x="2156893" y="4773662"/>
              <a:ext cx="387122" cy="475673"/>
              <a:chOff x="2156893" y="4773662"/>
              <a:chExt cx="387122" cy="475673"/>
            </a:xfrm>
          </p:grpSpPr>
          <p:grpSp>
            <p:nvGrpSpPr>
              <p:cNvPr id="125" name="Group 124"/>
              <p:cNvGrpSpPr/>
              <p:nvPr/>
            </p:nvGrpSpPr>
            <p:grpSpPr>
              <a:xfrm>
                <a:off x="2156893" y="4773662"/>
                <a:ext cx="182535" cy="475673"/>
                <a:chOff x="2265680" y="4773662"/>
                <a:chExt cx="182535" cy="475673"/>
              </a:xfrm>
            </p:grpSpPr>
            <p:sp>
              <p:nvSpPr>
                <p:cNvPr id="130" name="Rectangle 129"/>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6" name="Group 125"/>
              <p:cNvGrpSpPr/>
              <p:nvPr/>
            </p:nvGrpSpPr>
            <p:grpSpPr>
              <a:xfrm>
                <a:off x="2361480" y="4773662"/>
                <a:ext cx="182535" cy="475673"/>
                <a:chOff x="2265680" y="4773662"/>
                <a:chExt cx="182535" cy="475673"/>
              </a:xfrm>
            </p:grpSpPr>
            <p:sp>
              <p:nvSpPr>
                <p:cNvPr id="127" name="Rectangle 126"/>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16" name="Group 115"/>
            <p:cNvGrpSpPr/>
            <p:nvPr/>
          </p:nvGrpSpPr>
          <p:grpSpPr>
            <a:xfrm>
              <a:off x="2570091" y="4773662"/>
              <a:ext cx="387122" cy="475673"/>
              <a:chOff x="2156893" y="4773662"/>
              <a:chExt cx="387122" cy="475673"/>
            </a:xfrm>
          </p:grpSpPr>
          <p:grpSp>
            <p:nvGrpSpPr>
              <p:cNvPr id="117" name="Group 116"/>
              <p:cNvGrpSpPr/>
              <p:nvPr/>
            </p:nvGrpSpPr>
            <p:grpSpPr>
              <a:xfrm>
                <a:off x="2156893" y="4773662"/>
                <a:ext cx="182535" cy="475673"/>
                <a:chOff x="2265680" y="4773662"/>
                <a:chExt cx="182535" cy="475673"/>
              </a:xfrm>
            </p:grpSpPr>
            <p:sp>
              <p:nvSpPr>
                <p:cNvPr id="122" name="Rectangle 121"/>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2361480" y="4773662"/>
                <a:ext cx="182535" cy="475673"/>
                <a:chOff x="2265680" y="4773662"/>
                <a:chExt cx="182535" cy="475673"/>
              </a:xfrm>
            </p:grpSpPr>
            <p:sp>
              <p:nvSpPr>
                <p:cNvPr id="119" name="Rectangle 118"/>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134" name="Group 133"/>
          <p:cNvGrpSpPr/>
          <p:nvPr/>
        </p:nvGrpSpPr>
        <p:grpSpPr>
          <a:xfrm>
            <a:off x="3327570" y="4257964"/>
            <a:ext cx="387122" cy="475673"/>
            <a:chOff x="2156893" y="4773662"/>
            <a:chExt cx="387122" cy="475673"/>
          </a:xfrm>
        </p:grpSpPr>
        <p:grpSp>
          <p:nvGrpSpPr>
            <p:cNvPr id="144" name="Group 143"/>
            <p:cNvGrpSpPr/>
            <p:nvPr/>
          </p:nvGrpSpPr>
          <p:grpSpPr>
            <a:xfrm>
              <a:off x="2156893" y="4773662"/>
              <a:ext cx="182535" cy="475673"/>
              <a:chOff x="2265680" y="4773662"/>
              <a:chExt cx="182535" cy="475673"/>
            </a:xfrm>
          </p:grpSpPr>
          <p:sp>
            <p:nvSpPr>
              <p:cNvPr id="149" name="Rectangle 148"/>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Rectangle 149"/>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 name="Group 144"/>
            <p:cNvGrpSpPr/>
            <p:nvPr/>
          </p:nvGrpSpPr>
          <p:grpSpPr>
            <a:xfrm>
              <a:off x="2361480" y="4773662"/>
              <a:ext cx="182535" cy="475673"/>
              <a:chOff x="2265680" y="4773662"/>
              <a:chExt cx="182535" cy="475673"/>
            </a:xfrm>
          </p:grpSpPr>
          <p:sp>
            <p:nvSpPr>
              <p:cNvPr id="146" name="Rectangle 145"/>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35" name="Group 134"/>
          <p:cNvGrpSpPr/>
          <p:nvPr/>
        </p:nvGrpSpPr>
        <p:grpSpPr>
          <a:xfrm>
            <a:off x="3740768" y="4257964"/>
            <a:ext cx="387122" cy="475673"/>
            <a:chOff x="2156893" y="4773662"/>
            <a:chExt cx="387122" cy="475673"/>
          </a:xfrm>
        </p:grpSpPr>
        <p:grpSp>
          <p:nvGrpSpPr>
            <p:cNvPr id="136" name="Group 135"/>
            <p:cNvGrpSpPr/>
            <p:nvPr/>
          </p:nvGrpSpPr>
          <p:grpSpPr>
            <a:xfrm>
              <a:off x="2156893" y="4773662"/>
              <a:ext cx="182535" cy="475673"/>
              <a:chOff x="2265680" y="4773662"/>
              <a:chExt cx="182535" cy="475673"/>
            </a:xfrm>
          </p:grpSpPr>
          <p:sp>
            <p:nvSpPr>
              <p:cNvPr id="141" name="Rectangle 140"/>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2361480" y="4773662"/>
              <a:ext cx="182535" cy="475673"/>
              <a:chOff x="2265680" y="4773662"/>
              <a:chExt cx="182535" cy="475673"/>
            </a:xfrm>
          </p:grpSpPr>
          <p:sp>
            <p:nvSpPr>
              <p:cNvPr id="138" name="Rectangle 137"/>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53" name="Group 152"/>
          <p:cNvGrpSpPr/>
          <p:nvPr/>
        </p:nvGrpSpPr>
        <p:grpSpPr>
          <a:xfrm>
            <a:off x="4150687" y="4257964"/>
            <a:ext cx="182535" cy="475673"/>
            <a:chOff x="2265680" y="4773662"/>
            <a:chExt cx="182535" cy="475673"/>
          </a:xfrm>
        </p:grpSpPr>
        <p:sp>
          <p:nvSpPr>
            <p:cNvPr id="158" name="Rectangle 157"/>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ectangle 158"/>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Rectangle 159"/>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4355274" y="4257964"/>
            <a:ext cx="182535" cy="475673"/>
            <a:chOff x="2265680" y="4773662"/>
            <a:chExt cx="182535" cy="475673"/>
          </a:xfrm>
        </p:grpSpPr>
        <p:sp>
          <p:nvSpPr>
            <p:cNvPr id="155" name="Rectangle 154"/>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55"/>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3" name="Right Arrow 92"/>
          <p:cNvSpPr/>
          <p:nvPr/>
        </p:nvSpPr>
        <p:spPr>
          <a:xfrm>
            <a:off x="1822400" y="4389580"/>
            <a:ext cx="2702114" cy="159327"/>
          </a:xfrm>
          <a:prstGeom prst="rightArrow">
            <a:avLst/>
          </a:prstGeom>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1" name="Group 160"/>
          <p:cNvGrpSpPr/>
          <p:nvPr/>
        </p:nvGrpSpPr>
        <p:grpSpPr>
          <a:xfrm>
            <a:off x="4566668" y="4253803"/>
            <a:ext cx="182535" cy="475673"/>
            <a:chOff x="2265680" y="4773662"/>
            <a:chExt cx="182535" cy="475673"/>
          </a:xfrm>
        </p:grpSpPr>
        <p:sp>
          <p:nvSpPr>
            <p:cNvPr id="162" name="Rectangle 161"/>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Rectangle 162"/>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ectangle 16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5" name="Straight Connector 94"/>
          <p:cNvCxnSpPr/>
          <p:nvPr/>
        </p:nvCxnSpPr>
        <p:spPr>
          <a:xfrm>
            <a:off x="4591212" y="4458855"/>
            <a:ext cx="1263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4717536" y="4455391"/>
            <a:ext cx="60365" cy="310765"/>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227814" y="4861883"/>
            <a:ext cx="1415772" cy="338554"/>
          </a:xfrm>
          <a:prstGeom prst="rect">
            <a:avLst/>
          </a:prstGeom>
          <a:noFill/>
        </p:spPr>
        <p:txBody>
          <a:bodyPr wrap="none" rtlCol="0">
            <a:spAutoFit/>
          </a:bodyPr>
          <a:lstStyle/>
          <a:p>
            <a:r>
              <a:rPr lang="en-US" sz="1600" dirty="0" smtClean="0"/>
              <a:t>sense node n</a:t>
            </a:r>
            <a:endParaRPr lang="en-US" sz="1600" dirty="0"/>
          </a:p>
        </p:txBody>
      </p:sp>
      <p:sp>
        <p:nvSpPr>
          <p:cNvPr id="165" name="TextBox 164"/>
          <p:cNvSpPr txBox="1"/>
          <p:nvPr/>
        </p:nvSpPr>
        <p:spPr>
          <a:xfrm>
            <a:off x="3703906" y="5297238"/>
            <a:ext cx="755335" cy="338554"/>
          </a:xfrm>
          <a:prstGeom prst="rect">
            <a:avLst/>
          </a:prstGeom>
          <a:noFill/>
        </p:spPr>
        <p:txBody>
          <a:bodyPr wrap="none" rtlCol="0">
            <a:spAutoFit/>
          </a:bodyPr>
          <a:lstStyle/>
          <a:p>
            <a:r>
              <a:rPr lang="en-US" sz="1600" dirty="0" smtClean="0"/>
              <a:t>amp n</a:t>
            </a:r>
            <a:endParaRPr lang="en-US" sz="1600" dirty="0"/>
          </a:p>
        </p:txBody>
      </p:sp>
      <p:cxnSp>
        <p:nvCxnSpPr>
          <p:cNvPr id="166" name="Straight Connector 165"/>
          <p:cNvCxnSpPr/>
          <p:nvPr/>
        </p:nvCxnSpPr>
        <p:spPr>
          <a:xfrm flipH="1">
            <a:off x="4765553" y="5581072"/>
            <a:ext cx="6635" cy="433721"/>
          </a:xfrm>
          <a:prstGeom prst="line">
            <a:avLst/>
          </a:prstGeom>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4580652" y="6014793"/>
            <a:ext cx="387864" cy="37677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TextBox 166"/>
          <p:cNvSpPr txBox="1"/>
          <p:nvPr/>
        </p:nvSpPr>
        <p:spPr>
          <a:xfrm>
            <a:off x="3381703" y="6014793"/>
            <a:ext cx="1210588" cy="338554"/>
          </a:xfrm>
          <a:prstGeom prst="rect">
            <a:avLst/>
          </a:prstGeom>
          <a:noFill/>
        </p:spPr>
        <p:txBody>
          <a:bodyPr wrap="none" rtlCol="0">
            <a:spAutoFit/>
          </a:bodyPr>
          <a:lstStyle/>
          <a:p>
            <a:r>
              <a:rPr lang="en-US" sz="1600" dirty="0" smtClean="0"/>
              <a:t>bond pad n</a:t>
            </a:r>
            <a:endParaRPr lang="en-US" sz="1600" dirty="0"/>
          </a:p>
        </p:txBody>
      </p:sp>
      <p:sp>
        <p:nvSpPr>
          <p:cNvPr id="168" name="TextBox 167"/>
          <p:cNvSpPr txBox="1"/>
          <p:nvPr/>
        </p:nvSpPr>
        <p:spPr>
          <a:xfrm>
            <a:off x="1634531" y="4746384"/>
            <a:ext cx="1300356" cy="338554"/>
          </a:xfrm>
          <a:prstGeom prst="rect">
            <a:avLst/>
          </a:prstGeom>
          <a:noFill/>
        </p:spPr>
        <p:txBody>
          <a:bodyPr wrap="none" rtlCol="0">
            <a:spAutoFit/>
          </a:bodyPr>
          <a:lstStyle/>
          <a:p>
            <a:r>
              <a:rPr lang="en-US" sz="1600" dirty="0" smtClean="0"/>
              <a:t>serial clocks</a:t>
            </a:r>
            <a:endParaRPr lang="en-US" sz="1600" dirty="0"/>
          </a:p>
        </p:txBody>
      </p:sp>
      <p:sp>
        <p:nvSpPr>
          <p:cNvPr id="258" name="Rectangle 257"/>
          <p:cNvSpPr/>
          <p:nvPr/>
        </p:nvSpPr>
        <p:spPr>
          <a:xfrm>
            <a:off x="4825247" y="591127"/>
            <a:ext cx="3214255" cy="3657600"/>
          </a:xfrm>
          <a:prstGeom prst="rect">
            <a:avLst/>
          </a:prstGeom>
          <a:solidFill>
            <a:schemeClr val="bg1">
              <a:lumMod val="95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Segment n+1</a:t>
            </a:r>
            <a:endParaRPr lang="en-US" sz="2000" dirty="0">
              <a:solidFill>
                <a:schemeClr val="tx1"/>
              </a:solidFill>
            </a:endParaRPr>
          </a:p>
        </p:txBody>
      </p:sp>
      <p:sp>
        <p:nvSpPr>
          <p:cNvPr id="259" name="Down Arrow 258"/>
          <p:cNvSpPr/>
          <p:nvPr/>
        </p:nvSpPr>
        <p:spPr>
          <a:xfrm>
            <a:off x="5083867" y="1690255"/>
            <a:ext cx="711200" cy="16994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Down Arrow 259"/>
          <p:cNvSpPr/>
          <p:nvPr/>
        </p:nvSpPr>
        <p:spPr>
          <a:xfrm>
            <a:off x="6053687" y="1690255"/>
            <a:ext cx="711200" cy="16994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Down Arrow 260"/>
          <p:cNvSpPr/>
          <p:nvPr/>
        </p:nvSpPr>
        <p:spPr>
          <a:xfrm>
            <a:off x="7046594" y="1690255"/>
            <a:ext cx="711200" cy="169949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Rectangle 261"/>
          <p:cNvSpPr/>
          <p:nvPr/>
        </p:nvSpPr>
        <p:spPr>
          <a:xfrm>
            <a:off x="4825247" y="4257964"/>
            <a:ext cx="3214255" cy="341745"/>
          </a:xfrm>
          <a:prstGeom prst="rect">
            <a:avLst/>
          </a:prstGeom>
          <a:solidFill>
            <a:schemeClr val="accent6">
              <a:lumMod val="20000"/>
              <a:lumOff val="8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3" name="Straight Connector 262"/>
          <p:cNvCxnSpPr>
            <a:endCxn id="264" idx="3"/>
          </p:cNvCxnSpPr>
          <p:nvPr/>
        </p:nvCxnSpPr>
        <p:spPr>
          <a:xfrm flipH="1">
            <a:off x="7983468" y="4749033"/>
            <a:ext cx="6635" cy="433721"/>
          </a:xfrm>
          <a:prstGeom prst="line">
            <a:avLst/>
          </a:prstGeom>
        </p:spPr>
        <p:style>
          <a:lnRef idx="2">
            <a:schemeClr val="accent1"/>
          </a:lnRef>
          <a:fillRef idx="0">
            <a:schemeClr val="accent1"/>
          </a:fillRef>
          <a:effectRef idx="1">
            <a:schemeClr val="accent1"/>
          </a:effectRef>
          <a:fontRef idx="minor">
            <a:schemeClr val="tx1"/>
          </a:fontRef>
        </p:style>
      </p:cxnSp>
      <p:sp>
        <p:nvSpPr>
          <p:cNvPr id="264" name="Isosceles Triangle 263"/>
          <p:cNvSpPr/>
          <p:nvPr/>
        </p:nvSpPr>
        <p:spPr>
          <a:xfrm flipV="1">
            <a:off x="7789536" y="5182754"/>
            <a:ext cx="387864" cy="39831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p:cNvSpPr/>
          <p:nvPr/>
        </p:nvSpPr>
        <p:spPr>
          <a:xfrm>
            <a:off x="7895145" y="4931064"/>
            <a:ext cx="176645" cy="12122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6" name="Group 265"/>
          <p:cNvGrpSpPr/>
          <p:nvPr/>
        </p:nvGrpSpPr>
        <p:grpSpPr>
          <a:xfrm>
            <a:off x="4867013" y="4265662"/>
            <a:ext cx="800320" cy="475673"/>
            <a:chOff x="2156893" y="4773662"/>
            <a:chExt cx="800320" cy="475673"/>
          </a:xfrm>
        </p:grpSpPr>
        <p:grpSp>
          <p:nvGrpSpPr>
            <p:cNvPr id="325" name="Group 324"/>
            <p:cNvGrpSpPr/>
            <p:nvPr/>
          </p:nvGrpSpPr>
          <p:grpSpPr>
            <a:xfrm>
              <a:off x="2156893" y="4773662"/>
              <a:ext cx="387122" cy="475673"/>
              <a:chOff x="2156893" y="4773662"/>
              <a:chExt cx="387122" cy="475673"/>
            </a:xfrm>
          </p:grpSpPr>
          <p:grpSp>
            <p:nvGrpSpPr>
              <p:cNvPr id="335" name="Group 334"/>
              <p:cNvGrpSpPr/>
              <p:nvPr/>
            </p:nvGrpSpPr>
            <p:grpSpPr>
              <a:xfrm>
                <a:off x="2156893" y="4773662"/>
                <a:ext cx="182535" cy="475673"/>
                <a:chOff x="2265680" y="4773662"/>
                <a:chExt cx="182535" cy="475673"/>
              </a:xfrm>
            </p:grpSpPr>
            <p:sp>
              <p:nvSpPr>
                <p:cNvPr id="340" name="Rectangle 339"/>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Rectangle 340"/>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Rectangle 341"/>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6" name="Group 335"/>
              <p:cNvGrpSpPr/>
              <p:nvPr/>
            </p:nvGrpSpPr>
            <p:grpSpPr>
              <a:xfrm>
                <a:off x="2361480" y="4773662"/>
                <a:ext cx="182535" cy="475673"/>
                <a:chOff x="2265680" y="4773662"/>
                <a:chExt cx="182535" cy="475673"/>
              </a:xfrm>
            </p:grpSpPr>
            <p:sp>
              <p:nvSpPr>
                <p:cNvPr id="337" name="Rectangle 336"/>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Rectangle 337"/>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Rectangle 338"/>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26" name="Group 325"/>
            <p:cNvGrpSpPr/>
            <p:nvPr/>
          </p:nvGrpSpPr>
          <p:grpSpPr>
            <a:xfrm>
              <a:off x="2570091" y="4773662"/>
              <a:ext cx="387122" cy="475673"/>
              <a:chOff x="2156893" y="4773662"/>
              <a:chExt cx="387122" cy="475673"/>
            </a:xfrm>
          </p:grpSpPr>
          <p:grpSp>
            <p:nvGrpSpPr>
              <p:cNvPr id="327" name="Group 326"/>
              <p:cNvGrpSpPr/>
              <p:nvPr/>
            </p:nvGrpSpPr>
            <p:grpSpPr>
              <a:xfrm>
                <a:off x="2156893" y="4773662"/>
                <a:ext cx="182535" cy="475673"/>
                <a:chOff x="2265680" y="4773662"/>
                <a:chExt cx="182535" cy="475673"/>
              </a:xfrm>
            </p:grpSpPr>
            <p:sp>
              <p:nvSpPr>
                <p:cNvPr id="332" name="Rectangle 331"/>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Rectangle 332"/>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Rectangle 33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8" name="Group 327"/>
              <p:cNvGrpSpPr/>
              <p:nvPr/>
            </p:nvGrpSpPr>
            <p:grpSpPr>
              <a:xfrm>
                <a:off x="2361480" y="4773662"/>
                <a:ext cx="182535" cy="475673"/>
                <a:chOff x="2265680" y="4773662"/>
                <a:chExt cx="182535" cy="475673"/>
              </a:xfrm>
            </p:grpSpPr>
            <p:sp>
              <p:nvSpPr>
                <p:cNvPr id="329" name="Rectangle 328"/>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Rectangle 329"/>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Rectangle 330"/>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267" name="Group 266"/>
          <p:cNvGrpSpPr/>
          <p:nvPr/>
        </p:nvGrpSpPr>
        <p:grpSpPr>
          <a:xfrm>
            <a:off x="5707136" y="4257964"/>
            <a:ext cx="800320" cy="475673"/>
            <a:chOff x="2156893" y="4773662"/>
            <a:chExt cx="800320" cy="475673"/>
          </a:xfrm>
        </p:grpSpPr>
        <p:grpSp>
          <p:nvGrpSpPr>
            <p:cNvPr id="307" name="Group 306"/>
            <p:cNvGrpSpPr/>
            <p:nvPr/>
          </p:nvGrpSpPr>
          <p:grpSpPr>
            <a:xfrm>
              <a:off x="2156893" y="4773662"/>
              <a:ext cx="387122" cy="475673"/>
              <a:chOff x="2156893" y="4773662"/>
              <a:chExt cx="387122" cy="475673"/>
            </a:xfrm>
          </p:grpSpPr>
          <p:grpSp>
            <p:nvGrpSpPr>
              <p:cNvPr id="317" name="Group 316"/>
              <p:cNvGrpSpPr/>
              <p:nvPr/>
            </p:nvGrpSpPr>
            <p:grpSpPr>
              <a:xfrm>
                <a:off x="2156893" y="4773662"/>
                <a:ext cx="182535" cy="475673"/>
                <a:chOff x="2265680" y="4773662"/>
                <a:chExt cx="182535" cy="475673"/>
              </a:xfrm>
            </p:grpSpPr>
            <p:sp>
              <p:nvSpPr>
                <p:cNvPr id="322" name="Rectangle 321"/>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3" name="Rectangle 322"/>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Rectangle 32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8" name="Group 317"/>
              <p:cNvGrpSpPr/>
              <p:nvPr/>
            </p:nvGrpSpPr>
            <p:grpSpPr>
              <a:xfrm>
                <a:off x="2361480" y="4773662"/>
                <a:ext cx="182535" cy="475673"/>
                <a:chOff x="2265680" y="4773662"/>
                <a:chExt cx="182535" cy="475673"/>
              </a:xfrm>
            </p:grpSpPr>
            <p:sp>
              <p:nvSpPr>
                <p:cNvPr id="319" name="Rectangle 318"/>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Rectangle 319"/>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1" name="Rectangle 320"/>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08" name="Group 307"/>
            <p:cNvGrpSpPr/>
            <p:nvPr/>
          </p:nvGrpSpPr>
          <p:grpSpPr>
            <a:xfrm>
              <a:off x="2570091" y="4773662"/>
              <a:ext cx="387122" cy="475673"/>
              <a:chOff x="2156893" y="4773662"/>
              <a:chExt cx="387122" cy="475673"/>
            </a:xfrm>
          </p:grpSpPr>
          <p:grpSp>
            <p:nvGrpSpPr>
              <p:cNvPr id="309" name="Group 308"/>
              <p:cNvGrpSpPr/>
              <p:nvPr/>
            </p:nvGrpSpPr>
            <p:grpSpPr>
              <a:xfrm>
                <a:off x="2156893" y="4773662"/>
                <a:ext cx="182535" cy="475673"/>
                <a:chOff x="2265680" y="4773662"/>
                <a:chExt cx="182535" cy="475673"/>
              </a:xfrm>
            </p:grpSpPr>
            <p:sp>
              <p:nvSpPr>
                <p:cNvPr id="314" name="Rectangle 313"/>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Rectangle 314"/>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Rectangle 315"/>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0" name="Group 309"/>
              <p:cNvGrpSpPr/>
              <p:nvPr/>
            </p:nvGrpSpPr>
            <p:grpSpPr>
              <a:xfrm>
                <a:off x="2361480" y="4773662"/>
                <a:ext cx="182535" cy="475673"/>
                <a:chOff x="2265680" y="4773662"/>
                <a:chExt cx="182535" cy="475673"/>
              </a:xfrm>
            </p:grpSpPr>
            <p:sp>
              <p:nvSpPr>
                <p:cNvPr id="311" name="Rectangle 310"/>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Rectangle 311"/>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Rectangle 312"/>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268" name="Group 267"/>
          <p:cNvGrpSpPr/>
          <p:nvPr/>
        </p:nvGrpSpPr>
        <p:grpSpPr>
          <a:xfrm>
            <a:off x="6536454" y="4257964"/>
            <a:ext cx="387122" cy="475673"/>
            <a:chOff x="2156893" y="4773662"/>
            <a:chExt cx="387122" cy="475673"/>
          </a:xfrm>
        </p:grpSpPr>
        <p:grpSp>
          <p:nvGrpSpPr>
            <p:cNvPr id="299" name="Group 298"/>
            <p:cNvGrpSpPr/>
            <p:nvPr/>
          </p:nvGrpSpPr>
          <p:grpSpPr>
            <a:xfrm>
              <a:off x="2156893" y="4773662"/>
              <a:ext cx="182535" cy="475673"/>
              <a:chOff x="2265680" y="4773662"/>
              <a:chExt cx="182535" cy="475673"/>
            </a:xfrm>
          </p:grpSpPr>
          <p:sp>
            <p:nvSpPr>
              <p:cNvPr id="304" name="Rectangle 303"/>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5" name="Rectangle 304"/>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Rectangle 305"/>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0" name="Group 299"/>
            <p:cNvGrpSpPr/>
            <p:nvPr/>
          </p:nvGrpSpPr>
          <p:grpSpPr>
            <a:xfrm>
              <a:off x="2361480" y="4773662"/>
              <a:ext cx="182535" cy="475673"/>
              <a:chOff x="2265680" y="4773662"/>
              <a:chExt cx="182535" cy="475673"/>
            </a:xfrm>
          </p:grpSpPr>
          <p:sp>
            <p:nvSpPr>
              <p:cNvPr id="301" name="Rectangle 300"/>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Rectangle 301"/>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Rectangle 302"/>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69" name="Group 268"/>
          <p:cNvGrpSpPr/>
          <p:nvPr/>
        </p:nvGrpSpPr>
        <p:grpSpPr>
          <a:xfrm>
            <a:off x="6949652" y="4257964"/>
            <a:ext cx="387122" cy="475673"/>
            <a:chOff x="2156893" y="4773662"/>
            <a:chExt cx="387122" cy="475673"/>
          </a:xfrm>
        </p:grpSpPr>
        <p:grpSp>
          <p:nvGrpSpPr>
            <p:cNvPr id="291" name="Group 290"/>
            <p:cNvGrpSpPr/>
            <p:nvPr/>
          </p:nvGrpSpPr>
          <p:grpSpPr>
            <a:xfrm>
              <a:off x="2156893" y="4773662"/>
              <a:ext cx="182535" cy="475673"/>
              <a:chOff x="2265680" y="4773662"/>
              <a:chExt cx="182535" cy="475673"/>
            </a:xfrm>
          </p:grpSpPr>
          <p:sp>
            <p:nvSpPr>
              <p:cNvPr id="296" name="Rectangle 295"/>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Rectangle 296"/>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Rectangle 297"/>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2" name="Group 291"/>
            <p:cNvGrpSpPr/>
            <p:nvPr/>
          </p:nvGrpSpPr>
          <p:grpSpPr>
            <a:xfrm>
              <a:off x="2361480" y="4773662"/>
              <a:ext cx="182535" cy="475673"/>
              <a:chOff x="2265680" y="4773662"/>
              <a:chExt cx="182535" cy="475673"/>
            </a:xfrm>
          </p:grpSpPr>
          <p:sp>
            <p:nvSpPr>
              <p:cNvPr id="293" name="Rectangle 292"/>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ectangle 293"/>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5" name="Rectangle 294"/>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70" name="Group 269"/>
          <p:cNvGrpSpPr/>
          <p:nvPr/>
        </p:nvGrpSpPr>
        <p:grpSpPr>
          <a:xfrm>
            <a:off x="7359571" y="4257964"/>
            <a:ext cx="182535" cy="475673"/>
            <a:chOff x="2265680" y="4773662"/>
            <a:chExt cx="182535" cy="475673"/>
          </a:xfrm>
        </p:grpSpPr>
        <p:sp>
          <p:nvSpPr>
            <p:cNvPr id="288" name="Rectangle 287"/>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Rectangle 288"/>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Rectangle 289"/>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1" name="Group 270"/>
          <p:cNvGrpSpPr/>
          <p:nvPr/>
        </p:nvGrpSpPr>
        <p:grpSpPr>
          <a:xfrm>
            <a:off x="7564158" y="4257964"/>
            <a:ext cx="182535" cy="475673"/>
            <a:chOff x="2265680" y="4773662"/>
            <a:chExt cx="182535" cy="475673"/>
          </a:xfrm>
        </p:grpSpPr>
        <p:sp>
          <p:nvSpPr>
            <p:cNvPr id="285" name="Rectangle 284"/>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Rectangle 285"/>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Rectangle 286"/>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2" name="Right Arrow 271"/>
          <p:cNvSpPr/>
          <p:nvPr/>
        </p:nvSpPr>
        <p:spPr>
          <a:xfrm>
            <a:off x="5031284" y="4389580"/>
            <a:ext cx="2702114" cy="159327"/>
          </a:xfrm>
          <a:prstGeom prst="rightArrow">
            <a:avLst/>
          </a:prstGeom>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3" name="Group 272"/>
          <p:cNvGrpSpPr/>
          <p:nvPr/>
        </p:nvGrpSpPr>
        <p:grpSpPr>
          <a:xfrm>
            <a:off x="7775552" y="4253803"/>
            <a:ext cx="182535" cy="475673"/>
            <a:chOff x="2265680" y="4773662"/>
            <a:chExt cx="182535" cy="475673"/>
          </a:xfrm>
        </p:grpSpPr>
        <p:sp>
          <p:nvSpPr>
            <p:cNvPr id="282" name="Rectangle 281"/>
            <p:cNvSpPr/>
            <p:nvPr/>
          </p:nvSpPr>
          <p:spPr>
            <a:xfrm>
              <a:off x="2265680" y="4773662"/>
              <a:ext cx="45719" cy="4756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Rectangle 282"/>
            <p:cNvSpPr/>
            <p:nvPr/>
          </p:nvSpPr>
          <p:spPr>
            <a:xfrm>
              <a:off x="2330701" y="4773662"/>
              <a:ext cx="45719" cy="47567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Rectangle 283"/>
            <p:cNvSpPr/>
            <p:nvPr/>
          </p:nvSpPr>
          <p:spPr>
            <a:xfrm>
              <a:off x="2402496" y="4773662"/>
              <a:ext cx="45719" cy="47567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74" name="Straight Connector 273"/>
          <p:cNvCxnSpPr/>
          <p:nvPr/>
        </p:nvCxnSpPr>
        <p:spPr>
          <a:xfrm>
            <a:off x="7800096" y="4458855"/>
            <a:ext cx="1263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7926420" y="4455391"/>
            <a:ext cx="60365" cy="310765"/>
          </a:xfrm>
          <a:prstGeom prst="line">
            <a:avLst/>
          </a:prstGeom>
        </p:spPr>
        <p:style>
          <a:lnRef idx="2">
            <a:schemeClr val="accent1"/>
          </a:lnRef>
          <a:fillRef idx="0">
            <a:schemeClr val="accent1"/>
          </a:fillRef>
          <a:effectRef idx="1">
            <a:schemeClr val="accent1"/>
          </a:effectRef>
          <a:fontRef idx="minor">
            <a:schemeClr val="tx1"/>
          </a:fontRef>
        </p:style>
      </p:cxnSp>
      <p:sp>
        <p:nvSpPr>
          <p:cNvPr id="276" name="TextBox 275"/>
          <p:cNvSpPr txBox="1"/>
          <p:nvPr/>
        </p:nvSpPr>
        <p:spPr>
          <a:xfrm>
            <a:off x="6307394" y="4861883"/>
            <a:ext cx="1649811" cy="338554"/>
          </a:xfrm>
          <a:prstGeom prst="rect">
            <a:avLst/>
          </a:prstGeom>
          <a:noFill/>
        </p:spPr>
        <p:txBody>
          <a:bodyPr wrap="none" rtlCol="0">
            <a:spAutoFit/>
          </a:bodyPr>
          <a:lstStyle/>
          <a:p>
            <a:r>
              <a:rPr lang="en-US" sz="1600" dirty="0" smtClean="0"/>
              <a:t>sense node n+1</a:t>
            </a:r>
            <a:endParaRPr lang="en-US" sz="1600" dirty="0"/>
          </a:p>
        </p:txBody>
      </p:sp>
      <p:sp>
        <p:nvSpPr>
          <p:cNvPr id="277" name="TextBox 276"/>
          <p:cNvSpPr txBox="1"/>
          <p:nvPr/>
        </p:nvSpPr>
        <p:spPr>
          <a:xfrm>
            <a:off x="6783486" y="5297238"/>
            <a:ext cx="989373" cy="338554"/>
          </a:xfrm>
          <a:prstGeom prst="rect">
            <a:avLst/>
          </a:prstGeom>
          <a:noFill/>
        </p:spPr>
        <p:txBody>
          <a:bodyPr wrap="none" rtlCol="0">
            <a:spAutoFit/>
          </a:bodyPr>
          <a:lstStyle/>
          <a:p>
            <a:r>
              <a:rPr lang="en-US" sz="1600" dirty="0" smtClean="0"/>
              <a:t>amp n+1</a:t>
            </a:r>
            <a:endParaRPr lang="en-US" sz="1600" dirty="0"/>
          </a:p>
        </p:txBody>
      </p:sp>
      <p:cxnSp>
        <p:nvCxnSpPr>
          <p:cNvPr id="278" name="Straight Connector 277"/>
          <p:cNvCxnSpPr/>
          <p:nvPr/>
        </p:nvCxnSpPr>
        <p:spPr>
          <a:xfrm flipH="1">
            <a:off x="7974437" y="5581072"/>
            <a:ext cx="6635" cy="433721"/>
          </a:xfrm>
          <a:prstGeom prst="line">
            <a:avLst/>
          </a:prstGeom>
        </p:spPr>
        <p:style>
          <a:lnRef idx="2">
            <a:schemeClr val="accent1"/>
          </a:lnRef>
          <a:fillRef idx="0">
            <a:schemeClr val="accent1"/>
          </a:fillRef>
          <a:effectRef idx="1">
            <a:schemeClr val="accent1"/>
          </a:effectRef>
          <a:fontRef idx="minor">
            <a:schemeClr val="tx1"/>
          </a:fontRef>
        </p:style>
      </p:cxnSp>
      <p:sp>
        <p:nvSpPr>
          <p:cNvPr id="279" name="Rounded Rectangle 278"/>
          <p:cNvSpPr/>
          <p:nvPr/>
        </p:nvSpPr>
        <p:spPr>
          <a:xfrm>
            <a:off x="7789536" y="6014793"/>
            <a:ext cx="387864" cy="37677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TextBox 279"/>
          <p:cNvSpPr txBox="1"/>
          <p:nvPr/>
        </p:nvSpPr>
        <p:spPr>
          <a:xfrm>
            <a:off x="6461283" y="6014793"/>
            <a:ext cx="1444626" cy="338554"/>
          </a:xfrm>
          <a:prstGeom prst="rect">
            <a:avLst/>
          </a:prstGeom>
          <a:noFill/>
        </p:spPr>
        <p:txBody>
          <a:bodyPr wrap="none" rtlCol="0">
            <a:spAutoFit/>
          </a:bodyPr>
          <a:lstStyle/>
          <a:p>
            <a:r>
              <a:rPr lang="en-US" sz="1600" dirty="0" smtClean="0"/>
              <a:t>bond pad n+1</a:t>
            </a:r>
            <a:endParaRPr lang="en-US" sz="1600" dirty="0"/>
          </a:p>
        </p:txBody>
      </p:sp>
      <p:sp>
        <p:nvSpPr>
          <p:cNvPr id="344" name="Lightning Bolt 343"/>
          <p:cNvSpPr/>
          <p:nvPr/>
        </p:nvSpPr>
        <p:spPr>
          <a:xfrm rot="321759">
            <a:off x="6771587" y="4502508"/>
            <a:ext cx="1092619" cy="398371"/>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6268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p:cNvSpPr>
          <p:nvPr>
            <p:ph type="title"/>
          </p:nvPr>
        </p:nvSpPr>
        <p:spPr/>
        <p:txBody>
          <a:bodyPr/>
          <a:lstStyle/>
          <a:p>
            <a:pPr eaLnBrk="1" hangingPunct="1"/>
            <a:r>
              <a:rPr lang="en-US" sz="2800" dirty="0"/>
              <a:t>Effects of lateral fields</a:t>
            </a:r>
          </a:p>
        </p:txBody>
      </p:sp>
      <p:pic>
        <p:nvPicPr>
          <p:cNvPr id="921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4650" y="963614"/>
            <a:ext cx="4305300"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6325" y="1130301"/>
            <a:ext cx="1398588"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7"/>
          <p:cNvSpPr txBox="1">
            <a:spLocks noChangeArrowheads="1"/>
          </p:cNvSpPr>
          <p:nvPr/>
        </p:nvSpPr>
        <p:spPr bwMode="auto">
          <a:xfrm>
            <a:off x="7346950" y="3692525"/>
            <a:ext cx="19637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latin typeface="Calibri" pitchFamily="34" charset="0"/>
              </a:rPr>
              <a:t>(c) Radial resistivity variation</a:t>
            </a:r>
          </a:p>
        </p:txBody>
      </p:sp>
      <p:pic>
        <p:nvPicPr>
          <p:cNvPr id="922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1125" y="4456114"/>
            <a:ext cx="219868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9225" y="4456114"/>
            <a:ext cx="330835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10"/>
          <p:cNvSpPr txBox="1">
            <a:spLocks noChangeArrowheads="1"/>
          </p:cNvSpPr>
          <p:nvPr/>
        </p:nvSpPr>
        <p:spPr bwMode="auto">
          <a:xfrm>
            <a:off x="1841500" y="657226"/>
            <a:ext cx="342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Flatfield illumination (laboratory)</a:t>
            </a:r>
          </a:p>
        </p:txBody>
      </p:sp>
      <p:sp>
        <p:nvSpPr>
          <p:cNvPr id="9225" name="Text Box 11"/>
          <p:cNvSpPr txBox="1">
            <a:spLocks noChangeArrowheads="1"/>
          </p:cNvSpPr>
          <p:nvPr/>
        </p:nvSpPr>
        <p:spPr bwMode="auto">
          <a:xfrm>
            <a:off x="1841500" y="4184651"/>
            <a:ext cx="287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t>Astrometric residuals (sky)</a:t>
            </a:r>
          </a:p>
        </p:txBody>
      </p:sp>
      <p:sp>
        <p:nvSpPr>
          <p:cNvPr id="9226" name="Text Box 12"/>
          <p:cNvSpPr txBox="1">
            <a:spLocks noChangeArrowheads="1"/>
          </p:cNvSpPr>
          <p:nvPr/>
        </p:nvSpPr>
        <p:spPr bwMode="auto">
          <a:xfrm>
            <a:off x="4287839" y="3892551"/>
            <a:ext cx="1952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i="1">
                <a:solidFill>
                  <a:srgbClr val="333399"/>
                </a:solidFill>
                <a:latin typeface="Times New Roman" pitchFamily="18" charset="0"/>
              </a:rPr>
              <a:t>LSST prototype, 100um, n-channel</a:t>
            </a:r>
          </a:p>
        </p:txBody>
      </p:sp>
      <p:sp>
        <p:nvSpPr>
          <p:cNvPr id="9227" name="Text Box 13"/>
          <p:cNvSpPr txBox="1">
            <a:spLocks noChangeArrowheads="1"/>
          </p:cNvSpPr>
          <p:nvPr/>
        </p:nvSpPr>
        <p:spPr bwMode="auto">
          <a:xfrm>
            <a:off x="7346950" y="3892551"/>
            <a:ext cx="15763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000" i="1">
                <a:solidFill>
                  <a:srgbClr val="333399"/>
                </a:solidFill>
                <a:latin typeface="Times New Roman" pitchFamily="18" charset="0"/>
              </a:rPr>
              <a:t>DECam, 200um, p-channel</a:t>
            </a:r>
          </a:p>
        </p:txBody>
      </p:sp>
      <p:sp>
        <p:nvSpPr>
          <p:cNvPr id="9228" name="Text Box 14"/>
          <p:cNvSpPr txBox="1">
            <a:spLocks noChangeArrowheads="1"/>
          </p:cNvSpPr>
          <p:nvPr/>
        </p:nvSpPr>
        <p:spPr bwMode="auto">
          <a:xfrm>
            <a:off x="3054350" y="6335714"/>
            <a:ext cx="210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000" i="1">
                <a:solidFill>
                  <a:srgbClr val="333399"/>
                </a:solidFill>
                <a:latin typeface="Times New Roman" pitchFamily="18" charset="0"/>
              </a:rPr>
              <a:t>Dark Energy Survey (A. Plazas et al.)</a:t>
            </a:r>
          </a:p>
        </p:txBody>
      </p:sp>
      <p:sp>
        <p:nvSpPr>
          <p:cNvPr id="9229" name="Text Box 15"/>
          <p:cNvSpPr txBox="1">
            <a:spLocks noChangeArrowheads="1"/>
          </p:cNvSpPr>
          <p:nvPr/>
        </p:nvSpPr>
        <p:spPr bwMode="auto">
          <a:xfrm>
            <a:off x="8659813" y="6335714"/>
            <a:ext cx="153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sz="1000" i="1">
                <a:solidFill>
                  <a:srgbClr val="333399"/>
                </a:solidFill>
                <a:latin typeface="Times New Roman" pitchFamily="18" charset="0"/>
              </a:rPr>
              <a:t>PanSTARRS (G. Magnier)</a:t>
            </a:r>
          </a:p>
        </p:txBody>
      </p:sp>
    </p:spTree>
    <p:extLst>
      <p:ext uri="{BB962C8B-B14F-4D97-AF65-F5344CB8AC3E}">
        <p14:creationId xmlns:p14="http://schemas.microsoft.com/office/powerpoint/2010/main" val="8915714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nl.gov\bnlfiles\LSST\Pictures\sensor accecptance walk throughs\Do Not Distribute\E2V-CCD250-064_out of jig 1_DND.JPG"/>
          <p:cNvPicPr>
            <a:picLocks noChangeAspect="1" noChangeArrowheads="1"/>
          </p:cNvPicPr>
          <p:nvPr/>
        </p:nvPicPr>
        <p:blipFill rotWithShape="1">
          <a:blip r:embed="rId2" cstate="print"/>
          <a:srcRect l="20216" t="10133" r="-532" b="-10133"/>
          <a:stretch/>
        </p:blipFill>
        <p:spPr bwMode="auto">
          <a:xfrm>
            <a:off x="655782" y="1440873"/>
            <a:ext cx="4184071" cy="3463636"/>
          </a:xfrm>
          <a:prstGeom prst="rect">
            <a:avLst/>
          </a:prstGeom>
          <a:noFill/>
        </p:spPr>
      </p:pic>
      <p:pic>
        <p:nvPicPr>
          <p:cNvPr id="5" name="Picture 2" descr="\\bnl.gov\bnlfiles\LSST\Pictures\sensor accecptance walk throughs\8-15-2015\DSC_0090.JPG"/>
          <p:cNvPicPr>
            <a:picLocks noChangeAspect="1" noChangeArrowheads="1"/>
          </p:cNvPicPr>
          <p:nvPr/>
        </p:nvPicPr>
        <p:blipFill>
          <a:blip r:embed="rId3" cstate="print"/>
          <a:srcRect/>
          <a:stretch>
            <a:fillRect/>
          </a:stretch>
        </p:blipFill>
        <p:spPr bwMode="auto">
          <a:xfrm>
            <a:off x="5089236" y="1422399"/>
            <a:ext cx="4764898" cy="3168073"/>
          </a:xfrm>
          <a:prstGeom prst="rect">
            <a:avLst/>
          </a:prstGeom>
          <a:noFill/>
        </p:spPr>
      </p:pic>
    </p:spTree>
    <p:extLst>
      <p:ext uri="{BB962C8B-B14F-4D97-AF65-F5344CB8AC3E}">
        <p14:creationId xmlns:p14="http://schemas.microsoft.com/office/powerpoint/2010/main" val="874495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Raft tower modules</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6184"/>
          <a:stretch/>
        </p:blipFill>
        <p:spPr>
          <a:xfrm>
            <a:off x="268679" y="2234822"/>
            <a:ext cx="7144283" cy="4101323"/>
          </a:xfrm>
          <a:prstGeom prst="rect">
            <a:avLst/>
          </a:prstGeom>
        </p:spPr>
      </p:pic>
      <p:sp>
        <p:nvSpPr>
          <p:cNvPr id="4" name="Text Box 28"/>
          <p:cNvSpPr txBox="1">
            <a:spLocks noChangeArrowheads="1"/>
          </p:cNvSpPr>
          <p:nvPr/>
        </p:nvSpPr>
        <p:spPr bwMode="auto">
          <a:xfrm>
            <a:off x="464903" y="662439"/>
            <a:ext cx="5330915" cy="1468094"/>
          </a:xfrm>
          <a:prstGeom prst="rect">
            <a:avLst/>
          </a:prstGeom>
          <a:noFill/>
          <a:ln>
            <a:noFill/>
          </a:ln>
          <a:extLst/>
        </p:spPr>
        <p:txBody>
          <a:bodyPr wrap="square" lIns="182880" tIns="137160" bIns="13716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70000"/>
              </a:lnSpc>
              <a:spcBef>
                <a:spcPct val="50000"/>
              </a:spcBef>
            </a:pPr>
            <a:r>
              <a:rPr lang="en-US" dirty="0"/>
              <a:t>Autonomous, testable 12K x 12K imager</a:t>
            </a:r>
          </a:p>
          <a:p>
            <a:pPr eaLnBrk="1" hangingPunct="1">
              <a:lnSpc>
                <a:spcPct val="70000"/>
              </a:lnSpc>
              <a:spcBef>
                <a:spcPct val="50000"/>
              </a:spcBef>
            </a:pPr>
            <a:r>
              <a:rPr lang="en-US" dirty="0"/>
              <a:t>9 CCDs, 3 Readout Electronics Boards (REBs)</a:t>
            </a:r>
          </a:p>
          <a:p>
            <a:pPr eaLnBrk="1" hangingPunct="1">
              <a:lnSpc>
                <a:spcPct val="70000"/>
              </a:lnSpc>
              <a:spcBef>
                <a:spcPct val="50000"/>
              </a:spcBef>
            </a:pPr>
            <a:r>
              <a:rPr lang="en-US" dirty="0"/>
              <a:t>50 W power dissipation</a:t>
            </a:r>
          </a:p>
          <a:p>
            <a:pPr eaLnBrk="1" hangingPunct="1">
              <a:lnSpc>
                <a:spcPct val="70000"/>
              </a:lnSpc>
              <a:spcBef>
                <a:spcPct val="50000"/>
              </a:spcBef>
            </a:pPr>
            <a:r>
              <a:rPr lang="en-US" dirty="0"/>
              <a:t>12.7 x 12.7 x 42 cm</a:t>
            </a:r>
            <a:r>
              <a:rPr lang="en-US" baseline="30000" dirty="0"/>
              <a:t>3</a:t>
            </a:r>
          </a:p>
        </p:txBody>
      </p:sp>
      <p:pic>
        <p:nvPicPr>
          <p:cNvPr id="7" name="Picture 2" descr="https://lh3.googleusercontent.com/O4Pki0ImMqaZfSVsxOUw5ParxjfBpjYIAd6Ida5rVw5zGkkwx9svHfPsfvDod0nA1MOHH_1SkCqpZfWeF9hfMAdzVlR78idPvthIbIv8W-wWCWkKg2AAAU7aIDnMFVhjVZfZk1NGc9D7ov6lfKDShBPd6oKjJi_sH_azmZdG-HL3-F007G2Uj2c7nNi2IuCDk4-GWVdjBbg4RPCWa1pd4POs2tQLUgVpkOe8FxvhnkGYT1cJ-Ag_9-uIDko7ovmwe7T49HZ_vrFwhlM6aOL2f54zhVDu1I0kZKlTRCXPw6a0S4obfL3t3gup9mbXGvQO6a7UxEff3KO4aUsw0J026JVOCziXQdh_DVS3ntz9dYubd4r7GAgkT-FguHXaDr6DifDqPJIkpFcDxCNoXjeFYuDIqVx_d-1aiB_LvNzwBdCabUqO3f60MtC-uno5QCSWo-59hG6YsnxS9xCCqhfyrToNmMrsl4xFCFVddKqvocRa7pz65JxtEo8EFacWPlD0CxZt5GoXBSWmgWUdCMTFswahY0b3E5RAzhWNzFaoYZ5_Ud5qJkyWOPZQWg1jkOz25rX2okFfmRSjbyg5PofQACGuxiRqSGSUbme5ERHmGM5YGa50=w648-h863-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648" y="1651664"/>
            <a:ext cx="3432716" cy="4569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0614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O4Pki0ImMqaZfSVsxOUw5ParxjfBpjYIAd6Ida5rVw5zGkkwx9svHfPsfvDod0nA1MOHH_1SkCqpZfWeF9hfMAdzVlR78idPvthIbIv8W-wWCWkKg2AAAU7aIDnMFVhjVZfZk1NGc9D7ov6lfKDShBPd6oKjJi_sH_azmZdG-HL3-F007G2Uj2c7nNi2IuCDk4-GWVdjBbg4RPCWa1pd4POs2tQLUgVpkOe8FxvhnkGYT1cJ-Ag_9-uIDko7ovmwe7T49HZ_vrFwhlM6aOL2f54zhVDu1I0kZKlTRCXPw6a0S4obfL3t3gup9mbXGvQO6a7UxEff3KO4aUsw0J026JVOCziXQdh_DVS3ntz9dYubd4r7GAgkT-FguHXaDr6DifDqPJIkpFcDxCNoXjeFYuDIqVx_d-1aiB_LvNzwBdCabUqO3f60MtC-uno5QCSWo-59hG6YsnxS9xCCqhfyrToNmMrsl4xFCFVddKqvocRa7pz65JxtEo8EFacWPlD0CxZt5GoXBSWmgWUdCMTFswahY0b3E5RAzhWNzFaoYZ5_Ud5qJkyWOPZQWg1jkOz25rX2okFfmRSjbyg5PofQACGuxiRqSGSUbme5ERHmGM5YGa50=w648-h863-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866" y="742373"/>
            <a:ext cx="41148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20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Raft tower modules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332" y="2209801"/>
            <a:ext cx="8483468" cy="3594901"/>
          </a:xfrm>
          <a:prstGeom prst="rect">
            <a:avLst/>
          </a:prstGeom>
        </p:spPr>
      </p:pic>
      <p:sp>
        <p:nvSpPr>
          <p:cNvPr id="4" name="Text Box 28"/>
          <p:cNvSpPr txBox="1">
            <a:spLocks noChangeArrowheads="1"/>
          </p:cNvSpPr>
          <p:nvPr/>
        </p:nvSpPr>
        <p:spPr bwMode="auto">
          <a:xfrm>
            <a:off x="1831885" y="854698"/>
            <a:ext cx="5330915" cy="1468094"/>
          </a:xfrm>
          <a:prstGeom prst="rect">
            <a:avLst/>
          </a:prstGeom>
          <a:noFill/>
          <a:ln>
            <a:noFill/>
          </a:ln>
          <a:extLst/>
        </p:spPr>
        <p:txBody>
          <a:bodyPr wrap="square" lIns="182880" tIns="137160" bIns="13716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70000"/>
              </a:lnSpc>
              <a:spcBef>
                <a:spcPct val="50000"/>
              </a:spcBef>
            </a:pPr>
            <a:r>
              <a:rPr lang="en-US" dirty="0"/>
              <a:t>Autonomous, testable 12K x 12K imager</a:t>
            </a:r>
          </a:p>
          <a:p>
            <a:pPr eaLnBrk="1" hangingPunct="1">
              <a:lnSpc>
                <a:spcPct val="70000"/>
              </a:lnSpc>
              <a:spcBef>
                <a:spcPct val="50000"/>
              </a:spcBef>
            </a:pPr>
            <a:r>
              <a:rPr lang="en-US" dirty="0"/>
              <a:t>9 CCDs, 3 Readout Electronics Boards (REBs)</a:t>
            </a:r>
          </a:p>
          <a:p>
            <a:pPr eaLnBrk="1" hangingPunct="1">
              <a:lnSpc>
                <a:spcPct val="70000"/>
              </a:lnSpc>
              <a:spcBef>
                <a:spcPct val="50000"/>
              </a:spcBef>
            </a:pPr>
            <a:r>
              <a:rPr lang="en-US" dirty="0"/>
              <a:t>50 W power dissipation</a:t>
            </a:r>
          </a:p>
          <a:p>
            <a:pPr eaLnBrk="1" hangingPunct="1">
              <a:lnSpc>
                <a:spcPct val="70000"/>
              </a:lnSpc>
              <a:spcBef>
                <a:spcPct val="50000"/>
              </a:spcBef>
            </a:pPr>
            <a:r>
              <a:rPr lang="en-US" dirty="0"/>
              <a:t>12.7 x 12.7 x 42 cm</a:t>
            </a:r>
            <a:r>
              <a:rPr lang="en-US" baseline="30000" dirty="0"/>
              <a:t>3</a:t>
            </a:r>
          </a:p>
        </p:txBody>
      </p:sp>
      <p:sp>
        <p:nvSpPr>
          <p:cNvPr id="5" name="Text Box 23"/>
          <p:cNvSpPr txBox="1">
            <a:spLocks noChangeArrowheads="1"/>
          </p:cNvSpPr>
          <p:nvPr/>
        </p:nvSpPr>
        <p:spPr bwMode="auto">
          <a:xfrm>
            <a:off x="4805711" y="5829724"/>
            <a:ext cx="2994874" cy="338554"/>
          </a:xfrm>
          <a:prstGeom prst="rect">
            <a:avLst/>
          </a:prstGeom>
          <a:noFill/>
          <a:ln>
            <a:noFill/>
          </a:ln>
          <a:effectLst/>
          <a:extLst/>
        </p:spPr>
        <p:txBody>
          <a:bodyPr wrap="squar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eaLnBrk="0" hangingPunct="0">
              <a:defRPr>
                <a:solidFill>
                  <a:schemeClr val="tx1"/>
                </a:solidFill>
                <a:latin typeface="Arial" pitchFamily="34" charset="0"/>
              </a:defRPr>
            </a:lvl5pPr>
            <a:lvl6pPr eaLnBrk="0" fontAlgn="base" hangingPunct="0">
              <a:spcBef>
                <a:spcPct val="0"/>
              </a:spcBef>
              <a:spcAft>
                <a:spcPct val="0"/>
              </a:spcAft>
              <a:defRPr>
                <a:solidFill>
                  <a:schemeClr val="tx1"/>
                </a:solidFill>
                <a:latin typeface="Arial" pitchFamily="34" charset="0"/>
              </a:defRPr>
            </a:lvl6pPr>
            <a:lvl7pPr eaLnBrk="0" fontAlgn="base" hangingPunct="0">
              <a:spcBef>
                <a:spcPct val="0"/>
              </a:spcBef>
              <a:spcAft>
                <a:spcPct val="0"/>
              </a:spcAft>
              <a:defRPr>
                <a:solidFill>
                  <a:schemeClr val="tx1"/>
                </a:solidFill>
                <a:latin typeface="Arial" pitchFamily="34" charset="0"/>
              </a:defRPr>
            </a:lvl7pPr>
            <a:lvl8pPr eaLnBrk="0" fontAlgn="base" hangingPunct="0">
              <a:spcBef>
                <a:spcPct val="0"/>
              </a:spcBef>
              <a:spcAft>
                <a:spcPct val="0"/>
              </a:spcAft>
              <a:defRPr>
                <a:solidFill>
                  <a:schemeClr val="tx1"/>
                </a:solidFill>
                <a:latin typeface="Arial" pitchFamily="34" charset="0"/>
              </a:defRPr>
            </a:lvl8pPr>
            <a:lvl9pPr eaLnBrk="0" fontAlgn="base" hangingPunct="0">
              <a:spcBef>
                <a:spcPct val="0"/>
              </a:spcBef>
              <a:spcAft>
                <a:spcPct val="0"/>
              </a:spcAft>
              <a:defRPr>
                <a:solidFill>
                  <a:schemeClr val="tx1"/>
                </a:solidFill>
                <a:latin typeface="Arial" pitchFamily="34" charset="0"/>
              </a:defRPr>
            </a:lvl9pPr>
          </a:lstStyle>
          <a:p>
            <a:pPr eaLnBrk="1" hangingPunct="1"/>
            <a:r>
              <a:rPr lang="en-US" sz="1600" i="1" dirty="0">
                <a:latin typeface="Arial Black" pitchFamily="34" charset="0"/>
              </a:rPr>
              <a:t>Photons in – bits out</a:t>
            </a:r>
          </a:p>
        </p:txBody>
      </p:sp>
      <p:sp>
        <p:nvSpPr>
          <p:cNvPr id="6" name="Rectangle 5"/>
          <p:cNvSpPr/>
          <p:nvPr/>
        </p:nvSpPr>
        <p:spPr>
          <a:xfrm>
            <a:off x="6781800" y="6214646"/>
            <a:ext cx="3657600" cy="369332"/>
          </a:xfrm>
          <a:prstGeom prst="rect">
            <a:avLst/>
          </a:prstGeom>
        </p:spPr>
        <p:txBody>
          <a:bodyPr wrap="square">
            <a:spAutoFit/>
          </a:bodyPr>
          <a:lstStyle/>
          <a:p>
            <a:r>
              <a:rPr lang="en-US" sz="900" dirty="0">
                <a:solidFill>
                  <a:schemeClr val="accent1">
                    <a:lumMod val="75000"/>
                  </a:schemeClr>
                </a:solidFill>
              </a:rPr>
              <a:t>O'Connor, P., et al. "Development of the LSST raft tower modules." </a:t>
            </a:r>
            <a:r>
              <a:rPr lang="en-US" sz="900" i="1" dirty="0">
                <a:solidFill>
                  <a:schemeClr val="accent1">
                    <a:lumMod val="75000"/>
                  </a:schemeClr>
                </a:solidFill>
              </a:rPr>
              <a:t>SPIE Astronomical Telescopes+ Instrumentation</a:t>
            </a:r>
            <a:r>
              <a:rPr lang="en-US" sz="900" dirty="0">
                <a:solidFill>
                  <a:schemeClr val="accent1">
                    <a:lumMod val="75000"/>
                  </a:schemeClr>
                </a:solidFill>
              </a:rPr>
              <a:t>., 2012.</a:t>
            </a:r>
          </a:p>
        </p:txBody>
      </p:sp>
    </p:spTree>
    <p:extLst>
      <p:ext uri="{BB962C8B-B14F-4D97-AF65-F5344CB8AC3E}">
        <p14:creationId xmlns:p14="http://schemas.microsoft.com/office/powerpoint/2010/main" val="38516687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prototype performance</a:t>
            </a:r>
            <a:endParaRPr lang="en-US" dirty="0"/>
          </a:p>
        </p:txBody>
      </p:sp>
      <p:grpSp>
        <p:nvGrpSpPr>
          <p:cNvPr id="5" name="Group 8"/>
          <p:cNvGrpSpPr/>
          <p:nvPr/>
        </p:nvGrpSpPr>
        <p:grpSpPr>
          <a:xfrm>
            <a:off x="1611524" y="704094"/>
            <a:ext cx="2986981" cy="2461157"/>
            <a:chOff x="87523" y="560337"/>
            <a:chExt cx="2986981" cy="2461157"/>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7523" y="951993"/>
              <a:ext cx="2986981" cy="206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24535" y="560337"/>
              <a:ext cx="716549" cy="369332"/>
            </a:xfrm>
            <a:prstGeom prst="rect">
              <a:avLst/>
            </a:prstGeom>
            <a:solidFill>
              <a:schemeClr val="bg1">
                <a:lumMod val="85000"/>
              </a:schemeClr>
            </a:solidFill>
          </p:spPr>
          <p:txBody>
            <a:bodyPr wrap="square" rtlCol="0">
              <a:spAutoFit/>
            </a:bodyPr>
            <a:lstStyle/>
            <a:p>
              <a:r>
                <a:rPr lang="en-US" dirty="0">
                  <a:latin typeface="Calibri" pitchFamily="34" charset="0"/>
                </a:rPr>
                <a:t>QE</a:t>
              </a:r>
            </a:p>
          </p:txBody>
        </p:sp>
      </p:grpSp>
      <p:grpSp>
        <p:nvGrpSpPr>
          <p:cNvPr id="6" name="Group 9"/>
          <p:cNvGrpSpPr/>
          <p:nvPr/>
        </p:nvGrpSpPr>
        <p:grpSpPr>
          <a:xfrm>
            <a:off x="4618619" y="704094"/>
            <a:ext cx="3014635" cy="2673971"/>
            <a:chOff x="3094618" y="560337"/>
            <a:chExt cx="3014635" cy="2673971"/>
          </a:xfrm>
        </p:grpSpPr>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618" y="925489"/>
              <a:ext cx="3014635" cy="2308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647931" y="560337"/>
              <a:ext cx="1387896" cy="369332"/>
            </a:xfrm>
            <a:prstGeom prst="rect">
              <a:avLst/>
            </a:prstGeom>
            <a:solidFill>
              <a:schemeClr val="bg1">
                <a:lumMod val="85000"/>
              </a:schemeClr>
            </a:solidFill>
          </p:spPr>
          <p:txBody>
            <a:bodyPr wrap="square" rtlCol="0">
              <a:spAutoFit/>
            </a:bodyPr>
            <a:lstStyle/>
            <a:p>
              <a:r>
                <a:rPr lang="en-US" dirty="0">
                  <a:latin typeface="Calibri" pitchFamily="34" charset="0"/>
                </a:rPr>
                <a:t>Dark current</a:t>
              </a:r>
            </a:p>
          </p:txBody>
        </p:sp>
      </p:grpSp>
      <p:grpSp>
        <p:nvGrpSpPr>
          <p:cNvPr id="7" name="Group 11"/>
          <p:cNvGrpSpPr/>
          <p:nvPr/>
        </p:nvGrpSpPr>
        <p:grpSpPr>
          <a:xfrm>
            <a:off x="7712766" y="704094"/>
            <a:ext cx="2791373" cy="2801107"/>
            <a:chOff x="6188765" y="560337"/>
            <a:chExt cx="2791373" cy="2801107"/>
          </a:xfrm>
        </p:grpSpPr>
        <p:pic>
          <p:nvPicPr>
            <p:cNvPr id="27136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8765" y="1306280"/>
              <a:ext cx="2791373" cy="2055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715809" y="560337"/>
              <a:ext cx="2017374" cy="646331"/>
            </a:xfrm>
            <a:prstGeom prst="rect">
              <a:avLst/>
            </a:prstGeom>
            <a:solidFill>
              <a:schemeClr val="bg1">
                <a:lumMod val="85000"/>
              </a:schemeClr>
            </a:solidFill>
          </p:spPr>
          <p:txBody>
            <a:bodyPr wrap="square" rtlCol="0">
              <a:spAutoFit/>
            </a:bodyPr>
            <a:lstStyle/>
            <a:p>
              <a:r>
                <a:rPr lang="en-US" dirty="0">
                  <a:latin typeface="Calibri" pitchFamily="34" charset="0"/>
                </a:rPr>
                <a:t>Charge transfer inefficiency</a:t>
              </a:r>
            </a:p>
          </p:txBody>
        </p:sp>
      </p:grpSp>
      <p:grpSp>
        <p:nvGrpSpPr>
          <p:cNvPr id="8" name="Group 15"/>
          <p:cNvGrpSpPr/>
          <p:nvPr/>
        </p:nvGrpSpPr>
        <p:grpSpPr>
          <a:xfrm>
            <a:off x="7450462" y="3528448"/>
            <a:ext cx="3065138" cy="2296025"/>
            <a:chOff x="13252" y="3500277"/>
            <a:chExt cx="3065138" cy="2296025"/>
          </a:xfrm>
        </p:grpSpPr>
        <p:pic>
          <p:nvPicPr>
            <p:cNvPr id="271364"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52" y="3903328"/>
              <a:ext cx="3065138" cy="1892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579100" y="3500277"/>
              <a:ext cx="2486037" cy="369332"/>
            </a:xfrm>
            <a:prstGeom prst="rect">
              <a:avLst/>
            </a:prstGeom>
            <a:solidFill>
              <a:schemeClr val="bg1">
                <a:lumMod val="85000"/>
              </a:schemeClr>
            </a:solidFill>
          </p:spPr>
          <p:txBody>
            <a:bodyPr wrap="square" rtlCol="0">
              <a:spAutoFit/>
            </a:bodyPr>
            <a:lstStyle/>
            <a:p>
              <a:r>
                <a:rPr lang="en-US" dirty="0">
                  <a:latin typeface="Calibri" pitchFamily="34" charset="0"/>
                </a:rPr>
                <a:t>Height of image surface</a:t>
              </a:r>
            </a:p>
          </p:txBody>
        </p:sp>
      </p:grpSp>
      <p:grpSp>
        <p:nvGrpSpPr>
          <p:cNvPr id="9" name="Group 20"/>
          <p:cNvGrpSpPr/>
          <p:nvPr/>
        </p:nvGrpSpPr>
        <p:grpSpPr>
          <a:xfrm>
            <a:off x="4640134" y="3500278"/>
            <a:ext cx="2827466" cy="2768001"/>
            <a:chOff x="6170718" y="3500277"/>
            <a:chExt cx="2827466" cy="2768001"/>
          </a:xfrm>
        </p:grpSpPr>
        <p:pic>
          <p:nvPicPr>
            <p:cNvPr id="27238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0718" y="3863571"/>
              <a:ext cx="2827466" cy="240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6676053" y="3500277"/>
              <a:ext cx="1674569" cy="369332"/>
            </a:xfrm>
            <a:prstGeom prst="rect">
              <a:avLst/>
            </a:prstGeom>
            <a:solidFill>
              <a:schemeClr val="bg1">
                <a:lumMod val="85000"/>
              </a:schemeClr>
            </a:solidFill>
          </p:spPr>
          <p:txBody>
            <a:bodyPr wrap="square" rtlCol="0">
              <a:spAutoFit/>
            </a:bodyPr>
            <a:lstStyle/>
            <a:p>
              <a:r>
                <a:rPr lang="en-US" dirty="0">
                  <a:latin typeface="Calibri" pitchFamily="34" charset="0"/>
                </a:rPr>
                <a:t>Read noise</a:t>
              </a:r>
            </a:p>
          </p:txBody>
        </p:sp>
      </p:grpSp>
      <p:grpSp>
        <p:nvGrpSpPr>
          <p:cNvPr id="10" name="Group 19"/>
          <p:cNvGrpSpPr/>
          <p:nvPr/>
        </p:nvGrpSpPr>
        <p:grpSpPr>
          <a:xfrm>
            <a:off x="1655890" y="3500277"/>
            <a:ext cx="2839910" cy="2631600"/>
            <a:chOff x="3299793" y="3500277"/>
            <a:chExt cx="2839910" cy="2631600"/>
          </a:xfrm>
        </p:grpSpPr>
        <p:pic>
          <p:nvPicPr>
            <p:cNvPr id="27238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99793" y="3903328"/>
              <a:ext cx="2839910" cy="222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3809126" y="3500277"/>
              <a:ext cx="1021297" cy="369332"/>
            </a:xfrm>
            <a:prstGeom prst="rect">
              <a:avLst/>
            </a:prstGeom>
            <a:solidFill>
              <a:schemeClr val="bg1">
                <a:lumMod val="85000"/>
              </a:schemeClr>
            </a:solidFill>
          </p:spPr>
          <p:txBody>
            <a:bodyPr wrap="square" rtlCol="0">
              <a:spAutoFit/>
            </a:bodyPr>
            <a:lstStyle/>
            <a:p>
              <a:r>
                <a:rPr lang="en-US" dirty="0">
                  <a:latin typeface="Calibri" pitchFamily="34" charset="0"/>
                </a:rPr>
                <a:t>PSF</a:t>
              </a:r>
            </a:p>
          </p:txBody>
        </p:sp>
      </p:grpSp>
      <p:sp>
        <p:nvSpPr>
          <p:cNvPr id="4" name="TextBox 3"/>
          <p:cNvSpPr txBox="1"/>
          <p:nvPr/>
        </p:nvSpPr>
        <p:spPr>
          <a:xfrm>
            <a:off x="1907097" y="6131877"/>
            <a:ext cx="3004733" cy="369332"/>
          </a:xfrm>
          <a:prstGeom prst="rect">
            <a:avLst/>
          </a:prstGeom>
          <a:noFill/>
        </p:spPr>
        <p:txBody>
          <a:bodyPr wrap="none" rtlCol="0">
            <a:spAutoFit/>
          </a:bodyPr>
          <a:lstStyle/>
          <a:p>
            <a:r>
              <a:rPr lang="en-US" i="1" dirty="0">
                <a:solidFill>
                  <a:schemeClr val="accent1">
                    <a:lumMod val="75000"/>
                  </a:schemeClr>
                </a:solidFill>
                <a:latin typeface="Calibri" pitchFamily="34" charset="0"/>
              </a:rPr>
              <a:t>Usable pixel fraction &gt; 99.99%</a:t>
            </a:r>
          </a:p>
        </p:txBody>
      </p:sp>
      <p:sp>
        <p:nvSpPr>
          <p:cNvPr id="25" name="Rectangle 24"/>
          <p:cNvSpPr/>
          <p:nvPr/>
        </p:nvSpPr>
        <p:spPr>
          <a:xfrm>
            <a:off x="6491410" y="6172200"/>
            <a:ext cx="3887666" cy="369332"/>
          </a:xfrm>
          <a:prstGeom prst="rect">
            <a:avLst/>
          </a:prstGeom>
        </p:spPr>
        <p:txBody>
          <a:bodyPr wrap="square">
            <a:spAutoFit/>
          </a:bodyPr>
          <a:lstStyle/>
          <a:p>
            <a:r>
              <a:rPr lang="en-US" sz="900" dirty="0" err="1">
                <a:solidFill>
                  <a:schemeClr val="accent1">
                    <a:lumMod val="75000"/>
                  </a:schemeClr>
                </a:solidFill>
              </a:rPr>
              <a:t>Radeka</a:t>
            </a:r>
            <a:r>
              <a:rPr lang="en-US" sz="900" dirty="0">
                <a:solidFill>
                  <a:schemeClr val="accent1">
                    <a:lumMod val="75000"/>
                  </a:schemeClr>
                </a:solidFill>
              </a:rPr>
              <a:t>, V., et al. "LSST sensor requirements and characterization of the prototype LSST CCDs." Journal of Instrumentation 4.03 (2009): P03002..</a:t>
            </a:r>
          </a:p>
        </p:txBody>
      </p:sp>
    </p:spTree>
    <p:extLst>
      <p:ext uri="{BB962C8B-B14F-4D97-AF65-F5344CB8AC3E}">
        <p14:creationId xmlns:p14="http://schemas.microsoft.com/office/powerpoint/2010/main" val="5729541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3690938" y="92076"/>
            <a:ext cx="6519862" cy="538163"/>
          </a:xfrm>
        </p:spPr>
        <p:txBody>
          <a:bodyPr/>
          <a:lstStyle/>
          <a:p>
            <a:pPr eaLnBrk="1" hangingPunct="1"/>
            <a:r>
              <a:rPr lang="en-US" altLang="en-US" smtClean="0"/>
              <a:t>LSST science focal plane</a:t>
            </a:r>
          </a:p>
        </p:txBody>
      </p:sp>
      <p:sp>
        <p:nvSpPr>
          <p:cNvPr id="6147" name="Content Placeholder 2"/>
          <p:cNvSpPr>
            <a:spLocks noGrp="1"/>
          </p:cNvSpPr>
          <p:nvPr>
            <p:ph idx="4294967295"/>
          </p:nvPr>
        </p:nvSpPr>
        <p:spPr>
          <a:xfrm>
            <a:off x="7196381" y="1169691"/>
            <a:ext cx="3175027" cy="2216690"/>
          </a:xfrm>
          <a:solidFill>
            <a:srgbClr val="FFFF99"/>
          </a:solidFill>
          <a:ln>
            <a:solidFill>
              <a:schemeClr val="tx1"/>
            </a:solidFill>
          </a:ln>
          <a:effectLst>
            <a:outerShdw blurRad="50800" dist="38100" dir="2700000" algn="tl" rotWithShape="0">
              <a:prstClr val="black">
                <a:alpha val="40000"/>
              </a:prstClr>
            </a:outerShdw>
          </a:effectLst>
        </p:spPr>
        <p:txBody>
          <a:bodyPr/>
          <a:lstStyle/>
          <a:p>
            <a:pPr eaLnBrk="1" hangingPunct="1"/>
            <a:r>
              <a:rPr lang="en-US" altLang="en-US" sz="1800" dirty="0"/>
              <a:t>3.5° diameter</a:t>
            </a:r>
          </a:p>
          <a:p>
            <a:pPr eaLnBrk="1" hangingPunct="1"/>
            <a:r>
              <a:rPr lang="en-US" altLang="en-US" sz="1800" dirty="0">
                <a:sym typeface="Symbol" pitchFamily="18" charset="2"/>
              </a:rPr>
              <a:t>0.2” (10</a:t>
            </a:r>
            <a:r>
              <a:rPr lang="en-US" altLang="en-US" sz="1800" dirty="0">
                <a:latin typeface="Symbol" pitchFamily="18" charset="2"/>
                <a:sym typeface="Symbol" pitchFamily="18" charset="2"/>
              </a:rPr>
              <a:t>m</a:t>
            </a:r>
            <a:r>
              <a:rPr lang="en-US" altLang="en-US" sz="1800" dirty="0">
                <a:sym typeface="Symbol" pitchFamily="18" charset="2"/>
              </a:rPr>
              <a:t>m) pixels</a:t>
            </a:r>
            <a:r>
              <a:rPr lang="en-US" altLang="en-US" sz="1800" dirty="0"/>
              <a:t> </a:t>
            </a:r>
          </a:p>
          <a:p>
            <a:pPr eaLnBrk="1" hangingPunct="1"/>
            <a:r>
              <a:rPr lang="en-US" altLang="en-US" sz="1800" dirty="0"/>
              <a:t>189 4K </a:t>
            </a:r>
            <a:r>
              <a:rPr lang="en-US" altLang="en-US" sz="1800" dirty="0">
                <a:sym typeface="Symbol" pitchFamily="18" charset="2"/>
              </a:rPr>
              <a:t> 4K CCDs</a:t>
            </a:r>
          </a:p>
          <a:p>
            <a:pPr eaLnBrk="1" hangingPunct="1"/>
            <a:r>
              <a:rPr lang="en-US" altLang="en-US" sz="1800" dirty="0">
                <a:sym typeface="Symbol" pitchFamily="18" charset="2"/>
              </a:rPr>
              <a:t>21 “rafts”</a:t>
            </a:r>
          </a:p>
          <a:p>
            <a:pPr eaLnBrk="1" hangingPunct="1"/>
            <a:r>
              <a:rPr lang="en-US" altLang="en-US" sz="1800" dirty="0">
                <a:sym typeface="Symbol" pitchFamily="18" charset="2"/>
              </a:rPr>
              <a:t>Fully-butted mosaic (90% fill factor)</a:t>
            </a:r>
          </a:p>
          <a:p>
            <a:pPr eaLnBrk="1" hangingPunct="1">
              <a:buFont typeface="Arial" pitchFamily="34" charset="0"/>
              <a:buNone/>
            </a:pPr>
            <a:endParaRPr lang="en-US" altLang="en-US" sz="1800" dirty="0">
              <a:sym typeface="Symbol" pitchFamily="18" charset="2"/>
            </a:endParaRPr>
          </a:p>
        </p:txBody>
      </p:sp>
      <p:grpSp>
        <p:nvGrpSpPr>
          <p:cNvPr id="9" name="Group 8"/>
          <p:cNvGrpSpPr/>
          <p:nvPr/>
        </p:nvGrpSpPr>
        <p:grpSpPr>
          <a:xfrm>
            <a:off x="2027719" y="991464"/>
            <a:ext cx="4716462" cy="4562475"/>
            <a:chOff x="4427538" y="1298575"/>
            <a:chExt cx="4716462" cy="4562475"/>
          </a:xfrm>
        </p:grpSpPr>
        <p:pic>
          <p:nvPicPr>
            <p:cNvPr id="6148" name="Picture 2" descr="Focal Plane Layout.jpg"/>
            <p:cNvPicPr>
              <a:picLocks noChangeAspect="1"/>
            </p:cNvPicPr>
            <p:nvPr/>
          </p:nvPicPr>
          <p:blipFill>
            <a:blip r:embed="rId2">
              <a:extLst>
                <a:ext uri="{28A0092B-C50C-407E-A947-70E740481C1C}">
                  <a14:useLocalDpi xmlns:a14="http://schemas.microsoft.com/office/drawing/2010/main" val="0"/>
                </a:ext>
              </a:extLst>
            </a:blip>
            <a:srcRect t="6207"/>
            <a:stretch>
              <a:fillRect/>
            </a:stretch>
          </p:blipFill>
          <p:spPr bwMode="auto">
            <a:xfrm>
              <a:off x="4427538" y="1298575"/>
              <a:ext cx="4716462"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8086725" y="53498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a:t>guider</a:t>
              </a:r>
            </a:p>
          </p:txBody>
        </p:sp>
        <p:sp>
          <p:nvSpPr>
            <p:cNvPr id="6150" name="Text Box 7"/>
            <p:cNvSpPr txBox="1">
              <a:spLocks noChangeArrowheads="1"/>
            </p:cNvSpPr>
            <p:nvPr/>
          </p:nvSpPr>
          <p:spPr bwMode="auto">
            <a:xfrm>
              <a:off x="8383588" y="4657725"/>
              <a:ext cx="579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dirty="0"/>
                <a:t>WFS</a:t>
              </a:r>
            </a:p>
          </p:txBody>
        </p:sp>
        <p:sp>
          <p:nvSpPr>
            <p:cNvPr id="6151" name="Line 8"/>
            <p:cNvSpPr>
              <a:spLocks noChangeShapeType="1"/>
            </p:cNvSpPr>
            <p:nvPr/>
          </p:nvSpPr>
          <p:spPr bwMode="auto">
            <a:xfrm flipH="1">
              <a:off x="7675563" y="4800600"/>
              <a:ext cx="7080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2" name="Line 9"/>
            <p:cNvSpPr>
              <a:spLocks noChangeShapeType="1"/>
            </p:cNvSpPr>
            <p:nvPr/>
          </p:nvSpPr>
          <p:spPr bwMode="auto">
            <a:xfrm flipH="1" flipV="1">
              <a:off x="7675563" y="5118100"/>
              <a:ext cx="487362" cy="2809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0" name="Rectangle 9"/>
          <p:cNvSpPr/>
          <p:nvPr/>
        </p:nvSpPr>
        <p:spPr>
          <a:xfrm>
            <a:off x="7391400" y="6214646"/>
            <a:ext cx="3048000" cy="369332"/>
          </a:xfrm>
          <a:prstGeom prst="rect">
            <a:avLst/>
          </a:prstGeom>
        </p:spPr>
        <p:txBody>
          <a:bodyPr wrap="square">
            <a:spAutoFit/>
          </a:bodyPr>
          <a:lstStyle/>
          <a:p>
            <a:r>
              <a:rPr lang="en-US" sz="900" dirty="0">
                <a:solidFill>
                  <a:schemeClr val="accent1">
                    <a:lumMod val="75000"/>
                  </a:schemeClr>
                </a:solidFill>
              </a:rPr>
              <a:t>N. Kurita., et al. "</a:t>
            </a:r>
            <a:r>
              <a:rPr lang="en-US" sz="900" b="1" dirty="0"/>
              <a:t> </a:t>
            </a:r>
            <a:r>
              <a:rPr lang="en-US" sz="900" dirty="0">
                <a:solidFill>
                  <a:schemeClr val="accent1">
                    <a:lumMod val="75000"/>
                  </a:schemeClr>
                </a:solidFill>
              </a:rPr>
              <a:t>Large Synoptic Survey Telescope camera design and construction." SPIE 2016, </a:t>
            </a:r>
            <a:r>
              <a:rPr lang="en-US" sz="900" i="1" dirty="0">
                <a:solidFill>
                  <a:schemeClr val="accent1">
                    <a:lumMod val="75000"/>
                  </a:schemeClr>
                </a:solidFill>
              </a:rPr>
              <a:t>9912-28</a:t>
            </a:r>
            <a:r>
              <a:rPr lang="en-US" sz="900" dirty="0">
                <a:solidFill>
                  <a:schemeClr val="accent1">
                    <a:lumMod val="75000"/>
                  </a:schemeClr>
                </a:solidFill>
              </a:rPr>
              <a:t>.</a:t>
            </a:r>
          </a:p>
        </p:txBody>
      </p:sp>
    </p:spTree>
    <p:extLst>
      <p:ext uri="{BB962C8B-B14F-4D97-AF65-F5344CB8AC3E}">
        <p14:creationId xmlns:p14="http://schemas.microsoft.com/office/powerpoint/2010/main" val="15443203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LSST sensor EO requirements</a:t>
            </a:r>
            <a:endParaRPr lang="en-US" dirty="0"/>
          </a:p>
        </p:txBody>
      </p:sp>
      <p:graphicFrame>
        <p:nvGraphicFramePr>
          <p:cNvPr id="6" name="Content Placeholder 5"/>
          <p:cNvGraphicFramePr>
            <a:graphicFrameLocks noGrp="1"/>
          </p:cNvGraphicFramePr>
          <p:nvPr>
            <p:ph idx="1"/>
            <p:extLst/>
          </p:nvPr>
        </p:nvGraphicFramePr>
        <p:xfrm>
          <a:off x="3896747" y="593131"/>
          <a:ext cx="5660136" cy="6212025"/>
        </p:xfrm>
        <a:graphic>
          <a:graphicData uri="http://schemas.openxmlformats.org/drawingml/2006/table">
            <a:tbl>
              <a:tblPr firstRow="1" bandRow="1">
                <a:tableStyleId>{5C22544A-7EE6-4342-B048-85BDC9FD1C3A}</a:tableStyleId>
              </a:tblPr>
              <a:tblGrid>
                <a:gridCol w="2021136">
                  <a:extLst>
                    <a:ext uri="{9D8B030D-6E8A-4147-A177-3AD203B41FA5}">
                      <a16:colId xmlns:a16="http://schemas.microsoft.com/office/drawing/2014/main" val="20000"/>
                    </a:ext>
                  </a:extLst>
                </a:gridCol>
                <a:gridCol w="1679563">
                  <a:extLst>
                    <a:ext uri="{9D8B030D-6E8A-4147-A177-3AD203B41FA5}">
                      <a16:colId xmlns:a16="http://schemas.microsoft.com/office/drawing/2014/main" val="20001"/>
                    </a:ext>
                  </a:extLst>
                </a:gridCol>
                <a:gridCol w="1959437">
                  <a:extLst>
                    <a:ext uri="{9D8B030D-6E8A-4147-A177-3AD203B41FA5}">
                      <a16:colId xmlns:a16="http://schemas.microsoft.com/office/drawing/2014/main" val="20002"/>
                    </a:ext>
                  </a:extLst>
                </a:gridCol>
              </a:tblGrid>
              <a:tr h="255888">
                <a:tc>
                  <a:txBody>
                    <a:bodyPr/>
                    <a:lstStyle/>
                    <a:p>
                      <a:r>
                        <a:rPr lang="en-US" sz="1100" b="1" dirty="0" smtClean="0"/>
                        <a:t>Description</a:t>
                      </a:r>
                      <a:endParaRPr lang="en-US" sz="1100" b="1" dirty="0"/>
                    </a:p>
                  </a:txBody>
                  <a:tcPr/>
                </a:tc>
                <a:tc>
                  <a:txBody>
                    <a:bodyPr/>
                    <a:lstStyle/>
                    <a:p>
                      <a:r>
                        <a:rPr lang="en-US" sz="1100" b="1" dirty="0" smtClean="0"/>
                        <a:t>Specification</a:t>
                      </a:r>
                      <a:endParaRPr lang="en-US" sz="1100" b="1" dirty="0"/>
                    </a:p>
                  </a:txBody>
                  <a:tcPr/>
                </a:tc>
                <a:tc>
                  <a:txBody>
                    <a:bodyPr/>
                    <a:lstStyle/>
                    <a:p>
                      <a:r>
                        <a:rPr lang="en-US" sz="1100" b="1" dirty="0" smtClean="0"/>
                        <a:t>Measurement </a:t>
                      </a:r>
                      <a:endParaRPr lang="en-US" sz="1100" b="1" dirty="0"/>
                    </a:p>
                  </a:txBody>
                  <a:tcPr/>
                </a:tc>
                <a:extLst>
                  <a:ext uri="{0D108BD9-81ED-4DB2-BD59-A6C34878D82A}">
                    <a16:rowId xmlns:a16="http://schemas.microsoft.com/office/drawing/2014/main" val="10000"/>
                  </a:ext>
                </a:extLst>
              </a:tr>
              <a:tr h="255888">
                <a:tc>
                  <a:txBody>
                    <a:bodyPr/>
                    <a:lstStyle/>
                    <a:p>
                      <a:r>
                        <a:rPr lang="en-US" sz="1100" b="1" dirty="0" smtClean="0"/>
                        <a:t>Read noise</a:t>
                      </a:r>
                      <a:endParaRPr lang="en-US" sz="1100" b="1" dirty="0"/>
                    </a:p>
                  </a:txBody>
                  <a:tcPr/>
                </a:tc>
                <a:tc>
                  <a:txBody>
                    <a:bodyPr/>
                    <a:lstStyle/>
                    <a:p>
                      <a:r>
                        <a:rPr lang="en-US" sz="1100" b="1" dirty="0" smtClean="0"/>
                        <a:t>&lt;8e-</a:t>
                      </a:r>
                      <a:endParaRPr lang="en-US" sz="1100" b="1" dirty="0"/>
                    </a:p>
                  </a:txBody>
                  <a:tcPr/>
                </a:tc>
                <a:tc>
                  <a:txBody>
                    <a:bodyPr/>
                    <a:lstStyle/>
                    <a:p>
                      <a:r>
                        <a:rPr lang="en-US" sz="1100" b="1" dirty="0" smtClean="0"/>
                        <a:t>4.7 -5.0e-</a:t>
                      </a:r>
                      <a:endParaRPr lang="en-US" sz="1100" b="1" dirty="0"/>
                    </a:p>
                  </a:txBody>
                  <a:tcPr/>
                </a:tc>
                <a:extLst>
                  <a:ext uri="{0D108BD9-81ED-4DB2-BD59-A6C34878D82A}">
                    <a16:rowId xmlns:a16="http://schemas.microsoft.com/office/drawing/2014/main" val="10001"/>
                  </a:ext>
                </a:extLst>
              </a:tr>
              <a:tr h="255888">
                <a:tc>
                  <a:txBody>
                    <a:bodyPr/>
                    <a:lstStyle/>
                    <a:p>
                      <a:r>
                        <a:rPr lang="en-US" sz="1100" b="1" dirty="0" smtClean="0"/>
                        <a:t>Blooming full well</a:t>
                      </a:r>
                      <a:endParaRPr lang="en-US" sz="1100" b="1" dirty="0"/>
                    </a:p>
                  </a:txBody>
                  <a:tcPr/>
                </a:tc>
                <a:tc>
                  <a:txBody>
                    <a:bodyPr/>
                    <a:lstStyle/>
                    <a:p>
                      <a:r>
                        <a:rPr lang="en-US" sz="1100" b="1" dirty="0" smtClean="0"/>
                        <a:t>&lt;175 </a:t>
                      </a:r>
                      <a:r>
                        <a:rPr lang="en-US" sz="1100" b="1" dirty="0" err="1" smtClean="0"/>
                        <a:t>ke</a:t>
                      </a:r>
                      <a:r>
                        <a:rPr lang="en-US" sz="1100" b="1" dirty="0" smtClean="0"/>
                        <a:t>-</a:t>
                      </a:r>
                      <a:endParaRPr lang="en-US" sz="1100" b="1" dirty="0"/>
                    </a:p>
                  </a:txBody>
                  <a:tcPr/>
                </a:tc>
                <a:tc>
                  <a:txBody>
                    <a:bodyPr/>
                    <a:lstStyle/>
                    <a:p>
                      <a:r>
                        <a:rPr lang="en-US" sz="1100" b="1" dirty="0" smtClean="0"/>
                        <a:t>115-120 </a:t>
                      </a:r>
                      <a:r>
                        <a:rPr lang="en-US" sz="1100" b="1" dirty="0" err="1" smtClean="0"/>
                        <a:t>ke</a:t>
                      </a:r>
                      <a:r>
                        <a:rPr lang="en-US" sz="1100" b="1" dirty="0" smtClean="0"/>
                        <a:t>-</a:t>
                      </a:r>
                      <a:endParaRPr lang="en-US" sz="1100" b="1" dirty="0"/>
                    </a:p>
                  </a:txBody>
                  <a:tcPr/>
                </a:tc>
                <a:extLst>
                  <a:ext uri="{0D108BD9-81ED-4DB2-BD59-A6C34878D82A}">
                    <a16:rowId xmlns:a16="http://schemas.microsoft.com/office/drawing/2014/main" val="10002"/>
                  </a:ext>
                </a:extLst>
              </a:tr>
              <a:tr h="255888">
                <a:tc>
                  <a:txBody>
                    <a:bodyPr/>
                    <a:lstStyle/>
                    <a:p>
                      <a:r>
                        <a:rPr lang="en-US" sz="1100" b="1" dirty="0" smtClean="0"/>
                        <a:t>non-linearity</a:t>
                      </a:r>
                      <a:endParaRPr lang="en-US" sz="1100" b="1" dirty="0"/>
                    </a:p>
                  </a:txBody>
                  <a:tcPr/>
                </a:tc>
                <a:tc>
                  <a:txBody>
                    <a:bodyPr/>
                    <a:lstStyle/>
                    <a:p>
                      <a:r>
                        <a:rPr lang="en-US" sz="1100" b="1" dirty="0" smtClean="0"/>
                        <a:t>&lt;2%</a:t>
                      </a:r>
                      <a:endParaRPr lang="en-US" sz="1100" b="1" dirty="0"/>
                    </a:p>
                  </a:txBody>
                  <a:tcPr/>
                </a:tc>
                <a:tc>
                  <a:txBody>
                    <a:bodyPr/>
                    <a:lstStyle/>
                    <a:p>
                      <a:r>
                        <a:rPr lang="en-US" sz="1100" b="1" dirty="0" smtClean="0"/>
                        <a:t>max deviation 1.7%</a:t>
                      </a:r>
                      <a:endParaRPr lang="en-US" sz="1100" b="1" dirty="0"/>
                    </a:p>
                  </a:txBody>
                  <a:tcPr/>
                </a:tc>
                <a:extLst>
                  <a:ext uri="{0D108BD9-81ED-4DB2-BD59-A6C34878D82A}">
                    <a16:rowId xmlns:a16="http://schemas.microsoft.com/office/drawing/2014/main" val="10003"/>
                  </a:ext>
                </a:extLst>
              </a:tr>
              <a:tr h="255888">
                <a:tc>
                  <a:txBody>
                    <a:bodyPr/>
                    <a:lstStyle/>
                    <a:p>
                      <a:r>
                        <a:rPr lang="en-US" sz="1100" b="1" dirty="0" smtClean="0"/>
                        <a:t>cross talk</a:t>
                      </a:r>
                      <a:endParaRPr lang="en-US" sz="1100" b="1" dirty="0"/>
                    </a:p>
                  </a:txBody>
                  <a:tcPr/>
                </a:tc>
                <a:tc>
                  <a:txBody>
                    <a:bodyPr/>
                    <a:lstStyle/>
                    <a:p>
                      <a:r>
                        <a:rPr lang="en-US" sz="1100" b="1" dirty="0" smtClean="0"/>
                        <a:t>&lt;1.9*10-3</a:t>
                      </a:r>
                      <a:endParaRPr lang="en-US" sz="1100" b="1" dirty="0"/>
                    </a:p>
                  </a:txBody>
                  <a:tcPr/>
                </a:tc>
                <a:tc>
                  <a:txBody>
                    <a:bodyPr/>
                    <a:lstStyle/>
                    <a:p>
                      <a:r>
                        <a:rPr lang="en-US" sz="1100" b="1" dirty="0" smtClean="0"/>
                        <a:t>8*10-4</a:t>
                      </a:r>
                      <a:endParaRPr lang="en-US" sz="1100" b="1" dirty="0"/>
                    </a:p>
                  </a:txBody>
                  <a:tcPr/>
                </a:tc>
                <a:extLst>
                  <a:ext uri="{0D108BD9-81ED-4DB2-BD59-A6C34878D82A}">
                    <a16:rowId xmlns:a16="http://schemas.microsoft.com/office/drawing/2014/main" val="10004"/>
                  </a:ext>
                </a:extLst>
              </a:tr>
              <a:tr h="255888">
                <a:tc>
                  <a:txBody>
                    <a:bodyPr/>
                    <a:lstStyle/>
                    <a:p>
                      <a:r>
                        <a:rPr lang="en-US" sz="1100" b="1" dirty="0" smtClean="0"/>
                        <a:t>PRNU</a:t>
                      </a:r>
                      <a:endParaRPr lang="en-US" sz="1100" b="1" dirty="0"/>
                    </a:p>
                  </a:txBody>
                  <a:tcPr/>
                </a:tc>
                <a:tc>
                  <a:txBody>
                    <a:bodyPr/>
                    <a:lstStyle/>
                    <a:p>
                      <a:r>
                        <a:rPr lang="en-US" sz="1100" b="1" dirty="0" smtClean="0"/>
                        <a:t>&lt;5%</a:t>
                      </a:r>
                      <a:endParaRPr lang="en-US" sz="1100" b="1" dirty="0"/>
                    </a:p>
                  </a:txBody>
                  <a:tcPr/>
                </a:tc>
                <a:tc>
                  <a:txBody>
                    <a:bodyPr/>
                    <a:lstStyle/>
                    <a:p>
                      <a:r>
                        <a:rPr lang="en-US" sz="1100" b="1" dirty="0" smtClean="0"/>
                        <a:t>Max variation 4.2% @ 350 nm</a:t>
                      </a:r>
                      <a:endParaRPr lang="en-US" sz="1100" b="1" dirty="0"/>
                    </a:p>
                  </a:txBody>
                  <a:tcPr/>
                </a:tc>
                <a:extLst>
                  <a:ext uri="{0D108BD9-81ED-4DB2-BD59-A6C34878D82A}">
                    <a16:rowId xmlns:a16="http://schemas.microsoft.com/office/drawing/2014/main" val="10005"/>
                  </a:ext>
                </a:extLst>
              </a:tr>
              <a:tr h="255888">
                <a:tc>
                  <a:txBody>
                    <a:bodyPr/>
                    <a:lstStyle/>
                    <a:p>
                      <a:r>
                        <a:rPr lang="en-US" sz="1100" b="1" dirty="0" smtClean="0"/>
                        <a:t>u band QE </a:t>
                      </a:r>
                      <a:endParaRPr lang="en-US" sz="1100" b="1" dirty="0"/>
                    </a:p>
                  </a:txBody>
                  <a:tcPr/>
                </a:tc>
                <a:tc>
                  <a:txBody>
                    <a:bodyPr/>
                    <a:lstStyle/>
                    <a:p>
                      <a:r>
                        <a:rPr lang="en-US" sz="1100" b="1" dirty="0" smtClean="0"/>
                        <a:t>&gt;41%</a:t>
                      </a:r>
                      <a:endParaRPr lang="en-US" sz="1100" b="1" dirty="0"/>
                    </a:p>
                  </a:txBody>
                  <a:tcPr/>
                </a:tc>
                <a:tc>
                  <a:txBody>
                    <a:bodyPr/>
                    <a:lstStyle/>
                    <a:p>
                      <a:r>
                        <a:rPr lang="en-US" sz="1100" b="1" dirty="0" smtClean="0"/>
                        <a:t>55.4%</a:t>
                      </a:r>
                      <a:endParaRPr lang="en-US" sz="1100" b="1" dirty="0"/>
                    </a:p>
                  </a:txBody>
                  <a:tcPr/>
                </a:tc>
                <a:extLst>
                  <a:ext uri="{0D108BD9-81ED-4DB2-BD59-A6C34878D82A}">
                    <a16:rowId xmlns:a16="http://schemas.microsoft.com/office/drawing/2014/main" val="10006"/>
                  </a:ext>
                </a:extLst>
              </a:tr>
              <a:tr h="255888">
                <a:tc>
                  <a:txBody>
                    <a:bodyPr/>
                    <a:lstStyle/>
                    <a:p>
                      <a:r>
                        <a:rPr lang="en-US" sz="1100" b="1" dirty="0" smtClean="0"/>
                        <a:t>g band QE</a:t>
                      </a:r>
                      <a:endParaRPr lang="en-US" sz="1100" b="1" dirty="0"/>
                    </a:p>
                  </a:txBody>
                  <a:tcPr/>
                </a:tc>
                <a:tc>
                  <a:txBody>
                    <a:bodyPr/>
                    <a:lstStyle/>
                    <a:p>
                      <a:r>
                        <a:rPr lang="en-US" sz="1100" b="1" dirty="0" smtClean="0"/>
                        <a:t>&gt;78%</a:t>
                      </a:r>
                      <a:endParaRPr lang="en-US" sz="1100" b="1" dirty="0"/>
                    </a:p>
                  </a:txBody>
                  <a:tcPr/>
                </a:tc>
                <a:tc>
                  <a:txBody>
                    <a:bodyPr/>
                    <a:lstStyle/>
                    <a:p>
                      <a:r>
                        <a:rPr lang="en-US" sz="1100" b="1" dirty="0" smtClean="0"/>
                        <a:t>87.4%</a:t>
                      </a:r>
                      <a:endParaRPr lang="en-US" sz="1100" b="1" dirty="0"/>
                    </a:p>
                  </a:txBody>
                  <a:tcPr/>
                </a:tc>
                <a:extLst>
                  <a:ext uri="{0D108BD9-81ED-4DB2-BD59-A6C34878D82A}">
                    <a16:rowId xmlns:a16="http://schemas.microsoft.com/office/drawing/2014/main" val="10007"/>
                  </a:ext>
                </a:extLst>
              </a:tr>
              <a:tr h="255888">
                <a:tc>
                  <a:txBody>
                    <a:bodyPr/>
                    <a:lstStyle/>
                    <a:p>
                      <a:r>
                        <a:rPr lang="en-US" sz="1100" b="1" dirty="0" smtClean="0"/>
                        <a:t>r band QE</a:t>
                      </a:r>
                      <a:endParaRPr lang="en-US" sz="1100" b="1" dirty="0"/>
                    </a:p>
                  </a:txBody>
                  <a:tcPr/>
                </a:tc>
                <a:tc>
                  <a:txBody>
                    <a:bodyPr/>
                    <a:lstStyle/>
                    <a:p>
                      <a:r>
                        <a:rPr lang="en-US" sz="1100" b="1" dirty="0" smtClean="0"/>
                        <a:t>&gt;83%</a:t>
                      </a:r>
                      <a:endParaRPr lang="en-US" sz="1100" b="1" dirty="0"/>
                    </a:p>
                  </a:txBody>
                  <a:tcPr/>
                </a:tc>
                <a:tc>
                  <a:txBody>
                    <a:bodyPr/>
                    <a:lstStyle/>
                    <a:p>
                      <a:r>
                        <a:rPr lang="en-US" sz="1100" b="1" dirty="0" smtClean="0"/>
                        <a:t>92.1%</a:t>
                      </a:r>
                      <a:endParaRPr lang="en-US" sz="1100" b="1" dirty="0"/>
                    </a:p>
                  </a:txBody>
                  <a:tcPr/>
                </a:tc>
                <a:extLst>
                  <a:ext uri="{0D108BD9-81ED-4DB2-BD59-A6C34878D82A}">
                    <a16:rowId xmlns:a16="http://schemas.microsoft.com/office/drawing/2014/main" val="10008"/>
                  </a:ext>
                </a:extLst>
              </a:tr>
              <a:tr h="268425">
                <a:tc>
                  <a:txBody>
                    <a:bodyPr/>
                    <a:lstStyle/>
                    <a:p>
                      <a:r>
                        <a:rPr lang="en-US" sz="1100" b="1" dirty="0" err="1" smtClean="0"/>
                        <a:t>i</a:t>
                      </a:r>
                      <a:r>
                        <a:rPr lang="en-US" sz="1100" b="1" dirty="0" smtClean="0"/>
                        <a:t> band QE </a:t>
                      </a:r>
                      <a:endParaRPr lang="en-US" sz="1100" b="1" dirty="0"/>
                    </a:p>
                  </a:txBody>
                  <a:tcPr/>
                </a:tc>
                <a:tc>
                  <a:txBody>
                    <a:bodyPr/>
                    <a:lstStyle/>
                    <a:p>
                      <a:r>
                        <a:rPr lang="en-US" sz="1100" b="1" dirty="0" smtClean="0"/>
                        <a:t>&gt;82%</a:t>
                      </a:r>
                      <a:endParaRPr lang="en-US" sz="1100" b="1" dirty="0"/>
                    </a:p>
                  </a:txBody>
                  <a:tcPr/>
                </a:tc>
                <a:tc>
                  <a:txBody>
                    <a:bodyPr/>
                    <a:lstStyle/>
                    <a:p>
                      <a:r>
                        <a:rPr lang="en-US" sz="1100" b="1" dirty="0" smtClean="0"/>
                        <a:t>95.5%</a:t>
                      </a:r>
                      <a:endParaRPr lang="en-US" sz="1100" b="1" dirty="0"/>
                    </a:p>
                  </a:txBody>
                  <a:tcPr/>
                </a:tc>
                <a:extLst>
                  <a:ext uri="{0D108BD9-81ED-4DB2-BD59-A6C34878D82A}">
                    <a16:rowId xmlns:a16="http://schemas.microsoft.com/office/drawing/2014/main" val="10009"/>
                  </a:ext>
                </a:extLst>
              </a:tr>
              <a:tr h="255888">
                <a:tc>
                  <a:txBody>
                    <a:bodyPr/>
                    <a:lstStyle/>
                    <a:p>
                      <a:r>
                        <a:rPr lang="en-US" sz="1100" b="1" dirty="0" smtClean="0"/>
                        <a:t>z band QE</a:t>
                      </a:r>
                      <a:endParaRPr lang="en-US" sz="1100" b="1" dirty="0"/>
                    </a:p>
                  </a:txBody>
                  <a:tcPr/>
                </a:tc>
                <a:tc>
                  <a:txBody>
                    <a:bodyPr/>
                    <a:lstStyle/>
                    <a:p>
                      <a:r>
                        <a:rPr lang="en-US" sz="1100" b="1" dirty="0" smtClean="0"/>
                        <a:t>&gt;75%</a:t>
                      </a:r>
                      <a:endParaRPr lang="en-US" sz="1100" b="1" dirty="0"/>
                    </a:p>
                  </a:txBody>
                  <a:tcPr/>
                </a:tc>
                <a:tc>
                  <a:txBody>
                    <a:bodyPr/>
                    <a:lstStyle/>
                    <a:p>
                      <a:r>
                        <a:rPr lang="en-US" sz="1100" b="1" dirty="0" smtClean="0"/>
                        <a:t>91.9%</a:t>
                      </a:r>
                      <a:endParaRPr lang="en-US" sz="1100" b="1" dirty="0"/>
                    </a:p>
                  </a:txBody>
                  <a:tcPr/>
                </a:tc>
                <a:extLst>
                  <a:ext uri="{0D108BD9-81ED-4DB2-BD59-A6C34878D82A}">
                    <a16:rowId xmlns:a16="http://schemas.microsoft.com/office/drawing/2014/main" val="10010"/>
                  </a:ext>
                </a:extLst>
              </a:tr>
              <a:tr h="255888">
                <a:tc>
                  <a:txBody>
                    <a:bodyPr/>
                    <a:lstStyle/>
                    <a:p>
                      <a:r>
                        <a:rPr lang="en-US" sz="1100" b="1" dirty="0" smtClean="0"/>
                        <a:t>y band QE</a:t>
                      </a:r>
                      <a:endParaRPr lang="en-US" sz="1100" b="1" dirty="0"/>
                    </a:p>
                  </a:txBody>
                  <a:tcPr/>
                </a:tc>
                <a:tc>
                  <a:txBody>
                    <a:bodyPr/>
                    <a:lstStyle/>
                    <a:p>
                      <a:r>
                        <a:rPr lang="en-US" sz="1100" b="1" dirty="0" smtClean="0"/>
                        <a:t>&gt;21%</a:t>
                      </a:r>
                      <a:endParaRPr lang="en-US" sz="1100" b="1" dirty="0"/>
                    </a:p>
                  </a:txBody>
                  <a:tcPr/>
                </a:tc>
                <a:tc>
                  <a:txBody>
                    <a:bodyPr/>
                    <a:lstStyle/>
                    <a:p>
                      <a:r>
                        <a:rPr lang="en-US" sz="1100" b="1" dirty="0" smtClean="0"/>
                        <a:t>35.4%</a:t>
                      </a:r>
                      <a:endParaRPr lang="en-US" sz="1100" b="1" dirty="0"/>
                    </a:p>
                  </a:txBody>
                  <a:tcPr/>
                </a:tc>
                <a:extLst>
                  <a:ext uri="{0D108BD9-81ED-4DB2-BD59-A6C34878D82A}">
                    <a16:rowId xmlns:a16="http://schemas.microsoft.com/office/drawing/2014/main" val="10011"/>
                  </a:ext>
                </a:extLst>
              </a:tr>
              <a:tr h="255888">
                <a:tc>
                  <a:txBody>
                    <a:bodyPr/>
                    <a:lstStyle/>
                    <a:p>
                      <a:r>
                        <a:rPr lang="en-US" sz="1100" b="1" dirty="0" smtClean="0"/>
                        <a:t>Bright pixels</a:t>
                      </a:r>
                      <a:endParaRPr lang="en-US" sz="1100" b="1" dirty="0"/>
                    </a:p>
                  </a:txBody>
                  <a:tcPr/>
                </a:tc>
                <a:tc>
                  <a:txBody>
                    <a:bodyPr/>
                    <a:lstStyle/>
                    <a:p>
                      <a:endParaRPr lang="en-US" sz="1100" b="1"/>
                    </a:p>
                  </a:txBody>
                  <a:tcPr/>
                </a:tc>
                <a:tc>
                  <a:txBody>
                    <a:bodyPr/>
                    <a:lstStyle/>
                    <a:p>
                      <a:r>
                        <a:rPr lang="en-US" sz="1100" b="1" dirty="0" smtClean="0"/>
                        <a:t>60</a:t>
                      </a:r>
                      <a:endParaRPr lang="en-US" sz="1100" b="1" dirty="0"/>
                    </a:p>
                  </a:txBody>
                  <a:tcPr/>
                </a:tc>
                <a:extLst>
                  <a:ext uri="{0D108BD9-81ED-4DB2-BD59-A6C34878D82A}">
                    <a16:rowId xmlns:a16="http://schemas.microsoft.com/office/drawing/2014/main" val="10012"/>
                  </a:ext>
                </a:extLst>
              </a:tr>
              <a:tr h="255888">
                <a:tc>
                  <a:txBody>
                    <a:bodyPr/>
                    <a:lstStyle/>
                    <a:p>
                      <a:r>
                        <a:rPr lang="en-US" sz="1100" b="1" dirty="0" smtClean="0"/>
                        <a:t>Dark pixels</a:t>
                      </a:r>
                      <a:endParaRPr lang="en-US" sz="1100" b="1" dirty="0"/>
                    </a:p>
                  </a:txBody>
                  <a:tcPr/>
                </a:tc>
                <a:tc>
                  <a:txBody>
                    <a:bodyPr/>
                    <a:lstStyle/>
                    <a:p>
                      <a:endParaRPr lang="en-US" sz="1100" b="1"/>
                    </a:p>
                  </a:txBody>
                  <a:tcPr/>
                </a:tc>
                <a:tc>
                  <a:txBody>
                    <a:bodyPr/>
                    <a:lstStyle/>
                    <a:p>
                      <a:r>
                        <a:rPr lang="en-US" sz="1100" b="1" dirty="0" smtClean="0"/>
                        <a:t>486</a:t>
                      </a:r>
                      <a:endParaRPr lang="en-US" sz="1100" b="1" dirty="0"/>
                    </a:p>
                  </a:txBody>
                  <a:tcPr/>
                </a:tc>
                <a:extLst>
                  <a:ext uri="{0D108BD9-81ED-4DB2-BD59-A6C34878D82A}">
                    <a16:rowId xmlns:a16="http://schemas.microsoft.com/office/drawing/2014/main" val="10013"/>
                  </a:ext>
                </a:extLst>
              </a:tr>
              <a:tr h="255888">
                <a:tc>
                  <a:txBody>
                    <a:bodyPr/>
                    <a:lstStyle/>
                    <a:p>
                      <a:r>
                        <a:rPr lang="en-US" sz="1100" b="1" dirty="0" smtClean="0"/>
                        <a:t>Bright columns</a:t>
                      </a:r>
                      <a:endParaRPr lang="en-US" sz="1100" b="1" dirty="0"/>
                    </a:p>
                  </a:txBody>
                  <a:tcPr/>
                </a:tc>
                <a:tc>
                  <a:txBody>
                    <a:bodyPr/>
                    <a:lstStyle/>
                    <a:p>
                      <a:endParaRPr lang="en-US" sz="1100" b="1"/>
                    </a:p>
                  </a:txBody>
                  <a:tcPr/>
                </a:tc>
                <a:tc>
                  <a:txBody>
                    <a:bodyPr/>
                    <a:lstStyle/>
                    <a:p>
                      <a:r>
                        <a:rPr lang="en-US" sz="1100" b="1" dirty="0" smtClean="0"/>
                        <a:t>0</a:t>
                      </a:r>
                      <a:endParaRPr lang="en-US" sz="1100" b="1" dirty="0"/>
                    </a:p>
                  </a:txBody>
                  <a:tcPr/>
                </a:tc>
                <a:extLst>
                  <a:ext uri="{0D108BD9-81ED-4DB2-BD59-A6C34878D82A}">
                    <a16:rowId xmlns:a16="http://schemas.microsoft.com/office/drawing/2014/main" val="10014"/>
                  </a:ext>
                </a:extLst>
              </a:tr>
              <a:tr h="255888">
                <a:tc>
                  <a:txBody>
                    <a:bodyPr/>
                    <a:lstStyle/>
                    <a:p>
                      <a:r>
                        <a:rPr lang="en-US" sz="1100" b="1" dirty="0" smtClean="0"/>
                        <a:t>Dark columns</a:t>
                      </a:r>
                      <a:endParaRPr lang="en-US" sz="1100" b="1" dirty="0"/>
                    </a:p>
                  </a:txBody>
                  <a:tcPr/>
                </a:tc>
                <a:tc>
                  <a:txBody>
                    <a:bodyPr/>
                    <a:lstStyle/>
                    <a:p>
                      <a:endParaRPr lang="en-US" sz="1100" b="1"/>
                    </a:p>
                  </a:txBody>
                  <a:tcPr/>
                </a:tc>
                <a:tc>
                  <a:txBody>
                    <a:bodyPr/>
                    <a:lstStyle/>
                    <a:p>
                      <a:r>
                        <a:rPr lang="en-US" sz="1100" b="1" dirty="0" smtClean="0"/>
                        <a:t>6</a:t>
                      </a:r>
                      <a:endParaRPr lang="en-US" sz="1100" b="1" dirty="0"/>
                    </a:p>
                  </a:txBody>
                  <a:tcPr/>
                </a:tc>
                <a:extLst>
                  <a:ext uri="{0D108BD9-81ED-4DB2-BD59-A6C34878D82A}">
                    <a16:rowId xmlns:a16="http://schemas.microsoft.com/office/drawing/2014/main" val="10015"/>
                  </a:ext>
                </a:extLst>
              </a:tr>
              <a:tr h="255888">
                <a:tc>
                  <a:txBody>
                    <a:bodyPr/>
                    <a:lstStyle/>
                    <a:p>
                      <a:r>
                        <a:rPr lang="en-US" sz="1100" b="1" dirty="0" smtClean="0"/>
                        <a:t>Traps &gt;200 e-</a:t>
                      </a:r>
                      <a:endParaRPr lang="en-US" sz="1100" b="1" dirty="0"/>
                    </a:p>
                  </a:txBody>
                  <a:tcPr/>
                </a:tc>
                <a:tc>
                  <a:txBody>
                    <a:bodyPr/>
                    <a:lstStyle/>
                    <a:p>
                      <a:endParaRPr lang="en-US" sz="1100" b="1"/>
                    </a:p>
                  </a:txBody>
                  <a:tcPr/>
                </a:tc>
                <a:tc>
                  <a:txBody>
                    <a:bodyPr/>
                    <a:lstStyle/>
                    <a:p>
                      <a:r>
                        <a:rPr lang="en-US" sz="1100" b="1" dirty="0" smtClean="0"/>
                        <a:t>0</a:t>
                      </a:r>
                      <a:endParaRPr lang="en-US" sz="1100" b="1" dirty="0"/>
                    </a:p>
                  </a:txBody>
                  <a:tcPr/>
                </a:tc>
                <a:extLst>
                  <a:ext uri="{0D108BD9-81ED-4DB2-BD59-A6C34878D82A}">
                    <a16:rowId xmlns:a16="http://schemas.microsoft.com/office/drawing/2014/main" val="10016"/>
                  </a:ext>
                </a:extLst>
              </a:tr>
              <a:tr h="255888">
                <a:tc>
                  <a:txBody>
                    <a:bodyPr/>
                    <a:lstStyle/>
                    <a:p>
                      <a:r>
                        <a:rPr lang="en-US" sz="1100" b="1" dirty="0" smtClean="0"/>
                        <a:t>Cosmetic, sum of above</a:t>
                      </a:r>
                      <a:endParaRPr lang="en-US" sz="1100" b="1" dirty="0"/>
                    </a:p>
                  </a:txBody>
                  <a:tcPr/>
                </a:tc>
                <a:tc>
                  <a:txBody>
                    <a:bodyPr/>
                    <a:lstStyle/>
                    <a:p>
                      <a:r>
                        <a:rPr lang="en-US" sz="1100" b="1" dirty="0" smtClean="0"/>
                        <a:t>&lt;0.5% defective pixels</a:t>
                      </a:r>
                      <a:endParaRPr lang="en-US" sz="1100" b="1" dirty="0"/>
                    </a:p>
                  </a:txBody>
                  <a:tcPr/>
                </a:tc>
                <a:tc>
                  <a:txBody>
                    <a:bodyPr/>
                    <a:lstStyle/>
                    <a:p>
                      <a:r>
                        <a:rPr lang="en-US" sz="1100" b="1" dirty="0" smtClean="0"/>
                        <a:t>0.08%, 12504 pixels</a:t>
                      </a:r>
                      <a:endParaRPr lang="en-US" sz="1100" b="1" dirty="0"/>
                    </a:p>
                  </a:txBody>
                  <a:tcPr/>
                </a:tc>
                <a:extLst>
                  <a:ext uri="{0D108BD9-81ED-4DB2-BD59-A6C34878D82A}">
                    <a16:rowId xmlns:a16="http://schemas.microsoft.com/office/drawing/2014/main" val="10017"/>
                  </a:ext>
                </a:extLst>
              </a:tr>
              <a:tr h="255888">
                <a:tc>
                  <a:txBody>
                    <a:bodyPr/>
                    <a:lstStyle/>
                    <a:p>
                      <a:r>
                        <a:rPr lang="en-US" sz="1100" b="1" dirty="0" smtClean="0"/>
                        <a:t>Dark current 95-th percentile</a:t>
                      </a:r>
                      <a:endParaRPr lang="en-US" sz="1100" b="1" dirty="0"/>
                    </a:p>
                  </a:txBody>
                  <a:tcPr/>
                </a:tc>
                <a:tc>
                  <a:txBody>
                    <a:bodyPr/>
                    <a:lstStyle/>
                    <a:p>
                      <a:r>
                        <a:rPr lang="en-US" sz="1100" b="1" dirty="0" smtClean="0"/>
                        <a:t>&lt;0.2 e-/s</a:t>
                      </a:r>
                      <a:endParaRPr lang="en-US" sz="1100" b="1" dirty="0"/>
                    </a:p>
                  </a:txBody>
                  <a:tcPr/>
                </a:tc>
                <a:tc>
                  <a:txBody>
                    <a:bodyPr/>
                    <a:lstStyle/>
                    <a:p>
                      <a:r>
                        <a:rPr lang="en-US" sz="1100" b="1" dirty="0" smtClean="0"/>
                        <a:t>0.02 e-/s</a:t>
                      </a:r>
                      <a:endParaRPr lang="en-US" sz="1100" b="1" dirty="0"/>
                    </a:p>
                  </a:txBody>
                  <a:tcPr/>
                </a:tc>
                <a:extLst>
                  <a:ext uri="{0D108BD9-81ED-4DB2-BD59-A6C34878D82A}">
                    <a16:rowId xmlns:a16="http://schemas.microsoft.com/office/drawing/2014/main" val="10018"/>
                  </a:ext>
                </a:extLst>
              </a:tr>
              <a:tr h="255888">
                <a:tc>
                  <a:txBody>
                    <a:bodyPr/>
                    <a:lstStyle/>
                    <a:p>
                      <a:r>
                        <a:rPr lang="en-US" sz="1100" b="1" dirty="0" smtClean="0"/>
                        <a:t>Serial CTE</a:t>
                      </a:r>
                      <a:endParaRPr lang="en-US" sz="1100" b="1" dirty="0"/>
                    </a:p>
                  </a:txBody>
                  <a:tcPr/>
                </a:tc>
                <a:tc>
                  <a:txBody>
                    <a:bodyPr/>
                    <a:lstStyle/>
                    <a:p>
                      <a:r>
                        <a:rPr lang="en-US" sz="1100" b="1" dirty="0" smtClean="0"/>
                        <a:t>&gt;0.999995</a:t>
                      </a:r>
                      <a:endParaRPr lang="en-US" sz="1100" b="1" dirty="0"/>
                    </a:p>
                  </a:txBody>
                  <a:tcPr/>
                </a:tc>
                <a:tc>
                  <a:txBody>
                    <a:bodyPr/>
                    <a:lstStyle/>
                    <a:p>
                      <a:r>
                        <a:rPr lang="en-US" sz="1100" b="1" dirty="0" smtClean="0"/>
                        <a:t>0.999947+/-9*10-6</a:t>
                      </a:r>
                      <a:endParaRPr lang="en-US" sz="1100" b="1" dirty="0"/>
                    </a:p>
                  </a:txBody>
                  <a:tcPr/>
                </a:tc>
                <a:extLst>
                  <a:ext uri="{0D108BD9-81ED-4DB2-BD59-A6C34878D82A}">
                    <a16:rowId xmlns:a16="http://schemas.microsoft.com/office/drawing/2014/main" val="10019"/>
                  </a:ext>
                </a:extLst>
              </a:tr>
              <a:tr h="255888">
                <a:tc>
                  <a:txBody>
                    <a:bodyPr/>
                    <a:lstStyle/>
                    <a:p>
                      <a:r>
                        <a:rPr lang="en-US" sz="1100" b="1" dirty="0" smtClean="0"/>
                        <a:t>Parallel CTE</a:t>
                      </a:r>
                      <a:endParaRPr lang="en-US" sz="1100" b="1" dirty="0"/>
                    </a:p>
                  </a:txBody>
                  <a:tcPr/>
                </a:tc>
                <a:tc>
                  <a:txBody>
                    <a:bodyPr/>
                    <a:lstStyle/>
                    <a:p>
                      <a:r>
                        <a:rPr lang="en-US" sz="1100" b="1" dirty="0" smtClean="0"/>
                        <a:t>&gt;0.999997</a:t>
                      </a:r>
                      <a:endParaRPr lang="en-US" sz="1100" b="1" dirty="0"/>
                    </a:p>
                  </a:txBody>
                  <a:tcPr/>
                </a:tc>
                <a:tc>
                  <a:txBody>
                    <a:bodyPr/>
                    <a:lstStyle/>
                    <a:p>
                      <a:r>
                        <a:rPr lang="en-US" sz="1100" b="1" dirty="0" smtClean="0"/>
                        <a:t>0.9999995+/-6*10-6</a:t>
                      </a:r>
                      <a:endParaRPr lang="en-US" sz="1100" b="1" dirty="0"/>
                    </a:p>
                  </a:txBody>
                  <a:tcPr/>
                </a:tc>
                <a:extLst>
                  <a:ext uri="{0D108BD9-81ED-4DB2-BD59-A6C34878D82A}">
                    <a16:rowId xmlns:a16="http://schemas.microsoft.com/office/drawing/2014/main" val="10020"/>
                  </a:ext>
                </a:extLst>
              </a:tr>
              <a:tr h="255888">
                <a:tc>
                  <a:txBody>
                    <a:bodyPr/>
                    <a:lstStyle/>
                    <a:p>
                      <a:r>
                        <a:rPr lang="en-US" sz="1100" b="1" dirty="0" smtClean="0"/>
                        <a:t>Point spread function, sigma </a:t>
                      </a:r>
                      <a:endParaRPr lang="en-US" sz="1100" b="1" dirty="0"/>
                    </a:p>
                  </a:txBody>
                  <a:tcPr/>
                </a:tc>
                <a:tc>
                  <a:txBody>
                    <a:bodyPr/>
                    <a:lstStyle/>
                    <a:p>
                      <a:r>
                        <a:rPr lang="en-US" sz="1100" b="1" dirty="0" smtClean="0"/>
                        <a:t>&lt;5 micron</a:t>
                      </a:r>
                      <a:endParaRPr lang="en-US" sz="1100" b="1" dirty="0"/>
                    </a:p>
                  </a:txBody>
                  <a:tcPr/>
                </a:tc>
                <a:tc>
                  <a:txBody>
                    <a:bodyPr/>
                    <a:lstStyle/>
                    <a:p>
                      <a:r>
                        <a:rPr lang="en-US" sz="1100" b="1" dirty="0" smtClean="0"/>
                        <a:t>3.64 micron</a:t>
                      </a:r>
                      <a:endParaRPr lang="en-US" sz="1100" b="1" dirty="0"/>
                    </a:p>
                  </a:txBody>
                  <a:tcPr/>
                </a:tc>
                <a:extLst>
                  <a:ext uri="{0D108BD9-81ED-4DB2-BD59-A6C34878D82A}">
                    <a16:rowId xmlns:a16="http://schemas.microsoft.com/office/drawing/2014/main" val="10021"/>
                  </a:ext>
                </a:extLst>
              </a:tr>
            </a:tbl>
          </a:graphicData>
        </a:graphic>
      </p:graphicFrame>
      <p:sp>
        <p:nvSpPr>
          <p:cNvPr id="3" name="Left Brace 2"/>
          <p:cNvSpPr/>
          <p:nvPr/>
        </p:nvSpPr>
        <p:spPr>
          <a:xfrm>
            <a:off x="3585987" y="859807"/>
            <a:ext cx="310760" cy="109182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Left Brace 7"/>
          <p:cNvSpPr/>
          <p:nvPr/>
        </p:nvSpPr>
        <p:spPr>
          <a:xfrm>
            <a:off x="3585987" y="1978923"/>
            <a:ext cx="326680" cy="1735542"/>
          </a:xfrm>
          <a:prstGeom prst="leftBrac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Left Brace 8"/>
          <p:cNvSpPr/>
          <p:nvPr/>
        </p:nvSpPr>
        <p:spPr>
          <a:xfrm>
            <a:off x="3585987" y="3728113"/>
            <a:ext cx="326680" cy="1853819"/>
          </a:xfrm>
          <a:prstGeom prst="leftBrac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Left Brace 9"/>
          <p:cNvSpPr/>
          <p:nvPr/>
        </p:nvSpPr>
        <p:spPr>
          <a:xfrm>
            <a:off x="3618537" y="5581932"/>
            <a:ext cx="294130" cy="720303"/>
          </a:xfrm>
          <a:prstGeom prst="leftBrace">
            <a:avLst/>
          </a:prstGeom>
          <a:ln>
            <a:solidFill>
              <a:srgbClr val="CC009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550447" y="1221051"/>
            <a:ext cx="1095172" cy="369332"/>
          </a:xfrm>
          <a:prstGeom prst="rect">
            <a:avLst/>
          </a:prstGeom>
          <a:noFill/>
        </p:spPr>
        <p:txBody>
          <a:bodyPr wrap="none" rtlCol="0">
            <a:spAutoFit/>
          </a:bodyPr>
          <a:lstStyle/>
          <a:p>
            <a:r>
              <a:rPr lang="en-US" dirty="0">
                <a:solidFill>
                  <a:schemeClr val="tx2">
                    <a:lumMod val="75000"/>
                  </a:schemeClr>
                </a:solidFill>
              </a:rPr>
              <a:t>electrical</a:t>
            </a:r>
          </a:p>
        </p:txBody>
      </p:sp>
      <p:sp>
        <p:nvSpPr>
          <p:cNvPr id="14" name="TextBox 13"/>
          <p:cNvSpPr txBox="1"/>
          <p:nvPr/>
        </p:nvSpPr>
        <p:spPr>
          <a:xfrm>
            <a:off x="2769482" y="2663587"/>
            <a:ext cx="851515" cy="369332"/>
          </a:xfrm>
          <a:prstGeom prst="rect">
            <a:avLst/>
          </a:prstGeom>
          <a:noFill/>
        </p:spPr>
        <p:txBody>
          <a:bodyPr wrap="none" rtlCol="0">
            <a:spAutoFit/>
          </a:bodyPr>
          <a:lstStyle/>
          <a:p>
            <a:r>
              <a:rPr lang="en-US" dirty="0">
                <a:solidFill>
                  <a:schemeClr val="accent2">
                    <a:lumMod val="75000"/>
                  </a:schemeClr>
                </a:solidFill>
              </a:rPr>
              <a:t>optical</a:t>
            </a:r>
          </a:p>
        </p:txBody>
      </p:sp>
      <p:sp>
        <p:nvSpPr>
          <p:cNvPr id="15" name="TextBox 14"/>
          <p:cNvSpPr txBox="1"/>
          <p:nvPr/>
        </p:nvSpPr>
        <p:spPr>
          <a:xfrm>
            <a:off x="2567695" y="4471914"/>
            <a:ext cx="1095172" cy="369332"/>
          </a:xfrm>
          <a:prstGeom prst="rect">
            <a:avLst/>
          </a:prstGeom>
          <a:noFill/>
        </p:spPr>
        <p:txBody>
          <a:bodyPr wrap="none" rtlCol="0">
            <a:spAutoFit/>
          </a:bodyPr>
          <a:lstStyle/>
          <a:p>
            <a:r>
              <a:rPr lang="en-US" dirty="0">
                <a:solidFill>
                  <a:schemeClr val="accent3">
                    <a:lumMod val="75000"/>
                  </a:schemeClr>
                </a:solidFill>
              </a:rPr>
              <a:t>cosmetic</a:t>
            </a:r>
          </a:p>
        </p:txBody>
      </p:sp>
      <p:sp>
        <p:nvSpPr>
          <p:cNvPr id="16" name="TextBox 15"/>
          <p:cNvSpPr txBox="1"/>
          <p:nvPr/>
        </p:nvSpPr>
        <p:spPr>
          <a:xfrm>
            <a:off x="1835939" y="5758976"/>
            <a:ext cx="1750049" cy="646331"/>
          </a:xfrm>
          <a:prstGeom prst="rect">
            <a:avLst/>
          </a:prstGeom>
          <a:noFill/>
        </p:spPr>
        <p:txBody>
          <a:bodyPr wrap="square" rtlCol="0">
            <a:spAutoFit/>
          </a:bodyPr>
          <a:lstStyle/>
          <a:p>
            <a:r>
              <a:rPr lang="en-US" dirty="0">
                <a:solidFill>
                  <a:srgbClr val="CC0099"/>
                </a:solidFill>
              </a:rPr>
              <a:t>charge transport</a:t>
            </a:r>
          </a:p>
        </p:txBody>
      </p:sp>
      <p:sp>
        <p:nvSpPr>
          <p:cNvPr id="5" name="TextBox 4"/>
          <p:cNvSpPr txBox="1"/>
          <p:nvPr/>
        </p:nvSpPr>
        <p:spPr>
          <a:xfrm>
            <a:off x="9458654" y="734419"/>
            <a:ext cx="442523" cy="584775"/>
          </a:xfrm>
          <a:prstGeom prst="rect">
            <a:avLst/>
          </a:prstGeom>
          <a:noFill/>
        </p:spPr>
        <p:txBody>
          <a:bodyPr wrap="square" rtlCol="0">
            <a:spAutoFit/>
          </a:bodyPr>
          <a:lstStyle/>
          <a:p>
            <a:r>
              <a:rPr lang="en-US" sz="3200" dirty="0">
                <a:solidFill>
                  <a:schemeClr val="accent1">
                    <a:lumMod val="60000"/>
                    <a:lumOff val="40000"/>
                  </a:schemeClr>
                </a:solidFill>
              </a:rPr>
              <a:t>*</a:t>
            </a:r>
          </a:p>
        </p:txBody>
      </p:sp>
      <p:sp>
        <p:nvSpPr>
          <p:cNvPr id="13" name="TextBox 12"/>
          <p:cNvSpPr txBox="1"/>
          <p:nvPr/>
        </p:nvSpPr>
        <p:spPr>
          <a:xfrm>
            <a:off x="9458654" y="1001119"/>
            <a:ext cx="442523" cy="584775"/>
          </a:xfrm>
          <a:prstGeom prst="rect">
            <a:avLst/>
          </a:prstGeom>
          <a:noFill/>
        </p:spPr>
        <p:txBody>
          <a:bodyPr wrap="square" rtlCol="0">
            <a:spAutoFit/>
          </a:bodyPr>
          <a:lstStyle/>
          <a:p>
            <a:r>
              <a:rPr lang="en-US" sz="3200" dirty="0">
                <a:solidFill>
                  <a:schemeClr val="accent1">
                    <a:lumMod val="60000"/>
                    <a:lumOff val="40000"/>
                  </a:schemeClr>
                </a:solidFill>
              </a:rPr>
              <a:t>*</a:t>
            </a:r>
          </a:p>
        </p:txBody>
      </p:sp>
      <p:sp>
        <p:nvSpPr>
          <p:cNvPr id="17" name="TextBox 16"/>
          <p:cNvSpPr txBox="1"/>
          <p:nvPr/>
        </p:nvSpPr>
        <p:spPr>
          <a:xfrm>
            <a:off x="9458654" y="5912120"/>
            <a:ext cx="442523" cy="584775"/>
          </a:xfrm>
          <a:prstGeom prst="rect">
            <a:avLst/>
          </a:prstGeom>
          <a:noFill/>
        </p:spPr>
        <p:txBody>
          <a:bodyPr wrap="square" rtlCol="0">
            <a:spAutoFit/>
          </a:bodyPr>
          <a:lstStyle/>
          <a:p>
            <a:r>
              <a:rPr lang="en-US" sz="3200" dirty="0">
                <a:solidFill>
                  <a:schemeClr val="accent1">
                    <a:lumMod val="60000"/>
                    <a:lumOff val="40000"/>
                  </a:schemeClr>
                </a:solidFill>
              </a:rPr>
              <a:t>*</a:t>
            </a:r>
          </a:p>
        </p:txBody>
      </p:sp>
      <p:sp>
        <p:nvSpPr>
          <p:cNvPr id="18" name="TextBox 17"/>
          <p:cNvSpPr txBox="1"/>
          <p:nvPr/>
        </p:nvSpPr>
        <p:spPr>
          <a:xfrm>
            <a:off x="9458654" y="1202002"/>
            <a:ext cx="442523" cy="584775"/>
          </a:xfrm>
          <a:prstGeom prst="rect">
            <a:avLst/>
          </a:prstGeom>
          <a:noFill/>
        </p:spPr>
        <p:txBody>
          <a:bodyPr wrap="square" rtlCol="0">
            <a:spAutoFit/>
          </a:bodyPr>
          <a:lstStyle/>
          <a:p>
            <a:r>
              <a:rPr lang="en-US" sz="3200" dirty="0">
                <a:solidFill>
                  <a:schemeClr val="accent1">
                    <a:lumMod val="60000"/>
                    <a:lumOff val="40000"/>
                  </a:schemeClr>
                </a:solidFill>
              </a:rPr>
              <a:t>*</a:t>
            </a:r>
          </a:p>
        </p:txBody>
      </p:sp>
      <p:sp>
        <p:nvSpPr>
          <p:cNvPr id="19" name="TextBox 18"/>
          <p:cNvSpPr txBox="1"/>
          <p:nvPr/>
        </p:nvSpPr>
        <p:spPr>
          <a:xfrm>
            <a:off x="9458654" y="1495247"/>
            <a:ext cx="442523" cy="584775"/>
          </a:xfrm>
          <a:prstGeom prst="rect">
            <a:avLst/>
          </a:prstGeom>
          <a:noFill/>
        </p:spPr>
        <p:txBody>
          <a:bodyPr wrap="square" rtlCol="0">
            <a:spAutoFit/>
          </a:bodyPr>
          <a:lstStyle/>
          <a:p>
            <a:r>
              <a:rPr lang="en-US" sz="3200" dirty="0">
                <a:solidFill>
                  <a:schemeClr val="accent1">
                    <a:lumMod val="60000"/>
                    <a:lumOff val="40000"/>
                  </a:schemeClr>
                </a:solidFill>
              </a:rPr>
              <a:t>*</a:t>
            </a:r>
          </a:p>
        </p:txBody>
      </p:sp>
      <p:sp>
        <p:nvSpPr>
          <p:cNvPr id="20" name="TextBox 19"/>
          <p:cNvSpPr txBox="1"/>
          <p:nvPr/>
        </p:nvSpPr>
        <p:spPr>
          <a:xfrm>
            <a:off x="9458654" y="5649695"/>
            <a:ext cx="442523" cy="584775"/>
          </a:xfrm>
          <a:prstGeom prst="rect">
            <a:avLst/>
          </a:prstGeom>
          <a:noFill/>
        </p:spPr>
        <p:txBody>
          <a:bodyPr wrap="square" rtlCol="0">
            <a:spAutoFit/>
          </a:bodyPr>
          <a:lstStyle/>
          <a:p>
            <a:r>
              <a:rPr lang="en-US" sz="3200" dirty="0">
                <a:solidFill>
                  <a:schemeClr val="accent1">
                    <a:lumMod val="60000"/>
                    <a:lumOff val="40000"/>
                  </a:schemeClr>
                </a:solidFill>
              </a:rPr>
              <a:t>*</a:t>
            </a:r>
          </a:p>
        </p:txBody>
      </p:sp>
      <p:sp>
        <p:nvSpPr>
          <p:cNvPr id="21" name="TextBox 20"/>
          <p:cNvSpPr txBox="1"/>
          <p:nvPr/>
        </p:nvSpPr>
        <p:spPr>
          <a:xfrm>
            <a:off x="9458654" y="5358867"/>
            <a:ext cx="442523" cy="584775"/>
          </a:xfrm>
          <a:prstGeom prst="rect">
            <a:avLst/>
          </a:prstGeom>
          <a:noFill/>
        </p:spPr>
        <p:txBody>
          <a:bodyPr wrap="square" rtlCol="0">
            <a:spAutoFit/>
          </a:bodyPr>
          <a:lstStyle/>
          <a:p>
            <a:r>
              <a:rPr lang="en-US" sz="3200" dirty="0">
                <a:solidFill>
                  <a:schemeClr val="accent1">
                    <a:lumMod val="60000"/>
                    <a:lumOff val="40000"/>
                  </a:schemeClr>
                </a:solidFill>
              </a:rPr>
              <a:t>*</a:t>
            </a:r>
          </a:p>
        </p:txBody>
      </p:sp>
      <p:sp>
        <p:nvSpPr>
          <p:cNvPr id="22" name="TextBox 21"/>
          <p:cNvSpPr txBox="1"/>
          <p:nvPr/>
        </p:nvSpPr>
        <p:spPr>
          <a:xfrm>
            <a:off x="7823196" y="6310656"/>
            <a:ext cx="2387604" cy="523220"/>
          </a:xfrm>
          <a:prstGeom prst="rect">
            <a:avLst/>
          </a:prstGeom>
          <a:noFill/>
        </p:spPr>
        <p:txBody>
          <a:bodyPr wrap="square" rtlCol="0">
            <a:spAutoFit/>
          </a:bodyPr>
          <a:lstStyle/>
          <a:p>
            <a:r>
              <a:rPr lang="en-US" sz="2800" dirty="0">
                <a:solidFill>
                  <a:schemeClr val="accent1">
                    <a:lumMod val="60000"/>
                    <a:lumOff val="40000"/>
                  </a:schemeClr>
                </a:solidFill>
              </a:rPr>
              <a:t>*</a:t>
            </a:r>
            <a:r>
              <a:rPr lang="en-US" dirty="0">
                <a:solidFill>
                  <a:schemeClr val="accent1">
                    <a:lumMod val="60000"/>
                    <a:lumOff val="40000"/>
                  </a:schemeClr>
                </a:solidFill>
              </a:rPr>
              <a:t> </a:t>
            </a:r>
            <a:r>
              <a:rPr lang="en-US" sz="2800" baseline="30000" dirty="0">
                <a:solidFill>
                  <a:schemeClr val="accent1">
                    <a:lumMod val="60000"/>
                    <a:lumOff val="40000"/>
                  </a:schemeClr>
                </a:solidFill>
              </a:rPr>
              <a:t>per amplifier </a:t>
            </a:r>
          </a:p>
        </p:txBody>
      </p:sp>
    </p:spTree>
    <p:extLst>
      <p:ext uri="{BB962C8B-B14F-4D97-AF65-F5344CB8AC3E}">
        <p14:creationId xmlns:p14="http://schemas.microsoft.com/office/powerpoint/2010/main" val="1229179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p:txBody>
          <a:bodyPr vert="horz" wrap="square" lIns="45720" tIns="18288" rIns="45720" bIns="45720" numCol="1" anchor="t" anchorCtr="0" compatLnSpc="1">
            <a:prstTxWarp prst="textNoShape">
              <a:avLst/>
            </a:prstTxWarp>
          </a:bodyPr>
          <a:lstStyle/>
          <a:p>
            <a:pPr eaLnBrk="1" hangingPunct="1"/>
            <a:r>
              <a:rPr lang="en-US" sz="2800" dirty="0" smtClean="0"/>
              <a:t>LSST CCD sensor</a:t>
            </a:r>
            <a:endParaRPr lang="en-US" sz="2800" dirty="0"/>
          </a:p>
        </p:txBody>
      </p:sp>
      <p:sp>
        <p:nvSpPr>
          <p:cNvPr id="154628" name="Rectangle 3"/>
          <p:cNvSpPr>
            <a:spLocks noGrp="1" noChangeArrowheads="1"/>
          </p:cNvSpPr>
          <p:nvPr>
            <p:ph type="body" sz="half" idx="4294967295"/>
          </p:nvPr>
        </p:nvSpPr>
        <p:spPr>
          <a:xfrm>
            <a:off x="380091" y="735146"/>
            <a:ext cx="5548761" cy="5734480"/>
          </a:xfrm>
          <a:ln/>
        </p:spPr>
        <p:txBody>
          <a:bodyPr>
            <a:normAutofit/>
          </a:bodyPr>
          <a:lstStyle/>
          <a:p>
            <a:pPr eaLnBrk="1" hangingPunct="1"/>
            <a:r>
              <a:rPr lang="en-US" sz="1800" dirty="0">
                <a:latin typeface="+mj-lt"/>
                <a:cs typeface="Calibri" panose="020F0502020204030204" pitchFamily="34" charset="0"/>
              </a:rPr>
              <a:t>100</a:t>
            </a:r>
            <a:r>
              <a:rPr lang="en-US" sz="1800" dirty="0">
                <a:latin typeface="Symbol" panose="05050102010706020507" pitchFamily="18" charset="2"/>
                <a:cs typeface="Calibri" panose="020F0502020204030204" pitchFamily="34" charset="0"/>
              </a:rPr>
              <a:t>m</a:t>
            </a:r>
            <a:r>
              <a:rPr lang="en-US" sz="1800" dirty="0">
                <a:latin typeface="+mj-lt"/>
                <a:cs typeface="Calibri" panose="020F0502020204030204" pitchFamily="34" charset="0"/>
              </a:rPr>
              <a:t>m-thick, high resistivity silicon CCDs, </a:t>
            </a:r>
            <a:r>
              <a:rPr lang="en-US" sz="1800" dirty="0" smtClean="0">
                <a:latin typeface="+mj-lt"/>
                <a:cs typeface="Calibri" panose="020F0502020204030204" pitchFamily="34" charset="0"/>
              </a:rPr>
              <a:t>fully-depleted, back-illuminated</a:t>
            </a:r>
            <a:endParaRPr lang="en-US" sz="1800" dirty="0">
              <a:latin typeface="+mj-lt"/>
              <a:cs typeface="Calibri" panose="020F0502020204030204" pitchFamily="34" charset="0"/>
            </a:endParaRPr>
          </a:p>
          <a:p>
            <a:pPr lvl="1" eaLnBrk="1" hangingPunct="1"/>
            <a:r>
              <a:rPr lang="en-US" sz="1600" i="1" dirty="0">
                <a:latin typeface="+mj-lt"/>
                <a:cs typeface="Calibri" panose="020F0502020204030204" pitchFamily="34" charset="0"/>
              </a:rPr>
              <a:t> for broadband QE and small PSF</a:t>
            </a:r>
          </a:p>
          <a:p>
            <a:pPr eaLnBrk="1" hangingPunct="1"/>
            <a:r>
              <a:rPr lang="en-US" sz="1800" dirty="0">
                <a:latin typeface="+mj-lt"/>
                <a:cs typeface="Calibri" panose="020F0502020204030204" pitchFamily="34" charset="0"/>
              </a:rPr>
              <a:t>4K x 4K format</a:t>
            </a:r>
          </a:p>
          <a:p>
            <a:pPr lvl="1" eaLnBrk="1" hangingPunct="1"/>
            <a:r>
              <a:rPr lang="en-US" sz="1600" i="1" dirty="0">
                <a:latin typeface="+mj-lt"/>
                <a:cs typeface="Calibri" panose="020F0502020204030204" pitchFamily="34" charset="0"/>
              </a:rPr>
              <a:t>4 die sites/6”wafer</a:t>
            </a:r>
          </a:p>
          <a:p>
            <a:pPr eaLnBrk="1" hangingPunct="1"/>
            <a:r>
              <a:rPr lang="en-US" sz="1800" dirty="0">
                <a:latin typeface="+mj-lt"/>
                <a:cs typeface="Calibri" panose="020F0502020204030204" pitchFamily="34" charset="0"/>
              </a:rPr>
              <a:t>16-fold parallel output </a:t>
            </a:r>
          </a:p>
          <a:p>
            <a:pPr lvl="1" eaLnBrk="1" hangingPunct="1"/>
            <a:r>
              <a:rPr lang="en-US" sz="1600" i="1" dirty="0">
                <a:latin typeface="+mj-lt"/>
                <a:cs typeface="Calibri" panose="020F0502020204030204" pitchFamily="34" charset="0"/>
              </a:rPr>
              <a:t>for low noise readout at 2s frame read time</a:t>
            </a:r>
          </a:p>
          <a:p>
            <a:pPr eaLnBrk="1" hangingPunct="1"/>
            <a:r>
              <a:rPr lang="en-US" sz="1800" dirty="0" smtClean="0">
                <a:latin typeface="+mj-lt"/>
                <a:cs typeface="Calibri" panose="020F0502020204030204" pitchFamily="34" charset="0"/>
              </a:rPr>
              <a:t>10</a:t>
            </a:r>
            <a:r>
              <a:rPr lang="en-US" sz="1800" dirty="0">
                <a:latin typeface="Symbol" panose="05050102010706020507" pitchFamily="18" charset="2"/>
                <a:cs typeface="Calibri" panose="020F0502020204030204" pitchFamily="34" charset="0"/>
              </a:rPr>
              <a:t>m</a:t>
            </a:r>
            <a:r>
              <a:rPr lang="en-US" sz="1800" dirty="0" smtClean="0">
                <a:latin typeface="+mj-lt"/>
                <a:cs typeface="Calibri" panose="020F0502020204030204" pitchFamily="34" charset="0"/>
              </a:rPr>
              <a:t>m </a:t>
            </a:r>
            <a:r>
              <a:rPr lang="en-US" sz="1800" dirty="0">
                <a:latin typeface="+mj-lt"/>
                <a:cs typeface="Calibri" panose="020F0502020204030204" pitchFamily="34" charset="0"/>
              </a:rPr>
              <a:t>pixels </a:t>
            </a:r>
          </a:p>
          <a:p>
            <a:pPr lvl="1" eaLnBrk="1" hangingPunct="1"/>
            <a:r>
              <a:rPr lang="en-US" sz="1600" i="1" dirty="0">
                <a:latin typeface="+mj-lt"/>
                <a:cs typeface="Calibri" panose="020F0502020204030204" pitchFamily="34" charset="0"/>
              </a:rPr>
              <a:t>for optimum sampling at LSST plate scale</a:t>
            </a:r>
          </a:p>
          <a:p>
            <a:pPr eaLnBrk="1" hangingPunct="1"/>
            <a:r>
              <a:rPr lang="en-US" sz="1800" dirty="0" err="1">
                <a:latin typeface="+mj-lt"/>
                <a:cs typeface="Calibri" panose="020F0502020204030204" pitchFamily="34" charset="0"/>
              </a:rPr>
              <a:t>Buttable</a:t>
            </a:r>
            <a:r>
              <a:rPr lang="en-US" sz="1800" dirty="0">
                <a:latin typeface="+mj-lt"/>
                <a:cs typeface="Calibri" panose="020F0502020204030204" pitchFamily="34" charset="0"/>
              </a:rPr>
              <a:t>, thermally-matched packaging </a:t>
            </a:r>
          </a:p>
          <a:p>
            <a:pPr lvl="1" eaLnBrk="1" hangingPunct="1"/>
            <a:r>
              <a:rPr lang="en-US" sz="1600" i="1" dirty="0">
                <a:latin typeface="+mj-lt"/>
                <a:cs typeface="Calibri" panose="020F0502020204030204" pitchFamily="34" charset="0"/>
              </a:rPr>
              <a:t>&gt;92% fill factor</a:t>
            </a:r>
          </a:p>
          <a:p>
            <a:pPr eaLnBrk="1" hangingPunct="1"/>
            <a:r>
              <a:rPr lang="en-US" sz="1800" dirty="0">
                <a:latin typeface="+mj-lt"/>
                <a:cs typeface="Calibri" panose="020F0502020204030204" pitchFamily="34" charset="0"/>
              </a:rPr>
              <a:t>Flatness and alignment tolerance to bring image surface of all CCDs coplanar to ±</a:t>
            </a:r>
            <a:r>
              <a:rPr lang="en-US" sz="1800" dirty="0" smtClean="0">
                <a:latin typeface="+mj-lt"/>
                <a:cs typeface="Calibri" panose="020F0502020204030204" pitchFamily="34" charset="0"/>
              </a:rPr>
              <a:t>9</a:t>
            </a:r>
            <a:r>
              <a:rPr lang="en-US" sz="1800" dirty="0">
                <a:latin typeface="Symbol" panose="05050102010706020507" pitchFamily="18" charset="2"/>
                <a:cs typeface="Calibri" panose="020F0502020204030204" pitchFamily="34" charset="0"/>
              </a:rPr>
              <a:t>m</a:t>
            </a:r>
            <a:r>
              <a:rPr lang="en-US" sz="1800" dirty="0" smtClean="0">
                <a:latin typeface="+mj-lt"/>
                <a:cs typeface="Calibri" panose="020F0502020204030204" pitchFamily="34" charset="0"/>
              </a:rPr>
              <a:t>m</a:t>
            </a:r>
            <a:endParaRPr lang="en-US" sz="1800" dirty="0">
              <a:latin typeface="+mj-lt"/>
              <a:cs typeface="Calibri" panose="020F0502020204030204" pitchFamily="34" charset="0"/>
            </a:endParaRPr>
          </a:p>
          <a:p>
            <a:pPr lvl="1" eaLnBrk="1" hangingPunct="1"/>
            <a:r>
              <a:rPr lang="en-US" sz="1600" i="1" dirty="0">
                <a:latin typeface="+mj-lt"/>
                <a:cs typeface="Calibri" panose="020F0502020204030204" pitchFamily="34" charset="0"/>
              </a:rPr>
              <a:t>for use in fast f/1.2 beam</a:t>
            </a:r>
          </a:p>
          <a:p>
            <a:pPr eaLnBrk="1" hangingPunct="1"/>
            <a:r>
              <a:rPr lang="en-US" sz="1800" dirty="0">
                <a:latin typeface="+mj-lt"/>
                <a:cs typeface="Calibri" panose="020F0502020204030204" pitchFamily="34" charset="0"/>
              </a:rPr>
              <a:t>Mechanical mounting and alignment features and electrical interface specified</a:t>
            </a:r>
          </a:p>
          <a:p>
            <a:pPr lvl="1" eaLnBrk="1" hangingPunct="1"/>
            <a:r>
              <a:rPr lang="en-US" sz="1600" i="1" dirty="0">
                <a:latin typeface="+mj-lt"/>
                <a:cs typeface="Calibri" panose="020F0502020204030204" pitchFamily="34" charset="0"/>
              </a:rPr>
              <a:t>Interchangeability between </a:t>
            </a:r>
            <a:r>
              <a:rPr lang="en-US" sz="1600" i="1" dirty="0" smtClean="0">
                <a:latin typeface="+mj-lt"/>
                <a:cs typeface="Calibri" panose="020F0502020204030204" pitchFamily="34" charset="0"/>
              </a:rPr>
              <a:t>vendors</a:t>
            </a:r>
            <a:endParaRPr lang="en-US" sz="1600" i="1" dirty="0">
              <a:latin typeface="+mj-lt"/>
              <a:cs typeface="Calibri" panose="020F0502020204030204" pitchFamily="34" charset="0"/>
            </a:endParaRP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6848" y="735146"/>
            <a:ext cx="4995119" cy="4995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530326"/>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target1 smal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03516" y="1390971"/>
            <a:ext cx="234696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p:cNvPicPr>
            <a:picLocks noChangeAspect="1" noChangeArrowheads="1"/>
          </p:cNvPicPr>
          <p:nvPr/>
        </p:nvPicPr>
        <p:blipFill rotWithShape="1">
          <a:blip r:embed="rId3" cstate="screen">
            <a:lum contrast="24000"/>
            <a:extLst>
              <a:ext uri="{28A0092B-C50C-407E-A947-70E740481C1C}">
                <a14:useLocalDpi xmlns:a14="http://schemas.microsoft.com/office/drawing/2010/main"/>
              </a:ext>
            </a:extLst>
          </a:blip>
          <a:srcRect l="56" t="1505"/>
          <a:stretch/>
        </p:blipFill>
        <p:spPr bwMode="auto">
          <a:xfrm>
            <a:off x="7815908" y="3981771"/>
            <a:ext cx="235625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14596" y="1390971"/>
            <a:ext cx="242511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291030" y="3981771"/>
            <a:ext cx="244475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l="58586"/>
          <a:stretch/>
        </p:blipFill>
        <p:spPr bwMode="auto">
          <a:xfrm>
            <a:off x="2349837" y="1390971"/>
            <a:ext cx="2843928" cy="2286000"/>
          </a:xfrm>
          <a:prstGeom prst="rect">
            <a:avLst/>
          </a:prstGeom>
          <a:noFill/>
          <a:ln w="9525">
            <a:noFill/>
            <a:miter lim="800000"/>
            <a:headEnd/>
            <a:tailEnd/>
          </a:ln>
        </p:spPr>
      </p:pic>
      <p:sp>
        <p:nvSpPr>
          <p:cNvPr id="4" name="Title 3"/>
          <p:cNvSpPr>
            <a:spLocks noGrp="1"/>
          </p:cNvSpPr>
          <p:nvPr>
            <p:ph type="title"/>
          </p:nvPr>
        </p:nvSpPr>
        <p:spPr>
          <a:xfrm>
            <a:off x="3709262" y="76201"/>
            <a:ext cx="6441214" cy="557213"/>
          </a:xfrm>
        </p:spPr>
        <p:txBody>
          <a:bodyPr/>
          <a:lstStyle/>
          <a:p>
            <a:r>
              <a:rPr lang="en-US" dirty="0" smtClean="0"/>
              <a:t>Sensor pre-production prototypes</a:t>
            </a:r>
            <a:endParaRPr lang="en-US" dirty="0"/>
          </a:p>
        </p:txBody>
      </p:sp>
      <p:sp>
        <p:nvSpPr>
          <p:cNvPr id="5" name="TextBox 4"/>
          <p:cNvSpPr txBox="1"/>
          <p:nvPr/>
        </p:nvSpPr>
        <p:spPr>
          <a:xfrm>
            <a:off x="5181104" y="958232"/>
            <a:ext cx="2674130" cy="400110"/>
          </a:xfrm>
          <a:prstGeom prst="rect">
            <a:avLst/>
          </a:prstGeom>
          <a:noFill/>
        </p:spPr>
        <p:txBody>
          <a:bodyPr wrap="none" rtlCol="0">
            <a:spAutoFit/>
          </a:bodyPr>
          <a:lstStyle/>
          <a:p>
            <a:r>
              <a:rPr lang="en-US" sz="2000" b="1" dirty="0"/>
              <a:t>Uniform illumination</a:t>
            </a:r>
          </a:p>
        </p:txBody>
      </p:sp>
      <p:sp>
        <p:nvSpPr>
          <p:cNvPr id="10" name="TextBox 9"/>
          <p:cNvSpPr txBox="1"/>
          <p:nvPr/>
        </p:nvSpPr>
        <p:spPr>
          <a:xfrm>
            <a:off x="7902312" y="958232"/>
            <a:ext cx="2286395" cy="400110"/>
          </a:xfrm>
          <a:prstGeom prst="rect">
            <a:avLst/>
          </a:prstGeom>
          <a:noFill/>
        </p:spPr>
        <p:txBody>
          <a:bodyPr wrap="none" rtlCol="0">
            <a:spAutoFit/>
          </a:bodyPr>
          <a:lstStyle/>
          <a:p>
            <a:r>
              <a:rPr lang="en-US" sz="2000" b="1" dirty="0"/>
              <a:t>Test target image</a:t>
            </a:r>
          </a:p>
        </p:txBody>
      </p:sp>
      <p:sp>
        <p:nvSpPr>
          <p:cNvPr id="11" name="TextBox 10"/>
          <p:cNvSpPr txBox="1"/>
          <p:nvPr/>
        </p:nvSpPr>
        <p:spPr>
          <a:xfrm>
            <a:off x="2607379" y="958232"/>
            <a:ext cx="2419252" cy="400110"/>
          </a:xfrm>
          <a:prstGeom prst="rect">
            <a:avLst/>
          </a:prstGeom>
          <a:noFill/>
        </p:spPr>
        <p:txBody>
          <a:bodyPr wrap="none" rtlCol="0">
            <a:spAutoFit/>
          </a:bodyPr>
          <a:lstStyle/>
          <a:p>
            <a:r>
              <a:rPr lang="en-US" sz="2000" b="1" dirty="0" smtClean="0"/>
              <a:t>CCD in test fixture</a:t>
            </a:r>
            <a:endParaRPr lang="en-US" sz="2000" b="1" dirty="0"/>
          </a:p>
        </p:txBody>
      </p:sp>
      <p:sp>
        <p:nvSpPr>
          <p:cNvPr id="12" name="TextBox 11"/>
          <p:cNvSpPr txBox="1"/>
          <p:nvPr/>
        </p:nvSpPr>
        <p:spPr>
          <a:xfrm rot="16200000">
            <a:off x="1129151" y="2371485"/>
            <a:ext cx="1683474" cy="400110"/>
          </a:xfrm>
          <a:prstGeom prst="rect">
            <a:avLst/>
          </a:prstGeom>
          <a:noFill/>
        </p:spPr>
        <p:txBody>
          <a:bodyPr wrap="none" rtlCol="0">
            <a:spAutoFit/>
          </a:bodyPr>
          <a:lstStyle/>
          <a:p>
            <a:r>
              <a:rPr lang="en-US" sz="2000" b="1" dirty="0"/>
              <a:t>E2v CCD250</a:t>
            </a:r>
          </a:p>
        </p:txBody>
      </p:sp>
      <p:sp>
        <p:nvSpPr>
          <p:cNvPr id="13" name="TextBox 12"/>
          <p:cNvSpPr txBox="1"/>
          <p:nvPr/>
        </p:nvSpPr>
        <p:spPr>
          <a:xfrm rot="16200000">
            <a:off x="1027170" y="4875288"/>
            <a:ext cx="1887440" cy="400110"/>
          </a:xfrm>
          <a:prstGeom prst="rect">
            <a:avLst/>
          </a:prstGeom>
          <a:noFill/>
        </p:spPr>
        <p:txBody>
          <a:bodyPr wrap="none" rtlCol="0">
            <a:spAutoFit/>
          </a:bodyPr>
          <a:lstStyle/>
          <a:p>
            <a:r>
              <a:rPr lang="en-US" sz="2000" b="1" dirty="0"/>
              <a:t>ITL </a:t>
            </a:r>
            <a:r>
              <a:rPr lang="en-US" sz="2000" b="1" dirty="0" smtClean="0"/>
              <a:t>STA3800C</a:t>
            </a:r>
            <a:endParaRPr lang="en-US" sz="2000" b="1" dirty="0"/>
          </a:p>
        </p:txBody>
      </p:sp>
      <p:pic>
        <p:nvPicPr>
          <p:cNvPr id="14" name="Picture 2" descr="\\bnl.gov\bnlfiles\LSST\Pictures\sensor accecptance walk throughs\8-15-2015\DSC_0090.JPG"/>
          <p:cNvPicPr>
            <a:picLocks noChangeAspect="1" noChangeArrowheads="1"/>
          </p:cNvPicPr>
          <p:nvPr/>
        </p:nvPicPr>
        <p:blipFill rotWithShape="1">
          <a:blip r:embed="rId7" cstate="print"/>
          <a:srcRect l="12362" r="8425"/>
          <a:stretch/>
        </p:blipFill>
        <p:spPr bwMode="auto">
          <a:xfrm>
            <a:off x="2487365" y="3981771"/>
            <a:ext cx="2723537" cy="2286000"/>
          </a:xfrm>
          <a:prstGeom prst="rect">
            <a:avLst/>
          </a:prstGeom>
          <a:noFill/>
        </p:spPr>
      </p:pic>
      <p:sp>
        <p:nvSpPr>
          <p:cNvPr id="15" name="TextBox 14"/>
          <p:cNvSpPr txBox="1"/>
          <p:nvPr/>
        </p:nvSpPr>
        <p:spPr>
          <a:xfrm>
            <a:off x="5356678" y="6255861"/>
            <a:ext cx="2313454" cy="369332"/>
          </a:xfrm>
          <a:prstGeom prst="rect">
            <a:avLst/>
          </a:prstGeom>
          <a:noFill/>
        </p:spPr>
        <p:txBody>
          <a:bodyPr wrap="none" rtlCol="0">
            <a:spAutoFit/>
          </a:bodyPr>
          <a:lstStyle/>
          <a:p>
            <a:r>
              <a:rPr lang="en-US" dirty="0" smtClean="0"/>
              <a:t>(</a:t>
            </a:r>
            <a:r>
              <a:rPr lang="en-US" dirty="0" err="1" smtClean="0"/>
              <a:t>overscan</a:t>
            </a:r>
            <a:r>
              <a:rPr lang="en-US" dirty="0" smtClean="0"/>
              <a:t> displayed)</a:t>
            </a:r>
            <a:endParaRPr lang="en-US" dirty="0"/>
          </a:p>
        </p:txBody>
      </p:sp>
      <p:sp>
        <p:nvSpPr>
          <p:cNvPr id="16" name="TextBox 15"/>
          <p:cNvSpPr txBox="1"/>
          <p:nvPr/>
        </p:nvSpPr>
        <p:spPr>
          <a:xfrm>
            <a:off x="7729840" y="6255861"/>
            <a:ext cx="2531462" cy="369332"/>
          </a:xfrm>
          <a:prstGeom prst="rect">
            <a:avLst/>
          </a:prstGeom>
          <a:noFill/>
        </p:spPr>
        <p:txBody>
          <a:bodyPr wrap="none" rtlCol="0">
            <a:spAutoFit/>
          </a:bodyPr>
          <a:lstStyle/>
          <a:p>
            <a:r>
              <a:rPr lang="en-US" dirty="0" smtClean="0"/>
              <a:t>(</a:t>
            </a:r>
            <a:r>
              <a:rPr lang="en-US" dirty="0" err="1" smtClean="0"/>
              <a:t>overscan</a:t>
            </a:r>
            <a:r>
              <a:rPr lang="en-US" dirty="0" smtClean="0"/>
              <a:t> suppressed)</a:t>
            </a:r>
            <a:endParaRPr lang="en-US" dirty="0"/>
          </a:p>
        </p:txBody>
      </p:sp>
    </p:spTree>
    <p:extLst>
      <p:ext uri="{BB962C8B-B14F-4D97-AF65-F5344CB8AC3E}">
        <p14:creationId xmlns:p14="http://schemas.microsoft.com/office/powerpoint/2010/main" val="1501010688"/>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92" name="Group 112"/>
          <p:cNvGraphicFramePr>
            <a:graphicFrameLocks noGrp="1"/>
          </p:cNvGraphicFramePr>
          <p:nvPr>
            <p:extLst>
              <p:ext uri="{D42A27DB-BD31-4B8C-83A1-F6EECF244321}">
                <p14:modId xmlns:p14="http://schemas.microsoft.com/office/powerpoint/2010/main" val="3012368277"/>
              </p:ext>
            </p:extLst>
          </p:nvPr>
        </p:nvGraphicFramePr>
        <p:xfrm>
          <a:off x="334297" y="934064"/>
          <a:ext cx="4640826" cy="5337343"/>
        </p:xfrm>
        <a:graphic>
          <a:graphicData uri="http://schemas.openxmlformats.org/drawingml/2006/table">
            <a:tbl>
              <a:tblPr/>
              <a:tblGrid>
                <a:gridCol w="2182761">
                  <a:extLst>
                    <a:ext uri="{9D8B030D-6E8A-4147-A177-3AD203B41FA5}">
                      <a16:colId xmlns:a16="http://schemas.microsoft.com/office/drawing/2014/main" val="20000"/>
                    </a:ext>
                  </a:extLst>
                </a:gridCol>
                <a:gridCol w="859475">
                  <a:extLst>
                    <a:ext uri="{9D8B030D-6E8A-4147-A177-3AD203B41FA5}">
                      <a16:colId xmlns:a16="http://schemas.microsoft.com/office/drawing/2014/main" val="20001"/>
                    </a:ext>
                  </a:extLst>
                </a:gridCol>
                <a:gridCol w="810979">
                  <a:extLst>
                    <a:ext uri="{9D8B030D-6E8A-4147-A177-3AD203B41FA5}">
                      <a16:colId xmlns:a16="http://schemas.microsoft.com/office/drawing/2014/main" val="20003"/>
                    </a:ext>
                  </a:extLst>
                </a:gridCol>
                <a:gridCol w="787611">
                  <a:extLst>
                    <a:ext uri="{9D8B030D-6E8A-4147-A177-3AD203B41FA5}">
                      <a16:colId xmlns:a16="http://schemas.microsoft.com/office/drawing/2014/main" val="20004"/>
                    </a:ext>
                  </a:extLst>
                </a:gridCol>
              </a:tblGrid>
              <a:tr h="37227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Parameter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chemeClr val="bg1"/>
                          </a:solidFill>
                          <a:effectLst/>
                          <a:latin typeface="Arial" pitchFamily="34" charset="0"/>
                        </a:rPr>
                        <a:t>Req’t</a:t>
                      </a:r>
                      <a:r>
                        <a:rPr kumimoji="0" lang="en-US" sz="1600" b="1" i="0" u="none" strike="noStrike" cap="none" normalizeH="0" baseline="0" dirty="0" smtClean="0">
                          <a:ln>
                            <a:noFill/>
                          </a:ln>
                          <a:solidFill>
                            <a:schemeClr val="bg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Meas.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bg1"/>
                          </a:solidFill>
                          <a:effectLst/>
                          <a:latin typeface="Arial" pitchFamily="34" charset="0"/>
                        </a:rPr>
                        <a:t>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extLst>
                  <a:ext uri="{0D108BD9-81ED-4DB2-BD59-A6C34878D82A}">
                    <a16:rowId xmlns:a16="http://schemas.microsoft.com/office/drawing/2014/main" val="10000"/>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1"/>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83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2"/>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3"/>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4"/>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5"/>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6"/>
                  </a:ext>
                </a:extLst>
              </a:tr>
              <a:tr h="30163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Diffusion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Arial" pitchFamily="34" charset="0"/>
                          <a:ea typeface="+mn-ea"/>
                          <a:cs typeface="+mn-cs"/>
                        </a:rPr>
                        <a:t>3.6</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Symbol" pitchFamily="18" charset="2"/>
                        </a:rPr>
                        <a:t>m</a:t>
                      </a:r>
                      <a:r>
                        <a:rPr kumimoji="0" lang="en-US" sz="1200" b="1" i="0" u="none" strike="noStrike" cap="none" normalizeH="0" baseline="0" dirty="0" smtClean="0">
                          <a:ln>
                            <a:noFill/>
                          </a:ln>
                          <a:solidFill>
                            <a:schemeClr val="tx1"/>
                          </a:solidFill>
                          <a:effectLst/>
                          <a:latin typeface="Arial" pitchFamily="34" charset="0"/>
                        </a:rPr>
                        <a:t>m </a:t>
                      </a:r>
                      <a:r>
                        <a:rPr kumimoji="0" lang="en-US" sz="1200" b="1" i="0" u="none" strike="noStrike" cap="none" normalizeH="0" baseline="0" dirty="0" err="1" smtClean="0">
                          <a:ln>
                            <a:noFill/>
                          </a:ln>
                          <a:solidFill>
                            <a:schemeClr val="tx1"/>
                          </a:solidFill>
                          <a:effectLst/>
                          <a:latin typeface="Arial" pitchFamily="34" charset="0"/>
                        </a:rPr>
                        <a:t>rms</a:t>
                      </a:r>
                      <a:endParaRPr kumimoji="0" lang="en-US" sz="12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extLst>
                  <a:ext uri="{0D108BD9-81ED-4DB2-BD59-A6C34878D82A}">
                    <a16:rowId xmlns:a16="http://schemas.microsoft.com/office/drawing/2014/main" val="10007"/>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Dark current (95%)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Arial" pitchFamily="34" charset="0"/>
                          <a:ea typeface="+mn-ea"/>
                          <a:cs typeface="+mn-cs"/>
                        </a:rPr>
                        <a:t>0.02</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e</a:t>
                      </a:r>
                      <a:r>
                        <a:rPr kumimoji="0" lang="en-US" sz="1200" b="1" i="0" u="none" strike="noStrike" cap="none" normalizeH="0" baseline="30000" dirty="0" smtClean="0">
                          <a:ln>
                            <a:noFill/>
                          </a:ln>
                          <a:solidFill>
                            <a:schemeClr val="tx1"/>
                          </a:solidFill>
                          <a:effectLst/>
                          <a:latin typeface="Arial" pitchFamily="34" charset="0"/>
                        </a:rPr>
                        <a:t>-</a:t>
                      </a:r>
                      <a:r>
                        <a:rPr kumimoji="0" lang="en-US" sz="1200" b="1" i="0" u="none" strike="noStrike" cap="none" normalizeH="0" baseline="0" dirty="0" smtClean="0">
                          <a:ln>
                            <a:noFill/>
                          </a:ln>
                          <a:solidFill>
                            <a:schemeClr val="tx1"/>
                          </a:solidFill>
                          <a:effectLst/>
                          <a:latin typeface="Arial" pitchFamily="34" charset="0"/>
                        </a:rPr>
                        <a:t>/pix/s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extLst>
                  <a:ext uri="{0D108BD9-81ED-4DB2-BD59-A6C34878D82A}">
                    <a16:rowId xmlns:a16="http://schemas.microsoft.com/office/drawing/2014/main" val="116919785"/>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Defects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Arial" pitchFamily="34" charset="0"/>
                          <a:ea typeface="+mn-ea"/>
                          <a:cs typeface="+mn-cs"/>
                        </a:rPr>
                        <a:t>0.002</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extLst>
                  <a:ext uri="{0D108BD9-81ED-4DB2-BD59-A6C34878D82A}">
                    <a16:rowId xmlns:a16="http://schemas.microsoft.com/office/drawing/2014/main" val="3710688414"/>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Frame read time (16Mpix)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Arial" pitchFamily="34" charset="0"/>
                          <a:ea typeface="+mn-ea"/>
                          <a:cs typeface="+mn-cs"/>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2.0</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sec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8"/>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Read noise/pixel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4.5</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e- rms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9"/>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CTI (</a:t>
                      </a:r>
                      <a:r>
                        <a:rPr kumimoji="0" lang="en-US" sz="1200" b="1" i="0" u="none" strike="noStrike" cap="none" normalizeH="0" baseline="0" dirty="0" err="1" smtClean="0">
                          <a:ln>
                            <a:noFill/>
                          </a:ln>
                          <a:solidFill>
                            <a:schemeClr val="tx1"/>
                          </a:solidFill>
                          <a:effectLst/>
                          <a:latin typeface="Arial" pitchFamily="34" charset="0"/>
                        </a:rPr>
                        <a:t>ser</a:t>
                      </a:r>
                      <a:r>
                        <a:rPr kumimoji="0" lang="en-US" sz="1200" b="1" i="0" u="none" strike="noStrike" cap="none" normalizeH="0" baseline="0" dirty="0" smtClean="0">
                          <a:ln>
                            <a:noFill/>
                          </a:ln>
                          <a:solidFill>
                            <a:schemeClr val="tx1"/>
                          </a:solidFill>
                          <a:effectLst/>
                          <a:latin typeface="Arial" pitchFamily="34" charset="0"/>
                        </a:rPr>
                        <a:t>/par) at 1ke</a:t>
                      </a:r>
                      <a:r>
                        <a:rPr kumimoji="0" lang="en-US" sz="1200" b="1" i="0" u="none" strike="noStrike" cap="none" normalizeH="0" baseline="30000" dirty="0" smtClean="0">
                          <a:ln>
                            <a:noFill/>
                          </a:ln>
                          <a:solidFill>
                            <a:schemeClr val="tx1"/>
                          </a:solidFill>
                          <a:effectLst/>
                          <a:latin typeface="Arial" pitchFamily="34" charset="0"/>
                        </a:rPr>
                        <a:t>- </a:t>
                      </a:r>
                      <a:r>
                        <a:rPr kumimoji="0" lang="en-US" sz="1200" b="1" i="0" u="none" strike="noStrike" cap="none" normalizeH="0" baseline="0" dirty="0" smtClean="0">
                          <a:ln>
                            <a:noFill/>
                          </a:ln>
                          <a:solidFill>
                            <a:schemeClr val="tx1"/>
                          </a:solidFill>
                          <a:effectLst/>
                          <a:latin typeface="Arial" pitchFamily="34" charset="0"/>
                        </a:rPr>
                        <a:t>signal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algn="ctr" defTabSz="914400" rtl="0" eaLnBrk="1" latinLnBrk="0" hangingPunct="1"/>
                      <a:r>
                        <a:rPr kumimoji="0" lang="en-US" sz="1200" b="1" i="0" u="none" strike="noStrike" kern="1200" cap="none" normalizeH="0" baseline="0" dirty="0" smtClean="0">
                          <a:ln>
                            <a:noFill/>
                          </a:ln>
                          <a:solidFill>
                            <a:schemeClr val="tx1"/>
                          </a:solidFill>
                          <a:effectLst/>
                          <a:latin typeface="Arial" pitchFamily="34" charset="0"/>
                          <a:ea typeface="+mn-ea"/>
                          <a:cs typeface="+mn-cs"/>
                        </a:rPr>
                        <a:t>3/0.7</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ppm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951155433"/>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Nonlinearity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algn="ctr" defTabSz="914400" rtl="0" eaLnBrk="1" latinLnBrk="0" hangingPunct="1"/>
                      <a:r>
                        <a:rPr kumimoji="0" lang="en-US" sz="1200" b="1" i="0" u="none" strike="noStrike" kern="1200" cap="none" normalizeH="0" baseline="0" dirty="0" smtClean="0">
                          <a:ln>
                            <a:noFill/>
                          </a:ln>
                          <a:solidFill>
                            <a:schemeClr val="tx1"/>
                          </a:solidFill>
                          <a:effectLst/>
                          <a:latin typeface="Arial" pitchFamily="34" charset="0"/>
                          <a:ea typeface="+mn-ea"/>
                          <a:cs typeface="+mn-cs"/>
                        </a:rPr>
                        <a:t>0.6</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906766568"/>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Video crosstalk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algn="ctr" defTabSz="914400" rtl="0" eaLnBrk="1" latinLnBrk="0" hangingPunct="1"/>
                      <a:r>
                        <a:rPr kumimoji="0" lang="en-US" sz="1200" b="1" i="0" u="none" strike="noStrike" kern="1200" cap="none" normalizeH="0" baseline="0" dirty="0" smtClean="0">
                          <a:ln>
                            <a:noFill/>
                          </a:ln>
                          <a:solidFill>
                            <a:schemeClr val="tx1"/>
                          </a:solidFill>
                          <a:effectLst/>
                          <a:latin typeface="Arial" pitchFamily="34" charset="0"/>
                          <a:ea typeface="+mn-ea"/>
                          <a:cs typeface="+mn-cs"/>
                        </a:rPr>
                        <a:t>0.08</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0"/>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Pixel size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10</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Symbol" pitchFamily="18" charset="2"/>
                        </a:rPr>
                        <a:t>m</a:t>
                      </a:r>
                      <a:r>
                        <a:rPr kumimoji="0" lang="en-US" sz="1200" b="1" i="0" u="none" strike="noStrike" cap="none" normalizeH="0" baseline="0" dirty="0" smtClean="0">
                          <a:ln>
                            <a:noFill/>
                          </a:ln>
                          <a:solidFill>
                            <a:schemeClr val="tx1"/>
                          </a:solidFill>
                          <a:effectLst/>
                          <a:latin typeface="Arial" pitchFamily="34"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12"/>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Flatness (95%)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 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1.9</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Symbol" pitchFamily="18" charset="2"/>
                        </a:rPr>
                        <a:t>m</a:t>
                      </a:r>
                      <a:r>
                        <a:rPr kumimoji="0" lang="en-US" sz="1200" b="1" i="0" u="none" strike="noStrike" cap="none" normalizeH="0" baseline="0" dirty="0" smtClean="0">
                          <a:ln>
                            <a:noFill/>
                          </a:ln>
                          <a:solidFill>
                            <a:schemeClr val="tx1"/>
                          </a:solidFill>
                          <a:effectLst/>
                          <a:latin typeface="Arial" pitchFamily="34"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4086078400"/>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pitchFamily="34" charset="0"/>
                        </a:rPr>
                        <a:t>Coplanarity</a:t>
                      </a:r>
                      <a:r>
                        <a:rPr kumimoji="0" lang="en-US" sz="1200" b="1" i="0" u="none" strike="noStrike" cap="none" normalizeH="0" baseline="0" dirty="0" smtClean="0">
                          <a:ln>
                            <a:noFill/>
                          </a:ln>
                          <a:solidFill>
                            <a:schemeClr val="tx1"/>
                          </a:solidFill>
                          <a:effectLst/>
                          <a:latin typeface="Arial" pitchFamily="34" charset="0"/>
                        </a:rPr>
                        <a:t> (95%)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Arial" pitchFamily="34" charset="0"/>
                        </a:rPr>
                        <a:t>± 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6.3</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Symbol" pitchFamily="18" charset="2"/>
                        </a:rPr>
                        <a:t>m</a:t>
                      </a:r>
                      <a:r>
                        <a:rPr kumimoji="0" lang="en-US" sz="1200" b="1" i="0" u="none" strike="noStrike" cap="none" normalizeH="0" baseline="0" dirty="0" smtClean="0">
                          <a:ln>
                            <a:noFill/>
                          </a:ln>
                          <a:solidFill>
                            <a:schemeClr val="tx1"/>
                          </a:solidFill>
                          <a:effectLst/>
                          <a:latin typeface="Arial" pitchFamily="34"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13"/>
                  </a:ext>
                </a:extLst>
              </a:tr>
              <a:tr h="26631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Inactive area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8</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14"/>
                  </a:ext>
                </a:extLst>
              </a:tr>
            </a:tbl>
          </a:graphicData>
        </a:graphic>
      </p:graphicFrame>
      <p:sp>
        <p:nvSpPr>
          <p:cNvPr id="2" name="Title 1"/>
          <p:cNvSpPr>
            <a:spLocks noGrp="1"/>
          </p:cNvSpPr>
          <p:nvPr>
            <p:ph type="title"/>
          </p:nvPr>
        </p:nvSpPr>
        <p:spPr/>
        <p:txBody>
          <a:bodyPr/>
          <a:lstStyle/>
          <a:p>
            <a:r>
              <a:rPr lang="en-US" dirty="0" smtClean="0"/>
              <a:t>Requirements and verification matrix</a:t>
            </a:r>
            <a:endParaRPr lang="en-US" dirty="0"/>
          </a:p>
        </p:txBody>
      </p:sp>
    </p:spTree>
    <p:extLst>
      <p:ext uri="{BB962C8B-B14F-4D97-AF65-F5344CB8AC3E}">
        <p14:creationId xmlns:p14="http://schemas.microsoft.com/office/powerpoint/2010/main" val="1015485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92" name="Group 112"/>
          <p:cNvGraphicFramePr>
            <a:graphicFrameLocks noGrp="1"/>
          </p:cNvGraphicFramePr>
          <p:nvPr>
            <p:extLst>
              <p:ext uri="{D42A27DB-BD31-4B8C-83A1-F6EECF244321}">
                <p14:modId xmlns:p14="http://schemas.microsoft.com/office/powerpoint/2010/main" val="3671991764"/>
              </p:ext>
            </p:extLst>
          </p:nvPr>
        </p:nvGraphicFramePr>
        <p:xfrm>
          <a:off x="334297" y="934064"/>
          <a:ext cx="4640826" cy="5482411"/>
        </p:xfrm>
        <a:graphic>
          <a:graphicData uri="http://schemas.openxmlformats.org/drawingml/2006/table">
            <a:tbl>
              <a:tblPr/>
              <a:tblGrid>
                <a:gridCol w="2182761">
                  <a:extLst>
                    <a:ext uri="{9D8B030D-6E8A-4147-A177-3AD203B41FA5}">
                      <a16:colId xmlns:a16="http://schemas.microsoft.com/office/drawing/2014/main" val="20000"/>
                    </a:ext>
                  </a:extLst>
                </a:gridCol>
                <a:gridCol w="859475">
                  <a:extLst>
                    <a:ext uri="{9D8B030D-6E8A-4147-A177-3AD203B41FA5}">
                      <a16:colId xmlns:a16="http://schemas.microsoft.com/office/drawing/2014/main" val="20001"/>
                    </a:ext>
                  </a:extLst>
                </a:gridCol>
                <a:gridCol w="810979">
                  <a:extLst>
                    <a:ext uri="{9D8B030D-6E8A-4147-A177-3AD203B41FA5}">
                      <a16:colId xmlns:a16="http://schemas.microsoft.com/office/drawing/2014/main" val="20003"/>
                    </a:ext>
                  </a:extLst>
                </a:gridCol>
                <a:gridCol w="787611">
                  <a:extLst>
                    <a:ext uri="{9D8B030D-6E8A-4147-A177-3AD203B41FA5}">
                      <a16:colId xmlns:a16="http://schemas.microsoft.com/office/drawing/2014/main" val="20004"/>
                    </a:ext>
                  </a:extLst>
                </a:gridCol>
              </a:tblGrid>
              <a:tr h="38345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Parameter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err="1" smtClean="0">
                          <a:ln>
                            <a:noFill/>
                          </a:ln>
                          <a:solidFill>
                            <a:schemeClr val="bg1"/>
                          </a:solidFill>
                          <a:effectLst/>
                          <a:latin typeface="Arial" pitchFamily="34" charset="0"/>
                        </a:rPr>
                        <a:t>Req’t</a:t>
                      </a:r>
                      <a:r>
                        <a:rPr kumimoji="0" lang="en-US" sz="1600" b="1" i="0" u="none" strike="noStrike" cap="none" normalizeH="0" baseline="0" dirty="0" smtClean="0">
                          <a:ln>
                            <a:noFill/>
                          </a:ln>
                          <a:solidFill>
                            <a:schemeClr val="bg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Meas.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bg1"/>
                          </a:solidFill>
                          <a:effectLst/>
                          <a:latin typeface="Arial" pitchFamily="34" charset="0"/>
                        </a:rPr>
                        <a:t>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BD97"/>
                    </a:solidFill>
                  </a:tcPr>
                </a:tc>
                <a:extLst>
                  <a:ext uri="{0D108BD9-81ED-4DB2-BD59-A6C34878D82A}">
                    <a16:rowId xmlns:a16="http://schemas.microsoft.com/office/drawing/2014/main" val="10000"/>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1"/>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83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2"/>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3"/>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4"/>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5"/>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QE 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6"/>
                  </a:ext>
                </a:extLst>
              </a:tr>
              <a:tr h="43551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Diffusion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Arial" pitchFamily="34" charset="0"/>
                          <a:ea typeface="+mn-ea"/>
                          <a:cs typeface="+mn-cs"/>
                        </a:rPr>
                        <a:t>3.6</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Symbol" pitchFamily="18" charset="2"/>
                        </a:rPr>
                        <a:t>m</a:t>
                      </a:r>
                      <a:r>
                        <a:rPr kumimoji="0" lang="en-US" sz="1200" b="1" i="0" u="none" strike="noStrike" cap="none" normalizeH="0" baseline="0" dirty="0" smtClean="0">
                          <a:ln>
                            <a:noFill/>
                          </a:ln>
                          <a:solidFill>
                            <a:schemeClr val="tx1"/>
                          </a:solidFill>
                          <a:effectLst/>
                          <a:latin typeface="Arial" pitchFamily="34" charset="0"/>
                        </a:rPr>
                        <a:t>m </a:t>
                      </a:r>
                      <a:r>
                        <a:rPr kumimoji="0" lang="en-US" sz="1200" b="1" i="0" u="none" strike="noStrike" cap="none" normalizeH="0" baseline="0" dirty="0" err="1" smtClean="0">
                          <a:ln>
                            <a:noFill/>
                          </a:ln>
                          <a:solidFill>
                            <a:schemeClr val="tx1"/>
                          </a:solidFill>
                          <a:effectLst/>
                          <a:latin typeface="Arial" pitchFamily="34" charset="0"/>
                        </a:rPr>
                        <a:t>rms</a:t>
                      </a:r>
                      <a:endParaRPr kumimoji="0" lang="en-US" sz="1200" b="1"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extLst>
                  <a:ext uri="{0D108BD9-81ED-4DB2-BD59-A6C34878D82A}">
                    <a16:rowId xmlns:a16="http://schemas.microsoft.com/office/drawing/2014/main" val="10007"/>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Dark current (95%)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Arial" pitchFamily="34" charset="0"/>
                          <a:ea typeface="+mn-ea"/>
                          <a:cs typeface="+mn-cs"/>
                        </a:rPr>
                        <a:t>0.02</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e</a:t>
                      </a:r>
                      <a:r>
                        <a:rPr kumimoji="0" lang="en-US" sz="1200" b="1" i="0" u="none" strike="noStrike" cap="none" normalizeH="0" baseline="30000" dirty="0" smtClean="0">
                          <a:ln>
                            <a:noFill/>
                          </a:ln>
                          <a:solidFill>
                            <a:schemeClr val="tx1"/>
                          </a:solidFill>
                          <a:effectLst/>
                          <a:latin typeface="Arial" pitchFamily="34" charset="0"/>
                        </a:rPr>
                        <a:t>-</a:t>
                      </a:r>
                      <a:r>
                        <a:rPr kumimoji="0" lang="en-US" sz="1200" b="1" i="0" u="none" strike="noStrike" cap="none" normalizeH="0" baseline="0" dirty="0" smtClean="0">
                          <a:ln>
                            <a:noFill/>
                          </a:ln>
                          <a:solidFill>
                            <a:schemeClr val="tx1"/>
                          </a:solidFill>
                          <a:effectLst/>
                          <a:latin typeface="Arial" pitchFamily="34" charset="0"/>
                        </a:rPr>
                        <a:t>/pix/s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extLst>
                  <a:ext uri="{0D108BD9-81ED-4DB2-BD59-A6C34878D82A}">
                    <a16:rowId xmlns:a16="http://schemas.microsoft.com/office/drawing/2014/main" val="116919785"/>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Defects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Arial" pitchFamily="34" charset="0"/>
                          <a:ea typeface="+mn-ea"/>
                          <a:cs typeface="+mn-cs"/>
                        </a:rPr>
                        <a:t>0.002</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ADDE1"/>
                    </a:solidFill>
                  </a:tcPr>
                </a:tc>
                <a:extLst>
                  <a:ext uri="{0D108BD9-81ED-4DB2-BD59-A6C34878D82A}">
                    <a16:rowId xmlns:a16="http://schemas.microsoft.com/office/drawing/2014/main" val="3710688414"/>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Frame read time (16Mpix)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kern="1200" cap="none" normalizeH="0" baseline="0" dirty="0" smtClean="0">
                          <a:ln>
                            <a:noFill/>
                          </a:ln>
                          <a:solidFill>
                            <a:schemeClr val="tx1"/>
                          </a:solidFill>
                          <a:effectLst/>
                          <a:latin typeface="Arial" pitchFamily="34" charset="0"/>
                          <a:ea typeface="+mn-ea"/>
                          <a:cs typeface="+mn-cs"/>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2.0</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sec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8"/>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Read noise/pixel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4.5</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e- rms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9"/>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CTI (</a:t>
                      </a:r>
                      <a:r>
                        <a:rPr kumimoji="0" lang="en-US" sz="1200" b="1" i="0" u="none" strike="noStrike" cap="none" normalizeH="0" baseline="0" dirty="0" err="1" smtClean="0">
                          <a:ln>
                            <a:noFill/>
                          </a:ln>
                          <a:solidFill>
                            <a:schemeClr val="tx1"/>
                          </a:solidFill>
                          <a:effectLst/>
                          <a:latin typeface="Arial" pitchFamily="34" charset="0"/>
                        </a:rPr>
                        <a:t>ser</a:t>
                      </a:r>
                      <a:r>
                        <a:rPr kumimoji="0" lang="en-US" sz="1200" b="1" i="0" u="none" strike="noStrike" cap="none" normalizeH="0" baseline="0" dirty="0" smtClean="0">
                          <a:ln>
                            <a:noFill/>
                          </a:ln>
                          <a:solidFill>
                            <a:schemeClr val="tx1"/>
                          </a:solidFill>
                          <a:effectLst/>
                          <a:latin typeface="Arial" pitchFamily="34" charset="0"/>
                        </a:rPr>
                        <a:t>/par) at 1ke</a:t>
                      </a:r>
                      <a:r>
                        <a:rPr kumimoji="0" lang="en-US" sz="1200" b="1" i="0" u="none" strike="noStrike" cap="none" normalizeH="0" baseline="30000" dirty="0" smtClean="0">
                          <a:ln>
                            <a:noFill/>
                          </a:ln>
                          <a:solidFill>
                            <a:schemeClr val="tx1"/>
                          </a:solidFill>
                          <a:effectLst/>
                          <a:latin typeface="Arial" pitchFamily="34" charset="0"/>
                        </a:rPr>
                        <a:t>- </a:t>
                      </a:r>
                      <a:r>
                        <a:rPr kumimoji="0" lang="en-US" sz="1200" b="1" i="0" u="none" strike="noStrike" cap="none" normalizeH="0" baseline="0" dirty="0" smtClean="0">
                          <a:ln>
                            <a:noFill/>
                          </a:ln>
                          <a:solidFill>
                            <a:schemeClr val="tx1"/>
                          </a:solidFill>
                          <a:effectLst/>
                          <a:latin typeface="Arial" pitchFamily="34" charset="0"/>
                        </a:rPr>
                        <a:t>signal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algn="ctr" defTabSz="914400" rtl="0" eaLnBrk="1" latinLnBrk="0" hangingPunct="1"/>
                      <a:r>
                        <a:rPr kumimoji="0" lang="en-US" sz="1200" b="1" i="0" u="none" strike="noStrike" kern="1200" cap="none" normalizeH="0" baseline="0" dirty="0" smtClean="0">
                          <a:ln>
                            <a:noFill/>
                          </a:ln>
                          <a:solidFill>
                            <a:schemeClr val="tx1"/>
                          </a:solidFill>
                          <a:effectLst/>
                          <a:latin typeface="Arial" pitchFamily="34" charset="0"/>
                          <a:ea typeface="+mn-ea"/>
                          <a:cs typeface="+mn-cs"/>
                        </a:rPr>
                        <a:t>3/0.7</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ppm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951155433"/>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Nonlinearity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algn="ctr" defTabSz="914400" rtl="0" eaLnBrk="1" latinLnBrk="0" hangingPunct="1"/>
                      <a:r>
                        <a:rPr kumimoji="0" lang="en-US" sz="1200" b="1" i="0" u="none" strike="noStrike" kern="1200" cap="none" normalizeH="0" baseline="0" dirty="0" smtClean="0">
                          <a:ln>
                            <a:noFill/>
                          </a:ln>
                          <a:solidFill>
                            <a:schemeClr val="tx1"/>
                          </a:solidFill>
                          <a:effectLst/>
                          <a:latin typeface="Arial" pitchFamily="34" charset="0"/>
                          <a:ea typeface="+mn-ea"/>
                          <a:cs typeface="+mn-cs"/>
                        </a:rPr>
                        <a:t>0.6</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906766568"/>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Video crosstalk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algn="ctr" defTabSz="914400" rtl="0" eaLnBrk="1" latinLnBrk="0" hangingPunct="1"/>
                      <a:r>
                        <a:rPr kumimoji="0" lang="en-US" sz="1200" b="1" i="0" u="none" strike="noStrike" kern="1200" cap="none" normalizeH="0" baseline="0" dirty="0" smtClean="0">
                          <a:ln>
                            <a:noFill/>
                          </a:ln>
                          <a:solidFill>
                            <a:schemeClr val="tx1"/>
                          </a:solidFill>
                          <a:effectLst/>
                          <a:latin typeface="Arial" pitchFamily="34" charset="0"/>
                          <a:ea typeface="+mn-ea"/>
                          <a:cs typeface="+mn-cs"/>
                        </a:rPr>
                        <a:t>0.08</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0"/>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Pixel size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10</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Symbol" pitchFamily="18" charset="2"/>
                        </a:rPr>
                        <a:t>m</a:t>
                      </a:r>
                      <a:r>
                        <a:rPr kumimoji="0" lang="en-US" sz="1200" b="1" i="0" u="none" strike="noStrike" cap="none" normalizeH="0" baseline="0" dirty="0" smtClean="0">
                          <a:ln>
                            <a:noFill/>
                          </a:ln>
                          <a:solidFill>
                            <a:schemeClr val="tx1"/>
                          </a:solidFill>
                          <a:effectLst/>
                          <a:latin typeface="Arial" pitchFamily="34"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12"/>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Flatness (95%)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 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1.9</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Symbol" pitchFamily="18" charset="2"/>
                        </a:rPr>
                        <a:t>m</a:t>
                      </a:r>
                      <a:r>
                        <a:rPr kumimoji="0" lang="en-US" sz="1200" b="1" i="0" u="none" strike="noStrike" cap="none" normalizeH="0" baseline="0" dirty="0" smtClean="0">
                          <a:ln>
                            <a:noFill/>
                          </a:ln>
                          <a:solidFill>
                            <a:schemeClr val="tx1"/>
                          </a:solidFill>
                          <a:effectLst/>
                          <a:latin typeface="Arial" pitchFamily="34"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4086078400"/>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pitchFamily="34" charset="0"/>
                        </a:rPr>
                        <a:t>Coplanarity</a:t>
                      </a:r>
                      <a:r>
                        <a:rPr kumimoji="0" lang="en-US" sz="1200" b="1" i="0" u="none" strike="noStrike" cap="none" normalizeH="0" baseline="0" dirty="0" smtClean="0">
                          <a:ln>
                            <a:noFill/>
                          </a:ln>
                          <a:solidFill>
                            <a:schemeClr val="tx1"/>
                          </a:solidFill>
                          <a:effectLst/>
                          <a:latin typeface="Arial" pitchFamily="34" charset="0"/>
                        </a:rPr>
                        <a:t> (95%)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Arial" pitchFamily="34" charset="0"/>
                        </a:rPr>
                        <a:t>± 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6.3</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Symbol" pitchFamily="18" charset="2"/>
                        </a:rPr>
                        <a:t>m</a:t>
                      </a:r>
                      <a:r>
                        <a:rPr kumimoji="0" lang="en-US" sz="1200" b="1" i="0" u="none" strike="noStrike" cap="none" normalizeH="0" baseline="0" dirty="0" smtClean="0">
                          <a:ln>
                            <a:noFill/>
                          </a:ln>
                          <a:solidFill>
                            <a:schemeClr val="tx1"/>
                          </a:solidFill>
                          <a:effectLst/>
                          <a:latin typeface="Arial" pitchFamily="34"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13"/>
                  </a:ext>
                </a:extLst>
              </a:tr>
              <a:tr h="2613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Inactive area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algn="ctr"/>
                      <a:r>
                        <a:rPr kumimoji="0" lang="en-US" sz="1200" b="1" i="0" u="none" strike="noStrike" kern="1200" cap="none" normalizeH="0" baseline="0" dirty="0" smtClean="0">
                          <a:ln>
                            <a:noFill/>
                          </a:ln>
                          <a:solidFill>
                            <a:schemeClr val="tx1"/>
                          </a:solidFill>
                          <a:effectLst/>
                          <a:latin typeface="Arial" pitchFamily="34" charset="0"/>
                          <a:ea typeface="+mn-ea"/>
                          <a:cs typeface="+mn-cs"/>
                        </a:rPr>
                        <a:t>8</a:t>
                      </a:r>
                      <a:endParaRPr kumimoji="0" lang="en-US" sz="1200" b="1" i="0" u="none" strike="noStrike" kern="1200" cap="none" normalizeH="0" baseline="0" dirty="0">
                        <a:ln>
                          <a:noFill/>
                        </a:ln>
                        <a:solidFill>
                          <a:schemeClr val="tx1"/>
                        </a:solidFill>
                        <a:effectLst/>
                        <a:latin typeface="Arial"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14"/>
                  </a:ext>
                </a:extLst>
              </a:tr>
            </a:tbl>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576921730"/>
              </p:ext>
            </p:extLst>
          </p:nvPr>
        </p:nvGraphicFramePr>
        <p:xfrm>
          <a:off x="4757841" y="796412"/>
          <a:ext cx="7231062" cy="5439216"/>
        </p:xfrm>
        <a:graphic>
          <a:graphicData uri="http://schemas.openxmlformats.org/presentationml/2006/ole">
            <mc:AlternateContent xmlns:mc="http://schemas.openxmlformats.org/markup-compatibility/2006">
              <mc:Choice xmlns:v="urn:schemas-microsoft-com:vml" Requires="v">
                <p:oleObj spid="_x0000_s7180" name="Worksheet" r:id="rId4" imgW="6610510" imgH="4432475" progId="Excel.Sheet.12">
                  <p:embed/>
                </p:oleObj>
              </mc:Choice>
              <mc:Fallback>
                <p:oleObj name="Worksheet" r:id="rId4" imgW="6610510" imgH="4432475" progId="Excel.Sheet.12">
                  <p:embed/>
                  <p:pic>
                    <p:nvPicPr>
                      <p:cNvPr id="4" name="Object 3"/>
                      <p:cNvPicPr>
                        <a:picLocks noChangeAspect="1" noChangeArrowheads="1"/>
                      </p:cNvPicPr>
                      <p:nvPr/>
                    </p:nvPicPr>
                    <p:blipFill>
                      <a:blip r:embed="rId5"/>
                      <a:srcRect/>
                      <a:stretch>
                        <a:fillRect/>
                      </a:stretch>
                    </p:blipFill>
                    <p:spPr bwMode="auto">
                      <a:xfrm>
                        <a:off x="4757841" y="796412"/>
                        <a:ext cx="7231062" cy="5439216"/>
                      </a:xfrm>
                      <a:prstGeom prst="rect">
                        <a:avLst/>
                      </a:prstGeom>
                      <a:noFill/>
                      <a:extLst/>
                    </p:spPr>
                  </p:pic>
                </p:oleObj>
              </mc:Fallback>
            </mc:AlternateContent>
          </a:graphicData>
        </a:graphic>
      </p:graphicFrame>
      <p:sp>
        <p:nvSpPr>
          <p:cNvPr id="2" name="Title 1"/>
          <p:cNvSpPr>
            <a:spLocks noGrp="1"/>
          </p:cNvSpPr>
          <p:nvPr>
            <p:ph type="title"/>
          </p:nvPr>
        </p:nvSpPr>
        <p:spPr/>
        <p:txBody>
          <a:bodyPr/>
          <a:lstStyle/>
          <a:p>
            <a:r>
              <a:rPr lang="en-US" dirty="0" smtClean="0"/>
              <a:t>Requirements and verification matrix</a:t>
            </a:r>
            <a:endParaRPr lang="en-US" dirty="0"/>
          </a:p>
        </p:txBody>
      </p:sp>
    </p:spTree>
    <p:extLst>
      <p:ext uri="{BB962C8B-B14F-4D97-AF65-F5344CB8AC3E}">
        <p14:creationId xmlns:p14="http://schemas.microsoft.com/office/powerpoint/2010/main" val="2969552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6500" y="762000"/>
            <a:ext cx="7248525" cy="34480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t>Electro-optic test stand for individual CCDs</a:t>
            </a:r>
            <a:endParaRPr lang="en-US" dirty="0"/>
          </a:p>
        </p:txBody>
      </p:sp>
      <p:pic>
        <p:nvPicPr>
          <p:cNvPr id="5" name="Picture 4"/>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667000" y="866777"/>
            <a:ext cx="6654053" cy="3114674"/>
          </a:xfrm>
          <a:prstGeom prst="rect">
            <a:avLst/>
          </a:prstGeom>
          <a:noFill/>
          <a:ln>
            <a:noFill/>
          </a:ln>
        </p:spPr>
      </p:pic>
      <p:sp>
        <p:nvSpPr>
          <p:cNvPr id="6" name="TextBox 5"/>
          <p:cNvSpPr txBox="1"/>
          <p:nvPr/>
        </p:nvSpPr>
        <p:spPr>
          <a:xfrm>
            <a:off x="2667000" y="4363572"/>
            <a:ext cx="7381875" cy="2322978"/>
          </a:xfrm>
          <a:prstGeom prst="rect">
            <a:avLst/>
          </a:prstGeom>
          <a:noFill/>
        </p:spPr>
        <p:txBody>
          <a:bodyPr wrap="square" numCol="2" rtlCol="0">
            <a:noAutofit/>
          </a:bodyPr>
          <a:lstStyle/>
          <a:p>
            <a:pPr>
              <a:buFont typeface="Arial" pitchFamily="34" charset="0"/>
              <a:buChar char="•"/>
            </a:pPr>
            <a:r>
              <a:rPr lang="en-US" sz="1400" dirty="0"/>
              <a:t> Closed-cycle cryostat</a:t>
            </a:r>
          </a:p>
          <a:p>
            <a:pPr>
              <a:buFont typeface="Arial" pitchFamily="34" charset="0"/>
              <a:buChar char="•"/>
            </a:pPr>
            <a:r>
              <a:rPr lang="en-US" sz="1400" dirty="0"/>
              <a:t> Temperature controller</a:t>
            </a:r>
          </a:p>
          <a:p>
            <a:pPr>
              <a:buFont typeface="Arial" pitchFamily="34" charset="0"/>
              <a:buChar char="•"/>
            </a:pPr>
            <a:r>
              <a:rPr lang="en-US" sz="1400" dirty="0"/>
              <a:t> CCD controller (STA Archon)</a:t>
            </a:r>
          </a:p>
          <a:p>
            <a:pPr>
              <a:buFont typeface="Arial" pitchFamily="34" charset="0"/>
              <a:buChar char="•"/>
            </a:pPr>
            <a:r>
              <a:rPr lang="en-US" sz="1400" dirty="0"/>
              <a:t> Illumination system:</a:t>
            </a:r>
          </a:p>
          <a:p>
            <a:pPr lvl="1">
              <a:buFont typeface="Arial" pitchFamily="34" charset="0"/>
              <a:buChar char="•"/>
            </a:pPr>
            <a:r>
              <a:rPr lang="en-US" sz="1400" dirty="0"/>
              <a:t> Hg(</a:t>
            </a:r>
            <a:r>
              <a:rPr lang="en-US" sz="1400" dirty="0" err="1"/>
              <a:t>Xe</a:t>
            </a:r>
            <a:r>
              <a:rPr lang="en-US" sz="1400" dirty="0"/>
              <a:t>) lamp</a:t>
            </a:r>
          </a:p>
          <a:p>
            <a:pPr lvl="1">
              <a:buFont typeface="Arial" pitchFamily="34" charset="0"/>
              <a:buChar char="•"/>
            </a:pPr>
            <a:r>
              <a:rPr lang="en-US" sz="1400" dirty="0"/>
              <a:t> shutter</a:t>
            </a:r>
          </a:p>
          <a:p>
            <a:pPr lvl="1">
              <a:buFont typeface="Arial" pitchFamily="34" charset="0"/>
              <a:buChar char="•"/>
            </a:pPr>
            <a:r>
              <a:rPr lang="en-US" sz="1400" dirty="0"/>
              <a:t> filter wheel</a:t>
            </a:r>
          </a:p>
          <a:p>
            <a:pPr lvl="1">
              <a:buFont typeface="Arial" pitchFamily="34" charset="0"/>
              <a:buChar char="•"/>
            </a:pPr>
            <a:r>
              <a:rPr lang="en-US" sz="1400" dirty="0"/>
              <a:t> dual-grating 1/4m </a:t>
            </a:r>
            <a:r>
              <a:rPr lang="en-US" sz="1400" dirty="0" err="1"/>
              <a:t>monochromator</a:t>
            </a:r>
            <a:endParaRPr lang="en-US" sz="1400" dirty="0"/>
          </a:p>
          <a:p>
            <a:pPr lvl="1">
              <a:buFont typeface="Arial" pitchFamily="34" charset="0"/>
              <a:buChar char="•"/>
            </a:pPr>
            <a:r>
              <a:rPr lang="en-US" sz="1400" dirty="0"/>
              <a:t> 6” integrating sphere with 2.5” port</a:t>
            </a:r>
          </a:p>
          <a:p>
            <a:pPr lvl="1">
              <a:buFont typeface="Arial" pitchFamily="34" charset="0"/>
              <a:buChar char="•"/>
            </a:pPr>
            <a:r>
              <a:rPr lang="en-US" sz="1400" dirty="0"/>
              <a:t> baffle tunnel</a:t>
            </a:r>
          </a:p>
          <a:p>
            <a:pPr>
              <a:buFont typeface="Arial" pitchFamily="34" charset="0"/>
              <a:buChar char="•"/>
            </a:pPr>
            <a:endParaRPr lang="en-US" sz="1400" dirty="0" smtClean="0"/>
          </a:p>
          <a:p>
            <a:pPr>
              <a:buFont typeface="Arial" pitchFamily="34" charset="0"/>
              <a:buChar char="•"/>
            </a:pPr>
            <a:r>
              <a:rPr lang="en-US" sz="1400" dirty="0" smtClean="0"/>
              <a:t> </a:t>
            </a:r>
            <a:r>
              <a:rPr lang="en-US" sz="1400" dirty="0"/>
              <a:t> </a:t>
            </a:r>
            <a:endParaRPr lang="en-US" sz="1400" dirty="0" smtClean="0"/>
          </a:p>
          <a:p>
            <a:pPr>
              <a:buFont typeface="Arial" pitchFamily="34" charset="0"/>
              <a:buChar char="•"/>
            </a:pPr>
            <a:r>
              <a:rPr lang="en-US" sz="1400" dirty="0" smtClean="0"/>
              <a:t> In-vacuum </a:t>
            </a:r>
            <a:r>
              <a:rPr lang="en-US" sz="1400" dirty="0"/>
              <a:t>retractable </a:t>
            </a:r>
            <a:r>
              <a:rPr lang="en-US" sz="1400" baseline="30000" dirty="0"/>
              <a:t>55</a:t>
            </a:r>
            <a:r>
              <a:rPr lang="en-US" sz="1400" dirty="0"/>
              <a:t>Fe source</a:t>
            </a:r>
          </a:p>
          <a:p>
            <a:pPr>
              <a:buFont typeface="Arial" pitchFamily="34" charset="0"/>
              <a:buChar char="•"/>
            </a:pPr>
            <a:r>
              <a:rPr lang="en-US" sz="1400" dirty="0" smtClean="0"/>
              <a:t> Calibrated </a:t>
            </a:r>
            <a:r>
              <a:rPr lang="en-US" sz="1400" dirty="0"/>
              <a:t>photodiode + </a:t>
            </a:r>
            <a:r>
              <a:rPr lang="en-US" sz="1400" dirty="0" err="1"/>
              <a:t>picoammeter</a:t>
            </a:r>
            <a:endParaRPr lang="en-US" sz="1400" dirty="0"/>
          </a:p>
          <a:p>
            <a:pPr>
              <a:buFont typeface="Arial" pitchFamily="34" charset="0"/>
              <a:buChar char="•"/>
            </a:pPr>
            <a:r>
              <a:rPr lang="en-US" sz="1400" dirty="0"/>
              <a:t> Vacuum gauge</a:t>
            </a:r>
          </a:p>
          <a:p>
            <a:pPr>
              <a:buFont typeface="Arial" pitchFamily="34" charset="0"/>
              <a:buChar char="•"/>
            </a:pPr>
            <a:r>
              <a:rPr lang="en-US" sz="1400" dirty="0"/>
              <a:t> Turbo pump + dry scroll </a:t>
            </a:r>
            <a:r>
              <a:rPr lang="en-US" sz="1400" dirty="0" smtClean="0"/>
              <a:t>pump</a:t>
            </a:r>
          </a:p>
          <a:p>
            <a:pPr>
              <a:buFont typeface="Arial" pitchFamily="34" charset="0"/>
              <a:buChar char="•"/>
            </a:pPr>
            <a:r>
              <a:rPr lang="en-US" sz="1400" dirty="0"/>
              <a:t> </a:t>
            </a:r>
            <a:r>
              <a:rPr lang="en-US" sz="1400" dirty="0" smtClean="0"/>
              <a:t>Residual gas analyzer</a:t>
            </a:r>
            <a:endParaRPr lang="en-US" sz="1400" dirty="0"/>
          </a:p>
          <a:p>
            <a:pPr>
              <a:buFont typeface="Arial" pitchFamily="34" charset="0"/>
              <a:buChar char="•"/>
            </a:pPr>
            <a:r>
              <a:rPr lang="en-US" sz="1400" dirty="0"/>
              <a:t> Power distribution system</a:t>
            </a:r>
          </a:p>
          <a:p>
            <a:pPr>
              <a:buFont typeface="Arial" pitchFamily="34" charset="0"/>
              <a:buChar char="•"/>
            </a:pPr>
            <a:r>
              <a:rPr lang="en-US" sz="1400" dirty="0"/>
              <a:t> UPS</a:t>
            </a:r>
          </a:p>
          <a:p>
            <a:pPr>
              <a:buFont typeface="Arial" pitchFamily="34" charset="0"/>
              <a:buChar char="•"/>
            </a:pPr>
            <a:endParaRPr lang="en-US" sz="1400" dirty="0"/>
          </a:p>
          <a:p>
            <a:endParaRPr lang="en-US" sz="1400" dirty="0"/>
          </a:p>
          <a:p>
            <a:endParaRPr lang="en-US" sz="1400" dirty="0"/>
          </a:p>
          <a:p>
            <a:endParaRPr lang="en-US" sz="1400" dirty="0"/>
          </a:p>
        </p:txBody>
      </p:sp>
    </p:spTree>
    <p:extLst>
      <p:ext uri="{BB962C8B-B14F-4D97-AF65-F5344CB8AC3E}">
        <p14:creationId xmlns:p14="http://schemas.microsoft.com/office/powerpoint/2010/main" val="1801707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11_SPIE 2012 PPT Template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1_SPIE 2012 PPT Template (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3539</TotalTime>
  <Words>2240</Words>
  <Application>Microsoft Office PowerPoint</Application>
  <PresentationFormat>Widescreen</PresentationFormat>
  <Paragraphs>592</Paragraphs>
  <Slides>48</Slides>
  <Notes>13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7" baseType="lpstr">
      <vt:lpstr>ＭＳ Ｐゴシック</vt:lpstr>
      <vt:lpstr>Arial</vt:lpstr>
      <vt:lpstr>Arial Black</vt:lpstr>
      <vt:lpstr>Calibri</vt:lpstr>
      <vt:lpstr>Symbol</vt:lpstr>
      <vt:lpstr>Times New Roman</vt:lpstr>
      <vt:lpstr>Wingdings</vt:lpstr>
      <vt:lpstr>11_SPIE 2012 PPT Template (3)</vt:lpstr>
      <vt:lpstr>Worksheet</vt:lpstr>
      <vt:lpstr>LSST sensors and electronics characterization</vt:lpstr>
      <vt:lpstr>LSST focal plane and readout</vt:lpstr>
      <vt:lpstr>Sensors </vt:lpstr>
      <vt:lpstr>LSST CCD sensor</vt:lpstr>
      <vt:lpstr>LSST CCD sensor</vt:lpstr>
      <vt:lpstr>Sensor pre-production prototypes</vt:lpstr>
      <vt:lpstr>Requirements and verification matrix</vt:lpstr>
      <vt:lpstr>Requirements and verification matrix</vt:lpstr>
      <vt:lpstr>Electro-optic test stand for individual CCDs</vt:lpstr>
      <vt:lpstr>Illumination transport to CCD</vt:lpstr>
      <vt:lpstr>Single-CCD EO cryostat</vt:lpstr>
      <vt:lpstr>Single-CCD EO test stand</vt:lpstr>
      <vt:lpstr>PowerPoint Presentation</vt:lpstr>
      <vt:lpstr>QE comparison with vendor measurement</vt:lpstr>
      <vt:lpstr>CTI, PSF, PRNU comparison with vendor</vt:lpstr>
      <vt:lpstr>“Beyond the Spec Sheet” Behaviors</vt:lpstr>
      <vt:lpstr>Metrology tools</vt:lpstr>
      <vt:lpstr>PowerPoint Presentation</vt:lpstr>
      <vt:lpstr>Single-sensor warm metrology</vt:lpstr>
      <vt:lpstr>Raft-sensor assembly thermal cycling</vt:lpstr>
      <vt:lpstr>Raft electronics</vt:lpstr>
      <vt:lpstr>Automated REB test</vt:lpstr>
      <vt:lpstr>Virtual sampling scope mode of video digitizer</vt:lpstr>
      <vt:lpstr>Virtual sampling scope</vt:lpstr>
      <vt:lpstr>Virtual sampling scope</vt:lpstr>
      <vt:lpstr>End-to-end signal chain test</vt:lpstr>
      <vt:lpstr>Summary</vt:lpstr>
      <vt:lpstr>PowerPoint Presentation</vt:lpstr>
      <vt:lpstr>Sensor prototype performance</vt:lpstr>
      <vt:lpstr>Electrostatics in thick, fully-depeleted CCDs</vt:lpstr>
      <vt:lpstr>Electronics organization</vt:lpstr>
      <vt:lpstr>PowerPoint Presentation</vt:lpstr>
      <vt:lpstr>“Beyond the Spec Sheet” Behaviors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Effects of lateral fields</vt:lpstr>
      <vt:lpstr>PowerPoint Presentation</vt:lpstr>
      <vt:lpstr>Raft tower modules</vt:lpstr>
      <vt:lpstr>PowerPoint Presentation</vt:lpstr>
      <vt:lpstr>Raft tower modules</vt:lpstr>
      <vt:lpstr>Sensor prototype performance</vt:lpstr>
      <vt:lpstr>LSST science focal plane</vt:lpstr>
      <vt:lpstr>LSST sensor EO requirements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O'Connor, Paul</dc:creator>
  <cp:lastModifiedBy>O'Connor, Paul</cp:lastModifiedBy>
  <cp:revision>67</cp:revision>
  <dcterms:created xsi:type="dcterms:W3CDTF">2016-11-28T17:10:20Z</dcterms:created>
  <dcterms:modified xsi:type="dcterms:W3CDTF">2016-12-02T13:49:29Z</dcterms:modified>
</cp:coreProperties>
</file>