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2" r:id="rId2"/>
    <p:sldId id="281" r:id="rId3"/>
    <p:sldId id="283" r:id="rId4"/>
    <p:sldId id="288" r:id="rId5"/>
    <p:sldId id="28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85" r:id="rId16"/>
    <p:sldId id="268" r:id="rId17"/>
    <p:sldId id="269" r:id="rId18"/>
    <p:sldId id="270" r:id="rId19"/>
    <p:sldId id="271" r:id="rId20"/>
    <p:sldId id="272" r:id="rId21"/>
    <p:sldId id="273" r:id="rId22"/>
    <p:sldId id="289" r:id="rId23"/>
    <p:sldId id="286" r:id="rId24"/>
    <p:sldId id="291" r:id="rId25"/>
    <p:sldId id="294" r:id="rId26"/>
    <p:sldId id="293" r:id="rId27"/>
    <p:sldId id="292" r:id="rId28"/>
    <p:sldId id="295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5" autoAdjust="0"/>
  </p:normalViewPr>
  <p:slideViewPr>
    <p:cSldViewPr snapToGrid="0" snapToObjects="1">
      <p:cViewPr varScale="1">
        <p:scale>
          <a:sx n="100" d="100"/>
          <a:sy n="10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16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6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need shear review?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Galaxy – unit total flux</a:t>
            </a:r>
          </a:p>
          <a:p>
            <a:r>
              <a:rPr lang="en-US" dirty="0" smtClean="0"/>
              <a:t>White noise field S/N 25 for galaxy</a:t>
            </a:r>
          </a:p>
          <a:p>
            <a:r>
              <a:rPr lang="en-US" dirty="0" err="1" smtClean="0"/>
              <a:t>Galsim</a:t>
            </a:r>
            <a:r>
              <a:rPr lang="en-US" dirty="0" smtClean="0"/>
              <a:t> takes noise image, measured </a:t>
            </a:r>
            <a:r>
              <a:rPr lang="en-US" dirty="0" err="1" smtClean="0"/>
              <a:t>Pk</a:t>
            </a:r>
            <a:r>
              <a:rPr lang="en-US" dirty="0" smtClean="0"/>
              <a:t>, generate realizations of noise with that Pk.  Took </a:t>
            </a:r>
            <a:r>
              <a:rPr lang="en-US" dirty="0" err="1" smtClean="0"/>
              <a:t>Pk</a:t>
            </a:r>
            <a:r>
              <a:rPr lang="en-US" dirty="0" smtClean="0"/>
              <a:t> from HST</a:t>
            </a:r>
          </a:p>
          <a:p>
            <a:r>
              <a:rPr lang="en-US" dirty="0" smtClean="0"/>
              <a:t>Take</a:t>
            </a:r>
            <a:r>
              <a:rPr lang="en-US" baseline="0" dirty="0" smtClean="0"/>
              <a:t> total variance on HST image to be 1 galaxy flux**2.  Scale amplitude down by persistence model – Fermi formula (WFIRST wiki).</a:t>
            </a:r>
          </a:p>
          <a:p>
            <a:r>
              <a:rPr lang="en-US" baseline="0" dirty="0" smtClean="0"/>
              <a:t>Add correlated noise to white noise and sample with toy galaxy – </a:t>
            </a:r>
            <a:r>
              <a:rPr lang="en-US" baseline="0" dirty="0" err="1" smtClean="0"/>
              <a:t>Sersic</a:t>
            </a:r>
            <a:endParaRPr lang="en-US" baseline="0" dirty="0" smtClean="0"/>
          </a:p>
          <a:p>
            <a:r>
              <a:rPr lang="en-US" baseline="0" dirty="0" smtClean="0"/>
              <a:t>Shape error measured as difference from white noise only case</a:t>
            </a:r>
            <a:endParaRPr lang="en-US" dirty="0" smtClean="0"/>
          </a:p>
          <a:p>
            <a:r>
              <a:rPr lang="en-US" dirty="0" smtClean="0"/>
              <a:t>Assumes most power</a:t>
            </a:r>
            <a:r>
              <a:rPr lang="en-US" baseline="0" dirty="0" smtClean="0"/>
              <a:t> in galaxies, but maybe it’s in bright stars.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 the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 the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 are</a:t>
            </a:r>
            <a:r>
              <a:rPr lang="en-US" baseline="0" dirty="0" smtClean="0"/>
              <a:t> the nominal values. Plot showing increase in PSF sizes. Size defined as determinant of moment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0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of ellipticity with isotropic IPC </a:t>
            </a:r>
            <a:r>
              <a:rPr lang="en-US" baseline="0" dirty="0" smtClean="0"/>
              <a:t>coefficients – occurs because PSF is elliptical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2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of </a:t>
            </a:r>
            <a:r>
              <a:rPr lang="en-US" dirty="0" err="1" smtClean="0"/>
              <a:t>ellipticity</a:t>
            </a:r>
            <a:r>
              <a:rPr lang="en-US" dirty="0" smtClean="0"/>
              <a:t> with the dominant isotropic coefficient and the</a:t>
            </a:r>
            <a:r>
              <a:rPr lang="en-US" baseline="0" dirty="0" smtClean="0"/>
              <a:t> anisotropic coefficient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D402AD-176E-4560-8804-5505E87D16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Drizzled pixels</a:t>
            </a:r>
          </a:p>
          <a:p>
            <a:r>
              <a:rPr lang="en-US" dirty="0" smtClean="0"/>
              <a:t>F out to </a:t>
            </a:r>
            <a:r>
              <a:rPr lang="en-US" dirty="0" err="1" smtClean="0"/>
              <a:t>Nyquist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3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80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94" y="179725"/>
            <a:ext cx="5627084" cy="1062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2786-918C-D846-A5E6-705928AE4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7751" y="6356350"/>
            <a:ext cx="277236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Observatory Reference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4,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</a:t>
            </a:r>
            <a:r>
              <a:rPr lang="en-US" dirty="0" smtClean="0"/>
              <a:t>WFIRST weak </a:t>
            </a:r>
            <a:r>
              <a:rPr lang="en-US" dirty="0"/>
              <a:t>lensing requirements on detector </a:t>
            </a:r>
            <a:r>
              <a:rPr lang="en-US" dirty="0" smtClean="0"/>
              <a:t>calibration</a:t>
            </a:r>
            <a:endParaRPr lang="en-US" dirty="0"/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5" y="140789"/>
            <a:ext cx="1094513" cy="9371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-13805" y="659797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© 2016 California Institute of Technology. Government sponsorship acknowledged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317241" y="4339762"/>
            <a:ext cx="8546841" cy="187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dirty="0" smtClean="0"/>
              <a:t>Chaz Shapiro</a:t>
            </a:r>
          </a:p>
          <a:p>
            <a:r>
              <a:rPr lang="en-US" sz="2600" dirty="0" smtClean="0"/>
              <a:t>Jet Propulsion Laboratory,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119128756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rPr sz="3200" dirty="0"/>
              <a:t>PSF size and shape measurements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83244" y="1181100"/>
            <a:ext cx="7690539" cy="26335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2039" indent="-312039" defTabSz="416052">
              <a:spcBef>
                <a:spcPts val="0"/>
              </a:spcBef>
              <a:spcAft>
                <a:spcPts val="1200"/>
              </a:spcAft>
              <a:defRPr sz="1820"/>
            </a:pPr>
            <a:r>
              <a:rPr lang="en-US" sz="1800" dirty="0" smtClean="0"/>
              <a:t>For weak lensing, t</a:t>
            </a:r>
            <a:r>
              <a:rPr sz="1800" dirty="0" smtClean="0"/>
              <a:t>he </a:t>
            </a:r>
            <a:r>
              <a:rPr sz="1800" dirty="0"/>
              <a:t>PSF sampled </a:t>
            </a:r>
            <a:r>
              <a:rPr sz="1800" dirty="0" smtClean="0"/>
              <a:t>from</a:t>
            </a:r>
            <a:r>
              <a:rPr lang="en-US" sz="1800" dirty="0" smtClean="0"/>
              <a:t> nearby</a:t>
            </a:r>
            <a:r>
              <a:rPr sz="1800" dirty="0" smtClean="0"/>
              <a:t> </a:t>
            </a:r>
            <a:r>
              <a:rPr sz="1800" dirty="0">
                <a:solidFill>
                  <a:srgbClr val="0433FF"/>
                </a:solidFill>
              </a:rPr>
              <a:t>bright stars (affected more by NL)</a:t>
            </a:r>
            <a:r>
              <a:rPr sz="1800" dirty="0"/>
              <a:t> must be deconvolved from </a:t>
            </a:r>
            <a:r>
              <a:rPr sz="1800" dirty="0" smtClean="0">
                <a:solidFill>
                  <a:srgbClr val="0433FF"/>
                </a:solidFill>
              </a:rPr>
              <a:t>observed </a:t>
            </a:r>
            <a:r>
              <a:rPr sz="1800" dirty="0">
                <a:solidFill>
                  <a:srgbClr val="0433FF"/>
                </a:solidFill>
              </a:rPr>
              <a:t>galaxy </a:t>
            </a:r>
            <a:r>
              <a:rPr sz="1800" dirty="0" smtClean="0">
                <a:solidFill>
                  <a:srgbClr val="0433FF"/>
                </a:solidFill>
              </a:rPr>
              <a:t>shape</a:t>
            </a:r>
            <a:r>
              <a:rPr lang="en-US" sz="1800" dirty="0" smtClean="0">
                <a:solidFill>
                  <a:srgbClr val="0433FF"/>
                </a:solidFill>
              </a:rPr>
              <a:t>s</a:t>
            </a:r>
            <a:endParaRPr lang="en-US" sz="1800" dirty="0"/>
          </a:p>
          <a:p>
            <a:pPr marL="312039" indent="-312039" defTabSz="416052">
              <a:spcBef>
                <a:spcPts val="0"/>
              </a:spcBef>
              <a:spcAft>
                <a:spcPts val="1200"/>
              </a:spcAft>
              <a:defRPr sz="1820"/>
            </a:pPr>
            <a:r>
              <a:rPr sz="1800" dirty="0" smtClean="0"/>
              <a:t>The </a:t>
            </a:r>
            <a:r>
              <a:rPr sz="1800" dirty="0"/>
              <a:t>error in the </a:t>
            </a:r>
            <a:r>
              <a:rPr sz="1800" dirty="0" smtClean="0"/>
              <a:t>galaxy </a:t>
            </a:r>
            <a:r>
              <a:rPr sz="1800" dirty="0"/>
              <a:t>ellipticity </a:t>
            </a:r>
            <a:r>
              <a:rPr lang="en-US" sz="1800" dirty="0"/>
              <a:t>measurement </a:t>
            </a:r>
            <a:r>
              <a:rPr sz="1800" dirty="0" smtClean="0"/>
              <a:t>is </a:t>
            </a:r>
            <a:r>
              <a:rPr sz="1800" dirty="0"/>
              <a:t>given by a linear combination of </a:t>
            </a:r>
            <a:r>
              <a:rPr sz="1800" dirty="0" smtClean="0">
                <a:solidFill>
                  <a:srgbClr val="FF2600"/>
                </a:solidFill>
              </a:rPr>
              <a:t>fractional </a:t>
            </a:r>
            <a:r>
              <a:rPr sz="1800" dirty="0">
                <a:solidFill>
                  <a:srgbClr val="FF2600"/>
                </a:solidFill>
              </a:rPr>
              <a:t>PSF size error</a:t>
            </a:r>
            <a:r>
              <a:rPr sz="1800" dirty="0"/>
              <a:t> and </a:t>
            </a:r>
            <a:r>
              <a:rPr sz="1800" dirty="0" smtClean="0">
                <a:solidFill>
                  <a:srgbClr val="FF2600"/>
                </a:solidFill>
              </a:rPr>
              <a:t>absolute </a:t>
            </a:r>
            <a:r>
              <a:rPr sz="1800" dirty="0">
                <a:solidFill>
                  <a:srgbClr val="FF2600"/>
                </a:solidFill>
              </a:rPr>
              <a:t>PSF ellipticity error </a:t>
            </a:r>
            <a:r>
              <a:rPr sz="1800" dirty="0"/>
              <a:t> (e.g,  Paulin-Henriksson et al. </a:t>
            </a:r>
            <a:r>
              <a:rPr sz="1800" dirty="0" smtClean="0"/>
              <a:t>2008</a:t>
            </a:r>
            <a:r>
              <a:rPr lang="en-US" sz="1800" dirty="0" smtClean="0"/>
              <a:t>, Massey et al. 2013</a:t>
            </a:r>
            <a:r>
              <a:rPr sz="1800" dirty="0" smtClean="0"/>
              <a:t>)</a:t>
            </a:r>
            <a:endParaRPr sz="1800" dirty="0"/>
          </a:p>
          <a:p>
            <a:pPr marL="312039" indent="-312039" defTabSz="416052">
              <a:spcBef>
                <a:spcPts val="0"/>
              </a:spcBef>
              <a:spcAft>
                <a:spcPts val="1200"/>
              </a:spcAft>
              <a:defRPr sz="1820"/>
            </a:pPr>
            <a:r>
              <a:rPr lang="en-US" sz="1800" dirty="0" smtClean="0"/>
              <a:t>Nominal </a:t>
            </a:r>
            <a:r>
              <a:rPr sz="1800" dirty="0" smtClean="0"/>
              <a:t>WFIRST</a:t>
            </a:r>
            <a:r>
              <a:rPr lang="en-US" sz="1800" dirty="0" smtClean="0"/>
              <a:t> error tolerances:</a:t>
            </a:r>
          </a:p>
          <a:p>
            <a:pPr marL="752910" lvl="1" indent="-312039" defTabSz="416052">
              <a:spcBef>
                <a:spcPts val="0"/>
              </a:spcBef>
              <a:spcAft>
                <a:spcPts val="1200"/>
              </a:spcAft>
              <a:defRPr sz="1820"/>
            </a:pPr>
            <a:r>
              <a:rPr sz="1800" dirty="0" smtClean="0"/>
              <a:t>relative </a:t>
            </a:r>
            <a:r>
              <a:rPr sz="1800" dirty="0"/>
              <a:t>size </a:t>
            </a:r>
            <a:r>
              <a:rPr lang="en-US" sz="1800" dirty="0" smtClean="0"/>
              <a:t>to ~ </a:t>
            </a:r>
            <a:r>
              <a:rPr sz="1800" dirty="0" smtClean="0">
                <a:solidFill>
                  <a:srgbClr val="FF2600"/>
                </a:solidFill>
              </a:rPr>
              <a:t>1e</a:t>
            </a:r>
            <a:r>
              <a:rPr sz="1800" dirty="0">
                <a:solidFill>
                  <a:srgbClr val="FF2600"/>
                </a:solidFill>
              </a:rPr>
              <a:t>-</a:t>
            </a:r>
            <a:r>
              <a:rPr sz="1800" dirty="0" smtClean="0">
                <a:solidFill>
                  <a:srgbClr val="FF2600"/>
                </a:solidFill>
              </a:rPr>
              <a:t>3</a:t>
            </a:r>
            <a:r>
              <a:rPr lang="en-US" sz="1800" dirty="0" smtClean="0">
                <a:solidFill>
                  <a:srgbClr val="FF2600"/>
                </a:solidFill>
              </a:rPr>
              <a:t>  </a:t>
            </a:r>
            <a:r>
              <a:rPr lang="en-US" sz="1800" dirty="0" smtClean="0"/>
              <a:t>;</a:t>
            </a:r>
            <a:r>
              <a:rPr lang="en-US" sz="1800" dirty="0" smtClean="0">
                <a:solidFill>
                  <a:srgbClr val="FF2600"/>
                </a:solidFill>
              </a:rPr>
              <a:t>  </a:t>
            </a:r>
            <a:r>
              <a:rPr lang="en-US" sz="1800" dirty="0" smtClean="0"/>
              <a:t>absolute </a:t>
            </a:r>
            <a:r>
              <a:rPr lang="en-US" sz="1800" dirty="0"/>
              <a:t>ellipticity </a:t>
            </a:r>
            <a:r>
              <a:rPr lang="en-US" sz="1800" dirty="0" smtClean="0"/>
              <a:t>to ~</a:t>
            </a:r>
            <a:r>
              <a:rPr sz="1800" dirty="0" smtClean="0">
                <a:solidFill>
                  <a:srgbClr val="FF2600"/>
                </a:solidFill>
              </a:rPr>
              <a:t>4.5e</a:t>
            </a:r>
            <a:r>
              <a:rPr sz="1800" dirty="0">
                <a:solidFill>
                  <a:srgbClr val="FF2600"/>
                </a:solidFill>
              </a:rPr>
              <a:t>-</a:t>
            </a:r>
            <a:r>
              <a:rPr sz="1800" dirty="0" smtClean="0">
                <a:solidFill>
                  <a:srgbClr val="FF2600"/>
                </a:solidFill>
              </a:rPr>
              <a:t>4</a:t>
            </a:r>
            <a:endParaRPr lang="en-US" sz="1800" dirty="0" smtClean="0">
              <a:solidFill>
                <a:srgbClr val="FF2600"/>
              </a:solidFill>
            </a:endParaRPr>
          </a:p>
          <a:p>
            <a:pPr marL="312039" indent="-312039" defTabSz="416052">
              <a:spcBef>
                <a:spcPts val="0"/>
              </a:spcBef>
              <a:spcAft>
                <a:spcPts val="1200"/>
              </a:spcAft>
              <a:defRPr sz="1820"/>
            </a:pPr>
            <a:r>
              <a:rPr lang="en-US" sz="1800" dirty="0"/>
              <a:t>We use adaptive moments (HSM method) to measure </a:t>
            </a:r>
            <a:endParaRPr lang="en-US" sz="1800" dirty="0" smtClean="0"/>
          </a:p>
          <a:p>
            <a:pPr marL="0" indent="0" defTabSz="416052">
              <a:spcBef>
                <a:spcPts val="0"/>
              </a:spcBef>
              <a:spcAft>
                <a:spcPts val="1200"/>
              </a:spcAft>
              <a:buNone/>
              <a:defRPr sz="1820"/>
            </a:pPr>
            <a:r>
              <a:rPr lang="en-US" sz="1800" dirty="0"/>
              <a:t>	</a:t>
            </a:r>
            <a:r>
              <a:rPr lang="en-US" sz="1800" dirty="0" smtClean="0"/>
              <a:t>PSF </a:t>
            </a:r>
            <a:r>
              <a:rPr lang="en-US" sz="1800" dirty="0"/>
              <a:t>size </a:t>
            </a:r>
            <a:r>
              <a:rPr lang="en-US" sz="1800" dirty="0" smtClean="0"/>
              <a:t>(</a:t>
            </a:r>
            <a:r>
              <a:rPr lang="en-US" sz="1800" i="1" dirty="0" smtClean="0"/>
              <a:t>R</a:t>
            </a:r>
            <a:r>
              <a:rPr lang="en-US" sz="1800" dirty="0" smtClean="0"/>
              <a:t>) </a:t>
            </a:r>
            <a:r>
              <a:rPr lang="en-US" sz="1800" smtClean="0"/>
              <a:t>and ellipticity </a:t>
            </a:r>
            <a:r>
              <a:rPr lang="en-US" sz="1800" dirty="0" smtClean="0"/>
              <a:t>(</a:t>
            </a:r>
            <a:r>
              <a:rPr lang="en-US" sz="1800" i="1" dirty="0" err="1" smtClean="0"/>
              <a:t>e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before </a:t>
            </a:r>
            <a:r>
              <a:rPr lang="en-US" sz="1800" dirty="0">
                <a:solidFill>
                  <a:schemeClr val="tx1"/>
                </a:solidFill>
              </a:rPr>
              <a:t>and after </a:t>
            </a:r>
            <a:r>
              <a:rPr lang="en-US" sz="1800" dirty="0"/>
              <a:t>NL is applied</a:t>
            </a:r>
            <a:r>
              <a:rPr lang="en-US" sz="1800" dirty="0" smtClean="0"/>
              <a:t>.</a:t>
            </a:r>
            <a:endParaRPr lang="en-US" sz="1800" dirty="0">
              <a:solidFill>
                <a:srgbClr val="FF2600"/>
              </a:solidFill>
            </a:endParaRPr>
          </a:p>
        </p:txBody>
      </p:sp>
      <p:pic>
        <p:nvPicPr>
          <p:cNvPr id="143" name="image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9" t="10714" r="10275"/>
          <a:stretch/>
        </p:blipFill>
        <p:spPr>
          <a:xfrm>
            <a:off x="6565474" y="3011759"/>
            <a:ext cx="2295282" cy="1224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Screen Shot 2016-05-05 at 11.45.20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370" y="5084242"/>
            <a:ext cx="7328386" cy="1626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244" y="5392023"/>
            <a:ext cx="117282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Baseline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WFIRST PSFs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904" y="4923762"/>
            <a:ext cx="74254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Total signal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6449" y="4923762"/>
            <a:ext cx="78050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Center pixel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039" y="4916480"/>
            <a:ext cx="2846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“R”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66484" y="86537"/>
            <a:ext cx="8493018" cy="940515"/>
          </a:xfrm>
          <a:prstGeom prst="rect">
            <a:avLst/>
          </a:prstGeom>
        </p:spPr>
        <p:txBody>
          <a:bodyPr>
            <a:noAutofit/>
          </a:bodyPr>
          <a:lstStyle>
            <a:lvl1pPr defTabSz="452627">
              <a:defRPr sz="4356" b="1">
                <a:solidFill>
                  <a:srgbClr val="FF2600"/>
                </a:solidFill>
              </a:defRPr>
            </a:lvl1pPr>
          </a:lstStyle>
          <a:p>
            <a:r>
              <a:rPr lang="en-US" sz="3200" dirty="0" smtClean="0"/>
              <a:t>B</a:t>
            </a:r>
            <a:r>
              <a:rPr sz="3200" dirty="0" smtClean="0"/>
              <a:t>iases </a:t>
            </a:r>
            <a:r>
              <a:rPr sz="3200" dirty="0"/>
              <a:t>in size and </a:t>
            </a:r>
            <a:r>
              <a:rPr sz="3200" dirty="0" smtClean="0"/>
              <a:t>ellipticity</a:t>
            </a:r>
            <a:r>
              <a:rPr lang="en-US" sz="3200" dirty="0" smtClean="0"/>
              <a:t>  (uncorrected for NL)</a:t>
            </a:r>
            <a:endParaRPr sz="3200" dirty="0"/>
          </a:p>
        </p:txBody>
      </p:sp>
      <p:sp>
        <p:nvSpPr>
          <p:cNvPr id="148" name="Shape 148"/>
          <p:cNvSpPr/>
          <p:nvPr/>
        </p:nvSpPr>
        <p:spPr>
          <a:xfrm>
            <a:off x="6363251" y="2054884"/>
            <a:ext cx="245040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/>
            </a:pPr>
            <a:r>
              <a:rPr lang="en-US" sz="1500" dirty="0" smtClean="0"/>
              <a:t>relative size tolerance ~ 1e-3</a:t>
            </a:r>
            <a:endParaRPr sz="1500" dirty="0"/>
          </a:p>
        </p:txBody>
      </p:sp>
      <p:sp>
        <p:nvSpPr>
          <p:cNvPr id="149" name="Shape 149"/>
          <p:cNvSpPr/>
          <p:nvPr/>
        </p:nvSpPr>
        <p:spPr>
          <a:xfrm>
            <a:off x="466484" y="5684384"/>
            <a:ext cx="517554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/>
            </a:pPr>
            <a:r>
              <a:rPr lang="en-US" dirty="0" smtClean="0"/>
              <a:t>Since errors are approximately linear in</a:t>
            </a:r>
            <a:r>
              <a:rPr lang="en-US" dirty="0" smtClean="0">
                <a:latin typeface="Symbol" charset="2"/>
                <a:cs typeface="Symbol" charset="2"/>
              </a:rPr>
              <a:t> b</a:t>
            </a:r>
            <a:r>
              <a:rPr lang="en-US" dirty="0" smtClean="0"/>
              <a:t>, we can </a:t>
            </a:r>
            <a:r>
              <a:rPr dirty="0" smtClean="0"/>
              <a:t>condense </a:t>
            </a:r>
            <a:r>
              <a:rPr dirty="0"/>
              <a:t>information by </a:t>
            </a:r>
            <a:r>
              <a:rPr dirty="0">
                <a:solidFill>
                  <a:srgbClr val="0433FF"/>
                </a:solidFill>
              </a:rPr>
              <a:t>plotting the slope</a:t>
            </a:r>
            <a:r>
              <a:rPr dirty="0"/>
              <a:t> of each curve as a function of </a:t>
            </a:r>
            <a:r>
              <a:rPr dirty="0">
                <a:solidFill>
                  <a:srgbClr val="0433FF"/>
                </a:solidFill>
              </a:rPr>
              <a:t>magnitude.</a:t>
            </a:r>
          </a:p>
        </p:txBody>
      </p:sp>
      <p:pic>
        <p:nvPicPr>
          <p:cNvPr id="1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3243" y="5580112"/>
            <a:ext cx="1391224" cy="525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643" y="6164407"/>
            <a:ext cx="909225" cy="52581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5842218" y="6219867"/>
            <a:ext cx="768901" cy="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" name="Shape 148"/>
          <p:cNvSpPr/>
          <p:nvPr/>
        </p:nvSpPr>
        <p:spPr>
          <a:xfrm>
            <a:off x="6432374" y="4185053"/>
            <a:ext cx="245040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/>
            </a:pPr>
            <a:r>
              <a:rPr lang="en-US" sz="1500" dirty="0" smtClean="0"/>
              <a:t>ellipticity tolerance ~ 4e-4</a:t>
            </a:r>
            <a:endParaRPr sz="15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6460" y="1229538"/>
            <a:ext cx="6246240" cy="4447456"/>
            <a:chOff x="116460" y="1229538"/>
            <a:chExt cx="6246240" cy="4447456"/>
          </a:xfrm>
        </p:grpSpPr>
        <p:pic>
          <p:nvPicPr>
            <p:cNvPr id="147" name="image9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6460" y="1229538"/>
              <a:ext cx="6246240" cy="44474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Rectangle 1"/>
            <p:cNvSpPr/>
            <p:nvPr/>
          </p:nvSpPr>
          <p:spPr>
            <a:xfrm>
              <a:off x="3088193" y="1318513"/>
              <a:ext cx="784193" cy="305339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35341" y="46038"/>
            <a:ext cx="8594763" cy="1143001"/>
          </a:xfrm>
          <a:prstGeom prst="rect">
            <a:avLst/>
          </a:prstGeom>
        </p:spPr>
        <p:txBody>
          <a:bodyPr>
            <a:noAutofit/>
          </a:bodyPr>
          <a:lstStyle>
            <a:lvl1pPr defTabSz="452627">
              <a:defRPr sz="4356" b="1">
                <a:solidFill>
                  <a:srgbClr val="FF2600"/>
                </a:solidFill>
              </a:defRPr>
            </a:lvl1pPr>
          </a:lstStyle>
          <a:p>
            <a:r>
              <a:rPr lang="en-US" sz="3200" dirty="0"/>
              <a:t>Biases in size and ellipticity </a:t>
            </a:r>
            <a:r>
              <a:rPr lang="en-US" sz="3200" dirty="0" smtClean="0"/>
              <a:t>after NL calibration</a:t>
            </a:r>
            <a:endParaRPr sz="3200" dirty="0"/>
          </a:p>
        </p:txBody>
      </p:sp>
      <p:pic>
        <p:nvPicPr>
          <p:cNvPr id="155" name="image1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6" r="4163"/>
          <a:stretch/>
        </p:blipFill>
        <p:spPr>
          <a:xfrm>
            <a:off x="48579" y="2548800"/>
            <a:ext cx="6244872" cy="4295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4577" y="1189039"/>
            <a:ext cx="3219938" cy="9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53300" y="1279253"/>
            <a:ext cx="469127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 smtClean="0"/>
              <a:t>Replacing </a:t>
            </a:r>
            <a:r>
              <a:rPr lang="el-GR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β</a:t>
            </a:r>
            <a:r>
              <a:rPr lang="en-US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/>
              <a:t>with the error </a:t>
            </a:r>
            <a:r>
              <a:rPr lang="en-US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Db</a:t>
            </a:r>
            <a:r>
              <a:rPr lang="en-US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, </a:t>
            </a:r>
            <a:r>
              <a:rPr lang="en-US" dirty="0" smtClean="0"/>
              <a:t>we can</a:t>
            </a:r>
            <a:r>
              <a:rPr dirty="0" smtClean="0"/>
              <a:t> </a:t>
            </a:r>
            <a:r>
              <a:rPr lang="en-US" dirty="0" smtClean="0"/>
              <a:t>use this plot to convert between star magnitudes, PSF error tolerances, and calibration </a:t>
            </a:r>
            <a:r>
              <a:rPr dirty="0" smtClean="0"/>
              <a:t>precision </a:t>
            </a:r>
            <a:r>
              <a:rPr lang="en-US" dirty="0" smtClean="0"/>
              <a:t>on </a:t>
            </a:r>
            <a:r>
              <a:rPr i="1" dirty="0" smtClean="0">
                <a:latin typeface="Symbol" charset="2"/>
                <a:cs typeface="Symbol" charset="2"/>
              </a:rPr>
              <a:t>β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/>
              <a:t>(given 2, predict the 3rd one)</a:t>
            </a:r>
            <a:endParaRPr i="1" dirty="0"/>
          </a:p>
        </p:txBody>
      </p:sp>
      <p:sp>
        <p:nvSpPr>
          <p:cNvPr id="163" name="Shape 163"/>
          <p:cNvSpPr/>
          <p:nvPr/>
        </p:nvSpPr>
        <p:spPr>
          <a:xfrm>
            <a:off x="6483178" y="2812247"/>
            <a:ext cx="2446926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600" dirty="0" smtClean="0"/>
              <a:t>For example, </a:t>
            </a:r>
            <a:r>
              <a:rPr sz="1600" dirty="0"/>
              <a:t>to </a:t>
            </a:r>
            <a:r>
              <a:rPr lang="en-US" sz="1600" dirty="0" smtClean="0"/>
              <a:t>use 18.3 mag stars (H-band) while </a:t>
            </a:r>
            <a:r>
              <a:rPr sz="1600" dirty="0" smtClean="0"/>
              <a:t>limit</a:t>
            </a:r>
            <a:r>
              <a:rPr lang="en-US" sz="1600" dirty="0" smtClean="0"/>
              <a:t>ing PSF</a:t>
            </a:r>
            <a:r>
              <a:rPr sz="1600" dirty="0" smtClean="0"/>
              <a:t> </a:t>
            </a:r>
            <a:r>
              <a:rPr sz="1600" dirty="0"/>
              <a:t>biases </a:t>
            </a:r>
            <a:r>
              <a:rPr lang="en-US" sz="1600" dirty="0" smtClean="0"/>
              <a:t>to </a:t>
            </a:r>
            <a:r>
              <a:rPr sz="1600" dirty="0" smtClean="0"/>
              <a:t>10</a:t>
            </a:r>
            <a:r>
              <a:rPr sz="1600" dirty="0"/>
              <a:t>% of </a:t>
            </a:r>
            <a:r>
              <a:rPr sz="1600" dirty="0" smtClean="0"/>
              <a:t>WFIRST </a:t>
            </a:r>
            <a:r>
              <a:rPr lang="en-US" sz="1600" dirty="0" smtClean="0"/>
              <a:t>tolerances</a:t>
            </a:r>
            <a:r>
              <a:rPr sz="1600" dirty="0" smtClean="0"/>
              <a:t>, </a:t>
            </a:r>
            <a:r>
              <a:rPr sz="1600" i="1" dirty="0" smtClean="0">
                <a:latin typeface="Symbol" charset="2"/>
                <a:cs typeface="Symbol" charset="2"/>
              </a:rPr>
              <a:t>β</a:t>
            </a:r>
            <a:r>
              <a:rPr sz="1600" dirty="0" smtClean="0"/>
              <a:t> </a:t>
            </a:r>
            <a:r>
              <a:rPr sz="1600" dirty="0"/>
              <a:t>must be </a:t>
            </a:r>
            <a:r>
              <a:rPr sz="1600" dirty="0" smtClean="0"/>
              <a:t>known to</a:t>
            </a:r>
            <a:endParaRPr lang="en-US" sz="1600" dirty="0" smtClean="0"/>
          </a:p>
          <a:p>
            <a:r>
              <a:rPr sz="1600" dirty="0" smtClean="0"/>
              <a:t> </a:t>
            </a:r>
            <a:r>
              <a:rPr lang="en-US" sz="1600" dirty="0" smtClean="0"/>
              <a:t>  ~</a:t>
            </a:r>
            <a:r>
              <a:rPr sz="1600" dirty="0" smtClean="0"/>
              <a:t>1</a:t>
            </a:r>
            <a:r>
              <a:rPr sz="1600" dirty="0"/>
              <a:t>% </a:t>
            </a:r>
            <a:r>
              <a:rPr lang="en-US" sz="1600" dirty="0"/>
              <a:t> </a:t>
            </a:r>
            <a:r>
              <a:rPr lang="en-US" sz="1600" dirty="0" smtClean="0"/>
              <a:t>for R</a:t>
            </a:r>
          </a:p>
          <a:p>
            <a:r>
              <a:rPr lang="en-US" sz="1600" dirty="0" smtClean="0"/>
              <a:t>   ~</a:t>
            </a:r>
            <a:r>
              <a:rPr sz="1600" dirty="0" smtClean="0"/>
              <a:t>2.4</a:t>
            </a:r>
            <a:r>
              <a:rPr sz="1600" dirty="0"/>
              <a:t>% </a:t>
            </a:r>
            <a:r>
              <a:rPr lang="en-US" sz="1600" dirty="0" smtClean="0"/>
              <a:t> for </a:t>
            </a:r>
            <a:r>
              <a:rPr lang="en-US" sz="1600" i="1" dirty="0" err="1" smtClean="0"/>
              <a:t>e</a:t>
            </a:r>
            <a:r>
              <a:rPr lang="en-US" sz="1600" i="1" baseline="-25000" dirty="0" err="1" smtClean="0"/>
              <a:t>i</a:t>
            </a:r>
            <a:endParaRPr sz="1600" baseline="-25000" dirty="0"/>
          </a:p>
          <a:p>
            <a:endParaRPr lang="en-US" sz="1600" dirty="0" smtClean="0"/>
          </a:p>
          <a:p>
            <a:r>
              <a:rPr lang="en-US" sz="1600" dirty="0" smtClean="0"/>
              <a:t>Assumption:</a:t>
            </a:r>
            <a:endParaRPr sz="1600" dirty="0"/>
          </a:p>
          <a:p>
            <a:r>
              <a:rPr sz="1600" i="1" dirty="0" smtClean="0">
                <a:latin typeface="Symbol" charset="2"/>
                <a:cs typeface="Symbol" charset="2"/>
              </a:rPr>
              <a:t>β</a:t>
            </a:r>
            <a:r>
              <a:rPr sz="1600" baseline="-25000" dirty="0" smtClean="0">
                <a:latin typeface="Times"/>
                <a:cs typeface="Times"/>
              </a:rPr>
              <a:t>0</a:t>
            </a:r>
            <a:r>
              <a:rPr sz="1600" dirty="0" smtClean="0"/>
              <a:t> </a:t>
            </a:r>
            <a:r>
              <a:rPr sz="1600" dirty="0"/>
              <a:t>=5e-</a:t>
            </a:r>
            <a:r>
              <a:rPr sz="1600" dirty="0" smtClean="0"/>
              <a:t>7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Set requirements on </a:t>
            </a:r>
            <a:r>
              <a:rPr lang="en-US" sz="1600" dirty="0" err="1" smtClean="0">
                <a:latin typeface="Symbol" charset="2"/>
                <a:cs typeface="Symbol" charset="2"/>
              </a:rPr>
              <a:t>Db</a:t>
            </a:r>
            <a:r>
              <a:rPr lang="en-US" sz="1600" dirty="0" smtClean="0"/>
              <a:t> or set mag cutoffs (or ramp cutoffs if sampling up the ramp)</a:t>
            </a:r>
            <a:endParaRPr sz="1600" dirty="0"/>
          </a:p>
          <a:p>
            <a:endParaRPr sz="16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434366" y="208279"/>
            <a:ext cx="427526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 b="1">
                <a:solidFill>
                  <a:srgbClr val="FF2600"/>
                </a:solidFill>
              </a:defRPr>
            </a:lvl1pPr>
          </a:lstStyle>
          <a:p>
            <a:r>
              <a:rPr lang="en-US" sz="3600" dirty="0" smtClean="0"/>
              <a:t>S</a:t>
            </a:r>
            <a:r>
              <a:rPr sz="3600" dirty="0" smtClean="0"/>
              <a:t>patial </a:t>
            </a:r>
            <a:r>
              <a:rPr sz="3600" dirty="0"/>
              <a:t>variability of β </a:t>
            </a:r>
          </a:p>
        </p:txBody>
      </p:sp>
      <p:sp>
        <p:nvSpPr>
          <p:cNvPr id="169" name="Shape 169"/>
          <p:cNvSpPr/>
          <p:nvPr/>
        </p:nvSpPr>
        <p:spPr>
          <a:xfrm>
            <a:off x="465666" y="1040130"/>
            <a:ext cx="779249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 smtClean="0"/>
              <a:t>We then assume </a:t>
            </a:r>
            <a:r>
              <a:rPr dirty="0" smtClean="0"/>
              <a:t>each </a:t>
            </a:r>
            <a:r>
              <a:rPr dirty="0"/>
              <a:t>pixel has a </a:t>
            </a:r>
            <a:r>
              <a:rPr dirty="0">
                <a:solidFill>
                  <a:srgbClr val="0433FF"/>
                </a:solidFill>
              </a:rPr>
              <a:t>different β,</a:t>
            </a:r>
            <a:r>
              <a:rPr dirty="0"/>
              <a:t> drawn from </a:t>
            </a:r>
            <a:r>
              <a:rPr dirty="0" smtClean="0"/>
              <a:t>a</a:t>
            </a:r>
            <a:r>
              <a:rPr lang="en-US" dirty="0" smtClean="0"/>
              <a:t> </a:t>
            </a:r>
            <a:r>
              <a:rPr dirty="0" smtClean="0">
                <a:solidFill>
                  <a:srgbClr val="0433FF"/>
                </a:solidFill>
              </a:rPr>
              <a:t>gaussian distribution</a:t>
            </a:r>
            <a:r>
              <a:rPr dirty="0" smtClean="0"/>
              <a:t>.  </a:t>
            </a:r>
            <a:r>
              <a:rPr lang="en-US" dirty="0" smtClean="0"/>
              <a:t>We p</a:t>
            </a:r>
            <a:r>
              <a:rPr dirty="0" smtClean="0"/>
              <a:t>lot </a:t>
            </a:r>
            <a:r>
              <a:rPr lang="en-US" dirty="0" err="1" smtClean="0">
                <a:solidFill>
                  <a:srgbClr val="0433FF"/>
                </a:solidFill>
              </a:rPr>
              <a:t>stddev</a:t>
            </a:r>
            <a:r>
              <a:rPr lang="en-US" dirty="0" smtClean="0">
                <a:solidFill>
                  <a:srgbClr val="0433FF"/>
                </a:solidFill>
              </a:rPr>
              <a:t> of PSF errors </a:t>
            </a:r>
            <a:r>
              <a:rPr lang="en-US" dirty="0" smtClean="0"/>
              <a:t>vs. </a:t>
            </a:r>
            <a:r>
              <a:rPr lang="en-US" dirty="0" err="1" smtClean="0">
                <a:solidFill>
                  <a:srgbClr val="0433FF"/>
                </a:solidFill>
              </a:rPr>
              <a:t>stddev</a:t>
            </a:r>
            <a:r>
              <a:rPr lang="en-US" dirty="0" smtClean="0">
                <a:solidFill>
                  <a:srgbClr val="0433FF"/>
                </a:solidFill>
              </a:rPr>
              <a:t> of</a:t>
            </a:r>
            <a:r>
              <a:rPr dirty="0" smtClean="0">
                <a:solidFill>
                  <a:srgbClr val="0433FF"/>
                </a:solidFill>
              </a:rPr>
              <a:t> </a:t>
            </a:r>
            <a:r>
              <a:rPr dirty="0">
                <a:solidFill>
                  <a:srgbClr val="0433FF"/>
                </a:solidFill>
              </a:rPr>
              <a:t>β</a:t>
            </a:r>
            <a:r>
              <a:rPr dirty="0"/>
              <a:t> </a:t>
            </a:r>
            <a:r>
              <a:rPr lang="en-US" dirty="0" smtClean="0"/>
              <a:t>(</a:t>
            </a:r>
            <a:r>
              <a:rPr dirty="0" smtClean="0"/>
              <a:t>M</a:t>
            </a:r>
            <a:r>
              <a:rPr dirty="0"/>
              <a:t>=100 </a:t>
            </a:r>
            <a:r>
              <a:rPr dirty="0" smtClean="0"/>
              <a:t>realizations</a:t>
            </a:r>
            <a:r>
              <a:rPr lang="en-US" dirty="0" smtClean="0"/>
              <a:t>).</a:t>
            </a:r>
            <a:endParaRPr dirty="0"/>
          </a:p>
        </p:txBody>
      </p:sp>
      <p:pic>
        <p:nvPicPr>
          <p:cNvPr id="170" name="image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666" y="1841952"/>
            <a:ext cx="5719462" cy="367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359830" y="5804748"/>
            <a:ext cx="832555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Linearity </a:t>
            </a:r>
            <a:r>
              <a:rPr lang="en-US" dirty="0"/>
              <a:t>in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 allows us to condense information as before.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Bias when NL is uncorrected is </a:t>
            </a:r>
            <a:r>
              <a:rPr dirty="0" smtClean="0">
                <a:solidFill>
                  <a:srgbClr val="0433FF"/>
                </a:solidFill>
              </a:rPr>
              <a:t>insensitive </a:t>
            </a:r>
            <a:r>
              <a:rPr dirty="0">
                <a:solidFill>
                  <a:srgbClr val="0433FF"/>
                </a:solidFill>
              </a:rPr>
              <a:t>to the nominal </a:t>
            </a:r>
            <a:r>
              <a:rPr i="1" dirty="0">
                <a:solidFill>
                  <a:srgbClr val="0433FF"/>
                </a:solidFill>
                <a:latin typeface="Symbol" charset="2"/>
                <a:cs typeface="Symbol" charset="2"/>
              </a:rPr>
              <a:t>β</a:t>
            </a:r>
            <a:r>
              <a:rPr dirty="0"/>
              <a:t>, </a:t>
            </a:r>
            <a:r>
              <a:rPr dirty="0" smtClean="0"/>
              <a:t>so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>
                <a:latin typeface="Symbol" charset="2"/>
                <a:cs typeface="Symbol" charset="2"/>
              </a:rPr>
              <a:t> </a:t>
            </a:r>
            <a:r>
              <a:rPr dirty="0" smtClean="0"/>
              <a:t>can </a:t>
            </a:r>
            <a:r>
              <a:rPr lang="en-US" dirty="0" smtClean="0"/>
              <a:t>also </a:t>
            </a:r>
            <a:r>
              <a:rPr dirty="0" smtClean="0"/>
              <a:t>be </a:t>
            </a:r>
            <a:r>
              <a:rPr lang="en-US" dirty="0" smtClean="0"/>
              <a:t>interpreted </a:t>
            </a:r>
            <a:r>
              <a:rPr dirty="0" smtClean="0"/>
              <a:t>as </a:t>
            </a:r>
            <a:r>
              <a:rPr dirty="0"/>
              <a:t>an error </a:t>
            </a:r>
            <a:r>
              <a:rPr dirty="0" smtClean="0"/>
              <a:t>on </a:t>
            </a:r>
            <a:r>
              <a:rPr i="1" dirty="0">
                <a:latin typeface="Symbol" charset="2"/>
                <a:cs typeface="Symbol" charset="2"/>
              </a:rPr>
              <a:t>β</a:t>
            </a:r>
            <a:r>
              <a:rPr dirty="0"/>
              <a:t> </a:t>
            </a:r>
            <a:r>
              <a:rPr dirty="0" smtClean="0"/>
              <a:t>estimation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709633" y="3453686"/>
            <a:ext cx="2208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Wingdings"/>
              </a:rPr>
              <a:t> </a:t>
            </a:r>
            <a:r>
              <a:rPr lang="en-US" sz="1400" dirty="0"/>
              <a:t>Set requirements on </a:t>
            </a:r>
            <a:r>
              <a:rPr lang="en-US" sz="1400" dirty="0" err="1" smtClean="0">
                <a:latin typeface="Symbol" charset="2"/>
                <a:cs typeface="Symbol" charset="2"/>
              </a:rPr>
              <a:t>s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b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71910"/>
            <a:ext cx="6858000" cy="2387600"/>
          </a:xfrm>
        </p:spPr>
        <p:txBody>
          <a:bodyPr/>
          <a:lstStyle/>
          <a:p>
            <a:r>
              <a:rPr lang="en-US" dirty="0" err="1" smtClean="0"/>
              <a:t>Interpixel</a:t>
            </a:r>
            <a:r>
              <a:rPr lang="en-US" dirty="0" smtClean="0"/>
              <a:t> Capacitance effects on weak lensing shape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46885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Arun Kannawadi (CMU)</a:t>
            </a:r>
            <a:r>
              <a:rPr lang="en-US" dirty="0" smtClean="0"/>
              <a:t>, Charles Shapiro (JPL), Rachel </a:t>
            </a:r>
            <a:r>
              <a:rPr lang="en-US" dirty="0" err="1"/>
              <a:t>Mandelbaum</a:t>
            </a:r>
            <a:r>
              <a:rPr lang="en-US" dirty="0"/>
              <a:t> (CMU</a:t>
            </a:r>
            <a:r>
              <a:rPr lang="en-US" dirty="0" smtClean="0"/>
              <a:t>), Chris Hirata (OSU), Jeff Kruk (GSFC) &amp; Jason Rhodes (</a:t>
            </a:r>
            <a:r>
              <a:rPr lang="en-US" dirty="0" err="1" smtClean="0"/>
              <a:t>JPL,Caltech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54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 Shot 2016-11-30 at 10.21.17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90731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06862" y="65013"/>
            <a:ext cx="222178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Slide stolen from B. Rauscher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405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75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IPC</a:t>
            </a:r>
            <a:r>
              <a:rPr lang="en-US" dirty="0"/>
              <a:t> </a:t>
            </a:r>
            <a:r>
              <a:rPr lang="en-US" dirty="0" smtClean="0"/>
              <a:t>effects on shape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91" y="1468370"/>
            <a:ext cx="3997077" cy="47085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300"/>
              </a:spcBef>
            </a:pPr>
            <a:r>
              <a:rPr lang="en-US" sz="2400" dirty="0" smtClean="0">
                <a:latin typeface="+mj-lt"/>
              </a:rPr>
              <a:t>Charge collected on a pixel induces voltage change on neighbor pixels;  </a:t>
            </a:r>
            <a:r>
              <a:rPr lang="en-US" sz="2400" b="1" dirty="0" smtClean="0">
                <a:latin typeface="+mj-lt"/>
              </a:rPr>
              <a:t>charge does not move</a:t>
            </a:r>
          </a:p>
          <a:p>
            <a:pPr>
              <a:spcBef>
                <a:spcPts val="1300"/>
              </a:spcBef>
            </a:pPr>
            <a:r>
              <a:rPr lang="en-US" sz="2400" dirty="0" smtClean="0">
                <a:latin typeface="+mj-lt"/>
              </a:rPr>
              <a:t>Generally </a:t>
            </a:r>
            <a:r>
              <a:rPr lang="en-US" sz="2400" dirty="0">
                <a:latin typeface="+mj-lt"/>
              </a:rPr>
              <a:t>makes the PSF appear </a:t>
            </a:r>
            <a:r>
              <a:rPr lang="en-US" sz="2400" dirty="0" smtClean="0">
                <a:latin typeface="+mj-lt"/>
              </a:rPr>
              <a:t>larger</a:t>
            </a:r>
            <a:endParaRPr lang="en-US" sz="2400" dirty="0">
              <a:latin typeface="+mj-lt"/>
            </a:endParaRPr>
          </a:p>
          <a:p>
            <a:pPr>
              <a:spcBef>
                <a:spcPts val="1300"/>
              </a:spcBef>
            </a:pPr>
            <a:r>
              <a:rPr lang="en-US" sz="2400" dirty="0">
                <a:latin typeface="+mj-lt"/>
              </a:rPr>
              <a:t>Isotropic IPC makes the PSF and galaxies appear </a:t>
            </a:r>
            <a:r>
              <a:rPr lang="en-US" sz="2400" dirty="0" smtClean="0">
                <a:latin typeface="+mj-lt"/>
              </a:rPr>
              <a:t>rounder</a:t>
            </a:r>
            <a:endParaRPr lang="en-US" sz="2400" dirty="0">
              <a:latin typeface="+mj-lt"/>
            </a:endParaRPr>
          </a:p>
          <a:p>
            <a:pPr>
              <a:spcBef>
                <a:spcPts val="1300"/>
              </a:spcBef>
            </a:pPr>
            <a:r>
              <a:rPr lang="en-US" sz="2400" dirty="0">
                <a:latin typeface="+mj-lt"/>
              </a:rPr>
              <a:t>Anisotropic IPC induces spurious </a:t>
            </a:r>
            <a:r>
              <a:rPr lang="en-US" sz="2400" dirty="0" smtClean="0">
                <a:latin typeface="+mj-lt"/>
              </a:rPr>
              <a:t>ellipticity</a:t>
            </a:r>
            <a:endParaRPr lang="en-US" sz="2400" dirty="0">
              <a:latin typeface="+mj-lt"/>
            </a:endParaRPr>
          </a:p>
          <a:p>
            <a:pPr>
              <a:spcBef>
                <a:spcPts val="1300"/>
              </a:spcBef>
            </a:pPr>
            <a:r>
              <a:rPr lang="en-US" sz="2400" dirty="0">
                <a:latin typeface="+mj-lt"/>
              </a:rPr>
              <a:t>IPC correlates </a:t>
            </a:r>
            <a:r>
              <a:rPr lang="en-US" sz="2400" dirty="0" smtClean="0">
                <a:latin typeface="+mj-lt"/>
              </a:rPr>
              <a:t>shot </a:t>
            </a:r>
            <a:r>
              <a:rPr lang="en-US" sz="2400" dirty="0" smtClean="0">
                <a:latin typeface="+mj-lt"/>
              </a:rPr>
              <a:t>noise</a:t>
            </a:r>
            <a:endParaRPr lang="en-US" sz="2400" dirty="0">
              <a:latin typeface="+mj-lt"/>
            </a:endParaRPr>
          </a:p>
          <a:p>
            <a:pPr>
              <a:spcBef>
                <a:spcPts val="1300"/>
              </a:spcBef>
            </a:pPr>
            <a:r>
              <a:rPr lang="en-US" sz="2400" dirty="0">
                <a:latin typeface="+mj-lt"/>
              </a:rPr>
              <a:t>Correcting IPC at the pixel level correlates </a:t>
            </a:r>
            <a:r>
              <a:rPr lang="en-US" sz="2400" dirty="0" smtClean="0">
                <a:latin typeface="+mj-lt"/>
              </a:rPr>
              <a:t>read noise</a:t>
            </a:r>
            <a:endParaRPr lang="en-US" sz="2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88947" y="1808500"/>
            <a:ext cx="3456322" cy="3281407"/>
            <a:chOff x="5250621" y="1902815"/>
            <a:chExt cx="3456322" cy="3281407"/>
          </a:xfrm>
        </p:grpSpPr>
        <p:grpSp>
          <p:nvGrpSpPr>
            <p:cNvPr id="5" name="Group 4"/>
            <p:cNvGrpSpPr/>
            <p:nvPr/>
          </p:nvGrpSpPr>
          <p:grpSpPr>
            <a:xfrm>
              <a:off x="5703003" y="2671181"/>
              <a:ext cx="1524000" cy="1524000"/>
              <a:chOff x="4191000" y="2209800"/>
              <a:chExt cx="914400" cy="91440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191000" y="2209800"/>
                <a:ext cx="914400" cy="914400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Cross 21"/>
              <p:cNvSpPr/>
              <p:nvPr/>
            </p:nvSpPr>
            <p:spPr bwMode="auto">
              <a:xfrm>
                <a:off x="4191000" y="2209800"/>
                <a:ext cx="914400" cy="914400"/>
              </a:xfrm>
              <a:prstGeom prst="plus">
                <a:avLst>
                  <a:gd name="adj" fmla="val 33658"/>
                </a:avLst>
              </a:prstGeom>
              <a:solidFill>
                <a:srgbClr val="FF66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495800" y="2514600"/>
                <a:ext cx="304800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50621" y="4353225"/>
              <a:ext cx="3456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Idealized</a:t>
              </a:r>
              <a:r>
                <a:rPr lang="en-US" sz="1600" dirty="0" smtClean="0"/>
                <a:t> kernel showing fraction of central pixel’s signal shared among neighbors</a:t>
              </a:r>
              <a:endParaRPr lang="en-US" sz="16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03203" y="3167893"/>
              <a:ext cx="1225551" cy="523220"/>
              <a:chOff x="8001000" y="2096912"/>
              <a:chExt cx="1225551" cy="523220"/>
            </a:xfrm>
          </p:grpSpPr>
          <p:sp>
            <p:nvSpPr>
              <p:cNvPr id="19" name="Right Brace 18"/>
              <p:cNvSpPr/>
              <p:nvPr/>
            </p:nvSpPr>
            <p:spPr bwMode="auto">
              <a:xfrm>
                <a:off x="8001000" y="2133600"/>
                <a:ext cx="304800" cy="45720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93805" y="2096912"/>
                <a:ext cx="932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Detector pixels</a:t>
                </a:r>
                <a:endParaRPr lang="en-US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82315" y="2759729"/>
              <a:ext cx="1558084" cy="1311720"/>
              <a:chOff x="5606117" y="2333096"/>
              <a:chExt cx="1558084" cy="13117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100535" y="2846085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0.912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40105" y="3337039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0.02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36823" y="2333096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0.02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934" y="2843919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0.02</a:t>
                </a:r>
                <a:endParaRPr lang="en-US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28823" y="2843919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0.02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24901" y="2360381"/>
                <a:ext cx="53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0.002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06117" y="2370272"/>
                <a:ext cx="53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0.002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06117" y="3345993"/>
                <a:ext cx="53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0.002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4003" y="3351094"/>
                <a:ext cx="53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0.002</a:t>
                </a:r>
                <a:endParaRPr lang="en-US" sz="12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509904" y="1902815"/>
              <a:ext cx="30188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Inter-pixel capacitance </a:t>
              </a:r>
              <a:r>
                <a:rPr lang="en-US" sz="2000" dirty="0" smtClean="0"/>
                <a:t>(IPC) in CMOS detectors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2141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457201"/>
            <a:ext cx="3257550" cy="530225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Assumed IPC model</a:t>
            </a:r>
            <a:endParaRPr lang="en-US" sz="2800" b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391" y="1783607"/>
            <a:ext cx="5230925" cy="17764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964" y="1312965"/>
            <a:ext cx="5742404" cy="337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Calibri"/>
                <a:cs typeface="Calibri"/>
              </a:rPr>
              <a:t>3 degrees of freedom motivated from WFC3 measurement</a:t>
            </a:r>
          </a:p>
          <a:p>
            <a:pPr marL="628650" lvl="1" indent="-1714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Isotropic nearest neighbors 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endParaRPr lang="en-US" dirty="0" smtClean="0">
              <a:latin typeface="Calibri"/>
              <a:cs typeface="Calibri"/>
            </a:endParaRPr>
          </a:p>
          <a:p>
            <a:pPr marL="628650" lvl="1" indent="-1714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Isotropic diagonal neighbors 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’</a:t>
            </a:r>
            <a:endParaRPr lang="en-US" dirty="0">
              <a:latin typeface="Calibri"/>
              <a:cs typeface="Calibri"/>
            </a:endParaRPr>
          </a:p>
          <a:p>
            <a:pPr marL="628650" lvl="1" indent="-1714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“+” anisotropy 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latin typeface="Calibri"/>
                <a:cs typeface="Calibri"/>
              </a:rPr>
              <a:t>+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endParaRPr lang="en-US" baseline="-25000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Limitations of the </a:t>
            </a:r>
            <a:r>
              <a:rPr lang="en-US" dirty="0" smtClean="0">
                <a:latin typeface="Calibri"/>
                <a:cs typeface="Calibri"/>
              </a:rPr>
              <a:t>model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Ignoring other possible </a:t>
            </a:r>
            <a:r>
              <a:rPr lang="en-US" dirty="0">
                <a:latin typeface="Calibri"/>
                <a:cs typeface="Calibri"/>
              </a:rPr>
              <a:t>asymmetries </a:t>
            </a:r>
            <a:endParaRPr lang="en-US" dirty="0" smtClean="0">
              <a:latin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Ignoring pixels beyond nearest neighbors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Ignoring IPC variations across </a:t>
            </a:r>
            <a:r>
              <a:rPr lang="en-US" dirty="0">
                <a:latin typeface="Calibri"/>
                <a:cs typeface="Calibri"/>
              </a:rPr>
              <a:t>the </a:t>
            </a:r>
            <a:r>
              <a:rPr lang="en-US" dirty="0" smtClean="0">
                <a:latin typeface="Calibri"/>
                <a:cs typeface="Calibri"/>
              </a:rPr>
              <a:t>detector.</a:t>
            </a:r>
          </a:p>
          <a:p>
            <a:pPr>
              <a:spcBef>
                <a:spcPts val="600"/>
              </a:spcBef>
            </a:pPr>
            <a:endParaRPr lang="en-US" baseline="-250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749" y="4897730"/>
            <a:ext cx="60209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Kernels measured for 3 WFIRST test detectors (WFIRST Project)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3486" y="5238200"/>
            <a:ext cx="8514159" cy="1547650"/>
            <a:chOff x="303486" y="5238200"/>
            <a:chExt cx="8514159" cy="1547650"/>
          </a:xfrm>
        </p:grpSpPr>
        <p:pic>
          <p:nvPicPr>
            <p:cNvPr id="2" name="Picture 1" descr="Screen Shot 2016-11-30 at 9.42.0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486" y="5238200"/>
              <a:ext cx="8514159" cy="15476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85400" y="5512375"/>
              <a:ext cx="505094" cy="245315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9666" y="5975909"/>
              <a:ext cx="505094" cy="245315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587713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575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PSF simulations with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55493"/>
            <a:ext cx="7543800" cy="467849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PSFs in </a:t>
            </a:r>
            <a:r>
              <a:rPr lang="en-US" sz="2000" dirty="0" smtClean="0">
                <a:solidFill>
                  <a:schemeClr val="accent5"/>
                </a:solidFill>
                <a:latin typeface="Calibri"/>
                <a:cs typeface="Calibri"/>
              </a:rPr>
              <a:t>J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  <a:latin typeface="Calibri"/>
                <a:cs typeface="Calibri"/>
              </a:rPr>
              <a:t>H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000" dirty="0" smtClean="0">
                <a:latin typeface="Calibri"/>
                <a:cs typeface="Calibri"/>
              </a:rPr>
              <a:t> bands are simulated using the WFIRST module within GalSim. Assuming IPC is independent of </a:t>
            </a:r>
            <a:r>
              <a:rPr lang="en-US" sz="2000" dirty="0" err="1" smtClean="0">
                <a:latin typeface="Calibri"/>
                <a:cs typeface="Calibri"/>
              </a:rPr>
              <a:t>fluence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  <a:br>
              <a:rPr lang="en-US" sz="2000" dirty="0" smtClean="0">
                <a:latin typeface="Calibri"/>
                <a:cs typeface="Calibri"/>
              </a:rPr>
            </a:b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PSFs include diffraction spikes and aberrations but not jitter, charge diffusion or other detector effects such as nonlinearity.</a:t>
            </a:r>
            <a:br>
              <a:rPr lang="en-US" sz="2000" dirty="0" smtClean="0">
                <a:latin typeface="Calibri"/>
                <a:cs typeface="Calibri"/>
              </a:rPr>
            </a:b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To obtain oversampled images</a:t>
            </a:r>
            <a:r>
              <a:rPr lang="en-US" sz="2000" dirty="0"/>
              <a:t>, </a:t>
            </a:r>
            <a:r>
              <a:rPr lang="en-US" sz="2000" dirty="0" smtClean="0"/>
              <a:t>“dithers” </a:t>
            </a:r>
            <a:r>
              <a:rPr lang="en-US" sz="2000" dirty="0"/>
              <a:t>with uniform sub-pixel offsets are </a:t>
            </a:r>
            <a:r>
              <a:rPr lang="en-US" sz="2000" i="1" dirty="0"/>
              <a:t>interleaved</a:t>
            </a:r>
            <a:r>
              <a:rPr lang="en-US" sz="2000" dirty="0"/>
              <a:t> </a:t>
            </a:r>
            <a:r>
              <a:rPr lang="en-US" sz="2000" dirty="0" smtClean="0"/>
              <a:t>after drawing PSFs </a:t>
            </a:r>
            <a:r>
              <a:rPr lang="en-US" sz="2000" dirty="0" smtClean="0">
                <a:latin typeface="Calibri"/>
                <a:cs typeface="Calibri"/>
              </a:rPr>
              <a:t>at native pixel scale (0.11”/</a:t>
            </a:r>
            <a:r>
              <a:rPr lang="en-US" sz="2000" dirty="0" err="1" smtClean="0">
                <a:latin typeface="Calibri"/>
                <a:cs typeface="Calibri"/>
              </a:rPr>
              <a:t>px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convolving with IPC kernel.</a:t>
            </a:r>
            <a:br>
              <a:rPr lang="en-US" sz="2000" dirty="0" smtClean="0">
                <a:latin typeface="Calibri"/>
                <a:cs typeface="Calibri"/>
              </a:rPr>
            </a:b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PSF shapes are measured using adaptive moments (HSM method). Half-light radius is also measured.</a:t>
            </a:r>
          </a:p>
        </p:txBody>
      </p:sp>
    </p:spTree>
    <p:extLst>
      <p:ext uri="{BB962C8B-B14F-4D97-AF65-F5344CB8AC3E}">
        <p14:creationId xmlns:p14="http://schemas.microsoft.com/office/powerpoint/2010/main" val="2635597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30 at 9.06.06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8" y="1800319"/>
            <a:ext cx="8656077" cy="3028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" y="286604"/>
            <a:ext cx="6368839" cy="575043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 of uncorrected IPC on PSF size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0707" y="5531581"/>
            <a:ext cx="22234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X = Nominal IPC values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5995" y="140980"/>
            <a:ext cx="14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Kannawadi et al. </a:t>
            </a:r>
          </a:p>
          <a:p>
            <a:pPr algn="r"/>
            <a:r>
              <a:rPr lang="en-US" sz="1200" dirty="0" smtClean="0"/>
              <a:t>arXiv:1512.01570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612031" y="1384697"/>
            <a:ext cx="22980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Size, ellipticity without IPC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1996955" y="1065891"/>
            <a:ext cx="376785" cy="1629945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39" y="1465459"/>
            <a:ext cx="5231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Filter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7791" y="1773234"/>
            <a:ext cx="150922" cy="29602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4329375" y="6031865"/>
            <a:ext cx="45245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Worse effect at lower wavelengths as expected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199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7086"/>
            <a:ext cx="8229600" cy="54190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Requirements for the WFIRST NIR detectors flow from the science requirements of the cosmology and exoplanet surveys.  Detector requirements for WFIRST weak gravitational lensing have been studied by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Detector Working Group  (co-leads D. </a:t>
            </a:r>
            <a:r>
              <a:rPr lang="en-US" sz="2800" dirty="0" err="1" smtClean="0"/>
              <a:t>Bennet</a:t>
            </a:r>
            <a:r>
              <a:rPr lang="en-US" sz="2800" dirty="0" smtClean="0"/>
              <a:t>, C. Shapiro)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Cosmology Science Investigation Team  (PI: O. </a:t>
            </a:r>
            <a:r>
              <a:rPr lang="en-US" sz="2800" dirty="0" err="1" smtClean="0"/>
              <a:t>Dor</a:t>
            </a:r>
            <a:r>
              <a:rPr lang="en-US" sz="2800" dirty="0" err="1" smtClean="0"/>
              <a:t>é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u="sng" dirty="0" smtClean="0"/>
              <a:t>Outline</a:t>
            </a:r>
            <a:endParaRPr lang="en-US" u="sng" dirty="0" smtClean="0"/>
          </a:p>
          <a:p>
            <a:r>
              <a:rPr lang="en-US" sz="2800" dirty="0" smtClean="0"/>
              <a:t>WFIRST recap</a:t>
            </a:r>
            <a:endParaRPr lang="en-US" sz="2800" dirty="0"/>
          </a:p>
          <a:p>
            <a:r>
              <a:rPr lang="en-US" sz="2800" dirty="0"/>
              <a:t>Nonlinearity – Andrés Plazas-</a:t>
            </a:r>
            <a:r>
              <a:rPr lang="en-US" sz="2800" dirty="0" err="1"/>
              <a:t>Malagon</a:t>
            </a:r>
            <a:r>
              <a:rPr lang="en-US" sz="2800" dirty="0"/>
              <a:t> (</a:t>
            </a:r>
            <a:r>
              <a:rPr lang="en-US" sz="2800" dirty="0" smtClean="0"/>
              <a:t>JPL</a:t>
            </a:r>
            <a:r>
              <a:rPr lang="en-US" sz="2800" dirty="0" smtClean="0">
                <a:sym typeface="Wingdings"/>
              </a:rPr>
              <a:t>?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err="1" smtClean="0"/>
              <a:t>Interpixel</a:t>
            </a:r>
            <a:r>
              <a:rPr lang="en-US" sz="2800" dirty="0" smtClean="0"/>
              <a:t> Capacitance – </a:t>
            </a:r>
            <a:r>
              <a:rPr lang="en-US" sz="2800" dirty="0" err="1"/>
              <a:t>Arun</a:t>
            </a:r>
            <a:r>
              <a:rPr lang="en-US" sz="2800" dirty="0"/>
              <a:t> </a:t>
            </a:r>
            <a:r>
              <a:rPr lang="en-US" sz="2800" dirty="0" err="1"/>
              <a:t>Kannawadi</a:t>
            </a:r>
            <a:r>
              <a:rPr lang="en-US" sz="2800" dirty="0"/>
              <a:t> </a:t>
            </a:r>
            <a:r>
              <a:rPr lang="en-US" sz="2600" dirty="0"/>
              <a:t>(</a:t>
            </a:r>
            <a:r>
              <a:rPr lang="en-US" sz="2600" dirty="0" smtClean="0"/>
              <a:t>Carnegie Mellon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Leiden)</a:t>
            </a:r>
            <a:endParaRPr lang="en-US" sz="2800" dirty="0"/>
          </a:p>
          <a:p>
            <a:r>
              <a:rPr lang="en-US" sz="2800" dirty="0"/>
              <a:t>Persistence – Eric Huff (JPL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351161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1191" y="42384"/>
            <a:ext cx="7397456" cy="575043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 of uncorrected IPC on </a:t>
            </a:r>
            <a:r>
              <a:rPr lang="en-US" sz="2800" b="1" dirty="0" smtClean="0"/>
              <a:t>ellipticity of PSF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05995" y="140980"/>
            <a:ext cx="14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Kannawadi et al. </a:t>
            </a:r>
          </a:p>
          <a:p>
            <a:pPr algn="r"/>
            <a:r>
              <a:rPr lang="en-US" sz="1200" dirty="0" smtClean="0"/>
              <a:t>arXiv:1512.01570</a:t>
            </a:r>
            <a:endParaRPr lang="en-US" sz="1200" dirty="0"/>
          </a:p>
        </p:txBody>
      </p:sp>
      <p:pic>
        <p:nvPicPr>
          <p:cNvPr id="2" name="Picture 1" descr="Screen Shot 2016-11-30 at 9.08.1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9" y="617427"/>
            <a:ext cx="8956394" cy="3025700"/>
          </a:xfrm>
          <a:prstGeom prst="rect">
            <a:avLst/>
          </a:prstGeom>
        </p:spPr>
      </p:pic>
      <p:pic>
        <p:nvPicPr>
          <p:cNvPr id="5" name="Picture 4" descr="Screen Shot 2016-11-30 at 9.08.34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" y="3744438"/>
            <a:ext cx="8956394" cy="30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87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6" y="79017"/>
            <a:ext cx="8146938" cy="575043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Effect </a:t>
            </a:r>
            <a:r>
              <a:rPr lang="en-US" sz="2800" dirty="0" smtClean="0"/>
              <a:t>of anisotropic </a:t>
            </a:r>
            <a:r>
              <a:rPr lang="en-US" sz="2800" dirty="0" smtClean="0"/>
              <a:t>IPC on PSF ellipticity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76" y="710872"/>
            <a:ext cx="8924178" cy="303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22" y="3799471"/>
            <a:ext cx="8924178" cy="303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5995" y="140980"/>
            <a:ext cx="14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Kannawadi et al. </a:t>
            </a:r>
          </a:p>
          <a:p>
            <a:pPr algn="r"/>
            <a:r>
              <a:rPr lang="en-US" sz="1200" dirty="0" smtClean="0"/>
              <a:t>arXiv:1512.01570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0150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Shape measurement error from IPC  calibration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Kannawadi</a:t>
            </a:r>
            <a:r>
              <a:rPr lang="en-US" sz="2400" dirty="0" smtClean="0"/>
              <a:t> et al. derives fitting formulae for propagating IPC error into shape errors.</a:t>
            </a:r>
          </a:p>
          <a:p>
            <a:r>
              <a:rPr lang="en-US" sz="2400" dirty="0" smtClean="0"/>
              <a:t>EXAMPLE:  Suppose the </a:t>
            </a:r>
            <a:r>
              <a:rPr lang="en-US" sz="2400" dirty="0"/>
              <a:t>IPC parameters </a:t>
            </a:r>
            <a:r>
              <a:rPr lang="en-US" sz="2400" dirty="0" smtClean="0"/>
              <a:t>are known to </a:t>
            </a:r>
            <a:r>
              <a:rPr lang="en-US" sz="2400" dirty="0"/>
              <a:t>within </a:t>
            </a:r>
            <a:r>
              <a:rPr lang="en-US" sz="2400" dirty="0" smtClean="0"/>
              <a:t>absolute errors </a:t>
            </a:r>
            <a:r>
              <a:rPr lang="en-US" sz="2400" dirty="0"/>
              <a:t>of </a:t>
            </a:r>
            <a:r>
              <a:rPr lang="en-US" sz="2400" b="1" dirty="0" err="1" smtClean="0"/>
              <a:t>δ</a:t>
            </a:r>
            <a:r>
              <a:rPr lang="en-US" sz="2400" b="1" dirty="0" smtClean="0"/>
              <a:t>α=</a:t>
            </a:r>
            <a:r>
              <a:rPr lang="en-US" sz="2400" b="1" dirty="0" err="1" smtClean="0"/>
              <a:t>δ</a:t>
            </a:r>
            <a:r>
              <a:rPr lang="en-US" sz="2400" b="1" dirty="0" smtClean="0"/>
              <a:t>α′=</a:t>
            </a:r>
            <a:r>
              <a:rPr lang="en-US" sz="2400" b="1" dirty="0" err="1" smtClean="0"/>
              <a:t>δ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+</a:t>
            </a:r>
            <a:r>
              <a:rPr lang="en-US" sz="2400" b="1" dirty="0" smtClean="0"/>
              <a:t>=10</a:t>
            </a:r>
            <a:r>
              <a:rPr lang="en-US" sz="2400" b="1" baseline="30000" dirty="0"/>
              <a:t>−4</a:t>
            </a:r>
            <a:r>
              <a:rPr lang="en-US" sz="2400" dirty="0"/>
              <a:t>. </a:t>
            </a:r>
            <a:r>
              <a:rPr lang="en-US" sz="2400" dirty="0" smtClean="0"/>
              <a:t> Errors may be due to measurement or spatial variation.  Modeling </a:t>
            </a:r>
            <a:r>
              <a:rPr lang="en-US" sz="2400" dirty="0"/>
              <a:t>the WFIRST PSF with these </a:t>
            </a:r>
            <a:r>
              <a:rPr lang="en-US" sz="2400" dirty="0" smtClean="0"/>
              <a:t>errors, the </a:t>
            </a:r>
            <a:r>
              <a:rPr lang="en-US" sz="2400" dirty="0"/>
              <a:t>worst PSF shape errors are in the J </a:t>
            </a:r>
            <a:r>
              <a:rPr lang="en-US" sz="2400" dirty="0" smtClean="0"/>
              <a:t>band:  </a:t>
            </a:r>
            <a:r>
              <a:rPr lang="en-US" sz="2400" b="1" dirty="0" err="1" smtClean="0"/>
              <a:t>δσ</a:t>
            </a:r>
            <a:r>
              <a:rPr lang="en-US" sz="2400" b="1" dirty="0"/>
              <a:t>/</a:t>
            </a:r>
            <a:r>
              <a:rPr lang="en-US" sz="2400" b="1" dirty="0" smtClean="0"/>
              <a:t>σ≈6e−</a:t>
            </a:r>
            <a:r>
              <a:rPr lang="en-US" sz="2400" b="1" dirty="0"/>
              <a:t>4 </a:t>
            </a:r>
            <a:r>
              <a:rPr lang="en-US" sz="2400" dirty="0" smtClean="0"/>
              <a:t>and</a:t>
            </a:r>
            <a:r>
              <a:rPr lang="en-US" sz="2400" b="1" dirty="0" smtClean="0"/>
              <a:t> δe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≈4e−</a:t>
            </a:r>
            <a:r>
              <a:rPr lang="en-US" sz="2400" b="1" dirty="0"/>
              <a:t>4</a:t>
            </a:r>
            <a:r>
              <a:rPr lang="en-US" sz="2400" dirty="0"/>
              <a:t>. </a:t>
            </a:r>
            <a:r>
              <a:rPr lang="en-US" sz="2400" dirty="0" smtClean="0"/>
              <a:t> Comparable to error budget.</a:t>
            </a:r>
          </a:p>
          <a:p>
            <a:r>
              <a:rPr lang="en-US" sz="2400" dirty="0"/>
              <a:t>In practice, a PSF model will be fit to on-sky measurements, and </a:t>
            </a:r>
            <a:r>
              <a:rPr lang="en-US" sz="2400" dirty="0" smtClean="0"/>
              <a:t>IPC errors will </a:t>
            </a:r>
            <a:r>
              <a:rPr lang="en-US" sz="2400" dirty="0"/>
              <a:t>be absorbed by other parameters in the PSF model. </a:t>
            </a:r>
            <a:endParaRPr lang="en-US" sz="2400" dirty="0"/>
          </a:p>
          <a:p>
            <a:r>
              <a:rPr lang="en-US" sz="2400" dirty="0" smtClean="0"/>
              <a:t>Ability to calibrate should not be taken for granted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860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915946" cy="655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3" y="1005348"/>
            <a:ext cx="879048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contaminated by “echo” of previous exposure</a:t>
            </a:r>
          </a:p>
          <a:p>
            <a:r>
              <a:rPr lang="en-US" sz="2400" dirty="0" smtClean="0"/>
              <a:t>Mechanism: charges building up in traps during exposure; released over time (~minutes)</a:t>
            </a:r>
          </a:p>
          <a:p>
            <a:r>
              <a:rPr lang="en-US" sz="2400" dirty="0" smtClean="0"/>
              <a:t>Persistence </a:t>
            </a:r>
            <a:r>
              <a:rPr lang="en-US" sz="2400" dirty="0" smtClean="0"/>
              <a:t>amplitude and decay time vary by </a:t>
            </a:r>
            <a:r>
              <a:rPr lang="en-US" sz="2400" dirty="0" smtClean="0"/>
              <a:t>device as well as by pixel, exposure history, </a:t>
            </a:r>
            <a:r>
              <a:rPr lang="en-US" sz="2400" dirty="0" smtClean="0"/>
              <a:t>temperature</a:t>
            </a:r>
            <a:r>
              <a:rPr lang="en-US" sz="2400" dirty="0" smtClean="0"/>
              <a:t>, </a:t>
            </a:r>
            <a:r>
              <a:rPr lang="en-US" sz="2400" dirty="0" smtClean="0"/>
              <a:t>bias voltage, device </a:t>
            </a:r>
            <a:r>
              <a:rPr lang="en-US" sz="2400" dirty="0" smtClean="0"/>
              <a:t>age?</a:t>
            </a:r>
          </a:p>
          <a:p>
            <a:r>
              <a:rPr lang="en-US" sz="2400" dirty="0" smtClean="0"/>
              <a:t>Difficult to model </a:t>
            </a:r>
            <a:r>
              <a:rPr lang="en-US" sz="2400" dirty="0" smtClean="0">
                <a:sym typeface="Wingdings"/>
              </a:rPr>
              <a:t>– </a:t>
            </a:r>
            <a:r>
              <a:rPr lang="en-US" sz="2400" dirty="0" smtClean="0">
                <a:sym typeface="Wingdings"/>
              </a:rPr>
              <a:t>may not be subtracted sufficiently for weak lensing.  </a:t>
            </a:r>
            <a:r>
              <a:rPr lang="en-US" sz="2400" dirty="0" smtClean="0">
                <a:sym typeface="Wingdings"/>
              </a:rPr>
              <a:t>Flag pixels </a:t>
            </a:r>
            <a:r>
              <a:rPr lang="en-US" sz="2400" dirty="0" smtClean="0">
                <a:sym typeface="Wingdings"/>
              </a:rPr>
              <a:t>after exposures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near full well.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2075" y="4138068"/>
            <a:ext cx="2237712" cy="2275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86" y="6387449"/>
            <a:ext cx="28423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WFC3 image showing persistence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Picture 8" descr="Screen Shot 2016-11-30 at 7.34.34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575" y="4100107"/>
            <a:ext cx="2293451" cy="2268534"/>
          </a:xfrm>
          <a:prstGeom prst="rect">
            <a:avLst/>
          </a:prstGeom>
        </p:spPr>
      </p:pic>
      <p:pic>
        <p:nvPicPr>
          <p:cNvPr id="10" name="Picture 9" descr="Screen Shot 2016-11-30 at 7.34.34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533" y="4107602"/>
            <a:ext cx="2293451" cy="2313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6873" y="6350385"/>
            <a:ext cx="509712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Persistence in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 WFIRST test devices, 10 min after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100ke- flats.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Scale shows ~ </a:t>
            </a:r>
            <a:r>
              <a:rPr lang="en-US" sz="1400" baseline="0" dirty="0" smtClean="0"/>
              <a:t>order of magnitude variation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516777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Analysis </a:t>
            </a:r>
            <a:r>
              <a:rPr lang="en-US" sz="3200" dirty="0" smtClean="0"/>
              <a:t>by Eric Huff </a:t>
            </a:r>
            <a:r>
              <a:rPr lang="en-US" sz="3200" dirty="0" smtClean="0"/>
              <a:t>(in progress)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Treat persistent image as correlated noise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220" y="1698832"/>
            <a:ext cx="375955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Estimate noise power spectrum P(k) from Hubble Extreme Deep Field (XDF)</a:t>
            </a:r>
          </a:p>
          <a:p>
            <a:r>
              <a:rPr lang="en-US" sz="2400" dirty="0" smtClean="0"/>
              <a:t>Scale P(k) according to WFIRST persistence estimate</a:t>
            </a:r>
          </a:p>
          <a:p>
            <a:r>
              <a:rPr lang="en-US" sz="2400" dirty="0" smtClean="0"/>
              <a:t>Input P(k) to GalSim correlated noise generator and add to simulated galaxies</a:t>
            </a:r>
            <a:endParaRPr lang="en-US" sz="2400" dirty="0"/>
          </a:p>
        </p:txBody>
      </p:sp>
      <p:pic>
        <p:nvPicPr>
          <p:cNvPr id="6" name="Picture 5" descr="Screen Shot 2016-11-30 at 12.33.5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17" y="1696639"/>
            <a:ext cx="4243790" cy="413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710" y="6040130"/>
            <a:ext cx="1882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/>
              <a:t>Drizzled </a:t>
            </a:r>
            <a:r>
              <a:rPr lang="en-US" dirty="0" smtClean="0"/>
              <a:t>XDF image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170798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To model persistence, use measurements from WFIRST test devices</a:t>
            </a:r>
            <a:br>
              <a:rPr lang="en-US" sz="3600" dirty="0" smtClean="0"/>
            </a:br>
            <a:r>
              <a:rPr lang="en-US" sz="2000" dirty="0" smtClean="0"/>
              <a:t>(slide courtesy GSFC, DCL, B. Rauscher)</a:t>
            </a:r>
            <a:endParaRPr lang="en-US" sz="3600" dirty="0"/>
          </a:p>
        </p:txBody>
      </p:sp>
      <p:pic>
        <p:nvPicPr>
          <p:cNvPr id="5" name="Picture 4" descr="Screen Shot 2016-11-30 at 7.32.07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9" y="1545098"/>
            <a:ext cx="8952274" cy="4343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958" y="6363700"/>
            <a:ext cx="48993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simulations, Huff assumes grey curve  (for now)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566594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Shape measurement bias comes from scales comparable to galaxy size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1506"/>
            <a:ext cx="8229600" cy="4384657"/>
          </a:xfrm>
        </p:spPr>
        <p:txBody>
          <a:bodyPr/>
          <a:lstStyle/>
          <a:p>
            <a:r>
              <a:rPr lang="en-US" sz="2400" dirty="0" smtClean="0"/>
              <a:t>C. Hirata:</a:t>
            </a:r>
          </a:p>
          <a:p>
            <a:pPr marL="0" indent="0">
              <a:buNone/>
            </a:pPr>
            <a:r>
              <a:rPr lang="en-US" sz="1800" dirty="0" smtClean="0"/>
              <a:t>R = galaxy scale radius;  F = total galaxy flux (e-)</a:t>
            </a:r>
          </a:p>
          <a:p>
            <a:pPr marL="0" indent="0">
              <a:buNone/>
            </a:pPr>
            <a:r>
              <a:rPr lang="en-US" sz="1800" dirty="0" smtClean="0"/>
              <a:t>Equation based on adaptive moments shape measurement.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7" descr="Screen Shot 2016-11-30 at 7.43.3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1" y="3231202"/>
            <a:ext cx="4516162" cy="3175840"/>
          </a:xfrm>
          <a:prstGeom prst="rect">
            <a:avLst/>
          </a:prstGeom>
        </p:spPr>
      </p:pic>
      <p:pic>
        <p:nvPicPr>
          <p:cNvPr id="9" name="Picture 8" descr="Screen Shot 2016-11-30 at 7.44.4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83" y="1649848"/>
            <a:ext cx="4561948" cy="62206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21057" y="3018343"/>
            <a:ext cx="4268982" cy="4275599"/>
            <a:chOff x="1554417" y="2705605"/>
            <a:chExt cx="3757157" cy="3741896"/>
          </a:xfrm>
        </p:grpSpPr>
        <p:pic>
          <p:nvPicPr>
            <p:cNvPr id="7" name="Picture 6" descr="Screen Shot 2016-11-30 at 12.35.11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884" y="2705605"/>
              <a:ext cx="3195690" cy="325588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54417" y="4767074"/>
              <a:ext cx="1630226" cy="1680427"/>
              <a:chOff x="1554417" y="4767074"/>
              <a:chExt cx="1630226" cy="1680427"/>
            </a:xfrm>
          </p:grpSpPr>
          <p:sp>
            <p:nvSpPr>
              <p:cNvPr id="10" name="Arc 9"/>
              <p:cNvSpPr/>
              <p:nvPr/>
            </p:nvSpPr>
            <p:spPr>
              <a:xfrm>
                <a:off x="1952493" y="5174597"/>
                <a:ext cx="815117" cy="881388"/>
              </a:xfrm>
              <a:prstGeom prst="arc">
                <a:avLst/>
              </a:prstGeom>
              <a:noFill/>
              <a:ln w="25400" cap="flat">
                <a:solidFill>
                  <a:schemeClr val="accent1"/>
                </a:solidFill>
                <a:prstDash val="dot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554417" y="4767074"/>
                <a:ext cx="1630226" cy="1680427"/>
              </a:xfrm>
              <a:prstGeom prst="arc">
                <a:avLst/>
              </a:prstGeom>
              <a:noFill/>
              <a:ln w="25400" cap="flat">
                <a:solidFill>
                  <a:schemeClr val="accent1"/>
                </a:solidFill>
                <a:prstDash val="dash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065986" y="3018344"/>
            <a:ext cx="1744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P(k)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XDF image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8677" y="6354666"/>
            <a:ext cx="25693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Most of weight function  ^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476217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0512" cy="1143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persistence to GalSim 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80325" cy="50454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Define galaxy profile (</a:t>
            </a:r>
            <a:r>
              <a:rPr lang="en-US" sz="2400" dirty="0" err="1" smtClean="0"/>
              <a:t>Sersic</a:t>
            </a:r>
            <a:r>
              <a:rPr lang="en-US" sz="2400" dirty="0" smtClean="0"/>
              <a:t>) to have unit flux</a:t>
            </a:r>
            <a:endParaRPr lang="en-US" sz="2400" dirty="0" smtClean="0"/>
          </a:p>
          <a:p>
            <a:r>
              <a:rPr lang="hu-HU" sz="2400" dirty="0" smtClean="0"/>
              <a:t>Define S/N by amount of white noise added</a:t>
            </a:r>
          </a:p>
          <a:p>
            <a:r>
              <a:rPr lang="hu-HU" sz="2400" dirty="0" smtClean="0"/>
              <a:t>Scale XDF P(k) so that total variance is (1 galaxy flux)**2.  (assumes domination by galaxies).  Rescale again by WFIRST persistence model (1000s delay)</a:t>
            </a:r>
            <a:endParaRPr lang="hu-HU" sz="2400" b="1" dirty="0"/>
          </a:p>
          <a:p>
            <a:r>
              <a:rPr lang="hu-HU" sz="2400" dirty="0" smtClean="0"/>
              <a:t>Add instance of noise from rescaled P(k)</a:t>
            </a:r>
          </a:p>
          <a:p>
            <a:r>
              <a:rPr lang="hu-HU" sz="2400" dirty="0" smtClean="0"/>
              <a:t>Measure/compare ellipticities (g1,g2) with total noise to case with white noise only.</a:t>
            </a:r>
          </a:p>
        </p:txBody>
      </p:sp>
      <p:pic>
        <p:nvPicPr>
          <p:cNvPr id="4" name="Picture 3" descr="Screen Shot 2016-11-30 at 8.35.2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256" y="577674"/>
            <a:ext cx="3146744" cy="3033971"/>
          </a:xfrm>
          <a:prstGeom prst="rect">
            <a:avLst/>
          </a:prstGeom>
        </p:spPr>
      </p:pic>
      <p:pic>
        <p:nvPicPr>
          <p:cNvPr id="5" name="Picture 4" descr="Screen Shot 2016-11-30 at 8.35.25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256" y="3611645"/>
            <a:ext cx="3105394" cy="3033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6218" y="773378"/>
            <a:ext cx="23222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Galaxy with white noise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6218" y="3782977"/>
            <a:ext cx="22586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Noise from persistence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359774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Simulated biases from persistence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58702"/>
            <a:ext cx="8229600" cy="267461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PRELIMINARY!  Realism still being tweaked, but these are not obviously negligible</a:t>
            </a:r>
            <a:endParaRPr lang="en-US" sz="1800" dirty="0"/>
          </a:p>
        </p:txBody>
      </p:sp>
      <p:pic>
        <p:nvPicPr>
          <p:cNvPr id="4" name="Picture 3" descr="Screen Shot 2016-11-30 at 8.34.49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2" y="1674587"/>
            <a:ext cx="7572145" cy="38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141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WFIRST Imager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40" y="1628114"/>
            <a:ext cx="4881888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2.4m telescope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f/8 imager (Wide Field Channel)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18x Hawaii-4RG detectors – 4kx4k pixels; 10µm pixel pitch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Plate scale 0.11”/pixel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Field </a:t>
            </a:r>
            <a:r>
              <a:rPr lang="en-US" sz="2400" dirty="0"/>
              <a:t>of view (FOV) </a:t>
            </a:r>
            <a:r>
              <a:rPr lang="en-US" sz="2400" dirty="0" smtClean="0"/>
              <a:t>0.8</a:t>
            </a:r>
            <a:r>
              <a:rPr lang="en-US" sz="2400" dirty="0"/>
              <a:t>° x 0.4</a:t>
            </a:r>
            <a:r>
              <a:rPr lang="en-US" sz="2400" dirty="0" smtClean="0"/>
              <a:t>°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Near-infrared pass band: 0.76 - 2.3μm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/>
              <a:t>6 (7?) imaging </a:t>
            </a:r>
            <a:r>
              <a:rPr lang="en-US" sz="2400" dirty="0" smtClean="0"/>
              <a:t>filters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r>
              <a:rPr lang="en-US" sz="2400" dirty="0" smtClean="0"/>
              <a:t>5-9 dithers/source/filter  (images are undersampled)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98261" y="1657256"/>
            <a:ext cx="3520143" cy="2125021"/>
            <a:chOff x="5498261" y="1657256"/>
            <a:chExt cx="3520143" cy="2125021"/>
          </a:xfrm>
        </p:grpSpPr>
        <p:pic>
          <p:nvPicPr>
            <p:cNvPr id="5" name="Picture 4" descr="Screen Shot 2016-11-28 at 2.03.07 PM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8261" y="1657256"/>
              <a:ext cx="3520143" cy="21250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58776" y="3035747"/>
              <a:ext cx="9287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H4RG-10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6449" y="3034251"/>
              <a:ext cx="92876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H2RG-18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9088" y="3907890"/>
            <a:ext cx="3804911" cy="2950109"/>
            <a:chOff x="5339088" y="3907890"/>
            <a:chExt cx="3804911" cy="2950109"/>
          </a:xfrm>
        </p:grpSpPr>
        <p:pic>
          <p:nvPicPr>
            <p:cNvPr id="4" name="Picture 3" descr="Screen Shot 2016-11-30 at 9.47.39 A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9088" y="3907890"/>
              <a:ext cx="3804911" cy="29501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27510" y="3955767"/>
              <a:ext cx="12478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WFIRST FOV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15973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Filters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2786-918C-D846-A5E6-705928AE41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7751" y="6244694"/>
            <a:ext cx="2772360" cy="365125"/>
          </a:xfrm>
        </p:spPr>
        <p:txBody>
          <a:bodyPr/>
          <a:lstStyle/>
          <a:p>
            <a:r>
              <a:rPr lang="en-US" dirty="0" smtClean="0"/>
              <a:t>Observatory Reference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April 4, 2016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13267"/>
              </p:ext>
            </p:extLst>
          </p:nvPr>
        </p:nvGraphicFramePr>
        <p:xfrm>
          <a:off x="457201" y="1820316"/>
          <a:ext cx="82295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(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(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Center (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Width (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Z087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Y106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1.192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1.060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0.265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J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J129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1.131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1.454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1.293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0.323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H158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1.380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1.774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1.577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0.394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F184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1.683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2.000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1.842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0.317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5.81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1.89*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461λ(2pix)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425" y="5312652"/>
            <a:ext cx="40976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Slide adapted from 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WFIRST Project report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03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4984" cy="1143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WFIRST galaxy shape measurement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41" y="1739767"/>
            <a:ext cx="649238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Baseline: 2000 deg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with 45 galaxies/arcmin</a:t>
            </a:r>
            <a:r>
              <a:rPr lang="en-US" sz="2200" baseline="30000" dirty="0" smtClean="0"/>
              <a:t>2</a:t>
            </a:r>
          </a:p>
          <a:p>
            <a:r>
              <a:rPr lang="en-US" sz="2200" dirty="0" smtClean="0"/>
              <a:t>Extended mission: 10k deg</a:t>
            </a:r>
            <a:r>
              <a:rPr lang="en-US" sz="2200" baseline="30000" dirty="0" smtClean="0"/>
              <a:t>2</a:t>
            </a:r>
          </a:p>
          <a:p>
            <a:r>
              <a:rPr lang="en-US" sz="2200" dirty="0" smtClean="0"/>
              <a:t>(Nominal) knowledge </a:t>
            </a:r>
            <a:r>
              <a:rPr lang="en-US" sz="2200" dirty="0"/>
              <a:t>r</a:t>
            </a:r>
            <a:r>
              <a:rPr lang="en-US" sz="2200" dirty="0" smtClean="0"/>
              <a:t>equirements for shear measurement error:   </a:t>
            </a:r>
            <a:r>
              <a:rPr lang="en-US" sz="2200" i="1" dirty="0" err="1" smtClean="0">
                <a:latin typeface="Symbol" charset="2"/>
                <a:cs typeface="Symbol" charset="2"/>
              </a:rPr>
              <a:t>d</a:t>
            </a:r>
            <a:r>
              <a:rPr lang="en-US" sz="2200" i="1" dirty="0" err="1" smtClean="0">
                <a:latin typeface="Times"/>
                <a:cs typeface="Times"/>
              </a:rPr>
              <a:t>g</a:t>
            </a:r>
            <a:r>
              <a:rPr lang="en-US" sz="2200" i="1" baseline="-25000" dirty="0" err="1" smtClean="0">
                <a:latin typeface="Times"/>
                <a:cs typeface="Times"/>
              </a:rPr>
              <a:t>i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 smtClean="0">
                <a:latin typeface="Times"/>
                <a:cs typeface="Times"/>
              </a:rPr>
              <a:t>= (1+m)</a:t>
            </a:r>
            <a:r>
              <a:rPr lang="en-US" sz="2200" i="1" dirty="0" err="1" smtClean="0">
                <a:latin typeface="Times"/>
                <a:cs typeface="Times"/>
              </a:rPr>
              <a:t>g</a:t>
            </a:r>
            <a:r>
              <a:rPr lang="en-US" sz="2200" i="1" baseline="-25000" dirty="0" err="1" smtClean="0">
                <a:latin typeface="Times"/>
                <a:cs typeface="Times"/>
              </a:rPr>
              <a:t>i</a:t>
            </a: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 smtClean="0">
                <a:latin typeface="Times"/>
                <a:cs typeface="Times"/>
              </a:rPr>
              <a:t>+ c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Multiplicative error:  m ~ 0.001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Additive error:  c ~ 0.0003</a:t>
            </a:r>
          </a:p>
          <a:p>
            <a:r>
              <a:rPr lang="en-US" sz="2200" dirty="0" smtClean="0"/>
              <a:t>PSF knowledge requirements (</a:t>
            </a:r>
            <a:r>
              <a:rPr lang="en-US" sz="2200" dirty="0" err="1" smtClean="0"/>
              <a:t>rms</a:t>
            </a:r>
            <a:r>
              <a:rPr lang="en-US" sz="2200" dirty="0" smtClean="0"/>
              <a:t>):</a:t>
            </a:r>
          </a:p>
          <a:p>
            <a:pPr marL="0" indent="0" algn="ctr">
              <a:buNone/>
            </a:pPr>
            <a:r>
              <a:rPr lang="en-US" sz="2200" dirty="0" smtClean="0"/>
              <a:t>c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Ellipticity ~ 0.0005</a:t>
            </a:r>
            <a:r>
              <a:rPr lang="en-US" sz="2200" dirty="0" smtClean="0">
                <a:sym typeface="Wingdings"/>
              </a:rPr>
              <a:t>  ;  m  Size (d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s/</a:t>
            </a:r>
            <a:r>
              <a:rPr lang="en-US" sz="2200" dirty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200" dirty="0" smtClean="0">
                <a:sym typeface="Wingdings"/>
              </a:rPr>
              <a:t>) ~ 0.0009</a:t>
            </a:r>
          </a:p>
          <a:p>
            <a:r>
              <a:rPr lang="en-US" sz="2200" dirty="0" smtClean="0">
                <a:sym typeface="Wingdings"/>
              </a:rPr>
              <a:t>Images are undersampled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in J, H, F184 bands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21361" y="2832208"/>
            <a:ext cx="5847881" cy="1327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0544" y="6559678"/>
            <a:ext cx="18077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Image: GREAT08 Handbook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315581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85800" y="962637"/>
            <a:ext cx="7772400" cy="1470026"/>
          </a:xfrm>
          <a:prstGeom prst="rect">
            <a:avLst/>
          </a:prstGeom>
        </p:spPr>
        <p:txBody>
          <a:bodyPr/>
          <a:lstStyle>
            <a:lvl1pPr defTabSz="379475">
              <a:defRPr sz="2988" b="1">
                <a:solidFill>
                  <a:srgbClr val="FF0000"/>
                </a:solidFill>
              </a:defRPr>
            </a:lvl1pPr>
          </a:lstStyle>
          <a:p>
            <a:r>
              <a:t>The effect of detector nonlinearity on WFIRST PSF profiles for weak gravitational lensing measurements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xfrm>
            <a:off x="578852" y="2940237"/>
            <a:ext cx="8257677" cy="1337658"/>
          </a:xfrm>
          <a:prstGeom prst="rect">
            <a:avLst/>
          </a:prstGeom>
        </p:spPr>
        <p:txBody>
          <a:bodyPr/>
          <a:lstStyle/>
          <a:p>
            <a:pPr defTabSz="452627">
              <a:spcBef>
                <a:spcPts val="500"/>
              </a:spcBef>
              <a:defRPr sz="2376">
                <a:solidFill>
                  <a:srgbClr val="0000FF"/>
                </a:solidFill>
              </a:defRPr>
            </a:pPr>
            <a:r>
              <a:rPr b="1" u="sng" dirty="0"/>
              <a:t>A. A. Plazas</a:t>
            </a:r>
            <a:r>
              <a:rPr dirty="0" smtClean="0"/>
              <a:t>, C. Shapiro, A</a:t>
            </a:r>
            <a:r>
              <a:rPr dirty="0"/>
              <a:t>. Kannawadi, R. Mandelbaum, J. Rhodes, &amp; R. Smith </a:t>
            </a:r>
          </a:p>
          <a:p>
            <a:pPr defTabSz="452627">
              <a:spcBef>
                <a:spcPts val="600"/>
              </a:spcBef>
              <a:defRPr sz="2772"/>
            </a:pPr>
            <a:r>
              <a:rPr dirty="0"/>
              <a:t>(arXiv:1605.01001. Submitted to PASP)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4294967295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792288" y="357938"/>
            <a:ext cx="5486401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97763">
              <a:defRPr sz="3132">
                <a:solidFill>
                  <a:srgbClr val="FF0000"/>
                </a:solidFill>
              </a:defRPr>
            </a:lvl1pPr>
          </a:lstStyle>
          <a:p>
            <a:r>
              <a:rPr lang="en-US" sz="3200" dirty="0" smtClean="0"/>
              <a:t>N</a:t>
            </a:r>
            <a:r>
              <a:rPr sz="3200" dirty="0" smtClean="0"/>
              <a:t>onlinearity </a:t>
            </a:r>
            <a:r>
              <a:rPr lang="en-US" sz="3200" dirty="0" smtClean="0"/>
              <a:t>in the signal chain</a:t>
            </a:r>
            <a:endParaRPr sz="3200" dirty="0"/>
          </a:p>
        </p:txBody>
      </p:sp>
      <p:pic>
        <p:nvPicPr>
          <p:cNvPr id="120" name="image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86242" y="1343223"/>
            <a:ext cx="4764284" cy="4171512"/>
          </a:xfrm>
          <a:prstGeom prst="rect">
            <a:avLst/>
          </a:prstGeom>
        </p:spPr>
      </p:pic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871192" y="5830650"/>
            <a:ext cx="1953290" cy="4010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1800"/>
            </a:pPr>
            <a:r>
              <a:rPr sz="1200" i="1" dirty="0" smtClean="0">
                <a:solidFill>
                  <a:schemeClr val="tx2"/>
                </a:solidFill>
              </a:rPr>
              <a:t>Image </a:t>
            </a:r>
            <a:r>
              <a:rPr sz="1200" i="1" dirty="0">
                <a:solidFill>
                  <a:schemeClr val="tx2"/>
                </a:solidFill>
              </a:rPr>
              <a:t>credit: R. Smith</a:t>
            </a:r>
          </a:p>
        </p:txBody>
      </p:sp>
      <p:sp>
        <p:nvSpPr>
          <p:cNvPr id="122" name="Shape 122"/>
          <p:cNvSpPr/>
          <p:nvPr/>
        </p:nvSpPr>
        <p:spPr>
          <a:xfrm>
            <a:off x="5692847" y="4056189"/>
            <a:ext cx="858286" cy="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710005" y="3575670"/>
            <a:ext cx="204302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We study the </a:t>
            </a:r>
          </a:p>
          <a:p>
            <a:r>
              <a:rPr dirty="0"/>
              <a:t>impact of this </a:t>
            </a:r>
          </a:p>
          <a:p>
            <a:r>
              <a:rPr dirty="0"/>
              <a:t>type of  nonlinearity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(NL) </a:t>
            </a:r>
            <a:r>
              <a:rPr b="0" dirty="0">
                <a:solidFill>
                  <a:srgbClr val="000000"/>
                </a:solidFill>
              </a:rPr>
              <a:t>on </a:t>
            </a:r>
            <a:r>
              <a:rPr lang="en-US" b="0" dirty="0" smtClean="0">
                <a:solidFill>
                  <a:srgbClr val="000000"/>
                </a:solidFill>
              </a:rPr>
              <a:t>weak lensing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dirty="0"/>
              <a:t>NL in hybrid CMOS detectors</a:t>
            </a:r>
          </a:p>
        </p:txBody>
      </p:sp>
      <p:pic>
        <p:nvPicPr>
          <p:cNvPr id="12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84" y="1372968"/>
            <a:ext cx="5935580" cy="310286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5772182" y="2755580"/>
            <a:ext cx="317403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rPr dirty="0"/>
              <a:t>p-n junction acts </a:t>
            </a:r>
            <a:r>
              <a:rPr dirty="0" smtClean="0"/>
              <a:t>as </a:t>
            </a:r>
            <a:r>
              <a:rPr dirty="0" smtClean="0">
                <a:solidFill>
                  <a:schemeClr val="tx1"/>
                </a:solidFill>
              </a:rPr>
              <a:t>capacitor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Signal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V=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Q/C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junction c</a:t>
            </a:r>
            <a:r>
              <a:rPr dirty="0" smtClean="0">
                <a:solidFill>
                  <a:schemeClr val="tx1"/>
                </a:solidFill>
              </a:rPr>
              <a:t>apacitance </a:t>
            </a:r>
            <a:r>
              <a:rPr lang="en-US" dirty="0" smtClean="0">
                <a:solidFill>
                  <a:schemeClr val="tx1"/>
                </a:solidFill>
              </a:rPr>
              <a:t>varies as charge accumulates </a:t>
            </a:r>
          </a:p>
          <a:p>
            <a:pPr lvl="2" indent="0">
              <a:buSzPct val="100000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nonlinear V(Q)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 flipV="1">
            <a:off x="2392946" y="1483894"/>
            <a:ext cx="2860844" cy="117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253789" y="1299229"/>
            <a:ext cx="36924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solidFill>
                  <a:srgbClr val="FF2600"/>
                </a:solidFill>
              </a:rPr>
              <a:t>p-n junction </a:t>
            </a:r>
            <a:r>
              <a:t>(charge collection region).</a:t>
            </a:r>
          </a:p>
        </p:txBody>
      </p:sp>
      <p:sp>
        <p:nvSpPr>
          <p:cNvPr id="130" name="Shape 130"/>
          <p:cNvSpPr/>
          <p:nvPr/>
        </p:nvSpPr>
        <p:spPr>
          <a:xfrm>
            <a:off x="268900" y="4756401"/>
            <a:ext cx="5800364" cy="175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dirty="0" smtClean="0"/>
              <a:t>If </a:t>
            </a:r>
            <a:r>
              <a:rPr dirty="0"/>
              <a:t>the main </a:t>
            </a:r>
            <a:r>
              <a:rPr lang="en-US" dirty="0" smtClean="0"/>
              <a:t>source of </a:t>
            </a:r>
            <a:r>
              <a:rPr dirty="0" smtClean="0"/>
              <a:t>nonlinearity </a:t>
            </a:r>
            <a:r>
              <a:rPr lang="en-US" dirty="0" smtClean="0"/>
              <a:t>is </a:t>
            </a:r>
            <a:r>
              <a:rPr dirty="0" smtClean="0"/>
              <a:t>the </a:t>
            </a:r>
            <a:r>
              <a:rPr dirty="0"/>
              <a:t>junction capacitance, the correction to </a:t>
            </a:r>
            <a:r>
              <a:rPr dirty="0" smtClean="0"/>
              <a:t>the </a:t>
            </a:r>
            <a:r>
              <a:rPr lang="en-US" dirty="0" smtClean="0"/>
              <a:t>inferred </a:t>
            </a:r>
            <a:r>
              <a:rPr dirty="0" smtClean="0"/>
              <a:t>signal </a:t>
            </a:r>
            <a:r>
              <a:rPr dirty="0"/>
              <a:t>is </a:t>
            </a:r>
            <a:r>
              <a:rPr dirty="0" smtClean="0"/>
              <a:t>well</a:t>
            </a:r>
            <a:r>
              <a:rPr lang="en-US" dirty="0" smtClean="0"/>
              <a:t>-</a:t>
            </a:r>
            <a:r>
              <a:rPr dirty="0" smtClean="0"/>
              <a:t>approximated </a:t>
            </a:r>
            <a:r>
              <a:rPr dirty="0"/>
              <a:t>by a </a:t>
            </a:r>
            <a:r>
              <a:rPr dirty="0">
                <a:solidFill>
                  <a:srgbClr val="FF2600"/>
                </a:solidFill>
              </a:rPr>
              <a:t>quadratic </a:t>
            </a:r>
            <a:r>
              <a:rPr dirty="0" smtClean="0">
                <a:solidFill>
                  <a:srgbClr val="FF2600"/>
                </a:solidFill>
              </a:rPr>
              <a:t>function</a:t>
            </a:r>
            <a:endParaRPr lang="en-US" dirty="0" smtClean="0">
              <a:solidFill>
                <a:srgbClr val="FF26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2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Additional parameters can improve calibration but are highly degenerate – we stick with 1 for simplicity</a:t>
            </a:r>
            <a:endParaRPr dirty="0"/>
          </a:p>
        </p:txBody>
      </p:sp>
      <p:pic>
        <p:nvPicPr>
          <p:cNvPr id="131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6220" y="4873664"/>
            <a:ext cx="2073237" cy="70023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6507022" y="5480452"/>
            <a:ext cx="243919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400" dirty="0" smtClean="0"/>
              <a:t>β </a:t>
            </a:r>
            <a:r>
              <a:rPr sz="1400" dirty="0"/>
              <a:t>~ 5e-7  (WFC3, Hilbert 2014), </a:t>
            </a:r>
            <a:r>
              <a:rPr lang="en-US" sz="1400" dirty="0" smtClean="0"/>
              <a:t>varies </a:t>
            </a:r>
            <a:r>
              <a:rPr sz="1400" dirty="0" smtClean="0"/>
              <a:t>per </a:t>
            </a:r>
            <a:r>
              <a:rPr sz="1400" dirty="0"/>
              <a:t>pixel and </a:t>
            </a:r>
            <a:r>
              <a:rPr sz="1400" dirty="0" smtClean="0"/>
              <a:t>detector  </a:t>
            </a:r>
            <a:endParaRPr sz="14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Image s</a:t>
            </a:r>
            <a:r>
              <a:rPr dirty="0" smtClean="0"/>
              <a:t>imulations </a:t>
            </a:r>
            <a:r>
              <a:rPr dirty="0"/>
              <a:t>with GalSim</a:t>
            </a:r>
          </a:p>
        </p:txBody>
      </p:sp>
      <p:pic>
        <p:nvPicPr>
          <p:cNvPr id="136" name="image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9" y="1313625"/>
            <a:ext cx="5283493" cy="413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9195" y="5733825"/>
            <a:ext cx="2031777" cy="5967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37"/>
          <p:cNvSpPr/>
          <p:nvPr/>
        </p:nvSpPr>
        <p:spPr>
          <a:xfrm>
            <a:off x="5248454" y="1309974"/>
            <a:ext cx="3796678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sz="1600" dirty="0" smtClean="0"/>
              <a:t>We </a:t>
            </a:r>
            <a:r>
              <a:rPr sz="1600" dirty="0"/>
              <a:t>use the WFIRST </a:t>
            </a:r>
            <a:r>
              <a:rPr sz="1600" dirty="0" smtClean="0"/>
              <a:t>module</a:t>
            </a:r>
            <a:r>
              <a:rPr lang="en-US" sz="1600" dirty="0" smtClean="0"/>
              <a:t> </a:t>
            </a:r>
            <a:r>
              <a:rPr sz="1600" dirty="0" smtClean="0"/>
              <a:t>(</a:t>
            </a:r>
            <a:r>
              <a:rPr sz="1600" dirty="0"/>
              <a:t>Kannawadi +15) in </a:t>
            </a:r>
            <a:r>
              <a:rPr sz="1600" dirty="0">
                <a:solidFill>
                  <a:srgbClr val="0433FF"/>
                </a:solidFill>
              </a:rPr>
              <a:t>GalSim </a:t>
            </a:r>
            <a:r>
              <a:rPr lang="en-US" sz="1600" dirty="0" smtClean="0">
                <a:solidFill>
                  <a:srgbClr val="0433FF"/>
                </a:solidFill>
              </a:rPr>
              <a:t>(Project-funded) </a:t>
            </a:r>
            <a:r>
              <a:rPr sz="1600" dirty="0" smtClean="0"/>
              <a:t>to </a:t>
            </a:r>
            <a:r>
              <a:rPr lang="en-US" sz="1600" dirty="0" smtClean="0"/>
              <a:t>simulate </a:t>
            </a:r>
            <a:r>
              <a:rPr sz="1600" dirty="0" smtClean="0"/>
              <a:t>PSF </a:t>
            </a:r>
            <a:r>
              <a:rPr sz="1600" dirty="0"/>
              <a:t>profiles </a:t>
            </a:r>
            <a:r>
              <a:rPr lang="en-US" sz="1600" dirty="0" smtClean="0"/>
              <a:t>for WFIRST bands J, Y, H, F</a:t>
            </a:r>
            <a:endParaRPr sz="1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Pixel </a:t>
            </a:r>
            <a:r>
              <a:rPr sz="1600" dirty="0" smtClean="0"/>
              <a:t>scale </a:t>
            </a:r>
            <a:r>
              <a:rPr sz="1600" dirty="0"/>
              <a:t>=</a:t>
            </a:r>
            <a:r>
              <a:rPr sz="1600" dirty="0">
                <a:solidFill>
                  <a:srgbClr val="0433FF"/>
                </a:solidFill>
              </a:rPr>
              <a:t> 0.11 arcsec/</a:t>
            </a:r>
            <a:r>
              <a:rPr sz="1600" dirty="0" smtClean="0">
                <a:solidFill>
                  <a:srgbClr val="0433FF"/>
                </a:solidFill>
              </a:rPr>
              <a:t>pixel</a:t>
            </a:r>
            <a:r>
              <a:rPr lang="en-US" sz="1600" dirty="0" smtClean="0"/>
              <a:t>; images are drawn at 3x resolution </a:t>
            </a:r>
            <a:r>
              <a:rPr sz="1600" dirty="0" smtClean="0"/>
              <a:t>to </a:t>
            </a:r>
            <a:r>
              <a:rPr lang="en-US" sz="1600" dirty="0" smtClean="0"/>
              <a:t>mimic reconstruction from dithers (</a:t>
            </a:r>
            <a:r>
              <a:rPr sz="1600" dirty="0" smtClean="0"/>
              <a:t>avoids aliasing</a:t>
            </a:r>
            <a:r>
              <a:rPr lang="en-US" sz="1600" dirty="0" smtClean="0"/>
              <a:t>)</a:t>
            </a:r>
            <a:endParaRPr sz="1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sz="1600" dirty="0" smtClean="0"/>
              <a:t>Centroid</a:t>
            </a:r>
            <a:r>
              <a:rPr lang="en-US" sz="1600" dirty="0" smtClean="0"/>
              <a:t>s</a:t>
            </a:r>
            <a:r>
              <a:rPr sz="1600" dirty="0" smtClean="0"/>
              <a:t> </a:t>
            </a:r>
            <a:r>
              <a:rPr sz="1600" dirty="0"/>
              <a:t>randomized within native </a:t>
            </a:r>
            <a:r>
              <a:rPr sz="1600" dirty="0" smtClean="0"/>
              <a:t>pixel</a:t>
            </a:r>
            <a:endParaRPr lang="en-US" sz="1600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Considered </a:t>
            </a:r>
            <a:r>
              <a:rPr lang="en-US" sz="1600" dirty="0" smtClean="0">
                <a:solidFill>
                  <a:srgbClr val="0433FF"/>
                </a:solidFill>
              </a:rPr>
              <a:t>AB m</a:t>
            </a:r>
            <a:r>
              <a:rPr sz="1600" dirty="0" smtClean="0">
                <a:solidFill>
                  <a:srgbClr val="0433FF"/>
                </a:solidFill>
              </a:rPr>
              <a:t>agnitude</a:t>
            </a:r>
            <a:r>
              <a:rPr lang="en-US" sz="1600" dirty="0" smtClean="0">
                <a:solidFill>
                  <a:srgbClr val="0433FF"/>
                </a:solidFill>
              </a:rPr>
              <a:t>s down to</a:t>
            </a:r>
            <a:r>
              <a:rPr sz="1600" dirty="0" smtClean="0">
                <a:solidFill>
                  <a:srgbClr val="0433FF"/>
                </a:solidFill>
              </a:rPr>
              <a:t> 18.3</a:t>
            </a:r>
            <a:r>
              <a:rPr lang="en-US" sz="1600" dirty="0" smtClean="0">
                <a:solidFill>
                  <a:srgbClr val="0433FF"/>
                </a:solidFill>
              </a:rPr>
              <a:t>, </a:t>
            </a:r>
            <a:r>
              <a:rPr sz="1600" dirty="0" smtClean="0"/>
              <a:t> </a:t>
            </a:r>
            <a:r>
              <a:rPr lang="en-US" sz="1600" dirty="0" smtClean="0"/>
              <a:t>which fills a H4RG pixel to </a:t>
            </a:r>
            <a:r>
              <a:rPr sz="1600" dirty="0" smtClean="0"/>
              <a:t>90</a:t>
            </a:r>
            <a:r>
              <a:rPr sz="1600" dirty="0"/>
              <a:t>% of </a:t>
            </a:r>
            <a:r>
              <a:rPr lang="en-US" sz="1600" dirty="0" smtClean="0"/>
              <a:t>full well </a:t>
            </a:r>
            <a:r>
              <a:rPr sz="1600" dirty="0" smtClean="0"/>
              <a:t>(</a:t>
            </a:r>
            <a:r>
              <a:rPr sz="1600" dirty="0"/>
              <a:t>~1.1k </a:t>
            </a:r>
            <a:r>
              <a:rPr sz="1600" dirty="0" smtClean="0"/>
              <a:t>e</a:t>
            </a:r>
            <a:r>
              <a:rPr lang="en-US" sz="1600" baseline="30000" dirty="0" smtClean="0"/>
              <a:t>-</a:t>
            </a:r>
            <a:r>
              <a:rPr sz="1600" dirty="0" smtClean="0"/>
              <a:t>)</a:t>
            </a:r>
            <a:r>
              <a:rPr lang="en-US" sz="1600" dirty="0" smtClean="0"/>
              <a:t> in </a:t>
            </a:r>
            <a:r>
              <a:rPr lang="en-US" sz="1600" dirty="0" smtClean="0">
                <a:solidFill>
                  <a:srgbClr val="0433FF"/>
                </a:solidFill>
              </a:rPr>
              <a:t>168 seconds </a:t>
            </a:r>
            <a:r>
              <a:rPr lang="en-US" sz="1600" dirty="0">
                <a:solidFill>
                  <a:schemeClr val="tx1"/>
                </a:solidFill>
              </a:rPr>
              <a:t>(Y </a:t>
            </a:r>
            <a:r>
              <a:rPr lang="en-US" sz="1600" dirty="0" smtClean="0">
                <a:solidFill>
                  <a:schemeClr val="tx1"/>
                </a:solidFill>
              </a:rPr>
              <a:t>band, PSF centered on a pixel)</a:t>
            </a:r>
            <a:endParaRPr sz="1600" dirty="0"/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NL applied to </a:t>
            </a:r>
            <a:r>
              <a:rPr lang="en-US" sz="1600" dirty="0"/>
              <a:t>each pixel according to: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9191" y="5589460"/>
            <a:ext cx="1405379" cy="1096066"/>
            <a:chOff x="7713489" y="677748"/>
            <a:chExt cx="1405379" cy="1096066"/>
          </a:xfrm>
        </p:grpSpPr>
        <p:sp>
          <p:nvSpPr>
            <p:cNvPr id="9" name="Freeform 8"/>
            <p:cNvSpPr/>
            <p:nvPr/>
          </p:nvSpPr>
          <p:spPr>
            <a:xfrm rot="162623">
              <a:off x="7717674" y="677748"/>
              <a:ext cx="1401194" cy="1096066"/>
            </a:xfrm>
            <a:custGeom>
              <a:avLst/>
              <a:gdLst>
                <a:gd name="connsiteX0" fmla="*/ 0 w 1401194"/>
                <a:gd name="connsiteY0" fmla="*/ 745416 h 745416"/>
                <a:gd name="connsiteX1" fmla="*/ 186365 w 1401194"/>
                <a:gd name="connsiteY1" fmla="*/ 738514 h 745416"/>
                <a:gd name="connsiteX2" fmla="*/ 207073 w 1401194"/>
                <a:gd name="connsiteY2" fmla="*/ 731612 h 745416"/>
                <a:gd name="connsiteX3" fmla="*/ 227780 w 1401194"/>
                <a:gd name="connsiteY3" fmla="*/ 717808 h 745416"/>
                <a:gd name="connsiteX4" fmla="*/ 269195 w 1401194"/>
                <a:gd name="connsiteY4" fmla="*/ 683298 h 745416"/>
                <a:gd name="connsiteX5" fmla="*/ 282999 w 1401194"/>
                <a:gd name="connsiteY5" fmla="*/ 662592 h 745416"/>
                <a:gd name="connsiteX6" fmla="*/ 324414 w 1401194"/>
                <a:gd name="connsiteY6" fmla="*/ 621180 h 745416"/>
                <a:gd name="connsiteX7" fmla="*/ 338219 w 1401194"/>
                <a:gd name="connsiteY7" fmla="*/ 593572 h 745416"/>
                <a:gd name="connsiteX8" fmla="*/ 386536 w 1401194"/>
                <a:gd name="connsiteY8" fmla="*/ 524552 h 745416"/>
                <a:gd name="connsiteX9" fmla="*/ 414146 w 1401194"/>
                <a:gd name="connsiteY9" fmla="*/ 462434 h 745416"/>
                <a:gd name="connsiteX10" fmla="*/ 434853 w 1401194"/>
                <a:gd name="connsiteY10" fmla="*/ 414120 h 745416"/>
                <a:gd name="connsiteX11" fmla="*/ 448658 w 1401194"/>
                <a:gd name="connsiteY11" fmla="*/ 372708 h 745416"/>
                <a:gd name="connsiteX12" fmla="*/ 455560 w 1401194"/>
                <a:gd name="connsiteY12" fmla="*/ 352002 h 745416"/>
                <a:gd name="connsiteX13" fmla="*/ 462463 w 1401194"/>
                <a:gd name="connsiteY13" fmla="*/ 324394 h 745416"/>
                <a:gd name="connsiteX14" fmla="*/ 469365 w 1401194"/>
                <a:gd name="connsiteY14" fmla="*/ 282982 h 745416"/>
                <a:gd name="connsiteX15" fmla="*/ 476268 w 1401194"/>
                <a:gd name="connsiteY15" fmla="*/ 262276 h 745416"/>
                <a:gd name="connsiteX16" fmla="*/ 483170 w 1401194"/>
                <a:gd name="connsiteY16" fmla="*/ 193256 h 745416"/>
                <a:gd name="connsiteX17" fmla="*/ 496975 w 1401194"/>
                <a:gd name="connsiteY17" fmla="*/ 165648 h 745416"/>
                <a:gd name="connsiteX18" fmla="*/ 510780 w 1401194"/>
                <a:gd name="connsiteY18" fmla="*/ 131138 h 745416"/>
                <a:gd name="connsiteX19" fmla="*/ 517682 w 1401194"/>
                <a:gd name="connsiteY19" fmla="*/ 110432 h 745416"/>
                <a:gd name="connsiteX20" fmla="*/ 538390 w 1401194"/>
                <a:gd name="connsiteY20" fmla="*/ 89726 h 745416"/>
                <a:gd name="connsiteX21" fmla="*/ 572902 w 1401194"/>
                <a:gd name="connsiteY21" fmla="*/ 48314 h 745416"/>
                <a:gd name="connsiteX22" fmla="*/ 593609 w 1401194"/>
                <a:gd name="connsiteY22" fmla="*/ 41412 h 745416"/>
                <a:gd name="connsiteX23" fmla="*/ 648828 w 1401194"/>
                <a:gd name="connsiteY23" fmla="*/ 6902 h 745416"/>
                <a:gd name="connsiteX24" fmla="*/ 669536 w 1401194"/>
                <a:gd name="connsiteY24" fmla="*/ 0 h 745416"/>
                <a:gd name="connsiteX25" fmla="*/ 759267 w 1401194"/>
                <a:gd name="connsiteY25" fmla="*/ 6902 h 745416"/>
                <a:gd name="connsiteX26" fmla="*/ 779975 w 1401194"/>
                <a:gd name="connsiteY26" fmla="*/ 13804 h 745416"/>
                <a:gd name="connsiteX27" fmla="*/ 814487 w 1401194"/>
                <a:gd name="connsiteY27" fmla="*/ 41412 h 745416"/>
                <a:gd name="connsiteX28" fmla="*/ 848999 w 1401194"/>
                <a:gd name="connsiteY28" fmla="*/ 82824 h 745416"/>
                <a:gd name="connsiteX29" fmla="*/ 897316 w 1401194"/>
                <a:gd name="connsiteY29" fmla="*/ 144942 h 745416"/>
                <a:gd name="connsiteX30" fmla="*/ 904219 w 1401194"/>
                <a:gd name="connsiteY30" fmla="*/ 186354 h 745416"/>
                <a:gd name="connsiteX31" fmla="*/ 918023 w 1401194"/>
                <a:gd name="connsiteY31" fmla="*/ 227766 h 745416"/>
                <a:gd name="connsiteX32" fmla="*/ 931828 w 1401194"/>
                <a:gd name="connsiteY32" fmla="*/ 289884 h 745416"/>
                <a:gd name="connsiteX33" fmla="*/ 952536 w 1401194"/>
                <a:gd name="connsiteY33" fmla="*/ 400316 h 745416"/>
                <a:gd name="connsiteX34" fmla="*/ 959438 w 1401194"/>
                <a:gd name="connsiteY34" fmla="*/ 421022 h 745416"/>
                <a:gd name="connsiteX35" fmla="*/ 966340 w 1401194"/>
                <a:gd name="connsiteY35" fmla="*/ 441728 h 745416"/>
                <a:gd name="connsiteX36" fmla="*/ 980145 w 1401194"/>
                <a:gd name="connsiteY36" fmla="*/ 490042 h 745416"/>
                <a:gd name="connsiteX37" fmla="*/ 1007755 w 1401194"/>
                <a:gd name="connsiteY37" fmla="*/ 531454 h 745416"/>
                <a:gd name="connsiteX38" fmla="*/ 1028462 w 1401194"/>
                <a:gd name="connsiteY38" fmla="*/ 572866 h 745416"/>
                <a:gd name="connsiteX39" fmla="*/ 1049170 w 1401194"/>
                <a:gd name="connsiteY39" fmla="*/ 614278 h 745416"/>
                <a:gd name="connsiteX40" fmla="*/ 1056072 w 1401194"/>
                <a:gd name="connsiteY40" fmla="*/ 634984 h 745416"/>
                <a:gd name="connsiteX41" fmla="*/ 1097487 w 1401194"/>
                <a:gd name="connsiteY41" fmla="*/ 669494 h 745416"/>
                <a:gd name="connsiteX42" fmla="*/ 1138901 w 1401194"/>
                <a:gd name="connsiteY42" fmla="*/ 710906 h 745416"/>
                <a:gd name="connsiteX43" fmla="*/ 1401194 w 1401194"/>
                <a:gd name="connsiteY43" fmla="*/ 717808 h 74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01194" h="745416">
                  <a:moveTo>
                    <a:pt x="0" y="745416"/>
                  </a:moveTo>
                  <a:cubicBezTo>
                    <a:pt x="62122" y="743115"/>
                    <a:pt x="124338" y="742649"/>
                    <a:pt x="186365" y="738514"/>
                  </a:cubicBezTo>
                  <a:cubicBezTo>
                    <a:pt x="193625" y="738030"/>
                    <a:pt x="200565" y="734866"/>
                    <a:pt x="207073" y="731612"/>
                  </a:cubicBezTo>
                  <a:cubicBezTo>
                    <a:pt x="214493" y="727902"/>
                    <a:pt x="221407" y="723118"/>
                    <a:pt x="227780" y="717808"/>
                  </a:cubicBezTo>
                  <a:cubicBezTo>
                    <a:pt x="280921" y="673526"/>
                    <a:pt x="217786" y="717568"/>
                    <a:pt x="269195" y="683298"/>
                  </a:cubicBezTo>
                  <a:cubicBezTo>
                    <a:pt x="273796" y="676396"/>
                    <a:pt x="277488" y="668792"/>
                    <a:pt x="282999" y="662592"/>
                  </a:cubicBezTo>
                  <a:cubicBezTo>
                    <a:pt x="295969" y="648001"/>
                    <a:pt x="315683" y="638641"/>
                    <a:pt x="324414" y="621180"/>
                  </a:cubicBezTo>
                  <a:cubicBezTo>
                    <a:pt x="329016" y="611977"/>
                    <a:pt x="332925" y="602395"/>
                    <a:pt x="338219" y="593572"/>
                  </a:cubicBezTo>
                  <a:cubicBezTo>
                    <a:pt x="355213" y="565251"/>
                    <a:pt x="367660" y="549719"/>
                    <a:pt x="386536" y="524552"/>
                  </a:cubicBezTo>
                  <a:cubicBezTo>
                    <a:pt x="402964" y="475270"/>
                    <a:pt x="392269" y="495247"/>
                    <a:pt x="414146" y="462434"/>
                  </a:cubicBezTo>
                  <a:cubicBezTo>
                    <a:pt x="436359" y="395796"/>
                    <a:pt x="400743" y="499389"/>
                    <a:pt x="434853" y="414120"/>
                  </a:cubicBezTo>
                  <a:cubicBezTo>
                    <a:pt x="440257" y="400610"/>
                    <a:pt x="444056" y="386512"/>
                    <a:pt x="448658" y="372708"/>
                  </a:cubicBezTo>
                  <a:cubicBezTo>
                    <a:pt x="450959" y="365806"/>
                    <a:pt x="453795" y="359060"/>
                    <a:pt x="455560" y="352002"/>
                  </a:cubicBezTo>
                  <a:cubicBezTo>
                    <a:pt x="457861" y="342799"/>
                    <a:pt x="460603" y="333696"/>
                    <a:pt x="462463" y="324394"/>
                  </a:cubicBezTo>
                  <a:cubicBezTo>
                    <a:pt x="465208" y="310671"/>
                    <a:pt x="466329" y="296643"/>
                    <a:pt x="469365" y="282982"/>
                  </a:cubicBezTo>
                  <a:cubicBezTo>
                    <a:pt x="470943" y="275880"/>
                    <a:pt x="473967" y="269178"/>
                    <a:pt x="476268" y="262276"/>
                  </a:cubicBezTo>
                  <a:cubicBezTo>
                    <a:pt x="478569" y="239269"/>
                    <a:pt x="478325" y="215864"/>
                    <a:pt x="483170" y="193256"/>
                  </a:cubicBezTo>
                  <a:cubicBezTo>
                    <a:pt x="485326" y="183195"/>
                    <a:pt x="492796" y="175050"/>
                    <a:pt x="496975" y="165648"/>
                  </a:cubicBezTo>
                  <a:cubicBezTo>
                    <a:pt x="502007" y="154326"/>
                    <a:pt x="506430" y="142739"/>
                    <a:pt x="510780" y="131138"/>
                  </a:cubicBezTo>
                  <a:cubicBezTo>
                    <a:pt x="513335" y="124326"/>
                    <a:pt x="513646" y="116485"/>
                    <a:pt x="517682" y="110432"/>
                  </a:cubicBezTo>
                  <a:cubicBezTo>
                    <a:pt x="523097" y="102310"/>
                    <a:pt x="532141" y="97225"/>
                    <a:pt x="538390" y="89726"/>
                  </a:cubicBezTo>
                  <a:cubicBezTo>
                    <a:pt x="554310" y="70624"/>
                    <a:pt x="550210" y="63441"/>
                    <a:pt x="572902" y="48314"/>
                  </a:cubicBezTo>
                  <a:cubicBezTo>
                    <a:pt x="578956" y="44278"/>
                    <a:pt x="586707" y="43713"/>
                    <a:pt x="593609" y="41412"/>
                  </a:cubicBezTo>
                  <a:cubicBezTo>
                    <a:pt x="615486" y="8599"/>
                    <a:pt x="599545" y="23329"/>
                    <a:pt x="648828" y="6902"/>
                  </a:cubicBezTo>
                  <a:lnTo>
                    <a:pt x="669536" y="0"/>
                  </a:lnTo>
                  <a:cubicBezTo>
                    <a:pt x="699446" y="2301"/>
                    <a:pt x="729500" y="3181"/>
                    <a:pt x="759267" y="6902"/>
                  </a:cubicBezTo>
                  <a:cubicBezTo>
                    <a:pt x="766487" y="7804"/>
                    <a:pt x="774293" y="9259"/>
                    <a:pt x="779975" y="13804"/>
                  </a:cubicBezTo>
                  <a:cubicBezTo>
                    <a:pt x="824579" y="49484"/>
                    <a:pt x="762437" y="24063"/>
                    <a:pt x="814487" y="41412"/>
                  </a:cubicBezTo>
                  <a:cubicBezTo>
                    <a:pt x="863818" y="115402"/>
                    <a:pt x="786995" y="3109"/>
                    <a:pt x="848999" y="82824"/>
                  </a:cubicBezTo>
                  <a:cubicBezTo>
                    <a:pt x="906792" y="157124"/>
                    <a:pt x="850305" y="97933"/>
                    <a:pt x="897316" y="144942"/>
                  </a:cubicBezTo>
                  <a:cubicBezTo>
                    <a:pt x="899617" y="158746"/>
                    <a:pt x="900825" y="172777"/>
                    <a:pt x="904219" y="186354"/>
                  </a:cubicBezTo>
                  <a:cubicBezTo>
                    <a:pt x="907748" y="200470"/>
                    <a:pt x="914493" y="213650"/>
                    <a:pt x="918023" y="227766"/>
                  </a:cubicBezTo>
                  <a:cubicBezTo>
                    <a:pt x="922712" y="246518"/>
                    <a:pt x="929323" y="271098"/>
                    <a:pt x="931828" y="289884"/>
                  </a:cubicBezTo>
                  <a:cubicBezTo>
                    <a:pt x="944818" y="387301"/>
                    <a:pt x="928500" y="328210"/>
                    <a:pt x="952536" y="400316"/>
                  </a:cubicBezTo>
                  <a:lnTo>
                    <a:pt x="959438" y="421022"/>
                  </a:lnTo>
                  <a:cubicBezTo>
                    <a:pt x="961739" y="427924"/>
                    <a:pt x="964575" y="434670"/>
                    <a:pt x="966340" y="441728"/>
                  </a:cubicBezTo>
                  <a:cubicBezTo>
                    <a:pt x="967964" y="448222"/>
                    <a:pt x="975646" y="481944"/>
                    <a:pt x="980145" y="490042"/>
                  </a:cubicBezTo>
                  <a:cubicBezTo>
                    <a:pt x="988203" y="504545"/>
                    <a:pt x="1007755" y="531454"/>
                    <a:pt x="1007755" y="531454"/>
                  </a:cubicBezTo>
                  <a:cubicBezTo>
                    <a:pt x="1025101" y="583492"/>
                    <a:pt x="1001704" y="519355"/>
                    <a:pt x="1028462" y="572866"/>
                  </a:cubicBezTo>
                  <a:cubicBezTo>
                    <a:pt x="1057040" y="630017"/>
                    <a:pt x="1009607" y="554937"/>
                    <a:pt x="1049170" y="614278"/>
                  </a:cubicBezTo>
                  <a:cubicBezTo>
                    <a:pt x="1051471" y="621180"/>
                    <a:pt x="1052036" y="628931"/>
                    <a:pt x="1056072" y="634984"/>
                  </a:cubicBezTo>
                  <a:cubicBezTo>
                    <a:pt x="1073240" y="660735"/>
                    <a:pt x="1076650" y="650974"/>
                    <a:pt x="1097487" y="669494"/>
                  </a:cubicBezTo>
                  <a:cubicBezTo>
                    <a:pt x="1112079" y="682463"/>
                    <a:pt x="1119962" y="706171"/>
                    <a:pt x="1138901" y="710906"/>
                  </a:cubicBezTo>
                  <a:cubicBezTo>
                    <a:pt x="1242403" y="736780"/>
                    <a:pt x="1157024" y="717808"/>
                    <a:pt x="1401194" y="717808"/>
                  </a:cubicBezTo>
                </a:path>
              </a:pathLst>
            </a:custGeom>
            <a:ln w="38100" cmpd="sng">
              <a:solidFill>
                <a:srgbClr val="0080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623">
              <a:off x="7713489" y="854729"/>
              <a:ext cx="1401194" cy="918985"/>
            </a:xfrm>
            <a:custGeom>
              <a:avLst/>
              <a:gdLst>
                <a:gd name="connsiteX0" fmla="*/ 0 w 1401194"/>
                <a:gd name="connsiteY0" fmla="*/ 745416 h 745416"/>
                <a:gd name="connsiteX1" fmla="*/ 186365 w 1401194"/>
                <a:gd name="connsiteY1" fmla="*/ 738514 h 745416"/>
                <a:gd name="connsiteX2" fmla="*/ 207073 w 1401194"/>
                <a:gd name="connsiteY2" fmla="*/ 731612 h 745416"/>
                <a:gd name="connsiteX3" fmla="*/ 227780 w 1401194"/>
                <a:gd name="connsiteY3" fmla="*/ 717808 h 745416"/>
                <a:gd name="connsiteX4" fmla="*/ 269195 w 1401194"/>
                <a:gd name="connsiteY4" fmla="*/ 683298 h 745416"/>
                <a:gd name="connsiteX5" fmla="*/ 282999 w 1401194"/>
                <a:gd name="connsiteY5" fmla="*/ 662592 h 745416"/>
                <a:gd name="connsiteX6" fmla="*/ 324414 w 1401194"/>
                <a:gd name="connsiteY6" fmla="*/ 621180 h 745416"/>
                <a:gd name="connsiteX7" fmla="*/ 338219 w 1401194"/>
                <a:gd name="connsiteY7" fmla="*/ 593572 h 745416"/>
                <a:gd name="connsiteX8" fmla="*/ 386536 w 1401194"/>
                <a:gd name="connsiteY8" fmla="*/ 524552 h 745416"/>
                <a:gd name="connsiteX9" fmla="*/ 414146 w 1401194"/>
                <a:gd name="connsiteY9" fmla="*/ 462434 h 745416"/>
                <a:gd name="connsiteX10" fmla="*/ 434853 w 1401194"/>
                <a:gd name="connsiteY10" fmla="*/ 414120 h 745416"/>
                <a:gd name="connsiteX11" fmla="*/ 448658 w 1401194"/>
                <a:gd name="connsiteY11" fmla="*/ 372708 h 745416"/>
                <a:gd name="connsiteX12" fmla="*/ 455560 w 1401194"/>
                <a:gd name="connsiteY12" fmla="*/ 352002 h 745416"/>
                <a:gd name="connsiteX13" fmla="*/ 462463 w 1401194"/>
                <a:gd name="connsiteY13" fmla="*/ 324394 h 745416"/>
                <a:gd name="connsiteX14" fmla="*/ 469365 w 1401194"/>
                <a:gd name="connsiteY14" fmla="*/ 282982 h 745416"/>
                <a:gd name="connsiteX15" fmla="*/ 476268 w 1401194"/>
                <a:gd name="connsiteY15" fmla="*/ 262276 h 745416"/>
                <a:gd name="connsiteX16" fmla="*/ 483170 w 1401194"/>
                <a:gd name="connsiteY16" fmla="*/ 193256 h 745416"/>
                <a:gd name="connsiteX17" fmla="*/ 496975 w 1401194"/>
                <a:gd name="connsiteY17" fmla="*/ 165648 h 745416"/>
                <a:gd name="connsiteX18" fmla="*/ 510780 w 1401194"/>
                <a:gd name="connsiteY18" fmla="*/ 131138 h 745416"/>
                <a:gd name="connsiteX19" fmla="*/ 517682 w 1401194"/>
                <a:gd name="connsiteY19" fmla="*/ 110432 h 745416"/>
                <a:gd name="connsiteX20" fmla="*/ 538390 w 1401194"/>
                <a:gd name="connsiteY20" fmla="*/ 89726 h 745416"/>
                <a:gd name="connsiteX21" fmla="*/ 572902 w 1401194"/>
                <a:gd name="connsiteY21" fmla="*/ 48314 h 745416"/>
                <a:gd name="connsiteX22" fmla="*/ 593609 w 1401194"/>
                <a:gd name="connsiteY22" fmla="*/ 41412 h 745416"/>
                <a:gd name="connsiteX23" fmla="*/ 648828 w 1401194"/>
                <a:gd name="connsiteY23" fmla="*/ 6902 h 745416"/>
                <a:gd name="connsiteX24" fmla="*/ 669536 w 1401194"/>
                <a:gd name="connsiteY24" fmla="*/ 0 h 745416"/>
                <a:gd name="connsiteX25" fmla="*/ 759267 w 1401194"/>
                <a:gd name="connsiteY25" fmla="*/ 6902 h 745416"/>
                <a:gd name="connsiteX26" fmla="*/ 779975 w 1401194"/>
                <a:gd name="connsiteY26" fmla="*/ 13804 h 745416"/>
                <a:gd name="connsiteX27" fmla="*/ 814487 w 1401194"/>
                <a:gd name="connsiteY27" fmla="*/ 41412 h 745416"/>
                <a:gd name="connsiteX28" fmla="*/ 848999 w 1401194"/>
                <a:gd name="connsiteY28" fmla="*/ 82824 h 745416"/>
                <a:gd name="connsiteX29" fmla="*/ 897316 w 1401194"/>
                <a:gd name="connsiteY29" fmla="*/ 144942 h 745416"/>
                <a:gd name="connsiteX30" fmla="*/ 904219 w 1401194"/>
                <a:gd name="connsiteY30" fmla="*/ 186354 h 745416"/>
                <a:gd name="connsiteX31" fmla="*/ 918023 w 1401194"/>
                <a:gd name="connsiteY31" fmla="*/ 227766 h 745416"/>
                <a:gd name="connsiteX32" fmla="*/ 931828 w 1401194"/>
                <a:gd name="connsiteY32" fmla="*/ 289884 h 745416"/>
                <a:gd name="connsiteX33" fmla="*/ 952536 w 1401194"/>
                <a:gd name="connsiteY33" fmla="*/ 400316 h 745416"/>
                <a:gd name="connsiteX34" fmla="*/ 959438 w 1401194"/>
                <a:gd name="connsiteY34" fmla="*/ 421022 h 745416"/>
                <a:gd name="connsiteX35" fmla="*/ 966340 w 1401194"/>
                <a:gd name="connsiteY35" fmla="*/ 441728 h 745416"/>
                <a:gd name="connsiteX36" fmla="*/ 980145 w 1401194"/>
                <a:gd name="connsiteY36" fmla="*/ 490042 h 745416"/>
                <a:gd name="connsiteX37" fmla="*/ 1007755 w 1401194"/>
                <a:gd name="connsiteY37" fmla="*/ 531454 h 745416"/>
                <a:gd name="connsiteX38" fmla="*/ 1028462 w 1401194"/>
                <a:gd name="connsiteY38" fmla="*/ 572866 h 745416"/>
                <a:gd name="connsiteX39" fmla="*/ 1049170 w 1401194"/>
                <a:gd name="connsiteY39" fmla="*/ 614278 h 745416"/>
                <a:gd name="connsiteX40" fmla="*/ 1056072 w 1401194"/>
                <a:gd name="connsiteY40" fmla="*/ 634984 h 745416"/>
                <a:gd name="connsiteX41" fmla="*/ 1097487 w 1401194"/>
                <a:gd name="connsiteY41" fmla="*/ 669494 h 745416"/>
                <a:gd name="connsiteX42" fmla="*/ 1138901 w 1401194"/>
                <a:gd name="connsiteY42" fmla="*/ 710906 h 745416"/>
                <a:gd name="connsiteX43" fmla="*/ 1401194 w 1401194"/>
                <a:gd name="connsiteY43" fmla="*/ 717808 h 74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01194" h="745416">
                  <a:moveTo>
                    <a:pt x="0" y="745416"/>
                  </a:moveTo>
                  <a:cubicBezTo>
                    <a:pt x="62122" y="743115"/>
                    <a:pt x="124338" y="742649"/>
                    <a:pt x="186365" y="738514"/>
                  </a:cubicBezTo>
                  <a:cubicBezTo>
                    <a:pt x="193625" y="738030"/>
                    <a:pt x="200565" y="734866"/>
                    <a:pt x="207073" y="731612"/>
                  </a:cubicBezTo>
                  <a:cubicBezTo>
                    <a:pt x="214493" y="727902"/>
                    <a:pt x="221407" y="723118"/>
                    <a:pt x="227780" y="717808"/>
                  </a:cubicBezTo>
                  <a:cubicBezTo>
                    <a:pt x="280921" y="673526"/>
                    <a:pt x="217786" y="717568"/>
                    <a:pt x="269195" y="683298"/>
                  </a:cubicBezTo>
                  <a:cubicBezTo>
                    <a:pt x="273796" y="676396"/>
                    <a:pt x="277488" y="668792"/>
                    <a:pt x="282999" y="662592"/>
                  </a:cubicBezTo>
                  <a:cubicBezTo>
                    <a:pt x="295969" y="648001"/>
                    <a:pt x="315683" y="638641"/>
                    <a:pt x="324414" y="621180"/>
                  </a:cubicBezTo>
                  <a:cubicBezTo>
                    <a:pt x="329016" y="611977"/>
                    <a:pt x="332925" y="602395"/>
                    <a:pt x="338219" y="593572"/>
                  </a:cubicBezTo>
                  <a:cubicBezTo>
                    <a:pt x="355213" y="565251"/>
                    <a:pt x="367660" y="549719"/>
                    <a:pt x="386536" y="524552"/>
                  </a:cubicBezTo>
                  <a:cubicBezTo>
                    <a:pt x="402964" y="475270"/>
                    <a:pt x="392269" y="495247"/>
                    <a:pt x="414146" y="462434"/>
                  </a:cubicBezTo>
                  <a:cubicBezTo>
                    <a:pt x="436359" y="395796"/>
                    <a:pt x="400743" y="499389"/>
                    <a:pt x="434853" y="414120"/>
                  </a:cubicBezTo>
                  <a:cubicBezTo>
                    <a:pt x="440257" y="400610"/>
                    <a:pt x="444056" y="386512"/>
                    <a:pt x="448658" y="372708"/>
                  </a:cubicBezTo>
                  <a:cubicBezTo>
                    <a:pt x="450959" y="365806"/>
                    <a:pt x="453795" y="359060"/>
                    <a:pt x="455560" y="352002"/>
                  </a:cubicBezTo>
                  <a:cubicBezTo>
                    <a:pt x="457861" y="342799"/>
                    <a:pt x="460603" y="333696"/>
                    <a:pt x="462463" y="324394"/>
                  </a:cubicBezTo>
                  <a:cubicBezTo>
                    <a:pt x="465208" y="310671"/>
                    <a:pt x="466329" y="296643"/>
                    <a:pt x="469365" y="282982"/>
                  </a:cubicBezTo>
                  <a:cubicBezTo>
                    <a:pt x="470943" y="275880"/>
                    <a:pt x="473967" y="269178"/>
                    <a:pt x="476268" y="262276"/>
                  </a:cubicBezTo>
                  <a:cubicBezTo>
                    <a:pt x="478569" y="239269"/>
                    <a:pt x="478325" y="215864"/>
                    <a:pt x="483170" y="193256"/>
                  </a:cubicBezTo>
                  <a:cubicBezTo>
                    <a:pt x="485326" y="183195"/>
                    <a:pt x="492796" y="175050"/>
                    <a:pt x="496975" y="165648"/>
                  </a:cubicBezTo>
                  <a:cubicBezTo>
                    <a:pt x="502007" y="154326"/>
                    <a:pt x="506430" y="142739"/>
                    <a:pt x="510780" y="131138"/>
                  </a:cubicBezTo>
                  <a:cubicBezTo>
                    <a:pt x="513335" y="124326"/>
                    <a:pt x="513646" y="116485"/>
                    <a:pt x="517682" y="110432"/>
                  </a:cubicBezTo>
                  <a:cubicBezTo>
                    <a:pt x="523097" y="102310"/>
                    <a:pt x="532141" y="97225"/>
                    <a:pt x="538390" y="89726"/>
                  </a:cubicBezTo>
                  <a:cubicBezTo>
                    <a:pt x="554310" y="70624"/>
                    <a:pt x="550210" y="63441"/>
                    <a:pt x="572902" y="48314"/>
                  </a:cubicBezTo>
                  <a:cubicBezTo>
                    <a:pt x="578956" y="44278"/>
                    <a:pt x="586707" y="43713"/>
                    <a:pt x="593609" y="41412"/>
                  </a:cubicBezTo>
                  <a:cubicBezTo>
                    <a:pt x="615486" y="8599"/>
                    <a:pt x="599545" y="23329"/>
                    <a:pt x="648828" y="6902"/>
                  </a:cubicBezTo>
                  <a:lnTo>
                    <a:pt x="669536" y="0"/>
                  </a:lnTo>
                  <a:cubicBezTo>
                    <a:pt x="699446" y="2301"/>
                    <a:pt x="729500" y="3181"/>
                    <a:pt x="759267" y="6902"/>
                  </a:cubicBezTo>
                  <a:cubicBezTo>
                    <a:pt x="766487" y="7804"/>
                    <a:pt x="774293" y="9259"/>
                    <a:pt x="779975" y="13804"/>
                  </a:cubicBezTo>
                  <a:cubicBezTo>
                    <a:pt x="824579" y="49484"/>
                    <a:pt x="762437" y="24063"/>
                    <a:pt x="814487" y="41412"/>
                  </a:cubicBezTo>
                  <a:cubicBezTo>
                    <a:pt x="863818" y="115402"/>
                    <a:pt x="786995" y="3109"/>
                    <a:pt x="848999" y="82824"/>
                  </a:cubicBezTo>
                  <a:cubicBezTo>
                    <a:pt x="906792" y="157124"/>
                    <a:pt x="850305" y="97933"/>
                    <a:pt x="897316" y="144942"/>
                  </a:cubicBezTo>
                  <a:cubicBezTo>
                    <a:pt x="899617" y="158746"/>
                    <a:pt x="900825" y="172777"/>
                    <a:pt x="904219" y="186354"/>
                  </a:cubicBezTo>
                  <a:cubicBezTo>
                    <a:pt x="907748" y="200470"/>
                    <a:pt x="914493" y="213650"/>
                    <a:pt x="918023" y="227766"/>
                  </a:cubicBezTo>
                  <a:cubicBezTo>
                    <a:pt x="922712" y="246518"/>
                    <a:pt x="929323" y="271098"/>
                    <a:pt x="931828" y="289884"/>
                  </a:cubicBezTo>
                  <a:cubicBezTo>
                    <a:pt x="944818" y="387301"/>
                    <a:pt x="928500" y="328210"/>
                    <a:pt x="952536" y="400316"/>
                  </a:cubicBezTo>
                  <a:lnTo>
                    <a:pt x="959438" y="421022"/>
                  </a:lnTo>
                  <a:cubicBezTo>
                    <a:pt x="961739" y="427924"/>
                    <a:pt x="964575" y="434670"/>
                    <a:pt x="966340" y="441728"/>
                  </a:cubicBezTo>
                  <a:cubicBezTo>
                    <a:pt x="967964" y="448222"/>
                    <a:pt x="975646" y="481944"/>
                    <a:pt x="980145" y="490042"/>
                  </a:cubicBezTo>
                  <a:cubicBezTo>
                    <a:pt x="988203" y="504545"/>
                    <a:pt x="1007755" y="531454"/>
                    <a:pt x="1007755" y="531454"/>
                  </a:cubicBezTo>
                  <a:cubicBezTo>
                    <a:pt x="1025101" y="583492"/>
                    <a:pt x="1001704" y="519355"/>
                    <a:pt x="1028462" y="572866"/>
                  </a:cubicBezTo>
                  <a:cubicBezTo>
                    <a:pt x="1057040" y="630017"/>
                    <a:pt x="1009607" y="554937"/>
                    <a:pt x="1049170" y="614278"/>
                  </a:cubicBezTo>
                  <a:cubicBezTo>
                    <a:pt x="1051471" y="621180"/>
                    <a:pt x="1052036" y="628931"/>
                    <a:pt x="1056072" y="634984"/>
                  </a:cubicBezTo>
                  <a:cubicBezTo>
                    <a:pt x="1073240" y="660735"/>
                    <a:pt x="1076650" y="650974"/>
                    <a:pt x="1097487" y="669494"/>
                  </a:cubicBezTo>
                  <a:cubicBezTo>
                    <a:pt x="1112079" y="682463"/>
                    <a:pt x="1119962" y="706171"/>
                    <a:pt x="1138901" y="710906"/>
                  </a:cubicBezTo>
                  <a:cubicBezTo>
                    <a:pt x="1242403" y="736780"/>
                    <a:pt x="1157024" y="717808"/>
                    <a:pt x="1401194" y="717808"/>
                  </a:cubicBezTo>
                </a:path>
              </a:pathLst>
            </a:custGeom>
            <a:ln w="38100" cmpd="sng">
              <a:solidFill>
                <a:srgbClr val="3366FF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8345" y="5501074"/>
            <a:ext cx="224676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NL depresses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PSF peak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ym typeface="Wingdings"/>
              </a:rPr>
              <a:t> size measurement bias</a:t>
            </a:r>
            <a:endParaRPr lang="en-US" sz="1600" dirty="0" smtClean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dirty="0" smtClean="0"/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ellipticity bias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unless 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PSF has |e|&gt;0  (it does)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1836</Words>
  <Application>Microsoft Macintosh PowerPoint</Application>
  <PresentationFormat>On-screen Show (4:3)</PresentationFormat>
  <Paragraphs>267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Computing WFIRST weak lensing requirements on detector calibration</vt:lpstr>
      <vt:lpstr>PowerPoint Presentation</vt:lpstr>
      <vt:lpstr>WFIRST Imager overview</vt:lpstr>
      <vt:lpstr>WFC Filters</vt:lpstr>
      <vt:lpstr>WFIRST galaxy shape measurement requirements</vt:lpstr>
      <vt:lpstr>The effect of detector nonlinearity on WFIRST PSF profiles for weak gravitational lensing measurements </vt:lpstr>
      <vt:lpstr>Nonlinearity in the signal chain</vt:lpstr>
      <vt:lpstr>NL in hybrid CMOS detectors</vt:lpstr>
      <vt:lpstr>Image simulations with GalSim</vt:lpstr>
      <vt:lpstr>PSF size and shape measurements</vt:lpstr>
      <vt:lpstr>Biases in size and ellipticity  (uncorrected for NL)</vt:lpstr>
      <vt:lpstr>Biases in size and ellipticity after NL calibration</vt:lpstr>
      <vt:lpstr>PowerPoint Presentation</vt:lpstr>
      <vt:lpstr>Interpixel Capacitance effects on weak lensing shape measurement</vt:lpstr>
      <vt:lpstr>PowerPoint Presentation</vt:lpstr>
      <vt:lpstr>IPC effects on shape measurement</vt:lpstr>
      <vt:lpstr>Assumed IPC model</vt:lpstr>
      <vt:lpstr>PSF simulations with IPC</vt:lpstr>
      <vt:lpstr>Effect of uncorrected IPC on PSF size</vt:lpstr>
      <vt:lpstr>Effect of uncorrected IPC on ellipticity of PSF</vt:lpstr>
      <vt:lpstr>Effect of anisotropic IPC on PSF ellipticity </vt:lpstr>
      <vt:lpstr>Shape measurement error from IPC  calibration error</vt:lpstr>
      <vt:lpstr>Persistence</vt:lpstr>
      <vt:lpstr>Analysis by Eric Huff (in progress): Treat persistent image as correlated noise</vt:lpstr>
      <vt:lpstr>To model persistence, use measurements from WFIRST test devices (slide courtesy GSFC, DCL, B. Rauscher)</vt:lpstr>
      <vt:lpstr>Shape measurement bias comes from scales comparable to galaxy size </vt:lpstr>
      <vt:lpstr>Adding persistence to GalSim images</vt:lpstr>
      <vt:lpstr>Simulated biases from persistence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detector nonlinearity on WFIRST PSF profiles for weak gravitational lensing measurements </dc:title>
  <cp:lastModifiedBy>Chaz Shapiro</cp:lastModifiedBy>
  <cp:revision>229</cp:revision>
  <cp:lastPrinted>2016-12-01T13:19:04Z</cp:lastPrinted>
  <dcterms:modified xsi:type="dcterms:W3CDTF">2016-12-01T13:56:44Z</dcterms:modified>
</cp:coreProperties>
</file>