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5" r:id="rId3"/>
    <p:sldId id="286" r:id="rId4"/>
    <p:sldId id="264" r:id="rId5"/>
    <p:sldId id="263" r:id="rId6"/>
    <p:sldId id="269" r:id="rId7"/>
    <p:sldId id="276" r:id="rId8"/>
    <p:sldId id="277" r:id="rId9"/>
    <p:sldId id="281" r:id="rId10"/>
    <p:sldId id="259" r:id="rId11"/>
    <p:sldId id="260" r:id="rId12"/>
    <p:sldId id="261" r:id="rId13"/>
    <p:sldId id="258" r:id="rId14"/>
    <p:sldId id="270" r:id="rId15"/>
    <p:sldId id="280" r:id="rId16"/>
    <p:sldId id="279" r:id="rId17"/>
    <p:sldId id="282" r:id="rId18"/>
    <p:sldId id="285" r:id="rId19"/>
    <p:sldId id="283" r:id="rId20"/>
    <p:sldId id="284" r:id="rId21"/>
    <p:sldId id="274" r:id="rId22"/>
    <p:sldId id="275" r:id="rId23"/>
    <p:sldId id="271" r:id="rId24"/>
    <p:sldId id="272" r:id="rId25"/>
    <p:sldId id="273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76" d="100"/>
          <a:sy n="76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High latitude survey</c:v>
                </c:pt>
                <c:pt idx="1">
                  <c:v>Supernovae</c:v>
                </c:pt>
                <c:pt idx="2">
                  <c:v>Microlensing</c:v>
                </c:pt>
                <c:pt idx="3">
                  <c:v>Coronagraph</c:v>
                </c:pt>
                <c:pt idx="4">
                  <c:v>GO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0.583333333333333</c:v>
                </c:pt>
                <c:pt idx="2">
                  <c:v>1.166666666666667</c:v>
                </c:pt>
                <c:pt idx="3">
                  <c:v>1.0</c:v>
                </c:pt>
                <c:pt idx="4">
                  <c:v>1.25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3B69F-B266-4B4F-BC00-ADA2D70A43B7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C3AD1-FE4E-D147-AA4F-9C8A4320D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3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70437-B213-E04E-8542-33B740F20148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F77C2-FC53-C24F-B5FE-33220EB39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7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slide explaining “growth of structure”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1405B-D400-B54F-8D93-BBA31A5DC3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4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4BC-46D3-FE4E-AA1D-14A55A0492B8}" type="datetime1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5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E381-DE6A-5B41-A6FF-A6FCC20CA148}" type="datetime1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6AB0-CA3E-B34B-A056-500149FCC510}" type="datetime1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8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0751-8C43-A745-B942-4DB19BE2C48C}" type="datetime1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9760-655D-8F4D-9FEA-96B27DA093A8}" type="datetime1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2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7CEE-C6D3-4F4E-98DB-5D9AB1B60D45}" type="datetime1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2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56A2-23D8-E845-BFFF-51510CB8AC0B}" type="datetime1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9F8A-2F1B-5348-B63D-A63198A08AF0}" type="datetime1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F507-B34E-2346-BA09-B7242C2C6130}" type="datetime1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1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CBC0-77E9-2A43-A817-09C2DBA70BAD}" type="datetime1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2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C29D-ED2D-734E-9B92-2F67EC61CB18}" type="datetime1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73726-9277-6D43-89E9-A0A577CE2DA4}" type="datetime1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3CE4-EC6B-B741-866E-A22AB77DF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scares me about weak lensing with NIR detectors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Hirata</a:t>
            </a:r>
          </a:p>
          <a:p>
            <a:r>
              <a:rPr lang="en-US" dirty="0" smtClean="0"/>
              <a:t>Dec. 1,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7850"/>
            <a:ext cx="9144000" cy="5975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800000"/>
                </a:solidFill>
              </a:rPr>
              <a:t>The WFIRST weak lensing program has the raw statistical power to measure σ</a:t>
            </a:r>
            <a:r>
              <a:rPr lang="en-US" sz="2400" b="1" i="1" baseline="-25000" dirty="0" smtClean="0">
                <a:solidFill>
                  <a:srgbClr val="800000"/>
                </a:solidFill>
              </a:rPr>
              <a:t>8</a:t>
            </a:r>
            <a:r>
              <a:rPr lang="en-US" sz="2400" b="1" i="1" dirty="0" smtClean="0">
                <a:solidFill>
                  <a:srgbClr val="800000"/>
                </a:solidFill>
              </a:rPr>
              <a:t> to ±0.1%. Similar advances will be made on the other parameters relative to current weak </a:t>
            </a:r>
            <a:r>
              <a:rPr lang="en-US" sz="2400" b="1" i="1" dirty="0" err="1" smtClean="0">
                <a:solidFill>
                  <a:srgbClr val="800000"/>
                </a:solidFill>
              </a:rPr>
              <a:t>lensing</a:t>
            </a:r>
            <a:r>
              <a:rPr lang="en-US" sz="2400" b="1" i="1" dirty="0" smtClean="0">
                <a:solidFill>
                  <a:srgbClr val="800000"/>
                </a:solidFill>
              </a:rPr>
              <a:t> programs.</a:t>
            </a:r>
          </a:p>
          <a:p>
            <a:pPr marL="0" indent="0">
              <a:buNone/>
            </a:pPr>
            <a:endParaRPr lang="en-US" sz="2400" b="1" i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800000"/>
                </a:solidFill>
              </a:rPr>
              <a:t>Trying to measure a 1% shear signal to 0.1% accuracy. Reliable results at this level will require 1-2 order of magnitude improvement in systematic error control in shape measurements. Other big WL programs (LSST, Euclid) face similar issues.</a:t>
            </a:r>
          </a:p>
          <a:p>
            <a:pPr marL="0" indent="0">
              <a:buNone/>
            </a:pPr>
            <a:endParaRPr lang="en-US" sz="2400" b="1" i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800000"/>
                </a:solidFill>
              </a:rPr>
              <a:t>Improvements also needed in other areas, e.g. photo-z training </a:t>
            </a:r>
            <a:r>
              <a:rPr lang="en-US" sz="2400" b="1" i="1" dirty="0" smtClean="0">
                <a:solidFill>
                  <a:srgbClr val="800000"/>
                </a:solidFill>
                <a:sym typeface="Wingdings"/>
              </a:rPr>
              <a:t> but that’s another talk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5331-0520-6440-9C50-F02623837C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577850"/>
            <a:ext cx="9144000" cy="5975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800000"/>
                </a:solidFill>
              </a:rPr>
              <a:t>The WFIRST weak lensing program has the raw statistical power to measure σ</a:t>
            </a:r>
            <a:r>
              <a:rPr lang="en-US" sz="2400" b="1" i="1" baseline="-25000" dirty="0" smtClean="0">
                <a:solidFill>
                  <a:srgbClr val="800000"/>
                </a:solidFill>
              </a:rPr>
              <a:t>8</a:t>
            </a:r>
            <a:r>
              <a:rPr lang="en-US" sz="2400" b="1" i="1" dirty="0" smtClean="0">
                <a:solidFill>
                  <a:srgbClr val="800000"/>
                </a:solidFill>
              </a:rPr>
              <a:t> to ±0.1%. Similar advances will be made on the other parameters relative to current weak </a:t>
            </a:r>
            <a:r>
              <a:rPr lang="en-US" sz="2400" b="1" i="1" dirty="0" err="1" smtClean="0">
                <a:solidFill>
                  <a:srgbClr val="800000"/>
                </a:solidFill>
              </a:rPr>
              <a:t>lensing</a:t>
            </a:r>
            <a:r>
              <a:rPr lang="en-US" sz="2400" b="1" i="1" dirty="0" smtClean="0">
                <a:solidFill>
                  <a:srgbClr val="800000"/>
                </a:solidFill>
              </a:rPr>
              <a:t> programs.</a:t>
            </a:r>
          </a:p>
          <a:p>
            <a:pPr marL="0" indent="0">
              <a:buNone/>
            </a:pPr>
            <a:endParaRPr lang="en-US" sz="2400" b="1" i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800000"/>
                </a:solidFill>
              </a:rPr>
              <a:t>Trying to measure a 1% shear signal to 0.1% accuracy. Reliable results at this level will require 1-2 order of magnitude improvement in systematic error control in shape measurements. Other big WL programs (LSST, Euclid) face similar issues.</a:t>
            </a:r>
          </a:p>
          <a:p>
            <a:pPr marL="0" indent="0">
              <a:buNone/>
            </a:pPr>
            <a:endParaRPr lang="en-US" sz="2400" b="1" i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800000"/>
                </a:solidFill>
              </a:rPr>
              <a:t>Improvements also needed in other areas, e.g. photo-z training </a:t>
            </a:r>
            <a:r>
              <a:rPr lang="en-US" sz="2400" b="1" i="1" dirty="0" smtClean="0">
                <a:solidFill>
                  <a:srgbClr val="800000"/>
                </a:solidFill>
                <a:sym typeface="Wingdings"/>
              </a:rPr>
              <a:t> but that’s another talk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5331-0520-6440-9C50-F02623837C7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032000" y="330200"/>
            <a:ext cx="50800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2000" y="4876800"/>
            <a:ext cx="5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Blackletter"/>
                <a:cs typeface="Lucida Blackletter"/>
              </a:rPr>
              <a:t>Systematic Errors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Lucida Blackletter"/>
              <a:cs typeface="Lucida Blackletter"/>
            </a:endParaRPr>
          </a:p>
        </p:txBody>
      </p:sp>
    </p:spTree>
    <p:extLst>
      <p:ext uri="{BB962C8B-B14F-4D97-AF65-F5344CB8AC3E}">
        <p14:creationId xmlns:p14="http://schemas.microsoft.com/office/powerpoint/2010/main" val="304795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Major Systematic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5331-0520-6440-9C50-F02623837C7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53200" y="1752600"/>
            <a:ext cx="3048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0" y="1752600"/>
            <a:ext cx="5334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10488" y="2515850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Source galaxies: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Redshifts</a:t>
            </a:r>
            <a:r>
              <a:rPr lang="en-US" sz="2200" dirty="0" smtClean="0"/>
              <a:t>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Intrinsic alignments?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276600" y="2057400"/>
            <a:ext cx="3133888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657601" y="2133600"/>
            <a:ext cx="3514889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524000"/>
            <a:ext cx="41601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Intervening matter: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Nonlinear power spectrum?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Baryonic corrections?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Higher-order </a:t>
            </a:r>
            <a:r>
              <a:rPr lang="en-US" sz="2200" dirty="0" err="1" smtClean="0"/>
              <a:t>lensing</a:t>
            </a:r>
            <a:r>
              <a:rPr lang="en-US" sz="2200" dirty="0" smtClean="0"/>
              <a:t> corrections?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676399" y="3238499"/>
            <a:ext cx="1600202" cy="1714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1676400" y="3428999"/>
            <a:ext cx="1981202" cy="1728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600" y="4573250"/>
            <a:ext cx="31598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Telescope/instrument: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Point spread function?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Flats, astrometry … 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Detector non-idealities?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590800" y="6268993"/>
            <a:ext cx="2819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10200" y="5411450"/>
            <a:ext cx="37497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Data analysis: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Image processing algorithms?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Source selection?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Shape measurement?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43617" flipH="1">
            <a:off x="-222517" y="5363248"/>
            <a:ext cx="2344822" cy="13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 are sensitive to very small signals!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Trying to measure a 1% signal to 0.1% accuracy.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“Stage IV” additive systematic error requirement = 0.0003 in shear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.g. for WFIRST:</a:t>
            </a:r>
          </a:p>
          <a:p>
            <a:pPr lvl="1"/>
            <a:r>
              <a:rPr lang="en-US" sz="2000" dirty="0" smtClean="0"/>
              <a:t>“Typical” galaxy radius = 1.8 pixels</a:t>
            </a:r>
          </a:p>
          <a:p>
            <a:pPr lvl="1"/>
            <a:r>
              <a:rPr lang="en-US" sz="2000" dirty="0" smtClean="0"/>
              <a:t>1 pixel = 10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m</a:t>
            </a:r>
          </a:p>
          <a:p>
            <a:pPr lvl="1"/>
            <a:r>
              <a:rPr lang="en-US" sz="2000" dirty="0" smtClean="0"/>
              <a:t>Change in radius = 1.8 x 0.0003 x 10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m = 54 </a:t>
            </a:r>
            <a:r>
              <a:rPr lang="en-US" sz="2000" dirty="0" err="1" smtClean="0"/>
              <a:t>Å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… or the size of ~8 lattice cubes in </a:t>
            </a:r>
            <a:r>
              <a:rPr lang="en-US" sz="2000" dirty="0" err="1" smtClean="0"/>
              <a:t>HgCdTe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486"/>
              </p:ext>
            </p:extLst>
          </p:nvPr>
        </p:nvGraphicFramePr>
        <p:xfrm>
          <a:off x="3213100" y="2201993"/>
          <a:ext cx="27193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3" imgW="1447800" imgH="215900" progId="Equation.3">
                  <p:embed/>
                </p:oleObj>
              </mc:Choice>
              <mc:Fallback>
                <p:oleObj name="Equation" r:id="rId3" imgW="144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3100" y="2201993"/>
                        <a:ext cx="2719388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" name="Group 93"/>
          <p:cNvGrpSpPr/>
          <p:nvPr/>
        </p:nvGrpSpPr>
        <p:grpSpPr>
          <a:xfrm>
            <a:off x="6703066" y="4247778"/>
            <a:ext cx="1981200" cy="2133600"/>
            <a:chOff x="6248400" y="3886200"/>
            <a:chExt cx="2438400" cy="2743200"/>
          </a:xfrm>
        </p:grpSpPr>
        <p:sp>
          <p:nvSpPr>
            <p:cNvPr id="5" name="Rectangle 4"/>
            <p:cNvSpPr/>
            <p:nvPr/>
          </p:nvSpPr>
          <p:spPr>
            <a:xfrm>
              <a:off x="6400800" y="49530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705600" y="44958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6400800" y="44958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400800" y="52578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162800" y="49530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67600" y="44958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7162800" y="44958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162800" y="52578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924800" y="44958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924800" y="52578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705600" y="44958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67600" y="44958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00800" y="57150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705600" y="52578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6400800" y="52578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400800" y="60198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162800" y="57150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67600" y="52578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7162800" y="52578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162800" y="60198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924800" y="52578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924800" y="60198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6705600" y="52578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467600" y="52578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705600" y="44958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10400" y="40386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6705600" y="40386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6705600" y="48006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467600" y="44958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772400" y="40386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7467600" y="40386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7467600" y="48006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8229600" y="40386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8229600" y="48006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7010400" y="40386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772400" y="40386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705600" y="52578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010400" y="48006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6705600" y="48006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705600" y="55626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7467600" y="52578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72400" y="48006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7467600" y="48006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7467600" y="55626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8229600" y="48006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8229600" y="5562600"/>
              <a:ext cx="304800" cy="4572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7010400" y="48006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772400" y="4800600"/>
              <a:ext cx="762000" cy="762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382000" y="38862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315200" y="43434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858000" y="38862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772400" y="48006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248400" y="48006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001000" y="4267200"/>
              <a:ext cx="304800" cy="3048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781800" y="4953000"/>
              <a:ext cx="304800" cy="3048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543800" y="5715000"/>
              <a:ext cx="304800" cy="3048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086600" y="5257800"/>
              <a:ext cx="304800" cy="3048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380120" y="54102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772400" y="63246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248400" y="63246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858000" y="54102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315200" y="58674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010400" y="55626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077200" y="51054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620000" y="46482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553200" y="5105400"/>
              <a:ext cx="304800" cy="304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6" name="Straight Arrow Connector 95"/>
          <p:cNvCxnSpPr/>
          <p:nvPr/>
        </p:nvCxnSpPr>
        <p:spPr>
          <a:xfrm>
            <a:off x="7322191" y="4114800"/>
            <a:ext cx="12382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Slide Number Placeholder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13</a:t>
            </a:fld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386707" y="3745468"/>
            <a:ext cx="107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dirty="0" smtClean="0"/>
              <a:t> = 6.5 </a:t>
            </a:r>
            <a:r>
              <a:rPr lang="en-US" dirty="0" err="1" smtClean="0"/>
              <a:t>Å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702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Systematic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242543"/>
              </p:ext>
            </p:extLst>
          </p:nvPr>
        </p:nvGraphicFramePr>
        <p:xfrm>
          <a:off x="647700" y="1295400"/>
          <a:ext cx="7848600" cy="4236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69233"/>
                <a:gridCol w="6479367"/>
              </a:tblGrid>
              <a:tr h="3809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LAYER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endParaRPr lang="en-US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dirty="0" smtClean="0">
                          <a:solidFill>
                            <a:schemeClr val="tx1"/>
                          </a:solidFill>
                        </a:rPr>
                        <a:t>Eliminate</a:t>
                      </a:r>
                      <a:r>
                        <a:rPr lang="en-US" sz="1800" b="0" i="1" baseline="0" dirty="0" smtClean="0">
                          <a:solidFill>
                            <a:schemeClr val="tx1"/>
                          </a:solidFill>
                        </a:rPr>
                        <a:t> the physics causing the effect (but not always possible).</a:t>
                      </a:r>
                      <a:endParaRPr lang="en-US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Develop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 a first-principles model (but again, not always possible).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Develop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 an empirical model based on stars or external calibration data (may capture multiple pieces of physics simultaneously).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Mask affected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 data (if a small number of pixels are affected, e.g. persistence, cosmic rays …).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Statistical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 corrections based on science galaxies (e.g. de-trending with respect to position on focal plane).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Cross-correlations of successive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 passes over the sky at different roll angles (tile 2x per filter, 3 shape measurement filters).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1" y="56388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Different effects may be more amenable to mitigation at different layers.</a:t>
            </a:r>
          </a:p>
          <a:p>
            <a:endParaRPr lang="en-US" sz="1200" b="1" dirty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Want to avoid premature reliance on layers 5 and (especially) 6 – these are there if 1—4 are not sufficient, or when (not if) unexpected problems arise.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9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Read-out architecture different from CCDs:</a:t>
            </a:r>
          </a:p>
          <a:p>
            <a:pPr lvl="1"/>
            <a:r>
              <a:rPr lang="en-US" sz="2000" dirty="0" smtClean="0"/>
              <a:t>Every pixel is (potentially) special, including its own amplifier!</a:t>
            </a:r>
          </a:p>
          <a:p>
            <a:pPr lvl="2"/>
            <a:r>
              <a:rPr lang="en-US" sz="1600" dirty="0" smtClean="0"/>
              <a:t>Compare to SDSS (my WL experience) – drift scan, many quantities inherently 1D</a:t>
            </a:r>
          </a:p>
          <a:p>
            <a:pPr lvl="2"/>
            <a:r>
              <a:rPr lang="en-US" sz="1600" dirty="0" smtClean="0"/>
              <a:t>“Point and stare” CCD – 2D array but only a few amplifiers</a:t>
            </a:r>
          </a:p>
          <a:p>
            <a:pPr lvl="1"/>
            <a:r>
              <a:rPr lang="en-US" sz="2000" dirty="0" smtClean="0"/>
              <a:t>Multiple reads</a:t>
            </a:r>
          </a:p>
          <a:p>
            <a:pPr lvl="2"/>
            <a:r>
              <a:rPr lang="en-US" sz="1600" dirty="0" smtClean="0"/>
              <a:t>WFIRST can download ~6 linear combinations per pixel per exposure</a:t>
            </a:r>
          </a:p>
          <a:p>
            <a:r>
              <a:rPr lang="en-US" sz="2400" dirty="0" smtClean="0"/>
              <a:t>Very sensitive to environmental perturbations (e.g. thermal)</a:t>
            </a:r>
          </a:p>
          <a:p>
            <a:r>
              <a:rPr lang="en-US" sz="2400" dirty="0" smtClean="0"/>
              <a:t>Charge traps!</a:t>
            </a:r>
          </a:p>
          <a:p>
            <a:pPr lvl="1"/>
            <a:r>
              <a:rPr lang="en-US" sz="2000" dirty="0" smtClean="0"/>
              <a:t>symptoms such as persistence, reciprocity failure, …</a:t>
            </a:r>
          </a:p>
          <a:p>
            <a:r>
              <a:rPr lang="en-US" sz="2400" dirty="0" smtClean="0"/>
              <a:t>Some CCD “problems” not present</a:t>
            </a:r>
          </a:p>
          <a:p>
            <a:pPr lvl="1"/>
            <a:r>
              <a:rPr lang="en-US" sz="2000" dirty="0" smtClean="0"/>
              <a:t>Most notably charge transfer inefficiency</a:t>
            </a:r>
            <a:endParaRPr lang="en-US" sz="2000" dirty="0"/>
          </a:p>
          <a:p>
            <a:r>
              <a:rPr lang="en-US" sz="2400" dirty="0" smtClean="0"/>
              <a:t>(Maybe the biggest worry?) New detectors </a:t>
            </a:r>
            <a:r>
              <a:rPr lang="en-US" sz="2400" dirty="0" smtClean="0">
                <a:sym typeface="Wingdings"/>
              </a:rPr>
              <a:t> probably many surprises in the future!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13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Weird Pixels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4869" y="838200"/>
            <a:ext cx="603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(chart from Bernie Rauscher – these are from H4RG detectors)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Would not use these for science, but need to be careful as masking can itself introduce biases!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0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047" y="1143000"/>
            <a:ext cx="5734753" cy="5496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Masking bias in SDSS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6042277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Huff et al. (2014)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53" y="2092703"/>
            <a:ext cx="3333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was for masking bad </a:t>
            </a:r>
            <a:r>
              <a:rPr lang="en-US" b="1" i="1" dirty="0" smtClean="0"/>
              <a:t>columns</a:t>
            </a:r>
            <a:r>
              <a:rPr lang="en-US" dirty="0"/>
              <a:t> </a:t>
            </a:r>
            <a:r>
              <a:rPr lang="en-US" dirty="0" smtClean="0"/>
              <a:t>in a Sloan CCD.</a:t>
            </a:r>
          </a:p>
          <a:p>
            <a:endParaRPr lang="en-US" dirty="0"/>
          </a:p>
          <a:p>
            <a:r>
              <a:rPr lang="en-US" dirty="0" smtClean="0"/>
              <a:t>Masking patterns for weird pixels likely not so severe …</a:t>
            </a:r>
          </a:p>
          <a:p>
            <a:endParaRPr lang="en-US" dirty="0"/>
          </a:p>
          <a:p>
            <a:r>
              <a:rPr lang="en-US" dirty="0" smtClean="0"/>
              <a:t>but requirements are much tighter!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2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to image </a:t>
            </a:r>
            <a:r>
              <a:rPr lang="en-US" dirty="0" err="1" smtClean="0"/>
              <a:t>ellipticity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799"/>
            <a:ext cx="5890392" cy="5440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752600"/>
            <a:ext cx="3253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Whisker diagram for H2RG at Caltech Precision Projector Lab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Seshadri</a:t>
            </a:r>
            <a:r>
              <a:rPr lang="en-US" dirty="0" smtClean="0"/>
              <a:t> et al. 2013)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Correlated structure is present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4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Individual Pixel Response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029200" cy="51212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Stars are bright, galaxies are faint</a:t>
            </a:r>
          </a:p>
          <a:p>
            <a:endParaRPr lang="en-US" sz="2400" dirty="0" smtClean="0"/>
          </a:p>
          <a:p>
            <a:r>
              <a:rPr lang="en-US" sz="2400" dirty="0" smtClean="0"/>
              <a:t>Stars have high S/N per pixel</a:t>
            </a:r>
          </a:p>
          <a:p>
            <a:pPr lvl="1"/>
            <a:r>
              <a:rPr lang="en-US" sz="2000" dirty="0" smtClean="0"/>
              <a:t>Pixel response functions differ from one pixel to another</a:t>
            </a:r>
          </a:p>
          <a:p>
            <a:pPr lvl="2"/>
            <a:r>
              <a:rPr lang="en-US" sz="1600" dirty="0" smtClean="0"/>
              <a:t>QE, area, centroids, shapes, higher moments</a:t>
            </a:r>
          </a:p>
          <a:p>
            <a:pPr lvl="1"/>
            <a:r>
              <a:rPr lang="en-US" sz="2000" dirty="0" smtClean="0"/>
              <a:t>Not visible in individual galaxies (at S/N=10 per image, care most about mean behavior on &gt;1 </a:t>
            </a:r>
            <a:r>
              <a:rPr lang="en-US" sz="2000" dirty="0" err="1" smtClean="0"/>
              <a:t>arcmin</a:t>
            </a:r>
            <a:r>
              <a:rPr lang="en-US" sz="2000" dirty="0" smtClean="0"/>
              <a:t> scales)</a:t>
            </a:r>
          </a:p>
          <a:p>
            <a:pPr lvl="1"/>
            <a:r>
              <a:rPr lang="en-US" sz="2000" dirty="0" smtClean="0"/>
              <a:t>… but a big deal for PSF stars as we may be interpolating based on ~1000 stars each at S/N~100</a:t>
            </a:r>
          </a:p>
          <a:p>
            <a:pPr lvl="2"/>
            <a:r>
              <a:rPr lang="en-US" sz="1600" dirty="0" smtClean="0"/>
              <a:t>This is where the tightest requirements on high spatial frequency flats, etc. will come from on WFIRST!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048470"/>
            <a:ext cx="4038600" cy="3227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7686" y="5248870"/>
            <a:ext cx="2125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Hardy et al. (2014)</a:t>
            </a:r>
            <a:br>
              <a:rPr lang="en-US" dirty="0" smtClean="0">
                <a:solidFill>
                  <a:srgbClr val="7F7F7F"/>
                </a:solidFill>
              </a:rPr>
            </a:br>
            <a:r>
              <a:rPr lang="en-US" dirty="0" smtClean="0">
                <a:solidFill>
                  <a:srgbClr val="7F7F7F"/>
                </a:solidFill>
              </a:rPr>
              <a:t>SPIE 9154, 9154D-12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H1RG, 5</a:t>
            </a:r>
            <a:r>
              <a:rPr lang="en-US" dirty="0" smtClean="0">
                <a:solidFill>
                  <a:srgbClr val="7F7F7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7F7F7F"/>
                </a:solidFill>
              </a:rPr>
              <a:t>m cutoff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4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Two Key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46AC-EAF8-0449-A84B-9F8C33C052B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542"/>
            <a:ext cx="9152994" cy="4004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30" y="1341646"/>
            <a:ext cx="427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Expansion rate of the Universe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53430" y="1341646"/>
            <a:ext cx="427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Growth of perturbations</a:t>
            </a:r>
            <a:endParaRPr lang="en-US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49189"/>
              </p:ext>
            </p:extLst>
          </p:nvPr>
        </p:nvGraphicFramePr>
        <p:xfrm>
          <a:off x="759929" y="1909657"/>
          <a:ext cx="3514723" cy="446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" name="Equation" r:id="rId5" imgW="1600200" imgH="203200" progId="Equation.3">
                  <p:embed/>
                </p:oleObj>
              </mc:Choice>
              <mc:Fallback>
                <p:oleObj name="Equation" r:id="rId5" imgW="160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929" y="1909657"/>
                        <a:ext cx="3514723" cy="446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301438"/>
              </p:ext>
            </p:extLst>
          </p:nvPr>
        </p:nvGraphicFramePr>
        <p:xfrm>
          <a:off x="4713288" y="1743075"/>
          <a:ext cx="44338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" name="Equation" r:id="rId7" imgW="2019300" imgH="355600" progId="Equation.3">
                  <p:embed/>
                </p:oleObj>
              </mc:Choice>
              <mc:Fallback>
                <p:oleObj name="Equation" r:id="rId7" imgW="20193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3288" y="1743075"/>
                        <a:ext cx="4433887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08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Nonlinearity effect on stars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1752600"/>
            <a:ext cx="5588000" cy="383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437" y="5486400"/>
            <a:ext cx="305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A. Plazas </a:t>
            </a:r>
            <a:r>
              <a:rPr lang="en-US" dirty="0" err="1" smtClean="0">
                <a:solidFill>
                  <a:srgbClr val="7F7F7F"/>
                </a:solidFill>
              </a:rPr>
              <a:t>Malagón</a:t>
            </a:r>
            <a:r>
              <a:rPr lang="en-US" dirty="0" smtClean="0">
                <a:solidFill>
                  <a:srgbClr val="7F7F7F"/>
                </a:solidFill>
              </a:rPr>
              <a:t> et al. (2016)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00" y="1752600"/>
            <a:ext cx="355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r>
              <a:rPr lang="en-US" sz="2200" dirty="0" smtClean="0"/>
              <a:t>Non-linearity both:</a:t>
            </a:r>
          </a:p>
          <a:p>
            <a:endParaRPr lang="en-US" sz="2200" dirty="0"/>
          </a:p>
          <a:p>
            <a:r>
              <a:rPr lang="en-US" sz="2200" dirty="0" smtClean="0"/>
              <a:t>Changes the PSF size</a:t>
            </a:r>
          </a:p>
          <a:p>
            <a:r>
              <a:rPr lang="en-US" sz="2200" dirty="0"/>
              <a:t> </a:t>
            </a:r>
            <a:r>
              <a:rPr lang="en-US" sz="2200" dirty="0" smtClean="0">
                <a:sym typeface="Wingdings"/>
              </a:rPr>
              <a:t> multiplicative shear error</a:t>
            </a:r>
          </a:p>
          <a:p>
            <a:endParaRPr lang="en-US" sz="2200" dirty="0">
              <a:sym typeface="Wingdings"/>
            </a:endParaRPr>
          </a:p>
          <a:p>
            <a:r>
              <a:rPr lang="en-US" sz="2200" dirty="0" smtClean="0">
                <a:sym typeface="Wingdings"/>
              </a:rPr>
              <a:t>Couples to aberrations to modify PSF </a:t>
            </a:r>
            <a:r>
              <a:rPr lang="en-US" sz="2200" dirty="0" err="1" smtClean="0">
                <a:sym typeface="Wingdings"/>
              </a:rPr>
              <a:t>ellipticity</a:t>
            </a:r>
            <a:endParaRPr lang="en-US" sz="2200" dirty="0" smtClean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200" dirty="0" smtClean="0">
                <a:sym typeface="Wingdings"/>
              </a:rPr>
              <a:t>additive shear error</a:t>
            </a:r>
          </a:p>
          <a:p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2133600"/>
            <a:ext cx="2184400" cy="5715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846198"/>
              </p:ext>
            </p:extLst>
          </p:nvPr>
        </p:nvGraphicFramePr>
        <p:xfrm>
          <a:off x="6221849" y="6036512"/>
          <a:ext cx="1169551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5" imgW="723900" imgH="228600" progId="Equation.3">
                  <p:embed/>
                </p:oleObj>
              </mc:Choice>
              <mc:Fallback>
                <p:oleObj name="Equation" r:id="rId5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1849" y="6036512"/>
                        <a:ext cx="1169551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81682" y="6019800"/>
            <a:ext cx="11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“Nominal”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9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644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Noise correlations imprinted at multiple stages in the readout chain</a:t>
            </a:r>
          </a:p>
          <a:p>
            <a:endParaRPr lang="en-US" sz="2400" dirty="0" smtClean="0"/>
          </a:p>
          <a:p>
            <a:r>
              <a:rPr lang="en-US" sz="2400" dirty="0" smtClean="0"/>
              <a:t>Anisotropic correlations have the same symmetry as shear and are of concern for weak lensing.</a:t>
            </a:r>
          </a:p>
          <a:p>
            <a:endParaRPr lang="en-US" sz="2400" dirty="0"/>
          </a:p>
          <a:p>
            <a:r>
              <a:rPr lang="en-US" sz="2400" dirty="0" smtClean="0"/>
              <a:t>We don’t have data yet for WFIRST detectors with flight-like electronics.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648" y="1524000"/>
            <a:ext cx="3810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3648" y="5363709"/>
            <a:ext cx="3219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Rauscher (2015) PASP 127:1144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7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" y="440716"/>
            <a:ext cx="6018895" cy="6417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" y="0"/>
            <a:ext cx="914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Semi-analytic model for the effects of correlated noise on shape measurement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5710019"/>
            <a:ext cx="26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= semi-</a:t>
            </a:r>
            <a:r>
              <a:rPr lang="en-US" dirty="0" err="1" smtClean="0"/>
              <a:t>analyic</a:t>
            </a:r>
            <a:r>
              <a:rPr lang="en-US" dirty="0" smtClean="0"/>
              <a:t> model</a:t>
            </a:r>
          </a:p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r>
              <a:rPr lang="en-US" dirty="0" smtClean="0"/>
              <a:t> = simulation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1600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are using these models to set requirements on the knowledge of the noise correlation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6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58" y="4367094"/>
            <a:ext cx="4528542" cy="2033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Inter-pixel capacitance (IPC)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Capacitive coupling between neighboring pixels, since in NIR detectors the pixels are read out in place.</a:t>
            </a:r>
          </a:p>
          <a:p>
            <a:r>
              <a:rPr lang="en-US" sz="2400" dirty="0" smtClean="0"/>
              <a:t>Part of the effective PSF for signal, but not for noise.</a:t>
            </a:r>
          </a:p>
          <a:p>
            <a:r>
              <a:rPr lang="en-US" sz="2400" dirty="0" smtClean="0"/>
              <a:t>For WFIRST, will have to know the IPC to 0.01% on scales down to ~500 pixels</a:t>
            </a:r>
          </a:p>
          <a:p>
            <a:pPr lvl="1"/>
            <a:r>
              <a:rPr lang="en-US" sz="2000" dirty="0" smtClean="0"/>
              <a:t>or absorb any errors at this level into </a:t>
            </a:r>
            <a:r>
              <a:rPr lang="en-US" sz="2000" dirty="0" err="1" smtClean="0"/>
              <a:t>ePSF</a:t>
            </a:r>
            <a:r>
              <a:rPr lang="en-US" sz="2000" dirty="0" smtClean="0"/>
              <a:t> model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23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366455" y="1552545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37855" y="2009745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37855" y="2162145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66455" y="2162145"/>
            <a:ext cx="3272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22710" y="1552545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94110" y="2009745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94110" y="2162145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322710" y="2162145"/>
            <a:ext cx="3272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13310" y="1552545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84710" y="2009745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84710" y="2162145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313310" y="2162145"/>
            <a:ext cx="3272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65596" y="2145268"/>
            <a:ext cx="43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2145268"/>
            <a:ext cx="43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924800" y="2145268"/>
            <a:ext cx="43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baseline="-25000" dirty="0" smtClean="0"/>
              <a:t>3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356521" y="2667000"/>
            <a:ext cx="34907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58000" y="2667000"/>
            <a:ext cx="457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05600" y="2438400"/>
            <a:ext cx="0" cy="4572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58000" y="2438400"/>
            <a:ext cx="0" cy="4572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47121" y="2667000"/>
            <a:ext cx="34907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48600" y="2667000"/>
            <a:ext cx="457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96200" y="2438400"/>
            <a:ext cx="0" cy="4572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48600" y="2438400"/>
            <a:ext cx="0" cy="4572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00345"/>
            <a:ext cx="4561268" cy="762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37855" y="3810000"/>
            <a:ext cx="1621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K</a:t>
            </a:r>
            <a:r>
              <a:rPr lang="en-US" sz="2000" dirty="0" smtClean="0"/>
              <a:t> = IPC kernel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17440" y="6202747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See e.g.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Kannawadi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(2016)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H4RG data from WFIRST Project Technology Report #4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1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05400" cy="49085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Pixels in NIR detectors show excess current following exposure to a bright source.</a:t>
            </a:r>
          </a:p>
          <a:p>
            <a:r>
              <a:rPr lang="en-US" sz="2400" dirty="0" smtClean="0"/>
              <a:t>Small effect as a fraction of stimulus, (in modern detectors) but of concern due to:</a:t>
            </a:r>
          </a:p>
          <a:p>
            <a:pPr lvl="1"/>
            <a:r>
              <a:rPr lang="en-US" sz="2000" dirty="0" smtClean="0"/>
              <a:t>High precision demanded of WFIRST</a:t>
            </a:r>
          </a:p>
          <a:p>
            <a:pPr lvl="1"/>
            <a:r>
              <a:rPr lang="en-US" sz="2000" dirty="0" smtClean="0"/>
              <a:t>Large dynamic range between science targets (galaxies) and bright stars</a:t>
            </a:r>
          </a:p>
          <a:p>
            <a:r>
              <a:rPr lang="en-US" sz="2400" dirty="0" smtClean="0"/>
              <a:t>What effect on weak lensing?</a:t>
            </a:r>
          </a:p>
          <a:p>
            <a:pPr lvl="1"/>
            <a:r>
              <a:rPr lang="en-US" sz="2000" dirty="0" smtClean="0"/>
              <a:t>Approach thus far – treat unmasked persistence as a correlated noise field.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562600" y="1216589"/>
            <a:ext cx="3429000" cy="5184211"/>
            <a:chOff x="3441700" y="38100"/>
            <a:chExt cx="4510896" cy="6769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1700" y="38100"/>
              <a:ext cx="2260600" cy="6769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1996" y="50800"/>
              <a:ext cx="2260600" cy="6731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7440" y="6202747"/>
            <a:ext cx="733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H4RG data from WFIRST Project Technology Report #4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Linear scale: 0 to 0.1% of full well from t = 150-300 s after 8xFW illumination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6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 from Slews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7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cold shutter in WFIRST, so detectors see a “streak” from every bright star during slews.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ask the worst stars (baseline: &lt;9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mag) and accept remaining contamination</a:t>
            </a:r>
          </a:p>
          <a:p>
            <a:r>
              <a:rPr lang="en-US" sz="2400" dirty="0" smtClean="0"/>
              <a:t>Semi-analytic estimates of the effect were completed this fall</a:t>
            </a:r>
          </a:p>
          <a:p>
            <a:pPr lvl="1"/>
            <a:r>
              <a:rPr lang="en-US" sz="2000" dirty="0" smtClean="0"/>
              <a:t>“Low” and “high” roughly correspond to regions seen on previous slide.</a:t>
            </a:r>
          </a:p>
          <a:p>
            <a:pPr lvl="1"/>
            <a:r>
              <a:rPr lang="en-US" sz="2000" dirty="0" smtClean="0"/>
              <a:t>Next steps are to optimize masking algorithms and insert slew persistence into pixel-level simulations.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24844"/>
              </p:ext>
            </p:extLst>
          </p:nvPr>
        </p:nvGraphicFramePr>
        <p:xfrm>
          <a:off x="1066800" y="4709160"/>
          <a:ext cx="5974810" cy="1935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194962"/>
                <a:gridCol w="1194962"/>
                <a:gridCol w="1194962"/>
                <a:gridCol w="1194962"/>
                <a:gridCol w="11949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ACS</a:t>
                      </a:r>
                      <a:r>
                        <a:rPr lang="en-US" sz="1600" baseline="0" dirty="0" smtClean="0"/>
                        <a:t> error (</a:t>
                      </a:r>
                      <a:r>
                        <a:rPr lang="en-US" sz="1600" baseline="0" dirty="0" err="1" smtClean="0"/>
                        <a:t>arcsec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rms</a:t>
                      </a:r>
                      <a:r>
                        <a:rPr lang="en-US" sz="1600" baseline="0" dirty="0" smtClean="0"/>
                        <a:t> per axis)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Masked</a:t>
                      </a:r>
                      <a:r>
                        <a:rPr lang="en-US" sz="1600" baseline="0" dirty="0" smtClean="0"/>
                        <a:t> pixel fraction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Systematic shear per component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Masked</a:t>
                      </a:r>
                      <a:r>
                        <a:rPr lang="en-US" sz="1600" baseline="0" dirty="0" smtClean="0"/>
                        <a:t> pixel fraction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Systematic shear per component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1.0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0.16%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3.4E-5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0.68%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8.6E-5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2.0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0.32%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3.4E-5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1.31%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8.6E-5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4.0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0.62%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3.4E-5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2.58%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"/>
                          <a:cs typeface="Courier"/>
                        </a:rPr>
                        <a:t>8.6E-5</a:t>
                      </a:r>
                      <a:endParaRPr lang="en-US" sz="16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29767" y="4278868"/>
            <a:ext cx="1981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 model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91967" y="4278868"/>
            <a:ext cx="1981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728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weak lensing experiment is going to be very challenging, even from space.</a:t>
            </a:r>
          </a:p>
          <a:p>
            <a:pPr lvl="1"/>
            <a:r>
              <a:rPr lang="en-US" sz="2000" dirty="0"/>
              <a:t>If history is a guide, that includes </a:t>
            </a:r>
            <a:r>
              <a:rPr lang="en-US" sz="2000" dirty="0" smtClean="0"/>
              <a:t>some systematics </a:t>
            </a:r>
            <a:r>
              <a:rPr lang="en-US" sz="2000" dirty="0"/>
              <a:t>we haven’t considered yet.</a:t>
            </a:r>
          </a:p>
          <a:p>
            <a:pPr lvl="1"/>
            <a:r>
              <a:rPr lang="en-US" sz="2000" dirty="0" smtClean="0"/>
              <a:t>After you get rid of the atmosphere, the detectors are perhaps the scariest part of the problem.</a:t>
            </a:r>
          </a:p>
          <a:p>
            <a:endParaRPr lang="en-US" sz="1200" dirty="0" smtClean="0"/>
          </a:p>
          <a:p>
            <a:r>
              <a:rPr lang="en-US" sz="2400" dirty="0" smtClean="0"/>
              <a:t>Much recent progress on WFIRST detector development and characterization.</a:t>
            </a:r>
          </a:p>
          <a:p>
            <a:pPr lvl="1"/>
            <a:r>
              <a:rPr lang="en-US" sz="2000" dirty="0" smtClean="0"/>
              <a:t>More to come; the formulation science team received its first H4RG test data this year.</a:t>
            </a:r>
          </a:p>
          <a:p>
            <a:pPr lvl="1"/>
            <a:r>
              <a:rPr lang="en-US" sz="2000" dirty="0" smtClean="0"/>
              <a:t>Detector characterization plans and calibration plan are being formulated now – decisions made in the next 1—2 years will be critical.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9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IV Weak Lensing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Weak lensing shear is great!</a:t>
            </a:r>
          </a:p>
          <a:p>
            <a:pPr lvl="1"/>
            <a:r>
              <a:rPr lang="en-US" sz="2000" dirty="0" smtClean="0"/>
              <a:t>Sensitive to both expansion history and growth of structure</a:t>
            </a:r>
          </a:p>
          <a:p>
            <a:pPr lvl="1"/>
            <a:r>
              <a:rPr lang="en-US" sz="2000" dirty="0" smtClean="0"/>
              <a:t>Directly connected to mass distribution</a:t>
            </a:r>
          </a:p>
          <a:p>
            <a:pPr lvl="1"/>
            <a:r>
              <a:rPr lang="en-US" sz="2000" dirty="0" smtClean="0"/>
              <a:t>… but a tiny signal.</a:t>
            </a:r>
          </a:p>
          <a:p>
            <a:endParaRPr lang="en-US" sz="2400" dirty="0" smtClean="0"/>
          </a:p>
          <a:p>
            <a:r>
              <a:rPr lang="en-US" sz="2400" dirty="0" smtClean="0"/>
              <a:t>3 “flagship” programs for the 2020s – LSST, Euclid, WFIRST</a:t>
            </a:r>
            <a:endParaRPr lang="en-US" sz="2400" dirty="0"/>
          </a:p>
          <a:p>
            <a:r>
              <a:rPr lang="en-US" sz="2400" dirty="0" smtClean="0"/>
              <a:t>I’ll focus on the WFIRST weak lensing program in this talk:</a:t>
            </a:r>
          </a:p>
          <a:p>
            <a:pPr lvl="1"/>
            <a:r>
              <a:rPr lang="en-US" sz="2000" dirty="0" smtClean="0"/>
              <a:t>in space for stability and to avoid atmospheric effects on PSF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ultiple (~6) passes over the footprint for redundant measurements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hape measurement in NIR (combined with photo-z imaging)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ill be embedded in LSST footprint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WFIRST Programs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3886200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2.36 m primary mirror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Wide Field Channel: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18x H4RG detectors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3x10</a:t>
            </a:r>
            <a:r>
              <a:rPr lang="en-US" sz="2200" baseline="30000" dirty="0" smtClean="0"/>
              <a:t>8</a:t>
            </a:r>
            <a:r>
              <a:rPr lang="en-US" sz="2200" dirty="0" smtClean="0"/>
              <a:t> pix total</a:t>
            </a:r>
          </a:p>
          <a:p>
            <a:pPr marL="285750" indent="-285750">
              <a:buFont typeface="Arial"/>
              <a:buChar char="•"/>
            </a:pP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Also: IFC &amp; coronagraph (not this talk)</a:t>
            </a:r>
          </a:p>
          <a:p>
            <a:pPr marL="285750" indent="-285750">
              <a:buFont typeface="Arial"/>
              <a:buChar char="•"/>
            </a:pP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Launch: mid-2020s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6 year nominal mission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endParaRPr lang="en-US" sz="2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48650186"/>
              </p:ext>
            </p:extLst>
          </p:nvPr>
        </p:nvGraphicFramePr>
        <p:xfrm>
          <a:off x="4545161" y="1943351"/>
          <a:ext cx="4572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78702" y="1574019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Notional breakdown of observing programs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0361" y="599917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latitude survey (Science Investigation Team: PI </a:t>
            </a:r>
            <a:r>
              <a:rPr lang="en-US" dirty="0" err="1" smtClean="0"/>
              <a:t>Doré</a:t>
            </a:r>
            <a:r>
              <a:rPr lang="en-US" dirty="0" smtClean="0"/>
              <a:t>) includes both imaging and </a:t>
            </a:r>
            <a:r>
              <a:rPr lang="en-US" dirty="0" err="1" smtClean="0"/>
              <a:t>grism</a:t>
            </a:r>
            <a:r>
              <a:rPr lang="en-US" dirty="0" smtClean="0"/>
              <a:t> spectroscopy.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737"/>
            <a:ext cx="9144000" cy="5317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6262516"/>
            <a:ext cx="5943600" cy="29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8187032">
            <a:off x="8112527" y="6376723"/>
            <a:ext cx="609600" cy="29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WFIRST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6370138"/>
            <a:ext cx="25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(WFIRST Project – KDP-A)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1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Mirror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91503"/>
            <a:ext cx="7543800" cy="5103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" y="6474231"/>
            <a:ext cx="36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Harris Corporation / TJT Photography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8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107" y="4114800"/>
            <a:ext cx="5014893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WFIRST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724400" cy="51501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Sensor Chip Array:</a:t>
            </a:r>
          </a:p>
          <a:p>
            <a:pPr lvl="1"/>
            <a:r>
              <a:rPr lang="en-US" sz="2000" dirty="0" smtClean="0"/>
              <a:t>4k x 4k array of p-n junctions in </a:t>
            </a:r>
            <a:r>
              <a:rPr lang="en-US" sz="2000" dirty="0" err="1" smtClean="0"/>
              <a:t>HgCdTe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(light sensitive material; band gap tunable, ~2.3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m cutoff for WFIRST)</a:t>
            </a:r>
          </a:p>
          <a:p>
            <a:pPr lvl="1"/>
            <a:r>
              <a:rPr lang="en-US" sz="2000" dirty="0" smtClean="0"/>
              <a:t>In interconnect to Si readout circuit/multiplexer</a:t>
            </a:r>
          </a:p>
          <a:p>
            <a:r>
              <a:rPr lang="en-US" sz="2400" dirty="0" smtClean="0"/>
              <a:t>Flex cable</a:t>
            </a:r>
          </a:p>
          <a:p>
            <a:r>
              <a:rPr lang="en-US" sz="2400" dirty="0" smtClean="0"/>
              <a:t>Sensor </a:t>
            </a:r>
            <a:r>
              <a:rPr lang="en-US" sz="2400" dirty="0" smtClean="0"/>
              <a:t>Cold Electronics</a:t>
            </a:r>
            <a:endParaRPr lang="en-US" sz="2400" dirty="0" smtClean="0"/>
          </a:p>
          <a:p>
            <a:pPr lvl="1"/>
            <a:r>
              <a:rPr lang="en-US" sz="2000" dirty="0" smtClean="0"/>
              <a:t>Signal is digitized here</a:t>
            </a:r>
          </a:p>
          <a:p>
            <a:r>
              <a:rPr lang="en-US" sz="2400" dirty="0" smtClean="0"/>
              <a:t>These detectors are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CCDs</a:t>
            </a:r>
          </a:p>
          <a:p>
            <a:pPr lvl="1"/>
            <a:r>
              <a:rPr lang="en-US" sz="2000" dirty="0" smtClean="0"/>
              <a:t>FET on each pixel, charge not transferred, read-out is non-destructive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27971"/>
          <a:stretch/>
        </p:blipFill>
        <p:spPr>
          <a:xfrm>
            <a:off x="5105400" y="1219200"/>
            <a:ext cx="2895600" cy="2496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356350"/>
            <a:ext cx="252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WFIRST SDT Report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8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Detector Technology Milestones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13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5636" y="5421868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Passed 9/22/16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30" y="6475391"/>
            <a:ext cx="509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(from the WFIRST NIR Detector Technology Report)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0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501"/>
          <a:stretch/>
        </p:blipFill>
        <p:spPr>
          <a:xfrm>
            <a:off x="457200" y="1500632"/>
            <a:ext cx="8305800" cy="5128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from WFIRST Project NIR Detector Milestone #4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3CE4-EC6B-B741-866E-A22AB77DF1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6614</TotalTime>
  <Words>1703</Words>
  <Application>Microsoft Macintosh PowerPoint</Application>
  <PresentationFormat>On-screen Show (4:3)</PresentationFormat>
  <Paragraphs>253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What scares me about weak lensing with NIR detectors</vt:lpstr>
      <vt:lpstr>Two Key Functions</vt:lpstr>
      <vt:lpstr>Stage IV Weak Lensing</vt:lpstr>
      <vt:lpstr>WFIRST Programs</vt:lpstr>
      <vt:lpstr>WFIRST Configuration</vt:lpstr>
      <vt:lpstr>Primary Mirror Assembly</vt:lpstr>
      <vt:lpstr>WFIRST Detectors</vt:lpstr>
      <vt:lpstr>Detector Technology Milestones</vt:lpstr>
      <vt:lpstr>Summary from WFIRST Project NIR Detector Milestone #4 Report</vt:lpstr>
      <vt:lpstr>PowerPoint Presentation</vt:lpstr>
      <vt:lpstr>PowerPoint Presentation</vt:lpstr>
      <vt:lpstr>The Major Systematic Errors</vt:lpstr>
      <vt:lpstr>We are sensitive to very small signals!</vt:lpstr>
      <vt:lpstr>Layers of Systematic Control</vt:lpstr>
      <vt:lpstr>Some considerations</vt:lpstr>
      <vt:lpstr>Weird Pixels</vt:lpstr>
      <vt:lpstr>Masking bias in SDSS simulations</vt:lpstr>
      <vt:lpstr>Contributions to image ellipticity</vt:lpstr>
      <vt:lpstr>Individual Pixel Response Functions</vt:lpstr>
      <vt:lpstr>Nonlinearity effect on stars</vt:lpstr>
      <vt:lpstr>Correlated Noise</vt:lpstr>
      <vt:lpstr>PowerPoint Presentation</vt:lpstr>
      <vt:lpstr>Inter-pixel capacitance (IPC)</vt:lpstr>
      <vt:lpstr>Persistence</vt:lpstr>
      <vt:lpstr>Persistence from Slews</vt:lpstr>
      <vt:lpstr>Summary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scares me about weak lensing with NIR detectors</dc:title>
  <dc:creator>Christopher Hirata</dc:creator>
  <cp:lastModifiedBy>Christopher Hirata</cp:lastModifiedBy>
  <cp:revision>232</cp:revision>
  <dcterms:created xsi:type="dcterms:W3CDTF">2016-11-21T15:34:18Z</dcterms:created>
  <dcterms:modified xsi:type="dcterms:W3CDTF">2016-12-01T04:08:35Z</dcterms:modified>
</cp:coreProperties>
</file>