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67" r:id="rId6"/>
  </p:sldMasterIdLst>
  <p:notesMasterIdLst>
    <p:notesMasterId r:id="rId43"/>
  </p:notesMasterIdLst>
  <p:handoutMasterIdLst>
    <p:handoutMasterId r:id="rId44"/>
  </p:handoutMasterIdLst>
  <p:sldIdLst>
    <p:sldId id="256" r:id="rId7"/>
    <p:sldId id="280" r:id="rId8"/>
    <p:sldId id="257" r:id="rId9"/>
    <p:sldId id="283" r:id="rId10"/>
    <p:sldId id="285" r:id="rId11"/>
    <p:sldId id="286" r:id="rId12"/>
    <p:sldId id="288" r:id="rId13"/>
    <p:sldId id="287" r:id="rId14"/>
    <p:sldId id="284" r:id="rId15"/>
    <p:sldId id="324" r:id="rId16"/>
    <p:sldId id="306" r:id="rId17"/>
    <p:sldId id="307" r:id="rId18"/>
    <p:sldId id="311" r:id="rId19"/>
    <p:sldId id="312" r:id="rId20"/>
    <p:sldId id="313" r:id="rId21"/>
    <p:sldId id="314" r:id="rId22"/>
    <p:sldId id="316" r:id="rId23"/>
    <p:sldId id="317" r:id="rId24"/>
    <p:sldId id="318" r:id="rId25"/>
    <p:sldId id="319" r:id="rId26"/>
    <p:sldId id="320" r:id="rId27"/>
    <p:sldId id="321" r:id="rId28"/>
    <p:sldId id="323" r:id="rId29"/>
    <p:sldId id="326" r:id="rId30"/>
    <p:sldId id="304" r:id="rId31"/>
    <p:sldId id="289" r:id="rId32"/>
    <p:sldId id="297" r:id="rId33"/>
    <p:sldId id="298" r:id="rId34"/>
    <p:sldId id="305" r:id="rId35"/>
    <p:sldId id="299" r:id="rId36"/>
    <p:sldId id="302" r:id="rId37"/>
    <p:sldId id="300" r:id="rId38"/>
    <p:sldId id="301" r:id="rId39"/>
    <p:sldId id="303" r:id="rId40"/>
    <p:sldId id="296" r:id="rId41"/>
    <p:sldId id="282" r:id="rId42"/>
  </p:sldIdLst>
  <p:sldSz cx="9144000" cy="6858000" type="screen4x3"/>
  <p:notesSz cx="6858000" cy="9144000"/>
  <p:defaultTextStyle>
    <a:defPPr>
      <a:defRPr lang="en-US"/>
    </a:defPPr>
    <a:lvl1pPr marL="0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1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2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3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4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6096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241"/>
    <a:srgbClr val="CCCDD1"/>
    <a:srgbClr val="E7E8EA"/>
    <a:srgbClr val="122859"/>
    <a:srgbClr val="2F3A49"/>
    <a:srgbClr val="4A5B74"/>
    <a:srgbClr val="1D8EEA"/>
    <a:srgbClr val="3A3B39"/>
    <a:srgbClr val="191F29"/>
    <a:srgbClr val="252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1" autoAdjust="0"/>
    <p:restoredTop sz="97278" autoAdjust="0"/>
  </p:normalViewPr>
  <p:slideViewPr>
    <p:cSldViewPr snapToGrid="0" snapToObjects="1" showGuides="1">
      <p:cViewPr varScale="1">
        <p:scale>
          <a:sx n="68" d="100"/>
          <a:sy n="68" d="100"/>
        </p:scale>
        <p:origin x="-15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 snapToGrid="0" snapToObjects="1" showGuides="1">
      <p:cViewPr varScale="1">
        <p:scale>
          <a:sx n="112" d="100"/>
          <a:sy n="112" d="100"/>
        </p:scale>
        <p:origin x="30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data\documents\kds86\Documents\SILVACO%20Simulations\BSB\BSB4A%20-%20for%20e2v\bsb4a_1e15_Ycut_1.da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4"/>
          <c:y val="5.3192916642243536E-2"/>
          <c:w val="0.83498616272965875"/>
          <c:h val="0.79775281191588021"/>
        </c:manualLayout>
      </c:layout>
      <c:scatterChart>
        <c:scatterStyle val="lineMarker"/>
        <c:varyColors val="0"/>
        <c:ser>
          <c:idx val="0"/>
          <c:order val="0"/>
          <c:tx>
            <c:strRef>
              <c:f>bsb4a_1e15_Ycut_1!$B$1</c:f>
              <c:strCache>
                <c:ptCount val="1"/>
                <c:pt idx="0">
                  <c:v>Potential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bsb4a_1e15_Ycut_1!$A$2:$A$31</c:f>
              <c:numCache>
                <c:formatCode>0.00</c:formatCode>
                <c:ptCount val="30"/>
                <c:pt idx="0">
                  <c:v>0</c:v>
                </c:pt>
                <c:pt idx="1">
                  <c:v>9.7600000000000006E-2</c:v>
                </c:pt>
                <c:pt idx="2">
                  <c:v>0.20741000000000001</c:v>
                </c:pt>
                <c:pt idx="3">
                  <c:v>0.33094000000000001</c:v>
                </c:pt>
                <c:pt idx="4">
                  <c:v>0.46990999999999999</c:v>
                </c:pt>
                <c:pt idx="5">
                  <c:v>0.62624999999999997</c:v>
                </c:pt>
                <c:pt idx="6">
                  <c:v>0.80213000000000001</c:v>
                </c:pt>
                <c:pt idx="7">
                  <c:v>1</c:v>
                </c:pt>
                <c:pt idx="8">
                  <c:v>1.18957</c:v>
                </c:pt>
                <c:pt idx="9">
                  <c:v>1.4297</c:v>
                </c:pt>
                <c:pt idx="10">
                  <c:v>1.5817699999999999</c:v>
                </c:pt>
                <c:pt idx="11">
                  <c:v>1.7338499999999999</c:v>
                </c:pt>
                <c:pt idx="12">
                  <c:v>2.1191200000000001</c:v>
                </c:pt>
                <c:pt idx="13">
                  <c:v>2.6071200000000001</c:v>
                </c:pt>
                <c:pt idx="14">
                  <c:v>3.22526</c:v>
                </c:pt>
                <c:pt idx="15">
                  <c:v>3.6167500000000001</c:v>
                </c:pt>
                <c:pt idx="16">
                  <c:v>4.0082300000000002</c:v>
                </c:pt>
                <c:pt idx="17">
                  <c:v>5</c:v>
                </c:pt>
                <c:pt idx="18">
                  <c:v>6</c:v>
                </c:pt>
                <c:pt idx="19">
                  <c:v>6.5</c:v>
                </c:pt>
                <c:pt idx="20">
                  <c:v>7</c:v>
                </c:pt>
                <c:pt idx="21">
                  <c:v>7.5</c:v>
                </c:pt>
                <c:pt idx="22">
                  <c:v>8</c:v>
                </c:pt>
                <c:pt idx="23">
                  <c:v>8.5</c:v>
                </c:pt>
                <c:pt idx="24">
                  <c:v>9</c:v>
                </c:pt>
                <c:pt idx="25">
                  <c:v>9.5</c:v>
                </c:pt>
                <c:pt idx="26">
                  <c:v>10</c:v>
                </c:pt>
              </c:numCache>
            </c:numRef>
          </c:xVal>
          <c:yVal>
            <c:numRef>
              <c:f>bsb4a_1e15_Ycut_1!$B$2:$B$31</c:f>
              <c:numCache>
                <c:formatCode>0.00</c:formatCode>
                <c:ptCount val="30"/>
                <c:pt idx="0">
                  <c:v>-0.44810945200000002</c:v>
                </c:pt>
                <c:pt idx="1">
                  <c:v>-0.44705030800000001</c:v>
                </c:pt>
                <c:pt idx="2">
                  <c:v>-0.44354524899999997</c:v>
                </c:pt>
                <c:pt idx="3">
                  <c:v>-0.43657321199999999</c:v>
                </c:pt>
                <c:pt idx="4">
                  <c:v>-0.42461548199999999</c:v>
                </c:pt>
                <c:pt idx="5">
                  <c:v>-0.40136904299999998</c:v>
                </c:pt>
                <c:pt idx="6">
                  <c:v>-0.33433172100000003</c:v>
                </c:pt>
                <c:pt idx="7">
                  <c:v>-0.227041248</c:v>
                </c:pt>
                <c:pt idx="8">
                  <c:v>-0.124035293</c:v>
                </c:pt>
                <c:pt idx="9">
                  <c:v>4.6090589001E-4</c:v>
                </c:pt>
                <c:pt idx="10">
                  <c:v>7.4188367098999994E-2</c:v>
                </c:pt>
                <c:pt idx="11">
                  <c:v>0.14344275200000001</c:v>
                </c:pt>
                <c:pt idx="12">
                  <c:v>0.28925513000000003</c:v>
                </c:pt>
                <c:pt idx="13">
                  <c:v>0.27481267500000001</c:v>
                </c:pt>
                <c:pt idx="14">
                  <c:v>-0.24948467799999999</c:v>
                </c:pt>
                <c:pt idx="15">
                  <c:v>-0.61505701300000004</c:v>
                </c:pt>
                <c:pt idx="16">
                  <c:v>-0.97673809300000003</c:v>
                </c:pt>
                <c:pt idx="17">
                  <c:v>-1.86847476</c:v>
                </c:pt>
                <c:pt idx="18">
                  <c:v>-2.7356252749999999</c:v>
                </c:pt>
                <c:pt idx="19">
                  <c:v>-3.1555843399999999</c:v>
                </c:pt>
                <c:pt idx="20">
                  <c:v>-3.5753161100000002</c:v>
                </c:pt>
                <c:pt idx="21">
                  <c:v>-3.9831595449999999</c:v>
                </c:pt>
                <c:pt idx="22">
                  <c:v>-4.3907980000000002</c:v>
                </c:pt>
                <c:pt idx="23">
                  <c:v>-4.7873943450000001</c:v>
                </c:pt>
                <c:pt idx="24">
                  <c:v>-5.1838438299999998</c:v>
                </c:pt>
                <c:pt idx="25">
                  <c:v>-5.5694221300000004</c:v>
                </c:pt>
                <c:pt idx="26">
                  <c:v>-5.9548612575000002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80864"/>
        <c:axId val="80371712"/>
      </c:scatterChart>
      <c:valAx>
        <c:axId val="42980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Depth (</a:t>
                </a:r>
                <a:r>
                  <a:rPr lang="el-GR" sz="1200"/>
                  <a:t>μ</a:t>
                </a:r>
                <a:r>
                  <a:rPr lang="en-US" sz="1200"/>
                  <a:t>m)</a:t>
                </a:r>
              </a:p>
            </c:rich>
          </c:tx>
          <c:layout/>
          <c:overlay val="0"/>
        </c:title>
        <c:numFmt formatCode="#,##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80371712"/>
        <c:crossesAt val="-6"/>
        <c:crossBetween val="midCat"/>
        <c:majorUnit val="1"/>
      </c:valAx>
      <c:valAx>
        <c:axId val="80371712"/>
        <c:scaling>
          <c:orientation val="minMax"/>
          <c:min val="-6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Potential (V)</a:t>
                </a:r>
              </a:p>
            </c:rich>
          </c:tx>
          <c:layout/>
          <c:overlay val="0"/>
        </c:title>
        <c:numFmt formatCode="#,##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2980864"/>
        <c:crosses val="autoZero"/>
        <c:crossBetween val="midCat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07128-DDAF-174D-AC9A-DC86CD5042AC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46550-E5E4-D34A-93E8-596215AA6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3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8F910-0FFC-2042-8417-D511A8591713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04753-555F-844E-94E6-C0459ACED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96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31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92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153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414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6096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50963" y="749300"/>
            <a:ext cx="4922837" cy="3690938"/>
          </a:xfrm>
          <a:solidFill>
            <a:srgbClr val="BBE0E3"/>
          </a:solidFill>
          <a:ln w="9360">
            <a:solidFill>
              <a:srgbClr val="000000"/>
            </a:solidFill>
            <a:prstDash val="solid"/>
            <a:round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62709" y="4677370"/>
            <a:ext cx="6101309" cy="4431019"/>
          </a:xfrm>
        </p:spPr>
        <p:txBody>
          <a:bodyPr lIns="0" tIns="0" rIns="0" bIns="0"/>
          <a:lstStyle/>
          <a:p>
            <a:pPr marL="216000" indent="-216000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60235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7" r="19011"/>
          <a:stretch/>
        </p:blipFill>
        <p:spPr>
          <a:xfrm>
            <a:off x="-81434" y="2120527"/>
            <a:ext cx="9225434" cy="381210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7877908" y="5932635"/>
            <a:ext cx="1195754" cy="83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277710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 smtClean="0">
                <a:solidFill>
                  <a:srgbClr val="7FC241"/>
                </a:solidFill>
              </a:rPr>
              <a:t>WE</a:t>
            </a:r>
            <a:r>
              <a:rPr lang="en-GB" sz="1900" b="1" baseline="0" dirty="0" smtClean="0">
                <a:solidFill>
                  <a:srgbClr val="7FC241"/>
                </a:solidFill>
              </a:rPr>
              <a:t> PARTNER WITH OUR CUSTOMERS TO IMPROVE, SAVE AND PROTECT PEOPLE’S LIVES</a:t>
            </a:r>
            <a:endParaRPr lang="en-GB" sz="1900" b="1" dirty="0">
              <a:solidFill>
                <a:srgbClr val="7FC24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7731" y="1293761"/>
            <a:ext cx="8563708" cy="861786"/>
          </a:xfrm>
        </p:spPr>
        <p:txBody>
          <a:bodyPr anchor="ctr">
            <a:spAutoFit/>
          </a:bodyPr>
          <a:lstStyle>
            <a:lvl1pPr marL="0" indent="0" algn="ctr">
              <a:buNone/>
              <a:defRPr sz="4000">
                <a:solidFill>
                  <a:srgbClr val="122859"/>
                </a:solidFill>
              </a:defRPr>
            </a:lvl1pPr>
            <a:lvl2pPr marL="457162" indent="0">
              <a:buNone/>
              <a:defRPr sz="3000"/>
            </a:lvl2pPr>
            <a:lvl3pPr marL="914324" indent="0">
              <a:buNone/>
              <a:defRPr sz="3000"/>
            </a:lvl3pPr>
            <a:lvl4pPr marL="1371486" indent="0">
              <a:buNone/>
              <a:defRPr sz="3000"/>
            </a:lvl4pPr>
            <a:lvl5pPr marL="1828648" indent="0">
              <a:buNone/>
              <a:defRPr sz="3000"/>
            </a:lvl5pPr>
          </a:lstStyle>
          <a:p>
            <a:pPr lvl="0"/>
            <a:r>
              <a:rPr lang="en-US" dirty="0" smtClean="0"/>
              <a:t>Click to edit Title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7975" y="2080027"/>
            <a:ext cx="8563769" cy="615565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6819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591300" y="3494315"/>
            <a:ext cx="2028014" cy="2203692"/>
          </a:xfrm>
        </p:spPr>
        <p:txBody>
          <a:bodyPr/>
          <a:lstStyle>
            <a:lvl1pPr marL="0" indent="0">
              <a:buNone/>
              <a:defRPr sz="1200"/>
            </a:lvl1pPr>
            <a:lvl2pPr marL="457162" indent="0">
              <a:buNone/>
              <a:defRPr sz="1000"/>
            </a:lvl2pPr>
            <a:lvl3pPr marL="914324" indent="0">
              <a:buNone/>
              <a:defRPr sz="900"/>
            </a:lvl3pPr>
            <a:lvl4pPr marL="1371486" indent="0">
              <a:buNone/>
              <a:defRPr sz="600"/>
            </a:lvl4pPr>
            <a:lvl5pPr marL="1828648" indent="0">
              <a:buNone/>
              <a:defRPr sz="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622301" y="1709969"/>
            <a:ext cx="5752123" cy="4652731"/>
          </a:xfrm>
          <a:ln w="76200">
            <a:noFill/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6604000" y="1709969"/>
            <a:ext cx="2015314" cy="1630131"/>
          </a:xfrm>
          <a:ln w="76200">
            <a:noFill/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ligned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4572597" y="1686402"/>
            <a:ext cx="4571403" cy="3420000"/>
          </a:xfrm>
          <a:ln w="76200">
            <a:noFill/>
          </a:ln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1" y="1686402"/>
            <a:ext cx="4044461" cy="1268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4752967" y="1775302"/>
            <a:ext cx="3880591" cy="2903183"/>
          </a:xfrm>
          <a:ln w="76200">
            <a:noFill/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1" y="1635602"/>
            <a:ext cx="4044461" cy="1268052"/>
          </a:xfrm>
        </p:spPr>
        <p:txBody>
          <a:bodyPr/>
          <a:lstStyle>
            <a:lvl1pPr marL="0" indent="0">
              <a:buNone/>
              <a:defRPr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send to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5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 - send to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9144001" cy="3376691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2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cap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-1923" y="1601909"/>
            <a:ext cx="9145923" cy="2261395"/>
          </a:xfrm>
        </p:spPr>
        <p:txBody>
          <a:bodyPr anchor="t">
            <a:normAutofit/>
          </a:bodyPr>
          <a:lstStyle>
            <a:lvl1pPr marL="0" indent="0" algn="ctr">
              <a:buNone/>
              <a:defRPr sz="1125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3003550" y="4062413"/>
            <a:ext cx="5674458" cy="12680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1601909"/>
            <a:ext cx="2354864" cy="3011381"/>
          </a:xfrm>
          <a:prstGeom prst="rect">
            <a:avLst/>
          </a:prstGeom>
          <a:solidFill>
            <a:srgbClr val="122859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533400" y="1685579"/>
            <a:ext cx="2184400" cy="209289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1pPr>
            <a:lvl2pPr marL="457162" indent="0">
              <a:buNone/>
              <a:defRPr>
                <a:solidFill>
                  <a:schemeClr val="bg1"/>
                </a:solidFill>
              </a:defRPr>
            </a:lvl2pPr>
            <a:lvl3pPr marL="914324" indent="0">
              <a:buNone/>
              <a:defRPr>
                <a:solidFill>
                  <a:schemeClr val="bg1"/>
                </a:solidFill>
              </a:defRPr>
            </a:lvl3pPr>
            <a:lvl4pPr marL="1371486" indent="0">
              <a:buNone/>
              <a:defRPr>
                <a:solidFill>
                  <a:schemeClr val="bg1"/>
                </a:solidFill>
              </a:defRPr>
            </a:lvl4pPr>
            <a:lvl5pPr marL="182864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5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7" r="19011"/>
          <a:stretch/>
        </p:blipFill>
        <p:spPr>
          <a:xfrm>
            <a:off x="-81434" y="2120527"/>
            <a:ext cx="9225434" cy="381210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7877908" y="5932635"/>
            <a:ext cx="1195754" cy="83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1751033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 smtClean="0">
                <a:solidFill>
                  <a:srgbClr val="7FC241"/>
                </a:solidFill>
              </a:rPr>
              <a:t>WE</a:t>
            </a:r>
            <a:r>
              <a:rPr lang="en-GB" sz="1900" b="1" baseline="0" dirty="0" smtClean="0">
                <a:solidFill>
                  <a:srgbClr val="7FC241"/>
                </a:solidFill>
              </a:rPr>
              <a:t> PARTNER WITH OUR CUSTOMERS TO IMPROVE, </a:t>
            </a:r>
          </a:p>
          <a:p>
            <a:pPr algn="ctr"/>
            <a:r>
              <a:rPr lang="en-GB" sz="1900" b="1" baseline="0" dirty="0" smtClean="0">
                <a:solidFill>
                  <a:srgbClr val="7FC241"/>
                </a:solidFill>
              </a:rPr>
              <a:t>SAVE AND PROTECT PEOPLE’S LIVES</a:t>
            </a:r>
            <a:endParaRPr lang="en-GB" sz="1900" b="1" dirty="0">
              <a:solidFill>
                <a:srgbClr val="7FC24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03479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 smtClean="0">
                <a:solidFill>
                  <a:srgbClr val="7FC241"/>
                </a:solidFill>
              </a:rPr>
              <a:t>OUR INNOVATIONS LEAD DEVELOPMENTS IN COMMUNICATIONS, AUTOMATION, DISCOVERY, HEALTHCARE AND THE ENVIRONMENT</a:t>
            </a:r>
            <a:endParaRPr lang="en-GB" sz="1900" b="1" dirty="0">
              <a:solidFill>
                <a:srgbClr val="7FC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86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UPowerPoint38mmMai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358777"/>
            <a:ext cx="1951284" cy="25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45831" y="3282950"/>
            <a:ext cx="6052038" cy="43815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Title in Black - Arial 40pt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45831" y="5192713"/>
            <a:ext cx="7310804" cy="500062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 smtClean="0"/>
              <a:t>Subheading and date in grey - Arial 30pt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1736" y="6245225"/>
            <a:ext cx="213506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A93D6516-A009-43BC-9DBB-EC5FE7EB7677}" type="slidenum">
              <a:rPr lang="en-GB" sz="1800">
                <a:solidFill>
                  <a:srgbClr val="000000"/>
                </a:solidFill>
              </a:rPr>
              <a:pPr defTabSz="914400">
                <a:defRPr/>
              </a:pPr>
              <a:t>‹#›</a:t>
            </a:fld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Contents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591469"/>
            <a:ext cx="8229600" cy="3151644"/>
          </a:xfrm>
        </p:spPr>
        <p:txBody>
          <a:bodyPr/>
          <a:lstStyle>
            <a:lvl1pPr marL="257175" indent="-257175">
              <a:buClr>
                <a:srgbClr val="122859"/>
              </a:buClr>
              <a:buFont typeface="+mj-lt"/>
              <a:buAutoNum type="arabicPeriod"/>
              <a:defRPr b="1" baseline="0"/>
            </a:lvl1pPr>
            <a:lvl2pPr marL="714337" indent="-257175">
              <a:buClr>
                <a:srgbClr val="122859"/>
              </a:buClr>
              <a:buFont typeface="+mj-lt"/>
              <a:buAutoNum type="romanLcPeriod"/>
              <a:defRPr baseline="0"/>
            </a:lvl2pPr>
            <a:lvl3pPr marL="914324" indent="0">
              <a:buFont typeface="+mj-lt"/>
              <a:buNone/>
              <a:defRPr/>
            </a:lvl3pPr>
            <a:lvl4pPr marL="1371486" indent="0">
              <a:buFont typeface="+mj-lt"/>
              <a:buNone/>
              <a:defRPr/>
            </a:lvl4pPr>
            <a:lvl5pPr marL="1828648" indent="0">
              <a:buFont typeface="+mj-lt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1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7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0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4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5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7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4747" y="77789"/>
            <a:ext cx="2072054" cy="6048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654" y="77789"/>
            <a:ext cx="6078415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7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591469"/>
            <a:ext cx="8229600" cy="1268052"/>
          </a:xfrm>
        </p:spPr>
        <p:txBody>
          <a:bodyPr/>
          <a:lstStyle>
            <a:lvl1pPr marL="266700" indent="-266700">
              <a:buSzPct val="80000"/>
              <a:buFont typeface="Wingdings" panose="05000000000000000000" pitchFamily="2" charset="2"/>
              <a:buChar char="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No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591469"/>
            <a:ext cx="8229600" cy="1268052"/>
          </a:xfrm>
        </p:spPr>
        <p:txBody>
          <a:bodyPr/>
          <a:lstStyle>
            <a:lvl1pPr marL="0" indent="0">
              <a:buNone/>
              <a:defRPr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1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2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457200" y="1629569"/>
            <a:ext cx="8220869" cy="49245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57200" y="1697832"/>
            <a:ext cx="8220869" cy="49245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ligned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51132" y="1686402"/>
            <a:ext cx="4255538" cy="1268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686402"/>
            <a:ext cx="4571403" cy="3420000"/>
          </a:xfrm>
          <a:ln w="76200">
            <a:noFill/>
          </a:ln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1" y="446100"/>
            <a:ext cx="5917223" cy="6617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20150"/>
            <a:ext cx="8220808" cy="492455"/>
          </a:xfrm>
        </p:spPr>
        <p:txBody>
          <a:bodyPr>
            <a:spAutoFit/>
          </a:bodyPr>
          <a:lstStyle>
            <a:lvl1pPr marL="0" indent="0">
              <a:buNone/>
              <a:defRPr sz="1600" b="1" baseline="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dirty="0" smtClean="0"/>
              <a:t>Click to edit subtitle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51132" y="1578452"/>
            <a:ext cx="4255538" cy="1268052"/>
          </a:xfrm>
        </p:spPr>
        <p:txBody>
          <a:bodyPr/>
          <a:lstStyle>
            <a:lvl1pPr marL="0" indent="0">
              <a:buNone/>
              <a:defRPr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6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622300" y="1709970"/>
            <a:ext cx="3880591" cy="2903183"/>
          </a:xfrm>
          <a:ln w="76200">
            <a:noFill/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446099"/>
            <a:ext cx="5917223" cy="661732"/>
          </a:xfrm>
          <a:prstGeom prst="rect">
            <a:avLst/>
          </a:prstGeom>
        </p:spPr>
        <p:txBody>
          <a:bodyPr vert="horz" lIns="243852" tIns="121926" rIns="243852" bIns="121926" rtlCol="0" anchor="b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1268052"/>
          </a:xfrm>
          <a:prstGeom prst="rect">
            <a:avLst/>
          </a:prstGeom>
        </p:spPr>
        <p:txBody>
          <a:bodyPr vert="horz" wrap="square" lIns="243852" tIns="121926" rIns="243852" bIns="121926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202370" y="6450517"/>
            <a:ext cx="857555" cy="365126"/>
          </a:xfrm>
          <a:prstGeom prst="rect">
            <a:avLst/>
          </a:prstGeom>
        </p:spPr>
        <p:txBody>
          <a:bodyPr vert="horz" lIns="121926" tIns="60963" rIns="121926" bIns="60963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18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0B77E7-8D76-A248-9E9F-68FC055C9F4B}" type="slidenum">
              <a:rPr lang="en-US" sz="1200" smtClean="0">
                <a:solidFill>
                  <a:srgbClr val="122859"/>
                </a:solidFill>
                <a:latin typeface="+mj-lt"/>
              </a:rPr>
              <a:pPr/>
              <a:t>‹#›</a:t>
            </a:fld>
            <a:endParaRPr lang="en-US" sz="1200" dirty="0">
              <a:solidFill>
                <a:srgbClr val="122859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17" y="418012"/>
            <a:ext cx="2238184" cy="6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50" r:id="rId2"/>
    <p:sldLayoutId id="2147483749" r:id="rId3"/>
    <p:sldLayoutId id="2147483752" r:id="rId4"/>
    <p:sldLayoutId id="2147483751" r:id="rId5"/>
    <p:sldLayoutId id="2147483753" r:id="rId6"/>
    <p:sldLayoutId id="2147483757" r:id="rId7"/>
    <p:sldLayoutId id="2147483716" r:id="rId8"/>
    <p:sldLayoutId id="2147483755" r:id="rId9"/>
    <p:sldLayoutId id="2147483756" r:id="rId10"/>
    <p:sldLayoutId id="2147483717" r:id="rId11"/>
    <p:sldLayoutId id="2147483754" r:id="rId12"/>
    <p:sldLayoutId id="2147483649" r:id="rId13"/>
    <p:sldLayoutId id="2147483729" r:id="rId14"/>
    <p:sldLayoutId id="2147483766" r:id="rId15"/>
    <p:sldLayoutId id="2147483765" r:id="rId16"/>
    <p:sldLayoutId id="214748377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162" rtl="0" eaLnBrk="1" latinLnBrk="0" hangingPunct="1">
        <a:spcBef>
          <a:spcPct val="0"/>
        </a:spcBef>
        <a:buNone/>
        <a:defRPr sz="2700" b="1" kern="1200">
          <a:solidFill>
            <a:srgbClr val="122859"/>
          </a:solidFill>
          <a:latin typeface="+mj-lt"/>
          <a:ea typeface="+mj-ea"/>
          <a:cs typeface="Roboto Light"/>
        </a:defRPr>
      </a:lvl1pPr>
    </p:titleStyle>
    <p:bodyStyle>
      <a:lvl1pPr marL="266700" indent="-266700" algn="l" defTabSz="457162" rtl="0" eaLnBrk="1" latinLnBrk="0" hangingPunct="1">
        <a:spcBef>
          <a:spcPct val="20000"/>
        </a:spcBef>
        <a:buClr>
          <a:srgbClr val="7FC241"/>
        </a:buClr>
        <a:buSzPct val="75000"/>
        <a:buFont typeface="Wingdings" panose="05000000000000000000" pitchFamily="2" charset="2"/>
        <a:buChar char="l"/>
        <a:defRPr sz="1600" kern="1200">
          <a:solidFill>
            <a:srgbClr val="122859"/>
          </a:solidFill>
          <a:latin typeface="+mn-lt"/>
          <a:ea typeface="+mn-ea"/>
          <a:cs typeface="Roboto Light"/>
        </a:defRPr>
      </a:lvl1pPr>
      <a:lvl2pPr marL="685762" indent="-228600" algn="l" defTabSz="457162" rtl="0" eaLnBrk="1" latinLnBrk="0" hangingPunct="1">
        <a:spcBef>
          <a:spcPct val="20000"/>
        </a:spcBef>
        <a:buClr>
          <a:srgbClr val="7FC241"/>
        </a:buClr>
        <a:buFont typeface="Courier New" panose="02070309020205020404" pitchFamily="49" charset="0"/>
        <a:buChar char="o"/>
        <a:defRPr sz="1400" kern="1200">
          <a:solidFill>
            <a:srgbClr val="122859"/>
          </a:solidFill>
          <a:latin typeface="+mn-lt"/>
          <a:ea typeface="+mn-ea"/>
          <a:cs typeface="Roboto Light"/>
        </a:defRPr>
      </a:lvl2pPr>
      <a:lvl3pPr marL="1085774" indent="-171450" algn="l" defTabSz="457162" rtl="0" eaLnBrk="1" latinLnBrk="0" hangingPunct="1">
        <a:spcBef>
          <a:spcPct val="20000"/>
        </a:spcBef>
        <a:buClr>
          <a:srgbClr val="7FC241"/>
        </a:buClr>
        <a:buFont typeface="Courier New" panose="02070309020205020404" pitchFamily="49" charset="0"/>
        <a:buChar char="o"/>
        <a:defRPr sz="1200" kern="1200">
          <a:solidFill>
            <a:srgbClr val="122859"/>
          </a:solidFill>
          <a:latin typeface="+mn-lt"/>
          <a:ea typeface="+mn-ea"/>
          <a:cs typeface="Roboto Light"/>
        </a:defRPr>
      </a:lvl3pPr>
      <a:lvl4pPr marL="1514361" indent="-142875" algn="l" defTabSz="457162" rtl="0" eaLnBrk="1" latinLnBrk="0" hangingPunct="1">
        <a:spcBef>
          <a:spcPct val="20000"/>
        </a:spcBef>
        <a:buClr>
          <a:srgbClr val="7FC241"/>
        </a:buClr>
        <a:buFont typeface="Courier New" panose="02070309020205020404" pitchFamily="49" charset="0"/>
        <a:buChar char="o"/>
        <a:defRPr sz="800" kern="1200">
          <a:solidFill>
            <a:srgbClr val="122859"/>
          </a:solidFill>
          <a:latin typeface="+mn-lt"/>
          <a:ea typeface="+mn-ea"/>
          <a:cs typeface="Roboto Light"/>
        </a:defRPr>
      </a:lvl4pPr>
      <a:lvl5pPr marL="1971523" indent="-142875" algn="l" defTabSz="457162" rtl="0" eaLnBrk="1" latinLnBrk="0" hangingPunct="1">
        <a:spcBef>
          <a:spcPct val="20000"/>
        </a:spcBef>
        <a:buClr>
          <a:srgbClr val="7FC241"/>
        </a:buClr>
        <a:buFont typeface="Courier New" panose="02070309020205020404" pitchFamily="49" charset="0"/>
        <a:buChar char="o"/>
        <a:defRPr sz="800" kern="1200">
          <a:solidFill>
            <a:srgbClr val="122859"/>
          </a:solidFill>
          <a:latin typeface="+mn-lt"/>
          <a:ea typeface="+mn-ea"/>
          <a:cs typeface="Roboto Light"/>
        </a:defRPr>
      </a:lvl5pPr>
      <a:lvl6pPr marL="2514391" indent="-228581" algn="l" defTabSz="457162" rtl="0" eaLnBrk="1" latinLnBrk="0" hangingPunct="1">
        <a:spcBef>
          <a:spcPct val="20000"/>
        </a:spcBef>
        <a:buFont typeface="Arial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457162" rtl="0" eaLnBrk="1" latinLnBrk="0" hangingPunct="1">
        <a:spcBef>
          <a:spcPct val="20000"/>
        </a:spcBef>
        <a:buFont typeface="Arial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4" indent="-228581" algn="l" defTabSz="457162" rtl="0" eaLnBrk="1" latinLnBrk="0" hangingPunct="1">
        <a:spcBef>
          <a:spcPct val="20000"/>
        </a:spcBef>
        <a:buFont typeface="Arial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457162" rtl="0" eaLnBrk="1" latinLnBrk="0" hangingPunct="1">
        <a:spcBef>
          <a:spcPct val="20000"/>
        </a:spcBef>
        <a:buFont typeface="Arial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4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mainheader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876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468923" y="333375"/>
            <a:ext cx="604764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95654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90025956"/>
              </p:ext>
            </p:extLst>
          </p:nvPr>
        </p:nvGraphicFramePr>
        <p:xfrm>
          <a:off x="102623" y="6257924"/>
          <a:ext cx="732601" cy="558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15" imgW="1587302" imgH="1117460" progId="">
                  <p:embed/>
                </p:oleObj>
              </mc:Choice>
              <mc:Fallback>
                <p:oleObj r:id="rId15" imgW="1587302" imgH="11174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623" y="6257924"/>
                        <a:ext cx="732601" cy="558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1"/>
          <p:cNvSpPr txBox="1">
            <a:spLocks noChangeArrowheads="1"/>
          </p:cNvSpPr>
          <p:nvPr userDrawn="1"/>
        </p:nvSpPr>
        <p:spPr bwMode="auto">
          <a:xfrm>
            <a:off x="4273062" y="6462714"/>
            <a:ext cx="59787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A16EA62C-5084-44E0-BF59-D01B72C5196A}" type="slidenum">
              <a:rPr lang="en-GB" sz="1200" b="1" smtClean="0">
                <a:solidFill>
                  <a:srgbClr val="000000"/>
                </a:solidFill>
              </a:rPr>
              <a:pPr algn="ctr" defTabSz="914400" eaLnBrk="1" hangingPunct="1">
                <a:defRPr/>
              </a:pPr>
              <a:t>‹#›</a:t>
            </a:fld>
            <a:endParaRPr lang="en-GB" sz="1200" b="1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516566" y="6462714"/>
            <a:ext cx="2626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b="1" dirty="0" smtClean="0">
                <a:solidFill>
                  <a:srgbClr val="000000"/>
                </a:solidFill>
              </a:rPr>
              <a:t>Konstantin Stefanov, 17 November 2016</a:t>
            </a:r>
          </a:p>
        </p:txBody>
      </p:sp>
    </p:spTree>
    <p:extLst>
      <p:ext uri="{BB962C8B-B14F-4D97-AF65-F5344CB8AC3E}">
        <p14:creationId xmlns:p14="http://schemas.microsoft.com/office/powerpoint/2010/main" val="190887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0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4084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7731" y="1208908"/>
            <a:ext cx="8563708" cy="1600450"/>
          </a:xfrm>
        </p:spPr>
        <p:txBody>
          <a:bodyPr/>
          <a:lstStyle/>
          <a:p>
            <a:r>
              <a:rPr lang="en-GB" b="1" dirty="0"/>
              <a:t>e2v </a:t>
            </a:r>
            <a:r>
              <a:rPr lang="en-GB" b="1" dirty="0" smtClean="0"/>
              <a:t>CMOS (and CCD) sensors </a:t>
            </a:r>
          </a:p>
          <a:p>
            <a:r>
              <a:rPr lang="en-GB" b="1" dirty="0" smtClean="0"/>
              <a:t>(and systems) for astronomy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5600" y="4782587"/>
            <a:ext cx="8473439" cy="923342"/>
          </a:xfrm>
        </p:spPr>
        <p:txBody>
          <a:bodyPr/>
          <a:lstStyle/>
          <a:p>
            <a:r>
              <a:rPr lang="en-GB" sz="2000" dirty="0"/>
              <a:t>Paul </a:t>
            </a:r>
            <a:r>
              <a:rPr lang="en-GB" sz="2000" dirty="0" smtClean="0"/>
              <a:t>Jorden</a:t>
            </a:r>
          </a:p>
          <a:p>
            <a:r>
              <a:rPr lang="en-GB" sz="2000" dirty="0" smtClean="0"/>
              <a:t>BNL PACCD2016	1 Dec 2016</a:t>
            </a:r>
          </a:p>
        </p:txBody>
      </p:sp>
      <p:pic>
        <p:nvPicPr>
          <p:cNvPr id="6" name="Picture 2" descr="C:\MyFiles\pictures (original)\standard pics\Si in furnace 2059_9CMYK_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7" y="3247435"/>
            <a:ext cx="2307705" cy="17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93" y="3380731"/>
            <a:ext cx="2404814" cy="19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detectors-8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0660" y="1442608"/>
            <a:ext cx="4069976" cy="464331"/>
          </a:xfrm>
          <a:ln>
            <a:solidFill>
              <a:schemeClr val="accent1"/>
            </a:solidFill>
          </a:ln>
        </p:spPr>
        <p:txBody>
          <a:bodyPr lIns="108000" tIns="108000" rIns="108000" bIns="108000"/>
          <a:lstStyle/>
          <a:p>
            <a:r>
              <a:rPr lang="en-GB" b="1" dirty="0" smtClean="0">
                <a:solidFill>
                  <a:srgbClr val="0070C0"/>
                </a:solidFill>
              </a:rPr>
              <a:t>Easy to use general purpose imager for space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CIS120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08800"/>
              </p:ext>
            </p:extLst>
          </p:nvPr>
        </p:nvGraphicFramePr>
        <p:xfrm>
          <a:off x="4730723" y="1331072"/>
          <a:ext cx="4097552" cy="379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905"/>
                <a:gridCol w="1903647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Number of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pixels: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2048(H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) ×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2048(V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Pixel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size: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10.0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µm square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Package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format: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Ceramic-PGA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or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3-side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buttable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option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Maximum charge per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pixel: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50,000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sym typeface="Symbol"/>
                        </a:rPr>
                        <a:t>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Readout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noise: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sym typeface="Symbol"/>
                        </a:rPr>
                        <a:t>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(Rolling shutter)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Conversion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gain: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µV/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sym typeface="Symbol"/>
                        </a:rPr>
                        <a:t>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+mn-lt"/>
                        </a:rPr>
                        <a:t>Back-thinned QE:</a:t>
                      </a:r>
                      <a:endParaRPr lang="en-GB" sz="1400" dirty="0">
                        <a:latin typeface="+mn-lt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+mn-lt"/>
                        </a:rPr>
                        <a:t>90% at 550 nm</a:t>
                      </a:r>
                      <a:endParaRPr lang="en-GB" sz="1400" dirty="0">
                        <a:latin typeface="+mn-lt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Frame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rate: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30 fps @ 8 bit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resolution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Power consumption:</a:t>
                      </a:r>
                      <a:endParaRPr lang="en-GB" sz="1400" dirty="0"/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350 mV (full</a:t>
                      </a:r>
                      <a:r>
                        <a:rPr lang="en-GB" sz="1400" baseline="0" dirty="0" smtClean="0"/>
                        <a:t> LVDS)</a:t>
                      </a:r>
                      <a:endParaRPr lang="en-GB" sz="1400" dirty="0"/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 LVDS outputs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8, 10, 12, 14 bits ADC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77907" y="4227992"/>
            <a:ext cx="1757081" cy="2210905"/>
            <a:chOff x="277907" y="4102482"/>
            <a:chExt cx="1757081" cy="2210905"/>
          </a:xfrm>
        </p:grpSpPr>
        <p:pic>
          <p:nvPicPr>
            <p:cNvPr id="9" name="Picture 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07" y="4102482"/>
              <a:ext cx="1757081" cy="1731310"/>
            </a:xfrm>
            <a:prstGeom prst="rect">
              <a:avLst/>
            </a:prstGeom>
            <a:noFill/>
          </p:spPr>
        </p:pic>
        <p:sp>
          <p:nvSpPr>
            <p:cNvPr id="3" name="Rectangle 2"/>
            <p:cNvSpPr/>
            <p:nvPr/>
          </p:nvSpPr>
          <p:spPr>
            <a:xfrm>
              <a:off x="340660" y="5851722"/>
              <a:ext cx="15905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/>
                <a:t>Layout plot</a:t>
              </a:r>
              <a:endParaRPr lang="en-GB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77031" y="4500279"/>
            <a:ext cx="2160494" cy="1836383"/>
            <a:chOff x="2237707" y="3997567"/>
            <a:chExt cx="2334293" cy="2410815"/>
          </a:xfrm>
        </p:grpSpPr>
        <p:pic>
          <p:nvPicPr>
            <p:cNvPr id="11" name="Picture 1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474" y="3997567"/>
              <a:ext cx="2060164" cy="192321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237707" y="5946717"/>
              <a:ext cx="23342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/>
                <a:t>Package example</a:t>
              </a:r>
              <a:endParaRPr lang="en-GB" dirty="0"/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215275"/>
              </p:ext>
            </p:extLst>
          </p:nvPr>
        </p:nvGraphicFramePr>
        <p:xfrm>
          <a:off x="618565" y="2035501"/>
          <a:ext cx="301942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5" imgW="4409320" imgH="2943071" progId="Visio.Drawing.11">
                  <p:embed/>
                </p:oleObj>
              </mc:Choice>
              <mc:Fallback>
                <p:oleObj r:id="rId5" imgW="4409320" imgH="294307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65" y="2035501"/>
                        <a:ext cx="3019425" cy="201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23011" y="5822406"/>
            <a:ext cx="4005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Front-illuminated samples due for test- Mar 2017</a:t>
            </a:r>
          </a:p>
          <a:p>
            <a:r>
              <a:rPr lang="en-GB" sz="1400" dirty="0" smtClean="0"/>
              <a:t>Back-illuminated samples </a:t>
            </a:r>
            <a:r>
              <a:rPr lang="en-GB" sz="1400" dirty="0"/>
              <a:t>due for test- </a:t>
            </a:r>
            <a:r>
              <a:rPr lang="en-GB" sz="1400" dirty="0" smtClean="0"/>
              <a:t>4Q 2017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482350" y="5239496"/>
            <a:ext cx="449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Rolling and global shutter; SPI programmable configuration</a:t>
            </a:r>
          </a:p>
          <a:p>
            <a:r>
              <a:rPr lang="en-GB" sz="1400" dirty="0" smtClean="0"/>
              <a:t>Digital outputs. Designed to be radiation tolerant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18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218286" y="3717032"/>
            <a:ext cx="7643926" cy="25922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GB" sz="2800" dirty="0" smtClean="0"/>
              <a:t>Fully Depleted, Monolithic PPD CMOS Image Sensor Using Reverse Substrate Bias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GB" i="1" dirty="0"/>
          </a:p>
        </p:txBody>
      </p:sp>
      <p:sp>
        <p:nvSpPr>
          <p:cNvPr id="3" name="Subtitle 3"/>
          <p:cNvSpPr txBox="1">
            <a:spLocks noGrp="1"/>
          </p:cNvSpPr>
          <p:nvPr>
            <p:ph type="subTitle" idx="1"/>
          </p:nvPr>
        </p:nvSpPr>
        <p:spPr>
          <a:xfrm>
            <a:off x="185051" y="5013176"/>
            <a:ext cx="7310804" cy="16561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spcBef>
                <a:spcPts val="601"/>
              </a:spcBef>
              <a:spcAft>
                <a:spcPts val="0"/>
              </a:spcAft>
              <a:buNone/>
            </a:pPr>
            <a:r>
              <a:rPr lang="en-GB" sz="2400" b="1" kern="0" dirty="0"/>
              <a:t>Konstantin </a:t>
            </a:r>
            <a:r>
              <a:rPr lang="en-GB" sz="2400" b="1" kern="0" dirty="0" smtClean="0"/>
              <a:t>Stefanov</a:t>
            </a:r>
          </a:p>
          <a:p>
            <a:pPr lvl="0">
              <a:spcBef>
                <a:spcPts val="601"/>
              </a:spcBef>
              <a:spcAft>
                <a:spcPts val="0"/>
              </a:spcAft>
              <a:buNone/>
            </a:pPr>
            <a:r>
              <a:rPr lang="en-GB" sz="2400" b="1" kern="0" dirty="0" smtClean="0"/>
              <a:t>Centre for Electronic Imaging (CEI)</a:t>
            </a:r>
            <a:endParaRPr lang="en-GB" sz="2400" b="1" kern="0" dirty="0"/>
          </a:p>
          <a:p>
            <a:pPr lvl="0">
              <a:spcBef>
                <a:spcPts val="499"/>
              </a:spcBef>
              <a:spcAft>
                <a:spcPts val="0"/>
              </a:spcAft>
              <a:buNone/>
            </a:pPr>
            <a:endParaRPr lang="en-GB" sz="2000" dirty="0" smtClean="0"/>
          </a:p>
          <a:p>
            <a:pPr lvl="0">
              <a:spcBef>
                <a:spcPts val="499"/>
              </a:spcBef>
              <a:spcAft>
                <a:spcPts val="0"/>
              </a:spcAft>
              <a:buNone/>
            </a:pPr>
            <a:endParaRPr lang="en-GB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1543762"/>
            <a:ext cx="1969544" cy="2099507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 bwMode="auto">
          <a:xfrm>
            <a:off x="457201" y="386724"/>
            <a:ext cx="2958611" cy="66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84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GB" kern="0" dirty="0" smtClean="0"/>
              <a:t>CMOS detectors-9 …</a:t>
            </a:r>
            <a:endParaRPr lang="en-GB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9" y="307101"/>
            <a:ext cx="2686769" cy="72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27" y="1268760"/>
            <a:ext cx="8229600" cy="2281264"/>
          </a:xfrm>
        </p:spPr>
        <p:txBody>
          <a:bodyPr/>
          <a:lstStyle/>
          <a:p>
            <a:r>
              <a:rPr lang="en-GB" sz="2000" dirty="0" smtClean="0"/>
              <a:t>Demand </a:t>
            </a:r>
            <a:r>
              <a:rPr lang="en-GB" sz="2000" dirty="0"/>
              <a:t>for thick </a:t>
            </a:r>
            <a:r>
              <a:rPr lang="en-GB" sz="2000" dirty="0" smtClean="0"/>
              <a:t>(</a:t>
            </a:r>
            <a:r>
              <a:rPr lang="en-GB" sz="2000" dirty="0" smtClean="0">
                <a:sym typeface="Symbol"/>
              </a:rPr>
              <a:t>&gt;100 </a:t>
            </a:r>
            <a:r>
              <a:rPr lang="en-GB" sz="2000" dirty="0">
                <a:sym typeface="Symbol"/>
              </a:rPr>
              <a:t>µm)</a:t>
            </a:r>
            <a:r>
              <a:rPr lang="en-GB" sz="2000" dirty="0"/>
              <a:t>, fully depleted CMOS sensors </a:t>
            </a:r>
            <a:r>
              <a:rPr lang="en-GB" sz="2000" dirty="0" smtClean="0"/>
              <a:t>for high QE</a:t>
            </a:r>
          </a:p>
          <a:p>
            <a:r>
              <a:rPr lang="en-GB" sz="2000" dirty="0" smtClean="0"/>
              <a:t>Near-IR imaging for astronomy, Earth observation, hyperspectral imaging, high speed imaging, spectroscopy, microscopy and surveillance.</a:t>
            </a:r>
          </a:p>
          <a:p>
            <a:r>
              <a:rPr lang="en-GB" sz="2000" dirty="0" smtClean="0"/>
              <a:t>Soft X-ray (&lt;10 </a:t>
            </a:r>
            <a:r>
              <a:rPr lang="en-GB" sz="2000" dirty="0" err="1" smtClean="0"/>
              <a:t>keV</a:t>
            </a:r>
            <a:r>
              <a:rPr lang="en-GB" sz="2000" dirty="0" smtClean="0"/>
              <a:t>) imaging at synchrotron light sources and free electron lasers requires substrate thickness &gt;200 </a:t>
            </a:r>
            <a:r>
              <a:rPr lang="en-GB" sz="2000" dirty="0">
                <a:sym typeface="Symbol"/>
              </a:rPr>
              <a:t>µm</a:t>
            </a:r>
            <a:r>
              <a:rPr lang="en-GB" sz="2000" dirty="0" smtClean="0"/>
              <a:t> 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Low voltage CMOS sensors normally have small depletion depths 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9" y="3619107"/>
            <a:ext cx="3873334" cy="24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11" y="3789376"/>
            <a:ext cx="2999901" cy="23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8824" y="5265204"/>
            <a:ext cx="1109599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defTabSz="914400"/>
            <a:r>
              <a:rPr lang="en-GB" sz="1600" b="1" kern="0" dirty="0">
                <a:solidFill>
                  <a:srgbClr val="000000"/>
                </a:solidFill>
              </a:rPr>
              <a:t>e</a:t>
            </a:r>
            <a:r>
              <a:rPr lang="en-GB" sz="1600" b="1" kern="0" dirty="0" smtClean="0">
                <a:solidFill>
                  <a:srgbClr val="000000"/>
                </a:solidFill>
              </a:rPr>
              <a:t>2v CIS115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4459" y="2492899"/>
            <a:ext cx="3855198" cy="2340261"/>
            <a:chOff x="4772980" y="4149079"/>
            <a:chExt cx="4176464" cy="2340261"/>
          </a:xfrm>
        </p:grpSpPr>
        <p:sp>
          <p:nvSpPr>
            <p:cNvPr id="54" name="Rectangle 53"/>
            <p:cNvSpPr/>
            <p:nvPr/>
          </p:nvSpPr>
          <p:spPr bwMode="auto">
            <a:xfrm>
              <a:off x="4772980" y="4149080"/>
              <a:ext cx="4176464" cy="2340260"/>
            </a:xfrm>
            <a:prstGeom prst="rect">
              <a:avLst/>
            </a:prstGeom>
            <a:solidFill>
              <a:srgbClr val="FFCCB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8517396" y="4149080"/>
              <a:ext cx="432048" cy="144016"/>
            </a:xfrm>
            <a:prstGeom prst="rect">
              <a:avLst/>
            </a:prstGeom>
            <a:solidFill>
              <a:srgbClr val="00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7077236" y="4149079"/>
              <a:ext cx="540060" cy="144016"/>
            </a:xfrm>
            <a:prstGeom prst="rect">
              <a:avLst/>
            </a:prstGeom>
            <a:solidFill>
              <a:srgbClr val="00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177136" y="4149079"/>
              <a:ext cx="900100" cy="14567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5673080" y="4149079"/>
              <a:ext cx="504056" cy="144016"/>
            </a:xfrm>
            <a:prstGeom prst="rect">
              <a:avLst/>
            </a:prstGeom>
            <a:solidFill>
              <a:srgbClr val="00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7617296" y="4149079"/>
              <a:ext cx="900100" cy="14567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4772980" y="4149079"/>
              <a:ext cx="900100" cy="14567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4772980" y="6417331"/>
              <a:ext cx="4176464" cy="72008"/>
            </a:xfrm>
            <a:prstGeom prst="rect">
              <a:avLst/>
            </a:prstGeom>
            <a:solidFill>
              <a:srgbClr val="00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414463" fontAlgn="base">
                <a:spcBef>
                  <a:spcPct val="0"/>
                </a:spcBef>
                <a:spcAft>
                  <a:spcPct val="0"/>
                </a:spcAft>
              </a:pPr>
              <a:endParaRPr lang="en-GB" sz="2800" smtClean="0">
                <a:solidFill>
                  <a:srgbClr val="E3284A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Reverse biasing PPD pixels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469" y="1376772"/>
            <a:ext cx="4420183" cy="4932548"/>
          </a:xfrm>
        </p:spPr>
        <p:txBody>
          <a:bodyPr>
            <a:normAutofit/>
          </a:bodyPr>
          <a:lstStyle/>
          <a:p>
            <a:r>
              <a:rPr lang="en-GB" dirty="0" smtClean="0"/>
              <a:t>If reverse bias </a:t>
            </a:r>
            <a:r>
              <a:rPr lang="en-GB" dirty="0" err="1" smtClean="0"/>
              <a:t>V</a:t>
            </a:r>
            <a:r>
              <a:rPr lang="en-GB" baseline="-25000" dirty="0" err="1" smtClean="0"/>
              <a:t>reverse</a:t>
            </a:r>
            <a:r>
              <a:rPr lang="en-GB" dirty="0" smtClean="0"/>
              <a:t> is applied: </a:t>
            </a:r>
          </a:p>
          <a:p>
            <a:pPr lvl="1"/>
            <a:r>
              <a:rPr lang="en-GB" dirty="0"/>
              <a:t>p</a:t>
            </a:r>
            <a:r>
              <a:rPr lang="en-GB" dirty="0" smtClean="0"/>
              <a:t>+/p/p</a:t>
            </a:r>
            <a:r>
              <a:rPr lang="en-GB" dirty="0"/>
              <a:t>+ resistor is </a:t>
            </a:r>
            <a:r>
              <a:rPr lang="en-GB" dirty="0" smtClean="0"/>
              <a:t>formed, leakage current flows</a:t>
            </a:r>
          </a:p>
          <a:p>
            <a:pPr lvl="1"/>
            <a:r>
              <a:rPr lang="en-GB" dirty="0" smtClean="0"/>
              <a:t>This has to be eliminated for a practical device</a:t>
            </a:r>
            <a:endParaRPr lang="en-GB" dirty="0"/>
          </a:p>
          <a:p>
            <a:r>
              <a:rPr lang="en-GB" dirty="0" smtClean="0"/>
              <a:t>Pinch-off under </a:t>
            </a:r>
            <a:r>
              <a:rPr lang="en-GB" dirty="0"/>
              <a:t>the </a:t>
            </a:r>
            <a:r>
              <a:rPr lang="en-GB" dirty="0" smtClean="0"/>
              <a:t>p-wells is needed at all times (merged depletion regions) to prevent leakage</a:t>
            </a:r>
            <a:endParaRPr lang="en-GB" dirty="0"/>
          </a:p>
          <a:p>
            <a:r>
              <a:rPr lang="en-GB" dirty="0" smtClean="0"/>
              <a:t>The pinch-off condition depends on:</a:t>
            </a:r>
          </a:p>
          <a:p>
            <a:pPr lvl="1"/>
            <a:r>
              <a:rPr lang="en-GB" dirty="0" smtClean="0"/>
              <a:t>Doping and junction depth</a:t>
            </a:r>
          </a:p>
          <a:p>
            <a:pPr lvl="1"/>
            <a:r>
              <a:rPr lang="en-GB" dirty="0" smtClean="0"/>
              <a:t>Photodiode and p-well sizes</a:t>
            </a:r>
          </a:p>
          <a:p>
            <a:pPr lvl="1"/>
            <a:r>
              <a:rPr lang="en-GB" dirty="0" smtClean="0"/>
              <a:t>Bias voltages</a:t>
            </a:r>
          </a:p>
          <a:p>
            <a:pPr lvl="1"/>
            <a:r>
              <a:rPr lang="en-GB" dirty="0" smtClean="0"/>
              <a:t>Stored signal charge</a:t>
            </a:r>
          </a:p>
          <a:p>
            <a:r>
              <a:rPr lang="en-GB" dirty="0"/>
              <a:t>P-wells should be narrow and shallow</a:t>
            </a:r>
          </a:p>
          <a:p>
            <a:r>
              <a:rPr lang="en-GB" dirty="0"/>
              <a:t>Photodiodes should be </a:t>
            </a:r>
            <a:r>
              <a:rPr lang="en-GB" dirty="0" smtClean="0"/>
              <a:t>deep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188287" y="1412779"/>
            <a:ext cx="1021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P-wells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flipH="1" flipV="1">
            <a:off x="2870872" y="1603369"/>
            <a:ext cx="1136142" cy="6014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>
            <a:off x="2698838" y="1792272"/>
            <a:ext cx="35363" cy="7006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V="1">
            <a:off x="1755847" y="1698651"/>
            <a:ext cx="451299" cy="3468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1" name="Group 40"/>
          <p:cNvGrpSpPr/>
          <p:nvPr/>
        </p:nvGrpSpPr>
        <p:grpSpPr>
          <a:xfrm rot="5400000" flipH="1">
            <a:off x="1545380" y="2130684"/>
            <a:ext cx="324036" cy="96895"/>
            <a:chOff x="3975741" y="1611846"/>
            <a:chExt cx="324036" cy="104970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3975741" y="1716816"/>
              <a:ext cx="32403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4036800" y="1664804"/>
              <a:ext cx="1961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111882" y="1611846"/>
              <a:ext cx="4903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2" name="Freeform 41"/>
          <p:cNvSpPr/>
          <p:nvPr/>
        </p:nvSpPr>
        <p:spPr bwMode="auto">
          <a:xfrm>
            <a:off x="1453385" y="2178499"/>
            <a:ext cx="198615" cy="325140"/>
          </a:xfrm>
          <a:custGeom>
            <a:avLst/>
            <a:gdLst>
              <a:gd name="connsiteX0" fmla="*/ 0 w 314325"/>
              <a:gd name="connsiteY0" fmla="*/ 317500 h 317500"/>
              <a:gd name="connsiteX1" fmla="*/ 0 w 314325"/>
              <a:gd name="connsiteY1" fmla="*/ 0 h 317500"/>
              <a:gd name="connsiteX2" fmla="*/ 314325 w 314325"/>
              <a:gd name="connsiteY2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25" h="317500">
                <a:moveTo>
                  <a:pt x="0" y="317500"/>
                </a:moveTo>
                <a:lnTo>
                  <a:pt x="0" y="0"/>
                </a:lnTo>
                <a:lnTo>
                  <a:pt x="314325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 rot="5400000" flipH="1">
            <a:off x="2904628" y="2134214"/>
            <a:ext cx="324036" cy="96895"/>
            <a:chOff x="3975741" y="1611846"/>
            <a:chExt cx="324036" cy="104970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3975741" y="1716816"/>
              <a:ext cx="32403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4036800" y="1664804"/>
              <a:ext cx="1961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4111882" y="1611846"/>
              <a:ext cx="4903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7" name="Freeform 46"/>
          <p:cNvSpPr/>
          <p:nvPr/>
        </p:nvSpPr>
        <p:spPr bwMode="auto">
          <a:xfrm>
            <a:off x="2812634" y="2182029"/>
            <a:ext cx="198615" cy="325140"/>
          </a:xfrm>
          <a:custGeom>
            <a:avLst/>
            <a:gdLst>
              <a:gd name="connsiteX0" fmla="*/ 0 w 314325"/>
              <a:gd name="connsiteY0" fmla="*/ 317500 h 317500"/>
              <a:gd name="connsiteX1" fmla="*/ 0 w 314325"/>
              <a:gd name="connsiteY1" fmla="*/ 0 h 317500"/>
              <a:gd name="connsiteX2" fmla="*/ 314325 w 314325"/>
              <a:gd name="connsiteY2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25" h="317500">
                <a:moveTo>
                  <a:pt x="0" y="317500"/>
                </a:moveTo>
                <a:lnTo>
                  <a:pt x="0" y="0"/>
                </a:lnTo>
                <a:lnTo>
                  <a:pt x="314325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5400000" flipH="1">
            <a:off x="4189564" y="2120230"/>
            <a:ext cx="324036" cy="96895"/>
            <a:chOff x="3975741" y="1611846"/>
            <a:chExt cx="324036" cy="104970"/>
          </a:xfrm>
        </p:grpSpPr>
        <p:cxnSp>
          <p:nvCxnSpPr>
            <p:cNvPr id="49" name="Straight Connector 48"/>
            <p:cNvCxnSpPr/>
            <p:nvPr/>
          </p:nvCxnSpPr>
          <p:spPr bwMode="auto">
            <a:xfrm>
              <a:off x="3975741" y="1716816"/>
              <a:ext cx="32403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036800" y="1664804"/>
              <a:ext cx="1961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4111882" y="1611846"/>
              <a:ext cx="4903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2" name="Freeform 51"/>
          <p:cNvSpPr/>
          <p:nvPr/>
        </p:nvSpPr>
        <p:spPr bwMode="auto">
          <a:xfrm>
            <a:off x="4097570" y="2178499"/>
            <a:ext cx="198615" cy="325140"/>
          </a:xfrm>
          <a:custGeom>
            <a:avLst/>
            <a:gdLst>
              <a:gd name="connsiteX0" fmla="*/ 0 w 314325"/>
              <a:gd name="connsiteY0" fmla="*/ 317500 h 317500"/>
              <a:gd name="connsiteX1" fmla="*/ 0 w 314325"/>
              <a:gd name="connsiteY1" fmla="*/ 0 h 317500"/>
              <a:gd name="connsiteX2" fmla="*/ 314325 w 314325"/>
              <a:gd name="connsiteY2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25" h="317500">
                <a:moveTo>
                  <a:pt x="0" y="317500"/>
                </a:moveTo>
                <a:lnTo>
                  <a:pt x="0" y="0"/>
                </a:lnTo>
                <a:lnTo>
                  <a:pt x="314325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5011" y="2155977"/>
            <a:ext cx="0" cy="3511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/>
          <p:nvPr/>
        </p:nvSpPr>
        <p:spPr>
          <a:xfrm>
            <a:off x="517397" y="1880831"/>
            <a:ext cx="66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+Bias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2112650" y="2165473"/>
            <a:ext cx="0" cy="3511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>
            <a:off x="3442028" y="2155977"/>
            <a:ext cx="0" cy="3511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Connector 78"/>
          <p:cNvCxnSpPr/>
          <p:nvPr/>
        </p:nvCxnSpPr>
        <p:spPr bwMode="auto">
          <a:xfrm>
            <a:off x="2287881" y="4838357"/>
            <a:ext cx="0" cy="3511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Freeform 85"/>
          <p:cNvSpPr/>
          <p:nvPr/>
        </p:nvSpPr>
        <p:spPr bwMode="auto">
          <a:xfrm rot="5400000">
            <a:off x="960468" y="4047824"/>
            <a:ext cx="1002797" cy="171596"/>
          </a:xfrm>
          <a:custGeom>
            <a:avLst/>
            <a:gdLst>
              <a:gd name="connsiteX0" fmla="*/ 0 w 911225"/>
              <a:gd name="connsiteY0" fmla="*/ 295275 h 593725"/>
              <a:gd name="connsiteX1" fmla="*/ 104775 w 911225"/>
              <a:gd name="connsiteY1" fmla="*/ 0 h 593725"/>
              <a:gd name="connsiteX2" fmla="*/ 263525 w 911225"/>
              <a:gd name="connsiteY2" fmla="*/ 593725 h 593725"/>
              <a:gd name="connsiteX3" fmla="*/ 412750 w 911225"/>
              <a:gd name="connsiteY3" fmla="*/ 3175 h 593725"/>
              <a:gd name="connsiteX4" fmla="*/ 565150 w 911225"/>
              <a:gd name="connsiteY4" fmla="*/ 587375 h 593725"/>
              <a:gd name="connsiteX5" fmla="*/ 692150 w 911225"/>
              <a:gd name="connsiteY5" fmla="*/ 6350 h 593725"/>
              <a:gd name="connsiteX6" fmla="*/ 825500 w 911225"/>
              <a:gd name="connsiteY6" fmla="*/ 581025 h 593725"/>
              <a:gd name="connsiteX7" fmla="*/ 911225 w 911225"/>
              <a:gd name="connsiteY7" fmla="*/ 269875 h 593725"/>
              <a:gd name="connsiteX0" fmla="*/ 0 w 911225"/>
              <a:gd name="connsiteY0" fmla="*/ 295275 h 593725"/>
              <a:gd name="connsiteX1" fmla="*/ 104775 w 911225"/>
              <a:gd name="connsiteY1" fmla="*/ 0 h 593725"/>
              <a:gd name="connsiteX2" fmla="*/ 263525 w 911225"/>
              <a:gd name="connsiteY2" fmla="*/ 593725 h 593725"/>
              <a:gd name="connsiteX3" fmla="*/ 412750 w 911225"/>
              <a:gd name="connsiteY3" fmla="*/ 3175 h 593725"/>
              <a:gd name="connsiteX4" fmla="*/ 565150 w 911225"/>
              <a:gd name="connsiteY4" fmla="*/ 587375 h 593725"/>
              <a:gd name="connsiteX5" fmla="*/ 692150 w 911225"/>
              <a:gd name="connsiteY5" fmla="*/ 6350 h 593725"/>
              <a:gd name="connsiteX6" fmla="*/ 866374 w 911225"/>
              <a:gd name="connsiteY6" fmla="*/ 574015 h 593725"/>
              <a:gd name="connsiteX7" fmla="*/ 911225 w 911225"/>
              <a:gd name="connsiteY7" fmla="*/ 269875 h 593725"/>
              <a:gd name="connsiteX0" fmla="*/ 0 w 970265"/>
              <a:gd name="connsiteY0" fmla="*/ 295275 h 593725"/>
              <a:gd name="connsiteX1" fmla="*/ 104775 w 970265"/>
              <a:gd name="connsiteY1" fmla="*/ 0 h 593725"/>
              <a:gd name="connsiteX2" fmla="*/ 263525 w 970265"/>
              <a:gd name="connsiteY2" fmla="*/ 593725 h 593725"/>
              <a:gd name="connsiteX3" fmla="*/ 412750 w 970265"/>
              <a:gd name="connsiteY3" fmla="*/ 3175 h 593725"/>
              <a:gd name="connsiteX4" fmla="*/ 565150 w 970265"/>
              <a:gd name="connsiteY4" fmla="*/ 587375 h 593725"/>
              <a:gd name="connsiteX5" fmla="*/ 692150 w 970265"/>
              <a:gd name="connsiteY5" fmla="*/ 6350 h 593725"/>
              <a:gd name="connsiteX6" fmla="*/ 866374 w 970265"/>
              <a:gd name="connsiteY6" fmla="*/ 574015 h 593725"/>
              <a:gd name="connsiteX7" fmla="*/ 970265 w 970265"/>
              <a:gd name="connsiteY7" fmla="*/ 269875 h 593725"/>
              <a:gd name="connsiteX0" fmla="*/ 0 w 970265"/>
              <a:gd name="connsiteY0" fmla="*/ 295275 h 593725"/>
              <a:gd name="connsiteX1" fmla="*/ 104775 w 970265"/>
              <a:gd name="connsiteY1" fmla="*/ 0 h 593725"/>
              <a:gd name="connsiteX2" fmla="*/ 263525 w 970265"/>
              <a:gd name="connsiteY2" fmla="*/ 593725 h 593725"/>
              <a:gd name="connsiteX3" fmla="*/ 412750 w 970265"/>
              <a:gd name="connsiteY3" fmla="*/ 3175 h 593725"/>
              <a:gd name="connsiteX4" fmla="*/ 565150 w 970265"/>
              <a:gd name="connsiteY4" fmla="*/ 587375 h 593725"/>
              <a:gd name="connsiteX5" fmla="*/ 723939 w 970265"/>
              <a:gd name="connsiteY5" fmla="*/ 13360 h 593725"/>
              <a:gd name="connsiteX6" fmla="*/ 866374 w 970265"/>
              <a:gd name="connsiteY6" fmla="*/ 574015 h 593725"/>
              <a:gd name="connsiteX7" fmla="*/ 970265 w 970265"/>
              <a:gd name="connsiteY7" fmla="*/ 269875 h 593725"/>
              <a:gd name="connsiteX0" fmla="*/ 0 w 970265"/>
              <a:gd name="connsiteY0" fmla="*/ 295275 h 593725"/>
              <a:gd name="connsiteX1" fmla="*/ 104775 w 970265"/>
              <a:gd name="connsiteY1" fmla="*/ 0 h 593725"/>
              <a:gd name="connsiteX2" fmla="*/ 263525 w 970265"/>
              <a:gd name="connsiteY2" fmla="*/ 593725 h 593725"/>
              <a:gd name="connsiteX3" fmla="*/ 412750 w 970265"/>
              <a:gd name="connsiteY3" fmla="*/ 3175 h 593725"/>
              <a:gd name="connsiteX4" fmla="*/ 578774 w 970265"/>
              <a:gd name="connsiteY4" fmla="*/ 583870 h 593725"/>
              <a:gd name="connsiteX5" fmla="*/ 723939 w 970265"/>
              <a:gd name="connsiteY5" fmla="*/ 13360 h 593725"/>
              <a:gd name="connsiteX6" fmla="*/ 866374 w 970265"/>
              <a:gd name="connsiteY6" fmla="*/ 574015 h 593725"/>
              <a:gd name="connsiteX7" fmla="*/ 970265 w 970265"/>
              <a:gd name="connsiteY7" fmla="*/ 269875 h 593725"/>
              <a:gd name="connsiteX0" fmla="*/ 0 w 956641"/>
              <a:gd name="connsiteY0" fmla="*/ 302284 h 593725"/>
              <a:gd name="connsiteX1" fmla="*/ 91151 w 956641"/>
              <a:gd name="connsiteY1" fmla="*/ 0 h 593725"/>
              <a:gd name="connsiteX2" fmla="*/ 249901 w 956641"/>
              <a:gd name="connsiteY2" fmla="*/ 593725 h 593725"/>
              <a:gd name="connsiteX3" fmla="*/ 399126 w 956641"/>
              <a:gd name="connsiteY3" fmla="*/ 3175 h 593725"/>
              <a:gd name="connsiteX4" fmla="*/ 565150 w 956641"/>
              <a:gd name="connsiteY4" fmla="*/ 583870 h 593725"/>
              <a:gd name="connsiteX5" fmla="*/ 710315 w 956641"/>
              <a:gd name="connsiteY5" fmla="*/ 13360 h 593725"/>
              <a:gd name="connsiteX6" fmla="*/ 852750 w 956641"/>
              <a:gd name="connsiteY6" fmla="*/ 574015 h 593725"/>
              <a:gd name="connsiteX7" fmla="*/ 956641 w 956641"/>
              <a:gd name="connsiteY7" fmla="*/ 269875 h 593725"/>
              <a:gd name="connsiteX0" fmla="*/ 0 w 956641"/>
              <a:gd name="connsiteY0" fmla="*/ 302284 h 593725"/>
              <a:gd name="connsiteX1" fmla="*/ 31479 w 956641"/>
              <a:gd name="connsiteY1" fmla="*/ 202875 h 593725"/>
              <a:gd name="connsiteX2" fmla="*/ 91151 w 956641"/>
              <a:gd name="connsiteY2" fmla="*/ 0 h 593725"/>
              <a:gd name="connsiteX3" fmla="*/ 249901 w 956641"/>
              <a:gd name="connsiteY3" fmla="*/ 593725 h 593725"/>
              <a:gd name="connsiteX4" fmla="*/ 399126 w 956641"/>
              <a:gd name="connsiteY4" fmla="*/ 3175 h 593725"/>
              <a:gd name="connsiteX5" fmla="*/ 565150 w 956641"/>
              <a:gd name="connsiteY5" fmla="*/ 583870 h 593725"/>
              <a:gd name="connsiteX6" fmla="*/ 710315 w 956641"/>
              <a:gd name="connsiteY6" fmla="*/ 13360 h 593725"/>
              <a:gd name="connsiteX7" fmla="*/ 852750 w 956641"/>
              <a:gd name="connsiteY7" fmla="*/ 574015 h 593725"/>
              <a:gd name="connsiteX8" fmla="*/ 956641 w 956641"/>
              <a:gd name="connsiteY8" fmla="*/ 269875 h 593725"/>
              <a:gd name="connsiteX0" fmla="*/ 0 w 1415319"/>
              <a:gd name="connsiteY0" fmla="*/ 291769 h 593725"/>
              <a:gd name="connsiteX1" fmla="*/ 490157 w 1415319"/>
              <a:gd name="connsiteY1" fmla="*/ 202875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5319"/>
              <a:gd name="connsiteY0" fmla="*/ 291769 h 593725"/>
              <a:gd name="connsiteX1" fmla="*/ 449285 w 1415319"/>
              <a:gd name="connsiteY1" fmla="*/ 283486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5319"/>
              <a:gd name="connsiteY0" fmla="*/ 291769 h 593725"/>
              <a:gd name="connsiteX1" fmla="*/ 444743 w 1415319"/>
              <a:gd name="connsiteY1" fmla="*/ 286991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5319"/>
              <a:gd name="connsiteY0" fmla="*/ 291769 h 593725"/>
              <a:gd name="connsiteX1" fmla="*/ 458367 w 1415319"/>
              <a:gd name="connsiteY1" fmla="*/ 283486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0210"/>
              <a:gd name="connsiteY0" fmla="*/ 286512 h 593725"/>
              <a:gd name="connsiteX1" fmla="*/ 453258 w 1410210"/>
              <a:gd name="connsiteY1" fmla="*/ 283486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410210 w 1410210"/>
              <a:gd name="connsiteY8" fmla="*/ 269875 h 593725"/>
              <a:gd name="connsiteX0" fmla="*/ 0 w 1410210"/>
              <a:gd name="connsiteY0" fmla="*/ 297027 h 593725"/>
              <a:gd name="connsiteX1" fmla="*/ 453258 w 1410210"/>
              <a:gd name="connsiteY1" fmla="*/ 283486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410210 w 1410210"/>
              <a:gd name="connsiteY8" fmla="*/ 269875 h 593725"/>
              <a:gd name="connsiteX0" fmla="*/ 0 w 1410210"/>
              <a:gd name="connsiteY0" fmla="*/ 297027 h 593725"/>
              <a:gd name="connsiteX1" fmla="*/ 448149 w 1410210"/>
              <a:gd name="connsiteY1" fmla="*/ 295315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410210 w 1410210"/>
              <a:gd name="connsiteY8" fmla="*/ 269875 h 593725"/>
              <a:gd name="connsiteX0" fmla="*/ 0 w 1410210"/>
              <a:gd name="connsiteY0" fmla="*/ 297027 h 593725"/>
              <a:gd name="connsiteX1" fmla="*/ 448149 w 1410210"/>
              <a:gd name="connsiteY1" fmla="*/ 295315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394457 w 1410210"/>
              <a:gd name="connsiteY8" fmla="*/ 307581 h 593725"/>
              <a:gd name="connsiteX9" fmla="*/ 1410210 w 1410210"/>
              <a:gd name="connsiteY9" fmla="*/ 269875 h 593725"/>
              <a:gd name="connsiteX0" fmla="*/ 0 w 1708237"/>
              <a:gd name="connsiteY0" fmla="*/ 297027 h 593725"/>
              <a:gd name="connsiteX1" fmla="*/ 448149 w 1708237"/>
              <a:gd name="connsiteY1" fmla="*/ 295315 h 593725"/>
              <a:gd name="connsiteX2" fmla="*/ 544720 w 1708237"/>
              <a:gd name="connsiteY2" fmla="*/ 0 h 593725"/>
              <a:gd name="connsiteX3" fmla="*/ 703470 w 1708237"/>
              <a:gd name="connsiteY3" fmla="*/ 593725 h 593725"/>
              <a:gd name="connsiteX4" fmla="*/ 852695 w 1708237"/>
              <a:gd name="connsiteY4" fmla="*/ 3175 h 593725"/>
              <a:gd name="connsiteX5" fmla="*/ 1018719 w 1708237"/>
              <a:gd name="connsiteY5" fmla="*/ 583870 h 593725"/>
              <a:gd name="connsiteX6" fmla="*/ 1163884 w 1708237"/>
              <a:gd name="connsiteY6" fmla="*/ 13360 h 593725"/>
              <a:gd name="connsiteX7" fmla="*/ 1306319 w 1708237"/>
              <a:gd name="connsiteY7" fmla="*/ 574015 h 593725"/>
              <a:gd name="connsiteX8" fmla="*/ 1394457 w 1708237"/>
              <a:gd name="connsiteY8" fmla="*/ 307581 h 593725"/>
              <a:gd name="connsiteX9" fmla="*/ 1708237 w 1708237"/>
              <a:gd name="connsiteY9" fmla="*/ 309304 h 593725"/>
              <a:gd name="connsiteX0" fmla="*/ 0 w 1706536"/>
              <a:gd name="connsiteY0" fmla="*/ 297027 h 593725"/>
              <a:gd name="connsiteX1" fmla="*/ 448149 w 1706536"/>
              <a:gd name="connsiteY1" fmla="*/ 295315 h 593725"/>
              <a:gd name="connsiteX2" fmla="*/ 544720 w 1706536"/>
              <a:gd name="connsiteY2" fmla="*/ 0 h 593725"/>
              <a:gd name="connsiteX3" fmla="*/ 703470 w 1706536"/>
              <a:gd name="connsiteY3" fmla="*/ 593725 h 593725"/>
              <a:gd name="connsiteX4" fmla="*/ 852695 w 1706536"/>
              <a:gd name="connsiteY4" fmla="*/ 3175 h 593725"/>
              <a:gd name="connsiteX5" fmla="*/ 1018719 w 1706536"/>
              <a:gd name="connsiteY5" fmla="*/ 583870 h 593725"/>
              <a:gd name="connsiteX6" fmla="*/ 1163884 w 1706536"/>
              <a:gd name="connsiteY6" fmla="*/ 13360 h 593725"/>
              <a:gd name="connsiteX7" fmla="*/ 1306319 w 1706536"/>
              <a:gd name="connsiteY7" fmla="*/ 574015 h 593725"/>
              <a:gd name="connsiteX8" fmla="*/ 1394457 w 1706536"/>
              <a:gd name="connsiteY8" fmla="*/ 307581 h 593725"/>
              <a:gd name="connsiteX9" fmla="*/ 1706536 w 1706536"/>
              <a:gd name="connsiteY9" fmla="*/ 300103 h 593725"/>
              <a:gd name="connsiteX0" fmla="*/ 0 w 1706536"/>
              <a:gd name="connsiteY0" fmla="*/ 297027 h 593725"/>
              <a:gd name="connsiteX1" fmla="*/ 448149 w 1706536"/>
              <a:gd name="connsiteY1" fmla="*/ 295315 h 593725"/>
              <a:gd name="connsiteX2" fmla="*/ 544720 w 1706536"/>
              <a:gd name="connsiteY2" fmla="*/ 0 h 593725"/>
              <a:gd name="connsiteX3" fmla="*/ 703470 w 1706536"/>
              <a:gd name="connsiteY3" fmla="*/ 593725 h 593725"/>
              <a:gd name="connsiteX4" fmla="*/ 852695 w 1706536"/>
              <a:gd name="connsiteY4" fmla="*/ 3175 h 593725"/>
              <a:gd name="connsiteX5" fmla="*/ 1018719 w 1706536"/>
              <a:gd name="connsiteY5" fmla="*/ 583870 h 593725"/>
              <a:gd name="connsiteX6" fmla="*/ 1163884 w 1706536"/>
              <a:gd name="connsiteY6" fmla="*/ 13360 h 593725"/>
              <a:gd name="connsiteX7" fmla="*/ 1306319 w 1706536"/>
              <a:gd name="connsiteY7" fmla="*/ 574015 h 593725"/>
              <a:gd name="connsiteX8" fmla="*/ 1402974 w 1706536"/>
              <a:gd name="connsiteY8" fmla="*/ 297066 h 593725"/>
              <a:gd name="connsiteX9" fmla="*/ 1706536 w 1706536"/>
              <a:gd name="connsiteY9" fmla="*/ 300103 h 593725"/>
              <a:gd name="connsiteX0" fmla="*/ 0 w 1706536"/>
              <a:gd name="connsiteY0" fmla="*/ 297027 h 593725"/>
              <a:gd name="connsiteX1" fmla="*/ 448149 w 1706536"/>
              <a:gd name="connsiteY1" fmla="*/ 295315 h 593725"/>
              <a:gd name="connsiteX2" fmla="*/ 544720 w 1706536"/>
              <a:gd name="connsiteY2" fmla="*/ 0 h 593725"/>
              <a:gd name="connsiteX3" fmla="*/ 703470 w 1706536"/>
              <a:gd name="connsiteY3" fmla="*/ 593725 h 593725"/>
              <a:gd name="connsiteX4" fmla="*/ 852695 w 1706536"/>
              <a:gd name="connsiteY4" fmla="*/ 3175 h 593725"/>
              <a:gd name="connsiteX5" fmla="*/ 1018719 w 1706536"/>
              <a:gd name="connsiteY5" fmla="*/ 583870 h 593725"/>
              <a:gd name="connsiteX6" fmla="*/ 1163884 w 1706536"/>
              <a:gd name="connsiteY6" fmla="*/ 13360 h 593725"/>
              <a:gd name="connsiteX7" fmla="*/ 1306319 w 1706536"/>
              <a:gd name="connsiteY7" fmla="*/ 574015 h 593725"/>
              <a:gd name="connsiteX8" fmla="*/ 1402976 w 1706536"/>
              <a:gd name="connsiteY8" fmla="*/ 302323 h 593725"/>
              <a:gd name="connsiteX9" fmla="*/ 1706536 w 1706536"/>
              <a:gd name="connsiteY9" fmla="*/ 300103 h 593725"/>
              <a:gd name="connsiteX0" fmla="*/ 0 w 1704835"/>
              <a:gd name="connsiteY0" fmla="*/ 297027 h 593725"/>
              <a:gd name="connsiteX1" fmla="*/ 448149 w 1704835"/>
              <a:gd name="connsiteY1" fmla="*/ 295315 h 593725"/>
              <a:gd name="connsiteX2" fmla="*/ 544720 w 1704835"/>
              <a:gd name="connsiteY2" fmla="*/ 0 h 593725"/>
              <a:gd name="connsiteX3" fmla="*/ 703470 w 1704835"/>
              <a:gd name="connsiteY3" fmla="*/ 593725 h 593725"/>
              <a:gd name="connsiteX4" fmla="*/ 852695 w 1704835"/>
              <a:gd name="connsiteY4" fmla="*/ 3175 h 593725"/>
              <a:gd name="connsiteX5" fmla="*/ 1018719 w 1704835"/>
              <a:gd name="connsiteY5" fmla="*/ 583870 h 593725"/>
              <a:gd name="connsiteX6" fmla="*/ 1163884 w 1704835"/>
              <a:gd name="connsiteY6" fmla="*/ 13360 h 593725"/>
              <a:gd name="connsiteX7" fmla="*/ 1306319 w 1704835"/>
              <a:gd name="connsiteY7" fmla="*/ 574015 h 593725"/>
              <a:gd name="connsiteX8" fmla="*/ 1402976 w 1704835"/>
              <a:gd name="connsiteY8" fmla="*/ 302323 h 593725"/>
              <a:gd name="connsiteX9" fmla="*/ 1704835 w 1704835"/>
              <a:gd name="connsiteY9" fmla="*/ 304046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02976 w 1847917"/>
              <a:gd name="connsiteY8" fmla="*/ 302323 h 593725"/>
              <a:gd name="connsiteX9" fmla="*/ 1847917 w 1847917"/>
              <a:gd name="connsiteY9" fmla="*/ 296160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02976 w 1847917"/>
              <a:gd name="connsiteY8" fmla="*/ 291809 h 593725"/>
              <a:gd name="connsiteX9" fmla="*/ 1847917 w 1847917"/>
              <a:gd name="connsiteY9" fmla="*/ 296160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02976 w 1847917"/>
              <a:gd name="connsiteY8" fmla="*/ 291809 h 593725"/>
              <a:gd name="connsiteX9" fmla="*/ 1847917 w 1847917"/>
              <a:gd name="connsiteY9" fmla="*/ 288274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14656 w 1847917"/>
              <a:gd name="connsiteY8" fmla="*/ 302323 h 593725"/>
              <a:gd name="connsiteX9" fmla="*/ 1847917 w 1847917"/>
              <a:gd name="connsiteY9" fmla="*/ 288274 h 593725"/>
              <a:gd name="connsiteX0" fmla="*/ 0 w 1853756"/>
              <a:gd name="connsiteY0" fmla="*/ 297027 h 593725"/>
              <a:gd name="connsiteX1" fmla="*/ 448149 w 1853756"/>
              <a:gd name="connsiteY1" fmla="*/ 295315 h 593725"/>
              <a:gd name="connsiteX2" fmla="*/ 544720 w 1853756"/>
              <a:gd name="connsiteY2" fmla="*/ 0 h 593725"/>
              <a:gd name="connsiteX3" fmla="*/ 703470 w 1853756"/>
              <a:gd name="connsiteY3" fmla="*/ 593725 h 593725"/>
              <a:gd name="connsiteX4" fmla="*/ 852695 w 1853756"/>
              <a:gd name="connsiteY4" fmla="*/ 3175 h 593725"/>
              <a:gd name="connsiteX5" fmla="*/ 1018719 w 1853756"/>
              <a:gd name="connsiteY5" fmla="*/ 583870 h 593725"/>
              <a:gd name="connsiteX6" fmla="*/ 1163884 w 1853756"/>
              <a:gd name="connsiteY6" fmla="*/ 13360 h 593725"/>
              <a:gd name="connsiteX7" fmla="*/ 1306319 w 1853756"/>
              <a:gd name="connsiteY7" fmla="*/ 574015 h 593725"/>
              <a:gd name="connsiteX8" fmla="*/ 1414656 w 1853756"/>
              <a:gd name="connsiteY8" fmla="*/ 302323 h 593725"/>
              <a:gd name="connsiteX9" fmla="*/ 1853756 w 1853756"/>
              <a:gd name="connsiteY9" fmla="*/ 301418 h 593725"/>
              <a:gd name="connsiteX0" fmla="*/ 0 w 1853756"/>
              <a:gd name="connsiteY0" fmla="*/ 297027 h 593725"/>
              <a:gd name="connsiteX1" fmla="*/ 448149 w 1853756"/>
              <a:gd name="connsiteY1" fmla="*/ 295315 h 593725"/>
              <a:gd name="connsiteX2" fmla="*/ 544720 w 1853756"/>
              <a:gd name="connsiteY2" fmla="*/ 0 h 593725"/>
              <a:gd name="connsiteX3" fmla="*/ 703470 w 1853756"/>
              <a:gd name="connsiteY3" fmla="*/ 593725 h 593725"/>
              <a:gd name="connsiteX4" fmla="*/ 852695 w 1853756"/>
              <a:gd name="connsiteY4" fmla="*/ 3175 h 593725"/>
              <a:gd name="connsiteX5" fmla="*/ 1012201 w 1853756"/>
              <a:gd name="connsiteY5" fmla="*/ 588232 h 593725"/>
              <a:gd name="connsiteX6" fmla="*/ 1163884 w 1853756"/>
              <a:gd name="connsiteY6" fmla="*/ 13360 h 593725"/>
              <a:gd name="connsiteX7" fmla="*/ 1306319 w 1853756"/>
              <a:gd name="connsiteY7" fmla="*/ 574015 h 593725"/>
              <a:gd name="connsiteX8" fmla="*/ 1414656 w 1853756"/>
              <a:gd name="connsiteY8" fmla="*/ 302323 h 593725"/>
              <a:gd name="connsiteX9" fmla="*/ 1853756 w 1853756"/>
              <a:gd name="connsiteY9" fmla="*/ 301418 h 59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3756" h="593725">
                <a:moveTo>
                  <a:pt x="0" y="297027"/>
                </a:moveTo>
                <a:lnTo>
                  <a:pt x="448149" y="295315"/>
                </a:lnTo>
                <a:lnTo>
                  <a:pt x="544720" y="0"/>
                </a:lnTo>
                <a:lnTo>
                  <a:pt x="703470" y="593725"/>
                </a:lnTo>
                <a:lnTo>
                  <a:pt x="852695" y="3175"/>
                </a:lnTo>
                <a:lnTo>
                  <a:pt x="1012201" y="588232"/>
                </a:lnTo>
                <a:lnTo>
                  <a:pt x="1163884" y="13360"/>
                </a:lnTo>
                <a:lnTo>
                  <a:pt x="1306319" y="574015"/>
                </a:lnTo>
                <a:lnTo>
                  <a:pt x="1414656" y="302323"/>
                </a:lnTo>
                <a:lnTo>
                  <a:pt x="1853756" y="301418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2735519" y="2565403"/>
            <a:ext cx="1374824" cy="949331"/>
          </a:xfrm>
          <a:custGeom>
            <a:avLst/>
            <a:gdLst>
              <a:gd name="connsiteX0" fmla="*/ 276542 w 1516514"/>
              <a:gd name="connsiteY0" fmla="*/ 28575 h 817757"/>
              <a:gd name="connsiteX1" fmla="*/ 317 w 1516514"/>
              <a:gd name="connsiteY1" fmla="*/ 323850 h 817757"/>
              <a:gd name="connsiteX2" fmla="*/ 324167 w 1516514"/>
              <a:gd name="connsiteY2" fmla="*/ 657225 h 817757"/>
              <a:gd name="connsiteX3" fmla="*/ 705167 w 1516514"/>
              <a:gd name="connsiteY3" fmla="*/ 790575 h 817757"/>
              <a:gd name="connsiteX4" fmla="*/ 1190942 w 1516514"/>
              <a:gd name="connsiteY4" fmla="*/ 771525 h 817757"/>
              <a:gd name="connsiteX5" fmla="*/ 1514792 w 1516514"/>
              <a:gd name="connsiteY5" fmla="*/ 323850 h 817757"/>
              <a:gd name="connsiteX6" fmla="*/ 1295717 w 1516514"/>
              <a:gd name="connsiteY6" fmla="*/ 0 h 817757"/>
              <a:gd name="connsiteX0" fmla="*/ 276261 w 1516233"/>
              <a:gd name="connsiteY0" fmla="*/ 28575 h 815851"/>
              <a:gd name="connsiteX1" fmla="*/ 36 w 1516233"/>
              <a:gd name="connsiteY1" fmla="*/ 323850 h 815851"/>
              <a:gd name="connsiteX2" fmla="*/ 260386 w 1516233"/>
              <a:gd name="connsiteY2" fmla="*/ 692150 h 815851"/>
              <a:gd name="connsiteX3" fmla="*/ 704886 w 1516233"/>
              <a:gd name="connsiteY3" fmla="*/ 790575 h 815851"/>
              <a:gd name="connsiteX4" fmla="*/ 1190661 w 1516233"/>
              <a:gd name="connsiteY4" fmla="*/ 771525 h 815851"/>
              <a:gd name="connsiteX5" fmla="*/ 1514511 w 1516233"/>
              <a:gd name="connsiteY5" fmla="*/ 323850 h 815851"/>
              <a:gd name="connsiteX6" fmla="*/ 1295436 w 1516233"/>
              <a:gd name="connsiteY6" fmla="*/ 0 h 815851"/>
              <a:gd name="connsiteX0" fmla="*/ 276260 w 1516232"/>
              <a:gd name="connsiteY0" fmla="*/ 28575 h 848423"/>
              <a:gd name="connsiteX1" fmla="*/ 35 w 1516232"/>
              <a:gd name="connsiteY1" fmla="*/ 323850 h 848423"/>
              <a:gd name="connsiteX2" fmla="*/ 260385 w 1516232"/>
              <a:gd name="connsiteY2" fmla="*/ 692150 h 848423"/>
              <a:gd name="connsiteX3" fmla="*/ 685835 w 1516232"/>
              <a:gd name="connsiteY3" fmla="*/ 841375 h 848423"/>
              <a:gd name="connsiteX4" fmla="*/ 1190660 w 1516232"/>
              <a:gd name="connsiteY4" fmla="*/ 771525 h 848423"/>
              <a:gd name="connsiteX5" fmla="*/ 1514510 w 1516232"/>
              <a:gd name="connsiteY5" fmla="*/ 323850 h 848423"/>
              <a:gd name="connsiteX6" fmla="*/ 1295435 w 1516232"/>
              <a:gd name="connsiteY6" fmla="*/ 0 h 848423"/>
              <a:gd name="connsiteX0" fmla="*/ 276260 w 1517802"/>
              <a:gd name="connsiteY0" fmla="*/ 28575 h 849387"/>
              <a:gd name="connsiteX1" fmla="*/ 35 w 1517802"/>
              <a:gd name="connsiteY1" fmla="*/ 323850 h 849387"/>
              <a:gd name="connsiteX2" fmla="*/ 260385 w 1517802"/>
              <a:gd name="connsiteY2" fmla="*/ 692150 h 849387"/>
              <a:gd name="connsiteX3" fmla="*/ 685835 w 1517802"/>
              <a:gd name="connsiteY3" fmla="*/ 841375 h 849387"/>
              <a:gd name="connsiteX4" fmla="*/ 1143035 w 1517802"/>
              <a:gd name="connsiteY4" fmla="*/ 774700 h 849387"/>
              <a:gd name="connsiteX5" fmla="*/ 1514510 w 1517802"/>
              <a:gd name="connsiteY5" fmla="*/ 323850 h 849387"/>
              <a:gd name="connsiteX6" fmla="*/ 1295435 w 1517802"/>
              <a:gd name="connsiteY6" fmla="*/ 0 h 849387"/>
              <a:gd name="connsiteX0" fmla="*/ 276260 w 1520909"/>
              <a:gd name="connsiteY0" fmla="*/ 28575 h 847437"/>
              <a:gd name="connsiteX1" fmla="*/ 35 w 1520909"/>
              <a:gd name="connsiteY1" fmla="*/ 323850 h 847437"/>
              <a:gd name="connsiteX2" fmla="*/ 260385 w 1520909"/>
              <a:gd name="connsiteY2" fmla="*/ 692150 h 847437"/>
              <a:gd name="connsiteX3" fmla="*/ 685835 w 1520909"/>
              <a:gd name="connsiteY3" fmla="*/ 841375 h 847437"/>
              <a:gd name="connsiteX4" fmla="*/ 1143035 w 1520909"/>
              <a:gd name="connsiteY4" fmla="*/ 774700 h 847437"/>
              <a:gd name="connsiteX5" fmla="*/ 1517685 w 1520909"/>
              <a:gd name="connsiteY5" fmla="*/ 387350 h 847437"/>
              <a:gd name="connsiteX6" fmla="*/ 1295435 w 1520909"/>
              <a:gd name="connsiteY6" fmla="*/ 0 h 847437"/>
              <a:gd name="connsiteX0" fmla="*/ 276260 w 1518635"/>
              <a:gd name="connsiteY0" fmla="*/ 28575 h 847437"/>
              <a:gd name="connsiteX1" fmla="*/ 35 w 1518635"/>
              <a:gd name="connsiteY1" fmla="*/ 323850 h 847437"/>
              <a:gd name="connsiteX2" fmla="*/ 260385 w 1518635"/>
              <a:gd name="connsiteY2" fmla="*/ 692150 h 847437"/>
              <a:gd name="connsiteX3" fmla="*/ 685835 w 1518635"/>
              <a:gd name="connsiteY3" fmla="*/ 841375 h 847437"/>
              <a:gd name="connsiteX4" fmla="*/ 1143035 w 1518635"/>
              <a:gd name="connsiteY4" fmla="*/ 774700 h 847437"/>
              <a:gd name="connsiteX5" fmla="*/ 1517685 w 1518635"/>
              <a:gd name="connsiteY5" fmla="*/ 387350 h 847437"/>
              <a:gd name="connsiteX6" fmla="*/ 1295435 w 1518635"/>
              <a:gd name="connsiteY6" fmla="*/ 0 h 847437"/>
              <a:gd name="connsiteX0" fmla="*/ 276260 w 1518466"/>
              <a:gd name="connsiteY0" fmla="*/ 101600 h 920462"/>
              <a:gd name="connsiteX1" fmla="*/ 35 w 1518466"/>
              <a:gd name="connsiteY1" fmla="*/ 396875 h 920462"/>
              <a:gd name="connsiteX2" fmla="*/ 260385 w 1518466"/>
              <a:gd name="connsiteY2" fmla="*/ 765175 h 920462"/>
              <a:gd name="connsiteX3" fmla="*/ 685835 w 1518466"/>
              <a:gd name="connsiteY3" fmla="*/ 914400 h 920462"/>
              <a:gd name="connsiteX4" fmla="*/ 1143035 w 1518466"/>
              <a:gd name="connsiteY4" fmla="*/ 847725 h 920462"/>
              <a:gd name="connsiteX5" fmla="*/ 1517685 w 1518466"/>
              <a:gd name="connsiteY5" fmla="*/ 460375 h 920462"/>
              <a:gd name="connsiteX6" fmla="*/ 1228760 w 1518466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6091 w 1518772"/>
              <a:gd name="connsiteY0" fmla="*/ 9525 h 918196"/>
              <a:gd name="connsiteX1" fmla="*/ 341 w 1518772"/>
              <a:gd name="connsiteY1" fmla="*/ 396875 h 918196"/>
              <a:gd name="connsiteX2" fmla="*/ 238466 w 1518772"/>
              <a:gd name="connsiteY2" fmla="*/ 796925 h 918196"/>
              <a:gd name="connsiteX3" fmla="*/ 686141 w 1518772"/>
              <a:gd name="connsiteY3" fmla="*/ 914400 h 918196"/>
              <a:gd name="connsiteX4" fmla="*/ 1143341 w 1518772"/>
              <a:gd name="connsiteY4" fmla="*/ 847725 h 918196"/>
              <a:gd name="connsiteX5" fmla="*/ 1517991 w 1518772"/>
              <a:gd name="connsiteY5" fmla="*/ 460375 h 918196"/>
              <a:gd name="connsiteX6" fmla="*/ 1229066 w 1518772"/>
              <a:gd name="connsiteY6" fmla="*/ 0 h 918196"/>
              <a:gd name="connsiteX0" fmla="*/ 286091 w 1518772"/>
              <a:gd name="connsiteY0" fmla="*/ 9525 h 938532"/>
              <a:gd name="connsiteX1" fmla="*/ 341 w 1518772"/>
              <a:gd name="connsiteY1" fmla="*/ 396875 h 938532"/>
              <a:gd name="connsiteX2" fmla="*/ 238466 w 1518772"/>
              <a:gd name="connsiteY2" fmla="*/ 796925 h 938532"/>
              <a:gd name="connsiteX3" fmla="*/ 686141 w 1518772"/>
              <a:gd name="connsiteY3" fmla="*/ 936625 h 938532"/>
              <a:gd name="connsiteX4" fmla="*/ 1143341 w 1518772"/>
              <a:gd name="connsiteY4" fmla="*/ 847725 h 938532"/>
              <a:gd name="connsiteX5" fmla="*/ 1517991 w 1518772"/>
              <a:gd name="connsiteY5" fmla="*/ 460375 h 938532"/>
              <a:gd name="connsiteX6" fmla="*/ 1229066 w 1518772"/>
              <a:gd name="connsiteY6" fmla="*/ 0 h 938532"/>
              <a:gd name="connsiteX0" fmla="*/ 286091 w 1518568"/>
              <a:gd name="connsiteY0" fmla="*/ 9525 h 941800"/>
              <a:gd name="connsiteX1" fmla="*/ 341 w 1518568"/>
              <a:gd name="connsiteY1" fmla="*/ 396875 h 941800"/>
              <a:gd name="connsiteX2" fmla="*/ 238466 w 1518568"/>
              <a:gd name="connsiteY2" fmla="*/ 796925 h 941800"/>
              <a:gd name="connsiteX3" fmla="*/ 686141 w 1518568"/>
              <a:gd name="connsiteY3" fmla="*/ 936625 h 941800"/>
              <a:gd name="connsiteX4" fmla="*/ 1156041 w 1518568"/>
              <a:gd name="connsiteY4" fmla="*/ 866775 h 941800"/>
              <a:gd name="connsiteX5" fmla="*/ 1517991 w 1518568"/>
              <a:gd name="connsiteY5" fmla="*/ 460375 h 941800"/>
              <a:gd name="connsiteX6" fmla="*/ 1229066 w 1518568"/>
              <a:gd name="connsiteY6" fmla="*/ 0 h 941800"/>
              <a:gd name="connsiteX0" fmla="*/ 286091 w 1509073"/>
              <a:gd name="connsiteY0" fmla="*/ 9525 h 943705"/>
              <a:gd name="connsiteX1" fmla="*/ 341 w 1509073"/>
              <a:gd name="connsiteY1" fmla="*/ 396875 h 943705"/>
              <a:gd name="connsiteX2" fmla="*/ 238466 w 1509073"/>
              <a:gd name="connsiteY2" fmla="*/ 796925 h 943705"/>
              <a:gd name="connsiteX3" fmla="*/ 686141 w 1509073"/>
              <a:gd name="connsiteY3" fmla="*/ 936625 h 943705"/>
              <a:gd name="connsiteX4" fmla="*/ 1156041 w 1509073"/>
              <a:gd name="connsiteY4" fmla="*/ 866775 h 943705"/>
              <a:gd name="connsiteX5" fmla="*/ 1508466 w 1509073"/>
              <a:gd name="connsiteY5" fmla="*/ 396875 h 943705"/>
              <a:gd name="connsiteX6" fmla="*/ 1229066 w 1509073"/>
              <a:gd name="connsiteY6" fmla="*/ 0 h 943705"/>
              <a:gd name="connsiteX0" fmla="*/ 286091 w 1508614"/>
              <a:gd name="connsiteY0" fmla="*/ 9525 h 943705"/>
              <a:gd name="connsiteX1" fmla="*/ 341 w 1508614"/>
              <a:gd name="connsiteY1" fmla="*/ 396875 h 943705"/>
              <a:gd name="connsiteX2" fmla="*/ 238466 w 1508614"/>
              <a:gd name="connsiteY2" fmla="*/ 796925 h 943705"/>
              <a:gd name="connsiteX3" fmla="*/ 686141 w 1508614"/>
              <a:gd name="connsiteY3" fmla="*/ 936625 h 943705"/>
              <a:gd name="connsiteX4" fmla="*/ 1156041 w 1508614"/>
              <a:gd name="connsiteY4" fmla="*/ 866775 h 943705"/>
              <a:gd name="connsiteX5" fmla="*/ 1508466 w 1508614"/>
              <a:gd name="connsiteY5" fmla="*/ 396875 h 943705"/>
              <a:gd name="connsiteX6" fmla="*/ 1229066 w 1508614"/>
              <a:gd name="connsiteY6" fmla="*/ 0 h 943705"/>
              <a:gd name="connsiteX0" fmla="*/ 286091 w 1508467"/>
              <a:gd name="connsiteY0" fmla="*/ 9525 h 937777"/>
              <a:gd name="connsiteX1" fmla="*/ 341 w 1508467"/>
              <a:gd name="connsiteY1" fmla="*/ 396875 h 937777"/>
              <a:gd name="connsiteX2" fmla="*/ 238466 w 1508467"/>
              <a:gd name="connsiteY2" fmla="*/ 796925 h 937777"/>
              <a:gd name="connsiteX3" fmla="*/ 686141 w 1508467"/>
              <a:gd name="connsiteY3" fmla="*/ 936625 h 937777"/>
              <a:gd name="connsiteX4" fmla="*/ 1232241 w 1508467"/>
              <a:gd name="connsiteY4" fmla="*/ 835025 h 937777"/>
              <a:gd name="connsiteX5" fmla="*/ 1508466 w 1508467"/>
              <a:gd name="connsiteY5" fmla="*/ 396875 h 937777"/>
              <a:gd name="connsiteX6" fmla="*/ 1229066 w 1508467"/>
              <a:gd name="connsiteY6" fmla="*/ 0 h 937777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3615"/>
              <a:gd name="connsiteX1" fmla="*/ 360 w 1508486"/>
              <a:gd name="connsiteY1" fmla="*/ 396875 h 963615"/>
              <a:gd name="connsiteX2" fmla="*/ 238485 w 1508486"/>
              <a:gd name="connsiteY2" fmla="*/ 796925 h 963615"/>
              <a:gd name="connsiteX3" fmla="*/ 730610 w 1508486"/>
              <a:gd name="connsiteY3" fmla="*/ 946150 h 963615"/>
              <a:gd name="connsiteX4" fmla="*/ 768711 w 1508486"/>
              <a:gd name="connsiteY4" fmla="*/ 952500 h 963615"/>
              <a:gd name="connsiteX5" fmla="*/ 1232260 w 1508486"/>
              <a:gd name="connsiteY5" fmla="*/ 835025 h 963615"/>
              <a:gd name="connsiteX6" fmla="*/ 1508485 w 1508486"/>
              <a:gd name="connsiteY6" fmla="*/ 396875 h 963615"/>
              <a:gd name="connsiteX7" fmla="*/ 1229085 w 1508486"/>
              <a:gd name="connsiteY7" fmla="*/ 0 h 963615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30 w 1508506"/>
              <a:gd name="connsiteY0" fmla="*/ 9525 h 950170"/>
              <a:gd name="connsiteX1" fmla="*/ 380 w 1508506"/>
              <a:gd name="connsiteY1" fmla="*/ 396875 h 950170"/>
              <a:gd name="connsiteX2" fmla="*/ 238505 w 1508506"/>
              <a:gd name="connsiteY2" fmla="*/ 796925 h 950170"/>
              <a:gd name="connsiteX3" fmla="*/ 771905 w 1508506"/>
              <a:gd name="connsiteY3" fmla="*/ 949325 h 950170"/>
              <a:gd name="connsiteX4" fmla="*/ 1232280 w 1508506"/>
              <a:gd name="connsiteY4" fmla="*/ 835025 h 950170"/>
              <a:gd name="connsiteX5" fmla="*/ 1508505 w 1508506"/>
              <a:gd name="connsiteY5" fmla="*/ 396875 h 950170"/>
              <a:gd name="connsiteX6" fmla="*/ 1229105 w 1508506"/>
              <a:gd name="connsiteY6" fmla="*/ 0 h 950170"/>
              <a:gd name="connsiteX0" fmla="*/ 286130 w 1508506"/>
              <a:gd name="connsiteY0" fmla="*/ 9525 h 949438"/>
              <a:gd name="connsiteX1" fmla="*/ 380 w 1508506"/>
              <a:gd name="connsiteY1" fmla="*/ 396875 h 949438"/>
              <a:gd name="connsiteX2" fmla="*/ 238505 w 1508506"/>
              <a:gd name="connsiteY2" fmla="*/ 796925 h 949438"/>
              <a:gd name="connsiteX3" fmla="*/ 771905 w 1508506"/>
              <a:gd name="connsiteY3" fmla="*/ 949325 h 949438"/>
              <a:gd name="connsiteX4" fmla="*/ 1232280 w 1508506"/>
              <a:gd name="connsiteY4" fmla="*/ 835025 h 949438"/>
              <a:gd name="connsiteX5" fmla="*/ 1508505 w 1508506"/>
              <a:gd name="connsiteY5" fmla="*/ 396875 h 949438"/>
              <a:gd name="connsiteX6" fmla="*/ 1229105 w 1508506"/>
              <a:gd name="connsiteY6" fmla="*/ 0 h 949438"/>
              <a:gd name="connsiteX0" fmla="*/ 286130 w 1508737"/>
              <a:gd name="connsiteY0" fmla="*/ 9525 h 949360"/>
              <a:gd name="connsiteX1" fmla="*/ 380 w 1508737"/>
              <a:gd name="connsiteY1" fmla="*/ 396875 h 949360"/>
              <a:gd name="connsiteX2" fmla="*/ 238505 w 1508737"/>
              <a:gd name="connsiteY2" fmla="*/ 796925 h 949360"/>
              <a:gd name="connsiteX3" fmla="*/ 771905 w 1508737"/>
              <a:gd name="connsiteY3" fmla="*/ 949325 h 949360"/>
              <a:gd name="connsiteX4" fmla="*/ 1267205 w 1508737"/>
              <a:gd name="connsiteY4" fmla="*/ 806450 h 949360"/>
              <a:gd name="connsiteX5" fmla="*/ 1508505 w 1508737"/>
              <a:gd name="connsiteY5" fmla="*/ 396875 h 949360"/>
              <a:gd name="connsiteX6" fmla="*/ 1229105 w 1508737"/>
              <a:gd name="connsiteY6" fmla="*/ 0 h 949360"/>
              <a:gd name="connsiteX0" fmla="*/ 286130 w 1509005"/>
              <a:gd name="connsiteY0" fmla="*/ 9525 h 949360"/>
              <a:gd name="connsiteX1" fmla="*/ 380 w 1509005"/>
              <a:gd name="connsiteY1" fmla="*/ 396875 h 949360"/>
              <a:gd name="connsiteX2" fmla="*/ 238505 w 1509005"/>
              <a:gd name="connsiteY2" fmla="*/ 796925 h 949360"/>
              <a:gd name="connsiteX3" fmla="*/ 771905 w 1509005"/>
              <a:gd name="connsiteY3" fmla="*/ 949325 h 949360"/>
              <a:gd name="connsiteX4" fmla="*/ 1267205 w 1509005"/>
              <a:gd name="connsiteY4" fmla="*/ 806450 h 949360"/>
              <a:gd name="connsiteX5" fmla="*/ 1508505 w 1509005"/>
              <a:gd name="connsiteY5" fmla="*/ 396875 h 949360"/>
              <a:gd name="connsiteX6" fmla="*/ 1229105 w 1509005"/>
              <a:gd name="connsiteY6" fmla="*/ 0 h 949360"/>
              <a:gd name="connsiteX0" fmla="*/ 285762 w 1508637"/>
              <a:gd name="connsiteY0" fmla="*/ 9525 h 949360"/>
              <a:gd name="connsiteX1" fmla="*/ 12 w 1508637"/>
              <a:gd name="connsiteY1" fmla="*/ 396875 h 949360"/>
              <a:gd name="connsiteX2" fmla="*/ 238137 w 1508637"/>
              <a:gd name="connsiteY2" fmla="*/ 796925 h 949360"/>
              <a:gd name="connsiteX3" fmla="*/ 771537 w 1508637"/>
              <a:gd name="connsiteY3" fmla="*/ 949325 h 949360"/>
              <a:gd name="connsiteX4" fmla="*/ 1266837 w 1508637"/>
              <a:gd name="connsiteY4" fmla="*/ 806450 h 949360"/>
              <a:gd name="connsiteX5" fmla="*/ 1508137 w 1508637"/>
              <a:gd name="connsiteY5" fmla="*/ 396875 h 949360"/>
              <a:gd name="connsiteX6" fmla="*/ 1228737 w 1508637"/>
              <a:gd name="connsiteY6" fmla="*/ 0 h 949360"/>
              <a:gd name="connsiteX0" fmla="*/ 286026 w 1508901"/>
              <a:gd name="connsiteY0" fmla="*/ 9525 h 949343"/>
              <a:gd name="connsiteX1" fmla="*/ 276 w 1508901"/>
              <a:gd name="connsiteY1" fmla="*/ 396875 h 949343"/>
              <a:gd name="connsiteX2" fmla="*/ 244751 w 1508901"/>
              <a:gd name="connsiteY2" fmla="*/ 812800 h 949343"/>
              <a:gd name="connsiteX3" fmla="*/ 771801 w 1508901"/>
              <a:gd name="connsiteY3" fmla="*/ 949325 h 949343"/>
              <a:gd name="connsiteX4" fmla="*/ 1267101 w 1508901"/>
              <a:gd name="connsiteY4" fmla="*/ 806450 h 949343"/>
              <a:gd name="connsiteX5" fmla="*/ 1508401 w 1508901"/>
              <a:gd name="connsiteY5" fmla="*/ 396875 h 949343"/>
              <a:gd name="connsiteX6" fmla="*/ 1229001 w 1508901"/>
              <a:gd name="connsiteY6" fmla="*/ 0 h 949343"/>
              <a:gd name="connsiteX0" fmla="*/ 286026 w 1508593"/>
              <a:gd name="connsiteY0" fmla="*/ 9525 h 949417"/>
              <a:gd name="connsiteX1" fmla="*/ 276 w 1508593"/>
              <a:gd name="connsiteY1" fmla="*/ 396875 h 949417"/>
              <a:gd name="connsiteX2" fmla="*/ 244751 w 1508593"/>
              <a:gd name="connsiteY2" fmla="*/ 812800 h 949417"/>
              <a:gd name="connsiteX3" fmla="*/ 771801 w 1508593"/>
              <a:gd name="connsiteY3" fmla="*/ 949325 h 949417"/>
              <a:gd name="connsiteX4" fmla="*/ 1263926 w 1508593"/>
              <a:gd name="connsiteY4" fmla="*/ 825500 h 949417"/>
              <a:gd name="connsiteX5" fmla="*/ 1508401 w 1508593"/>
              <a:gd name="connsiteY5" fmla="*/ 396875 h 949417"/>
              <a:gd name="connsiteX6" fmla="*/ 1229001 w 1508593"/>
              <a:gd name="connsiteY6" fmla="*/ 0 h 949417"/>
              <a:gd name="connsiteX0" fmla="*/ 286026 w 1508442"/>
              <a:gd name="connsiteY0" fmla="*/ 9525 h 949417"/>
              <a:gd name="connsiteX1" fmla="*/ 276 w 1508442"/>
              <a:gd name="connsiteY1" fmla="*/ 396875 h 949417"/>
              <a:gd name="connsiteX2" fmla="*/ 244751 w 1508442"/>
              <a:gd name="connsiteY2" fmla="*/ 812800 h 949417"/>
              <a:gd name="connsiteX3" fmla="*/ 771801 w 1508442"/>
              <a:gd name="connsiteY3" fmla="*/ 949325 h 949417"/>
              <a:gd name="connsiteX4" fmla="*/ 1263926 w 1508442"/>
              <a:gd name="connsiteY4" fmla="*/ 825500 h 949417"/>
              <a:gd name="connsiteX5" fmla="*/ 1508401 w 1508442"/>
              <a:gd name="connsiteY5" fmla="*/ 396875 h 949417"/>
              <a:gd name="connsiteX6" fmla="*/ 1229001 w 1508442"/>
              <a:gd name="connsiteY6" fmla="*/ 0 h 949417"/>
              <a:gd name="connsiteX0" fmla="*/ 285752 w 1508168"/>
              <a:gd name="connsiteY0" fmla="*/ 9525 h 949417"/>
              <a:gd name="connsiteX1" fmla="*/ 2 w 1508168"/>
              <a:gd name="connsiteY1" fmla="*/ 396875 h 949417"/>
              <a:gd name="connsiteX2" fmla="*/ 244477 w 1508168"/>
              <a:gd name="connsiteY2" fmla="*/ 812800 h 949417"/>
              <a:gd name="connsiteX3" fmla="*/ 771527 w 1508168"/>
              <a:gd name="connsiteY3" fmla="*/ 949325 h 949417"/>
              <a:gd name="connsiteX4" fmla="*/ 1263652 w 1508168"/>
              <a:gd name="connsiteY4" fmla="*/ 825500 h 949417"/>
              <a:gd name="connsiteX5" fmla="*/ 1508127 w 1508168"/>
              <a:gd name="connsiteY5" fmla="*/ 396875 h 949417"/>
              <a:gd name="connsiteX6" fmla="*/ 1228727 w 1508168"/>
              <a:gd name="connsiteY6" fmla="*/ 0 h 949417"/>
              <a:gd name="connsiteX0" fmla="*/ 285752 w 1489124"/>
              <a:gd name="connsiteY0" fmla="*/ 9525 h 949417"/>
              <a:gd name="connsiteX1" fmla="*/ 2 w 1489124"/>
              <a:gd name="connsiteY1" fmla="*/ 396875 h 949417"/>
              <a:gd name="connsiteX2" fmla="*/ 244477 w 1489124"/>
              <a:gd name="connsiteY2" fmla="*/ 812800 h 949417"/>
              <a:gd name="connsiteX3" fmla="*/ 771527 w 1489124"/>
              <a:gd name="connsiteY3" fmla="*/ 949325 h 949417"/>
              <a:gd name="connsiteX4" fmla="*/ 1263652 w 1489124"/>
              <a:gd name="connsiteY4" fmla="*/ 825500 h 949417"/>
              <a:gd name="connsiteX5" fmla="*/ 1489077 w 1489124"/>
              <a:gd name="connsiteY5" fmla="*/ 396875 h 949417"/>
              <a:gd name="connsiteX6" fmla="*/ 1228727 w 1489124"/>
              <a:gd name="connsiteY6" fmla="*/ 0 h 949417"/>
              <a:gd name="connsiteX0" fmla="*/ 286328 w 1489700"/>
              <a:gd name="connsiteY0" fmla="*/ 9525 h 949331"/>
              <a:gd name="connsiteX1" fmla="*/ 578 w 1489700"/>
              <a:gd name="connsiteY1" fmla="*/ 396875 h 949331"/>
              <a:gd name="connsiteX2" fmla="*/ 229178 w 1489700"/>
              <a:gd name="connsiteY2" fmla="*/ 822325 h 949331"/>
              <a:gd name="connsiteX3" fmla="*/ 772103 w 1489700"/>
              <a:gd name="connsiteY3" fmla="*/ 949325 h 949331"/>
              <a:gd name="connsiteX4" fmla="*/ 1264228 w 1489700"/>
              <a:gd name="connsiteY4" fmla="*/ 825500 h 949331"/>
              <a:gd name="connsiteX5" fmla="*/ 1489653 w 1489700"/>
              <a:gd name="connsiteY5" fmla="*/ 396875 h 949331"/>
              <a:gd name="connsiteX6" fmla="*/ 1229303 w 1489700"/>
              <a:gd name="connsiteY6" fmla="*/ 0 h 949331"/>
              <a:gd name="connsiteX0" fmla="*/ 286021 w 1489393"/>
              <a:gd name="connsiteY0" fmla="*/ 9525 h 949331"/>
              <a:gd name="connsiteX1" fmla="*/ 271 w 1489393"/>
              <a:gd name="connsiteY1" fmla="*/ 396875 h 949331"/>
              <a:gd name="connsiteX2" fmla="*/ 228871 w 1489393"/>
              <a:gd name="connsiteY2" fmla="*/ 822325 h 949331"/>
              <a:gd name="connsiteX3" fmla="*/ 771796 w 1489393"/>
              <a:gd name="connsiteY3" fmla="*/ 949325 h 949331"/>
              <a:gd name="connsiteX4" fmla="*/ 1263921 w 1489393"/>
              <a:gd name="connsiteY4" fmla="*/ 825500 h 949331"/>
              <a:gd name="connsiteX5" fmla="*/ 1489346 w 1489393"/>
              <a:gd name="connsiteY5" fmla="*/ 396875 h 949331"/>
              <a:gd name="connsiteX6" fmla="*/ 1228996 w 1489393"/>
              <a:gd name="connsiteY6" fmla="*/ 0 h 94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9393" h="949331">
                <a:moveTo>
                  <a:pt x="286021" y="9525"/>
                </a:moveTo>
                <a:cubicBezTo>
                  <a:pt x="162989" y="111125"/>
                  <a:pt x="6621" y="191558"/>
                  <a:pt x="271" y="396875"/>
                </a:cubicBezTo>
                <a:cubicBezTo>
                  <a:pt x="-6079" y="602192"/>
                  <a:pt x="100284" y="730250"/>
                  <a:pt x="228871" y="822325"/>
                </a:cubicBezTo>
                <a:cubicBezTo>
                  <a:pt x="357458" y="914400"/>
                  <a:pt x="599288" y="948796"/>
                  <a:pt x="771796" y="949325"/>
                </a:cubicBezTo>
                <a:cubicBezTo>
                  <a:pt x="944304" y="949854"/>
                  <a:pt x="1144329" y="917575"/>
                  <a:pt x="1263921" y="825500"/>
                </a:cubicBezTo>
                <a:cubicBezTo>
                  <a:pt x="1383513" y="733425"/>
                  <a:pt x="1491992" y="597958"/>
                  <a:pt x="1489346" y="396875"/>
                </a:cubicBezTo>
                <a:cubicBezTo>
                  <a:pt x="1486700" y="195792"/>
                  <a:pt x="1347264" y="97631"/>
                  <a:pt x="1228996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61231" y="2575020"/>
            <a:ext cx="1392155" cy="949417"/>
          </a:xfrm>
          <a:custGeom>
            <a:avLst/>
            <a:gdLst>
              <a:gd name="connsiteX0" fmla="*/ 276542 w 1516514"/>
              <a:gd name="connsiteY0" fmla="*/ 28575 h 817757"/>
              <a:gd name="connsiteX1" fmla="*/ 317 w 1516514"/>
              <a:gd name="connsiteY1" fmla="*/ 323850 h 817757"/>
              <a:gd name="connsiteX2" fmla="*/ 324167 w 1516514"/>
              <a:gd name="connsiteY2" fmla="*/ 657225 h 817757"/>
              <a:gd name="connsiteX3" fmla="*/ 705167 w 1516514"/>
              <a:gd name="connsiteY3" fmla="*/ 790575 h 817757"/>
              <a:gd name="connsiteX4" fmla="*/ 1190942 w 1516514"/>
              <a:gd name="connsiteY4" fmla="*/ 771525 h 817757"/>
              <a:gd name="connsiteX5" fmla="*/ 1514792 w 1516514"/>
              <a:gd name="connsiteY5" fmla="*/ 323850 h 817757"/>
              <a:gd name="connsiteX6" fmla="*/ 1295717 w 1516514"/>
              <a:gd name="connsiteY6" fmla="*/ 0 h 817757"/>
              <a:gd name="connsiteX0" fmla="*/ 276261 w 1516233"/>
              <a:gd name="connsiteY0" fmla="*/ 28575 h 815851"/>
              <a:gd name="connsiteX1" fmla="*/ 36 w 1516233"/>
              <a:gd name="connsiteY1" fmla="*/ 323850 h 815851"/>
              <a:gd name="connsiteX2" fmla="*/ 260386 w 1516233"/>
              <a:gd name="connsiteY2" fmla="*/ 692150 h 815851"/>
              <a:gd name="connsiteX3" fmla="*/ 704886 w 1516233"/>
              <a:gd name="connsiteY3" fmla="*/ 790575 h 815851"/>
              <a:gd name="connsiteX4" fmla="*/ 1190661 w 1516233"/>
              <a:gd name="connsiteY4" fmla="*/ 771525 h 815851"/>
              <a:gd name="connsiteX5" fmla="*/ 1514511 w 1516233"/>
              <a:gd name="connsiteY5" fmla="*/ 323850 h 815851"/>
              <a:gd name="connsiteX6" fmla="*/ 1295436 w 1516233"/>
              <a:gd name="connsiteY6" fmla="*/ 0 h 815851"/>
              <a:gd name="connsiteX0" fmla="*/ 276260 w 1516232"/>
              <a:gd name="connsiteY0" fmla="*/ 28575 h 848423"/>
              <a:gd name="connsiteX1" fmla="*/ 35 w 1516232"/>
              <a:gd name="connsiteY1" fmla="*/ 323850 h 848423"/>
              <a:gd name="connsiteX2" fmla="*/ 260385 w 1516232"/>
              <a:gd name="connsiteY2" fmla="*/ 692150 h 848423"/>
              <a:gd name="connsiteX3" fmla="*/ 685835 w 1516232"/>
              <a:gd name="connsiteY3" fmla="*/ 841375 h 848423"/>
              <a:gd name="connsiteX4" fmla="*/ 1190660 w 1516232"/>
              <a:gd name="connsiteY4" fmla="*/ 771525 h 848423"/>
              <a:gd name="connsiteX5" fmla="*/ 1514510 w 1516232"/>
              <a:gd name="connsiteY5" fmla="*/ 323850 h 848423"/>
              <a:gd name="connsiteX6" fmla="*/ 1295435 w 1516232"/>
              <a:gd name="connsiteY6" fmla="*/ 0 h 848423"/>
              <a:gd name="connsiteX0" fmla="*/ 276260 w 1517802"/>
              <a:gd name="connsiteY0" fmla="*/ 28575 h 849387"/>
              <a:gd name="connsiteX1" fmla="*/ 35 w 1517802"/>
              <a:gd name="connsiteY1" fmla="*/ 323850 h 849387"/>
              <a:gd name="connsiteX2" fmla="*/ 260385 w 1517802"/>
              <a:gd name="connsiteY2" fmla="*/ 692150 h 849387"/>
              <a:gd name="connsiteX3" fmla="*/ 685835 w 1517802"/>
              <a:gd name="connsiteY3" fmla="*/ 841375 h 849387"/>
              <a:gd name="connsiteX4" fmla="*/ 1143035 w 1517802"/>
              <a:gd name="connsiteY4" fmla="*/ 774700 h 849387"/>
              <a:gd name="connsiteX5" fmla="*/ 1514510 w 1517802"/>
              <a:gd name="connsiteY5" fmla="*/ 323850 h 849387"/>
              <a:gd name="connsiteX6" fmla="*/ 1295435 w 1517802"/>
              <a:gd name="connsiteY6" fmla="*/ 0 h 849387"/>
              <a:gd name="connsiteX0" fmla="*/ 276260 w 1520909"/>
              <a:gd name="connsiteY0" fmla="*/ 28575 h 847437"/>
              <a:gd name="connsiteX1" fmla="*/ 35 w 1520909"/>
              <a:gd name="connsiteY1" fmla="*/ 323850 h 847437"/>
              <a:gd name="connsiteX2" fmla="*/ 260385 w 1520909"/>
              <a:gd name="connsiteY2" fmla="*/ 692150 h 847437"/>
              <a:gd name="connsiteX3" fmla="*/ 685835 w 1520909"/>
              <a:gd name="connsiteY3" fmla="*/ 841375 h 847437"/>
              <a:gd name="connsiteX4" fmla="*/ 1143035 w 1520909"/>
              <a:gd name="connsiteY4" fmla="*/ 774700 h 847437"/>
              <a:gd name="connsiteX5" fmla="*/ 1517685 w 1520909"/>
              <a:gd name="connsiteY5" fmla="*/ 387350 h 847437"/>
              <a:gd name="connsiteX6" fmla="*/ 1295435 w 1520909"/>
              <a:gd name="connsiteY6" fmla="*/ 0 h 847437"/>
              <a:gd name="connsiteX0" fmla="*/ 276260 w 1518635"/>
              <a:gd name="connsiteY0" fmla="*/ 28575 h 847437"/>
              <a:gd name="connsiteX1" fmla="*/ 35 w 1518635"/>
              <a:gd name="connsiteY1" fmla="*/ 323850 h 847437"/>
              <a:gd name="connsiteX2" fmla="*/ 260385 w 1518635"/>
              <a:gd name="connsiteY2" fmla="*/ 692150 h 847437"/>
              <a:gd name="connsiteX3" fmla="*/ 685835 w 1518635"/>
              <a:gd name="connsiteY3" fmla="*/ 841375 h 847437"/>
              <a:gd name="connsiteX4" fmla="*/ 1143035 w 1518635"/>
              <a:gd name="connsiteY4" fmla="*/ 774700 h 847437"/>
              <a:gd name="connsiteX5" fmla="*/ 1517685 w 1518635"/>
              <a:gd name="connsiteY5" fmla="*/ 387350 h 847437"/>
              <a:gd name="connsiteX6" fmla="*/ 1295435 w 1518635"/>
              <a:gd name="connsiteY6" fmla="*/ 0 h 847437"/>
              <a:gd name="connsiteX0" fmla="*/ 276260 w 1518466"/>
              <a:gd name="connsiteY0" fmla="*/ 101600 h 920462"/>
              <a:gd name="connsiteX1" fmla="*/ 35 w 1518466"/>
              <a:gd name="connsiteY1" fmla="*/ 396875 h 920462"/>
              <a:gd name="connsiteX2" fmla="*/ 260385 w 1518466"/>
              <a:gd name="connsiteY2" fmla="*/ 765175 h 920462"/>
              <a:gd name="connsiteX3" fmla="*/ 685835 w 1518466"/>
              <a:gd name="connsiteY3" fmla="*/ 914400 h 920462"/>
              <a:gd name="connsiteX4" fmla="*/ 1143035 w 1518466"/>
              <a:gd name="connsiteY4" fmla="*/ 847725 h 920462"/>
              <a:gd name="connsiteX5" fmla="*/ 1517685 w 1518466"/>
              <a:gd name="connsiteY5" fmla="*/ 460375 h 920462"/>
              <a:gd name="connsiteX6" fmla="*/ 1228760 w 1518466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6091 w 1518772"/>
              <a:gd name="connsiteY0" fmla="*/ 9525 h 918196"/>
              <a:gd name="connsiteX1" fmla="*/ 341 w 1518772"/>
              <a:gd name="connsiteY1" fmla="*/ 396875 h 918196"/>
              <a:gd name="connsiteX2" fmla="*/ 238466 w 1518772"/>
              <a:gd name="connsiteY2" fmla="*/ 796925 h 918196"/>
              <a:gd name="connsiteX3" fmla="*/ 686141 w 1518772"/>
              <a:gd name="connsiteY3" fmla="*/ 914400 h 918196"/>
              <a:gd name="connsiteX4" fmla="*/ 1143341 w 1518772"/>
              <a:gd name="connsiteY4" fmla="*/ 847725 h 918196"/>
              <a:gd name="connsiteX5" fmla="*/ 1517991 w 1518772"/>
              <a:gd name="connsiteY5" fmla="*/ 460375 h 918196"/>
              <a:gd name="connsiteX6" fmla="*/ 1229066 w 1518772"/>
              <a:gd name="connsiteY6" fmla="*/ 0 h 918196"/>
              <a:gd name="connsiteX0" fmla="*/ 286091 w 1518772"/>
              <a:gd name="connsiteY0" fmla="*/ 9525 h 938532"/>
              <a:gd name="connsiteX1" fmla="*/ 341 w 1518772"/>
              <a:gd name="connsiteY1" fmla="*/ 396875 h 938532"/>
              <a:gd name="connsiteX2" fmla="*/ 238466 w 1518772"/>
              <a:gd name="connsiteY2" fmla="*/ 796925 h 938532"/>
              <a:gd name="connsiteX3" fmla="*/ 686141 w 1518772"/>
              <a:gd name="connsiteY3" fmla="*/ 936625 h 938532"/>
              <a:gd name="connsiteX4" fmla="*/ 1143341 w 1518772"/>
              <a:gd name="connsiteY4" fmla="*/ 847725 h 938532"/>
              <a:gd name="connsiteX5" fmla="*/ 1517991 w 1518772"/>
              <a:gd name="connsiteY5" fmla="*/ 460375 h 938532"/>
              <a:gd name="connsiteX6" fmla="*/ 1229066 w 1518772"/>
              <a:gd name="connsiteY6" fmla="*/ 0 h 938532"/>
              <a:gd name="connsiteX0" fmla="*/ 286091 w 1518568"/>
              <a:gd name="connsiteY0" fmla="*/ 9525 h 941800"/>
              <a:gd name="connsiteX1" fmla="*/ 341 w 1518568"/>
              <a:gd name="connsiteY1" fmla="*/ 396875 h 941800"/>
              <a:gd name="connsiteX2" fmla="*/ 238466 w 1518568"/>
              <a:gd name="connsiteY2" fmla="*/ 796925 h 941800"/>
              <a:gd name="connsiteX3" fmla="*/ 686141 w 1518568"/>
              <a:gd name="connsiteY3" fmla="*/ 936625 h 941800"/>
              <a:gd name="connsiteX4" fmla="*/ 1156041 w 1518568"/>
              <a:gd name="connsiteY4" fmla="*/ 866775 h 941800"/>
              <a:gd name="connsiteX5" fmla="*/ 1517991 w 1518568"/>
              <a:gd name="connsiteY5" fmla="*/ 460375 h 941800"/>
              <a:gd name="connsiteX6" fmla="*/ 1229066 w 1518568"/>
              <a:gd name="connsiteY6" fmla="*/ 0 h 941800"/>
              <a:gd name="connsiteX0" fmla="*/ 286091 w 1509073"/>
              <a:gd name="connsiteY0" fmla="*/ 9525 h 943705"/>
              <a:gd name="connsiteX1" fmla="*/ 341 w 1509073"/>
              <a:gd name="connsiteY1" fmla="*/ 396875 h 943705"/>
              <a:gd name="connsiteX2" fmla="*/ 238466 w 1509073"/>
              <a:gd name="connsiteY2" fmla="*/ 796925 h 943705"/>
              <a:gd name="connsiteX3" fmla="*/ 686141 w 1509073"/>
              <a:gd name="connsiteY3" fmla="*/ 936625 h 943705"/>
              <a:gd name="connsiteX4" fmla="*/ 1156041 w 1509073"/>
              <a:gd name="connsiteY4" fmla="*/ 866775 h 943705"/>
              <a:gd name="connsiteX5" fmla="*/ 1508466 w 1509073"/>
              <a:gd name="connsiteY5" fmla="*/ 396875 h 943705"/>
              <a:gd name="connsiteX6" fmla="*/ 1229066 w 1509073"/>
              <a:gd name="connsiteY6" fmla="*/ 0 h 943705"/>
              <a:gd name="connsiteX0" fmla="*/ 286091 w 1508614"/>
              <a:gd name="connsiteY0" fmla="*/ 9525 h 943705"/>
              <a:gd name="connsiteX1" fmla="*/ 341 w 1508614"/>
              <a:gd name="connsiteY1" fmla="*/ 396875 h 943705"/>
              <a:gd name="connsiteX2" fmla="*/ 238466 w 1508614"/>
              <a:gd name="connsiteY2" fmla="*/ 796925 h 943705"/>
              <a:gd name="connsiteX3" fmla="*/ 686141 w 1508614"/>
              <a:gd name="connsiteY3" fmla="*/ 936625 h 943705"/>
              <a:gd name="connsiteX4" fmla="*/ 1156041 w 1508614"/>
              <a:gd name="connsiteY4" fmla="*/ 866775 h 943705"/>
              <a:gd name="connsiteX5" fmla="*/ 1508466 w 1508614"/>
              <a:gd name="connsiteY5" fmla="*/ 396875 h 943705"/>
              <a:gd name="connsiteX6" fmla="*/ 1229066 w 1508614"/>
              <a:gd name="connsiteY6" fmla="*/ 0 h 943705"/>
              <a:gd name="connsiteX0" fmla="*/ 286091 w 1508467"/>
              <a:gd name="connsiteY0" fmla="*/ 9525 h 937777"/>
              <a:gd name="connsiteX1" fmla="*/ 341 w 1508467"/>
              <a:gd name="connsiteY1" fmla="*/ 396875 h 937777"/>
              <a:gd name="connsiteX2" fmla="*/ 238466 w 1508467"/>
              <a:gd name="connsiteY2" fmla="*/ 796925 h 937777"/>
              <a:gd name="connsiteX3" fmla="*/ 686141 w 1508467"/>
              <a:gd name="connsiteY3" fmla="*/ 936625 h 937777"/>
              <a:gd name="connsiteX4" fmla="*/ 1232241 w 1508467"/>
              <a:gd name="connsiteY4" fmla="*/ 835025 h 937777"/>
              <a:gd name="connsiteX5" fmla="*/ 1508466 w 1508467"/>
              <a:gd name="connsiteY5" fmla="*/ 396875 h 937777"/>
              <a:gd name="connsiteX6" fmla="*/ 1229066 w 1508467"/>
              <a:gd name="connsiteY6" fmla="*/ 0 h 937777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3615"/>
              <a:gd name="connsiteX1" fmla="*/ 360 w 1508486"/>
              <a:gd name="connsiteY1" fmla="*/ 396875 h 963615"/>
              <a:gd name="connsiteX2" fmla="*/ 238485 w 1508486"/>
              <a:gd name="connsiteY2" fmla="*/ 796925 h 963615"/>
              <a:gd name="connsiteX3" fmla="*/ 730610 w 1508486"/>
              <a:gd name="connsiteY3" fmla="*/ 946150 h 963615"/>
              <a:gd name="connsiteX4" fmla="*/ 768711 w 1508486"/>
              <a:gd name="connsiteY4" fmla="*/ 952500 h 963615"/>
              <a:gd name="connsiteX5" fmla="*/ 1232260 w 1508486"/>
              <a:gd name="connsiteY5" fmla="*/ 835025 h 963615"/>
              <a:gd name="connsiteX6" fmla="*/ 1508485 w 1508486"/>
              <a:gd name="connsiteY6" fmla="*/ 396875 h 963615"/>
              <a:gd name="connsiteX7" fmla="*/ 1229085 w 1508486"/>
              <a:gd name="connsiteY7" fmla="*/ 0 h 963615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30 w 1508506"/>
              <a:gd name="connsiteY0" fmla="*/ 9525 h 950170"/>
              <a:gd name="connsiteX1" fmla="*/ 380 w 1508506"/>
              <a:gd name="connsiteY1" fmla="*/ 396875 h 950170"/>
              <a:gd name="connsiteX2" fmla="*/ 238505 w 1508506"/>
              <a:gd name="connsiteY2" fmla="*/ 796925 h 950170"/>
              <a:gd name="connsiteX3" fmla="*/ 771905 w 1508506"/>
              <a:gd name="connsiteY3" fmla="*/ 949325 h 950170"/>
              <a:gd name="connsiteX4" fmla="*/ 1232280 w 1508506"/>
              <a:gd name="connsiteY4" fmla="*/ 835025 h 950170"/>
              <a:gd name="connsiteX5" fmla="*/ 1508505 w 1508506"/>
              <a:gd name="connsiteY5" fmla="*/ 396875 h 950170"/>
              <a:gd name="connsiteX6" fmla="*/ 1229105 w 1508506"/>
              <a:gd name="connsiteY6" fmla="*/ 0 h 950170"/>
              <a:gd name="connsiteX0" fmla="*/ 286130 w 1508506"/>
              <a:gd name="connsiteY0" fmla="*/ 9525 h 949438"/>
              <a:gd name="connsiteX1" fmla="*/ 380 w 1508506"/>
              <a:gd name="connsiteY1" fmla="*/ 396875 h 949438"/>
              <a:gd name="connsiteX2" fmla="*/ 238505 w 1508506"/>
              <a:gd name="connsiteY2" fmla="*/ 796925 h 949438"/>
              <a:gd name="connsiteX3" fmla="*/ 771905 w 1508506"/>
              <a:gd name="connsiteY3" fmla="*/ 949325 h 949438"/>
              <a:gd name="connsiteX4" fmla="*/ 1232280 w 1508506"/>
              <a:gd name="connsiteY4" fmla="*/ 835025 h 949438"/>
              <a:gd name="connsiteX5" fmla="*/ 1508505 w 1508506"/>
              <a:gd name="connsiteY5" fmla="*/ 396875 h 949438"/>
              <a:gd name="connsiteX6" fmla="*/ 1229105 w 1508506"/>
              <a:gd name="connsiteY6" fmla="*/ 0 h 949438"/>
              <a:gd name="connsiteX0" fmla="*/ 286130 w 1508737"/>
              <a:gd name="connsiteY0" fmla="*/ 9525 h 949360"/>
              <a:gd name="connsiteX1" fmla="*/ 380 w 1508737"/>
              <a:gd name="connsiteY1" fmla="*/ 396875 h 949360"/>
              <a:gd name="connsiteX2" fmla="*/ 238505 w 1508737"/>
              <a:gd name="connsiteY2" fmla="*/ 796925 h 949360"/>
              <a:gd name="connsiteX3" fmla="*/ 771905 w 1508737"/>
              <a:gd name="connsiteY3" fmla="*/ 949325 h 949360"/>
              <a:gd name="connsiteX4" fmla="*/ 1267205 w 1508737"/>
              <a:gd name="connsiteY4" fmla="*/ 806450 h 949360"/>
              <a:gd name="connsiteX5" fmla="*/ 1508505 w 1508737"/>
              <a:gd name="connsiteY5" fmla="*/ 396875 h 949360"/>
              <a:gd name="connsiteX6" fmla="*/ 1229105 w 1508737"/>
              <a:gd name="connsiteY6" fmla="*/ 0 h 949360"/>
              <a:gd name="connsiteX0" fmla="*/ 286130 w 1509005"/>
              <a:gd name="connsiteY0" fmla="*/ 9525 h 949360"/>
              <a:gd name="connsiteX1" fmla="*/ 380 w 1509005"/>
              <a:gd name="connsiteY1" fmla="*/ 396875 h 949360"/>
              <a:gd name="connsiteX2" fmla="*/ 238505 w 1509005"/>
              <a:gd name="connsiteY2" fmla="*/ 796925 h 949360"/>
              <a:gd name="connsiteX3" fmla="*/ 771905 w 1509005"/>
              <a:gd name="connsiteY3" fmla="*/ 949325 h 949360"/>
              <a:gd name="connsiteX4" fmla="*/ 1267205 w 1509005"/>
              <a:gd name="connsiteY4" fmla="*/ 806450 h 949360"/>
              <a:gd name="connsiteX5" fmla="*/ 1508505 w 1509005"/>
              <a:gd name="connsiteY5" fmla="*/ 396875 h 949360"/>
              <a:gd name="connsiteX6" fmla="*/ 1229105 w 1509005"/>
              <a:gd name="connsiteY6" fmla="*/ 0 h 949360"/>
              <a:gd name="connsiteX0" fmla="*/ 285762 w 1508637"/>
              <a:gd name="connsiteY0" fmla="*/ 9525 h 949360"/>
              <a:gd name="connsiteX1" fmla="*/ 12 w 1508637"/>
              <a:gd name="connsiteY1" fmla="*/ 396875 h 949360"/>
              <a:gd name="connsiteX2" fmla="*/ 238137 w 1508637"/>
              <a:gd name="connsiteY2" fmla="*/ 796925 h 949360"/>
              <a:gd name="connsiteX3" fmla="*/ 771537 w 1508637"/>
              <a:gd name="connsiteY3" fmla="*/ 949325 h 949360"/>
              <a:gd name="connsiteX4" fmla="*/ 1266837 w 1508637"/>
              <a:gd name="connsiteY4" fmla="*/ 806450 h 949360"/>
              <a:gd name="connsiteX5" fmla="*/ 1508137 w 1508637"/>
              <a:gd name="connsiteY5" fmla="*/ 396875 h 949360"/>
              <a:gd name="connsiteX6" fmla="*/ 1228737 w 1508637"/>
              <a:gd name="connsiteY6" fmla="*/ 0 h 949360"/>
              <a:gd name="connsiteX0" fmla="*/ 286026 w 1508901"/>
              <a:gd name="connsiteY0" fmla="*/ 9525 h 949343"/>
              <a:gd name="connsiteX1" fmla="*/ 276 w 1508901"/>
              <a:gd name="connsiteY1" fmla="*/ 396875 h 949343"/>
              <a:gd name="connsiteX2" fmla="*/ 244751 w 1508901"/>
              <a:gd name="connsiteY2" fmla="*/ 812800 h 949343"/>
              <a:gd name="connsiteX3" fmla="*/ 771801 w 1508901"/>
              <a:gd name="connsiteY3" fmla="*/ 949325 h 949343"/>
              <a:gd name="connsiteX4" fmla="*/ 1267101 w 1508901"/>
              <a:gd name="connsiteY4" fmla="*/ 806450 h 949343"/>
              <a:gd name="connsiteX5" fmla="*/ 1508401 w 1508901"/>
              <a:gd name="connsiteY5" fmla="*/ 396875 h 949343"/>
              <a:gd name="connsiteX6" fmla="*/ 1229001 w 1508901"/>
              <a:gd name="connsiteY6" fmla="*/ 0 h 949343"/>
              <a:gd name="connsiteX0" fmla="*/ 286026 w 1508593"/>
              <a:gd name="connsiteY0" fmla="*/ 9525 h 949417"/>
              <a:gd name="connsiteX1" fmla="*/ 276 w 1508593"/>
              <a:gd name="connsiteY1" fmla="*/ 396875 h 949417"/>
              <a:gd name="connsiteX2" fmla="*/ 244751 w 1508593"/>
              <a:gd name="connsiteY2" fmla="*/ 812800 h 949417"/>
              <a:gd name="connsiteX3" fmla="*/ 771801 w 1508593"/>
              <a:gd name="connsiteY3" fmla="*/ 949325 h 949417"/>
              <a:gd name="connsiteX4" fmla="*/ 1263926 w 1508593"/>
              <a:gd name="connsiteY4" fmla="*/ 825500 h 949417"/>
              <a:gd name="connsiteX5" fmla="*/ 1508401 w 1508593"/>
              <a:gd name="connsiteY5" fmla="*/ 396875 h 949417"/>
              <a:gd name="connsiteX6" fmla="*/ 1229001 w 1508593"/>
              <a:gd name="connsiteY6" fmla="*/ 0 h 949417"/>
              <a:gd name="connsiteX0" fmla="*/ 286026 w 1508442"/>
              <a:gd name="connsiteY0" fmla="*/ 9525 h 949417"/>
              <a:gd name="connsiteX1" fmla="*/ 276 w 1508442"/>
              <a:gd name="connsiteY1" fmla="*/ 396875 h 949417"/>
              <a:gd name="connsiteX2" fmla="*/ 244751 w 1508442"/>
              <a:gd name="connsiteY2" fmla="*/ 812800 h 949417"/>
              <a:gd name="connsiteX3" fmla="*/ 771801 w 1508442"/>
              <a:gd name="connsiteY3" fmla="*/ 949325 h 949417"/>
              <a:gd name="connsiteX4" fmla="*/ 1263926 w 1508442"/>
              <a:gd name="connsiteY4" fmla="*/ 825500 h 949417"/>
              <a:gd name="connsiteX5" fmla="*/ 1508401 w 1508442"/>
              <a:gd name="connsiteY5" fmla="*/ 396875 h 949417"/>
              <a:gd name="connsiteX6" fmla="*/ 1229001 w 1508442"/>
              <a:gd name="connsiteY6" fmla="*/ 0 h 949417"/>
              <a:gd name="connsiteX0" fmla="*/ 285752 w 1508168"/>
              <a:gd name="connsiteY0" fmla="*/ 9525 h 949417"/>
              <a:gd name="connsiteX1" fmla="*/ 2 w 1508168"/>
              <a:gd name="connsiteY1" fmla="*/ 396875 h 949417"/>
              <a:gd name="connsiteX2" fmla="*/ 244477 w 1508168"/>
              <a:gd name="connsiteY2" fmla="*/ 812800 h 949417"/>
              <a:gd name="connsiteX3" fmla="*/ 771527 w 1508168"/>
              <a:gd name="connsiteY3" fmla="*/ 949325 h 949417"/>
              <a:gd name="connsiteX4" fmla="*/ 1263652 w 1508168"/>
              <a:gd name="connsiteY4" fmla="*/ 825500 h 949417"/>
              <a:gd name="connsiteX5" fmla="*/ 1508127 w 1508168"/>
              <a:gd name="connsiteY5" fmla="*/ 396875 h 949417"/>
              <a:gd name="connsiteX6" fmla="*/ 1228727 w 1508168"/>
              <a:gd name="connsiteY6" fmla="*/ 0 h 94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168" h="949417">
                <a:moveTo>
                  <a:pt x="285752" y="9525"/>
                </a:moveTo>
                <a:cubicBezTo>
                  <a:pt x="162720" y="111125"/>
                  <a:pt x="531" y="167746"/>
                  <a:pt x="2" y="396875"/>
                </a:cubicBezTo>
                <a:cubicBezTo>
                  <a:pt x="-527" y="626004"/>
                  <a:pt x="115890" y="720725"/>
                  <a:pt x="244477" y="812800"/>
                </a:cubicBezTo>
                <a:cubicBezTo>
                  <a:pt x="373064" y="904875"/>
                  <a:pt x="601665" y="947208"/>
                  <a:pt x="771527" y="949325"/>
                </a:cubicBezTo>
                <a:cubicBezTo>
                  <a:pt x="941389" y="951442"/>
                  <a:pt x="1140885" y="917575"/>
                  <a:pt x="1263652" y="825500"/>
                </a:cubicBezTo>
                <a:cubicBezTo>
                  <a:pt x="1386419" y="733425"/>
                  <a:pt x="1510773" y="597958"/>
                  <a:pt x="1508127" y="396875"/>
                </a:cubicBezTo>
                <a:cubicBezTo>
                  <a:pt x="1505481" y="195792"/>
                  <a:pt x="1346995" y="97631"/>
                  <a:pt x="1228727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 rot="5400000">
            <a:off x="2262037" y="4089370"/>
            <a:ext cx="1002797" cy="171596"/>
          </a:xfrm>
          <a:custGeom>
            <a:avLst/>
            <a:gdLst>
              <a:gd name="connsiteX0" fmla="*/ 0 w 911225"/>
              <a:gd name="connsiteY0" fmla="*/ 295275 h 593725"/>
              <a:gd name="connsiteX1" fmla="*/ 104775 w 911225"/>
              <a:gd name="connsiteY1" fmla="*/ 0 h 593725"/>
              <a:gd name="connsiteX2" fmla="*/ 263525 w 911225"/>
              <a:gd name="connsiteY2" fmla="*/ 593725 h 593725"/>
              <a:gd name="connsiteX3" fmla="*/ 412750 w 911225"/>
              <a:gd name="connsiteY3" fmla="*/ 3175 h 593725"/>
              <a:gd name="connsiteX4" fmla="*/ 565150 w 911225"/>
              <a:gd name="connsiteY4" fmla="*/ 587375 h 593725"/>
              <a:gd name="connsiteX5" fmla="*/ 692150 w 911225"/>
              <a:gd name="connsiteY5" fmla="*/ 6350 h 593725"/>
              <a:gd name="connsiteX6" fmla="*/ 825500 w 911225"/>
              <a:gd name="connsiteY6" fmla="*/ 581025 h 593725"/>
              <a:gd name="connsiteX7" fmla="*/ 911225 w 911225"/>
              <a:gd name="connsiteY7" fmla="*/ 269875 h 593725"/>
              <a:gd name="connsiteX0" fmla="*/ 0 w 911225"/>
              <a:gd name="connsiteY0" fmla="*/ 295275 h 593725"/>
              <a:gd name="connsiteX1" fmla="*/ 104775 w 911225"/>
              <a:gd name="connsiteY1" fmla="*/ 0 h 593725"/>
              <a:gd name="connsiteX2" fmla="*/ 263525 w 911225"/>
              <a:gd name="connsiteY2" fmla="*/ 593725 h 593725"/>
              <a:gd name="connsiteX3" fmla="*/ 412750 w 911225"/>
              <a:gd name="connsiteY3" fmla="*/ 3175 h 593725"/>
              <a:gd name="connsiteX4" fmla="*/ 565150 w 911225"/>
              <a:gd name="connsiteY4" fmla="*/ 587375 h 593725"/>
              <a:gd name="connsiteX5" fmla="*/ 692150 w 911225"/>
              <a:gd name="connsiteY5" fmla="*/ 6350 h 593725"/>
              <a:gd name="connsiteX6" fmla="*/ 866374 w 911225"/>
              <a:gd name="connsiteY6" fmla="*/ 574015 h 593725"/>
              <a:gd name="connsiteX7" fmla="*/ 911225 w 911225"/>
              <a:gd name="connsiteY7" fmla="*/ 269875 h 593725"/>
              <a:gd name="connsiteX0" fmla="*/ 0 w 970265"/>
              <a:gd name="connsiteY0" fmla="*/ 295275 h 593725"/>
              <a:gd name="connsiteX1" fmla="*/ 104775 w 970265"/>
              <a:gd name="connsiteY1" fmla="*/ 0 h 593725"/>
              <a:gd name="connsiteX2" fmla="*/ 263525 w 970265"/>
              <a:gd name="connsiteY2" fmla="*/ 593725 h 593725"/>
              <a:gd name="connsiteX3" fmla="*/ 412750 w 970265"/>
              <a:gd name="connsiteY3" fmla="*/ 3175 h 593725"/>
              <a:gd name="connsiteX4" fmla="*/ 565150 w 970265"/>
              <a:gd name="connsiteY4" fmla="*/ 587375 h 593725"/>
              <a:gd name="connsiteX5" fmla="*/ 692150 w 970265"/>
              <a:gd name="connsiteY5" fmla="*/ 6350 h 593725"/>
              <a:gd name="connsiteX6" fmla="*/ 866374 w 970265"/>
              <a:gd name="connsiteY6" fmla="*/ 574015 h 593725"/>
              <a:gd name="connsiteX7" fmla="*/ 970265 w 970265"/>
              <a:gd name="connsiteY7" fmla="*/ 269875 h 593725"/>
              <a:gd name="connsiteX0" fmla="*/ 0 w 970265"/>
              <a:gd name="connsiteY0" fmla="*/ 295275 h 593725"/>
              <a:gd name="connsiteX1" fmla="*/ 104775 w 970265"/>
              <a:gd name="connsiteY1" fmla="*/ 0 h 593725"/>
              <a:gd name="connsiteX2" fmla="*/ 263525 w 970265"/>
              <a:gd name="connsiteY2" fmla="*/ 593725 h 593725"/>
              <a:gd name="connsiteX3" fmla="*/ 412750 w 970265"/>
              <a:gd name="connsiteY3" fmla="*/ 3175 h 593725"/>
              <a:gd name="connsiteX4" fmla="*/ 565150 w 970265"/>
              <a:gd name="connsiteY4" fmla="*/ 587375 h 593725"/>
              <a:gd name="connsiteX5" fmla="*/ 723939 w 970265"/>
              <a:gd name="connsiteY5" fmla="*/ 13360 h 593725"/>
              <a:gd name="connsiteX6" fmla="*/ 866374 w 970265"/>
              <a:gd name="connsiteY6" fmla="*/ 574015 h 593725"/>
              <a:gd name="connsiteX7" fmla="*/ 970265 w 970265"/>
              <a:gd name="connsiteY7" fmla="*/ 269875 h 593725"/>
              <a:gd name="connsiteX0" fmla="*/ 0 w 970265"/>
              <a:gd name="connsiteY0" fmla="*/ 295275 h 593725"/>
              <a:gd name="connsiteX1" fmla="*/ 104775 w 970265"/>
              <a:gd name="connsiteY1" fmla="*/ 0 h 593725"/>
              <a:gd name="connsiteX2" fmla="*/ 263525 w 970265"/>
              <a:gd name="connsiteY2" fmla="*/ 593725 h 593725"/>
              <a:gd name="connsiteX3" fmla="*/ 412750 w 970265"/>
              <a:gd name="connsiteY3" fmla="*/ 3175 h 593725"/>
              <a:gd name="connsiteX4" fmla="*/ 578774 w 970265"/>
              <a:gd name="connsiteY4" fmla="*/ 583870 h 593725"/>
              <a:gd name="connsiteX5" fmla="*/ 723939 w 970265"/>
              <a:gd name="connsiteY5" fmla="*/ 13360 h 593725"/>
              <a:gd name="connsiteX6" fmla="*/ 866374 w 970265"/>
              <a:gd name="connsiteY6" fmla="*/ 574015 h 593725"/>
              <a:gd name="connsiteX7" fmla="*/ 970265 w 970265"/>
              <a:gd name="connsiteY7" fmla="*/ 269875 h 593725"/>
              <a:gd name="connsiteX0" fmla="*/ 0 w 956641"/>
              <a:gd name="connsiteY0" fmla="*/ 302284 h 593725"/>
              <a:gd name="connsiteX1" fmla="*/ 91151 w 956641"/>
              <a:gd name="connsiteY1" fmla="*/ 0 h 593725"/>
              <a:gd name="connsiteX2" fmla="*/ 249901 w 956641"/>
              <a:gd name="connsiteY2" fmla="*/ 593725 h 593725"/>
              <a:gd name="connsiteX3" fmla="*/ 399126 w 956641"/>
              <a:gd name="connsiteY3" fmla="*/ 3175 h 593725"/>
              <a:gd name="connsiteX4" fmla="*/ 565150 w 956641"/>
              <a:gd name="connsiteY4" fmla="*/ 583870 h 593725"/>
              <a:gd name="connsiteX5" fmla="*/ 710315 w 956641"/>
              <a:gd name="connsiteY5" fmla="*/ 13360 h 593725"/>
              <a:gd name="connsiteX6" fmla="*/ 852750 w 956641"/>
              <a:gd name="connsiteY6" fmla="*/ 574015 h 593725"/>
              <a:gd name="connsiteX7" fmla="*/ 956641 w 956641"/>
              <a:gd name="connsiteY7" fmla="*/ 269875 h 593725"/>
              <a:gd name="connsiteX0" fmla="*/ 0 w 956641"/>
              <a:gd name="connsiteY0" fmla="*/ 302284 h 593725"/>
              <a:gd name="connsiteX1" fmla="*/ 31479 w 956641"/>
              <a:gd name="connsiteY1" fmla="*/ 202875 h 593725"/>
              <a:gd name="connsiteX2" fmla="*/ 91151 w 956641"/>
              <a:gd name="connsiteY2" fmla="*/ 0 h 593725"/>
              <a:gd name="connsiteX3" fmla="*/ 249901 w 956641"/>
              <a:gd name="connsiteY3" fmla="*/ 593725 h 593725"/>
              <a:gd name="connsiteX4" fmla="*/ 399126 w 956641"/>
              <a:gd name="connsiteY4" fmla="*/ 3175 h 593725"/>
              <a:gd name="connsiteX5" fmla="*/ 565150 w 956641"/>
              <a:gd name="connsiteY5" fmla="*/ 583870 h 593725"/>
              <a:gd name="connsiteX6" fmla="*/ 710315 w 956641"/>
              <a:gd name="connsiteY6" fmla="*/ 13360 h 593725"/>
              <a:gd name="connsiteX7" fmla="*/ 852750 w 956641"/>
              <a:gd name="connsiteY7" fmla="*/ 574015 h 593725"/>
              <a:gd name="connsiteX8" fmla="*/ 956641 w 956641"/>
              <a:gd name="connsiteY8" fmla="*/ 269875 h 593725"/>
              <a:gd name="connsiteX0" fmla="*/ 0 w 1415319"/>
              <a:gd name="connsiteY0" fmla="*/ 291769 h 593725"/>
              <a:gd name="connsiteX1" fmla="*/ 490157 w 1415319"/>
              <a:gd name="connsiteY1" fmla="*/ 202875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5319"/>
              <a:gd name="connsiteY0" fmla="*/ 291769 h 593725"/>
              <a:gd name="connsiteX1" fmla="*/ 449285 w 1415319"/>
              <a:gd name="connsiteY1" fmla="*/ 283486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5319"/>
              <a:gd name="connsiteY0" fmla="*/ 291769 h 593725"/>
              <a:gd name="connsiteX1" fmla="*/ 444743 w 1415319"/>
              <a:gd name="connsiteY1" fmla="*/ 286991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5319"/>
              <a:gd name="connsiteY0" fmla="*/ 291769 h 593725"/>
              <a:gd name="connsiteX1" fmla="*/ 458367 w 1415319"/>
              <a:gd name="connsiteY1" fmla="*/ 283486 h 593725"/>
              <a:gd name="connsiteX2" fmla="*/ 549829 w 1415319"/>
              <a:gd name="connsiteY2" fmla="*/ 0 h 593725"/>
              <a:gd name="connsiteX3" fmla="*/ 708579 w 1415319"/>
              <a:gd name="connsiteY3" fmla="*/ 593725 h 593725"/>
              <a:gd name="connsiteX4" fmla="*/ 857804 w 1415319"/>
              <a:gd name="connsiteY4" fmla="*/ 3175 h 593725"/>
              <a:gd name="connsiteX5" fmla="*/ 1023828 w 1415319"/>
              <a:gd name="connsiteY5" fmla="*/ 583870 h 593725"/>
              <a:gd name="connsiteX6" fmla="*/ 1168993 w 1415319"/>
              <a:gd name="connsiteY6" fmla="*/ 13360 h 593725"/>
              <a:gd name="connsiteX7" fmla="*/ 1311428 w 1415319"/>
              <a:gd name="connsiteY7" fmla="*/ 574015 h 593725"/>
              <a:gd name="connsiteX8" fmla="*/ 1415319 w 1415319"/>
              <a:gd name="connsiteY8" fmla="*/ 269875 h 593725"/>
              <a:gd name="connsiteX0" fmla="*/ 0 w 1410210"/>
              <a:gd name="connsiteY0" fmla="*/ 286512 h 593725"/>
              <a:gd name="connsiteX1" fmla="*/ 453258 w 1410210"/>
              <a:gd name="connsiteY1" fmla="*/ 283486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410210 w 1410210"/>
              <a:gd name="connsiteY8" fmla="*/ 269875 h 593725"/>
              <a:gd name="connsiteX0" fmla="*/ 0 w 1410210"/>
              <a:gd name="connsiteY0" fmla="*/ 297027 h 593725"/>
              <a:gd name="connsiteX1" fmla="*/ 453258 w 1410210"/>
              <a:gd name="connsiteY1" fmla="*/ 283486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410210 w 1410210"/>
              <a:gd name="connsiteY8" fmla="*/ 269875 h 593725"/>
              <a:gd name="connsiteX0" fmla="*/ 0 w 1410210"/>
              <a:gd name="connsiteY0" fmla="*/ 297027 h 593725"/>
              <a:gd name="connsiteX1" fmla="*/ 448149 w 1410210"/>
              <a:gd name="connsiteY1" fmla="*/ 295315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410210 w 1410210"/>
              <a:gd name="connsiteY8" fmla="*/ 269875 h 593725"/>
              <a:gd name="connsiteX0" fmla="*/ 0 w 1410210"/>
              <a:gd name="connsiteY0" fmla="*/ 297027 h 593725"/>
              <a:gd name="connsiteX1" fmla="*/ 448149 w 1410210"/>
              <a:gd name="connsiteY1" fmla="*/ 295315 h 593725"/>
              <a:gd name="connsiteX2" fmla="*/ 544720 w 1410210"/>
              <a:gd name="connsiteY2" fmla="*/ 0 h 593725"/>
              <a:gd name="connsiteX3" fmla="*/ 703470 w 1410210"/>
              <a:gd name="connsiteY3" fmla="*/ 593725 h 593725"/>
              <a:gd name="connsiteX4" fmla="*/ 852695 w 1410210"/>
              <a:gd name="connsiteY4" fmla="*/ 3175 h 593725"/>
              <a:gd name="connsiteX5" fmla="*/ 1018719 w 1410210"/>
              <a:gd name="connsiteY5" fmla="*/ 583870 h 593725"/>
              <a:gd name="connsiteX6" fmla="*/ 1163884 w 1410210"/>
              <a:gd name="connsiteY6" fmla="*/ 13360 h 593725"/>
              <a:gd name="connsiteX7" fmla="*/ 1306319 w 1410210"/>
              <a:gd name="connsiteY7" fmla="*/ 574015 h 593725"/>
              <a:gd name="connsiteX8" fmla="*/ 1394457 w 1410210"/>
              <a:gd name="connsiteY8" fmla="*/ 307581 h 593725"/>
              <a:gd name="connsiteX9" fmla="*/ 1410210 w 1410210"/>
              <a:gd name="connsiteY9" fmla="*/ 269875 h 593725"/>
              <a:gd name="connsiteX0" fmla="*/ 0 w 1708237"/>
              <a:gd name="connsiteY0" fmla="*/ 297027 h 593725"/>
              <a:gd name="connsiteX1" fmla="*/ 448149 w 1708237"/>
              <a:gd name="connsiteY1" fmla="*/ 295315 h 593725"/>
              <a:gd name="connsiteX2" fmla="*/ 544720 w 1708237"/>
              <a:gd name="connsiteY2" fmla="*/ 0 h 593725"/>
              <a:gd name="connsiteX3" fmla="*/ 703470 w 1708237"/>
              <a:gd name="connsiteY3" fmla="*/ 593725 h 593725"/>
              <a:gd name="connsiteX4" fmla="*/ 852695 w 1708237"/>
              <a:gd name="connsiteY4" fmla="*/ 3175 h 593725"/>
              <a:gd name="connsiteX5" fmla="*/ 1018719 w 1708237"/>
              <a:gd name="connsiteY5" fmla="*/ 583870 h 593725"/>
              <a:gd name="connsiteX6" fmla="*/ 1163884 w 1708237"/>
              <a:gd name="connsiteY6" fmla="*/ 13360 h 593725"/>
              <a:gd name="connsiteX7" fmla="*/ 1306319 w 1708237"/>
              <a:gd name="connsiteY7" fmla="*/ 574015 h 593725"/>
              <a:gd name="connsiteX8" fmla="*/ 1394457 w 1708237"/>
              <a:gd name="connsiteY8" fmla="*/ 307581 h 593725"/>
              <a:gd name="connsiteX9" fmla="*/ 1708237 w 1708237"/>
              <a:gd name="connsiteY9" fmla="*/ 309304 h 593725"/>
              <a:gd name="connsiteX0" fmla="*/ 0 w 1706536"/>
              <a:gd name="connsiteY0" fmla="*/ 297027 h 593725"/>
              <a:gd name="connsiteX1" fmla="*/ 448149 w 1706536"/>
              <a:gd name="connsiteY1" fmla="*/ 295315 h 593725"/>
              <a:gd name="connsiteX2" fmla="*/ 544720 w 1706536"/>
              <a:gd name="connsiteY2" fmla="*/ 0 h 593725"/>
              <a:gd name="connsiteX3" fmla="*/ 703470 w 1706536"/>
              <a:gd name="connsiteY3" fmla="*/ 593725 h 593725"/>
              <a:gd name="connsiteX4" fmla="*/ 852695 w 1706536"/>
              <a:gd name="connsiteY4" fmla="*/ 3175 h 593725"/>
              <a:gd name="connsiteX5" fmla="*/ 1018719 w 1706536"/>
              <a:gd name="connsiteY5" fmla="*/ 583870 h 593725"/>
              <a:gd name="connsiteX6" fmla="*/ 1163884 w 1706536"/>
              <a:gd name="connsiteY6" fmla="*/ 13360 h 593725"/>
              <a:gd name="connsiteX7" fmla="*/ 1306319 w 1706536"/>
              <a:gd name="connsiteY7" fmla="*/ 574015 h 593725"/>
              <a:gd name="connsiteX8" fmla="*/ 1394457 w 1706536"/>
              <a:gd name="connsiteY8" fmla="*/ 307581 h 593725"/>
              <a:gd name="connsiteX9" fmla="*/ 1706536 w 1706536"/>
              <a:gd name="connsiteY9" fmla="*/ 300103 h 593725"/>
              <a:gd name="connsiteX0" fmla="*/ 0 w 1706536"/>
              <a:gd name="connsiteY0" fmla="*/ 297027 h 593725"/>
              <a:gd name="connsiteX1" fmla="*/ 448149 w 1706536"/>
              <a:gd name="connsiteY1" fmla="*/ 295315 h 593725"/>
              <a:gd name="connsiteX2" fmla="*/ 544720 w 1706536"/>
              <a:gd name="connsiteY2" fmla="*/ 0 h 593725"/>
              <a:gd name="connsiteX3" fmla="*/ 703470 w 1706536"/>
              <a:gd name="connsiteY3" fmla="*/ 593725 h 593725"/>
              <a:gd name="connsiteX4" fmla="*/ 852695 w 1706536"/>
              <a:gd name="connsiteY4" fmla="*/ 3175 h 593725"/>
              <a:gd name="connsiteX5" fmla="*/ 1018719 w 1706536"/>
              <a:gd name="connsiteY5" fmla="*/ 583870 h 593725"/>
              <a:gd name="connsiteX6" fmla="*/ 1163884 w 1706536"/>
              <a:gd name="connsiteY6" fmla="*/ 13360 h 593725"/>
              <a:gd name="connsiteX7" fmla="*/ 1306319 w 1706536"/>
              <a:gd name="connsiteY7" fmla="*/ 574015 h 593725"/>
              <a:gd name="connsiteX8" fmla="*/ 1402974 w 1706536"/>
              <a:gd name="connsiteY8" fmla="*/ 297066 h 593725"/>
              <a:gd name="connsiteX9" fmla="*/ 1706536 w 1706536"/>
              <a:gd name="connsiteY9" fmla="*/ 300103 h 593725"/>
              <a:gd name="connsiteX0" fmla="*/ 0 w 1706536"/>
              <a:gd name="connsiteY0" fmla="*/ 297027 h 593725"/>
              <a:gd name="connsiteX1" fmla="*/ 448149 w 1706536"/>
              <a:gd name="connsiteY1" fmla="*/ 295315 h 593725"/>
              <a:gd name="connsiteX2" fmla="*/ 544720 w 1706536"/>
              <a:gd name="connsiteY2" fmla="*/ 0 h 593725"/>
              <a:gd name="connsiteX3" fmla="*/ 703470 w 1706536"/>
              <a:gd name="connsiteY3" fmla="*/ 593725 h 593725"/>
              <a:gd name="connsiteX4" fmla="*/ 852695 w 1706536"/>
              <a:gd name="connsiteY4" fmla="*/ 3175 h 593725"/>
              <a:gd name="connsiteX5" fmla="*/ 1018719 w 1706536"/>
              <a:gd name="connsiteY5" fmla="*/ 583870 h 593725"/>
              <a:gd name="connsiteX6" fmla="*/ 1163884 w 1706536"/>
              <a:gd name="connsiteY6" fmla="*/ 13360 h 593725"/>
              <a:gd name="connsiteX7" fmla="*/ 1306319 w 1706536"/>
              <a:gd name="connsiteY7" fmla="*/ 574015 h 593725"/>
              <a:gd name="connsiteX8" fmla="*/ 1402976 w 1706536"/>
              <a:gd name="connsiteY8" fmla="*/ 302323 h 593725"/>
              <a:gd name="connsiteX9" fmla="*/ 1706536 w 1706536"/>
              <a:gd name="connsiteY9" fmla="*/ 300103 h 593725"/>
              <a:gd name="connsiteX0" fmla="*/ 0 w 1704835"/>
              <a:gd name="connsiteY0" fmla="*/ 297027 h 593725"/>
              <a:gd name="connsiteX1" fmla="*/ 448149 w 1704835"/>
              <a:gd name="connsiteY1" fmla="*/ 295315 h 593725"/>
              <a:gd name="connsiteX2" fmla="*/ 544720 w 1704835"/>
              <a:gd name="connsiteY2" fmla="*/ 0 h 593725"/>
              <a:gd name="connsiteX3" fmla="*/ 703470 w 1704835"/>
              <a:gd name="connsiteY3" fmla="*/ 593725 h 593725"/>
              <a:gd name="connsiteX4" fmla="*/ 852695 w 1704835"/>
              <a:gd name="connsiteY4" fmla="*/ 3175 h 593725"/>
              <a:gd name="connsiteX5" fmla="*/ 1018719 w 1704835"/>
              <a:gd name="connsiteY5" fmla="*/ 583870 h 593725"/>
              <a:gd name="connsiteX6" fmla="*/ 1163884 w 1704835"/>
              <a:gd name="connsiteY6" fmla="*/ 13360 h 593725"/>
              <a:gd name="connsiteX7" fmla="*/ 1306319 w 1704835"/>
              <a:gd name="connsiteY7" fmla="*/ 574015 h 593725"/>
              <a:gd name="connsiteX8" fmla="*/ 1402976 w 1704835"/>
              <a:gd name="connsiteY8" fmla="*/ 302323 h 593725"/>
              <a:gd name="connsiteX9" fmla="*/ 1704835 w 1704835"/>
              <a:gd name="connsiteY9" fmla="*/ 304046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02976 w 1847917"/>
              <a:gd name="connsiteY8" fmla="*/ 302323 h 593725"/>
              <a:gd name="connsiteX9" fmla="*/ 1847917 w 1847917"/>
              <a:gd name="connsiteY9" fmla="*/ 296160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02976 w 1847917"/>
              <a:gd name="connsiteY8" fmla="*/ 291809 h 593725"/>
              <a:gd name="connsiteX9" fmla="*/ 1847917 w 1847917"/>
              <a:gd name="connsiteY9" fmla="*/ 296160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02976 w 1847917"/>
              <a:gd name="connsiteY8" fmla="*/ 291809 h 593725"/>
              <a:gd name="connsiteX9" fmla="*/ 1847917 w 1847917"/>
              <a:gd name="connsiteY9" fmla="*/ 288274 h 593725"/>
              <a:gd name="connsiteX0" fmla="*/ 0 w 1847917"/>
              <a:gd name="connsiteY0" fmla="*/ 297027 h 593725"/>
              <a:gd name="connsiteX1" fmla="*/ 448149 w 1847917"/>
              <a:gd name="connsiteY1" fmla="*/ 295315 h 593725"/>
              <a:gd name="connsiteX2" fmla="*/ 544720 w 1847917"/>
              <a:gd name="connsiteY2" fmla="*/ 0 h 593725"/>
              <a:gd name="connsiteX3" fmla="*/ 703470 w 1847917"/>
              <a:gd name="connsiteY3" fmla="*/ 593725 h 593725"/>
              <a:gd name="connsiteX4" fmla="*/ 852695 w 1847917"/>
              <a:gd name="connsiteY4" fmla="*/ 3175 h 593725"/>
              <a:gd name="connsiteX5" fmla="*/ 1018719 w 1847917"/>
              <a:gd name="connsiteY5" fmla="*/ 583870 h 593725"/>
              <a:gd name="connsiteX6" fmla="*/ 1163884 w 1847917"/>
              <a:gd name="connsiteY6" fmla="*/ 13360 h 593725"/>
              <a:gd name="connsiteX7" fmla="*/ 1306319 w 1847917"/>
              <a:gd name="connsiteY7" fmla="*/ 574015 h 593725"/>
              <a:gd name="connsiteX8" fmla="*/ 1414656 w 1847917"/>
              <a:gd name="connsiteY8" fmla="*/ 302323 h 593725"/>
              <a:gd name="connsiteX9" fmla="*/ 1847917 w 1847917"/>
              <a:gd name="connsiteY9" fmla="*/ 288274 h 593725"/>
              <a:gd name="connsiteX0" fmla="*/ 0 w 1853756"/>
              <a:gd name="connsiteY0" fmla="*/ 297027 h 593725"/>
              <a:gd name="connsiteX1" fmla="*/ 448149 w 1853756"/>
              <a:gd name="connsiteY1" fmla="*/ 295315 h 593725"/>
              <a:gd name="connsiteX2" fmla="*/ 544720 w 1853756"/>
              <a:gd name="connsiteY2" fmla="*/ 0 h 593725"/>
              <a:gd name="connsiteX3" fmla="*/ 703470 w 1853756"/>
              <a:gd name="connsiteY3" fmla="*/ 593725 h 593725"/>
              <a:gd name="connsiteX4" fmla="*/ 852695 w 1853756"/>
              <a:gd name="connsiteY4" fmla="*/ 3175 h 593725"/>
              <a:gd name="connsiteX5" fmla="*/ 1018719 w 1853756"/>
              <a:gd name="connsiteY5" fmla="*/ 583870 h 593725"/>
              <a:gd name="connsiteX6" fmla="*/ 1163884 w 1853756"/>
              <a:gd name="connsiteY6" fmla="*/ 13360 h 593725"/>
              <a:gd name="connsiteX7" fmla="*/ 1306319 w 1853756"/>
              <a:gd name="connsiteY7" fmla="*/ 574015 h 593725"/>
              <a:gd name="connsiteX8" fmla="*/ 1414656 w 1853756"/>
              <a:gd name="connsiteY8" fmla="*/ 302323 h 593725"/>
              <a:gd name="connsiteX9" fmla="*/ 1853756 w 1853756"/>
              <a:gd name="connsiteY9" fmla="*/ 301418 h 593725"/>
              <a:gd name="connsiteX0" fmla="*/ 0 w 1853756"/>
              <a:gd name="connsiteY0" fmla="*/ 297027 h 593725"/>
              <a:gd name="connsiteX1" fmla="*/ 448149 w 1853756"/>
              <a:gd name="connsiteY1" fmla="*/ 295315 h 593725"/>
              <a:gd name="connsiteX2" fmla="*/ 544720 w 1853756"/>
              <a:gd name="connsiteY2" fmla="*/ 0 h 593725"/>
              <a:gd name="connsiteX3" fmla="*/ 703470 w 1853756"/>
              <a:gd name="connsiteY3" fmla="*/ 593725 h 593725"/>
              <a:gd name="connsiteX4" fmla="*/ 852695 w 1853756"/>
              <a:gd name="connsiteY4" fmla="*/ 3175 h 593725"/>
              <a:gd name="connsiteX5" fmla="*/ 1012201 w 1853756"/>
              <a:gd name="connsiteY5" fmla="*/ 588232 h 593725"/>
              <a:gd name="connsiteX6" fmla="*/ 1163884 w 1853756"/>
              <a:gd name="connsiteY6" fmla="*/ 13360 h 593725"/>
              <a:gd name="connsiteX7" fmla="*/ 1306319 w 1853756"/>
              <a:gd name="connsiteY7" fmla="*/ 574015 h 593725"/>
              <a:gd name="connsiteX8" fmla="*/ 1414656 w 1853756"/>
              <a:gd name="connsiteY8" fmla="*/ 302323 h 593725"/>
              <a:gd name="connsiteX9" fmla="*/ 1853756 w 1853756"/>
              <a:gd name="connsiteY9" fmla="*/ 301418 h 59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3756" h="593725">
                <a:moveTo>
                  <a:pt x="0" y="297027"/>
                </a:moveTo>
                <a:lnTo>
                  <a:pt x="448149" y="295315"/>
                </a:lnTo>
                <a:lnTo>
                  <a:pt x="544720" y="0"/>
                </a:lnTo>
                <a:lnTo>
                  <a:pt x="703470" y="593725"/>
                </a:lnTo>
                <a:lnTo>
                  <a:pt x="852695" y="3175"/>
                </a:lnTo>
                <a:lnTo>
                  <a:pt x="1012201" y="588232"/>
                </a:lnTo>
                <a:lnTo>
                  <a:pt x="1163884" y="13360"/>
                </a:lnTo>
                <a:lnTo>
                  <a:pt x="1306319" y="574015"/>
                </a:lnTo>
                <a:lnTo>
                  <a:pt x="1414656" y="302323"/>
                </a:lnTo>
                <a:lnTo>
                  <a:pt x="1853756" y="301418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64" name="Freeform 63"/>
          <p:cNvSpPr/>
          <p:nvPr/>
        </p:nvSpPr>
        <p:spPr bwMode="auto">
          <a:xfrm>
            <a:off x="1411013" y="2578070"/>
            <a:ext cx="1374824" cy="949331"/>
          </a:xfrm>
          <a:custGeom>
            <a:avLst/>
            <a:gdLst>
              <a:gd name="connsiteX0" fmla="*/ 276542 w 1516514"/>
              <a:gd name="connsiteY0" fmla="*/ 28575 h 817757"/>
              <a:gd name="connsiteX1" fmla="*/ 317 w 1516514"/>
              <a:gd name="connsiteY1" fmla="*/ 323850 h 817757"/>
              <a:gd name="connsiteX2" fmla="*/ 324167 w 1516514"/>
              <a:gd name="connsiteY2" fmla="*/ 657225 h 817757"/>
              <a:gd name="connsiteX3" fmla="*/ 705167 w 1516514"/>
              <a:gd name="connsiteY3" fmla="*/ 790575 h 817757"/>
              <a:gd name="connsiteX4" fmla="*/ 1190942 w 1516514"/>
              <a:gd name="connsiteY4" fmla="*/ 771525 h 817757"/>
              <a:gd name="connsiteX5" fmla="*/ 1514792 w 1516514"/>
              <a:gd name="connsiteY5" fmla="*/ 323850 h 817757"/>
              <a:gd name="connsiteX6" fmla="*/ 1295717 w 1516514"/>
              <a:gd name="connsiteY6" fmla="*/ 0 h 817757"/>
              <a:gd name="connsiteX0" fmla="*/ 276261 w 1516233"/>
              <a:gd name="connsiteY0" fmla="*/ 28575 h 815851"/>
              <a:gd name="connsiteX1" fmla="*/ 36 w 1516233"/>
              <a:gd name="connsiteY1" fmla="*/ 323850 h 815851"/>
              <a:gd name="connsiteX2" fmla="*/ 260386 w 1516233"/>
              <a:gd name="connsiteY2" fmla="*/ 692150 h 815851"/>
              <a:gd name="connsiteX3" fmla="*/ 704886 w 1516233"/>
              <a:gd name="connsiteY3" fmla="*/ 790575 h 815851"/>
              <a:gd name="connsiteX4" fmla="*/ 1190661 w 1516233"/>
              <a:gd name="connsiteY4" fmla="*/ 771525 h 815851"/>
              <a:gd name="connsiteX5" fmla="*/ 1514511 w 1516233"/>
              <a:gd name="connsiteY5" fmla="*/ 323850 h 815851"/>
              <a:gd name="connsiteX6" fmla="*/ 1295436 w 1516233"/>
              <a:gd name="connsiteY6" fmla="*/ 0 h 815851"/>
              <a:gd name="connsiteX0" fmla="*/ 276260 w 1516232"/>
              <a:gd name="connsiteY0" fmla="*/ 28575 h 848423"/>
              <a:gd name="connsiteX1" fmla="*/ 35 w 1516232"/>
              <a:gd name="connsiteY1" fmla="*/ 323850 h 848423"/>
              <a:gd name="connsiteX2" fmla="*/ 260385 w 1516232"/>
              <a:gd name="connsiteY2" fmla="*/ 692150 h 848423"/>
              <a:gd name="connsiteX3" fmla="*/ 685835 w 1516232"/>
              <a:gd name="connsiteY3" fmla="*/ 841375 h 848423"/>
              <a:gd name="connsiteX4" fmla="*/ 1190660 w 1516232"/>
              <a:gd name="connsiteY4" fmla="*/ 771525 h 848423"/>
              <a:gd name="connsiteX5" fmla="*/ 1514510 w 1516232"/>
              <a:gd name="connsiteY5" fmla="*/ 323850 h 848423"/>
              <a:gd name="connsiteX6" fmla="*/ 1295435 w 1516232"/>
              <a:gd name="connsiteY6" fmla="*/ 0 h 848423"/>
              <a:gd name="connsiteX0" fmla="*/ 276260 w 1517802"/>
              <a:gd name="connsiteY0" fmla="*/ 28575 h 849387"/>
              <a:gd name="connsiteX1" fmla="*/ 35 w 1517802"/>
              <a:gd name="connsiteY1" fmla="*/ 323850 h 849387"/>
              <a:gd name="connsiteX2" fmla="*/ 260385 w 1517802"/>
              <a:gd name="connsiteY2" fmla="*/ 692150 h 849387"/>
              <a:gd name="connsiteX3" fmla="*/ 685835 w 1517802"/>
              <a:gd name="connsiteY3" fmla="*/ 841375 h 849387"/>
              <a:gd name="connsiteX4" fmla="*/ 1143035 w 1517802"/>
              <a:gd name="connsiteY4" fmla="*/ 774700 h 849387"/>
              <a:gd name="connsiteX5" fmla="*/ 1514510 w 1517802"/>
              <a:gd name="connsiteY5" fmla="*/ 323850 h 849387"/>
              <a:gd name="connsiteX6" fmla="*/ 1295435 w 1517802"/>
              <a:gd name="connsiteY6" fmla="*/ 0 h 849387"/>
              <a:gd name="connsiteX0" fmla="*/ 276260 w 1520909"/>
              <a:gd name="connsiteY0" fmla="*/ 28575 h 847437"/>
              <a:gd name="connsiteX1" fmla="*/ 35 w 1520909"/>
              <a:gd name="connsiteY1" fmla="*/ 323850 h 847437"/>
              <a:gd name="connsiteX2" fmla="*/ 260385 w 1520909"/>
              <a:gd name="connsiteY2" fmla="*/ 692150 h 847437"/>
              <a:gd name="connsiteX3" fmla="*/ 685835 w 1520909"/>
              <a:gd name="connsiteY3" fmla="*/ 841375 h 847437"/>
              <a:gd name="connsiteX4" fmla="*/ 1143035 w 1520909"/>
              <a:gd name="connsiteY4" fmla="*/ 774700 h 847437"/>
              <a:gd name="connsiteX5" fmla="*/ 1517685 w 1520909"/>
              <a:gd name="connsiteY5" fmla="*/ 387350 h 847437"/>
              <a:gd name="connsiteX6" fmla="*/ 1295435 w 1520909"/>
              <a:gd name="connsiteY6" fmla="*/ 0 h 847437"/>
              <a:gd name="connsiteX0" fmla="*/ 276260 w 1518635"/>
              <a:gd name="connsiteY0" fmla="*/ 28575 h 847437"/>
              <a:gd name="connsiteX1" fmla="*/ 35 w 1518635"/>
              <a:gd name="connsiteY1" fmla="*/ 323850 h 847437"/>
              <a:gd name="connsiteX2" fmla="*/ 260385 w 1518635"/>
              <a:gd name="connsiteY2" fmla="*/ 692150 h 847437"/>
              <a:gd name="connsiteX3" fmla="*/ 685835 w 1518635"/>
              <a:gd name="connsiteY3" fmla="*/ 841375 h 847437"/>
              <a:gd name="connsiteX4" fmla="*/ 1143035 w 1518635"/>
              <a:gd name="connsiteY4" fmla="*/ 774700 h 847437"/>
              <a:gd name="connsiteX5" fmla="*/ 1517685 w 1518635"/>
              <a:gd name="connsiteY5" fmla="*/ 387350 h 847437"/>
              <a:gd name="connsiteX6" fmla="*/ 1295435 w 1518635"/>
              <a:gd name="connsiteY6" fmla="*/ 0 h 847437"/>
              <a:gd name="connsiteX0" fmla="*/ 276260 w 1518466"/>
              <a:gd name="connsiteY0" fmla="*/ 101600 h 920462"/>
              <a:gd name="connsiteX1" fmla="*/ 35 w 1518466"/>
              <a:gd name="connsiteY1" fmla="*/ 396875 h 920462"/>
              <a:gd name="connsiteX2" fmla="*/ 260385 w 1518466"/>
              <a:gd name="connsiteY2" fmla="*/ 765175 h 920462"/>
              <a:gd name="connsiteX3" fmla="*/ 685835 w 1518466"/>
              <a:gd name="connsiteY3" fmla="*/ 914400 h 920462"/>
              <a:gd name="connsiteX4" fmla="*/ 1143035 w 1518466"/>
              <a:gd name="connsiteY4" fmla="*/ 847725 h 920462"/>
              <a:gd name="connsiteX5" fmla="*/ 1517685 w 1518466"/>
              <a:gd name="connsiteY5" fmla="*/ 460375 h 920462"/>
              <a:gd name="connsiteX6" fmla="*/ 1228760 w 1518466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6091 w 1518772"/>
              <a:gd name="connsiteY0" fmla="*/ 9525 h 918196"/>
              <a:gd name="connsiteX1" fmla="*/ 341 w 1518772"/>
              <a:gd name="connsiteY1" fmla="*/ 396875 h 918196"/>
              <a:gd name="connsiteX2" fmla="*/ 238466 w 1518772"/>
              <a:gd name="connsiteY2" fmla="*/ 796925 h 918196"/>
              <a:gd name="connsiteX3" fmla="*/ 686141 w 1518772"/>
              <a:gd name="connsiteY3" fmla="*/ 914400 h 918196"/>
              <a:gd name="connsiteX4" fmla="*/ 1143341 w 1518772"/>
              <a:gd name="connsiteY4" fmla="*/ 847725 h 918196"/>
              <a:gd name="connsiteX5" fmla="*/ 1517991 w 1518772"/>
              <a:gd name="connsiteY5" fmla="*/ 460375 h 918196"/>
              <a:gd name="connsiteX6" fmla="*/ 1229066 w 1518772"/>
              <a:gd name="connsiteY6" fmla="*/ 0 h 918196"/>
              <a:gd name="connsiteX0" fmla="*/ 286091 w 1518772"/>
              <a:gd name="connsiteY0" fmla="*/ 9525 h 938532"/>
              <a:gd name="connsiteX1" fmla="*/ 341 w 1518772"/>
              <a:gd name="connsiteY1" fmla="*/ 396875 h 938532"/>
              <a:gd name="connsiteX2" fmla="*/ 238466 w 1518772"/>
              <a:gd name="connsiteY2" fmla="*/ 796925 h 938532"/>
              <a:gd name="connsiteX3" fmla="*/ 686141 w 1518772"/>
              <a:gd name="connsiteY3" fmla="*/ 936625 h 938532"/>
              <a:gd name="connsiteX4" fmla="*/ 1143341 w 1518772"/>
              <a:gd name="connsiteY4" fmla="*/ 847725 h 938532"/>
              <a:gd name="connsiteX5" fmla="*/ 1517991 w 1518772"/>
              <a:gd name="connsiteY5" fmla="*/ 460375 h 938532"/>
              <a:gd name="connsiteX6" fmla="*/ 1229066 w 1518772"/>
              <a:gd name="connsiteY6" fmla="*/ 0 h 938532"/>
              <a:gd name="connsiteX0" fmla="*/ 286091 w 1518568"/>
              <a:gd name="connsiteY0" fmla="*/ 9525 h 941800"/>
              <a:gd name="connsiteX1" fmla="*/ 341 w 1518568"/>
              <a:gd name="connsiteY1" fmla="*/ 396875 h 941800"/>
              <a:gd name="connsiteX2" fmla="*/ 238466 w 1518568"/>
              <a:gd name="connsiteY2" fmla="*/ 796925 h 941800"/>
              <a:gd name="connsiteX3" fmla="*/ 686141 w 1518568"/>
              <a:gd name="connsiteY3" fmla="*/ 936625 h 941800"/>
              <a:gd name="connsiteX4" fmla="*/ 1156041 w 1518568"/>
              <a:gd name="connsiteY4" fmla="*/ 866775 h 941800"/>
              <a:gd name="connsiteX5" fmla="*/ 1517991 w 1518568"/>
              <a:gd name="connsiteY5" fmla="*/ 460375 h 941800"/>
              <a:gd name="connsiteX6" fmla="*/ 1229066 w 1518568"/>
              <a:gd name="connsiteY6" fmla="*/ 0 h 941800"/>
              <a:gd name="connsiteX0" fmla="*/ 286091 w 1509073"/>
              <a:gd name="connsiteY0" fmla="*/ 9525 h 943705"/>
              <a:gd name="connsiteX1" fmla="*/ 341 w 1509073"/>
              <a:gd name="connsiteY1" fmla="*/ 396875 h 943705"/>
              <a:gd name="connsiteX2" fmla="*/ 238466 w 1509073"/>
              <a:gd name="connsiteY2" fmla="*/ 796925 h 943705"/>
              <a:gd name="connsiteX3" fmla="*/ 686141 w 1509073"/>
              <a:gd name="connsiteY3" fmla="*/ 936625 h 943705"/>
              <a:gd name="connsiteX4" fmla="*/ 1156041 w 1509073"/>
              <a:gd name="connsiteY4" fmla="*/ 866775 h 943705"/>
              <a:gd name="connsiteX5" fmla="*/ 1508466 w 1509073"/>
              <a:gd name="connsiteY5" fmla="*/ 396875 h 943705"/>
              <a:gd name="connsiteX6" fmla="*/ 1229066 w 1509073"/>
              <a:gd name="connsiteY6" fmla="*/ 0 h 943705"/>
              <a:gd name="connsiteX0" fmla="*/ 286091 w 1508614"/>
              <a:gd name="connsiteY0" fmla="*/ 9525 h 943705"/>
              <a:gd name="connsiteX1" fmla="*/ 341 w 1508614"/>
              <a:gd name="connsiteY1" fmla="*/ 396875 h 943705"/>
              <a:gd name="connsiteX2" fmla="*/ 238466 w 1508614"/>
              <a:gd name="connsiteY2" fmla="*/ 796925 h 943705"/>
              <a:gd name="connsiteX3" fmla="*/ 686141 w 1508614"/>
              <a:gd name="connsiteY3" fmla="*/ 936625 h 943705"/>
              <a:gd name="connsiteX4" fmla="*/ 1156041 w 1508614"/>
              <a:gd name="connsiteY4" fmla="*/ 866775 h 943705"/>
              <a:gd name="connsiteX5" fmla="*/ 1508466 w 1508614"/>
              <a:gd name="connsiteY5" fmla="*/ 396875 h 943705"/>
              <a:gd name="connsiteX6" fmla="*/ 1229066 w 1508614"/>
              <a:gd name="connsiteY6" fmla="*/ 0 h 943705"/>
              <a:gd name="connsiteX0" fmla="*/ 286091 w 1508467"/>
              <a:gd name="connsiteY0" fmla="*/ 9525 h 937777"/>
              <a:gd name="connsiteX1" fmla="*/ 341 w 1508467"/>
              <a:gd name="connsiteY1" fmla="*/ 396875 h 937777"/>
              <a:gd name="connsiteX2" fmla="*/ 238466 w 1508467"/>
              <a:gd name="connsiteY2" fmla="*/ 796925 h 937777"/>
              <a:gd name="connsiteX3" fmla="*/ 686141 w 1508467"/>
              <a:gd name="connsiteY3" fmla="*/ 936625 h 937777"/>
              <a:gd name="connsiteX4" fmla="*/ 1232241 w 1508467"/>
              <a:gd name="connsiteY4" fmla="*/ 835025 h 937777"/>
              <a:gd name="connsiteX5" fmla="*/ 1508466 w 1508467"/>
              <a:gd name="connsiteY5" fmla="*/ 396875 h 937777"/>
              <a:gd name="connsiteX6" fmla="*/ 1229066 w 1508467"/>
              <a:gd name="connsiteY6" fmla="*/ 0 h 937777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3615"/>
              <a:gd name="connsiteX1" fmla="*/ 360 w 1508486"/>
              <a:gd name="connsiteY1" fmla="*/ 396875 h 963615"/>
              <a:gd name="connsiteX2" fmla="*/ 238485 w 1508486"/>
              <a:gd name="connsiteY2" fmla="*/ 796925 h 963615"/>
              <a:gd name="connsiteX3" fmla="*/ 730610 w 1508486"/>
              <a:gd name="connsiteY3" fmla="*/ 946150 h 963615"/>
              <a:gd name="connsiteX4" fmla="*/ 768711 w 1508486"/>
              <a:gd name="connsiteY4" fmla="*/ 952500 h 963615"/>
              <a:gd name="connsiteX5" fmla="*/ 1232260 w 1508486"/>
              <a:gd name="connsiteY5" fmla="*/ 835025 h 963615"/>
              <a:gd name="connsiteX6" fmla="*/ 1508485 w 1508486"/>
              <a:gd name="connsiteY6" fmla="*/ 396875 h 963615"/>
              <a:gd name="connsiteX7" fmla="*/ 1229085 w 1508486"/>
              <a:gd name="connsiteY7" fmla="*/ 0 h 963615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30 w 1508506"/>
              <a:gd name="connsiteY0" fmla="*/ 9525 h 950170"/>
              <a:gd name="connsiteX1" fmla="*/ 380 w 1508506"/>
              <a:gd name="connsiteY1" fmla="*/ 396875 h 950170"/>
              <a:gd name="connsiteX2" fmla="*/ 238505 w 1508506"/>
              <a:gd name="connsiteY2" fmla="*/ 796925 h 950170"/>
              <a:gd name="connsiteX3" fmla="*/ 771905 w 1508506"/>
              <a:gd name="connsiteY3" fmla="*/ 949325 h 950170"/>
              <a:gd name="connsiteX4" fmla="*/ 1232280 w 1508506"/>
              <a:gd name="connsiteY4" fmla="*/ 835025 h 950170"/>
              <a:gd name="connsiteX5" fmla="*/ 1508505 w 1508506"/>
              <a:gd name="connsiteY5" fmla="*/ 396875 h 950170"/>
              <a:gd name="connsiteX6" fmla="*/ 1229105 w 1508506"/>
              <a:gd name="connsiteY6" fmla="*/ 0 h 950170"/>
              <a:gd name="connsiteX0" fmla="*/ 286130 w 1508506"/>
              <a:gd name="connsiteY0" fmla="*/ 9525 h 949438"/>
              <a:gd name="connsiteX1" fmla="*/ 380 w 1508506"/>
              <a:gd name="connsiteY1" fmla="*/ 396875 h 949438"/>
              <a:gd name="connsiteX2" fmla="*/ 238505 w 1508506"/>
              <a:gd name="connsiteY2" fmla="*/ 796925 h 949438"/>
              <a:gd name="connsiteX3" fmla="*/ 771905 w 1508506"/>
              <a:gd name="connsiteY3" fmla="*/ 949325 h 949438"/>
              <a:gd name="connsiteX4" fmla="*/ 1232280 w 1508506"/>
              <a:gd name="connsiteY4" fmla="*/ 835025 h 949438"/>
              <a:gd name="connsiteX5" fmla="*/ 1508505 w 1508506"/>
              <a:gd name="connsiteY5" fmla="*/ 396875 h 949438"/>
              <a:gd name="connsiteX6" fmla="*/ 1229105 w 1508506"/>
              <a:gd name="connsiteY6" fmla="*/ 0 h 949438"/>
              <a:gd name="connsiteX0" fmla="*/ 286130 w 1508737"/>
              <a:gd name="connsiteY0" fmla="*/ 9525 h 949360"/>
              <a:gd name="connsiteX1" fmla="*/ 380 w 1508737"/>
              <a:gd name="connsiteY1" fmla="*/ 396875 h 949360"/>
              <a:gd name="connsiteX2" fmla="*/ 238505 w 1508737"/>
              <a:gd name="connsiteY2" fmla="*/ 796925 h 949360"/>
              <a:gd name="connsiteX3" fmla="*/ 771905 w 1508737"/>
              <a:gd name="connsiteY3" fmla="*/ 949325 h 949360"/>
              <a:gd name="connsiteX4" fmla="*/ 1267205 w 1508737"/>
              <a:gd name="connsiteY4" fmla="*/ 806450 h 949360"/>
              <a:gd name="connsiteX5" fmla="*/ 1508505 w 1508737"/>
              <a:gd name="connsiteY5" fmla="*/ 396875 h 949360"/>
              <a:gd name="connsiteX6" fmla="*/ 1229105 w 1508737"/>
              <a:gd name="connsiteY6" fmla="*/ 0 h 949360"/>
              <a:gd name="connsiteX0" fmla="*/ 286130 w 1509005"/>
              <a:gd name="connsiteY0" fmla="*/ 9525 h 949360"/>
              <a:gd name="connsiteX1" fmla="*/ 380 w 1509005"/>
              <a:gd name="connsiteY1" fmla="*/ 396875 h 949360"/>
              <a:gd name="connsiteX2" fmla="*/ 238505 w 1509005"/>
              <a:gd name="connsiteY2" fmla="*/ 796925 h 949360"/>
              <a:gd name="connsiteX3" fmla="*/ 771905 w 1509005"/>
              <a:gd name="connsiteY3" fmla="*/ 949325 h 949360"/>
              <a:gd name="connsiteX4" fmla="*/ 1267205 w 1509005"/>
              <a:gd name="connsiteY4" fmla="*/ 806450 h 949360"/>
              <a:gd name="connsiteX5" fmla="*/ 1508505 w 1509005"/>
              <a:gd name="connsiteY5" fmla="*/ 396875 h 949360"/>
              <a:gd name="connsiteX6" fmla="*/ 1229105 w 1509005"/>
              <a:gd name="connsiteY6" fmla="*/ 0 h 949360"/>
              <a:gd name="connsiteX0" fmla="*/ 285762 w 1508637"/>
              <a:gd name="connsiteY0" fmla="*/ 9525 h 949360"/>
              <a:gd name="connsiteX1" fmla="*/ 12 w 1508637"/>
              <a:gd name="connsiteY1" fmla="*/ 396875 h 949360"/>
              <a:gd name="connsiteX2" fmla="*/ 238137 w 1508637"/>
              <a:gd name="connsiteY2" fmla="*/ 796925 h 949360"/>
              <a:gd name="connsiteX3" fmla="*/ 771537 w 1508637"/>
              <a:gd name="connsiteY3" fmla="*/ 949325 h 949360"/>
              <a:gd name="connsiteX4" fmla="*/ 1266837 w 1508637"/>
              <a:gd name="connsiteY4" fmla="*/ 806450 h 949360"/>
              <a:gd name="connsiteX5" fmla="*/ 1508137 w 1508637"/>
              <a:gd name="connsiteY5" fmla="*/ 396875 h 949360"/>
              <a:gd name="connsiteX6" fmla="*/ 1228737 w 1508637"/>
              <a:gd name="connsiteY6" fmla="*/ 0 h 949360"/>
              <a:gd name="connsiteX0" fmla="*/ 286026 w 1508901"/>
              <a:gd name="connsiteY0" fmla="*/ 9525 h 949343"/>
              <a:gd name="connsiteX1" fmla="*/ 276 w 1508901"/>
              <a:gd name="connsiteY1" fmla="*/ 396875 h 949343"/>
              <a:gd name="connsiteX2" fmla="*/ 244751 w 1508901"/>
              <a:gd name="connsiteY2" fmla="*/ 812800 h 949343"/>
              <a:gd name="connsiteX3" fmla="*/ 771801 w 1508901"/>
              <a:gd name="connsiteY3" fmla="*/ 949325 h 949343"/>
              <a:gd name="connsiteX4" fmla="*/ 1267101 w 1508901"/>
              <a:gd name="connsiteY4" fmla="*/ 806450 h 949343"/>
              <a:gd name="connsiteX5" fmla="*/ 1508401 w 1508901"/>
              <a:gd name="connsiteY5" fmla="*/ 396875 h 949343"/>
              <a:gd name="connsiteX6" fmla="*/ 1229001 w 1508901"/>
              <a:gd name="connsiteY6" fmla="*/ 0 h 949343"/>
              <a:gd name="connsiteX0" fmla="*/ 286026 w 1508593"/>
              <a:gd name="connsiteY0" fmla="*/ 9525 h 949417"/>
              <a:gd name="connsiteX1" fmla="*/ 276 w 1508593"/>
              <a:gd name="connsiteY1" fmla="*/ 396875 h 949417"/>
              <a:gd name="connsiteX2" fmla="*/ 244751 w 1508593"/>
              <a:gd name="connsiteY2" fmla="*/ 812800 h 949417"/>
              <a:gd name="connsiteX3" fmla="*/ 771801 w 1508593"/>
              <a:gd name="connsiteY3" fmla="*/ 949325 h 949417"/>
              <a:gd name="connsiteX4" fmla="*/ 1263926 w 1508593"/>
              <a:gd name="connsiteY4" fmla="*/ 825500 h 949417"/>
              <a:gd name="connsiteX5" fmla="*/ 1508401 w 1508593"/>
              <a:gd name="connsiteY5" fmla="*/ 396875 h 949417"/>
              <a:gd name="connsiteX6" fmla="*/ 1229001 w 1508593"/>
              <a:gd name="connsiteY6" fmla="*/ 0 h 949417"/>
              <a:gd name="connsiteX0" fmla="*/ 286026 w 1508442"/>
              <a:gd name="connsiteY0" fmla="*/ 9525 h 949417"/>
              <a:gd name="connsiteX1" fmla="*/ 276 w 1508442"/>
              <a:gd name="connsiteY1" fmla="*/ 396875 h 949417"/>
              <a:gd name="connsiteX2" fmla="*/ 244751 w 1508442"/>
              <a:gd name="connsiteY2" fmla="*/ 812800 h 949417"/>
              <a:gd name="connsiteX3" fmla="*/ 771801 w 1508442"/>
              <a:gd name="connsiteY3" fmla="*/ 949325 h 949417"/>
              <a:gd name="connsiteX4" fmla="*/ 1263926 w 1508442"/>
              <a:gd name="connsiteY4" fmla="*/ 825500 h 949417"/>
              <a:gd name="connsiteX5" fmla="*/ 1508401 w 1508442"/>
              <a:gd name="connsiteY5" fmla="*/ 396875 h 949417"/>
              <a:gd name="connsiteX6" fmla="*/ 1229001 w 1508442"/>
              <a:gd name="connsiteY6" fmla="*/ 0 h 949417"/>
              <a:gd name="connsiteX0" fmla="*/ 285752 w 1508168"/>
              <a:gd name="connsiteY0" fmla="*/ 9525 h 949417"/>
              <a:gd name="connsiteX1" fmla="*/ 2 w 1508168"/>
              <a:gd name="connsiteY1" fmla="*/ 396875 h 949417"/>
              <a:gd name="connsiteX2" fmla="*/ 244477 w 1508168"/>
              <a:gd name="connsiteY2" fmla="*/ 812800 h 949417"/>
              <a:gd name="connsiteX3" fmla="*/ 771527 w 1508168"/>
              <a:gd name="connsiteY3" fmla="*/ 949325 h 949417"/>
              <a:gd name="connsiteX4" fmla="*/ 1263652 w 1508168"/>
              <a:gd name="connsiteY4" fmla="*/ 825500 h 949417"/>
              <a:gd name="connsiteX5" fmla="*/ 1508127 w 1508168"/>
              <a:gd name="connsiteY5" fmla="*/ 396875 h 949417"/>
              <a:gd name="connsiteX6" fmla="*/ 1228727 w 1508168"/>
              <a:gd name="connsiteY6" fmla="*/ 0 h 949417"/>
              <a:gd name="connsiteX0" fmla="*/ 285752 w 1489124"/>
              <a:gd name="connsiteY0" fmla="*/ 9525 h 949417"/>
              <a:gd name="connsiteX1" fmla="*/ 2 w 1489124"/>
              <a:gd name="connsiteY1" fmla="*/ 396875 h 949417"/>
              <a:gd name="connsiteX2" fmla="*/ 244477 w 1489124"/>
              <a:gd name="connsiteY2" fmla="*/ 812800 h 949417"/>
              <a:gd name="connsiteX3" fmla="*/ 771527 w 1489124"/>
              <a:gd name="connsiteY3" fmla="*/ 949325 h 949417"/>
              <a:gd name="connsiteX4" fmla="*/ 1263652 w 1489124"/>
              <a:gd name="connsiteY4" fmla="*/ 825500 h 949417"/>
              <a:gd name="connsiteX5" fmla="*/ 1489077 w 1489124"/>
              <a:gd name="connsiteY5" fmla="*/ 396875 h 949417"/>
              <a:gd name="connsiteX6" fmla="*/ 1228727 w 1489124"/>
              <a:gd name="connsiteY6" fmla="*/ 0 h 949417"/>
              <a:gd name="connsiteX0" fmla="*/ 286328 w 1489700"/>
              <a:gd name="connsiteY0" fmla="*/ 9525 h 949331"/>
              <a:gd name="connsiteX1" fmla="*/ 578 w 1489700"/>
              <a:gd name="connsiteY1" fmla="*/ 396875 h 949331"/>
              <a:gd name="connsiteX2" fmla="*/ 229178 w 1489700"/>
              <a:gd name="connsiteY2" fmla="*/ 822325 h 949331"/>
              <a:gd name="connsiteX3" fmla="*/ 772103 w 1489700"/>
              <a:gd name="connsiteY3" fmla="*/ 949325 h 949331"/>
              <a:gd name="connsiteX4" fmla="*/ 1264228 w 1489700"/>
              <a:gd name="connsiteY4" fmla="*/ 825500 h 949331"/>
              <a:gd name="connsiteX5" fmla="*/ 1489653 w 1489700"/>
              <a:gd name="connsiteY5" fmla="*/ 396875 h 949331"/>
              <a:gd name="connsiteX6" fmla="*/ 1229303 w 1489700"/>
              <a:gd name="connsiteY6" fmla="*/ 0 h 949331"/>
              <a:gd name="connsiteX0" fmla="*/ 286021 w 1489393"/>
              <a:gd name="connsiteY0" fmla="*/ 9525 h 949331"/>
              <a:gd name="connsiteX1" fmla="*/ 271 w 1489393"/>
              <a:gd name="connsiteY1" fmla="*/ 396875 h 949331"/>
              <a:gd name="connsiteX2" fmla="*/ 228871 w 1489393"/>
              <a:gd name="connsiteY2" fmla="*/ 822325 h 949331"/>
              <a:gd name="connsiteX3" fmla="*/ 771796 w 1489393"/>
              <a:gd name="connsiteY3" fmla="*/ 949325 h 949331"/>
              <a:gd name="connsiteX4" fmla="*/ 1263921 w 1489393"/>
              <a:gd name="connsiteY4" fmla="*/ 825500 h 949331"/>
              <a:gd name="connsiteX5" fmla="*/ 1489346 w 1489393"/>
              <a:gd name="connsiteY5" fmla="*/ 396875 h 949331"/>
              <a:gd name="connsiteX6" fmla="*/ 1228996 w 1489393"/>
              <a:gd name="connsiteY6" fmla="*/ 0 h 94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9393" h="949331">
                <a:moveTo>
                  <a:pt x="286021" y="9525"/>
                </a:moveTo>
                <a:cubicBezTo>
                  <a:pt x="162989" y="111125"/>
                  <a:pt x="6621" y="191558"/>
                  <a:pt x="271" y="396875"/>
                </a:cubicBezTo>
                <a:cubicBezTo>
                  <a:pt x="-6079" y="602192"/>
                  <a:pt x="100284" y="730250"/>
                  <a:pt x="228871" y="822325"/>
                </a:cubicBezTo>
                <a:cubicBezTo>
                  <a:pt x="357458" y="914400"/>
                  <a:pt x="599288" y="948796"/>
                  <a:pt x="771796" y="949325"/>
                </a:cubicBezTo>
                <a:cubicBezTo>
                  <a:pt x="944304" y="949854"/>
                  <a:pt x="1144329" y="917575"/>
                  <a:pt x="1263921" y="825500"/>
                </a:cubicBezTo>
                <a:cubicBezTo>
                  <a:pt x="1383513" y="733425"/>
                  <a:pt x="1491992" y="597958"/>
                  <a:pt x="1489346" y="396875"/>
                </a:cubicBezTo>
                <a:cubicBezTo>
                  <a:pt x="1486700" y="195792"/>
                  <a:pt x="1347264" y="97631"/>
                  <a:pt x="1228996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77022" y="3632223"/>
            <a:ext cx="980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b="1" dirty="0" smtClean="0">
                <a:solidFill>
                  <a:srgbClr val="000000"/>
                </a:solidFill>
              </a:rPr>
              <a:t>Pinch-off</a:t>
            </a:r>
          </a:p>
        </p:txBody>
      </p:sp>
      <p:cxnSp>
        <p:nvCxnSpPr>
          <p:cNvPr id="22" name="Straight Arrow Connector 21"/>
          <p:cNvCxnSpPr>
            <a:endCxn id="64" idx="5"/>
          </p:cNvCxnSpPr>
          <p:nvPr/>
        </p:nvCxnSpPr>
        <p:spPr bwMode="auto">
          <a:xfrm flipV="1">
            <a:off x="2411760" y="2974945"/>
            <a:ext cx="374034" cy="6988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/>
          <p:cNvCxnSpPr/>
          <p:nvPr/>
        </p:nvCxnSpPr>
        <p:spPr bwMode="auto">
          <a:xfrm flipH="1" flipV="1">
            <a:off x="1430791" y="2974943"/>
            <a:ext cx="490950" cy="6988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Freeform 52"/>
          <p:cNvSpPr/>
          <p:nvPr/>
        </p:nvSpPr>
        <p:spPr bwMode="auto">
          <a:xfrm>
            <a:off x="1593007" y="2565403"/>
            <a:ext cx="1003206" cy="765837"/>
          </a:xfrm>
          <a:custGeom>
            <a:avLst/>
            <a:gdLst>
              <a:gd name="connsiteX0" fmla="*/ 276542 w 1516514"/>
              <a:gd name="connsiteY0" fmla="*/ 28575 h 817757"/>
              <a:gd name="connsiteX1" fmla="*/ 317 w 1516514"/>
              <a:gd name="connsiteY1" fmla="*/ 323850 h 817757"/>
              <a:gd name="connsiteX2" fmla="*/ 324167 w 1516514"/>
              <a:gd name="connsiteY2" fmla="*/ 657225 h 817757"/>
              <a:gd name="connsiteX3" fmla="*/ 705167 w 1516514"/>
              <a:gd name="connsiteY3" fmla="*/ 790575 h 817757"/>
              <a:gd name="connsiteX4" fmla="*/ 1190942 w 1516514"/>
              <a:gd name="connsiteY4" fmla="*/ 771525 h 817757"/>
              <a:gd name="connsiteX5" fmla="*/ 1514792 w 1516514"/>
              <a:gd name="connsiteY5" fmla="*/ 323850 h 817757"/>
              <a:gd name="connsiteX6" fmla="*/ 1295717 w 1516514"/>
              <a:gd name="connsiteY6" fmla="*/ 0 h 817757"/>
              <a:gd name="connsiteX0" fmla="*/ 276261 w 1516233"/>
              <a:gd name="connsiteY0" fmla="*/ 28575 h 815851"/>
              <a:gd name="connsiteX1" fmla="*/ 36 w 1516233"/>
              <a:gd name="connsiteY1" fmla="*/ 323850 h 815851"/>
              <a:gd name="connsiteX2" fmla="*/ 260386 w 1516233"/>
              <a:gd name="connsiteY2" fmla="*/ 692150 h 815851"/>
              <a:gd name="connsiteX3" fmla="*/ 704886 w 1516233"/>
              <a:gd name="connsiteY3" fmla="*/ 790575 h 815851"/>
              <a:gd name="connsiteX4" fmla="*/ 1190661 w 1516233"/>
              <a:gd name="connsiteY4" fmla="*/ 771525 h 815851"/>
              <a:gd name="connsiteX5" fmla="*/ 1514511 w 1516233"/>
              <a:gd name="connsiteY5" fmla="*/ 323850 h 815851"/>
              <a:gd name="connsiteX6" fmla="*/ 1295436 w 1516233"/>
              <a:gd name="connsiteY6" fmla="*/ 0 h 815851"/>
              <a:gd name="connsiteX0" fmla="*/ 276260 w 1516232"/>
              <a:gd name="connsiteY0" fmla="*/ 28575 h 848423"/>
              <a:gd name="connsiteX1" fmla="*/ 35 w 1516232"/>
              <a:gd name="connsiteY1" fmla="*/ 323850 h 848423"/>
              <a:gd name="connsiteX2" fmla="*/ 260385 w 1516232"/>
              <a:gd name="connsiteY2" fmla="*/ 692150 h 848423"/>
              <a:gd name="connsiteX3" fmla="*/ 685835 w 1516232"/>
              <a:gd name="connsiteY3" fmla="*/ 841375 h 848423"/>
              <a:gd name="connsiteX4" fmla="*/ 1190660 w 1516232"/>
              <a:gd name="connsiteY4" fmla="*/ 771525 h 848423"/>
              <a:gd name="connsiteX5" fmla="*/ 1514510 w 1516232"/>
              <a:gd name="connsiteY5" fmla="*/ 323850 h 848423"/>
              <a:gd name="connsiteX6" fmla="*/ 1295435 w 1516232"/>
              <a:gd name="connsiteY6" fmla="*/ 0 h 848423"/>
              <a:gd name="connsiteX0" fmla="*/ 276260 w 1517802"/>
              <a:gd name="connsiteY0" fmla="*/ 28575 h 849387"/>
              <a:gd name="connsiteX1" fmla="*/ 35 w 1517802"/>
              <a:gd name="connsiteY1" fmla="*/ 323850 h 849387"/>
              <a:gd name="connsiteX2" fmla="*/ 260385 w 1517802"/>
              <a:gd name="connsiteY2" fmla="*/ 692150 h 849387"/>
              <a:gd name="connsiteX3" fmla="*/ 685835 w 1517802"/>
              <a:gd name="connsiteY3" fmla="*/ 841375 h 849387"/>
              <a:gd name="connsiteX4" fmla="*/ 1143035 w 1517802"/>
              <a:gd name="connsiteY4" fmla="*/ 774700 h 849387"/>
              <a:gd name="connsiteX5" fmla="*/ 1514510 w 1517802"/>
              <a:gd name="connsiteY5" fmla="*/ 323850 h 849387"/>
              <a:gd name="connsiteX6" fmla="*/ 1295435 w 1517802"/>
              <a:gd name="connsiteY6" fmla="*/ 0 h 849387"/>
              <a:gd name="connsiteX0" fmla="*/ 276260 w 1520909"/>
              <a:gd name="connsiteY0" fmla="*/ 28575 h 847437"/>
              <a:gd name="connsiteX1" fmla="*/ 35 w 1520909"/>
              <a:gd name="connsiteY1" fmla="*/ 323850 h 847437"/>
              <a:gd name="connsiteX2" fmla="*/ 260385 w 1520909"/>
              <a:gd name="connsiteY2" fmla="*/ 692150 h 847437"/>
              <a:gd name="connsiteX3" fmla="*/ 685835 w 1520909"/>
              <a:gd name="connsiteY3" fmla="*/ 841375 h 847437"/>
              <a:gd name="connsiteX4" fmla="*/ 1143035 w 1520909"/>
              <a:gd name="connsiteY4" fmla="*/ 774700 h 847437"/>
              <a:gd name="connsiteX5" fmla="*/ 1517685 w 1520909"/>
              <a:gd name="connsiteY5" fmla="*/ 387350 h 847437"/>
              <a:gd name="connsiteX6" fmla="*/ 1295435 w 1520909"/>
              <a:gd name="connsiteY6" fmla="*/ 0 h 847437"/>
              <a:gd name="connsiteX0" fmla="*/ 276260 w 1518635"/>
              <a:gd name="connsiteY0" fmla="*/ 28575 h 847437"/>
              <a:gd name="connsiteX1" fmla="*/ 35 w 1518635"/>
              <a:gd name="connsiteY1" fmla="*/ 323850 h 847437"/>
              <a:gd name="connsiteX2" fmla="*/ 260385 w 1518635"/>
              <a:gd name="connsiteY2" fmla="*/ 692150 h 847437"/>
              <a:gd name="connsiteX3" fmla="*/ 685835 w 1518635"/>
              <a:gd name="connsiteY3" fmla="*/ 841375 h 847437"/>
              <a:gd name="connsiteX4" fmla="*/ 1143035 w 1518635"/>
              <a:gd name="connsiteY4" fmla="*/ 774700 h 847437"/>
              <a:gd name="connsiteX5" fmla="*/ 1517685 w 1518635"/>
              <a:gd name="connsiteY5" fmla="*/ 387350 h 847437"/>
              <a:gd name="connsiteX6" fmla="*/ 1295435 w 1518635"/>
              <a:gd name="connsiteY6" fmla="*/ 0 h 847437"/>
              <a:gd name="connsiteX0" fmla="*/ 276260 w 1518466"/>
              <a:gd name="connsiteY0" fmla="*/ 101600 h 920462"/>
              <a:gd name="connsiteX1" fmla="*/ 35 w 1518466"/>
              <a:gd name="connsiteY1" fmla="*/ 396875 h 920462"/>
              <a:gd name="connsiteX2" fmla="*/ 260385 w 1518466"/>
              <a:gd name="connsiteY2" fmla="*/ 765175 h 920462"/>
              <a:gd name="connsiteX3" fmla="*/ 685835 w 1518466"/>
              <a:gd name="connsiteY3" fmla="*/ 914400 h 920462"/>
              <a:gd name="connsiteX4" fmla="*/ 1143035 w 1518466"/>
              <a:gd name="connsiteY4" fmla="*/ 847725 h 920462"/>
              <a:gd name="connsiteX5" fmla="*/ 1517685 w 1518466"/>
              <a:gd name="connsiteY5" fmla="*/ 460375 h 920462"/>
              <a:gd name="connsiteX6" fmla="*/ 1228760 w 1518466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5837 w 1518518"/>
              <a:gd name="connsiteY0" fmla="*/ 9525 h 920462"/>
              <a:gd name="connsiteX1" fmla="*/ 87 w 1518518"/>
              <a:gd name="connsiteY1" fmla="*/ 396875 h 920462"/>
              <a:gd name="connsiteX2" fmla="*/ 260437 w 1518518"/>
              <a:gd name="connsiteY2" fmla="*/ 765175 h 920462"/>
              <a:gd name="connsiteX3" fmla="*/ 685887 w 1518518"/>
              <a:gd name="connsiteY3" fmla="*/ 914400 h 920462"/>
              <a:gd name="connsiteX4" fmla="*/ 1143087 w 1518518"/>
              <a:gd name="connsiteY4" fmla="*/ 847725 h 920462"/>
              <a:gd name="connsiteX5" fmla="*/ 1517737 w 1518518"/>
              <a:gd name="connsiteY5" fmla="*/ 460375 h 920462"/>
              <a:gd name="connsiteX6" fmla="*/ 1228812 w 1518518"/>
              <a:gd name="connsiteY6" fmla="*/ 0 h 920462"/>
              <a:gd name="connsiteX0" fmla="*/ 286091 w 1518772"/>
              <a:gd name="connsiteY0" fmla="*/ 9525 h 918196"/>
              <a:gd name="connsiteX1" fmla="*/ 341 w 1518772"/>
              <a:gd name="connsiteY1" fmla="*/ 396875 h 918196"/>
              <a:gd name="connsiteX2" fmla="*/ 238466 w 1518772"/>
              <a:gd name="connsiteY2" fmla="*/ 796925 h 918196"/>
              <a:gd name="connsiteX3" fmla="*/ 686141 w 1518772"/>
              <a:gd name="connsiteY3" fmla="*/ 914400 h 918196"/>
              <a:gd name="connsiteX4" fmla="*/ 1143341 w 1518772"/>
              <a:gd name="connsiteY4" fmla="*/ 847725 h 918196"/>
              <a:gd name="connsiteX5" fmla="*/ 1517991 w 1518772"/>
              <a:gd name="connsiteY5" fmla="*/ 460375 h 918196"/>
              <a:gd name="connsiteX6" fmla="*/ 1229066 w 1518772"/>
              <a:gd name="connsiteY6" fmla="*/ 0 h 918196"/>
              <a:gd name="connsiteX0" fmla="*/ 286091 w 1518772"/>
              <a:gd name="connsiteY0" fmla="*/ 9525 h 938532"/>
              <a:gd name="connsiteX1" fmla="*/ 341 w 1518772"/>
              <a:gd name="connsiteY1" fmla="*/ 396875 h 938532"/>
              <a:gd name="connsiteX2" fmla="*/ 238466 w 1518772"/>
              <a:gd name="connsiteY2" fmla="*/ 796925 h 938532"/>
              <a:gd name="connsiteX3" fmla="*/ 686141 w 1518772"/>
              <a:gd name="connsiteY3" fmla="*/ 936625 h 938532"/>
              <a:gd name="connsiteX4" fmla="*/ 1143341 w 1518772"/>
              <a:gd name="connsiteY4" fmla="*/ 847725 h 938532"/>
              <a:gd name="connsiteX5" fmla="*/ 1517991 w 1518772"/>
              <a:gd name="connsiteY5" fmla="*/ 460375 h 938532"/>
              <a:gd name="connsiteX6" fmla="*/ 1229066 w 1518772"/>
              <a:gd name="connsiteY6" fmla="*/ 0 h 938532"/>
              <a:gd name="connsiteX0" fmla="*/ 286091 w 1518568"/>
              <a:gd name="connsiteY0" fmla="*/ 9525 h 941800"/>
              <a:gd name="connsiteX1" fmla="*/ 341 w 1518568"/>
              <a:gd name="connsiteY1" fmla="*/ 396875 h 941800"/>
              <a:gd name="connsiteX2" fmla="*/ 238466 w 1518568"/>
              <a:gd name="connsiteY2" fmla="*/ 796925 h 941800"/>
              <a:gd name="connsiteX3" fmla="*/ 686141 w 1518568"/>
              <a:gd name="connsiteY3" fmla="*/ 936625 h 941800"/>
              <a:gd name="connsiteX4" fmla="*/ 1156041 w 1518568"/>
              <a:gd name="connsiteY4" fmla="*/ 866775 h 941800"/>
              <a:gd name="connsiteX5" fmla="*/ 1517991 w 1518568"/>
              <a:gd name="connsiteY5" fmla="*/ 460375 h 941800"/>
              <a:gd name="connsiteX6" fmla="*/ 1229066 w 1518568"/>
              <a:gd name="connsiteY6" fmla="*/ 0 h 941800"/>
              <a:gd name="connsiteX0" fmla="*/ 286091 w 1509073"/>
              <a:gd name="connsiteY0" fmla="*/ 9525 h 943705"/>
              <a:gd name="connsiteX1" fmla="*/ 341 w 1509073"/>
              <a:gd name="connsiteY1" fmla="*/ 396875 h 943705"/>
              <a:gd name="connsiteX2" fmla="*/ 238466 w 1509073"/>
              <a:gd name="connsiteY2" fmla="*/ 796925 h 943705"/>
              <a:gd name="connsiteX3" fmla="*/ 686141 w 1509073"/>
              <a:gd name="connsiteY3" fmla="*/ 936625 h 943705"/>
              <a:gd name="connsiteX4" fmla="*/ 1156041 w 1509073"/>
              <a:gd name="connsiteY4" fmla="*/ 866775 h 943705"/>
              <a:gd name="connsiteX5" fmla="*/ 1508466 w 1509073"/>
              <a:gd name="connsiteY5" fmla="*/ 396875 h 943705"/>
              <a:gd name="connsiteX6" fmla="*/ 1229066 w 1509073"/>
              <a:gd name="connsiteY6" fmla="*/ 0 h 943705"/>
              <a:gd name="connsiteX0" fmla="*/ 286091 w 1508614"/>
              <a:gd name="connsiteY0" fmla="*/ 9525 h 943705"/>
              <a:gd name="connsiteX1" fmla="*/ 341 w 1508614"/>
              <a:gd name="connsiteY1" fmla="*/ 396875 h 943705"/>
              <a:gd name="connsiteX2" fmla="*/ 238466 w 1508614"/>
              <a:gd name="connsiteY2" fmla="*/ 796925 h 943705"/>
              <a:gd name="connsiteX3" fmla="*/ 686141 w 1508614"/>
              <a:gd name="connsiteY3" fmla="*/ 936625 h 943705"/>
              <a:gd name="connsiteX4" fmla="*/ 1156041 w 1508614"/>
              <a:gd name="connsiteY4" fmla="*/ 866775 h 943705"/>
              <a:gd name="connsiteX5" fmla="*/ 1508466 w 1508614"/>
              <a:gd name="connsiteY5" fmla="*/ 396875 h 943705"/>
              <a:gd name="connsiteX6" fmla="*/ 1229066 w 1508614"/>
              <a:gd name="connsiteY6" fmla="*/ 0 h 943705"/>
              <a:gd name="connsiteX0" fmla="*/ 286091 w 1508467"/>
              <a:gd name="connsiteY0" fmla="*/ 9525 h 937777"/>
              <a:gd name="connsiteX1" fmla="*/ 341 w 1508467"/>
              <a:gd name="connsiteY1" fmla="*/ 396875 h 937777"/>
              <a:gd name="connsiteX2" fmla="*/ 238466 w 1508467"/>
              <a:gd name="connsiteY2" fmla="*/ 796925 h 937777"/>
              <a:gd name="connsiteX3" fmla="*/ 686141 w 1508467"/>
              <a:gd name="connsiteY3" fmla="*/ 936625 h 937777"/>
              <a:gd name="connsiteX4" fmla="*/ 1232241 w 1508467"/>
              <a:gd name="connsiteY4" fmla="*/ 835025 h 937777"/>
              <a:gd name="connsiteX5" fmla="*/ 1508466 w 1508467"/>
              <a:gd name="connsiteY5" fmla="*/ 396875 h 937777"/>
              <a:gd name="connsiteX6" fmla="*/ 1229066 w 1508467"/>
              <a:gd name="connsiteY6" fmla="*/ 0 h 937777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6053"/>
              <a:gd name="connsiteX1" fmla="*/ 360 w 1508486"/>
              <a:gd name="connsiteY1" fmla="*/ 396875 h 966053"/>
              <a:gd name="connsiteX2" fmla="*/ 238485 w 1508486"/>
              <a:gd name="connsiteY2" fmla="*/ 796925 h 966053"/>
              <a:gd name="connsiteX3" fmla="*/ 730610 w 1508486"/>
              <a:gd name="connsiteY3" fmla="*/ 946150 h 966053"/>
              <a:gd name="connsiteX4" fmla="*/ 768711 w 1508486"/>
              <a:gd name="connsiteY4" fmla="*/ 952500 h 966053"/>
              <a:gd name="connsiteX5" fmla="*/ 1232260 w 1508486"/>
              <a:gd name="connsiteY5" fmla="*/ 835025 h 966053"/>
              <a:gd name="connsiteX6" fmla="*/ 1508485 w 1508486"/>
              <a:gd name="connsiteY6" fmla="*/ 396875 h 966053"/>
              <a:gd name="connsiteX7" fmla="*/ 1229085 w 1508486"/>
              <a:gd name="connsiteY7" fmla="*/ 0 h 966053"/>
              <a:gd name="connsiteX0" fmla="*/ 286110 w 1508486"/>
              <a:gd name="connsiteY0" fmla="*/ 9525 h 963615"/>
              <a:gd name="connsiteX1" fmla="*/ 360 w 1508486"/>
              <a:gd name="connsiteY1" fmla="*/ 396875 h 963615"/>
              <a:gd name="connsiteX2" fmla="*/ 238485 w 1508486"/>
              <a:gd name="connsiteY2" fmla="*/ 796925 h 963615"/>
              <a:gd name="connsiteX3" fmla="*/ 730610 w 1508486"/>
              <a:gd name="connsiteY3" fmla="*/ 946150 h 963615"/>
              <a:gd name="connsiteX4" fmla="*/ 768711 w 1508486"/>
              <a:gd name="connsiteY4" fmla="*/ 952500 h 963615"/>
              <a:gd name="connsiteX5" fmla="*/ 1232260 w 1508486"/>
              <a:gd name="connsiteY5" fmla="*/ 835025 h 963615"/>
              <a:gd name="connsiteX6" fmla="*/ 1508485 w 1508486"/>
              <a:gd name="connsiteY6" fmla="*/ 396875 h 963615"/>
              <a:gd name="connsiteX7" fmla="*/ 1229085 w 1508486"/>
              <a:gd name="connsiteY7" fmla="*/ 0 h 963615"/>
              <a:gd name="connsiteX0" fmla="*/ 286110 w 1508486"/>
              <a:gd name="connsiteY0" fmla="*/ 9525 h 947057"/>
              <a:gd name="connsiteX1" fmla="*/ 360 w 1508486"/>
              <a:gd name="connsiteY1" fmla="*/ 396875 h 947057"/>
              <a:gd name="connsiteX2" fmla="*/ 238485 w 1508486"/>
              <a:gd name="connsiteY2" fmla="*/ 796925 h 947057"/>
              <a:gd name="connsiteX3" fmla="*/ 730610 w 1508486"/>
              <a:gd name="connsiteY3" fmla="*/ 946150 h 947057"/>
              <a:gd name="connsiteX4" fmla="*/ 1232260 w 1508486"/>
              <a:gd name="connsiteY4" fmla="*/ 835025 h 947057"/>
              <a:gd name="connsiteX5" fmla="*/ 1508485 w 1508486"/>
              <a:gd name="connsiteY5" fmla="*/ 396875 h 947057"/>
              <a:gd name="connsiteX6" fmla="*/ 1229085 w 1508486"/>
              <a:gd name="connsiteY6" fmla="*/ 0 h 947057"/>
              <a:gd name="connsiteX0" fmla="*/ 286130 w 1508506"/>
              <a:gd name="connsiteY0" fmla="*/ 9525 h 950170"/>
              <a:gd name="connsiteX1" fmla="*/ 380 w 1508506"/>
              <a:gd name="connsiteY1" fmla="*/ 396875 h 950170"/>
              <a:gd name="connsiteX2" fmla="*/ 238505 w 1508506"/>
              <a:gd name="connsiteY2" fmla="*/ 796925 h 950170"/>
              <a:gd name="connsiteX3" fmla="*/ 771905 w 1508506"/>
              <a:gd name="connsiteY3" fmla="*/ 949325 h 950170"/>
              <a:gd name="connsiteX4" fmla="*/ 1232280 w 1508506"/>
              <a:gd name="connsiteY4" fmla="*/ 835025 h 950170"/>
              <a:gd name="connsiteX5" fmla="*/ 1508505 w 1508506"/>
              <a:gd name="connsiteY5" fmla="*/ 396875 h 950170"/>
              <a:gd name="connsiteX6" fmla="*/ 1229105 w 1508506"/>
              <a:gd name="connsiteY6" fmla="*/ 0 h 950170"/>
              <a:gd name="connsiteX0" fmla="*/ 286130 w 1508506"/>
              <a:gd name="connsiteY0" fmla="*/ 9525 h 949438"/>
              <a:gd name="connsiteX1" fmla="*/ 380 w 1508506"/>
              <a:gd name="connsiteY1" fmla="*/ 396875 h 949438"/>
              <a:gd name="connsiteX2" fmla="*/ 238505 w 1508506"/>
              <a:gd name="connsiteY2" fmla="*/ 796925 h 949438"/>
              <a:gd name="connsiteX3" fmla="*/ 771905 w 1508506"/>
              <a:gd name="connsiteY3" fmla="*/ 949325 h 949438"/>
              <a:gd name="connsiteX4" fmla="*/ 1232280 w 1508506"/>
              <a:gd name="connsiteY4" fmla="*/ 835025 h 949438"/>
              <a:gd name="connsiteX5" fmla="*/ 1508505 w 1508506"/>
              <a:gd name="connsiteY5" fmla="*/ 396875 h 949438"/>
              <a:gd name="connsiteX6" fmla="*/ 1229105 w 1508506"/>
              <a:gd name="connsiteY6" fmla="*/ 0 h 949438"/>
              <a:gd name="connsiteX0" fmla="*/ 286130 w 1508737"/>
              <a:gd name="connsiteY0" fmla="*/ 9525 h 949360"/>
              <a:gd name="connsiteX1" fmla="*/ 380 w 1508737"/>
              <a:gd name="connsiteY1" fmla="*/ 396875 h 949360"/>
              <a:gd name="connsiteX2" fmla="*/ 238505 w 1508737"/>
              <a:gd name="connsiteY2" fmla="*/ 796925 h 949360"/>
              <a:gd name="connsiteX3" fmla="*/ 771905 w 1508737"/>
              <a:gd name="connsiteY3" fmla="*/ 949325 h 949360"/>
              <a:gd name="connsiteX4" fmla="*/ 1267205 w 1508737"/>
              <a:gd name="connsiteY4" fmla="*/ 806450 h 949360"/>
              <a:gd name="connsiteX5" fmla="*/ 1508505 w 1508737"/>
              <a:gd name="connsiteY5" fmla="*/ 396875 h 949360"/>
              <a:gd name="connsiteX6" fmla="*/ 1229105 w 1508737"/>
              <a:gd name="connsiteY6" fmla="*/ 0 h 949360"/>
              <a:gd name="connsiteX0" fmla="*/ 286130 w 1509005"/>
              <a:gd name="connsiteY0" fmla="*/ 9525 h 949360"/>
              <a:gd name="connsiteX1" fmla="*/ 380 w 1509005"/>
              <a:gd name="connsiteY1" fmla="*/ 396875 h 949360"/>
              <a:gd name="connsiteX2" fmla="*/ 238505 w 1509005"/>
              <a:gd name="connsiteY2" fmla="*/ 796925 h 949360"/>
              <a:gd name="connsiteX3" fmla="*/ 771905 w 1509005"/>
              <a:gd name="connsiteY3" fmla="*/ 949325 h 949360"/>
              <a:gd name="connsiteX4" fmla="*/ 1267205 w 1509005"/>
              <a:gd name="connsiteY4" fmla="*/ 806450 h 949360"/>
              <a:gd name="connsiteX5" fmla="*/ 1508505 w 1509005"/>
              <a:gd name="connsiteY5" fmla="*/ 396875 h 949360"/>
              <a:gd name="connsiteX6" fmla="*/ 1229105 w 1509005"/>
              <a:gd name="connsiteY6" fmla="*/ 0 h 949360"/>
              <a:gd name="connsiteX0" fmla="*/ 285762 w 1508637"/>
              <a:gd name="connsiteY0" fmla="*/ 9525 h 949360"/>
              <a:gd name="connsiteX1" fmla="*/ 12 w 1508637"/>
              <a:gd name="connsiteY1" fmla="*/ 396875 h 949360"/>
              <a:gd name="connsiteX2" fmla="*/ 238137 w 1508637"/>
              <a:gd name="connsiteY2" fmla="*/ 796925 h 949360"/>
              <a:gd name="connsiteX3" fmla="*/ 771537 w 1508637"/>
              <a:gd name="connsiteY3" fmla="*/ 949325 h 949360"/>
              <a:gd name="connsiteX4" fmla="*/ 1266837 w 1508637"/>
              <a:gd name="connsiteY4" fmla="*/ 806450 h 949360"/>
              <a:gd name="connsiteX5" fmla="*/ 1508137 w 1508637"/>
              <a:gd name="connsiteY5" fmla="*/ 396875 h 949360"/>
              <a:gd name="connsiteX6" fmla="*/ 1228737 w 1508637"/>
              <a:gd name="connsiteY6" fmla="*/ 0 h 949360"/>
              <a:gd name="connsiteX0" fmla="*/ 286026 w 1508901"/>
              <a:gd name="connsiteY0" fmla="*/ 9525 h 949343"/>
              <a:gd name="connsiteX1" fmla="*/ 276 w 1508901"/>
              <a:gd name="connsiteY1" fmla="*/ 396875 h 949343"/>
              <a:gd name="connsiteX2" fmla="*/ 244751 w 1508901"/>
              <a:gd name="connsiteY2" fmla="*/ 812800 h 949343"/>
              <a:gd name="connsiteX3" fmla="*/ 771801 w 1508901"/>
              <a:gd name="connsiteY3" fmla="*/ 949325 h 949343"/>
              <a:gd name="connsiteX4" fmla="*/ 1267101 w 1508901"/>
              <a:gd name="connsiteY4" fmla="*/ 806450 h 949343"/>
              <a:gd name="connsiteX5" fmla="*/ 1508401 w 1508901"/>
              <a:gd name="connsiteY5" fmla="*/ 396875 h 949343"/>
              <a:gd name="connsiteX6" fmla="*/ 1229001 w 1508901"/>
              <a:gd name="connsiteY6" fmla="*/ 0 h 949343"/>
              <a:gd name="connsiteX0" fmla="*/ 286026 w 1508593"/>
              <a:gd name="connsiteY0" fmla="*/ 9525 h 949417"/>
              <a:gd name="connsiteX1" fmla="*/ 276 w 1508593"/>
              <a:gd name="connsiteY1" fmla="*/ 396875 h 949417"/>
              <a:gd name="connsiteX2" fmla="*/ 244751 w 1508593"/>
              <a:gd name="connsiteY2" fmla="*/ 812800 h 949417"/>
              <a:gd name="connsiteX3" fmla="*/ 771801 w 1508593"/>
              <a:gd name="connsiteY3" fmla="*/ 949325 h 949417"/>
              <a:gd name="connsiteX4" fmla="*/ 1263926 w 1508593"/>
              <a:gd name="connsiteY4" fmla="*/ 825500 h 949417"/>
              <a:gd name="connsiteX5" fmla="*/ 1508401 w 1508593"/>
              <a:gd name="connsiteY5" fmla="*/ 396875 h 949417"/>
              <a:gd name="connsiteX6" fmla="*/ 1229001 w 1508593"/>
              <a:gd name="connsiteY6" fmla="*/ 0 h 949417"/>
              <a:gd name="connsiteX0" fmla="*/ 286026 w 1508442"/>
              <a:gd name="connsiteY0" fmla="*/ 9525 h 949417"/>
              <a:gd name="connsiteX1" fmla="*/ 276 w 1508442"/>
              <a:gd name="connsiteY1" fmla="*/ 396875 h 949417"/>
              <a:gd name="connsiteX2" fmla="*/ 244751 w 1508442"/>
              <a:gd name="connsiteY2" fmla="*/ 812800 h 949417"/>
              <a:gd name="connsiteX3" fmla="*/ 771801 w 1508442"/>
              <a:gd name="connsiteY3" fmla="*/ 949325 h 949417"/>
              <a:gd name="connsiteX4" fmla="*/ 1263926 w 1508442"/>
              <a:gd name="connsiteY4" fmla="*/ 825500 h 949417"/>
              <a:gd name="connsiteX5" fmla="*/ 1508401 w 1508442"/>
              <a:gd name="connsiteY5" fmla="*/ 396875 h 949417"/>
              <a:gd name="connsiteX6" fmla="*/ 1229001 w 1508442"/>
              <a:gd name="connsiteY6" fmla="*/ 0 h 949417"/>
              <a:gd name="connsiteX0" fmla="*/ 285752 w 1508168"/>
              <a:gd name="connsiteY0" fmla="*/ 9525 h 949417"/>
              <a:gd name="connsiteX1" fmla="*/ 2 w 1508168"/>
              <a:gd name="connsiteY1" fmla="*/ 396875 h 949417"/>
              <a:gd name="connsiteX2" fmla="*/ 244477 w 1508168"/>
              <a:gd name="connsiteY2" fmla="*/ 812800 h 949417"/>
              <a:gd name="connsiteX3" fmla="*/ 771527 w 1508168"/>
              <a:gd name="connsiteY3" fmla="*/ 949325 h 949417"/>
              <a:gd name="connsiteX4" fmla="*/ 1263652 w 1508168"/>
              <a:gd name="connsiteY4" fmla="*/ 825500 h 949417"/>
              <a:gd name="connsiteX5" fmla="*/ 1508127 w 1508168"/>
              <a:gd name="connsiteY5" fmla="*/ 396875 h 949417"/>
              <a:gd name="connsiteX6" fmla="*/ 1228727 w 1508168"/>
              <a:gd name="connsiteY6" fmla="*/ 0 h 949417"/>
              <a:gd name="connsiteX0" fmla="*/ 285752 w 1489124"/>
              <a:gd name="connsiteY0" fmla="*/ 9525 h 949417"/>
              <a:gd name="connsiteX1" fmla="*/ 2 w 1489124"/>
              <a:gd name="connsiteY1" fmla="*/ 396875 h 949417"/>
              <a:gd name="connsiteX2" fmla="*/ 244477 w 1489124"/>
              <a:gd name="connsiteY2" fmla="*/ 812800 h 949417"/>
              <a:gd name="connsiteX3" fmla="*/ 771527 w 1489124"/>
              <a:gd name="connsiteY3" fmla="*/ 949325 h 949417"/>
              <a:gd name="connsiteX4" fmla="*/ 1263652 w 1489124"/>
              <a:gd name="connsiteY4" fmla="*/ 825500 h 949417"/>
              <a:gd name="connsiteX5" fmla="*/ 1489077 w 1489124"/>
              <a:gd name="connsiteY5" fmla="*/ 396875 h 949417"/>
              <a:gd name="connsiteX6" fmla="*/ 1228727 w 1489124"/>
              <a:gd name="connsiteY6" fmla="*/ 0 h 949417"/>
              <a:gd name="connsiteX0" fmla="*/ 286328 w 1489700"/>
              <a:gd name="connsiteY0" fmla="*/ 9525 h 949331"/>
              <a:gd name="connsiteX1" fmla="*/ 578 w 1489700"/>
              <a:gd name="connsiteY1" fmla="*/ 396875 h 949331"/>
              <a:gd name="connsiteX2" fmla="*/ 229178 w 1489700"/>
              <a:gd name="connsiteY2" fmla="*/ 822325 h 949331"/>
              <a:gd name="connsiteX3" fmla="*/ 772103 w 1489700"/>
              <a:gd name="connsiteY3" fmla="*/ 949325 h 949331"/>
              <a:gd name="connsiteX4" fmla="*/ 1264228 w 1489700"/>
              <a:gd name="connsiteY4" fmla="*/ 825500 h 949331"/>
              <a:gd name="connsiteX5" fmla="*/ 1489653 w 1489700"/>
              <a:gd name="connsiteY5" fmla="*/ 396875 h 949331"/>
              <a:gd name="connsiteX6" fmla="*/ 1229303 w 1489700"/>
              <a:gd name="connsiteY6" fmla="*/ 0 h 949331"/>
              <a:gd name="connsiteX0" fmla="*/ 286021 w 1489393"/>
              <a:gd name="connsiteY0" fmla="*/ 9525 h 949331"/>
              <a:gd name="connsiteX1" fmla="*/ 271 w 1489393"/>
              <a:gd name="connsiteY1" fmla="*/ 396875 h 949331"/>
              <a:gd name="connsiteX2" fmla="*/ 228871 w 1489393"/>
              <a:gd name="connsiteY2" fmla="*/ 822325 h 949331"/>
              <a:gd name="connsiteX3" fmla="*/ 771796 w 1489393"/>
              <a:gd name="connsiteY3" fmla="*/ 949325 h 949331"/>
              <a:gd name="connsiteX4" fmla="*/ 1263921 w 1489393"/>
              <a:gd name="connsiteY4" fmla="*/ 825500 h 949331"/>
              <a:gd name="connsiteX5" fmla="*/ 1489346 w 1489393"/>
              <a:gd name="connsiteY5" fmla="*/ 396875 h 949331"/>
              <a:gd name="connsiteX6" fmla="*/ 1228996 w 1489393"/>
              <a:gd name="connsiteY6" fmla="*/ 0 h 94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9393" h="949331">
                <a:moveTo>
                  <a:pt x="286021" y="9525"/>
                </a:moveTo>
                <a:cubicBezTo>
                  <a:pt x="162989" y="111125"/>
                  <a:pt x="6621" y="191558"/>
                  <a:pt x="271" y="396875"/>
                </a:cubicBezTo>
                <a:cubicBezTo>
                  <a:pt x="-6079" y="602192"/>
                  <a:pt x="100284" y="730250"/>
                  <a:pt x="228871" y="822325"/>
                </a:cubicBezTo>
                <a:cubicBezTo>
                  <a:pt x="357458" y="914400"/>
                  <a:pt x="599288" y="948796"/>
                  <a:pt x="771796" y="949325"/>
                </a:cubicBezTo>
                <a:cubicBezTo>
                  <a:pt x="944304" y="949854"/>
                  <a:pt x="1144329" y="917575"/>
                  <a:pt x="1263921" y="825500"/>
                </a:cubicBezTo>
                <a:cubicBezTo>
                  <a:pt x="1383513" y="733425"/>
                  <a:pt x="1491992" y="597958"/>
                  <a:pt x="1489346" y="396875"/>
                </a:cubicBezTo>
                <a:cubicBezTo>
                  <a:pt x="1486700" y="195792"/>
                  <a:pt x="1347264" y="97631"/>
                  <a:pt x="1228996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13541" y="1880831"/>
            <a:ext cx="66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+Bias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76154" y="1880831"/>
            <a:ext cx="66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+Bias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84161" y="2600911"/>
            <a:ext cx="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880010" y="5085184"/>
            <a:ext cx="940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b="1" dirty="0" smtClean="0">
                <a:solidFill>
                  <a:srgbClr val="000000"/>
                </a:solidFill>
              </a:rPr>
              <a:t>–</a:t>
            </a:r>
            <a:r>
              <a:rPr lang="en-GB" sz="1600" b="1" dirty="0" err="1" smtClean="0">
                <a:solidFill>
                  <a:srgbClr val="000000"/>
                </a:solidFill>
              </a:rPr>
              <a:t>V</a:t>
            </a:r>
            <a:r>
              <a:rPr lang="en-GB" sz="1600" b="1" baseline="-25000" dirty="0" err="1" smtClean="0">
                <a:solidFill>
                  <a:srgbClr val="000000"/>
                </a:solidFill>
              </a:rPr>
              <a:t>reverse</a:t>
            </a:r>
            <a:endParaRPr lang="en-GB" sz="1600" b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0" y="2420888"/>
            <a:ext cx="384458" cy="25202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47590" y="4829381"/>
            <a:ext cx="2027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b="1" i="1" dirty="0" smtClean="0">
                <a:solidFill>
                  <a:srgbClr val="000000"/>
                </a:solidFill>
              </a:rPr>
              <a:t>Backside p+ implant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4459" y="4221091"/>
            <a:ext cx="100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b="1" i="1" dirty="0" smtClean="0">
                <a:solidFill>
                  <a:srgbClr val="000000"/>
                </a:solidFill>
              </a:rPr>
              <a:t>P-type epi/bulk Si</a:t>
            </a:r>
          </a:p>
        </p:txBody>
      </p:sp>
    </p:spTree>
    <p:extLst>
      <p:ext uri="{BB962C8B-B14F-4D97-AF65-F5344CB8AC3E}">
        <p14:creationId xmlns:p14="http://schemas.microsoft.com/office/powerpoint/2010/main" val="14740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2" grpId="0" animBg="1"/>
      <p:bldP spid="64" grpId="0" animBg="1"/>
      <p:bldP spid="68" grpId="0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284754" y="2744925"/>
            <a:ext cx="3855198" cy="2340260"/>
          </a:xfrm>
          <a:prstGeom prst="rect">
            <a:avLst/>
          </a:prstGeom>
          <a:solidFill>
            <a:srgbClr val="FF9966">
              <a:alpha val="4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Substrate current suppression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46" y="1484783"/>
            <a:ext cx="4338919" cy="442295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If the p-wells are deep (as they are usually), pinch-off may not occur </a:t>
            </a:r>
          </a:p>
          <a:p>
            <a:r>
              <a:rPr lang="en-GB" dirty="0"/>
              <a:t>T</a:t>
            </a:r>
            <a:r>
              <a:rPr lang="en-GB" dirty="0" smtClean="0"/>
              <a:t>he p-well should be made to be as narrow as possible, but this is not sufficient</a:t>
            </a:r>
          </a:p>
          <a:p>
            <a:r>
              <a:rPr lang="en-GB" dirty="0" smtClean="0"/>
              <a:t>The CMOS structure makes pinch-off harder to achieve than “high rho” CCDs</a:t>
            </a:r>
          </a:p>
          <a:p>
            <a:r>
              <a:rPr lang="en-GB" sz="2000" dirty="0" smtClean="0">
                <a:solidFill>
                  <a:srgbClr val="00B050"/>
                </a:solidFill>
              </a:rPr>
              <a:t>Additional n-type implant added:</a:t>
            </a:r>
          </a:p>
          <a:p>
            <a:pPr lvl="1"/>
            <a:r>
              <a:rPr lang="en-GB" dirty="0" smtClean="0"/>
              <a:t>Under the p-wells</a:t>
            </a:r>
          </a:p>
          <a:p>
            <a:pPr lvl="1"/>
            <a:r>
              <a:rPr lang="en-GB" dirty="0" smtClean="0"/>
              <a:t>Floating</a:t>
            </a:r>
          </a:p>
          <a:p>
            <a:pPr lvl="1"/>
            <a:r>
              <a:rPr lang="en-GB" dirty="0" smtClean="0"/>
              <a:t>Not connected to anything</a:t>
            </a:r>
          </a:p>
          <a:p>
            <a:pPr lvl="1"/>
            <a:r>
              <a:rPr lang="en-GB" dirty="0" smtClean="0"/>
              <a:t>Called Deep Depletion Extension (DDE)</a:t>
            </a:r>
          </a:p>
          <a:p>
            <a:r>
              <a:rPr lang="en-GB" dirty="0" smtClean="0"/>
              <a:t>Patent pending (owned by e2v Technologies)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Can be applied to any existing design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384459" y="2459213"/>
            <a:ext cx="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31640" y="4093334"/>
            <a:ext cx="1761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Additional implants</a:t>
            </a:r>
            <a:endParaRPr lang="en-GB" sz="1400" b="1" i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37115" y="2447893"/>
            <a:ext cx="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>
                <a:solidFill>
                  <a:srgbClr val="000000"/>
                </a:solidFill>
              </a:rPr>
              <a:t>p</a:t>
            </a:r>
            <a:r>
              <a:rPr lang="en-GB" sz="1400" b="1" i="1" dirty="0" smtClean="0">
                <a:solidFill>
                  <a:srgbClr val="000000"/>
                </a:solidFill>
              </a:rPr>
              <a:t>-well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1343594" y="3294305"/>
            <a:ext cx="469946" cy="7990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>
            <a:stCxn id="61" idx="0"/>
          </p:cNvCxnSpPr>
          <p:nvPr/>
        </p:nvCxnSpPr>
        <p:spPr bwMode="auto">
          <a:xfrm flipV="1">
            <a:off x="2212355" y="3290427"/>
            <a:ext cx="477651" cy="802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2810574" y="3304052"/>
            <a:ext cx="1204938" cy="8029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 bwMode="auto">
          <a:xfrm>
            <a:off x="3741138" y="2744927"/>
            <a:ext cx="398814" cy="324035"/>
          </a:xfrm>
          <a:prstGeom prst="rect">
            <a:avLst/>
          </a:prstGeom>
          <a:solidFill>
            <a:srgbClr val="00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411761" y="2744924"/>
            <a:ext cx="498517" cy="324036"/>
          </a:xfrm>
          <a:prstGeom prst="rect">
            <a:avLst/>
          </a:prstGeom>
          <a:solidFill>
            <a:srgbClr val="00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580898" y="2744927"/>
            <a:ext cx="830862" cy="145673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115616" y="2744924"/>
            <a:ext cx="465282" cy="324036"/>
          </a:xfrm>
          <a:prstGeom prst="rect">
            <a:avLst/>
          </a:prstGeom>
          <a:solidFill>
            <a:srgbClr val="00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910278" y="2744927"/>
            <a:ext cx="830862" cy="145673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84754" y="2744927"/>
            <a:ext cx="830862" cy="145673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84754" y="5013176"/>
            <a:ext cx="3855198" cy="72008"/>
          </a:xfrm>
          <a:prstGeom prst="rect">
            <a:avLst/>
          </a:prstGeom>
          <a:solidFill>
            <a:srgbClr val="00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115616" y="3104964"/>
            <a:ext cx="465282" cy="18002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411761" y="3104964"/>
            <a:ext cx="498517" cy="18002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741138" y="3104964"/>
            <a:ext cx="398814" cy="18002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2976" y="1844825"/>
            <a:ext cx="295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800" b="1" i="1" dirty="0" smtClean="0">
                <a:solidFill>
                  <a:srgbClr val="000000"/>
                </a:solidFill>
              </a:rPr>
              <a:t>Simplified PPD pixel structure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3836" y="2456895"/>
            <a:ext cx="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8527" y="2456895"/>
            <a:ext cx="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>
                <a:solidFill>
                  <a:srgbClr val="000000"/>
                </a:solidFill>
              </a:rPr>
              <a:t>p</a:t>
            </a:r>
            <a:r>
              <a:rPr lang="en-GB" sz="1400" b="1" i="1" dirty="0" smtClean="0">
                <a:solidFill>
                  <a:srgbClr val="000000"/>
                </a:solidFill>
              </a:rPr>
              <a:t>-well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3216" y="2456895"/>
            <a:ext cx="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</p:spTree>
    <p:extLst>
      <p:ext uri="{BB962C8B-B14F-4D97-AF65-F5344CB8AC3E}">
        <p14:creationId xmlns:p14="http://schemas.microsoft.com/office/powerpoint/2010/main" val="1358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SILVACO Simulations\BSB\bsb3_asc_potenti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9749" r="3755" b="1501"/>
          <a:stretch/>
        </p:blipFill>
        <p:spPr bwMode="auto">
          <a:xfrm>
            <a:off x="653746" y="1340768"/>
            <a:ext cx="764051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Potentials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5126899" y="2240868"/>
            <a:ext cx="398814" cy="252028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2496" y="2492899"/>
            <a:ext cx="1198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DDE Implant</a:t>
            </a:r>
            <a:endParaRPr lang="en-GB" sz="1400" b="1" i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9550" y="2528903"/>
            <a:ext cx="1288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No implant</a:t>
            </a:r>
            <a:endParaRPr lang="en-GB" sz="1400" b="1" i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6483" y="1304767"/>
            <a:ext cx="9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9096" y="1321026"/>
            <a:ext cx="9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0637" y="1304767"/>
            <a:ext cx="9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Diode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2445" y="1304766"/>
            <a:ext cx="9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Guard 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38561" y="1321026"/>
            <a:ext cx="9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p-well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1174" y="1321026"/>
            <a:ext cx="9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p-well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5948" y="1321026"/>
            <a:ext cx="9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i="1" dirty="0" smtClean="0">
                <a:solidFill>
                  <a:srgbClr val="000000"/>
                </a:solidFill>
              </a:rPr>
              <a:t>p-well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3427" y="3077207"/>
            <a:ext cx="35567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GB" sz="1600" b="1" dirty="0" smtClean="0">
                <a:solidFill>
                  <a:srgbClr val="000000"/>
                </a:solidFill>
              </a:rPr>
              <a:t>The DDE implant extends the diode </a:t>
            </a:r>
            <a:r>
              <a:rPr lang="en-GB" sz="1600" b="1" smtClean="0">
                <a:solidFill>
                  <a:srgbClr val="000000"/>
                </a:solidFill>
              </a:rPr>
              <a:t>depletion sideways </a:t>
            </a:r>
            <a:r>
              <a:rPr lang="en-GB" sz="1600" b="1" dirty="0" smtClean="0">
                <a:solidFill>
                  <a:srgbClr val="000000"/>
                </a:solidFill>
              </a:rPr>
              <a:t>under the p-wells</a:t>
            </a:r>
          </a:p>
        </p:txBody>
      </p:sp>
    </p:spTree>
    <p:extLst>
      <p:ext uri="{BB962C8B-B14F-4D97-AF65-F5344CB8AC3E}">
        <p14:creationId xmlns:p14="http://schemas.microsoft.com/office/powerpoint/2010/main" val="21806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profiles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766" y="1682806"/>
            <a:ext cx="3607235" cy="3708412"/>
          </a:xfrm>
        </p:spPr>
        <p:txBody>
          <a:bodyPr/>
          <a:lstStyle/>
          <a:p>
            <a:r>
              <a:rPr lang="en-GB" dirty="0" smtClean="0"/>
              <a:t>Potential barrier along the cutline</a:t>
            </a:r>
          </a:p>
          <a:p>
            <a:pPr lvl="1"/>
            <a:r>
              <a:rPr lang="en-GB" dirty="0" smtClean="0"/>
              <a:t>Barrier height ~1 V.</a:t>
            </a:r>
          </a:p>
          <a:p>
            <a:r>
              <a:rPr lang="en-GB" dirty="0" smtClean="0"/>
              <a:t>Incoming charge is re-directed either left or right</a:t>
            </a:r>
          </a:p>
          <a:p>
            <a:r>
              <a:rPr lang="en-GB" dirty="0" smtClean="0"/>
              <a:t>DDE implant is optimised:</a:t>
            </a:r>
          </a:p>
          <a:p>
            <a:pPr lvl="1"/>
            <a:r>
              <a:rPr lang="en-GB" dirty="0" smtClean="0"/>
              <a:t>Low doping – doesn’t achieve pinch-off</a:t>
            </a:r>
          </a:p>
          <a:p>
            <a:pPr lvl="1"/>
            <a:r>
              <a:rPr lang="en-GB" dirty="0" smtClean="0"/>
              <a:t>High doping – creates a potential pocket</a:t>
            </a:r>
          </a:p>
        </p:txBody>
      </p:sp>
      <p:pic>
        <p:nvPicPr>
          <p:cNvPr id="6146" name="Picture 2" descr="\\userdata\documents\kds86\Documents\SILVACO Simulations\BSB\BSB4A - for e2v\bsb4a_1e15_DDE_potential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3751" r="7750" b="4999"/>
          <a:stretch/>
        </p:blipFill>
        <p:spPr bwMode="auto">
          <a:xfrm>
            <a:off x="102622" y="1224982"/>
            <a:ext cx="5134067" cy="27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994508" y="3284986"/>
          <a:ext cx="4542258" cy="317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2478229" y="1224980"/>
            <a:ext cx="0" cy="23120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003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Substrate current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580" y="1232758"/>
            <a:ext cx="4206421" cy="2736861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3568" y="4077072"/>
            <a:ext cx="7831084" cy="1800200"/>
          </a:xfrm>
        </p:spPr>
        <p:txBody>
          <a:bodyPr/>
          <a:lstStyle/>
          <a:p>
            <a:r>
              <a:rPr lang="en-GB" dirty="0" smtClean="0"/>
              <a:t>Not a traditional reverse biased diode</a:t>
            </a:r>
          </a:p>
          <a:p>
            <a:r>
              <a:rPr lang="en-GB" dirty="0" smtClean="0"/>
              <a:t>Different leakage mechanism</a:t>
            </a:r>
          </a:p>
          <a:p>
            <a:pPr lvl="1"/>
            <a:r>
              <a:rPr lang="en-GB" dirty="0" smtClean="0"/>
              <a:t>Thermionic emission of holes over a potential barrier</a:t>
            </a:r>
          </a:p>
          <a:p>
            <a:pPr lvl="1"/>
            <a:r>
              <a:rPr lang="en-GB" dirty="0" smtClean="0"/>
              <a:t>Not a breakdown</a:t>
            </a:r>
          </a:p>
          <a:p>
            <a:pPr lvl="1"/>
            <a:r>
              <a:rPr lang="en-GB" dirty="0" smtClean="0"/>
              <a:t>Eventually leakage occurs, however it should be well above full depletion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759"/>
            <a:ext cx="4965688" cy="25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first chip (BSB1)</a:t>
            </a:r>
            <a:endParaRPr lang="en-GB" dirty="0"/>
          </a:p>
        </p:txBody>
      </p:sp>
      <p:sp>
        <p:nvSpPr>
          <p:cNvPr id="146" name="Content Placeholder 2"/>
          <p:cNvSpPr txBox="1">
            <a:spLocks/>
          </p:cNvSpPr>
          <p:nvPr/>
        </p:nvSpPr>
        <p:spPr bwMode="auto">
          <a:xfrm>
            <a:off x="450927" y="1196752"/>
            <a:ext cx="5616624" cy="51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GB" sz="1800" dirty="0" smtClean="0">
                <a:solidFill>
                  <a:srgbClr val="000000"/>
                </a:solidFill>
              </a:rPr>
              <a:t>Made on </a:t>
            </a:r>
            <a:r>
              <a:rPr lang="en-GB" sz="1800" dirty="0">
                <a:solidFill>
                  <a:srgbClr val="000000"/>
                </a:solidFill>
              </a:rPr>
              <a:t>18 µm </a:t>
            </a:r>
            <a:r>
              <a:rPr lang="en-GB" sz="1800" dirty="0" smtClean="0">
                <a:solidFill>
                  <a:srgbClr val="000000"/>
                </a:solidFill>
              </a:rPr>
              <a:t>1 k</a:t>
            </a:r>
            <a:r>
              <a:rPr lang="el-GR" sz="1800" dirty="0" smtClean="0">
                <a:solidFill>
                  <a:srgbClr val="000000"/>
                </a:solidFill>
              </a:rPr>
              <a:t>Ω</a:t>
            </a:r>
            <a:r>
              <a:rPr lang="en-GB" sz="1800" dirty="0" smtClean="0">
                <a:solidFill>
                  <a:srgbClr val="000000"/>
                </a:solidFill>
              </a:rPr>
              <a:t>.cm epi</a:t>
            </a:r>
            <a:r>
              <a:rPr lang="en-GB" sz="1800" dirty="0">
                <a:solidFill>
                  <a:srgbClr val="000000"/>
                </a:solidFill>
              </a:rPr>
              <a:t>, as a proof of principle</a:t>
            </a:r>
          </a:p>
          <a:p>
            <a:pPr lvl="1" defTabSz="914400"/>
            <a:r>
              <a:rPr lang="en-GB" sz="1800" dirty="0" smtClean="0">
                <a:solidFill>
                  <a:srgbClr val="00B050"/>
                </a:solidFill>
              </a:rPr>
              <a:t>This reverse bias method </a:t>
            </a:r>
            <a:r>
              <a:rPr lang="en-GB" sz="1800" dirty="0">
                <a:solidFill>
                  <a:srgbClr val="00B050"/>
                </a:solidFill>
              </a:rPr>
              <a:t>applies to any </a:t>
            </a:r>
            <a:r>
              <a:rPr lang="en-GB" sz="1800" dirty="0" smtClean="0">
                <a:solidFill>
                  <a:srgbClr val="00B050"/>
                </a:solidFill>
              </a:rPr>
              <a:t>thickness</a:t>
            </a:r>
            <a:endParaRPr lang="en-GB" sz="1800" kern="0" dirty="0" smtClean="0">
              <a:solidFill>
                <a:srgbClr val="00B050"/>
              </a:solidFill>
            </a:endParaRPr>
          </a:p>
          <a:p>
            <a:pPr defTabSz="914400"/>
            <a:r>
              <a:rPr lang="en-GB" sz="1800" dirty="0">
                <a:solidFill>
                  <a:srgbClr val="000000"/>
                </a:solidFill>
              </a:rPr>
              <a:t>Prototyping 10 µm and 5.4 µm pixel </a:t>
            </a:r>
            <a:r>
              <a:rPr lang="en-GB" sz="1800" dirty="0" smtClean="0">
                <a:solidFill>
                  <a:srgbClr val="000000"/>
                </a:solidFill>
              </a:rPr>
              <a:t>designs</a:t>
            </a:r>
            <a:endParaRPr lang="en-GB" sz="1800" dirty="0">
              <a:solidFill>
                <a:srgbClr val="000000"/>
              </a:solidFill>
            </a:endParaRPr>
          </a:p>
          <a:p>
            <a:pPr lvl="1" defTabSz="914400"/>
            <a:r>
              <a:rPr lang="en-GB" sz="1800" kern="0" dirty="0" smtClean="0">
                <a:solidFill>
                  <a:srgbClr val="000000"/>
                </a:solidFill>
              </a:rPr>
              <a:t>8 pixel arrays of 32</a:t>
            </a:r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 (V)  20 (H) pixels each</a:t>
            </a:r>
          </a:p>
          <a:p>
            <a:pPr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Each array explores different shape and size of the DDE implant</a:t>
            </a:r>
          </a:p>
          <a:p>
            <a:pPr lvl="1"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One reference design without DDE (plain PPD pixel)</a:t>
            </a:r>
          </a:p>
          <a:p>
            <a:pPr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Custom ESD protection designed</a:t>
            </a:r>
          </a:p>
          <a:p>
            <a:pPr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Delivered in July 2016</a:t>
            </a:r>
          </a:p>
          <a:p>
            <a:pPr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Characterisation goals:</a:t>
            </a:r>
          </a:p>
          <a:p>
            <a:pPr lvl="1"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Reverse bias and current, prove full depletion </a:t>
            </a:r>
          </a:p>
          <a:p>
            <a:pPr lvl="1"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Gain, linearity, image lag; comparison with non-modified PPD pixel</a:t>
            </a:r>
          </a:p>
          <a:p>
            <a:pPr lvl="1"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Over-illumination</a:t>
            </a:r>
          </a:p>
          <a:p>
            <a:pPr lvl="1" defTabSz="914400"/>
            <a:r>
              <a:rPr lang="en-GB" sz="1800" kern="0" dirty="0" smtClean="0">
                <a:solidFill>
                  <a:srgbClr val="000000"/>
                </a:solidFill>
                <a:sym typeface="Symbol" panose="05050102010706020507" pitchFamily="18" charset="2"/>
              </a:rPr>
              <a:t>X-ray response</a:t>
            </a:r>
            <a:endParaRPr lang="en-GB" sz="1800" kern="0" dirty="0" smtClean="0">
              <a:solidFill>
                <a:srgbClr val="000000"/>
              </a:solidFill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8351" r="6589" b="6709"/>
          <a:stretch/>
        </p:blipFill>
        <p:spPr>
          <a:xfrm>
            <a:off x="6167254" y="3897052"/>
            <a:ext cx="2326412" cy="2509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54" y="1232756"/>
            <a:ext cx="232641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55" y="2060851"/>
            <a:ext cx="8446974" cy="2429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Whole sensor cross section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5570807" y="2149234"/>
            <a:ext cx="3271744" cy="1464404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94753" y="2132856"/>
            <a:ext cx="474282" cy="1464404"/>
          </a:xfrm>
          <a:prstGeom prst="roundRect">
            <a:avLst>
              <a:gd name="adj" fmla="val 40396"/>
            </a:avLst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0411" y="1760857"/>
            <a:ext cx="726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1800" b="1" i="1" dirty="0" smtClean="0">
                <a:solidFill>
                  <a:srgbClr val="000000"/>
                </a:solidFill>
              </a:rPr>
              <a:t>Pixels</a:t>
            </a:r>
            <a:endParaRPr lang="en-GB" sz="1800" b="1" i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38764" y="1520788"/>
            <a:ext cx="1728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1800" b="1" i="1" dirty="0" smtClean="0">
                <a:solidFill>
                  <a:srgbClr val="000000"/>
                </a:solidFill>
              </a:rPr>
              <a:t>Pixel array edge</a:t>
            </a:r>
            <a:endParaRPr lang="en-GB" sz="1800" b="1" i="1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84754" y="2024844"/>
            <a:ext cx="2828631" cy="2376264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414463" fontAlgn="base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E3284A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>
            <a:stCxn id="6" idx="0"/>
          </p:cNvCxnSpPr>
          <p:nvPr/>
        </p:nvCxnSpPr>
        <p:spPr bwMode="auto">
          <a:xfrm flipH="1" flipV="1">
            <a:off x="5202338" y="1841090"/>
            <a:ext cx="129556" cy="2917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849742" y="1628800"/>
            <a:ext cx="1766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1800" b="1" i="1" dirty="0" smtClean="0">
                <a:solidFill>
                  <a:srgbClr val="000000"/>
                </a:solidFill>
              </a:rPr>
              <a:t>Backside biasing</a:t>
            </a:r>
            <a:endParaRPr lang="en-GB" sz="1800" b="1" i="1" dirty="0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12823" y="4691506"/>
            <a:ext cx="8229600" cy="1334829"/>
          </a:xfrm>
        </p:spPr>
        <p:txBody>
          <a:bodyPr/>
          <a:lstStyle/>
          <a:p>
            <a:r>
              <a:rPr lang="en-GB" dirty="0" smtClean="0"/>
              <a:t>Main difference with the typical PPD CIS – all area outside the pixels is N-type implanted (N-well and deep N-well) and reverse biased</a:t>
            </a:r>
          </a:p>
          <a:p>
            <a:r>
              <a:rPr lang="en-GB" dirty="0" smtClean="0"/>
              <a:t>All non-pixel circuitry is on top of deep N-well</a:t>
            </a:r>
          </a:p>
          <a:p>
            <a:r>
              <a:rPr lang="en-GB" dirty="0" smtClean="0"/>
              <a:t>The exception is the backside bias region  </a:t>
            </a:r>
          </a:p>
        </p:txBody>
      </p:sp>
    </p:spTree>
    <p:extLst>
      <p:ext uri="{BB962C8B-B14F-4D97-AF65-F5344CB8AC3E}">
        <p14:creationId xmlns:p14="http://schemas.microsoft.com/office/powerpoint/2010/main" val="118958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Contents-1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E2v manufactures silicon sensors and systems for ground-based astronomy and space use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30200" y="1629894"/>
            <a:ext cx="8547100" cy="507217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e2v designs and manufactures an increasing suite of CMOS imagers for high performance  use</a:t>
            </a: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 algn="ctr"/>
            <a:r>
              <a:rPr lang="en-GB" dirty="0"/>
              <a:t>CMOS Sensors achieve maturity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/>
              <a:t>Custom Backthinned CMOS sensors for ground-based astronomy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/>
              <a:t>Custom CMOS sensors for space use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/>
              <a:t>Standard CMOS sensors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/>
              <a:t>CMOS developments</a:t>
            </a:r>
          </a:p>
          <a:p>
            <a:pPr marL="457162" lvl="1" indent="0" algn="ctr">
              <a:buNone/>
            </a:pPr>
            <a:endParaRPr lang="en-GB" dirty="0"/>
          </a:p>
          <a:p>
            <a:pPr algn="ct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EM CCDs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Standard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L3Vision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sensors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Custom sensors for astronomy &amp; science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Precision System assemblies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The WUVS space sensor system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KMTNet focal planes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The J-PAS OAJ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Cryocam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system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41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268760"/>
            <a:ext cx="4493085" cy="3168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Reverse biasing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8119" y="4558769"/>
            <a:ext cx="8391919" cy="1624501"/>
          </a:xfrm>
        </p:spPr>
        <p:txBody>
          <a:bodyPr>
            <a:noAutofit/>
          </a:bodyPr>
          <a:lstStyle/>
          <a:p>
            <a:r>
              <a:rPr lang="en-GB" sz="1600" dirty="0"/>
              <a:t>This </a:t>
            </a:r>
            <a:r>
              <a:rPr lang="en-GB" sz="1600" dirty="0" smtClean="0"/>
              <a:t>shows the reverse current for the whole chip, including the logic and ESD pads</a:t>
            </a:r>
            <a:endParaRPr lang="en-GB" sz="1600" dirty="0"/>
          </a:p>
          <a:p>
            <a:r>
              <a:rPr lang="en-GB" sz="1600" dirty="0" smtClean="0"/>
              <a:t>All pixel variants work</a:t>
            </a:r>
          </a:p>
          <a:p>
            <a:r>
              <a:rPr lang="en-GB" sz="1600" dirty="0" smtClean="0"/>
              <a:t>Reverse bias above -5V with no leakage means that any thickness can be depleted</a:t>
            </a:r>
          </a:p>
          <a:p>
            <a:pPr lvl="1"/>
            <a:r>
              <a:rPr lang="en-GB" sz="1600" dirty="0" smtClean="0"/>
              <a:t>V</a:t>
            </a:r>
            <a:r>
              <a:rPr lang="en-GB" sz="1600" baseline="-25000" dirty="0" smtClean="0"/>
              <a:t>BSB</a:t>
            </a:r>
            <a:r>
              <a:rPr lang="en-GB" sz="1600" dirty="0" smtClean="0"/>
              <a:t> = -4V fully depletes 18 µm thick epi, 1 k</a:t>
            </a:r>
            <a:r>
              <a:rPr lang="el-GR" sz="1600" dirty="0" smtClean="0"/>
              <a:t>Ω</a:t>
            </a:r>
            <a:r>
              <a:rPr lang="en-GB" sz="1600" dirty="0" smtClean="0"/>
              <a:t>.cm</a:t>
            </a:r>
          </a:p>
          <a:p>
            <a:r>
              <a:rPr lang="en-GB" sz="1600" dirty="0" smtClean="0"/>
              <a:t>Qualitative agreement with the simulations</a:t>
            </a:r>
          </a:p>
          <a:p>
            <a:pPr lvl="1"/>
            <a:r>
              <a:rPr lang="en-GB" sz="1600" dirty="0" smtClean="0"/>
              <a:t>The measurement is for all 8 variants in parallel, simulation is for one variant only 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5963374" y="1191330"/>
            <a:ext cx="2131756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914400"/>
            <a:r>
              <a:rPr lang="en-GB" sz="1400" b="1" dirty="0">
                <a:solidFill>
                  <a:srgbClr val="000000"/>
                </a:solidFill>
              </a:rPr>
              <a:t>Simulation </a:t>
            </a:r>
            <a:r>
              <a:rPr lang="en-GB" sz="1400" b="1" dirty="0" smtClean="0">
                <a:solidFill>
                  <a:srgbClr val="000000"/>
                </a:solidFill>
              </a:rPr>
              <a:t>for high </a:t>
            </a:r>
            <a:r>
              <a:rPr lang="en-GB" sz="1400" b="1" dirty="0" err="1" smtClean="0">
                <a:solidFill>
                  <a:srgbClr val="000000"/>
                </a:solidFill>
              </a:rPr>
              <a:t>Vpin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4703" y="1185493"/>
            <a:ext cx="1340368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914400"/>
            <a:r>
              <a:rPr lang="en-GB" sz="1400" b="1" dirty="0" smtClean="0">
                <a:solidFill>
                  <a:srgbClr val="000000"/>
                </a:solidFill>
              </a:rPr>
              <a:t>Measurement</a:t>
            </a:r>
            <a:endParaRPr lang="en-GB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71" y="1448780"/>
            <a:ext cx="475892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Full depletion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17" y="1340770"/>
            <a:ext cx="4546848" cy="4525963"/>
          </a:xfrm>
        </p:spPr>
        <p:txBody>
          <a:bodyPr/>
          <a:lstStyle/>
          <a:p>
            <a:r>
              <a:rPr lang="en-GB" dirty="0" smtClean="0"/>
              <a:t>If there is no reverse current, the device should be fully depleted</a:t>
            </a:r>
          </a:p>
          <a:p>
            <a:pPr lvl="1"/>
            <a:r>
              <a:rPr lang="en-GB" dirty="0" smtClean="0"/>
              <a:t>Guaranteed by design?</a:t>
            </a:r>
          </a:p>
          <a:p>
            <a:r>
              <a:rPr lang="en-GB" dirty="0" smtClean="0"/>
              <a:t>In front-side illuminated chips:</a:t>
            </a:r>
          </a:p>
          <a:p>
            <a:pPr lvl="1"/>
            <a:r>
              <a:rPr lang="en-GB" dirty="0" smtClean="0"/>
              <a:t>Dark current should increase with the depletion depth</a:t>
            </a:r>
          </a:p>
          <a:p>
            <a:pPr lvl="1"/>
            <a:r>
              <a:rPr lang="en-GB" dirty="0" smtClean="0"/>
              <a:t>Once depletion depth = epi thickness the dark current should level off</a:t>
            </a:r>
          </a:p>
          <a:p>
            <a:r>
              <a:rPr lang="en-GB" dirty="0" smtClean="0"/>
              <a:t>Presently a batch of wafers is being processed for backside illumination</a:t>
            </a:r>
          </a:p>
          <a:p>
            <a:pPr lvl="1"/>
            <a:r>
              <a:rPr lang="en-GB" dirty="0" smtClean="0"/>
              <a:t>Optical measurements will be carried out</a:t>
            </a:r>
          </a:p>
          <a:p>
            <a:pPr lvl="1"/>
            <a:r>
              <a:rPr lang="en-GB" dirty="0" smtClean="0"/>
              <a:t>Results is February 2017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12" y="1232756"/>
            <a:ext cx="3852056" cy="2895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r="48968"/>
          <a:stretch/>
        </p:blipFill>
        <p:spPr>
          <a:xfrm>
            <a:off x="4837876" y="4221091"/>
            <a:ext cx="4310662" cy="24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Electro-optical 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1704" y="1450732"/>
            <a:ext cx="4472297" cy="4580792"/>
          </a:xfrm>
        </p:spPr>
        <p:txBody>
          <a:bodyPr/>
          <a:lstStyle/>
          <a:p>
            <a:r>
              <a:rPr lang="en-GB" sz="1600" dirty="0" smtClean="0"/>
              <a:t>Photon transfer curves taken under various conditions</a:t>
            </a:r>
          </a:p>
          <a:p>
            <a:r>
              <a:rPr lang="en-GB" sz="1600" dirty="0" smtClean="0"/>
              <a:t>10 µm pixel: </a:t>
            </a:r>
          </a:p>
          <a:p>
            <a:pPr lvl="1"/>
            <a:r>
              <a:rPr lang="en-GB" sz="1600" dirty="0" smtClean="0"/>
              <a:t>CVF </a:t>
            </a:r>
            <a:r>
              <a:rPr lang="en-GB" sz="1600" dirty="0" smtClean="0">
                <a:sym typeface="Symbol" panose="05050102010706020507" pitchFamily="18" charset="2"/>
              </a:rPr>
              <a:t> 80 µV/e- (design = 70 µV/e-) </a:t>
            </a:r>
          </a:p>
          <a:p>
            <a:pPr lvl="1"/>
            <a:r>
              <a:rPr lang="en-GB" sz="1600" dirty="0" smtClean="0">
                <a:sym typeface="Symbol" panose="05050102010706020507" pitchFamily="18" charset="2"/>
              </a:rPr>
              <a:t>FWC </a:t>
            </a:r>
            <a:r>
              <a:rPr lang="en-GB" sz="1600" dirty="0">
                <a:sym typeface="Symbol" panose="05050102010706020507" pitchFamily="18" charset="2"/>
              </a:rPr>
              <a:t></a:t>
            </a:r>
            <a:r>
              <a:rPr lang="en-GB" sz="1600" dirty="0" smtClean="0">
                <a:sym typeface="Symbol" panose="05050102010706020507" pitchFamily="18" charset="2"/>
              </a:rPr>
              <a:t> 15 </a:t>
            </a:r>
            <a:r>
              <a:rPr lang="en-GB" sz="1600" dirty="0" err="1" smtClean="0">
                <a:sym typeface="Symbol" panose="05050102010706020507" pitchFamily="18" charset="2"/>
              </a:rPr>
              <a:t>ke</a:t>
            </a:r>
            <a:r>
              <a:rPr lang="en-GB" sz="1600" dirty="0" smtClean="0">
                <a:sym typeface="Symbol" panose="05050102010706020507" pitchFamily="18" charset="2"/>
              </a:rPr>
              <a:t>- (design = 20 </a:t>
            </a:r>
            <a:r>
              <a:rPr lang="en-GB" sz="1600" dirty="0" err="1" smtClean="0">
                <a:sym typeface="Symbol" panose="05050102010706020507" pitchFamily="18" charset="2"/>
              </a:rPr>
              <a:t>ke</a:t>
            </a:r>
            <a:r>
              <a:rPr lang="en-GB" sz="1600" dirty="0" smtClean="0">
                <a:sym typeface="Symbol" panose="05050102010706020507" pitchFamily="18" charset="2"/>
              </a:rPr>
              <a:t>-, limited by the sense node)</a:t>
            </a:r>
          </a:p>
          <a:p>
            <a:pPr lvl="1"/>
            <a:r>
              <a:rPr lang="en-GB" sz="1600" dirty="0" smtClean="0">
                <a:sym typeface="Symbol" panose="05050102010706020507" pitchFamily="18" charset="2"/>
              </a:rPr>
              <a:t>Noise (in our system) </a:t>
            </a:r>
            <a:r>
              <a:rPr lang="en-GB" sz="1600" dirty="0">
                <a:sym typeface="Symbol" panose="05050102010706020507" pitchFamily="18" charset="2"/>
              </a:rPr>
              <a:t> </a:t>
            </a:r>
            <a:r>
              <a:rPr lang="en-GB" sz="1600" dirty="0" smtClean="0">
                <a:sym typeface="Symbol" panose="05050102010706020507" pitchFamily="18" charset="2"/>
              </a:rPr>
              <a:t>8 e- RMS </a:t>
            </a:r>
          </a:p>
          <a:p>
            <a:r>
              <a:rPr lang="en-GB" sz="1600" dirty="0" smtClean="0">
                <a:sym typeface="Symbol" panose="05050102010706020507" pitchFamily="18" charset="2"/>
              </a:rPr>
              <a:t>5.4 µm pixel: </a:t>
            </a:r>
          </a:p>
          <a:p>
            <a:pPr lvl="1"/>
            <a:r>
              <a:rPr lang="en-GB" sz="1600" dirty="0" smtClean="0">
                <a:sym typeface="Symbol" panose="05050102010706020507" pitchFamily="18" charset="2"/>
              </a:rPr>
              <a:t>CVF </a:t>
            </a:r>
            <a:r>
              <a:rPr lang="en-GB" sz="1600" dirty="0">
                <a:sym typeface="Symbol" panose="05050102010706020507" pitchFamily="18" charset="2"/>
              </a:rPr>
              <a:t> </a:t>
            </a:r>
            <a:r>
              <a:rPr lang="en-GB" sz="1600" dirty="0" smtClean="0">
                <a:sym typeface="Symbol" panose="05050102010706020507" pitchFamily="18" charset="2"/>
              </a:rPr>
              <a:t>36 µV/e- (design = 33 </a:t>
            </a:r>
            <a:r>
              <a:rPr lang="en-GB" sz="1600" dirty="0">
                <a:sym typeface="Symbol" panose="05050102010706020507" pitchFamily="18" charset="2"/>
              </a:rPr>
              <a:t>µV/e-)</a:t>
            </a:r>
            <a:endParaRPr lang="en-GB" sz="1600" dirty="0" smtClean="0">
              <a:sym typeface="Symbol" panose="05050102010706020507" pitchFamily="18" charset="2"/>
            </a:endParaRPr>
          </a:p>
          <a:p>
            <a:pPr lvl="1"/>
            <a:r>
              <a:rPr lang="en-GB" sz="1600" dirty="0" smtClean="0">
                <a:sym typeface="Symbol" panose="05050102010706020507" pitchFamily="18" charset="2"/>
              </a:rPr>
              <a:t>FWC  </a:t>
            </a:r>
            <a:r>
              <a:rPr lang="en-GB" sz="1600" dirty="0">
                <a:sym typeface="Symbol" panose="05050102010706020507" pitchFamily="18" charset="2"/>
              </a:rPr>
              <a:t>15 </a:t>
            </a:r>
            <a:r>
              <a:rPr lang="en-GB" sz="1600" dirty="0" err="1">
                <a:sym typeface="Symbol" panose="05050102010706020507" pitchFamily="18" charset="2"/>
              </a:rPr>
              <a:t>ke</a:t>
            </a:r>
            <a:r>
              <a:rPr lang="en-GB" sz="1600" dirty="0">
                <a:sym typeface="Symbol" panose="05050102010706020507" pitchFamily="18" charset="2"/>
              </a:rPr>
              <a:t>- </a:t>
            </a:r>
            <a:r>
              <a:rPr lang="en-GB" sz="1600" dirty="0" smtClean="0">
                <a:sym typeface="Symbol" panose="05050102010706020507" pitchFamily="18" charset="2"/>
              </a:rPr>
              <a:t>(design = 45 </a:t>
            </a:r>
            <a:r>
              <a:rPr lang="en-GB" sz="1600" dirty="0" err="1" smtClean="0">
                <a:sym typeface="Symbol" panose="05050102010706020507" pitchFamily="18" charset="2"/>
              </a:rPr>
              <a:t>ke</a:t>
            </a:r>
            <a:r>
              <a:rPr lang="en-GB" sz="1600" dirty="0" smtClean="0">
                <a:sym typeface="Symbol" panose="05050102010706020507" pitchFamily="18" charset="2"/>
              </a:rPr>
              <a:t>-, limited by the sense node and off-pixel circuits)</a:t>
            </a:r>
          </a:p>
          <a:p>
            <a:r>
              <a:rPr lang="en-GB" sz="1600" dirty="0" smtClean="0">
                <a:sym typeface="Symbol" panose="05050102010706020507" pitchFamily="18" charset="2"/>
              </a:rPr>
              <a:t>The new pixels appear identical to the “normal” pixels</a:t>
            </a:r>
          </a:p>
          <a:p>
            <a:r>
              <a:rPr lang="en-GB" sz="1600" dirty="0" smtClean="0">
                <a:sym typeface="Symbol" panose="05050102010706020507" pitchFamily="18" charset="2"/>
              </a:rPr>
              <a:t>The DDE implant and the reverse bias do not seem to affect the electro-optical performance – 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great!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8784"/>
            <a:ext cx="4617948" cy="36364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0010" y="4005064"/>
            <a:ext cx="1293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1800" b="1" dirty="0">
                <a:solidFill>
                  <a:srgbClr val="000000"/>
                </a:solidFill>
              </a:rPr>
              <a:t>10 µm pixel</a:t>
            </a:r>
          </a:p>
        </p:txBody>
      </p:sp>
    </p:spTree>
    <p:extLst>
      <p:ext uri="{BB962C8B-B14F-4D97-AF65-F5344CB8AC3E}">
        <p14:creationId xmlns:p14="http://schemas.microsoft.com/office/powerpoint/2010/main" val="9029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037" y="1340768"/>
            <a:ext cx="7776864" cy="4495256"/>
          </a:xfrm>
        </p:spPr>
        <p:txBody>
          <a:bodyPr/>
          <a:lstStyle/>
          <a:p>
            <a:r>
              <a:rPr lang="en-GB" dirty="0" smtClean="0"/>
              <a:t>New development of fully depleted monolithic PPD CMOS sensors using reverse substrate bias </a:t>
            </a:r>
          </a:p>
          <a:p>
            <a:pPr lvl="1"/>
            <a:r>
              <a:rPr lang="en-GB" dirty="0" smtClean="0"/>
              <a:t>A paper in IEEE Electron Device Letters (in press)</a:t>
            </a:r>
          </a:p>
          <a:p>
            <a:r>
              <a:rPr lang="en-GB" dirty="0" smtClean="0"/>
              <a:t>Based on the idea of “depletion extension”</a:t>
            </a:r>
          </a:p>
          <a:p>
            <a:r>
              <a:rPr lang="en-GB" dirty="0" smtClean="0"/>
              <a:t>First prototype designed on 18 µm, 1 k</a:t>
            </a:r>
            <a:r>
              <a:rPr lang="el-GR" dirty="0"/>
              <a:t>Ω</a:t>
            </a:r>
            <a:r>
              <a:rPr lang="en-GB" dirty="0"/>
              <a:t>.cm </a:t>
            </a:r>
            <a:r>
              <a:rPr lang="en-GB" dirty="0" smtClean="0"/>
              <a:t>epi as a proof of principle</a:t>
            </a:r>
          </a:p>
          <a:p>
            <a:pPr lvl="1"/>
            <a:r>
              <a:rPr lang="en-GB" dirty="0" smtClean="0"/>
              <a:t>Can be scaled to much thicker epi/bulk substrates</a:t>
            </a:r>
          </a:p>
          <a:p>
            <a:pPr lvl="1"/>
            <a:r>
              <a:rPr lang="en-GB" dirty="0" smtClean="0">
                <a:solidFill>
                  <a:srgbClr val="7FC241"/>
                </a:solidFill>
              </a:rPr>
              <a:t>Front-face results shown here</a:t>
            </a:r>
          </a:p>
          <a:p>
            <a:pPr lvl="1"/>
            <a:r>
              <a:rPr lang="en-GB" dirty="0" smtClean="0">
                <a:solidFill>
                  <a:srgbClr val="7FC241"/>
                </a:solidFill>
              </a:rPr>
              <a:t>Back-thin (demo device) to be tested ~ March 2017</a:t>
            </a:r>
          </a:p>
          <a:p>
            <a:pPr lvl="1"/>
            <a:r>
              <a:rPr lang="en-GB" dirty="0" smtClean="0">
                <a:solidFill>
                  <a:srgbClr val="7FC241"/>
                </a:solidFill>
              </a:rPr>
              <a:t>Aim to design &amp; make 40 um thick imager next……</a:t>
            </a:r>
          </a:p>
          <a:p>
            <a:r>
              <a:rPr lang="en-GB" dirty="0" smtClean="0"/>
              <a:t>Can be attractive to large number of applications</a:t>
            </a:r>
          </a:p>
          <a:p>
            <a:pPr lvl="1"/>
            <a:r>
              <a:rPr lang="en-GB" dirty="0" smtClean="0"/>
              <a:t>High QE on a par with thick CCDs and hybrid CMOS</a:t>
            </a:r>
          </a:p>
          <a:p>
            <a:pPr lvl="1"/>
            <a:r>
              <a:rPr lang="en-GB" dirty="0" smtClean="0"/>
              <a:t>Low noise, 4T architecture with minimum changes</a:t>
            </a:r>
          </a:p>
          <a:p>
            <a:r>
              <a:rPr lang="en-GB" dirty="0" smtClean="0"/>
              <a:t>Competitor to scientific CCDs? </a:t>
            </a:r>
          </a:p>
        </p:txBody>
      </p:sp>
    </p:spTree>
    <p:extLst>
      <p:ext uri="{BB962C8B-B14F-4D97-AF65-F5344CB8AC3E}">
        <p14:creationId xmlns:p14="http://schemas.microsoft.com/office/powerpoint/2010/main" val="33695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210050" cy="768349"/>
          </a:xfrm>
        </p:spPr>
        <p:txBody>
          <a:bodyPr>
            <a:normAutofit fontScale="90000"/>
          </a:bodyPr>
          <a:lstStyle/>
          <a:p>
            <a:r>
              <a:rPr lang="en-GB" altLang="en-US" sz="2400" b="1" dirty="0" smtClean="0">
                <a:solidFill>
                  <a:srgbClr val="80786D"/>
                </a:solidFill>
              </a:rPr>
              <a:t>CCDs with high red sensitivity</a:t>
            </a:r>
            <a:r>
              <a:rPr lang="en-GB" altLang="en-US" sz="2400" dirty="0" smtClean="0">
                <a:solidFill>
                  <a:srgbClr val="80786D"/>
                </a:solidFill>
              </a:rPr>
              <a:t/>
            </a:r>
            <a:br>
              <a:rPr lang="en-GB" altLang="en-US" sz="2400" dirty="0" smtClean="0">
                <a:solidFill>
                  <a:srgbClr val="80786D"/>
                </a:solidFill>
              </a:rPr>
            </a:br>
            <a:r>
              <a:rPr lang="en-GB" altLang="en-US" sz="2400" dirty="0" smtClean="0">
                <a:solidFill>
                  <a:srgbClr val="80786D"/>
                </a:solidFill>
              </a:rPr>
              <a:t>LSST CCD250  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2924944"/>
            <a:ext cx="2592287" cy="1871538"/>
          </a:xfrm>
        </p:spPr>
        <p:txBody>
          <a:bodyPr>
            <a:normAutofit fontScale="92500" lnSpcReduction="20000"/>
          </a:bodyPr>
          <a:lstStyle/>
          <a:p>
            <a:r>
              <a:rPr lang="en-GB" sz="1600" dirty="0" smtClean="0">
                <a:solidFill>
                  <a:srgbClr val="131313"/>
                </a:solidFill>
              </a:rPr>
              <a:t>4k X 4k 10 </a:t>
            </a:r>
            <a:r>
              <a:rPr lang="en-GB" altLang="ja-JP" sz="1600" dirty="0" smtClean="0">
                <a:solidFill>
                  <a:schemeClr val="tx1"/>
                </a:solidFill>
                <a:ea typeface="MS Mincho" pitchFamily="49" charset="-128"/>
                <a:cs typeface="Arial" pitchFamily="34" charset="0"/>
              </a:rPr>
              <a:t>µm format</a:t>
            </a:r>
            <a:endParaRPr lang="en-GB" sz="1600" dirty="0" smtClean="0">
              <a:solidFill>
                <a:srgbClr val="131313"/>
              </a:solidFill>
            </a:endParaRPr>
          </a:p>
          <a:p>
            <a:r>
              <a:rPr lang="en-GB" sz="1600" dirty="0" smtClean="0">
                <a:solidFill>
                  <a:srgbClr val="131313"/>
                </a:solidFill>
              </a:rPr>
              <a:t>189 science sensors</a:t>
            </a:r>
          </a:p>
          <a:p>
            <a:r>
              <a:rPr lang="en-GB" sz="1600" dirty="0" smtClean="0">
                <a:solidFill>
                  <a:srgbClr val="131313"/>
                </a:solidFill>
              </a:rPr>
              <a:t>100 </a:t>
            </a:r>
            <a:r>
              <a:rPr lang="en-GB" altLang="ja-JP" sz="1600" dirty="0" smtClean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µm thick; 5 um flat</a:t>
            </a:r>
          </a:p>
          <a:p>
            <a:r>
              <a:rPr lang="en-GB" sz="1600" dirty="0" smtClean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High precision </a:t>
            </a:r>
            <a:r>
              <a:rPr lang="en-GB" sz="1600" dirty="0" err="1" smtClean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SiC</a:t>
            </a:r>
            <a:r>
              <a:rPr lang="en-GB" sz="1600" dirty="0" smtClean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 buttable package</a:t>
            </a:r>
          </a:p>
          <a:p>
            <a:r>
              <a:rPr lang="en-GB" sz="1600" dirty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16 </a:t>
            </a:r>
            <a:r>
              <a:rPr lang="en-GB" sz="1600" dirty="0" smtClean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outputs; 2 s readout</a:t>
            </a:r>
          </a:p>
          <a:p>
            <a:r>
              <a:rPr lang="en-GB" sz="1600" dirty="0" smtClean="0">
                <a:solidFill>
                  <a:srgbClr val="131313"/>
                </a:solidFill>
                <a:ea typeface="MS Mincho" pitchFamily="49" charset="-128"/>
                <a:cs typeface="Arial" pitchFamily="34" charset="0"/>
              </a:rPr>
              <a:t>5 e- read-noise</a:t>
            </a:r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</p:txBody>
      </p:sp>
      <p:pic>
        <p:nvPicPr>
          <p:cNvPr id="4" name="Picture 3" descr="C:\MyFiles\astro current\LSST\AAS and other general info LSST\pics\focal p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83" y="1290729"/>
            <a:ext cx="6038081" cy="427654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558924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Pictures courtesy: LSST</a:t>
            </a:r>
            <a:endParaRPr lang="en-GB" sz="1600" dirty="0">
              <a:latin typeface="+mn-lt"/>
            </a:endParaRPr>
          </a:p>
        </p:txBody>
      </p:sp>
      <p:pic>
        <p:nvPicPr>
          <p:cNvPr id="6" name="Picture 5" descr="C:\MyFiles\astro current\LSST\AAS and other general info LSST\pics\Telescope_Side_2-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68974"/>
            <a:ext cx="2762027" cy="18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\\e2v.com\FDFS\Users$\Bhb\MyFiles\pictures (original)\Jan-2015 sensor photos\CCD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" y="1016769"/>
            <a:ext cx="28638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Contents-2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1" y="1401097"/>
            <a:ext cx="8229600" cy="307777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We illustrate selected EMCCDs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Internal electron gain allows sub-electron read-noise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Combined with backthinned spectral response for very high sensitivity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Several  formats and sizes available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Standard (non EMCCDs) are not discussed in this presentation- many are visible on e2v.com</a:t>
            </a: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2.  EM CCDs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/>
                </a:solidFill>
              </a:rPr>
              <a:t>Standard L3Vision sensors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/>
                </a:solidFill>
              </a:rPr>
              <a:t>Custom sensors for astronomy &amp; science</a:t>
            </a:r>
          </a:p>
        </p:txBody>
      </p:sp>
    </p:spTree>
    <p:extLst>
      <p:ext uri="{BB962C8B-B14F-4D97-AF65-F5344CB8AC3E}">
        <p14:creationId xmlns:p14="http://schemas.microsoft.com/office/powerpoint/2010/main" val="37816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CCD sensors-1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0530" y="1497171"/>
            <a:ext cx="4945207" cy="315164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Standard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1024 X 1024 pixels; 13 µm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Larger format than CCD97 (512 X 512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Widely used for commercial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Also useful for astronomy at low signal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Sub-electron read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Backthinned for high spectral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Inverted mode dark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Planned for Space use : NASA WFIRST Coronagraph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CCD201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690317" y="1405730"/>
            <a:ext cx="1895543" cy="787920"/>
          </a:xfrm>
          <a:prstGeom prst="rect">
            <a:avLst/>
          </a:prstGeom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B050"/>
                </a:solidFill>
              </a:rPr>
              <a:t>See e2v.com 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for datasheet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530" y="5115809"/>
            <a:ext cx="7115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solidFill>
                  <a:srgbClr val="00B050"/>
                </a:solidFill>
              </a:rPr>
              <a:t>Harding L, et al, “Technology advancement of the CCD201-20 EMCCD for the WFIRST-AFTA Coronagraph Instrument…,” JATIS 011007, (2016).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7242" y="5848733"/>
            <a:ext cx="3901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B050"/>
                </a:solidFill>
              </a:rPr>
              <a:t>See poster </a:t>
            </a:r>
            <a:r>
              <a:rPr lang="en-GB" sz="1600" b="1" dirty="0">
                <a:solidFill>
                  <a:srgbClr val="00B050"/>
                </a:solidFill>
              </a:rPr>
              <a:t>by </a:t>
            </a:r>
            <a:r>
              <a:rPr lang="en-GB" sz="1600" b="1" dirty="0" smtClean="0">
                <a:solidFill>
                  <a:srgbClr val="00B050"/>
                </a:solidFill>
              </a:rPr>
              <a:t>Nathan Bush, 9904, </a:t>
            </a:r>
            <a:r>
              <a:rPr lang="en-GB" sz="1600" b="1" dirty="0">
                <a:solidFill>
                  <a:srgbClr val="00B050"/>
                </a:solidFill>
              </a:rPr>
              <a:t>Tues </a:t>
            </a:r>
            <a:r>
              <a:rPr lang="en-GB" sz="1600" b="1" dirty="0" smtClean="0">
                <a:solidFill>
                  <a:srgbClr val="00B050"/>
                </a:solidFill>
              </a:rPr>
              <a:t>pm</a:t>
            </a:r>
            <a:endParaRPr lang="en-GB" sz="16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05" y="1418013"/>
            <a:ext cx="3120526" cy="352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5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CCD sensors-2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1393" y="1612051"/>
            <a:ext cx="4492676" cy="3348621"/>
          </a:xfrm>
          <a:ln>
            <a:solidFill>
              <a:schemeClr val="accent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Largest EMCCD manufactured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4096 X 4096 pixel image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Split frame-transfer read-out with 8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&gt; 4 frames per second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Sub-electron read-noise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Backthinned for high Quantum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Very low levels of clock-induced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Non-inverted operation at cryogenic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Development is complete; sensors have been delivered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CCD282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194" name="Picture 2" descr="CCD282 P10107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27" y="1637138"/>
            <a:ext cx="3869969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607" y="5385582"/>
            <a:ext cx="7656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Gach Jean-Luc, et al, “Development of a 4kx4k frame transfer electron multiplying CCD for scientific applications,” Proc SPIE 9154, (2014).</a:t>
            </a:r>
          </a:p>
        </p:txBody>
      </p:sp>
    </p:spTree>
    <p:extLst>
      <p:ext uri="{BB962C8B-B14F-4D97-AF65-F5344CB8AC3E}">
        <p14:creationId xmlns:p14="http://schemas.microsoft.com/office/powerpoint/2010/main" val="8700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CCD sensors-3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4001" y="1505178"/>
            <a:ext cx="4140200" cy="192053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Standard product, for commercial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L3Vision technology for sub-electron read-noise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Video rate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Backthinned spectral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In standard production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CCD351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48617"/>
              </p:ext>
            </p:extLst>
          </p:nvPr>
        </p:nvGraphicFramePr>
        <p:xfrm>
          <a:off x="4698857" y="2156398"/>
          <a:ext cx="4029330" cy="378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424"/>
                <a:gridCol w="2259906"/>
              </a:tblGrid>
              <a:tr h="1422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Image section</a:t>
                      </a:r>
                    </a:p>
                  </a:txBody>
                  <a:tcPr marL="45720" marR="45720" marT="22860" marB="22860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1024 x 1024</a:t>
                      </a:r>
                    </a:p>
                  </a:txBody>
                  <a:tcPr marL="45720" marR="45720" marT="22860" marB="22860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Pixel size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 µm × 10 µm</a:t>
                      </a:r>
                    </a:p>
                  </a:txBody>
                  <a:tcPr marL="45720" marR="45720" marT="22860" marB="2286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Active image area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10.24 × 10.24 mm</a:t>
                      </a:r>
                    </a:p>
                  </a:txBody>
                  <a:tcPr marL="45720" marR="45720" marT="22860" marB="2286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Package size</a:t>
                      </a:r>
                    </a:p>
                  </a:txBody>
                  <a:tcPr marL="45720" marR="45720" marT="22860" marB="22860" anchor="ctr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22.86 × 28.00 mm</a:t>
                      </a:r>
                    </a:p>
                  </a:txBody>
                  <a:tcPr marL="45720" marR="45720" marT="22860" marB="22860" anchor="ctr">
                    <a:solidFill>
                      <a:srgbClr val="CCCD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Amplifier responsivity</a:t>
                      </a:r>
                    </a:p>
                  </a:txBody>
                  <a:tcPr marL="45720" marR="45720" marT="22860" marB="2286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3.5 µV/e</a:t>
                      </a: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22860" marB="2286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Readout noise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&lt; 1 e- (with EM gain)</a:t>
                      </a:r>
                    </a:p>
                  </a:txBody>
                  <a:tcPr marL="45720" marR="45720" marT="22860" marB="2286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Multiplication gain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100-1000 typical</a:t>
                      </a:r>
                    </a:p>
                  </a:txBody>
                  <a:tcPr marL="45720" marR="45720" marT="22860" marB="2286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Output data rate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37 MHz</a:t>
                      </a:r>
                    </a:p>
                  </a:txBody>
                  <a:tcPr marL="45720" marR="45720" marT="22860" marB="2286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Pixel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charge storage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 ke-/pixel </a:t>
                      </a:r>
                    </a:p>
                  </a:txBody>
                  <a:tcPr marL="45720" marR="45720" marT="22860" marB="2286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Dark signal (18°C)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 e-/pixel/s</a:t>
                      </a:r>
                    </a:p>
                  </a:txBody>
                  <a:tcPr marL="45720" marR="45720" marT="22860" marB="22860" anchor="ctr"/>
                </a:tc>
              </a:tr>
            </a:tbl>
          </a:graphicData>
        </a:graphic>
      </p:graphicFrame>
      <p:sp>
        <p:nvSpPr>
          <p:cNvPr id="10" name="Text Placeholder 6"/>
          <p:cNvSpPr txBox="1">
            <a:spLocks/>
          </p:cNvSpPr>
          <p:nvPr/>
        </p:nvSpPr>
        <p:spPr>
          <a:xfrm>
            <a:off x="4698857" y="1484108"/>
            <a:ext cx="3985600" cy="492455"/>
          </a:xfrm>
          <a:prstGeom prst="rect">
            <a:avLst/>
          </a:prstGeom>
          <a:ln>
            <a:noFill/>
          </a:ln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/>
              <a:t>Typical Performance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907081" y="3978797"/>
            <a:ext cx="3082648" cy="2395523"/>
            <a:chOff x="825945" y="3861230"/>
            <a:chExt cx="3082648" cy="239552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835" y="3861230"/>
              <a:ext cx="2095376" cy="1895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Placeholder 6"/>
            <p:cNvSpPr txBox="1">
              <a:spLocks/>
            </p:cNvSpPr>
            <p:nvPr/>
          </p:nvSpPr>
          <p:spPr>
            <a:xfrm>
              <a:off x="825945" y="5764298"/>
              <a:ext cx="3082648" cy="492455"/>
            </a:xfrm>
            <a:prstGeom prst="rect">
              <a:avLst/>
            </a:prstGeom>
            <a:ln>
              <a:noFill/>
            </a:ln>
          </p:spPr>
          <p:txBody>
            <a:bodyPr vert="horz" wrap="square" lIns="243852" tIns="121926" rIns="243852" bIns="121926" rtlCol="0">
              <a:spAutoFit/>
            </a:bodyPr>
            <a:lstStyle>
              <a:lvl1pPr marL="0" indent="0" algn="l" defTabSz="457162" rtl="0" eaLnBrk="1" latinLnBrk="0" hangingPunct="1">
                <a:spcBef>
                  <a:spcPct val="20000"/>
                </a:spcBef>
                <a:buClr>
                  <a:srgbClr val="7FC241"/>
                </a:buClr>
                <a:buSzPct val="75000"/>
                <a:buFont typeface="Wingdings" panose="05000000000000000000" pitchFamily="2" charset="2"/>
                <a:buNone/>
                <a:defRPr sz="1600" kern="1200">
                  <a:solidFill>
                    <a:srgbClr val="122859"/>
                  </a:solidFill>
                  <a:latin typeface="+mn-lt"/>
                  <a:ea typeface="+mn-ea"/>
                  <a:cs typeface="Roboto Light"/>
                </a:defRPr>
              </a:lvl1pPr>
              <a:lvl2pPr marL="457162" indent="0" algn="l" defTabSz="457162" rtl="0" eaLnBrk="1" latinLnBrk="0" hangingPunct="1">
                <a:spcBef>
                  <a:spcPct val="20000"/>
                </a:spcBef>
                <a:buClr>
                  <a:srgbClr val="7FC241"/>
                </a:buClr>
                <a:buFont typeface="Courier New" panose="02070309020205020404" pitchFamily="49" charset="0"/>
                <a:buNone/>
                <a:defRPr sz="1400" kern="1200">
                  <a:solidFill>
                    <a:srgbClr val="122859"/>
                  </a:solidFill>
                  <a:latin typeface="+mn-lt"/>
                  <a:ea typeface="+mn-ea"/>
                  <a:cs typeface="Roboto Light"/>
                </a:defRPr>
              </a:lvl2pPr>
              <a:lvl3pPr marL="914324" indent="0" algn="l" defTabSz="457162" rtl="0" eaLnBrk="1" latinLnBrk="0" hangingPunct="1">
                <a:spcBef>
                  <a:spcPct val="20000"/>
                </a:spcBef>
                <a:buClr>
                  <a:srgbClr val="7FC241"/>
                </a:buClr>
                <a:buFont typeface="Courier New" panose="02070309020205020404" pitchFamily="49" charset="0"/>
                <a:buNone/>
                <a:defRPr sz="1200" kern="1200">
                  <a:solidFill>
                    <a:srgbClr val="122859"/>
                  </a:solidFill>
                  <a:latin typeface="+mn-lt"/>
                  <a:ea typeface="+mn-ea"/>
                  <a:cs typeface="Roboto Light"/>
                </a:defRPr>
              </a:lvl3pPr>
              <a:lvl4pPr marL="1371486" indent="0" algn="l" defTabSz="457162" rtl="0" eaLnBrk="1" latinLnBrk="0" hangingPunct="1">
                <a:spcBef>
                  <a:spcPct val="20000"/>
                </a:spcBef>
                <a:buClr>
                  <a:srgbClr val="7FC241"/>
                </a:buClr>
                <a:buFont typeface="Courier New" panose="02070309020205020404" pitchFamily="49" charset="0"/>
                <a:buNone/>
                <a:defRPr sz="800" kern="1200">
                  <a:solidFill>
                    <a:srgbClr val="122859"/>
                  </a:solidFill>
                  <a:latin typeface="+mn-lt"/>
                  <a:ea typeface="+mn-ea"/>
                  <a:cs typeface="Roboto Light"/>
                </a:defRPr>
              </a:lvl4pPr>
              <a:lvl5pPr marL="1828648" indent="0" algn="l" defTabSz="457162" rtl="0" eaLnBrk="1" latinLnBrk="0" hangingPunct="1">
                <a:spcBef>
                  <a:spcPct val="20000"/>
                </a:spcBef>
                <a:buClr>
                  <a:srgbClr val="7FC241"/>
                </a:buClr>
                <a:buFont typeface="Courier New" panose="02070309020205020404" pitchFamily="49" charset="0"/>
                <a:buNone/>
                <a:defRPr sz="800" kern="1200">
                  <a:solidFill>
                    <a:srgbClr val="122859"/>
                  </a:solidFill>
                  <a:latin typeface="+mn-lt"/>
                  <a:ea typeface="+mn-ea"/>
                  <a:cs typeface="Roboto Light"/>
                </a:defRPr>
              </a:lvl5pPr>
              <a:lvl6pPr marL="2514391" indent="-228581" algn="l" defTabSz="457162" rtl="0" eaLnBrk="1" latinLnBrk="0" hangingPunct="1">
                <a:spcBef>
                  <a:spcPct val="20000"/>
                </a:spcBef>
                <a:buFont typeface="Arial"/>
                <a:buChar char="•"/>
                <a:defRPr sz="198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52" indent="-228581" algn="l" defTabSz="457162" rtl="0" eaLnBrk="1" latinLnBrk="0" hangingPunct="1">
                <a:spcBef>
                  <a:spcPct val="20000"/>
                </a:spcBef>
                <a:buFont typeface="Arial"/>
                <a:buChar char="•"/>
                <a:defRPr sz="198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14" indent="-228581" algn="l" defTabSz="457162" rtl="0" eaLnBrk="1" latinLnBrk="0" hangingPunct="1">
                <a:spcBef>
                  <a:spcPct val="20000"/>
                </a:spcBef>
                <a:buFont typeface="Arial"/>
                <a:buChar char="•"/>
                <a:defRPr sz="198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76" indent="-228581" algn="l" defTabSz="457162" rtl="0" eaLnBrk="1" latinLnBrk="0" hangingPunct="1">
                <a:spcBef>
                  <a:spcPct val="20000"/>
                </a:spcBef>
                <a:buFont typeface="Arial"/>
                <a:buChar char="•"/>
                <a:defRPr sz="198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 smtClean="0"/>
                <a:t>Package illustration (not final)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79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Contents-3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26205" y="1667994"/>
            <a:ext cx="8539315" cy="343479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e2v develops sub-systems to complement its supply of sensors. </a:t>
            </a:r>
            <a:endParaRPr lang="en-GB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Bespoke systems are optimised for each application and use common modules where appropriate.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Performance of sensors combined with system can be guaranteed.</a:t>
            </a:r>
          </a:p>
          <a:p>
            <a:pPr marL="457162" lvl="1" indent="0">
              <a:buNone/>
            </a:pPr>
            <a:endParaRPr lang="en-GB" dirty="0"/>
          </a:p>
          <a:p>
            <a:pPr marL="457162" lvl="1" indent="0">
              <a:buNone/>
            </a:pPr>
            <a:endParaRPr lang="en-GB" dirty="0" smtClean="0"/>
          </a:p>
          <a:p>
            <a:pPr marL="457162" lvl="1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3.   Precision System assemblies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 smtClean="0"/>
              <a:t>The WUVS space sensor system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 smtClean="0"/>
              <a:t>KMTNet focal planes</a:t>
            </a:r>
          </a:p>
          <a:p>
            <a:pPr marL="742912" lvl="1" indent="-285750" algn="ctr">
              <a:buFont typeface="Arial" panose="020B0604020202020204" pitchFamily="34" charset="0"/>
              <a:buChar char="•"/>
            </a:pPr>
            <a:r>
              <a:rPr lang="en-GB" dirty="0" smtClean="0"/>
              <a:t>The J-PAS OAJ </a:t>
            </a:r>
            <a:r>
              <a:rPr lang="en-GB" dirty="0" err="1" smtClean="0"/>
              <a:t>Cryocam</a:t>
            </a:r>
            <a:r>
              <a:rPr lang="en-GB" dirty="0" smtClean="0"/>
              <a:t> system</a:t>
            </a:r>
          </a:p>
          <a:p>
            <a:pPr marL="457162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816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detectors-1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5767" y="1370108"/>
            <a:ext cx="3664965" cy="12803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Developed for the TAOS-II project.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Development complete; production in progress; 10 delivered; full set of 40 due for completion by Jan 2017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CIS113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9" y="4381223"/>
            <a:ext cx="3328895" cy="1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1" y="2686124"/>
            <a:ext cx="2627480" cy="168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933119"/>
              </p:ext>
            </p:extLst>
          </p:nvPr>
        </p:nvGraphicFramePr>
        <p:xfrm>
          <a:off x="4325648" y="1057947"/>
          <a:ext cx="4097552" cy="549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776"/>
                <a:gridCol w="2048776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Number of pixels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1920 (H) × 4608 (V)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Pixel size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16.0 µm square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Image area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73.73m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× 30.72 mm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Output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ports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  (REF and SIG each)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Package size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82.39 mm × 31.7 mm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Package format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76 pin ceramic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PGA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attached to invar block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Focal plane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height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14.0 mm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Flatness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&lt; 30 µm (peak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valley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Conversion gain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75 µV/e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Readout noise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 e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at 2 MP/s per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ch.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Maximum pixel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rate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 MP/s per channel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Maximum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charge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22,000 e</a:t>
                      </a:r>
                      <a:r>
                        <a:rPr lang="en-GB" sz="16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    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per pixel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Dark signal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70 e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/pixel/s (at 21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C)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Frame rate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 fps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(full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frame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mode)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 fps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(multiple ROI’s)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  <p:sp>
        <p:nvSpPr>
          <p:cNvPr id="11" name="Text Placeholder 6"/>
          <p:cNvSpPr txBox="1">
            <a:spLocks/>
          </p:cNvSpPr>
          <p:nvPr/>
        </p:nvSpPr>
        <p:spPr>
          <a:xfrm>
            <a:off x="0" y="6067284"/>
            <a:ext cx="4325647" cy="492455"/>
          </a:xfrm>
          <a:prstGeom prst="rect">
            <a:avLst/>
          </a:prstGeom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B050"/>
                </a:solidFill>
              </a:rPr>
              <a:t>Paper by </a:t>
            </a:r>
            <a:r>
              <a:rPr lang="en-GB" b="1" dirty="0" err="1" smtClean="0">
                <a:solidFill>
                  <a:srgbClr val="00B050"/>
                </a:solidFill>
              </a:rPr>
              <a:t>Jérôme</a:t>
            </a:r>
            <a:r>
              <a:rPr lang="en-GB" b="1" dirty="0" smtClean="0">
                <a:solidFill>
                  <a:srgbClr val="00B050"/>
                </a:solidFill>
              </a:rPr>
              <a:t> Pratlong, 9915, Tues am, S8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Precision System Assemblies-1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78286" y="1422051"/>
            <a:ext cx="7398798" cy="226524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World Space Observatory UV Spectrograph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115-310 nm range covered by three sensor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Custom sealed vacuum cryostat enclosures for 9 year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with flight electronics (associated with RAL 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UV optimised custom CCD272 operated at -100°C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Components maintain alignment after shock &amp; vibration of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Design and manufacture underway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WUVS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58617" y="3215148"/>
            <a:ext cx="7304262" cy="3465862"/>
            <a:chOff x="1094" y="2490"/>
            <a:chExt cx="8881" cy="3195"/>
          </a:xfrm>
        </p:grpSpPr>
        <p:pic>
          <p:nvPicPr>
            <p:cNvPr id="1027" name="Picture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3203"/>
              <a:ext cx="3175" cy="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" y="2490"/>
              <a:ext cx="2397" cy="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" y="3435"/>
              <a:ext cx="3369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9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Precision System Assemblies-2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78286" y="1599027"/>
            <a:ext cx="6500405" cy="49245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Triple detector unit detector layout with camera electronics units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WUVS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1401" r="3342" b="3770"/>
          <a:stretch>
            <a:fillRect/>
          </a:stretch>
        </p:blipFill>
        <p:spPr bwMode="auto">
          <a:xfrm>
            <a:off x="1961221" y="2273162"/>
            <a:ext cx="5324481" cy="345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56847" y="6007420"/>
            <a:ext cx="6313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B050"/>
                </a:solidFill>
              </a:rPr>
              <a:t>See Poster </a:t>
            </a:r>
            <a:r>
              <a:rPr lang="en-GB" sz="1600" b="1" dirty="0">
                <a:solidFill>
                  <a:srgbClr val="00B050"/>
                </a:solidFill>
              </a:rPr>
              <a:t>by </a:t>
            </a:r>
            <a:r>
              <a:rPr lang="en-GB" sz="1600" b="1" dirty="0" smtClean="0">
                <a:solidFill>
                  <a:srgbClr val="00B050"/>
                </a:solidFill>
              </a:rPr>
              <a:t>Vladimir </a:t>
            </a:r>
            <a:r>
              <a:rPr lang="en-GB" sz="1600" b="1" dirty="0" err="1" smtClean="0">
                <a:solidFill>
                  <a:srgbClr val="00B050"/>
                </a:solidFill>
              </a:rPr>
              <a:t>Panchuk</a:t>
            </a:r>
            <a:r>
              <a:rPr lang="en-GB" sz="1600" b="1" dirty="0" smtClean="0">
                <a:solidFill>
                  <a:srgbClr val="00B050"/>
                </a:solidFill>
              </a:rPr>
              <a:t>, 9905, Sun </a:t>
            </a:r>
            <a:r>
              <a:rPr lang="en-GB" sz="1600" b="1" dirty="0">
                <a:solidFill>
                  <a:srgbClr val="00B050"/>
                </a:solidFill>
              </a:rPr>
              <a:t>pm</a:t>
            </a:r>
          </a:p>
        </p:txBody>
      </p:sp>
    </p:spTree>
    <p:extLst>
      <p:ext uri="{BB962C8B-B14F-4D97-AF65-F5344CB8AC3E}">
        <p14:creationId xmlns:p14="http://schemas.microsoft.com/office/powerpoint/2010/main" val="10222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Precision System Assemblies-3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6477" y="1422051"/>
            <a:ext cx="8760542" cy="138014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Korea Micro-lensing Telescope Network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3 telescopes each with its own camera; 350 mm focal plane; 340 </a:t>
            </a:r>
            <a:r>
              <a:rPr lang="en-GB" b="1" dirty="0" err="1" smtClean="0">
                <a:solidFill>
                  <a:srgbClr val="0070C0"/>
                </a:solidFill>
              </a:rPr>
              <a:t>MegaPixel</a:t>
            </a:r>
            <a:r>
              <a:rPr lang="en-GB" b="1" dirty="0" smtClean="0">
                <a:solidFill>
                  <a:srgbClr val="0070C0"/>
                </a:solidFill>
              </a:rPr>
              <a:t> each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Each camera had four CCD290 science sensors and four guide sensors; &lt; 30 µm flatness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Focal planes are complete (e2v) </a:t>
            </a:r>
            <a:r>
              <a:rPr lang="en-GB" b="1" dirty="0" smtClean="0">
                <a:solidFill>
                  <a:srgbClr val="0070C0"/>
                </a:solidFill>
              </a:rPr>
              <a:t>, operational  and </a:t>
            </a:r>
            <a:r>
              <a:rPr lang="en-GB" b="1" dirty="0" smtClean="0">
                <a:solidFill>
                  <a:srgbClr val="7030A0"/>
                </a:solidFill>
              </a:rPr>
              <a:t>installed in cameras </a:t>
            </a:r>
            <a:r>
              <a:rPr lang="en-GB" b="1" dirty="0" smtClean="0">
                <a:solidFill>
                  <a:srgbClr val="0070C0"/>
                </a:solidFill>
              </a:rPr>
              <a:t>(by Ohio State University)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KMTNet focal planes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96066" y="3038164"/>
            <a:ext cx="5575694" cy="2997927"/>
            <a:chOff x="1094" y="2100"/>
            <a:chExt cx="8109" cy="4179"/>
          </a:xfrm>
        </p:grpSpPr>
        <p:pic>
          <p:nvPicPr>
            <p:cNvPr id="3075" name="Picture 4" descr="C:\Users\dtz\AppData\Local\Microsoft\Windows\Temporary Internet Files\Content.Outlook\3Q4KQBG5\e2v_CCD-1000558 (2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" y="2100"/>
              <a:ext cx="4562" cy="4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10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" y="2145"/>
              <a:ext cx="3362" cy="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" y="4091"/>
              <a:ext cx="1555" cy="21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57201" y="6317127"/>
            <a:ext cx="7949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</a:rPr>
              <a:t>See Poster by </a:t>
            </a:r>
            <a:r>
              <a:rPr lang="en-GB" sz="1600" b="1" dirty="0" err="1" smtClean="0">
                <a:solidFill>
                  <a:srgbClr val="00B050"/>
                </a:solidFill>
              </a:rPr>
              <a:t>Dae-Sik</a:t>
            </a:r>
            <a:r>
              <a:rPr lang="en-GB" sz="1600" b="1" dirty="0" smtClean="0">
                <a:solidFill>
                  <a:srgbClr val="00B050"/>
                </a:solidFill>
              </a:rPr>
              <a:t> Moon, 9906, Mon pm.   </a:t>
            </a:r>
            <a:r>
              <a:rPr lang="en-GB" sz="1600" dirty="0" smtClean="0">
                <a:solidFill>
                  <a:srgbClr val="00B050"/>
                </a:solidFill>
              </a:rPr>
              <a:t>Also see previous paper Jorden et al, SPIE 2014</a:t>
            </a:r>
            <a:endParaRPr lang="en-GB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Precision System Assemblies-4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35974" y="1422051"/>
            <a:ext cx="8642555" cy="78792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A 1.2 </a:t>
            </a:r>
            <a:r>
              <a:rPr lang="en-GB" b="1" dirty="0" err="1" smtClean="0">
                <a:solidFill>
                  <a:srgbClr val="0070C0"/>
                </a:solidFill>
              </a:rPr>
              <a:t>Gigapixel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</a:rPr>
              <a:t>cryocam</a:t>
            </a:r>
            <a:r>
              <a:rPr lang="en-GB" b="1" dirty="0" smtClean="0">
                <a:solidFill>
                  <a:srgbClr val="0070C0"/>
                </a:solidFill>
              </a:rPr>
              <a:t> for use on the 2.5m OAJ telescope for the J-PAS survey. </a:t>
            </a:r>
          </a:p>
          <a:p>
            <a:pPr algn="ctr"/>
            <a:r>
              <a:rPr lang="en-GB" b="1" dirty="0">
                <a:solidFill>
                  <a:srgbClr val="7030A0"/>
                </a:solidFill>
              </a:rPr>
              <a:t>e2v has </a:t>
            </a:r>
            <a:r>
              <a:rPr lang="en-GB" b="1" dirty="0" smtClean="0">
                <a:solidFill>
                  <a:srgbClr val="7030A0"/>
                </a:solidFill>
              </a:rPr>
              <a:t>delivered (mid-2016) </a:t>
            </a:r>
            <a:r>
              <a:rPr lang="en-GB" b="1" dirty="0" smtClean="0">
                <a:solidFill>
                  <a:srgbClr val="0070C0"/>
                </a:solidFill>
              </a:rPr>
              <a:t>this  important commercially-suppled astronomical camera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J-PAS </a:t>
            </a:r>
            <a:r>
              <a:rPr lang="en-GB" dirty="0" err="1" smtClean="0"/>
              <a:t>Cryocam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92307" y="2407098"/>
            <a:ext cx="6010275" cy="4054475"/>
            <a:chOff x="1194" y="1389"/>
            <a:chExt cx="9467" cy="6386"/>
          </a:xfrm>
        </p:grpSpPr>
        <p:pic>
          <p:nvPicPr>
            <p:cNvPr id="4099" name="Picture 3" descr="JPAS-Explod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" y="1400"/>
              <a:ext cx="4495" cy="6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resized e2v-CleanRoom-3489 (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" y="1389"/>
              <a:ext cx="4771" cy="6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30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Precision System Assemblies-5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J-PAS </a:t>
            </a:r>
            <a:r>
              <a:rPr lang="en-GB" dirty="0" err="1" smtClean="0"/>
              <a:t>Cryocam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61802"/>
              </p:ext>
            </p:extLst>
          </p:nvPr>
        </p:nvGraphicFramePr>
        <p:xfrm>
          <a:off x="457201" y="1946783"/>
          <a:ext cx="8155858" cy="366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941"/>
                <a:gridCol w="2669458"/>
                <a:gridCol w="2669459"/>
              </a:tblGrid>
              <a:tr h="353963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450 mm focal plane diameter</a:t>
                      </a:r>
                    </a:p>
                  </a:txBody>
                  <a:tcPr marL="68580" marR="68580" marT="0" marB="0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-100ºC operating temperature</a:t>
                      </a:r>
                    </a:p>
                  </a:txBody>
                  <a:tcPr marL="68580" marR="68580" marT="0" marB="0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Stable to +/- 0.5ºC</a:t>
                      </a:r>
                    </a:p>
                  </a:txBody>
                  <a:tcPr marL="68580" marR="68580" marT="0" marB="0">
                    <a:solidFill>
                      <a:srgbClr val="E7E8EA"/>
                    </a:solidFill>
                  </a:tcPr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27 µm peak-valley flatness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Measured at -100C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Stable against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flexure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 science CCD290-99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sensors: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1.2 Gig pixels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9K X 9K sensors</a:t>
                      </a:r>
                    </a:p>
                  </a:txBody>
                  <a:tcPr marL="68580" marR="68580" marT="0" marB="0"/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 wavefront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sensors: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CCD44-82 FT</a:t>
                      </a:r>
                    </a:p>
                  </a:txBody>
                  <a:tcPr marL="68580" marR="68580" marT="0" marB="0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Custom packages</a:t>
                      </a:r>
                    </a:p>
                  </a:txBody>
                  <a:tcPr marL="68580" marR="68580" marT="0" marB="0">
                    <a:solidFill>
                      <a:srgbClr val="CCCDD1"/>
                    </a:solidFill>
                  </a:tcPr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 guide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sensors: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CCD47-20 FT</a:t>
                      </a:r>
                    </a:p>
                  </a:txBody>
                  <a:tcPr marL="68580" marR="68580" marT="0" marB="0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Custom packages</a:t>
                      </a:r>
                    </a:p>
                  </a:txBody>
                  <a:tcPr marL="68580" marR="68580" marT="0" marB="0">
                    <a:solidFill>
                      <a:srgbClr val="E7E8EA"/>
                    </a:solidFill>
                  </a:tcPr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Integrated electronics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224 science channels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&lt; 5 e- read-noise at 400 kHz</a:t>
                      </a:r>
                    </a:p>
                  </a:txBody>
                  <a:tcPr marL="68580" marR="68580" marT="0" marB="0"/>
                </a:tc>
              </a:tr>
              <a:tr h="52325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Modular CCD drive units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Synchronized readout of science CCDs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Local frame stores</a:t>
                      </a:r>
                    </a:p>
                  </a:txBody>
                  <a:tcPr marL="68580" marR="68580" marT="0" marB="0"/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Complete LN2 cooling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Integrated vacuum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Post-delivery support</a:t>
                      </a:r>
                    </a:p>
                  </a:txBody>
                  <a:tcPr marL="68580" marR="68580" marT="0" marB="0"/>
                </a:tc>
              </a:tr>
              <a:tr h="39789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Cold light baffle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High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Quantum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Efficiency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45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minimum reflection AR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coat</a:t>
                      </a:r>
                      <a:endParaRPr lang="en-GB" sz="1600" b="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20877" y="5889427"/>
            <a:ext cx="6695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</a:rPr>
              <a:t>See </a:t>
            </a:r>
            <a:r>
              <a:rPr lang="en-GB" sz="1600" b="1" dirty="0" smtClean="0">
                <a:solidFill>
                  <a:srgbClr val="00B050"/>
                </a:solidFill>
              </a:rPr>
              <a:t>paper </a:t>
            </a:r>
            <a:r>
              <a:rPr lang="en-GB" sz="1600" b="1" dirty="0">
                <a:solidFill>
                  <a:srgbClr val="00B050"/>
                </a:solidFill>
              </a:rPr>
              <a:t>by </a:t>
            </a:r>
            <a:r>
              <a:rPr lang="en-GB" sz="1600" b="1" dirty="0" smtClean="0">
                <a:solidFill>
                  <a:srgbClr val="00B050"/>
                </a:solidFill>
              </a:rPr>
              <a:t>Mark Robbins, 9908, Tues 28 June 2016, am, S8</a:t>
            </a:r>
          </a:p>
          <a:p>
            <a:pPr algn="ctr"/>
            <a:endParaRPr lang="en-GB" sz="1000" b="1" dirty="0" smtClean="0">
              <a:solidFill>
                <a:srgbClr val="00B05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00B050"/>
                </a:solidFill>
              </a:rPr>
              <a:t>And K Taylor et al, JPCAM, JAI </a:t>
            </a:r>
            <a:r>
              <a:rPr lang="en-GB" sz="1600" b="1" dirty="0" err="1" smtClean="0">
                <a:solidFill>
                  <a:srgbClr val="00B050"/>
                </a:solidFill>
              </a:rPr>
              <a:t>vol</a:t>
            </a:r>
            <a:r>
              <a:rPr lang="en-GB" sz="1600" b="1" dirty="0" smtClean="0">
                <a:solidFill>
                  <a:srgbClr val="00B050"/>
                </a:solidFill>
              </a:rPr>
              <a:t> 3, 2014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405730"/>
            <a:ext cx="8155859" cy="452567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Table of key features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3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244436" y="5495550"/>
            <a:ext cx="4655128" cy="4924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Thank you for your attention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283856" y="1492958"/>
            <a:ext cx="8413668" cy="32870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70C0"/>
                </a:solidFill>
              </a:rPr>
              <a:t>An increasing number of sensors are being developed using CMOS architectures</a:t>
            </a:r>
          </a:p>
          <a:p>
            <a:pPr algn="ctr"/>
            <a:r>
              <a:rPr lang="en-GB" sz="1800" b="1" dirty="0" smtClean="0">
                <a:solidFill>
                  <a:srgbClr val="0070C0"/>
                </a:solidFill>
              </a:rPr>
              <a:t>Many of these are backthinned and offer low read-noise (comparable to CCDs)</a:t>
            </a:r>
          </a:p>
          <a:p>
            <a:endParaRPr lang="en-GB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70C0"/>
                </a:solidFill>
              </a:rPr>
              <a:t>CCDs continue to be used in larger quantities and with greater </a:t>
            </a:r>
            <a:r>
              <a:rPr lang="en-GB" sz="2000" b="1" dirty="0" smtClean="0">
                <a:solidFill>
                  <a:srgbClr val="0070C0"/>
                </a:solidFill>
              </a:rPr>
              <a:t>heritage</a:t>
            </a:r>
            <a:endParaRPr lang="en-GB" sz="2000" b="1" dirty="0" smtClean="0">
              <a:solidFill>
                <a:srgbClr val="0070C0"/>
              </a:solidFill>
            </a:endParaRPr>
          </a:p>
          <a:p>
            <a:endParaRPr lang="en-GB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70C0"/>
                </a:solidFill>
              </a:rPr>
              <a:t>e2v offers custom system solutions including cryogenic cameras and electronic modules to complement its supply of sensors- and with guaranteed performance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8892" y="1643233"/>
            <a:ext cx="3719831" cy="162507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Developed for Adaptive Optics on large telescopes.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High frame rate and very low noise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Backthinned and red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Precursor of 1600 X 1600 sensor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CIS112 (NGSD)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732689"/>
              </p:ext>
            </p:extLst>
          </p:nvPr>
        </p:nvGraphicFramePr>
        <p:xfrm>
          <a:off x="4358239" y="1414197"/>
          <a:ext cx="4219336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560"/>
                <a:gridCol w="2048776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Number of pixels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880 X 840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Pixel size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24.0 µm square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Image area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21.12 mm × 20.16 mm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Output</a:t>
                      </a: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Digital; multiple parallel ADCs </a:t>
                      </a: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Package format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Ceramic PGA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Readout noise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&lt; 3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Variants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&gt; 85% at 589 nm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Maximum charge per pixel 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4,000 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Frame rate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&gt; 700 fps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  <p:sp>
        <p:nvSpPr>
          <p:cNvPr id="11" name="Text Placeholder 6"/>
          <p:cNvSpPr txBox="1">
            <a:spLocks/>
          </p:cNvSpPr>
          <p:nvPr/>
        </p:nvSpPr>
        <p:spPr>
          <a:xfrm>
            <a:off x="4203864" y="5280817"/>
            <a:ext cx="4527181" cy="492455"/>
          </a:xfrm>
          <a:prstGeom prst="rect">
            <a:avLst/>
          </a:prstGeom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B050"/>
                </a:solidFill>
              </a:rPr>
              <a:t>See paper by Mark Downing, 9915, Tues am, S8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5" y="3683651"/>
            <a:ext cx="2714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detectors-3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98582" y="1855133"/>
            <a:ext cx="4208317" cy="110396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Standard product </a:t>
            </a:r>
            <a:r>
              <a:rPr lang="en-GB" b="1" dirty="0" smtClean="0">
                <a:solidFill>
                  <a:srgbClr val="0070C0"/>
                </a:solidFill>
              </a:rPr>
              <a:t>with low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Fully digital sensor with multiple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Frontside illuminated with micro-lens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pPr lvl="1"/>
            <a:r>
              <a:rPr lang="en-GB" b="1" dirty="0"/>
              <a:t>Onyx </a:t>
            </a:r>
            <a:r>
              <a:rPr lang="en-GB" sz="1600" b="1" dirty="0"/>
              <a:t>EV76C664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72395"/>
              </p:ext>
            </p:extLst>
          </p:nvPr>
        </p:nvGraphicFramePr>
        <p:xfrm>
          <a:off x="4561640" y="2245329"/>
          <a:ext cx="4029330" cy="31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280"/>
                <a:gridCol w="2392050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Number of pixels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1280 X 1024 </a:t>
                      </a: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1.3 Megapixel)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Pixel size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10.0 µm square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Shutter modes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Global and Rolling 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Output</a:t>
                      </a: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8, 10, 12, 14 bit LVDS</a:t>
                      </a: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Package format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Ceramic 67-pin PGA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Readout noise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 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(min, depending on mode)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Quantum Efficiency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Monochrome or sparse colour (with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microlens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Maximum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charge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16,000 e</a:t>
                      </a:r>
                      <a:r>
                        <a:rPr lang="en-GB" sz="14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	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per pixel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  <p:sp>
        <p:nvSpPr>
          <p:cNvPr id="11" name="Text Placeholder 6"/>
          <p:cNvSpPr txBox="1">
            <a:spLocks/>
          </p:cNvSpPr>
          <p:nvPr/>
        </p:nvSpPr>
        <p:spPr>
          <a:xfrm>
            <a:off x="5106389" y="5554236"/>
            <a:ext cx="2933206" cy="492455"/>
          </a:xfrm>
          <a:prstGeom prst="rect">
            <a:avLst/>
          </a:prstGeom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B050"/>
                </a:solidFill>
              </a:rPr>
              <a:t>See e2v.com for datasheet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6" y="3182586"/>
            <a:ext cx="2956956" cy="27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6"/>
          <p:cNvSpPr txBox="1">
            <a:spLocks/>
          </p:cNvSpPr>
          <p:nvPr/>
        </p:nvSpPr>
        <p:spPr>
          <a:xfrm>
            <a:off x="4646605" y="1484108"/>
            <a:ext cx="3892113" cy="492455"/>
          </a:xfrm>
          <a:prstGeom prst="rect">
            <a:avLst/>
          </a:prstGeom>
          <a:ln>
            <a:noFill/>
          </a:ln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/>
              <a:t>Key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detectors-4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2529" y="1595733"/>
            <a:ext cx="4396894" cy="167431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Backthinned sensor with low read-noise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Designed for space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Planned for JANUS (Juice) ESA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Being qualified for space use by end-2016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Samples available</a:t>
            </a:r>
            <a:r>
              <a:rPr lang="en-GB" b="1" dirty="0" smtClean="0">
                <a:solidFill>
                  <a:srgbClr val="0070C0"/>
                </a:solidFill>
              </a:rPr>
              <a:t>; FMs to follow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pPr lvl="1"/>
            <a:r>
              <a:rPr lang="en-GB" sz="1600" b="1" dirty="0" smtClean="0"/>
              <a:t>CIS115</a:t>
            </a:r>
            <a:endParaRPr lang="en-GB" sz="1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58179"/>
              </p:ext>
            </p:extLst>
          </p:nvPr>
        </p:nvGraphicFramePr>
        <p:xfrm>
          <a:off x="4730723" y="1331072"/>
          <a:ext cx="4097552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905"/>
                <a:gridCol w="1903647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Number of pixels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1504(H) × 2000(V)</a:t>
                      </a: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Pixel size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7.0 µm square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Number of output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ports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reset and signal pins)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 pairs of analogue outputs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Package size</a:t>
                      </a: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48.26 mm square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CCCD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Package format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140 pin ceramic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PGA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>
                    <a:solidFill>
                      <a:srgbClr val="E7E8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Flatness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&lt;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10 µm (peak to valley)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Conversion gain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µV/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Readout noise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 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(Rolling shutter)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Maximum pixel data rate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 MP/s per channel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Maximum charge per pixel 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55,000 e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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Frame rate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Up to 10 Hz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Minimum time to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read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one line at 6·2 MP/s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66.25 µs</a:t>
                      </a: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Frame rate at full resolution</a:t>
                      </a: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Up to 7.5 fps</a:t>
                      </a: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4" y="3710868"/>
            <a:ext cx="2467670" cy="24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7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detectors-5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5142" y="1370108"/>
            <a:ext cx="7761952" cy="2265248"/>
          </a:xfrm>
          <a:ln>
            <a:noFill/>
          </a:ln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Time-Delay-Integrate used for scanning space applications; </a:t>
            </a:r>
            <a:r>
              <a:rPr lang="en-GB" b="1" dirty="0" err="1" smtClean="0">
                <a:solidFill>
                  <a:srgbClr val="0070C0"/>
                </a:solidFill>
              </a:rPr>
              <a:t>eg</a:t>
            </a:r>
            <a:r>
              <a:rPr lang="en-GB" b="1" dirty="0" smtClean="0">
                <a:solidFill>
                  <a:srgbClr val="0070C0"/>
                </a:solidFill>
              </a:rPr>
              <a:t> GAIA uses TDI CCDs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TDI CMOS offers digital architecture &amp; low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Most promising technique is a CCD-like structure-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Charge summation along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Good CTE after irradiation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Small test devices made &amp;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Full sized device planned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TDI CMOS development</a:t>
            </a:r>
            <a:endParaRPr lang="en-GB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154378" y="6071429"/>
            <a:ext cx="4325649" cy="492455"/>
          </a:xfrm>
          <a:prstGeom prst="rect">
            <a:avLst/>
          </a:prstGeom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B050"/>
                </a:solidFill>
              </a:rPr>
              <a:t>See paper by F Mayer, IISW 2015 on e2v.com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4" y="3850125"/>
            <a:ext cx="2000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98" y="2767807"/>
            <a:ext cx="48958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detectors-6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390817" y="5983672"/>
            <a:ext cx="2404342" cy="36487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 smtClean="0"/>
              <a:t>CIS111 architecture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CIS111 (MTG FCI)</a:t>
            </a:r>
            <a:endParaRPr lang="en-GB" dirty="0"/>
          </a:p>
        </p:txBody>
      </p:sp>
      <p:pic>
        <p:nvPicPr>
          <p:cNvPr id="51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0" y="3450892"/>
            <a:ext cx="7403853" cy="23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611784" y="1353569"/>
            <a:ext cx="7558439" cy="19697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Example of imager used for earth observation-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Offers higher frame rate and lower crosstalk than an equivalent CCD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CIS111 to be used on </a:t>
            </a:r>
            <a:r>
              <a:rPr lang="en-GB" b="1" dirty="0" err="1" smtClean="0">
                <a:solidFill>
                  <a:srgbClr val="0070C0"/>
                </a:solidFill>
              </a:rPr>
              <a:t>Meteosat</a:t>
            </a:r>
            <a:r>
              <a:rPr lang="en-GB" b="1" dirty="0" smtClean="0">
                <a:solidFill>
                  <a:srgbClr val="0070C0"/>
                </a:solidFill>
              </a:rPr>
              <a:t> Third Generation Flexible Combined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5 independent imager blocks with in-package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Rhombus shaped pixels in outer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Optimised for good transfer through large pixels and low lag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86724"/>
            <a:ext cx="5917223" cy="661732"/>
          </a:xfrm>
        </p:spPr>
        <p:txBody>
          <a:bodyPr/>
          <a:lstStyle/>
          <a:p>
            <a:r>
              <a:rPr lang="en-GB" dirty="0" smtClean="0"/>
              <a:t>CMOS detectors-7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87294" y="1578807"/>
            <a:ext cx="6500405" cy="196978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Custom test vehicle with 250 um square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Each pixel has 8 photodiodes with a common sense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Aims to optimise lag and Charge-Voltage-Factor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2.5 Me- peak signal; 84 dB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Designed for backthinning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</a:rPr>
              <a:t>Test devices have been characterised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913275"/>
            <a:ext cx="3473532" cy="492455"/>
          </a:xfrm>
        </p:spPr>
        <p:txBody>
          <a:bodyPr/>
          <a:lstStyle/>
          <a:p>
            <a:r>
              <a:rPr lang="en-GB" dirty="0" smtClean="0"/>
              <a:t>CIS116 (</a:t>
            </a:r>
            <a:r>
              <a:rPr lang="en-GB" dirty="0" err="1" smtClean="0"/>
              <a:t>Metimage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50" y="3503214"/>
            <a:ext cx="4346575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5706505" y="4540818"/>
            <a:ext cx="2404342" cy="49245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243852" tIns="121926" rIns="243852" bIns="121926" rtlCol="0">
            <a:spAutoFit/>
          </a:bodyPr>
          <a:lstStyle>
            <a:lvl1pPr marL="0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1pPr>
            <a:lvl2pPr marL="457162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4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2pPr>
            <a:lvl3pPr marL="914324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12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3pPr>
            <a:lvl4pPr marL="1371486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4pPr>
            <a:lvl5pPr marL="1828648" indent="0" algn="l" defTabSz="457162" rtl="0" eaLnBrk="1" latinLnBrk="0" hangingPunct="1">
              <a:spcBef>
                <a:spcPct val="20000"/>
              </a:spcBef>
              <a:buClr>
                <a:srgbClr val="7FC241"/>
              </a:buClr>
              <a:buFont typeface="Courier New" panose="02070309020205020404" pitchFamily="49" charset="0"/>
              <a:buNone/>
              <a:defRPr sz="800" kern="1200">
                <a:solidFill>
                  <a:srgbClr val="122859"/>
                </a:solidFill>
                <a:latin typeface="+mn-lt"/>
                <a:ea typeface="+mn-ea"/>
                <a:cs typeface="Roboto Light"/>
              </a:defRPr>
            </a:lvl5pPr>
            <a:lvl6pPr marL="2514391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2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4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457162" rtl="0" eaLnBrk="1" latinLnBrk="0" hangingPunct="1">
              <a:spcBef>
                <a:spcPct val="20000"/>
              </a:spcBef>
              <a:buFont typeface="Arial"/>
              <a:buChar char="•"/>
              <a:defRPr sz="1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CIS116 pixels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8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20615 e2v_corporate_template_2015_master_1">
  <a:themeElements>
    <a:clrScheme name="2015 e2v colours">
      <a:dk1>
        <a:srgbClr val="122859"/>
      </a:dk1>
      <a:lt1>
        <a:sysClr val="window" lastClr="FFFFFF"/>
      </a:lt1>
      <a:dk2>
        <a:srgbClr val="445469"/>
      </a:dk2>
      <a:lt2>
        <a:srgbClr val="FFFFFF"/>
      </a:lt2>
      <a:accent1>
        <a:srgbClr val="122859"/>
      </a:accent1>
      <a:accent2>
        <a:srgbClr val="85B916"/>
      </a:accent2>
      <a:accent3>
        <a:srgbClr val="7F7F7F"/>
      </a:accent3>
      <a:accent4>
        <a:srgbClr val="C00000"/>
      </a:accent4>
      <a:accent5>
        <a:srgbClr val="FFC000"/>
      </a:accent5>
      <a:accent6>
        <a:srgbClr val="00B0F0"/>
      </a:accent6>
      <a:hlink>
        <a:srgbClr val="1E9272"/>
      </a:hlink>
      <a:folHlink>
        <a:srgbClr val="AC262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414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414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1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C03F7EF9B6A4CB6FFC6FE2524B3E3" ma:contentTypeVersion="1" ma:contentTypeDescription="Create a new document." ma:contentTypeScope="" ma:versionID="e283a58ecd738202b771c2285fc55747">
  <xsd:schema xmlns:xsd="http://www.w3.org/2001/XMLSchema" xmlns:xs="http://www.w3.org/2001/XMLSchema" xmlns:p="http://schemas.microsoft.com/office/2006/metadata/properties" xmlns:ns2="8eda3738-7b70-4083-9846-a328cfb6bf7c" xmlns:ns3="d0bca2cb-e1f2-40b4-a5b2-f7566f6ceff7" targetNamespace="http://schemas.microsoft.com/office/2006/metadata/properties" ma:root="true" ma:fieldsID="a259c5f23c41a1456d887225ff9e8a2c" ns2:_="" ns3:_="">
    <xsd:import namespace="8eda3738-7b70-4083-9846-a328cfb6bf7c"/>
    <xsd:import namespace="d0bca2cb-e1f2-40b4-a5b2-f7566f6ceff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pplicabilit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a3738-7b70-4083-9846-a328cfb6bf7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ca2cb-e1f2-40b4-a5b2-f7566f6ceff7" elementFormDefault="qualified">
    <xsd:import namespace="http://schemas.microsoft.com/office/2006/documentManagement/types"/>
    <xsd:import namespace="http://schemas.microsoft.com/office/infopath/2007/PartnerControls"/>
    <xsd:element name="Applicability" ma:index="11" ma:displayName="Applicability" ma:default="e2v" ma:description="used for filtering" ma:internalName="Applicabilit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licability xmlns="d0bca2cb-e1f2-40b4-a5b2-f7566f6ceff7">e2v</Applicability>
    <_dlc_DocId xmlns="8eda3738-7b70-4083-9846-a328cfb6bf7c">WRCVKD27JVVN-6-2651</_dlc_DocId>
    <_dlc_DocIdUrl xmlns="8eda3738-7b70-4083-9846-a328cfb6bf7c">
      <Url>http://intranet/library/_layouts/DocIdRedir.aspx?ID=WRCVKD27JVVN-6-2651</Url>
      <Description>WRCVKD27JVVN-6-2651</Description>
    </_dlc_DocIdUrl>
  </documentManagement>
</p:properties>
</file>

<file path=customXml/itemProps1.xml><?xml version="1.0" encoding="utf-8"?>
<ds:datastoreItem xmlns:ds="http://schemas.openxmlformats.org/officeDocument/2006/customXml" ds:itemID="{9BF654B7-6BFA-4BDE-8C35-376C7F4B0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BE289A-8B80-4A5E-9BC7-1B87AF5DD8D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3530744-C9F0-4C39-9D3C-E202CDEADB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da3738-7b70-4083-9846-a328cfb6bf7c"/>
    <ds:schemaRef ds:uri="d0bca2cb-e1f2-40b4-a5b2-f7566f6cef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DFFC76E-27B3-4FB5-A07A-362679CC4C60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d0bca2cb-e1f2-40b4-a5b2-f7566f6ceff7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8eda3738-7b70-4083-9846-a328cfb6bf7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020615 e2v_corporate_template_2015_master_1</Template>
  <TotalTime>507</TotalTime>
  <Words>2598</Words>
  <Application>Microsoft Office PowerPoint</Application>
  <PresentationFormat>On-screen Show (4:3)</PresentationFormat>
  <Paragraphs>489</Paragraphs>
  <Slides>36</Slides>
  <Notes>1</Notes>
  <HiddenSlides>5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020615 e2v_corporate_template_2015_master_1</vt:lpstr>
      <vt:lpstr>1_Default Design</vt:lpstr>
      <vt:lpstr>Visio.Drawing.11</vt:lpstr>
      <vt:lpstr>PowerPoint Presentation</vt:lpstr>
      <vt:lpstr>Contents-1</vt:lpstr>
      <vt:lpstr>CMOS detectors-1</vt:lpstr>
      <vt:lpstr>CMOS detectors-2</vt:lpstr>
      <vt:lpstr>CMOS detectors-3</vt:lpstr>
      <vt:lpstr>CMOS detectors-4</vt:lpstr>
      <vt:lpstr>CMOS detectors-5</vt:lpstr>
      <vt:lpstr>CMOS detectors-6</vt:lpstr>
      <vt:lpstr>CMOS detectors-7</vt:lpstr>
      <vt:lpstr>CMOS detectors-8</vt:lpstr>
      <vt:lpstr>Fully Depleted, Monolithic PPD CMOS Image Sensor Using Reverse Substrate Bias  </vt:lpstr>
      <vt:lpstr>Background</vt:lpstr>
      <vt:lpstr>Reverse biasing PPD pixels</vt:lpstr>
      <vt:lpstr>Substrate current suppression</vt:lpstr>
      <vt:lpstr>Potentials</vt:lpstr>
      <vt:lpstr>Potential profiles</vt:lpstr>
      <vt:lpstr>Substrate current</vt:lpstr>
      <vt:lpstr>The first chip (BSB1)</vt:lpstr>
      <vt:lpstr>Whole sensor cross section</vt:lpstr>
      <vt:lpstr>Reverse biasing</vt:lpstr>
      <vt:lpstr>Full depletion</vt:lpstr>
      <vt:lpstr>Electro-optical performance</vt:lpstr>
      <vt:lpstr>Conclusions</vt:lpstr>
      <vt:lpstr>CCDs with high red sensitivity LSST CCD250    </vt:lpstr>
      <vt:lpstr>Contents-2</vt:lpstr>
      <vt:lpstr>CCD sensors-1</vt:lpstr>
      <vt:lpstr>CCD sensors-2</vt:lpstr>
      <vt:lpstr>CCD sensors-3</vt:lpstr>
      <vt:lpstr>Contents-3</vt:lpstr>
      <vt:lpstr>Precision System Assemblies-1</vt:lpstr>
      <vt:lpstr>Precision System Assemblies-2</vt:lpstr>
      <vt:lpstr>Precision System Assemblies-3</vt:lpstr>
      <vt:lpstr>Precision System Assemblies-4</vt:lpstr>
      <vt:lpstr>Precision System Assemblies-5</vt:lpstr>
      <vt:lpstr>Summary</vt:lpstr>
      <vt:lpstr>PowerPoint Presentation</vt:lpstr>
    </vt:vector>
  </TitlesOfParts>
  <Company>E2V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Jorden, Paul</dc:creator>
  <cp:lastModifiedBy>Jorden, Paul</cp:lastModifiedBy>
  <cp:revision>60</cp:revision>
  <dcterms:created xsi:type="dcterms:W3CDTF">2016-06-24T13:11:55Z</dcterms:created>
  <dcterms:modified xsi:type="dcterms:W3CDTF">2016-11-29T23:42:23Z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0x010100B83C03F7EF9B6A4CB6FFC6FE2524B3E3</vt:lpwstr>
  </property>
  <property fmtid="{D5CDD505-2E9C-101B-9397-08002B2CF9AE}" pid="3" name="_dlc_DocIdItemGuid">
    <vt:lpwstr>9b69edb4-7423-4a07-993b-04b20a6e84fb</vt:lpwstr>
  </property>
</Properties>
</file>