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media/image30.jpg" ContentType="image/jpeg"/>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4"/>
    <p:sldMasterId id="2147483676" r:id="rId5"/>
    <p:sldMasterId id="2147483678" r:id="rId6"/>
    <p:sldMasterId id="2147483679" r:id="rId7"/>
    <p:sldMasterId id="2147483681" r:id="rId8"/>
    <p:sldMasterId id="2147483684" r:id="rId9"/>
    <p:sldMasterId id="2147483697" r:id="rId10"/>
    <p:sldMasterId id="2147483767" r:id="rId11"/>
  </p:sldMasterIdLst>
  <p:notesMasterIdLst>
    <p:notesMasterId r:id="rId32"/>
  </p:notesMasterIdLst>
  <p:handoutMasterIdLst>
    <p:handoutMasterId r:id="rId33"/>
  </p:handoutMasterIdLst>
  <p:sldIdLst>
    <p:sldId id="457" r:id="rId12"/>
    <p:sldId id="460" r:id="rId13"/>
    <p:sldId id="635" r:id="rId14"/>
    <p:sldId id="670" r:id="rId15"/>
    <p:sldId id="671" r:id="rId16"/>
    <p:sldId id="672" r:id="rId17"/>
    <p:sldId id="673" r:id="rId18"/>
    <p:sldId id="674" r:id="rId19"/>
    <p:sldId id="676" r:id="rId20"/>
    <p:sldId id="3942" r:id="rId21"/>
    <p:sldId id="3943" r:id="rId22"/>
    <p:sldId id="675" r:id="rId23"/>
    <p:sldId id="3944" r:id="rId24"/>
    <p:sldId id="3941" r:id="rId25"/>
    <p:sldId id="546" r:id="rId26"/>
    <p:sldId id="482" r:id="rId27"/>
    <p:sldId id="256" r:id="rId28"/>
    <p:sldId id="669" r:id="rId29"/>
    <p:sldId id="462" r:id="rId30"/>
    <p:sldId id="463" r:id="rId31"/>
  </p:sldIdLst>
  <p:sldSz cx="9144000" cy="6858000" type="letter"/>
  <p:notesSz cx="7315200" cy="96012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3200" b="1"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mn-cs"/>
      </a:defRPr>
    </a:lvl2pPr>
    <a:lvl3pPr marL="914400" algn="l" rtl="0" fontAlgn="base">
      <a:spcBef>
        <a:spcPct val="0"/>
      </a:spcBef>
      <a:spcAft>
        <a:spcPct val="0"/>
      </a:spcAft>
      <a:defRPr sz="3200" b="1" kern="1200">
        <a:solidFill>
          <a:schemeClr val="tx1"/>
        </a:solidFill>
        <a:latin typeface="Times New Roman" pitchFamily="18" charset="0"/>
        <a:ea typeface="+mn-ea"/>
        <a:cs typeface="+mn-cs"/>
      </a:defRPr>
    </a:lvl3pPr>
    <a:lvl4pPr marL="1371600" algn="l" rtl="0" fontAlgn="base">
      <a:spcBef>
        <a:spcPct val="0"/>
      </a:spcBef>
      <a:spcAft>
        <a:spcPct val="0"/>
      </a:spcAft>
      <a:defRPr sz="3200" b="1" kern="1200">
        <a:solidFill>
          <a:schemeClr val="tx1"/>
        </a:solidFill>
        <a:latin typeface="Times New Roman" pitchFamily="18" charset="0"/>
        <a:ea typeface="+mn-ea"/>
        <a:cs typeface="+mn-cs"/>
      </a:defRPr>
    </a:lvl4pPr>
    <a:lvl5pPr marL="1828800" algn="l" rtl="0" fontAlgn="base">
      <a:spcBef>
        <a:spcPct val="0"/>
      </a:spcBef>
      <a:spcAft>
        <a:spcPct val="0"/>
      </a:spcAft>
      <a:defRPr sz="3200" b="1" kern="1200">
        <a:solidFill>
          <a:schemeClr val="tx1"/>
        </a:solidFill>
        <a:latin typeface="Times New Roman" pitchFamily="18" charset="0"/>
        <a:ea typeface="+mn-ea"/>
        <a:cs typeface="+mn-cs"/>
      </a:defRPr>
    </a:lvl5pPr>
    <a:lvl6pPr marL="2286000" algn="l" defTabSz="914400" rtl="0" eaLnBrk="1" latinLnBrk="0" hangingPunct="1">
      <a:defRPr sz="3200" b="1" kern="1200">
        <a:solidFill>
          <a:schemeClr val="tx1"/>
        </a:solidFill>
        <a:latin typeface="Times New Roman" pitchFamily="18" charset="0"/>
        <a:ea typeface="+mn-ea"/>
        <a:cs typeface="+mn-cs"/>
      </a:defRPr>
    </a:lvl6pPr>
    <a:lvl7pPr marL="2743200" algn="l" defTabSz="914400" rtl="0" eaLnBrk="1" latinLnBrk="0" hangingPunct="1">
      <a:defRPr sz="3200" b="1" kern="1200">
        <a:solidFill>
          <a:schemeClr val="tx1"/>
        </a:solidFill>
        <a:latin typeface="Times New Roman" pitchFamily="18" charset="0"/>
        <a:ea typeface="+mn-ea"/>
        <a:cs typeface="+mn-cs"/>
      </a:defRPr>
    </a:lvl7pPr>
    <a:lvl8pPr marL="3200400" algn="l" defTabSz="914400" rtl="0" eaLnBrk="1" latinLnBrk="0" hangingPunct="1">
      <a:defRPr sz="3200" b="1" kern="1200">
        <a:solidFill>
          <a:schemeClr val="tx1"/>
        </a:solidFill>
        <a:latin typeface="Times New Roman" pitchFamily="18" charset="0"/>
        <a:ea typeface="+mn-ea"/>
        <a:cs typeface="+mn-cs"/>
      </a:defRPr>
    </a:lvl8pPr>
    <a:lvl9pPr marL="3657600" algn="l" defTabSz="914400" rtl="0" eaLnBrk="1" latinLnBrk="0" hangingPunct="1">
      <a:defRPr sz="32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D7EFCF"/>
    <a:srgbClr val="FFFFFF"/>
    <a:srgbClr val="008000"/>
    <a:srgbClr val="FF9900"/>
    <a:srgbClr val="FFFFCC"/>
    <a:srgbClr val="81FF81"/>
    <a:srgbClr val="CC0099"/>
    <a:srgbClr val="CCFFFF"/>
    <a:srgbClr val="632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436EA6-5107-4C8F-BF1D-C4302ED75F17}" v="3" dt="2023-11-27T14:49:32.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20" d="100"/>
          <a:sy n="120" d="100"/>
        </p:scale>
        <p:origin x="2574" y="11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5/10/relationships/revisionInfo" Target="revisionInfo.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Cuevas" userId="S::cuevas@jlab.org::59641f5a-5c7b-4820-8fcc-4add6cf068b0" providerId="AD" clId="Web-{82436EA6-5107-4C8F-BF1D-C4302ED75F17}"/>
    <pc:docChg chg="modSld">
      <pc:chgData name="Chris Cuevas" userId="S::cuevas@jlab.org::59641f5a-5c7b-4820-8fcc-4add6cf068b0" providerId="AD" clId="Web-{82436EA6-5107-4C8F-BF1D-C4302ED75F17}" dt="2023-11-27T14:49:32.051" v="2" actId="20577"/>
      <pc:docMkLst>
        <pc:docMk/>
      </pc:docMkLst>
      <pc:sldChg chg="modSp">
        <pc:chgData name="Chris Cuevas" userId="S::cuevas@jlab.org::59641f5a-5c7b-4820-8fcc-4add6cf068b0" providerId="AD" clId="Web-{82436EA6-5107-4C8F-BF1D-C4302ED75F17}" dt="2023-11-27T14:49:32.051" v="2" actId="20577"/>
        <pc:sldMkLst>
          <pc:docMk/>
          <pc:sldMk cId="549371420" sldId="460"/>
        </pc:sldMkLst>
        <pc:spChg chg="mod">
          <ac:chgData name="Chris Cuevas" userId="S::cuevas@jlab.org::59641f5a-5c7b-4820-8fcc-4add6cf068b0" providerId="AD" clId="Web-{82436EA6-5107-4C8F-BF1D-C4302ED75F17}" dt="2023-11-27T14:49:32.051" v="2" actId="20577"/>
          <ac:spMkLst>
            <pc:docMk/>
            <pc:sldMk cId="549371420" sldId="460"/>
            <ac:spMk id="1843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37117" y="9201560"/>
            <a:ext cx="431765" cy="284990"/>
          </a:xfrm>
          <a:prstGeom prst="rect">
            <a:avLst/>
          </a:prstGeom>
          <a:noFill/>
          <a:ln w="12699">
            <a:noFill/>
            <a:miter lim="800000"/>
            <a:headEnd/>
            <a:tailEnd/>
          </a:ln>
          <a:effectLst/>
        </p:spPr>
        <p:txBody>
          <a:bodyPr wrap="none" lIns="129009" tIns="62809" rIns="129009" bIns="62809" anchor="ctr">
            <a:spAutoFit/>
          </a:bodyPr>
          <a:lstStyle/>
          <a:p>
            <a:pPr algn="r" defTabSz="1300498" eaLnBrk="0" hangingPunct="0">
              <a:defRPr/>
            </a:pPr>
            <a:fld id="{1137F51F-F805-4552-9379-2A1410847AB7}" type="slidenum">
              <a:rPr lang="en-US" altLang="en-US" sz="1000" b="0">
                <a:latin typeface="Arial" charset="0"/>
              </a:rPr>
              <a:pPr algn="r" defTabSz="1300498" eaLnBrk="0" hangingPunct="0">
                <a:defRPr/>
              </a:pPr>
              <a:t>‹#›</a:t>
            </a:fld>
            <a:endParaRPr lang="en-US" altLang="en-US" sz="1000" b="0" dirty="0">
              <a:latin typeface="Arial" charset="0"/>
            </a:endParaRPr>
          </a:p>
        </p:txBody>
      </p:sp>
    </p:spTree>
    <p:extLst>
      <p:ext uri="{BB962C8B-B14F-4D97-AF65-F5344CB8AC3E}">
        <p14:creationId xmlns:p14="http://schemas.microsoft.com/office/powerpoint/2010/main" val="13294663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8T00:23:30.8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0,'869'0,"-843"0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8T00:26:33.6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0,'0'5,"0"5,0 5,0 6,0 2,0 2,0 2,0-1,4-3,2-2,-1 0,-1 0,4-2,-1-2,0-2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8T00:23:33.9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0,'4'0,"15"5,8 0,9 1,2-1,-1-2,-2-1,-3-1,2-1,4 0,-1 5,-1 0,-3 0,-7-1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8T00:23:59.1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0,'77'5,"-1"3,0 4,86 24,-16-4,409 37,4-47,155 12,-690-31,586 35,-109-2,-184-7,171-13,-163-7,-230-5,392 3,-304-30,-9 21,-100 3,0-3,101-15,-92-8,-66 18,1 1,1 0,24-3,97-2,202 11,-138 4,33-17,11 0,-111 15,191-5,-172-21,-125 22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8T00:24:01.3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0,'153'7,"187"33,-147-14,1171 57,-718-115,-552 22,239-34,-230 26,189-9,110 25,-204 4,297 38,-322-20,181-1,-223-19,-44 2,-1-5,93-13,-144 11,58-1,-72 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8T00:25:52.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55,'624'-15,"-145"-12,278 15,-470 15,1346-3,-1296 23,-113-3,213-9,23 1,-458-11,158 9,189-11,-162-23,34-2,-197 25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8T00:25:55.0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0 232,'24'-1,"0"-1,-1-2,28-7,31-5,515-22,-180 20,-337 9,105-28,-130 25,34-2,1 4,157 2,-132 7,451-23,212-3,375 49,-825-16,149 9,-233-3,-212-7,0 1,0 2,61 23,-65-20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8T00:26:16.2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0,'0'4,"0"7,0 4,0 6,0 2,0 2,0-3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8T00:26:17.3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76 1,'-3'48,"-2"-1,-18 79,7-50,7-28,3-27,2 1,0-1,1 1,2 0,0 0,1 0,1 0,5 23,10 59,-14-82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8T00:26:31.5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7677" y="4559833"/>
            <a:ext cx="5359848" cy="4319066"/>
          </a:xfrm>
          <a:prstGeom prst="rect">
            <a:avLst/>
          </a:prstGeom>
          <a:noFill/>
          <a:ln w="12699">
            <a:noFill/>
            <a:miter lim="800000"/>
            <a:headEnd/>
            <a:tailEnd/>
          </a:ln>
          <a:effectLst/>
        </p:spPr>
        <p:txBody>
          <a:bodyPr vert="horz" wrap="square" lIns="129009" tIns="62809" rIns="129009" bIns="62809" numCol="1" anchor="t" anchorCtr="0" compatLnSpc="1">
            <a:prstTxWarp prst="textNoShape">
              <a:avLst/>
            </a:prstTxWarp>
          </a:bodyPr>
          <a:lstStyle/>
          <a:p>
            <a:pPr lvl="0"/>
            <a:r>
              <a:rPr lang="en-US" altLang="en-US" noProof="0"/>
              <a:t>Click to edit Master notes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9571" name="Rectangle 3"/>
          <p:cNvSpPr>
            <a:spLocks noGrp="1" noRot="1" noChangeAspect="1" noChangeArrowheads="1" noTextEdit="1"/>
          </p:cNvSpPr>
          <p:nvPr>
            <p:ph type="sldImg" idx="2"/>
          </p:nvPr>
        </p:nvSpPr>
        <p:spPr bwMode="auto">
          <a:xfrm>
            <a:off x="1266825" y="727075"/>
            <a:ext cx="4786313" cy="3589338"/>
          </a:xfrm>
          <a:prstGeom prst="rect">
            <a:avLst/>
          </a:prstGeom>
          <a:noFill/>
          <a:ln w="12699">
            <a:solidFill>
              <a:schemeClr val="tx1"/>
            </a:solidFill>
            <a:miter lim="800000"/>
            <a:headEnd/>
            <a:tailEnd/>
          </a:ln>
        </p:spPr>
      </p:sp>
      <p:sp>
        <p:nvSpPr>
          <p:cNvPr id="2052" name="Rectangle 4"/>
          <p:cNvSpPr>
            <a:spLocks noChangeArrowheads="1"/>
          </p:cNvSpPr>
          <p:nvPr/>
        </p:nvSpPr>
        <p:spPr bwMode="auto">
          <a:xfrm>
            <a:off x="6662060" y="9118718"/>
            <a:ext cx="606821" cy="465416"/>
          </a:xfrm>
          <a:prstGeom prst="rect">
            <a:avLst/>
          </a:prstGeom>
          <a:noFill/>
          <a:ln w="12699">
            <a:noFill/>
            <a:miter lim="800000"/>
            <a:headEnd/>
            <a:tailEnd/>
          </a:ln>
          <a:effectLst/>
        </p:spPr>
        <p:txBody>
          <a:bodyPr wrap="none" lIns="129009" tIns="62809" rIns="129009" bIns="62809" anchor="ctr">
            <a:spAutoFit/>
          </a:bodyPr>
          <a:lstStyle/>
          <a:p>
            <a:pPr algn="r" defTabSz="1300498" eaLnBrk="0" hangingPunct="0">
              <a:defRPr/>
            </a:pPr>
            <a:fld id="{E79C1E31-A4D3-484E-B708-E32C7F156659}" type="slidenum">
              <a:rPr lang="en-US" altLang="en-US" sz="2200" b="0">
                <a:latin typeface="Arial" charset="0"/>
              </a:rPr>
              <a:pPr algn="r" defTabSz="1300498" eaLnBrk="0" hangingPunct="0">
                <a:defRPr/>
              </a:pPr>
              <a:t>‹#›</a:t>
            </a:fld>
            <a:endParaRPr lang="en-US" altLang="en-US" sz="2200" b="0" dirty="0">
              <a:latin typeface="Arial" charset="0"/>
            </a:endParaRPr>
          </a:p>
        </p:txBody>
      </p:sp>
    </p:spTree>
    <p:extLst>
      <p:ext uri="{BB962C8B-B14F-4D97-AF65-F5344CB8AC3E}">
        <p14:creationId xmlns:p14="http://schemas.microsoft.com/office/powerpoint/2010/main" val="1369566894"/>
      </p:ext>
    </p:extLst>
  </p:cSld>
  <p:clrMap bg1="lt1" tx1="dk1" bg2="lt2" tx2="dk2" accent1="accent1" accent2="accent2" accent3="accent3" accent4="accent4" accent5="accent5" accent6="accent6" hlink="hlink" folHlink="folHlink"/>
  <p:notesStyle>
    <a:lvl1pPr algn="l" defTabSz="1216025" rtl="0" eaLnBrk="0" fontAlgn="base" hangingPunct="0">
      <a:spcBef>
        <a:spcPct val="30000"/>
      </a:spcBef>
      <a:spcAft>
        <a:spcPct val="0"/>
      </a:spcAft>
      <a:defRPr sz="1600" kern="1200">
        <a:solidFill>
          <a:schemeClr val="tx1"/>
        </a:solidFill>
        <a:latin typeface="Arial" charset="0"/>
        <a:ea typeface="+mn-ea"/>
        <a:cs typeface="+mn-cs"/>
      </a:defRPr>
    </a:lvl1pPr>
    <a:lvl2pPr marL="608013" algn="l" defTabSz="1216025" rtl="0" eaLnBrk="0" fontAlgn="base" hangingPunct="0">
      <a:spcBef>
        <a:spcPct val="30000"/>
      </a:spcBef>
      <a:spcAft>
        <a:spcPct val="0"/>
      </a:spcAft>
      <a:defRPr sz="1600" kern="1200">
        <a:solidFill>
          <a:schemeClr val="tx1"/>
        </a:solidFill>
        <a:latin typeface="Arial" charset="0"/>
        <a:ea typeface="+mn-ea"/>
        <a:cs typeface="+mn-cs"/>
      </a:defRPr>
    </a:lvl2pPr>
    <a:lvl3pPr marL="1216025" algn="l" defTabSz="1216025" rtl="0" eaLnBrk="0" fontAlgn="base" hangingPunct="0">
      <a:spcBef>
        <a:spcPct val="30000"/>
      </a:spcBef>
      <a:spcAft>
        <a:spcPct val="0"/>
      </a:spcAft>
      <a:defRPr sz="1600" kern="1200">
        <a:solidFill>
          <a:schemeClr val="tx1"/>
        </a:solidFill>
        <a:latin typeface="Arial" charset="0"/>
        <a:ea typeface="+mn-ea"/>
        <a:cs typeface="+mn-cs"/>
      </a:defRPr>
    </a:lvl3pPr>
    <a:lvl4pPr marL="1824038" algn="l" defTabSz="1216025" rtl="0" eaLnBrk="0" fontAlgn="base" hangingPunct="0">
      <a:spcBef>
        <a:spcPct val="30000"/>
      </a:spcBef>
      <a:spcAft>
        <a:spcPct val="0"/>
      </a:spcAft>
      <a:defRPr sz="1600" kern="1200">
        <a:solidFill>
          <a:schemeClr val="tx1"/>
        </a:solidFill>
        <a:latin typeface="Arial" charset="0"/>
        <a:ea typeface="+mn-ea"/>
        <a:cs typeface="+mn-cs"/>
      </a:defRPr>
    </a:lvl4pPr>
    <a:lvl5pPr marL="2432050" algn="l" defTabSz="1216025" rtl="0" eaLnBrk="0" fontAlgn="base" hangingPunct="0">
      <a:spcBef>
        <a:spcPct val="3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27075"/>
            <a:ext cx="4786313" cy="3589338"/>
          </a:xfrm>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Tree>
    <p:extLst>
      <p:ext uri="{BB962C8B-B14F-4D97-AF65-F5344CB8AC3E}">
        <p14:creationId xmlns:p14="http://schemas.microsoft.com/office/powerpoint/2010/main" val="1737227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8474075" y="695325"/>
            <a:ext cx="16949738" cy="12712700"/>
          </a:xfrm>
          <a:solidFill>
            <a:srgbClr val="FFFFFF"/>
          </a:solidFill>
          <a:ln>
            <a:solidFill>
              <a:srgbClr val="000000"/>
            </a:solidFill>
            <a:miter lim="800000"/>
            <a:headEnd/>
            <a:tailEnd/>
          </a:ln>
        </p:spPr>
      </p:sp>
      <p:sp>
        <p:nvSpPr>
          <p:cNvPr id="6147" name="Rectangle 2"/>
          <p:cNvSpPr>
            <a:spLocks noGrp="1" noChangeArrowheads="1"/>
          </p:cNvSpPr>
          <p:nvPr>
            <p:ph type="body" idx="1"/>
          </p:nvPr>
        </p:nvSpPr>
        <p:spPr>
          <a:xfrm>
            <a:off x="685802" y="4343401"/>
            <a:ext cx="5484813"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56600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8474075" y="695325"/>
            <a:ext cx="16949738" cy="12712700"/>
          </a:xfrm>
          <a:solidFill>
            <a:srgbClr val="FFFFFF"/>
          </a:solidFill>
          <a:ln>
            <a:solidFill>
              <a:srgbClr val="000000"/>
            </a:solidFill>
            <a:miter lim="800000"/>
            <a:headEnd/>
            <a:tailEnd/>
          </a:ln>
        </p:spPr>
      </p:sp>
      <p:sp>
        <p:nvSpPr>
          <p:cNvPr id="6147" name="Rectangle 2"/>
          <p:cNvSpPr>
            <a:spLocks noGrp="1" noChangeArrowheads="1"/>
          </p:cNvSpPr>
          <p:nvPr>
            <p:ph type="body" idx="1"/>
          </p:nvPr>
        </p:nvSpPr>
        <p:spPr>
          <a:xfrm>
            <a:off x="685802" y="4343401"/>
            <a:ext cx="5484813"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26622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8474075" y="695325"/>
            <a:ext cx="16949738" cy="12712700"/>
          </a:xfrm>
          <a:solidFill>
            <a:srgbClr val="FFFFFF"/>
          </a:solidFill>
          <a:ln>
            <a:solidFill>
              <a:srgbClr val="000000"/>
            </a:solidFill>
            <a:miter lim="800000"/>
            <a:headEnd/>
            <a:tailEnd/>
          </a:ln>
        </p:spPr>
      </p:sp>
      <p:sp>
        <p:nvSpPr>
          <p:cNvPr id="6147" name="Rectangle 2"/>
          <p:cNvSpPr>
            <a:spLocks noGrp="1" noChangeArrowheads="1"/>
          </p:cNvSpPr>
          <p:nvPr>
            <p:ph type="body" idx="1"/>
          </p:nvPr>
        </p:nvSpPr>
        <p:spPr>
          <a:xfrm>
            <a:off x="685802" y="4343401"/>
            <a:ext cx="5484813"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913866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8474075" y="695325"/>
            <a:ext cx="16949738" cy="12712700"/>
          </a:xfrm>
          <a:solidFill>
            <a:srgbClr val="FFFFFF"/>
          </a:solidFill>
          <a:ln>
            <a:solidFill>
              <a:srgbClr val="000000"/>
            </a:solidFill>
            <a:miter lim="800000"/>
            <a:headEnd/>
            <a:tailEnd/>
          </a:ln>
        </p:spPr>
      </p:sp>
      <p:sp>
        <p:nvSpPr>
          <p:cNvPr id="6147" name="Rectangle 2"/>
          <p:cNvSpPr>
            <a:spLocks noGrp="1" noChangeArrowheads="1"/>
          </p:cNvSpPr>
          <p:nvPr>
            <p:ph type="body" idx="1"/>
          </p:nvPr>
        </p:nvSpPr>
        <p:spPr>
          <a:xfrm>
            <a:off x="685802" y="4343401"/>
            <a:ext cx="5484813"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82344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8474075" y="695325"/>
            <a:ext cx="16949738" cy="12712700"/>
          </a:xfrm>
          <a:solidFill>
            <a:srgbClr val="FFFFFF"/>
          </a:solidFill>
          <a:ln>
            <a:solidFill>
              <a:srgbClr val="000000"/>
            </a:solidFill>
            <a:miter lim="800000"/>
            <a:headEnd/>
            <a:tailEnd/>
          </a:ln>
        </p:spPr>
      </p:sp>
      <p:sp>
        <p:nvSpPr>
          <p:cNvPr id="6147" name="Rectangle 2"/>
          <p:cNvSpPr>
            <a:spLocks noGrp="1" noChangeArrowheads="1"/>
          </p:cNvSpPr>
          <p:nvPr>
            <p:ph type="body" idx="1"/>
          </p:nvPr>
        </p:nvSpPr>
        <p:spPr>
          <a:xfrm>
            <a:off x="685802" y="4343401"/>
            <a:ext cx="5484813"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2907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8474075" y="695325"/>
            <a:ext cx="16949738" cy="12712700"/>
          </a:xfrm>
          <a:solidFill>
            <a:srgbClr val="FFFFFF"/>
          </a:solidFill>
          <a:ln>
            <a:solidFill>
              <a:srgbClr val="000000"/>
            </a:solidFill>
            <a:miter lim="800000"/>
            <a:headEnd/>
            <a:tailEnd/>
          </a:ln>
        </p:spPr>
      </p:sp>
      <p:sp>
        <p:nvSpPr>
          <p:cNvPr id="6147" name="Rectangle 2"/>
          <p:cNvSpPr>
            <a:spLocks noGrp="1" noChangeArrowheads="1"/>
          </p:cNvSpPr>
          <p:nvPr>
            <p:ph type="body" idx="1"/>
          </p:nvPr>
        </p:nvSpPr>
        <p:spPr>
          <a:xfrm>
            <a:off x="685802" y="4343401"/>
            <a:ext cx="5484813"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2470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8474075" y="695325"/>
            <a:ext cx="16949738" cy="12712700"/>
          </a:xfrm>
          <a:solidFill>
            <a:srgbClr val="FFFFFF"/>
          </a:solidFill>
          <a:ln>
            <a:solidFill>
              <a:srgbClr val="000000"/>
            </a:solidFill>
            <a:miter lim="800000"/>
            <a:headEnd/>
            <a:tailEnd/>
          </a:ln>
        </p:spPr>
      </p:sp>
      <p:sp>
        <p:nvSpPr>
          <p:cNvPr id="6147" name="Rectangle 2"/>
          <p:cNvSpPr>
            <a:spLocks noGrp="1" noChangeArrowheads="1"/>
          </p:cNvSpPr>
          <p:nvPr>
            <p:ph type="body" idx="1"/>
          </p:nvPr>
        </p:nvSpPr>
        <p:spPr>
          <a:xfrm>
            <a:off x="685802" y="4343401"/>
            <a:ext cx="5484813"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73001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8474075" y="695325"/>
            <a:ext cx="16949738" cy="12712700"/>
          </a:xfrm>
          <a:solidFill>
            <a:srgbClr val="FFFFFF"/>
          </a:solidFill>
          <a:ln>
            <a:solidFill>
              <a:srgbClr val="000000"/>
            </a:solidFill>
            <a:miter lim="800000"/>
            <a:headEnd/>
            <a:tailEnd/>
          </a:ln>
        </p:spPr>
      </p:sp>
      <p:sp>
        <p:nvSpPr>
          <p:cNvPr id="6147" name="Rectangle 2"/>
          <p:cNvSpPr>
            <a:spLocks noGrp="1" noChangeArrowheads="1"/>
          </p:cNvSpPr>
          <p:nvPr>
            <p:ph type="body" idx="1"/>
          </p:nvPr>
        </p:nvSpPr>
        <p:spPr>
          <a:xfrm>
            <a:off x="685802" y="4343401"/>
            <a:ext cx="5484813"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62573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8474075" y="695325"/>
            <a:ext cx="16949738" cy="12712700"/>
          </a:xfrm>
          <a:solidFill>
            <a:srgbClr val="FFFFFF"/>
          </a:solidFill>
          <a:ln>
            <a:solidFill>
              <a:srgbClr val="000000"/>
            </a:solidFill>
            <a:miter lim="800000"/>
            <a:headEnd/>
            <a:tailEnd/>
          </a:ln>
        </p:spPr>
      </p:sp>
      <p:sp>
        <p:nvSpPr>
          <p:cNvPr id="6147" name="Rectangle 2"/>
          <p:cNvSpPr>
            <a:spLocks noGrp="1" noChangeArrowheads="1"/>
          </p:cNvSpPr>
          <p:nvPr>
            <p:ph type="body" idx="1"/>
          </p:nvPr>
        </p:nvSpPr>
        <p:spPr>
          <a:xfrm>
            <a:off x="685802" y="4343401"/>
            <a:ext cx="5484813"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9677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8474075" y="695325"/>
            <a:ext cx="16949738" cy="12712700"/>
          </a:xfrm>
          <a:solidFill>
            <a:srgbClr val="FFFFFF"/>
          </a:solidFill>
          <a:ln>
            <a:solidFill>
              <a:srgbClr val="000000"/>
            </a:solidFill>
            <a:miter lim="800000"/>
            <a:headEnd/>
            <a:tailEnd/>
          </a:ln>
        </p:spPr>
      </p:sp>
      <p:sp>
        <p:nvSpPr>
          <p:cNvPr id="6147" name="Rectangle 2"/>
          <p:cNvSpPr>
            <a:spLocks noGrp="1" noChangeArrowheads="1"/>
          </p:cNvSpPr>
          <p:nvPr>
            <p:ph type="body" idx="1"/>
          </p:nvPr>
        </p:nvSpPr>
        <p:spPr>
          <a:xfrm>
            <a:off x="685802" y="4343401"/>
            <a:ext cx="5484813"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083269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8474075" y="695325"/>
            <a:ext cx="16949738" cy="12712700"/>
          </a:xfrm>
          <a:solidFill>
            <a:srgbClr val="FFFFFF"/>
          </a:solidFill>
          <a:ln>
            <a:solidFill>
              <a:srgbClr val="000000"/>
            </a:solidFill>
            <a:miter lim="800000"/>
            <a:headEnd/>
            <a:tailEnd/>
          </a:ln>
        </p:spPr>
      </p:sp>
      <p:sp>
        <p:nvSpPr>
          <p:cNvPr id="6147" name="Rectangle 2"/>
          <p:cNvSpPr>
            <a:spLocks noGrp="1" noChangeArrowheads="1"/>
          </p:cNvSpPr>
          <p:nvPr>
            <p:ph type="body" idx="1"/>
          </p:nvPr>
        </p:nvSpPr>
        <p:spPr>
          <a:xfrm>
            <a:off x="685802" y="4343401"/>
            <a:ext cx="5484813"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294812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8474075" y="695325"/>
            <a:ext cx="16949738" cy="12712700"/>
          </a:xfrm>
          <a:solidFill>
            <a:srgbClr val="FFFFFF"/>
          </a:solidFill>
          <a:ln>
            <a:solidFill>
              <a:srgbClr val="000000"/>
            </a:solidFill>
            <a:miter lim="800000"/>
            <a:headEnd/>
            <a:tailEnd/>
          </a:ln>
        </p:spPr>
      </p:sp>
      <p:sp>
        <p:nvSpPr>
          <p:cNvPr id="6147" name="Rectangle 2"/>
          <p:cNvSpPr>
            <a:spLocks noGrp="1" noChangeArrowheads="1"/>
          </p:cNvSpPr>
          <p:nvPr>
            <p:ph type="body" idx="1"/>
          </p:nvPr>
        </p:nvSpPr>
        <p:spPr>
          <a:xfrm>
            <a:off x="685802" y="4343401"/>
            <a:ext cx="5484813"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3114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
            <a:ext cx="2057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
            <a:ext cx="6019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
            <a:ext cx="8229600" cy="639763"/>
          </a:xfrm>
        </p:spPr>
        <p:txBody>
          <a:bodyPr/>
          <a:lstStyle/>
          <a:p>
            <a:r>
              <a:rPr lang="en-US"/>
              <a:t>Click to edit Master title style</a:t>
            </a:r>
          </a:p>
        </p:txBody>
      </p:sp>
      <p:sp>
        <p:nvSpPr>
          <p:cNvPr id="3" name="Text Placeholder 2"/>
          <p:cNvSpPr>
            <a:spLocks noGrp="1"/>
          </p:cNvSpPr>
          <p:nvPr>
            <p:ph type="body" sz="half" idx="1"/>
          </p:nvPr>
        </p:nvSpPr>
        <p:spPr>
          <a:xfrm>
            <a:off x="457200" y="838204"/>
            <a:ext cx="4038600" cy="5287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4"/>
            <a:ext cx="4038600" cy="5287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
            <a:ext cx="8229600" cy="639763"/>
          </a:xfrm>
        </p:spPr>
        <p:txBody>
          <a:bodyPr/>
          <a:lstStyle/>
          <a:p>
            <a:r>
              <a:rPr lang="en-US"/>
              <a:t>Click to edit Master title style</a:t>
            </a:r>
          </a:p>
        </p:txBody>
      </p:sp>
      <p:sp>
        <p:nvSpPr>
          <p:cNvPr id="3" name="Table Placeholder 2"/>
          <p:cNvSpPr>
            <a:spLocks noGrp="1"/>
          </p:cNvSpPr>
          <p:nvPr>
            <p:ph type="tbl" idx="1"/>
          </p:nvPr>
        </p:nvSpPr>
        <p:spPr>
          <a:xfrm>
            <a:off x="457200" y="838204"/>
            <a:ext cx="8229600" cy="5287963"/>
          </a:xfrm>
        </p:spPr>
        <p:txBody>
          <a:bodyPr/>
          <a:lstStyle/>
          <a:p>
            <a:pPr lvl="0"/>
            <a:endParaRPr lang="en-US"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248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6038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B18C-62A7-49FB-AE97-C82953EDFC1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1388CF-8DBE-4624-BCEA-1C5642826BE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2924F0-B973-44DA-BA0F-A199C5191E2D}"/>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CF9EB7B1-E553-4BC8-B625-EC16946CCF7D}"/>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6F084C73-F78B-4AC4-B7F6-C48958C68152}"/>
              </a:ext>
            </a:extLst>
          </p:cNvPr>
          <p:cNvSpPr>
            <a:spLocks noGrp="1"/>
          </p:cNvSpPr>
          <p:nvPr>
            <p:ph type="sldNum" sz="quarter" idx="12"/>
          </p:nvPr>
        </p:nvSpPr>
        <p:spPr/>
        <p:txBody>
          <a:bodyPr/>
          <a:lstStyle/>
          <a:p>
            <a:pPr>
              <a:defRPr/>
            </a:pPr>
            <a:fld id="{D19AB280-1730-409F-9316-148ABD58DC28}" type="slidenum">
              <a:rPr lang="en-US"/>
              <a:pPr>
                <a:defRPr/>
              </a:pPr>
              <a:t>‹#›</a:t>
            </a:fld>
            <a:endParaRPr lang="en-US" dirty="0"/>
          </a:p>
        </p:txBody>
      </p:sp>
    </p:spTree>
    <p:extLst>
      <p:ext uri="{BB962C8B-B14F-4D97-AF65-F5344CB8AC3E}">
        <p14:creationId xmlns:p14="http://schemas.microsoft.com/office/powerpoint/2010/main" val="528593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42A5-FA1D-4B98-848B-566486EA734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364DC9-CAFD-4A7E-899F-28BF062675D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21399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611B-85E3-4AEF-A446-BA50260F60D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DEDC9C-B644-4FCC-AD53-6D632FE385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062476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8504-4FE2-4948-877C-19A41C59FF4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B64EAB-03F0-417A-93B7-75BA3F51CE5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2316714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2946448" y="6572280"/>
            <a:ext cx="782587" cy="276999"/>
          </a:xfrm>
          <a:prstGeom prst="rect">
            <a:avLst/>
          </a:prstGeom>
          <a:noFill/>
          <a:ln w="9525">
            <a:noFill/>
            <a:miter lim="800000"/>
            <a:headEnd/>
            <a:tailEnd/>
          </a:ln>
          <a:effectLst/>
        </p:spPr>
        <p:txBody>
          <a:bodyPr wrap="none">
            <a:spAutoFit/>
          </a:bodyPr>
          <a:lstStyle/>
          <a:p>
            <a:pPr algn="ctr" eaLnBrk="0" hangingPunct="0">
              <a:defRPr/>
            </a:pPr>
            <a:r>
              <a:rPr lang="en-US" altLang="en-US" sz="1200" dirty="0">
                <a:solidFill>
                  <a:schemeClr val="tx2"/>
                </a:solidFill>
                <a:latin typeface="Arial" charset="0"/>
              </a:rPr>
              <a:t>Page </a:t>
            </a:r>
            <a:fld id="{0E5792E2-69AA-4EAE-BE18-4172DAFD983A}" type="slidenum">
              <a:rPr lang="en-US" altLang="en-US" sz="1200">
                <a:solidFill>
                  <a:schemeClr val="tx2"/>
                </a:solidFill>
                <a:latin typeface="Arial" charset="0"/>
              </a:rPr>
              <a:pPr algn="ctr" eaLnBrk="0" hangingPunct="0">
                <a:defRPr/>
              </a:pPr>
              <a:t>‹#›</a:t>
            </a:fld>
            <a:endParaRPr lang="en-US" sz="1200" dirty="0">
              <a:solidFill>
                <a:schemeClr val="tx2"/>
              </a:solidFill>
              <a:latin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838204"/>
            <a:ext cx="40386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4"/>
            <a:ext cx="40386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a:solidFill>
                  <a:srgbClr val="008000"/>
                </a:solidFill>
              </a:defRPr>
            </a:lvl3pPr>
            <a:lvl4pPr>
              <a:defRPr>
                <a:solidFill>
                  <a:srgbClr val="7030A0"/>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
            <a:ext cx="2057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
            <a:ext cx="6019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
            <a:ext cx="8229600" cy="639763"/>
          </a:xfrm>
        </p:spPr>
        <p:txBody>
          <a:bodyPr/>
          <a:lstStyle/>
          <a:p>
            <a:r>
              <a:rPr lang="en-US"/>
              <a:t>Click to edit Master title style</a:t>
            </a:r>
          </a:p>
        </p:txBody>
      </p:sp>
      <p:sp>
        <p:nvSpPr>
          <p:cNvPr id="3" name="Text Placeholder 2"/>
          <p:cNvSpPr>
            <a:spLocks noGrp="1"/>
          </p:cNvSpPr>
          <p:nvPr>
            <p:ph type="body" sz="half" idx="1"/>
          </p:nvPr>
        </p:nvSpPr>
        <p:spPr>
          <a:xfrm>
            <a:off x="457200" y="838204"/>
            <a:ext cx="4038600" cy="5287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4"/>
            <a:ext cx="4038600" cy="5287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lgn="ctr" eaLnBrk="0" hangingPunct="0">
              <a:defRPr b="1"/>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b="1"/>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b="1"/>
            </a:lvl1pPr>
          </a:lstStyle>
          <a:p>
            <a:pPr>
              <a:defRPr/>
            </a:pPr>
            <a:fld id="{83806A8E-8C04-4857-ABCC-A154842B7EF0}"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eaLnBrk="0" hangingPunct="0">
              <a:defRPr b="1"/>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b="1"/>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b="1"/>
            </a:lvl1pPr>
          </a:lstStyle>
          <a:p>
            <a:pPr>
              <a:defRPr/>
            </a:pPr>
            <a:fld id="{69271A1D-5E99-424F-A846-877A5DD5EC8C}"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lgn="ctr" eaLnBrk="0" hangingPunct="0">
              <a:defRPr b="1"/>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b="1"/>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b="1"/>
            </a:lvl1pPr>
          </a:lstStyle>
          <a:p>
            <a:pPr>
              <a:defRPr/>
            </a:pPr>
            <a:fld id="{7D1D67C3-6B80-4225-823D-A1385EEA40C6}"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lgn="ctr" eaLnBrk="0" hangingPunct="0">
              <a:defRPr b="1"/>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b="1"/>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b="1"/>
            </a:lvl1pPr>
          </a:lstStyle>
          <a:p>
            <a:pPr>
              <a:defRPr/>
            </a:pPr>
            <a:fld id="{24CE4A7E-C086-41A2-B2DE-C3F9FD50456D}"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lgn="ctr" eaLnBrk="0" hangingPunct="0">
              <a:defRPr b="1"/>
            </a:lvl1pPr>
          </a:lstStyle>
          <a:p>
            <a:pPr>
              <a:defRPr/>
            </a:pPr>
            <a:endParaRPr lang="en-US" dirty="0"/>
          </a:p>
        </p:txBody>
      </p:sp>
      <p:sp>
        <p:nvSpPr>
          <p:cNvPr id="8" name="Footer Placeholder 7"/>
          <p:cNvSpPr>
            <a:spLocks noGrp="1"/>
          </p:cNvSpPr>
          <p:nvPr>
            <p:ph type="ftr" sz="quarter" idx="11"/>
          </p:nvPr>
        </p:nvSpPr>
        <p:spPr/>
        <p:txBody>
          <a:bodyPr/>
          <a:lstStyle>
            <a:lvl1pPr eaLnBrk="0" hangingPunct="0">
              <a:defRPr b="1"/>
            </a:lvl1pPr>
          </a:lstStyle>
          <a:p>
            <a:pPr>
              <a:defRPr/>
            </a:pPr>
            <a:endParaRPr lang="en-US" dirty="0"/>
          </a:p>
        </p:txBody>
      </p:sp>
      <p:sp>
        <p:nvSpPr>
          <p:cNvPr id="9" name="Slide Number Placeholder 8"/>
          <p:cNvSpPr>
            <a:spLocks noGrp="1"/>
          </p:cNvSpPr>
          <p:nvPr>
            <p:ph type="sldNum" sz="quarter" idx="12"/>
          </p:nvPr>
        </p:nvSpPr>
        <p:spPr/>
        <p:txBody>
          <a:bodyPr/>
          <a:lstStyle>
            <a:lvl1pPr eaLnBrk="0" hangingPunct="0">
              <a:defRPr b="1"/>
            </a:lvl1pPr>
          </a:lstStyle>
          <a:p>
            <a:pPr>
              <a:defRPr/>
            </a:pPr>
            <a:fld id="{D1E3AD42-3DAF-4CF2-9F77-1FADBD1F39CA}"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lgn="ctr" eaLnBrk="0" hangingPunct="0">
              <a:defRPr b="1"/>
            </a:lvl1pPr>
          </a:lstStyle>
          <a:p>
            <a:pPr>
              <a:defRPr/>
            </a:pPr>
            <a:endParaRPr lang="en-US" dirty="0"/>
          </a:p>
        </p:txBody>
      </p:sp>
      <p:sp>
        <p:nvSpPr>
          <p:cNvPr id="4" name="Footer Placeholder 3"/>
          <p:cNvSpPr>
            <a:spLocks noGrp="1"/>
          </p:cNvSpPr>
          <p:nvPr>
            <p:ph type="ftr" sz="quarter" idx="11"/>
          </p:nvPr>
        </p:nvSpPr>
        <p:spPr/>
        <p:txBody>
          <a:bodyPr/>
          <a:lstStyle>
            <a:lvl1pPr eaLnBrk="0" hangingPunct="0">
              <a:defRPr b="1"/>
            </a:lvl1pPr>
          </a:lstStyle>
          <a:p>
            <a:pPr>
              <a:defRPr/>
            </a:pPr>
            <a:endParaRPr lang="en-US" dirty="0"/>
          </a:p>
        </p:txBody>
      </p:sp>
      <p:sp>
        <p:nvSpPr>
          <p:cNvPr id="5" name="Slide Number Placeholder 4"/>
          <p:cNvSpPr>
            <a:spLocks noGrp="1"/>
          </p:cNvSpPr>
          <p:nvPr>
            <p:ph type="sldNum" sz="quarter" idx="12"/>
          </p:nvPr>
        </p:nvSpPr>
        <p:spPr/>
        <p:txBody>
          <a:bodyPr/>
          <a:lstStyle>
            <a:lvl1pPr eaLnBrk="0" hangingPunct="0">
              <a:defRPr b="1"/>
            </a:lvl1pPr>
          </a:lstStyle>
          <a:p>
            <a:pPr>
              <a:defRPr/>
            </a:pPr>
            <a:fld id="{248F83D8-C2D7-452A-B7DA-9C67B71C37D3}"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eaLnBrk="0" hangingPunct="0">
              <a:defRPr b="1"/>
            </a:lvl1pPr>
          </a:lstStyle>
          <a:p>
            <a:pPr>
              <a:defRPr/>
            </a:pPr>
            <a:endParaRPr lang="en-US" dirty="0"/>
          </a:p>
        </p:txBody>
      </p:sp>
      <p:sp>
        <p:nvSpPr>
          <p:cNvPr id="3" name="Footer Placeholder 2"/>
          <p:cNvSpPr>
            <a:spLocks noGrp="1"/>
          </p:cNvSpPr>
          <p:nvPr>
            <p:ph type="ftr" sz="quarter" idx="11"/>
          </p:nvPr>
        </p:nvSpPr>
        <p:spPr/>
        <p:txBody>
          <a:bodyPr/>
          <a:lstStyle>
            <a:lvl1pPr eaLnBrk="0" hangingPunct="0">
              <a:defRPr b="1"/>
            </a:lvl1pPr>
          </a:lstStyle>
          <a:p>
            <a:pPr>
              <a:defRPr/>
            </a:pPr>
            <a:endParaRPr lang="en-US" dirty="0"/>
          </a:p>
        </p:txBody>
      </p:sp>
      <p:sp>
        <p:nvSpPr>
          <p:cNvPr id="4" name="Slide Number Placeholder 3"/>
          <p:cNvSpPr>
            <a:spLocks noGrp="1"/>
          </p:cNvSpPr>
          <p:nvPr>
            <p:ph type="sldNum" sz="quarter" idx="12"/>
          </p:nvPr>
        </p:nvSpPr>
        <p:spPr/>
        <p:txBody>
          <a:bodyPr/>
          <a:lstStyle>
            <a:lvl1pPr eaLnBrk="0" hangingPunct="0">
              <a:defRPr b="1"/>
            </a:lvl1pPr>
          </a:lstStyle>
          <a:p>
            <a:pPr>
              <a:defRPr/>
            </a:pPr>
            <a:fld id="{92EE87B9-01D1-4FB8-8A57-73923B7436F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eaLnBrk="0" hangingPunct="0">
              <a:defRPr b="1"/>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b="1"/>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b="1"/>
            </a:lvl1pPr>
          </a:lstStyle>
          <a:p>
            <a:pPr>
              <a:defRPr/>
            </a:pPr>
            <a:fld id="{B06D3ADD-1479-49EB-B749-3656A3D0E0AA}"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ctr" eaLnBrk="0" hangingPunct="0">
              <a:defRPr b="1"/>
            </a:lvl1pPr>
          </a:lstStyle>
          <a:p>
            <a:pPr>
              <a:defRPr/>
            </a:pPr>
            <a:endParaRPr lang="en-US" dirty="0"/>
          </a:p>
        </p:txBody>
      </p:sp>
      <p:sp>
        <p:nvSpPr>
          <p:cNvPr id="6" name="Footer Placeholder 5"/>
          <p:cNvSpPr>
            <a:spLocks noGrp="1"/>
          </p:cNvSpPr>
          <p:nvPr>
            <p:ph type="ftr" sz="quarter" idx="11"/>
          </p:nvPr>
        </p:nvSpPr>
        <p:spPr/>
        <p:txBody>
          <a:bodyPr/>
          <a:lstStyle>
            <a:lvl1pPr eaLnBrk="0" hangingPunct="0">
              <a:defRPr b="1"/>
            </a:lvl1pPr>
          </a:lstStyle>
          <a:p>
            <a:pPr>
              <a:defRPr/>
            </a:pPr>
            <a:endParaRPr lang="en-US" dirty="0"/>
          </a:p>
        </p:txBody>
      </p:sp>
      <p:sp>
        <p:nvSpPr>
          <p:cNvPr id="7" name="Slide Number Placeholder 6"/>
          <p:cNvSpPr>
            <a:spLocks noGrp="1"/>
          </p:cNvSpPr>
          <p:nvPr>
            <p:ph type="sldNum" sz="quarter" idx="12"/>
          </p:nvPr>
        </p:nvSpPr>
        <p:spPr/>
        <p:txBody>
          <a:bodyPr/>
          <a:lstStyle>
            <a:lvl1pPr eaLnBrk="0" hangingPunct="0">
              <a:defRPr b="1"/>
            </a:lvl1pPr>
          </a:lstStyle>
          <a:p>
            <a:pPr>
              <a:defRPr/>
            </a:pPr>
            <a:fld id="{6FDBF951-3900-4CA7-9775-9253AC2DAC7A}"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eaLnBrk="0" hangingPunct="0">
              <a:defRPr b="1"/>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b="1"/>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b="1"/>
            </a:lvl1pPr>
          </a:lstStyle>
          <a:p>
            <a:pPr>
              <a:defRPr/>
            </a:pPr>
            <a:fld id="{D85722D9-6713-4939-95E1-49F209331390}"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6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lgn="ctr" eaLnBrk="0" hangingPunct="0">
              <a:defRPr b="1"/>
            </a:lvl1pPr>
          </a:lstStyle>
          <a:p>
            <a:pPr>
              <a:defRPr/>
            </a:pPr>
            <a:endParaRPr lang="en-US" dirty="0"/>
          </a:p>
        </p:txBody>
      </p:sp>
      <p:sp>
        <p:nvSpPr>
          <p:cNvPr id="5" name="Footer Placeholder 4"/>
          <p:cNvSpPr>
            <a:spLocks noGrp="1"/>
          </p:cNvSpPr>
          <p:nvPr>
            <p:ph type="ftr" sz="quarter" idx="11"/>
          </p:nvPr>
        </p:nvSpPr>
        <p:spPr/>
        <p:txBody>
          <a:bodyPr/>
          <a:lstStyle>
            <a:lvl1pPr eaLnBrk="0" hangingPunct="0">
              <a:defRPr b="1"/>
            </a:lvl1pPr>
          </a:lstStyle>
          <a:p>
            <a:pPr>
              <a:defRPr/>
            </a:pPr>
            <a:endParaRPr lang="en-US" dirty="0"/>
          </a:p>
        </p:txBody>
      </p:sp>
      <p:sp>
        <p:nvSpPr>
          <p:cNvPr id="6" name="Slide Number Placeholder 5"/>
          <p:cNvSpPr>
            <a:spLocks noGrp="1"/>
          </p:cNvSpPr>
          <p:nvPr>
            <p:ph type="sldNum" sz="quarter" idx="12"/>
          </p:nvPr>
        </p:nvSpPr>
        <p:spPr/>
        <p:txBody>
          <a:bodyPr/>
          <a:lstStyle>
            <a:lvl1pPr eaLnBrk="0" hangingPunct="0">
              <a:defRPr b="1"/>
            </a:lvl1pPr>
          </a:lstStyle>
          <a:p>
            <a:pPr>
              <a:defRPr/>
            </a:pPr>
            <a:fld id="{FFBA644F-5518-4FFE-ACD7-9FA54C728F7F}"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838204"/>
            <a:ext cx="40386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4"/>
            <a:ext cx="40386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838204"/>
            <a:ext cx="40386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4"/>
            <a:ext cx="4038600" cy="5287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
            <a:ext cx="2057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
            <a:ext cx="6019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6.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3.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4.jpe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7.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8.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3.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53824" y="30"/>
            <a:ext cx="879809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153824" y="838204"/>
            <a:ext cx="879809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92580" name="Line 4"/>
          <p:cNvSpPr>
            <a:spLocks noChangeShapeType="1"/>
          </p:cNvSpPr>
          <p:nvPr userDrawn="1"/>
        </p:nvSpPr>
        <p:spPr bwMode="auto">
          <a:xfrm>
            <a:off x="0" y="685800"/>
            <a:ext cx="9144000" cy="0"/>
          </a:xfrm>
          <a:prstGeom prst="line">
            <a:avLst/>
          </a:prstGeom>
          <a:ln>
            <a:solidFill>
              <a:srgbClr val="008000"/>
            </a:solidFill>
            <a:headEnd/>
            <a:tailEnd/>
          </a:ln>
        </p:spPr>
        <p:style>
          <a:lnRef idx="3">
            <a:schemeClr val="accent1"/>
          </a:lnRef>
          <a:fillRef idx="0">
            <a:schemeClr val="accent1"/>
          </a:fillRef>
          <a:effectRef idx="2">
            <a:schemeClr val="accent1"/>
          </a:effectRef>
          <a:fontRef idx="minor">
            <a:schemeClr val="tx1"/>
          </a:fontRef>
        </p:style>
        <p:txBody>
          <a:bodyPr wrap="none" anchor="ctr"/>
          <a:lstStyle/>
          <a:p>
            <a:pPr algn="ctr" eaLnBrk="0" hangingPunct="0">
              <a:defRPr/>
            </a:pPr>
            <a:endParaRPr lang="en-US" dirty="0"/>
          </a:p>
        </p:txBody>
      </p:sp>
      <p:sp>
        <p:nvSpPr>
          <p:cNvPr id="792582" name="Line 6"/>
          <p:cNvSpPr>
            <a:spLocks noChangeShapeType="1"/>
          </p:cNvSpPr>
          <p:nvPr userDrawn="1"/>
        </p:nvSpPr>
        <p:spPr bwMode="auto">
          <a:xfrm>
            <a:off x="15" y="6500813"/>
            <a:ext cx="9140825" cy="0"/>
          </a:xfrm>
          <a:prstGeom prst="line">
            <a:avLst/>
          </a:prstGeom>
          <a:noFill/>
          <a:ln w="92075">
            <a:solidFill>
              <a:srgbClr val="00279F"/>
            </a:solidFill>
            <a:round/>
            <a:headEnd/>
            <a:tailEnd/>
          </a:ln>
          <a:effectLst/>
        </p:spPr>
        <p:txBody>
          <a:bodyPr wrap="none" anchor="ctr"/>
          <a:lstStyle/>
          <a:p>
            <a:pPr algn="ctr" eaLnBrk="0" hangingPunct="0">
              <a:defRPr/>
            </a:pPr>
            <a:endParaRPr lang="en-US" dirty="0"/>
          </a:p>
        </p:txBody>
      </p:sp>
      <p:sp>
        <p:nvSpPr>
          <p:cNvPr id="792584" name="Rectangle 8"/>
          <p:cNvSpPr>
            <a:spLocks noChangeArrowheads="1"/>
          </p:cNvSpPr>
          <p:nvPr userDrawn="1"/>
        </p:nvSpPr>
        <p:spPr bwMode="auto">
          <a:xfrm>
            <a:off x="3162315" y="6426200"/>
            <a:ext cx="3478213" cy="147638"/>
          </a:xfrm>
          <a:prstGeom prst="rect">
            <a:avLst/>
          </a:prstGeom>
          <a:solidFill>
            <a:schemeClr val="bg1"/>
          </a:solidFill>
          <a:ln w="9525">
            <a:noFill/>
            <a:miter lim="800000"/>
            <a:headEnd/>
            <a:tailEnd/>
          </a:ln>
        </p:spPr>
        <p:txBody>
          <a:bodyPr lIns="0" tIns="0" rIns="0" bIns="0">
            <a:spAutoFit/>
          </a:bodyPr>
          <a:lstStyle/>
          <a:p>
            <a:pPr eaLnBrk="0" hangingPunct="0">
              <a:lnSpc>
                <a:spcPct val="80000"/>
              </a:lnSpc>
              <a:defRPr/>
            </a:pPr>
            <a:r>
              <a:rPr lang="en-US" sz="1200" dirty="0">
                <a:solidFill>
                  <a:srgbClr val="339966"/>
                </a:solidFill>
                <a:latin typeface="Arial" pitchFamily="34" charset="0"/>
                <a:cs typeface="Arial" pitchFamily="34" charset="0"/>
              </a:rPr>
              <a:t> Thomas Jefferson National Accelerator Facility</a:t>
            </a:r>
          </a:p>
        </p:txBody>
      </p:sp>
      <p:pic>
        <p:nvPicPr>
          <p:cNvPr id="3079" name="Picture 9"/>
          <p:cNvPicPr>
            <a:picLocks noChangeAspect="1" noChangeArrowheads="1"/>
          </p:cNvPicPr>
          <p:nvPr userDrawn="1"/>
        </p:nvPicPr>
        <p:blipFill>
          <a:blip r:embed="rId18" cstate="print"/>
          <a:srcRect/>
          <a:stretch>
            <a:fillRect/>
          </a:stretch>
        </p:blipFill>
        <p:spPr bwMode="auto">
          <a:xfrm>
            <a:off x="7339014" y="6250018"/>
            <a:ext cx="1612900" cy="536575"/>
          </a:xfrm>
          <a:prstGeom prst="rect">
            <a:avLst/>
          </a:prstGeom>
          <a:noFill/>
          <a:ln w="9525">
            <a:noFill/>
            <a:miter lim="800000"/>
            <a:headEnd/>
            <a:tailEnd/>
          </a:ln>
        </p:spPr>
      </p:pic>
      <p:sp>
        <p:nvSpPr>
          <p:cNvPr id="792587" name="Rectangle 11"/>
          <p:cNvSpPr>
            <a:spLocks noChangeArrowheads="1"/>
          </p:cNvSpPr>
          <p:nvPr userDrawn="1"/>
        </p:nvSpPr>
        <p:spPr bwMode="auto">
          <a:xfrm>
            <a:off x="2775019" y="6564963"/>
            <a:ext cx="3961535" cy="295466"/>
          </a:xfrm>
          <a:prstGeom prst="rect">
            <a:avLst/>
          </a:prstGeom>
          <a:solidFill>
            <a:schemeClr val="bg1"/>
          </a:solidFill>
          <a:ln w="9525">
            <a:noFill/>
            <a:miter lim="800000"/>
            <a:headEnd/>
            <a:tailEnd/>
          </a:ln>
        </p:spPr>
        <p:txBody>
          <a:bodyPr wrap="square" lIns="0" tIns="0" rIns="0" bIns="0">
            <a:spAutoFit/>
          </a:bodyPr>
          <a:lstStyle/>
          <a:p>
            <a:pPr algn="ctr" eaLnBrk="0" hangingPunct="0">
              <a:lnSpc>
                <a:spcPct val="80000"/>
              </a:lnSpc>
              <a:defRPr/>
            </a:pPr>
            <a:r>
              <a:rPr lang="en-US" sz="1200" b="1" i="1" dirty="0">
                <a:latin typeface="+mn-lt"/>
                <a:cs typeface="Times New Roman" pitchFamily="18" charset="0"/>
              </a:rPr>
              <a:t>Streaming ReadOut Workshop</a:t>
            </a:r>
            <a:endParaRPr lang="en-US" sz="1200" b="1" i="1" baseline="0" dirty="0">
              <a:latin typeface="+mn-lt"/>
              <a:cs typeface="Times New Roman" pitchFamily="18" charset="0"/>
            </a:endParaRPr>
          </a:p>
          <a:p>
            <a:pPr algn="ctr" eaLnBrk="0" hangingPunct="0">
              <a:lnSpc>
                <a:spcPct val="80000"/>
              </a:lnSpc>
              <a:defRPr/>
            </a:pPr>
            <a:r>
              <a:rPr lang="en-US" sz="1200" b="1" i="1" baseline="0" dirty="0">
                <a:latin typeface="+mn-lt"/>
                <a:cs typeface="Times New Roman" pitchFamily="18" charset="0"/>
              </a:rPr>
              <a:t>2023 December 28</a:t>
            </a:r>
            <a:endParaRPr lang="en-US" sz="1200" b="1" i="1" dirty="0">
              <a:latin typeface="+mn-lt"/>
            </a:endParaRPr>
          </a:p>
        </p:txBody>
      </p:sp>
      <p:pic>
        <p:nvPicPr>
          <p:cNvPr id="3081" name="Picture 12" descr="NP-logo-Nl copy"/>
          <p:cNvPicPr>
            <a:picLocks noChangeAspect="1" noChangeArrowheads="1"/>
          </p:cNvPicPr>
          <p:nvPr userDrawn="1"/>
        </p:nvPicPr>
        <p:blipFill>
          <a:blip r:embed="rId19" cstate="print"/>
          <a:srcRect/>
          <a:stretch>
            <a:fillRect/>
          </a:stretch>
        </p:blipFill>
        <p:spPr bwMode="auto">
          <a:xfrm>
            <a:off x="228600" y="6172200"/>
            <a:ext cx="1219200" cy="636588"/>
          </a:xfrm>
          <a:prstGeom prst="rect">
            <a:avLst/>
          </a:prstGeom>
          <a:noFill/>
          <a:ln w="9525">
            <a:noFill/>
            <a:miter lim="800000"/>
            <a:headEnd/>
            <a:tailEnd/>
          </a:ln>
        </p:spPr>
      </p:pic>
      <p:pic>
        <p:nvPicPr>
          <p:cNvPr id="3082" name="Picture 13"/>
          <p:cNvPicPr>
            <a:picLocks noChangeAspect="1" noChangeArrowheads="1"/>
          </p:cNvPicPr>
          <p:nvPr userDrawn="1"/>
        </p:nvPicPr>
        <p:blipFill>
          <a:blip r:embed="rId20" cstate="print"/>
          <a:srcRect/>
          <a:stretch>
            <a:fillRect/>
          </a:stretch>
        </p:blipFill>
        <p:spPr bwMode="auto">
          <a:xfrm>
            <a:off x="1614489" y="6205538"/>
            <a:ext cx="976312" cy="652462"/>
          </a:xfrm>
          <a:prstGeom prst="rect">
            <a:avLst/>
          </a:prstGeom>
          <a:noFill/>
          <a:ln w="9525">
            <a:noFill/>
            <a:miter lim="800000"/>
            <a:headEnd/>
            <a:tailEnd/>
          </a:ln>
        </p:spPr>
      </p:pic>
      <p:sp>
        <p:nvSpPr>
          <p:cNvPr id="13" name="Rectangle 10"/>
          <p:cNvSpPr>
            <a:spLocks noChangeArrowheads="1"/>
          </p:cNvSpPr>
          <p:nvPr userDrawn="1"/>
        </p:nvSpPr>
        <p:spPr bwMode="auto">
          <a:xfrm>
            <a:off x="6642627" y="6611779"/>
            <a:ext cx="715260" cy="261610"/>
          </a:xfrm>
          <a:prstGeom prst="rect">
            <a:avLst/>
          </a:prstGeom>
          <a:noFill/>
          <a:ln w="9525">
            <a:noFill/>
            <a:miter lim="800000"/>
            <a:headEnd/>
            <a:tailEnd/>
          </a:ln>
          <a:effectLst/>
        </p:spPr>
        <p:txBody>
          <a:bodyPr wrap="none">
            <a:spAutoFit/>
          </a:bodyPr>
          <a:lstStyle/>
          <a:p>
            <a:pPr algn="ctr" eaLnBrk="0" hangingPunct="0">
              <a:defRPr/>
            </a:pPr>
            <a:r>
              <a:rPr lang="en-US" altLang="en-US" sz="1100" dirty="0">
                <a:solidFill>
                  <a:schemeClr val="tx2"/>
                </a:solidFill>
                <a:latin typeface="+mn-lt"/>
              </a:rPr>
              <a:t>Page</a:t>
            </a:r>
            <a:r>
              <a:rPr lang="en-US" altLang="en-US" sz="1000" dirty="0">
                <a:solidFill>
                  <a:schemeClr val="tx2"/>
                </a:solidFill>
                <a:latin typeface="+mn-lt"/>
              </a:rPr>
              <a:t> </a:t>
            </a:r>
            <a:fld id="{983D5F7C-045C-4AB9-A599-F0C7B394096A}" type="slidenum">
              <a:rPr lang="en-US" altLang="en-US" sz="1000">
                <a:solidFill>
                  <a:schemeClr val="tx2"/>
                </a:solidFill>
                <a:latin typeface="+mn-lt"/>
              </a:rPr>
              <a:pPr algn="ctr" eaLnBrk="0" hangingPunct="0">
                <a:defRPr/>
              </a:pPr>
              <a:t>‹#›</a:t>
            </a:fld>
            <a:endParaRPr lang="en-US" sz="1000" dirty="0">
              <a:solidFill>
                <a:schemeClr val="tx2"/>
              </a:solidFill>
              <a:latin typeface="+mn-lt"/>
            </a:endParaRPr>
          </a:p>
        </p:txBody>
      </p:sp>
    </p:spTree>
  </p:cSld>
  <p:clrMap bg1="lt1" tx1="dk1" bg2="lt2" tx2="dk2" accent1="accent1" accent2="accent2" accent3="accent3" accent4="accent4" accent5="accent5" accent6="accent6" hlink="hlink" folHlink="folHlink"/>
  <p:sldLayoutIdLst>
    <p:sldLayoutId id="2147484717" r:id="rId1"/>
    <p:sldLayoutId id="214748477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 id="2147484727" r:id="rId12"/>
    <p:sldLayoutId id="2147484728" r:id="rId13"/>
    <p:sldLayoutId id="2147484729" r:id="rId14"/>
    <p:sldLayoutId id="2147484785" r:id="rId15"/>
    <p:sldLayoutId id="2147484786" r:id="rId16"/>
  </p:sldLayoutIdLst>
  <p:txStyles>
    <p:title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marL="228600" indent="-228600" algn="l" rtl="0" eaLnBrk="0" fontAlgn="base" hangingPunct="0">
        <a:spcBef>
          <a:spcPct val="20000"/>
        </a:spcBef>
        <a:spcAft>
          <a:spcPct val="0"/>
        </a:spcAft>
        <a:buChar char="•"/>
        <a:defRPr sz="2800" b="1">
          <a:solidFill>
            <a:schemeClr val="tx1"/>
          </a:solidFill>
          <a:latin typeface="+mn-lt"/>
          <a:ea typeface="+mn-ea"/>
          <a:cs typeface="+mn-cs"/>
        </a:defRPr>
      </a:lvl1pPr>
      <a:lvl2pPr marL="576263" indent="-233363" algn="l" rtl="0" eaLnBrk="0" fontAlgn="base" hangingPunct="0">
        <a:spcBef>
          <a:spcPct val="20000"/>
        </a:spcBef>
        <a:spcAft>
          <a:spcPct val="0"/>
        </a:spcAft>
        <a:buChar char="–"/>
        <a:defRPr sz="2400" b="1">
          <a:solidFill>
            <a:srgbClr val="002060"/>
          </a:solidFill>
          <a:latin typeface="+mn-lt"/>
        </a:defRPr>
      </a:lvl2pPr>
      <a:lvl3pPr marL="919163" indent="-228600" algn="l" rtl="0" eaLnBrk="0" fontAlgn="base" hangingPunct="0">
        <a:spcBef>
          <a:spcPct val="20000"/>
        </a:spcBef>
        <a:spcAft>
          <a:spcPct val="0"/>
        </a:spcAft>
        <a:buChar char="•"/>
        <a:defRPr sz="2000" b="1">
          <a:solidFill>
            <a:srgbClr val="008000"/>
          </a:solidFill>
          <a:latin typeface="+mn-lt"/>
        </a:defRPr>
      </a:lvl3pPr>
      <a:lvl4pPr marL="1262063" indent="-228600" algn="l" rtl="0" eaLnBrk="0" fontAlgn="base" hangingPunct="0">
        <a:spcBef>
          <a:spcPct val="20000"/>
        </a:spcBef>
        <a:spcAft>
          <a:spcPct val="0"/>
        </a:spcAft>
        <a:buChar char="–"/>
        <a:defRPr sz="2000" b="1">
          <a:solidFill>
            <a:srgbClr val="632B8D"/>
          </a:solidFill>
          <a:latin typeface="+mn-lt"/>
        </a:defRPr>
      </a:lvl4pPr>
      <a:lvl5pPr marL="1604963" indent="-228600" algn="l" rtl="0" eaLnBrk="0" fontAlgn="base" hangingPunct="0">
        <a:spcBef>
          <a:spcPct val="20000"/>
        </a:spcBef>
        <a:spcAft>
          <a:spcPct val="0"/>
        </a:spcAft>
        <a:buChar char="»"/>
        <a:defRPr sz="2000" b="1">
          <a:solidFill>
            <a:schemeClr val="tx1"/>
          </a:solidFill>
          <a:latin typeface="+mn-lt"/>
        </a:defRPr>
      </a:lvl5pPr>
      <a:lvl6pPr marL="2062163" indent="-228600" algn="l" rtl="0" fontAlgn="base">
        <a:spcBef>
          <a:spcPct val="20000"/>
        </a:spcBef>
        <a:spcAft>
          <a:spcPct val="0"/>
        </a:spcAft>
        <a:buChar char="»"/>
        <a:defRPr sz="2000" b="1">
          <a:solidFill>
            <a:schemeClr val="tx1"/>
          </a:solidFill>
          <a:latin typeface="+mn-lt"/>
        </a:defRPr>
      </a:lvl6pPr>
      <a:lvl7pPr marL="2519363" indent="-228600" algn="l" rtl="0" fontAlgn="base">
        <a:spcBef>
          <a:spcPct val="20000"/>
        </a:spcBef>
        <a:spcAft>
          <a:spcPct val="0"/>
        </a:spcAft>
        <a:buChar char="»"/>
        <a:defRPr sz="2000" b="1">
          <a:solidFill>
            <a:schemeClr val="tx1"/>
          </a:solidFill>
          <a:latin typeface="+mn-lt"/>
        </a:defRPr>
      </a:lvl7pPr>
      <a:lvl8pPr marL="2976563" indent="-228600" algn="l" rtl="0" fontAlgn="base">
        <a:spcBef>
          <a:spcPct val="20000"/>
        </a:spcBef>
        <a:spcAft>
          <a:spcPct val="0"/>
        </a:spcAft>
        <a:buChar char="»"/>
        <a:defRPr sz="2000" b="1">
          <a:solidFill>
            <a:schemeClr val="tx1"/>
          </a:solidFill>
          <a:latin typeface="+mn-lt"/>
        </a:defRPr>
      </a:lvl8pPr>
      <a:lvl9pPr marL="3433763"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defRPr>
            </a:lvl1pPr>
          </a:lstStyle>
          <a:p>
            <a:pPr>
              <a:defRPr/>
            </a:pPr>
            <a:endParaRPr lang="en-US" dirty="0"/>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defRPr>
            </a:lvl1pPr>
          </a:lstStyle>
          <a:p>
            <a:pPr>
              <a:defRPr/>
            </a:pPr>
            <a:endParaRPr lang="en-US" dirty="0"/>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D19AB280-1730-409F-9316-148ABD58DC28}" type="slidenum">
              <a:rPr lang="en-US"/>
              <a:pPr>
                <a:defRPr/>
              </a:pPr>
              <a:t>‹#›</a:t>
            </a:fld>
            <a:endParaRPr lang="en-US" dirty="0"/>
          </a:p>
        </p:txBody>
      </p:sp>
      <p:sp>
        <p:nvSpPr>
          <p:cNvPr id="2" name="Rectangle 7"/>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 name="Rectangle 8"/>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781" r:id="rId1"/>
  </p:sldLayoutIdLst>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Times New Roman" pitchFamily="18" charset="0"/>
        </a:defRPr>
      </a:lvl2pPr>
      <a:lvl3pPr algn="ctr" rtl="0" eaLnBrk="0" fontAlgn="base" hangingPunct="0">
        <a:spcBef>
          <a:spcPct val="0"/>
        </a:spcBef>
        <a:spcAft>
          <a:spcPct val="0"/>
        </a:spcAft>
        <a:defRPr sz="4000">
          <a:solidFill>
            <a:schemeClr val="bg1"/>
          </a:solidFill>
          <a:latin typeface="Times New Roman" pitchFamily="18" charset="0"/>
        </a:defRPr>
      </a:lvl3pPr>
      <a:lvl4pPr algn="ctr" rtl="0" eaLnBrk="0" fontAlgn="base" hangingPunct="0">
        <a:spcBef>
          <a:spcPct val="0"/>
        </a:spcBef>
        <a:spcAft>
          <a:spcPct val="0"/>
        </a:spcAft>
        <a:defRPr sz="4000">
          <a:solidFill>
            <a:schemeClr val="bg1"/>
          </a:solidFill>
          <a:latin typeface="Times New Roman" pitchFamily="18" charset="0"/>
        </a:defRPr>
      </a:lvl4pPr>
      <a:lvl5pPr algn="ctr" rtl="0" eaLnBrk="0" fontAlgn="base" hangingPunct="0">
        <a:spcBef>
          <a:spcPct val="0"/>
        </a:spcBef>
        <a:spcAft>
          <a:spcPct val="0"/>
        </a:spcAft>
        <a:defRPr sz="4000">
          <a:solidFill>
            <a:schemeClr val="bg1"/>
          </a:solidFill>
          <a:latin typeface="Times New Roman" pitchFamily="18" charset="0"/>
        </a:defRPr>
      </a:lvl5pPr>
      <a:lvl6pPr marL="457200" algn="ctr" rtl="0" fontAlgn="base">
        <a:spcBef>
          <a:spcPct val="0"/>
        </a:spcBef>
        <a:spcAft>
          <a:spcPct val="0"/>
        </a:spcAft>
        <a:defRPr sz="4000">
          <a:solidFill>
            <a:schemeClr val="bg1"/>
          </a:solidFill>
          <a:latin typeface="Times New Roman" pitchFamily="18" charset="0"/>
        </a:defRPr>
      </a:lvl6pPr>
      <a:lvl7pPr marL="914400" algn="ctr" rtl="0" fontAlgn="base">
        <a:spcBef>
          <a:spcPct val="0"/>
        </a:spcBef>
        <a:spcAft>
          <a:spcPct val="0"/>
        </a:spcAft>
        <a:defRPr sz="4000">
          <a:solidFill>
            <a:schemeClr val="bg1"/>
          </a:solidFill>
          <a:latin typeface="Times New Roman" pitchFamily="18" charset="0"/>
        </a:defRPr>
      </a:lvl7pPr>
      <a:lvl8pPr marL="1371600" algn="ctr" rtl="0" fontAlgn="base">
        <a:spcBef>
          <a:spcPct val="0"/>
        </a:spcBef>
        <a:spcAft>
          <a:spcPct val="0"/>
        </a:spcAft>
        <a:defRPr sz="4000">
          <a:solidFill>
            <a:schemeClr val="bg1"/>
          </a:solidFill>
          <a:latin typeface="Times New Roman" pitchFamily="18" charset="0"/>
        </a:defRPr>
      </a:lvl8pPr>
      <a:lvl9pPr marL="1828800" algn="ctr" rtl="0" fontAlgn="base">
        <a:spcBef>
          <a:spcPct val="0"/>
        </a:spcBef>
        <a:spcAft>
          <a:spcPct val="0"/>
        </a:spcAft>
        <a:defRPr sz="40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000">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a:solidFill>
            <a:schemeClr val="bg1"/>
          </a:solidFill>
          <a:latin typeface="+mn-lt"/>
        </a:defRPr>
      </a:lvl5pPr>
      <a:lvl6pPr marL="2514600" indent="-228600" algn="l" rtl="0" fontAlgn="base">
        <a:spcBef>
          <a:spcPct val="20000"/>
        </a:spcBef>
        <a:spcAft>
          <a:spcPct val="0"/>
        </a:spcAft>
        <a:buChar char="»"/>
        <a:defRPr>
          <a:solidFill>
            <a:schemeClr val="bg1"/>
          </a:solidFill>
          <a:latin typeface="+mn-lt"/>
        </a:defRPr>
      </a:lvl6pPr>
      <a:lvl7pPr marL="2971800" indent="-228600" algn="l" rtl="0" fontAlgn="base">
        <a:spcBef>
          <a:spcPct val="20000"/>
        </a:spcBef>
        <a:spcAft>
          <a:spcPct val="0"/>
        </a:spcAft>
        <a:buChar char="»"/>
        <a:defRPr>
          <a:solidFill>
            <a:schemeClr val="bg1"/>
          </a:solidFill>
          <a:latin typeface="+mn-lt"/>
        </a:defRPr>
      </a:lvl7pPr>
      <a:lvl8pPr marL="3429000" indent="-228600" algn="l" rtl="0" fontAlgn="base">
        <a:spcBef>
          <a:spcPct val="20000"/>
        </a:spcBef>
        <a:spcAft>
          <a:spcPct val="0"/>
        </a:spcAft>
        <a:buChar char="»"/>
        <a:defRPr>
          <a:solidFill>
            <a:schemeClr val="bg1"/>
          </a:solidFill>
          <a:latin typeface="+mn-lt"/>
        </a:defRPr>
      </a:lvl8pPr>
      <a:lvl9pPr marL="3886200" indent="-228600" algn="l" rtl="0" fontAlgn="base">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3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838204"/>
            <a:ext cx="82296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1604" name="Line 4"/>
          <p:cNvSpPr>
            <a:spLocks noChangeShapeType="1"/>
          </p:cNvSpPr>
          <p:nvPr userDrawn="1"/>
        </p:nvSpPr>
        <p:spPr bwMode="auto">
          <a:xfrm>
            <a:off x="0" y="685800"/>
            <a:ext cx="9144000" cy="0"/>
          </a:xfrm>
          <a:prstGeom prst="line">
            <a:avLst/>
          </a:prstGeom>
          <a:noFill/>
          <a:ln w="57150">
            <a:solidFill>
              <a:srgbClr val="00279F"/>
            </a:solidFill>
            <a:round/>
            <a:headEnd/>
            <a:tailEnd/>
          </a:ln>
          <a:effectLst/>
        </p:spPr>
        <p:txBody>
          <a:bodyPr wrap="none" anchor="ctr"/>
          <a:lstStyle/>
          <a:p>
            <a:pPr algn="ctr" eaLnBrk="0" hangingPunct="0">
              <a:defRPr/>
            </a:pPr>
            <a:endParaRPr lang="en-US" dirty="0"/>
          </a:p>
        </p:txBody>
      </p:sp>
      <p:sp>
        <p:nvSpPr>
          <p:cNvPr id="281605" name="Line 5"/>
          <p:cNvSpPr>
            <a:spLocks noChangeShapeType="1"/>
          </p:cNvSpPr>
          <p:nvPr userDrawn="1"/>
        </p:nvSpPr>
        <p:spPr bwMode="auto">
          <a:xfrm>
            <a:off x="15" y="6500813"/>
            <a:ext cx="9140825" cy="0"/>
          </a:xfrm>
          <a:prstGeom prst="line">
            <a:avLst/>
          </a:prstGeom>
          <a:noFill/>
          <a:ln w="92075">
            <a:solidFill>
              <a:srgbClr val="00279F"/>
            </a:solidFill>
            <a:round/>
            <a:headEnd/>
            <a:tailEnd/>
          </a:ln>
          <a:effectLst/>
        </p:spPr>
        <p:txBody>
          <a:bodyPr wrap="none" anchor="ctr"/>
          <a:lstStyle/>
          <a:p>
            <a:pPr algn="ctr" eaLnBrk="0" hangingPunct="0">
              <a:defRPr/>
            </a:pPr>
            <a:endParaRPr lang="en-US" dirty="0"/>
          </a:p>
        </p:txBody>
      </p:sp>
      <p:sp>
        <p:nvSpPr>
          <p:cNvPr id="281606" name="Rectangle 6"/>
          <p:cNvSpPr>
            <a:spLocks noChangeArrowheads="1"/>
          </p:cNvSpPr>
          <p:nvPr userDrawn="1"/>
        </p:nvSpPr>
        <p:spPr bwMode="auto">
          <a:xfrm>
            <a:off x="2965451" y="6399242"/>
            <a:ext cx="3922713" cy="172355"/>
          </a:xfrm>
          <a:prstGeom prst="rect">
            <a:avLst/>
          </a:prstGeom>
          <a:solidFill>
            <a:schemeClr val="bg1"/>
          </a:solidFill>
          <a:ln w="9525">
            <a:noFill/>
            <a:miter lim="800000"/>
            <a:headEnd/>
            <a:tailEnd/>
          </a:ln>
        </p:spPr>
        <p:txBody>
          <a:bodyPr lIns="0" tIns="0" rIns="0" bIns="0">
            <a:spAutoFit/>
          </a:bodyPr>
          <a:lstStyle/>
          <a:p>
            <a:pPr algn="ctr" eaLnBrk="0" hangingPunct="0">
              <a:lnSpc>
                <a:spcPct val="80000"/>
              </a:lnSpc>
              <a:defRPr/>
            </a:pPr>
            <a:r>
              <a:rPr lang="en-US" sz="1400" dirty="0">
                <a:solidFill>
                  <a:srgbClr val="339966"/>
                </a:solidFill>
                <a:latin typeface="Century Schoolbook" pitchFamily="18" charset="0"/>
              </a:rPr>
              <a:t> </a:t>
            </a:r>
            <a:r>
              <a:rPr lang="en-US" sz="1200" dirty="0">
                <a:solidFill>
                  <a:srgbClr val="339966"/>
                </a:solidFill>
                <a:latin typeface="Century Schoolbook" pitchFamily="18" charset="0"/>
              </a:rPr>
              <a:t>Thomas Jefferson National Accelerator Facility</a:t>
            </a:r>
          </a:p>
        </p:txBody>
      </p:sp>
      <p:pic>
        <p:nvPicPr>
          <p:cNvPr id="5127" name="Picture 7"/>
          <p:cNvPicPr>
            <a:picLocks noChangeAspect="1" noChangeArrowheads="1"/>
          </p:cNvPicPr>
          <p:nvPr userDrawn="1"/>
        </p:nvPicPr>
        <p:blipFill>
          <a:blip r:embed="rId3" cstate="print"/>
          <a:srcRect/>
          <a:stretch>
            <a:fillRect/>
          </a:stretch>
        </p:blipFill>
        <p:spPr bwMode="auto">
          <a:xfrm>
            <a:off x="7339014" y="6250018"/>
            <a:ext cx="1612900" cy="536575"/>
          </a:xfrm>
          <a:prstGeom prst="rect">
            <a:avLst/>
          </a:prstGeom>
          <a:noFill/>
          <a:ln w="9525">
            <a:noFill/>
            <a:miter lim="800000"/>
            <a:headEnd/>
            <a:tailEnd/>
          </a:ln>
        </p:spPr>
      </p:pic>
      <p:sp>
        <p:nvSpPr>
          <p:cNvPr id="281608" name="Rectangle 8"/>
          <p:cNvSpPr>
            <a:spLocks noChangeArrowheads="1"/>
          </p:cNvSpPr>
          <p:nvPr userDrawn="1"/>
        </p:nvSpPr>
        <p:spPr bwMode="auto">
          <a:xfrm>
            <a:off x="6781951" y="6411943"/>
            <a:ext cx="431529" cy="169277"/>
          </a:xfrm>
          <a:prstGeom prst="rect">
            <a:avLst/>
          </a:prstGeom>
          <a:noFill/>
          <a:ln w="9525">
            <a:noFill/>
            <a:miter lim="800000"/>
            <a:headEnd/>
            <a:tailEnd/>
          </a:ln>
          <a:effectLst/>
        </p:spPr>
        <p:txBody>
          <a:bodyPr wrap="none">
            <a:spAutoFit/>
          </a:bodyPr>
          <a:lstStyle/>
          <a:p>
            <a:pPr algn="ctr" eaLnBrk="0" hangingPunct="0">
              <a:defRPr/>
            </a:pPr>
            <a:r>
              <a:rPr lang="en-US" altLang="en-US" sz="500" dirty="0">
                <a:solidFill>
                  <a:schemeClr val="bg1"/>
                </a:solidFill>
                <a:latin typeface="Arial" charset="0"/>
              </a:rPr>
              <a:t>Page </a:t>
            </a:r>
            <a:fld id="{625648E6-75A2-4084-9BDA-CAE54449ED1E}" type="slidenum">
              <a:rPr lang="en-US" altLang="en-US" sz="500">
                <a:solidFill>
                  <a:schemeClr val="bg1"/>
                </a:solidFill>
                <a:latin typeface="Arial" charset="0"/>
              </a:rPr>
              <a:pPr algn="ctr" eaLnBrk="0" hangingPunct="0">
                <a:defRPr/>
              </a:pPr>
              <a:t>‹#›</a:t>
            </a:fld>
            <a:endParaRPr lang="en-US" sz="500" dirty="0">
              <a:solidFill>
                <a:schemeClr val="bg1"/>
              </a:solidFill>
              <a:latin typeface="Arial" charset="0"/>
            </a:endParaRPr>
          </a:p>
        </p:txBody>
      </p:sp>
      <p:pic>
        <p:nvPicPr>
          <p:cNvPr id="5129" name="Picture 10" descr="NP-logo-Nl copy"/>
          <p:cNvPicPr>
            <a:picLocks noChangeAspect="1" noChangeArrowheads="1"/>
          </p:cNvPicPr>
          <p:nvPr userDrawn="1"/>
        </p:nvPicPr>
        <p:blipFill>
          <a:blip r:embed="rId4" cstate="print"/>
          <a:srcRect/>
          <a:stretch>
            <a:fillRect/>
          </a:stretch>
        </p:blipFill>
        <p:spPr bwMode="auto">
          <a:xfrm>
            <a:off x="228600" y="6172200"/>
            <a:ext cx="1219200" cy="636588"/>
          </a:xfrm>
          <a:prstGeom prst="rect">
            <a:avLst/>
          </a:prstGeom>
          <a:noFill/>
          <a:ln w="9525">
            <a:noFill/>
            <a:miter lim="800000"/>
            <a:headEnd/>
            <a:tailEnd/>
          </a:ln>
        </p:spPr>
      </p:pic>
      <p:pic>
        <p:nvPicPr>
          <p:cNvPr id="5130" name="Picture 11"/>
          <p:cNvPicPr>
            <a:picLocks noChangeAspect="1" noChangeArrowheads="1"/>
          </p:cNvPicPr>
          <p:nvPr userDrawn="1"/>
        </p:nvPicPr>
        <p:blipFill>
          <a:blip r:embed="rId5" cstate="print"/>
          <a:srcRect/>
          <a:stretch>
            <a:fillRect/>
          </a:stretch>
        </p:blipFill>
        <p:spPr bwMode="auto">
          <a:xfrm>
            <a:off x="1614489" y="6205538"/>
            <a:ext cx="976312" cy="652462"/>
          </a:xfrm>
          <a:prstGeom prst="rect">
            <a:avLst/>
          </a:prstGeom>
          <a:noFill/>
          <a:ln w="9525">
            <a:noFill/>
            <a:miter lim="800000"/>
            <a:headEnd/>
            <a:tailEnd/>
          </a:ln>
        </p:spPr>
      </p:pic>
      <p:sp>
        <p:nvSpPr>
          <p:cNvPr id="13" name="Rectangle 11"/>
          <p:cNvSpPr>
            <a:spLocks noChangeArrowheads="1"/>
          </p:cNvSpPr>
          <p:nvPr userDrawn="1"/>
        </p:nvSpPr>
        <p:spPr bwMode="auto">
          <a:xfrm>
            <a:off x="5199065" y="6618318"/>
            <a:ext cx="2154237" cy="123111"/>
          </a:xfrm>
          <a:prstGeom prst="rect">
            <a:avLst/>
          </a:prstGeom>
          <a:solidFill>
            <a:schemeClr val="bg1"/>
          </a:solidFill>
          <a:ln w="9525">
            <a:noFill/>
            <a:miter lim="800000"/>
            <a:headEnd/>
            <a:tailEnd/>
          </a:ln>
        </p:spPr>
        <p:txBody>
          <a:bodyPr lIns="0" tIns="0" rIns="0" bIns="0">
            <a:spAutoFit/>
          </a:bodyPr>
          <a:lstStyle/>
          <a:p>
            <a:pPr eaLnBrk="0" hangingPunct="0">
              <a:lnSpc>
                <a:spcPct val="80000"/>
              </a:lnSpc>
              <a:defRPr/>
            </a:pPr>
            <a:r>
              <a:rPr lang="en-US" sz="1000" dirty="0">
                <a:latin typeface="Century Schoolbook" pitchFamily="18" charset="0"/>
              </a:rPr>
              <a:t>cretaryVisit Dec14,2009</a:t>
            </a:r>
          </a:p>
        </p:txBody>
      </p:sp>
    </p:spTree>
  </p:cSld>
  <p:clrMap bg1="lt1" tx1="dk1" bg2="lt2" tx2="dk2" accent1="accent1" accent2="accent2" accent3="accent3" accent4="accent4" accent5="accent5" accent6="accent6" hlink="hlink" folHlink="folHlink"/>
  <p:sldLayoutIdLst>
    <p:sldLayoutId id="2147484782" r:id="rId1"/>
  </p:sldLayoutIdLst>
  <p:txStyles>
    <p:title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marL="228600" indent="-228600" algn="l" rtl="0" eaLnBrk="0" fontAlgn="base" hangingPunct="0">
        <a:spcBef>
          <a:spcPct val="20000"/>
        </a:spcBef>
        <a:spcAft>
          <a:spcPct val="0"/>
        </a:spcAft>
        <a:buChar char="•"/>
        <a:defRPr sz="2400" b="1">
          <a:solidFill>
            <a:schemeClr val="tx1"/>
          </a:solidFill>
          <a:latin typeface="+mn-lt"/>
          <a:ea typeface="+mn-ea"/>
          <a:cs typeface="+mn-cs"/>
        </a:defRPr>
      </a:lvl1pPr>
      <a:lvl2pPr marL="576263" indent="-233363" algn="l" rtl="0" eaLnBrk="0" fontAlgn="base" hangingPunct="0">
        <a:spcBef>
          <a:spcPct val="20000"/>
        </a:spcBef>
        <a:spcAft>
          <a:spcPct val="0"/>
        </a:spcAft>
        <a:buChar char="–"/>
        <a:defRPr sz="2400" b="1">
          <a:solidFill>
            <a:schemeClr val="tx1"/>
          </a:solidFill>
          <a:latin typeface="+mn-lt"/>
        </a:defRPr>
      </a:lvl2pPr>
      <a:lvl3pPr marL="919163" indent="-228600" algn="l" rtl="0" eaLnBrk="0" fontAlgn="base" hangingPunct="0">
        <a:spcBef>
          <a:spcPct val="20000"/>
        </a:spcBef>
        <a:spcAft>
          <a:spcPct val="0"/>
        </a:spcAft>
        <a:buChar char="•"/>
        <a:defRPr sz="2000" b="1">
          <a:solidFill>
            <a:schemeClr val="tx1"/>
          </a:solidFill>
          <a:latin typeface="+mn-lt"/>
        </a:defRPr>
      </a:lvl3pPr>
      <a:lvl4pPr marL="1262063" indent="-228600" algn="l" rtl="0" eaLnBrk="0" fontAlgn="base" hangingPunct="0">
        <a:spcBef>
          <a:spcPct val="20000"/>
        </a:spcBef>
        <a:spcAft>
          <a:spcPct val="0"/>
        </a:spcAft>
        <a:buChar char="–"/>
        <a:defRPr sz="2000" b="1">
          <a:solidFill>
            <a:schemeClr val="tx1"/>
          </a:solidFill>
          <a:latin typeface="+mn-lt"/>
        </a:defRPr>
      </a:lvl4pPr>
      <a:lvl5pPr marL="1604963" indent="-228600" algn="l" rtl="0" eaLnBrk="0" fontAlgn="base" hangingPunct="0">
        <a:spcBef>
          <a:spcPct val="20000"/>
        </a:spcBef>
        <a:spcAft>
          <a:spcPct val="0"/>
        </a:spcAft>
        <a:buChar char="»"/>
        <a:defRPr sz="2000" b="1">
          <a:solidFill>
            <a:schemeClr val="tx1"/>
          </a:solidFill>
          <a:latin typeface="+mn-lt"/>
        </a:defRPr>
      </a:lvl5pPr>
      <a:lvl6pPr marL="2062163" indent="-228600" algn="l" rtl="0" fontAlgn="base">
        <a:spcBef>
          <a:spcPct val="20000"/>
        </a:spcBef>
        <a:spcAft>
          <a:spcPct val="0"/>
        </a:spcAft>
        <a:buChar char="»"/>
        <a:defRPr sz="2000" b="1">
          <a:solidFill>
            <a:schemeClr val="tx1"/>
          </a:solidFill>
          <a:latin typeface="+mn-lt"/>
        </a:defRPr>
      </a:lvl6pPr>
      <a:lvl7pPr marL="2519363" indent="-228600" algn="l" rtl="0" fontAlgn="base">
        <a:spcBef>
          <a:spcPct val="20000"/>
        </a:spcBef>
        <a:spcAft>
          <a:spcPct val="0"/>
        </a:spcAft>
        <a:buChar char="»"/>
        <a:defRPr sz="2000" b="1">
          <a:solidFill>
            <a:schemeClr val="tx1"/>
          </a:solidFill>
          <a:latin typeface="+mn-lt"/>
        </a:defRPr>
      </a:lvl7pPr>
      <a:lvl8pPr marL="2976563" indent="-228600" algn="l" rtl="0" fontAlgn="base">
        <a:spcBef>
          <a:spcPct val="20000"/>
        </a:spcBef>
        <a:spcAft>
          <a:spcPct val="0"/>
        </a:spcAft>
        <a:buChar char="»"/>
        <a:defRPr sz="2000" b="1">
          <a:solidFill>
            <a:schemeClr val="tx1"/>
          </a:solidFill>
          <a:latin typeface="+mn-lt"/>
        </a:defRPr>
      </a:lvl8pPr>
      <a:lvl9pPr marL="3433763"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0" y="30"/>
            <a:ext cx="91440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228600" y="838204"/>
            <a:ext cx="86868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792580" name="Line 4"/>
          <p:cNvSpPr>
            <a:spLocks noChangeShapeType="1"/>
          </p:cNvSpPr>
          <p:nvPr/>
        </p:nvSpPr>
        <p:spPr bwMode="auto">
          <a:xfrm>
            <a:off x="0" y="685800"/>
            <a:ext cx="9144000" cy="0"/>
          </a:xfrm>
          <a:prstGeom prst="line">
            <a:avLst/>
          </a:prstGeom>
          <a:noFill/>
          <a:ln w="57150">
            <a:solidFill>
              <a:srgbClr val="00279F"/>
            </a:solidFill>
            <a:round/>
            <a:headEnd/>
            <a:tailEnd/>
          </a:ln>
          <a:effectLst/>
        </p:spPr>
        <p:txBody>
          <a:bodyPr wrap="none" anchor="ctr"/>
          <a:lstStyle/>
          <a:p>
            <a:pPr algn="ctr" eaLnBrk="0" hangingPunct="0">
              <a:defRPr/>
            </a:pPr>
            <a:endParaRPr lang="en-US" dirty="0"/>
          </a:p>
        </p:txBody>
      </p:sp>
      <p:sp>
        <p:nvSpPr>
          <p:cNvPr id="792582" name="Line 6"/>
          <p:cNvSpPr>
            <a:spLocks noChangeShapeType="1"/>
          </p:cNvSpPr>
          <p:nvPr/>
        </p:nvSpPr>
        <p:spPr bwMode="auto">
          <a:xfrm>
            <a:off x="15" y="6477000"/>
            <a:ext cx="9140825" cy="0"/>
          </a:xfrm>
          <a:prstGeom prst="line">
            <a:avLst/>
          </a:prstGeom>
          <a:noFill/>
          <a:ln w="101600">
            <a:solidFill>
              <a:srgbClr val="00279F"/>
            </a:solidFill>
            <a:round/>
            <a:headEnd/>
            <a:tailEnd/>
          </a:ln>
          <a:effectLst/>
        </p:spPr>
        <p:txBody>
          <a:bodyPr wrap="none" anchor="ctr"/>
          <a:lstStyle/>
          <a:p>
            <a:pPr algn="ctr" eaLnBrk="0" hangingPunct="0">
              <a:defRPr/>
            </a:pPr>
            <a:endParaRPr lang="en-US" dirty="0"/>
          </a:p>
        </p:txBody>
      </p:sp>
      <p:sp>
        <p:nvSpPr>
          <p:cNvPr id="792584" name="Rectangle 8"/>
          <p:cNvSpPr>
            <a:spLocks noChangeArrowheads="1"/>
          </p:cNvSpPr>
          <p:nvPr/>
        </p:nvSpPr>
        <p:spPr bwMode="auto">
          <a:xfrm>
            <a:off x="2667000" y="6400800"/>
            <a:ext cx="4038600" cy="173038"/>
          </a:xfrm>
          <a:prstGeom prst="rect">
            <a:avLst/>
          </a:prstGeom>
          <a:solidFill>
            <a:schemeClr val="bg1"/>
          </a:solidFill>
          <a:ln w="9525">
            <a:noFill/>
            <a:miter lim="800000"/>
            <a:headEnd/>
            <a:tailEnd/>
          </a:ln>
        </p:spPr>
        <p:txBody>
          <a:bodyPr lIns="0" tIns="0" rIns="0" bIns="0">
            <a:spAutoFit/>
          </a:bodyPr>
          <a:lstStyle/>
          <a:p>
            <a:pPr algn="ctr" eaLnBrk="0" hangingPunct="0">
              <a:lnSpc>
                <a:spcPct val="80000"/>
              </a:lnSpc>
              <a:defRPr/>
            </a:pPr>
            <a:r>
              <a:rPr lang="en-US" sz="1400" dirty="0">
                <a:solidFill>
                  <a:srgbClr val="339966"/>
                </a:solidFill>
                <a:latin typeface="Arial" charset="0"/>
              </a:rPr>
              <a:t>   </a:t>
            </a:r>
            <a:r>
              <a:rPr lang="en-US" sz="1200" dirty="0">
                <a:solidFill>
                  <a:srgbClr val="339966"/>
                </a:solidFill>
                <a:latin typeface="Arial" charset="0"/>
              </a:rPr>
              <a:t>Thomas Jefferson National Accelerator Facility</a:t>
            </a:r>
          </a:p>
        </p:txBody>
      </p:sp>
      <p:pic>
        <p:nvPicPr>
          <p:cNvPr id="6151" name="Picture 9"/>
          <p:cNvPicPr>
            <a:picLocks noChangeAspect="1" noChangeArrowheads="1"/>
          </p:cNvPicPr>
          <p:nvPr/>
        </p:nvPicPr>
        <p:blipFill>
          <a:blip r:embed="rId3" cstate="print"/>
          <a:srcRect/>
          <a:stretch>
            <a:fillRect/>
          </a:stretch>
        </p:blipFill>
        <p:spPr bwMode="auto">
          <a:xfrm>
            <a:off x="7339014" y="6250018"/>
            <a:ext cx="1612900" cy="536575"/>
          </a:xfrm>
          <a:prstGeom prst="rect">
            <a:avLst/>
          </a:prstGeom>
          <a:noFill/>
          <a:ln w="9525">
            <a:noFill/>
            <a:miter lim="800000"/>
            <a:headEnd/>
            <a:tailEnd/>
          </a:ln>
        </p:spPr>
      </p:pic>
      <p:sp>
        <p:nvSpPr>
          <p:cNvPr id="792586" name="Rectangle 10"/>
          <p:cNvSpPr>
            <a:spLocks noChangeArrowheads="1"/>
          </p:cNvSpPr>
          <p:nvPr/>
        </p:nvSpPr>
        <p:spPr bwMode="auto">
          <a:xfrm>
            <a:off x="6798927" y="6415118"/>
            <a:ext cx="400751" cy="123111"/>
          </a:xfrm>
          <a:prstGeom prst="rect">
            <a:avLst/>
          </a:prstGeom>
          <a:noFill/>
          <a:ln w="9525">
            <a:noFill/>
            <a:miter lim="800000"/>
            <a:headEnd/>
            <a:tailEnd/>
          </a:ln>
          <a:effectLst/>
        </p:spPr>
        <p:txBody>
          <a:bodyPr wrap="none" lIns="0" tIns="0" rIns="0" bIns="0">
            <a:spAutoFit/>
          </a:bodyPr>
          <a:lstStyle/>
          <a:p>
            <a:pPr algn="ctr" eaLnBrk="0" hangingPunct="0">
              <a:defRPr/>
            </a:pPr>
            <a:r>
              <a:rPr lang="en-US" altLang="en-US" sz="800" dirty="0">
                <a:solidFill>
                  <a:schemeClr val="bg1"/>
                </a:solidFill>
                <a:latin typeface="Arial" charset="0"/>
              </a:rPr>
              <a:t>Page </a:t>
            </a:r>
            <a:fld id="{EAD17211-2279-48CE-B310-820E505882F5}" type="slidenum">
              <a:rPr lang="en-US" altLang="en-US" sz="800">
                <a:solidFill>
                  <a:schemeClr val="bg1"/>
                </a:solidFill>
                <a:latin typeface="Arial" charset="0"/>
              </a:rPr>
              <a:pPr algn="ctr" eaLnBrk="0" hangingPunct="0">
                <a:defRPr/>
              </a:pPr>
              <a:t>‹#›</a:t>
            </a:fld>
            <a:endParaRPr lang="en-US" sz="800" dirty="0">
              <a:solidFill>
                <a:schemeClr val="bg1"/>
              </a:solidFill>
              <a:latin typeface="Arial" charset="0"/>
            </a:endParaRPr>
          </a:p>
        </p:txBody>
      </p:sp>
      <p:sp>
        <p:nvSpPr>
          <p:cNvPr id="792587" name="Rectangle 11"/>
          <p:cNvSpPr>
            <a:spLocks noChangeArrowheads="1"/>
          </p:cNvSpPr>
          <p:nvPr/>
        </p:nvSpPr>
        <p:spPr bwMode="auto">
          <a:xfrm>
            <a:off x="5064125" y="6616700"/>
            <a:ext cx="2209800" cy="147638"/>
          </a:xfrm>
          <a:prstGeom prst="rect">
            <a:avLst/>
          </a:prstGeom>
          <a:solidFill>
            <a:schemeClr val="bg1"/>
          </a:solidFill>
          <a:ln w="9525">
            <a:noFill/>
            <a:miter lim="800000"/>
            <a:headEnd/>
            <a:tailEnd/>
          </a:ln>
        </p:spPr>
        <p:txBody>
          <a:bodyPr lIns="0" tIns="0" rIns="0" bIns="0">
            <a:spAutoFit/>
          </a:bodyPr>
          <a:lstStyle/>
          <a:p>
            <a:pPr eaLnBrk="0" hangingPunct="0">
              <a:lnSpc>
                <a:spcPct val="80000"/>
              </a:lnSpc>
              <a:defRPr/>
            </a:pPr>
            <a:r>
              <a:rPr lang="en-US" sz="1200" dirty="0">
                <a:latin typeface="Arial" charset="0"/>
              </a:rPr>
              <a:t>IPR09 Sep 22-24, 2009</a:t>
            </a:r>
          </a:p>
        </p:txBody>
      </p:sp>
      <p:pic>
        <p:nvPicPr>
          <p:cNvPr id="6154" name="Picture 12" descr="NP-logo-Nl copy"/>
          <p:cNvPicPr>
            <a:picLocks noChangeAspect="1" noChangeArrowheads="1"/>
          </p:cNvPicPr>
          <p:nvPr/>
        </p:nvPicPr>
        <p:blipFill>
          <a:blip r:embed="rId4" cstate="print"/>
          <a:srcRect/>
          <a:stretch>
            <a:fillRect/>
          </a:stretch>
        </p:blipFill>
        <p:spPr bwMode="auto">
          <a:xfrm>
            <a:off x="152400" y="6175405"/>
            <a:ext cx="1295400" cy="676275"/>
          </a:xfrm>
          <a:prstGeom prst="rect">
            <a:avLst/>
          </a:prstGeom>
          <a:noFill/>
          <a:ln w="9525">
            <a:noFill/>
            <a:miter lim="800000"/>
            <a:headEnd/>
            <a:tailEnd/>
          </a:ln>
        </p:spPr>
      </p:pic>
      <p:pic>
        <p:nvPicPr>
          <p:cNvPr id="6155" name="Picture 13"/>
          <p:cNvPicPr>
            <a:picLocks noChangeAspect="1" noChangeArrowheads="1"/>
          </p:cNvPicPr>
          <p:nvPr/>
        </p:nvPicPr>
        <p:blipFill>
          <a:blip r:embed="rId5" cstate="print"/>
          <a:srcRect/>
          <a:stretch>
            <a:fillRect/>
          </a:stretch>
        </p:blipFill>
        <p:spPr bwMode="auto">
          <a:xfrm>
            <a:off x="1600200" y="6246843"/>
            <a:ext cx="914400" cy="6111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3" r:id="rId1"/>
  </p:sldLayoutIdLst>
  <p:transition/>
  <p:txStyles>
    <p:title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0" y="30"/>
            <a:ext cx="91440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228600" y="838204"/>
            <a:ext cx="86868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792580" name="Line 4"/>
          <p:cNvSpPr>
            <a:spLocks noChangeShapeType="1"/>
          </p:cNvSpPr>
          <p:nvPr/>
        </p:nvSpPr>
        <p:spPr bwMode="auto">
          <a:xfrm>
            <a:off x="0" y="685800"/>
            <a:ext cx="9144000" cy="0"/>
          </a:xfrm>
          <a:prstGeom prst="line">
            <a:avLst/>
          </a:prstGeom>
          <a:noFill/>
          <a:ln w="57150">
            <a:solidFill>
              <a:srgbClr val="00279F"/>
            </a:solidFill>
            <a:round/>
            <a:headEnd/>
            <a:tailEnd/>
          </a:ln>
          <a:effectLst/>
        </p:spPr>
        <p:txBody>
          <a:bodyPr wrap="none" anchor="ctr"/>
          <a:lstStyle/>
          <a:p>
            <a:pPr algn="ctr" eaLnBrk="0" hangingPunct="0">
              <a:defRPr/>
            </a:pPr>
            <a:endParaRPr lang="en-US" dirty="0">
              <a:solidFill>
                <a:srgbClr val="000000"/>
              </a:solidFill>
            </a:endParaRPr>
          </a:p>
        </p:txBody>
      </p:sp>
      <p:sp>
        <p:nvSpPr>
          <p:cNvPr id="792582" name="Line 6"/>
          <p:cNvSpPr>
            <a:spLocks noChangeShapeType="1"/>
          </p:cNvSpPr>
          <p:nvPr/>
        </p:nvSpPr>
        <p:spPr bwMode="auto">
          <a:xfrm>
            <a:off x="15" y="6477000"/>
            <a:ext cx="9140825" cy="0"/>
          </a:xfrm>
          <a:prstGeom prst="line">
            <a:avLst/>
          </a:prstGeom>
          <a:noFill/>
          <a:ln w="101600">
            <a:solidFill>
              <a:srgbClr val="00279F"/>
            </a:solidFill>
            <a:round/>
            <a:headEnd/>
            <a:tailEnd/>
          </a:ln>
          <a:effectLst/>
        </p:spPr>
        <p:txBody>
          <a:bodyPr wrap="none" anchor="ctr"/>
          <a:lstStyle/>
          <a:p>
            <a:pPr algn="ctr" eaLnBrk="0" hangingPunct="0">
              <a:defRPr/>
            </a:pPr>
            <a:endParaRPr lang="en-US" dirty="0">
              <a:solidFill>
                <a:srgbClr val="000000"/>
              </a:solidFill>
            </a:endParaRPr>
          </a:p>
        </p:txBody>
      </p:sp>
      <p:sp>
        <p:nvSpPr>
          <p:cNvPr id="792584" name="Rectangle 8"/>
          <p:cNvSpPr>
            <a:spLocks noChangeArrowheads="1"/>
          </p:cNvSpPr>
          <p:nvPr/>
        </p:nvSpPr>
        <p:spPr bwMode="auto">
          <a:xfrm>
            <a:off x="2667000" y="6400800"/>
            <a:ext cx="4038600" cy="173038"/>
          </a:xfrm>
          <a:prstGeom prst="rect">
            <a:avLst/>
          </a:prstGeom>
          <a:solidFill>
            <a:schemeClr val="bg1"/>
          </a:solidFill>
          <a:ln w="9525">
            <a:noFill/>
            <a:miter lim="800000"/>
            <a:headEnd/>
            <a:tailEnd/>
          </a:ln>
        </p:spPr>
        <p:txBody>
          <a:bodyPr lIns="0" tIns="0" rIns="0" bIns="0">
            <a:spAutoFit/>
          </a:bodyPr>
          <a:lstStyle/>
          <a:p>
            <a:pPr algn="ctr" eaLnBrk="0" hangingPunct="0">
              <a:lnSpc>
                <a:spcPct val="80000"/>
              </a:lnSpc>
              <a:defRPr/>
            </a:pPr>
            <a:r>
              <a:rPr lang="en-US" sz="1400" dirty="0">
                <a:solidFill>
                  <a:srgbClr val="339966"/>
                </a:solidFill>
                <a:latin typeface="Arial" charset="0"/>
              </a:rPr>
              <a:t>   </a:t>
            </a:r>
            <a:r>
              <a:rPr lang="en-US" sz="1200" dirty="0">
                <a:solidFill>
                  <a:srgbClr val="339966"/>
                </a:solidFill>
                <a:latin typeface="Arial" charset="0"/>
              </a:rPr>
              <a:t>Thomas Jefferson National Accelerator Facility</a:t>
            </a:r>
          </a:p>
        </p:txBody>
      </p:sp>
      <p:pic>
        <p:nvPicPr>
          <p:cNvPr id="7175" name="Picture 9"/>
          <p:cNvPicPr>
            <a:picLocks noChangeAspect="1" noChangeArrowheads="1"/>
          </p:cNvPicPr>
          <p:nvPr/>
        </p:nvPicPr>
        <p:blipFill>
          <a:blip r:embed="rId3" cstate="print"/>
          <a:srcRect/>
          <a:stretch>
            <a:fillRect/>
          </a:stretch>
        </p:blipFill>
        <p:spPr bwMode="auto">
          <a:xfrm>
            <a:off x="7339014" y="6250018"/>
            <a:ext cx="1612900" cy="536575"/>
          </a:xfrm>
          <a:prstGeom prst="rect">
            <a:avLst/>
          </a:prstGeom>
          <a:noFill/>
          <a:ln w="9525">
            <a:noFill/>
            <a:miter lim="800000"/>
            <a:headEnd/>
            <a:tailEnd/>
          </a:ln>
        </p:spPr>
      </p:pic>
      <p:sp>
        <p:nvSpPr>
          <p:cNvPr id="792586" name="Rectangle 10"/>
          <p:cNvSpPr>
            <a:spLocks noChangeArrowheads="1"/>
          </p:cNvSpPr>
          <p:nvPr/>
        </p:nvSpPr>
        <p:spPr bwMode="auto">
          <a:xfrm>
            <a:off x="6798927" y="6415118"/>
            <a:ext cx="400751" cy="123111"/>
          </a:xfrm>
          <a:prstGeom prst="rect">
            <a:avLst/>
          </a:prstGeom>
          <a:noFill/>
          <a:ln w="9525">
            <a:noFill/>
            <a:miter lim="800000"/>
            <a:headEnd/>
            <a:tailEnd/>
          </a:ln>
          <a:effectLst/>
        </p:spPr>
        <p:txBody>
          <a:bodyPr wrap="none" lIns="0" tIns="0" rIns="0" bIns="0">
            <a:spAutoFit/>
          </a:bodyPr>
          <a:lstStyle/>
          <a:p>
            <a:pPr algn="ctr" eaLnBrk="0" hangingPunct="0">
              <a:defRPr/>
            </a:pPr>
            <a:r>
              <a:rPr lang="en-US" altLang="en-US" sz="800" dirty="0">
                <a:solidFill>
                  <a:srgbClr val="FFFFFF"/>
                </a:solidFill>
                <a:latin typeface="Arial" charset="0"/>
              </a:rPr>
              <a:t>Page </a:t>
            </a:r>
            <a:fld id="{982DAD4D-F60D-4E4D-BE4D-85CEE671DFC4}" type="slidenum">
              <a:rPr lang="en-US" altLang="en-US" sz="800">
                <a:solidFill>
                  <a:srgbClr val="FFFFFF"/>
                </a:solidFill>
                <a:latin typeface="Arial" charset="0"/>
              </a:rPr>
              <a:pPr algn="ctr" eaLnBrk="0" hangingPunct="0">
                <a:defRPr/>
              </a:pPr>
              <a:t>‹#›</a:t>
            </a:fld>
            <a:endParaRPr lang="en-US" sz="800" dirty="0">
              <a:solidFill>
                <a:srgbClr val="FFFFFF"/>
              </a:solidFill>
              <a:latin typeface="Arial" charset="0"/>
            </a:endParaRPr>
          </a:p>
        </p:txBody>
      </p:sp>
      <p:pic>
        <p:nvPicPr>
          <p:cNvPr id="7177" name="Picture 12" descr="NP-logo-Nl copy"/>
          <p:cNvPicPr>
            <a:picLocks noChangeAspect="1" noChangeArrowheads="1"/>
          </p:cNvPicPr>
          <p:nvPr/>
        </p:nvPicPr>
        <p:blipFill>
          <a:blip r:embed="rId4" cstate="print"/>
          <a:srcRect/>
          <a:stretch>
            <a:fillRect/>
          </a:stretch>
        </p:blipFill>
        <p:spPr bwMode="auto">
          <a:xfrm>
            <a:off x="152400" y="6175405"/>
            <a:ext cx="1295400" cy="676275"/>
          </a:xfrm>
          <a:prstGeom prst="rect">
            <a:avLst/>
          </a:prstGeom>
          <a:noFill/>
          <a:ln w="9525">
            <a:noFill/>
            <a:miter lim="800000"/>
            <a:headEnd/>
            <a:tailEnd/>
          </a:ln>
        </p:spPr>
      </p:pic>
      <p:pic>
        <p:nvPicPr>
          <p:cNvPr id="7178" name="Picture 13"/>
          <p:cNvPicPr>
            <a:picLocks noChangeAspect="1" noChangeArrowheads="1"/>
          </p:cNvPicPr>
          <p:nvPr/>
        </p:nvPicPr>
        <p:blipFill>
          <a:blip r:embed="rId5" cstate="print"/>
          <a:srcRect/>
          <a:stretch>
            <a:fillRect/>
          </a:stretch>
        </p:blipFill>
        <p:spPr bwMode="auto">
          <a:xfrm>
            <a:off x="1600200" y="6246843"/>
            <a:ext cx="914400" cy="611187"/>
          </a:xfrm>
          <a:prstGeom prst="rect">
            <a:avLst/>
          </a:prstGeom>
          <a:noFill/>
          <a:ln w="9525">
            <a:noFill/>
            <a:miter lim="800000"/>
            <a:headEnd/>
            <a:tailEnd/>
          </a:ln>
        </p:spPr>
      </p:pic>
      <p:sp>
        <p:nvSpPr>
          <p:cNvPr id="12" name="Rectangle 11"/>
          <p:cNvSpPr>
            <a:spLocks noChangeArrowheads="1"/>
          </p:cNvSpPr>
          <p:nvPr userDrawn="1"/>
        </p:nvSpPr>
        <p:spPr bwMode="auto">
          <a:xfrm>
            <a:off x="5138738" y="6597650"/>
            <a:ext cx="2209800" cy="147638"/>
          </a:xfrm>
          <a:prstGeom prst="rect">
            <a:avLst/>
          </a:prstGeom>
          <a:solidFill>
            <a:schemeClr val="bg1"/>
          </a:solidFill>
          <a:ln w="9525">
            <a:noFill/>
            <a:miter lim="800000"/>
            <a:headEnd/>
            <a:tailEnd/>
          </a:ln>
        </p:spPr>
        <p:txBody>
          <a:bodyPr lIns="0" tIns="0" rIns="0" bIns="0">
            <a:spAutoFit/>
          </a:bodyPr>
          <a:lstStyle/>
          <a:p>
            <a:pPr eaLnBrk="0" hangingPunct="0">
              <a:lnSpc>
                <a:spcPct val="80000"/>
              </a:lnSpc>
              <a:defRPr/>
            </a:pPr>
            <a:r>
              <a:rPr lang="en-US" sz="1200" dirty="0">
                <a:latin typeface="Arial" charset="0"/>
              </a:rPr>
              <a:t>IPR09 Sep 22-24, 2009</a:t>
            </a:r>
          </a:p>
        </p:txBody>
      </p:sp>
    </p:spTree>
  </p:cSld>
  <p:clrMap bg1="lt1" tx1="dk1" bg2="lt2" tx2="dk2" accent1="accent1" accent2="accent2" accent3="accent3" accent4="accent4" accent5="accent5" accent6="accent6" hlink="hlink" folHlink="folHlink"/>
  <p:sldLayoutIdLst>
    <p:sldLayoutId id="2147484784" r:id="rId1"/>
  </p:sldLayoutIdLst>
  <p:transition/>
  <p:txStyles>
    <p:title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457200" indent="-233363" algn="l" rtl="0" eaLnBrk="0" fontAlgn="base" hangingPunct="0">
        <a:spcBef>
          <a:spcPct val="20000"/>
        </a:spcBef>
        <a:spcAft>
          <a:spcPct val="0"/>
        </a:spcAft>
        <a:buFont typeface="Arial" pitchFamily="34" charset="0"/>
        <a:buChar char="•"/>
        <a:defRPr sz="2400" b="1">
          <a:solidFill>
            <a:srgbClr val="333399"/>
          </a:solidFill>
          <a:latin typeface="+mn-lt"/>
        </a:defRPr>
      </a:lvl2pPr>
      <a:lvl3pPr marL="800100" indent="-228600" algn="l" rtl="0" eaLnBrk="0" fontAlgn="base" hangingPunct="0">
        <a:spcBef>
          <a:spcPct val="20000"/>
        </a:spcBef>
        <a:spcAft>
          <a:spcPct val="0"/>
        </a:spcAft>
        <a:buFont typeface="Arial" pitchFamily="34" charset="0"/>
        <a:buChar char="–"/>
        <a:defRPr sz="2000" b="1">
          <a:solidFill>
            <a:srgbClr val="008000"/>
          </a:solidFill>
          <a:latin typeface="+mn-lt"/>
        </a:defRPr>
      </a:lvl3pPr>
      <a:lvl4pPr marL="1143000" indent="-228600" algn="l" rtl="0" eaLnBrk="0" fontAlgn="base" hangingPunct="0">
        <a:spcBef>
          <a:spcPct val="20000"/>
        </a:spcBef>
        <a:spcAft>
          <a:spcPct val="0"/>
        </a:spcAft>
        <a:buFont typeface="Arial" pitchFamily="34" charset="0"/>
        <a:buChar char="•"/>
        <a:defRPr sz="2000" b="1">
          <a:solidFill>
            <a:srgbClr val="CC0000"/>
          </a:solidFill>
          <a:latin typeface="+mn-lt"/>
        </a:defRPr>
      </a:lvl4pPr>
      <a:lvl5pPr marL="1487488" indent="-228600" algn="l" rtl="0" eaLnBrk="0" fontAlgn="base" hangingPunct="0">
        <a:spcBef>
          <a:spcPct val="20000"/>
        </a:spcBef>
        <a:spcAft>
          <a:spcPct val="0"/>
        </a:spcAft>
        <a:buFont typeface="Arial" pitchFamily="34" charset="0"/>
        <a:buChar char="–"/>
        <a:defRPr sz="2000" b="1">
          <a:solidFill>
            <a:schemeClr val="hlink"/>
          </a:solidFill>
          <a:latin typeface="+mn-lt"/>
        </a:defRPr>
      </a:lvl5pPr>
      <a:lvl6pPr marL="1944688" indent="-228600" algn="l" rtl="0" fontAlgn="base">
        <a:spcBef>
          <a:spcPct val="20000"/>
        </a:spcBef>
        <a:spcAft>
          <a:spcPct val="0"/>
        </a:spcAft>
        <a:buFont typeface="Arial" charset="0"/>
        <a:buChar char="–"/>
        <a:defRPr sz="2000" b="1">
          <a:solidFill>
            <a:schemeClr val="hlink"/>
          </a:solidFill>
          <a:latin typeface="+mn-lt"/>
        </a:defRPr>
      </a:lvl6pPr>
      <a:lvl7pPr marL="2401888" indent="-228600" algn="l" rtl="0" fontAlgn="base">
        <a:spcBef>
          <a:spcPct val="20000"/>
        </a:spcBef>
        <a:spcAft>
          <a:spcPct val="0"/>
        </a:spcAft>
        <a:buFont typeface="Arial" charset="0"/>
        <a:buChar char="–"/>
        <a:defRPr sz="2000" b="1">
          <a:solidFill>
            <a:schemeClr val="hlink"/>
          </a:solidFill>
          <a:latin typeface="+mn-lt"/>
        </a:defRPr>
      </a:lvl7pPr>
      <a:lvl8pPr marL="2859088" indent="-228600" algn="l" rtl="0" fontAlgn="base">
        <a:spcBef>
          <a:spcPct val="20000"/>
        </a:spcBef>
        <a:spcAft>
          <a:spcPct val="0"/>
        </a:spcAft>
        <a:buFont typeface="Arial" charset="0"/>
        <a:buChar char="–"/>
        <a:defRPr sz="2000" b="1">
          <a:solidFill>
            <a:schemeClr val="hlink"/>
          </a:solidFill>
          <a:latin typeface="+mn-lt"/>
        </a:defRPr>
      </a:lvl8pPr>
      <a:lvl9pPr marL="3316288" indent="-228600" algn="l" rtl="0" fontAlgn="base">
        <a:spcBef>
          <a:spcPct val="20000"/>
        </a:spcBef>
        <a:spcAft>
          <a:spcPct val="0"/>
        </a:spcAft>
        <a:buFont typeface="Arial" charset="0"/>
        <a:buChar char="–"/>
        <a:defRPr sz="2000" b="1">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3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838204"/>
            <a:ext cx="82296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92580" name="Line 4"/>
          <p:cNvSpPr>
            <a:spLocks noChangeShapeType="1"/>
          </p:cNvSpPr>
          <p:nvPr userDrawn="1"/>
        </p:nvSpPr>
        <p:spPr bwMode="auto">
          <a:xfrm>
            <a:off x="0" y="685800"/>
            <a:ext cx="9144000" cy="0"/>
          </a:xfrm>
          <a:prstGeom prst="line">
            <a:avLst/>
          </a:prstGeom>
          <a:noFill/>
          <a:ln w="57150">
            <a:solidFill>
              <a:srgbClr val="00279F"/>
            </a:solidFill>
            <a:round/>
            <a:headEnd/>
            <a:tailEnd/>
          </a:ln>
          <a:effectLst/>
        </p:spPr>
        <p:txBody>
          <a:bodyPr wrap="none" anchor="ctr"/>
          <a:lstStyle/>
          <a:p>
            <a:pPr algn="ctr" eaLnBrk="0" hangingPunct="0">
              <a:defRPr/>
            </a:pPr>
            <a:endParaRPr lang="en-US" dirty="0">
              <a:solidFill>
                <a:srgbClr val="000000"/>
              </a:solidFill>
            </a:endParaRPr>
          </a:p>
        </p:txBody>
      </p:sp>
      <p:sp>
        <p:nvSpPr>
          <p:cNvPr id="792582" name="Line 6"/>
          <p:cNvSpPr>
            <a:spLocks noChangeShapeType="1"/>
          </p:cNvSpPr>
          <p:nvPr userDrawn="1"/>
        </p:nvSpPr>
        <p:spPr bwMode="auto">
          <a:xfrm>
            <a:off x="15" y="6477000"/>
            <a:ext cx="9140825" cy="0"/>
          </a:xfrm>
          <a:prstGeom prst="line">
            <a:avLst/>
          </a:prstGeom>
          <a:noFill/>
          <a:ln w="101600">
            <a:solidFill>
              <a:srgbClr val="00279F"/>
            </a:solidFill>
            <a:round/>
            <a:headEnd/>
            <a:tailEnd/>
          </a:ln>
          <a:effectLst/>
        </p:spPr>
        <p:txBody>
          <a:bodyPr wrap="none" anchor="ctr"/>
          <a:lstStyle/>
          <a:p>
            <a:pPr algn="ctr" eaLnBrk="0" hangingPunct="0">
              <a:defRPr/>
            </a:pPr>
            <a:endParaRPr lang="en-US" dirty="0">
              <a:solidFill>
                <a:srgbClr val="000000"/>
              </a:solidFill>
            </a:endParaRPr>
          </a:p>
        </p:txBody>
      </p:sp>
      <p:sp>
        <p:nvSpPr>
          <p:cNvPr id="792584" name="Rectangle 8"/>
          <p:cNvSpPr>
            <a:spLocks noChangeArrowheads="1"/>
          </p:cNvSpPr>
          <p:nvPr userDrawn="1"/>
        </p:nvSpPr>
        <p:spPr bwMode="auto">
          <a:xfrm>
            <a:off x="2667000" y="6400830"/>
            <a:ext cx="4038600" cy="172355"/>
          </a:xfrm>
          <a:prstGeom prst="rect">
            <a:avLst/>
          </a:prstGeom>
          <a:solidFill>
            <a:schemeClr val="bg1"/>
          </a:solidFill>
          <a:ln w="9525">
            <a:noFill/>
            <a:miter lim="800000"/>
            <a:headEnd/>
            <a:tailEnd/>
          </a:ln>
        </p:spPr>
        <p:txBody>
          <a:bodyPr lIns="0" tIns="0" rIns="0" bIns="0">
            <a:spAutoFit/>
          </a:bodyPr>
          <a:lstStyle/>
          <a:p>
            <a:pPr eaLnBrk="0" hangingPunct="0">
              <a:lnSpc>
                <a:spcPct val="80000"/>
              </a:lnSpc>
              <a:defRPr/>
            </a:pPr>
            <a:r>
              <a:rPr lang="en-US" sz="1400" dirty="0">
                <a:solidFill>
                  <a:srgbClr val="339966"/>
                </a:solidFill>
                <a:latin typeface="Century Schoolbook" pitchFamily="18" charset="0"/>
              </a:rPr>
              <a:t>   </a:t>
            </a:r>
            <a:r>
              <a:rPr lang="en-US" sz="1200" dirty="0">
                <a:solidFill>
                  <a:srgbClr val="339966"/>
                </a:solidFill>
                <a:latin typeface="Century Schoolbook" pitchFamily="18" charset="0"/>
              </a:rPr>
              <a:t>Thomas Jefferson National Accelerator Facility</a:t>
            </a:r>
          </a:p>
        </p:txBody>
      </p:sp>
      <p:pic>
        <p:nvPicPr>
          <p:cNvPr id="8199" name="Picture 9"/>
          <p:cNvPicPr>
            <a:picLocks noChangeAspect="1" noChangeArrowheads="1"/>
          </p:cNvPicPr>
          <p:nvPr userDrawn="1"/>
        </p:nvPicPr>
        <p:blipFill>
          <a:blip r:embed="rId14" cstate="print"/>
          <a:srcRect/>
          <a:stretch>
            <a:fillRect/>
          </a:stretch>
        </p:blipFill>
        <p:spPr bwMode="auto">
          <a:xfrm>
            <a:off x="7339014" y="6250018"/>
            <a:ext cx="1612900" cy="536575"/>
          </a:xfrm>
          <a:prstGeom prst="rect">
            <a:avLst/>
          </a:prstGeom>
          <a:noFill/>
          <a:ln w="9525">
            <a:noFill/>
            <a:miter lim="800000"/>
            <a:headEnd/>
            <a:tailEnd/>
          </a:ln>
        </p:spPr>
      </p:pic>
      <p:pic>
        <p:nvPicPr>
          <p:cNvPr id="8200" name="Picture 12" descr="NP-logo-Nl copy"/>
          <p:cNvPicPr>
            <a:picLocks noChangeAspect="1" noChangeArrowheads="1"/>
          </p:cNvPicPr>
          <p:nvPr userDrawn="1"/>
        </p:nvPicPr>
        <p:blipFill>
          <a:blip r:embed="rId15" cstate="print"/>
          <a:srcRect/>
          <a:stretch>
            <a:fillRect/>
          </a:stretch>
        </p:blipFill>
        <p:spPr bwMode="auto">
          <a:xfrm>
            <a:off x="152400" y="6175405"/>
            <a:ext cx="1295400" cy="676275"/>
          </a:xfrm>
          <a:prstGeom prst="rect">
            <a:avLst/>
          </a:prstGeom>
          <a:noFill/>
          <a:ln w="9525">
            <a:noFill/>
            <a:miter lim="800000"/>
            <a:headEnd/>
            <a:tailEnd/>
          </a:ln>
        </p:spPr>
      </p:pic>
      <p:pic>
        <p:nvPicPr>
          <p:cNvPr id="8201" name="Picture 13"/>
          <p:cNvPicPr>
            <a:picLocks noChangeAspect="1" noChangeArrowheads="1"/>
          </p:cNvPicPr>
          <p:nvPr userDrawn="1"/>
        </p:nvPicPr>
        <p:blipFill>
          <a:blip r:embed="rId16" cstate="print"/>
          <a:srcRect/>
          <a:stretch>
            <a:fillRect/>
          </a:stretch>
        </p:blipFill>
        <p:spPr bwMode="auto">
          <a:xfrm>
            <a:off x="1600200" y="6246843"/>
            <a:ext cx="914400" cy="611187"/>
          </a:xfrm>
          <a:prstGeom prst="rect">
            <a:avLst/>
          </a:prstGeom>
          <a:noFill/>
          <a:ln w="9525">
            <a:noFill/>
            <a:miter lim="800000"/>
            <a:headEnd/>
            <a:tailEnd/>
          </a:ln>
        </p:spPr>
      </p:pic>
      <p:sp>
        <p:nvSpPr>
          <p:cNvPr id="11" name="Rectangle 11"/>
          <p:cNvSpPr>
            <a:spLocks noChangeArrowheads="1"/>
          </p:cNvSpPr>
          <p:nvPr userDrawn="1"/>
        </p:nvSpPr>
        <p:spPr bwMode="auto">
          <a:xfrm>
            <a:off x="6119828" y="6672293"/>
            <a:ext cx="1406525" cy="123825"/>
          </a:xfrm>
          <a:prstGeom prst="rect">
            <a:avLst/>
          </a:prstGeom>
          <a:solidFill>
            <a:schemeClr val="bg1"/>
          </a:solidFill>
          <a:ln w="9525">
            <a:noFill/>
            <a:miter lim="800000"/>
            <a:headEnd/>
            <a:tailEnd/>
          </a:ln>
        </p:spPr>
        <p:txBody>
          <a:bodyPr lIns="0" tIns="0" rIns="0" bIns="0">
            <a:spAutoFit/>
          </a:bodyPr>
          <a:lstStyle/>
          <a:p>
            <a:pPr eaLnBrk="0" hangingPunct="0">
              <a:lnSpc>
                <a:spcPct val="80000"/>
              </a:lnSpc>
              <a:defRPr/>
            </a:pPr>
            <a:r>
              <a:rPr lang="en-US" sz="1000" dirty="0">
                <a:latin typeface="Century Schoolbook" pitchFamily="18" charset="0"/>
              </a:rPr>
              <a:t>IPR Apr 27-28, 2010</a:t>
            </a:r>
          </a:p>
        </p:txBody>
      </p:sp>
    </p:spTree>
  </p:cSld>
  <p:clrMap bg1="lt1" tx1="dk1" bg2="lt2" tx2="dk2" accent1="accent1" accent2="accent2" accent3="accent3" accent4="accent4" accent5="accent5" accent6="accent6" hlink="hlink" folHlink="folHlink"/>
  <p:sldLayoutIdLst>
    <p:sldLayoutId id="2147484732" r:id="rId1"/>
    <p:sldLayoutId id="2147484765"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 id="2147484742" r:id="rId12"/>
  </p:sldLayoutIdLst>
  <p:txStyles>
    <p:title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p:titleStyle>
    <p:bodyStyle>
      <a:lvl1pPr marL="228600" indent="-228600" algn="l" rtl="0" eaLnBrk="0" fontAlgn="base" hangingPunct="0">
        <a:spcBef>
          <a:spcPct val="20000"/>
        </a:spcBef>
        <a:spcAft>
          <a:spcPct val="0"/>
        </a:spcAft>
        <a:buChar char="•"/>
        <a:defRPr sz="2400" b="1">
          <a:solidFill>
            <a:schemeClr val="tx1"/>
          </a:solidFill>
          <a:latin typeface="+mn-lt"/>
          <a:ea typeface="+mn-ea"/>
          <a:cs typeface="+mn-cs"/>
        </a:defRPr>
      </a:lvl1pPr>
      <a:lvl2pPr marL="576263" indent="-233363" algn="l" rtl="0" eaLnBrk="0" fontAlgn="base" hangingPunct="0">
        <a:spcBef>
          <a:spcPct val="20000"/>
        </a:spcBef>
        <a:spcAft>
          <a:spcPct val="0"/>
        </a:spcAft>
        <a:buChar char="–"/>
        <a:defRPr sz="2400" b="1">
          <a:solidFill>
            <a:schemeClr val="tx1"/>
          </a:solidFill>
          <a:latin typeface="+mn-lt"/>
        </a:defRPr>
      </a:lvl2pPr>
      <a:lvl3pPr marL="919163" indent="-228600" algn="l" rtl="0" eaLnBrk="0" fontAlgn="base" hangingPunct="0">
        <a:spcBef>
          <a:spcPct val="20000"/>
        </a:spcBef>
        <a:spcAft>
          <a:spcPct val="0"/>
        </a:spcAft>
        <a:buChar char="•"/>
        <a:defRPr sz="2000" b="1">
          <a:solidFill>
            <a:schemeClr val="tx1"/>
          </a:solidFill>
          <a:latin typeface="+mn-lt"/>
        </a:defRPr>
      </a:lvl3pPr>
      <a:lvl4pPr marL="1262063" indent="-228600" algn="l" rtl="0" eaLnBrk="0" fontAlgn="base" hangingPunct="0">
        <a:spcBef>
          <a:spcPct val="20000"/>
        </a:spcBef>
        <a:spcAft>
          <a:spcPct val="0"/>
        </a:spcAft>
        <a:buChar char="–"/>
        <a:defRPr sz="2000" b="1">
          <a:solidFill>
            <a:schemeClr val="tx1"/>
          </a:solidFill>
          <a:latin typeface="+mn-lt"/>
        </a:defRPr>
      </a:lvl4pPr>
      <a:lvl5pPr marL="1604963" indent="-228600" algn="l" rtl="0" eaLnBrk="0" fontAlgn="base" hangingPunct="0">
        <a:spcBef>
          <a:spcPct val="20000"/>
        </a:spcBef>
        <a:spcAft>
          <a:spcPct val="0"/>
        </a:spcAft>
        <a:buChar char="»"/>
        <a:defRPr sz="2000" b="1">
          <a:solidFill>
            <a:schemeClr val="tx1"/>
          </a:solidFill>
          <a:latin typeface="+mn-lt"/>
        </a:defRPr>
      </a:lvl5pPr>
      <a:lvl6pPr marL="2062163" indent="-228600" algn="l" rtl="0" fontAlgn="base">
        <a:spcBef>
          <a:spcPct val="20000"/>
        </a:spcBef>
        <a:spcAft>
          <a:spcPct val="0"/>
        </a:spcAft>
        <a:buChar char="»"/>
        <a:defRPr sz="2000" b="1">
          <a:solidFill>
            <a:schemeClr val="tx1"/>
          </a:solidFill>
          <a:latin typeface="+mn-lt"/>
        </a:defRPr>
      </a:lvl6pPr>
      <a:lvl7pPr marL="2519363" indent="-228600" algn="l" rtl="0" fontAlgn="base">
        <a:spcBef>
          <a:spcPct val="20000"/>
        </a:spcBef>
        <a:spcAft>
          <a:spcPct val="0"/>
        </a:spcAft>
        <a:buChar char="»"/>
        <a:defRPr sz="2000" b="1">
          <a:solidFill>
            <a:schemeClr val="tx1"/>
          </a:solidFill>
          <a:latin typeface="+mn-lt"/>
        </a:defRPr>
      </a:lvl7pPr>
      <a:lvl8pPr marL="2976563" indent="-228600" algn="l" rtl="0" fontAlgn="base">
        <a:spcBef>
          <a:spcPct val="20000"/>
        </a:spcBef>
        <a:spcAft>
          <a:spcPct val="0"/>
        </a:spcAft>
        <a:buChar char="»"/>
        <a:defRPr sz="2000" b="1">
          <a:solidFill>
            <a:schemeClr val="tx1"/>
          </a:solidFill>
          <a:latin typeface="+mn-lt"/>
        </a:defRPr>
      </a:lvl8pPr>
      <a:lvl9pPr marL="3433763"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defRPr>
            </a:lvl1pPr>
          </a:lstStyle>
          <a:p>
            <a:pPr>
              <a:defRPr/>
            </a:pPr>
            <a:endParaRPr lang="en-US" dirty="0"/>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defRPr>
            </a:lvl1pPr>
          </a:lstStyle>
          <a:p>
            <a:pPr>
              <a:defRPr/>
            </a:pPr>
            <a:endParaRPr lang="en-US" dirty="0"/>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defRPr>
            </a:lvl1pPr>
          </a:lstStyle>
          <a:p>
            <a:pPr>
              <a:defRPr/>
            </a:pPr>
            <a:fld id="{54F05D58-A6E7-451D-868A-BEEF5C5FD42E}" type="slidenum">
              <a:rPr lang="en-US"/>
              <a:pPr>
                <a:defRPr/>
              </a:pPr>
              <a:t>‹#›</a:t>
            </a:fld>
            <a:endParaRPr lang="en-US" dirty="0"/>
          </a:p>
        </p:txBody>
      </p:sp>
      <p:sp>
        <p:nvSpPr>
          <p:cNvPr id="9221" name="Rectangle 7"/>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22" name="Rectangle 8"/>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 id="2147484769" r:id="rId4"/>
    <p:sldLayoutId id="2147484770" r:id="rId5"/>
    <p:sldLayoutId id="2147484771" r:id="rId6"/>
    <p:sldLayoutId id="2147484772" r:id="rId7"/>
    <p:sldLayoutId id="2147484773" r:id="rId8"/>
    <p:sldLayoutId id="2147484774" r:id="rId9"/>
    <p:sldLayoutId id="2147484775" r:id="rId10"/>
    <p:sldLayoutId id="2147484776" r:id="rId11"/>
  </p:sldLayoutIdLst>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Times New Roman" pitchFamily="18" charset="0"/>
        </a:defRPr>
      </a:lvl2pPr>
      <a:lvl3pPr algn="ctr" rtl="0" eaLnBrk="0" fontAlgn="base" hangingPunct="0">
        <a:spcBef>
          <a:spcPct val="0"/>
        </a:spcBef>
        <a:spcAft>
          <a:spcPct val="0"/>
        </a:spcAft>
        <a:defRPr sz="4000">
          <a:solidFill>
            <a:schemeClr val="bg1"/>
          </a:solidFill>
          <a:latin typeface="Times New Roman" pitchFamily="18" charset="0"/>
        </a:defRPr>
      </a:lvl3pPr>
      <a:lvl4pPr algn="ctr" rtl="0" eaLnBrk="0" fontAlgn="base" hangingPunct="0">
        <a:spcBef>
          <a:spcPct val="0"/>
        </a:spcBef>
        <a:spcAft>
          <a:spcPct val="0"/>
        </a:spcAft>
        <a:defRPr sz="4000">
          <a:solidFill>
            <a:schemeClr val="bg1"/>
          </a:solidFill>
          <a:latin typeface="Times New Roman" pitchFamily="18" charset="0"/>
        </a:defRPr>
      </a:lvl4pPr>
      <a:lvl5pPr algn="ctr" rtl="0" eaLnBrk="0" fontAlgn="base" hangingPunct="0">
        <a:spcBef>
          <a:spcPct val="0"/>
        </a:spcBef>
        <a:spcAft>
          <a:spcPct val="0"/>
        </a:spcAft>
        <a:defRPr sz="4000">
          <a:solidFill>
            <a:schemeClr val="bg1"/>
          </a:solidFill>
          <a:latin typeface="Times New Roman" pitchFamily="18" charset="0"/>
        </a:defRPr>
      </a:lvl5pPr>
      <a:lvl6pPr marL="457200" algn="ctr" rtl="0" fontAlgn="base">
        <a:spcBef>
          <a:spcPct val="0"/>
        </a:spcBef>
        <a:spcAft>
          <a:spcPct val="0"/>
        </a:spcAft>
        <a:defRPr sz="4000">
          <a:solidFill>
            <a:schemeClr val="bg1"/>
          </a:solidFill>
          <a:latin typeface="Times New Roman" pitchFamily="18" charset="0"/>
        </a:defRPr>
      </a:lvl6pPr>
      <a:lvl7pPr marL="914400" algn="ctr" rtl="0" fontAlgn="base">
        <a:spcBef>
          <a:spcPct val="0"/>
        </a:spcBef>
        <a:spcAft>
          <a:spcPct val="0"/>
        </a:spcAft>
        <a:defRPr sz="4000">
          <a:solidFill>
            <a:schemeClr val="bg1"/>
          </a:solidFill>
          <a:latin typeface="Times New Roman" pitchFamily="18" charset="0"/>
        </a:defRPr>
      </a:lvl7pPr>
      <a:lvl8pPr marL="1371600" algn="ctr" rtl="0" fontAlgn="base">
        <a:spcBef>
          <a:spcPct val="0"/>
        </a:spcBef>
        <a:spcAft>
          <a:spcPct val="0"/>
        </a:spcAft>
        <a:defRPr sz="4000">
          <a:solidFill>
            <a:schemeClr val="bg1"/>
          </a:solidFill>
          <a:latin typeface="Times New Roman" pitchFamily="18" charset="0"/>
        </a:defRPr>
      </a:lvl8pPr>
      <a:lvl9pPr marL="1828800" algn="ctr" rtl="0" fontAlgn="base">
        <a:spcBef>
          <a:spcPct val="0"/>
        </a:spcBef>
        <a:spcAft>
          <a:spcPct val="0"/>
        </a:spcAft>
        <a:defRPr sz="40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000">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a:solidFill>
            <a:schemeClr val="bg1"/>
          </a:solidFill>
          <a:latin typeface="+mn-lt"/>
        </a:defRPr>
      </a:lvl5pPr>
      <a:lvl6pPr marL="2514600" indent="-228600" algn="l" rtl="0" fontAlgn="base">
        <a:spcBef>
          <a:spcPct val="20000"/>
        </a:spcBef>
        <a:spcAft>
          <a:spcPct val="0"/>
        </a:spcAft>
        <a:buChar char="»"/>
        <a:defRPr>
          <a:solidFill>
            <a:schemeClr val="bg1"/>
          </a:solidFill>
          <a:latin typeface="+mn-lt"/>
        </a:defRPr>
      </a:lvl6pPr>
      <a:lvl7pPr marL="2971800" indent="-228600" algn="l" rtl="0" fontAlgn="base">
        <a:spcBef>
          <a:spcPct val="20000"/>
        </a:spcBef>
        <a:spcAft>
          <a:spcPct val="0"/>
        </a:spcAft>
        <a:buChar char="»"/>
        <a:defRPr>
          <a:solidFill>
            <a:schemeClr val="bg1"/>
          </a:solidFill>
          <a:latin typeface="+mn-lt"/>
        </a:defRPr>
      </a:lvl7pPr>
      <a:lvl8pPr marL="3429000" indent="-228600" algn="l" rtl="0" fontAlgn="base">
        <a:spcBef>
          <a:spcPct val="20000"/>
        </a:spcBef>
        <a:spcAft>
          <a:spcPct val="0"/>
        </a:spcAft>
        <a:buChar char="»"/>
        <a:defRPr>
          <a:solidFill>
            <a:schemeClr val="bg1"/>
          </a:solidFill>
          <a:latin typeface="+mn-lt"/>
        </a:defRPr>
      </a:lvl8pPr>
      <a:lvl9pPr marL="3886200" indent="-228600" algn="l" rtl="0" fontAlgn="base">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838204"/>
            <a:ext cx="8229600"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92580" name="Line 4"/>
          <p:cNvSpPr>
            <a:spLocks noChangeShapeType="1"/>
          </p:cNvSpPr>
          <p:nvPr userDrawn="1"/>
        </p:nvSpPr>
        <p:spPr bwMode="auto">
          <a:xfrm>
            <a:off x="0" y="685800"/>
            <a:ext cx="9144000" cy="0"/>
          </a:xfrm>
          <a:prstGeom prst="line">
            <a:avLst/>
          </a:prstGeom>
          <a:noFill/>
          <a:ln w="57150">
            <a:solidFill>
              <a:srgbClr val="00279F"/>
            </a:solidFill>
            <a:round/>
            <a:headEnd/>
            <a:tailEnd/>
          </a:ln>
          <a:effectLst/>
        </p:spPr>
        <p:txBody>
          <a:bodyPr wrap="none" anchor="ctr"/>
          <a:lstStyle/>
          <a:p>
            <a:pPr algn="ctr" eaLnBrk="0" hangingPunct="0">
              <a:defRPr/>
            </a:pPr>
            <a:endParaRPr lang="en-US" dirty="0"/>
          </a:p>
        </p:txBody>
      </p:sp>
      <p:sp>
        <p:nvSpPr>
          <p:cNvPr id="792582" name="Line 6"/>
          <p:cNvSpPr>
            <a:spLocks noChangeShapeType="1"/>
          </p:cNvSpPr>
          <p:nvPr userDrawn="1"/>
        </p:nvSpPr>
        <p:spPr bwMode="auto">
          <a:xfrm>
            <a:off x="15" y="6500813"/>
            <a:ext cx="9140825" cy="0"/>
          </a:xfrm>
          <a:prstGeom prst="line">
            <a:avLst/>
          </a:prstGeom>
          <a:noFill/>
          <a:ln w="92075">
            <a:solidFill>
              <a:srgbClr val="00279F"/>
            </a:solidFill>
            <a:round/>
            <a:headEnd/>
            <a:tailEnd/>
          </a:ln>
          <a:effectLst/>
        </p:spPr>
        <p:txBody>
          <a:bodyPr wrap="none" anchor="ctr"/>
          <a:lstStyle/>
          <a:p>
            <a:pPr algn="ctr" eaLnBrk="0" hangingPunct="0">
              <a:defRPr/>
            </a:pPr>
            <a:endParaRPr lang="en-US" dirty="0"/>
          </a:p>
        </p:txBody>
      </p:sp>
      <p:sp>
        <p:nvSpPr>
          <p:cNvPr id="792584" name="Rectangle 8"/>
          <p:cNvSpPr>
            <a:spLocks noChangeArrowheads="1"/>
          </p:cNvSpPr>
          <p:nvPr userDrawn="1"/>
        </p:nvSpPr>
        <p:spPr bwMode="auto">
          <a:xfrm>
            <a:off x="2838453" y="6383367"/>
            <a:ext cx="3871913" cy="172355"/>
          </a:xfrm>
          <a:prstGeom prst="rect">
            <a:avLst/>
          </a:prstGeom>
          <a:solidFill>
            <a:schemeClr val="bg1"/>
          </a:solidFill>
          <a:ln w="9525">
            <a:noFill/>
            <a:miter lim="800000"/>
            <a:headEnd/>
            <a:tailEnd/>
          </a:ln>
        </p:spPr>
        <p:txBody>
          <a:bodyPr lIns="0" tIns="0" rIns="0" bIns="0">
            <a:spAutoFit/>
          </a:bodyPr>
          <a:lstStyle/>
          <a:p>
            <a:pPr eaLnBrk="0" hangingPunct="0">
              <a:lnSpc>
                <a:spcPct val="80000"/>
              </a:lnSpc>
              <a:defRPr/>
            </a:pPr>
            <a:r>
              <a:rPr lang="en-US" sz="1400" dirty="0">
                <a:solidFill>
                  <a:srgbClr val="339966"/>
                </a:solidFill>
                <a:latin typeface="Century Schoolbook" pitchFamily="18" charset="0"/>
              </a:rPr>
              <a:t> </a:t>
            </a:r>
            <a:r>
              <a:rPr lang="en-US" sz="1200" dirty="0">
                <a:solidFill>
                  <a:srgbClr val="339966"/>
                </a:solidFill>
                <a:latin typeface="Century Schoolbook" pitchFamily="18" charset="0"/>
              </a:rPr>
              <a:t>Thomas Jefferson National Accelerator Facility</a:t>
            </a:r>
          </a:p>
        </p:txBody>
      </p:sp>
      <p:pic>
        <p:nvPicPr>
          <p:cNvPr id="13319" name="Picture 9"/>
          <p:cNvPicPr>
            <a:picLocks noChangeAspect="1" noChangeArrowheads="1"/>
          </p:cNvPicPr>
          <p:nvPr userDrawn="1"/>
        </p:nvPicPr>
        <p:blipFill>
          <a:blip r:embed="rId13" cstate="print"/>
          <a:srcRect/>
          <a:stretch>
            <a:fillRect/>
          </a:stretch>
        </p:blipFill>
        <p:spPr bwMode="auto">
          <a:xfrm>
            <a:off x="7339014" y="6250018"/>
            <a:ext cx="1612900" cy="536575"/>
          </a:xfrm>
          <a:prstGeom prst="rect">
            <a:avLst/>
          </a:prstGeom>
          <a:noFill/>
          <a:ln w="9525">
            <a:noFill/>
            <a:miter lim="800000"/>
            <a:headEnd/>
            <a:tailEnd/>
          </a:ln>
        </p:spPr>
      </p:pic>
      <p:sp>
        <p:nvSpPr>
          <p:cNvPr id="792586" name="Rectangle 10"/>
          <p:cNvSpPr>
            <a:spLocks noChangeArrowheads="1"/>
          </p:cNvSpPr>
          <p:nvPr userDrawn="1"/>
        </p:nvSpPr>
        <p:spPr bwMode="auto">
          <a:xfrm>
            <a:off x="6704993" y="6397625"/>
            <a:ext cx="585417" cy="215444"/>
          </a:xfrm>
          <a:prstGeom prst="rect">
            <a:avLst/>
          </a:prstGeom>
          <a:noFill/>
          <a:ln w="9525">
            <a:noFill/>
            <a:miter lim="800000"/>
            <a:headEnd/>
            <a:tailEnd/>
          </a:ln>
          <a:effectLst/>
        </p:spPr>
        <p:txBody>
          <a:bodyPr wrap="none">
            <a:spAutoFit/>
          </a:bodyPr>
          <a:lstStyle/>
          <a:p>
            <a:pPr algn="ctr" eaLnBrk="0" hangingPunct="0">
              <a:defRPr/>
            </a:pPr>
            <a:r>
              <a:rPr lang="en-US" altLang="en-US" sz="800" dirty="0">
                <a:solidFill>
                  <a:schemeClr val="bg1"/>
                </a:solidFill>
                <a:latin typeface="Arial" charset="0"/>
              </a:rPr>
              <a:t>Page </a:t>
            </a:r>
            <a:fld id="{77DAB92E-050B-4567-949F-946D8722A3BA}" type="slidenum">
              <a:rPr lang="en-US" altLang="en-US" sz="800">
                <a:solidFill>
                  <a:schemeClr val="bg1"/>
                </a:solidFill>
                <a:latin typeface="Arial" charset="0"/>
              </a:rPr>
              <a:pPr algn="ctr" eaLnBrk="0" hangingPunct="0">
                <a:defRPr/>
              </a:pPr>
              <a:t>‹#›</a:t>
            </a:fld>
            <a:endParaRPr lang="en-US" sz="800" dirty="0">
              <a:solidFill>
                <a:schemeClr val="bg1"/>
              </a:solidFill>
              <a:latin typeface="Arial" charset="0"/>
            </a:endParaRPr>
          </a:p>
        </p:txBody>
      </p:sp>
      <p:sp>
        <p:nvSpPr>
          <p:cNvPr id="792587" name="Rectangle 11"/>
          <p:cNvSpPr>
            <a:spLocks noChangeArrowheads="1"/>
          </p:cNvSpPr>
          <p:nvPr userDrawn="1"/>
        </p:nvSpPr>
        <p:spPr bwMode="auto">
          <a:xfrm>
            <a:off x="5430839" y="6672293"/>
            <a:ext cx="2154237" cy="123825"/>
          </a:xfrm>
          <a:prstGeom prst="rect">
            <a:avLst/>
          </a:prstGeom>
          <a:solidFill>
            <a:schemeClr val="bg1"/>
          </a:solidFill>
          <a:ln w="9525">
            <a:noFill/>
            <a:miter lim="800000"/>
            <a:headEnd/>
            <a:tailEnd/>
          </a:ln>
        </p:spPr>
        <p:txBody>
          <a:bodyPr lIns="0" tIns="0" rIns="0" bIns="0">
            <a:spAutoFit/>
          </a:bodyPr>
          <a:lstStyle/>
          <a:p>
            <a:pPr eaLnBrk="0" hangingPunct="0">
              <a:lnSpc>
                <a:spcPct val="80000"/>
              </a:lnSpc>
              <a:defRPr/>
            </a:pPr>
            <a:r>
              <a:rPr lang="en-US" sz="1000" dirty="0">
                <a:latin typeface="Century Schoolbook" pitchFamily="18" charset="0"/>
              </a:rPr>
              <a:t>APS Meeting  02-16-10</a:t>
            </a:r>
          </a:p>
        </p:txBody>
      </p:sp>
      <p:pic>
        <p:nvPicPr>
          <p:cNvPr id="13322" name="Picture 12" descr="NP-logo-Nl copy"/>
          <p:cNvPicPr>
            <a:picLocks noChangeAspect="1" noChangeArrowheads="1"/>
          </p:cNvPicPr>
          <p:nvPr userDrawn="1"/>
        </p:nvPicPr>
        <p:blipFill>
          <a:blip r:embed="rId14" cstate="print"/>
          <a:srcRect/>
          <a:stretch>
            <a:fillRect/>
          </a:stretch>
        </p:blipFill>
        <p:spPr bwMode="auto">
          <a:xfrm>
            <a:off x="228600" y="6172200"/>
            <a:ext cx="1219200" cy="636588"/>
          </a:xfrm>
          <a:prstGeom prst="rect">
            <a:avLst/>
          </a:prstGeom>
          <a:noFill/>
          <a:ln w="9525">
            <a:noFill/>
            <a:miter lim="800000"/>
            <a:headEnd/>
            <a:tailEnd/>
          </a:ln>
        </p:spPr>
      </p:pic>
      <p:pic>
        <p:nvPicPr>
          <p:cNvPr id="13323" name="Picture 13"/>
          <p:cNvPicPr>
            <a:picLocks noChangeAspect="1" noChangeArrowheads="1"/>
          </p:cNvPicPr>
          <p:nvPr userDrawn="1"/>
        </p:nvPicPr>
        <p:blipFill>
          <a:blip r:embed="rId15" cstate="print"/>
          <a:srcRect/>
          <a:stretch>
            <a:fillRect/>
          </a:stretch>
        </p:blipFill>
        <p:spPr bwMode="auto">
          <a:xfrm>
            <a:off x="1614489" y="6205538"/>
            <a:ext cx="976312" cy="652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Lst>
  <p:txStyles>
    <p:title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pitchFamily="34" charset="0"/>
        </a:defRPr>
      </a:lvl2pPr>
      <a:lvl3pPr algn="ctr" rtl="0" eaLnBrk="0" fontAlgn="base" hangingPunct="0">
        <a:spcBef>
          <a:spcPct val="0"/>
        </a:spcBef>
        <a:spcAft>
          <a:spcPct val="0"/>
        </a:spcAft>
        <a:defRPr sz="3200" b="1">
          <a:solidFill>
            <a:srgbClr val="333399"/>
          </a:solidFill>
          <a:latin typeface="Arial" pitchFamily="34" charset="0"/>
        </a:defRPr>
      </a:lvl3pPr>
      <a:lvl4pPr algn="ctr" rtl="0" eaLnBrk="0" fontAlgn="base" hangingPunct="0">
        <a:spcBef>
          <a:spcPct val="0"/>
        </a:spcBef>
        <a:spcAft>
          <a:spcPct val="0"/>
        </a:spcAft>
        <a:defRPr sz="3200" b="1">
          <a:solidFill>
            <a:srgbClr val="333399"/>
          </a:solidFill>
          <a:latin typeface="Arial" pitchFamily="34" charset="0"/>
        </a:defRPr>
      </a:lvl4pPr>
      <a:lvl5pPr algn="ctr" rtl="0" eaLnBrk="0" fontAlgn="base" hangingPunct="0">
        <a:spcBef>
          <a:spcPct val="0"/>
        </a:spcBef>
        <a:spcAft>
          <a:spcPct val="0"/>
        </a:spcAft>
        <a:defRPr sz="3200" b="1">
          <a:solidFill>
            <a:srgbClr val="333399"/>
          </a:solidFill>
          <a:latin typeface="Arial" pitchFamily="34" charset="0"/>
        </a:defRPr>
      </a:lvl5pPr>
      <a:lvl6pPr marL="457200" algn="ctr" rtl="0" fontAlgn="base">
        <a:spcBef>
          <a:spcPct val="0"/>
        </a:spcBef>
        <a:spcAft>
          <a:spcPct val="0"/>
        </a:spcAft>
        <a:defRPr sz="3200" b="1">
          <a:solidFill>
            <a:srgbClr val="333399"/>
          </a:solidFill>
          <a:latin typeface="Arial" pitchFamily="34" charset="0"/>
        </a:defRPr>
      </a:lvl6pPr>
      <a:lvl7pPr marL="914400" algn="ctr" rtl="0" fontAlgn="base">
        <a:spcBef>
          <a:spcPct val="0"/>
        </a:spcBef>
        <a:spcAft>
          <a:spcPct val="0"/>
        </a:spcAft>
        <a:defRPr sz="3200" b="1">
          <a:solidFill>
            <a:srgbClr val="333399"/>
          </a:solidFill>
          <a:latin typeface="Arial" pitchFamily="34" charset="0"/>
        </a:defRPr>
      </a:lvl7pPr>
      <a:lvl8pPr marL="1371600" algn="ctr" rtl="0" fontAlgn="base">
        <a:spcBef>
          <a:spcPct val="0"/>
        </a:spcBef>
        <a:spcAft>
          <a:spcPct val="0"/>
        </a:spcAft>
        <a:defRPr sz="3200" b="1">
          <a:solidFill>
            <a:srgbClr val="333399"/>
          </a:solidFill>
          <a:latin typeface="Arial" pitchFamily="34" charset="0"/>
        </a:defRPr>
      </a:lvl8pPr>
      <a:lvl9pPr marL="1828800" algn="ctr" rtl="0" fontAlgn="base">
        <a:spcBef>
          <a:spcPct val="0"/>
        </a:spcBef>
        <a:spcAft>
          <a:spcPct val="0"/>
        </a:spcAft>
        <a:defRPr sz="3200" b="1">
          <a:solidFill>
            <a:srgbClr val="333399"/>
          </a:solidFill>
          <a:latin typeface="Arial" pitchFamily="34" charset="0"/>
        </a:defRPr>
      </a:lvl9pPr>
    </p:titleStyle>
    <p:bodyStyle>
      <a:lvl1pPr marL="228600" indent="-228600" algn="l" rtl="0" eaLnBrk="0" fontAlgn="base" hangingPunct="0">
        <a:spcBef>
          <a:spcPct val="20000"/>
        </a:spcBef>
        <a:spcAft>
          <a:spcPct val="0"/>
        </a:spcAft>
        <a:buChar char="•"/>
        <a:defRPr sz="2400" b="1">
          <a:solidFill>
            <a:schemeClr val="tx1"/>
          </a:solidFill>
          <a:latin typeface="+mn-lt"/>
          <a:ea typeface="+mn-ea"/>
          <a:cs typeface="+mn-cs"/>
        </a:defRPr>
      </a:lvl1pPr>
      <a:lvl2pPr marL="576263" indent="-233363" algn="l" rtl="0" eaLnBrk="0" fontAlgn="base" hangingPunct="0">
        <a:spcBef>
          <a:spcPct val="20000"/>
        </a:spcBef>
        <a:spcAft>
          <a:spcPct val="0"/>
        </a:spcAft>
        <a:buChar char="–"/>
        <a:defRPr sz="2400" b="1">
          <a:solidFill>
            <a:schemeClr val="tx1"/>
          </a:solidFill>
          <a:latin typeface="+mn-lt"/>
        </a:defRPr>
      </a:lvl2pPr>
      <a:lvl3pPr marL="919163" indent="-228600" algn="l" rtl="0" eaLnBrk="0" fontAlgn="base" hangingPunct="0">
        <a:spcBef>
          <a:spcPct val="20000"/>
        </a:spcBef>
        <a:spcAft>
          <a:spcPct val="0"/>
        </a:spcAft>
        <a:buChar char="•"/>
        <a:defRPr sz="2000" b="1">
          <a:solidFill>
            <a:schemeClr val="tx1"/>
          </a:solidFill>
          <a:latin typeface="+mn-lt"/>
        </a:defRPr>
      </a:lvl3pPr>
      <a:lvl4pPr marL="1262063" indent="-228600" algn="l" rtl="0" eaLnBrk="0" fontAlgn="base" hangingPunct="0">
        <a:spcBef>
          <a:spcPct val="20000"/>
        </a:spcBef>
        <a:spcAft>
          <a:spcPct val="0"/>
        </a:spcAft>
        <a:buChar char="–"/>
        <a:defRPr sz="2000" b="1">
          <a:solidFill>
            <a:schemeClr val="tx1"/>
          </a:solidFill>
          <a:latin typeface="+mn-lt"/>
        </a:defRPr>
      </a:lvl4pPr>
      <a:lvl5pPr marL="1604963" indent="-228600" algn="l" rtl="0" eaLnBrk="0" fontAlgn="base" hangingPunct="0">
        <a:spcBef>
          <a:spcPct val="20000"/>
        </a:spcBef>
        <a:spcAft>
          <a:spcPct val="0"/>
        </a:spcAft>
        <a:buChar char="»"/>
        <a:defRPr sz="2000" b="1">
          <a:solidFill>
            <a:schemeClr val="tx1"/>
          </a:solidFill>
          <a:latin typeface="+mn-lt"/>
        </a:defRPr>
      </a:lvl5pPr>
      <a:lvl6pPr marL="2062163" indent="-228600" algn="l" rtl="0" fontAlgn="base">
        <a:spcBef>
          <a:spcPct val="20000"/>
        </a:spcBef>
        <a:spcAft>
          <a:spcPct val="0"/>
        </a:spcAft>
        <a:buChar char="»"/>
        <a:defRPr sz="2000" b="1">
          <a:solidFill>
            <a:schemeClr val="tx1"/>
          </a:solidFill>
          <a:latin typeface="+mn-lt"/>
        </a:defRPr>
      </a:lvl6pPr>
      <a:lvl7pPr marL="2519363" indent="-228600" algn="l" rtl="0" fontAlgn="base">
        <a:spcBef>
          <a:spcPct val="20000"/>
        </a:spcBef>
        <a:spcAft>
          <a:spcPct val="0"/>
        </a:spcAft>
        <a:buChar char="»"/>
        <a:defRPr sz="2000" b="1">
          <a:solidFill>
            <a:schemeClr val="tx1"/>
          </a:solidFill>
          <a:latin typeface="+mn-lt"/>
        </a:defRPr>
      </a:lvl7pPr>
      <a:lvl8pPr marL="2976563" indent="-228600" algn="l" rtl="0" fontAlgn="base">
        <a:spcBef>
          <a:spcPct val="20000"/>
        </a:spcBef>
        <a:spcAft>
          <a:spcPct val="0"/>
        </a:spcAft>
        <a:buChar char="»"/>
        <a:defRPr sz="2000" b="1">
          <a:solidFill>
            <a:schemeClr val="tx1"/>
          </a:solidFill>
          <a:latin typeface="+mn-lt"/>
        </a:defRPr>
      </a:lvl8pPr>
      <a:lvl9pPr marL="3433763"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openxmlformats.org/officeDocument/2006/relationships/customXml" Target="../ink/ink8.xml"/><Relationship Id="rId3" Type="http://schemas.openxmlformats.org/officeDocument/2006/relationships/customXml" Target="../ink/ink1.xml"/><Relationship Id="rId21" Type="http://schemas.openxmlformats.org/officeDocument/2006/relationships/image" Target="../media/image150.png"/><Relationship Id="rId7" Type="http://schemas.openxmlformats.org/officeDocument/2006/relationships/customXml" Target="../ink/ink3.xml"/><Relationship Id="rId12" Type="http://schemas.openxmlformats.org/officeDocument/2006/relationships/customXml" Target="../ink/ink5.xml"/><Relationship Id="rId17" Type="http://schemas.openxmlformats.org/officeDocument/2006/relationships/image" Target="../media/image130.png"/><Relationship Id="rId2" Type="http://schemas.openxmlformats.org/officeDocument/2006/relationships/image" Target="../media/image29.jpeg"/><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30.jpg"/><Relationship Id="rId5" Type="http://schemas.openxmlformats.org/officeDocument/2006/relationships/customXml" Target="../ink/ink2.xml"/><Relationship Id="rId15" Type="http://schemas.openxmlformats.org/officeDocument/2006/relationships/image" Target="../media/image12.png"/><Relationship Id="rId23" Type="http://schemas.openxmlformats.org/officeDocument/2006/relationships/image" Target="../media/image160.png"/><Relationship Id="rId10" Type="http://schemas.openxmlformats.org/officeDocument/2006/relationships/image" Target="../media/image9.png"/><Relationship Id="rId19" Type="http://schemas.openxmlformats.org/officeDocument/2006/relationships/image" Target="../media/image14.png"/><Relationship Id="rId4" Type="http://schemas.openxmlformats.org/officeDocument/2006/relationships/image" Target="../media/image60.png"/><Relationship Id="rId9" Type="http://schemas.openxmlformats.org/officeDocument/2006/relationships/customXml" Target="../ink/ink4.xml"/><Relationship Id="rId14" Type="http://schemas.openxmlformats.org/officeDocument/2006/relationships/customXml" Target="../ink/ink6.xml"/><Relationship Id="rId22" Type="http://schemas.openxmlformats.org/officeDocument/2006/relationships/customXml" Target="../ink/ink10.xml"/></Relationships>
</file>

<file path=ppt/slides/_rels/slide2.xml.rels><?xml version="1.0" encoding="UTF-8" standalone="yes"?>
<Relationships xmlns="http://schemas.openxmlformats.org/package/2006/relationships"><Relationship Id="rId2" Type="http://schemas.openxmlformats.org/officeDocument/2006/relationships/hyperlink" Target="https://wiki.bnl.gov/EPIC/index.php?title=Project_Information#Documents%3A"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iki.bnl.gov/EPIC/index.php?title=Project_Information#Documents%3A"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iki.bnl.gov/EPIC/index.php?title=Project_Information#Documents%3A"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idx="4294967295"/>
          </p:nvPr>
        </p:nvSpPr>
        <p:spPr>
          <a:xfrm>
            <a:off x="0" y="586146"/>
            <a:ext cx="9144000" cy="991425"/>
          </a:xfrm>
        </p:spPr>
        <p:txBody>
          <a:bodyPr/>
          <a:lstStyle/>
          <a:p>
            <a:pPr eaLnBrk="1" hangingPunct="1">
              <a:spcBef>
                <a:spcPts val="2400"/>
              </a:spcBef>
              <a:spcAft>
                <a:spcPts val="1800"/>
              </a:spcAft>
            </a:pPr>
            <a:r>
              <a:rPr lang="en-US" sz="3600" dirty="0">
                <a:cs typeface="Times New Roman" pitchFamily="18" charset="0"/>
              </a:rPr>
              <a:t>Experimental Nuclear Physics Division</a:t>
            </a:r>
            <a:endParaRPr lang="en-US" sz="3600" dirty="0"/>
          </a:p>
        </p:txBody>
      </p:sp>
      <p:sp>
        <p:nvSpPr>
          <p:cNvPr id="53251" name="Rectangle 3"/>
          <p:cNvSpPr>
            <a:spLocks noGrp="1" noChangeArrowheads="1"/>
          </p:cNvSpPr>
          <p:nvPr>
            <p:ph type="subTitle" idx="4294967295"/>
          </p:nvPr>
        </p:nvSpPr>
        <p:spPr>
          <a:xfrm>
            <a:off x="618017" y="1364277"/>
            <a:ext cx="7907958" cy="776288"/>
          </a:xfrm>
        </p:spPr>
        <p:txBody>
          <a:bodyPr/>
          <a:lstStyle/>
          <a:p>
            <a:pPr marL="0" indent="0" algn="ctr" eaLnBrk="1" hangingPunct="1">
              <a:lnSpc>
                <a:spcPct val="90000"/>
              </a:lnSpc>
              <a:buNone/>
            </a:pPr>
            <a:r>
              <a:rPr lang="en-US" sz="3000" dirty="0">
                <a:solidFill>
                  <a:srgbClr val="CC0099"/>
                </a:solidFill>
                <a:cs typeface="Times New Roman" pitchFamily="18" charset="0"/>
              </a:rPr>
              <a:t>Fast Electronics &amp; Data Acquisition Group</a:t>
            </a:r>
          </a:p>
          <a:p>
            <a:pPr marL="0" indent="0" algn="ctr" eaLnBrk="1" hangingPunct="1">
              <a:lnSpc>
                <a:spcPct val="90000"/>
              </a:lnSpc>
              <a:buNone/>
            </a:pPr>
            <a:endParaRPr lang="en-US" sz="3000" dirty="0">
              <a:solidFill>
                <a:srgbClr val="CC0099"/>
              </a:solidFill>
              <a:cs typeface="Times New Roman" pitchFamily="18" charset="0"/>
            </a:endParaRPr>
          </a:p>
          <a:p>
            <a:pPr marL="0" indent="0" algn="ctr" eaLnBrk="1" hangingPunct="1">
              <a:lnSpc>
                <a:spcPct val="90000"/>
              </a:lnSpc>
              <a:buNone/>
            </a:pPr>
            <a:endParaRPr lang="en-US" sz="3000" dirty="0">
              <a:solidFill>
                <a:srgbClr val="CC0099"/>
              </a:solidFill>
              <a:cs typeface="Times New Roman" pitchFamily="18" charset="0"/>
            </a:endParaRPr>
          </a:p>
          <a:p>
            <a:pPr marL="0" indent="0" algn="ctr" eaLnBrk="1" hangingPunct="1">
              <a:lnSpc>
                <a:spcPct val="90000"/>
              </a:lnSpc>
              <a:buNone/>
            </a:pPr>
            <a:endParaRPr lang="en-US" sz="3000" dirty="0">
              <a:solidFill>
                <a:srgbClr val="CC0099"/>
              </a:solidFill>
              <a:cs typeface="Times New Roman" pitchFamily="18" charset="0"/>
            </a:endParaRPr>
          </a:p>
          <a:p>
            <a:pPr marL="0" indent="0" algn="ctr" eaLnBrk="1" hangingPunct="1">
              <a:lnSpc>
                <a:spcPct val="90000"/>
              </a:lnSpc>
              <a:buNone/>
            </a:pPr>
            <a:endParaRPr lang="en-US" sz="3000" dirty="0">
              <a:solidFill>
                <a:srgbClr val="CC0099"/>
              </a:solidFill>
              <a:cs typeface="Times New Roman" pitchFamily="18" charset="0"/>
            </a:endParaRPr>
          </a:p>
          <a:p>
            <a:pPr marL="0" indent="0" eaLnBrk="1" hangingPunct="1">
              <a:lnSpc>
                <a:spcPct val="90000"/>
              </a:lnSpc>
              <a:buNone/>
            </a:pPr>
            <a:endParaRPr lang="en-US" sz="2400" dirty="0">
              <a:solidFill>
                <a:srgbClr val="CC0099"/>
              </a:solidFill>
              <a:cs typeface="Times New Roman" pitchFamily="18" charset="0"/>
            </a:endParaRPr>
          </a:p>
        </p:txBody>
      </p:sp>
      <p:pic>
        <p:nvPicPr>
          <p:cNvPr id="3" name="Picture 2">
            <a:extLst>
              <a:ext uri="{FF2B5EF4-FFF2-40B4-BE49-F238E27FC236}">
                <a16:creationId xmlns:a16="http://schemas.microsoft.com/office/drawing/2014/main" id="{461ACCF9-D2D9-4C32-ADA2-B8BD054C4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6211" y="2140565"/>
            <a:ext cx="4771578" cy="3421847"/>
          </a:xfrm>
          <a:prstGeom prst="rect">
            <a:avLst/>
          </a:prstGeom>
        </p:spPr>
      </p:pic>
      <p:sp>
        <p:nvSpPr>
          <p:cNvPr id="2" name="Thought Bubble: Cloud 1">
            <a:extLst>
              <a:ext uri="{FF2B5EF4-FFF2-40B4-BE49-F238E27FC236}">
                <a16:creationId xmlns:a16="http://schemas.microsoft.com/office/drawing/2014/main" id="{3606D5B9-4D01-49B7-9847-DE8BC07B4D0E}"/>
              </a:ext>
            </a:extLst>
          </p:cNvPr>
          <p:cNvSpPr/>
          <p:nvPr/>
        </p:nvSpPr>
        <p:spPr bwMode="auto">
          <a:xfrm>
            <a:off x="5330952" y="3693105"/>
            <a:ext cx="914400" cy="612648"/>
          </a:xfrm>
          <a:prstGeom prst="cloud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p:txBody>
      </p:sp>
      <p:sp>
        <p:nvSpPr>
          <p:cNvPr id="4" name="Thought Bubble: Cloud 3">
            <a:extLst>
              <a:ext uri="{FF2B5EF4-FFF2-40B4-BE49-F238E27FC236}">
                <a16:creationId xmlns:a16="http://schemas.microsoft.com/office/drawing/2014/main" id="{B6282D50-9266-47F0-A438-CAEB918F6F73}"/>
              </a:ext>
            </a:extLst>
          </p:cNvPr>
          <p:cNvSpPr/>
          <p:nvPr/>
        </p:nvSpPr>
        <p:spPr bwMode="auto">
          <a:xfrm>
            <a:off x="6163056" y="4379976"/>
            <a:ext cx="914400" cy="612648"/>
          </a:xfrm>
          <a:prstGeom prst="cloud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p:txBody>
      </p:sp>
      <p:sp>
        <p:nvSpPr>
          <p:cNvPr id="5" name="Rectangle 2">
            <a:extLst>
              <a:ext uri="{FF2B5EF4-FFF2-40B4-BE49-F238E27FC236}">
                <a16:creationId xmlns:a16="http://schemas.microsoft.com/office/drawing/2014/main" id="{38BA794A-33F3-C67E-E096-03548D50A241}"/>
              </a:ext>
            </a:extLst>
          </p:cNvPr>
          <p:cNvSpPr txBox="1">
            <a:spLocks noChangeArrowheads="1"/>
          </p:cNvSpPr>
          <p:nvPr/>
        </p:nvSpPr>
        <p:spPr bwMode="auto">
          <a:xfrm>
            <a:off x="63623" y="-120017"/>
            <a:ext cx="9144000" cy="991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pPr eaLnBrk="1" hangingPunct="1">
              <a:spcBef>
                <a:spcPts val="2400"/>
              </a:spcBef>
              <a:spcAft>
                <a:spcPts val="1800"/>
              </a:spcAft>
            </a:pPr>
            <a:r>
              <a:rPr lang="en-US" sz="3600" kern="0" dirty="0">
                <a:cs typeface="Times New Roman" pitchFamily="18" charset="0"/>
              </a:rPr>
              <a:t>Streaming Readout @Jefferson Lab</a:t>
            </a:r>
            <a:endParaRPr lang="en-US" sz="3600" kern="0" dirty="0"/>
          </a:p>
        </p:txBody>
      </p:sp>
    </p:spTree>
    <p:extLst>
      <p:ext uri="{BB962C8B-B14F-4D97-AF65-F5344CB8AC3E}">
        <p14:creationId xmlns:p14="http://schemas.microsoft.com/office/powerpoint/2010/main" val="3168668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116155" y="43324"/>
            <a:ext cx="1027845" cy="246221"/>
          </a:xfrm>
          <a:prstGeom prst="rect">
            <a:avLst/>
          </a:prstGeom>
          <a:noFill/>
        </p:spPr>
        <p:txBody>
          <a:bodyPr wrap="none" rtlCol="0">
            <a:spAutoFit/>
          </a:bodyPr>
          <a:lstStyle/>
          <a:p>
            <a:r>
              <a:rPr lang="en-US" sz="1000" dirty="0"/>
              <a:t>FEDAQ Group</a:t>
            </a:r>
          </a:p>
        </p:txBody>
      </p:sp>
      <p:pic>
        <p:nvPicPr>
          <p:cNvPr id="5" name="Picture 4">
            <a:extLst>
              <a:ext uri="{FF2B5EF4-FFF2-40B4-BE49-F238E27FC236}">
                <a16:creationId xmlns:a16="http://schemas.microsoft.com/office/drawing/2014/main" id="{E8A1789E-8CBF-4A32-99EE-5C85D48DA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4490258"/>
          </a:xfrm>
          <a:prstGeom prst="rect">
            <a:avLst/>
          </a:prstGeom>
        </p:spPr>
      </p:pic>
      <p:sp>
        <p:nvSpPr>
          <p:cNvPr id="13" name="TextBox 12">
            <a:extLst>
              <a:ext uri="{FF2B5EF4-FFF2-40B4-BE49-F238E27FC236}">
                <a16:creationId xmlns:a16="http://schemas.microsoft.com/office/drawing/2014/main" id="{FCF98E8E-452F-4CFA-B96E-D99F7351850A}"/>
              </a:ext>
            </a:extLst>
          </p:cNvPr>
          <p:cNvSpPr txBox="1"/>
          <p:nvPr/>
        </p:nvSpPr>
        <p:spPr>
          <a:xfrm>
            <a:off x="8116154" y="0"/>
            <a:ext cx="1027845" cy="553998"/>
          </a:xfrm>
          <a:prstGeom prst="rect">
            <a:avLst/>
          </a:prstGeom>
          <a:noFill/>
        </p:spPr>
        <p:txBody>
          <a:bodyPr wrap="none" rtlCol="0">
            <a:spAutoFit/>
          </a:bodyPr>
          <a:lstStyle/>
          <a:p>
            <a:r>
              <a:rPr lang="en-US" sz="1000" dirty="0"/>
              <a:t>FEDAQ Group</a:t>
            </a:r>
          </a:p>
          <a:p>
            <a:r>
              <a:rPr lang="en-US" sz="1000" dirty="0"/>
              <a:t>Ben Raydo</a:t>
            </a:r>
          </a:p>
          <a:p>
            <a:r>
              <a:rPr lang="en-US" sz="1000" dirty="0"/>
              <a:t>David Abbott</a:t>
            </a:r>
          </a:p>
        </p:txBody>
      </p:sp>
    </p:spTree>
    <p:extLst>
      <p:ext uri="{BB962C8B-B14F-4D97-AF65-F5344CB8AC3E}">
        <p14:creationId xmlns:p14="http://schemas.microsoft.com/office/powerpoint/2010/main" val="12989005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A1789E-8CBF-4A32-99EE-5C85D48DA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8783"/>
            <a:ext cx="9143999" cy="4490258"/>
          </a:xfrm>
          <a:prstGeom prst="rect">
            <a:avLst/>
          </a:prstGeom>
        </p:spPr>
      </p:pic>
      <p:sp>
        <p:nvSpPr>
          <p:cNvPr id="13" name="TextBox 12">
            <a:extLst>
              <a:ext uri="{FF2B5EF4-FFF2-40B4-BE49-F238E27FC236}">
                <a16:creationId xmlns:a16="http://schemas.microsoft.com/office/drawing/2014/main" id="{FCF98E8E-452F-4CFA-B96E-D99F7351850A}"/>
              </a:ext>
            </a:extLst>
          </p:cNvPr>
          <p:cNvSpPr txBox="1"/>
          <p:nvPr/>
        </p:nvSpPr>
        <p:spPr>
          <a:xfrm>
            <a:off x="8033833" y="74154"/>
            <a:ext cx="1027845" cy="553998"/>
          </a:xfrm>
          <a:prstGeom prst="rect">
            <a:avLst/>
          </a:prstGeom>
          <a:noFill/>
        </p:spPr>
        <p:txBody>
          <a:bodyPr wrap="none" rtlCol="0">
            <a:spAutoFit/>
          </a:bodyPr>
          <a:lstStyle/>
          <a:p>
            <a:r>
              <a:rPr lang="en-US" sz="1000" dirty="0"/>
              <a:t>FEDAQ Group</a:t>
            </a:r>
          </a:p>
          <a:p>
            <a:r>
              <a:rPr lang="en-US" sz="1000" dirty="0"/>
              <a:t>Ben Raydo</a:t>
            </a:r>
          </a:p>
          <a:p>
            <a:r>
              <a:rPr lang="en-US" sz="1000" dirty="0"/>
              <a:t>David Abbott</a:t>
            </a:r>
          </a:p>
        </p:txBody>
      </p:sp>
      <p:sp>
        <p:nvSpPr>
          <p:cNvPr id="6" name="TextBox 5">
            <a:extLst>
              <a:ext uri="{FF2B5EF4-FFF2-40B4-BE49-F238E27FC236}">
                <a16:creationId xmlns:a16="http://schemas.microsoft.com/office/drawing/2014/main" id="{BFB86924-D946-427E-B740-D94A8C0D428B}"/>
              </a:ext>
            </a:extLst>
          </p:cNvPr>
          <p:cNvSpPr txBox="1"/>
          <p:nvPr/>
        </p:nvSpPr>
        <p:spPr>
          <a:xfrm>
            <a:off x="245761" y="3774666"/>
            <a:ext cx="4029758" cy="2308324"/>
          </a:xfrm>
          <a:prstGeom prst="rect">
            <a:avLst/>
          </a:prstGeom>
          <a:solidFill>
            <a:schemeClr val="accent5">
              <a:lumMod val="90000"/>
            </a:schemeClr>
          </a:solidFill>
        </p:spPr>
        <p:txBody>
          <a:bodyPr wrap="none" rtlCol="0">
            <a:spAutoFit/>
          </a:bodyPr>
          <a:lstStyle/>
          <a:p>
            <a:pPr defTabSz="685800" fontAlgn="auto">
              <a:spcBef>
                <a:spcPts val="0"/>
              </a:spcBef>
              <a:spcAft>
                <a:spcPts val="0"/>
              </a:spcAft>
            </a:pPr>
            <a:r>
              <a:rPr lang="en-US" sz="1600" dirty="0">
                <a:solidFill>
                  <a:prstClr val="black"/>
                </a:solidFill>
                <a:latin typeface="+mj-lt"/>
              </a:rPr>
              <a:t>Use other JLAB VXS Boards to Stream:</a:t>
            </a:r>
          </a:p>
          <a:p>
            <a:pPr defTabSz="685800" fontAlgn="auto">
              <a:spcBef>
                <a:spcPts val="0"/>
              </a:spcBef>
              <a:spcAft>
                <a:spcPts val="0"/>
              </a:spcAft>
            </a:pPr>
            <a:r>
              <a:rPr lang="en-US" sz="1600" b="0" dirty="0">
                <a:solidFill>
                  <a:prstClr val="black"/>
                </a:solidFill>
                <a:latin typeface="+mj-lt"/>
              </a:rPr>
              <a:t>96 Channel Drift Chamber Readout board</a:t>
            </a:r>
          </a:p>
          <a:p>
            <a:pPr marL="285750" indent="-285750" defTabSz="685800" fontAlgn="auto">
              <a:spcBef>
                <a:spcPts val="0"/>
              </a:spcBef>
              <a:spcAft>
                <a:spcPts val="0"/>
              </a:spcAft>
              <a:buFont typeface="Arial" panose="020B0604020202020204" pitchFamily="34" charset="0"/>
              <a:buChar char="•"/>
            </a:pPr>
            <a:r>
              <a:rPr lang="en-US" sz="1600" b="0" dirty="0">
                <a:solidFill>
                  <a:prstClr val="black"/>
                </a:solidFill>
                <a:latin typeface="+mj-lt"/>
              </a:rPr>
              <a:t>Enormous tracking detector system</a:t>
            </a:r>
          </a:p>
          <a:p>
            <a:pPr marL="285750" indent="-285750" defTabSz="685800" fontAlgn="auto">
              <a:spcBef>
                <a:spcPts val="0"/>
              </a:spcBef>
              <a:spcAft>
                <a:spcPts val="0"/>
              </a:spcAft>
              <a:buFont typeface="Arial" panose="020B0604020202020204" pitchFamily="34" charset="0"/>
              <a:buChar char="•"/>
            </a:pPr>
            <a:r>
              <a:rPr lang="en-US" sz="1600" b="0" dirty="0">
                <a:solidFill>
                  <a:prstClr val="black"/>
                </a:solidFill>
                <a:latin typeface="+mj-lt"/>
              </a:rPr>
              <a:t>24,192 wires</a:t>
            </a:r>
          </a:p>
          <a:p>
            <a:pPr defTabSz="685800" fontAlgn="auto">
              <a:spcBef>
                <a:spcPts val="0"/>
              </a:spcBef>
              <a:spcAft>
                <a:spcPts val="0"/>
              </a:spcAft>
            </a:pPr>
            <a:endParaRPr lang="en-US" sz="1600" b="0" dirty="0">
              <a:solidFill>
                <a:prstClr val="black"/>
              </a:solidFill>
              <a:latin typeface="+mj-lt"/>
            </a:endParaRPr>
          </a:p>
          <a:p>
            <a:pPr defTabSz="685800" fontAlgn="auto">
              <a:spcBef>
                <a:spcPts val="0"/>
              </a:spcBef>
              <a:spcAft>
                <a:spcPts val="0"/>
              </a:spcAft>
            </a:pPr>
            <a:r>
              <a:rPr lang="en-US" sz="1600" b="0" dirty="0">
                <a:solidFill>
                  <a:prstClr val="black"/>
                </a:solidFill>
                <a:latin typeface="+mj-lt"/>
              </a:rPr>
              <a:t>96 Channel VETROC TDC Readout board</a:t>
            </a:r>
          </a:p>
          <a:p>
            <a:pPr marL="285750" indent="-285750" defTabSz="685800" fontAlgn="auto">
              <a:spcBef>
                <a:spcPts val="0"/>
              </a:spcBef>
              <a:spcAft>
                <a:spcPts val="0"/>
              </a:spcAft>
              <a:buFont typeface="Arial" panose="020B0604020202020204" pitchFamily="34" charset="0"/>
              <a:buChar char="•"/>
            </a:pPr>
            <a:r>
              <a:rPr lang="en-US" sz="1600" b="0" dirty="0">
                <a:solidFill>
                  <a:prstClr val="black"/>
                </a:solidFill>
                <a:latin typeface="+mj-lt"/>
              </a:rPr>
              <a:t>Forward ToF detector system</a:t>
            </a:r>
          </a:p>
          <a:p>
            <a:pPr marL="285750" indent="-285750" defTabSz="685800" fontAlgn="auto">
              <a:spcBef>
                <a:spcPts val="0"/>
              </a:spcBef>
              <a:spcAft>
                <a:spcPts val="0"/>
              </a:spcAft>
              <a:buFont typeface="Arial" panose="020B0604020202020204" pitchFamily="34" charset="0"/>
              <a:buChar char="•"/>
            </a:pPr>
            <a:r>
              <a:rPr lang="en-US" sz="1600" b="0" dirty="0">
                <a:solidFill>
                  <a:prstClr val="black"/>
                </a:solidFill>
                <a:latin typeface="+mj-lt"/>
              </a:rPr>
              <a:t>90 plastic scintillator panels/sector</a:t>
            </a:r>
          </a:p>
          <a:p>
            <a:pPr marL="285750" indent="-285750" defTabSz="685800" fontAlgn="auto">
              <a:spcBef>
                <a:spcPts val="0"/>
              </a:spcBef>
              <a:spcAft>
                <a:spcPts val="0"/>
              </a:spcAft>
              <a:buFont typeface="Arial" panose="020B0604020202020204" pitchFamily="34" charset="0"/>
              <a:buChar char="•"/>
            </a:pPr>
            <a:r>
              <a:rPr lang="en-US" sz="1600" b="0" dirty="0">
                <a:solidFill>
                  <a:prstClr val="black"/>
                </a:solidFill>
                <a:latin typeface="+mj-lt"/>
              </a:rPr>
              <a:t>Double sided PMT readout</a:t>
            </a:r>
            <a:endParaRPr lang="en-US" sz="1400" b="0" dirty="0">
              <a:solidFill>
                <a:prstClr val="black"/>
              </a:solidFill>
              <a:latin typeface="+mj-lt"/>
            </a:endParaRPr>
          </a:p>
        </p:txBody>
      </p:sp>
    </p:spTree>
    <p:extLst>
      <p:ext uri="{BB962C8B-B14F-4D97-AF65-F5344CB8AC3E}">
        <p14:creationId xmlns:p14="http://schemas.microsoft.com/office/powerpoint/2010/main" val="17035977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116155" y="43324"/>
            <a:ext cx="1027845" cy="246221"/>
          </a:xfrm>
          <a:prstGeom prst="rect">
            <a:avLst/>
          </a:prstGeom>
          <a:noFill/>
        </p:spPr>
        <p:txBody>
          <a:bodyPr wrap="none" rtlCol="0">
            <a:spAutoFit/>
          </a:bodyPr>
          <a:lstStyle/>
          <a:p>
            <a:r>
              <a:rPr lang="en-US" sz="1000" dirty="0"/>
              <a:t>FEDAQ Group</a:t>
            </a:r>
          </a:p>
        </p:txBody>
      </p:sp>
      <p:pic>
        <p:nvPicPr>
          <p:cNvPr id="3" name="Picture 2">
            <a:extLst>
              <a:ext uri="{FF2B5EF4-FFF2-40B4-BE49-F238E27FC236}">
                <a16:creationId xmlns:a16="http://schemas.microsoft.com/office/drawing/2014/main" id="{36831ECD-3513-B37C-ED5D-F1C5F66BE2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9793"/>
            <a:ext cx="9144000" cy="5311427"/>
          </a:xfrm>
          <a:prstGeom prst="rect">
            <a:avLst/>
          </a:prstGeom>
        </p:spPr>
      </p:pic>
      <p:sp>
        <p:nvSpPr>
          <p:cNvPr id="2" name="TextBox 1">
            <a:extLst>
              <a:ext uri="{FF2B5EF4-FFF2-40B4-BE49-F238E27FC236}">
                <a16:creationId xmlns:a16="http://schemas.microsoft.com/office/drawing/2014/main" id="{0ADBA1EF-5602-4230-B434-5C10849626DF}"/>
              </a:ext>
            </a:extLst>
          </p:cNvPr>
          <p:cNvSpPr txBox="1"/>
          <p:nvPr/>
        </p:nvSpPr>
        <p:spPr>
          <a:xfrm>
            <a:off x="5430741" y="3464450"/>
            <a:ext cx="614271" cy="523220"/>
          </a:xfrm>
          <a:prstGeom prst="rect">
            <a:avLst/>
          </a:prstGeom>
          <a:noFill/>
        </p:spPr>
        <p:txBody>
          <a:bodyPr wrap="none" rtlCol="0">
            <a:spAutoFit/>
          </a:bodyPr>
          <a:lstStyle/>
          <a:p>
            <a:r>
              <a:rPr lang="en-US" sz="1400" dirty="0">
                <a:solidFill>
                  <a:srgbClr val="FFFF00"/>
                </a:solidFill>
                <a:latin typeface="+mj-lt"/>
              </a:rPr>
              <a:t>VMM</a:t>
            </a:r>
          </a:p>
          <a:p>
            <a:r>
              <a:rPr lang="en-US" sz="1400" dirty="0">
                <a:solidFill>
                  <a:srgbClr val="FFFF00"/>
                </a:solidFill>
                <a:latin typeface="+mj-lt"/>
              </a:rPr>
              <a:t>ASiC</a:t>
            </a:r>
          </a:p>
        </p:txBody>
      </p:sp>
      <p:sp>
        <p:nvSpPr>
          <p:cNvPr id="6" name="TextBox 5">
            <a:extLst>
              <a:ext uri="{FF2B5EF4-FFF2-40B4-BE49-F238E27FC236}">
                <a16:creationId xmlns:a16="http://schemas.microsoft.com/office/drawing/2014/main" id="{E4433611-765C-46E6-B289-C59894442EB3}"/>
              </a:ext>
            </a:extLst>
          </p:cNvPr>
          <p:cNvSpPr txBox="1"/>
          <p:nvPr/>
        </p:nvSpPr>
        <p:spPr>
          <a:xfrm>
            <a:off x="6163570" y="3464450"/>
            <a:ext cx="614271" cy="523220"/>
          </a:xfrm>
          <a:prstGeom prst="rect">
            <a:avLst/>
          </a:prstGeom>
          <a:noFill/>
        </p:spPr>
        <p:txBody>
          <a:bodyPr wrap="none" rtlCol="0">
            <a:spAutoFit/>
          </a:bodyPr>
          <a:lstStyle/>
          <a:p>
            <a:r>
              <a:rPr lang="en-US" sz="1400" dirty="0">
                <a:solidFill>
                  <a:srgbClr val="FFFF00"/>
                </a:solidFill>
                <a:latin typeface="+mj-lt"/>
              </a:rPr>
              <a:t>VMM</a:t>
            </a:r>
          </a:p>
          <a:p>
            <a:r>
              <a:rPr lang="en-US" sz="1400" dirty="0">
                <a:solidFill>
                  <a:srgbClr val="FFFF00"/>
                </a:solidFill>
                <a:latin typeface="+mj-lt"/>
              </a:rPr>
              <a:t>ASiC</a:t>
            </a:r>
          </a:p>
        </p:txBody>
      </p:sp>
      <p:sp>
        <p:nvSpPr>
          <p:cNvPr id="7" name="TextBox 6">
            <a:extLst>
              <a:ext uri="{FF2B5EF4-FFF2-40B4-BE49-F238E27FC236}">
                <a16:creationId xmlns:a16="http://schemas.microsoft.com/office/drawing/2014/main" id="{02CCE490-5DBD-4494-AE42-324F52AA453F}"/>
              </a:ext>
            </a:extLst>
          </p:cNvPr>
          <p:cNvSpPr txBox="1"/>
          <p:nvPr/>
        </p:nvSpPr>
        <p:spPr>
          <a:xfrm>
            <a:off x="6896399" y="3464450"/>
            <a:ext cx="614271" cy="523220"/>
          </a:xfrm>
          <a:prstGeom prst="rect">
            <a:avLst/>
          </a:prstGeom>
          <a:noFill/>
        </p:spPr>
        <p:txBody>
          <a:bodyPr wrap="none" rtlCol="0">
            <a:spAutoFit/>
          </a:bodyPr>
          <a:lstStyle/>
          <a:p>
            <a:r>
              <a:rPr lang="en-US" sz="1400" dirty="0">
                <a:solidFill>
                  <a:srgbClr val="FFFF00"/>
                </a:solidFill>
                <a:latin typeface="+mj-lt"/>
              </a:rPr>
              <a:t>VMM</a:t>
            </a:r>
          </a:p>
          <a:p>
            <a:r>
              <a:rPr lang="en-US" sz="1400" dirty="0">
                <a:solidFill>
                  <a:srgbClr val="FFFF00"/>
                </a:solidFill>
                <a:latin typeface="+mj-lt"/>
              </a:rPr>
              <a:t>ASiC</a:t>
            </a:r>
          </a:p>
        </p:txBody>
      </p:sp>
      <p:sp>
        <p:nvSpPr>
          <p:cNvPr id="8" name="TextBox 7">
            <a:extLst>
              <a:ext uri="{FF2B5EF4-FFF2-40B4-BE49-F238E27FC236}">
                <a16:creationId xmlns:a16="http://schemas.microsoft.com/office/drawing/2014/main" id="{1A08F389-2591-4920-9386-91F22AFE9049}"/>
              </a:ext>
            </a:extLst>
          </p:cNvPr>
          <p:cNvSpPr txBox="1"/>
          <p:nvPr/>
        </p:nvSpPr>
        <p:spPr>
          <a:xfrm>
            <a:off x="7676985" y="3464450"/>
            <a:ext cx="614271" cy="523220"/>
          </a:xfrm>
          <a:prstGeom prst="rect">
            <a:avLst/>
          </a:prstGeom>
          <a:noFill/>
        </p:spPr>
        <p:txBody>
          <a:bodyPr wrap="none" rtlCol="0">
            <a:spAutoFit/>
          </a:bodyPr>
          <a:lstStyle/>
          <a:p>
            <a:r>
              <a:rPr lang="en-US" sz="1400" dirty="0">
                <a:solidFill>
                  <a:srgbClr val="FFFF00"/>
                </a:solidFill>
                <a:latin typeface="+mj-lt"/>
              </a:rPr>
              <a:t>VMM</a:t>
            </a:r>
          </a:p>
          <a:p>
            <a:r>
              <a:rPr lang="en-US" sz="1400" dirty="0">
                <a:solidFill>
                  <a:srgbClr val="FFFF00"/>
                </a:solidFill>
                <a:latin typeface="+mj-lt"/>
              </a:rPr>
              <a:t>ASiC</a:t>
            </a:r>
          </a:p>
        </p:txBody>
      </p:sp>
      <p:sp>
        <p:nvSpPr>
          <p:cNvPr id="11" name="TextBox 10">
            <a:extLst>
              <a:ext uri="{FF2B5EF4-FFF2-40B4-BE49-F238E27FC236}">
                <a16:creationId xmlns:a16="http://schemas.microsoft.com/office/drawing/2014/main" id="{C1AA1DCD-C6AF-4918-A584-412B45BAACD7}"/>
              </a:ext>
            </a:extLst>
          </p:cNvPr>
          <p:cNvSpPr txBox="1"/>
          <p:nvPr/>
        </p:nvSpPr>
        <p:spPr>
          <a:xfrm>
            <a:off x="6165173" y="2452071"/>
            <a:ext cx="693267" cy="646331"/>
          </a:xfrm>
          <a:prstGeom prst="rect">
            <a:avLst/>
          </a:prstGeom>
          <a:noFill/>
        </p:spPr>
        <p:txBody>
          <a:bodyPr wrap="none" rtlCol="0">
            <a:spAutoFit/>
          </a:bodyPr>
          <a:lstStyle/>
          <a:p>
            <a:r>
              <a:rPr lang="en-US" sz="1200" dirty="0">
                <a:solidFill>
                  <a:srgbClr val="FFFF00"/>
                </a:solidFill>
                <a:latin typeface="+mj-lt"/>
              </a:rPr>
              <a:t>Xilinx</a:t>
            </a:r>
          </a:p>
          <a:p>
            <a:r>
              <a:rPr lang="en-US" sz="1200" dirty="0">
                <a:solidFill>
                  <a:srgbClr val="FFFF00"/>
                </a:solidFill>
                <a:latin typeface="+mj-lt"/>
              </a:rPr>
              <a:t>Virtex7</a:t>
            </a:r>
          </a:p>
          <a:p>
            <a:r>
              <a:rPr lang="en-US" sz="1200" dirty="0">
                <a:solidFill>
                  <a:srgbClr val="FFFF00"/>
                </a:solidFill>
                <a:latin typeface="+mj-lt"/>
              </a:rPr>
              <a:t>FPGA</a:t>
            </a:r>
          </a:p>
        </p:txBody>
      </p:sp>
      <p:sp>
        <p:nvSpPr>
          <p:cNvPr id="12" name="Rectangle 2">
            <a:extLst>
              <a:ext uri="{FF2B5EF4-FFF2-40B4-BE49-F238E27FC236}">
                <a16:creationId xmlns:a16="http://schemas.microsoft.com/office/drawing/2014/main" id="{CEE23C33-6EF3-42BB-B774-57033EB55F57}"/>
              </a:ext>
            </a:extLst>
          </p:cNvPr>
          <p:cNvSpPr txBox="1">
            <a:spLocks noChangeArrowheads="1"/>
          </p:cNvSpPr>
          <p:nvPr/>
        </p:nvSpPr>
        <p:spPr>
          <a:xfrm>
            <a:off x="609600" y="152430"/>
            <a:ext cx="8229600" cy="639763"/>
          </a:xfrm>
          <a:prstGeom prst="rect">
            <a:avLst/>
          </a:prstGeom>
        </p:spPr>
        <p:txBody>
          <a:bodyPr/>
          <a:lst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r>
              <a:rPr lang="en-US" sz="2400" kern="0" dirty="0"/>
              <a:t>Near Future SRO -  CLAS12 uRWell Read-Out </a:t>
            </a:r>
            <a:br>
              <a:rPr lang="en-US" sz="2000" kern="0" dirty="0"/>
            </a:br>
            <a:endParaRPr lang="en-US" sz="1400" kern="0" dirty="0"/>
          </a:p>
        </p:txBody>
      </p:sp>
    </p:spTree>
    <p:extLst>
      <p:ext uri="{BB962C8B-B14F-4D97-AF65-F5344CB8AC3E}">
        <p14:creationId xmlns:p14="http://schemas.microsoft.com/office/powerpoint/2010/main" val="29302277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116155" y="43324"/>
            <a:ext cx="1027845" cy="246221"/>
          </a:xfrm>
          <a:prstGeom prst="rect">
            <a:avLst/>
          </a:prstGeom>
          <a:noFill/>
        </p:spPr>
        <p:txBody>
          <a:bodyPr wrap="none" rtlCol="0">
            <a:spAutoFit/>
          </a:bodyPr>
          <a:lstStyle/>
          <a:p>
            <a:r>
              <a:rPr lang="en-US" sz="1000" dirty="0"/>
              <a:t>FEDAQ Group</a:t>
            </a:r>
          </a:p>
        </p:txBody>
      </p:sp>
      <p:pic>
        <p:nvPicPr>
          <p:cNvPr id="3" name="Picture 2">
            <a:extLst>
              <a:ext uri="{FF2B5EF4-FFF2-40B4-BE49-F238E27FC236}">
                <a16:creationId xmlns:a16="http://schemas.microsoft.com/office/drawing/2014/main" id="{36831ECD-3513-B37C-ED5D-F1C5F66BE2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4055"/>
            <a:ext cx="9144000" cy="5287617"/>
          </a:xfrm>
          <a:prstGeom prst="rect">
            <a:avLst/>
          </a:prstGeom>
        </p:spPr>
      </p:pic>
      <p:sp>
        <p:nvSpPr>
          <p:cNvPr id="12" name="Rectangle 2">
            <a:extLst>
              <a:ext uri="{FF2B5EF4-FFF2-40B4-BE49-F238E27FC236}">
                <a16:creationId xmlns:a16="http://schemas.microsoft.com/office/drawing/2014/main" id="{CEE23C33-6EF3-42BB-B774-57033EB55F57}"/>
              </a:ext>
            </a:extLst>
          </p:cNvPr>
          <p:cNvSpPr txBox="1">
            <a:spLocks noChangeArrowheads="1"/>
          </p:cNvSpPr>
          <p:nvPr/>
        </p:nvSpPr>
        <p:spPr>
          <a:xfrm>
            <a:off x="609600" y="152430"/>
            <a:ext cx="8229600" cy="639763"/>
          </a:xfrm>
          <a:prstGeom prst="rect">
            <a:avLst/>
          </a:prstGeom>
        </p:spPr>
        <p:txBody>
          <a:bodyPr/>
          <a:lst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r>
              <a:rPr lang="en-US" sz="2400" kern="0" dirty="0"/>
              <a:t>The Whole ‘Enchilada’-  CLAS12 High Luminosity</a:t>
            </a:r>
            <a:br>
              <a:rPr lang="en-US" sz="2000" kern="0" dirty="0"/>
            </a:br>
            <a:endParaRPr lang="en-US" sz="1400" kern="0" dirty="0"/>
          </a:p>
        </p:txBody>
      </p:sp>
      <p:sp>
        <p:nvSpPr>
          <p:cNvPr id="4" name="Rectangle 3">
            <a:extLst>
              <a:ext uri="{FF2B5EF4-FFF2-40B4-BE49-F238E27FC236}">
                <a16:creationId xmlns:a16="http://schemas.microsoft.com/office/drawing/2014/main" id="{082FEE84-D23C-4985-8A42-AF9F3C1A7F0F}"/>
              </a:ext>
            </a:extLst>
          </p:cNvPr>
          <p:cNvSpPr/>
          <p:nvPr/>
        </p:nvSpPr>
        <p:spPr bwMode="auto">
          <a:xfrm>
            <a:off x="2997642" y="731520"/>
            <a:ext cx="3252083" cy="3816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278471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116155" y="43324"/>
            <a:ext cx="1027845" cy="246221"/>
          </a:xfrm>
          <a:prstGeom prst="rect">
            <a:avLst/>
          </a:prstGeom>
          <a:noFill/>
        </p:spPr>
        <p:txBody>
          <a:bodyPr wrap="none" rtlCol="0">
            <a:spAutoFit/>
          </a:bodyPr>
          <a:lstStyle/>
          <a:p>
            <a:r>
              <a:rPr lang="en-US" sz="1000" dirty="0"/>
              <a:t>FEDAQ Group</a:t>
            </a:r>
          </a:p>
        </p:txBody>
      </p:sp>
      <p:sp>
        <p:nvSpPr>
          <p:cNvPr id="12" name="Rectangle 2">
            <a:extLst>
              <a:ext uri="{FF2B5EF4-FFF2-40B4-BE49-F238E27FC236}">
                <a16:creationId xmlns:a16="http://schemas.microsoft.com/office/drawing/2014/main" id="{CEE23C33-6EF3-42BB-B774-57033EB55F57}"/>
              </a:ext>
            </a:extLst>
          </p:cNvPr>
          <p:cNvSpPr txBox="1">
            <a:spLocks noChangeArrowheads="1"/>
          </p:cNvSpPr>
          <p:nvPr/>
        </p:nvSpPr>
        <p:spPr>
          <a:xfrm>
            <a:off x="400477" y="86944"/>
            <a:ext cx="8229600" cy="639763"/>
          </a:xfrm>
          <a:prstGeom prst="rect">
            <a:avLst/>
          </a:prstGeom>
        </p:spPr>
        <p:txBody>
          <a:bodyPr/>
          <a:lst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r>
              <a:rPr lang="en-US" sz="2400" kern="0" dirty="0"/>
              <a:t>Future SRO -  Applications  </a:t>
            </a:r>
            <a:br>
              <a:rPr lang="en-US" sz="2000" kern="0" dirty="0"/>
            </a:br>
            <a:endParaRPr lang="en-US" sz="1400" kern="0" dirty="0"/>
          </a:p>
        </p:txBody>
      </p:sp>
      <p:sp>
        <p:nvSpPr>
          <p:cNvPr id="13" name="Title 1">
            <a:extLst>
              <a:ext uri="{FF2B5EF4-FFF2-40B4-BE49-F238E27FC236}">
                <a16:creationId xmlns:a16="http://schemas.microsoft.com/office/drawing/2014/main" id="{CEEA5E9D-117C-49C0-952D-2F2A444A434B}"/>
              </a:ext>
            </a:extLst>
          </p:cNvPr>
          <p:cNvSpPr txBox="1">
            <a:spLocks/>
          </p:cNvSpPr>
          <p:nvPr/>
        </p:nvSpPr>
        <p:spPr>
          <a:xfrm>
            <a:off x="1550623" y="726707"/>
            <a:ext cx="5915025" cy="483725"/>
          </a:xfrm>
          <a:prstGeom prst="rect">
            <a:avLst/>
          </a:prstGeom>
        </p:spPr>
        <p:txBody>
          <a:bodyPr>
            <a:normAutofit fontScale="97500" lnSpcReduction="10000"/>
          </a:bodyPr>
          <a:lst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r>
              <a:rPr lang="en-US" sz="2700" kern="0" dirty="0"/>
              <a:t>FELIX 182</a:t>
            </a:r>
          </a:p>
        </p:txBody>
      </p:sp>
      <p:pic>
        <p:nvPicPr>
          <p:cNvPr id="14" name="Picture 13">
            <a:extLst>
              <a:ext uri="{FF2B5EF4-FFF2-40B4-BE49-F238E27FC236}">
                <a16:creationId xmlns:a16="http://schemas.microsoft.com/office/drawing/2014/main" id="{D91FFC51-09B9-4F22-BE20-779ED20A77DF}"/>
              </a:ext>
            </a:extLst>
          </p:cNvPr>
          <p:cNvPicPr>
            <a:picLocks noChangeAspect="1"/>
          </p:cNvPicPr>
          <p:nvPr/>
        </p:nvPicPr>
        <p:blipFill>
          <a:blip r:embed="rId3"/>
          <a:stretch>
            <a:fillRect/>
          </a:stretch>
        </p:blipFill>
        <p:spPr>
          <a:xfrm>
            <a:off x="1805014" y="1149346"/>
            <a:ext cx="5873819" cy="2208800"/>
          </a:xfrm>
          <a:prstGeom prst="rect">
            <a:avLst/>
          </a:prstGeom>
        </p:spPr>
      </p:pic>
      <p:pic>
        <p:nvPicPr>
          <p:cNvPr id="15" name="Picture 14">
            <a:extLst>
              <a:ext uri="{FF2B5EF4-FFF2-40B4-BE49-F238E27FC236}">
                <a16:creationId xmlns:a16="http://schemas.microsoft.com/office/drawing/2014/main" id="{DABF5C6D-7AD3-458B-B7DE-7A48876572DC}"/>
              </a:ext>
            </a:extLst>
          </p:cNvPr>
          <p:cNvPicPr>
            <a:picLocks noChangeAspect="1"/>
          </p:cNvPicPr>
          <p:nvPr/>
        </p:nvPicPr>
        <p:blipFill>
          <a:blip r:embed="rId4"/>
          <a:stretch>
            <a:fillRect/>
          </a:stretch>
        </p:blipFill>
        <p:spPr>
          <a:xfrm>
            <a:off x="1154926" y="1149346"/>
            <a:ext cx="650662" cy="2451833"/>
          </a:xfrm>
          <a:prstGeom prst="rect">
            <a:avLst/>
          </a:prstGeom>
        </p:spPr>
      </p:pic>
      <p:sp>
        <p:nvSpPr>
          <p:cNvPr id="16" name="TextBox 15">
            <a:extLst>
              <a:ext uri="{FF2B5EF4-FFF2-40B4-BE49-F238E27FC236}">
                <a16:creationId xmlns:a16="http://schemas.microsoft.com/office/drawing/2014/main" id="{6033E35A-CD45-47DD-8D3D-AA47A1BE3D76}"/>
              </a:ext>
            </a:extLst>
          </p:cNvPr>
          <p:cNvSpPr txBox="1"/>
          <p:nvPr/>
        </p:nvSpPr>
        <p:spPr>
          <a:xfrm>
            <a:off x="342566" y="3628948"/>
            <a:ext cx="7910888" cy="2285241"/>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400" dirty="0">
                <a:latin typeface="+mj-lt"/>
              </a:rPr>
              <a:t>~10 boards were produced in early 2023. </a:t>
            </a:r>
            <a:endParaRPr lang="en-US" sz="1400" dirty="0">
              <a:latin typeface="+mj-lt"/>
              <a:cs typeface="Calibri"/>
            </a:endParaRPr>
          </a:p>
          <a:p>
            <a:pPr marL="214313" indent="-214313">
              <a:buFont typeface="Arial" panose="020B0604020202020204" pitchFamily="34" charset="0"/>
              <a:buChar char="•"/>
            </a:pPr>
            <a:endParaRPr lang="en-US" sz="800" dirty="0">
              <a:latin typeface="+mj-lt"/>
              <a:cs typeface="Calibri"/>
            </a:endParaRPr>
          </a:p>
          <a:p>
            <a:pPr marL="214313" indent="-214313">
              <a:buFont typeface="Arial" panose="020B0604020202020204" pitchFamily="34" charset="0"/>
              <a:buChar char="•"/>
            </a:pPr>
            <a:r>
              <a:rPr lang="en-US" sz="1400" dirty="0">
                <a:latin typeface="+mj-lt"/>
              </a:rPr>
              <a:t>JLAB FEDAQ Group has purchased 2 and they are on site now.</a:t>
            </a:r>
            <a:endParaRPr lang="en-US" sz="1400" dirty="0">
              <a:latin typeface="+mj-lt"/>
              <a:cs typeface="Calibri"/>
            </a:endParaRPr>
          </a:p>
          <a:p>
            <a:pPr marL="214313" indent="-214313">
              <a:buFont typeface="Arial" panose="020B0604020202020204" pitchFamily="34" charset="0"/>
              <a:buChar char="•"/>
            </a:pPr>
            <a:endParaRPr lang="en-US" sz="800" dirty="0">
              <a:latin typeface="+mj-lt"/>
              <a:cs typeface="Calibri"/>
            </a:endParaRPr>
          </a:p>
          <a:p>
            <a:pPr marL="214313" indent="-214313">
              <a:buFont typeface="Arial" panose="020B0604020202020204" pitchFamily="34" charset="0"/>
              <a:buChar char="•"/>
            </a:pPr>
            <a:r>
              <a:rPr lang="en-US" sz="1400" dirty="0">
                <a:latin typeface="+mj-lt"/>
                <a:cs typeface="Calibri"/>
              </a:rPr>
              <a:t>CODA ReadOut Control [ROC] ported to the board</a:t>
            </a:r>
          </a:p>
          <a:p>
            <a:pPr marL="557213" lvl="1" indent="-214313">
              <a:buFont typeface="Arial" panose="020B0604020202020204" pitchFamily="34" charset="0"/>
              <a:buChar char="•"/>
            </a:pPr>
            <a:r>
              <a:rPr lang="en-US" sz="1400" dirty="0">
                <a:latin typeface="+mj-lt"/>
                <a:cs typeface="Calibri"/>
              </a:rPr>
              <a:t>Linux OS</a:t>
            </a:r>
          </a:p>
          <a:p>
            <a:pPr marL="214313" indent="-214313">
              <a:buFont typeface="Arial" panose="020B0604020202020204" pitchFamily="34" charset="0"/>
              <a:buChar char="•"/>
            </a:pPr>
            <a:endParaRPr lang="en-US" sz="800" dirty="0">
              <a:latin typeface="+mj-lt"/>
              <a:cs typeface="Calibri"/>
            </a:endParaRPr>
          </a:p>
          <a:p>
            <a:pPr marL="214313" indent="-214313">
              <a:buFont typeface="Arial" panose="020B0604020202020204" pitchFamily="34" charset="0"/>
              <a:buChar char="•"/>
            </a:pPr>
            <a:r>
              <a:rPr lang="en-US" sz="1400" dirty="0">
                <a:latin typeface="+mj-lt"/>
              </a:rPr>
              <a:t>Future plan for 48 channel version</a:t>
            </a:r>
            <a:endParaRPr lang="en-US" sz="1400" dirty="0">
              <a:latin typeface="+mj-lt"/>
              <a:cs typeface="Calibri"/>
            </a:endParaRPr>
          </a:p>
          <a:p>
            <a:pPr marL="557213" lvl="1" indent="-214313">
              <a:buFontTx/>
              <a:buChar char="-"/>
            </a:pPr>
            <a:r>
              <a:rPr lang="en-US" sz="1400" dirty="0">
                <a:latin typeface="+mj-lt"/>
              </a:rPr>
              <a:t>Upgraded Versal FPGA</a:t>
            </a:r>
            <a:endParaRPr lang="en-US" sz="1400" dirty="0">
              <a:latin typeface="+mj-lt"/>
              <a:cs typeface="Calibri" panose="020F0502020204030204"/>
            </a:endParaRPr>
          </a:p>
          <a:p>
            <a:pPr marL="214313" indent="-214313">
              <a:buFont typeface="Arial"/>
              <a:buChar char="•"/>
            </a:pPr>
            <a:endParaRPr lang="en-US" sz="800" dirty="0">
              <a:latin typeface="+mj-lt"/>
              <a:cs typeface="Calibri" panose="020F0502020204030204"/>
            </a:endParaRPr>
          </a:p>
          <a:p>
            <a:pPr marL="214313" indent="-214313">
              <a:buFont typeface="Arial"/>
              <a:buChar char="•"/>
            </a:pPr>
            <a:r>
              <a:rPr lang="en-US" sz="1400" dirty="0">
                <a:latin typeface="+mj-lt"/>
                <a:cs typeface="Calibri" panose="020F0502020204030204"/>
              </a:rPr>
              <a:t>General technical support for the FELIX Hardware should be available through the end of HL-LHC operation. (i.e. into the late 2030s for Run 5)</a:t>
            </a:r>
          </a:p>
        </p:txBody>
      </p:sp>
    </p:spTree>
    <p:extLst>
      <p:ext uri="{BB962C8B-B14F-4D97-AF65-F5344CB8AC3E}">
        <p14:creationId xmlns:p14="http://schemas.microsoft.com/office/powerpoint/2010/main" val="10231144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13054" y="780662"/>
            <a:ext cx="7495127" cy="5791200"/>
          </a:xfrm>
          <a:prstGeom prst="rect">
            <a:avLst/>
          </a:prstGeom>
          <a:noFill/>
          <a:ln w="9525">
            <a:noFill/>
            <a:miter lim="800000"/>
            <a:headEnd/>
            <a:tailEnd/>
          </a:ln>
          <a:effectLst/>
        </p:spPr>
        <p:txBody>
          <a:bodyPr lIns="91440" tIns="45720" rIns="91440" bIns="45720" anchor="t"/>
          <a:lstStyle/>
          <a:p>
            <a:pPr marL="800100" lvl="1" indent="-342900" eaLnBrk="0" hangingPunct="0">
              <a:spcBef>
                <a:spcPct val="20000"/>
              </a:spcBef>
              <a:buFont typeface="Arial" pitchFamily="34" charset="0"/>
              <a:buChar char="•"/>
            </a:pPr>
            <a:endParaRPr lang="en-US" sz="1600" dirty="0">
              <a:latin typeface="Arial" charset="0"/>
              <a:cs typeface="Arial" charset="0"/>
            </a:endParaRPr>
          </a:p>
          <a:p>
            <a:pPr marL="742950" lvl="1" indent="-285750" eaLnBrk="0" hangingPunct="0">
              <a:spcBef>
                <a:spcPct val="20000"/>
              </a:spcBef>
              <a:buFont typeface="Arial" panose="020B0604020202020204" pitchFamily="34" charset="0"/>
              <a:buChar char="•"/>
            </a:pPr>
            <a:r>
              <a:rPr lang="en-US" sz="1600" dirty="0">
                <a:latin typeface="Arial" charset="0"/>
                <a:cs typeface="Arial" charset="0"/>
              </a:rPr>
              <a:t>Significant Streaming Readout application progress with our 12GeV front end electronics.</a:t>
            </a:r>
          </a:p>
          <a:p>
            <a:pPr marL="742950" lvl="1" indent="-285750" eaLnBrk="0" hangingPunct="0">
              <a:spcBef>
                <a:spcPct val="20000"/>
              </a:spcBef>
              <a:buFont typeface="Arial" panose="020B0604020202020204" pitchFamily="34" charset="0"/>
              <a:buChar char="•"/>
            </a:pPr>
            <a:endParaRPr lang="en-US" sz="1600" dirty="0">
              <a:latin typeface="Arial" charset="0"/>
              <a:cs typeface="Arial" charset="0"/>
            </a:endParaRPr>
          </a:p>
          <a:p>
            <a:pPr marL="742950" lvl="1" indent="-285750" eaLnBrk="0" hangingPunct="0">
              <a:spcBef>
                <a:spcPct val="20000"/>
              </a:spcBef>
              <a:buFont typeface="Arial" panose="020B0604020202020204" pitchFamily="34" charset="0"/>
              <a:buChar char="•"/>
            </a:pPr>
            <a:r>
              <a:rPr lang="en-US" sz="1600" dirty="0">
                <a:latin typeface="Arial" charset="0"/>
                <a:cs typeface="Arial" charset="0"/>
              </a:rPr>
              <a:t>CODA DAQ software development effort for Streaming applications is also progressing well. </a:t>
            </a:r>
          </a:p>
          <a:p>
            <a:pPr marL="742950" lvl="1" indent="-285750" eaLnBrk="0" hangingPunct="0">
              <a:spcBef>
                <a:spcPct val="20000"/>
              </a:spcBef>
              <a:buFont typeface="Arial" panose="020B0604020202020204" pitchFamily="34" charset="0"/>
              <a:buChar char="•"/>
            </a:pPr>
            <a:endParaRPr lang="en-US" sz="1600" dirty="0">
              <a:latin typeface="Arial" charset="0"/>
              <a:cs typeface="Arial" charset="0"/>
            </a:endParaRPr>
          </a:p>
          <a:p>
            <a:pPr marL="742950" lvl="1" indent="-285750" eaLnBrk="0" hangingPunct="0">
              <a:spcBef>
                <a:spcPct val="20000"/>
              </a:spcBef>
              <a:buFont typeface="Arial" panose="020B0604020202020204" pitchFamily="34" charset="0"/>
              <a:buChar char="•"/>
            </a:pPr>
            <a:r>
              <a:rPr lang="en-US" sz="1600" dirty="0">
                <a:latin typeface="Arial" charset="0"/>
                <a:cs typeface="Arial" charset="0"/>
              </a:rPr>
              <a:t>We have many options for Streaming implementation with VXS hardware, Front-End ASIC readout boards, smart switches and will continue plans with the FELIX 182 board with CODA [Linux ‘ROC’]</a:t>
            </a:r>
          </a:p>
          <a:p>
            <a:pPr marL="742950" lvl="1" indent="-285750" eaLnBrk="0" hangingPunct="0">
              <a:spcBef>
                <a:spcPct val="20000"/>
              </a:spcBef>
              <a:buFont typeface="Arial" panose="020B0604020202020204" pitchFamily="34" charset="0"/>
              <a:buChar char="•"/>
            </a:pPr>
            <a:endParaRPr lang="en-US" sz="1600" dirty="0">
              <a:latin typeface="Arial" charset="0"/>
              <a:cs typeface="Arial" charset="0"/>
            </a:endParaRPr>
          </a:p>
          <a:p>
            <a:pPr marL="742950" lvl="1" indent="-285750" eaLnBrk="0" hangingPunct="0">
              <a:spcBef>
                <a:spcPct val="20000"/>
              </a:spcBef>
              <a:buFont typeface="Arial" panose="020B0604020202020204" pitchFamily="34" charset="0"/>
              <a:buChar char="•"/>
            </a:pPr>
            <a:r>
              <a:rPr lang="en-US" sz="1600" dirty="0">
                <a:latin typeface="Arial" charset="0"/>
                <a:cs typeface="Arial" charset="0"/>
              </a:rPr>
              <a:t>There will be several presentations at this workshop that will focus on ePIC/EIC applications and it </a:t>
            </a:r>
            <a:r>
              <a:rPr lang="en-US" sz="1600">
                <a:latin typeface="Arial" charset="0"/>
                <a:cs typeface="Arial" charset="0"/>
              </a:rPr>
              <a:t>is exciting </a:t>
            </a:r>
            <a:r>
              <a:rPr lang="en-US" sz="1600" dirty="0">
                <a:latin typeface="Arial" charset="0"/>
                <a:cs typeface="Arial" charset="0"/>
              </a:rPr>
              <a:t>to be involved with these projects as a partner lab.</a:t>
            </a:r>
          </a:p>
          <a:p>
            <a:pPr marL="742950" lvl="1" indent="-285750" eaLnBrk="0" hangingPunct="0">
              <a:spcBef>
                <a:spcPct val="20000"/>
              </a:spcBef>
              <a:buFont typeface="Arial" panose="020B0604020202020204" pitchFamily="34" charset="0"/>
              <a:buChar char="•"/>
            </a:pPr>
            <a:endParaRPr lang="en-US" sz="1600" dirty="0">
              <a:latin typeface="Arial" charset="0"/>
              <a:cs typeface="Arial" charset="0"/>
            </a:endParaRPr>
          </a:p>
          <a:p>
            <a:pPr marL="742950" lvl="1" indent="-285750" eaLnBrk="0" hangingPunct="0">
              <a:spcBef>
                <a:spcPct val="20000"/>
              </a:spcBef>
              <a:buFont typeface="Arial" panose="020B0604020202020204" pitchFamily="34" charset="0"/>
              <a:buChar char="•"/>
            </a:pPr>
            <a:r>
              <a:rPr lang="en-US" sz="1600" dirty="0">
                <a:latin typeface="Arial" charset="0"/>
                <a:cs typeface="Arial" charset="0"/>
              </a:rPr>
              <a:t>What are your questions?</a:t>
            </a:r>
          </a:p>
          <a:p>
            <a:pPr lvl="1" eaLnBrk="0" hangingPunct="0">
              <a:spcBef>
                <a:spcPct val="20000"/>
              </a:spcBef>
            </a:pPr>
            <a:endParaRPr lang="en-US" sz="1600" dirty="0">
              <a:latin typeface="Arial" charset="0"/>
              <a:cs typeface="Arial" charset="0"/>
            </a:endParaRPr>
          </a:p>
          <a:p>
            <a:pPr marL="800100" lvl="1" indent="-342900" eaLnBrk="0" hangingPunct="0">
              <a:spcBef>
                <a:spcPct val="20000"/>
              </a:spcBef>
            </a:pPr>
            <a:r>
              <a:rPr lang="en-US" sz="1600" dirty="0">
                <a:latin typeface="Arial" charset="0"/>
                <a:cs typeface="Arial" charset="0"/>
              </a:rPr>
              <a:t>   </a:t>
            </a:r>
          </a:p>
          <a:p>
            <a:pPr marL="342900" indent="-342900" eaLnBrk="0" hangingPunct="0">
              <a:lnSpc>
                <a:spcPct val="90000"/>
              </a:lnSpc>
              <a:spcBef>
                <a:spcPct val="20000"/>
              </a:spcBef>
              <a:buFontTx/>
              <a:buChar char="•"/>
            </a:pPr>
            <a:endParaRPr lang="en-US" sz="1800" dirty="0">
              <a:latin typeface="Arial" charset="0"/>
              <a:cs typeface="Arial" charset="0"/>
            </a:endParaRPr>
          </a:p>
          <a:p>
            <a:pPr marL="342900" indent="-342900" eaLnBrk="0" hangingPunct="0">
              <a:lnSpc>
                <a:spcPct val="90000"/>
              </a:lnSpc>
              <a:spcBef>
                <a:spcPct val="20000"/>
              </a:spcBef>
              <a:buFontTx/>
              <a:buChar char="•"/>
            </a:pPr>
            <a:endParaRPr lang="en-US" sz="1800" dirty="0"/>
          </a:p>
        </p:txBody>
      </p:sp>
      <p:sp>
        <p:nvSpPr>
          <p:cNvPr id="6" name="TextBox 29"/>
          <p:cNvSpPr txBox="1">
            <a:spLocks noChangeArrowheads="1"/>
          </p:cNvSpPr>
          <p:nvPr/>
        </p:nvSpPr>
        <p:spPr bwMode="auto">
          <a:xfrm>
            <a:off x="914400" y="1"/>
            <a:ext cx="7162800" cy="523220"/>
          </a:xfrm>
          <a:prstGeom prst="rect">
            <a:avLst/>
          </a:prstGeom>
          <a:noFill/>
          <a:ln w="9525">
            <a:noFill/>
            <a:miter lim="800000"/>
            <a:headEnd/>
            <a:tailEnd/>
          </a:ln>
        </p:spPr>
        <p:txBody>
          <a:bodyPr>
            <a:spAutoFit/>
          </a:bodyPr>
          <a:lstStyle/>
          <a:p>
            <a:pPr algn="ctr" eaLnBrk="0" hangingPunct="0"/>
            <a:r>
              <a:rPr lang="en-US" sz="2800" b="1" dirty="0">
                <a:latin typeface="Calibri" pitchFamily="34" charset="0"/>
              </a:rPr>
              <a:t>Summary</a:t>
            </a:r>
          </a:p>
        </p:txBody>
      </p:sp>
      <p:pic>
        <p:nvPicPr>
          <p:cNvPr id="3074" name="Picture 2" descr="C:\Users\cuevas\Pictures\FUN\STUFF\Phasors.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3166" y="1"/>
            <a:ext cx="823807" cy="8906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cuevas\Pictures\FUN\STUFF\Phasors.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 y="1"/>
            <a:ext cx="823807" cy="89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930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844550"/>
          </a:xfrm>
        </p:spPr>
        <p:txBody>
          <a:bodyPr/>
          <a:lstStyle/>
          <a:p>
            <a:pPr eaLnBrk="1" hangingPunct="1"/>
            <a:r>
              <a:rPr lang="en-US" dirty="0"/>
              <a:t>Backup slides</a:t>
            </a:r>
          </a:p>
        </p:txBody>
      </p:sp>
      <p:pic>
        <p:nvPicPr>
          <p:cNvPr id="47106" name="Picture 2" descr="jitter_eye_sm.gif"/>
          <p:cNvPicPr>
            <a:picLocks noChangeAspect="1"/>
          </p:cNvPicPr>
          <p:nvPr/>
        </p:nvPicPr>
        <p:blipFill>
          <a:blip r:embed="rId2" cstate="print"/>
          <a:srcRect/>
          <a:stretch>
            <a:fillRect/>
          </a:stretch>
        </p:blipFill>
        <p:spPr bwMode="auto">
          <a:xfrm>
            <a:off x="539337" y="3657600"/>
            <a:ext cx="3308350" cy="2446338"/>
          </a:xfrm>
          <a:prstGeom prst="rect">
            <a:avLst/>
          </a:prstGeom>
          <a:noFill/>
          <a:ln w="9525">
            <a:noFill/>
            <a:miter lim="800000"/>
            <a:headEnd/>
            <a:tailEnd/>
          </a:ln>
        </p:spPr>
      </p:pic>
      <p:pic>
        <p:nvPicPr>
          <p:cNvPr id="47107" name="Picture 3" descr="tekdsa.jpg"/>
          <p:cNvPicPr>
            <a:picLocks noChangeAspect="1"/>
          </p:cNvPicPr>
          <p:nvPr/>
        </p:nvPicPr>
        <p:blipFill>
          <a:blip r:embed="rId3" cstate="print"/>
          <a:srcRect/>
          <a:stretch>
            <a:fillRect/>
          </a:stretch>
        </p:blipFill>
        <p:spPr bwMode="auto">
          <a:xfrm>
            <a:off x="4572000" y="961942"/>
            <a:ext cx="2857500" cy="2190750"/>
          </a:xfrm>
          <a:prstGeom prst="rect">
            <a:avLst/>
          </a:prstGeom>
          <a:noFill/>
          <a:ln w="9525">
            <a:noFill/>
            <a:miter lim="800000"/>
            <a:headEnd/>
            <a:tailEnd/>
          </a:ln>
        </p:spPr>
      </p:pic>
      <p:pic>
        <p:nvPicPr>
          <p:cNvPr id="2050" name="Picture 2" descr="C:\Users\cuevas\Pictures\FUN\be-glad-you-dont-work-in-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3889" y="3705308"/>
            <a:ext cx="3671373" cy="24574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uevas\Pictures\FUN\circuit_diagra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661696" cy="34242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83889" y="3408586"/>
            <a:ext cx="3888885" cy="369332"/>
          </a:xfrm>
          <a:prstGeom prst="rect">
            <a:avLst/>
          </a:prstGeom>
          <a:noFill/>
        </p:spPr>
        <p:txBody>
          <a:bodyPr wrap="none" rtlCol="0">
            <a:spAutoFit/>
          </a:bodyPr>
          <a:lstStyle/>
          <a:p>
            <a:r>
              <a:rPr lang="en-US" sz="1800" dirty="0"/>
              <a:t>They said we were going “wireless”,,, </a:t>
            </a:r>
          </a:p>
        </p:txBody>
      </p:sp>
      <p:sp>
        <p:nvSpPr>
          <p:cNvPr id="3" name="TextBox 2">
            <a:extLst>
              <a:ext uri="{FF2B5EF4-FFF2-40B4-BE49-F238E27FC236}">
                <a16:creationId xmlns:a16="http://schemas.microsoft.com/office/drawing/2014/main" id="{BE1906F6-8EDD-4397-A8F3-9DB0265DDAF1}"/>
              </a:ext>
            </a:extLst>
          </p:cNvPr>
          <p:cNvSpPr txBox="1"/>
          <p:nvPr/>
        </p:nvSpPr>
        <p:spPr>
          <a:xfrm>
            <a:off x="1701579" y="4410834"/>
            <a:ext cx="1555366" cy="523220"/>
          </a:xfrm>
          <a:prstGeom prst="rect">
            <a:avLst/>
          </a:prstGeom>
          <a:noFill/>
        </p:spPr>
        <p:txBody>
          <a:bodyPr wrap="square" rtlCol="0">
            <a:spAutoFit/>
          </a:bodyPr>
          <a:lstStyle/>
          <a:p>
            <a:r>
              <a:rPr lang="en-US" sz="2800" dirty="0">
                <a:solidFill>
                  <a:srgbClr val="FFFF00"/>
                </a:solidFill>
              </a:rPr>
              <a:t>The Eye</a:t>
            </a:r>
          </a:p>
        </p:txBody>
      </p:sp>
    </p:spTree>
    <p:extLst>
      <p:ext uri="{BB962C8B-B14F-4D97-AF65-F5344CB8AC3E}">
        <p14:creationId xmlns:p14="http://schemas.microsoft.com/office/powerpoint/2010/main" val="3447353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bject 50"/>
          <p:cNvSpPr/>
          <p:nvPr/>
        </p:nvSpPr>
        <p:spPr>
          <a:xfrm>
            <a:off x="0" y="685800"/>
            <a:ext cx="9144000" cy="0"/>
          </a:xfrm>
          <a:custGeom>
            <a:avLst/>
            <a:gdLst/>
            <a:ahLst/>
            <a:cxnLst/>
            <a:rect l="l" t="t" r="r" b="b"/>
            <a:pathLst>
              <a:path w="9144000">
                <a:moveTo>
                  <a:pt x="0" y="0"/>
                </a:moveTo>
                <a:lnTo>
                  <a:pt x="9144000" y="0"/>
                </a:lnTo>
              </a:path>
            </a:pathLst>
          </a:custGeom>
          <a:ln w="57150">
            <a:solidFill>
              <a:srgbClr val="00279F"/>
            </a:solidFill>
          </a:ln>
        </p:spPr>
        <p:txBody>
          <a:bodyPr wrap="square" lIns="0" tIns="0" rIns="0" bIns="0" rtlCol="0">
            <a:noAutofit/>
          </a:bodyPr>
          <a:lstStyle/>
          <a:p>
            <a:endParaRPr dirty="0"/>
          </a:p>
        </p:txBody>
      </p:sp>
      <p:sp>
        <p:nvSpPr>
          <p:cNvPr id="51" name="object 51"/>
          <p:cNvSpPr/>
          <p:nvPr/>
        </p:nvSpPr>
        <p:spPr>
          <a:xfrm>
            <a:off x="140208" y="1096010"/>
            <a:ext cx="1479677" cy="200532"/>
          </a:xfrm>
          <a:custGeom>
            <a:avLst/>
            <a:gdLst/>
            <a:ahLst/>
            <a:cxnLst/>
            <a:rect l="l" t="t" r="r" b="b"/>
            <a:pathLst>
              <a:path w="1479677" h="200532">
                <a:moveTo>
                  <a:pt x="1479677" y="3555"/>
                </a:moveTo>
                <a:lnTo>
                  <a:pt x="1476120" y="0"/>
                </a:lnTo>
                <a:lnTo>
                  <a:pt x="2921" y="0"/>
                </a:lnTo>
                <a:lnTo>
                  <a:pt x="0" y="2666"/>
                </a:lnTo>
                <a:lnTo>
                  <a:pt x="1474597" y="2666"/>
                </a:lnTo>
                <a:lnTo>
                  <a:pt x="1477010" y="4952"/>
                </a:lnTo>
                <a:lnTo>
                  <a:pt x="1477010" y="195452"/>
                </a:lnTo>
                <a:lnTo>
                  <a:pt x="1476120" y="200532"/>
                </a:lnTo>
                <a:lnTo>
                  <a:pt x="1479677" y="196976"/>
                </a:lnTo>
                <a:lnTo>
                  <a:pt x="1479677" y="3555"/>
                </a:lnTo>
                <a:close/>
              </a:path>
            </a:pathLst>
          </a:custGeom>
          <a:solidFill>
            <a:srgbClr val="00AF50"/>
          </a:solidFill>
        </p:spPr>
        <p:txBody>
          <a:bodyPr wrap="square" lIns="0" tIns="0" rIns="0" bIns="0" rtlCol="0">
            <a:noAutofit/>
          </a:bodyPr>
          <a:lstStyle/>
          <a:p>
            <a:endParaRPr dirty="0"/>
          </a:p>
        </p:txBody>
      </p:sp>
      <p:sp>
        <p:nvSpPr>
          <p:cNvPr id="52" name="object 52"/>
          <p:cNvSpPr/>
          <p:nvPr/>
        </p:nvSpPr>
        <p:spPr>
          <a:xfrm>
            <a:off x="145783" y="1101216"/>
            <a:ext cx="1468767" cy="189992"/>
          </a:xfrm>
          <a:custGeom>
            <a:avLst/>
            <a:gdLst/>
            <a:ahLst/>
            <a:cxnLst/>
            <a:rect l="l" t="t" r="r" b="b"/>
            <a:pathLst>
              <a:path w="1468767" h="189992">
                <a:moveTo>
                  <a:pt x="1463433" y="5334"/>
                </a:moveTo>
                <a:lnTo>
                  <a:pt x="1463433" y="184658"/>
                </a:lnTo>
                <a:lnTo>
                  <a:pt x="0" y="184658"/>
                </a:lnTo>
                <a:lnTo>
                  <a:pt x="1466100" y="189992"/>
                </a:lnTo>
                <a:lnTo>
                  <a:pt x="1467624" y="189992"/>
                </a:lnTo>
                <a:lnTo>
                  <a:pt x="1468767" y="187325"/>
                </a:lnTo>
                <a:lnTo>
                  <a:pt x="1468767" y="1270"/>
                </a:lnTo>
                <a:lnTo>
                  <a:pt x="1466100" y="0"/>
                </a:lnTo>
                <a:lnTo>
                  <a:pt x="1463433" y="5334"/>
                </a:lnTo>
                <a:close/>
              </a:path>
            </a:pathLst>
          </a:custGeom>
          <a:solidFill>
            <a:srgbClr val="00AF50"/>
          </a:solidFill>
        </p:spPr>
        <p:txBody>
          <a:bodyPr wrap="square" lIns="0" tIns="0" rIns="0" bIns="0" rtlCol="0">
            <a:noAutofit/>
          </a:bodyPr>
          <a:lstStyle/>
          <a:p>
            <a:endParaRPr dirty="0"/>
          </a:p>
        </p:txBody>
      </p:sp>
      <p:sp>
        <p:nvSpPr>
          <p:cNvPr id="53" name="object 53"/>
          <p:cNvSpPr/>
          <p:nvPr/>
        </p:nvSpPr>
        <p:spPr>
          <a:xfrm>
            <a:off x="140487" y="1101216"/>
            <a:ext cx="1471396" cy="189992"/>
          </a:xfrm>
          <a:custGeom>
            <a:avLst/>
            <a:gdLst/>
            <a:ahLst/>
            <a:cxnLst/>
            <a:rect l="l" t="t" r="r" b="b"/>
            <a:pathLst>
              <a:path w="1471396" h="189992">
                <a:moveTo>
                  <a:pt x="1468729" y="5334"/>
                </a:moveTo>
                <a:lnTo>
                  <a:pt x="1471396" y="0"/>
                </a:lnTo>
                <a:lnTo>
                  <a:pt x="1181" y="0"/>
                </a:lnTo>
                <a:lnTo>
                  <a:pt x="0" y="2667"/>
                </a:lnTo>
                <a:lnTo>
                  <a:pt x="0" y="188849"/>
                </a:lnTo>
                <a:lnTo>
                  <a:pt x="2641" y="189992"/>
                </a:lnTo>
                <a:lnTo>
                  <a:pt x="1471396" y="189992"/>
                </a:lnTo>
                <a:lnTo>
                  <a:pt x="5295" y="184658"/>
                </a:lnTo>
                <a:lnTo>
                  <a:pt x="5295" y="5334"/>
                </a:lnTo>
                <a:lnTo>
                  <a:pt x="1468729" y="5334"/>
                </a:lnTo>
                <a:close/>
              </a:path>
            </a:pathLst>
          </a:custGeom>
          <a:solidFill>
            <a:srgbClr val="00AF50"/>
          </a:solidFill>
        </p:spPr>
        <p:txBody>
          <a:bodyPr wrap="square" lIns="0" tIns="0" rIns="0" bIns="0" rtlCol="0">
            <a:noAutofit/>
          </a:bodyPr>
          <a:lstStyle/>
          <a:p>
            <a:endParaRPr dirty="0"/>
          </a:p>
        </p:txBody>
      </p:sp>
      <p:sp>
        <p:nvSpPr>
          <p:cNvPr id="54" name="object 54"/>
          <p:cNvSpPr/>
          <p:nvPr/>
        </p:nvSpPr>
        <p:spPr>
          <a:xfrm>
            <a:off x="148424" y="1109217"/>
            <a:ext cx="1458252" cy="174117"/>
          </a:xfrm>
          <a:custGeom>
            <a:avLst/>
            <a:gdLst/>
            <a:ahLst/>
            <a:cxnLst/>
            <a:rect l="l" t="t" r="r" b="b"/>
            <a:pathLst>
              <a:path w="1458252" h="174117">
                <a:moveTo>
                  <a:pt x="0" y="174117"/>
                </a:moveTo>
                <a:lnTo>
                  <a:pt x="2641" y="171450"/>
                </a:lnTo>
                <a:lnTo>
                  <a:pt x="2641" y="2667"/>
                </a:lnTo>
                <a:lnTo>
                  <a:pt x="1455585" y="2667"/>
                </a:lnTo>
                <a:lnTo>
                  <a:pt x="1455585" y="171450"/>
                </a:lnTo>
                <a:lnTo>
                  <a:pt x="2641" y="171450"/>
                </a:lnTo>
                <a:lnTo>
                  <a:pt x="1458252" y="174117"/>
                </a:lnTo>
                <a:lnTo>
                  <a:pt x="1458252" y="0"/>
                </a:lnTo>
                <a:lnTo>
                  <a:pt x="0" y="0"/>
                </a:lnTo>
                <a:lnTo>
                  <a:pt x="0" y="174117"/>
                </a:lnTo>
                <a:close/>
              </a:path>
            </a:pathLst>
          </a:custGeom>
          <a:solidFill>
            <a:srgbClr val="00AF50"/>
          </a:solidFill>
        </p:spPr>
        <p:txBody>
          <a:bodyPr wrap="square" lIns="0" tIns="0" rIns="0" bIns="0" rtlCol="0">
            <a:noAutofit/>
          </a:bodyPr>
          <a:lstStyle/>
          <a:p>
            <a:endParaRPr dirty="0"/>
          </a:p>
        </p:txBody>
      </p:sp>
      <p:sp>
        <p:nvSpPr>
          <p:cNvPr id="55" name="object 55"/>
          <p:cNvSpPr/>
          <p:nvPr/>
        </p:nvSpPr>
        <p:spPr>
          <a:xfrm>
            <a:off x="135191" y="1096010"/>
            <a:ext cx="1482026" cy="200532"/>
          </a:xfrm>
          <a:custGeom>
            <a:avLst/>
            <a:gdLst/>
            <a:ahLst/>
            <a:cxnLst/>
            <a:rect l="l" t="t" r="r" b="b"/>
            <a:pathLst>
              <a:path w="1482026" h="200532">
                <a:moveTo>
                  <a:pt x="3556" y="200532"/>
                </a:moveTo>
                <a:lnTo>
                  <a:pt x="1481137" y="200532"/>
                </a:lnTo>
                <a:lnTo>
                  <a:pt x="1482026" y="195452"/>
                </a:lnTo>
                <a:lnTo>
                  <a:pt x="1479613" y="197865"/>
                </a:lnTo>
                <a:lnTo>
                  <a:pt x="5016" y="197865"/>
                </a:lnTo>
                <a:lnTo>
                  <a:pt x="2654" y="195452"/>
                </a:lnTo>
                <a:lnTo>
                  <a:pt x="2654" y="4952"/>
                </a:lnTo>
                <a:lnTo>
                  <a:pt x="5016" y="2666"/>
                </a:lnTo>
                <a:lnTo>
                  <a:pt x="7937" y="0"/>
                </a:lnTo>
                <a:lnTo>
                  <a:pt x="3556" y="0"/>
                </a:lnTo>
                <a:lnTo>
                  <a:pt x="0" y="3555"/>
                </a:lnTo>
                <a:lnTo>
                  <a:pt x="0" y="196976"/>
                </a:lnTo>
                <a:lnTo>
                  <a:pt x="3556" y="200532"/>
                </a:lnTo>
                <a:close/>
              </a:path>
            </a:pathLst>
          </a:custGeom>
          <a:solidFill>
            <a:srgbClr val="00AF50"/>
          </a:solidFill>
        </p:spPr>
        <p:txBody>
          <a:bodyPr wrap="square" lIns="0" tIns="0" rIns="0" bIns="0" rtlCol="0">
            <a:noAutofit/>
          </a:bodyPr>
          <a:lstStyle/>
          <a:p>
            <a:endParaRPr dirty="0"/>
          </a:p>
        </p:txBody>
      </p:sp>
      <p:sp>
        <p:nvSpPr>
          <p:cNvPr id="56" name="object 56"/>
          <p:cNvSpPr/>
          <p:nvPr/>
        </p:nvSpPr>
        <p:spPr>
          <a:xfrm>
            <a:off x="1611884" y="904494"/>
            <a:ext cx="6244336" cy="1306067"/>
          </a:xfrm>
          <a:prstGeom prst="rect">
            <a:avLst/>
          </a:prstGeom>
          <a:blipFill>
            <a:blip r:embed="rId2" cstate="print"/>
            <a:stretch>
              <a:fillRect/>
            </a:stretch>
          </a:blipFill>
        </p:spPr>
        <p:txBody>
          <a:bodyPr wrap="square" lIns="0" tIns="0" rIns="0" bIns="0" rtlCol="0">
            <a:noAutofit/>
          </a:bodyPr>
          <a:lstStyle/>
          <a:p>
            <a:endParaRPr dirty="0"/>
          </a:p>
        </p:txBody>
      </p:sp>
      <p:sp>
        <p:nvSpPr>
          <p:cNvPr id="57" name="object 57"/>
          <p:cNvSpPr/>
          <p:nvPr/>
        </p:nvSpPr>
        <p:spPr>
          <a:xfrm>
            <a:off x="1710182" y="708875"/>
            <a:ext cx="5749544" cy="337096"/>
          </a:xfrm>
          <a:custGeom>
            <a:avLst/>
            <a:gdLst/>
            <a:ahLst/>
            <a:cxnLst/>
            <a:rect l="l" t="t" r="r" b="b"/>
            <a:pathLst>
              <a:path w="5749544" h="337096">
                <a:moveTo>
                  <a:pt x="0" y="337096"/>
                </a:moveTo>
                <a:lnTo>
                  <a:pt x="5749544" y="337096"/>
                </a:lnTo>
                <a:lnTo>
                  <a:pt x="5749544" y="0"/>
                </a:lnTo>
                <a:lnTo>
                  <a:pt x="0" y="0"/>
                </a:lnTo>
                <a:lnTo>
                  <a:pt x="0" y="337096"/>
                </a:lnTo>
                <a:close/>
              </a:path>
            </a:pathLst>
          </a:custGeom>
          <a:solidFill>
            <a:srgbClr val="FFFFFF"/>
          </a:solidFill>
        </p:spPr>
        <p:txBody>
          <a:bodyPr wrap="square" lIns="0" tIns="0" rIns="0" bIns="0" rtlCol="0">
            <a:noAutofit/>
          </a:bodyPr>
          <a:lstStyle/>
          <a:p>
            <a:endParaRPr dirty="0"/>
          </a:p>
        </p:txBody>
      </p:sp>
      <p:sp>
        <p:nvSpPr>
          <p:cNvPr id="58" name="object 58"/>
          <p:cNvSpPr/>
          <p:nvPr/>
        </p:nvSpPr>
        <p:spPr>
          <a:xfrm>
            <a:off x="1611884" y="1780425"/>
            <a:ext cx="2075814" cy="430136"/>
          </a:xfrm>
          <a:custGeom>
            <a:avLst/>
            <a:gdLst/>
            <a:ahLst/>
            <a:cxnLst/>
            <a:rect l="l" t="t" r="r" b="b"/>
            <a:pathLst>
              <a:path w="2075814" h="430136">
                <a:moveTo>
                  <a:pt x="0" y="430136"/>
                </a:moveTo>
                <a:lnTo>
                  <a:pt x="2075814" y="430136"/>
                </a:lnTo>
                <a:lnTo>
                  <a:pt x="2075814" y="0"/>
                </a:lnTo>
                <a:lnTo>
                  <a:pt x="0" y="0"/>
                </a:lnTo>
                <a:lnTo>
                  <a:pt x="0" y="430136"/>
                </a:lnTo>
                <a:close/>
              </a:path>
            </a:pathLst>
          </a:custGeom>
          <a:solidFill>
            <a:srgbClr val="FFFFFF"/>
          </a:solidFill>
        </p:spPr>
        <p:txBody>
          <a:bodyPr wrap="square" lIns="0" tIns="0" rIns="0" bIns="0" rtlCol="0">
            <a:noAutofit/>
          </a:bodyPr>
          <a:lstStyle/>
          <a:p>
            <a:endParaRPr dirty="0"/>
          </a:p>
        </p:txBody>
      </p:sp>
      <p:sp>
        <p:nvSpPr>
          <p:cNvPr id="59" name="object 59"/>
          <p:cNvSpPr/>
          <p:nvPr/>
        </p:nvSpPr>
        <p:spPr>
          <a:xfrm>
            <a:off x="200355" y="2651125"/>
            <a:ext cx="1479600" cy="385190"/>
          </a:xfrm>
          <a:custGeom>
            <a:avLst/>
            <a:gdLst/>
            <a:ahLst/>
            <a:cxnLst/>
            <a:rect l="l" t="t" r="r" b="b"/>
            <a:pathLst>
              <a:path w="1479600" h="385190">
                <a:moveTo>
                  <a:pt x="1479600" y="3555"/>
                </a:moveTo>
                <a:lnTo>
                  <a:pt x="1476044" y="0"/>
                </a:lnTo>
                <a:lnTo>
                  <a:pt x="2921" y="0"/>
                </a:lnTo>
                <a:lnTo>
                  <a:pt x="0" y="2666"/>
                </a:lnTo>
                <a:lnTo>
                  <a:pt x="1474647" y="2666"/>
                </a:lnTo>
                <a:lnTo>
                  <a:pt x="1476933" y="4952"/>
                </a:lnTo>
                <a:lnTo>
                  <a:pt x="1476933" y="380238"/>
                </a:lnTo>
                <a:lnTo>
                  <a:pt x="1476044" y="385190"/>
                </a:lnTo>
                <a:lnTo>
                  <a:pt x="1479600" y="381635"/>
                </a:lnTo>
                <a:lnTo>
                  <a:pt x="1479600" y="3555"/>
                </a:lnTo>
                <a:close/>
              </a:path>
            </a:pathLst>
          </a:custGeom>
          <a:solidFill>
            <a:srgbClr val="00AF50"/>
          </a:solidFill>
        </p:spPr>
        <p:txBody>
          <a:bodyPr wrap="square" lIns="0" tIns="0" rIns="0" bIns="0" rtlCol="0">
            <a:noAutofit/>
          </a:bodyPr>
          <a:lstStyle/>
          <a:p>
            <a:endParaRPr dirty="0"/>
          </a:p>
        </p:txBody>
      </p:sp>
      <p:sp>
        <p:nvSpPr>
          <p:cNvPr id="60" name="object 60"/>
          <p:cNvSpPr/>
          <p:nvPr/>
        </p:nvSpPr>
        <p:spPr>
          <a:xfrm>
            <a:off x="205917" y="2656459"/>
            <a:ext cx="1468831" cy="374523"/>
          </a:xfrm>
          <a:custGeom>
            <a:avLst/>
            <a:gdLst/>
            <a:ahLst/>
            <a:cxnLst/>
            <a:rect l="l" t="t" r="r" b="b"/>
            <a:pathLst>
              <a:path w="1468831" h="374523">
                <a:moveTo>
                  <a:pt x="1463497" y="5206"/>
                </a:moveTo>
                <a:lnTo>
                  <a:pt x="1463497" y="369315"/>
                </a:lnTo>
                <a:lnTo>
                  <a:pt x="0" y="369315"/>
                </a:lnTo>
                <a:lnTo>
                  <a:pt x="1466164" y="374523"/>
                </a:lnTo>
                <a:lnTo>
                  <a:pt x="1467561" y="374523"/>
                </a:lnTo>
                <a:lnTo>
                  <a:pt x="1468831" y="371982"/>
                </a:lnTo>
                <a:lnTo>
                  <a:pt x="1468831" y="1142"/>
                </a:lnTo>
                <a:lnTo>
                  <a:pt x="1466164" y="0"/>
                </a:lnTo>
                <a:lnTo>
                  <a:pt x="1463497" y="5206"/>
                </a:lnTo>
                <a:close/>
              </a:path>
            </a:pathLst>
          </a:custGeom>
          <a:solidFill>
            <a:srgbClr val="00AF50"/>
          </a:solidFill>
        </p:spPr>
        <p:txBody>
          <a:bodyPr wrap="square" lIns="0" tIns="0" rIns="0" bIns="0" rtlCol="0">
            <a:noAutofit/>
          </a:bodyPr>
          <a:lstStyle/>
          <a:p>
            <a:endParaRPr dirty="0"/>
          </a:p>
        </p:txBody>
      </p:sp>
      <p:sp>
        <p:nvSpPr>
          <p:cNvPr id="61" name="object 61"/>
          <p:cNvSpPr/>
          <p:nvPr/>
        </p:nvSpPr>
        <p:spPr>
          <a:xfrm>
            <a:off x="200634" y="2656459"/>
            <a:ext cx="1471447" cy="374523"/>
          </a:xfrm>
          <a:custGeom>
            <a:avLst/>
            <a:gdLst/>
            <a:ahLst/>
            <a:cxnLst/>
            <a:rect l="l" t="t" r="r" b="b"/>
            <a:pathLst>
              <a:path w="1471447" h="374523">
                <a:moveTo>
                  <a:pt x="1468780" y="5206"/>
                </a:moveTo>
                <a:lnTo>
                  <a:pt x="1471447" y="0"/>
                </a:lnTo>
                <a:lnTo>
                  <a:pt x="2641" y="0"/>
                </a:lnTo>
                <a:lnTo>
                  <a:pt x="0" y="2539"/>
                </a:lnTo>
                <a:lnTo>
                  <a:pt x="0" y="373379"/>
                </a:lnTo>
                <a:lnTo>
                  <a:pt x="2641" y="374523"/>
                </a:lnTo>
                <a:lnTo>
                  <a:pt x="1471447" y="374523"/>
                </a:lnTo>
                <a:lnTo>
                  <a:pt x="5283" y="369315"/>
                </a:lnTo>
                <a:lnTo>
                  <a:pt x="5283" y="5206"/>
                </a:lnTo>
                <a:lnTo>
                  <a:pt x="1468780" y="5206"/>
                </a:lnTo>
                <a:close/>
              </a:path>
            </a:pathLst>
          </a:custGeom>
          <a:solidFill>
            <a:srgbClr val="00AF50"/>
          </a:solidFill>
        </p:spPr>
        <p:txBody>
          <a:bodyPr wrap="square" lIns="0" tIns="0" rIns="0" bIns="0" rtlCol="0">
            <a:noAutofit/>
          </a:bodyPr>
          <a:lstStyle/>
          <a:p>
            <a:endParaRPr dirty="0"/>
          </a:p>
        </p:txBody>
      </p:sp>
      <p:sp>
        <p:nvSpPr>
          <p:cNvPr id="62" name="object 62"/>
          <p:cNvSpPr/>
          <p:nvPr/>
        </p:nvSpPr>
        <p:spPr>
          <a:xfrm>
            <a:off x="208572" y="2664333"/>
            <a:ext cx="1458175" cy="358775"/>
          </a:xfrm>
          <a:custGeom>
            <a:avLst/>
            <a:gdLst/>
            <a:ahLst/>
            <a:cxnLst/>
            <a:rect l="l" t="t" r="r" b="b"/>
            <a:pathLst>
              <a:path w="1458175" h="358775">
                <a:moveTo>
                  <a:pt x="0" y="358775"/>
                </a:moveTo>
                <a:lnTo>
                  <a:pt x="2641" y="356107"/>
                </a:lnTo>
                <a:lnTo>
                  <a:pt x="2641" y="2666"/>
                </a:lnTo>
                <a:lnTo>
                  <a:pt x="1455508" y="2666"/>
                </a:lnTo>
                <a:lnTo>
                  <a:pt x="1455508" y="356107"/>
                </a:lnTo>
                <a:lnTo>
                  <a:pt x="2641" y="356107"/>
                </a:lnTo>
                <a:lnTo>
                  <a:pt x="1458175" y="358775"/>
                </a:lnTo>
                <a:lnTo>
                  <a:pt x="1458175" y="0"/>
                </a:lnTo>
                <a:lnTo>
                  <a:pt x="0" y="0"/>
                </a:lnTo>
                <a:lnTo>
                  <a:pt x="0" y="358775"/>
                </a:lnTo>
                <a:close/>
              </a:path>
            </a:pathLst>
          </a:custGeom>
          <a:solidFill>
            <a:srgbClr val="00AF50"/>
          </a:solidFill>
        </p:spPr>
        <p:txBody>
          <a:bodyPr wrap="square" lIns="0" tIns="0" rIns="0" bIns="0" rtlCol="0">
            <a:noAutofit/>
          </a:bodyPr>
          <a:lstStyle/>
          <a:p>
            <a:endParaRPr dirty="0"/>
          </a:p>
        </p:txBody>
      </p:sp>
      <p:sp>
        <p:nvSpPr>
          <p:cNvPr id="63" name="object 63"/>
          <p:cNvSpPr/>
          <p:nvPr/>
        </p:nvSpPr>
        <p:spPr>
          <a:xfrm>
            <a:off x="195338" y="2651125"/>
            <a:ext cx="1481950" cy="385190"/>
          </a:xfrm>
          <a:custGeom>
            <a:avLst/>
            <a:gdLst/>
            <a:ahLst/>
            <a:cxnLst/>
            <a:rect l="l" t="t" r="r" b="b"/>
            <a:pathLst>
              <a:path w="1481950" h="385190">
                <a:moveTo>
                  <a:pt x="3555" y="385190"/>
                </a:moveTo>
                <a:lnTo>
                  <a:pt x="1481061" y="385190"/>
                </a:lnTo>
                <a:lnTo>
                  <a:pt x="1481950" y="380238"/>
                </a:lnTo>
                <a:lnTo>
                  <a:pt x="1479664" y="382524"/>
                </a:lnTo>
                <a:lnTo>
                  <a:pt x="5016" y="382524"/>
                </a:lnTo>
                <a:lnTo>
                  <a:pt x="2641" y="380238"/>
                </a:lnTo>
                <a:lnTo>
                  <a:pt x="2641" y="4952"/>
                </a:lnTo>
                <a:lnTo>
                  <a:pt x="5016" y="2666"/>
                </a:lnTo>
                <a:lnTo>
                  <a:pt x="7937" y="0"/>
                </a:lnTo>
                <a:lnTo>
                  <a:pt x="3555" y="0"/>
                </a:lnTo>
                <a:lnTo>
                  <a:pt x="0" y="3555"/>
                </a:lnTo>
                <a:lnTo>
                  <a:pt x="0" y="381635"/>
                </a:lnTo>
                <a:lnTo>
                  <a:pt x="3555" y="385190"/>
                </a:lnTo>
                <a:close/>
              </a:path>
            </a:pathLst>
          </a:custGeom>
          <a:solidFill>
            <a:srgbClr val="00AF50"/>
          </a:solidFill>
        </p:spPr>
        <p:txBody>
          <a:bodyPr wrap="square" lIns="0" tIns="0" rIns="0" bIns="0" rtlCol="0">
            <a:noAutofit/>
          </a:bodyPr>
          <a:lstStyle/>
          <a:p>
            <a:endParaRPr dirty="0"/>
          </a:p>
        </p:txBody>
      </p:sp>
      <p:sp>
        <p:nvSpPr>
          <p:cNvPr id="64" name="object 64"/>
          <p:cNvSpPr/>
          <p:nvPr/>
        </p:nvSpPr>
        <p:spPr>
          <a:xfrm>
            <a:off x="1672082" y="2406142"/>
            <a:ext cx="6244336" cy="1306067"/>
          </a:xfrm>
          <a:prstGeom prst="rect">
            <a:avLst/>
          </a:prstGeom>
          <a:blipFill>
            <a:blip r:embed="rId2" cstate="print"/>
            <a:stretch>
              <a:fillRect/>
            </a:stretch>
          </a:blipFill>
        </p:spPr>
        <p:txBody>
          <a:bodyPr wrap="square" lIns="0" tIns="0" rIns="0" bIns="0" rtlCol="0">
            <a:noAutofit/>
          </a:bodyPr>
          <a:lstStyle/>
          <a:p>
            <a:endParaRPr dirty="0"/>
          </a:p>
        </p:txBody>
      </p:sp>
      <p:sp>
        <p:nvSpPr>
          <p:cNvPr id="65" name="object 65"/>
          <p:cNvSpPr/>
          <p:nvPr/>
        </p:nvSpPr>
        <p:spPr>
          <a:xfrm>
            <a:off x="1770252" y="2210523"/>
            <a:ext cx="5749544" cy="337096"/>
          </a:xfrm>
          <a:custGeom>
            <a:avLst/>
            <a:gdLst/>
            <a:ahLst/>
            <a:cxnLst/>
            <a:rect l="l" t="t" r="r" b="b"/>
            <a:pathLst>
              <a:path w="5749544" h="337096">
                <a:moveTo>
                  <a:pt x="0" y="337096"/>
                </a:moveTo>
                <a:lnTo>
                  <a:pt x="5749544" y="337096"/>
                </a:lnTo>
                <a:lnTo>
                  <a:pt x="5749544" y="0"/>
                </a:lnTo>
                <a:lnTo>
                  <a:pt x="0" y="0"/>
                </a:lnTo>
                <a:lnTo>
                  <a:pt x="0" y="337096"/>
                </a:lnTo>
                <a:close/>
              </a:path>
            </a:pathLst>
          </a:custGeom>
          <a:solidFill>
            <a:srgbClr val="FFFFFF"/>
          </a:solidFill>
        </p:spPr>
        <p:txBody>
          <a:bodyPr wrap="square" lIns="0" tIns="0" rIns="0" bIns="0" rtlCol="0">
            <a:noAutofit/>
          </a:bodyPr>
          <a:lstStyle/>
          <a:p>
            <a:endParaRPr dirty="0"/>
          </a:p>
        </p:txBody>
      </p:sp>
      <p:sp>
        <p:nvSpPr>
          <p:cNvPr id="66" name="object 66"/>
          <p:cNvSpPr/>
          <p:nvPr/>
        </p:nvSpPr>
        <p:spPr>
          <a:xfrm>
            <a:off x="1672082" y="3282073"/>
            <a:ext cx="2075815" cy="430136"/>
          </a:xfrm>
          <a:custGeom>
            <a:avLst/>
            <a:gdLst/>
            <a:ahLst/>
            <a:cxnLst/>
            <a:rect l="l" t="t" r="r" b="b"/>
            <a:pathLst>
              <a:path w="2075815" h="430136">
                <a:moveTo>
                  <a:pt x="0" y="430136"/>
                </a:moveTo>
                <a:lnTo>
                  <a:pt x="2075815" y="430136"/>
                </a:lnTo>
                <a:lnTo>
                  <a:pt x="2075815" y="0"/>
                </a:lnTo>
                <a:lnTo>
                  <a:pt x="0" y="0"/>
                </a:lnTo>
                <a:lnTo>
                  <a:pt x="0" y="430136"/>
                </a:lnTo>
                <a:close/>
              </a:path>
            </a:pathLst>
          </a:custGeom>
          <a:solidFill>
            <a:srgbClr val="FFFFFF"/>
          </a:solidFill>
        </p:spPr>
        <p:txBody>
          <a:bodyPr wrap="square" lIns="0" tIns="0" rIns="0" bIns="0" rtlCol="0">
            <a:noAutofit/>
          </a:bodyPr>
          <a:lstStyle/>
          <a:p>
            <a:endParaRPr dirty="0"/>
          </a:p>
        </p:txBody>
      </p:sp>
      <p:sp>
        <p:nvSpPr>
          <p:cNvPr id="67" name="object 67"/>
          <p:cNvSpPr/>
          <p:nvPr/>
        </p:nvSpPr>
        <p:spPr>
          <a:xfrm>
            <a:off x="2950083" y="2547683"/>
            <a:ext cx="742949" cy="400113"/>
          </a:xfrm>
          <a:custGeom>
            <a:avLst/>
            <a:gdLst/>
            <a:ahLst/>
            <a:cxnLst/>
            <a:rect l="l" t="t" r="r" b="b"/>
            <a:pathLst>
              <a:path w="742949" h="400113">
                <a:moveTo>
                  <a:pt x="0" y="400113"/>
                </a:moveTo>
                <a:lnTo>
                  <a:pt x="742949" y="400113"/>
                </a:lnTo>
                <a:lnTo>
                  <a:pt x="742949" y="0"/>
                </a:lnTo>
                <a:lnTo>
                  <a:pt x="0" y="0"/>
                </a:lnTo>
                <a:lnTo>
                  <a:pt x="0" y="400113"/>
                </a:lnTo>
                <a:close/>
              </a:path>
            </a:pathLst>
          </a:custGeom>
          <a:solidFill>
            <a:srgbClr val="CECEEE"/>
          </a:solidFill>
        </p:spPr>
        <p:txBody>
          <a:bodyPr wrap="square" lIns="0" tIns="0" rIns="0" bIns="0" rtlCol="0">
            <a:noAutofit/>
          </a:bodyPr>
          <a:lstStyle/>
          <a:p>
            <a:endParaRPr dirty="0"/>
          </a:p>
        </p:txBody>
      </p:sp>
      <p:sp>
        <p:nvSpPr>
          <p:cNvPr id="68" name="object 68"/>
          <p:cNvSpPr/>
          <p:nvPr/>
        </p:nvSpPr>
        <p:spPr>
          <a:xfrm>
            <a:off x="1770252" y="2491917"/>
            <a:ext cx="432968" cy="734390"/>
          </a:xfrm>
          <a:custGeom>
            <a:avLst/>
            <a:gdLst/>
            <a:ahLst/>
            <a:cxnLst/>
            <a:rect l="l" t="t" r="r" b="b"/>
            <a:pathLst>
              <a:path w="432968" h="734390">
                <a:moveTo>
                  <a:pt x="0" y="734390"/>
                </a:moveTo>
                <a:lnTo>
                  <a:pt x="432968" y="734390"/>
                </a:lnTo>
                <a:lnTo>
                  <a:pt x="432968" y="0"/>
                </a:lnTo>
                <a:lnTo>
                  <a:pt x="0" y="0"/>
                </a:lnTo>
                <a:lnTo>
                  <a:pt x="0" y="734390"/>
                </a:lnTo>
                <a:close/>
              </a:path>
            </a:pathLst>
          </a:custGeom>
          <a:solidFill>
            <a:srgbClr val="FFFFFF"/>
          </a:solidFill>
        </p:spPr>
        <p:txBody>
          <a:bodyPr wrap="square" lIns="0" tIns="0" rIns="0" bIns="0" rtlCol="0">
            <a:noAutofit/>
          </a:bodyPr>
          <a:lstStyle/>
          <a:p>
            <a:endParaRPr dirty="0"/>
          </a:p>
        </p:txBody>
      </p:sp>
      <p:sp>
        <p:nvSpPr>
          <p:cNvPr id="69" name="object 69"/>
          <p:cNvSpPr/>
          <p:nvPr/>
        </p:nvSpPr>
        <p:spPr>
          <a:xfrm>
            <a:off x="2117598" y="2547683"/>
            <a:ext cx="742950" cy="400113"/>
          </a:xfrm>
          <a:custGeom>
            <a:avLst/>
            <a:gdLst/>
            <a:ahLst/>
            <a:cxnLst/>
            <a:rect l="l" t="t" r="r" b="b"/>
            <a:pathLst>
              <a:path w="742950" h="400113">
                <a:moveTo>
                  <a:pt x="0" y="400113"/>
                </a:moveTo>
                <a:lnTo>
                  <a:pt x="742950" y="400113"/>
                </a:lnTo>
                <a:lnTo>
                  <a:pt x="742950" y="0"/>
                </a:lnTo>
                <a:lnTo>
                  <a:pt x="0" y="0"/>
                </a:lnTo>
                <a:lnTo>
                  <a:pt x="0" y="400113"/>
                </a:lnTo>
                <a:close/>
              </a:path>
            </a:pathLst>
          </a:custGeom>
          <a:solidFill>
            <a:srgbClr val="DAECEE"/>
          </a:solidFill>
        </p:spPr>
        <p:txBody>
          <a:bodyPr wrap="square" lIns="0" tIns="0" rIns="0" bIns="0" rtlCol="0">
            <a:noAutofit/>
          </a:bodyPr>
          <a:lstStyle/>
          <a:p>
            <a:endParaRPr dirty="0"/>
          </a:p>
        </p:txBody>
      </p:sp>
      <p:sp>
        <p:nvSpPr>
          <p:cNvPr id="48" name="object 48"/>
          <p:cNvSpPr/>
          <p:nvPr/>
        </p:nvSpPr>
        <p:spPr>
          <a:xfrm>
            <a:off x="6640576" y="6500812"/>
            <a:ext cx="2500249" cy="0"/>
          </a:xfrm>
          <a:custGeom>
            <a:avLst/>
            <a:gdLst/>
            <a:ahLst/>
            <a:cxnLst/>
            <a:rect l="l" t="t" r="r" b="b"/>
            <a:pathLst>
              <a:path w="2500249">
                <a:moveTo>
                  <a:pt x="0" y="0"/>
                </a:moveTo>
                <a:lnTo>
                  <a:pt x="2500249" y="0"/>
                </a:lnTo>
              </a:path>
            </a:pathLst>
          </a:custGeom>
          <a:ln w="92075">
            <a:solidFill>
              <a:srgbClr val="00279F"/>
            </a:solidFill>
          </a:ln>
        </p:spPr>
        <p:txBody>
          <a:bodyPr wrap="square" lIns="0" tIns="0" rIns="0" bIns="0" rtlCol="0">
            <a:noAutofit/>
          </a:bodyPr>
          <a:lstStyle/>
          <a:p>
            <a:endParaRPr dirty="0"/>
          </a:p>
        </p:txBody>
      </p:sp>
      <p:sp>
        <p:nvSpPr>
          <p:cNvPr id="49" name="object 49"/>
          <p:cNvSpPr/>
          <p:nvPr/>
        </p:nvSpPr>
        <p:spPr>
          <a:xfrm>
            <a:off x="7339076" y="6249986"/>
            <a:ext cx="1612900" cy="536575"/>
          </a:xfrm>
          <a:prstGeom prst="rect">
            <a:avLst/>
          </a:prstGeom>
          <a:blipFill>
            <a:blip r:embed="rId3" cstate="print"/>
            <a:stretch>
              <a:fillRect/>
            </a:stretch>
          </a:blipFill>
        </p:spPr>
        <p:txBody>
          <a:bodyPr wrap="square" lIns="0" tIns="0" rIns="0" bIns="0" rtlCol="0">
            <a:noAutofit/>
          </a:bodyPr>
          <a:lstStyle/>
          <a:p>
            <a:endParaRPr dirty="0"/>
          </a:p>
        </p:txBody>
      </p:sp>
      <p:sp>
        <p:nvSpPr>
          <p:cNvPr id="45" name="object 45"/>
          <p:cNvSpPr/>
          <p:nvPr/>
        </p:nvSpPr>
        <p:spPr>
          <a:xfrm>
            <a:off x="0" y="6500812"/>
            <a:ext cx="3162300" cy="0"/>
          </a:xfrm>
          <a:custGeom>
            <a:avLst/>
            <a:gdLst/>
            <a:ahLst/>
            <a:cxnLst/>
            <a:rect l="l" t="t" r="r" b="b"/>
            <a:pathLst>
              <a:path w="3162300">
                <a:moveTo>
                  <a:pt x="0" y="0"/>
                </a:moveTo>
                <a:lnTo>
                  <a:pt x="3162300" y="0"/>
                </a:lnTo>
              </a:path>
            </a:pathLst>
          </a:custGeom>
          <a:ln w="92075">
            <a:solidFill>
              <a:srgbClr val="00279F"/>
            </a:solidFill>
          </a:ln>
        </p:spPr>
        <p:txBody>
          <a:bodyPr wrap="square" lIns="0" tIns="0" rIns="0" bIns="0" rtlCol="0">
            <a:noAutofit/>
          </a:bodyPr>
          <a:lstStyle/>
          <a:p>
            <a:endParaRPr dirty="0"/>
          </a:p>
        </p:txBody>
      </p:sp>
      <p:sp>
        <p:nvSpPr>
          <p:cNvPr id="46" name="object 46"/>
          <p:cNvSpPr/>
          <p:nvPr/>
        </p:nvSpPr>
        <p:spPr>
          <a:xfrm>
            <a:off x="228600" y="6172200"/>
            <a:ext cx="1219200" cy="636587"/>
          </a:xfrm>
          <a:prstGeom prst="rect">
            <a:avLst/>
          </a:prstGeom>
          <a:blipFill>
            <a:blip r:embed="rId4" cstate="print"/>
            <a:stretch>
              <a:fillRect/>
            </a:stretch>
          </a:blipFill>
        </p:spPr>
        <p:txBody>
          <a:bodyPr wrap="square" lIns="0" tIns="0" rIns="0" bIns="0" rtlCol="0">
            <a:noAutofit/>
          </a:bodyPr>
          <a:lstStyle/>
          <a:p>
            <a:endParaRPr dirty="0"/>
          </a:p>
        </p:txBody>
      </p:sp>
      <p:sp>
        <p:nvSpPr>
          <p:cNvPr id="47" name="object 47"/>
          <p:cNvSpPr/>
          <p:nvPr/>
        </p:nvSpPr>
        <p:spPr>
          <a:xfrm>
            <a:off x="1614551" y="6205537"/>
            <a:ext cx="976312" cy="652462"/>
          </a:xfrm>
          <a:prstGeom prst="rect">
            <a:avLst/>
          </a:prstGeom>
          <a:blipFill>
            <a:blip r:embed="rId5" cstate="print"/>
            <a:stretch>
              <a:fillRect/>
            </a:stretch>
          </a:blipFill>
        </p:spPr>
        <p:txBody>
          <a:bodyPr wrap="square" lIns="0" tIns="0" rIns="0" bIns="0" rtlCol="0">
            <a:noAutofit/>
          </a:bodyPr>
          <a:lstStyle/>
          <a:p>
            <a:endParaRPr dirty="0"/>
          </a:p>
        </p:txBody>
      </p:sp>
      <p:sp>
        <p:nvSpPr>
          <p:cNvPr id="44" name="object 44"/>
          <p:cNvSpPr/>
          <p:nvPr/>
        </p:nvSpPr>
        <p:spPr>
          <a:xfrm>
            <a:off x="0" y="6858000"/>
            <a:ext cx="0" cy="0"/>
          </a:xfrm>
          <a:custGeom>
            <a:avLst/>
            <a:gdLst/>
            <a:ahLst/>
            <a:cxnLst/>
            <a:rect l="l" t="t" r="r" b="b"/>
            <a:pathLst>
              <a:path>
                <a:moveTo>
                  <a:pt x="0" y="0"/>
                </a:moveTo>
                <a:lnTo>
                  <a:pt x="0" y="0"/>
                </a:lnTo>
              </a:path>
            </a:pathLst>
          </a:custGeom>
          <a:ln w="1270">
            <a:solidFill>
              <a:srgbClr val="00AF50"/>
            </a:solidFill>
          </a:ln>
        </p:spPr>
        <p:txBody>
          <a:bodyPr wrap="square" lIns="0" tIns="0" rIns="0" bIns="0" rtlCol="0">
            <a:noAutofit/>
          </a:bodyPr>
          <a:lstStyle/>
          <a:p>
            <a:endParaRPr dirty="0"/>
          </a:p>
        </p:txBody>
      </p:sp>
      <p:sp>
        <p:nvSpPr>
          <p:cNvPr id="43" name="object 43"/>
          <p:cNvSpPr/>
          <p:nvPr/>
        </p:nvSpPr>
        <p:spPr>
          <a:xfrm>
            <a:off x="0" y="6858000"/>
            <a:ext cx="0" cy="0"/>
          </a:xfrm>
          <a:custGeom>
            <a:avLst/>
            <a:gdLst/>
            <a:ahLst/>
            <a:cxnLst/>
            <a:rect l="l" t="t" r="r" b="b"/>
            <a:pathLst>
              <a:path>
                <a:moveTo>
                  <a:pt x="0" y="0"/>
                </a:moveTo>
                <a:lnTo>
                  <a:pt x="0" y="0"/>
                </a:lnTo>
              </a:path>
            </a:pathLst>
          </a:custGeom>
          <a:ln w="1270">
            <a:solidFill>
              <a:srgbClr val="00AF50"/>
            </a:solidFill>
          </a:ln>
        </p:spPr>
        <p:txBody>
          <a:bodyPr wrap="square" lIns="0" tIns="0" rIns="0" bIns="0" rtlCol="0">
            <a:noAutofit/>
          </a:bodyPr>
          <a:lstStyle/>
          <a:p>
            <a:endParaRPr dirty="0"/>
          </a:p>
        </p:txBody>
      </p:sp>
      <p:sp>
        <p:nvSpPr>
          <p:cNvPr id="32" name="object 32"/>
          <p:cNvSpPr/>
          <p:nvPr/>
        </p:nvSpPr>
        <p:spPr>
          <a:xfrm>
            <a:off x="1611884" y="4003294"/>
            <a:ext cx="6244336" cy="1306068"/>
          </a:xfrm>
          <a:prstGeom prst="rect">
            <a:avLst/>
          </a:prstGeom>
          <a:blipFill>
            <a:blip r:embed="rId2" cstate="print"/>
            <a:stretch>
              <a:fillRect/>
            </a:stretch>
          </a:blipFill>
        </p:spPr>
        <p:txBody>
          <a:bodyPr wrap="square" lIns="0" tIns="0" rIns="0" bIns="0" rtlCol="0">
            <a:noAutofit/>
          </a:bodyPr>
          <a:lstStyle/>
          <a:p>
            <a:endParaRPr dirty="0"/>
          </a:p>
        </p:txBody>
      </p:sp>
      <p:sp>
        <p:nvSpPr>
          <p:cNvPr id="33" name="object 33"/>
          <p:cNvSpPr/>
          <p:nvPr/>
        </p:nvSpPr>
        <p:spPr>
          <a:xfrm>
            <a:off x="1710182" y="3807675"/>
            <a:ext cx="5749544" cy="337096"/>
          </a:xfrm>
          <a:custGeom>
            <a:avLst/>
            <a:gdLst/>
            <a:ahLst/>
            <a:cxnLst/>
            <a:rect l="l" t="t" r="r" b="b"/>
            <a:pathLst>
              <a:path w="5749544" h="337096">
                <a:moveTo>
                  <a:pt x="0" y="337096"/>
                </a:moveTo>
                <a:lnTo>
                  <a:pt x="5749544" y="337096"/>
                </a:lnTo>
                <a:lnTo>
                  <a:pt x="5749544" y="0"/>
                </a:lnTo>
                <a:lnTo>
                  <a:pt x="0" y="0"/>
                </a:lnTo>
                <a:lnTo>
                  <a:pt x="0" y="337096"/>
                </a:lnTo>
                <a:close/>
              </a:path>
            </a:pathLst>
          </a:custGeom>
          <a:solidFill>
            <a:srgbClr val="FFFFFF"/>
          </a:solidFill>
        </p:spPr>
        <p:txBody>
          <a:bodyPr wrap="square" lIns="0" tIns="0" rIns="0" bIns="0" rtlCol="0">
            <a:noAutofit/>
          </a:bodyPr>
          <a:lstStyle/>
          <a:p>
            <a:endParaRPr dirty="0"/>
          </a:p>
        </p:txBody>
      </p:sp>
      <p:sp>
        <p:nvSpPr>
          <p:cNvPr id="34" name="object 34"/>
          <p:cNvSpPr/>
          <p:nvPr/>
        </p:nvSpPr>
        <p:spPr>
          <a:xfrm>
            <a:off x="1611884" y="4879225"/>
            <a:ext cx="2075814" cy="430136"/>
          </a:xfrm>
          <a:custGeom>
            <a:avLst/>
            <a:gdLst/>
            <a:ahLst/>
            <a:cxnLst/>
            <a:rect l="l" t="t" r="r" b="b"/>
            <a:pathLst>
              <a:path w="2075814" h="430136">
                <a:moveTo>
                  <a:pt x="0" y="430136"/>
                </a:moveTo>
                <a:lnTo>
                  <a:pt x="2075814" y="430136"/>
                </a:lnTo>
                <a:lnTo>
                  <a:pt x="2075814" y="0"/>
                </a:lnTo>
                <a:lnTo>
                  <a:pt x="0" y="0"/>
                </a:lnTo>
                <a:lnTo>
                  <a:pt x="0" y="430136"/>
                </a:lnTo>
                <a:close/>
              </a:path>
            </a:pathLst>
          </a:custGeom>
          <a:solidFill>
            <a:srgbClr val="FFFFFF"/>
          </a:solidFill>
        </p:spPr>
        <p:txBody>
          <a:bodyPr wrap="square" lIns="0" tIns="0" rIns="0" bIns="0" rtlCol="0">
            <a:noAutofit/>
          </a:bodyPr>
          <a:lstStyle/>
          <a:p>
            <a:endParaRPr dirty="0"/>
          </a:p>
        </p:txBody>
      </p:sp>
      <p:sp>
        <p:nvSpPr>
          <p:cNvPr id="35" name="object 35"/>
          <p:cNvSpPr/>
          <p:nvPr/>
        </p:nvSpPr>
        <p:spPr>
          <a:xfrm>
            <a:off x="2168677" y="4164139"/>
            <a:ext cx="661009" cy="400113"/>
          </a:xfrm>
          <a:custGeom>
            <a:avLst/>
            <a:gdLst/>
            <a:ahLst/>
            <a:cxnLst/>
            <a:rect l="l" t="t" r="r" b="b"/>
            <a:pathLst>
              <a:path w="661009" h="400113">
                <a:moveTo>
                  <a:pt x="0" y="400113"/>
                </a:moveTo>
                <a:lnTo>
                  <a:pt x="661009" y="400113"/>
                </a:lnTo>
                <a:lnTo>
                  <a:pt x="661009" y="0"/>
                </a:lnTo>
                <a:lnTo>
                  <a:pt x="0" y="0"/>
                </a:lnTo>
                <a:lnTo>
                  <a:pt x="0" y="400113"/>
                </a:lnTo>
                <a:close/>
              </a:path>
            </a:pathLst>
          </a:custGeom>
          <a:solidFill>
            <a:srgbClr val="DAECEE"/>
          </a:solidFill>
        </p:spPr>
        <p:txBody>
          <a:bodyPr wrap="square" lIns="0" tIns="0" rIns="0" bIns="0" rtlCol="0">
            <a:noAutofit/>
          </a:bodyPr>
          <a:lstStyle/>
          <a:p>
            <a:endParaRPr dirty="0"/>
          </a:p>
        </p:txBody>
      </p:sp>
      <p:sp>
        <p:nvSpPr>
          <p:cNvPr id="36" name="object 36"/>
          <p:cNvSpPr/>
          <p:nvPr/>
        </p:nvSpPr>
        <p:spPr>
          <a:xfrm>
            <a:off x="1649983" y="4089323"/>
            <a:ext cx="518693" cy="734390"/>
          </a:xfrm>
          <a:custGeom>
            <a:avLst/>
            <a:gdLst/>
            <a:ahLst/>
            <a:cxnLst/>
            <a:rect l="l" t="t" r="r" b="b"/>
            <a:pathLst>
              <a:path w="518693" h="734390">
                <a:moveTo>
                  <a:pt x="0" y="734390"/>
                </a:moveTo>
                <a:lnTo>
                  <a:pt x="518693" y="734390"/>
                </a:lnTo>
                <a:lnTo>
                  <a:pt x="518693" y="0"/>
                </a:lnTo>
                <a:lnTo>
                  <a:pt x="0" y="0"/>
                </a:lnTo>
                <a:lnTo>
                  <a:pt x="0" y="734390"/>
                </a:lnTo>
                <a:close/>
              </a:path>
            </a:pathLst>
          </a:custGeom>
          <a:solidFill>
            <a:srgbClr val="FFFFFF"/>
          </a:solidFill>
        </p:spPr>
        <p:txBody>
          <a:bodyPr wrap="square" lIns="0" tIns="0" rIns="0" bIns="0" rtlCol="0">
            <a:noAutofit/>
          </a:bodyPr>
          <a:lstStyle/>
          <a:p>
            <a:endParaRPr dirty="0"/>
          </a:p>
        </p:txBody>
      </p:sp>
      <p:sp>
        <p:nvSpPr>
          <p:cNvPr id="37" name="object 37"/>
          <p:cNvSpPr/>
          <p:nvPr/>
        </p:nvSpPr>
        <p:spPr>
          <a:xfrm>
            <a:off x="2884678" y="4144835"/>
            <a:ext cx="742950" cy="400113"/>
          </a:xfrm>
          <a:custGeom>
            <a:avLst/>
            <a:gdLst/>
            <a:ahLst/>
            <a:cxnLst/>
            <a:rect l="l" t="t" r="r" b="b"/>
            <a:pathLst>
              <a:path w="742950" h="400113">
                <a:moveTo>
                  <a:pt x="0" y="400113"/>
                </a:moveTo>
                <a:lnTo>
                  <a:pt x="742950" y="400113"/>
                </a:lnTo>
                <a:lnTo>
                  <a:pt x="742950" y="0"/>
                </a:lnTo>
                <a:lnTo>
                  <a:pt x="0" y="0"/>
                </a:lnTo>
                <a:lnTo>
                  <a:pt x="0" y="400113"/>
                </a:lnTo>
                <a:close/>
              </a:path>
            </a:pathLst>
          </a:custGeom>
          <a:solidFill>
            <a:srgbClr val="CECEEE"/>
          </a:solidFill>
        </p:spPr>
        <p:txBody>
          <a:bodyPr wrap="square" lIns="0" tIns="0" rIns="0" bIns="0" rtlCol="0">
            <a:noAutofit/>
          </a:bodyPr>
          <a:lstStyle/>
          <a:p>
            <a:endParaRPr dirty="0"/>
          </a:p>
        </p:txBody>
      </p:sp>
      <p:sp>
        <p:nvSpPr>
          <p:cNvPr id="38" name="object 38"/>
          <p:cNvSpPr/>
          <p:nvPr/>
        </p:nvSpPr>
        <p:spPr>
          <a:xfrm>
            <a:off x="2083308" y="4079875"/>
            <a:ext cx="1613916" cy="570864"/>
          </a:xfrm>
          <a:custGeom>
            <a:avLst/>
            <a:gdLst/>
            <a:ahLst/>
            <a:cxnLst/>
            <a:rect l="l" t="t" r="r" b="b"/>
            <a:pathLst>
              <a:path w="1613916" h="570864">
                <a:moveTo>
                  <a:pt x="1613916" y="4191"/>
                </a:moveTo>
                <a:lnTo>
                  <a:pt x="1609725" y="0"/>
                </a:lnTo>
                <a:lnTo>
                  <a:pt x="3429" y="0"/>
                </a:lnTo>
                <a:lnTo>
                  <a:pt x="0" y="3175"/>
                </a:lnTo>
                <a:lnTo>
                  <a:pt x="1607946" y="3175"/>
                </a:lnTo>
                <a:lnTo>
                  <a:pt x="1610741" y="5968"/>
                </a:lnTo>
                <a:lnTo>
                  <a:pt x="1610741" y="564895"/>
                </a:lnTo>
                <a:lnTo>
                  <a:pt x="1609725" y="570864"/>
                </a:lnTo>
                <a:lnTo>
                  <a:pt x="1613916" y="566674"/>
                </a:lnTo>
                <a:lnTo>
                  <a:pt x="1613916" y="4191"/>
                </a:lnTo>
                <a:close/>
              </a:path>
            </a:pathLst>
          </a:custGeom>
          <a:solidFill>
            <a:srgbClr val="000000"/>
          </a:solidFill>
        </p:spPr>
        <p:txBody>
          <a:bodyPr wrap="square" lIns="0" tIns="0" rIns="0" bIns="0" rtlCol="0">
            <a:noAutofit/>
          </a:bodyPr>
          <a:lstStyle/>
          <a:p>
            <a:endParaRPr dirty="0"/>
          </a:p>
        </p:txBody>
      </p:sp>
      <p:sp>
        <p:nvSpPr>
          <p:cNvPr id="39" name="object 39"/>
          <p:cNvSpPr/>
          <p:nvPr/>
        </p:nvSpPr>
        <p:spPr>
          <a:xfrm>
            <a:off x="2089912" y="4086225"/>
            <a:ext cx="1600962" cy="558164"/>
          </a:xfrm>
          <a:custGeom>
            <a:avLst/>
            <a:gdLst/>
            <a:ahLst/>
            <a:cxnLst/>
            <a:rect l="l" t="t" r="r" b="b"/>
            <a:pathLst>
              <a:path w="1600962" h="558164">
                <a:moveTo>
                  <a:pt x="1594612" y="6350"/>
                </a:moveTo>
                <a:lnTo>
                  <a:pt x="1594612" y="551814"/>
                </a:lnTo>
                <a:lnTo>
                  <a:pt x="0" y="551814"/>
                </a:lnTo>
                <a:lnTo>
                  <a:pt x="1597787" y="558164"/>
                </a:lnTo>
                <a:lnTo>
                  <a:pt x="1599564" y="558164"/>
                </a:lnTo>
                <a:lnTo>
                  <a:pt x="1600962" y="554989"/>
                </a:lnTo>
                <a:lnTo>
                  <a:pt x="1600962" y="1397"/>
                </a:lnTo>
                <a:lnTo>
                  <a:pt x="1597787" y="0"/>
                </a:lnTo>
                <a:lnTo>
                  <a:pt x="1594612" y="6350"/>
                </a:lnTo>
                <a:close/>
              </a:path>
            </a:pathLst>
          </a:custGeom>
          <a:solidFill>
            <a:srgbClr val="000000"/>
          </a:solidFill>
        </p:spPr>
        <p:txBody>
          <a:bodyPr wrap="square" lIns="0" tIns="0" rIns="0" bIns="0" rtlCol="0">
            <a:noAutofit/>
          </a:bodyPr>
          <a:lstStyle/>
          <a:p>
            <a:endParaRPr dirty="0"/>
          </a:p>
        </p:txBody>
      </p:sp>
      <p:sp>
        <p:nvSpPr>
          <p:cNvPr id="40" name="object 40"/>
          <p:cNvSpPr/>
          <p:nvPr/>
        </p:nvSpPr>
        <p:spPr>
          <a:xfrm>
            <a:off x="2083562" y="4086225"/>
            <a:ext cx="1604137" cy="558164"/>
          </a:xfrm>
          <a:custGeom>
            <a:avLst/>
            <a:gdLst/>
            <a:ahLst/>
            <a:cxnLst/>
            <a:rect l="l" t="t" r="r" b="b"/>
            <a:pathLst>
              <a:path w="1604137" h="558164">
                <a:moveTo>
                  <a:pt x="1600962" y="6350"/>
                </a:moveTo>
                <a:lnTo>
                  <a:pt x="1604137" y="0"/>
                </a:lnTo>
                <a:lnTo>
                  <a:pt x="1524" y="0"/>
                </a:lnTo>
                <a:lnTo>
                  <a:pt x="0" y="3175"/>
                </a:lnTo>
                <a:lnTo>
                  <a:pt x="0" y="556768"/>
                </a:lnTo>
                <a:lnTo>
                  <a:pt x="3175" y="558164"/>
                </a:lnTo>
                <a:lnTo>
                  <a:pt x="1604137" y="558164"/>
                </a:lnTo>
                <a:lnTo>
                  <a:pt x="6350" y="551814"/>
                </a:lnTo>
                <a:lnTo>
                  <a:pt x="6350" y="6350"/>
                </a:lnTo>
                <a:lnTo>
                  <a:pt x="1600962" y="6350"/>
                </a:lnTo>
                <a:close/>
              </a:path>
            </a:pathLst>
          </a:custGeom>
          <a:solidFill>
            <a:srgbClr val="000000"/>
          </a:solidFill>
        </p:spPr>
        <p:txBody>
          <a:bodyPr wrap="square" lIns="0" tIns="0" rIns="0" bIns="0" rtlCol="0">
            <a:noAutofit/>
          </a:bodyPr>
          <a:lstStyle/>
          <a:p>
            <a:endParaRPr dirty="0"/>
          </a:p>
        </p:txBody>
      </p:sp>
      <p:sp>
        <p:nvSpPr>
          <p:cNvPr id="41" name="object 41"/>
          <p:cNvSpPr/>
          <p:nvPr/>
        </p:nvSpPr>
        <p:spPr>
          <a:xfrm>
            <a:off x="2093087" y="4095750"/>
            <a:ext cx="1588262" cy="539114"/>
          </a:xfrm>
          <a:custGeom>
            <a:avLst/>
            <a:gdLst/>
            <a:ahLst/>
            <a:cxnLst/>
            <a:rect l="l" t="t" r="r" b="b"/>
            <a:pathLst>
              <a:path w="1588262" h="539114">
                <a:moveTo>
                  <a:pt x="0" y="539114"/>
                </a:moveTo>
                <a:lnTo>
                  <a:pt x="3175" y="535939"/>
                </a:lnTo>
                <a:lnTo>
                  <a:pt x="3175" y="3175"/>
                </a:lnTo>
                <a:lnTo>
                  <a:pt x="1585087" y="3175"/>
                </a:lnTo>
                <a:lnTo>
                  <a:pt x="1585087" y="535939"/>
                </a:lnTo>
                <a:lnTo>
                  <a:pt x="3175" y="535939"/>
                </a:lnTo>
                <a:lnTo>
                  <a:pt x="1588262" y="539114"/>
                </a:lnTo>
                <a:lnTo>
                  <a:pt x="1588262" y="0"/>
                </a:lnTo>
                <a:lnTo>
                  <a:pt x="0" y="0"/>
                </a:lnTo>
                <a:lnTo>
                  <a:pt x="0" y="539114"/>
                </a:lnTo>
                <a:close/>
              </a:path>
            </a:pathLst>
          </a:custGeom>
          <a:solidFill>
            <a:srgbClr val="000000"/>
          </a:solidFill>
        </p:spPr>
        <p:txBody>
          <a:bodyPr wrap="square" lIns="0" tIns="0" rIns="0" bIns="0" rtlCol="0">
            <a:noAutofit/>
          </a:bodyPr>
          <a:lstStyle/>
          <a:p>
            <a:endParaRPr dirty="0"/>
          </a:p>
        </p:txBody>
      </p:sp>
      <p:sp>
        <p:nvSpPr>
          <p:cNvPr id="42" name="object 42"/>
          <p:cNvSpPr/>
          <p:nvPr/>
        </p:nvSpPr>
        <p:spPr>
          <a:xfrm>
            <a:off x="2077212" y="4079875"/>
            <a:ext cx="1616837" cy="570864"/>
          </a:xfrm>
          <a:custGeom>
            <a:avLst/>
            <a:gdLst/>
            <a:ahLst/>
            <a:cxnLst/>
            <a:rect l="l" t="t" r="r" b="b"/>
            <a:pathLst>
              <a:path w="1616837" h="570864">
                <a:moveTo>
                  <a:pt x="4318" y="570864"/>
                </a:moveTo>
                <a:lnTo>
                  <a:pt x="1615821" y="570864"/>
                </a:lnTo>
                <a:lnTo>
                  <a:pt x="1616837" y="564895"/>
                </a:lnTo>
                <a:lnTo>
                  <a:pt x="1614042" y="567689"/>
                </a:lnTo>
                <a:lnTo>
                  <a:pt x="6095" y="567689"/>
                </a:lnTo>
                <a:lnTo>
                  <a:pt x="3175" y="564895"/>
                </a:lnTo>
                <a:lnTo>
                  <a:pt x="3175" y="5968"/>
                </a:lnTo>
                <a:lnTo>
                  <a:pt x="6095" y="3175"/>
                </a:lnTo>
                <a:lnTo>
                  <a:pt x="9525" y="0"/>
                </a:lnTo>
                <a:lnTo>
                  <a:pt x="4318" y="0"/>
                </a:lnTo>
                <a:lnTo>
                  <a:pt x="0" y="4191"/>
                </a:lnTo>
                <a:lnTo>
                  <a:pt x="0" y="566674"/>
                </a:lnTo>
                <a:lnTo>
                  <a:pt x="4318" y="570864"/>
                </a:lnTo>
                <a:close/>
              </a:path>
            </a:pathLst>
          </a:custGeom>
          <a:solidFill>
            <a:srgbClr val="000000"/>
          </a:solidFill>
        </p:spPr>
        <p:txBody>
          <a:bodyPr wrap="square" lIns="0" tIns="0" rIns="0" bIns="0" rtlCol="0">
            <a:noAutofit/>
          </a:bodyPr>
          <a:lstStyle/>
          <a:p>
            <a:endParaRPr dirty="0"/>
          </a:p>
        </p:txBody>
      </p:sp>
      <p:sp>
        <p:nvSpPr>
          <p:cNvPr id="27" name="object 27"/>
          <p:cNvSpPr/>
          <p:nvPr/>
        </p:nvSpPr>
        <p:spPr>
          <a:xfrm>
            <a:off x="80069" y="4264025"/>
            <a:ext cx="1479617" cy="385191"/>
          </a:xfrm>
          <a:custGeom>
            <a:avLst/>
            <a:gdLst/>
            <a:ahLst/>
            <a:cxnLst/>
            <a:rect l="l" t="t" r="r" b="b"/>
            <a:pathLst>
              <a:path w="1479617" h="385191">
                <a:moveTo>
                  <a:pt x="1479617" y="3556"/>
                </a:moveTo>
                <a:lnTo>
                  <a:pt x="1476061" y="0"/>
                </a:lnTo>
                <a:lnTo>
                  <a:pt x="2922" y="0"/>
                </a:lnTo>
                <a:lnTo>
                  <a:pt x="0" y="2539"/>
                </a:lnTo>
                <a:lnTo>
                  <a:pt x="1474664" y="2539"/>
                </a:lnTo>
                <a:lnTo>
                  <a:pt x="1476950" y="4952"/>
                </a:lnTo>
                <a:lnTo>
                  <a:pt x="1476950" y="380111"/>
                </a:lnTo>
                <a:lnTo>
                  <a:pt x="1476061" y="385191"/>
                </a:lnTo>
                <a:lnTo>
                  <a:pt x="1479617" y="381635"/>
                </a:lnTo>
                <a:lnTo>
                  <a:pt x="1479617" y="3556"/>
                </a:lnTo>
                <a:close/>
              </a:path>
            </a:pathLst>
          </a:custGeom>
          <a:solidFill>
            <a:srgbClr val="00AF50"/>
          </a:solidFill>
        </p:spPr>
        <p:txBody>
          <a:bodyPr wrap="square" lIns="0" tIns="0" rIns="0" bIns="0" rtlCol="0">
            <a:noAutofit/>
          </a:bodyPr>
          <a:lstStyle/>
          <a:p>
            <a:endParaRPr dirty="0"/>
          </a:p>
        </p:txBody>
      </p:sp>
      <p:sp>
        <p:nvSpPr>
          <p:cNvPr id="28" name="object 28"/>
          <p:cNvSpPr/>
          <p:nvPr/>
        </p:nvSpPr>
        <p:spPr>
          <a:xfrm>
            <a:off x="85637" y="4269232"/>
            <a:ext cx="1468715" cy="374650"/>
          </a:xfrm>
          <a:custGeom>
            <a:avLst/>
            <a:gdLst/>
            <a:ahLst/>
            <a:cxnLst/>
            <a:rect l="l" t="t" r="r" b="b"/>
            <a:pathLst>
              <a:path w="1468715" h="374650">
                <a:moveTo>
                  <a:pt x="1463508" y="5334"/>
                </a:moveTo>
                <a:lnTo>
                  <a:pt x="1463508" y="369316"/>
                </a:lnTo>
                <a:lnTo>
                  <a:pt x="0" y="369316"/>
                </a:lnTo>
                <a:lnTo>
                  <a:pt x="1466175" y="374650"/>
                </a:lnTo>
                <a:lnTo>
                  <a:pt x="1467572" y="374650"/>
                </a:lnTo>
                <a:lnTo>
                  <a:pt x="1468715" y="371983"/>
                </a:lnTo>
                <a:lnTo>
                  <a:pt x="1468715" y="1270"/>
                </a:lnTo>
                <a:lnTo>
                  <a:pt x="1466175" y="0"/>
                </a:lnTo>
                <a:lnTo>
                  <a:pt x="1463508" y="5334"/>
                </a:lnTo>
                <a:close/>
              </a:path>
            </a:pathLst>
          </a:custGeom>
          <a:solidFill>
            <a:srgbClr val="00AF50"/>
          </a:solidFill>
        </p:spPr>
        <p:txBody>
          <a:bodyPr wrap="square" lIns="0" tIns="0" rIns="0" bIns="0" rtlCol="0">
            <a:noAutofit/>
          </a:bodyPr>
          <a:lstStyle/>
          <a:p>
            <a:endParaRPr dirty="0"/>
          </a:p>
        </p:txBody>
      </p:sp>
      <p:sp>
        <p:nvSpPr>
          <p:cNvPr id="29" name="object 29"/>
          <p:cNvSpPr/>
          <p:nvPr/>
        </p:nvSpPr>
        <p:spPr>
          <a:xfrm>
            <a:off x="80346" y="4269232"/>
            <a:ext cx="1471466" cy="374650"/>
          </a:xfrm>
          <a:custGeom>
            <a:avLst/>
            <a:gdLst/>
            <a:ahLst/>
            <a:cxnLst/>
            <a:rect l="l" t="t" r="r" b="b"/>
            <a:pathLst>
              <a:path w="1471466" h="374650">
                <a:moveTo>
                  <a:pt x="1468799" y="5334"/>
                </a:moveTo>
                <a:lnTo>
                  <a:pt x="1471466" y="0"/>
                </a:lnTo>
                <a:lnTo>
                  <a:pt x="1183" y="0"/>
                </a:lnTo>
                <a:lnTo>
                  <a:pt x="0" y="2667"/>
                </a:lnTo>
                <a:lnTo>
                  <a:pt x="0" y="373507"/>
                </a:lnTo>
                <a:lnTo>
                  <a:pt x="2645" y="374650"/>
                </a:lnTo>
                <a:lnTo>
                  <a:pt x="1471466" y="374650"/>
                </a:lnTo>
                <a:lnTo>
                  <a:pt x="5290" y="369316"/>
                </a:lnTo>
                <a:lnTo>
                  <a:pt x="5290" y="5334"/>
                </a:lnTo>
                <a:lnTo>
                  <a:pt x="1468799" y="5334"/>
                </a:lnTo>
                <a:close/>
              </a:path>
            </a:pathLst>
          </a:custGeom>
          <a:solidFill>
            <a:srgbClr val="00AF50"/>
          </a:solidFill>
        </p:spPr>
        <p:txBody>
          <a:bodyPr wrap="square" lIns="0" tIns="0" rIns="0" bIns="0" rtlCol="0">
            <a:noAutofit/>
          </a:bodyPr>
          <a:lstStyle/>
          <a:p>
            <a:endParaRPr dirty="0"/>
          </a:p>
        </p:txBody>
      </p:sp>
      <p:sp>
        <p:nvSpPr>
          <p:cNvPr id="30" name="object 30"/>
          <p:cNvSpPr/>
          <p:nvPr/>
        </p:nvSpPr>
        <p:spPr>
          <a:xfrm>
            <a:off x="88284" y="4277233"/>
            <a:ext cx="1458194" cy="358775"/>
          </a:xfrm>
          <a:custGeom>
            <a:avLst/>
            <a:gdLst/>
            <a:ahLst/>
            <a:cxnLst/>
            <a:rect l="l" t="t" r="r" b="b"/>
            <a:pathLst>
              <a:path w="1458194" h="358775">
                <a:moveTo>
                  <a:pt x="0" y="358775"/>
                </a:moveTo>
                <a:lnTo>
                  <a:pt x="2645" y="356108"/>
                </a:lnTo>
                <a:lnTo>
                  <a:pt x="2645" y="2667"/>
                </a:lnTo>
                <a:lnTo>
                  <a:pt x="1455527" y="2667"/>
                </a:lnTo>
                <a:lnTo>
                  <a:pt x="1455527" y="356108"/>
                </a:lnTo>
                <a:lnTo>
                  <a:pt x="2645" y="356108"/>
                </a:lnTo>
                <a:lnTo>
                  <a:pt x="1458194" y="358775"/>
                </a:lnTo>
                <a:lnTo>
                  <a:pt x="1458194" y="0"/>
                </a:lnTo>
                <a:lnTo>
                  <a:pt x="0" y="0"/>
                </a:lnTo>
                <a:lnTo>
                  <a:pt x="0" y="358775"/>
                </a:lnTo>
                <a:close/>
              </a:path>
            </a:pathLst>
          </a:custGeom>
          <a:solidFill>
            <a:srgbClr val="00AF50"/>
          </a:solidFill>
        </p:spPr>
        <p:txBody>
          <a:bodyPr wrap="square" lIns="0" tIns="0" rIns="0" bIns="0" rtlCol="0">
            <a:noAutofit/>
          </a:bodyPr>
          <a:lstStyle/>
          <a:p>
            <a:endParaRPr dirty="0"/>
          </a:p>
        </p:txBody>
      </p:sp>
      <p:sp>
        <p:nvSpPr>
          <p:cNvPr id="31" name="object 31"/>
          <p:cNvSpPr/>
          <p:nvPr/>
        </p:nvSpPr>
        <p:spPr>
          <a:xfrm>
            <a:off x="75054" y="4264025"/>
            <a:ext cx="1481965" cy="385191"/>
          </a:xfrm>
          <a:custGeom>
            <a:avLst/>
            <a:gdLst/>
            <a:ahLst/>
            <a:cxnLst/>
            <a:rect l="l" t="t" r="r" b="b"/>
            <a:pathLst>
              <a:path w="1481965" h="385191">
                <a:moveTo>
                  <a:pt x="3553" y="385191"/>
                </a:moveTo>
                <a:lnTo>
                  <a:pt x="1481076" y="385191"/>
                </a:lnTo>
                <a:lnTo>
                  <a:pt x="1481965" y="380111"/>
                </a:lnTo>
                <a:lnTo>
                  <a:pt x="1479679" y="382524"/>
                </a:lnTo>
                <a:lnTo>
                  <a:pt x="5015" y="382524"/>
                </a:lnTo>
                <a:lnTo>
                  <a:pt x="2645" y="380111"/>
                </a:lnTo>
                <a:lnTo>
                  <a:pt x="2645" y="4952"/>
                </a:lnTo>
                <a:lnTo>
                  <a:pt x="5015" y="2539"/>
                </a:lnTo>
                <a:lnTo>
                  <a:pt x="7937" y="0"/>
                </a:lnTo>
                <a:lnTo>
                  <a:pt x="3553" y="0"/>
                </a:lnTo>
                <a:lnTo>
                  <a:pt x="0" y="3556"/>
                </a:lnTo>
                <a:lnTo>
                  <a:pt x="0" y="381635"/>
                </a:lnTo>
                <a:lnTo>
                  <a:pt x="3553" y="385191"/>
                </a:lnTo>
                <a:close/>
              </a:path>
            </a:pathLst>
          </a:custGeom>
          <a:solidFill>
            <a:srgbClr val="00AF50"/>
          </a:solidFill>
        </p:spPr>
        <p:txBody>
          <a:bodyPr wrap="square" lIns="0" tIns="0" rIns="0" bIns="0" rtlCol="0">
            <a:noAutofit/>
          </a:bodyPr>
          <a:lstStyle/>
          <a:p>
            <a:endParaRPr dirty="0"/>
          </a:p>
        </p:txBody>
      </p:sp>
      <p:sp>
        <p:nvSpPr>
          <p:cNvPr id="26" name="object 26"/>
          <p:cNvSpPr/>
          <p:nvPr/>
        </p:nvSpPr>
        <p:spPr>
          <a:xfrm>
            <a:off x="0" y="6858000"/>
            <a:ext cx="0" cy="0"/>
          </a:xfrm>
          <a:custGeom>
            <a:avLst/>
            <a:gdLst/>
            <a:ahLst/>
            <a:cxnLst/>
            <a:rect l="l" t="t" r="r" b="b"/>
            <a:pathLst>
              <a:path>
                <a:moveTo>
                  <a:pt x="0" y="0"/>
                </a:moveTo>
                <a:lnTo>
                  <a:pt x="0" y="0"/>
                </a:lnTo>
              </a:path>
            </a:pathLst>
          </a:custGeom>
          <a:ln w="1270">
            <a:solidFill>
              <a:srgbClr val="00AF50"/>
            </a:solidFill>
          </a:ln>
        </p:spPr>
        <p:txBody>
          <a:bodyPr wrap="square" lIns="0" tIns="0" rIns="0" bIns="0" rtlCol="0">
            <a:noAutofit/>
          </a:bodyPr>
          <a:lstStyle/>
          <a:p>
            <a:endParaRPr dirty="0"/>
          </a:p>
        </p:txBody>
      </p:sp>
      <p:sp>
        <p:nvSpPr>
          <p:cNvPr id="21" name="object 21"/>
          <p:cNvSpPr/>
          <p:nvPr/>
        </p:nvSpPr>
        <p:spPr>
          <a:xfrm>
            <a:off x="80067" y="4917440"/>
            <a:ext cx="1479619" cy="385191"/>
          </a:xfrm>
          <a:custGeom>
            <a:avLst/>
            <a:gdLst/>
            <a:ahLst/>
            <a:cxnLst/>
            <a:rect l="l" t="t" r="r" b="b"/>
            <a:pathLst>
              <a:path w="1479619" h="385190">
                <a:moveTo>
                  <a:pt x="1479619" y="3556"/>
                </a:moveTo>
                <a:lnTo>
                  <a:pt x="1476063" y="0"/>
                </a:lnTo>
                <a:lnTo>
                  <a:pt x="2922" y="0"/>
                </a:lnTo>
                <a:lnTo>
                  <a:pt x="0" y="2667"/>
                </a:lnTo>
                <a:lnTo>
                  <a:pt x="1474666" y="2667"/>
                </a:lnTo>
                <a:lnTo>
                  <a:pt x="1476952" y="4953"/>
                </a:lnTo>
                <a:lnTo>
                  <a:pt x="1476952" y="380238"/>
                </a:lnTo>
                <a:lnTo>
                  <a:pt x="1476063" y="385191"/>
                </a:lnTo>
                <a:lnTo>
                  <a:pt x="1479619" y="381635"/>
                </a:lnTo>
                <a:lnTo>
                  <a:pt x="1479619" y="3556"/>
                </a:lnTo>
                <a:close/>
              </a:path>
            </a:pathLst>
          </a:custGeom>
          <a:solidFill>
            <a:srgbClr val="00AF50"/>
          </a:solidFill>
        </p:spPr>
        <p:txBody>
          <a:bodyPr wrap="square" lIns="0" tIns="0" rIns="0" bIns="0" rtlCol="0">
            <a:noAutofit/>
          </a:bodyPr>
          <a:lstStyle/>
          <a:p>
            <a:endParaRPr dirty="0"/>
          </a:p>
        </p:txBody>
      </p:sp>
      <p:sp>
        <p:nvSpPr>
          <p:cNvPr id="22" name="object 22"/>
          <p:cNvSpPr/>
          <p:nvPr/>
        </p:nvSpPr>
        <p:spPr>
          <a:xfrm>
            <a:off x="85636" y="4922774"/>
            <a:ext cx="1468716" cy="374522"/>
          </a:xfrm>
          <a:custGeom>
            <a:avLst/>
            <a:gdLst/>
            <a:ahLst/>
            <a:cxnLst/>
            <a:rect l="l" t="t" r="r" b="b"/>
            <a:pathLst>
              <a:path w="1468716" h="374523">
                <a:moveTo>
                  <a:pt x="1463509" y="5206"/>
                </a:moveTo>
                <a:lnTo>
                  <a:pt x="1463509" y="369316"/>
                </a:lnTo>
                <a:lnTo>
                  <a:pt x="0" y="369316"/>
                </a:lnTo>
                <a:lnTo>
                  <a:pt x="1466176" y="374522"/>
                </a:lnTo>
                <a:lnTo>
                  <a:pt x="1467573" y="374522"/>
                </a:lnTo>
                <a:lnTo>
                  <a:pt x="1468716" y="371982"/>
                </a:lnTo>
                <a:lnTo>
                  <a:pt x="1468716" y="1143"/>
                </a:lnTo>
                <a:lnTo>
                  <a:pt x="1466176" y="0"/>
                </a:lnTo>
                <a:lnTo>
                  <a:pt x="1463509" y="5206"/>
                </a:lnTo>
                <a:close/>
              </a:path>
            </a:pathLst>
          </a:custGeom>
          <a:solidFill>
            <a:srgbClr val="00AF50"/>
          </a:solidFill>
        </p:spPr>
        <p:txBody>
          <a:bodyPr wrap="square" lIns="0" tIns="0" rIns="0" bIns="0" rtlCol="0">
            <a:noAutofit/>
          </a:bodyPr>
          <a:lstStyle/>
          <a:p>
            <a:endParaRPr dirty="0"/>
          </a:p>
        </p:txBody>
      </p:sp>
      <p:sp>
        <p:nvSpPr>
          <p:cNvPr id="23" name="object 23"/>
          <p:cNvSpPr/>
          <p:nvPr/>
        </p:nvSpPr>
        <p:spPr>
          <a:xfrm>
            <a:off x="80344" y="4922774"/>
            <a:ext cx="1471468" cy="374522"/>
          </a:xfrm>
          <a:custGeom>
            <a:avLst/>
            <a:gdLst/>
            <a:ahLst/>
            <a:cxnLst/>
            <a:rect l="l" t="t" r="r" b="b"/>
            <a:pathLst>
              <a:path w="1471468" h="374523">
                <a:moveTo>
                  <a:pt x="1468801" y="5206"/>
                </a:moveTo>
                <a:lnTo>
                  <a:pt x="1471468" y="0"/>
                </a:lnTo>
                <a:lnTo>
                  <a:pt x="2645" y="0"/>
                </a:lnTo>
                <a:lnTo>
                  <a:pt x="0" y="2539"/>
                </a:lnTo>
                <a:lnTo>
                  <a:pt x="0" y="373379"/>
                </a:lnTo>
                <a:lnTo>
                  <a:pt x="2645" y="374522"/>
                </a:lnTo>
                <a:lnTo>
                  <a:pt x="1471468" y="374522"/>
                </a:lnTo>
                <a:lnTo>
                  <a:pt x="5292" y="369316"/>
                </a:lnTo>
                <a:lnTo>
                  <a:pt x="5292" y="5206"/>
                </a:lnTo>
                <a:lnTo>
                  <a:pt x="1468801" y="5206"/>
                </a:lnTo>
                <a:close/>
              </a:path>
            </a:pathLst>
          </a:custGeom>
          <a:solidFill>
            <a:srgbClr val="00AF50"/>
          </a:solidFill>
        </p:spPr>
        <p:txBody>
          <a:bodyPr wrap="square" lIns="0" tIns="0" rIns="0" bIns="0" rtlCol="0">
            <a:noAutofit/>
          </a:bodyPr>
          <a:lstStyle/>
          <a:p>
            <a:endParaRPr dirty="0"/>
          </a:p>
        </p:txBody>
      </p:sp>
      <p:sp>
        <p:nvSpPr>
          <p:cNvPr id="24" name="object 24"/>
          <p:cNvSpPr/>
          <p:nvPr/>
        </p:nvSpPr>
        <p:spPr>
          <a:xfrm>
            <a:off x="88281" y="4930648"/>
            <a:ext cx="1458197" cy="358774"/>
          </a:xfrm>
          <a:custGeom>
            <a:avLst/>
            <a:gdLst/>
            <a:ahLst/>
            <a:cxnLst/>
            <a:rect l="l" t="t" r="r" b="b"/>
            <a:pathLst>
              <a:path w="1458197" h="358775">
                <a:moveTo>
                  <a:pt x="0" y="358774"/>
                </a:moveTo>
                <a:lnTo>
                  <a:pt x="2645" y="356107"/>
                </a:lnTo>
                <a:lnTo>
                  <a:pt x="2645" y="2666"/>
                </a:lnTo>
                <a:lnTo>
                  <a:pt x="1455530" y="2666"/>
                </a:lnTo>
                <a:lnTo>
                  <a:pt x="1455530" y="356107"/>
                </a:lnTo>
                <a:lnTo>
                  <a:pt x="2645" y="356107"/>
                </a:lnTo>
                <a:lnTo>
                  <a:pt x="1458197" y="358774"/>
                </a:lnTo>
                <a:lnTo>
                  <a:pt x="1458197" y="0"/>
                </a:lnTo>
                <a:lnTo>
                  <a:pt x="0" y="0"/>
                </a:lnTo>
                <a:lnTo>
                  <a:pt x="0" y="358774"/>
                </a:lnTo>
                <a:close/>
              </a:path>
            </a:pathLst>
          </a:custGeom>
          <a:solidFill>
            <a:srgbClr val="00AF50"/>
          </a:solidFill>
        </p:spPr>
        <p:txBody>
          <a:bodyPr wrap="square" lIns="0" tIns="0" rIns="0" bIns="0" rtlCol="0">
            <a:noAutofit/>
          </a:bodyPr>
          <a:lstStyle/>
          <a:p>
            <a:endParaRPr dirty="0"/>
          </a:p>
        </p:txBody>
      </p:sp>
      <p:sp>
        <p:nvSpPr>
          <p:cNvPr id="25" name="object 25"/>
          <p:cNvSpPr/>
          <p:nvPr/>
        </p:nvSpPr>
        <p:spPr>
          <a:xfrm>
            <a:off x="75051" y="4917440"/>
            <a:ext cx="1481968" cy="385191"/>
          </a:xfrm>
          <a:custGeom>
            <a:avLst/>
            <a:gdLst/>
            <a:ahLst/>
            <a:cxnLst/>
            <a:rect l="l" t="t" r="r" b="b"/>
            <a:pathLst>
              <a:path w="1481968" h="385190">
                <a:moveTo>
                  <a:pt x="3554" y="385191"/>
                </a:moveTo>
                <a:lnTo>
                  <a:pt x="1481079" y="385191"/>
                </a:lnTo>
                <a:lnTo>
                  <a:pt x="1481968" y="380238"/>
                </a:lnTo>
                <a:lnTo>
                  <a:pt x="1479682" y="382524"/>
                </a:lnTo>
                <a:lnTo>
                  <a:pt x="5015" y="382524"/>
                </a:lnTo>
                <a:lnTo>
                  <a:pt x="2646" y="380238"/>
                </a:lnTo>
                <a:lnTo>
                  <a:pt x="2646" y="4953"/>
                </a:lnTo>
                <a:lnTo>
                  <a:pt x="5015" y="2667"/>
                </a:lnTo>
                <a:lnTo>
                  <a:pt x="7937" y="0"/>
                </a:lnTo>
                <a:lnTo>
                  <a:pt x="3554" y="0"/>
                </a:lnTo>
                <a:lnTo>
                  <a:pt x="0" y="3556"/>
                </a:lnTo>
                <a:lnTo>
                  <a:pt x="0" y="381635"/>
                </a:lnTo>
                <a:lnTo>
                  <a:pt x="3554" y="385191"/>
                </a:lnTo>
                <a:close/>
              </a:path>
            </a:pathLst>
          </a:custGeom>
          <a:solidFill>
            <a:srgbClr val="00AF50"/>
          </a:solidFill>
        </p:spPr>
        <p:txBody>
          <a:bodyPr wrap="square" lIns="0" tIns="0" rIns="0" bIns="0" rtlCol="0">
            <a:noAutofit/>
          </a:bodyPr>
          <a:lstStyle/>
          <a:p>
            <a:endParaRPr dirty="0"/>
          </a:p>
        </p:txBody>
      </p:sp>
      <p:sp>
        <p:nvSpPr>
          <p:cNvPr id="20" name="object 20"/>
          <p:cNvSpPr/>
          <p:nvPr/>
        </p:nvSpPr>
        <p:spPr>
          <a:xfrm>
            <a:off x="0" y="6858000"/>
            <a:ext cx="0" cy="0"/>
          </a:xfrm>
          <a:custGeom>
            <a:avLst/>
            <a:gdLst/>
            <a:ahLst/>
            <a:cxnLst/>
            <a:rect l="l" t="t" r="r" b="b"/>
            <a:pathLst>
              <a:path>
                <a:moveTo>
                  <a:pt x="0" y="0"/>
                </a:moveTo>
                <a:lnTo>
                  <a:pt x="0" y="0"/>
                </a:lnTo>
              </a:path>
            </a:pathLst>
          </a:custGeom>
          <a:ln w="1270">
            <a:solidFill>
              <a:srgbClr val="00AF50"/>
            </a:solidFill>
          </a:ln>
        </p:spPr>
        <p:txBody>
          <a:bodyPr wrap="square" lIns="0" tIns="0" rIns="0" bIns="0" rtlCol="0">
            <a:noAutofit/>
          </a:bodyPr>
          <a:lstStyle/>
          <a:p>
            <a:endParaRPr dirty="0"/>
          </a:p>
        </p:txBody>
      </p:sp>
      <p:sp>
        <p:nvSpPr>
          <p:cNvPr id="19" name="object 19"/>
          <p:cNvSpPr/>
          <p:nvPr/>
        </p:nvSpPr>
        <p:spPr>
          <a:xfrm>
            <a:off x="0" y="6858000"/>
            <a:ext cx="0" cy="0"/>
          </a:xfrm>
          <a:custGeom>
            <a:avLst/>
            <a:gdLst/>
            <a:ahLst/>
            <a:cxnLst/>
            <a:rect l="l" t="t" r="r" b="b"/>
            <a:pathLst>
              <a:path>
                <a:moveTo>
                  <a:pt x="0" y="0"/>
                </a:moveTo>
                <a:lnTo>
                  <a:pt x="0" y="0"/>
                </a:lnTo>
              </a:path>
            </a:pathLst>
          </a:custGeom>
          <a:ln w="1270">
            <a:solidFill>
              <a:srgbClr val="000000"/>
            </a:solidFill>
          </a:ln>
        </p:spPr>
        <p:txBody>
          <a:bodyPr wrap="square" lIns="0" tIns="0" rIns="0" bIns="0" rtlCol="0">
            <a:noAutofit/>
          </a:bodyPr>
          <a:lstStyle/>
          <a:p>
            <a:endParaRPr dirty="0"/>
          </a:p>
        </p:txBody>
      </p:sp>
      <p:sp>
        <p:nvSpPr>
          <p:cNvPr id="18" name="object 18"/>
          <p:cNvSpPr txBox="1"/>
          <p:nvPr/>
        </p:nvSpPr>
        <p:spPr>
          <a:xfrm>
            <a:off x="8306816" y="53155"/>
            <a:ext cx="815061" cy="609091"/>
          </a:xfrm>
          <a:prstGeom prst="rect">
            <a:avLst/>
          </a:prstGeom>
        </p:spPr>
        <p:txBody>
          <a:bodyPr wrap="square" lIns="0" tIns="0" rIns="0" bIns="0" rtlCol="0">
            <a:noAutofit/>
          </a:bodyPr>
          <a:lstStyle/>
          <a:p>
            <a:pPr marL="12700" marR="9205">
              <a:lnSpc>
                <a:spcPts val="1120"/>
              </a:lnSpc>
              <a:spcBef>
                <a:spcPts val="55"/>
              </a:spcBef>
            </a:pPr>
            <a:r>
              <a:rPr sz="1000" b="1" spc="0" dirty="0">
                <a:latin typeface="Times New Roman"/>
                <a:cs typeface="Times New Roman"/>
              </a:rPr>
              <a:t>C.</a:t>
            </a:r>
            <a:r>
              <a:rPr sz="1000" b="1" spc="-4" dirty="0">
                <a:latin typeface="Times New Roman"/>
                <a:cs typeface="Times New Roman"/>
              </a:rPr>
              <a:t> </a:t>
            </a:r>
            <a:r>
              <a:rPr sz="1000" b="1" spc="0" dirty="0">
                <a:latin typeface="Times New Roman"/>
                <a:cs typeface="Times New Roman"/>
              </a:rPr>
              <a:t>Dic</a:t>
            </a:r>
            <a:r>
              <a:rPr sz="1000" b="1" spc="-9" dirty="0">
                <a:latin typeface="Times New Roman"/>
                <a:cs typeface="Times New Roman"/>
              </a:rPr>
              <a:t>k</a:t>
            </a:r>
            <a:r>
              <a:rPr sz="1000" b="1" spc="4" dirty="0">
                <a:latin typeface="Times New Roman"/>
                <a:cs typeface="Times New Roman"/>
              </a:rPr>
              <a:t>ov</a:t>
            </a:r>
            <a:r>
              <a:rPr sz="1000" b="1" spc="0" dirty="0">
                <a:latin typeface="Times New Roman"/>
                <a:cs typeface="Times New Roman"/>
              </a:rPr>
              <a:t>er</a:t>
            </a:r>
            <a:endParaRPr sz="1000" dirty="0">
              <a:latin typeface="Times New Roman"/>
              <a:cs typeface="Times New Roman"/>
            </a:endParaRPr>
          </a:p>
          <a:p>
            <a:pPr marL="12700" marR="9205">
              <a:lnSpc>
                <a:spcPct val="95825"/>
              </a:lnSpc>
            </a:pPr>
            <a:r>
              <a:rPr sz="1000" b="1" spc="4" dirty="0">
                <a:latin typeface="Times New Roman"/>
                <a:cs typeface="Times New Roman"/>
              </a:rPr>
              <a:t>B</a:t>
            </a:r>
            <a:r>
              <a:rPr sz="1000" b="1" spc="0" dirty="0">
                <a:latin typeface="Times New Roman"/>
                <a:cs typeface="Times New Roman"/>
              </a:rPr>
              <a:t>.</a:t>
            </a:r>
            <a:r>
              <a:rPr sz="1000" b="1" spc="-14" dirty="0">
                <a:latin typeface="Times New Roman"/>
                <a:cs typeface="Times New Roman"/>
              </a:rPr>
              <a:t> </a:t>
            </a:r>
            <a:r>
              <a:rPr sz="1000" b="1" spc="0" dirty="0">
                <a:latin typeface="Times New Roman"/>
                <a:cs typeface="Times New Roman"/>
              </a:rPr>
              <a:t>R</a:t>
            </a:r>
            <a:r>
              <a:rPr sz="1000" b="1" spc="4" dirty="0">
                <a:latin typeface="Times New Roman"/>
                <a:cs typeface="Times New Roman"/>
              </a:rPr>
              <a:t>ay</a:t>
            </a:r>
            <a:r>
              <a:rPr sz="1000" b="1" spc="0" dirty="0">
                <a:latin typeface="Times New Roman"/>
                <a:cs typeface="Times New Roman"/>
              </a:rPr>
              <a:t>do</a:t>
            </a:r>
            <a:endParaRPr sz="1000" dirty="0">
              <a:latin typeface="Times New Roman"/>
              <a:cs typeface="Times New Roman"/>
            </a:endParaRPr>
          </a:p>
          <a:p>
            <a:pPr marL="12700">
              <a:lnSpc>
                <a:spcPct val="100041"/>
              </a:lnSpc>
              <a:spcBef>
                <a:spcPts val="50"/>
              </a:spcBef>
            </a:pPr>
            <a:r>
              <a:rPr sz="1000" b="1" spc="0" dirty="0">
                <a:latin typeface="Times New Roman"/>
                <a:cs typeface="Times New Roman"/>
              </a:rPr>
              <a:t>C</a:t>
            </a:r>
            <a:r>
              <a:rPr sz="1000" b="1" spc="-4" dirty="0">
                <a:latin typeface="Times New Roman"/>
                <a:cs typeface="Times New Roman"/>
              </a:rPr>
              <a:t>E</a:t>
            </a:r>
            <a:r>
              <a:rPr sz="1000" b="1" spc="0" dirty="0">
                <a:latin typeface="Times New Roman"/>
                <a:cs typeface="Times New Roman"/>
              </a:rPr>
              <a:t>A</a:t>
            </a:r>
            <a:r>
              <a:rPr sz="1000" b="1" spc="-6" dirty="0">
                <a:latin typeface="Times New Roman"/>
                <a:cs typeface="Times New Roman"/>
              </a:rPr>
              <a:t> </a:t>
            </a:r>
            <a:r>
              <a:rPr sz="1000" b="1" spc="0" dirty="0">
                <a:latin typeface="Times New Roman"/>
                <a:cs typeface="Times New Roman"/>
              </a:rPr>
              <a:t>S</a:t>
            </a:r>
            <a:r>
              <a:rPr sz="1000" b="1" spc="4" dirty="0">
                <a:latin typeface="Times New Roman"/>
                <a:cs typeface="Times New Roman"/>
              </a:rPr>
              <a:t>a</a:t>
            </a:r>
            <a:r>
              <a:rPr sz="1000" b="1" spc="0" dirty="0">
                <a:latin typeface="Times New Roman"/>
                <a:cs typeface="Times New Roman"/>
              </a:rPr>
              <a:t>cl</a:t>
            </a:r>
            <a:r>
              <a:rPr sz="1000" b="1" spc="4" dirty="0">
                <a:latin typeface="Times New Roman"/>
                <a:cs typeface="Times New Roman"/>
              </a:rPr>
              <a:t>ay*</a:t>
            </a:r>
            <a:r>
              <a:rPr sz="1000" b="1" spc="0" dirty="0">
                <a:latin typeface="Times New Roman"/>
                <a:cs typeface="Times New Roman"/>
              </a:rPr>
              <a:t>* </a:t>
            </a:r>
            <a:r>
              <a:rPr sz="1000" b="1" spc="-4" dirty="0">
                <a:latin typeface="Times New Roman"/>
                <a:cs typeface="Times New Roman"/>
              </a:rPr>
              <a:t>I</a:t>
            </a:r>
            <a:r>
              <a:rPr sz="1000" b="1" spc="0" dirty="0">
                <a:latin typeface="Times New Roman"/>
                <a:cs typeface="Times New Roman"/>
              </a:rPr>
              <a:t>N</a:t>
            </a:r>
            <a:r>
              <a:rPr sz="1000" b="1" spc="4" dirty="0">
                <a:latin typeface="Times New Roman"/>
                <a:cs typeface="Times New Roman"/>
              </a:rPr>
              <a:t>F</a:t>
            </a:r>
            <a:r>
              <a:rPr sz="1000" b="1" spc="0" dirty="0">
                <a:latin typeface="Times New Roman"/>
                <a:cs typeface="Times New Roman"/>
              </a:rPr>
              <a:t>N*</a:t>
            </a:r>
            <a:endParaRPr sz="1000" dirty="0">
              <a:latin typeface="Times New Roman"/>
              <a:cs typeface="Times New Roman"/>
            </a:endParaRPr>
          </a:p>
        </p:txBody>
      </p:sp>
      <p:sp>
        <p:nvSpPr>
          <p:cNvPr id="17" name="object 17"/>
          <p:cNvSpPr txBox="1"/>
          <p:nvPr/>
        </p:nvSpPr>
        <p:spPr>
          <a:xfrm>
            <a:off x="1952625" y="70286"/>
            <a:ext cx="5272455" cy="254000"/>
          </a:xfrm>
          <a:prstGeom prst="rect">
            <a:avLst/>
          </a:prstGeom>
        </p:spPr>
        <p:txBody>
          <a:bodyPr wrap="square" lIns="0" tIns="0" rIns="0" bIns="0" rtlCol="0">
            <a:noAutofit/>
          </a:bodyPr>
          <a:lstStyle/>
          <a:p>
            <a:pPr marL="12700">
              <a:lnSpc>
                <a:spcPts val="1939"/>
              </a:lnSpc>
              <a:spcBef>
                <a:spcPts val="97"/>
              </a:spcBef>
            </a:pPr>
            <a:r>
              <a:rPr sz="1800" b="1" spc="0" dirty="0">
                <a:solidFill>
                  <a:srgbClr val="333399"/>
                </a:solidFill>
                <a:latin typeface="Arial"/>
                <a:cs typeface="Arial"/>
              </a:rPr>
              <a:t>More E</a:t>
            </a:r>
            <a:r>
              <a:rPr sz="1800" b="1" spc="-4" dirty="0">
                <a:solidFill>
                  <a:srgbClr val="333399"/>
                </a:solidFill>
                <a:latin typeface="Arial"/>
                <a:cs typeface="Arial"/>
              </a:rPr>
              <a:t>x</a:t>
            </a:r>
            <a:r>
              <a:rPr sz="1800" b="1" spc="0" dirty="0">
                <a:solidFill>
                  <a:srgbClr val="333399"/>
                </a:solidFill>
                <a:latin typeface="Arial"/>
                <a:cs typeface="Arial"/>
              </a:rPr>
              <a:t>a</a:t>
            </a:r>
            <a:r>
              <a:rPr sz="1800" b="1" spc="-9" dirty="0">
                <a:solidFill>
                  <a:srgbClr val="333399"/>
                </a:solidFill>
                <a:latin typeface="Arial"/>
                <a:cs typeface="Arial"/>
              </a:rPr>
              <a:t>m</a:t>
            </a:r>
            <a:r>
              <a:rPr sz="1800" b="1" spc="0" dirty="0">
                <a:solidFill>
                  <a:srgbClr val="333399"/>
                </a:solidFill>
                <a:latin typeface="Arial"/>
                <a:cs typeface="Arial"/>
              </a:rPr>
              <a:t>p</a:t>
            </a:r>
            <a:r>
              <a:rPr sz="1800" b="1" spc="4" dirty="0">
                <a:solidFill>
                  <a:srgbClr val="333399"/>
                </a:solidFill>
                <a:latin typeface="Arial"/>
                <a:cs typeface="Arial"/>
              </a:rPr>
              <a:t>l</a:t>
            </a:r>
            <a:r>
              <a:rPr sz="1800" b="1" spc="0" dirty="0">
                <a:solidFill>
                  <a:srgbClr val="333399"/>
                </a:solidFill>
                <a:latin typeface="Arial"/>
                <a:cs typeface="Arial"/>
              </a:rPr>
              <a:t>es</a:t>
            </a:r>
            <a:r>
              <a:rPr sz="1800" b="1" spc="4" dirty="0">
                <a:solidFill>
                  <a:srgbClr val="333399"/>
                </a:solidFill>
                <a:latin typeface="Arial"/>
                <a:cs typeface="Arial"/>
              </a:rPr>
              <a:t> </a:t>
            </a:r>
            <a:r>
              <a:rPr sz="1800" b="1" spc="0" dirty="0">
                <a:solidFill>
                  <a:srgbClr val="333399"/>
                </a:solidFill>
                <a:latin typeface="Arial"/>
                <a:cs typeface="Arial"/>
              </a:rPr>
              <a:t>of VXS Re</a:t>
            </a:r>
            <a:r>
              <a:rPr sz="1800" b="1" spc="-9" dirty="0">
                <a:solidFill>
                  <a:srgbClr val="333399"/>
                </a:solidFill>
                <a:latin typeface="Arial"/>
                <a:cs typeface="Arial"/>
              </a:rPr>
              <a:t>a</a:t>
            </a:r>
            <a:r>
              <a:rPr sz="1800" b="1" spc="0" dirty="0">
                <a:solidFill>
                  <a:srgbClr val="333399"/>
                </a:solidFill>
                <a:latin typeface="Arial"/>
                <a:cs typeface="Arial"/>
              </a:rPr>
              <a:t>d</a:t>
            </a:r>
            <a:r>
              <a:rPr sz="1800" b="1" spc="4" dirty="0">
                <a:solidFill>
                  <a:srgbClr val="333399"/>
                </a:solidFill>
                <a:latin typeface="Arial"/>
                <a:cs typeface="Arial"/>
              </a:rPr>
              <a:t>o</a:t>
            </a:r>
            <a:r>
              <a:rPr sz="1800" b="1" spc="0" dirty="0">
                <a:solidFill>
                  <a:srgbClr val="333399"/>
                </a:solidFill>
                <a:latin typeface="Arial"/>
                <a:cs typeface="Arial"/>
              </a:rPr>
              <a:t>ut</a:t>
            </a:r>
            <a:r>
              <a:rPr sz="1800" b="1" spc="4" dirty="0">
                <a:solidFill>
                  <a:srgbClr val="333399"/>
                </a:solidFill>
                <a:latin typeface="Arial"/>
                <a:cs typeface="Arial"/>
              </a:rPr>
              <a:t>/</a:t>
            </a:r>
            <a:r>
              <a:rPr sz="1800" b="1" spc="0" dirty="0">
                <a:solidFill>
                  <a:srgbClr val="333399"/>
                </a:solidFill>
                <a:latin typeface="Arial"/>
                <a:cs typeface="Arial"/>
              </a:rPr>
              <a:t>Con</a:t>
            </a:r>
            <a:r>
              <a:rPr sz="1800" b="1" spc="4" dirty="0">
                <a:solidFill>
                  <a:srgbClr val="333399"/>
                </a:solidFill>
                <a:latin typeface="Arial"/>
                <a:cs typeface="Arial"/>
              </a:rPr>
              <a:t>t</a:t>
            </a:r>
            <a:r>
              <a:rPr sz="1800" b="1" spc="0" dirty="0">
                <a:solidFill>
                  <a:srgbClr val="333399"/>
                </a:solidFill>
                <a:latin typeface="Arial"/>
                <a:cs typeface="Arial"/>
              </a:rPr>
              <a:t>rol</a:t>
            </a:r>
            <a:r>
              <a:rPr sz="1800" b="1" spc="-14" dirty="0">
                <a:solidFill>
                  <a:srgbClr val="333399"/>
                </a:solidFill>
                <a:latin typeface="Arial"/>
                <a:cs typeface="Arial"/>
              </a:rPr>
              <a:t> </a:t>
            </a:r>
            <a:r>
              <a:rPr sz="1800" b="1" spc="0" dirty="0">
                <a:solidFill>
                  <a:srgbClr val="333399"/>
                </a:solidFill>
                <a:latin typeface="Arial"/>
                <a:cs typeface="Arial"/>
              </a:rPr>
              <a:t>of</a:t>
            </a:r>
            <a:r>
              <a:rPr sz="1800" b="1" spc="9" dirty="0">
                <a:solidFill>
                  <a:srgbClr val="333399"/>
                </a:solidFill>
                <a:latin typeface="Arial"/>
                <a:cs typeface="Arial"/>
              </a:rPr>
              <a:t> </a:t>
            </a:r>
            <a:r>
              <a:rPr sz="1800" b="1" spc="-50" dirty="0">
                <a:solidFill>
                  <a:srgbClr val="333399"/>
                </a:solidFill>
                <a:latin typeface="Arial"/>
                <a:cs typeface="Arial"/>
              </a:rPr>
              <a:t>A</a:t>
            </a:r>
            <a:r>
              <a:rPr sz="1800" b="1" spc="0" dirty="0">
                <a:solidFill>
                  <a:srgbClr val="333399"/>
                </a:solidFill>
                <a:latin typeface="Arial"/>
                <a:cs typeface="Arial"/>
              </a:rPr>
              <a:t>SIC</a:t>
            </a:r>
            <a:endParaRPr sz="1800" dirty="0">
              <a:latin typeface="Arial"/>
              <a:cs typeface="Arial"/>
            </a:endParaRPr>
          </a:p>
        </p:txBody>
      </p:sp>
      <p:sp>
        <p:nvSpPr>
          <p:cNvPr id="16" name="object 16"/>
          <p:cNvSpPr txBox="1"/>
          <p:nvPr/>
        </p:nvSpPr>
        <p:spPr>
          <a:xfrm>
            <a:off x="1787779" y="776453"/>
            <a:ext cx="5563152" cy="228396"/>
          </a:xfrm>
          <a:prstGeom prst="rect">
            <a:avLst/>
          </a:prstGeom>
        </p:spPr>
        <p:txBody>
          <a:bodyPr wrap="square" lIns="0" tIns="0" rIns="0" bIns="0" rtlCol="0">
            <a:noAutofit/>
          </a:bodyPr>
          <a:lstStyle/>
          <a:p>
            <a:pPr marL="12700">
              <a:lnSpc>
                <a:spcPts val="1730"/>
              </a:lnSpc>
              <a:spcBef>
                <a:spcPts val="86"/>
              </a:spcBef>
            </a:pPr>
            <a:r>
              <a:rPr sz="1600" b="1" spc="4" dirty="0">
                <a:latin typeface="Times New Roman"/>
                <a:cs typeface="Times New Roman"/>
              </a:rPr>
              <a:t>2</a:t>
            </a:r>
            <a:r>
              <a:rPr sz="1600" b="1" spc="0" dirty="0">
                <a:latin typeface="Times New Roman"/>
                <a:cs typeface="Times New Roman"/>
              </a:rPr>
              <a:t>.5</a:t>
            </a:r>
            <a:r>
              <a:rPr sz="1600" b="1" spc="-4" dirty="0">
                <a:latin typeface="Times New Roman"/>
                <a:cs typeface="Times New Roman"/>
              </a:rPr>
              <a:t>G</a:t>
            </a:r>
            <a:r>
              <a:rPr sz="1600" b="1" spc="0" dirty="0">
                <a:latin typeface="Times New Roman"/>
                <a:cs typeface="Times New Roman"/>
              </a:rPr>
              <a:t>bps</a:t>
            </a:r>
            <a:r>
              <a:rPr sz="1600" b="1" spc="-46" dirty="0">
                <a:latin typeface="Times New Roman"/>
                <a:cs typeface="Times New Roman"/>
              </a:rPr>
              <a:t> </a:t>
            </a:r>
            <a:r>
              <a:rPr sz="1600" b="1" spc="0" dirty="0">
                <a:latin typeface="Times New Roman"/>
                <a:cs typeface="Times New Roman"/>
              </a:rPr>
              <a:t>line</a:t>
            </a:r>
            <a:r>
              <a:rPr sz="1600" b="1" spc="14" dirty="0">
                <a:latin typeface="Times New Roman"/>
                <a:cs typeface="Times New Roman"/>
              </a:rPr>
              <a:t> </a:t>
            </a:r>
            <a:r>
              <a:rPr sz="1600" b="1" spc="0" dirty="0">
                <a:latin typeface="Times New Roman"/>
                <a:cs typeface="Times New Roman"/>
              </a:rPr>
              <a:t>rate </a:t>
            </a:r>
            <a:r>
              <a:rPr sz="1600" b="1" spc="4" dirty="0">
                <a:latin typeface="Times New Roman"/>
                <a:cs typeface="Times New Roman"/>
              </a:rPr>
              <a:t>16</a:t>
            </a:r>
            <a:r>
              <a:rPr sz="1600" b="1" spc="0" dirty="0">
                <a:latin typeface="Times New Roman"/>
                <a:cs typeface="Times New Roman"/>
              </a:rPr>
              <a:t>bit</a:t>
            </a:r>
            <a:r>
              <a:rPr sz="1600" b="1" spc="-34" dirty="0">
                <a:latin typeface="Times New Roman"/>
                <a:cs typeface="Times New Roman"/>
              </a:rPr>
              <a:t> </a:t>
            </a:r>
            <a:r>
              <a:rPr sz="1600" b="1" spc="0" dirty="0">
                <a:latin typeface="Times New Roman"/>
                <a:cs typeface="Times New Roman"/>
              </a:rPr>
              <a:t>bus</a:t>
            </a:r>
            <a:r>
              <a:rPr sz="1600" b="1" spc="-13" dirty="0">
                <a:latin typeface="Times New Roman"/>
                <a:cs typeface="Times New Roman"/>
              </a:rPr>
              <a:t> </a:t>
            </a:r>
            <a:r>
              <a:rPr sz="1600" b="1" spc="0" dirty="0">
                <a:latin typeface="Times New Roman"/>
                <a:cs typeface="Times New Roman"/>
              </a:rPr>
              <a:t>@</a:t>
            </a:r>
            <a:r>
              <a:rPr sz="1600" b="1" spc="-14" dirty="0">
                <a:latin typeface="Times New Roman"/>
                <a:cs typeface="Times New Roman"/>
              </a:rPr>
              <a:t> </a:t>
            </a:r>
            <a:r>
              <a:rPr sz="1600" b="1" spc="0" dirty="0">
                <a:latin typeface="Times New Roman"/>
                <a:cs typeface="Times New Roman"/>
              </a:rPr>
              <a:t>1</a:t>
            </a:r>
            <a:r>
              <a:rPr sz="1600" b="1" spc="4" dirty="0">
                <a:latin typeface="Times New Roman"/>
                <a:cs typeface="Times New Roman"/>
              </a:rPr>
              <a:t>25</a:t>
            </a:r>
            <a:r>
              <a:rPr sz="1600" b="1" spc="0" dirty="0">
                <a:latin typeface="Times New Roman"/>
                <a:cs typeface="Times New Roman"/>
              </a:rPr>
              <a:t>MHz</a:t>
            </a:r>
            <a:r>
              <a:rPr sz="1600" b="1" spc="-23" dirty="0">
                <a:latin typeface="Times New Roman"/>
                <a:cs typeface="Times New Roman"/>
              </a:rPr>
              <a:t> </a:t>
            </a:r>
            <a:r>
              <a:rPr sz="1600" b="1" spc="0" dirty="0">
                <a:latin typeface="Times New Roman"/>
                <a:cs typeface="Times New Roman"/>
              </a:rPr>
              <a:t>for</a:t>
            </a:r>
            <a:r>
              <a:rPr sz="1600" b="1" spc="-40" dirty="0">
                <a:latin typeface="Times New Roman"/>
                <a:cs typeface="Times New Roman"/>
              </a:rPr>
              <a:t> </a:t>
            </a:r>
            <a:r>
              <a:rPr sz="1600" b="1" spc="0" dirty="0">
                <a:latin typeface="Times New Roman"/>
                <a:cs typeface="Times New Roman"/>
              </a:rPr>
              <a:t>t</a:t>
            </a:r>
            <a:r>
              <a:rPr sz="1600" b="1" spc="-4" dirty="0">
                <a:latin typeface="Times New Roman"/>
                <a:cs typeface="Times New Roman"/>
              </a:rPr>
              <a:t>r</a:t>
            </a:r>
            <a:r>
              <a:rPr sz="1600" b="1" spc="4" dirty="0">
                <a:latin typeface="Times New Roman"/>
                <a:cs typeface="Times New Roman"/>
              </a:rPr>
              <a:t>a</a:t>
            </a:r>
            <a:r>
              <a:rPr sz="1600" b="1" spc="0" dirty="0">
                <a:latin typeface="Times New Roman"/>
                <a:cs typeface="Times New Roman"/>
              </a:rPr>
              <a:t>ns</a:t>
            </a:r>
            <a:r>
              <a:rPr sz="1600" b="1" spc="-19" dirty="0">
                <a:latin typeface="Times New Roman"/>
                <a:cs typeface="Times New Roman"/>
              </a:rPr>
              <a:t>m</a:t>
            </a:r>
            <a:r>
              <a:rPr sz="1600" b="1" spc="0" dirty="0">
                <a:latin typeface="Times New Roman"/>
                <a:cs typeface="Times New Roman"/>
              </a:rPr>
              <a:t>it</a:t>
            </a:r>
            <a:r>
              <a:rPr sz="1600" b="1" spc="13" dirty="0">
                <a:latin typeface="Times New Roman"/>
                <a:cs typeface="Times New Roman"/>
              </a:rPr>
              <a:t> </a:t>
            </a:r>
            <a:r>
              <a:rPr sz="1600" b="1" spc="4" dirty="0">
                <a:latin typeface="Times New Roman"/>
                <a:cs typeface="Times New Roman"/>
              </a:rPr>
              <a:t>a</a:t>
            </a:r>
            <a:r>
              <a:rPr sz="1600" b="1" spc="0" dirty="0">
                <a:latin typeface="Times New Roman"/>
                <a:cs typeface="Times New Roman"/>
              </a:rPr>
              <a:t>nd</a:t>
            </a:r>
            <a:r>
              <a:rPr sz="1600" b="1" spc="-45" dirty="0">
                <a:latin typeface="Times New Roman"/>
                <a:cs typeface="Times New Roman"/>
              </a:rPr>
              <a:t> </a:t>
            </a:r>
            <a:r>
              <a:rPr sz="1600" b="1" spc="-25" dirty="0">
                <a:latin typeface="Times New Roman"/>
                <a:cs typeface="Times New Roman"/>
              </a:rPr>
              <a:t>r</a:t>
            </a:r>
            <a:r>
              <a:rPr sz="1600" b="1" spc="0" dirty="0">
                <a:latin typeface="Times New Roman"/>
                <a:cs typeface="Times New Roman"/>
              </a:rPr>
              <a:t>ec</a:t>
            </a:r>
            <a:r>
              <a:rPr sz="1600" b="1" spc="-4" dirty="0">
                <a:latin typeface="Times New Roman"/>
                <a:cs typeface="Times New Roman"/>
              </a:rPr>
              <a:t>e</a:t>
            </a:r>
            <a:r>
              <a:rPr sz="1600" b="1" spc="0" dirty="0">
                <a:latin typeface="Times New Roman"/>
                <a:cs typeface="Times New Roman"/>
              </a:rPr>
              <a:t>ive</a:t>
            </a:r>
            <a:endParaRPr sz="1600" dirty="0">
              <a:latin typeface="Times New Roman"/>
              <a:cs typeface="Times New Roman"/>
            </a:endParaRPr>
          </a:p>
        </p:txBody>
      </p:sp>
      <p:sp>
        <p:nvSpPr>
          <p:cNvPr id="15" name="object 15"/>
          <p:cNvSpPr txBox="1"/>
          <p:nvPr/>
        </p:nvSpPr>
        <p:spPr>
          <a:xfrm>
            <a:off x="232664" y="1116760"/>
            <a:ext cx="1312875" cy="177800"/>
          </a:xfrm>
          <a:prstGeom prst="rect">
            <a:avLst/>
          </a:prstGeom>
        </p:spPr>
        <p:txBody>
          <a:bodyPr wrap="square" lIns="0" tIns="0" rIns="0" bIns="0" rtlCol="0">
            <a:noAutofit/>
          </a:bodyPr>
          <a:lstStyle/>
          <a:p>
            <a:pPr marL="12700">
              <a:lnSpc>
                <a:spcPts val="1325"/>
              </a:lnSpc>
              <a:spcBef>
                <a:spcPts val="66"/>
              </a:spcBef>
            </a:pPr>
            <a:r>
              <a:rPr sz="1200" b="1" spc="0" dirty="0">
                <a:latin typeface="Times New Roman"/>
                <a:cs typeface="Times New Roman"/>
              </a:rPr>
              <a:t>RI</a:t>
            </a:r>
            <a:r>
              <a:rPr sz="1200" b="1" spc="-4" dirty="0">
                <a:latin typeface="Times New Roman"/>
                <a:cs typeface="Times New Roman"/>
              </a:rPr>
              <a:t>C</a:t>
            </a:r>
            <a:r>
              <a:rPr sz="1200" b="1" spc="0" dirty="0">
                <a:latin typeface="Times New Roman"/>
                <a:cs typeface="Times New Roman"/>
              </a:rPr>
              <a:t>H</a:t>
            </a:r>
            <a:r>
              <a:rPr sz="1200" b="1" spc="-9" dirty="0">
                <a:latin typeface="Times New Roman"/>
                <a:cs typeface="Times New Roman"/>
              </a:rPr>
              <a:t> </a:t>
            </a:r>
            <a:r>
              <a:rPr sz="1200" b="1" spc="0" dirty="0">
                <a:latin typeface="Times New Roman"/>
                <a:cs typeface="Times New Roman"/>
              </a:rPr>
              <a:t>25,000 </a:t>
            </a:r>
            <a:r>
              <a:rPr sz="1200" b="1" spc="4" dirty="0">
                <a:latin typeface="Times New Roman"/>
                <a:cs typeface="Times New Roman"/>
              </a:rPr>
              <a:t>p</a:t>
            </a:r>
            <a:r>
              <a:rPr sz="1200" b="1" spc="0" dirty="0">
                <a:latin typeface="Times New Roman"/>
                <a:cs typeface="Times New Roman"/>
              </a:rPr>
              <a:t>ixels</a:t>
            </a:r>
            <a:endParaRPr sz="1200" dirty="0">
              <a:latin typeface="Times New Roman"/>
              <a:cs typeface="Times New Roman"/>
            </a:endParaRPr>
          </a:p>
        </p:txBody>
      </p:sp>
      <p:sp>
        <p:nvSpPr>
          <p:cNvPr id="14" name="object 14"/>
          <p:cNvSpPr txBox="1"/>
          <p:nvPr/>
        </p:nvSpPr>
        <p:spPr>
          <a:xfrm>
            <a:off x="1847850" y="2278474"/>
            <a:ext cx="5562742" cy="228092"/>
          </a:xfrm>
          <a:prstGeom prst="rect">
            <a:avLst/>
          </a:prstGeom>
        </p:spPr>
        <p:txBody>
          <a:bodyPr wrap="square" lIns="0" tIns="0" rIns="0" bIns="0" rtlCol="0">
            <a:noAutofit/>
          </a:bodyPr>
          <a:lstStyle/>
          <a:p>
            <a:pPr marL="12700">
              <a:lnSpc>
                <a:spcPts val="1730"/>
              </a:lnSpc>
              <a:spcBef>
                <a:spcPts val="86"/>
              </a:spcBef>
            </a:pPr>
            <a:r>
              <a:rPr sz="1600" b="1" spc="4" dirty="0">
                <a:latin typeface="Times New Roman"/>
                <a:cs typeface="Times New Roman"/>
              </a:rPr>
              <a:t>2</a:t>
            </a:r>
            <a:r>
              <a:rPr sz="1600" b="1" spc="0" dirty="0">
                <a:latin typeface="Times New Roman"/>
                <a:cs typeface="Times New Roman"/>
              </a:rPr>
              <a:t>.5Gbps</a:t>
            </a:r>
            <a:r>
              <a:rPr sz="1600" b="1" spc="-46" dirty="0">
                <a:latin typeface="Times New Roman"/>
                <a:cs typeface="Times New Roman"/>
              </a:rPr>
              <a:t> </a:t>
            </a:r>
            <a:r>
              <a:rPr sz="1600" b="1" spc="0" dirty="0">
                <a:latin typeface="Times New Roman"/>
                <a:cs typeface="Times New Roman"/>
              </a:rPr>
              <a:t>line</a:t>
            </a:r>
            <a:r>
              <a:rPr sz="1600" b="1" spc="-4" dirty="0">
                <a:latin typeface="Times New Roman"/>
                <a:cs typeface="Times New Roman"/>
              </a:rPr>
              <a:t> </a:t>
            </a:r>
            <a:r>
              <a:rPr sz="1600" b="1" spc="0" dirty="0">
                <a:latin typeface="Times New Roman"/>
                <a:cs typeface="Times New Roman"/>
              </a:rPr>
              <a:t>r</a:t>
            </a:r>
            <a:r>
              <a:rPr sz="1600" b="1" spc="4" dirty="0">
                <a:latin typeface="Times New Roman"/>
                <a:cs typeface="Times New Roman"/>
              </a:rPr>
              <a:t>a</a:t>
            </a:r>
            <a:r>
              <a:rPr sz="1600" b="1" spc="0" dirty="0">
                <a:latin typeface="Times New Roman"/>
                <a:cs typeface="Times New Roman"/>
              </a:rPr>
              <a:t>te</a:t>
            </a:r>
            <a:r>
              <a:rPr sz="1600" b="1" spc="-27" dirty="0">
                <a:latin typeface="Times New Roman"/>
                <a:cs typeface="Times New Roman"/>
              </a:rPr>
              <a:t> </a:t>
            </a:r>
            <a:r>
              <a:rPr sz="1600" b="1" spc="4" dirty="0">
                <a:latin typeface="Times New Roman"/>
                <a:cs typeface="Times New Roman"/>
              </a:rPr>
              <a:t>16</a:t>
            </a:r>
            <a:r>
              <a:rPr sz="1600" b="1" spc="0" dirty="0">
                <a:latin typeface="Times New Roman"/>
                <a:cs typeface="Times New Roman"/>
              </a:rPr>
              <a:t>bit</a:t>
            </a:r>
            <a:r>
              <a:rPr sz="1600" b="1" spc="-34" dirty="0">
                <a:latin typeface="Times New Roman"/>
                <a:cs typeface="Times New Roman"/>
              </a:rPr>
              <a:t> </a:t>
            </a:r>
            <a:r>
              <a:rPr sz="1600" b="1" spc="0" dirty="0">
                <a:latin typeface="Times New Roman"/>
                <a:cs typeface="Times New Roman"/>
              </a:rPr>
              <a:t>bus</a:t>
            </a:r>
            <a:r>
              <a:rPr sz="1600" b="1" spc="-13" dirty="0">
                <a:latin typeface="Times New Roman"/>
                <a:cs typeface="Times New Roman"/>
              </a:rPr>
              <a:t> </a:t>
            </a:r>
            <a:r>
              <a:rPr sz="1600" b="1" spc="0" dirty="0">
                <a:latin typeface="Times New Roman"/>
                <a:cs typeface="Times New Roman"/>
              </a:rPr>
              <a:t>@</a:t>
            </a:r>
            <a:r>
              <a:rPr sz="1600" b="1" spc="-14" dirty="0">
                <a:latin typeface="Times New Roman"/>
                <a:cs typeface="Times New Roman"/>
              </a:rPr>
              <a:t> </a:t>
            </a:r>
            <a:r>
              <a:rPr sz="1600" b="1" spc="4" dirty="0">
                <a:latin typeface="Times New Roman"/>
                <a:cs typeface="Times New Roman"/>
              </a:rPr>
              <a:t>125M</a:t>
            </a:r>
            <a:r>
              <a:rPr sz="1600" b="1" spc="-4" dirty="0">
                <a:latin typeface="Times New Roman"/>
                <a:cs typeface="Times New Roman"/>
              </a:rPr>
              <a:t>H</a:t>
            </a:r>
            <a:r>
              <a:rPr sz="1600" b="1" spc="0" dirty="0">
                <a:latin typeface="Times New Roman"/>
                <a:cs typeface="Times New Roman"/>
              </a:rPr>
              <a:t>z</a:t>
            </a:r>
            <a:r>
              <a:rPr sz="1600" b="1" spc="-53" dirty="0">
                <a:latin typeface="Times New Roman"/>
                <a:cs typeface="Times New Roman"/>
              </a:rPr>
              <a:t> </a:t>
            </a:r>
            <a:r>
              <a:rPr sz="1600" b="1" spc="0" dirty="0">
                <a:latin typeface="Times New Roman"/>
                <a:cs typeface="Times New Roman"/>
              </a:rPr>
              <a:t>for</a:t>
            </a:r>
            <a:r>
              <a:rPr sz="1600" b="1" spc="-35" dirty="0">
                <a:latin typeface="Times New Roman"/>
                <a:cs typeface="Times New Roman"/>
              </a:rPr>
              <a:t> </a:t>
            </a:r>
            <a:r>
              <a:rPr sz="1600" b="1" spc="0" dirty="0">
                <a:latin typeface="Times New Roman"/>
                <a:cs typeface="Times New Roman"/>
              </a:rPr>
              <a:t>tran</a:t>
            </a:r>
            <a:r>
              <a:rPr sz="1600" b="1" spc="4" dirty="0">
                <a:latin typeface="Times New Roman"/>
                <a:cs typeface="Times New Roman"/>
              </a:rPr>
              <a:t>s</a:t>
            </a:r>
            <a:r>
              <a:rPr sz="1600" b="1" spc="-19" dirty="0">
                <a:latin typeface="Times New Roman"/>
                <a:cs typeface="Times New Roman"/>
              </a:rPr>
              <a:t>m</a:t>
            </a:r>
            <a:r>
              <a:rPr sz="1600" b="1" spc="0" dirty="0">
                <a:latin typeface="Times New Roman"/>
                <a:cs typeface="Times New Roman"/>
              </a:rPr>
              <a:t>it</a:t>
            </a:r>
            <a:r>
              <a:rPr sz="1600" b="1" spc="-8" dirty="0">
                <a:latin typeface="Times New Roman"/>
                <a:cs typeface="Times New Roman"/>
              </a:rPr>
              <a:t> </a:t>
            </a:r>
            <a:r>
              <a:rPr sz="1600" b="1" spc="4" dirty="0">
                <a:latin typeface="Times New Roman"/>
                <a:cs typeface="Times New Roman"/>
              </a:rPr>
              <a:t>a</a:t>
            </a:r>
            <a:r>
              <a:rPr sz="1600" b="1" spc="0" dirty="0">
                <a:latin typeface="Times New Roman"/>
                <a:cs typeface="Times New Roman"/>
              </a:rPr>
              <a:t>nd</a:t>
            </a:r>
            <a:r>
              <a:rPr sz="1600" b="1" spc="-40" dirty="0">
                <a:latin typeface="Times New Roman"/>
                <a:cs typeface="Times New Roman"/>
              </a:rPr>
              <a:t> </a:t>
            </a:r>
            <a:r>
              <a:rPr sz="1600" b="1" spc="-25" dirty="0">
                <a:latin typeface="Times New Roman"/>
                <a:cs typeface="Times New Roman"/>
              </a:rPr>
              <a:t>r</a:t>
            </a:r>
            <a:r>
              <a:rPr sz="1600" b="1" spc="0" dirty="0">
                <a:latin typeface="Times New Roman"/>
                <a:cs typeface="Times New Roman"/>
              </a:rPr>
              <a:t>eceive</a:t>
            </a:r>
            <a:endParaRPr sz="1600" dirty="0">
              <a:latin typeface="Times New Roman"/>
              <a:cs typeface="Times New Roman"/>
            </a:endParaRPr>
          </a:p>
        </p:txBody>
      </p:sp>
      <p:sp>
        <p:nvSpPr>
          <p:cNvPr id="13" name="object 13"/>
          <p:cNvSpPr txBox="1"/>
          <p:nvPr/>
        </p:nvSpPr>
        <p:spPr>
          <a:xfrm>
            <a:off x="573125" y="2672129"/>
            <a:ext cx="750214" cy="360679"/>
          </a:xfrm>
          <a:prstGeom prst="rect">
            <a:avLst/>
          </a:prstGeom>
        </p:spPr>
        <p:txBody>
          <a:bodyPr wrap="square" lIns="0" tIns="0" rIns="0" bIns="0" rtlCol="0">
            <a:noAutofit/>
          </a:bodyPr>
          <a:lstStyle/>
          <a:p>
            <a:pPr marL="29464" marR="22859">
              <a:lnSpc>
                <a:spcPts val="1325"/>
              </a:lnSpc>
              <a:spcBef>
                <a:spcPts val="66"/>
              </a:spcBef>
            </a:pPr>
            <a:r>
              <a:rPr sz="1200" b="1" spc="4" dirty="0">
                <a:latin typeface="Times New Roman"/>
                <a:cs typeface="Times New Roman"/>
              </a:rPr>
              <a:t>S</a:t>
            </a:r>
            <a:r>
              <a:rPr sz="1200" b="1" spc="0" dirty="0">
                <a:latin typeface="Times New Roman"/>
                <a:cs typeface="Times New Roman"/>
              </a:rPr>
              <a:t>BS</a:t>
            </a:r>
            <a:r>
              <a:rPr sz="1200" b="1" spc="-19" dirty="0">
                <a:latin typeface="Times New Roman"/>
                <a:cs typeface="Times New Roman"/>
              </a:rPr>
              <a:t> </a:t>
            </a:r>
            <a:r>
              <a:rPr sz="1200" b="1" spc="-9" dirty="0">
                <a:latin typeface="Times New Roman"/>
                <a:cs typeface="Times New Roman"/>
              </a:rPr>
              <a:t>G</a:t>
            </a:r>
            <a:r>
              <a:rPr sz="1200" b="1" spc="0" dirty="0">
                <a:latin typeface="Times New Roman"/>
                <a:cs typeface="Times New Roman"/>
              </a:rPr>
              <a:t>EM</a:t>
            </a:r>
            <a:endParaRPr sz="1200" dirty="0">
              <a:latin typeface="Times New Roman"/>
              <a:cs typeface="Times New Roman"/>
            </a:endParaRPr>
          </a:p>
          <a:p>
            <a:pPr marL="12700">
              <a:lnSpc>
                <a:spcPct val="95825"/>
              </a:lnSpc>
            </a:pPr>
            <a:r>
              <a:rPr sz="1200" b="1" spc="0" dirty="0">
                <a:latin typeface="Times New Roman"/>
                <a:cs typeface="Times New Roman"/>
              </a:rPr>
              <a:t>+40K </a:t>
            </a:r>
            <a:r>
              <a:rPr sz="1200" b="1" spc="4" dirty="0">
                <a:latin typeface="Times New Roman"/>
                <a:cs typeface="Times New Roman"/>
              </a:rPr>
              <a:t>p</a:t>
            </a:r>
            <a:r>
              <a:rPr sz="1200" b="1" spc="0" dirty="0">
                <a:latin typeface="Times New Roman"/>
                <a:cs typeface="Times New Roman"/>
              </a:rPr>
              <a:t>a</a:t>
            </a:r>
            <a:r>
              <a:rPr sz="1200" b="1" spc="4" dirty="0">
                <a:latin typeface="Times New Roman"/>
                <a:cs typeface="Times New Roman"/>
              </a:rPr>
              <a:t>d</a:t>
            </a:r>
            <a:r>
              <a:rPr sz="1200" b="1" spc="0" dirty="0">
                <a:latin typeface="Times New Roman"/>
                <a:cs typeface="Times New Roman"/>
              </a:rPr>
              <a:t>s</a:t>
            </a:r>
            <a:endParaRPr sz="1200" dirty="0">
              <a:latin typeface="Times New Roman"/>
              <a:cs typeface="Times New Roman"/>
            </a:endParaRPr>
          </a:p>
        </p:txBody>
      </p:sp>
      <p:sp>
        <p:nvSpPr>
          <p:cNvPr id="12" name="object 12"/>
          <p:cNvSpPr txBox="1"/>
          <p:nvPr/>
        </p:nvSpPr>
        <p:spPr>
          <a:xfrm>
            <a:off x="1787779" y="3875880"/>
            <a:ext cx="5562742" cy="228091"/>
          </a:xfrm>
          <a:prstGeom prst="rect">
            <a:avLst/>
          </a:prstGeom>
        </p:spPr>
        <p:txBody>
          <a:bodyPr wrap="square" lIns="0" tIns="0" rIns="0" bIns="0" rtlCol="0">
            <a:noAutofit/>
          </a:bodyPr>
          <a:lstStyle/>
          <a:p>
            <a:pPr marL="12700">
              <a:lnSpc>
                <a:spcPts val="1730"/>
              </a:lnSpc>
              <a:spcBef>
                <a:spcPts val="86"/>
              </a:spcBef>
            </a:pPr>
            <a:r>
              <a:rPr sz="1600" b="1" spc="4" dirty="0">
                <a:latin typeface="Times New Roman"/>
                <a:cs typeface="Times New Roman"/>
              </a:rPr>
              <a:t>2</a:t>
            </a:r>
            <a:r>
              <a:rPr sz="1600" b="1" spc="0" dirty="0">
                <a:latin typeface="Times New Roman"/>
                <a:cs typeface="Times New Roman"/>
              </a:rPr>
              <a:t>.5Gbps</a:t>
            </a:r>
            <a:r>
              <a:rPr sz="1600" b="1" spc="-46" dirty="0">
                <a:latin typeface="Times New Roman"/>
                <a:cs typeface="Times New Roman"/>
              </a:rPr>
              <a:t> </a:t>
            </a:r>
            <a:r>
              <a:rPr sz="1600" b="1" spc="0" dirty="0">
                <a:latin typeface="Times New Roman"/>
                <a:cs typeface="Times New Roman"/>
              </a:rPr>
              <a:t>line</a:t>
            </a:r>
            <a:r>
              <a:rPr sz="1600" b="1" spc="-4" dirty="0">
                <a:latin typeface="Times New Roman"/>
                <a:cs typeface="Times New Roman"/>
              </a:rPr>
              <a:t> </a:t>
            </a:r>
            <a:r>
              <a:rPr sz="1600" b="1" spc="0" dirty="0">
                <a:latin typeface="Times New Roman"/>
                <a:cs typeface="Times New Roman"/>
              </a:rPr>
              <a:t>r</a:t>
            </a:r>
            <a:r>
              <a:rPr sz="1600" b="1" spc="4" dirty="0">
                <a:latin typeface="Times New Roman"/>
                <a:cs typeface="Times New Roman"/>
              </a:rPr>
              <a:t>a</a:t>
            </a:r>
            <a:r>
              <a:rPr sz="1600" b="1" spc="0" dirty="0">
                <a:latin typeface="Times New Roman"/>
                <a:cs typeface="Times New Roman"/>
              </a:rPr>
              <a:t>te</a:t>
            </a:r>
            <a:r>
              <a:rPr sz="1600" b="1" spc="-27" dirty="0">
                <a:latin typeface="Times New Roman"/>
                <a:cs typeface="Times New Roman"/>
              </a:rPr>
              <a:t> </a:t>
            </a:r>
            <a:r>
              <a:rPr sz="1600" b="1" spc="4" dirty="0">
                <a:latin typeface="Times New Roman"/>
                <a:cs typeface="Times New Roman"/>
              </a:rPr>
              <a:t>16</a:t>
            </a:r>
            <a:r>
              <a:rPr sz="1600" b="1" spc="0" dirty="0">
                <a:latin typeface="Times New Roman"/>
                <a:cs typeface="Times New Roman"/>
              </a:rPr>
              <a:t>bit</a:t>
            </a:r>
            <a:r>
              <a:rPr sz="1600" b="1" spc="-34" dirty="0">
                <a:latin typeface="Times New Roman"/>
                <a:cs typeface="Times New Roman"/>
              </a:rPr>
              <a:t> </a:t>
            </a:r>
            <a:r>
              <a:rPr sz="1600" b="1" spc="0" dirty="0">
                <a:latin typeface="Times New Roman"/>
                <a:cs typeface="Times New Roman"/>
              </a:rPr>
              <a:t>bus</a:t>
            </a:r>
            <a:r>
              <a:rPr sz="1600" b="1" spc="-13" dirty="0">
                <a:latin typeface="Times New Roman"/>
                <a:cs typeface="Times New Roman"/>
              </a:rPr>
              <a:t> </a:t>
            </a:r>
            <a:r>
              <a:rPr sz="1600" b="1" spc="0" dirty="0">
                <a:latin typeface="Times New Roman"/>
                <a:cs typeface="Times New Roman"/>
              </a:rPr>
              <a:t>@</a:t>
            </a:r>
            <a:r>
              <a:rPr sz="1600" b="1" spc="-14" dirty="0">
                <a:latin typeface="Times New Roman"/>
                <a:cs typeface="Times New Roman"/>
              </a:rPr>
              <a:t> </a:t>
            </a:r>
            <a:r>
              <a:rPr sz="1600" b="1" spc="4" dirty="0">
                <a:latin typeface="Times New Roman"/>
                <a:cs typeface="Times New Roman"/>
              </a:rPr>
              <a:t>125M</a:t>
            </a:r>
            <a:r>
              <a:rPr sz="1600" b="1" spc="-4" dirty="0">
                <a:latin typeface="Times New Roman"/>
                <a:cs typeface="Times New Roman"/>
              </a:rPr>
              <a:t>H</a:t>
            </a:r>
            <a:r>
              <a:rPr sz="1600" b="1" spc="0" dirty="0">
                <a:latin typeface="Times New Roman"/>
                <a:cs typeface="Times New Roman"/>
              </a:rPr>
              <a:t>z</a:t>
            </a:r>
            <a:r>
              <a:rPr sz="1600" b="1" spc="-53" dirty="0">
                <a:latin typeface="Times New Roman"/>
                <a:cs typeface="Times New Roman"/>
              </a:rPr>
              <a:t> </a:t>
            </a:r>
            <a:r>
              <a:rPr sz="1600" b="1" spc="0" dirty="0">
                <a:latin typeface="Times New Roman"/>
                <a:cs typeface="Times New Roman"/>
              </a:rPr>
              <a:t>for</a:t>
            </a:r>
            <a:r>
              <a:rPr sz="1600" b="1" spc="-35" dirty="0">
                <a:latin typeface="Times New Roman"/>
                <a:cs typeface="Times New Roman"/>
              </a:rPr>
              <a:t> </a:t>
            </a:r>
            <a:r>
              <a:rPr sz="1600" b="1" spc="0" dirty="0">
                <a:latin typeface="Times New Roman"/>
                <a:cs typeface="Times New Roman"/>
              </a:rPr>
              <a:t>tran</a:t>
            </a:r>
            <a:r>
              <a:rPr sz="1600" b="1" spc="4" dirty="0">
                <a:latin typeface="Times New Roman"/>
                <a:cs typeface="Times New Roman"/>
              </a:rPr>
              <a:t>s</a:t>
            </a:r>
            <a:r>
              <a:rPr sz="1600" b="1" spc="-19" dirty="0">
                <a:latin typeface="Times New Roman"/>
                <a:cs typeface="Times New Roman"/>
              </a:rPr>
              <a:t>m</a:t>
            </a:r>
            <a:r>
              <a:rPr sz="1600" b="1" spc="0" dirty="0">
                <a:latin typeface="Times New Roman"/>
                <a:cs typeface="Times New Roman"/>
              </a:rPr>
              <a:t>it</a:t>
            </a:r>
            <a:r>
              <a:rPr sz="1600" b="1" spc="-8" dirty="0">
                <a:latin typeface="Times New Roman"/>
                <a:cs typeface="Times New Roman"/>
              </a:rPr>
              <a:t> </a:t>
            </a:r>
            <a:r>
              <a:rPr sz="1600" b="1" spc="4" dirty="0">
                <a:latin typeface="Times New Roman"/>
                <a:cs typeface="Times New Roman"/>
              </a:rPr>
              <a:t>a</a:t>
            </a:r>
            <a:r>
              <a:rPr sz="1600" b="1" spc="0" dirty="0">
                <a:latin typeface="Times New Roman"/>
                <a:cs typeface="Times New Roman"/>
              </a:rPr>
              <a:t>nd</a:t>
            </a:r>
            <a:r>
              <a:rPr sz="1600" b="1" spc="-40" dirty="0">
                <a:latin typeface="Times New Roman"/>
                <a:cs typeface="Times New Roman"/>
              </a:rPr>
              <a:t> </a:t>
            </a:r>
            <a:r>
              <a:rPr sz="1600" b="1" spc="-25" dirty="0">
                <a:latin typeface="Times New Roman"/>
                <a:cs typeface="Times New Roman"/>
              </a:rPr>
              <a:t>r</a:t>
            </a:r>
            <a:r>
              <a:rPr sz="1600" b="1" spc="0" dirty="0">
                <a:latin typeface="Times New Roman"/>
                <a:cs typeface="Times New Roman"/>
              </a:rPr>
              <a:t>eceive</a:t>
            </a:r>
            <a:endParaRPr sz="1600" dirty="0">
              <a:latin typeface="Times New Roman"/>
              <a:cs typeface="Times New Roman"/>
            </a:endParaRPr>
          </a:p>
        </p:txBody>
      </p:sp>
      <p:sp>
        <p:nvSpPr>
          <p:cNvPr id="11" name="object 11"/>
          <p:cNvSpPr txBox="1"/>
          <p:nvPr/>
        </p:nvSpPr>
        <p:spPr>
          <a:xfrm>
            <a:off x="396646" y="4285156"/>
            <a:ext cx="863447" cy="360680"/>
          </a:xfrm>
          <a:prstGeom prst="rect">
            <a:avLst/>
          </a:prstGeom>
        </p:spPr>
        <p:txBody>
          <a:bodyPr wrap="square" lIns="0" tIns="0" rIns="0" bIns="0" rtlCol="0">
            <a:noAutofit/>
          </a:bodyPr>
          <a:lstStyle/>
          <a:p>
            <a:pPr marL="12700">
              <a:lnSpc>
                <a:spcPts val="1325"/>
              </a:lnSpc>
              <a:spcBef>
                <a:spcPts val="66"/>
              </a:spcBef>
            </a:pPr>
            <a:r>
              <a:rPr sz="1200" b="1" spc="-4" dirty="0">
                <a:latin typeface="Times New Roman"/>
                <a:cs typeface="Times New Roman"/>
              </a:rPr>
              <a:t>M</a:t>
            </a:r>
            <a:r>
              <a:rPr sz="1200" b="1" spc="0" dirty="0">
                <a:latin typeface="Times New Roman"/>
                <a:cs typeface="Times New Roman"/>
              </a:rPr>
              <a:t>ic</a:t>
            </a:r>
            <a:r>
              <a:rPr sz="1200" b="1" spc="-29" dirty="0">
                <a:latin typeface="Times New Roman"/>
                <a:cs typeface="Times New Roman"/>
              </a:rPr>
              <a:t>r</a:t>
            </a:r>
            <a:r>
              <a:rPr sz="1200" b="1" spc="0" dirty="0">
                <a:latin typeface="Times New Roman"/>
                <a:cs typeface="Times New Roman"/>
              </a:rPr>
              <a:t>o</a:t>
            </a:r>
            <a:r>
              <a:rPr sz="1200" b="1" spc="-4" dirty="0">
                <a:latin typeface="Times New Roman"/>
                <a:cs typeface="Times New Roman"/>
              </a:rPr>
              <a:t>Me</a:t>
            </a:r>
            <a:r>
              <a:rPr sz="1200" b="1" spc="0" dirty="0">
                <a:latin typeface="Times New Roman"/>
                <a:cs typeface="Times New Roman"/>
              </a:rPr>
              <a:t>gas</a:t>
            </a:r>
            <a:endParaRPr sz="1200" dirty="0">
              <a:latin typeface="Times New Roman"/>
              <a:cs typeface="Times New Roman"/>
            </a:endParaRPr>
          </a:p>
          <a:p>
            <a:pPr marL="40132" marR="22859">
              <a:lnSpc>
                <a:spcPct val="95825"/>
              </a:lnSpc>
            </a:pPr>
            <a:r>
              <a:rPr sz="1200" b="1" spc="0" dirty="0">
                <a:latin typeface="Times New Roman"/>
                <a:cs typeface="Times New Roman"/>
              </a:rPr>
              <a:t>+20K st</a:t>
            </a:r>
            <a:r>
              <a:rPr sz="1200" b="1" spc="-4" dirty="0">
                <a:latin typeface="Times New Roman"/>
                <a:cs typeface="Times New Roman"/>
              </a:rPr>
              <a:t>r</a:t>
            </a:r>
            <a:r>
              <a:rPr sz="1200" b="1" spc="0" dirty="0">
                <a:latin typeface="Times New Roman"/>
                <a:cs typeface="Times New Roman"/>
              </a:rPr>
              <a:t>i</a:t>
            </a:r>
            <a:r>
              <a:rPr sz="1200" b="1" spc="4" dirty="0">
                <a:latin typeface="Times New Roman"/>
                <a:cs typeface="Times New Roman"/>
              </a:rPr>
              <a:t>p</a:t>
            </a:r>
            <a:r>
              <a:rPr sz="1200" b="1" spc="0" dirty="0">
                <a:latin typeface="Times New Roman"/>
                <a:cs typeface="Times New Roman"/>
              </a:rPr>
              <a:t>s</a:t>
            </a:r>
            <a:endParaRPr sz="1200" dirty="0">
              <a:latin typeface="Times New Roman"/>
              <a:cs typeface="Times New Roman"/>
            </a:endParaRPr>
          </a:p>
        </p:txBody>
      </p:sp>
      <p:sp>
        <p:nvSpPr>
          <p:cNvPr id="10" name="object 10"/>
          <p:cNvSpPr txBox="1"/>
          <p:nvPr/>
        </p:nvSpPr>
        <p:spPr>
          <a:xfrm>
            <a:off x="120497" y="4938952"/>
            <a:ext cx="1403096" cy="360679"/>
          </a:xfrm>
          <a:prstGeom prst="rect">
            <a:avLst/>
          </a:prstGeom>
        </p:spPr>
        <p:txBody>
          <a:bodyPr wrap="square" lIns="0" tIns="0" rIns="0" bIns="0" rtlCol="0">
            <a:noAutofit/>
          </a:bodyPr>
          <a:lstStyle/>
          <a:p>
            <a:pPr marL="105918" marR="116433" algn="ctr">
              <a:lnSpc>
                <a:spcPts val="1325"/>
              </a:lnSpc>
              <a:spcBef>
                <a:spcPts val="66"/>
              </a:spcBef>
            </a:pPr>
            <a:r>
              <a:rPr sz="1200" b="1" spc="-14" dirty="0">
                <a:latin typeface="Times New Roman"/>
                <a:cs typeface="Times New Roman"/>
              </a:rPr>
              <a:t>F</a:t>
            </a:r>
            <a:r>
              <a:rPr sz="1200" b="1" spc="0" dirty="0">
                <a:latin typeface="Times New Roman"/>
                <a:cs typeface="Times New Roman"/>
              </a:rPr>
              <a:t>o</a:t>
            </a:r>
            <a:r>
              <a:rPr sz="1200" b="1" spc="-4" dirty="0">
                <a:latin typeface="Times New Roman"/>
                <a:cs typeface="Times New Roman"/>
              </a:rPr>
              <a:t>r</a:t>
            </a:r>
            <a:r>
              <a:rPr sz="1200" b="1" spc="9" dirty="0">
                <a:latin typeface="Times New Roman"/>
                <a:cs typeface="Times New Roman"/>
              </a:rPr>
              <a:t>w</a:t>
            </a:r>
            <a:r>
              <a:rPr sz="1200" b="1" spc="0" dirty="0">
                <a:latin typeface="Times New Roman"/>
                <a:cs typeface="Times New Roman"/>
              </a:rPr>
              <a:t>a</a:t>
            </a:r>
            <a:r>
              <a:rPr sz="1200" b="1" spc="-4" dirty="0">
                <a:latin typeface="Times New Roman"/>
                <a:cs typeface="Times New Roman"/>
              </a:rPr>
              <a:t>r</a:t>
            </a:r>
            <a:r>
              <a:rPr sz="1200" b="1" spc="0" dirty="0">
                <a:latin typeface="Times New Roman"/>
                <a:cs typeface="Times New Roman"/>
              </a:rPr>
              <a:t>d</a:t>
            </a:r>
            <a:r>
              <a:rPr sz="1200" b="1" spc="-9" dirty="0">
                <a:latin typeface="Times New Roman"/>
                <a:cs typeface="Times New Roman"/>
              </a:rPr>
              <a:t> </a:t>
            </a:r>
            <a:r>
              <a:rPr sz="1200" b="1" spc="-79" dirty="0">
                <a:latin typeface="Times New Roman"/>
                <a:cs typeface="Times New Roman"/>
              </a:rPr>
              <a:t>T</a:t>
            </a:r>
            <a:r>
              <a:rPr sz="1200" b="1" spc="-4" dirty="0">
                <a:latin typeface="Times New Roman"/>
                <a:cs typeface="Times New Roman"/>
              </a:rPr>
              <a:t>r</a:t>
            </a:r>
            <a:r>
              <a:rPr sz="1200" b="1" spc="0" dirty="0">
                <a:latin typeface="Times New Roman"/>
                <a:cs typeface="Times New Roman"/>
              </a:rPr>
              <a:t>a</a:t>
            </a:r>
            <a:r>
              <a:rPr sz="1200" b="1" spc="-4" dirty="0">
                <a:latin typeface="Times New Roman"/>
                <a:cs typeface="Times New Roman"/>
              </a:rPr>
              <a:t>c</a:t>
            </a:r>
            <a:r>
              <a:rPr sz="1200" b="1" spc="4" dirty="0">
                <a:latin typeface="Times New Roman"/>
                <a:cs typeface="Times New Roman"/>
              </a:rPr>
              <a:t>k</a:t>
            </a:r>
            <a:r>
              <a:rPr sz="1200" b="1" spc="-4" dirty="0">
                <a:latin typeface="Times New Roman"/>
                <a:cs typeface="Times New Roman"/>
              </a:rPr>
              <a:t>e</a:t>
            </a:r>
            <a:r>
              <a:rPr sz="1200" b="1" spc="0" dirty="0">
                <a:latin typeface="Times New Roman"/>
                <a:cs typeface="Times New Roman"/>
              </a:rPr>
              <a:t>r</a:t>
            </a:r>
            <a:endParaRPr sz="1200" dirty="0">
              <a:latin typeface="Times New Roman"/>
              <a:cs typeface="Times New Roman"/>
            </a:endParaRPr>
          </a:p>
          <a:p>
            <a:pPr algn="ctr">
              <a:lnSpc>
                <a:spcPct val="95825"/>
              </a:lnSpc>
            </a:pPr>
            <a:r>
              <a:rPr sz="1200" b="1" spc="0" dirty="0">
                <a:latin typeface="Times New Roman"/>
                <a:cs typeface="Times New Roman"/>
              </a:rPr>
              <a:t>+3300 </a:t>
            </a:r>
            <a:r>
              <a:rPr sz="1200" b="1" spc="4" dirty="0">
                <a:latin typeface="Times New Roman"/>
                <a:cs typeface="Times New Roman"/>
              </a:rPr>
              <a:t>u</a:t>
            </a:r>
            <a:r>
              <a:rPr sz="1200" b="1" spc="-4" dirty="0">
                <a:latin typeface="Times New Roman"/>
                <a:cs typeface="Times New Roman"/>
              </a:rPr>
              <a:t>Me</a:t>
            </a:r>
            <a:r>
              <a:rPr sz="1200" b="1" spc="0" dirty="0">
                <a:latin typeface="Times New Roman"/>
                <a:cs typeface="Times New Roman"/>
              </a:rPr>
              <a:t>gas</a:t>
            </a:r>
            <a:r>
              <a:rPr sz="1200" b="1" spc="9" dirty="0">
                <a:latin typeface="Times New Roman"/>
                <a:cs typeface="Times New Roman"/>
              </a:rPr>
              <a:t> </a:t>
            </a:r>
            <a:r>
              <a:rPr sz="1200" b="1" spc="4" dirty="0">
                <a:latin typeface="Times New Roman"/>
                <a:cs typeface="Times New Roman"/>
              </a:rPr>
              <a:t>S</a:t>
            </a:r>
            <a:r>
              <a:rPr sz="1200" b="1" spc="0" dirty="0">
                <a:latin typeface="Times New Roman"/>
                <a:cs typeface="Times New Roman"/>
              </a:rPr>
              <a:t>t</a:t>
            </a:r>
            <a:r>
              <a:rPr sz="1200" b="1" spc="-9" dirty="0">
                <a:latin typeface="Times New Roman"/>
                <a:cs typeface="Times New Roman"/>
              </a:rPr>
              <a:t>r</a:t>
            </a:r>
            <a:r>
              <a:rPr sz="1200" b="1" spc="0" dirty="0">
                <a:latin typeface="Times New Roman"/>
                <a:cs typeface="Times New Roman"/>
              </a:rPr>
              <a:t>i</a:t>
            </a:r>
            <a:r>
              <a:rPr sz="1200" b="1" spc="4" dirty="0">
                <a:latin typeface="Times New Roman"/>
                <a:cs typeface="Times New Roman"/>
              </a:rPr>
              <a:t>p</a:t>
            </a:r>
            <a:r>
              <a:rPr sz="1200" b="1" spc="0" dirty="0">
                <a:latin typeface="Times New Roman"/>
                <a:cs typeface="Times New Roman"/>
              </a:rPr>
              <a:t>s</a:t>
            </a:r>
            <a:endParaRPr sz="1200" dirty="0">
              <a:latin typeface="Times New Roman"/>
              <a:cs typeface="Times New Roman"/>
            </a:endParaRPr>
          </a:p>
        </p:txBody>
      </p:sp>
      <p:sp>
        <p:nvSpPr>
          <p:cNvPr id="9" name="object 9"/>
          <p:cNvSpPr txBox="1"/>
          <p:nvPr/>
        </p:nvSpPr>
        <p:spPr>
          <a:xfrm>
            <a:off x="2873502" y="5348064"/>
            <a:ext cx="3613859" cy="959637"/>
          </a:xfrm>
          <a:prstGeom prst="rect">
            <a:avLst/>
          </a:prstGeom>
        </p:spPr>
        <p:txBody>
          <a:bodyPr wrap="square" lIns="0" tIns="0" rIns="0" bIns="0" rtlCol="0">
            <a:noAutofit/>
          </a:bodyPr>
          <a:lstStyle/>
          <a:p>
            <a:pPr algn="ctr">
              <a:lnSpc>
                <a:spcPts val="1730"/>
              </a:lnSpc>
              <a:spcBef>
                <a:spcPts val="86"/>
              </a:spcBef>
            </a:pPr>
            <a:r>
              <a:rPr sz="1600" b="1" spc="0" dirty="0">
                <a:latin typeface="Times New Roman"/>
                <a:cs typeface="Times New Roman"/>
              </a:rPr>
              <a:t>V</a:t>
            </a:r>
            <a:r>
              <a:rPr sz="1600" b="1" spc="4" dirty="0">
                <a:latin typeface="Times New Roman"/>
                <a:cs typeface="Times New Roman"/>
              </a:rPr>
              <a:t>M</a:t>
            </a:r>
            <a:r>
              <a:rPr sz="1600" b="1" spc="0" dirty="0">
                <a:latin typeface="Times New Roman"/>
                <a:cs typeface="Times New Roman"/>
              </a:rPr>
              <a:t>E</a:t>
            </a:r>
            <a:r>
              <a:rPr sz="1600" b="1" spc="9" dirty="0">
                <a:latin typeface="Times New Roman"/>
                <a:cs typeface="Times New Roman"/>
              </a:rPr>
              <a:t>6</a:t>
            </a:r>
            <a:r>
              <a:rPr sz="1600" b="1" spc="4" dirty="0">
                <a:latin typeface="Times New Roman"/>
                <a:cs typeface="Times New Roman"/>
              </a:rPr>
              <a:t>4</a:t>
            </a:r>
            <a:r>
              <a:rPr sz="1600" b="1" spc="0" dirty="0">
                <a:latin typeface="Times New Roman"/>
                <a:cs typeface="Times New Roman"/>
              </a:rPr>
              <a:t>x</a:t>
            </a:r>
            <a:r>
              <a:rPr sz="1600" b="1" spc="-71" dirty="0">
                <a:latin typeface="Times New Roman"/>
                <a:cs typeface="Times New Roman"/>
              </a:rPr>
              <a:t> </a:t>
            </a:r>
            <a:r>
              <a:rPr sz="1600" b="1" spc="0" dirty="0">
                <a:latin typeface="Times New Roman"/>
                <a:cs typeface="Times New Roman"/>
              </a:rPr>
              <a:t>Re</a:t>
            </a:r>
            <a:r>
              <a:rPr sz="1600" b="1" spc="4" dirty="0">
                <a:latin typeface="Times New Roman"/>
                <a:cs typeface="Times New Roman"/>
              </a:rPr>
              <a:t>a</a:t>
            </a:r>
            <a:r>
              <a:rPr sz="1600" b="1" spc="0" dirty="0">
                <a:latin typeface="Times New Roman"/>
                <a:cs typeface="Times New Roman"/>
              </a:rPr>
              <a:t>d</a:t>
            </a:r>
            <a:r>
              <a:rPr sz="1600" b="1" spc="4" dirty="0">
                <a:latin typeface="Times New Roman"/>
                <a:cs typeface="Times New Roman"/>
              </a:rPr>
              <a:t>o</a:t>
            </a:r>
            <a:r>
              <a:rPr sz="1600" b="1" spc="0" dirty="0">
                <a:latin typeface="Times New Roman"/>
                <a:cs typeface="Times New Roman"/>
              </a:rPr>
              <a:t>ut</a:t>
            </a:r>
            <a:r>
              <a:rPr sz="1600" b="1" spc="-62" dirty="0">
                <a:latin typeface="Times New Roman"/>
                <a:cs typeface="Times New Roman"/>
              </a:rPr>
              <a:t> </a:t>
            </a:r>
            <a:r>
              <a:rPr sz="1600" b="1" spc="0" dirty="0">
                <a:latin typeface="Times New Roman"/>
                <a:cs typeface="Times New Roman"/>
              </a:rPr>
              <a:t>B</a:t>
            </a:r>
            <a:r>
              <a:rPr sz="1600" b="1" spc="9" dirty="0">
                <a:latin typeface="Times New Roman"/>
                <a:cs typeface="Times New Roman"/>
              </a:rPr>
              <a:t>a</a:t>
            </a:r>
            <a:r>
              <a:rPr sz="1600" b="1" spc="0" dirty="0">
                <a:latin typeface="Times New Roman"/>
                <a:cs typeface="Times New Roman"/>
              </a:rPr>
              <a:t>nd</a:t>
            </a:r>
            <a:r>
              <a:rPr sz="1600" b="1" spc="25" dirty="0">
                <a:latin typeface="Times New Roman"/>
                <a:cs typeface="Times New Roman"/>
              </a:rPr>
              <a:t>w</a:t>
            </a:r>
            <a:r>
              <a:rPr sz="1600" b="1" spc="0" dirty="0">
                <a:latin typeface="Times New Roman"/>
                <a:cs typeface="Times New Roman"/>
              </a:rPr>
              <a:t>idth</a:t>
            </a:r>
            <a:r>
              <a:rPr sz="1600" b="1" spc="-95" dirty="0">
                <a:latin typeface="Times New Roman"/>
                <a:cs typeface="Times New Roman"/>
              </a:rPr>
              <a:t> </a:t>
            </a:r>
            <a:r>
              <a:rPr sz="1600" b="1" spc="0" dirty="0">
                <a:latin typeface="Times New Roman"/>
                <a:cs typeface="Times New Roman"/>
              </a:rPr>
              <a:t>[</a:t>
            </a:r>
            <a:r>
              <a:rPr sz="1600" b="1" spc="-4" dirty="0">
                <a:latin typeface="Times New Roman"/>
                <a:cs typeface="Times New Roman"/>
              </a:rPr>
              <a:t>~</a:t>
            </a:r>
            <a:r>
              <a:rPr sz="1600" b="1" spc="4" dirty="0">
                <a:latin typeface="Times New Roman"/>
                <a:cs typeface="Times New Roman"/>
              </a:rPr>
              <a:t>200M</a:t>
            </a:r>
            <a:r>
              <a:rPr sz="1600" b="1" spc="0" dirty="0">
                <a:latin typeface="Times New Roman"/>
                <a:cs typeface="Times New Roman"/>
              </a:rPr>
              <a:t>B</a:t>
            </a:r>
            <a:r>
              <a:rPr sz="1600" b="1" spc="4" dirty="0">
                <a:latin typeface="Times New Roman"/>
                <a:cs typeface="Times New Roman"/>
              </a:rPr>
              <a:t>s</a:t>
            </a:r>
            <a:r>
              <a:rPr sz="1600" b="1" spc="0" dirty="0">
                <a:latin typeface="Times New Roman"/>
                <a:cs typeface="Times New Roman"/>
              </a:rPr>
              <a:t>]</a:t>
            </a:r>
            <a:endParaRPr sz="1600" dirty="0">
              <a:latin typeface="Times New Roman"/>
              <a:cs typeface="Times New Roman"/>
            </a:endParaRPr>
          </a:p>
          <a:p>
            <a:pPr marL="903479" marR="969677" indent="50570" algn="ctr">
              <a:lnSpc>
                <a:spcPct val="100041"/>
              </a:lnSpc>
            </a:pPr>
            <a:r>
              <a:rPr sz="1600" b="1" spc="-4" dirty="0">
                <a:latin typeface="Times New Roman"/>
                <a:cs typeface="Times New Roman"/>
              </a:rPr>
              <a:t>O</a:t>
            </a:r>
            <a:r>
              <a:rPr sz="1600" b="1" spc="0" dirty="0">
                <a:latin typeface="Times New Roman"/>
                <a:cs typeface="Times New Roman"/>
              </a:rPr>
              <a:t>K Bec</a:t>
            </a:r>
            <a:r>
              <a:rPr sz="1600" b="1" spc="4" dirty="0">
                <a:latin typeface="Times New Roman"/>
                <a:cs typeface="Times New Roman"/>
              </a:rPr>
              <a:t>a</a:t>
            </a:r>
            <a:r>
              <a:rPr sz="1600" b="1" spc="0" dirty="0">
                <a:latin typeface="Times New Roman"/>
                <a:cs typeface="Times New Roman"/>
              </a:rPr>
              <a:t>use Det</a:t>
            </a:r>
            <a:r>
              <a:rPr sz="1600" b="1" spc="-4" dirty="0">
                <a:latin typeface="Times New Roman"/>
                <a:cs typeface="Times New Roman"/>
              </a:rPr>
              <a:t>e</a:t>
            </a:r>
            <a:r>
              <a:rPr sz="1600" b="1" spc="0" dirty="0">
                <a:latin typeface="Times New Roman"/>
                <a:cs typeface="Times New Roman"/>
              </a:rPr>
              <a:t>ctor</a:t>
            </a:r>
            <a:r>
              <a:rPr sz="1600" b="1" spc="-63" dirty="0">
                <a:latin typeface="Times New Roman"/>
                <a:cs typeface="Times New Roman"/>
              </a:rPr>
              <a:t> </a:t>
            </a:r>
            <a:r>
              <a:rPr sz="1600" b="1" spc="4" dirty="0">
                <a:latin typeface="Times New Roman"/>
                <a:cs typeface="Times New Roman"/>
              </a:rPr>
              <a:t>o</a:t>
            </a:r>
            <a:r>
              <a:rPr sz="1600" b="1" spc="0" dirty="0">
                <a:latin typeface="Times New Roman"/>
                <a:cs typeface="Times New Roman"/>
              </a:rPr>
              <a:t>ccup</a:t>
            </a:r>
            <a:r>
              <a:rPr sz="1600" b="1" spc="4" dirty="0">
                <a:latin typeface="Times New Roman"/>
                <a:cs typeface="Times New Roman"/>
              </a:rPr>
              <a:t>a</a:t>
            </a:r>
            <a:r>
              <a:rPr sz="1600" b="1" spc="0" dirty="0">
                <a:latin typeface="Times New Roman"/>
                <a:cs typeface="Times New Roman"/>
              </a:rPr>
              <a:t>ncy Is</a:t>
            </a:r>
            <a:r>
              <a:rPr sz="1600" b="1" spc="-12" dirty="0">
                <a:latin typeface="Times New Roman"/>
                <a:cs typeface="Times New Roman"/>
              </a:rPr>
              <a:t> </a:t>
            </a:r>
            <a:r>
              <a:rPr sz="1600" b="1" spc="0" dirty="0">
                <a:latin typeface="Times New Roman"/>
                <a:cs typeface="Times New Roman"/>
              </a:rPr>
              <a:t>low</a:t>
            </a:r>
            <a:r>
              <a:rPr sz="1600" b="1" spc="-13" dirty="0">
                <a:latin typeface="Times New Roman"/>
                <a:cs typeface="Times New Roman"/>
              </a:rPr>
              <a:t> </a:t>
            </a:r>
            <a:r>
              <a:rPr sz="1600" b="1" spc="0" dirty="0">
                <a:latin typeface="Times New Roman"/>
                <a:cs typeface="Times New Roman"/>
              </a:rPr>
              <a:t>(</a:t>
            </a:r>
            <a:r>
              <a:rPr sz="1600" b="1" spc="-4" dirty="0">
                <a:latin typeface="Times New Roman"/>
                <a:cs typeface="Times New Roman"/>
              </a:rPr>
              <a:t>~</a:t>
            </a:r>
            <a:r>
              <a:rPr sz="1600" b="1" spc="4" dirty="0">
                <a:latin typeface="Times New Roman"/>
                <a:cs typeface="Times New Roman"/>
              </a:rPr>
              <a:t>1</a:t>
            </a:r>
            <a:r>
              <a:rPr sz="1600" b="1" spc="-14" dirty="0">
                <a:latin typeface="Times New Roman"/>
                <a:cs typeface="Times New Roman"/>
              </a:rPr>
              <a:t>%</a:t>
            </a:r>
            <a:r>
              <a:rPr sz="1600" b="1" spc="0" dirty="0">
                <a:latin typeface="Times New Roman"/>
                <a:cs typeface="Times New Roman"/>
              </a:rPr>
              <a:t>)</a:t>
            </a:r>
            <a:endParaRPr sz="1600" dirty="0">
              <a:latin typeface="Times New Roman"/>
              <a:cs typeface="Times New Roman"/>
            </a:endParaRPr>
          </a:p>
        </p:txBody>
      </p:sp>
      <p:sp>
        <p:nvSpPr>
          <p:cNvPr id="8" name="object 8"/>
          <p:cNvSpPr txBox="1"/>
          <p:nvPr/>
        </p:nvSpPr>
        <p:spPr>
          <a:xfrm>
            <a:off x="3192907" y="6402435"/>
            <a:ext cx="3445071" cy="178104"/>
          </a:xfrm>
          <a:prstGeom prst="rect">
            <a:avLst/>
          </a:prstGeom>
        </p:spPr>
        <p:txBody>
          <a:bodyPr wrap="square" lIns="0" tIns="0" rIns="0" bIns="0" rtlCol="0">
            <a:noAutofit/>
          </a:bodyPr>
          <a:lstStyle/>
          <a:p>
            <a:pPr marL="12700">
              <a:lnSpc>
                <a:spcPts val="1330"/>
              </a:lnSpc>
              <a:spcBef>
                <a:spcPts val="66"/>
              </a:spcBef>
            </a:pPr>
            <a:r>
              <a:rPr sz="1200" b="1" spc="0" dirty="0">
                <a:solidFill>
                  <a:srgbClr val="339966"/>
                </a:solidFill>
                <a:latin typeface="Arial"/>
                <a:cs typeface="Arial"/>
              </a:rPr>
              <a:t>T</a:t>
            </a:r>
            <a:r>
              <a:rPr sz="1200" b="1" spc="-4" dirty="0">
                <a:solidFill>
                  <a:srgbClr val="339966"/>
                </a:solidFill>
                <a:latin typeface="Arial"/>
                <a:cs typeface="Arial"/>
              </a:rPr>
              <a:t>h</a:t>
            </a:r>
            <a:r>
              <a:rPr sz="1200" b="1" spc="0" dirty="0">
                <a:solidFill>
                  <a:srgbClr val="339966"/>
                </a:solidFill>
                <a:latin typeface="Arial"/>
                <a:cs typeface="Arial"/>
              </a:rPr>
              <a:t>omas</a:t>
            </a:r>
            <a:r>
              <a:rPr sz="1200" b="1" spc="4" dirty="0">
                <a:solidFill>
                  <a:srgbClr val="339966"/>
                </a:solidFill>
                <a:latin typeface="Arial"/>
                <a:cs typeface="Arial"/>
              </a:rPr>
              <a:t> </a:t>
            </a:r>
            <a:r>
              <a:rPr sz="1200" b="1" spc="0" dirty="0">
                <a:solidFill>
                  <a:srgbClr val="339966"/>
                </a:solidFill>
                <a:latin typeface="Arial"/>
                <a:cs typeface="Arial"/>
              </a:rPr>
              <a:t>J</a:t>
            </a:r>
            <a:r>
              <a:rPr sz="1200" b="1" spc="4" dirty="0">
                <a:solidFill>
                  <a:srgbClr val="339966"/>
                </a:solidFill>
                <a:latin typeface="Arial"/>
                <a:cs typeface="Arial"/>
              </a:rPr>
              <a:t>e</a:t>
            </a:r>
            <a:r>
              <a:rPr sz="1200" b="1" spc="-4" dirty="0">
                <a:solidFill>
                  <a:srgbClr val="339966"/>
                </a:solidFill>
                <a:latin typeface="Arial"/>
                <a:cs typeface="Arial"/>
              </a:rPr>
              <a:t>ff</a:t>
            </a:r>
            <a:r>
              <a:rPr sz="1200" b="1" spc="0" dirty="0">
                <a:solidFill>
                  <a:srgbClr val="339966"/>
                </a:solidFill>
                <a:latin typeface="Arial"/>
                <a:cs typeface="Arial"/>
              </a:rPr>
              <a:t>erson</a:t>
            </a:r>
            <a:r>
              <a:rPr sz="1200" b="1" spc="-19" dirty="0">
                <a:solidFill>
                  <a:srgbClr val="339966"/>
                </a:solidFill>
                <a:latin typeface="Arial"/>
                <a:cs typeface="Arial"/>
              </a:rPr>
              <a:t> </a:t>
            </a:r>
            <a:r>
              <a:rPr sz="1200" b="1" spc="-4" dirty="0">
                <a:solidFill>
                  <a:srgbClr val="339966"/>
                </a:solidFill>
                <a:latin typeface="Arial"/>
                <a:cs typeface="Arial"/>
              </a:rPr>
              <a:t>N</a:t>
            </a:r>
            <a:r>
              <a:rPr sz="1200" b="1" spc="0" dirty="0">
                <a:solidFill>
                  <a:srgbClr val="339966"/>
                </a:solidFill>
                <a:latin typeface="Arial"/>
                <a:cs typeface="Arial"/>
              </a:rPr>
              <a:t>atio</a:t>
            </a:r>
            <a:r>
              <a:rPr sz="1200" b="1" spc="-4" dirty="0">
                <a:solidFill>
                  <a:srgbClr val="339966"/>
                </a:solidFill>
                <a:latin typeface="Arial"/>
                <a:cs typeface="Arial"/>
              </a:rPr>
              <a:t>n</a:t>
            </a:r>
            <a:r>
              <a:rPr sz="1200" b="1" spc="0" dirty="0">
                <a:solidFill>
                  <a:srgbClr val="339966"/>
                </a:solidFill>
                <a:latin typeface="Arial"/>
                <a:cs typeface="Arial"/>
              </a:rPr>
              <a:t>al</a:t>
            </a:r>
            <a:r>
              <a:rPr sz="1200" b="1" spc="-39" dirty="0">
                <a:solidFill>
                  <a:srgbClr val="339966"/>
                </a:solidFill>
                <a:latin typeface="Arial"/>
                <a:cs typeface="Arial"/>
              </a:rPr>
              <a:t> A</a:t>
            </a:r>
            <a:r>
              <a:rPr sz="1200" b="1" spc="0" dirty="0">
                <a:solidFill>
                  <a:srgbClr val="339966"/>
                </a:solidFill>
                <a:latin typeface="Arial"/>
                <a:cs typeface="Arial"/>
              </a:rPr>
              <a:t>c</a:t>
            </a:r>
            <a:r>
              <a:rPr sz="1200" b="1" spc="4" dirty="0">
                <a:solidFill>
                  <a:srgbClr val="339966"/>
                </a:solidFill>
                <a:latin typeface="Arial"/>
                <a:cs typeface="Arial"/>
              </a:rPr>
              <a:t>c</a:t>
            </a:r>
            <a:r>
              <a:rPr sz="1200" b="1" spc="0" dirty="0">
                <a:solidFill>
                  <a:srgbClr val="339966"/>
                </a:solidFill>
                <a:latin typeface="Arial"/>
                <a:cs typeface="Arial"/>
              </a:rPr>
              <a:t>e</a:t>
            </a:r>
            <a:r>
              <a:rPr sz="1200" b="1" spc="4" dirty="0">
                <a:solidFill>
                  <a:srgbClr val="339966"/>
                </a:solidFill>
                <a:latin typeface="Arial"/>
                <a:cs typeface="Arial"/>
              </a:rPr>
              <a:t>l</a:t>
            </a:r>
            <a:r>
              <a:rPr sz="1200" b="1" spc="0" dirty="0">
                <a:solidFill>
                  <a:srgbClr val="339966"/>
                </a:solidFill>
                <a:latin typeface="Arial"/>
                <a:cs typeface="Arial"/>
              </a:rPr>
              <a:t>erator</a:t>
            </a:r>
            <a:r>
              <a:rPr sz="1200" b="1" spc="-9" dirty="0">
                <a:solidFill>
                  <a:srgbClr val="339966"/>
                </a:solidFill>
                <a:latin typeface="Arial"/>
                <a:cs typeface="Arial"/>
              </a:rPr>
              <a:t> </a:t>
            </a:r>
            <a:r>
              <a:rPr sz="1200" b="1" spc="0" dirty="0">
                <a:solidFill>
                  <a:srgbClr val="339966"/>
                </a:solidFill>
                <a:latin typeface="Arial"/>
                <a:cs typeface="Arial"/>
              </a:rPr>
              <a:t>Fa</a:t>
            </a:r>
            <a:r>
              <a:rPr sz="1200" b="1" spc="4" dirty="0">
                <a:solidFill>
                  <a:srgbClr val="339966"/>
                </a:solidFill>
                <a:latin typeface="Arial"/>
                <a:cs typeface="Arial"/>
              </a:rPr>
              <a:t>c</a:t>
            </a:r>
            <a:r>
              <a:rPr sz="1200" b="1" spc="0" dirty="0">
                <a:solidFill>
                  <a:srgbClr val="339966"/>
                </a:solidFill>
                <a:latin typeface="Arial"/>
                <a:cs typeface="Arial"/>
              </a:rPr>
              <a:t>il</a:t>
            </a:r>
            <a:r>
              <a:rPr sz="1200" b="1" spc="4" dirty="0">
                <a:solidFill>
                  <a:srgbClr val="339966"/>
                </a:solidFill>
                <a:latin typeface="Arial"/>
                <a:cs typeface="Arial"/>
              </a:rPr>
              <a:t>i</a:t>
            </a:r>
            <a:r>
              <a:rPr sz="1200" b="1" spc="-4" dirty="0">
                <a:solidFill>
                  <a:srgbClr val="339966"/>
                </a:solidFill>
                <a:latin typeface="Arial"/>
                <a:cs typeface="Arial"/>
              </a:rPr>
              <a:t>t</a:t>
            </a:r>
            <a:r>
              <a:rPr sz="1200" b="1" spc="0" dirty="0">
                <a:solidFill>
                  <a:srgbClr val="339966"/>
                </a:solidFill>
                <a:latin typeface="Arial"/>
                <a:cs typeface="Arial"/>
              </a:rPr>
              <a:t>y</a:t>
            </a:r>
            <a:endParaRPr sz="1200" dirty="0">
              <a:latin typeface="Arial"/>
              <a:cs typeface="Arial"/>
            </a:endParaRPr>
          </a:p>
        </p:txBody>
      </p:sp>
      <p:sp>
        <p:nvSpPr>
          <p:cNvPr id="5" name="object 5"/>
          <p:cNvSpPr txBox="1"/>
          <p:nvPr/>
        </p:nvSpPr>
        <p:spPr>
          <a:xfrm>
            <a:off x="2884678" y="4144835"/>
            <a:ext cx="742950" cy="400113"/>
          </a:xfrm>
          <a:prstGeom prst="rect">
            <a:avLst/>
          </a:prstGeom>
        </p:spPr>
        <p:txBody>
          <a:bodyPr wrap="square" lIns="0" tIns="0" rIns="0" bIns="0" rtlCol="0">
            <a:noAutofit/>
          </a:bodyPr>
          <a:lstStyle/>
          <a:p>
            <a:pPr marL="180975" marR="160087" indent="18288">
              <a:lnSpc>
                <a:spcPct val="100041"/>
              </a:lnSpc>
              <a:spcBef>
                <a:spcPts val="390"/>
              </a:spcBef>
            </a:pPr>
            <a:r>
              <a:rPr sz="1000" b="1" spc="0" dirty="0">
                <a:latin typeface="Times New Roman"/>
                <a:cs typeface="Times New Roman"/>
              </a:rPr>
              <a:t>FP</a:t>
            </a:r>
            <a:r>
              <a:rPr sz="1000" b="1" spc="-4" dirty="0">
                <a:latin typeface="Times New Roman"/>
                <a:cs typeface="Times New Roman"/>
              </a:rPr>
              <a:t>G</a:t>
            </a:r>
            <a:r>
              <a:rPr sz="1000" b="1" spc="0" dirty="0">
                <a:latin typeface="Times New Roman"/>
                <a:cs typeface="Times New Roman"/>
              </a:rPr>
              <a:t>A F</a:t>
            </a:r>
            <a:r>
              <a:rPr sz="1000" b="1" spc="-4" dirty="0">
                <a:latin typeface="Times New Roman"/>
                <a:cs typeface="Times New Roman"/>
              </a:rPr>
              <a:t>E</a:t>
            </a:r>
            <a:r>
              <a:rPr sz="1000" b="1" spc="0" dirty="0">
                <a:latin typeface="Times New Roman"/>
                <a:cs typeface="Times New Roman"/>
              </a:rPr>
              <a:t>C</a:t>
            </a:r>
            <a:r>
              <a:rPr sz="1000" b="1" spc="4" dirty="0">
                <a:latin typeface="Times New Roman"/>
                <a:cs typeface="Times New Roman"/>
              </a:rPr>
              <a:t>*</a:t>
            </a:r>
            <a:r>
              <a:rPr sz="1000" b="1" spc="0" dirty="0">
                <a:latin typeface="Times New Roman"/>
                <a:cs typeface="Times New Roman"/>
              </a:rPr>
              <a:t>*</a:t>
            </a:r>
            <a:endParaRPr sz="1000" dirty="0">
              <a:latin typeface="Times New Roman"/>
              <a:cs typeface="Times New Roman"/>
            </a:endParaRPr>
          </a:p>
        </p:txBody>
      </p:sp>
      <p:sp>
        <p:nvSpPr>
          <p:cNvPr id="4" name="object 4"/>
          <p:cNvSpPr txBox="1"/>
          <p:nvPr/>
        </p:nvSpPr>
        <p:spPr>
          <a:xfrm>
            <a:off x="2168677" y="4164139"/>
            <a:ext cx="661009" cy="400113"/>
          </a:xfrm>
          <a:prstGeom prst="rect">
            <a:avLst/>
          </a:prstGeom>
        </p:spPr>
        <p:txBody>
          <a:bodyPr wrap="square" lIns="0" tIns="0" rIns="0" bIns="0" rtlCol="0">
            <a:noAutofit/>
          </a:bodyPr>
          <a:lstStyle/>
          <a:p>
            <a:pPr marL="10007">
              <a:lnSpc>
                <a:spcPct val="95825"/>
              </a:lnSpc>
              <a:spcBef>
                <a:spcPts val="390"/>
              </a:spcBef>
            </a:pPr>
            <a:r>
              <a:rPr sz="1000" b="1" spc="0" dirty="0">
                <a:latin typeface="Times New Roman"/>
                <a:cs typeface="Times New Roman"/>
              </a:rPr>
              <a:t>DREAM</a:t>
            </a:r>
            <a:endParaRPr sz="1000" dirty="0">
              <a:latin typeface="Times New Roman"/>
              <a:cs typeface="Times New Roman"/>
            </a:endParaRPr>
          </a:p>
        </p:txBody>
      </p:sp>
      <p:sp>
        <p:nvSpPr>
          <p:cNvPr id="3" name="object 3"/>
          <p:cNvSpPr txBox="1"/>
          <p:nvPr/>
        </p:nvSpPr>
        <p:spPr>
          <a:xfrm>
            <a:off x="2950083" y="2547683"/>
            <a:ext cx="742949" cy="400113"/>
          </a:xfrm>
          <a:prstGeom prst="rect">
            <a:avLst/>
          </a:prstGeom>
        </p:spPr>
        <p:txBody>
          <a:bodyPr wrap="square" lIns="0" tIns="0" rIns="0" bIns="0" rtlCol="0">
            <a:noAutofit/>
          </a:bodyPr>
          <a:lstStyle/>
          <a:p>
            <a:pPr marL="194564" marR="172555" indent="4571">
              <a:lnSpc>
                <a:spcPct val="100041"/>
              </a:lnSpc>
              <a:spcBef>
                <a:spcPts val="390"/>
              </a:spcBef>
            </a:pPr>
            <a:r>
              <a:rPr sz="1000" b="1" spc="0" dirty="0">
                <a:latin typeface="Times New Roman"/>
                <a:cs typeface="Times New Roman"/>
              </a:rPr>
              <a:t>FP</a:t>
            </a:r>
            <a:r>
              <a:rPr sz="1000" b="1" spc="-4" dirty="0">
                <a:latin typeface="Times New Roman"/>
                <a:cs typeface="Times New Roman"/>
              </a:rPr>
              <a:t>G</a:t>
            </a:r>
            <a:r>
              <a:rPr sz="1000" b="1" spc="0" dirty="0">
                <a:latin typeface="Times New Roman"/>
                <a:cs typeface="Times New Roman"/>
              </a:rPr>
              <a:t>A </a:t>
            </a:r>
            <a:r>
              <a:rPr sz="1000" b="1" spc="19" dirty="0">
                <a:latin typeface="Times New Roman"/>
                <a:cs typeface="Times New Roman"/>
              </a:rPr>
              <a:t>M</a:t>
            </a:r>
            <a:r>
              <a:rPr sz="1000" b="1" spc="0" dirty="0">
                <a:latin typeface="Times New Roman"/>
                <a:cs typeface="Times New Roman"/>
              </a:rPr>
              <a:t>PD*</a:t>
            </a:r>
            <a:endParaRPr sz="1000" dirty="0">
              <a:latin typeface="Times New Roman"/>
              <a:cs typeface="Times New Roman"/>
            </a:endParaRPr>
          </a:p>
        </p:txBody>
      </p:sp>
      <p:sp>
        <p:nvSpPr>
          <p:cNvPr id="2" name="object 2"/>
          <p:cNvSpPr txBox="1"/>
          <p:nvPr/>
        </p:nvSpPr>
        <p:spPr>
          <a:xfrm>
            <a:off x="2117598" y="2547683"/>
            <a:ext cx="742950" cy="400113"/>
          </a:xfrm>
          <a:prstGeom prst="rect">
            <a:avLst/>
          </a:prstGeom>
        </p:spPr>
        <p:txBody>
          <a:bodyPr wrap="square" lIns="0" tIns="0" rIns="0" bIns="0" rtlCol="0">
            <a:noAutofit/>
          </a:bodyPr>
          <a:lstStyle/>
          <a:p>
            <a:pPr marL="176910">
              <a:lnSpc>
                <a:spcPct val="95825"/>
              </a:lnSpc>
              <a:spcBef>
                <a:spcPts val="390"/>
              </a:spcBef>
            </a:pPr>
            <a:r>
              <a:rPr sz="1000" b="1" spc="0" dirty="0">
                <a:latin typeface="Times New Roman"/>
                <a:cs typeface="Times New Roman"/>
              </a:rPr>
              <a:t>A</a:t>
            </a:r>
            <a:r>
              <a:rPr sz="1000" b="1" spc="4" dirty="0">
                <a:latin typeface="Times New Roman"/>
                <a:cs typeface="Times New Roman"/>
              </a:rPr>
              <a:t>P</a:t>
            </a:r>
            <a:r>
              <a:rPr sz="1000" b="1" spc="0" dirty="0">
                <a:latin typeface="Times New Roman"/>
                <a:cs typeface="Times New Roman"/>
              </a:rPr>
              <a:t>V</a:t>
            </a:r>
            <a:r>
              <a:rPr sz="1000" b="1" spc="4" dirty="0">
                <a:latin typeface="Times New Roman"/>
                <a:cs typeface="Times New Roman"/>
              </a:rPr>
              <a:t>2</a:t>
            </a:r>
            <a:r>
              <a:rPr sz="1000" b="1" spc="0" dirty="0">
                <a:latin typeface="Times New Roman"/>
                <a:cs typeface="Times New Roman"/>
              </a:rPr>
              <a:t>5</a:t>
            </a:r>
            <a:endParaRPr sz="1000" dirty="0">
              <a:latin typeface="Times New Roman"/>
              <a:cs typeface="Times New Roman"/>
            </a:endParaRPr>
          </a:p>
        </p:txBody>
      </p:sp>
    </p:spTree>
    <p:extLst>
      <p:ext uri="{BB962C8B-B14F-4D97-AF65-F5344CB8AC3E}">
        <p14:creationId xmlns:p14="http://schemas.microsoft.com/office/powerpoint/2010/main" val="1531166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bject 50"/>
          <p:cNvSpPr/>
          <p:nvPr/>
        </p:nvSpPr>
        <p:spPr>
          <a:xfrm>
            <a:off x="0" y="685800"/>
            <a:ext cx="9144000" cy="0"/>
          </a:xfrm>
          <a:custGeom>
            <a:avLst/>
            <a:gdLst/>
            <a:ahLst/>
            <a:cxnLst/>
            <a:rect l="l" t="t" r="r" b="b"/>
            <a:pathLst>
              <a:path w="9144000">
                <a:moveTo>
                  <a:pt x="0" y="0"/>
                </a:moveTo>
                <a:lnTo>
                  <a:pt x="9144000" y="0"/>
                </a:lnTo>
              </a:path>
            </a:pathLst>
          </a:custGeom>
          <a:ln w="57150">
            <a:solidFill>
              <a:srgbClr val="00279F"/>
            </a:solidFill>
          </a:ln>
        </p:spPr>
        <p:txBody>
          <a:bodyPr wrap="square" lIns="0" tIns="0" rIns="0" bIns="0" rtlCol="0">
            <a:noAutofit/>
          </a:bodyPr>
          <a:lstStyle/>
          <a:p>
            <a:endParaRPr dirty="0"/>
          </a:p>
        </p:txBody>
      </p:sp>
      <p:sp>
        <p:nvSpPr>
          <p:cNvPr id="48" name="object 48"/>
          <p:cNvSpPr/>
          <p:nvPr/>
        </p:nvSpPr>
        <p:spPr>
          <a:xfrm>
            <a:off x="6640576" y="6500812"/>
            <a:ext cx="2500249" cy="0"/>
          </a:xfrm>
          <a:custGeom>
            <a:avLst/>
            <a:gdLst/>
            <a:ahLst/>
            <a:cxnLst/>
            <a:rect l="l" t="t" r="r" b="b"/>
            <a:pathLst>
              <a:path w="2500249">
                <a:moveTo>
                  <a:pt x="0" y="0"/>
                </a:moveTo>
                <a:lnTo>
                  <a:pt x="2500249" y="0"/>
                </a:lnTo>
              </a:path>
            </a:pathLst>
          </a:custGeom>
          <a:ln w="92075">
            <a:solidFill>
              <a:srgbClr val="00279F"/>
            </a:solidFill>
          </a:ln>
        </p:spPr>
        <p:txBody>
          <a:bodyPr wrap="square" lIns="0" tIns="0" rIns="0" bIns="0" rtlCol="0">
            <a:noAutofit/>
          </a:bodyPr>
          <a:lstStyle/>
          <a:p>
            <a:endParaRPr dirty="0"/>
          </a:p>
        </p:txBody>
      </p:sp>
      <p:sp>
        <p:nvSpPr>
          <p:cNvPr id="49" name="object 49"/>
          <p:cNvSpPr/>
          <p:nvPr/>
        </p:nvSpPr>
        <p:spPr>
          <a:xfrm>
            <a:off x="7339076" y="6249986"/>
            <a:ext cx="1612900" cy="536575"/>
          </a:xfrm>
          <a:prstGeom prst="rect">
            <a:avLst/>
          </a:prstGeom>
          <a:blipFill>
            <a:blip r:embed="rId2" cstate="print"/>
            <a:stretch>
              <a:fillRect/>
            </a:stretch>
          </a:blipFill>
        </p:spPr>
        <p:txBody>
          <a:bodyPr wrap="square" lIns="0" tIns="0" rIns="0" bIns="0" rtlCol="0">
            <a:noAutofit/>
          </a:bodyPr>
          <a:lstStyle/>
          <a:p>
            <a:endParaRPr dirty="0"/>
          </a:p>
        </p:txBody>
      </p:sp>
      <p:sp>
        <p:nvSpPr>
          <p:cNvPr id="45" name="object 45"/>
          <p:cNvSpPr/>
          <p:nvPr/>
        </p:nvSpPr>
        <p:spPr>
          <a:xfrm>
            <a:off x="0" y="6500812"/>
            <a:ext cx="3162300" cy="0"/>
          </a:xfrm>
          <a:custGeom>
            <a:avLst/>
            <a:gdLst/>
            <a:ahLst/>
            <a:cxnLst/>
            <a:rect l="l" t="t" r="r" b="b"/>
            <a:pathLst>
              <a:path w="3162300">
                <a:moveTo>
                  <a:pt x="0" y="0"/>
                </a:moveTo>
                <a:lnTo>
                  <a:pt x="3162300" y="0"/>
                </a:lnTo>
              </a:path>
            </a:pathLst>
          </a:custGeom>
          <a:ln w="92075">
            <a:solidFill>
              <a:srgbClr val="00279F"/>
            </a:solidFill>
          </a:ln>
        </p:spPr>
        <p:txBody>
          <a:bodyPr wrap="square" lIns="0" tIns="0" rIns="0" bIns="0" rtlCol="0">
            <a:noAutofit/>
          </a:bodyPr>
          <a:lstStyle/>
          <a:p>
            <a:endParaRPr dirty="0"/>
          </a:p>
        </p:txBody>
      </p:sp>
      <p:sp>
        <p:nvSpPr>
          <p:cNvPr id="46" name="object 46"/>
          <p:cNvSpPr/>
          <p:nvPr/>
        </p:nvSpPr>
        <p:spPr>
          <a:xfrm>
            <a:off x="228600" y="6172200"/>
            <a:ext cx="1219200" cy="636587"/>
          </a:xfrm>
          <a:prstGeom prst="rect">
            <a:avLst/>
          </a:prstGeom>
          <a:blipFill>
            <a:blip r:embed="rId3" cstate="print"/>
            <a:stretch>
              <a:fillRect/>
            </a:stretch>
          </a:blipFill>
        </p:spPr>
        <p:txBody>
          <a:bodyPr wrap="square" lIns="0" tIns="0" rIns="0" bIns="0" rtlCol="0">
            <a:noAutofit/>
          </a:bodyPr>
          <a:lstStyle/>
          <a:p>
            <a:endParaRPr dirty="0"/>
          </a:p>
        </p:txBody>
      </p:sp>
      <p:sp>
        <p:nvSpPr>
          <p:cNvPr id="47" name="object 47"/>
          <p:cNvSpPr/>
          <p:nvPr/>
        </p:nvSpPr>
        <p:spPr>
          <a:xfrm>
            <a:off x="1614551" y="6205537"/>
            <a:ext cx="976312" cy="652462"/>
          </a:xfrm>
          <a:prstGeom prst="rect">
            <a:avLst/>
          </a:prstGeom>
          <a:blipFill>
            <a:blip r:embed="rId4" cstate="print"/>
            <a:stretch>
              <a:fillRect/>
            </a:stretch>
          </a:blipFill>
        </p:spPr>
        <p:txBody>
          <a:bodyPr wrap="square" lIns="0" tIns="0" rIns="0" bIns="0" rtlCol="0">
            <a:noAutofit/>
          </a:bodyPr>
          <a:lstStyle/>
          <a:p>
            <a:endParaRPr dirty="0"/>
          </a:p>
        </p:txBody>
      </p:sp>
      <p:sp>
        <p:nvSpPr>
          <p:cNvPr id="44" name="object 44"/>
          <p:cNvSpPr/>
          <p:nvPr/>
        </p:nvSpPr>
        <p:spPr>
          <a:xfrm>
            <a:off x="0" y="6858000"/>
            <a:ext cx="0" cy="0"/>
          </a:xfrm>
          <a:custGeom>
            <a:avLst/>
            <a:gdLst/>
            <a:ahLst/>
            <a:cxnLst/>
            <a:rect l="l" t="t" r="r" b="b"/>
            <a:pathLst>
              <a:path>
                <a:moveTo>
                  <a:pt x="0" y="0"/>
                </a:moveTo>
                <a:lnTo>
                  <a:pt x="0" y="0"/>
                </a:lnTo>
              </a:path>
            </a:pathLst>
          </a:custGeom>
          <a:ln w="1270">
            <a:solidFill>
              <a:srgbClr val="00AF50"/>
            </a:solidFill>
          </a:ln>
        </p:spPr>
        <p:txBody>
          <a:bodyPr wrap="square" lIns="0" tIns="0" rIns="0" bIns="0" rtlCol="0">
            <a:noAutofit/>
          </a:bodyPr>
          <a:lstStyle/>
          <a:p>
            <a:endParaRPr dirty="0"/>
          </a:p>
        </p:txBody>
      </p:sp>
      <p:sp>
        <p:nvSpPr>
          <p:cNvPr id="43" name="object 43"/>
          <p:cNvSpPr/>
          <p:nvPr/>
        </p:nvSpPr>
        <p:spPr>
          <a:xfrm>
            <a:off x="0" y="6858000"/>
            <a:ext cx="0" cy="0"/>
          </a:xfrm>
          <a:custGeom>
            <a:avLst/>
            <a:gdLst/>
            <a:ahLst/>
            <a:cxnLst/>
            <a:rect l="l" t="t" r="r" b="b"/>
            <a:pathLst>
              <a:path>
                <a:moveTo>
                  <a:pt x="0" y="0"/>
                </a:moveTo>
                <a:lnTo>
                  <a:pt x="0" y="0"/>
                </a:lnTo>
              </a:path>
            </a:pathLst>
          </a:custGeom>
          <a:ln w="1270">
            <a:solidFill>
              <a:srgbClr val="00AF50"/>
            </a:solidFill>
          </a:ln>
        </p:spPr>
        <p:txBody>
          <a:bodyPr wrap="square" lIns="0" tIns="0" rIns="0" bIns="0" rtlCol="0">
            <a:noAutofit/>
          </a:bodyPr>
          <a:lstStyle/>
          <a:p>
            <a:endParaRPr dirty="0"/>
          </a:p>
        </p:txBody>
      </p:sp>
      <p:sp>
        <p:nvSpPr>
          <p:cNvPr id="26" name="object 26"/>
          <p:cNvSpPr/>
          <p:nvPr/>
        </p:nvSpPr>
        <p:spPr>
          <a:xfrm>
            <a:off x="0" y="6858000"/>
            <a:ext cx="0" cy="0"/>
          </a:xfrm>
          <a:custGeom>
            <a:avLst/>
            <a:gdLst/>
            <a:ahLst/>
            <a:cxnLst/>
            <a:rect l="l" t="t" r="r" b="b"/>
            <a:pathLst>
              <a:path>
                <a:moveTo>
                  <a:pt x="0" y="0"/>
                </a:moveTo>
                <a:lnTo>
                  <a:pt x="0" y="0"/>
                </a:lnTo>
              </a:path>
            </a:pathLst>
          </a:custGeom>
          <a:ln w="1270">
            <a:solidFill>
              <a:srgbClr val="00AF50"/>
            </a:solidFill>
          </a:ln>
        </p:spPr>
        <p:txBody>
          <a:bodyPr wrap="square" lIns="0" tIns="0" rIns="0" bIns="0" rtlCol="0">
            <a:noAutofit/>
          </a:bodyPr>
          <a:lstStyle/>
          <a:p>
            <a:endParaRPr dirty="0"/>
          </a:p>
        </p:txBody>
      </p:sp>
      <p:sp>
        <p:nvSpPr>
          <p:cNvPr id="20" name="object 20"/>
          <p:cNvSpPr/>
          <p:nvPr/>
        </p:nvSpPr>
        <p:spPr>
          <a:xfrm>
            <a:off x="0" y="6858000"/>
            <a:ext cx="0" cy="0"/>
          </a:xfrm>
          <a:custGeom>
            <a:avLst/>
            <a:gdLst/>
            <a:ahLst/>
            <a:cxnLst/>
            <a:rect l="l" t="t" r="r" b="b"/>
            <a:pathLst>
              <a:path>
                <a:moveTo>
                  <a:pt x="0" y="0"/>
                </a:moveTo>
                <a:lnTo>
                  <a:pt x="0" y="0"/>
                </a:lnTo>
              </a:path>
            </a:pathLst>
          </a:custGeom>
          <a:ln w="1270">
            <a:solidFill>
              <a:srgbClr val="00AF50"/>
            </a:solidFill>
          </a:ln>
        </p:spPr>
        <p:txBody>
          <a:bodyPr wrap="square" lIns="0" tIns="0" rIns="0" bIns="0" rtlCol="0">
            <a:noAutofit/>
          </a:bodyPr>
          <a:lstStyle/>
          <a:p>
            <a:endParaRPr dirty="0"/>
          </a:p>
        </p:txBody>
      </p:sp>
      <p:sp>
        <p:nvSpPr>
          <p:cNvPr id="19" name="object 19"/>
          <p:cNvSpPr/>
          <p:nvPr/>
        </p:nvSpPr>
        <p:spPr>
          <a:xfrm>
            <a:off x="0" y="6858000"/>
            <a:ext cx="0" cy="0"/>
          </a:xfrm>
          <a:custGeom>
            <a:avLst/>
            <a:gdLst/>
            <a:ahLst/>
            <a:cxnLst/>
            <a:rect l="l" t="t" r="r" b="b"/>
            <a:pathLst>
              <a:path>
                <a:moveTo>
                  <a:pt x="0" y="0"/>
                </a:moveTo>
                <a:lnTo>
                  <a:pt x="0" y="0"/>
                </a:lnTo>
              </a:path>
            </a:pathLst>
          </a:custGeom>
          <a:ln w="1270">
            <a:solidFill>
              <a:srgbClr val="000000"/>
            </a:solidFill>
          </a:ln>
        </p:spPr>
        <p:txBody>
          <a:bodyPr wrap="square" lIns="0" tIns="0" rIns="0" bIns="0" rtlCol="0">
            <a:noAutofit/>
          </a:bodyPr>
          <a:lstStyle/>
          <a:p>
            <a:endParaRPr dirty="0"/>
          </a:p>
        </p:txBody>
      </p:sp>
      <p:sp>
        <p:nvSpPr>
          <p:cNvPr id="8" name="object 8"/>
          <p:cNvSpPr txBox="1"/>
          <p:nvPr/>
        </p:nvSpPr>
        <p:spPr>
          <a:xfrm>
            <a:off x="3192907" y="6402435"/>
            <a:ext cx="3445071" cy="178104"/>
          </a:xfrm>
          <a:prstGeom prst="rect">
            <a:avLst/>
          </a:prstGeom>
        </p:spPr>
        <p:txBody>
          <a:bodyPr wrap="square" lIns="0" tIns="0" rIns="0" bIns="0" rtlCol="0">
            <a:noAutofit/>
          </a:bodyPr>
          <a:lstStyle/>
          <a:p>
            <a:pPr marL="12700">
              <a:lnSpc>
                <a:spcPts val="1330"/>
              </a:lnSpc>
              <a:spcBef>
                <a:spcPts val="66"/>
              </a:spcBef>
            </a:pPr>
            <a:r>
              <a:rPr sz="1200" b="1" spc="0" dirty="0">
                <a:solidFill>
                  <a:srgbClr val="339966"/>
                </a:solidFill>
                <a:latin typeface="Arial"/>
                <a:cs typeface="Arial"/>
              </a:rPr>
              <a:t>T</a:t>
            </a:r>
            <a:r>
              <a:rPr sz="1200" b="1" spc="-4" dirty="0">
                <a:solidFill>
                  <a:srgbClr val="339966"/>
                </a:solidFill>
                <a:latin typeface="Arial"/>
                <a:cs typeface="Arial"/>
              </a:rPr>
              <a:t>h</a:t>
            </a:r>
            <a:r>
              <a:rPr sz="1200" b="1" spc="0" dirty="0">
                <a:solidFill>
                  <a:srgbClr val="339966"/>
                </a:solidFill>
                <a:latin typeface="Arial"/>
                <a:cs typeface="Arial"/>
              </a:rPr>
              <a:t>omas</a:t>
            </a:r>
            <a:r>
              <a:rPr sz="1200" b="1" spc="4" dirty="0">
                <a:solidFill>
                  <a:srgbClr val="339966"/>
                </a:solidFill>
                <a:latin typeface="Arial"/>
                <a:cs typeface="Arial"/>
              </a:rPr>
              <a:t> </a:t>
            </a:r>
            <a:r>
              <a:rPr sz="1200" b="1" spc="0" dirty="0">
                <a:solidFill>
                  <a:srgbClr val="339966"/>
                </a:solidFill>
                <a:latin typeface="Arial"/>
                <a:cs typeface="Arial"/>
              </a:rPr>
              <a:t>J</a:t>
            </a:r>
            <a:r>
              <a:rPr sz="1200" b="1" spc="4" dirty="0">
                <a:solidFill>
                  <a:srgbClr val="339966"/>
                </a:solidFill>
                <a:latin typeface="Arial"/>
                <a:cs typeface="Arial"/>
              </a:rPr>
              <a:t>e</a:t>
            </a:r>
            <a:r>
              <a:rPr sz="1200" b="1" spc="-4" dirty="0">
                <a:solidFill>
                  <a:srgbClr val="339966"/>
                </a:solidFill>
                <a:latin typeface="Arial"/>
                <a:cs typeface="Arial"/>
              </a:rPr>
              <a:t>ff</a:t>
            </a:r>
            <a:r>
              <a:rPr sz="1200" b="1" spc="0" dirty="0">
                <a:solidFill>
                  <a:srgbClr val="339966"/>
                </a:solidFill>
                <a:latin typeface="Arial"/>
                <a:cs typeface="Arial"/>
              </a:rPr>
              <a:t>erson</a:t>
            </a:r>
            <a:r>
              <a:rPr sz="1200" b="1" spc="-19" dirty="0">
                <a:solidFill>
                  <a:srgbClr val="339966"/>
                </a:solidFill>
                <a:latin typeface="Arial"/>
                <a:cs typeface="Arial"/>
              </a:rPr>
              <a:t> </a:t>
            </a:r>
            <a:r>
              <a:rPr sz="1200" b="1" spc="-4" dirty="0">
                <a:solidFill>
                  <a:srgbClr val="339966"/>
                </a:solidFill>
                <a:latin typeface="Arial"/>
                <a:cs typeface="Arial"/>
              </a:rPr>
              <a:t>N</a:t>
            </a:r>
            <a:r>
              <a:rPr sz="1200" b="1" spc="0" dirty="0">
                <a:solidFill>
                  <a:srgbClr val="339966"/>
                </a:solidFill>
                <a:latin typeface="Arial"/>
                <a:cs typeface="Arial"/>
              </a:rPr>
              <a:t>atio</a:t>
            </a:r>
            <a:r>
              <a:rPr sz="1200" b="1" spc="-4" dirty="0">
                <a:solidFill>
                  <a:srgbClr val="339966"/>
                </a:solidFill>
                <a:latin typeface="Arial"/>
                <a:cs typeface="Arial"/>
              </a:rPr>
              <a:t>n</a:t>
            </a:r>
            <a:r>
              <a:rPr sz="1200" b="1" spc="0" dirty="0">
                <a:solidFill>
                  <a:srgbClr val="339966"/>
                </a:solidFill>
                <a:latin typeface="Arial"/>
                <a:cs typeface="Arial"/>
              </a:rPr>
              <a:t>al</a:t>
            </a:r>
            <a:r>
              <a:rPr sz="1200" b="1" spc="-39" dirty="0">
                <a:solidFill>
                  <a:srgbClr val="339966"/>
                </a:solidFill>
                <a:latin typeface="Arial"/>
                <a:cs typeface="Arial"/>
              </a:rPr>
              <a:t> A</a:t>
            </a:r>
            <a:r>
              <a:rPr sz="1200" b="1" spc="0" dirty="0">
                <a:solidFill>
                  <a:srgbClr val="339966"/>
                </a:solidFill>
                <a:latin typeface="Arial"/>
                <a:cs typeface="Arial"/>
              </a:rPr>
              <a:t>c</a:t>
            </a:r>
            <a:r>
              <a:rPr sz="1200" b="1" spc="4" dirty="0">
                <a:solidFill>
                  <a:srgbClr val="339966"/>
                </a:solidFill>
                <a:latin typeface="Arial"/>
                <a:cs typeface="Arial"/>
              </a:rPr>
              <a:t>c</a:t>
            </a:r>
            <a:r>
              <a:rPr sz="1200" b="1" spc="0" dirty="0">
                <a:solidFill>
                  <a:srgbClr val="339966"/>
                </a:solidFill>
                <a:latin typeface="Arial"/>
                <a:cs typeface="Arial"/>
              </a:rPr>
              <a:t>e</a:t>
            </a:r>
            <a:r>
              <a:rPr sz="1200" b="1" spc="4" dirty="0">
                <a:solidFill>
                  <a:srgbClr val="339966"/>
                </a:solidFill>
                <a:latin typeface="Arial"/>
                <a:cs typeface="Arial"/>
              </a:rPr>
              <a:t>l</a:t>
            </a:r>
            <a:r>
              <a:rPr sz="1200" b="1" spc="0" dirty="0">
                <a:solidFill>
                  <a:srgbClr val="339966"/>
                </a:solidFill>
                <a:latin typeface="Arial"/>
                <a:cs typeface="Arial"/>
              </a:rPr>
              <a:t>erator</a:t>
            </a:r>
            <a:r>
              <a:rPr sz="1200" b="1" spc="-9" dirty="0">
                <a:solidFill>
                  <a:srgbClr val="339966"/>
                </a:solidFill>
                <a:latin typeface="Arial"/>
                <a:cs typeface="Arial"/>
              </a:rPr>
              <a:t> </a:t>
            </a:r>
            <a:r>
              <a:rPr sz="1200" b="1" spc="0" dirty="0">
                <a:solidFill>
                  <a:srgbClr val="339966"/>
                </a:solidFill>
                <a:latin typeface="Arial"/>
                <a:cs typeface="Arial"/>
              </a:rPr>
              <a:t>Fa</a:t>
            </a:r>
            <a:r>
              <a:rPr sz="1200" b="1" spc="4" dirty="0">
                <a:solidFill>
                  <a:srgbClr val="339966"/>
                </a:solidFill>
                <a:latin typeface="Arial"/>
                <a:cs typeface="Arial"/>
              </a:rPr>
              <a:t>c</a:t>
            </a:r>
            <a:r>
              <a:rPr sz="1200" b="1" spc="0" dirty="0">
                <a:solidFill>
                  <a:srgbClr val="339966"/>
                </a:solidFill>
                <a:latin typeface="Arial"/>
                <a:cs typeface="Arial"/>
              </a:rPr>
              <a:t>il</a:t>
            </a:r>
            <a:r>
              <a:rPr sz="1200" b="1" spc="4" dirty="0">
                <a:solidFill>
                  <a:srgbClr val="339966"/>
                </a:solidFill>
                <a:latin typeface="Arial"/>
                <a:cs typeface="Arial"/>
              </a:rPr>
              <a:t>i</a:t>
            </a:r>
            <a:r>
              <a:rPr sz="1200" b="1" spc="-4" dirty="0">
                <a:solidFill>
                  <a:srgbClr val="339966"/>
                </a:solidFill>
                <a:latin typeface="Arial"/>
                <a:cs typeface="Arial"/>
              </a:rPr>
              <a:t>t</a:t>
            </a:r>
            <a:r>
              <a:rPr sz="1200" b="1" spc="0" dirty="0">
                <a:solidFill>
                  <a:srgbClr val="339966"/>
                </a:solidFill>
                <a:latin typeface="Arial"/>
                <a:cs typeface="Arial"/>
              </a:rPr>
              <a:t>y</a:t>
            </a:r>
            <a:endParaRPr sz="1200" dirty="0">
              <a:latin typeface="Arial"/>
              <a:cs typeface="Aria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a:gsLst>
              <a:gs pos="2400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4" name="Rectangle 3"/>
          <p:cNvSpPr/>
          <p:nvPr/>
        </p:nvSpPr>
        <p:spPr>
          <a:xfrm rot="21070283">
            <a:off x="2489971" y="5782735"/>
            <a:ext cx="5639364" cy="646331"/>
          </a:xfrm>
          <a:prstGeom prst="rect">
            <a:avLst/>
          </a:prstGeom>
          <a:solidFill>
            <a:srgbClr val="FFC000"/>
          </a:solidFill>
        </p:spPr>
        <p:txBody>
          <a:bodyPr wrap="none" lIns="91440" tIns="45720" rIns="91440" bIns="45720">
            <a:spAutoFit/>
          </a:bodyPr>
          <a:lstStyle/>
          <a:p>
            <a:pPr algn="ctr"/>
            <a:r>
              <a:rPr lang="en-US" sz="1800" dirty="0">
                <a:ln w="6600">
                  <a:solidFill>
                    <a:schemeClr val="accent2"/>
                  </a:solidFill>
                  <a:prstDash val="solid"/>
                </a:ln>
                <a:solidFill>
                  <a:schemeClr val="accent6"/>
                </a:solidFill>
                <a:effectLst>
                  <a:outerShdw dist="38100" dir="2700000" algn="tl" rotWithShape="0">
                    <a:schemeClr val="accent2"/>
                  </a:outerShdw>
                </a:effectLst>
              </a:rPr>
              <a:t>This Design will carry JLAB DAQ for another decade!!</a:t>
            </a:r>
          </a:p>
          <a:p>
            <a:pPr algn="ctr"/>
            <a:r>
              <a:rPr lang="en-US" sz="1800" b="1" cap="none" spc="0" dirty="0">
                <a:ln w="6600">
                  <a:solidFill>
                    <a:schemeClr val="accent2"/>
                  </a:solidFill>
                  <a:prstDash val="solid"/>
                </a:ln>
                <a:solidFill>
                  <a:schemeClr val="accent6"/>
                </a:solidFill>
                <a:effectLst>
                  <a:outerShdw dist="38100" dir="2700000" algn="tl" rotWithShape="0">
                    <a:schemeClr val="accent2"/>
                  </a:outerShdw>
                </a:effectLst>
              </a:rPr>
              <a:t>Amazing Electronic Device!</a:t>
            </a:r>
          </a:p>
        </p:txBody>
      </p:sp>
    </p:spTree>
    <p:extLst>
      <p:ext uri="{BB962C8B-B14F-4D97-AF65-F5344CB8AC3E}">
        <p14:creationId xmlns:p14="http://schemas.microsoft.com/office/powerpoint/2010/main" val="513888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tabLst>
                <a:tab pos="7834313" algn="l"/>
              </a:tabLst>
            </a:pPr>
            <a:r>
              <a:rPr lang="en-US" dirty="0"/>
              <a:t>ePIC DAQ &amp; Electronics Workshop</a:t>
            </a:r>
          </a:p>
        </p:txBody>
      </p:sp>
      <p:sp>
        <p:nvSpPr>
          <p:cNvPr id="18434" name="Rectangle 3"/>
          <p:cNvSpPr>
            <a:spLocks noGrp="1" noChangeArrowheads="1"/>
          </p:cNvSpPr>
          <p:nvPr>
            <p:ph type="body" idx="1"/>
          </p:nvPr>
        </p:nvSpPr>
        <p:spPr>
          <a:xfrm>
            <a:off x="0" y="639793"/>
            <a:ext cx="8990176" cy="5474680"/>
          </a:xfrm>
        </p:spPr>
        <p:txBody>
          <a:bodyPr/>
          <a:lstStyle/>
          <a:p>
            <a:pPr marL="228282">
              <a:spcBef>
                <a:spcPct val="0"/>
              </a:spcBef>
              <a:spcAft>
                <a:spcPts val="600"/>
              </a:spcAft>
              <a:buFont typeface="Wingdings" panose="05000000000000000000" pitchFamily="2" charset="2"/>
              <a:buChar char="v"/>
            </a:pPr>
            <a:r>
              <a:rPr kumimoji="0" lang="en-US" sz="1400" b="1" i="0" u="none" strike="noStrike" kern="0" cap="none" spc="0" normalizeH="0" baseline="0" noProof="0" dirty="0">
                <a:ln>
                  <a:noFill/>
                </a:ln>
                <a:solidFill>
                  <a:srgbClr val="000000"/>
                </a:solidFill>
                <a:effectLst/>
                <a:uLnTx/>
                <a:uFillTx/>
                <a:latin typeface="Arial"/>
                <a:ea typeface="+mn-ea"/>
                <a:cs typeface="+mn-cs"/>
              </a:rPr>
              <a:t>Brief 12GeV RICH detector example</a:t>
            </a:r>
            <a:endParaRPr lang="en-US" sz="1400" dirty="0">
              <a:cs typeface="Arial"/>
            </a:endParaRPr>
          </a:p>
          <a:p>
            <a:pPr marL="1261745" lvl="3">
              <a:spcBef>
                <a:spcPct val="0"/>
              </a:spcBef>
              <a:spcAft>
                <a:spcPts val="600"/>
              </a:spcAft>
              <a:buFont typeface="Wingdings" panose="05000000000000000000" pitchFamily="2" charset="2"/>
              <a:buChar char="§"/>
            </a:pPr>
            <a:endParaRPr lang="en-US" sz="1400" dirty="0">
              <a:solidFill>
                <a:srgbClr val="000000"/>
              </a:solidFill>
              <a:cs typeface="Arial"/>
            </a:endParaRPr>
          </a:p>
          <a:p>
            <a:pPr marL="918845" lvl="2">
              <a:spcBef>
                <a:spcPct val="0"/>
              </a:spcBef>
              <a:spcAft>
                <a:spcPts val="600"/>
              </a:spcAft>
              <a:buFont typeface="Wingdings" panose="05000000000000000000" pitchFamily="2" charset="2"/>
              <a:buChar char="§"/>
            </a:pPr>
            <a:endParaRPr lang="en-US" sz="1400" dirty="0">
              <a:solidFill>
                <a:srgbClr val="008000"/>
              </a:solidFill>
              <a:cs typeface="Arial"/>
            </a:endParaRPr>
          </a:p>
          <a:p>
            <a:pPr marL="575945" lvl="1" indent="-233045">
              <a:spcBef>
                <a:spcPct val="0"/>
              </a:spcBef>
              <a:spcAft>
                <a:spcPts val="600"/>
              </a:spcAft>
              <a:buFont typeface="Courier New" panose="05000000000000000000" pitchFamily="2" charset="2"/>
              <a:buChar char="o"/>
            </a:pPr>
            <a:endParaRPr lang="en-US" sz="1800" dirty="0">
              <a:solidFill>
                <a:srgbClr val="008000"/>
              </a:solidFill>
              <a:cs typeface="Arial"/>
            </a:endParaRPr>
          </a:p>
          <a:p>
            <a:pPr marL="1261745" lvl="3">
              <a:spcBef>
                <a:spcPct val="0"/>
              </a:spcBef>
              <a:spcAft>
                <a:spcPts val="600"/>
              </a:spcAft>
              <a:buFont typeface="Wingdings" panose="05000000000000000000" pitchFamily="2" charset="2"/>
              <a:buChar char="§"/>
            </a:pPr>
            <a:endParaRPr lang="en-US" sz="1400" dirty="0">
              <a:cs typeface="Arial"/>
            </a:endParaRPr>
          </a:p>
          <a:p>
            <a:pPr marL="918845" lvl="2">
              <a:spcBef>
                <a:spcPct val="0"/>
              </a:spcBef>
              <a:spcAft>
                <a:spcPts val="600"/>
              </a:spcAft>
              <a:buFont typeface="Wingdings" panose="05000000000000000000" pitchFamily="2" charset="2"/>
              <a:buChar char="§"/>
            </a:pPr>
            <a:endParaRPr lang="en-US" sz="1400" dirty="0">
              <a:cs typeface="Arial"/>
            </a:endParaRPr>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690245" lvl="2" indent="0" eaLnBrk="1" hangingPunct="1">
              <a:spcBef>
                <a:spcPct val="0"/>
              </a:spcBef>
              <a:spcAft>
                <a:spcPts val="600"/>
              </a:spcAft>
              <a:buNone/>
            </a:pPr>
            <a:endParaRPr lang="en-US" sz="1400" dirty="0">
              <a:cs typeface="Arial"/>
            </a:endParaRPr>
          </a:p>
          <a:p>
            <a:pPr marL="690245" lvl="2" indent="0" eaLnBrk="1" hangingPunct="1">
              <a:spcBef>
                <a:spcPct val="0"/>
              </a:spcBef>
              <a:spcAft>
                <a:spcPts val="600"/>
              </a:spcAft>
              <a:buNone/>
            </a:pPr>
            <a:endParaRPr lang="en-US" sz="1400" dirty="0">
              <a:cs typeface="Arial"/>
            </a:endParaRPr>
          </a:p>
          <a:p>
            <a:pPr marL="690245" lvl="2" indent="0" eaLnBrk="1" hangingPunct="1">
              <a:spcBef>
                <a:spcPct val="0"/>
              </a:spcBef>
              <a:spcAft>
                <a:spcPts val="600"/>
              </a:spcAft>
              <a:buNone/>
            </a:pPr>
            <a:endParaRPr lang="en-US" sz="1800" dirty="0">
              <a:cs typeface="Arial"/>
            </a:endParaRPr>
          </a:p>
          <a:p>
            <a:pPr marL="347345" lvl="1" indent="0" eaLnBrk="1" hangingPunct="1">
              <a:spcBef>
                <a:spcPct val="0"/>
              </a:spcBef>
              <a:spcAft>
                <a:spcPts val="600"/>
              </a:spcAft>
              <a:buNone/>
            </a:pPr>
            <a:endParaRPr lang="en-US" sz="1800" dirty="0">
              <a:cs typeface="Arial"/>
            </a:endParaRPr>
          </a:p>
          <a:p>
            <a:pPr marL="861695" lvl="1" indent="-514350" eaLnBrk="1" hangingPunct="1">
              <a:spcBef>
                <a:spcPct val="0"/>
              </a:spcBef>
              <a:spcAft>
                <a:spcPts val="600"/>
              </a:spcAft>
              <a:buChar char="-"/>
            </a:pPr>
            <a:endParaRPr lang="en-US" sz="1800" dirty="0">
              <a:cs typeface="Arial"/>
            </a:endParaRPr>
          </a:p>
          <a:p>
            <a:pPr marL="861695" lvl="1" indent="-514350" eaLnBrk="1" hangingPunct="1">
              <a:spcBef>
                <a:spcPct val="0"/>
              </a:spcBef>
              <a:spcAft>
                <a:spcPts val="600"/>
              </a:spcAft>
              <a:buFontTx/>
              <a:buChar char="-"/>
            </a:pPr>
            <a:endParaRPr lang="en-US" sz="1000" dirty="0">
              <a:cs typeface="Arial"/>
            </a:endParaRPr>
          </a:p>
          <a:p>
            <a:pPr marL="514350" indent="-514350" eaLnBrk="1" hangingPunct="1">
              <a:spcBef>
                <a:spcPct val="0"/>
              </a:spcBef>
              <a:spcAft>
                <a:spcPts val="600"/>
              </a:spcAft>
              <a:buNone/>
            </a:pPr>
            <a:endParaRPr lang="en-US" sz="2600" dirty="0"/>
          </a:p>
        </p:txBody>
      </p:sp>
      <p:pic>
        <p:nvPicPr>
          <p:cNvPr id="5" name="Picture 4">
            <a:extLst>
              <a:ext uri="{FF2B5EF4-FFF2-40B4-BE49-F238E27FC236}">
                <a16:creationId xmlns:a16="http://schemas.microsoft.com/office/drawing/2014/main" id="{18568585-1FCB-8860-47C1-11359ABB0F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8096" y="771098"/>
            <a:ext cx="5825904" cy="3903745"/>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CF7341E-9371-597D-ECB4-7F83F01CEC44}"/>
                  </a:ext>
                </a:extLst>
              </p14:cNvPr>
              <p14:cNvContentPartPr/>
              <p14:nvPr/>
            </p14:nvContentPartPr>
            <p14:xfrm>
              <a:off x="6012338" y="2891091"/>
              <a:ext cx="322560" cy="360"/>
            </p14:xfrm>
          </p:contentPart>
        </mc:Choice>
        <mc:Fallback xmlns="">
          <p:pic>
            <p:nvPicPr>
              <p:cNvPr id="6" name="Ink 5">
                <a:extLst>
                  <a:ext uri="{FF2B5EF4-FFF2-40B4-BE49-F238E27FC236}">
                    <a16:creationId xmlns:a16="http://schemas.microsoft.com/office/drawing/2014/main" id="{0CF7341E-9371-597D-ECB4-7F83F01CEC44}"/>
                  </a:ext>
                </a:extLst>
              </p:cNvPr>
              <p:cNvPicPr/>
              <p:nvPr/>
            </p:nvPicPr>
            <p:blipFill>
              <a:blip r:embed="rId4"/>
              <a:stretch>
                <a:fillRect/>
              </a:stretch>
            </p:blipFill>
            <p:spPr>
              <a:xfrm>
                <a:off x="5958698" y="2783091"/>
                <a:ext cx="430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FE528DE3-55EC-1392-7846-DCD89EC72FF4}"/>
                  </a:ext>
                </a:extLst>
              </p14:cNvPr>
              <p14:cNvContentPartPr/>
              <p14:nvPr/>
            </p14:nvContentPartPr>
            <p14:xfrm>
              <a:off x="5994338" y="2706051"/>
              <a:ext cx="155880" cy="16920"/>
            </p14:xfrm>
          </p:contentPart>
        </mc:Choice>
        <mc:Fallback xmlns="">
          <p:pic>
            <p:nvPicPr>
              <p:cNvPr id="7" name="Ink 6">
                <a:extLst>
                  <a:ext uri="{FF2B5EF4-FFF2-40B4-BE49-F238E27FC236}">
                    <a16:creationId xmlns:a16="http://schemas.microsoft.com/office/drawing/2014/main" id="{FE528DE3-55EC-1392-7846-DCD89EC72FF4}"/>
                  </a:ext>
                </a:extLst>
              </p:cNvPr>
              <p:cNvPicPr/>
              <p:nvPr/>
            </p:nvPicPr>
            <p:blipFill>
              <a:blip r:embed="rId6"/>
              <a:stretch>
                <a:fillRect/>
              </a:stretch>
            </p:blipFill>
            <p:spPr>
              <a:xfrm>
                <a:off x="5940338" y="2598051"/>
                <a:ext cx="2635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52864FE9-D544-610B-4547-6C57AA483642}"/>
                  </a:ext>
                </a:extLst>
              </p14:cNvPr>
              <p14:cNvContentPartPr/>
              <p14:nvPr/>
            </p14:nvContentPartPr>
            <p14:xfrm>
              <a:off x="5292338" y="3094131"/>
              <a:ext cx="2842560" cy="129600"/>
            </p14:xfrm>
          </p:contentPart>
        </mc:Choice>
        <mc:Fallback xmlns="">
          <p:pic>
            <p:nvPicPr>
              <p:cNvPr id="9" name="Ink 8">
                <a:extLst>
                  <a:ext uri="{FF2B5EF4-FFF2-40B4-BE49-F238E27FC236}">
                    <a16:creationId xmlns:a16="http://schemas.microsoft.com/office/drawing/2014/main" id="{52864FE9-D544-610B-4547-6C57AA483642}"/>
                  </a:ext>
                </a:extLst>
              </p:cNvPr>
              <p:cNvPicPr/>
              <p:nvPr/>
            </p:nvPicPr>
            <p:blipFill>
              <a:blip r:embed="rId8"/>
              <a:stretch>
                <a:fillRect/>
              </a:stretch>
            </p:blipFill>
            <p:spPr>
              <a:xfrm>
                <a:off x="5238338" y="2986131"/>
                <a:ext cx="295020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E0228096-1F12-4D80-A25B-A9F716E66F1A}"/>
                  </a:ext>
                </a:extLst>
              </p14:cNvPr>
              <p14:cNvContentPartPr/>
              <p14:nvPr/>
            </p14:nvContentPartPr>
            <p14:xfrm>
              <a:off x="6030698" y="3075771"/>
              <a:ext cx="2078280" cy="56520"/>
            </p14:xfrm>
          </p:contentPart>
        </mc:Choice>
        <mc:Fallback xmlns="">
          <p:pic>
            <p:nvPicPr>
              <p:cNvPr id="10" name="Ink 9">
                <a:extLst>
                  <a:ext uri="{FF2B5EF4-FFF2-40B4-BE49-F238E27FC236}">
                    <a16:creationId xmlns:a16="http://schemas.microsoft.com/office/drawing/2014/main" id="{E0228096-1F12-4D80-A25B-A9F716E66F1A}"/>
                  </a:ext>
                </a:extLst>
              </p:cNvPr>
              <p:cNvPicPr/>
              <p:nvPr/>
            </p:nvPicPr>
            <p:blipFill>
              <a:blip r:embed="rId10"/>
              <a:stretch>
                <a:fillRect/>
              </a:stretch>
            </p:blipFill>
            <p:spPr>
              <a:xfrm>
                <a:off x="5977058" y="2967771"/>
                <a:ext cx="2185920" cy="272160"/>
              </a:xfrm>
              <a:prstGeom prst="rect">
                <a:avLst/>
              </a:prstGeom>
            </p:spPr>
          </p:pic>
        </mc:Fallback>
      </mc:AlternateContent>
      <p:pic>
        <p:nvPicPr>
          <p:cNvPr id="3" name="Picture 2">
            <a:extLst>
              <a:ext uri="{FF2B5EF4-FFF2-40B4-BE49-F238E27FC236}">
                <a16:creationId xmlns:a16="http://schemas.microsoft.com/office/drawing/2014/main" id="{8640207F-2979-C4E6-1D57-6D03EE9FCC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3824" y="913651"/>
            <a:ext cx="3373581" cy="4489839"/>
          </a:xfrm>
          <a:prstGeom prst="rect">
            <a:avLst/>
          </a:prstGeom>
        </p:spPr>
      </p:pic>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2045A290-183D-0757-E237-DF9BD57EDB67}"/>
                  </a:ext>
                </a:extLst>
              </p14:cNvPr>
              <p14:cNvContentPartPr/>
              <p14:nvPr/>
            </p14:nvContentPartPr>
            <p14:xfrm>
              <a:off x="5984618" y="2557011"/>
              <a:ext cx="2225520" cy="29160"/>
            </p14:xfrm>
          </p:contentPart>
        </mc:Choice>
        <mc:Fallback xmlns="">
          <p:pic>
            <p:nvPicPr>
              <p:cNvPr id="15" name="Ink 14">
                <a:extLst>
                  <a:ext uri="{FF2B5EF4-FFF2-40B4-BE49-F238E27FC236}">
                    <a16:creationId xmlns:a16="http://schemas.microsoft.com/office/drawing/2014/main" id="{2045A290-183D-0757-E237-DF9BD57EDB67}"/>
                  </a:ext>
                </a:extLst>
              </p:cNvPr>
              <p:cNvPicPr/>
              <p:nvPr/>
            </p:nvPicPr>
            <p:blipFill>
              <a:blip r:embed="rId13"/>
              <a:stretch>
                <a:fillRect/>
              </a:stretch>
            </p:blipFill>
            <p:spPr>
              <a:xfrm>
                <a:off x="5930978" y="2449371"/>
                <a:ext cx="23331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6F451595-E7EF-EA14-AB48-413AFDF6A847}"/>
                  </a:ext>
                </a:extLst>
              </p14:cNvPr>
              <p14:cNvContentPartPr/>
              <p14:nvPr/>
            </p14:nvContentPartPr>
            <p14:xfrm>
              <a:off x="6003338" y="3287451"/>
              <a:ext cx="2103480" cy="83880"/>
            </p14:xfrm>
          </p:contentPart>
        </mc:Choice>
        <mc:Fallback xmlns="">
          <p:pic>
            <p:nvPicPr>
              <p:cNvPr id="16" name="Ink 15">
                <a:extLst>
                  <a:ext uri="{FF2B5EF4-FFF2-40B4-BE49-F238E27FC236}">
                    <a16:creationId xmlns:a16="http://schemas.microsoft.com/office/drawing/2014/main" id="{6F451595-E7EF-EA14-AB48-413AFDF6A847}"/>
                  </a:ext>
                </a:extLst>
              </p:cNvPr>
              <p:cNvPicPr/>
              <p:nvPr/>
            </p:nvPicPr>
            <p:blipFill>
              <a:blip r:embed="rId15"/>
              <a:stretch>
                <a:fillRect/>
              </a:stretch>
            </p:blipFill>
            <p:spPr>
              <a:xfrm>
                <a:off x="5949338" y="3179451"/>
                <a:ext cx="22111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7D5BAA38-534D-7C64-5EC4-539E21634F78}"/>
                  </a:ext>
                </a:extLst>
              </p14:cNvPr>
              <p14:cNvContentPartPr/>
              <p14:nvPr/>
            </p14:nvContentPartPr>
            <p14:xfrm>
              <a:off x="2262578" y="3167931"/>
              <a:ext cx="360" cy="43920"/>
            </p14:xfrm>
          </p:contentPart>
        </mc:Choice>
        <mc:Fallback xmlns="">
          <p:pic>
            <p:nvPicPr>
              <p:cNvPr id="17" name="Ink 16">
                <a:extLst>
                  <a:ext uri="{FF2B5EF4-FFF2-40B4-BE49-F238E27FC236}">
                    <a16:creationId xmlns:a16="http://schemas.microsoft.com/office/drawing/2014/main" id="{7D5BAA38-534D-7C64-5EC4-539E21634F78}"/>
                  </a:ext>
                </a:extLst>
              </p:cNvPr>
              <p:cNvPicPr/>
              <p:nvPr/>
            </p:nvPicPr>
            <p:blipFill>
              <a:blip r:embed="rId17"/>
              <a:stretch>
                <a:fillRect/>
              </a:stretch>
            </p:blipFill>
            <p:spPr>
              <a:xfrm>
                <a:off x="2208578" y="3059931"/>
                <a:ext cx="1080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62C538F4-324F-8AEC-7F13-230533964E86}"/>
                  </a:ext>
                </a:extLst>
              </p14:cNvPr>
              <p14:cNvContentPartPr/>
              <p14:nvPr/>
            </p14:nvContentPartPr>
            <p14:xfrm>
              <a:off x="2244578" y="3158571"/>
              <a:ext cx="27360" cy="249120"/>
            </p14:xfrm>
          </p:contentPart>
        </mc:Choice>
        <mc:Fallback xmlns="">
          <p:pic>
            <p:nvPicPr>
              <p:cNvPr id="18" name="Ink 17">
                <a:extLst>
                  <a:ext uri="{FF2B5EF4-FFF2-40B4-BE49-F238E27FC236}">
                    <a16:creationId xmlns:a16="http://schemas.microsoft.com/office/drawing/2014/main" id="{62C538F4-324F-8AEC-7F13-230533964E86}"/>
                  </a:ext>
                </a:extLst>
              </p:cNvPr>
              <p:cNvPicPr/>
              <p:nvPr/>
            </p:nvPicPr>
            <p:blipFill>
              <a:blip r:embed="rId19"/>
              <a:stretch>
                <a:fillRect/>
              </a:stretch>
            </p:blipFill>
            <p:spPr>
              <a:xfrm>
                <a:off x="2190938" y="3050931"/>
                <a:ext cx="13500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3ECA44AA-76A1-2F25-4D0F-72B08A8D09AD}"/>
                  </a:ext>
                </a:extLst>
              </p14:cNvPr>
              <p14:cNvContentPartPr/>
              <p14:nvPr/>
            </p14:nvContentPartPr>
            <p14:xfrm>
              <a:off x="1292738" y="2595171"/>
              <a:ext cx="360" cy="360"/>
            </p14:xfrm>
          </p:contentPart>
        </mc:Choice>
        <mc:Fallback xmlns="">
          <p:pic>
            <p:nvPicPr>
              <p:cNvPr id="21" name="Ink 20">
                <a:extLst>
                  <a:ext uri="{FF2B5EF4-FFF2-40B4-BE49-F238E27FC236}">
                    <a16:creationId xmlns:a16="http://schemas.microsoft.com/office/drawing/2014/main" id="{3ECA44AA-76A1-2F25-4D0F-72B08A8D09AD}"/>
                  </a:ext>
                </a:extLst>
              </p:cNvPr>
              <p:cNvPicPr/>
              <p:nvPr/>
            </p:nvPicPr>
            <p:blipFill>
              <a:blip r:embed="rId21"/>
              <a:stretch>
                <a:fillRect/>
              </a:stretch>
            </p:blipFill>
            <p:spPr>
              <a:xfrm>
                <a:off x="1238738" y="2487531"/>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710BD1B7-E5B1-A3CA-4C9C-84CA85DE38E0}"/>
                  </a:ext>
                </a:extLst>
              </p14:cNvPr>
              <p14:cNvContentPartPr/>
              <p14:nvPr/>
            </p14:nvContentPartPr>
            <p14:xfrm>
              <a:off x="2004098" y="2576811"/>
              <a:ext cx="15120" cy="104400"/>
            </p14:xfrm>
          </p:contentPart>
        </mc:Choice>
        <mc:Fallback xmlns="">
          <p:pic>
            <p:nvPicPr>
              <p:cNvPr id="22" name="Ink 21">
                <a:extLst>
                  <a:ext uri="{FF2B5EF4-FFF2-40B4-BE49-F238E27FC236}">
                    <a16:creationId xmlns:a16="http://schemas.microsoft.com/office/drawing/2014/main" id="{710BD1B7-E5B1-A3CA-4C9C-84CA85DE38E0}"/>
                  </a:ext>
                </a:extLst>
              </p:cNvPr>
              <p:cNvPicPr/>
              <p:nvPr/>
            </p:nvPicPr>
            <p:blipFill>
              <a:blip r:embed="rId23"/>
              <a:stretch>
                <a:fillRect/>
              </a:stretch>
            </p:blipFill>
            <p:spPr>
              <a:xfrm>
                <a:off x="1950458" y="2468811"/>
                <a:ext cx="122760" cy="320040"/>
              </a:xfrm>
              <a:prstGeom prst="rect">
                <a:avLst/>
              </a:prstGeom>
            </p:spPr>
          </p:pic>
        </mc:Fallback>
      </mc:AlternateContent>
    </p:spTree>
    <p:extLst>
      <p:ext uri="{BB962C8B-B14F-4D97-AF65-F5344CB8AC3E}">
        <p14:creationId xmlns:p14="http://schemas.microsoft.com/office/powerpoint/2010/main" val="4109431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tabLst>
                <a:tab pos="7834313" algn="l"/>
              </a:tabLst>
            </a:pPr>
            <a:r>
              <a:rPr lang="en-US" dirty="0"/>
              <a:t>Overview</a:t>
            </a:r>
          </a:p>
        </p:txBody>
      </p:sp>
      <p:sp>
        <p:nvSpPr>
          <p:cNvPr id="18434" name="Rectangle 3"/>
          <p:cNvSpPr>
            <a:spLocks noGrp="1" noChangeArrowheads="1"/>
          </p:cNvSpPr>
          <p:nvPr>
            <p:ph type="body" idx="1"/>
          </p:nvPr>
        </p:nvSpPr>
        <p:spPr>
          <a:xfrm>
            <a:off x="0" y="691660"/>
            <a:ext cx="8990176" cy="5474680"/>
          </a:xfrm>
        </p:spPr>
        <p:txBody>
          <a:bodyPr/>
          <a:lstStyle/>
          <a:p>
            <a:pPr marL="690245" lvl="2" indent="0" eaLnBrk="1" hangingPunct="1">
              <a:spcBef>
                <a:spcPct val="0"/>
              </a:spcBef>
              <a:spcAft>
                <a:spcPts val="600"/>
              </a:spcAft>
              <a:buNone/>
            </a:pPr>
            <a:r>
              <a:rPr lang="en-US" sz="1600" dirty="0">
                <a:solidFill>
                  <a:schemeClr val="tx1"/>
                </a:solidFill>
              </a:rPr>
              <a:t>1. Brief History of Streaming ReadOut @ Jefferson Lab</a:t>
            </a:r>
            <a:endParaRPr lang="en-US" sz="1600" dirty="0">
              <a:solidFill>
                <a:schemeClr val="tx1"/>
              </a:solidFill>
              <a:cs typeface="Arial"/>
            </a:endParaRPr>
          </a:p>
          <a:p>
            <a:pPr marL="1261745" lvl="3">
              <a:spcBef>
                <a:spcPct val="0"/>
              </a:spcBef>
              <a:spcAft>
                <a:spcPts val="600"/>
              </a:spcAft>
              <a:buFont typeface="Courier New" panose="05000000000000000000" pitchFamily="2" charset="2"/>
              <a:buChar char="o"/>
            </a:pPr>
            <a:r>
              <a:rPr lang="en-US" sz="1600" dirty="0">
                <a:solidFill>
                  <a:schemeClr val="tx1"/>
                </a:solidFill>
                <a:cs typeface="Arial"/>
              </a:rPr>
              <a:t>2017 SRO consortium initiated</a:t>
            </a:r>
          </a:p>
          <a:p>
            <a:pPr marL="1261745" lvl="3">
              <a:spcBef>
                <a:spcPct val="0"/>
              </a:spcBef>
              <a:spcAft>
                <a:spcPts val="600"/>
              </a:spcAft>
              <a:buFont typeface="Courier New" panose="05000000000000000000" pitchFamily="2" charset="2"/>
              <a:buChar char="o"/>
            </a:pPr>
            <a:r>
              <a:rPr lang="en-US" sz="1600" dirty="0">
                <a:solidFill>
                  <a:schemeClr val="tx1"/>
                </a:solidFill>
                <a:cs typeface="Arial"/>
              </a:rPr>
              <a:t>Established INDRA lab with dedicated hardware for SRO development</a:t>
            </a:r>
          </a:p>
          <a:p>
            <a:pPr marL="1261745" lvl="3">
              <a:spcBef>
                <a:spcPct val="0"/>
              </a:spcBef>
              <a:spcAft>
                <a:spcPts val="600"/>
              </a:spcAft>
              <a:buFont typeface="Courier New" panose="05000000000000000000" pitchFamily="2" charset="2"/>
              <a:buChar char="o"/>
            </a:pPr>
            <a:r>
              <a:rPr lang="en-US" sz="1600" dirty="0">
                <a:solidFill>
                  <a:schemeClr val="tx1"/>
                </a:solidFill>
                <a:cs typeface="Arial"/>
              </a:rPr>
              <a:t>12GeV front end readout hardware designs were built on high speed Gigabit serial backplane format.</a:t>
            </a:r>
          </a:p>
          <a:p>
            <a:pPr marL="1661795" lvl="4" indent="-285750">
              <a:spcBef>
                <a:spcPct val="0"/>
              </a:spcBef>
              <a:spcAft>
                <a:spcPts val="600"/>
              </a:spcAft>
              <a:buFont typeface="Arial" panose="020B0604020202020204" pitchFamily="34" charset="0"/>
              <a:buChar char="•"/>
            </a:pPr>
            <a:r>
              <a:rPr lang="en-US" sz="1600" dirty="0">
                <a:cs typeface="Arial"/>
              </a:rPr>
              <a:t>Progressive evolution has made the transition to streaming a reality</a:t>
            </a:r>
          </a:p>
          <a:p>
            <a:pPr marL="690245" lvl="2" indent="0">
              <a:spcBef>
                <a:spcPct val="0"/>
              </a:spcBef>
              <a:spcAft>
                <a:spcPts val="600"/>
              </a:spcAft>
              <a:buNone/>
            </a:pPr>
            <a:r>
              <a:rPr lang="en-US" sz="1600" dirty="0">
                <a:solidFill>
                  <a:schemeClr val="tx1"/>
                </a:solidFill>
                <a:cs typeface="Arial"/>
              </a:rPr>
              <a:t>2. Present status of SRO</a:t>
            </a:r>
          </a:p>
          <a:p>
            <a:pPr marL="1261745" lvl="3">
              <a:spcBef>
                <a:spcPct val="0"/>
              </a:spcBef>
              <a:spcAft>
                <a:spcPts val="600"/>
              </a:spcAft>
              <a:buFont typeface="Courier New" panose="05000000000000000000" pitchFamily="2" charset="2"/>
              <a:buChar char="o"/>
            </a:pPr>
            <a:r>
              <a:rPr lang="en-US" sz="1600" dirty="0">
                <a:solidFill>
                  <a:schemeClr val="tx1"/>
                </a:solidFill>
                <a:cs typeface="Arial"/>
              </a:rPr>
              <a:t>Hardware and experimental application examples</a:t>
            </a:r>
          </a:p>
          <a:p>
            <a:pPr marL="1318895" lvl="3" indent="-285750">
              <a:spcBef>
                <a:spcPct val="0"/>
              </a:spcBef>
              <a:spcAft>
                <a:spcPts val="600"/>
              </a:spcAft>
              <a:buFont typeface="Courier New" panose="02070309020205020404" pitchFamily="49" charset="0"/>
              <a:buChar char="o"/>
            </a:pPr>
            <a:r>
              <a:rPr lang="en-US" sz="1600" dirty="0">
                <a:solidFill>
                  <a:schemeClr val="tx1"/>
                </a:solidFill>
                <a:cs typeface="Arial"/>
              </a:rPr>
              <a:t>Progress to use CODA software on front end processor electronics</a:t>
            </a:r>
          </a:p>
          <a:p>
            <a:pPr marL="1661795" lvl="4" indent="-285750">
              <a:spcBef>
                <a:spcPct val="0"/>
              </a:spcBef>
              <a:spcAft>
                <a:spcPts val="600"/>
              </a:spcAft>
              <a:buFont typeface="Wingdings" panose="05000000000000000000" pitchFamily="2" charset="2"/>
              <a:buChar char="§"/>
            </a:pPr>
            <a:r>
              <a:rPr lang="en-US" sz="1600" dirty="0">
                <a:solidFill>
                  <a:schemeClr val="tx1"/>
                </a:solidFill>
                <a:cs typeface="Arial"/>
              </a:rPr>
              <a:t>Beam test at DESY with calorimeter ar</a:t>
            </a:r>
            <a:r>
              <a:rPr lang="en-US" sz="1600" dirty="0">
                <a:cs typeface="Arial"/>
              </a:rPr>
              <a:t>ray</a:t>
            </a:r>
          </a:p>
          <a:p>
            <a:pPr marL="1661795" lvl="4" indent="-285750">
              <a:spcBef>
                <a:spcPct val="0"/>
              </a:spcBef>
              <a:spcAft>
                <a:spcPts val="600"/>
              </a:spcAft>
              <a:buFont typeface="Wingdings" panose="05000000000000000000" pitchFamily="2" charset="2"/>
              <a:buChar char="§"/>
            </a:pPr>
            <a:r>
              <a:rPr lang="en-US" sz="1600" dirty="0">
                <a:solidFill>
                  <a:schemeClr val="tx1"/>
                </a:solidFill>
                <a:cs typeface="Arial"/>
              </a:rPr>
              <a:t>Forward Tagger in CLAS12</a:t>
            </a:r>
          </a:p>
          <a:p>
            <a:pPr marL="690245" lvl="2" indent="0">
              <a:spcBef>
                <a:spcPct val="0"/>
              </a:spcBef>
              <a:spcAft>
                <a:spcPts val="600"/>
              </a:spcAft>
              <a:buNone/>
            </a:pPr>
            <a:r>
              <a:rPr lang="en-US" sz="1600" dirty="0">
                <a:solidFill>
                  <a:schemeClr val="tx1"/>
                </a:solidFill>
                <a:cs typeface="Arial"/>
              </a:rPr>
              <a:t>3. Future applications and experiment plans for SRO</a:t>
            </a:r>
          </a:p>
          <a:p>
            <a:pPr marL="1261745" lvl="3">
              <a:spcBef>
                <a:spcPct val="0"/>
              </a:spcBef>
              <a:spcAft>
                <a:spcPts val="600"/>
              </a:spcAft>
              <a:buFont typeface="Courier New" panose="05000000000000000000" pitchFamily="2" charset="2"/>
              <a:buChar char="o"/>
            </a:pPr>
            <a:r>
              <a:rPr lang="en-US" sz="1600" dirty="0">
                <a:solidFill>
                  <a:schemeClr val="tx1"/>
                </a:solidFill>
                <a:cs typeface="Arial"/>
              </a:rPr>
              <a:t>CLAS12 – Many detector subsystems for 12GeV high luminosity program</a:t>
            </a:r>
          </a:p>
          <a:p>
            <a:pPr marL="1661795" lvl="4" indent="-285750">
              <a:spcBef>
                <a:spcPct val="0"/>
              </a:spcBef>
              <a:spcAft>
                <a:spcPts val="600"/>
              </a:spcAft>
              <a:buFont typeface="Wingdings" panose="05000000000000000000" pitchFamily="2" charset="2"/>
              <a:buChar char="§"/>
            </a:pPr>
            <a:r>
              <a:rPr lang="en-US" sz="1600" dirty="0">
                <a:cs typeface="Arial"/>
              </a:rPr>
              <a:t>VMM3 for uMegas upgrade and new uRWell MPGD</a:t>
            </a:r>
            <a:endParaRPr lang="en-US" sz="1600" dirty="0">
              <a:solidFill>
                <a:schemeClr val="tx1"/>
              </a:solidFill>
              <a:cs typeface="Arial"/>
            </a:endParaRPr>
          </a:p>
          <a:p>
            <a:pPr marL="1318895" lvl="3" indent="-285750">
              <a:spcBef>
                <a:spcPct val="0"/>
              </a:spcBef>
              <a:spcAft>
                <a:spcPts val="600"/>
              </a:spcAft>
              <a:buFont typeface="Courier New" panose="02070309020205020404" pitchFamily="49" charset="0"/>
              <a:buChar char="o"/>
            </a:pPr>
            <a:r>
              <a:rPr lang="en-US" sz="1600" dirty="0">
                <a:solidFill>
                  <a:schemeClr val="tx1"/>
                </a:solidFill>
                <a:cs typeface="Arial"/>
              </a:rPr>
              <a:t>SoLID experiment program proposes SRO DAQ</a:t>
            </a:r>
          </a:p>
          <a:p>
            <a:pPr marL="1661795" lvl="4" indent="-285750">
              <a:spcBef>
                <a:spcPct val="0"/>
              </a:spcBef>
              <a:spcAft>
                <a:spcPts val="600"/>
              </a:spcAft>
              <a:buFont typeface="Wingdings" panose="05000000000000000000" pitchFamily="2" charset="2"/>
              <a:buChar char="§"/>
            </a:pPr>
            <a:r>
              <a:rPr lang="en-US" sz="1600" dirty="0">
                <a:cs typeface="Arial"/>
              </a:rPr>
              <a:t>ECAL channels will use VXS flash ADC boards</a:t>
            </a:r>
            <a:endParaRPr lang="en-US" sz="1600" dirty="0">
              <a:solidFill>
                <a:schemeClr val="tx1"/>
              </a:solidFill>
              <a:cs typeface="Arial"/>
            </a:endParaRPr>
          </a:p>
          <a:p>
            <a:pPr marL="690245" lvl="2" indent="0">
              <a:spcBef>
                <a:spcPct val="0"/>
              </a:spcBef>
              <a:spcAft>
                <a:spcPts val="600"/>
              </a:spcAft>
              <a:buNone/>
            </a:pPr>
            <a:r>
              <a:rPr lang="en-US" sz="1600" dirty="0">
                <a:solidFill>
                  <a:schemeClr val="tx1"/>
                </a:solidFill>
                <a:cs typeface="Arial"/>
              </a:rPr>
              <a:t>Summary	</a:t>
            </a:r>
            <a:endParaRPr lang="en-US" sz="2000" dirty="0">
              <a:solidFill>
                <a:srgbClr val="000000"/>
              </a:solidFill>
              <a:cs typeface="Arial"/>
            </a:endParaRPr>
          </a:p>
          <a:p>
            <a:pPr marL="575945" lvl="1" indent="-233045">
              <a:spcBef>
                <a:spcPct val="0"/>
              </a:spcBef>
              <a:spcAft>
                <a:spcPts val="600"/>
              </a:spcAft>
              <a:buFont typeface="Courier New"/>
              <a:buChar char="o"/>
            </a:pPr>
            <a:endParaRPr lang="en-US" sz="2000" dirty="0">
              <a:solidFill>
                <a:srgbClr val="000000"/>
              </a:solidFill>
              <a:cs typeface="Arial"/>
            </a:endParaRPr>
          </a:p>
          <a:p>
            <a:pPr marL="918845" lvl="2">
              <a:spcBef>
                <a:spcPct val="0"/>
              </a:spcBef>
              <a:spcAft>
                <a:spcPts val="600"/>
              </a:spcAft>
              <a:buFont typeface="Courier New"/>
              <a:buChar char="o"/>
            </a:pPr>
            <a:endParaRPr lang="en-US" sz="1600" dirty="0">
              <a:solidFill>
                <a:srgbClr val="000000"/>
              </a:solidFill>
              <a:cs typeface="Arial"/>
            </a:endParaRPr>
          </a:p>
          <a:p>
            <a:pPr marL="575945" lvl="1" indent="-233045">
              <a:spcBef>
                <a:spcPct val="0"/>
              </a:spcBef>
              <a:spcAft>
                <a:spcPts val="600"/>
              </a:spcAft>
              <a:buFont typeface="Courier New"/>
              <a:buChar char="o"/>
            </a:pPr>
            <a:endParaRPr lang="en-US" sz="2000" dirty="0">
              <a:solidFill>
                <a:srgbClr val="000000"/>
              </a:solidFill>
              <a:cs typeface="Arial"/>
            </a:endParaRPr>
          </a:p>
          <a:p>
            <a:pPr marL="918845" lvl="2">
              <a:spcBef>
                <a:spcPct val="0"/>
              </a:spcBef>
              <a:spcAft>
                <a:spcPts val="600"/>
              </a:spcAft>
              <a:buFont typeface="Courier New"/>
              <a:buChar char="o"/>
            </a:pPr>
            <a:endParaRPr lang="en-US" sz="1000" dirty="0">
              <a:solidFill>
                <a:srgbClr val="000000"/>
              </a:solidFill>
              <a:cs typeface="Arial"/>
            </a:endParaRPr>
          </a:p>
          <a:p>
            <a:pPr marL="575945" lvl="1" indent="-233045">
              <a:spcBef>
                <a:spcPct val="0"/>
              </a:spcBef>
              <a:spcAft>
                <a:spcPts val="600"/>
              </a:spcAft>
              <a:buFont typeface="Courier New" panose="05000000000000000000" pitchFamily="2" charset="2"/>
              <a:buChar char="o"/>
            </a:pPr>
            <a:endParaRPr lang="en-US" sz="1800" dirty="0">
              <a:solidFill>
                <a:srgbClr val="000000"/>
              </a:solidFill>
              <a:cs typeface="Arial"/>
            </a:endParaRPr>
          </a:p>
          <a:p>
            <a:pPr marL="1261745" lvl="3">
              <a:spcBef>
                <a:spcPct val="0"/>
              </a:spcBef>
              <a:spcAft>
                <a:spcPts val="600"/>
              </a:spcAft>
              <a:buFont typeface="Wingdings" panose="05000000000000000000" pitchFamily="2" charset="2"/>
              <a:buChar char="§"/>
            </a:pPr>
            <a:endParaRPr lang="en-US" sz="1400" dirty="0">
              <a:solidFill>
                <a:srgbClr val="000000"/>
              </a:solidFill>
              <a:cs typeface="Arial"/>
            </a:endParaRPr>
          </a:p>
          <a:p>
            <a:pPr marL="918845" lvl="2">
              <a:spcBef>
                <a:spcPct val="0"/>
              </a:spcBef>
              <a:spcAft>
                <a:spcPts val="600"/>
              </a:spcAft>
              <a:buFont typeface="Wingdings" panose="05000000000000000000" pitchFamily="2" charset="2"/>
              <a:buChar char="§"/>
            </a:pPr>
            <a:endParaRPr lang="en-US" sz="1400" dirty="0">
              <a:solidFill>
                <a:srgbClr val="008000"/>
              </a:solidFill>
              <a:cs typeface="Arial"/>
            </a:endParaRPr>
          </a:p>
          <a:p>
            <a:pPr marL="575945" lvl="1" indent="-233045">
              <a:spcBef>
                <a:spcPct val="0"/>
              </a:spcBef>
              <a:spcAft>
                <a:spcPts val="600"/>
              </a:spcAft>
              <a:buFont typeface="Courier New" panose="05000000000000000000" pitchFamily="2" charset="2"/>
              <a:buChar char="o"/>
            </a:pPr>
            <a:endParaRPr lang="en-US" sz="1800" dirty="0">
              <a:solidFill>
                <a:srgbClr val="008000"/>
              </a:solidFill>
              <a:cs typeface="Arial"/>
            </a:endParaRPr>
          </a:p>
          <a:p>
            <a:pPr marL="1261745" lvl="3">
              <a:spcBef>
                <a:spcPct val="0"/>
              </a:spcBef>
              <a:spcAft>
                <a:spcPts val="600"/>
              </a:spcAft>
              <a:buFont typeface="Wingdings" panose="05000000000000000000" pitchFamily="2" charset="2"/>
              <a:buChar char="§"/>
            </a:pPr>
            <a:endParaRPr lang="en-US" sz="1400" dirty="0">
              <a:cs typeface="Arial"/>
            </a:endParaRPr>
          </a:p>
          <a:p>
            <a:pPr marL="918845" lvl="2">
              <a:spcBef>
                <a:spcPct val="0"/>
              </a:spcBef>
              <a:spcAft>
                <a:spcPts val="600"/>
              </a:spcAft>
              <a:buFont typeface="Wingdings" panose="05000000000000000000" pitchFamily="2" charset="2"/>
              <a:buChar char="§"/>
            </a:pPr>
            <a:endParaRPr lang="en-US" sz="1400" dirty="0">
              <a:cs typeface="Arial"/>
            </a:endParaRPr>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918845" lvl="2">
              <a:spcBef>
                <a:spcPct val="0"/>
              </a:spcBef>
              <a:spcAft>
                <a:spcPts val="600"/>
              </a:spcAft>
              <a:buFont typeface="Wingdings" panose="05000000000000000000" pitchFamily="2" charset="2"/>
              <a:buChar char="§"/>
            </a:pPr>
            <a:r>
              <a:rPr lang="en-US" sz="1400" dirty="0"/>
              <a:t>Important Links: </a:t>
            </a:r>
            <a:endParaRPr lang="en-US" sz="1400" dirty="0">
              <a:cs typeface="Arial"/>
            </a:endParaRPr>
          </a:p>
          <a:p>
            <a:pPr marL="1261745" lvl="3">
              <a:spcBef>
                <a:spcPct val="0"/>
              </a:spcBef>
              <a:spcAft>
                <a:spcPts val="600"/>
              </a:spcAft>
              <a:buFont typeface="Wingdings" panose="05000000000000000000" pitchFamily="2" charset="2"/>
              <a:buChar char="§"/>
            </a:pPr>
            <a:r>
              <a:rPr lang="en-US" sz="1400" dirty="0"/>
              <a:t>Detector Working Groups have started a spreadsheet for detector details such as cabling, channel counts, Electronic board counts etc.  Please see:</a:t>
            </a:r>
            <a:endParaRPr lang="en-US" sz="1400" dirty="0">
              <a:cs typeface="Arial"/>
            </a:endParaRPr>
          </a:p>
          <a:p>
            <a:pPr marL="1376045" lvl="4" indent="0">
              <a:spcBef>
                <a:spcPct val="0"/>
              </a:spcBef>
              <a:spcAft>
                <a:spcPts val="600"/>
              </a:spcAft>
              <a:buNone/>
            </a:pPr>
            <a:r>
              <a:rPr lang="en-US" sz="1400" dirty="0">
                <a:hlinkClick r:id="rId2"/>
              </a:rPr>
              <a:t>Project Information - Electron-Proton/Ion Collider Experiment (bnl.gov)</a:t>
            </a:r>
            <a:endParaRPr lang="en-US" sz="1400" dirty="0">
              <a:cs typeface="Arial"/>
            </a:endParaRPr>
          </a:p>
          <a:p>
            <a:pPr marL="690245" lvl="2" indent="0" eaLnBrk="1" hangingPunct="1">
              <a:spcBef>
                <a:spcPct val="0"/>
              </a:spcBef>
              <a:spcAft>
                <a:spcPts val="600"/>
              </a:spcAft>
              <a:buNone/>
            </a:pPr>
            <a:endParaRPr lang="en-US" sz="1400" dirty="0">
              <a:cs typeface="Arial"/>
            </a:endParaRPr>
          </a:p>
          <a:p>
            <a:pPr marL="690245" lvl="2" indent="0" eaLnBrk="1" hangingPunct="1">
              <a:spcBef>
                <a:spcPct val="0"/>
              </a:spcBef>
              <a:spcAft>
                <a:spcPts val="600"/>
              </a:spcAft>
              <a:buNone/>
            </a:pPr>
            <a:endParaRPr lang="en-US" sz="1400" dirty="0">
              <a:cs typeface="Arial"/>
            </a:endParaRPr>
          </a:p>
          <a:p>
            <a:pPr marL="690245" lvl="2" indent="0" eaLnBrk="1" hangingPunct="1">
              <a:spcBef>
                <a:spcPct val="0"/>
              </a:spcBef>
              <a:spcAft>
                <a:spcPts val="600"/>
              </a:spcAft>
              <a:buNone/>
            </a:pPr>
            <a:endParaRPr lang="en-US" sz="1400" dirty="0">
              <a:cs typeface="Arial"/>
            </a:endParaRPr>
          </a:p>
          <a:p>
            <a:pPr marL="690245" lvl="2" indent="0" eaLnBrk="1" hangingPunct="1">
              <a:spcBef>
                <a:spcPct val="0"/>
              </a:spcBef>
              <a:spcAft>
                <a:spcPts val="600"/>
              </a:spcAft>
              <a:buNone/>
            </a:pPr>
            <a:endParaRPr lang="en-US" sz="1800" dirty="0">
              <a:cs typeface="Arial"/>
            </a:endParaRPr>
          </a:p>
          <a:p>
            <a:pPr marL="347345" lvl="1" indent="0" eaLnBrk="1" hangingPunct="1">
              <a:spcBef>
                <a:spcPct val="0"/>
              </a:spcBef>
              <a:spcAft>
                <a:spcPts val="600"/>
              </a:spcAft>
              <a:buNone/>
            </a:pPr>
            <a:endParaRPr lang="en-US" sz="1800" dirty="0">
              <a:cs typeface="Arial"/>
            </a:endParaRPr>
          </a:p>
          <a:p>
            <a:pPr marL="861695" lvl="1" indent="-514350" eaLnBrk="1" hangingPunct="1">
              <a:spcBef>
                <a:spcPct val="0"/>
              </a:spcBef>
              <a:spcAft>
                <a:spcPts val="600"/>
              </a:spcAft>
              <a:buChar char="-"/>
            </a:pPr>
            <a:endParaRPr lang="en-US" sz="1800" dirty="0">
              <a:cs typeface="Arial"/>
            </a:endParaRPr>
          </a:p>
          <a:p>
            <a:pPr marL="861695" lvl="1" indent="-514350" eaLnBrk="1" hangingPunct="1">
              <a:spcBef>
                <a:spcPct val="0"/>
              </a:spcBef>
              <a:spcAft>
                <a:spcPts val="600"/>
              </a:spcAft>
              <a:buFontTx/>
              <a:buChar char="-"/>
            </a:pPr>
            <a:endParaRPr lang="en-US" sz="1000" dirty="0">
              <a:cs typeface="Arial"/>
            </a:endParaRPr>
          </a:p>
          <a:p>
            <a:pPr marL="514350" indent="-514350" eaLnBrk="1" hangingPunct="1">
              <a:spcBef>
                <a:spcPct val="0"/>
              </a:spcBef>
              <a:spcAft>
                <a:spcPts val="600"/>
              </a:spcAft>
              <a:buNone/>
            </a:pPr>
            <a:endParaRPr lang="en-US" sz="2600" dirty="0"/>
          </a:p>
        </p:txBody>
      </p:sp>
    </p:spTree>
    <p:extLst>
      <p:ext uri="{BB962C8B-B14F-4D97-AF65-F5344CB8AC3E}">
        <p14:creationId xmlns:p14="http://schemas.microsoft.com/office/powerpoint/2010/main" val="549371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tabLst>
                <a:tab pos="7834313" algn="l"/>
              </a:tabLst>
            </a:pPr>
            <a:r>
              <a:rPr lang="en-US" dirty="0"/>
              <a:t>ePIC DAQ &amp; Electronics Workshop</a:t>
            </a:r>
          </a:p>
        </p:txBody>
      </p:sp>
      <p:sp>
        <p:nvSpPr>
          <p:cNvPr id="18434" name="Rectangle 3"/>
          <p:cNvSpPr>
            <a:spLocks noGrp="1" noChangeArrowheads="1"/>
          </p:cNvSpPr>
          <p:nvPr>
            <p:ph type="body" idx="1"/>
          </p:nvPr>
        </p:nvSpPr>
        <p:spPr>
          <a:xfrm>
            <a:off x="0" y="639793"/>
            <a:ext cx="8990176" cy="5474680"/>
          </a:xfrm>
        </p:spPr>
        <p:txBody>
          <a:bodyPr/>
          <a:lstStyle/>
          <a:p>
            <a:pPr marL="228282">
              <a:spcBef>
                <a:spcPct val="0"/>
              </a:spcBef>
              <a:spcAft>
                <a:spcPts val="600"/>
              </a:spcAft>
              <a:buFont typeface="Wingdings" panose="05000000000000000000" pitchFamily="2" charset="2"/>
              <a:buChar char="v"/>
            </a:pPr>
            <a:r>
              <a:rPr kumimoji="0" lang="en-US" sz="1400" b="1" i="0" u="none" strike="noStrike" kern="0" cap="none" spc="0" normalizeH="0" baseline="0" noProof="0" dirty="0">
                <a:ln>
                  <a:noFill/>
                </a:ln>
                <a:solidFill>
                  <a:srgbClr val="000000"/>
                </a:solidFill>
                <a:effectLst/>
                <a:uLnTx/>
                <a:uFillTx/>
                <a:latin typeface="Arial"/>
                <a:ea typeface="+mn-ea"/>
                <a:cs typeface="+mn-cs"/>
              </a:rPr>
              <a:t>Brief 12GeV RICH detector example</a:t>
            </a:r>
            <a:endParaRPr lang="en-US" sz="1400" dirty="0">
              <a:cs typeface="Arial"/>
            </a:endParaRPr>
          </a:p>
          <a:p>
            <a:pPr marL="1261745" lvl="3">
              <a:spcBef>
                <a:spcPct val="0"/>
              </a:spcBef>
              <a:spcAft>
                <a:spcPts val="600"/>
              </a:spcAft>
              <a:buFont typeface="Wingdings" panose="05000000000000000000" pitchFamily="2" charset="2"/>
              <a:buChar char="§"/>
            </a:pPr>
            <a:endParaRPr lang="en-US" sz="1400" dirty="0">
              <a:solidFill>
                <a:srgbClr val="000000"/>
              </a:solidFill>
              <a:cs typeface="Arial"/>
            </a:endParaRPr>
          </a:p>
          <a:p>
            <a:pPr marL="918845" lvl="2">
              <a:spcBef>
                <a:spcPct val="0"/>
              </a:spcBef>
              <a:spcAft>
                <a:spcPts val="600"/>
              </a:spcAft>
              <a:buFont typeface="Wingdings" panose="05000000000000000000" pitchFamily="2" charset="2"/>
              <a:buChar char="§"/>
            </a:pPr>
            <a:endParaRPr lang="en-US" sz="1400" dirty="0">
              <a:solidFill>
                <a:srgbClr val="008000"/>
              </a:solidFill>
              <a:cs typeface="Arial"/>
            </a:endParaRPr>
          </a:p>
          <a:p>
            <a:pPr marL="575945" lvl="1" indent="-233045">
              <a:spcBef>
                <a:spcPct val="0"/>
              </a:spcBef>
              <a:spcAft>
                <a:spcPts val="600"/>
              </a:spcAft>
              <a:buFont typeface="Courier New" panose="05000000000000000000" pitchFamily="2" charset="2"/>
              <a:buChar char="o"/>
            </a:pPr>
            <a:endParaRPr lang="en-US" sz="1800" dirty="0">
              <a:solidFill>
                <a:srgbClr val="008000"/>
              </a:solidFill>
              <a:cs typeface="Arial"/>
            </a:endParaRPr>
          </a:p>
          <a:p>
            <a:pPr marL="1261745" lvl="3">
              <a:spcBef>
                <a:spcPct val="0"/>
              </a:spcBef>
              <a:spcAft>
                <a:spcPts val="600"/>
              </a:spcAft>
              <a:buFont typeface="Wingdings" panose="05000000000000000000" pitchFamily="2" charset="2"/>
              <a:buChar char="§"/>
            </a:pPr>
            <a:endParaRPr lang="en-US" sz="1400" dirty="0">
              <a:cs typeface="Arial"/>
            </a:endParaRPr>
          </a:p>
          <a:p>
            <a:pPr marL="918845" lvl="2">
              <a:spcBef>
                <a:spcPct val="0"/>
              </a:spcBef>
              <a:spcAft>
                <a:spcPts val="600"/>
              </a:spcAft>
              <a:buFont typeface="Wingdings" panose="05000000000000000000" pitchFamily="2" charset="2"/>
              <a:buChar char="§"/>
            </a:pPr>
            <a:endParaRPr lang="en-US" sz="1400" dirty="0">
              <a:cs typeface="Arial"/>
            </a:endParaRPr>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1261745" lvl="3">
              <a:spcBef>
                <a:spcPct val="0"/>
              </a:spcBef>
              <a:spcAft>
                <a:spcPts val="600"/>
              </a:spcAft>
              <a:buFont typeface="Wingdings" panose="05000000000000000000" pitchFamily="2" charset="2"/>
              <a:buChar char="§"/>
            </a:pPr>
            <a:endParaRPr lang="en-US" sz="1400" dirty="0"/>
          </a:p>
          <a:p>
            <a:pPr marL="690245" lvl="2" indent="0" eaLnBrk="1" hangingPunct="1">
              <a:spcBef>
                <a:spcPct val="0"/>
              </a:spcBef>
              <a:spcAft>
                <a:spcPts val="600"/>
              </a:spcAft>
              <a:buNone/>
            </a:pPr>
            <a:endParaRPr lang="en-US" sz="1400" dirty="0">
              <a:cs typeface="Arial"/>
            </a:endParaRPr>
          </a:p>
          <a:p>
            <a:pPr marL="690245" lvl="2" indent="0" eaLnBrk="1" hangingPunct="1">
              <a:spcBef>
                <a:spcPct val="0"/>
              </a:spcBef>
              <a:spcAft>
                <a:spcPts val="600"/>
              </a:spcAft>
              <a:buNone/>
            </a:pPr>
            <a:endParaRPr lang="en-US" sz="1400" dirty="0">
              <a:cs typeface="Arial"/>
            </a:endParaRPr>
          </a:p>
          <a:p>
            <a:pPr marL="690245" lvl="2" indent="0" eaLnBrk="1" hangingPunct="1">
              <a:spcBef>
                <a:spcPct val="0"/>
              </a:spcBef>
              <a:spcAft>
                <a:spcPts val="600"/>
              </a:spcAft>
              <a:buNone/>
            </a:pPr>
            <a:endParaRPr lang="en-US" sz="1800" dirty="0">
              <a:cs typeface="Arial"/>
            </a:endParaRPr>
          </a:p>
          <a:p>
            <a:pPr marL="347345" lvl="1" indent="0" eaLnBrk="1" hangingPunct="1">
              <a:spcBef>
                <a:spcPct val="0"/>
              </a:spcBef>
              <a:spcAft>
                <a:spcPts val="600"/>
              </a:spcAft>
              <a:buNone/>
            </a:pPr>
            <a:endParaRPr lang="en-US" sz="1800" dirty="0">
              <a:cs typeface="Arial"/>
            </a:endParaRPr>
          </a:p>
          <a:p>
            <a:pPr marL="861695" lvl="1" indent="-514350" eaLnBrk="1" hangingPunct="1">
              <a:spcBef>
                <a:spcPct val="0"/>
              </a:spcBef>
              <a:spcAft>
                <a:spcPts val="600"/>
              </a:spcAft>
              <a:buChar char="-"/>
            </a:pPr>
            <a:endParaRPr lang="en-US" sz="1800" dirty="0">
              <a:cs typeface="Arial"/>
            </a:endParaRPr>
          </a:p>
          <a:p>
            <a:pPr marL="861695" lvl="1" indent="-514350" eaLnBrk="1" hangingPunct="1">
              <a:spcBef>
                <a:spcPct val="0"/>
              </a:spcBef>
              <a:spcAft>
                <a:spcPts val="600"/>
              </a:spcAft>
              <a:buFontTx/>
              <a:buChar char="-"/>
            </a:pPr>
            <a:endParaRPr lang="en-US" sz="1000" dirty="0">
              <a:cs typeface="Arial"/>
            </a:endParaRPr>
          </a:p>
          <a:p>
            <a:pPr marL="514350" indent="-514350" eaLnBrk="1" hangingPunct="1">
              <a:spcBef>
                <a:spcPct val="0"/>
              </a:spcBef>
              <a:spcAft>
                <a:spcPts val="600"/>
              </a:spcAft>
              <a:buNone/>
            </a:pPr>
            <a:endParaRPr lang="en-US" sz="2600" dirty="0"/>
          </a:p>
        </p:txBody>
      </p:sp>
      <p:pic>
        <p:nvPicPr>
          <p:cNvPr id="4" name="Picture 3">
            <a:extLst>
              <a:ext uri="{FF2B5EF4-FFF2-40B4-BE49-F238E27FC236}">
                <a16:creationId xmlns:a16="http://schemas.microsoft.com/office/drawing/2014/main" id="{F4C00DCE-99D2-F257-33CC-BA15DA17E7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9964" y="925945"/>
            <a:ext cx="7934036" cy="5258868"/>
          </a:xfrm>
          <a:prstGeom prst="rect">
            <a:avLst/>
          </a:prstGeom>
        </p:spPr>
      </p:pic>
      <p:sp>
        <p:nvSpPr>
          <p:cNvPr id="8" name="TextBox 7">
            <a:extLst>
              <a:ext uri="{FF2B5EF4-FFF2-40B4-BE49-F238E27FC236}">
                <a16:creationId xmlns:a16="http://schemas.microsoft.com/office/drawing/2014/main" id="{FCBE1778-4415-50D5-7D59-ECA96BF3FB31}"/>
              </a:ext>
            </a:extLst>
          </p:cNvPr>
          <p:cNvSpPr txBox="1"/>
          <p:nvPr/>
        </p:nvSpPr>
        <p:spPr>
          <a:xfrm>
            <a:off x="1459345" y="5872644"/>
            <a:ext cx="997528" cy="276999"/>
          </a:xfrm>
          <a:prstGeom prst="rect">
            <a:avLst/>
          </a:prstGeom>
          <a:solidFill>
            <a:srgbClr val="FFFFFF"/>
          </a:solidFill>
        </p:spPr>
        <p:txBody>
          <a:bodyPr wrap="square" rtlCol="0">
            <a:spAutoFit/>
          </a:bodyPr>
          <a:lstStyle/>
          <a:p>
            <a:endParaRPr lang="en-US" sz="1200" dirty="0"/>
          </a:p>
        </p:txBody>
      </p:sp>
      <p:sp>
        <p:nvSpPr>
          <p:cNvPr id="11" name="TextBox 10">
            <a:extLst>
              <a:ext uri="{FF2B5EF4-FFF2-40B4-BE49-F238E27FC236}">
                <a16:creationId xmlns:a16="http://schemas.microsoft.com/office/drawing/2014/main" id="{F4A60270-6BC3-2528-AB6C-A4B6C8AB70CF}"/>
              </a:ext>
            </a:extLst>
          </p:cNvPr>
          <p:cNvSpPr txBox="1"/>
          <p:nvPr/>
        </p:nvSpPr>
        <p:spPr>
          <a:xfrm>
            <a:off x="7724620" y="5872644"/>
            <a:ext cx="997528" cy="276999"/>
          </a:xfrm>
          <a:prstGeom prst="rect">
            <a:avLst/>
          </a:prstGeom>
          <a:solidFill>
            <a:srgbClr val="FFFFFF"/>
          </a:solidFill>
        </p:spPr>
        <p:txBody>
          <a:bodyPr wrap="square" rtlCol="0">
            <a:spAutoFit/>
          </a:bodyPr>
          <a:lstStyle/>
          <a:p>
            <a:endParaRPr lang="en-US" sz="1200" dirty="0"/>
          </a:p>
        </p:txBody>
      </p:sp>
      <p:sp>
        <p:nvSpPr>
          <p:cNvPr id="12" name="Rectangle: Rounded Corners 11">
            <a:extLst>
              <a:ext uri="{FF2B5EF4-FFF2-40B4-BE49-F238E27FC236}">
                <a16:creationId xmlns:a16="http://schemas.microsoft.com/office/drawing/2014/main" id="{9FFC022B-7285-143E-6FE9-EF1E8CC6D626}"/>
              </a:ext>
            </a:extLst>
          </p:cNvPr>
          <p:cNvSpPr/>
          <p:nvPr/>
        </p:nvSpPr>
        <p:spPr bwMode="auto">
          <a:xfrm>
            <a:off x="443345" y="1607127"/>
            <a:ext cx="535710" cy="8128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p:txBody>
      </p:sp>
      <p:sp>
        <p:nvSpPr>
          <p:cNvPr id="14" name="TextBox 13">
            <a:extLst>
              <a:ext uri="{FF2B5EF4-FFF2-40B4-BE49-F238E27FC236}">
                <a16:creationId xmlns:a16="http://schemas.microsoft.com/office/drawing/2014/main" id="{AB57C117-FDD1-9D30-317D-158949DFDCE1}"/>
              </a:ext>
            </a:extLst>
          </p:cNvPr>
          <p:cNvSpPr txBox="1"/>
          <p:nvPr/>
        </p:nvSpPr>
        <p:spPr>
          <a:xfrm>
            <a:off x="249382" y="1681018"/>
            <a:ext cx="806758" cy="830997"/>
          </a:xfrm>
          <a:prstGeom prst="rect">
            <a:avLst/>
          </a:prstGeom>
          <a:solidFill>
            <a:srgbClr val="CCFFCC"/>
          </a:solidFill>
        </p:spPr>
        <p:txBody>
          <a:bodyPr wrap="square" rtlCol="0">
            <a:spAutoFit/>
          </a:bodyPr>
          <a:lstStyle/>
          <a:p>
            <a:endParaRPr lang="en-US" sz="1200" dirty="0"/>
          </a:p>
          <a:p>
            <a:r>
              <a:rPr lang="en-US" sz="1200" dirty="0"/>
              <a:t>64 Pixel</a:t>
            </a:r>
          </a:p>
          <a:p>
            <a:r>
              <a:rPr lang="en-US" sz="1200" dirty="0"/>
              <a:t>maPMT</a:t>
            </a:r>
          </a:p>
          <a:p>
            <a:endParaRPr lang="en-US" sz="1200" dirty="0"/>
          </a:p>
        </p:txBody>
      </p:sp>
      <p:sp>
        <p:nvSpPr>
          <p:cNvPr id="19" name="TextBox 18">
            <a:extLst>
              <a:ext uri="{FF2B5EF4-FFF2-40B4-BE49-F238E27FC236}">
                <a16:creationId xmlns:a16="http://schemas.microsoft.com/office/drawing/2014/main" id="{1C4F798E-D8FA-5D44-836F-BE663CFDB8C9}"/>
              </a:ext>
            </a:extLst>
          </p:cNvPr>
          <p:cNvSpPr txBox="1"/>
          <p:nvPr/>
        </p:nvSpPr>
        <p:spPr>
          <a:xfrm>
            <a:off x="249382" y="2937076"/>
            <a:ext cx="806758" cy="830997"/>
          </a:xfrm>
          <a:prstGeom prst="rect">
            <a:avLst/>
          </a:prstGeom>
          <a:solidFill>
            <a:srgbClr val="CCFFCC"/>
          </a:solidFill>
        </p:spPr>
        <p:txBody>
          <a:bodyPr wrap="square" rtlCol="0">
            <a:spAutoFit/>
          </a:bodyPr>
          <a:lstStyle/>
          <a:p>
            <a:endParaRPr lang="en-US" sz="1200" dirty="0"/>
          </a:p>
          <a:p>
            <a:r>
              <a:rPr lang="en-US" sz="1200" dirty="0"/>
              <a:t>64 Pixel</a:t>
            </a:r>
          </a:p>
          <a:p>
            <a:r>
              <a:rPr lang="en-US" sz="1200" dirty="0"/>
              <a:t>maPMT</a:t>
            </a:r>
          </a:p>
          <a:p>
            <a:endParaRPr lang="en-US" sz="1200" dirty="0"/>
          </a:p>
        </p:txBody>
      </p:sp>
      <p:sp>
        <p:nvSpPr>
          <p:cNvPr id="20" name="TextBox 19">
            <a:extLst>
              <a:ext uri="{FF2B5EF4-FFF2-40B4-BE49-F238E27FC236}">
                <a16:creationId xmlns:a16="http://schemas.microsoft.com/office/drawing/2014/main" id="{CBB7C499-CCCC-1EC6-970B-C304F6D42F67}"/>
              </a:ext>
            </a:extLst>
          </p:cNvPr>
          <p:cNvSpPr txBox="1"/>
          <p:nvPr/>
        </p:nvSpPr>
        <p:spPr>
          <a:xfrm>
            <a:off x="238548" y="4193134"/>
            <a:ext cx="806758" cy="830997"/>
          </a:xfrm>
          <a:prstGeom prst="rect">
            <a:avLst/>
          </a:prstGeom>
          <a:solidFill>
            <a:srgbClr val="CCFFCC"/>
          </a:solidFill>
        </p:spPr>
        <p:txBody>
          <a:bodyPr wrap="square" rtlCol="0">
            <a:spAutoFit/>
          </a:bodyPr>
          <a:lstStyle/>
          <a:p>
            <a:endParaRPr lang="en-US" sz="1200" dirty="0"/>
          </a:p>
          <a:p>
            <a:r>
              <a:rPr lang="en-US" sz="1200" dirty="0"/>
              <a:t>64 Pixel</a:t>
            </a:r>
          </a:p>
          <a:p>
            <a:r>
              <a:rPr lang="en-US" sz="1200" dirty="0"/>
              <a:t>maPMT</a:t>
            </a:r>
          </a:p>
          <a:p>
            <a:endParaRPr lang="en-US" sz="1200" dirty="0"/>
          </a:p>
        </p:txBody>
      </p:sp>
      <p:sp>
        <p:nvSpPr>
          <p:cNvPr id="23" name="TextBox 22">
            <a:extLst>
              <a:ext uri="{FF2B5EF4-FFF2-40B4-BE49-F238E27FC236}">
                <a16:creationId xmlns:a16="http://schemas.microsoft.com/office/drawing/2014/main" id="{C3698E0C-9C51-03EF-0135-5A9217148937}"/>
              </a:ext>
            </a:extLst>
          </p:cNvPr>
          <p:cNvSpPr txBox="1"/>
          <p:nvPr/>
        </p:nvSpPr>
        <p:spPr>
          <a:xfrm>
            <a:off x="1056140" y="5837474"/>
            <a:ext cx="2016899" cy="276999"/>
          </a:xfrm>
          <a:prstGeom prst="rect">
            <a:avLst/>
          </a:prstGeom>
          <a:noFill/>
        </p:spPr>
        <p:txBody>
          <a:bodyPr wrap="none" rtlCol="0">
            <a:spAutoFit/>
          </a:bodyPr>
          <a:lstStyle/>
          <a:p>
            <a:r>
              <a:rPr lang="en-US" sz="1200" dirty="0"/>
              <a:t>MAROC3 +FPGA 1ns TDC</a:t>
            </a:r>
          </a:p>
        </p:txBody>
      </p:sp>
      <p:sp>
        <p:nvSpPr>
          <p:cNvPr id="24" name="TextBox 23">
            <a:extLst>
              <a:ext uri="{FF2B5EF4-FFF2-40B4-BE49-F238E27FC236}">
                <a16:creationId xmlns:a16="http://schemas.microsoft.com/office/drawing/2014/main" id="{2D7772E7-F740-E886-9BB5-D16F43A942F3}"/>
              </a:ext>
            </a:extLst>
          </p:cNvPr>
          <p:cNvSpPr txBox="1"/>
          <p:nvPr/>
        </p:nvSpPr>
        <p:spPr>
          <a:xfrm>
            <a:off x="0" y="5250873"/>
            <a:ext cx="1229824" cy="276999"/>
          </a:xfrm>
          <a:prstGeom prst="rect">
            <a:avLst/>
          </a:prstGeom>
          <a:noFill/>
        </p:spPr>
        <p:txBody>
          <a:bodyPr wrap="none" rtlCol="0">
            <a:spAutoFit/>
          </a:bodyPr>
          <a:lstStyle/>
          <a:p>
            <a:r>
              <a:rPr lang="en-US" sz="1200" dirty="0"/>
              <a:t>192 “Channels”</a:t>
            </a:r>
          </a:p>
        </p:txBody>
      </p:sp>
    </p:spTree>
    <p:extLst>
      <p:ext uri="{BB962C8B-B14F-4D97-AF65-F5344CB8AC3E}">
        <p14:creationId xmlns:p14="http://schemas.microsoft.com/office/powerpoint/2010/main" val="70025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3914192" y="1323484"/>
            <a:ext cx="54562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5000" rIns="90000" bIns="45000">
            <a:spAutoFit/>
          </a:bodyPr>
          <a:lstStyle>
            <a:lvl1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ea typeface="Microsoft YaHei" panose="020B0503020204020204" pitchFamily="34" charset="-122"/>
              </a:defRPr>
            </a:lvl1pPr>
            <a:lvl2pPr marL="741363" indent="-284163"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ea typeface="Microsoft YaHei" panose="020B0503020204020204" pitchFamily="34" charset="-122"/>
              </a:defRPr>
            </a:lvl2pPr>
            <a:lvl3pPr marL="1104900" indent="-215900"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ea typeface="Microsoft YaHei" panose="020B0503020204020204" pitchFamily="34" charset="-122"/>
              </a:defRPr>
            </a:lvl3pPr>
            <a:lvl4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ea typeface="Microsoft YaHei" panose="020B0503020204020204" pitchFamily="34" charset="-122"/>
              </a:defRPr>
            </a:lvl4pPr>
            <a:lvl5pP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6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6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6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6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ea typeface="Microsoft YaHei" panose="020B0503020204020204" pitchFamily="34" charset="-122"/>
              </a:defRPr>
            </a:lvl9pPr>
          </a:lstStyle>
          <a:p>
            <a:pPr eaLnBrk="1" hangingPunct="1">
              <a:spcBef>
                <a:spcPct val="0"/>
              </a:spcBef>
              <a:buClrTx/>
              <a:buSzTx/>
              <a:buFontTx/>
              <a:buNone/>
            </a:pPr>
            <a:endParaRPr lang="en-US" altLang="en-US" sz="1600" dirty="0">
              <a:solidFill>
                <a:srgbClr val="0033CC"/>
              </a:solidFill>
              <a:latin typeface="Arial" panose="020B0604020202020204" pitchFamily="34" charset="0"/>
            </a:endParaRPr>
          </a:p>
          <a:p>
            <a:pPr lvl="1" eaLnBrk="1" hangingPunct="1">
              <a:spcBef>
                <a:spcPct val="0"/>
              </a:spcBef>
              <a:buSzPct val="45000"/>
              <a:buFont typeface="Arial" panose="020B0604020202020204" pitchFamily="34" charset="0"/>
              <a:buNone/>
            </a:pPr>
            <a:endParaRPr lang="en-US" altLang="en-US" sz="1600" dirty="0">
              <a:solidFill>
                <a:srgbClr val="0033CC"/>
              </a:solidFill>
              <a:latin typeface="Arial" panose="020B0604020202020204" pitchFamily="34" charset="0"/>
            </a:endParaRPr>
          </a:p>
          <a:p>
            <a:pPr lvl="2" eaLnBrk="1" hangingPunct="1">
              <a:spcBef>
                <a:spcPct val="0"/>
              </a:spcBef>
              <a:buSzPct val="45000"/>
              <a:buFont typeface="Wingdings" panose="05000000000000000000" pitchFamily="2" charset="2"/>
              <a:buNone/>
            </a:pPr>
            <a:endParaRPr lang="en-US" altLang="en-US" sz="1600" dirty="0">
              <a:solidFill>
                <a:srgbClr val="0033CC"/>
              </a:solidFill>
              <a:latin typeface="Arial" panose="020B0604020202020204" pitchFamily="34" charset="0"/>
            </a:endParaRPr>
          </a:p>
          <a:p>
            <a:pPr eaLnBrk="1" hangingPunct="1">
              <a:spcBef>
                <a:spcPct val="0"/>
              </a:spcBef>
              <a:buClrTx/>
              <a:buSzTx/>
              <a:buFontTx/>
              <a:buNone/>
            </a:pPr>
            <a:endParaRPr lang="en-US" altLang="en-US" sz="1600" dirty="0">
              <a:solidFill>
                <a:srgbClr val="0033CC"/>
              </a:solidFill>
              <a:latin typeface="Arial" panose="020B0604020202020204" pitchFamily="34" charset="0"/>
            </a:endParaRPr>
          </a:p>
          <a:p>
            <a:pPr eaLnBrk="1" hangingPunct="1">
              <a:spcBef>
                <a:spcPct val="0"/>
              </a:spcBef>
              <a:buClrTx/>
              <a:buSzTx/>
              <a:buFontTx/>
              <a:buNone/>
            </a:pPr>
            <a:endParaRPr lang="en-US" altLang="en-US" sz="1600" dirty="0">
              <a:solidFill>
                <a:srgbClr val="0033CC"/>
              </a:solidFill>
              <a:latin typeface="Arial" panose="020B0604020202020204" pitchFamily="34" charset="0"/>
            </a:endParaRPr>
          </a:p>
          <a:p>
            <a:pPr eaLnBrk="1" hangingPunct="1">
              <a:spcBef>
                <a:spcPct val="0"/>
              </a:spcBef>
              <a:buClrTx/>
              <a:buSzTx/>
              <a:buFontTx/>
              <a:buNone/>
            </a:pPr>
            <a:endParaRPr lang="en-US" altLang="en-US" sz="1600" dirty="0">
              <a:latin typeface="Arial" panose="020B0604020202020204" pitchFamily="34" charset="0"/>
            </a:endParaRPr>
          </a:p>
        </p:txBody>
      </p:sp>
      <p:sp>
        <p:nvSpPr>
          <p:cNvPr id="9" name="Rectangle 2"/>
          <p:cNvSpPr txBox="1">
            <a:spLocks noChangeArrowheads="1"/>
          </p:cNvSpPr>
          <p:nvPr/>
        </p:nvSpPr>
        <p:spPr>
          <a:xfrm>
            <a:off x="457200" y="30"/>
            <a:ext cx="8229600" cy="639763"/>
          </a:xfrm>
          <a:prstGeom prst="rect">
            <a:avLst/>
          </a:prstGeom>
        </p:spPr>
        <p:txBody>
          <a:bodyPr/>
          <a:lst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r>
              <a:rPr lang="en-US" sz="1800" kern="0" dirty="0"/>
              <a:t>Streaming Without ‘Crates’ </a:t>
            </a:r>
          </a:p>
          <a:p>
            <a:r>
              <a:rPr lang="en-US" sz="1800" kern="0" dirty="0"/>
              <a:t>Readout/Control of ASIC &lt;-</a:t>
            </a:r>
            <a:r>
              <a:rPr lang="en-US" sz="1800" kern="0" dirty="0">
                <a:sym typeface="Wingdings" panose="05000000000000000000" pitchFamily="2" charset="2"/>
              </a:rPr>
              <a:t>-&gt;Network</a:t>
            </a:r>
            <a:br>
              <a:rPr lang="en-US" sz="2000" kern="0" dirty="0"/>
            </a:br>
            <a:endParaRPr lang="en-US" sz="1400" kern="0" dirty="0"/>
          </a:p>
        </p:txBody>
      </p:sp>
      <p:sp>
        <p:nvSpPr>
          <p:cNvPr id="10" name="TextBox 9"/>
          <p:cNvSpPr txBox="1"/>
          <p:nvPr/>
        </p:nvSpPr>
        <p:spPr>
          <a:xfrm>
            <a:off x="8116155" y="43324"/>
            <a:ext cx="1027845" cy="246221"/>
          </a:xfrm>
          <a:prstGeom prst="rect">
            <a:avLst/>
          </a:prstGeom>
          <a:noFill/>
        </p:spPr>
        <p:txBody>
          <a:bodyPr wrap="none" rtlCol="0">
            <a:spAutoFit/>
          </a:bodyPr>
          <a:lstStyle/>
          <a:p>
            <a:r>
              <a:rPr lang="en-US" sz="1000" dirty="0"/>
              <a:t>FEDAQ Group</a:t>
            </a:r>
          </a:p>
        </p:txBody>
      </p:sp>
      <p:pic>
        <p:nvPicPr>
          <p:cNvPr id="7" name="Picture 6">
            <a:extLst>
              <a:ext uri="{FF2B5EF4-FFF2-40B4-BE49-F238E27FC236}">
                <a16:creationId xmlns:a16="http://schemas.microsoft.com/office/drawing/2014/main" id="{31F07B52-B25A-4B29-A919-01D1B3AE4B54}"/>
              </a:ext>
            </a:extLst>
          </p:cNvPr>
          <p:cNvPicPr>
            <a:picLocks noChangeAspect="1"/>
          </p:cNvPicPr>
          <p:nvPr/>
        </p:nvPicPr>
        <p:blipFill>
          <a:blip r:embed="rId3"/>
          <a:stretch>
            <a:fillRect/>
          </a:stretch>
        </p:blipFill>
        <p:spPr>
          <a:xfrm>
            <a:off x="1159915" y="1957225"/>
            <a:ext cx="3446317" cy="2578796"/>
          </a:xfrm>
          <a:prstGeom prst="rect">
            <a:avLst/>
          </a:prstGeom>
        </p:spPr>
      </p:pic>
      <p:pic>
        <p:nvPicPr>
          <p:cNvPr id="13" name="Picture 12">
            <a:extLst>
              <a:ext uri="{FF2B5EF4-FFF2-40B4-BE49-F238E27FC236}">
                <a16:creationId xmlns:a16="http://schemas.microsoft.com/office/drawing/2014/main" id="{E49B8419-09DB-4324-8E51-AEE9726102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4732" y="754501"/>
            <a:ext cx="2983992" cy="1688592"/>
          </a:xfrm>
          <a:prstGeom prst="rect">
            <a:avLst/>
          </a:prstGeom>
        </p:spPr>
      </p:pic>
      <p:sp>
        <p:nvSpPr>
          <p:cNvPr id="17" name="TextBox 16">
            <a:extLst>
              <a:ext uri="{FF2B5EF4-FFF2-40B4-BE49-F238E27FC236}">
                <a16:creationId xmlns:a16="http://schemas.microsoft.com/office/drawing/2014/main" id="{4ECA2183-7D7A-49DF-A1C4-D86C33A35DC2}"/>
              </a:ext>
            </a:extLst>
          </p:cNvPr>
          <p:cNvSpPr txBox="1"/>
          <p:nvPr/>
        </p:nvSpPr>
        <p:spPr>
          <a:xfrm>
            <a:off x="106807" y="4297100"/>
            <a:ext cx="3947680" cy="1954381"/>
          </a:xfrm>
          <a:prstGeom prst="rect">
            <a:avLst/>
          </a:prstGeom>
          <a:noFill/>
          <a:ln w="15875" cmpd="tri">
            <a:solidFill>
              <a:srgbClr val="00B050"/>
            </a:solidFill>
          </a:ln>
        </p:spPr>
        <p:txBody>
          <a:bodyPr wrap="square" rtlCol="0">
            <a:spAutoFit/>
          </a:bodyPr>
          <a:lstStyle/>
          <a:p>
            <a:r>
              <a:rPr lang="en-US" sz="1100" u="sng" dirty="0"/>
              <a:t>JLAB FPGA Readout/Control Board</a:t>
            </a:r>
          </a:p>
          <a:p>
            <a:pPr marL="285750" indent="-285750">
              <a:buFont typeface="Arial" panose="020B0604020202020204" pitchFamily="34" charset="0"/>
              <a:buChar char="•"/>
            </a:pPr>
            <a:r>
              <a:rPr lang="en-US" sz="1100" dirty="0"/>
              <a:t>192 Channel Interface</a:t>
            </a:r>
          </a:p>
          <a:p>
            <a:pPr marL="285750" indent="-285750">
              <a:buFont typeface="Arial" panose="020B0604020202020204" pitchFamily="34" charset="0"/>
              <a:buChar char="•"/>
            </a:pPr>
            <a:r>
              <a:rPr lang="en-US" sz="1100" dirty="0"/>
              <a:t>Algorithms </a:t>
            </a:r>
          </a:p>
          <a:p>
            <a:pPr marL="742950" lvl="1" indent="-285750">
              <a:buFontTx/>
              <a:buChar char="-"/>
            </a:pPr>
            <a:r>
              <a:rPr lang="en-US" sz="1100" dirty="0"/>
              <a:t>1ns TDC</a:t>
            </a:r>
          </a:p>
          <a:p>
            <a:pPr marL="742950" lvl="1" indent="-285750">
              <a:buFontTx/>
              <a:buChar char="-"/>
            </a:pPr>
            <a:r>
              <a:rPr lang="en-US" sz="1100" dirty="0"/>
              <a:t>Scaler</a:t>
            </a:r>
          </a:p>
          <a:p>
            <a:pPr marL="285750" indent="-285750">
              <a:buFont typeface="Arial" panose="020B0604020202020204" pitchFamily="34" charset="0"/>
              <a:buChar char="•"/>
            </a:pPr>
            <a:r>
              <a:rPr lang="en-US" sz="1100" dirty="0"/>
              <a:t>Fixed Latency up to 8us</a:t>
            </a:r>
          </a:p>
          <a:p>
            <a:pPr marL="285750" indent="-285750">
              <a:buFont typeface="Arial" panose="020B0604020202020204" pitchFamily="34" charset="0"/>
              <a:buChar char="•"/>
            </a:pPr>
            <a:r>
              <a:rPr lang="en-US" sz="1100" dirty="0"/>
              <a:t>Optical Ethernet – </a:t>
            </a:r>
            <a:r>
              <a:rPr lang="en-US" sz="1100" u="sng" dirty="0"/>
              <a:t>Use Commercial 1Gbe</a:t>
            </a:r>
          </a:p>
          <a:p>
            <a:pPr marL="742950" lvl="1" indent="-285750">
              <a:buFontTx/>
              <a:buChar char="-"/>
            </a:pPr>
            <a:r>
              <a:rPr lang="en-US" sz="1100" dirty="0"/>
              <a:t>Finisar Transceiver capable of 10Gbps</a:t>
            </a:r>
          </a:p>
          <a:p>
            <a:pPr marL="742950" lvl="1" indent="-285750">
              <a:buFontTx/>
              <a:buChar char="-"/>
            </a:pPr>
            <a:r>
              <a:rPr lang="en-US" sz="1100" dirty="0"/>
              <a:t>Artix could run @3.125Gpbs</a:t>
            </a:r>
          </a:p>
          <a:p>
            <a:pPr marL="285750" indent="-285750">
              <a:buFont typeface="Arial" panose="020B0604020202020204" pitchFamily="34" charset="0"/>
              <a:buChar char="•"/>
            </a:pPr>
            <a:r>
              <a:rPr lang="en-US" sz="1200" u="sng" dirty="0">
                <a:solidFill>
                  <a:srgbClr val="FF0000"/>
                </a:solidFill>
              </a:rPr>
              <a:t>Mates  to ASIC </a:t>
            </a:r>
            <a:r>
              <a:rPr lang="en-US" sz="1100" dirty="0"/>
              <a:t> </a:t>
            </a:r>
          </a:p>
          <a:p>
            <a:pPr marL="285750" indent="-285750">
              <a:buFont typeface="Arial" panose="020B0604020202020204" pitchFamily="34" charset="0"/>
              <a:buChar char="•"/>
            </a:pPr>
            <a:r>
              <a:rPr lang="en-US" sz="1100" dirty="0"/>
              <a:t>+5VDC @1A</a:t>
            </a:r>
          </a:p>
        </p:txBody>
      </p:sp>
      <p:sp>
        <p:nvSpPr>
          <p:cNvPr id="33" name="Oval 32">
            <a:extLst>
              <a:ext uri="{FF2B5EF4-FFF2-40B4-BE49-F238E27FC236}">
                <a16:creationId xmlns:a16="http://schemas.microsoft.com/office/drawing/2014/main" id="{DEC891B4-E0F9-446C-A4D8-517AE84E0CEC}"/>
              </a:ext>
            </a:extLst>
          </p:cNvPr>
          <p:cNvSpPr/>
          <p:nvPr/>
        </p:nvSpPr>
        <p:spPr bwMode="auto">
          <a:xfrm>
            <a:off x="5379859" y="2620437"/>
            <a:ext cx="424873" cy="184354"/>
          </a:xfrm>
          <a:prstGeom prst="ellipse">
            <a:avLst/>
          </a:prstGeom>
          <a:noFill/>
          <a:ln w="349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p:txBody>
      </p:sp>
      <p:sp>
        <p:nvSpPr>
          <p:cNvPr id="35" name="object 3">
            <a:extLst>
              <a:ext uri="{FF2B5EF4-FFF2-40B4-BE49-F238E27FC236}">
                <a16:creationId xmlns:a16="http://schemas.microsoft.com/office/drawing/2014/main" id="{4921F00C-6BE4-4C8D-BEA7-AA09B0C71A54}"/>
              </a:ext>
            </a:extLst>
          </p:cNvPr>
          <p:cNvSpPr txBox="1"/>
          <p:nvPr/>
        </p:nvSpPr>
        <p:spPr>
          <a:xfrm>
            <a:off x="2295391" y="2323865"/>
            <a:ext cx="968107" cy="147783"/>
          </a:xfrm>
          <a:prstGeom prst="rect">
            <a:avLst/>
          </a:prstGeom>
        </p:spPr>
        <p:txBody>
          <a:bodyPr wrap="square" lIns="0" tIns="0" rIns="0" bIns="0" rtlCol="0">
            <a:noAutofit/>
          </a:bodyPr>
          <a:lstStyle/>
          <a:p>
            <a:pPr marL="8929">
              <a:lnSpc>
                <a:spcPts val="1800"/>
              </a:lnSpc>
              <a:spcBef>
                <a:spcPts val="90"/>
              </a:spcBef>
            </a:pPr>
            <a:r>
              <a:rPr sz="1700" dirty="0">
                <a:solidFill>
                  <a:srgbClr val="FEFB40"/>
                </a:solidFill>
                <a:latin typeface="Microsoft Sans Serif"/>
                <a:cs typeface="Microsoft Sans Serif"/>
              </a:rPr>
              <a:t>Xilinx Artix7</a:t>
            </a:r>
            <a:endParaRPr sz="1700" dirty="0">
              <a:latin typeface="Microsoft Sans Serif"/>
              <a:cs typeface="Microsoft Sans Serif"/>
            </a:endParaRPr>
          </a:p>
        </p:txBody>
      </p:sp>
      <p:sp>
        <p:nvSpPr>
          <p:cNvPr id="37" name="TextBox 36">
            <a:extLst>
              <a:ext uri="{FF2B5EF4-FFF2-40B4-BE49-F238E27FC236}">
                <a16:creationId xmlns:a16="http://schemas.microsoft.com/office/drawing/2014/main" id="{921D470F-1E29-495F-9A08-5783D243B776}"/>
              </a:ext>
            </a:extLst>
          </p:cNvPr>
          <p:cNvSpPr txBox="1"/>
          <p:nvPr/>
        </p:nvSpPr>
        <p:spPr>
          <a:xfrm>
            <a:off x="4606231" y="3292046"/>
            <a:ext cx="4408295" cy="3016210"/>
          </a:xfrm>
          <a:prstGeom prst="rect">
            <a:avLst/>
          </a:prstGeom>
          <a:noFill/>
          <a:ln w="25400">
            <a:solidFill>
              <a:schemeClr val="accent1">
                <a:lumMod val="90000"/>
              </a:schemeClr>
            </a:solidFill>
          </a:ln>
        </p:spPr>
        <p:txBody>
          <a:bodyPr wrap="square" rtlCol="0">
            <a:spAutoFit/>
          </a:bodyPr>
          <a:lstStyle/>
          <a:p>
            <a:pPr marL="285750" indent="-285750">
              <a:buFont typeface="Arial" panose="020B0604020202020204" pitchFamily="34" charset="0"/>
              <a:buChar char="•"/>
            </a:pPr>
            <a:r>
              <a:rPr lang="en-US" sz="1400" u="sng" dirty="0"/>
              <a:t>INDRA</a:t>
            </a:r>
            <a:r>
              <a:rPr lang="en-US" sz="1400" dirty="0"/>
              <a:t> Test Lab in CEBAF Center </a:t>
            </a:r>
          </a:p>
          <a:p>
            <a:pPr marL="285750" indent="-285750">
              <a:buFont typeface="Arial" panose="020B0604020202020204" pitchFamily="34" charset="0"/>
              <a:buChar char="•"/>
            </a:pPr>
            <a:r>
              <a:rPr lang="en-US" sz="1400" dirty="0"/>
              <a:t>Readout R&amp;D lab for future 12GeV experiments</a:t>
            </a:r>
          </a:p>
          <a:p>
            <a:pPr lvl="1"/>
            <a:r>
              <a:rPr lang="en-US" sz="1200" dirty="0"/>
              <a:t>- TDIS</a:t>
            </a:r>
          </a:p>
          <a:p>
            <a:pPr lvl="1"/>
            <a:r>
              <a:rPr lang="en-US" sz="1200" dirty="0"/>
              <a:t>- SoLID</a:t>
            </a:r>
          </a:p>
          <a:p>
            <a:pPr lvl="1"/>
            <a:r>
              <a:rPr lang="en-US" sz="1200" dirty="0"/>
              <a:t>- Moeller</a:t>
            </a:r>
          </a:p>
          <a:p>
            <a:pPr marL="285750" indent="-285750">
              <a:buFont typeface="Arial" panose="020B0604020202020204" pitchFamily="34" charset="0"/>
              <a:buChar char="•"/>
            </a:pPr>
            <a:r>
              <a:rPr lang="en-US" sz="1400" dirty="0"/>
              <a:t>Development of new Software for managing streaming data storage</a:t>
            </a:r>
          </a:p>
          <a:p>
            <a:pPr marL="285750" indent="-285750">
              <a:buFont typeface="Arial" panose="020B0604020202020204" pitchFamily="34" charset="0"/>
              <a:buChar char="•"/>
            </a:pPr>
            <a:r>
              <a:rPr lang="en-US" sz="1400" dirty="0"/>
              <a:t>Developing Software Framework for processing tasks. i.e.) Calibration, monitoring, reconstruction.</a:t>
            </a:r>
          </a:p>
          <a:p>
            <a:pPr marL="285750" indent="-285750">
              <a:buFont typeface="Arial" panose="020B0604020202020204" pitchFamily="34" charset="0"/>
              <a:buChar char="•"/>
            </a:pPr>
            <a:r>
              <a:rPr lang="en-US" sz="1400" dirty="0"/>
              <a:t>Use new COTS {Aritsta} network gear that includes high level FPGA for control of data stream</a:t>
            </a:r>
          </a:p>
          <a:p>
            <a:pPr marL="285750" indent="-285750">
              <a:buFont typeface="Arial" panose="020B0604020202020204" pitchFamily="34" charset="0"/>
              <a:buChar char="•"/>
            </a:pPr>
            <a:r>
              <a:rPr lang="en-US" sz="1400" dirty="0"/>
              <a:t>Development of High Level Synthesis code for creating ‘virtual triggers’ from streaming data</a:t>
            </a:r>
          </a:p>
          <a:p>
            <a:pPr marL="285750" indent="-285750">
              <a:buFont typeface="Arial" panose="020B0604020202020204" pitchFamily="34" charset="0"/>
              <a:buChar char="•"/>
            </a:pPr>
            <a:endParaRPr lang="en-US" sz="1400" dirty="0"/>
          </a:p>
        </p:txBody>
      </p:sp>
      <p:sp>
        <p:nvSpPr>
          <p:cNvPr id="38" name="TextBox 37">
            <a:extLst>
              <a:ext uri="{FF2B5EF4-FFF2-40B4-BE49-F238E27FC236}">
                <a16:creationId xmlns:a16="http://schemas.microsoft.com/office/drawing/2014/main" id="{8FAF1A9E-10F1-4862-80E4-685DD720DFD6}"/>
              </a:ext>
            </a:extLst>
          </p:cNvPr>
          <p:cNvSpPr txBox="1"/>
          <p:nvPr/>
        </p:nvSpPr>
        <p:spPr>
          <a:xfrm>
            <a:off x="85241" y="754506"/>
            <a:ext cx="3990813" cy="2108269"/>
          </a:xfrm>
          <a:prstGeom prst="rect">
            <a:avLst/>
          </a:prstGeom>
          <a:solidFill>
            <a:schemeClr val="accent5"/>
          </a:solidFill>
        </p:spPr>
        <p:txBody>
          <a:bodyPr wrap="square" rtlCol="0">
            <a:spAutoFit/>
          </a:bodyPr>
          <a:lstStyle/>
          <a:p>
            <a:r>
              <a:rPr lang="en-US" sz="1600" u="sng" dirty="0"/>
              <a:t>FPGA ReadOut &amp; Control[ROC]</a:t>
            </a:r>
          </a:p>
          <a:p>
            <a:r>
              <a:rPr lang="en-US" sz="1600" dirty="0"/>
              <a:t>Develop interfaces with new ASIC:</a:t>
            </a:r>
          </a:p>
          <a:p>
            <a:endParaRPr lang="en-US" sz="900" dirty="0"/>
          </a:p>
          <a:p>
            <a:pPr marL="342900" indent="-342900">
              <a:buAutoNum type="arabicPeriod"/>
            </a:pPr>
            <a:r>
              <a:rPr lang="en-US" sz="1600" dirty="0"/>
              <a:t>Used MAROC3 for CLAS12 RICH and GlueX DIRC detectors</a:t>
            </a:r>
          </a:p>
          <a:p>
            <a:pPr marL="342900" indent="-342900">
              <a:buFontTx/>
              <a:buAutoNum type="arabicPeriod"/>
            </a:pPr>
            <a:r>
              <a:rPr lang="en-US" sz="1600" dirty="0"/>
              <a:t>Petiroc 2A -&gt; 32 Channel SiPM with Q and T conversion {10 bit ADC; 18ps timing[Prototype in development]</a:t>
            </a:r>
          </a:p>
          <a:p>
            <a:r>
              <a:rPr lang="en-US" sz="1000" dirty="0"/>
              <a:t> </a:t>
            </a:r>
          </a:p>
        </p:txBody>
      </p:sp>
      <p:sp>
        <p:nvSpPr>
          <p:cNvPr id="5" name="TextBox 4"/>
          <p:cNvSpPr txBox="1"/>
          <p:nvPr/>
        </p:nvSpPr>
        <p:spPr>
          <a:xfrm>
            <a:off x="4606232" y="2922713"/>
            <a:ext cx="4537781" cy="338554"/>
          </a:xfrm>
          <a:prstGeom prst="rect">
            <a:avLst/>
          </a:prstGeom>
          <a:solidFill>
            <a:srgbClr val="CCFFFF"/>
          </a:solidFill>
          <a:ln>
            <a:solidFill>
              <a:schemeClr val="accent1"/>
            </a:solidFill>
          </a:ln>
        </p:spPr>
        <p:txBody>
          <a:bodyPr wrap="none" rtlCol="0">
            <a:spAutoFit/>
          </a:bodyPr>
          <a:lstStyle/>
          <a:p>
            <a:r>
              <a:rPr lang="en-US" sz="1600" u="sng" dirty="0"/>
              <a:t>I</a:t>
            </a:r>
            <a:r>
              <a:rPr lang="en-US" sz="1600" dirty="0"/>
              <a:t>nnovation in </a:t>
            </a:r>
            <a:r>
              <a:rPr lang="en-US" sz="1600" u="sng" dirty="0"/>
              <a:t>N</a:t>
            </a:r>
            <a:r>
              <a:rPr lang="en-US" sz="1600" dirty="0"/>
              <a:t>uclear </a:t>
            </a:r>
            <a:r>
              <a:rPr lang="en-US" sz="1600" u="sng" dirty="0"/>
              <a:t>D</a:t>
            </a:r>
            <a:r>
              <a:rPr lang="en-US" sz="1600" dirty="0"/>
              <a:t>ata </a:t>
            </a:r>
            <a:r>
              <a:rPr lang="en-US" sz="1600" u="sng" dirty="0"/>
              <a:t>R</a:t>
            </a:r>
            <a:r>
              <a:rPr lang="en-US" sz="1600" dirty="0"/>
              <a:t>eadout and </a:t>
            </a:r>
            <a:r>
              <a:rPr lang="en-US" sz="1600" u="sng" dirty="0"/>
              <a:t>A</a:t>
            </a:r>
            <a:r>
              <a:rPr lang="en-US" sz="1600" dirty="0"/>
              <a:t>nalysis</a:t>
            </a:r>
          </a:p>
        </p:txBody>
      </p:sp>
      <p:sp>
        <p:nvSpPr>
          <p:cNvPr id="2" name="TextBox 1"/>
          <p:cNvSpPr txBox="1"/>
          <p:nvPr/>
        </p:nvSpPr>
        <p:spPr>
          <a:xfrm>
            <a:off x="7292682" y="2388831"/>
            <a:ext cx="1739579" cy="461665"/>
          </a:xfrm>
          <a:prstGeom prst="rect">
            <a:avLst/>
          </a:prstGeom>
          <a:noFill/>
          <a:ln w="25400">
            <a:solidFill>
              <a:srgbClr val="009900"/>
            </a:solidFill>
          </a:ln>
        </p:spPr>
        <p:txBody>
          <a:bodyPr wrap="none" rtlCol="0">
            <a:spAutoFit/>
          </a:bodyPr>
          <a:lstStyle/>
          <a:p>
            <a:r>
              <a:rPr lang="en-US" sz="1200" dirty="0">
                <a:solidFill>
                  <a:srgbClr val="00B050"/>
                </a:solidFill>
              </a:rPr>
              <a:t>Arista Network Switch</a:t>
            </a:r>
          </a:p>
          <a:p>
            <a:r>
              <a:rPr lang="en-US" sz="1200" dirty="0">
                <a:solidFill>
                  <a:srgbClr val="00B050"/>
                </a:solidFill>
              </a:rPr>
              <a:t>Uses Xilinx FPGA</a:t>
            </a:r>
          </a:p>
        </p:txBody>
      </p:sp>
      <p:sp>
        <p:nvSpPr>
          <p:cNvPr id="3" name="Freeform 2"/>
          <p:cNvSpPr/>
          <p:nvPr/>
        </p:nvSpPr>
        <p:spPr bwMode="auto">
          <a:xfrm>
            <a:off x="4215950" y="2396591"/>
            <a:ext cx="3025534" cy="532726"/>
          </a:xfrm>
          <a:custGeom>
            <a:avLst/>
            <a:gdLst>
              <a:gd name="connsiteX0" fmla="*/ 0 w 3025534"/>
              <a:gd name="connsiteY0" fmla="*/ 532726 h 532726"/>
              <a:gd name="connsiteX1" fmla="*/ 1343278 w 3025534"/>
              <a:gd name="connsiteY1" fmla="*/ 225228 h 532726"/>
              <a:gd name="connsiteX2" fmla="*/ 2346691 w 3025534"/>
              <a:gd name="connsiteY2" fmla="*/ 281873 h 532726"/>
              <a:gd name="connsiteX3" fmla="*/ 2977869 w 3025534"/>
              <a:gd name="connsiteY3" fmla="*/ 14836 h 532726"/>
              <a:gd name="connsiteX4" fmla="*/ 2977869 w 3025534"/>
              <a:gd name="connsiteY4" fmla="*/ 39112 h 532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5534" h="532726">
                <a:moveTo>
                  <a:pt x="0" y="532726"/>
                </a:moveTo>
                <a:cubicBezTo>
                  <a:pt x="476081" y="399881"/>
                  <a:pt x="952163" y="267037"/>
                  <a:pt x="1343278" y="225228"/>
                </a:cubicBezTo>
                <a:cubicBezTo>
                  <a:pt x="1734393" y="183419"/>
                  <a:pt x="2074259" y="316938"/>
                  <a:pt x="2346691" y="281873"/>
                </a:cubicBezTo>
                <a:cubicBezTo>
                  <a:pt x="2619123" y="246808"/>
                  <a:pt x="2872673" y="55296"/>
                  <a:pt x="2977869" y="14836"/>
                </a:cubicBezTo>
                <a:cubicBezTo>
                  <a:pt x="3083065" y="-25624"/>
                  <a:pt x="2981915" y="28323"/>
                  <a:pt x="2977869" y="39112"/>
                </a:cubicBezTo>
              </a:path>
            </a:pathLst>
          </a:custGeom>
          <a:noFill/>
          <a:ln w="34925" cap="flat" cmpd="sng" algn="ctr">
            <a:solidFill>
              <a:srgbClr val="FFC000"/>
            </a:solidFill>
            <a:prstDash val="solid"/>
            <a:round/>
            <a:headEnd type="stealth" w="lg" len="lg"/>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ndParaRPr>
          </a:p>
        </p:txBody>
      </p:sp>
      <p:sp>
        <p:nvSpPr>
          <p:cNvPr id="6" name="TextBox 5"/>
          <p:cNvSpPr txBox="1"/>
          <p:nvPr/>
        </p:nvSpPr>
        <p:spPr>
          <a:xfrm>
            <a:off x="5046191" y="2396591"/>
            <a:ext cx="758541" cy="230832"/>
          </a:xfrm>
          <a:prstGeom prst="rect">
            <a:avLst/>
          </a:prstGeom>
          <a:noFill/>
        </p:spPr>
        <p:txBody>
          <a:bodyPr wrap="none" rtlCol="0">
            <a:spAutoFit/>
          </a:bodyPr>
          <a:lstStyle/>
          <a:p>
            <a:r>
              <a:rPr lang="en-US" sz="900" dirty="0"/>
              <a:t>Fiber Optic</a:t>
            </a:r>
          </a:p>
        </p:txBody>
      </p:sp>
    </p:spTree>
    <p:extLst>
      <p:ext uri="{BB962C8B-B14F-4D97-AF65-F5344CB8AC3E}">
        <p14:creationId xmlns:p14="http://schemas.microsoft.com/office/powerpoint/2010/main" val="17926511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57200" y="30"/>
            <a:ext cx="8229600" cy="639763"/>
          </a:xfrm>
          <a:prstGeom prst="rect">
            <a:avLst/>
          </a:prstGeom>
        </p:spPr>
        <p:txBody>
          <a:bodyPr/>
          <a:lst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r>
              <a:rPr lang="en-US" sz="1800" kern="0" dirty="0"/>
              <a:t>Streaming Without ‘Crates’ </a:t>
            </a:r>
          </a:p>
          <a:p>
            <a:r>
              <a:rPr lang="en-US" sz="1800" kern="0" dirty="0"/>
              <a:t>Readout/Control of ASIC &lt;-</a:t>
            </a:r>
            <a:r>
              <a:rPr lang="en-US" sz="1800" kern="0" dirty="0">
                <a:sym typeface="Wingdings" panose="05000000000000000000" pitchFamily="2" charset="2"/>
              </a:rPr>
              <a:t>-&gt;Network</a:t>
            </a:r>
            <a:br>
              <a:rPr lang="en-US" sz="2000" kern="0" dirty="0"/>
            </a:br>
            <a:endParaRPr lang="en-US" sz="1400" kern="0" dirty="0"/>
          </a:p>
        </p:txBody>
      </p:sp>
      <p:sp>
        <p:nvSpPr>
          <p:cNvPr id="10" name="TextBox 9"/>
          <p:cNvSpPr txBox="1"/>
          <p:nvPr/>
        </p:nvSpPr>
        <p:spPr>
          <a:xfrm>
            <a:off x="8116155" y="43324"/>
            <a:ext cx="1027845" cy="246221"/>
          </a:xfrm>
          <a:prstGeom prst="rect">
            <a:avLst/>
          </a:prstGeom>
          <a:noFill/>
        </p:spPr>
        <p:txBody>
          <a:bodyPr wrap="none" rtlCol="0">
            <a:spAutoFit/>
          </a:bodyPr>
          <a:lstStyle/>
          <a:p>
            <a:r>
              <a:rPr lang="en-US" sz="1000" dirty="0"/>
              <a:t>FEDAQ Group</a:t>
            </a:r>
          </a:p>
        </p:txBody>
      </p:sp>
      <p:pic>
        <p:nvPicPr>
          <p:cNvPr id="4" name="Picture 4">
            <a:extLst>
              <a:ext uri="{FF2B5EF4-FFF2-40B4-BE49-F238E27FC236}">
                <a16:creationId xmlns:a16="http://schemas.microsoft.com/office/drawing/2014/main" id="{FFDB794B-9680-33C3-585D-7BC0E72291C3}"/>
              </a:ext>
            </a:extLst>
          </p:cNvPr>
          <p:cNvPicPr>
            <a:picLocks noChangeAspect="1"/>
          </p:cNvPicPr>
          <p:nvPr/>
        </p:nvPicPr>
        <p:blipFill>
          <a:blip r:embed="rId3"/>
          <a:stretch>
            <a:fillRect/>
          </a:stretch>
        </p:blipFill>
        <p:spPr>
          <a:xfrm>
            <a:off x="6076242" y="1177553"/>
            <a:ext cx="2777066" cy="3700938"/>
          </a:xfrm>
          <a:prstGeom prst="rect">
            <a:avLst/>
          </a:prstGeom>
        </p:spPr>
      </p:pic>
      <p:sp>
        <p:nvSpPr>
          <p:cNvPr id="8" name="TextBox 7">
            <a:extLst>
              <a:ext uri="{FF2B5EF4-FFF2-40B4-BE49-F238E27FC236}">
                <a16:creationId xmlns:a16="http://schemas.microsoft.com/office/drawing/2014/main" id="{CDC46B0C-0B1C-D76C-83AF-84B0A6348DCF}"/>
              </a:ext>
            </a:extLst>
          </p:cNvPr>
          <p:cNvSpPr txBox="1"/>
          <p:nvPr/>
        </p:nvSpPr>
        <p:spPr>
          <a:xfrm>
            <a:off x="6076243" y="783045"/>
            <a:ext cx="2777066"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fontAlgn="auto">
              <a:spcBef>
                <a:spcPts val="0"/>
              </a:spcBef>
              <a:spcAft>
                <a:spcPts val="0"/>
              </a:spcAft>
            </a:pPr>
            <a:r>
              <a:rPr lang="en-US" sz="1600" dirty="0">
                <a:solidFill>
                  <a:prstClr val="black"/>
                </a:solidFill>
                <a:latin typeface="Calibri" panose="020F0502020204030204"/>
              </a:rPr>
              <a:t>INDRA FADC Streaming Setup</a:t>
            </a:r>
          </a:p>
        </p:txBody>
      </p:sp>
      <p:sp>
        <p:nvSpPr>
          <p:cNvPr id="11" name="TextBox 10">
            <a:extLst>
              <a:ext uri="{FF2B5EF4-FFF2-40B4-BE49-F238E27FC236}">
                <a16:creationId xmlns:a16="http://schemas.microsoft.com/office/drawing/2014/main" id="{3FAACCF9-D26B-1CA7-6769-C9891D0DD7C4}"/>
              </a:ext>
            </a:extLst>
          </p:cNvPr>
          <p:cNvSpPr txBox="1"/>
          <p:nvPr/>
        </p:nvSpPr>
        <p:spPr>
          <a:xfrm>
            <a:off x="5995103" y="4889946"/>
            <a:ext cx="2939344" cy="807913"/>
          </a:xfrm>
          <a:prstGeom prst="rect">
            <a:avLst/>
          </a:prstGeom>
          <a:solidFill>
            <a:schemeClr val="accent5"/>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fontAlgn="auto">
              <a:spcBef>
                <a:spcPts val="0"/>
              </a:spcBef>
              <a:spcAft>
                <a:spcPts val="0"/>
              </a:spcAft>
            </a:pPr>
            <a:r>
              <a:rPr lang="en-US" sz="1600" b="0" dirty="0">
                <a:solidFill>
                  <a:prstClr val="black"/>
                </a:solidFill>
                <a:latin typeface="Calibri" panose="020F0502020204030204"/>
              </a:rPr>
              <a:t>8x FADCs, 4x 10Gbps Ethernet links from VTP, 10G/100G switch to indra-s1 server (on 100Gbps)</a:t>
            </a:r>
          </a:p>
        </p:txBody>
      </p:sp>
      <p:sp>
        <p:nvSpPr>
          <p:cNvPr id="12" name="TextBox 11">
            <a:extLst>
              <a:ext uri="{FF2B5EF4-FFF2-40B4-BE49-F238E27FC236}">
                <a16:creationId xmlns:a16="http://schemas.microsoft.com/office/drawing/2014/main" id="{176FF7A3-C232-5B0D-E3A8-57A00B4C1341}"/>
              </a:ext>
            </a:extLst>
          </p:cNvPr>
          <p:cNvSpPr txBox="1"/>
          <p:nvPr/>
        </p:nvSpPr>
        <p:spPr>
          <a:xfrm>
            <a:off x="187677" y="783045"/>
            <a:ext cx="5888565" cy="500906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fontAlgn="auto">
              <a:spcBef>
                <a:spcPts val="0"/>
              </a:spcBef>
              <a:spcAft>
                <a:spcPts val="0"/>
              </a:spcAft>
            </a:pPr>
            <a:r>
              <a:rPr lang="en-US" sz="1400" dirty="0">
                <a:solidFill>
                  <a:prstClr val="black"/>
                </a:solidFill>
                <a:latin typeface="Calibri" panose="020F0502020204030204"/>
                <a:cs typeface="Calibri"/>
              </a:rPr>
              <a:t>Beginning of the year we started with:</a:t>
            </a:r>
          </a:p>
          <a:p>
            <a:pPr defTabSz="685800" fontAlgn="auto">
              <a:spcBef>
                <a:spcPts val="0"/>
              </a:spcBef>
              <a:spcAft>
                <a:spcPts val="0"/>
              </a:spcAft>
            </a:pPr>
            <a:r>
              <a:rPr lang="en-US" sz="1400" b="0" dirty="0">
                <a:solidFill>
                  <a:prstClr val="black"/>
                </a:solidFill>
                <a:latin typeface="+mj-lt"/>
                <a:cs typeface="Calibri"/>
              </a:rPr>
              <a:t>- 1 to 8 FADCs (left side of crate) to first 10Gbps TCP link</a:t>
            </a:r>
            <a:endParaRPr lang="en-US" sz="1400" dirty="0">
              <a:solidFill>
                <a:prstClr val="black"/>
              </a:solidFill>
              <a:latin typeface="+mj-lt"/>
              <a:cs typeface="Calibri"/>
            </a:endParaRPr>
          </a:p>
          <a:p>
            <a:pPr defTabSz="685800" fontAlgn="auto">
              <a:spcBef>
                <a:spcPts val="0"/>
              </a:spcBef>
              <a:spcAft>
                <a:spcPts val="0"/>
              </a:spcAft>
            </a:pPr>
            <a:r>
              <a:rPr lang="en-US" sz="1400" b="0" dirty="0">
                <a:solidFill>
                  <a:prstClr val="black"/>
                </a:solidFill>
                <a:latin typeface="+mj-lt"/>
                <a:ea typeface="+mn-lt"/>
                <a:cs typeface="Calibri" panose="020F0502020204030204"/>
              </a:rPr>
              <a:t>- 1 to 8 FADCs (left side of crate) to second 10Gbps TCP link</a:t>
            </a:r>
          </a:p>
          <a:p>
            <a:pPr defTabSz="685800" fontAlgn="auto">
              <a:spcBef>
                <a:spcPts val="0"/>
              </a:spcBef>
              <a:spcAft>
                <a:spcPts val="0"/>
              </a:spcAft>
            </a:pPr>
            <a:r>
              <a:rPr lang="en-US" sz="1400" b="0" dirty="0">
                <a:solidFill>
                  <a:prstClr val="black"/>
                </a:solidFill>
                <a:latin typeface="+mj-lt"/>
                <a:ea typeface="+mn-lt"/>
                <a:cs typeface="Calibri" panose="020F0502020204030204"/>
              </a:rPr>
              <a:t>- Could achieve ~8Gbps per link: 125MHz hits for each crate half, or ~1MHz average channel hit rate (reporting charge &amp; time)</a:t>
            </a:r>
          </a:p>
          <a:p>
            <a:pPr defTabSz="685800" fontAlgn="auto">
              <a:spcBef>
                <a:spcPts val="0"/>
              </a:spcBef>
              <a:spcAft>
                <a:spcPts val="0"/>
              </a:spcAft>
            </a:pPr>
            <a:endParaRPr lang="en-US" sz="1350" b="0" dirty="0">
              <a:solidFill>
                <a:prstClr val="black"/>
              </a:solidFill>
              <a:latin typeface="Calibri" panose="020F0502020204030204"/>
              <a:cs typeface="Calibri"/>
            </a:endParaRPr>
          </a:p>
          <a:p>
            <a:pPr defTabSz="685800" fontAlgn="auto">
              <a:spcBef>
                <a:spcPts val="0"/>
              </a:spcBef>
              <a:spcAft>
                <a:spcPts val="0"/>
              </a:spcAft>
            </a:pPr>
            <a:r>
              <a:rPr lang="en-US" sz="1400" dirty="0">
                <a:solidFill>
                  <a:prstClr val="black"/>
                </a:solidFill>
                <a:latin typeface="Calibri" panose="020F0502020204030204"/>
                <a:cs typeface="Calibri"/>
              </a:rPr>
              <a:t>Recent additions:</a:t>
            </a:r>
            <a:endParaRPr lang="en-US" sz="1400" b="0" dirty="0">
              <a:solidFill>
                <a:prstClr val="black"/>
              </a:solidFill>
              <a:latin typeface="Calibri" panose="020F0502020204030204"/>
              <a:cs typeface="Calibri"/>
            </a:endParaRPr>
          </a:p>
          <a:p>
            <a:pPr defTabSz="685800" fontAlgn="auto">
              <a:spcBef>
                <a:spcPts val="0"/>
              </a:spcBef>
              <a:spcAft>
                <a:spcPts val="0"/>
              </a:spcAft>
            </a:pPr>
            <a:r>
              <a:rPr lang="en-US" sz="1400" b="0" dirty="0">
                <a:solidFill>
                  <a:prstClr val="black"/>
                </a:solidFill>
                <a:latin typeface="+mj-lt"/>
                <a:cs typeface="Calibri"/>
              </a:rPr>
              <a:t>- Switched data format to be </a:t>
            </a:r>
            <a:r>
              <a:rPr lang="en-US" sz="1400" dirty="0">
                <a:solidFill>
                  <a:prstClr val="black"/>
                </a:solidFill>
                <a:latin typeface="+mj-lt"/>
                <a:cs typeface="Calibri"/>
              </a:rPr>
              <a:t>CODA EVIO </a:t>
            </a:r>
            <a:r>
              <a:rPr lang="en-US" sz="1400" b="0" dirty="0">
                <a:solidFill>
                  <a:prstClr val="black"/>
                </a:solidFill>
                <a:latin typeface="+mj-lt"/>
                <a:cs typeface="Calibri"/>
              </a:rPr>
              <a:t>compliant (allows various CODA tools/software to be useful)</a:t>
            </a:r>
          </a:p>
          <a:p>
            <a:pPr defTabSz="685800" fontAlgn="auto">
              <a:spcBef>
                <a:spcPts val="0"/>
              </a:spcBef>
              <a:spcAft>
                <a:spcPts val="0"/>
              </a:spcAft>
            </a:pPr>
            <a:r>
              <a:rPr lang="en-US" sz="1400" b="0" dirty="0">
                <a:solidFill>
                  <a:prstClr val="black"/>
                </a:solidFill>
                <a:latin typeface="+mj-lt"/>
                <a:cs typeface="Calibri"/>
              </a:rPr>
              <a:t>- Added support arbitrary FADC slots -&gt; Ethernet port mapping</a:t>
            </a:r>
          </a:p>
          <a:p>
            <a:pPr defTabSz="685800" fontAlgn="auto">
              <a:spcBef>
                <a:spcPts val="0"/>
              </a:spcBef>
              <a:spcAft>
                <a:spcPts val="0"/>
              </a:spcAft>
            </a:pPr>
            <a:r>
              <a:rPr lang="en-US" sz="1400" b="0" dirty="0">
                <a:solidFill>
                  <a:prstClr val="black"/>
                </a:solidFill>
                <a:latin typeface="+mj-lt"/>
                <a:cs typeface="Calibri"/>
              </a:rPr>
              <a:t>- Added support for UDP and Jumbo packets. This uses much less resources on the VTP. Fixed various bugs in the UDP stack and now the server can reliably receive all packets with no loss.</a:t>
            </a:r>
          </a:p>
          <a:p>
            <a:pPr defTabSz="685800" fontAlgn="auto">
              <a:spcBef>
                <a:spcPts val="0"/>
              </a:spcBef>
              <a:spcAft>
                <a:spcPts val="0"/>
              </a:spcAft>
            </a:pPr>
            <a:r>
              <a:rPr lang="en-US" sz="1400" b="0" dirty="0">
                <a:solidFill>
                  <a:prstClr val="black"/>
                </a:solidFill>
                <a:latin typeface="+mj-lt"/>
                <a:cs typeface="Calibri"/>
              </a:rPr>
              <a:t>- Can use at 4 ports on VTP, but need to optimize the processor to make them independent (currently they share a processor limiting the total performance)</a:t>
            </a:r>
          </a:p>
          <a:p>
            <a:pPr defTabSz="685800" fontAlgn="auto">
              <a:spcBef>
                <a:spcPts val="0"/>
              </a:spcBef>
              <a:spcAft>
                <a:spcPts val="0"/>
              </a:spcAft>
            </a:pPr>
            <a:endParaRPr lang="en-US" sz="1350" b="0" dirty="0">
              <a:solidFill>
                <a:prstClr val="black"/>
              </a:solidFill>
              <a:latin typeface="Calibri" panose="020F0502020204030204"/>
              <a:cs typeface="Calibri"/>
            </a:endParaRPr>
          </a:p>
          <a:p>
            <a:pPr defTabSz="685800" fontAlgn="auto">
              <a:spcBef>
                <a:spcPts val="0"/>
              </a:spcBef>
              <a:spcAft>
                <a:spcPts val="0"/>
              </a:spcAft>
            </a:pPr>
            <a:r>
              <a:rPr lang="en-US" sz="1400" dirty="0">
                <a:solidFill>
                  <a:prstClr val="black"/>
                </a:solidFill>
                <a:latin typeface="Calibri" panose="020F0502020204030204"/>
                <a:ea typeface="+mn-lt"/>
                <a:cs typeface="Calibri" panose="020F0502020204030204"/>
              </a:rPr>
              <a:t>Performance:</a:t>
            </a:r>
          </a:p>
          <a:p>
            <a:pPr defTabSz="685800" fontAlgn="auto">
              <a:spcBef>
                <a:spcPts val="0"/>
              </a:spcBef>
              <a:spcAft>
                <a:spcPts val="0"/>
              </a:spcAft>
            </a:pPr>
            <a:r>
              <a:rPr lang="en-US" sz="1400" b="0" dirty="0">
                <a:solidFill>
                  <a:prstClr val="black"/>
                </a:solidFill>
                <a:latin typeface="+mn-lt"/>
                <a:ea typeface="+mn-lt"/>
                <a:cs typeface="Calibri" panose="020F0502020204030204"/>
              </a:rPr>
              <a:t>- Currently: 1x-2x TCP links ~8Gbps, 1x UDP ~9.5Gbps</a:t>
            </a:r>
          </a:p>
          <a:p>
            <a:pPr defTabSz="685800" fontAlgn="auto">
              <a:spcBef>
                <a:spcPts val="0"/>
              </a:spcBef>
              <a:spcAft>
                <a:spcPts val="0"/>
              </a:spcAft>
            </a:pPr>
            <a:r>
              <a:rPr lang="en-US" sz="1400" b="0" dirty="0">
                <a:solidFill>
                  <a:prstClr val="black"/>
                </a:solidFill>
                <a:latin typeface="+mn-lt"/>
                <a:ea typeface="+mn-lt"/>
                <a:cs typeface="Calibri" panose="020F0502020204030204"/>
              </a:rPr>
              <a:t>- Soon expect to have all 4 ports running UDP in parallel for ~38Gbps total</a:t>
            </a:r>
          </a:p>
          <a:p>
            <a:pPr defTabSz="685800" fontAlgn="auto">
              <a:spcBef>
                <a:spcPts val="0"/>
              </a:spcBef>
              <a:spcAft>
                <a:spcPts val="0"/>
              </a:spcAft>
            </a:pPr>
            <a:r>
              <a:rPr lang="en-US" sz="1400" b="0" dirty="0">
                <a:solidFill>
                  <a:prstClr val="black"/>
                </a:solidFill>
                <a:latin typeface="+mn-lt"/>
                <a:ea typeface="+mn-lt"/>
                <a:cs typeface="Calibri" panose="020F0502020204030204"/>
              </a:rPr>
              <a:t>- Single CPU core utilization ~50% for 9.5Gbps UDP (leaving many free CPUs for data processing and receiving additional streams</a:t>
            </a:r>
            <a:r>
              <a:rPr lang="en-US" sz="1400" b="0" dirty="0">
                <a:solidFill>
                  <a:prstClr val="black"/>
                </a:solidFill>
                <a:latin typeface="Calibri" panose="020F0502020204030204"/>
                <a:ea typeface="+mn-lt"/>
                <a:cs typeface="Calibri" panose="020F0502020204030204"/>
              </a:rPr>
              <a:t>)</a:t>
            </a:r>
          </a:p>
        </p:txBody>
      </p:sp>
    </p:spTree>
    <p:extLst>
      <p:ext uri="{BB962C8B-B14F-4D97-AF65-F5344CB8AC3E}">
        <p14:creationId xmlns:p14="http://schemas.microsoft.com/office/powerpoint/2010/main" val="21834147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57200" y="30"/>
            <a:ext cx="8229600" cy="639763"/>
          </a:xfrm>
          <a:prstGeom prst="rect">
            <a:avLst/>
          </a:prstGeom>
        </p:spPr>
        <p:txBody>
          <a:bodyPr/>
          <a:lst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r>
              <a:rPr lang="en-US" sz="1800" kern="0" dirty="0"/>
              <a:t>Streaming Without ‘Crates’ </a:t>
            </a:r>
          </a:p>
          <a:p>
            <a:r>
              <a:rPr lang="en-US" sz="1800" kern="0" dirty="0"/>
              <a:t>Readout/Control of ASIC &lt;-</a:t>
            </a:r>
            <a:r>
              <a:rPr lang="en-US" sz="1800" kern="0" dirty="0">
                <a:sym typeface="Wingdings" panose="05000000000000000000" pitchFamily="2" charset="2"/>
              </a:rPr>
              <a:t>-&gt;Network</a:t>
            </a:r>
            <a:br>
              <a:rPr lang="en-US" sz="2000" kern="0" dirty="0"/>
            </a:br>
            <a:endParaRPr lang="en-US" sz="1400" kern="0" dirty="0"/>
          </a:p>
        </p:txBody>
      </p:sp>
      <p:sp>
        <p:nvSpPr>
          <p:cNvPr id="10" name="TextBox 9"/>
          <p:cNvSpPr txBox="1"/>
          <p:nvPr/>
        </p:nvSpPr>
        <p:spPr>
          <a:xfrm>
            <a:off x="8116155" y="43324"/>
            <a:ext cx="1027845" cy="246221"/>
          </a:xfrm>
          <a:prstGeom prst="rect">
            <a:avLst/>
          </a:prstGeom>
          <a:noFill/>
        </p:spPr>
        <p:txBody>
          <a:bodyPr wrap="none" rtlCol="0">
            <a:spAutoFit/>
          </a:bodyPr>
          <a:lstStyle/>
          <a:p>
            <a:r>
              <a:rPr lang="en-US" sz="1000" dirty="0"/>
              <a:t>FEDAQ Group</a:t>
            </a:r>
          </a:p>
        </p:txBody>
      </p:sp>
      <p:pic>
        <p:nvPicPr>
          <p:cNvPr id="3" name="Picture 2">
            <a:extLst>
              <a:ext uri="{FF2B5EF4-FFF2-40B4-BE49-F238E27FC236}">
                <a16:creationId xmlns:a16="http://schemas.microsoft.com/office/drawing/2014/main" id="{A2BA79DE-FA26-8BAC-6A3E-31697B3E6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76052"/>
            <a:ext cx="9144000" cy="4905895"/>
          </a:xfrm>
          <a:prstGeom prst="rect">
            <a:avLst/>
          </a:prstGeom>
        </p:spPr>
      </p:pic>
    </p:spTree>
    <p:extLst>
      <p:ext uri="{BB962C8B-B14F-4D97-AF65-F5344CB8AC3E}">
        <p14:creationId xmlns:p14="http://schemas.microsoft.com/office/powerpoint/2010/main" val="10211065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57200" y="30"/>
            <a:ext cx="8229600" cy="639763"/>
          </a:xfrm>
          <a:prstGeom prst="rect">
            <a:avLst/>
          </a:prstGeom>
        </p:spPr>
        <p:txBody>
          <a:bodyPr/>
          <a:lst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r>
              <a:rPr lang="en-US" sz="2400" kern="0" dirty="0"/>
              <a:t>SRO Examples -  CODA Readout </a:t>
            </a:r>
            <a:br>
              <a:rPr lang="en-US" sz="2000" kern="0" dirty="0"/>
            </a:br>
            <a:endParaRPr lang="en-US" sz="1400" kern="0" dirty="0"/>
          </a:p>
        </p:txBody>
      </p:sp>
      <p:sp>
        <p:nvSpPr>
          <p:cNvPr id="10" name="TextBox 9"/>
          <p:cNvSpPr txBox="1"/>
          <p:nvPr/>
        </p:nvSpPr>
        <p:spPr>
          <a:xfrm>
            <a:off x="8116155" y="43324"/>
            <a:ext cx="1027845" cy="246221"/>
          </a:xfrm>
          <a:prstGeom prst="rect">
            <a:avLst/>
          </a:prstGeom>
          <a:noFill/>
        </p:spPr>
        <p:txBody>
          <a:bodyPr wrap="none" rtlCol="0">
            <a:spAutoFit/>
          </a:bodyPr>
          <a:lstStyle/>
          <a:p>
            <a:r>
              <a:rPr lang="en-US" sz="1000" dirty="0"/>
              <a:t>FEDAQ Group</a:t>
            </a:r>
          </a:p>
        </p:txBody>
      </p:sp>
      <p:pic>
        <p:nvPicPr>
          <p:cNvPr id="3" name="Picture 2">
            <a:extLst>
              <a:ext uri="{FF2B5EF4-FFF2-40B4-BE49-F238E27FC236}">
                <a16:creationId xmlns:a16="http://schemas.microsoft.com/office/drawing/2014/main" id="{A0920007-A6D9-D8B4-2165-1941A7B1F6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0095"/>
            <a:ext cx="9144000" cy="5826443"/>
          </a:xfrm>
          <a:prstGeom prst="rect">
            <a:avLst/>
          </a:prstGeom>
        </p:spPr>
      </p:pic>
    </p:spTree>
    <p:extLst>
      <p:ext uri="{BB962C8B-B14F-4D97-AF65-F5344CB8AC3E}">
        <p14:creationId xmlns:p14="http://schemas.microsoft.com/office/powerpoint/2010/main" val="24511228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57200" y="30"/>
            <a:ext cx="8229600" cy="639763"/>
          </a:xfrm>
          <a:prstGeom prst="rect">
            <a:avLst/>
          </a:prstGeom>
        </p:spPr>
        <p:txBody>
          <a:bodyPr/>
          <a:lst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r>
              <a:rPr lang="en-US" sz="2400" kern="0" dirty="0"/>
              <a:t>SRO Examples -  CLAS12 Forward Tagger </a:t>
            </a:r>
            <a:br>
              <a:rPr lang="en-US" sz="2000" kern="0" dirty="0"/>
            </a:br>
            <a:endParaRPr lang="en-US" sz="1400" kern="0" dirty="0"/>
          </a:p>
        </p:txBody>
      </p:sp>
      <p:sp>
        <p:nvSpPr>
          <p:cNvPr id="10" name="TextBox 9"/>
          <p:cNvSpPr txBox="1"/>
          <p:nvPr/>
        </p:nvSpPr>
        <p:spPr>
          <a:xfrm>
            <a:off x="8116155" y="43324"/>
            <a:ext cx="1027845" cy="246221"/>
          </a:xfrm>
          <a:prstGeom prst="rect">
            <a:avLst/>
          </a:prstGeom>
          <a:noFill/>
        </p:spPr>
        <p:txBody>
          <a:bodyPr wrap="none" rtlCol="0">
            <a:spAutoFit/>
          </a:bodyPr>
          <a:lstStyle/>
          <a:p>
            <a:r>
              <a:rPr lang="en-US" sz="1000" dirty="0"/>
              <a:t>FEDAQ Group</a:t>
            </a:r>
          </a:p>
        </p:txBody>
      </p:sp>
      <p:pic>
        <p:nvPicPr>
          <p:cNvPr id="4" name="Picture 3">
            <a:extLst>
              <a:ext uri="{FF2B5EF4-FFF2-40B4-BE49-F238E27FC236}">
                <a16:creationId xmlns:a16="http://schemas.microsoft.com/office/drawing/2014/main" id="{A35FF935-8C39-2F77-BAA9-59DCDF7A8D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0393"/>
            <a:ext cx="9144000" cy="5615200"/>
          </a:xfrm>
          <a:prstGeom prst="rect">
            <a:avLst/>
          </a:prstGeom>
        </p:spPr>
      </p:pic>
    </p:spTree>
    <p:extLst>
      <p:ext uri="{BB962C8B-B14F-4D97-AF65-F5344CB8AC3E}">
        <p14:creationId xmlns:p14="http://schemas.microsoft.com/office/powerpoint/2010/main" val="1003297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57200" y="30"/>
            <a:ext cx="8229600" cy="639763"/>
          </a:xfrm>
          <a:prstGeom prst="rect">
            <a:avLst/>
          </a:prstGeom>
        </p:spPr>
        <p:txBody>
          <a:bodyPr/>
          <a:lst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r>
              <a:rPr lang="en-US" sz="2400" kern="0" dirty="0"/>
              <a:t>Future SRO Projects @JLAB </a:t>
            </a:r>
            <a:br>
              <a:rPr lang="en-US" sz="2000" kern="0" dirty="0"/>
            </a:br>
            <a:endParaRPr lang="en-US" sz="1400" kern="0" dirty="0"/>
          </a:p>
        </p:txBody>
      </p:sp>
      <p:sp>
        <p:nvSpPr>
          <p:cNvPr id="10" name="TextBox 9"/>
          <p:cNvSpPr txBox="1"/>
          <p:nvPr/>
        </p:nvSpPr>
        <p:spPr>
          <a:xfrm>
            <a:off x="8116155" y="43324"/>
            <a:ext cx="1027845" cy="246221"/>
          </a:xfrm>
          <a:prstGeom prst="rect">
            <a:avLst/>
          </a:prstGeom>
          <a:noFill/>
        </p:spPr>
        <p:txBody>
          <a:bodyPr wrap="none" rtlCol="0">
            <a:spAutoFit/>
          </a:bodyPr>
          <a:lstStyle/>
          <a:p>
            <a:r>
              <a:rPr lang="en-US" sz="1000" dirty="0"/>
              <a:t>FEDAQ Group</a:t>
            </a:r>
          </a:p>
        </p:txBody>
      </p:sp>
      <p:sp>
        <p:nvSpPr>
          <p:cNvPr id="13" name="Rectangle 3">
            <a:extLst>
              <a:ext uri="{FF2B5EF4-FFF2-40B4-BE49-F238E27FC236}">
                <a16:creationId xmlns:a16="http://schemas.microsoft.com/office/drawing/2014/main" id="{1846D268-EA78-411D-8753-20B351B4D8BC}"/>
              </a:ext>
            </a:extLst>
          </p:cNvPr>
          <p:cNvSpPr txBox="1">
            <a:spLocks noChangeArrowheads="1"/>
          </p:cNvSpPr>
          <p:nvPr/>
        </p:nvSpPr>
        <p:spPr>
          <a:xfrm>
            <a:off x="246491" y="850686"/>
            <a:ext cx="8229600" cy="5474680"/>
          </a:xfrm>
          <a:prstGeom prst="rect">
            <a:avLst/>
          </a:prstGeom>
        </p:spPr>
        <p:txBody>
          <a:bodyPr/>
          <a:lstStyle>
            <a:lvl1pPr marL="228600" indent="-228600" algn="l" rtl="0" eaLnBrk="0" fontAlgn="base" hangingPunct="0">
              <a:spcBef>
                <a:spcPct val="20000"/>
              </a:spcBef>
              <a:spcAft>
                <a:spcPct val="0"/>
              </a:spcAft>
              <a:buChar char="•"/>
              <a:defRPr sz="2800" b="1">
                <a:solidFill>
                  <a:schemeClr val="tx1"/>
                </a:solidFill>
                <a:latin typeface="+mn-lt"/>
                <a:ea typeface="+mn-ea"/>
                <a:cs typeface="+mn-cs"/>
              </a:defRPr>
            </a:lvl1pPr>
            <a:lvl2pPr marL="576263" indent="-233363" algn="l" rtl="0" eaLnBrk="0" fontAlgn="base" hangingPunct="0">
              <a:spcBef>
                <a:spcPct val="20000"/>
              </a:spcBef>
              <a:spcAft>
                <a:spcPct val="0"/>
              </a:spcAft>
              <a:buChar char="–"/>
              <a:defRPr sz="2400" b="1">
                <a:solidFill>
                  <a:srgbClr val="002060"/>
                </a:solidFill>
                <a:latin typeface="+mn-lt"/>
              </a:defRPr>
            </a:lvl2pPr>
            <a:lvl3pPr marL="919163" indent="-228600" algn="l" rtl="0" eaLnBrk="0" fontAlgn="base" hangingPunct="0">
              <a:spcBef>
                <a:spcPct val="20000"/>
              </a:spcBef>
              <a:spcAft>
                <a:spcPct val="0"/>
              </a:spcAft>
              <a:buChar char="•"/>
              <a:defRPr sz="2000" b="1">
                <a:solidFill>
                  <a:srgbClr val="008000"/>
                </a:solidFill>
                <a:latin typeface="+mn-lt"/>
              </a:defRPr>
            </a:lvl3pPr>
            <a:lvl4pPr marL="1262063" indent="-228600" algn="l" rtl="0" eaLnBrk="0" fontAlgn="base" hangingPunct="0">
              <a:spcBef>
                <a:spcPct val="20000"/>
              </a:spcBef>
              <a:spcAft>
                <a:spcPct val="0"/>
              </a:spcAft>
              <a:buChar char="–"/>
              <a:defRPr sz="2000" b="1">
                <a:solidFill>
                  <a:srgbClr val="632B8D"/>
                </a:solidFill>
                <a:latin typeface="+mn-lt"/>
              </a:defRPr>
            </a:lvl4pPr>
            <a:lvl5pPr marL="1604963" indent="-228600" algn="l" rtl="0" eaLnBrk="0" fontAlgn="base" hangingPunct="0">
              <a:spcBef>
                <a:spcPct val="20000"/>
              </a:spcBef>
              <a:spcAft>
                <a:spcPct val="0"/>
              </a:spcAft>
              <a:buChar char="»"/>
              <a:defRPr sz="2000" b="1">
                <a:solidFill>
                  <a:schemeClr val="tx1"/>
                </a:solidFill>
                <a:latin typeface="+mn-lt"/>
              </a:defRPr>
            </a:lvl5pPr>
            <a:lvl6pPr marL="2062163" indent="-228600" algn="l" rtl="0" fontAlgn="base">
              <a:spcBef>
                <a:spcPct val="20000"/>
              </a:spcBef>
              <a:spcAft>
                <a:spcPct val="0"/>
              </a:spcAft>
              <a:buChar char="»"/>
              <a:defRPr sz="2000" b="1">
                <a:solidFill>
                  <a:schemeClr val="tx1"/>
                </a:solidFill>
                <a:latin typeface="+mn-lt"/>
              </a:defRPr>
            </a:lvl6pPr>
            <a:lvl7pPr marL="2519363" indent="-228600" algn="l" rtl="0" fontAlgn="base">
              <a:spcBef>
                <a:spcPct val="20000"/>
              </a:spcBef>
              <a:spcAft>
                <a:spcPct val="0"/>
              </a:spcAft>
              <a:buChar char="»"/>
              <a:defRPr sz="2000" b="1">
                <a:solidFill>
                  <a:schemeClr val="tx1"/>
                </a:solidFill>
                <a:latin typeface="+mn-lt"/>
              </a:defRPr>
            </a:lvl7pPr>
            <a:lvl8pPr marL="2976563" indent="-228600" algn="l" rtl="0" fontAlgn="base">
              <a:spcBef>
                <a:spcPct val="20000"/>
              </a:spcBef>
              <a:spcAft>
                <a:spcPct val="0"/>
              </a:spcAft>
              <a:buChar char="»"/>
              <a:defRPr sz="2000" b="1">
                <a:solidFill>
                  <a:schemeClr val="tx1"/>
                </a:solidFill>
                <a:latin typeface="+mn-lt"/>
              </a:defRPr>
            </a:lvl8pPr>
            <a:lvl9pPr marL="3433763" indent="-228600" algn="l" rtl="0" fontAlgn="base">
              <a:spcBef>
                <a:spcPct val="20000"/>
              </a:spcBef>
              <a:spcAft>
                <a:spcPct val="0"/>
              </a:spcAft>
              <a:buChar char="»"/>
              <a:defRPr sz="2000" b="1">
                <a:solidFill>
                  <a:schemeClr val="tx1"/>
                </a:solidFill>
                <a:latin typeface="+mn-lt"/>
              </a:defRPr>
            </a:lvl9pPr>
          </a:lstStyle>
          <a:p>
            <a:pPr marL="575945" lvl="1" indent="-233045">
              <a:spcBef>
                <a:spcPct val="0"/>
              </a:spcBef>
              <a:spcAft>
                <a:spcPts val="600"/>
              </a:spcAft>
              <a:buFont typeface="Courier New"/>
              <a:buChar char="o"/>
            </a:pPr>
            <a:r>
              <a:rPr lang="en-US" sz="1600" kern="0" dirty="0">
                <a:solidFill>
                  <a:srgbClr val="000000"/>
                </a:solidFill>
                <a:cs typeface="Arial"/>
              </a:rPr>
              <a:t>We have a precision clock/synch distribution system at JLAB which is critical for the flexibility of the CODA Hybrid DAQ</a:t>
            </a:r>
          </a:p>
          <a:p>
            <a:pPr marL="575945" lvl="1" indent="-233045">
              <a:spcBef>
                <a:spcPct val="0"/>
              </a:spcBef>
              <a:spcAft>
                <a:spcPts val="600"/>
              </a:spcAft>
              <a:buFont typeface="Courier New"/>
              <a:buChar char="o"/>
            </a:pPr>
            <a:endParaRPr lang="en-US" sz="800" kern="0" dirty="0">
              <a:solidFill>
                <a:srgbClr val="000000"/>
              </a:solidFill>
              <a:cs typeface="Arial"/>
            </a:endParaRPr>
          </a:p>
          <a:p>
            <a:pPr marL="575945" lvl="1" indent="-233045">
              <a:spcBef>
                <a:spcPct val="0"/>
              </a:spcBef>
              <a:spcAft>
                <a:spcPts val="600"/>
              </a:spcAft>
              <a:buFont typeface="Courier New"/>
              <a:buChar char="o"/>
            </a:pPr>
            <a:r>
              <a:rPr lang="en-US" sz="1600" kern="0" dirty="0">
                <a:solidFill>
                  <a:srgbClr val="000000"/>
                </a:solidFill>
                <a:cs typeface="Arial"/>
              </a:rPr>
              <a:t>Our VXS platform works extremely well with high reliability for the four experimental Halls. </a:t>
            </a:r>
          </a:p>
          <a:p>
            <a:pPr marL="575945" lvl="1" indent="-233045">
              <a:spcBef>
                <a:spcPct val="0"/>
              </a:spcBef>
              <a:spcAft>
                <a:spcPts val="600"/>
              </a:spcAft>
              <a:buFont typeface="Courier New"/>
              <a:buChar char="o"/>
            </a:pPr>
            <a:endParaRPr lang="en-US" sz="1600" kern="0" dirty="0">
              <a:solidFill>
                <a:srgbClr val="000000"/>
              </a:solidFill>
              <a:cs typeface="Arial"/>
            </a:endParaRPr>
          </a:p>
          <a:p>
            <a:pPr marL="575945" lvl="1" indent="-233045">
              <a:spcBef>
                <a:spcPct val="0"/>
              </a:spcBef>
              <a:spcAft>
                <a:spcPts val="600"/>
              </a:spcAft>
              <a:buFont typeface="Courier New"/>
              <a:buChar char="o"/>
            </a:pPr>
            <a:r>
              <a:rPr lang="en-US" sz="1600" kern="0" dirty="0">
                <a:solidFill>
                  <a:srgbClr val="000000"/>
                </a:solidFill>
                <a:cs typeface="Arial"/>
              </a:rPr>
              <a:t>We are in an excellent position and have used many ASIC Front-End Readout boards over the years that use FPGA to manage deterministic data streams</a:t>
            </a:r>
          </a:p>
          <a:p>
            <a:pPr marL="575945" lvl="1" indent="-233045">
              <a:spcBef>
                <a:spcPct val="0"/>
              </a:spcBef>
              <a:spcAft>
                <a:spcPts val="600"/>
              </a:spcAft>
              <a:buFont typeface="Courier New"/>
              <a:buChar char="o"/>
            </a:pPr>
            <a:endParaRPr lang="en-US" sz="1600" kern="0" dirty="0">
              <a:solidFill>
                <a:srgbClr val="000000"/>
              </a:solidFill>
              <a:cs typeface="Arial"/>
            </a:endParaRPr>
          </a:p>
          <a:p>
            <a:pPr marL="575945" lvl="1" indent="-233045">
              <a:spcBef>
                <a:spcPct val="0"/>
              </a:spcBef>
              <a:spcAft>
                <a:spcPts val="600"/>
              </a:spcAft>
              <a:buFont typeface="Courier New"/>
              <a:buChar char="o"/>
            </a:pPr>
            <a:r>
              <a:rPr lang="en-US" sz="1600" kern="0" dirty="0">
                <a:solidFill>
                  <a:srgbClr val="000000"/>
                </a:solidFill>
                <a:cs typeface="Arial"/>
              </a:rPr>
              <a:t>These Readout boards interface to many different detector types:</a:t>
            </a:r>
          </a:p>
          <a:p>
            <a:pPr marL="857250" lvl="2" indent="-171450">
              <a:spcBef>
                <a:spcPct val="0"/>
              </a:spcBef>
              <a:spcAft>
                <a:spcPts val="600"/>
              </a:spcAft>
              <a:buFont typeface="Wingdings" panose="05000000000000000000" pitchFamily="2" charset="2"/>
              <a:buChar char="v"/>
            </a:pPr>
            <a:r>
              <a:rPr lang="en-US" sz="1200" kern="0" dirty="0">
                <a:solidFill>
                  <a:srgbClr val="000000"/>
                </a:solidFill>
                <a:cs typeface="Arial"/>
              </a:rPr>
              <a:t>RICH =&gt; MAPMT</a:t>
            </a:r>
          </a:p>
          <a:p>
            <a:pPr marL="857250" lvl="2" indent="-171450">
              <a:spcBef>
                <a:spcPct val="0"/>
              </a:spcBef>
              <a:spcAft>
                <a:spcPts val="600"/>
              </a:spcAft>
              <a:buFont typeface="Wingdings" panose="05000000000000000000" pitchFamily="2" charset="2"/>
              <a:buChar char="v"/>
            </a:pPr>
            <a:r>
              <a:rPr lang="en-US" sz="1200" kern="0" dirty="0">
                <a:solidFill>
                  <a:srgbClr val="000000"/>
                </a:solidFill>
                <a:cs typeface="Arial"/>
              </a:rPr>
              <a:t>MPGD =&gt; GEM/uMegas/uRWell</a:t>
            </a:r>
          </a:p>
          <a:p>
            <a:pPr marL="857250" lvl="2" indent="-171450">
              <a:spcBef>
                <a:spcPct val="0"/>
              </a:spcBef>
              <a:spcAft>
                <a:spcPts val="600"/>
              </a:spcAft>
              <a:buFont typeface="Wingdings" panose="05000000000000000000" pitchFamily="2" charset="2"/>
              <a:buChar char="v"/>
            </a:pPr>
            <a:r>
              <a:rPr lang="en-US" sz="1200" kern="0" dirty="0">
                <a:solidFill>
                  <a:srgbClr val="000000"/>
                </a:solidFill>
                <a:cs typeface="Arial"/>
              </a:rPr>
              <a:t>Calorimetry=&gt;PMT/SiPM</a:t>
            </a:r>
          </a:p>
          <a:p>
            <a:pPr marL="685800" lvl="2" indent="0">
              <a:spcBef>
                <a:spcPct val="0"/>
              </a:spcBef>
              <a:spcAft>
                <a:spcPts val="600"/>
              </a:spcAft>
              <a:buNone/>
            </a:pPr>
            <a:endParaRPr lang="en-US" sz="1200" kern="0" dirty="0">
              <a:solidFill>
                <a:srgbClr val="000000"/>
              </a:solidFill>
              <a:cs typeface="Arial"/>
            </a:endParaRPr>
          </a:p>
          <a:p>
            <a:pPr lvl="1">
              <a:spcBef>
                <a:spcPct val="0"/>
              </a:spcBef>
              <a:spcAft>
                <a:spcPts val="600"/>
              </a:spcAft>
              <a:buFont typeface="Courier New" panose="02070309020205020404" pitchFamily="49" charset="0"/>
              <a:buChar char="o"/>
            </a:pPr>
            <a:r>
              <a:rPr lang="en-US" sz="1600" kern="0" dirty="0">
                <a:solidFill>
                  <a:srgbClr val="000000"/>
                </a:solidFill>
                <a:cs typeface="Arial"/>
              </a:rPr>
              <a:t>Of course we use many thousands of 250Msps ADC channels to interface to PMT and other readout devices where the converted data can be streamed efficiently.</a:t>
            </a:r>
          </a:p>
          <a:p>
            <a:pPr marL="342900" lvl="1" indent="0">
              <a:spcBef>
                <a:spcPct val="0"/>
              </a:spcBef>
              <a:spcAft>
                <a:spcPts val="600"/>
              </a:spcAft>
              <a:buNone/>
            </a:pPr>
            <a:r>
              <a:rPr lang="en-US" sz="1600" kern="0" dirty="0">
                <a:solidFill>
                  <a:srgbClr val="000000"/>
                </a:solidFill>
                <a:cs typeface="Arial"/>
              </a:rPr>
              <a:t> </a:t>
            </a:r>
          </a:p>
          <a:p>
            <a:pPr marL="918845" lvl="2">
              <a:spcBef>
                <a:spcPct val="0"/>
              </a:spcBef>
              <a:spcAft>
                <a:spcPts val="600"/>
              </a:spcAft>
              <a:buFont typeface="Courier New"/>
              <a:buChar char="o"/>
            </a:pPr>
            <a:endParaRPr lang="en-US" sz="1600" kern="0" dirty="0">
              <a:solidFill>
                <a:srgbClr val="000000"/>
              </a:solidFill>
              <a:cs typeface="Arial"/>
            </a:endParaRPr>
          </a:p>
          <a:p>
            <a:pPr marL="575945" lvl="1" indent="-233045">
              <a:spcBef>
                <a:spcPct val="0"/>
              </a:spcBef>
              <a:spcAft>
                <a:spcPts val="600"/>
              </a:spcAft>
              <a:buFont typeface="Courier New"/>
              <a:buChar char="o"/>
            </a:pPr>
            <a:endParaRPr lang="en-US" sz="2000" kern="0" dirty="0">
              <a:solidFill>
                <a:srgbClr val="000000"/>
              </a:solidFill>
              <a:cs typeface="Arial"/>
            </a:endParaRPr>
          </a:p>
          <a:p>
            <a:pPr marL="918845" lvl="2">
              <a:spcBef>
                <a:spcPct val="0"/>
              </a:spcBef>
              <a:spcAft>
                <a:spcPts val="600"/>
              </a:spcAft>
              <a:buFont typeface="Courier New"/>
              <a:buChar char="o"/>
            </a:pPr>
            <a:endParaRPr lang="en-US" sz="1000" kern="0" dirty="0">
              <a:solidFill>
                <a:srgbClr val="000000"/>
              </a:solidFill>
              <a:cs typeface="Arial"/>
            </a:endParaRPr>
          </a:p>
          <a:p>
            <a:pPr marL="575945" lvl="1" indent="-233045">
              <a:spcBef>
                <a:spcPct val="0"/>
              </a:spcBef>
              <a:spcAft>
                <a:spcPts val="600"/>
              </a:spcAft>
              <a:buFont typeface="Courier New" panose="05000000000000000000" pitchFamily="2" charset="2"/>
              <a:buChar char="o"/>
            </a:pPr>
            <a:endParaRPr lang="en-US" sz="1800" kern="0" dirty="0">
              <a:solidFill>
                <a:srgbClr val="000000"/>
              </a:solidFill>
              <a:cs typeface="Arial"/>
            </a:endParaRPr>
          </a:p>
          <a:p>
            <a:pPr marL="1261745" lvl="3">
              <a:spcBef>
                <a:spcPct val="0"/>
              </a:spcBef>
              <a:spcAft>
                <a:spcPts val="600"/>
              </a:spcAft>
              <a:buFont typeface="Wingdings" panose="05000000000000000000" pitchFamily="2" charset="2"/>
              <a:buChar char="§"/>
            </a:pPr>
            <a:endParaRPr lang="en-US" sz="1400" kern="0" dirty="0">
              <a:solidFill>
                <a:srgbClr val="000000"/>
              </a:solidFill>
              <a:cs typeface="Arial"/>
            </a:endParaRPr>
          </a:p>
          <a:p>
            <a:pPr marL="918845" lvl="2">
              <a:spcBef>
                <a:spcPct val="0"/>
              </a:spcBef>
              <a:spcAft>
                <a:spcPts val="600"/>
              </a:spcAft>
              <a:buFont typeface="Wingdings" panose="05000000000000000000" pitchFamily="2" charset="2"/>
              <a:buChar char="§"/>
            </a:pPr>
            <a:endParaRPr lang="en-US" sz="1400" kern="0" dirty="0">
              <a:cs typeface="Arial"/>
            </a:endParaRPr>
          </a:p>
          <a:p>
            <a:pPr marL="575945" lvl="1" indent="-233045">
              <a:spcBef>
                <a:spcPct val="0"/>
              </a:spcBef>
              <a:spcAft>
                <a:spcPts val="600"/>
              </a:spcAft>
              <a:buFont typeface="Courier New" panose="05000000000000000000" pitchFamily="2" charset="2"/>
              <a:buChar char="o"/>
            </a:pPr>
            <a:endParaRPr lang="en-US" sz="1800" kern="0" dirty="0">
              <a:solidFill>
                <a:srgbClr val="008000"/>
              </a:solidFill>
              <a:cs typeface="Arial"/>
            </a:endParaRPr>
          </a:p>
          <a:p>
            <a:pPr marL="1261745" lvl="3">
              <a:spcBef>
                <a:spcPct val="0"/>
              </a:spcBef>
              <a:spcAft>
                <a:spcPts val="600"/>
              </a:spcAft>
              <a:buFont typeface="Wingdings" panose="05000000000000000000" pitchFamily="2" charset="2"/>
              <a:buChar char="§"/>
            </a:pPr>
            <a:endParaRPr lang="en-US" sz="1400" kern="0" dirty="0">
              <a:cs typeface="Arial"/>
            </a:endParaRPr>
          </a:p>
          <a:p>
            <a:pPr marL="918845" lvl="2">
              <a:spcBef>
                <a:spcPct val="0"/>
              </a:spcBef>
              <a:spcAft>
                <a:spcPts val="600"/>
              </a:spcAft>
              <a:buFont typeface="Wingdings" panose="05000000000000000000" pitchFamily="2" charset="2"/>
              <a:buChar char="§"/>
            </a:pPr>
            <a:endParaRPr lang="en-US" sz="1400" kern="0" dirty="0">
              <a:cs typeface="Arial"/>
            </a:endParaRPr>
          </a:p>
          <a:p>
            <a:pPr marL="1261745" lvl="3">
              <a:spcBef>
                <a:spcPct val="0"/>
              </a:spcBef>
              <a:spcAft>
                <a:spcPts val="600"/>
              </a:spcAft>
              <a:buFont typeface="Wingdings" panose="05000000000000000000" pitchFamily="2" charset="2"/>
              <a:buChar char="§"/>
            </a:pPr>
            <a:endParaRPr lang="en-US" sz="1400" kern="0" dirty="0"/>
          </a:p>
          <a:p>
            <a:pPr marL="1261745" lvl="3">
              <a:spcBef>
                <a:spcPct val="0"/>
              </a:spcBef>
              <a:spcAft>
                <a:spcPts val="600"/>
              </a:spcAft>
              <a:buFont typeface="Wingdings" panose="05000000000000000000" pitchFamily="2" charset="2"/>
              <a:buChar char="§"/>
            </a:pPr>
            <a:endParaRPr lang="en-US" sz="1400" kern="0" dirty="0"/>
          </a:p>
          <a:p>
            <a:pPr marL="1261745" lvl="3">
              <a:spcBef>
                <a:spcPct val="0"/>
              </a:spcBef>
              <a:spcAft>
                <a:spcPts val="600"/>
              </a:spcAft>
              <a:buFont typeface="Wingdings" panose="05000000000000000000" pitchFamily="2" charset="2"/>
              <a:buChar char="§"/>
            </a:pPr>
            <a:endParaRPr lang="en-US" sz="1400" kern="0" dirty="0"/>
          </a:p>
          <a:p>
            <a:pPr marL="1261745" lvl="3">
              <a:spcBef>
                <a:spcPct val="0"/>
              </a:spcBef>
              <a:spcAft>
                <a:spcPts val="600"/>
              </a:spcAft>
              <a:buFont typeface="Wingdings" panose="05000000000000000000" pitchFamily="2" charset="2"/>
              <a:buChar char="§"/>
            </a:pPr>
            <a:endParaRPr lang="en-US" sz="1400" kern="0" dirty="0"/>
          </a:p>
          <a:p>
            <a:pPr marL="1261745" lvl="3">
              <a:spcBef>
                <a:spcPct val="0"/>
              </a:spcBef>
              <a:spcAft>
                <a:spcPts val="600"/>
              </a:spcAft>
              <a:buFont typeface="Wingdings" panose="05000000000000000000" pitchFamily="2" charset="2"/>
              <a:buChar char="§"/>
            </a:pPr>
            <a:endParaRPr lang="en-US" sz="1400" kern="0" dirty="0"/>
          </a:p>
          <a:p>
            <a:pPr marL="1261745" lvl="3">
              <a:spcBef>
                <a:spcPct val="0"/>
              </a:spcBef>
              <a:spcAft>
                <a:spcPts val="600"/>
              </a:spcAft>
              <a:buFont typeface="Wingdings" panose="05000000000000000000" pitchFamily="2" charset="2"/>
              <a:buChar char="§"/>
            </a:pPr>
            <a:endParaRPr lang="en-US" sz="1400" kern="0" dirty="0"/>
          </a:p>
          <a:p>
            <a:pPr marL="1261745" lvl="3">
              <a:spcBef>
                <a:spcPct val="0"/>
              </a:spcBef>
              <a:spcAft>
                <a:spcPts val="600"/>
              </a:spcAft>
              <a:buFont typeface="Wingdings" panose="05000000000000000000" pitchFamily="2" charset="2"/>
              <a:buChar char="§"/>
            </a:pPr>
            <a:endParaRPr lang="en-US" sz="1400" kern="0" dirty="0"/>
          </a:p>
          <a:p>
            <a:pPr marL="1261745" lvl="3">
              <a:spcBef>
                <a:spcPct val="0"/>
              </a:spcBef>
              <a:spcAft>
                <a:spcPts val="600"/>
              </a:spcAft>
              <a:buFont typeface="Wingdings" panose="05000000000000000000" pitchFamily="2" charset="2"/>
              <a:buChar char="§"/>
            </a:pPr>
            <a:endParaRPr lang="en-US" sz="1400" kern="0" dirty="0"/>
          </a:p>
          <a:p>
            <a:pPr marL="918845" lvl="2">
              <a:spcBef>
                <a:spcPct val="0"/>
              </a:spcBef>
              <a:spcAft>
                <a:spcPts val="600"/>
              </a:spcAft>
              <a:buFont typeface="Wingdings" panose="05000000000000000000" pitchFamily="2" charset="2"/>
              <a:buChar char="§"/>
            </a:pPr>
            <a:r>
              <a:rPr lang="en-US" sz="1400" kern="0" dirty="0"/>
              <a:t>Important Links: </a:t>
            </a:r>
            <a:endParaRPr lang="en-US" sz="1400" kern="0" dirty="0">
              <a:cs typeface="Arial"/>
            </a:endParaRPr>
          </a:p>
          <a:p>
            <a:pPr marL="1261745" lvl="3">
              <a:spcBef>
                <a:spcPct val="0"/>
              </a:spcBef>
              <a:spcAft>
                <a:spcPts val="600"/>
              </a:spcAft>
              <a:buFont typeface="Wingdings" panose="05000000000000000000" pitchFamily="2" charset="2"/>
              <a:buChar char="§"/>
            </a:pPr>
            <a:r>
              <a:rPr lang="en-US" sz="1400" kern="0" dirty="0"/>
              <a:t>Detector Working Groups have started a spreadsheet for detector details such as cabling, channel counts, Electronic board counts etc.  Please see:</a:t>
            </a:r>
            <a:endParaRPr lang="en-US" sz="1400" kern="0" dirty="0">
              <a:cs typeface="Arial"/>
            </a:endParaRPr>
          </a:p>
          <a:p>
            <a:pPr marL="1376045" lvl="4" indent="0">
              <a:spcBef>
                <a:spcPct val="0"/>
              </a:spcBef>
              <a:spcAft>
                <a:spcPts val="600"/>
              </a:spcAft>
              <a:buFontTx/>
              <a:buNone/>
            </a:pPr>
            <a:r>
              <a:rPr lang="en-US" sz="1400" kern="0" dirty="0">
                <a:hlinkClick r:id="rId3"/>
              </a:rPr>
              <a:t>Project Information - Electron-Proton/Ion Collider Experiment (bnl.gov)</a:t>
            </a:r>
            <a:endParaRPr lang="en-US" sz="1400" kern="0" dirty="0">
              <a:cs typeface="Arial"/>
            </a:endParaRPr>
          </a:p>
          <a:p>
            <a:pPr marL="690245" lvl="2" indent="0" eaLnBrk="1" hangingPunct="1">
              <a:spcBef>
                <a:spcPct val="0"/>
              </a:spcBef>
              <a:spcAft>
                <a:spcPts val="600"/>
              </a:spcAft>
              <a:buFontTx/>
              <a:buNone/>
            </a:pPr>
            <a:endParaRPr lang="en-US" sz="1400" kern="0" dirty="0">
              <a:cs typeface="Arial"/>
            </a:endParaRPr>
          </a:p>
          <a:p>
            <a:pPr marL="690245" lvl="2" indent="0" eaLnBrk="1" hangingPunct="1">
              <a:spcBef>
                <a:spcPct val="0"/>
              </a:spcBef>
              <a:spcAft>
                <a:spcPts val="600"/>
              </a:spcAft>
              <a:buFontTx/>
              <a:buNone/>
            </a:pPr>
            <a:endParaRPr lang="en-US" sz="1400" kern="0" dirty="0">
              <a:cs typeface="Arial"/>
            </a:endParaRPr>
          </a:p>
          <a:p>
            <a:pPr marL="690245" lvl="2" indent="0" eaLnBrk="1" hangingPunct="1">
              <a:spcBef>
                <a:spcPct val="0"/>
              </a:spcBef>
              <a:spcAft>
                <a:spcPts val="600"/>
              </a:spcAft>
              <a:buFontTx/>
              <a:buNone/>
            </a:pPr>
            <a:endParaRPr lang="en-US" sz="1400" kern="0" dirty="0">
              <a:cs typeface="Arial"/>
            </a:endParaRPr>
          </a:p>
          <a:p>
            <a:pPr marL="690245" lvl="2" indent="0" eaLnBrk="1" hangingPunct="1">
              <a:spcBef>
                <a:spcPct val="0"/>
              </a:spcBef>
              <a:spcAft>
                <a:spcPts val="600"/>
              </a:spcAft>
              <a:buFontTx/>
              <a:buNone/>
            </a:pPr>
            <a:endParaRPr lang="en-US" sz="1800" kern="0" dirty="0">
              <a:cs typeface="Arial"/>
            </a:endParaRPr>
          </a:p>
          <a:p>
            <a:pPr marL="347345" lvl="1" indent="0" eaLnBrk="1" hangingPunct="1">
              <a:spcBef>
                <a:spcPct val="0"/>
              </a:spcBef>
              <a:spcAft>
                <a:spcPts val="600"/>
              </a:spcAft>
              <a:buFontTx/>
              <a:buNone/>
            </a:pPr>
            <a:endParaRPr lang="en-US" sz="1800" kern="0" dirty="0">
              <a:cs typeface="Arial"/>
            </a:endParaRPr>
          </a:p>
          <a:p>
            <a:pPr marL="861695" lvl="1" indent="-514350" eaLnBrk="1" hangingPunct="1">
              <a:spcBef>
                <a:spcPct val="0"/>
              </a:spcBef>
              <a:spcAft>
                <a:spcPts val="600"/>
              </a:spcAft>
              <a:buFontTx/>
              <a:buChar char="-"/>
            </a:pPr>
            <a:endParaRPr lang="en-US" sz="1800" kern="0" dirty="0">
              <a:cs typeface="Arial"/>
            </a:endParaRPr>
          </a:p>
          <a:p>
            <a:pPr marL="861695" lvl="1" indent="-514350" eaLnBrk="1" hangingPunct="1">
              <a:spcBef>
                <a:spcPct val="0"/>
              </a:spcBef>
              <a:spcAft>
                <a:spcPts val="600"/>
              </a:spcAft>
              <a:buFontTx/>
              <a:buChar char="-"/>
            </a:pPr>
            <a:endParaRPr lang="en-US" sz="1000" kern="0" dirty="0">
              <a:cs typeface="Arial"/>
            </a:endParaRPr>
          </a:p>
          <a:p>
            <a:pPr marL="514350" indent="-514350" eaLnBrk="1" hangingPunct="1">
              <a:spcBef>
                <a:spcPct val="0"/>
              </a:spcBef>
              <a:spcAft>
                <a:spcPts val="600"/>
              </a:spcAft>
              <a:buFontTx/>
              <a:buNone/>
            </a:pPr>
            <a:endParaRPr lang="en-US" sz="2600" kern="0" dirty="0"/>
          </a:p>
        </p:txBody>
      </p:sp>
    </p:spTree>
    <p:extLst>
      <p:ext uri="{BB962C8B-B14F-4D97-AF65-F5344CB8AC3E}">
        <p14:creationId xmlns:p14="http://schemas.microsoft.com/office/powerpoint/2010/main" val="2142133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57200" y="30"/>
            <a:ext cx="8229600" cy="639763"/>
          </a:xfrm>
          <a:prstGeom prst="rect">
            <a:avLst/>
          </a:prstGeom>
        </p:spPr>
        <p:txBody>
          <a:bodyPr/>
          <a:lstStyle>
            <a:lvl1pPr algn="ctr" rtl="0" eaLnBrk="0" fontAlgn="base" hangingPunct="0">
              <a:spcBef>
                <a:spcPct val="0"/>
              </a:spcBef>
              <a:spcAft>
                <a:spcPct val="0"/>
              </a:spcAft>
              <a:defRPr sz="3200" b="1">
                <a:solidFill>
                  <a:srgbClr val="333399"/>
                </a:solidFill>
                <a:latin typeface="+mj-lt"/>
                <a:ea typeface="+mj-ea"/>
                <a:cs typeface="+mj-cs"/>
              </a:defRPr>
            </a:lvl1pPr>
            <a:lvl2pPr algn="ctr" rtl="0" eaLnBrk="0" fontAlgn="base" hangingPunct="0">
              <a:spcBef>
                <a:spcPct val="0"/>
              </a:spcBef>
              <a:spcAft>
                <a:spcPct val="0"/>
              </a:spcAft>
              <a:defRPr sz="3200" b="1">
                <a:solidFill>
                  <a:srgbClr val="333399"/>
                </a:solidFill>
                <a:latin typeface="Arial" charset="0"/>
              </a:defRPr>
            </a:lvl2pPr>
            <a:lvl3pPr algn="ctr" rtl="0" eaLnBrk="0" fontAlgn="base" hangingPunct="0">
              <a:spcBef>
                <a:spcPct val="0"/>
              </a:spcBef>
              <a:spcAft>
                <a:spcPct val="0"/>
              </a:spcAft>
              <a:defRPr sz="3200" b="1">
                <a:solidFill>
                  <a:srgbClr val="333399"/>
                </a:solidFill>
                <a:latin typeface="Arial" charset="0"/>
              </a:defRPr>
            </a:lvl3pPr>
            <a:lvl4pPr algn="ctr" rtl="0" eaLnBrk="0" fontAlgn="base" hangingPunct="0">
              <a:spcBef>
                <a:spcPct val="0"/>
              </a:spcBef>
              <a:spcAft>
                <a:spcPct val="0"/>
              </a:spcAft>
              <a:defRPr sz="3200" b="1">
                <a:solidFill>
                  <a:srgbClr val="333399"/>
                </a:solidFill>
                <a:latin typeface="Arial" charset="0"/>
              </a:defRPr>
            </a:lvl4pPr>
            <a:lvl5pPr algn="ctr" rtl="0" eaLnBrk="0" fontAlgn="base" hangingPunct="0">
              <a:spcBef>
                <a:spcPct val="0"/>
              </a:spcBef>
              <a:spcAft>
                <a:spcPct val="0"/>
              </a:spcAft>
              <a:defRPr sz="3200" b="1">
                <a:solidFill>
                  <a:srgbClr val="333399"/>
                </a:solidFill>
                <a:latin typeface="Arial" charset="0"/>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r>
              <a:rPr lang="en-US" sz="2400" kern="0" dirty="0"/>
              <a:t>Future SRO Projects @JLAB </a:t>
            </a:r>
            <a:br>
              <a:rPr lang="en-US" sz="2000" kern="0" dirty="0"/>
            </a:br>
            <a:endParaRPr lang="en-US" sz="1400" kern="0" dirty="0"/>
          </a:p>
        </p:txBody>
      </p:sp>
      <p:sp>
        <p:nvSpPr>
          <p:cNvPr id="10" name="TextBox 9"/>
          <p:cNvSpPr txBox="1"/>
          <p:nvPr/>
        </p:nvSpPr>
        <p:spPr>
          <a:xfrm>
            <a:off x="8116155" y="43324"/>
            <a:ext cx="1027845" cy="246221"/>
          </a:xfrm>
          <a:prstGeom prst="rect">
            <a:avLst/>
          </a:prstGeom>
          <a:noFill/>
        </p:spPr>
        <p:txBody>
          <a:bodyPr wrap="none" rtlCol="0">
            <a:spAutoFit/>
          </a:bodyPr>
          <a:lstStyle/>
          <a:p>
            <a:r>
              <a:rPr lang="en-US" sz="1000" dirty="0"/>
              <a:t>FEDAQ Group</a:t>
            </a:r>
          </a:p>
        </p:txBody>
      </p:sp>
      <p:sp>
        <p:nvSpPr>
          <p:cNvPr id="13" name="Rectangle 3">
            <a:extLst>
              <a:ext uri="{FF2B5EF4-FFF2-40B4-BE49-F238E27FC236}">
                <a16:creationId xmlns:a16="http://schemas.microsoft.com/office/drawing/2014/main" id="{1846D268-EA78-411D-8753-20B351B4D8BC}"/>
              </a:ext>
            </a:extLst>
          </p:cNvPr>
          <p:cNvSpPr txBox="1">
            <a:spLocks noChangeArrowheads="1"/>
          </p:cNvSpPr>
          <p:nvPr/>
        </p:nvSpPr>
        <p:spPr>
          <a:xfrm>
            <a:off x="246491" y="850686"/>
            <a:ext cx="8229600" cy="1367728"/>
          </a:xfrm>
          <a:prstGeom prst="rect">
            <a:avLst/>
          </a:prstGeom>
        </p:spPr>
        <p:txBody>
          <a:bodyPr/>
          <a:lstStyle>
            <a:lvl1pPr marL="228600" indent="-228600" algn="l" rtl="0" eaLnBrk="0" fontAlgn="base" hangingPunct="0">
              <a:spcBef>
                <a:spcPct val="20000"/>
              </a:spcBef>
              <a:spcAft>
                <a:spcPct val="0"/>
              </a:spcAft>
              <a:buChar char="•"/>
              <a:defRPr sz="2800" b="1">
                <a:solidFill>
                  <a:schemeClr val="tx1"/>
                </a:solidFill>
                <a:latin typeface="+mn-lt"/>
                <a:ea typeface="+mn-ea"/>
                <a:cs typeface="+mn-cs"/>
              </a:defRPr>
            </a:lvl1pPr>
            <a:lvl2pPr marL="576263" indent="-233363" algn="l" rtl="0" eaLnBrk="0" fontAlgn="base" hangingPunct="0">
              <a:spcBef>
                <a:spcPct val="20000"/>
              </a:spcBef>
              <a:spcAft>
                <a:spcPct val="0"/>
              </a:spcAft>
              <a:buChar char="–"/>
              <a:defRPr sz="2400" b="1">
                <a:solidFill>
                  <a:srgbClr val="002060"/>
                </a:solidFill>
                <a:latin typeface="+mn-lt"/>
              </a:defRPr>
            </a:lvl2pPr>
            <a:lvl3pPr marL="919163" indent="-228600" algn="l" rtl="0" eaLnBrk="0" fontAlgn="base" hangingPunct="0">
              <a:spcBef>
                <a:spcPct val="20000"/>
              </a:spcBef>
              <a:spcAft>
                <a:spcPct val="0"/>
              </a:spcAft>
              <a:buChar char="•"/>
              <a:defRPr sz="2000" b="1">
                <a:solidFill>
                  <a:srgbClr val="008000"/>
                </a:solidFill>
                <a:latin typeface="+mn-lt"/>
              </a:defRPr>
            </a:lvl3pPr>
            <a:lvl4pPr marL="1262063" indent="-228600" algn="l" rtl="0" eaLnBrk="0" fontAlgn="base" hangingPunct="0">
              <a:spcBef>
                <a:spcPct val="20000"/>
              </a:spcBef>
              <a:spcAft>
                <a:spcPct val="0"/>
              </a:spcAft>
              <a:buChar char="–"/>
              <a:defRPr sz="2000" b="1">
                <a:solidFill>
                  <a:srgbClr val="632B8D"/>
                </a:solidFill>
                <a:latin typeface="+mn-lt"/>
              </a:defRPr>
            </a:lvl4pPr>
            <a:lvl5pPr marL="1604963" indent="-228600" algn="l" rtl="0" eaLnBrk="0" fontAlgn="base" hangingPunct="0">
              <a:spcBef>
                <a:spcPct val="20000"/>
              </a:spcBef>
              <a:spcAft>
                <a:spcPct val="0"/>
              </a:spcAft>
              <a:buChar char="»"/>
              <a:defRPr sz="2000" b="1">
                <a:solidFill>
                  <a:schemeClr val="tx1"/>
                </a:solidFill>
                <a:latin typeface="+mn-lt"/>
              </a:defRPr>
            </a:lvl5pPr>
            <a:lvl6pPr marL="2062163" indent="-228600" algn="l" rtl="0" fontAlgn="base">
              <a:spcBef>
                <a:spcPct val="20000"/>
              </a:spcBef>
              <a:spcAft>
                <a:spcPct val="0"/>
              </a:spcAft>
              <a:buChar char="»"/>
              <a:defRPr sz="2000" b="1">
                <a:solidFill>
                  <a:schemeClr val="tx1"/>
                </a:solidFill>
                <a:latin typeface="+mn-lt"/>
              </a:defRPr>
            </a:lvl6pPr>
            <a:lvl7pPr marL="2519363" indent="-228600" algn="l" rtl="0" fontAlgn="base">
              <a:spcBef>
                <a:spcPct val="20000"/>
              </a:spcBef>
              <a:spcAft>
                <a:spcPct val="0"/>
              </a:spcAft>
              <a:buChar char="»"/>
              <a:defRPr sz="2000" b="1">
                <a:solidFill>
                  <a:schemeClr val="tx1"/>
                </a:solidFill>
                <a:latin typeface="+mn-lt"/>
              </a:defRPr>
            </a:lvl7pPr>
            <a:lvl8pPr marL="2976563" indent="-228600" algn="l" rtl="0" fontAlgn="base">
              <a:spcBef>
                <a:spcPct val="20000"/>
              </a:spcBef>
              <a:spcAft>
                <a:spcPct val="0"/>
              </a:spcAft>
              <a:buChar char="»"/>
              <a:defRPr sz="2000" b="1">
                <a:solidFill>
                  <a:schemeClr val="tx1"/>
                </a:solidFill>
                <a:latin typeface="+mn-lt"/>
              </a:defRPr>
            </a:lvl8pPr>
            <a:lvl9pPr marL="3433763" indent="-228600" algn="l" rtl="0" fontAlgn="base">
              <a:spcBef>
                <a:spcPct val="20000"/>
              </a:spcBef>
              <a:spcAft>
                <a:spcPct val="0"/>
              </a:spcAft>
              <a:buChar char="»"/>
              <a:defRPr sz="2000" b="1">
                <a:solidFill>
                  <a:schemeClr val="tx1"/>
                </a:solidFill>
                <a:latin typeface="+mn-lt"/>
              </a:defRPr>
            </a:lvl9pPr>
          </a:lstStyle>
          <a:p>
            <a:pPr marL="575945" lvl="1" indent="-233045">
              <a:spcBef>
                <a:spcPct val="0"/>
              </a:spcBef>
              <a:spcAft>
                <a:spcPts val="600"/>
              </a:spcAft>
              <a:buFont typeface="Courier New"/>
              <a:buChar char="o"/>
            </a:pPr>
            <a:r>
              <a:rPr lang="en-US" sz="1800" kern="0" dirty="0">
                <a:solidFill>
                  <a:srgbClr val="000000"/>
                </a:solidFill>
                <a:cs typeface="Arial"/>
              </a:rPr>
              <a:t>Managing the data ‘streams’ is done deterministically with FPGA</a:t>
            </a:r>
          </a:p>
          <a:p>
            <a:pPr marL="575945" lvl="1" indent="-233045">
              <a:spcBef>
                <a:spcPct val="0"/>
              </a:spcBef>
              <a:spcAft>
                <a:spcPts val="600"/>
              </a:spcAft>
              <a:buFont typeface="Courier New"/>
              <a:buChar char="o"/>
            </a:pPr>
            <a:r>
              <a:rPr lang="en-US" sz="1800" kern="0" dirty="0">
                <a:solidFill>
                  <a:srgbClr val="000000"/>
                </a:solidFill>
                <a:cs typeface="Arial"/>
              </a:rPr>
              <a:t>We use a proprietary Bi-directional timing/communication fiber link</a:t>
            </a:r>
          </a:p>
          <a:p>
            <a:pPr marL="918845" lvl="2" indent="-233045">
              <a:spcBef>
                <a:spcPct val="0"/>
              </a:spcBef>
              <a:spcAft>
                <a:spcPts val="600"/>
              </a:spcAft>
              <a:buFont typeface="Wingdings" panose="05000000000000000000" pitchFamily="2" charset="2"/>
              <a:buChar char="§"/>
            </a:pPr>
            <a:r>
              <a:rPr lang="en-US" sz="1400" kern="0" dirty="0">
                <a:solidFill>
                  <a:srgbClr val="000000"/>
                </a:solidFill>
                <a:cs typeface="Arial"/>
              </a:rPr>
              <a:t>CLOCK, SYNCH, BUSY, TRIGGER(S)</a:t>
            </a:r>
            <a:r>
              <a:rPr lang="en-US" sz="1400" kern="0" dirty="0">
                <a:solidFill>
                  <a:srgbClr val="000000"/>
                </a:solidFill>
                <a:cs typeface="Arial"/>
                <a:sym typeface="Wingdings" panose="05000000000000000000" pitchFamily="2" charset="2"/>
              </a:rPr>
              <a:t> </a:t>
            </a:r>
          </a:p>
          <a:p>
            <a:pPr marL="918845" lvl="2" indent="-233045">
              <a:spcBef>
                <a:spcPct val="0"/>
              </a:spcBef>
              <a:spcAft>
                <a:spcPts val="600"/>
              </a:spcAft>
              <a:buFont typeface="Wingdings" panose="05000000000000000000" pitchFamily="2" charset="2"/>
              <a:buChar char="§"/>
            </a:pPr>
            <a:r>
              <a:rPr lang="en-US" sz="1400" kern="0" dirty="0">
                <a:solidFill>
                  <a:srgbClr val="000000"/>
                </a:solidFill>
                <a:cs typeface="Arial"/>
                <a:sym typeface="Wingdings" panose="05000000000000000000" pitchFamily="2" charset="2"/>
              </a:rPr>
              <a:t>MTP Multi-fiber Gigabit links for data stream aggregation </a:t>
            </a:r>
            <a:r>
              <a:rPr lang="en-US" sz="1400" kern="0" dirty="0">
                <a:solidFill>
                  <a:srgbClr val="000000"/>
                </a:solidFill>
                <a:cs typeface="Arial"/>
              </a:rPr>
              <a:t> </a:t>
            </a:r>
          </a:p>
          <a:p>
            <a:pPr lvl="1">
              <a:spcBef>
                <a:spcPct val="0"/>
              </a:spcBef>
              <a:spcAft>
                <a:spcPts val="600"/>
              </a:spcAft>
              <a:buFont typeface="Courier New" panose="02070309020205020404" pitchFamily="49" charset="0"/>
              <a:buChar char="o"/>
            </a:pPr>
            <a:r>
              <a:rPr lang="en-US" sz="1800" kern="0" dirty="0">
                <a:solidFill>
                  <a:srgbClr val="000000"/>
                </a:solidFill>
                <a:cs typeface="Arial"/>
              </a:rPr>
              <a:t>FPGA – SoC(System on Chip) resources on the Readout boards provide:</a:t>
            </a:r>
          </a:p>
          <a:p>
            <a:pPr lvl="2">
              <a:spcBef>
                <a:spcPct val="0"/>
              </a:spcBef>
              <a:spcAft>
                <a:spcPts val="600"/>
              </a:spcAft>
              <a:buFont typeface="Arial" panose="020B0604020202020204" pitchFamily="34" charset="0"/>
              <a:buChar char="•"/>
            </a:pPr>
            <a:r>
              <a:rPr lang="en-US" sz="1600" kern="0" dirty="0">
                <a:solidFill>
                  <a:srgbClr val="000000"/>
                </a:solidFill>
                <a:cs typeface="Arial"/>
              </a:rPr>
              <a:t>Configuration and control of ASIC/electronics </a:t>
            </a:r>
          </a:p>
          <a:p>
            <a:pPr lvl="2">
              <a:spcBef>
                <a:spcPct val="0"/>
              </a:spcBef>
              <a:spcAft>
                <a:spcPts val="600"/>
              </a:spcAft>
              <a:buFont typeface="Arial" panose="020B0604020202020204" pitchFamily="34" charset="0"/>
              <a:buChar char="•"/>
            </a:pPr>
            <a:r>
              <a:rPr lang="en-US" sz="1600" kern="0" dirty="0">
                <a:solidFill>
                  <a:srgbClr val="000000"/>
                </a:solidFill>
                <a:cs typeface="Arial"/>
              </a:rPr>
              <a:t>READOUT path with ‘standard’ data format</a:t>
            </a:r>
          </a:p>
          <a:p>
            <a:pPr lvl="2">
              <a:spcBef>
                <a:spcPct val="0"/>
              </a:spcBef>
              <a:spcAft>
                <a:spcPts val="600"/>
              </a:spcAft>
              <a:buFont typeface="Arial" panose="020B0604020202020204" pitchFamily="34" charset="0"/>
              <a:buChar char="•"/>
            </a:pPr>
            <a:r>
              <a:rPr lang="en-US" sz="1600" kern="0" dirty="0">
                <a:solidFill>
                  <a:srgbClr val="000000"/>
                </a:solidFill>
                <a:cs typeface="Arial"/>
              </a:rPr>
              <a:t>1</a:t>
            </a:r>
            <a:r>
              <a:rPr lang="en-US" sz="1600" kern="0" baseline="30000" dirty="0">
                <a:solidFill>
                  <a:srgbClr val="000000"/>
                </a:solidFill>
                <a:cs typeface="Arial"/>
              </a:rPr>
              <a:t>st</a:t>
            </a:r>
            <a:r>
              <a:rPr lang="en-US" sz="1600" kern="0" dirty="0">
                <a:solidFill>
                  <a:srgbClr val="000000"/>
                </a:solidFill>
                <a:cs typeface="Arial"/>
              </a:rPr>
              <a:t> Stage hardware stream aggregation</a:t>
            </a:r>
          </a:p>
          <a:p>
            <a:pPr lvl="2">
              <a:spcBef>
                <a:spcPct val="0"/>
              </a:spcBef>
              <a:spcAft>
                <a:spcPts val="600"/>
              </a:spcAft>
              <a:buFont typeface="Arial" panose="020B0604020202020204" pitchFamily="34" charset="0"/>
              <a:buChar char="•"/>
            </a:pPr>
            <a:endParaRPr lang="en-US" sz="1200" kern="0" dirty="0">
              <a:solidFill>
                <a:srgbClr val="000000"/>
              </a:solidFill>
              <a:cs typeface="Arial"/>
            </a:endParaRPr>
          </a:p>
          <a:p>
            <a:pPr marL="575945" lvl="1" indent="-233045">
              <a:spcBef>
                <a:spcPct val="0"/>
              </a:spcBef>
              <a:spcAft>
                <a:spcPts val="600"/>
              </a:spcAft>
              <a:buFont typeface="Courier New"/>
              <a:buChar char="o"/>
            </a:pPr>
            <a:endParaRPr lang="en-US" sz="800" kern="0" dirty="0">
              <a:solidFill>
                <a:srgbClr val="000000"/>
              </a:solidFill>
              <a:cs typeface="Arial"/>
            </a:endParaRPr>
          </a:p>
          <a:p>
            <a:pPr marL="342900" lvl="1" indent="0">
              <a:spcBef>
                <a:spcPct val="0"/>
              </a:spcBef>
              <a:spcAft>
                <a:spcPts val="600"/>
              </a:spcAft>
              <a:buNone/>
            </a:pPr>
            <a:r>
              <a:rPr lang="en-US" sz="1600" kern="0" dirty="0">
                <a:solidFill>
                  <a:srgbClr val="000000"/>
                </a:solidFill>
                <a:cs typeface="Arial"/>
              </a:rPr>
              <a:t> </a:t>
            </a:r>
          </a:p>
          <a:p>
            <a:pPr marL="918845" lvl="2">
              <a:spcBef>
                <a:spcPct val="0"/>
              </a:spcBef>
              <a:spcAft>
                <a:spcPts val="600"/>
              </a:spcAft>
              <a:buFont typeface="Courier New"/>
              <a:buChar char="o"/>
            </a:pPr>
            <a:endParaRPr lang="en-US" sz="1600" kern="0" dirty="0">
              <a:solidFill>
                <a:srgbClr val="000000"/>
              </a:solidFill>
              <a:cs typeface="Arial"/>
            </a:endParaRPr>
          </a:p>
          <a:p>
            <a:pPr marL="575945" lvl="1" indent="-233045">
              <a:spcBef>
                <a:spcPct val="0"/>
              </a:spcBef>
              <a:spcAft>
                <a:spcPts val="600"/>
              </a:spcAft>
              <a:buFont typeface="Courier New"/>
              <a:buChar char="o"/>
            </a:pPr>
            <a:endParaRPr lang="en-US" sz="2000" kern="0" dirty="0">
              <a:solidFill>
                <a:srgbClr val="000000"/>
              </a:solidFill>
              <a:cs typeface="Arial"/>
            </a:endParaRPr>
          </a:p>
          <a:p>
            <a:pPr marL="918845" lvl="2">
              <a:spcBef>
                <a:spcPct val="0"/>
              </a:spcBef>
              <a:spcAft>
                <a:spcPts val="600"/>
              </a:spcAft>
              <a:buFont typeface="Courier New"/>
              <a:buChar char="o"/>
            </a:pPr>
            <a:endParaRPr lang="en-US" sz="1000" kern="0" dirty="0">
              <a:solidFill>
                <a:srgbClr val="000000"/>
              </a:solidFill>
              <a:cs typeface="Arial"/>
            </a:endParaRPr>
          </a:p>
          <a:p>
            <a:pPr marL="575945" lvl="1" indent="-233045">
              <a:spcBef>
                <a:spcPct val="0"/>
              </a:spcBef>
              <a:spcAft>
                <a:spcPts val="600"/>
              </a:spcAft>
              <a:buFont typeface="Courier New" panose="05000000000000000000" pitchFamily="2" charset="2"/>
              <a:buChar char="o"/>
            </a:pPr>
            <a:endParaRPr lang="en-US" sz="1800" kern="0" dirty="0">
              <a:solidFill>
                <a:srgbClr val="000000"/>
              </a:solidFill>
              <a:cs typeface="Arial"/>
            </a:endParaRPr>
          </a:p>
          <a:p>
            <a:pPr marL="1261745" lvl="3">
              <a:spcBef>
                <a:spcPct val="0"/>
              </a:spcBef>
              <a:spcAft>
                <a:spcPts val="600"/>
              </a:spcAft>
              <a:buFont typeface="Wingdings" panose="05000000000000000000" pitchFamily="2" charset="2"/>
              <a:buChar char="§"/>
            </a:pPr>
            <a:endParaRPr lang="en-US" sz="1400" kern="0" dirty="0">
              <a:solidFill>
                <a:srgbClr val="000000"/>
              </a:solidFill>
              <a:cs typeface="Arial"/>
            </a:endParaRPr>
          </a:p>
          <a:p>
            <a:pPr marL="918845" lvl="2">
              <a:spcBef>
                <a:spcPct val="0"/>
              </a:spcBef>
              <a:spcAft>
                <a:spcPts val="600"/>
              </a:spcAft>
              <a:buFont typeface="Wingdings" panose="05000000000000000000" pitchFamily="2" charset="2"/>
              <a:buChar char="§"/>
            </a:pPr>
            <a:endParaRPr lang="en-US" sz="1400" kern="0" dirty="0">
              <a:cs typeface="Arial"/>
            </a:endParaRPr>
          </a:p>
          <a:p>
            <a:pPr marL="575945" lvl="1" indent="-233045">
              <a:spcBef>
                <a:spcPct val="0"/>
              </a:spcBef>
              <a:spcAft>
                <a:spcPts val="600"/>
              </a:spcAft>
              <a:buFont typeface="Courier New" panose="05000000000000000000" pitchFamily="2" charset="2"/>
              <a:buChar char="o"/>
            </a:pPr>
            <a:endParaRPr lang="en-US" sz="1800" kern="0" dirty="0">
              <a:solidFill>
                <a:srgbClr val="008000"/>
              </a:solidFill>
              <a:cs typeface="Arial"/>
            </a:endParaRPr>
          </a:p>
          <a:p>
            <a:pPr marL="1261745" lvl="3">
              <a:spcBef>
                <a:spcPct val="0"/>
              </a:spcBef>
              <a:spcAft>
                <a:spcPts val="600"/>
              </a:spcAft>
              <a:buFont typeface="Wingdings" panose="05000000000000000000" pitchFamily="2" charset="2"/>
              <a:buChar char="§"/>
            </a:pPr>
            <a:endParaRPr lang="en-US" sz="1400" kern="0" dirty="0">
              <a:cs typeface="Arial"/>
            </a:endParaRPr>
          </a:p>
          <a:p>
            <a:pPr marL="918845" lvl="2">
              <a:spcBef>
                <a:spcPct val="0"/>
              </a:spcBef>
              <a:spcAft>
                <a:spcPts val="600"/>
              </a:spcAft>
              <a:buFont typeface="Wingdings" panose="05000000000000000000" pitchFamily="2" charset="2"/>
              <a:buChar char="§"/>
            </a:pPr>
            <a:endParaRPr lang="en-US" sz="1400" kern="0" dirty="0">
              <a:cs typeface="Arial"/>
            </a:endParaRPr>
          </a:p>
          <a:p>
            <a:pPr marL="1261745" lvl="3">
              <a:spcBef>
                <a:spcPct val="0"/>
              </a:spcBef>
              <a:spcAft>
                <a:spcPts val="600"/>
              </a:spcAft>
              <a:buFont typeface="Wingdings" panose="05000000000000000000" pitchFamily="2" charset="2"/>
              <a:buChar char="§"/>
            </a:pPr>
            <a:endParaRPr lang="en-US" sz="1400" kern="0" dirty="0"/>
          </a:p>
          <a:p>
            <a:pPr marL="1261745" lvl="3">
              <a:spcBef>
                <a:spcPct val="0"/>
              </a:spcBef>
              <a:spcAft>
                <a:spcPts val="600"/>
              </a:spcAft>
              <a:buFont typeface="Wingdings" panose="05000000000000000000" pitchFamily="2" charset="2"/>
              <a:buChar char="§"/>
            </a:pPr>
            <a:endParaRPr lang="en-US" sz="1400" kern="0" dirty="0"/>
          </a:p>
          <a:p>
            <a:pPr marL="1261745" lvl="3">
              <a:spcBef>
                <a:spcPct val="0"/>
              </a:spcBef>
              <a:spcAft>
                <a:spcPts val="600"/>
              </a:spcAft>
              <a:buFont typeface="Wingdings" panose="05000000000000000000" pitchFamily="2" charset="2"/>
              <a:buChar char="§"/>
            </a:pPr>
            <a:endParaRPr lang="en-US" sz="1400" kern="0" dirty="0"/>
          </a:p>
          <a:p>
            <a:pPr marL="1261745" lvl="3">
              <a:spcBef>
                <a:spcPct val="0"/>
              </a:spcBef>
              <a:spcAft>
                <a:spcPts val="600"/>
              </a:spcAft>
              <a:buFont typeface="Wingdings" panose="05000000000000000000" pitchFamily="2" charset="2"/>
              <a:buChar char="§"/>
            </a:pPr>
            <a:endParaRPr lang="en-US" sz="1400" kern="0" dirty="0"/>
          </a:p>
          <a:p>
            <a:pPr marL="1261745" lvl="3">
              <a:spcBef>
                <a:spcPct val="0"/>
              </a:spcBef>
              <a:spcAft>
                <a:spcPts val="600"/>
              </a:spcAft>
              <a:buFont typeface="Wingdings" panose="05000000000000000000" pitchFamily="2" charset="2"/>
              <a:buChar char="§"/>
            </a:pPr>
            <a:endParaRPr lang="en-US" sz="1400" kern="0" dirty="0"/>
          </a:p>
          <a:p>
            <a:pPr marL="1261745" lvl="3">
              <a:spcBef>
                <a:spcPct val="0"/>
              </a:spcBef>
              <a:spcAft>
                <a:spcPts val="600"/>
              </a:spcAft>
              <a:buFont typeface="Wingdings" panose="05000000000000000000" pitchFamily="2" charset="2"/>
              <a:buChar char="§"/>
            </a:pPr>
            <a:endParaRPr lang="en-US" sz="1400" kern="0" dirty="0"/>
          </a:p>
          <a:p>
            <a:pPr marL="1261745" lvl="3">
              <a:spcBef>
                <a:spcPct val="0"/>
              </a:spcBef>
              <a:spcAft>
                <a:spcPts val="600"/>
              </a:spcAft>
              <a:buFont typeface="Wingdings" panose="05000000000000000000" pitchFamily="2" charset="2"/>
              <a:buChar char="§"/>
            </a:pPr>
            <a:endParaRPr lang="en-US" sz="1400" kern="0" dirty="0"/>
          </a:p>
          <a:p>
            <a:pPr marL="1261745" lvl="3">
              <a:spcBef>
                <a:spcPct val="0"/>
              </a:spcBef>
              <a:spcAft>
                <a:spcPts val="600"/>
              </a:spcAft>
              <a:buFont typeface="Wingdings" panose="05000000000000000000" pitchFamily="2" charset="2"/>
              <a:buChar char="§"/>
            </a:pPr>
            <a:endParaRPr lang="en-US" sz="1400" kern="0" dirty="0"/>
          </a:p>
          <a:p>
            <a:pPr marL="918845" lvl="2">
              <a:spcBef>
                <a:spcPct val="0"/>
              </a:spcBef>
              <a:spcAft>
                <a:spcPts val="600"/>
              </a:spcAft>
              <a:buFont typeface="Wingdings" panose="05000000000000000000" pitchFamily="2" charset="2"/>
              <a:buChar char="§"/>
            </a:pPr>
            <a:r>
              <a:rPr lang="en-US" sz="1400" kern="0" dirty="0"/>
              <a:t>Important Links: </a:t>
            </a:r>
            <a:endParaRPr lang="en-US" sz="1400" kern="0" dirty="0">
              <a:cs typeface="Arial"/>
            </a:endParaRPr>
          </a:p>
          <a:p>
            <a:pPr marL="1261745" lvl="3">
              <a:spcBef>
                <a:spcPct val="0"/>
              </a:spcBef>
              <a:spcAft>
                <a:spcPts val="600"/>
              </a:spcAft>
              <a:buFont typeface="Wingdings" panose="05000000000000000000" pitchFamily="2" charset="2"/>
              <a:buChar char="§"/>
            </a:pPr>
            <a:r>
              <a:rPr lang="en-US" sz="1400" kern="0" dirty="0"/>
              <a:t>Detector Working Groups have started a spreadsheet for detector details such as cabling, channel counts, Electronic board counts etc.  Please see:</a:t>
            </a:r>
            <a:endParaRPr lang="en-US" sz="1400" kern="0" dirty="0">
              <a:cs typeface="Arial"/>
            </a:endParaRPr>
          </a:p>
          <a:p>
            <a:pPr marL="1376045" lvl="4" indent="0">
              <a:spcBef>
                <a:spcPct val="0"/>
              </a:spcBef>
              <a:spcAft>
                <a:spcPts val="600"/>
              </a:spcAft>
              <a:buFontTx/>
              <a:buNone/>
            </a:pPr>
            <a:r>
              <a:rPr lang="en-US" sz="1400" kern="0" dirty="0">
                <a:hlinkClick r:id="rId3"/>
              </a:rPr>
              <a:t>Project Information - Electron-Proton/Ion Collider Experiment (bnl.gov)</a:t>
            </a:r>
            <a:endParaRPr lang="en-US" sz="1400" kern="0" dirty="0">
              <a:cs typeface="Arial"/>
            </a:endParaRPr>
          </a:p>
          <a:p>
            <a:pPr marL="690245" lvl="2" indent="0" eaLnBrk="1" hangingPunct="1">
              <a:spcBef>
                <a:spcPct val="0"/>
              </a:spcBef>
              <a:spcAft>
                <a:spcPts val="600"/>
              </a:spcAft>
              <a:buFontTx/>
              <a:buNone/>
            </a:pPr>
            <a:endParaRPr lang="en-US" sz="1400" kern="0" dirty="0">
              <a:cs typeface="Arial"/>
            </a:endParaRPr>
          </a:p>
          <a:p>
            <a:pPr marL="690245" lvl="2" indent="0" eaLnBrk="1" hangingPunct="1">
              <a:spcBef>
                <a:spcPct val="0"/>
              </a:spcBef>
              <a:spcAft>
                <a:spcPts val="600"/>
              </a:spcAft>
              <a:buFontTx/>
              <a:buNone/>
            </a:pPr>
            <a:endParaRPr lang="en-US" sz="1400" kern="0" dirty="0">
              <a:cs typeface="Arial"/>
            </a:endParaRPr>
          </a:p>
          <a:p>
            <a:pPr marL="690245" lvl="2" indent="0" eaLnBrk="1" hangingPunct="1">
              <a:spcBef>
                <a:spcPct val="0"/>
              </a:spcBef>
              <a:spcAft>
                <a:spcPts val="600"/>
              </a:spcAft>
              <a:buFontTx/>
              <a:buNone/>
            </a:pPr>
            <a:endParaRPr lang="en-US" sz="1400" kern="0" dirty="0">
              <a:cs typeface="Arial"/>
            </a:endParaRPr>
          </a:p>
          <a:p>
            <a:pPr marL="690245" lvl="2" indent="0" eaLnBrk="1" hangingPunct="1">
              <a:spcBef>
                <a:spcPct val="0"/>
              </a:spcBef>
              <a:spcAft>
                <a:spcPts val="600"/>
              </a:spcAft>
              <a:buFontTx/>
              <a:buNone/>
            </a:pPr>
            <a:endParaRPr lang="en-US" sz="1800" kern="0" dirty="0">
              <a:cs typeface="Arial"/>
            </a:endParaRPr>
          </a:p>
          <a:p>
            <a:pPr marL="347345" lvl="1" indent="0" eaLnBrk="1" hangingPunct="1">
              <a:spcBef>
                <a:spcPct val="0"/>
              </a:spcBef>
              <a:spcAft>
                <a:spcPts val="600"/>
              </a:spcAft>
              <a:buFontTx/>
              <a:buNone/>
            </a:pPr>
            <a:endParaRPr lang="en-US" sz="1800" kern="0" dirty="0">
              <a:cs typeface="Arial"/>
            </a:endParaRPr>
          </a:p>
          <a:p>
            <a:pPr marL="861695" lvl="1" indent="-514350" eaLnBrk="1" hangingPunct="1">
              <a:spcBef>
                <a:spcPct val="0"/>
              </a:spcBef>
              <a:spcAft>
                <a:spcPts val="600"/>
              </a:spcAft>
              <a:buFontTx/>
              <a:buChar char="-"/>
            </a:pPr>
            <a:endParaRPr lang="en-US" sz="1800" kern="0" dirty="0">
              <a:cs typeface="Arial"/>
            </a:endParaRPr>
          </a:p>
          <a:p>
            <a:pPr marL="861695" lvl="1" indent="-514350" eaLnBrk="1" hangingPunct="1">
              <a:spcBef>
                <a:spcPct val="0"/>
              </a:spcBef>
              <a:spcAft>
                <a:spcPts val="600"/>
              </a:spcAft>
              <a:buFontTx/>
              <a:buChar char="-"/>
            </a:pPr>
            <a:endParaRPr lang="en-US" sz="1000" kern="0" dirty="0">
              <a:cs typeface="Arial"/>
            </a:endParaRPr>
          </a:p>
          <a:p>
            <a:pPr marL="514350" indent="-514350" eaLnBrk="1" hangingPunct="1">
              <a:spcBef>
                <a:spcPct val="0"/>
              </a:spcBef>
              <a:spcAft>
                <a:spcPts val="600"/>
              </a:spcAft>
              <a:buFontTx/>
              <a:buNone/>
            </a:pPr>
            <a:endParaRPr lang="en-US" sz="2600" kern="0" dirty="0"/>
          </a:p>
        </p:txBody>
      </p:sp>
      <p:grpSp>
        <p:nvGrpSpPr>
          <p:cNvPr id="5" name="Group 4">
            <a:extLst>
              <a:ext uri="{FF2B5EF4-FFF2-40B4-BE49-F238E27FC236}">
                <a16:creationId xmlns:a16="http://schemas.microsoft.com/office/drawing/2014/main" id="{B0487E29-4971-4D39-BE8F-5A41051E0F4D}"/>
              </a:ext>
            </a:extLst>
          </p:cNvPr>
          <p:cNvGrpSpPr/>
          <p:nvPr/>
        </p:nvGrpSpPr>
        <p:grpSpPr>
          <a:xfrm>
            <a:off x="1094968" y="4743025"/>
            <a:ext cx="481195" cy="315470"/>
            <a:chOff x="2112622" y="4934065"/>
            <a:chExt cx="641593" cy="420627"/>
          </a:xfrm>
          <a:solidFill>
            <a:srgbClr val="00B0F0"/>
          </a:solidFill>
        </p:grpSpPr>
        <p:sp>
          <p:nvSpPr>
            <p:cNvPr id="6" name="Rectangle 5">
              <a:extLst>
                <a:ext uri="{FF2B5EF4-FFF2-40B4-BE49-F238E27FC236}">
                  <a16:creationId xmlns:a16="http://schemas.microsoft.com/office/drawing/2014/main" id="{1C06DCA0-5014-4709-AB4D-A7D29ABF86DE}"/>
                </a:ext>
              </a:extLst>
            </p:cNvPr>
            <p:cNvSpPr/>
            <p:nvPr/>
          </p:nvSpPr>
          <p:spPr bwMode="auto">
            <a:xfrm>
              <a:off x="2112622" y="4934065"/>
              <a:ext cx="605118" cy="379591"/>
            </a:xfrm>
            <a:prstGeom prst="rect">
              <a:avLst/>
            </a:prstGeom>
            <a:grpFill/>
            <a:ln w="12700" cap="flat" cmpd="sng" algn="ctr">
              <a:solidFill>
                <a:srgbClr val="000000"/>
              </a:solidFill>
              <a:prstDash val="solid"/>
              <a:round/>
              <a:headEnd type="none" w="med" len="med"/>
              <a:tailEnd type="none" w="med" len="med"/>
            </a:ln>
            <a:effectLst/>
          </p:spPr>
          <p:txBody>
            <a:bodyPr rot="0" spcFirstLastPara="0" vertOverflow="overflow" horzOverflow="overflow" vert="horz" wrap="square" lIns="38100" tIns="38100" rIns="38100" bIns="38100" numCol="1" spcCol="0" rtlCol="0" fromWordArt="0" anchor="ctr" anchorCtr="0" forceAA="0" compatLnSpc="1">
              <a:prstTxWarp prst="textNoShape">
                <a:avLst/>
              </a:prstTxWarp>
              <a:spAutoFit/>
            </a:bodyPr>
            <a:lstStyle/>
            <a:p>
              <a:pPr defTabSz="685800" fontAlgn="auto">
                <a:spcBef>
                  <a:spcPts val="0"/>
                </a:spcBef>
                <a:spcAft>
                  <a:spcPts val="0"/>
                </a:spcAft>
              </a:pPr>
              <a:endParaRPr lang="en-US" sz="1350" b="0" dirty="0">
                <a:solidFill>
                  <a:prstClr val="black"/>
                </a:solidFill>
                <a:latin typeface="Calibri" panose="020F0502020204030204"/>
              </a:endParaRPr>
            </a:p>
          </p:txBody>
        </p:sp>
        <p:sp>
          <p:nvSpPr>
            <p:cNvPr id="7" name="TextBox 6">
              <a:extLst>
                <a:ext uri="{FF2B5EF4-FFF2-40B4-BE49-F238E27FC236}">
                  <a16:creationId xmlns:a16="http://schemas.microsoft.com/office/drawing/2014/main" id="{FA711DA0-80AD-4FAB-BF63-72DC75578742}"/>
                </a:ext>
              </a:extLst>
            </p:cNvPr>
            <p:cNvSpPr txBox="1"/>
            <p:nvPr/>
          </p:nvSpPr>
          <p:spPr>
            <a:xfrm>
              <a:off x="2174570" y="4954582"/>
              <a:ext cx="579645" cy="400110"/>
            </a:xfrm>
            <a:prstGeom prst="rect">
              <a:avLst/>
            </a:prstGeom>
            <a:grpFill/>
          </p:spPr>
          <p:txBody>
            <a:bodyPr wrap="none" rtlCol="0">
              <a:spAutoFit/>
            </a:bodyPr>
            <a:lstStyle/>
            <a:p>
              <a:pPr defTabSz="685800" fontAlgn="auto">
                <a:spcBef>
                  <a:spcPts val="0"/>
                </a:spcBef>
                <a:spcAft>
                  <a:spcPts val="0"/>
                </a:spcAft>
              </a:pPr>
              <a:r>
                <a:rPr lang="en-US" sz="1350" b="0" dirty="0">
                  <a:solidFill>
                    <a:prstClr val="black"/>
                  </a:solidFill>
                  <a:latin typeface="Calibri" panose="020F0502020204030204"/>
                </a:rPr>
                <a:t>FEE</a:t>
              </a:r>
            </a:p>
          </p:txBody>
        </p:sp>
      </p:grpSp>
      <p:grpSp>
        <p:nvGrpSpPr>
          <p:cNvPr id="8" name="Group 7">
            <a:extLst>
              <a:ext uri="{FF2B5EF4-FFF2-40B4-BE49-F238E27FC236}">
                <a16:creationId xmlns:a16="http://schemas.microsoft.com/office/drawing/2014/main" id="{E3888169-BEA1-4442-896E-67FC1903FF64}"/>
              </a:ext>
            </a:extLst>
          </p:cNvPr>
          <p:cNvGrpSpPr/>
          <p:nvPr/>
        </p:nvGrpSpPr>
        <p:grpSpPr>
          <a:xfrm>
            <a:off x="1092400" y="4377033"/>
            <a:ext cx="481195" cy="315470"/>
            <a:chOff x="2112622" y="4934065"/>
            <a:chExt cx="641593" cy="420627"/>
          </a:xfrm>
        </p:grpSpPr>
        <p:sp>
          <p:nvSpPr>
            <p:cNvPr id="11" name="Rectangle 10">
              <a:extLst>
                <a:ext uri="{FF2B5EF4-FFF2-40B4-BE49-F238E27FC236}">
                  <a16:creationId xmlns:a16="http://schemas.microsoft.com/office/drawing/2014/main" id="{B46052BB-28F6-44FD-BB1E-2C6552A7D549}"/>
                </a:ext>
              </a:extLst>
            </p:cNvPr>
            <p:cNvSpPr/>
            <p:nvPr/>
          </p:nvSpPr>
          <p:spPr bwMode="auto">
            <a:xfrm>
              <a:off x="2112622" y="4934065"/>
              <a:ext cx="605118" cy="379591"/>
            </a:xfrm>
            <a:prstGeom prst="rect">
              <a:avLst/>
            </a:prstGeom>
            <a:solidFill>
              <a:schemeClr val="accent2">
                <a:lumMod val="40000"/>
                <a:lumOff val="60000"/>
              </a:schemeClr>
            </a:solidFill>
            <a:ln w="12700" cap="flat" cmpd="sng" algn="ctr">
              <a:solidFill>
                <a:srgbClr val="000000"/>
              </a:solidFill>
              <a:prstDash val="solid"/>
              <a:round/>
              <a:headEnd type="none" w="med" len="med"/>
              <a:tailEnd type="none" w="med" len="med"/>
            </a:ln>
            <a:effectLst/>
          </p:spPr>
          <p:txBody>
            <a:bodyPr rot="0" spcFirstLastPara="0" vertOverflow="overflow" horzOverflow="overflow" vert="horz" wrap="square" lIns="38100" tIns="38100" rIns="38100" bIns="38100" numCol="1" spcCol="0" rtlCol="0" fromWordArt="0" anchor="ctr" anchorCtr="0" forceAA="0" compatLnSpc="1">
              <a:prstTxWarp prst="textNoShape">
                <a:avLst/>
              </a:prstTxWarp>
              <a:spAutoFit/>
            </a:bodyPr>
            <a:lstStyle/>
            <a:p>
              <a:pPr defTabSz="685800" fontAlgn="auto">
                <a:spcBef>
                  <a:spcPts val="0"/>
                </a:spcBef>
                <a:spcAft>
                  <a:spcPts val="0"/>
                </a:spcAft>
              </a:pPr>
              <a:endParaRPr lang="en-US" sz="1350" b="0"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C4FA569F-E9A7-40E7-A0DF-6967F12550F5}"/>
                </a:ext>
              </a:extLst>
            </p:cNvPr>
            <p:cNvSpPr txBox="1"/>
            <p:nvPr/>
          </p:nvSpPr>
          <p:spPr>
            <a:xfrm>
              <a:off x="2174570" y="4954582"/>
              <a:ext cx="579645" cy="400110"/>
            </a:xfrm>
            <a:prstGeom prst="rect">
              <a:avLst/>
            </a:prstGeom>
            <a:noFill/>
          </p:spPr>
          <p:txBody>
            <a:bodyPr wrap="none" rtlCol="0">
              <a:spAutoFit/>
            </a:bodyPr>
            <a:lstStyle/>
            <a:p>
              <a:pPr defTabSz="685800" fontAlgn="auto">
                <a:spcBef>
                  <a:spcPts val="0"/>
                </a:spcBef>
                <a:spcAft>
                  <a:spcPts val="0"/>
                </a:spcAft>
              </a:pPr>
              <a:r>
                <a:rPr lang="en-US" sz="1350" b="0" dirty="0">
                  <a:solidFill>
                    <a:prstClr val="black"/>
                  </a:solidFill>
                  <a:latin typeface="Calibri" panose="020F0502020204030204"/>
                </a:rPr>
                <a:t>FEE</a:t>
              </a:r>
            </a:p>
          </p:txBody>
        </p:sp>
      </p:grpSp>
      <p:grpSp>
        <p:nvGrpSpPr>
          <p:cNvPr id="14" name="Group 13">
            <a:extLst>
              <a:ext uri="{FF2B5EF4-FFF2-40B4-BE49-F238E27FC236}">
                <a16:creationId xmlns:a16="http://schemas.microsoft.com/office/drawing/2014/main" id="{5171F794-5F39-4351-AC84-573F85A432BC}"/>
              </a:ext>
            </a:extLst>
          </p:cNvPr>
          <p:cNvGrpSpPr/>
          <p:nvPr/>
        </p:nvGrpSpPr>
        <p:grpSpPr>
          <a:xfrm>
            <a:off x="1094968" y="5109016"/>
            <a:ext cx="481195" cy="315470"/>
            <a:chOff x="2112622" y="4934065"/>
            <a:chExt cx="641593" cy="420627"/>
          </a:xfrm>
          <a:solidFill>
            <a:srgbClr val="FFC000"/>
          </a:solidFill>
        </p:grpSpPr>
        <p:sp>
          <p:nvSpPr>
            <p:cNvPr id="15" name="Rectangle 14">
              <a:extLst>
                <a:ext uri="{FF2B5EF4-FFF2-40B4-BE49-F238E27FC236}">
                  <a16:creationId xmlns:a16="http://schemas.microsoft.com/office/drawing/2014/main" id="{B3222F58-EDBE-4519-91A4-204D60410A13}"/>
                </a:ext>
              </a:extLst>
            </p:cNvPr>
            <p:cNvSpPr/>
            <p:nvPr/>
          </p:nvSpPr>
          <p:spPr bwMode="auto">
            <a:xfrm>
              <a:off x="2112622" y="4934065"/>
              <a:ext cx="605118" cy="379591"/>
            </a:xfrm>
            <a:prstGeom prst="rect">
              <a:avLst/>
            </a:prstGeom>
            <a:grpFill/>
            <a:ln w="12700" cap="flat" cmpd="sng" algn="ctr">
              <a:solidFill>
                <a:srgbClr val="000000"/>
              </a:solidFill>
              <a:prstDash val="solid"/>
              <a:round/>
              <a:headEnd type="none" w="med" len="med"/>
              <a:tailEnd type="none" w="med" len="med"/>
            </a:ln>
            <a:effectLst/>
          </p:spPr>
          <p:txBody>
            <a:bodyPr rot="0" spcFirstLastPara="0" vertOverflow="overflow" horzOverflow="overflow" vert="horz" wrap="square" lIns="38100" tIns="38100" rIns="38100" bIns="38100" numCol="1" spcCol="0" rtlCol="0" fromWordArt="0" anchor="ctr" anchorCtr="0" forceAA="0" compatLnSpc="1">
              <a:prstTxWarp prst="textNoShape">
                <a:avLst/>
              </a:prstTxWarp>
              <a:spAutoFit/>
            </a:bodyPr>
            <a:lstStyle/>
            <a:p>
              <a:pPr defTabSz="685800" fontAlgn="auto">
                <a:spcBef>
                  <a:spcPts val="0"/>
                </a:spcBef>
                <a:spcAft>
                  <a:spcPts val="0"/>
                </a:spcAft>
              </a:pPr>
              <a:endParaRPr lang="en-US" sz="1350" b="0" dirty="0">
                <a:solidFill>
                  <a:prstClr val="black"/>
                </a:solidFill>
                <a:latin typeface="Calibri" panose="020F0502020204030204"/>
              </a:endParaRPr>
            </a:p>
          </p:txBody>
        </p:sp>
        <p:sp>
          <p:nvSpPr>
            <p:cNvPr id="16" name="TextBox 15">
              <a:extLst>
                <a:ext uri="{FF2B5EF4-FFF2-40B4-BE49-F238E27FC236}">
                  <a16:creationId xmlns:a16="http://schemas.microsoft.com/office/drawing/2014/main" id="{E6E0EC11-359A-490B-9FB7-49023924CD79}"/>
                </a:ext>
              </a:extLst>
            </p:cNvPr>
            <p:cNvSpPr txBox="1"/>
            <p:nvPr/>
          </p:nvSpPr>
          <p:spPr>
            <a:xfrm>
              <a:off x="2174570" y="4954582"/>
              <a:ext cx="579645" cy="400110"/>
            </a:xfrm>
            <a:prstGeom prst="rect">
              <a:avLst/>
            </a:prstGeom>
            <a:grpFill/>
          </p:spPr>
          <p:txBody>
            <a:bodyPr wrap="none" rtlCol="0">
              <a:spAutoFit/>
            </a:bodyPr>
            <a:lstStyle/>
            <a:p>
              <a:pPr defTabSz="685800" fontAlgn="auto">
                <a:spcBef>
                  <a:spcPts val="0"/>
                </a:spcBef>
                <a:spcAft>
                  <a:spcPts val="0"/>
                </a:spcAft>
              </a:pPr>
              <a:r>
                <a:rPr lang="en-US" sz="1350" b="0" dirty="0">
                  <a:solidFill>
                    <a:prstClr val="black"/>
                  </a:solidFill>
                  <a:latin typeface="Calibri" panose="020F0502020204030204"/>
                </a:rPr>
                <a:t>FEE</a:t>
              </a:r>
            </a:p>
          </p:txBody>
        </p:sp>
      </p:grpSp>
      <p:grpSp>
        <p:nvGrpSpPr>
          <p:cNvPr id="17" name="Group 16">
            <a:extLst>
              <a:ext uri="{FF2B5EF4-FFF2-40B4-BE49-F238E27FC236}">
                <a16:creationId xmlns:a16="http://schemas.microsoft.com/office/drawing/2014/main" id="{7F8F39D4-154D-4776-87A5-7797F7E18F9C}"/>
              </a:ext>
            </a:extLst>
          </p:cNvPr>
          <p:cNvGrpSpPr/>
          <p:nvPr/>
        </p:nvGrpSpPr>
        <p:grpSpPr>
          <a:xfrm>
            <a:off x="1094968" y="5480259"/>
            <a:ext cx="481195" cy="315470"/>
            <a:chOff x="2112622" y="4934065"/>
            <a:chExt cx="641593" cy="420627"/>
          </a:xfrm>
          <a:solidFill>
            <a:schemeClr val="accent5"/>
          </a:solidFill>
        </p:grpSpPr>
        <p:sp>
          <p:nvSpPr>
            <p:cNvPr id="18" name="Rectangle 17">
              <a:extLst>
                <a:ext uri="{FF2B5EF4-FFF2-40B4-BE49-F238E27FC236}">
                  <a16:creationId xmlns:a16="http://schemas.microsoft.com/office/drawing/2014/main" id="{37C73543-1375-4649-BA3D-FBB66DC40256}"/>
                </a:ext>
              </a:extLst>
            </p:cNvPr>
            <p:cNvSpPr/>
            <p:nvPr/>
          </p:nvSpPr>
          <p:spPr bwMode="auto">
            <a:xfrm>
              <a:off x="2112622" y="4934065"/>
              <a:ext cx="605118" cy="379591"/>
            </a:xfrm>
            <a:prstGeom prst="rect">
              <a:avLst/>
            </a:prstGeom>
            <a:grpFill/>
            <a:ln w="12700" cap="flat" cmpd="sng" algn="ctr">
              <a:solidFill>
                <a:srgbClr val="000000"/>
              </a:solidFill>
              <a:prstDash val="solid"/>
              <a:round/>
              <a:headEnd type="none" w="med" len="med"/>
              <a:tailEnd type="none" w="med" len="med"/>
            </a:ln>
            <a:effectLst/>
          </p:spPr>
          <p:txBody>
            <a:bodyPr rot="0" spcFirstLastPara="0" vertOverflow="overflow" horzOverflow="overflow" vert="horz" wrap="square" lIns="38100" tIns="38100" rIns="38100" bIns="38100" numCol="1" spcCol="0" rtlCol="0" fromWordArt="0" anchor="ctr" anchorCtr="0" forceAA="0" compatLnSpc="1">
              <a:prstTxWarp prst="textNoShape">
                <a:avLst/>
              </a:prstTxWarp>
              <a:spAutoFit/>
            </a:bodyPr>
            <a:lstStyle/>
            <a:p>
              <a:pPr defTabSz="685800" fontAlgn="auto">
                <a:spcBef>
                  <a:spcPts val="0"/>
                </a:spcBef>
                <a:spcAft>
                  <a:spcPts val="0"/>
                </a:spcAft>
              </a:pPr>
              <a:endParaRPr lang="en-US" sz="1350" b="0" dirty="0">
                <a:solidFill>
                  <a:prstClr val="black"/>
                </a:solidFill>
                <a:latin typeface="Calibri" panose="020F0502020204030204"/>
              </a:endParaRPr>
            </a:p>
          </p:txBody>
        </p:sp>
        <p:sp>
          <p:nvSpPr>
            <p:cNvPr id="19" name="TextBox 18">
              <a:extLst>
                <a:ext uri="{FF2B5EF4-FFF2-40B4-BE49-F238E27FC236}">
                  <a16:creationId xmlns:a16="http://schemas.microsoft.com/office/drawing/2014/main" id="{29D0AC8C-9CA8-4655-B9A2-7E5509668BD3}"/>
                </a:ext>
              </a:extLst>
            </p:cNvPr>
            <p:cNvSpPr txBox="1"/>
            <p:nvPr/>
          </p:nvSpPr>
          <p:spPr>
            <a:xfrm>
              <a:off x="2174570" y="4954582"/>
              <a:ext cx="579645" cy="400110"/>
            </a:xfrm>
            <a:prstGeom prst="rect">
              <a:avLst/>
            </a:prstGeom>
            <a:grpFill/>
          </p:spPr>
          <p:txBody>
            <a:bodyPr wrap="none" rtlCol="0">
              <a:spAutoFit/>
            </a:bodyPr>
            <a:lstStyle/>
            <a:p>
              <a:pPr defTabSz="685800" fontAlgn="auto">
                <a:spcBef>
                  <a:spcPts val="0"/>
                </a:spcBef>
                <a:spcAft>
                  <a:spcPts val="0"/>
                </a:spcAft>
              </a:pPr>
              <a:r>
                <a:rPr lang="en-US" sz="1350" b="0" dirty="0">
                  <a:solidFill>
                    <a:prstClr val="black"/>
                  </a:solidFill>
                  <a:latin typeface="Calibri" panose="020F0502020204030204"/>
                </a:rPr>
                <a:t>FEE</a:t>
              </a:r>
            </a:p>
          </p:txBody>
        </p:sp>
      </p:grpSp>
      <p:sp>
        <p:nvSpPr>
          <p:cNvPr id="20" name="Rectangle 19">
            <a:extLst>
              <a:ext uri="{FF2B5EF4-FFF2-40B4-BE49-F238E27FC236}">
                <a16:creationId xmlns:a16="http://schemas.microsoft.com/office/drawing/2014/main" id="{C9C36442-FD7E-4C21-8BDF-05CA1621B1BF}"/>
              </a:ext>
            </a:extLst>
          </p:cNvPr>
          <p:cNvSpPr/>
          <p:nvPr/>
        </p:nvSpPr>
        <p:spPr bwMode="auto">
          <a:xfrm>
            <a:off x="2050718" y="3944934"/>
            <a:ext cx="1696671" cy="2205770"/>
          </a:xfrm>
          <a:prstGeom prst="rect">
            <a:avLst/>
          </a:prstGeom>
          <a:solidFill>
            <a:srgbClr val="C6E6E9"/>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100" tIns="38100" rIns="38100" bIns="38100" numCol="1" rtlCol="0" anchor="ctr" anchorCtr="0" compatLnSpc="1">
            <a:prstTxWarp prst="textNoShape">
              <a:avLst/>
            </a:prstTxWarp>
            <a:spAutoFit/>
          </a:bodyPr>
          <a:lstStyle/>
          <a:p>
            <a:pPr marL="42863" defTabSz="682229" hangingPunct="0"/>
            <a:endParaRPr lang="en-US" sz="1200" b="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1" name="Rectangle 20">
            <a:extLst>
              <a:ext uri="{FF2B5EF4-FFF2-40B4-BE49-F238E27FC236}">
                <a16:creationId xmlns:a16="http://schemas.microsoft.com/office/drawing/2014/main" id="{6510E59A-F2FD-4624-9F6D-9D72E3CA5B18}"/>
              </a:ext>
            </a:extLst>
          </p:cNvPr>
          <p:cNvSpPr/>
          <p:nvPr/>
        </p:nvSpPr>
        <p:spPr bwMode="auto">
          <a:xfrm>
            <a:off x="2653429" y="4977218"/>
            <a:ext cx="667598" cy="446276"/>
          </a:xfrm>
          <a:prstGeom prst="rect">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42863" defTabSz="682229" hangingPunct="0"/>
            <a:endParaRPr lang="en-US" sz="1200" b="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42863" defTabSz="682229" hangingPunct="0"/>
            <a:endParaRPr lang="en-US" sz="1200" b="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2" name="Rounded Rectangle 17">
            <a:extLst>
              <a:ext uri="{FF2B5EF4-FFF2-40B4-BE49-F238E27FC236}">
                <a16:creationId xmlns:a16="http://schemas.microsoft.com/office/drawing/2014/main" id="{CC013FA7-F781-476F-BD35-F8140343C203}"/>
              </a:ext>
            </a:extLst>
          </p:cNvPr>
          <p:cNvSpPr/>
          <p:nvPr/>
        </p:nvSpPr>
        <p:spPr bwMode="auto">
          <a:xfrm>
            <a:off x="2726795" y="4474190"/>
            <a:ext cx="466319" cy="289441"/>
          </a:xfrm>
          <a:prstGeom prst="roundRect">
            <a:avLst/>
          </a:prstGeom>
          <a:solidFill>
            <a:srgbClr val="0070C0"/>
          </a:solidFill>
          <a:ln w="12700" cap="flat" cmpd="sng" algn="ctr">
            <a:solidFill>
              <a:srgbClr val="000000"/>
            </a:solidFill>
            <a:prstDash val="solid"/>
            <a:round/>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42863" defTabSz="682229" hangingPunct="0"/>
            <a:endParaRPr lang="en-US" sz="1200" b="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3" name="TextBox 22">
            <a:extLst>
              <a:ext uri="{FF2B5EF4-FFF2-40B4-BE49-F238E27FC236}">
                <a16:creationId xmlns:a16="http://schemas.microsoft.com/office/drawing/2014/main" id="{5FF9799E-1F85-452E-AB98-470A30E839F2}"/>
              </a:ext>
            </a:extLst>
          </p:cNvPr>
          <p:cNvSpPr txBox="1"/>
          <p:nvPr/>
        </p:nvSpPr>
        <p:spPr>
          <a:xfrm>
            <a:off x="2729984" y="5050315"/>
            <a:ext cx="562975" cy="300082"/>
          </a:xfrm>
          <a:prstGeom prst="rect">
            <a:avLst/>
          </a:prstGeom>
          <a:noFill/>
        </p:spPr>
        <p:txBody>
          <a:bodyPr wrap="none" rtlCol="0">
            <a:spAutoFit/>
          </a:bodyPr>
          <a:lstStyle/>
          <a:p>
            <a:pPr defTabSz="685800" fontAlgn="auto">
              <a:spcBef>
                <a:spcPts val="0"/>
              </a:spcBef>
              <a:spcAft>
                <a:spcPts val="0"/>
              </a:spcAft>
            </a:pPr>
            <a:r>
              <a:rPr lang="en-US" sz="1350" b="0" dirty="0">
                <a:solidFill>
                  <a:prstClr val="black"/>
                </a:solidFill>
                <a:latin typeface="Calibri" panose="020F0502020204030204"/>
              </a:rPr>
              <a:t>FPGA</a:t>
            </a:r>
          </a:p>
        </p:txBody>
      </p:sp>
      <p:sp>
        <p:nvSpPr>
          <p:cNvPr id="24" name="TextBox 23">
            <a:extLst>
              <a:ext uri="{FF2B5EF4-FFF2-40B4-BE49-F238E27FC236}">
                <a16:creationId xmlns:a16="http://schemas.microsoft.com/office/drawing/2014/main" id="{2D44A581-D804-42CE-8DA8-46F3E6985BCA}"/>
              </a:ext>
            </a:extLst>
          </p:cNvPr>
          <p:cNvSpPr txBox="1"/>
          <p:nvPr/>
        </p:nvSpPr>
        <p:spPr>
          <a:xfrm>
            <a:off x="2768600" y="4488749"/>
            <a:ext cx="485967" cy="300082"/>
          </a:xfrm>
          <a:prstGeom prst="rect">
            <a:avLst/>
          </a:prstGeom>
          <a:noFill/>
        </p:spPr>
        <p:txBody>
          <a:bodyPr wrap="none" rtlCol="0">
            <a:spAutoFit/>
          </a:bodyPr>
          <a:lstStyle/>
          <a:p>
            <a:pPr defTabSz="685800" fontAlgn="auto">
              <a:spcBef>
                <a:spcPts val="0"/>
              </a:spcBef>
              <a:spcAft>
                <a:spcPts val="0"/>
              </a:spcAft>
            </a:pPr>
            <a:r>
              <a:rPr lang="en-US" sz="1350" b="0" dirty="0">
                <a:solidFill>
                  <a:prstClr val="white"/>
                </a:solidFill>
                <a:latin typeface="Calibri" panose="020F0502020204030204"/>
              </a:rPr>
              <a:t>ROC</a:t>
            </a:r>
          </a:p>
        </p:txBody>
      </p:sp>
      <p:grpSp>
        <p:nvGrpSpPr>
          <p:cNvPr id="25" name="Group 24">
            <a:extLst>
              <a:ext uri="{FF2B5EF4-FFF2-40B4-BE49-F238E27FC236}">
                <a16:creationId xmlns:a16="http://schemas.microsoft.com/office/drawing/2014/main" id="{E895F78D-4630-4458-95AC-D909F153762E}"/>
              </a:ext>
            </a:extLst>
          </p:cNvPr>
          <p:cNvGrpSpPr/>
          <p:nvPr/>
        </p:nvGrpSpPr>
        <p:grpSpPr>
          <a:xfrm>
            <a:off x="4240964" y="5294755"/>
            <a:ext cx="684324" cy="303928"/>
            <a:chOff x="10528168" y="5680840"/>
            <a:chExt cx="912432" cy="405238"/>
          </a:xfrm>
        </p:grpSpPr>
        <p:sp>
          <p:nvSpPr>
            <p:cNvPr id="26" name="Rectangle 25">
              <a:extLst>
                <a:ext uri="{FF2B5EF4-FFF2-40B4-BE49-F238E27FC236}">
                  <a16:creationId xmlns:a16="http://schemas.microsoft.com/office/drawing/2014/main" id="{7B111A64-D28E-47A5-BFEB-988459CB19F4}"/>
                </a:ext>
              </a:extLst>
            </p:cNvPr>
            <p:cNvSpPr/>
            <p:nvPr/>
          </p:nvSpPr>
          <p:spPr bwMode="auto">
            <a:xfrm>
              <a:off x="10528168" y="5680840"/>
              <a:ext cx="820271" cy="348814"/>
            </a:xfrm>
            <a:prstGeom prst="rect">
              <a:avLst/>
            </a:prstGeom>
            <a:solidFill>
              <a:srgbClr val="09D1DA"/>
            </a:solidFill>
            <a:ln w="12700" cap="flat" cmpd="sng" algn="ctr">
              <a:solidFill>
                <a:srgbClr val="000000"/>
              </a:solidFill>
              <a:prstDash val="solid"/>
              <a:round/>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42863" defTabSz="682229" hangingPunct="0"/>
              <a:endParaRPr lang="en-US" sz="1200" b="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7" name="TextBox 26">
              <a:extLst>
                <a:ext uri="{FF2B5EF4-FFF2-40B4-BE49-F238E27FC236}">
                  <a16:creationId xmlns:a16="http://schemas.microsoft.com/office/drawing/2014/main" id="{AE34FE7E-4F88-4F74-8A5D-0077E6D9F815}"/>
                </a:ext>
              </a:extLst>
            </p:cNvPr>
            <p:cNvSpPr txBox="1"/>
            <p:nvPr/>
          </p:nvSpPr>
          <p:spPr>
            <a:xfrm>
              <a:off x="10589597" y="5685968"/>
              <a:ext cx="851003" cy="400110"/>
            </a:xfrm>
            <a:prstGeom prst="rect">
              <a:avLst/>
            </a:prstGeom>
            <a:noFill/>
          </p:spPr>
          <p:txBody>
            <a:bodyPr wrap="none" rtlCol="0">
              <a:spAutoFit/>
            </a:bodyPr>
            <a:lstStyle/>
            <a:p>
              <a:pPr defTabSz="685800" fontAlgn="auto">
                <a:spcBef>
                  <a:spcPts val="0"/>
                </a:spcBef>
                <a:spcAft>
                  <a:spcPts val="0"/>
                </a:spcAft>
              </a:pPr>
              <a:r>
                <a:rPr lang="en-US" sz="1350" b="0" dirty="0">
                  <a:solidFill>
                    <a:prstClr val="black"/>
                  </a:solidFill>
                  <a:latin typeface="Calibri" panose="020F0502020204030204"/>
                </a:rPr>
                <a:t>Server</a:t>
              </a:r>
            </a:p>
          </p:txBody>
        </p:sp>
      </p:grpSp>
      <p:grpSp>
        <p:nvGrpSpPr>
          <p:cNvPr id="28" name="Group 27">
            <a:extLst>
              <a:ext uri="{FF2B5EF4-FFF2-40B4-BE49-F238E27FC236}">
                <a16:creationId xmlns:a16="http://schemas.microsoft.com/office/drawing/2014/main" id="{32F968EB-B23B-486D-B77A-EBAE2382D349}"/>
              </a:ext>
            </a:extLst>
          </p:cNvPr>
          <p:cNvGrpSpPr/>
          <p:nvPr/>
        </p:nvGrpSpPr>
        <p:grpSpPr>
          <a:xfrm>
            <a:off x="4240963" y="4835126"/>
            <a:ext cx="684324" cy="303928"/>
            <a:chOff x="10528168" y="5680840"/>
            <a:chExt cx="912432" cy="405238"/>
          </a:xfrm>
        </p:grpSpPr>
        <p:sp>
          <p:nvSpPr>
            <p:cNvPr id="29" name="Rectangle 28">
              <a:extLst>
                <a:ext uri="{FF2B5EF4-FFF2-40B4-BE49-F238E27FC236}">
                  <a16:creationId xmlns:a16="http://schemas.microsoft.com/office/drawing/2014/main" id="{1B9381FB-2200-4058-9344-092CDB3F5D55}"/>
                </a:ext>
              </a:extLst>
            </p:cNvPr>
            <p:cNvSpPr/>
            <p:nvPr/>
          </p:nvSpPr>
          <p:spPr bwMode="auto">
            <a:xfrm>
              <a:off x="10528168" y="5680840"/>
              <a:ext cx="820271" cy="348814"/>
            </a:xfrm>
            <a:prstGeom prst="rect">
              <a:avLst/>
            </a:prstGeom>
            <a:solidFill>
              <a:srgbClr val="09D1DA"/>
            </a:solidFill>
            <a:ln w="12700" cap="flat" cmpd="sng" algn="ctr">
              <a:solidFill>
                <a:srgbClr val="000000"/>
              </a:solidFill>
              <a:prstDash val="solid"/>
              <a:round/>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42863" defTabSz="682229" hangingPunct="0"/>
              <a:endParaRPr lang="en-US" sz="1200" b="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 name="TextBox 29">
              <a:extLst>
                <a:ext uri="{FF2B5EF4-FFF2-40B4-BE49-F238E27FC236}">
                  <a16:creationId xmlns:a16="http://schemas.microsoft.com/office/drawing/2014/main" id="{32E3BD98-6721-44FF-875E-6B1A79F78341}"/>
                </a:ext>
              </a:extLst>
            </p:cNvPr>
            <p:cNvSpPr txBox="1"/>
            <p:nvPr/>
          </p:nvSpPr>
          <p:spPr>
            <a:xfrm>
              <a:off x="10589597" y="5685968"/>
              <a:ext cx="851003" cy="400110"/>
            </a:xfrm>
            <a:prstGeom prst="rect">
              <a:avLst/>
            </a:prstGeom>
            <a:noFill/>
          </p:spPr>
          <p:txBody>
            <a:bodyPr wrap="none" rtlCol="0">
              <a:spAutoFit/>
            </a:bodyPr>
            <a:lstStyle/>
            <a:p>
              <a:pPr defTabSz="685800" fontAlgn="auto">
                <a:spcBef>
                  <a:spcPts val="0"/>
                </a:spcBef>
                <a:spcAft>
                  <a:spcPts val="0"/>
                </a:spcAft>
              </a:pPr>
              <a:r>
                <a:rPr lang="en-US" sz="1350" b="0" dirty="0">
                  <a:solidFill>
                    <a:prstClr val="black"/>
                  </a:solidFill>
                  <a:latin typeface="Calibri" panose="020F0502020204030204"/>
                </a:rPr>
                <a:t>Server</a:t>
              </a:r>
            </a:p>
          </p:txBody>
        </p:sp>
      </p:grpSp>
      <p:cxnSp>
        <p:nvCxnSpPr>
          <p:cNvPr id="31" name="Straight Connector 30">
            <a:extLst>
              <a:ext uri="{FF2B5EF4-FFF2-40B4-BE49-F238E27FC236}">
                <a16:creationId xmlns:a16="http://schemas.microsoft.com/office/drawing/2014/main" id="{E14B8556-646C-430A-9D9B-DB37571C13A6}"/>
              </a:ext>
            </a:extLst>
          </p:cNvPr>
          <p:cNvCxnSpPr>
            <a:stCxn id="11" idx="3"/>
          </p:cNvCxnSpPr>
          <p:nvPr/>
        </p:nvCxnSpPr>
        <p:spPr bwMode="auto">
          <a:xfrm>
            <a:off x="1546240" y="4519380"/>
            <a:ext cx="655906" cy="2"/>
          </a:xfrm>
          <a:prstGeom prst="line">
            <a:avLst/>
          </a:prstGeom>
          <a:solidFill>
            <a:srgbClr val="C6E6E9"/>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a16="http://schemas.microsoft.com/office/drawing/2014/main" id="{268CFFEC-3B39-4CF3-8D17-20E9B1CC1676}"/>
              </a:ext>
            </a:extLst>
          </p:cNvPr>
          <p:cNvCxnSpPr/>
          <p:nvPr/>
        </p:nvCxnSpPr>
        <p:spPr bwMode="auto">
          <a:xfrm flipV="1">
            <a:off x="1550812" y="4880570"/>
            <a:ext cx="655906" cy="1"/>
          </a:xfrm>
          <a:prstGeom prst="line">
            <a:avLst/>
          </a:prstGeom>
          <a:solidFill>
            <a:srgbClr val="C6E6E9"/>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B5DC0BDD-B5DB-4970-8B87-0D14383BC6D1}"/>
              </a:ext>
            </a:extLst>
          </p:cNvPr>
          <p:cNvCxnSpPr/>
          <p:nvPr/>
        </p:nvCxnSpPr>
        <p:spPr bwMode="auto">
          <a:xfrm flipV="1">
            <a:off x="1550812" y="5255474"/>
            <a:ext cx="655906" cy="1"/>
          </a:xfrm>
          <a:prstGeom prst="line">
            <a:avLst/>
          </a:prstGeom>
          <a:solidFill>
            <a:srgbClr val="C6E6E9"/>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577A72B4-2744-4311-98D6-BEDACFE285C1}"/>
              </a:ext>
            </a:extLst>
          </p:cNvPr>
          <p:cNvCxnSpPr/>
          <p:nvPr/>
        </p:nvCxnSpPr>
        <p:spPr bwMode="auto">
          <a:xfrm flipV="1">
            <a:off x="1550812" y="5621234"/>
            <a:ext cx="655906" cy="1"/>
          </a:xfrm>
          <a:prstGeom prst="line">
            <a:avLst/>
          </a:prstGeom>
          <a:solidFill>
            <a:srgbClr val="C6E6E9"/>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2C934709-C307-4D7E-AD2F-F7485541FF77}"/>
              </a:ext>
            </a:extLst>
          </p:cNvPr>
          <p:cNvCxnSpPr>
            <a:cxnSpLocks/>
          </p:cNvCxnSpPr>
          <p:nvPr/>
        </p:nvCxnSpPr>
        <p:spPr bwMode="auto">
          <a:xfrm>
            <a:off x="2216701" y="4519379"/>
            <a:ext cx="499775" cy="516351"/>
          </a:xfrm>
          <a:prstGeom prst="line">
            <a:avLst/>
          </a:prstGeom>
          <a:solidFill>
            <a:srgbClr val="C6E6E9"/>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1E9254CD-79D6-4480-9DAD-3BAB47A63F5B}"/>
              </a:ext>
            </a:extLst>
          </p:cNvPr>
          <p:cNvCxnSpPr>
            <a:cxnSpLocks/>
          </p:cNvCxnSpPr>
          <p:nvPr/>
        </p:nvCxnSpPr>
        <p:spPr bwMode="auto">
          <a:xfrm flipV="1">
            <a:off x="2202145" y="5355046"/>
            <a:ext cx="544220" cy="264289"/>
          </a:xfrm>
          <a:prstGeom prst="line">
            <a:avLst/>
          </a:prstGeom>
          <a:solidFill>
            <a:srgbClr val="C6E6E9"/>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a:extLst>
              <a:ext uri="{FF2B5EF4-FFF2-40B4-BE49-F238E27FC236}">
                <a16:creationId xmlns:a16="http://schemas.microsoft.com/office/drawing/2014/main" id="{30579D01-3DB7-4D1C-8E68-089B8DC4252A}"/>
              </a:ext>
            </a:extLst>
          </p:cNvPr>
          <p:cNvCxnSpPr/>
          <p:nvPr/>
        </p:nvCxnSpPr>
        <p:spPr bwMode="auto">
          <a:xfrm>
            <a:off x="2202145" y="4874224"/>
            <a:ext cx="435210" cy="255481"/>
          </a:xfrm>
          <a:prstGeom prst="line">
            <a:avLst/>
          </a:prstGeom>
          <a:solidFill>
            <a:srgbClr val="C6E6E9"/>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FE17C887-4E8A-4F75-9E5F-4FA28422FBE0}"/>
              </a:ext>
            </a:extLst>
          </p:cNvPr>
          <p:cNvCxnSpPr/>
          <p:nvPr/>
        </p:nvCxnSpPr>
        <p:spPr bwMode="auto">
          <a:xfrm>
            <a:off x="2202145" y="5251365"/>
            <a:ext cx="435210" cy="47238"/>
          </a:xfrm>
          <a:prstGeom prst="line">
            <a:avLst/>
          </a:prstGeom>
          <a:solidFill>
            <a:srgbClr val="C6E6E9"/>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0A5D00A5-0C80-4CDD-BF95-F7633C23628B}"/>
              </a:ext>
            </a:extLst>
          </p:cNvPr>
          <p:cNvCxnSpPr/>
          <p:nvPr/>
        </p:nvCxnSpPr>
        <p:spPr bwMode="auto">
          <a:xfrm flipV="1">
            <a:off x="3304955" y="4965933"/>
            <a:ext cx="412809" cy="163772"/>
          </a:xfrm>
          <a:prstGeom prst="line">
            <a:avLst/>
          </a:prstGeom>
          <a:solidFill>
            <a:srgbClr val="C6E6E9"/>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a:extLst>
              <a:ext uri="{FF2B5EF4-FFF2-40B4-BE49-F238E27FC236}">
                <a16:creationId xmlns:a16="http://schemas.microsoft.com/office/drawing/2014/main" id="{1536ECC6-F4D7-4A5B-A071-F34EE789239C}"/>
              </a:ext>
            </a:extLst>
          </p:cNvPr>
          <p:cNvCxnSpPr>
            <a:stCxn id="29" idx="1"/>
          </p:cNvCxnSpPr>
          <p:nvPr/>
        </p:nvCxnSpPr>
        <p:spPr bwMode="auto">
          <a:xfrm flipH="1">
            <a:off x="3717764" y="4965930"/>
            <a:ext cx="523196" cy="3"/>
          </a:xfrm>
          <a:prstGeom prst="line">
            <a:avLst/>
          </a:prstGeom>
          <a:solidFill>
            <a:srgbClr val="C6E6E9"/>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a16="http://schemas.microsoft.com/office/drawing/2014/main" id="{72435025-BD24-4402-BB34-6D863752774B}"/>
              </a:ext>
            </a:extLst>
          </p:cNvPr>
          <p:cNvCxnSpPr/>
          <p:nvPr/>
        </p:nvCxnSpPr>
        <p:spPr bwMode="auto">
          <a:xfrm flipH="1" flipV="1">
            <a:off x="3713888" y="5441452"/>
            <a:ext cx="523196" cy="1"/>
          </a:xfrm>
          <a:prstGeom prst="line">
            <a:avLst/>
          </a:prstGeom>
          <a:solidFill>
            <a:srgbClr val="C6E6E9"/>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a:extLst>
              <a:ext uri="{FF2B5EF4-FFF2-40B4-BE49-F238E27FC236}">
                <a16:creationId xmlns:a16="http://schemas.microsoft.com/office/drawing/2014/main" id="{DA85862C-1DF7-413F-B147-CF9494518DE3}"/>
              </a:ext>
            </a:extLst>
          </p:cNvPr>
          <p:cNvCxnSpPr>
            <a:cxnSpLocks/>
          </p:cNvCxnSpPr>
          <p:nvPr/>
        </p:nvCxnSpPr>
        <p:spPr bwMode="auto">
          <a:xfrm>
            <a:off x="3308832" y="5298603"/>
            <a:ext cx="422895" cy="146531"/>
          </a:xfrm>
          <a:prstGeom prst="line">
            <a:avLst/>
          </a:prstGeom>
          <a:solidFill>
            <a:srgbClr val="C6E6E9"/>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a:extLst>
              <a:ext uri="{FF2B5EF4-FFF2-40B4-BE49-F238E27FC236}">
                <a16:creationId xmlns:a16="http://schemas.microsoft.com/office/drawing/2014/main" id="{3EA4A380-1754-4641-BBEA-7E58947C1B74}"/>
              </a:ext>
            </a:extLst>
          </p:cNvPr>
          <p:cNvSpPr txBox="1"/>
          <p:nvPr/>
        </p:nvSpPr>
        <p:spPr>
          <a:xfrm>
            <a:off x="3188339" y="4045101"/>
            <a:ext cx="449162" cy="300082"/>
          </a:xfrm>
          <a:prstGeom prst="rect">
            <a:avLst/>
          </a:prstGeom>
          <a:noFill/>
        </p:spPr>
        <p:txBody>
          <a:bodyPr wrap="none" rtlCol="0">
            <a:spAutoFit/>
          </a:bodyPr>
          <a:lstStyle/>
          <a:p>
            <a:pPr defTabSz="685800" fontAlgn="auto">
              <a:spcBef>
                <a:spcPts val="0"/>
              </a:spcBef>
              <a:spcAft>
                <a:spcPts val="0"/>
              </a:spcAft>
            </a:pPr>
            <a:r>
              <a:rPr lang="en-US" sz="1350" b="0" dirty="0">
                <a:solidFill>
                  <a:prstClr val="black"/>
                </a:solidFill>
                <a:latin typeface="Calibri" panose="020F0502020204030204"/>
              </a:rPr>
              <a:t>SoC</a:t>
            </a:r>
          </a:p>
        </p:txBody>
      </p:sp>
      <p:sp>
        <p:nvSpPr>
          <p:cNvPr id="44" name="TextBox 43">
            <a:extLst>
              <a:ext uri="{FF2B5EF4-FFF2-40B4-BE49-F238E27FC236}">
                <a16:creationId xmlns:a16="http://schemas.microsoft.com/office/drawing/2014/main" id="{86627BDF-D95C-4C13-BF61-5F2F95D1CCA3}"/>
              </a:ext>
            </a:extLst>
          </p:cNvPr>
          <p:cNvSpPr txBox="1"/>
          <p:nvPr/>
        </p:nvSpPr>
        <p:spPr>
          <a:xfrm>
            <a:off x="5700356" y="3489305"/>
            <a:ext cx="2505494" cy="2062103"/>
          </a:xfrm>
          <a:prstGeom prst="rect">
            <a:avLst/>
          </a:prstGeom>
          <a:solidFill>
            <a:schemeClr val="accent5">
              <a:lumMod val="90000"/>
            </a:schemeClr>
          </a:solidFill>
        </p:spPr>
        <p:txBody>
          <a:bodyPr wrap="none" rtlCol="0">
            <a:spAutoFit/>
          </a:bodyPr>
          <a:lstStyle/>
          <a:p>
            <a:pPr defTabSz="685800" fontAlgn="auto">
              <a:spcBef>
                <a:spcPts val="0"/>
              </a:spcBef>
              <a:spcAft>
                <a:spcPts val="0"/>
              </a:spcAft>
            </a:pPr>
            <a:r>
              <a:rPr lang="en-US" sz="1600" dirty="0">
                <a:solidFill>
                  <a:prstClr val="black"/>
                </a:solidFill>
                <a:latin typeface="+mj-lt"/>
              </a:rPr>
              <a:t>SoC Examples:</a:t>
            </a:r>
          </a:p>
          <a:p>
            <a:pPr defTabSz="685800" fontAlgn="auto">
              <a:spcBef>
                <a:spcPts val="0"/>
              </a:spcBef>
              <a:spcAft>
                <a:spcPts val="0"/>
              </a:spcAft>
            </a:pPr>
            <a:r>
              <a:rPr lang="en-US" sz="1400" b="0" dirty="0">
                <a:solidFill>
                  <a:prstClr val="black"/>
                </a:solidFill>
                <a:latin typeface="+mj-lt"/>
              </a:rPr>
              <a:t>VXS Trigger Processor [VTP]</a:t>
            </a:r>
          </a:p>
          <a:p>
            <a:pPr defTabSz="685800" fontAlgn="auto">
              <a:spcBef>
                <a:spcPts val="0"/>
              </a:spcBef>
              <a:spcAft>
                <a:spcPts val="0"/>
              </a:spcAft>
            </a:pPr>
            <a:r>
              <a:rPr lang="en-US" sz="1400" b="0" dirty="0">
                <a:solidFill>
                  <a:prstClr val="black"/>
                </a:solidFill>
                <a:latin typeface="+mj-lt"/>
              </a:rPr>
              <a:t>FELIX</a:t>
            </a:r>
            <a:r>
              <a:rPr lang="en-US" sz="1400" b="0" dirty="0">
                <a:solidFill>
                  <a:prstClr val="black"/>
                </a:solidFill>
                <a:latin typeface="+mj-lt"/>
                <a:sym typeface="Wingdings" panose="05000000000000000000" pitchFamily="2" charset="2"/>
              </a:rPr>
              <a:t> PCIe Board</a:t>
            </a:r>
            <a:endParaRPr lang="en-US" sz="1400" b="0" dirty="0">
              <a:solidFill>
                <a:prstClr val="black"/>
              </a:solidFill>
              <a:latin typeface="+mj-lt"/>
            </a:endParaRPr>
          </a:p>
          <a:p>
            <a:pPr defTabSz="685800" fontAlgn="auto">
              <a:spcBef>
                <a:spcPts val="0"/>
              </a:spcBef>
              <a:spcAft>
                <a:spcPts val="0"/>
              </a:spcAft>
            </a:pPr>
            <a:r>
              <a:rPr lang="en-US" sz="1400" b="0" dirty="0">
                <a:solidFill>
                  <a:prstClr val="black"/>
                </a:solidFill>
                <a:latin typeface="+mj-lt"/>
              </a:rPr>
              <a:t>“Smart” Network Switch</a:t>
            </a:r>
          </a:p>
          <a:p>
            <a:pPr defTabSz="685800" fontAlgn="auto">
              <a:spcBef>
                <a:spcPts val="0"/>
              </a:spcBef>
              <a:spcAft>
                <a:spcPts val="0"/>
              </a:spcAft>
            </a:pPr>
            <a:endParaRPr lang="en-US" sz="1400" b="0" dirty="0">
              <a:solidFill>
                <a:prstClr val="black"/>
              </a:solidFill>
              <a:latin typeface="+mj-lt"/>
            </a:endParaRPr>
          </a:p>
          <a:p>
            <a:pPr defTabSz="685800" fontAlgn="auto">
              <a:spcBef>
                <a:spcPts val="0"/>
              </a:spcBef>
              <a:spcAft>
                <a:spcPts val="0"/>
              </a:spcAft>
            </a:pPr>
            <a:endParaRPr lang="en-US" sz="1400" b="0" dirty="0">
              <a:solidFill>
                <a:prstClr val="black"/>
              </a:solidFill>
              <a:latin typeface="+mj-lt"/>
            </a:endParaRPr>
          </a:p>
          <a:p>
            <a:pPr defTabSz="685800" fontAlgn="auto">
              <a:spcBef>
                <a:spcPts val="0"/>
              </a:spcBef>
              <a:spcAft>
                <a:spcPts val="0"/>
              </a:spcAft>
            </a:pPr>
            <a:endParaRPr lang="en-US" sz="1400" b="0" dirty="0">
              <a:solidFill>
                <a:prstClr val="black"/>
              </a:solidFill>
              <a:latin typeface="+mj-lt"/>
            </a:endParaRPr>
          </a:p>
          <a:p>
            <a:pPr defTabSz="685800" fontAlgn="auto">
              <a:spcBef>
                <a:spcPts val="0"/>
              </a:spcBef>
              <a:spcAft>
                <a:spcPts val="0"/>
              </a:spcAft>
            </a:pPr>
            <a:endParaRPr lang="en-US" sz="1400" b="0" dirty="0">
              <a:solidFill>
                <a:prstClr val="black"/>
              </a:solidFill>
              <a:latin typeface="+mj-lt"/>
            </a:endParaRPr>
          </a:p>
          <a:p>
            <a:pPr defTabSz="685800" fontAlgn="auto">
              <a:spcBef>
                <a:spcPts val="0"/>
              </a:spcBef>
              <a:spcAft>
                <a:spcPts val="0"/>
              </a:spcAft>
            </a:pPr>
            <a:endParaRPr lang="en-US" sz="1400" b="0" dirty="0">
              <a:solidFill>
                <a:prstClr val="black"/>
              </a:solidFill>
              <a:latin typeface="+mj-lt"/>
            </a:endParaRPr>
          </a:p>
        </p:txBody>
      </p:sp>
      <p:sp>
        <p:nvSpPr>
          <p:cNvPr id="45" name="TextBox 44">
            <a:extLst>
              <a:ext uri="{FF2B5EF4-FFF2-40B4-BE49-F238E27FC236}">
                <a16:creationId xmlns:a16="http://schemas.microsoft.com/office/drawing/2014/main" id="{1D4FBA59-2203-47EB-AE24-A50F9F176FC8}"/>
              </a:ext>
            </a:extLst>
          </p:cNvPr>
          <p:cNvSpPr txBox="1"/>
          <p:nvPr/>
        </p:nvSpPr>
        <p:spPr>
          <a:xfrm>
            <a:off x="5639863" y="4504265"/>
            <a:ext cx="2603983" cy="923330"/>
          </a:xfrm>
          <a:prstGeom prst="rect">
            <a:avLst/>
          </a:prstGeom>
          <a:noFill/>
        </p:spPr>
        <p:txBody>
          <a:bodyPr wrap="none" rtlCol="0">
            <a:spAutoFit/>
          </a:bodyPr>
          <a:lstStyle/>
          <a:p>
            <a:pPr defTabSz="685800" fontAlgn="auto">
              <a:spcBef>
                <a:spcPts val="0"/>
              </a:spcBef>
              <a:spcAft>
                <a:spcPts val="0"/>
              </a:spcAft>
            </a:pPr>
            <a:r>
              <a:rPr lang="en-US" sz="1350" b="0" dirty="0">
                <a:solidFill>
                  <a:prstClr val="black"/>
                </a:solidFill>
                <a:latin typeface="Calibri" panose="020F0502020204030204"/>
              </a:rPr>
              <a:t>Several Hardware Forms available:</a:t>
            </a:r>
          </a:p>
          <a:p>
            <a:pPr defTabSz="685800" fontAlgn="auto">
              <a:spcBef>
                <a:spcPts val="0"/>
              </a:spcBef>
              <a:spcAft>
                <a:spcPts val="0"/>
              </a:spcAft>
            </a:pPr>
            <a:r>
              <a:rPr lang="en-US" sz="1350" b="0" dirty="0">
                <a:solidFill>
                  <a:prstClr val="black"/>
                </a:solidFill>
                <a:latin typeface="Calibri" panose="020F0502020204030204"/>
              </a:rPr>
              <a:t>PCIe</a:t>
            </a:r>
          </a:p>
          <a:p>
            <a:pPr defTabSz="685800" fontAlgn="auto">
              <a:spcBef>
                <a:spcPts val="0"/>
              </a:spcBef>
              <a:spcAft>
                <a:spcPts val="0"/>
              </a:spcAft>
            </a:pPr>
            <a:r>
              <a:rPr lang="en-US" sz="1350" b="0" dirty="0">
                <a:solidFill>
                  <a:prstClr val="black"/>
                </a:solidFill>
                <a:latin typeface="Calibri" panose="020F0502020204030204"/>
              </a:rPr>
              <a:t>Stand Alone Chassis</a:t>
            </a:r>
          </a:p>
          <a:p>
            <a:pPr defTabSz="685800" fontAlgn="auto">
              <a:spcBef>
                <a:spcPts val="0"/>
              </a:spcBef>
              <a:spcAft>
                <a:spcPts val="0"/>
              </a:spcAft>
            </a:pPr>
            <a:r>
              <a:rPr lang="en-US" sz="1350" b="0" dirty="0">
                <a:solidFill>
                  <a:prstClr val="black"/>
                </a:solidFill>
                <a:latin typeface="Calibri" panose="020F0502020204030204"/>
              </a:rPr>
              <a:t>VXS Board/Crate</a:t>
            </a:r>
          </a:p>
        </p:txBody>
      </p:sp>
      <p:sp>
        <p:nvSpPr>
          <p:cNvPr id="46" name="Oval 45">
            <a:extLst>
              <a:ext uri="{FF2B5EF4-FFF2-40B4-BE49-F238E27FC236}">
                <a16:creationId xmlns:a16="http://schemas.microsoft.com/office/drawing/2014/main" id="{D6A9E2EE-19B3-4A71-8368-974953FA5D57}"/>
              </a:ext>
            </a:extLst>
          </p:cNvPr>
          <p:cNvSpPr/>
          <p:nvPr/>
        </p:nvSpPr>
        <p:spPr bwMode="auto">
          <a:xfrm>
            <a:off x="3193114" y="4010846"/>
            <a:ext cx="444387" cy="367873"/>
          </a:xfrm>
          <a:prstGeom prst="ellipse">
            <a:avLst/>
          </a:prstGeom>
          <a:noFill/>
          <a:ln w="12700" cap="flat" cmpd="sng" algn="ctr">
            <a:solidFill>
              <a:srgbClr val="FF0000"/>
            </a:solidFill>
            <a:prstDash val="solid"/>
            <a:round/>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42863" defTabSz="682229" hangingPunct="0"/>
            <a:endParaRPr lang="en-US" sz="1200" b="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7" name="Left Brace 46">
            <a:extLst>
              <a:ext uri="{FF2B5EF4-FFF2-40B4-BE49-F238E27FC236}">
                <a16:creationId xmlns:a16="http://schemas.microsoft.com/office/drawing/2014/main" id="{F508406D-2B77-4542-A10E-FB316D4C2983}"/>
              </a:ext>
            </a:extLst>
          </p:cNvPr>
          <p:cNvSpPr/>
          <p:nvPr/>
        </p:nvSpPr>
        <p:spPr bwMode="auto">
          <a:xfrm>
            <a:off x="5309034" y="3699803"/>
            <a:ext cx="303051" cy="622086"/>
          </a:xfrm>
          <a:prstGeom prst="leftBrace">
            <a:avLst/>
          </a:prstGeom>
          <a:noFill/>
          <a:ln w="12700" cap="flat" cmpd="sng" algn="ctr">
            <a:solidFill>
              <a:srgbClr val="FF0000"/>
            </a:solidFill>
            <a:prstDash val="solid"/>
            <a:round/>
            <a:headEnd type="none" w="med" len="med"/>
            <a:tailEnd type="none" w="med" len="med"/>
          </a:ln>
          <a:effectLst/>
        </p:spPr>
        <p:txBody>
          <a:bodyPr vert="horz" wrap="square" lIns="38100" tIns="38100" rIns="38100" bIns="38100" numCol="1" rtlCol="0" anchor="ctr" anchorCtr="0" compatLnSpc="1">
            <a:prstTxWarp prst="textNoShape">
              <a:avLst/>
            </a:prstTxWarp>
            <a:spAutoFit/>
          </a:bodyPr>
          <a:lstStyle/>
          <a:p>
            <a:pPr marL="42863" defTabSz="682229" hangingPunct="0"/>
            <a:endParaRPr lang="en-US" sz="1200" b="0"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9" name="TextBox 48">
            <a:extLst>
              <a:ext uri="{FF2B5EF4-FFF2-40B4-BE49-F238E27FC236}">
                <a16:creationId xmlns:a16="http://schemas.microsoft.com/office/drawing/2014/main" id="{B4727303-DD44-4ECE-BA0A-3DAF972CBE49}"/>
              </a:ext>
            </a:extLst>
          </p:cNvPr>
          <p:cNvSpPr txBox="1"/>
          <p:nvPr/>
        </p:nvSpPr>
        <p:spPr>
          <a:xfrm>
            <a:off x="3710750" y="4775325"/>
            <a:ext cx="596638" cy="230832"/>
          </a:xfrm>
          <a:prstGeom prst="rect">
            <a:avLst/>
          </a:prstGeom>
          <a:noFill/>
        </p:spPr>
        <p:txBody>
          <a:bodyPr wrap="none" rtlCol="0">
            <a:spAutoFit/>
          </a:bodyPr>
          <a:lstStyle/>
          <a:p>
            <a:pPr defTabSz="685800" fontAlgn="auto">
              <a:spcBef>
                <a:spcPts val="0"/>
              </a:spcBef>
              <a:spcAft>
                <a:spcPts val="0"/>
              </a:spcAft>
            </a:pPr>
            <a:r>
              <a:rPr lang="en-US" sz="900" b="0" dirty="0">
                <a:solidFill>
                  <a:prstClr val="black"/>
                </a:solidFill>
                <a:latin typeface="Calibri" panose="020F0502020204030204"/>
              </a:rPr>
              <a:t>ethernet</a:t>
            </a:r>
          </a:p>
        </p:txBody>
      </p:sp>
      <p:sp>
        <p:nvSpPr>
          <p:cNvPr id="50" name="TextBox 49">
            <a:extLst>
              <a:ext uri="{FF2B5EF4-FFF2-40B4-BE49-F238E27FC236}">
                <a16:creationId xmlns:a16="http://schemas.microsoft.com/office/drawing/2014/main" id="{AA5D863A-137F-4458-A7B7-CE7DF024A240}"/>
              </a:ext>
            </a:extLst>
          </p:cNvPr>
          <p:cNvSpPr txBox="1"/>
          <p:nvPr/>
        </p:nvSpPr>
        <p:spPr>
          <a:xfrm>
            <a:off x="3829153" y="5251191"/>
            <a:ext cx="391454" cy="230832"/>
          </a:xfrm>
          <a:prstGeom prst="rect">
            <a:avLst/>
          </a:prstGeom>
          <a:noFill/>
        </p:spPr>
        <p:txBody>
          <a:bodyPr wrap="none" rtlCol="0">
            <a:spAutoFit/>
          </a:bodyPr>
          <a:lstStyle/>
          <a:p>
            <a:pPr defTabSz="685800" fontAlgn="auto">
              <a:spcBef>
                <a:spcPts val="0"/>
              </a:spcBef>
              <a:spcAft>
                <a:spcPts val="0"/>
              </a:spcAft>
            </a:pPr>
            <a:r>
              <a:rPr lang="en-US" sz="900" b="0" dirty="0">
                <a:solidFill>
                  <a:prstClr val="black"/>
                </a:solidFill>
                <a:latin typeface="Calibri" panose="020F0502020204030204"/>
              </a:rPr>
              <a:t>PCIe</a:t>
            </a:r>
          </a:p>
        </p:txBody>
      </p:sp>
      <p:cxnSp>
        <p:nvCxnSpPr>
          <p:cNvPr id="52" name="Straight Arrow Connector 51">
            <a:extLst>
              <a:ext uri="{FF2B5EF4-FFF2-40B4-BE49-F238E27FC236}">
                <a16:creationId xmlns:a16="http://schemas.microsoft.com/office/drawing/2014/main" id="{29154D0A-1671-4464-9EE4-92AE55540DBD}"/>
              </a:ext>
            </a:extLst>
          </p:cNvPr>
          <p:cNvCxnSpPr/>
          <p:nvPr/>
        </p:nvCxnSpPr>
        <p:spPr bwMode="auto">
          <a:xfrm flipV="1">
            <a:off x="3637501" y="4008947"/>
            <a:ext cx="1671533" cy="167839"/>
          </a:xfrm>
          <a:prstGeom prst="straightConnector1">
            <a:avLst/>
          </a:prstGeom>
          <a:no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1951285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C00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C00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C00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C00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werpoint Template Lehman Review June 07">
  <a:themeElements>
    <a:clrScheme name="Powerpoint Template Lehman Review June 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 Template Lehman Review June 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werpoint Template Lehman Review June 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Template Lehman Review June 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Template Lehman Review June 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Template Lehman Review June 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Template Lehman Review June 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Template Lehman Review June 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Template Lehman Review June 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Template Lehman Review June 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Template Lehman Review June 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Template Lehman Review June 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Template Lehman Review June 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Template Lehman Review June 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owerpoint Template Lehman Review June 07">
  <a:themeElements>
    <a:clrScheme name="Powerpoint Template Lehman Review June 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 Template Lehman Review June 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werpoint Template Lehman Review June 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Template Lehman Review June 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Template Lehman Review June 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Template Lehman Review June 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Template Lehman Review June 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Template Lehman Review June 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Template Lehman Review June 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Template Lehman Review June 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Template Lehman Review June 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Template Lehman Review June 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Template Lehman Review June 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Template Lehman Review June 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C00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C00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1B1D514388CB41A0EEF7AB490ED85B" ma:contentTypeVersion="11" ma:contentTypeDescription="Create a new document." ma:contentTypeScope="" ma:versionID="78c647d6ad3bcd54edd97f5160ac0362">
  <xsd:schema xmlns:xsd="http://www.w3.org/2001/XMLSchema" xmlns:xs="http://www.w3.org/2001/XMLSchema" xmlns:p="http://schemas.microsoft.com/office/2006/metadata/properties" xmlns:ns3="426b74de-0581-4e94-90c0-1abf6215444e" xmlns:ns4="dcff909e-542d-4672-8557-4ef8d9009dce" targetNamespace="http://schemas.microsoft.com/office/2006/metadata/properties" ma:root="true" ma:fieldsID="ac5839a63ff18b59b5f56ae89fabac3a" ns3:_="" ns4:_="">
    <xsd:import namespace="426b74de-0581-4e94-90c0-1abf6215444e"/>
    <xsd:import namespace="dcff909e-542d-4672-8557-4ef8d9009d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6b74de-0581-4e94-90c0-1abf621544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ff909e-542d-4672-8557-4ef8d9009d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345C74-A1EF-4B2C-9B26-924A5E2D4EE3}">
  <ds:schemaRefs>
    <ds:schemaRef ds:uri="http://schemas.openxmlformats.org/package/2006/metadata/core-properties"/>
    <ds:schemaRef ds:uri="http://purl.org/dc/elements/1.1/"/>
    <ds:schemaRef ds:uri="http://schemas.microsoft.com/office/2006/metadata/properties"/>
    <ds:schemaRef ds:uri="dcff909e-542d-4672-8557-4ef8d9009dce"/>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426b74de-0581-4e94-90c0-1abf6215444e"/>
  </ds:schemaRefs>
</ds:datastoreItem>
</file>

<file path=customXml/itemProps2.xml><?xml version="1.0" encoding="utf-8"?>
<ds:datastoreItem xmlns:ds="http://schemas.openxmlformats.org/officeDocument/2006/customXml" ds:itemID="{08DE8C09-69EE-4256-8AB2-07B2ACD06193}">
  <ds:schemaRefs>
    <ds:schemaRef ds:uri="426b74de-0581-4e94-90c0-1abf6215444e"/>
    <ds:schemaRef ds:uri="dcff909e-542d-4672-8557-4ef8d9009d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B12C817-E1CB-4858-A5B4-4DF9EC7B03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475</TotalTime>
  <Words>1452</Words>
  <Application>Microsoft Office PowerPoint</Application>
  <PresentationFormat>Letter Paper (8.5x11 in)</PresentationFormat>
  <Paragraphs>354</Paragraphs>
  <Slides>20</Slides>
  <Notes>13</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20</vt:i4>
      </vt:variant>
    </vt:vector>
  </HeadingPairs>
  <TitlesOfParts>
    <vt:vector size="36" baseType="lpstr">
      <vt:lpstr>Microsoft YaHei</vt:lpstr>
      <vt:lpstr>Arial</vt:lpstr>
      <vt:lpstr>Calibri</vt:lpstr>
      <vt:lpstr>Century Schoolbook</vt:lpstr>
      <vt:lpstr>Courier New</vt:lpstr>
      <vt:lpstr>Microsoft Sans Serif</vt:lpstr>
      <vt:lpstr>Times New Roman</vt:lpstr>
      <vt:lpstr>Wingdings</vt:lpstr>
      <vt:lpstr>Custom Design</vt:lpstr>
      <vt:lpstr>7_Custom Design</vt:lpstr>
      <vt:lpstr>4_Custom Design</vt:lpstr>
      <vt:lpstr>Powerpoint Template Lehman Review June 07</vt:lpstr>
      <vt:lpstr>1_Powerpoint Template Lehman Review June 07</vt:lpstr>
      <vt:lpstr>1_Custom Design</vt:lpstr>
      <vt:lpstr>2_Custom Design</vt:lpstr>
      <vt:lpstr>3_Custom Design</vt:lpstr>
      <vt:lpstr>Experimental Nuclear Physics Division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slides</vt:lpstr>
      <vt:lpstr>PowerPoint Presentation</vt:lpstr>
      <vt:lpstr>PowerPoint Presentation</vt:lpstr>
      <vt:lpstr>ePIC DAQ &amp; Electronics Workshop</vt:lpstr>
      <vt:lpstr>ePIC DAQ &amp; Electronics Workshop</vt:lpstr>
    </vt:vector>
  </TitlesOfParts>
  <Company>Jefferson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ENP Fast Electronics Group Report</dc:title>
  <dc:subject>BESAC</dc:subject>
  <dc:creator>RC Cuevas</dc:creator>
  <cp:keywords>Presentation Generic</cp:keywords>
  <cp:lastModifiedBy>Chris Cuevas</cp:lastModifiedBy>
  <cp:revision>45</cp:revision>
  <cp:lastPrinted>2023-11-27T17:38:01Z</cp:lastPrinted>
  <dcterms:created xsi:type="dcterms:W3CDTF">2005-02-01T21:25:50Z</dcterms:created>
  <dcterms:modified xsi:type="dcterms:W3CDTF">2023-11-28T19:10:07Z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0x010100C41B1D514388CB41A0EEF7AB490ED85B</vt:lpwstr>
  </property>
</Properties>
</file>