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3" r:id="rId2"/>
    <p:sldId id="257" r:id="rId3"/>
    <p:sldId id="262" r:id="rId4"/>
    <p:sldId id="274" r:id="rId5"/>
    <p:sldId id="275" r:id="rId6"/>
    <p:sldId id="276" r:id="rId7"/>
    <p:sldId id="277" r:id="rId8"/>
    <p:sldId id="278" r:id="rId9"/>
    <p:sldId id="279" r:id="rId10"/>
    <p:sldId id="280" r:id="rId11"/>
    <p:sldId id="281" r:id="rId12"/>
    <p:sldId id="282" r:id="rId13"/>
    <p:sldId id="283" r:id="rId14"/>
    <p:sldId id="284" r:id="rId15"/>
    <p:sldId id="285" r:id="rId16"/>
    <p:sldId id="286" r:id="rId17"/>
    <p:sldId id="287" r:id="rId18"/>
    <p:sldId id="292" r:id="rId19"/>
    <p:sldId id="291" r:id="rId20"/>
    <p:sldId id="290" r:id="rId21"/>
    <p:sldId id="289" r:id="rId22"/>
    <p:sldId id="288" r:id="rId23"/>
    <p:sldId id="27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837"/>
    <p:restoredTop sz="94694"/>
  </p:normalViewPr>
  <p:slideViewPr>
    <p:cSldViewPr snapToGrid="0">
      <p:cViewPr varScale="1">
        <p:scale>
          <a:sx n="121" d="100"/>
          <a:sy n="121" d="100"/>
        </p:scale>
        <p:origin x="124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B5AAD-09B9-BAC7-FB75-D6806C89DF4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E0BBA23-9ED1-D2F3-24E5-A14983D603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30620C1-83E2-AF21-470D-8941ADC51EF5}"/>
              </a:ext>
            </a:extLst>
          </p:cNvPr>
          <p:cNvSpPr>
            <a:spLocks noGrp="1"/>
          </p:cNvSpPr>
          <p:nvPr>
            <p:ph type="dt" sz="half" idx="10"/>
          </p:nvPr>
        </p:nvSpPr>
        <p:spPr/>
        <p:txBody>
          <a:bodyPr/>
          <a:lstStyle/>
          <a:p>
            <a:fld id="{01F33877-4BE2-8A4C-B52D-864E58F0228C}" type="datetimeFigureOut">
              <a:rPr lang="en-US" smtClean="0"/>
              <a:t>8/31/23</a:t>
            </a:fld>
            <a:endParaRPr lang="en-US"/>
          </a:p>
        </p:txBody>
      </p:sp>
      <p:sp>
        <p:nvSpPr>
          <p:cNvPr id="5" name="Footer Placeholder 4">
            <a:extLst>
              <a:ext uri="{FF2B5EF4-FFF2-40B4-BE49-F238E27FC236}">
                <a16:creationId xmlns:a16="http://schemas.microsoft.com/office/drawing/2014/main" id="{9C668B21-7569-CAA0-37AA-066BC208F0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CE1951-CC72-4D84-4D35-C2EDB239CA52}"/>
              </a:ext>
            </a:extLst>
          </p:cNvPr>
          <p:cNvSpPr>
            <a:spLocks noGrp="1"/>
          </p:cNvSpPr>
          <p:nvPr>
            <p:ph type="sldNum" sz="quarter" idx="12"/>
          </p:nvPr>
        </p:nvSpPr>
        <p:spPr/>
        <p:txBody>
          <a:bodyPr/>
          <a:lstStyle/>
          <a:p>
            <a:fld id="{00481641-4FB3-994E-B636-0AEDC83B76D4}" type="slidenum">
              <a:rPr lang="en-US" smtClean="0"/>
              <a:t>‹#›</a:t>
            </a:fld>
            <a:endParaRPr lang="en-US"/>
          </a:p>
        </p:txBody>
      </p:sp>
    </p:spTree>
    <p:extLst>
      <p:ext uri="{BB962C8B-B14F-4D97-AF65-F5344CB8AC3E}">
        <p14:creationId xmlns:p14="http://schemas.microsoft.com/office/powerpoint/2010/main" val="954925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8E3A9-4AC8-D5FE-85F9-6066D2A6583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3200671-D904-369B-BDE4-BD70C68C9A2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307419-37FB-E977-EF85-541129BC27BA}"/>
              </a:ext>
            </a:extLst>
          </p:cNvPr>
          <p:cNvSpPr>
            <a:spLocks noGrp="1"/>
          </p:cNvSpPr>
          <p:nvPr>
            <p:ph type="dt" sz="half" idx="10"/>
          </p:nvPr>
        </p:nvSpPr>
        <p:spPr/>
        <p:txBody>
          <a:bodyPr/>
          <a:lstStyle/>
          <a:p>
            <a:fld id="{01F33877-4BE2-8A4C-B52D-864E58F0228C}" type="datetimeFigureOut">
              <a:rPr lang="en-US" smtClean="0"/>
              <a:t>8/31/23</a:t>
            </a:fld>
            <a:endParaRPr lang="en-US"/>
          </a:p>
        </p:txBody>
      </p:sp>
      <p:sp>
        <p:nvSpPr>
          <p:cNvPr id="5" name="Footer Placeholder 4">
            <a:extLst>
              <a:ext uri="{FF2B5EF4-FFF2-40B4-BE49-F238E27FC236}">
                <a16:creationId xmlns:a16="http://schemas.microsoft.com/office/drawing/2014/main" id="{4414233D-F85F-B4BB-D308-1816A4E18F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BF9AC3-0C75-40FD-7860-F0352CC28B00}"/>
              </a:ext>
            </a:extLst>
          </p:cNvPr>
          <p:cNvSpPr>
            <a:spLocks noGrp="1"/>
          </p:cNvSpPr>
          <p:nvPr>
            <p:ph type="sldNum" sz="quarter" idx="12"/>
          </p:nvPr>
        </p:nvSpPr>
        <p:spPr/>
        <p:txBody>
          <a:bodyPr/>
          <a:lstStyle/>
          <a:p>
            <a:fld id="{00481641-4FB3-994E-B636-0AEDC83B76D4}" type="slidenum">
              <a:rPr lang="en-US" smtClean="0"/>
              <a:t>‹#›</a:t>
            </a:fld>
            <a:endParaRPr lang="en-US"/>
          </a:p>
        </p:txBody>
      </p:sp>
    </p:spTree>
    <p:extLst>
      <p:ext uri="{BB962C8B-B14F-4D97-AF65-F5344CB8AC3E}">
        <p14:creationId xmlns:p14="http://schemas.microsoft.com/office/powerpoint/2010/main" val="38202184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8A791E-B70F-2FD3-1707-F0D56742B7B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D004AE-C19F-AD8F-4E1D-041C7B69D7E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E1E638-F5D7-A3A8-135C-CB796B9E1B78}"/>
              </a:ext>
            </a:extLst>
          </p:cNvPr>
          <p:cNvSpPr>
            <a:spLocks noGrp="1"/>
          </p:cNvSpPr>
          <p:nvPr>
            <p:ph type="dt" sz="half" idx="10"/>
          </p:nvPr>
        </p:nvSpPr>
        <p:spPr/>
        <p:txBody>
          <a:bodyPr/>
          <a:lstStyle/>
          <a:p>
            <a:fld id="{01F33877-4BE2-8A4C-B52D-864E58F0228C}" type="datetimeFigureOut">
              <a:rPr lang="en-US" smtClean="0"/>
              <a:t>8/31/23</a:t>
            </a:fld>
            <a:endParaRPr lang="en-US"/>
          </a:p>
        </p:txBody>
      </p:sp>
      <p:sp>
        <p:nvSpPr>
          <p:cNvPr id="5" name="Footer Placeholder 4">
            <a:extLst>
              <a:ext uri="{FF2B5EF4-FFF2-40B4-BE49-F238E27FC236}">
                <a16:creationId xmlns:a16="http://schemas.microsoft.com/office/drawing/2014/main" id="{21CF1084-BEF3-949E-01D5-DF8D632E92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BD0283-869E-8F6A-8F8F-B8BBB3DF10AF}"/>
              </a:ext>
            </a:extLst>
          </p:cNvPr>
          <p:cNvSpPr>
            <a:spLocks noGrp="1"/>
          </p:cNvSpPr>
          <p:nvPr>
            <p:ph type="sldNum" sz="quarter" idx="12"/>
          </p:nvPr>
        </p:nvSpPr>
        <p:spPr/>
        <p:txBody>
          <a:bodyPr/>
          <a:lstStyle/>
          <a:p>
            <a:fld id="{00481641-4FB3-994E-B636-0AEDC83B76D4}" type="slidenum">
              <a:rPr lang="en-US" smtClean="0"/>
              <a:t>‹#›</a:t>
            </a:fld>
            <a:endParaRPr lang="en-US"/>
          </a:p>
        </p:txBody>
      </p:sp>
    </p:spTree>
    <p:extLst>
      <p:ext uri="{BB962C8B-B14F-4D97-AF65-F5344CB8AC3E}">
        <p14:creationId xmlns:p14="http://schemas.microsoft.com/office/powerpoint/2010/main" val="1255322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7D132-68C4-FF53-C6CA-58BC81A38F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88BBAB-A1E8-906B-08F1-7C1FC8C1B8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F1039A-CE89-EDEE-9E1C-2AF0EE1C6B53}"/>
              </a:ext>
            </a:extLst>
          </p:cNvPr>
          <p:cNvSpPr>
            <a:spLocks noGrp="1"/>
          </p:cNvSpPr>
          <p:nvPr>
            <p:ph type="dt" sz="half" idx="10"/>
          </p:nvPr>
        </p:nvSpPr>
        <p:spPr/>
        <p:txBody>
          <a:bodyPr/>
          <a:lstStyle/>
          <a:p>
            <a:fld id="{01F33877-4BE2-8A4C-B52D-864E58F0228C}" type="datetimeFigureOut">
              <a:rPr lang="en-US" smtClean="0"/>
              <a:t>8/31/23</a:t>
            </a:fld>
            <a:endParaRPr lang="en-US"/>
          </a:p>
        </p:txBody>
      </p:sp>
      <p:sp>
        <p:nvSpPr>
          <p:cNvPr id="5" name="Footer Placeholder 4">
            <a:extLst>
              <a:ext uri="{FF2B5EF4-FFF2-40B4-BE49-F238E27FC236}">
                <a16:creationId xmlns:a16="http://schemas.microsoft.com/office/drawing/2014/main" id="{B74EC6AB-5115-6B63-FA38-A5D5A29923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8339B4-0A9B-86AA-0ECF-F5718B384539}"/>
              </a:ext>
            </a:extLst>
          </p:cNvPr>
          <p:cNvSpPr>
            <a:spLocks noGrp="1"/>
          </p:cNvSpPr>
          <p:nvPr>
            <p:ph type="sldNum" sz="quarter" idx="12"/>
          </p:nvPr>
        </p:nvSpPr>
        <p:spPr/>
        <p:txBody>
          <a:bodyPr/>
          <a:lstStyle/>
          <a:p>
            <a:fld id="{00481641-4FB3-994E-B636-0AEDC83B76D4}" type="slidenum">
              <a:rPr lang="en-US" smtClean="0"/>
              <a:t>‹#›</a:t>
            </a:fld>
            <a:endParaRPr lang="en-US"/>
          </a:p>
        </p:txBody>
      </p:sp>
    </p:spTree>
    <p:extLst>
      <p:ext uri="{BB962C8B-B14F-4D97-AF65-F5344CB8AC3E}">
        <p14:creationId xmlns:p14="http://schemas.microsoft.com/office/powerpoint/2010/main" val="2577087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A1779-B3AB-7E78-2B41-64EB4DE418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A0183AC-F2E4-2053-59D2-BB9CCF1D9A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8600208-98F6-8F02-7DA3-BC5ABFF48B62}"/>
              </a:ext>
            </a:extLst>
          </p:cNvPr>
          <p:cNvSpPr>
            <a:spLocks noGrp="1"/>
          </p:cNvSpPr>
          <p:nvPr>
            <p:ph type="dt" sz="half" idx="10"/>
          </p:nvPr>
        </p:nvSpPr>
        <p:spPr/>
        <p:txBody>
          <a:bodyPr/>
          <a:lstStyle/>
          <a:p>
            <a:fld id="{01F33877-4BE2-8A4C-B52D-864E58F0228C}" type="datetimeFigureOut">
              <a:rPr lang="en-US" smtClean="0"/>
              <a:t>8/31/23</a:t>
            </a:fld>
            <a:endParaRPr lang="en-US"/>
          </a:p>
        </p:txBody>
      </p:sp>
      <p:sp>
        <p:nvSpPr>
          <p:cNvPr id="5" name="Footer Placeholder 4">
            <a:extLst>
              <a:ext uri="{FF2B5EF4-FFF2-40B4-BE49-F238E27FC236}">
                <a16:creationId xmlns:a16="http://schemas.microsoft.com/office/drawing/2014/main" id="{EBAB1416-D9EA-5015-CD41-D7DC852137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A1E77B-339A-9B1B-8967-5CA7D886A185}"/>
              </a:ext>
            </a:extLst>
          </p:cNvPr>
          <p:cNvSpPr>
            <a:spLocks noGrp="1"/>
          </p:cNvSpPr>
          <p:nvPr>
            <p:ph type="sldNum" sz="quarter" idx="12"/>
          </p:nvPr>
        </p:nvSpPr>
        <p:spPr/>
        <p:txBody>
          <a:bodyPr/>
          <a:lstStyle/>
          <a:p>
            <a:fld id="{00481641-4FB3-994E-B636-0AEDC83B76D4}" type="slidenum">
              <a:rPr lang="en-US" smtClean="0"/>
              <a:t>‹#›</a:t>
            </a:fld>
            <a:endParaRPr lang="en-US"/>
          </a:p>
        </p:txBody>
      </p:sp>
    </p:spTree>
    <p:extLst>
      <p:ext uri="{BB962C8B-B14F-4D97-AF65-F5344CB8AC3E}">
        <p14:creationId xmlns:p14="http://schemas.microsoft.com/office/powerpoint/2010/main" val="2703574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298C4-DA73-9E1F-AD0F-7937332C8E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BA0AEE-37E8-95BF-5DE3-669B5DD6740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E8BB7B9-4DD0-0C8A-AF27-14D6DF79E05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4B04A8-CBF5-AF5E-44C2-DDB0A1523A32}"/>
              </a:ext>
            </a:extLst>
          </p:cNvPr>
          <p:cNvSpPr>
            <a:spLocks noGrp="1"/>
          </p:cNvSpPr>
          <p:nvPr>
            <p:ph type="dt" sz="half" idx="10"/>
          </p:nvPr>
        </p:nvSpPr>
        <p:spPr/>
        <p:txBody>
          <a:bodyPr/>
          <a:lstStyle/>
          <a:p>
            <a:fld id="{01F33877-4BE2-8A4C-B52D-864E58F0228C}" type="datetimeFigureOut">
              <a:rPr lang="en-US" smtClean="0"/>
              <a:t>8/31/23</a:t>
            </a:fld>
            <a:endParaRPr lang="en-US"/>
          </a:p>
        </p:txBody>
      </p:sp>
      <p:sp>
        <p:nvSpPr>
          <p:cNvPr id="6" name="Footer Placeholder 5">
            <a:extLst>
              <a:ext uri="{FF2B5EF4-FFF2-40B4-BE49-F238E27FC236}">
                <a16:creationId xmlns:a16="http://schemas.microsoft.com/office/drawing/2014/main" id="{9B0B6C09-B892-6091-BCBF-42094C30D5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92CCA5-5C0F-C83F-B3B9-6F58A23AF069}"/>
              </a:ext>
            </a:extLst>
          </p:cNvPr>
          <p:cNvSpPr>
            <a:spLocks noGrp="1"/>
          </p:cNvSpPr>
          <p:nvPr>
            <p:ph type="sldNum" sz="quarter" idx="12"/>
          </p:nvPr>
        </p:nvSpPr>
        <p:spPr/>
        <p:txBody>
          <a:bodyPr/>
          <a:lstStyle/>
          <a:p>
            <a:fld id="{00481641-4FB3-994E-B636-0AEDC83B76D4}" type="slidenum">
              <a:rPr lang="en-US" smtClean="0"/>
              <a:t>‹#›</a:t>
            </a:fld>
            <a:endParaRPr lang="en-US"/>
          </a:p>
        </p:txBody>
      </p:sp>
    </p:spTree>
    <p:extLst>
      <p:ext uri="{BB962C8B-B14F-4D97-AF65-F5344CB8AC3E}">
        <p14:creationId xmlns:p14="http://schemas.microsoft.com/office/powerpoint/2010/main" val="3481797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5EDDE-90D3-8012-A2EC-D552C655C84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DD47B0-DB05-AF8E-0903-09374950C9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2D132E-4A3D-FDCD-D1CE-6199E1EB3C1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8DCAA5E-BF8D-0023-1FB8-4043D8AD4B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C21F6A-5DCB-CD95-F731-9BE2D56FA3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EC0282F-1C21-944D-C51C-553282A9B56C}"/>
              </a:ext>
            </a:extLst>
          </p:cNvPr>
          <p:cNvSpPr>
            <a:spLocks noGrp="1"/>
          </p:cNvSpPr>
          <p:nvPr>
            <p:ph type="dt" sz="half" idx="10"/>
          </p:nvPr>
        </p:nvSpPr>
        <p:spPr/>
        <p:txBody>
          <a:bodyPr/>
          <a:lstStyle/>
          <a:p>
            <a:fld id="{01F33877-4BE2-8A4C-B52D-864E58F0228C}" type="datetimeFigureOut">
              <a:rPr lang="en-US" smtClean="0"/>
              <a:t>8/31/23</a:t>
            </a:fld>
            <a:endParaRPr lang="en-US"/>
          </a:p>
        </p:txBody>
      </p:sp>
      <p:sp>
        <p:nvSpPr>
          <p:cNvPr id="8" name="Footer Placeholder 7">
            <a:extLst>
              <a:ext uri="{FF2B5EF4-FFF2-40B4-BE49-F238E27FC236}">
                <a16:creationId xmlns:a16="http://schemas.microsoft.com/office/drawing/2014/main" id="{73A175D1-77D3-7AD0-BA01-E308FCB2E40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8848BDA-E6BE-5398-C7C4-DC6124289660}"/>
              </a:ext>
            </a:extLst>
          </p:cNvPr>
          <p:cNvSpPr>
            <a:spLocks noGrp="1"/>
          </p:cNvSpPr>
          <p:nvPr>
            <p:ph type="sldNum" sz="quarter" idx="12"/>
          </p:nvPr>
        </p:nvSpPr>
        <p:spPr/>
        <p:txBody>
          <a:bodyPr/>
          <a:lstStyle/>
          <a:p>
            <a:fld id="{00481641-4FB3-994E-B636-0AEDC83B76D4}" type="slidenum">
              <a:rPr lang="en-US" smtClean="0"/>
              <a:t>‹#›</a:t>
            </a:fld>
            <a:endParaRPr lang="en-US"/>
          </a:p>
        </p:txBody>
      </p:sp>
    </p:spTree>
    <p:extLst>
      <p:ext uri="{BB962C8B-B14F-4D97-AF65-F5344CB8AC3E}">
        <p14:creationId xmlns:p14="http://schemas.microsoft.com/office/powerpoint/2010/main" val="2476991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B7D39-3873-F85A-EEEF-87A6279FFC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968AD5F-9C61-22F9-E182-831E8B6FECFA}"/>
              </a:ext>
            </a:extLst>
          </p:cNvPr>
          <p:cNvSpPr>
            <a:spLocks noGrp="1"/>
          </p:cNvSpPr>
          <p:nvPr>
            <p:ph type="dt" sz="half" idx="10"/>
          </p:nvPr>
        </p:nvSpPr>
        <p:spPr/>
        <p:txBody>
          <a:bodyPr/>
          <a:lstStyle/>
          <a:p>
            <a:fld id="{01F33877-4BE2-8A4C-B52D-864E58F0228C}" type="datetimeFigureOut">
              <a:rPr lang="en-US" smtClean="0"/>
              <a:t>8/31/23</a:t>
            </a:fld>
            <a:endParaRPr lang="en-US"/>
          </a:p>
        </p:txBody>
      </p:sp>
      <p:sp>
        <p:nvSpPr>
          <p:cNvPr id="4" name="Footer Placeholder 3">
            <a:extLst>
              <a:ext uri="{FF2B5EF4-FFF2-40B4-BE49-F238E27FC236}">
                <a16:creationId xmlns:a16="http://schemas.microsoft.com/office/drawing/2014/main" id="{92B779BE-0952-CA87-DFC1-17384E345AD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BE82CC2-C422-D55A-455F-3F42C67711BE}"/>
              </a:ext>
            </a:extLst>
          </p:cNvPr>
          <p:cNvSpPr>
            <a:spLocks noGrp="1"/>
          </p:cNvSpPr>
          <p:nvPr>
            <p:ph type="sldNum" sz="quarter" idx="12"/>
          </p:nvPr>
        </p:nvSpPr>
        <p:spPr/>
        <p:txBody>
          <a:bodyPr/>
          <a:lstStyle/>
          <a:p>
            <a:fld id="{00481641-4FB3-994E-B636-0AEDC83B76D4}" type="slidenum">
              <a:rPr lang="en-US" smtClean="0"/>
              <a:t>‹#›</a:t>
            </a:fld>
            <a:endParaRPr lang="en-US"/>
          </a:p>
        </p:txBody>
      </p:sp>
    </p:spTree>
    <p:extLst>
      <p:ext uri="{BB962C8B-B14F-4D97-AF65-F5344CB8AC3E}">
        <p14:creationId xmlns:p14="http://schemas.microsoft.com/office/powerpoint/2010/main" val="2340561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45459FA-29F4-C278-5721-046ADEA41378}"/>
              </a:ext>
            </a:extLst>
          </p:cNvPr>
          <p:cNvSpPr>
            <a:spLocks noGrp="1"/>
          </p:cNvSpPr>
          <p:nvPr>
            <p:ph type="dt" sz="half" idx="10"/>
          </p:nvPr>
        </p:nvSpPr>
        <p:spPr/>
        <p:txBody>
          <a:bodyPr/>
          <a:lstStyle/>
          <a:p>
            <a:fld id="{01F33877-4BE2-8A4C-B52D-864E58F0228C}" type="datetimeFigureOut">
              <a:rPr lang="en-US" smtClean="0"/>
              <a:t>8/31/23</a:t>
            </a:fld>
            <a:endParaRPr lang="en-US"/>
          </a:p>
        </p:txBody>
      </p:sp>
      <p:sp>
        <p:nvSpPr>
          <p:cNvPr id="3" name="Footer Placeholder 2">
            <a:extLst>
              <a:ext uri="{FF2B5EF4-FFF2-40B4-BE49-F238E27FC236}">
                <a16:creationId xmlns:a16="http://schemas.microsoft.com/office/drawing/2014/main" id="{154F1AF4-3CFA-3FC2-BA11-F436B1F08F8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56C488C-D8D7-2642-6302-7BC46501A149}"/>
              </a:ext>
            </a:extLst>
          </p:cNvPr>
          <p:cNvSpPr>
            <a:spLocks noGrp="1"/>
          </p:cNvSpPr>
          <p:nvPr>
            <p:ph type="sldNum" sz="quarter" idx="12"/>
          </p:nvPr>
        </p:nvSpPr>
        <p:spPr/>
        <p:txBody>
          <a:bodyPr/>
          <a:lstStyle/>
          <a:p>
            <a:fld id="{00481641-4FB3-994E-B636-0AEDC83B76D4}" type="slidenum">
              <a:rPr lang="en-US" smtClean="0"/>
              <a:t>‹#›</a:t>
            </a:fld>
            <a:endParaRPr lang="en-US"/>
          </a:p>
        </p:txBody>
      </p:sp>
    </p:spTree>
    <p:extLst>
      <p:ext uri="{BB962C8B-B14F-4D97-AF65-F5344CB8AC3E}">
        <p14:creationId xmlns:p14="http://schemas.microsoft.com/office/powerpoint/2010/main" val="1318198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A298B-D7A5-0F48-864B-8987E795F8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1952E08-B87F-D175-2080-F0A5081FD3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EA1AE5-96EF-10CF-8260-18B0E8C8D3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23DDC6-EA46-ADB7-4B0B-15599304C36A}"/>
              </a:ext>
            </a:extLst>
          </p:cNvPr>
          <p:cNvSpPr>
            <a:spLocks noGrp="1"/>
          </p:cNvSpPr>
          <p:nvPr>
            <p:ph type="dt" sz="half" idx="10"/>
          </p:nvPr>
        </p:nvSpPr>
        <p:spPr/>
        <p:txBody>
          <a:bodyPr/>
          <a:lstStyle/>
          <a:p>
            <a:fld id="{01F33877-4BE2-8A4C-B52D-864E58F0228C}" type="datetimeFigureOut">
              <a:rPr lang="en-US" smtClean="0"/>
              <a:t>8/31/23</a:t>
            </a:fld>
            <a:endParaRPr lang="en-US"/>
          </a:p>
        </p:txBody>
      </p:sp>
      <p:sp>
        <p:nvSpPr>
          <p:cNvPr id="6" name="Footer Placeholder 5">
            <a:extLst>
              <a:ext uri="{FF2B5EF4-FFF2-40B4-BE49-F238E27FC236}">
                <a16:creationId xmlns:a16="http://schemas.microsoft.com/office/drawing/2014/main" id="{7CDB1FDC-1A5B-BD8B-5E45-E3A444893F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C801CD-FA67-C2FE-091A-DCA39C03DBE5}"/>
              </a:ext>
            </a:extLst>
          </p:cNvPr>
          <p:cNvSpPr>
            <a:spLocks noGrp="1"/>
          </p:cNvSpPr>
          <p:nvPr>
            <p:ph type="sldNum" sz="quarter" idx="12"/>
          </p:nvPr>
        </p:nvSpPr>
        <p:spPr/>
        <p:txBody>
          <a:bodyPr/>
          <a:lstStyle/>
          <a:p>
            <a:fld id="{00481641-4FB3-994E-B636-0AEDC83B76D4}" type="slidenum">
              <a:rPr lang="en-US" smtClean="0"/>
              <a:t>‹#›</a:t>
            </a:fld>
            <a:endParaRPr lang="en-US"/>
          </a:p>
        </p:txBody>
      </p:sp>
    </p:spTree>
    <p:extLst>
      <p:ext uri="{BB962C8B-B14F-4D97-AF65-F5344CB8AC3E}">
        <p14:creationId xmlns:p14="http://schemas.microsoft.com/office/powerpoint/2010/main" val="345006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FFAA3-B268-8AED-9C70-63BF6E2AE6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94B9B-02A3-F002-FA2A-4F735F1FBF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9E2CF0A-E521-137A-5478-113566A565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926831-EA1D-4249-229A-D3A6FAED64AD}"/>
              </a:ext>
            </a:extLst>
          </p:cNvPr>
          <p:cNvSpPr>
            <a:spLocks noGrp="1"/>
          </p:cNvSpPr>
          <p:nvPr>
            <p:ph type="dt" sz="half" idx="10"/>
          </p:nvPr>
        </p:nvSpPr>
        <p:spPr/>
        <p:txBody>
          <a:bodyPr/>
          <a:lstStyle/>
          <a:p>
            <a:fld id="{01F33877-4BE2-8A4C-B52D-864E58F0228C}" type="datetimeFigureOut">
              <a:rPr lang="en-US" smtClean="0"/>
              <a:t>8/31/23</a:t>
            </a:fld>
            <a:endParaRPr lang="en-US"/>
          </a:p>
        </p:txBody>
      </p:sp>
      <p:sp>
        <p:nvSpPr>
          <p:cNvPr id="6" name="Footer Placeholder 5">
            <a:extLst>
              <a:ext uri="{FF2B5EF4-FFF2-40B4-BE49-F238E27FC236}">
                <a16:creationId xmlns:a16="http://schemas.microsoft.com/office/drawing/2014/main" id="{520C959D-36A4-CC86-E76C-8C68B60CE0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8A375C-6A6D-5F67-8445-CF6F5911E4A2}"/>
              </a:ext>
            </a:extLst>
          </p:cNvPr>
          <p:cNvSpPr>
            <a:spLocks noGrp="1"/>
          </p:cNvSpPr>
          <p:nvPr>
            <p:ph type="sldNum" sz="quarter" idx="12"/>
          </p:nvPr>
        </p:nvSpPr>
        <p:spPr/>
        <p:txBody>
          <a:bodyPr/>
          <a:lstStyle/>
          <a:p>
            <a:fld id="{00481641-4FB3-994E-B636-0AEDC83B76D4}" type="slidenum">
              <a:rPr lang="en-US" smtClean="0"/>
              <a:t>‹#›</a:t>
            </a:fld>
            <a:endParaRPr lang="en-US"/>
          </a:p>
        </p:txBody>
      </p:sp>
    </p:spTree>
    <p:extLst>
      <p:ext uri="{BB962C8B-B14F-4D97-AF65-F5344CB8AC3E}">
        <p14:creationId xmlns:p14="http://schemas.microsoft.com/office/powerpoint/2010/main" val="2750499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876880-3D05-33A2-38A1-97E58E9EE8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40C5CA1-0623-9429-003C-BCDCD3C333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543E62-63A8-C90B-65C8-18EFF7DE8D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F33877-4BE2-8A4C-B52D-864E58F0228C}" type="datetimeFigureOut">
              <a:rPr lang="en-US" smtClean="0"/>
              <a:t>8/31/23</a:t>
            </a:fld>
            <a:endParaRPr lang="en-US"/>
          </a:p>
        </p:txBody>
      </p:sp>
      <p:sp>
        <p:nvSpPr>
          <p:cNvPr id="5" name="Footer Placeholder 4">
            <a:extLst>
              <a:ext uri="{FF2B5EF4-FFF2-40B4-BE49-F238E27FC236}">
                <a16:creationId xmlns:a16="http://schemas.microsoft.com/office/drawing/2014/main" id="{93C75611-6581-6CC2-B74E-23C24F2060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4538F00-AF39-3998-CF32-9B8CE7A56B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481641-4FB3-994E-B636-0AEDC83B76D4}" type="slidenum">
              <a:rPr lang="en-US" smtClean="0"/>
              <a:t>‹#›</a:t>
            </a:fld>
            <a:endParaRPr lang="en-US"/>
          </a:p>
        </p:txBody>
      </p:sp>
    </p:spTree>
    <p:extLst>
      <p:ext uri="{BB962C8B-B14F-4D97-AF65-F5344CB8AC3E}">
        <p14:creationId xmlns:p14="http://schemas.microsoft.com/office/powerpoint/2010/main" val="39222282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2270CCC-96BD-DD4A-DCC0-A8EC16787943}"/>
              </a:ext>
            </a:extLst>
          </p:cNvPr>
          <p:cNvSpPr txBox="1"/>
          <p:nvPr/>
        </p:nvSpPr>
        <p:spPr>
          <a:xfrm>
            <a:off x="736368" y="232129"/>
            <a:ext cx="10567508" cy="1754326"/>
          </a:xfrm>
          <a:prstGeom prst="rect">
            <a:avLst/>
          </a:prstGeom>
          <a:noFill/>
        </p:spPr>
        <p:txBody>
          <a:bodyPr wrap="none" rtlCol="0">
            <a:spAutoFit/>
          </a:bodyPr>
          <a:lstStyle/>
          <a:p>
            <a:pPr algn="ctr"/>
            <a:r>
              <a:rPr lang="en-US" sz="3600" dirty="0"/>
              <a:t>Closeout Presentation of Detector Advisory Committee </a:t>
            </a:r>
          </a:p>
          <a:p>
            <a:pPr algn="ctr"/>
            <a:r>
              <a:rPr lang="en-US" sz="3600" dirty="0"/>
              <a:t>R&amp;D Review</a:t>
            </a:r>
          </a:p>
          <a:p>
            <a:pPr algn="ctr"/>
            <a:r>
              <a:rPr lang="en-US" sz="3600" dirty="0"/>
              <a:t>August 28,31, 2023</a:t>
            </a:r>
          </a:p>
        </p:txBody>
      </p:sp>
      <p:sp>
        <p:nvSpPr>
          <p:cNvPr id="5" name="TextBox 4">
            <a:extLst>
              <a:ext uri="{FF2B5EF4-FFF2-40B4-BE49-F238E27FC236}">
                <a16:creationId xmlns:a16="http://schemas.microsoft.com/office/drawing/2014/main" id="{DDD76D64-19AA-3E67-6339-0CDC72DC8D13}"/>
              </a:ext>
            </a:extLst>
          </p:cNvPr>
          <p:cNvSpPr txBox="1"/>
          <p:nvPr/>
        </p:nvSpPr>
        <p:spPr>
          <a:xfrm>
            <a:off x="724151" y="2030897"/>
            <a:ext cx="10415752" cy="954107"/>
          </a:xfrm>
          <a:prstGeom prst="rect">
            <a:avLst/>
          </a:prstGeom>
          <a:noFill/>
        </p:spPr>
        <p:txBody>
          <a:bodyPr wrap="square" rtlCol="0">
            <a:spAutoFit/>
          </a:bodyPr>
          <a:lstStyle/>
          <a:p>
            <a:r>
              <a:rPr lang="en-US" sz="2800" dirty="0"/>
              <a:t>Participating Members: </a:t>
            </a:r>
            <a:r>
              <a:rPr lang="en-US" sz="2800" i="1" dirty="0"/>
              <a:t>E. </a:t>
            </a:r>
            <a:r>
              <a:rPr lang="en-US" sz="2800" i="1" dirty="0" err="1"/>
              <a:t>Auffray</a:t>
            </a:r>
            <a:r>
              <a:rPr lang="en-US" sz="2800" i="1" dirty="0"/>
              <a:t>, , E. Kinney, P. Merkel, S. </a:t>
            </a:r>
            <a:r>
              <a:rPr lang="en-US" sz="2800" i="1" dirty="0" err="1"/>
              <a:t>Miscetti</a:t>
            </a:r>
            <a:r>
              <a:rPr lang="en-US" sz="2800" i="1" dirty="0"/>
              <a:t>,   A. </a:t>
            </a:r>
            <a:r>
              <a:rPr lang="en-US" sz="2800" i="1" dirty="0" err="1"/>
              <a:t>Papanestis</a:t>
            </a:r>
            <a:r>
              <a:rPr lang="en-US" sz="2800" i="1" dirty="0"/>
              <a:t>, H. </a:t>
            </a:r>
            <a:r>
              <a:rPr lang="en-US" sz="2800" i="1" dirty="0" err="1"/>
              <a:t>Schellman</a:t>
            </a:r>
            <a:r>
              <a:rPr lang="en-US" sz="2800" i="1" dirty="0"/>
              <a:t>, B. Vachon, A. White, K. Wyllie, C. Yang</a:t>
            </a:r>
          </a:p>
        </p:txBody>
      </p:sp>
      <p:sp>
        <p:nvSpPr>
          <p:cNvPr id="6" name="TextBox 5">
            <a:extLst>
              <a:ext uri="{FF2B5EF4-FFF2-40B4-BE49-F238E27FC236}">
                <a16:creationId xmlns:a16="http://schemas.microsoft.com/office/drawing/2014/main" id="{2CAE1A95-E631-899F-66B6-371A6E6C00AA}"/>
              </a:ext>
            </a:extLst>
          </p:cNvPr>
          <p:cNvSpPr txBox="1"/>
          <p:nvPr/>
        </p:nvSpPr>
        <p:spPr>
          <a:xfrm>
            <a:off x="418290" y="3407357"/>
            <a:ext cx="11027475" cy="523220"/>
          </a:xfrm>
          <a:prstGeom prst="rect">
            <a:avLst/>
          </a:prstGeom>
          <a:noFill/>
        </p:spPr>
        <p:txBody>
          <a:bodyPr wrap="square" rtlCol="0">
            <a:spAutoFit/>
          </a:bodyPr>
          <a:lstStyle/>
          <a:p>
            <a:pPr algn="ctr"/>
            <a:r>
              <a:rPr lang="en-US" sz="2800" dirty="0"/>
              <a:t>Thanks to Elke </a:t>
            </a:r>
            <a:r>
              <a:rPr lang="en-US" sz="2800" dirty="0" err="1"/>
              <a:t>Aschenauer</a:t>
            </a:r>
            <a:r>
              <a:rPr lang="en-US" sz="2800" dirty="0"/>
              <a:t>, Rolf Ent, Thomas Ullrich, and Anna Mendez!</a:t>
            </a:r>
          </a:p>
        </p:txBody>
      </p:sp>
      <p:sp>
        <p:nvSpPr>
          <p:cNvPr id="7" name="TextBox 6">
            <a:extLst>
              <a:ext uri="{FF2B5EF4-FFF2-40B4-BE49-F238E27FC236}">
                <a16:creationId xmlns:a16="http://schemas.microsoft.com/office/drawing/2014/main" id="{ED8B3DE6-B78E-B28F-1696-93322BDC393C}"/>
              </a:ext>
            </a:extLst>
          </p:cNvPr>
          <p:cNvSpPr txBox="1"/>
          <p:nvPr/>
        </p:nvSpPr>
        <p:spPr>
          <a:xfrm>
            <a:off x="418289" y="4703859"/>
            <a:ext cx="11027475" cy="523220"/>
          </a:xfrm>
          <a:prstGeom prst="rect">
            <a:avLst/>
          </a:prstGeom>
          <a:noFill/>
        </p:spPr>
        <p:txBody>
          <a:bodyPr wrap="square" rtlCol="0">
            <a:spAutoFit/>
          </a:bodyPr>
          <a:lstStyle/>
          <a:p>
            <a:pPr algn="ctr"/>
            <a:r>
              <a:rPr lang="en-US" sz="2800" dirty="0"/>
              <a:t>Thanks to EIC Project Team, </a:t>
            </a:r>
            <a:r>
              <a:rPr lang="en-US" sz="2800" dirty="0" err="1"/>
              <a:t>ePIC</a:t>
            </a:r>
            <a:r>
              <a:rPr lang="en-US" sz="2800" dirty="0"/>
              <a:t> Collaboration, and all the presenters!</a:t>
            </a:r>
          </a:p>
        </p:txBody>
      </p:sp>
    </p:spTree>
    <p:extLst>
      <p:ext uri="{BB962C8B-B14F-4D97-AF65-F5344CB8AC3E}">
        <p14:creationId xmlns:p14="http://schemas.microsoft.com/office/powerpoint/2010/main" val="3277485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E56429-8F87-C628-81B2-5747822D4752}"/>
              </a:ext>
            </a:extLst>
          </p:cNvPr>
          <p:cNvSpPr txBox="1"/>
          <p:nvPr/>
        </p:nvSpPr>
        <p:spPr>
          <a:xfrm>
            <a:off x="809297" y="205453"/>
            <a:ext cx="2831224" cy="523220"/>
          </a:xfrm>
          <a:prstGeom prst="rect">
            <a:avLst/>
          </a:prstGeom>
          <a:noFill/>
        </p:spPr>
        <p:txBody>
          <a:bodyPr wrap="none" rtlCol="0">
            <a:spAutoFit/>
          </a:bodyPr>
          <a:lstStyle/>
          <a:p>
            <a:r>
              <a:rPr lang="en-US" sz="2800" dirty="0"/>
              <a:t>eRD105 – </a:t>
            </a:r>
            <a:r>
              <a:rPr lang="en-US" sz="2800" dirty="0" err="1"/>
              <a:t>SciGlass</a:t>
            </a:r>
            <a:endParaRPr lang="en-US" sz="2800" dirty="0"/>
          </a:p>
        </p:txBody>
      </p:sp>
      <p:sp>
        <p:nvSpPr>
          <p:cNvPr id="4" name="TextBox 3">
            <a:extLst>
              <a:ext uri="{FF2B5EF4-FFF2-40B4-BE49-F238E27FC236}">
                <a16:creationId xmlns:a16="http://schemas.microsoft.com/office/drawing/2014/main" id="{7BDDD36B-F5B6-B7A6-D416-4E8EEB123F65}"/>
              </a:ext>
            </a:extLst>
          </p:cNvPr>
          <p:cNvSpPr txBox="1"/>
          <p:nvPr/>
        </p:nvSpPr>
        <p:spPr>
          <a:xfrm>
            <a:off x="1986455" y="1870841"/>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401E6AA0-C726-444D-D6A2-FBFAD17CFE02}"/>
              </a:ext>
            </a:extLst>
          </p:cNvPr>
          <p:cNvSpPr txBox="1"/>
          <p:nvPr/>
        </p:nvSpPr>
        <p:spPr>
          <a:xfrm>
            <a:off x="128049" y="934989"/>
            <a:ext cx="11935902" cy="2554545"/>
          </a:xfrm>
          <a:prstGeom prst="rect">
            <a:avLst/>
          </a:prstGeom>
          <a:noFill/>
        </p:spPr>
        <p:txBody>
          <a:bodyPr wrap="square" rtlCol="0">
            <a:spAutoFit/>
          </a:bodyPr>
          <a:lstStyle/>
          <a:p>
            <a:pPr marL="285750" indent="-285750">
              <a:buFont typeface="Arial" panose="020B0604020202020204" pitchFamily="34" charset="0"/>
              <a:buChar char="•"/>
            </a:pPr>
            <a:r>
              <a:rPr lang="en-US" sz="2000" dirty="0">
                <a:effectLst/>
                <a:latin typeface="Calibri" panose="020F0502020204030204" pitchFamily="34" charset="0"/>
              </a:rPr>
              <a:t>Large size (40cm) production achieved</a:t>
            </a:r>
          </a:p>
          <a:p>
            <a:pPr marL="285750" indent="-285750">
              <a:buFont typeface="Arial" panose="020B0604020202020204" pitchFamily="34" charset="0"/>
              <a:buChar char="•"/>
            </a:pPr>
            <a:r>
              <a:rPr lang="en-US" sz="2000" dirty="0">
                <a:latin typeface="Calibri" panose="020F0502020204030204" pitchFamily="34" charset="0"/>
              </a:rPr>
              <a:t>Transmittance studied of crystals studied</a:t>
            </a:r>
          </a:p>
          <a:p>
            <a:pPr marL="285750" indent="-285750">
              <a:buFont typeface="Arial" panose="020B0604020202020204" pitchFamily="34" charset="0"/>
              <a:buChar char="•"/>
            </a:pPr>
            <a:r>
              <a:rPr lang="en-US" sz="2000" dirty="0" err="1">
                <a:effectLst/>
                <a:latin typeface="Calibri" panose="020F0502020204030204" pitchFamily="34" charset="0"/>
              </a:rPr>
              <a:t>SiPM</a:t>
            </a:r>
            <a:r>
              <a:rPr lang="en-US" sz="2000" dirty="0">
                <a:effectLst/>
                <a:latin typeface="Calibri" panose="020F0502020204030204" pitchFamily="34" charset="0"/>
              </a:rPr>
              <a:t> photosenso</a:t>
            </a:r>
            <a:r>
              <a:rPr lang="en-US" sz="2000" dirty="0">
                <a:latin typeface="Calibri" panose="020F0502020204030204" pitchFamily="34" charset="0"/>
              </a:rPr>
              <a:t>rs readout successfully implemented</a:t>
            </a:r>
            <a:endParaRPr lang="en-US" sz="2000" dirty="0">
              <a:effectLst/>
              <a:latin typeface="Calibri" panose="020F0502020204030204" pitchFamily="34" charset="0"/>
            </a:endParaRPr>
          </a:p>
          <a:p>
            <a:pPr marL="285750" indent="-285750">
              <a:buFont typeface="Arial" panose="020B0604020202020204" pitchFamily="34" charset="0"/>
              <a:buChar char="•"/>
            </a:pPr>
            <a:r>
              <a:rPr lang="en-US" sz="2000" dirty="0">
                <a:latin typeface="Calibri" panose="020F0502020204030204" pitchFamily="34" charset="0"/>
              </a:rPr>
              <a:t>Beam tests using 3x3 and 5x5 arrays were performed, results suggest further readout optimization required to understand performance of </a:t>
            </a:r>
            <a:r>
              <a:rPr lang="en-US" sz="2000" dirty="0" err="1">
                <a:latin typeface="Calibri" panose="020F0502020204030204" pitchFamily="34" charset="0"/>
              </a:rPr>
              <a:t>SciGlass</a:t>
            </a:r>
            <a:endParaRPr lang="en-US" sz="2000" dirty="0">
              <a:latin typeface="Calibri" panose="020F0502020204030204" pitchFamily="34" charset="0"/>
            </a:endParaRPr>
          </a:p>
          <a:p>
            <a:pPr marL="285750" indent="-285750">
              <a:buFont typeface="Arial" panose="020B0604020202020204" pitchFamily="34" charset="0"/>
              <a:buChar char="•"/>
            </a:pPr>
            <a:r>
              <a:rPr lang="en-US" sz="2000" dirty="0">
                <a:effectLst/>
                <a:latin typeface="Calibri" panose="020F0502020204030204" pitchFamily="34" charset="0"/>
              </a:rPr>
              <a:t>Although no longer </a:t>
            </a:r>
            <a:r>
              <a:rPr lang="en-US" sz="2000" dirty="0">
                <a:latin typeface="Calibri" panose="020F0502020204030204" pitchFamily="34" charset="0"/>
              </a:rPr>
              <a:t>a baseline detector technology, this is a very interesting material which should be studied further in order to understand intrinsic performance, details of light transmittance and effects of irradiation</a:t>
            </a:r>
          </a:p>
          <a:p>
            <a:pPr marL="285750" indent="-285750">
              <a:buFont typeface="Arial" panose="020B0604020202020204" pitchFamily="34" charset="0"/>
              <a:buChar char="•"/>
            </a:pPr>
            <a:r>
              <a:rPr lang="en-US" sz="2000" dirty="0">
                <a:effectLst/>
                <a:latin typeface="Calibri" panose="020F0502020204030204" pitchFamily="34" charset="0"/>
              </a:rPr>
              <a:t>Recommend continuing study in the EIC Generic R&amp;D program</a:t>
            </a:r>
          </a:p>
        </p:txBody>
      </p:sp>
    </p:spTree>
    <p:extLst>
      <p:ext uri="{BB962C8B-B14F-4D97-AF65-F5344CB8AC3E}">
        <p14:creationId xmlns:p14="http://schemas.microsoft.com/office/powerpoint/2010/main" val="2157626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E56429-8F87-C628-81B2-5747822D4752}"/>
              </a:ext>
            </a:extLst>
          </p:cNvPr>
          <p:cNvSpPr txBox="1"/>
          <p:nvPr/>
        </p:nvSpPr>
        <p:spPr>
          <a:xfrm>
            <a:off x="809297" y="205453"/>
            <a:ext cx="5248424" cy="523220"/>
          </a:xfrm>
          <a:prstGeom prst="rect">
            <a:avLst/>
          </a:prstGeom>
          <a:noFill/>
        </p:spPr>
        <p:txBody>
          <a:bodyPr wrap="none" rtlCol="0">
            <a:spAutoFit/>
          </a:bodyPr>
          <a:lstStyle/>
          <a:p>
            <a:r>
              <a:rPr lang="en-US" sz="2800" dirty="0"/>
              <a:t>eRD106 – Forward EM Calorimeter</a:t>
            </a:r>
          </a:p>
        </p:txBody>
      </p:sp>
      <p:sp>
        <p:nvSpPr>
          <p:cNvPr id="4" name="TextBox 3">
            <a:extLst>
              <a:ext uri="{FF2B5EF4-FFF2-40B4-BE49-F238E27FC236}">
                <a16:creationId xmlns:a16="http://schemas.microsoft.com/office/drawing/2014/main" id="{7BDDD36B-F5B6-B7A6-D416-4E8EEB123F65}"/>
              </a:ext>
            </a:extLst>
          </p:cNvPr>
          <p:cNvSpPr txBox="1"/>
          <p:nvPr/>
        </p:nvSpPr>
        <p:spPr>
          <a:xfrm>
            <a:off x="1986455" y="1870841"/>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401E6AA0-C726-444D-D6A2-FBFAD17CFE02}"/>
              </a:ext>
            </a:extLst>
          </p:cNvPr>
          <p:cNvSpPr txBox="1"/>
          <p:nvPr/>
        </p:nvSpPr>
        <p:spPr>
          <a:xfrm>
            <a:off x="128049" y="934989"/>
            <a:ext cx="11935902" cy="2523768"/>
          </a:xfrm>
          <a:prstGeom prst="rect">
            <a:avLst/>
          </a:prstGeom>
          <a:noFill/>
        </p:spPr>
        <p:txBody>
          <a:bodyPr wrap="square" rtlCol="0">
            <a:spAutoFit/>
          </a:bodyPr>
          <a:lstStyle/>
          <a:p>
            <a:pPr marL="285750" indent="-285750">
              <a:buFont typeface="Arial" panose="020B0604020202020204" pitchFamily="34" charset="0"/>
              <a:buChar char="•"/>
            </a:pPr>
            <a:r>
              <a:rPr lang="en-US" sz="2000" dirty="0">
                <a:effectLst/>
                <a:latin typeface="Calibri" panose="020F0502020204030204" pitchFamily="34" charset="0"/>
              </a:rPr>
              <a:t>Calorimeter based on </a:t>
            </a:r>
            <a:r>
              <a:rPr lang="en-US" sz="2000" dirty="0">
                <a:latin typeface="Calibri" panose="020F0502020204030204" pitchFamily="34" charset="0"/>
              </a:rPr>
              <a:t>molded Tungsten/Scintillating Fibers components</a:t>
            </a:r>
          </a:p>
          <a:p>
            <a:pPr marL="285750" indent="-285750">
              <a:buFont typeface="Arial" panose="020B0604020202020204" pitchFamily="34" charset="0"/>
              <a:buChar char="•"/>
            </a:pPr>
            <a:r>
              <a:rPr lang="en-US" sz="2000" dirty="0">
                <a:effectLst/>
                <a:latin typeface="Calibri" panose="020F0502020204030204" pitchFamily="34" charset="0"/>
              </a:rPr>
              <a:t>Funding delays only allowed start of FY23 program in August 2023</a:t>
            </a:r>
          </a:p>
          <a:p>
            <a:pPr marL="285750" indent="-285750">
              <a:buFont typeface="Arial" panose="020B0604020202020204" pitchFamily="34" charset="0"/>
              <a:buChar char="•"/>
            </a:pPr>
            <a:r>
              <a:rPr lang="en-US" sz="2000" dirty="0">
                <a:latin typeface="Calibri" panose="020F0502020204030204" pitchFamily="34" charset="0"/>
              </a:rPr>
              <a:t>Progress on mechanical design and support (shear) test</a:t>
            </a:r>
          </a:p>
          <a:p>
            <a:pPr marL="285750" indent="-285750">
              <a:buFont typeface="Arial" panose="020B0604020202020204" pitchFamily="34" charset="0"/>
              <a:buChar char="•"/>
            </a:pPr>
            <a:r>
              <a:rPr lang="en-US" sz="2000" dirty="0">
                <a:latin typeface="Calibri" panose="020F0502020204030204" pitchFamily="34" charset="0"/>
              </a:rPr>
              <a:t>Development of molding facilities at Fudan including supplies for initial prototype production</a:t>
            </a:r>
          </a:p>
          <a:p>
            <a:pPr marL="285750" indent="-285750">
              <a:buFont typeface="Arial" panose="020B0604020202020204" pitchFamily="34" charset="0"/>
              <a:buChar char="•"/>
            </a:pPr>
            <a:r>
              <a:rPr lang="en-US" sz="2000" dirty="0">
                <a:effectLst/>
                <a:latin typeface="Calibri" panose="020F0502020204030204" pitchFamily="34" charset="0"/>
              </a:rPr>
              <a:t>Optimization of light </a:t>
            </a:r>
            <a:r>
              <a:rPr lang="en-US" sz="2000" dirty="0">
                <a:latin typeface="Calibri" panose="020F0502020204030204" pitchFamily="34" charset="0"/>
              </a:rPr>
              <a:t>guide design on-going</a:t>
            </a:r>
          </a:p>
          <a:p>
            <a:pPr marL="285750" indent="-285750">
              <a:buFont typeface="Arial" panose="020B0604020202020204" pitchFamily="34" charset="0"/>
              <a:buChar char="•"/>
            </a:pPr>
            <a:r>
              <a:rPr lang="en-US" sz="2000" dirty="0">
                <a:latin typeface="Calibri" panose="020F0502020204030204" pitchFamily="34" charset="0"/>
              </a:rPr>
              <a:t>Activities to proceed in FY24 using PED funding</a:t>
            </a:r>
          </a:p>
          <a:p>
            <a:pPr marL="285750" indent="-285750">
              <a:buFont typeface="Arial" panose="020B0604020202020204" pitchFamily="34" charset="0"/>
              <a:buChar char="•"/>
            </a:pPr>
            <a:r>
              <a:rPr lang="en-US" sz="2000" dirty="0">
                <a:latin typeface="Calibri" panose="020F0502020204030204" pitchFamily="34" charset="0"/>
              </a:rPr>
              <a:t>Recommend focus on open questions for a final design for CD2/3 review</a:t>
            </a:r>
          </a:p>
          <a:p>
            <a:pPr marL="285750" indent="-285750">
              <a:buFont typeface="Arial" panose="020B0604020202020204" pitchFamily="34" charset="0"/>
              <a:buChar char="•"/>
            </a:pPr>
            <a:endParaRPr lang="en-US" dirty="0">
              <a:effectLst/>
              <a:latin typeface="Calibri" panose="020F0502020204030204" pitchFamily="34" charset="0"/>
            </a:endParaRPr>
          </a:p>
        </p:txBody>
      </p:sp>
    </p:spTree>
    <p:extLst>
      <p:ext uri="{BB962C8B-B14F-4D97-AF65-F5344CB8AC3E}">
        <p14:creationId xmlns:p14="http://schemas.microsoft.com/office/powerpoint/2010/main" val="3103288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E56429-8F87-C628-81B2-5747822D4752}"/>
              </a:ext>
            </a:extLst>
          </p:cNvPr>
          <p:cNvSpPr txBox="1"/>
          <p:nvPr/>
        </p:nvSpPr>
        <p:spPr>
          <a:xfrm>
            <a:off x="809297" y="205453"/>
            <a:ext cx="5848589" cy="523220"/>
          </a:xfrm>
          <a:prstGeom prst="rect">
            <a:avLst/>
          </a:prstGeom>
          <a:noFill/>
        </p:spPr>
        <p:txBody>
          <a:bodyPr wrap="none" rtlCol="0">
            <a:spAutoFit/>
          </a:bodyPr>
          <a:lstStyle/>
          <a:p>
            <a:r>
              <a:rPr lang="en-US" sz="2800" dirty="0"/>
              <a:t>eRD107 – Forward Hadron Calorimeter</a:t>
            </a:r>
          </a:p>
        </p:txBody>
      </p:sp>
      <p:sp>
        <p:nvSpPr>
          <p:cNvPr id="4" name="TextBox 3">
            <a:extLst>
              <a:ext uri="{FF2B5EF4-FFF2-40B4-BE49-F238E27FC236}">
                <a16:creationId xmlns:a16="http://schemas.microsoft.com/office/drawing/2014/main" id="{7BDDD36B-F5B6-B7A6-D416-4E8EEB123F65}"/>
              </a:ext>
            </a:extLst>
          </p:cNvPr>
          <p:cNvSpPr txBox="1"/>
          <p:nvPr/>
        </p:nvSpPr>
        <p:spPr>
          <a:xfrm>
            <a:off x="1986455" y="1870841"/>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401E6AA0-C726-444D-D6A2-FBFAD17CFE02}"/>
              </a:ext>
            </a:extLst>
          </p:cNvPr>
          <p:cNvSpPr txBox="1"/>
          <p:nvPr/>
        </p:nvSpPr>
        <p:spPr>
          <a:xfrm>
            <a:off x="128049" y="829886"/>
            <a:ext cx="11935902" cy="5663089"/>
          </a:xfrm>
          <a:prstGeom prst="rect">
            <a:avLst/>
          </a:prstGeom>
          <a:noFill/>
        </p:spPr>
        <p:txBody>
          <a:bodyPr wrap="square" rtlCol="0">
            <a:spAutoFit/>
          </a:bodyPr>
          <a:lstStyle/>
          <a:p>
            <a:pPr marL="285750" marR="0" indent="-285750">
              <a:spcBef>
                <a:spcPts val="0"/>
              </a:spcBef>
              <a:spcAft>
                <a:spcPts val="0"/>
              </a:spcAft>
              <a:buFont typeface="Arial" panose="020B0604020202020204" pitchFamily="34" charset="0"/>
              <a:buChar char="•"/>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Changed from previous design to an iron/scintillating tile readout with SIPM's mounted on the tiles (instead of fiber readout)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SIPM design is based on CALICE and shared with CMS upgrade.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Substantial work has been done on fabrication techniques.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The detectors will not be accessible for long periods - so need to be rad tolerant.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Two parts - outer part with 5 cm segmentation and 7 longitudinal sections has , inner part 'insert' not yet fully specified as optimization studies need to be done.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Will be doing beam tests at CERN in 23 and 24. Would be interested in more detail on the 23 test status. 23 test will be with individual tiles and absorbers while 24 will test modules manufactured in two different ways.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Fabrication testing is well underway and there is a strong team to perform the physical design/fabrication studies.</a:t>
            </a:r>
          </a:p>
          <a:p>
            <a:pPr marL="285750" indent="-285750">
              <a:buFont typeface="Arial" panose="020B0604020202020204" pitchFamily="34" charset="0"/>
              <a:buChar char="•"/>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Full optimization of the design - in particular the insert granularity depends on simulation and was not yet complete as of July 23.  The presentation at this meeting provided an update that the only remaining issue was the segmentation of the insert readout, which does not affect the mechanical design.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Test beam runs at CERN are critical path for final design decisions. Would like to know status of DAQ systems needed for those tests.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Overall the technology seems to be well demonstrated and the design is well advanced but optimization/fabrication/system tests still need to be performed.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Ensure sufficient funding/staffing/lead time to support CERN beam tests.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R="0">
              <a:spcBef>
                <a:spcPts val="0"/>
              </a:spcBef>
              <a:spcAft>
                <a:spcPts val="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US" sz="2000" dirty="0">
              <a:latin typeface="Calibri" panose="020F0502020204030204" pitchFamily="34" charset="0"/>
            </a:endParaRPr>
          </a:p>
          <a:p>
            <a:pPr marL="285750" indent="-285750">
              <a:buFont typeface="Arial" panose="020B0604020202020204" pitchFamily="34" charset="0"/>
              <a:buChar char="•"/>
            </a:pPr>
            <a:endParaRPr lang="en-US" dirty="0">
              <a:effectLst/>
              <a:latin typeface="Calibri" panose="020F0502020204030204" pitchFamily="34" charset="0"/>
            </a:endParaRPr>
          </a:p>
        </p:txBody>
      </p:sp>
    </p:spTree>
    <p:extLst>
      <p:ext uri="{BB962C8B-B14F-4D97-AF65-F5344CB8AC3E}">
        <p14:creationId xmlns:p14="http://schemas.microsoft.com/office/powerpoint/2010/main" val="19643699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E56429-8F87-C628-81B2-5747822D4752}"/>
              </a:ext>
            </a:extLst>
          </p:cNvPr>
          <p:cNvSpPr txBox="1"/>
          <p:nvPr/>
        </p:nvSpPr>
        <p:spPr>
          <a:xfrm>
            <a:off x="809297" y="205453"/>
            <a:ext cx="5087290" cy="523220"/>
          </a:xfrm>
          <a:prstGeom prst="rect">
            <a:avLst/>
          </a:prstGeom>
          <a:noFill/>
        </p:spPr>
        <p:txBody>
          <a:bodyPr wrap="none" rtlCol="0">
            <a:spAutoFit/>
          </a:bodyPr>
          <a:lstStyle/>
          <a:p>
            <a:r>
              <a:rPr lang="en-US" sz="2800" dirty="0"/>
              <a:t>eRD115 – Imaging Calorimeter -1 </a:t>
            </a:r>
          </a:p>
        </p:txBody>
      </p:sp>
      <p:sp>
        <p:nvSpPr>
          <p:cNvPr id="4" name="TextBox 3">
            <a:extLst>
              <a:ext uri="{FF2B5EF4-FFF2-40B4-BE49-F238E27FC236}">
                <a16:creationId xmlns:a16="http://schemas.microsoft.com/office/drawing/2014/main" id="{7BDDD36B-F5B6-B7A6-D416-4E8EEB123F65}"/>
              </a:ext>
            </a:extLst>
          </p:cNvPr>
          <p:cNvSpPr txBox="1"/>
          <p:nvPr/>
        </p:nvSpPr>
        <p:spPr>
          <a:xfrm>
            <a:off x="1986455" y="1870841"/>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401E6AA0-C726-444D-D6A2-FBFAD17CFE02}"/>
              </a:ext>
            </a:extLst>
          </p:cNvPr>
          <p:cNvSpPr txBox="1"/>
          <p:nvPr/>
        </p:nvSpPr>
        <p:spPr>
          <a:xfrm>
            <a:off x="128049" y="934989"/>
            <a:ext cx="11935902" cy="5940088"/>
          </a:xfrm>
          <a:prstGeom prst="rect">
            <a:avLst/>
          </a:prstGeom>
          <a:noFill/>
        </p:spPr>
        <p:txBody>
          <a:bodyPr wrap="square" rtlCol="0">
            <a:spAutoFit/>
          </a:bodyPr>
          <a:lstStyle/>
          <a:p>
            <a:pPr marL="342900" marR="0" lvl="0" indent="-342900" algn="just">
              <a:spcBef>
                <a:spcPts val="0"/>
              </a:spcBef>
              <a:spcAft>
                <a:spcPts val="0"/>
              </a:spcAft>
              <a:buFont typeface="Symbol" pitchFamily="2" charset="2"/>
              <a:buChar char=""/>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This is a new FY24 R&amp;D proposal related to the final technology choice for the EM Barrel (</a:t>
            </a:r>
            <a:r>
              <a:rPr lang="en-US"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bECAL</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calorimeter. The new selected option, adopted after FDR of March 2023, replaced the Sci glass option with a new Imaging Calorimeter concept.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itchFamily="2" charset="2"/>
              <a:buChar char=""/>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This Imaging Calorimeter combines the well-established Pb/</a:t>
            </a:r>
            <a:r>
              <a:rPr lang="en-US"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Scifi</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technology (</a:t>
            </a:r>
            <a:r>
              <a:rPr lang="en-US"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Kloe</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and </a:t>
            </a:r>
            <a:r>
              <a:rPr lang="en-US"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Gluex</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with </a:t>
            </a:r>
            <a:r>
              <a:rPr lang="en-US"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SiPM</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readout) with a well performing position detector developed for </a:t>
            </a:r>
            <a:r>
              <a:rPr lang="en-US"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AstroParticles</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ASTROPIX.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itchFamily="2" charset="2"/>
              <a:buChar char=""/>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The design shows a pre-shower region with 4 (baseline) to 6 (optional) layers of ASTROPIX interleaved with short Pb/</a:t>
            </a:r>
            <a:r>
              <a:rPr lang="en-US"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Scifi</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sections (SFIL) followed by a traditional EM section. From simulation, this calorimeter can achieve an energy resolution like </a:t>
            </a:r>
            <a:r>
              <a:rPr lang="en-US"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Gluex</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(5%/sqrt(E)) while dramatically improving the position and angular resolution, from O(cm) to better than 0.5 mm as due to the chosen pixel size.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itchFamily="2" charset="2"/>
              <a:buChar char=""/>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The design with 6 ASTROPIX/SFIL layers matches/surpasses the required </a:t>
            </a:r>
            <a:r>
              <a:rPr lang="en-US"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bECAL</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performance for e/pi and </a:t>
            </a:r>
            <a:r>
              <a:rPr lang="en-US" sz="1800" kern="0" dirty="0">
                <a:effectLst/>
                <a:latin typeface="Symbol" pitchFamily="2" charset="2"/>
                <a:ea typeface="Times New Roman" panose="02020603050405020304" pitchFamily="18" charset="0"/>
                <a:cs typeface="Times New Roman" panose="02020603050405020304" pitchFamily="18" charset="0"/>
              </a:rPr>
              <a:t>p</a:t>
            </a:r>
            <a:r>
              <a:rPr lang="en-US" sz="1800" kern="0" baseline="30000" dirty="0">
                <a:effectLst/>
                <a:latin typeface="Times New Roman" panose="02020603050405020304" pitchFamily="18" charset="0"/>
                <a:ea typeface="Times New Roman" panose="02020603050405020304" pitchFamily="18" charset="0"/>
                <a:cs typeface="Times New Roman" panose="02020603050405020304" pitchFamily="18" charset="0"/>
              </a:rPr>
              <a:t>0</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kern="0" dirty="0">
                <a:effectLst/>
                <a:latin typeface="Symbol" pitchFamily="2" charset="2"/>
                <a:ea typeface="Times New Roman" panose="02020603050405020304" pitchFamily="18" charset="0"/>
                <a:cs typeface="Times New Roman" panose="02020603050405020304" pitchFamily="18" charset="0"/>
              </a:rPr>
              <a:t>g</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separation in all required energy ranges.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itchFamily="2" charset="2"/>
              <a:buChar char=""/>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This R&amp;D proposes to assemble, operate, and characterize a small-scale hybrid detector realized with different combinations of ASTROPIX and SFIL sections, followed by a small size Pb/</a:t>
            </a:r>
            <a:r>
              <a:rPr lang="en-US"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Scifi</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Gluex</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prototype (baby BCAL). The baby BCAL is identical in composition and cross-section dimension to </a:t>
            </a:r>
            <a:r>
              <a:rPr lang="en-US"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Gluex</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calorimeter but is shorter longitudinally.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itchFamily="2" charset="2"/>
              <a:buChar char=""/>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Goals of the R&amp;D are to benchmark the combined performance, validate the simulation and test integration by exposing the prototypes (FNAL test beam) to e/pi beams from 5 to 30 GeV.</a:t>
            </a:r>
          </a:p>
          <a:p>
            <a:pPr marL="342900" indent="-342900" algn="just">
              <a:buFont typeface="Courier New" panose="02070309020205020404" pitchFamily="49" charset="0"/>
              <a:buChar char="o"/>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The proposed R&amp;D plan is detailed and ambitious, but it is important for the evaluation of the final detector performance and for its realization, due to the difficulty to integrate such different technologies in such a short time. The test beam plan is crucial to demonstrate that there are not unwanted problems and can provide a first test bed for integration.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Symbol" pitchFamily="2" charset="2"/>
              <a:buChar char=""/>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US" sz="2000" dirty="0">
              <a:latin typeface="Calibri" panose="020F0502020204030204" pitchFamily="34" charset="0"/>
            </a:endParaRPr>
          </a:p>
          <a:p>
            <a:pPr marL="285750" indent="-285750">
              <a:buFont typeface="Arial" panose="020B0604020202020204" pitchFamily="34" charset="0"/>
              <a:buChar char="•"/>
            </a:pPr>
            <a:endParaRPr lang="en-US" dirty="0">
              <a:effectLst/>
              <a:latin typeface="Calibri" panose="020F0502020204030204" pitchFamily="34" charset="0"/>
            </a:endParaRPr>
          </a:p>
        </p:txBody>
      </p:sp>
    </p:spTree>
    <p:extLst>
      <p:ext uri="{BB962C8B-B14F-4D97-AF65-F5344CB8AC3E}">
        <p14:creationId xmlns:p14="http://schemas.microsoft.com/office/powerpoint/2010/main" val="38295335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E56429-8F87-C628-81B2-5747822D4752}"/>
              </a:ext>
            </a:extLst>
          </p:cNvPr>
          <p:cNvSpPr txBox="1"/>
          <p:nvPr/>
        </p:nvSpPr>
        <p:spPr>
          <a:xfrm>
            <a:off x="777766" y="16267"/>
            <a:ext cx="5087290" cy="523220"/>
          </a:xfrm>
          <a:prstGeom prst="rect">
            <a:avLst/>
          </a:prstGeom>
          <a:noFill/>
        </p:spPr>
        <p:txBody>
          <a:bodyPr wrap="none" rtlCol="0">
            <a:spAutoFit/>
          </a:bodyPr>
          <a:lstStyle/>
          <a:p>
            <a:r>
              <a:rPr lang="en-US" sz="2800" dirty="0"/>
              <a:t>eRD115 – Imaging Calorimeter -2 </a:t>
            </a:r>
          </a:p>
        </p:txBody>
      </p:sp>
      <p:sp>
        <p:nvSpPr>
          <p:cNvPr id="4" name="TextBox 3">
            <a:extLst>
              <a:ext uri="{FF2B5EF4-FFF2-40B4-BE49-F238E27FC236}">
                <a16:creationId xmlns:a16="http://schemas.microsoft.com/office/drawing/2014/main" id="{7BDDD36B-F5B6-B7A6-D416-4E8EEB123F65}"/>
              </a:ext>
            </a:extLst>
          </p:cNvPr>
          <p:cNvSpPr txBox="1"/>
          <p:nvPr/>
        </p:nvSpPr>
        <p:spPr>
          <a:xfrm>
            <a:off x="1986455" y="1870841"/>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401E6AA0-C726-444D-D6A2-FBFAD17CFE02}"/>
              </a:ext>
            </a:extLst>
          </p:cNvPr>
          <p:cNvSpPr txBox="1"/>
          <p:nvPr/>
        </p:nvSpPr>
        <p:spPr>
          <a:xfrm>
            <a:off x="128049" y="539487"/>
            <a:ext cx="11935902" cy="6771084"/>
          </a:xfrm>
          <a:prstGeom prst="rect">
            <a:avLst/>
          </a:prstGeom>
          <a:noFill/>
        </p:spPr>
        <p:txBody>
          <a:bodyPr wrap="square" rtlCol="0">
            <a:spAutoFit/>
          </a:bodyPr>
          <a:lstStyle/>
          <a:p>
            <a:pPr marL="342900" marR="0" lvl="0" indent="-342900" algn="just">
              <a:spcBef>
                <a:spcPts val="0"/>
              </a:spcBef>
              <a:spcAft>
                <a:spcPts val="0"/>
              </a:spcAft>
              <a:buFont typeface="Courier New" panose="02070309020205020404" pitchFamily="49" charset="0"/>
              <a:buChar char="o"/>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We commend the team for the rapid organization of this program and provide our support to the proposed plan.</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Courier New" panose="02070309020205020404" pitchFamily="49" charset="0"/>
              <a:buChar char="o"/>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A long list of tasks/milestones is presented. Three different aspects are considered: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Calibri" panose="020F0502020204030204" pitchFamily="34" charset="0"/>
              <a:buChar char="-"/>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A practical organization for integrating the different mechanical structure configurations, the readout and triggering.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Calibri" panose="020F0502020204030204" pitchFamily="34" charset="0"/>
              <a:buChar char="-"/>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Extract experimental results on energy, position resolution and e/p separation for different configurations of the hybrid detector.</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Calibri" panose="020F0502020204030204" pitchFamily="34" charset="0"/>
              <a:buChar char="-"/>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Perform a detailed data-simulation comparison. This work will feed the general simulation to improve fidelity on the e/pi shower profiles and the achievable e/pi separation.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Courier New" panose="02070309020205020404" pitchFamily="49" charset="0"/>
              <a:buChar char="o"/>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The team demonstrated a lot of expertise on the Pb/</a:t>
            </a:r>
            <a:r>
              <a:rPr lang="en-US"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Scifi</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and ASTROPIX sides. There are many upcoming changes on the usable layouts and on the ASTROPIX versions (from 2x2 cc to quad 2x2 cc to other layouts, to ASTROPIX-V4). The R&amp;D program outlined is only one year long and some of the ASTROPIX changes looks coming late in the game. We suggest the proponents not to sacrifice any available beam time for running and understanding the data with respect to speed-up further configurations that can be carried out also without beam.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Courier New" panose="02070309020205020404" pitchFamily="49" charset="0"/>
              <a:buChar char="o"/>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Characterize the high energy side and test linearity in response for the electrons is very relevant for this detector. The dynamic range of the </a:t>
            </a:r>
            <a:r>
              <a:rPr lang="en-US"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Gluex</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apparatus has been changed from few GeV up to 50 GeV (for the electrons) and it is not immediately evident that the selected </a:t>
            </a:r>
            <a:r>
              <a:rPr lang="en-US"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SiPM</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pixel size (50 um as used in </a:t>
            </a:r>
            <a:r>
              <a:rPr lang="en-US"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Gluex</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will not suffer non-linearity at the highest energy points.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Wingdings" pitchFamily="2" charset="2"/>
              <a:buChar char=""/>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The test beam can be used for testing the readout section with </a:t>
            </a:r>
            <a:r>
              <a:rPr lang="en-US"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SiPMs</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of different pixel size to be sure that linearity is proven before starting the </a:t>
            </a:r>
            <a:r>
              <a:rPr lang="en-US"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SiPM</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LLP. Test of different sensors is already foreseen in Milestone N.9 and our request can be accommodated in this framework.</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0"/>
              </a:spcBef>
              <a:spcAft>
                <a:spcPts val="0"/>
              </a:spcAft>
              <a:buFont typeface="Wingdings" pitchFamily="2" charset="2"/>
              <a:buChar char=""/>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In case of needs, we recommend to prioritize the efforts related to testing the e/pi response with respect to more advanced integration efforts (mechanics, DAQ, triggering) since many of those can be carried out, independently from the FNAL test beam, also with </a:t>
            </a:r>
            <a:r>
              <a:rPr lang="en-US"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Cosmics</a:t>
            </a: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Ray data taking at a later on at a parallel stage.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US" sz="2000" dirty="0">
              <a:latin typeface="Calibri" panose="020F0502020204030204" pitchFamily="34" charset="0"/>
            </a:endParaRPr>
          </a:p>
          <a:p>
            <a:pPr marL="285750" indent="-285750">
              <a:buFont typeface="Arial" panose="020B0604020202020204" pitchFamily="34" charset="0"/>
              <a:buChar char="•"/>
            </a:pPr>
            <a:endParaRPr lang="en-US" dirty="0">
              <a:effectLst/>
              <a:latin typeface="Calibri" panose="020F0502020204030204" pitchFamily="34" charset="0"/>
            </a:endParaRPr>
          </a:p>
        </p:txBody>
      </p:sp>
    </p:spTree>
    <p:extLst>
      <p:ext uri="{BB962C8B-B14F-4D97-AF65-F5344CB8AC3E}">
        <p14:creationId xmlns:p14="http://schemas.microsoft.com/office/powerpoint/2010/main" val="1715114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E56429-8F87-C628-81B2-5747822D4752}"/>
              </a:ext>
            </a:extLst>
          </p:cNvPr>
          <p:cNvSpPr txBox="1"/>
          <p:nvPr/>
        </p:nvSpPr>
        <p:spPr>
          <a:xfrm>
            <a:off x="809297" y="205453"/>
            <a:ext cx="3461525" cy="523220"/>
          </a:xfrm>
          <a:prstGeom prst="rect">
            <a:avLst/>
          </a:prstGeom>
          <a:noFill/>
        </p:spPr>
        <p:txBody>
          <a:bodyPr wrap="none" rtlCol="0">
            <a:spAutoFit/>
          </a:bodyPr>
          <a:lstStyle/>
          <a:p>
            <a:r>
              <a:rPr lang="en-US" sz="2800" dirty="0"/>
              <a:t>eRD112 – AC-LGAD -1-</a:t>
            </a:r>
          </a:p>
        </p:txBody>
      </p:sp>
      <p:sp>
        <p:nvSpPr>
          <p:cNvPr id="4" name="TextBox 3">
            <a:extLst>
              <a:ext uri="{FF2B5EF4-FFF2-40B4-BE49-F238E27FC236}">
                <a16:creationId xmlns:a16="http://schemas.microsoft.com/office/drawing/2014/main" id="{7BDDD36B-F5B6-B7A6-D416-4E8EEB123F65}"/>
              </a:ext>
            </a:extLst>
          </p:cNvPr>
          <p:cNvSpPr txBox="1"/>
          <p:nvPr/>
        </p:nvSpPr>
        <p:spPr>
          <a:xfrm>
            <a:off x="1986455" y="1870841"/>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401E6AA0-C726-444D-D6A2-FBFAD17CFE02}"/>
              </a:ext>
            </a:extLst>
          </p:cNvPr>
          <p:cNvSpPr txBox="1"/>
          <p:nvPr/>
        </p:nvSpPr>
        <p:spPr>
          <a:xfrm>
            <a:off x="128049" y="728673"/>
            <a:ext cx="11935902" cy="5909310"/>
          </a:xfrm>
          <a:prstGeom prst="rect">
            <a:avLst/>
          </a:prstGeom>
          <a:noFill/>
        </p:spPr>
        <p:txBody>
          <a:bodyPr wrap="square" rtlCol="0">
            <a:spAutoFit/>
          </a:bodyPr>
          <a:lstStyle/>
          <a:p>
            <a:pPr marL="285750" marR="0" indent="-285750" algn="just">
              <a:spcBef>
                <a:spcPts val="0"/>
              </a:spcBef>
              <a:spcAft>
                <a:spcPts val="0"/>
              </a:spcAft>
              <a:buFont typeface="Arial" panose="020B0604020202020204" pitchFamily="34" charset="0"/>
              <a:buChar char="•"/>
            </a:pPr>
            <a:r>
              <a:rPr lang="en-US" sz="1800" kern="100" dirty="0">
                <a:effectLst/>
                <a:ea typeface="DengXian" panose="02010600030101010101" pitchFamily="2" charset="-122"/>
                <a:cs typeface="Times New Roman" panose="02020603050405020304" pitchFamily="18" charset="0"/>
              </a:rPr>
              <a:t>This project is dedicated to advancing the AC-LGAD technology, intended for implementation in multiple crucial subdetectors: the main detector of TOF, as well as in the far-forward and far-backward instrumentation along the beam line adjacent to the main detector. Large efforts are proposed to be made on not only the fabrication of AC-LGADs but also the readout electronics including ASICs. Many institutions involved in the project and made their own progress due to a well-organized R&amp;D proposal.</a:t>
            </a:r>
          </a:p>
          <a:p>
            <a:pPr marL="285750" marR="0" indent="-285750" algn="just">
              <a:spcBef>
                <a:spcPts val="0"/>
              </a:spcBef>
              <a:spcAft>
                <a:spcPts val="0"/>
              </a:spcAft>
              <a:buFont typeface="Arial" panose="020B0604020202020204" pitchFamily="34" charset="0"/>
              <a:buChar char="•"/>
            </a:pPr>
            <a:r>
              <a:rPr lang="en-US" sz="1800" kern="100" dirty="0">
                <a:effectLst/>
                <a:ea typeface="DengXian" panose="02010600030101010101" pitchFamily="2" charset="-122"/>
                <a:cs typeface="Times New Roman" panose="02020603050405020304" pitchFamily="18" charset="0"/>
              </a:rPr>
              <a:t>By FY23, both BNL and commercial vendors have produced prototypes of the sensor, substantially reducing risks. The beam testing at Fermilab on these sensors are ongoing, and achieved some positives. The timing resolution and position resolution of the pixel sensors produced by HPK have reached 20ps and 20um respectively. The development of the first prototype of the low-mass mechanical support structure has been completed. There are plans to continue further testing of sensor prototypes and to develop multiple versions of the mechanical support structure. Additionally, the possibility of introducing another vender, FBK, will be considered."</a:t>
            </a:r>
            <a:endParaRPr lang="en-US" sz="2000" dirty="0">
              <a:effectLst/>
            </a:endParaRPr>
          </a:p>
          <a:p>
            <a:pPr marL="285750" marR="0" indent="-285750" algn="just">
              <a:spcBef>
                <a:spcPts val="0"/>
              </a:spcBef>
              <a:spcAft>
                <a:spcPts val="0"/>
              </a:spcAft>
              <a:buFont typeface="Arial" panose="020B0604020202020204" pitchFamily="34" charset="0"/>
              <a:buChar char="•"/>
            </a:pPr>
            <a:r>
              <a:rPr lang="en-US" sz="1800" kern="100" dirty="0">
                <a:effectLst/>
                <a:ea typeface="DengXian" panose="02010600030101010101" pitchFamily="2" charset="-122"/>
                <a:cs typeface="Times New Roman" panose="02020603050405020304" pitchFamily="18" charset="0"/>
              </a:rPr>
              <a:t>Compared to FY22, significant progress has been made in this project, especially in the development of the sensor. So far, the results look promising and are in line with the project timeline. Clearly, continuing the research on sensor production options is still crucial, whether at BNL or with commercial venders. The current US-Japan collaboration may benefit on the scheduling in mass production at HPK. These will mitigate risks. </a:t>
            </a:r>
          </a:p>
          <a:p>
            <a:pPr marL="285750" marR="0" indent="-285750" algn="just">
              <a:spcBef>
                <a:spcPts val="0"/>
              </a:spcBef>
              <a:spcAft>
                <a:spcPts val="0"/>
              </a:spcAft>
              <a:buFont typeface="Arial" panose="020B0604020202020204" pitchFamily="34" charset="0"/>
              <a:buChar char="•"/>
            </a:pPr>
            <a:r>
              <a:rPr lang="en-US" sz="1800" kern="100" dirty="0">
                <a:effectLst/>
                <a:ea typeface="DengXian" panose="02010600030101010101" pitchFamily="2" charset="-122"/>
                <a:cs typeface="Times New Roman" panose="02020603050405020304" pitchFamily="18" charset="0"/>
              </a:rPr>
              <a:t>According to simulations based on the latest simulation framework, the material budget requirements for the forward TOF and the spatial resolution requirements for the B0 tracker have both been significantly enhanced. The research team plans to continue the study of a common design to reduce costs and risks. At the same time, attention should also be given to whether the original design can meet the significantly improved performance requirements of these individual detectors. More detail checks are suggested to see if there are other requirement changes. </a:t>
            </a:r>
          </a:p>
          <a:p>
            <a:endParaRPr lang="en-US" dirty="0">
              <a:effectLst/>
              <a:latin typeface="Calibri" panose="020F0502020204030204" pitchFamily="34" charset="0"/>
            </a:endParaRPr>
          </a:p>
        </p:txBody>
      </p:sp>
    </p:spTree>
    <p:extLst>
      <p:ext uri="{BB962C8B-B14F-4D97-AF65-F5344CB8AC3E}">
        <p14:creationId xmlns:p14="http://schemas.microsoft.com/office/powerpoint/2010/main" val="1172929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E56429-8F87-C628-81B2-5747822D4752}"/>
              </a:ext>
            </a:extLst>
          </p:cNvPr>
          <p:cNvSpPr txBox="1"/>
          <p:nvPr/>
        </p:nvSpPr>
        <p:spPr>
          <a:xfrm>
            <a:off x="809297" y="205453"/>
            <a:ext cx="3461525" cy="523220"/>
          </a:xfrm>
          <a:prstGeom prst="rect">
            <a:avLst/>
          </a:prstGeom>
          <a:noFill/>
        </p:spPr>
        <p:txBody>
          <a:bodyPr wrap="none" rtlCol="0">
            <a:spAutoFit/>
          </a:bodyPr>
          <a:lstStyle/>
          <a:p>
            <a:r>
              <a:rPr lang="en-US" sz="2800" dirty="0"/>
              <a:t>eRD112 – AC-LGAD -2-</a:t>
            </a:r>
          </a:p>
        </p:txBody>
      </p:sp>
      <p:sp>
        <p:nvSpPr>
          <p:cNvPr id="4" name="TextBox 3">
            <a:extLst>
              <a:ext uri="{FF2B5EF4-FFF2-40B4-BE49-F238E27FC236}">
                <a16:creationId xmlns:a16="http://schemas.microsoft.com/office/drawing/2014/main" id="{7BDDD36B-F5B6-B7A6-D416-4E8EEB123F65}"/>
              </a:ext>
            </a:extLst>
          </p:cNvPr>
          <p:cNvSpPr txBox="1"/>
          <p:nvPr/>
        </p:nvSpPr>
        <p:spPr>
          <a:xfrm>
            <a:off x="1986455" y="1870841"/>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401E6AA0-C726-444D-D6A2-FBFAD17CFE02}"/>
              </a:ext>
            </a:extLst>
          </p:cNvPr>
          <p:cNvSpPr txBox="1"/>
          <p:nvPr/>
        </p:nvSpPr>
        <p:spPr>
          <a:xfrm>
            <a:off x="128049" y="728673"/>
            <a:ext cx="11935902" cy="2862322"/>
          </a:xfrm>
          <a:prstGeom prst="rect">
            <a:avLst/>
          </a:prstGeom>
          <a:noFill/>
        </p:spPr>
        <p:txBody>
          <a:bodyPr wrap="square" rtlCol="0">
            <a:spAutoFit/>
          </a:bodyPr>
          <a:lstStyle/>
          <a:p>
            <a:pPr marL="285750" indent="-285750" algn="just">
              <a:buFont typeface="Arial" panose="020B0604020202020204" pitchFamily="34" charset="0"/>
              <a:buChar char="•"/>
            </a:pPr>
            <a:r>
              <a:rPr lang="en-US" sz="1800" kern="100" dirty="0">
                <a:effectLst/>
                <a:ea typeface="DengXian" panose="02010600030101010101" pitchFamily="2" charset="-122"/>
                <a:cs typeface="Times New Roman" panose="02020603050405020304" pitchFamily="18" charset="0"/>
              </a:rPr>
              <a:t>Since there are several commercial vendors involved, ensuring enough funding contingency is something that needs to be considered due to the fluctuations in the international supply chain prices.</a:t>
            </a:r>
          </a:p>
          <a:p>
            <a:pPr marL="285750" marR="0" indent="-285750" algn="just">
              <a:spcBef>
                <a:spcPts val="0"/>
              </a:spcBef>
              <a:spcAft>
                <a:spcPts val="0"/>
              </a:spcAft>
              <a:buFont typeface="Arial" panose="020B0604020202020204" pitchFamily="34" charset="0"/>
              <a:buChar char="•"/>
            </a:pPr>
            <a:endParaRPr lang="en-US" sz="1800" kern="100" dirty="0">
              <a:effectLst/>
              <a:ea typeface="DengXian" panose="02010600030101010101" pitchFamily="2" charset="-122"/>
              <a:cs typeface="Times New Roman" panose="02020603050405020304" pitchFamily="18" charset="0"/>
            </a:endParaRPr>
          </a:p>
          <a:p>
            <a:pPr marL="342900" marR="0" lvl="0" indent="-342900" algn="just">
              <a:spcBef>
                <a:spcPts val="0"/>
              </a:spcBef>
              <a:spcAft>
                <a:spcPts val="0"/>
              </a:spcAft>
              <a:buFont typeface="Arial" panose="020B0604020202020204" pitchFamily="34" charset="0"/>
              <a:buChar char="•"/>
            </a:pPr>
            <a:r>
              <a:rPr lang="en-US" sz="1800" kern="100" dirty="0">
                <a:effectLst/>
                <a:ea typeface="DengXian" panose="02010600030101010101" pitchFamily="2" charset="-122"/>
                <a:cs typeface="Times New Roman" panose="02020603050405020304" pitchFamily="18" charset="0"/>
              </a:rPr>
              <a:t>Continue the study on sensor fabrications options in various vendors.</a:t>
            </a:r>
          </a:p>
          <a:p>
            <a:pPr marL="342900" marR="0" lvl="0" indent="-342900" algn="just">
              <a:spcBef>
                <a:spcPts val="0"/>
              </a:spcBef>
              <a:spcAft>
                <a:spcPts val="0"/>
              </a:spcAft>
              <a:buFont typeface="Arial" panose="020B0604020202020204" pitchFamily="34" charset="0"/>
              <a:buChar char="•"/>
            </a:pPr>
            <a:r>
              <a:rPr lang="en-US" sz="1800" kern="100" dirty="0">
                <a:effectLst/>
                <a:ea typeface="DengXian" panose="02010600030101010101" pitchFamily="2" charset="-122"/>
                <a:cs typeface="Times New Roman" panose="02020603050405020304" pitchFamily="18" charset="0"/>
              </a:rPr>
              <a:t>Using the latest simulation frame, further check if there are crucial performance requirements changed in related individual detector to meet the goals of </a:t>
            </a:r>
            <a:r>
              <a:rPr lang="en-US" sz="1800" kern="100" dirty="0" err="1">
                <a:effectLst/>
                <a:ea typeface="DengXian" panose="02010600030101010101" pitchFamily="2" charset="-122"/>
                <a:cs typeface="Times New Roman" panose="02020603050405020304" pitchFamily="18" charset="0"/>
              </a:rPr>
              <a:t>ePIC</a:t>
            </a:r>
            <a:r>
              <a:rPr lang="en-US" sz="1800" kern="100" dirty="0">
                <a:effectLst/>
                <a:ea typeface="DengXian" panose="02010600030101010101" pitchFamily="2" charset="-122"/>
                <a:cs typeface="Times New Roman" panose="02020603050405020304" pitchFamily="18" charset="0"/>
              </a:rPr>
              <a:t>.</a:t>
            </a:r>
          </a:p>
          <a:p>
            <a:pPr marL="342900" marR="0" lvl="0" indent="-342900" algn="just">
              <a:spcBef>
                <a:spcPts val="0"/>
              </a:spcBef>
              <a:spcAft>
                <a:spcPts val="0"/>
              </a:spcAft>
              <a:buFont typeface="Arial" panose="020B0604020202020204" pitchFamily="34" charset="0"/>
              <a:buChar char="•"/>
            </a:pPr>
            <a:r>
              <a:rPr lang="en-US" sz="1800" kern="100" dirty="0">
                <a:effectLst/>
                <a:ea typeface="DengXian" panose="02010600030101010101" pitchFamily="2" charset="-122"/>
                <a:cs typeface="Times New Roman" panose="02020603050405020304" pitchFamily="18" charset="0"/>
              </a:rPr>
              <a:t>Continue the material budget study based on whole system including sensor, bounding base, supporting structure and other integration materials.</a:t>
            </a:r>
          </a:p>
          <a:p>
            <a:pPr marL="285750" marR="0" indent="-285750" algn="just">
              <a:spcBef>
                <a:spcPts val="0"/>
              </a:spcBef>
              <a:spcAft>
                <a:spcPts val="0"/>
              </a:spcAft>
              <a:buFont typeface="Arial" panose="020B0604020202020204" pitchFamily="34" charset="0"/>
              <a:buChar char="•"/>
            </a:pPr>
            <a:endParaRPr lang="en-US" sz="1800" kern="100" dirty="0">
              <a:effectLst/>
              <a:ea typeface="DengXian" panose="02010600030101010101" pitchFamily="2" charset="-122"/>
              <a:cs typeface="Times New Roman" panose="02020603050405020304" pitchFamily="18" charset="0"/>
            </a:endParaRPr>
          </a:p>
          <a:p>
            <a:pPr marL="285750" indent="-285750">
              <a:buFont typeface="Arial" panose="020B0604020202020204" pitchFamily="34" charset="0"/>
              <a:buChar char="•"/>
            </a:pPr>
            <a:endParaRPr lang="en-US" dirty="0">
              <a:effectLst/>
              <a:latin typeface="Calibri" panose="020F0502020204030204" pitchFamily="34" charset="0"/>
            </a:endParaRPr>
          </a:p>
        </p:txBody>
      </p:sp>
    </p:spTree>
    <p:extLst>
      <p:ext uri="{BB962C8B-B14F-4D97-AF65-F5344CB8AC3E}">
        <p14:creationId xmlns:p14="http://schemas.microsoft.com/office/powerpoint/2010/main" val="3958375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E56429-8F87-C628-81B2-5747822D4752}"/>
              </a:ext>
            </a:extLst>
          </p:cNvPr>
          <p:cNvSpPr txBox="1"/>
          <p:nvPr/>
        </p:nvSpPr>
        <p:spPr>
          <a:xfrm>
            <a:off x="809297" y="205453"/>
            <a:ext cx="2658100" cy="523220"/>
          </a:xfrm>
          <a:prstGeom prst="rect">
            <a:avLst/>
          </a:prstGeom>
          <a:noFill/>
        </p:spPr>
        <p:txBody>
          <a:bodyPr wrap="none" rtlCol="0">
            <a:spAutoFit/>
          </a:bodyPr>
          <a:lstStyle/>
          <a:p>
            <a:r>
              <a:rPr lang="en-US" sz="2800" dirty="0"/>
              <a:t>eRD101 – </a:t>
            </a:r>
            <a:r>
              <a:rPr lang="en-US" sz="2800" dirty="0" err="1"/>
              <a:t>mRICH</a:t>
            </a:r>
            <a:endParaRPr lang="en-US" sz="2800" dirty="0"/>
          </a:p>
        </p:txBody>
      </p:sp>
      <p:sp>
        <p:nvSpPr>
          <p:cNvPr id="4" name="TextBox 3">
            <a:extLst>
              <a:ext uri="{FF2B5EF4-FFF2-40B4-BE49-F238E27FC236}">
                <a16:creationId xmlns:a16="http://schemas.microsoft.com/office/drawing/2014/main" id="{7BDDD36B-F5B6-B7A6-D416-4E8EEB123F65}"/>
              </a:ext>
            </a:extLst>
          </p:cNvPr>
          <p:cNvSpPr txBox="1"/>
          <p:nvPr/>
        </p:nvSpPr>
        <p:spPr>
          <a:xfrm>
            <a:off x="1986455" y="1870841"/>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401E6AA0-C726-444D-D6A2-FBFAD17CFE02}"/>
              </a:ext>
            </a:extLst>
          </p:cNvPr>
          <p:cNvSpPr txBox="1"/>
          <p:nvPr/>
        </p:nvSpPr>
        <p:spPr>
          <a:xfrm>
            <a:off x="128049" y="934989"/>
            <a:ext cx="11935902" cy="1938992"/>
          </a:xfrm>
          <a:prstGeom prst="rect">
            <a:avLst/>
          </a:prstGeom>
          <a:noFill/>
        </p:spPr>
        <p:txBody>
          <a:bodyPr wrap="square" rtlCol="0">
            <a:spAutoFit/>
          </a:bodyPr>
          <a:lstStyle/>
          <a:p>
            <a:pPr marL="285750" indent="-285750">
              <a:buFont typeface="Arial" panose="020B0604020202020204" pitchFamily="34" charset="0"/>
              <a:buChar char="•"/>
            </a:pPr>
            <a:r>
              <a:rPr lang="en-US" sz="2000" dirty="0">
                <a:effectLst/>
                <a:latin typeface="Calibri" panose="020F0502020204030204" pitchFamily="34" charset="0"/>
              </a:rPr>
              <a:t>Test data from prototype in </a:t>
            </a:r>
            <a:r>
              <a:rPr lang="en-US" sz="2000" dirty="0" err="1">
                <a:effectLst/>
                <a:latin typeface="Calibri" panose="020F0502020204030204" pitchFamily="34" charset="0"/>
              </a:rPr>
              <a:t>Jlab</a:t>
            </a:r>
            <a:r>
              <a:rPr lang="en-US" sz="2000" dirty="0">
                <a:effectLst/>
                <a:latin typeface="Calibri" panose="020F0502020204030204" pitchFamily="34" charset="0"/>
              </a:rPr>
              <a:t> beam has been </a:t>
            </a:r>
            <a:r>
              <a:rPr lang="en-US" sz="2000" dirty="0" err="1">
                <a:effectLst/>
                <a:latin typeface="Calibri" panose="020F0502020204030204" pitchFamily="34" charset="0"/>
              </a:rPr>
              <a:t>analysed</a:t>
            </a:r>
            <a:r>
              <a:rPr lang="en-US" sz="2000" dirty="0">
                <a:effectLst/>
                <a:latin typeface="Calibri" panose="020F0502020204030204" pitchFamily="34" charset="0"/>
              </a:rPr>
              <a:t> to determine single photon resolution</a:t>
            </a:r>
          </a:p>
          <a:p>
            <a:pPr marL="285750" indent="-285750">
              <a:buFont typeface="Arial" panose="020B0604020202020204" pitchFamily="34" charset="0"/>
              <a:buChar char="•"/>
            </a:pPr>
            <a:r>
              <a:rPr lang="en-US" sz="2000" dirty="0">
                <a:latin typeface="Calibri" panose="020F0502020204030204" pitchFamily="34" charset="0"/>
              </a:rPr>
              <a:t>Multiple ring discrimination studies initiated from test beam data</a:t>
            </a:r>
            <a:endParaRPr lang="en-US" sz="2000" dirty="0">
              <a:effectLst/>
              <a:latin typeface="Calibri" panose="020F0502020204030204" pitchFamily="34" charset="0"/>
            </a:endParaRPr>
          </a:p>
          <a:p>
            <a:pPr marL="285750" indent="-285750">
              <a:buFont typeface="Arial" panose="020B0604020202020204" pitchFamily="34" charset="0"/>
              <a:buChar char="•"/>
            </a:pPr>
            <a:r>
              <a:rPr lang="en-US" sz="2000" dirty="0">
                <a:latin typeface="Calibri" panose="020F0502020204030204" pitchFamily="34" charset="0"/>
              </a:rPr>
              <a:t>Further optimization of Fresnel lens focal length and detector geometry under study</a:t>
            </a:r>
          </a:p>
          <a:p>
            <a:pPr marL="285750" indent="-285750">
              <a:buFont typeface="Arial" panose="020B0604020202020204" pitchFamily="34" charset="0"/>
              <a:buChar char="•"/>
            </a:pPr>
            <a:r>
              <a:rPr lang="en-US" sz="2000" dirty="0">
                <a:effectLst/>
                <a:latin typeface="Calibri" panose="020F0502020204030204" pitchFamily="34" charset="0"/>
              </a:rPr>
              <a:t>As </a:t>
            </a:r>
            <a:r>
              <a:rPr lang="en-US" sz="2000" dirty="0" err="1">
                <a:effectLst/>
                <a:latin typeface="Calibri" panose="020F0502020204030204" pitchFamily="34" charset="0"/>
              </a:rPr>
              <a:t>mRICH</a:t>
            </a:r>
            <a:r>
              <a:rPr lang="en-US" sz="2000" dirty="0">
                <a:effectLst/>
                <a:latin typeface="Calibri" panose="020F0502020204030204" pitchFamily="34" charset="0"/>
              </a:rPr>
              <a:t> is no longer a baseline technology, no funding request for FY24</a:t>
            </a:r>
          </a:p>
          <a:p>
            <a:pPr marL="285750" indent="-285750">
              <a:buFont typeface="Arial" panose="020B0604020202020204" pitchFamily="34" charset="0"/>
              <a:buChar char="•"/>
            </a:pPr>
            <a:r>
              <a:rPr lang="en-US" sz="2000" dirty="0">
                <a:latin typeface="Calibri" panose="020F0502020204030204" pitchFamily="34" charset="0"/>
              </a:rPr>
              <a:t>Reorganized efforts to use </a:t>
            </a:r>
            <a:r>
              <a:rPr lang="en-US" sz="2000" dirty="0" err="1">
                <a:latin typeface="Calibri" panose="020F0502020204030204" pitchFamily="34" charset="0"/>
              </a:rPr>
              <a:t>mRICH</a:t>
            </a:r>
            <a:r>
              <a:rPr lang="en-US" sz="2000" dirty="0">
                <a:latin typeface="Calibri" panose="020F0502020204030204" pitchFamily="34" charset="0"/>
              </a:rPr>
              <a:t> has a tool to characterize aerogel and photosensors</a:t>
            </a:r>
          </a:p>
          <a:p>
            <a:pPr marL="285750" indent="-285750">
              <a:buFont typeface="Arial" panose="020B0604020202020204" pitchFamily="34" charset="0"/>
              <a:buChar char="•"/>
            </a:pPr>
            <a:r>
              <a:rPr lang="en-US" sz="2000" dirty="0">
                <a:latin typeface="Calibri" panose="020F0502020204030204" pitchFamily="34" charset="0"/>
              </a:rPr>
              <a:t>Encourage joining detectors groups using aerogel and photosensors to use of </a:t>
            </a:r>
            <a:r>
              <a:rPr lang="en-US" sz="2000" dirty="0" err="1">
                <a:latin typeface="Calibri" panose="020F0502020204030204" pitchFamily="34" charset="0"/>
              </a:rPr>
              <a:t>mRICH</a:t>
            </a:r>
            <a:r>
              <a:rPr lang="en-US" sz="2000" dirty="0">
                <a:latin typeface="Calibri" panose="020F0502020204030204" pitchFamily="34" charset="0"/>
              </a:rPr>
              <a:t> in testing</a:t>
            </a:r>
          </a:p>
        </p:txBody>
      </p:sp>
    </p:spTree>
    <p:extLst>
      <p:ext uri="{BB962C8B-B14F-4D97-AF65-F5344CB8AC3E}">
        <p14:creationId xmlns:p14="http://schemas.microsoft.com/office/powerpoint/2010/main" val="7674303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E56429-8F87-C628-81B2-5747822D4752}"/>
              </a:ext>
            </a:extLst>
          </p:cNvPr>
          <p:cNvSpPr txBox="1"/>
          <p:nvPr/>
        </p:nvSpPr>
        <p:spPr>
          <a:xfrm>
            <a:off x="809297" y="205453"/>
            <a:ext cx="2560316" cy="523220"/>
          </a:xfrm>
          <a:prstGeom prst="rect">
            <a:avLst/>
          </a:prstGeom>
          <a:noFill/>
        </p:spPr>
        <p:txBody>
          <a:bodyPr wrap="none" rtlCol="0">
            <a:spAutoFit/>
          </a:bodyPr>
          <a:lstStyle/>
          <a:p>
            <a:r>
              <a:rPr lang="en-US" sz="2800" dirty="0"/>
              <a:t>eRD102 – </a:t>
            </a:r>
            <a:r>
              <a:rPr lang="en-US" sz="2800" dirty="0" err="1"/>
              <a:t>dRICH</a:t>
            </a:r>
            <a:endParaRPr lang="en-US" sz="2800" dirty="0"/>
          </a:p>
        </p:txBody>
      </p:sp>
      <p:sp>
        <p:nvSpPr>
          <p:cNvPr id="4" name="TextBox 3">
            <a:extLst>
              <a:ext uri="{FF2B5EF4-FFF2-40B4-BE49-F238E27FC236}">
                <a16:creationId xmlns:a16="http://schemas.microsoft.com/office/drawing/2014/main" id="{7BDDD36B-F5B6-B7A6-D416-4E8EEB123F65}"/>
              </a:ext>
            </a:extLst>
          </p:cNvPr>
          <p:cNvSpPr txBox="1"/>
          <p:nvPr/>
        </p:nvSpPr>
        <p:spPr>
          <a:xfrm>
            <a:off x="1986455" y="1870841"/>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401E6AA0-C726-444D-D6A2-FBFAD17CFE02}"/>
              </a:ext>
            </a:extLst>
          </p:cNvPr>
          <p:cNvSpPr txBox="1"/>
          <p:nvPr/>
        </p:nvSpPr>
        <p:spPr>
          <a:xfrm>
            <a:off x="128049" y="934989"/>
            <a:ext cx="11935902" cy="3477875"/>
          </a:xfrm>
          <a:prstGeom prst="rect">
            <a:avLst/>
          </a:prstGeom>
          <a:noFill/>
        </p:spPr>
        <p:txBody>
          <a:bodyPr wrap="square" rtlCol="0">
            <a:spAutoFit/>
          </a:bodyPr>
          <a:lstStyle/>
          <a:p>
            <a:pPr marL="285750" indent="-285750">
              <a:buFont typeface="Arial" panose="020B0604020202020204" pitchFamily="34" charset="0"/>
              <a:buChar char="•"/>
            </a:pPr>
            <a:r>
              <a:rPr lang="en-US" sz="2000" dirty="0">
                <a:latin typeface="Calibri" panose="020F0502020204030204" pitchFamily="34" charset="0"/>
              </a:rPr>
              <a:t>Moving towards a relatively design</a:t>
            </a:r>
          </a:p>
          <a:p>
            <a:pPr marL="285750" indent="-285750">
              <a:buFont typeface="Arial" panose="020B0604020202020204" pitchFamily="34" charset="0"/>
              <a:buChar char="•"/>
            </a:pPr>
            <a:r>
              <a:rPr lang="en-US" sz="2000" dirty="0">
                <a:latin typeface="Calibri" panose="020F0502020204030204" pitchFamily="34" charset="0"/>
              </a:rPr>
              <a:t>Testing of subcomponents are underway</a:t>
            </a:r>
          </a:p>
          <a:p>
            <a:pPr marL="285750" indent="-285750">
              <a:buFont typeface="Arial" panose="020B0604020202020204" pitchFamily="34" charset="0"/>
              <a:buChar char="•"/>
            </a:pPr>
            <a:r>
              <a:rPr lang="en-US" sz="2000" dirty="0">
                <a:latin typeface="Calibri" panose="020F0502020204030204" pitchFamily="34" charset="0"/>
              </a:rPr>
              <a:t>Operation of a closed gas C2F6 system is likely to be non-trivial and a comprehensive system design is desirable to understand impact on the rest of the detector</a:t>
            </a:r>
          </a:p>
          <a:p>
            <a:pPr marL="285750" indent="-285750">
              <a:buFont typeface="Arial" panose="020B0604020202020204" pitchFamily="34" charset="0"/>
              <a:buChar char="•"/>
            </a:pPr>
            <a:r>
              <a:rPr lang="en-US" sz="2000" dirty="0">
                <a:latin typeface="Calibri" panose="020F0502020204030204" pitchFamily="34" charset="0"/>
              </a:rPr>
              <a:t>Present aerogel does not </a:t>
            </a:r>
            <a:r>
              <a:rPr lang="en-US" sz="2000" dirty="0" err="1">
                <a:latin typeface="Calibri" panose="020F0502020204030204" pitchFamily="34" charset="0"/>
              </a:rPr>
              <a:t>fufill</a:t>
            </a:r>
            <a:r>
              <a:rPr lang="en-US" sz="2000" dirty="0">
                <a:latin typeface="Calibri" panose="020F0502020204030204" pitchFamily="34" charset="0"/>
              </a:rPr>
              <a:t> the performance requirements; attention should be paid to working with manufacturer to obtain the necessary quality aerogel</a:t>
            </a:r>
          </a:p>
          <a:p>
            <a:pPr marL="285750" indent="-285750">
              <a:buFont typeface="Arial" panose="020B0604020202020204" pitchFamily="34" charset="0"/>
              <a:buChar char="•"/>
            </a:pPr>
            <a:r>
              <a:rPr lang="en-US" sz="2000" dirty="0">
                <a:latin typeface="Calibri" panose="020F0502020204030204" pitchFamily="34" charset="0"/>
              </a:rPr>
              <a:t>Review in July 2023 points out possible need for cooling of </a:t>
            </a:r>
            <a:r>
              <a:rPr lang="en-US" sz="2000" dirty="0" err="1">
                <a:latin typeface="Calibri" panose="020F0502020204030204" pitchFamily="34" charset="0"/>
              </a:rPr>
              <a:t>SiPMs</a:t>
            </a:r>
            <a:r>
              <a:rPr lang="en-US" sz="2000" dirty="0">
                <a:latin typeface="Calibri" panose="020F0502020204030204" pitchFamily="34" charset="0"/>
              </a:rPr>
              <a:t> which needs to be studied both in physics performance terms as well as infrastructure/interface demands</a:t>
            </a:r>
          </a:p>
          <a:p>
            <a:pPr marL="285750" indent="-285750">
              <a:buFont typeface="Arial" panose="020B0604020202020204" pitchFamily="34" charset="0"/>
              <a:buChar char="•"/>
            </a:pPr>
            <a:r>
              <a:rPr lang="en-US" sz="2000" dirty="0">
                <a:latin typeface="Calibri" panose="020F0502020204030204" pitchFamily="34" charset="0"/>
              </a:rPr>
              <a:t>Need full scale prototype to confirm support of detector structures is possible</a:t>
            </a:r>
          </a:p>
          <a:p>
            <a:pPr marL="285750" indent="-285750">
              <a:buFont typeface="Arial" panose="020B0604020202020204" pitchFamily="34" charset="0"/>
              <a:buChar char="•"/>
            </a:pPr>
            <a:r>
              <a:rPr lang="en-US" sz="2000" dirty="0">
                <a:latin typeface="Calibri" panose="020F0502020204030204" pitchFamily="34" charset="0"/>
              </a:rPr>
              <a:t>Need to understand effects of background tracks from outside the collision region that may spoil pattern recognition</a:t>
            </a:r>
          </a:p>
        </p:txBody>
      </p:sp>
    </p:spTree>
    <p:extLst>
      <p:ext uri="{BB962C8B-B14F-4D97-AF65-F5344CB8AC3E}">
        <p14:creationId xmlns:p14="http://schemas.microsoft.com/office/powerpoint/2010/main" val="5288050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E56429-8F87-C628-81B2-5747822D4752}"/>
              </a:ext>
            </a:extLst>
          </p:cNvPr>
          <p:cNvSpPr txBox="1"/>
          <p:nvPr/>
        </p:nvSpPr>
        <p:spPr>
          <a:xfrm>
            <a:off x="799624" y="0"/>
            <a:ext cx="2743123" cy="523220"/>
          </a:xfrm>
          <a:prstGeom prst="rect">
            <a:avLst/>
          </a:prstGeom>
          <a:noFill/>
        </p:spPr>
        <p:txBody>
          <a:bodyPr wrap="none" rtlCol="0">
            <a:spAutoFit/>
          </a:bodyPr>
          <a:lstStyle/>
          <a:p>
            <a:r>
              <a:rPr lang="en-US" sz="2800" dirty="0"/>
              <a:t>eRD103 – </a:t>
            </a:r>
            <a:r>
              <a:rPr lang="en-US" sz="2800" dirty="0" err="1"/>
              <a:t>hpDIRC</a:t>
            </a:r>
            <a:endParaRPr lang="en-US" sz="2800" dirty="0"/>
          </a:p>
        </p:txBody>
      </p:sp>
      <p:sp>
        <p:nvSpPr>
          <p:cNvPr id="4" name="TextBox 3">
            <a:extLst>
              <a:ext uri="{FF2B5EF4-FFF2-40B4-BE49-F238E27FC236}">
                <a16:creationId xmlns:a16="http://schemas.microsoft.com/office/drawing/2014/main" id="{7BDDD36B-F5B6-B7A6-D416-4E8EEB123F65}"/>
              </a:ext>
            </a:extLst>
          </p:cNvPr>
          <p:cNvSpPr txBox="1"/>
          <p:nvPr/>
        </p:nvSpPr>
        <p:spPr>
          <a:xfrm>
            <a:off x="1986455" y="1870841"/>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401E6AA0-C726-444D-D6A2-FBFAD17CFE02}"/>
              </a:ext>
            </a:extLst>
          </p:cNvPr>
          <p:cNvSpPr txBox="1"/>
          <p:nvPr/>
        </p:nvSpPr>
        <p:spPr>
          <a:xfrm>
            <a:off x="100810" y="523220"/>
            <a:ext cx="11990379" cy="7294305"/>
          </a:xfrm>
          <a:prstGeom prst="rect">
            <a:avLst/>
          </a:prstGeom>
          <a:noFill/>
        </p:spPr>
        <p:txBody>
          <a:bodyPr wrap="square" rtlCol="0">
            <a:spAutoFit/>
          </a:bodyPr>
          <a:lstStyle/>
          <a:p>
            <a:pPr marL="285750" marR="0" indent="-285750">
              <a:spcBef>
                <a:spcPts val="0"/>
              </a:spcBef>
              <a:spcAft>
                <a:spcPts val="0"/>
              </a:spcAft>
              <a:buFont typeface="Arial" panose="020B0604020202020204" pitchFamily="34" charset="0"/>
              <a:buChar char="•"/>
            </a:pPr>
            <a:r>
              <a:rPr lang="en-US" sz="1800" kern="0" dirty="0">
                <a:effectLst/>
                <a:ea typeface="Times New Roman" panose="02020603050405020304" pitchFamily="18" charset="0"/>
                <a:cs typeface="Times New Roman" panose="02020603050405020304" pitchFamily="18" charset="0"/>
              </a:rPr>
              <a:t>Goal is to achieve required performance, minimize technical risks and to realize opportunities</a:t>
            </a:r>
            <a:endParaRPr lang="en-US" sz="1800" kern="100" dirty="0">
              <a:effectLst/>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1800" kern="0" dirty="0">
                <a:effectLst/>
                <a:ea typeface="Times New Roman" panose="02020603050405020304" pitchFamily="18" charset="0"/>
                <a:cs typeface="Times New Roman" panose="02020603050405020304" pitchFamily="18" charset="0"/>
              </a:rPr>
              <a:t>Progress over the last year includes transferring prototype DIRC components from GSI to SBU, completing simulation and mechanical design of the cosmic ray telescope (CRT), and advancing facility construction </a:t>
            </a:r>
            <a:endParaRPr lang="en-US" sz="1800" kern="100" dirty="0">
              <a:effectLst/>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1800" kern="0" dirty="0">
                <a:effectLst/>
                <a:ea typeface="Times New Roman" panose="02020603050405020304" pitchFamily="18" charset="0"/>
                <a:cs typeface="Times New Roman" panose="02020603050405020304" pitchFamily="18" charset="0"/>
              </a:rPr>
              <a:t>The CRT will be used to perform three functions. It will enable prompt testing of radiator bars from the disassembly of the </a:t>
            </a:r>
            <a:r>
              <a:rPr lang="en-US" sz="1800" kern="0" dirty="0" err="1">
                <a:effectLst/>
                <a:ea typeface="Times New Roman" panose="02020603050405020304" pitchFamily="18" charset="0"/>
                <a:cs typeface="Times New Roman" panose="02020603050405020304" pitchFamily="18" charset="0"/>
              </a:rPr>
              <a:t>BaBar</a:t>
            </a:r>
            <a:r>
              <a:rPr lang="en-US" sz="1800" kern="0" dirty="0">
                <a:effectLst/>
                <a:ea typeface="Times New Roman" panose="02020603050405020304" pitchFamily="18" charset="0"/>
                <a:cs typeface="Times New Roman" panose="02020603050405020304" pitchFamily="18" charset="0"/>
              </a:rPr>
              <a:t> DIRC bar boxes at </a:t>
            </a:r>
            <a:r>
              <a:rPr lang="en-US" sz="1800" kern="0" dirty="0" err="1">
                <a:effectLst/>
                <a:ea typeface="Times New Roman" panose="02020603050405020304" pitchFamily="18" charset="0"/>
                <a:cs typeface="Times New Roman" panose="02020603050405020304" pitchFamily="18" charset="0"/>
              </a:rPr>
              <a:t>JLab</a:t>
            </a:r>
            <a:r>
              <a:rPr lang="en-US" sz="1800" kern="0" dirty="0">
                <a:effectLst/>
                <a:ea typeface="Times New Roman" panose="02020603050405020304" pitchFamily="18" charset="0"/>
                <a:cs typeface="Times New Roman" panose="02020603050405020304" pitchFamily="18" charset="0"/>
              </a:rPr>
              <a:t>. Secondly, it will be used to test the readout chain as photosensors and readout electronics become available. Finally, QC of the completed </a:t>
            </a:r>
            <a:r>
              <a:rPr lang="en-US" sz="1800" kern="0" dirty="0" err="1">
                <a:effectLst/>
                <a:ea typeface="Times New Roman" panose="02020603050405020304" pitchFamily="18" charset="0"/>
                <a:cs typeface="Times New Roman" panose="02020603050405020304" pitchFamily="18" charset="0"/>
              </a:rPr>
              <a:t>hpDIRC</a:t>
            </a:r>
            <a:r>
              <a:rPr lang="en-US" sz="1800" kern="0" dirty="0">
                <a:effectLst/>
                <a:ea typeface="Times New Roman" panose="02020603050405020304" pitchFamily="18" charset="0"/>
                <a:cs typeface="Times New Roman" panose="02020603050405020304" pitchFamily="18" charset="0"/>
              </a:rPr>
              <a:t> bar boxes during production will be carried out. The CRT needs to be commissioned during FY24. </a:t>
            </a:r>
            <a:endParaRPr lang="en-US" sz="1800" kern="100" dirty="0">
              <a:effectLst/>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1800" kern="0" dirty="0">
                <a:effectLst/>
                <a:ea typeface="Times New Roman" panose="02020603050405020304" pitchFamily="18" charset="0"/>
                <a:cs typeface="Times New Roman" panose="02020603050405020304" pitchFamily="18" charset="0"/>
              </a:rPr>
              <a:t>The bar boxes from SLAC will be transported to </a:t>
            </a:r>
            <a:r>
              <a:rPr lang="en-US" sz="1800" kern="0" dirty="0" err="1">
                <a:effectLst/>
                <a:ea typeface="Times New Roman" panose="02020603050405020304" pitchFamily="18" charset="0"/>
                <a:cs typeface="Times New Roman" panose="02020603050405020304" pitchFamily="18" charset="0"/>
              </a:rPr>
              <a:t>JLab</a:t>
            </a:r>
            <a:r>
              <a:rPr lang="en-US" sz="1800" kern="0" dirty="0">
                <a:effectLst/>
                <a:ea typeface="Times New Roman" panose="02020603050405020304" pitchFamily="18" charset="0"/>
                <a:cs typeface="Times New Roman" panose="02020603050405020304" pitchFamily="18" charset="0"/>
              </a:rPr>
              <a:t> in fall 2023, where they will be disassembled. Then the bars will be cleaned, inspected and evaluated for optical quality. </a:t>
            </a:r>
          </a:p>
          <a:p>
            <a:pPr marL="285750" marR="0" indent="-285750">
              <a:spcBef>
                <a:spcPts val="0"/>
              </a:spcBef>
              <a:spcAft>
                <a:spcPts val="0"/>
              </a:spcAft>
              <a:buFont typeface="Arial" panose="020B0604020202020204" pitchFamily="34" charset="0"/>
              <a:buChar char="•"/>
            </a:pPr>
            <a:r>
              <a:rPr lang="en-US" kern="0" dirty="0">
                <a:ea typeface="Calibri" panose="020F0502020204030204" pitchFamily="34" charset="0"/>
                <a:cs typeface="Times New Roman" panose="02020603050405020304" pitchFamily="18" charset="0"/>
              </a:rPr>
              <a:t>Need to understand what will be planned in the case that not all the Babar bars are of sufficient quality.</a:t>
            </a:r>
            <a:endParaRPr lang="en-US" sz="1800" kern="100" dirty="0">
              <a:effectLst/>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1800" kern="0" dirty="0">
                <a:effectLst/>
                <a:ea typeface="Times New Roman" panose="02020603050405020304" pitchFamily="18" charset="0"/>
                <a:cs typeface="Times New Roman" panose="02020603050405020304" pitchFamily="18" charset="0"/>
              </a:rPr>
              <a:t>The accepted event rates in the CRT for different trigger conditions will be determined during commissioning of the system.  </a:t>
            </a:r>
            <a:endParaRPr lang="en-US" sz="1800" kern="100" dirty="0">
              <a:effectLst/>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1800" kern="0" dirty="0">
                <a:effectLst/>
                <a:ea typeface="Times New Roman" panose="02020603050405020304" pitchFamily="18" charset="0"/>
                <a:cs typeface="Times New Roman" panose="02020603050405020304" pitchFamily="18" charset="0"/>
              </a:rPr>
              <a:t>Travel funds are requested for experts from CUA and GSI to support the prototype installation and commissioning.</a:t>
            </a:r>
          </a:p>
          <a:p>
            <a:pPr marL="285750" marR="0" indent="-285750">
              <a:spcBef>
                <a:spcPts val="0"/>
              </a:spcBef>
              <a:spcAft>
                <a:spcPts val="0"/>
              </a:spcAft>
              <a:buFont typeface="Arial" panose="020B0604020202020204" pitchFamily="34" charset="0"/>
              <a:buChar char="•"/>
            </a:pPr>
            <a:r>
              <a:rPr lang="en-US" sz="1800" kern="0" dirty="0">
                <a:effectLst/>
                <a:ea typeface="Times New Roman" panose="02020603050405020304" pitchFamily="18" charset="0"/>
                <a:cs typeface="Times New Roman" panose="02020603050405020304" pitchFamily="18" charset="0"/>
              </a:rPr>
              <a:t>Setup of the CRT at SBU is well underway. A 3D stage has been purchased and the prototype DIRC from GSI will be installed later this summer/fall. The Geant4 simulation of the entire setup has been completed, including the integration into the full EIC simulation packages.  </a:t>
            </a:r>
            <a:endParaRPr lang="en-US" sz="1800" kern="100" dirty="0">
              <a:effectLst/>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800" kern="0" dirty="0">
                <a:effectLst/>
                <a:ea typeface="Times New Roman" panose="02020603050405020304" pitchFamily="18" charset="0"/>
                <a:cs typeface="Times New Roman" panose="02020603050405020304" pitchFamily="18" charset="0"/>
              </a:rPr>
              <a:t>Existing photosensors for the CRT no longer show sufficient single-photon sensitivity and need to be replaced. Funding is requested for a set of phototubes. </a:t>
            </a:r>
          </a:p>
          <a:p>
            <a:pPr marL="285750" indent="-285750">
              <a:buFont typeface="Arial" panose="020B0604020202020204" pitchFamily="34" charset="0"/>
              <a:buChar char="•"/>
            </a:pPr>
            <a:r>
              <a:rPr lang="en-US" sz="1800" kern="0" dirty="0">
                <a:effectLst/>
                <a:ea typeface="Times New Roman" panose="02020603050405020304" pitchFamily="18" charset="0"/>
                <a:cs typeface="Times New Roman" panose="02020603050405020304" pitchFamily="18" charset="0"/>
              </a:rPr>
              <a:t>Once the prototype DIRC assembly has been completed, it will be installed in the CRT together with the readout electronics. This will allow to exercise the DAQ system. </a:t>
            </a:r>
            <a:endParaRPr lang="en-US" kern="100" dirty="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1800" kern="0" dirty="0">
                <a:effectLst/>
                <a:ea typeface="Times New Roman" panose="02020603050405020304" pitchFamily="18" charset="0"/>
                <a:cs typeface="Times New Roman" panose="02020603050405020304" pitchFamily="18" charset="0"/>
              </a:rPr>
              <a:t>Continue to ensure sufficient funding, communication and collaboration with the various DIRC experts in the group as well as experts from the original SLAC bars in order to facilitate a smooth and time efficient installation and commissioning phase.</a:t>
            </a:r>
            <a:endParaRPr lang="en-US" sz="1800" kern="100" dirty="0">
              <a:effectLst/>
              <a:ea typeface="Calibri" panose="020F0502020204030204" pitchFamily="34" charset="0"/>
              <a:cs typeface="Times New Roman" panose="02020603050405020304" pitchFamily="18" charset="0"/>
            </a:endParaRPr>
          </a:p>
          <a:p>
            <a:pPr marL="0" marR="0">
              <a:spcBef>
                <a:spcPts val="0"/>
              </a:spcBef>
              <a:spcAft>
                <a:spcPts val="0"/>
              </a:spcAft>
            </a:pPr>
            <a:endParaRPr lang="en-US" sz="1800" kern="1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800" kern="0" dirty="0">
                <a:effectLst/>
                <a:ea typeface="Times New Roman" panose="02020603050405020304" pitchFamily="18" charset="0"/>
                <a:cs typeface="Times New Roman" panose="02020603050405020304" pitchFamily="18" charset="0"/>
              </a:rPr>
              <a:t> </a:t>
            </a:r>
            <a:endParaRPr lang="en-US" sz="1800" kern="100" dirty="0">
              <a:effectLst/>
              <a:ea typeface="Calibri" panose="020F0502020204030204" pitchFamily="34" charset="0"/>
              <a:cs typeface="Times New Roman" panose="02020603050405020304" pitchFamily="18" charset="0"/>
            </a:endParaRPr>
          </a:p>
          <a:p>
            <a:pPr marL="0" marR="0">
              <a:spcBef>
                <a:spcPts val="0"/>
              </a:spcBef>
              <a:spcAft>
                <a:spcPts val="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535433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932AAA6-AA6A-D00A-84A6-BDE1B3D0C673}"/>
              </a:ext>
            </a:extLst>
          </p:cNvPr>
          <p:cNvSpPr txBox="1"/>
          <p:nvPr/>
        </p:nvSpPr>
        <p:spPr>
          <a:xfrm>
            <a:off x="4487917" y="273270"/>
            <a:ext cx="2881815" cy="646331"/>
          </a:xfrm>
          <a:prstGeom prst="rect">
            <a:avLst/>
          </a:prstGeom>
          <a:noFill/>
        </p:spPr>
        <p:txBody>
          <a:bodyPr wrap="none" rtlCol="0">
            <a:spAutoFit/>
          </a:bodyPr>
          <a:lstStyle/>
          <a:p>
            <a:r>
              <a:rPr lang="en-US" sz="3600" dirty="0"/>
              <a:t>Charge to DAC</a:t>
            </a:r>
          </a:p>
        </p:txBody>
      </p:sp>
      <p:sp>
        <p:nvSpPr>
          <p:cNvPr id="3" name="TextBox 2">
            <a:extLst>
              <a:ext uri="{FF2B5EF4-FFF2-40B4-BE49-F238E27FC236}">
                <a16:creationId xmlns:a16="http://schemas.microsoft.com/office/drawing/2014/main" id="{520B39D6-AD11-E68E-2C3E-105ABDB97CC9}"/>
              </a:ext>
            </a:extLst>
          </p:cNvPr>
          <p:cNvSpPr txBox="1"/>
          <p:nvPr/>
        </p:nvSpPr>
        <p:spPr>
          <a:xfrm>
            <a:off x="323193" y="1055065"/>
            <a:ext cx="11545613" cy="5369740"/>
          </a:xfrm>
          <a:prstGeom prst="rect">
            <a:avLst/>
          </a:prstGeom>
          <a:noFill/>
        </p:spPr>
        <p:txBody>
          <a:bodyPr wrap="square" rtlCol="0">
            <a:spAutoFit/>
          </a:bodyPr>
          <a:lstStyle/>
          <a:p>
            <a:r>
              <a:rPr lang="en-US" sz="2000" dirty="0">
                <a:effectLst/>
                <a:latin typeface="ArialMT"/>
              </a:rPr>
              <a:t>For the August 2023 DAC meeting dedicated to R&amp;D we welcome your guidance and advice on: </a:t>
            </a:r>
          </a:p>
          <a:p>
            <a:endParaRPr lang="en-US" sz="2000" dirty="0">
              <a:effectLst/>
            </a:endParaRPr>
          </a:p>
          <a:p>
            <a:pPr marL="742950" lvl="1" indent="-285750">
              <a:buFont typeface="Arial" panose="020B0604020202020204" pitchFamily="34" charset="0"/>
              <a:buChar char="•"/>
            </a:pPr>
            <a:r>
              <a:rPr lang="en-US" sz="2000" dirty="0">
                <a:effectLst/>
                <a:latin typeface="ArialMT"/>
              </a:rPr>
              <a:t>The status and progress from all ongoing projects eRD101 to eRD113. What milestones </a:t>
            </a:r>
            <a:endParaRPr lang="en-US" sz="2000" dirty="0">
              <a:effectLst/>
              <a:latin typeface="SymbolMT"/>
            </a:endParaRPr>
          </a:p>
          <a:p>
            <a:pPr marL="742950" lvl="1" indent="-285750">
              <a:buFont typeface="Arial" panose="020B0604020202020204" pitchFamily="34" charset="0"/>
              <a:buChar char="•"/>
            </a:pPr>
            <a:r>
              <a:rPr lang="en-US" sz="2000" dirty="0">
                <a:effectLst/>
                <a:latin typeface="ArialMT"/>
              </a:rPr>
              <a:t>were achieved. How did our understanding improve. What is left to do? </a:t>
            </a:r>
            <a:endParaRPr lang="en-US" sz="2000" dirty="0">
              <a:effectLst/>
              <a:latin typeface="SymbolMT"/>
            </a:endParaRPr>
          </a:p>
          <a:p>
            <a:pPr marL="742950" lvl="1" indent="-285750">
              <a:buFont typeface="Arial" panose="020B0604020202020204" pitchFamily="34" charset="0"/>
              <a:buChar char="•"/>
            </a:pPr>
            <a:r>
              <a:rPr lang="en-US" sz="2000" dirty="0">
                <a:effectLst/>
                <a:latin typeface="ArialMT"/>
              </a:rPr>
              <a:t>If applicable, the plans for remaining EIC project detector R&amp;D for eRD102, eRD103, eRD104, eRD106, eRD107, eRD108, eRD109, eRD110, eRD111, eRD112, and eRD113. </a:t>
            </a:r>
            <a:endParaRPr lang="en-US" sz="2000" dirty="0">
              <a:effectLst/>
              <a:latin typeface="SymbolMT"/>
            </a:endParaRPr>
          </a:p>
          <a:p>
            <a:pPr marL="742950" lvl="1" indent="-285750">
              <a:buFont typeface="Arial" panose="020B0604020202020204" pitchFamily="34" charset="0"/>
              <a:buChar char="•"/>
            </a:pPr>
            <a:r>
              <a:rPr lang="en-US" sz="2000" dirty="0">
                <a:effectLst/>
                <a:latin typeface="ArialMT"/>
              </a:rPr>
              <a:t>These may submit continuation proposals if and only if technical risk milestones remain. eRD101 and eRD105 are concluded as the </a:t>
            </a:r>
            <a:r>
              <a:rPr lang="en-US" sz="2000" dirty="0" err="1">
                <a:effectLst/>
                <a:latin typeface="ArialMT"/>
              </a:rPr>
              <a:t>ePIC</a:t>
            </a:r>
            <a:r>
              <a:rPr lang="en-US" sz="2000" dirty="0">
                <a:effectLst/>
                <a:latin typeface="ArialMT"/>
              </a:rPr>
              <a:t> collaboration has recently made the decision for a technology change for the backward RICH and the barrel </a:t>
            </a:r>
            <a:r>
              <a:rPr lang="en-US" sz="2000" dirty="0" err="1">
                <a:effectLst/>
                <a:latin typeface="ArialMT"/>
              </a:rPr>
              <a:t>ECal</a:t>
            </a:r>
            <a:r>
              <a:rPr lang="en-US" sz="2000" dirty="0">
                <a:effectLst/>
                <a:latin typeface="ArialMT"/>
              </a:rPr>
              <a:t>. </a:t>
            </a:r>
            <a:endParaRPr lang="en-US" sz="2000" dirty="0">
              <a:effectLst/>
              <a:latin typeface="SymbolMT"/>
            </a:endParaRPr>
          </a:p>
          <a:p>
            <a:pPr marL="742950" lvl="1" indent="-285750">
              <a:buFont typeface="Arial" panose="020B0604020202020204" pitchFamily="34" charset="0"/>
              <a:buChar char="•"/>
            </a:pPr>
            <a:r>
              <a:rPr lang="en-US" sz="2000" dirty="0">
                <a:effectLst/>
                <a:latin typeface="ArialMT"/>
              </a:rPr>
              <a:t>The request for EIC project detector R&amp;D for eRD114 and eRD115 that follow these two final detector technology selections for the </a:t>
            </a:r>
            <a:r>
              <a:rPr lang="en-US" sz="2000" dirty="0" err="1">
                <a:effectLst/>
                <a:latin typeface="ArialMT"/>
              </a:rPr>
              <a:t>ePIC</a:t>
            </a:r>
            <a:r>
              <a:rPr lang="en-US" sz="2000" dirty="0">
                <a:effectLst/>
                <a:latin typeface="ArialMT"/>
              </a:rPr>
              <a:t> detector. </a:t>
            </a:r>
            <a:endParaRPr lang="en-US" sz="2000" dirty="0">
              <a:effectLst/>
              <a:latin typeface="SymbolMT"/>
            </a:endParaRPr>
          </a:p>
          <a:p>
            <a:pPr marL="742950" lvl="1" indent="-285750">
              <a:buFont typeface="Arial" panose="020B0604020202020204" pitchFamily="34" charset="0"/>
              <a:buChar char="•"/>
            </a:pPr>
            <a:r>
              <a:rPr lang="en-US" sz="2000" dirty="0">
                <a:effectLst/>
                <a:latin typeface="ArialMT"/>
              </a:rPr>
              <a:t>Further planning for the outyears of the EIC Project detector R&amp;D as documented in the “Assessment of R&amp;D Needs for an EIC Detector” (EIC Detector R&amp;D) document. </a:t>
            </a:r>
            <a:endParaRPr lang="en-US" sz="2000" dirty="0">
              <a:effectLst/>
              <a:latin typeface="SymbolMT"/>
            </a:endParaRPr>
          </a:p>
          <a:p>
            <a:pPr marL="742950" lvl="1" indent="-285750">
              <a:buFont typeface="Arial" panose="020B0604020202020204" pitchFamily="34" charset="0"/>
              <a:buChar char="•"/>
            </a:pPr>
            <a:r>
              <a:rPr lang="en-US" sz="2000" dirty="0">
                <a:effectLst/>
                <a:latin typeface="ArialMT"/>
              </a:rPr>
              <a:t>What do you see as priorities? </a:t>
            </a:r>
            <a:endParaRPr lang="en-US" sz="2000" dirty="0">
              <a:effectLst/>
              <a:latin typeface="SymbolMT"/>
            </a:endParaRPr>
          </a:p>
          <a:p>
            <a:pPr marL="0" marR="0" algn="just">
              <a:lnSpc>
                <a:spcPct val="107000"/>
              </a:lnSpc>
              <a:spcBef>
                <a:spcPts val="0"/>
              </a:spcBef>
              <a:spcAft>
                <a:spcPts val="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2892578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E56429-8F87-C628-81B2-5747822D4752}"/>
              </a:ext>
            </a:extLst>
          </p:cNvPr>
          <p:cNvSpPr txBox="1"/>
          <p:nvPr/>
        </p:nvSpPr>
        <p:spPr>
          <a:xfrm>
            <a:off x="809297" y="205453"/>
            <a:ext cx="4791633" cy="523220"/>
          </a:xfrm>
          <a:prstGeom prst="rect">
            <a:avLst/>
          </a:prstGeom>
          <a:noFill/>
        </p:spPr>
        <p:txBody>
          <a:bodyPr wrap="none" rtlCol="0">
            <a:spAutoFit/>
          </a:bodyPr>
          <a:lstStyle/>
          <a:p>
            <a:r>
              <a:rPr lang="en-US" sz="2800" dirty="0"/>
              <a:t>eRD110 – Photosensors/HRPPD</a:t>
            </a:r>
          </a:p>
        </p:txBody>
      </p:sp>
      <p:sp>
        <p:nvSpPr>
          <p:cNvPr id="4" name="TextBox 3">
            <a:extLst>
              <a:ext uri="{FF2B5EF4-FFF2-40B4-BE49-F238E27FC236}">
                <a16:creationId xmlns:a16="http://schemas.microsoft.com/office/drawing/2014/main" id="{7BDDD36B-F5B6-B7A6-D416-4E8EEB123F65}"/>
              </a:ext>
            </a:extLst>
          </p:cNvPr>
          <p:cNvSpPr txBox="1"/>
          <p:nvPr/>
        </p:nvSpPr>
        <p:spPr>
          <a:xfrm>
            <a:off x="1986455" y="1870841"/>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401E6AA0-C726-444D-D6A2-FBFAD17CFE02}"/>
              </a:ext>
            </a:extLst>
          </p:cNvPr>
          <p:cNvSpPr txBox="1"/>
          <p:nvPr/>
        </p:nvSpPr>
        <p:spPr>
          <a:xfrm>
            <a:off x="128049" y="934989"/>
            <a:ext cx="11935902" cy="3477875"/>
          </a:xfrm>
          <a:prstGeom prst="rect">
            <a:avLst/>
          </a:prstGeom>
          <a:noFill/>
        </p:spPr>
        <p:txBody>
          <a:bodyPr wrap="square" rtlCol="0">
            <a:spAutoFit/>
          </a:bodyPr>
          <a:lstStyle/>
          <a:p>
            <a:pPr marL="285750" indent="-285750">
              <a:buFont typeface="Arial" panose="020B0604020202020204" pitchFamily="34" charset="0"/>
              <a:buChar char="•"/>
            </a:pPr>
            <a:r>
              <a:rPr lang="en-US" sz="2000" dirty="0">
                <a:latin typeface="Calibri" panose="020F0502020204030204" pitchFamily="34" charset="0"/>
              </a:rPr>
              <a:t>Advanced program to purchase and evaluate HRPPD sensors from </a:t>
            </a:r>
            <a:r>
              <a:rPr lang="en-US" sz="2000" dirty="0" err="1">
                <a:latin typeface="Calibri" panose="020F0502020204030204" pitchFamily="34" charset="0"/>
              </a:rPr>
              <a:t>Incom</a:t>
            </a:r>
            <a:r>
              <a:rPr lang="en-US" sz="2000" dirty="0">
                <a:latin typeface="Calibri" panose="020F0502020204030204" pitchFamily="34" charset="0"/>
              </a:rPr>
              <a:t> described.</a:t>
            </a:r>
          </a:p>
          <a:p>
            <a:pPr marL="285750" indent="-285750">
              <a:buFont typeface="Arial" panose="020B0604020202020204" pitchFamily="34" charset="0"/>
              <a:buChar char="•"/>
            </a:pPr>
            <a:r>
              <a:rPr lang="en-US" sz="2000" dirty="0">
                <a:latin typeface="Calibri" panose="020F0502020204030204" pitchFamily="34" charset="0"/>
              </a:rPr>
              <a:t>Additional sensor purchases may be necessary to establish stability and uniformity in addition to manufacturability</a:t>
            </a:r>
          </a:p>
          <a:p>
            <a:pPr marL="285750" indent="-285750">
              <a:buFont typeface="Arial" panose="020B0604020202020204" pitchFamily="34" charset="0"/>
              <a:buChar char="•"/>
            </a:pPr>
            <a:r>
              <a:rPr lang="en-US" sz="2000" dirty="0">
                <a:latin typeface="Calibri" panose="020F0502020204030204" pitchFamily="34" charset="0"/>
              </a:rPr>
              <a:t>Design for use at EIC developed with backplate connector and cooling incorporated</a:t>
            </a:r>
          </a:p>
          <a:p>
            <a:pPr marL="285750" indent="-285750">
              <a:buFont typeface="Arial" panose="020B0604020202020204" pitchFamily="34" charset="0"/>
              <a:buChar char="•"/>
            </a:pPr>
            <a:r>
              <a:rPr lang="en-US" sz="2000" dirty="0">
                <a:latin typeface="Calibri" panose="020F0502020204030204" pitchFamily="34" charset="0"/>
              </a:rPr>
              <a:t>Large effort must be maintained in the near future in order to understand if this is a viable technology for the baseline detector</a:t>
            </a:r>
          </a:p>
          <a:p>
            <a:pPr marL="285750" indent="-285750">
              <a:buFont typeface="Arial" panose="020B0604020202020204" pitchFamily="34" charset="0"/>
              <a:buChar char="•"/>
            </a:pPr>
            <a:r>
              <a:rPr lang="en-US" sz="2000" dirty="0">
                <a:latin typeface="Calibri" panose="020F0502020204030204" pitchFamily="34" charset="0"/>
              </a:rPr>
              <a:t>Need to compare ageing expected for HRPPD vs MCP-PMT under expected operational environmental conditions over typical detector lifetime.</a:t>
            </a:r>
          </a:p>
          <a:p>
            <a:endParaRPr lang="en-US" sz="2000" dirty="0">
              <a:latin typeface="Calibri" panose="020F0502020204030204" pitchFamily="34" charset="0"/>
            </a:endParaRPr>
          </a:p>
          <a:p>
            <a:pPr marL="285750" indent="-285750">
              <a:buFont typeface="Arial" panose="020B0604020202020204" pitchFamily="34" charset="0"/>
              <a:buChar char="•"/>
            </a:pPr>
            <a:endParaRPr lang="en-US" sz="2000" dirty="0">
              <a:latin typeface="Calibri" panose="020F0502020204030204" pitchFamily="34" charset="0"/>
            </a:endParaRPr>
          </a:p>
          <a:p>
            <a:pPr marL="285750" indent="-285750">
              <a:buFont typeface="Arial" panose="020B0604020202020204" pitchFamily="34" charset="0"/>
              <a:buChar char="•"/>
            </a:pPr>
            <a:endParaRPr lang="en-US" sz="2000" dirty="0">
              <a:latin typeface="Calibri" panose="020F0502020204030204" pitchFamily="34" charset="0"/>
            </a:endParaRPr>
          </a:p>
        </p:txBody>
      </p:sp>
    </p:spTree>
    <p:extLst>
      <p:ext uri="{BB962C8B-B14F-4D97-AF65-F5344CB8AC3E}">
        <p14:creationId xmlns:p14="http://schemas.microsoft.com/office/powerpoint/2010/main" val="18568518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E56429-8F87-C628-81B2-5747822D4752}"/>
              </a:ext>
            </a:extLst>
          </p:cNvPr>
          <p:cNvSpPr txBox="1"/>
          <p:nvPr/>
        </p:nvSpPr>
        <p:spPr>
          <a:xfrm>
            <a:off x="809297" y="205453"/>
            <a:ext cx="2666371" cy="523220"/>
          </a:xfrm>
          <a:prstGeom prst="rect">
            <a:avLst/>
          </a:prstGeom>
          <a:noFill/>
        </p:spPr>
        <p:txBody>
          <a:bodyPr wrap="none" rtlCol="0">
            <a:spAutoFit/>
          </a:bodyPr>
          <a:lstStyle/>
          <a:p>
            <a:r>
              <a:rPr lang="en-US" sz="2800" dirty="0"/>
              <a:t>eRD114 – </a:t>
            </a:r>
            <a:r>
              <a:rPr lang="en-US" sz="2800" dirty="0" err="1"/>
              <a:t>pfRICH</a:t>
            </a:r>
            <a:endParaRPr lang="en-US" sz="2800" dirty="0"/>
          </a:p>
        </p:txBody>
      </p:sp>
      <p:sp>
        <p:nvSpPr>
          <p:cNvPr id="4" name="TextBox 3">
            <a:extLst>
              <a:ext uri="{FF2B5EF4-FFF2-40B4-BE49-F238E27FC236}">
                <a16:creationId xmlns:a16="http://schemas.microsoft.com/office/drawing/2014/main" id="{7BDDD36B-F5B6-B7A6-D416-4E8EEB123F65}"/>
              </a:ext>
            </a:extLst>
          </p:cNvPr>
          <p:cNvSpPr txBox="1"/>
          <p:nvPr/>
        </p:nvSpPr>
        <p:spPr>
          <a:xfrm>
            <a:off x="1986455" y="1870841"/>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401E6AA0-C726-444D-D6A2-FBFAD17CFE02}"/>
              </a:ext>
            </a:extLst>
          </p:cNvPr>
          <p:cNvSpPr txBox="1"/>
          <p:nvPr/>
        </p:nvSpPr>
        <p:spPr>
          <a:xfrm>
            <a:off x="128049" y="934989"/>
            <a:ext cx="11935902" cy="2246769"/>
          </a:xfrm>
          <a:prstGeom prst="rect">
            <a:avLst/>
          </a:prstGeom>
          <a:noFill/>
        </p:spPr>
        <p:txBody>
          <a:bodyPr wrap="square" rtlCol="0">
            <a:spAutoFit/>
          </a:bodyPr>
          <a:lstStyle/>
          <a:p>
            <a:pPr marL="285750" indent="-285750">
              <a:buFont typeface="Arial" panose="020B0604020202020204" pitchFamily="34" charset="0"/>
              <a:buChar char="•"/>
            </a:pPr>
            <a:r>
              <a:rPr lang="en-US" sz="2000" dirty="0">
                <a:latin typeface="Calibri" panose="020F0502020204030204" pitchFamily="34" charset="0"/>
              </a:rPr>
              <a:t>Choice of </a:t>
            </a:r>
            <a:r>
              <a:rPr lang="en-US" sz="2000" dirty="0" err="1">
                <a:latin typeface="Calibri" panose="020F0502020204030204" pitchFamily="34" charset="0"/>
              </a:rPr>
              <a:t>pfRICH</a:t>
            </a:r>
            <a:r>
              <a:rPr lang="en-US" sz="2000" dirty="0">
                <a:latin typeface="Calibri" panose="020F0502020204030204" pitchFamily="34" charset="0"/>
              </a:rPr>
              <a:t> in backward choice only made recently.</a:t>
            </a:r>
          </a:p>
          <a:p>
            <a:pPr marL="285750" indent="-285750">
              <a:buFont typeface="Arial" panose="020B0604020202020204" pitchFamily="34" charset="0"/>
              <a:buChar char="•"/>
            </a:pPr>
            <a:r>
              <a:rPr lang="en-US" sz="2000" dirty="0">
                <a:latin typeface="Calibri" panose="020F0502020204030204" pitchFamily="34" charset="0"/>
              </a:rPr>
              <a:t>Prototype module using HRPPD being designed</a:t>
            </a:r>
          </a:p>
          <a:p>
            <a:pPr marL="285750" indent="-285750">
              <a:buFont typeface="Arial" panose="020B0604020202020204" pitchFamily="34" charset="0"/>
              <a:buChar char="•"/>
            </a:pPr>
            <a:r>
              <a:rPr lang="en-US" sz="2000" dirty="0">
                <a:latin typeface="Calibri" panose="020F0502020204030204" pitchFamily="34" charset="0"/>
              </a:rPr>
              <a:t>Beam test to confirm performance of prototype planned in FY24 to prove proof of system capability</a:t>
            </a:r>
          </a:p>
          <a:p>
            <a:pPr marL="285750" indent="-285750">
              <a:buFont typeface="Arial" panose="020B0604020202020204" pitchFamily="34" charset="0"/>
              <a:buChar char="•"/>
            </a:pPr>
            <a:r>
              <a:rPr lang="en-US" sz="2000" dirty="0">
                <a:latin typeface="Calibri" panose="020F0502020204030204" pitchFamily="34" charset="0"/>
              </a:rPr>
              <a:t>Significant development and testing of the HRPPD needs to be accomplished before CD2/3, so it would be prudent to fully develop the fallback solution in the design of the </a:t>
            </a:r>
            <a:r>
              <a:rPr lang="en-US" sz="2000" dirty="0" err="1">
                <a:latin typeface="Calibri" panose="020F0502020204030204" pitchFamily="34" charset="0"/>
              </a:rPr>
              <a:t>pfRICH</a:t>
            </a:r>
            <a:r>
              <a:rPr lang="en-US" sz="2000" dirty="0">
                <a:latin typeface="Calibri" panose="020F0502020204030204" pitchFamily="34" charset="0"/>
              </a:rPr>
              <a:t>, including compatibility with the readout electronics.</a:t>
            </a:r>
          </a:p>
          <a:p>
            <a:pPr marL="285750" indent="-285750">
              <a:buFont typeface="Arial" panose="020B0604020202020204" pitchFamily="34" charset="0"/>
              <a:buChar char="•"/>
            </a:pPr>
            <a:r>
              <a:rPr lang="en-US" sz="2000" dirty="0">
                <a:latin typeface="Calibri" panose="020F0502020204030204" pitchFamily="34" charset="0"/>
              </a:rPr>
              <a:t>Support the prototype studies in test beams</a:t>
            </a:r>
          </a:p>
        </p:txBody>
      </p:sp>
    </p:spTree>
    <p:extLst>
      <p:ext uri="{BB962C8B-B14F-4D97-AF65-F5344CB8AC3E}">
        <p14:creationId xmlns:p14="http://schemas.microsoft.com/office/powerpoint/2010/main" val="22228882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E56429-8F87-C628-81B2-5747822D4752}"/>
              </a:ext>
            </a:extLst>
          </p:cNvPr>
          <p:cNvSpPr txBox="1"/>
          <p:nvPr/>
        </p:nvSpPr>
        <p:spPr>
          <a:xfrm>
            <a:off x="809297" y="205453"/>
            <a:ext cx="4208844" cy="523220"/>
          </a:xfrm>
          <a:prstGeom prst="rect">
            <a:avLst/>
          </a:prstGeom>
          <a:noFill/>
        </p:spPr>
        <p:txBody>
          <a:bodyPr wrap="none" rtlCol="0">
            <a:spAutoFit/>
          </a:bodyPr>
          <a:lstStyle/>
          <a:p>
            <a:r>
              <a:rPr lang="en-US" sz="2800" dirty="0"/>
              <a:t>eRD109 – ASICS/Electronics</a:t>
            </a:r>
          </a:p>
        </p:txBody>
      </p:sp>
      <p:sp>
        <p:nvSpPr>
          <p:cNvPr id="4" name="TextBox 3">
            <a:extLst>
              <a:ext uri="{FF2B5EF4-FFF2-40B4-BE49-F238E27FC236}">
                <a16:creationId xmlns:a16="http://schemas.microsoft.com/office/drawing/2014/main" id="{7BDDD36B-F5B6-B7A6-D416-4E8EEB123F65}"/>
              </a:ext>
            </a:extLst>
          </p:cNvPr>
          <p:cNvSpPr txBox="1"/>
          <p:nvPr/>
        </p:nvSpPr>
        <p:spPr>
          <a:xfrm>
            <a:off x="1986455" y="1870841"/>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401E6AA0-C726-444D-D6A2-FBFAD17CFE02}"/>
              </a:ext>
            </a:extLst>
          </p:cNvPr>
          <p:cNvSpPr txBox="1"/>
          <p:nvPr/>
        </p:nvSpPr>
        <p:spPr>
          <a:xfrm>
            <a:off x="128049" y="934989"/>
            <a:ext cx="11935902" cy="2862322"/>
          </a:xfrm>
          <a:prstGeom prst="rect">
            <a:avLst/>
          </a:prstGeom>
          <a:noFill/>
        </p:spPr>
        <p:txBody>
          <a:bodyPr wrap="square" rtlCol="0">
            <a:spAutoFit/>
          </a:bodyPr>
          <a:lstStyle/>
          <a:p>
            <a:pPr marL="285750" indent="-285750">
              <a:buFont typeface="Arial" panose="020B0604020202020204" pitchFamily="34" charset="0"/>
              <a:buChar char="•"/>
            </a:pPr>
            <a:r>
              <a:rPr lang="en-US" sz="2000" dirty="0">
                <a:latin typeface="Calibri" panose="020F0502020204030204" pitchFamily="34" charset="0"/>
              </a:rPr>
              <a:t>Combination of multiple development efforts</a:t>
            </a:r>
          </a:p>
          <a:p>
            <a:pPr marL="285750" indent="-285750">
              <a:buFont typeface="Arial" panose="020B0604020202020204" pitchFamily="34" charset="0"/>
              <a:buChar char="•"/>
            </a:pPr>
            <a:r>
              <a:rPr lang="en-US" sz="2000" dirty="0">
                <a:latin typeface="Calibri" panose="020F0502020204030204" pitchFamily="34" charset="0"/>
              </a:rPr>
              <a:t>Delay due to difficulty in setting up contracts hindered FY23 progress</a:t>
            </a:r>
          </a:p>
          <a:p>
            <a:pPr marL="285750" indent="-285750">
              <a:buFont typeface="Arial" panose="020B0604020202020204" pitchFamily="34" charset="0"/>
              <a:buChar char="•"/>
            </a:pPr>
            <a:r>
              <a:rPr lang="en-US" sz="2000" dirty="0">
                <a:latin typeface="Calibri" panose="020F0502020204030204" pitchFamily="34" charset="0"/>
              </a:rPr>
              <a:t>Close attention should be made to ASIC development schedule, especially with regard to chip availability for use in detector component testing/development as well as the availability of expert support</a:t>
            </a:r>
          </a:p>
          <a:p>
            <a:pPr marL="285750" indent="-285750">
              <a:buFont typeface="Arial" panose="020B0604020202020204" pitchFamily="34" charset="0"/>
              <a:buChar char="•"/>
            </a:pPr>
            <a:r>
              <a:rPr lang="en-US" sz="2000" dirty="0">
                <a:latin typeface="Calibri" panose="020F0502020204030204" pitchFamily="34" charset="0"/>
              </a:rPr>
              <a:t>Scope of R&amp;D activities has expanded since last year’s proposal, including well-motivated EICROC and HGCROC modification</a:t>
            </a:r>
          </a:p>
          <a:p>
            <a:pPr marL="285750" indent="-285750">
              <a:buFont typeface="Arial" panose="020B0604020202020204" pitchFamily="34" charset="0"/>
              <a:buChar char="•"/>
            </a:pPr>
            <a:r>
              <a:rPr lang="en-US" sz="2000" dirty="0">
                <a:latin typeface="Calibri" panose="020F0502020204030204" pitchFamily="34" charset="0"/>
              </a:rPr>
              <a:t>Fully explore the cost and timescale of packaging, especially for future productions</a:t>
            </a:r>
          </a:p>
          <a:p>
            <a:pPr marL="285750" indent="-285750">
              <a:buFont typeface="Arial" panose="020B0604020202020204" pitchFamily="34" charset="0"/>
              <a:buChar char="•"/>
            </a:pPr>
            <a:endParaRPr lang="en-US" sz="2000" dirty="0">
              <a:latin typeface="Calibri" panose="020F0502020204030204" pitchFamily="34" charset="0"/>
            </a:endParaRPr>
          </a:p>
          <a:p>
            <a:pPr marL="285750" indent="-285750">
              <a:buFont typeface="Arial" panose="020B0604020202020204" pitchFamily="34" charset="0"/>
              <a:buChar char="•"/>
            </a:pPr>
            <a:r>
              <a:rPr lang="en-US" sz="2000" dirty="0">
                <a:latin typeface="Calibri" panose="020F0502020204030204" pitchFamily="34" charset="0"/>
              </a:rPr>
              <a:t>High priority projects with large impact to the EIC effort/performance</a:t>
            </a:r>
          </a:p>
        </p:txBody>
      </p:sp>
    </p:spTree>
    <p:extLst>
      <p:ext uri="{BB962C8B-B14F-4D97-AF65-F5344CB8AC3E}">
        <p14:creationId xmlns:p14="http://schemas.microsoft.com/office/powerpoint/2010/main" val="36322860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E56429-8F87-C628-81B2-5747822D4752}"/>
              </a:ext>
            </a:extLst>
          </p:cNvPr>
          <p:cNvSpPr txBox="1"/>
          <p:nvPr/>
        </p:nvSpPr>
        <p:spPr>
          <a:xfrm>
            <a:off x="2788154" y="546538"/>
            <a:ext cx="4999830" cy="646331"/>
          </a:xfrm>
          <a:prstGeom prst="rect">
            <a:avLst/>
          </a:prstGeom>
          <a:noFill/>
        </p:spPr>
        <p:txBody>
          <a:bodyPr wrap="none" rtlCol="0">
            <a:spAutoFit/>
          </a:bodyPr>
          <a:lstStyle/>
          <a:p>
            <a:r>
              <a:rPr lang="en-US" sz="3600" dirty="0"/>
              <a:t>Global Recommendations</a:t>
            </a:r>
          </a:p>
        </p:txBody>
      </p:sp>
      <p:sp>
        <p:nvSpPr>
          <p:cNvPr id="3" name="TextBox 2">
            <a:extLst>
              <a:ext uri="{FF2B5EF4-FFF2-40B4-BE49-F238E27FC236}">
                <a16:creationId xmlns:a16="http://schemas.microsoft.com/office/drawing/2014/main" id="{B0F3AA95-5A00-5997-37CE-1B1C93EA377E}"/>
              </a:ext>
            </a:extLst>
          </p:cNvPr>
          <p:cNvSpPr txBox="1"/>
          <p:nvPr/>
        </p:nvSpPr>
        <p:spPr>
          <a:xfrm>
            <a:off x="439672" y="1408276"/>
            <a:ext cx="11437018" cy="3416320"/>
          </a:xfrm>
          <a:prstGeom prst="rect">
            <a:avLst/>
          </a:prstGeom>
          <a:noFill/>
        </p:spPr>
        <p:txBody>
          <a:bodyPr wrap="square" rtlCol="0">
            <a:spAutoFit/>
          </a:bodyPr>
          <a:lstStyle/>
          <a:p>
            <a:pPr marL="285750" indent="-285750">
              <a:buFont typeface="Arial" panose="020B0604020202020204" pitchFamily="34" charset="0"/>
              <a:buChar char="•"/>
            </a:pPr>
            <a:endParaRPr lang="en-US" sz="2400" dirty="0">
              <a:solidFill>
                <a:srgbClr val="222222"/>
              </a:solidFill>
            </a:endParaRPr>
          </a:p>
          <a:p>
            <a:pPr marL="285750" indent="-285750">
              <a:buFont typeface="Arial" panose="020B0604020202020204" pitchFamily="34" charset="0"/>
              <a:buChar char="•"/>
            </a:pPr>
            <a:r>
              <a:rPr lang="en-US" sz="2400" dirty="0"/>
              <a:t>Again, congratulations to all on enormous progress in short time!</a:t>
            </a:r>
          </a:p>
          <a:p>
            <a:pPr marL="285750" indent="-285750">
              <a:buFont typeface="Arial" panose="020B0604020202020204" pitchFamily="34" charset="0"/>
              <a:buChar char="•"/>
            </a:pPr>
            <a:r>
              <a:rPr lang="en-US" sz="2400" dirty="0"/>
              <a:t>Aggressive effort needed to keep to project timeline</a:t>
            </a:r>
          </a:p>
          <a:p>
            <a:pPr marL="285750" indent="-285750">
              <a:buFont typeface="Arial" panose="020B0604020202020204" pitchFamily="34" charset="0"/>
              <a:buChar char="•"/>
            </a:pPr>
            <a:r>
              <a:rPr lang="en-US" sz="2400" dirty="0"/>
              <a:t>Important to expand manpower as soon as possible to keep on track</a:t>
            </a:r>
          </a:p>
          <a:p>
            <a:pPr marL="285750" indent="-285750">
              <a:buFont typeface="Arial" panose="020B0604020202020204" pitchFamily="34" charset="0"/>
              <a:buChar char="•"/>
            </a:pPr>
            <a:r>
              <a:rPr lang="en-US" sz="2400" dirty="0">
                <a:solidFill>
                  <a:srgbClr val="222222"/>
                </a:solidFill>
              </a:rPr>
              <a:t>Recommend continued direction of effort towards final detector development for CD2/3</a:t>
            </a:r>
          </a:p>
          <a:p>
            <a:pPr marL="285750" indent="-285750">
              <a:buFont typeface="Arial" panose="020B0604020202020204" pitchFamily="34" charset="0"/>
              <a:buChar char="•"/>
            </a:pPr>
            <a:r>
              <a:rPr lang="en-US" sz="2400" dirty="0">
                <a:solidFill>
                  <a:srgbClr val="222222"/>
                </a:solidFill>
              </a:rPr>
              <a:t>Silicon tracker, Imaging barrel calorimeter are critical complex components and should be a high priority; the choice of the HRPPD must be made relatively soon (in some cases already). ASICS development is also of high priority and will need a large, experienced manpower support to remain on timeline after CD2/3.</a:t>
            </a:r>
            <a:endParaRPr lang="en-US" sz="2400" dirty="0"/>
          </a:p>
        </p:txBody>
      </p:sp>
    </p:spTree>
    <p:extLst>
      <p:ext uri="{BB962C8B-B14F-4D97-AF65-F5344CB8AC3E}">
        <p14:creationId xmlns:p14="http://schemas.microsoft.com/office/powerpoint/2010/main" val="3449425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E56429-8F87-C628-81B2-5747822D4752}"/>
              </a:ext>
            </a:extLst>
          </p:cNvPr>
          <p:cNvSpPr txBox="1"/>
          <p:nvPr/>
        </p:nvSpPr>
        <p:spPr>
          <a:xfrm>
            <a:off x="3174124" y="195494"/>
            <a:ext cx="5354864" cy="523220"/>
          </a:xfrm>
          <a:prstGeom prst="rect">
            <a:avLst/>
          </a:prstGeom>
          <a:noFill/>
        </p:spPr>
        <p:txBody>
          <a:bodyPr wrap="none" rtlCol="0">
            <a:spAutoFit/>
          </a:bodyPr>
          <a:lstStyle/>
          <a:p>
            <a:r>
              <a:rPr lang="en-US" sz="2800" dirty="0"/>
              <a:t>eRD104 –Silicon Services Reduction</a:t>
            </a:r>
          </a:p>
        </p:txBody>
      </p:sp>
      <p:sp>
        <p:nvSpPr>
          <p:cNvPr id="4" name="TextBox 3">
            <a:extLst>
              <a:ext uri="{FF2B5EF4-FFF2-40B4-BE49-F238E27FC236}">
                <a16:creationId xmlns:a16="http://schemas.microsoft.com/office/drawing/2014/main" id="{7BDDD36B-F5B6-B7A6-D416-4E8EEB123F65}"/>
              </a:ext>
            </a:extLst>
          </p:cNvPr>
          <p:cNvSpPr txBox="1"/>
          <p:nvPr/>
        </p:nvSpPr>
        <p:spPr>
          <a:xfrm>
            <a:off x="1986455" y="1870841"/>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401E6AA0-C726-444D-D6A2-FBFAD17CFE02}"/>
              </a:ext>
            </a:extLst>
          </p:cNvPr>
          <p:cNvSpPr txBox="1"/>
          <p:nvPr/>
        </p:nvSpPr>
        <p:spPr>
          <a:xfrm>
            <a:off x="128049" y="718714"/>
            <a:ext cx="11935902" cy="6325642"/>
          </a:xfrm>
          <a:prstGeom prst="rect">
            <a:avLst/>
          </a:prstGeom>
          <a:noFill/>
        </p:spPr>
        <p:txBody>
          <a:bodyPr wrap="square" rtlCol="0">
            <a:spAutoFit/>
          </a:bodyPr>
          <a:lstStyle/>
          <a:p>
            <a:pPr marL="285750" marR="0" indent="-285750">
              <a:lnSpc>
                <a:spcPct val="107000"/>
              </a:lnSpc>
              <a:spcBef>
                <a:spcPts val="0"/>
              </a:spcBef>
              <a:spcAft>
                <a:spcPts val="80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community proposes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RnD</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towards a serial-powering scheme to reduce the material contribution from power-cabling. They have studied this, based on their experience of a similar approach in ATLAS, and have started the design of an integrated shunt-LDO circuit together with architectural studies. They have also studied a standalone alternative for the shunt-LDO.</a:t>
            </a:r>
          </a:p>
          <a:p>
            <a:pPr marL="285750" marR="0" indent="-285750">
              <a:lnSpc>
                <a:spcPct val="107000"/>
              </a:lnSpc>
              <a:spcBef>
                <a:spcPts val="0"/>
              </a:spcBef>
              <a:spcAft>
                <a:spcPts val="80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They also propose an electrical-optical conversion on detector to reduce the material contribution from data cabling and have identified options for the electrical and optical parts. Funding/procurements delays hindered the progress so far. They have also studied the readout implementation for ALICE-ITS3.</a:t>
            </a:r>
          </a:p>
          <a:p>
            <a:pPr marL="285750" marR="0" indent="-285750">
              <a:lnSpc>
                <a:spcPct val="107000"/>
              </a:lnSpc>
              <a:spcBef>
                <a:spcPts val="0"/>
              </a:spcBef>
              <a:spcAft>
                <a:spcPts val="80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How is the shunt-LDO prototyping planned and funded? The ‘standalone’ option allows flexibility to use MPW submission on TJ180 (or similar) while the integrated shunt-LDO is a large deviation from the ‘baseline’ ITS3 design. So the standalone shunt-LDO is a more promising route for the R&amp;D.</a:t>
            </a:r>
          </a:p>
          <a:p>
            <a:pPr marL="285750" marR="0" indent="-285750">
              <a:lnSpc>
                <a:spcPct val="107000"/>
              </a:lnSpc>
              <a:spcBef>
                <a:spcPts val="0"/>
              </a:spcBef>
              <a:spcAft>
                <a:spcPts val="80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Two of the options for readout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PolarFire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FPGA and Firefly Transceiver) are off-the-shelf and would likely require radiation testing. Is this part of the planned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characterisation</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If yes, are radiation facilities available, and is funding available?</a:t>
            </a:r>
          </a:p>
          <a:p>
            <a:pPr marL="285750" marR="0" indent="-285750">
              <a:lnSpc>
                <a:spcPct val="107000"/>
              </a:lnSpc>
              <a:spcBef>
                <a:spcPts val="0"/>
              </a:spcBef>
              <a:spcAft>
                <a:spcPts val="80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switch to serial-powering is a significant change and is a large R&amp;D effort requiring both ASIC and system design. Hardware prototyping is essential to prove its viability and the community should strive to advance with this as quickly as possible. The planned submission of the LAS v1 chip in Q1-2025 requires rapid closure of the R&amp;D in 2024.</a:t>
            </a:r>
          </a:p>
          <a:p>
            <a:pPr marL="285750" marR="0" indent="-285750">
              <a:lnSpc>
                <a:spcPct val="107000"/>
              </a:lnSpc>
              <a:spcBef>
                <a:spcPts val="0"/>
              </a:spcBef>
              <a:spcAft>
                <a:spcPts val="80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There is potential synergy with ALICE-ITS3 on the readout links and this should be investigated thoroughly for the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ePIC</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case. The ALICE system will use radiation-proven parts so requirements on radiation testing would be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minimised</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Access to these parts would likely require a request to CERN.</a:t>
            </a:r>
          </a:p>
          <a:p>
            <a:pPr marL="0" marR="0">
              <a:lnSpc>
                <a:spcPct val="107000"/>
              </a:lnSpc>
              <a:spcBef>
                <a:spcPts val="0"/>
              </a:spcBef>
              <a:spcAft>
                <a:spcPts val="8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85974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E56429-8F87-C628-81B2-5747822D4752}"/>
              </a:ext>
            </a:extLst>
          </p:cNvPr>
          <p:cNvSpPr txBox="1"/>
          <p:nvPr/>
        </p:nvSpPr>
        <p:spPr>
          <a:xfrm>
            <a:off x="2438400" y="195494"/>
            <a:ext cx="8178586" cy="523220"/>
          </a:xfrm>
          <a:prstGeom prst="rect">
            <a:avLst/>
          </a:prstGeom>
          <a:noFill/>
        </p:spPr>
        <p:txBody>
          <a:bodyPr wrap="none" rtlCol="0">
            <a:spAutoFit/>
          </a:bodyPr>
          <a:lstStyle/>
          <a:p>
            <a:r>
              <a:rPr lang="en-US" sz="2800" dirty="0"/>
              <a:t>eRD111 –Modules, Mechanics, Cooling and Integration</a:t>
            </a:r>
          </a:p>
        </p:txBody>
      </p:sp>
      <p:sp>
        <p:nvSpPr>
          <p:cNvPr id="4" name="TextBox 3">
            <a:extLst>
              <a:ext uri="{FF2B5EF4-FFF2-40B4-BE49-F238E27FC236}">
                <a16:creationId xmlns:a16="http://schemas.microsoft.com/office/drawing/2014/main" id="{7BDDD36B-F5B6-B7A6-D416-4E8EEB123F65}"/>
              </a:ext>
            </a:extLst>
          </p:cNvPr>
          <p:cNvSpPr txBox="1"/>
          <p:nvPr/>
        </p:nvSpPr>
        <p:spPr>
          <a:xfrm>
            <a:off x="1986455" y="1870841"/>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401E6AA0-C726-444D-D6A2-FBFAD17CFE02}"/>
              </a:ext>
            </a:extLst>
          </p:cNvPr>
          <p:cNvSpPr txBox="1"/>
          <p:nvPr/>
        </p:nvSpPr>
        <p:spPr>
          <a:xfrm>
            <a:off x="128049" y="934989"/>
            <a:ext cx="11935902" cy="5345374"/>
          </a:xfrm>
          <a:prstGeom prst="rect">
            <a:avLst/>
          </a:prstGeom>
          <a:noFill/>
        </p:spPr>
        <p:txBody>
          <a:bodyPr wrap="square" rtlCol="0">
            <a:spAutoFit/>
          </a:bodyPr>
          <a:lstStyle/>
          <a:p>
            <a:pPr marL="285750" marR="0" indent="-285750">
              <a:lnSpc>
                <a:spcPct val="107000"/>
              </a:lnSpc>
              <a:spcBef>
                <a:spcPts val="0"/>
              </a:spcBef>
              <a:spcAft>
                <a:spcPts val="80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community has made good use of the close contacts to the ALICE community, in particular for the successful demonstration of bending dummy-ALPIDE chips to the ITS3 innermost radius and connecting them with FPCs. This has allowed the construction of a prototype tracker layer using dummy components.</a:t>
            </a:r>
          </a:p>
          <a:p>
            <a:pPr marL="285750" marR="0" indent="-285750">
              <a:lnSpc>
                <a:spcPct val="107000"/>
              </a:lnSpc>
              <a:spcBef>
                <a:spcPts val="0"/>
              </a:spcBef>
              <a:spcAft>
                <a:spcPts val="80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Air-cooling studies have advanced with carbon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fibre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 foam structures. The benchmark of a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deltaT</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of 10C has been achieved with conducting carbon foam, which is encouraging for the prospect of air cooling.</a:t>
            </a:r>
          </a:p>
          <a:p>
            <a:pPr marL="285750" marR="0" indent="-285750">
              <a:lnSpc>
                <a:spcPct val="107000"/>
              </a:lnSpc>
              <a:spcBef>
                <a:spcPts val="0"/>
              </a:spcBef>
              <a:spcAft>
                <a:spcPts val="80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Simulations have been made to evaluate the presence of the air-flow on the beam-pipe bakeout, indicating that further study is required.</a:t>
            </a:r>
          </a:p>
          <a:p>
            <a:pPr marL="285750" marR="0" indent="-285750">
              <a:lnSpc>
                <a:spcPct val="107000"/>
              </a:lnSpc>
              <a:spcBef>
                <a:spcPts val="0"/>
              </a:spcBef>
              <a:spcAft>
                <a:spcPts val="80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restrictions on the sensor-length variations imposed by the foundry triggered new layout considerations and CAD modelling.</a:t>
            </a:r>
          </a:p>
          <a:p>
            <a:pPr marL="285750" marR="0" indent="-285750">
              <a:lnSpc>
                <a:spcPct val="107000"/>
              </a:lnSpc>
              <a:spcBef>
                <a:spcPts val="0"/>
              </a:spcBef>
              <a:spcAft>
                <a:spcPts val="80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Is there a possibility to access prototype parts from ER1 for integration tests?</a:t>
            </a:r>
          </a:p>
          <a:p>
            <a:pPr marL="285750" marR="0" indent="-285750">
              <a:lnSpc>
                <a:spcPct val="107000"/>
              </a:lnSpc>
              <a:spcBef>
                <a:spcPts val="0"/>
              </a:spcBef>
              <a:spcAft>
                <a:spcPts val="80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Are the R&amp;D concepts from eRD104 included in the integration modelling here? For example, the concept of the 'Data Management Board' borrowed from ALICE and the FPC.</a:t>
            </a:r>
          </a:p>
          <a:p>
            <a:pPr marL="285750" marR="0" indent="-285750">
              <a:lnSpc>
                <a:spcPct val="107000"/>
              </a:lnSpc>
              <a:spcBef>
                <a:spcPts val="0"/>
              </a:spcBef>
              <a:spcAft>
                <a:spcPts val="80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Proceed as fast as possible to prototyping bent structures using active ALPIDE parts or, even better, parts from ER1.</a:t>
            </a:r>
          </a:p>
          <a:p>
            <a:pPr marL="285750" marR="0" indent="-285750">
              <a:lnSpc>
                <a:spcPct val="107000"/>
              </a:lnSpc>
              <a:spcBef>
                <a:spcPts val="0"/>
              </a:spcBef>
              <a:spcAft>
                <a:spcPts val="80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Build strong communication with eRD104 for FPC and readout concept and design.</a:t>
            </a:r>
          </a:p>
          <a:p>
            <a:pPr marL="0" marR="0">
              <a:lnSpc>
                <a:spcPct val="107000"/>
              </a:lnSpc>
              <a:spcBef>
                <a:spcPts val="0"/>
              </a:spcBef>
              <a:spcAft>
                <a:spcPts val="8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65341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E56429-8F87-C628-81B2-5747822D4752}"/>
              </a:ext>
            </a:extLst>
          </p:cNvPr>
          <p:cNvSpPr txBox="1"/>
          <p:nvPr/>
        </p:nvSpPr>
        <p:spPr>
          <a:xfrm>
            <a:off x="2438400" y="195494"/>
            <a:ext cx="7713715" cy="523220"/>
          </a:xfrm>
          <a:prstGeom prst="rect">
            <a:avLst/>
          </a:prstGeom>
          <a:noFill/>
        </p:spPr>
        <p:txBody>
          <a:bodyPr wrap="none" rtlCol="0">
            <a:spAutoFit/>
          </a:bodyPr>
          <a:lstStyle/>
          <a:p>
            <a:r>
              <a:rPr lang="en-US" sz="2800" dirty="0"/>
              <a:t>eRD113 –Sensor Development and Characterization</a:t>
            </a:r>
          </a:p>
        </p:txBody>
      </p:sp>
      <p:sp>
        <p:nvSpPr>
          <p:cNvPr id="4" name="TextBox 3">
            <a:extLst>
              <a:ext uri="{FF2B5EF4-FFF2-40B4-BE49-F238E27FC236}">
                <a16:creationId xmlns:a16="http://schemas.microsoft.com/office/drawing/2014/main" id="{7BDDD36B-F5B6-B7A6-D416-4E8EEB123F65}"/>
              </a:ext>
            </a:extLst>
          </p:cNvPr>
          <p:cNvSpPr txBox="1"/>
          <p:nvPr/>
        </p:nvSpPr>
        <p:spPr>
          <a:xfrm>
            <a:off x="1986455" y="1870841"/>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401E6AA0-C726-444D-D6A2-FBFAD17CFE02}"/>
              </a:ext>
            </a:extLst>
          </p:cNvPr>
          <p:cNvSpPr txBox="1"/>
          <p:nvPr/>
        </p:nvSpPr>
        <p:spPr>
          <a:xfrm>
            <a:off x="128049" y="934989"/>
            <a:ext cx="11935902" cy="5932458"/>
          </a:xfrm>
          <a:prstGeom prst="rect">
            <a:avLst/>
          </a:prstGeom>
          <a:noFill/>
        </p:spPr>
        <p:txBody>
          <a:bodyPr wrap="square" rtlCol="0">
            <a:spAutoFit/>
          </a:bodyPr>
          <a:lstStyle/>
          <a:p>
            <a:pPr marL="285750" marR="0" indent="-285750">
              <a:lnSpc>
                <a:spcPct val="107000"/>
              </a:lnSpc>
              <a:spcBef>
                <a:spcPts val="0"/>
              </a:spcBef>
              <a:spcAft>
                <a:spcPts val="80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Together with the ALICE community, there has been significant progress on the validation of the TJ65 process with MLR1, then ER1. Multiple building blocks were submitted and many from MLR1 have been tested, including some radiation testing.</a:t>
            </a:r>
          </a:p>
          <a:p>
            <a:pPr marL="285750" marR="0" indent="-285750">
              <a:lnSpc>
                <a:spcPct val="107000"/>
              </a:lnSpc>
              <a:spcBef>
                <a:spcPts val="0"/>
              </a:spcBef>
              <a:spcAft>
                <a:spcPts val="80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Designs of other blocks customized for the EIC application were delayed waiting for funding approval and are carried forward to FY24.</a:t>
            </a:r>
          </a:p>
          <a:p>
            <a:pPr marL="285750" marR="0" indent="-285750">
              <a:lnSpc>
                <a:spcPct val="107000"/>
              </a:lnSpc>
              <a:spcBef>
                <a:spcPts val="0"/>
              </a:spcBef>
              <a:spcAft>
                <a:spcPts val="80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First discussions on a collaboration agreement with ALICE were held, paving the way for contact between designers.</a:t>
            </a:r>
          </a:p>
          <a:p>
            <a:pPr marL="285750" marR="0" indent="-285750">
              <a:lnSpc>
                <a:spcPct val="107000"/>
              </a:lnSpc>
              <a:spcBef>
                <a:spcPts val="0"/>
              </a:spcBef>
              <a:spcAft>
                <a:spcPts val="80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EIC institutes became more and more active in testing of structures from TJ65, including calibration with radioactive sources. A telescope was developed for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testbeam</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activities and is available for EIC use.</a:t>
            </a:r>
          </a:p>
          <a:p>
            <a:pPr marL="285750" marR="0" indent="-285750">
              <a:spcBef>
                <a:spcPts val="0"/>
              </a:spcBef>
              <a:spcAft>
                <a:spcPts val="0"/>
              </a:spcAft>
              <a:buFont typeface="Arial" panose="020B0604020202020204" pitchFamily="34" charset="0"/>
              <a:buChar char="•"/>
            </a:pPr>
            <a:r>
              <a:rPr lang="en-US" sz="1800" dirty="0">
                <a:effectLst/>
                <a:latin typeface="Calibri" panose="020F0502020204030204" pitchFamily="34" charset="0"/>
                <a:ea typeface="Times New Roman" panose="02020603050405020304" pitchFamily="18" charset="0"/>
              </a:rPr>
              <a:t>Is access to ALICE designs now granted and a collaboration agreement in place? This is vital for a EIC outer-barrel design submission </a:t>
            </a:r>
            <a:r>
              <a:rPr lang="en-US" sz="1800" dirty="0" err="1">
                <a:effectLst/>
                <a:latin typeface="Calibri" panose="020F0502020204030204" pitchFamily="34" charset="0"/>
                <a:ea typeface="Times New Roman" panose="02020603050405020304" pitchFamily="18" charset="0"/>
              </a:rPr>
              <a:t>targetting</a:t>
            </a:r>
            <a:r>
              <a:rPr lang="en-US" sz="1800" dirty="0">
                <a:effectLst/>
                <a:latin typeface="Calibri" panose="020F0502020204030204" pitchFamily="34" charset="0"/>
                <a:ea typeface="Times New Roman" panose="02020603050405020304" pitchFamily="18" charset="0"/>
              </a:rPr>
              <a:t> Q1-2025.</a:t>
            </a:r>
            <a:endParaRPr lang="en-US" dirty="0">
              <a:latin typeface="Times New Roman" panose="02020603050405020304" pitchFamily="18" charset="0"/>
              <a:ea typeface="Times New Roman" panose="02020603050405020304" pitchFamily="18" charset="0"/>
            </a:endParaRPr>
          </a:p>
          <a:p>
            <a:pPr marR="0">
              <a:spcBef>
                <a:spcPts val="0"/>
              </a:spcBef>
              <a:spcAft>
                <a:spcPts val="0"/>
              </a:spcAft>
            </a:pPr>
            <a:r>
              <a:rPr lang="en-US"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1800" dirty="0">
                <a:effectLst/>
                <a:latin typeface="Calibri" panose="020F0502020204030204" pitchFamily="34" charset="0"/>
                <a:ea typeface="Times New Roman" panose="02020603050405020304" pitchFamily="18" charset="0"/>
              </a:rPr>
              <a:t>The detector construction relies on stitching. Has there been a study on what yield is acceptable?</a:t>
            </a:r>
            <a:endParaRPr lang="en-US" sz="1800" dirty="0">
              <a:effectLst/>
              <a:latin typeface="Times New Roman" panose="02020603050405020304" pitchFamily="18" charset="0"/>
              <a:ea typeface="Times New Roman" panose="02020603050405020304" pitchFamily="18" charset="0"/>
            </a:endParaRPr>
          </a:p>
          <a:p>
            <a:pPr marR="0">
              <a:spcBef>
                <a:spcPts val="0"/>
              </a:spcBef>
              <a:spcAft>
                <a:spcPts val="0"/>
              </a:spcAft>
            </a:pPr>
            <a:r>
              <a:rPr lang="en-US" sz="1800" dirty="0">
                <a:effectLst/>
                <a:latin typeface="Calibri" panose="020F050202020403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Advance as quickly as possible to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finalise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the collaboration agreement with ALICE and integrate designers in the team at CERN.</a:t>
            </a:r>
          </a:p>
          <a:p>
            <a:pPr marL="285750" marR="0" indent="-285750">
              <a:lnSpc>
                <a:spcPct val="107000"/>
              </a:lnSpc>
              <a:spcBef>
                <a:spcPts val="0"/>
              </a:spcBef>
              <a:spcAft>
                <a:spcPts val="80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Foster strong ties with eRD104 to ensure the correct consideration in the MAPS design of the systems aspects of both serial-powering and readout links.</a:t>
            </a:r>
          </a:p>
          <a:p>
            <a:pPr marL="0" marR="0">
              <a:lnSpc>
                <a:spcPct val="107000"/>
              </a:lnSpc>
              <a:spcBef>
                <a:spcPts val="0"/>
              </a:spcBef>
              <a:spcAft>
                <a:spcPts val="8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60963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E56429-8F87-C628-81B2-5747822D4752}"/>
              </a:ext>
            </a:extLst>
          </p:cNvPr>
          <p:cNvSpPr txBox="1"/>
          <p:nvPr/>
        </p:nvSpPr>
        <p:spPr>
          <a:xfrm>
            <a:off x="809297" y="205453"/>
            <a:ext cx="9783319" cy="523220"/>
          </a:xfrm>
          <a:prstGeom prst="rect">
            <a:avLst/>
          </a:prstGeom>
          <a:noFill/>
        </p:spPr>
        <p:txBody>
          <a:bodyPr wrap="none" rtlCol="0">
            <a:spAutoFit/>
          </a:bodyPr>
          <a:lstStyle/>
          <a:p>
            <a:r>
              <a:rPr lang="en-US" sz="2800" dirty="0"/>
              <a:t>eRD108 –Micro-Pattern Gas Detectors: Micromegas Barrel Tracker</a:t>
            </a:r>
          </a:p>
        </p:txBody>
      </p:sp>
      <p:sp>
        <p:nvSpPr>
          <p:cNvPr id="4" name="TextBox 3">
            <a:extLst>
              <a:ext uri="{FF2B5EF4-FFF2-40B4-BE49-F238E27FC236}">
                <a16:creationId xmlns:a16="http://schemas.microsoft.com/office/drawing/2014/main" id="{7BDDD36B-F5B6-B7A6-D416-4E8EEB123F65}"/>
              </a:ext>
            </a:extLst>
          </p:cNvPr>
          <p:cNvSpPr txBox="1"/>
          <p:nvPr/>
        </p:nvSpPr>
        <p:spPr>
          <a:xfrm>
            <a:off x="1986455" y="1870841"/>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401E6AA0-C726-444D-D6A2-FBFAD17CFE02}"/>
              </a:ext>
            </a:extLst>
          </p:cNvPr>
          <p:cNvSpPr txBox="1"/>
          <p:nvPr/>
        </p:nvSpPr>
        <p:spPr>
          <a:xfrm>
            <a:off x="128049" y="934989"/>
            <a:ext cx="11935902" cy="4098494"/>
          </a:xfrm>
          <a:prstGeom prst="rect">
            <a:avLst/>
          </a:prstGeom>
          <a:noFill/>
        </p:spPr>
        <p:txBody>
          <a:bodyPr wrap="square" rtlCol="0">
            <a:spAutoFit/>
          </a:bodyPr>
          <a:lstStyle/>
          <a:p>
            <a:pPr marL="285750" indent="-285750">
              <a:buFont typeface="Arial" panose="020B0604020202020204" pitchFamily="34" charset="0"/>
              <a:buChar char="•"/>
            </a:pPr>
            <a:r>
              <a:rPr lang="en-US" dirty="0">
                <a:effectLst/>
                <a:latin typeface="Calibri" panose="020F0502020204030204" pitchFamily="34" charset="0"/>
              </a:rPr>
              <a:t>Beam testing of several configurations of small prototypes, with varying resistive layer and readout patterns, was carried out. No results are shown from the beam testing. </a:t>
            </a:r>
          </a:p>
          <a:p>
            <a:pPr marL="285750" indent="-285750">
              <a:buFont typeface="Arial" panose="020B0604020202020204" pitchFamily="34" charset="0"/>
              <a:buChar char="•"/>
            </a:pPr>
            <a:r>
              <a:rPr lang="en-US" dirty="0">
                <a:effectLst/>
                <a:latin typeface="Calibri" panose="020F0502020204030204" pitchFamily="34" charset="0"/>
              </a:rPr>
              <a:t>A full-scale prototype section with the selected readout patterns is under design. </a:t>
            </a:r>
          </a:p>
          <a:p>
            <a:pPr marL="285750" indent="-285750">
              <a:buFont typeface="Arial" panose="020B0604020202020204" pitchFamily="34" charset="0"/>
              <a:buChar char="•"/>
            </a:pPr>
            <a:r>
              <a:rPr lang="en-US" dirty="0">
                <a:effectLst/>
                <a:latin typeface="Calibri" panose="020F0502020204030204" pitchFamily="34" charset="0"/>
              </a:rPr>
              <a:t>A new configuration of the MPGD systems for </a:t>
            </a:r>
            <a:r>
              <a:rPr lang="en-US" dirty="0" err="1">
                <a:effectLst/>
                <a:latin typeface="Calibri" panose="020F0502020204030204" pitchFamily="34" charset="0"/>
              </a:rPr>
              <a:t>ePIC</a:t>
            </a:r>
            <a:r>
              <a:rPr lang="en-US" dirty="0">
                <a:effectLst/>
                <a:latin typeface="Calibri" panose="020F0502020204030204" pitchFamily="34" charset="0"/>
              </a:rPr>
              <a:t> evolved in mid-2023 with an inner barrel layer consisting of three cylindrical sections. </a:t>
            </a:r>
          </a:p>
          <a:p>
            <a:endParaRPr lang="en-US" dirty="0">
              <a:effectLst/>
              <a:latin typeface="Calibri" panose="020F0502020204030204" pitchFamily="34" charset="0"/>
            </a:endParaRPr>
          </a:p>
          <a:p>
            <a:pPr marL="285750" indent="-285750">
              <a:buFont typeface="Arial" panose="020B0604020202020204" pitchFamily="34" charset="0"/>
              <a:buChar char="•"/>
            </a:pPr>
            <a:r>
              <a:rPr lang="en-US" dirty="0">
                <a:effectLst/>
                <a:latin typeface="Calibri" panose="020F0502020204030204" pitchFamily="34" charset="0"/>
              </a:rPr>
              <a:t>What were the results of the beam tests at MAMI? </a:t>
            </a:r>
          </a:p>
          <a:p>
            <a:pPr marL="285750" indent="-285750">
              <a:buFont typeface="Arial" panose="020B0604020202020204" pitchFamily="34" charset="0"/>
              <a:buChar char="•"/>
            </a:pPr>
            <a:r>
              <a:rPr lang="en-US" dirty="0">
                <a:effectLst/>
                <a:latin typeface="Calibri" panose="020F0502020204030204" pitchFamily="34" charset="0"/>
              </a:rPr>
              <a:t>How do these results impact the new inner barrel layer design? </a:t>
            </a:r>
          </a:p>
          <a:p>
            <a:pPr marL="285750" indent="-285750">
              <a:buFont typeface="Arial" panose="020B0604020202020204" pitchFamily="34" charset="0"/>
              <a:buChar char="•"/>
            </a:pPr>
            <a:r>
              <a:rPr lang="en-US" dirty="0">
                <a:effectLst/>
                <a:latin typeface="Calibri" panose="020F0502020204030204" pitchFamily="34" charset="0"/>
              </a:rPr>
              <a:t>The timeline and milestones indicated for FY24 seem to stretch well into FY25 and impact readiness for CD2/CD3? </a:t>
            </a:r>
          </a:p>
          <a:p>
            <a:pPr marL="285750" indent="-285750">
              <a:buFont typeface="Arial" panose="020B0604020202020204" pitchFamily="34" charset="0"/>
              <a:buChar char="•"/>
            </a:pPr>
            <a:r>
              <a:rPr lang="en-US" dirty="0">
                <a:effectLst/>
                <a:latin typeface="Calibri" panose="020F0502020204030204" pitchFamily="34" charset="0"/>
              </a:rPr>
              <a:t>The new design indicates a close interaction of the services (power, cooling, readout) between SVT and the MM inner barrel layer. Is there a conceptual design for these services? How will these services impact the tracking coverage? </a:t>
            </a:r>
          </a:p>
          <a:p>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en-US" kern="100" dirty="0">
                <a:solidFill>
                  <a:srgbClr val="FF0000"/>
                </a:solidFill>
                <a:latin typeface="Calibri" panose="020F0502020204030204" pitchFamily="34" charset="0"/>
                <a:ea typeface="Calibri" panose="020F0502020204030204" pitchFamily="34" charset="0"/>
                <a:cs typeface="Times New Roman" panose="02020603050405020304" pitchFamily="18" charset="0"/>
              </a:rPr>
              <a:t>Continue with full scale prototyping, focusing on critical issues to prepare for CD2/3</a:t>
            </a:r>
          </a:p>
          <a:p>
            <a:pPr marL="285750" marR="0" indent="-285750">
              <a:lnSpc>
                <a:spcPct val="107000"/>
              </a:lnSpc>
              <a:spcBef>
                <a:spcPts val="0"/>
              </a:spcBef>
              <a:spcAft>
                <a:spcPts val="800"/>
              </a:spcAft>
              <a:buFont typeface="Arial" panose="020B0604020202020204" pitchFamily="34" charset="0"/>
              <a:buChar char="•"/>
            </a:pPr>
            <a:r>
              <a:rPr lang="en-US"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Thi</a:t>
            </a:r>
            <a:r>
              <a:rPr lang="en-US" kern="100" dirty="0">
                <a:solidFill>
                  <a:srgbClr val="FF0000"/>
                </a:solidFill>
                <a:latin typeface="Calibri" panose="020F0502020204030204" pitchFamily="34" charset="0"/>
                <a:ea typeface="Calibri" panose="020F0502020204030204" pitchFamily="34" charset="0"/>
                <a:cs typeface="Times New Roman" panose="02020603050405020304" pitchFamily="18" charset="0"/>
              </a:rPr>
              <a:t>n gap studies need to proceed on a rapid timescale</a:t>
            </a:r>
            <a:endParaRPr lang="en-US"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4495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E56429-8F87-C628-81B2-5747822D4752}"/>
              </a:ext>
            </a:extLst>
          </p:cNvPr>
          <p:cNvSpPr txBox="1"/>
          <p:nvPr/>
        </p:nvSpPr>
        <p:spPr>
          <a:xfrm>
            <a:off x="809297" y="205453"/>
            <a:ext cx="7009291" cy="523220"/>
          </a:xfrm>
          <a:prstGeom prst="rect">
            <a:avLst/>
          </a:prstGeom>
          <a:noFill/>
        </p:spPr>
        <p:txBody>
          <a:bodyPr wrap="none" rtlCol="0">
            <a:spAutoFit/>
          </a:bodyPr>
          <a:lstStyle/>
          <a:p>
            <a:r>
              <a:rPr lang="en-US" sz="2800" dirty="0"/>
              <a:t>eRD108 –MPGD: Cylindrical 𝜇RWELL Prototype</a:t>
            </a:r>
          </a:p>
        </p:txBody>
      </p:sp>
      <p:sp>
        <p:nvSpPr>
          <p:cNvPr id="4" name="TextBox 3">
            <a:extLst>
              <a:ext uri="{FF2B5EF4-FFF2-40B4-BE49-F238E27FC236}">
                <a16:creationId xmlns:a16="http://schemas.microsoft.com/office/drawing/2014/main" id="{7BDDD36B-F5B6-B7A6-D416-4E8EEB123F65}"/>
              </a:ext>
            </a:extLst>
          </p:cNvPr>
          <p:cNvSpPr txBox="1"/>
          <p:nvPr/>
        </p:nvSpPr>
        <p:spPr>
          <a:xfrm>
            <a:off x="1986455" y="1870841"/>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401E6AA0-C726-444D-D6A2-FBFAD17CFE02}"/>
              </a:ext>
            </a:extLst>
          </p:cNvPr>
          <p:cNvSpPr txBox="1"/>
          <p:nvPr/>
        </p:nvSpPr>
        <p:spPr>
          <a:xfrm>
            <a:off x="128049" y="934989"/>
            <a:ext cx="11935902" cy="3177024"/>
          </a:xfrm>
          <a:prstGeom prst="rect">
            <a:avLst/>
          </a:prstGeom>
          <a:noFill/>
        </p:spPr>
        <p:txBody>
          <a:bodyPr wrap="square" rtlCol="0">
            <a:spAutoFit/>
          </a:bodyPr>
          <a:lstStyle/>
          <a:p>
            <a:pPr marL="285750" indent="-285750">
              <a:buFont typeface="Arial" panose="020B0604020202020204" pitchFamily="34" charset="0"/>
              <a:buChar char="•"/>
            </a:pPr>
            <a:r>
              <a:rPr lang="en-US" sz="2000" dirty="0">
                <a:effectLst/>
                <a:latin typeface="Calibri" panose="020F0502020204030204" pitchFamily="34" charset="0"/>
              </a:rPr>
              <a:t>A prototype was constructed to investigate this technology as a backup for the baseline cylindrical MM approach. Due to interruption of operations for safety issues at the lab no data was taken with the prototype. </a:t>
            </a:r>
          </a:p>
          <a:p>
            <a:endParaRPr lang="en-US" sz="2000" dirty="0">
              <a:effectLst/>
              <a:latin typeface="Calibri" panose="020F0502020204030204" pitchFamily="34" charset="0"/>
            </a:endParaRPr>
          </a:p>
          <a:p>
            <a:pPr marL="285750" indent="-285750">
              <a:buFont typeface="Arial" panose="020B0604020202020204" pitchFamily="34" charset="0"/>
              <a:buChar char="•"/>
            </a:pPr>
            <a:r>
              <a:rPr lang="en-US" sz="2000" dirty="0">
                <a:effectLst/>
                <a:latin typeface="Calibri" panose="020F0502020204030204" pitchFamily="34" charset="0"/>
              </a:rPr>
              <a:t>Modifications to the drift foil and its support are planned followed by lab testing with </a:t>
            </a:r>
            <a:r>
              <a:rPr lang="en-US" sz="2000" dirty="0" err="1">
                <a:effectLst/>
                <a:latin typeface="Calibri" panose="020F0502020204030204" pitchFamily="34" charset="0"/>
              </a:rPr>
              <a:t>cosmics</a:t>
            </a:r>
            <a:r>
              <a:rPr lang="en-US" sz="2000" dirty="0">
                <a:effectLst/>
                <a:latin typeface="Calibri" panose="020F0502020204030204" pitchFamily="34" charset="0"/>
              </a:rPr>
              <a:t> and sources. No further funding is requested for Fy24. </a:t>
            </a:r>
          </a:p>
          <a:p>
            <a:pPr marL="285750" indent="-285750">
              <a:buFont typeface="Arial" panose="020B0604020202020204" pitchFamily="34" charset="0"/>
              <a:buChar char="•"/>
            </a:pPr>
            <a:endParaRPr lang="en-US" sz="2000" dirty="0">
              <a:effectLst/>
              <a:latin typeface="Calibri" panose="020F0502020204030204" pitchFamily="34" charset="0"/>
            </a:endParaRPr>
          </a:p>
          <a:p>
            <a:pPr marL="285750" indent="-285750">
              <a:buFont typeface="Arial" panose="020B0604020202020204" pitchFamily="34" charset="0"/>
              <a:buChar char="•"/>
            </a:pPr>
            <a:r>
              <a:rPr lang="en-US" sz="2000" dirty="0">
                <a:effectLst/>
                <a:latin typeface="Calibri" panose="020F0502020204030204" pitchFamily="34" charset="0"/>
              </a:rPr>
              <a:t>Is further development of this technology for the inner barrel layer still prudent as risk mitigation for the MM technology approach, particularly in view of the effort needed for the endcap detectors (see next item)? </a:t>
            </a:r>
          </a:p>
          <a:p>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en-US" sz="2000" kern="100" dirty="0">
                <a:solidFill>
                  <a:srgbClr val="FF0000"/>
                </a:solidFill>
                <a:latin typeface="Calibri" panose="020F0502020204030204" pitchFamily="34" charset="0"/>
                <a:ea typeface="Calibri" panose="020F0502020204030204" pitchFamily="34" charset="0"/>
                <a:cs typeface="Times New Roman" panose="02020603050405020304" pitchFamily="18" charset="0"/>
              </a:rPr>
              <a:t>Recommend test beam studies of existing prototype as soon as possible.</a:t>
            </a:r>
          </a:p>
        </p:txBody>
      </p:sp>
    </p:spTree>
    <p:extLst>
      <p:ext uri="{BB962C8B-B14F-4D97-AF65-F5344CB8AC3E}">
        <p14:creationId xmlns:p14="http://schemas.microsoft.com/office/powerpoint/2010/main" val="3572612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E56429-8F87-C628-81B2-5747822D4752}"/>
              </a:ext>
            </a:extLst>
          </p:cNvPr>
          <p:cNvSpPr txBox="1"/>
          <p:nvPr/>
        </p:nvSpPr>
        <p:spPr>
          <a:xfrm>
            <a:off x="809297" y="205453"/>
            <a:ext cx="6029984" cy="523220"/>
          </a:xfrm>
          <a:prstGeom prst="rect">
            <a:avLst/>
          </a:prstGeom>
          <a:noFill/>
        </p:spPr>
        <p:txBody>
          <a:bodyPr wrap="none" rtlCol="0">
            <a:spAutoFit/>
          </a:bodyPr>
          <a:lstStyle/>
          <a:p>
            <a:r>
              <a:rPr lang="en-US" sz="2800" dirty="0"/>
              <a:t>eRD108 –MPGD: Endcap 𝜇RWELL Layers</a:t>
            </a:r>
          </a:p>
        </p:txBody>
      </p:sp>
      <p:sp>
        <p:nvSpPr>
          <p:cNvPr id="4" name="TextBox 3">
            <a:extLst>
              <a:ext uri="{FF2B5EF4-FFF2-40B4-BE49-F238E27FC236}">
                <a16:creationId xmlns:a16="http://schemas.microsoft.com/office/drawing/2014/main" id="{7BDDD36B-F5B6-B7A6-D416-4E8EEB123F65}"/>
              </a:ext>
            </a:extLst>
          </p:cNvPr>
          <p:cNvSpPr txBox="1"/>
          <p:nvPr/>
        </p:nvSpPr>
        <p:spPr>
          <a:xfrm>
            <a:off x="1986455" y="1870841"/>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401E6AA0-C726-444D-D6A2-FBFAD17CFE02}"/>
              </a:ext>
            </a:extLst>
          </p:cNvPr>
          <p:cNvSpPr txBox="1"/>
          <p:nvPr/>
        </p:nvSpPr>
        <p:spPr>
          <a:xfrm>
            <a:off x="128049" y="934989"/>
            <a:ext cx="11935902" cy="4401205"/>
          </a:xfrm>
          <a:prstGeom prst="rect">
            <a:avLst/>
          </a:prstGeom>
          <a:noFill/>
        </p:spPr>
        <p:txBody>
          <a:bodyPr wrap="square" rtlCol="0">
            <a:spAutoFit/>
          </a:bodyPr>
          <a:lstStyle/>
          <a:p>
            <a:pPr marL="285750" indent="-285750">
              <a:buFont typeface="Arial" panose="020B0604020202020204" pitchFamily="34" charset="0"/>
              <a:buChar char="•"/>
            </a:pPr>
            <a:r>
              <a:rPr lang="en-US" sz="2000" dirty="0">
                <a:effectLst/>
                <a:latin typeface="Calibri" panose="020F0502020204030204" pitchFamily="34" charset="0"/>
              </a:rPr>
              <a:t>To provide additional tracking hits in the endcap regions of </a:t>
            </a:r>
            <a:r>
              <a:rPr lang="en-US" sz="2000" dirty="0" err="1">
                <a:effectLst/>
                <a:latin typeface="Calibri" panose="020F0502020204030204" pitchFamily="34" charset="0"/>
              </a:rPr>
              <a:t>ePIC</a:t>
            </a:r>
            <a:r>
              <a:rPr lang="en-US" sz="2000" dirty="0">
                <a:effectLst/>
                <a:latin typeface="Calibri" panose="020F0502020204030204" pitchFamily="34" charset="0"/>
              </a:rPr>
              <a:t> two planar MPGD disks at each end were added to the baseline design. An additional benefit would be providing fast hit points for background rejection. </a:t>
            </a:r>
          </a:p>
          <a:p>
            <a:pPr marL="285750" indent="-285750">
              <a:buFont typeface="Arial" panose="020B0604020202020204" pitchFamily="34" charset="0"/>
              <a:buChar char="•"/>
            </a:pPr>
            <a:endParaRPr lang="en-US" sz="2000" dirty="0">
              <a:effectLst/>
              <a:latin typeface="Calibri" panose="020F0502020204030204" pitchFamily="34" charset="0"/>
            </a:endParaRPr>
          </a:p>
          <a:p>
            <a:pPr marL="285750" indent="-285750">
              <a:buFont typeface="Arial" panose="020B0604020202020204" pitchFamily="34" charset="0"/>
              <a:buChar char="•"/>
            </a:pPr>
            <a:r>
              <a:rPr lang="en-US" sz="2000" dirty="0">
                <a:effectLst/>
                <a:latin typeface="Calibri" panose="020F0502020204030204" pitchFamily="34" charset="0"/>
              </a:rPr>
              <a:t>One year is a very short time to accomplish the design and development of new large-area </a:t>
            </a:r>
            <a:r>
              <a:rPr lang="el-GR" sz="2000" dirty="0">
                <a:effectLst/>
                <a:latin typeface="Calibri" panose="020F0502020204030204" pitchFamily="34" charset="0"/>
              </a:rPr>
              <a:t>μ</a:t>
            </a:r>
            <a:r>
              <a:rPr lang="en-US" sz="2000" dirty="0">
                <a:effectLst/>
                <a:latin typeface="Calibri" panose="020F0502020204030204" pitchFamily="34" charset="0"/>
              </a:rPr>
              <a:t>RWELL chambers particularly given the issue of charge-up and chamber integrity using light-weight materials. </a:t>
            </a:r>
          </a:p>
          <a:p>
            <a:pPr marL="285750" indent="-285750">
              <a:buFont typeface="Arial" panose="020B0604020202020204" pitchFamily="34" charset="0"/>
              <a:buChar char="•"/>
            </a:pPr>
            <a:r>
              <a:rPr lang="en-US" sz="2000" dirty="0">
                <a:effectLst/>
                <a:latin typeface="Calibri" panose="020F0502020204030204" pitchFamily="34" charset="0"/>
              </a:rPr>
              <a:t>Reliance on students for design tasks poses a risk. </a:t>
            </a:r>
          </a:p>
          <a:p>
            <a:pPr marL="285750" indent="-285750">
              <a:buFont typeface="Arial" panose="020B0604020202020204" pitchFamily="34" charset="0"/>
              <a:buChar char="•"/>
            </a:pPr>
            <a:r>
              <a:rPr lang="en-US" sz="2000" dirty="0">
                <a:latin typeface="Calibri" panose="020F0502020204030204" pitchFamily="34" charset="0"/>
              </a:rPr>
              <a:t>T</a:t>
            </a:r>
            <a:r>
              <a:rPr lang="en-US" sz="2000" dirty="0">
                <a:effectLst/>
                <a:latin typeface="Calibri" panose="020F0502020204030204" pitchFamily="34" charset="0"/>
              </a:rPr>
              <a:t>he anticipated one-year needed for the CERN workshop to design, develop, and fabricate large-area </a:t>
            </a:r>
            <a:r>
              <a:rPr lang="el-GR" sz="2000" dirty="0">
                <a:effectLst/>
                <a:latin typeface="Calibri" panose="020F0502020204030204" pitchFamily="34" charset="0"/>
              </a:rPr>
              <a:t>μ</a:t>
            </a:r>
            <a:r>
              <a:rPr lang="en-US" sz="2000" dirty="0">
                <a:effectLst/>
                <a:latin typeface="Calibri" panose="020F0502020204030204" pitchFamily="34" charset="0"/>
              </a:rPr>
              <a:t>RWELL foils pushes chamber construction and testing well into FY25. </a:t>
            </a:r>
          </a:p>
          <a:p>
            <a:pPr marL="285750" indent="-285750">
              <a:buFont typeface="Arial" panose="020B0604020202020204" pitchFamily="34" charset="0"/>
              <a:buChar char="•"/>
            </a:pPr>
            <a:r>
              <a:rPr lang="en-US" sz="2000" dirty="0">
                <a:effectLst/>
                <a:latin typeface="Calibri" panose="020F0502020204030204" pitchFamily="34" charset="0"/>
              </a:rPr>
              <a:t>No beam testing of large area </a:t>
            </a:r>
            <a:r>
              <a:rPr lang="el-GR" sz="2000" dirty="0">
                <a:effectLst/>
                <a:latin typeface="Calibri" panose="020F0502020204030204" pitchFamily="34" charset="0"/>
              </a:rPr>
              <a:t>μ</a:t>
            </a:r>
            <a:r>
              <a:rPr lang="en-US" sz="2000" dirty="0">
                <a:effectLst/>
                <a:latin typeface="Calibri" panose="020F0502020204030204" pitchFamily="34" charset="0"/>
              </a:rPr>
              <a:t>RWELL chambers poses a risk. </a:t>
            </a:r>
          </a:p>
          <a:p>
            <a:pPr marL="285750" indent="-285750">
              <a:buFont typeface="Arial" panose="020B0604020202020204" pitchFamily="34" charset="0"/>
              <a:buChar char="•"/>
            </a:pPr>
            <a:r>
              <a:rPr lang="en-US" sz="2000" dirty="0">
                <a:effectLst/>
                <a:latin typeface="Calibri" panose="020F0502020204030204" pitchFamily="34" charset="0"/>
              </a:rPr>
              <a:t>What is the proposed strategy and impact of the services for the forward disks? </a:t>
            </a:r>
          </a:p>
          <a:p>
            <a:br>
              <a:rPr lang="en-US" sz="2000" dirty="0">
                <a:effectLst/>
                <a:latin typeface="Calibri" panose="020F0502020204030204" pitchFamily="34" charset="0"/>
              </a:rPr>
            </a:br>
            <a:endParaRPr lang="en-US" sz="2000" dirty="0">
              <a:effectLst/>
              <a:latin typeface="Calibri" panose="020F0502020204030204" pitchFamily="34" charset="0"/>
            </a:endParaRPr>
          </a:p>
          <a:p>
            <a:pPr marL="285750" indent="-285750">
              <a:buFont typeface="Arial" panose="020B0604020202020204" pitchFamily="34" charset="0"/>
              <a:buChar char="•"/>
            </a:pPr>
            <a:r>
              <a:rPr lang="en-US" sz="2000" dirty="0">
                <a:effectLst/>
                <a:latin typeface="Calibri" panose="020F0502020204030204" pitchFamily="34" charset="0"/>
              </a:rPr>
              <a:t>Explore the possibility of employing professional design engineers. </a:t>
            </a:r>
          </a:p>
        </p:txBody>
      </p:sp>
    </p:spTree>
    <p:extLst>
      <p:ext uri="{BB962C8B-B14F-4D97-AF65-F5344CB8AC3E}">
        <p14:creationId xmlns:p14="http://schemas.microsoft.com/office/powerpoint/2010/main" val="3995450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E56429-8F87-C628-81B2-5747822D4752}"/>
              </a:ext>
            </a:extLst>
          </p:cNvPr>
          <p:cNvSpPr txBox="1"/>
          <p:nvPr/>
        </p:nvSpPr>
        <p:spPr>
          <a:xfrm>
            <a:off x="809297" y="205453"/>
            <a:ext cx="6766532" cy="523220"/>
          </a:xfrm>
          <a:prstGeom prst="rect">
            <a:avLst/>
          </a:prstGeom>
          <a:noFill/>
        </p:spPr>
        <p:txBody>
          <a:bodyPr wrap="none" rtlCol="0">
            <a:spAutoFit/>
          </a:bodyPr>
          <a:lstStyle/>
          <a:p>
            <a:r>
              <a:rPr lang="en-US" sz="2800" dirty="0"/>
              <a:t>eRD108 –MPGD: Outer Barrel 𝜇RWELL Layer</a:t>
            </a:r>
          </a:p>
        </p:txBody>
      </p:sp>
      <p:sp>
        <p:nvSpPr>
          <p:cNvPr id="4" name="TextBox 3">
            <a:extLst>
              <a:ext uri="{FF2B5EF4-FFF2-40B4-BE49-F238E27FC236}">
                <a16:creationId xmlns:a16="http://schemas.microsoft.com/office/drawing/2014/main" id="{7BDDD36B-F5B6-B7A6-D416-4E8EEB123F65}"/>
              </a:ext>
            </a:extLst>
          </p:cNvPr>
          <p:cNvSpPr txBox="1"/>
          <p:nvPr/>
        </p:nvSpPr>
        <p:spPr>
          <a:xfrm>
            <a:off x="1986455" y="1870841"/>
            <a:ext cx="184731" cy="369332"/>
          </a:xfrm>
          <a:prstGeom prst="rect">
            <a:avLst/>
          </a:prstGeom>
          <a:noFill/>
        </p:spPr>
        <p:txBody>
          <a:bodyPr wrap="none" rtlCol="0">
            <a:spAutoFit/>
          </a:bodyPr>
          <a:lstStyle/>
          <a:p>
            <a:endParaRPr lang="en-US" dirty="0"/>
          </a:p>
        </p:txBody>
      </p:sp>
      <p:sp>
        <p:nvSpPr>
          <p:cNvPr id="5" name="TextBox 4">
            <a:extLst>
              <a:ext uri="{FF2B5EF4-FFF2-40B4-BE49-F238E27FC236}">
                <a16:creationId xmlns:a16="http://schemas.microsoft.com/office/drawing/2014/main" id="{401E6AA0-C726-444D-D6A2-FBFAD17CFE02}"/>
              </a:ext>
            </a:extLst>
          </p:cNvPr>
          <p:cNvSpPr txBox="1"/>
          <p:nvPr/>
        </p:nvSpPr>
        <p:spPr>
          <a:xfrm>
            <a:off x="128049" y="934989"/>
            <a:ext cx="11935902" cy="3477875"/>
          </a:xfrm>
          <a:prstGeom prst="rect">
            <a:avLst/>
          </a:prstGeom>
          <a:noFill/>
        </p:spPr>
        <p:txBody>
          <a:bodyPr wrap="square" rtlCol="0">
            <a:spAutoFit/>
          </a:bodyPr>
          <a:lstStyle/>
          <a:p>
            <a:pPr marL="285750" indent="-285750">
              <a:buFont typeface="Arial" panose="020B0604020202020204" pitchFamily="34" charset="0"/>
              <a:buChar char="•"/>
            </a:pPr>
            <a:r>
              <a:rPr lang="en-US" sz="2000" dirty="0">
                <a:effectLst/>
                <a:latin typeface="Calibri" panose="020F0502020204030204" pitchFamily="34" charset="0"/>
              </a:rPr>
              <a:t>A layer of planar </a:t>
            </a:r>
            <a:r>
              <a:rPr lang="el-GR" sz="2000" dirty="0">
                <a:effectLst/>
                <a:latin typeface="Calibri" panose="020F0502020204030204" pitchFamily="34" charset="0"/>
              </a:rPr>
              <a:t>μ</a:t>
            </a:r>
            <a:r>
              <a:rPr lang="en-US" sz="2000" dirty="0">
                <a:effectLst/>
                <a:latin typeface="Calibri" panose="020F0502020204030204" pitchFamily="34" charset="0"/>
              </a:rPr>
              <a:t>RWELL chambers, using a hybrid GEM-</a:t>
            </a:r>
            <a:r>
              <a:rPr lang="el-GR" sz="2000" dirty="0">
                <a:effectLst/>
                <a:latin typeface="Calibri" panose="020F0502020204030204" pitchFamily="34" charset="0"/>
              </a:rPr>
              <a:t>μ</a:t>
            </a:r>
            <a:r>
              <a:rPr lang="en-US" sz="2000" dirty="0">
                <a:effectLst/>
                <a:latin typeface="Calibri" panose="020F0502020204030204" pitchFamily="34" charset="0"/>
              </a:rPr>
              <a:t>RWELL technology, arranged around a circle is proposed for the outer barrel tracking layer in front of the </a:t>
            </a:r>
            <a:r>
              <a:rPr lang="en-US" sz="2000" dirty="0" err="1">
                <a:effectLst/>
                <a:latin typeface="Calibri" panose="020F0502020204030204" pitchFamily="34" charset="0"/>
              </a:rPr>
              <a:t>hpDIRC</a:t>
            </a:r>
            <a:r>
              <a:rPr lang="en-US" sz="2000" dirty="0">
                <a:effectLst/>
                <a:latin typeface="Calibri" panose="020F0502020204030204" pitchFamily="34" charset="0"/>
              </a:rPr>
              <a:t>. </a:t>
            </a:r>
          </a:p>
          <a:p>
            <a:pPr marL="285750" indent="-285750">
              <a:buFont typeface="Arial" panose="020B0604020202020204" pitchFamily="34" charset="0"/>
              <a:buChar char="•"/>
            </a:pPr>
            <a:r>
              <a:rPr lang="en-US" sz="2000" dirty="0">
                <a:effectLst/>
                <a:latin typeface="Calibri" panose="020F0502020204030204" pitchFamily="34" charset="0"/>
              </a:rPr>
              <a:t>These chambers will provide fast timing hits as an aid to pattern recognition and improve the determination of the angles of charged particles entering the </a:t>
            </a:r>
            <a:r>
              <a:rPr lang="en-US" sz="2000" dirty="0" err="1">
                <a:effectLst/>
                <a:latin typeface="Calibri" panose="020F0502020204030204" pitchFamily="34" charset="0"/>
              </a:rPr>
              <a:t>hpDIRC</a:t>
            </a:r>
            <a:r>
              <a:rPr lang="en-US" sz="2000" dirty="0">
                <a:effectLst/>
                <a:latin typeface="Calibri" panose="020F0502020204030204" pitchFamily="34" charset="0"/>
              </a:rPr>
              <a:t>. </a:t>
            </a:r>
          </a:p>
          <a:p>
            <a:pPr marL="285750" indent="-285750">
              <a:buFont typeface="Arial" panose="020B0604020202020204" pitchFamily="34" charset="0"/>
              <a:buChar char="•"/>
            </a:pPr>
            <a:r>
              <a:rPr lang="en-US" sz="2000" dirty="0">
                <a:effectLst/>
                <a:latin typeface="Calibri" panose="020F0502020204030204" pitchFamily="34" charset="0"/>
              </a:rPr>
              <a:t>A full-size prototype is planned to address stability issues albeit with a mock </a:t>
            </a:r>
            <a:r>
              <a:rPr lang="el-GR" sz="2000" dirty="0">
                <a:effectLst/>
                <a:latin typeface="Calibri" panose="020F0502020204030204" pitchFamily="34" charset="0"/>
              </a:rPr>
              <a:t>μ</a:t>
            </a:r>
            <a:r>
              <a:rPr lang="en-US" sz="2000" dirty="0">
                <a:effectLst/>
                <a:latin typeface="Calibri" panose="020F0502020204030204" pitchFamily="34" charset="0"/>
              </a:rPr>
              <a:t>RWELL foil. </a:t>
            </a:r>
          </a:p>
          <a:p>
            <a:endParaRPr lang="en-US" sz="2000" dirty="0">
              <a:effectLst/>
              <a:latin typeface="Calibri" panose="020F0502020204030204" pitchFamily="34" charset="0"/>
            </a:endParaRPr>
          </a:p>
          <a:p>
            <a:pPr marL="285750" indent="-285750">
              <a:buFont typeface="Arial" panose="020B0604020202020204" pitchFamily="34" charset="0"/>
              <a:buChar char="•"/>
            </a:pPr>
            <a:r>
              <a:rPr lang="en-US" sz="2000" dirty="0">
                <a:effectLst/>
                <a:latin typeface="Calibri" panose="020F0502020204030204" pitchFamily="34" charset="0"/>
              </a:rPr>
              <a:t>Many technical challenges (foil stretching, low mass materials, HV stability) must be overcome in a short time period to create a reliable final design. </a:t>
            </a:r>
          </a:p>
          <a:p>
            <a:pPr marL="285750" indent="-285750">
              <a:buFont typeface="Arial" panose="020B0604020202020204" pitchFamily="34" charset="0"/>
              <a:buChar char="•"/>
            </a:pPr>
            <a:r>
              <a:rPr lang="en-US" sz="2000" dirty="0">
                <a:effectLst/>
                <a:latin typeface="Calibri" panose="020F0502020204030204" pitchFamily="34" charset="0"/>
              </a:rPr>
              <a:t>There is a risk posed by using a Ph.D. student to design and fabricate the prototype. </a:t>
            </a:r>
          </a:p>
          <a:p>
            <a:endParaRPr lang="en-US" sz="2000" dirty="0">
              <a:effectLst/>
              <a:latin typeface="Calibri" panose="020F0502020204030204" pitchFamily="34" charset="0"/>
            </a:endParaRPr>
          </a:p>
          <a:p>
            <a:pPr marL="285750" indent="-285750">
              <a:buFont typeface="Arial" panose="020B0604020202020204" pitchFamily="34" charset="0"/>
              <a:buChar char="•"/>
            </a:pPr>
            <a:r>
              <a:rPr lang="en-US" sz="2000" dirty="0">
                <a:effectLst/>
                <a:latin typeface="Calibri" panose="020F0502020204030204" pitchFamily="34" charset="0"/>
              </a:rPr>
              <a:t>Explore the possibility of employing professional design engineers. </a:t>
            </a:r>
          </a:p>
        </p:txBody>
      </p:sp>
    </p:spTree>
    <p:extLst>
      <p:ext uri="{BB962C8B-B14F-4D97-AF65-F5344CB8AC3E}">
        <p14:creationId xmlns:p14="http://schemas.microsoft.com/office/powerpoint/2010/main" val="6065913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818</TotalTime>
  <Words>4244</Words>
  <Application>Microsoft Macintosh PowerPoint</Application>
  <PresentationFormat>Widescreen</PresentationFormat>
  <Paragraphs>199</Paragraphs>
  <Slides>23</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Arial</vt:lpstr>
      <vt:lpstr>ArialMT</vt:lpstr>
      <vt:lpstr>Calibri</vt:lpstr>
      <vt:lpstr>Calibri Light</vt:lpstr>
      <vt:lpstr>Courier New</vt:lpstr>
      <vt:lpstr>Symbol</vt:lpstr>
      <vt:lpstr>SymbolMT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R Kinney</dc:creator>
  <cp:lastModifiedBy>Edward R Kinney</cp:lastModifiedBy>
  <cp:revision>29</cp:revision>
  <cp:lastPrinted>2022-10-21T15:15:40Z</cp:lastPrinted>
  <dcterms:created xsi:type="dcterms:W3CDTF">2022-10-21T11:04:51Z</dcterms:created>
  <dcterms:modified xsi:type="dcterms:W3CDTF">2023-08-31T18:28:37Z</dcterms:modified>
</cp:coreProperties>
</file>