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/>
    <p:restoredTop sz="96405"/>
  </p:normalViewPr>
  <p:slideViewPr>
    <p:cSldViewPr snapToGrid="0" snapToObjects="1">
      <p:cViewPr>
        <p:scale>
          <a:sx n="122" d="100"/>
          <a:sy n="122" d="100"/>
        </p:scale>
        <p:origin x="960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ABDFC-8369-394D-9F92-03FDBC267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66EAC-0479-DE49-9A20-25CFB10731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26EC4-066F-5C47-833B-F20792DE6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0806F-1A97-EC48-81BB-418E92633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F0886-FE58-4A4A-B160-8F4AD44F6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39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FA6F-ECB9-B246-836E-8591C266B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670F4B-E538-B84C-A349-659373877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556B9-416D-F441-98B8-78A80375A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C7213-6D2C-7549-B62A-21995D357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DE16E-74E5-B244-AC24-F270A3C32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9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D899CF-4610-F643-BDD7-3D437F946E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F3C68B-16F2-1349-825E-F79C1CACF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4A713-0D0F-AC49-A233-169712D1E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CEFC1-5A0B-B246-80D7-77F2F594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9ACA4-620F-7244-8F26-146259B67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34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D019A-4A3A-6441-A349-2406105DE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9110A-FBE1-5041-9E76-BCCC5D9B9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0148D-E894-9E41-9027-98FDEE172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729CA-F8FD-0B4A-B61B-AEDACE9EC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C7564-D52D-C743-8E22-9BA11C5C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08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2EC1B-1E44-554A-81B7-244315301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E2A56-A45F-DF48-9140-B90BC21B0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4DF78-C2BE-174E-9418-5DA44E4E2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60570-95A4-914C-B281-2FC7FFF9F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60F9C-3168-7941-A338-81093C0B5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5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2D29E-8CC7-1546-8EB1-EDC801B4C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F43C7-2D01-1649-B6B1-5D8F14F73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FDC582-68B8-4546-865F-1973AD4A7A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4770C-38AB-414C-83E6-FBF7994E1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315B14-5158-9642-885C-B2D6B926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B4DF4A-C414-0E48-9D6A-67938294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2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978CD-8FD1-A44D-A376-1BE80BD1C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D11C0-FA94-F240-9717-6D1EF2EF3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3DEA3E-3A52-0A4B-A545-A741BD4F7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7A77F9-74B5-0141-84FD-568E88D37A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43797C-9C6A-4644-BB31-F9F0E60EA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6A3AEE-9EFD-6348-9B20-20659B56A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70DFC6-7651-0044-82CD-B7467C6E3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E5D229-CACB-4A49-9E8C-F25A47AA3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54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D144A-3AF4-F149-9F35-4ACFAC03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9BFB2-9A09-684A-B8F0-573463B6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25B6D-0F5A-1F4F-B31A-76BA8556B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B85D0B-C276-364A-9DF4-5CC59343B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17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F4B559-0119-D94F-837A-512F8B7FF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AE723C-FABD-3F4E-B908-F32D52843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F6F84-D96B-8A4A-B368-FC39D8EA6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0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2E421-AB9A-7E4F-AC89-CB97EDCFE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B232C-090C-AB40-9648-C7D312E6C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1BC1C-CE5E-1349-A03A-A82C12151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51927-A608-9E43-8E74-4F8C148FB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1EF0D-5B9C-A847-B791-4043AE485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9F3B6-B5BE-3943-8036-5B4955E5C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46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90D53-2DEB-F741-AEB0-0FE016657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0333BB-CF3C-FC49-8CDF-26A25AD311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AA1C01-A4DF-9B40-994C-0A9CEA018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44532-1E60-954B-A531-2A46157EE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6487E-FB18-8749-A6BE-BD439D977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C9CFE-8600-D34C-9820-B8058B6B0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96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69D786-06C8-EC4B-83D6-725A7BE3F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D0CE6-28A3-5E45-9C5E-408B9DD81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BE499-7A5C-9946-8F61-BC555D5D02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2C98C-3FDE-B04A-9ED8-0DC119346BBB}" type="datetimeFigureOut">
              <a:rPr lang="en-US" smtClean="0"/>
              <a:t>7/17/23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8570A-9EB6-574A-B7A1-ACAE1B04CB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164E5-6417-A942-9C6B-A53336D2C7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2EF65-175D-634C-ACDE-987262654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5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8375ADA7-1C55-BE4B-B97F-7C79EE7551E0}"/>
              </a:ext>
            </a:extLst>
          </p:cNvPr>
          <p:cNvSpPr txBox="1"/>
          <p:nvPr/>
        </p:nvSpPr>
        <p:spPr>
          <a:xfrm>
            <a:off x="336331" y="504495"/>
            <a:ext cx="44327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RDO Specifications/Guidance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13567DA-F501-BD4A-ABE4-CC28EE005F43}"/>
              </a:ext>
            </a:extLst>
          </p:cNvPr>
          <p:cNvSpPr txBox="1"/>
          <p:nvPr/>
        </p:nvSpPr>
        <p:spPr>
          <a:xfrm>
            <a:off x="211255" y="1397133"/>
            <a:ext cx="567354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Nominally 2.5 in</a:t>
            </a:r>
            <a:r>
              <a:rPr lang="en-US" sz="1600" baseline="30000" dirty="0"/>
              <a:t>2 </a:t>
            </a:r>
            <a:r>
              <a:rPr lang="en-US" sz="1600" dirty="0"/>
              <a:t> for common RDO components including FPGA and optical link options (for example if it is integrated on the same PCB as the FEB). For standalone RDO, allow for up to 4 in</a:t>
            </a:r>
            <a:r>
              <a:rPr lang="en-US" sz="1600" baseline="30000" dirty="0"/>
              <a:t>2</a:t>
            </a:r>
            <a:r>
              <a:rPr lang="en-US" sz="1600" dirty="0"/>
              <a:t> to provide space for copper-based connectors to FEBs.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Power requirements: 3-5 Watts. Allow for at least two LV levels nominally 5V (for optics) and a lower voltage for FPGA power and ASIC signal management.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Consider using radiation tolerant switching voltage regulators (e.g. from CERN).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Multiple optical link interfaces allow for flexible implementation of the RDO as either a standalone readout solution or use with the DAM boards. They can also be used for accepting an alternative low-jitter clock input.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Samtec</a:t>
            </a:r>
            <a:r>
              <a:rPr lang="en-US" sz="1600" dirty="0"/>
              <a:t> Firefly connectors are also a potential option as they have a footprint similar to VTRX and also provide MTP options.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51374E6-7134-404D-A171-357254591C01}"/>
              </a:ext>
            </a:extLst>
          </p:cNvPr>
          <p:cNvGrpSpPr/>
          <p:nvPr/>
        </p:nvGrpSpPr>
        <p:grpSpPr>
          <a:xfrm>
            <a:off x="7460958" y="2566358"/>
            <a:ext cx="4266654" cy="4094296"/>
            <a:chOff x="7210828" y="800194"/>
            <a:chExt cx="4266654" cy="40942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46C8A26-FDE1-004C-82B0-7C43ACEF696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24657" y="1225867"/>
              <a:ext cx="2286000" cy="2286000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248CF82-EFB9-5845-9870-B07303C4E950}"/>
                </a:ext>
              </a:extLst>
            </p:cNvPr>
            <p:cNvSpPr/>
            <p:nvPr/>
          </p:nvSpPr>
          <p:spPr>
            <a:xfrm>
              <a:off x="7210828" y="1307936"/>
              <a:ext cx="2029968" cy="5029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3526718-F057-D343-AB5F-2744D94ABED6}"/>
                </a:ext>
              </a:extLst>
            </p:cNvPr>
            <p:cNvSpPr/>
            <p:nvPr/>
          </p:nvSpPr>
          <p:spPr>
            <a:xfrm>
              <a:off x="7547458" y="3031481"/>
              <a:ext cx="731520" cy="36576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B72E70C-8863-9A45-9D90-94D86469FB2D}"/>
                </a:ext>
              </a:extLst>
            </p:cNvPr>
            <p:cNvSpPr/>
            <p:nvPr/>
          </p:nvSpPr>
          <p:spPr>
            <a:xfrm>
              <a:off x="8225812" y="2025456"/>
              <a:ext cx="685800" cy="6858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E7184A2-3089-ED4B-8D28-6864FD653280}"/>
                </a:ext>
              </a:extLst>
            </p:cNvPr>
            <p:cNvSpPr txBox="1"/>
            <p:nvPr/>
          </p:nvSpPr>
          <p:spPr>
            <a:xfrm>
              <a:off x="8155524" y="2047038"/>
              <a:ext cx="82426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dirty="0" err="1"/>
                <a:t>Artix</a:t>
              </a:r>
              <a:endParaRPr lang="en-US" sz="1100" dirty="0"/>
            </a:p>
            <a:p>
              <a:pPr algn="ctr"/>
              <a:r>
                <a:rPr lang="en-US" sz="1100" dirty="0" err="1"/>
                <a:t>Ultrascale</a:t>
              </a:r>
              <a:r>
                <a:rPr lang="en-US" sz="1100" dirty="0"/>
                <a:t>+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4583946E-0F53-BC40-8439-E72A5DE6122D}"/>
                </a:ext>
              </a:extLst>
            </p:cNvPr>
            <p:cNvCxnSpPr/>
            <p:nvPr/>
          </p:nvCxnSpPr>
          <p:spPr>
            <a:xfrm>
              <a:off x="7424656" y="991195"/>
              <a:ext cx="22860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E85A0B01-5766-FE45-8AF5-27F1AF6DFA22}"/>
                </a:ext>
              </a:extLst>
            </p:cNvPr>
            <p:cNvCxnSpPr>
              <a:cxnSpLocks/>
            </p:cNvCxnSpPr>
            <p:nvPr/>
          </p:nvCxnSpPr>
          <p:spPr>
            <a:xfrm>
              <a:off x="11281905" y="1225356"/>
              <a:ext cx="0" cy="366913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862DFB1-36D3-8F4D-9F43-5D3CE13E1599}"/>
                </a:ext>
              </a:extLst>
            </p:cNvPr>
            <p:cNvSpPr txBox="1"/>
            <p:nvPr/>
          </p:nvSpPr>
          <p:spPr>
            <a:xfrm>
              <a:off x="8289326" y="800194"/>
              <a:ext cx="62228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2.5 “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2290514-B97E-3442-882A-DFCA13753E35}"/>
                </a:ext>
              </a:extLst>
            </p:cNvPr>
            <p:cNvSpPr txBox="1"/>
            <p:nvPr/>
          </p:nvSpPr>
          <p:spPr>
            <a:xfrm rot="5400000">
              <a:off x="11067434" y="2917360"/>
              <a:ext cx="4507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4 “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D7DC6A4-D52A-7E45-9194-FEB484C968A9}"/>
                </a:ext>
              </a:extLst>
            </p:cNvPr>
            <p:cNvSpPr txBox="1"/>
            <p:nvPr/>
          </p:nvSpPr>
          <p:spPr>
            <a:xfrm>
              <a:off x="7766123" y="1355794"/>
              <a:ext cx="11397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SFP+ Cage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FD4E422-C754-E541-82F8-B43E961A6ADF}"/>
                </a:ext>
              </a:extLst>
            </p:cNvPr>
            <p:cNvSpPr txBox="1"/>
            <p:nvPr/>
          </p:nvSpPr>
          <p:spPr>
            <a:xfrm>
              <a:off x="7552382" y="3028871"/>
              <a:ext cx="7216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VTRX+</a:t>
              </a: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ECD5118-1EFF-E949-A249-A3611026CE3F}"/>
                </a:ext>
              </a:extLst>
            </p:cNvPr>
            <p:cNvSpPr/>
            <p:nvPr/>
          </p:nvSpPr>
          <p:spPr>
            <a:xfrm>
              <a:off x="9719887" y="1225356"/>
              <a:ext cx="1371600" cy="2286000"/>
            </a:xfrm>
            <a:prstGeom prst="rect">
              <a:avLst/>
            </a:prstGeom>
            <a:solidFill>
              <a:schemeClr val="bg2"/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CF87FE9-4CF5-A14A-9A3C-19F3C0F66824}"/>
                </a:ext>
              </a:extLst>
            </p:cNvPr>
            <p:cNvSpPr/>
            <p:nvPr/>
          </p:nvSpPr>
          <p:spPr>
            <a:xfrm>
              <a:off x="7424656" y="3522890"/>
              <a:ext cx="3657600" cy="1371600"/>
            </a:xfrm>
            <a:prstGeom prst="rect">
              <a:avLst/>
            </a:prstGeom>
            <a:solidFill>
              <a:schemeClr val="bg2"/>
            </a:solidFill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365E0EF-C1CC-1542-BC1A-A74FE1B1C3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24656" y="3701220"/>
              <a:ext cx="36576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C061B57-3B3C-BE48-8341-0F692F6423F1}"/>
                </a:ext>
              </a:extLst>
            </p:cNvPr>
            <p:cNvSpPr txBox="1"/>
            <p:nvPr/>
          </p:nvSpPr>
          <p:spPr>
            <a:xfrm>
              <a:off x="9043645" y="3551166"/>
              <a:ext cx="622286" cy="369332"/>
            </a:xfrm>
            <a:prstGeom prst="rect">
              <a:avLst/>
            </a:prstGeom>
            <a:solidFill>
              <a:schemeClr val="bg2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/>
                <a:t>  4 “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FDDD3CC-50F6-4D49-918F-D477BFE3BCEB}"/>
                </a:ext>
              </a:extLst>
            </p:cNvPr>
            <p:cNvSpPr txBox="1"/>
            <p:nvPr/>
          </p:nvSpPr>
          <p:spPr>
            <a:xfrm>
              <a:off x="8616169" y="4441690"/>
              <a:ext cx="12492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Connectors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EF62322-54FC-FD42-AEC0-9EE57B416164}"/>
                </a:ext>
              </a:extLst>
            </p:cNvPr>
            <p:cNvSpPr txBox="1"/>
            <p:nvPr/>
          </p:nvSpPr>
          <p:spPr>
            <a:xfrm>
              <a:off x="9781060" y="1310188"/>
              <a:ext cx="12492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Connectors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B9F496E8-CDEF-AE42-A657-BFF6634D9604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338842" y="2356822"/>
              <a:ext cx="22860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D60CFD2-CB78-4E43-9441-A65F5E4755B0}"/>
                </a:ext>
              </a:extLst>
            </p:cNvPr>
            <p:cNvSpPr txBox="1"/>
            <p:nvPr/>
          </p:nvSpPr>
          <p:spPr>
            <a:xfrm rot="5400000">
              <a:off x="9174177" y="2065770"/>
              <a:ext cx="622286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2.5 “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8861089-F206-D940-8602-3CD9696168C4}"/>
                </a:ext>
              </a:extLst>
            </p:cNvPr>
            <p:cNvSpPr/>
            <p:nvPr/>
          </p:nvSpPr>
          <p:spPr>
            <a:xfrm>
              <a:off x="9719887" y="3429000"/>
              <a:ext cx="1362369" cy="12216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0" name="Picture 29">
            <a:extLst>
              <a:ext uri="{FF2B5EF4-FFF2-40B4-BE49-F238E27FC236}">
                <a16:creationId xmlns:a16="http://schemas.microsoft.com/office/drawing/2014/main" id="{6C913A70-84DD-C146-BCE3-3F5DD07D8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165" y="187497"/>
            <a:ext cx="5858184" cy="2283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151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9927</TotalTime>
  <Words>175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10</cp:revision>
  <cp:lastPrinted>2023-07-17T17:43:18Z</cp:lastPrinted>
  <dcterms:created xsi:type="dcterms:W3CDTF">2023-06-22T18:32:29Z</dcterms:created>
  <dcterms:modified xsi:type="dcterms:W3CDTF">2023-07-20T13:00:36Z</dcterms:modified>
</cp:coreProperties>
</file>