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3" r:id="rId11"/>
    <p:sldId id="282" r:id="rId12"/>
    <p:sldId id="281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6"/>
    <p:restoredTop sz="94694"/>
  </p:normalViewPr>
  <p:slideViewPr>
    <p:cSldViewPr snapToGrid="0">
      <p:cViewPr varScale="1">
        <p:scale>
          <a:sx n="109" d="100"/>
          <a:sy n="109" d="100"/>
        </p:scale>
        <p:origin x="7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89BF88-A70C-93B7-7881-3708F5F4A8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C26A068-6653-00CD-2334-165FE88F1A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0666562-A6EB-3DC3-D6D3-0F57C614E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DE3D-98BE-AE41-AA5E-A7EE52CF3A6D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AF7914-A7F8-A8C2-FAC2-A85DAF377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DACE49-6FA5-ED13-E8B4-F2DE47660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C6B2-6AA4-7343-BF91-AA0EC4EB12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1621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31A82F-2B67-9503-C19A-7FB0DA01D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D643618-2F1F-5CF5-1A8B-3927B0842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FB6CB6-2F28-4334-162E-21084FEB9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DE3D-98BE-AE41-AA5E-A7EE52CF3A6D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109B19-73ED-771F-4CE8-D681F7F51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7CD91CF-FD71-10AD-D186-A65CBF804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C6B2-6AA4-7343-BF91-AA0EC4EB12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4793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FA2871B-A2A1-2F7A-C5C8-3AFC0870C8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41F13C9-A2B3-30A8-0B25-FFA9F5719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70F2DCE-285A-0C35-9D42-97EC50A83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DE3D-98BE-AE41-AA5E-A7EE52CF3A6D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FC69B59-9069-B254-F1D2-6DC91C253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D1FFFD4-D030-193D-7832-E03FFE166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C6B2-6AA4-7343-BF91-AA0EC4EB12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5968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B5837D-4152-FE2C-562A-F9E33CFA7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C57A6FD-9648-61E0-ED94-002D8B160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8770D45-803E-B037-6E12-27B4AE1E3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DE3D-98BE-AE41-AA5E-A7EE52CF3A6D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6B15F43-52B0-523A-C0B0-8CA0BDE9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2BD23C-8774-693D-2152-0112A04E6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C6B2-6AA4-7343-BF91-AA0EC4EB12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5903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1B7931-0B46-C78A-9A12-600C49E49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4CA1C9F-DE8F-BBFE-7F25-29080CD91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C29097-F368-6AFD-013C-C359D3F3F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DE3D-98BE-AE41-AA5E-A7EE52CF3A6D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9D55DD-E1DA-B4A0-8384-46D8B7BB2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8539F2-EE54-BD61-39A9-2044AC716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C6B2-6AA4-7343-BF91-AA0EC4EB12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4288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58DC8A-40EA-B3B3-BA9D-4B19F5C51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7235C81-9A89-3E74-0724-63090CA9A4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9D3A7CD-FE88-3B06-83E4-4FE58FE15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DFC4C30-0F8E-B0C0-0694-FBE78DABD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DE3D-98BE-AE41-AA5E-A7EE52CF3A6D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77527C5-8255-4945-CF7C-AA7BB5EB7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9D884C9-64B9-AA59-9ABD-478C3AE56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C6B2-6AA4-7343-BF91-AA0EC4EB12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8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DB958C-019C-714A-A5B2-ED6D49610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6140970-6B0D-C88E-0427-5649C7C08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79EE281-2641-3F09-A9B3-4FE211D0A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8EF561C-DBBE-58DC-9564-E05E4596F6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9C9EDC7-6D8C-561E-A571-D375512C81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FB912D5-697B-80E6-E775-691A6169A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DE3D-98BE-AE41-AA5E-A7EE52CF3A6D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17868F0-2BAE-69BF-5DE4-66BE681BC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85D972D-313A-ADC5-2F4C-445270824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C6B2-6AA4-7343-BF91-AA0EC4EB12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894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0B3347-C7D7-467A-8E18-7899535CE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4194192-16C3-0638-9511-1A2F405FF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DE3D-98BE-AE41-AA5E-A7EE52CF3A6D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D72CCC-2F90-81B1-3E4B-A9F5EFD6A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19A6DD0-4CBE-7AC7-2CC9-C786D172B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C6B2-6AA4-7343-BF91-AA0EC4EB12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4905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4186C37-D20E-4E41-4902-B342E2BB4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DE3D-98BE-AE41-AA5E-A7EE52CF3A6D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115130A-9653-4E3C-89B6-F8B216A6A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6B2C1AB-4FFC-1842-100B-B8CAAE063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C6B2-6AA4-7343-BF91-AA0EC4EB12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869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31EBFC-9C61-3801-C545-0AAF5F8A8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DC6F5EA-FA7B-A095-8E8C-E31CD80A7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828A515-48F1-012E-3022-DF116E641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3DE6B3-1855-69D1-87E5-CEB8C4E82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DE3D-98BE-AE41-AA5E-A7EE52CF3A6D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6E99F7E-B7DB-FFEE-827A-5C2E9C27B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2C1E6BB-CADE-AC48-DAA6-511B2372C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C6B2-6AA4-7343-BF91-AA0EC4EB12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0867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94B059-E5E7-6AAC-97BF-8FB80180B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B26621E-96E6-77BB-C2F7-75F922E5C7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35684B3-EC8D-A065-0DEA-A0684A875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222FE7A-FDC9-D808-8EF4-D392E54E5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DE3D-98BE-AE41-AA5E-A7EE52CF3A6D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A6E94B6-3FD5-3393-B644-0AD5DF966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E0DFF8A-B86D-4D9E-1F97-BC7AAD374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C6B2-6AA4-7343-BF91-AA0EC4EB12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5558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8C976D2-6A0C-58C9-4A75-DEE900F87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386D9BA-C8A5-99CB-E244-0E4B0087B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0AC6C64-5DAA-9F80-0F6B-19A17392DE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7DE3D-98BE-AE41-AA5E-A7EE52CF3A6D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5D90D2-E2C1-EB6A-2FA3-6A0E81B5B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E5AD63-3B75-EC7A-D85D-2D0BFBFCD5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CC6B2-6AA4-7343-BF91-AA0EC4EB12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168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bnl.gov/event/20139/" TargetMode="External"/><Relationship Id="rId2" Type="http://schemas.openxmlformats.org/officeDocument/2006/relationships/hyperlink" Target="https://indico.bnl.gov/event/19862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phenix-invenio.sdcc.bnl.gov/uploads/7xd7k-7x532" TargetMode="External"/><Relationship Id="rId4" Type="http://schemas.openxmlformats.org/officeDocument/2006/relationships/hyperlink" Target="https://sphenix-invenio.sdcc.bnl.gov/records/h56xd-aer60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A909FF-8A9F-4DDC-67F2-AFC5A57B29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Requested correlation plots</a:t>
            </a:r>
            <a:br>
              <a:rPr kumimoji="1" lang="en-US" altLang="ja-JP" dirty="0"/>
            </a:br>
            <a:r>
              <a:rPr kumimoji="1" lang="en-US" altLang="ja-JP" dirty="0"/>
              <a:t>for PAC document</a:t>
            </a:r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5714462-F62C-4B03-84D4-4A12E45092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/>
              <a:t>Hinako, </a:t>
            </a:r>
            <a:r>
              <a:rPr kumimoji="1" lang="en-US" altLang="ja-JP" dirty="0" err="1"/>
              <a:t>Jaein</a:t>
            </a:r>
            <a:r>
              <a:rPr kumimoji="1" lang="en-US" altLang="ja-JP" dirty="0"/>
              <a:t>, Takashi, </a:t>
            </a:r>
            <a:r>
              <a:rPr kumimoji="1" lang="en-US" altLang="ja-JP" dirty="0" err="1"/>
              <a:t>Ryota</a:t>
            </a:r>
            <a:r>
              <a:rPr kumimoji="1" lang="en-US" altLang="ja-JP" dirty="0"/>
              <a:t>, Maya, 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5079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AA5A94-AC1B-204F-BF45-72A8166FC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Official preliminary plots 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A6813B2-BF85-A140-A6D3-C619E4006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en-US" altLang="ja-JP" dirty="0"/>
              <a:t>You can find here.</a:t>
            </a:r>
          </a:p>
          <a:p>
            <a:r>
              <a:rPr lang="en-US" altLang="ja-JP" dirty="0">
                <a:hlinkClick r:id="rId2"/>
              </a:rPr>
              <a:t>https://indico.bnl.gov/event/19862/</a:t>
            </a:r>
            <a:endParaRPr lang="en-US" altLang="ja-JP" dirty="0"/>
          </a:p>
          <a:p>
            <a:pPr lvl="1"/>
            <a:r>
              <a:rPr lang="en-US" altLang="ja-JP" dirty="0"/>
              <a:t>Correlation between Inner and outer (part of INTT is used)</a:t>
            </a:r>
          </a:p>
          <a:p>
            <a:pPr lvl="1"/>
            <a:r>
              <a:rPr kumimoji="1" lang="en-US" altLang="ja-JP" dirty="0"/>
              <a:t>Correlation between 2 different </a:t>
            </a:r>
            <a:r>
              <a:rPr kumimoji="1" lang="en-US" altLang="ja-JP" dirty="0" err="1"/>
              <a:t>felix</a:t>
            </a:r>
            <a:r>
              <a:rPr kumimoji="1" lang="en-US" altLang="ja-JP" dirty="0"/>
              <a:t> </a:t>
            </a:r>
            <a:r>
              <a:rPr lang="en-US" altLang="ja-JP" dirty="0"/>
              <a:t>(part of INTT is used)</a:t>
            </a:r>
            <a:endParaRPr kumimoji="1" lang="en-US" altLang="ja-JP" dirty="0"/>
          </a:p>
          <a:p>
            <a:pPr lvl="1"/>
            <a:r>
              <a:rPr lang="en-US" altLang="ja-JP" dirty="0"/>
              <a:t>Time-in</a:t>
            </a:r>
          </a:p>
          <a:p>
            <a:r>
              <a:rPr lang="en-US" altLang="ja-JP" dirty="0">
                <a:hlinkClick r:id="rId3"/>
              </a:rPr>
              <a:t>https://indico.bnl.gov/event/20139/</a:t>
            </a:r>
            <a:endParaRPr lang="en-US" altLang="ja-JP" dirty="0"/>
          </a:p>
          <a:p>
            <a:pPr lvl="1"/>
            <a:r>
              <a:rPr kumimoji="1" lang="en-US" altLang="ja-JP" dirty="0"/>
              <a:t>Correlation between MBD and INTT </a:t>
            </a:r>
            <a:r>
              <a:rPr lang="en-US" altLang="ja-JP" dirty="0"/>
              <a:t>(part of INTT is used)</a:t>
            </a:r>
          </a:p>
          <a:p>
            <a:pPr lvl="1"/>
            <a:r>
              <a:rPr kumimoji="1" lang="en-US" altLang="ja-JP" dirty="0"/>
              <a:t>Correlation between </a:t>
            </a:r>
            <a:r>
              <a:rPr lang="en-US" altLang="ja-JP" dirty="0"/>
              <a:t>TPOT and INTT (at Hugo’s presentation)</a:t>
            </a:r>
            <a:endParaRPr kumimoji="1" lang="en-US" altLang="ja-JP" dirty="0"/>
          </a:p>
          <a:p>
            <a:r>
              <a:rPr lang="en-US" altLang="ja-JP" u="sng" dirty="0">
                <a:hlinkClick r:id="rId4"/>
              </a:rPr>
              <a:t>https://sphenix-invenio.sdcc.bnl.gov/records/h56xd-aer60</a:t>
            </a:r>
            <a:endParaRPr lang="en-US" altLang="ja-JP" u="sng" dirty="0"/>
          </a:p>
          <a:p>
            <a:pPr lvl="1"/>
            <a:r>
              <a:rPr lang="en-US" altLang="ja-JP" dirty="0"/>
              <a:t>The note for the correlation between TPOT and INTT (with preliminary logo)</a:t>
            </a:r>
          </a:p>
          <a:p>
            <a:r>
              <a:rPr lang="en-US" altLang="ja-JP" dirty="0">
                <a:hlinkClick r:id="rId5"/>
              </a:rPr>
              <a:t>https://sphenix-invenio.sdcc.bnl.gov/uploads/7xd7k-7x532</a:t>
            </a:r>
            <a:endParaRPr lang="en-US" altLang="ja-JP" dirty="0"/>
          </a:p>
          <a:p>
            <a:pPr lvl="1"/>
            <a:r>
              <a:rPr lang="en-US" altLang="ja-JP" dirty="0"/>
              <a:t>The note for the Correlation between MBD and INTT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3451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72B57-280C-DB4C-86CB-48142ED8A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Back up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154C89-AB5F-A84E-8430-37307C66B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US" dirty="0"/>
              <a:t>N</a:t>
            </a:r>
            <a:r>
              <a:rPr lang="en" altLang="ko-US" dirty="0" err="1"/>
              <a:t>ot</a:t>
            </a:r>
            <a:r>
              <a:rPr lang="en" altLang="ko-US" dirty="0"/>
              <a:t> requested but maybe useful to understand.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365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2296B7CE-B523-20B1-AC14-CB09A35D5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56" y="1730075"/>
            <a:ext cx="9612872" cy="4251179"/>
          </a:xfrm>
          <a:prstGeom prst="rect">
            <a:avLst/>
          </a:prstGeom>
        </p:spPr>
      </p:pic>
      <p:sp>
        <p:nvSpPr>
          <p:cNvPr id="9" name="제목 1">
            <a:extLst>
              <a:ext uri="{FF2B5EF4-FFF2-40B4-BE49-F238E27FC236}">
                <a16:creationId xmlns:a16="http://schemas.microsoft.com/office/drawing/2014/main" id="{936CE641-75BA-2820-DF1A-71783609B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541" y="100801"/>
            <a:ext cx="10510025" cy="786869"/>
          </a:xfrm>
        </p:spPr>
        <p:txBody>
          <a:bodyPr>
            <a:noAutofit/>
          </a:bodyPr>
          <a:lstStyle/>
          <a:p>
            <a:r>
              <a:rPr kumimoji="1" lang="en" altLang="en-US" sz="3200" dirty="0"/>
              <a:t>The </a:t>
            </a:r>
            <a:r>
              <a:rPr kumimoji="1" lang="en" altLang="en-US" sz="3200" dirty="0" err="1"/>
              <a:t>behavi</a:t>
            </a:r>
            <a:r>
              <a:rPr kumimoji="1" lang="en-US" altLang="en-US" sz="3200" dirty="0"/>
              <a:t>o</a:t>
            </a:r>
            <a:r>
              <a:rPr kumimoji="1" lang="en" altLang="en-US" sz="3200" dirty="0"/>
              <a:t>r of time-in /no</a:t>
            </a:r>
            <a:r>
              <a:rPr lang="en" altLang="en-US" sz="3200" dirty="0"/>
              <a:t>-</a:t>
            </a:r>
            <a:r>
              <a:rPr kumimoji="1" lang="en" altLang="en-US" sz="3200" dirty="0"/>
              <a:t>time-in with the </a:t>
            </a:r>
            <a:r>
              <a:rPr lang="en" altLang="en-US" sz="3200" dirty="0"/>
              <a:t>same set up. </a:t>
            </a:r>
            <a:endParaRPr kumimoji="1" lang="ko-US" alt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DFA449-B257-7247-5832-184CC7987F29}"/>
              </a:ext>
            </a:extLst>
          </p:cNvPr>
          <p:cNvSpPr txBox="1"/>
          <p:nvPr/>
        </p:nvSpPr>
        <p:spPr>
          <a:xfrm>
            <a:off x="8784673" y="1382507"/>
            <a:ext cx="259237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US" sz="2500" dirty="0"/>
              <a:t>plotted by </a:t>
            </a:r>
            <a:r>
              <a:rPr kumimoji="1" lang="en-US" altLang="ko-US" sz="2500" dirty="0" err="1"/>
              <a:t>Ryota</a:t>
            </a:r>
            <a:endParaRPr kumimoji="1" lang="ko-US" altLang="en-US" sz="25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61F322-06FF-11C3-47C7-7BDFF01D3276}"/>
              </a:ext>
            </a:extLst>
          </p:cNvPr>
          <p:cNvSpPr txBox="1"/>
          <p:nvPr/>
        </p:nvSpPr>
        <p:spPr>
          <a:xfrm>
            <a:off x="4400" y="5487470"/>
            <a:ext cx="955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US" dirty="0"/>
              <a:t>Server 0</a:t>
            </a:r>
            <a:endParaRPr kumimoji="1" lang="ko-US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AB8C3F-D88C-C9EE-B799-71362CB33DCD}"/>
              </a:ext>
            </a:extLst>
          </p:cNvPr>
          <p:cNvSpPr txBox="1"/>
          <p:nvPr/>
        </p:nvSpPr>
        <p:spPr>
          <a:xfrm>
            <a:off x="4400" y="5077108"/>
            <a:ext cx="955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US" dirty="0"/>
              <a:t>Server 1</a:t>
            </a:r>
            <a:endParaRPr kumimoji="1" lang="ko-US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8EB1EF-31DB-A4FC-04CB-91CB24000652}"/>
              </a:ext>
            </a:extLst>
          </p:cNvPr>
          <p:cNvSpPr txBox="1"/>
          <p:nvPr/>
        </p:nvSpPr>
        <p:spPr>
          <a:xfrm>
            <a:off x="4400" y="4559216"/>
            <a:ext cx="955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US" dirty="0"/>
              <a:t>Server 2</a:t>
            </a:r>
            <a:endParaRPr kumimoji="1" lang="ko-US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2FC5CC-24FA-297D-EBEA-726BE43FF169}"/>
              </a:ext>
            </a:extLst>
          </p:cNvPr>
          <p:cNvSpPr txBox="1"/>
          <p:nvPr/>
        </p:nvSpPr>
        <p:spPr>
          <a:xfrm>
            <a:off x="4402" y="4148854"/>
            <a:ext cx="955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US" dirty="0"/>
              <a:t>Server 3</a:t>
            </a:r>
            <a:endParaRPr kumimoji="1" lang="ko-US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517616-4F5F-C1D5-87D7-677861C79A7C}"/>
              </a:ext>
            </a:extLst>
          </p:cNvPr>
          <p:cNvSpPr txBox="1"/>
          <p:nvPr/>
        </p:nvSpPr>
        <p:spPr>
          <a:xfrm>
            <a:off x="4400" y="3649012"/>
            <a:ext cx="955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US" dirty="0"/>
              <a:t>Server 4</a:t>
            </a:r>
            <a:endParaRPr kumimoji="1" lang="ko-US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AAECD7-565D-C1A9-A81F-FAE88B1884D5}"/>
              </a:ext>
            </a:extLst>
          </p:cNvPr>
          <p:cNvSpPr txBox="1"/>
          <p:nvPr/>
        </p:nvSpPr>
        <p:spPr>
          <a:xfrm>
            <a:off x="4400" y="3234066"/>
            <a:ext cx="955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US" dirty="0"/>
              <a:t>Server 5</a:t>
            </a:r>
            <a:endParaRPr kumimoji="1" lang="ko-US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B1630E-273D-6ABA-8C8C-4859B1FA8D59}"/>
              </a:ext>
            </a:extLst>
          </p:cNvPr>
          <p:cNvSpPr txBox="1"/>
          <p:nvPr/>
        </p:nvSpPr>
        <p:spPr>
          <a:xfrm>
            <a:off x="4400" y="2776672"/>
            <a:ext cx="955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US" dirty="0"/>
              <a:t>Server 6</a:t>
            </a:r>
            <a:endParaRPr kumimoji="1" lang="ko-US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9085F7-4FF4-38B4-41B7-400664594250}"/>
              </a:ext>
            </a:extLst>
          </p:cNvPr>
          <p:cNvSpPr txBox="1"/>
          <p:nvPr/>
        </p:nvSpPr>
        <p:spPr>
          <a:xfrm>
            <a:off x="4400" y="2350738"/>
            <a:ext cx="955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US" dirty="0"/>
              <a:t>Server 7</a:t>
            </a:r>
            <a:endParaRPr kumimoji="1" lang="ko-US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C9723D-4635-741C-A1CA-0449491CC87B}"/>
              </a:ext>
            </a:extLst>
          </p:cNvPr>
          <p:cNvSpPr txBox="1"/>
          <p:nvPr/>
        </p:nvSpPr>
        <p:spPr>
          <a:xfrm>
            <a:off x="1602774" y="1981406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US" b="1" dirty="0" err="1">
                <a:solidFill>
                  <a:srgbClr val="FF0000"/>
                </a:solidFill>
              </a:rPr>
              <a:t>Time_in</a:t>
            </a:r>
            <a:endParaRPr kumimoji="1" lang="ko-US" alt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E4AB9D-1423-82F5-D561-E83046B6E522}"/>
              </a:ext>
            </a:extLst>
          </p:cNvPr>
          <p:cNvSpPr txBox="1"/>
          <p:nvPr/>
        </p:nvSpPr>
        <p:spPr>
          <a:xfrm>
            <a:off x="3157821" y="4884594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US" dirty="0" err="1"/>
              <a:t>No_Time_in</a:t>
            </a:r>
            <a:endParaRPr kumimoji="1" lang="ko-US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78A47C-7E57-A107-0FEC-E1632DB41084}"/>
              </a:ext>
            </a:extLst>
          </p:cNvPr>
          <p:cNvSpPr txBox="1"/>
          <p:nvPr/>
        </p:nvSpPr>
        <p:spPr>
          <a:xfrm>
            <a:off x="4937423" y="2087633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US" b="1" dirty="0" err="1">
                <a:solidFill>
                  <a:srgbClr val="FF0000"/>
                </a:solidFill>
              </a:rPr>
              <a:t>Time_in</a:t>
            </a:r>
            <a:endParaRPr kumimoji="1" lang="ko-US" alt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8DB2A2-7866-5302-F21B-925A6472451E}"/>
              </a:ext>
            </a:extLst>
          </p:cNvPr>
          <p:cNvSpPr txBox="1"/>
          <p:nvPr/>
        </p:nvSpPr>
        <p:spPr>
          <a:xfrm>
            <a:off x="6499664" y="4876746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US" dirty="0" err="1"/>
              <a:t>No_Time_in</a:t>
            </a:r>
            <a:endParaRPr kumimoji="1" lang="ko-US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99340-D9A5-74E5-2700-7A5B0CDE86BB}"/>
              </a:ext>
            </a:extLst>
          </p:cNvPr>
          <p:cNvSpPr txBox="1"/>
          <p:nvPr/>
        </p:nvSpPr>
        <p:spPr>
          <a:xfrm>
            <a:off x="8365347" y="1989046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US" b="1" dirty="0" err="1">
                <a:solidFill>
                  <a:srgbClr val="FF0000"/>
                </a:solidFill>
              </a:rPr>
              <a:t>Time_in</a:t>
            </a:r>
            <a:endParaRPr kumimoji="1" lang="ko-US" altLang="en-US" b="1" dirty="0">
              <a:solidFill>
                <a:srgbClr val="FF0000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3BD4093-A150-9945-A1B1-587DFC16C715}"/>
              </a:ext>
            </a:extLst>
          </p:cNvPr>
          <p:cNvSpPr txBox="1"/>
          <p:nvPr/>
        </p:nvSpPr>
        <p:spPr>
          <a:xfrm>
            <a:off x="289932" y="1159727"/>
            <a:ext cx="5128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ko-US" dirty="0"/>
              <a:t>Run # 23661 ~ 23665 </a:t>
            </a:r>
            <a:r>
              <a:rPr lang="en" altLang="ko-US" dirty="0" err="1"/>
              <a:t>modebit</a:t>
            </a:r>
            <a:r>
              <a:rPr lang="en" altLang="ko-US" dirty="0"/>
              <a:t> : 91 / </a:t>
            </a:r>
            <a:r>
              <a:rPr lang="en" altLang="ko-US" dirty="0" err="1"/>
              <a:t>n_coll</a:t>
            </a:r>
            <a:r>
              <a:rPr lang="en" altLang="ko-US" dirty="0"/>
              <a:t> = 0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9465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4A1C13-25EA-380D-38B6-BB2BC31E0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Requested plot list by Rachid for PAC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C730BDD-8AA7-BBC4-AF31-10F7A1C01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ja-JP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These are the plots that we need for the PAC commissioning document (limited pages) to prove that the INTT detector is working properly:</a:t>
            </a:r>
            <a:br>
              <a:rPr lang="en-US" altLang="ja-JP" dirty="0"/>
            </a:br>
            <a:br>
              <a:rPr lang="en-US" altLang="ja-JP" dirty="0"/>
            </a:br>
            <a:r>
              <a:rPr lang="en-US" altLang="ja-JP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1- Hit's clusters (or raw hits) correlation of the full Word inner barrel versus full Word outer barrel</a:t>
            </a:r>
            <a:br>
              <a:rPr lang="en-US" altLang="ja-JP" dirty="0"/>
            </a:br>
            <a:br>
              <a:rPr lang="en-US" altLang="ja-JP" dirty="0"/>
            </a:br>
            <a:r>
              <a:rPr lang="en-US" altLang="ja-JP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2- Hit's clusters (or raw hits) correlation of full INTT detector versus the MBD</a:t>
            </a:r>
            <a:br>
              <a:rPr lang="en-US" altLang="ja-JP" dirty="0"/>
            </a:br>
            <a:br>
              <a:rPr lang="en-US" altLang="ja-JP" dirty="0"/>
            </a:br>
            <a:r>
              <a:rPr lang="en-US" altLang="ja-JP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3- Vertex distribution</a:t>
            </a:r>
            <a:br>
              <a:rPr lang="en-US" altLang="ja-JP" dirty="0"/>
            </a:br>
            <a:br>
              <a:rPr lang="en-US" altLang="ja-JP" dirty="0"/>
            </a:br>
            <a:r>
              <a:rPr lang="en-US" altLang="ja-JP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4- To prove that readout are working we need:</a:t>
            </a:r>
            <a:br>
              <a:rPr lang="en-US" altLang="ja-JP" dirty="0"/>
            </a:br>
            <a:r>
              <a:rPr lang="en-US" altLang="ja-JP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        a) Felix synchronization plot like: </a:t>
            </a:r>
            <a:r>
              <a:rPr lang="en-US" altLang="ja-JP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FullBCOxFFF</a:t>
            </a:r>
            <a:r>
              <a:rPr lang="en-US" altLang="ja-JP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- chips BCO,</a:t>
            </a:r>
            <a:br>
              <a:rPr lang="en-US" altLang="ja-JP" dirty="0"/>
            </a:br>
            <a:r>
              <a:rPr lang="en-US" altLang="ja-JP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        b)  Hits clusters (or raw hits) correlation for each Felix</a:t>
            </a:r>
            <a:br>
              <a:rPr lang="en-US" altLang="ja-JP" dirty="0"/>
            </a:br>
            <a:br>
              <a:rPr lang="en-US" altLang="ja-JP" dirty="0"/>
            </a:br>
            <a:r>
              <a:rPr lang="en-US" altLang="ja-JP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       Note: using latest progress synchronization within 4 BCO, or better... this is important</a:t>
            </a:r>
            <a:br>
              <a:rPr lang="en-US" altLang="ja-JP" dirty="0"/>
            </a:br>
            <a:br>
              <a:rPr lang="en-US" altLang="ja-JP" dirty="0"/>
            </a:br>
            <a:r>
              <a:rPr lang="en-US" altLang="ja-JP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Optional (depend on the document space), but it can be an interesting plot: Cluster hit's correlation INTT north versus INTT south.</a:t>
            </a:r>
            <a:br>
              <a:rPr lang="en-US" altLang="ja-JP" dirty="0"/>
            </a:br>
            <a:br>
              <a:rPr lang="en-US" altLang="ja-JP" dirty="0"/>
            </a:br>
            <a:r>
              <a:rPr lang="en-US" altLang="ja-JP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Note: the plots don't need to be preliminary for now. They will be approved when the </a:t>
            </a:r>
            <a:r>
              <a:rPr lang="en-US" altLang="ja-JP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sPHENIX</a:t>
            </a:r>
            <a:r>
              <a:rPr lang="en-US" altLang="ja-JP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PAC committee review the draft.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6037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E02580-5034-FEB5-D4F9-C878CD92E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1- Hit's clusters correlation of the full inner vs. full outer barrel</a:t>
            </a:r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2D10ED8-54BF-4A1B-79C7-C29EA548E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16535" y="1437216"/>
            <a:ext cx="3848178" cy="4355123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C1ED59C-8380-C545-915B-EFE484ECA715}"/>
              </a:ext>
            </a:extLst>
          </p:cNvPr>
          <p:cNvSpPr txBox="1"/>
          <p:nvPr/>
        </p:nvSpPr>
        <p:spPr>
          <a:xfrm>
            <a:off x="5692140" y="2114550"/>
            <a:ext cx="50177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Run #20444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20K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First full barrel correlation.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Plotted by Hinako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* This was taken soon after masking Slow Control to block calibration fake trigger.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0754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3CFDE4-D1CD-ED84-E08B-122D98631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830"/>
            <a:ext cx="10515600" cy="924413"/>
          </a:xfrm>
        </p:spPr>
        <p:txBody>
          <a:bodyPr>
            <a:noAutofit/>
          </a:bodyPr>
          <a:lstStyle/>
          <a:p>
            <a:br>
              <a:rPr lang="en-US" altLang="ja-JP" sz="3600" dirty="0"/>
            </a:br>
            <a:r>
              <a:rPr lang="en-US" altLang="ja-JP" sz="36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2- Hit's clusters (and raw hits) correlation of full INTT vs. the MBD</a:t>
            </a:r>
            <a:endParaRPr kumimoji="1" lang="ja-JP" altLang="en-US" sz="36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D7BD44-E4DE-BFA5-E21C-50BD8C2B1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615" y="5989257"/>
            <a:ext cx="10515600" cy="73925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kumimoji="1" lang="en-US" altLang="ja-JP" dirty="0"/>
              <a:t>We used </a:t>
            </a:r>
            <a:r>
              <a:rPr kumimoji="1" lang="en-US" altLang="ja-JP" dirty="0" err="1"/>
              <a:t>BCO_full</a:t>
            </a:r>
            <a:r>
              <a:rPr kumimoji="1" lang="en-US" altLang="ja-JP" dirty="0"/>
              <a:t> &amp; 0xFFFF vs. </a:t>
            </a:r>
            <a:r>
              <a:rPr lang="en-US" altLang="ja-JP" dirty="0" err="1"/>
              <a:t>Femclk</a:t>
            </a:r>
            <a:r>
              <a:rPr lang="en-US" altLang="ja-JP" dirty="0"/>
              <a:t> correlation to check the synchronization. 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T</a:t>
            </a:r>
            <a:r>
              <a:rPr kumimoji="1" lang="en-US" altLang="ja-JP" dirty="0"/>
              <a:t>here are offset between INTT event counter and MBD event counter. </a:t>
            </a:r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B922216-C88D-BCB3-C345-9B5EF0BFF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242" y="1629448"/>
            <a:ext cx="4712677" cy="429312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77945FA-88CF-EDFD-EC2A-B90A21432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17" y="2351470"/>
            <a:ext cx="4871820" cy="3548869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9D9D47F-1026-78F7-A94B-9AF623463DC8}"/>
              </a:ext>
            </a:extLst>
          </p:cNvPr>
          <p:cNvSpPr txBox="1"/>
          <p:nvPr/>
        </p:nvSpPr>
        <p:spPr>
          <a:xfrm>
            <a:off x="1204826" y="2173948"/>
            <a:ext cx="4155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/>
              <a:t>INTT # of raw hits vs. </a:t>
            </a:r>
            <a:r>
              <a:rPr lang="en-US" altLang="ja-JP" sz="1600" b="1" dirty="0"/>
              <a:t>MBD charge sum</a:t>
            </a:r>
            <a:r>
              <a:rPr kumimoji="1" lang="en-US" altLang="ja-JP" sz="1600" b="1" dirty="0"/>
              <a:t> </a:t>
            </a:r>
            <a:endParaRPr kumimoji="1" lang="ja-JP" altLang="en-US" sz="1600" b="1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D58527C-3B2A-EF5C-294C-AF4FB79AEE52}"/>
              </a:ext>
            </a:extLst>
          </p:cNvPr>
          <p:cNvSpPr txBox="1"/>
          <p:nvPr/>
        </p:nvSpPr>
        <p:spPr>
          <a:xfrm>
            <a:off x="6884796" y="1570628"/>
            <a:ext cx="415583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/>
              <a:t>INTT # of </a:t>
            </a:r>
            <a:r>
              <a:rPr lang="en-US" altLang="ja-JP" sz="1600" b="1" dirty="0"/>
              <a:t>clusters</a:t>
            </a:r>
            <a:r>
              <a:rPr kumimoji="1" lang="en-US" altLang="ja-JP" sz="1600" b="1" dirty="0"/>
              <a:t> vs. </a:t>
            </a:r>
            <a:r>
              <a:rPr lang="en-US" altLang="ja-JP" sz="1600" b="1" dirty="0"/>
              <a:t>MBD charge sum</a:t>
            </a:r>
            <a:r>
              <a:rPr kumimoji="1" lang="en-US" altLang="ja-JP" sz="1600" b="1" dirty="0"/>
              <a:t> </a:t>
            </a:r>
            <a:endParaRPr kumimoji="1" lang="ja-JP" altLang="en-US" sz="1600" b="1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B479D65-4907-E065-5E88-D3FB9196AB73}"/>
              </a:ext>
            </a:extLst>
          </p:cNvPr>
          <p:cNvSpPr txBox="1"/>
          <p:nvPr/>
        </p:nvSpPr>
        <p:spPr>
          <a:xfrm rot="16200000">
            <a:off x="5510990" y="2691531"/>
            <a:ext cx="1992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/>
              <a:t>INTT # of </a:t>
            </a:r>
            <a:r>
              <a:rPr lang="en-US" altLang="ja-JP" sz="1600" b="1" dirty="0"/>
              <a:t>clusters</a:t>
            </a:r>
            <a:endParaRPr kumimoji="1" lang="ja-JP" altLang="en-US" sz="1600" b="1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A2C3BD1-F673-FE8D-445C-6358E9912D8D}"/>
              </a:ext>
            </a:extLst>
          </p:cNvPr>
          <p:cNvSpPr txBox="1"/>
          <p:nvPr/>
        </p:nvSpPr>
        <p:spPr>
          <a:xfrm>
            <a:off x="9243642" y="5689698"/>
            <a:ext cx="2116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/>
              <a:t>MBD charge sum</a:t>
            </a:r>
            <a:r>
              <a:rPr kumimoji="1" lang="en-US" altLang="ja-JP" sz="1600" b="1" dirty="0"/>
              <a:t> </a:t>
            </a:r>
            <a:endParaRPr kumimoji="1" lang="ja-JP" altLang="en-US" sz="1600" b="1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6C557DB-08A8-DA7B-B8B9-EE149E8D19B4}"/>
              </a:ext>
            </a:extLst>
          </p:cNvPr>
          <p:cNvSpPr txBox="1"/>
          <p:nvPr/>
        </p:nvSpPr>
        <p:spPr>
          <a:xfrm>
            <a:off x="3949915" y="1806221"/>
            <a:ext cx="172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100K events</a:t>
            </a:r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4A70931-9C50-975B-19F0-A23E8D132DE2}"/>
              </a:ext>
            </a:extLst>
          </p:cNvPr>
          <p:cNvSpPr txBox="1"/>
          <p:nvPr/>
        </p:nvSpPr>
        <p:spPr>
          <a:xfrm>
            <a:off x="9651988" y="1319275"/>
            <a:ext cx="1439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10K events</a:t>
            </a:r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AA97F4E-9B19-5941-87D7-10EEA03C11C5}"/>
              </a:ext>
            </a:extLst>
          </p:cNvPr>
          <p:cNvSpPr txBox="1"/>
          <p:nvPr/>
        </p:nvSpPr>
        <p:spPr>
          <a:xfrm>
            <a:off x="838200" y="1409526"/>
            <a:ext cx="36776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Run # 20708 Plotted by Takashi and Maya</a:t>
            </a:r>
          </a:p>
        </p:txBody>
      </p:sp>
    </p:spTree>
    <p:extLst>
      <p:ext uri="{BB962C8B-B14F-4D97-AF65-F5344CB8AC3E}">
        <p14:creationId xmlns:p14="http://schemas.microsoft.com/office/powerpoint/2010/main" val="3187248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380DDE-905E-369A-C857-2659FD5ED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>
            <a:normAutofit fontScale="90000"/>
          </a:bodyPr>
          <a:lstStyle/>
          <a:p>
            <a:r>
              <a:rPr lang="en-US" altLang="ja-JP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3- z Vertex distribution with Zero-Field run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39A704-B56B-98E5-8441-D5525F90B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557" y="6020493"/>
            <a:ext cx="10515600" cy="561609"/>
          </a:xfrm>
        </p:spPr>
        <p:txBody>
          <a:bodyPr>
            <a:normAutofit/>
          </a:bodyPr>
          <a:lstStyle/>
          <a:p>
            <a:r>
              <a:rPr lang="en-US" altLang="ja-JP" dirty="0"/>
              <a:t>U</a:t>
            </a:r>
            <a:r>
              <a:rPr kumimoji="1" lang="en-US" altLang="ja-JP" dirty="0"/>
              <a:t>sed peripheral events</a:t>
            </a:r>
            <a:r>
              <a:rPr lang="en-US" altLang="ja-JP" dirty="0"/>
              <a:t> to reduce the BG</a:t>
            </a:r>
            <a:r>
              <a:rPr kumimoji="1" lang="en-US" altLang="ja-JP" dirty="0"/>
              <a:t> </a:t>
            </a:r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83007E8-5532-87C4-3CF8-0C8D743CA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778" y="1362754"/>
            <a:ext cx="5196157" cy="421957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34C715-C8EE-862C-84FF-9FA0373A7C41}"/>
              </a:ext>
            </a:extLst>
          </p:cNvPr>
          <p:cNvSpPr txBox="1"/>
          <p:nvPr/>
        </p:nvSpPr>
        <p:spPr>
          <a:xfrm>
            <a:off x="4397828" y="5606143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DCA2D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F2A518A-C6CD-1E33-1138-96DFFE2A81F1}"/>
              </a:ext>
            </a:extLst>
          </p:cNvPr>
          <p:cNvSpPr txBox="1"/>
          <p:nvPr/>
        </p:nvSpPr>
        <p:spPr>
          <a:xfrm rot="16200000">
            <a:off x="10885" y="2035629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DCAZ</a:t>
            </a:r>
            <a:endParaRPr kumimoji="1" lang="ja-JP" altLang="en-US" dirty="0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DD37D135-62EC-519B-BD18-5535D3F7841E}"/>
              </a:ext>
            </a:extLst>
          </p:cNvPr>
          <p:cNvSpPr txBox="1">
            <a:spLocks/>
          </p:cNvSpPr>
          <p:nvPr/>
        </p:nvSpPr>
        <p:spPr>
          <a:xfrm>
            <a:off x="5206999" y="1111818"/>
            <a:ext cx="3420533" cy="392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dirty="0"/>
              <a:t>Run#20869 ZF plotted by Takashi</a:t>
            </a:r>
            <a:endParaRPr lang="ja-JP" altLang="en-US" sz="20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BBEBF15-3A43-FF2E-1C2F-D16349078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357" y="1549010"/>
            <a:ext cx="4253139" cy="294448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AAD6465-A41F-F9E5-31D9-031FD92E8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4507" y="3043342"/>
            <a:ext cx="3429892" cy="299033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01B92B8-5155-23DA-98A5-D58CC01311E3}"/>
              </a:ext>
            </a:extLst>
          </p:cNvPr>
          <p:cNvSpPr txBox="1"/>
          <p:nvPr/>
        </p:nvSpPr>
        <p:spPr>
          <a:xfrm>
            <a:off x="10279453" y="3482177"/>
            <a:ext cx="14151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/>
              <a:t>Event=13</a:t>
            </a:r>
            <a:endParaRPr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B1FB00B-40D4-9847-C89A-2266EFB5C668}"/>
              </a:ext>
            </a:extLst>
          </p:cNvPr>
          <p:cNvSpPr txBox="1"/>
          <p:nvPr/>
        </p:nvSpPr>
        <p:spPr>
          <a:xfrm>
            <a:off x="10322995" y="3830517"/>
            <a:ext cx="12518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Z=</a:t>
            </a:r>
            <a:r>
              <a:rPr lang="ja-JP" altLang="en-US" dirty="0"/>
              <a:t>-1</a:t>
            </a:r>
            <a:r>
              <a:rPr lang="en-US" altLang="ja-JP" dirty="0"/>
              <a:t>1.0</a:t>
            </a:r>
            <a:endParaRPr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5CFE39E-9C3F-12DE-2302-3895590A73BC}"/>
              </a:ext>
            </a:extLst>
          </p:cNvPr>
          <p:cNvSpPr txBox="1"/>
          <p:nvPr/>
        </p:nvSpPr>
        <p:spPr>
          <a:xfrm>
            <a:off x="7819293" y="2278729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Projection of Z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7151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3190A4-E928-665B-F412-ED9D8E5F3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2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4- To prove that readout are working we need:</a:t>
            </a:r>
            <a:br>
              <a:rPr lang="en-US" altLang="ja-JP" sz="3200" dirty="0"/>
            </a:br>
            <a:r>
              <a:rPr lang="en-US" altLang="ja-JP" sz="32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        a) Felix synchronization plot like: </a:t>
            </a:r>
            <a:r>
              <a:rPr lang="en-US" altLang="ja-JP" sz="32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FullBCOxFFF</a:t>
            </a:r>
            <a:r>
              <a:rPr lang="en-US" altLang="ja-JP" sz="32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- chips BCO</a:t>
            </a:r>
            <a:endParaRPr kumimoji="1" lang="ja-JP" altLang="en-US" sz="32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617FAC4-3EDA-A46C-E1A9-7B63D0752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69467"/>
            <a:ext cx="10515600" cy="707495"/>
          </a:xfrm>
        </p:spPr>
        <p:txBody>
          <a:bodyPr>
            <a:normAutofit fontScale="70000" lnSpcReduction="20000"/>
          </a:bodyPr>
          <a:lstStyle/>
          <a:p>
            <a:r>
              <a:rPr kumimoji="1" lang="en-US" altLang="ja-JP" dirty="0"/>
              <a:t>Timing synchronize among 8 Felix.</a:t>
            </a:r>
          </a:p>
          <a:p>
            <a:r>
              <a:rPr lang="en-US" altLang="ja-JP" dirty="0"/>
              <a:t>The</a:t>
            </a:r>
            <a:r>
              <a:rPr kumimoji="1" lang="en-US" altLang="ja-JP" dirty="0"/>
              <a:t> largest separation is 3 beam clocks now.</a:t>
            </a:r>
            <a:endParaRPr kumimoji="1" lang="ja-JP" altLang="en-US"/>
          </a:p>
        </p:txBody>
      </p:sp>
      <p:pic>
        <p:nvPicPr>
          <p:cNvPr id="4" name="내용 개체 틀 11">
            <a:extLst>
              <a:ext uri="{FF2B5EF4-FFF2-40B4-BE49-F238E27FC236}">
                <a16:creationId xmlns:a16="http://schemas.microsoft.com/office/drawing/2014/main" id="{9BF167A3-AD35-6E42-872D-A82493028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149" y="2859089"/>
            <a:ext cx="4780105" cy="2364846"/>
          </a:xfrm>
          <a:prstGeom prst="rect">
            <a:avLst/>
          </a:prstGeom>
        </p:spPr>
      </p:pic>
      <p:pic>
        <p:nvPicPr>
          <p:cNvPr id="5" name="내용 개체 틀 7">
            <a:extLst>
              <a:ext uri="{FF2B5EF4-FFF2-40B4-BE49-F238E27FC236}">
                <a16:creationId xmlns:a16="http://schemas.microsoft.com/office/drawing/2014/main" id="{88711DA0-2258-1049-8238-DB524DBFA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793" y="2859089"/>
            <a:ext cx="4655885" cy="228229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6B0F8F6-D29A-284F-A709-BAF32A6647C3}"/>
              </a:ext>
            </a:extLst>
          </p:cNvPr>
          <p:cNvSpPr txBox="1"/>
          <p:nvPr/>
        </p:nvSpPr>
        <p:spPr>
          <a:xfrm>
            <a:off x="6096000" y="2366991"/>
            <a:ext cx="4257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ko-US" dirty="0"/>
              <a:t>Run # 23659 </a:t>
            </a:r>
            <a:r>
              <a:rPr lang="en" altLang="ko-US" dirty="0" err="1"/>
              <a:t>modebit</a:t>
            </a:r>
            <a:r>
              <a:rPr lang="en" altLang="ko-US" dirty="0"/>
              <a:t> : 92 / </a:t>
            </a:r>
            <a:r>
              <a:rPr lang="en" altLang="ko-US" dirty="0" err="1"/>
              <a:t>n_coll</a:t>
            </a:r>
            <a:r>
              <a:rPr lang="en" altLang="ko-US" dirty="0"/>
              <a:t> = 2 </a:t>
            </a:r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9B3F251-8BF1-E24B-87FD-7162B9081C0B}"/>
              </a:ext>
            </a:extLst>
          </p:cNvPr>
          <p:cNvSpPr txBox="1"/>
          <p:nvPr/>
        </p:nvSpPr>
        <p:spPr>
          <a:xfrm>
            <a:off x="1185333" y="2277533"/>
            <a:ext cx="4257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ko-US" dirty="0"/>
              <a:t>Run # 23658 </a:t>
            </a:r>
            <a:r>
              <a:rPr lang="en" altLang="ko-US" dirty="0" err="1"/>
              <a:t>modebit</a:t>
            </a:r>
            <a:r>
              <a:rPr lang="en" altLang="ko-US" dirty="0"/>
              <a:t> : 92 / </a:t>
            </a:r>
            <a:r>
              <a:rPr lang="en" altLang="ko-US" dirty="0" err="1"/>
              <a:t>n_coll</a:t>
            </a:r>
            <a:r>
              <a:rPr lang="en" altLang="ko-US" dirty="0"/>
              <a:t> = 2 </a:t>
            </a:r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B3BF159-D011-E64D-BB0F-2004C6D2C66B}"/>
              </a:ext>
            </a:extLst>
          </p:cNvPr>
          <p:cNvSpPr txBox="1"/>
          <p:nvPr/>
        </p:nvSpPr>
        <p:spPr>
          <a:xfrm>
            <a:off x="4902199" y="1595478"/>
            <a:ext cx="194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Plotted by </a:t>
            </a:r>
            <a:r>
              <a:rPr kumimoji="1" lang="en-US" altLang="ja-JP" dirty="0" err="1"/>
              <a:t>Jaein</a:t>
            </a:r>
            <a:r>
              <a:rPr kumimoji="1" lang="en-US" altLang="ja-JP" dirty="0"/>
              <a:t> 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4642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BB1672-0DFA-290A-9B24-13CC89D6D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2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4- To prove that readout are working we need:</a:t>
            </a:r>
            <a:br>
              <a:rPr lang="en-US" altLang="ja-JP" sz="3200" dirty="0"/>
            </a:br>
            <a:r>
              <a:rPr lang="en-US" altLang="ja-JP" sz="32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b)  Hits clusters (or raw hits) correlation for each Felix</a:t>
            </a:r>
            <a:br>
              <a:rPr lang="en-US" altLang="ja-JP" sz="3200" dirty="0"/>
            </a:br>
            <a:endParaRPr kumimoji="1" lang="ja-JP" altLang="en-US" sz="320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F55A983-DE95-D3E9-2498-284893E20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12538" y="1524564"/>
            <a:ext cx="4157027" cy="427773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B5C7C68-C237-701F-B54C-BAF699EC3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857116" y="1472005"/>
            <a:ext cx="4547417" cy="4679465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C0B89B1-6861-6F42-B67F-5969F94B701A}"/>
              </a:ext>
            </a:extLst>
          </p:cNvPr>
          <p:cNvSpPr txBox="1"/>
          <p:nvPr/>
        </p:nvSpPr>
        <p:spPr>
          <a:xfrm>
            <a:off x="4991181" y="1215587"/>
            <a:ext cx="3443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Plotted by Hinako and </a:t>
            </a:r>
            <a:r>
              <a:rPr lang="en-US" altLang="ja-JP" dirty="0"/>
              <a:t>T</a:t>
            </a:r>
            <a:r>
              <a:rPr kumimoji="1" lang="en-US" altLang="ja-JP" dirty="0"/>
              <a:t>akashi</a:t>
            </a:r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DD983534-9037-A447-B4B9-B4412074E8D8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6096000" y="1690688"/>
            <a:ext cx="0" cy="41525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A6FF2C1-526E-184B-93A7-A0BCE415F23E}"/>
              </a:ext>
            </a:extLst>
          </p:cNvPr>
          <p:cNvSpPr txBox="1"/>
          <p:nvPr/>
        </p:nvSpPr>
        <p:spPr>
          <a:xfrm>
            <a:off x="3914078" y="4549698"/>
            <a:ext cx="2010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Correlations between INTT3 and others. </a:t>
            </a:r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05C3336-A2CB-264A-ABD3-B2C1906859FD}"/>
              </a:ext>
            </a:extLst>
          </p:cNvPr>
          <p:cNvSpPr txBox="1"/>
          <p:nvPr/>
        </p:nvSpPr>
        <p:spPr>
          <a:xfrm>
            <a:off x="9893056" y="4650058"/>
            <a:ext cx="2084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Correlation between INTT5 and others. </a:t>
            </a:r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D979068-7FAC-DB48-BBB1-33C4C2BAC57F}"/>
              </a:ext>
            </a:extLst>
          </p:cNvPr>
          <p:cNvSpPr txBox="1"/>
          <p:nvPr/>
        </p:nvSpPr>
        <p:spPr>
          <a:xfrm>
            <a:off x="781194" y="6223222"/>
            <a:ext cx="10689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You can see same rapidity (North or South) has narrower correlations.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2544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FF79BD-6CD2-67C7-5BC3-6D68A407F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Optional (depend on the document space), but it can be an interesting plot: Cluster hit's correlation INTT north versus INTT south.</a:t>
            </a:r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76B1EBC4-FD01-FF58-69C4-4D5DA58C17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198140" y="1901236"/>
            <a:ext cx="3883718" cy="4395345"/>
          </a:xfr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3A847DC-CE08-4445-90EE-DCA80F279062}"/>
              </a:ext>
            </a:extLst>
          </p:cNvPr>
          <p:cNvSpPr txBox="1"/>
          <p:nvPr/>
        </p:nvSpPr>
        <p:spPr>
          <a:xfrm>
            <a:off x="5626800" y="2754456"/>
            <a:ext cx="32047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Run #20444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20K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Same data set of # 2 plot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Plotted by Hinako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5147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E69F61-63C4-B2D5-7ADA-D24CCEB71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NEW! Correlation between </a:t>
            </a:r>
            <a:r>
              <a:rPr lang="en-US" altLang="ja-JP" sz="4000" dirty="0" err="1"/>
              <a:t>INTTz</a:t>
            </a:r>
            <a:r>
              <a:rPr lang="en-US" altLang="ja-JP" sz="4000" dirty="0"/>
              <a:t> - </a:t>
            </a:r>
            <a:r>
              <a:rPr lang="en-US" altLang="ja-JP" sz="4000" dirty="0" err="1"/>
              <a:t>BBCz</a:t>
            </a:r>
            <a:endParaRPr kumimoji="1" lang="ja-JP" altLang="en-US" sz="40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1E57CD-467B-37CF-A959-C4452ECCF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667" y="5674893"/>
            <a:ext cx="10515600" cy="1029270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dirty="0"/>
              <a:t>The first field-on z vertex measured by INTT</a:t>
            </a:r>
          </a:p>
          <a:p>
            <a:r>
              <a:rPr kumimoji="1" lang="en-US" altLang="ja-JP" dirty="0"/>
              <a:t>Clear correlation is seen between </a:t>
            </a:r>
            <a:r>
              <a:rPr kumimoji="1" lang="en-US" altLang="ja-JP" dirty="0" err="1"/>
              <a:t>INTTz</a:t>
            </a:r>
            <a:r>
              <a:rPr kumimoji="1" lang="en-US" altLang="ja-JP" dirty="0"/>
              <a:t> and </a:t>
            </a:r>
            <a:r>
              <a:rPr kumimoji="1" lang="en-US" altLang="ja-JP" dirty="0" err="1"/>
              <a:t>MBDz</a:t>
            </a:r>
            <a:r>
              <a:rPr kumimoji="1" lang="en-US" altLang="ja-JP" dirty="0"/>
              <a:t> although slop is not one.  </a:t>
            </a:r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5DA6196-AC0B-64E3-6D75-322FB67A6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071" y="1610678"/>
            <a:ext cx="2817581" cy="244697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A172513-F51B-5E45-BA98-46B2F2042211}"/>
              </a:ext>
            </a:extLst>
          </p:cNvPr>
          <p:cNvSpPr txBox="1"/>
          <p:nvPr/>
        </p:nvSpPr>
        <p:spPr>
          <a:xfrm>
            <a:off x="7278624" y="1904672"/>
            <a:ext cx="1615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/>
              <a:t>INTT z</a:t>
            </a:r>
            <a:endParaRPr lang="en-US" altLang="ja-JP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AE547CF-1917-104B-A5E2-37A7B5D57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633" y="1507120"/>
            <a:ext cx="4199958" cy="3749278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1D786A7-F7B4-5244-89C8-BC12E4A1A260}"/>
              </a:ext>
            </a:extLst>
          </p:cNvPr>
          <p:cNvSpPr txBox="1"/>
          <p:nvPr/>
        </p:nvSpPr>
        <p:spPr>
          <a:xfrm rot="16200000">
            <a:off x="189106" y="2255294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MBD z [cm]</a:t>
            </a:r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D9F9261-DF4E-3148-A5F8-104B1909D833}"/>
              </a:ext>
            </a:extLst>
          </p:cNvPr>
          <p:cNvSpPr txBox="1"/>
          <p:nvPr/>
        </p:nvSpPr>
        <p:spPr>
          <a:xfrm>
            <a:off x="3420774" y="5167117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INTT z [cm]</a:t>
            </a:r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FF45906-5AB6-484D-9B1C-C779A5AC52D6}"/>
              </a:ext>
            </a:extLst>
          </p:cNvPr>
          <p:cNvSpPr txBox="1"/>
          <p:nvPr/>
        </p:nvSpPr>
        <p:spPr>
          <a:xfrm>
            <a:off x="5699372" y="4405342"/>
            <a:ext cx="38427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Run # 20708 </a:t>
            </a:r>
          </a:p>
          <a:p>
            <a:r>
              <a:rPr lang="en-US" altLang="ja-JP" dirty="0"/>
              <a:t>Field on </a:t>
            </a:r>
          </a:p>
          <a:p>
            <a:r>
              <a:rPr lang="en-US" altLang="ja-JP" dirty="0"/>
              <a:t>Before z vertex was moved to z=0</a:t>
            </a:r>
          </a:p>
          <a:p>
            <a:r>
              <a:rPr lang="en-US" altLang="ja-JP" dirty="0"/>
              <a:t>Plotted by Takashi</a:t>
            </a:r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F1D9677-D72E-B549-A2A8-ECE0BD09A94A}"/>
              </a:ext>
            </a:extLst>
          </p:cNvPr>
          <p:cNvSpPr txBox="1"/>
          <p:nvPr/>
        </p:nvSpPr>
        <p:spPr>
          <a:xfrm>
            <a:off x="7651592" y="3988372"/>
            <a:ext cx="1207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INTT z [cm]</a:t>
            </a:r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84410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794</Words>
  <Application>Microsoft Macintosh PowerPoint</Application>
  <PresentationFormat>ワイド画面</PresentationFormat>
  <Paragraphs>87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7" baseType="lpstr">
      <vt:lpstr>游ゴシック</vt:lpstr>
      <vt:lpstr>游ゴシック Light</vt:lpstr>
      <vt:lpstr>Arial</vt:lpstr>
      <vt:lpstr>Helvetica</vt:lpstr>
      <vt:lpstr>Office テーマ</vt:lpstr>
      <vt:lpstr>Requested correlation plots for PAC document</vt:lpstr>
      <vt:lpstr>Requested plot list by Rachid for PAC</vt:lpstr>
      <vt:lpstr>1- Hit's clusters correlation of the full inner vs. full outer barrel</vt:lpstr>
      <vt:lpstr> 2- Hit's clusters (and raw hits) correlation of full INTT vs. the MBD</vt:lpstr>
      <vt:lpstr>3- z Vertex distribution with Zero-Field run</vt:lpstr>
      <vt:lpstr>4- To prove that readout are working we need:         a) Felix synchronization plot like: FullBCOxFFF - chips BCO</vt:lpstr>
      <vt:lpstr>4- To prove that readout are working we need: b)  Hits clusters (or raw hits) correlation for each Felix </vt:lpstr>
      <vt:lpstr>Optional (depend on the document space), but it can be an interesting plot: Cluster hit's correlation INTT north versus INTT south.</vt:lpstr>
      <vt:lpstr>NEW! Correlation between INTTz - BBCz</vt:lpstr>
      <vt:lpstr>Official preliminary plots </vt:lpstr>
      <vt:lpstr>Back up</vt:lpstr>
      <vt:lpstr>The behavior of time-in /no-time-in with the same set up.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Requested correlation plots for PAC document</dc:title>
  <dc:creator>Maya Shimomura</dc:creator>
  <cp:lastModifiedBy>Maya Shimomura</cp:lastModifiedBy>
  <cp:revision>19</cp:revision>
  <dcterms:created xsi:type="dcterms:W3CDTF">2023-07-27T08:27:41Z</dcterms:created>
  <dcterms:modified xsi:type="dcterms:W3CDTF">2023-07-28T02:26:28Z</dcterms:modified>
</cp:coreProperties>
</file>