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9" r:id="rId3"/>
    <p:sldId id="261" r:id="rId4"/>
    <p:sldId id="262" r:id="rId5"/>
    <p:sldId id="344" r:id="rId6"/>
    <p:sldId id="308" r:id="rId7"/>
    <p:sldId id="309" r:id="rId8"/>
    <p:sldId id="263" r:id="rId9"/>
    <p:sldId id="345" r:id="rId10"/>
    <p:sldId id="346" r:id="rId11"/>
    <p:sldId id="258" r:id="rId12"/>
    <p:sldId id="341" r:id="rId13"/>
    <p:sldId id="259" r:id="rId14"/>
    <p:sldId id="342" r:id="rId15"/>
    <p:sldId id="337" r:id="rId16"/>
    <p:sldId id="343"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EF8B46-89AB-4269-AFEE-C685DBBC8875}" v="18" dt="2023-08-22T15:25:54.2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82B55-3F22-422A-89A4-EFF9D076682C}" type="datetimeFigureOut">
              <a:rPr lang="es-MX" smtClean="0"/>
              <a:t>22/08/2023</a:t>
            </a:fld>
            <a:endParaRPr lang="es-MX"/>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081A7-04F4-4DFE-9A88-E84E1D178F58}" type="slidenum">
              <a:rPr lang="es-MX" smtClean="0"/>
              <a:t>‹#›</a:t>
            </a:fld>
            <a:endParaRPr lang="es-MX"/>
          </a:p>
        </p:txBody>
      </p:sp>
    </p:spTree>
    <p:extLst>
      <p:ext uri="{BB962C8B-B14F-4D97-AF65-F5344CB8AC3E}">
        <p14:creationId xmlns:p14="http://schemas.microsoft.com/office/powerpoint/2010/main" val="238688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AEA074-24A7-4657-AE02-A51F68EA6AA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784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FC01E-32E5-2333-4583-004ACEBC7E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MX"/>
          </a:p>
        </p:txBody>
      </p:sp>
      <p:sp>
        <p:nvSpPr>
          <p:cNvPr id="3" name="Subtitle 2">
            <a:extLst>
              <a:ext uri="{FF2B5EF4-FFF2-40B4-BE49-F238E27FC236}">
                <a16:creationId xmlns:a16="http://schemas.microsoft.com/office/drawing/2014/main" id="{7EC9FA27-BE4A-F2EF-955E-C01742E73B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MX"/>
          </a:p>
        </p:txBody>
      </p:sp>
      <p:sp>
        <p:nvSpPr>
          <p:cNvPr id="4" name="Date Placeholder 3">
            <a:extLst>
              <a:ext uri="{FF2B5EF4-FFF2-40B4-BE49-F238E27FC236}">
                <a16:creationId xmlns:a16="http://schemas.microsoft.com/office/drawing/2014/main" id="{4303F58D-D2C6-6440-8ACC-5898E43CD25C}"/>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5" name="Footer Placeholder 4">
            <a:extLst>
              <a:ext uri="{FF2B5EF4-FFF2-40B4-BE49-F238E27FC236}">
                <a16:creationId xmlns:a16="http://schemas.microsoft.com/office/drawing/2014/main" id="{A2785C62-80D0-D9C5-308B-A063EF4F5E76}"/>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6BF04B3A-2EA5-DABE-A6AB-0797221F57F8}"/>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264008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C3EC-3D5A-CEE1-5A0D-4540F844C3CB}"/>
              </a:ext>
            </a:extLst>
          </p:cNvPr>
          <p:cNvSpPr>
            <a:spLocks noGrp="1"/>
          </p:cNvSpPr>
          <p:nvPr>
            <p:ph type="title"/>
          </p:nvPr>
        </p:nvSpPr>
        <p:spPr/>
        <p:txBody>
          <a:bodyPr/>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5D6EC31C-8CE8-C5BB-1A2E-EA5B9087F0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C3EF106E-6992-16C0-0744-3BDE38AE5A40}"/>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5" name="Footer Placeholder 4">
            <a:extLst>
              <a:ext uri="{FF2B5EF4-FFF2-40B4-BE49-F238E27FC236}">
                <a16:creationId xmlns:a16="http://schemas.microsoft.com/office/drawing/2014/main" id="{2557792A-9FFB-5DE1-D983-F91535059D02}"/>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33A31FD5-934D-F344-3CE9-40C1E2873274}"/>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310775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C73AD7-0942-73E7-4C50-148E27C5E8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2E93688E-D53B-45CA-C936-DE8BC68679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56AC9C8D-FE80-D7D9-B695-039FE3EEFBE0}"/>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5" name="Footer Placeholder 4">
            <a:extLst>
              <a:ext uri="{FF2B5EF4-FFF2-40B4-BE49-F238E27FC236}">
                <a16:creationId xmlns:a16="http://schemas.microsoft.com/office/drawing/2014/main" id="{79CDE607-EFCE-4EC5-DFB1-7BBF3DD9E5A2}"/>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DAAF8D23-0744-CED6-DDA7-080C4C0A9BD8}"/>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353674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5D2EC-5F33-947B-8B7C-2338AE76EC1C}"/>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6675168B-F18A-8EBB-16A3-62CB2CB0ED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C191EAD3-8FDF-6FB9-7A21-A8CC32686620}"/>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5" name="Footer Placeholder 4">
            <a:extLst>
              <a:ext uri="{FF2B5EF4-FFF2-40B4-BE49-F238E27FC236}">
                <a16:creationId xmlns:a16="http://schemas.microsoft.com/office/drawing/2014/main" id="{D36EEAF1-F6D9-B69E-1924-E9B8C2FE247A}"/>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1282BEBE-A791-3CD9-017F-2F9E870BE615}"/>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3853527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7744B-CE67-6E4F-5CFF-9E8FA9C5A9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MX"/>
          </a:p>
        </p:txBody>
      </p:sp>
      <p:sp>
        <p:nvSpPr>
          <p:cNvPr id="3" name="Text Placeholder 2">
            <a:extLst>
              <a:ext uri="{FF2B5EF4-FFF2-40B4-BE49-F238E27FC236}">
                <a16:creationId xmlns:a16="http://schemas.microsoft.com/office/drawing/2014/main" id="{976AF952-02CB-5A14-89C3-F23E1E4EF9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F5F3C6-7323-B219-CA89-0D292A1ADCDA}"/>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5" name="Footer Placeholder 4">
            <a:extLst>
              <a:ext uri="{FF2B5EF4-FFF2-40B4-BE49-F238E27FC236}">
                <a16:creationId xmlns:a16="http://schemas.microsoft.com/office/drawing/2014/main" id="{0A31706B-51CA-657E-5051-A441A7DA6995}"/>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2520385E-5FB7-2C0B-8E72-B8FBF7CD1838}"/>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135786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BF03-FFF8-8B2F-E5B5-580C6DA41005}"/>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42D38B5F-5BC2-4514-ED04-DFF11252BD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Content Placeholder 3">
            <a:extLst>
              <a:ext uri="{FF2B5EF4-FFF2-40B4-BE49-F238E27FC236}">
                <a16:creationId xmlns:a16="http://schemas.microsoft.com/office/drawing/2014/main" id="{06FDFDF9-5630-CE65-8E3A-DF503A8A25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Date Placeholder 4">
            <a:extLst>
              <a:ext uri="{FF2B5EF4-FFF2-40B4-BE49-F238E27FC236}">
                <a16:creationId xmlns:a16="http://schemas.microsoft.com/office/drawing/2014/main" id="{FBEAD2FD-BF9E-7DCA-EE12-99B19EB9E15D}"/>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6" name="Footer Placeholder 5">
            <a:extLst>
              <a:ext uri="{FF2B5EF4-FFF2-40B4-BE49-F238E27FC236}">
                <a16:creationId xmlns:a16="http://schemas.microsoft.com/office/drawing/2014/main" id="{A33B542D-B81A-16E2-9AA1-4135B47C208B}"/>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9C4D875D-9467-2787-F37C-8B5820CB1D18}"/>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151934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854E7-9ACD-C555-81B0-42CF63BC088D}"/>
              </a:ext>
            </a:extLst>
          </p:cNvPr>
          <p:cNvSpPr>
            <a:spLocks noGrp="1"/>
          </p:cNvSpPr>
          <p:nvPr>
            <p:ph type="title"/>
          </p:nvPr>
        </p:nvSpPr>
        <p:spPr>
          <a:xfrm>
            <a:off x="839788" y="365125"/>
            <a:ext cx="10515600" cy="1325563"/>
          </a:xfrm>
        </p:spPr>
        <p:txBody>
          <a:bodyPr/>
          <a:lstStyle/>
          <a:p>
            <a:r>
              <a:rPr lang="en-US"/>
              <a:t>Click to edit Master title style</a:t>
            </a:r>
            <a:endParaRPr lang="es-MX"/>
          </a:p>
        </p:txBody>
      </p:sp>
      <p:sp>
        <p:nvSpPr>
          <p:cNvPr id="3" name="Text Placeholder 2">
            <a:extLst>
              <a:ext uri="{FF2B5EF4-FFF2-40B4-BE49-F238E27FC236}">
                <a16:creationId xmlns:a16="http://schemas.microsoft.com/office/drawing/2014/main" id="{5384E9A5-45C7-45EE-BE85-63E35AE5F1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8532BE-E44E-7A38-74C8-EE734C89C3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Text Placeholder 4">
            <a:extLst>
              <a:ext uri="{FF2B5EF4-FFF2-40B4-BE49-F238E27FC236}">
                <a16:creationId xmlns:a16="http://schemas.microsoft.com/office/drawing/2014/main" id="{5D9C162A-D298-4178-F10D-4B64C7A02E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8A053A-2774-EC17-996A-CFBCF2F367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7" name="Date Placeholder 6">
            <a:extLst>
              <a:ext uri="{FF2B5EF4-FFF2-40B4-BE49-F238E27FC236}">
                <a16:creationId xmlns:a16="http://schemas.microsoft.com/office/drawing/2014/main" id="{BDE750E9-C9F7-02CE-8D8E-DD7CD63B87FA}"/>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8" name="Footer Placeholder 7">
            <a:extLst>
              <a:ext uri="{FF2B5EF4-FFF2-40B4-BE49-F238E27FC236}">
                <a16:creationId xmlns:a16="http://schemas.microsoft.com/office/drawing/2014/main" id="{A120FDF8-7299-1C43-6E7D-D38F6A34E285}"/>
              </a:ext>
            </a:extLst>
          </p:cNvPr>
          <p:cNvSpPr>
            <a:spLocks noGrp="1"/>
          </p:cNvSpPr>
          <p:nvPr>
            <p:ph type="ftr" sz="quarter" idx="11"/>
          </p:nvPr>
        </p:nvSpPr>
        <p:spPr/>
        <p:txBody>
          <a:bodyPr/>
          <a:lstStyle/>
          <a:p>
            <a:endParaRPr lang="es-MX"/>
          </a:p>
        </p:txBody>
      </p:sp>
      <p:sp>
        <p:nvSpPr>
          <p:cNvPr id="9" name="Slide Number Placeholder 8">
            <a:extLst>
              <a:ext uri="{FF2B5EF4-FFF2-40B4-BE49-F238E27FC236}">
                <a16:creationId xmlns:a16="http://schemas.microsoft.com/office/drawing/2014/main" id="{B1108474-CFE6-8845-7896-C0FAB99524D6}"/>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164415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CDD5-757C-BA95-2338-B03F354F5162}"/>
              </a:ext>
            </a:extLst>
          </p:cNvPr>
          <p:cNvSpPr>
            <a:spLocks noGrp="1"/>
          </p:cNvSpPr>
          <p:nvPr>
            <p:ph type="title"/>
          </p:nvPr>
        </p:nvSpPr>
        <p:spPr/>
        <p:txBody>
          <a:bodyPr/>
          <a:lstStyle/>
          <a:p>
            <a:r>
              <a:rPr lang="en-US"/>
              <a:t>Click to edit Master title style</a:t>
            </a:r>
            <a:endParaRPr lang="es-MX"/>
          </a:p>
        </p:txBody>
      </p:sp>
      <p:sp>
        <p:nvSpPr>
          <p:cNvPr id="3" name="Date Placeholder 2">
            <a:extLst>
              <a:ext uri="{FF2B5EF4-FFF2-40B4-BE49-F238E27FC236}">
                <a16:creationId xmlns:a16="http://schemas.microsoft.com/office/drawing/2014/main" id="{A935A3E9-8660-A436-44AB-F32021796D98}"/>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4" name="Footer Placeholder 3">
            <a:extLst>
              <a:ext uri="{FF2B5EF4-FFF2-40B4-BE49-F238E27FC236}">
                <a16:creationId xmlns:a16="http://schemas.microsoft.com/office/drawing/2014/main" id="{DDFD172E-2411-6C43-98AA-6E7D7BA52C10}"/>
              </a:ext>
            </a:extLst>
          </p:cNvPr>
          <p:cNvSpPr>
            <a:spLocks noGrp="1"/>
          </p:cNvSpPr>
          <p:nvPr>
            <p:ph type="ftr" sz="quarter" idx="11"/>
          </p:nvPr>
        </p:nvSpPr>
        <p:spPr/>
        <p:txBody>
          <a:bodyPr/>
          <a:lstStyle/>
          <a:p>
            <a:endParaRPr lang="es-MX"/>
          </a:p>
        </p:txBody>
      </p:sp>
      <p:sp>
        <p:nvSpPr>
          <p:cNvPr id="5" name="Slide Number Placeholder 4">
            <a:extLst>
              <a:ext uri="{FF2B5EF4-FFF2-40B4-BE49-F238E27FC236}">
                <a16:creationId xmlns:a16="http://schemas.microsoft.com/office/drawing/2014/main" id="{39CB570C-AA7F-5D21-0BA9-91D4A4969F6D}"/>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375946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EEEC01-3253-5054-B283-44F6DF83E620}"/>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3" name="Footer Placeholder 2">
            <a:extLst>
              <a:ext uri="{FF2B5EF4-FFF2-40B4-BE49-F238E27FC236}">
                <a16:creationId xmlns:a16="http://schemas.microsoft.com/office/drawing/2014/main" id="{58DBF696-E24F-3239-40D4-83E187EA167A}"/>
              </a:ext>
            </a:extLst>
          </p:cNvPr>
          <p:cNvSpPr>
            <a:spLocks noGrp="1"/>
          </p:cNvSpPr>
          <p:nvPr>
            <p:ph type="ftr" sz="quarter" idx="11"/>
          </p:nvPr>
        </p:nvSpPr>
        <p:spPr/>
        <p:txBody>
          <a:bodyPr/>
          <a:lstStyle/>
          <a:p>
            <a:endParaRPr lang="es-MX"/>
          </a:p>
        </p:txBody>
      </p:sp>
      <p:sp>
        <p:nvSpPr>
          <p:cNvPr id="4" name="Slide Number Placeholder 3">
            <a:extLst>
              <a:ext uri="{FF2B5EF4-FFF2-40B4-BE49-F238E27FC236}">
                <a16:creationId xmlns:a16="http://schemas.microsoft.com/office/drawing/2014/main" id="{2A9A53B6-686B-B015-EEE6-84F439CCEB93}"/>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90140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BB121-ACBB-B6DC-C29E-224A883F66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Content Placeholder 2">
            <a:extLst>
              <a:ext uri="{FF2B5EF4-FFF2-40B4-BE49-F238E27FC236}">
                <a16:creationId xmlns:a16="http://schemas.microsoft.com/office/drawing/2014/main" id="{5CF4BFE4-7811-F71E-9F9A-5E0B347A95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Text Placeholder 3">
            <a:extLst>
              <a:ext uri="{FF2B5EF4-FFF2-40B4-BE49-F238E27FC236}">
                <a16:creationId xmlns:a16="http://schemas.microsoft.com/office/drawing/2014/main" id="{E3B97CCB-7403-529B-40CD-0245F68DB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FD3693-023E-2C5F-EEE9-E2FEFCE07825}"/>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6" name="Footer Placeholder 5">
            <a:extLst>
              <a:ext uri="{FF2B5EF4-FFF2-40B4-BE49-F238E27FC236}">
                <a16:creationId xmlns:a16="http://schemas.microsoft.com/office/drawing/2014/main" id="{FBA187C2-D022-763E-1762-6924C3542966}"/>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4567CEB5-4658-9A7B-252A-58E8B823B0F5}"/>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905259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B1E52-C61D-22C5-6588-D9E3303CEB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Picture Placeholder 2">
            <a:extLst>
              <a:ext uri="{FF2B5EF4-FFF2-40B4-BE49-F238E27FC236}">
                <a16:creationId xmlns:a16="http://schemas.microsoft.com/office/drawing/2014/main" id="{FADE21E1-B3D1-C622-534C-0A522911B0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a:extLst>
              <a:ext uri="{FF2B5EF4-FFF2-40B4-BE49-F238E27FC236}">
                <a16:creationId xmlns:a16="http://schemas.microsoft.com/office/drawing/2014/main" id="{F72004CB-9063-58D0-8E69-37192DF1E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A7B432-5461-FE17-AA27-58F979D99EFB}"/>
              </a:ext>
            </a:extLst>
          </p:cNvPr>
          <p:cNvSpPr>
            <a:spLocks noGrp="1"/>
          </p:cNvSpPr>
          <p:nvPr>
            <p:ph type="dt" sz="half" idx="10"/>
          </p:nvPr>
        </p:nvSpPr>
        <p:spPr/>
        <p:txBody>
          <a:bodyPr/>
          <a:lstStyle/>
          <a:p>
            <a:fld id="{3ED720DB-7909-48DD-AE18-5B3D5C0E4A9A}" type="datetimeFigureOut">
              <a:rPr lang="es-MX" smtClean="0"/>
              <a:t>22/08/2023</a:t>
            </a:fld>
            <a:endParaRPr lang="es-MX"/>
          </a:p>
        </p:txBody>
      </p:sp>
      <p:sp>
        <p:nvSpPr>
          <p:cNvPr id="6" name="Footer Placeholder 5">
            <a:extLst>
              <a:ext uri="{FF2B5EF4-FFF2-40B4-BE49-F238E27FC236}">
                <a16:creationId xmlns:a16="http://schemas.microsoft.com/office/drawing/2014/main" id="{3082B38D-02F8-DC7F-317F-C70B1920B876}"/>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7D38ED63-A075-7DA8-A23B-B58A3FFADFC6}"/>
              </a:ext>
            </a:extLst>
          </p:cNvPr>
          <p:cNvSpPr>
            <a:spLocks noGrp="1"/>
          </p:cNvSpPr>
          <p:nvPr>
            <p:ph type="sldNum" sz="quarter" idx="12"/>
          </p:nvPr>
        </p:nvSpPr>
        <p:spPr/>
        <p:txBody>
          <a:bodyPr/>
          <a:lstStyle/>
          <a:p>
            <a:fld id="{9D2880C7-3B38-4DBF-810F-32D9F8F0994C}" type="slidenum">
              <a:rPr lang="es-MX" smtClean="0"/>
              <a:t>‹#›</a:t>
            </a:fld>
            <a:endParaRPr lang="es-MX"/>
          </a:p>
        </p:txBody>
      </p:sp>
    </p:spTree>
    <p:extLst>
      <p:ext uri="{BB962C8B-B14F-4D97-AF65-F5344CB8AC3E}">
        <p14:creationId xmlns:p14="http://schemas.microsoft.com/office/powerpoint/2010/main" val="4014131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DE434B-3AA9-E9DA-28BF-69E59AD528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MX"/>
          </a:p>
        </p:txBody>
      </p:sp>
      <p:sp>
        <p:nvSpPr>
          <p:cNvPr id="3" name="Text Placeholder 2">
            <a:extLst>
              <a:ext uri="{FF2B5EF4-FFF2-40B4-BE49-F238E27FC236}">
                <a16:creationId xmlns:a16="http://schemas.microsoft.com/office/drawing/2014/main" id="{A7EF7727-2741-F072-C3E1-A420456DCD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FE9DB0D2-D0E0-FAAB-E36B-FDA6C17F2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D720DB-7909-48DD-AE18-5B3D5C0E4A9A}" type="datetimeFigureOut">
              <a:rPr lang="es-MX" smtClean="0"/>
              <a:t>22/08/2023</a:t>
            </a:fld>
            <a:endParaRPr lang="es-MX"/>
          </a:p>
        </p:txBody>
      </p:sp>
      <p:sp>
        <p:nvSpPr>
          <p:cNvPr id="5" name="Footer Placeholder 4">
            <a:extLst>
              <a:ext uri="{FF2B5EF4-FFF2-40B4-BE49-F238E27FC236}">
                <a16:creationId xmlns:a16="http://schemas.microsoft.com/office/drawing/2014/main" id="{CD7F41D9-CB0B-5E59-41B3-4E1684C9F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a:extLst>
              <a:ext uri="{FF2B5EF4-FFF2-40B4-BE49-F238E27FC236}">
                <a16:creationId xmlns:a16="http://schemas.microsoft.com/office/drawing/2014/main" id="{1EF11C3F-8EAF-747E-DAE3-918A882D70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880C7-3B38-4DBF-810F-32D9F8F0994C}" type="slidenum">
              <a:rPr lang="es-MX" smtClean="0"/>
              <a:t>‹#›</a:t>
            </a:fld>
            <a:endParaRPr lang="es-MX"/>
          </a:p>
        </p:txBody>
      </p:sp>
    </p:spTree>
    <p:extLst>
      <p:ext uri="{BB962C8B-B14F-4D97-AF65-F5344CB8AC3E}">
        <p14:creationId xmlns:p14="http://schemas.microsoft.com/office/powerpoint/2010/main" val="190793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1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12D24-9DF8-6A61-2ADE-6A6AFEB75750}"/>
              </a:ext>
            </a:extLst>
          </p:cNvPr>
          <p:cNvSpPr>
            <a:spLocks noGrp="1"/>
          </p:cNvSpPr>
          <p:nvPr>
            <p:ph type="ctrTitle"/>
          </p:nvPr>
        </p:nvSpPr>
        <p:spPr/>
        <p:txBody>
          <a:bodyPr>
            <a:normAutofit fontScale="90000"/>
          </a:bodyPr>
          <a:lstStyle/>
          <a:p>
            <a:r>
              <a:rPr lang="en-US" dirty="0"/>
              <a:t>HEPMC File Merger and Background Effects on Tracking Reconstruction </a:t>
            </a:r>
            <a:endParaRPr lang="es-MX" dirty="0"/>
          </a:p>
        </p:txBody>
      </p:sp>
      <p:sp>
        <p:nvSpPr>
          <p:cNvPr id="3" name="Subtitle 2">
            <a:extLst>
              <a:ext uri="{FF2B5EF4-FFF2-40B4-BE49-F238E27FC236}">
                <a16:creationId xmlns:a16="http://schemas.microsoft.com/office/drawing/2014/main" id="{2A548E26-1E9A-BEE2-1D74-1526F0147F3A}"/>
              </a:ext>
            </a:extLst>
          </p:cNvPr>
          <p:cNvSpPr>
            <a:spLocks noGrp="1"/>
          </p:cNvSpPr>
          <p:nvPr>
            <p:ph type="subTitle" idx="1"/>
          </p:nvPr>
        </p:nvSpPr>
        <p:spPr/>
        <p:txBody>
          <a:bodyPr/>
          <a:lstStyle/>
          <a:p>
            <a:r>
              <a:rPr lang="en-US" dirty="0"/>
              <a:t>By Benjamen Sterwerf</a:t>
            </a:r>
            <a:endParaRPr lang="es-MX" dirty="0"/>
          </a:p>
        </p:txBody>
      </p:sp>
    </p:spTree>
    <p:extLst>
      <p:ext uri="{BB962C8B-B14F-4D97-AF65-F5344CB8AC3E}">
        <p14:creationId xmlns:p14="http://schemas.microsoft.com/office/powerpoint/2010/main" val="1405500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2F969-677A-AF30-A78C-CE832C802A70}"/>
              </a:ext>
            </a:extLst>
          </p:cNvPr>
          <p:cNvSpPr>
            <a:spLocks noGrp="1"/>
          </p:cNvSpPr>
          <p:nvPr>
            <p:ph type="title"/>
          </p:nvPr>
        </p:nvSpPr>
        <p:spPr/>
        <p:txBody>
          <a:bodyPr/>
          <a:lstStyle/>
          <a:p>
            <a:r>
              <a:rPr lang="en-US" dirty="0"/>
              <a:t>Particle Distributions Based on Particle Type</a:t>
            </a:r>
            <a:endParaRPr lang="es-MX" dirty="0"/>
          </a:p>
        </p:txBody>
      </p:sp>
      <p:pic>
        <p:nvPicPr>
          <p:cNvPr id="11" name="Picture 10">
            <a:extLst>
              <a:ext uri="{FF2B5EF4-FFF2-40B4-BE49-F238E27FC236}">
                <a16:creationId xmlns:a16="http://schemas.microsoft.com/office/drawing/2014/main" id="{709EFA9E-C881-700B-2072-86FBCA2D916D}"/>
              </a:ext>
            </a:extLst>
          </p:cNvPr>
          <p:cNvPicPr>
            <a:picLocks noChangeAspect="1"/>
          </p:cNvPicPr>
          <p:nvPr/>
        </p:nvPicPr>
        <p:blipFill>
          <a:blip r:embed="rId2"/>
          <a:stretch>
            <a:fillRect/>
          </a:stretch>
        </p:blipFill>
        <p:spPr>
          <a:xfrm>
            <a:off x="235743" y="2000249"/>
            <a:ext cx="3743325" cy="2657475"/>
          </a:xfrm>
          <a:prstGeom prst="rect">
            <a:avLst/>
          </a:prstGeom>
        </p:spPr>
      </p:pic>
      <p:pic>
        <p:nvPicPr>
          <p:cNvPr id="13" name="Picture 12">
            <a:extLst>
              <a:ext uri="{FF2B5EF4-FFF2-40B4-BE49-F238E27FC236}">
                <a16:creationId xmlns:a16="http://schemas.microsoft.com/office/drawing/2014/main" id="{087F8D7E-527E-C403-1CBB-55684048E6CC}"/>
              </a:ext>
            </a:extLst>
          </p:cNvPr>
          <p:cNvPicPr>
            <a:picLocks noChangeAspect="1"/>
          </p:cNvPicPr>
          <p:nvPr/>
        </p:nvPicPr>
        <p:blipFill>
          <a:blip r:embed="rId3"/>
          <a:stretch>
            <a:fillRect/>
          </a:stretch>
        </p:blipFill>
        <p:spPr>
          <a:xfrm>
            <a:off x="4332684" y="1957387"/>
            <a:ext cx="3752850" cy="2695575"/>
          </a:xfrm>
          <a:prstGeom prst="rect">
            <a:avLst/>
          </a:prstGeom>
        </p:spPr>
      </p:pic>
      <p:pic>
        <p:nvPicPr>
          <p:cNvPr id="17" name="Picture 16">
            <a:extLst>
              <a:ext uri="{FF2B5EF4-FFF2-40B4-BE49-F238E27FC236}">
                <a16:creationId xmlns:a16="http://schemas.microsoft.com/office/drawing/2014/main" id="{6F3FB3D2-5C2E-986B-B666-B9F6F047453A}"/>
              </a:ext>
            </a:extLst>
          </p:cNvPr>
          <p:cNvPicPr>
            <a:picLocks noChangeAspect="1"/>
          </p:cNvPicPr>
          <p:nvPr/>
        </p:nvPicPr>
        <p:blipFill>
          <a:blip r:embed="rId4"/>
          <a:stretch>
            <a:fillRect/>
          </a:stretch>
        </p:blipFill>
        <p:spPr>
          <a:xfrm>
            <a:off x="8439150" y="1957386"/>
            <a:ext cx="3752850" cy="2743200"/>
          </a:xfrm>
          <a:prstGeom prst="rect">
            <a:avLst/>
          </a:prstGeom>
        </p:spPr>
      </p:pic>
      <p:sp>
        <p:nvSpPr>
          <p:cNvPr id="18" name="TextBox 17">
            <a:extLst>
              <a:ext uri="{FF2B5EF4-FFF2-40B4-BE49-F238E27FC236}">
                <a16:creationId xmlns:a16="http://schemas.microsoft.com/office/drawing/2014/main" id="{1D1D911F-20CA-DE45-4C89-56532F2F9264}"/>
              </a:ext>
            </a:extLst>
          </p:cNvPr>
          <p:cNvSpPr txBox="1"/>
          <p:nvPr/>
        </p:nvSpPr>
        <p:spPr>
          <a:xfrm>
            <a:off x="4202545" y="4719058"/>
            <a:ext cx="3882989" cy="1754326"/>
          </a:xfrm>
          <a:prstGeom prst="rect">
            <a:avLst/>
          </a:prstGeom>
          <a:noFill/>
        </p:spPr>
        <p:txBody>
          <a:bodyPr wrap="square" rtlCol="0">
            <a:spAutoFit/>
          </a:bodyPr>
          <a:lstStyle/>
          <a:p>
            <a:pPr marL="285750" indent="-285750">
              <a:buFont typeface="Arial" panose="020B0604020202020204" pitchFamily="34" charset="0"/>
              <a:buChar char="•"/>
            </a:pPr>
            <a:r>
              <a:rPr lang="en-US" dirty="0"/>
              <a:t>Particle Species include:</a:t>
            </a:r>
          </a:p>
          <a:p>
            <a:pPr marL="742950" lvl="1" indent="-285750">
              <a:buFont typeface="Arial" panose="020B0604020202020204" pitchFamily="34" charset="0"/>
              <a:buChar char="•"/>
            </a:pPr>
            <a:r>
              <a:rPr lang="en-US" dirty="0"/>
              <a:t>Protons (blue)</a:t>
            </a:r>
          </a:p>
          <a:p>
            <a:pPr marL="742950" lvl="1" indent="-285750">
              <a:buFont typeface="Arial" panose="020B0604020202020204" pitchFamily="34" charset="0"/>
              <a:buChar char="•"/>
            </a:pPr>
            <a:r>
              <a:rPr lang="en-US" dirty="0"/>
              <a:t>Electrons (red)</a:t>
            </a:r>
          </a:p>
          <a:p>
            <a:pPr marL="742950" lvl="1" indent="-285750">
              <a:buFont typeface="Arial" panose="020B0604020202020204" pitchFamily="34" charset="0"/>
              <a:buChar char="•"/>
            </a:pPr>
            <a:r>
              <a:rPr lang="en-US" dirty="0"/>
              <a:t>Neutrons (yellow)</a:t>
            </a:r>
          </a:p>
          <a:p>
            <a:pPr marL="742950" lvl="1" indent="-285750">
              <a:buFont typeface="Arial" panose="020B0604020202020204" pitchFamily="34" charset="0"/>
              <a:buChar char="•"/>
            </a:pPr>
            <a:r>
              <a:rPr lang="en-US" dirty="0" err="1"/>
              <a:t>Pions</a:t>
            </a:r>
            <a:r>
              <a:rPr lang="en-US" dirty="0"/>
              <a:t> (green)</a:t>
            </a:r>
          </a:p>
          <a:p>
            <a:endParaRPr lang="es-MX" dirty="0"/>
          </a:p>
        </p:txBody>
      </p:sp>
    </p:spTree>
    <p:extLst>
      <p:ext uri="{BB962C8B-B14F-4D97-AF65-F5344CB8AC3E}">
        <p14:creationId xmlns:p14="http://schemas.microsoft.com/office/powerpoint/2010/main" val="2832312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753EE-159F-0191-46D3-BCA3EFB969A8}"/>
              </a:ext>
            </a:extLst>
          </p:cNvPr>
          <p:cNvSpPr>
            <a:spLocks noGrp="1"/>
          </p:cNvSpPr>
          <p:nvPr>
            <p:ph type="title"/>
          </p:nvPr>
        </p:nvSpPr>
        <p:spPr>
          <a:xfrm>
            <a:off x="838200" y="192598"/>
            <a:ext cx="10515600" cy="644166"/>
          </a:xfrm>
        </p:spPr>
        <p:txBody>
          <a:bodyPr>
            <a:normAutofit fontScale="90000"/>
          </a:bodyPr>
          <a:lstStyle/>
          <a:p>
            <a:r>
              <a:rPr lang="en-US" dirty="0"/>
              <a:t>Reconstructed Eta Distributions Truth Seeding </a:t>
            </a:r>
            <a:endParaRPr lang="es-MX" dirty="0"/>
          </a:p>
        </p:txBody>
      </p:sp>
      <p:pic>
        <p:nvPicPr>
          <p:cNvPr id="5" name="Picture 4">
            <a:extLst>
              <a:ext uri="{FF2B5EF4-FFF2-40B4-BE49-F238E27FC236}">
                <a16:creationId xmlns:a16="http://schemas.microsoft.com/office/drawing/2014/main" id="{C3F5B9BE-7899-2F62-E2A9-D4B633CC0B8D}"/>
              </a:ext>
            </a:extLst>
          </p:cNvPr>
          <p:cNvPicPr>
            <a:picLocks noChangeAspect="1"/>
          </p:cNvPicPr>
          <p:nvPr/>
        </p:nvPicPr>
        <p:blipFill>
          <a:blip r:embed="rId2"/>
          <a:stretch>
            <a:fillRect/>
          </a:stretch>
        </p:blipFill>
        <p:spPr>
          <a:xfrm>
            <a:off x="454162" y="993783"/>
            <a:ext cx="3771900" cy="2686050"/>
          </a:xfrm>
          <a:prstGeom prst="rect">
            <a:avLst/>
          </a:prstGeom>
        </p:spPr>
      </p:pic>
      <p:pic>
        <p:nvPicPr>
          <p:cNvPr id="7" name="Picture 6">
            <a:extLst>
              <a:ext uri="{FF2B5EF4-FFF2-40B4-BE49-F238E27FC236}">
                <a16:creationId xmlns:a16="http://schemas.microsoft.com/office/drawing/2014/main" id="{752052C3-51D8-B758-9588-FE02F571E8A5}"/>
              </a:ext>
            </a:extLst>
          </p:cNvPr>
          <p:cNvPicPr>
            <a:picLocks noChangeAspect="1"/>
          </p:cNvPicPr>
          <p:nvPr/>
        </p:nvPicPr>
        <p:blipFill>
          <a:blip r:embed="rId3"/>
          <a:stretch>
            <a:fillRect/>
          </a:stretch>
        </p:blipFill>
        <p:spPr>
          <a:xfrm>
            <a:off x="4226062" y="993783"/>
            <a:ext cx="3771900" cy="2686050"/>
          </a:xfrm>
          <a:prstGeom prst="rect">
            <a:avLst/>
          </a:prstGeom>
        </p:spPr>
      </p:pic>
      <p:pic>
        <p:nvPicPr>
          <p:cNvPr id="9" name="Picture 8">
            <a:extLst>
              <a:ext uri="{FF2B5EF4-FFF2-40B4-BE49-F238E27FC236}">
                <a16:creationId xmlns:a16="http://schemas.microsoft.com/office/drawing/2014/main" id="{DE7A2437-77B1-728B-D5BB-EB4923512FCB}"/>
              </a:ext>
            </a:extLst>
          </p:cNvPr>
          <p:cNvPicPr>
            <a:picLocks noChangeAspect="1"/>
          </p:cNvPicPr>
          <p:nvPr/>
        </p:nvPicPr>
        <p:blipFill>
          <a:blip r:embed="rId4"/>
          <a:stretch>
            <a:fillRect/>
          </a:stretch>
        </p:blipFill>
        <p:spPr>
          <a:xfrm>
            <a:off x="7997962" y="993783"/>
            <a:ext cx="3771900" cy="2686050"/>
          </a:xfrm>
          <a:prstGeom prst="rect">
            <a:avLst/>
          </a:prstGeom>
        </p:spPr>
      </p:pic>
      <p:pic>
        <p:nvPicPr>
          <p:cNvPr id="11" name="Picture 10">
            <a:extLst>
              <a:ext uri="{FF2B5EF4-FFF2-40B4-BE49-F238E27FC236}">
                <a16:creationId xmlns:a16="http://schemas.microsoft.com/office/drawing/2014/main" id="{C379833C-6D99-0A2F-15D6-753EB4F0B4DD}"/>
              </a:ext>
            </a:extLst>
          </p:cNvPr>
          <p:cNvPicPr>
            <a:picLocks noChangeAspect="1"/>
          </p:cNvPicPr>
          <p:nvPr/>
        </p:nvPicPr>
        <p:blipFill>
          <a:blip r:embed="rId5"/>
          <a:stretch>
            <a:fillRect/>
          </a:stretch>
        </p:blipFill>
        <p:spPr>
          <a:xfrm>
            <a:off x="454162" y="3679833"/>
            <a:ext cx="3771900" cy="2686050"/>
          </a:xfrm>
          <a:prstGeom prst="rect">
            <a:avLst/>
          </a:prstGeom>
        </p:spPr>
      </p:pic>
      <p:pic>
        <p:nvPicPr>
          <p:cNvPr id="13" name="Picture 12">
            <a:extLst>
              <a:ext uri="{FF2B5EF4-FFF2-40B4-BE49-F238E27FC236}">
                <a16:creationId xmlns:a16="http://schemas.microsoft.com/office/drawing/2014/main" id="{96DB822B-1AD7-9B4E-D0ED-FAD2627809A1}"/>
              </a:ext>
            </a:extLst>
          </p:cNvPr>
          <p:cNvPicPr>
            <a:picLocks noChangeAspect="1"/>
          </p:cNvPicPr>
          <p:nvPr/>
        </p:nvPicPr>
        <p:blipFill>
          <a:blip r:embed="rId6"/>
          <a:stretch>
            <a:fillRect/>
          </a:stretch>
        </p:blipFill>
        <p:spPr>
          <a:xfrm>
            <a:off x="4226062" y="3679833"/>
            <a:ext cx="3771900" cy="2686050"/>
          </a:xfrm>
          <a:prstGeom prst="rect">
            <a:avLst/>
          </a:prstGeom>
        </p:spPr>
      </p:pic>
    </p:spTree>
    <p:extLst>
      <p:ext uri="{BB962C8B-B14F-4D97-AF65-F5344CB8AC3E}">
        <p14:creationId xmlns:p14="http://schemas.microsoft.com/office/powerpoint/2010/main" val="158918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753EE-159F-0191-46D3-BCA3EFB969A8}"/>
              </a:ext>
            </a:extLst>
          </p:cNvPr>
          <p:cNvSpPr>
            <a:spLocks noGrp="1"/>
          </p:cNvSpPr>
          <p:nvPr>
            <p:ph type="title"/>
          </p:nvPr>
        </p:nvSpPr>
        <p:spPr>
          <a:xfrm>
            <a:off x="838200" y="192598"/>
            <a:ext cx="10515600" cy="644166"/>
          </a:xfrm>
        </p:spPr>
        <p:txBody>
          <a:bodyPr>
            <a:normAutofit fontScale="90000"/>
          </a:bodyPr>
          <a:lstStyle/>
          <a:p>
            <a:r>
              <a:rPr lang="en-US" dirty="0"/>
              <a:t>Reconstructed Eta Distributions Realistic Seeding </a:t>
            </a:r>
            <a:endParaRPr lang="es-MX" dirty="0"/>
          </a:p>
        </p:txBody>
      </p:sp>
      <p:pic>
        <p:nvPicPr>
          <p:cNvPr id="4" name="Picture 3">
            <a:extLst>
              <a:ext uri="{FF2B5EF4-FFF2-40B4-BE49-F238E27FC236}">
                <a16:creationId xmlns:a16="http://schemas.microsoft.com/office/drawing/2014/main" id="{040BF787-BD15-611E-3119-EBD516254AA6}"/>
              </a:ext>
            </a:extLst>
          </p:cNvPr>
          <p:cNvPicPr>
            <a:picLocks noChangeAspect="1"/>
          </p:cNvPicPr>
          <p:nvPr/>
        </p:nvPicPr>
        <p:blipFill>
          <a:blip r:embed="rId2"/>
          <a:stretch>
            <a:fillRect/>
          </a:stretch>
        </p:blipFill>
        <p:spPr>
          <a:xfrm>
            <a:off x="310910" y="1016299"/>
            <a:ext cx="3771900" cy="2686050"/>
          </a:xfrm>
          <a:prstGeom prst="rect">
            <a:avLst/>
          </a:prstGeom>
        </p:spPr>
      </p:pic>
      <p:pic>
        <p:nvPicPr>
          <p:cNvPr id="8" name="Picture 7">
            <a:extLst>
              <a:ext uri="{FF2B5EF4-FFF2-40B4-BE49-F238E27FC236}">
                <a16:creationId xmlns:a16="http://schemas.microsoft.com/office/drawing/2014/main" id="{FBD9D469-29F0-A656-16A1-3043F31A2D08}"/>
              </a:ext>
            </a:extLst>
          </p:cNvPr>
          <p:cNvPicPr>
            <a:picLocks noChangeAspect="1"/>
          </p:cNvPicPr>
          <p:nvPr/>
        </p:nvPicPr>
        <p:blipFill>
          <a:blip r:embed="rId3"/>
          <a:stretch>
            <a:fillRect/>
          </a:stretch>
        </p:blipFill>
        <p:spPr>
          <a:xfrm>
            <a:off x="4082810" y="3979352"/>
            <a:ext cx="3771900" cy="2686050"/>
          </a:xfrm>
          <a:prstGeom prst="rect">
            <a:avLst/>
          </a:prstGeom>
        </p:spPr>
      </p:pic>
      <p:pic>
        <p:nvPicPr>
          <p:cNvPr id="12" name="Picture 11">
            <a:extLst>
              <a:ext uri="{FF2B5EF4-FFF2-40B4-BE49-F238E27FC236}">
                <a16:creationId xmlns:a16="http://schemas.microsoft.com/office/drawing/2014/main" id="{02581561-C3A4-3175-2C0C-6AC7B4A2399A}"/>
              </a:ext>
            </a:extLst>
          </p:cNvPr>
          <p:cNvPicPr>
            <a:picLocks noChangeAspect="1"/>
          </p:cNvPicPr>
          <p:nvPr/>
        </p:nvPicPr>
        <p:blipFill>
          <a:blip r:embed="rId4"/>
          <a:stretch>
            <a:fillRect/>
          </a:stretch>
        </p:blipFill>
        <p:spPr>
          <a:xfrm>
            <a:off x="310910" y="3979352"/>
            <a:ext cx="3771900" cy="2686050"/>
          </a:xfrm>
          <a:prstGeom prst="rect">
            <a:avLst/>
          </a:prstGeom>
        </p:spPr>
      </p:pic>
      <p:pic>
        <p:nvPicPr>
          <p:cNvPr id="15" name="Picture 14">
            <a:extLst>
              <a:ext uri="{FF2B5EF4-FFF2-40B4-BE49-F238E27FC236}">
                <a16:creationId xmlns:a16="http://schemas.microsoft.com/office/drawing/2014/main" id="{8E3FB6FC-9618-96AC-3C9D-38522C102E8A}"/>
              </a:ext>
            </a:extLst>
          </p:cNvPr>
          <p:cNvPicPr>
            <a:picLocks noChangeAspect="1"/>
          </p:cNvPicPr>
          <p:nvPr/>
        </p:nvPicPr>
        <p:blipFill>
          <a:blip r:embed="rId5"/>
          <a:stretch>
            <a:fillRect/>
          </a:stretch>
        </p:blipFill>
        <p:spPr>
          <a:xfrm>
            <a:off x="4082810" y="1016299"/>
            <a:ext cx="3771900" cy="2686050"/>
          </a:xfrm>
          <a:prstGeom prst="rect">
            <a:avLst/>
          </a:prstGeom>
        </p:spPr>
      </p:pic>
      <p:pic>
        <p:nvPicPr>
          <p:cNvPr id="17" name="Picture 16">
            <a:extLst>
              <a:ext uri="{FF2B5EF4-FFF2-40B4-BE49-F238E27FC236}">
                <a16:creationId xmlns:a16="http://schemas.microsoft.com/office/drawing/2014/main" id="{0910C1DA-353E-DE58-9060-CAA390645ACE}"/>
              </a:ext>
            </a:extLst>
          </p:cNvPr>
          <p:cNvPicPr>
            <a:picLocks noChangeAspect="1"/>
          </p:cNvPicPr>
          <p:nvPr/>
        </p:nvPicPr>
        <p:blipFill>
          <a:blip r:embed="rId6"/>
          <a:stretch>
            <a:fillRect/>
          </a:stretch>
        </p:blipFill>
        <p:spPr>
          <a:xfrm>
            <a:off x="7854710" y="1016299"/>
            <a:ext cx="3771900" cy="2686050"/>
          </a:xfrm>
          <a:prstGeom prst="rect">
            <a:avLst/>
          </a:prstGeom>
        </p:spPr>
      </p:pic>
    </p:spTree>
    <p:extLst>
      <p:ext uri="{BB962C8B-B14F-4D97-AF65-F5344CB8AC3E}">
        <p14:creationId xmlns:p14="http://schemas.microsoft.com/office/powerpoint/2010/main" val="277931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81C1A5-195E-2370-20A0-EE43FFE44DBC}"/>
              </a:ext>
            </a:extLst>
          </p:cNvPr>
          <p:cNvSpPr>
            <a:spLocks noGrp="1"/>
          </p:cNvSpPr>
          <p:nvPr>
            <p:ph type="title"/>
          </p:nvPr>
        </p:nvSpPr>
        <p:spPr>
          <a:xfrm>
            <a:off x="838200" y="192598"/>
            <a:ext cx="10515600" cy="644166"/>
          </a:xfrm>
        </p:spPr>
        <p:txBody>
          <a:bodyPr>
            <a:normAutofit fontScale="90000"/>
          </a:bodyPr>
          <a:lstStyle/>
          <a:p>
            <a:r>
              <a:rPr lang="en-US" dirty="0"/>
              <a:t>Reconstructed Phi Distributions Truth Seeding </a:t>
            </a:r>
            <a:endParaRPr lang="es-MX" dirty="0"/>
          </a:p>
        </p:txBody>
      </p:sp>
      <p:pic>
        <p:nvPicPr>
          <p:cNvPr id="6" name="Picture 5">
            <a:extLst>
              <a:ext uri="{FF2B5EF4-FFF2-40B4-BE49-F238E27FC236}">
                <a16:creationId xmlns:a16="http://schemas.microsoft.com/office/drawing/2014/main" id="{1190873B-572C-9560-5409-C4BD9AA042A3}"/>
              </a:ext>
            </a:extLst>
          </p:cNvPr>
          <p:cNvPicPr>
            <a:picLocks noChangeAspect="1"/>
          </p:cNvPicPr>
          <p:nvPr/>
        </p:nvPicPr>
        <p:blipFill>
          <a:blip r:embed="rId2"/>
          <a:stretch>
            <a:fillRect/>
          </a:stretch>
        </p:blipFill>
        <p:spPr>
          <a:xfrm>
            <a:off x="8187900" y="836764"/>
            <a:ext cx="3752850" cy="2705100"/>
          </a:xfrm>
          <a:prstGeom prst="rect">
            <a:avLst/>
          </a:prstGeom>
        </p:spPr>
      </p:pic>
      <p:pic>
        <p:nvPicPr>
          <p:cNvPr id="8" name="Picture 7">
            <a:extLst>
              <a:ext uri="{FF2B5EF4-FFF2-40B4-BE49-F238E27FC236}">
                <a16:creationId xmlns:a16="http://schemas.microsoft.com/office/drawing/2014/main" id="{0859F59C-5594-3590-0432-22C00C586BB9}"/>
              </a:ext>
            </a:extLst>
          </p:cNvPr>
          <p:cNvPicPr>
            <a:picLocks noChangeAspect="1"/>
          </p:cNvPicPr>
          <p:nvPr/>
        </p:nvPicPr>
        <p:blipFill>
          <a:blip r:embed="rId3"/>
          <a:stretch>
            <a:fillRect/>
          </a:stretch>
        </p:blipFill>
        <p:spPr>
          <a:xfrm>
            <a:off x="4435050" y="836764"/>
            <a:ext cx="3752850" cy="2705100"/>
          </a:xfrm>
          <a:prstGeom prst="rect">
            <a:avLst/>
          </a:prstGeom>
        </p:spPr>
      </p:pic>
      <p:pic>
        <p:nvPicPr>
          <p:cNvPr id="12" name="Picture 11">
            <a:extLst>
              <a:ext uri="{FF2B5EF4-FFF2-40B4-BE49-F238E27FC236}">
                <a16:creationId xmlns:a16="http://schemas.microsoft.com/office/drawing/2014/main" id="{047E1B6B-07E4-AFC0-E3D7-ABE26612F723}"/>
              </a:ext>
            </a:extLst>
          </p:cNvPr>
          <p:cNvPicPr>
            <a:picLocks noChangeAspect="1"/>
          </p:cNvPicPr>
          <p:nvPr/>
        </p:nvPicPr>
        <p:blipFill>
          <a:blip r:embed="rId4"/>
          <a:stretch>
            <a:fillRect/>
          </a:stretch>
        </p:blipFill>
        <p:spPr>
          <a:xfrm>
            <a:off x="682200" y="836764"/>
            <a:ext cx="3752850" cy="2705100"/>
          </a:xfrm>
          <a:prstGeom prst="rect">
            <a:avLst/>
          </a:prstGeom>
        </p:spPr>
      </p:pic>
      <p:pic>
        <p:nvPicPr>
          <p:cNvPr id="14" name="Picture 13">
            <a:extLst>
              <a:ext uri="{FF2B5EF4-FFF2-40B4-BE49-F238E27FC236}">
                <a16:creationId xmlns:a16="http://schemas.microsoft.com/office/drawing/2014/main" id="{625D5DBF-8EBE-F17F-90FD-28623F1684A5}"/>
              </a:ext>
            </a:extLst>
          </p:cNvPr>
          <p:cNvPicPr>
            <a:picLocks noChangeAspect="1"/>
          </p:cNvPicPr>
          <p:nvPr/>
        </p:nvPicPr>
        <p:blipFill>
          <a:blip r:embed="rId5"/>
          <a:stretch>
            <a:fillRect/>
          </a:stretch>
        </p:blipFill>
        <p:spPr>
          <a:xfrm>
            <a:off x="755939" y="3546201"/>
            <a:ext cx="3752850" cy="2705100"/>
          </a:xfrm>
          <a:prstGeom prst="rect">
            <a:avLst/>
          </a:prstGeom>
        </p:spPr>
      </p:pic>
      <p:pic>
        <p:nvPicPr>
          <p:cNvPr id="16" name="Picture 15">
            <a:extLst>
              <a:ext uri="{FF2B5EF4-FFF2-40B4-BE49-F238E27FC236}">
                <a16:creationId xmlns:a16="http://schemas.microsoft.com/office/drawing/2014/main" id="{72E639BE-A73F-DA2D-1D7D-CFD18A21BBBB}"/>
              </a:ext>
            </a:extLst>
          </p:cNvPr>
          <p:cNvPicPr>
            <a:picLocks noChangeAspect="1"/>
          </p:cNvPicPr>
          <p:nvPr/>
        </p:nvPicPr>
        <p:blipFill>
          <a:blip r:embed="rId6"/>
          <a:stretch>
            <a:fillRect/>
          </a:stretch>
        </p:blipFill>
        <p:spPr>
          <a:xfrm>
            <a:off x="4471920" y="3546201"/>
            <a:ext cx="3752850" cy="2705100"/>
          </a:xfrm>
          <a:prstGeom prst="rect">
            <a:avLst/>
          </a:prstGeom>
        </p:spPr>
      </p:pic>
    </p:spTree>
    <p:extLst>
      <p:ext uri="{BB962C8B-B14F-4D97-AF65-F5344CB8AC3E}">
        <p14:creationId xmlns:p14="http://schemas.microsoft.com/office/powerpoint/2010/main" val="1164905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81C1A5-195E-2370-20A0-EE43FFE44DBC}"/>
              </a:ext>
            </a:extLst>
          </p:cNvPr>
          <p:cNvSpPr>
            <a:spLocks noGrp="1"/>
          </p:cNvSpPr>
          <p:nvPr>
            <p:ph type="title"/>
          </p:nvPr>
        </p:nvSpPr>
        <p:spPr>
          <a:xfrm>
            <a:off x="838200" y="192598"/>
            <a:ext cx="10515600" cy="644166"/>
          </a:xfrm>
        </p:spPr>
        <p:txBody>
          <a:bodyPr>
            <a:normAutofit fontScale="90000"/>
          </a:bodyPr>
          <a:lstStyle/>
          <a:p>
            <a:r>
              <a:rPr lang="en-US" dirty="0"/>
              <a:t>Reconstructed Phi Distributions Realistic Seeding </a:t>
            </a:r>
            <a:endParaRPr lang="es-MX" dirty="0"/>
          </a:p>
        </p:txBody>
      </p:sp>
      <p:pic>
        <p:nvPicPr>
          <p:cNvPr id="3" name="Picture 2">
            <a:extLst>
              <a:ext uri="{FF2B5EF4-FFF2-40B4-BE49-F238E27FC236}">
                <a16:creationId xmlns:a16="http://schemas.microsoft.com/office/drawing/2014/main" id="{CBDA8C7E-91CC-1F0F-4F13-466139F9DE4D}"/>
              </a:ext>
            </a:extLst>
          </p:cNvPr>
          <p:cNvPicPr>
            <a:picLocks noChangeAspect="1"/>
          </p:cNvPicPr>
          <p:nvPr/>
        </p:nvPicPr>
        <p:blipFill>
          <a:blip r:embed="rId2"/>
          <a:stretch>
            <a:fillRect/>
          </a:stretch>
        </p:blipFill>
        <p:spPr>
          <a:xfrm>
            <a:off x="192521" y="1005032"/>
            <a:ext cx="3752850" cy="2705100"/>
          </a:xfrm>
          <a:prstGeom prst="rect">
            <a:avLst/>
          </a:prstGeom>
        </p:spPr>
      </p:pic>
      <p:pic>
        <p:nvPicPr>
          <p:cNvPr id="7" name="Picture 6">
            <a:extLst>
              <a:ext uri="{FF2B5EF4-FFF2-40B4-BE49-F238E27FC236}">
                <a16:creationId xmlns:a16="http://schemas.microsoft.com/office/drawing/2014/main" id="{9BC4AFB4-B662-78AC-B3DD-2D2191FD115F}"/>
              </a:ext>
            </a:extLst>
          </p:cNvPr>
          <p:cNvPicPr>
            <a:picLocks noChangeAspect="1"/>
          </p:cNvPicPr>
          <p:nvPr/>
        </p:nvPicPr>
        <p:blipFill>
          <a:blip r:embed="rId3"/>
          <a:stretch>
            <a:fillRect/>
          </a:stretch>
        </p:blipFill>
        <p:spPr>
          <a:xfrm>
            <a:off x="3945371" y="3710132"/>
            <a:ext cx="3752850" cy="2705100"/>
          </a:xfrm>
          <a:prstGeom prst="rect">
            <a:avLst/>
          </a:prstGeom>
        </p:spPr>
      </p:pic>
      <p:pic>
        <p:nvPicPr>
          <p:cNvPr id="10" name="Picture 9">
            <a:extLst>
              <a:ext uri="{FF2B5EF4-FFF2-40B4-BE49-F238E27FC236}">
                <a16:creationId xmlns:a16="http://schemas.microsoft.com/office/drawing/2014/main" id="{2B5DD54F-99D7-70C0-A8EC-67DE44B90753}"/>
              </a:ext>
            </a:extLst>
          </p:cNvPr>
          <p:cNvPicPr>
            <a:picLocks noChangeAspect="1"/>
          </p:cNvPicPr>
          <p:nvPr/>
        </p:nvPicPr>
        <p:blipFill>
          <a:blip r:embed="rId4"/>
          <a:stretch>
            <a:fillRect/>
          </a:stretch>
        </p:blipFill>
        <p:spPr>
          <a:xfrm>
            <a:off x="192521" y="3710132"/>
            <a:ext cx="3752850" cy="2705100"/>
          </a:xfrm>
          <a:prstGeom prst="rect">
            <a:avLst/>
          </a:prstGeom>
        </p:spPr>
      </p:pic>
      <p:pic>
        <p:nvPicPr>
          <p:cNvPr id="13" name="Picture 12">
            <a:extLst>
              <a:ext uri="{FF2B5EF4-FFF2-40B4-BE49-F238E27FC236}">
                <a16:creationId xmlns:a16="http://schemas.microsoft.com/office/drawing/2014/main" id="{8F9193CA-BCE5-6A77-F0C6-91C0490492FD}"/>
              </a:ext>
            </a:extLst>
          </p:cNvPr>
          <p:cNvPicPr>
            <a:picLocks noChangeAspect="1"/>
          </p:cNvPicPr>
          <p:nvPr/>
        </p:nvPicPr>
        <p:blipFill>
          <a:blip r:embed="rId5"/>
          <a:stretch>
            <a:fillRect/>
          </a:stretch>
        </p:blipFill>
        <p:spPr>
          <a:xfrm>
            <a:off x="3945371" y="1005032"/>
            <a:ext cx="3752850" cy="2705100"/>
          </a:xfrm>
          <a:prstGeom prst="rect">
            <a:avLst/>
          </a:prstGeom>
        </p:spPr>
      </p:pic>
      <p:pic>
        <p:nvPicPr>
          <p:cNvPr id="17" name="Picture 16">
            <a:extLst>
              <a:ext uri="{FF2B5EF4-FFF2-40B4-BE49-F238E27FC236}">
                <a16:creationId xmlns:a16="http://schemas.microsoft.com/office/drawing/2014/main" id="{CDDD6D5C-6CCE-FDD4-30BF-830CFBC03683}"/>
              </a:ext>
            </a:extLst>
          </p:cNvPr>
          <p:cNvPicPr>
            <a:picLocks noChangeAspect="1"/>
          </p:cNvPicPr>
          <p:nvPr/>
        </p:nvPicPr>
        <p:blipFill>
          <a:blip r:embed="rId6"/>
          <a:stretch>
            <a:fillRect/>
          </a:stretch>
        </p:blipFill>
        <p:spPr>
          <a:xfrm>
            <a:off x="7698221" y="1005032"/>
            <a:ext cx="3752850" cy="2705100"/>
          </a:xfrm>
          <a:prstGeom prst="rect">
            <a:avLst/>
          </a:prstGeom>
        </p:spPr>
      </p:pic>
    </p:spTree>
    <p:extLst>
      <p:ext uri="{BB962C8B-B14F-4D97-AF65-F5344CB8AC3E}">
        <p14:creationId xmlns:p14="http://schemas.microsoft.com/office/powerpoint/2010/main" val="892152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81C1A5-195E-2370-20A0-EE43FFE44DBC}"/>
              </a:ext>
            </a:extLst>
          </p:cNvPr>
          <p:cNvSpPr>
            <a:spLocks noGrp="1"/>
          </p:cNvSpPr>
          <p:nvPr>
            <p:ph type="title"/>
          </p:nvPr>
        </p:nvSpPr>
        <p:spPr>
          <a:xfrm>
            <a:off x="838200" y="192598"/>
            <a:ext cx="10515600" cy="644166"/>
          </a:xfrm>
        </p:spPr>
        <p:txBody>
          <a:bodyPr>
            <a:normAutofit fontScale="90000"/>
          </a:bodyPr>
          <a:lstStyle/>
          <a:p>
            <a:r>
              <a:rPr lang="en-US" dirty="0"/>
              <a:t>Reconstructed Pt Distributions Truth Seeding </a:t>
            </a:r>
            <a:endParaRPr lang="es-MX" dirty="0"/>
          </a:p>
        </p:txBody>
      </p:sp>
      <p:pic>
        <p:nvPicPr>
          <p:cNvPr id="3" name="Picture 2">
            <a:extLst>
              <a:ext uri="{FF2B5EF4-FFF2-40B4-BE49-F238E27FC236}">
                <a16:creationId xmlns:a16="http://schemas.microsoft.com/office/drawing/2014/main" id="{D3B008C7-9D51-BDD9-0FA0-1033546BECE3}"/>
              </a:ext>
            </a:extLst>
          </p:cNvPr>
          <p:cNvPicPr>
            <a:picLocks noChangeAspect="1"/>
          </p:cNvPicPr>
          <p:nvPr/>
        </p:nvPicPr>
        <p:blipFill>
          <a:blip r:embed="rId2"/>
          <a:stretch>
            <a:fillRect/>
          </a:stretch>
        </p:blipFill>
        <p:spPr>
          <a:xfrm>
            <a:off x="8265102" y="839073"/>
            <a:ext cx="3752850" cy="2743200"/>
          </a:xfrm>
          <a:prstGeom prst="rect">
            <a:avLst/>
          </a:prstGeom>
        </p:spPr>
      </p:pic>
      <p:pic>
        <p:nvPicPr>
          <p:cNvPr id="6" name="Picture 5">
            <a:extLst>
              <a:ext uri="{FF2B5EF4-FFF2-40B4-BE49-F238E27FC236}">
                <a16:creationId xmlns:a16="http://schemas.microsoft.com/office/drawing/2014/main" id="{0E44D080-0760-A4BD-210E-7BCD91C91F0A}"/>
              </a:ext>
            </a:extLst>
          </p:cNvPr>
          <p:cNvPicPr>
            <a:picLocks noChangeAspect="1"/>
          </p:cNvPicPr>
          <p:nvPr/>
        </p:nvPicPr>
        <p:blipFill>
          <a:blip r:embed="rId3"/>
          <a:stretch>
            <a:fillRect/>
          </a:stretch>
        </p:blipFill>
        <p:spPr>
          <a:xfrm>
            <a:off x="4512252" y="836764"/>
            <a:ext cx="3752850" cy="2743200"/>
          </a:xfrm>
          <a:prstGeom prst="rect">
            <a:avLst/>
          </a:prstGeom>
        </p:spPr>
      </p:pic>
      <p:pic>
        <p:nvPicPr>
          <p:cNvPr id="8" name="Picture 7">
            <a:extLst>
              <a:ext uri="{FF2B5EF4-FFF2-40B4-BE49-F238E27FC236}">
                <a16:creationId xmlns:a16="http://schemas.microsoft.com/office/drawing/2014/main" id="{F05AAD6A-4968-8281-9079-73AC205FCAB6}"/>
              </a:ext>
            </a:extLst>
          </p:cNvPr>
          <p:cNvPicPr>
            <a:picLocks noChangeAspect="1"/>
          </p:cNvPicPr>
          <p:nvPr/>
        </p:nvPicPr>
        <p:blipFill>
          <a:blip r:embed="rId4"/>
          <a:stretch>
            <a:fillRect/>
          </a:stretch>
        </p:blipFill>
        <p:spPr>
          <a:xfrm>
            <a:off x="759402" y="836764"/>
            <a:ext cx="3752850" cy="2743200"/>
          </a:xfrm>
          <a:prstGeom prst="rect">
            <a:avLst/>
          </a:prstGeom>
        </p:spPr>
      </p:pic>
      <p:pic>
        <p:nvPicPr>
          <p:cNvPr id="10" name="Picture 9">
            <a:extLst>
              <a:ext uri="{FF2B5EF4-FFF2-40B4-BE49-F238E27FC236}">
                <a16:creationId xmlns:a16="http://schemas.microsoft.com/office/drawing/2014/main" id="{0D95F70D-74F1-002D-FF35-4F14D1E1C7F5}"/>
              </a:ext>
            </a:extLst>
          </p:cNvPr>
          <p:cNvPicPr>
            <a:picLocks noChangeAspect="1"/>
          </p:cNvPicPr>
          <p:nvPr/>
        </p:nvPicPr>
        <p:blipFill>
          <a:blip r:embed="rId5"/>
          <a:stretch>
            <a:fillRect/>
          </a:stretch>
        </p:blipFill>
        <p:spPr>
          <a:xfrm>
            <a:off x="759402" y="3579964"/>
            <a:ext cx="3752850" cy="2743200"/>
          </a:xfrm>
          <a:prstGeom prst="rect">
            <a:avLst/>
          </a:prstGeom>
        </p:spPr>
      </p:pic>
      <p:pic>
        <p:nvPicPr>
          <p:cNvPr id="12" name="Picture 11">
            <a:extLst>
              <a:ext uri="{FF2B5EF4-FFF2-40B4-BE49-F238E27FC236}">
                <a16:creationId xmlns:a16="http://schemas.microsoft.com/office/drawing/2014/main" id="{C6D590B6-5F27-3D41-F2AB-06586D42EDEC}"/>
              </a:ext>
            </a:extLst>
          </p:cNvPr>
          <p:cNvPicPr>
            <a:picLocks noChangeAspect="1"/>
          </p:cNvPicPr>
          <p:nvPr/>
        </p:nvPicPr>
        <p:blipFill>
          <a:blip r:embed="rId6"/>
          <a:stretch>
            <a:fillRect/>
          </a:stretch>
        </p:blipFill>
        <p:spPr>
          <a:xfrm>
            <a:off x="4512252" y="3429000"/>
            <a:ext cx="3752850" cy="2743200"/>
          </a:xfrm>
          <a:prstGeom prst="rect">
            <a:avLst/>
          </a:prstGeom>
        </p:spPr>
      </p:pic>
    </p:spTree>
    <p:extLst>
      <p:ext uri="{BB962C8B-B14F-4D97-AF65-F5344CB8AC3E}">
        <p14:creationId xmlns:p14="http://schemas.microsoft.com/office/powerpoint/2010/main" val="2046583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81C1A5-195E-2370-20A0-EE43FFE44DBC}"/>
              </a:ext>
            </a:extLst>
          </p:cNvPr>
          <p:cNvSpPr>
            <a:spLocks noGrp="1"/>
          </p:cNvSpPr>
          <p:nvPr>
            <p:ph type="title"/>
          </p:nvPr>
        </p:nvSpPr>
        <p:spPr>
          <a:xfrm>
            <a:off x="838200" y="192598"/>
            <a:ext cx="10515600" cy="644166"/>
          </a:xfrm>
        </p:spPr>
        <p:txBody>
          <a:bodyPr>
            <a:normAutofit fontScale="90000"/>
          </a:bodyPr>
          <a:lstStyle/>
          <a:p>
            <a:r>
              <a:rPr lang="en-US" dirty="0"/>
              <a:t>Reconstructed Pt Distributions Realistic Seeding </a:t>
            </a:r>
            <a:endParaRPr lang="es-MX" dirty="0"/>
          </a:p>
        </p:txBody>
      </p:sp>
      <p:pic>
        <p:nvPicPr>
          <p:cNvPr id="5" name="Picture 4">
            <a:extLst>
              <a:ext uri="{FF2B5EF4-FFF2-40B4-BE49-F238E27FC236}">
                <a16:creationId xmlns:a16="http://schemas.microsoft.com/office/drawing/2014/main" id="{800CAA1B-09CB-D873-4A16-DCA8F671AB3A}"/>
              </a:ext>
            </a:extLst>
          </p:cNvPr>
          <p:cNvPicPr>
            <a:picLocks noChangeAspect="1"/>
          </p:cNvPicPr>
          <p:nvPr/>
        </p:nvPicPr>
        <p:blipFill>
          <a:blip r:embed="rId2"/>
          <a:stretch>
            <a:fillRect/>
          </a:stretch>
        </p:blipFill>
        <p:spPr>
          <a:xfrm>
            <a:off x="247939" y="921327"/>
            <a:ext cx="3752850" cy="2743200"/>
          </a:xfrm>
          <a:prstGeom prst="rect">
            <a:avLst/>
          </a:prstGeom>
        </p:spPr>
      </p:pic>
      <p:pic>
        <p:nvPicPr>
          <p:cNvPr id="9" name="Picture 8">
            <a:extLst>
              <a:ext uri="{FF2B5EF4-FFF2-40B4-BE49-F238E27FC236}">
                <a16:creationId xmlns:a16="http://schemas.microsoft.com/office/drawing/2014/main" id="{B1A3F66B-C709-0083-48D8-8775DF3FB757}"/>
              </a:ext>
            </a:extLst>
          </p:cNvPr>
          <p:cNvPicPr>
            <a:picLocks noChangeAspect="1"/>
          </p:cNvPicPr>
          <p:nvPr/>
        </p:nvPicPr>
        <p:blipFill>
          <a:blip r:embed="rId3"/>
          <a:stretch>
            <a:fillRect/>
          </a:stretch>
        </p:blipFill>
        <p:spPr>
          <a:xfrm>
            <a:off x="4000789" y="3664527"/>
            <a:ext cx="3752850" cy="2743200"/>
          </a:xfrm>
          <a:prstGeom prst="rect">
            <a:avLst/>
          </a:prstGeom>
        </p:spPr>
      </p:pic>
      <p:pic>
        <p:nvPicPr>
          <p:cNvPr id="13" name="Picture 12">
            <a:extLst>
              <a:ext uri="{FF2B5EF4-FFF2-40B4-BE49-F238E27FC236}">
                <a16:creationId xmlns:a16="http://schemas.microsoft.com/office/drawing/2014/main" id="{6AD52264-F73A-FFCA-D9BD-D63E3C2B11B7}"/>
              </a:ext>
            </a:extLst>
          </p:cNvPr>
          <p:cNvPicPr>
            <a:picLocks noChangeAspect="1"/>
          </p:cNvPicPr>
          <p:nvPr/>
        </p:nvPicPr>
        <p:blipFill>
          <a:blip r:embed="rId4"/>
          <a:stretch>
            <a:fillRect/>
          </a:stretch>
        </p:blipFill>
        <p:spPr>
          <a:xfrm>
            <a:off x="247939" y="3664527"/>
            <a:ext cx="3752850" cy="2743200"/>
          </a:xfrm>
          <a:prstGeom prst="rect">
            <a:avLst/>
          </a:prstGeom>
        </p:spPr>
      </p:pic>
      <p:pic>
        <p:nvPicPr>
          <p:cNvPr id="15" name="Picture 14">
            <a:extLst>
              <a:ext uri="{FF2B5EF4-FFF2-40B4-BE49-F238E27FC236}">
                <a16:creationId xmlns:a16="http://schemas.microsoft.com/office/drawing/2014/main" id="{90BEAC1A-99D6-864A-1A07-5FE3355A92BC}"/>
              </a:ext>
            </a:extLst>
          </p:cNvPr>
          <p:cNvPicPr>
            <a:picLocks noChangeAspect="1"/>
          </p:cNvPicPr>
          <p:nvPr/>
        </p:nvPicPr>
        <p:blipFill>
          <a:blip r:embed="rId5"/>
          <a:stretch>
            <a:fillRect/>
          </a:stretch>
        </p:blipFill>
        <p:spPr>
          <a:xfrm>
            <a:off x="4000789" y="921327"/>
            <a:ext cx="3752850" cy="2743200"/>
          </a:xfrm>
          <a:prstGeom prst="rect">
            <a:avLst/>
          </a:prstGeom>
        </p:spPr>
      </p:pic>
      <p:pic>
        <p:nvPicPr>
          <p:cNvPr id="17" name="Picture 16">
            <a:extLst>
              <a:ext uri="{FF2B5EF4-FFF2-40B4-BE49-F238E27FC236}">
                <a16:creationId xmlns:a16="http://schemas.microsoft.com/office/drawing/2014/main" id="{0983825F-BDD1-16E7-4252-52AA22FE7256}"/>
              </a:ext>
            </a:extLst>
          </p:cNvPr>
          <p:cNvPicPr>
            <a:picLocks noChangeAspect="1"/>
          </p:cNvPicPr>
          <p:nvPr/>
        </p:nvPicPr>
        <p:blipFill>
          <a:blip r:embed="rId6"/>
          <a:stretch>
            <a:fillRect/>
          </a:stretch>
        </p:blipFill>
        <p:spPr>
          <a:xfrm>
            <a:off x="7753639" y="921327"/>
            <a:ext cx="3752850" cy="2743200"/>
          </a:xfrm>
          <a:prstGeom prst="rect">
            <a:avLst/>
          </a:prstGeom>
        </p:spPr>
      </p:pic>
    </p:spTree>
    <p:extLst>
      <p:ext uri="{BB962C8B-B14F-4D97-AF65-F5344CB8AC3E}">
        <p14:creationId xmlns:p14="http://schemas.microsoft.com/office/powerpoint/2010/main" val="43372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9F60-4CE1-4E2F-86EA-1B60679F1F4A}"/>
              </a:ext>
            </a:extLst>
          </p:cNvPr>
          <p:cNvSpPr>
            <a:spLocks noGrp="1"/>
          </p:cNvSpPr>
          <p:nvPr>
            <p:ph type="title"/>
          </p:nvPr>
        </p:nvSpPr>
        <p:spPr>
          <a:xfrm>
            <a:off x="6257025" y="30479"/>
            <a:ext cx="4538124" cy="970450"/>
          </a:xfrm>
        </p:spPr>
        <p:txBody>
          <a:bodyPr anchor="b">
            <a:normAutofit/>
          </a:bodyPr>
          <a:lstStyle/>
          <a:p>
            <a:pPr algn="l"/>
            <a:r>
              <a:rPr lang="en-US" sz="4000" dirty="0"/>
              <a:t>SR Generator</a:t>
            </a:r>
          </a:p>
        </p:txBody>
      </p:sp>
      <p:sp>
        <p:nvSpPr>
          <p:cNvPr id="24" name="Content Placeholder 2">
            <a:extLst>
              <a:ext uri="{FF2B5EF4-FFF2-40B4-BE49-F238E27FC236}">
                <a16:creationId xmlns:a16="http://schemas.microsoft.com/office/drawing/2014/main" id="{F260476B-CCA6-412B-A9C5-399C34AE6F05}"/>
              </a:ext>
            </a:extLst>
          </p:cNvPr>
          <p:cNvSpPr>
            <a:spLocks noGrp="1"/>
          </p:cNvSpPr>
          <p:nvPr>
            <p:ph idx="1"/>
          </p:nvPr>
        </p:nvSpPr>
        <p:spPr>
          <a:xfrm>
            <a:off x="6443293" y="1092369"/>
            <a:ext cx="5506256" cy="5623391"/>
          </a:xfrm>
        </p:spPr>
        <p:txBody>
          <a:bodyPr anchor="t">
            <a:normAutofit/>
          </a:bodyPr>
          <a:lstStyle/>
          <a:p>
            <a:r>
              <a:rPr lang="en-US" sz="2400" dirty="0"/>
              <a:t>Store each photon and its flux as a bin in a histogram.</a:t>
            </a:r>
          </a:p>
          <a:p>
            <a:r>
              <a:rPr lang="en-US" sz="2400" dirty="0"/>
              <a:t>Randomly sample photons using this flux distribution as the sampling distribution.</a:t>
            </a:r>
          </a:p>
          <a:p>
            <a:r>
              <a:rPr lang="en-US" sz="2400" dirty="0"/>
              <a:t>Each selected photon contributes 1/flux to the time integration</a:t>
            </a:r>
          </a:p>
        </p:txBody>
      </p:sp>
      <p:cxnSp>
        <p:nvCxnSpPr>
          <p:cNvPr id="8" name="Straight Connector 7">
            <a:extLst>
              <a:ext uri="{FF2B5EF4-FFF2-40B4-BE49-F238E27FC236}">
                <a16:creationId xmlns:a16="http://schemas.microsoft.com/office/drawing/2014/main" id="{22E5D7E7-6CF1-AE1E-C0D2-F2B8E1E123AA}"/>
              </a:ext>
            </a:extLst>
          </p:cNvPr>
          <p:cNvCxnSpPr/>
          <p:nvPr/>
        </p:nvCxnSpPr>
        <p:spPr>
          <a:xfrm>
            <a:off x="711200" y="5765631"/>
            <a:ext cx="42007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563CAFD-6620-B5B7-6006-643E2B2CC275}"/>
              </a:ext>
            </a:extLst>
          </p:cNvPr>
          <p:cNvCxnSpPr/>
          <p:nvPr/>
        </p:nvCxnSpPr>
        <p:spPr>
          <a:xfrm>
            <a:off x="711200" y="5588000"/>
            <a:ext cx="0" cy="367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E3AAE73-E753-7420-63F0-7F9F3044B3D6}"/>
              </a:ext>
            </a:extLst>
          </p:cNvPr>
          <p:cNvCxnSpPr/>
          <p:nvPr/>
        </p:nvCxnSpPr>
        <p:spPr>
          <a:xfrm>
            <a:off x="4911916" y="5582103"/>
            <a:ext cx="0" cy="367056"/>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8DCAA96-21A5-1371-4CF3-5C65195B8A2F}"/>
              </a:ext>
            </a:extLst>
          </p:cNvPr>
          <p:cNvSpPr txBox="1"/>
          <p:nvPr/>
        </p:nvSpPr>
        <p:spPr>
          <a:xfrm>
            <a:off x="4531360" y="6065520"/>
            <a:ext cx="2141580" cy="646331"/>
          </a:xfrm>
          <a:prstGeom prst="rect">
            <a:avLst/>
          </a:prstGeom>
          <a:noFill/>
        </p:spPr>
        <p:txBody>
          <a:bodyPr wrap="square" rtlCol="0">
            <a:spAutoFit/>
          </a:bodyPr>
          <a:lstStyle/>
          <a:p>
            <a:r>
              <a:rPr lang="en-US" dirty="0"/>
              <a:t>Length of Time Integration</a:t>
            </a:r>
          </a:p>
        </p:txBody>
      </p:sp>
      <p:sp>
        <p:nvSpPr>
          <p:cNvPr id="13" name="Rectangle 12">
            <a:extLst>
              <a:ext uri="{FF2B5EF4-FFF2-40B4-BE49-F238E27FC236}">
                <a16:creationId xmlns:a16="http://schemas.microsoft.com/office/drawing/2014/main" id="{4B1C22F5-50E8-F8C8-8B62-754E634A01B4}"/>
              </a:ext>
            </a:extLst>
          </p:cNvPr>
          <p:cNvSpPr/>
          <p:nvPr/>
        </p:nvSpPr>
        <p:spPr>
          <a:xfrm>
            <a:off x="711200" y="5486403"/>
            <a:ext cx="166549" cy="27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3EBD2D3F-38B1-55D1-7A6A-94473D035EB4}"/>
              </a:ext>
            </a:extLst>
          </p:cNvPr>
          <p:cNvSpPr/>
          <p:nvPr/>
        </p:nvSpPr>
        <p:spPr>
          <a:xfrm>
            <a:off x="877749" y="5486371"/>
            <a:ext cx="762014" cy="27921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9511A057-FF14-ACE5-BF08-B273892B5D12}"/>
              </a:ext>
            </a:extLst>
          </p:cNvPr>
          <p:cNvSpPr/>
          <p:nvPr/>
        </p:nvSpPr>
        <p:spPr>
          <a:xfrm>
            <a:off x="1639762" y="5486302"/>
            <a:ext cx="983372" cy="279211"/>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Rectangle 16">
            <a:extLst>
              <a:ext uri="{FF2B5EF4-FFF2-40B4-BE49-F238E27FC236}">
                <a16:creationId xmlns:a16="http://schemas.microsoft.com/office/drawing/2014/main" id="{7958C55E-15BD-11BC-0C17-3B3749887DBD}"/>
              </a:ext>
            </a:extLst>
          </p:cNvPr>
          <p:cNvSpPr/>
          <p:nvPr/>
        </p:nvSpPr>
        <p:spPr>
          <a:xfrm>
            <a:off x="2617295" y="5465743"/>
            <a:ext cx="166548" cy="29977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a:extLst>
              <a:ext uri="{FF2B5EF4-FFF2-40B4-BE49-F238E27FC236}">
                <a16:creationId xmlns:a16="http://schemas.microsoft.com/office/drawing/2014/main" id="{257C0947-358D-6738-92A2-1C0E6BCE9A80}"/>
              </a:ext>
            </a:extLst>
          </p:cNvPr>
          <p:cNvSpPr/>
          <p:nvPr/>
        </p:nvSpPr>
        <p:spPr>
          <a:xfrm>
            <a:off x="2783842" y="5476073"/>
            <a:ext cx="1515386" cy="27915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a:extLst>
              <a:ext uri="{FF2B5EF4-FFF2-40B4-BE49-F238E27FC236}">
                <a16:creationId xmlns:a16="http://schemas.microsoft.com/office/drawing/2014/main" id="{CC904238-7602-ABBA-D5D9-E762D8738504}"/>
              </a:ext>
            </a:extLst>
          </p:cNvPr>
          <p:cNvSpPr/>
          <p:nvPr/>
        </p:nvSpPr>
        <p:spPr>
          <a:xfrm>
            <a:off x="4299228" y="5486353"/>
            <a:ext cx="612688" cy="26894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TextBox 19">
            <a:extLst>
              <a:ext uri="{FF2B5EF4-FFF2-40B4-BE49-F238E27FC236}">
                <a16:creationId xmlns:a16="http://schemas.microsoft.com/office/drawing/2014/main" id="{D7D0F73A-6A4F-DC05-4A10-537F4EF18FBD}"/>
              </a:ext>
            </a:extLst>
          </p:cNvPr>
          <p:cNvSpPr txBox="1"/>
          <p:nvPr/>
        </p:nvSpPr>
        <p:spPr>
          <a:xfrm>
            <a:off x="711200" y="4894388"/>
            <a:ext cx="3241040" cy="369332"/>
          </a:xfrm>
          <a:prstGeom prst="rect">
            <a:avLst/>
          </a:prstGeom>
          <a:noFill/>
        </p:spPr>
        <p:txBody>
          <a:bodyPr wrap="square" rtlCol="0">
            <a:spAutoFit/>
          </a:bodyPr>
          <a:lstStyle/>
          <a:p>
            <a:r>
              <a:rPr lang="en-US" dirty="0"/>
              <a:t>Integration Window for 1 Event</a:t>
            </a:r>
          </a:p>
        </p:txBody>
      </p:sp>
      <p:pic>
        <p:nvPicPr>
          <p:cNvPr id="1028" name="Picture 4">
            <a:extLst>
              <a:ext uri="{FF2B5EF4-FFF2-40B4-BE49-F238E27FC236}">
                <a16:creationId xmlns:a16="http://schemas.microsoft.com/office/drawing/2014/main" id="{4E4B121C-CABB-9E17-E157-40A29E5183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4" y="29114"/>
            <a:ext cx="5994813" cy="4251960"/>
          </a:xfrm>
          <a:prstGeom prst="rect">
            <a:avLst/>
          </a:prstGeom>
          <a:noFill/>
          <a:extLst>
            <a:ext uri="{909E8E84-426E-40DD-AFC4-6F175D3DCCD1}">
              <a14:hiddenFill xmlns:a14="http://schemas.microsoft.com/office/drawing/2010/main">
                <a:solidFill>
                  <a:srgbClr val="FFFFFF"/>
                </a:solidFill>
              </a14:hiddenFill>
            </a:ext>
          </a:extLst>
        </p:spPr>
      </p:pic>
      <p:cxnSp>
        <p:nvCxnSpPr>
          <p:cNvPr id="34" name="Straight Connector 33">
            <a:extLst>
              <a:ext uri="{FF2B5EF4-FFF2-40B4-BE49-F238E27FC236}">
                <a16:creationId xmlns:a16="http://schemas.microsoft.com/office/drawing/2014/main" id="{587A2EAF-1F38-7EAF-DEB3-3BA315938A93}"/>
              </a:ext>
            </a:extLst>
          </p:cNvPr>
          <p:cNvCxnSpPr/>
          <p:nvPr/>
        </p:nvCxnSpPr>
        <p:spPr>
          <a:xfrm>
            <a:off x="1345111" y="1483360"/>
            <a:ext cx="0" cy="2214880"/>
          </a:xfrm>
          <a:prstGeom prst="line">
            <a:avLst/>
          </a:prstGeom>
          <a:ln w="28575">
            <a:solidFill>
              <a:schemeClr val="accent4"/>
            </a:solidFill>
          </a:ln>
          <a:effectLst>
            <a:outerShdw blurRad="50800" dist="38100" dir="16200000"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D1382FB-EA88-0C91-4C27-F74B2AF427AF}"/>
              </a:ext>
            </a:extLst>
          </p:cNvPr>
          <p:cNvCxnSpPr/>
          <p:nvPr/>
        </p:nvCxnSpPr>
        <p:spPr>
          <a:xfrm>
            <a:off x="2926080" y="2428240"/>
            <a:ext cx="0" cy="1341120"/>
          </a:xfrm>
          <a:prstGeom prst="line">
            <a:avLst/>
          </a:prstGeom>
          <a:ln w="28575">
            <a:solidFill>
              <a:schemeClr val="accent2"/>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1E2CF77-EE9E-867E-6027-98EA6F96884D}"/>
              </a:ext>
            </a:extLst>
          </p:cNvPr>
          <p:cNvCxnSpPr/>
          <p:nvPr/>
        </p:nvCxnSpPr>
        <p:spPr>
          <a:xfrm>
            <a:off x="3738880" y="3088640"/>
            <a:ext cx="0" cy="680720"/>
          </a:xfrm>
          <a:prstGeom prst="line">
            <a:avLst/>
          </a:prstGeom>
          <a:ln w="28575">
            <a:solidFill>
              <a:schemeClr val="accent3"/>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4B7AF0EA-17C9-6062-6F67-291F2AB3FD2B}"/>
              </a:ext>
            </a:extLst>
          </p:cNvPr>
          <p:cNvCxnSpPr/>
          <p:nvPr/>
        </p:nvCxnSpPr>
        <p:spPr>
          <a:xfrm>
            <a:off x="2336800" y="1991360"/>
            <a:ext cx="0" cy="1778000"/>
          </a:xfrm>
          <a:prstGeom prst="line">
            <a:avLst/>
          </a:prstGeom>
          <a:ln w="28575">
            <a:solidFill>
              <a:schemeClr val="accent6"/>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848CE5B-CE6A-D75B-F5BA-637718E401C0}"/>
              </a:ext>
            </a:extLst>
          </p:cNvPr>
          <p:cNvCxnSpPr>
            <a:cxnSpLocks/>
          </p:cNvCxnSpPr>
          <p:nvPr/>
        </p:nvCxnSpPr>
        <p:spPr>
          <a:xfrm>
            <a:off x="3952240" y="3301010"/>
            <a:ext cx="0" cy="468350"/>
          </a:xfrm>
          <a:prstGeom prst="line">
            <a:avLst/>
          </a:prstGeom>
          <a:ln w="28575">
            <a:solidFill>
              <a:schemeClr val="accent5"/>
            </a:solidFill>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15231B8-B4E7-3ACF-8002-7EC2FD6C5D9A}"/>
              </a:ext>
            </a:extLst>
          </p:cNvPr>
          <p:cNvCxnSpPr/>
          <p:nvPr/>
        </p:nvCxnSpPr>
        <p:spPr>
          <a:xfrm>
            <a:off x="1920227" y="1808480"/>
            <a:ext cx="0" cy="1960880"/>
          </a:xfrm>
          <a:prstGeom prst="line">
            <a:avLst/>
          </a:prstGeom>
          <a:ln w="28575"/>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0B746006-D8ED-D593-6370-9976DAC51088}"/>
              </a:ext>
            </a:extLst>
          </p:cNvPr>
          <p:cNvSpPr>
            <a:spLocks noGrp="1"/>
          </p:cNvSpPr>
          <p:nvPr>
            <p:ph type="sldNum" sz="quarter" idx="12"/>
          </p:nvPr>
        </p:nvSpPr>
        <p:spPr/>
        <p:txBody>
          <a:bodyPr/>
          <a:lstStyle/>
          <a:p>
            <a:fld id="{824F23AA-0E84-4C55-AF8D-A0AFD193928D}" type="slidenum">
              <a:rPr lang="en-US" smtClean="0"/>
              <a:t>2</a:t>
            </a:fld>
            <a:endParaRPr lang="en-US"/>
          </a:p>
        </p:txBody>
      </p:sp>
    </p:spTree>
    <p:extLst>
      <p:ext uri="{BB962C8B-B14F-4D97-AF65-F5344CB8AC3E}">
        <p14:creationId xmlns:p14="http://schemas.microsoft.com/office/powerpoint/2010/main" val="3220235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EF94-062C-E852-4ED9-84A21C664D8B}"/>
              </a:ext>
            </a:extLst>
          </p:cNvPr>
          <p:cNvSpPr>
            <a:spLocks noGrp="1"/>
          </p:cNvSpPr>
          <p:nvPr>
            <p:ph type="title"/>
          </p:nvPr>
        </p:nvSpPr>
        <p:spPr/>
        <p:txBody>
          <a:bodyPr/>
          <a:lstStyle/>
          <a:p>
            <a:r>
              <a:rPr lang="en-US" dirty="0"/>
              <a:t>Old Recombination Scheme</a:t>
            </a:r>
          </a:p>
        </p:txBody>
      </p:sp>
      <p:sp>
        <p:nvSpPr>
          <p:cNvPr id="3" name="Slide Number Placeholder 2">
            <a:extLst>
              <a:ext uri="{FF2B5EF4-FFF2-40B4-BE49-F238E27FC236}">
                <a16:creationId xmlns:a16="http://schemas.microsoft.com/office/drawing/2014/main" id="{B14064DB-F553-B9D6-2FE5-0BF14EF3ADD0}"/>
              </a:ext>
            </a:extLst>
          </p:cNvPr>
          <p:cNvSpPr>
            <a:spLocks noGrp="1"/>
          </p:cNvSpPr>
          <p:nvPr>
            <p:ph type="sldNum" sz="quarter" idx="12"/>
          </p:nvPr>
        </p:nvSpPr>
        <p:spPr/>
        <p:txBody>
          <a:bodyPr/>
          <a:lstStyle/>
          <a:p>
            <a:fld id="{824F23AA-0E84-4C55-AF8D-A0AFD193928D}" type="slidenum">
              <a:rPr lang="en-US" smtClean="0"/>
              <a:t>3</a:t>
            </a:fld>
            <a:endParaRPr lang="en-US" dirty="0"/>
          </a:p>
        </p:txBody>
      </p:sp>
      <p:sp>
        <p:nvSpPr>
          <p:cNvPr id="4" name="Rectangle 3">
            <a:extLst>
              <a:ext uri="{FF2B5EF4-FFF2-40B4-BE49-F238E27FC236}">
                <a16:creationId xmlns:a16="http://schemas.microsoft.com/office/drawing/2014/main" id="{58063A15-1B92-2C83-29DC-0338CD82FE23}"/>
              </a:ext>
            </a:extLst>
          </p:cNvPr>
          <p:cNvSpPr/>
          <p:nvPr/>
        </p:nvSpPr>
        <p:spPr>
          <a:xfrm>
            <a:off x="492097" y="1489456"/>
            <a:ext cx="1387366" cy="94593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Pythia HEPMC Files</a:t>
            </a:r>
          </a:p>
        </p:txBody>
      </p:sp>
      <p:sp>
        <p:nvSpPr>
          <p:cNvPr id="5" name="Rectangle 4">
            <a:extLst>
              <a:ext uri="{FF2B5EF4-FFF2-40B4-BE49-F238E27FC236}">
                <a16:creationId xmlns:a16="http://schemas.microsoft.com/office/drawing/2014/main" id="{544814CF-E945-53B8-A2C3-59D39D2C1E6A}"/>
              </a:ext>
            </a:extLst>
          </p:cNvPr>
          <p:cNvSpPr/>
          <p:nvPr/>
        </p:nvSpPr>
        <p:spPr>
          <a:xfrm>
            <a:off x="10660117" y="2688018"/>
            <a:ext cx="1387366" cy="94593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Combined</a:t>
            </a:r>
          </a:p>
          <a:p>
            <a:pPr algn="ctr"/>
            <a:r>
              <a:rPr lang="en-US" dirty="0"/>
              <a:t>Events </a:t>
            </a:r>
          </a:p>
        </p:txBody>
      </p:sp>
      <p:sp>
        <p:nvSpPr>
          <p:cNvPr id="6" name="Rectangle 5">
            <a:extLst>
              <a:ext uri="{FF2B5EF4-FFF2-40B4-BE49-F238E27FC236}">
                <a16:creationId xmlns:a16="http://schemas.microsoft.com/office/drawing/2014/main" id="{F3DFC3E4-DEBB-7F0E-6210-6869F08A4C30}"/>
              </a:ext>
            </a:extLst>
          </p:cNvPr>
          <p:cNvSpPr/>
          <p:nvPr/>
        </p:nvSpPr>
        <p:spPr>
          <a:xfrm>
            <a:off x="3838047" y="1489455"/>
            <a:ext cx="1387366" cy="94593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 Root Files</a:t>
            </a:r>
          </a:p>
        </p:txBody>
      </p:sp>
      <p:sp>
        <p:nvSpPr>
          <p:cNvPr id="7" name="Rectangle 6">
            <a:extLst>
              <a:ext uri="{FF2B5EF4-FFF2-40B4-BE49-F238E27FC236}">
                <a16:creationId xmlns:a16="http://schemas.microsoft.com/office/drawing/2014/main" id="{26F39C46-47C8-E5B4-C442-3709278F9123}"/>
              </a:ext>
            </a:extLst>
          </p:cNvPr>
          <p:cNvSpPr/>
          <p:nvPr/>
        </p:nvSpPr>
        <p:spPr>
          <a:xfrm>
            <a:off x="6177131" y="3886581"/>
            <a:ext cx="1387366" cy="945931"/>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SR Root Files</a:t>
            </a:r>
          </a:p>
        </p:txBody>
      </p:sp>
      <p:sp>
        <p:nvSpPr>
          <p:cNvPr id="8" name="Rectangle 7">
            <a:extLst>
              <a:ext uri="{FF2B5EF4-FFF2-40B4-BE49-F238E27FC236}">
                <a16:creationId xmlns:a16="http://schemas.microsoft.com/office/drawing/2014/main" id="{CF1EE2A9-957C-4ABF-1018-77B31BFA21C0}"/>
              </a:ext>
            </a:extLst>
          </p:cNvPr>
          <p:cNvSpPr/>
          <p:nvPr/>
        </p:nvSpPr>
        <p:spPr>
          <a:xfrm>
            <a:off x="3334614" y="3886582"/>
            <a:ext cx="1387366" cy="94593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SR HEPMC Files </a:t>
            </a:r>
          </a:p>
        </p:txBody>
      </p:sp>
      <p:sp>
        <p:nvSpPr>
          <p:cNvPr id="9" name="Rectangle 8">
            <a:extLst>
              <a:ext uri="{FF2B5EF4-FFF2-40B4-BE49-F238E27FC236}">
                <a16:creationId xmlns:a16="http://schemas.microsoft.com/office/drawing/2014/main" id="{6F4292FF-9013-C3FA-A27C-5AD38A50DCE4}"/>
              </a:ext>
            </a:extLst>
          </p:cNvPr>
          <p:cNvSpPr/>
          <p:nvPr/>
        </p:nvSpPr>
        <p:spPr>
          <a:xfrm>
            <a:off x="492097" y="3886581"/>
            <a:ext cx="1387366" cy="945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Synchrotron Radiation Facet Files</a:t>
            </a:r>
          </a:p>
        </p:txBody>
      </p:sp>
      <p:sp>
        <p:nvSpPr>
          <p:cNvPr id="10" name="Rectangle 9">
            <a:extLst>
              <a:ext uri="{FF2B5EF4-FFF2-40B4-BE49-F238E27FC236}">
                <a16:creationId xmlns:a16="http://schemas.microsoft.com/office/drawing/2014/main" id="{8C74E8F2-34D6-08A0-2B0B-93D76C0E60A6}"/>
              </a:ext>
            </a:extLst>
          </p:cNvPr>
          <p:cNvSpPr/>
          <p:nvPr/>
        </p:nvSpPr>
        <p:spPr>
          <a:xfrm>
            <a:off x="9019648" y="3886581"/>
            <a:ext cx="1387366" cy="94593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Separated SR Event Data frame</a:t>
            </a:r>
          </a:p>
        </p:txBody>
      </p:sp>
      <p:sp>
        <p:nvSpPr>
          <p:cNvPr id="11" name="Rectangle 10">
            <a:extLst>
              <a:ext uri="{FF2B5EF4-FFF2-40B4-BE49-F238E27FC236}">
                <a16:creationId xmlns:a16="http://schemas.microsoft.com/office/drawing/2014/main" id="{03E204A0-9C6C-96BB-F07E-5BEFA0E3E3E0}"/>
              </a:ext>
            </a:extLst>
          </p:cNvPr>
          <p:cNvSpPr/>
          <p:nvPr/>
        </p:nvSpPr>
        <p:spPr>
          <a:xfrm>
            <a:off x="1879463" y="5810740"/>
            <a:ext cx="1387366" cy="94593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SR Event Tracker</a:t>
            </a:r>
          </a:p>
        </p:txBody>
      </p:sp>
      <p:sp>
        <p:nvSpPr>
          <p:cNvPr id="14" name="Arrow: Right 13">
            <a:extLst>
              <a:ext uri="{FF2B5EF4-FFF2-40B4-BE49-F238E27FC236}">
                <a16:creationId xmlns:a16="http://schemas.microsoft.com/office/drawing/2014/main" id="{FD82246F-2614-B59A-5297-52079CC8AECB}"/>
              </a:ext>
            </a:extLst>
          </p:cNvPr>
          <p:cNvSpPr/>
          <p:nvPr/>
        </p:nvSpPr>
        <p:spPr>
          <a:xfrm>
            <a:off x="1879463" y="1637016"/>
            <a:ext cx="1958584" cy="65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GEANT</a:t>
            </a:r>
          </a:p>
        </p:txBody>
      </p:sp>
      <p:sp>
        <p:nvSpPr>
          <p:cNvPr id="17" name="Arrow: Right 16">
            <a:extLst>
              <a:ext uri="{FF2B5EF4-FFF2-40B4-BE49-F238E27FC236}">
                <a16:creationId xmlns:a16="http://schemas.microsoft.com/office/drawing/2014/main" id="{F4716320-D7CB-8B33-317B-8A56922061F8}"/>
              </a:ext>
            </a:extLst>
          </p:cNvPr>
          <p:cNvSpPr/>
          <p:nvPr/>
        </p:nvSpPr>
        <p:spPr>
          <a:xfrm>
            <a:off x="4721979" y="3995975"/>
            <a:ext cx="1455152" cy="65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GEANT</a:t>
            </a:r>
          </a:p>
        </p:txBody>
      </p:sp>
      <p:sp>
        <p:nvSpPr>
          <p:cNvPr id="18" name="Arrow: Right 17">
            <a:extLst>
              <a:ext uri="{FF2B5EF4-FFF2-40B4-BE49-F238E27FC236}">
                <a16:creationId xmlns:a16="http://schemas.microsoft.com/office/drawing/2014/main" id="{4EBCA935-9771-868F-EDBD-D68755200C19}"/>
              </a:ext>
            </a:extLst>
          </p:cNvPr>
          <p:cNvSpPr/>
          <p:nvPr/>
        </p:nvSpPr>
        <p:spPr>
          <a:xfrm rot="5400000">
            <a:off x="1784901" y="4786724"/>
            <a:ext cx="1326835" cy="65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D0C24658-2F1E-B388-94D3-58D8F91980E5}"/>
              </a:ext>
            </a:extLst>
          </p:cNvPr>
          <p:cNvSpPr/>
          <p:nvPr/>
        </p:nvSpPr>
        <p:spPr>
          <a:xfrm>
            <a:off x="1879463" y="3995975"/>
            <a:ext cx="1455152" cy="65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Generator</a:t>
            </a:r>
          </a:p>
        </p:txBody>
      </p:sp>
      <p:sp>
        <p:nvSpPr>
          <p:cNvPr id="23" name="L-Shape 22">
            <a:extLst>
              <a:ext uri="{FF2B5EF4-FFF2-40B4-BE49-F238E27FC236}">
                <a16:creationId xmlns:a16="http://schemas.microsoft.com/office/drawing/2014/main" id="{2ED810A7-C977-69FB-8F23-BA1FED546BB3}"/>
              </a:ext>
            </a:extLst>
          </p:cNvPr>
          <p:cNvSpPr/>
          <p:nvPr/>
        </p:nvSpPr>
        <p:spPr>
          <a:xfrm flipH="1" flipV="1">
            <a:off x="5225411" y="1723834"/>
            <a:ext cx="4678875" cy="1355872"/>
          </a:xfrm>
          <a:prstGeom prst="corner">
            <a:avLst>
              <a:gd name="adj1" fmla="val 31924"/>
              <a:gd name="adj2" fmla="val 257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Bent 23">
            <a:extLst>
              <a:ext uri="{FF2B5EF4-FFF2-40B4-BE49-F238E27FC236}">
                <a16:creationId xmlns:a16="http://schemas.microsoft.com/office/drawing/2014/main" id="{3E0A4F86-7ACA-1D8B-5A8B-A9C0D74C3587}"/>
              </a:ext>
            </a:extLst>
          </p:cNvPr>
          <p:cNvSpPr/>
          <p:nvPr/>
        </p:nvSpPr>
        <p:spPr>
          <a:xfrm rot="10800000" flipH="1" flipV="1">
            <a:off x="9567675" y="2876764"/>
            <a:ext cx="1092442" cy="1026466"/>
          </a:xfrm>
          <a:prstGeom prst="bentArrow">
            <a:avLst>
              <a:gd name="adj1" fmla="val 32851"/>
              <a:gd name="adj2" fmla="val 30005"/>
              <a:gd name="adj3" fmla="val 25000"/>
              <a:gd name="adj4"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L-Shape 24">
            <a:extLst>
              <a:ext uri="{FF2B5EF4-FFF2-40B4-BE49-F238E27FC236}">
                <a16:creationId xmlns:a16="http://schemas.microsoft.com/office/drawing/2014/main" id="{B081435D-B5B3-7C04-018B-1DF71B41D4E3}"/>
              </a:ext>
            </a:extLst>
          </p:cNvPr>
          <p:cNvSpPr/>
          <p:nvPr/>
        </p:nvSpPr>
        <p:spPr>
          <a:xfrm flipH="1">
            <a:off x="3266827" y="4448711"/>
            <a:ext cx="5096335" cy="2109818"/>
          </a:xfrm>
          <a:prstGeom prst="corner">
            <a:avLst>
              <a:gd name="adj1" fmla="val 16828"/>
              <a:gd name="adj2" fmla="val 189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80E211E3-97B7-919F-AEDA-CE7D7E1D720B}"/>
              </a:ext>
            </a:extLst>
          </p:cNvPr>
          <p:cNvSpPr/>
          <p:nvPr/>
        </p:nvSpPr>
        <p:spPr>
          <a:xfrm>
            <a:off x="7564496" y="3995974"/>
            <a:ext cx="1455152" cy="6508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t>Event Processing</a:t>
            </a:r>
          </a:p>
        </p:txBody>
      </p:sp>
    </p:spTree>
    <p:extLst>
      <p:ext uri="{BB962C8B-B14F-4D97-AF65-F5344CB8AC3E}">
        <p14:creationId xmlns:p14="http://schemas.microsoft.com/office/powerpoint/2010/main" val="255872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2E6F-87BF-2C32-C57F-1D3973489621}"/>
              </a:ext>
            </a:extLst>
          </p:cNvPr>
          <p:cNvSpPr>
            <a:spLocks noGrp="1"/>
          </p:cNvSpPr>
          <p:nvPr>
            <p:ph type="title"/>
          </p:nvPr>
        </p:nvSpPr>
        <p:spPr>
          <a:xfrm>
            <a:off x="0" y="18284"/>
            <a:ext cx="10515600" cy="365125"/>
          </a:xfrm>
        </p:spPr>
        <p:txBody>
          <a:bodyPr>
            <a:noAutofit/>
          </a:bodyPr>
          <a:lstStyle/>
          <a:p>
            <a:r>
              <a:rPr lang="en-US" sz="2800" dirty="0"/>
              <a:t>Combined DIS and SR Plots Per Subdetector (XY)</a:t>
            </a:r>
          </a:p>
        </p:txBody>
      </p:sp>
      <p:sp>
        <p:nvSpPr>
          <p:cNvPr id="3" name="Slide Number Placeholder 2">
            <a:extLst>
              <a:ext uri="{FF2B5EF4-FFF2-40B4-BE49-F238E27FC236}">
                <a16:creationId xmlns:a16="http://schemas.microsoft.com/office/drawing/2014/main" id="{D6007C56-C7AC-AE7F-EB02-3FB1CEB87EC5}"/>
              </a:ext>
            </a:extLst>
          </p:cNvPr>
          <p:cNvSpPr>
            <a:spLocks noGrp="1"/>
          </p:cNvSpPr>
          <p:nvPr>
            <p:ph type="sldNum" sz="quarter" idx="12"/>
          </p:nvPr>
        </p:nvSpPr>
        <p:spPr/>
        <p:txBody>
          <a:bodyPr/>
          <a:lstStyle/>
          <a:p>
            <a:fld id="{824F23AA-0E84-4C55-AF8D-A0AFD193928D}" type="slidenum">
              <a:rPr lang="en-US" smtClean="0"/>
              <a:t>4</a:t>
            </a:fld>
            <a:endParaRPr lang="en-US"/>
          </a:p>
        </p:txBody>
      </p:sp>
      <p:pic>
        <p:nvPicPr>
          <p:cNvPr id="7" name="Picture 6">
            <a:extLst>
              <a:ext uri="{FF2B5EF4-FFF2-40B4-BE49-F238E27FC236}">
                <a16:creationId xmlns:a16="http://schemas.microsoft.com/office/drawing/2014/main" id="{4B0FF2BA-34EB-D2FB-7057-8CA6D073DBC9}"/>
              </a:ext>
            </a:extLst>
          </p:cNvPr>
          <p:cNvPicPr>
            <a:picLocks noChangeAspect="1"/>
          </p:cNvPicPr>
          <p:nvPr/>
        </p:nvPicPr>
        <p:blipFill>
          <a:blip r:embed="rId2"/>
          <a:stretch>
            <a:fillRect/>
          </a:stretch>
        </p:blipFill>
        <p:spPr>
          <a:xfrm>
            <a:off x="0" y="1003629"/>
            <a:ext cx="5654050" cy="4850742"/>
          </a:xfrm>
          <a:prstGeom prst="rect">
            <a:avLst/>
          </a:prstGeom>
        </p:spPr>
      </p:pic>
      <p:pic>
        <p:nvPicPr>
          <p:cNvPr id="9" name="Picture 8">
            <a:extLst>
              <a:ext uri="{FF2B5EF4-FFF2-40B4-BE49-F238E27FC236}">
                <a16:creationId xmlns:a16="http://schemas.microsoft.com/office/drawing/2014/main" id="{C3E64DE4-7A94-55C2-985D-9359960857D2}"/>
              </a:ext>
            </a:extLst>
          </p:cNvPr>
          <p:cNvPicPr>
            <a:picLocks noChangeAspect="1"/>
          </p:cNvPicPr>
          <p:nvPr/>
        </p:nvPicPr>
        <p:blipFill>
          <a:blip r:embed="rId3"/>
          <a:stretch>
            <a:fillRect/>
          </a:stretch>
        </p:blipFill>
        <p:spPr>
          <a:xfrm>
            <a:off x="5995987" y="1003629"/>
            <a:ext cx="5654050" cy="4850742"/>
          </a:xfrm>
          <a:prstGeom prst="rect">
            <a:avLst/>
          </a:prstGeom>
        </p:spPr>
      </p:pic>
      <p:sp>
        <p:nvSpPr>
          <p:cNvPr id="4" name="TextBox 3">
            <a:extLst>
              <a:ext uri="{FF2B5EF4-FFF2-40B4-BE49-F238E27FC236}">
                <a16:creationId xmlns:a16="http://schemas.microsoft.com/office/drawing/2014/main" id="{7669EC9D-86CC-0A56-289A-8B210EEFAE2C}"/>
              </a:ext>
            </a:extLst>
          </p:cNvPr>
          <p:cNvSpPr txBox="1"/>
          <p:nvPr/>
        </p:nvSpPr>
        <p:spPr>
          <a:xfrm>
            <a:off x="491706" y="5854371"/>
            <a:ext cx="10739886" cy="369332"/>
          </a:xfrm>
          <a:prstGeom prst="rect">
            <a:avLst/>
          </a:prstGeom>
          <a:noFill/>
        </p:spPr>
        <p:txBody>
          <a:bodyPr wrap="square" rtlCol="0">
            <a:spAutoFit/>
          </a:bodyPr>
          <a:lstStyle/>
          <a:p>
            <a:r>
              <a:rPr lang="en-US" dirty="0"/>
              <a:t>Cons: Cannot be used for Tracking Reconstruction studies because the files are separated</a:t>
            </a:r>
            <a:endParaRPr lang="es-MX" dirty="0"/>
          </a:p>
        </p:txBody>
      </p:sp>
    </p:spTree>
    <p:extLst>
      <p:ext uri="{BB962C8B-B14F-4D97-AF65-F5344CB8AC3E}">
        <p14:creationId xmlns:p14="http://schemas.microsoft.com/office/powerpoint/2010/main" val="756884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8605DE5-864C-AF4E-14E4-FD70FD619C93}"/>
              </a:ext>
            </a:extLst>
          </p:cNvPr>
          <p:cNvPicPr>
            <a:picLocks noChangeAspect="1"/>
          </p:cNvPicPr>
          <p:nvPr/>
        </p:nvPicPr>
        <p:blipFill>
          <a:blip r:embed="rId2"/>
          <a:stretch>
            <a:fillRect/>
          </a:stretch>
        </p:blipFill>
        <p:spPr>
          <a:xfrm>
            <a:off x="1801015" y="1004362"/>
            <a:ext cx="8251515" cy="2926819"/>
          </a:xfrm>
          <a:prstGeom prst="rect">
            <a:avLst/>
          </a:prstGeom>
        </p:spPr>
      </p:pic>
      <p:pic>
        <p:nvPicPr>
          <p:cNvPr id="7" name="Picture 6">
            <a:extLst>
              <a:ext uri="{FF2B5EF4-FFF2-40B4-BE49-F238E27FC236}">
                <a16:creationId xmlns:a16="http://schemas.microsoft.com/office/drawing/2014/main" id="{C75B456C-1598-374D-2EEC-B4ECDA8ABFCF}"/>
              </a:ext>
            </a:extLst>
          </p:cNvPr>
          <p:cNvPicPr>
            <a:picLocks noChangeAspect="1"/>
          </p:cNvPicPr>
          <p:nvPr/>
        </p:nvPicPr>
        <p:blipFill>
          <a:blip r:embed="rId3"/>
          <a:stretch>
            <a:fillRect/>
          </a:stretch>
        </p:blipFill>
        <p:spPr>
          <a:xfrm>
            <a:off x="1779859" y="3931181"/>
            <a:ext cx="8293828" cy="2926819"/>
          </a:xfrm>
          <a:prstGeom prst="rect">
            <a:avLst/>
          </a:prstGeom>
        </p:spPr>
      </p:pic>
      <p:sp>
        <p:nvSpPr>
          <p:cNvPr id="9" name="Title 1">
            <a:extLst>
              <a:ext uri="{FF2B5EF4-FFF2-40B4-BE49-F238E27FC236}">
                <a16:creationId xmlns:a16="http://schemas.microsoft.com/office/drawing/2014/main" id="{AE78FB09-0906-712F-7149-D6CF4A52C1E1}"/>
              </a:ext>
            </a:extLst>
          </p:cNvPr>
          <p:cNvSpPr>
            <a:spLocks noGrp="1"/>
          </p:cNvSpPr>
          <p:nvPr>
            <p:ph type="title"/>
          </p:nvPr>
        </p:nvSpPr>
        <p:spPr>
          <a:xfrm>
            <a:off x="0" y="18284"/>
            <a:ext cx="10515600" cy="365125"/>
          </a:xfrm>
        </p:spPr>
        <p:txBody>
          <a:bodyPr>
            <a:noAutofit/>
          </a:bodyPr>
          <a:lstStyle/>
          <a:p>
            <a:r>
              <a:rPr lang="en-US" sz="2800" dirty="0"/>
              <a:t>Results Of the Preliminary SR Study</a:t>
            </a:r>
          </a:p>
        </p:txBody>
      </p:sp>
    </p:spTree>
    <p:extLst>
      <p:ext uri="{BB962C8B-B14F-4D97-AF65-F5344CB8AC3E}">
        <p14:creationId xmlns:p14="http://schemas.microsoft.com/office/powerpoint/2010/main" val="193204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80F69-147D-5A97-B107-CF1409358798}"/>
              </a:ext>
            </a:extLst>
          </p:cNvPr>
          <p:cNvSpPr>
            <a:spLocks noGrp="1"/>
          </p:cNvSpPr>
          <p:nvPr>
            <p:ph type="title"/>
          </p:nvPr>
        </p:nvSpPr>
        <p:spPr/>
        <p:txBody>
          <a:bodyPr/>
          <a:lstStyle/>
          <a:p>
            <a:r>
              <a:rPr lang="en-US" dirty="0"/>
              <a:t>New Background Merger (HEPMC File Level)</a:t>
            </a:r>
          </a:p>
        </p:txBody>
      </p:sp>
      <p:sp>
        <p:nvSpPr>
          <p:cNvPr id="3" name="Content Placeholder 2">
            <a:extLst>
              <a:ext uri="{FF2B5EF4-FFF2-40B4-BE49-F238E27FC236}">
                <a16:creationId xmlns:a16="http://schemas.microsoft.com/office/drawing/2014/main" id="{87832355-6455-A4DE-CE73-BE5816BC03F8}"/>
              </a:ext>
            </a:extLst>
          </p:cNvPr>
          <p:cNvSpPr>
            <a:spLocks noGrp="1"/>
          </p:cNvSpPr>
          <p:nvPr>
            <p:ph idx="1"/>
          </p:nvPr>
        </p:nvSpPr>
        <p:spPr/>
        <p:txBody>
          <a:bodyPr/>
          <a:lstStyle/>
          <a:p>
            <a:pPr marL="0" indent="0">
              <a:buNone/>
            </a:pPr>
            <a:r>
              <a:rPr lang="en-US" dirty="0"/>
              <a:t>Signal        +         Background       =        Combo Event</a:t>
            </a:r>
          </a:p>
          <a:p>
            <a:pPr marL="0" indent="0">
              <a:buNone/>
            </a:pPr>
            <a:r>
              <a:rPr lang="en-US" sz="1200" dirty="0"/>
              <a:t>                                                                                                                                   </a:t>
            </a:r>
          </a:p>
          <a:p>
            <a:pPr marL="0" indent="0">
              <a:buNone/>
            </a:pPr>
            <a:r>
              <a:rPr lang="en-US" sz="1200" dirty="0"/>
              <a:t>                p2                                                              bp2                                                                                                        p2</a:t>
            </a:r>
          </a:p>
          <a:p>
            <a:pPr marL="0" indent="0">
              <a:buNone/>
            </a:pPr>
            <a:r>
              <a:rPr lang="en-US" sz="1200" dirty="0"/>
              <a:t>              /                                                                 /                                                                                                            /       </a:t>
            </a:r>
          </a:p>
          <a:p>
            <a:pPr marL="0" indent="0">
              <a:buNone/>
            </a:pPr>
            <a:r>
              <a:rPr lang="en-US" sz="1200" dirty="0"/>
              <a:t>P1----v1----p3          p5           +             bp1-----bv1---bp3                                        =              central axis----p1-----v1-----p3               p5</a:t>
            </a:r>
          </a:p>
          <a:p>
            <a:pPr marL="0" indent="0">
              <a:buNone/>
            </a:pPr>
            <a:r>
              <a:rPr lang="en-US" sz="1200" dirty="0"/>
              <a:t>             \                /                                                \                                                                          \                                 \                      /   </a:t>
            </a:r>
          </a:p>
          <a:p>
            <a:pPr marL="0" indent="0">
              <a:buNone/>
            </a:pPr>
            <a:r>
              <a:rPr lang="en-US" sz="1200" dirty="0"/>
              <a:t>                p4----v2-----p6                                         bp4                                                                      \                                 p4----------v2  -----p6                                       </a:t>
            </a:r>
          </a:p>
          <a:p>
            <a:pPr marL="0" indent="0">
              <a:buNone/>
            </a:pPr>
            <a:r>
              <a:rPr lang="en-US" sz="1200" dirty="0"/>
              <a:t>                              \                                                                                                                                  \                                                   \                          </a:t>
            </a:r>
          </a:p>
          <a:p>
            <a:pPr marL="0" indent="0">
              <a:buNone/>
            </a:pPr>
            <a:r>
              <a:rPr lang="en-US" sz="1200" dirty="0"/>
              <a:t>                                p7                                                                                                                                \                                                   p7                   bp2</a:t>
            </a:r>
          </a:p>
          <a:p>
            <a:pPr marL="0" indent="0">
              <a:buNone/>
            </a:pPr>
            <a:r>
              <a:rPr lang="en-US" sz="1200" dirty="0"/>
              <a:t>                                                                                                                                                                        \                                                                    /</a:t>
            </a:r>
          </a:p>
          <a:p>
            <a:pPr marL="0" indent="0">
              <a:buNone/>
            </a:pPr>
            <a:r>
              <a:rPr lang="en-US" sz="1200" dirty="0"/>
              <a:t>                                                                                                                                                                           bp1---------------------------------------- bv1-----bp3</a:t>
            </a:r>
          </a:p>
          <a:p>
            <a:pPr marL="0" indent="0">
              <a:buNone/>
            </a:pPr>
            <a:r>
              <a:rPr lang="en-US" sz="1200" dirty="0"/>
              <a:t>                                                                                                                                                                                                                                              \</a:t>
            </a:r>
          </a:p>
          <a:p>
            <a:pPr marL="0" indent="0">
              <a:buNone/>
            </a:pPr>
            <a:r>
              <a:rPr lang="en-US" sz="1200" dirty="0"/>
              <a:t>                                                                                                                                                                                                                                                 bp4                            </a:t>
            </a:r>
          </a:p>
        </p:txBody>
      </p:sp>
      <p:sp>
        <p:nvSpPr>
          <p:cNvPr id="4" name="Slide Number Placeholder 3">
            <a:extLst>
              <a:ext uri="{FF2B5EF4-FFF2-40B4-BE49-F238E27FC236}">
                <a16:creationId xmlns:a16="http://schemas.microsoft.com/office/drawing/2014/main" id="{FA5B0EA4-CE2B-D77B-D437-CBCF94821423}"/>
              </a:ext>
            </a:extLst>
          </p:cNvPr>
          <p:cNvSpPr>
            <a:spLocks noGrp="1"/>
          </p:cNvSpPr>
          <p:nvPr>
            <p:ph type="sldNum" sz="quarter" idx="12"/>
          </p:nvPr>
        </p:nvSpPr>
        <p:spPr/>
        <p:txBody>
          <a:bodyPr/>
          <a:lstStyle/>
          <a:p>
            <a:fld id="{824F23AA-0E84-4C55-AF8D-A0AFD193928D}" type="slidenum">
              <a:rPr lang="en-US" smtClean="0"/>
              <a:t>6</a:t>
            </a:fld>
            <a:endParaRPr lang="en-US"/>
          </a:p>
        </p:txBody>
      </p:sp>
    </p:spTree>
    <p:extLst>
      <p:ext uri="{BB962C8B-B14F-4D97-AF65-F5344CB8AC3E}">
        <p14:creationId xmlns:p14="http://schemas.microsoft.com/office/powerpoint/2010/main" val="400064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F024A-A77B-D485-3D62-81B84D574C68}"/>
              </a:ext>
            </a:extLst>
          </p:cNvPr>
          <p:cNvSpPr>
            <a:spLocks noGrp="1"/>
          </p:cNvSpPr>
          <p:nvPr>
            <p:ph type="title"/>
          </p:nvPr>
        </p:nvSpPr>
        <p:spPr/>
        <p:txBody>
          <a:bodyPr/>
          <a:lstStyle/>
          <a:p>
            <a:r>
              <a:rPr lang="en-US" dirty="0"/>
              <a:t>HEPMC File Merger</a:t>
            </a:r>
            <a:endParaRPr lang="es-MX" dirty="0"/>
          </a:p>
        </p:txBody>
      </p:sp>
      <p:sp>
        <p:nvSpPr>
          <p:cNvPr id="3" name="Content Placeholder 2">
            <a:extLst>
              <a:ext uri="{FF2B5EF4-FFF2-40B4-BE49-F238E27FC236}">
                <a16:creationId xmlns:a16="http://schemas.microsoft.com/office/drawing/2014/main" id="{53E6A782-5C91-55A4-F8D7-755D2E370547}"/>
              </a:ext>
            </a:extLst>
          </p:cNvPr>
          <p:cNvSpPr>
            <a:spLocks noGrp="1"/>
          </p:cNvSpPr>
          <p:nvPr>
            <p:ph idx="1"/>
          </p:nvPr>
        </p:nvSpPr>
        <p:spPr/>
        <p:txBody>
          <a:bodyPr/>
          <a:lstStyle/>
          <a:p>
            <a:r>
              <a:rPr lang="en-US" dirty="0"/>
              <a:t>Allows for any signal event to be combined with any number of background events in order to simulate accelerator events realistically prior to being propagated through GEANT. </a:t>
            </a:r>
          </a:p>
          <a:p>
            <a:pPr marL="0" indent="0">
              <a:buNone/>
            </a:pPr>
            <a:endParaRPr lang="es-MX" dirty="0"/>
          </a:p>
        </p:txBody>
      </p:sp>
      <p:sp>
        <p:nvSpPr>
          <p:cNvPr id="4" name="Rectangle 3">
            <a:extLst>
              <a:ext uri="{FF2B5EF4-FFF2-40B4-BE49-F238E27FC236}">
                <a16:creationId xmlns:a16="http://schemas.microsoft.com/office/drawing/2014/main" id="{E661795B-6158-B3C1-BBC3-282226A7FB31}"/>
              </a:ext>
            </a:extLst>
          </p:cNvPr>
          <p:cNvSpPr/>
          <p:nvPr/>
        </p:nvSpPr>
        <p:spPr>
          <a:xfrm>
            <a:off x="733245" y="3217653"/>
            <a:ext cx="1794295" cy="96615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dirty="0"/>
              <a:t>Signal File(s)</a:t>
            </a:r>
            <a:endParaRPr lang="es-MX" dirty="0"/>
          </a:p>
        </p:txBody>
      </p:sp>
      <p:sp>
        <p:nvSpPr>
          <p:cNvPr id="5" name="Rectangle 4">
            <a:extLst>
              <a:ext uri="{FF2B5EF4-FFF2-40B4-BE49-F238E27FC236}">
                <a16:creationId xmlns:a16="http://schemas.microsoft.com/office/drawing/2014/main" id="{BDA3497B-BD81-5D3E-3920-B580C341240D}"/>
              </a:ext>
            </a:extLst>
          </p:cNvPr>
          <p:cNvSpPr/>
          <p:nvPr/>
        </p:nvSpPr>
        <p:spPr>
          <a:xfrm>
            <a:off x="733245" y="4718649"/>
            <a:ext cx="1794295" cy="96615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Background Files</a:t>
            </a:r>
            <a:endParaRPr lang="es-MX" dirty="0"/>
          </a:p>
        </p:txBody>
      </p:sp>
      <p:sp>
        <p:nvSpPr>
          <p:cNvPr id="6" name="Rectangle 5">
            <a:extLst>
              <a:ext uri="{FF2B5EF4-FFF2-40B4-BE49-F238E27FC236}">
                <a16:creationId xmlns:a16="http://schemas.microsoft.com/office/drawing/2014/main" id="{D82AD69D-844A-8DCF-CBC1-2F0501D4655F}"/>
              </a:ext>
            </a:extLst>
          </p:cNvPr>
          <p:cNvSpPr/>
          <p:nvPr/>
        </p:nvSpPr>
        <p:spPr>
          <a:xfrm>
            <a:off x="4111924" y="3939396"/>
            <a:ext cx="1794295" cy="96615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Merger Code</a:t>
            </a:r>
            <a:endParaRPr lang="es-MX" dirty="0"/>
          </a:p>
        </p:txBody>
      </p:sp>
      <p:sp>
        <p:nvSpPr>
          <p:cNvPr id="7" name="Rectangle 6">
            <a:extLst>
              <a:ext uri="{FF2B5EF4-FFF2-40B4-BE49-F238E27FC236}">
                <a16:creationId xmlns:a16="http://schemas.microsoft.com/office/drawing/2014/main" id="{84ED765E-8A9D-1C24-E643-08C992DA171D}"/>
              </a:ext>
            </a:extLst>
          </p:cNvPr>
          <p:cNvSpPr/>
          <p:nvPr/>
        </p:nvSpPr>
        <p:spPr>
          <a:xfrm>
            <a:off x="7079411" y="3939396"/>
            <a:ext cx="1794295" cy="96615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GEANT</a:t>
            </a:r>
            <a:endParaRPr lang="es-MX" dirty="0"/>
          </a:p>
        </p:txBody>
      </p:sp>
      <p:sp>
        <p:nvSpPr>
          <p:cNvPr id="8" name="Rectangle 7">
            <a:extLst>
              <a:ext uri="{FF2B5EF4-FFF2-40B4-BE49-F238E27FC236}">
                <a16:creationId xmlns:a16="http://schemas.microsoft.com/office/drawing/2014/main" id="{F65B7C75-CAFE-0D93-FC3F-074FD2840242}"/>
              </a:ext>
            </a:extLst>
          </p:cNvPr>
          <p:cNvSpPr/>
          <p:nvPr/>
        </p:nvSpPr>
        <p:spPr>
          <a:xfrm>
            <a:off x="9977887" y="3939396"/>
            <a:ext cx="1794295" cy="966158"/>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dirty="0"/>
              <a:t>Analysis</a:t>
            </a:r>
            <a:endParaRPr lang="es-MX" dirty="0"/>
          </a:p>
        </p:txBody>
      </p:sp>
      <p:sp>
        <p:nvSpPr>
          <p:cNvPr id="10" name="Arrow: Bent 9">
            <a:extLst>
              <a:ext uri="{FF2B5EF4-FFF2-40B4-BE49-F238E27FC236}">
                <a16:creationId xmlns:a16="http://schemas.microsoft.com/office/drawing/2014/main" id="{6BE492A1-E113-544A-0624-0313F89E5A0C}"/>
              </a:ext>
            </a:extLst>
          </p:cNvPr>
          <p:cNvSpPr/>
          <p:nvPr/>
        </p:nvSpPr>
        <p:spPr>
          <a:xfrm rot="10800000" flipH="1" flipV="1">
            <a:off x="3416362" y="4226493"/>
            <a:ext cx="695562" cy="1135434"/>
          </a:xfrm>
          <a:prstGeom prst="bentArrow">
            <a:avLst>
              <a:gd name="adj1" fmla="val 32851"/>
              <a:gd name="adj2" fmla="val 30005"/>
              <a:gd name="adj3" fmla="val 25000"/>
              <a:gd name="adj4"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12AC2396-7184-3B39-B932-48EF64472F83}"/>
              </a:ext>
            </a:extLst>
          </p:cNvPr>
          <p:cNvSpPr/>
          <p:nvPr/>
        </p:nvSpPr>
        <p:spPr>
          <a:xfrm>
            <a:off x="2527540" y="3594041"/>
            <a:ext cx="957532" cy="2705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Rectangle 14">
            <a:extLst>
              <a:ext uri="{FF2B5EF4-FFF2-40B4-BE49-F238E27FC236}">
                <a16:creationId xmlns:a16="http://schemas.microsoft.com/office/drawing/2014/main" id="{AAA19B53-83F3-420D-34D8-EE4099C33F5D}"/>
              </a:ext>
            </a:extLst>
          </p:cNvPr>
          <p:cNvSpPr/>
          <p:nvPr/>
        </p:nvSpPr>
        <p:spPr>
          <a:xfrm>
            <a:off x="2527540" y="5080958"/>
            <a:ext cx="888820" cy="28097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Arrow: Bent 12">
            <a:extLst>
              <a:ext uri="{FF2B5EF4-FFF2-40B4-BE49-F238E27FC236}">
                <a16:creationId xmlns:a16="http://schemas.microsoft.com/office/drawing/2014/main" id="{9B2D9F9F-B988-5CBC-F895-E7D3F9B034B3}"/>
              </a:ext>
            </a:extLst>
          </p:cNvPr>
          <p:cNvSpPr/>
          <p:nvPr/>
        </p:nvSpPr>
        <p:spPr>
          <a:xfrm rot="10800000" flipH="1">
            <a:off x="3416361" y="3594041"/>
            <a:ext cx="695562" cy="1026467"/>
          </a:xfrm>
          <a:prstGeom prst="bentArrow">
            <a:avLst>
              <a:gd name="adj1" fmla="val 32851"/>
              <a:gd name="adj2" fmla="val 30005"/>
              <a:gd name="adj3" fmla="val 25000"/>
              <a:gd name="adj4"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Right 15">
            <a:extLst>
              <a:ext uri="{FF2B5EF4-FFF2-40B4-BE49-F238E27FC236}">
                <a16:creationId xmlns:a16="http://schemas.microsoft.com/office/drawing/2014/main" id="{779A3BBA-69F4-A454-09BF-C9E3B640DF3A}"/>
              </a:ext>
            </a:extLst>
          </p:cNvPr>
          <p:cNvSpPr/>
          <p:nvPr/>
        </p:nvSpPr>
        <p:spPr>
          <a:xfrm>
            <a:off x="5906219" y="4226493"/>
            <a:ext cx="1173192" cy="39401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Arrow: Right 16">
            <a:extLst>
              <a:ext uri="{FF2B5EF4-FFF2-40B4-BE49-F238E27FC236}">
                <a16:creationId xmlns:a16="http://schemas.microsoft.com/office/drawing/2014/main" id="{2EF037E1-F977-EF50-8561-DC7D19E9D773}"/>
              </a:ext>
            </a:extLst>
          </p:cNvPr>
          <p:cNvSpPr/>
          <p:nvPr/>
        </p:nvSpPr>
        <p:spPr>
          <a:xfrm>
            <a:off x="8873706" y="4226493"/>
            <a:ext cx="1173192" cy="39401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01761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25D52-D8B8-49E7-0982-EE53C82DF052}"/>
              </a:ext>
            </a:extLst>
          </p:cNvPr>
          <p:cNvSpPr>
            <a:spLocks noGrp="1"/>
          </p:cNvSpPr>
          <p:nvPr>
            <p:ph type="title"/>
          </p:nvPr>
        </p:nvSpPr>
        <p:spPr/>
        <p:txBody>
          <a:bodyPr/>
          <a:lstStyle/>
          <a:p>
            <a:r>
              <a:rPr lang="en-US" dirty="0"/>
              <a:t>Tracking Reconstruction Effects of Backgrounds</a:t>
            </a:r>
            <a:endParaRPr lang="es-MX" dirty="0"/>
          </a:p>
        </p:txBody>
      </p:sp>
      <p:sp>
        <p:nvSpPr>
          <p:cNvPr id="3" name="TextBox 2">
            <a:extLst>
              <a:ext uri="{FF2B5EF4-FFF2-40B4-BE49-F238E27FC236}">
                <a16:creationId xmlns:a16="http://schemas.microsoft.com/office/drawing/2014/main" id="{0B0F2B6E-227D-A27E-C434-1D523802BA5A}"/>
              </a:ext>
            </a:extLst>
          </p:cNvPr>
          <p:cNvSpPr txBox="1"/>
          <p:nvPr/>
        </p:nvSpPr>
        <p:spPr>
          <a:xfrm>
            <a:off x="931653" y="1751162"/>
            <a:ext cx="10515600" cy="3139321"/>
          </a:xfrm>
          <a:prstGeom prst="rect">
            <a:avLst/>
          </a:prstGeom>
          <a:noFill/>
        </p:spPr>
        <p:txBody>
          <a:bodyPr wrap="square" rtlCol="0">
            <a:spAutoFit/>
          </a:bodyPr>
          <a:lstStyle/>
          <a:p>
            <a:pPr marL="285750" indent="-285750">
              <a:buFont typeface="Arial" panose="020B0604020202020204" pitchFamily="34" charset="0"/>
              <a:buChar char="•"/>
            </a:pPr>
            <a:r>
              <a:rPr lang="en-US" dirty="0"/>
              <a:t>Now that We have the capability to send background merged signal events through GEANT we can now do studies on the effect of the background on the tracking reconstruction with both Truth and Realistic seeding</a:t>
            </a:r>
          </a:p>
          <a:p>
            <a:pPr marL="285750" indent="-285750">
              <a:buFont typeface="Arial" panose="020B0604020202020204" pitchFamily="34" charset="0"/>
              <a:buChar char="•"/>
            </a:pPr>
            <a:r>
              <a:rPr lang="en-US" dirty="0"/>
              <a:t>Using DIS for the signal event </a:t>
            </a:r>
          </a:p>
          <a:p>
            <a:pPr marL="742950" lvl="1" indent="-285750">
              <a:buFont typeface="Arial" panose="020B0604020202020204" pitchFamily="34" charset="0"/>
              <a:buChar char="•"/>
            </a:pPr>
            <a:r>
              <a:rPr lang="en-US" dirty="0"/>
              <a:t>10x100 GeV</a:t>
            </a:r>
          </a:p>
          <a:p>
            <a:pPr marL="285750" indent="-285750">
              <a:buFont typeface="Arial" panose="020B0604020202020204" pitchFamily="34" charset="0"/>
              <a:buChar char="•"/>
            </a:pPr>
            <a:r>
              <a:rPr lang="en-US" dirty="0"/>
              <a:t>Three Main Background Types included in the study:</a:t>
            </a:r>
          </a:p>
          <a:p>
            <a:pPr marL="742950" lvl="1" indent="-285750">
              <a:buFont typeface="Arial" panose="020B0604020202020204" pitchFamily="34" charset="0"/>
              <a:buChar char="•"/>
            </a:pPr>
            <a:r>
              <a:rPr lang="en-US" dirty="0"/>
              <a:t>Synchrotron Radiation</a:t>
            </a:r>
          </a:p>
          <a:p>
            <a:pPr marL="742950" lvl="1" indent="-285750">
              <a:buFont typeface="Arial" panose="020B0604020202020204" pitchFamily="34" charset="0"/>
              <a:buChar char="•"/>
            </a:pPr>
            <a:r>
              <a:rPr lang="en-US" dirty="0"/>
              <a:t>Hadron Gas: 31347 Frequency in Nanoseconds</a:t>
            </a:r>
          </a:p>
          <a:p>
            <a:pPr marL="742950" lvl="1" indent="-285750">
              <a:buFont typeface="Arial" panose="020B0604020202020204" pitchFamily="34" charset="0"/>
              <a:buChar char="•"/>
            </a:pPr>
            <a:r>
              <a:rPr lang="en-US" dirty="0"/>
              <a:t>Electron Gas: 333 Frequency in Nanoseconds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 </a:t>
            </a:r>
            <a:endParaRPr lang="es-MX" dirty="0"/>
          </a:p>
        </p:txBody>
      </p:sp>
    </p:spTree>
    <p:extLst>
      <p:ext uri="{BB962C8B-B14F-4D97-AF65-F5344CB8AC3E}">
        <p14:creationId xmlns:p14="http://schemas.microsoft.com/office/powerpoint/2010/main" val="3213548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1787-62AC-B562-A305-13AC9BE2E324}"/>
              </a:ext>
            </a:extLst>
          </p:cNvPr>
          <p:cNvSpPr>
            <a:spLocks noGrp="1"/>
          </p:cNvSpPr>
          <p:nvPr>
            <p:ph type="title"/>
          </p:nvPr>
        </p:nvSpPr>
        <p:spPr>
          <a:xfrm>
            <a:off x="838200" y="365126"/>
            <a:ext cx="10515600" cy="532022"/>
          </a:xfrm>
        </p:spPr>
        <p:txBody>
          <a:bodyPr>
            <a:normAutofit/>
          </a:bodyPr>
          <a:lstStyle/>
          <a:p>
            <a:pPr algn="ctr"/>
            <a:r>
              <a:rPr lang="en-US" sz="2200" dirty="0"/>
              <a:t>Testing the HEPMC Input with GEANT</a:t>
            </a:r>
          </a:p>
        </p:txBody>
      </p:sp>
      <p:pic>
        <p:nvPicPr>
          <p:cNvPr id="5" name="Picture 4">
            <a:extLst>
              <a:ext uri="{FF2B5EF4-FFF2-40B4-BE49-F238E27FC236}">
                <a16:creationId xmlns:a16="http://schemas.microsoft.com/office/drawing/2014/main" id="{209A1DCF-93B2-AD91-F966-3001777F0A93}"/>
              </a:ext>
            </a:extLst>
          </p:cNvPr>
          <p:cNvPicPr>
            <a:picLocks noChangeAspect="1"/>
          </p:cNvPicPr>
          <p:nvPr/>
        </p:nvPicPr>
        <p:blipFill>
          <a:blip r:embed="rId2"/>
          <a:stretch>
            <a:fillRect/>
          </a:stretch>
        </p:blipFill>
        <p:spPr>
          <a:xfrm>
            <a:off x="525867" y="3202268"/>
            <a:ext cx="3755843" cy="1856821"/>
          </a:xfrm>
          <a:prstGeom prst="rect">
            <a:avLst/>
          </a:prstGeom>
        </p:spPr>
      </p:pic>
      <p:sp>
        <p:nvSpPr>
          <p:cNvPr id="6" name="TextBox 5">
            <a:extLst>
              <a:ext uri="{FF2B5EF4-FFF2-40B4-BE49-F238E27FC236}">
                <a16:creationId xmlns:a16="http://schemas.microsoft.com/office/drawing/2014/main" id="{7A90CC46-7B4B-AF45-56EF-397FC2BF186C}"/>
              </a:ext>
            </a:extLst>
          </p:cNvPr>
          <p:cNvSpPr txBox="1"/>
          <p:nvPr/>
        </p:nvSpPr>
        <p:spPr>
          <a:xfrm>
            <a:off x="1328426" y="897148"/>
            <a:ext cx="2098964" cy="378691"/>
          </a:xfrm>
          <a:prstGeom prst="rect">
            <a:avLst/>
          </a:prstGeom>
          <a:noFill/>
        </p:spPr>
        <p:txBody>
          <a:bodyPr wrap="square" rtlCol="0">
            <a:spAutoFit/>
          </a:bodyPr>
          <a:lstStyle/>
          <a:p>
            <a:pPr algn="ctr"/>
            <a:r>
              <a:rPr lang="en-US" dirty="0"/>
              <a:t>1 Event</a:t>
            </a:r>
          </a:p>
        </p:txBody>
      </p:sp>
      <p:pic>
        <p:nvPicPr>
          <p:cNvPr id="8" name="Picture 7">
            <a:extLst>
              <a:ext uri="{FF2B5EF4-FFF2-40B4-BE49-F238E27FC236}">
                <a16:creationId xmlns:a16="http://schemas.microsoft.com/office/drawing/2014/main" id="{6595373F-BCB8-E07E-4DE2-3028FF07FA0C}"/>
              </a:ext>
            </a:extLst>
          </p:cNvPr>
          <p:cNvPicPr>
            <a:picLocks noChangeAspect="1"/>
          </p:cNvPicPr>
          <p:nvPr/>
        </p:nvPicPr>
        <p:blipFill>
          <a:blip r:embed="rId3"/>
          <a:stretch>
            <a:fillRect/>
          </a:stretch>
        </p:blipFill>
        <p:spPr>
          <a:xfrm>
            <a:off x="4470949" y="3202269"/>
            <a:ext cx="3755841" cy="1856820"/>
          </a:xfrm>
          <a:prstGeom prst="rect">
            <a:avLst/>
          </a:prstGeom>
        </p:spPr>
      </p:pic>
      <p:sp>
        <p:nvSpPr>
          <p:cNvPr id="9" name="TextBox 8">
            <a:extLst>
              <a:ext uri="{FF2B5EF4-FFF2-40B4-BE49-F238E27FC236}">
                <a16:creationId xmlns:a16="http://schemas.microsoft.com/office/drawing/2014/main" id="{845A93BD-3B37-2B83-1357-D22577AE7980}"/>
              </a:ext>
            </a:extLst>
          </p:cNvPr>
          <p:cNvSpPr txBox="1"/>
          <p:nvPr/>
        </p:nvSpPr>
        <p:spPr>
          <a:xfrm>
            <a:off x="5289041" y="897148"/>
            <a:ext cx="2098964" cy="378691"/>
          </a:xfrm>
          <a:prstGeom prst="rect">
            <a:avLst/>
          </a:prstGeom>
          <a:noFill/>
        </p:spPr>
        <p:txBody>
          <a:bodyPr wrap="square" rtlCol="0">
            <a:spAutoFit/>
          </a:bodyPr>
          <a:lstStyle/>
          <a:p>
            <a:pPr algn="ctr"/>
            <a:r>
              <a:rPr lang="en-US" dirty="0"/>
              <a:t>10 Events</a:t>
            </a:r>
          </a:p>
        </p:txBody>
      </p:sp>
      <p:pic>
        <p:nvPicPr>
          <p:cNvPr id="11" name="Picture 10">
            <a:extLst>
              <a:ext uri="{FF2B5EF4-FFF2-40B4-BE49-F238E27FC236}">
                <a16:creationId xmlns:a16="http://schemas.microsoft.com/office/drawing/2014/main" id="{8E2F34F0-3E9B-CC58-A1DC-B784E30171DE}"/>
              </a:ext>
            </a:extLst>
          </p:cNvPr>
          <p:cNvPicPr>
            <a:picLocks noChangeAspect="1"/>
          </p:cNvPicPr>
          <p:nvPr/>
        </p:nvPicPr>
        <p:blipFill>
          <a:blip r:embed="rId4"/>
          <a:stretch>
            <a:fillRect/>
          </a:stretch>
        </p:blipFill>
        <p:spPr>
          <a:xfrm>
            <a:off x="8416031" y="3202269"/>
            <a:ext cx="3755841" cy="1856820"/>
          </a:xfrm>
          <a:prstGeom prst="rect">
            <a:avLst/>
          </a:prstGeom>
        </p:spPr>
      </p:pic>
      <p:sp>
        <p:nvSpPr>
          <p:cNvPr id="14" name="TextBox 13">
            <a:extLst>
              <a:ext uri="{FF2B5EF4-FFF2-40B4-BE49-F238E27FC236}">
                <a16:creationId xmlns:a16="http://schemas.microsoft.com/office/drawing/2014/main" id="{6BAFB645-B16F-EC7D-2CD0-E51BB6B2DA4C}"/>
              </a:ext>
            </a:extLst>
          </p:cNvPr>
          <p:cNvSpPr txBox="1"/>
          <p:nvPr/>
        </p:nvSpPr>
        <p:spPr>
          <a:xfrm>
            <a:off x="9218589" y="897148"/>
            <a:ext cx="2098964" cy="378691"/>
          </a:xfrm>
          <a:prstGeom prst="rect">
            <a:avLst/>
          </a:prstGeom>
          <a:noFill/>
        </p:spPr>
        <p:txBody>
          <a:bodyPr wrap="square" rtlCol="0">
            <a:spAutoFit/>
          </a:bodyPr>
          <a:lstStyle/>
          <a:p>
            <a:pPr algn="ctr"/>
            <a:r>
              <a:rPr lang="en-US" dirty="0"/>
              <a:t>100 Events</a:t>
            </a:r>
          </a:p>
        </p:txBody>
      </p:sp>
      <p:pic>
        <p:nvPicPr>
          <p:cNvPr id="18" name="Picture 17">
            <a:extLst>
              <a:ext uri="{FF2B5EF4-FFF2-40B4-BE49-F238E27FC236}">
                <a16:creationId xmlns:a16="http://schemas.microsoft.com/office/drawing/2014/main" id="{1336CE46-2865-545E-8233-AD2E4C800BC5}"/>
              </a:ext>
            </a:extLst>
          </p:cNvPr>
          <p:cNvPicPr>
            <a:picLocks noChangeAspect="1"/>
          </p:cNvPicPr>
          <p:nvPr/>
        </p:nvPicPr>
        <p:blipFill>
          <a:blip r:embed="rId5"/>
          <a:stretch>
            <a:fillRect/>
          </a:stretch>
        </p:blipFill>
        <p:spPr>
          <a:xfrm>
            <a:off x="525867" y="1313615"/>
            <a:ext cx="3755844" cy="1888653"/>
          </a:xfrm>
          <a:prstGeom prst="rect">
            <a:avLst/>
          </a:prstGeom>
        </p:spPr>
      </p:pic>
      <p:pic>
        <p:nvPicPr>
          <p:cNvPr id="20" name="Picture 19">
            <a:extLst>
              <a:ext uri="{FF2B5EF4-FFF2-40B4-BE49-F238E27FC236}">
                <a16:creationId xmlns:a16="http://schemas.microsoft.com/office/drawing/2014/main" id="{597EA3B2-73D9-1BA5-EA42-F0192AD8B474}"/>
              </a:ext>
            </a:extLst>
          </p:cNvPr>
          <p:cNvPicPr>
            <a:picLocks noChangeAspect="1"/>
          </p:cNvPicPr>
          <p:nvPr/>
        </p:nvPicPr>
        <p:blipFill>
          <a:blip r:embed="rId6"/>
          <a:stretch>
            <a:fillRect/>
          </a:stretch>
        </p:blipFill>
        <p:spPr>
          <a:xfrm>
            <a:off x="4460600" y="1329530"/>
            <a:ext cx="3755845" cy="1856822"/>
          </a:xfrm>
          <a:prstGeom prst="rect">
            <a:avLst/>
          </a:prstGeom>
        </p:spPr>
      </p:pic>
      <p:pic>
        <p:nvPicPr>
          <p:cNvPr id="22" name="Picture 21">
            <a:extLst>
              <a:ext uri="{FF2B5EF4-FFF2-40B4-BE49-F238E27FC236}">
                <a16:creationId xmlns:a16="http://schemas.microsoft.com/office/drawing/2014/main" id="{F3DC0667-7411-C293-5DD7-1E8D0E550053}"/>
              </a:ext>
            </a:extLst>
          </p:cNvPr>
          <p:cNvPicPr>
            <a:picLocks noChangeAspect="1"/>
          </p:cNvPicPr>
          <p:nvPr/>
        </p:nvPicPr>
        <p:blipFill>
          <a:blip r:embed="rId7"/>
          <a:stretch>
            <a:fillRect/>
          </a:stretch>
        </p:blipFill>
        <p:spPr>
          <a:xfrm>
            <a:off x="8416030" y="1345447"/>
            <a:ext cx="3755842" cy="1856821"/>
          </a:xfrm>
          <a:prstGeom prst="rect">
            <a:avLst/>
          </a:prstGeom>
        </p:spPr>
      </p:pic>
      <p:sp>
        <p:nvSpPr>
          <p:cNvPr id="23" name="TextBox 22">
            <a:extLst>
              <a:ext uri="{FF2B5EF4-FFF2-40B4-BE49-F238E27FC236}">
                <a16:creationId xmlns:a16="http://schemas.microsoft.com/office/drawing/2014/main" id="{63E86285-3551-21B4-0630-3FF1A74D17FB}"/>
              </a:ext>
            </a:extLst>
          </p:cNvPr>
          <p:cNvSpPr txBox="1"/>
          <p:nvPr/>
        </p:nvSpPr>
        <p:spPr>
          <a:xfrm rot="16200000">
            <a:off x="-377642" y="2134830"/>
            <a:ext cx="1449238" cy="246221"/>
          </a:xfrm>
          <a:prstGeom prst="rect">
            <a:avLst/>
          </a:prstGeom>
          <a:noFill/>
        </p:spPr>
        <p:txBody>
          <a:bodyPr wrap="square" rtlCol="0">
            <a:spAutoFit/>
          </a:bodyPr>
          <a:lstStyle/>
          <a:p>
            <a:pPr algn="ctr"/>
            <a:r>
              <a:rPr lang="en-US" sz="1000" dirty="0"/>
              <a:t>Pure signal</a:t>
            </a:r>
          </a:p>
        </p:txBody>
      </p:sp>
      <p:sp>
        <p:nvSpPr>
          <p:cNvPr id="24" name="TextBox 23">
            <a:extLst>
              <a:ext uri="{FF2B5EF4-FFF2-40B4-BE49-F238E27FC236}">
                <a16:creationId xmlns:a16="http://schemas.microsoft.com/office/drawing/2014/main" id="{A449BB96-5820-26E8-AA0D-28BFE703EB37}"/>
              </a:ext>
            </a:extLst>
          </p:cNvPr>
          <p:cNvSpPr txBox="1"/>
          <p:nvPr/>
        </p:nvSpPr>
        <p:spPr>
          <a:xfrm rot="16200000">
            <a:off x="-387994" y="4007568"/>
            <a:ext cx="1449238" cy="246221"/>
          </a:xfrm>
          <a:prstGeom prst="rect">
            <a:avLst/>
          </a:prstGeom>
          <a:noFill/>
        </p:spPr>
        <p:txBody>
          <a:bodyPr wrap="square" rtlCol="0">
            <a:spAutoFit/>
          </a:bodyPr>
          <a:lstStyle/>
          <a:p>
            <a:pPr algn="ctr"/>
            <a:r>
              <a:rPr lang="en-US" sz="1000" dirty="0"/>
              <a:t>Signal &amp; Background</a:t>
            </a:r>
          </a:p>
        </p:txBody>
      </p:sp>
    </p:spTree>
    <p:extLst>
      <p:ext uri="{BB962C8B-B14F-4D97-AF65-F5344CB8AC3E}">
        <p14:creationId xmlns:p14="http://schemas.microsoft.com/office/powerpoint/2010/main" val="2007176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719</TotalTime>
  <Words>404</Words>
  <Application>Microsoft Office PowerPoint</Application>
  <PresentationFormat>Widescreen</PresentationFormat>
  <Paragraphs>80</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HEPMC File Merger and Background Effects on Tracking Reconstruction </vt:lpstr>
      <vt:lpstr>SR Generator</vt:lpstr>
      <vt:lpstr>Old Recombination Scheme</vt:lpstr>
      <vt:lpstr>Combined DIS and SR Plots Per Subdetector (XY)</vt:lpstr>
      <vt:lpstr>Results Of the Preliminary SR Study</vt:lpstr>
      <vt:lpstr>New Background Merger (HEPMC File Level)</vt:lpstr>
      <vt:lpstr>HEPMC File Merger</vt:lpstr>
      <vt:lpstr>Tracking Reconstruction Effects of Backgrounds</vt:lpstr>
      <vt:lpstr>Testing the HEPMC Input with GEANT</vt:lpstr>
      <vt:lpstr>Particle Distributions Based on Particle Type</vt:lpstr>
      <vt:lpstr>Reconstructed Eta Distributions Truth Seeding </vt:lpstr>
      <vt:lpstr>Reconstructed Eta Distributions Realistic Seeding </vt:lpstr>
      <vt:lpstr>Reconstructed Phi Distributions Truth Seeding </vt:lpstr>
      <vt:lpstr>Reconstructed Phi Distributions Realistic Seeding </vt:lpstr>
      <vt:lpstr>Reconstructed Pt Distributions Truth Seeding </vt:lpstr>
      <vt:lpstr>Reconstructed Pt Distributions Realistic Seeding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HEPMC File Merger and Background Effects on Tracking Reconstruction </dc:title>
  <dc:creator>Benjamen Sterwerf</dc:creator>
  <cp:lastModifiedBy>Benjamen Sterwerf</cp:lastModifiedBy>
  <cp:revision>2</cp:revision>
  <dcterms:created xsi:type="dcterms:W3CDTF">2023-08-21T05:03:46Z</dcterms:created>
  <dcterms:modified xsi:type="dcterms:W3CDTF">2023-08-22T15:37:30Z</dcterms:modified>
</cp:coreProperties>
</file>