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1"/>
  </p:notesMasterIdLst>
  <p:sldIdLst>
    <p:sldId id="492" r:id="rId5"/>
    <p:sldId id="493" r:id="rId6"/>
    <p:sldId id="494" r:id="rId7"/>
    <p:sldId id="499" r:id="rId8"/>
    <p:sldId id="500" r:id="rId9"/>
    <p:sldId id="501" r:id="rId1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A9126"/>
    <a:srgbClr val="FFCC66"/>
    <a:srgbClr val="0066FF"/>
    <a:srgbClr val="FF3300"/>
    <a:srgbClr val="FFFF00"/>
    <a:srgbClr val="FFFF99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24" autoAdjust="0"/>
    <p:restoredTop sz="94655" autoAdjust="0"/>
  </p:normalViewPr>
  <p:slideViewPr>
    <p:cSldViewPr>
      <p:cViewPr varScale="1">
        <p:scale>
          <a:sx n="82" d="100"/>
          <a:sy n="82" d="100"/>
        </p:scale>
        <p:origin x="12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2" rIns="96641" bIns="4832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0A60446C-394C-4625-BBC7-5CF1C0EF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D60EB-AFAA-4A6C-872E-F93A86021C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94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60EB-AFAA-4A6C-872E-F93A86021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41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60EB-AFAA-4A6C-872E-F93A86021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62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6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0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9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0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8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005" y="1983661"/>
            <a:ext cx="8370199" cy="1774948"/>
          </a:xfrm>
        </p:spPr>
        <p:txBody>
          <a:bodyPr>
            <a:normAutofit/>
          </a:bodyPr>
          <a:lstStyle/>
          <a:p>
            <a:r>
              <a:rPr lang="en-US" dirty="0" err="1" smtClean="0"/>
              <a:t>pfRICH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LED </a:t>
            </a:r>
            <a:r>
              <a:rPr lang="en-US" dirty="0" err="1" smtClean="0"/>
              <a:t>Pulser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4712" y="4283197"/>
            <a:ext cx="6906754" cy="1061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 smtClean="0"/>
              <a:t>10 August </a:t>
            </a:r>
            <a:r>
              <a:rPr lang="en-US" dirty="0"/>
              <a:t>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10481" y="893775"/>
            <a:ext cx="5326795" cy="5328710"/>
            <a:chOff x="310481" y="893775"/>
            <a:chExt cx="5326795" cy="5328710"/>
          </a:xfrm>
        </p:grpSpPr>
        <p:pic>
          <p:nvPicPr>
            <p:cNvPr id="28" name="Google Shape;50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8300" y="893775"/>
              <a:ext cx="3971775" cy="516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52;p8"/>
            <p:cNvSpPr/>
            <p:nvPr/>
          </p:nvSpPr>
          <p:spPr>
            <a:xfrm>
              <a:off x="2662300" y="5117775"/>
              <a:ext cx="949800" cy="7482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;p8"/>
            <p:cNvSpPr txBox="1"/>
            <p:nvPr/>
          </p:nvSpPr>
          <p:spPr>
            <a:xfrm>
              <a:off x="2325515" y="5896891"/>
              <a:ext cx="2808312" cy="325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11150" lvl="0" indent="-1714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Optical Port Feedthrough</a:t>
              </a: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endParaRPr dirty="0"/>
            </a:p>
          </p:txBody>
        </p:sp>
        <p:sp>
          <p:nvSpPr>
            <p:cNvPr id="31" name="Google Shape;55;p8"/>
            <p:cNvSpPr txBox="1"/>
            <p:nvPr/>
          </p:nvSpPr>
          <p:spPr>
            <a:xfrm>
              <a:off x="3688012" y="3351629"/>
              <a:ext cx="1949264" cy="325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11150" lvl="0" indent="-1714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PMTs</a:t>
              </a: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endParaRPr dirty="0"/>
            </a:p>
          </p:txBody>
        </p:sp>
        <p:sp>
          <p:nvSpPr>
            <p:cNvPr id="32" name="Google Shape;55;p8"/>
            <p:cNvSpPr txBox="1"/>
            <p:nvPr/>
          </p:nvSpPr>
          <p:spPr>
            <a:xfrm>
              <a:off x="3688012" y="3527826"/>
              <a:ext cx="1949264" cy="325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11150" lvl="0" indent="-1714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Quartz Window</a:t>
              </a: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endParaRPr dirty="0"/>
            </a:p>
          </p:txBody>
        </p:sp>
        <p:sp>
          <p:nvSpPr>
            <p:cNvPr id="33" name="Google Shape;55;p8"/>
            <p:cNvSpPr txBox="1"/>
            <p:nvPr/>
          </p:nvSpPr>
          <p:spPr>
            <a:xfrm>
              <a:off x="577489" y="3034263"/>
              <a:ext cx="1114191" cy="325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11150" lvl="0" indent="-1714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Mirrors</a:t>
              </a: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endParaRPr dirty="0"/>
            </a:p>
          </p:txBody>
        </p:sp>
        <p:sp>
          <p:nvSpPr>
            <p:cNvPr id="34" name="Google Shape;55;p8"/>
            <p:cNvSpPr txBox="1"/>
            <p:nvPr/>
          </p:nvSpPr>
          <p:spPr>
            <a:xfrm>
              <a:off x="310481" y="5287365"/>
              <a:ext cx="1949264" cy="325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11150" lvl="0" indent="-1714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Arial" panose="020B0604020202020204" pitchFamily="34" charset="0"/>
                <a:buChar char="•"/>
              </a:pPr>
              <a:r>
                <a:rPr lang="en-US" altLang="zh-CN" dirty="0" smtClean="0"/>
                <a:t>DIRC Bar</a:t>
              </a: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endParaRPr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439652" y="3197060"/>
              <a:ext cx="885863" cy="162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29261" y="3193033"/>
              <a:ext cx="1897727" cy="11973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3458960" y="3390773"/>
              <a:ext cx="433590" cy="85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3334287" y="3620954"/>
              <a:ext cx="558263" cy="39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Google Shape;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469" y="1666528"/>
            <a:ext cx="1602549" cy="18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57;p8"/>
          <p:cNvSpPr txBox="1"/>
          <p:nvPr/>
        </p:nvSpPr>
        <p:spPr>
          <a:xfrm>
            <a:off x="5150969" y="2300054"/>
            <a:ext cx="17145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Thorlab 1” square </a:t>
            </a:r>
            <a:r>
              <a:rPr lang="en-US" altLang="zh-CN" dirty="0" smtClean="0"/>
              <a:t>engineered </a:t>
            </a:r>
            <a:r>
              <a:rPr lang="zh-CN" dirty="0" smtClean="0"/>
              <a:t>d</a:t>
            </a:r>
            <a:r>
              <a:rPr lang="zh-CN" dirty="0"/>
              <a:t>iffuser</a:t>
            </a:r>
            <a:endParaRPr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095836" y="3034263"/>
            <a:ext cx="2541440" cy="225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8158780" cy="5104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GlueX DIRC LED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Setup – </a:t>
            </a:r>
            <a:r>
              <a:rPr lang="en-US" sz="1600" dirty="0" smtClean="0"/>
              <a:t>refer to Wenliang Li presentation</a:t>
            </a:r>
            <a:endParaRPr lang="en-US" sz="1600" dirty="0"/>
          </a:p>
        </p:txBody>
      </p:sp>
      <p:pic>
        <p:nvPicPr>
          <p:cNvPr id="44" name="Picture 43"/>
          <p:cNvPicPr/>
          <p:nvPr/>
        </p:nvPicPr>
        <p:blipFill>
          <a:blip r:embed="rId4"/>
          <a:stretch>
            <a:fillRect/>
          </a:stretch>
        </p:blipFill>
        <p:spPr>
          <a:xfrm>
            <a:off x="5016255" y="3728424"/>
            <a:ext cx="3758915" cy="25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281246" y="4761148"/>
            <a:ext cx="432770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intensity and LED Bias: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Bias: from ~12 V (fiber) to  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~17 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(diffuser).</a:t>
            </a: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angle ~62º in water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908720"/>
            <a:ext cx="390525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23837"/>
            <a:ext cx="3679634" cy="3483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2" y="2663147"/>
            <a:ext cx="4068452" cy="37281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8158780" cy="5104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Diffuser characteristics and impact on LED </a:t>
            </a:r>
            <a:r>
              <a:rPr lang="en-US" sz="2000" dirty="0" err="1" smtClean="0"/>
              <a:t>pulser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31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26BBD-5455-455D-B868-7ADA5271CB98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32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/>
              <a:t>Hall D Collaboration				FJ </a:t>
            </a:r>
            <a:r>
              <a:rPr lang="en-US" sz="1200" i="1" dirty="0" err="1"/>
              <a:t>Barbosa</a:t>
            </a:r>
            <a:r>
              <a:rPr lang="en-US" sz="1200" i="1" dirty="0"/>
              <a:t>		Electronics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916655" y="5003617"/>
            <a:ext cx="7128104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Timing requirements: </a:t>
            </a:r>
            <a:r>
              <a:rPr lang="en-US" sz="1400" b="1" i="1" dirty="0" err="1" smtClean="0">
                <a:solidFill>
                  <a:srgbClr val="333399"/>
                </a:solidFill>
              </a:rPr>
              <a:t>tr</a:t>
            </a:r>
            <a:r>
              <a:rPr lang="en-US" sz="1400" b="1" i="1" dirty="0" smtClean="0">
                <a:solidFill>
                  <a:srgbClr val="333399"/>
                </a:solidFill>
              </a:rPr>
              <a:t> &lt; 2 ns, Jitter &lt; 50 ps.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LED source has cost advantages.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Monitor – Allows checking source &amp; FO performance.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One Optical Calibration Chassis.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333399"/>
                </a:solidFill>
              </a:rPr>
              <a:t>Uses same Hall D infrastructure as other </a:t>
            </a:r>
            <a:r>
              <a:rPr lang="en-US" sz="1400" b="1" i="1" dirty="0" err="1" smtClean="0">
                <a:solidFill>
                  <a:srgbClr val="333399"/>
                </a:solidFill>
              </a:rPr>
              <a:t>pulsers</a:t>
            </a:r>
            <a:r>
              <a:rPr lang="en-US" sz="1400" b="1" i="1" dirty="0" smtClean="0">
                <a:solidFill>
                  <a:srgbClr val="333399"/>
                </a:solidFill>
              </a:rPr>
              <a:t> in the hall: V2495, MPOD</a:t>
            </a:r>
          </a:p>
        </p:txBody>
      </p:sp>
      <p:sp>
        <p:nvSpPr>
          <p:cNvPr id="31" name="TextBox 4"/>
          <p:cNvSpPr txBox="1"/>
          <p:nvPr/>
        </p:nvSpPr>
        <p:spPr>
          <a:xfrm>
            <a:off x="1080550" y="1538288"/>
            <a:ext cx="534121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</a:p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US" sz="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4617718" y="4613092"/>
            <a:ext cx="1237839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</a:p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Optical Box 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28600" y="544247"/>
            <a:ext cx="2903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 u="sng" dirty="0" smtClean="0"/>
              <a:t>DIRC Calibration System</a:t>
            </a:r>
            <a:endParaRPr lang="en-US" sz="1400" i="1" dirty="0">
              <a:solidFill>
                <a:srgbClr val="FFCC66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48716" y="1898830"/>
            <a:ext cx="410209" cy="64807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07786" y="1497586"/>
            <a:ext cx="2328226" cy="1593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902777" y="1005778"/>
            <a:ext cx="142378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 LED </a:t>
            </a:r>
            <a:r>
              <a:rPr lang="en-US" sz="1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Pulser</a:t>
            </a: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Chassis</a:t>
            </a:r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 bwMode="auto">
          <a:xfrm>
            <a:off x="1558925" y="2222866"/>
            <a:ext cx="6074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0" name="TextBox 4"/>
          <p:cNvSpPr txBox="1"/>
          <p:nvPr/>
        </p:nvSpPr>
        <p:spPr>
          <a:xfrm>
            <a:off x="2000762" y="3459860"/>
            <a:ext cx="180690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1-to-7 FO Fan-out</a:t>
            </a:r>
          </a:p>
          <a:p>
            <a:r>
              <a:rPr lang="en-U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0.22 NA, UV-VIS, 365/400 um</a:t>
            </a:r>
          </a:p>
          <a:p>
            <a:endParaRPr lang="en-US" sz="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4"/>
          <p:cNvSpPr txBox="1"/>
          <p:nvPr/>
        </p:nvSpPr>
        <p:spPr>
          <a:xfrm>
            <a:off x="1906684" y="2790384"/>
            <a:ext cx="559769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617718" y="3229124"/>
            <a:ext cx="868681" cy="1352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572000" y="3356992"/>
            <a:ext cx="45719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Flowchart: Delay 98"/>
          <p:cNvSpPr/>
          <p:nvPr/>
        </p:nvSpPr>
        <p:spPr bwMode="auto">
          <a:xfrm flipH="1">
            <a:off x="4528910" y="3429000"/>
            <a:ext cx="45719" cy="45719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572000" y="3789040"/>
            <a:ext cx="45719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Flowchart: Delay 124"/>
          <p:cNvSpPr/>
          <p:nvPr/>
        </p:nvSpPr>
        <p:spPr bwMode="auto">
          <a:xfrm flipH="1">
            <a:off x="4528910" y="3861048"/>
            <a:ext cx="45719" cy="45719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4572000" y="4234973"/>
            <a:ext cx="45719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Flowchart: Delay 126"/>
          <p:cNvSpPr/>
          <p:nvPr/>
        </p:nvSpPr>
        <p:spPr bwMode="auto">
          <a:xfrm flipH="1">
            <a:off x="4528910" y="4306981"/>
            <a:ext cx="45719" cy="45719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687819" y="3230765"/>
            <a:ext cx="868681" cy="1352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 flipH="1">
            <a:off x="7558620" y="3356992"/>
            <a:ext cx="45719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Flowchart: Delay 136"/>
          <p:cNvSpPr/>
          <p:nvPr/>
        </p:nvSpPr>
        <p:spPr bwMode="auto">
          <a:xfrm>
            <a:off x="7604339" y="3422745"/>
            <a:ext cx="45719" cy="45719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 flipH="1">
            <a:off x="7558620" y="3789040"/>
            <a:ext cx="45719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Flowchart: Delay 138"/>
          <p:cNvSpPr/>
          <p:nvPr/>
        </p:nvSpPr>
        <p:spPr bwMode="auto">
          <a:xfrm>
            <a:off x="7604339" y="3854793"/>
            <a:ext cx="45719" cy="45719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 flipH="1">
            <a:off x="7558620" y="4234973"/>
            <a:ext cx="45719" cy="1800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Flowchart: Delay 140"/>
          <p:cNvSpPr/>
          <p:nvPr/>
        </p:nvSpPr>
        <p:spPr bwMode="auto">
          <a:xfrm>
            <a:off x="7604339" y="4300726"/>
            <a:ext cx="45719" cy="45719"/>
          </a:xfrm>
          <a:prstGeom prst="flowChartDelay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TextBox 4"/>
          <p:cNvSpPr txBox="1"/>
          <p:nvPr/>
        </p:nvSpPr>
        <p:spPr>
          <a:xfrm>
            <a:off x="6657438" y="4603964"/>
            <a:ext cx="1229824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DIRC</a:t>
            </a:r>
          </a:p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Optical Box 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3310016" y="1731962"/>
            <a:ext cx="51991" cy="806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3310016" y="1880770"/>
            <a:ext cx="51991" cy="806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3310016" y="2014126"/>
            <a:ext cx="51991" cy="806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3310016" y="2165576"/>
            <a:ext cx="51991" cy="806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310016" y="2314384"/>
            <a:ext cx="51991" cy="806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3310016" y="2447740"/>
            <a:ext cx="51991" cy="806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4"/>
          <p:cNvSpPr txBox="1"/>
          <p:nvPr/>
        </p:nvSpPr>
        <p:spPr>
          <a:xfrm>
            <a:off x="3104826" y="3111451"/>
            <a:ext cx="673582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SMA-SMA</a:t>
            </a:r>
          </a:p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Coupler</a:t>
            </a:r>
          </a:p>
        </p:txBody>
      </p:sp>
      <p:cxnSp>
        <p:nvCxnSpPr>
          <p:cNvPr id="103" name="Elbow Connector 102"/>
          <p:cNvCxnSpPr>
            <a:stCxn id="155" idx="3"/>
            <a:endCxn id="127" idx="3"/>
          </p:cNvCxnSpPr>
          <p:nvPr/>
        </p:nvCxnSpPr>
        <p:spPr bwMode="auto">
          <a:xfrm>
            <a:off x="3362007" y="2488054"/>
            <a:ext cx="1166903" cy="18417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Elbow Connector 121"/>
          <p:cNvCxnSpPr>
            <a:stCxn id="154" idx="3"/>
            <a:endCxn id="125" idx="3"/>
          </p:cNvCxnSpPr>
          <p:nvPr/>
        </p:nvCxnSpPr>
        <p:spPr bwMode="auto">
          <a:xfrm>
            <a:off x="3362007" y="2354698"/>
            <a:ext cx="1166903" cy="1529210"/>
          </a:xfrm>
          <a:prstGeom prst="bentConnector3">
            <a:avLst>
              <a:gd name="adj1" fmla="val 5928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7" name="Elbow Connector 156"/>
          <p:cNvCxnSpPr>
            <a:stCxn id="153" idx="3"/>
            <a:endCxn id="99" idx="3"/>
          </p:cNvCxnSpPr>
          <p:nvPr/>
        </p:nvCxnSpPr>
        <p:spPr bwMode="auto">
          <a:xfrm>
            <a:off x="3362007" y="2205890"/>
            <a:ext cx="1166903" cy="1245970"/>
          </a:xfrm>
          <a:prstGeom prst="bentConnector3">
            <a:avLst>
              <a:gd name="adj1" fmla="val 6931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72" name="Elbow Connector 3071"/>
          <p:cNvCxnSpPr>
            <a:stCxn id="152" idx="3"/>
            <a:endCxn id="137" idx="3"/>
          </p:cNvCxnSpPr>
          <p:nvPr/>
        </p:nvCxnSpPr>
        <p:spPr bwMode="auto">
          <a:xfrm>
            <a:off x="3362007" y="2054440"/>
            <a:ext cx="4288051" cy="1391165"/>
          </a:xfrm>
          <a:prstGeom prst="bentConnector3">
            <a:avLst>
              <a:gd name="adj1" fmla="val 10533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76" name="Elbow Connector 3075"/>
          <p:cNvCxnSpPr/>
          <p:nvPr/>
        </p:nvCxnSpPr>
        <p:spPr bwMode="auto">
          <a:xfrm>
            <a:off x="3362145" y="1921084"/>
            <a:ext cx="4288051" cy="1956569"/>
          </a:xfrm>
          <a:prstGeom prst="bentConnector3">
            <a:avLst>
              <a:gd name="adj1" fmla="val 1077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92" name="Elbow Connector 3091"/>
          <p:cNvCxnSpPr/>
          <p:nvPr/>
        </p:nvCxnSpPr>
        <p:spPr bwMode="auto">
          <a:xfrm>
            <a:off x="3354465" y="1772275"/>
            <a:ext cx="4288051" cy="2551310"/>
          </a:xfrm>
          <a:prstGeom prst="bentConnector3">
            <a:avLst>
              <a:gd name="adj1" fmla="val 11008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4" name="TextBox 4"/>
          <p:cNvSpPr txBox="1"/>
          <p:nvPr/>
        </p:nvSpPr>
        <p:spPr>
          <a:xfrm>
            <a:off x="4738889" y="1133758"/>
            <a:ext cx="1806905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0.22 NA, UV-VIS, 365/400 um</a:t>
            </a:r>
          </a:p>
        </p:txBody>
      </p:sp>
      <p:cxnSp>
        <p:nvCxnSpPr>
          <p:cNvPr id="163" name="Elbow Connector 162"/>
          <p:cNvCxnSpPr>
            <a:stCxn id="198" idx="2"/>
            <a:endCxn id="4" idx="1"/>
          </p:cNvCxnSpPr>
          <p:nvPr/>
        </p:nvCxnSpPr>
        <p:spPr bwMode="auto">
          <a:xfrm rot="16200000" flipH="1">
            <a:off x="806517" y="1880666"/>
            <a:ext cx="163425" cy="52097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8" name="TextBox 4"/>
          <p:cNvSpPr txBox="1"/>
          <p:nvPr/>
        </p:nvSpPr>
        <p:spPr>
          <a:xfrm>
            <a:off x="235683" y="1474666"/>
            <a:ext cx="78412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CAEN V1495/</a:t>
            </a:r>
          </a:p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V2495 </a:t>
            </a:r>
            <a:r>
              <a:rPr lang="en-US" sz="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Pulser</a:t>
            </a:r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(TTL)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1899517" y="2182552"/>
            <a:ext cx="51991" cy="806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619672" y="2222866"/>
            <a:ext cx="297471" cy="547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1949316" y="2222866"/>
            <a:ext cx="178363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 bwMode="auto">
          <a:xfrm>
            <a:off x="2123488" y="1760127"/>
            <a:ext cx="1187420" cy="451478"/>
          </a:xfrm>
          <a:custGeom>
            <a:avLst/>
            <a:gdLst>
              <a:gd name="connsiteX0" fmla="*/ 0 w 1187420"/>
              <a:gd name="connsiteY0" fmla="*/ 450034 h 451478"/>
              <a:gd name="connsiteX1" fmla="*/ 99674 w 1187420"/>
              <a:gd name="connsiteY1" fmla="*/ 437033 h 451478"/>
              <a:gd name="connsiteX2" fmla="*/ 234017 w 1187420"/>
              <a:gd name="connsiteY2" fmla="*/ 346027 h 451478"/>
              <a:gd name="connsiteX3" fmla="*/ 437699 w 1187420"/>
              <a:gd name="connsiteY3" fmla="*/ 94675 h 451478"/>
              <a:gd name="connsiteX4" fmla="*/ 680383 w 1187420"/>
              <a:gd name="connsiteY4" fmla="*/ 12336 h 451478"/>
              <a:gd name="connsiteX5" fmla="*/ 1187420 w 1187420"/>
              <a:gd name="connsiteY5" fmla="*/ 8002 h 45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420" h="451478">
                <a:moveTo>
                  <a:pt x="0" y="450034"/>
                </a:moveTo>
                <a:cubicBezTo>
                  <a:pt x="30335" y="452200"/>
                  <a:pt x="60671" y="454367"/>
                  <a:pt x="99674" y="437033"/>
                </a:cubicBezTo>
                <a:cubicBezTo>
                  <a:pt x="138677" y="419699"/>
                  <a:pt x="177680" y="403087"/>
                  <a:pt x="234017" y="346027"/>
                </a:cubicBezTo>
                <a:cubicBezTo>
                  <a:pt x="290354" y="288967"/>
                  <a:pt x="363305" y="150290"/>
                  <a:pt x="437699" y="94675"/>
                </a:cubicBezTo>
                <a:cubicBezTo>
                  <a:pt x="512093" y="39060"/>
                  <a:pt x="555430" y="26781"/>
                  <a:pt x="680383" y="12336"/>
                </a:cubicBezTo>
                <a:cubicBezTo>
                  <a:pt x="805337" y="-2110"/>
                  <a:pt x="1134694" y="-4277"/>
                  <a:pt x="1187420" y="80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2123042" y="1917743"/>
            <a:ext cx="1187420" cy="299492"/>
          </a:xfrm>
          <a:custGeom>
            <a:avLst/>
            <a:gdLst>
              <a:gd name="connsiteX0" fmla="*/ 0 w 1187420"/>
              <a:gd name="connsiteY0" fmla="*/ 450034 h 451478"/>
              <a:gd name="connsiteX1" fmla="*/ 99674 w 1187420"/>
              <a:gd name="connsiteY1" fmla="*/ 437033 h 451478"/>
              <a:gd name="connsiteX2" fmla="*/ 234017 w 1187420"/>
              <a:gd name="connsiteY2" fmla="*/ 346027 h 451478"/>
              <a:gd name="connsiteX3" fmla="*/ 437699 w 1187420"/>
              <a:gd name="connsiteY3" fmla="*/ 94675 h 451478"/>
              <a:gd name="connsiteX4" fmla="*/ 680383 w 1187420"/>
              <a:gd name="connsiteY4" fmla="*/ 12336 h 451478"/>
              <a:gd name="connsiteX5" fmla="*/ 1187420 w 1187420"/>
              <a:gd name="connsiteY5" fmla="*/ 8002 h 45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420" h="451478">
                <a:moveTo>
                  <a:pt x="0" y="450034"/>
                </a:moveTo>
                <a:cubicBezTo>
                  <a:pt x="30335" y="452200"/>
                  <a:pt x="60671" y="454367"/>
                  <a:pt x="99674" y="437033"/>
                </a:cubicBezTo>
                <a:cubicBezTo>
                  <a:pt x="138677" y="419699"/>
                  <a:pt x="177680" y="403087"/>
                  <a:pt x="234017" y="346027"/>
                </a:cubicBezTo>
                <a:cubicBezTo>
                  <a:pt x="290354" y="288967"/>
                  <a:pt x="363305" y="150290"/>
                  <a:pt x="437699" y="94675"/>
                </a:cubicBezTo>
                <a:cubicBezTo>
                  <a:pt x="512093" y="39060"/>
                  <a:pt x="555430" y="26781"/>
                  <a:pt x="680383" y="12336"/>
                </a:cubicBezTo>
                <a:cubicBezTo>
                  <a:pt x="805337" y="-2110"/>
                  <a:pt x="1134694" y="-4277"/>
                  <a:pt x="1187420" y="80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2128921" y="2047834"/>
            <a:ext cx="1187420" cy="179619"/>
          </a:xfrm>
          <a:custGeom>
            <a:avLst/>
            <a:gdLst>
              <a:gd name="connsiteX0" fmla="*/ 0 w 1187420"/>
              <a:gd name="connsiteY0" fmla="*/ 450034 h 451478"/>
              <a:gd name="connsiteX1" fmla="*/ 99674 w 1187420"/>
              <a:gd name="connsiteY1" fmla="*/ 437033 h 451478"/>
              <a:gd name="connsiteX2" fmla="*/ 234017 w 1187420"/>
              <a:gd name="connsiteY2" fmla="*/ 346027 h 451478"/>
              <a:gd name="connsiteX3" fmla="*/ 437699 w 1187420"/>
              <a:gd name="connsiteY3" fmla="*/ 94675 h 451478"/>
              <a:gd name="connsiteX4" fmla="*/ 680383 w 1187420"/>
              <a:gd name="connsiteY4" fmla="*/ 12336 h 451478"/>
              <a:gd name="connsiteX5" fmla="*/ 1187420 w 1187420"/>
              <a:gd name="connsiteY5" fmla="*/ 8002 h 45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420" h="451478">
                <a:moveTo>
                  <a:pt x="0" y="450034"/>
                </a:moveTo>
                <a:cubicBezTo>
                  <a:pt x="30335" y="452200"/>
                  <a:pt x="60671" y="454367"/>
                  <a:pt x="99674" y="437033"/>
                </a:cubicBezTo>
                <a:cubicBezTo>
                  <a:pt x="138677" y="419699"/>
                  <a:pt x="177680" y="403087"/>
                  <a:pt x="234017" y="346027"/>
                </a:cubicBezTo>
                <a:cubicBezTo>
                  <a:pt x="290354" y="288967"/>
                  <a:pt x="363305" y="150290"/>
                  <a:pt x="437699" y="94675"/>
                </a:cubicBezTo>
                <a:cubicBezTo>
                  <a:pt x="512093" y="39060"/>
                  <a:pt x="555430" y="26781"/>
                  <a:pt x="680383" y="12336"/>
                </a:cubicBezTo>
                <a:cubicBezTo>
                  <a:pt x="805337" y="-2110"/>
                  <a:pt x="1134694" y="-4277"/>
                  <a:pt x="1187420" y="80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 flipV="1">
            <a:off x="2122819" y="2237459"/>
            <a:ext cx="1187420" cy="255122"/>
          </a:xfrm>
          <a:custGeom>
            <a:avLst/>
            <a:gdLst>
              <a:gd name="connsiteX0" fmla="*/ 0 w 1187420"/>
              <a:gd name="connsiteY0" fmla="*/ 450034 h 451478"/>
              <a:gd name="connsiteX1" fmla="*/ 99674 w 1187420"/>
              <a:gd name="connsiteY1" fmla="*/ 437033 h 451478"/>
              <a:gd name="connsiteX2" fmla="*/ 234017 w 1187420"/>
              <a:gd name="connsiteY2" fmla="*/ 346027 h 451478"/>
              <a:gd name="connsiteX3" fmla="*/ 437699 w 1187420"/>
              <a:gd name="connsiteY3" fmla="*/ 94675 h 451478"/>
              <a:gd name="connsiteX4" fmla="*/ 680383 w 1187420"/>
              <a:gd name="connsiteY4" fmla="*/ 12336 h 451478"/>
              <a:gd name="connsiteX5" fmla="*/ 1187420 w 1187420"/>
              <a:gd name="connsiteY5" fmla="*/ 8002 h 45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420" h="451478">
                <a:moveTo>
                  <a:pt x="0" y="450034"/>
                </a:moveTo>
                <a:cubicBezTo>
                  <a:pt x="30335" y="452200"/>
                  <a:pt x="60671" y="454367"/>
                  <a:pt x="99674" y="437033"/>
                </a:cubicBezTo>
                <a:cubicBezTo>
                  <a:pt x="138677" y="419699"/>
                  <a:pt x="177680" y="403087"/>
                  <a:pt x="234017" y="346027"/>
                </a:cubicBezTo>
                <a:cubicBezTo>
                  <a:pt x="290354" y="288967"/>
                  <a:pt x="363305" y="150290"/>
                  <a:pt x="437699" y="94675"/>
                </a:cubicBezTo>
                <a:cubicBezTo>
                  <a:pt x="512093" y="39060"/>
                  <a:pt x="555430" y="26781"/>
                  <a:pt x="680383" y="12336"/>
                </a:cubicBezTo>
                <a:cubicBezTo>
                  <a:pt x="805337" y="-2110"/>
                  <a:pt x="1134694" y="-4277"/>
                  <a:pt x="1187420" y="80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 flipV="1">
            <a:off x="2127101" y="2232168"/>
            <a:ext cx="1187420" cy="135745"/>
          </a:xfrm>
          <a:custGeom>
            <a:avLst/>
            <a:gdLst>
              <a:gd name="connsiteX0" fmla="*/ 0 w 1187420"/>
              <a:gd name="connsiteY0" fmla="*/ 450034 h 451478"/>
              <a:gd name="connsiteX1" fmla="*/ 99674 w 1187420"/>
              <a:gd name="connsiteY1" fmla="*/ 437033 h 451478"/>
              <a:gd name="connsiteX2" fmla="*/ 234017 w 1187420"/>
              <a:gd name="connsiteY2" fmla="*/ 346027 h 451478"/>
              <a:gd name="connsiteX3" fmla="*/ 437699 w 1187420"/>
              <a:gd name="connsiteY3" fmla="*/ 94675 h 451478"/>
              <a:gd name="connsiteX4" fmla="*/ 680383 w 1187420"/>
              <a:gd name="connsiteY4" fmla="*/ 12336 h 451478"/>
              <a:gd name="connsiteX5" fmla="*/ 1187420 w 1187420"/>
              <a:gd name="connsiteY5" fmla="*/ 8002 h 45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420" h="451478">
                <a:moveTo>
                  <a:pt x="0" y="450034"/>
                </a:moveTo>
                <a:cubicBezTo>
                  <a:pt x="30335" y="452200"/>
                  <a:pt x="60671" y="454367"/>
                  <a:pt x="99674" y="437033"/>
                </a:cubicBezTo>
                <a:cubicBezTo>
                  <a:pt x="138677" y="419699"/>
                  <a:pt x="177680" y="403087"/>
                  <a:pt x="234017" y="346027"/>
                </a:cubicBezTo>
                <a:cubicBezTo>
                  <a:pt x="290354" y="288967"/>
                  <a:pt x="363305" y="150290"/>
                  <a:pt x="437699" y="94675"/>
                </a:cubicBezTo>
                <a:cubicBezTo>
                  <a:pt x="512093" y="39060"/>
                  <a:pt x="555430" y="26781"/>
                  <a:pt x="680383" y="12336"/>
                </a:cubicBezTo>
                <a:cubicBezTo>
                  <a:pt x="805337" y="-2110"/>
                  <a:pt x="1134694" y="-4277"/>
                  <a:pt x="1187420" y="80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/>
          <p:cNvCxnSpPr>
            <a:stCxn id="128" idx="0"/>
            <a:endCxn id="153" idx="1"/>
          </p:cNvCxnSpPr>
          <p:nvPr/>
        </p:nvCxnSpPr>
        <p:spPr bwMode="auto">
          <a:xfrm flipV="1">
            <a:off x="2127101" y="2205890"/>
            <a:ext cx="1182915" cy="267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reeform 22"/>
          <p:cNvSpPr/>
          <p:nvPr/>
        </p:nvSpPr>
        <p:spPr bwMode="auto">
          <a:xfrm>
            <a:off x="2139115" y="2230483"/>
            <a:ext cx="234825" cy="453931"/>
          </a:xfrm>
          <a:custGeom>
            <a:avLst/>
            <a:gdLst>
              <a:gd name="connsiteX0" fmla="*/ 176349 w 421044"/>
              <a:gd name="connsiteY0" fmla="*/ 0 h 458750"/>
              <a:gd name="connsiteX1" fmla="*/ 339634 w 421044"/>
              <a:gd name="connsiteY1" fmla="*/ 71846 h 458750"/>
              <a:gd name="connsiteX2" fmla="*/ 404949 w 421044"/>
              <a:gd name="connsiteY2" fmla="*/ 169817 h 458750"/>
              <a:gd name="connsiteX3" fmla="*/ 418012 w 421044"/>
              <a:gd name="connsiteY3" fmla="*/ 303711 h 458750"/>
              <a:gd name="connsiteX4" fmla="*/ 359229 w 421044"/>
              <a:gd name="connsiteY4" fmla="*/ 404948 h 458750"/>
              <a:gd name="connsiteX5" fmla="*/ 235132 w 421044"/>
              <a:gd name="connsiteY5" fmla="*/ 437606 h 458750"/>
              <a:gd name="connsiteX6" fmla="*/ 0 w 421044"/>
              <a:gd name="connsiteY6" fmla="*/ 453934 h 4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044" h="458750">
                <a:moveTo>
                  <a:pt x="176349" y="0"/>
                </a:moveTo>
                <a:cubicBezTo>
                  <a:pt x="238941" y="21771"/>
                  <a:pt x="301534" y="43543"/>
                  <a:pt x="339634" y="71846"/>
                </a:cubicBezTo>
                <a:cubicBezTo>
                  <a:pt x="377734" y="100149"/>
                  <a:pt x="391886" y="131173"/>
                  <a:pt x="404949" y="169817"/>
                </a:cubicBezTo>
                <a:cubicBezTo>
                  <a:pt x="418012" y="208461"/>
                  <a:pt x="425632" y="264523"/>
                  <a:pt x="418012" y="303711"/>
                </a:cubicBezTo>
                <a:cubicBezTo>
                  <a:pt x="410392" y="342899"/>
                  <a:pt x="389709" y="382632"/>
                  <a:pt x="359229" y="404948"/>
                </a:cubicBezTo>
                <a:cubicBezTo>
                  <a:pt x="328749" y="427264"/>
                  <a:pt x="295003" y="429442"/>
                  <a:pt x="235132" y="437606"/>
                </a:cubicBezTo>
                <a:cubicBezTo>
                  <a:pt x="175261" y="445770"/>
                  <a:pt x="30480" y="468630"/>
                  <a:pt x="0" y="45393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>
            <a:stCxn id="156" idx="0"/>
          </p:cNvCxnSpPr>
          <p:nvPr/>
        </p:nvCxnSpPr>
        <p:spPr bwMode="auto">
          <a:xfrm flipH="1" flipV="1">
            <a:off x="3372531" y="2657116"/>
            <a:ext cx="69086" cy="454335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906546" y="2611374"/>
            <a:ext cx="411785" cy="20011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2618668" y="2531555"/>
            <a:ext cx="209074" cy="891190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TextBox 4"/>
          <p:cNvSpPr txBox="1"/>
          <p:nvPr/>
        </p:nvSpPr>
        <p:spPr>
          <a:xfrm>
            <a:off x="2186951" y="1278889"/>
            <a:ext cx="1922321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0.22 NA, UV-VIS, 1000/1100 um</a:t>
            </a:r>
          </a:p>
        </p:txBody>
      </p:sp>
      <p:cxnSp>
        <p:nvCxnSpPr>
          <p:cNvPr id="37" name="Straight Arrow Connector 36"/>
          <p:cNvCxnSpPr>
            <a:stCxn id="130" idx="1"/>
          </p:cNvCxnSpPr>
          <p:nvPr/>
        </p:nvCxnSpPr>
        <p:spPr bwMode="auto">
          <a:xfrm flipH="1">
            <a:off x="1750341" y="1386611"/>
            <a:ext cx="436610" cy="795941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364088" y="1648706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TextBox 4"/>
          <p:cNvSpPr txBox="1"/>
          <p:nvPr/>
        </p:nvSpPr>
        <p:spPr>
          <a:xfrm>
            <a:off x="5458369" y="1592928"/>
            <a:ext cx="420308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132" name="Oval 131"/>
          <p:cNvSpPr/>
          <p:nvPr/>
        </p:nvSpPr>
        <p:spPr bwMode="auto">
          <a:xfrm>
            <a:off x="5376179" y="2052224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TextBox 4"/>
          <p:cNvSpPr txBox="1"/>
          <p:nvPr/>
        </p:nvSpPr>
        <p:spPr>
          <a:xfrm>
            <a:off x="5457324" y="2014125"/>
            <a:ext cx="420308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</a:t>
            </a:r>
          </a:p>
        </p:txBody>
      </p:sp>
      <p:sp>
        <p:nvSpPr>
          <p:cNvPr id="134" name="Oval 133"/>
          <p:cNvSpPr/>
          <p:nvPr/>
        </p:nvSpPr>
        <p:spPr bwMode="auto">
          <a:xfrm>
            <a:off x="5708687" y="1797515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TextBox 4"/>
          <p:cNvSpPr txBox="1"/>
          <p:nvPr/>
        </p:nvSpPr>
        <p:spPr>
          <a:xfrm>
            <a:off x="5802968" y="1741737"/>
            <a:ext cx="420308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</a:t>
            </a:r>
          </a:p>
        </p:txBody>
      </p:sp>
      <p:sp>
        <p:nvSpPr>
          <p:cNvPr id="143" name="Oval 142"/>
          <p:cNvSpPr/>
          <p:nvPr/>
        </p:nvSpPr>
        <p:spPr bwMode="auto">
          <a:xfrm>
            <a:off x="3393062" y="2082163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TextBox 4"/>
          <p:cNvSpPr txBox="1"/>
          <p:nvPr/>
        </p:nvSpPr>
        <p:spPr>
          <a:xfrm>
            <a:off x="3487343" y="2026385"/>
            <a:ext cx="420308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145" name="Oval 144"/>
          <p:cNvSpPr/>
          <p:nvPr/>
        </p:nvSpPr>
        <p:spPr bwMode="auto">
          <a:xfrm>
            <a:off x="3405153" y="2485681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4"/>
          <p:cNvSpPr txBox="1"/>
          <p:nvPr/>
        </p:nvSpPr>
        <p:spPr>
          <a:xfrm>
            <a:off x="3486298" y="2447582"/>
            <a:ext cx="420308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</a:t>
            </a:r>
          </a:p>
        </p:txBody>
      </p:sp>
      <p:sp>
        <p:nvSpPr>
          <p:cNvPr id="147" name="Oval 146"/>
          <p:cNvSpPr/>
          <p:nvPr/>
        </p:nvSpPr>
        <p:spPr bwMode="auto">
          <a:xfrm>
            <a:off x="3737661" y="2230972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TextBox 4"/>
          <p:cNvSpPr txBox="1"/>
          <p:nvPr/>
        </p:nvSpPr>
        <p:spPr>
          <a:xfrm>
            <a:off x="3831942" y="2175194"/>
            <a:ext cx="420308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4617718" y="3229124"/>
            <a:ext cx="746370" cy="19362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93" idx="3"/>
          </p:cNvCxnSpPr>
          <p:nvPr/>
        </p:nvCxnSpPr>
        <p:spPr bwMode="auto">
          <a:xfrm>
            <a:off x="4617719" y="3447002"/>
            <a:ext cx="880771" cy="3420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4629809" y="3561759"/>
            <a:ext cx="856590" cy="2930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4629810" y="3879050"/>
            <a:ext cx="880771" cy="3420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 flipV="1">
            <a:off x="4607559" y="4004420"/>
            <a:ext cx="856590" cy="2930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4607560" y="4321711"/>
            <a:ext cx="674188" cy="2594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>
            <a:stCxn id="138" idx="3"/>
          </p:cNvCxnSpPr>
          <p:nvPr/>
        </p:nvCxnSpPr>
        <p:spPr bwMode="auto">
          <a:xfrm flipH="1" flipV="1">
            <a:off x="6719780" y="3597156"/>
            <a:ext cx="838840" cy="2818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>
            <a:stCxn id="138" idx="3"/>
          </p:cNvCxnSpPr>
          <p:nvPr/>
        </p:nvCxnSpPr>
        <p:spPr bwMode="auto">
          <a:xfrm flipH="1">
            <a:off x="6719780" y="3879050"/>
            <a:ext cx="838840" cy="2730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flipH="1" flipV="1">
            <a:off x="6854182" y="3233204"/>
            <a:ext cx="695211" cy="21654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H="1">
            <a:off x="6710553" y="3449750"/>
            <a:ext cx="838840" cy="2730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flipH="1" flipV="1">
            <a:off x="6710553" y="4049903"/>
            <a:ext cx="838840" cy="2818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flipH="1">
            <a:off x="6854182" y="4331797"/>
            <a:ext cx="695211" cy="2254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TextBox 4"/>
          <p:cNvSpPr txBox="1"/>
          <p:nvPr/>
        </p:nvSpPr>
        <p:spPr>
          <a:xfrm>
            <a:off x="5527884" y="2758091"/>
            <a:ext cx="1202573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Readout Planes</a:t>
            </a:r>
          </a:p>
        </p:txBody>
      </p:sp>
      <p:cxnSp>
        <p:nvCxnSpPr>
          <p:cNvPr id="73" name="Straight Arrow Connector 72"/>
          <p:cNvCxnSpPr>
            <a:stCxn id="170" idx="2"/>
          </p:cNvCxnSpPr>
          <p:nvPr/>
        </p:nvCxnSpPr>
        <p:spPr bwMode="auto">
          <a:xfrm flipH="1">
            <a:off x="5498491" y="2973535"/>
            <a:ext cx="630680" cy="352399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>
            <a:stCxn id="170" idx="2"/>
          </p:cNvCxnSpPr>
          <p:nvPr/>
        </p:nvCxnSpPr>
        <p:spPr bwMode="auto">
          <a:xfrm>
            <a:off x="6129171" y="2973535"/>
            <a:ext cx="528267" cy="38345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TextBox 4"/>
          <p:cNvSpPr txBox="1"/>
          <p:nvPr/>
        </p:nvSpPr>
        <p:spPr>
          <a:xfrm>
            <a:off x="5747545" y="3761679"/>
            <a:ext cx="662361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∆t = 10 ns</a:t>
            </a:r>
          </a:p>
        </p:txBody>
      </p:sp>
      <p:sp>
        <p:nvSpPr>
          <p:cNvPr id="106" name="TextBox 4"/>
          <p:cNvSpPr txBox="1"/>
          <p:nvPr/>
        </p:nvSpPr>
        <p:spPr>
          <a:xfrm>
            <a:off x="4260237" y="2837457"/>
            <a:ext cx="768159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Port</a:t>
            </a:r>
          </a:p>
        </p:txBody>
      </p:sp>
      <p:cxnSp>
        <p:nvCxnSpPr>
          <p:cNvPr id="107" name="Straight Arrow Connector 106"/>
          <p:cNvCxnSpPr>
            <a:endCxn id="93" idx="0"/>
          </p:cNvCxnSpPr>
          <p:nvPr/>
        </p:nvCxnSpPr>
        <p:spPr bwMode="auto">
          <a:xfrm>
            <a:off x="4479868" y="3048964"/>
            <a:ext cx="114992" cy="308028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4" name="TextBox 4"/>
          <p:cNvSpPr txBox="1"/>
          <p:nvPr/>
        </p:nvSpPr>
        <p:spPr>
          <a:xfrm>
            <a:off x="342100" y="3149734"/>
            <a:ext cx="559769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263342" y="1498594"/>
            <a:ext cx="959933" cy="82744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3297402" y="1930642"/>
            <a:ext cx="959933" cy="82744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TextBox 4"/>
          <p:cNvSpPr txBox="1"/>
          <p:nvPr/>
        </p:nvSpPr>
        <p:spPr>
          <a:xfrm>
            <a:off x="6922936" y="1293760"/>
            <a:ext cx="1454244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 ~ 10 ns delay</a:t>
            </a: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urved Connector 17"/>
          <p:cNvCxnSpPr>
            <a:stCxn id="116" idx="1"/>
          </p:cNvCxnSpPr>
          <p:nvPr/>
        </p:nvCxnSpPr>
        <p:spPr bwMode="auto">
          <a:xfrm rot="10800000" flipV="1">
            <a:off x="6223276" y="1432259"/>
            <a:ext cx="699661" cy="250719"/>
          </a:xfrm>
          <a:prstGeom prst="curved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Elbow Connector 13"/>
          <p:cNvCxnSpPr>
            <a:endCxn id="168" idx="0"/>
          </p:cNvCxnSpPr>
          <p:nvPr/>
        </p:nvCxnSpPr>
        <p:spPr bwMode="auto">
          <a:xfrm rot="5400000">
            <a:off x="812257" y="3034438"/>
            <a:ext cx="1464585" cy="709941"/>
          </a:xfrm>
          <a:prstGeom prst="bentConnector3">
            <a:avLst>
              <a:gd name="adj1" fmla="val -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Elbow Connector 20"/>
          <p:cNvCxnSpPr>
            <a:endCxn id="171" idx="0"/>
          </p:cNvCxnSpPr>
          <p:nvPr/>
        </p:nvCxnSpPr>
        <p:spPr bwMode="auto">
          <a:xfrm rot="5400000">
            <a:off x="1110938" y="3329459"/>
            <a:ext cx="1327657" cy="249504"/>
          </a:xfrm>
          <a:prstGeom prst="bentConnector3">
            <a:avLst>
              <a:gd name="adj1" fmla="val -22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TextBox 4"/>
          <p:cNvSpPr txBox="1"/>
          <p:nvPr/>
        </p:nvSpPr>
        <p:spPr>
          <a:xfrm>
            <a:off x="787113" y="3275880"/>
            <a:ext cx="1293944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-                     Out +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8166" y="4118040"/>
            <a:ext cx="267060" cy="257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TextBox 4"/>
          <p:cNvSpPr txBox="1"/>
          <p:nvPr/>
        </p:nvSpPr>
        <p:spPr>
          <a:xfrm>
            <a:off x="1060376" y="4121701"/>
            <a:ext cx="258404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070926" y="3709585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1458079" y="4118040"/>
            <a:ext cx="383870" cy="257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TextBox 4"/>
          <p:cNvSpPr txBox="1"/>
          <p:nvPr/>
        </p:nvSpPr>
        <p:spPr>
          <a:xfrm>
            <a:off x="1470289" y="4127773"/>
            <a:ext cx="446854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1458079" y="4495637"/>
            <a:ext cx="383870" cy="2570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TextBox 4"/>
          <p:cNvSpPr txBox="1"/>
          <p:nvPr/>
        </p:nvSpPr>
        <p:spPr>
          <a:xfrm>
            <a:off x="1470289" y="4505370"/>
            <a:ext cx="446854" cy="21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cxnSp>
        <p:nvCxnSpPr>
          <p:cNvPr id="44" name="Elbow Connector 43"/>
          <p:cNvCxnSpPr>
            <a:stCxn id="28" idx="2"/>
            <a:endCxn id="174" idx="1"/>
          </p:cNvCxnSpPr>
          <p:nvPr/>
        </p:nvCxnSpPr>
        <p:spPr bwMode="auto">
          <a:xfrm rot="16200000" flipH="1">
            <a:off x="1207005" y="4349808"/>
            <a:ext cx="237974" cy="288593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6" name="Oval 175"/>
          <p:cNvSpPr/>
          <p:nvPr/>
        </p:nvSpPr>
        <p:spPr bwMode="auto">
          <a:xfrm>
            <a:off x="1538238" y="3709585"/>
            <a:ext cx="122311" cy="12356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3084507" y="6172200"/>
            <a:ext cx="1531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27 September 2018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9930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26BBD-5455-455D-B868-7ADA5271C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" y="589550"/>
            <a:ext cx="8316913" cy="2520750"/>
          </a:xfrm>
          <a:prstGeom prst="rect">
            <a:avLst/>
          </a:prstGeom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28600" y="3150360"/>
            <a:ext cx="82949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 D DIRC LED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 (COMCAL uses LED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module only)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6-Port LED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[SMA Optical, High OH, 365 µm UV MM fibers]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Uses Hall D MPOD-based LV &amp; controls (J1, J2)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Modular design: LED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SiPM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Monitor. These can be used individually.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Specifications (nominal):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=405 nm (430, 465, 470 available)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=840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Twidth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=1.5 ns FWHM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Jitter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j=18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Amplitude Stability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A=2.5 %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 Amplitude Matching=±7 %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96" y="4168775"/>
            <a:ext cx="2376469" cy="1782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59" y="4168775"/>
            <a:ext cx="2355741" cy="17668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0600" y="4800600"/>
            <a:ext cx="152400" cy="201613"/>
          </a:xfrm>
          <a:prstGeom prst="ellipse">
            <a:avLst/>
          </a:prstGeom>
          <a:solidFill>
            <a:schemeClr val="lt1">
              <a:alpha val="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4953000" y="4901407"/>
            <a:ext cx="1752600" cy="515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53000" y="5696538"/>
            <a:ext cx="30480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00800" y="5654100"/>
            <a:ext cx="304800" cy="1371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-228600" y="6358742"/>
            <a:ext cx="8294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Preliminary information using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DPO7254 [2.5GHz, 40 GSPS,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=160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j=1.5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32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/>
              <a:t>Hall D Collaboration				FJ Barbosa		Electronics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84507" y="6172200"/>
            <a:ext cx="1531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27 September 2018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6104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26BBD-5455-455D-B868-7ADA5271C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381000" y="6324600"/>
            <a:ext cx="1676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763000" y="38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5486400" y="6324600"/>
            <a:ext cx="914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381000" y="5410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1" name="Freeform 10"/>
          <p:cNvSpPr>
            <a:spLocks/>
          </p:cNvSpPr>
          <p:nvPr/>
        </p:nvSpPr>
        <p:spPr bwMode="auto">
          <a:xfrm flipV="1">
            <a:off x="8316913" y="333375"/>
            <a:ext cx="446087" cy="47625"/>
          </a:xfrm>
          <a:custGeom>
            <a:avLst/>
            <a:gdLst>
              <a:gd name="T0" fmla="*/ 446087 w 369"/>
              <a:gd name="T1" fmla="*/ 0 h 1"/>
              <a:gd name="T2" fmla="*/ 0 w 369"/>
              <a:gd name="T3" fmla="*/ 0 h 1"/>
              <a:gd name="T4" fmla="*/ 0 60000 65536"/>
              <a:gd name="T5" fmla="*/ 0 60000 65536"/>
              <a:gd name="T6" fmla="*/ 0 w 369"/>
              <a:gd name="T7" fmla="*/ 0 h 1"/>
              <a:gd name="T8" fmla="*/ 369 w 3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" h="1">
                <a:moveTo>
                  <a:pt x="369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4" name="Picture 13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6019800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1558925" y="-246063"/>
            <a:ext cx="361791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04895"/>
            <a:ext cx="4368800" cy="3276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1" y="4028445"/>
          <a:ext cx="4876799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19131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23893377"/>
                    </a:ext>
                  </a:extLst>
                </a:gridCol>
                <a:gridCol w="883477">
                  <a:extLst>
                    <a:ext uri="{9D8B030D-6E8A-4147-A177-3AD203B41FA5}">
                      <a16:colId xmlns:a16="http://schemas.microsoft.com/office/drawing/2014/main" val="2480532950"/>
                    </a:ext>
                  </a:extLst>
                </a:gridCol>
                <a:gridCol w="1554922">
                  <a:extLst>
                    <a:ext uri="{9D8B030D-6E8A-4147-A177-3AD203B41FA5}">
                      <a16:colId xmlns:a16="http://schemas.microsoft.com/office/drawing/2014/main" val="28266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</a:t>
                      </a:r>
                      <a:r>
                        <a:rPr lang="en-US" baseline="0" dirty="0" smtClean="0"/>
                        <a:t> (ns) </a:t>
                      </a:r>
                      <a:r>
                        <a:rPr lang="en-US" sz="1400" baseline="0" dirty="0" smtClean="0"/>
                        <a:t>FWHM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Jitter 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j 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4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LED </a:t>
                      </a:r>
                      <a:r>
                        <a:rPr lang="en-US" dirty="0" err="1" smtClean="0"/>
                        <a:t>Pulser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SiPM</a:t>
                      </a:r>
                      <a:r>
                        <a:rPr lang="en-US" dirty="0" smtClean="0"/>
                        <a:t> Monitor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8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DIRC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50220"/>
                  </a:ext>
                </a:extLst>
              </a:tr>
            </a:tbl>
          </a:graphicData>
        </a:graphic>
      </p:graphicFrame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8302" y="5747734"/>
            <a:ext cx="8294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Preliminary information using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DPO7254 [2.5GHz, 40 GSPS,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=160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j=1.5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32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/>
              <a:t>Hall D Collaboration				FJ Barbosa		Electronics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7656112" y="2389956"/>
            <a:ext cx="110688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Source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7587733" y="1019590"/>
            <a:ext cx="1216825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7587733" y="1781341"/>
            <a:ext cx="12168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Source &amp; Output Driver</a:t>
            </a:r>
          </a:p>
        </p:txBody>
      </p:sp>
      <p:cxnSp>
        <p:nvCxnSpPr>
          <p:cNvPr id="4" name="Straight Arrow Connector 3"/>
          <p:cNvCxnSpPr>
            <a:stCxn id="16" idx="1"/>
          </p:cNvCxnSpPr>
          <p:nvPr/>
        </p:nvCxnSpPr>
        <p:spPr>
          <a:xfrm flipH="1" flipV="1">
            <a:off x="4968044" y="2365788"/>
            <a:ext cx="2688068" cy="1626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9" idx="1"/>
          </p:cNvCxnSpPr>
          <p:nvPr/>
        </p:nvCxnSpPr>
        <p:spPr>
          <a:xfrm flipH="1">
            <a:off x="5796136" y="1158090"/>
            <a:ext cx="1791597" cy="5004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0" idx="1"/>
          </p:cNvCxnSpPr>
          <p:nvPr/>
        </p:nvCxnSpPr>
        <p:spPr>
          <a:xfrm flipH="1">
            <a:off x="5486400" y="2012174"/>
            <a:ext cx="2101333" cy="15719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90" y="633539"/>
            <a:ext cx="2340399" cy="1499318"/>
          </a:xfrm>
          <a:prstGeom prst="rect">
            <a:avLst/>
          </a:prstGeom>
        </p:spPr>
      </p:pic>
      <p:sp>
        <p:nvSpPr>
          <p:cNvPr id="31" name="TextBox 4"/>
          <p:cNvSpPr txBox="1"/>
          <p:nvPr/>
        </p:nvSpPr>
        <p:spPr>
          <a:xfrm>
            <a:off x="382772" y="624067"/>
            <a:ext cx="110688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Source</a:t>
            </a:r>
          </a:p>
        </p:txBody>
      </p:sp>
      <p:sp>
        <p:nvSpPr>
          <p:cNvPr id="32" name="TextBox 4"/>
          <p:cNvSpPr txBox="1"/>
          <p:nvPr/>
        </p:nvSpPr>
        <p:spPr>
          <a:xfrm>
            <a:off x="277757" y="2450698"/>
            <a:ext cx="2602055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Source optical intensity is set via MPOD +30V supply.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bias is fixed and has been set per spec.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is temperature compensated for T ambient.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084507" y="6172200"/>
            <a:ext cx="1531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/>
              <a:t>27 September 2018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5966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470862fbaf5568658fb819899f066ca7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287720239c1b6a8db7e21d9ab43ac6b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ADAF87C3-0A8E-47F1-B355-5535F5D0A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D80DE7-7E8F-43B4-91FA-6BC9F7373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689A8-4D3B-4E14-B26B-C9B0AAE8E3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50848</TotalTime>
  <Words>495</Words>
  <Application>Microsoft Office PowerPoint</Application>
  <PresentationFormat>On-screen Show (4:3)</PresentationFormat>
  <Paragraphs>106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等线</vt:lpstr>
      <vt:lpstr>Wingdings</vt:lpstr>
      <vt:lpstr>1_Office Theme</vt:lpstr>
      <vt:lpstr>pfRICH LED Pulser</vt:lpstr>
      <vt:lpstr>GlueX DIRC LED Pulser Setup – refer to Wenliang Li presentation</vt:lpstr>
      <vt:lpstr>Diffuser characteristics and impact on LED pulser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barbosa</dc:creator>
  <cp:lastModifiedBy>Fernando Barbosa</cp:lastModifiedBy>
  <cp:revision>827</cp:revision>
  <dcterms:created xsi:type="dcterms:W3CDTF">2008-01-09T22:23:38Z</dcterms:created>
  <dcterms:modified xsi:type="dcterms:W3CDTF">2023-08-10T00:59:14Z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