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4774" r:id="rId6"/>
    <p:sldId id="4777" r:id="rId7"/>
    <p:sldId id="4771" r:id="rId8"/>
    <p:sldId id="4778" r:id="rId9"/>
    <p:sldId id="258" r:id="rId10"/>
    <p:sldId id="4775" r:id="rId11"/>
    <p:sldId id="257" r:id="rId12"/>
    <p:sldId id="47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4660"/>
  </p:normalViewPr>
  <p:slideViewPr>
    <p:cSldViewPr snapToGrid="0">
      <p:cViewPr varScale="1">
        <p:scale>
          <a:sx n="109" d="100"/>
          <a:sy n="109" d="100"/>
        </p:scale>
        <p:origin x="12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12F6F-5794-4AAD-A277-60B8AC3EE190}"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E41AC-933D-497D-BE6E-8DF05573A953}" type="slidenum">
              <a:rPr lang="en-US" smtClean="0"/>
              <a:t>‹#›</a:t>
            </a:fld>
            <a:endParaRPr lang="en-US"/>
          </a:p>
        </p:txBody>
      </p:sp>
    </p:spTree>
    <p:extLst>
      <p:ext uri="{BB962C8B-B14F-4D97-AF65-F5344CB8AC3E}">
        <p14:creationId xmlns:p14="http://schemas.microsoft.com/office/powerpoint/2010/main" val="89932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5FC5-D180-24F5-C6BF-954F2F617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7A8AD5-B8B9-03AB-5F66-1E85E6A19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54464-7FD0-043A-455D-CA30AA9E2FD9}"/>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A3DD5A2E-F573-EC48-B13B-B38DD819A102}"/>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AB69E568-4FF5-C0EE-F66C-FF3A35CE70C3}"/>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173447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2D5D-64BD-FCD9-B100-9FE38FBB8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7B7D22-24BA-D17F-364A-B7EACFB50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DD555-6A08-6463-9DED-47E6C87AD46C}"/>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8A6E970D-B36C-069C-B1EE-59D191AC9B40}"/>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FFECA144-53AC-C1EE-46BA-673D730F36DA}"/>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207758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0B5A-4B61-BC2C-342B-0955484A7C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29D8C-B58C-9F8B-2327-D62BDDE2B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B4751-575A-803D-5236-9A215BBF5E77}"/>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C8B3E2B0-3353-9CC2-28B2-C0768BC12615}"/>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3E22848C-D955-81BC-C446-63EB0767FA72}"/>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267839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DEA9-51F2-B7A5-BAF3-25A4698AB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E42B0-2406-BC34-D89D-E09F6405F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E48C0-9816-C08E-0C16-6EA46598514B}"/>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0CD7332B-6485-0594-F20B-BF783E53607C}"/>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E241B82B-4BE1-7E23-69AF-63DDFCC0B38F}"/>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141867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FD92-FA86-ADD5-B69C-465EB5A170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E8B7E-BC72-3F77-88AF-DA4FE6CD1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158E1-DF5F-182C-FAE4-5AADCBFAD387}"/>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8F532BA9-6608-B6E8-3156-B20DA5C88229}"/>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C5B35A5E-F21F-1B6C-4FE5-AD64F72D4EDB}"/>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326774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8DF4-47EC-6F1A-CDD8-1F2433BD9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A6388-C775-B4BF-C7DB-BFBB9C24E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484002-8169-8BA9-CC4D-3067EC5A1E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787DBF-C91A-6358-5F4C-2753B2D738D4}"/>
              </a:ext>
            </a:extLst>
          </p:cNvPr>
          <p:cNvSpPr>
            <a:spLocks noGrp="1"/>
          </p:cNvSpPr>
          <p:nvPr>
            <p:ph type="dt" sz="half" idx="10"/>
          </p:nvPr>
        </p:nvSpPr>
        <p:spPr/>
        <p:txBody>
          <a:bodyPr/>
          <a:lstStyle/>
          <a:p>
            <a:r>
              <a:rPr lang="en-US"/>
              <a:t>7/29/2023</a:t>
            </a:r>
          </a:p>
        </p:txBody>
      </p:sp>
      <p:sp>
        <p:nvSpPr>
          <p:cNvPr id="6" name="Footer Placeholder 5">
            <a:extLst>
              <a:ext uri="{FF2B5EF4-FFF2-40B4-BE49-F238E27FC236}">
                <a16:creationId xmlns:a16="http://schemas.microsoft.com/office/drawing/2014/main" id="{DEF4780C-6780-C691-052D-9DD1FE238D40}"/>
              </a:ext>
            </a:extLst>
          </p:cNvPr>
          <p:cNvSpPr>
            <a:spLocks noGrp="1"/>
          </p:cNvSpPr>
          <p:nvPr>
            <p:ph type="ftr" sz="quarter" idx="11"/>
          </p:nvPr>
        </p:nvSpPr>
        <p:spPr/>
        <p:txBody>
          <a:bodyPr/>
          <a:lstStyle/>
          <a:p>
            <a:r>
              <a:rPr lang="en-US"/>
              <a:t>ePIC Barrel HCAL Requirements</a:t>
            </a:r>
          </a:p>
        </p:txBody>
      </p:sp>
      <p:sp>
        <p:nvSpPr>
          <p:cNvPr id="7" name="Slide Number Placeholder 6">
            <a:extLst>
              <a:ext uri="{FF2B5EF4-FFF2-40B4-BE49-F238E27FC236}">
                <a16:creationId xmlns:a16="http://schemas.microsoft.com/office/drawing/2014/main" id="{29A55F7E-4AC4-64DA-6080-D69B15E37564}"/>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109223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F817-526D-7A5D-B93C-0B9CADBB0F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85E78B-2D49-B53E-2826-F335B9E18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3A481-71A9-EFB9-3A39-344A446774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F56431-5AFD-8930-6A0C-67BA179D1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C2FEB5-359F-8676-09AD-74BBD602A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731FC-304C-679D-C0A9-53507593CD99}"/>
              </a:ext>
            </a:extLst>
          </p:cNvPr>
          <p:cNvSpPr>
            <a:spLocks noGrp="1"/>
          </p:cNvSpPr>
          <p:nvPr>
            <p:ph type="dt" sz="half" idx="10"/>
          </p:nvPr>
        </p:nvSpPr>
        <p:spPr/>
        <p:txBody>
          <a:bodyPr/>
          <a:lstStyle/>
          <a:p>
            <a:r>
              <a:rPr lang="en-US"/>
              <a:t>7/29/2023</a:t>
            </a:r>
          </a:p>
        </p:txBody>
      </p:sp>
      <p:sp>
        <p:nvSpPr>
          <p:cNvPr id="8" name="Footer Placeholder 7">
            <a:extLst>
              <a:ext uri="{FF2B5EF4-FFF2-40B4-BE49-F238E27FC236}">
                <a16:creationId xmlns:a16="http://schemas.microsoft.com/office/drawing/2014/main" id="{EECAF47D-813F-3E32-9340-92B593D6E5A7}"/>
              </a:ext>
            </a:extLst>
          </p:cNvPr>
          <p:cNvSpPr>
            <a:spLocks noGrp="1"/>
          </p:cNvSpPr>
          <p:nvPr>
            <p:ph type="ftr" sz="quarter" idx="11"/>
          </p:nvPr>
        </p:nvSpPr>
        <p:spPr/>
        <p:txBody>
          <a:bodyPr/>
          <a:lstStyle/>
          <a:p>
            <a:r>
              <a:rPr lang="en-US"/>
              <a:t>ePIC Barrel HCAL Requirements</a:t>
            </a:r>
          </a:p>
        </p:txBody>
      </p:sp>
      <p:sp>
        <p:nvSpPr>
          <p:cNvPr id="9" name="Slide Number Placeholder 8">
            <a:extLst>
              <a:ext uri="{FF2B5EF4-FFF2-40B4-BE49-F238E27FC236}">
                <a16:creationId xmlns:a16="http://schemas.microsoft.com/office/drawing/2014/main" id="{5FD17337-C022-F3C1-3DAE-3F79FCBF9EEE}"/>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264048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B043-13B2-4568-243B-8159D80707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82100C-BF6C-2715-926E-1C53049E8B9C}"/>
              </a:ext>
            </a:extLst>
          </p:cNvPr>
          <p:cNvSpPr>
            <a:spLocks noGrp="1"/>
          </p:cNvSpPr>
          <p:nvPr>
            <p:ph type="dt" sz="half" idx="10"/>
          </p:nvPr>
        </p:nvSpPr>
        <p:spPr/>
        <p:txBody>
          <a:bodyPr/>
          <a:lstStyle/>
          <a:p>
            <a:r>
              <a:rPr lang="en-US"/>
              <a:t>7/29/2023</a:t>
            </a:r>
          </a:p>
        </p:txBody>
      </p:sp>
      <p:sp>
        <p:nvSpPr>
          <p:cNvPr id="4" name="Footer Placeholder 3">
            <a:extLst>
              <a:ext uri="{FF2B5EF4-FFF2-40B4-BE49-F238E27FC236}">
                <a16:creationId xmlns:a16="http://schemas.microsoft.com/office/drawing/2014/main" id="{210E7D01-D79B-FCD0-862B-535D44352F0E}"/>
              </a:ext>
            </a:extLst>
          </p:cNvPr>
          <p:cNvSpPr>
            <a:spLocks noGrp="1"/>
          </p:cNvSpPr>
          <p:nvPr>
            <p:ph type="ftr" sz="quarter" idx="11"/>
          </p:nvPr>
        </p:nvSpPr>
        <p:spPr/>
        <p:txBody>
          <a:bodyPr/>
          <a:lstStyle/>
          <a:p>
            <a:r>
              <a:rPr lang="en-US"/>
              <a:t>ePIC Barrel HCAL Requirements</a:t>
            </a:r>
          </a:p>
        </p:txBody>
      </p:sp>
      <p:sp>
        <p:nvSpPr>
          <p:cNvPr id="5" name="Slide Number Placeholder 4">
            <a:extLst>
              <a:ext uri="{FF2B5EF4-FFF2-40B4-BE49-F238E27FC236}">
                <a16:creationId xmlns:a16="http://schemas.microsoft.com/office/drawing/2014/main" id="{69D7323B-C90F-1CAD-0D31-F39A3F3E2E7B}"/>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401224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784F3-7455-90C1-7B18-065D5473E0DF}"/>
              </a:ext>
            </a:extLst>
          </p:cNvPr>
          <p:cNvSpPr>
            <a:spLocks noGrp="1"/>
          </p:cNvSpPr>
          <p:nvPr>
            <p:ph type="dt" sz="half" idx="10"/>
          </p:nvPr>
        </p:nvSpPr>
        <p:spPr/>
        <p:txBody>
          <a:bodyPr/>
          <a:lstStyle/>
          <a:p>
            <a:r>
              <a:rPr lang="en-US"/>
              <a:t>7/29/2023</a:t>
            </a:r>
          </a:p>
        </p:txBody>
      </p:sp>
      <p:sp>
        <p:nvSpPr>
          <p:cNvPr id="3" name="Footer Placeholder 2">
            <a:extLst>
              <a:ext uri="{FF2B5EF4-FFF2-40B4-BE49-F238E27FC236}">
                <a16:creationId xmlns:a16="http://schemas.microsoft.com/office/drawing/2014/main" id="{CF2D9D81-7E5B-74B6-4D82-DBBA981C5545}"/>
              </a:ext>
            </a:extLst>
          </p:cNvPr>
          <p:cNvSpPr>
            <a:spLocks noGrp="1"/>
          </p:cNvSpPr>
          <p:nvPr>
            <p:ph type="ftr" sz="quarter" idx="11"/>
          </p:nvPr>
        </p:nvSpPr>
        <p:spPr/>
        <p:txBody>
          <a:bodyPr/>
          <a:lstStyle/>
          <a:p>
            <a:r>
              <a:rPr lang="en-US"/>
              <a:t>ePIC Barrel HCAL Requirements</a:t>
            </a:r>
          </a:p>
        </p:txBody>
      </p:sp>
      <p:sp>
        <p:nvSpPr>
          <p:cNvPr id="4" name="Slide Number Placeholder 3">
            <a:extLst>
              <a:ext uri="{FF2B5EF4-FFF2-40B4-BE49-F238E27FC236}">
                <a16:creationId xmlns:a16="http://schemas.microsoft.com/office/drawing/2014/main" id="{3C626BCA-2AF5-0195-ACCC-B394B15F5458}"/>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345898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7591-3107-61FC-6A56-63123C894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DD39A-5E5D-6DDF-4B8C-78AC6A94F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53E7A-7366-6BA6-FFAD-C6EBAE9C1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2FC1C2-19E0-80BA-7AB4-C28305A4D4B8}"/>
              </a:ext>
            </a:extLst>
          </p:cNvPr>
          <p:cNvSpPr>
            <a:spLocks noGrp="1"/>
          </p:cNvSpPr>
          <p:nvPr>
            <p:ph type="dt" sz="half" idx="10"/>
          </p:nvPr>
        </p:nvSpPr>
        <p:spPr/>
        <p:txBody>
          <a:bodyPr/>
          <a:lstStyle/>
          <a:p>
            <a:r>
              <a:rPr lang="en-US"/>
              <a:t>7/29/2023</a:t>
            </a:r>
          </a:p>
        </p:txBody>
      </p:sp>
      <p:sp>
        <p:nvSpPr>
          <p:cNvPr id="6" name="Footer Placeholder 5">
            <a:extLst>
              <a:ext uri="{FF2B5EF4-FFF2-40B4-BE49-F238E27FC236}">
                <a16:creationId xmlns:a16="http://schemas.microsoft.com/office/drawing/2014/main" id="{5600AA79-2164-0B6A-6E88-B74275173C6C}"/>
              </a:ext>
            </a:extLst>
          </p:cNvPr>
          <p:cNvSpPr>
            <a:spLocks noGrp="1"/>
          </p:cNvSpPr>
          <p:nvPr>
            <p:ph type="ftr" sz="quarter" idx="11"/>
          </p:nvPr>
        </p:nvSpPr>
        <p:spPr/>
        <p:txBody>
          <a:bodyPr/>
          <a:lstStyle/>
          <a:p>
            <a:r>
              <a:rPr lang="en-US"/>
              <a:t>ePIC Barrel HCAL Requirements</a:t>
            </a:r>
          </a:p>
        </p:txBody>
      </p:sp>
      <p:sp>
        <p:nvSpPr>
          <p:cNvPr id="7" name="Slide Number Placeholder 6">
            <a:extLst>
              <a:ext uri="{FF2B5EF4-FFF2-40B4-BE49-F238E27FC236}">
                <a16:creationId xmlns:a16="http://schemas.microsoft.com/office/drawing/2014/main" id="{BA0C8FD4-B62B-5DDE-273A-4A440424B71A}"/>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376634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CEB7-CA84-A1B9-A073-110E47F55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E876CB-FFE8-8DFA-58B7-DDE40AB41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8C668-0BA4-84E5-8C51-AED116184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45F23-E2C2-6D19-9DB9-F30C536EFD2C}"/>
              </a:ext>
            </a:extLst>
          </p:cNvPr>
          <p:cNvSpPr>
            <a:spLocks noGrp="1"/>
          </p:cNvSpPr>
          <p:nvPr>
            <p:ph type="dt" sz="half" idx="10"/>
          </p:nvPr>
        </p:nvSpPr>
        <p:spPr/>
        <p:txBody>
          <a:bodyPr/>
          <a:lstStyle/>
          <a:p>
            <a:r>
              <a:rPr lang="en-US"/>
              <a:t>7/29/2023</a:t>
            </a:r>
          </a:p>
        </p:txBody>
      </p:sp>
      <p:sp>
        <p:nvSpPr>
          <p:cNvPr id="6" name="Footer Placeholder 5">
            <a:extLst>
              <a:ext uri="{FF2B5EF4-FFF2-40B4-BE49-F238E27FC236}">
                <a16:creationId xmlns:a16="http://schemas.microsoft.com/office/drawing/2014/main" id="{3BD22D57-A1AC-BBBB-82CB-5E1CA13771E7}"/>
              </a:ext>
            </a:extLst>
          </p:cNvPr>
          <p:cNvSpPr>
            <a:spLocks noGrp="1"/>
          </p:cNvSpPr>
          <p:nvPr>
            <p:ph type="ftr" sz="quarter" idx="11"/>
          </p:nvPr>
        </p:nvSpPr>
        <p:spPr/>
        <p:txBody>
          <a:bodyPr/>
          <a:lstStyle/>
          <a:p>
            <a:r>
              <a:rPr lang="en-US"/>
              <a:t>ePIC Barrel HCAL Requirements</a:t>
            </a:r>
          </a:p>
        </p:txBody>
      </p:sp>
      <p:sp>
        <p:nvSpPr>
          <p:cNvPr id="7" name="Slide Number Placeholder 6">
            <a:extLst>
              <a:ext uri="{FF2B5EF4-FFF2-40B4-BE49-F238E27FC236}">
                <a16:creationId xmlns:a16="http://schemas.microsoft.com/office/drawing/2014/main" id="{B772B994-CB80-DED4-038D-65348790A323}"/>
              </a:ext>
            </a:extLst>
          </p:cNvPr>
          <p:cNvSpPr>
            <a:spLocks noGrp="1"/>
          </p:cNvSpPr>
          <p:nvPr>
            <p:ph type="sldNum" sz="quarter" idx="12"/>
          </p:nvPr>
        </p:nvSpPr>
        <p:spPr/>
        <p:txBody>
          <a:bodyPr/>
          <a:lstStyle/>
          <a:p>
            <a:fld id="{24D72549-6BE0-4DC8-A691-9A91844D6FCC}" type="slidenum">
              <a:rPr lang="en-US" smtClean="0"/>
              <a:t>‹#›</a:t>
            </a:fld>
            <a:endParaRPr lang="en-US"/>
          </a:p>
        </p:txBody>
      </p:sp>
    </p:spTree>
    <p:extLst>
      <p:ext uri="{BB962C8B-B14F-4D97-AF65-F5344CB8AC3E}">
        <p14:creationId xmlns:p14="http://schemas.microsoft.com/office/powerpoint/2010/main" val="13966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D0248-210F-1335-1021-B89147C36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6DE66D-C933-0A3E-220D-17133A682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D36D2-CFF7-F2E2-9F8A-1D8605CC3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7/29/2023</a:t>
            </a:r>
          </a:p>
        </p:txBody>
      </p:sp>
      <p:sp>
        <p:nvSpPr>
          <p:cNvPr id="5" name="Footer Placeholder 4">
            <a:extLst>
              <a:ext uri="{FF2B5EF4-FFF2-40B4-BE49-F238E27FC236}">
                <a16:creationId xmlns:a16="http://schemas.microsoft.com/office/drawing/2014/main" id="{5FE47746-AAF4-8129-A93D-B4988A572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Barrel HCAL Requirements</a:t>
            </a:r>
          </a:p>
        </p:txBody>
      </p:sp>
      <p:sp>
        <p:nvSpPr>
          <p:cNvPr id="6" name="Slide Number Placeholder 5">
            <a:extLst>
              <a:ext uri="{FF2B5EF4-FFF2-40B4-BE49-F238E27FC236}">
                <a16:creationId xmlns:a16="http://schemas.microsoft.com/office/drawing/2014/main" id="{1A3C99FB-EE50-0B17-3714-B0B3ACFE9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72549-6BE0-4DC8-A691-9A91844D6FCC}" type="slidenum">
              <a:rPr lang="en-US" smtClean="0"/>
              <a:t>‹#›</a:t>
            </a:fld>
            <a:endParaRPr lang="en-US"/>
          </a:p>
        </p:txBody>
      </p:sp>
    </p:spTree>
    <p:extLst>
      <p:ext uri="{BB962C8B-B14F-4D97-AF65-F5344CB8AC3E}">
        <p14:creationId xmlns:p14="http://schemas.microsoft.com/office/powerpoint/2010/main" val="229652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3223-AF73-147A-2111-1F80E4CDF3CD}"/>
              </a:ext>
            </a:extLst>
          </p:cNvPr>
          <p:cNvSpPr>
            <a:spLocks noGrp="1"/>
          </p:cNvSpPr>
          <p:nvPr>
            <p:ph type="ctrTitle"/>
          </p:nvPr>
        </p:nvSpPr>
        <p:spPr/>
        <p:txBody>
          <a:bodyPr/>
          <a:lstStyle/>
          <a:p>
            <a:r>
              <a:rPr lang="en-US" b="1" dirty="0">
                <a:solidFill>
                  <a:schemeClr val="accent1"/>
                </a:solidFill>
              </a:rPr>
              <a:t>Barrel HCAL Electronics Chain and Requirements</a:t>
            </a:r>
          </a:p>
        </p:txBody>
      </p:sp>
      <p:sp>
        <p:nvSpPr>
          <p:cNvPr id="3" name="Subtitle 2">
            <a:extLst>
              <a:ext uri="{FF2B5EF4-FFF2-40B4-BE49-F238E27FC236}">
                <a16:creationId xmlns:a16="http://schemas.microsoft.com/office/drawing/2014/main" id="{27521FBE-A0D1-C514-1660-D41B43D4F909}"/>
              </a:ext>
            </a:extLst>
          </p:cNvPr>
          <p:cNvSpPr>
            <a:spLocks noGrp="1"/>
          </p:cNvSpPr>
          <p:nvPr>
            <p:ph type="subTitle" idx="1"/>
          </p:nvPr>
        </p:nvSpPr>
        <p:spPr/>
        <p:txBody>
          <a:bodyPr/>
          <a:lstStyle/>
          <a:p>
            <a:r>
              <a:rPr lang="en-US" dirty="0"/>
              <a:t>J. Lajoie</a:t>
            </a:r>
          </a:p>
          <a:p>
            <a:r>
              <a:rPr lang="en-US" dirty="0"/>
              <a:t>D. Anderson</a:t>
            </a:r>
          </a:p>
          <a:p>
            <a:r>
              <a:rPr lang="en-US" i="1" dirty="0"/>
              <a:t>Iowa State University</a:t>
            </a:r>
          </a:p>
        </p:txBody>
      </p:sp>
      <p:sp>
        <p:nvSpPr>
          <p:cNvPr id="4" name="Date Placeholder 3">
            <a:extLst>
              <a:ext uri="{FF2B5EF4-FFF2-40B4-BE49-F238E27FC236}">
                <a16:creationId xmlns:a16="http://schemas.microsoft.com/office/drawing/2014/main" id="{C6083B2B-C9EF-2889-44D9-2BE1C7AC2165}"/>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4F102F35-D871-FEB1-DD29-5441424EADCC}"/>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8F8C764C-F7D4-5FF5-6D0F-E1DABA6A40BD}"/>
              </a:ext>
            </a:extLst>
          </p:cNvPr>
          <p:cNvSpPr>
            <a:spLocks noGrp="1"/>
          </p:cNvSpPr>
          <p:nvPr>
            <p:ph type="sldNum" sz="quarter" idx="12"/>
          </p:nvPr>
        </p:nvSpPr>
        <p:spPr/>
        <p:txBody>
          <a:bodyPr/>
          <a:lstStyle/>
          <a:p>
            <a:fld id="{24D72549-6BE0-4DC8-A691-9A91844D6FCC}" type="slidenum">
              <a:rPr lang="en-US" smtClean="0"/>
              <a:t>1</a:t>
            </a:fld>
            <a:endParaRPr lang="en-US"/>
          </a:p>
        </p:txBody>
      </p:sp>
    </p:spTree>
    <p:extLst>
      <p:ext uri="{BB962C8B-B14F-4D97-AF65-F5344CB8AC3E}">
        <p14:creationId xmlns:p14="http://schemas.microsoft.com/office/powerpoint/2010/main" val="165139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3DA1-0B97-A23B-2122-F5B45AF0A8DA}"/>
              </a:ext>
            </a:extLst>
          </p:cNvPr>
          <p:cNvSpPr>
            <a:spLocks noGrp="1"/>
          </p:cNvSpPr>
          <p:nvPr>
            <p:ph type="title"/>
          </p:nvPr>
        </p:nvSpPr>
        <p:spPr>
          <a:xfrm>
            <a:off x="838200" y="365126"/>
            <a:ext cx="10515600" cy="919724"/>
          </a:xfrm>
        </p:spPr>
        <p:txBody>
          <a:bodyPr/>
          <a:lstStyle/>
          <a:p>
            <a:r>
              <a:rPr lang="en-US" b="1" dirty="0">
                <a:solidFill>
                  <a:schemeClr val="accent1"/>
                </a:solidFill>
              </a:rPr>
              <a:t>Readout Chain</a:t>
            </a:r>
          </a:p>
        </p:txBody>
      </p:sp>
      <p:sp>
        <p:nvSpPr>
          <p:cNvPr id="4" name="Date Placeholder 3">
            <a:extLst>
              <a:ext uri="{FF2B5EF4-FFF2-40B4-BE49-F238E27FC236}">
                <a16:creationId xmlns:a16="http://schemas.microsoft.com/office/drawing/2014/main" id="{A2BC35B3-9A1A-935A-F3D0-C47C543B4497}"/>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E5252554-3D61-A89E-4122-6E4729EF4392}"/>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F486ACA2-AE59-3D35-661B-D08EB718E558}"/>
              </a:ext>
            </a:extLst>
          </p:cNvPr>
          <p:cNvSpPr>
            <a:spLocks noGrp="1"/>
          </p:cNvSpPr>
          <p:nvPr>
            <p:ph type="sldNum" sz="quarter" idx="12"/>
          </p:nvPr>
        </p:nvSpPr>
        <p:spPr/>
        <p:txBody>
          <a:bodyPr/>
          <a:lstStyle/>
          <a:p>
            <a:fld id="{588949A8-7CCD-4D90-AA9A-1451BFC6FB3A}" type="slidenum">
              <a:rPr lang="en-US" smtClean="0"/>
              <a:t>2</a:t>
            </a:fld>
            <a:endParaRPr lang="en-US"/>
          </a:p>
        </p:txBody>
      </p:sp>
      <p:pic>
        <p:nvPicPr>
          <p:cNvPr id="9" name="Picture 8" descr="A picture containing LEGO, engineering&#10;&#10;Description automatically generated">
            <a:extLst>
              <a:ext uri="{FF2B5EF4-FFF2-40B4-BE49-F238E27FC236}">
                <a16:creationId xmlns:a16="http://schemas.microsoft.com/office/drawing/2014/main" id="{DFACDCA2-10F9-CB36-0BB3-A6B44B4A75A3}"/>
              </a:ext>
            </a:extLst>
          </p:cNvPr>
          <p:cNvPicPr>
            <a:picLocks noChangeAspect="1"/>
          </p:cNvPicPr>
          <p:nvPr/>
        </p:nvPicPr>
        <p:blipFill>
          <a:blip r:embed="rId2"/>
          <a:stretch>
            <a:fillRect/>
          </a:stretch>
        </p:blipFill>
        <p:spPr>
          <a:xfrm>
            <a:off x="-130550" y="1861588"/>
            <a:ext cx="6485272" cy="3674987"/>
          </a:xfrm>
          <a:prstGeom prst="rect">
            <a:avLst/>
          </a:prstGeom>
        </p:spPr>
      </p:pic>
      <p:sp>
        <p:nvSpPr>
          <p:cNvPr id="3" name="Arrow: Right 2">
            <a:extLst>
              <a:ext uri="{FF2B5EF4-FFF2-40B4-BE49-F238E27FC236}">
                <a16:creationId xmlns:a16="http://schemas.microsoft.com/office/drawing/2014/main" id="{E3BD4FDF-28FB-2E96-5AFD-9A9D832F7E60}"/>
              </a:ext>
            </a:extLst>
          </p:cNvPr>
          <p:cNvSpPr/>
          <p:nvPr/>
        </p:nvSpPr>
        <p:spPr>
          <a:xfrm rot="20637156">
            <a:off x="3566513" y="3479094"/>
            <a:ext cx="831380" cy="3066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66FACC5-3AC9-7FF2-BD2C-14D4285126A1}"/>
              </a:ext>
            </a:extLst>
          </p:cNvPr>
          <p:cNvSpPr/>
          <p:nvPr/>
        </p:nvSpPr>
        <p:spPr>
          <a:xfrm rot="9763318">
            <a:off x="2401062" y="3838194"/>
            <a:ext cx="831380" cy="3066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E1D0376-0842-BC54-23CB-F94C0A14AED0}"/>
              </a:ext>
            </a:extLst>
          </p:cNvPr>
          <p:cNvSpPr/>
          <p:nvPr/>
        </p:nvSpPr>
        <p:spPr>
          <a:xfrm rot="3172874">
            <a:off x="2247081" y="4795636"/>
            <a:ext cx="831380" cy="3066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5AD3D3-C765-797D-F5E4-5F3DBBFBA006}"/>
              </a:ext>
            </a:extLst>
          </p:cNvPr>
          <p:cNvSpPr/>
          <p:nvPr/>
        </p:nvSpPr>
        <p:spPr>
          <a:xfrm>
            <a:off x="2086344" y="4188922"/>
            <a:ext cx="354010" cy="3360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ACF38EC-FEAF-68A7-A2B8-5EEF7AB31FC6}"/>
              </a:ext>
            </a:extLst>
          </p:cNvPr>
          <p:cNvSpPr txBox="1"/>
          <p:nvPr/>
        </p:nvSpPr>
        <p:spPr>
          <a:xfrm>
            <a:off x="315038" y="5531366"/>
            <a:ext cx="1948311" cy="646331"/>
          </a:xfrm>
          <a:prstGeom prst="rect">
            <a:avLst/>
          </a:prstGeom>
          <a:noFill/>
        </p:spPr>
        <p:txBody>
          <a:bodyPr wrap="square" rtlCol="0">
            <a:spAutoFit/>
          </a:bodyPr>
          <a:lstStyle/>
          <a:p>
            <a:r>
              <a:rPr lang="en-US" dirty="0"/>
              <a:t>H2GCROC3 (4) + LED driver board</a:t>
            </a:r>
          </a:p>
        </p:txBody>
      </p:sp>
      <p:cxnSp>
        <p:nvCxnSpPr>
          <p:cNvPr id="18" name="Straight Arrow Connector 17">
            <a:extLst>
              <a:ext uri="{FF2B5EF4-FFF2-40B4-BE49-F238E27FC236}">
                <a16:creationId xmlns:a16="http://schemas.microsoft.com/office/drawing/2014/main" id="{ABE63E6F-26C4-A01E-6DCA-4367A5957FF5}"/>
              </a:ext>
            </a:extLst>
          </p:cNvPr>
          <p:cNvCxnSpPr>
            <a:cxnSpLocks/>
          </p:cNvCxnSpPr>
          <p:nvPr/>
        </p:nvCxnSpPr>
        <p:spPr>
          <a:xfrm flipV="1">
            <a:off x="1150951" y="4440414"/>
            <a:ext cx="1020044" cy="1110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CAB0F4E-0478-6D49-E3EF-2F90C1699ADE}"/>
              </a:ext>
            </a:extLst>
          </p:cNvPr>
          <p:cNvGrpSpPr/>
          <p:nvPr/>
        </p:nvGrpSpPr>
        <p:grpSpPr>
          <a:xfrm>
            <a:off x="5107862" y="858322"/>
            <a:ext cx="3502738" cy="2091573"/>
            <a:chOff x="5107862" y="616205"/>
            <a:chExt cx="4251959" cy="2389283"/>
          </a:xfrm>
        </p:grpSpPr>
        <p:pic>
          <p:nvPicPr>
            <p:cNvPr id="8" name="Picture 7" descr="A graph of a cable&#10;&#10;Description automatically generated">
              <a:extLst>
                <a:ext uri="{FF2B5EF4-FFF2-40B4-BE49-F238E27FC236}">
                  <a16:creationId xmlns:a16="http://schemas.microsoft.com/office/drawing/2014/main" id="{3CCA7158-3E20-D8F3-9F02-21DF876ACB52}"/>
                </a:ext>
              </a:extLst>
            </p:cNvPr>
            <p:cNvPicPr>
              <a:picLocks noChangeAspect="1"/>
            </p:cNvPicPr>
            <p:nvPr/>
          </p:nvPicPr>
          <p:blipFill>
            <a:blip r:embed="rId3"/>
            <a:stretch>
              <a:fillRect/>
            </a:stretch>
          </p:blipFill>
          <p:spPr>
            <a:xfrm>
              <a:off x="5107862" y="616205"/>
              <a:ext cx="4111654" cy="2389283"/>
            </a:xfrm>
            <a:prstGeom prst="rect">
              <a:avLst/>
            </a:prstGeom>
          </p:spPr>
        </p:pic>
        <p:sp>
          <p:nvSpPr>
            <p:cNvPr id="21" name="Rectangle 20">
              <a:extLst>
                <a:ext uri="{FF2B5EF4-FFF2-40B4-BE49-F238E27FC236}">
                  <a16:creationId xmlns:a16="http://schemas.microsoft.com/office/drawing/2014/main" id="{A748233D-1D2D-F458-8099-C5D0E0D38A8A}"/>
                </a:ext>
              </a:extLst>
            </p:cNvPr>
            <p:cNvSpPr/>
            <p:nvPr/>
          </p:nvSpPr>
          <p:spPr>
            <a:xfrm>
              <a:off x="9036089" y="1618658"/>
              <a:ext cx="323732" cy="46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3" name="Picture 1">
            <a:extLst>
              <a:ext uri="{FF2B5EF4-FFF2-40B4-BE49-F238E27FC236}">
                <a16:creationId xmlns:a16="http://schemas.microsoft.com/office/drawing/2014/main" id="{7A8399B4-51BD-095D-233B-3CA569FDC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530" y="3732583"/>
            <a:ext cx="6270171" cy="25092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F082A59-8D7B-D689-6C1C-C3659E05BD75}"/>
              </a:ext>
            </a:extLst>
          </p:cNvPr>
          <p:cNvSpPr txBox="1"/>
          <p:nvPr/>
        </p:nvSpPr>
        <p:spPr>
          <a:xfrm>
            <a:off x="8876214" y="1135702"/>
            <a:ext cx="3072667" cy="1200329"/>
          </a:xfrm>
          <a:prstGeom prst="rect">
            <a:avLst/>
          </a:prstGeom>
          <a:noFill/>
        </p:spPr>
        <p:txBody>
          <a:bodyPr wrap="square" rtlCol="0">
            <a:spAutoFit/>
          </a:bodyPr>
          <a:lstStyle/>
          <a:p>
            <a:r>
              <a:rPr lang="en-US" dirty="0"/>
              <a:t>One sector -&gt; 8 H2GCROC3 boards. Cable </a:t>
            </a:r>
            <a:r>
              <a:rPr lang="en-US" dirty="0" err="1"/>
              <a:t>SiPM’s</a:t>
            </a:r>
            <a:r>
              <a:rPr lang="en-US" dirty="0"/>
              <a:t> out to end of barrel HCAL to keep accessible for maintenance. </a:t>
            </a:r>
          </a:p>
        </p:txBody>
      </p:sp>
      <p:sp>
        <p:nvSpPr>
          <p:cNvPr id="7" name="Rectangle 6">
            <a:extLst>
              <a:ext uri="{FF2B5EF4-FFF2-40B4-BE49-F238E27FC236}">
                <a16:creationId xmlns:a16="http://schemas.microsoft.com/office/drawing/2014/main" id="{ED66B214-0226-F1CB-425F-9F5E6D817AEE}"/>
              </a:ext>
            </a:extLst>
          </p:cNvPr>
          <p:cNvSpPr/>
          <p:nvPr/>
        </p:nvSpPr>
        <p:spPr>
          <a:xfrm>
            <a:off x="2606660" y="5309448"/>
            <a:ext cx="764648"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RDO’s</a:t>
            </a:r>
          </a:p>
        </p:txBody>
      </p:sp>
      <p:sp>
        <p:nvSpPr>
          <p:cNvPr id="14" name="Arrow: Down 13">
            <a:extLst>
              <a:ext uri="{FF2B5EF4-FFF2-40B4-BE49-F238E27FC236}">
                <a16:creationId xmlns:a16="http://schemas.microsoft.com/office/drawing/2014/main" id="{105DF4BF-B64D-5D07-3065-385C715200E5}"/>
              </a:ext>
            </a:extLst>
          </p:cNvPr>
          <p:cNvSpPr/>
          <p:nvPr/>
        </p:nvSpPr>
        <p:spPr>
          <a:xfrm rot="19626551">
            <a:off x="3288585" y="5715859"/>
            <a:ext cx="343442" cy="6045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061CAF8-358B-31D8-87D2-65117AD4071A}"/>
              </a:ext>
            </a:extLst>
          </p:cNvPr>
          <p:cNvSpPr txBox="1"/>
          <p:nvPr/>
        </p:nvSpPr>
        <p:spPr>
          <a:xfrm>
            <a:off x="3134446" y="6241795"/>
            <a:ext cx="1844883" cy="369332"/>
          </a:xfrm>
          <a:prstGeom prst="rect">
            <a:avLst/>
          </a:prstGeom>
          <a:noFill/>
        </p:spPr>
        <p:txBody>
          <a:bodyPr wrap="square" rtlCol="0">
            <a:spAutoFit/>
          </a:bodyPr>
          <a:lstStyle/>
          <a:p>
            <a:r>
              <a:rPr lang="en-US" dirty="0"/>
              <a:t>Fiber(s) to DAM</a:t>
            </a:r>
          </a:p>
        </p:txBody>
      </p:sp>
      <p:sp>
        <p:nvSpPr>
          <p:cNvPr id="19" name="TextBox 18">
            <a:extLst>
              <a:ext uri="{FF2B5EF4-FFF2-40B4-BE49-F238E27FC236}">
                <a16:creationId xmlns:a16="http://schemas.microsoft.com/office/drawing/2014/main" id="{60332C8F-AFF0-C1BC-21A1-1CDBDCEEC93E}"/>
              </a:ext>
            </a:extLst>
          </p:cNvPr>
          <p:cNvSpPr txBox="1"/>
          <p:nvPr/>
        </p:nvSpPr>
        <p:spPr>
          <a:xfrm>
            <a:off x="2902548" y="4815355"/>
            <a:ext cx="883764" cy="523220"/>
          </a:xfrm>
          <a:prstGeom prst="rect">
            <a:avLst/>
          </a:prstGeom>
          <a:noFill/>
        </p:spPr>
        <p:txBody>
          <a:bodyPr wrap="square" rtlCol="0">
            <a:spAutoFit/>
          </a:bodyPr>
          <a:lstStyle/>
          <a:p>
            <a:r>
              <a:rPr lang="en-US" sz="1400" dirty="0"/>
              <a:t>~5m (Cu)</a:t>
            </a:r>
          </a:p>
          <a:p>
            <a:r>
              <a:rPr lang="en-US" sz="1400" dirty="0"/>
              <a:t>4 cables</a:t>
            </a:r>
          </a:p>
        </p:txBody>
      </p:sp>
      <p:sp>
        <p:nvSpPr>
          <p:cNvPr id="20" name="TextBox 19">
            <a:extLst>
              <a:ext uri="{FF2B5EF4-FFF2-40B4-BE49-F238E27FC236}">
                <a16:creationId xmlns:a16="http://schemas.microsoft.com/office/drawing/2014/main" id="{4522A92A-F837-D453-0FCB-6FDAA2AC3867}"/>
              </a:ext>
            </a:extLst>
          </p:cNvPr>
          <p:cNvSpPr txBox="1"/>
          <p:nvPr/>
        </p:nvSpPr>
        <p:spPr>
          <a:xfrm>
            <a:off x="2581029" y="4038562"/>
            <a:ext cx="1187609" cy="461665"/>
          </a:xfrm>
          <a:prstGeom prst="rect">
            <a:avLst/>
          </a:prstGeom>
          <a:solidFill>
            <a:schemeClr val="bg1"/>
          </a:solidFill>
        </p:spPr>
        <p:txBody>
          <a:bodyPr wrap="square" rtlCol="0">
            <a:spAutoFit/>
          </a:bodyPr>
          <a:lstStyle/>
          <a:p>
            <a:r>
              <a:rPr lang="en-US" sz="1200" dirty="0"/>
              <a:t>~3m (</a:t>
            </a:r>
            <a:r>
              <a:rPr lang="en-US" sz="1200" dirty="0" err="1">
                <a:latin typeface="Symbol" panose="05050102010706020507" pitchFamily="18" charset="2"/>
              </a:rPr>
              <a:t>m</a:t>
            </a:r>
            <a:r>
              <a:rPr lang="en-US" sz="1200" dirty="0" err="1"/>
              <a:t>coax</a:t>
            </a:r>
            <a:r>
              <a:rPr lang="en-US" sz="1200" dirty="0"/>
              <a:t>)</a:t>
            </a:r>
          </a:p>
          <a:p>
            <a:r>
              <a:rPr lang="en-US" sz="1200" dirty="0"/>
              <a:t>120 cables/end</a:t>
            </a:r>
          </a:p>
        </p:txBody>
      </p:sp>
    </p:spTree>
    <p:extLst>
      <p:ext uri="{BB962C8B-B14F-4D97-AF65-F5344CB8AC3E}">
        <p14:creationId xmlns:p14="http://schemas.microsoft.com/office/powerpoint/2010/main" val="372820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F81B-5424-383B-19F8-74A20AF8CB25}"/>
              </a:ext>
            </a:extLst>
          </p:cNvPr>
          <p:cNvSpPr>
            <a:spLocks noGrp="1"/>
          </p:cNvSpPr>
          <p:nvPr>
            <p:ph type="title"/>
          </p:nvPr>
        </p:nvSpPr>
        <p:spPr>
          <a:xfrm>
            <a:off x="838200" y="365125"/>
            <a:ext cx="10515600" cy="769711"/>
          </a:xfrm>
        </p:spPr>
        <p:txBody>
          <a:bodyPr/>
          <a:lstStyle/>
          <a:p>
            <a:r>
              <a:rPr lang="en-US" b="1" dirty="0" err="1">
                <a:solidFill>
                  <a:schemeClr val="accent1"/>
                </a:solidFill>
              </a:rPr>
              <a:t>SiPM</a:t>
            </a:r>
            <a:r>
              <a:rPr lang="en-US" b="1" dirty="0">
                <a:solidFill>
                  <a:schemeClr val="accent1"/>
                </a:solidFill>
              </a:rPr>
              <a:t> Specifications</a:t>
            </a:r>
          </a:p>
        </p:txBody>
      </p:sp>
      <p:sp>
        <p:nvSpPr>
          <p:cNvPr id="4" name="Date Placeholder 3">
            <a:extLst>
              <a:ext uri="{FF2B5EF4-FFF2-40B4-BE49-F238E27FC236}">
                <a16:creationId xmlns:a16="http://schemas.microsoft.com/office/drawing/2014/main" id="{78C82B8A-151C-30EC-61F4-6BF51B208F40}"/>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A0F2346B-7952-2B73-354F-8EBB1AB67158}"/>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DAD59478-BD0C-4235-850F-E2EA9F0C92A7}"/>
              </a:ext>
            </a:extLst>
          </p:cNvPr>
          <p:cNvSpPr>
            <a:spLocks noGrp="1"/>
          </p:cNvSpPr>
          <p:nvPr>
            <p:ph type="sldNum" sz="quarter" idx="12"/>
          </p:nvPr>
        </p:nvSpPr>
        <p:spPr/>
        <p:txBody>
          <a:bodyPr/>
          <a:lstStyle/>
          <a:p>
            <a:fld id="{24D72549-6BE0-4DC8-A691-9A91844D6FCC}" type="slidenum">
              <a:rPr lang="en-US" smtClean="0"/>
              <a:t>3</a:t>
            </a:fld>
            <a:endParaRPr lang="en-US"/>
          </a:p>
        </p:txBody>
      </p:sp>
      <p:pic>
        <p:nvPicPr>
          <p:cNvPr id="8" name="Picture 7">
            <a:extLst>
              <a:ext uri="{FF2B5EF4-FFF2-40B4-BE49-F238E27FC236}">
                <a16:creationId xmlns:a16="http://schemas.microsoft.com/office/drawing/2014/main" id="{DE5001B7-99D8-7AD4-D7DE-ABD87A907730}"/>
              </a:ext>
            </a:extLst>
          </p:cNvPr>
          <p:cNvPicPr>
            <a:picLocks noChangeAspect="1"/>
          </p:cNvPicPr>
          <p:nvPr/>
        </p:nvPicPr>
        <p:blipFill>
          <a:blip r:embed="rId2"/>
          <a:stretch>
            <a:fillRect/>
          </a:stretch>
        </p:blipFill>
        <p:spPr>
          <a:xfrm>
            <a:off x="965301" y="1506905"/>
            <a:ext cx="10088383" cy="4477375"/>
          </a:xfrm>
          <a:prstGeom prst="rect">
            <a:avLst/>
          </a:prstGeom>
          <a:ln w="12700">
            <a:solidFill>
              <a:schemeClr val="tx1"/>
            </a:solidFill>
          </a:ln>
        </p:spPr>
      </p:pic>
    </p:spTree>
    <p:extLst>
      <p:ext uri="{BB962C8B-B14F-4D97-AF65-F5344CB8AC3E}">
        <p14:creationId xmlns:p14="http://schemas.microsoft.com/office/powerpoint/2010/main" val="403858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lines&#10;&#10;Description automatically generated">
            <a:extLst>
              <a:ext uri="{FF2B5EF4-FFF2-40B4-BE49-F238E27FC236}">
                <a16:creationId xmlns:a16="http://schemas.microsoft.com/office/drawing/2014/main" id="{1B5F1142-407E-3DCD-7424-FAA45CCCE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14" y="994174"/>
            <a:ext cx="4455054" cy="4312111"/>
          </a:xfrm>
          <a:prstGeom prst="rect">
            <a:avLst/>
          </a:prstGeom>
        </p:spPr>
      </p:pic>
      <p:sp>
        <p:nvSpPr>
          <p:cNvPr id="6" name="TextBox 5">
            <a:extLst>
              <a:ext uri="{FF2B5EF4-FFF2-40B4-BE49-F238E27FC236}">
                <a16:creationId xmlns:a16="http://schemas.microsoft.com/office/drawing/2014/main" id="{8019AA1C-5EA9-8811-58CB-40F34BED17A0}"/>
              </a:ext>
            </a:extLst>
          </p:cNvPr>
          <p:cNvSpPr txBox="1"/>
          <p:nvPr/>
        </p:nvSpPr>
        <p:spPr>
          <a:xfrm>
            <a:off x="112904" y="5246542"/>
            <a:ext cx="4455055" cy="1169551"/>
          </a:xfrm>
          <a:prstGeom prst="rect">
            <a:avLst/>
          </a:prstGeom>
          <a:noFill/>
        </p:spPr>
        <p:txBody>
          <a:bodyPr wrap="square" rtlCol="0">
            <a:spAutoFit/>
          </a:bodyPr>
          <a:lstStyle/>
          <a:p>
            <a:r>
              <a:rPr lang="en-US" sz="1400" dirty="0"/>
              <a:t>This is the distribution of energy deposited in the scintillating tiles (*visible* energy) in an ePIC simulation of 18x275 GeV DIS events (10k events total).  The regions are split in rapidity, and the higher overall energy deposition at positive rapidity is visible. </a:t>
            </a:r>
          </a:p>
        </p:txBody>
      </p:sp>
      <p:sp>
        <p:nvSpPr>
          <p:cNvPr id="9" name="Title 8">
            <a:extLst>
              <a:ext uri="{FF2B5EF4-FFF2-40B4-BE49-F238E27FC236}">
                <a16:creationId xmlns:a16="http://schemas.microsoft.com/office/drawing/2014/main" id="{4C409F03-E941-AC58-FF63-E240A3654410}"/>
              </a:ext>
            </a:extLst>
          </p:cNvPr>
          <p:cNvSpPr>
            <a:spLocks noGrp="1"/>
          </p:cNvSpPr>
          <p:nvPr>
            <p:ph type="title"/>
          </p:nvPr>
        </p:nvSpPr>
        <p:spPr>
          <a:xfrm>
            <a:off x="838200" y="365125"/>
            <a:ext cx="10515600" cy="867327"/>
          </a:xfrm>
        </p:spPr>
        <p:txBody>
          <a:bodyPr/>
          <a:lstStyle/>
          <a:p>
            <a:r>
              <a:rPr lang="en-US" b="1" dirty="0">
                <a:solidFill>
                  <a:schemeClr val="accent1"/>
                </a:solidFill>
              </a:rPr>
              <a:t>Readout Requirements – Dynamic Range</a:t>
            </a:r>
          </a:p>
        </p:txBody>
      </p:sp>
      <p:sp>
        <p:nvSpPr>
          <p:cNvPr id="2" name="Date Placeholder 1">
            <a:extLst>
              <a:ext uri="{FF2B5EF4-FFF2-40B4-BE49-F238E27FC236}">
                <a16:creationId xmlns:a16="http://schemas.microsoft.com/office/drawing/2014/main" id="{24006DA7-3EF3-5F10-AADB-88891C67F52B}"/>
              </a:ext>
            </a:extLst>
          </p:cNvPr>
          <p:cNvSpPr>
            <a:spLocks noGrp="1"/>
          </p:cNvSpPr>
          <p:nvPr>
            <p:ph type="dt" sz="half" idx="10"/>
          </p:nvPr>
        </p:nvSpPr>
        <p:spPr/>
        <p:txBody>
          <a:bodyPr/>
          <a:lstStyle/>
          <a:p>
            <a:r>
              <a:rPr lang="en-US"/>
              <a:t>7/29/2023</a:t>
            </a:r>
          </a:p>
        </p:txBody>
      </p:sp>
      <p:sp>
        <p:nvSpPr>
          <p:cNvPr id="3" name="Footer Placeholder 2">
            <a:extLst>
              <a:ext uri="{FF2B5EF4-FFF2-40B4-BE49-F238E27FC236}">
                <a16:creationId xmlns:a16="http://schemas.microsoft.com/office/drawing/2014/main" id="{D72276CB-4474-364E-1CEE-905011D476D4}"/>
              </a:ext>
            </a:extLst>
          </p:cNvPr>
          <p:cNvSpPr>
            <a:spLocks noGrp="1"/>
          </p:cNvSpPr>
          <p:nvPr>
            <p:ph type="ftr" sz="quarter" idx="11"/>
          </p:nvPr>
        </p:nvSpPr>
        <p:spPr/>
        <p:txBody>
          <a:bodyPr/>
          <a:lstStyle/>
          <a:p>
            <a:r>
              <a:rPr lang="en-US"/>
              <a:t>ePIC Barrel HCAL Requirements</a:t>
            </a:r>
          </a:p>
        </p:txBody>
      </p:sp>
      <p:sp>
        <p:nvSpPr>
          <p:cNvPr id="4" name="Slide Number Placeholder 3">
            <a:extLst>
              <a:ext uri="{FF2B5EF4-FFF2-40B4-BE49-F238E27FC236}">
                <a16:creationId xmlns:a16="http://schemas.microsoft.com/office/drawing/2014/main" id="{13F1A687-FCAA-54D3-8BF0-9D33A0EE747C}"/>
              </a:ext>
            </a:extLst>
          </p:cNvPr>
          <p:cNvSpPr>
            <a:spLocks noGrp="1"/>
          </p:cNvSpPr>
          <p:nvPr>
            <p:ph type="sldNum" sz="quarter" idx="12"/>
          </p:nvPr>
        </p:nvSpPr>
        <p:spPr/>
        <p:txBody>
          <a:bodyPr/>
          <a:lstStyle/>
          <a:p>
            <a:fld id="{588949A8-7CCD-4D90-AA9A-1451BFC6FB3A}" type="slidenum">
              <a:rPr lang="en-US" smtClean="0"/>
              <a:t>4</a:t>
            </a:fld>
            <a:endParaRPr lang="en-US" dirty="0"/>
          </a:p>
        </p:txBody>
      </p:sp>
      <p:sp>
        <p:nvSpPr>
          <p:cNvPr id="8" name="TextBox 7">
            <a:extLst>
              <a:ext uri="{FF2B5EF4-FFF2-40B4-BE49-F238E27FC236}">
                <a16:creationId xmlns:a16="http://schemas.microsoft.com/office/drawing/2014/main" id="{9FA4641E-D660-9191-62D5-AD03387A2BB7}"/>
              </a:ext>
            </a:extLst>
          </p:cNvPr>
          <p:cNvSpPr txBox="1"/>
          <p:nvPr/>
        </p:nvSpPr>
        <p:spPr>
          <a:xfrm>
            <a:off x="4710978" y="1138295"/>
            <a:ext cx="7292437" cy="923330"/>
          </a:xfrm>
          <a:prstGeom prst="rect">
            <a:avLst/>
          </a:prstGeom>
          <a:noFill/>
        </p:spPr>
        <p:txBody>
          <a:bodyPr wrap="square">
            <a:spAutoFit/>
          </a:bodyPr>
          <a:lstStyle/>
          <a:p>
            <a:r>
              <a:rPr lang="en-US" dirty="0"/>
              <a:t>0.3 GeV of *visible* energy corresponds to ~1300 </a:t>
            </a:r>
            <a:r>
              <a:rPr lang="en-US" dirty="0" err="1"/>
              <a:t>SiPM</a:t>
            </a:r>
            <a:r>
              <a:rPr lang="en-US" dirty="0"/>
              <a:t> pixels firing </a:t>
            </a:r>
          </a:p>
          <a:p>
            <a:r>
              <a:rPr lang="en-US" dirty="0"/>
              <a:t>Single muon requirement sets lower limit at ~26 pixels</a:t>
            </a:r>
            <a:br>
              <a:rPr lang="en-US" dirty="0"/>
            </a:br>
            <a:r>
              <a:rPr lang="en-US" dirty="0"/>
              <a:t>(see backup, using sPHENIX calibration and new </a:t>
            </a:r>
            <a:r>
              <a:rPr lang="en-US" dirty="0" err="1"/>
              <a:t>SiPM</a:t>
            </a:r>
            <a:r>
              <a:rPr lang="en-US" dirty="0"/>
              <a:t>).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6125160-4880-C384-4268-DB8AACDB315A}"/>
                  </a:ext>
                </a:extLst>
              </p:cNvPr>
              <p:cNvSpPr txBox="1"/>
              <p:nvPr/>
            </p:nvSpPr>
            <p:spPr>
              <a:xfrm>
                <a:off x="4710978" y="2179327"/>
                <a:ext cx="7695571" cy="3896388"/>
              </a:xfrm>
              <a:prstGeom prst="rect">
                <a:avLst/>
              </a:prstGeom>
              <a:noFill/>
            </p:spPr>
            <p:txBody>
              <a:bodyPr wrap="square" rtlCol="0">
                <a:spAutoFit/>
              </a:bodyPr>
              <a:lstStyle/>
              <a:p>
                <a:r>
                  <a:rPr lang="en-US" dirty="0"/>
                  <a:t>ePIC plans to use the Hamamatsu S14160-3015PS </a:t>
                </a:r>
                <a:r>
                  <a:rPr lang="en-US" dirty="0" err="1"/>
                  <a:t>SiPM</a:t>
                </a:r>
                <a:r>
                  <a:rPr lang="en-US" dirty="0"/>
                  <a:t>, operated at ~3.6x10</a:t>
                </a:r>
                <a:r>
                  <a:rPr lang="en-US" baseline="30000" dirty="0"/>
                  <a:t>5</a:t>
                </a:r>
                <a:r>
                  <a:rPr lang="en-US" dirty="0"/>
                  <a:t> gain (about 4V over breakdown, or ~42V). The terminal capacitance of the S14160-3015PS is 530pF at </a:t>
                </a:r>
                <a:r>
                  <a:rPr lang="en-US" dirty="0" err="1"/>
                  <a:t>V</a:t>
                </a:r>
                <a:r>
                  <a:rPr lang="en-US" baseline="-25000" dirty="0" err="1"/>
                  <a:t>op</a:t>
                </a:r>
                <a:r>
                  <a:rPr lang="en-US" dirty="0"/>
                  <a:t>. Therefore, the junction capacitance is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𝐽</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𝑝𝑖𝑥</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530</m:t>
                        </m:r>
                        <m:r>
                          <a:rPr lang="en-US" b="0" i="1" smtClean="0">
                            <a:latin typeface="Cambria Math" panose="02040503050406030204" pitchFamily="18" charset="0"/>
                          </a:rPr>
                          <m:t>𝑝𝐹</m:t>
                        </m:r>
                      </m:num>
                      <m:den>
                        <m:r>
                          <a:rPr lang="en-US" b="0" i="1" smtClean="0">
                            <a:latin typeface="Cambria Math" panose="02040503050406030204" pitchFamily="18" charset="0"/>
                          </a:rPr>
                          <m:t>39984</m:t>
                        </m:r>
                      </m:den>
                    </m:f>
                    <m:r>
                      <a:rPr lang="en-US" b="0" i="1" smtClean="0">
                        <a:latin typeface="Cambria Math" panose="02040503050406030204" pitchFamily="18" charset="0"/>
                      </a:rPr>
                      <m:t>=</m:t>
                    </m:r>
                    <m:r>
                      <a:rPr lang="en-US" b="0" i="0" smtClean="0">
                        <a:latin typeface="Cambria Math" panose="02040503050406030204" pitchFamily="18" charset="0"/>
                      </a:rPr>
                      <m:t>13</m:t>
                    </m:r>
                    <m:r>
                      <m:rPr>
                        <m:sty m:val="p"/>
                      </m:rPr>
                      <a:rPr lang="en-US" b="0" i="0" smtClean="0">
                        <a:latin typeface="Cambria Math" panose="02040503050406030204" pitchFamily="18" charset="0"/>
                      </a:rPr>
                      <m:t>f</m:t>
                    </m:r>
                  </m:oMath>
                </a14:m>
                <a:r>
                  <a:rPr lang="en-US" dirty="0"/>
                  <a:t>F </a:t>
                </a:r>
              </a:p>
              <a:p>
                <a:endParaRPr lang="en-US" dirty="0"/>
              </a:p>
              <a:p>
                <a:r>
                  <a:rPr lang="en-US" dirty="0"/>
                  <a:t>This gives a single pixel charge output of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𝐽</m:t>
                        </m:r>
                      </m:sub>
                    </m:s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𝑉</m:t>
                    </m:r>
                  </m:oMath>
                </a14:m>
                <a:r>
                  <a:rPr lang="en-US" dirty="0"/>
                  <a:t>= 13fF x 4V = 52fC </a:t>
                </a:r>
              </a:p>
              <a:p>
                <a:endParaRPr lang="en-US" dirty="0"/>
              </a:p>
              <a:p>
                <a:r>
                  <a:rPr lang="en-US" dirty="0"/>
                  <a:t>Combined with the dynamic range of fired pixels (26-1300) this means the charge range we would see is </a:t>
                </a:r>
                <a:r>
                  <a:rPr lang="en-US" dirty="0">
                    <a:solidFill>
                      <a:srgbClr val="FF0000"/>
                    </a:solidFill>
                  </a:rPr>
                  <a:t> 1.3 – 68 </a:t>
                </a:r>
                <a:r>
                  <a:rPr lang="en-US" dirty="0" err="1">
                    <a:solidFill>
                      <a:srgbClr val="FF0000"/>
                    </a:solidFill>
                  </a:rPr>
                  <a:t>pC</a:t>
                </a:r>
                <a:r>
                  <a:rPr lang="en-US" dirty="0"/>
                  <a:t>. Of course, we would want more resolution in the lower range from the HGCROC ADC and then resolution at higher amplitudes from the TOT.  </a:t>
                </a:r>
              </a:p>
              <a:p>
                <a:endParaRPr lang="en-US" dirty="0"/>
              </a:p>
              <a:p>
                <a:r>
                  <a:rPr lang="en-US" dirty="0"/>
                  <a:t>The H2GCROC3 expected range is </a:t>
                </a:r>
                <a:r>
                  <a:rPr lang="en-US" dirty="0">
                    <a:solidFill>
                      <a:srgbClr val="FF0000"/>
                    </a:solidFill>
                  </a:rPr>
                  <a:t>1-16pC (ADC), 16-320pC (TOT) </a:t>
                </a:r>
              </a:p>
            </p:txBody>
          </p:sp>
        </mc:Choice>
        <mc:Fallback xmlns="">
          <p:sp>
            <p:nvSpPr>
              <p:cNvPr id="11" name="TextBox 10">
                <a:extLst>
                  <a:ext uri="{FF2B5EF4-FFF2-40B4-BE49-F238E27FC236}">
                    <a16:creationId xmlns:a16="http://schemas.microsoft.com/office/drawing/2014/main" id="{26125160-4880-C384-4268-DB8AACDB315A}"/>
                  </a:ext>
                </a:extLst>
              </p:cNvPr>
              <p:cNvSpPr txBox="1">
                <a:spLocks noRot="1" noChangeAspect="1" noMove="1" noResize="1" noEditPoints="1" noAdjustHandles="1" noChangeArrowheads="1" noChangeShapeType="1" noTextEdit="1"/>
              </p:cNvSpPr>
              <p:nvPr/>
            </p:nvSpPr>
            <p:spPr>
              <a:xfrm>
                <a:off x="4710978" y="2179327"/>
                <a:ext cx="7695571" cy="3896388"/>
              </a:xfrm>
              <a:prstGeom prst="rect">
                <a:avLst/>
              </a:prstGeom>
              <a:blipFill>
                <a:blip r:embed="rId3"/>
                <a:stretch>
                  <a:fillRect l="-713" t="-939" b="-1565"/>
                </a:stretch>
              </a:blipFill>
            </p:spPr>
            <p:txBody>
              <a:bodyPr/>
              <a:lstStyle/>
              <a:p>
                <a:r>
                  <a:rPr lang="en-US">
                    <a:noFill/>
                  </a:rPr>
                  <a:t> </a:t>
                </a:r>
              </a:p>
            </p:txBody>
          </p:sp>
        </mc:Fallback>
      </mc:AlternateContent>
    </p:spTree>
    <p:extLst>
      <p:ext uri="{BB962C8B-B14F-4D97-AF65-F5344CB8AC3E}">
        <p14:creationId xmlns:p14="http://schemas.microsoft.com/office/powerpoint/2010/main" val="353655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7BDE-24E1-1104-B99A-CC449731EE84}"/>
              </a:ext>
            </a:extLst>
          </p:cNvPr>
          <p:cNvSpPr>
            <a:spLocks noGrp="1"/>
          </p:cNvSpPr>
          <p:nvPr>
            <p:ph type="title"/>
          </p:nvPr>
        </p:nvSpPr>
        <p:spPr>
          <a:xfrm>
            <a:off x="838200" y="365126"/>
            <a:ext cx="10515600" cy="948668"/>
          </a:xfrm>
        </p:spPr>
        <p:txBody>
          <a:bodyPr/>
          <a:lstStyle/>
          <a:p>
            <a:r>
              <a:rPr lang="en-US" b="1" dirty="0">
                <a:solidFill>
                  <a:schemeClr val="accent1"/>
                </a:solidFill>
              </a:rPr>
              <a:t>Muons in Simulation</a:t>
            </a:r>
          </a:p>
        </p:txBody>
      </p:sp>
      <p:sp>
        <p:nvSpPr>
          <p:cNvPr id="4" name="Date Placeholder 3">
            <a:extLst>
              <a:ext uri="{FF2B5EF4-FFF2-40B4-BE49-F238E27FC236}">
                <a16:creationId xmlns:a16="http://schemas.microsoft.com/office/drawing/2014/main" id="{977BE74F-9BCB-B8DB-3C10-92BA718FA00F}"/>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42DAFD05-A45D-3BC9-736C-1131B703810C}"/>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9B0E855F-442C-33F6-0CEB-ED4C0B0CE809}"/>
              </a:ext>
            </a:extLst>
          </p:cNvPr>
          <p:cNvSpPr>
            <a:spLocks noGrp="1"/>
          </p:cNvSpPr>
          <p:nvPr>
            <p:ph type="sldNum" sz="quarter" idx="12"/>
          </p:nvPr>
        </p:nvSpPr>
        <p:spPr/>
        <p:txBody>
          <a:bodyPr/>
          <a:lstStyle/>
          <a:p>
            <a:fld id="{24D72549-6BE0-4DC8-A691-9A91844D6FCC}" type="slidenum">
              <a:rPr lang="en-US" smtClean="0"/>
              <a:t>5</a:t>
            </a:fld>
            <a:endParaRPr lang="en-US"/>
          </a:p>
        </p:txBody>
      </p:sp>
      <p:pic>
        <p:nvPicPr>
          <p:cNvPr id="8" name="Picture 7" descr="A graph of a graph&#10;&#10;Description automatically generated">
            <a:extLst>
              <a:ext uri="{FF2B5EF4-FFF2-40B4-BE49-F238E27FC236}">
                <a16:creationId xmlns:a16="http://schemas.microsoft.com/office/drawing/2014/main" id="{A4E0A962-076C-C912-F431-2DF61FB4B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43" y="1487041"/>
            <a:ext cx="5171772" cy="5005833"/>
          </a:xfrm>
          <a:prstGeom prst="rect">
            <a:avLst/>
          </a:prstGeom>
        </p:spPr>
      </p:pic>
      <p:sp>
        <p:nvSpPr>
          <p:cNvPr id="9" name="TextBox 8">
            <a:extLst>
              <a:ext uri="{FF2B5EF4-FFF2-40B4-BE49-F238E27FC236}">
                <a16:creationId xmlns:a16="http://schemas.microsoft.com/office/drawing/2014/main" id="{C539A2C9-2BA2-0BE4-CB54-FF80D46D9978}"/>
              </a:ext>
            </a:extLst>
          </p:cNvPr>
          <p:cNvSpPr txBox="1"/>
          <p:nvPr/>
        </p:nvSpPr>
        <p:spPr>
          <a:xfrm>
            <a:off x="5999285" y="1487041"/>
            <a:ext cx="5486400" cy="3970318"/>
          </a:xfrm>
          <a:prstGeom prst="rect">
            <a:avLst/>
          </a:prstGeom>
          <a:noFill/>
        </p:spPr>
        <p:txBody>
          <a:bodyPr wrap="square" rtlCol="0">
            <a:spAutoFit/>
          </a:bodyPr>
          <a:lstStyle/>
          <a:p>
            <a:r>
              <a:rPr lang="en-US" dirty="0"/>
              <a:t>Single muon peak in simulations is at 0.01 GeV/tile</a:t>
            </a:r>
          </a:p>
          <a:p>
            <a:endParaRPr lang="en-US" dirty="0"/>
          </a:p>
          <a:p>
            <a:r>
              <a:rPr lang="en-US" dirty="0"/>
              <a:t>This corresponds to: </a:t>
            </a:r>
          </a:p>
          <a:p>
            <a:endParaRPr lang="en-US" dirty="0"/>
          </a:p>
          <a:p>
            <a:r>
              <a:rPr lang="en-US"/>
              <a:t>0.01 GeV </a:t>
            </a:r>
            <a:r>
              <a:rPr lang="en-US" dirty="0"/>
              <a:t>* 3200 pixels/GeV * (0.32/0.25) = 41 pixels</a:t>
            </a:r>
          </a:p>
          <a:p>
            <a:endParaRPr lang="en-US" dirty="0"/>
          </a:p>
          <a:p>
            <a:r>
              <a:rPr lang="en-US" dirty="0"/>
              <a:t>This is a lower than the sPHENIX tower estimate using the sampling fraction (~100 pixels).  Close to the lower end of the dynamic range of the H2GCROC, but still within in. </a:t>
            </a:r>
          </a:p>
          <a:p>
            <a:endParaRPr lang="en-US" dirty="0"/>
          </a:p>
          <a:p>
            <a:r>
              <a:rPr lang="en-US" dirty="0"/>
              <a:t>Will need to worry a lot about noise to make sure the MIP peak is not swamped. May be able to mitigate incoherent noise by adding scintillators. </a:t>
            </a:r>
          </a:p>
        </p:txBody>
      </p:sp>
    </p:spTree>
    <p:extLst>
      <p:ext uri="{BB962C8B-B14F-4D97-AF65-F5344CB8AC3E}">
        <p14:creationId xmlns:p14="http://schemas.microsoft.com/office/powerpoint/2010/main" val="35036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FE2FFBF-5A4E-1FC1-E612-2F78264D42C8}"/>
              </a:ext>
            </a:extLst>
          </p:cNvPr>
          <p:cNvSpPr>
            <a:spLocks noGrp="1"/>
          </p:cNvSpPr>
          <p:nvPr>
            <p:ph type="dt" sz="half" idx="10"/>
          </p:nvPr>
        </p:nvSpPr>
        <p:spPr/>
        <p:txBody>
          <a:bodyPr/>
          <a:lstStyle/>
          <a:p>
            <a:r>
              <a:rPr lang="en-US"/>
              <a:t>7/29/2023</a:t>
            </a:r>
          </a:p>
        </p:txBody>
      </p:sp>
      <p:sp>
        <p:nvSpPr>
          <p:cNvPr id="6" name="Footer Placeholder 5">
            <a:extLst>
              <a:ext uri="{FF2B5EF4-FFF2-40B4-BE49-F238E27FC236}">
                <a16:creationId xmlns:a16="http://schemas.microsoft.com/office/drawing/2014/main" id="{5DF3B695-6FD8-614B-E598-BD48A943A3A3}"/>
              </a:ext>
            </a:extLst>
          </p:cNvPr>
          <p:cNvSpPr>
            <a:spLocks noGrp="1"/>
          </p:cNvSpPr>
          <p:nvPr>
            <p:ph type="ftr" sz="quarter" idx="11"/>
          </p:nvPr>
        </p:nvSpPr>
        <p:spPr/>
        <p:txBody>
          <a:bodyPr/>
          <a:lstStyle/>
          <a:p>
            <a:r>
              <a:rPr lang="en-US"/>
              <a:t>ePIC Barrel HCAL Requirements</a:t>
            </a:r>
          </a:p>
        </p:txBody>
      </p:sp>
      <p:sp>
        <p:nvSpPr>
          <p:cNvPr id="7" name="Slide Number Placeholder 6">
            <a:extLst>
              <a:ext uri="{FF2B5EF4-FFF2-40B4-BE49-F238E27FC236}">
                <a16:creationId xmlns:a16="http://schemas.microsoft.com/office/drawing/2014/main" id="{6D9675FE-BCF7-C755-0B88-D0575E27BAA1}"/>
              </a:ext>
            </a:extLst>
          </p:cNvPr>
          <p:cNvSpPr>
            <a:spLocks noGrp="1"/>
          </p:cNvSpPr>
          <p:nvPr>
            <p:ph type="sldNum" sz="quarter" idx="12"/>
          </p:nvPr>
        </p:nvSpPr>
        <p:spPr/>
        <p:txBody>
          <a:bodyPr/>
          <a:lstStyle/>
          <a:p>
            <a:fld id="{00A14187-AF44-4271-AA62-1C5C376B8E74}" type="slidenum">
              <a:rPr lang="en-US" smtClean="0"/>
              <a:t>6</a:t>
            </a:fld>
            <a:endParaRPr lang="en-US"/>
          </a:p>
        </p:txBody>
      </p:sp>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Tree>
    <p:extLst>
      <p:ext uri="{BB962C8B-B14F-4D97-AF65-F5344CB8AC3E}">
        <p14:creationId xmlns:p14="http://schemas.microsoft.com/office/powerpoint/2010/main" val="304230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lines&#10;&#10;Description automatically generated">
            <a:extLst>
              <a:ext uri="{FF2B5EF4-FFF2-40B4-BE49-F238E27FC236}">
                <a16:creationId xmlns:a16="http://schemas.microsoft.com/office/drawing/2014/main" id="{1B5F1142-407E-3DCD-7424-FAA45CCCE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44" y="612843"/>
            <a:ext cx="6190876" cy="5992238"/>
          </a:xfrm>
          <a:prstGeom prst="rect">
            <a:avLst/>
          </a:prstGeom>
        </p:spPr>
      </p:pic>
      <p:sp>
        <p:nvSpPr>
          <p:cNvPr id="6" name="TextBox 5">
            <a:extLst>
              <a:ext uri="{FF2B5EF4-FFF2-40B4-BE49-F238E27FC236}">
                <a16:creationId xmlns:a16="http://schemas.microsoft.com/office/drawing/2014/main" id="{8019AA1C-5EA9-8811-58CB-40F34BED17A0}"/>
              </a:ext>
            </a:extLst>
          </p:cNvPr>
          <p:cNvSpPr txBox="1"/>
          <p:nvPr/>
        </p:nvSpPr>
        <p:spPr>
          <a:xfrm>
            <a:off x="6615935" y="1367432"/>
            <a:ext cx="4727643" cy="4278094"/>
          </a:xfrm>
          <a:prstGeom prst="rect">
            <a:avLst/>
          </a:prstGeom>
          <a:noFill/>
        </p:spPr>
        <p:txBody>
          <a:bodyPr wrap="square" rtlCol="0">
            <a:spAutoFit/>
          </a:bodyPr>
          <a:lstStyle/>
          <a:p>
            <a:r>
              <a:rPr lang="en-US" sz="1600" dirty="0"/>
              <a:t>This is the distribution of energy deposited in the scintillating tiles (*visible* energy) in an ePIC simulation of 18x275 GeV DIS events (10k events total).  The regions are split in rapidity, and the higher overall energy deposition at positive rapidity is visible. (Simulation and plot courtesy of Derek Anderson, ISU.)</a:t>
            </a:r>
          </a:p>
          <a:p>
            <a:endParaRPr lang="en-US" sz="1600" dirty="0"/>
          </a:p>
          <a:p>
            <a:r>
              <a:rPr lang="en-US" sz="1600" dirty="0"/>
              <a:t>How does this compare to sPHENIX? </a:t>
            </a:r>
          </a:p>
          <a:p>
            <a:r>
              <a:rPr lang="en-US" sz="1600" dirty="0"/>
              <a:t>sPHENIX had a range to 50 GeV total energy in a tower (5 scintillators).  Correcting for the sampling fraction and number of scintillators in a tower: </a:t>
            </a:r>
          </a:p>
          <a:p>
            <a:endParaRPr lang="en-US" sz="1600" dirty="0"/>
          </a:p>
          <a:p>
            <a:r>
              <a:rPr lang="en-US" sz="1600" dirty="0"/>
              <a:t>50 GeV*0.03/5 = 300 MeV</a:t>
            </a:r>
          </a:p>
          <a:p>
            <a:endParaRPr lang="en-US" sz="1600" dirty="0"/>
          </a:p>
          <a:p>
            <a:r>
              <a:rPr lang="en-US" sz="1600" dirty="0"/>
              <a:t>is the equivalent single scintillator slat energy for sPHENIX.  So, this is not all that different from the sPHENIX requirements. </a:t>
            </a:r>
          </a:p>
        </p:txBody>
      </p:sp>
      <p:sp>
        <p:nvSpPr>
          <p:cNvPr id="2" name="Date Placeholder 1">
            <a:extLst>
              <a:ext uri="{FF2B5EF4-FFF2-40B4-BE49-F238E27FC236}">
                <a16:creationId xmlns:a16="http://schemas.microsoft.com/office/drawing/2014/main" id="{6F72E903-C415-2374-5884-7F8AC66CE965}"/>
              </a:ext>
            </a:extLst>
          </p:cNvPr>
          <p:cNvSpPr>
            <a:spLocks noGrp="1"/>
          </p:cNvSpPr>
          <p:nvPr>
            <p:ph type="dt" sz="half" idx="10"/>
          </p:nvPr>
        </p:nvSpPr>
        <p:spPr/>
        <p:txBody>
          <a:bodyPr/>
          <a:lstStyle/>
          <a:p>
            <a:r>
              <a:rPr lang="en-US"/>
              <a:t>7/29/2023</a:t>
            </a:r>
          </a:p>
        </p:txBody>
      </p:sp>
      <p:sp>
        <p:nvSpPr>
          <p:cNvPr id="3" name="Footer Placeholder 2">
            <a:extLst>
              <a:ext uri="{FF2B5EF4-FFF2-40B4-BE49-F238E27FC236}">
                <a16:creationId xmlns:a16="http://schemas.microsoft.com/office/drawing/2014/main" id="{5199E29F-E21E-3E39-3FBC-418E24051651}"/>
              </a:ext>
            </a:extLst>
          </p:cNvPr>
          <p:cNvSpPr>
            <a:spLocks noGrp="1"/>
          </p:cNvSpPr>
          <p:nvPr>
            <p:ph type="ftr" sz="quarter" idx="11"/>
          </p:nvPr>
        </p:nvSpPr>
        <p:spPr/>
        <p:txBody>
          <a:bodyPr/>
          <a:lstStyle/>
          <a:p>
            <a:r>
              <a:rPr lang="en-US"/>
              <a:t>ePIC Barrel HCAL Requirements</a:t>
            </a:r>
          </a:p>
        </p:txBody>
      </p:sp>
      <p:sp>
        <p:nvSpPr>
          <p:cNvPr id="4" name="Slide Number Placeholder 3">
            <a:extLst>
              <a:ext uri="{FF2B5EF4-FFF2-40B4-BE49-F238E27FC236}">
                <a16:creationId xmlns:a16="http://schemas.microsoft.com/office/drawing/2014/main" id="{2009B2F4-81EB-A5D3-E841-9375E72B0609}"/>
              </a:ext>
            </a:extLst>
          </p:cNvPr>
          <p:cNvSpPr>
            <a:spLocks noGrp="1"/>
          </p:cNvSpPr>
          <p:nvPr>
            <p:ph type="sldNum" sz="quarter" idx="12"/>
          </p:nvPr>
        </p:nvSpPr>
        <p:spPr/>
        <p:txBody>
          <a:bodyPr/>
          <a:lstStyle/>
          <a:p>
            <a:fld id="{24D72549-6BE0-4DC8-A691-9A91844D6FCC}" type="slidenum">
              <a:rPr lang="en-US" smtClean="0"/>
              <a:t>7</a:t>
            </a:fld>
            <a:endParaRPr lang="en-US"/>
          </a:p>
        </p:txBody>
      </p:sp>
    </p:spTree>
    <p:extLst>
      <p:ext uri="{BB962C8B-B14F-4D97-AF65-F5344CB8AC3E}">
        <p14:creationId xmlns:p14="http://schemas.microsoft.com/office/powerpoint/2010/main" val="54254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04CEF-E647-04D6-0309-817C6AB86AC4}"/>
              </a:ext>
            </a:extLst>
          </p:cNvPr>
          <p:cNvSpPr txBox="1"/>
          <p:nvPr/>
        </p:nvSpPr>
        <p:spPr>
          <a:xfrm>
            <a:off x="832756" y="604157"/>
            <a:ext cx="10531929" cy="5355312"/>
          </a:xfrm>
          <a:prstGeom prst="rect">
            <a:avLst/>
          </a:prstGeom>
          <a:noFill/>
        </p:spPr>
        <p:txBody>
          <a:bodyPr wrap="square" rtlCol="0">
            <a:spAutoFit/>
          </a:bodyPr>
          <a:lstStyle/>
          <a:p>
            <a:r>
              <a:rPr lang="en-US" dirty="0"/>
              <a:t>sPHENIX sees ~16000 pixels per GeV of *visible* energy in the scintillator (per </a:t>
            </a:r>
            <a:r>
              <a:rPr lang="en-US" dirty="0" err="1"/>
              <a:t>Jin</a:t>
            </a:r>
            <a:r>
              <a:rPr lang="en-US" dirty="0"/>
              <a:t> Huang, 7/21/22 email and 2016 sPHENIX test beam). </a:t>
            </a:r>
          </a:p>
          <a:p>
            <a:endParaRPr lang="en-US" dirty="0"/>
          </a:p>
          <a:p>
            <a:r>
              <a:rPr lang="en-US" dirty="0"/>
              <a:t>16000 pixels/GeV/5 scintillators = 3200 pixels/GeV (ePIC)</a:t>
            </a:r>
          </a:p>
          <a:p>
            <a:endParaRPr lang="en-US" dirty="0"/>
          </a:p>
          <a:p>
            <a:r>
              <a:rPr lang="en-US" dirty="0"/>
              <a:t>So 0.3 GeV of *visible* energy corresponds to ~960 </a:t>
            </a:r>
            <a:r>
              <a:rPr lang="en-US" dirty="0" err="1"/>
              <a:t>SiPM</a:t>
            </a:r>
            <a:r>
              <a:rPr lang="en-US" dirty="0"/>
              <a:t> pixels firing.  (As we know already, we are not using anything like the full range of the 40k pixels in the </a:t>
            </a:r>
            <a:r>
              <a:rPr lang="en-US" dirty="0" err="1"/>
              <a:t>SiPM</a:t>
            </a:r>
            <a:r>
              <a:rPr lang="en-US" dirty="0"/>
              <a:t>, so linearity issues with the </a:t>
            </a:r>
            <a:r>
              <a:rPr lang="en-US" dirty="0" err="1"/>
              <a:t>SiPM</a:t>
            </a:r>
            <a:r>
              <a:rPr lang="en-US" dirty="0"/>
              <a:t> should not be a concern.)</a:t>
            </a:r>
          </a:p>
          <a:p>
            <a:endParaRPr lang="en-US" dirty="0"/>
          </a:p>
          <a:p>
            <a:r>
              <a:rPr lang="en-US" dirty="0"/>
              <a:t>At the other end of the spectrum, a MIP muon loses about ~1GeV in traversing the HCAL from inner to outer radius.  This corresponds to: </a:t>
            </a:r>
          </a:p>
          <a:p>
            <a:endParaRPr lang="en-US" dirty="0"/>
          </a:p>
          <a:p>
            <a:r>
              <a:rPr lang="en-US" dirty="0"/>
              <a:t>1 GeV * 0.03 * 3200 pixels/GeV = ~96 pixels/scintillator</a:t>
            </a:r>
          </a:p>
          <a:p>
            <a:endParaRPr lang="en-US" dirty="0"/>
          </a:p>
          <a:p>
            <a:r>
              <a:rPr lang="en-US" dirty="0"/>
              <a:t>We need a little bit of room on the lower end, so let’s say 20 pixels. </a:t>
            </a:r>
          </a:p>
          <a:p>
            <a:endParaRPr lang="en-US" dirty="0"/>
          </a:p>
          <a:p>
            <a:r>
              <a:rPr lang="en-US" dirty="0">
                <a:solidFill>
                  <a:srgbClr val="FF0000"/>
                </a:solidFill>
              </a:rPr>
              <a:t>So – the dynamic range in fired pixels we want in ePIC is in the range of ~20-1000 pixels.</a:t>
            </a:r>
            <a:r>
              <a:rPr lang="en-US" dirty="0"/>
              <a:t>   </a:t>
            </a:r>
          </a:p>
          <a:p>
            <a:endParaRPr lang="en-US" dirty="0"/>
          </a:p>
          <a:p>
            <a:r>
              <a:rPr lang="en-US" dirty="0"/>
              <a:t>(</a:t>
            </a:r>
            <a:r>
              <a:rPr lang="en-US" b="1" dirty="0"/>
              <a:t>TO DO </a:t>
            </a:r>
            <a:r>
              <a:rPr lang="en-US" dirty="0"/>
              <a:t>– look at the tile energy distribution for single muons to get an understanding of efficiency.)</a:t>
            </a:r>
          </a:p>
        </p:txBody>
      </p:sp>
      <p:sp>
        <p:nvSpPr>
          <p:cNvPr id="3" name="Date Placeholder 2">
            <a:extLst>
              <a:ext uri="{FF2B5EF4-FFF2-40B4-BE49-F238E27FC236}">
                <a16:creationId xmlns:a16="http://schemas.microsoft.com/office/drawing/2014/main" id="{CEC70CE8-2DB7-2A1E-2400-49BCE6886612}"/>
              </a:ext>
            </a:extLst>
          </p:cNvPr>
          <p:cNvSpPr>
            <a:spLocks noGrp="1"/>
          </p:cNvSpPr>
          <p:nvPr>
            <p:ph type="dt" sz="half" idx="10"/>
          </p:nvPr>
        </p:nvSpPr>
        <p:spPr/>
        <p:txBody>
          <a:bodyPr/>
          <a:lstStyle/>
          <a:p>
            <a:r>
              <a:rPr lang="en-US"/>
              <a:t>7/29/2023</a:t>
            </a:r>
          </a:p>
        </p:txBody>
      </p:sp>
      <p:sp>
        <p:nvSpPr>
          <p:cNvPr id="4" name="Footer Placeholder 3">
            <a:extLst>
              <a:ext uri="{FF2B5EF4-FFF2-40B4-BE49-F238E27FC236}">
                <a16:creationId xmlns:a16="http://schemas.microsoft.com/office/drawing/2014/main" id="{8FCE4BAA-CDE7-467C-BB78-3734254D7AE4}"/>
              </a:ext>
            </a:extLst>
          </p:cNvPr>
          <p:cNvSpPr>
            <a:spLocks noGrp="1"/>
          </p:cNvSpPr>
          <p:nvPr>
            <p:ph type="ftr" sz="quarter" idx="11"/>
          </p:nvPr>
        </p:nvSpPr>
        <p:spPr/>
        <p:txBody>
          <a:bodyPr/>
          <a:lstStyle/>
          <a:p>
            <a:r>
              <a:rPr lang="en-US"/>
              <a:t>ePIC Barrel HCAL Requirements</a:t>
            </a:r>
          </a:p>
        </p:txBody>
      </p:sp>
      <p:sp>
        <p:nvSpPr>
          <p:cNvPr id="5" name="Slide Number Placeholder 4">
            <a:extLst>
              <a:ext uri="{FF2B5EF4-FFF2-40B4-BE49-F238E27FC236}">
                <a16:creationId xmlns:a16="http://schemas.microsoft.com/office/drawing/2014/main" id="{6E8D6E3A-0CDB-6D0F-5E6F-89203AFAEB7D}"/>
              </a:ext>
            </a:extLst>
          </p:cNvPr>
          <p:cNvSpPr>
            <a:spLocks noGrp="1"/>
          </p:cNvSpPr>
          <p:nvPr>
            <p:ph type="sldNum" sz="quarter" idx="12"/>
          </p:nvPr>
        </p:nvSpPr>
        <p:spPr/>
        <p:txBody>
          <a:bodyPr/>
          <a:lstStyle/>
          <a:p>
            <a:fld id="{24D72549-6BE0-4DC8-A691-9A91844D6FCC}" type="slidenum">
              <a:rPr lang="en-US" smtClean="0"/>
              <a:t>8</a:t>
            </a:fld>
            <a:endParaRPr lang="en-US"/>
          </a:p>
        </p:txBody>
      </p:sp>
    </p:spTree>
    <p:extLst>
      <p:ext uri="{BB962C8B-B14F-4D97-AF65-F5344CB8AC3E}">
        <p14:creationId xmlns:p14="http://schemas.microsoft.com/office/powerpoint/2010/main" val="15455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7510B3-C2DF-A9C8-B296-F57E1CAA6996}"/>
                  </a:ext>
                </a:extLst>
              </p:cNvPr>
              <p:cNvSpPr txBox="1"/>
              <p:nvPr/>
            </p:nvSpPr>
            <p:spPr>
              <a:xfrm>
                <a:off x="416379" y="228600"/>
                <a:ext cx="11209564" cy="1401217"/>
              </a:xfrm>
              <a:prstGeom prst="rect">
                <a:avLst/>
              </a:prstGeom>
              <a:noFill/>
            </p:spPr>
            <p:txBody>
              <a:bodyPr wrap="square" rtlCol="0">
                <a:spAutoFit/>
              </a:bodyPr>
              <a:lstStyle/>
              <a:p>
                <a:r>
                  <a:rPr lang="en-US" dirty="0"/>
                  <a:t>sPHENIX used the Hamamatsu S12572-015P-02 </a:t>
                </a:r>
                <a:r>
                  <a:rPr lang="en-US" dirty="0" err="1"/>
                  <a:t>SiPM</a:t>
                </a:r>
                <a:r>
                  <a:rPr lang="en-US" dirty="0"/>
                  <a:t>, operated at ~10</a:t>
                </a:r>
                <a:r>
                  <a:rPr lang="en-US" baseline="30000" dirty="0"/>
                  <a:t>5</a:t>
                </a:r>
                <a:r>
                  <a:rPr lang="en-US" dirty="0"/>
                  <a:t> gain (about 3V over breakdown, or ~68V). The terminal capacitance of the S12572-015P-02 is 320pF at </a:t>
                </a:r>
                <a:r>
                  <a:rPr lang="en-US" dirty="0" err="1"/>
                  <a:t>V</a:t>
                </a:r>
                <a:r>
                  <a:rPr lang="en-US" baseline="-25000" dirty="0" err="1"/>
                  <a:t>op</a:t>
                </a:r>
                <a:r>
                  <a:rPr lang="en-US" dirty="0"/>
                  <a:t>. Therefore, the junction capacitance is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𝐽</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𝑝𝑖𝑥</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320</m:t>
                        </m:r>
                        <m:r>
                          <a:rPr lang="en-US" b="0" i="1" smtClean="0">
                            <a:latin typeface="Cambria Math" panose="02040503050406030204" pitchFamily="18" charset="0"/>
                          </a:rPr>
                          <m:t>𝑝𝐹</m:t>
                        </m:r>
                      </m:num>
                      <m:den>
                        <m:r>
                          <a:rPr lang="en-US" b="0" i="1" smtClean="0">
                            <a:latin typeface="Cambria Math" panose="02040503050406030204" pitchFamily="18" charset="0"/>
                          </a:rPr>
                          <m:t>40000</m:t>
                        </m:r>
                      </m:den>
                    </m:f>
                    <m:r>
                      <a:rPr lang="en-US" b="0" i="1" smtClean="0">
                        <a:latin typeface="Cambria Math" panose="02040503050406030204" pitchFamily="18" charset="0"/>
                      </a:rPr>
                      <m:t>=</m:t>
                    </m:r>
                  </m:oMath>
                </a14:m>
                <a:r>
                  <a:rPr lang="en-US" dirty="0"/>
                  <a:t>8fF</a:t>
                </a:r>
              </a:p>
              <a:p>
                <a:r>
                  <a:rPr lang="en-US" dirty="0"/>
                  <a:t>This gives a single pixel charge output of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𝐽</m:t>
                        </m:r>
                      </m:sub>
                    </m:s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𝑉</m:t>
                    </m:r>
                  </m:oMath>
                </a14:m>
                <a:r>
                  <a:rPr lang="en-US" dirty="0"/>
                  <a:t>= 8fF x 3V = 24fC</a:t>
                </a:r>
              </a:p>
            </p:txBody>
          </p:sp>
        </mc:Choice>
        <mc:Fallback xmlns="">
          <p:sp>
            <p:nvSpPr>
              <p:cNvPr id="2" name="TextBox 1">
                <a:extLst>
                  <a:ext uri="{FF2B5EF4-FFF2-40B4-BE49-F238E27FC236}">
                    <a16:creationId xmlns:a16="http://schemas.microsoft.com/office/drawing/2014/main" id="{337510B3-C2DF-A9C8-B296-F57E1CAA6996}"/>
                  </a:ext>
                </a:extLst>
              </p:cNvPr>
              <p:cNvSpPr txBox="1">
                <a:spLocks noRot="1" noChangeAspect="1" noMove="1" noResize="1" noEditPoints="1" noAdjustHandles="1" noChangeArrowheads="1" noChangeShapeType="1" noTextEdit="1"/>
              </p:cNvSpPr>
              <p:nvPr/>
            </p:nvSpPr>
            <p:spPr>
              <a:xfrm>
                <a:off x="416379" y="228600"/>
                <a:ext cx="11209564" cy="1401217"/>
              </a:xfrm>
              <a:prstGeom prst="rect">
                <a:avLst/>
              </a:prstGeom>
              <a:blipFill>
                <a:blip r:embed="rId2"/>
                <a:stretch>
                  <a:fillRect l="-435" t="-2620" b="-48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CB87A1F-B524-CE06-D4B0-F7AB2E5F2D1B}"/>
                  </a:ext>
                </a:extLst>
              </p:cNvPr>
              <p:cNvSpPr txBox="1"/>
              <p:nvPr/>
            </p:nvSpPr>
            <p:spPr>
              <a:xfrm>
                <a:off x="416379" y="2253343"/>
                <a:ext cx="11209564" cy="3896388"/>
              </a:xfrm>
              <a:prstGeom prst="rect">
                <a:avLst/>
              </a:prstGeom>
              <a:noFill/>
            </p:spPr>
            <p:txBody>
              <a:bodyPr wrap="square" rtlCol="0">
                <a:spAutoFit/>
              </a:bodyPr>
              <a:lstStyle/>
              <a:p>
                <a:r>
                  <a:rPr lang="en-US" dirty="0"/>
                  <a:t>ePIC plans to use the Hamamatsu S14160-3015PS </a:t>
                </a:r>
                <a:r>
                  <a:rPr lang="en-US" dirty="0" err="1"/>
                  <a:t>SiPM</a:t>
                </a:r>
                <a:r>
                  <a:rPr lang="en-US" dirty="0"/>
                  <a:t>, operated at ~3.6x10</a:t>
                </a:r>
                <a:r>
                  <a:rPr lang="en-US" baseline="30000" dirty="0"/>
                  <a:t>5</a:t>
                </a:r>
                <a:r>
                  <a:rPr lang="en-US" dirty="0"/>
                  <a:t> gain (about 4V over breakdown, or ~42V). The terminal capacitance of the S14160-3015PS is 530pF at </a:t>
                </a:r>
                <a:r>
                  <a:rPr lang="en-US" dirty="0" err="1"/>
                  <a:t>V</a:t>
                </a:r>
                <a:r>
                  <a:rPr lang="en-US" baseline="-25000" dirty="0" err="1"/>
                  <a:t>op</a:t>
                </a:r>
                <a:r>
                  <a:rPr lang="en-US" dirty="0"/>
                  <a:t>. Therefore, the junction capacitance is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𝐽</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𝑝𝑖𝑥</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530</m:t>
                        </m:r>
                        <m:r>
                          <a:rPr lang="en-US" b="0" i="1" smtClean="0">
                            <a:latin typeface="Cambria Math" panose="02040503050406030204" pitchFamily="18" charset="0"/>
                          </a:rPr>
                          <m:t>𝑝𝐹</m:t>
                        </m:r>
                      </m:num>
                      <m:den>
                        <m:r>
                          <a:rPr lang="en-US" b="0" i="1" smtClean="0">
                            <a:latin typeface="Cambria Math" panose="02040503050406030204" pitchFamily="18" charset="0"/>
                          </a:rPr>
                          <m:t>39984</m:t>
                        </m:r>
                      </m:den>
                    </m:f>
                    <m:r>
                      <a:rPr lang="en-US" b="0" i="1" smtClean="0">
                        <a:latin typeface="Cambria Math" panose="02040503050406030204" pitchFamily="18" charset="0"/>
                      </a:rPr>
                      <m:t>=</m:t>
                    </m:r>
                    <m:r>
                      <a:rPr lang="en-US" b="0" i="0" smtClean="0">
                        <a:latin typeface="Cambria Math" panose="02040503050406030204" pitchFamily="18" charset="0"/>
                      </a:rPr>
                      <m:t>13</m:t>
                    </m:r>
                    <m:r>
                      <m:rPr>
                        <m:sty m:val="p"/>
                      </m:rPr>
                      <a:rPr lang="en-US" b="0" i="0" smtClean="0">
                        <a:latin typeface="Cambria Math" panose="02040503050406030204" pitchFamily="18" charset="0"/>
                      </a:rPr>
                      <m:t>f</m:t>
                    </m:r>
                  </m:oMath>
                </a14:m>
                <a:r>
                  <a:rPr lang="en-US" dirty="0"/>
                  <a:t>F </a:t>
                </a:r>
              </a:p>
              <a:p>
                <a:endParaRPr lang="en-US" dirty="0"/>
              </a:p>
              <a:p>
                <a:r>
                  <a:rPr lang="en-US" dirty="0"/>
                  <a:t>This gives a single pixel charge output of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𝐽</m:t>
                        </m:r>
                      </m:sub>
                    </m:s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𝑉</m:t>
                    </m:r>
                  </m:oMath>
                </a14:m>
                <a:r>
                  <a:rPr lang="en-US" dirty="0"/>
                  <a:t>= 13fF x 4V = 52fC </a:t>
                </a:r>
              </a:p>
              <a:p>
                <a:endParaRPr lang="en-US" dirty="0"/>
              </a:p>
              <a:p>
                <a:r>
                  <a:rPr lang="en-US" dirty="0"/>
                  <a:t>The S14160 has a 32% QE, compared to the S12572 which was 25%. So the dynamic range of fired pixels is: </a:t>
                </a:r>
              </a:p>
              <a:p>
                <a:endParaRPr lang="en-US" dirty="0"/>
              </a:p>
              <a:p>
                <a:r>
                  <a:rPr lang="en-US" dirty="0"/>
                  <a:t> </a:t>
                </a:r>
                <a:r>
                  <a:rPr lang="en-US" dirty="0">
                    <a:solidFill>
                      <a:srgbClr val="FF0000"/>
                    </a:solidFill>
                  </a:rPr>
                  <a:t>20 – 1000 pixels x (0.32/0.25) = 26 - 1300</a:t>
                </a:r>
              </a:p>
              <a:p>
                <a:endParaRPr lang="en-US" dirty="0"/>
              </a:p>
              <a:p>
                <a:r>
                  <a:rPr lang="en-US" dirty="0"/>
                  <a:t>Combined with the dynamic range of fired pixels (26-1300) this means the charge range we would see is </a:t>
                </a:r>
                <a:r>
                  <a:rPr lang="en-US" dirty="0">
                    <a:solidFill>
                      <a:srgbClr val="FF0000"/>
                    </a:solidFill>
                  </a:rPr>
                  <a:t> 1.3 – 68 </a:t>
                </a:r>
                <a:r>
                  <a:rPr lang="en-US" dirty="0" err="1">
                    <a:solidFill>
                      <a:srgbClr val="FF0000"/>
                    </a:solidFill>
                  </a:rPr>
                  <a:t>pC</a:t>
                </a:r>
                <a:r>
                  <a:rPr lang="en-US" dirty="0"/>
                  <a:t>. Of course, we would want more resolution in the lower range from the HGCROC ADC and then resolution at higher amplitudes from the TOT.  </a:t>
                </a:r>
              </a:p>
            </p:txBody>
          </p:sp>
        </mc:Choice>
        <mc:Fallback>
          <p:sp>
            <p:nvSpPr>
              <p:cNvPr id="3" name="TextBox 2">
                <a:extLst>
                  <a:ext uri="{FF2B5EF4-FFF2-40B4-BE49-F238E27FC236}">
                    <a16:creationId xmlns:a16="http://schemas.microsoft.com/office/drawing/2014/main" id="{FCB87A1F-B524-CE06-D4B0-F7AB2E5F2D1B}"/>
                  </a:ext>
                </a:extLst>
              </p:cNvPr>
              <p:cNvSpPr txBox="1">
                <a:spLocks noRot="1" noChangeAspect="1" noMove="1" noResize="1" noEditPoints="1" noAdjustHandles="1" noChangeArrowheads="1" noChangeShapeType="1" noTextEdit="1"/>
              </p:cNvSpPr>
              <p:nvPr/>
            </p:nvSpPr>
            <p:spPr>
              <a:xfrm>
                <a:off x="416379" y="2253343"/>
                <a:ext cx="11209564" cy="3896388"/>
              </a:xfrm>
              <a:prstGeom prst="rect">
                <a:avLst/>
              </a:prstGeom>
              <a:blipFill>
                <a:blip r:embed="rId3"/>
                <a:stretch>
                  <a:fillRect l="-435" t="-939" b="-156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665D6F3-664A-E521-7440-6444A5D763C0}"/>
              </a:ext>
            </a:extLst>
          </p:cNvPr>
          <p:cNvSpPr>
            <a:spLocks noGrp="1"/>
          </p:cNvSpPr>
          <p:nvPr>
            <p:ph type="dt" sz="half" idx="10"/>
          </p:nvPr>
        </p:nvSpPr>
        <p:spPr/>
        <p:txBody>
          <a:bodyPr/>
          <a:lstStyle/>
          <a:p>
            <a:r>
              <a:rPr lang="en-US"/>
              <a:t>7/29/2023</a:t>
            </a:r>
          </a:p>
        </p:txBody>
      </p:sp>
      <p:sp>
        <p:nvSpPr>
          <p:cNvPr id="5" name="Footer Placeholder 4">
            <a:extLst>
              <a:ext uri="{FF2B5EF4-FFF2-40B4-BE49-F238E27FC236}">
                <a16:creationId xmlns:a16="http://schemas.microsoft.com/office/drawing/2014/main" id="{EC46076A-BA0D-5E82-471E-CF72AD5B9500}"/>
              </a:ext>
            </a:extLst>
          </p:cNvPr>
          <p:cNvSpPr>
            <a:spLocks noGrp="1"/>
          </p:cNvSpPr>
          <p:nvPr>
            <p:ph type="ftr" sz="quarter" idx="11"/>
          </p:nvPr>
        </p:nvSpPr>
        <p:spPr/>
        <p:txBody>
          <a:bodyPr/>
          <a:lstStyle/>
          <a:p>
            <a:r>
              <a:rPr lang="en-US"/>
              <a:t>ePIC Barrel HCAL Requirements</a:t>
            </a:r>
          </a:p>
        </p:txBody>
      </p:sp>
      <p:sp>
        <p:nvSpPr>
          <p:cNvPr id="6" name="Slide Number Placeholder 5">
            <a:extLst>
              <a:ext uri="{FF2B5EF4-FFF2-40B4-BE49-F238E27FC236}">
                <a16:creationId xmlns:a16="http://schemas.microsoft.com/office/drawing/2014/main" id="{76557C10-12F1-3DEF-4D88-FFA86E826AA3}"/>
              </a:ext>
            </a:extLst>
          </p:cNvPr>
          <p:cNvSpPr>
            <a:spLocks noGrp="1"/>
          </p:cNvSpPr>
          <p:nvPr>
            <p:ph type="sldNum" sz="quarter" idx="12"/>
          </p:nvPr>
        </p:nvSpPr>
        <p:spPr/>
        <p:txBody>
          <a:bodyPr/>
          <a:lstStyle/>
          <a:p>
            <a:fld id="{24D72549-6BE0-4DC8-A691-9A91844D6FCC}" type="slidenum">
              <a:rPr lang="en-US" smtClean="0"/>
              <a:t>9</a:t>
            </a:fld>
            <a:endParaRPr lang="en-US"/>
          </a:p>
        </p:txBody>
      </p:sp>
    </p:spTree>
    <p:extLst>
      <p:ext uri="{BB962C8B-B14F-4D97-AF65-F5344CB8AC3E}">
        <p14:creationId xmlns:p14="http://schemas.microsoft.com/office/powerpoint/2010/main" val="1577983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EFF4BB26BFC243AD8DA51D05E50347" ma:contentTypeVersion="6" ma:contentTypeDescription="Create a new document." ma:contentTypeScope="" ma:versionID="1182f938383c0a58dae4e0c0d947524b">
  <xsd:schema xmlns:xsd="http://www.w3.org/2001/XMLSchema" xmlns:xs="http://www.w3.org/2001/XMLSchema" xmlns:p="http://schemas.microsoft.com/office/2006/metadata/properties" xmlns:ns3="bc8a0049-8302-4685-9e84-3b1e1da4ff95" targetNamespace="http://schemas.microsoft.com/office/2006/metadata/properties" ma:root="true" ma:fieldsID="18a208cf70ec7b0a98b44cee8561dd30" ns3:_="">
    <xsd:import namespace="bc8a0049-8302-4685-9e84-3b1e1da4ff9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a0049-8302-4685-9e84-3b1e1da4f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6BEF47-0E0A-4378-984B-FF0C6D43D912}">
  <ds:schemaRefs>
    <ds:schemaRef ds:uri="http://schemas.microsoft.com/sharepoint/v3/contenttype/forms"/>
  </ds:schemaRefs>
</ds:datastoreItem>
</file>

<file path=customXml/itemProps2.xml><?xml version="1.0" encoding="utf-8"?>
<ds:datastoreItem xmlns:ds="http://schemas.openxmlformats.org/officeDocument/2006/customXml" ds:itemID="{83566814-9EDD-40DA-A1CB-847574B1A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a0049-8302-4685-9e84-3b1e1da4f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48FCA-5C63-4A4E-970D-56E91579298D}">
  <ds:schemaRefs>
    <ds:schemaRef ds:uri="http://schemas.microsoft.com/office/2006/metadata/properties"/>
    <ds:schemaRef ds:uri="http://schemas.microsoft.com/office/2006/documentManagement/types"/>
    <ds:schemaRef ds:uri="bc8a0049-8302-4685-9e84-3b1e1da4ff95"/>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129</TotalTime>
  <Words>986</Words>
  <Application>Microsoft Office PowerPoint</Application>
  <PresentationFormat>Widescreen</PresentationFormat>
  <Paragraphs>99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 Math</vt:lpstr>
      <vt:lpstr>Symbol</vt:lpstr>
      <vt:lpstr>Office Theme</vt:lpstr>
      <vt:lpstr>Barrel HCAL Electronics Chain and Requirements</vt:lpstr>
      <vt:lpstr>Readout Chain</vt:lpstr>
      <vt:lpstr>SiPM Specifications</vt:lpstr>
      <vt:lpstr>Readout Requirements – Dynamic Range</vt:lpstr>
      <vt:lpstr>Muons in Simulation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Lajoie, John G [PHYSA]</dc:creator>
  <cp:lastModifiedBy>Lajoie, John G [PHYSA]</cp:lastModifiedBy>
  <cp:revision>31</cp:revision>
  <dcterms:created xsi:type="dcterms:W3CDTF">2023-08-07T13:45:21Z</dcterms:created>
  <dcterms:modified xsi:type="dcterms:W3CDTF">2023-08-09T17:46:43Z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0x0101007AEFF4BB26BFC243AD8DA51D05E50347</vt:lpwstr>
  </property>
</Properties>
</file>