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>
        <p:scale>
          <a:sx n="80" d="100"/>
          <a:sy n="80" d="100"/>
        </p:scale>
        <p:origin x="773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96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29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8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3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3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07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63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97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5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78D2FA-7BD1-4242-8C9B-403DE08FEB34}" type="datetimeFigureOut">
              <a:rPr lang="it-IT" smtClean="0"/>
              <a:t>10/08/2023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57CA03-ACB5-42C6-B9E7-B88D590C227E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jpe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jpe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26.png"/><Relationship Id="rId7" Type="http://schemas.openxmlformats.org/officeDocument/2006/relationships/image" Target="../media/image3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28.png"/><Relationship Id="rId10" Type="http://schemas.openxmlformats.org/officeDocument/2006/relationships/image" Target="../media/image38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5" Type="http://schemas.openxmlformats.org/officeDocument/2006/relationships/image" Target="../media/image34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2F0D6AD2-D5A2-4ADB-18F3-3E40446FD279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it-IT" sz="7200" dirty="0"/>
                  <a:t>Performance </a:t>
                </a:r>
                <a14:m>
                  <m:oMath xmlns:m="http://schemas.openxmlformats.org/officeDocument/2006/math">
                    <m:r>
                      <a:rPr lang="it-IT" sz="72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it-IT" sz="7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t-IT" sz="7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it-IT" sz="7200" dirty="0"/>
                  <a:t> separation</a:t>
                </a:r>
              </a:p>
            </p:txBody>
          </p:sp>
        </mc:Choice>
        <mc:Fallback xmlns="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2F0D6AD2-D5A2-4ADB-18F3-3E40446FD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40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ottotitolo 2">
            <a:extLst>
              <a:ext uri="{FF2B5EF4-FFF2-40B4-BE49-F238E27FC236}">
                <a16:creationId xmlns:a16="http://schemas.microsoft.com/office/drawing/2014/main" id="{326EB02D-5069-49AE-5839-26C4DE519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it-IT" dirty="0"/>
              <a:t>Luisa occhiuto,</a:t>
            </a:r>
          </a:p>
          <a:p>
            <a:pPr algn="ctr"/>
            <a:r>
              <a:rPr lang="it-IT" dirty="0"/>
              <a:t>Università della </a:t>
            </a:r>
            <a:r>
              <a:rPr lang="it-IT" dirty="0" err="1"/>
              <a:t>calabria</a:t>
            </a:r>
            <a:r>
              <a:rPr lang="it-IT" dirty="0"/>
              <a:t> &amp; </a:t>
            </a:r>
            <a:r>
              <a:rPr lang="it-IT" dirty="0" err="1"/>
              <a:t>infn</a:t>
            </a:r>
            <a:r>
              <a:rPr lang="it-IT" dirty="0"/>
              <a:t> </a:t>
            </a:r>
            <a:r>
              <a:rPr lang="it-IT" dirty="0" err="1"/>
              <a:t>cosenza</a:t>
            </a:r>
            <a:endParaRPr lang="it-IT" dirty="0"/>
          </a:p>
          <a:p>
            <a:pPr algn="ctr"/>
            <a:r>
              <a:rPr lang="it-IT" dirty="0"/>
              <a:t>09 </a:t>
            </a:r>
            <a:r>
              <a:rPr lang="it-IT" dirty="0" err="1"/>
              <a:t>august</a:t>
            </a:r>
            <a:r>
              <a:rPr lang="it-IT" dirty="0"/>
              <a:t> 2023</a:t>
            </a:r>
          </a:p>
        </p:txBody>
      </p:sp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F1C0C0AD-75F0-38E3-B331-76086619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21" y="53863"/>
            <a:ext cx="3265713" cy="2348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D0AA408-3AFB-50C9-8CA8-F436534ED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8328" y="533719"/>
            <a:ext cx="2079222" cy="1160280"/>
          </a:xfrm>
          <a:prstGeom prst="rect">
            <a:avLst/>
          </a:prstGeom>
        </p:spPr>
      </p:pic>
      <p:pic>
        <p:nvPicPr>
          <p:cNvPr id="6" name="Immagine 5" descr="Immagine che contiene Carattere, testo, logo, Elementi grafici&#10;&#10;Descrizione generata automaticamente">
            <a:extLst>
              <a:ext uri="{FF2B5EF4-FFF2-40B4-BE49-F238E27FC236}">
                <a16:creationId xmlns:a16="http://schemas.microsoft.com/office/drawing/2014/main" id="{195A259E-E0C9-8D66-7222-A1CF8159A0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88" y="157654"/>
            <a:ext cx="3131856" cy="2149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356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7B2DD-6947-752D-C107-FA6C8619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Algorithm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24833D8A-D3B7-6C40-01C0-1BB8FD588DAA}"/>
                  </a:ext>
                </a:extLst>
              </p:cNvPr>
              <p:cNvSpPr txBox="1"/>
              <p:nvPr/>
            </p:nvSpPr>
            <p:spPr>
              <a:xfrm>
                <a:off x="7856376" y="2136710"/>
                <a:ext cx="4177649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b="1" dirty="0"/>
                  <a:t>PDG</a:t>
                </a:r>
                <a:r>
                  <a:rPr lang="it-IT" dirty="0"/>
                  <a:t> = 321 for </a:t>
                </a:r>
                <a:r>
                  <a:rPr lang="it-IT" dirty="0" err="1"/>
                  <a:t>kaon</a:t>
                </a:r>
                <a:r>
                  <a:rPr lang="it-IT" dirty="0"/>
                  <a:t> and 211 for </a:t>
                </a:r>
                <a:r>
                  <a:rPr lang="it-IT" dirty="0" err="1"/>
                  <a:t>pion</a:t>
                </a:r>
                <a:r>
                  <a:rPr lang="it-IT" dirty="0"/>
                  <a:t>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b="1" dirty="0" err="1"/>
                  <a:t>etaID</a:t>
                </a:r>
                <a:r>
                  <a:rPr lang="it-IT" dirty="0"/>
                  <a:t> = { 0, 1 , 2} </a:t>
                </a:r>
                <a:r>
                  <a:rPr lang="it-IT" dirty="0" err="1"/>
                  <a:t>where</a:t>
                </a:r>
                <a:r>
                  <a:rPr lang="it-IT" dirty="0"/>
                  <a:t> :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 err="1"/>
                  <a:t>etaID</a:t>
                </a:r>
                <a:r>
                  <a:rPr lang="it-IT" dirty="0"/>
                  <a:t>== 0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1.2&gt;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&lt;2.0</m:t>
                    </m:r>
                  </m:oMath>
                </a14:m>
                <a:endParaRPr lang="it-IT" b="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/>
                  <a:t>etaID== 1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2.0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&lt;2.5</m:t>
                    </m:r>
                  </m:oMath>
                </a14:m>
                <a:endParaRPr lang="it-IT" b="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/>
                  <a:t>etaID== 2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2.5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&lt;3.5</m:t>
                    </m:r>
                  </m:oMath>
                </a14:m>
                <a:endParaRPr lang="it-IT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b="1" dirty="0" err="1">
                    <a:ea typeface="Cambria Math" panose="02040503050406030204" pitchFamily="18" charset="0"/>
                  </a:rPr>
                  <a:t>Momentum</a:t>
                </a:r>
                <a:endParaRPr lang="it-IT" b="1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>
                    <a:ea typeface="Cambria Math" panose="02040503050406030204" pitchFamily="18" charset="0"/>
                  </a:rPr>
                  <a:t>From 10GeV/c to 60 GeV/c step of 2.5 GeV/c </a:t>
                </a:r>
                <a:r>
                  <a:rPr lang="it-IT" dirty="0" err="1">
                    <a:ea typeface="Cambria Math" panose="02040503050406030204" pitchFamily="18" charset="0"/>
                  </a:rPr>
                  <a:t>width</a:t>
                </a:r>
                <a:r>
                  <a:rPr lang="it-IT" dirty="0">
                    <a:ea typeface="Cambria Math" panose="02040503050406030204" pitchFamily="18" charset="0"/>
                  </a:rPr>
                  <a:t> of 0.1GeV/c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 err="1">
                    <a:ea typeface="Cambria Math" panose="02040503050406030204" pitchFamily="18" charset="0"/>
                  </a:rPr>
                  <a:t>Uniformly</a:t>
                </a:r>
                <a:r>
                  <a:rPr lang="it-IT" dirty="0">
                    <a:ea typeface="Cambria Math" panose="02040503050406030204" pitchFamily="18" charset="0"/>
                  </a:rPr>
                  <a:t> spread in </a:t>
                </a:r>
                <a:r>
                  <a:rPr lang="it-IT" dirty="0" err="1">
                    <a:ea typeface="Cambria Math" panose="02040503050406030204" pitchFamily="18" charset="0"/>
                  </a:rPr>
                  <a:t>azimuthal</a:t>
                </a:r>
                <a:r>
                  <a:rPr lang="it-IT" dirty="0">
                    <a:ea typeface="Cambria Math" panose="02040503050406030204" pitchFamily="18" charset="0"/>
                  </a:rPr>
                  <a:t> </a:t>
                </a:r>
                <a:r>
                  <a:rPr lang="it-IT" dirty="0" err="1">
                    <a:ea typeface="Cambria Math" panose="02040503050406030204" pitchFamily="18" charset="0"/>
                  </a:rPr>
                  <a:t>direction</a:t>
                </a:r>
                <a:endParaRPr lang="it-IT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dirty="0">
                    <a:ea typeface="Cambria Math" panose="02040503050406030204" pitchFamily="18" charset="0"/>
                  </a:rPr>
                  <a:t>500 single </a:t>
                </a:r>
                <a:r>
                  <a:rPr lang="it-IT" dirty="0" err="1">
                    <a:ea typeface="Cambria Math" panose="02040503050406030204" pitchFamily="18" charset="0"/>
                  </a:rPr>
                  <a:t>particle</a:t>
                </a:r>
                <a:r>
                  <a:rPr lang="it-IT" dirty="0">
                    <a:ea typeface="Cambria Math" panose="02040503050406030204" pitchFamily="18" charset="0"/>
                  </a:rPr>
                  <a:t> events</a:t>
                </a:r>
              </a:p>
            </p:txBody>
          </p:sp>
        </mc:Choice>
        <mc:Fallback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24833D8A-D3B7-6C40-01C0-1BB8FD588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376" y="2136710"/>
                <a:ext cx="4177649" cy="3139321"/>
              </a:xfrm>
              <a:prstGeom prst="rect">
                <a:avLst/>
              </a:prstGeom>
              <a:blipFill>
                <a:blip r:embed="rId2"/>
                <a:stretch>
                  <a:fillRect l="-1022" t="-1167" b="-23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 descr="Immagine che contiene testo, schermata&#10;&#10;Descrizione generata automaticamente">
            <a:extLst>
              <a:ext uri="{FF2B5EF4-FFF2-40B4-BE49-F238E27FC236}">
                <a16:creationId xmlns:a16="http://schemas.microsoft.com/office/drawing/2014/main" id="{20AE65C2-EF16-2000-0F0F-D719479CF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" b="1"/>
          <a:stretch/>
        </p:blipFill>
        <p:spPr>
          <a:xfrm>
            <a:off x="62349" y="1868993"/>
            <a:ext cx="7794027" cy="4338767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5BEF947-A7D9-691B-4D74-F1EB5C95E112}"/>
              </a:ext>
            </a:extLst>
          </p:cNvPr>
          <p:cNvCxnSpPr>
            <a:cxnSpLocks/>
          </p:cNvCxnSpPr>
          <p:nvPr/>
        </p:nvCxnSpPr>
        <p:spPr>
          <a:xfrm flipH="1">
            <a:off x="1688841" y="3970176"/>
            <a:ext cx="979714" cy="359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9ADC64ED-4EF8-F6D8-D575-20D105E2D9E2}"/>
              </a:ext>
            </a:extLst>
          </p:cNvPr>
          <p:cNvCxnSpPr>
            <a:cxnSpLocks/>
          </p:cNvCxnSpPr>
          <p:nvPr/>
        </p:nvCxnSpPr>
        <p:spPr>
          <a:xfrm flipH="1">
            <a:off x="1819469" y="4461038"/>
            <a:ext cx="979714" cy="359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40DFC4DC-B871-69E1-A338-45045E1E1FEB}"/>
              </a:ext>
            </a:extLst>
          </p:cNvPr>
          <p:cNvCxnSpPr>
            <a:cxnSpLocks/>
          </p:cNvCxnSpPr>
          <p:nvPr/>
        </p:nvCxnSpPr>
        <p:spPr>
          <a:xfrm flipH="1">
            <a:off x="2422848" y="4697973"/>
            <a:ext cx="979714" cy="359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40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1C0D4-E1C0-465A-B38A-EF902FD2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Estimated</a:t>
            </a:r>
            <a:r>
              <a:rPr lang="it-IT" dirty="0"/>
              <a:t> </a:t>
            </a:r>
            <a:r>
              <a:rPr lang="it-IT" dirty="0" err="1"/>
              <a:t>Cherenkov</a:t>
            </a:r>
            <a:r>
              <a:rPr lang="it-IT" dirty="0"/>
              <a:t> angle </a:t>
            </a:r>
            <a:r>
              <a:rPr lang="it-IT" dirty="0" err="1"/>
              <a:t>distribution</a:t>
            </a:r>
            <a:r>
              <a:rPr lang="it-IT" dirty="0"/>
              <a:t> for Gas</a:t>
            </a:r>
          </a:p>
        </p:txBody>
      </p:sp>
      <p:pic>
        <p:nvPicPr>
          <p:cNvPr id="5" name="Segnaposto contenuto 4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82E49AFB-C3A1-3D4B-143E-792F7B89E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79" y="1967561"/>
            <a:ext cx="3723160" cy="4022725"/>
          </a:xfrm>
        </p:spPr>
      </p:pic>
      <p:pic>
        <p:nvPicPr>
          <p:cNvPr id="7" name="Immagine 6" descr="Immagine che contiene testo, schermata, diagramma&#10;&#10;Descrizione generata automaticamente">
            <a:extLst>
              <a:ext uri="{FF2B5EF4-FFF2-40B4-BE49-F238E27FC236}">
                <a16:creationId xmlns:a16="http://schemas.microsoft.com/office/drawing/2014/main" id="{AD05E5E8-1BEA-46E5-2904-E40B130828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77" y="1967561"/>
            <a:ext cx="3877423" cy="4189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1804DF0A-A4A6-62F7-115F-7B66EBE9B1E6}"/>
                  </a:ext>
                </a:extLst>
              </p:cNvPr>
              <p:cNvSpPr txBox="1"/>
              <p:nvPr/>
            </p:nvSpPr>
            <p:spPr>
              <a:xfrm>
                <a:off x="5074157" y="2912349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=40.0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1804DF0A-A4A6-62F7-115F-7B66EBE9B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57" y="2912349"/>
                <a:ext cx="1891004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C83916F5-3A34-7052-E984-B525F43B6FEF}"/>
                  </a:ext>
                </a:extLst>
              </p:cNvPr>
              <p:cNvSpPr txBox="1"/>
              <p:nvPr/>
            </p:nvSpPr>
            <p:spPr>
              <a:xfrm>
                <a:off x="5074157" y="3327216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=[1.2, 2.0]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C83916F5-3A34-7052-E984-B525F43B6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57" y="3327216"/>
                <a:ext cx="1891004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142E1BA2-8DCE-7D32-EE82-EAC9CAF9C81A}"/>
                  </a:ext>
                </a:extLst>
              </p:cNvPr>
              <p:cNvSpPr txBox="1"/>
              <p:nvPr/>
            </p:nvSpPr>
            <p:spPr>
              <a:xfrm>
                <a:off x="1509279" y="2867990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142E1BA2-8DCE-7D32-EE82-EAC9CAF9C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79" y="2867990"/>
                <a:ext cx="189100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8618F95-553D-4032-C981-E5D081778AFA}"/>
                  </a:ext>
                </a:extLst>
              </p:cNvPr>
              <p:cNvSpPr txBox="1"/>
              <p:nvPr/>
            </p:nvSpPr>
            <p:spPr>
              <a:xfrm>
                <a:off x="6572315" y="2867990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8618F95-553D-4032-C981-E5D081778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315" y="2867990"/>
                <a:ext cx="189100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2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B41903C0-CE40-53AC-A632-4CFA02F488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it-IT" sz="4800" dirty="0"/>
                  <a:t>Estimated </a:t>
                </a:r>
                <a:r>
                  <a:rPr lang="it-IT" sz="4800" dirty="0" err="1"/>
                  <a:t>Cherenkov</a:t>
                </a:r>
                <a:r>
                  <a:rPr lang="it-IT" sz="4800" dirty="0"/>
                  <a:t> angle </a:t>
                </a:r>
                <a:r>
                  <a:rPr lang="it-IT" sz="4800" dirty="0" err="1"/>
                  <a:t>distribution</a:t>
                </a:r>
                <a:r>
                  <a:rPr lang="it-IT" sz="4800" dirty="0"/>
                  <a:t> for Gas (for </a:t>
                </a:r>
                <a14:m>
                  <m:oMath xmlns:m="http://schemas.openxmlformats.org/officeDocument/2006/math"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it-IT" sz="4800" dirty="0"/>
                  <a:t> </a:t>
                </a:r>
                <a:r>
                  <a:rPr lang="it-IT" sz="4800" dirty="0" err="1"/>
                  <a:t>at</a:t>
                </a:r>
                <a:r>
                  <a:rPr lang="it-IT" sz="4800" dirty="0"/>
                  <a:t> </a:t>
                </a:r>
                <a14:m>
                  <m:oMath xmlns:m="http://schemas.openxmlformats.org/officeDocument/2006/math"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=42.5 </m:t>
                    </m:r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𝐺𝑒𝑉</m:t>
                    </m:r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t-IT" sz="4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it-IT" sz="4800" dirty="0"/>
                  <a:t>)</a:t>
                </a:r>
                <a:endParaRPr lang="it-IT" dirty="0"/>
              </a:p>
            </p:txBody>
          </p:sp>
        </mc:Choice>
        <mc:Fallback xmlns="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B41903C0-CE40-53AC-A632-4CFA02F488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2" t="-8824" r="-242" b="-226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138D217D-5423-4CFD-A942-308EA8DB9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488" y="2460366"/>
            <a:ext cx="3559936" cy="3846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8B97F34-9124-16AB-F511-B54DE54EBA7A}"/>
                  </a:ext>
                </a:extLst>
              </p:cNvPr>
              <p:cNvSpPr txBox="1"/>
              <p:nvPr/>
            </p:nvSpPr>
            <p:spPr>
              <a:xfrm>
                <a:off x="730275" y="1965764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=[1.2, 2.0]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8B97F34-9124-16AB-F511-B54DE54EB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75" y="1965764"/>
                <a:ext cx="189100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62EE1D4-9912-E6B3-EA2C-892EE2AE9BF0}"/>
                  </a:ext>
                </a:extLst>
              </p:cNvPr>
              <p:cNvSpPr txBox="1"/>
              <p:nvPr/>
            </p:nvSpPr>
            <p:spPr>
              <a:xfrm>
                <a:off x="4726888" y="1965764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=[2.0, 2.5]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62EE1D4-9912-E6B3-EA2C-892EE2AE9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888" y="1965764"/>
                <a:ext cx="1891004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magine 10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6A7425D9-8173-692B-9322-3710EE1849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4" y="2538753"/>
            <a:ext cx="3388339" cy="3660964"/>
          </a:xfrm>
          <a:prstGeom prst="rect">
            <a:avLst/>
          </a:prstGeom>
        </p:spPr>
      </p:pic>
      <p:pic>
        <p:nvPicPr>
          <p:cNvPr id="4" name="Immagine 3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5028EA7C-FC03-2C1A-E03E-65321F9D22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800" y="2460366"/>
            <a:ext cx="3559936" cy="38463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8ED6EE8-D2D2-E63A-1CDF-CE3709BEEA0B}"/>
                  </a:ext>
                </a:extLst>
              </p:cNvPr>
              <p:cNvSpPr txBox="1"/>
              <p:nvPr/>
            </p:nvSpPr>
            <p:spPr>
              <a:xfrm>
                <a:off x="9199361" y="1965764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=[2.5, 3.5]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8ED6EE8-D2D2-E63A-1CDF-CE3709BEE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361" y="1965764"/>
                <a:ext cx="1891004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05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570F910-1136-2678-59AC-B1180BE686C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it-IT" sz="4000" dirty="0"/>
                  <a:t>Estimated </a:t>
                </a:r>
                <a:r>
                  <a:rPr lang="it-IT" sz="4000" dirty="0" err="1"/>
                  <a:t>Cherenkov</a:t>
                </a:r>
                <a:r>
                  <a:rPr lang="it-IT" sz="4000" dirty="0"/>
                  <a:t> angle </a:t>
                </a:r>
                <a:r>
                  <a:rPr lang="it-IT" sz="4000" dirty="0" err="1"/>
                  <a:t>distribution</a:t>
                </a:r>
                <a:r>
                  <a:rPr lang="it-IT" sz="4000" dirty="0"/>
                  <a:t> for Gas (for K </a:t>
                </a:r>
                <a:r>
                  <a:rPr lang="it-IT" sz="4000" dirty="0" err="1"/>
                  <a:t>at</a:t>
                </a:r>
                <a:r>
                  <a:rPr lang="it-IT" sz="4000" dirty="0"/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=42.5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𝐺𝑒𝑉</m:t>
                    </m:r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it-IT" sz="4000" dirty="0"/>
                  <a:t>)</a:t>
                </a:r>
              </a:p>
            </p:txBody>
          </p:sp>
        </mc:Choice>
        <mc:Fallback xmlns="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570F910-1136-2678-59AC-B1180BE686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42" b="-184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BF27904E-5CB7-DA4F-58AE-EA1E9B8C8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11" y="2250476"/>
            <a:ext cx="3762100" cy="4064798"/>
          </a:xfrm>
          <a:prstGeom prst="rect">
            <a:avLst/>
          </a:prstGeom>
        </p:spPr>
      </p:pic>
      <p:pic>
        <p:nvPicPr>
          <p:cNvPr id="7" name="Immagine 6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6BB38CB9-85A0-AAEA-1370-13530FEAE2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391" y="2250476"/>
            <a:ext cx="3762100" cy="4064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BDA9EC02-E447-6B98-08D7-0B26EBFBE94C}"/>
                  </a:ext>
                </a:extLst>
              </p:cNvPr>
              <p:cNvSpPr txBox="1"/>
              <p:nvPr/>
            </p:nvSpPr>
            <p:spPr>
              <a:xfrm>
                <a:off x="1362894" y="1809252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=[1.2, 2.0]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BDA9EC02-E447-6B98-08D7-0B26EBFBE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894" y="1809252"/>
                <a:ext cx="1891004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7E7EB813-99F6-A77D-D603-E342AF095D25}"/>
                  </a:ext>
                </a:extLst>
              </p:cNvPr>
              <p:cNvSpPr txBox="1"/>
              <p:nvPr/>
            </p:nvSpPr>
            <p:spPr>
              <a:xfrm>
                <a:off x="5399939" y="1809252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=[2.0, 2.5]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7E7EB813-99F6-A77D-D603-E342AF095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939" y="1809252"/>
                <a:ext cx="1891004" cy="369332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3162F14-8100-0DC2-DAA8-085839E263A8}"/>
                  </a:ext>
                </a:extLst>
              </p:cNvPr>
              <p:cNvSpPr txBox="1"/>
              <p:nvPr/>
            </p:nvSpPr>
            <p:spPr>
              <a:xfrm>
                <a:off x="9264676" y="1809252"/>
                <a:ext cx="1891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=[2.5, 3.5]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3162F14-8100-0DC2-DAA8-085839E26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676" y="1809252"/>
                <a:ext cx="1891004" cy="369332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 descr="Immagine che contiene testo, schermata, diagramma, Diagramma&#10;&#10;Descrizione generata automaticamente">
            <a:extLst>
              <a:ext uri="{FF2B5EF4-FFF2-40B4-BE49-F238E27FC236}">
                <a16:creationId xmlns:a16="http://schemas.microsoft.com/office/drawing/2014/main" id="{017019E1-325C-E49B-0F8B-2BE2A65CC6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099" y="2250476"/>
            <a:ext cx="3762100" cy="406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3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3">
            <a:extLst>
              <a:ext uri="{FF2B5EF4-FFF2-40B4-BE49-F238E27FC236}">
                <a16:creationId xmlns:a16="http://schemas.microsoft.com/office/drawing/2014/main" id="{D3F00AEE-431D-494F-88C1-EC58DFF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CDAB6AAC-029F-41DE-BE2F-A9D439D2C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48CAA1E7-B772-4FC1-9062-39237998D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CC90B2FC-5754-43E9-B9FA-D0B9A6B20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FF1EC3B-6891-69FF-56A5-5FB55233B06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33999" y="4550229"/>
                <a:ext cx="10909073" cy="1057655"/>
              </a:xfr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r>
                  <a:rPr lang="en-US" sz="6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Performance </a:t>
                </a:r>
                <a14:m>
                  <m:oMath xmlns:m="http://schemas.openxmlformats.org/officeDocument/2006/math"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6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separation </a:t>
                </a: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FF1EC3B-6891-69FF-56A5-5FB55233B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3999" y="4550229"/>
                <a:ext cx="10909073" cy="1057655"/>
              </a:xfrm>
              <a:blipFill>
                <a:blip r:embed="rId2"/>
                <a:stretch>
                  <a:fillRect l="-3352" t="-12069" b="-396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21">
            <a:extLst>
              <a:ext uri="{FF2B5EF4-FFF2-40B4-BE49-F238E27FC236}">
                <a16:creationId xmlns:a16="http://schemas.microsoft.com/office/drawing/2014/main" id="{9C047C1F-3D26-4A7E-9062-9190DB1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553" y="886968"/>
            <a:ext cx="64008" cy="3108960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3">
            <a:extLst>
              <a:ext uri="{FF2B5EF4-FFF2-40B4-BE49-F238E27FC236}">
                <a16:creationId xmlns:a16="http://schemas.microsoft.com/office/drawing/2014/main" id="{0BC35EC2-C14F-497A-9E1C-D9E83016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969" y="886968"/>
            <a:ext cx="64008" cy="3108960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9AE2A0-0689-4CEA-B92C-1F56FAD69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25B651D-AB52-44B4-9F7B-DC23F5A7E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857A16-A25E-49D3-A064-B19068C5A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7700D3F0-A422-E2A4-A94F-656FFE192F56}"/>
                  </a:ext>
                </a:extLst>
              </p:cNvPr>
              <p:cNvSpPr txBox="1"/>
              <p:nvPr/>
            </p:nvSpPr>
            <p:spPr>
              <a:xfrm>
                <a:off x="5160657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 smtClean="0">
                          <a:latin typeface="Cambria Math" panose="02040503050406030204" pitchFamily="18" charset="0"/>
                        </a:rPr>
                        <m:t>=[2.0, 2.5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7700D3F0-A422-E2A4-A94F-656FFE192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657" y="423494"/>
                <a:ext cx="1855755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926AF18-CC39-4678-7FBB-FB935CB0110A}"/>
                  </a:ext>
                </a:extLst>
              </p:cNvPr>
              <p:cNvSpPr txBox="1"/>
              <p:nvPr/>
            </p:nvSpPr>
            <p:spPr>
              <a:xfrm>
                <a:off x="1363972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=[1.2, 2.0]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926AF18-CC39-4678-7FBB-FB935CB01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972" y="423494"/>
                <a:ext cx="1855755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16960A7A-2F86-6F41-E7A6-65C0C93EBC5B}"/>
                  </a:ext>
                </a:extLst>
              </p:cNvPr>
              <p:cNvSpPr txBox="1"/>
              <p:nvPr/>
            </p:nvSpPr>
            <p:spPr>
              <a:xfrm>
                <a:off x="8919784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 smtClean="0">
                          <a:latin typeface="Cambria Math" panose="02040503050406030204" pitchFamily="18" charset="0"/>
                        </a:rPr>
                        <m:t>=[2.5,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 3.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16960A7A-2F86-6F41-E7A6-65C0C93EB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784" y="423494"/>
                <a:ext cx="1855755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4C178FC-497B-B14D-06C5-0187D5BAB4CC}"/>
                  </a:ext>
                </a:extLst>
              </p:cNvPr>
              <p:cNvSpPr txBox="1"/>
              <p:nvPr/>
            </p:nvSpPr>
            <p:spPr>
              <a:xfrm>
                <a:off x="5217540" y="4094500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≃42.5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4C178FC-497B-B14D-06C5-0187D5BAB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540" y="4094500"/>
                <a:ext cx="185575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E5401F4E-BDC9-45FB-F7FA-65407B9829A4}"/>
                  </a:ext>
                </a:extLst>
              </p:cNvPr>
              <p:cNvSpPr txBox="1"/>
              <p:nvPr/>
            </p:nvSpPr>
            <p:spPr>
              <a:xfrm>
                <a:off x="1363972" y="4140362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≃32.5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E5401F4E-BDC9-45FB-F7FA-65407B982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972" y="4140362"/>
                <a:ext cx="1855755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008D272A-AB9A-4EDE-F7D1-B0587C1E2CAB}"/>
                  </a:ext>
                </a:extLst>
              </p:cNvPr>
              <p:cNvSpPr txBox="1"/>
              <p:nvPr/>
            </p:nvSpPr>
            <p:spPr>
              <a:xfrm>
                <a:off x="8972275" y="4077483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≃44.5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008D272A-AB9A-4EDE-F7D1-B0587C1E2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275" y="4077483"/>
                <a:ext cx="1855755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mmagine 20" descr="Immagine che contiene testo, linea, numero, Diagramma&#10;&#10;Descrizione generata automaticamente">
            <a:extLst>
              <a:ext uri="{FF2B5EF4-FFF2-40B4-BE49-F238E27FC236}">
                <a16:creationId xmlns:a16="http://schemas.microsoft.com/office/drawing/2014/main" id="{5F96233A-7ED0-FE56-6651-BAA42FBB35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9" y="1090530"/>
            <a:ext cx="3864056" cy="2776683"/>
          </a:xfrm>
          <a:prstGeom prst="rect">
            <a:avLst/>
          </a:prstGeom>
        </p:spPr>
      </p:pic>
      <p:pic>
        <p:nvPicPr>
          <p:cNvPr id="25" name="Immagine 24" descr="Immagine che contiene testo, diagramma, linea, Diagramma&#10;&#10;Descrizione generata automaticamente">
            <a:extLst>
              <a:ext uri="{FF2B5EF4-FFF2-40B4-BE49-F238E27FC236}">
                <a16:creationId xmlns:a16="http://schemas.microsoft.com/office/drawing/2014/main" id="{D10BA256-9F0C-B1C0-13D2-5E44510325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906" y="1131001"/>
            <a:ext cx="3647256" cy="2620893"/>
          </a:xfrm>
          <a:prstGeom prst="rect">
            <a:avLst/>
          </a:prstGeom>
        </p:spPr>
      </p:pic>
      <p:pic>
        <p:nvPicPr>
          <p:cNvPr id="39" name="Immagine 38" descr="Immagine che contiene testo, linea, diagramma, Diagramma&#10;&#10;Descrizione generata automaticamente">
            <a:extLst>
              <a:ext uri="{FF2B5EF4-FFF2-40B4-BE49-F238E27FC236}">
                <a16:creationId xmlns:a16="http://schemas.microsoft.com/office/drawing/2014/main" id="{167B3047-F1FD-2A9B-517C-7008E7E6AC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84" y="1075851"/>
            <a:ext cx="3980967" cy="286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9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3">
            <a:extLst>
              <a:ext uri="{FF2B5EF4-FFF2-40B4-BE49-F238E27FC236}">
                <a16:creationId xmlns:a16="http://schemas.microsoft.com/office/drawing/2014/main" id="{D3F00AEE-431D-494F-88C1-EC58DFF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CDAB6AAC-029F-41DE-BE2F-A9D439D2C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48CAA1E7-B772-4FC1-9062-39237998D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CC90B2FC-5754-43E9-B9FA-D0B9A6B20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FF1EC3B-6891-69FF-56A5-5FB55233B06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33999" y="4550229"/>
                <a:ext cx="10909073" cy="1057655"/>
              </a:xfr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r>
                  <a:rPr lang="en-US" sz="6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Performance </a:t>
                </a:r>
                <a14:m>
                  <m:oMath xmlns:m="http://schemas.openxmlformats.org/officeDocument/2006/math"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6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6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separation </a:t>
                </a: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FF1EC3B-6891-69FF-56A5-5FB55233B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3999" y="4550229"/>
                <a:ext cx="10909073" cy="1057655"/>
              </a:xfrm>
              <a:blipFill>
                <a:blip r:embed="rId2"/>
                <a:stretch>
                  <a:fillRect l="-3352" t="-12069" b="-396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21">
            <a:extLst>
              <a:ext uri="{FF2B5EF4-FFF2-40B4-BE49-F238E27FC236}">
                <a16:creationId xmlns:a16="http://schemas.microsoft.com/office/drawing/2014/main" id="{9C047C1F-3D26-4A7E-9062-9190DB1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553" y="886968"/>
            <a:ext cx="64008" cy="3108960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3">
            <a:extLst>
              <a:ext uri="{FF2B5EF4-FFF2-40B4-BE49-F238E27FC236}">
                <a16:creationId xmlns:a16="http://schemas.microsoft.com/office/drawing/2014/main" id="{0BC35EC2-C14F-497A-9E1C-D9E83016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969" y="886968"/>
            <a:ext cx="64008" cy="3108960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9AE2A0-0689-4CEA-B92C-1F56FAD69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25B651D-AB52-44B4-9F7B-DC23F5A7E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E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857A16-A25E-49D3-A064-B19068C5A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7700D3F0-A422-E2A4-A94F-656FFE192F56}"/>
                  </a:ext>
                </a:extLst>
              </p:cNvPr>
              <p:cNvSpPr txBox="1"/>
              <p:nvPr/>
            </p:nvSpPr>
            <p:spPr>
              <a:xfrm>
                <a:off x="5160657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 smtClean="0">
                          <a:latin typeface="Cambria Math" panose="02040503050406030204" pitchFamily="18" charset="0"/>
                        </a:rPr>
                        <m:t>=[2.0, 2.5]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7700D3F0-A422-E2A4-A94F-656FFE192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657" y="423494"/>
                <a:ext cx="1855755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926AF18-CC39-4678-7FBB-FB935CB0110A}"/>
                  </a:ext>
                </a:extLst>
              </p:cNvPr>
              <p:cNvSpPr txBox="1"/>
              <p:nvPr/>
            </p:nvSpPr>
            <p:spPr>
              <a:xfrm>
                <a:off x="1363972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=[1.2, 2.0]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926AF18-CC39-4678-7FBB-FB935CB01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972" y="423494"/>
                <a:ext cx="1855755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16960A7A-2F86-6F41-E7A6-65C0C93EBC5B}"/>
                  </a:ext>
                </a:extLst>
              </p:cNvPr>
              <p:cNvSpPr txBox="1"/>
              <p:nvPr/>
            </p:nvSpPr>
            <p:spPr>
              <a:xfrm>
                <a:off x="8919784" y="423494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i="1" smtClean="0">
                          <a:latin typeface="Cambria Math" panose="02040503050406030204" pitchFamily="18" charset="0"/>
                        </a:rPr>
                        <m:t>=[2.5, 3.5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16960A7A-2F86-6F41-E7A6-65C0C93EB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784" y="423494"/>
                <a:ext cx="1855755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 descr="Immagine che contiene testo, diagramma, linea, schermata&#10;&#10;Descrizione generata automaticamente">
            <a:extLst>
              <a:ext uri="{FF2B5EF4-FFF2-40B4-BE49-F238E27FC236}">
                <a16:creationId xmlns:a16="http://schemas.microsoft.com/office/drawing/2014/main" id="{9C72BD8F-7536-D38B-EE32-6A20B58F7E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6" y="1127417"/>
            <a:ext cx="3734647" cy="2683692"/>
          </a:xfrm>
          <a:prstGeom prst="rect">
            <a:avLst/>
          </a:prstGeom>
        </p:spPr>
      </p:pic>
      <p:pic>
        <p:nvPicPr>
          <p:cNvPr id="8" name="Immagine 7" descr="Immagine che contiene testo, diagramma, linea, schermata&#10;&#10;Descrizione generata automaticamente">
            <a:extLst>
              <a:ext uri="{FF2B5EF4-FFF2-40B4-BE49-F238E27FC236}">
                <a16:creationId xmlns:a16="http://schemas.microsoft.com/office/drawing/2014/main" id="{36EA9031-95A9-82A9-0F13-1FF438545C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76" y="1104888"/>
            <a:ext cx="3727292" cy="2678406"/>
          </a:xfrm>
          <a:prstGeom prst="rect">
            <a:avLst/>
          </a:prstGeom>
        </p:spPr>
      </p:pic>
      <p:pic>
        <p:nvPicPr>
          <p:cNvPr id="14" name="Immagine 13" descr="Immagine che contiene testo, diagramma, linea, numero&#10;&#10;Descrizione generata automaticamente">
            <a:extLst>
              <a:ext uri="{FF2B5EF4-FFF2-40B4-BE49-F238E27FC236}">
                <a16:creationId xmlns:a16="http://schemas.microsoft.com/office/drawing/2014/main" id="{BC80EBDA-5B31-1D80-1970-116FBCA88F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6" y="1026952"/>
            <a:ext cx="3844518" cy="27626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A7265CE9-AB7B-2587-8DF4-C76D00136F20}"/>
                  </a:ext>
                </a:extLst>
              </p:cNvPr>
              <p:cNvSpPr txBox="1"/>
              <p:nvPr/>
            </p:nvSpPr>
            <p:spPr>
              <a:xfrm>
                <a:off x="1363972" y="4140362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≃32.5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A7265CE9-AB7B-2587-8DF4-C76D00136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972" y="4140362"/>
                <a:ext cx="1855755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52092C7C-97CC-3FDB-59B7-D6F6F6851C8B}"/>
                  </a:ext>
                </a:extLst>
              </p:cNvPr>
              <p:cNvSpPr txBox="1"/>
              <p:nvPr/>
            </p:nvSpPr>
            <p:spPr>
              <a:xfrm>
                <a:off x="5217540" y="4129507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≃42.5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52092C7C-97CC-3FDB-59B7-D6F6F6851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540" y="4129507"/>
                <a:ext cx="1855755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BBDA2D60-9C66-C604-3C3E-91EBF38EA18B}"/>
                  </a:ext>
                </a:extLst>
              </p:cNvPr>
              <p:cNvSpPr txBox="1"/>
              <p:nvPr/>
            </p:nvSpPr>
            <p:spPr>
              <a:xfrm>
                <a:off x="9532112" y="4114413"/>
                <a:ext cx="1855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≃44.5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BBDA2D60-9C66-C604-3C3E-91EBF38E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112" y="4114413"/>
                <a:ext cx="1855755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37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schermata, Carattere, diagramma&#10;&#10;Descrizione generata automaticamente">
            <a:extLst>
              <a:ext uri="{FF2B5EF4-FFF2-40B4-BE49-F238E27FC236}">
                <a16:creationId xmlns:a16="http://schemas.microsoft.com/office/drawing/2014/main" id="{3E85B1E0-9F05-B984-C3E1-CC1BF9043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03" y="1916477"/>
            <a:ext cx="5578210" cy="400846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83EDE0A-35C0-FFB4-F99C-8B26AB9E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Resolution</a:t>
            </a:r>
            <a:r>
              <a:rPr lang="it-IT" dirty="0"/>
              <a:t> vs </a:t>
            </a:r>
            <a:r>
              <a:rPr lang="it-IT" dirty="0" err="1"/>
              <a:t>momentum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ABAB374-00BA-9B76-FCD8-9E6D19139DD8}"/>
              </a:ext>
            </a:extLst>
          </p:cNvPr>
          <p:cNvSpPr txBox="1"/>
          <p:nvPr/>
        </p:nvSpPr>
        <p:spPr>
          <a:xfrm>
            <a:off x="4338735" y="2500604"/>
            <a:ext cx="121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FE02FD62-51BC-5BD1-5F6C-9E22DC4F7E43}"/>
                  </a:ext>
                </a:extLst>
              </p:cNvPr>
              <p:cNvSpPr txBox="1"/>
              <p:nvPr/>
            </p:nvSpPr>
            <p:spPr>
              <a:xfrm>
                <a:off x="3895019" y="3871033"/>
                <a:ext cx="15232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=[2.0, 2.5]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FE02FD62-51BC-5BD1-5F6C-9E22DC4F7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019" y="3871033"/>
                <a:ext cx="1523222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magine 7" descr="Immagine che contiene testo, schermata, Carattere, diagramma&#10;&#10;Descrizione generata automaticamente">
            <a:extLst>
              <a:ext uri="{FF2B5EF4-FFF2-40B4-BE49-F238E27FC236}">
                <a16:creationId xmlns:a16="http://schemas.microsoft.com/office/drawing/2014/main" id="{5D6220C3-1D23-82C8-42C2-F29E7E547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91" y="1811288"/>
            <a:ext cx="5732718" cy="41194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D45AACB3-2A14-FBF9-9597-7E2AAC208AD0}"/>
                  </a:ext>
                </a:extLst>
              </p:cNvPr>
              <p:cNvSpPr txBox="1"/>
              <p:nvPr/>
            </p:nvSpPr>
            <p:spPr>
              <a:xfrm>
                <a:off x="10164148" y="2472612"/>
                <a:ext cx="1212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D45AACB3-2A14-FBF9-9597-7E2AAC208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4148" y="2472612"/>
                <a:ext cx="12129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A1ACEBD6-74B3-A172-551D-A55AE8F5DE29}"/>
                  </a:ext>
                </a:extLst>
              </p:cNvPr>
              <p:cNvSpPr txBox="1"/>
              <p:nvPr/>
            </p:nvSpPr>
            <p:spPr>
              <a:xfrm>
                <a:off x="9751267" y="3831391"/>
                <a:ext cx="15232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=[2.0, 2.5]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A1ACEBD6-74B3-A172-551D-A55AE8F5D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267" y="3831391"/>
                <a:ext cx="1523222" cy="369332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95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E2D1B032-C124-93B9-4E12-D8B39B44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Thanks for you attention!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43627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</TotalTime>
  <Words>290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Retrospettivo</vt:lpstr>
      <vt:lpstr>Performance π/k separation</vt:lpstr>
      <vt:lpstr>Algorithm</vt:lpstr>
      <vt:lpstr>Estimated Cherenkov angle distribution for Gas</vt:lpstr>
      <vt:lpstr>Estimated Cherenkov angle distribution for Gas (for π at p=42.5 GeV/c)</vt:lpstr>
      <vt:lpstr>Estimated Cherenkov angle distribution for Gas (for K at p=42.5 GeV/c)</vt:lpstr>
      <vt:lpstr>Performance π/k separation </vt:lpstr>
      <vt:lpstr>Performance π/k separation </vt:lpstr>
      <vt:lpstr>Resolution vs momentum</vt:lpstr>
      <vt:lpstr>Thanks for you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π/k separation</dc:title>
  <dc:creator>LUISA ROSA MARIA OCCHIUTO</dc:creator>
  <cp:lastModifiedBy>LUISA ROSA MARIA OCCHIUTO</cp:lastModifiedBy>
  <cp:revision>3</cp:revision>
  <dcterms:created xsi:type="dcterms:W3CDTF">2023-08-09T14:27:59Z</dcterms:created>
  <dcterms:modified xsi:type="dcterms:W3CDTF">2023-08-10T11:53:19Z</dcterms:modified>
</cp:coreProperties>
</file>