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3"/>
  </p:notesMasterIdLst>
  <p:sldIdLst>
    <p:sldId id="316" r:id="rId5"/>
    <p:sldId id="3959" r:id="rId6"/>
    <p:sldId id="3965" r:id="rId7"/>
    <p:sldId id="3966" r:id="rId8"/>
    <p:sldId id="2286" r:id="rId9"/>
    <p:sldId id="3962" r:id="rId10"/>
    <p:sldId id="3961" r:id="rId11"/>
    <p:sldId id="395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>
        <p:scale>
          <a:sx n="70" d="100"/>
          <a:sy n="70" d="100"/>
        </p:scale>
        <p:origin x="202" y="2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4CABB5FE-FD3A-49FF-ABD9-4C99D8409CB3}"/>
    <pc:docChg chg="undo custSel addSld delSld modSld sldOrd">
      <pc:chgData name="Fernando Barbosa" userId="26e508f0-5e45-4ff3-9cbc-2459c82fe5c2" providerId="ADAL" clId="{4CABB5FE-FD3A-49FF-ABD9-4C99D8409CB3}" dt="2023-08-10T00:05:14.720" v="1731" actId="14100"/>
      <pc:docMkLst>
        <pc:docMk/>
      </pc:docMkLst>
      <pc:sldChg chg="modSp">
        <pc:chgData name="Fernando Barbosa" userId="26e508f0-5e45-4ff3-9cbc-2459c82fe5c2" providerId="ADAL" clId="{4CABB5FE-FD3A-49FF-ABD9-4C99D8409CB3}" dt="2023-08-09T18:13:51.178" v="25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4CABB5FE-FD3A-49FF-ABD9-4C99D8409CB3}" dt="2023-08-09T18:13:46.567" v="22" actId="20577"/>
          <ac:spMkLst>
            <pc:docMk/>
            <pc:sldMk cId="700661312" sldId="316"/>
            <ac:spMk id="2" creationId="{00000000-0000-0000-0000-000000000000}"/>
          </ac:spMkLst>
        </pc:spChg>
        <pc:spChg chg="mod">
          <ac:chgData name="Fernando Barbosa" userId="26e508f0-5e45-4ff3-9cbc-2459c82fe5c2" providerId="ADAL" clId="{4CABB5FE-FD3A-49FF-ABD9-4C99D8409CB3}" dt="2023-08-09T18:13:51.178" v="25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addSp modSp ord">
        <pc:chgData name="Fernando Barbosa" userId="26e508f0-5e45-4ff3-9cbc-2459c82fe5c2" providerId="ADAL" clId="{4CABB5FE-FD3A-49FF-ABD9-4C99D8409CB3}" dt="2023-08-10T00:01:33.881" v="1700"/>
        <pc:sldMkLst>
          <pc:docMk/>
          <pc:sldMk cId="25106029" sldId="2286"/>
        </pc:sldMkLst>
        <pc:spChg chg="add mod">
          <ac:chgData name="Fernando Barbosa" userId="26e508f0-5e45-4ff3-9cbc-2459c82fe5c2" providerId="ADAL" clId="{4CABB5FE-FD3A-49FF-ABD9-4C99D8409CB3}" dt="2023-08-09T18:45:17.793" v="1096" actId="14100"/>
          <ac:spMkLst>
            <pc:docMk/>
            <pc:sldMk cId="25106029" sldId="2286"/>
            <ac:spMk id="13" creationId="{1427FABC-C2DA-4CEB-8826-F6FDDE3C4E70}"/>
          </ac:spMkLst>
        </pc:spChg>
        <pc:spChg chg="add mod">
          <ac:chgData name="Fernando Barbosa" userId="26e508f0-5e45-4ff3-9cbc-2459c82fe5c2" providerId="ADAL" clId="{4CABB5FE-FD3A-49FF-ABD9-4C99D8409CB3}" dt="2023-08-09T18:45:48.330" v="1100" actId="1076"/>
          <ac:spMkLst>
            <pc:docMk/>
            <pc:sldMk cId="25106029" sldId="2286"/>
            <ac:spMk id="14" creationId="{2616D332-D53C-4812-B922-EAF57955541C}"/>
          </ac:spMkLst>
        </pc:spChg>
        <pc:graphicFrameChg chg="modGraphic">
          <ac:chgData name="Fernando Barbosa" userId="26e508f0-5e45-4ff3-9cbc-2459c82fe5c2" providerId="ADAL" clId="{4CABB5FE-FD3A-49FF-ABD9-4C99D8409CB3}" dt="2023-08-09T18:46:21.848" v="1124" actId="20577"/>
          <ac:graphicFrameMkLst>
            <pc:docMk/>
            <pc:sldMk cId="25106029" sldId="2286"/>
            <ac:graphicFrameMk id="5" creationId="{55F0FFFF-7EF5-45A5-8E13-0D4DDE1B64D1}"/>
          </ac:graphicFrameMkLst>
        </pc:graphicFrameChg>
      </pc:sldChg>
      <pc:sldChg chg="del">
        <pc:chgData name="Fernando Barbosa" userId="26e508f0-5e45-4ff3-9cbc-2459c82fe5c2" providerId="ADAL" clId="{4CABB5FE-FD3A-49FF-ABD9-4C99D8409CB3}" dt="2023-08-09T18:50:44.541" v="1128" actId="2696"/>
        <pc:sldMkLst>
          <pc:docMk/>
          <pc:sldMk cId="799701977" sldId="2287"/>
        </pc:sldMkLst>
      </pc:sldChg>
      <pc:sldChg chg="addSp delSp modSp add">
        <pc:chgData name="Fernando Barbosa" userId="26e508f0-5e45-4ff3-9cbc-2459c82fe5c2" providerId="ADAL" clId="{4CABB5FE-FD3A-49FF-ABD9-4C99D8409CB3}" dt="2023-08-10T00:05:14.720" v="1731" actId="14100"/>
        <pc:sldMkLst>
          <pc:docMk/>
          <pc:sldMk cId="757414906" sldId="3953"/>
        </pc:sldMkLst>
        <pc:spChg chg="mod">
          <ac:chgData name="Fernando Barbosa" userId="26e508f0-5e45-4ff3-9cbc-2459c82fe5c2" providerId="ADAL" clId="{4CABB5FE-FD3A-49FF-ABD9-4C99D8409CB3}" dt="2023-08-09T19:09:47.259" v="1614" actId="20577"/>
          <ac:spMkLst>
            <pc:docMk/>
            <pc:sldMk cId="757414906" sldId="3953"/>
            <ac:spMk id="6" creationId="{53BF5932-DA33-45EF-9BAF-1D0A6F96044C}"/>
          </ac:spMkLst>
        </pc:spChg>
        <pc:spChg chg="mod">
          <ac:chgData name="Fernando Barbosa" userId="26e508f0-5e45-4ff3-9cbc-2459c82fe5c2" providerId="ADAL" clId="{4CABB5FE-FD3A-49FF-ABD9-4C99D8409CB3}" dt="2023-08-09T19:09:30.640" v="1601" actId="255"/>
          <ac:spMkLst>
            <pc:docMk/>
            <pc:sldMk cId="757414906" sldId="3953"/>
            <ac:spMk id="10" creationId="{F8A86D18-0E9B-4F7F-A215-C78ABAA4D768}"/>
          </ac:spMkLst>
        </pc:spChg>
        <pc:spChg chg="mod">
          <ac:chgData name="Fernando Barbosa" userId="26e508f0-5e45-4ff3-9cbc-2459c82fe5c2" providerId="ADAL" clId="{4CABB5FE-FD3A-49FF-ABD9-4C99D8409CB3}" dt="2023-08-09T19:05:06.417" v="1390" actId="1076"/>
          <ac:spMkLst>
            <pc:docMk/>
            <pc:sldMk cId="757414906" sldId="3953"/>
            <ac:spMk id="11" creationId="{0625E7CE-5860-4658-A172-F23DF686F938}"/>
          </ac:spMkLst>
        </pc:spChg>
        <pc:graphicFrameChg chg="modGraphic">
          <ac:chgData name="Fernando Barbosa" userId="26e508f0-5e45-4ff3-9cbc-2459c82fe5c2" providerId="ADAL" clId="{4CABB5FE-FD3A-49FF-ABD9-4C99D8409CB3}" dt="2023-08-10T00:04:50.026" v="1729" actId="20577"/>
          <ac:graphicFrameMkLst>
            <pc:docMk/>
            <pc:sldMk cId="757414906" sldId="3953"/>
            <ac:graphicFrameMk id="7" creationId="{29CC2D07-FC88-44F7-99C5-EAA809910A80}"/>
          </ac:graphicFrameMkLst>
        </pc:graphicFrameChg>
        <pc:graphicFrameChg chg="del mod">
          <ac:chgData name="Fernando Barbosa" userId="26e508f0-5e45-4ff3-9cbc-2459c82fe5c2" providerId="ADAL" clId="{4CABB5FE-FD3A-49FF-ABD9-4C99D8409CB3}" dt="2023-08-09T19:06:08.167" v="1394"/>
          <ac:graphicFrameMkLst>
            <pc:docMk/>
            <pc:sldMk cId="757414906" sldId="3953"/>
            <ac:graphicFrameMk id="8" creationId="{448FACBB-BC50-4951-983A-F4CE3E013592}"/>
          </ac:graphicFrameMkLst>
        </pc:graphicFrameChg>
        <pc:graphicFrameChg chg="add mod modGraphic">
          <ac:chgData name="Fernando Barbosa" userId="26e508f0-5e45-4ff3-9cbc-2459c82fe5c2" providerId="ADAL" clId="{4CABB5FE-FD3A-49FF-ABD9-4C99D8409CB3}" dt="2023-08-09T19:05:13.376" v="1391" actId="14734"/>
          <ac:graphicFrameMkLst>
            <pc:docMk/>
            <pc:sldMk cId="757414906" sldId="3953"/>
            <ac:graphicFrameMk id="12" creationId="{C1CFD6ED-F99B-427D-A0E3-99221BCF01E8}"/>
          </ac:graphicFrameMkLst>
        </pc:graphicFrameChg>
        <pc:cxnChg chg="add mod">
          <ac:chgData name="Fernando Barbosa" userId="26e508f0-5e45-4ff3-9cbc-2459c82fe5c2" providerId="ADAL" clId="{4CABB5FE-FD3A-49FF-ABD9-4C99D8409CB3}" dt="2023-08-10T00:05:14.720" v="1731" actId="14100"/>
          <ac:cxnSpMkLst>
            <pc:docMk/>
            <pc:sldMk cId="757414906" sldId="3953"/>
            <ac:cxnSpMk id="3" creationId="{5EDA4651-2940-444E-93DF-FA2C610545E7}"/>
          </ac:cxnSpMkLst>
        </pc:cxnChg>
      </pc:sldChg>
      <pc:sldChg chg="del">
        <pc:chgData name="Fernando Barbosa" userId="26e508f0-5e45-4ff3-9cbc-2459c82fe5c2" providerId="ADAL" clId="{4CABB5FE-FD3A-49FF-ABD9-4C99D8409CB3}" dt="2023-08-09T18:54:11.590" v="1130" actId="2696"/>
        <pc:sldMkLst>
          <pc:docMk/>
          <pc:sldMk cId="2044049115" sldId="3958"/>
        </pc:sldMkLst>
      </pc:sldChg>
      <pc:sldChg chg="modSp">
        <pc:chgData name="Fernando Barbosa" userId="26e508f0-5e45-4ff3-9cbc-2459c82fe5c2" providerId="ADAL" clId="{4CABB5FE-FD3A-49FF-ABD9-4C99D8409CB3}" dt="2023-08-09T19:14:50.100" v="1637" actId="5793"/>
        <pc:sldMkLst>
          <pc:docMk/>
          <pc:sldMk cId="3149003269" sldId="3959"/>
        </pc:sldMkLst>
        <pc:spChg chg="mod">
          <ac:chgData name="Fernando Barbosa" userId="26e508f0-5e45-4ff3-9cbc-2459c82fe5c2" providerId="ADAL" clId="{4CABB5FE-FD3A-49FF-ABD9-4C99D8409CB3}" dt="2023-08-09T19:14:50.100" v="1637" actId="5793"/>
          <ac:spMkLst>
            <pc:docMk/>
            <pc:sldMk cId="3149003269" sldId="3959"/>
            <ac:spMk id="19" creationId="{F2D77FD4-8FFC-42FF-80DA-E7FDD6977394}"/>
          </ac:spMkLst>
        </pc:spChg>
      </pc:sldChg>
      <pc:sldChg chg="del">
        <pc:chgData name="Fernando Barbosa" userId="26e508f0-5e45-4ff3-9cbc-2459c82fe5c2" providerId="ADAL" clId="{4CABB5FE-FD3A-49FF-ABD9-4C99D8409CB3}" dt="2023-08-09T18:54:29.736" v="1131" actId="2696"/>
        <pc:sldMkLst>
          <pc:docMk/>
          <pc:sldMk cId="2108922355" sldId="3960"/>
        </pc:sldMkLst>
      </pc:sldChg>
      <pc:sldChg chg="modSp">
        <pc:chgData name="Fernando Barbosa" userId="26e508f0-5e45-4ff3-9cbc-2459c82fe5c2" providerId="ADAL" clId="{4CABB5FE-FD3A-49FF-ABD9-4C99D8409CB3}" dt="2023-08-09T18:59:31.877" v="1270" actId="12"/>
        <pc:sldMkLst>
          <pc:docMk/>
          <pc:sldMk cId="1908579712" sldId="3961"/>
        </pc:sldMkLst>
        <pc:spChg chg="mod">
          <ac:chgData name="Fernando Barbosa" userId="26e508f0-5e45-4ff3-9cbc-2459c82fe5c2" providerId="ADAL" clId="{4CABB5FE-FD3A-49FF-ABD9-4C99D8409CB3}" dt="2023-08-09T18:59:31.877" v="1270" actId="12"/>
          <ac:spMkLst>
            <pc:docMk/>
            <pc:sldMk cId="1908579712" sldId="3961"/>
            <ac:spMk id="19" creationId="{F2D77FD4-8FFC-42FF-80DA-E7FDD6977394}"/>
          </ac:spMkLst>
        </pc:spChg>
      </pc:sldChg>
      <pc:sldChg chg="modSp">
        <pc:chgData name="Fernando Barbosa" userId="26e508f0-5e45-4ff3-9cbc-2459c82fe5c2" providerId="ADAL" clId="{4CABB5FE-FD3A-49FF-ABD9-4C99D8409CB3}" dt="2023-08-10T00:03:05.023" v="1705" actId="20577"/>
        <pc:sldMkLst>
          <pc:docMk/>
          <pc:sldMk cId="827935409" sldId="3962"/>
        </pc:sldMkLst>
        <pc:spChg chg="mod">
          <ac:chgData name="Fernando Barbosa" userId="26e508f0-5e45-4ff3-9cbc-2459c82fe5c2" providerId="ADAL" clId="{4CABB5FE-FD3A-49FF-ABD9-4C99D8409CB3}" dt="2023-08-10T00:03:05.023" v="1705" actId="20577"/>
          <ac:spMkLst>
            <pc:docMk/>
            <pc:sldMk cId="827935409" sldId="3962"/>
            <ac:spMk id="19" creationId="{F2D77FD4-8FFC-42FF-80DA-E7FDD6977394}"/>
          </ac:spMkLst>
        </pc:spChg>
      </pc:sldChg>
      <pc:sldChg chg="del">
        <pc:chgData name="Fernando Barbosa" userId="26e508f0-5e45-4ff3-9cbc-2459c82fe5c2" providerId="ADAL" clId="{4CABB5FE-FD3A-49FF-ABD9-4C99D8409CB3}" dt="2023-08-09T18:51:03.249" v="1129" actId="2696"/>
        <pc:sldMkLst>
          <pc:docMk/>
          <pc:sldMk cId="3960521794" sldId="3963"/>
        </pc:sldMkLst>
      </pc:sldChg>
      <pc:sldChg chg="del">
        <pc:chgData name="Fernando Barbosa" userId="26e508f0-5e45-4ff3-9cbc-2459c82fe5c2" providerId="ADAL" clId="{4CABB5FE-FD3A-49FF-ABD9-4C99D8409CB3}" dt="2023-08-09T18:43:49.402" v="1089" actId="2696"/>
        <pc:sldMkLst>
          <pc:docMk/>
          <pc:sldMk cId="3283077090" sldId="3964"/>
        </pc:sldMkLst>
      </pc:sldChg>
      <pc:sldChg chg="modSp">
        <pc:chgData name="Fernando Barbosa" userId="26e508f0-5e45-4ff3-9cbc-2459c82fe5c2" providerId="ADAL" clId="{4CABB5FE-FD3A-49FF-ABD9-4C99D8409CB3}" dt="2023-08-09T23:52:36.206" v="1697" actId="20577"/>
        <pc:sldMkLst>
          <pc:docMk/>
          <pc:sldMk cId="106446372" sldId="3965"/>
        </pc:sldMkLst>
        <pc:spChg chg="mod">
          <ac:chgData name="Fernando Barbosa" userId="26e508f0-5e45-4ff3-9cbc-2459c82fe5c2" providerId="ADAL" clId="{4CABB5FE-FD3A-49FF-ABD9-4C99D8409CB3}" dt="2023-08-09T18:15:55.634" v="93" actId="20577"/>
          <ac:spMkLst>
            <pc:docMk/>
            <pc:sldMk cId="106446372" sldId="3965"/>
            <ac:spMk id="18" creationId="{3BECA5DA-D417-4347-AA80-C703A86EFB56}"/>
          </ac:spMkLst>
        </pc:spChg>
        <pc:spChg chg="mod">
          <ac:chgData name="Fernando Barbosa" userId="26e508f0-5e45-4ff3-9cbc-2459c82fe5c2" providerId="ADAL" clId="{4CABB5FE-FD3A-49FF-ABD9-4C99D8409CB3}" dt="2023-08-09T23:52:36.206" v="1697" actId="20577"/>
          <ac:spMkLst>
            <pc:docMk/>
            <pc:sldMk cId="106446372" sldId="3965"/>
            <ac:spMk id="19" creationId="{F2D77FD4-8FFC-42FF-80DA-E7FDD6977394}"/>
          </ac:spMkLst>
        </pc:spChg>
      </pc:sldChg>
      <pc:sldChg chg="modSp">
        <pc:chgData name="Fernando Barbosa" userId="26e508f0-5e45-4ff3-9cbc-2459c82fe5c2" providerId="ADAL" clId="{4CABB5FE-FD3A-49FF-ABD9-4C99D8409CB3}" dt="2023-08-09T18:50:10.433" v="1127" actId="255"/>
        <pc:sldMkLst>
          <pc:docMk/>
          <pc:sldMk cId="3118034460" sldId="3966"/>
        </pc:sldMkLst>
        <pc:spChg chg="mod">
          <ac:chgData name="Fernando Barbosa" userId="26e508f0-5e45-4ff3-9cbc-2459c82fe5c2" providerId="ADAL" clId="{4CABB5FE-FD3A-49FF-ABD9-4C99D8409CB3}" dt="2023-08-09T18:50:10.433" v="1127" actId="255"/>
          <ac:spMkLst>
            <pc:docMk/>
            <pc:sldMk cId="3118034460" sldId="3966"/>
            <ac:spMk id="19" creationId="{F2D77FD4-8FFC-42FF-80DA-E7FDD6977394}"/>
          </ac:spMkLst>
        </pc:spChg>
      </pc:sldChg>
      <pc:sldChg chg="addSp delSp modSp del">
        <pc:chgData name="Fernando Barbosa" userId="26e508f0-5e45-4ff3-9cbc-2459c82fe5c2" providerId="ADAL" clId="{4CABB5FE-FD3A-49FF-ABD9-4C99D8409CB3}" dt="2023-08-09T19:05:45.034" v="1392" actId="2696"/>
        <pc:sldMkLst>
          <pc:docMk/>
          <pc:sldMk cId="2040569087" sldId="3967"/>
        </pc:sldMkLst>
        <pc:spChg chg="add del">
          <ac:chgData name="Fernando Barbosa" userId="26e508f0-5e45-4ff3-9cbc-2459c82fe5c2" providerId="ADAL" clId="{4CABB5FE-FD3A-49FF-ABD9-4C99D8409CB3}" dt="2023-08-09T19:01:08.900" v="1274"/>
          <ac:spMkLst>
            <pc:docMk/>
            <pc:sldMk cId="2040569087" sldId="3967"/>
            <ac:spMk id="5" creationId="{F353D9D2-5620-4172-8B60-475BA2916B45}"/>
          </ac:spMkLst>
        </pc:spChg>
        <pc:spChg chg="del mod">
          <ac:chgData name="Fernando Barbosa" userId="26e508f0-5e45-4ff3-9cbc-2459c82fe5c2" providerId="ADAL" clId="{4CABB5FE-FD3A-49FF-ABD9-4C99D8409CB3}" dt="2023-08-09T19:01:04.991" v="1272"/>
          <ac:spMkLst>
            <pc:docMk/>
            <pc:sldMk cId="2040569087" sldId="3967"/>
            <ac:spMk id="19" creationId="{F2D77FD4-8FFC-42FF-80DA-E7FDD69773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6185" y="2790092"/>
            <a:ext cx="4741984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6185" y="4642339"/>
            <a:ext cx="4741984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12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0005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4712" y="4283197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10 August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2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98019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Agenda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784144" y="1002576"/>
            <a:ext cx="7360937" cy="5316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Welcome &amp; News</a:t>
            </a:r>
            <a:endParaRPr lang="en-US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eRD109 Updates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FF"/>
                </a:solidFill>
              </a:rPr>
              <a:t>HDSoC</a:t>
            </a:r>
            <a:r>
              <a:rPr lang="en-US" sz="2400" dirty="0">
                <a:solidFill>
                  <a:srgbClr val="0000FF"/>
                </a:solidFill>
              </a:rPr>
              <a:t> Tests – Steve Titus (</a:t>
            </a:r>
            <a:r>
              <a:rPr lang="en-US" sz="2400" dirty="0" err="1">
                <a:solidFill>
                  <a:srgbClr val="0000FF"/>
                </a:solidFill>
              </a:rPr>
              <a:t>Jlab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AOB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00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3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98019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Welcome &amp; News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784144" y="1002576"/>
            <a:ext cx="7360937" cy="5316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</a:rPr>
              <a:t>The TIC asked Norbert (H2GCROC) and I (EICROC) to collect the respective detector requirements, determine if they were appropriate choices and identify any needed input for further development of the ASICs and further discussions with the ASIC designers.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The TIC meeting was Monday 7 August 2023; Silvia sent an email yesterday with a summary of the findings: “Strategy emerging from the TIC meeting on August 7 dedicated to HGCROC and EICROC.”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The following are the highlights: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4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98019"/>
            <a:ext cx="7360938" cy="800092"/>
          </a:xfrm>
        </p:spPr>
        <p:txBody>
          <a:bodyPr>
            <a:normAutofit/>
          </a:bodyPr>
          <a:lstStyle/>
          <a:p>
            <a:r>
              <a:rPr lang="en-US" sz="2400" dirty="0"/>
              <a:t>Welcome &amp; News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784144" y="1002576"/>
            <a:ext cx="7360937" cy="5316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FF"/>
                </a:solidFill>
              </a:rPr>
              <a:t>Calorimetry 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Most calorimeters benefit from the use of the new H2GCROC development.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The backwards EMCAL – Discrete/COTS.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The forward EMCAL – consider both H2GCROC and Discrete/COTS.</a:t>
            </a:r>
          </a:p>
          <a:p>
            <a:pPr marL="0" indent="0">
              <a:buNone/>
            </a:pPr>
            <a:endParaRPr lang="en-US" sz="1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AC-LGAD Pixel Sensors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RP, OMD, B0 trackers, Forward TOF – EICROC.</a:t>
            </a:r>
          </a:p>
          <a:p>
            <a:pPr lvl="1"/>
            <a:endParaRPr lang="en-US" sz="1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AC-LGAD Strip Sensors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Barrel TOF: consider both </a:t>
            </a:r>
            <a:r>
              <a:rPr lang="en-US" sz="1800" dirty="0" err="1">
                <a:solidFill>
                  <a:srgbClr val="0000FF"/>
                </a:solidFill>
              </a:rPr>
              <a:t>EICROCx</a:t>
            </a:r>
            <a:r>
              <a:rPr lang="en-US" sz="1800" dirty="0">
                <a:solidFill>
                  <a:srgbClr val="0000FF"/>
                </a:solidFill>
              </a:rPr>
              <a:t> and FCFD. </a:t>
            </a:r>
          </a:p>
          <a:p>
            <a:pPr lvl="1"/>
            <a:endParaRPr lang="en-US" sz="1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HRPPD and MCP-PMT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Consider both HGCROC/EICROC and FCFD.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03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150A8-C747-49CA-8CCB-2C71D245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3C5830-40F3-F04E-B2E3-10E6672BA8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F0FFFF-7EF5-45A5-8E13-0D4DDE1B6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06776"/>
              </p:ext>
            </p:extLst>
          </p:nvPr>
        </p:nvGraphicFramePr>
        <p:xfrm>
          <a:off x="465191" y="683196"/>
          <a:ext cx="7109014" cy="580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814">
                  <a:extLst>
                    <a:ext uri="{9D8B030D-6E8A-4147-A177-3AD203B41FA5}">
                      <a16:colId xmlns:a16="http://schemas.microsoft.com/office/drawing/2014/main" val="172926859"/>
                    </a:ext>
                  </a:extLst>
                </a:gridCol>
                <a:gridCol w="1635720">
                  <a:extLst>
                    <a:ext uri="{9D8B030D-6E8A-4147-A177-3AD203B41FA5}">
                      <a16:colId xmlns:a16="http://schemas.microsoft.com/office/drawing/2014/main" val="3463441786"/>
                    </a:ext>
                  </a:extLst>
                </a:gridCol>
                <a:gridCol w="1678240">
                  <a:extLst>
                    <a:ext uri="{9D8B030D-6E8A-4147-A177-3AD203B41FA5}">
                      <a16:colId xmlns:a16="http://schemas.microsoft.com/office/drawing/2014/main" val="406351280"/>
                    </a:ext>
                  </a:extLst>
                </a:gridCol>
                <a:gridCol w="1678240">
                  <a:extLst>
                    <a:ext uri="{9D8B030D-6E8A-4147-A177-3AD203B41FA5}">
                      <a16:colId xmlns:a16="http://schemas.microsoft.com/office/drawing/2014/main" val="3908878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900" dirty="0"/>
                        <a:t>Detector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Nominal Readout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eRD109 Initiatives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426192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Si Tracking: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     3 vertex layers,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     3 sagitta layers,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     4 backward disks,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     5 forward disks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m^2 </a:t>
                      </a:r>
                    </a:p>
                    <a:p>
                      <a:r>
                        <a:rPr lang="en-US" sz="900" dirty="0"/>
                        <a:t>32 B pixels</a:t>
                      </a:r>
                    </a:p>
                    <a:p>
                      <a:r>
                        <a:rPr lang="en-US" sz="900" dirty="0"/>
                        <a:t>5,200 MAPS sensors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MAPS – ITS-3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292927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r>
                        <a:rPr lang="en-US" sz="900" dirty="0"/>
                        <a:t>MPGD tracking:</a:t>
                      </a:r>
                    </a:p>
                    <a:p>
                      <a:r>
                        <a:rPr lang="en-US" sz="900" dirty="0"/>
                        <a:t>     3 layers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100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Strips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SALSA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871654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r>
                        <a:rPr lang="en-US" sz="900" dirty="0"/>
                        <a:t>Calorimeters: (in P6)</a:t>
                      </a:r>
                    </a:p>
                    <a:p>
                      <a:r>
                        <a:rPr lang="en-US" sz="900" dirty="0"/>
                        <a:t>     Forward:    LFHCAL</a:t>
                      </a:r>
                    </a:p>
                    <a:p>
                      <a:r>
                        <a:rPr lang="en-US" sz="900" dirty="0"/>
                        <a:t>                          </a:t>
                      </a:r>
                      <a:r>
                        <a:rPr lang="en-US" sz="900" dirty="0" err="1"/>
                        <a:t>pECAL</a:t>
                      </a:r>
                      <a:endParaRPr lang="en-US" sz="900" dirty="0"/>
                    </a:p>
                    <a:p>
                      <a:r>
                        <a:rPr lang="en-US" sz="900" dirty="0"/>
                        <a:t>     Barrel:         HCAL</a:t>
                      </a:r>
                    </a:p>
                    <a:p>
                      <a:r>
                        <a:rPr lang="en-US" sz="900" dirty="0"/>
                        <a:t>                          ECAL           </a:t>
                      </a:r>
                      <a:r>
                        <a:rPr lang="en-US" sz="900" dirty="0" err="1"/>
                        <a:t>SciFi</a:t>
                      </a:r>
                      <a:r>
                        <a:rPr lang="en-US" sz="900" dirty="0"/>
                        <a:t>/Pb</a:t>
                      </a:r>
                    </a:p>
                    <a:p>
                      <a:r>
                        <a:rPr lang="en-US" sz="900" dirty="0"/>
                        <a:t>                                              Imaging Si</a:t>
                      </a:r>
                    </a:p>
                    <a:p>
                      <a:r>
                        <a:rPr lang="en-US" sz="900" dirty="0"/>
                        <a:t>     Backward:  ECAL</a:t>
                      </a:r>
                    </a:p>
                    <a:p>
                      <a:r>
                        <a:rPr lang="en-US" sz="900" dirty="0"/>
                        <a:t>                          </a:t>
                      </a:r>
                      <a:r>
                        <a:rPr lang="en-US" sz="900" dirty="0" err="1"/>
                        <a:t>nHCAL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/>
                        <a:t>31640</a:t>
                      </a:r>
                    </a:p>
                    <a:p>
                      <a:r>
                        <a:rPr lang="en-US" sz="900" dirty="0"/>
                        <a:t>19000</a:t>
                      </a:r>
                    </a:p>
                    <a:p>
                      <a:r>
                        <a:rPr lang="en-US" sz="900" dirty="0"/>
                        <a:t>1536</a:t>
                      </a:r>
                    </a:p>
                    <a:p>
                      <a:r>
                        <a:rPr lang="en-US" sz="900" dirty="0"/>
                        <a:t>5760</a:t>
                      </a:r>
                    </a:p>
                    <a:p>
                      <a:r>
                        <a:rPr lang="en-US" sz="900" dirty="0"/>
                        <a:t>88 M</a:t>
                      </a:r>
                    </a:p>
                    <a:p>
                      <a:r>
                        <a:rPr lang="en-US" sz="900" dirty="0"/>
                        <a:t>3256</a:t>
                      </a:r>
                    </a:p>
                    <a:p>
                      <a:r>
                        <a:rPr lang="en-US" sz="900" dirty="0"/>
                        <a:t>3240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  <a:p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  <a:p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  <a:p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  <a:p>
                      <a:r>
                        <a:rPr lang="en-US" sz="900" dirty="0" err="1"/>
                        <a:t>Astropix</a:t>
                      </a:r>
                      <a:endParaRPr lang="en-US" sz="900" dirty="0"/>
                    </a:p>
                    <a:p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  <a:p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/>
                        <a:t>Discrete/H2GCROC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Discrete/H2GCROC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Discrete/H2GCROC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Discrete/H2GCROC</a:t>
                      </a:r>
                    </a:p>
                    <a:p>
                      <a:r>
                        <a:rPr lang="en-US" sz="900" dirty="0"/>
                        <a:t>ASTROPIX V4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Discrete/H2GCROC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Discrete/H2GCROC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280811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r>
                        <a:rPr lang="en-US" sz="900" dirty="0"/>
                        <a:t>Far Forward:</a:t>
                      </a:r>
                    </a:p>
                    <a:p>
                      <a:r>
                        <a:rPr lang="en-US" sz="900" dirty="0"/>
                        <a:t>     B0: 4 AC-LGAD layers</a:t>
                      </a:r>
                    </a:p>
                    <a:p>
                      <a:r>
                        <a:rPr lang="en-US" sz="900" dirty="0"/>
                        <a:t>     2 Roman Pots</a:t>
                      </a:r>
                    </a:p>
                    <a:p>
                      <a:r>
                        <a:rPr lang="en-US" sz="900" dirty="0"/>
                        <a:t>     2 Off Momentum</a:t>
                      </a:r>
                    </a:p>
                    <a:p>
                      <a:r>
                        <a:rPr lang="en-US" sz="900" dirty="0"/>
                        <a:t>     ZDC: Crystal Calorimeter</a:t>
                      </a:r>
                    </a:p>
                    <a:p>
                      <a:r>
                        <a:rPr lang="en-US" sz="900" dirty="0"/>
                        <a:t>              32 Silicon pad layer</a:t>
                      </a:r>
                    </a:p>
                    <a:p>
                      <a:r>
                        <a:rPr lang="en-US" sz="900" dirty="0"/>
                        <a:t>              4 silicon pixel layers</a:t>
                      </a:r>
                    </a:p>
                    <a:p>
                      <a:r>
                        <a:rPr lang="en-US" sz="900" dirty="0"/>
                        <a:t>              2 boxes scintillator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/>
                        <a:t>1 M</a:t>
                      </a:r>
                    </a:p>
                    <a:p>
                      <a:r>
                        <a:rPr lang="en-US" sz="900" dirty="0"/>
                        <a:t>560 k</a:t>
                      </a:r>
                    </a:p>
                    <a:p>
                      <a:r>
                        <a:rPr lang="en-US" sz="900" dirty="0"/>
                        <a:t>320 k</a:t>
                      </a:r>
                    </a:p>
                    <a:p>
                      <a:r>
                        <a:rPr lang="en-US" sz="900" dirty="0"/>
                        <a:t>400 </a:t>
                      </a:r>
                    </a:p>
                    <a:p>
                      <a:r>
                        <a:rPr lang="en-US" sz="900" dirty="0"/>
                        <a:t>11520</a:t>
                      </a:r>
                    </a:p>
                    <a:p>
                      <a:r>
                        <a:rPr lang="en-US" sz="900" dirty="0"/>
                        <a:t>160 k</a:t>
                      </a:r>
                    </a:p>
                    <a:p>
                      <a:r>
                        <a:rPr lang="en-US" sz="9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/>
                        <a:t>AC-LGAD</a:t>
                      </a:r>
                    </a:p>
                    <a:p>
                      <a:r>
                        <a:rPr lang="en-US" sz="900" dirty="0"/>
                        <a:t>AC-LGAG</a:t>
                      </a:r>
                    </a:p>
                    <a:p>
                      <a:r>
                        <a:rPr lang="en-US" sz="900" dirty="0"/>
                        <a:t>AC-LGAD</a:t>
                      </a:r>
                    </a:p>
                    <a:p>
                      <a:r>
                        <a:rPr lang="en-US" sz="900" dirty="0"/>
                        <a:t>APD</a:t>
                      </a:r>
                    </a:p>
                    <a:p>
                      <a:r>
                        <a:rPr lang="en-US" sz="900" dirty="0"/>
                        <a:t>Si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AC-LGAD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PMT/</a:t>
                      </a:r>
                      <a:r>
                        <a:rPr lang="en-US" sz="900" dirty="0" err="1"/>
                        <a:t>SiPM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EICROC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EICROC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EICROC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Discrete/HGCROC/H2GCROC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HGCROC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EICROC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Discrete/HGCROC/H2GCROC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085835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r>
                        <a:rPr lang="en-US" sz="900" dirty="0"/>
                        <a:t>Far Backward:</a:t>
                      </a:r>
                    </a:p>
                    <a:p>
                      <a:r>
                        <a:rPr lang="en-US" sz="900" dirty="0"/>
                        <a:t>     Low Q Tagger 1</a:t>
                      </a:r>
                    </a:p>
                    <a:p>
                      <a:r>
                        <a:rPr lang="en-US" sz="900" dirty="0"/>
                        <a:t>     Low Q Tagger 2</a:t>
                      </a:r>
                    </a:p>
                    <a:p>
                      <a:r>
                        <a:rPr lang="en-US" sz="900" dirty="0"/>
                        <a:t>     2 Calorimeters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/>
                        <a:t>1.3 M</a:t>
                      </a:r>
                    </a:p>
                    <a:p>
                      <a:r>
                        <a:rPr lang="en-US" sz="900" dirty="0"/>
                        <a:t>480 k</a:t>
                      </a:r>
                    </a:p>
                    <a:p>
                      <a:r>
                        <a:rPr lang="en-US" sz="9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Si</a:t>
                      </a: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Si</a:t>
                      </a: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PMT/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SiPM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Timepix4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Timepix4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Discrete/HGCROC/H2GCROC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638859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r>
                        <a:rPr lang="en-US" sz="900" dirty="0"/>
                        <a:t>PID-TOF</a:t>
                      </a:r>
                    </a:p>
                    <a:p>
                      <a:r>
                        <a:rPr lang="en-US" sz="900" dirty="0"/>
                        <a:t>     Barrel TOF CTTL</a:t>
                      </a:r>
                    </a:p>
                    <a:p>
                      <a:r>
                        <a:rPr lang="en-US" sz="900" dirty="0"/>
                        <a:t>     Hadron Endcap TOF FTTL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  <a:p>
                      <a:r>
                        <a:rPr lang="en-US" sz="900" dirty="0"/>
                        <a:t>2.2 M</a:t>
                      </a:r>
                    </a:p>
                    <a:p>
                      <a:r>
                        <a:rPr lang="en-US" sz="900" dirty="0"/>
                        <a:t>5.6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AC-LGAD</a:t>
                      </a: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AC-LGAD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EICROC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EICROC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705908"/>
                  </a:ext>
                </a:extLst>
              </a:tr>
              <a:tr h="173567">
                <a:tc>
                  <a:txBody>
                    <a:bodyPr/>
                    <a:lstStyle/>
                    <a:p>
                      <a:r>
                        <a:rPr lang="en-US" sz="900" dirty="0"/>
                        <a:t>PID-Cherenkov:</a:t>
                      </a:r>
                    </a:p>
                    <a:p>
                      <a:r>
                        <a:rPr lang="en-US" sz="900" dirty="0"/>
                        <a:t>     </a:t>
                      </a:r>
                      <a:r>
                        <a:rPr lang="en-US" sz="900" dirty="0" err="1"/>
                        <a:t>dRICH</a:t>
                      </a:r>
                      <a:endParaRPr lang="en-US" sz="900" dirty="0"/>
                    </a:p>
                    <a:p>
                      <a:r>
                        <a:rPr lang="en-US" sz="900" dirty="0"/>
                        <a:t>    </a:t>
                      </a:r>
                    </a:p>
                    <a:p>
                      <a:r>
                        <a:rPr lang="en-US" sz="900" dirty="0"/>
                        <a:t>     </a:t>
                      </a:r>
                      <a:r>
                        <a:rPr lang="en-US" sz="900" dirty="0" err="1"/>
                        <a:t>pfRICH</a:t>
                      </a:r>
                      <a:r>
                        <a:rPr lang="en-US" sz="900" dirty="0"/>
                        <a:t> </a:t>
                      </a:r>
                    </a:p>
                    <a:p>
                      <a:endParaRPr lang="en-US" sz="900" dirty="0"/>
                    </a:p>
                    <a:p>
                      <a:r>
                        <a:rPr lang="en-US" sz="900" dirty="0"/>
                        <a:t>     </a:t>
                      </a:r>
                      <a:r>
                        <a:rPr lang="en-US" sz="900" dirty="0" err="1"/>
                        <a:t>hpDIRC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  <a:p>
                      <a:r>
                        <a:rPr lang="en-US" sz="900"/>
                        <a:t>5376</a:t>
                      </a:r>
                    </a:p>
                    <a:p>
                      <a:endParaRPr lang="en-US" sz="900"/>
                    </a:p>
                    <a:p>
                      <a:r>
                        <a:rPr lang="en-US" sz="900"/>
                        <a:t>69632</a:t>
                      </a:r>
                    </a:p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/>
                        <a:t>69362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SiPM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HRPPD</a:t>
                      </a:r>
                    </a:p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MCP-PMT/HRPPD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ALCOR</a:t>
                      </a:r>
                    </a:p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HGCROC/EICROC/FCFD</a:t>
                      </a:r>
                    </a:p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HGCROC/EICROC/FCFD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287452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3BF5932-DA33-45EF-9BAF-1D0A6F960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52" y="196941"/>
            <a:ext cx="5364042" cy="510417"/>
          </a:xfrm>
        </p:spPr>
        <p:txBody>
          <a:bodyPr>
            <a:normAutofit/>
          </a:bodyPr>
          <a:lstStyle/>
          <a:p>
            <a:r>
              <a:rPr lang="en-US" sz="2000" dirty="0" err="1"/>
              <a:t>ePIC</a:t>
            </a:r>
            <a:r>
              <a:rPr lang="en-US" sz="2000" dirty="0"/>
              <a:t> Readout Channels </a:t>
            </a:r>
            <a:r>
              <a:rPr lang="en-US" sz="1400" dirty="0"/>
              <a:t>(w/ Project P6 updates)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2D16267-1847-4239-ACF0-CBE125120119}"/>
              </a:ext>
            </a:extLst>
          </p:cNvPr>
          <p:cNvSpPr txBox="1">
            <a:spLocks/>
          </p:cNvSpPr>
          <p:nvPr/>
        </p:nvSpPr>
        <p:spPr>
          <a:xfrm>
            <a:off x="7624761" y="707358"/>
            <a:ext cx="1398345" cy="918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/>
              <a:t>HGCROC – Si/PMTs</a:t>
            </a:r>
          </a:p>
          <a:p>
            <a:pPr marL="0" indent="0">
              <a:buNone/>
            </a:pPr>
            <a:r>
              <a:rPr lang="en-US" sz="1000" dirty="0"/>
              <a:t>H2GCROC – </a:t>
            </a:r>
            <a:r>
              <a:rPr lang="en-US" sz="1000" dirty="0" err="1"/>
              <a:t>SiPMs</a:t>
            </a:r>
            <a:endParaRPr lang="en-US" sz="1000" dirty="0"/>
          </a:p>
          <a:p>
            <a:pPr marL="0" indent="0">
              <a:buNone/>
            </a:pPr>
            <a:r>
              <a:rPr lang="en-US" sz="1000" dirty="0"/>
              <a:t>EICROC – AC-LGAD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EB47320-3D7D-48C8-818D-3D841F890473}"/>
              </a:ext>
            </a:extLst>
          </p:cNvPr>
          <p:cNvSpPr/>
          <p:nvPr/>
        </p:nvSpPr>
        <p:spPr>
          <a:xfrm>
            <a:off x="301652" y="3429000"/>
            <a:ext cx="7483448" cy="428105"/>
          </a:xfrm>
          <a:prstGeom prst="round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465E377-4AEE-4188-AF98-D7F96EC00A85}"/>
              </a:ext>
            </a:extLst>
          </p:cNvPr>
          <p:cNvSpPr/>
          <p:nvPr/>
        </p:nvSpPr>
        <p:spPr>
          <a:xfrm>
            <a:off x="297024" y="5208680"/>
            <a:ext cx="7483448" cy="365126"/>
          </a:xfrm>
          <a:prstGeom prst="round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64F623-1C61-44CA-AE53-99404D617289}"/>
              </a:ext>
            </a:extLst>
          </p:cNvPr>
          <p:cNvSpPr/>
          <p:nvPr/>
        </p:nvSpPr>
        <p:spPr>
          <a:xfrm>
            <a:off x="7624761" y="683196"/>
            <a:ext cx="1398345" cy="819033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60E6BD7C-07C9-446E-86E0-A60191870AE0}"/>
              </a:ext>
            </a:extLst>
          </p:cNvPr>
          <p:cNvSpPr/>
          <p:nvPr/>
        </p:nvSpPr>
        <p:spPr>
          <a:xfrm>
            <a:off x="7624761" y="3857105"/>
            <a:ext cx="112983" cy="5810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D33C56F-92F9-433C-83D0-05BB0347B29F}"/>
              </a:ext>
            </a:extLst>
          </p:cNvPr>
          <p:cNvSpPr txBox="1">
            <a:spLocks/>
          </p:cNvSpPr>
          <p:nvPr/>
        </p:nvSpPr>
        <p:spPr>
          <a:xfrm>
            <a:off x="7798223" y="4030565"/>
            <a:ext cx="676577" cy="3067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/>
              <a:t>TBD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6F03335-8719-4D4B-89C6-CC7A63914307}"/>
              </a:ext>
            </a:extLst>
          </p:cNvPr>
          <p:cNvSpPr/>
          <p:nvPr/>
        </p:nvSpPr>
        <p:spPr>
          <a:xfrm>
            <a:off x="314775" y="6003633"/>
            <a:ext cx="7483448" cy="428104"/>
          </a:xfrm>
          <a:prstGeom prst="round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427FABC-C2DA-4CEB-8826-F6FDDE3C4E70}"/>
              </a:ext>
            </a:extLst>
          </p:cNvPr>
          <p:cNvSpPr/>
          <p:nvPr/>
        </p:nvSpPr>
        <p:spPr>
          <a:xfrm>
            <a:off x="297024" y="2230701"/>
            <a:ext cx="7483448" cy="560989"/>
          </a:xfrm>
          <a:prstGeom prst="roundRect">
            <a:avLst/>
          </a:prstGeom>
          <a:noFill/>
          <a:ln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16D332-D53C-4812-B922-EAF57955541C}"/>
              </a:ext>
            </a:extLst>
          </p:cNvPr>
          <p:cNvSpPr/>
          <p:nvPr/>
        </p:nvSpPr>
        <p:spPr>
          <a:xfrm>
            <a:off x="314775" y="2917016"/>
            <a:ext cx="7483448" cy="360929"/>
          </a:xfrm>
          <a:prstGeom prst="roundRect">
            <a:avLst/>
          </a:prstGeom>
          <a:noFill/>
          <a:ln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6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44" y="254584"/>
            <a:ext cx="7800156" cy="1147458"/>
          </a:xfrm>
        </p:spPr>
        <p:txBody>
          <a:bodyPr>
            <a:normAutofit/>
          </a:bodyPr>
          <a:lstStyle/>
          <a:p>
            <a:r>
              <a:rPr lang="en-US" sz="2400" dirty="0"/>
              <a:t>Next Steps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788753" y="1038784"/>
            <a:ext cx="7691218" cy="5209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FF"/>
                </a:solidFill>
              </a:rPr>
              <a:t>Verify and collect missing parameters from detector groups:</a:t>
            </a:r>
          </a:p>
          <a:p>
            <a:endParaRPr lang="en-US" sz="1000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FF"/>
                </a:solidFill>
              </a:rPr>
              <a:t>Qin Min-Max: The minimum charge sensitivity requirement is bound by the ENC from the combination of the sensor technology, the design of the ASIC input structure and their integration, e.g. </a:t>
            </a:r>
            <a:r>
              <a:rPr lang="en-US" sz="2000" dirty="0" err="1">
                <a:solidFill>
                  <a:srgbClr val="0000FF"/>
                </a:solidFill>
              </a:rPr>
              <a:t>parasitics</a:t>
            </a:r>
            <a:r>
              <a:rPr lang="en-US" sz="2000" dirty="0">
                <a:solidFill>
                  <a:srgbClr val="0000FF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sz="1000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FF"/>
                </a:solidFill>
              </a:rPr>
              <a:t>Cd: the sensor capacitance plus </a:t>
            </a:r>
            <a:r>
              <a:rPr lang="en-US" sz="2000" dirty="0" err="1">
                <a:solidFill>
                  <a:srgbClr val="0000FF"/>
                </a:solidFill>
              </a:rPr>
              <a:t>parasitics</a:t>
            </a:r>
            <a:r>
              <a:rPr lang="en-US" sz="2000" dirty="0">
                <a:solidFill>
                  <a:srgbClr val="0000FF"/>
                </a:solidFill>
              </a:rPr>
              <a:t> impact timing precision and drive the fine-tuning of the ASIC shaping parameters.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sz="1000" dirty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FF"/>
                </a:solidFill>
              </a:rPr>
              <a:t>Rates: the maximum rate per channel requirement impacts the design of the ASIC shaping parameters, memory depth and output link speed and/or number of links.</a:t>
            </a:r>
          </a:p>
        </p:txBody>
      </p:sp>
    </p:spTree>
    <p:extLst>
      <p:ext uri="{BB962C8B-B14F-4D97-AF65-F5344CB8AC3E}">
        <p14:creationId xmlns:p14="http://schemas.microsoft.com/office/powerpoint/2010/main" val="82793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FDFA-E679-4ED2-AB3E-EECC48CDB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7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BECA5DA-D417-4347-AA80-C703A86E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44" y="254584"/>
            <a:ext cx="7800156" cy="1147458"/>
          </a:xfrm>
        </p:spPr>
        <p:txBody>
          <a:bodyPr>
            <a:normAutofit/>
          </a:bodyPr>
          <a:lstStyle/>
          <a:p>
            <a:r>
              <a:rPr lang="en-US" sz="2400" dirty="0"/>
              <a:t>Next Steps - continued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D77FD4-8FFC-42FF-80DA-E7FDD6977394}"/>
              </a:ext>
            </a:extLst>
          </p:cNvPr>
          <p:cNvSpPr txBox="1">
            <a:spLocks/>
          </p:cNvSpPr>
          <p:nvPr/>
        </p:nvSpPr>
        <p:spPr>
          <a:xfrm>
            <a:off x="784144" y="1040998"/>
            <a:ext cx="7360937" cy="55624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>
                <a:solidFill>
                  <a:srgbClr val="0000FF"/>
                </a:solidFill>
              </a:rPr>
              <a:t>ePIC</a:t>
            </a:r>
            <a:r>
              <a:rPr lang="en-US" sz="2000" dirty="0">
                <a:solidFill>
                  <a:srgbClr val="0000FF"/>
                </a:solidFill>
              </a:rPr>
              <a:t> specifications and requirements will be proposed and discussed with the Omega/IN2P3 groups to finalize the specifications of the EICROC and its variants.</a:t>
            </a:r>
          </a:p>
          <a:p>
            <a:endParaRPr lang="en-US" sz="1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The Omega/IN2P3 will then propose design and development plans.</a:t>
            </a:r>
          </a:p>
          <a:p>
            <a:endParaRPr lang="en-US" sz="2000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FF"/>
                </a:solidFill>
              </a:rPr>
              <a:t>The path is clear and will follow the eRD109 initiatives.</a:t>
            </a:r>
          </a:p>
          <a:p>
            <a:pPr lvl="1"/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57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150A8-C747-49CA-8CCB-2C71D245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3C5830-40F3-F04E-B2E3-10E6672BA8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3BF5932-DA33-45EF-9BAF-1D0A6F960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52" y="196941"/>
            <a:ext cx="3646404" cy="510417"/>
          </a:xfrm>
        </p:spPr>
        <p:txBody>
          <a:bodyPr>
            <a:normAutofit/>
          </a:bodyPr>
          <a:lstStyle/>
          <a:p>
            <a:r>
              <a:rPr lang="en-US" sz="2000" dirty="0"/>
              <a:t>eRD109 Updates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9CC2D07-FC88-44F7-99C5-EAA809910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073989"/>
              </p:ext>
            </p:extLst>
          </p:nvPr>
        </p:nvGraphicFramePr>
        <p:xfrm>
          <a:off x="1572471" y="848943"/>
          <a:ext cx="5922859" cy="1954212"/>
        </p:xfrm>
        <a:graphic>
          <a:graphicData uri="http://schemas.openxmlformats.org/drawingml/2006/table">
            <a:tbl>
              <a:tblPr firstRow="1" firstCol="1" bandRow="1"/>
              <a:tblGrid>
                <a:gridCol w="307498">
                  <a:extLst>
                    <a:ext uri="{9D8B030D-6E8A-4147-A177-3AD203B41FA5}">
                      <a16:colId xmlns:a16="http://schemas.microsoft.com/office/drawing/2014/main" val="3114724028"/>
                    </a:ext>
                  </a:extLst>
                </a:gridCol>
                <a:gridCol w="1705131">
                  <a:extLst>
                    <a:ext uri="{9D8B030D-6E8A-4147-A177-3AD203B41FA5}">
                      <a16:colId xmlns:a16="http://schemas.microsoft.com/office/drawing/2014/main" val="1230121553"/>
                    </a:ext>
                  </a:extLst>
                </a:gridCol>
                <a:gridCol w="1790525">
                  <a:extLst>
                    <a:ext uri="{9D8B030D-6E8A-4147-A177-3AD203B41FA5}">
                      <a16:colId xmlns:a16="http://schemas.microsoft.com/office/drawing/2014/main" val="2435463164"/>
                    </a:ext>
                  </a:extLst>
                </a:gridCol>
                <a:gridCol w="979395">
                  <a:extLst>
                    <a:ext uri="{9D8B030D-6E8A-4147-A177-3AD203B41FA5}">
                      <a16:colId xmlns:a16="http://schemas.microsoft.com/office/drawing/2014/main" val="4234082765"/>
                    </a:ext>
                  </a:extLst>
                </a:gridCol>
                <a:gridCol w="1140310">
                  <a:extLst>
                    <a:ext uri="{9D8B030D-6E8A-4147-A177-3AD203B41FA5}">
                      <a16:colId xmlns:a16="http://schemas.microsoft.com/office/drawing/2014/main" val="2095344143"/>
                    </a:ext>
                  </a:extLst>
                </a:gridCol>
              </a:tblGrid>
              <a:tr h="3327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Detector/Technology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Discrete/ASIC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Awarded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54756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IUCF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386455"/>
                  </a:ext>
                </a:extLst>
              </a:tr>
              <a:tr h="1029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HGCROC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376927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32010"/>
                  </a:ext>
                </a:extLst>
              </a:tr>
              <a:tr h="214311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AC-LGAD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Omega/IN2P3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Fall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09161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FCFD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FNAL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/>
                        <a:t>June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633305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Barrel L-M Serv. Hybrid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/>
                        <a:t>April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592577"/>
                  </a:ext>
                </a:extLst>
              </a:tr>
              <a:tr h="323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100" baseline="30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Party Evaluation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UCSC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/>
                        <a:t>Pending Legal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602147"/>
                  </a:ext>
                </a:extLst>
              </a:tr>
              <a:tr h="1174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MPGD/µ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RWell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185289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USP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9852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A58BFA-C3AA-49C7-857D-470BBEEB35D6}"/>
              </a:ext>
            </a:extLst>
          </p:cNvPr>
          <p:cNvSpPr txBox="1"/>
          <p:nvPr/>
        </p:nvSpPr>
        <p:spPr>
          <a:xfrm>
            <a:off x="704851" y="522692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FY23 - Contract awards have taken much longer than expected.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A86D18-0E9B-4F7F-A215-C78ABAA4D768}"/>
              </a:ext>
            </a:extLst>
          </p:cNvPr>
          <p:cNvSpPr txBox="1"/>
          <p:nvPr/>
        </p:nvSpPr>
        <p:spPr>
          <a:xfrm>
            <a:off x="704850" y="5592769"/>
            <a:ext cx="7658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defTabSz="457200"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</a:rPr>
              <a:t>The synergies of the various groups working on the clock will be considered at a future Electronics &amp; DAQ WG meeting.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25E7CE-5860-4658-A172-F23DF686F938}"/>
              </a:ext>
            </a:extLst>
          </p:cNvPr>
          <p:cNvSpPr txBox="1"/>
          <p:nvPr/>
        </p:nvSpPr>
        <p:spPr>
          <a:xfrm>
            <a:off x="704851" y="2938267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FY24 – Proposed and subject to DAC review 28-31 August 2023.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1CFD6ED-F99B-427D-A0E3-99221BCF0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085085"/>
              </p:ext>
            </p:extLst>
          </p:nvPr>
        </p:nvGraphicFramePr>
        <p:xfrm>
          <a:off x="1610570" y="3317451"/>
          <a:ext cx="5884760" cy="2133600"/>
        </p:xfrm>
        <a:graphic>
          <a:graphicData uri="http://schemas.openxmlformats.org/drawingml/2006/table">
            <a:tbl>
              <a:tblPr firstRow="1" firstCol="1" bandRow="1"/>
              <a:tblGrid>
                <a:gridCol w="378366">
                  <a:extLst>
                    <a:ext uri="{9D8B030D-6E8A-4147-A177-3AD203B41FA5}">
                      <a16:colId xmlns:a16="http://schemas.microsoft.com/office/drawing/2014/main" val="3114724028"/>
                    </a:ext>
                  </a:extLst>
                </a:gridCol>
                <a:gridCol w="1450950">
                  <a:extLst>
                    <a:ext uri="{9D8B030D-6E8A-4147-A177-3AD203B41FA5}">
                      <a16:colId xmlns:a16="http://schemas.microsoft.com/office/drawing/2014/main" val="1230121553"/>
                    </a:ext>
                  </a:extLst>
                </a:gridCol>
                <a:gridCol w="1915885">
                  <a:extLst>
                    <a:ext uri="{9D8B030D-6E8A-4147-A177-3AD203B41FA5}">
                      <a16:colId xmlns:a16="http://schemas.microsoft.com/office/drawing/2014/main" val="2435463164"/>
                    </a:ext>
                  </a:extLst>
                </a:gridCol>
                <a:gridCol w="2139559">
                  <a:extLst>
                    <a:ext uri="{9D8B030D-6E8A-4147-A177-3AD203B41FA5}">
                      <a16:colId xmlns:a16="http://schemas.microsoft.com/office/drawing/2014/main" val="4234082765"/>
                    </a:ext>
                  </a:extLst>
                </a:gridCol>
              </a:tblGrid>
              <a:tr h="3327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Detector/Technology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Discrete/ASIC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54756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Discrete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IUCF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386455"/>
                  </a:ext>
                </a:extLst>
              </a:tr>
              <a:tr h="1029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Calorimeter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HGCROC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376927"/>
                  </a:ext>
                </a:extLst>
              </a:tr>
              <a:tr h="1689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INFN – BO, 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332010"/>
                  </a:ext>
                </a:extLst>
              </a:tr>
              <a:tr h="214311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AC-LGAD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EICROC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Omega/IN2P3/</a:t>
                      </a:r>
                      <a:r>
                        <a:rPr lang="en-US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IJCLab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/CEA/IRFU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909161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FCFD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FNAL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633305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Barrel L-M Serv. Hybrid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92577"/>
                  </a:ext>
                </a:extLst>
              </a:tr>
              <a:tr h="323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Precision Clock Distribution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BNL/Rice/UIC/ORNL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602147"/>
                  </a:ext>
                </a:extLst>
              </a:tr>
              <a:tr h="1174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MPGD/µ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RWell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185289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latin typeface="+mn-lt"/>
                        </a:rPr>
                        <a:t>USP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398525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EDA4651-2940-444E-93DF-FA2C610545E7}"/>
              </a:ext>
            </a:extLst>
          </p:cNvPr>
          <p:cNvCxnSpPr>
            <a:cxnSpLocks/>
          </p:cNvCxnSpPr>
          <p:nvPr/>
        </p:nvCxnSpPr>
        <p:spPr>
          <a:xfrm flipH="1">
            <a:off x="7576457" y="4920343"/>
            <a:ext cx="4898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414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2" ma:contentTypeDescription="Create a new document." ma:contentTypeScope="" ma:versionID="470862fbaf5568658fb819899f066ca7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287720239c1b6a8db7e21d9ab43ac6bd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schemas.openxmlformats.org/package/2006/metadata/core-properties"/>
    <ds:schemaRef ds:uri="dcff909e-542d-4672-8557-4ef8d9009dce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426b74de-0581-4e94-90c0-1abf6215444e"/>
    <ds:schemaRef ds:uri="http://www.w3.org/XML/1998/namespace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677DAA8-1418-4C8B-BAB2-EC57744EDB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126886</TotalTime>
  <Words>816</Words>
  <Application>Microsoft Office PowerPoint</Application>
  <PresentationFormat>On-screen Show (4:3)</PresentationFormat>
  <Paragraphs>267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Wingdings</vt:lpstr>
      <vt:lpstr>Office Theme</vt:lpstr>
      <vt:lpstr>Electronics &amp; DAQ WG </vt:lpstr>
      <vt:lpstr>Agenda</vt:lpstr>
      <vt:lpstr>Welcome &amp; News</vt:lpstr>
      <vt:lpstr>Welcome &amp; News</vt:lpstr>
      <vt:lpstr>ePIC Readout Channels (w/ Project P6 updates)</vt:lpstr>
      <vt:lpstr>Next Steps</vt:lpstr>
      <vt:lpstr>Next Steps - continued</vt:lpstr>
      <vt:lpstr>eRD109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452</cp:revision>
  <dcterms:created xsi:type="dcterms:W3CDTF">2020-03-06T15:05:08Z</dcterms:created>
  <dcterms:modified xsi:type="dcterms:W3CDTF">2023-08-10T00:06:21Z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