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306" r:id="rId3"/>
    <p:sldId id="305" r:id="rId4"/>
    <p:sldId id="307" r:id="rId5"/>
    <p:sldId id="330" r:id="rId6"/>
    <p:sldId id="341" r:id="rId7"/>
    <p:sldId id="34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00"/>
    <p:restoredTop sz="96260"/>
  </p:normalViewPr>
  <p:slideViewPr>
    <p:cSldViewPr snapToGrid="0">
      <p:cViewPr>
        <p:scale>
          <a:sx n="110" d="100"/>
          <a:sy n="110" d="100"/>
        </p:scale>
        <p:origin x="-86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C5B1-F094-494B-AFB8-1997DBA23171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E1FE-3A88-704F-BD86-25551189E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6F116-EB37-45A9-BC2E-E2BFAA000B5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868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1BF9-1902-9315-D2CC-34C5A76E1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9299A-D365-58B9-8C39-1AB28F9C4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6301-F7AD-1A1B-049D-9A316743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BAD4E-7EC2-3935-F442-8296F21E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A79A-5647-33B9-2655-0815D7A2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47DC-C37D-E3A9-B276-FC4BB041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86A9E-42A8-9622-0EF8-F6BC12C77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9898F-DEDD-74A0-C830-AC27C3D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FDA12-52B8-EDBC-3F04-E07C2B40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4AB0-21EF-A513-C2E2-F163AEE3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8044A4-3882-06F5-97C3-2B17F5320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8F6544-A66D-AA64-7C63-FA143BAF8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83F6-20F7-4F2C-1E9B-0CB26E65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B73C-EAA2-A650-86A5-8A226826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29D7-F108-CDFB-562E-9DB6F3DA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3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7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0BEA-6702-8A0A-BE2F-2091DD13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D925-BB91-E0D2-3892-4B2EC5FD7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982F8-9AAB-D2F3-FB80-7F737216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1338-ED55-935C-FE91-0BC78905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286D2-C2FF-9E15-C82A-A241C18C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6FEBE-382F-13D3-F380-B6200982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92A2-216D-419E-541E-467EF3A1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FA9FF-B11F-E1E2-FE55-22E7D595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DE3F-579D-21F4-6DE2-9711F0E2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0B84-C4E2-1B24-B1B5-A7FBE376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3D96-A082-3F7C-12CC-1471C7D4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12F02-9824-5ACF-B921-3525BD34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99B10-13F7-ABF5-96B0-35AF2BFF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B625E-ED48-53DE-B227-8C31227E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95BAF-ED19-321A-2013-8D0B6F21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8AC79-D4B0-EB0B-9259-F205B9A8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D23E-124D-B7A9-252D-E2B02F4B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7743B-4C56-A3D9-7175-64D9DAF47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5A3A0-3F69-C226-36C6-47E1CFB2E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7EF0E-9715-E56A-78D8-26C5FDB76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45102-7420-2867-993B-1369E6289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180E4-7D4D-4EEC-1144-5205CB11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BE635-6C07-4D88-7A3E-906F7202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D0C4C-BA87-2556-7AFB-DB39C3FC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728E-1C83-0BBB-1BE7-FE995A9EE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9A51-B23F-28F6-633C-AA588964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76479-0B6A-6FC6-8F7D-3104DDB9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7D186-9AB0-12CC-F644-C60DDAB2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7EA6F-F1D6-00AE-0478-FB3E219EE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B2228-7CF3-8B12-1B7A-ACCADDA6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5D16-3009-36A9-8CA6-737961BB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36B4D-FFA9-99EA-488C-7F74DA5C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F6A29-0384-1206-EE65-0E2897EE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12CEB-91DE-65EF-309E-86B0351E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013EC-67DE-3D71-E8C3-FFE1D6E2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A5E20-566E-183C-157F-5C67C64E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9574F-2130-19BF-D190-DA4F36DE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ACC5-2B0A-2269-88A1-A9EC9406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F83DD-E1B3-5A67-E007-6A344DEA2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8FB55-D42F-8827-2853-D249A1AED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45E20-BB39-4462-EDF3-3909E071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E3F14-6CBC-1DC8-61EB-05F7F7B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21E9-FEE0-B63D-B565-A1EA903F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6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97484-EFC2-1640-D6B0-2FB2573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20E23-77AC-B5E7-C521-C0EF9BD9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2D9F-D9AA-D2A1-EDBC-E08D126A0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E3D7-E44D-944A-B0FB-463360F7C25F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ED972-587C-7DE3-9170-9B8AEA5D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7121E-167F-9973-936F-95C192D93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B639-D901-424D-84DF-F2587631F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BCE0AA72-68E9-4CB3-B76E-1CDBDDB7E96B" TargetMode="External"/><Relationship Id="rId13" Type="http://schemas.openxmlformats.org/officeDocument/2006/relationships/image" Target="../media/image18.jpeg"/><Relationship Id="rId18" Type="http://schemas.openxmlformats.org/officeDocument/2006/relationships/image" Target="cid:5F05B50D-FB43-4F8C-82F7-CD10C5B88F2F" TargetMode="External"/><Relationship Id="rId3" Type="http://schemas.openxmlformats.org/officeDocument/2006/relationships/image" Target="cid:63609757-DF3E-4D96-9D22-674D68C703DA" TargetMode="External"/><Relationship Id="rId7" Type="http://schemas.openxmlformats.org/officeDocument/2006/relationships/image" Target="../media/image15.jpeg"/><Relationship Id="rId12" Type="http://schemas.openxmlformats.org/officeDocument/2006/relationships/image" Target="cid:3CA45AB2-E4B4-4266-BE2C-2EA491326D1B" TargetMode="External"/><Relationship Id="rId17" Type="http://schemas.openxmlformats.org/officeDocument/2006/relationships/image" Target="../media/image20.jpeg"/><Relationship Id="rId2" Type="http://schemas.openxmlformats.org/officeDocument/2006/relationships/image" Target="../media/image13.jpeg"/><Relationship Id="rId16" Type="http://schemas.openxmlformats.org/officeDocument/2006/relationships/image" Target="cid:F33276D7-C610-44C1-B8F5-C5B9DBAA731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cid:B3B2CD3A-7ACA-472E-B3D9-28EA0F5D0854" TargetMode="External"/><Relationship Id="rId15" Type="http://schemas.openxmlformats.org/officeDocument/2006/relationships/image" Target="../media/image19.jpeg"/><Relationship Id="rId10" Type="http://schemas.openxmlformats.org/officeDocument/2006/relationships/image" Target="cid:96984572-9444-42C7-A125-C8607D162417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6.jpeg"/><Relationship Id="rId14" Type="http://schemas.openxmlformats.org/officeDocument/2006/relationships/image" Target="cid:3533EE23-D762-43CA-ABE0-89EB5F22CEE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Coherent Electron Cooling Pop Experiment (</a:t>
            </a:r>
            <a:r>
              <a:rPr lang="en-US" sz="5400" b="1" dirty="0" err="1">
                <a:solidFill>
                  <a:schemeClr val="bg1"/>
                </a:solidFill>
              </a:rPr>
              <a:t>CeC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  <a:endParaRPr lang="en-US" sz="7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Kai Shih</a:t>
            </a:r>
          </a:p>
          <a:p>
            <a:r>
              <a:rPr lang="en-US" dirty="0"/>
              <a:t>Postdoc, </a:t>
            </a:r>
            <a:r>
              <a:rPr lang="en-US" dirty="0" err="1"/>
              <a:t>CeC</a:t>
            </a:r>
            <a:r>
              <a:rPr lang="en-US" dirty="0"/>
              <a:t> Group, C-AD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02/07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C0A5904-44B6-16C8-D1C5-CB86EF118E67}"/>
              </a:ext>
            </a:extLst>
          </p:cNvPr>
          <p:cNvGrpSpPr/>
          <p:nvPr/>
        </p:nvGrpSpPr>
        <p:grpSpPr>
          <a:xfrm>
            <a:off x="6157121" y="1007382"/>
            <a:ext cx="5849653" cy="4843235"/>
            <a:chOff x="-650481" y="704422"/>
            <a:chExt cx="11906448" cy="3732767"/>
          </a:xfrm>
        </p:grpSpPr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id="{C108789D-F8CC-12BC-1374-23052FB265C2}"/>
                </a:ext>
              </a:extLst>
            </p:cNvPr>
            <p:cNvSpPr/>
            <p:nvPr/>
          </p:nvSpPr>
          <p:spPr>
            <a:xfrm>
              <a:off x="-650481" y="704422"/>
              <a:ext cx="11906448" cy="3732767"/>
            </a:xfrm>
            <a:prstGeom prst="roundRect">
              <a:avLst>
                <a:gd name="adj" fmla="val 5287"/>
              </a:avLst>
            </a:prstGeom>
            <a:gradFill flip="none" rotWithShape="1">
              <a:gsLst>
                <a:gs pos="0">
                  <a:srgbClr val="DEE6F2"/>
                </a:gs>
                <a:gs pos="95000">
                  <a:schemeClr val="tx1"/>
                </a:gs>
                <a:gs pos="83000">
                  <a:schemeClr val="bg1"/>
                </a:gs>
                <a:gs pos="83000">
                  <a:schemeClr val="bg1"/>
                </a:gs>
                <a:gs pos="83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78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F07A51B-C660-0DC8-5C91-07257FBCE894}"/>
                </a:ext>
              </a:extLst>
            </p:cNvPr>
            <p:cNvSpPr txBox="1"/>
            <p:nvPr/>
          </p:nvSpPr>
          <p:spPr>
            <a:xfrm>
              <a:off x="-462098" y="820870"/>
              <a:ext cx="6488214" cy="450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Beam Parameters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1D1429-8736-3BCD-2E6C-C3B2E8F0D117}"/>
              </a:ext>
            </a:extLst>
          </p:cNvPr>
          <p:cNvGrpSpPr/>
          <p:nvPr/>
        </p:nvGrpSpPr>
        <p:grpSpPr>
          <a:xfrm>
            <a:off x="1822325" y="934130"/>
            <a:ext cx="3654871" cy="2639349"/>
            <a:chOff x="1729772" y="442197"/>
            <a:chExt cx="3654871" cy="2639349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D40670BA-0040-CB51-B43D-3D13FB669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7" r="32801" b="47189"/>
            <a:stretch/>
          </p:blipFill>
          <p:spPr>
            <a:xfrm>
              <a:off x="2106460" y="442197"/>
              <a:ext cx="2949190" cy="1257743"/>
            </a:xfrm>
            <a:prstGeom prst="rect">
              <a:avLst/>
            </a:prstGeom>
          </p:spPr>
        </p:pic>
        <p:pic>
          <p:nvPicPr>
            <p:cNvPr id="61" name="Picture 60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64D524AA-01D0-1734-5A9C-122498EA0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86" t="73850" r="24766"/>
            <a:stretch/>
          </p:blipFill>
          <p:spPr>
            <a:xfrm>
              <a:off x="1729772" y="2481179"/>
              <a:ext cx="3654871" cy="60036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F33F89-AB16-3E86-ABF9-26EDE51A2A6B}"/>
              </a:ext>
            </a:extLst>
          </p:cNvPr>
          <p:cNvGrpSpPr/>
          <p:nvPr/>
        </p:nvGrpSpPr>
        <p:grpSpPr>
          <a:xfrm>
            <a:off x="1130802" y="4265608"/>
            <a:ext cx="4810586" cy="2170430"/>
            <a:chOff x="985011" y="4269770"/>
            <a:chExt cx="4810586" cy="217043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904258A-A524-E237-29CE-00CA5697465D}"/>
                </a:ext>
              </a:extLst>
            </p:cNvPr>
            <p:cNvGrpSpPr/>
            <p:nvPr/>
          </p:nvGrpSpPr>
          <p:grpSpPr>
            <a:xfrm>
              <a:off x="985011" y="4704229"/>
              <a:ext cx="4810586" cy="1735971"/>
              <a:chOff x="904624" y="4696144"/>
              <a:chExt cx="4810586" cy="1735971"/>
            </a:xfrm>
          </p:grpSpPr>
          <p:pic>
            <p:nvPicPr>
              <p:cNvPr id="68" name="Picture 67" descr="A picture containing text, clock, watch&#10;&#10;Description automatically generated">
                <a:extLst>
                  <a:ext uri="{FF2B5EF4-FFF2-40B4-BE49-F238E27FC236}">
                    <a16:creationId xmlns:a16="http://schemas.microsoft.com/office/drawing/2014/main" id="{8EC6EBED-8751-83C0-A3A8-B874A43580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63"/>
              <a:stretch/>
            </p:blipFill>
            <p:spPr>
              <a:xfrm>
                <a:off x="1227776" y="4696144"/>
                <a:ext cx="4487434" cy="1114581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74299B-389C-B18D-C39A-E413624C9E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26" t="38903" r="24239"/>
              <a:stretch/>
            </p:blipFill>
            <p:spPr>
              <a:xfrm>
                <a:off x="904624" y="6007232"/>
                <a:ext cx="2887250" cy="424883"/>
              </a:xfrm>
              <a:prstGeom prst="rect">
                <a:avLst/>
              </a:prstGeom>
            </p:spPr>
          </p:pic>
        </p:grpSp>
        <p:pic>
          <p:nvPicPr>
            <p:cNvPr id="84" name="Picture 83" descr="Icon&#10;&#10;Description automatically generated">
              <a:extLst>
                <a:ext uri="{FF2B5EF4-FFF2-40B4-BE49-F238E27FC236}">
                  <a16:creationId xmlns:a16="http://schemas.microsoft.com/office/drawing/2014/main" id="{96711E77-E670-AC63-6B84-3BA12022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992" y="4269770"/>
              <a:ext cx="2511888" cy="354476"/>
            </a:xfrm>
            <a:prstGeom prst="rect">
              <a:avLst/>
            </a:prstGeom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1CEB444-E304-6B57-A250-C24722AA827F}"/>
              </a:ext>
            </a:extLst>
          </p:cNvPr>
          <p:cNvSpPr txBox="1"/>
          <p:nvPr/>
        </p:nvSpPr>
        <p:spPr>
          <a:xfrm>
            <a:off x="119485" y="702802"/>
            <a:ext cx="2378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Beam Projection:</a:t>
            </a:r>
            <a:endParaRPr lang="zh-HK" altLang="en-US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4D6EBE7-2999-211D-31F6-E57DCCB886D9}"/>
              </a:ext>
            </a:extLst>
          </p:cNvPr>
          <p:cNvSpPr txBox="1"/>
          <p:nvPr/>
        </p:nvSpPr>
        <p:spPr>
          <a:xfrm>
            <a:off x="119485" y="3660564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/>
              <a:t>The j th beam slice:</a:t>
            </a:r>
            <a:endParaRPr lang="zh-HK" altLang="en-US" sz="2400" b="1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B30CF63-91E4-3F41-3741-F464F540695C}"/>
              </a:ext>
            </a:extLst>
          </p:cNvPr>
          <p:cNvSpPr/>
          <p:nvPr/>
        </p:nvSpPr>
        <p:spPr>
          <a:xfrm>
            <a:off x="1900715" y="2951838"/>
            <a:ext cx="3654871" cy="542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1AC9606-4FFB-FEC1-2F5A-3FB742369966}"/>
              </a:ext>
            </a:extLst>
          </p:cNvPr>
          <p:cNvSpPr/>
          <p:nvPr/>
        </p:nvSpPr>
        <p:spPr>
          <a:xfrm>
            <a:off x="1453954" y="5937737"/>
            <a:ext cx="2474951" cy="5423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F565CC5-FADF-CE83-7FCA-2201CAD771D5}"/>
                  </a:ext>
                </a:extLst>
              </p:cNvPr>
              <p:cNvSpPr txBox="1"/>
              <p:nvPr/>
            </p:nvSpPr>
            <p:spPr>
              <a:xfrm>
                <a:off x="6301515" y="2372883"/>
                <a:ext cx="5623382" cy="2193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Quantify beam quality with RMS emittance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HK" altLang="en-US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endParaRPr lang="en-US" altLang="zh-HK" b="0" dirty="0"/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Slice parameters can be obtained by isolating slice particles ensemble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Slice RMS emittance and slice current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affect electron beam instability growth in PCA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F565CC5-FADF-CE83-7FCA-2201CAD77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515" y="2372883"/>
                <a:ext cx="5623382" cy="2193806"/>
              </a:xfrm>
              <a:prstGeom prst="rect">
                <a:avLst/>
              </a:prstGeom>
              <a:blipFill>
                <a:blip r:embed="rId7"/>
                <a:stretch>
                  <a:fillRect l="-759" b="-36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2CA6050-4C77-E9B6-EFC6-0D337230C3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15285" r="34231" b="53626"/>
          <a:stretch/>
        </p:blipFill>
        <p:spPr>
          <a:xfrm>
            <a:off x="2409643" y="2113750"/>
            <a:ext cx="1917032" cy="7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0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03/07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CE6C9D8-650B-6490-FD9D-C1815439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" y="4166589"/>
            <a:ext cx="11174136" cy="198529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0C1F5C-471D-B41E-F076-45AD0A615395}"/>
              </a:ext>
            </a:extLst>
          </p:cNvPr>
          <p:cNvCxnSpPr/>
          <p:nvPr/>
        </p:nvCxnSpPr>
        <p:spPr>
          <a:xfrm>
            <a:off x="3101788" y="4801235"/>
            <a:ext cx="533539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AFFD8B9-759E-F33D-34A9-140F0B34953E}"/>
              </a:ext>
            </a:extLst>
          </p:cNvPr>
          <p:cNvSpPr txBox="1"/>
          <p:nvPr/>
        </p:nvSpPr>
        <p:spPr>
          <a:xfrm>
            <a:off x="5029401" y="4372552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PCA (Amplifier)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59804-74D0-7F3F-357C-B871959C609B}"/>
              </a:ext>
            </a:extLst>
          </p:cNvPr>
          <p:cNvSpPr txBox="1"/>
          <p:nvPr/>
        </p:nvSpPr>
        <p:spPr>
          <a:xfrm>
            <a:off x="1556397" y="4092152"/>
            <a:ext cx="1147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dirty="0"/>
              <a:t>(Pickup)</a:t>
            </a:r>
            <a:endParaRPr lang="zh-HK" alt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460095-4E22-1C1E-6B65-AEE54277C1DD}"/>
              </a:ext>
            </a:extLst>
          </p:cNvPr>
          <p:cNvGrpSpPr/>
          <p:nvPr/>
        </p:nvGrpSpPr>
        <p:grpSpPr>
          <a:xfrm>
            <a:off x="8136799" y="2610661"/>
            <a:ext cx="2248361" cy="1672937"/>
            <a:chOff x="8904491" y="3791823"/>
            <a:chExt cx="2093476" cy="1252430"/>
          </a:xfrm>
        </p:grpSpPr>
        <p:pic>
          <p:nvPicPr>
            <p:cNvPr id="63" name="Picture 62" descr="A picture containing glass">
              <a:extLst>
                <a:ext uri="{FF2B5EF4-FFF2-40B4-BE49-F238E27FC236}">
                  <a16:creationId xmlns:a16="http://schemas.microsoft.com/office/drawing/2014/main" id="{840B459F-E857-16E1-4B8B-54AB38F8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491" y="3791823"/>
              <a:ext cx="2093476" cy="1057993"/>
            </a:xfrm>
            <a:prstGeom prst="rect">
              <a:avLst/>
            </a:prstGeom>
          </p:spPr>
        </p:pic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B5772BD-0A68-3E17-72BC-0518D383D650}"/>
                </a:ext>
              </a:extLst>
            </p:cNvPr>
            <p:cNvSpPr/>
            <p:nvPr/>
          </p:nvSpPr>
          <p:spPr>
            <a:xfrm>
              <a:off x="10398369" y="4721469"/>
              <a:ext cx="392723" cy="157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zh-HK" alt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1C91D8C-73BB-039D-31EA-9604EF9870A7}"/>
                </a:ext>
              </a:extLst>
            </p:cNvPr>
            <p:cNvSpPr/>
            <p:nvPr/>
          </p:nvSpPr>
          <p:spPr>
            <a:xfrm rot="4255234">
              <a:off x="10509271" y="4790533"/>
              <a:ext cx="394736" cy="112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zh-HK" alt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C59AB2-7C39-16C2-B27E-B366005DCDB3}"/>
                </a:ext>
              </a:extLst>
            </p:cNvPr>
            <p:cNvSpPr/>
            <p:nvPr/>
          </p:nvSpPr>
          <p:spPr>
            <a:xfrm rot="274726">
              <a:off x="10533801" y="4672169"/>
              <a:ext cx="394736" cy="112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altLang="zh-HK" dirty="0"/>
                <a:t>1</a:t>
              </a:r>
              <a:endParaRPr lang="zh-HK" altLang="en-US" dirty="0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44E4F84-9A2F-61E5-27B0-FF07174E600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9077" y="4695092"/>
              <a:ext cx="24325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C8DCDBC-D2B9-99CE-12A1-EEEB4F45387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9077" y="4673874"/>
              <a:ext cx="105508" cy="29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7AAE16F-002B-462D-65E5-D0C9704009E3}"/>
                </a:ext>
              </a:extLst>
            </p:cNvPr>
            <p:cNvCxnSpPr>
              <a:cxnSpLocks/>
            </p:cNvCxnSpPr>
            <p:nvPr/>
          </p:nvCxnSpPr>
          <p:spPr>
            <a:xfrm>
              <a:off x="10146323" y="4689736"/>
              <a:ext cx="105508" cy="29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719A31E-4EDF-3A84-03D2-CA44F088FA91}"/>
                </a:ext>
              </a:extLst>
            </p:cNvPr>
            <p:cNvCxnSpPr>
              <a:cxnSpLocks/>
            </p:cNvCxnSpPr>
            <p:nvPr/>
          </p:nvCxnSpPr>
          <p:spPr>
            <a:xfrm>
              <a:off x="10146323" y="4715000"/>
              <a:ext cx="105508" cy="293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7CB0D75-690D-051A-F4B6-5C086ABC3F3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4866" y="4731451"/>
              <a:ext cx="655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2508408-596E-038C-0EB2-49959FDF733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0366" y="4715000"/>
              <a:ext cx="10308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B856CD7-6D1B-6614-DAAB-6AB014847B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3268" y="4834857"/>
              <a:ext cx="255488" cy="120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A7D0567-DF4B-97BE-3C4C-24CF99DCC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2302" y="4800448"/>
              <a:ext cx="255488" cy="120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4AF52E2-6C58-2EE9-5ACA-67E0FF148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4166" y="4795189"/>
              <a:ext cx="115349" cy="60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5B7E829-B9B7-5894-01FD-384F0A7DE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5095" y="4832039"/>
              <a:ext cx="115349" cy="60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A4FA8F-957F-F78F-1E47-7BEA7ABE46C1}"/>
              </a:ext>
            </a:extLst>
          </p:cNvPr>
          <p:cNvCxnSpPr>
            <a:cxnSpLocks/>
          </p:cNvCxnSpPr>
          <p:nvPr/>
        </p:nvCxnSpPr>
        <p:spPr>
          <a:xfrm>
            <a:off x="10333616" y="4999414"/>
            <a:ext cx="103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02E2CB5-5CE3-3FD0-5402-DD6865AB9F95}"/>
              </a:ext>
            </a:extLst>
          </p:cNvPr>
          <p:cNvGrpSpPr/>
          <p:nvPr/>
        </p:nvGrpSpPr>
        <p:grpSpPr>
          <a:xfrm>
            <a:off x="348801" y="760945"/>
            <a:ext cx="5918914" cy="3104086"/>
            <a:chOff x="-925077" y="-51550"/>
            <a:chExt cx="11906449" cy="3443677"/>
          </a:xfrm>
        </p:grpSpPr>
        <p:sp>
          <p:nvSpPr>
            <p:cNvPr id="95" name="Rounded Rectangle 37">
              <a:extLst>
                <a:ext uri="{FF2B5EF4-FFF2-40B4-BE49-F238E27FC236}">
                  <a16:creationId xmlns:a16="http://schemas.microsoft.com/office/drawing/2014/main" id="{F464E35F-DD56-50A6-CBB7-4C35CDE03C44}"/>
                </a:ext>
              </a:extLst>
            </p:cNvPr>
            <p:cNvSpPr/>
            <p:nvPr/>
          </p:nvSpPr>
          <p:spPr>
            <a:xfrm>
              <a:off x="-925077" y="-5866"/>
              <a:ext cx="11906449" cy="3397993"/>
            </a:xfrm>
            <a:prstGeom prst="roundRect">
              <a:avLst>
                <a:gd name="adj" fmla="val 5287"/>
              </a:avLst>
            </a:prstGeom>
            <a:gradFill flip="none" rotWithShape="1">
              <a:gsLst>
                <a:gs pos="0">
                  <a:srgbClr val="DEE6F2"/>
                </a:gs>
                <a:gs pos="95000">
                  <a:schemeClr val="tx1"/>
                </a:gs>
                <a:gs pos="83000">
                  <a:schemeClr val="bg1"/>
                </a:gs>
                <a:gs pos="83000">
                  <a:schemeClr val="bg1"/>
                </a:gs>
                <a:gs pos="83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78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6E2F67-D83B-C13C-EC99-C6B6F248ECA2}"/>
                </a:ext>
              </a:extLst>
            </p:cNvPr>
            <p:cNvSpPr txBox="1"/>
            <p:nvPr/>
          </p:nvSpPr>
          <p:spPr>
            <a:xfrm>
              <a:off x="-903339" y="-51550"/>
              <a:ext cx="6899192" cy="619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Coherent Electron Cooling</a:t>
              </a: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124C1F9-0F7F-716D-A6D8-2BECDB3EE255}"/>
              </a:ext>
            </a:extLst>
          </p:cNvPr>
          <p:cNvSpPr txBox="1"/>
          <p:nvPr/>
        </p:nvSpPr>
        <p:spPr>
          <a:xfrm>
            <a:off x="551428" y="1422786"/>
            <a:ext cx="562338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High bandwidth Stochastic cooling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Electron beam act as a pickup and a kicker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Signals will be amplified by the PCA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PCA utilizes beam</a:t>
            </a:r>
            <a:r>
              <a:rPr lang="zh-TW" altLang="en-US" dirty="0"/>
              <a:t> </a:t>
            </a:r>
            <a:r>
              <a:rPr lang="en-US" altLang="zh-TW" dirty="0"/>
              <a:t>instability</a:t>
            </a:r>
            <a:r>
              <a:rPr lang="zh-TW" altLang="en-US" dirty="0"/>
              <a:t> </a:t>
            </a:r>
            <a:r>
              <a:rPr lang="en-US" altLang="zh-TW" dirty="0"/>
              <a:t>growth for amplification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TW" dirty="0"/>
              <a:t>Amplification affected by electron beam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6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69526064-7C5B-0E8A-1B82-3FC29C2DE948}"/>
              </a:ext>
            </a:extLst>
          </p:cNvPr>
          <p:cNvGrpSpPr/>
          <p:nvPr/>
        </p:nvGrpSpPr>
        <p:grpSpPr>
          <a:xfrm>
            <a:off x="7077863" y="2047949"/>
            <a:ext cx="4995290" cy="4548130"/>
            <a:chOff x="5631058" y="1615349"/>
            <a:chExt cx="6136609" cy="507002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89DFC22-4859-BC91-388B-670AFB9EB5AE}"/>
                </a:ext>
              </a:extLst>
            </p:cNvPr>
            <p:cNvGrpSpPr/>
            <p:nvPr/>
          </p:nvGrpSpPr>
          <p:grpSpPr>
            <a:xfrm>
              <a:off x="5865652" y="1615349"/>
              <a:ext cx="5849653" cy="4843235"/>
              <a:chOff x="-12632156" y="494730"/>
              <a:chExt cx="11906447" cy="3732767"/>
            </a:xfrm>
          </p:grpSpPr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2D216F21-3993-3878-9739-0AF6C6EAB20B}"/>
                  </a:ext>
                </a:extLst>
              </p:cNvPr>
              <p:cNvSpPr/>
              <p:nvPr/>
            </p:nvSpPr>
            <p:spPr>
              <a:xfrm>
                <a:off x="-12632156" y="494730"/>
                <a:ext cx="11906447" cy="3732767"/>
              </a:xfrm>
              <a:prstGeom prst="roundRect">
                <a:avLst>
                  <a:gd name="adj" fmla="val 5287"/>
                </a:avLst>
              </a:prstGeom>
              <a:gradFill flip="none" rotWithShape="1">
                <a:gsLst>
                  <a:gs pos="0">
                    <a:srgbClr val="DEE6F2"/>
                  </a:gs>
                  <a:gs pos="95000">
                    <a:schemeClr val="tx1"/>
                  </a:gs>
                  <a:gs pos="83000">
                    <a:schemeClr val="bg1"/>
                  </a:gs>
                  <a:gs pos="83000">
                    <a:schemeClr val="bg1"/>
                  </a:gs>
                  <a:gs pos="83000">
                    <a:schemeClr val="bg2">
                      <a:lumMod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7800000" sx="101000" sy="101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9469B4C-C5A8-955D-C5AD-8C04104469EC}"/>
                  </a:ext>
                </a:extLst>
              </p:cNvPr>
              <p:cNvSpPr txBox="1"/>
              <p:nvPr/>
            </p:nvSpPr>
            <p:spPr>
              <a:xfrm>
                <a:off x="-12246989" y="574045"/>
                <a:ext cx="10672000" cy="483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</a:rPr>
                  <a:t>The CeC Pop Experiment</a:t>
                </a: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3562A80-9111-6CA8-2B7B-12E3492DE5B0}"/>
                </a:ext>
              </a:extLst>
            </p:cNvPr>
            <p:cNvSpPr/>
            <p:nvPr/>
          </p:nvSpPr>
          <p:spPr>
            <a:xfrm>
              <a:off x="5631058" y="2410670"/>
              <a:ext cx="6136609" cy="4274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Coherent Electron Cooling Pop Experiment (CeC)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04/07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67391-2791-4BFE-79E7-273401F03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3" y="2782242"/>
            <a:ext cx="12073153" cy="13155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86FEA6-F7CE-111D-4C88-C0887DABC654}"/>
              </a:ext>
            </a:extLst>
          </p:cNvPr>
          <p:cNvCxnSpPr>
            <a:cxnSpLocks/>
          </p:cNvCxnSpPr>
          <p:nvPr/>
        </p:nvCxnSpPr>
        <p:spPr>
          <a:xfrm>
            <a:off x="6677637" y="4580389"/>
            <a:ext cx="41944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2C0F6B-EF39-027C-3B26-085DCD70B7C0}"/>
              </a:ext>
            </a:extLst>
          </p:cNvPr>
          <p:cNvCxnSpPr>
            <a:cxnSpLocks/>
          </p:cNvCxnSpPr>
          <p:nvPr/>
        </p:nvCxnSpPr>
        <p:spPr>
          <a:xfrm>
            <a:off x="2954324" y="4580389"/>
            <a:ext cx="29515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284F80-43FE-4E49-3538-A35E2D7B19BC}"/>
              </a:ext>
            </a:extLst>
          </p:cNvPr>
          <p:cNvCxnSpPr>
            <a:cxnSpLocks/>
          </p:cNvCxnSpPr>
          <p:nvPr/>
        </p:nvCxnSpPr>
        <p:spPr>
          <a:xfrm>
            <a:off x="1115736" y="2418146"/>
            <a:ext cx="41022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C1F6BB6-7DB0-BDC9-BC44-A9D98ED4BAB1}"/>
              </a:ext>
            </a:extLst>
          </p:cNvPr>
          <p:cNvSpPr txBox="1"/>
          <p:nvPr/>
        </p:nvSpPr>
        <p:spPr>
          <a:xfrm>
            <a:off x="2088857" y="2102349"/>
            <a:ext cx="195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Interaction Section</a:t>
            </a:r>
            <a:endParaRPr lang="zh-HK" alt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4C873D1-9C17-7865-BA2F-EF824397BD44}"/>
              </a:ext>
            </a:extLst>
          </p:cNvPr>
          <p:cNvSpPr txBox="1"/>
          <p:nvPr/>
        </p:nvSpPr>
        <p:spPr>
          <a:xfrm>
            <a:off x="3577082" y="4580389"/>
            <a:ext cx="190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Diagnostic Section</a:t>
            </a:r>
            <a:endParaRPr lang="zh-HK" alt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E1D3D6-79FA-7511-46B7-1E6379777B16}"/>
              </a:ext>
            </a:extLst>
          </p:cNvPr>
          <p:cNvSpPr txBox="1"/>
          <p:nvPr/>
        </p:nvSpPr>
        <p:spPr>
          <a:xfrm>
            <a:off x="7547597" y="4580389"/>
            <a:ext cx="343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Low Energy Beam Transport (LEBT)</a:t>
            </a:r>
            <a:endParaRPr lang="zh-HK" alt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0BED9F-9DAB-0769-3731-151A337EF891}"/>
              </a:ext>
            </a:extLst>
          </p:cNvPr>
          <p:cNvSpPr txBox="1"/>
          <p:nvPr/>
        </p:nvSpPr>
        <p:spPr>
          <a:xfrm>
            <a:off x="5968117" y="2467653"/>
            <a:ext cx="63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RHIC</a:t>
            </a:r>
            <a:endParaRPr lang="zh-HK" altLang="en-US" dirty="0"/>
          </a:p>
        </p:txBody>
      </p:sp>
      <p:sp>
        <p:nvSpPr>
          <p:cNvPr id="69" name="Arrow: Bent-Up 68">
            <a:extLst>
              <a:ext uri="{FF2B5EF4-FFF2-40B4-BE49-F238E27FC236}">
                <a16:creationId xmlns:a16="http://schemas.microsoft.com/office/drawing/2014/main" id="{B18925F1-E137-3B8F-7C07-0ACC47FF7E5F}"/>
              </a:ext>
            </a:extLst>
          </p:cNvPr>
          <p:cNvSpPr/>
          <p:nvPr/>
        </p:nvSpPr>
        <p:spPr>
          <a:xfrm rot="10800000" flipV="1">
            <a:off x="118847" y="2782242"/>
            <a:ext cx="279685" cy="301306"/>
          </a:xfrm>
          <a:prstGeom prst="bentUpArrow">
            <a:avLst>
              <a:gd name="adj1" fmla="val 14474"/>
              <a:gd name="adj2" fmla="val 157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6" name="Arrow: Bent-Up 75">
            <a:extLst>
              <a:ext uri="{FF2B5EF4-FFF2-40B4-BE49-F238E27FC236}">
                <a16:creationId xmlns:a16="http://schemas.microsoft.com/office/drawing/2014/main" id="{5F2F7E2A-92EC-012E-FB6B-DE951C739473}"/>
              </a:ext>
            </a:extLst>
          </p:cNvPr>
          <p:cNvSpPr/>
          <p:nvPr/>
        </p:nvSpPr>
        <p:spPr>
          <a:xfrm rot="5400000" flipV="1">
            <a:off x="6015580" y="2782242"/>
            <a:ext cx="279685" cy="301306"/>
          </a:xfrm>
          <a:prstGeom prst="bentUpArrow">
            <a:avLst>
              <a:gd name="adj1" fmla="val 14474"/>
              <a:gd name="adj2" fmla="val 157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903C421-17D3-8602-DF80-329F8FBD6AE7}"/>
              </a:ext>
            </a:extLst>
          </p:cNvPr>
          <p:cNvSpPr txBox="1"/>
          <p:nvPr/>
        </p:nvSpPr>
        <p:spPr>
          <a:xfrm>
            <a:off x="0" y="2467653"/>
            <a:ext cx="63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RHIC</a:t>
            </a:r>
            <a:endParaRPr lang="zh-HK" altLang="en-US" dirty="0"/>
          </a:p>
        </p:txBody>
      </p:sp>
      <p:sp>
        <p:nvSpPr>
          <p:cNvPr id="83" name="Arrow: Left 82">
            <a:extLst>
              <a:ext uri="{FF2B5EF4-FFF2-40B4-BE49-F238E27FC236}">
                <a16:creationId xmlns:a16="http://schemas.microsoft.com/office/drawing/2014/main" id="{6B92C3F8-5AEE-72C3-ABB6-24716ACACEFC}"/>
              </a:ext>
            </a:extLst>
          </p:cNvPr>
          <p:cNvSpPr/>
          <p:nvPr/>
        </p:nvSpPr>
        <p:spPr>
          <a:xfrm>
            <a:off x="8086987" y="4293957"/>
            <a:ext cx="1161875" cy="103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A3D5850-D511-8259-506C-D90B30DD2CDE}"/>
              </a:ext>
            </a:extLst>
          </p:cNvPr>
          <p:cNvSpPr txBox="1"/>
          <p:nvPr/>
        </p:nvSpPr>
        <p:spPr>
          <a:xfrm>
            <a:off x="9248862" y="4163329"/>
            <a:ext cx="15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Electron beam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170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Beam Diagnostics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05/07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F3FF106-4104-23E3-218C-99BBA3DC4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54" y="1098914"/>
            <a:ext cx="6737739" cy="54073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1899A4-D52E-E983-E09C-CE0935E1C2D2}"/>
              </a:ext>
            </a:extLst>
          </p:cNvPr>
          <p:cNvCxnSpPr/>
          <p:nvPr/>
        </p:nvCxnSpPr>
        <p:spPr>
          <a:xfrm>
            <a:off x="6200273" y="1064624"/>
            <a:ext cx="697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CD5EAC3-A0CE-D967-5817-36D747C2A26F}"/>
              </a:ext>
            </a:extLst>
          </p:cNvPr>
          <p:cNvSpPr txBox="1"/>
          <p:nvPr/>
        </p:nvSpPr>
        <p:spPr>
          <a:xfrm>
            <a:off x="5695950" y="73319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Vertical direction</a:t>
            </a:r>
            <a:endParaRPr lang="zh-HK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00FE10-E36E-2330-7CDD-4C7671D9F122}"/>
              </a:ext>
            </a:extLst>
          </p:cNvPr>
          <p:cNvSpPr/>
          <p:nvPr/>
        </p:nvSpPr>
        <p:spPr>
          <a:xfrm>
            <a:off x="297180" y="1197543"/>
            <a:ext cx="971550" cy="40564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D68DB-D324-E72B-A970-203AD2133F9F}"/>
              </a:ext>
            </a:extLst>
          </p:cNvPr>
          <p:cNvSpPr txBox="1"/>
          <p:nvPr/>
        </p:nvSpPr>
        <p:spPr>
          <a:xfrm>
            <a:off x="342900" y="1215701"/>
            <a:ext cx="97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1800" dirty="0"/>
              <a:t>N slices</a:t>
            </a:r>
            <a:endParaRPr lang="zh-HK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FF0A5E-2C22-5427-D56A-72062B2B45A4}"/>
              </a:ext>
            </a:extLst>
          </p:cNvPr>
          <p:cNvGrpSpPr/>
          <p:nvPr/>
        </p:nvGrpSpPr>
        <p:grpSpPr>
          <a:xfrm>
            <a:off x="192907" y="1701478"/>
            <a:ext cx="4770960" cy="4676423"/>
            <a:chOff x="-12632156" y="494731"/>
            <a:chExt cx="12281905" cy="3732766"/>
          </a:xfrm>
        </p:grpSpPr>
        <p:sp>
          <p:nvSpPr>
            <p:cNvPr id="12" name="Rounded Rectangle 37">
              <a:extLst>
                <a:ext uri="{FF2B5EF4-FFF2-40B4-BE49-F238E27FC236}">
                  <a16:creationId xmlns:a16="http://schemas.microsoft.com/office/drawing/2014/main" id="{EF082916-FC3F-7147-2B52-C4A558C8E8FD}"/>
                </a:ext>
              </a:extLst>
            </p:cNvPr>
            <p:cNvSpPr/>
            <p:nvPr/>
          </p:nvSpPr>
          <p:spPr>
            <a:xfrm>
              <a:off x="-12632156" y="494731"/>
              <a:ext cx="12281905" cy="3732766"/>
            </a:xfrm>
            <a:prstGeom prst="roundRect">
              <a:avLst>
                <a:gd name="adj" fmla="val 5287"/>
              </a:avLst>
            </a:prstGeom>
            <a:gradFill flip="none" rotWithShape="1">
              <a:gsLst>
                <a:gs pos="0">
                  <a:srgbClr val="DEE6F2"/>
                </a:gs>
                <a:gs pos="95000">
                  <a:schemeClr val="tx1"/>
                </a:gs>
                <a:gs pos="83000">
                  <a:schemeClr val="bg1"/>
                </a:gs>
                <a:gs pos="83000">
                  <a:schemeClr val="bg1"/>
                </a:gs>
                <a:gs pos="83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78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85C69E-CA3A-A963-CB77-08FCB6E0646A}"/>
                </a:ext>
              </a:extLst>
            </p:cNvPr>
            <p:cNvSpPr txBox="1"/>
            <p:nvPr/>
          </p:nvSpPr>
          <p:spPr>
            <a:xfrm>
              <a:off x="-12428961" y="556150"/>
              <a:ext cx="11875515" cy="753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200" b="1" dirty="0">
                  <a:solidFill>
                    <a:schemeClr val="bg1"/>
                  </a:solidFill>
                </a:rPr>
                <a:t>Slicing </a:t>
              </a:r>
              <a:r>
                <a:rPr lang="en-US" sz="3200" b="1" dirty="0">
                  <a:solidFill>
                    <a:schemeClr val="bg1"/>
                  </a:solidFill>
                </a:rPr>
                <a:t>CeC Electron Bunch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E27F3A-E69B-BD67-9F3B-86871936599C}"/>
              </a:ext>
            </a:extLst>
          </p:cNvPr>
          <p:cNvSpPr txBox="1"/>
          <p:nvPr/>
        </p:nvSpPr>
        <p:spPr>
          <a:xfrm>
            <a:off x="198569" y="2521913"/>
            <a:ext cx="4884419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(a)-(d) at different </a:t>
            </a:r>
            <a:r>
              <a:rPr lang="zh-HK" altLang="en-US" sz="1400" dirty="0"/>
              <a:t>𝜈</a:t>
            </a:r>
            <a:endParaRPr lang="en-US" altLang="zh-HK" sz="14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Beam longitudinal profiles were displayed vertically on the YAG screen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Beams were sliced up vertically by the constant charge method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constant charge method requires measurement of the beam current profile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constant charge method has high resistances for beam drifting and beam enlargement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HK" sz="1400" dirty="0"/>
              <a:t>Slices are about the same size, to keep the resolution a constant</a:t>
            </a:r>
          </a:p>
        </p:txBody>
      </p:sp>
    </p:spTree>
    <p:extLst>
      <p:ext uri="{BB962C8B-B14F-4D97-AF65-F5344CB8AC3E}">
        <p14:creationId xmlns:p14="http://schemas.microsoft.com/office/powerpoint/2010/main" val="113790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5CACD19-6FA6-42D1-575C-72368757E69B}"/>
              </a:ext>
            </a:extLst>
          </p:cNvPr>
          <p:cNvGrpSpPr/>
          <p:nvPr/>
        </p:nvGrpSpPr>
        <p:grpSpPr>
          <a:xfrm>
            <a:off x="1028189" y="1060472"/>
            <a:ext cx="6467561" cy="4728066"/>
            <a:chOff x="5631057" y="1615349"/>
            <a:chExt cx="6440568" cy="5070023"/>
          </a:xfrm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153CE3A1-837C-BF6F-695D-6EA2663D2D2E}"/>
                </a:ext>
              </a:extLst>
            </p:cNvPr>
            <p:cNvSpPr/>
            <p:nvPr/>
          </p:nvSpPr>
          <p:spPr>
            <a:xfrm>
              <a:off x="5865652" y="1615349"/>
              <a:ext cx="5849652" cy="4843235"/>
            </a:xfrm>
            <a:prstGeom prst="roundRect">
              <a:avLst>
                <a:gd name="adj" fmla="val 5287"/>
              </a:avLst>
            </a:prstGeom>
            <a:gradFill flip="none" rotWithShape="1">
              <a:gsLst>
                <a:gs pos="0">
                  <a:srgbClr val="DEE6F2"/>
                </a:gs>
                <a:gs pos="95000">
                  <a:schemeClr val="tx1"/>
                </a:gs>
                <a:gs pos="83000">
                  <a:schemeClr val="bg1"/>
                </a:gs>
                <a:gs pos="83000">
                  <a:schemeClr val="bg1"/>
                </a:gs>
                <a:gs pos="83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78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59B72B-135C-EC20-4D1B-ED044E2A9FBC}"/>
                </a:ext>
              </a:extLst>
            </p:cNvPr>
            <p:cNvSpPr/>
            <p:nvPr/>
          </p:nvSpPr>
          <p:spPr>
            <a:xfrm>
              <a:off x="5631057" y="2410670"/>
              <a:ext cx="6440568" cy="4274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CeC Simulations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06/07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05AE5D41-F218-4F82-A2F0-7CEEA0F89B4B">
            <a:extLst>
              <a:ext uri="{FF2B5EF4-FFF2-40B4-BE49-F238E27FC236}">
                <a16:creationId xmlns:a16="http://schemas.microsoft.com/office/drawing/2014/main" id="{3195DCF4-41ED-20D3-E49B-3368F48A593B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55" y="450689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CDD99B2-186C-49D0-BD90-473E7C078F0D">
            <a:extLst>
              <a:ext uri="{FF2B5EF4-FFF2-40B4-BE49-F238E27FC236}">
                <a16:creationId xmlns:a16="http://schemas.microsoft.com/office/drawing/2014/main" id="{D4EE6CF3-F607-06D8-FFE8-5D07BE8FFAAB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19" y="450689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761DF-6AED-4A1F-8CB9-4B8D8BC3C0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3" y="3424505"/>
            <a:ext cx="9933663" cy="1082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F2D9F7-2FA2-6BAD-1716-74A52A6343BB}"/>
              </a:ext>
            </a:extLst>
          </p:cNvPr>
          <p:cNvSpPr txBox="1"/>
          <p:nvPr/>
        </p:nvSpPr>
        <p:spPr>
          <a:xfrm>
            <a:off x="11002446" y="3849417"/>
            <a:ext cx="64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dirty="0"/>
              <a:t>Start</a:t>
            </a:r>
            <a:endParaRPr lang="zh-HK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43DA1-2599-2973-B7C5-1563ED082D0A}"/>
              </a:ext>
            </a:extLst>
          </p:cNvPr>
          <p:cNvSpPr txBox="1"/>
          <p:nvPr/>
        </p:nvSpPr>
        <p:spPr>
          <a:xfrm>
            <a:off x="457070" y="3860325"/>
            <a:ext cx="641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dirty="0"/>
              <a:t>end</a:t>
            </a:r>
            <a:endParaRPr lang="zh-HK" altLang="en-US" dirty="0"/>
          </a:p>
        </p:txBody>
      </p:sp>
      <p:pic>
        <p:nvPicPr>
          <p:cNvPr id="11" name="87C5F101-56E9-4E8A-B816-6971F84F0840">
            <a:extLst>
              <a:ext uri="{FF2B5EF4-FFF2-40B4-BE49-F238E27FC236}">
                <a16:creationId xmlns:a16="http://schemas.microsoft.com/office/drawing/2014/main" id="{D72703AA-A2B5-8762-128E-F6E43A045790}"/>
              </a:ext>
            </a:extLst>
          </p:cNvPr>
          <p:cNvPicPr/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18" y="450689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89F297FF-E865-424C-B485-159BD5289766">
            <a:extLst>
              <a:ext uri="{FF2B5EF4-FFF2-40B4-BE49-F238E27FC236}">
                <a16:creationId xmlns:a16="http://schemas.microsoft.com/office/drawing/2014/main" id="{666CC24A-F94C-16AE-39E0-8B078917BAFC}"/>
              </a:ext>
            </a:extLst>
          </p:cNvPr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747" y="450689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7B6AE8EB-5D13-4792-A355-288BD527EC36">
            <a:extLst>
              <a:ext uri="{FF2B5EF4-FFF2-40B4-BE49-F238E27FC236}">
                <a16:creationId xmlns:a16="http://schemas.microsoft.com/office/drawing/2014/main" id="{668C1FDD-A1DD-90C6-E69E-B1BF0188D819}"/>
              </a:ext>
            </a:extLst>
          </p:cNvPr>
          <p:cNvPicPr/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76" y="184655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8B29A35-1943-4E73-AF65-9F04902AB4E8">
            <a:extLst>
              <a:ext uri="{FF2B5EF4-FFF2-40B4-BE49-F238E27FC236}">
                <a16:creationId xmlns:a16="http://schemas.microsoft.com/office/drawing/2014/main" id="{7D02D310-724A-A67E-58D8-B95EF7B9A1F3}"/>
              </a:ext>
            </a:extLst>
          </p:cNvPr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50" y="184655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F168B405-1590-4DA4-A4CA-D7994DFC0DFE">
            <a:extLst>
              <a:ext uri="{FF2B5EF4-FFF2-40B4-BE49-F238E27FC236}">
                <a16:creationId xmlns:a16="http://schemas.microsoft.com/office/drawing/2014/main" id="{C8119C5B-16FA-C1BD-0A91-1791139B6D11}"/>
              </a:ext>
            </a:extLst>
          </p:cNvPr>
          <p:cNvPicPr/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91" y="1846559"/>
            <a:ext cx="1632220" cy="15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51937ED-0FE7-424D-9605-DEC8E500E3B7">
            <a:extLst>
              <a:ext uri="{FF2B5EF4-FFF2-40B4-BE49-F238E27FC236}">
                <a16:creationId xmlns:a16="http://schemas.microsoft.com/office/drawing/2014/main" id="{BC368DFD-F381-1F54-3E45-A13A7D578601}"/>
              </a:ext>
            </a:extLst>
          </p:cNvPr>
          <p:cNvPicPr/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5" y="1846559"/>
            <a:ext cx="1632220" cy="15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E1095B3A-ED26-E2CA-5EE4-73275628760D}"/>
              </a:ext>
            </a:extLst>
          </p:cNvPr>
          <p:cNvSpPr/>
          <p:nvPr/>
        </p:nvSpPr>
        <p:spPr>
          <a:xfrm rot="14795836">
            <a:off x="9641910" y="4285826"/>
            <a:ext cx="572291" cy="72235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426A80C6-3587-A379-99B2-4445BF24231F}"/>
              </a:ext>
            </a:extLst>
          </p:cNvPr>
          <p:cNvSpPr/>
          <p:nvPr/>
        </p:nvSpPr>
        <p:spPr>
          <a:xfrm rot="16200000">
            <a:off x="8377766" y="4284483"/>
            <a:ext cx="553905" cy="74921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4254A880-E8DB-6C23-3D1A-E8819B988E17}"/>
              </a:ext>
            </a:extLst>
          </p:cNvPr>
          <p:cNvSpPr/>
          <p:nvPr/>
        </p:nvSpPr>
        <p:spPr>
          <a:xfrm rot="16200000">
            <a:off x="7207303" y="4284483"/>
            <a:ext cx="553905" cy="74921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0A71D673-907F-22B0-68F8-B9503A446FAA}"/>
              </a:ext>
            </a:extLst>
          </p:cNvPr>
          <p:cNvSpPr/>
          <p:nvPr/>
        </p:nvSpPr>
        <p:spPr>
          <a:xfrm rot="18387088">
            <a:off x="5883459" y="4287414"/>
            <a:ext cx="665751" cy="71057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1E48502B-3FEB-4413-CF32-DE7D20264978}"/>
              </a:ext>
            </a:extLst>
          </p:cNvPr>
          <p:cNvSpPr/>
          <p:nvPr/>
        </p:nvSpPr>
        <p:spPr>
          <a:xfrm rot="7978720">
            <a:off x="5602835" y="3469382"/>
            <a:ext cx="553905" cy="74921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02BD2CF5-5663-181F-4942-F9AA7B2DEBBA}"/>
              </a:ext>
            </a:extLst>
          </p:cNvPr>
          <p:cNvSpPr/>
          <p:nvPr/>
        </p:nvSpPr>
        <p:spPr>
          <a:xfrm rot="5400000">
            <a:off x="5174721" y="3440583"/>
            <a:ext cx="296039" cy="7989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272129F-390B-0A47-E618-DFE7B3EBB5B2}"/>
              </a:ext>
            </a:extLst>
          </p:cNvPr>
          <p:cNvSpPr/>
          <p:nvPr/>
        </p:nvSpPr>
        <p:spPr>
          <a:xfrm rot="5400000">
            <a:off x="3770042" y="3446558"/>
            <a:ext cx="296039" cy="7989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22549DEC-4303-9801-C5B2-4355A667256C}"/>
              </a:ext>
            </a:extLst>
          </p:cNvPr>
          <p:cNvSpPr/>
          <p:nvPr/>
        </p:nvSpPr>
        <p:spPr>
          <a:xfrm rot="5400000">
            <a:off x="2199026" y="3444748"/>
            <a:ext cx="296039" cy="7989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53A2CA-4E4C-8BBC-EE3A-8F65FE59C447}"/>
              </a:ext>
            </a:extLst>
          </p:cNvPr>
          <p:cNvSpPr txBox="1"/>
          <p:nvPr/>
        </p:nvSpPr>
        <p:spPr>
          <a:xfrm>
            <a:off x="358588" y="4613878"/>
            <a:ext cx="4592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Full 3D Impact-T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CeC misalignments were also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3D asymmetric cavity fields were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Large energy gradient in the GUN was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600" dirty="0"/>
              <a:t>Real Laser profile was used in beam injection</a:t>
            </a:r>
            <a:endParaRPr lang="zh-HK" alt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84A4E5-C565-614D-3122-FA32DD7B2AF3}"/>
              </a:ext>
            </a:extLst>
          </p:cNvPr>
          <p:cNvSpPr txBox="1"/>
          <p:nvPr/>
        </p:nvSpPr>
        <p:spPr>
          <a:xfrm>
            <a:off x="1374376" y="1149814"/>
            <a:ext cx="581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chemeClr val="bg1"/>
                </a:solidFill>
              </a:rPr>
              <a:t>CeC Start-to-End Simulation</a:t>
            </a:r>
          </a:p>
        </p:txBody>
      </p:sp>
    </p:spTree>
    <p:extLst>
      <p:ext uri="{BB962C8B-B14F-4D97-AF65-F5344CB8AC3E}">
        <p14:creationId xmlns:p14="http://schemas.microsoft.com/office/powerpoint/2010/main" val="292911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5CACD19-6FA6-42D1-575C-72368757E69B}"/>
              </a:ext>
            </a:extLst>
          </p:cNvPr>
          <p:cNvGrpSpPr/>
          <p:nvPr/>
        </p:nvGrpSpPr>
        <p:grpSpPr>
          <a:xfrm>
            <a:off x="558696" y="925183"/>
            <a:ext cx="6133629" cy="4728066"/>
            <a:chOff x="5631057" y="1615349"/>
            <a:chExt cx="6440568" cy="5070023"/>
          </a:xfrm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153CE3A1-837C-BF6F-695D-6EA2663D2D2E}"/>
                </a:ext>
              </a:extLst>
            </p:cNvPr>
            <p:cNvSpPr/>
            <p:nvPr/>
          </p:nvSpPr>
          <p:spPr>
            <a:xfrm>
              <a:off x="5865652" y="1615349"/>
              <a:ext cx="5849652" cy="4843235"/>
            </a:xfrm>
            <a:prstGeom prst="roundRect">
              <a:avLst>
                <a:gd name="adj" fmla="val 5287"/>
              </a:avLst>
            </a:prstGeom>
            <a:gradFill flip="none" rotWithShape="1">
              <a:gsLst>
                <a:gs pos="0">
                  <a:srgbClr val="DEE6F2"/>
                </a:gs>
                <a:gs pos="95000">
                  <a:schemeClr val="tx1"/>
                </a:gs>
                <a:gs pos="83000">
                  <a:schemeClr val="bg1"/>
                </a:gs>
                <a:gs pos="83000">
                  <a:schemeClr val="bg1"/>
                </a:gs>
                <a:gs pos="83000">
                  <a:schemeClr val="bg2">
                    <a:lumMod val="5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78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59B72B-135C-EC20-4D1B-ED044E2A9FBC}"/>
                </a:ext>
              </a:extLst>
            </p:cNvPr>
            <p:cNvSpPr/>
            <p:nvPr/>
          </p:nvSpPr>
          <p:spPr>
            <a:xfrm>
              <a:off x="5631057" y="2410670"/>
              <a:ext cx="6440568" cy="4274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184A65B-5797-D54F-9469-E4D67A9FEE45}"/>
              </a:ext>
            </a:extLst>
          </p:cNvPr>
          <p:cNvSpPr/>
          <p:nvPr/>
        </p:nvSpPr>
        <p:spPr>
          <a:xfrm>
            <a:off x="0" y="1"/>
            <a:ext cx="12192000" cy="7100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7CDD9-4755-0049-854D-7F54FB8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" y="18256"/>
            <a:ext cx="11833412" cy="69180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CeC Simulations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873825-E6BE-964F-90C1-6EB231D5CC1F}"/>
              </a:ext>
            </a:extLst>
          </p:cNvPr>
          <p:cNvSpPr/>
          <p:nvPr/>
        </p:nvSpPr>
        <p:spPr>
          <a:xfrm>
            <a:off x="0" y="6696668"/>
            <a:ext cx="4114799" cy="161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F0131-9588-DE43-A68F-DACCE72A10E4}"/>
              </a:ext>
            </a:extLst>
          </p:cNvPr>
          <p:cNvSpPr/>
          <p:nvPr/>
        </p:nvSpPr>
        <p:spPr>
          <a:xfrm>
            <a:off x="4038600" y="6696667"/>
            <a:ext cx="4114799" cy="1615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B5C6F-2A59-FE49-BB5D-669004AD2647}"/>
              </a:ext>
            </a:extLst>
          </p:cNvPr>
          <p:cNvSpPr/>
          <p:nvPr/>
        </p:nvSpPr>
        <p:spPr>
          <a:xfrm>
            <a:off x="8077200" y="6696460"/>
            <a:ext cx="4114799" cy="161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2">
            <a:extLst>
              <a:ext uri="{FF2B5EF4-FFF2-40B4-BE49-F238E27FC236}">
                <a16:creationId xmlns:a16="http://schemas.microsoft.com/office/drawing/2014/main" id="{48FD5E06-7FD6-A640-86E4-713860E7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4503" y="6614143"/>
            <a:ext cx="2743200" cy="331694"/>
          </a:xfrm>
        </p:spPr>
        <p:txBody>
          <a:bodyPr/>
          <a:lstStyle/>
          <a:p>
            <a:r>
              <a:rPr lang="en-US" altLang="zh-HK" sz="1000" b="1" dirty="0">
                <a:solidFill>
                  <a:schemeClr val="bg1"/>
                </a:solidFill>
              </a:rPr>
              <a:t>August 25, 2023.                   07/07</a:t>
            </a:r>
          </a:p>
        </p:txBody>
      </p: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EA5AC523-DD5A-6847-B830-5403BDC5C092}"/>
              </a:ext>
            </a:extLst>
          </p:cNvPr>
          <p:cNvSpPr txBox="1">
            <a:spLocks/>
          </p:cNvSpPr>
          <p:nvPr/>
        </p:nvSpPr>
        <p:spPr>
          <a:xfrm>
            <a:off x="358588" y="6611382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tx1"/>
                </a:solidFill>
              </a:rPr>
              <a:t>SBU, Physics</a:t>
            </a:r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B81A1E35-D287-8946-B9AB-DB0D920DF694}"/>
              </a:ext>
            </a:extLst>
          </p:cNvPr>
          <p:cNvSpPr txBox="1">
            <a:spLocks/>
          </p:cNvSpPr>
          <p:nvPr/>
        </p:nvSpPr>
        <p:spPr>
          <a:xfrm>
            <a:off x="4686300" y="6610168"/>
            <a:ext cx="2743200" cy="331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Kai Shih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4D52C-E03D-FD4A-A810-B3B5390DC247}"/>
              </a:ext>
            </a:extLst>
          </p:cNvPr>
          <p:cNvSpPr/>
          <p:nvPr/>
        </p:nvSpPr>
        <p:spPr>
          <a:xfrm>
            <a:off x="0" y="6641799"/>
            <a:ext cx="12192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84A4E5-C565-614D-3122-FA32DD7B2AF3}"/>
              </a:ext>
            </a:extLst>
          </p:cNvPr>
          <p:cNvSpPr txBox="1"/>
          <p:nvPr/>
        </p:nvSpPr>
        <p:spPr>
          <a:xfrm>
            <a:off x="939670" y="1003635"/>
            <a:ext cx="537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b="1" dirty="0">
                <a:solidFill>
                  <a:schemeClr val="bg1"/>
                </a:solidFill>
              </a:rPr>
              <a:t>Slice Emittance Measurement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F7D362-B835-B756-8FBC-85B7D8DEF688}"/>
              </a:ext>
            </a:extLst>
          </p:cNvPr>
          <p:cNvGrpSpPr/>
          <p:nvPr/>
        </p:nvGrpSpPr>
        <p:grpSpPr>
          <a:xfrm>
            <a:off x="7238679" y="1779630"/>
            <a:ext cx="4299220" cy="3976245"/>
            <a:chOff x="7556574" y="1695686"/>
            <a:chExt cx="3337409" cy="3259359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3A8C7102-B54F-9186-D53A-3B12C0FDF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95"/>
            <a:stretch/>
          </p:blipFill>
          <p:spPr>
            <a:xfrm>
              <a:off x="7876589" y="1790870"/>
              <a:ext cx="2919891" cy="281010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3186FE-3AB7-DE9B-9EA7-D720BF2CA6E3}"/>
                </a:ext>
              </a:extLst>
            </p:cNvPr>
            <p:cNvSpPr/>
            <p:nvPr/>
          </p:nvSpPr>
          <p:spPr>
            <a:xfrm>
              <a:off x="7624165" y="2463650"/>
              <a:ext cx="375946" cy="1338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HK" dirty="0"/>
                <a:t>h',2',2</a:t>
              </a:r>
              <a:endParaRPr lang="zh-HK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F78BB6-28F2-7B45-51E7-DC76A6896AD5}"/>
                </a:ext>
              </a:extLst>
            </p:cNvPr>
            <p:cNvSpPr txBox="1"/>
            <p:nvPr/>
          </p:nvSpPr>
          <p:spPr>
            <a:xfrm rot="16200000">
              <a:off x="7353867" y="2861061"/>
              <a:ext cx="7439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/>
                <a:t>y (mm)</a:t>
              </a:r>
              <a:endParaRPr lang="zh-HK" alt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0466A2-19ED-633D-A08B-022FFD104EBD}"/>
                </a:ext>
              </a:extLst>
            </p:cNvPr>
            <p:cNvSpPr txBox="1"/>
            <p:nvPr/>
          </p:nvSpPr>
          <p:spPr>
            <a:xfrm>
              <a:off x="9155093" y="4616491"/>
              <a:ext cx="703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/>
                <a:t>x (mm)</a:t>
              </a:r>
              <a:endParaRPr lang="zh-HK" altLang="en-US" sz="16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5F09494-A1F7-82EE-9F66-2C9DF6E29965}"/>
                </a:ext>
              </a:extLst>
            </p:cNvPr>
            <p:cNvSpPr/>
            <p:nvPr/>
          </p:nvSpPr>
          <p:spPr>
            <a:xfrm>
              <a:off x="7575113" y="1695686"/>
              <a:ext cx="3318870" cy="325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37" name="Picture 36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C1D255E4-A8A5-B467-C3F1-70FA2D66A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4" t="9184" r="11237" b="9446"/>
            <a:stretch/>
          </p:blipFill>
          <p:spPr>
            <a:xfrm>
              <a:off x="8241592" y="1794118"/>
              <a:ext cx="2544362" cy="2536542"/>
            </a:xfrm>
            <a:prstGeom prst="rect">
              <a:avLst/>
            </a:prstGeom>
          </p:spPr>
        </p:pic>
        <p:pic>
          <p:nvPicPr>
            <p:cNvPr id="38" name="Picture 37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E31A70BA-7C40-52D1-9C06-C477D29F5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5" t="9132" r="11164" b="9312"/>
            <a:stretch/>
          </p:blipFill>
          <p:spPr>
            <a:xfrm>
              <a:off x="8241592" y="1790870"/>
              <a:ext cx="2559071" cy="2565518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F5353A-17AF-AF90-954E-4C1E62282D20}"/>
                </a:ext>
              </a:extLst>
            </p:cNvPr>
            <p:cNvSpPr/>
            <p:nvPr/>
          </p:nvSpPr>
          <p:spPr>
            <a:xfrm>
              <a:off x="8241592" y="1791364"/>
              <a:ext cx="2554887" cy="25655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CF9BD94-9DA2-780A-14DE-F78530BF2A2E}"/>
              </a:ext>
            </a:extLst>
          </p:cNvPr>
          <p:cNvSpPr txBox="1"/>
          <p:nvPr/>
        </p:nvSpPr>
        <p:spPr>
          <a:xfrm>
            <a:off x="7108167" y="5879838"/>
            <a:ext cx="48661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400" dirty="0"/>
              <a:t>Quadrupole Scan on YAG with TDC on</a:t>
            </a:r>
            <a:endParaRPr lang="zh-HK" altLang="en-US" sz="24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74ADC35-13F8-4634-04BF-921E3B1BB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1" y="1717045"/>
            <a:ext cx="5815734" cy="48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343</Words>
  <Application>Microsoft Macintosh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Courier New</vt:lpstr>
      <vt:lpstr>Segoe UI</vt:lpstr>
      <vt:lpstr>Office Theme</vt:lpstr>
      <vt:lpstr>The Coherent Electron Cooling Pop Experiment (CeC)</vt:lpstr>
      <vt:lpstr>Introduction</vt:lpstr>
      <vt:lpstr>Introduction</vt:lpstr>
      <vt:lpstr>The Coherent Electron Cooling Pop Experiment (CeC)</vt:lpstr>
      <vt:lpstr>Beam Diagnostics</vt:lpstr>
      <vt:lpstr>CeC Simulations</vt:lpstr>
      <vt:lpstr>CeC Simulations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Coherent Electron Cooling Pop Experiment (CeC)</dc:title>
  <dc:creator>Shih, Kai</dc:creator>
  <cp:lastModifiedBy>Shih, Kai</cp:lastModifiedBy>
  <cp:revision>1</cp:revision>
  <dcterms:created xsi:type="dcterms:W3CDTF">2023-08-25T14:40:22Z</dcterms:created>
  <dcterms:modified xsi:type="dcterms:W3CDTF">2023-08-25T15:04:42Z</dcterms:modified>
</cp:coreProperties>
</file>