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"/>
  </p:notesMasterIdLst>
  <p:sldIdLst>
    <p:sldId id="256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Postdoctoral Retreat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8/24/23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Todd Poe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0EDD3A4C-0A8C-6896-F3D8-6B1386C8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9" y="1094873"/>
            <a:ext cx="2165686" cy="21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42238A-6030-DC33-B598-6081FA213073}"/>
              </a:ext>
            </a:extLst>
          </p:cNvPr>
          <p:cNvSpPr txBox="1"/>
          <p:nvPr/>
        </p:nvSpPr>
        <p:spPr>
          <a:xfrm>
            <a:off x="376988" y="304800"/>
            <a:ext cx="297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About Me</a:t>
            </a:r>
          </a:p>
        </p:txBody>
      </p:sp>
      <p:pic>
        <p:nvPicPr>
          <p:cNvPr id="1034" name="Picture 10" descr="The lanthanides and actinides">
            <a:extLst>
              <a:ext uri="{FF2B5EF4-FFF2-40B4-BE49-F238E27FC236}">
                <a16:creationId xmlns:a16="http://schemas.microsoft.com/office/drawing/2014/main" id="{E51F1987-D9E3-E5A4-4942-8D4244D5B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7683" y="506663"/>
            <a:ext cx="4957012" cy="27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A47D4D-8C53-7761-B17B-B1E96CABF7EB}"/>
              </a:ext>
            </a:extLst>
          </p:cNvPr>
          <p:cNvSpPr txBox="1"/>
          <p:nvPr/>
        </p:nvSpPr>
        <p:spPr>
          <a:xfrm>
            <a:off x="7884695" y="639259"/>
            <a:ext cx="25186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Th-232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U-238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Pu-239, Pu-242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Am-243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Cm-248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Bk-249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Cf-249</a:t>
            </a:r>
          </a:p>
        </p:txBody>
      </p:sp>
      <p:pic>
        <p:nvPicPr>
          <p:cNvPr id="12" name="Picture 11" descr="A picture containing floor, indoor, person&#10;&#10;Description automatically generated">
            <a:extLst>
              <a:ext uri="{FF2B5EF4-FFF2-40B4-BE49-F238E27FC236}">
                <a16:creationId xmlns:a16="http://schemas.microsoft.com/office/drawing/2014/main" id="{C4CA9B13-920E-60D7-6E18-74A883C53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4" t="3275" r="23772"/>
          <a:stretch/>
        </p:blipFill>
        <p:spPr>
          <a:xfrm>
            <a:off x="465219" y="4339574"/>
            <a:ext cx="1634121" cy="2342146"/>
          </a:xfrm>
          <a:prstGeom prst="rect">
            <a:avLst/>
          </a:prstGeom>
        </p:spPr>
      </p:pic>
      <p:pic>
        <p:nvPicPr>
          <p:cNvPr id="1038" name="Picture 14" descr="Inner-Transition Elements, Chemistry tutorial">
            <a:extLst>
              <a:ext uri="{FF2B5EF4-FFF2-40B4-BE49-F238E27FC236}">
                <a16:creationId xmlns:a16="http://schemas.microsoft.com/office/drawing/2014/main" id="{8F271980-4010-9357-BCF2-FEA1137D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73" y="5461199"/>
            <a:ext cx="4564886" cy="122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097AEA-3419-EAD2-7A08-6C2BE9EBD995}"/>
              </a:ext>
            </a:extLst>
          </p:cNvPr>
          <p:cNvSpPr txBox="1"/>
          <p:nvPr/>
        </p:nvSpPr>
        <p:spPr>
          <a:xfrm>
            <a:off x="2510589" y="5202870"/>
            <a:ext cx="4106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Common oxidation states of the actinide elements</a:t>
            </a:r>
          </a:p>
        </p:txBody>
      </p:sp>
      <p:pic>
        <p:nvPicPr>
          <p:cNvPr id="1040" name="Picture 16" descr="Fig. 1">
            <a:extLst>
              <a:ext uri="{FF2B5EF4-FFF2-40B4-BE49-F238E27FC236}">
                <a16:creationId xmlns:a16="http://schemas.microsoft.com/office/drawing/2014/main" id="{F51544E9-829E-DE48-DE0A-0D52DEB82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856" y="3562698"/>
            <a:ext cx="2950604" cy="27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226F86-52A7-A44A-96AA-78777E2CF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825" y="3811047"/>
            <a:ext cx="1516870" cy="13918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949671-3206-346E-CA88-9C243D8D476B}"/>
              </a:ext>
            </a:extLst>
          </p:cNvPr>
          <p:cNvSpPr/>
          <p:nvPr/>
        </p:nvSpPr>
        <p:spPr>
          <a:xfrm>
            <a:off x="6232358" y="3689684"/>
            <a:ext cx="320842" cy="22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A19664-920B-B986-6CB6-1F1D5FE347DA}"/>
              </a:ext>
            </a:extLst>
          </p:cNvPr>
          <p:cNvSpPr/>
          <p:nvPr/>
        </p:nvSpPr>
        <p:spPr>
          <a:xfrm>
            <a:off x="6842529" y="5107444"/>
            <a:ext cx="496734" cy="22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382903-0044-C94C-0BB6-F04F2C33AB28}"/>
              </a:ext>
            </a:extLst>
          </p:cNvPr>
          <p:cNvSpPr/>
          <p:nvPr/>
        </p:nvSpPr>
        <p:spPr>
          <a:xfrm>
            <a:off x="7884695" y="3450403"/>
            <a:ext cx="320842" cy="22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B9AB9F-869B-0B2B-C5BF-41463FDE809A}"/>
              </a:ext>
            </a:extLst>
          </p:cNvPr>
          <p:cNvSpPr/>
          <p:nvPr/>
        </p:nvSpPr>
        <p:spPr>
          <a:xfrm>
            <a:off x="8992172" y="3450403"/>
            <a:ext cx="320842" cy="22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450624-A10C-1ED6-5011-5BAB0E3E4E85}"/>
              </a:ext>
            </a:extLst>
          </p:cNvPr>
          <p:cNvSpPr/>
          <p:nvPr/>
        </p:nvSpPr>
        <p:spPr>
          <a:xfrm>
            <a:off x="10026316" y="3451937"/>
            <a:ext cx="320842" cy="22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0336E7-D740-FCAD-EE84-9F4B44ABE9D8}"/>
              </a:ext>
            </a:extLst>
          </p:cNvPr>
          <p:cNvSpPr/>
          <p:nvPr/>
        </p:nvSpPr>
        <p:spPr>
          <a:xfrm>
            <a:off x="7996990" y="4658909"/>
            <a:ext cx="320842" cy="22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6E1218-E01E-DE6D-2A8A-0AE6EECDE692}"/>
              </a:ext>
            </a:extLst>
          </p:cNvPr>
          <p:cNvSpPr txBox="1"/>
          <p:nvPr/>
        </p:nvSpPr>
        <p:spPr>
          <a:xfrm>
            <a:off x="7651515" y="6341274"/>
            <a:ext cx="4106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Poe, T.N.,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-apple-system"/>
              </a:rPr>
              <a:t>Ramanantoanina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, H., Sperling, J.M.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 Isolation of a californium(II) crown–ether complex.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-apple-system"/>
              </a:rPr>
              <a:t>Nat. Chem.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000" b="1" i="0" dirty="0">
                <a:solidFill>
                  <a:srgbClr val="222222"/>
                </a:solidFill>
                <a:effectLst/>
                <a:latin typeface="-apple-system"/>
              </a:rPr>
              <a:t>15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-apple-system"/>
              </a:rPr>
              <a:t>, 722–728 (2023).</a:t>
            </a:r>
            <a:endParaRPr lang="en-US" sz="1000" dirty="0"/>
          </a:p>
        </p:txBody>
      </p:sp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C1174B0D-B551-DEB6-1B0F-C005A4B97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844603" y="917925"/>
            <a:ext cx="848447" cy="6363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CD868D-C6FD-3E4F-268B-54865D1753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212" r="42924" b="26920"/>
          <a:stretch/>
        </p:blipFill>
        <p:spPr>
          <a:xfrm rot="5400000">
            <a:off x="10472770" y="1027715"/>
            <a:ext cx="884249" cy="416756"/>
          </a:xfrm>
          <a:prstGeom prst="rect">
            <a:avLst/>
          </a:prstGeom>
        </p:spPr>
      </p:pic>
      <p:pic>
        <p:nvPicPr>
          <p:cNvPr id="29" name="Picture 28" descr="A picture containing person&#10;&#10;Description automatically generated">
            <a:extLst>
              <a:ext uri="{FF2B5EF4-FFF2-40B4-BE49-F238E27FC236}">
                <a16:creationId xmlns:a16="http://schemas.microsoft.com/office/drawing/2014/main" id="{18C2B1A0-7A1B-358A-6F18-DE0251F74F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50" t="24737" r="34151"/>
          <a:stretch/>
        </p:blipFill>
        <p:spPr>
          <a:xfrm rot="5400000">
            <a:off x="11159749" y="847880"/>
            <a:ext cx="826168" cy="786449"/>
          </a:xfrm>
          <a:prstGeom prst="rect">
            <a:avLst/>
          </a:prstGeom>
        </p:spPr>
      </p:pic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702C5228-1391-E337-09A1-DE0B0FDAA4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121" t="10847" r="30526" b="8831"/>
          <a:stretch/>
        </p:blipFill>
        <p:spPr>
          <a:xfrm rot="5400000">
            <a:off x="9275640" y="1641523"/>
            <a:ext cx="534395" cy="709833"/>
          </a:xfrm>
          <a:prstGeom prst="rect">
            <a:avLst/>
          </a:prstGeom>
        </p:spPr>
      </p:pic>
      <p:pic>
        <p:nvPicPr>
          <p:cNvPr id="1025" name="Picture 102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6F5D0A-35BE-7835-EF19-26CA15DD9B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187" t="6803" r="20368" b="3625"/>
          <a:stretch/>
        </p:blipFill>
        <p:spPr>
          <a:xfrm rot="5400000">
            <a:off x="10032373" y="1646690"/>
            <a:ext cx="534397" cy="697827"/>
          </a:xfrm>
          <a:prstGeom prst="rect">
            <a:avLst/>
          </a:prstGeom>
        </p:spPr>
      </p:pic>
      <p:pic>
        <p:nvPicPr>
          <p:cNvPr id="1027" name="Picture 1026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27AE4297-2660-7868-2343-20DD6C90EB2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357" r="25789" b="24134"/>
          <a:stretch/>
        </p:blipFill>
        <p:spPr>
          <a:xfrm>
            <a:off x="9100079" y="2365569"/>
            <a:ext cx="753754" cy="8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A369B4B-698F-2FED-0601-0D947947323F}"/>
              </a:ext>
            </a:extLst>
          </p:cNvPr>
          <p:cNvSpPr txBox="1"/>
          <p:nvPr/>
        </p:nvSpPr>
        <p:spPr>
          <a:xfrm>
            <a:off x="10716294" y="1267939"/>
            <a:ext cx="712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(pm)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85937-B612-26FD-C5DC-33C9BE72F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E63F8-5ED4-B28F-A66D-FB32F1939463}"/>
              </a:ext>
            </a:extLst>
          </p:cNvPr>
          <p:cNvSpPr txBox="1"/>
          <p:nvPr/>
        </p:nvSpPr>
        <p:spPr>
          <a:xfrm>
            <a:off x="376988" y="304800"/>
            <a:ext cx="297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Current Work</a:t>
            </a:r>
          </a:p>
        </p:txBody>
      </p:sp>
      <p:pic>
        <p:nvPicPr>
          <p:cNvPr id="6" name="Picture 10" descr="The lanthanides and actinides">
            <a:extLst>
              <a:ext uri="{FF2B5EF4-FFF2-40B4-BE49-F238E27FC236}">
                <a16:creationId xmlns:a16="http://schemas.microsoft.com/office/drawing/2014/main" id="{BC0A8A7A-9321-44E2-EA78-513318615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78883" r="5987" b="11796"/>
          <a:stretch/>
        </p:blipFill>
        <p:spPr bwMode="auto">
          <a:xfrm>
            <a:off x="4286106" y="861020"/>
            <a:ext cx="6417357" cy="40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A5ED40-3237-C5EF-2F32-B5059B062BCC}"/>
              </a:ext>
            </a:extLst>
          </p:cNvPr>
          <p:cNvSpPr txBox="1"/>
          <p:nvPr/>
        </p:nvSpPr>
        <p:spPr>
          <a:xfrm>
            <a:off x="433220" y="1008909"/>
            <a:ext cx="3240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Lanthanide separations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+3 oxidation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Similar behaviors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Lanthanide contraction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22270-36B4-0CBE-E8B2-16D655757D6F}"/>
              </a:ext>
            </a:extLst>
          </p:cNvPr>
          <p:cNvSpPr txBox="1"/>
          <p:nvPr/>
        </p:nvSpPr>
        <p:spPr>
          <a:xfrm>
            <a:off x="4374849" y="1270095"/>
            <a:ext cx="393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D45910-CBCF-7183-2D5E-4E167BAE0322}"/>
              </a:ext>
            </a:extLst>
          </p:cNvPr>
          <p:cNvSpPr txBox="1"/>
          <p:nvPr/>
        </p:nvSpPr>
        <p:spPr>
          <a:xfrm>
            <a:off x="4808502" y="1272890"/>
            <a:ext cx="393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BA842-B3E4-61C4-9210-74A09408F66B}"/>
              </a:ext>
            </a:extLst>
          </p:cNvPr>
          <p:cNvSpPr txBox="1"/>
          <p:nvPr/>
        </p:nvSpPr>
        <p:spPr>
          <a:xfrm>
            <a:off x="5202306" y="1273254"/>
            <a:ext cx="393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14D72-86CF-52A2-E52F-08F499780D0D}"/>
              </a:ext>
            </a:extLst>
          </p:cNvPr>
          <p:cNvSpPr txBox="1"/>
          <p:nvPr/>
        </p:nvSpPr>
        <p:spPr>
          <a:xfrm>
            <a:off x="5595338" y="1270094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98.3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54FD8-81A0-EBCF-41A2-7D06A790C4E8}"/>
              </a:ext>
            </a:extLst>
          </p:cNvPr>
          <p:cNvSpPr txBox="1"/>
          <p:nvPr/>
        </p:nvSpPr>
        <p:spPr>
          <a:xfrm>
            <a:off x="6029763" y="1270094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B69450-DBF6-2D9A-A376-520E0C9060DC}"/>
              </a:ext>
            </a:extLst>
          </p:cNvPr>
          <p:cNvSpPr txBox="1"/>
          <p:nvPr/>
        </p:nvSpPr>
        <p:spPr>
          <a:xfrm>
            <a:off x="6426657" y="1270093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95.8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13BA-FD39-222A-50AE-F9E71A359930}"/>
              </a:ext>
            </a:extLst>
          </p:cNvPr>
          <p:cNvSpPr txBox="1"/>
          <p:nvPr/>
        </p:nvSpPr>
        <p:spPr>
          <a:xfrm>
            <a:off x="6854350" y="1273254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94.7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B1996F-4A4C-FA48-2340-FAA9C8DE8F5A}"/>
              </a:ext>
            </a:extLst>
          </p:cNvPr>
          <p:cNvSpPr txBox="1"/>
          <p:nvPr/>
        </p:nvSpPr>
        <p:spPr>
          <a:xfrm>
            <a:off x="7288775" y="1273254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93.8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93A3CE-F011-E644-D962-C3AC144083D9}"/>
              </a:ext>
            </a:extLst>
          </p:cNvPr>
          <p:cNvSpPr txBox="1"/>
          <p:nvPr/>
        </p:nvSpPr>
        <p:spPr>
          <a:xfrm>
            <a:off x="7716468" y="1270092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92.3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7E524C-B2AB-4627-0449-42C79D5BFD31}"/>
              </a:ext>
            </a:extLst>
          </p:cNvPr>
          <p:cNvSpPr txBox="1"/>
          <p:nvPr/>
        </p:nvSpPr>
        <p:spPr>
          <a:xfrm>
            <a:off x="8110272" y="1270092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91.2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662885-BB4E-933C-D041-C37873B63327}"/>
              </a:ext>
            </a:extLst>
          </p:cNvPr>
          <p:cNvSpPr txBox="1"/>
          <p:nvPr/>
        </p:nvSpPr>
        <p:spPr>
          <a:xfrm>
            <a:off x="8536090" y="1273254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90.1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86F6C-38A9-C7C1-7CA5-868ACAD8C9F3}"/>
              </a:ext>
            </a:extLst>
          </p:cNvPr>
          <p:cNvSpPr txBox="1"/>
          <p:nvPr/>
        </p:nvSpPr>
        <p:spPr>
          <a:xfrm>
            <a:off x="8961322" y="1270091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89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3EB29A-C323-A068-498B-FC91F714E51E}"/>
              </a:ext>
            </a:extLst>
          </p:cNvPr>
          <p:cNvSpPr txBox="1"/>
          <p:nvPr/>
        </p:nvSpPr>
        <p:spPr>
          <a:xfrm>
            <a:off x="9354354" y="1270091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88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F14A0-6849-5FAC-9460-C658D2790504}"/>
              </a:ext>
            </a:extLst>
          </p:cNvPr>
          <p:cNvSpPr txBox="1"/>
          <p:nvPr/>
        </p:nvSpPr>
        <p:spPr>
          <a:xfrm>
            <a:off x="9770872" y="1270090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86.8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084869-5299-3808-0D69-3E254B62EC13}"/>
              </a:ext>
            </a:extLst>
          </p:cNvPr>
          <p:cNvSpPr txBox="1"/>
          <p:nvPr/>
        </p:nvSpPr>
        <p:spPr>
          <a:xfrm>
            <a:off x="10212528" y="1273254"/>
            <a:ext cx="434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86.1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2E0FBF30-8934-3714-4170-8B5848F35BAB}"/>
              </a:ext>
            </a:extLst>
          </p:cNvPr>
          <p:cNvSpPr/>
          <p:nvPr/>
        </p:nvSpPr>
        <p:spPr>
          <a:xfrm>
            <a:off x="10703463" y="1270090"/>
            <a:ext cx="64576" cy="24622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F3D00D-7124-1A3E-0ACD-CA4059D71E62}"/>
              </a:ext>
            </a:extLst>
          </p:cNvPr>
          <p:cNvSpPr txBox="1"/>
          <p:nvPr/>
        </p:nvSpPr>
        <p:spPr>
          <a:xfrm>
            <a:off x="3588452" y="1254701"/>
            <a:ext cx="884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ionic radii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30037D-35AC-F024-FCBF-49890140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03" y="1609074"/>
            <a:ext cx="4581567" cy="470752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88EDF40-C253-0406-9652-646BDC40A1AE}"/>
              </a:ext>
            </a:extLst>
          </p:cNvPr>
          <p:cNvSpPr txBox="1"/>
          <p:nvPr/>
        </p:nvSpPr>
        <p:spPr>
          <a:xfrm>
            <a:off x="6643869" y="6211454"/>
            <a:ext cx="433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Medically Relevant Radioisotopes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FFBB68-D5B3-3724-B34F-E043BB4793BD}"/>
              </a:ext>
            </a:extLst>
          </p:cNvPr>
          <p:cNvSpPr txBox="1"/>
          <p:nvPr/>
        </p:nvSpPr>
        <p:spPr>
          <a:xfrm>
            <a:off x="248651" y="3050830"/>
            <a:ext cx="36255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Liquid-liquid extractions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 used for bulk lanthanide separations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Inefficient – requires multiple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Competitive Chelator – more efficient partitioning?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07EA6F-D3B2-C30E-9508-0EDC60F8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47" y="3601452"/>
            <a:ext cx="1520075" cy="31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EEC7C3E-6B75-1A4D-15F0-8F011014BDA5}"/>
              </a:ext>
            </a:extLst>
          </p:cNvPr>
          <p:cNvSpPr/>
          <p:nvPr/>
        </p:nvSpPr>
        <p:spPr>
          <a:xfrm>
            <a:off x="5171900" y="4389946"/>
            <a:ext cx="453843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6F50A2-940B-A97A-8987-02C099C77E6F}"/>
              </a:ext>
            </a:extLst>
          </p:cNvPr>
          <p:cNvSpPr/>
          <p:nvPr/>
        </p:nvSpPr>
        <p:spPr>
          <a:xfrm>
            <a:off x="5141495" y="5635640"/>
            <a:ext cx="453843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E20D7A00-BDF4-FFFD-7BFB-AA45FD5776D5}"/>
              </a:ext>
            </a:extLst>
          </p:cNvPr>
          <p:cNvSpPr txBox="1"/>
          <p:nvPr/>
        </p:nvSpPr>
        <p:spPr>
          <a:xfrm>
            <a:off x="5102342" y="4516713"/>
            <a:ext cx="150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Extractant</a:t>
            </a:r>
          </a:p>
          <a:p>
            <a:r>
              <a:rPr lang="en-US" sz="1000" dirty="0"/>
              <a:t>(for example: D</a:t>
            </a:r>
            <a:r>
              <a:rPr lang="en-US" sz="1000" baseline="-25000" dirty="0"/>
              <a:t>2</a:t>
            </a:r>
            <a:r>
              <a:rPr lang="en-US" sz="1000" dirty="0"/>
              <a:t>EHPA)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D8FE65CF-C8DD-A63A-792B-125D5D26F63F}"/>
              </a:ext>
            </a:extLst>
          </p:cNvPr>
          <p:cNvSpPr txBox="1"/>
          <p:nvPr/>
        </p:nvSpPr>
        <p:spPr>
          <a:xfrm>
            <a:off x="5141794" y="5641855"/>
            <a:ext cx="154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Lanthanides</a:t>
            </a:r>
          </a:p>
          <a:p>
            <a:r>
              <a:rPr lang="en-US" sz="1000" dirty="0"/>
              <a:t>(</a:t>
            </a:r>
            <a:r>
              <a:rPr lang="en-US" sz="1000" dirty="0" err="1"/>
              <a:t>Pr</a:t>
            </a:r>
            <a:r>
              <a:rPr lang="en-US" sz="1000" dirty="0"/>
              <a:t>, Nd)</a:t>
            </a:r>
          </a:p>
          <a:p>
            <a:r>
              <a:rPr lang="en-US" sz="1000" dirty="0"/>
              <a:t>Competing Chelator</a:t>
            </a:r>
          </a:p>
          <a:p>
            <a:r>
              <a:rPr lang="en-US" sz="1000" dirty="0"/>
              <a:t>(EDTA, citric acid)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5D3CBC8-BDB7-183C-B7DF-E6D166D4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8" y="3364213"/>
            <a:ext cx="1515674" cy="119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FA80AC7-1E08-43C2-21DF-637C95139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0" y="5478618"/>
            <a:ext cx="1476479" cy="6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A8E82042-2F3D-3F24-4BF2-17B06BCC1EDF}"/>
              </a:ext>
            </a:extLst>
          </p:cNvPr>
          <p:cNvSpPr txBox="1"/>
          <p:nvPr/>
        </p:nvSpPr>
        <p:spPr>
          <a:xfrm>
            <a:off x="725036" y="6147648"/>
            <a:ext cx="817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Citric acid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AA6BFB8A-C4E3-A4C3-56D9-ECF16D7F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78" y="5252490"/>
            <a:ext cx="1099470" cy="89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Box 2054">
            <a:extLst>
              <a:ext uri="{FF2B5EF4-FFF2-40B4-BE49-F238E27FC236}">
                <a16:creationId xmlns:a16="http://schemas.microsoft.com/office/drawing/2014/main" id="{E850F2FB-6160-41CD-87FA-8717FDA0AB1D}"/>
              </a:ext>
            </a:extLst>
          </p:cNvPr>
          <p:cNvSpPr txBox="1"/>
          <p:nvPr/>
        </p:nvSpPr>
        <p:spPr>
          <a:xfrm>
            <a:off x="2343231" y="6147648"/>
            <a:ext cx="8175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EDTA</a:t>
            </a:r>
          </a:p>
        </p:txBody>
      </p:sp>
    </p:spTree>
    <p:extLst>
      <p:ext uri="{BB962C8B-B14F-4D97-AF65-F5344CB8AC3E}">
        <p14:creationId xmlns:p14="http://schemas.microsoft.com/office/powerpoint/2010/main" val="421154505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101</TotalTime>
  <Words>147</Words>
  <Application>Microsoft Office PowerPoint</Application>
  <PresentationFormat>Widescreen</PresentationFormat>
  <Paragraphs>50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-apple-system</vt:lpstr>
      <vt:lpstr>Arial</vt:lpstr>
      <vt:lpstr>Calibri</vt:lpstr>
      <vt:lpstr>BNL</vt:lpstr>
      <vt:lpstr>Postdoctoral Retreat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Postdoctoral Retreat Presentation</dc:title>
  <dc:subject/>
  <dc:creator>Poe, Todd</dc:creator>
  <cp:keywords/>
  <dc:description/>
  <cp:lastModifiedBy>Poe, Todd</cp:lastModifiedBy>
  <cp:revision>1</cp:revision>
  <dcterms:created xsi:type="dcterms:W3CDTF">2023-08-24T17:01:54Z</dcterms:created>
  <dcterms:modified xsi:type="dcterms:W3CDTF">2023-08-24T18:43:03Z</dcterms:modified>
  <cp:category/>
</cp:coreProperties>
</file>