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1514" r:id="rId4"/>
    <p:sldId id="1512" r:id="rId5"/>
    <p:sldId id="1517" r:id="rId6"/>
    <p:sldId id="5758" r:id="rId7"/>
    <p:sldId id="1475" r:id="rId8"/>
    <p:sldId id="1518" r:id="rId9"/>
    <p:sldId id="3408" r:id="rId10"/>
    <p:sldId id="1481" r:id="rId11"/>
    <p:sldId id="262" r:id="rId12"/>
    <p:sldId id="3411" r:id="rId13"/>
    <p:sldId id="1491" r:id="rId14"/>
    <p:sldId id="5767" r:id="rId15"/>
    <p:sldId id="1466" r:id="rId16"/>
    <p:sldId id="293" r:id="rId17"/>
    <p:sldId id="5753" r:id="rId18"/>
    <p:sldId id="5720" r:id="rId19"/>
    <p:sldId id="5747" r:id="rId20"/>
    <p:sldId id="5749" r:id="rId21"/>
    <p:sldId id="450" r:id="rId22"/>
    <p:sldId id="5768" r:id="rId23"/>
    <p:sldId id="1516" r:id="rId24"/>
    <p:sldId id="1498" r:id="rId25"/>
    <p:sldId id="5765" r:id="rId26"/>
    <p:sldId id="57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88624" autoAdjust="0"/>
  </p:normalViewPr>
  <p:slideViewPr>
    <p:cSldViewPr snapToGrid="0" snapToObjects="1">
      <p:cViewPr>
        <p:scale>
          <a:sx n="100" d="100"/>
          <a:sy n="100" d="100"/>
        </p:scale>
        <p:origin x="1428" y="29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06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-adnas04\minty\DOE%20S&amp;T%20and%20Site%20Visit%20Reviews\2023%20RHIC%20NPP%20Site%20Visit\Performance\RHIC%20availability%20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ty\AppData\Local\Microsoft\Windows\INetCache\Content.Outlook\9VLSOTXJ\Apex-statistics-for-Michik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rgbClr val="0000FF"/>
              </a:solidFill>
            </a:ln>
            <a:effectLst/>
          </c:spPr>
          <c:invertIfNegative val="0"/>
          <c:cat>
            <c:numRef>
              <c:f>FYavailability!$A$3:$A$24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FYavailability!$C$3:$C$24</c:f>
              <c:numCache>
                <c:formatCode>General</c:formatCode>
                <c:ptCount val="22"/>
                <c:pt idx="0">
                  <c:v>82</c:v>
                </c:pt>
                <c:pt idx="1">
                  <c:v>77.931749686961524</c:v>
                </c:pt>
                <c:pt idx="2">
                  <c:v>80.110636157907962</c:v>
                </c:pt>
                <c:pt idx="3">
                  <c:v>84.730144800351027</c:v>
                </c:pt>
                <c:pt idx="4">
                  <c:v>77.412280701754383</c:v>
                </c:pt>
                <c:pt idx="5">
                  <c:v>69.724090912253118</c:v>
                </c:pt>
                <c:pt idx="6">
                  <c:v>83.252214542976731</c:v>
                </c:pt>
                <c:pt idx="7">
                  <c:v>80.319505255892025</c:v>
                </c:pt>
                <c:pt idx="8">
                  <c:v>82.888136661360917</c:v>
                </c:pt>
                <c:pt idx="9">
                  <c:v>76.281587003224544</c:v>
                </c:pt>
                <c:pt idx="10">
                  <c:v>85.372291653931867</c:v>
                </c:pt>
                <c:pt idx="11">
                  <c:v>82.83116552441173</c:v>
                </c:pt>
                <c:pt idx="12">
                  <c:v>86.771291540142471</c:v>
                </c:pt>
                <c:pt idx="13">
                  <c:v>87.491739292057318</c:v>
                </c:pt>
                <c:pt idx="14">
                  <c:v>82.965091947514836</c:v>
                </c:pt>
                <c:pt idx="15">
                  <c:v>83.777361567668123</c:v>
                </c:pt>
                <c:pt idx="16">
                  <c:v>92.566452104935067</c:v>
                </c:pt>
                <c:pt idx="17">
                  <c:v>88.742718764317047</c:v>
                </c:pt>
                <c:pt idx="18">
                  <c:v>86.976102367374708</c:v>
                </c:pt>
                <c:pt idx="19">
                  <c:v>90.573725857905956</c:v>
                </c:pt>
                <c:pt idx="20">
                  <c:v>84.103355499105575</c:v>
                </c:pt>
                <c:pt idx="21">
                  <c:v>74.448148400117915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4-4B2A-9344-A6E6603E4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8"/>
        <c:axId val="691754392"/>
        <c:axId val="691756912"/>
      </c:barChart>
      <c:catAx>
        <c:axId val="6917543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56912"/>
        <c:crosses val="autoZero"/>
        <c:auto val="1"/>
        <c:lblAlgn val="ctr"/>
        <c:lblOffset val="100"/>
        <c:noMultiLvlLbl val="0"/>
      </c:catAx>
      <c:valAx>
        <c:axId val="6917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54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APEX</a:t>
            </a:r>
            <a:r>
              <a:rPr lang="en-US" baseline="0"/>
              <a:t> Beam Time (hours)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Sheet1!$C$20:$C$28</c:f>
              <c:strCache>
                <c:ptCount val="9"/>
                <c:pt idx="0">
                  <c:v>Run 15</c:v>
                </c:pt>
                <c:pt idx="1">
                  <c:v>Run 16</c:v>
                </c:pt>
                <c:pt idx="2">
                  <c:v>Run 17</c:v>
                </c:pt>
                <c:pt idx="3">
                  <c:v>Run 18</c:v>
                </c:pt>
                <c:pt idx="4">
                  <c:v>Run 19</c:v>
                </c:pt>
                <c:pt idx="5">
                  <c:v>Run 20</c:v>
                </c:pt>
                <c:pt idx="6">
                  <c:v>Run 21</c:v>
                </c:pt>
                <c:pt idx="7">
                  <c:v>Run 22</c:v>
                </c:pt>
                <c:pt idx="8">
                  <c:v>Run 23</c:v>
                </c:pt>
              </c:strCache>
            </c:strRef>
          </c:cat>
          <c:val>
            <c:numRef>
              <c:f>Sheet1!$D$20:$D$28</c:f>
              <c:numCache>
                <c:formatCode>General</c:formatCode>
                <c:ptCount val="9"/>
                <c:pt idx="0">
                  <c:v>72.5</c:v>
                </c:pt>
                <c:pt idx="1">
                  <c:v>121</c:v>
                </c:pt>
                <c:pt idx="2">
                  <c:v>121</c:v>
                </c:pt>
                <c:pt idx="3">
                  <c:v>94</c:v>
                </c:pt>
                <c:pt idx="4">
                  <c:v>15</c:v>
                </c:pt>
                <c:pt idx="5">
                  <c:v>0</c:v>
                </c:pt>
                <c:pt idx="6">
                  <c:v>112</c:v>
                </c:pt>
                <c:pt idx="7">
                  <c:v>66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D-42C1-981D-56A719AD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5767512"/>
        <c:axId val="665767152"/>
      </c:barChart>
      <c:catAx>
        <c:axId val="665767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767152"/>
        <c:crosses val="autoZero"/>
        <c:auto val="1"/>
        <c:lblAlgn val="ctr"/>
        <c:lblOffset val="100"/>
        <c:noMultiLvlLbl val="0"/>
      </c:catAx>
      <c:valAx>
        <c:axId val="66576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76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min, &lt;= 20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dm/lzn11_b96g9bhby9v4d6rwc40000gn/T/com.microsoft.Word/WebArchiveCopyPasteTempFiles/page1image3800468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uclearsciencefutur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591" y="2541806"/>
            <a:ext cx="10334625" cy="1947460"/>
          </a:xfrm>
        </p:spPr>
        <p:txBody>
          <a:bodyPr>
            <a:normAutofit/>
          </a:bodyPr>
          <a:lstStyle/>
          <a:p>
            <a:r>
              <a:rPr lang="en-US" dirty="0"/>
              <a:t>C-AD through 2025 and EIC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973254"/>
            <a:ext cx="10334625" cy="7461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RHIC Retreat,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30 August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Michiko Minty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Accelerator Division Head, C-AD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73BBD-F80B-2F83-2ACD-424063E3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9" y="1"/>
            <a:ext cx="11945964" cy="653818"/>
          </a:xfrm>
        </p:spPr>
        <p:txBody>
          <a:bodyPr>
            <a:normAutofit/>
          </a:bodyPr>
          <a:lstStyle/>
          <a:p>
            <a:r>
              <a:rPr lang="en-US" sz="3400" dirty="0"/>
              <a:t>Supply chain and inflation*: Helium and Electrical Costs 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D688BBD-9673-47B6-8313-115A5284354F}"/>
              </a:ext>
            </a:extLst>
          </p:cNvPr>
          <p:cNvSpPr txBox="1">
            <a:spLocks/>
          </p:cNvSpPr>
          <p:nvPr/>
        </p:nvSpPr>
        <p:spPr>
          <a:xfrm>
            <a:off x="808051" y="3749093"/>
            <a:ext cx="10515600" cy="98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248A986-4AEE-4EA9-98B8-7CC87A704246}"/>
              </a:ext>
            </a:extLst>
          </p:cNvPr>
          <p:cNvSpPr txBox="1">
            <a:spLocks/>
          </p:cNvSpPr>
          <p:nvPr/>
        </p:nvSpPr>
        <p:spPr>
          <a:xfrm>
            <a:off x="1627655" y="1148935"/>
            <a:ext cx="5904184" cy="24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/>
              <a:t>no fixed price contract, price volatility</a:t>
            </a:r>
          </a:p>
          <a:p>
            <a:pPr marL="914400" lvl="2" indent="0">
              <a:buNone/>
            </a:pPr>
            <a:r>
              <a:rPr lang="en-US" sz="1600" dirty="0"/>
              <a:t>FY21: $41.4/MWh</a:t>
            </a:r>
          </a:p>
          <a:p>
            <a:pPr marL="914400" lvl="2" indent="0">
              <a:buNone/>
            </a:pPr>
            <a:r>
              <a:rPr lang="en-US" sz="1600" dirty="0"/>
              <a:t>FY22: $61.4/MWh</a:t>
            </a:r>
          </a:p>
          <a:p>
            <a:pPr marL="914400" lvl="2" indent="0">
              <a:buNone/>
            </a:pPr>
            <a:r>
              <a:rPr lang="en-US" sz="1600" dirty="0"/>
              <a:t>FY23: $47.3/MWh actual </a:t>
            </a:r>
          </a:p>
          <a:p>
            <a:pPr marL="914400" lvl="2" indent="0">
              <a:buNone/>
            </a:pPr>
            <a:r>
              <a:rPr lang="en-US" sz="1600" dirty="0"/>
              <a:t>           (had planned for $70.0/MWh)</a:t>
            </a:r>
          </a:p>
          <a:p>
            <a:pPr marL="914400" lvl="2" indent="0">
              <a:buNone/>
            </a:pPr>
            <a:r>
              <a:rPr lang="en-US" sz="1600" dirty="0"/>
              <a:t>FY24: planning for $82.4/MWh (conservative)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9E53D-442C-45C2-9051-C340292359B1}"/>
              </a:ext>
            </a:extLst>
          </p:cNvPr>
          <p:cNvSpPr txBox="1">
            <a:spLocks/>
          </p:cNvSpPr>
          <p:nvPr/>
        </p:nvSpPr>
        <p:spPr>
          <a:xfrm>
            <a:off x="262547" y="1149710"/>
            <a:ext cx="1846580" cy="58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Electrical costs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97F5C5-BDE3-44F8-A14B-715DAE3F4E27}"/>
              </a:ext>
            </a:extLst>
          </p:cNvPr>
          <p:cNvSpPr txBox="1">
            <a:spLocks/>
          </p:cNvSpPr>
          <p:nvPr/>
        </p:nvSpPr>
        <p:spPr>
          <a:xfrm>
            <a:off x="244963" y="3309126"/>
            <a:ext cx="1846580" cy="58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Cost of </a:t>
            </a:r>
            <a:r>
              <a:rPr lang="en-US" sz="1800" dirty="0" err="1"/>
              <a:t>LHe</a:t>
            </a:r>
            <a:endParaRPr lang="en-US" sz="18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5551F6A9-FAF8-4228-B73D-6307A0FFD27A}"/>
              </a:ext>
            </a:extLst>
          </p:cNvPr>
          <p:cNvSpPr txBox="1">
            <a:spLocks/>
          </p:cNvSpPr>
          <p:nvPr/>
        </p:nvSpPr>
        <p:spPr>
          <a:xfrm>
            <a:off x="2091543" y="4219217"/>
            <a:ext cx="4719282" cy="988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/>
              <a:t>FY21: $32.1/</a:t>
            </a:r>
            <a:r>
              <a:rPr lang="en-US" sz="1600" dirty="0" err="1"/>
              <a:t>LHe</a:t>
            </a:r>
            <a:r>
              <a:rPr lang="en-US" sz="1600" dirty="0"/>
              <a:t> gallon</a:t>
            </a:r>
          </a:p>
          <a:p>
            <a:pPr marL="457200" lvl="1" indent="0">
              <a:buNone/>
            </a:pPr>
            <a:r>
              <a:rPr lang="en-US" sz="1600" dirty="0"/>
              <a:t>FY22: ~$33.7/</a:t>
            </a:r>
            <a:r>
              <a:rPr lang="en-US" sz="1600" dirty="0" err="1"/>
              <a:t>LHe</a:t>
            </a:r>
            <a:r>
              <a:rPr lang="en-US" sz="1600" dirty="0"/>
              <a:t> gallon</a:t>
            </a:r>
          </a:p>
          <a:p>
            <a:pPr marL="457200" lvl="1" indent="0">
              <a:buNone/>
            </a:pPr>
            <a:r>
              <a:rPr lang="en-US" sz="1600" dirty="0"/>
              <a:t>FY23: $77.6/</a:t>
            </a:r>
            <a:r>
              <a:rPr lang="en-US" sz="1600" dirty="0" err="1"/>
              <a:t>LHe</a:t>
            </a:r>
            <a:r>
              <a:rPr lang="en-US" sz="1600" dirty="0"/>
              <a:t> gallon</a:t>
            </a:r>
          </a:p>
          <a:p>
            <a:pPr marL="457200" lvl="1" indent="0">
              <a:buNone/>
            </a:pPr>
            <a:r>
              <a:rPr lang="en-US" sz="1600" dirty="0"/>
              <a:t>          (had planned for $50/</a:t>
            </a:r>
            <a:r>
              <a:rPr lang="en-US" sz="1600" dirty="0" err="1"/>
              <a:t>LHe</a:t>
            </a:r>
            <a:r>
              <a:rPr lang="en-US" sz="1600" dirty="0"/>
              <a:t> gallon)</a:t>
            </a:r>
          </a:p>
          <a:p>
            <a:pPr marL="457200" lvl="1" indent="0">
              <a:buNone/>
            </a:pPr>
            <a:r>
              <a:rPr lang="en-US" sz="1600" dirty="0"/>
              <a:t>FY24: planning for $77.6/</a:t>
            </a:r>
            <a:r>
              <a:rPr lang="en-US" sz="1600" dirty="0" err="1"/>
              <a:t>LHe</a:t>
            </a:r>
            <a:r>
              <a:rPr lang="en-US" sz="1600" dirty="0"/>
              <a:t> gallon</a:t>
            </a:r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2AC630-8BD6-BBDA-F1F6-51B5801F590C}"/>
              </a:ext>
            </a:extLst>
          </p:cNvPr>
          <p:cNvSpPr txBox="1">
            <a:spLocks/>
          </p:cNvSpPr>
          <p:nvPr/>
        </p:nvSpPr>
        <p:spPr>
          <a:xfrm>
            <a:off x="2040812" y="3309126"/>
            <a:ext cx="5578031" cy="1167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FY23: no more “in-kind” pricing from Bureau of Land Management (BLM) Reserves due to 2013 Act eliminating Federal Helium Reserves 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2B3B6204-E6E4-F3DA-2F0B-E66359770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7E6571-BFCE-B214-4637-631DF5C9CB06}"/>
              </a:ext>
            </a:extLst>
          </p:cNvPr>
          <p:cNvGrpSpPr/>
          <p:nvPr/>
        </p:nvGrpSpPr>
        <p:grpSpPr>
          <a:xfrm>
            <a:off x="7959378" y="1092918"/>
            <a:ext cx="3635159" cy="4601570"/>
            <a:chOff x="7566455" y="629078"/>
            <a:chExt cx="4469025" cy="57215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DE9F0-4E5B-4FA4-A1CE-35756FE5FCF9}"/>
                </a:ext>
              </a:extLst>
            </p:cNvPr>
            <p:cNvSpPr txBox="1"/>
            <p:nvPr/>
          </p:nvSpPr>
          <p:spPr>
            <a:xfrm>
              <a:off x="9381530" y="969891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$57/MWh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B3B2C4-841A-41A8-437A-C241D4FFC0B2}"/>
                </a:ext>
              </a:extLst>
            </p:cNvPr>
            <p:cNvSpPr/>
            <p:nvPr/>
          </p:nvSpPr>
          <p:spPr>
            <a:xfrm>
              <a:off x="7568514" y="3487192"/>
              <a:ext cx="4466966" cy="286343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E06EBAF-2BBB-26D6-94DE-0952534CD2C1}"/>
                </a:ext>
              </a:extLst>
            </p:cNvPr>
            <p:cNvSpPr txBox="1">
              <a:spLocks/>
            </p:cNvSpPr>
            <p:nvPr/>
          </p:nvSpPr>
          <p:spPr>
            <a:xfrm>
              <a:off x="8812213" y="3508752"/>
              <a:ext cx="2511438" cy="3397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Helium Pricing Trends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F5E863-D6DB-96B8-CA13-B5E24D5D6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7852" y="678604"/>
              <a:ext cx="4098841" cy="273313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C9ED0A-E75E-4BC9-2214-8A0F9CBF98D9}"/>
                </a:ext>
              </a:extLst>
            </p:cNvPr>
            <p:cNvSpPr/>
            <p:nvPr/>
          </p:nvSpPr>
          <p:spPr>
            <a:xfrm>
              <a:off x="7566455" y="629078"/>
              <a:ext cx="4469025" cy="276622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90811401-E44E-2021-A36E-CB59EEDDB644}"/>
                </a:ext>
              </a:extLst>
            </p:cNvPr>
            <p:cNvSpPr txBox="1">
              <a:spLocks/>
            </p:cNvSpPr>
            <p:nvPr/>
          </p:nvSpPr>
          <p:spPr>
            <a:xfrm>
              <a:off x="8989796" y="652915"/>
              <a:ext cx="2333855" cy="3806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Electricity Rates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9FC08E-E58D-37B5-04C0-E947418C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4762" y="989583"/>
              <a:ext cx="231624" cy="1822107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7118D4-8814-4BFA-9A98-5E1529BA34ED}"/>
                </a:ext>
              </a:extLst>
            </p:cNvPr>
            <p:cNvCxnSpPr>
              <a:cxnSpLocks/>
            </p:cNvCxnSpPr>
            <p:nvPr/>
          </p:nvCxnSpPr>
          <p:spPr>
            <a:xfrm>
              <a:off x="7963930" y="1445001"/>
              <a:ext cx="393501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7C858C-3C03-47EF-1583-3D7827196259}"/>
                </a:ext>
              </a:extLst>
            </p:cNvPr>
            <p:cNvSpPr txBox="1"/>
            <p:nvPr/>
          </p:nvSpPr>
          <p:spPr>
            <a:xfrm>
              <a:off x="10162550" y="1133507"/>
              <a:ext cx="1495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$55.1 average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A868C49-DEE3-4BA9-4E80-070C9C224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4771" y="3778890"/>
              <a:ext cx="4175847" cy="253392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92E381-C19D-99E2-7501-8BF092C7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4632" y="3808901"/>
              <a:ext cx="232143" cy="243067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1B1E1B-A9B4-DA84-5D18-06A9301F8055}"/>
                </a:ext>
              </a:extLst>
            </p:cNvPr>
            <p:cNvSpPr txBox="1"/>
            <p:nvPr/>
          </p:nvSpPr>
          <p:spPr>
            <a:xfrm>
              <a:off x="10047591" y="3890926"/>
              <a:ext cx="6319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$77.6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D78DFF4-C54A-1511-4155-8C6D9B172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7139" y="3941806"/>
              <a:ext cx="212484" cy="906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551FFE-6423-506E-BB1D-39550438DC35}"/>
              </a:ext>
            </a:extLst>
          </p:cNvPr>
          <p:cNvSpPr txBox="1">
            <a:spLocks/>
          </p:cNvSpPr>
          <p:nvPr/>
        </p:nvSpPr>
        <p:spPr>
          <a:xfrm>
            <a:off x="976148" y="5821310"/>
            <a:ext cx="10772464" cy="365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RHIC operating costs impacted by inflation which could affect duration of RHIC Runs 24-25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124316C-A40B-2721-3079-3F012051BF54}"/>
              </a:ext>
            </a:extLst>
          </p:cNvPr>
          <p:cNvSpPr txBox="1">
            <a:spLocks/>
          </p:cNvSpPr>
          <p:nvPr/>
        </p:nvSpPr>
        <p:spPr>
          <a:xfrm>
            <a:off x="1637073" y="268932"/>
            <a:ext cx="10347503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*Thank you to all for providing input for the S&amp;T review </a:t>
            </a:r>
          </a:p>
        </p:txBody>
      </p:sp>
    </p:spTree>
    <p:extLst>
      <p:ext uri="{BB962C8B-B14F-4D97-AF65-F5344CB8AC3E}">
        <p14:creationId xmlns:p14="http://schemas.microsoft.com/office/powerpoint/2010/main" val="280977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dirty="0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FE1D7-C470-576A-0D4A-F6BC0154A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11" t="50667" r="21741" b="13810"/>
          <a:stretch/>
        </p:blipFill>
        <p:spPr>
          <a:xfrm>
            <a:off x="1693728" y="299312"/>
            <a:ext cx="9182868" cy="4378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E5B95B-783A-2571-37A7-AE7A0F20679C}"/>
              </a:ext>
            </a:extLst>
          </p:cNvPr>
          <p:cNvSpPr/>
          <p:nvPr/>
        </p:nvSpPr>
        <p:spPr>
          <a:xfrm>
            <a:off x="1895976" y="662583"/>
            <a:ext cx="8739937" cy="392372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7027F7-3AEB-E7D1-494E-648B9A8F8CFF}"/>
              </a:ext>
            </a:extLst>
          </p:cNvPr>
          <p:cNvSpPr/>
          <p:nvPr/>
        </p:nvSpPr>
        <p:spPr>
          <a:xfrm>
            <a:off x="1562228" y="170643"/>
            <a:ext cx="9266190" cy="427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9F2575-38E0-31A6-DE6F-687715C30792}"/>
              </a:ext>
            </a:extLst>
          </p:cNvPr>
          <p:cNvSpPr txBox="1"/>
          <p:nvPr/>
        </p:nvSpPr>
        <p:spPr>
          <a:xfrm>
            <a:off x="257852" y="4802891"/>
            <a:ext cx="1195836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   "/>
                <a:ea typeface="Calibri" panose="020F0502020204030204" pitchFamily="34" charset="0"/>
              </a:rPr>
              <a:t>Luminosity projections reduced for Run-24 and Run-25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hallenging to re-establish peak performance after ~decade (</a:t>
            </a:r>
            <a:r>
              <a:rPr lang="en-US" sz="1600" dirty="0" err="1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), assume previous performance as max now</a:t>
            </a:r>
            <a:endParaRPr lang="en-US" sz="1600" dirty="0">
              <a:effectLst/>
              <a:latin typeface="Arial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served higher Secondary Electron Yield (SEY) in Run-23 compared to Run-22 – deconditioning of vacuum surfaces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ffect of Au beam longitudinal profiles on L</a:t>
            </a:r>
            <a:r>
              <a:rPr lang="en-US" sz="1600" i="1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reduction with crossing angle larger than calculated</a:t>
            </a:r>
            <a:endParaRPr lang="en-US" sz="1600" dirty="0">
              <a:latin typeface="Arial 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enhancement from 56 MHz SRF cavity </a:t>
            </a:r>
            <a:r>
              <a:rPr lang="en-US" sz="1600" dirty="0"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effectLst/>
                <a:latin typeface="Arial   "/>
                <a:ea typeface="Times New Roman" panose="02020603050405020304" pitchFamily="18" charset="0"/>
                <a:cs typeface="Times New Roman" panose="02020603050405020304" pitchFamily="18" charset="0"/>
              </a:rPr>
              <a:t>not yet re-commissioned with early end of Run-23) not included</a:t>
            </a:r>
            <a:endParaRPr lang="en-US" sz="1600" dirty="0">
              <a:effectLst/>
              <a:latin typeface="Arial 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32" y="6016"/>
            <a:ext cx="11884387" cy="549275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/>
              </a:rPr>
              <a:t>Projections updated</a:t>
            </a: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4593D-264B-D27E-E681-77AC122CCB37}"/>
              </a:ext>
            </a:extLst>
          </p:cNvPr>
          <p:cNvCxnSpPr/>
          <p:nvPr/>
        </p:nvCxnSpPr>
        <p:spPr>
          <a:xfrm>
            <a:off x="6091050" y="662583"/>
            <a:ext cx="0" cy="3923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7F897B-672A-2781-9DDB-90D246C181C8}"/>
              </a:ext>
            </a:extLst>
          </p:cNvPr>
          <p:cNvCxnSpPr/>
          <p:nvPr/>
        </p:nvCxnSpPr>
        <p:spPr>
          <a:xfrm>
            <a:off x="5216762" y="670605"/>
            <a:ext cx="0" cy="3923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0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525" y="2541806"/>
            <a:ext cx="11474075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Accelerator Physics Experiments (APEX)</a:t>
            </a:r>
            <a:br>
              <a:rPr lang="en-US" sz="6000" dirty="0"/>
            </a:br>
            <a:br>
              <a:rPr lang="en-US" sz="6000" dirty="0">
                <a:solidFill>
                  <a:srgbClr val="0000FF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4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B6B6E7-5418-DF2B-A4A6-B9A9E69A5A72}"/>
              </a:ext>
            </a:extLst>
          </p:cNvPr>
          <p:cNvGraphicFramePr>
            <a:graphicFrameLocks/>
          </p:cNvGraphicFramePr>
          <p:nvPr/>
        </p:nvGraphicFramePr>
        <p:xfrm>
          <a:off x="597730" y="785739"/>
          <a:ext cx="5201090" cy="383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EA0A3AF-6F7A-E826-6B1A-2083B4B1F6A5}"/>
              </a:ext>
            </a:extLst>
          </p:cNvPr>
          <p:cNvSpPr txBox="1">
            <a:spLocks/>
          </p:cNvSpPr>
          <p:nvPr/>
        </p:nvSpPr>
        <p:spPr>
          <a:xfrm>
            <a:off x="232284" y="73666"/>
            <a:ext cx="11959389" cy="761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Recent APEX 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C76B78-549A-8D6A-889C-444DEB7EDFCC}"/>
              </a:ext>
            </a:extLst>
          </p:cNvPr>
          <p:cNvSpPr txBox="1">
            <a:spLocks/>
          </p:cNvSpPr>
          <p:nvPr/>
        </p:nvSpPr>
        <p:spPr>
          <a:xfrm>
            <a:off x="1705626" y="853585"/>
            <a:ext cx="2490436" cy="3806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APEX Beam Time (hours)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BAD0A-7760-0EA0-916F-D2B87918E4A2}"/>
              </a:ext>
            </a:extLst>
          </p:cNvPr>
          <p:cNvSpPr txBox="1">
            <a:spLocks/>
          </p:cNvSpPr>
          <p:nvPr/>
        </p:nvSpPr>
        <p:spPr>
          <a:xfrm>
            <a:off x="1801914" y="2739380"/>
            <a:ext cx="2068179" cy="1897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Low Energy Au runs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6B24E4-04F2-2EE6-30A4-FABEE509F315}"/>
              </a:ext>
            </a:extLst>
          </p:cNvPr>
          <p:cNvSpPr txBox="1">
            <a:spLocks/>
          </p:cNvSpPr>
          <p:nvPr/>
        </p:nvSpPr>
        <p:spPr>
          <a:xfrm>
            <a:off x="1133584" y="2387545"/>
            <a:ext cx="2068179" cy="1897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(Low Energy Au runs, COVID)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E8F1C7-4777-D8FC-9DB4-3BB62572ACDA}"/>
              </a:ext>
            </a:extLst>
          </p:cNvPr>
          <p:cNvCxnSpPr/>
          <p:nvPr/>
        </p:nvCxnSpPr>
        <p:spPr>
          <a:xfrm flipH="1">
            <a:off x="4840064" y="2112645"/>
            <a:ext cx="104306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8F918B-8BB2-A9E3-C415-2EF8E705F81A}"/>
              </a:ext>
            </a:extLst>
          </p:cNvPr>
          <p:cNvSpPr txBox="1">
            <a:spLocks/>
          </p:cNvSpPr>
          <p:nvPr/>
        </p:nvSpPr>
        <p:spPr>
          <a:xfrm>
            <a:off x="5913504" y="1981017"/>
            <a:ext cx="3223366" cy="3806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focus: beam cooling studies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6B3A84-A836-A8CD-F602-AB6C58F30E24}"/>
              </a:ext>
            </a:extLst>
          </p:cNvPr>
          <p:cNvSpPr txBox="1">
            <a:spLocks/>
          </p:cNvSpPr>
          <p:nvPr/>
        </p:nvSpPr>
        <p:spPr>
          <a:xfrm>
            <a:off x="5935980" y="1233218"/>
            <a:ext cx="4389610" cy="3806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focus: experiments to inform EIC design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0F2C45-5DFF-ED20-CE52-10685AF1BEDB}"/>
              </a:ext>
            </a:extLst>
          </p:cNvPr>
          <p:cNvCxnSpPr>
            <a:cxnSpLocks/>
          </p:cNvCxnSpPr>
          <p:nvPr/>
        </p:nvCxnSpPr>
        <p:spPr>
          <a:xfrm flipH="1">
            <a:off x="3072224" y="1419225"/>
            <a:ext cx="287899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30A480-C952-53A1-274E-DF59CEA944C1}"/>
              </a:ext>
            </a:extLst>
          </p:cNvPr>
          <p:cNvCxnSpPr>
            <a:cxnSpLocks/>
          </p:cNvCxnSpPr>
          <p:nvPr/>
        </p:nvCxnSpPr>
        <p:spPr>
          <a:xfrm flipH="1">
            <a:off x="3604750" y="1773906"/>
            <a:ext cx="227027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DC7F2C-D296-1554-97F1-18D4BF139668}"/>
              </a:ext>
            </a:extLst>
          </p:cNvPr>
          <p:cNvSpPr txBox="1">
            <a:spLocks/>
          </p:cNvSpPr>
          <p:nvPr/>
        </p:nvSpPr>
        <p:spPr>
          <a:xfrm>
            <a:off x="5905884" y="1589021"/>
            <a:ext cx="5950836" cy="3806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focus: experiments to inform EIC design, beam cooling studies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05360FD-485A-65A7-EF12-3FE4517A3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04579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667E1E2-BF98-E477-2629-B39B80576B37}"/>
              </a:ext>
            </a:extLst>
          </p:cNvPr>
          <p:cNvSpPr txBox="1">
            <a:spLocks/>
          </p:cNvSpPr>
          <p:nvPr/>
        </p:nvSpPr>
        <p:spPr>
          <a:xfrm>
            <a:off x="459704" y="4927598"/>
            <a:ext cx="11397016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From DOE S&amp;T Review (Aug 2023) : “The Lab is commended for the APEX activities during the shortened RHIC Run 23 on critical questions for EIC design. Demonstration of … are all directly related to the most important EIC beam parameters, the luminosity and polarization.  The EIC project will benefit greatly from APEX activities in future runs.” 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F567F8C-8F7D-F55D-D2A1-94DEE321C2E3}"/>
              </a:ext>
            </a:extLst>
          </p:cNvPr>
          <p:cNvSpPr txBox="1">
            <a:spLocks/>
          </p:cNvSpPr>
          <p:nvPr/>
        </p:nvSpPr>
        <p:spPr>
          <a:xfrm>
            <a:off x="11311839" y="57568"/>
            <a:ext cx="866339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Y. Luo</a:t>
            </a:r>
          </a:p>
        </p:txBody>
      </p:sp>
    </p:spTree>
    <p:extLst>
      <p:ext uri="{BB962C8B-B14F-4D97-AF65-F5344CB8AC3E}">
        <p14:creationId xmlns:p14="http://schemas.microsoft.com/office/powerpoint/2010/main" val="306692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DF851-0A2A-C3F6-5C35-91879F83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880002-28F3-0F30-C224-58E912FAA2AE}"/>
              </a:ext>
            </a:extLst>
          </p:cNvPr>
          <p:cNvSpPr txBox="1">
            <a:spLocks/>
          </p:cNvSpPr>
          <p:nvPr/>
        </p:nvSpPr>
        <p:spPr>
          <a:xfrm>
            <a:off x="232284" y="26041"/>
            <a:ext cx="11959389" cy="761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Two APEX highlights from RHIC Run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E53DA-91B5-B847-5C32-9459C6DB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45" y="2638404"/>
            <a:ext cx="4027687" cy="1847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640FA-15B9-553C-7C2A-427410E66901}"/>
              </a:ext>
            </a:extLst>
          </p:cNvPr>
          <p:cNvSpPr txBox="1"/>
          <p:nvPr/>
        </p:nvSpPr>
        <p:spPr>
          <a:xfrm>
            <a:off x="2142284" y="4563346"/>
            <a:ext cx="2080413" cy="271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[</a:t>
            </a:r>
            <a:r>
              <a:rPr lang="en-US" dirty="0" err="1"/>
              <a:t>hr:min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1312B-6C84-C498-822E-E0321EF294C9}"/>
              </a:ext>
            </a:extLst>
          </p:cNvPr>
          <p:cNvSpPr txBox="1"/>
          <p:nvPr/>
        </p:nvSpPr>
        <p:spPr>
          <a:xfrm>
            <a:off x="1789214" y="2999602"/>
            <a:ext cx="1315783" cy="248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Emittance Ratio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8665A-94C0-00D8-AED4-9DE487C055D7}"/>
              </a:ext>
            </a:extLst>
          </p:cNvPr>
          <p:cNvSpPr txBox="1"/>
          <p:nvPr/>
        </p:nvSpPr>
        <p:spPr>
          <a:xfrm rot="16200000">
            <a:off x="133358" y="3527932"/>
            <a:ext cx="1442062" cy="225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Ratio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9FD63-E70E-20CA-5E01-CD5E86F8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6" y="717059"/>
            <a:ext cx="4144324" cy="1925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5B6DB-7E37-6274-A33C-8D2EFBD428C4}"/>
              </a:ext>
            </a:extLst>
          </p:cNvPr>
          <p:cNvSpPr txBox="1"/>
          <p:nvPr/>
        </p:nvSpPr>
        <p:spPr>
          <a:xfrm rot="16200000">
            <a:off x="-89508" y="1577440"/>
            <a:ext cx="1875443" cy="244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Emittance [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dirty="0"/>
              <a:t>m]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A6EEA-4CC3-ED55-813B-A0380FA11986}"/>
              </a:ext>
            </a:extLst>
          </p:cNvPr>
          <p:cNvSpPr txBox="1"/>
          <p:nvPr/>
        </p:nvSpPr>
        <p:spPr>
          <a:xfrm>
            <a:off x="3070657" y="978099"/>
            <a:ext cx="587107" cy="2259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horizontal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14F40-0533-C5F4-D990-468CB8DBEC08}"/>
              </a:ext>
            </a:extLst>
          </p:cNvPr>
          <p:cNvSpPr txBox="1"/>
          <p:nvPr/>
        </p:nvSpPr>
        <p:spPr>
          <a:xfrm>
            <a:off x="3186539" y="1914452"/>
            <a:ext cx="459731" cy="2259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vertical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5E2FDE-4697-1011-445C-53695DF86B61}"/>
              </a:ext>
            </a:extLst>
          </p:cNvPr>
          <p:cNvGrpSpPr/>
          <p:nvPr/>
        </p:nvGrpSpPr>
        <p:grpSpPr>
          <a:xfrm>
            <a:off x="6298506" y="803924"/>
            <a:ext cx="5399631" cy="3970494"/>
            <a:chOff x="7374351" y="335613"/>
            <a:chExt cx="4822117" cy="30535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D77733-529F-4DA5-2942-DCAE706B52DC}"/>
                </a:ext>
              </a:extLst>
            </p:cNvPr>
            <p:cNvPicPr>
              <a:picLocks/>
            </p:cNvPicPr>
            <p:nvPr/>
          </p:nvPicPr>
          <p:blipFill>
            <a:blip r:embed="rId4"/>
            <a:srcRect/>
            <a:stretch/>
          </p:blipFill>
          <p:spPr>
            <a:xfrm>
              <a:off x="7374351" y="690629"/>
              <a:ext cx="4191496" cy="269852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9677D4-3C08-73F4-C9BE-79E3502A2091}"/>
                </a:ext>
              </a:extLst>
            </p:cNvPr>
            <p:cNvSpPr txBox="1"/>
            <p:nvPr/>
          </p:nvSpPr>
          <p:spPr>
            <a:xfrm>
              <a:off x="10770012" y="1310948"/>
              <a:ext cx="1426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+/- 6𝞂 beam envelopes</a:t>
              </a:r>
            </a:p>
            <a:p>
              <a:r>
                <a:rPr lang="en-US" sz="800" dirty="0"/>
                <a:t>2.5 um norm rms emit.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83CE07-FF42-1B6A-75A4-4C1E039EF575}"/>
                </a:ext>
              </a:extLst>
            </p:cNvPr>
            <p:cNvSpPr txBox="1"/>
            <p:nvPr/>
          </p:nvSpPr>
          <p:spPr>
            <a:xfrm>
              <a:off x="7763990" y="2799345"/>
              <a:ext cx="164066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RED      = Operational trajectory</a:t>
              </a:r>
            </a:p>
            <a:p>
              <a:r>
                <a:rPr lang="en-US" sz="800" dirty="0">
                  <a:solidFill>
                    <a:srgbClr val="92D050"/>
                  </a:solidFill>
                </a:rPr>
                <a:t>GREEN = Proposed trajectory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434B6D-36D9-3283-FBB6-80237FBAC768}"/>
                </a:ext>
              </a:extLst>
            </p:cNvPr>
            <p:cNvSpPr txBox="1"/>
            <p:nvPr/>
          </p:nvSpPr>
          <p:spPr>
            <a:xfrm>
              <a:off x="10202598" y="335613"/>
              <a:ext cx="1837362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Vertical trajectory in snake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B85D40-DDA9-49A1-CC30-06427ADF07FC}"/>
                </a:ext>
              </a:extLst>
            </p:cNvPr>
            <p:cNvSpPr txBox="1"/>
            <p:nvPr/>
          </p:nvSpPr>
          <p:spPr>
            <a:xfrm>
              <a:off x="9371306" y="609603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snk-blm</a:t>
              </a:r>
              <a:endParaRPr lang="en-US" sz="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4F6D50-2F23-E8C7-D998-3E07E0DE7818}"/>
                </a:ext>
              </a:extLst>
            </p:cNvPr>
            <p:cNvSpPr txBox="1"/>
            <p:nvPr/>
          </p:nvSpPr>
          <p:spPr>
            <a:xfrm>
              <a:off x="9862981" y="621179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g9-lm8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E1259E-CD6A-A34B-C883-F49164719905}"/>
                </a:ext>
              </a:extLst>
            </p:cNvPr>
            <p:cNvSpPr txBox="1"/>
            <p:nvPr/>
          </p:nvSpPr>
          <p:spPr>
            <a:xfrm>
              <a:off x="10290822" y="621178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g9-lm9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C62D60-6708-6483-F668-18AE8463E9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0733" y="821234"/>
              <a:ext cx="1" cy="1114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C76E8BF-75E9-24C4-596E-FB51CC7AC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15045" y="842230"/>
              <a:ext cx="159659" cy="2389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07324CC-3BB7-DBE4-02C1-BA1F188714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0822" y="827842"/>
              <a:ext cx="229390" cy="25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B8238F-01D3-F161-3D81-78326B89F00B}"/>
                </a:ext>
              </a:extLst>
            </p:cNvPr>
            <p:cNvSpPr txBox="1"/>
            <p:nvPr/>
          </p:nvSpPr>
          <p:spPr>
            <a:xfrm>
              <a:off x="8869410" y="625921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g9-lm7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B622B8-80BD-8785-9911-345E3C5DCAD8}"/>
                </a:ext>
              </a:extLst>
            </p:cNvPr>
            <p:cNvCxnSpPr>
              <a:cxnSpLocks/>
            </p:cNvCxnSpPr>
            <p:nvPr/>
          </p:nvCxnSpPr>
          <p:spPr>
            <a:xfrm>
              <a:off x="9118837" y="876958"/>
              <a:ext cx="213845" cy="20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79E08602-F819-0AF5-C6C0-C386989BFDEB}"/>
              </a:ext>
            </a:extLst>
          </p:cNvPr>
          <p:cNvSpPr txBox="1">
            <a:spLocks/>
          </p:cNvSpPr>
          <p:nvPr/>
        </p:nvSpPr>
        <p:spPr>
          <a:xfrm>
            <a:off x="598001" y="5002702"/>
            <a:ext cx="4789231" cy="758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/>
              <a:t>Precision Decoupling, Y. Luo et al. demonstration of &gt;10:1 emittance ratio as required for the EIC.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18FF4A1-4C30-09D7-E3D8-FF6F59C551B7}"/>
              </a:ext>
            </a:extLst>
          </p:cNvPr>
          <p:cNvSpPr txBox="1">
            <a:spLocks/>
          </p:cNvSpPr>
          <p:nvPr/>
        </p:nvSpPr>
        <p:spPr>
          <a:xfrm>
            <a:off x="6522608" y="4948923"/>
            <a:ext cx="5482126" cy="758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/>
              <a:t>Siberian Snake aperture optimization, V. Schoefer et al. Experiments demonstrated RHIC beam optics compatible with EIC vacuum chamber design.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79A036-EE19-C795-B917-8413B1203CEB}"/>
              </a:ext>
            </a:extLst>
          </p:cNvPr>
          <p:cNvCxnSpPr/>
          <p:nvPr/>
        </p:nvCxnSpPr>
        <p:spPr>
          <a:xfrm>
            <a:off x="5934075" y="717059"/>
            <a:ext cx="0" cy="4990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9AFE394E-D2ED-0FBF-DE5B-3D9006A7CC7C}"/>
              </a:ext>
            </a:extLst>
          </p:cNvPr>
          <p:cNvSpPr txBox="1">
            <a:spLocks/>
          </p:cNvSpPr>
          <p:nvPr/>
        </p:nvSpPr>
        <p:spPr>
          <a:xfrm>
            <a:off x="629659" y="5849476"/>
            <a:ext cx="9515146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Note: no experiments in beam cooling with RHIC beams took place in Run-23.  </a:t>
            </a:r>
          </a:p>
        </p:txBody>
      </p:sp>
    </p:spTree>
    <p:extLst>
      <p:ext uri="{BB962C8B-B14F-4D97-AF65-F5344CB8AC3E}">
        <p14:creationId xmlns:p14="http://schemas.microsoft.com/office/powerpoint/2010/main" val="103283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592" y="2031853"/>
            <a:ext cx="11166231" cy="3489716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Transition from RHIC Operations to the EIC</a:t>
            </a:r>
            <a:br>
              <a:rPr lang="en-US" sz="5400" dirty="0"/>
            </a:br>
            <a:br>
              <a:rPr lang="en-US" sz="6000" dirty="0"/>
            </a:br>
            <a:r>
              <a:rPr lang="en-US" sz="6000" dirty="0"/>
              <a:t>	</a:t>
            </a:r>
            <a:br>
              <a:rPr lang="en-US" sz="2000" dirty="0"/>
            </a:br>
            <a:br>
              <a:rPr lang="en-US" sz="6000" dirty="0">
                <a:solidFill>
                  <a:srgbClr val="0000FF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899138-B0A6-41CC-A242-153745BAB13F}"/>
              </a:ext>
            </a:extLst>
          </p:cNvPr>
          <p:cNvSpPr txBox="1">
            <a:spLocks/>
          </p:cNvSpPr>
          <p:nvPr/>
        </p:nvSpPr>
        <p:spPr>
          <a:xfrm>
            <a:off x="246017" y="17584"/>
            <a:ext cx="1146662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25+ Year Upgrade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E59D3-9218-42C6-B7FB-2F192B1B4250}"/>
              </a:ext>
            </a:extLst>
          </p:cNvPr>
          <p:cNvSpPr/>
          <p:nvPr/>
        </p:nvSpPr>
        <p:spPr>
          <a:xfrm>
            <a:off x="347478" y="798957"/>
            <a:ext cx="114666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Initiated in 2018 for RHIC, the injector complex with considerations for the EIC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Assessed annually based on need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performance upgrades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upgrades of obsolete systems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Assumes no further large performance upgrades of RHIC after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until end of RHIC operations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Next update mid-Oct, 2023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Upgrade Plan and Goals</a:t>
            </a:r>
          </a:p>
          <a:p>
            <a:endParaRPr lang="en-US" sz="24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Maintain technical infrastructure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Ensure hadron injector complex ready for EIC commissioning while also running for external users (e.g. NSRL and BLIP), possibly 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Ensure that system upgrades satisfy both short-term injector and RHIC needs as well as longer-term EIC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Develop near-term plans to allow new systems to be tested prior to the end of RHIC beam operations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95E87-FAF0-42F2-BDED-EFC5B7FF1442}"/>
              </a:ext>
            </a:extLst>
          </p:cNvPr>
          <p:cNvSpPr txBox="1"/>
          <p:nvPr/>
        </p:nvSpPr>
        <p:spPr>
          <a:xfrm>
            <a:off x="10896964" y="28312"/>
            <a:ext cx="129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R. </a:t>
            </a:r>
            <a:r>
              <a:rPr lang="en-US" sz="1600" dirty="0" err="1"/>
              <a:t>Michnoff</a:t>
            </a:r>
            <a:r>
              <a:rPr lang="en-US" sz="1600" dirty="0"/>
              <a:t> et al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090786F-B684-4C4E-B5A4-7A11DD9E0A2E}"/>
              </a:ext>
            </a:extLst>
          </p:cNvPr>
          <p:cNvSpPr txBox="1">
            <a:spLocks/>
          </p:cNvSpPr>
          <p:nvPr/>
        </p:nvSpPr>
        <p:spPr bwMode="auto">
          <a:xfrm>
            <a:off x="11734793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16</a:t>
            </a:fld>
            <a:r>
              <a:rPr lang="en-US"/>
              <a:t> </a:t>
            </a:r>
            <a:endParaRPr lang="en-US" sz="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9EE48D-787A-FD83-5F01-95EFC4D5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1627261"/>
            <a:ext cx="10731703" cy="2432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ED71EE-9009-404F-D33D-F1EA9F3918B4}"/>
              </a:ext>
            </a:extLst>
          </p:cNvPr>
          <p:cNvSpPr txBox="1"/>
          <p:nvPr/>
        </p:nvSpPr>
        <p:spPr>
          <a:xfrm>
            <a:off x="719999" y="868334"/>
            <a:ext cx="315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labor charges to EIC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9AC9B2-30C0-EE6D-E2BB-61B92CBF0EE4}"/>
              </a:ext>
            </a:extLst>
          </p:cNvPr>
          <p:cNvCxnSpPr>
            <a:cxnSpLocks/>
          </p:cNvCxnSpPr>
          <p:nvPr/>
        </p:nvCxnSpPr>
        <p:spPr>
          <a:xfrm flipH="1" flipV="1">
            <a:off x="4201157" y="2678435"/>
            <a:ext cx="847093" cy="17296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AA7211-9DFF-1759-00D1-525C55EEFF28}"/>
              </a:ext>
            </a:extLst>
          </p:cNvPr>
          <p:cNvCxnSpPr>
            <a:cxnSpLocks/>
          </p:cNvCxnSpPr>
          <p:nvPr/>
        </p:nvCxnSpPr>
        <p:spPr>
          <a:xfrm flipH="1">
            <a:off x="5199839" y="1278540"/>
            <a:ext cx="903720" cy="126442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D8D711-2A07-ADCE-1C54-CB8B1B290210}"/>
              </a:ext>
            </a:extLst>
          </p:cNvPr>
          <p:cNvCxnSpPr>
            <a:cxnSpLocks/>
          </p:cNvCxnSpPr>
          <p:nvPr/>
        </p:nvCxnSpPr>
        <p:spPr>
          <a:xfrm>
            <a:off x="1834817" y="1237666"/>
            <a:ext cx="0" cy="218891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59F916-4EA1-B245-7AB5-71C05EE5D270}"/>
              </a:ext>
            </a:extLst>
          </p:cNvPr>
          <p:cNvSpPr txBox="1"/>
          <p:nvPr/>
        </p:nvSpPr>
        <p:spPr>
          <a:xfrm>
            <a:off x="5210455" y="840703"/>
            <a:ext cx="374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Staffing Requirements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957B40-E8B1-021B-0676-EA6470178A3B}"/>
              </a:ext>
            </a:extLst>
          </p:cNvPr>
          <p:cNvCxnSpPr>
            <a:cxnSpLocks/>
          </p:cNvCxnSpPr>
          <p:nvPr/>
        </p:nvCxnSpPr>
        <p:spPr>
          <a:xfrm flipV="1">
            <a:off x="2463566" y="3950455"/>
            <a:ext cx="0" cy="50214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E72183-5AAD-BD0D-39EF-ADA941641A62}"/>
              </a:ext>
            </a:extLst>
          </p:cNvPr>
          <p:cNvSpPr txBox="1"/>
          <p:nvPr/>
        </p:nvSpPr>
        <p:spPr>
          <a:xfrm>
            <a:off x="782727" y="4424957"/>
            <a:ext cx="315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Date – August 18, 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7EFFCC-3D29-5A23-514A-48602CAAF4CC}"/>
              </a:ext>
            </a:extLst>
          </p:cNvPr>
          <p:cNvSpPr txBox="1"/>
          <p:nvPr/>
        </p:nvSpPr>
        <p:spPr>
          <a:xfrm>
            <a:off x="4574286" y="4408037"/>
            <a:ext cx="591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Available to work on EIC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B1E301-BD24-E065-1DD7-1E21481E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0"/>
            <a:ext cx="11049000" cy="676275"/>
          </a:xfrm>
        </p:spPr>
        <p:txBody>
          <a:bodyPr>
            <a:normAutofit/>
          </a:bodyPr>
          <a:lstStyle/>
          <a:p>
            <a:r>
              <a:rPr lang="en-US" sz="3600" dirty="0"/>
              <a:t>Staffing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68187-42FD-4F1D-CF06-13F896C649CB}"/>
              </a:ext>
            </a:extLst>
          </p:cNvPr>
          <p:cNvSpPr txBox="1"/>
          <p:nvPr/>
        </p:nvSpPr>
        <p:spPr>
          <a:xfrm>
            <a:off x="2000250" y="5241515"/>
            <a:ext cx="945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staff requirements for the EIC Project will be finalized at CD-2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7CB9FC-0854-FFD2-2025-422EF05A7A82}"/>
              </a:ext>
            </a:extLst>
          </p:cNvPr>
          <p:cNvSpPr txBox="1"/>
          <p:nvPr/>
        </p:nvSpPr>
        <p:spPr>
          <a:xfrm>
            <a:off x="2000249" y="5577644"/>
            <a:ext cx="978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anticipated staffing requirements exceed staff availability (C-AD and EIC combined) </a:t>
            </a:r>
            <a:endParaRPr lang="en-US" sz="1800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6C9C0DC4-F494-AD84-A6FC-EB0C2654A57D}"/>
              </a:ext>
            </a:extLst>
          </p:cNvPr>
          <p:cNvSpPr txBox="1">
            <a:spLocks/>
          </p:cNvSpPr>
          <p:nvPr/>
        </p:nvSpPr>
        <p:spPr>
          <a:xfrm>
            <a:off x="10515503" y="49888"/>
            <a:ext cx="1651407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D. Hatton et al</a:t>
            </a:r>
          </a:p>
        </p:txBody>
      </p:sp>
    </p:spTree>
    <p:extLst>
      <p:ext uri="{BB962C8B-B14F-4D97-AF65-F5344CB8AC3E}">
        <p14:creationId xmlns:p14="http://schemas.microsoft.com/office/powerpoint/2010/main" val="418887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EIC - related R&amp;D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903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A618-4B92-4255-062A-9988F40F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0"/>
            <a:ext cx="11049000" cy="713867"/>
          </a:xfrm>
        </p:spPr>
        <p:txBody>
          <a:bodyPr/>
          <a:lstStyle/>
          <a:p>
            <a:r>
              <a:rPr lang="en-US" dirty="0"/>
              <a:t>High-current electron guns,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C787-46F5-C8C1-D3AA-A2948C98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55674"/>
            <a:ext cx="11049000" cy="4207185"/>
          </a:xfrm>
        </p:spPr>
        <p:txBody>
          <a:bodyPr/>
          <a:lstStyle/>
          <a:p>
            <a:pPr marL="0" indent="0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EIC electron beam coolers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stable long-term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 source with ~100 mA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low-energy coolers (13 and 22 MeV electrons) 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high-energy cooler (150 MeV electrons)</a:t>
            </a:r>
          </a:p>
          <a:p>
            <a:pPr marL="0" indent="0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Operational experience with DC guns to date: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FBC3-A633-9D70-F183-9F9A2F295415}"/>
              </a:ext>
            </a:extLst>
          </p:cNvPr>
          <p:cNvSpPr txBox="1"/>
          <p:nvPr/>
        </p:nvSpPr>
        <p:spPr>
          <a:xfrm>
            <a:off x="6096000" y="1923551"/>
            <a:ext cx="55065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err="1"/>
              <a:t>LEReC</a:t>
            </a:r>
            <a:r>
              <a:rPr lang="en-US" sz="1600" b="1" u="sng" dirty="0"/>
              <a:t> DC gun: </a:t>
            </a:r>
          </a:p>
          <a:p>
            <a:r>
              <a:rPr lang="en-US" sz="1600" dirty="0"/>
              <a:t>1) 24/7 operation at about 20 mA current (2020-21)</a:t>
            </a:r>
          </a:p>
          <a:p>
            <a:r>
              <a:rPr lang="en-US" sz="1600" dirty="0"/>
              <a:t>2) Achieved stable operation at </a:t>
            </a:r>
            <a:r>
              <a:rPr lang="en-US" sz="1600" dirty="0">
                <a:solidFill>
                  <a:srgbClr val="FF0000"/>
                </a:solidFill>
              </a:rPr>
              <a:t>50mA</a:t>
            </a:r>
            <a:r>
              <a:rPr lang="en-US" sz="1600" dirty="0"/>
              <a:t> in tests (April 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EE5F2-964F-E535-F97C-149A493D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01" y="2710198"/>
            <a:ext cx="4348074" cy="2742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BBCD7-8292-A566-815D-8920C0EEF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18" y="2686940"/>
            <a:ext cx="3977089" cy="2994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3E4D8-A54D-FF69-DB3B-7807B3637F56}"/>
              </a:ext>
            </a:extLst>
          </p:cNvPr>
          <p:cNvSpPr txBox="1"/>
          <p:nvPr/>
        </p:nvSpPr>
        <p:spPr>
          <a:xfrm>
            <a:off x="1291101" y="1936525"/>
            <a:ext cx="380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Cornell University DC gun</a:t>
            </a:r>
            <a:r>
              <a:rPr lang="en-US" sz="1600" b="1" dirty="0"/>
              <a:t>:</a:t>
            </a:r>
          </a:p>
          <a:p>
            <a:r>
              <a:rPr lang="en-US" sz="1600" dirty="0"/>
              <a:t>Demonstrated</a:t>
            </a:r>
            <a:r>
              <a:rPr lang="en-US" sz="1600" dirty="0">
                <a:solidFill>
                  <a:srgbClr val="FF0000"/>
                </a:solidFill>
              </a:rPr>
              <a:t> 65mA</a:t>
            </a:r>
            <a:r>
              <a:rPr lang="en-US" sz="1600" dirty="0"/>
              <a:t> over several hours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3BCE63-896B-C8C6-0859-B55FB297A271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71D46-85C5-2803-4BE5-B65186A434A6}"/>
              </a:ext>
            </a:extLst>
          </p:cNvPr>
          <p:cNvSpPr txBox="1"/>
          <p:nvPr/>
        </p:nvSpPr>
        <p:spPr>
          <a:xfrm>
            <a:off x="3208764" y="5777953"/>
            <a:ext cx="6346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work: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LEReC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Gun: Explore operation at high currents up to 100mA.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EIC R&amp;D: 500kV inverted gun under design.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3B8033C-4F98-633B-C866-1F7CFE65C42F}"/>
              </a:ext>
            </a:extLst>
          </p:cNvPr>
          <p:cNvSpPr txBox="1">
            <a:spLocks/>
          </p:cNvSpPr>
          <p:nvPr/>
        </p:nvSpPr>
        <p:spPr>
          <a:xfrm>
            <a:off x="9800295" y="43994"/>
            <a:ext cx="2494085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From W. Fischer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22 Aug 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DOE NP RHIC Site Visit</a:t>
            </a:r>
          </a:p>
        </p:txBody>
      </p:sp>
    </p:spTree>
    <p:extLst>
      <p:ext uri="{BB962C8B-B14F-4D97-AF65-F5344CB8AC3E}">
        <p14:creationId xmlns:p14="http://schemas.microsoft.com/office/powerpoint/2010/main" val="306535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59" y="34242"/>
            <a:ext cx="11049000" cy="797416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2" y="1427827"/>
            <a:ext cx="10506677" cy="40023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RHIC Science Priorities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RHIC Runs 2023 - 2025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Accelerator Physics Experiments (APEX)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Transition from RHIC Operations to the EIC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EIC-related R&amp;D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Accelerator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1B5B-E8EB-CD2B-CAD7-C7004FE0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06" y="2615933"/>
            <a:ext cx="10484193" cy="3422794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Increase average SRF unpolarized e-beam 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FF"/>
                </a:solidFill>
                <a:cs typeface="Times New Roman" panose="02020603050405020304" pitchFamily="18" charset="0"/>
              </a:rPr>
              <a:t>1-3 mA in Phase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FF"/>
                </a:solidFill>
                <a:cs typeface="Times New Roman" panose="02020603050405020304" pitchFamily="18" charset="0"/>
              </a:rPr>
              <a:t>30-100 mA in Phase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</a:pPr>
            <a:r>
              <a:rPr lang="en-US" sz="2600" u="sng" dirty="0">
                <a:cs typeface="Times New Roman" panose="02020603050405020304" pitchFamily="18" charset="0"/>
              </a:rPr>
              <a:t>Phase I</a:t>
            </a:r>
            <a:r>
              <a:rPr lang="en-US" sz="2600" dirty="0">
                <a:cs typeface="Times New Roman" panose="02020603050405020304" pitchFamily="18" charset="0"/>
              </a:rPr>
              <a:t>:  high rep-rate seed laser, new quadrupoles and solenoids, new MPS and diagnostics </a:t>
            </a:r>
            <a:br>
              <a:rPr lang="en-US" sz="2600" dirty="0">
                <a:cs typeface="Times New Roman" panose="02020603050405020304" pitchFamily="18" charset="0"/>
              </a:rPr>
            </a:br>
            <a:endParaRPr lang="en-US" sz="2600" dirty="0">
              <a:cs typeface="Times New Roman" panose="02020603050405020304" pitchFamily="18" charset="0"/>
            </a:endParaRPr>
          </a:p>
          <a:p>
            <a:pPr marL="0" indent="0"/>
            <a:r>
              <a:rPr lang="en-US" sz="26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Phase II</a:t>
            </a:r>
            <a:r>
              <a:rPr lang="en-US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: requires </a:t>
            </a:r>
            <a:r>
              <a:rPr lang="en-US" sz="2600" dirty="0">
                <a:ea typeface="Times New Roman" panose="02020603050405020304" pitchFamily="18" charset="0"/>
              </a:rPr>
              <a:t>significant </a:t>
            </a:r>
            <a:r>
              <a:rPr lang="en-US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modification of the SRF gun and additional funding for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new Fundamental Power Coupler (FPC).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600" dirty="0"/>
              <a:t>100 kW CW RF system in the Bldg. 912 at BNL.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600" dirty="0"/>
              <a:t>assembly and tests of 100 kW FPC and supporting accessories.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600" dirty="0"/>
              <a:t>procurement and tests of the cavity tuner.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940F-7069-D4E9-E096-6645846C7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pic>
        <p:nvPicPr>
          <p:cNvPr id="5" name="Picture 73" descr="page1image38004688">
            <a:extLst>
              <a:ext uri="{FF2B5EF4-FFF2-40B4-BE49-F238E27FC236}">
                <a16:creationId xmlns:a16="http://schemas.microsoft.com/office/drawing/2014/main" id="{12044223-E2AD-0215-3CA1-36C4089E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6" y="868544"/>
            <a:ext cx="7475387" cy="14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16C067-2E17-7494-CA39-FDDC8CD624A8}"/>
              </a:ext>
            </a:extLst>
          </p:cNvPr>
          <p:cNvSpPr txBox="1">
            <a:spLocks/>
          </p:cNvSpPr>
          <p:nvPr/>
        </p:nvSpPr>
        <p:spPr>
          <a:xfrm>
            <a:off x="219075" y="0"/>
            <a:ext cx="11049000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High-current electron guns, SRF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0356CB-D05B-6F11-FB3A-48E3FBA2C4B1}"/>
              </a:ext>
            </a:extLst>
          </p:cNvPr>
          <p:cNvSpPr txBox="1">
            <a:spLocks/>
          </p:cNvSpPr>
          <p:nvPr/>
        </p:nvSpPr>
        <p:spPr>
          <a:xfrm>
            <a:off x="9833693" y="70873"/>
            <a:ext cx="2494085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From W. Fischer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22 Aug 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DOE NP RHIC Site Visit</a:t>
            </a:r>
          </a:p>
        </p:txBody>
      </p:sp>
    </p:spTree>
    <p:extLst>
      <p:ext uri="{BB962C8B-B14F-4D97-AF65-F5344CB8AC3E}">
        <p14:creationId xmlns:p14="http://schemas.microsoft.com/office/powerpoint/2010/main" val="26263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346B-4746-3CB9-7585-85F2CD05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4" y="20416"/>
            <a:ext cx="11049000" cy="737557"/>
          </a:xfrm>
        </p:spPr>
        <p:txBody>
          <a:bodyPr>
            <a:normAutofit/>
          </a:bodyPr>
          <a:lstStyle/>
          <a:p>
            <a:r>
              <a:rPr lang="en-US" dirty="0"/>
              <a:t>Machine Learning at C-AD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64DE-2039-B03B-68D8-1E3B0D9AB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37" y="389194"/>
            <a:ext cx="11356041" cy="5269832"/>
          </a:xfrm>
        </p:spPr>
        <p:txBody>
          <a:bodyPr>
            <a:normAutofit/>
          </a:bodyPr>
          <a:lstStyle/>
          <a:p>
            <a:pPr marL="0" indent="0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Gaussian Process (GP) Bayesian Optimization (BO), applied to LEReC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Emittance Measurement Speedup with Machine Learning at </a:t>
            </a:r>
            <a:r>
              <a:rPr lang="en-US" sz="1900" dirty="0" err="1"/>
              <a:t>CeC</a:t>
            </a:r>
            <a:r>
              <a:rPr lang="en-US" sz="1900" dirty="0"/>
              <a:t> &amp; NSRL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Accelerator self-diagnosis and automating ORMs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Reconstructing transfer functions using beam-based analysis (Booster)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Polarization, </a:t>
            </a:r>
            <a:r>
              <a:rPr lang="en-US" sz="1900" b="0" dirty="0">
                <a:solidFill>
                  <a:srgbClr val="0000FF"/>
                </a:solidFill>
              </a:rPr>
              <a:t>FOA funded (10/23-09/25), goal: 5% increase</a:t>
            </a:r>
            <a:endParaRPr lang="en-US" sz="19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Natural Language Processing (NLP) for </a:t>
            </a:r>
            <a:r>
              <a:rPr lang="en-US" sz="1900" dirty="0" err="1"/>
              <a:t>elogs</a:t>
            </a:r>
            <a:r>
              <a:rPr lang="en-US" sz="1900" dirty="0"/>
              <a:t> and other apps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Ionization Profile Monitor Channel Gain Calibration with ML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Anomaly detection from RHIC Cryogenics data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Adopting and using </a:t>
            </a:r>
            <a:r>
              <a:rPr lang="en-US" sz="1900" dirty="0" err="1"/>
              <a:t>XOpt</a:t>
            </a:r>
            <a:r>
              <a:rPr lang="en-US" sz="1900" dirty="0"/>
              <a:t> and Badger (and eval of Geoff and COI)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Collaboration with FNAL/JPARC for slow spill control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Optimization of a Longitudinal Bunch Merge Gymnastic with ML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900" dirty="0"/>
              <a:t>RadiaSoft collaboration – Virtual emittance diagnostic (using IPMs &amp; other instruments)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49A52-CA2C-B7A1-F72E-323B3346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4729CAB-5BF6-D264-19B1-A55C7E2C3DF9}"/>
              </a:ext>
            </a:extLst>
          </p:cNvPr>
          <p:cNvSpPr txBox="1">
            <a:spLocks/>
          </p:cNvSpPr>
          <p:nvPr/>
        </p:nvSpPr>
        <p:spPr>
          <a:xfrm>
            <a:off x="9833693" y="70873"/>
            <a:ext cx="2494085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From W. Fischer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22 Aug 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DOE NP RHIC Site Visit</a:t>
            </a:r>
          </a:p>
        </p:txBody>
      </p:sp>
    </p:spTree>
    <p:extLst>
      <p:ext uri="{BB962C8B-B14F-4D97-AF65-F5344CB8AC3E}">
        <p14:creationId xmlns:p14="http://schemas.microsoft.com/office/powerpoint/2010/main" val="294415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Accelerator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310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72EE4-9008-E6F6-4B7C-714872401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76197D6-FC95-357D-F32C-D80B7AD8F9C0}"/>
              </a:ext>
            </a:extLst>
          </p:cNvPr>
          <p:cNvSpPr txBox="1">
            <a:spLocks/>
          </p:cNvSpPr>
          <p:nvPr/>
        </p:nvSpPr>
        <p:spPr>
          <a:xfrm>
            <a:off x="1559636" y="750420"/>
            <a:ext cx="8312911" cy="3282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/>
              <a:t>Booster/LINAC</a:t>
            </a:r>
          </a:p>
          <a:p>
            <a:pPr lvl="1" indent="-342900"/>
            <a:r>
              <a:rPr lang="en-US" sz="1800" dirty="0"/>
              <a:t>IRR: July 2025</a:t>
            </a:r>
          </a:p>
          <a:p>
            <a:pPr lvl="1" indent="-342900"/>
            <a:r>
              <a:rPr lang="en-US" sz="1800" dirty="0"/>
              <a:t>ARR: September 2025</a:t>
            </a:r>
          </a:p>
          <a:p>
            <a:pPr marL="342900" indent="-342900"/>
            <a:r>
              <a:rPr lang="en-US" sz="1800" dirty="0"/>
              <a:t>AGS</a:t>
            </a:r>
          </a:p>
          <a:p>
            <a:pPr lvl="1" indent="-342900"/>
            <a:r>
              <a:rPr lang="en-US" sz="1800" dirty="0"/>
              <a:t>IRR: July 2026</a:t>
            </a:r>
          </a:p>
          <a:p>
            <a:pPr lvl="1" indent="-342900"/>
            <a:r>
              <a:rPr lang="en-US" sz="1800" dirty="0"/>
              <a:t>ARR: September 2026</a:t>
            </a:r>
          </a:p>
          <a:p>
            <a:pPr lvl="1" indent="-34290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2C8A34-58D8-B658-A083-B1EEDA15B80E}"/>
              </a:ext>
            </a:extLst>
          </p:cNvPr>
          <p:cNvSpPr txBox="1">
            <a:spLocks/>
          </p:cNvSpPr>
          <p:nvPr/>
        </p:nvSpPr>
        <p:spPr>
          <a:xfrm>
            <a:off x="355257" y="77909"/>
            <a:ext cx="11049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Accelerator Safety - Readiness Reviews and USIs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CDCB8F-E537-D2CD-0B2E-DF0AF6645B19}"/>
              </a:ext>
            </a:extLst>
          </p:cNvPr>
          <p:cNvSpPr txBox="1">
            <a:spLocks/>
          </p:cNvSpPr>
          <p:nvPr/>
        </p:nvSpPr>
        <p:spPr>
          <a:xfrm>
            <a:off x="355257" y="3314098"/>
            <a:ext cx="11049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Expectations for All Staff when performing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D7413-C408-FA75-BC1C-39E218BDBDED}"/>
              </a:ext>
            </a:extLst>
          </p:cNvPr>
          <p:cNvSpPr txBox="1"/>
          <p:nvPr/>
        </p:nvSpPr>
        <p:spPr>
          <a:xfrm>
            <a:off x="989814" y="3799684"/>
            <a:ext cx="107612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up-to-date procedure MUST be present and used at the job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performing work with an incomplete work permit (specifically signatures and review) is NOT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pre-job briefings ARE ALWAYS REQUIRED, note: walkdown during review of work permit is not the same as the pre-job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constructive feedback (procedures and work plans) is welcome and encouraged</a:t>
            </a:r>
          </a:p>
        </p:txBody>
      </p:sp>
    </p:spTree>
    <p:extLst>
      <p:ext uri="{BB962C8B-B14F-4D97-AF65-F5344CB8AC3E}">
        <p14:creationId xmlns:p14="http://schemas.microsoft.com/office/powerpoint/2010/main" val="294531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Supplementary Slides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0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BBA4-A017-DDD6-431B-92B4B436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14" y="31355"/>
            <a:ext cx="9717466" cy="758223"/>
          </a:xfrm>
        </p:spPr>
        <p:txBody>
          <a:bodyPr>
            <a:noAutofit/>
          </a:bodyPr>
          <a:lstStyle/>
          <a:p>
            <a:r>
              <a:rPr lang="en-US" sz="3600" dirty="0"/>
              <a:t>APEX - Advanced Beam Cooling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DCB24DC3-3C4F-49D1-1A50-3943DDC8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BE0B1-C56B-AC12-1F0C-1CC5987B1685}"/>
              </a:ext>
            </a:extLst>
          </p:cNvPr>
          <p:cNvSpPr txBox="1"/>
          <p:nvPr/>
        </p:nvSpPr>
        <p:spPr>
          <a:xfrm>
            <a:off x="1944640" y="4373175"/>
            <a:ext cx="5987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1" dirty="0"/>
              <a:t>S. Seletskiy, A. Fedotov, D. Kayran, “</a:t>
            </a:r>
            <a:r>
              <a:rPr lang="en-US" sz="1400" dirty="0"/>
              <a:t>Circular attractors as heating mechanism in coherent electron cooling” PRAB 25, 054403 (2022).</a:t>
            </a:r>
            <a:endParaRPr lang="en-US" sz="1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618B1-DDF7-47E5-0929-44746D825980}"/>
              </a:ext>
            </a:extLst>
          </p:cNvPr>
          <p:cNvSpPr txBox="1"/>
          <p:nvPr/>
        </p:nvSpPr>
        <p:spPr>
          <a:xfrm>
            <a:off x="439656" y="811729"/>
            <a:ext cx="1156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While both </a:t>
            </a:r>
            <a:r>
              <a:rPr lang="en-US" sz="1600" dirty="0" err="1"/>
              <a:t>LEReC</a:t>
            </a:r>
            <a:r>
              <a:rPr lang="en-US" sz="1600" dirty="0"/>
              <a:t> and </a:t>
            </a:r>
            <a:r>
              <a:rPr lang="en-US" sz="1600" dirty="0" err="1"/>
              <a:t>CeC</a:t>
            </a:r>
            <a:r>
              <a:rPr lang="en-US" sz="1600" dirty="0"/>
              <a:t> established electron beam operations, no beam cooling experiments took place in Run 2023.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B72629-984E-39E3-CE20-9944CCFE8B21}"/>
              </a:ext>
            </a:extLst>
          </p:cNvPr>
          <p:cNvSpPr txBox="1">
            <a:spLocks/>
          </p:cNvSpPr>
          <p:nvPr/>
        </p:nvSpPr>
        <p:spPr>
          <a:xfrm>
            <a:off x="439657" y="1728418"/>
            <a:ext cx="8192276" cy="588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LEReC</a:t>
            </a:r>
            <a:r>
              <a:rPr lang="en-US" sz="2400" dirty="0"/>
              <a:t> – advances in accelerator 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31F0E-4A2F-309E-D900-6EB525C4C984}"/>
              </a:ext>
            </a:extLst>
          </p:cNvPr>
          <p:cNvSpPr txBox="1"/>
          <p:nvPr/>
        </p:nvSpPr>
        <p:spPr>
          <a:xfrm>
            <a:off x="940468" y="2190365"/>
            <a:ext cx="782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Analyzed data from APEX 2022 and published (details in backup slides):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10E61-2441-FBEA-E0FE-9B2EC1C0C446}"/>
              </a:ext>
            </a:extLst>
          </p:cNvPr>
          <p:cNvSpPr txBox="1"/>
          <p:nvPr/>
        </p:nvSpPr>
        <p:spPr>
          <a:xfrm>
            <a:off x="1875908" y="3157996"/>
            <a:ext cx="6230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S. Seletskiy, A. Fedotov, D. Kayran</a:t>
            </a:r>
            <a:r>
              <a:rPr lang="en-US" sz="1400" dirty="0"/>
              <a:t>, “Experimental studies of circular attractors in the first rf-based electron cooler”, PRAB 26, 024401 (2023).</a:t>
            </a:r>
          </a:p>
        </p:txBody>
      </p:sp>
      <p:pic>
        <p:nvPicPr>
          <p:cNvPr id="22" name="Picture 21" descr="Chart, line chart, histogram&#10;&#10;Description automatically generated">
            <a:extLst>
              <a:ext uri="{FF2B5EF4-FFF2-40B4-BE49-F238E27FC236}">
                <a16:creationId xmlns:a16="http://schemas.microsoft.com/office/drawing/2014/main" id="{7646ACC3-5D5F-E7E4-C787-6D2F9002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52" y="1754397"/>
            <a:ext cx="3094497" cy="31858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2B47C8-0EAD-FCFF-5107-772DB91EDFC9}"/>
              </a:ext>
            </a:extLst>
          </p:cNvPr>
          <p:cNvSpPr txBox="1"/>
          <p:nvPr/>
        </p:nvSpPr>
        <p:spPr>
          <a:xfrm>
            <a:off x="9011452" y="4841993"/>
            <a:ext cx="298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Measured ion  bunch evolution in the presence of a circular attractor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426703-8B92-F784-864D-AA719AC5E9C6}"/>
              </a:ext>
            </a:extLst>
          </p:cNvPr>
          <p:cNvSpPr txBox="1"/>
          <p:nvPr/>
        </p:nvSpPr>
        <p:spPr>
          <a:xfrm>
            <a:off x="964996" y="5453844"/>
            <a:ext cx="1087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Electron beams re-established in 2023 reproducing design beam parameters.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APEX for </a:t>
            </a:r>
            <a:r>
              <a:rPr lang="en-US" sz="1600" dirty="0" err="1"/>
              <a:t>LEReC</a:t>
            </a:r>
            <a:r>
              <a:rPr lang="en-US" sz="1600" dirty="0"/>
              <a:t> this year (10 hours) was devoted to establishing 3.85 GeV beam (with 100 GeV initial conditions).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433239-C35F-1D77-E2B1-E0874B4393EB}"/>
              </a:ext>
            </a:extLst>
          </p:cNvPr>
          <p:cNvSpPr/>
          <p:nvPr/>
        </p:nvSpPr>
        <p:spPr>
          <a:xfrm>
            <a:off x="8884920" y="1754398"/>
            <a:ext cx="3124200" cy="36108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17C068-F9AC-8353-665F-EE1ECFBE26F1}"/>
              </a:ext>
            </a:extLst>
          </p:cNvPr>
          <p:cNvSpPr txBox="1"/>
          <p:nvPr/>
        </p:nvSpPr>
        <p:spPr>
          <a:xfrm>
            <a:off x="1530016" y="2533909"/>
            <a:ext cx="56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Experimental demonstration of circular attractor at relativistic energy using </a:t>
            </a:r>
            <a:r>
              <a:rPr lang="en-US" sz="1600" dirty="0" err="1"/>
              <a:t>LEReC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B936E6-2600-9511-F564-E4FCB0B19464}"/>
              </a:ext>
            </a:extLst>
          </p:cNvPr>
          <p:cNvSpPr txBox="1"/>
          <p:nvPr/>
        </p:nvSpPr>
        <p:spPr>
          <a:xfrm>
            <a:off x="1583025" y="3948691"/>
            <a:ext cx="564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Demonstrated influence of circular attractor on </a:t>
            </a:r>
            <a:r>
              <a:rPr lang="en-US" sz="1600" dirty="0" err="1"/>
              <a:t>CeC</a:t>
            </a:r>
            <a:r>
              <a:rPr lang="en-US" sz="1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FD588-9301-AA71-043F-DFD6A37E1B07}"/>
              </a:ext>
            </a:extLst>
          </p:cNvPr>
          <p:cNvSpPr txBox="1"/>
          <p:nvPr/>
        </p:nvSpPr>
        <p:spPr>
          <a:xfrm>
            <a:off x="232610" y="6561405"/>
            <a:ext cx="1195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M. Minty DOE 2023 RHIC Science &amp; Technology Site Visit</a:t>
            </a:r>
          </a:p>
        </p:txBody>
      </p:sp>
    </p:spTree>
    <p:extLst>
      <p:ext uri="{BB962C8B-B14F-4D97-AF65-F5344CB8AC3E}">
        <p14:creationId xmlns:p14="http://schemas.microsoft.com/office/powerpoint/2010/main" val="42429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BBA4-A017-DDD6-431B-92B4B436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14" y="31355"/>
            <a:ext cx="9717466" cy="758223"/>
          </a:xfrm>
        </p:spPr>
        <p:txBody>
          <a:bodyPr>
            <a:noAutofit/>
          </a:bodyPr>
          <a:lstStyle/>
          <a:p>
            <a:r>
              <a:rPr lang="en-US" sz="3600" dirty="0"/>
              <a:t>APEX - Advanced Beam Cooling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DCB24DC3-3C4F-49D1-1A50-3943DDC8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 sz="10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20DA83D-950D-4E50-15D9-0F0CABFA9D47}"/>
              </a:ext>
            </a:extLst>
          </p:cNvPr>
          <p:cNvSpPr txBox="1">
            <a:spLocks/>
          </p:cNvSpPr>
          <p:nvPr/>
        </p:nvSpPr>
        <p:spPr>
          <a:xfrm>
            <a:off x="660134" y="719765"/>
            <a:ext cx="7678682" cy="58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CeC</a:t>
            </a:r>
            <a:r>
              <a:rPr lang="en-US" sz="2400" dirty="0"/>
              <a:t> – advances in accelerator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512B6-756C-B46D-195E-ED28F79B7D1B}"/>
              </a:ext>
            </a:extLst>
          </p:cNvPr>
          <p:cNvSpPr txBox="1"/>
          <p:nvPr/>
        </p:nvSpPr>
        <p:spPr>
          <a:xfrm>
            <a:off x="946625" y="5888928"/>
            <a:ext cx="608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transfer system for photocathodes successfully tested.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44BB-6EB3-F2F5-D7B2-DA19C923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2" y="1146046"/>
            <a:ext cx="11247044" cy="16081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Updated cooling simulation require the electron beam in cooling section to have uniform current distribution (&lt;10% peak-to-peak variation) as well as good quality over 15 </a:t>
            </a:r>
            <a:r>
              <a:rPr lang="en-US" sz="1600" dirty="0" err="1"/>
              <a:t>ps</a:t>
            </a:r>
            <a:r>
              <a:rPr lang="en-US" sz="1600" dirty="0"/>
              <a:t>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dynamics simulations show that the uniform distribution can be achieved using a new (non-</a:t>
            </a:r>
            <a:r>
              <a:rPr lang="en-US" sz="1600" dirty="0" err="1"/>
              <a:t>Gauusian</a:t>
            </a:r>
            <a:r>
              <a:rPr lang="en-US" sz="1600" dirty="0"/>
              <a:t>) distribution of the laser pulse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laser system was upgraded to produce five overlapping Gaussian laser pulses (using five interferometers).  Efforts underway to ensure same laser profile at laser gun table. </a:t>
            </a:r>
          </a:p>
          <a:p>
            <a:pPr marL="0" indent="0"/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D9E40-9505-8759-5B33-D6FEF773BCE4}"/>
              </a:ext>
            </a:extLst>
          </p:cNvPr>
          <p:cNvSpPr txBox="1"/>
          <p:nvPr/>
        </p:nvSpPr>
        <p:spPr>
          <a:xfrm>
            <a:off x="1711461" y="5137496"/>
            <a:ext cx="1413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 gun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76FA5-19AE-D6CF-FF69-0A86A82D63AB}"/>
              </a:ext>
            </a:extLst>
          </p:cNvPr>
          <p:cNvSpPr txBox="1"/>
          <p:nvPr/>
        </p:nvSpPr>
        <p:spPr>
          <a:xfrm>
            <a:off x="1134333" y="2733359"/>
            <a:ext cx="449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simulation: electron current distribution (in </a:t>
            </a:r>
            <a:r>
              <a:rPr lang="en-US" sz="1400" dirty="0" err="1"/>
              <a:t>ps</a:t>
            </a:r>
            <a:r>
              <a:rPr lang="en-US" sz="1400" dirty="0"/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82B50F-78CF-7EAF-C515-00327C23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09" y="3205736"/>
            <a:ext cx="2651570" cy="2069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6557B6-161D-4CF7-1ADB-0C390706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01" y="3263916"/>
            <a:ext cx="1695867" cy="1817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ABAAB3-B410-6B3D-D144-AA035B7149FE}"/>
              </a:ext>
            </a:extLst>
          </p:cNvPr>
          <p:cNvSpPr/>
          <p:nvPr/>
        </p:nvSpPr>
        <p:spPr>
          <a:xfrm>
            <a:off x="1134334" y="2743182"/>
            <a:ext cx="4496445" cy="2702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7B21-6D8A-4011-0691-4BC505BDBB7F}"/>
              </a:ext>
            </a:extLst>
          </p:cNvPr>
          <p:cNvSpPr txBox="1"/>
          <p:nvPr/>
        </p:nvSpPr>
        <p:spPr>
          <a:xfrm>
            <a:off x="3740201" y="5125073"/>
            <a:ext cx="14958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 cooling region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8E3651F-601B-14AA-F5E7-3C7729AE498C}"/>
              </a:ext>
            </a:extLst>
          </p:cNvPr>
          <p:cNvSpPr txBox="1">
            <a:spLocks/>
          </p:cNvSpPr>
          <p:nvPr/>
        </p:nvSpPr>
        <p:spPr>
          <a:xfrm>
            <a:off x="946625" y="5655073"/>
            <a:ext cx="11019172" cy="74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Manufacturing process has started for new 500 MHz bunching cavity. </a:t>
            </a:r>
          </a:p>
          <a:p>
            <a:pPr marL="0" indent="0"/>
            <a:endParaRPr lang="en-US" sz="1600" dirty="0"/>
          </a:p>
          <a:p>
            <a:endParaRPr lang="en-US" sz="18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BF8317F-6F23-4FF3-97C8-91CFB5FC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504" y="2928610"/>
            <a:ext cx="2006424" cy="126516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1D01B41-EA86-6FF2-2F50-977B714DF689}"/>
              </a:ext>
            </a:extLst>
          </p:cNvPr>
          <p:cNvSpPr txBox="1"/>
          <p:nvPr/>
        </p:nvSpPr>
        <p:spPr>
          <a:xfrm>
            <a:off x="6131092" y="2683892"/>
            <a:ext cx="1087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proposed laser pulse shape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68B31-D15F-5562-6E65-75853DFA6D17}"/>
              </a:ext>
            </a:extLst>
          </p:cNvPr>
          <p:cNvSpPr txBox="1"/>
          <p:nvPr/>
        </p:nvSpPr>
        <p:spPr>
          <a:xfrm>
            <a:off x="6172199" y="4340707"/>
            <a:ext cx="274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streak camera measurement</a:t>
            </a:r>
          </a:p>
          <a:p>
            <a:r>
              <a:rPr lang="en-US" sz="1400" dirty="0"/>
              <a:t>(laser trailer)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4699E0-390A-7AA4-2CE9-305CF5AB4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191" y="2780669"/>
            <a:ext cx="2742928" cy="1383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1F5D29-9175-449C-BACF-3CD1E22F0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289" y="4193772"/>
            <a:ext cx="2742928" cy="1555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1A2FDC-79F3-9929-AB7A-6C15CDD87608}"/>
              </a:ext>
            </a:extLst>
          </p:cNvPr>
          <p:cNvSpPr txBox="1"/>
          <p:nvPr/>
        </p:nvSpPr>
        <p:spPr>
          <a:xfrm>
            <a:off x="232610" y="6561405"/>
            <a:ext cx="1195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M. Minty DOE 2023 RHIC Science &amp; Technology Site Visit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FF0945-539C-2C5F-AD1E-18647375FE97}"/>
              </a:ext>
            </a:extLst>
          </p:cNvPr>
          <p:cNvSpPr/>
          <p:nvPr/>
        </p:nvSpPr>
        <p:spPr>
          <a:xfrm>
            <a:off x="4567501" y="3336105"/>
            <a:ext cx="862752" cy="197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93E6E-30AF-C6C3-3841-7D07B06CAF15}"/>
              </a:ext>
            </a:extLst>
          </p:cNvPr>
          <p:cNvSpPr txBox="1"/>
          <p:nvPr/>
        </p:nvSpPr>
        <p:spPr>
          <a:xfrm>
            <a:off x="1153083" y="4947552"/>
            <a:ext cx="18261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   -200    -100      0        100     200</a:t>
            </a:r>
          </a:p>
        </p:txBody>
      </p:sp>
    </p:spTree>
    <p:extLst>
      <p:ext uri="{BB962C8B-B14F-4D97-AF65-F5344CB8AC3E}">
        <p14:creationId xmlns:p14="http://schemas.microsoft.com/office/powerpoint/2010/main" val="248213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525" y="2541806"/>
            <a:ext cx="11474075" cy="194746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RHIC Science Priorities </a:t>
            </a:r>
            <a:br>
              <a:rPr lang="en-US" sz="4900" dirty="0"/>
            </a:br>
            <a:r>
              <a:rPr lang="en-US" sz="4900" dirty="0"/>
              <a:t>	NSAC Long Range Plan</a:t>
            </a:r>
            <a:br>
              <a:rPr lang="en-US" sz="4900" dirty="0"/>
            </a:br>
            <a:r>
              <a:rPr lang="en-US" sz="4900" dirty="0"/>
              <a:t>	NPP Program Advisory Committee            </a:t>
            </a:r>
            <a:br>
              <a:rPr lang="en-US" sz="4900" dirty="0"/>
            </a:br>
            <a:r>
              <a:rPr lang="en-US" sz="4900" dirty="0"/>
              <a:t>      RHIC Run Scenarios</a:t>
            </a:r>
            <a:br>
              <a:rPr lang="en-US" sz="4900" dirty="0"/>
            </a:br>
            <a:r>
              <a:rPr lang="en-US" sz="4900" dirty="0"/>
              <a:t>	</a:t>
            </a:r>
            <a:br>
              <a:rPr lang="en-US" sz="6000" dirty="0">
                <a:solidFill>
                  <a:srgbClr val="0000FF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5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9D9DC-C57B-8C75-026C-1F0180F8F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549CF8F-4793-F995-C7DB-767639E63AFC}"/>
              </a:ext>
            </a:extLst>
          </p:cNvPr>
          <p:cNvSpPr txBox="1">
            <a:spLocks/>
          </p:cNvSpPr>
          <p:nvPr/>
        </p:nvSpPr>
        <p:spPr>
          <a:xfrm>
            <a:off x="267519" y="17618"/>
            <a:ext cx="11714480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RHIC in the 2015 NSAC* Long Range Plan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C975D76-C42C-63B8-3AB6-AE6FB4CD6112}"/>
              </a:ext>
            </a:extLst>
          </p:cNvPr>
          <p:cNvSpPr txBox="1">
            <a:spLocks/>
          </p:cNvSpPr>
          <p:nvPr/>
        </p:nvSpPr>
        <p:spPr>
          <a:xfrm>
            <a:off x="1169143" y="5599352"/>
            <a:ext cx="10235114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* Nuclear Science Advisory Committee (NSAC) – advises the DOE and NSF on the national program for basic nuclear research,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NSAC DFO (Designated Federal Officer): Dr. Tim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Hallmann</a:t>
            </a:r>
            <a:endParaRPr lang="en-US" sz="140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AC83EFA-17B8-9C6B-8770-323AE6672BFF}"/>
              </a:ext>
            </a:extLst>
          </p:cNvPr>
          <p:cNvSpPr txBox="1">
            <a:spLocks/>
          </p:cNvSpPr>
          <p:nvPr/>
        </p:nvSpPr>
        <p:spPr>
          <a:xfrm>
            <a:off x="365760" y="4802519"/>
            <a:ext cx="11714480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Next NSAC LRP in planning process with report anticipated this year.  Subcommittees and white papers available at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https://nuclearsciencefuture.org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04A23D-F6EC-5492-CBAD-9B199E14D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916" y="820008"/>
            <a:ext cx="7515858" cy="35249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46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F558FB-E7A1-BC53-BDF4-617D84B63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0932B4F-57D1-AC73-0D42-07BF6F0D08A1}"/>
              </a:ext>
            </a:extLst>
          </p:cNvPr>
          <p:cNvSpPr txBox="1">
            <a:spLocks/>
          </p:cNvSpPr>
          <p:nvPr/>
        </p:nvSpPr>
        <p:spPr>
          <a:xfrm>
            <a:off x="267519" y="17618"/>
            <a:ext cx="11714480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NPP Program Advisory Committee (PAC) 2022</a:t>
            </a:r>
          </a:p>
          <a:p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C63604E-EEEA-C9A8-956E-38419B9CE66B}"/>
              </a:ext>
            </a:extLst>
          </p:cNvPr>
          <p:cNvSpPr txBox="1">
            <a:spLocks/>
          </p:cNvSpPr>
          <p:nvPr/>
        </p:nvSpPr>
        <p:spPr>
          <a:xfrm>
            <a:off x="1080440" y="1748350"/>
            <a:ext cx="9637383" cy="6643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“The PAC continues to strongly supporting focusing in 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23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sPHENIX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commissioning using 200 GeV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Au+Au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collisions.  This is the highest priority and must come first.” </a:t>
            </a:r>
            <a:endParaRPr lang="en-US" sz="18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A9D6016-A974-3465-296C-5FB96926CEE5}"/>
              </a:ext>
            </a:extLst>
          </p:cNvPr>
          <p:cNvSpPr txBox="1">
            <a:spLocks/>
          </p:cNvSpPr>
          <p:nvPr/>
        </p:nvSpPr>
        <p:spPr>
          <a:xfrm>
            <a:off x="1150777" y="2682662"/>
            <a:ext cx="9567045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“STAR has made a strong case for a broad, diverse, and complementary science program that it will be able to carry out using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Au+Au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data, beginning in 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23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  <a:endParaRPr lang="en-US" sz="160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9E539FE-DEB7-41B0-7C60-C1B1C5981D59}"/>
              </a:ext>
            </a:extLst>
          </p:cNvPr>
          <p:cNvSpPr txBox="1">
            <a:spLocks/>
          </p:cNvSpPr>
          <p:nvPr/>
        </p:nvSpPr>
        <p:spPr>
          <a:xfrm>
            <a:off x="210001" y="951237"/>
            <a:ext cx="12632607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“The PAC has endorsed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sPHENIX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as the highest priority construction project and scientific program in 2023-2025 …”</a:t>
            </a:r>
            <a:endParaRPr lang="en-US" sz="160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25BD40C-24F5-0FD5-F48A-EA558E457EAB}"/>
              </a:ext>
            </a:extLst>
          </p:cNvPr>
          <p:cNvSpPr txBox="1">
            <a:spLocks/>
          </p:cNvSpPr>
          <p:nvPr/>
        </p:nvSpPr>
        <p:spPr>
          <a:xfrm>
            <a:off x="762687" y="5382976"/>
            <a:ext cx="11309424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2023 NPP PAC meeting on 11-12 Sep 2023 will provide further guidance on science priorities.  </a:t>
            </a:r>
            <a:endParaRPr lang="en-US" sz="2000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F28E3C8-721C-5ADB-28E3-FFDF4CF2D762}"/>
              </a:ext>
            </a:extLst>
          </p:cNvPr>
          <p:cNvSpPr txBox="1">
            <a:spLocks/>
          </p:cNvSpPr>
          <p:nvPr/>
        </p:nvSpPr>
        <p:spPr>
          <a:xfrm>
            <a:off x="1221626" y="3627574"/>
            <a:ext cx="9496197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“… the PAC anticipates revisiting the questions of how to optimize Runs 24 and 25 next year … at present we support running pp and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p+Au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24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Au+Au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25.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367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0D42A-810D-BC83-2CD6-173F2913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02041-FD9F-F36B-E2D9-B49242B3D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10" y="1245098"/>
            <a:ext cx="6164367" cy="4387362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80F25C7-1D83-EE34-756E-36D988EE60FB}"/>
              </a:ext>
            </a:extLst>
          </p:cNvPr>
          <p:cNvSpPr txBox="1">
            <a:spLocks/>
          </p:cNvSpPr>
          <p:nvPr/>
        </p:nvSpPr>
        <p:spPr>
          <a:xfrm>
            <a:off x="267519" y="43994"/>
            <a:ext cx="11714480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RHIC Run Scenarios 2023 - 2025</a:t>
            </a:r>
          </a:p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712FEC2-568F-3771-01FD-C1474E037177}"/>
              </a:ext>
            </a:extLst>
          </p:cNvPr>
          <p:cNvSpPr txBox="1">
            <a:spLocks/>
          </p:cNvSpPr>
          <p:nvPr/>
        </p:nvSpPr>
        <p:spPr>
          <a:xfrm>
            <a:off x="267519" y="528551"/>
            <a:ext cx="6414635" cy="3651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(presented to DOE-NP in FY2025 Budget Briefing, Feb 2023)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7C32B-A3B1-D734-B908-A025DE54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232" y="1245618"/>
            <a:ext cx="4311193" cy="438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D546D4-947B-11B9-A133-AA67BC27A45F}"/>
              </a:ext>
            </a:extLst>
          </p:cNvPr>
          <p:cNvSpPr txBox="1"/>
          <p:nvPr/>
        </p:nvSpPr>
        <p:spPr>
          <a:xfrm>
            <a:off x="1415067" y="5799919"/>
            <a:ext cx="882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Run 2024: six cryo-weeks of </a:t>
            </a:r>
            <a:r>
              <a:rPr lang="en-US" dirty="0" err="1"/>
              <a:t>Au+Au</a:t>
            </a:r>
            <a:r>
              <a:rPr lang="en-US" dirty="0"/>
              <a:t> at 200 GeV approved for carry-over from FY23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2620E5C-B7DF-A511-1059-09B032D23026}"/>
              </a:ext>
            </a:extLst>
          </p:cNvPr>
          <p:cNvSpPr txBox="1">
            <a:spLocks/>
          </p:cNvSpPr>
          <p:nvPr/>
        </p:nvSpPr>
        <p:spPr>
          <a:xfrm>
            <a:off x="9800295" y="43994"/>
            <a:ext cx="2494085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H. Gao, 22 Aug 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DOE NP RHIC Site Visit</a:t>
            </a:r>
          </a:p>
        </p:txBody>
      </p:sp>
    </p:spTree>
    <p:extLst>
      <p:ext uri="{BB962C8B-B14F-4D97-AF65-F5344CB8AC3E}">
        <p14:creationId xmlns:p14="http://schemas.microsoft.com/office/powerpoint/2010/main" val="304708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525" y="2541806"/>
            <a:ext cx="11474075" cy="194746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RHIC Runs 2023 - 2025</a:t>
            </a:r>
            <a:br>
              <a:rPr lang="en-US" sz="6000" dirty="0"/>
            </a:br>
            <a:br>
              <a:rPr lang="en-US" sz="6000" dirty="0">
                <a:solidFill>
                  <a:srgbClr val="0000FF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4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FB70AF-3A9F-E507-3A4A-811482C38C48}"/>
              </a:ext>
            </a:extLst>
          </p:cNvPr>
          <p:cNvSpPr txBox="1">
            <a:spLocks/>
          </p:cNvSpPr>
          <p:nvPr/>
        </p:nvSpPr>
        <p:spPr>
          <a:xfrm>
            <a:off x="246849" y="17215"/>
            <a:ext cx="11937467" cy="664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RHIC Run 2023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CAB7673-1139-1476-6844-548224880CBA}"/>
              </a:ext>
            </a:extLst>
          </p:cNvPr>
          <p:cNvSpPr txBox="1">
            <a:spLocks/>
          </p:cNvSpPr>
          <p:nvPr/>
        </p:nvSpPr>
        <p:spPr>
          <a:xfrm>
            <a:off x="285044" y="681528"/>
            <a:ext cx="8366587" cy="5030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Timeline</a:t>
            </a:r>
          </a:p>
          <a:p>
            <a:pPr lvl="1"/>
            <a:r>
              <a:rPr lang="en-US" sz="1600" dirty="0"/>
              <a:t>4K cooldown		            5 May 2023</a:t>
            </a:r>
          </a:p>
          <a:p>
            <a:pPr lvl="1"/>
            <a:r>
              <a:rPr lang="en-US" sz="1600" dirty="0"/>
              <a:t>First beam injection		            8 May 2023 (Blue)</a:t>
            </a:r>
          </a:p>
          <a:p>
            <a:pPr marL="457200" lvl="1" indent="0">
              <a:buNone/>
            </a:pPr>
            <a:r>
              <a:rPr lang="en-US" sz="1600" dirty="0"/>
              <a:t>				          10 May 2023 (Yellow)</a:t>
            </a:r>
          </a:p>
          <a:p>
            <a:pPr lvl="1"/>
            <a:r>
              <a:rPr lang="en-US" sz="1600" dirty="0" err="1"/>
              <a:t>sPHENIX</a:t>
            </a:r>
            <a:r>
              <a:rPr lang="en-US" sz="1600" dirty="0"/>
              <a:t> commissioning with beam     18 May 2023</a:t>
            </a:r>
          </a:p>
          <a:p>
            <a:pPr lvl="1"/>
            <a:r>
              <a:rPr lang="en-US" sz="1600" dirty="0"/>
              <a:t>STAR physics “declared”	          20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May 2023 </a:t>
            </a:r>
          </a:p>
          <a:p>
            <a:pPr lvl="1"/>
            <a:r>
              <a:rPr lang="en-US" sz="1600" dirty="0"/>
              <a:t>APEX and maintenance 	          alternating weeks starting 24 May 2023</a:t>
            </a:r>
          </a:p>
          <a:p>
            <a:pPr lvl="1"/>
            <a:r>
              <a:rPr lang="en-US" sz="1600" dirty="0"/>
              <a:t>Blue Ring 1004B valve box failure          1 August 2023</a:t>
            </a:r>
          </a:p>
          <a:p>
            <a:pPr lvl="1"/>
            <a:r>
              <a:rPr lang="en-US" sz="1600" dirty="0"/>
              <a:t>End of RHIC Run 2023	           4 August 2023</a:t>
            </a:r>
            <a:endParaRPr lang="en-US" sz="1800" dirty="0"/>
          </a:p>
          <a:p>
            <a:r>
              <a:rPr lang="en-US" sz="1600" dirty="0"/>
              <a:t>Au beams provided by Tandem</a:t>
            </a:r>
          </a:p>
          <a:p>
            <a:r>
              <a:rPr lang="en-US" sz="1600" dirty="0"/>
              <a:t>Provided wide variety of RHIC beam conditions (number of bunches, bunch intensities, up to 2 </a:t>
            </a:r>
            <a:r>
              <a:rPr lang="en-US" sz="1600" dirty="0" err="1"/>
              <a:t>mrad</a:t>
            </a:r>
            <a:r>
              <a:rPr lang="en-US" sz="1600" dirty="0"/>
              <a:t> crossing angles) as requested for </a:t>
            </a:r>
            <a:r>
              <a:rPr lang="en-US" sz="1600" dirty="0" err="1"/>
              <a:t>sPHENIX</a:t>
            </a:r>
            <a:r>
              <a:rPr lang="en-US" sz="1600" dirty="0"/>
              <a:t> commissioning.  </a:t>
            </a:r>
          </a:p>
          <a:p>
            <a:r>
              <a:rPr lang="en-US" sz="1600" dirty="0"/>
              <a:t>Provided collisions also for STAR with 1 </a:t>
            </a:r>
            <a:r>
              <a:rPr lang="en-US" sz="1600" dirty="0" err="1"/>
              <a:t>mrad</a:t>
            </a:r>
            <a:r>
              <a:rPr lang="en-US" sz="1600" dirty="0"/>
              <a:t> crossing angle and luminosity-leveling; ~30% of minimum-bias goal (Run23+25) collected. 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781B6F4-6C97-9BEF-691D-F3DC2A12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3985" y="6316595"/>
            <a:ext cx="398703" cy="334441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9B9E3-7140-C486-7377-9BCBFB4D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924" y="568491"/>
            <a:ext cx="3392170" cy="2817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360D2-BC83-A7DE-909C-C5B827E9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941" y="3473448"/>
            <a:ext cx="3393858" cy="2746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D7B61-BB3C-1176-D463-A705CA245EC0}"/>
              </a:ext>
            </a:extLst>
          </p:cNvPr>
          <p:cNvSpPr txBox="1"/>
          <p:nvPr/>
        </p:nvSpPr>
        <p:spPr>
          <a:xfrm>
            <a:off x="9341782" y="1299765"/>
            <a:ext cx="86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B3DC0-2DBB-BA7C-0AB0-1A33AFC4A610}"/>
              </a:ext>
            </a:extLst>
          </p:cNvPr>
          <p:cNvSpPr txBox="1"/>
          <p:nvPr/>
        </p:nvSpPr>
        <p:spPr>
          <a:xfrm>
            <a:off x="9398710" y="4150947"/>
            <a:ext cx="86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preliminary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4BA1158-498B-6A25-E063-B10573630F71}"/>
              </a:ext>
            </a:extLst>
          </p:cNvPr>
          <p:cNvSpPr txBox="1">
            <a:spLocks/>
          </p:cNvSpPr>
          <p:nvPr/>
        </p:nvSpPr>
        <p:spPr>
          <a:xfrm>
            <a:off x="11221796" y="6316595"/>
            <a:ext cx="398703" cy="334441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6A73730-5F74-255A-CC6F-7266556F726D}"/>
              </a:ext>
            </a:extLst>
          </p:cNvPr>
          <p:cNvSpPr txBox="1">
            <a:spLocks/>
          </p:cNvSpPr>
          <p:nvPr/>
        </p:nvSpPr>
        <p:spPr>
          <a:xfrm>
            <a:off x="361244" y="5033564"/>
            <a:ext cx="8404782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DOE noted favorably the “great flexibility in providing various running conditions” and “RHIC, STAR, PHENIX, and soon to be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sPHENIX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programs are some of the most spectacular enterprises in Nuclear Physics” (T.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Hallmann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2023 RHIC S&amp;T Site visit, Aug 2023) </a:t>
            </a:r>
          </a:p>
        </p:txBody>
      </p:sp>
    </p:spTree>
    <p:extLst>
      <p:ext uri="{BB962C8B-B14F-4D97-AF65-F5344CB8AC3E}">
        <p14:creationId xmlns:p14="http://schemas.microsoft.com/office/powerpoint/2010/main" val="209239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DA9FFA-5917-8D49-BD78-24CECE2D5EC1}"/>
              </a:ext>
            </a:extLst>
          </p:cNvPr>
          <p:cNvSpPr txBox="1"/>
          <p:nvPr/>
        </p:nvSpPr>
        <p:spPr>
          <a:xfrm>
            <a:off x="239221" y="4064473"/>
            <a:ext cx="11922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/>
                <a:cs typeface="Helvetica"/>
              </a:rPr>
              <a:t>Availability = beam time / scheduled beam time</a:t>
            </a:r>
            <a:br>
              <a:rPr lang="en-US" sz="1800" dirty="0">
                <a:latin typeface="Helvetica"/>
                <a:cs typeface="Helvetica"/>
              </a:rPr>
            </a:br>
            <a:r>
              <a:rPr lang="en-US" sz="1800" dirty="0">
                <a:latin typeface="Helvetica"/>
                <a:cs typeface="Helvetica"/>
              </a:rPr>
              <a:t>	           </a:t>
            </a:r>
            <a:r>
              <a:rPr lang="en-US" sz="1200" dirty="0">
                <a:latin typeface="Helvetica"/>
                <a:cs typeface="Helvetica"/>
              </a:rPr>
              <a:t> (denominator excludes scheduled maintenance)</a:t>
            </a:r>
            <a:endParaRPr lang="en-US" sz="1500" dirty="0">
              <a:latin typeface="Helvetica"/>
              <a:cs typeface="Helvetica"/>
            </a:endParaRPr>
          </a:p>
          <a:p>
            <a:r>
              <a:rPr lang="en-US" sz="1500" dirty="0">
                <a:latin typeface="Helvetica"/>
                <a:cs typeface="Helvetica"/>
              </a:rPr>
              <a:t>				  </a:t>
            </a:r>
            <a:r>
              <a:rPr lang="en-US" sz="1600" dirty="0">
                <a:latin typeface="Helvetica"/>
                <a:cs typeface="Helvetica"/>
              </a:rPr>
              <a:t>Availability goals:    82.5%    &lt; FY20, </a:t>
            </a:r>
          </a:p>
          <a:p>
            <a:r>
              <a:rPr lang="en-US" sz="1600" dirty="0">
                <a:latin typeface="Helvetica"/>
                <a:cs typeface="Helvetica"/>
              </a:rPr>
              <a:t>     					                 85%       FY21-FY22 </a:t>
            </a:r>
            <a:endParaRPr lang="en-US" sz="1600" dirty="0">
              <a:solidFill>
                <a:schemeClr val="tx2"/>
              </a:solidFill>
              <a:latin typeface="Helvetica"/>
              <a:cs typeface="Helvetica"/>
            </a:endParaRPr>
          </a:p>
          <a:p>
            <a:r>
              <a:rPr lang="en-US" sz="1600" dirty="0">
                <a:solidFill>
                  <a:schemeClr val="tx2"/>
                </a:solidFill>
                <a:latin typeface="Helvetica"/>
                <a:cs typeface="Helvetica"/>
              </a:rPr>
              <a:t>					                 </a:t>
            </a:r>
            <a:r>
              <a:rPr lang="en-US" sz="1600" dirty="0">
                <a:latin typeface="Helvetica"/>
                <a:cs typeface="Helvetica"/>
              </a:rPr>
              <a:t>82.5%    FY23</a:t>
            </a: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0574A-DB0C-9E4F-8331-8076B62C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48" y="6382"/>
            <a:ext cx="11934415" cy="70435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RHIC Availability</a:t>
            </a:r>
            <a:endParaRPr lang="en-US" sz="36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78AC3-FC5B-420B-8C0C-594316670AE0}"/>
              </a:ext>
            </a:extLst>
          </p:cNvPr>
          <p:cNvSpPr txBox="1"/>
          <p:nvPr/>
        </p:nvSpPr>
        <p:spPr>
          <a:xfrm>
            <a:off x="260677" y="505505"/>
            <a:ext cx="1194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courtesy C. Naylor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74D55-F9D0-47AB-9CE5-B9A26AB8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F1FDE-05F9-4BF5-90AC-D335AAD7F33C}"/>
              </a:ext>
            </a:extLst>
          </p:cNvPr>
          <p:cNvSpPr txBox="1"/>
          <p:nvPr/>
        </p:nvSpPr>
        <p:spPr>
          <a:xfrm>
            <a:off x="277006" y="5311692"/>
            <a:ext cx="11881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RHIC Run 2023: 72.7%</a:t>
            </a:r>
          </a:p>
          <a:p>
            <a:pPr marL="342900" indent="-342900"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Average over last 10 years: 85.8%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DEB42A-884C-45E3-8A5D-F3625D13D74C}"/>
              </a:ext>
            </a:extLst>
          </p:cNvPr>
          <p:cNvCxnSpPr>
            <a:cxnSpLocks/>
          </p:cNvCxnSpPr>
          <p:nvPr/>
        </p:nvCxnSpPr>
        <p:spPr>
          <a:xfrm>
            <a:off x="10027239" y="769020"/>
            <a:ext cx="869361" cy="564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6CB1D2-0971-468D-BA33-3BCA484898CE}"/>
              </a:ext>
            </a:extLst>
          </p:cNvPr>
          <p:cNvSpPr txBox="1"/>
          <p:nvPr/>
        </p:nvSpPr>
        <p:spPr>
          <a:xfrm>
            <a:off x="9489567" y="110633"/>
            <a:ext cx="880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>
                <a:latin typeface="Symbol" panose="05050102010706020507" pitchFamily="18" charset="2"/>
              </a:rPr>
              <a:t></a:t>
            </a:r>
            <a:r>
              <a:rPr lang="en-US" dirty="0"/>
              <a:t>+p</a:t>
            </a:r>
            <a:r>
              <a:rPr lang="en-US" dirty="0">
                <a:latin typeface="Symbol" panose="05050102010706020507" pitchFamily="18" charset="2"/>
              </a:rPr>
              <a:t>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33B9E-629B-4BDF-840E-3EBA47A67936}"/>
              </a:ext>
            </a:extLst>
          </p:cNvPr>
          <p:cNvSpPr txBox="1"/>
          <p:nvPr/>
        </p:nvSpPr>
        <p:spPr>
          <a:xfrm>
            <a:off x="9477280" y="424157"/>
            <a:ext cx="1004344" cy="343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255 GeV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B0C7C-EBBD-4B2B-A0FC-4A1853C42F91}"/>
              </a:ext>
            </a:extLst>
          </p:cNvPr>
          <p:cNvCxnSpPr>
            <a:cxnSpLocks/>
          </p:cNvCxnSpPr>
          <p:nvPr/>
        </p:nvCxnSpPr>
        <p:spPr>
          <a:xfrm>
            <a:off x="7052795" y="1525269"/>
            <a:ext cx="4628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9F1BDE-D5C0-49EC-8199-17AFFBF9E792}"/>
              </a:ext>
            </a:extLst>
          </p:cNvPr>
          <p:cNvSpPr txBox="1"/>
          <p:nvPr/>
        </p:nvSpPr>
        <p:spPr>
          <a:xfrm>
            <a:off x="6233102" y="107820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85.8% 10-year average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0356A9-CC68-98CA-0527-6AC5827800D9}"/>
              </a:ext>
            </a:extLst>
          </p:cNvPr>
          <p:cNvSpPr txBox="1"/>
          <p:nvPr/>
        </p:nvSpPr>
        <p:spPr>
          <a:xfrm>
            <a:off x="10726167" y="659401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72.7% 2023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8BDF79-D2CD-CBE6-B0EE-D6D7B6120F97}"/>
              </a:ext>
            </a:extLst>
          </p:cNvPr>
          <p:cNvCxnSpPr>
            <a:cxnSpLocks/>
          </p:cNvCxnSpPr>
          <p:nvPr/>
        </p:nvCxnSpPr>
        <p:spPr>
          <a:xfrm>
            <a:off x="11471111" y="942846"/>
            <a:ext cx="0" cy="724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4ADF47-5C90-B853-F8AC-5AA1D77D3551}"/>
              </a:ext>
            </a:extLst>
          </p:cNvPr>
          <p:cNvSpPr txBox="1"/>
          <p:nvPr/>
        </p:nvSpPr>
        <p:spPr>
          <a:xfrm>
            <a:off x="10759875" y="7391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Au+Au</a:t>
            </a:r>
            <a:endParaRPr lang="en-US" dirty="0"/>
          </a:p>
          <a:p>
            <a:r>
              <a:rPr lang="en-US" dirty="0"/>
              <a:t>100 GeV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5ADCCC-1AEA-2D4A-8B17-D853F42A599C}"/>
              </a:ext>
            </a:extLst>
          </p:cNvPr>
          <p:cNvSpPr txBox="1"/>
          <p:nvPr/>
        </p:nvSpPr>
        <p:spPr>
          <a:xfrm>
            <a:off x="638176" y="3752186"/>
            <a:ext cx="1101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[Fiscal Year]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91111F-E96C-AF62-5146-866F1F490965}"/>
              </a:ext>
            </a:extLst>
          </p:cNvPr>
          <p:cNvSpPr txBox="1"/>
          <p:nvPr/>
        </p:nvSpPr>
        <p:spPr>
          <a:xfrm rot="16200000">
            <a:off x="-866938" y="2126623"/>
            <a:ext cx="31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RHIC Availability [%]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194E67-9A14-898C-ED55-9C73E1D26BF2}"/>
              </a:ext>
            </a:extLst>
          </p:cNvPr>
          <p:cNvGraphicFramePr>
            <a:graphicFrameLocks/>
          </p:cNvGraphicFramePr>
          <p:nvPr/>
        </p:nvGraphicFramePr>
        <p:xfrm>
          <a:off x="838558" y="1035058"/>
          <a:ext cx="11016489" cy="280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2958620-A37E-BC42-5E09-DCB9AD1C42B6}"/>
              </a:ext>
            </a:extLst>
          </p:cNvPr>
          <p:cNvSpPr/>
          <p:nvPr/>
        </p:nvSpPr>
        <p:spPr>
          <a:xfrm>
            <a:off x="1234440" y="1129661"/>
            <a:ext cx="10446385" cy="29348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AD0FF3-162A-148B-3E49-C02BC29CFB02}"/>
              </a:ext>
            </a:extLst>
          </p:cNvPr>
          <p:cNvCxnSpPr>
            <a:cxnSpLocks/>
          </p:cNvCxnSpPr>
          <p:nvPr/>
        </p:nvCxnSpPr>
        <p:spPr>
          <a:xfrm>
            <a:off x="277006" y="6162675"/>
            <a:ext cx="11885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C40712A-EFA6-DA41-141E-04A3B0BF7856}"/>
              </a:ext>
            </a:extLst>
          </p:cNvPr>
          <p:cNvSpPr txBox="1">
            <a:spLocks/>
          </p:cNvSpPr>
          <p:nvPr/>
        </p:nvSpPr>
        <p:spPr>
          <a:xfrm>
            <a:off x="2574178" y="6213771"/>
            <a:ext cx="9046321" cy="365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Availability impacted by environmental factors (heat, humidity, storm-related issues).  Early start for RHIC Runs 24-25 planned (8 Jan 2024 for Run 24)  </a:t>
            </a:r>
          </a:p>
        </p:txBody>
      </p:sp>
    </p:spTree>
    <p:extLst>
      <p:ext uri="{BB962C8B-B14F-4D97-AF65-F5344CB8AC3E}">
        <p14:creationId xmlns:p14="http://schemas.microsoft.com/office/powerpoint/2010/main" val="391044821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5337</TotalTime>
  <Words>2174</Words>
  <Application>Microsoft Office PowerPoint</Application>
  <PresentationFormat>Widescreen</PresentationFormat>
  <Paragraphs>261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  </vt:lpstr>
      <vt:lpstr>Calibri</vt:lpstr>
      <vt:lpstr>Helvetica</vt:lpstr>
      <vt:lpstr>Symbol</vt:lpstr>
      <vt:lpstr>Times New Roman</vt:lpstr>
      <vt:lpstr>BNL</vt:lpstr>
      <vt:lpstr>C-AD through 2025 and EIC</vt:lpstr>
      <vt:lpstr>Content</vt:lpstr>
      <vt:lpstr>RHIC Science Priorities   NSAC Long Range Plan  NPP Program Advisory Committee                   RHIC Run Scenarios    </vt:lpstr>
      <vt:lpstr>PowerPoint Presentation</vt:lpstr>
      <vt:lpstr>PowerPoint Presentation</vt:lpstr>
      <vt:lpstr>PowerPoint Presentation</vt:lpstr>
      <vt:lpstr>RHIC Runs 2023 - 2025   </vt:lpstr>
      <vt:lpstr>PowerPoint Presentation</vt:lpstr>
      <vt:lpstr>RHIC Availability</vt:lpstr>
      <vt:lpstr>Supply chain and inflation*: Helium and Electrical Costs  </vt:lpstr>
      <vt:lpstr>Projections updated</vt:lpstr>
      <vt:lpstr>Accelerator Physics Experiments (APEX)   </vt:lpstr>
      <vt:lpstr>PowerPoint Presentation</vt:lpstr>
      <vt:lpstr>PowerPoint Presentation</vt:lpstr>
      <vt:lpstr>Transition from RHIC Operations to the EIC      </vt:lpstr>
      <vt:lpstr>PowerPoint Presentation</vt:lpstr>
      <vt:lpstr>Staffing</vt:lpstr>
      <vt:lpstr>EIC - related R&amp;D</vt:lpstr>
      <vt:lpstr>High-current electron guns, NC</vt:lpstr>
      <vt:lpstr>PowerPoint Presentation</vt:lpstr>
      <vt:lpstr>Machine Learning at C-AD</vt:lpstr>
      <vt:lpstr>Accelerator Safety</vt:lpstr>
      <vt:lpstr>PowerPoint Presentation</vt:lpstr>
      <vt:lpstr>Supplementary Slides </vt:lpstr>
      <vt:lpstr>APEX - Advanced Beam Cooling</vt:lpstr>
      <vt:lpstr>APEX - Advanced Beam Cooling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Collider-Accelerator Department Update</dc:title>
  <dc:subject/>
  <dc:creator>Fischer, Wolfram</dc:creator>
  <cp:keywords/>
  <dc:description/>
  <cp:lastModifiedBy>Minty, Michiko</cp:lastModifiedBy>
  <cp:revision>334</cp:revision>
  <dcterms:created xsi:type="dcterms:W3CDTF">2021-07-15T17:18:12Z</dcterms:created>
  <dcterms:modified xsi:type="dcterms:W3CDTF">2023-08-30T04:14:19Z</dcterms:modified>
  <cp:category/>
</cp:coreProperties>
</file>