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1"/>
  </p:sldMasterIdLst>
  <p:sldIdLst>
    <p:sldId id="256" r:id="rId2"/>
    <p:sldId id="292" r:id="rId3"/>
    <p:sldId id="301" r:id="rId4"/>
    <p:sldId id="294" r:id="rId5"/>
    <p:sldId id="308" r:id="rId6"/>
    <p:sldId id="289" r:id="rId7"/>
    <p:sldId id="321" r:id="rId8"/>
    <p:sldId id="293" r:id="rId9"/>
    <p:sldId id="300" r:id="rId10"/>
    <p:sldId id="320" r:id="rId11"/>
    <p:sldId id="275" r:id="rId12"/>
    <p:sldId id="325" r:id="rId13"/>
    <p:sldId id="273" r:id="rId14"/>
    <p:sldId id="307" r:id="rId15"/>
    <p:sldId id="324" r:id="rId16"/>
    <p:sldId id="326" r:id="rId17"/>
    <p:sldId id="274" r:id="rId18"/>
    <p:sldId id="267" r:id="rId19"/>
    <p:sldId id="263" r:id="rId20"/>
    <p:sldId id="261" r:id="rId21"/>
    <p:sldId id="276" r:id="rId22"/>
    <p:sldId id="269" r:id="rId23"/>
    <p:sldId id="265" r:id="rId24"/>
    <p:sldId id="266" r:id="rId25"/>
    <p:sldId id="264" r:id="rId26"/>
    <p:sldId id="317" r:id="rId27"/>
    <p:sldId id="315" r:id="rId28"/>
    <p:sldId id="270" r:id="rId29"/>
    <p:sldId id="272" r:id="rId30"/>
    <p:sldId id="271" r:id="rId31"/>
    <p:sldId id="278" r:id="rId32"/>
    <p:sldId id="313" r:id="rId33"/>
    <p:sldId id="311" r:id="rId34"/>
    <p:sldId id="296" r:id="rId35"/>
    <p:sldId id="297" r:id="rId36"/>
    <p:sldId id="298" r:id="rId37"/>
    <p:sldId id="291" r:id="rId38"/>
    <p:sldId id="310"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naylor\Documents\ChrisDocs\SpreadSheets\Availability\fy23yearlysummary%20(version%202).xlsb.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brookhavenlab.sharepoint.com/sites/Availability_Data/Shared%20Documents/mtbf%20history.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https://brookhavenlab.sharepoint.com/sites/Availability_Data/Shared%20Documents/mtbf%20history.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https://brookhavenlab.sharepoint.com/sites/Availability_Data/Shared%20Documents/mtbf%20history.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Arial"/>
                <a:ea typeface="Arial"/>
                <a:cs typeface="Arial"/>
              </a:defRPr>
            </a:pPr>
            <a:r>
              <a:rPr lang="en-US"/>
              <a:t>"Top-10" RHIC Run23  </a:t>
            </a:r>
            <a:r>
              <a:rPr lang="en-US">
                <a:solidFill>
                  <a:srgbClr val="FF0000"/>
                </a:solidFill>
              </a:rPr>
              <a:t>Failure Hours ( &gt; 1 hr.) </a:t>
            </a:r>
            <a:r>
              <a:rPr lang="en-US"/>
              <a:t>by System/Group </a:t>
            </a:r>
          </a:p>
        </c:rich>
      </c:tx>
      <c:layout>
        <c:manualLayout>
          <c:xMode val="edge"/>
          <c:yMode val="edge"/>
          <c:x val="0.17033911473534041"/>
          <c:y val="2.9090815366573645E-2"/>
        </c:manualLayout>
      </c:layout>
      <c:overlay val="0"/>
      <c:spPr>
        <a:noFill/>
        <a:ln w="25400">
          <a:noFill/>
        </a:ln>
      </c:spPr>
    </c:title>
    <c:autoTitleDeleted val="0"/>
    <c:plotArea>
      <c:layout>
        <c:manualLayout>
          <c:layoutTarget val="inner"/>
          <c:xMode val="edge"/>
          <c:yMode val="edge"/>
          <c:x val="0.14242756551105412"/>
          <c:y val="0.1163637396695132"/>
          <c:w val="0.82535223809492009"/>
          <c:h val="0.56909141432121602"/>
        </c:manualLayout>
      </c:layout>
      <c:barChart>
        <c:barDir val="col"/>
        <c:grouping val="clustered"/>
        <c:varyColors val="0"/>
        <c:ser>
          <c:idx val="0"/>
          <c:order val="0"/>
          <c:tx>
            <c:strRef>
              <c:f>Run23Failure!$K$4</c:f>
              <c:strCache>
                <c:ptCount val="1"/>
                <c:pt idx="0">
                  <c:v>% Scheduled operations</c:v>
                </c:pt>
              </c:strCache>
            </c:strRef>
          </c:tx>
          <c:spPr>
            <a:solidFill>
              <a:srgbClr val="FF0000"/>
            </a:solidFill>
            <a:ln w="12700">
              <a:solidFill>
                <a:srgbClr val="000000"/>
              </a:solidFill>
              <a:prstDash val="solid"/>
            </a:ln>
          </c:spPr>
          <c:invertIfNegative val="0"/>
          <c:cat>
            <c:strRef>
              <c:f>Run23Failure!$I$5:$I$14</c:f>
              <c:strCache>
                <c:ptCount val="10"/>
                <c:pt idx="0">
                  <c:v>PS_RHIC</c:v>
                </c:pt>
                <c:pt idx="1">
                  <c:v>CryoRHIC</c:v>
                </c:pt>
                <c:pt idx="2">
                  <c:v>TMP7</c:v>
                </c:pt>
                <c:pt idx="3">
                  <c:v>ES&amp;FD_Exp</c:v>
                </c:pt>
                <c:pt idx="4">
                  <c:v>PPS_RHIC</c:v>
                </c:pt>
                <c:pt idx="5">
                  <c:v>PS_Bstr/BtA/LtB</c:v>
                </c:pt>
                <c:pt idx="6">
                  <c:v>RfRHIC</c:v>
                </c:pt>
                <c:pt idx="7">
                  <c:v>TtB</c:v>
                </c:pt>
                <c:pt idx="8">
                  <c:v>CntrlsHdRHIC</c:v>
                </c:pt>
                <c:pt idx="9">
                  <c:v>WaterAtR</c:v>
                </c:pt>
              </c:strCache>
            </c:strRef>
          </c:cat>
          <c:val>
            <c:numRef>
              <c:f>Run23Failure!$K$5:$K$14</c:f>
              <c:numCache>
                <c:formatCode>0.00%</c:formatCode>
                <c:ptCount val="10"/>
                <c:pt idx="0">
                  <c:v>7.4338345353109278E-2</c:v>
                </c:pt>
                <c:pt idx="1">
                  <c:v>3.6867260851816575E-2</c:v>
                </c:pt>
                <c:pt idx="2">
                  <c:v>1.8931147094842834E-2</c:v>
                </c:pt>
                <c:pt idx="3">
                  <c:v>1.0868825690570147E-2</c:v>
                </c:pt>
                <c:pt idx="4">
                  <c:v>9.0275887875901472E-3</c:v>
                </c:pt>
                <c:pt idx="5">
                  <c:v>8.9680568784868703E-3</c:v>
                </c:pt>
                <c:pt idx="6">
                  <c:v>8.9212818070485787E-3</c:v>
                </c:pt>
                <c:pt idx="7">
                  <c:v>8.3259627160157841E-3</c:v>
                </c:pt>
                <c:pt idx="8">
                  <c:v>6.7951421962171733E-3</c:v>
                </c:pt>
                <c:pt idx="9">
                  <c:v>5.8468839297863649E-3</c:v>
                </c:pt>
              </c:numCache>
            </c:numRef>
          </c:val>
          <c:extLst>
            <c:ext xmlns:c16="http://schemas.microsoft.com/office/drawing/2014/chart" uri="{C3380CC4-5D6E-409C-BE32-E72D297353CC}">
              <c16:uniqueId val="{00000000-77E0-45A8-BDED-525D45A87F08}"/>
            </c:ext>
          </c:extLst>
        </c:ser>
        <c:dLbls>
          <c:showLegendKey val="0"/>
          <c:showVal val="0"/>
          <c:showCatName val="0"/>
          <c:showSerName val="0"/>
          <c:showPercent val="0"/>
          <c:showBubbleSize val="0"/>
        </c:dLbls>
        <c:gapWidth val="150"/>
        <c:axId val="93591808"/>
        <c:axId val="93623040"/>
      </c:barChart>
      <c:catAx>
        <c:axId val="93591808"/>
        <c:scaling>
          <c:orientation val="minMax"/>
        </c:scaling>
        <c:delete val="0"/>
        <c:axPos val="b"/>
        <c:title>
          <c:tx>
            <c:rich>
              <a:bodyPr/>
              <a:lstStyle/>
              <a:p>
                <a:pPr>
                  <a:defRPr sz="2000" b="1" i="0" u="none" strike="noStrike" baseline="0">
                    <a:solidFill>
                      <a:srgbClr val="000000"/>
                    </a:solidFill>
                    <a:latin typeface="Arial"/>
                    <a:ea typeface="Arial"/>
                    <a:cs typeface="Arial"/>
                  </a:defRPr>
                </a:pPr>
                <a:r>
                  <a:rPr lang="en-US" sz="2000" b="1"/>
                  <a:t>System/Group</a:t>
                </a:r>
              </a:p>
            </c:rich>
          </c:tx>
          <c:layout>
            <c:manualLayout>
              <c:xMode val="edge"/>
              <c:yMode val="edge"/>
              <c:x val="0.49406797432763894"/>
              <c:y val="0.92909176042029162"/>
            </c:manualLayout>
          </c:layout>
          <c:overlay val="0"/>
          <c:spPr>
            <a:noFill/>
            <a:ln w="25400">
              <a:noFill/>
            </a:ln>
          </c:spPr>
        </c:title>
        <c:numFmt formatCode="General" sourceLinked="1"/>
        <c:majorTickMark val="none"/>
        <c:minorTickMark val="none"/>
        <c:tickLblPos val="nextTo"/>
        <c:spPr>
          <a:ln w="3175">
            <a:solidFill>
              <a:srgbClr val="000000"/>
            </a:solidFill>
            <a:prstDash val="solid"/>
          </a:ln>
        </c:spPr>
        <c:txPr>
          <a:bodyPr rot="5400000" vert="horz"/>
          <a:lstStyle/>
          <a:p>
            <a:pPr>
              <a:defRPr sz="1400" b="1" i="0" u="none" strike="noStrike" baseline="0">
                <a:solidFill>
                  <a:srgbClr val="000000"/>
                </a:solidFill>
                <a:latin typeface="Arial"/>
                <a:ea typeface="Arial"/>
                <a:cs typeface="Arial"/>
              </a:defRPr>
            </a:pPr>
            <a:endParaRPr lang="en-US"/>
          </a:p>
        </c:txPr>
        <c:crossAx val="93623040"/>
        <c:crosses val="autoZero"/>
        <c:auto val="1"/>
        <c:lblAlgn val="ctr"/>
        <c:lblOffset val="100"/>
        <c:tickLblSkip val="1"/>
        <c:tickMarkSkip val="1"/>
        <c:noMultiLvlLbl val="0"/>
      </c:catAx>
      <c:valAx>
        <c:axId val="93623040"/>
        <c:scaling>
          <c:orientation val="minMax"/>
          <c:max val="7.5000000000000011E-2"/>
        </c:scaling>
        <c:delete val="0"/>
        <c:axPos val="l"/>
        <c:majorGridlines>
          <c:spPr>
            <a:ln w="3175">
              <a:solidFill>
                <a:srgbClr val="000000"/>
              </a:solidFill>
              <a:prstDash val="solid"/>
            </a:ln>
          </c:spPr>
        </c:majorGridlines>
        <c:title>
          <c:tx>
            <c:rich>
              <a:bodyPr rot="-5400000" vert="horz"/>
              <a:lstStyle/>
              <a:p>
                <a:pPr>
                  <a:defRPr sz="2000" b="1"/>
                </a:pPr>
                <a:r>
                  <a:rPr lang="en-US" sz="2000" b="1"/>
                  <a:t>%Scheduled Operations</a:t>
                </a:r>
              </a:p>
            </c:rich>
          </c:tx>
          <c:layout>
            <c:manualLayout>
              <c:xMode val="edge"/>
              <c:yMode val="edge"/>
              <c:x val="2.5062566924681489E-2"/>
              <c:y val="0.14335897865467306"/>
            </c:manualLayout>
          </c:layout>
          <c:overlay val="0"/>
        </c:title>
        <c:numFmt formatCode="0.0%" sourceLinked="0"/>
        <c:majorTickMark val="none"/>
        <c:minorTickMark val="none"/>
        <c:tickLblPos val="nextTo"/>
        <c:spPr>
          <a:ln w="3175">
            <a:solidFill>
              <a:srgbClr val="000000"/>
            </a:solidFill>
            <a:prstDash val="solid"/>
          </a:ln>
        </c:spPr>
        <c:txPr>
          <a:bodyPr rot="0" vert="horz"/>
          <a:lstStyle/>
          <a:p>
            <a:pPr>
              <a:defRPr sz="1400" b="1" i="0" u="none" strike="noStrike" baseline="0">
                <a:solidFill>
                  <a:srgbClr val="000000"/>
                </a:solidFill>
                <a:latin typeface="Arial"/>
                <a:ea typeface="Arial"/>
                <a:cs typeface="Arial"/>
              </a:defRPr>
            </a:pPr>
            <a:endParaRPr lang="en-US"/>
          </a:p>
        </c:txPr>
        <c:crossAx val="93591808"/>
        <c:crosses val="autoZero"/>
        <c:crossBetween val="between"/>
        <c:majorUnit val="1.5000000000000003E-2"/>
      </c:valAx>
      <c:spPr>
        <a:solidFill>
          <a:srgbClr val="FFFFFF"/>
        </a:solidFill>
        <a:ln w="12700">
          <a:solidFill>
            <a:srgbClr val="808080"/>
          </a:solidFill>
          <a:prstDash val="solid"/>
        </a:ln>
      </c:spPr>
    </c:plotArea>
    <c:plotVisOnly val="1"/>
    <c:dispBlanksAs val="gap"/>
    <c:showDLblsOverMax val="0"/>
  </c:chart>
  <c:spPr>
    <a:solidFill>
      <a:schemeClr val="bg1">
        <a:lumMod val="20000"/>
        <a:lumOff val="80000"/>
      </a:schemeClr>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Mean Time To Repair (hrs)</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1"/>
          <c:order val="1"/>
          <c:tx>
            <c:strRef>
              <c:f>'[mtbf history.xlsx]mtbf data'!$C$1</c:f>
              <c:strCache>
                <c:ptCount val="1"/>
                <c:pt idx="0">
                  <c:v>MTTR</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'[mtbf history.xlsx]mtbf data'!$A$2:$A$18</c:f>
              <c:strCache>
                <c:ptCount val="17"/>
                <c:pt idx="0">
                  <c:v>Run7</c:v>
                </c:pt>
                <c:pt idx="1">
                  <c:v>Run8</c:v>
                </c:pt>
                <c:pt idx="2">
                  <c:v>Run9</c:v>
                </c:pt>
                <c:pt idx="3">
                  <c:v>Run10</c:v>
                </c:pt>
                <c:pt idx="4">
                  <c:v>Run11</c:v>
                </c:pt>
                <c:pt idx="5">
                  <c:v>Run12</c:v>
                </c:pt>
                <c:pt idx="6">
                  <c:v>Run13</c:v>
                </c:pt>
                <c:pt idx="7">
                  <c:v>Run14</c:v>
                </c:pt>
                <c:pt idx="8">
                  <c:v>Run15</c:v>
                </c:pt>
                <c:pt idx="9">
                  <c:v>Run16</c:v>
                </c:pt>
                <c:pt idx="10">
                  <c:v>Run17</c:v>
                </c:pt>
                <c:pt idx="11">
                  <c:v>Run18</c:v>
                </c:pt>
                <c:pt idx="12">
                  <c:v>Run19</c:v>
                </c:pt>
                <c:pt idx="13">
                  <c:v>Run20</c:v>
                </c:pt>
                <c:pt idx="14">
                  <c:v>Run21</c:v>
                </c:pt>
                <c:pt idx="15">
                  <c:v>Run22</c:v>
                </c:pt>
                <c:pt idx="16">
                  <c:v>Run23</c:v>
                </c:pt>
              </c:strCache>
            </c:strRef>
          </c:cat>
          <c:val>
            <c:numRef>
              <c:f>'[mtbf history.xlsx]mtbf data'!$C$2:$C$18</c:f>
              <c:numCache>
                <c:formatCode>0.0</c:formatCode>
                <c:ptCount val="17"/>
                <c:pt idx="0">
                  <c:v>2</c:v>
                </c:pt>
                <c:pt idx="1">
                  <c:v>1.2</c:v>
                </c:pt>
                <c:pt idx="2">
                  <c:v>1.3</c:v>
                </c:pt>
                <c:pt idx="3">
                  <c:v>1</c:v>
                </c:pt>
                <c:pt idx="4">
                  <c:v>1.2</c:v>
                </c:pt>
                <c:pt idx="5">
                  <c:v>1.1000000000000001</c:v>
                </c:pt>
                <c:pt idx="6">
                  <c:v>1.2</c:v>
                </c:pt>
                <c:pt idx="7">
                  <c:v>1.3</c:v>
                </c:pt>
                <c:pt idx="8">
                  <c:v>1.1000000000000001</c:v>
                </c:pt>
                <c:pt idx="9">
                  <c:v>1.2</c:v>
                </c:pt>
                <c:pt idx="10">
                  <c:v>1.2</c:v>
                </c:pt>
                <c:pt idx="11">
                  <c:v>0.9</c:v>
                </c:pt>
                <c:pt idx="12">
                  <c:v>0.5</c:v>
                </c:pt>
                <c:pt idx="13">
                  <c:v>1</c:v>
                </c:pt>
                <c:pt idx="14">
                  <c:v>0.97</c:v>
                </c:pt>
                <c:pt idx="15">
                  <c:v>1.61</c:v>
                </c:pt>
                <c:pt idx="16">
                  <c:v>2.19</c:v>
                </c:pt>
              </c:numCache>
            </c:numRef>
          </c:val>
          <c:extLst>
            <c:ext xmlns:c16="http://schemas.microsoft.com/office/drawing/2014/chart" uri="{C3380CC4-5D6E-409C-BE32-E72D297353CC}">
              <c16:uniqueId val="{00000000-1363-4117-AC98-A050FA6C5814}"/>
            </c:ext>
          </c:extLst>
        </c:ser>
        <c:dLbls>
          <c:dLblPos val="inEnd"/>
          <c:showLegendKey val="0"/>
          <c:showVal val="1"/>
          <c:showCatName val="0"/>
          <c:showSerName val="0"/>
          <c:showPercent val="0"/>
          <c:showBubbleSize val="0"/>
        </c:dLbls>
        <c:gapWidth val="41"/>
        <c:axId val="1259139743"/>
        <c:axId val="1259137247"/>
        <c:extLst>
          <c:ext xmlns:c15="http://schemas.microsoft.com/office/drawing/2012/chart" uri="{02D57815-91ED-43cb-92C2-25804820EDAC}">
            <c15:filteredBarSeries>
              <c15:ser>
                <c:idx val="0"/>
                <c:order val="0"/>
                <c:tx>
                  <c:strRef>
                    <c:extLst>
                      <c:ext uri="{02D57815-91ED-43cb-92C2-25804820EDAC}">
                        <c15:formulaRef>
                          <c15:sqref>'[mtbf history.xlsx]mtbf data'!$B$1</c15:sqref>
                        </c15:formulaRef>
                      </c:ext>
                    </c:extLst>
                    <c:strCache>
                      <c:ptCount val="1"/>
                      <c:pt idx="0">
                        <c:v>MTBF</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strRef>
                    <c:extLst>
                      <c:ext uri="{02D57815-91ED-43cb-92C2-25804820EDAC}">
                        <c15:formulaRef>
                          <c15:sqref>'[mtbf history.xlsx]mtbf data'!$A$2:$A$18</c15:sqref>
                        </c15:formulaRef>
                      </c:ext>
                    </c:extLst>
                    <c:strCache>
                      <c:ptCount val="17"/>
                      <c:pt idx="0">
                        <c:v>Run7</c:v>
                      </c:pt>
                      <c:pt idx="1">
                        <c:v>Run8</c:v>
                      </c:pt>
                      <c:pt idx="2">
                        <c:v>Run9</c:v>
                      </c:pt>
                      <c:pt idx="3">
                        <c:v>Run10</c:v>
                      </c:pt>
                      <c:pt idx="4">
                        <c:v>Run11</c:v>
                      </c:pt>
                      <c:pt idx="5">
                        <c:v>Run12</c:v>
                      </c:pt>
                      <c:pt idx="6">
                        <c:v>Run13</c:v>
                      </c:pt>
                      <c:pt idx="7">
                        <c:v>Run14</c:v>
                      </c:pt>
                      <c:pt idx="8">
                        <c:v>Run15</c:v>
                      </c:pt>
                      <c:pt idx="9">
                        <c:v>Run16</c:v>
                      </c:pt>
                      <c:pt idx="10">
                        <c:v>Run17</c:v>
                      </c:pt>
                      <c:pt idx="11">
                        <c:v>Run18</c:v>
                      </c:pt>
                      <c:pt idx="12">
                        <c:v>Run19</c:v>
                      </c:pt>
                      <c:pt idx="13">
                        <c:v>Run20</c:v>
                      </c:pt>
                      <c:pt idx="14">
                        <c:v>Run21</c:v>
                      </c:pt>
                      <c:pt idx="15">
                        <c:v>Run22</c:v>
                      </c:pt>
                      <c:pt idx="16">
                        <c:v>Run23</c:v>
                      </c:pt>
                    </c:strCache>
                  </c:strRef>
                </c:cat>
                <c:val>
                  <c:numRef>
                    <c:extLst>
                      <c:ext uri="{02D57815-91ED-43cb-92C2-25804820EDAC}">
                        <c15:formulaRef>
                          <c15:sqref>'[mtbf history.xlsx]mtbf data'!$B$2:$B$18</c15:sqref>
                        </c15:formulaRef>
                      </c:ext>
                    </c:extLst>
                    <c:numCache>
                      <c:formatCode>0.0</c:formatCode>
                      <c:ptCount val="17"/>
                      <c:pt idx="0">
                        <c:v>5.3</c:v>
                      </c:pt>
                      <c:pt idx="1">
                        <c:v>6.3</c:v>
                      </c:pt>
                      <c:pt idx="2">
                        <c:v>5.5</c:v>
                      </c:pt>
                      <c:pt idx="3">
                        <c:v>5.5</c:v>
                      </c:pt>
                      <c:pt idx="4">
                        <c:v>5.7</c:v>
                      </c:pt>
                      <c:pt idx="5">
                        <c:v>6.9</c:v>
                      </c:pt>
                      <c:pt idx="6">
                        <c:v>6.6</c:v>
                      </c:pt>
                      <c:pt idx="7">
                        <c:v>8.6</c:v>
                      </c:pt>
                      <c:pt idx="8">
                        <c:v>8.1</c:v>
                      </c:pt>
                      <c:pt idx="9">
                        <c:v>6.4</c:v>
                      </c:pt>
                      <c:pt idx="10">
                        <c:v>6.8</c:v>
                      </c:pt>
                      <c:pt idx="11">
                        <c:v>9.3000000000000007</c:v>
                      </c:pt>
                      <c:pt idx="12">
                        <c:v>3.9</c:v>
                      </c:pt>
                      <c:pt idx="13">
                        <c:v>10.3</c:v>
                      </c:pt>
                      <c:pt idx="14">
                        <c:v>9.89</c:v>
                      </c:pt>
                      <c:pt idx="15">
                        <c:v>8.6</c:v>
                      </c:pt>
                      <c:pt idx="16">
                        <c:v>6.05</c:v>
                      </c:pt>
                    </c:numCache>
                  </c:numRef>
                </c:val>
                <c:extLst>
                  <c:ext xmlns:c16="http://schemas.microsoft.com/office/drawing/2014/chart" uri="{C3380CC4-5D6E-409C-BE32-E72D297353CC}">
                    <c16:uniqueId val="{00000001-1363-4117-AC98-A050FA6C5814}"/>
                  </c:ext>
                </c:extLst>
              </c15:ser>
            </c15:filteredBarSeries>
          </c:ext>
        </c:extLst>
      </c:barChart>
      <c:catAx>
        <c:axId val="125913974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259137247"/>
        <c:crosses val="autoZero"/>
        <c:auto val="1"/>
        <c:lblAlgn val="ctr"/>
        <c:lblOffset val="100"/>
        <c:noMultiLvlLbl val="0"/>
      </c:catAx>
      <c:valAx>
        <c:axId val="1259137247"/>
        <c:scaling>
          <c:orientation val="minMax"/>
        </c:scaling>
        <c:delete val="1"/>
        <c:axPos val="l"/>
        <c:numFmt formatCode="0.0" sourceLinked="1"/>
        <c:majorTickMark val="none"/>
        <c:minorTickMark val="none"/>
        <c:tickLblPos val="nextTo"/>
        <c:crossAx val="1259139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Mean Time Between Failures (hrs)</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'[mtbf history.xlsx]mtbf data'!$B$1</c:f>
              <c:strCache>
                <c:ptCount val="1"/>
                <c:pt idx="0">
                  <c:v>MTBF</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'[mtbf history.xlsx]mtbf data'!$A$2:$A$18</c:f>
              <c:strCache>
                <c:ptCount val="17"/>
                <c:pt idx="0">
                  <c:v>Run7</c:v>
                </c:pt>
                <c:pt idx="1">
                  <c:v>Run8</c:v>
                </c:pt>
                <c:pt idx="2">
                  <c:v>Run9</c:v>
                </c:pt>
                <c:pt idx="3">
                  <c:v>Run10</c:v>
                </c:pt>
                <c:pt idx="4">
                  <c:v>Run11</c:v>
                </c:pt>
                <c:pt idx="5">
                  <c:v>Run12</c:v>
                </c:pt>
                <c:pt idx="6">
                  <c:v>Run13</c:v>
                </c:pt>
                <c:pt idx="7">
                  <c:v>Run14</c:v>
                </c:pt>
                <c:pt idx="8">
                  <c:v>Run15</c:v>
                </c:pt>
                <c:pt idx="9">
                  <c:v>Run16</c:v>
                </c:pt>
                <c:pt idx="10">
                  <c:v>Run17</c:v>
                </c:pt>
                <c:pt idx="11">
                  <c:v>Run18</c:v>
                </c:pt>
                <c:pt idx="12">
                  <c:v>Run19</c:v>
                </c:pt>
                <c:pt idx="13">
                  <c:v>Run20</c:v>
                </c:pt>
                <c:pt idx="14">
                  <c:v>Run21</c:v>
                </c:pt>
                <c:pt idx="15">
                  <c:v>Run22</c:v>
                </c:pt>
                <c:pt idx="16">
                  <c:v>Run23</c:v>
                </c:pt>
              </c:strCache>
            </c:strRef>
          </c:cat>
          <c:val>
            <c:numRef>
              <c:f>'[mtbf history.xlsx]mtbf data'!$B$2:$B$18</c:f>
              <c:numCache>
                <c:formatCode>0.0</c:formatCode>
                <c:ptCount val="17"/>
                <c:pt idx="0">
                  <c:v>5.3</c:v>
                </c:pt>
                <c:pt idx="1">
                  <c:v>6.3</c:v>
                </c:pt>
                <c:pt idx="2">
                  <c:v>5.5</c:v>
                </c:pt>
                <c:pt idx="3">
                  <c:v>5.5</c:v>
                </c:pt>
                <c:pt idx="4">
                  <c:v>5.7</c:v>
                </c:pt>
                <c:pt idx="5">
                  <c:v>6.9</c:v>
                </c:pt>
                <c:pt idx="6">
                  <c:v>6.6</c:v>
                </c:pt>
                <c:pt idx="7">
                  <c:v>8.6</c:v>
                </c:pt>
                <c:pt idx="8">
                  <c:v>8.1</c:v>
                </c:pt>
                <c:pt idx="9">
                  <c:v>6.4</c:v>
                </c:pt>
                <c:pt idx="10">
                  <c:v>6.8</c:v>
                </c:pt>
                <c:pt idx="11">
                  <c:v>9.3000000000000007</c:v>
                </c:pt>
                <c:pt idx="12">
                  <c:v>3.9</c:v>
                </c:pt>
                <c:pt idx="13">
                  <c:v>10.3</c:v>
                </c:pt>
                <c:pt idx="14">
                  <c:v>9.89</c:v>
                </c:pt>
                <c:pt idx="15">
                  <c:v>8.6</c:v>
                </c:pt>
                <c:pt idx="16">
                  <c:v>6.05</c:v>
                </c:pt>
              </c:numCache>
            </c:numRef>
          </c:val>
          <c:extLst>
            <c:ext xmlns:c16="http://schemas.microsoft.com/office/drawing/2014/chart" uri="{C3380CC4-5D6E-409C-BE32-E72D297353CC}">
              <c16:uniqueId val="{00000000-F3AE-4483-A557-6EF4CEDFC787}"/>
            </c:ext>
          </c:extLst>
        </c:ser>
        <c:dLbls>
          <c:dLblPos val="inEnd"/>
          <c:showLegendKey val="0"/>
          <c:showVal val="1"/>
          <c:showCatName val="0"/>
          <c:showSerName val="0"/>
          <c:showPercent val="0"/>
          <c:showBubbleSize val="0"/>
        </c:dLbls>
        <c:gapWidth val="41"/>
        <c:axId val="1259139743"/>
        <c:axId val="1259137247"/>
      </c:barChart>
      <c:catAx>
        <c:axId val="125913974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259137247"/>
        <c:crosses val="autoZero"/>
        <c:auto val="1"/>
        <c:lblAlgn val="ctr"/>
        <c:lblOffset val="100"/>
        <c:noMultiLvlLbl val="0"/>
      </c:catAx>
      <c:valAx>
        <c:axId val="1259137247"/>
        <c:scaling>
          <c:orientation val="minMax"/>
        </c:scaling>
        <c:delete val="1"/>
        <c:axPos val="l"/>
        <c:numFmt formatCode="0.0" sourceLinked="1"/>
        <c:majorTickMark val="none"/>
        <c:minorTickMark val="none"/>
        <c:tickLblPos val="nextTo"/>
        <c:crossAx val="1259139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Failure hours</a:t>
            </a:r>
            <a:r>
              <a:rPr lang="en-US" baseline="0"/>
              <a:t> per </a:t>
            </a:r>
            <a:r>
              <a:rPr lang="en-US"/>
              <a:t>day</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2"/>
          <c:order val="2"/>
          <c:tx>
            <c:strRef>
              <c:f>'[mtbf history.xlsx]mtbf data'!$D$1</c:f>
              <c:strCache>
                <c:ptCount val="1"/>
                <c:pt idx="0">
                  <c:v>Failure hr/day</c:v>
                </c:pt>
              </c:strCache>
            </c:strRef>
          </c:tx>
          <c:spPr>
            <a:gradFill>
              <a:gsLst>
                <a:gs pos="0">
                  <a:schemeClr val="accent3"/>
                </a:gs>
                <a:gs pos="100000">
                  <a:schemeClr val="accent3">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'[mtbf history.xlsx]mtbf data'!$A$2:$A$18</c:f>
              <c:strCache>
                <c:ptCount val="17"/>
                <c:pt idx="0">
                  <c:v>Run7</c:v>
                </c:pt>
                <c:pt idx="1">
                  <c:v>Run8</c:v>
                </c:pt>
                <c:pt idx="2">
                  <c:v>Run9</c:v>
                </c:pt>
                <c:pt idx="3">
                  <c:v>Run10</c:v>
                </c:pt>
                <c:pt idx="4">
                  <c:v>Run11</c:v>
                </c:pt>
                <c:pt idx="5">
                  <c:v>Run12</c:v>
                </c:pt>
                <c:pt idx="6">
                  <c:v>Run13</c:v>
                </c:pt>
                <c:pt idx="7">
                  <c:v>Run14</c:v>
                </c:pt>
                <c:pt idx="8">
                  <c:v>Run15</c:v>
                </c:pt>
                <c:pt idx="9">
                  <c:v>Run16</c:v>
                </c:pt>
                <c:pt idx="10">
                  <c:v>Run17</c:v>
                </c:pt>
                <c:pt idx="11">
                  <c:v>Run18</c:v>
                </c:pt>
                <c:pt idx="12">
                  <c:v>Run19</c:v>
                </c:pt>
                <c:pt idx="13">
                  <c:v>Run20</c:v>
                </c:pt>
                <c:pt idx="14">
                  <c:v>Run21</c:v>
                </c:pt>
                <c:pt idx="15">
                  <c:v>Run22</c:v>
                </c:pt>
                <c:pt idx="16">
                  <c:v>Run23</c:v>
                </c:pt>
              </c:strCache>
            </c:strRef>
          </c:cat>
          <c:val>
            <c:numRef>
              <c:f>'[mtbf history.xlsx]mtbf data'!$D$2:$D$18</c:f>
              <c:numCache>
                <c:formatCode>0.0</c:formatCode>
                <c:ptCount val="17"/>
                <c:pt idx="0">
                  <c:v>6.3</c:v>
                </c:pt>
                <c:pt idx="1">
                  <c:v>3.8</c:v>
                </c:pt>
                <c:pt idx="2">
                  <c:v>4.42</c:v>
                </c:pt>
                <c:pt idx="3">
                  <c:v>3.8</c:v>
                </c:pt>
                <c:pt idx="4">
                  <c:v>4.5</c:v>
                </c:pt>
                <c:pt idx="5">
                  <c:v>3</c:v>
                </c:pt>
                <c:pt idx="6">
                  <c:v>3.5</c:v>
                </c:pt>
                <c:pt idx="7">
                  <c:v>3</c:v>
                </c:pt>
                <c:pt idx="8">
                  <c:v>3.1</c:v>
                </c:pt>
                <c:pt idx="9">
                  <c:v>3.6</c:v>
                </c:pt>
                <c:pt idx="10">
                  <c:v>3.7</c:v>
                </c:pt>
                <c:pt idx="11">
                  <c:v>2.1</c:v>
                </c:pt>
                <c:pt idx="12">
                  <c:v>3.1</c:v>
                </c:pt>
                <c:pt idx="13">
                  <c:v>2.1013531440700155</c:v>
                </c:pt>
                <c:pt idx="14">
                  <c:v>2.1120475954388316</c:v>
                </c:pt>
                <c:pt idx="15">
                  <c:v>3.5902898977765441</c:v>
                </c:pt>
                <c:pt idx="16">
                  <c:v>5.7463323416916001</c:v>
                </c:pt>
              </c:numCache>
            </c:numRef>
          </c:val>
          <c:extLst>
            <c:ext xmlns:c16="http://schemas.microsoft.com/office/drawing/2014/chart" uri="{C3380CC4-5D6E-409C-BE32-E72D297353CC}">
              <c16:uniqueId val="{00000000-CA92-4D8E-9932-0533814FBDD4}"/>
            </c:ext>
          </c:extLst>
        </c:ser>
        <c:dLbls>
          <c:dLblPos val="inEnd"/>
          <c:showLegendKey val="0"/>
          <c:showVal val="1"/>
          <c:showCatName val="0"/>
          <c:showSerName val="0"/>
          <c:showPercent val="0"/>
          <c:showBubbleSize val="0"/>
        </c:dLbls>
        <c:gapWidth val="41"/>
        <c:axId val="1259139743"/>
        <c:axId val="1259137247"/>
        <c:extLst>
          <c:ext xmlns:c15="http://schemas.microsoft.com/office/drawing/2012/chart" uri="{02D57815-91ED-43cb-92C2-25804820EDAC}">
            <c15:filteredBarSeries>
              <c15:ser>
                <c:idx val="0"/>
                <c:order val="0"/>
                <c:tx>
                  <c:strRef>
                    <c:extLst>
                      <c:ext uri="{02D57815-91ED-43cb-92C2-25804820EDAC}">
                        <c15:formulaRef>
                          <c15:sqref>'[mtbf history.xlsx]mtbf data'!$B$1</c15:sqref>
                        </c15:formulaRef>
                      </c:ext>
                    </c:extLst>
                    <c:strCache>
                      <c:ptCount val="1"/>
                      <c:pt idx="0">
                        <c:v>MTBF</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strRef>
                    <c:extLst>
                      <c:ext uri="{02D57815-91ED-43cb-92C2-25804820EDAC}">
                        <c15:formulaRef>
                          <c15:sqref>'[mtbf history.xlsx]mtbf data'!$A$2:$A$18</c15:sqref>
                        </c15:formulaRef>
                      </c:ext>
                    </c:extLst>
                    <c:strCache>
                      <c:ptCount val="17"/>
                      <c:pt idx="0">
                        <c:v>Run7</c:v>
                      </c:pt>
                      <c:pt idx="1">
                        <c:v>Run8</c:v>
                      </c:pt>
                      <c:pt idx="2">
                        <c:v>Run9</c:v>
                      </c:pt>
                      <c:pt idx="3">
                        <c:v>Run10</c:v>
                      </c:pt>
                      <c:pt idx="4">
                        <c:v>Run11</c:v>
                      </c:pt>
                      <c:pt idx="5">
                        <c:v>Run12</c:v>
                      </c:pt>
                      <c:pt idx="6">
                        <c:v>Run13</c:v>
                      </c:pt>
                      <c:pt idx="7">
                        <c:v>Run14</c:v>
                      </c:pt>
                      <c:pt idx="8">
                        <c:v>Run15</c:v>
                      </c:pt>
                      <c:pt idx="9">
                        <c:v>Run16</c:v>
                      </c:pt>
                      <c:pt idx="10">
                        <c:v>Run17</c:v>
                      </c:pt>
                      <c:pt idx="11">
                        <c:v>Run18</c:v>
                      </c:pt>
                      <c:pt idx="12">
                        <c:v>Run19</c:v>
                      </c:pt>
                      <c:pt idx="13">
                        <c:v>Run20</c:v>
                      </c:pt>
                      <c:pt idx="14">
                        <c:v>Run21</c:v>
                      </c:pt>
                      <c:pt idx="15">
                        <c:v>Run22</c:v>
                      </c:pt>
                      <c:pt idx="16">
                        <c:v>Run23</c:v>
                      </c:pt>
                    </c:strCache>
                  </c:strRef>
                </c:cat>
                <c:val>
                  <c:numRef>
                    <c:extLst>
                      <c:ext uri="{02D57815-91ED-43cb-92C2-25804820EDAC}">
                        <c15:formulaRef>
                          <c15:sqref>'[mtbf history.xlsx]mtbf data'!$B$2:$B$18</c15:sqref>
                        </c15:formulaRef>
                      </c:ext>
                    </c:extLst>
                    <c:numCache>
                      <c:formatCode>0.0</c:formatCode>
                      <c:ptCount val="17"/>
                      <c:pt idx="0">
                        <c:v>5.3</c:v>
                      </c:pt>
                      <c:pt idx="1">
                        <c:v>6.3</c:v>
                      </c:pt>
                      <c:pt idx="2">
                        <c:v>5.5</c:v>
                      </c:pt>
                      <c:pt idx="3">
                        <c:v>5.5</c:v>
                      </c:pt>
                      <c:pt idx="4">
                        <c:v>5.7</c:v>
                      </c:pt>
                      <c:pt idx="5">
                        <c:v>6.9</c:v>
                      </c:pt>
                      <c:pt idx="6">
                        <c:v>6.6</c:v>
                      </c:pt>
                      <c:pt idx="7">
                        <c:v>8.6</c:v>
                      </c:pt>
                      <c:pt idx="8">
                        <c:v>8.1</c:v>
                      </c:pt>
                      <c:pt idx="9">
                        <c:v>6.4</c:v>
                      </c:pt>
                      <c:pt idx="10">
                        <c:v>6.8</c:v>
                      </c:pt>
                      <c:pt idx="11">
                        <c:v>9.3000000000000007</c:v>
                      </c:pt>
                      <c:pt idx="12">
                        <c:v>3.9</c:v>
                      </c:pt>
                      <c:pt idx="13">
                        <c:v>10.3</c:v>
                      </c:pt>
                      <c:pt idx="14">
                        <c:v>9.89</c:v>
                      </c:pt>
                      <c:pt idx="15">
                        <c:v>8.6</c:v>
                      </c:pt>
                      <c:pt idx="16">
                        <c:v>6.05</c:v>
                      </c:pt>
                    </c:numCache>
                  </c:numRef>
                </c:val>
                <c:extLst>
                  <c:ext xmlns:c16="http://schemas.microsoft.com/office/drawing/2014/chart" uri="{C3380CC4-5D6E-409C-BE32-E72D297353CC}">
                    <c16:uniqueId val="{00000001-CA92-4D8E-9932-0533814FBDD4}"/>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'[mtbf history.xlsx]mtbf data'!$C$1</c15:sqref>
                        </c15:formulaRef>
                      </c:ext>
                    </c:extLst>
                    <c:strCache>
                      <c:ptCount val="1"/>
                      <c:pt idx="0">
                        <c:v>MTTR</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extLst xmlns:c15="http://schemas.microsoft.com/office/drawing/2012/chart">
                      <c:ext xmlns:c15="http://schemas.microsoft.com/office/drawing/2012/chart" uri="{02D57815-91ED-43cb-92C2-25804820EDAC}">
                        <c15:formulaRef>
                          <c15:sqref>'[mtbf history.xlsx]mtbf data'!$A$2:$A$18</c15:sqref>
                        </c15:formulaRef>
                      </c:ext>
                    </c:extLst>
                    <c:strCache>
                      <c:ptCount val="17"/>
                      <c:pt idx="0">
                        <c:v>Run7</c:v>
                      </c:pt>
                      <c:pt idx="1">
                        <c:v>Run8</c:v>
                      </c:pt>
                      <c:pt idx="2">
                        <c:v>Run9</c:v>
                      </c:pt>
                      <c:pt idx="3">
                        <c:v>Run10</c:v>
                      </c:pt>
                      <c:pt idx="4">
                        <c:v>Run11</c:v>
                      </c:pt>
                      <c:pt idx="5">
                        <c:v>Run12</c:v>
                      </c:pt>
                      <c:pt idx="6">
                        <c:v>Run13</c:v>
                      </c:pt>
                      <c:pt idx="7">
                        <c:v>Run14</c:v>
                      </c:pt>
                      <c:pt idx="8">
                        <c:v>Run15</c:v>
                      </c:pt>
                      <c:pt idx="9">
                        <c:v>Run16</c:v>
                      </c:pt>
                      <c:pt idx="10">
                        <c:v>Run17</c:v>
                      </c:pt>
                      <c:pt idx="11">
                        <c:v>Run18</c:v>
                      </c:pt>
                      <c:pt idx="12">
                        <c:v>Run19</c:v>
                      </c:pt>
                      <c:pt idx="13">
                        <c:v>Run20</c:v>
                      </c:pt>
                      <c:pt idx="14">
                        <c:v>Run21</c:v>
                      </c:pt>
                      <c:pt idx="15">
                        <c:v>Run22</c:v>
                      </c:pt>
                      <c:pt idx="16">
                        <c:v>Run23</c:v>
                      </c:pt>
                    </c:strCache>
                  </c:strRef>
                </c:cat>
                <c:val>
                  <c:numRef>
                    <c:extLst xmlns:c15="http://schemas.microsoft.com/office/drawing/2012/chart">
                      <c:ext xmlns:c15="http://schemas.microsoft.com/office/drawing/2012/chart" uri="{02D57815-91ED-43cb-92C2-25804820EDAC}">
                        <c15:formulaRef>
                          <c15:sqref>'[mtbf history.xlsx]mtbf data'!$C$2:$C$18</c15:sqref>
                        </c15:formulaRef>
                      </c:ext>
                    </c:extLst>
                    <c:numCache>
                      <c:formatCode>0.0</c:formatCode>
                      <c:ptCount val="17"/>
                      <c:pt idx="0">
                        <c:v>2</c:v>
                      </c:pt>
                      <c:pt idx="1">
                        <c:v>1.2</c:v>
                      </c:pt>
                      <c:pt idx="2">
                        <c:v>1.3</c:v>
                      </c:pt>
                      <c:pt idx="3">
                        <c:v>1</c:v>
                      </c:pt>
                      <c:pt idx="4">
                        <c:v>1.2</c:v>
                      </c:pt>
                      <c:pt idx="5">
                        <c:v>1.1000000000000001</c:v>
                      </c:pt>
                      <c:pt idx="6">
                        <c:v>1.2</c:v>
                      </c:pt>
                      <c:pt idx="7">
                        <c:v>1.3</c:v>
                      </c:pt>
                      <c:pt idx="8">
                        <c:v>1.1000000000000001</c:v>
                      </c:pt>
                      <c:pt idx="9">
                        <c:v>1.2</c:v>
                      </c:pt>
                      <c:pt idx="10">
                        <c:v>1.2</c:v>
                      </c:pt>
                      <c:pt idx="11">
                        <c:v>0.9</c:v>
                      </c:pt>
                      <c:pt idx="12">
                        <c:v>0.5</c:v>
                      </c:pt>
                      <c:pt idx="13">
                        <c:v>1</c:v>
                      </c:pt>
                      <c:pt idx="14">
                        <c:v>0.97</c:v>
                      </c:pt>
                      <c:pt idx="15">
                        <c:v>1.61</c:v>
                      </c:pt>
                      <c:pt idx="16">
                        <c:v>2.19</c:v>
                      </c:pt>
                    </c:numCache>
                  </c:numRef>
                </c:val>
                <c:extLst xmlns:c15="http://schemas.microsoft.com/office/drawing/2012/chart">
                  <c:ext xmlns:c16="http://schemas.microsoft.com/office/drawing/2014/chart" uri="{C3380CC4-5D6E-409C-BE32-E72D297353CC}">
                    <c16:uniqueId val="{00000002-CA92-4D8E-9932-0533814FBDD4}"/>
                  </c:ext>
                </c:extLst>
              </c15:ser>
            </c15:filteredBarSeries>
          </c:ext>
        </c:extLst>
      </c:barChart>
      <c:catAx>
        <c:axId val="125913974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259137247"/>
        <c:crosses val="autoZero"/>
        <c:auto val="1"/>
        <c:lblAlgn val="ctr"/>
        <c:lblOffset val="100"/>
        <c:noMultiLvlLbl val="0"/>
      </c:catAx>
      <c:valAx>
        <c:axId val="1259137247"/>
        <c:scaling>
          <c:orientation val="minMax"/>
        </c:scaling>
        <c:delete val="1"/>
        <c:axPos val="l"/>
        <c:numFmt formatCode="0.0" sourceLinked="1"/>
        <c:majorTickMark val="none"/>
        <c:minorTickMark val="none"/>
        <c:tickLblPos val="nextTo"/>
        <c:crossAx val="1259139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7DC185-0FE5-49EE-862F-F850F0BC758D}" type="datetimeFigureOut">
              <a:rPr lang="en-US" smtClean="0"/>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CFE25-C80D-4B23-A3F2-26F4527FDA6A}" type="slidenum">
              <a:rPr lang="en-US" smtClean="0"/>
              <a:t>‹#›</a:t>
            </a:fld>
            <a:endParaRPr lang="en-US"/>
          </a:p>
        </p:txBody>
      </p:sp>
    </p:spTree>
    <p:extLst>
      <p:ext uri="{BB962C8B-B14F-4D97-AF65-F5344CB8AC3E}">
        <p14:creationId xmlns:p14="http://schemas.microsoft.com/office/powerpoint/2010/main" val="3748256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7DC185-0FE5-49EE-862F-F850F0BC758D}" type="datetimeFigureOut">
              <a:rPr lang="en-US" smtClean="0"/>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CFE25-C80D-4B23-A3F2-26F4527FDA6A}" type="slidenum">
              <a:rPr lang="en-US" smtClean="0"/>
              <a:t>‹#›</a:t>
            </a:fld>
            <a:endParaRPr lang="en-US"/>
          </a:p>
        </p:txBody>
      </p:sp>
    </p:spTree>
    <p:extLst>
      <p:ext uri="{BB962C8B-B14F-4D97-AF65-F5344CB8AC3E}">
        <p14:creationId xmlns:p14="http://schemas.microsoft.com/office/powerpoint/2010/main" val="2947857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7DC185-0FE5-49EE-862F-F850F0BC758D}" type="datetimeFigureOut">
              <a:rPr lang="en-US" smtClean="0"/>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CFE25-C80D-4B23-A3F2-26F4527FDA6A}" type="slidenum">
              <a:rPr lang="en-US" smtClean="0"/>
              <a:t>‹#›</a:t>
            </a:fld>
            <a:endParaRPr lang="en-US"/>
          </a:p>
        </p:txBody>
      </p:sp>
    </p:spTree>
    <p:extLst>
      <p:ext uri="{BB962C8B-B14F-4D97-AF65-F5344CB8AC3E}">
        <p14:creationId xmlns:p14="http://schemas.microsoft.com/office/powerpoint/2010/main" val="3453548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7DC185-0FE5-49EE-862F-F850F0BC758D}" type="datetimeFigureOut">
              <a:rPr lang="en-US" smtClean="0"/>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CFE25-C80D-4B23-A3F2-26F4527FDA6A}"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62079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7DC185-0FE5-49EE-862F-F850F0BC758D}" type="datetimeFigureOut">
              <a:rPr lang="en-US" smtClean="0"/>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CFE25-C80D-4B23-A3F2-26F4527FDA6A}" type="slidenum">
              <a:rPr lang="en-US" smtClean="0"/>
              <a:t>‹#›</a:t>
            </a:fld>
            <a:endParaRPr lang="en-US"/>
          </a:p>
        </p:txBody>
      </p:sp>
    </p:spTree>
    <p:extLst>
      <p:ext uri="{BB962C8B-B14F-4D97-AF65-F5344CB8AC3E}">
        <p14:creationId xmlns:p14="http://schemas.microsoft.com/office/powerpoint/2010/main" val="3916905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DC185-0FE5-49EE-862F-F850F0BC758D}" type="datetimeFigureOut">
              <a:rPr lang="en-US" smtClean="0"/>
              <a:t>8/28/2023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ECFE25-C80D-4B23-A3F2-26F4527FDA6A}" type="slidenum">
              <a:rPr lang="en-US" smtClean="0"/>
              <a:t>‹#›</a:t>
            </a:fld>
            <a:endParaRPr lang="en-US"/>
          </a:p>
        </p:txBody>
      </p:sp>
    </p:spTree>
    <p:extLst>
      <p:ext uri="{BB962C8B-B14F-4D97-AF65-F5344CB8AC3E}">
        <p14:creationId xmlns:p14="http://schemas.microsoft.com/office/powerpoint/2010/main" val="545312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DC185-0FE5-49EE-862F-F850F0BC758D}" type="datetimeFigureOut">
              <a:rPr lang="en-US" smtClean="0"/>
              <a:t>8/28/2023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ECFE25-C80D-4B23-A3F2-26F4527FDA6A}" type="slidenum">
              <a:rPr lang="en-US" smtClean="0"/>
              <a:t>‹#›</a:t>
            </a:fld>
            <a:endParaRPr lang="en-US"/>
          </a:p>
        </p:txBody>
      </p:sp>
    </p:spTree>
    <p:extLst>
      <p:ext uri="{BB962C8B-B14F-4D97-AF65-F5344CB8AC3E}">
        <p14:creationId xmlns:p14="http://schemas.microsoft.com/office/powerpoint/2010/main" val="3201206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7DC185-0FE5-49EE-862F-F850F0BC758D}" type="datetimeFigureOut">
              <a:rPr lang="en-US" smtClean="0"/>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CFE25-C80D-4B23-A3F2-26F4527FDA6A}" type="slidenum">
              <a:rPr lang="en-US" smtClean="0"/>
              <a:t>‹#›</a:t>
            </a:fld>
            <a:endParaRPr lang="en-US"/>
          </a:p>
        </p:txBody>
      </p:sp>
    </p:spTree>
    <p:extLst>
      <p:ext uri="{BB962C8B-B14F-4D97-AF65-F5344CB8AC3E}">
        <p14:creationId xmlns:p14="http://schemas.microsoft.com/office/powerpoint/2010/main" val="4217161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7DC185-0FE5-49EE-862F-F850F0BC758D}" type="datetimeFigureOut">
              <a:rPr lang="en-US" smtClean="0"/>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CFE25-C80D-4B23-A3F2-26F4527FDA6A}" type="slidenum">
              <a:rPr lang="en-US" smtClean="0"/>
              <a:t>‹#›</a:t>
            </a:fld>
            <a:endParaRPr lang="en-US"/>
          </a:p>
        </p:txBody>
      </p:sp>
    </p:spTree>
    <p:extLst>
      <p:ext uri="{BB962C8B-B14F-4D97-AF65-F5344CB8AC3E}">
        <p14:creationId xmlns:p14="http://schemas.microsoft.com/office/powerpoint/2010/main" val="3954973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7DC185-0FE5-49EE-862F-F850F0BC758D}" type="datetimeFigureOut">
              <a:rPr lang="en-US" smtClean="0"/>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CFE25-C80D-4B23-A3F2-26F4527FDA6A}" type="slidenum">
              <a:rPr lang="en-US" smtClean="0"/>
              <a:t>‹#›</a:t>
            </a:fld>
            <a:endParaRPr lang="en-US"/>
          </a:p>
        </p:txBody>
      </p:sp>
    </p:spTree>
    <p:extLst>
      <p:ext uri="{BB962C8B-B14F-4D97-AF65-F5344CB8AC3E}">
        <p14:creationId xmlns:p14="http://schemas.microsoft.com/office/powerpoint/2010/main" val="2998683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7DC185-0FE5-49EE-862F-F850F0BC758D}" type="datetimeFigureOut">
              <a:rPr lang="en-US" smtClean="0"/>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CFE25-C80D-4B23-A3F2-26F4527FDA6A}" type="slidenum">
              <a:rPr lang="en-US" smtClean="0"/>
              <a:t>‹#›</a:t>
            </a:fld>
            <a:endParaRPr lang="en-US"/>
          </a:p>
        </p:txBody>
      </p:sp>
    </p:spTree>
    <p:extLst>
      <p:ext uri="{BB962C8B-B14F-4D97-AF65-F5344CB8AC3E}">
        <p14:creationId xmlns:p14="http://schemas.microsoft.com/office/powerpoint/2010/main" val="43395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7DC185-0FE5-49EE-862F-F850F0BC758D}" type="datetimeFigureOut">
              <a:rPr lang="en-US" smtClean="0"/>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CFE25-C80D-4B23-A3F2-26F4527FDA6A}" type="slidenum">
              <a:rPr lang="en-US" smtClean="0"/>
              <a:t>‹#›</a:t>
            </a:fld>
            <a:endParaRPr lang="en-US"/>
          </a:p>
        </p:txBody>
      </p:sp>
    </p:spTree>
    <p:extLst>
      <p:ext uri="{BB962C8B-B14F-4D97-AF65-F5344CB8AC3E}">
        <p14:creationId xmlns:p14="http://schemas.microsoft.com/office/powerpoint/2010/main" val="2239829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7DC185-0FE5-49EE-862F-F850F0BC758D}" type="datetimeFigureOut">
              <a:rPr lang="en-US" smtClean="0"/>
              <a:t>8/28/2023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ECFE25-C80D-4B23-A3F2-26F4527FDA6A}" type="slidenum">
              <a:rPr lang="en-US" smtClean="0"/>
              <a:t>‹#›</a:t>
            </a:fld>
            <a:endParaRPr lang="en-US"/>
          </a:p>
        </p:txBody>
      </p:sp>
    </p:spTree>
    <p:extLst>
      <p:ext uri="{BB962C8B-B14F-4D97-AF65-F5344CB8AC3E}">
        <p14:creationId xmlns:p14="http://schemas.microsoft.com/office/powerpoint/2010/main" val="812217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7DC185-0FE5-49EE-862F-F850F0BC758D}" type="datetimeFigureOut">
              <a:rPr lang="en-US" smtClean="0"/>
              <a:t>8/28/2023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ECFE25-C80D-4B23-A3F2-26F4527FDA6A}" type="slidenum">
              <a:rPr lang="en-US" smtClean="0"/>
              <a:t>‹#›</a:t>
            </a:fld>
            <a:endParaRPr lang="en-US"/>
          </a:p>
        </p:txBody>
      </p:sp>
    </p:spTree>
    <p:extLst>
      <p:ext uri="{BB962C8B-B14F-4D97-AF65-F5344CB8AC3E}">
        <p14:creationId xmlns:p14="http://schemas.microsoft.com/office/powerpoint/2010/main" val="3375182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7DC185-0FE5-49EE-862F-F850F0BC758D}" type="datetimeFigureOut">
              <a:rPr lang="en-US" smtClean="0"/>
              <a:t>8/28/2023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ECFE25-C80D-4B23-A3F2-26F4527FDA6A}" type="slidenum">
              <a:rPr lang="en-US" smtClean="0"/>
              <a:t>‹#›</a:t>
            </a:fld>
            <a:endParaRPr lang="en-US"/>
          </a:p>
        </p:txBody>
      </p:sp>
    </p:spTree>
    <p:extLst>
      <p:ext uri="{BB962C8B-B14F-4D97-AF65-F5344CB8AC3E}">
        <p14:creationId xmlns:p14="http://schemas.microsoft.com/office/powerpoint/2010/main" val="414552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7DC185-0FE5-49EE-862F-F850F0BC758D}" type="datetimeFigureOut">
              <a:rPr lang="en-US" smtClean="0"/>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CFE25-C80D-4B23-A3F2-26F4527FDA6A}" type="slidenum">
              <a:rPr lang="en-US" smtClean="0"/>
              <a:t>‹#›</a:t>
            </a:fld>
            <a:endParaRPr lang="en-US"/>
          </a:p>
        </p:txBody>
      </p:sp>
    </p:spTree>
    <p:extLst>
      <p:ext uri="{BB962C8B-B14F-4D97-AF65-F5344CB8AC3E}">
        <p14:creationId xmlns:p14="http://schemas.microsoft.com/office/powerpoint/2010/main" val="516915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7DC185-0FE5-49EE-862F-F850F0BC758D}" type="datetimeFigureOut">
              <a:rPr lang="en-US" smtClean="0"/>
              <a:t>8/28/2023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ECFE25-C80D-4B23-A3F2-26F4527FDA6A}" type="slidenum">
              <a:rPr lang="en-US" smtClean="0"/>
              <a:t>‹#›</a:t>
            </a:fld>
            <a:endParaRPr lang="en-US"/>
          </a:p>
        </p:txBody>
      </p:sp>
    </p:spTree>
    <p:extLst>
      <p:ext uri="{BB962C8B-B14F-4D97-AF65-F5344CB8AC3E}">
        <p14:creationId xmlns:p14="http://schemas.microsoft.com/office/powerpoint/2010/main" val="3356180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27DC185-0FE5-49EE-862F-F850F0BC758D}" type="datetimeFigureOut">
              <a:rPr lang="en-US" smtClean="0"/>
              <a:t>8/28/2023</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C0ECFE25-C80D-4B23-A3F2-26F4527FDA6A}" type="slidenum">
              <a:rPr lang="en-US" smtClean="0"/>
              <a:t>‹#›</a:t>
            </a:fld>
            <a:endParaRPr lang="en-US"/>
          </a:p>
        </p:txBody>
      </p:sp>
    </p:spTree>
    <p:extLst>
      <p:ext uri="{BB962C8B-B14F-4D97-AF65-F5344CB8AC3E}">
        <p14:creationId xmlns:p14="http://schemas.microsoft.com/office/powerpoint/2010/main" val="1891478788"/>
      </p:ext>
    </p:extLst>
  </p:cSld>
  <p:clrMap bg1="dk1" tx1="lt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BD801B-F9A6-7921-A79F-EDD43C7E70DD}"/>
              </a:ext>
            </a:extLst>
          </p:cNvPr>
          <p:cNvPicPr>
            <a:picLocks noChangeAspect="1"/>
          </p:cNvPicPr>
          <p:nvPr/>
        </p:nvPicPr>
        <p:blipFill>
          <a:blip r:embed="rId2"/>
          <a:stretch>
            <a:fillRect/>
          </a:stretch>
        </p:blipFill>
        <p:spPr>
          <a:xfrm>
            <a:off x="1946670" y="1438298"/>
            <a:ext cx="8298660" cy="4614676"/>
          </a:xfrm>
          <a:prstGeom prst="rect">
            <a:avLst/>
          </a:prstGeom>
        </p:spPr>
      </p:pic>
      <p:sp>
        <p:nvSpPr>
          <p:cNvPr id="2" name="Title 1">
            <a:extLst>
              <a:ext uri="{FF2B5EF4-FFF2-40B4-BE49-F238E27FC236}">
                <a16:creationId xmlns:a16="http://schemas.microsoft.com/office/drawing/2014/main" id="{88A9C777-60C0-78A8-74ED-CB83DC28F405}"/>
              </a:ext>
            </a:extLst>
          </p:cNvPr>
          <p:cNvSpPr>
            <a:spLocks noGrp="1"/>
          </p:cNvSpPr>
          <p:nvPr>
            <p:ph type="ctrTitle"/>
          </p:nvPr>
        </p:nvSpPr>
        <p:spPr>
          <a:xfrm>
            <a:off x="1524000" y="205449"/>
            <a:ext cx="9144000" cy="1127845"/>
          </a:xfrm>
        </p:spPr>
        <p:txBody>
          <a:bodyPr>
            <a:normAutofit fontScale="90000"/>
          </a:bodyPr>
          <a:lstStyle/>
          <a:p>
            <a:pPr algn="ctr"/>
            <a:br>
              <a:rPr lang="en-US" dirty="0"/>
            </a:br>
            <a:r>
              <a:rPr lang="en-US" dirty="0"/>
              <a:t>View From Operations</a:t>
            </a:r>
            <a:br>
              <a:rPr lang="en-US" dirty="0"/>
            </a:br>
            <a:r>
              <a:rPr lang="en-US" sz="3600" dirty="0"/>
              <a:t>FY23 RHIC Retreat</a:t>
            </a:r>
            <a:endParaRPr lang="en-US" dirty="0"/>
          </a:p>
        </p:txBody>
      </p:sp>
      <p:sp>
        <p:nvSpPr>
          <p:cNvPr id="3" name="Subtitle 2">
            <a:extLst>
              <a:ext uri="{FF2B5EF4-FFF2-40B4-BE49-F238E27FC236}">
                <a16:creationId xmlns:a16="http://schemas.microsoft.com/office/drawing/2014/main" id="{9140FBA9-0F62-16D6-0E3F-FA37F10C7232}"/>
              </a:ext>
            </a:extLst>
          </p:cNvPr>
          <p:cNvSpPr>
            <a:spLocks noGrp="1"/>
          </p:cNvSpPr>
          <p:nvPr>
            <p:ph type="subTitle" idx="1"/>
          </p:nvPr>
        </p:nvSpPr>
        <p:spPr>
          <a:xfrm>
            <a:off x="4635759" y="6052974"/>
            <a:ext cx="2920482" cy="805026"/>
          </a:xfrm>
        </p:spPr>
        <p:txBody>
          <a:bodyPr>
            <a:normAutofit fontScale="85000" lnSpcReduction="20000"/>
          </a:bodyPr>
          <a:lstStyle/>
          <a:p>
            <a:pPr algn="ctr"/>
            <a:r>
              <a:rPr lang="en-US" sz="2600" dirty="0"/>
              <a:t>Gage Tustin </a:t>
            </a:r>
          </a:p>
          <a:p>
            <a:pPr algn="ctr"/>
            <a:r>
              <a:rPr lang="en-US" sz="2600" dirty="0"/>
              <a:t>August 30, 2023</a:t>
            </a:r>
            <a:endParaRPr lang="en-US" sz="1400" dirty="0"/>
          </a:p>
        </p:txBody>
      </p:sp>
      <p:pic>
        <p:nvPicPr>
          <p:cNvPr id="6" name="Picture 5" descr="A picture containing sky, outdoor, trailer&#10;&#10;Description automatically generated">
            <a:extLst>
              <a:ext uri="{FF2B5EF4-FFF2-40B4-BE49-F238E27FC236}">
                <a16:creationId xmlns:a16="http://schemas.microsoft.com/office/drawing/2014/main" id="{871FDA38-10AC-2203-A5EB-A5568147E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924" y="1438298"/>
            <a:ext cx="3990406" cy="2156226"/>
          </a:xfrm>
          <a:prstGeom prst="rect">
            <a:avLst/>
          </a:prstGeom>
        </p:spPr>
      </p:pic>
    </p:spTree>
    <p:extLst>
      <p:ext uri="{BB962C8B-B14F-4D97-AF65-F5344CB8AC3E}">
        <p14:creationId xmlns:p14="http://schemas.microsoft.com/office/powerpoint/2010/main" val="1634818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D2285-C7F6-20A3-92A4-1A9A92809A31}"/>
              </a:ext>
            </a:extLst>
          </p:cNvPr>
          <p:cNvSpPr>
            <a:spLocks noGrp="1"/>
          </p:cNvSpPr>
          <p:nvPr>
            <p:ph type="title"/>
          </p:nvPr>
        </p:nvSpPr>
        <p:spPr/>
        <p:txBody>
          <a:bodyPr/>
          <a:lstStyle/>
          <a:p>
            <a:r>
              <a:rPr lang="en-US" dirty="0"/>
              <a:t>PS Failures</a:t>
            </a:r>
          </a:p>
        </p:txBody>
      </p:sp>
      <p:sp>
        <p:nvSpPr>
          <p:cNvPr id="3" name="Content Placeholder 2">
            <a:extLst>
              <a:ext uri="{FF2B5EF4-FFF2-40B4-BE49-F238E27FC236}">
                <a16:creationId xmlns:a16="http://schemas.microsoft.com/office/drawing/2014/main" id="{6EAA45CB-3988-2FE3-1612-A52BB6300F78}"/>
              </a:ext>
            </a:extLst>
          </p:cNvPr>
          <p:cNvSpPr>
            <a:spLocks noGrp="1"/>
          </p:cNvSpPr>
          <p:nvPr>
            <p:ph idx="1"/>
          </p:nvPr>
        </p:nvSpPr>
        <p:spPr/>
        <p:txBody>
          <a:bodyPr>
            <a:normAutofit lnSpcReduction="10000"/>
          </a:bodyPr>
          <a:lstStyle/>
          <a:p>
            <a:pPr marL="36900" indent="0">
              <a:buNone/>
            </a:pPr>
            <a:r>
              <a:rPr lang="en-US" dirty="0"/>
              <a:t>There were significantly more PS Failures this run than the previous</a:t>
            </a:r>
          </a:p>
          <a:p>
            <a:pPr marL="36900" indent="0">
              <a:buNone/>
            </a:pPr>
            <a:endParaRPr lang="en-US" dirty="0"/>
          </a:p>
          <a:p>
            <a:pPr marL="36900" indent="0">
              <a:buNone/>
            </a:pPr>
            <a:r>
              <a:rPr lang="en-US" dirty="0"/>
              <a:t>Following numbers are all full </a:t>
            </a:r>
            <a:r>
              <a:rPr lang="en-US" dirty="0" err="1"/>
              <a:t>ps</a:t>
            </a:r>
            <a:r>
              <a:rPr lang="en-US" dirty="0"/>
              <a:t> replacements documented in OC logs, does not include the other frequent issues like bad connections/card replacements etc.</a:t>
            </a:r>
          </a:p>
          <a:p>
            <a:pPr marL="36900" indent="0">
              <a:buNone/>
            </a:pPr>
            <a:endParaRPr lang="en-US" dirty="0"/>
          </a:p>
          <a:p>
            <a:r>
              <a:rPr lang="en-US" dirty="0"/>
              <a:t>FY23 RHIC PS Replacements – 20</a:t>
            </a:r>
          </a:p>
          <a:p>
            <a:r>
              <a:rPr lang="en-US" dirty="0"/>
              <a:t>FY22 RHIC PS Replacements – 6</a:t>
            </a:r>
          </a:p>
          <a:p>
            <a:endParaRPr lang="en-US" dirty="0"/>
          </a:p>
          <a:p>
            <a:pPr marL="36900" indent="0">
              <a:buNone/>
            </a:pPr>
            <a:r>
              <a:rPr lang="en-US" dirty="0"/>
              <a:t>PS Group would have better insight on different factors contributing to this, but running in the Summer does not help</a:t>
            </a:r>
          </a:p>
          <a:p>
            <a:endParaRPr lang="en-US" dirty="0"/>
          </a:p>
        </p:txBody>
      </p:sp>
    </p:spTree>
    <p:extLst>
      <p:ext uri="{BB962C8B-B14F-4D97-AF65-F5344CB8AC3E}">
        <p14:creationId xmlns:p14="http://schemas.microsoft.com/office/powerpoint/2010/main" val="3336057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85A74-3B7C-42F5-A507-DD500E87BEAD}"/>
              </a:ext>
            </a:extLst>
          </p:cNvPr>
          <p:cNvSpPr>
            <a:spLocks noGrp="1"/>
          </p:cNvSpPr>
          <p:nvPr>
            <p:ph type="title"/>
          </p:nvPr>
        </p:nvSpPr>
        <p:spPr>
          <a:xfrm>
            <a:off x="913795" y="0"/>
            <a:ext cx="10353762" cy="970450"/>
          </a:xfrm>
        </p:spPr>
        <p:txBody>
          <a:bodyPr/>
          <a:lstStyle/>
          <a:p>
            <a:r>
              <a:rPr lang="en-US" dirty="0"/>
              <a:t>Summer Running</a:t>
            </a:r>
          </a:p>
        </p:txBody>
      </p:sp>
      <p:sp>
        <p:nvSpPr>
          <p:cNvPr id="3" name="Content Placeholder 2">
            <a:extLst>
              <a:ext uri="{FF2B5EF4-FFF2-40B4-BE49-F238E27FC236}">
                <a16:creationId xmlns:a16="http://schemas.microsoft.com/office/drawing/2014/main" id="{8E1E6977-3011-7E4C-0C2B-018BDD76AC6C}"/>
              </a:ext>
            </a:extLst>
          </p:cNvPr>
          <p:cNvSpPr>
            <a:spLocks noGrp="1"/>
          </p:cNvSpPr>
          <p:nvPr>
            <p:ph idx="1"/>
          </p:nvPr>
        </p:nvSpPr>
        <p:spPr>
          <a:xfrm>
            <a:off x="913795" y="1110410"/>
            <a:ext cx="10353762" cy="4820750"/>
          </a:xfrm>
        </p:spPr>
        <p:txBody>
          <a:bodyPr>
            <a:normAutofit/>
          </a:bodyPr>
          <a:lstStyle/>
          <a:p>
            <a:r>
              <a:rPr lang="en-US" dirty="0"/>
              <a:t>Electronics don’t like heat and humidity</a:t>
            </a:r>
          </a:p>
          <a:p>
            <a:r>
              <a:rPr lang="en-US" dirty="0"/>
              <a:t>Power dips are always a threat (see Run22), but more so during Summer months with tropical storms (severe weather stand downs) and increased energy demand for cooling systems, more failures and down time</a:t>
            </a:r>
          </a:p>
          <a:p>
            <a:pPr lvl="1"/>
            <a:r>
              <a:rPr lang="en-US" dirty="0"/>
              <a:t>Had a few significant power dips this year as well, all of which happened in second half of July</a:t>
            </a:r>
          </a:p>
          <a:p>
            <a:pPr lvl="1"/>
            <a:endParaRPr lang="en-US" dirty="0"/>
          </a:p>
          <a:p>
            <a:r>
              <a:rPr lang="en-US" dirty="0"/>
              <a:t>Some limited call-in access with Summer vacations and holidays</a:t>
            </a:r>
          </a:p>
          <a:p>
            <a:pPr lvl="1"/>
            <a:r>
              <a:rPr lang="en-US" dirty="0"/>
              <a:t>Reminder:  When we are running, we are running.  Holidays are just another day from the operations perspective.  Update Call in Lists for vacations and rotate them so its not always the same people getting called if possible</a:t>
            </a:r>
          </a:p>
        </p:txBody>
      </p:sp>
    </p:spTree>
    <p:extLst>
      <p:ext uri="{BB962C8B-B14F-4D97-AF65-F5344CB8AC3E}">
        <p14:creationId xmlns:p14="http://schemas.microsoft.com/office/powerpoint/2010/main" val="642933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3A4A7-8C9D-6B1D-D58C-C4C53102B734}"/>
              </a:ext>
            </a:extLst>
          </p:cNvPr>
          <p:cNvSpPr>
            <a:spLocks noGrp="1"/>
          </p:cNvSpPr>
          <p:nvPr>
            <p:ph type="title"/>
          </p:nvPr>
        </p:nvSpPr>
        <p:spPr>
          <a:xfrm>
            <a:off x="528335" y="0"/>
            <a:ext cx="11124682" cy="970450"/>
          </a:xfrm>
        </p:spPr>
        <p:txBody>
          <a:bodyPr>
            <a:normAutofit/>
          </a:bodyPr>
          <a:lstStyle/>
          <a:p>
            <a:r>
              <a:rPr lang="en-US" dirty="0"/>
              <a:t>Summer Issues</a:t>
            </a:r>
          </a:p>
        </p:txBody>
      </p:sp>
      <p:sp>
        <p:nvSpPr>
          <p:cNvPr id="3" name="Content Placeholder 2">
            <a:extLst>
              <a:ext uri="{FF2B5EF4-FFF2-40B4-BE49-F238E27FC236}">
                <a16:creationId xmlns:a16="http://schemas.microsoft.com/office/drawing/2014/main" id="{76F6257A-0BD3-3853-062A-A0F2C52EA288}"/>
              </a:ext>
            </a:extLst>
          </p:cNvPr>
          <p:cNvSpPr>
            <a:spLocks noGrp="1"/>
          </p:cNvSpPr>
          <p:nvPr>
            <p:ph idx="1"/>
          </p:nvPr>
        </p:nvSpPr>
        <p:spPr>
          <a:xfrm>
            <a:off x="385006" y="2130294"/>
            <a:ext cx="11411339" cy="2597411"/>
          </a:xfrm>
        </p:spPr>
        <p:txBody>
          <a:bodyPr>
            <a:normAutofit fontScale="92500"/>
          </a:bodyPr>
          <a:lstStyle/>
          <a:p>
            <a:r>
              <a:rPr lang="en-US" sz="2400" dirty="0"/>
              <a:t>Many service building and alcove temperature alarms, hard to get a hold of AC techs to check in on repair statuses, we get most of our information second hand through CAS</a:t>
            </a:r>
          </a:p>
          <a:p>
            <a:r>
              <a:rPr lang="en-US" sz="2400" dirty="0"/>
              <a:t>Common response is that parts are on order – can we stock up on parts before Summer running?</a:t>
            </a:r>
          </a:p>
          <a:p>
            <a:r>
              <a:rPr lang="en-US" sz="2400" dirty="0"/>
              <a:t>Last few times we ran in the summer it was low energy, little to no RHIC ramping</a:t>
            </a:r>
          </a:p>
          <a:p>
            <a:pPr lvl="1"/>
            <a:r>
              <a:rPr lang="en-US" sz="2200" dirty="0"/>
              <a:t>Sitting at high current in hot months gives significantly more stress on systems</a:t>
            </a:r>
          </a:p>
          <a:p>
            <a:pPr lvl="1"/>
            <a:endParaRPr lang="en-US" sz="2200" dirty="0"/>
          </a:p>
        </p:txBody>
      </p:sp>
    </p:spTree>
    <p:extLst>
      <p:ext uri="{BB962C8B-B14F-4D97-AF65-F5344CB8AC3E}">
        <p14:creationId xmlns:p14="http://schemas.microsoft.com/office/powerpoint/2010/main" val="3894044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25CC-12CA-C9C3-CD59-48338496DDEC}"/>
              </a:ext>
            </a:extLst>
          </p:cNvPr>
          <p:cNvSpPr>
            <a:spLocks noGrp="1"/>
          </p:cNvSpPr>
          <p:nvPr>
            <p:ph type="title"/>
          </p:nvPr>
        </p:nvSpPr>
        <p:spPr>
          <a:xfrm>
            <a:off x="913795" y="0"/>
            <a:ext cx="2324705" cy="970450"/>
          </a:xfrm>
        </p:spPr>
        <p:txBody>
          <a:bodyPr/>
          <a:lstStyle/>
          <a:p>
            <a:r>
              <a:rPr lang="en-US" dirty="0"/>
              <a:t>1004B </a:t>
            </a:r>
          </a:p>
        </p:txBody>
      </p:sp>
      <p:sp>
        <p:nvSpPr>
          <p:cNvPr id="3" name="Content Placeholder 2">
            <a:extLst>
              <a:ext uri="{FF2B5EF4-FFF2-40B4-BE49-F238E27FC236}">
                <a16:creationId xmlns:a16="http://schemas.microsoft.com/office/drawing/2014/main" id="{0AE795E8-F27F-13A6-8F60-001058F53A4C}"/>
              </a:ext>
            </a:extLst>
          </p:cNvPr>
          <p:cNvSpPr>
            <a:spLocks noGrp="1"/>
          </p:cNvSpPr>
          <p:nvPr>
            <p:ph idx="1"/>
          </p:nvPr>
        </p:nvSpPr>
        <p:spPr>
          <a:xfrm>
            <a:off x="275620" y="970450"/>
            <a:ext cx="3782030" cy="5214800"/>
          </a:xfrm>
        </p:spPr>
        <p:txBody>
          <a:bodyPr>
            <a:normAutofit/>
          </a:bodyPr>
          <a:lstStyle/>
          <a:p>
            <a:r>
              <a:rPr lang="en-US" dirty="0"/>
              <a:t>1004B cooling system was not fully functioning</a:t>
            </a:r>
          </a:p>
          <a:p>
            <a:r>
              <a:rPr lang="en-US" dirty="0"/>
              <a:t>Many RHIC PS issues and failures associated with this building: blue mains, yellow mains</a:t>
            </a:r>
          </a:p>
          <a:p>
            <a:r>
              <a:rPr lang="en-US" dirty="0"/>
              <a:t>Temperature regulated enclosures in RMMPS had issues during peaks in early July, we had to ramp RHIC magnets down so things could cool off, extra store downtime</a:t>
            </a:r>
            <a:r>
              <a:rPr lang="en-US" b="0" i="0" dirty="0">
                <a:solidFill>
                  <a:srgbClr val="000000"/>
                </a:solidFill>
                <a:effectLst/>
                <a:latin typeface="Times New Roman" panose="02020603050405020304" pitchFamily="18" charset="0"/>
              </a:rPr>
              <a:t> </a:t>
            </a:r>
            <a:endParaRPr lang="en-US" dirty="0"/>
          </a:p>
        </p:txBody>
      </p:sp>
      <p:pic>
        <p:nvPicPr>
          <p:cNvPr id="5" name="Picture 4">
            <a:extLst>
              <a:ext uri="{FF2B5EF4-FFF2-40B4-BE49-F238E27FC236}">
                <a16:creationId xmlns:a16="http://schemas.microsoft.com/office/drawing/2014/main" id="{50138669-E058-A520-DBB9-1787FC591620}"/>
              </a:ext>
            </a:extLst>
          </p:cNvPr>
          <p:cNvPicPr>
            <a:picLocks noChangeAspect="1"/>
          </p:cNvPicPr>
          <p:nvPr/>
        </p:nvPicPr>
        <p:blipFill>
          <a:blip r:embed="rId2"/>
          <a:stretch>
            <a:fillRect/>
          </a:stretch>
        </p:blipFill>
        <p:spPr>
          <a:xfrm>
            <a:off x="4495245" y="667548"/>
            <a:ext cx="7278212" cy="5066501"/>
          </a:xfrm>
          <a:prstGeom prst="rect">
            <a:avLst/>
          </a:prstGeom>
        </p:spPr>
      </p:pic>
    </p:spTree>
    <p:extLst>
      <p:ext uri="{BB962C8B-B14F-4D97-AF65-F5344CB8AC3E}">
        <p14:creationId xmlns:p14="http://schemas.microsoft.com/office/powerpoint/2010/main" val="1984738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76E3-D2D4-2A4A-33F7-515DF544CFAE}"/>
              </a:ext>
            </a:extLst>
          </p:cNvPr>
          <p:cNvSpPr>
            <a:spLocks noGrp="1"/>
          </p:cNvSpPr>
          <p:nvPr>
            <p:ph type="title"/>
          </p:nvPr>
        </p:nvSpPr>
        <p:spPr>
          <a:xfrm>
            <a:off x="913795" y="0"/>
            <a:ext cx="10353762" cy="970450"/>
          </a:xfrm>
        </p:spPr>
        <p:txBody>
          <a:bodyPr/>
          <a:lstStyle/>
          <a:p>
            <a:r>
              <a:rPr lang="en-US" dirty="0"/>
              <a:t>AGS RFPA Cooling</a:t>
            </a:r>
          </a:p>
        </p:txBody>
      </p:sp>
      <p:sp>
        <p:nvSpPr>
          <p:cNvPr id="3" name="Content Placeholder 2">
            <a:extLst>
              <a:ext uri="{FF2B5EF4-FFF2-40B4-BE49-F238E27FC236}">
                <a16:creationId xmlns:a16="http://schemas.microsoft.com/office/drawing/2014/main" id="{A4A33278-D712-87C9-9463-0D7151922AB9}"/>
              </a:ext>
            </a:extLst>
          </p:cNvPr>
          <p:cNvSpPr>
            <a:spLocks noGrp="1"/>
          </p:cNvSpPr>
          <p:nvPr>
            <p:ph idx="1"/>
          </p:nvPr>
        </p:nvSpPr>
        <p:spPr>
          <a:xfrm>
            <a:off x="745844" y="1732449"/>
            <a:ext cx="2781905" cy="4058751"/>
          </a:xfrm>
        </p:spPr>
        <p:txBody>
          <a:bodyPr/>
          <a:lstStyle/>
          <a:p>
            <a:r>
              <a:rPr lang="en-US" dirty="0"/>
              <a:t>Worked much better this run after initial hiccup that water group promptly addressed</a:t>
            </a:r>
          </a:p>
          <a:p>
            <a:r>
              <a:rPr lang="en-US" dirty="0"/>
              <a:t>Was a terrible annoyance in past runs, had to inhibit AGS RF and let cool down in the middle of fills</a:t>
            </a:r>
          </a:p>
        </p:txBody>
      </p:sp>
      <p:pic>
        <p:nvPicPr>
          <p:cNvPr id="7" name="Picture 6">
            <a:extLst>
              <a:ext uri="{FF2B5EF4-FFF2-40B4-BE49-F238E27FC236}">
                <a16:creationId xmlns:a16="http://schemas.microsoft.com/office/drawing/2014/main" id="{EC253C7B-E10C-4ED7-A916-EF3A73FEA3A5}"/>
              </a:ext>
            </a:extLst>
          </p:cNvPr>
          <p:cNvPicPr>
            <a:picLocks noChangeAspect="1"/>
          </p:cNvPicPr>
          <p:nvPr/>
        </p:nvPicPr>
        <p:blipFill>
          <a:blip r:embed="rId2"/>
          <a:stretch>
            <a:fillRect/>
          </a:stretch>
        </p:blipFill>
        <p:spPr>
          <a:xfrm>
            <a:off x="3999698" y="1066800"/>
            <a:ext cx="7981245" cy="5574308"/>
          </a:xfrm>
          <a:prstGeom prst="rect">
            <a:avLst/>
          </a:prstGeom>
        </p:spPr>
      </p:pic>
    </p:spTree>
    <p:extLst>
      <p:ext uri="{BB962C8B-B14F-4D97-AF65-F5344CB8AC3E}">
        <p14:creationId xmlns:p14="http://schemas.microsoft.com/office/powerpoint/2010/main" val="1318136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A31EF-4610-D5D7-220D-6C0256E6AAFA}"/>
              </a:ext>
            </a:extLst>
          </p:cNvPr>
          <p:cNvSpPr>
            <a:spLocks noGrp="1"/>
          </p:cNvSpPr>
          <p:nvPr>
            <p:ph type="title"/>
          </p:nvPr>
        </p:nvSpPr>
        <p:spPr>
          <a:xfrm>
            <a:off x="-104776" y="0"/>
            <a:ext cx="12658725" cy="970450"/>
          </a:xfrm>
        </p:spPr>
        <p:txBody>
          <a:bodyPr>
            <a:normAutofit/>
          </a:bodyPr>
          <a:lstStyle/>
          <a:p>
            <a:r>
              <a:rPr lang="en-US" sz="3200" dirty="0"/>
              <a:t>Hard to See Direct Correlation of Failures to Temp/Humidity</a:t>
            </a:r>
          </a:p>
        </p:txBody>
      </p:sp>
      <p:pic>
        <p:nvPicPr>
          <p:cNvPr id="5" name="Picture 4">
            <a:extLst>
              <a:ext uri="{FF2B5EF4-FFF2-40B4-BE49-F238E27FC236}">
                <a16:creationId xmlns:a16="http://schemas.microsoft.com/office/drawing/2014/main" id="{2609E5BB-1FAB-E22F-1889-2D9C1CCD7568}"/>
              </a:ext>
            </a:extLst>
          </p:cNvPr>
          <p:cNvPicPr>
            <a:picLocks noChangeAspect="1"/>
          </p:cNvPicPr>
          <p:nvPr/>
        </p:nvPicPr>
        <p:blipFill>
          <a:blip r:embed="rId2"/>
          <a:stretch>
            <a:fillRect/>
          </a:stretch>
        </p:blipFill>
        <p:spPr>
          <a:xfrm>
            <a:off x="1377846" y="845021"/>
            <a:ext cx="9693480" cy="5875529"/>
          </a:xfrm>
          <a:prstGeom prst="rect">
            <a:avLst/>
          </a:prstGeom>
        </p:spPr>
      </p:pic>
      <p:sp>
        <p:nvSpPr>
          <p:cNvPr id="6" name="TextBox 5">
            <a:extLst>
              <a:ext uri="{FF2B5EF4-FFF2-40B4-BE49-F238E27FC236}">
                <a16:creationId xmlns:a16="http://schemas.microsoft.com/office/drawing/2014/main" id="{3DB0A3D1-0A3C-56EC-8873-B7B0A41B0DD6}"/>
              </a:ext>
            </a:extLst>
          </p:cNvPr>
          <p:cNvSpPr txBox="1"/>
          <p:nvPr/>
        </p:nvSpPr>
        <p:spPr>
          <a:xfrm>
            <a:off x="8546841" y="6351218"/>
            <a:ext cx="2621902" cy="369332"/>
          </a:xfrm>
          <a:prstGeom prst="rect">
            <a:avLst/>
          </a:prstGeom>
          <a:noFill/>
        </p:spPr>
        <p:txBody>
          <a:bodyPr wrap="square" rtlCol="0">
            <a:spAutoFit/>
          </a:bodyPr>
          <a:lstStyle/>
          <a:p>
            <a:r>
              <a:rPr lang="en-US" dirty="0">
                <a:solidFill>
                  <a:schemeClr val="bg1"/>
                </a:solidFill>
              </a:rPr>
              <a:t>Plot courtesy of B. </a:t>
            </a:r>
            <a:r>
              <a:rPr lang="en-US" dirty="0" err="1">
                <a:solidFill>
                  <a:schemeClr val="bg1"/>
                </a:solidFill>
              </a:rPr>
              <a:t>Salis</a:t>
            </a:r>
            <a:endParaRPr lang="en-US" dirty="0">
              <a:solidFill>
                <a:schemeClr val="bg1"/>
              </a:solidFill>
            </a:endParaRPr>
          </a:p>
        </p:txBody>
      </p:sp>
    </p:spTree>
    <p:extLst>
      <p:ext uri="{BB962C8B-B14F-4D97-AF65-F5344CB8AC3E}">
        <p14:creationId xmlns:p14="http://schemas.microsoft.com/office/powerpoint/2010/main" val="3585975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163D0-8E28-1FC1-5D83-C9F63B2C04E2}"/>
              </a:ext>
            </a:extLst>
          </p:cNvPr>
          <p:cNvSpPr>
            <a:spLocks noGrp="1"/>
          </p:cNvSpPr>
          <p:nvPr>
            <p:ph type="title"/>
          </p:nvPr>
        </p:nvSpPr>
        <p:spPr>
          <a:xfrm>
            <a:off x="913795" y="0"/>
            <a:ext cx="10353762" cy="970450"/>
          </a:xfrm>
        </p:spPr>
        <p:txBody>
          <a:bodyPr/>
          <a:lstStyle/>
          <a:p>
            <a:r>
              <a:rPr lang="en-US" dirty="0"/>
              <a:t>Many Long Failures</a:t>
            </a:r>
          </a:p>
        </p:txBody>
      </p:sp>
      <p:sp>
        <p:nvSpPr>
          <p:cNvPr id="3" name="Content Placeholder 2">
            <a:extLst>
              <a:ext uri="{FF2B5EF4-FFF2-40B4-BE49-F238E27FC236}">
                <a16:creationId xmlns:a16="http://schemas.microsoft.com/office/drawing/2014/main" id="{B9FFDC3A-4E18-7BE8-2024-50D6220D6C4B}"/>
              </a:ext>
            </a:extLst>
          </p:cNvPr>
          <p:cNvSpPr>
            <a:spLocks noGrp="1"/>
          </p:cNvSpPr>
          <p:nvPr>
            <p:ph idx="1"/>
          </p:nvPr>
        </p:nvSpPr>
        <p:spPr>
          <a:xfrm>
            <a:off x="913795" y="1580050"/>
            <a:ext cx="10353762" cy="4643467"/>
          </a:xfrm>
        </p:spPr>
        <p:txBody>
          <a:bodyPr>
            <a:normAutofit fontScale="85000" lnSpcReduction="20000"/>
          </a:bodyPr>
          <a:lstStyle/>
          <a:p>
            <a:r>
              <a:rPr lang="en-US" dirty="0">
                <a:solidFill>
                  <a:srgbClr val="FF0000"/>
                </a:solidFill>
              </a:rPr>
              <a:t>Blue injection kicker oil replacement – 23.23 hours</a:t>
            </a:r>
          </a:p>
          <a:p>
            <a:r>
              <a:rPr lang="en-US" dirty="0"/>
              <a:t>Tandem MP7 chain repair – 42.40 </a:t>
            </a:r>
            <a:r>
              <a:rPr lang="en-US" dirty="0" err="1"/>
              <a:t>hrs</a:t>
            </a:r>
            <a:endParaRPr lang="en-US" dirty="0"/>
          </a:p>
          <a:p>
            <a:r>
              <a:rPr lang="en-US" dirty="0"/>
              <a:t>Tandem </a:t>
            </a:r>
            <a:r>
              <a:rPr lang="en-US" dirty="0" err="1"/>
              <a:t>TtB</a:t>
            </a:r>
            <a:r>
              <a:rPr lang="en-US" dirty="0"/>
              <a:t> PS Failure – 14.53 </a:t>
            </a:r>
            <a:r>
              <a:rPr lang="en-US" dirty="0" err="1"/>
              <a:t>hrs</a:t>
            </a:r>
            <a:endParaRPr lang="en-US" dirty="0"/>
          </a:p>
          <a:p>
            <a:r>
              <a:rPr lang="en-US" dirty="0">
                <a:solidFill>
                  <a:srgbClr val="FF0000"/>
                </a:solidFill>
              </a:rPr>
              <a:t>Blue-</a:t>
            </a:r>
            <a:r>
              <a:rPr lang="en-US" dirty="0" err="1">
                <a:solidFill>
                  <a:srgbClr val="FF0000"/>
                </a:solidFill>
              </a:rPr>
              <a:t>qmain</a:t>
            </a:r>
            <a:r>
              <a:rPr lang="en-US" dirty="0">
                <a:solidFill>
                  <a:srgbClr val="FF0000"/>
                </a:solidFill>
              </a:rPr>
              <a:t> fiber optics cable – 24.07 </a:t>
            </a:r>
            <a:r>
              <a:rPr lang="en-US" dirty="0" err="1">
                <a:solidFill>
                  <a:srgbClr val="FF0000"/>
                </a:solidFill>
              </a:rPr>
              <a:t>hrs</a:t>
            </a:r>
            <a:endParaRPr lang="en-US" dirty="0">
              <a:solidFill>
                <a:srgbClr val="FF0000"/>
              </a:solidFill>
            </a:endParaRPr>
          </a:p>
          <a:p>
            <a:r>
              <a:rPr lang="en-US" dirty="0">
                <a:solidFill>
                  <a:srgbClr val="FF0000"/>
                </a:solidFill>
              </a:rPr>
              <a:t>Blue-</a:t>
            </a:r>
            <a:r>
              <a:rPr lang="en-US" dirty="0" err="1">
                <a:solidFill>
                  <a:srgbClr val="FF0000"/>
                </a:solidFill>
              </a:rPr>
              <a:t>qmain</a:t>
            </a:r>
            <a:r>
              <a:rPr lang="en-US" dirty="0">
                <a:solidFill>
                  <a:srgbClr val="FF0000"/>
                </a:solidFill>
              </a:rPr>
              <a:t> blower replacement – 13.47 </a:t>
            </a:r>
            <a:r>
              <a:rPr lang="en-US" dirty="0" err="1">
                <a:solidFill>
                  <a:srgbClr val="FF0000"/>
                </a:solidFill>
              </a:rPr>
              <a:t>hrs</a:t>
            </a:r>
            <a:endParaRPr lang="en-US" dirty="0">
              <a:solidFill>
                <a:srgbClr val="FF0000"/>
              </a:solidFill>
            </a:endParaRPr>
          </a:p>
          <a:p>
            <a:r>
              <a:rPr lang="en-US" dirty="0"/>
              <a:t>Blue QLI/QPA Chassis replacement – 26.23 </a:t>
            </a:r>
            <a:r>
              <a:rPr lang="en-US" dirty="0" err="1"/>
              <a:t>hrs</a:t>
            </a:r>
            <a:endParaRPr lang="en-US" dirty="0"/>
          </a:p>
          <a:p>
            <a:r>
              <a:rPr lang="en-US" dirty="0" err="1"/>
              <a:t>AtR</a:t>
            </a:r>
            <a:r>
              <a:rPr lang="en-US" dirty="0"/>
              <a:t> SWM flow switch – 19.38 </a:t>
            </a:r>
            <a:r>
              <a:rPr lang="en-US" dirty="0" err="1"/>
              <a:t>hrs</a:t>
            </a:r>
            <a:endParaRPr lang="en-US" dirty="0"/>
          </a:p>
          <a:p>
            <a:r>
              <a:rPr lang="en-US" dirty="0"/>
              <a:t>Booster </a:t>
            </a:r>
            <a:r>
              <a:rPr lang="en-US" dirty="0" err="1"/>
              <a:t>qtrimV-ps</a:t>
            </a:r>
            <a:r>
              <a:rPr lang="en-US" dirty="0"/>
              <a:t> 16.92 </a:t>
            </a:r>
            <a:r>
              <a:rPr lang="en-US" dirty="0" err="1"/>
              <a:t>hrs</a:t>
            </a:r>
            <a:endParaRPr lang="en-US" dirty="0"/>
          </a:p>
          <a:p>
            <a:r>
              <a:rPr lang="en-US" dirty="0"/>
              <a:t>1004 valve box – 75.30 </a:t>
            </a:r>
            <a:r>
              <a:rPr lang="en-US" dirty="0" err="1"/>
              <a:t>hrs</a:t>
            </a:r>
            <a:endParaRPr lang="en-US" dirty="0"/>
          </a:p>
          <a:p>
            <a:r>
              <a:rPr lang="en-US" dirty="0"/>
              <a:t>Many other 6+ hour RHIC PS failures</a:t>
            </a:r>
          </a:p>
          <a:p>
            <a:pPr marL="36900" indent="0">
              <a:buNone/>
            </a:pPr>
            <a:endParaRPr lang="en-US" dirty="0"/>
          </a:p>
          <a:p>
            <a:pPr marL="36900" indent="0">
              <a:buNone/>
            </a:pPr>
            <a:r>
              <a:rPr lang="en-US" dirty="0"/>
              <a:t>For a few failures (in red above) we were just sitting overnight waiting for efforts to resume</a:t>
            </a:r>
          </a:p>
          <a:p>
            <a:r>
              <a:rPr lang="en-US" dirty="0"/>
              <a:t>100% understand needing a break, but there should be multiple people who can help look to pass on to so we can make best use of </a:t>
            </a:r>
            <a:r>
              <a:rPr lang="en-US" dirty="0" err="1"/>
              <a:t>cryo</a:t>
            </a:r>
            <a:r>
              <a:rPr lang="en-US" dirty="0"/>
              <a:t> hours, eliminate single sources of failure</a:t>
            </a:r>
          </a:p>
        </p:txBody>
      </p:sp>
    </p:spTree>
    <p:extLst>
      <p:ext uri="{BB962C8B-B14F-4D97-AF65-F5344CB8AC3E}">
        <p14:creationId xmlns:p14="http://schemas.microsoft.com/office/powerpoint/2010/main" val="1891099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76C8-182D-A7E4-D49A-5DF0E0A38CA1}"/>
              </a:ext>
            </a:extLst>
          </p:cNvPr>
          <p:cNvSpPr>
            <a:spLocks noGrp="1"/>
          </p:cNvSpPr>
          <p:nvPr>
            <p:ph type="title"/>
          </p:nvPr>
        </p:nvSpPr>
        <p:spPr>
          <a:xfrm>
            <a:off x="913795" y="0"/>
            <a:ext cx="10353762" cy="970450"/>
          </a:xfrm>
        </p:spPr>
        <p:txBody>
          <a:bodyPr>
            <a:normAutofit/>
          </a:bodyPr>
          <a:lstStyle/>
          <a:p>
            <a:r>
              <a:rPr lang="en-US" dirty="0"/>
              <a:t>Single Source Points of Failure</a:t>
            </a:r>
          </a:p>
        </p:txBody>
      </p:sp>
      <p:sp>
        <p:nvSpPr>
          <p:cNvPr id="3" name="Content Placeholder 2">
            <a:extLst>
              <a:ext uri="{FF2B5EF4-FFF2-40B4-BE49-F238E27FC236}">
                <a16:creationId xmlns:a16="http://schemas.microsoft.com/office/drawing/2014/main" id="{1EFA6A61-7FD0-5019-F941-B46A6EFFFCFD}"/>
              </a:ext>
            </a:extLst>
          </p:cNvPr>
          <p:cNvSpPr>
            <a:spLocks noGrp="1"/>
          </p:cNvSpPr>
          <p:nvPr>
            <p:ph idx="1"/>
          </p:nvPr>
        </p:nvSpPr>
        <p:spPr>
          <a:xfrm>
            <a:off x="913795" y="970450"/>
            <a:ext cx="10353762" cy="5430350"/>
          </a:xfrm>
        </p:spPr>
        <p:txBody>
          <a:bodyPr>
            <a:normAutofit/>
          </a:bodyPr>
          <a:lstStyle/>
          <a:p>
            <a:pPr marL="36900" indent="0">
              <a:buNone/>
            </a:pPr>
            <a:r>
              <a:rPr lang="en-US" dirty="0"/>
              <a:t>Just to name the most immediate ones:</a:t>
            </a:r>
          </a:p>
          <a:p>
            <a:r>
              <a:rPr lang="en-US" dirty="0"/>
              <a:t>C. </a:t>
            </a:r>
            <a:r>
              <a:rPr lang="en-US" dirty="0" err="1"/>
              <a:t>Schultheiss</a:t>
            </a:r>
            <a:r>
              <a:rPr lang="en-US" dirty="0"/>
              <a:t> – RHIC PS and quench link recovery</a:t>
            </a:r>
          </a:p>
          <a:p>
            <a:r>
              <a:rPr lang="en-US" dirty="0"/>
              <a:t>K. </a:t>
            </a:r>
            <a:r>
              <a:rPr lang="en-US" dirty="0" err="1"/>
              <a:t>Mernick</a:t>
            </a:r>
            <a:r>
              <a:rPr lang="en-US" dirty="0"/>
              <a:t> – Stochastic Cooling</a:t>
            </a:r>
          </a:p>
          <a:p>
            <a:r>
              <a:rPr lang="en-US" dirty="0"/>
              <a:t>L. Smart – RHIC Vacuum Valves (hopefully can be resolved run)</a:t>
            </a:r>
          </a:p>
          <a:p>
            <a:r>
              <a:rPr lang="en-US" dirty="0"/>
              <a:t>Experiment Experts – A few instances of trying to move planned no beam time around behind failures that we couldn’t since a single expert wasn’t available</a:t>
            </a:r>
          </a:p>
          <a:p>
            <a:pPr marL="36900" indent="0">
              <a:buNone/>
            </a:pPr>
            <a:endParaRPr lang="en-US" dirty="0"/>
          </a:p>
          <a:p>
            <a:pPr marL="36900" indent="0">
              <a:buNone/>
            </a:pPr>
            <a:r>
              <a:rPr lang="en-US" dirty="0"/>
              <a:t>Al Marusic Departure – document special knowledge and disperse workload</a:t>
            </a:r>
          </a:p>
          <a:p>
            <a:pPr lvl="1"/>
            <a:r>
              <a:rPr lang="en-US" dirty="0"/>
              <a:t>Shout out to E. Becker who has done a great job documenting Al knowledge of RHIC BBQ and Feedback/FF Systems for Operations</a:t>
            </a:r>
          </a:p>
          <a:p>
            <a:pPr lvl="1"/>
            <a:r>
              <a:rPr lang="en-US" dirty="0" err="1"/>
              <a:t>Guillame</a:t>
            </a:r>
            <a:r>
              <a:rPr lang="en-US" dirty="0"/>
              <a:t> and </a:t>
            </a:r>
            <a:r>
              <a:rPr lang="en-US" dirty="0" err="1"/>
              <a:t>Chuyu</a:t>
            </a:r>
            <a:r>
              <a:rPr lang="en-US" dirty="0"/>
              <a:t> (just to name a few) have done a good job of taking on some expert responsibilities Al used to </a:t>
            </a:r>
          </a:p>
          <a:p>
            <a:pPr marL="3690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124499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28829-3605-EDF1-9094-5669760820DA}"/>
              </a:ext>
            </a:extLst>
          </p:cNvPr>
          <p:cNvSpPr>
            <a:spLocks noGrp="1"/>
          </p:cNvSpPr>
          <p:nvPr>
            <p:ph type="title"/>
          </p:nvPr>
        </p:nvSpPr>
        <p:spPr>
          <a:xfrm>
            <a:off x="839150" y="0"/>
            <a:ext cx="10353762" cy="970450"/>
          </a:xfrm>
        </p:spPr>
        <p:txBody>
          <a:bodyPr>
            <a:normAutofit/>
          </a:bodyPr>
          <a:lstStyle/>
          <a:p>
            <a:r>
              <a:rPr lang="en-US" dirty="0"/>
              <a:t>Chronic Issues and Band Aid Fixes</a:t>
            </a:r>
          </a:p>
        </p:txBody>
      </p:sp>
      <p:sp>
        <p:nvSpPr>
          <p:cNvPr id="3" name="Content Placeholder 2">
            <a:extLst>
              <a:ext uri="{FF2B5EF4-FFF2-40B4-BE49-F238E27FC236}">
                <a16:creationId xmlns:a16="http://schemas.microsoft.com/office/drawing/2014/main" id="{EB0D098D-73B8-8353-5A94-26783E7DDABF}"/>
              </a:ext>
            </a:extLst>
          </p:cNvPr>
          <p:cNvSpPr>
            <a:spLocks noGrp="1"/>
          </p:cNvSpPr>
          <p:nvPr>
            <p:ph idx="1"/>
          </p:nvPr>
        </p:nvSpPr>
        <p:spPr>
          <a:xfrm>
            <a:off x="913795" y="1045029"/>
            <a:ext cx="10353762" cy="5215812"/>
          </a:xfrm>
        </p:spPr>
        <p:txBody>
          <a:bodyPr>
            <a:normAutofit/>
          </a:bodyPr>
          <a:lstStyle/>
          <a:p>
            <a:pPr marL="36900" indent="0">
              <a:buNone/>
            </a:pPr>
            <a:r>
              <a:rPr lang="en-US" dirty="0"/>
              <a:t>A lot of band aids for the run</a:t>
            </a:r>
          </a:p>
          <a:p>
            <a:r>
              <a:rPr lang="en-US" dirty="0"/>
              <a:t>Booster q-</a:t>
            </a:r>
            <a:r>
              <a:rPr lang="en-US" dirty="0" err="1"/>
              <a:t>trimv</a:t>
            </a:r>
            <a:r>
              <a:rPr lang="en-US" dirty="0"/>
              <a:t> – nuisance trips, we could reset it most of the time but it would trip off consistently and kill beam</a:t>
            </a:r>
          </a:p>
          <a:p>
            <a:r>
              <a:rPr lang="en-US" dirty="0"/>
              <a:t>F4 </a:t>
            </a:r>
            <a:r>
              <a:rPr lang="en-US" dirty="0" err="1"/>
              <a:t>blw</a:t>
            </a:r>
            <a:r>
              <a:rPr lang="en-US" dirty="0"/>
              <a:t> – Keith tuned around it in injectors</a:t>
            </a:r>
          </a:p>
          <a:p>
            <a:r>
              <a:rPr lang="en-US" dirty="0" err="1"/>
              <a:t>AtR</a:t>
            </a:r>
            <a:r>
              <a:rPr lang="en-US" dirty="0"/>
              <a:t>, switching magnet and drooping magnet setpoints messing with us during hot days (Summer issue) – had to adjust strengths and retune or constantly cycle some </a:t>
            </a:r>
            <a:r>
              <a:rPr lang="en-US" dirty="0" err="1"/>
              <a:t>AtR</a:t>
            </a:r>
            <a:r>
              <a:rPr lang="en-US" dirty="0"/>
              <a:t> </a:t>
            </a:r>
            <a:r>
              <a:rPr lang="en-US" dirty="0" err="1"/>
              <a:t>ps</a:t>
            </a:r>
            <a:endParaRPr lang="en-US" dirty="0"/>
          </a:p>
          <a:p>
            <a:r>
              <a:rPr lang="en-US" dirty="0"/>
              <a:t>Problem with PLC for RHIC sector valves in 3, 4, 5, and 6</a:t>
            </a:r>
          </a:p>
          <a:p>
            <a:pPr lvl="1"/>
            <a:r>
              <a:rPr lang="en-US" dirty="0"/>
              <a:t>MCR had no remote control over these valves, had to call vacuum personnel to operate these for maintenance days</a:t>
            </a:r>
          </a:p>
          <a:p>
            <a:pPr lvl="1"/>
            <a:r>
              <a:rPr lang="en-US" dirty="0"/>
              <a:t>This caused some annoyances, thanks to </a:t>
            </a:r>
            <a:r>
              <a:rPr lang="en-US" dirty="0" err="1"/>
              <a:t>Loralie</a:t>
            </a:r>
            <a:r>
              <a:rPr lang="en-US" dirty="0"/>
              <a:t> for her availability in helping this but we seriously need to have control over vacuum valves in MCR</a:t>
            </a:r>
          </a:p>
          <a:p>
            <a:r>
              <a:rPr lang="en-US" dirty="0"/>
              <a:t>Portable AC units in trouble areas like 1004B – good band aid to have on hand in emergency but needs work during shutdown</a:t>
            </a:r>
          </a:p>
        </p:txBody>
      </p:sp>
    </p:spTree>
    <p:extLst>
      <p:ext uri="{BB962C8B-B14F-4D97-AF65-F5344CB8AC3E}">
        <p14:creationId xmlns:p14="http://schemas.microsoft.com/office/powerpoint/2010/main" val="3682808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7119-CD68-F1A6-4FCD-BE076092C215}"/>
              </a:ext>
            </a:extLst>
          </p:cNvPr>
          <p:cNvSpPr>
            <a:spLocks noGrp="1"/>
          </p:cNvSpPr>
          <p:nvPr>
            <p:ph type="title"/>
          </p:nvPr>
        </p:nvSpPr>
        <p:spPr/>
        <p:txBody>
          <a:bodyPr/>
          <a:lstStyle/>
          <a:p>
            <a:r>
              <a:rPr lang="en-US" dirty="0" err="1"/>
              <a:t>Elogs</a:t>
            </a:r>
            <a:endParaRPr lang="en-US" dirty="0"/>
          </a:p>
        </p:txBody>
      </p:sp>
      <p:sp>
        <p:nvSpPr>
          <p:cNvPr id="3" name="Content Placeholder 2">
            <a:extLst>
              <a:ext uri="{FF2B5EF4-FFF2-40B4-BE49-F238E27FC236}">
                <a16:creationId xmlns:a16="http://schemas.microsoft.com/office/drawing/2014/main" id="{6A70A639-0350-4572-CE12-92BD21B150F1}"/>
              </a:ext>
            </a:extLst>
          </p:cNvPr>
          <p:cNvSpPr>
            <a:spLocks noGrp="1"/>
          </p:cNvSpPr>
          <p:nvPr>
            <p:ph idx="1"/>
          </p:nvPr>
        </p:nvSpPr>
        <p:spPr/>
        <p:txBody>
          <a:bodyPr>
            <a:normAutofit/>
          </a:bodyPr>
          <a:lstStyle/>
          <a:p>
            <a:r>
              <a:rPr lang="en-US" dirty="0"/>
              <a:t>Document failures and issues!</a:t>
            </a:r>
          </a:p>
          <a:p>
            <a:pPr lvl="1"/>
            <a:r>
              <a:rPr lang="en-US" dirty="0"/>
              <a:t>OC log documents initial issues and quick descriptions of solutions from experts filtered through our limited understanding of the systems</a:t>
            </a:r>
          </a:p>
          <a:p>
            <a:pPr lvl="1"/>
            <a:r>
              <a:rPr lang="en-US" dirty="0"/>
              <a:t>Document solutions in group </a:t>
            </a:r>
            <a:r>
              <a:rPr lang="en-US" dirty="0" err="1"/>
              <a:t>elogs</a:t>
            </a:r>
            <a:r>
              <a:rPr lang="en-US" dirty="0"/>
              <a:t> with more detail</a:t>
            </a:r>
          </a:p>
          <a:p>
            <a:pPr lvl="1"/>
            <a:r>
              <a:rPr lang="en-US" dirty="0"/>
              <a:t>Good example: PS Group – few instances with recurring problems were diagnosed faster due to </a:t>
            </a:r>
            <a:r>
              <a:rPr lang="en-US" dirty="0" err="1"/>
              <a:t>elog</a:t>
            </a:r>
            <a:r>
              <a:rPr lang="en-US" dirty="0"/>
              <a:t> documentation</a:t>
            </a:r>
          </a:p>
          <a:p>
            <a:r>
              <a:rPr lang="en-US" dirty="0"/>
              <a:t>Also, when posting, do not use contextless pictures.  Add words, even if the picture is clear and its message is obvious, words help the search function</a:t>
            </a:r>
          </a:p>
        </p:txBody>
      </p:sp>
    </p:spTree>
    <p:extLst>
      <p:ext uri="{BB962C8B-B14F-4D97-AF65-F5344CB8AC3E}">
        <p14:creationId xmlns:p14="http://schemas.microsoft.com/office/powerpoint/2010/main" val="301159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95E23-8003-CE2C-94EE-A0F690CED3FE}"/>
              </a:ext>
            </a:extLst>
          </p:cNvPr>
          <p:cNvSpPr>
            <a:spLocks noGrp="1"/>
          </p:cNvSpPr>
          <p:nvPr>
            <p:ph type="title"/>
          </p:nvPr>
        </p:nvSpPr>
        <p:spPr>
          <a:xfrm>
            <a:off x="979109" y="208318"/>
            <a:ext cx="10353762" cy="970450"/>
          </a:xfrm>
        </p:spPr>
        <p:txBody>
          <a:bodyPr>
            <a:normAutofit/>
          </a:bodyPr>
          <a:lstStyle/>
          <a:p>
            <a:r>
              <a:rPr lang="en-US" dirty="0"/>
              <a:t>Long Shutdown into Hectic Startup</a:t>
            </a:r>
          </a:p>
        </p:txBody>
      </p:sp>
      <p:sp>
        <p:nvSpPr>
          <p:cNvPr id="3" name="Content Placeholder 2">
            <a:extLst>
              <a:ext uri="{FF2B5EF4-FFF2-40B4-BE49-F238E27FC236}">
                <a16:creationId xmlns:a16="http://schemas.microsoft.com/office/drawing/2014/main" id="{4671F638-56CE-CF3A-6BB7-59C48C1EA286}"/>
              </a:ext>
            </a:extLst>
          </p:cNvPr>
          <p:cNvSpPr>
            <a:spLocks noGrp="1"/>
          </p:cNvSpPr>
          <p:nvPr>
            <p:ph idx="1"/>
          </p:nvPr>
        </p:nvSpPr>
        <p:spPr>
          <a:xfrm>
            <a:off x="114419" y="1580049"/>
            <a:ext cx="11952514" cy="4960709"/>
          </a:xfrm>
        </p:spPr>
        <p:txBody>
          <a:bodyPr>
            <a:noAutofit/>
          </a:bodyPr>
          <a:lstStyle/>
          <a:p>
            <a:r>
              <a:rPr lang="en-US" sz="1600" dirty="0"/>
              <a:t>Run22 ended mid-April 2022 heading into a long shutdown with many major projects</a:t>
            </a:r>
          </a:p>
          <a:p>
            <a:pPr lvl="1"/>
            <a:r>
              <a:rPr lang="en-US" sz="1600" dirty="0" err="1"/>
              <a:t>sPHENIX</a:t>
            </a:r>
            <a:r>
              <a:rPr lang="en-US" sz="1600" dirty="0"/>
              <a:t>, EBIS upgrade, 56 MHz, RHIC PS Work (bo9 snake repair)</a:t>
            </a:r>
          </a:p>
          <a:p>
            <a:r>
              <a:rPr lang="en-US" sz="1600" dirty="0"/>
              <a:t>Original plan to startup RHIC in March 2023, pushed back to early May (20 </a:t>
            </a:r>
            <a:r>
              <a:rPr lang="en-US" sz="1600" dirty="0" err="1"/>
              <a:t>Cryo</a:t>
            </a:r>
            <a:r>
              <a:rPr lang="en-US" sz="1600" dirty="0"/>
              <a:t> weeks) </a:t>
            </a:r>
          </a:p>
          <a:p>
            <a:r>
              <a:rPr lang="en-US" sz="1600" dirty="0"/>
              <a:t>Shutdown extension with 20 </a:t>
            </a:r>
            <a:r>
              <a:rPr lang="en-US" sz="1600" dirty="0" err="1"/>
              <a:t>Cryo</a:t>
            </a:r>
            <a:r>
              <a:rPr lang="en-US" sz="1600" dirty="0"/>
              <a:t> week run required us running through the hottest months of the year (more on Summer running later)</a:t>
            </a:r>
          </a:p>
          <a:p>
            <a:endParaRPr lang="en-US" sz="1600" dirty="0"/>
          </a:p>
          <a:p>
            <a:r>
              <a:rPr lang="en-US" sz="1600" dirty="0"/>
              <a:t>Final cool down to 4K began May 8 putting first blue beam setup scheduled for May 12</a:t>
            </a:r>
          </a:p>
          <a:p>
            <a:pPr lvl="1"/>
            <a:r>
              <a:rPr lang="en-US" sz="1600" dirty="0"/>
              <a:t>Difficult start up, there were many RHIC PS and QLI issues to sort out – put out start up fires during day and setup overnight</a:t>
            </a:r>
          </a:p>
          <a:p>
            <a:pPr lvl="1"/>
            <a:r>
              <a:rPr lang="en-US" sz="1600" dirty="0"/>
              <a:t>Despite initial struggles, store setup finished on time late May 17, first 56x56 experimenter setup fill was early in the morning May 18</a:t>
            </a:r>
          </a:p>
          <a:p>
            <a:pPr marL="450000" lvl="1" indent="0">
              <a:buNone/>
            </a:pPr>
            <a:endParaRPr lang="en-US" sz="1600" dirty="0"/>
          </a:p>
          <a:p>
            <a:r>
              <a:rPr lang="en-US" dirty="0"/>
              <a:t>Kudos to system experts for startup efforts: T. </a:t>
            </a:r>
            <a:r>
              <a:rPr lang="en-US" dirty="0" err="1"/>
              <a:t>Shrey</a:t>
            </a:r>
            <a:r>
              <a:rPr lang="en-US" dirty="0"/>
              <a:t>, K. </a:t>
            </a:r>
            <a:r>
              <a:rPr lang="en-US" dirty="0" err="1"/>
              <a:t>Mernick</a:t>
            </a:r>
            <a:r>
              <a:rPr lang="en-US" dirty="0"/>
              <a:t>, R. Guillaume, A. Drees, C. Lui, R. </a:t>
            </a:r>
            <a:r>
              <a:rPr lang="en-US" dirty="0" err="1"/>
              <a:t>Hulsart</a:t>
            </a:r>
            <a:r>
              <a:rPr lang="en-US" dirty="0"/>
              <a:t>, R. </a:t>
            </a:r>
            <a:r>
              <a:rPr lang="en-US" dirty="0" err="1"/>
              <a:t>Michnoff</a:t>
            </a:r>
            <a:endParaRPr lang="en-US" dirty="0"/>
          </a:p>
        </p:txBody>
      </p:sp>
    </p:spTree>
    <p:extLst>
      <p:ext uri="{BB962C8B-B14F-4D97-AF65-F5344CB8AC3E}">
        <p14:creationId xmlns:p14="http://schemas.microsoft.com/office/powerpoint/2010/main" val="380519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F2A73-9DE6-9552-E921-5CDFCF1B0F4F}"/>
              </a:ext>
            </a:extLst>
          </p:cNvPr>
          <p:cNvSpPr>
            <a:spLocks noGrp="1"/>
          </p:cNvSpPr>
          <p:nvPr>
            <p:ph type="title"/>
          </p:nvPr>
        </p:nvSpPr>
        <p:spPr/>
        <p:txBody>
          <a:bodyPr>
            <a:normAutofit fontScale="90000"/>
          </a:bodyPr>
          <a:lstStyle/>
          <a:p>
            <a:r>
              <a:rPr lang="en-US" dirty="0"/>
              <a:t>Call In Lists: Check Numbers and Update Regularly for Vacation (and Training/Conferences!)</a:t>
            </a:r>
          </a:p>
        </p:txBody>
      </p:sp>
      <p:sp>
        <p:nvSpPr>
          <p:cNvPr id="3" name="Content Placeholder 2">
            <a:extLst>
              <a:ext uri="{FF2B5EF4-FFF2-40B4-BE49-F238E27FC236}">
                <a16:creationId xmlns:a16="http://schemas.microsoft.com/office/drawing/2014/main" id="{A5CB86EE-CA9B-B15A-A9E0-3AF05E3B6A0D}"/>
              </a:ext>
            </a:extLst>
          </p:cNvPr>
          <p:cNvSpPr>
            <a:spLocks noGrp="1"/>
          </p:cNvSpPr>
          <p:nvPr>
            <p:ph idx="1"/>
          </p:nvPr>
        </p:nvSpPr>
        <p:spPr/>
        <p:txBody>
          <a:bodyPr>
            <a:normAutofit/>
          </a:bodyPr>
          <a:lstStyle/>
          <a:p>
            <a:endParaRPr lang="en-US" dirty="0"/>
          </a:p>
          <a:p>
            <a:r>
              <a:rPr lang="en-US" dirty="0"/>
              <a:t>Call in lists have gotten better with new setup </a:t>
            </a:r>
          </a:p>
          <a:p>
            <a:r>
              <a:rPr lang="en-US" dirty="0"/>
              <a:t>Still had a few issues with missing people on call in lists during set up</a:t>
            </a:r>
          </a:p>
          <a:p>
            <a:r>
              <a:rPr lang="en-US" dirty="0"/>
              <a:t>Rotate personnel to help with burnout – Group Leaders should update this, or maybe there is a way to automate rotation?  People get busy and this can be forgotten but is important</a:t>
            </a:r>
          </a:p>
          <a:p>
            <a:pPr marL="36900" indent="0">
              <a:buNone/>
            </a:pPr>
            <a:endParaRPr lang="en-US" dirty="0"/>
          </a:p>
          <a:p>
            <a:pPr marL="36900" indent="0">
              <a:buNone/>
            </a:pPr>
            <a:r>
              <a:rPr lang="en-US" dirty="0"/>
              <a:t>HARD TO REACH GROUPS DURING OFF HOURS: </a:t>
            </a:r>
          </a:p>
          <a:p>
            <a:pPr lvl="1"/>
            <a:r>
              <a:rPr lang="en-US" dirty="0"/>
              <a:t>Vacuum, Water, RHIC PS</a:t>
            </a:r>
          </a:p>
        </p:txBody>
      </p:sp>
    </p:spTree>
    <p:extLst>
      <p:ext uri="{BB962C8B-B14F-4D97-AF65-F5344CB8AC3E}">
        <p14:creationId xmlns:p14="http://schemas.microsoft.com/office/powerpoint/2010/main" val="2302708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82F7A-63B6-F480-E46D-7215515938EB}"/>
              </a:ext>
            </a:extLst>
          </p:cNvPr>
          <p:cNvSpPr>
            <a:spLocks noGrp="1"/>
          </p:cNvSpPr>
          <p:nvPr>
            <p:ph type="title"/>
          </p:nvPr>
        </p:nvSpPr>
        <p:spPr/>
        <p:txBody>
          <a:bodyPr/>
          <a:lstStyle/>
          <a:p>
            <a:r>
              <a:rPr lang="en-US" dirty="0"/>
              <a:t>Work Control Coordinators</a:t>
            </a:r>
          </a:p>
        </p:txBody>
      </p:sp>
      <p:sp>
        <p:nvSpPr>
          <p:cNvPr id="3" name="Content Placeholder 2">
            <a:extLst>
              <a:ext uri="{FF2B5EF4-FFF2-40B4-BE49-F238E27FC236}">
                <a16:creationId xmlns:a16="http://schemas.microsoft.com/office/drawing/2014/main" id="{6152BE79-FC9A-59F5-2D63-023E1CC98C44}"/>
              </a:ext>
            </a:extLst>
          </p:cNvPr>
          <p:cNvSpPr>
            <a:spLocks noGrp="1"/>
          </p:cNvSpPr>
          <p:nvPr>
            <p:ph idx="1"/>
          </p:nvPr>
        </p:nvSpPr>
        <p:spPr/>
        <p:txBody>
          <a:bodyPr>
            <a:normAutofit/>
          </a:bodyPr>
          <a:lstStyle/>
          <a:p>
            <a:r>
              <a:rPr lang="en-US" sz="2400" b="0" i="0" dirty="0">
                <a:effectLst/>
                <a:latin typeface="Calibri" panose="020F0502020204030204" pitchFamily="34" charset="0"/>
              </a:rPr>
              <a:t>New work control coordinator role in identifying high hazard work makes arranging fixes more difficult, especially off hours</a:t>
            </a:r>
          </a:p>
          <a:p>
            <a:pPr marL="36900" indent="0">
              <a:buNone/>
            </a:pPr>
            <a:endParaRPr lang="en-US" sz="2400" b="0" i="0" dirty="0">
              <a:effectLst/>
              <a:latin typeface="Calibri" panose="020F0502020204030204" pitchFamily="34" charset="0"/>
            </a:endParaRPr>
          </a:p>
          <a:p>
            <a:r>
              <a:rPr lang="en-US" sz="2400" dirty="0">
                <a:effectLst/>
                <a:latin typeface="Calibri" panose="020F0502020204030204" pitchFamily="34" charset="0"/>
              </a:rPr>
              <a:t>Remember with this new requirement work control coordinators need to be contacted and then a follow up with MCR is necessary</a:t>
            </a:r>
            <a:endParaRPr lang="en-US" sz="2400" b="0" i="0" dirty="0">
              <a:effectLst/>
              <a:latin typeface="Calibri" panose="020F0502020204030204" pitchFamily="34" charset="0"/>
            </a:endParaRPr>
          </a:p>
        </p:txBody>
      </p:sp>
    </p:spTree>
    <p:extLst>
      <p:ext uri="{BB962C8B-B14F-4D97-AF65-F5344CB8AC3E}">
        <p14:creationId xmlns:p14="http://schemas.microsoft.com/office/powerpoint/2010/main" val="1003638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E527E-5E40-9D6A-5A21-40981491AD63}"/>
              </a:ext>
            </a:extLst>
          </p:cNvPr>
          <p:cNvSpPr>
            <a:spLocks noGrp="1"/>
          </p:cNvSpPr>
          <p:nvPr>
            <p:ph type="title"/>
          </p:nvPr>
        </p:nvSpPr>
        <p:spPr/>
        <p:txBody>
          <a:bodyPr>
            <a:normAutofit/>
          </a:bodyPr>
          <a:lstStyle/>
          <a:p>
            <a:r>
              <a:rPr lang="en-US" dirty="0"/>
              <a:t>Remote/Local Work Balance</a:t>
            </a:r>
          </a:p>
        </p:txBody>
      </p:sp>
      <p:sp>
        <p:nvSpPr>
          <p:cNvPr id="3" name="Content Placeholder 2">
            <a:extLst>
              <a:ext uri="{FF2B5EF4-FFF2-40B4-BE49-F238E27FC236}">
                <a16:creationId xmlns:a16="http://schemas.microsoft.com/office/drawing/2014/main" id="{4CC90D66-7F50-5A8E-6239-3D95E9622FD8}"/>
              </a:ext>
            </a:extLst>
          </p:cNvPr>
          <p:cNvSpPr>
            <a:spLocks noGrp="1"/>
          </p:cNvSpPr>
          <p:nvPr>
            <p:ph idx="1"/>
          </p:nvPr>
        </p:nvSpPr>
        <p:spPr/>
        <p:txBody>
          <a:bodyPr>
            <a:normAutofit/>
          </a:bodyPr>
          <a:lstStyle/>
          <a:p>
            <a:pPr marL="36900" indent="0">
              <a:buNone/>
            </a:pPr>
            <a:endParaRPr lang="en-US" dirty="0"/>
          </a:p>
          <a:p>
            <a:pPr marL="36900" indent="0">
              <a:buNone/>
            </a:pPr>
            <a:r>
              <a:rPr lang="en-US" dirty="0"/>
              <a:t>FY23 - 1st post-Covid run</a:t>
            </a:r>
          </a:p>
          <a:p>
            <a:r>
              <a:rPr lang="en-US" dirty="0"/>
              <a:t>More faces in MCR this run for setup and APEX</a:t>
            </a:r>
          </a:p>
          <a:p>
            <a:pPr lvl="1"/>
            <a:r>
              <a:rPr lang="en-US" dirty="0"/>
              <a:t>Best way for operators to learn is watching experts and bugging them in person</a:t>
            </a:r>
          </a:p>
          <a:p>
            <a:r>
              <a:rPr lang="en-US" dirty="0"/>
              <a:t>Experts/technicians were onsite during the regular business hours</a:t>
            </a:r>
          </a:p>
          <a:p>
            <a:r>
              <a:rPr lang="en-US" dirty="0"/>
              <a:t>Personnel who do software/(computer work) were readily available to help both during and off regular business hours</a:t>
            </a:r>
          </a:p>
          <a:p>
            <a:r>
              <a:rPr lang="en-US" dirty="0"/>
              <a:t>The hybrid (in person + remote) meetings are very nice to accommodate everyone's needs</a:t>
            </a:r>
          </a:p>
        </p:txBody>
      </p:sp>
    </p:spTree>
    <p:extLst>
      <p:ext uri="{BB962C8B-B14F-4D97-AF65-F5344CB8AC3E}">
        <p14:creationId xmlns:p14="http://schemas.microsoft.com/office/powerpoint/2010/main" val="4011262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3BD7B-05E7-F39D-7654-7F3EC2BF2FFB}"/>
              </a:ext>
            </a:extLst>
          </p:cNvPr>
          <p:cNvSpPr>
            <a:spLocks noGrp="1"/>
          </p:cNvSpPr>
          <p:nvPr>
            <p:ph type="title"/>
          </p:nvPr>
        </p:nvSpPr>
        <p:spPr/>
        <p:txBody>
          <a:bodyPr/>
          <a:lstStyle/>
          <a:p>
            <a:r>
              <a:rPr lang="en-US" dirty="0"/>
              <a:t>Access Training</a:t>
            </a:r>
          </a:p>
        </p:txBody>
      </p:sp>
      <p:sp>
        <p:nvSpPr>
          <p:cNvPr id="3" name="Content Placeholder 2">
            <a:extLst>
              <a:ext uri="{FF2B5EF4-FFF2-40B4-BE49-F238E27FC236}">
                <a16:creationId xmlns:a16="http://schemas.microsoft.com/office/drawing/2014/main" id="{F589FDB1-E5B3-4F20-8CF1-CC2BE378C81D}"/>
              </a:ext>
            </a:extLst>
          </p:cNvPr>
          <p:cNvSpPr>
            <a:spLocks noGrp="1"/>
          </p:cNvSpPr>
          <p:nvPr>
            <p:ph idx="1"/>
          </p:nvPr>
        </p:nvSpPr>
        <p:spPr/>
        <p:txBody>
          <a:bodyPr/>
          <a:lstStyle/>
          <a:p>
            <a:r>
              <a:rPr lang="en-US" dirty="0"/>
              <a:t>Many blown sweeps this run – time waster</a:t>
            </a:r>
          </a:p>
          <a:p>
            <a:r>
              <a:rPr lang="en-US" dirty="0"/>
              <a:t>If it has been a while since last access (or first time) – Let MCR know on the phone or when picking up the key, we can give reminders of the process </a:t>
            </a:r>
          </a:p>
          <a:p>
            <a:r>
              <a:rPr lang="en-US" dirty="0"/>
              <a:t>If initial attempt does not work, STEP AWAY FROM THE DOOR AND CALL x7400</a:t>
            </a:r>
          </a:p>
        </p:txBody>
      </p:sp>
    </p:spTree>
    <p:extLst>
      <p:ext uri="{BB962C8B-B14F-4D97-AF65-F5344CB8AC3E}">
        <p14:creationId xmlns:p14="http://schemas.microsoft.com/office/powerpoint/2010/main" val="1727076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4BB6-5C88-07A0-998A-9FBB4138BE7F}"/>
              </a:ext>
            </a:extLst>
          </p:cNvPr>
          <p:cNvSpPr>
            <a:spLocks noGrp="1"/>
          </p:cNvSpPr>
          <p:nvPr>
            <p:ph type="title"/>
          </p:nvPr>
        </p:nvSpPr>
        <p:spPr/>
        <p:txBody>
          <a:bodyPr>
            <a:normAutofit/>
          </a:bodyPr>
          <a:lstStyle/>
          <a:p>
            <a:r>
              <a:rPr lang="en-US" dirty="0"/>
              <a:t>MCR Computer Issues and RH8</a:t>
            </a:r>
          </a:p>
        </p:txBody>
      </p:sp>
      <p:sp>
        <p:nvSpPr>
          <p:cNvPr id="3" name="Content Placeholder 2">
            <a:extLst>
              <a:ext uri="{FF2B5EF4-FFF2-40B4-BE49-F238E27FC236}">
                <a16:creationId xmlns:a16="http://schemas.microsoft.com/office/drawing/2014/main" id="{26BEBCBF-C59B-7FEF-785A-75765594DF72}"/>
              </a:ext>
            </a:extLst>
          </p:cNvPr>
          <p:cNvSpPr>
            <a:spLocks noGrp="1"/>
          </p:cNvSpPr>
          <p:nvPr>
            <p:ph idx="1"/>
          </p:nvPr>
        </p:nvSpPr>
        <p:spPr/>
        <p:txBody>
          <a:bodyPr>
            <a:normAutofit lnSpcReduction="10000"/>
          </a:bodyPr>
          <a:lstStyle/>
          <a:p>
            <a:r>
              <a:rPr lang="en-US" dirty="0"/>
              <a:t>New double wide display consoles in MCR are nice, but some hardware issues</a:t>
            </a:r>
          </a:p>
          <a:p>
            <a:pPr lvl="1"/>
            <a:r>
              <a:rPr lang="en-US" dirty="0"/>
              <a:t>Had an MCR console just turn off on me randomly right before I was about to run the </a:t>
            </a:r>
            <a:r>
              <a:rPr lang="en-US" dirty="0" err="1"/>
              <a:t>Up.tape</a:t>
            </a:r>
            <a:r>
              <a:rPr lang="en-US" dirty="0"/>
              <a:t> (application automating ramping RHIC to store energy), BAD to get lost in this, we could have been stuck sitting at store energy blasting the experiments with backgrounds</a:t>
            </a:r>
          </a:p>
          <a:p>
            <a:pPr marL="450000" lvl="1" indent="0">
              <a:buNone/>
            </a:pPr>
            <a:endParaRPr lang="en-US" dirty="0"/>
          </a:p>
          <a:p>
            <a:r>
              <a:rPr lang="en-US" dirty="0"/>
              <a:t>MCR is halfway upgraded to RH8, still working out some minor bugs and default settings</a:t>
            </a:r>
          </a:p>
          <a:p>
            <a:pPr lvl="1"/>
            <a:r>
              <a:rPr lang="en-US" dirty="0"/>
              <a:t>AGS IPM Application Issue</a:t>
            </a:r>
          </a:p>
          <a:p>
            <a:pPr lvl="1"/>
            <a:r>
              <a:rPr lang="en-US" dirty="0"/>
              <a:t>Trouble loading </a:t>
            </a:r>
            <a:r>
              <a:rPr lang="en-US" dirty="0" err="1"/>
              <a:t>elogs</a:t>
            </a:r>
            <a:r>
              <a:rPr lang="en-US" dirty="0"/>
              <a:t> sometimes on certain machines</a:t>
            </a:r>
          </a:p>
          <a:p>
            <a:pPr lvl="1"/>
            <a:r>
              <a:rPr lang="en-US" dirty="0"/>
              <a:t>No rigid window locking </a:t>
            </a:r>
            <a:r>
              <a:rPr lang="en-US" dirty="0">
                <a:sym typeface="Wingdings" panose="05000000000000000000" pitchFamily="2" charset="2"/>
              </a:rPr>
              <a:t> Messy screen setups</a:t>
            </a:r>
          </a:p>
          <a:p>
            <a:pPr lvl="1"/>
            <a:r>
              <a:rPr lang="en-US" dirty="0">
                <a:sym typeface="Wingdings" panose="05000000000000000000" pitchFamily="2" charset="2"/>
              </a:rPr>
              <a:t>Default maximize when trying to place window in corner/screen edge</a:t>
            </a:r>
          </a:p>
          <a:p>
            <a:pPr lvl="1"/>
            <a:r>
              <a:rPr lang="en-US" dirty="0">
                <a:sym typeface="Wingdings" panose="05000000000000000000" pitchFamily="2" charset="2"/>
              </a:rPr>
              <a:t>And more, actively working with controls on some issues but there is still some work to be done</a:t>
            </a:r>
            <a:endParaRPr lang="en-US" dirty="0"/>
          </a:p>
        </p:txBody>
      </p:sp>
    </p:spTree>
    <p:extLst>
      <p:ext uri="{BB962C8B-B14F-4D97-AF65-F5344CB8AC3E}">
        <p14:creationId xmlns:p14="http://schemas.microsoft.com/office/powerpoint/2010/main" val="2798509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69B0-F794-EE6A-9429-D2B8EEEC97DD}"/>
              </a:ext>
            </a:extLst>
          </p:cNvPr>
          <p:cNvSpPr>
            <a:spLocks noGrp="1"/>
          </p:cNvSpPr>
          <p:nvPr>
            <p:ph type="title"/>
          </p:nvPr>
        </p:nvSpPr>
        <p:spPr>
          <a:xfrm>
            <a:off x="988440" y="42990"/>
            <a:ext cx="10353762" cy="970450"/>
          </a:xfrm>
        </p:spPr>
        <p:txBody>
          <a:bodyPr>
            <a:normAutofit/>
          </a:bodyPr>
          <a:lstStyle/>
          <a:p>
            <a:r>
              <a:rPr lang="en-US" dirty="0"/>
              <a:t>APEX Communication was Excellent!</a:t>
            </a:r>
          </a:p>
        </p:txBody>
      </p:sp>
      <p:pic>
        <p:nvPicPr>
          <p:cNvPr id="5" name="Picture 4">
            <a:extLst>
              <a:ext uri="{FF2B5EF4-FFF2-40B4-BE49-F238E27FC236}">
                <a16:creationId xmlns:a16="http://schemas.microsoft.com/office/drawing/2014/main" id="{89351255-767E-6D10-4A5E-100E8E8BD9A1}"/>
              </a:ext>
            </a:extLst>
          </p:cNvPr>
          <p:cNvPicPr>
            <a:picLocks noChangeAspect="1"/>
          </p:cNvPicPr>
          <p:nvPr/>
        </p:nvPicPr>
        <p:blipFill>
          <a:blip r:embed="rId2"/>
          <a:stretch>
            <a:fillRect/>
          </a:stretch>
        </p:blipFill>
        <p:spPr>
          <a:xfrm>
            <a:off x="3671495" y="1145342"/>
            <a:ext cx="4053280" cy="5318135"/>
          </a:xfrm>
          <a:prstGeom prst="rect">
            <a:avLst/>
          </a:prstGeom>
        </p:spPr>
      </p:pic>
      <p:pic>
        <p:nvPicPr>
          <p:cNvPr id="7" name="Picture 6">
            <a:extLst>
              <a:ext uri="{FF2B5EF4-FFF2-40B4-BE49-F238E27FC236}">
                <a16:creationId xmlns:a16="http://schemas.microsoft.com/office/drawing/2014/main" id="{EC26B26C-1826-E49F-A269-E3A0672E6F93}"/>
              </a:ext>
            </a:extLst>
          </p:cNvPr>
          <p:cNvPicPr>
            <a:picLocks noChangeAspect="1"/>
          </p:cNvPicPr>
          <p:nvPr/>
        </p:nvPicPr>
        <p:blipFill>
          <a:blip r:embed="rId3"/>
          <a:stretch>
            <a:fillRect/>
          </a:stretch>
        </p:blipFill>
        <p:spPr>
          <a:xfrm>
            <a:off x="7846527" y="1145343"/>
            <a:ext cx="4241149" cy="5318135"/>
          </a:xfrm>
          <a:prstGeom prst="rect">
            <a:avLst/>
          </a:prstGeom>
        </p:spPr>
      </p:pic>
      <p:sp>
        <p:nvSpPr>
          <p:cNvPr id="8" name="TextBox 7">
            <a:extLst>
              <a:ext uri="{FF2B5EF4-FFF2-40B4-BE49-F238E27FC236}">
                <a16:creationId xmlns:a16="http://schemas.microsoft.com/office/drawing/2014/main" id="{E5FF9BC2-7A5A-4208-389C-B7518F91148C}"/>
              </a:ext>
            </a:extLst>
          </p:cNvPr>
          <p:cNvSpPr txBox="1"/>
          <p:nvPr/>
        </p:nvSpPr>
        <p:spPr>
          <a:xfrm>
            <a:off x="104324" y="1528471"/>
            <a:ext cx="3267075" cy="480131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rPr>
              <a:t>This was an issue last year, day of notice for non-trivial setups and operation</a:t>
            </a:r>
          </a:p>
          <a:p>
            <a:endParaRPr lang="en-US" dirty="0">
              <a:solidFill>
                <a:schemeClr val="tx2"/>
              </a:solidFill>
            </a:endParaRPr>
          </a:p>
          <a:p>
            <a:pPr marL="285750" indent="-285750">
              <a:buFont typeface="Arial" panose="020B0604020202020204" pitchFamily="34" charset="0"/>
              <a:buChar char="•"/>
            </a:pPr>
            <a:r>
              <a:rPr lang="en-US" dirty="0">
                <a:solidFill>
                  <a:schemeClr val="tx2"/>
                </a:solidFill>
              </a:rPr>
              <a:t>Detailed plans were emailed to OCs before the day of APEX and then sent to Operators</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Let’s us plan the most efficient ways to provide what is necessary and consult with experts if necessary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77580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F0C6-4441-9CDD-E62D-10DCA6D1A2EE}"/>
              </a:ext>
            </a:extLst>
          </p:cNvPr>
          <p:cNvSpPr>
            <a:spLocks noGrp="1"/>
          </p:cNvSpPr>
          <p:nvPr>
            <p:ph type="title"/>
          </p:nvPr>
        </p:nvSpPr>
        <p:spPr/>
        <p:txBody>
          <a:bodyPr/>
          <a:lstStyle/>
          <a:p>
            <a:r>
              <a:rPr lang="en-US" dirty="0"/>
              <a:t>Communication with MCR</a:t>
            </a:r>
          </a:p>
        </p:txBody>
      </p:sp>
      <p:sp>
        <p:nvSpPr>
          <p:cNvPr id="3" name="Content Placeholder 2">
            <a:extLst>
              <a:ext uri="{FF2B5EF4-FFF2-40B4-BE49-F238E27FC236}">
                <a16:creationId xmlns:a16="http://schemas.microsoft.com/office/drawing/2014/main" id="{27EDC0CE-728A-196B-8550-D5B83AAE5D20}"/>
              </a:ext>
            </a:extLst>
          </p:cNvPr>
          <p:cNvSpPr>
            <a:spLocks noGrp="1"/>
          </p:cNvSpPr>
          <p:nvPr>
            <p:ph idx="1"/>
          </p:nvPr>
        </p:nvSpPr>
        <p:spPr>
          <a:xfrm>
            <a:off x="913795" y="1732449"/>
            <a:ext cx="10353762" cy="4715004"/>
          </a:xfrm>
        </p:spPr>
        <p:txBody>
          <a:bodyPr>
            <a:normAutofit lnSpcReduction="10000"/>
          </a:bodyPr>
          <a:lstStyle/>
          <a:p>
            <a:r>
              <a:rPr lang="en-US" dirty="0"/>
              <a:t>Preferred method of course is always in person – Operators can learn from watching machine experts, the more we can learn the less we will have to call you</a:t>
            </a:r>
          </a:p>
          <a:p>
            <a:r>
              <a:rPr lang="en-US" dirty="0"/>
              <a:t>Second best option is calling – immediately gets our attention</a:t>
            </a:r>
          </a:p>
          <a:p>
            <a:r>
              <a:rPr lang="en-US" dirty="0"/>
              <a:t>Last option is Microsoft Teams “MCR Live Chat”</a:t>
            </a:r>
          </a:p>
          <a:p>
            <a:pPr lvl="1"/>
            <a:r>
              <a:rPr lang="en-US" dirty="0"/>
              <a:t>Good for non-urgent questions, or coordinating multiple efforts remotely</a:t>
            </a:r>
          </a:p>
          <a:p>
            <a:pPr lvl="1"/>
            <a:r>
              <a:rPr lang="en-US" dirty="0"/>
              <a:t>Microsoft teams is not supported on Linux – it can sometimes act up on MCR consoles</a:t>
            </a:r>
          </a:p>
          <a:p>
            <a:pPr lvl="1"/>
            <a:r>
              <a:rPr lang="en-US" dirty="0"/>
              <a:t>Our screens are full of applications and monitors and sometimes Teams notifications can get lost in the noise, phones are most reliable way to notify us immediately of something</a:t>
            </a:r>
          </a:p>
          <a:p>
            <a:pPr lvl="1"/>
            <a:r>
              <a:rPr lang="en-US" dirty="0"/>
              <a:t>Previous run issues of </a:t>
            </a:r>
            <a:r>
              <a:rPr lang="en-US" dirty="0" err="1"/>
              <a:t>elog</a:t>
            </a:r>
            <a:r>
              <a:rPr lang="en-US" dirty="0"/>
              <a:t> information being put only in teams has gotten better, but useful reminder</a:t>
            </a:r>
          </a:p>
          <a:p>
            <a:pPr lvl="1"/>
            <a:r>
              <a:rPr lang="en-US" dirty="0"/>
              <a:t>Downside:  Lets you take the stress of control room home, people can get addicted to checking up on it like other social media scrolling and can contribute to burn out</a:t>
            </a:r>
          </a:p>
          <a:p>
            <a:pPr lvl="1"/>
            <a:r>
              <a:rPr lang="en-US" dirty="0"/>
              <a:t>Take a break and decompress!  If there is anything urgent MCR will call</a:t>
            </a:r>
          </a:p>
        </p:txBody>
      </p:sp>
    </p:spTree>
    <p:extLst>
      <p:ext uri="{BB962C8B-B14F-4D97-AF65-F5344CB8AC3E}">
        <p14:creationId xmlns:p14="http://schemas.microsoft.com/office/powerpoint/2010/main" val="186403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AEA21-F1CF-B44B-D63E-7096E9DF3AEE}"/>
              </a:ext>
            </a:extLst>
          </p:cNvPr>
          <p:cNvSpPr>
            <a:spLocks noGrp="1"/>
          </p:cNvSpPr>
          <p:nvPr>
            <p:ph type="title"/>
          </p:nvPr>
        </p:nvSpPr>
        <p:spPr>
          <a:xfrm>
            <a:off x="913795" y="0"/>
            <a:ext cx="10353762" cy="970450"/>
          </a:xfrm>
        </p:spPr>
        <p:txBody>
          <a:bodyPr/>
          <a:lstStyle/>
          <a:p>
            <a:r>
              <a:rPr lang="en-US" dirty="0"/>
              <a:t>Experiment Communication/Signals</a:t>
            </a:r>
          </a:p>
        </p:txBody>
      </p:sp>
      <p:sp>
        <p:nvSpPr>
          <p:cNvPr id="3" name="Content Placeholder 2">
            <a:extLst>
              <a:ext uri="{FF2B5EF4-FFF2-40B4-BE49-F238E27FC236}">
                <a16:creationId xmlns:a16="http://schemas.microsoft.com/office/drawing/2014/main" id="{C4455202-6E13-F1A5-A785-EC323F76D1D6}"/>
              </a:ext>
            </a:extLst>
          </p:cNvPr>
          <p:cNvSpPr>
            <a:spLocks noGrp="1"/>
          </p:cNvSpPr>
          <p:nvPr>
            <p:ph idx="1"/>
          </p:nvPr>
        </p:nvSpPr>
        <p:spPr>
          <a:xfrm>
            <a:off x="289250" y="970450"/>
            <a:ext cx="5197150" cy="5588971"/>
          </a:xfrm>
        </p:spPr>
        <p:txBody>
          <a:bodyPr>
            <a:normAutofit/>
          </a:bodyPr>
          <a:lstStyle/>
          <a:p>
            <a:r>
              <a:rPr lang="en-US" dirty="0"/>
              <a:t>First run for all Operators with two experiments – communication between control rooms was good</a:t>
            </a:r>
          </a:p>
          <a:p>
            <a:r>
              <a:rPr lang="en-US" dirty="0"/>
              <a:t>Plans were changing pretty frequently to adjust for failures and impromptu maintenances – following up with all CRs to touch base could be a little better on our end</a:t>
            </a:r>
          </a:p>
          <a:p>
            <a:endParaRPr lang="en-US" dirty="0"/>
          </a:p>
          <a:p>
            <a:r>
              <a:rPr lang="en-US" dirty="0"/>
              <a:t>STAR vertex control used to be done over phone – “Vertex has drifted please adjust”</a:t>
            </a:r>
          </a:p>
          <a:p>
            <a:r>
              <a:rPr lang="en-US" dirty="0"/>
              <a:t>Then we had access to online plots showing event distributions, better but slow for actively tuning</a:t>
            </a:r>
          </a:p>
        </p:txBody>
      </p:sp>
      <p:pic>
        <p:nvPicPr>
          <p:cNvPr id="5" name="Picture 4">
            <a:extLst>
              <a:ext uri="{FF2B5EF4-FFF2-40B4-BE49-F238E27FC236}">
                <a16:creationId xmlns:a16="http://schemas.microsoft.com/office/drawing/2014/main" id="{F3844569-9853-2054-500A-D4CFB0117FDC}"/>
              </a:ext>
            </a:extLst>
          </p:cNvPr>
          <p:cNvPicPr>
            <a:picLocks noChangeAspect="1"/>
          </p:cNvPicPr>
          <p:nvPr/>
        </p:nvPicPr>
        <p:blipFill>
          <a:blip r:embed="rId2"/>
          <a:stretch>
            <a:fillRect/>
          </a:stretch>
        </p:blipFill>
        <p:spPr>
          <a:xfrm>
            <a:off x="6090676" y="1366055"/>
            <a:ext cx="5912498" cy="4298352"/>
          </a:xfrm>
          <a:prstGeom prst="rect">
            <a:avLst/>
          </a:prstGeom>
        </p:spPr>
      </p:pic>
    </p:spTree>
    <p:extLst>
      <p:ext uri="{BB962C8B-B14F-4D97-AF65-F5344CB8AC3E}">
        <p14:creationId xmlns:p14="http://schemas.microsoft.com/office/powerpoint/2010/main" val="1565958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B4D0EA-E473-EC84-C43C-EDA0A82904E3}"/>
              </a:ext>
            </a:extLst>
          </p:cNvPr>
          <p:cNvPicPr>
            <a:picLocks noChangeAspect="1"/>
          </p:cNvPicPr>
          <p:nvPr/>
        </p:nvPicPr>
        <p:blipFill>
          <a:blip r:embed="rId2"/>
          <a:stretch>
            <a:fillRect/>
          </a:stretch>
        </p:blipFill>
        <p:spPr>
          <a:xfrm>
            <a:off x="8317653" y="3429000"/>
            <a:ext cx="3249279" cy="3352924"/>
          </a:xfrm>
          <a:prstGeom prst="rect">
            <a:avLst/>
          </a:prstGeom>
        </p:spPr>
      </p:pic>
      <p:sp>
        <p:nvSpPr>
          <p:cNvPr id="2" name="Title 1">
            <a:extLst>
              <a:ext uri="{FF2B5EF4-FFF2-40B4-BE49-F238E27FC236}">
                <a16:creationId xmlns:a16="http://schemas.microsoft.com/office/drawing/2014/main" id="{B3DAEA21-F1CF-B44B-D63E-7096E9DF3AEE}"/>
              </a:ext>
            </a:extLst>
          </p:cNvPr>
          <p:cNvSpPr>
            <a:spLocks noGrp="1"/>
          </p:cNvSpPr>
          <p:nvPr>
            <p:ph type="title"/>
          </p:nvPr>
        </p:nvSpPr>
        <p:spPr>
          <a:xfrm>
            <a:off x="-248255" y="0"/>
            <a:ext cx="10353762" cy="970450"/>
          </a:xfrm>
        </p:spPr>
        <p:txBody>
          <a:bodyPr/>
          <a:lstStyle/>
          <a:p>
            <a:r>
              <a:rPr lang="en-US" dirty="0"/>
              <a:t>Experiment Signals</a:t>
            </a:r>
          </a:p>
        </p:txBody>
      </p:sp>
      <p:sp>
        <p:nvSpPr>
          <p:cNvPr id="3" name="Content Placeholder 2">
            <a:extLst>
              <a:ext uri="{FF2B5EF4-FFF2-40B4-BE49-F238E27FC236}">
                <a16:creationId xmlns:a16="http://schemas.microsoft.com/office/drawing/2014/main" id="{C4455202-6E13-F1A5-A785-EC323F76D1D6}"/>
              </a:ext>
            </a:extLst>
          </p:cNvPr>
          <p:cNvSpPr>
            <a:spLocks noGrp="1"/>
          </p:cNvSpPr>
          <p:nvPr>
            <p:ph idx="1"/>
          </p:nvPr>
        </p:nvSpPr>
        <p:spPr>
          <a:xfrm>
            <a:off x="430813" y="900767"/>
            <a:ext cx="7228957" cy="4058751"/>
          </a:xfrm>
        </p:spPr>
        <p:txBody>
          <a:bodyPr/>
          <a:lstStyle/>
          <a:p>
            <a:r>
              <a:rPr lang="en-US" dirty="0"/>
              <a:t>Then STAR Z vertex data and we could automate Z vertex to zero (thanks Ian)</a:t>
            </a:r>
          </a:p>
          <a:p>
            <a:r>
              <a:rPr lang="en-US" dirty="0" err="1"/>
              <a:t>sPHENIX</a:t>
            </a:r>
            <a:r>
              <a:rPr lang="en-US" dirty="0"/>
              <a:t> was working on getting us usable signal to tune off of</a:t>
            </a:r>
          </a:p>
          <a:p>
            <a:r>
              <a:rPr lang="en-US" dirty="0"/>
              <a:t>Any other signals experiments can think of to share for tuning?</a:t>
            </a:r>
          </a:p>
        </p:txBody>
      </p:sp>
      <p:pic>
        <p:nvPicPr>
          <p:cNvPr id="7" name="Picture 6">
            <a:extLst>
              <a:ext uri="{FF2B5EF4-FFF2-40B4-BE49-F238E27FC236}">
                <a16:creationId xmlns:a16="http://schemas.microsoft.com/office/drawing/2014/main" id="{E13D592C-8783-0D90-81B9-53D662235F9C}"/>
              </a:ext>
            </a:extLst>
          </p:cNvPr>
          <p:cNvPicPr>
            <a:picLocks noChangeAspect="1"/>
          </p:cNvPicPr>
          <p:nvPr/>
        </p:nvPicPr>
        <p:blipFill>
          <a:blip r:embed="rId3"/>
          <a:stretch>
            <a:fillRect/>
          </a:stretch>
        </p:blipFill>
        <p:spPr>
          <a:xfrm>
            <a:off x="430813" y="3165208"/>
            <a:ext cx="6434423" cy="3588621"/>
          </a:xfrm>
          <a:prstGeom prst="rect">
            <a:avLst/>
          </a:prstGeom>
        </p:spPr>
      </p:pic>
      <p:pic>
        <p:nvPicPr>
          <p:cNvPr id="9" name="Picture 8">
            <a:extLst>
              <a:ext uri="{FF2B5EF4-FFF2-40B4-BE49-F238E27FC236}">
                <a16:creationId xmlns:a16="http://schemas.microsoft.com/office/drawing/2014/main" id="{1685A663-8528-956A-05BB-C2E3115A7A45}"/>
              </a:ext>
            </a:extLst>
          </p:cNvPr>
          <p:cNvPicPr>
            <a:picLocks noChangeAspect="1"/>
          </p:cNvPicPr>
          <p:nvPr/>
        </p:nvPicPr>
        <p:blipFill>
          <a:blip r:embed="rId4"/>
          <a:stretch>
            <a:fillRect/>
          </a:stretch>
        </p:blipFill>
        <p:spPr>
          <a:xfrm>
            <a:off x="8317653" y="76076"/>
            <a:ext cx="3807422" cy="3110610"/>
          </a:xfrm>
          <a:prstGeom prst="rect">
            <a:avLst/>
          </a:prstGeom>
        </p:spPr>
      </p:pic>
    </p:spTree>
    <p:extLst>
      <p:ext uri="{BB962C8B-B14F-4D97-AF65-F5344CB8AC3E}">
        <p14:creationId xmlns:p14="http://schemas.microsoft.com/office/powerpoint/2010/main" val="2626894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E41A-F08F-2837-BD95-3DD12D893D5F}"/>
              </a:ext>
            </a:extLst>
          </p:cNvPr>
          <p:cNvSpPr>
            <a:spLocks noGrp="1"/>
          </p:cNvSpPr>
          <p:nvPr>
            <p:ph type="title"/>
          </p:nvPr>
        </p:nvSpPr>
        <p:spPr/>
        <p:txBody>
          <a:bodyPr/>
          <a:lstStyle/>
          <a:p>
            <a:r>
              <a:rPr lang="en-US" dirty="0"/>
              <a:t>MCR Self Critiques</a:t>
            </a:r>
          </a:p>
        </p:txBody>
      </p:sp>
      <p:sp>
        <p:nvSpPr>
          <p:cNvPr id="3" name="Content Placeholder 2">
            <a:extLst>
              <a:ext uri="{FF2B5EF4-FFF2-40B4-BE49-F238E27FC236}">
                <a16:creationId xmlns:a16="http://schemas.microsoft.com/office/drawing/2014/main" id="{045DD636-D9FD-0794-A02B-F04E9D18E18B}"/>
              </a:ext>
            </a:extLst>
          </p:cNvPr>
          <p:cNvSpPr>
            <a:spLocks noGrp="1"/>
          </p:cNvSpPr>
          <p:nvPr>
            <p:ph idx="1"/>
          </p:nvPr>
        </p:nvSpPr>
        <p:spPr>
          <a:xfrm>
            <a:off x="913795" y="1732449"/>
            <a:ext cx="10353762" cy="4808310"/>
          </a:xfrm>
        </p:spPr>
        <p:txBody>
          <a:bodyPr>
            <a:normAutofit fontScale="92500"/>
          </a:bodyPr>
          <a:lstStyle/>
          <a:p>
            <a:pPr algn="l" fontAlgn="base"/>
            <a:r>
              <a:rPr lang="en-US" b="0" i="0" dirty="0">
                <a:solidFill>
                  <a:schemeClr val="tx1"/>
                </a:solidFill>
                <a:effectLst/>
                <a:latin typeface="inherit"/>
              </a:rPr>
              <a:t>Operations needs to work on its own communication between those in MCR while on shift</a:t>
            </a:r>
          </a:p>
          <a:p>
            <a:pPr lvl="1" fontAlgn="base"/>
            <a:r>
              <a:rPr lang="en-US" dirty="0">
                <a:solidFill>
                  <a:schemeClr val="tx1"/>
                </a:solidFill>
                <a:effectLst/>
                <a:latin typeface="inherit"/>
              </a:rPr>
              <a:t>Announcements to the room, take calls on speaker so everyone is in the loop, more thorough shift changes and </a:t>
            </a:r>
            <a:r>
              <a:rPr lang="en-US" dirty="0" err="1">
                <a:solidFill>
                  <a:schemeClr val="tx1"/>
                </a:solidFill>
                <a:effectLst/>
                <a:latin typeface="inherit"/>
              </a:rPr>
              <a:t>elog</a:t>
            </a:r>
            <a:r>
              <a:rPr lang="en-US" dirty="0">
                <a:solidFill>
                  <a:schemeClr val="tx1"/>
                </a:solidFill>
                <a:effectLst/>
                <a:latin typeface="inherit"/>
              </a:rPr>
              <a:t> documentation, discussing shift game plans and best operating methods before implementing – bounce more ideas off one another</a:t>
            </a:r>
          </a:p>
          <a:p>
            <a:pPr lvl="1" fontAlgn="base"/>
            <a:r>
              <a:rPr lang="en-US" dirty="0">
                <a:solidFill>
                  <a:schemeClr val="tx1"/>
                </a:solidFill>
                <a:effectLst/>
                <a:latin typeface="inherit"/>
              </a:rPr>
              <a:t>Even if you are a little unsure of something, ask the room – OCs have many more years of experience</a:t>
            </a:r>
          </a:p>
          <a:p>
            <a:pPr lvl="1" fontAlgn="base"/>
            <a:r>
              <a:rPr lang="en-US" b="0" i="0" dirty="0">
                <a:solidFill>
                  <a:schemeClr val="tx1"/>
                </a:solidFill>
                <a:effectLst/>
                <a:latin typeface="inherit"/>
              </a:rPr>
              <a:t>Some leftover remote work baggage – used to following </a:t>
            </a:r>
            <a:r>
              <a:rPr lang="en-US" dirty="0">
                <a:solidFill>
                  <a:schemeClr val="tx1"/>
                </a:solidFill>
                <a:effectLst/>
                <a:latin typeface="inherit"/>
              </a:rPr>
              <a:t>moving pieces remotely</a:t>
            </a:r>
          </a:p>
          <a:p>
            <a:pPr marL="450000" lvl="1" indent="0" fontAlgn="base">
              <a:buNone/>
            </a:pPr>
            <a:r>
              <a:rPr lang="en-US" dirty="0">
                <a:solidFill>
                  <a:schemeClr val="tx1"/>
                </a:solidFill>
                <a:effectLst/>
                <a:latin typeface="inherit"/>
              </a:rPr>
              <a:t> </a:t>
            </a:r>
          </a:p>
          <a:p>
            <a:pPr fontAlgn="base"/>
            <a:r>
              <a:rPr lang="en-US" dirty="0">
                <a:solidFill>
                  <a:schemeClr val="tx1"/>
                </a:solidFill>
                <a:effectLst/>
                <a:latin typeface="inherit"/>
              </a:rPr>
              <a:t>We are good at limping along in degraded state and making things work, need to be more proactive in resolving nuisance issues that aren’t show stoppers but ones we shouldn’t have to deal with daily</a:t>
            </a:r>
          </a:p>
          <a:p>
            <a:pPr fontAlgn="base"/>
            <a:r>
              <a:rPr lang="en-US" b="0" i="0" dirty="0">
                <a:solidFill>
                  <a:schemeClr val="tx1"/>
                </a:solidFill>
                <a:effectLst/>
                <a:latin typeface="inherit"/>
              </a:rPr>
              <a:t>Keep up on Alarm screen, annotate all alarms – hectic run but during downtime tackle the alarm display</a:t>
            </a:r>
          </a:p>
          <a:p>
            <a:pPr fontAlgn="base"/>
            <a:r>
              <a:rPr lang="en-US" dirty="0">
                <a:solidFill>
                  <a:schemeClr val="tx1"/>
                </a:solidFill>
                <a:latin typeface="inherit"/>
              </a:rPr>
              <a:t>More proactive in asking questions, insert ourselves into expert troubleshooting to learn so next time we may be able to do it ourselves, share the work load – not just delegation when possible</a:t>
            </a:r>
          </a:p>
          <a:p>
            <a:pPr marL="36900" indent="0" algn="l" fontAlgn="base">
              <a:buNone/>
            </a:pPr>
            <a:endParaRPr lang="en-US" dirty="0">
              <a:solidFill>
                <a:schemeClr val="tx1"/>
              </a:solidFill>
              <a:effectLst/>
              <a:latin typeface="inherit"/>
            </a:endParaRPr>
          </a:p>
          <a:p>
            <a:pPr algn="l" fontAlgn="base"/>
            <a:endParaRPr lang="en-US" b="0" i="0" dirty="0">
              <a:solidFill>
                <a:schemeClr val="tx1"/>
              </a:solidFill>
              <a:effectLst/>
              <a:latin typeface="inherit"/>
            </a:endParaRPr>
          </a:p>
        </p:txBody>
      </p:sp>
    </p:spTree>
    <p:extLst>
      <p:ext uri="{BB962C8B-B14F-4D97-AF65-F5344CB8AC3E}">
        <p14:creationId xmlns:p14="http://schemas.microsoft.com/office/powerpoint/2010/main" val="4135336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98143-D7D5-5517-C0D9-0DA453627BCC}"/>
              </a:ext>
            </a:extLst>
          </p:cNvPr>
          <p:cNvSpPr>
            <a:spLocks noGrp="1"/>
          </p:cNvSpPr>
          <p:nvPr>
            <p:ph type="title"/>
          </p:nvPr>
        </p:nvSpPr>
        <p:spPr>
          <a:xfrm>
            <a:off x="913795" y="0"/>
            <a:ext cx="10353762" cy="1001486"/>
          </a:xfrm>
        </p:spPr>
        <p:txBody>
          <a:bodyPr>
            <a:normAutofit fontScale="90000"/>
          </a:bodyPr>
          <a:lstStyle/>
          <a:p>
            <a:br>
              <a:rPr lang="en-US" dirty="0"/>
            </a:br>
            <a:r>
              <a:rPr lang="en-US" dirty="0"/>
              <a:t>Procedure Upkeep</a:t>
            </a:r>
          </a:p>
        </p:txBody>
      </p:sp>
      <p:sp>
        <p:nvSpPr>
          <p:cNvPr id="3" name="Content Placeholder 2">
            <a:extLst>
              <a:ext uri="{FF2B5EF4-FFF2-40B4-BE49-F238E27FC236}">
                <a16:creationId xmlns:a16="http://schemas.microsoft.com/office/drawing/2014/main" id="{DF17103F-5E52-B2F9-6555-788430953CC5}"/>
              </a:ext>
            </a:extLst>
          </p:cNvPr>
          <p:cNvSpPr>
            <a:spLocks noGrp="1"/>
          </p:cNvSpPr>
          <p:nvPr>
            <p:ph idx="1"/>
          </p:nvPr>
        </p:nvSpPr>
        <p:spPr>
          <a:xfrm>
            <a:off x="913795" y="1334277"/>
            <a:ext cx="10749470" cy="4833258"/>
          </a:xfrm>
        </p:spPr>
        <p:txBody>
          <a:bodyPr>
            <a:normAutofit lnSpcReduction="10000"/>
          </a:bodyPr>
          <a:lstStyle/>
          <a:p>
            <a:r>
              <a:rPr lang="en-US" dirty="0"/>
              <a:t>Procedure/documentation upkeep is crucial, OPM revamp and clean up underway but still a work in progress</a:t>
            </a:r>
          </a:p>
          <a:p>
            <a:r>
              <a:rPr lang="en-US" dirty="0"/>
              <a:t>Some examples that directly affected operations early on: </a:t>
            </a:r>
            <a:r>
              <a:rPr lang="en-US" b="1" dirty="0">
                <a:solidFill>
                  <a:srgbClr val="FF0000"/>
                </a:solidFill>
              </a:rPr>
              <a:t>H11-blw</a:t>
            </a:r>
            <a:r>
              <a:rPr lang="en-US" b="1" dirty="0"/>
              <a:t> </a:t>
            </a:r>
            <a:r>
              <a:rPr lang="en-US" dirty="0"/>
              <a:t>and</a:t>
            </a:r>
            <a:r>
              <a:rPr lang="en-US" b="1" dirty="0"/>
              <a:t> </a:t>
            </a:r>
            <a:r>
              <a:rPr lang="en-US" b="1" dirty="0">
                <a:solidFill>
                  <a:srgbClr val="00B0F0"/>
                </a:solidFill>
              </a:rPr>
              <a:t>blue injection kicker </a:t>
            </a:r>
          </a:p>
          <a:p>
            <a:endParaRPr lang="en-US" dirty="0"/>
          </a:p>
          <a:p>
            <a:r>
              <a:rPr lang="en-US" dirty="0">
                <a:solidFill>
                  <a:srgbClr val="FF0000"/>
                </a:solidFill>
              </a:rPr>
              <a:t>AGS H11 </a:t>
            </a:r>
            <a:r>
              <a:rPr lang="en-US" dirty="0" err="1">
                <a:solidFill>
                  <a:srgbClr val="FF0000"/>
                </a:solidFill>
              </a:rPr>
              <a:t>blw</a:t>
            </a:r>
            <a:r>
              <a:rPr lang="en-US" dirty="0">
                <a:solidFill>
                  <a:srgbClr val="FF0000"/>
                </a:solidFill>
              </a:rPr>
              <a:t> crowbar trips </a:t>
            </a:r>
            <a:r>
              <a:rPr lang="en-US" dirty="0"/>
              <a:t>– Pulsed Power set to address this on May 13</a:t>
            </a:r>
          </a:p>
          <a:p>
            <a:pPr lvl="1"/>
            <a:r>
              <a:rPr lang="en-US" dirty="0"/>
              <a:t>Issues with LOTO procedure introduces hazard to workers and increases downtime, original 1 hour estimate becomes an 8 hour job for procedure update and review</a:t>
            </a:r>
          </a:p>
          <a:p>
            <a:r>
              <a:rPr lang="en-US" dirty="0">
                <a:solidFill>
                  <a:srgbClr val="00B0F0"/>
                </a:solidFill>
              </a:rPr>
              <a:t>Blue injection kicker issues </a:t>
            </a:r>
            <a:r>
              <a:rPr lang="en-US" dirty="0"/>
              <a:t>– Gas pockets and  </a:t>
            </a:r>
            <a:r>
              <a:rPr lang="en-US" dirty="0" err="1"/>
              <a:t>blumlein</a:t>
            </a:r>
            <a:r>
              <a:rPr lang="en-US" dirty="0"/>
              <a:t> oil replacements May 23-24</a:t>
            </a:r>
          </a:p>
          <a:p>
            <a:pPr lvl="1"/>
            <a:r>
              <a:rPr lang="en-US" dirty="0"/>
              <a:t>Procedure not in place, extensive job becomes more difficult now to write proper procedure, plan, and execute under pressure, first of a few &gt;24 hour failures we encountered</a:t>
            </a:r>
          </a:p>
          <a:p>
            <a:pPr marL="450000" lvl="1" indent="0">
              <a:buNone/>
            </a:pPr>
            <a:endParaRPr lang="en-US" dirty="0"/>
          </a:p>
          <a:p>
            <a:r>
              <a:rPr lang="en-US" b="1" dirty="0">
                <a:solidFill>
                  <a:schemeClr val="tx1"/>
                </a:solidFill>
              </a:rPr>
              <a:t>Want to re-emphasize importance of proactively reviewing procedures as they age and making sure systems have procedures in place</a:t>
            </a:r>
          </a:p>
        </p:txBody>
      </p:sp>
    </p:spTree>
    <p:extLst>
      <p:ext uri="{BB962C8B-B14F-4D97-AF65-F5344CB8AC3E}">
        <p14:creationId xmlns:p14="http://schemas.microsoft.com/office/powerpoint/2010/main" val="1940382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F7F4-9371-75CA-F566-1BF5A87278A2}"/>
              </a:ext>
            </a:extLst>
          </p:cNvPr>
          <p:cNvSpPr>
            <a:spLocks noGrp="1"/>
          </p:cNvSpPr>
          <p:nvPr>
            <p:ph type="title"/>
          </p:nvPr>
        </p:nvSpPr>
        <p:spPr/>
        <p:txBody>
          <a:bodyPr>
            <a:normAutofit fontScale="90000"/>
          </a:bodyPr>
          <a:lstStyle/>
          <a:p>
            <a:r>
              <a:rPr lang="en-US" dirty="0"/>
              <a:t>Special Shoutouts (that weren’t previously mentioned)</a:t>
            </a:r>
          </a:p>
        </p:txBody>
      </p:sp>
      <p:sp>
        <p:nvSpPr>
          <p:cNvPr id="3" name="Content Placeholder 2">
            <a:extLst>
              <a:ext uri="{FF2B5EF4-FFF2-40B4-BE49-F238E27FC236}">
                <a16:creationId xmlns:a16="http://schemas.microsoft.com/office/drawing/2014/main" id="{8980C5A8-6899-D994-987E-58ADF48BEBC1}"/>
              </a:ext>
            </a:extLst>
          </p:cNvPr>
          <p:cNvSpPr>
            <a:spLocks noGrp="1"/>
          </p:cNvSpPr>
          <p:nvPr>
            <p:ph idx="1"/>
          </p:nvPr>
        </p:nvSpPr>
        <p:spPr>
          <a:xfrm>
            <a:off x="913795" y="1732449"/>
            <a:ext cx="10353762" cy="4621698"/>
          </a:xfrm>
        </p:spPr>
        <p:txBody>
          <a:bodyPr>
            <a:normAutofit fontScale="92500" lnSpcReduction="20000"/>
          </a:bodyPr>
          <a:lstStyle/>
          <a:p>
            <a:pPr marL="36900" indent="0">
              <a:buNone/>
            </a:pPr>
            <a:endParaRPr lang="en-US" dirty="0"/>
          </a:p>
          <a:p>
            <a:r>
              <a:rPr lang="en-US" dirty="0"/>
              <a:t>RHIC PS Group for taking brunt of Summer running – working intense hours from the beginning of the run</a:t>
            </a:r>
          </a:p>
          <a:p>
            <a:endParaRPr lang="en-US" dirty="0"/>
          </a:p>
          <a:p>
            <a:r>
              <a:rPr lang="en-US" dirty="0"/>
              <a:t>Keith Zeno – Help with Injector Tuning and Setup</a:t>
            </a:r>
          </a:p>
          <a:p>
            <a:pPr marL="36900" indent="0">
              <a:buNone/>
            </a:pPr>
            <a:endParaRPr lang="en-US" dirty="0"/>
          </a:p>
          <a:p>
            <a:r>
              <a:rPr lang="en-US" dirty="0"/>
              <a:t>EBIS Staff – Hard work with EBIS upgrade and efforts getting Au ready before Run ended</a:t>
            </a:r>
          </a:p>
          <a:p>
            <a:pPr marL="36900" indent="0">
              <a:buNone/>
            </a:pPr>
            <a:endParaRPr lang="en-US" dirty="0"/>
          </a:p>
          <a:p>
            <a:r>
              <a:rPr lang="en-US" dirty="0"/>
              <a:t>Tandem Staff – Flexibility with RHIC beam and local users and extended failure efforts </a:t>
            </a:r>
          </a:p>
          <a:p>
            <a:pPr marL="36900" indent="0">
              <a:buNone/>
            </a:pPr>
            <a:endParaRPr lang="en-US" dirty="0"/>
          </a:p>
          <a:p>
            <a:r>
              <a:rPr lang="en-US" dirty="0"/>
              <a:t>Travis – double duty as run coordinator and RHIC system expert </a:t>
            </a:r>
          </a:p>
          <a:p>
            <a:pPr marL="36900" indent="0">
              <a:buNone/>
            </a:pPr>
            <a:endParaRPr lang="en-US" dirty="0"/>
          </a:p>
          <a:p>
            <a:r>
              <a:rPr lang="en-US" dirty="0"/>
              <a:t>And the many others in C-AD I do not have room to mention!</a:t>
            </a:r>
          </a:p>
        </p:txBody>
      </p:sp>
    </p:spTree>
    <p:extLst>
      <p:ext uri="{BB962C8B-B14F-4D97-AF65-F5344CB8AC3E}">
        <p14:creationId xmlns:p14="http://schemas.microsoft.com/office/powerpoint/2010/main" val="1083119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CAA3EB-9AF8-1770-5603-AAE2F73F1399}"/>
              </a:ext>
            </a:extLst>
          </p:cNvPr>
          <p:cNvSpPr>
            <a:spLocks noGrp="1"/>
          </p:cNvSpPr>
          <p:nvPr>
            <p:ph idx="1"/>
          </p:nvPr>
        </p:nvSpPr>
        <p:spPr>
          <a:xfrm>
            <a:off x="247650" y="417999"/>
            <a:ext cx="3282950" cy="4058751"/>
          </a:xfrm>
        </p:spPr>
        <p:txBody>
          <a:bodyPr>
            <a:normAutofit/>
          </a:bodyPr>
          <a:lstStyle/>
          <a:p>
            <a:pPr marL="36900" indent="0" algn="ctr">
              <a:buNone/>
            </a:pPr>
            <a:r>
              <a:rPr lang="en-US" sz="6600" dirty="0"/>
              <a:t>Thanks!</a:t>
            </a:r>
          </a:p>
        </p:txBody>
      </p:sp>
      <p:pic>
        <p:nvPicPr>
          <p:cNvPr id="7" name="Picture 6">
            <a:extLst>
              <a:ext uri="{FF2B5EF4-FFF2-40B4-BE49-F238E27FC236}">
                <a16:creationId xmlns:a16="http://schemas.microsoft.com/office/drawing/2014/main" id="{A4CB76B1-C4F6-F3F1-B9B7-076DC24156C1}"/>
              </a:ext>
            </a:extLst>
          </p:cNvPr>
          <p:cNvPicPr>
            <a:picLocks noChangeAspect="1"/>
          </p:cNvPicPr>
          <p:nvPr/>
        </p:nvPicPr>
        <p:blipFill>
          <a:blip r:embed="rId2"/>
          <a:stretch>
            <a:fillRect/>
          </a:stretch>
        </p:blipFill>
        <p:spPr>
          <a:xfrm>
            <a:off x="3708400" y="247650"/>
            <a:ext cx="8483600" cy="6362700"/>
          </a:xfrm>
          <a:prstGeom prst="rect">
            <a:avLst/>
          </a:prstGeom>
        </p:spPr>
      </p:pic>
      <p:sp>
        <p:nvSpPr>
          <p:cNvPr id="2" name="TextBox 1">
            <a:extLst>
              <a:ext uri="{FF2B5EF4-FFF2-40B4-BE49-F238E27FC236}">
                <a16:creationId xmlns:a16="http://schemas.microsoft.com/office/drawing/2014/main" id="{D2C422ED-A980-80D6-D332-3801F1C5DC4F}"/>
              </a:ext>
            </a:extLst>
          </p:cNvPr>
          <p:cNvSpPr txBox="1"/>
          <p:nvPr/>
        </p:nvSpPr>
        <p:spPr>
          <a:xfrm>
            <a:off x="7687470" y="307329"/>
            <a:ext cx="4395562" cy="461665"/>
          </a:xfrm>
          <a:prstGeom prst="rect">
            <a:avLst/>
          </a:prstGeom>
          <a:noFill/>
        </p:spPr>
        <p:txBody>
          <a:bodyPr wrap="none" rtlCol="0">
            <a:spAutoFit/>
          </a:bodyPr>
          <a:lstStyle/>
          <a:p>
            <a:r>
              <a:rPr lang="en-US" sz="2400" dirty="0">
                <a:solidFill>
                  <a:schemeClr val="bg1"/>
                </a:solidFill>
              </a:rPr>
              <a:t>(working QLI/valve box theory)</a:t>
            </a:r>
          </a:p>
        </p:txBody>
      </p:sp>
      <p:sp>
        <p:nvSpPr>
          <p:cNvPr id="5" name="TextBox 4">
            <a:extLst>
              <a:ext uri="{FF2B5EF4-FFF2-40B4-BE49-F238E27FC236}">
                <a16:creationId xmlns:a16="http://schemas.microsoft.com/office/drawing/2014/main" id="{1801CC8D-B7DF-A900-B3DC-3E117B68B7BF}"/>
              </a:ext>
            </a:extLst>
          </p:cNvPr>
          <p:cNvSpPr txBox="1"/>
          <p:nvPr/>
        </p:nvSpPr>
        <p:spPr>
          <a:xfrm>
            <a:off x="4372322" y="768994"/>
            <a:ext cx="2803973" cy="461665"/>
          </a:xfrm>
          <a:prstGeom prst="rect">
            <a:avLst/>
          </a:prstGeom>
          <a:noFill/>
        </p:spPr>
        <p:txBody>
          <a:bodyPr wrap="none" rtlCol="0">
            <a:spAutoFit/>
          </a:bodyPr>
          <a:lstStyle/>
          <a:p>
            <a:r>
              <a:rPr lang="en-US" sz="1200" dirty="0">
                <a:solidFill>
                  <a:schemeClr val="bg1"/>
                </a:solidFill>
              </a:rPr>
              <a:t>LISA-</a:t>
            </a:r>
          </a:p>
          <a:p>
            <a:r>
              <a:rPr lang="en-US" sz="1200" dirty="0">
                <a:solidFill>
                  <a:schemeClr val="bg1"/>
                </a:solidFill>
              </a:rPr>
              <a:t>Luminosity and IR Steering Application</a:t>
            </a:r>
          </a:p>
        </p:txBody>
      </p:sp>
    </p:spTree>
    <p:extLst>
      <p:ext uri="{BB962C8B-B14F-4D97-AF65-F5344CB8AC3E}">
        <p14:creationId xmlns:p14="http://schemas.microsoft.com/office/powerpoint/2010/main" val="1210670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8737-31A8-D02D-AC4B-7894425B3676}"/>
              </a:ext>
            </a:extLst>
          </p:cNvPr>
          <p:cNvSpPr>
            <a:spLocks noGrp="1"/>
          </p:cNvSpPr>
          <p:nvPr>
            <p:ph type="title"/>
          </p:nvPr>
        </p:nvSpPr>
        <p:spPr/>
        <p:txBody>
          <a:bodyPr/>
          <a:lstStyle/>
          <a:p>
            <a:r>
              <a:rPr lang="en-US" dirty="0"/>
              <a:t>Backup Slides</a:t>
            </a:r>
          </a:p>
        </p:txBody>
      </p:sp>
      <p:sp>
        <p:nvSpPr>
          <p:cNvPr id="3" name="Content Placeholder 2">
            <a:extLst>
              <a:ext uri="{FF2B5EF4-FFF2-40B4-BE49-F238E27FC236}">
                <a16:creationId xmlns:a16="http://schemas.microsoft.com/office/drawing/2014/main" id="{8A9077F7-CB8D-6546-84C6-9336CCBF33D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69819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8E55-D40E-B6EE-A5A8-F5B64EBD6BC2}"/>
              </a:ext>
            </a:extLst>
          </p:cNvPr>
          <p:cNvSpPr>
            <a:spLocks noGrp="1"/>
          </p:cNvSpPr>
          <p:nvPr>
            <p:ph type="title"/>
          </p:nvPr>
        </p:nvSpPr>
        <p:spPr>
          <a:xfrm>
            <a:off x="913795" y="-8138"/>
            <a:ext cx="10353762" cy="970450"/>
          </a:xfrm>
        </p:spPr>
        <p:txBody>
          <a:bodyPr/>
          <a:lstStyle/>
          <a:p>
            <a:r>
              <a:rPr lang="en-US" dirty="0"/>
              <a:t>Run Plan</a:t>
            </a:r>
          </a:p>
        </p:txBody>
      </p:sp>
      <p:pic>
        <p:nvPicPr>
          <p:cNvPr id="11" name="Picture 10">
            <a:extLst>
              <a:ext uri="{FF2B5EF4-FFF2-40B4-BE49-F238E27FC236}">
                <a16:creationId xmlns:a16="http://schemas.microsoft.com/office/drawing/2014/main" id="{83D364BF-843E-5013-816C-7C8FDFFEEB69}"/>
              </a:ext>
            </a:extLst>
          </p:cNvPr>
          <p:cNvPicPr>
            <a:picLocks noChangeAspect="1"/>
          </p:cNvPicPr>
          <p:nvPr/>
        </p:nvPicPr>
        <p:blipFill>
          <a:blip r:embed="rId2"/>
          <a:stretch>
            <a:fillRect/>
          </a:stretch>
        </p:blipFill>
        <p:spPr>
          <a:xfrm>
            <a:off x="1666291" y="1066800"/>
            <a:ext cx="8859418" cy="5314113"/>
          </a:xfrm>
          <a:prstGeom prst="rect">
            <a:avLst/>
          </a:prstGeom>
        </p:spPr>
      </p:pic>
    </p:spTree>
    <p:extLst>
      <p:ext uri="{BB962C8B-B14F-4D97-AF65-F5344CB8AC3E}">
        <p14:creationId xmlns:p14="http://schemas.microsoft.com/office/powerpoint/2010/main" val="936466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79432-836E-0660-407C-681372C477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DB1F861-C3B9-93AA-D0FF-E167727B6314}"/>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7ED15519-1C78-58AE-C803-191A039588FB}"/>
              </a:ext>
            </a:extLst>
          </p:cNvPr>
          <p:cNvGraphicFramePr>
            <a:graphicFrameLocks noGrp="1"/>
          </p:cNvGraphicFramePr>
          <p:nvPr/>
        </p:nvGraphicFramePr>
        <p:xfrm>
          <a:off x="1763389" y="284907"/>
          <a:ext cx="8665221" cy="62881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2256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0DC4E-A720-1F45-38BD-2DED5CB3E1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132EAA-6E7C-8158-C29E-D41FFE5D9D97}"/>
              </a:ext>
            </a:extLst>
          </p:cNvPr>
          <p:cNvSpPr>
            <a:spLocks noGrp="1"/>
          </p:cNvSpPr>
          <p:nvPr>
            <p:ph idx="1"/>
          </p:nvPr>
        </p:nvSpPr>
        <p:spPr/>
        <p:txBody>
          <a:bodyPr/>
          <a:lstStyle/>
          <a:p>
            <a:endParaRPr lang="en-US"/>
          </a:p>
        </p:txBody>
      </p:sp>
      <p:graphicFrame>
        <p:nvGraphicFramePr>
          <p:cNvPr id="5" name="Chart 4">
            <a:extLst>
              <a:ext uri="{FF2B5EF4-FFF2-40B4-BE49-F238E27FC236}">
                <a16:creationId xmlns:a16="http://schemas.microsoft.com/office/drawing/2014/main" id="{A024F3A2-C3FA-2751-492F-513AA950D35B}"/>
              </a:ext>
            </a:extLst>
          </p:cNvPr>
          <p:cNvGraphicFramePr>
            <a:graphicFrameLocks noGrp="1"/>
          </p:cNvGraphicFramePr>
          <p:nvPr/>
        </p:nvGraphicFramePr>
        <p:xfrm>
          <a:off x="1763389" y="284907"/>
          <a:ext cx="8665221" cy="62881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83304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85F5-EBCE-A748-CE57-14070895AC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3FDEE4-7FFC-E078-5BF2-A1EED214B0A4}"/>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D1ED1D1D-F344-B2B1-F7F4-8A50AB7F84A0}"/>
              </a:ext>
            </a:extLst>
          </p:cNvPr>
          <p:cNvGraphicFramePr>
            <a:graphicFrameLocks noGrp="1"/>
          </p:cNvGraphicFramePr>
          <p:nvPr/>
        </p:nvGraphicFramePr>
        <p:xfrm>
          <a:off x="1763389" y="284907"/>
          <a:ext cx="8665221" cy="62881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00758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3B267E-C663-ACB4-0F72-413BFDDEA6D4}"/>
              </a:ext>
            </a:extLst>
          </p:cNvPr>
          <p:cNvPicPr>
            <a:picLocks noChangeAspect="1"/>
          </p:cNvPicPr>
          <p:nvPr/>
        </p:nvPicPr>
        <p:blipFill>
          <a:blip r:embed="rId2"/>
          <a:stretch>
            <a:fillRect/>
          </a:stretch>
        </p:blipFill>
        <p:spPr>
          <a:xfrm>
            <a:off x="1762125" y="280987"/>
            <a:ext cx="8667750" cy="6296025"/>
          </a:xfrm>
          <a:prstGeom prst="rect">
            <a:avLst/>
          </a:prstGeom>
        </p:spPr>
      </p:pic>
    </p:spTree>
    <p:extLst>
      <p:ext uri="{BB962C8B-B14F-4D97-AF65-F5344CB8AC3E}">
        <p14:creationId xmlns:p14="http://schemas.microsoft.com/office/powerpoint/2010/main" val="3578527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C9ED-5F64-6122-6F35-84BA2B576812}"/>
              </a:ext>
            </a:extLst>
          </p:cNvPr>
          <p:cNvSpPr>
            <a:spLocks noGrp="1"/>
          </p:cNvSpPr>
          <p:nvPr>
            <p:ph type="title"/>
          </p:nvPr>
        </p:nvSpPr>
        <p:spPr/>
        <p:txBody>
          <a:bodyPr/>
          <a:lstStyle/>
          <a:p>
            <a:r>
              <a:rPr lang="en-US" dirty="0"/>
              <a:t>Number of PS Replacements by Alcove</a:t>
            </a:r>
          </a:p>
        </p:txBody>
      </p:sp>
      <p:sp>
        <p:nvSpPr>
          <p:cNvPr id="3" name="Content Placeholder 2">
            <a:extLst>
              <a:ext uri="{FF2B5EF4-FFF2-40B4-BE49-F238E27FC236}">
                <a16:creationId xmlns:a16="http://schemas.microsoft.com/office/drawing/2014/main" id="{9509EF52-6750-69FD-D454-21D49C872A24}"/>
              </a:ext>
            </a:extLst>
          </p:cNvPr>
          <p:cNvSpPr>
            <a:spLocks noGrp="1"/>
          </p:cNvSpPr>
          <p:nvPr>
            <p:ph idx="1"/>
          </p:nvPr>
        </p:nvSpPr>
        <p:spPr>
          <a:xfrm>
            <a:off x="123220" y="1913424"/>
            <a:ext cx="10353762" cy="4058751"/>
          </a:xfrm>
        </p:spPr>
        <p:txBody>
          <a:bodyPr>
            <a:normAutofit fontScale="92500" lnSpcReduction="10000"/>
          </a:bodyPr>
          <a:lstStyle/>
          <a:p>
            <a:r>
              <a:rPr lang="en-US" dirty="0"/>
              <a:t>11B – 2</a:t>
            </a:r>
          </a:p>
          <a:p>
            <a:r>
              <a:rPr lang="en-US" dirty="0"/>
              <a:t>9C – 2</a:t>
            </a:r>
          </a:p>
          <a:p>
            <a:r>
              <a:rPr lang="en-US" dirty="0"/>
              <a:t>12A – 3</a:t>
            </a:r>
          </a:p>
          <a:p>
            <a:r>
              <a:rPr lang="en-US" dirty="0"/>
              <a:t>1C – 2</a:t>
            </a:r>
          </a:p>
          <a:p>
            <a:r>
              <a:rPr lang="en-US" dirty="0"/>
              <a:t>7C – 3</a:t>
            </a:r>
          </a:p>
          <a:p>
            <a:r>
              <a:rPr lang="en-US" dirty="0"/>
              <a:t>9B – 1</a:t>
            </a:r>
          </a:p>
          <a:p>
            <a:r>
              <a:rPr lang="en-US" dirty="0"/>
              <a:t>7A – 1</a:t>
            </a:r>
          </a:p>
          <a:p>
            <a:r>
              <a:rPr lang="en-US" dirty="0"/>
              <a:t>2B – 1</a:t>
            </a:r>
          </a:p>
          <a:p>
            <a:r>
              <a:rPr lang="en-US" dirty="0"/>
              <a:t>9A – 2</a:t>
            </a:r>
          </a:p>
          <a:p>
            <a:r>
              <a:rPr lang="en-US" dirty="0"/>
              <a:t>6B - 3 </a:t>
            </a:r>
          </a:p>
        </p:txBody>
      </p:sp>
    </p:spTree>
    <p:extLst>
      <p:ext uri="{BB962C8B-B14F-4D97-AF65-F5344CB8AC3E}">
        <p14:creationId xmlns:p14="http://schemas.microsoft.com/office/powerpoint/2010/main" val="51641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F9EE999-3447-29F0-638F-D6B8F80FB654}"/>
              </a:ext>
            </a:extLst>
          </p:cNvPr>
          <p:cNvPicPr>
            <a:picLocks noChangeAspect="1"/>
          </p:cNvPicPr>
          <p:nvPr/>
        </p:nvPicPr>
        <p:blipFill>
          <a:blip r:embed="rId2"/>
          <a:stretch>
            <a:fillRect/>
          </a:stretch>
        </p:blipFill>
        <p:spPr>
          <a:xfrm>
            <a:off x="5069401" y="0"/>
            <a:ext cx="7122599" cy="6858000"/>
          </a:xfrm>
          <a:prstGeom prst="rect">
            <a:avLst/>
          </a:prstGeom>
        </p:spPr>
      </p:pic>
      <p:pic>
        <p:nvPicPr>
          <p:cNvPr id="6" name="Picture 5">
            <a:extLst>
              <a:ext uri="{FF2B5EF4-FFF2-40B4-BE49-F238E27FC236}">
                <a16:creationId xmlns:a16="http://schemas.microsoft.com/office/drawing/2014/main" id="{3DFF0A12-1EBE-91A0-CF07-A4F89F9F8B1F}"/>
              </a:ext>
            </a:extLst>
          </p:cNvPr>
          <p:cNvPicPr>
            <a:picLocks noChangeAspect="1"/>
          </p:cNvPicPr>
          <p:nvPr/>
        </p:nvPicPr>
        <p:blipFill>
          <a:blip r:embed="rId3"/>
          <a:stretch>
            <a:fillRect/>
          </a:stretch>
        </p:blipFill>
        <p:spPr>
          <a:xfrm>
            <a:off x="-29568" y="1204149"/>
            <a:ext cx="5447049" cy="4449701"/>
          </a:xfrm>
          <a:prstGeom prst="rect">
            <a:avLst/>
          </a:prstGeom>
        </p:spPr>
      </p:pic>
      <p:sp>
        <p:nvSpPr>
          <p:cNvPr id="9" name="Text Placeholder 4">
            <a:extLst>
              <a:ext uri="{FF2B5EF4-FFF2-40B4-BE49-F238E27FC236}">
                <a16:creationId xmlns:a16="http://schemas.microsoft.com/office/drawing/2014/main" id="{E7184777-00A1-F270-0A12-4EE487C46A18}"/>
              </a:ext>
            </a:extLst>
          </p:cNvPr>
          <p:cNvSpPr txBox="1">
            <a:spLocks/>
          </p:cNvSpPr>
          <p:nvPr/>
        </p:nvSpPr>
        <p:spPr>
          <a:xfrm>
            <a:off x="8783166" y="3857538"/>
            <a:ext cx="2787480" cy="36576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en-US" sz="1400" dirty="0">
                <a:solidFill>
                  <a:schemeClr val="bg1"/>
                </a:solidFill>
              </a:rPr>
              <a:t>FY22</a:t>
            </a:r>
          </a:p>
        </p:txBody>
      </p:sp>
      <p:sp>
        <p:nvSpPr>
          <p:cNvPr id="10" name="Text Placeholder 4">
            <a:extLst>
              <a:ext uri="{FF2B5EF4-FFF2-40B4-BE49-F238E27FC236}">
                <a16:creationId xmlns:a16="http://schemas.microsoft.com/office/drawing/2014/main" id="{AD44DA71-5160-31AD-99BF-CD0C7D9378C7}"/>
              </a:ext>
            </a:extLst>
          </p:cNvPr>
          <p:cNvSpPr txBox="1">
            <a:spLocks/>
          </p:cNvSpPr>
          <p:nvPr/>
        </p:nvSpPr>
        <p:spPr>
          <a:xfrm>
            <a:off x="5284644" y="3919376"/>
            <a:ext cx="2787480" cy="36576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en-US" sz="1400" dirty="0">
                <a:solidFill>
                  <a:schemeClr val="bg1"/>
                </a:solidFill>
              </a:rPr>
              <a:t>FY21</a:t>
            </a:r>
          </a:p>
        </p:txBody>
      </p:sp>
      <p:sp>
        <p:nvSpPr>
          <p:cNvPr id="11" name="Text Placeholder 4">
            <a:extLst>
              <a:ext uri="{FF2B5EF4-FFF2-40B4-BE49-F238E27FC236}">
                <a16:creationId xmlns:a16="http://schemas.microsoft.com/office/drawing/2014/main" id="{186E2B29-2032-B8C4-CAB5-168672329924}"/>
              </a:ext>
            </a:extLst>
          </p:cNvPr>
          <p:cNvSpPr txBox="1">
            <a:spLocks/>
          </p:cNvSpPr>
          <p:nvPr/>
        </p:nvSpPr>
        <p:spPr>
          <a:xfrm>
            <a:off x="5147820" y="259477"/>
            <a:ext cx="2787480" cy="36576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en-US" sz="1400" dirty="0">
                <a:solidFill>
                  <a:schemeClr val="bg1"/>
                </a:solidFill>
              </a:rPr>
              <a:t>FY19</a:t>
            </a:r>
          </a:p>
        </p:txBody>
      </p:sp>
      <p:sp>
        <p:nvSpPr>
          <p:cNvPr id="12" name="Text Placeholder 4">
            <a:extLst>
              <a:ext uri="{FF2B5EF4-FFF2-40B4-BE49-F238E27FC236}">
                <a16:creationId xmlns:a16="http://schemas.microsoft.com/office/drawing/2014/main" id="{7FB93B57-A25E-AEE6-9424-4B8BBA7909CD}"/>
              </a:ext>
            </a:extLst>
          </p:cNvPr>
          <p:cNvSpPr txBox="1">
            <a:spLocks/>
          </p:cNvSpPr>
          <p:nvPr/>
        </p:nvSpPr>
        <p:spPr>
          <a:xfrm>
            <a:off x="8669910" y="302893"/>
            <a:ext cx="2787480" cy="36576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en-US" sz="1400" dirty="0">
                <a:solidFill>
                  <a:schemeClr val="bg1"/>
                </a:solidFill>
              </a:rPr>
              <a:t>FY20</a:t>
            </a:r>
          </a:p>
        </p:txBody>
      </p:sp>
      <p:pic>
        <p:nvPicPr>
          <p:cNvPr id="14" name="Picture 13">
            <a:extLst>
              <a:ext uri="{FF2B5EF4-FFF2-40B4-BE49-F238E27FC236}">
                <a16:creationId xmlns:a16="http://schemas.microsoft.com/office/drawing/2014/main" id="{237E8176-422D-C561-EA93-7BA9877FE03B}"/>
              </a:ext>
            </a:extLst>
          </p:cNvPr>
          <p:cNvPicPr>
            <a:picLocks noChangeAspect="1"/>
          </p:cNvPicPr>
          <p:nvPr/>
        </p:nvPicPr>
        <p:blipFill>
          <a:blip r:embed="rId4"/>
          <a:stretch>
            <a:fillRect/>
          </a:stretch>
        </p:blipFill>
        <p:spPr>
          <a:xfrm>
            <a:off x="8776858" y="806427"/>
            <a:ext cx="3242801" cy="2165133"/>
          </a:xfrm>
          <a:prstGeom prst="rect">
            <a:avLst/>
          </a:prstGeom>
        </p:spPr>
      </p:pic>
      <p:pic>
        <p:nvPicPr>
          <p:cNvPr id="16" name="Picture 15">
            <a:extLst>
              <a:ext uri="{FF2B5EF4-FFF2-40B4-BE49-F238E27FC236}">
                <a16:creationId xmlns:a16="http://schemas.microsoft.com/office/drawing/2014/main" id="{B10C2A78-C0AA-D54F-9DDA-A6A85E00EA44}"/>
              </a:ext>
            </a:extLst>
          </p:cNvPr>
          <p:cNvPicPr>
            <a:picLocks noChangeAspect="1"/>
          </p:cNvPicPr>
          <p:nvPr/>
        </p:nvPicPr>
        <p:blipFill>
          <a:blip r:embed="rId5"/>
          <a:stretch>
            <a:fillRect/>
          </a:stretch>
        </p:blipFill>
        <p:spPr>
          <a:xfrm>
            <a:off x="5284644" y="4308203"/>
            <a:ext cx="3401377" cy="2331176"/>
          </a:xfrm>
          <a:prstGeom prst="rect">
            <a:avLst/>
          </a:prstGeom>
        </p:spPr>
      </p:pic>
      <p:pic>
        <p:nvPicPr>
          <p:cNvPr id="26" name="Picture 25">
            <a:extLst>
              <a:ext uri="{FF2B5EF4-FFF2-40B4-BE49-F238E27FC236}">
                <a16:creationId xmlns:a16="http://schemas.microsoft.com/office/drawing/2014/main" id="{D2830817-FBF1-3F9D-601C-273E0D31B959}"/>
              </a:ext>
            </a:extLst>
          </p:cNvPr>
          <p:cNvPicPr>
            <a:picLocks noChangeAspect="1"/>
          </p:cNvPicPr>
          <p:nvPr/>
        </p:nvPicPr>
        <p:blipFill>
          <a:blip r:embed="rId6"/>
          <a:stretch>
            <a:fillRect/>
          </a:stretch>
        </p:blipFill>
        <p:spPr>
          <a:xfrm>
            <a:off x="5147820" y="598685"/>
            <a:ext cx="3401377" cy="3004550"/>
          </a:xfrm>
          <a:prstGeom prst="rect">
            <a:avLst/>
          </a:prstGeom>
        </p:spPr>
      </p:pic>
      <p:pic>
        <p:nvPicPr>
          <p:cNvPr id="30" name="Picture 29">
            <a:extLst>
              <a:ext uri="{FF2B5EF4-FFF2-40B4-BE49-F238E27FC236}">
                <a16:creationId xmlns:a16="http://schemas.microsoft.com/office/drawing/2014/main" id="{89BAE91C-9CB9-7291-6915-F6057B916389}"/>
              </a:ext>
            </a:extLst>
          </p:cNvPr>
          <p:cNvPicPr>
            <a:picLocks noChangeAspect="1"/>
          </p:cNvPicPr>
          <p:nvPr/>
        </p:nvPicPr>
        <p:blipFill>
          <a:blip r:embed="rId7"/>
          <a:stretch>
            <a:fillRect/>
          </a:stretch>
        </p:blipFill>
        <p:spPr>
          <a:xfrm>
            <a:off x="8739849" y="4117185"/>
            <a:ext cx="3452151" cy="2770476"/>
          </a:xfrm>
          <a:prstGeom prst="rect">
            <a:avLst/>
          </a:prstGeom>
        </p:spPr>
      </p:pic>
    </p:spTree>
    <p:extLst>
      <p:ext uri="{BB962C8B-B14F-4D97-AF65-F5344CB8AC3E}">
        <p14:creationId xmlns:p14="http://schemas.microsoft.com/office/powerpoint/2010/main" val="1483652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4A2CA-5A66-EE67-AC2F-80D150A65B14}"/>
              </a:ext>
            </a:extLst>
          </p:cNvPr>
          <p:cNvSpPr>
            <a:spLocks noGrp="1"/>
          </p:cNvSpPr>
          <p:nvPr>
            <p:ph type="title"/>
          </p:nvPr>
        </p:nvSpPr>
        <p:spPr>
          <a:xfrm>
            <a:off x="913795" y="0"/>
            <a:ext cx="10353762" cy="970450"/>
          </a:xfrm>
        </p:spPr>
        <p:txBody>
          <a:bodyPr/>
          <a:lstStyle/>
          <a:p>
            <a:r>
              <a:rPr lang="en-US" dirty="0"/>
              <a:t>Failures Behind Experimenter Setup</a:t>
            </a:r>
          </a:p>
        </p:txBody>
      </p:sp>
      <p:sp>
        <p:nvSpPr>
          <p:cNvPr id="3" name="Content Placeholder 2">
            <a:extLst>
              <a:ext uri="{FF2B5EF4-FFF2-40B4-BE49-F238E27FC236}">
                <a16:creationId xmlns:a16="http://schemas.microsoft.com/office/drawing/2014/main" id="{590FCE50-B07F-A782-3C48-F37ABAE4F13E}"/>
              </a:ext>
            </a:extLst>
          </p:cNvPr>
          <p:cNvSpPr>
            <a:spLocks noGrp="1"/>
          </p:cNvSpPr>
          <p:nvPr>
            <p:ph idx="1"/>
          </p:nvPr>
        </p:nvSpPr>
        <p:spPr>
          <a:xfrm>
            <a:off x="913795" y="1296955"/>
            <a:ext cx="10353762" cy="4494245"/>
          </a:xfrm>
        </p:spPr>
        <p:txBody>
          <a:bodyPr>
            <a:normAutofit fontScale="92500" lnSpcReduction="20000"/>
          </a:bodyPr>
          <a:lstStyle/>
          <a:p>
            <a:r>
              <a:rPr lang="en-US" dirty="0"/>
              <a:t>Along with large percentage of time in failure, we have many experimenter setup hours due to </a:t>
            </a:r>
            <a:r>
              <a:rPr lang="en-US" dirty="0" err="1"/>
              <a:t>sPHENIX</a:t>
            </a:r>
            <a:r>
              <a:rPr lang="en-US" dirty="0"/>
              <a:t> time without beam for commissioning</a:t>
            </a:r>
          </a:p>
          <a:p>
            <a:r>
              <a:rPr lang="en-US" dirty="0"/>
              <a:t>Should be noted some failure time is hidden by impromptu experimenter setup</a:t>
            </a:r>
          </a:p>
          <a:p>
            <a:pPr marL="36900" indent="0">
              <a:buNone/>
            </a:pPr>
            <a:endParaRPr lang="en-US" dirty="0"/>
          </a:p>
          <a:p>
            <a:r>
              <a:rPr lang="en-US" dirty="0"/>
              <a:t>Flexibility of experiments and groups is great to alleviate the weight of lengthy failures</a:t>
            </a:r>
          </a:p>
          <a:p>
            <a:r>
              <a:rPr lang="en-US" dirty="0"/>
              <a:t>We are juggling many ongoing issues at any given time, complicated machine with many different groups and efforts to coordinate</a:t>
            </a:r>
          </a:p>
          <a:p>
            <a:pPr lvl="1"/>
            <a:r>
              <a:rPr lang="en-US" dirty="0"/>
              <a:t>if there are things that can be done with no beam it makes more sense to schedule around the machine’s availability instead of the whole facility around a few experimenter system experts</a:t>
            </a:r>
          </a:p>
          <a:p>
            <a:pPr lvl="1"/>
            <a:r>
              <a:rPr lang="en-US" dirty="0"/>
              <a:t>Maybe we could implement a rotating call in for experiment experts to be available when downtime occurs?</a:t>
            </a:r>
          </a:p>
          <a:p>
            <a:endParaRPr lang="en-US" dirty="0"/>
          </a:p>
          <a:p>
            <a:r>
              <a:rPr lang="en-US" dirty="0"/>
              <a:t>Flexibility of groups with submitted jobs to work behind longer limiting factor failures is also appreciated</a:t>
            </a:r>
          </a:p>
        </p:txBody>
      </p:sp>
    </p:spTree>
    <p:extLst>
      <p:ext uri="{BB962C8B-B14F-4D97-AF65-F5344CB8AC3E}">
        <p14:creationId xmlns:p14="http://schemas.microsoft.com/office/powerpoint/2010/main" val="3736691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6973E4-5355-48B6-84E2-B2F02D76DCC2}"/>
              </a:ext>
            </a:extLst>
          </p:cNvPr>
          <p:cNvPicPr>
            <a:picLocks noChangeAspect="1"/>
          </p:cNvPicPr>
          <p:nvPr/>
        </p:nvPicPr>
        <p:blipFill>
          <a:blip r:embed="rId2"/>
          <a:stretch>
            <a:fillRect/>
          </a:stretch>
        </p:blipFill>
        <p:spPr>
          <a:xfrm>
            <a:off x="3446203" y="341539"/>
            <a:ext cx="8677275" cy="6305550"/>
          </a:xfrm>
          <a:prstGeom prst="rect">
            <a:avLst/>
          </a:prstGeom>
        </p:spPr>
      </p:pic>
      <p:sp>
        <p:nvSpPr>
          <p:cNvPr id="2" name="TextBox 1">
            <a:extLst>
              <a:ext uri="{FF2B5EF4-FFF2-40B4-BE49-F238E27FC236}">
                <a16:creationId xmlns:a16="http://schemas.microsoft.com/office/drawing/2014/main" id="{CCDF5082-06B9-4897-128A-C0B8D5290B24}"/>
              </a:ext>
            </a:extLst>
          </p:cNvPr>
          <p:cNvSpPr txBox="1"/>
          <p:nvPr/>
        </p:nvSpPr>
        <p:spPr>
          <a:xfrm>
            <a:off x="0" y="2416628"/>
            <a:ext cx="3225184"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solidFill>
              </a:rPr>
              <a:t>The worst run for Mean Time To Repair </a:t>
            </a:r>
          </a:p>
          <a:p>
            <a:endParaRPr lang="en-US" dirty="0">
              <a:solidFill>
                <a:schemeClr val="tx2"/>
              </a:solidFill>
            </a:endParaRPr>
          </a:p>
          <a:p>
            <a:pPr marL="285750" indent="-285750">
              <a:buFont typeface="Arial" panose="020B0604020202020204" pitchFamily="34" charset="0"/>
              <a:buChar char="•"/>
            </a:pPr>
            <a:r>
              <a:rPr lang="en-US" dirty="0">
                <a:solidFill>
                  <a:schemeClr val="tx2"/>
                </a:solidFill>
              </a:rPr>
              <a:t>Among the worst for Failure Hours per Day and Mean Time Between Failure</a:t>
            </a:r>
          </a:p>
          <a:p>
            <a:endParaRPr lang="en-US" dirty="0"/>
          </a:p>
        </p:txBody>
      </p:sp>
    </p:spTree>
    <p:extLst>
      <p:ext uri="{BB962C8B-B14F-4D97-AF65-F5344CB8AC3E}">
        <p14:creationId xmlns:p14="http://schemas.microsoft.com/office/powerpoint/2010/main" val="2360382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0570A-476E-8392-D6F6-A5FC35C0EF1E}"/>
              </a:ext>
            </a:extLst>
          </p:cNvPr>
          <p:cNvPicPr>
            <a:picLocks noChangeAspect="1"/>
          </p:cNvPicPr>
          <p:nvPr/>
        </p:nvPicPr>
        <p:blipFill>
          <a:blip r:embed="rId2"/>
          <a:stretch>
            <a:fillRect/>
          </a:stretch>
        </p:blipFill>
        <p:spPr>
          <a:xfrm>
            <a:off x="5637308" y="1681184"/>
            <a:ext cx="5935764" cy="3495631"/>
          </a:xfrm>
          <a:prstGeom prst="rect">
            <a:avLst/>
          </a:prstGeom>
        </p:spPr>
      </p:pic>
      <p:sp>
        <p:nvSpPr>
          <p:cNvPr id="5" name="TextBox 4">
            <a:extLst>
              <a:ext uri="{FF2B5EF4-FFF2-40B4-BE49-F238E27FC236}">
                <a16:creationId xmlns:a16="http://schemas.microsoft.com/office/drawing/2014/main" id="{4821FAF4-57A0-D321-18F6-ED4DD80A0191}"/>
              </a:ext>
            </a:extLst>
          </p:cNvPr>
          <p:cNvSpPr txBox="1"/>
          <p:nvPr/>
        </p:nvSpPr>
        <p:spPr>
          <a:xfrm>
            <a:off x="662473" y="2220685"/>
            <a:ext cx="4124131"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rPr>
              <a:t>Among worst total failure hours this run</a:t>
            </a:r>
          </a:p>
          <a:p>
            <a:endParaRPr lang="en-US" sz="2000" dirty="0">
              <a:solidFill>
                <a:schemeClr val="tx2"/>
              </a:solidFill>
            </a:endParaRPr>
          </a:p>
          <a:p>
            <a:pPr marL="285750" indent="-285750">
              <a:buFont typeface="Arial" panose="020B0604020202020204" pitchFamily="34" charset="0"/>
              <a:buChar char="•"/>
            </a:pPr>
            <a:r>
              <a:rPr lang="en-US" sz="2000" dirty="0">
                <a:solidFill>
                  <a:schemeClr val="tx2"/>
                </a:solidFill>
              </a:rPr>
              <a:t>Considering we were only ~half way through the run, we were on track to break to compete for the top spot</a:t>
            </a:r>
          </a:p>
        </p:txBody>
      </p:sp>
    </p:spTree>
    <p:extLst>
      <p:ext uri="{BB962C8B-B14F-4D97-AF65-F5344CB8AC3E}">
        <p14:creationId xmlns:p14="http://schemas.microsoft.com/office/powerpoint/2010/main" val="2090945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C21ED7-B0F3-40B4-A61A-3A07822E7C2A}"/>
              </a:ext>
            </a:extLst>
          </p:cNvPr>
          <p:cNvPicPr>
            <a:picLocks noChangeAspect="1"/>
          </p:cNvPicPr>
          <p:nvPr/>
        </p:nvPicPr>
        <p:blipFill>
          <a:blip r:embed="rId2"/>
          <a:stretch>
            <a:fillRect/>
          </a:stretch>
        </p:blipFill>
        <p:spPr>
          <a:xfrm>
            <a:off x="1205663" y="863774"/>
            <a:ext cx="9780673" cy="5130451"/>
          </a:xfrm>
          <a:prstGeom prst="rect">
            <a:avLst/>
          </a:prstGeom>
        </p:spPr>
      </p:pic>
    </p:spTree>
    <p:extLst>
      <p:ext uri="{BB962C8B-B14F-4D97-AF65-F5344CB8AC3E}">
        <p14:creationId xmlns:p14="http://schemas.microsoft.com/office/powerpoint/2010/main" val="2650652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468E-A719-B5D5-DA29-2E9B217558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8F79A9-BA67-BC7D-56D0-10B041794467}"/>
              </a:ext>
            </a:extLst>
          </p:cNvPr>
          <p:cNvSpPr>
            <a:spLocks noGrp="1"/>
          </p:cNvSpPr>
          <p:nvPr>
            <p:ph idx="1"/>
          </p:nvPr>
        </p:nvSpPr>
        <p:spPr/>
        <p:txBody>
          <a:bodyPr/>
          <a:lstStyle/>
          <a:p>
            <a:endParaRPr lang="en-US"/>
          </a:p>
        </p:txBody>
      </p:sp>
      <p:graphicFrame>
        <p:nvGraphicFramePr>
          <p:cNvPr id="4" name="Chart 3">
            <a:extLst>
              <a:ext uri="{FF2B5EF4-FFF2-40B4-BE49-F238E27FC236}">
                <a16:creationId xmlns:a16="http://schemas.microsoft.com/office/drawing/2014/main" id="{12602A53-3AC6-428D-727E-E93EDF20FEC4}"/>
              </a:ext>
            </a:extLst>
          </p:cNvPr>
          <p:cNvGraphicFramePr>
            <a:graphicFrameLocks/>
          </p:cNvGraphicFramePr>
          <p:nvPr>
            <p:extLst>
              <p:ext uri="{D42A27DB-BD31-4B8C-83A1-F6EECF244321}">
                <p14:modId xmlns:p14="http://schemas.microsoft.com/office/powerpoint/2010/main" val="906728380"/>
              </p:ext>
            </p:extLst>
          </p:nvPr>
        </p:nvGraphicFramePr>
        <p:xfrm>
          <a:off x="588376" y="132211"/>
          <a:ext cx="11015248" cy="65935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0759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Slate</Template>
  <TotalTime>15129</TotalTime>
  <Words>2543</Words>
  <Application>Microsoft Office PowerPoint</Application>
  <PresentationFormat>Widescreen</PresentationFormat>
  <Paragraphs>221</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Calisto MT</vt:lpstr>
      <vt:lpstr>inherit</vt:lpstr>
      <vt:lpstr>Times New Roman</vt:lpstr>
      <vt:lpstr>Wingdings 2</vt:lpstr>
      <vt:lpstr>Slate</vt:lpstr>
      <vt:lpstr> View From Operations FY23 RHIC Retreat</vt:lpstr>
      <vt:lpstr>Long Shutdown into Hectic Startup</vt:lpstr>
      <vt:lpstr> Procedure Upkeep</vt:lpstr>
      <vt:lpstr>PowerPoint Presentation</vt:lpstr>
      <vt:lpstr>Failures Behind Experimenter Setup</vt:lpstr>
      <vt:lpstr>PowerPoint Presentation</vt:lpstr>
      <vt:lpstr>PowerPoint Presentation</vt:lpstr>
      <vt:lpstr>PowerPoint Presentation</vt:lpstr>
      <vt:lpstr>PowerPoint Presentation</vt:lpstr>
      <vt:lpstr>PS Failures</vt:lpstr>
      <vt:lpstr>Summer Running</vt:lpstr>
      <vt:lpstr>Summer Issues</vt:lpstr>
      <vt:lpstr>1004B </vt:lpstr>
      <vt:lpstr>AGS RFPA Cooling</vt:lpstr>
      <vt:lpstr>Hard to See Direct Correlation of Failures to Temp/Humidity</vt:lpstr>
      <vt:lpstr>Many Long Failures</vt:lpstr>
      <vt:lpstr>Single Source Points of Failure</vt:lpstr>
      <vt:lpstr>Chronic Issues and Band Aid Fixes</vt:lpstr>
      <vt:lpstr>Elogs</vt:lpstr>
      <vt:lpstr>Call In Lists: Check Numbers and Update Regularly for Vacation (and Training/Conferences!)</vt:lpstr>
      <vt:lpstr>Work Control Coordinators</vt:lpstr>
      <vt:lpstr>Remote/Local Work Balance</vt:lpstr>
      <vt:lpstr>Access Training</vt:lpstr>
      <vt:lpstr>MCR Computer Issues and RH8</vt:lpstr>
      <vt:lpstr>APEX Communication was Excellent!</vt:lpstr>
      <vt:lpstr>Communication with MCR</vt:lpstr>
      <vt:lpstr>Experiment Communication/Signals</vt:lpstr>
      <vt:lpstr>Experiment Signals</vt:lpstr>
      <vt:lpstr>MCR Self Critiques</vt:lpstr>
      <vt:lpstr>Special Shoutouts (that weren’t previously mentioned)</vt:lpstr>
      <vt:lpstr>PowerPoint Presentation</vt:lpstr>
      <vt:lpstr>Backup Slides</vt:lpstr>
      <vt:lpstr>Run Plan</vt:lpstr>
      <vt:lpstr>PowerPoint Presentation</vt:lpstr>
      <vt:lpstr>PowerPoint Presentation</vt:lpstr>
      <vt:lpstr>PowerPoint Presentation</vt:lpstr>
      <vt:lpstr>PowerPoint Presentation</vt:lpstr>
      <vt:lpstr>Number of PS Replacements by Alcove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Tustin, Gage</dc:creator>
  <cp:lastModifiedBy>Tustin, Gage</cp:lastModifiedBy>
  <cp:revision>14</cp:revision>
  <dcterms:created xsi:type="dcterms:W3CDTF">2023-08-17T21:12:58Z</dcterms:created>
  <dcterms:modified xsi:type="dcterms:W3CDTF">2023-08-30T01:02:29Z</dcterms:modified>
</cp:coreProperties>
</file>