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6" r:id="rId4"/>
    <p:sldId id="314" r:id="rId5"/>
    <p:sldId id="284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4"/>
    <p:restoredTop sz="94694"/>
  </p:normalViewPr>
  <p:slideViewPr>
    <p:cSldViewPr snapToGrid="0" snapToObjects="1">
      <p:cViewPr>
        <p:scale>
          <a:sx n="110" d="100"/>
          <a:sy n="110" d="100"/>
        </p:scale>
        <p:origin x="17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Polarized Proton Acceleration at RHIC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8/25/2023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V. Schoefer for C-AD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BB14-428A-C449-A7D6-5B017896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4" y="0"/>
            <a:ext cx="11049000" cy="694481"/>
          </a:xfrm>
        </p:spPr>
        <p:txBody>
          <a:bodyPr>
            <a:normAutofit fontScale="90000"/>
          </a:bodyPr>
          <a:lstStyle/>
          <a:p>
            <a:r>
              <a:rPr lang="en-US" dirty="0"/>
              <a:t>Retaining polarization: Snakes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8C3CD-C9AC-F341-95E2-BF3B8A269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3210" y="6270296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86FA1-44EE-D043-BBD3-788179D29166}"/>
              </a:ext>
            </a:extLst>
          </p:cNvPr>
          <p:cNvSpPr txBox="1"/>
          <p:nvPr/>
        </p:nvSpPr>
        <p:spPr>
          <a:xfrm>
            <a:off x="375358" y="595662"/>
            <a:ext cx="5609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strategy for retaining polarization is employing </a:t>
            </a:r>
            <a:r>
              <a:rPr lang="en-US" dirty="0">
                <a:solidFill>
                  <a:srgbClr val="FF0000"/>
                </a:solidFill>
              </a:rPr>
              <a:t>SNAKES (helical dipoles)</a:t>
            </a:r>
          </a:p>
          <a:p>
            <a:endParaRPr lang="en-US" dirty="0"/>
          </a:p>
          <a:p>
            <a:r>
              <a:rPr lang="en-US" dirty="0"/>
              <a:t>Helical dipole magnets provide large local spin rotations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Adjust the spin tune</a:t>
            </a:r>
            <a:r>
              <a:rPr lang="en-US" dirty="0"/>
              <a:t> </a:t>
            </a:r>
            <a:r>
              <a:rPr lang="en-US" i="1" dirty="0"/>
              <a:t>away </a:t>
            </a:r>
            <a:r>
              <a:rPr lang="en-US" dirty="0"/>
              <a:t>from </a:t>
            </a:r>
            <a:r>
              <a:rPr lang="en-US" dirty="0" err="1"/>
              <a:t>G</a:t>
            </a:r>
            <a:r>
              <a:rPr lang="en-US" dirty="0" err="1">
                <a:latin typeface="Arial"/>
                <a:cs typeface="Arial"/>
              </a:rPr>
              <a:t>γ</a:t>
            </a:r>
            <a:r>
              <a:rPr lang="en-US" dirty="0">
                <a:latin typeface="Arial"/>
                <a:cs typeface="Arial"/>
              </a:rPr>
              <a:t> to avoid the resonance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Provide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cancellation</a:t>
            </a:r>
            <a:r>
              <a:rPr lang="en-US" dirty="0">
                <a:latin typeface="Arial"/>
                <a:cs typeface="Arial"/>
              </a:rPr>
              <a:t> of spin perturbing kicks</a:t>
            </a:r>
          </a:p>
        </p:txBody>
      </p:sp>
      <p:pic>
        <p:nvPicPr>
          <p:cNvPr id="5" name="Picture 4" descr="TwoSnakes.jpg">
            <a:extLst>
              <a:ext uri="{FF2B5EF4-FFF2-40B4-BE49-F238E27FC236}">
                <a16:creationId xmlns:a16="http://schemas.microsoft.com/office/drawing/2014/main" id="{7D3CDB4C-D568-2342-9251-C28D1D7A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112" y="949124"/>
            <a:ext cx="3496101" cy="3171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24FAE3-909C-C542-9E53-81A63D19F0E7}"/>
              </a:ext>
            </a:extLst>
          </p:cNvPr>
          <p:cNvSpPr txBox="1"/>
          <p:nvPr/>
        </p:nvSpPr>
        <p:spPr>
          <a:xfrm>
            <a:off x="9128629" y="601883"/>
            <a:ext cx="209688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AGS Warm snake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0333C-A6EA-D74D-A409-88C51F0D4BAF}"/>
              </a:ext>
            </a:extLst>
          </p:cNvPr>
          <p:cNvSpPr txBox="1"/>
          <p:nvPr/>
        </p:nvSpPr>
        <p:spPr>
          <a:xfrm>
            <a:off x="9128629" y="2534654"/>
            <a:ext cx="201668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AGS Cold snake</a:t>
            </a:r>
          </a:p>
        </p:txBody>
      </p:sp>
      <p:pic>
        <p:nvPicPr>
          <p:cNvPr id="8" name="Picture 7" descr="HelicalDipole.png">
            <a:extLst>
              <a:ext uri="{FF2B5EF4-FFF2-40B4-BE49-F238E27FC236}">
                <a16:creationId xmlns:a16="http://schemas.microsoft.com/office/drawing/2014/main" id="{0E406249-2B41-2C4E-AF92-F445F7629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449" y="4664597"/>
            <a:ext cx="3346334" cy="1125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12891-2851-9A47-A831-3E75690778C6}"/>
              </a:ext>
            </a:extLst>
          </p:cNvPr>
          <p:cNvSpPr txBox="1"/>
          <p:nvPr/>
        </p:nvSpPr>
        <p:spPr>
          <a:xfrm>
            <a:off x="6165449" y="5840758"/>
            <a:ext cx="323319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RHIC Full helical dipole snake</a:t>
            </a:r>
          </a:p>
        </p:txBody>
      </p:sp>
      <p:pic>
        <p:nvPicPr>
          <p:cNvPr id="10" name="Picture 9" descr="Rhic_snake_with_spin.jpg">
            <a:extLst>
              <a:ext uri="{FF2B5EF4-FFF2-40B4-BE49-F238E27FC236}">
                <a16:creationId xmlns:a16="http://schemas.microsoft.com/office/drawing/2014/main" id="{7B2150E7-0BF4-764F-8A8C-B5CD80C77A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001" r="10878" b="30601"/>
          <a:stretch>
            <a:fillRect/>
          </a:stretch>
        </p:blipFill>
        <p:spPr>
          <a:xfrm>
            <a:off x="9453343" y="4505135"/>
            <a:ext cx="2674114" cy="16120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F54952-885A-CA43-B92B-FD5E0A253663}"/>
              </a:ext>
            </a:extLst>
          </p:cNvPr>
          <p:cNvSpPr txBox="1"/>
          <p:nvPr/>
        </p:nvSpPr>
        <p:spPr>
          <a:xfrm>
            <a:off x="10728215" y="5753907"/>
            <a:ext cx="132304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Trajectory and spin orientation in a RHIC snake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90FCD-C846-C24E-891D-E3B3385A5936}"/>
              </a:ext>
            </a:extLst>
          </p:cNvPr>
          <p:cNvSpPr txBox="1"/>
          <p:nvPr/>
        </p:nvSpPr>
        <p:spPr>
          <a:xfrm>
            <a:off x="621518" y="3333508"/>
            <a:ext cx="47919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Two Full 180 deg spin flip snakes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Spin tune = ½, energy independent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 resonance cancellation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Two Partial snakes (6 and 10 deg)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Avoids strongest resonances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Drives other, smaller, resonances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snakes (imperfections compensated with harmonic bumps)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8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852E20-B96C-5143-BCFD-96B1647B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7730AF-37FB-614A-81A8-4B1F54B16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93996"/>
              </p:ext>
            </p:extLst>
          </p:nvPr>
        </p:nvGraphicFramePr>
        <p:xfrm>
          <a:off x="427084" y="778507"/>
          <a:ext cx="6008756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312">
                  <a:extLst>
                    <a:ext uri="{9D8B030D-6E8A-4147-A177-3AD203B41FA5}">
                      <a16:colId xmlns:a16="http://schemas.microsoft.com/office/drawing/2014/main" val="4204005720"/>
                    </a:ext>
                  </a:extLst>
                </a:gridCol>
                <a:gridCol w="1245022">
                  <a:extLst>
                    <a:ext uri="{9D8B030D-6E8A-4147-A177-3AD203B41FA5}">
                      <a16:colId xmlns:a16="http://schemas.microsoft.com/office/drawing/2014/main" val="19721248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170908918"/>
                    </a:ext>
                  </a:extLst>
                </a:gridCol>
                <a:gridCol w="1944755">
                  <a:extLst>
                    <a:ext uri="{9D8B030D-6E8A-4147-A177-3AD203B41FA5}">
                      <a16:colId xmlns:a16="http://schemas.microsoft.com/office/drawing/2014/main" val="1438622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Max Energy</a:t>
                      </a:r>
                    </a:p>
                    <a:p>
                      <a:r>
                        <a:rPr lang="en-US" sz="1600" dirty="0"/>
                        <a:t>[GeV]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Pol. At Max Energy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Polarimeter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Source+Linac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3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~80-84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44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p-Carbon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2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Jet, full store avg*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302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418797-9073-9842-9069-E2A9677BC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70977"/>
              </p:ext>
            </p:extLst>
          </p:nvPr>
        </p:nvGraphicFramePr>
        <p:xfrm>
          <a:off x="1198868" y="3429000"/>
          <a:ext cx="4225801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833">
                  <a:extLst>
                    <a:ext uri="{9D8B030D-6E8A-4147-A177-3AD203B41FA5}">
                      <a16:colId xmlns:a16="http://schemas.microsoft.com/office/drawing/2014/main" val="4204005720"/>
                    </a:ext>
                  </a:extLst>
                </a:gridCol>
                <a:gridCol w="2631968">
                  <a:extLst>
                    <a:ext uri="{9D8B030D-6E8A-4147-A177-3AD203B41FA5}">
                      <a16:colId xmlns:a16="http://schemas.microsoft.com/office/drawing/2014/main" val="1972124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 Ramp Polarization Loss</a:t>
                      </a:r>
                    </a:p>
                    <a:p>
                      <a:r>
                        <a:rPr lang="en-US" dirty="0"/>
                        <a:t> (Run 17, full run avg)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2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3024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34CBED7-8A41-2840-9913-4B3B5F64AC3A}"/>
              </a:ext>
            </a:extLst>
          </p:cNvPr>
          <p:cNvGrpSpPr/>
          <p:nvPr/>
        </p:nvGrpSpPr>
        <p:grpSpPr>
          <a:xfrm>
            <a:off x="6757835" y="84026"/>
            <a:ext cx="5078908" cy="3247501"/>
            <a:chOff x="3027413" y="879362"/>
            <a:chExt cx="9136868" cy="5842199"/>
          </a:xfrm>
        </p:grpSpPr>
        <p:pic>
          <p:nvPicPr>
            <p:cNvPr id="10" name="Picture 9" descr="2012-0710 RHIC complex aerial 3.jpg">
              <a:extLst>
                <a:ext uri="{FF2B5EF4-FFF2-40B4-BE49-F238E27FC236}">
                  <a16:creationId xmlns:a16="http://schemas.microsoft.com/office/drawing/2014/main" id="{F863CD6B-DC97-2248-BA22-E078D2316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413" y="879362"/>
              <a:ext cx="9136868" cy="584219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95A967-CDDE-3146-BEE8-89F3B64CAF31}"/>
                </a:ext>
              </a:extLst>
            </p:cNvPr>
            <p:cNvSpPr/>
            <p:nvPr/>
          </p:nvSpPr>
          <p:spPr>
            <a:xfrm rot="20700000">
              <a:off x="10169611" y="5523471"/>
              <a:ext cx="308919" cy="1235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CB2647-1F1A-044F-9523-F6F2D7CA02A7}"/>
                </a:ext>
              </a:extLst>
            </p:cNvPr>
            <p:cNvSpPr/>
            <p:nvPr/>
          </p:nvSpPr>
          <p:spPr>
            <a:xfrm rot="20700000">
              <a:off x="10556792" y="5428734"/>
              <a:ext cx="308919" cy="1235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BA2BC7-C84F-AC42-9649-0057111B0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2270" y="5263978"/>
              <a:ext cx="3580975" cy="71466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B4B5299-8CE3-7448-8609-11E35612EE77}"/>
                </a:ext>
              </a:extLst>
            </p:cNvPr>
            <p:cNvCxnSpPr>
              <a:cxnSpLocks/>
            </p:cNvCxnSpPr>
            <p:nvPr/>
          </p:nvCxnSpPr>
          <p:spPr>
            <a:xfrm>
              <a:off x="10933245" y="5251621"/>
              <a:ext cx="88982" cy="12688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2C915EE-6681-2549-9D6E-D4862E5CF25C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10860448" y="5390862"/>
              <a:ext cx="143879" cy="5967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1B7478-58B6-1A40-91DE-DD1EB9F03B40}"/>
                </a:ext>
              </a:extLst>
            </p:cNvPr>
            <p:cNvCxnSpPr>
              <a:cxnSpLocks/>
            </p:cNvCxnSpPr>
            <p:nvPr/>
          </p:nvCxnSpPr>
          <p:spPr>
            <a:xfrm>
              <a:off x="5036580" y="4565436"/>
              <a:ext cx="2315690" cy="141320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06CFB7-6455-3742-9ABB-D8CD4AA95558}"/>
                </a:ext>
              </a:extLst>
            </p:cNvPr>
            <p:cNvCxnSpPr>
              <a:cxnSpLocks/>
            </p:cNvCxnSpPr>
            <p:nvPr/>
          </p:nvCxnSpPr>
          <p:spPr>
            <a:xfrm>
              <a:off x="4979773" y="4275438"/>
              <a:ext cx="56807" cy="289998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CFFBB9-64BC-F342-BA31-494CB4A95E9A}"/>
                </a:ext>
              </a:extLst>
            </p:cNvPr>
            <p:cNvSpPr txBox="1"/>
            <p:nvPr/>
          </p:nvSpPr>
          <p:spPr>
            <a:xfrm>
              <a:off x="8204273" y="5940837"/>
              <a:ext cx="2283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Tandem van de Graaff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9E5A383A-C06F-A542-BA0E-E4664BB4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84026"/>
            <a:ext cx="11049000" cy="694481"/>
          </a:xfrm>
        </p:spPr>
        <p:txBody>
          <a:bodyPr>
            <a:normAutofit fontScale="90000"/>
          </a:bodyPr>
          <a:lstStyle/>
          <a:p>
            <a:r>
              <a:rPr lang="en-US" dirty="0"/>
              <a:t>Polarization Performance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17BE05-8D88-6644-8935-579F5B4E917C}"/>
              </a:ext>
            </a:extLst>
          </p:cNvPr>
          <p:cNvSpPr txBox="1"/>
          <p:nvPr/>
        </p:nvSpPr>
        <p:spPr>
          <a:xfrm>
            <a:off x="7260222" y="3707772"/>
            <a:ext cx="28969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Polarimetry available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of </a:t>
            </a:r>
            <a:r>
              <a:rPr lang="en-US" dirty="0" err="1"/>
              <a:t>Linac</a:t>
            </a:r>
            <a:r>
              <a:rPr lang="en-US" dirty="0"/>
              <a:t> (200 MeV)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RHIC injection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RHIC flattop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(No Booster polarimeter!)s</a:t>
            </a:r>
          </a:p>
        </p:txBody>
      </p:sp>
    </p:spTree>
    <p:extLst>
      <p:ext uri="{BB962C8B-B14F-4D97-AF65-F5344CB8AC3E}">
        <p14:creationId xmlns:p14="http://schemas.microsoft.com/office/powerpoint/2010/main" val="310437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C498-324A-B147-898C-8A11DFBA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34" y="1"/>
            <a:ext cx="11593009" cy="682906"/>
          </a:xfrm>
        </p:spPr>
        <p:txBody>
          <a:bodyPr>
            <a:normAutofit fontScale="90000"/>
          </a:bodyPr>
          <a:lstStyle/>
          <a:p>
            <a:r>
              <a:rPr lang="en-US" dirty="0"/>
              <a:t>Polarization losses and what to do about them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3B4AD-4CCD-E943-A3B7-5862377EE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D2A77-19C8-E44A-A3E4-E1A54B0DD02F}"/>
              </a:ext>
            </a:extLst>
          </p:cNvPr>
          <p:cNvSpPr txBox="1"/>
          <p:nvPr/>
        </p:nvSpPr>
        <p:spPr>
          <a:xfrm>
            <a:off x="363156" y="694482"/>
            <a:ext cx="56788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Polarization measured at AGS extraction decreases with intensity (i.e. with increasing emittance)</a:t>
            </a:r>
          </a:p>
          <a:p>
            <a:endParaRPr lang="en-US" dirty="0"/>
          </a:p>
          <a:p>
            <a:r>
              <a:rPr lang="en-US" dirty="0"/>
              <a:t>Implies residual emittance dependent polarization loss mechanisms.</a:t>
            </a:r>
          </a:p>
          <a:p>
            <a:endParaRPr lang="en-US" dirty="0"/>
          </a:p>
          <a:p>
            <a:r>
              <a:rPr lang="en-US" dirty="0"/>
              <a:t>Areas of attack from the proposal: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 the transverse emittance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Improve Booster injection/capture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known to sensitively affect the emittance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Ameliorate effects of space charge with </a:t>
            </a:r>
            <a:r>
              <a:rPr lang="en-US" dirty="0">
                <a:solidFill>
                  <a:srgbClr val="FF0000"/>
                </a:solidFill>
              </a:rPr>
              <a:t>longitudinal splitting/merging scheme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Lowers peak current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Compensate spin resonances directly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Precision energy measurements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Determines resonance frequency and timing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Optimize resonance corrections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Skew quad based resonance compensation during AGS acceleration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2D7F42-DCB7-A94E-B003-A56B5C80B581}"/>
              </a:ext>
            </a:extLst>
          </p:cNvPr>
          <p:cNvGrpSpPr/>
          <p:nvPr/>
        </p:nvGrpSpPr>
        <p:grpSpPr>
          <a:xfrm>
            <a:off x="6843460" y="963591"/>
            <a:ext cx="4985384" cy="3932500"/>
            <a:chOff x="6843460" y="963591"/>
            <a:chExt cx="4985384" cy="39325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7DB1986-8932-B04A-B7A8-23CE476E69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5" t="11769" r="3450" b="2110"/>
            <a:stretch/>
          </p:blipFill>
          <p:spPr bwMode="auto">
            <a:xfrm>
              <a:off x="6843460" y="963591"/>
              <a:ext cx="4985384" cy="393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5A6074-1802-5540-982D-014D9D65058E}"/>
                </a:ext>
              </a:extLst>
            </p:cNvPr>
            <p:cNvSpPr/>
            <p:nvPr/>
          </p:nvSpPr>
          <p:spPr>
            <a:xfrm>
              <a:off x="11404257" y="4537275"/>
              <a:ext cx="81023" cy="138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4FF534-47AE-F04F-98B0-0296DB19C6CE}"/>
              </a:ext>
            </a:extLst>
          </p:cNvPr>
          <p:cNvSpPr txBox="1"/>
          <p:nvPr/>
        </p:nvSpPr>
        <p:spPr>
          <a:xfrm>
            <a:off x="7164730" y="5197033"/>
            <a:ext cx="4664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(Why not polarization vs emittance?</a:t>
            </a:r>
          </a:p>
          <a:p>
            <a:r>
              <a:rPr lang="en-US" dirty="0"/>
              <a:t>Side effort: improve emittance measurement accuracy and intensity-dependent </a:t>
            </a:r>
            <a:r>
              <a:rPr lang="en-US"/>
              <a:t>systematics…)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2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4D008E-B185-224B-BEE5-E47A481C7D3B}"/>
              </a:ext>
            </a:extLst>
          </p:cNvPr>
          <p:cNvCxnSpPr/>
          <p:nvPr/>
        </p:nvCxnSpPr>
        <p:spPr>
          <a:xfrm>
            <a:off x="7512383" y="1880684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62A7E4-FD6B-5A40-A5CC-5190B5317CED}"/>
              </a:ext>
            </a:extLst>
          </p:cNvPr>
          <p:cNvCxnSpPr/>
          <p:nvPr/>
        </p:nvCxnSpPr>
        <p:spPr>
          <a:xfrm>
            <a:off x="7977299" y="1880683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317B80-AE05-924A-9F53-C1D639271ABB}"/>
              </a:ext>
            </a:extLst>
          </p:cNvPr>
          <p:cNvCxnSpPr/>
          <p:nvPr/>
        </p:nvCxnSpPr>
        <p:spPr>
          <a:xfrm>
            <a:off x="9229294" y="1880681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06C25F-A79F-2C4E-8BE1-1161C9F166D3}"/>
              </a:ext>
            </a:extLst>
          </p:cNvPr>
          <p:cNvCxnSpPr/>
          <p:nvPr/>
        </p:nvCxnSpPr>
        <p:spPr>
          <a:xfrm>
            <a:off x="10064601" y="1880682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D0ADB2-4DB7-7144-AADD-DFD6A1134213}"/>
              </a:ext>
            </a:extLst>
          </p:cNvPr>
          <p:cNvCxnSpPr/>
          <p:nvPr/>
        </p:nvCxnSpPr>
        <p:spPr>
          <a:xfrm>
            <a:off x="11490216" y="1880680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8ECE5E-0EFC-8B4C-A1F7-AA1DC888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37" y="0"/>
            <a:ext cx="11049000" cy="590309"/>
          </a:xfrm>
        </p:spPr>
        <p:txBody>
          <a:bodyPr>
            <a:normAutofit fontScale="90000"/>
          </a:bodyPr>
          <a:lstStyle/>
          <a:p>
            <a:r>
              <a:rPr lang="en-US" dirty="0"/>
              <a:t>Booster injection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50BD3D2-19F3-FC45-93B7-FD33B280C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6" r="3004" b="19325"/>
          <a:stretch/>
        </p:blipFill>
        <p:spPr bwMode="auto">
          <a:xfrm>
            <a:off x="6192869" y="54754"/>
            <a:ext cx="5644464" cy="28792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2E92DF-FC7A-824A-81B5-750C23FEE6EB}"/>
              </a:ext>
            </a:extLst>
          </p:cNvPr>
          <p:cNvSpPr txBox="1"/>
          <p:nvPr/>
        </p:nvSpPr>
        <p:spPr>
          <a:xfrm>
            <a:off x="6192869" y="31621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Intensity</a:t>
            </a:r>
          </a:p>
          <a:p>
            <a:r>
              <a:rPr lang="en-US" dirty="0">
                <a:solidFill>
                  <a:srgbClr val="FF0000"/>
                </a:solidFill>
              </a:rPr>
              <a:t>Main mag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94258-F58F-B44C-9BEE-7A6C29E43EAE}"/>
              </a:ext>
            </a:extLst>
          </p:cNvPr>
          <p:cNvSpPr txBox="1"/>
          <p:nvPr/>
        </p:nvSpPr>
        <p:spPr>
          <a:xfrm rot="16200000">
            <a:off x="6794672" y="329908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Injection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F08CF-7544-3F4F-8646-BDC296E4D817}"/>
              </a:ext>
            </a:extLst>
          </p:cNvPr>
          <p:cNvSpPr txBox="1"/>
          <p:nvPr/>
        </p:nvSpPr>
        <p:spPr>
          <a:xfrm rot="16200000">
            <a:off x="7280410" y="32990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F5846-5E94-A441-966C-5115F6F1EC1B}"/>
              </a:ext>
            </a:extLst>
          </p:cNvPr>
          <p:cNvSpPr txBox="1"/>
          <p:nvPr/>
        </p:nvSpPr>
        <p:spPr>
          <a:xfrm rot="16200000">
            <a:off x="8448438" y="33183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scrape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D663C-668A-E743-95C3-580849A847B6}"/>
              </a:ext>
            </a:extLst>
          </p:cNvPr>
          <p:cNvSpPr txBox="1"/>
          <p:nvPr/>
        </p:nvSpPr>
        <p:spPr>
          <a:xfrm rot="16200000">
            <a:off x="9309787" y="32990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scrape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7C26E6-9259-3A40-A948-7DFC0F8EC135}"/>
              </a:ext>
            </a:extLst>
          </p:cNvPr>
          <p:cNvSpPr txBox="1"/>
          <p:nvPr/>
        </p:nvSpPr>
        <p:spPr>
          <a:xfrm rot="16200000">
            <a:off x="10652582" y="329908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6A33A-8BE4-C34C-ACCA-E615B378D6DC}"/>
              </a:ext>
            </a:extLst>
          </p:cNvPr>
          <p:cNvSpPr txBox="1"/>
          <p:nvPr/>
        </p:nvSpPr>
        <p:spPr>
          <a:xfrm>
            <a:off x="220037" y="591318"/>
            <a:ext cx="55364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Booster injection/early acceleration process sets maximum beam brightness for rest of </a:t>
            </a:r>
            <a:r>
              <a:rPr lang="en-US" dirty="0" err="1"/>
              <a:t>acceperation</a:t>
            </a:r>
            <a:r>
              <a:rPr lang="en-US" dirty="0"/>
              <a:t> though RHIC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Linac</a:t>
            </a:r>
            <a:r>
              <a:rPr lang="en-US" dirty="0"/>
              <a:t> pulse of 300 us, H</a:t>
            </a:r>
            <a:r>
              <a:rPr lang="en-US" baseline="30000" dirty="0"/>
              <a:t>- </a:t>
            </a:r>
            <a:r>
              <a:rPr lang="en-US" dirty="0"/>
              <a:t>beam ~6-9x10</a:t>
            </a:r>
            <a:r>
              <a:rPr lang="en-US" baseline="30000" dirty="0"/>
              <a:t>11</a:t>
            </a:r>
            <a:r>
              <a:rPr lang="en-US" dirty="0"/>
              <a:t> protons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Multi-turn, </a:t>
            </a:r>
            <a:r>
              <a:rPr lang="en-US" dirty="0" err="1"/>
              <a:t>f</a:t>
            </a:r>
            <a:r>
              <a:rPr lang="en-US" baseline="-25000" dirty="0" err="1"/>
              <a:t>rev</a:t>
            </a:r>
            <a:r>
              <a:rPr lang="en-US" dirty="0"/>
              <a:t> ~ 1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Strip injected through a carbon foil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steered off foil after pulse finished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Coasting beam adiabatically captured by RF and accelerated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Intenstional</a:t>
            </a:r>
            <a:r>
              <a:rPr lang="en-US" dirty="0"/>
              <a:t> horizontal and vertical scraping reduce emittance (and intensity) to RHIC requirements ~2.5x10</a:t>
            </a:r>
            <a:r>
              <a:rPr lang="en-US" baseline="30000" dirty="0"/>
              <a:t>11</a:t>
            </a:r>
            <a:r>
              <a:rPr lang="en-US" dirty="0"/>
              <a:t> protons</a:t>
            </a:r>
          </a:p>
          <a:p>
            <a:endParaRPr lang="en-US" baseline="30000" dirty="0"/>
          </a:p>
        </p:txBody>
      </p:sp>
      <p:pic>
        <p:nvPicPr>
          <p:cNvPr id="5124" name="Picture 4" descr="AGS complex">
            <a:extLst>
              <a:ext uri="{FF2B5EF4-FFF2-40B4-BE49-F238E27FC236}">
                <a16:creationId xmlns:a16="http://schemas.microsoft.com/office/drawing/2014/main" id="{06FE8407-D7D0-374D-B72B-30DA67E6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17" y="4002285"/>
            <a:ext cx="2586794" cy="28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5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4D008E-B185-224B-BEE5-E47A481C7D3B}"/>
              </a:ext>
            </a:extLst>
          </p:cNvPr>
          <p:cNvCxnSpPr/>
          <p:nvPr/>
        </p:nvCxnSpPr>
        <p:spPr>
          <a:xfrm>
            <a:off x="7512383" y="1880684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62A7E4-FD6B-5A40-A5CC-5190B5317CED}"/>
              </a:ext>
            </a:extLst>
          </p:cNvPr>
          <p:cNvCxnSpPr/>
          <p:nvPr/>
        </p:nvCxnSpPr>
        <p:spPr>
          <a:xfrm>
            <a:off x="7977299" y="1880683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317B80-AE05-924A-9F53-C1D639271ABB}"/>
              </a:ext>
            </a:extLst>
          </p:cNvPr>
          <p:cNvCxnSpPr/>
          <p:nvPr/>
        </p:nvCxnSpPr>
        <p:spPr>
          <a:xfrm>
            <a:off x="9229294" y="1880681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06C25F-A79F-2C4E-8BE1-1161C9F166D3}"/>
              </a:ext>
            </a:extLst>
          </p:cNvPr>
          <p:cNvCxnSpPr/>
          <p:nvPr/>
        </p:nvCxnSpPr>
        <p:spPr>
          <a:xfrm>
            <a:off x="10064601" y="1880682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D0ADB2-4DB7-7144-AADD-DFD6A1134213}"/>
              </a:ext>
            </a:extLst>
          </p:cNvPr>
          <p:cNvCxnSpPr/>
          <p:nvPr/>
        </p:nvCxnSpPr>
        <p:spPr>
          <a:xfrm>
            <a:off x="11490216" y="1880680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8ECE5E-0EFC-8B4C-A1F7-AA1DC888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37" y="0"/>
            <a:ext cx="11049000" cy="590309"/>
          </a:xfrm>
        </p:spPr>
        <p:txBody>
          <a:bodyPr>
            <a:normAutofit fontScale="90000"/>
          </a:bodyPr>
          <a:lstStyle/>
          <a:p>
            <a:r>
              <a:rPr lang="en-US" dirty="0"/>
              <a:t>Booster injection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50BD3D2-19F3-FC45-93B7-FD33B280C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6" r="3004" b="19325"/>
          <a:stretch/>
        </p:blipFill>
        <p:spPr bwMode="auto">
          <a:xfrm>
            <a:off x="6192869" y="54754"/>
            <a:ext cx="5644464" cy="28792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2E92DF-FC7A-824A-81B5-750C23FEE6EB}"/>
              </a:ext>
            </a:extLst>
          </p:cNvPr>
          <p:cNvSpPr txBox="1"/>
          <p:nvPr/>
        </p:nvSpPr>
        <p:spPr>
          <a:xfrm>
            <a:off x="6192869" y="31621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Intensity</a:t>
            </a:r>
          </a:p>
          <a:p>
            <a:r>
              <a:rPr lang="en-US" dirty="0">
                <a:solidFill>
                  <a:srgbClr val="FF0000"/>
                </a:solidFill>
              </a:rPr>
              <a:t>Main mag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94258-F58F-B44C-9BEE-7A6C29E43EAE}"/>
              </a:ext>
            </a:extLst>
          </p:cNvPr>
          <p:cNvSpPr txBox="1"/>
          <p:nvPr/>
        </p:nvSpPr>
        <p:spPr>
          <a:xfrm rot="16200000">
            <a:off x="6794672" y="329908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Injection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F08CF-7544-3F4F-8646-BDC296E4D817}"/>
              </a:ext>
            </a:extLst>
          </p:cNvPr>
          <p:cNvSpPr txBox="1"/>
          <p:nvPr/>
        </p:nvSpPr>
        <p:spPr>
          <a:xfrm rot="16200000">
            <a:off x="7280410" y="32990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F5846-5E94-A441-966C-5115F6F1EC1B}"/>
              </a:ext>
            </a:extLst>
          </p:cNvPr>
          <p:cNvSpPr txBox="1"/>
          <p:nvPr/>
        </p:nvSpPr>
        <p:spPr>
          <a:xfrm rot="16200000">
            <a:off x="8448438" y="33183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scrape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D663C-668A-E743-95C3-580849A847B6}"/>
              </a:ext>
            </a:extLst>
          </p:cNvPr>
          <p:cNvSpPr txBox="1"/>
          <p:nvPr/>
        </p:nvSpPr>
        <p:spPr>
          <a:xfrm rot="16200000">
            <a:off x="9309787" y="32990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scrape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7C26E6-9259-3A40-A948-7DFC0F8EC135}"/>
              </a:ext>
            </a:extLst>
          </p:cNvPr>
          <p:cNvSpPr txBox="1"/>
          <p:nvPr/>
        </p:nvSpPr>
        <p:spPr>
          <a:xfrm rot="16200000">
            <a:off x="10652582" y="329908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6A33A-8BE4-C34C-ACCA-E615B378D6DC}"/>
              </a:ext>
            </a:extLst>
          </p:cNvPr>
          <p:cNvSpPr txBox="1"/>
          <p:nvPr/>
        </p:nvSpPr>
        <p:spPr>
          <a:xfrm>
            <a:off x="220037" y="591318"/>
            <a:ext cx="553643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Booster injection/early acceleration process sets maximum beam brightness for rest of acceleration though RHIC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”knobs”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Linac</a:t>
            </a:r>
            <a:r>
              <a:rPr lang="en-US" dirty="0"/>
              <a:t> to Booster trajectory/optics matching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Optimization of time on foil (</a:t>
            </a:r>
            <a:r>
              <a:rPr lang="en-US" dirty="0" err="1"/>
              <a:t>Linac</a:t>
            </a:r>
            <a:r>
              <a:rPr lang="en-US" dirty="0"/>
              <a:t> pulse length vs height)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Linac</a:t>
            </a:r>
            <a:r>
              <a:rPr lang="en-US" dirty="0"/>
              <a:t> RF phases affect capture and acceleration efficiencies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Booster RF capture rate affects longitudinal emittance (and transverse, via space charge)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Booster orbit and optics affect foil scattering, matching and intensity transmission.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Betatron</a:t>
            </a:r>
            <a:r>
              <a:rPr lang="en-US" dirty="0"/>
              <a:t> ‘stop band’ correctors for intensity, emittance preservation.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Difficult instrumentation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WCM, BPMs don’t work until after capture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transverse profile monitor in Booster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Scraping efficiency as proxy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Measurable in the extraction line via multiwire</a:t>
            </a:r>
          </a:p>
          <a:p>
            <a:endParaRPr lang="en-US" baseline="30000" dirty="0"/>
          </a:p>
        </p:txBody>
      </p:sp>
      <p:pic>
        <p:nvPicPr>
          <p:cNvPr id="5124" name="Picture 4" descr="AGS complex">
            <a:extLst>
              <a:ext uri="{FF2B5EF4-FFF2-40B4-BE49-F238E27FC236}">
                <a16:creationId xmlns:a16="http://schemas.microsoft.com/office/drawing/2014/main" id="{06FE8407-D7D0-374D-B72B-30DA67E6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17" y="4002285"/>
            <a:ext cx="2586794" cy="28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9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92397-166F-4248-802F-A4BE623E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60" y="6311"/>
            <a:ext cx="11049000" cy="665022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splitting/merging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A1B185-1265-DC42-B948-AC1D1C65B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2A1030-6941-304D-9897-9398B2268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31196" r="3612" b="12596"/>
          <a:stretch/>
        </p:blipFill>
        <p:spPr bwMode="auto">
          <a:xfrm>
            <a:off x="7174166" y="1164330"/>
            <a:ext cx="4889925" cy="29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F4BA5-F1A8-D34A-8681-488E245DF701}"/>
              </a:ext>
            </a:extLst>
          </p:cNvPr>
          <p:cNvSpPr txBox="1"/>
          <p:nvPr/>
        </p:nvSpPr>
        <p:spPr>
          <a:xfrm rot="16200000">
            <a:off x="6644983" y="2799194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6353C7-D0D4-3B4B-9502-07968A201103}"/>
              </a:ext>
            </a:extLst>
          </p:cNvPr>
          <p:cNvCxnSpPr>
            <a:stCxn id="5" idx="3"/>
          </p:cNvCxnSpPr>
          <p:nvPr/>
        </p:nvCxnSpPr>
        <p:spPr>
          <a:xfrm flipV="1">
            <a:off x="6989501" y="1347709"/>
            <a:ext cx="8819" cy="1291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DAAA6A-D882-5D43-8F52-72B1B1E52DC5}"/>
              </a:ext>
            </a:extLst>
          </p:cNvPr>
          <p:cNvSpPr txBox="1"/>
          <p:nvPr/>
        </p:nvSpPr>
        <p:spPr>
          <a:xfrm>
            <a:off x="7326566" y="799341"/>
            <a:ext cx="423712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Merge of AGS proton bunches at flattop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67117-23D8-0842-9FA9-5608022488E2}"/>
              </a:ext>
            </a:extLst>
          </p:cNvPr>
          <p:cNvSpPr txBox="1"/>
          <p:nvPr/>
        </p:nvSpPr>
        <p:spPr>
          <a:xfrm>
            <a:off x="497710" y="844952"/>
            <a:ext cx="61672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Normal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</a:t>
            </a:r>
            <a:r>
              <a:rPr lang="en-US" dirty="0" err="1"/>
              <a:t>linac</a:t>
            </a:r>
            <a:r>
              <a:rPr lang="en-US" dirty="0"/>
              <a:t> pulse is captured as one bunch in the Booster and remains one bunch in AGS and RHIC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current (space charge) at AGS injection can be reduced by splitting the bunch into 2 longitudinally in Booster before transferring to 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Bunches are later merged at AGS extraction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Bunch merges require expert tuning of many parameters (RF voltages, phases)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Prone to drift over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Tuning often done ‘by eye’ using WCM mountain ranges (no real time signal analysis)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 benefit for heavy ion operation which makes heavy use of merges to get required intensities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26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174E-83F9-3444-B76A-5BA63786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3" y="17884"/>
            <a:ext cx="11049000" cy="746045"/>
          </a:xfrm>
        </p:spPr>
        <p:txBody>
          <a:bodyPr/>
          <a:lstStyle/>
          <a:p>
            <a:r>
              <a:rPr lang="en-US" dirty="0"/>
              <a:t>Energy measurement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A552A-577F-7D43-A08C-C7BE6A94E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35840E78-0CC4-0F48-911F-775F64D6A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164" y="1397221"/>
            <a:ext cx="4717819" cy="3768833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C529A2D7-054C-7749-BE23-FA611CD2A432}"/>
              </a:ext>
            </a:extLst>
          </p:cNvPr>
          <p:cNvSpPr/>
          <p:nvPr/>
        </p:nvSpPr>
        <p:spPr>
          <a:xfrm>
            <a:off x="11281012" y="1544295"/>
            <a:ext cx="184313" cy="26800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B974F-0EC3-D943-B893-A4F84739CD00}"/>
              </a:ext>
            </a:extLst>
          </p:cNvPr>
          <p:cNvSpPr txBox="1"/>
          <p:nvPr/>
        </p:nvSpPr>
        <p:spPr>
          <a:xfrm>
            <a:off x="11515879" y="1418819"/>
            <a:ext cx="647628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Spin tune gap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49842-1D66-8843-9DC7-1E0B8429A30F}"/>
              </a:ext>
            </a:extLst>
          </p:cNvPr>
          <p:cNvSpPr txBox="1"/>
          <p:nvPr/>
        </p:nvSpPr>
        <p:spPr>
          <a:xfrm>
            <a:off x="9144173" y="2111316"/>
            <a:ext cx="1280377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err="1"/>
              <a:t>Hor</a:t>
            </a:r>
            <a:r>
              <a:rPr lang="en-US" sz="1300" dirty="0"/>
              <a:t> resonance crossings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BB43BC-AF86-B344-8A46-64CCB551D5D5}"/>
              </a:ext>
            </a:extLst>
          </p:cNvPr>
          <p:cNvCxnSpPr>
            <a:cxnSpLocks/>
          </p:cNvCxnSpPr>
          <p:nvPr/>
        </p:nvCxnSpPr>
        <p:spPr>
          <a:xfrm flipH="1">
            <a:off x="8716230" y="2557506"/>
            <a:ext cx="408374" cy="4792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8F0484A3-AC8B-474F-8886-DA0581062C77}"/>
              </a:ext>
            </a:extLst>
          </p:cNvPr>
          <p:cNvSpPr/>
          <p:nvPr/>
        </p:nvSpPr>
        <p:spPr>
          <a:xfrm>
            <a:off x="11307983" y="3147174"/>
            <a:ext cx="184313" cy="2689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D754F0-DE13-C04A-B550-AB27DB2B7D69}"/>
              </a:ext>
            </a:extLst>
          </p:cNvPr>
          <p:cNvSpPr txBox="1"/>
          <p:nvPr/>
        </p:nvSpPr>
        <p:spPr>
          <a:xfrm>
            <a:off x="11518199" y="3036720"/>
            <a:ext cx="647628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/>
              <a:t>Tune</a:t>
            </a:r>
          </a:p>
          <a:p>
            <a:pPr algn="ctr"/>
            <a:r>
              <a:rPr lang="en-US" sz="1300" dirty="0"/>
              <a:t>jump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D03226-2862-5E4E-B515-AD1C03C57867}"/>
              </a:ext>
            </a:extLst>
          </p:cNvPr>
          <p:cNvSpPr txBox="1"/>
          <p:nvPr/>
        </p:nvSpPr>
        <p:spPr>
          <a:xfrm>
            <a:off x="6967751" y="911846"/>
            <a:ext cx="445513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Betatron</a:t>
            </a:r>
            <a:r>
              <a:rPr lang="en-US" dirty="0"/>
              <a:t> and spin tunes during AGS ramp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1DF49B-4867-094B-B5A8-439349F77D6D}"/>
              </a:ext>
            </a:extLst>
          </p:cNvPr>
          <p:cNvSpPr txBox="1"/>
          <p:nvPr/>
        </p:nvSpPr>
        <p:spPr>
          <a:xfrm>
            <a:off x="343296" y="1051561"/>
            <a:ext cx="57371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Partial snakes in the AGS prevent the spin tune from taking some values near the integer (&gt;0.96), the “spin tune gap”</a:t>
            </a:r>
          </a:p>
          <a:p>
            <a:endParaRPr lang="en-US" dirty="0"/>
          </a:p>
          <a:p>
            <a:r>
              <a:rPr lang="en-US" dirty="0"/>
              <a:t>Vertical resonances are avoided, but the horizontal tune still satisfies the resonance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Horizontal resonance are weak (~0.1% loss per resonance)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many of them (82)</a:t>
            </a:r>
          </a:p>
          <a:p>
            <a:endParaRPr lang="en-US" dirty="0"/>
          </a:p>
          <a:p>
            <a:r>
              <a:rPr lang="en-US" dirty="0"/>
              <a:t>Presently ‘jumped’ by moving the horizontal tune through the resonance</a:t>
            </a:r>
          </a:p>
          <a:p>
            <a:endParaRPr lang="en-US" dirty="0"/>
          </a:p>
          <a:p>
            <a:r>
              <a:rPr lang="en-US" dirty="0"/>
              <a:t>Jump requires precise timing (+/- 100 us), translates to precise measurement of the </a:t>
            </a:r>
            <a:r>
              <a:rPr lang="en-US" dirty="0">
                <a:solidFill>
                  <a:srgbClr val="FF0000"/>
                </a:solidFill>
              </a:rPr>
              <a:t>beam energy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7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43AB81-08FB-9246-8E65-5E16AB2AE6D2}"/>
              </a:ext>
            </a:extLst>
          </p:cNvPr>
          <p:cNvSpPr txBox="1">
            <a:spLocks/>
          </p:cNvSpPr>
          <p:nvPr/>
        </p:nvSpPr>
        <p:spPr>
          <a:xfrm>
            <a:off x="258983" y="17884"/>
            <a:ext cx="11049000" cy="746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Energy measurement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AB306-4D45-2443-8AB2-C63139B43EEC}"/>
              </a:ext>
            </a:extLst>
          </p:cNvPr>
          <p:cNvSpPr txBox="1"/>
          <p:nvPr/>
        </p:nvSpPr>
        <p:spPr>
          <a:xfrm>
            <a:off x="6013091" y="1625861"/>
            <a:ext cx="2011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From RF frequency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63B91A9-8A1C-D145-A3B6-C5A5D890C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158" y="1563337"/>
            <a:ext cx="3695518" cy="1160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7D7259-B05D-1044-A4B7-D9C16C36E8F4}"/>
              </a:ext>
            </a:extLst>
          </p:cNvPr>
          <p:cNvSpPr txBox="1"/>
          <p:nvPr/>
        </p:nvSpPr>
        <p:spPr>
          <a:xfrm>
            <a:off x="6718469" y="2246820"/>
            <a:ext cx="11206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From field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27F0CA-A741-454E-AF6F-973E16E79018}"/>
              </a:ext>
            </a:extLst>
          </p:cNvPr>
          <p:cNvCxnSpPr>
            <a:cxnSpLocks/>
          </p:cNvCxnSpPr>
          <p:nvPr/>
        </p:nvCxnSpPr>
        <p:spPr>
          <a:xfrm>
            <a:off x="7744546" y="1853043"/>
            <a:ext cx="50615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E2F5E5-D7A0-AB40-8D36-588D686763EB}"/>
              </a:ext>
            </a:extLst>
          </p:cNvPr>
          <p:cNvCxnSpPr>
            <a:cxnSpLocks/>
          </p:cNvCxnSpPr>
          <p:nvPr/>
        </p:nvCxnSpPr>
        <p:spPr>
          <a:xfrm>
            <a:off x="7838043" y="2429250"/>
            <a:ext cx="50615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4D08B65E-AB70-C044-8AC7-7E8473E2A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10312" r="3658" b="10304"/>
          <a:stretch/>
        </p:blipFill>
        <p:spPr bwMode="auto">
          <a:xfrm>
            <a:off x="6311758" y="3501436"/>
            <a:ext cx="4558143" cy="320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AE80F9-5225-2745-B5C3-91F4A370FF59}"/>
              </a:ext>
            </a:extLst>
          </p:cNvPr>
          <p:cNvSpPr/>
          <p:nvPr/>
        </p:nvSpPr>
        <p:spPr>
          <a:xfrm>
            <a:off x="5845215" y="1064871"/>
            <a:ext cx="6261904" cy="2192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39A51F-95E3-6C44-B90C-E4331819511A}"/>
              </a:ext>
            </a:extLst>
          </p:cNvPr>
          <p:cNvSpPr/>
          <p:nvPr/>
        </p:nvSpPr>
        <p:spPr>
          <a:xfrm>
            <a:off x="6311758" y="3441249"/>
            <a:ext cx="4875771" cy="3271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9DA64-17B3-4A4B-A753-34BECE52DF55}"/>
              </a:ext>
            </a:extLst>
          </p:cNvPr>
          <p:cNvSpPr txBox="1"/>
          <p:nvPr/>
        </p:nvSpPr>
        <p:spPr>
          <a:xfrm>
            <a:off x="5512901" y="875416"/>
            <a:ext cx="58913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Method 1: Fit B-field and </a:t>
            </a:r>
            <a:r>
              <a:rPr lang="en-US" dirty="0" err="1"/>
              <a:t>freq</a:t>
            </a:r>
            <a:r>
              <a:rPr lang="en-US" dirty="0"/>
              <a:t> based energy calculations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D1EE3E-A3DC-5849-AD93-973B90953525}"/>
              </a:ext>
            </a:extLst>
          </p:cNvPr>
          <p:cNvSpPr txBox="1"/>
          <p:nvPr/>
        </p:nvSpPr>
        <p:spPr>
          <a:xfrm>
            <a:off x="6016577" y="3337324"/>
            <a:ext cx="54553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Method 2: Find timing of spin flips using polarimeter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62A82-41BD-3E48-AD84-35D2BB89FB01}"/>
              </a:ext>
            </a:extLst>
          </p:cNvPr>
          <p:cNvSpPr txBox="1"/>
          <p:nvPr/>
        </p:nvSpPr>
        <p:spPr>
          <a:xfrm>
            <a:off x="258983" y="709639"/>
            <a:ext cx="50653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beam and machine parameters throughout cycle (rev frequency, radial offset, magnetic field via flux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Calculate energy two ways (with different systematic dependencies)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 unknown-to-sufficient-precision parameters to make calculations equal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Parameters measurable on every cycle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but prone to unexplained drifts and lurches over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4658EC-EA6D-524D-8F97-6EB7F3B1B96B}"/>
              </a:ext>
            </a:extLst>
          </p:cNvPr>
          <p:cNvSpPr txBox="1"/>
          <p:nvPr/>
        </p:nvSpPr>
        <p:spPr>
          <a:xfrm>
            <a:off x="447530" y="3950654"/>
            <a:ext cx="50653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Insert polarimeter target for full AGS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Spin flips (from partial snakes) happen at well-defined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Interpolate to resonance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Analysis is straightforward and precise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but measurement takes 8 hours (no real time monitoring, no info about machine systematic errors)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8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4001-4A30-2246-B9FD-2203229E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3" y="1"/>
            <a:ext cx="11049000" cy="752354"/>
          </a:xfrm>
        </p:spPr>
        <p:txBody>
          <a:bodyPr>
            <a:normAutofit fontScale="90000"/>
          </a:bodyPr>
          <a:lstStyle/>
          <a:p>
            <a:r>
              <a:rPr lang="en-US" dirty="0"/>
              <a:t>Resonance compensation with skew quads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E768A-1A9C-A34D-8975-F44ABB921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A4C43-5235-DC49-AD40-E02070DB5FB8}"/>
              </a:ext>
            </a:extLst>
          </p:cNvPr>
          <p:cNvSpPr txBox="1">
            <a:spLocks/>
          </p:cNvSpPr>
          <p:nvPr/>
        </p:nvSpPr>
        <p:spPr>
          <a:xfrm>
            <a:off x="9638376" y="6356351"/>
            <a:ext cx="1715423" cy="228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50B032-436B-3B44-99AC-41FE09C4F3A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C0B4B-968C-C54A-97FA-C01D19F9F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64324" y="611059"/>
            <a:ext cx="3262153" cy="3090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9C0A56-61E1-1B40-A7A0-2F06BDF46E9B}"/>
                  </a:ext>
                </a:extLst>
              </p:cNvPr>
              <p:cNvSpPr txBox="1"/>
              <p:nvPr/>
            </p:nvSpPr>
            <p:spPr>
              <a:xfrm rot="16200000">
                <a:off x="7820052" y="1770553"/>
                <a:ext cx="70383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9C0A56-61E1-1B40-A7A0-2F06BDF46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820052" y="1770553"/>
                <a:ext cx="703839" cy="400110"/>
              </a:xfrm>
              <a:prstGeom prst="rect">
                <a:avLst/>
              </a:prstGeom>
              <a:blipFill>
                <a:blip r:embed="rId3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9F61A0F-8834-EB47-B491-7B561B412E48}"/>
              </a:ext>
            </a:extLst>
          </p:cNvPr>
          <p:cNvSpPr txBox="1"/>
          <p:nvPr/>
        </p:nvSpPr>
        <p:spPr>
          <a:xfrm>
            <a:off x="265097" y="752355"/>
            <a:ext cx="73251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tune jump still leaves residual loss from horizontal resonances</a:t>
            </a:r>
          </a:p>
          <a:p>
            <a:r>
              <a:rPr lang="en-US" dirty="0"/>
              <a:t>Proposal to use 15 pulsed skew quadrupoles to eliminate the resonance drive entirely</a:t>
            </a:r>
          </a:p>
          <a:p>
            <a:endParaRPr lang="en-US" dirty="0"/>
          </a:p>
          <a:p>
            <a:r>
              <a:rPr lang="en-US" dirty="0"/>
              <a:t>Correcting any one resonance is a 4x15 linear algebra problem (two resonance terms, two coupling terms to minimize), so there are 82 such problems to optimize</a:t>
            </a:r>
          </a:p>
          <a:p>
            <a:endParaRPr lang="en-US" dirty="0"/>
          </a:p>
          <a:p>
            <a:r>
              <a:rPr lang="en-US" dirty="0"/>
              <a:t>Individual resonance by resonance tuning is impractical </a:t>
            </a:r>
          </a:p>
          <a:p>
            <a:endParaRPr lang="en-US" dirty="0"/>
          </a:p>
          <a:p>
            <a:r>
              <a:rPr lang="en-US" dirty="0"/>
              <a:t>Polarization impact of any one resonance too small to measure in reasonable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AGS polarimeter yields a 2% precision measurement in 5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Ways forward?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to find correlated errors, to reduce number of required ‘knobs’?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we make use of information from </a:t>
            </a:r>
            <a:r>
              <a:rPr lang="en-US" dirty="0" err="1"/>
              <a:t>betatron</a:t>
            </a:r>
            <a:r>
              <a:rPr lang="en-US" dirty="0"/>
              <a:t> coupling (TBT bpm?)? Rather than rely on polarimetry alone</a:t>
            </a:r>
          </a:p>
        </p:txBody>
      </p:sp>
      <p:pic>
        <p:nvPicPr>
          <p:cNvPr id="10" name="Picture 9" descr="Chart, radar chart&#10;&#10;Description automatically generated">
            <a:extLst>
              <a:ext uri="{FF2B5EF4-FFF2-40B4-BE49-F238E27FC236}">
                <a16:creationId xmlns:a16="http://schemas.microsoft.com/office/drawing/2014/main" id="{74576D6E-D2E4-0140-B2C3-8361C51535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9" t="9787" r="12685"/>
          <a:stretch/>
        </p:blipFill>
        <p:spPr>
          <a:xfrm>
            <a:off x="8495214" y="4393133"/>
            <a:ext cx="2737229" cy="2174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C5B2D2-9B92-5040-9300-96E8D7EEFCC4}"/>
              </a:ext>
            </a:extLst>
          </p:cNvPr>
          <p:cNvSpPr txBox="1"/>
          <p:nvPr/>
        </p:nvSpPr>
        <p:spPr>
          <a:xfrm>
            <a:off x="8869646" y="4114451"/>
            <a:ext cx="253461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Spin resonance terms from skew quads in AGS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3933D-7BA7-9546-B05A-2A34F41D609C}"/>
              </a:ext>
            </a:extLst>
          </p:cNvPr>
          <p:cNvSpPr txBox="1"/>
          <p:nvPr/>
        </p:nvSpPr>
        <p:spPr>
          <a:xfrm>
            <a:off x="10366797" y="5930442"/>
            <a:ext cx="139527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Gɣ</a:t>
            </a:r>
            <a:r>
              <a:rPr lang="en-US" dirty="0"/>
              <a:t> = 43.72</a:t>
            </a:r>
          </a:p>
        </p:txBody>
      </p:sp>
    </p:spTree>
    <p:extLst>
      <p:ext uri="{BB962C8B-B14F-4D97-AF65-F5344CB8AC3E}">
        <p14:creationId xmlns:p14="http://schemas.microsoft.com/office/powerpoint/2010/main" val="3774060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4F3C4-F344-EE48-9792-0448A04F9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C485A1-8B8B-6D4C-88C4-E25E5B42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3" y="1"/>
            <a:ext cx="11049000" cy="752354"/>
          </a:xfrm>
        </p:spPr>
        <p:txBody>
          <a:bodyPr>
            <a:normAutofit/>
          </a:bodyPr>
          <a:lstStyle/>
          <a:p>
            <a:r>
              <a:rPr lang="en-US" dirty="0"/>
              <a:t>Comments on tasks from proposal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9E36C-5DF2-224F-BB1F-F357C89CF4FD}"/>
              </a:ext>
            </a:extLst>
          </p:cNvPr>
          <p:cNvSpPr txBox="1"/>
          <p:nvPr/>
        </p:nvSpPr>
        <p:spPr>
          <a:xfrm>
            <a:off x="416689" y="995423"/>
            <a:ext cx="11539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Booster injection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support from C-AD (instrumentation and controls) to update, maintain, possibly upgrade available tools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E.g. reviving neglected BPMs, </a:t>
            </a:r>
            <a:r>
              <a:rPr lang="en-US" dirty="0" err="1"/>
              <a:t>LtB</a:t>
            </a:r>
            <a:r>
              <a:rPr lang="en-US" dirty="0"/>
              <a:t> </a:t>
            </a:r>
            <a:r>
              <a:rPr lang="en-US" dirty="0" err="1"/>
              <a:t>multiwires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Needs careful consideration of figures of merit for optimization (obvious, maybe, but it is a many-to-few mapping)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Would benefit from side projects in calibrating instrumentation (</a:t>
            </a:r>
            <a:r>
              <a:rPr lang="en-US" dirty="0" err="1"/>
              <a:t>multiwires</a:t>
            </a:r>
            <a:r>
              <a:rPr lang="en-US" dirty="0"/>
              <a:t>, IPMs)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Useless to future operation if a non-ML-expert tool isn’t available at the end of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Bunch splitting/merging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Needs controls support to parse/analyze mountain range data (ongoing)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AGS energy measurement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Seems ripe for parameter estimation and uncertainty quantification techniques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Relatively small, self-contained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Skew quad resonance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Hardest of the four outlined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Optimization based strictly on polarimetry might be impossible in practice.</a:t>
            </a:r>
          </a:p>
        </p:txBody>
      </p:sp>
    </p:spTree>
    <p:extLst>
      <p:ext uri="{BB962C8B-B14F-4D97-AF65-F5344CB8AC3E}">
        <p14:creationId xmlns:p14="http://schemas.microsoft.com/office/powerpoint/2010/main" val="145513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58" y="1"/>
            <a:ext cx="11049000" cy="82519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57" y="825191"/>
            <a:ext cx="11049000" cy="42071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Facility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Basic intro to spin, polarization and how we ruin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Brief intro to each of the proposed areas of improvement for the ML study i.e.</a:t>
            </a:r>
          </a:p>
          <a:p>
            <a:pPr marL="914400" lvl="1" indent="-457200"/>
            <a:r>
              <a:rPr lang="en-US" dirty="0"/>
              <a:t>Booster injection optimization</a:t>
            </a:r>
          </a:p>
          <a:p>
            <a:pPr marL="914400" lvl="1" indent="-457200"/>
            <a:r>
              <a:rPr lang="en-US" dirty="0"/>
              <a:t>Longitudinal splits/merges optimization</a:t>
            </a:r>
          </a:p>
          <a:p>
            <a:pPr marL="914400" lvl="1" indent="-457200"/>
            <a:r>
              <a:rPr lang="en-US" dirty="0"/>
              <a:t>Energy measurement improvements</a:t>
            </a:r>
          </a:p>
          <a:p>
            <a:pPr marL="914400" lvl="1" indent="-457200"/>
            <a:r>
              <a:rPr lang="en-US" dirty="0"/>
              <a:t>Resonance compensation optimization</a:t>
            </a:r>
          </a:p>
          <a:p>
            <a:pPr marL="914400" lvl="1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6B57-C6C3-CE4A-9FC8-FFD7EBA2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09" y="1"/>
            <a:ext cx="11049000" cy="706056"/>
          </a:xfrm>
        </p:spPr>
        <p:txBody>
          <a:bodyPr/>
          <a:lstStyle/>
          <a:p>
            <a:r>
              <a:rPr lang="en-US" dirty="0"/>
              <a:t>5% is not small….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D6B98-CAA4-394B-B2D2-351A1A458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9D42A-F61B-744F-9075-1C403B3B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833" y="4186503"/>
            <a:ext cx="4860885" cy="267149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106108C-2032-9143-A8C0-94CBF7F884CD}"/>
              </a:ext>
            </a:extLst>
          </p:cNvPr>
          <p:cNvGrpSpPr/>
          <p:nvPr/>
        </p:nvGrpSpPr>
        <p:grpSpPr>
          <a:xfrm>
            <a:off x="7219143" y="442497"/>
            <a:ext cx="4900073" cy="3641142"/>
            <a:chOff x="7219143" y="442497"/>
            <a:chExt cx="4900073" cy="36411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C561BA-96F1-C04F-8BA2-C57CC6A77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9143" y="442497"/>
              <a:ext cx="3880977" cy="3641142"/>
            </a:xfrm>
            <a:prstGeom prst="rect">
              <a:avLst/>
            </a:prstGeom>
          </p:spPr>
        </p:pic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69D88B1F-EECD-3B46-AB3C-5819CABC62A0}"/>
                </a:ext>
              </a:extLst>
            </p:cNvPr>
            <p:cNvSpPr/>
            <p:nvPr/>
          </p:nvSpPr>
          <p:spPr>
            <a:xfrm>
              <a:off x="9683964" y="1148553"/>
              <a:ext cx="115747" cy="11574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5-Point Star 10">
              <a:extLst>
                <a:ext uri="{FF2B5EF4-FFF2-40B4-BE49-F238E27FC236}">
                  <a16:creationId xmlns:a16="http://schemas.microsoft.com/office/drawing/2014/main" id="{C02D61A4-2DDF-4B4C-B387-8D9C0FEA2270}"/>
                </a:ext>
              </a:extLst>
            </p:cNvPr>
            <p:cNvSpPr/>
            <p:nvPr/>
          </p:nvSpPr>
          <p:spPr>
            <a:xfrm>
              <a:off x="10238700" y="1363845"/>
              <a:ext cx="115747" cy="11574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5-Point Star 11">
              <a:extLst>
                <a:ext uri="{FF2B5EF4-FFF2-40B4-BE49-F238E27FC236}">
                  <a16:creationId xmlns:a16="http://schemas.microsoft.com/office/drawing/2014/main" id="{FAA82566-2D68-5C46-B70A-3C4038BD9C79}"/>
                </a:ext>
              </a:extLst>
            </p:cNvPr>
            <p:cNvSpPr/>
            <p:nvPr/>
          </p:nvSpPr>
          <p:spPr>
            <a:xfrm>
              <a:off x="9239270" y="1229810"/>
              <a:ext cx="115747" cy="11574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5-Point Star 12">
              <a:extLst>
                <a:ext uri="{FF2B5EF4-FFF2-40B4-BE49-F238E27FC236}">
                  <a16:creationId xmlns:a16="http://schemas.microsoft.com/office/drawing/2014/main" id="{FA6A9FD0-BD94-224F-9F50-B86B545D5540}"/>
                </a:ext>
              </a:extLst>
            </p:cNvPr>
            <p:cNvSpPr/>
            <p:nvPr/>
          </p:nvSpPr>
          <p:spPr>
            <a:xfrm>
              <a:off x="9008863" y="1438270"/>
              <a:ext cx="115747" cy="11574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B8865E-655B-084B-9813-897B827FE00F}"/>
                </a:ext>
              </a:extLst>
            </p:cNvPr>
            <p:cNvSpPr txBox="1"/>
            <p:nvPr/>
          </p:nvSpPr>
          <p:spPr>
            <a:xfrm>
              <a:off x="10533962" y="3137059"/>
              <a:ext cx="85031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(100 GeV)</a:t>
              </a:r>
            </a:p>
          </p:txBody>
        </p:sp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4B969887-D122-B44C-9BA3-AB2BDC55A7A1}"/>
                </a:ext>
              </a:extLst>
            </p:cNvPr>
            <p:cNvSpPr/>
            <p:nvPr/>
          </p:nvSpPr>
          <p:spPr>
            <a:xfrm>
              <a:off x="11346383" y="3202295"/>
              <a:ext cx="115747" cy="11574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B1F24B-9A4B-4D4A-9375-B309FA40ADE3}"/>
                </a:ext>
              </a:extLst>
            </p:cNvPr>
            <p:cNvSpPr txBox="1"/>
            <p:nvPr/>
          </p:nvSpPr>
          <p:spPr>
            <a:xfrm>
              <a:off x="11437619" y="3167836"/>
              <a:ext cx="6815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= 255 GeV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72E3926-30B6-9147-9E7C-348157DD5D00}"/>
              </a:ext>
            </a:extLst>
          </p:cNvPr>
          <p:cNvSpPr txBox="1"/>
          <p:nvPr/>
        </p:nvSpPr>
        <p:spPr>
          <a:xfrm rot="16200000">
            <a:off x="6140643" y="5148072"/>
            <a:ext cx="17876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Polarization [%]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A243AB-1C9E-9049-858B-57B8544E27DF}"/>
              </a:ext>
            </a:extLst>
          </p:cNvPr>
          <p:cNvSpPr txBox="1"/>
          <p:nvPr/>
        </p:nvSpPr>
        <p:spPr>
          <a:xfrm>
            <a:off x="8284319" y="6507541"/>
            <a:ext cx="19543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RHIC Fill number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4C6A2-B5A0-EF47-87EB-B36238B8F826}"/>
              </a:ext>
            </a:extLst>
          </p:cNvPr>
          <p:cNvSpPr txBox="1"/>
          <p:nvPr/>
        </p:nvSpPr>
        <p:spPr>
          <a:xfrm>
            <a:off x="7108985" y="70417"/>
            <a:ext cx="342497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RHIC Polarization (Avg) by Run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929348-3B49-1348-98C9-5A1B93EAC7B0}"/>
              </a:ext>
            </a:extLst>
          </p:cNvPr>
          <p:cNvSpPr txBox="1"/>
          <p:nvPr/>
        </p:nvSpPr>
        <p:spPr>
          <a:xfrm>
            <a:off x="7265443" y="3950405"/>
            <a:ext cx="260840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Polarization by Fill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24C149-D63B-5149-84C5-E5DE7A0A9B19}"/>
              </a:ext>
            </a:extLst>
          </p:cNvPr>
          <p:cNvCxnSpPr/>
          <p:nvPr/>
        </p:nvCxnSpPr>
        <p:spPr>
          <a:xfrm flipH="1">
            <a:off x="10533962" y="4438903"/>
            <a:ext cx="425158" cy="376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C17170-9AFC-1343-8A1A-4A78052875D4}"/>
              </a:ext>
            </a:extLst>
          </p:cNvPr>
          <p:cNvCxnSpPr>
            <a:cxnSpLocks/>
          </p:cNvCxnSpPr>
          <p:nvPr/>
        </p:nvCxnSpPr>
        <p:spPr>
          <a:xfrm>
            <a:off x="10959120" y="4420030"/>
            <a:ext cx="228894" cy="684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E5414DD-A1E3-EE46-A830-5D86F34D514B}"/>
              </a:ext>
            </a:extLst>
          </p:cNvPr>
          <p:cNvSpPr txBox="1"/>
          <p:nvPr/>
        </p:nvSpPr>
        <p:spPr>
          <a:xfrm>
            <a:off x="10195777" y="4188910"/>
            <a:ext cx="2018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Systematically high/low periods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DE8E0C-C991-8D40-884B-4DE79E483A3E}"/>
              </a:ext>
            </a:extLst>
          </p:cNvPr>
          <p:cNvSpPr txBox="1"/>
          <p:nvPr/>
        </p:nvSpPr>
        <p:spPr>
          <a:xfrm>
            <a:off x="430782" y="1345557"/>
            <a:ext cx="62183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Polarization mostly increases due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 of new equipment (e.g. snakes, tune jumps)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long incremental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Improvement from the ML efforts could come from both: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 the peak at the optimum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Holding the peak more consistently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Avoiding days/weeks of suboptimal polarization </a:t>
            </a:r>
          </a:p>
        </p:txBody>
      </p:sp>
    </p:spTree>
    <p:extLst>
      <p:ext uri="{BB962C8B-B14F-4D97-AF65-F5344CB8AC3E}">
        <p14:creationId xmlns:p14="http://schemas.microsoft.com/office/powerpoint/2010/main" val="356684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D0788B-8124-0741-8224-F61198A533F2}"/>
              </a:ext>
            </a:extLst>
          </p:cNvPr>
          <p:cNvSpPr txBox="1">
            <a:spLocks/>
          </p:cNvSpPr>
          <p:nvPr/>
        </p:nvSpPr>
        <p:spPr>
          <a:xfrm>
            <a:off x="55606" y="36402"/>
            <a:ext cx="7540119" cy="59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RHIC </a:t>
            </a:r>
            <a:r>
              <a:rPr lang="en-US" sz="3600" dirty="0">
                <a:latin typeface="+mj-lt"/>
                <a:ea typeface="+mj-ea"/>
                <a:cs typeface="+mj-cs"/>
              </a:rPr>
              <a:t>Accelerator Complex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B586F8-1B55-FC4E-90C9-FD47C1479711}"/>
              </a:ext>
            </a:extLst>
          </p:cNvPr>
          <p:cNvGrpSpPr/>
          <p:nvPr/>
        </p:nvGrpSpPr>
        <p:grpSpPr>
          <a:xfrm>
            <a:off x="5373052" y="1153786"/>
            <a:ext cx="6514736" cy="4165583"/>
            <a:chOff x="568297" y="771404"/>
            <a:chExt cx="6514736" cy="416558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10E4FBC-9B69-DC4B-BA37-EAFE4916E7B2}"/>
                </a:ext>
              </a:extLst>
            </p:cNvPr>
            <p:cNvGrpSpPr/>
            <p:nvPr/>
          </p:nvGrpSpPr>
          <p:grpSpPr>
            <a:xfrm>
              <a:off x="568297" y="771404"/>
              <a:ext cx="6514736" cy="4165583"/>
              <a:chOff x="3027413" y="879362"/>
              <a:chExt cx="9136868" cy="5842199"/>
            </a:xfrm>
          </p:grpSpPr>
          <p:pic>
            <p:nvPicPr>
              <p:cNvPr id="5" name="Picture 4" descr="2012-0710 RHIC complex aerial 3.jpg">
                <a:extLst>
                  <a:ext uri="{FF2B5EF4-FFF2-40B4-BE49-F238E27FC236}">
                    <a16:creationId xmlns:a16="http://schemas.microsoft.com/office/drawing/2014/main" id="{F89AD554-778F-C442-A060-E28BD9F14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7413" y="879362"/>
                <a:ext cx="9136868" cy="5842199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2D153F-929B-0744-9AB6-702EE30953E3}"/>
                  </a:ext>
                </a:extLst>
              </p:cNvPr>
              <p:cNvSpPr/>
              <p:nvPr/>
            </p:nvSpPr>
            <p:spPr>
              <a:xfrm rot="20700000">
                <a:off x="10169611" y="5523471"/>
                <a:ext cx="308919" cy="12356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BA2882-7811-1049-80B8-231A4E5D859B}"/>
                  </a:ext>
                </a:extLst>
              </p:cNvPr>
              <p:cNvSpPr/>
              <p:nvPr/>
            </p:nvSpPr>
            <p:spPr>
              <a:xfrm rot="20700000">
                <a:off x="10556792" y="5428734"/>
                <a:ext cx="308919" cy="12356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7C26712-D01D-3A45-8FDE-37C0B6005F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52270" y="5263978"/>
                <a:ext cx="3580975" cy="71466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9BE42B7-A008-1E43-A87A-28901FD522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3245" y="5251621"/>
                <a:ext cx="88982" cy="126884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8D7194-F60A-944B-A15B-16287214317E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 flipV="1">
                <a:off x="10860448" y="5390862"/>
                <a:ext cx="143879" cy="5967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3FF20AF-3ECC-D742-A8C1-598E49105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6580" y="4565436"/>
                <a:ext cx="2315690" cy="1413202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1D05F94-0672-5C4D-8570-F0BDA99F0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773" y="4275438"/>
                <a:ext cx="56807" cy="289998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6CCBD7-A8AA-6E4F-82C0-051B82184E9C}"/>
                  </a:ext>
                </a:extLst>
              </p:cNvPr>
              <p:cNvSpPr txBox="1"/>
              <p:nvPr/>
            </p:nvSpPr>
            <p:spPr>
              <a:xfrm>
                <a:off x="8204273" y="5940837"/>
                <a:ext cx="2283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Tandem van de Graaff</a:t>
                </a:r>
              </a:p>
            </p:txBody>
          </p:sp>
        </p:grp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4F369442-AE99-304B-88D6-8B04A08BA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0143" y="1746921"/>
              <a:ext cx="5103661" cy="14051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4452F6-E41D-5841-B800-E17DE308D174}"/>
                </a:ext>
              </a:extLst>
            </p:cNvPr>
            <p:cNvSpPr txBox="1"/>
            <p:nvPr/>
          </p:nvSpPr>
          <p:spPr>
            <a:xfrm>
              <a:off x="4730388" y="1394214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~1.2 km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5B03A59-EC39-7C48-A4F8-78E5575984D6}"/>
              </a:ext>
            </a:extLst>
          </p:cNvPr>
          <p:cNvGraphicFramePr>
            <a:graphicFrameLocks noGrp="1"/>
          </p:cNvGraphicFramePr>
          <p:nvPr/>
        </p:nvGraphicFramePr>
        <p:xfrm>
          <a:off x="278502" y="3249702"/>
          <a:ext cx="43342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755">
                  <a:extLst>
                    <a:ext uri="{9D8B030D-6E8A-4147-A177-3AD203B41FA5}">
                      <a16:colId xmlns:a16="http://schemas.microsoft.com/office/drawing/2014/main" val="3426616496"/>
                    </a:ext>
                  </a:extLst>
                </a:gridCol>
                <a:gridCol w="1268027">
                  <a:extLst>
                    <a:ext uri="{9D8B030D-6E8A-4147-A177-3AD203B41FA5}">
                      <a16:colId xmlns:a16="http://schemas.microsoft.com/office/drawing/2014/main" val="1489275549"/>
                    </a:ext>
                  </a:extLst>
                </a:gridCol>
                <a:gridCol w="1621487">
                  <a:extLst>
                    <a:ext uri="{9D8B030D-6E8A-4147-A177-3AD203B41FA5}">
                      <a16:colId xmlns:a16="http://schemas.microsoft.com/office/drawing/2014/main" val="2779191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Pol. 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0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Linac</a:t>
                      </a:r>
                      <a:r>
                        <a:rPr lang="en-US" dirty="0"/>
                        <a:t> (H</a:t>
                      </a:r>
                      <a:r>
                        <a:rPr lang="en-US" baseline="30000" dirty="0"/>
                        <a:t>-</a:t>
                      </a:r>
                      <a:r>
                        <a:rPr lang="en-US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0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04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7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4595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1DF743B-385D-3A43-81CB-9681D3104A45}"/>
              </a:ext>
            </a:extLst>
          </p:cNvPr>
          <p:cNvSpPr txBox="1"/>
          <p:nvPr/>
        </p:nvSpPr>
        <p:spPr>
          <a:xfrm>
            <a:off x="540690" y="2867245"/>
            <a:ext cx="380988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Typical Top Energies [Total, GeV/N]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556DCC9-0E1B-FA47-9F43-5686484D04B3}"/>
              </a:ext>
            </a:extLst>
          </p:cNvPr>
          <p:cNvGraphicFramePr>
            <a:graphicFrameLocks noGrp="1"/>
          </p:cNvGraphicFramePr>
          <p:nvPr/>
        </p:nvGraphicFramePr>
        <p:xfrm>
          <a:off x="441543" y="1153786"/>
          <a:ext cx="40848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17">
                  <a:extLst>
                    <a:ext uri="{9D8B030D-6E8A-4147-A177-3AD203B41FA5}">
                      <a16:colId xmlns:a16="http://schemas.microsoft.com/office/drawing/2014/main" val="3426616496"/>
                    </a:ext>
                  </a:extLst>
                </a:gridCol>
                <a:gridCol w="2571946">
                  <a:extLst>
                    <a:ext uri="{9D8B030D-6E8A-4147-A177-3AD203B41FA5}">
                      <a16:colId xmlns:a16="http://schemas.microsoft.com/office/drawing/2014/main" val="1489275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Circumference [m]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0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Booster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4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3833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14595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3F5E166-7FD3-AB42-81C5-4F3493586C93}"/>
              </a:ext>
            </a:extLst>
          </p:cNvPr>
          <p:cNvSpPr txBox="1"/>
          <p:nvPr/>
        </p:nvSpPr>
        <p:spPr>
          <a:xfrm>
            <a:off x="1442797" y="780449"/>
            <a:ext cx="200567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Accelerator Rings</a:t>
            </a:r>
          </a:p>
        </p:txBody>
      </p:sp>
      <p:sp>
        <p:nvSpPr>
          <p:cNvPr id="23" name="Slide Number Placeholder 147">
            <a:extLst>
              <a:ext uri="{FF2B5EF4-FFF2-40B4-BE49-F238E27FC236}">
                <a16:creationId xmlns:a16="http://schemas.microsoft.com/office/drawing/2014/main" id="{E9A5FC7F-F296-8141-B4FE-06CB88F53AE1}"/>
              </a:ext>
            </a:extLst>
          </p:cNvPr>
          <p:cNvSpPr txBox="1">
            <a:spLocks/>
          </p:cNvSpPr>
          <p:nvPr/>
        </p:nvSpPr>
        <p:spPr>
          <a:xfrm>
            <a:off x="8792291" y="6257446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3F49-A31E-491A-BC93-736BACC1B1B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2A07BE4-A4AB-A149-A69F-2635351F3968}"/>
              </a:ext>
            </a:extLst>
          </p:cNvPr>
          <p:cNvGraphicFramePr>
            <a:graphicFrameLocks noGrp="1"/>
          </p:cNvGraphicFramePr>
          <p:nvPr/>
        </p:nvGraphicFramePr>
        <p:xfrm>
          <a:off x="5518721" y="5405306"/>
          <a:ext cx="5876050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8025">
                  <a:extLst>
                    <a:ext uri="{9D8B030D-6E8A-4147-A177-3AD203B41FA5}">
                      <a16:colId xmlns:a16="http://schemas.microsoft.com/office/drawing/2014/main" val="3569572830"/>
                    </a:ext>
                  </a:extLst>
                </a:gridCol>
                <a:gridCol w="2938025">
                  <a:extLst>
                    <a:ext uri="{9D8B030D-6E8A-4147-A177-3AD203B41FA5}">
                      <a16:colId xmlns:a16="http://schemas.microsoft.com/office/drawing/2014/main" val="3381948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Heavy 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42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E-beam Ion Source (EBIS)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OPPIS (polarized)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391413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r>
                        <a:rPr lang="en-US" dirty="0"/>
                        <a:t>Tandem Van de Graaf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High-intensity H</a:t>
                      </a:r>
                      <a:r>
                        <a:rPr lang="en-US" baseline="30000" dirty="0"/>
                        <a:t>- </a:t>
                      </a:r>
                      <a:r>
                        <a:rPr lang="en-US" baseline="0" dirty="0"/>
                        <a:t>(unpolarized)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7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89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59674E-0C09-E34A-B5C0-1FF2AC6EB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" t="7359" r="12752" b="13738"/>
          <a:stretch/>
        </p:blipFill>
        <p:spPr>
          <a:xfrm>
            <a:off x="4737387" y="1062678"/>
            <a:ext cx="7411706" cy="3270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4A736E-8DC2-5942-81B1-F81DB1A7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60" y="1"/>
            <a:ext cx="11049000" cy="825190"/>
          </a:xfrm>
        </p:spPr>
        <p:txBody>
          <a:bodyPr/>
          <a:lstStyle/>
          <a:p>
            <a:r>
              <a:rPr lang="en-US" dirty="0"/>
              <a:t>RHIC Injector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E4CE1-09BD-6746-BA23-2F3D802B5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60" y="713037"/>
            <a:ext cx="4513127" cy="53057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“</a:t>
            </a:r>
            <a:r>
              <a:rPr lang="en-US" sz="1800" dirty="0" err="1"/>
              <a:t>supercycle</a:t>
            </a:r>
            <a:r>
              <a:rPr lang="en-US" sz="1800" dirty="0"/>
              <a:t>” is the collection of all the injectors cycles (sources, Booster, AGS)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Typically 4-6 seconds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Single pulse of </a:t>
            </a:r>
            <a:r>
              <a:rPr lang="en-US" sz="1800" dirty="0" err="1"/>
              <a:t>Linac</a:t>
            </a:r>
            <a:r>
              <a:rPr lang="en-US" sz="1800" dirty="0"/>
              <a:t> protons becomes a single bunch at AGS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Each RHIC ring (blue and yellow) takes 111 bunches for a fill</a:t>
            </a:r>
          </a:p>
          <a:p>
            <a:pPr marL="742950" lvl="1" indent="-285750"/>
            <a:r>
              <a:rPr lang="en-US" sz="1400" dirty="0"/>
              <a:t>Fill setup take 1-2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RHIC proton store lasts ~8-9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RHIC per bunch intensity 2.5-3x10</a:t>
            </a:r>
            <a:r>
              <a:rPr lang="en-US" sz="1800" baseline="30000" dirty="0"/>
              <a:t>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D996F-2585-2944-A5C1-3B3AB4B6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980A2-61B2-0042-8928-F8BBCF709D3E}"/>
              </a:ext>
            </a:extLst>
          </p:cNvPr>
          <p:cNvSpPr txBox="1"/>
          <p:nvPr/>
        </p:nvSpPr>
        <p:spPr>
          <a:xfrm>
            <a:off x="5408680" y="1399392"/>
            <a:ext cx="133108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Booster main magnet cycles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0144A4-A9F6-9946-B8DC-0B43226014C6}"/>
              </a:ext>
            </a:extLst>
          </p:cNvPr>
          <p:cNvSpPr txBox="1"/>
          <p:nvPr/>
        </p:nvSpPr>
        <p:spPr>
          <a:xfrm>
            <a:off x="7056100" y="1507113"/>
            <a:ext cx="168218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AGS main magnet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8AF4A-C9BC-4F4F-A652-9BFBC622DE39}"/>
              </a:ext>
            </a:extLst>
          </p:cNvPr>
          <p:cNvSpPr txBox="1"/>
          <p:nvPr/>
        </p:nvSpPr>
        <p:spPr>
          <a:xfrm>
            <a:off x="9654549" y="2113551"/>
            <a:ext cx="181915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Booster NSRL cycle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665C4D-E268-704B-B83E-EC883C34777F}"/>
              </a:ext>
            </a:extLst>
          </p:cNvPr>
          <p:cNvCxnSpPr/>
          <p:nvPr/>
        </p:nvCxnSpPr>
        <p:spPr>
          <a:xfrm>
            <a:off x="6033753" y="1922612"/>
            <a:ext cx="0" cy="202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C21126-4F96-C04F-9B88-8EED77822BC9}"/>
              </a:ext>
            </a:extLst>
          </p:cNvPr>
          <p:cNvSpPr txBox="1"/>
          <p:nvPr/>
        </p:nvSpPr>
        <p:spPr>
          <a:xfrm rot="19800000">
            <a:off x="5375360" y="2414991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hysteresis</a:t>
            </a:r>
          </a:p>
        </p:txBody>
      </p:sp>
    </p:spTree>
    <p:extLst>
      <p:ext uri="{BB962C8B-B14F-4D97-AF65-F5344CB8AC3E}">
        <p14:creationId xmlns:p14="http://schemas.microsoft.com/office/powerpoint/2010/main" val="223008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174111-AC91-7B48-9913-6FA03F4A7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C23C999-7722-1440-9CBA-759C55613D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1582" y="-84972"/>
                <a:ext cx="11049000" cy="952433"/>
              </a:xfrm>
            </p:spPr>
            <p:txBody>
              <a:bodyPr/>
              <a:lstStyle/>
              <a:p>
                <a:r>
                  <a:rPr lang="en-US" dirty="0"/>
                  <a:t>Luminosity,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C23C999-7722-1440-9CBA-759C55613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1582" y="-84972"/>
                <a:ext cx="11049000" cy="952433"/>
              </a:xfrm>
              <a:blipFill>
                <a:blip r:embed="rId2"/>
                <a:stretch>
                  <a:fillRect l="-2299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6B104DF-B34E-FC45-9043-600A286AE528}"/>
              </a:ext>
            </a:extLst>
          </p:cNvPr>
          <p:cNvSpPr txBox="1"/>
          <p:nvPr/>
        </p:nvSpPr>
        <p:spPr>
          <a:xfrm>
            <a:off x="286028" y="584935"/>
            <a:ext cx="4455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It’s what experimenters crave</a:t>
            </a:r>
          </a:p>
          <a:p>
            <a:r>
              <a:rPr lang="en-US" sz="1600" dirty="0"/>
              <a:t>How many collisions/sec can a collider deliver?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EDCCCA-92C2-5442-BFE9-29293AE65985}"/>
                  </a:ext>
                </a:extLst>
              </p:cNvPr>
              <p:cNvSpPr txBox="1"/>
              <p:nvPr/>
            </p:nvSpPr>
            <p:spPr>
              <a:xfrm>
                <a:off x="3341428" y="1062682"/>
                <a:ext cx="5410265" cy="12049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𝑟𝑒𝑣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EDCCCA-92C2-5442-BFE9-29293AE65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28" y="1062682"/>
                <a:ext cx="5410265" cy="1204945"/>
              </a:xfrm>
              <a:prstGeom prst="rect">
                <a:avLst/>
              </a:prstGeom>
              <a:blipFill>
                <a:blip r:embed="rId3"/>
                <a:stretch>
                  <a:fillRect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C352C3-6C89-6C43-8276-0ED19AFC4CD2}"/>
                  </a:ext>
                </a:extLst>
              </p:cNvPr>
              <p:cNvSpPr txBox="1"/>
              <p:nvPr/>
            </p:nvSpPr>
            <p:spPr>
              <a:xfrm>
                <a:off x="514350" y="2578632"/>
                <a:ext cx="37766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number of circulating bunches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𝑟𝑒𝑣</m:t>
                        </m:r>
                      </m:sub>
                    </m:sSub>
                  </m:oMath>
                </a14:m>
                <a:r>
                  <a:rPr lang="en-US" dirty="0"/>
                  <a:t> = revolution frequency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C352C3-6C89-6C43-8276-0ED19AFC4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2578632"/>
                <a:ext cx="3776675" cy="646331"/>
              </a:xfrm>
              <a:prstGeom prst="rect">
                <a:avLst/>
              </a:prstGeom>
              <a:blipFill>
                <a:blip r:embed="rId4"/>
                <a:stretch>
                  <a:fillRect l="-671" t="-3922" r="-33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3D17AF6A-511D-FC43-9DFF-099B58F9B61C}"/>
              </a:ext>
            </a:extLst>
          </p:cNvPr>
          <p:cNvSpPr/>
          <p:nvPr/>
        </p:nvSpPr>
        <p:spPr>
          <a:xfrm>
            <a:off x="4275314" y="2578632"/>
            <a:ext cx="45719" cy="61893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B7676F-1B30-5C42-9C2A-A526938681C6}"/>
                  </a:ext>
                </a:extLst>
              </p:cNvPr>
              <p:cNvSpPr txBox="1"/>
              <p:nvPr/>
            </p:nvSpPr>
            <p:spPr>
              <a:xfrm>
                <a:off x="4357289" y="2684203"/>
                <a:ext cx="30449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𝑟𝑒𝑣</m:t>
                        </m:r>
                      </m:sub>
                    </m:sSub>
                  </m:oMath>
                </a14:m>
                <a:r>
                  <a:rPr lang="en-US" dirty="0"/>
                  <a:t> = collision frequency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B7676F-1B30-5C42-9C2A-A5269386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289" y="2684203"/>
                <a:ext cx="3044936" cy="646331"/>
              </a:xfrm>
              <a:prstGeom prst="rect">
                <a:avLst/>
              </a:prstGeom>
              <a:blipFill>
                <a:blip r:embed="rId5"/>
                <a:stretch>
                  <a:fillRect t="-3846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BE00A-2B8B-9C4B-91D2-4EF78BEE6C45}"/>
              </a:ext>
            </a:extLst>
          </p:cNvPr>
          <p:cNvCxnSpPr/>
          <p:nvPr/>
        </p:nvCxnSpPr>
        <p:spPr>
          <a:xfrm>
            <a:off x="7402225" y="2888101"/>
            <a:ext cx="4559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74D1D3-A869-7F4D-BBC3-367E804C1D32}"/>
              </a:ext>
            </a:extLst>
          </p:cNvPr>
          <p:cNvSpPr txBox="1"/>
          <p:nvPr/>
        </p:nvSpPr>
        <p:spPr>
          <a:xfrm>
            <a:off x="8051989" y="2440132"/>
            <a:ext cx="3168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by accelerator design (</a:t>
            </a:r>
            <a:r>
              <a:rPr lang="en-US" dirty="0" err="1"/>
              <a:t>circumference,energy</a:t>
            </a:r>
            <a:r>
              <a:rPr lang="en-US" dirty="0"/>
              <a:t>, RF cavities)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8B0FC9-B8F3-6F4A-A41B-67F32F54ECF2}"/>
                  </a:ext>
                </a:extLst>
              </p:cNvPr>
              <p:cNvSpPr txBox="1"/>
              <p:nvPr/>
            </p:nvSpPr>
            <p:spPr>
              <a:xfrm>
                <a:off x="600207" y="3764205"/>
                <a:ext cx="4110677" cy="94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= intensity, particles in each bunch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= beta function at collision point (*)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  = beam emittance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8B0FC9-B8F3-6F4A-A41B-67F32F54E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7" y="3764205"/>
                <a:ext cx="4110677" cy="946991"/>
              </a:xfrm>
              <a:prstGeom prst="rect">
                <a:avLst/>
              </a:prstGeom>
              <a:blipFill>
                <a:blip r:embed="rId6"/>
                <a:stretch>
                  <a:fillRect l="-615" t="-2632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C4B6F09C-1355-7A4C-A795-8440B4547816}"/>
              </a:ext>
            </a:extLst>
          </p:cNvPr>
          <p:cNvSpPr/>
          <p:nvPr/>
        </p:nvSpPr>
        <p:spPr>
          <a:xfrm>
            <a:off x="4680365" y="3857831"/>
            <a:ext cx="91660" cy="82970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A46F4E-164B-E041-9468-354E0E1E0DD4}"/>
                  </a:ext>
                </a:extLst>
              </p:cNvPr>
              <p:cNvSpPr/>
              <p:nvPr/>
            </p:nvSpPr>
            <p:spPr>
              <a:xfrm>
                <a:off x="4939104" y="3857831"/>
                <a:ext cx="3125856" cy="557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dirty="0"/>
                  <a:t> ~beam density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A46F4E-164B-E041-9468-354E0E1E0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104" y="3857831"/>
                <a:ext cx="3125856" cy="557973"/>
              </a:xfrm>
              <a:prstGeom prst="rect">
                <a:avLst/>
              </a:prstGeom>
              <a:blipFill>
                <a:blip r:embed="rId7"/>
                <a:stretch>
                  <a:fillRect r="-40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60D46B-45C7-9A44-A37F-7D17C518C6D6}"/>
              </a:ext>
            </a:extLst>
          </p:cNvPr>
          <p:cNvCxnSpPr>
            <a:cxnSpLocks/>
          </p:cNvCxnSpPr>
          <p:nvPr/>
        </p:nvCxnSpPr>
        <p:spPr>
          <a:xfrm>
            <a:off x="8064960" y="4139805"/>
            <a:ext cx="6867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5D32F58-5475-EC41-9DAA-EB33A4CC7AE2}"/>
              </a:ext>
            </a:extLst>
          </p:cNvPr>
          <p:cNvSpPr txBox="1"/>
          <p:nvPr/>
        </p:nvSpPr>
        <p:spPr>
          <a:xfrm>
            <a:off x="9023980" y="3677140"/>
            <a:ext cx="3168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focus of most accelerator operation: increase intensity, don’t dilute the emittance, design your lattice carefully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3CDACC-65DB-0D4E-AD0D-5AF6BA179CAE}"/>
              </a:ext>
            </a:extLst>
          </p:cNvPr>
          <p:cNvSpPr txBox="1"/>
          <p:nvPr/>
        </p:nvSpPr>
        <p:spPr>
          <a:xfrm>
            <a:off x="423261" y="5787424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polarized collisions with </a:t>
            </a:r>
            <a:r>
              <a:rPr lang="en-US" dirty="0" err="1"/>
              <a:t>polarization,P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E47356-2D59-5D49-A2FD-304E57D8B1CE}"/>
                  </a:ext>
                </a:extLst>
              </p:cNvPr>
              <p:cNvSpPr txBox="1"/>
              <p:nvPr/>
            </p:nvSpPr>
            <p:spPr>
              <a:xfrm>
                <a:off x="6858853" y="5418092"/>
                <a:ext cx="119313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E47356-2D59-5D49-A2FD-304E57D8B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853" y="5418092"/>
                <a:ext cx="1193136" cy="1107996"/>
              </a:xfrm>
              <a:prstGeom prst="rect">
                <a:avLst/>
              </a:prstGeom>
              <a:blipFill>
                <a:blip r:embed="rId8"/>
                <a:stretch>
                  <a:fillRect l="-1053" t="-2247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110C997-5814-4743-BBAB-E7730511B4EB}"/>
              </a:ext>
            </a:extLst>
          </p:cNvPr>
          <p:cNvSpPr txBox="1"/>
          <p:nvPr/>
        </p:nvSpPr>
        <p:spPr>
          <a:xfrm>
            <a:off x="4939104" y="5787424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of merit = 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F9403768-AD20-3B4E-B53A-98D860522CED}"/>
              </a:ext>
            </a:extLst>
          </p:cNvPr>
          <p:cNvSpPr/>
          <p:nvPr/>
        </p:nvSpPr>
        <p:spPr>
          <a:xfrm>
            <a:off x="6846113" y="5399601"/>
            <a:ext cx="45719" cy="1113624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1106E9-4402-554A-A966-ACB99894FF2D}"/>
              </a:ext>
            </a:extLst>
          </p:cNvPr>
          <p:cNvSpPr txBox="1"/>
          <p:nvPr/>
        </p:nvSpPr>
        <p:spPr>
          <a:xfrm>
            <a:off x="8064729" y="5491384"/>
            <a:ext cx="2574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Transverse polarization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B4B734-9A92-744D-A9CB-953184264092}"/>
              </a:ext>
            </a:extLst>
          </p:cNvPr>
          <p:cNvSpPr txBox="1"/>
          <p:nvPr/>
        </p:nvSpPr>
        <p:spPr>
          <a:xfrm>
            <a:off x="8064729" y="6045382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polarization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8">
                <a:extLst>
                  <a:ext uri="{FF2B5EF4-FFF2-40B4-BE49-F238E27FC236}">
                    <a16:creationId xmlns:a16="http://schemas.microsoft.com/office/drawing/2014/main" id="{2326F85A-1900-364F-8605-B168E72F27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20606" y="880324"/>
              <a:ext cx="3340410" cy="14029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5246">
                      <a:extLst>
                        <a:ext uri="{9D8B030D-6E8A-4147-A177-3AD203B41FA5}">
                          <a16:colId xmlns:a16="http://schemas.microsoft.com/office/drawing/2014/main" val="1721544051"/>
                        </a:ext>
                      </a:extLst>
                    </a:gridCol>
                    <a:gridCol w="880403">
                      <a:extLst>
                        <a:ext uri="{9D8B030D-6E8A-4147-A177-3AD203B41FA5}">
                          <a16:colId xmlns:a16="http://schemas.microsoft.com/office/drawing/2014/main" val="3690447324"/>
                        </a:ext>
                      </a:extLst>
                    </a:gridCol>
                    <a:gridCol w="1784761">
                      <a:extLst>
                        <a:ext uri="{9D8B030D-6E8A-4147-A177-3AD203B41FA5}">
                          <a16:colId xmlns:a16="http://schemas.microsoft.com/office/drawing/2014/main" val="20304348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dirty="0"/>
                            <a:t> </a:t>
                          </a:r>
                          <a:r>
                            <a:rPr lang="en-US" sz="1400" b="0" dirty="0"/>
                            <a:t>[</a:t>
                          </a:r>
                          <a:r>
                            <a:rPr lang="en-US" sz="1400" b="0" dirty="0" err="1"/>
                            <a:t>Gev</a:t>
                          </a:r>
                          <a:r>
                            <a:rPr lang="en-US" sz="1400" b="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ℒ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𝑝𝑒𝑎𝑘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 </a:t>
                          </a:r>
                          <a:r>
                            <a:rPr lang="en-US" sz="1400" dirty="0"/>
                            <a:t>[cm-2 s-1]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62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~10</a:t>
                          </a:r>
                          <a:r>
                            <a:rPr lang="en-US" baseline="30000" dirty="0"/>
                            <a:t>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5110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~10</a:t>
                          </a:r>
                          <a:r>
                            <a:rPr lang="en-US" baseline="30000" dirty="0"/>
                            <a:t>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692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8">
                <a:extLst>
                  <a:ext uri="{FF2B5EF4-FFF2-40B4-BE49-F238E27FC236}">
                    <a16:creationId xmlns:a16="http://schemas.microsoft.com/office/drawing/2014/main" id="{2326F85A-1900-364F-8605-B168E72F27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4034841"/>
                  </p:ext>
                </p:extLst>
              </p:nvPr>
            </p:nvGraphicFramePr>
            <p:xfrm>
              <a:off x="8720606" y="880324"/>
              <a:ext cx="3340410" cy="14029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5246">
                      <a:extLst>
                        <a:ext uri="{9D8B030D-6E8A-4147-A177-3AD203B41FA5}">
                          <a16:colId xmlns:a16="http://schemas.microsoft.com/office/drawing/2014/main" val="1721544051"/>
                        </a:ext>
                      </a:extLst>
                    </a:gridCol>
                    <a:gridCol w="880403">
                      <a:extLst>
                        <a:ext uri="{9D8B030D-6E8A-4147-A177-3AD203B41FA5}">
                          <a16:colId xmlns:a16="http://schemas.microsoft.com/office/drawing/2014/main" val="3690447324"/>
                        </a:ext>
                      </a:extLst>
                    </a:gridCol>
                    <a:gridCol w="1784761">
                      <a:extLst>
                        <a:ext uri="{9D8B030D-6E8A-4147-A177-3AD203B41FA5}">
                          <a16:colId xmlns:a16="http://schemas.microsoft.com/office/drawing/2014/main" val="2030434810"/>
                        </a:ext>
                      </a:extLst>
                    </a:gridCol>
                  </a:tblGrid>
                  <a:tr h="661289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77143" t="-1923" r="-204286" b="-128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87943" t="-1923" r="-1418" b="-128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6628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~10</a:t>
                          </a:r>
                          <a:r>
                            <a:rPr lang="en-US" baseline="30000" dirty="0"/>
                            <a:t>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5110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~10</a:t>
                          </a:r>
                          <a:r>
                            <a:rPr lang="en-US" baseline="30000" dirty="0"/>
                            <a:t>32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9692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029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64" y="94593"/>
            <a:ext cx="11049000" cy="641131"/>
          </a:xfrm>
        </p:spPr>
        <p:txBody>
          <a:bodyPr>
            <a:normAutofit fontScale="90000"/>
          </a:bodyPr>
          <a:lstStyle/>
          <a:p>
            <a:r>
              <a:rPr lang="en-US" dirty="0"/>
              <a:t>RHIC as </a:t>
            </a:r>
            <a:r>
              <a:rPr lang="en-US" i="1" dirty="0"/>
              <a:t>Polarized</a:t>
            </a:r>
            <a:r>
              <a:rPr lang="en-US" dirty="0"/>
              <a:t> Hadron Collider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74BE19-78DA-384A-B7B9-92E67BE0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59" y="3503330"/>
            <a:ext cx="2385018" cy="295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328B6D-8451-D644-B2DC-0D7CF8EDCCF6}"/>
              </a:ext>
            </a:extLst>
          </p:cNvPr>
          <p:cNvSpPr txBox="1"/>
          <p:nvPr/>
        </p:nvSpPr>
        <p:spPr>
          <a:xfrm>
            <a:off x="367862" y="614854"/>
            <a:ext cx="64999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Polarization of a beam is the degree to which the individual </a:t>
            </a:r>
            <a:r>
              <a:rPr lang="en-US" dirty="0">
                <a:solidFill>
                  <a:srgbClr val="FF0000"/>
                </a:solidFill>
              </a:rPr>
              <a:t>spins</a:t>
            </a:r>
            <a:r>
              <a:rPr lang="en-US" dirty="0"/>
              <a:t> of the particles are aligned along a specified direction</a:t>
            </a:r>
          </a:p>
          <a:p>
            <a:endParaRPr lang="en-US" dirty="0"/>
          </a:p>
          <a:p>
            <a:r>
              <a:rPr lang="en-US" dirty="0"/>
              <a:t>Polarization allows colliding beam experiments to detect spin dependent effects (usually by asymmetries in the collision products since the spin ‘picks out’ a special direction)</a:t>
            </a:r>
          </a:p>
          <a:p>
            <a:endParaRPr lang="en-US" dirty="0"/>
          </a:p>
          <a:p>
            <a:r>
              <a:rPr lang="en-US" dirty="0"/>
              <a:t>For protons at RHIC energies, synchrotron radiation too small to spontaneously polarize beams, so high polarization requires </a:t>
            </a:r>
            <a:r>
              <a:rPr lang="en-US" dirty="0">
                <a:solidFill>
                  <a:srgbClr val="FF0000"/>
                </a:solidFill>
              </a:rPr>
              <a:t>creating</a:t>
            </a:r>
            <a:r>
              <a:rPr lang="en-US" dirty="0"/>
              <a:t> a polarized beam (beyond scope of this talk)  and </a:t>
            </a:r>
            <a:r>
              <a:rPr lang="en-US" dirty="0">
                <a:solidFill>
                  <a:srgbClr val="FF0000"/>
                </a:solidFill>
              </a:rPr>
              <a:t>maintaining </a:t>
            </a:r>
            <a:r>
              <a:rPr lang="en-US" dirty="0"/>
              <a:t>the polarization during acceleration</a:t>
            </a:r>
          </a:p>
          <a:p>
            <a:endParaRPr lang="en-US" dirty="0"/>
          </a:p>
          <a:p>
            <a:r>
              <a:rPr lang="en-US" dirty="0"/>
              <a:t>Trouble: the spin gives the protons a magnetic moment (usually denoted 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dirty="0"/>
              <a:t> for ions,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/>
              <a:t> for </a:t>
            </a:r>
            <a:r>
              <a:rPr lang="en-US" dirty="0" err="1"/>
              <a:t>electrions</a:t>
            </a:r>
            <a:r>
              <a:rPr lang="en-US" dirty="0"/>
              <a:t>) which will cause it to </a:t>
            </a:r>
            <a:r>
              <a:rPr lang="en-US" dirty="0" err="1"/>
              <a:t>precess</a:t>
            </a:r>
            <a:r>
              <a:rPr lang="en-US" dirty="0"/>
              <a:t> around any magnetic field it encounters. </a:t>
            </a:r>
          </a:p>
          <a:p>
            <a:endParaRPr lang="en-US" dirty="0"/>
          </a:p>
          <a:p>
            <a:r>
              <a:rPr lang="en-US" dirty="0"/>
              <a:t>Does the bending and focusing we need for stable beam dis-orient the spins and ruin polarization?</a:t>
            </a:r>
          </a:p>
          <a:p>
            <a:r>
              <a:rPr lang="en-US" dirty="0"/>
              <a:t> (In general….yes).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A426B-1E2D-A542-923C-B0F8D2E3BF86}"/>
              </a:ext>
            </a:extLst>
          </p:cNvPr>
          <p:cNvSpPr txBox="1"/>
          <p:nvPr/>
        </p:nvSpPr>
        <p:spPr>
          <a:xfrm>
            <a:off x="8091524" y="1045779"/>
            <a:ext cx="27551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Arial"/>
                <a:cs typeface="Arial"/>
              </a:rPr>
              <a:t>G</a:t>
            </a:r>
            <a:r>
              <a:rPr lang="en-US" sz="2200" baseline="-25000" dirty="0" err="1">
                <a:latin typeface="Arial"/>
                <a:cs typeface="Arial"/>
              </a:rPr>
              <a:t>proton</a:t>
            </a:r>
            <a:r>
              <a:rPr lang="en-US" sz="2200" dirty="0">
                <a:latin typeface="Arial"/>
                <a:cs typeface="Arial"/>
              </a:rPr>
              <a:t>   ~= 1.79</a:t>
            </a:r>
          </a:p>
          <a:p>
            <a:r>
              <a:rPr lang="en-US" sz="2200" dirty="0" err="1">
                <a:latin typeface="Arial"/>
                <a:cs typeface="Arial"/>
              </a:rPr>
              <a:t>G</a:t>
            </a:r>
            <a:r>
              <a:rPr lang="en-US" sz="2200" baseline="-25000" dirty="0" err="1">
                <a:latin typeface="Arial"/>
                <a:cs typeface="Arial"/>
              </a:rPr>
              <a:t>electron</a:t>
            </a:r>
            <a:r>
              <a:rPr lang="en-US" sz="2200" dirty="0">
                <a:latin typeface="Arial"/>
                <a:cs typeface="Arial"/>
              </a:rPr>
              <a:t> ~= 1.1</a:t>
            </a:r>
            <a:r>
              <a:rPr lang="en-US" dirty="0">
                <a:latin typeface="Arial"/>
                <a:cs typeface="Arial"/>
              </a:rPr>
              <a:t>⨉</a:t>
            </a:r>
            <a:r>
              <a:rPr lang="en-US" sz="2200" dirty="0">
                <a:latin typeface="Arial"/>
                <a:cs typeface="Arial"/>
              </a:rPr>
              <a:t>10</a:t>
            </a:r>
            <a:r>
              <a:rPr lang="en-US" sz="2200" baseline="30000" dirty="0">
                <a:latin typeface="Arial"/>
                <a:cs typeface="Arial"/>
              </a:rPr>
              <a:t>-3</a:t>
            </a:r>
          </a:p>
          <a:p>
            <a:r>
              <a:rPr lang="en-US" sz="2200" dirty="0">
                <a:latin typeface="Arial"/>
                <a:cs typeface="Arial"/>
              </a:rPr>
              <a:t>G</a:t>
            </a:r>
            <a:r>
              <a:rPr lang="en-US" sz="2200" baseline="-25000" dirty="0">
                <a:latin typeface="Arial"/>
                <a:cs typeface="Arial"/>
              </a:rPr>
              <a:t>He3</a:t>
            </a:r>
            <a:r>
              <a:rPr lang="en-US" sz="2200" dirty="0">
                <a:latin typeface="Arial"/>
                <a:cs typeface="Arial"/>
              </a:rPr>
              <a:t>     ~= -4.18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0195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9294-82B8-8F4B-A65B-60F111F2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52" y="196038"/>
            <a:ext cx="11049000" cy="706930"/>
          </a:xfrm>
        </p:spPr>
        <p:txBody>
          <a:bodyPr>
            <a:normAutofit fontScale="90000"/>
          </a:bodyPr>
          <a:lstStyle/>
          <a:p>
            <a:r>
              <a:rPr lang="en-US" dirty="0"/>
              <a:t>Spin motion</a:t>
            </a:r>
            <a:br>
              <a:rPr lang="en-US" dirty="0"/>
            </a:br>
            <a:r>
              <a:rPr lang="en-US" sz="2000" dirty="0"/>
              <a:t>A gross simplification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3C524-663C-0041-B9F5-B51C0E3AF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87E7866-8433-B442-ABC8-D75ECCC014EC}"/>
              </a:ext>
            </a:extLst>
          </p:cNvPr>
          <p:cNvGrpSpPr/>
          <p:nvPr/>
        </p:nvGrpSpPr>
        <p:grpSpPr>
          <a:xfrm>
            <a:off x="6954544" y="760218"/>
            <a:ext cx="4815756" cy="3773109"/>
            <a:chOff x="6357085" y="1546854"/>
            <a:chExt cx="4815756" cy="3773109"/>
          </a:xfrm>
        </p:grpSpPr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4FF640B8-57A9-8245-AE9F-3DA78C912847}"/>
                </a:ext>
              </a:extLst>
            </p:cNvPr>
            <p:cNvSpPr/>
            <p:nvPr/>
          </p:nvSpPr>
          <p:spPr>
            <a:xfrm rot="3115571">
              <a:off x="7282894" y="1661210"/>
              <a:ext cx="3514034" cy="3803471"/>
            </a:xfrm>
            <a:prstGeom prst="blockArc">
              <a:avLst>
                <a:gd name="adj1" fmla="val 10800000"/>
                <a:gd name="adj2" fmla="val 15642889"/>
                <a:gd name="adj3" fmla="val 2666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67E6CB-A1D4-6645-9AC1-68C90C035D50}"/>
                </a:ext>
              </a:extLst>
            </p:cNvPr>
            <p:cNvCxnSpPr>
              <a:stCxn id="25" idx="1"/>
            </p:cNvCxnSpPr>
            <p:nvPr/>
          </p:nvCxnSpPr>
          <p:spPr>
            <a:xfrm>
              <a:off x="10007764" y="2511924"/>
              <a:ext cx="871159" cy="7113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DCEF40C-D61D-3148-A4C1-C99C2F9D0AA8}"/>
                </a:ext>
              </a:extLst>
            </p:cNvPr>
            <p:cNvCxnSpPr>
              <a:stCxn id="25" idx="0"/>
            </p:cNvCxnSpPr>
            <p:nvPr/>
          </p:nvCxnSpPr>
          <p:spPr>
            <a:xfrm rot="10800000" flipH="1" flipV="1">
              <a:off x="8245286" y="2548568"/>
              <a:ext cx="881036" cy="10556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EF13410-3CA6-3E46-8DA6-71C8F31CC424}"/>
                </a:ext>
              </a:extLst>
            </p:cNvPr>
            <p:cNvCxnSpPr>
              <a:stCxn id="25" idx="1"/>
            </p:cNvCxnSpPr>
            <p:nvPr/>
          </p:nvCxnSpPr>
          <p:spPr>
            <a:xfrm flipH="1">
              <a:off x="9126323" y="2511924"/>
              <a:ext cx="881441" cy="10923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AEACEB-5D8F-C647-B9AA-7E420DA2B874}"/>
                </a:ext>
              </a:extLst>
            </p:cNvPr>
            <p:cNvSpPr txBox="1"/>
            <p:nvPr/>
          </p:nvSpPr>
          <p:spPr>
            <a:xfrm>
              <a:off x="8971315" y="2994655"/>
              <a:ext cx="3483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θ</a:t>
              </a:r>
              <a:endParaRPr lang="en-US" sz="2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53A5AB-7C2D-D54C-A05C-59FEF5070A57}"/>
                </a:ext>
              </a:extLst>
            </p:cNvPr>
            <p:cNvSpPr txBox="1"/>
            <p:nvPr/>
          </p:nvSpPr>
          <p:spPr>
            <a:xfrm>
              <a:off x="9888322" y="1546854"/>
              <a:ext cx="1284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Field region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7920FFC-79BB-B548-9508-4E6DFF99FAB6}"/>
                </a:ext>
              </a:extLst>
            </p:cNvPr>
            <p:cNvGrpSpPr/>
            <p:nvPr/>
          </p:nvGrpSpPr>
          <p:grpSpPr>
            <a:xfrm rot="4691305">
              <a:off x="8128840" y="2270754"/>
              <a:ext cx="350995" cy="495300"/>
              <a:chOff x="5541936" y="3086100"/>
              <a:chExt cx="350995" cy="49530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B1855DF-B0CA-D44E-B8BB-54A51E9C8451}"/>
                  </a:ext>
                </a:extLst>
              </p:cNvPr>
              <p:cNvSpPr/>
              <p:nvPr/>
            </p:nvSpPr>
            <p:spPr>
              <a:xfrm>
                <a:off x="5562600" y="3251069"/>
                <a:ext cx="330331" cy="33033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DB34C58-1131-494E-BC91-47F24143936C}"/>
                  </a:ext>
                </a:extLst>
              </p:cNvPr>
              <p:cNvCxnSpPr/>
              <p:nvPr/>
            </p:nvCxnSpPr>
            <p:spPr>
              <a:xfrm rot="16200000" flipV="1">
                <a:off x="5476861" y="3151175"/>
                <a:ext cx="315914" cy="18576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9F5F874-BEA9-C84D-832D-65A5A641D951}"/>
                </a:ext>
              </a:extLst>
            </p:cNvPr>
            <p:cNvGrpSpPr/>
            <p:nvPr/>
          </p:nvGrpSpPr>
          <p:grpSpPr>
            <a:xfrm rot="8859806">
              <a:off x="8664870" y="1983321"/>
              <a:ext cx="350995" cy="495300"/>
              <a:chOff x="5541936" y="3086100"/>
              <a:chExt cx="350995" cy="49530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D910498-47D9-134B-9E44-1BE83C094D14}"/>
                  </a:ext>
                </a:extLst>
              </p:cNvPr>
              <p:cNvSpPr/>
              <p:nvPr/>
            </p:nvSpPr>
            <p:spPr>
              <a:xfrm>
                <a:off x="5562600" y="3251069"/>
                <a:ext cx="330331" cy="33033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2B5BCFB-7E72-F14C-9D55-8034A25FFD1C}"/>
                  </a:ext>
                </a:extLst>
              </p:cNvPr>
              <p:cNvCxnSpPr/>
              <p:nvPr/>
            </p:nvCxnSpPr>
            <p:spPr>
              <a:xfrm rot="16200000" flipV="1">
                <a:off x="5476861" y="3151175"/>
                <a:ext cx="315914" cy="18576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04FC3D4-162F-5440-92D5-BCD5E437AF15}"/>
                </a:ext>
              </a:extLst>
            </p:cNvPr>
            <p:cNvGrpSpPr/>
            <p:nvPr/>
          </p:nvGrpSpPr>
          <p:grpSpPr>
            <a:xfrm rot="12197863">
              <a:off x="9377489" y="1992936"/>
              <a:ext cx="350995" cy="495300"/>
              <a:chOff x="5541936" y="3086100"/>
              <a:chExt cx="350995" cy="49530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0C452F2-EDF7-D244-BFAD-302076BEB0EE}"/>
                  </a:ext>
                </a:extLst>
              </p:cNvPr>
              <p:cNvSpPr/>
              <p:nvPr/>
            </p:nvSpPr>
            <p:spPr>
              <a:xfrm>
                <a:off x="5562600" y="3251069"/>
                <a:ext cx="330331" cy="33033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A2ECC5C-3057-8442-9AB2-A2C373D3A8A5}"/>
                  </a:ext>
                </a:extLst>
              </p:cNvPr>
              <p:cNvCxnSpPr/>
              <p:nvPr/>
            </p:nvCxnSpPr>
            <p:spPr>
              <a:xfrm rot="16200000" flipV="1">
                <a:off x="5476861" y="3151175"/>
                <a:ext cx="315914" cy="18576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D0DA949-02BB-BD47-B695-72898012D010}"/>
                </a:ext>
              </a:extLst>
            </p:cNvPr>
            <p:cNvGrpSpPr/>
            <p:nvPr/>
          </p:nvGrpSpPr>
          <p:grpSpPr>
            <a:xfrm rot="12197863">
              <a:off x="9824811" y="2375446"/>
              <a:ext cx="350995" cy="495300"/>
              <a:chOff x="5541936" y="3086100"/>
              <a:chExt cx="350995" cy="4953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B091BAD-DF46-124D-9B52-A442E71A9382}"/>
                  </a:ext>
                </a:extLst>
              </p:cNvPr>
              <p:cNvSpPr/>
              <p:nvPr/>
            </p:nvSpPr>
            <p:spPr>
              <a:xfrm>
                <a:off x="5562600" y="3251069"/>
                <a:ext cx="330331" cy="33033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D56EE566-D30C-3D42-A61D-860E5D5C5171}"/>
                  </a:ext>
                </a:extLst>
              </p:cNvPr>
              <p:cNvCxnSpPr/>
              <p:nvPr/>
            </p:nvCxnSpPr>
            <p:spPr>
              <a:xfrm rot="16200000" flipV="1">
                <a:off x="5476861" y="3151175"/>
                <a:ext cx="315914" cy="18576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CDB5E5-FB8A-2040-9B07-D448E7A1EA01}"/>
                </a:ext>
              </a:extLst>
            </p:cNvPr>
            <p:cNvSpPr txBox="1"/>
            <p:nvPr/>
          </p:nvSpPr>
          <p:spPr>
            <a:xfrm>
              <a:off x="10007764" y="3223254"/>
              <a:ext cx="60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Gγθ</a:t>
              </a:r>
              <a:endParaRPr lang="en-US" dirty="0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569416C-DB83-CB43-B4FF-82B67A8A335B}"/>
                </a:ext>
              </a:extLst>
            </p:cNvPr>
            <p:cNvCxnSpPr>
              <a:stCxn id="43" idx="0"/>
            </p:cNvCxnSpPr>
            <p:nvPr/>
          </p:nvCxnSpPr>
          <p:spPr>
            <a:xfrm rot="16200000" flipV="1">
              <a:off x="10018641" y="2930127"/>
              <a:ext cx="462980" cy="1232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4D07E25-5E70-C549-A338-C28CACD8958E}"/>
                </a:ext>
              </a:extLst>
            </p:cNvPr>
            <p:cNvCxnSpPr>
              <a:endCxn id="25" idx="0"/>
            </p:cNvCxnSpPr>
            <p:nvPr/>
          </p:nvCxnSpPr>
          <p:spPr>
            <a:xfrm flipV="1">
              <a:off x="7068922" y="2548568"/>
              <a:ext cx="1176364" cy="90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CCA0F71-A29E-2D47-9353-F5391FB70DDC}"/>
                </a:ext>
              </a:extLst>
            </p:cNvPr>
            <p:cNvSpPr txBox="1"/>
            <p:nvPr/>
          </p:nvSpPr>
          <p:spPr>
            <a:xfrm rot="19448723">
              <a:off x="6357085" y="2852218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Proton trajectory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DA89548-4787-E842-A345-AE623416BE05}"/>
              </a:ext>
            </a:extLst>
          </p:cNvPr>
          <p:cNvSpPr txBox="1"/>
          <p:nvPr/>
        </p:nvSpPr>
        <p:spPr>
          <a:xfrm>
            <a:off x="376089" y="1077113"/>
            <a:ext cx="602471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rate of precession of the spin is </a:t>
            </a:r>
            <a:r>
              <a:rPr lang="en-US" dirty="0">
                <a:solidFill>
                  <a:srgbClr val="FF0000"/>
                </a:solidFill>
              </a:rPr>
              <a:t>energy dependent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particle is bent by B through an angle </a:t>
            </a:r>
            <a:r>
              <a:rPr lang="en-US" dirty="0" err="1">
                <a:latin typeface="Arial"/>
                <a:cs typeface="Arial"/>
              </a:rPr>
              <a:t>θ</a:t>
            </a:r>
            <a:r>
              <a:rPr lang="en-US" dirty="0" err="1"/>
              <a:t>,the</a:t>
            </a:r>
            <a:r>
              <a:rPr lang="en-US" dirty="0"/>
              <a:t> spin vector </a:t>
            </a:r>
            <a:r>
              <a:rPr lang="en-US" dirty="0" err="1"/>
              <a:t>precesses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Gγθ</a:t>
            </a:r>
            <a:r>
              <a:rPr lang="en-US" dirty="0"/>
              <a:t> times around 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 is dipole moment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/>
                <a:cs typeface="Arial"/>
              </a:rPr>
              <a:t>γ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is the relativistic factor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one turn around a ring in a pure dipole field, the spin makes </a:t>
            </a:r>
            <a:r>
              <a:rPr lang="en-US" dirty="0" err="1"/>
              <a:t>G</a:t>
            </a:r>
            <a:r>
              <a:rPr lang="en-US" dirty="0" err="1">
                <a:latin typeface="Arial"/>
                <a:cs typeface="Arial"/>
              </a:rPr>
              <a:t>γ</a:t>
            </a:r>
            <a:r>
              <a:rPr lang="en-US" dirty="0">
                <a:latin typeface="Arial"/>
                <a:cs typeface="Arial"/>
              </a:rPr>
              <a:t> precessions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Number of precessions per turn is the spin tune (analogous to </a:t>
            </a:r>
            <a:r>
              <a:rPr lang="en-US" dirty="0" err="1">
                <a:latin typeface="Arial"/>
                <a:cs typeface="Arial"/>
              </a:rPr>
              <a:t>betatron</a:t>
            </a:r>
            <a:r>
              <a:rPr lang="en-US" dirty="0">
                <a:latin typeface="Arial"/>
                <a:cs typeface="Arial"/>
              </a:rPr>
              <a:t> tune)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Sets the natural frequency of the spin 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Depolarization occurs due to </a:t>
            </a:r>
            <a:r>
              <a:rPr lang="en-US" dirty="0">
                <a:solidFill>
                  <a:srgbClr val="FF0000"/>
                </a:solidFill>
              </a:rPr>
              <a:t>resonances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Frequency of sampled perturbing field shares a component with the spin tune and rotations add constructively.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the spin motion is energy dependent and we accelerate through many units of </a:t>
            </a:r>
            <a:r>
              <a:rPr lang="en-US" dirty="0" err="1">
                <a:latin typeface="Arial"/>
                <a:cs typeface="Arial"/>
              </a:rPr>
              <a:t>γ</a:t>
            </a:r>
            <a:r>
              <a:rPr lang="en-US" dirty="0">
                <a:latin typeface="Arial"/>
                <a:cs typeface="Arial"/>
              </a:rPr>
              <a:t>, this condition is met quite often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A2AB7A-3597-C049-AF13-E885689970EB}"/>
              </a:ext>
            </a:extLst>
          </p:cNvPr>
          <p:cNvSpPr txBox="1"/>
          <p:nvPr/>
        </p:nvSpPr>
        <p:spPr>
          <a:xfrm>
            <a:off x="8191104" y="3279096"/>
            <a:ext cx="328527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schematic works for any approximately constant field region e.g.:</a:t>
            </a:r>
          </a:p>
          <a:p>
            <a:r>
              <a:rPr lang="en-US" dirty="0"/>
              <a:t>Top down view of motion in a dipole</a:t>
            </a:r>
          </a:p>
          <a:p>
            <a:r>
              <a:rPr lang="en-US" dirty="0"/>
              <a:t>Side view of particle being vertically focused in a thin quadrupole</a:t>
            </a:r>
          </a:p>
        </p:txBody>
      </p:sp>
    </p:spTree>
    <p:extLst>
      <p:ext uri="{BB962C8B-B14F-4D97-AF65-F5344CB8AC3E}">
        <p14:creationId xmlns:p14="http://schemas.microsoft.com/office/powerpoint/2010/main" val="102037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BCE32F9-6E91-DC48-8947-1B7B5DAD08AF}"/>
              </a:ext>
            </a:extLst>
          </p:cNvPr>
          <p:cNvCxnSpPr/>
          <p:nvPr/>
        </p:nvCxnSpPr>
        <p:spPr>
          <a:xfrm>
            <a:off x="5984861" y="1970284"/>
            <a:ext cx="0" cy="465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4FAFE928-D0F5-4E43-B545-0F12C0611421}"/>
              </a:ext>
            </a:extLst>
          </p:cNvPr>
          <p:cNvSpPr/>
          <p:nvPr/>
        </p:nvSpPr>
        <p:spPr>
          <a:xfrm>
            <a:off x="5162896" y="5493570"/>
            <a:ext cx="1969943" cy="11274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9A2F8-1543-524C-A1F1-EA714BFBE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A47D63-C6F8-284A-9121-267BB382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"/>
            <a:ext cx="11049000" cy="609599"/>
          </a:xfrm>
        </p:spPr>
        <p:txBody>
          <a:bodyPr>
            <a:normAutofit fontScale="90000"/>
          </a:bodyPr>
          <a:lstStyle/>
          <a:p>
            <a:r>
              <a:rPr lang="en-US" dirty="0"/>
              <a:t>Depolarizing resonances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E72225-D58A-824B-90A9-FDCF2CEC26A3}"/>
              </a:ext>
            </a:extLst>
          </p:cNvPr>
          <p:cNvGrpSpPr/>
          <p:nvPr/>
        </p:nvGrpSpPr>
        <p:grpSpPr>
          <a:xfrm>
            <a:off x="781709" y="2624790"/>
            <a:ext cx="3994994" cy="595227"/>
            <a:chOff x="1839674" y="1657820"/>
            <a:chExt cx="8307626" cy="12377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704437B-5705-C443-AF87-5CB4081C4282}"/>
                </a:ext>
              </a:extLst>
            </p:cNvPr>
            <p:cNvGrpSpPr/>
            <p:nvPr/>
          </p:nvGrpSpPr>
          <p:grpSpPr>
            <a:xfrm>
              <a:off x="1839674" y="1676400"/>
              <a:ext cx="8307626" cy="1219200"/>
              <a:chOff x="1839674" y="1676400"/>
              <a:chExt cx="8307626" cy="12192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52684FC-51D1-AF46-AEA9-145EF094C133}"/>
                  </a:ext>
                </a:extLst>
              </p:cNvPr>
              <p:cNvGrpSpPr/>
              <p:nvPr/>
            </p:nvGrpSpPr>
            <p:grpSpPr>
              <a:xfrm>
                <a:off x="2209800" y="1676400"/>
                <a:ext cx="7772400" cy="1219200"/>
                <a:chOff x="685800" y="1676400"/>
                <a:chExt cx="7772400" cy="1219200"/>
              </a:xfrm>
            </p:grpSpPr>
            <p:sp>
              <p:nvSpPr>
                <p:cNvPr id="34" name="Decision 33">
                  <a:extLst>
                    <a:ext uri="{FF2B5EF4-FFF2-40B4-BE49-F238E27FC236}">
                      <a16:creationId xmlns:a16="http://schemas.microsoft.com/office/drawing/2014/main" id="{3A43C9AF-5FC6-F348-85BC-EDD25F6BF7B7}"/>
                    </a:ext>
                  </a:extLst>
                </p:cNvPr>
                <p:cNvSpPr/>
                <p:nvPr/>
              </p:nvSpPr>
              <p:spPr>
                <a:xfrm>
                  <a:off x="1828800" y="1676400"/>
                  <a:ext cx="609600" cy="1219200"/>
                </a:xfrm>
                <a:prstGeom prst="flowChartDecision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Collate 34">
                  <a:extLst>
                    <a:ext uri="{FF2B5EF4-FFF2-40B4-BE49-F238E27FC236}">
                      <a16:creationId xmlns:a16="http://schemas.microsoft.com/office/drawing/2014/main" id="{CB244FDF-4F6F-4340-B183-4BB9D665CD12}"/>
                    </a:ext>
                  </a:extLst>
                </p:cNvPr>
                <p:cNvSpPr/>
                <p:nvPr/>
              </p:nvSpPr>
              <p:spPr>
                <a:xfrm>
                  <a:off x="3048000" y="1676400"/>
                  <a:ext cx="609600" cy="1219200"/>
                </a:xfrm>
                <a:prstGeom prst="flowChartCollat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Decision 35">
                  <a:extLst>
                    <a:ext uri="{FF2B5EF4-FFF2-40B4-BE49-F238E27FC236}">
                      <a16:creationId xmlns:a16="http://schemas.microsoft.com/office/drawing/2014/main" id="{F9B349E1-F689-5142-9D89-7EDB66127EF6}"/>
                    </a:ext>
                  </a:extLst>
                </p:cNvPr>
                <p:cNvSpPr/>
                <p:nvPr/>
              </p:nvSpPr>
              <p:spPr>
                <a:xfrm>
                  <a:off x="4267200" y="1676400"/>
                  <a:ext cx="609600" cy="1219200"/>
                </a:xfrm>
                <a:prstGeom prst="flowChartDecision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Collate 36">
                  <a:extLst>
                    <a:ext uri="{FF2B5EF4-FFF2-40B4-BE49-F238E27FC236}">
                      <a16:creationId xmlns:a16="http://schemas.microsoft.com/office/drawing/2014/main" id="{29A13C5F-7161-4A41-B79C-639DCEAA9D0A}"/>
                    </a:ext>
                  </a:extLst>
                </p:cNvPr>
                <p:cNvSpPr/>
                <p:nvPr/>
              </p:nvSpPr>
              <p:spPr>
                <a:xfrm>
                  <a:off x="5486400" y="1676400"/>
                  <a:ext cx="609600" cy="1219200"/>
                </a:xfrm>
                <a:prstGeom prst="flowChartCollat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Decision 37">
                  <a:extLst>
                    <a:ext uri="{FF2B5EF4-FFF2-40B4-BE49-F238E27FC236}">
                      <a16:creationId xmlns:a16="http://schemas.microsoft.com/office/drawing/2014/main" id="{2736AB6B-BEEC-5840-AE5E-48552C3F5475}"/>
                    </a:ext>
                  </a:extLst>
                </p:cNvPr>
                <p:cNvSpPr/>
                <p:nvPr/>
              </p:nvSpPr>
              <p:spPr>
                <a:xfrm>
                  <a:off x="6629400" y="1676400"/>
                  <a:ext cx="609600" cy="1219200"/>
                </a:xfrm>
                <a:prstGeom prst="flowChartDecision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Collate 38">
                  <a:extLst>
                    <a:ext uri="{FF2B5EF4-FFF2-40B4-BE49-F238E27FC236}">
                      <a16:creationId xmlns:a16="http://schemas.microsoft.com/office/drawing/2014/main" id="{E65F5033-CD32-CE45-A70E-5AE3F68D775F}"/>
                    </a:ext>
                  </a:extLst>
                </p:cNvPr>
                <p:cNvSpPr/>
                <p:nvPr/>
              </p:nvSpPr>
              <p:spPr>
                <a:xfrm>
                  <a:off x="7848600" y="1676400"/>
                  <a:ext cx="609600" cy="1219200"/>
                </a:xfrm>
                <a:prstGeom prst="flowChartCollat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Collate 39">
                  <a:extLst>
                    <a:ext uri="{FF2B5EF4-FFF2-40B4-BE49-F238E27FC236}">
                      <a16:creationId xmlns:a16="http://schemas.microsoft.com/office/drawing/2014/main" id="{0EA7411E-150B-734F-B144-436F03F030EC}"/>
                    </a:ext>
                  </a:extLst>
                </p:cNvPr>
                <p:cNvSpPr/>
                <p:nvPr/>
              </p:nvSpPr>
              <p:spPr>
                <a:xfrm>
                  <a:off x="685800" y="1676400"/>
                  <a:ext cx="609600" cy="1219200"/>
                </a:xfrm>
                <a:prstGeom prst="flowChartCollat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8D4F477-DEFA-A94B-BEE7-DD00C5055C8D}"/>
                  </a:ext>
                </a:extLst>
              </p:cNvPr>
              <p:cNvSpPr/>
              <p:nvPr/>
            </p:nvSpPr>
            <p:spPr>
              <a:xfrm>
                <a:off x="1905000" y="1955796"/>
                <a:ext cx="8242300" cy="642254"/>
              </a:xfrm>
              <a:custGeom>
                <a:avLst/>
                <a:gdLst>
                  <a:gd name="connsiteX0" fmla="*/ 0 w 8089900"/>
                  <a:gd name="connsiteY0" fmla="*/ 16933 h 29633"/>
                  <a:gd name="connsiteX1" fmla="*/ 457200 w 8089900"/>
                  <a:gd name="connsiteY1" fmla="*/ 16933 h 29633"/>
                  <a:gd name="connsiteX2" fmla="*/ 1651000 w 8089900"/>
                  <a:gd name="connsiteY2" fmla="*/ 16933 h 29633"/>
                  <a:gd name="connsiteX3" fmla="*/ 2794000 w 8089900"/>
                  <a:gd name="connsiteY3" fmla="*/ 29633 h 29633"/>
                  <a:gd name="connsiteX4" fmla="*/ 4089400 w 8089900"/>
                  <a:gd name="connsiteY4" fmla="*/ 29633 h 29633"/>
                  <a:gd name="connsiteX5" fmla="*/ 5245100 w 8089900"/>
                  <a:gd name="connsiteY5" fmla="*/ 4233 h 29633"/>
                  <a:gd name="connsiteX6" fmla="*/ 6451600 w 8089900"/>
                  <a:gd name="connsiteY6" fmla="*/ 4233 h 29633"/>
                  <a:gd name="connsiteX7" fmla="*/ 7620000 w 8089900"/>
                  <a:gd name="connsiteY7" fmla="*/ 4233 h 29633"/>
                  <a:gd name="connsiteX8" fmla="*/ 8089900 w 8089900"/>
                  <a:gd name="connsiteY8" fmla="*/ 4233 h 29633"/>
                  <a:gd name="connsiteX9" fmla="*/ 8089900 w 8089900"/>
                  <a:gd name="connsiteY9" fmla="*/ 4233 h 29633"/>
                  <a:gd name="connsiteX10" fmla="*/ 8089900 w 8089900"/>
                  <a:gd name="connsiteY10" fmla="*/ 4233 h 29633"/>
                  <a:gd name="connsiteX0" fmla="*/ 0 w 8089900"/>
                  <a:gd name="connsiteY0" fmla="*/ 16933 h 29633"/>
                  <a:gd name="connsiteX1" fmla="*/ 457200 w 8089900"/>
                  <a:gd name="connsiteY1" fmla="*/ 16933 h 29633"/>
                  <a:gd name="connsiteX2" fmla="*/ 457200 w 8089900"/>
                  <a:gd name="connsiteY2" fmla="*/ 15539 h 29633"/>
                  <a:gd name="connsiteX3" fmla="*/ 1651000 w 8089900"/>
                  <a:gd name="connsiteY3" fmla="*/ 16933 h 29633"/>
                  <a:gd name="connsiteX4" fmla="*/ 2794000 w 8089900"/>
                  <a:gd name="connsiteY4" fmla="*/ 29633 h 29633"/>
                  <a:gd name="connsiteX5" fmla="*/ 4089400 w 8089900"/>
                  <a:gd name="connsiteY5" fmla="*/ 29633 h 29633"/>
                  <a:gd name="connsiteX6" fmla="*/ 5245100 w 8089900"/>
                  <a:gd name="connsiteY6" fmla="*/ 4233 h 29633"/>
                  <a:gd name="connsiteX7" fmla="*/ 6451600 w 8089900"/>
                  <a:gd name="connsiteY7" fmla="*/ 4233 h 29633"/>
                  <a:gd name="connsiteX8" fmla="*/ 7620000 w 8089900"/>
                  <a:gd name="connsiteY8" fmla="*/ 4233 h 29633"/>
                  <a:gd name="connsiteX9" fmla="*/ 8089900 w 8089900"/>
                  <a:gd name="connsiteY9" fmla="*/ 4233 h 29633"/>
                  <a:gd name="connsiteX10" fmla="*/ 8089900 w 8089900"/>
                  <a:gd name="connsiteY10" fmla="*/ 4233 h 29633"/>
                  <a:gd name="connsiteX11" fmla="*/ 8089900 w 8089900"/>
                  <a:gd name="connsiteY11" fmla="*/ 4233 h 29633"/>
                  <a:gd name="connsiteX0" fmla="*/ 0 w 8089900"/>
                  <a:gd name="connsiteY0" fmla="*/ 16933 h 36603"/>
                  <a:gd name="connsiteX1" fmla="*/ 457200 w 8089900"/>
                  <a:gd name="connsiteY1" fmla="*/ 16933 h 36603"/>
                  <a:gd name="connsiteX2" fmla="*/ 457200 w 8089900"/>
                  <a:gd name="connsiteY2" fmla="*/ 15539 h 36603"/>
                  <a:gd name="connsiteX3" fmla="*/ 1651000 w 8089900"/>
                  <a:gd name="connsiteY3" fmla="*/ 16933 h 36603"/>
                  <a:gd name="connsiteX4" fmla="*/ 2794000 w 8089900"/>
                  <a:gd name="connsiteY4" fmla="*/ 29633 h 36603"/>
                  <a:gd name="connsiteX5" fmla="*/ 4089400 w 8089900"/>
                  <a:gd name="connsiteY5" fmla="*/ 29633 h 36603"/>
                  <a:gd name="connsiteX6" fmla="*/ 5245100 w 8089900"/>
                  <a:gd name="connsiteY6" fmla="*/ 4233 h 36603"/>
                  <a:gd name="connsiteX7" fmla="*/ 6451600 w 8089900"/>
                  <a:gd name="connsiteY7" fmla="*/ 4233 h 36603"/>
                  <a:gd name="connsiteX8" fmla="*/ 7620000 w 8089900"/>
                  <a:gd name="connsiteY8" fmla="*/ 4233 h 36603"/>
                  <a:gd name="connsiteX9" fmla="*/ 8089900 w 8089900"/>
                  <a:gd name="connsiteY9" fmla="*/ 4233 h 36603"/>
                  <a:gd name="connsiteX10" fmla="*/ 8089900 w 8089900"/>
                  <a:gd name="connsiteY10" fmla="*/ 4233 h 36603"/>
                  <a:gd name="connsiteX11" fmla="*/ 8089900 w 8089900"/>
                  <a:gd name="connsiteY11" fmla="*/ 4233 h 36603"/>
                  <a:gd name="connsiteX0" fmla="*/ 0 w 8089900"/>
                  <a:gd name="connsiteY0" fmla="*/ 16933 h 29633"/>
                  <a:gd name="connsiteX1" fmla="*/ 457200 w 8089900"/>
                  <a:gd name="connsiteY1" fmla="*/ 16933 h 29633"/>
                  <a:gd name="connsiteX2" fmla="*/ 457200 w 8089900"/>
                  <a:gd name="connsiteY2" fmla="*/ 15539 h 29633"/>
                  <a:gd name="connsiteX3" fmla="*/ 1651000 w 8089900"/>
                  <a:gd name="connsiteY3" fmla="*/ 23438 h 29633"/>
                  <a:gd name="connsiteX4" fmla="*/ 2794000 w 8089900"/>
                  <a:gd name="connsiteY4" fmla="*/ 29633 h 29633"/>
                  <a:gd name="connsiteX5" fmla="*/ 4089400 w 8089900"/>
                  <a:gd name="connsiteY5" fmla="*/ 29633 h 29633"/>
                  <a:gd name="connsiteX6" fmla="*/ 5245100 w 8089900"/>
                  <a:gd name="connsiteY6" fmla="*/ 4233 h 29633"/>
                  <a:gd name="connsiteX7" fmla="*/ 6451600 w 8089900"/>
                  <a:gd name="connsiteY7" fmla="*/ 4233 h 29633"/>
                  <a:gd name="connsiteX8" fmla="*/ 7620000 w 8089900"/>
                  <a:gd name="connsiteY8" fmla="*/ 4233 h 29633"/>
                  <a:gd name="connsiteX9" fmla="*/ 8089900 w 8089900"/>
                  <a:gd name="connsiteY9" fmla="*/ 4233 h 29633"/>
                  <a:gd name="connsiteX10" fmla="*/ 8089900 w 8089900"/>
                  <a:gd name="connsiteY10" fmla="*/ 4233 h 29633"/>
                  <a:gd name="connsiteX11" fmla="*/ 8089900 w 8089900"/>
                  <a:gd name="connsiteY11" fmla="*/ 4233 h 29633"/>
                  <a:gd name="connsiteX0" fmla="*/ 0 w 8089900"/>
                  <a:gd name="connsiteY0" fmla="*/ 17449 h 30149"/>
                  <a:gd name="connsiteX1" fmla="*/ 457200 w 8089900"/>
                  <a:gd name="connsiteY1" fmla="*/ 17449 h 30149"/>
                  <a:gd name="connsiteX2" fmla="*/ 457200 w 8089900"/>
                  <a:gd name="connsiteY2" fmla="*/ 16055 h 30149"/>
                  <a:gd name="connsiteX3" fmla="*/ 1651000 w 8089900"/>
                  <a:gd name="connsiteY3" fmla="*/ 23954 h 30149"/>
                  <a:gd name="connsiteX4" fmla="*/ 2794000 w 8089900"/>
                  <a:gd name="connsiteY4" fmla="*/ 30149 h 30149"/>
                  <a:gd name="connsiteX5" fmla="*/ 4089400 w 8089900"/>
                  <a:gd name="connsiteY5" fmla="*/ 30149 h 30149"/>
                  <a:gd name="connsiteX6" fmla="*/ 5245100 w 8089900"/>
                  <a:gd name="connsiteY6" fmla="*/ 4749 h 30149"/>
                  <a:gd name="connsiteX7" fmla="*/ 6451600 w 8089900"/>
                  <a:gd name="connsiteY7" fmla="*/ 4749 h 30149"/>
                  <a:gd name="connsiteX8" fmla="*/ 7620000 w 8089900"/>
                  <a:gd name="connsiteY8" fmla="*/ 4749 h 30149"/>
                  <a:gd name="connsiteX9" fmla="*/ 8089900 w 8089900"/>
                  <a:gd name="connsiteY9" fmla="*/ 4749 h 30149"/>
                  <a:gd name="connsiteX10" fmla="*/ 8089900 w 8089900"/>
                  <a:gd name="connsiteY10" fmla="*/ 4749 h 30149"/>
                  <a:gd name="connsiteX11" fmla="*/ 8089900 w 8089900"/>
                  <a:gd name="connsiteY11" fmla="*/ 4749 h 30149"/>
                  <a:gd name="connsiteX0" fmla="*/ 0 w 8089900"/>
                  <a:gd name="connsiteY0" fmla="*/ 28394 h 41094"/>
                  <a:gd name="connsiteX1" fmla="*/ 457200 w 8089900"/>
                  <a:gd name="connsiteY1" fmla="*/ 28394 h 41094"/>
                  <a:gd name="connsiteX2" fmla="*/ 457200 w 8089900"/>
                  <a:gd name="connsiteY2" fmla="*/ 27000 h 41094"/>
                  <a:gd name="connsiteX3" fmla="*/ 1651000 w 8089900"/>
                  <a:gd name="connsiteY3" fmla="*/ 34899 h 41094"/>
                  <a:gd name="connsiteX4" fmla="*/ 3098800 w 8089900"/>
                  <a:gd name="connsiteY4" fmla="*/ 2065 h 41094"/>
                  <a:gd name="connsiteX5" fmla="*/ 4089400 w 8089900"/>
                  <a:gd name="connsiteY5" fmla="*/ 41094 h 41094"/>
                  <a:gd name="connsiteX6" fmla="*/ 5245100 w 8089900"/>
                  <a:gd name="connsiteY6" fmla="*/ 15694 h 41094"/>
                  <a:gd name="connsiteX7" fmla="*/ 6451600 w 8089900"/>
                  <a:gd name="connsiteY7" fmla="*/ 15694 h 41094"/>
                  <a:gd name="connsiteX8" fmla="*/ 7620000 w 8089900"/>
                  <a:gd name="connsiteY8" fmla="*/ 15694 h 41094"/>
                  <a:gd name="connsiteX9" fmla="*/ 8089900 w 8089900"/>
                  <a:gd name="connsiteY9" fmla="*/ 15694 h 41094"/>
                  <a:gd name="connsiteX10" fmla="*/ 8089900 w 8089900"/>
                  <a:gd name="connsiteY10" fmla="*/ 15694 h 41094"/>
                  <a:gd name="connsiteX11" fmla="*/ 8089900 w 8089900"/>
                  <a:gd name="connsiteY11" fmla="*/ 15694 h 41094"/>
                  <a:gd name="connsiteX0" fmla="*/ 0 w 8089900"/>
                  <a:gd name="connsiteY0" fmla="*/ 33918 h 46618"/>
                  <a:gd name="connsiteX1" fmla="*/ 457200 w 8089900"/>
                  <a:gd name="connsiteY1" fmla="*/ 33918 h 46618"/>
                  <a:gd name="connsiteX2" fmla="*/ 457200 w 8089900"/>
                  <a:gd name="connsiteY2" fmla="*/ 32524 h 46618"/>
                  <a:gd name="connsiteX3" fmla="*/ 1651000 w 8089900"/>
                  <a:gd name="connsiteY3" fmla="*/ 40423 h 46618"/>
                  <a:gd name="connsiteX4" fmla="*/ 3098800 w 8089900"/>
                  <a:gd name="connsiteY4" fmla="*/ 7589 h 46618"/>
                  <a:gd name="connsiteX5" fmla="*/ 4089400 w 8089900"/>
                  <a:gd name="connsiteY5" fmla="*/ 46618 h 46618"/>
                  <a:gd name="connsiteX6" fmla="*/ 5245100 w 8089900"/>
                  <a:gd name="connsiteY6" fmla="*/ 21218 h 46618"/>
                  <a:gd name="connsiteX7" fmla="*/ 6451600 w 8089900"/>
                  <a:gd name="connsiteY7" fmla="*/ 21218 h 46618"/>
                  <a:gd name="connsiteX8" fmla="*/ 7620000 w 8089900"/>
                  <a:gd name="connsiteY8" fmla="*/ 21218 h 46618"/>
                  <a:gd name="connsiteX9" fmla="*/ 8089900 w 8089900"/>
                  <a:gd name="connsiteY9" fmla="*/ 21218 h 46618"/>
                  <a:gd name="connsiteX10" fmla="*/ 8089900 w 8089900"/>
                  <a:gd name="connsiteY10" fmla="*/ 21218 h 46618"/>
                  <a:gd name="connsiteX11" fmla="*/ 8089900 w 8089900"/>
                  <a:gd name="connsiteY11" fmla="*/ 21218 h 46618"/>
                  <a:gd name="connsiteX0" fmla="*/ 0 w 8089900"/>
                  <a:gd name="connsiteY0" fmla="*/ 41507 h 60351"/>
                  <a:gd name="connsiteX1" fmla="*/ 457200 w 8089900"/>
                  <a:gd name="connsiteY1" fmla="*/ 41507 h 60351"/>
                  <a:gd name="connsiteX2" fmla="*/ 457200 w 8089900"/>
                  <a:gd name="connsiteY2" fmla="*/ 40113 h 60351"/>
                  <a:gd name="connsiteX3" fmla="*/ 1651000 w 8089900"/>
                  <a:gd name="connsiteY3" fmla="*/ 48012 h 60351"/>
                  <a:gd name="connsiteX4" fmla="*/ 3098800 w 8089900"/>
                  <a:gd name="connsiteY4" fmla="*/ 15178 h 60351"/>
                  <a:gd name="connsiteX5" fmla="*/ 4089400 w 8089900"/>
                  <a:gd name="connsiteY5" fmla="*/ 54207 h 60351"/>
                  <a:gd name="connsiteX6" fmla="*/ 4076700 w 8089900"/>
                  <a:gd name="connsiteY6" fmla="*/ 0 h 60351"/>
                  <a:gd name="connsiteX7" fmla="*/ 5245100 w 8089900"/>
                  <a:gd name="connsiteY7" fmla="*/ 28807 h 60351"/>
                  <a:gd name="connsiteX8" fmla="*/ 6451600 w 8089900"/>
                  <a:gd name="connsiteY8" fmla="*/ 28807 h 60351"/>
                  <a:gd name="connsiteX9" fmla="*/ 7620000 w 8089900"/>
                  <a:gd name="connsiteY9" fmla="*/ 28807 h 60351"/>
                  <a:gd name="connsiteX10" fmla="*/ 8089900 w 8089900"/>
                  <a:gd name="connsiteY10" fmla="*/ 28807 h 60351"/>
                  <a:gd name="connsiteX11" fmla="*/ 8089900 w 8089900"/>
                  <a:gd name="connsiteY11" fmla="*/ 28807 h 60351"/>
                  <a:gd name="connsiteX12" fmla="*/ 8089900 w 8089900"/>
                  <a:gd name="connsiteY12" fmla="*/ 28807 h 60351"/>
                  <a:gd name="connsiteX0" fmla="*/ 0 w 8089900"/>
                  <a:gd name="connsiteY0" fmla="*/ 54877 h 67577"/>
                  <a:gd name="connsiteX1" fmla="*/ 457200 w 8089900"/>
                  <a:gd name="connsiteY1" fmla="*/ 54877 h 67577"/>
                  <a:gd name="connsiteX2" fmla="*/ 457200 w 8089900"/>
                  <a:gd name="connsiteY2" fmla="*/ 53483 h 67577"/>
                  <a:gd name="connsiteX3" fmla="*/ 1651000 w 8089900"/>
                  <a:gd name="connsiteY3" fmla="*/ 61382 h 67577"/>
                  <a:gd name="connsiteX4" fmla="*/ 3098800 w 8089900"/>
                  <a:gd name="connsiteY4" fmla="*/ 28548 h 67577"/>
                  <a:gd name="connsiteX5" fmla="*/ 4089400 w 8089900"/>
                  <a:gd name="connsiteY5" fmla="*/ 67577 h 67577"/>
                  <a:gd name="connsiteX6" fmla="*/ 3860800 w 8089900"/>
                  <a:gd name="connsiteY6" fmla="*/ 9034 h 67577"/>
                  <a:gd name="connsiteX7" fmla="*/ 4076700 w 8089900"/>
                  <a:gd name="connsiteY7" fmla="*/ 13370 h 67577"/>
                  <a:gd name="connsiteX8" fmla="*/ 5245100 w 8089900"/>
                  <a:gd name="connsiteY8" fmla="*/ 42177 h 67577"/>
                  <a:gd name="connsiteX9" fmla="*/ 6451600 w 8089900"/>
                  <a:gd name="connsiteY9" fmla="*/ 42177 h 67577"/>
                  <a:gd name="connsiteX10" fmla="*/ 7620000 w 8089900"/>
                  <a:gd name="connsiteY10" fmla="*/ 42177 h 67577"/>
                  <a:gd name="connsiteX11" fmla="*/ 8089900 w 8089900"/>
                  <a:gd name="connsiteY11" fmla="*/ 42177 h 67577"/>
                  <a:gd name="connsiteX12" fmla="*/ 8089900 w 8089900"/>
                  <a:gd name="connsiteY12" fmla="*/ 42177 h 67577"/>
                  <a:gd name="connsiteX13" fmla="*/ 8089900 w 8089900"/>
                  <a:gd name="connsiteY13" fmla="*/ 42177 h 67577"/>
                  <a:gd name="connsiteX0" fmla="*/ 0 w 8089900"/>
                  <a:gd name="connsiteY0" fmla="*/ 54877 h 61382"/>
                  <a:gd name="connsiteX1" fmla="*/ 457200 w 8089900"/>
                  <a:gd name="connsiteY1" fmla="*/ 54877 h 61382"/>
                  <a:gd name="connsiteX2" fmla="*/ 457200 w 8089900"/>
                  <a:gd name="connsiteY2" fmla="*/ 53483 h 61382"/>
                  <a:gd name="connsiteX3" fmla="*/ 1651000 w 8089900"/>
                  <a:gd name="connsiteY3" fmla="*/ 61382 h 61382"/>
                  <a:gd name="connsiteX4" fmla="*/ 3098800 w 8089900"/>
                  <a:gd name="connsiteY4" fmla="*/ 28548 h 61382"/>
                  <a:gd name="connsiteX5" fmla="*/ 3708400 w 8089900"/>
                  <a:gd name="connsiteY5" fmla="*/ 22043 h 61382"/>
                  <a:gd name="connsiteX6" fmla="*/ 3860800 w 8089900"/>
                  <a:gd name="connsiteY6" fmla="*/ 9034 h 61382"/>
                  <a:gd name="connsiteX7" fmla="*/ 4076700 w 8089900"/>
                  <a:gd name="connsiteY7" fmla="*/ 13370 h 61382"/>
                  <a:gd name="connsiteX8" fmla="*/ 5245100 w 8089900"/>
                  <a:gd name="connsiteY8" fmla="*/ 42177 h 61382"/>
                  <a:gd name="connsiteX9" fmla="*/ 6451600 w 8089900"/>
                  <a:gd name="connsiteY9" fmla="*/ 42177 h 61382"/>
                  <a:gd name="connsiteX10" fmla="*/ 7620000 w 8089900"/>
                  <a:gd name="connsiteY10" fmla="*/ 42177 h 61382"/>
                  <a:gd name="connsiteX11" fmla="*/ 8089900 w 8089900"/>
                  <a:gd name="connsiteY11" fmla="*/ 42177 h 61382"/>
                  <a:gd name="connsiteX12" fmla="*/ 8089900 w 8089900"/>
                  <a:gd name="connsiteY12" fmla="*/ 42177 h 61382"/>
                  <a:gd name="connsiteX13" fmla="*/ 8089900 w 8089900"/>
                  <a:gd name="connsiteY13" fmla="*/ 42177 h 61382"/>
                  <a:gd name="connsiteX0" fmla="*/ 0 w 8089900"/>
                  <a:gd name="connsiteY0" fmla="*/ 54877 h 61382"/>
                  <a:gd name="connsiteX1" fmla="*/ 457200 w 8089900"/>
                  <a:gd name="connsiteY1" fmla="*/ 54877 h 61382"/>
                  <a:gd name="connsiteX2" fmla="*/ 457200 w 8089900"/>
                  <a:gd name="connsiteY2" fmla="*/ 53483 h 61382"/>
                  <a:gd name="connsiteX3" fmla="*/ 1651000 w 8089900"/>
                  <a:gd name="connsiteY3" fmla="*/ 61382 h 61382"/>
                  <a:gd name="connsiteX4" fmla="*/ 3098800 w 8089900"/>
                  <a:gd name="connsiteY4" fmla="*/ 28548 h 61382"/>
                  <a:gd name="connsiteX5" fmla="*/ 3708400 w 8089900"/>
                  <a:gd name="connsiteY5" fmla="*/ 22043 h 61382"/>
                  <a:gd name="connsiteX6" fmla="*/ 3860800 w 8089900"/>
                  <a:gd name="connsiteY6" fmla="*/ 9034 h 61382"/>
                  <a:gd name="connsiteX7" fmla="*/ 4076700 w 8089900"/>
                  <a:gd name="connsiteY7" fmla="*/ 13370 h 61382"/>
                  <a:gd name="connsiteX8" fmla="*/ 5245100 w 8089900"/>
                  <a:gd name="connsiteY8" fmla="*/ 42177 h 61382"/>
                  <a:gd name="connsiteX9" fmla="*/ 6451600 w 8089900"/>
                  <a:gd name="connsiteY9" fmla="*/ 42177 h 61382"/>
                  <a:gd name="connsiteX10" fmla="*/ 7620000 w 8089900"/>
                  <a:gd name="connsiteY10" fmla="*/ 42177 h 61382"/>
                  <a:gd name="connsiteX11" fmla="*/ 8089900 w 8089900"/>
                  <a:gd name="connsiteY11" fmla="*/ 42177 h 61382"/>
                  <a:gd name="connsiteX12" fmla="*/ 8089900 w 8089900"/>
                  <a:gd name="connsiteY12" fmla="*/ 42177 h 61382"/>
                  <a:gd name="connsiteX13" fmla="*/ 8089900 w 8089900"/>
                  <a:gd name="connsiteY13" fmla="*/ 42177 h 61382"/>
                  <a:gd name="connsiteX0" fmla="*/ 0 w 8089900"/>
                  <a:gd name="connsiteY0" fmla="*/ 54877 h 61382"/>
                  <a:gd name="connsiteX1" fmla="*/ 457200 w 8089900"/>
                  <a:gd name="connsiteY1" fmla="*/ 54877 h 61382"/>
                  <a:gd name="connsiteX2" fmla="*/ 457200 w 8089900"/>
                  <a:gd name="connsiteY2" fmla="*/ 53483 h 61382"/>
                  <a:gd name="connsiteX3" fmla="*/ 1651000 w 8089900"/>
                  <a:gd name="connsiteY3" fmla="*/ 61382 h 61382"/>
                  <a:gd name="connsiteX4" fmla="*/ 3098800 w 8089900"/>
                  <a:gd name="connsiteY4" fmla="*/ 28548 h 61382"/>
                  <a:gd name="connsiteX5" fmla="*/ 3860800 w 8089900"/>
                  <a:gd name="connsiteY5" fmla="*/ 9034 h 61382"/>
                  <a:gd name="connsiteX6" fmla="*/ 4076700 w 8089900"/>
                  <a:gd name="connsiteY6" fmla="*/ 13370 h 61382"/>
                  <a:gd name="connsiteX7" fmla="*/ 5245100 w 8089900"/>
                  <a:gd name="connsiteY7" fmla="*/ 42177 h 61382"/>
                  <a:gd name="connsiteX8" fmla="*/ 6451600 w 8089900"/>
                  <a:gd name="connsiteY8" fmla="*/ 42177 h 61382"/>
                  <a:gd name="connsiteX9" fmla="*/ 7620000 w 8089900"/>
                  <a:gd name="connsiteY9" fmla="*/ 42177 h 61382"/>
                  <a:gd name="connsiteX10" fmla="*/ 8089900 w 8089900"/>
                  <a:gd name="connsiteY10" fmla="*/ 42177 h 61382"/>
                  <a:gd name="connsiteX11" fmla="*/ 8089900 w 8089900"/>
                  <a:gd name="connsiteY11" fmla="*/ 42177 h 61382"/>
                  <a:gd name="connsiteX12" fmla="*/ 8089900 w 8089900"/>
                  <a:gd name="connsiteY12" fmla="*/ 42177 h 61382"/>
                  <a:gd name="connsiteX0" fmla="*/ 0 w 8089900"/>
                  <a:gd name="connsiteY0" fmla="*/ 41507 h 48012"/>
                  <a:gd name="connsiteX1" fmla="*/ 457200 w 8089900"/>
                  <a:gd name="connsiteY1" fmla="*/ 41507 h 48012"/>
                  <a:gd name="connsiteX2" fmla="*/ 457200 w 8089900"/>
                  <a:gd name="connsiteY2" fmla="*/ 40113 h 48012"/>
                  <a:gd name="connsiteX3" fmla="*/ 1651000 w 8089900"/>
                  <a:gd name="connsiteY3" fmla="*/ 48012 h 48012"/>
                  <a:gd name="connsiteX4" fmla="*/ 3098800 w 8089900"/>
                  <a:gd name="connsiteY4" fmla="*/ 15178 h 48012"/>
                  <a:gd name="connsiteX5" fmla="*/ 4076700 w 8089900"/>
                  <a:gd name="connsiteY5" fmla="*/ 0 h 48012"/>
                  <a:gd name="connsiteX6" fmla="*/ 5245100 w 8089900"/>
                  <a:gd name="connsiteY6" fmla="*/ 28807 h 48012"/>
                  <a:gd name="connsiteX7" fmla="*/ 6451600 w 8089900"/>
                  <a:gd name="connsiteY7" fmla="*/ 28807 h 48012"/>
                  <a:gd name="connsiteX8" fmla="*/ 7620000 w 8089900"/>
                  <a:gd name="connsiteY8" fmla="*/ 28807 h 48012"/>
                  <a:gd name="connsiteX9" fmla="*/ 8089900 w 8089900"/>
                  <a:gd name="connsiteY9" fmla="*/ 28807 h 48012"/>
                  <a:gd name="connsiteX10" fmla="*/ 8089900 w 8089900"/>
                  <a:gd name="connsiteY10" fmla="*/ 28807 h 48012"/>
                  <a:gd name="connsiteX11" fmla="*/ 8089900 w 8089900"/>
                  <a:gd name="connsiteY11" fmla="*/ 28807 h 48012"/>
                  <a:gd name="connsiteX0" fmla="*/ 0 w 8089900"/>
                  <a:gd name="connsiteY0" fmla="*/ 41507 h 54826"/>
                  <a:gd name="connsiteX1" fmla="*/ 457200 w 8089900"/>
                  <a:gd name="connsiteY1" fmla="*/ 41507 h 54826"/>
                  <a:gd name="connsiteX2" fmla="*/ 457200 w 8089900"/>
                  <a:gd name="connsiteY2" fmla="*/ 40113 h 54826"/>
                  <a:gd name="connsiteX3" fmla="*/ 1651000 w 8089900"/>
                  <a:gd name="connsiteY3" fmla="*/ 48012 h 54826"/>
                  <a:gd name="connsiteX4" fmla="*/ 3098800 w 8089900"/>
                  <a:gd name="connsiteY4" fmla="*/ 15178 h 54826"/>
                  <a:gd name="connsiteX5" fmla="*/ 4076700 w 8089900"/>
                  <a:gd name="connsiteY5" fmla="*/ 0 h 54826"/>
                  <a:gd name="connsiteX6" fmla="*/ 5245100 w 8089900"/>
                  <a:gd name="connsiteY6" fmla="*/ 28807 h 54826"/>
                  <a:gd name="connsiteX7" fmla="*/ 6451600 w 8089900"/>
                  <a:gd name="connsiteY7" fmla="*/ 54826 h 54826"/>
                  <a:gd name="connsiteX8" fmla="*/ 7620000 w 8089900"/>
                  <a:gd name="connsiteY8" fmla="*/ 28807 h 54826"/>
                  <a:gd name="connsiteX9" fmla="*/ 8089900 w 8089900"/>
                  <a:gd name="connsiteY9" fmla="*/ 28807 h 54826"/>
                  <a:gd name="connsiteX10" fmla="*/ 8089900 w 8089900"/>
                  <a:gd name="connsiteY10" fmla="*/ 28807 h 54826"/>
                  <a:gd name="connsiteX11" fmla="*/ 8089900 w 8089900"/>
                  <a:gd name="connsiteY11" fmla="*/ 28807 h 54826"/>
                  <a:gd name="connsiteX0" fmla="*/ 0 w 8089900"/>
                  <a:gd name="connsiteY0" fmla="*/ 21993 h 54826"/>
                  <a:gd name="connsiteX1" fmla="*/ 457200 w 8089900"/>
                  <a:gd name="connsiteY1" fmla="*/ 41507 h 54826"/>
                  <a:gd name="connsiteX2" fmla="*/ 457200 w 8089900"/>
                  <a:gd name="connsiteY2" fmla="*/ 40113 h 54826"/>
                  <a:gd name="connsiteX3" fmla="*/ 1651000 w 8089900"/>
                  <a:gd name="connsiteY3" fmla="*/ 48012 h 54826"/>
                  <a:gd name="connsiteX4" fmla="*/ 3098800 w 8089900"/>
                  <a:gd name="connsiteY4" fmla="*/ 15178 h 54826"/>
                  <a:gd name="connsiteX5" fmla="*/ 4076700 w 8089900"/>
                  <a:gd name="connsiteY5" fmla="*/ 0 h 54826"/>
                  <a:gd name="connsiteX6" fmla="*/ 5245100 w 8089900"/>
                  <a:gd name="connsiteY6" fmla="*/ 28807 h 54826"/>
                  <a:gd name="connsiteX7" fmla="*/ 6451600 w 8089900"/>
                  <a:gd name="connsiteY7" fmla="*/ 54826 h 54826"/>
                  <a:gd name="connsiteX8" fmla="*/ 7620000 w 8089900"/>
                  <a:gd name="connsiteY8" fmla="*/ 28807 h 54826"/>
                  <a:gd name="connsiteX9" fmla="*/ 8089900 w 8089900"/>
                  <a:gd name="connsiteY9" fmla="*/ 28807 h 54826"/>
                  <a:gd name="connsiteX10" fmla="*/ 8089900 w 8089900"/>
                  <a:gd name="connsiteY10" fmla="*/ 28807 h 54826"/>
                  <a:gd name="connsiteX11" fmla="*/ 8089900 w 8089900"/>
                  <a:gd name="connsiteY11" fmla="*/ 28807 h 54826"/>
                  <a:gd name="connsiteX0" fmla="*/ 0 w 8089900"/>
                  <a:gd name="connsiteY0" fmla="*/ 21993 h 54826"/>
                  <a:gd name="connsiteX1" fmla="*/ 457200 w 8089900"/>
                  <a:gd name="connsiteY1" fmla="*/ 41507 h 54826"/>
                  <a:gd name="connsiteX2" fmla="*/ 457200 w 8089900"/>
                  <a:gd name="connsiteY2" fmla="*/ 40113 h 54826"/>
                  <a:gd name="connsiteX3" fmla="*/ 1651000 w 8089900"/>
                  <a:gd name="connsiteY3" fmla="*/ 48012 h 54826"/>
                  <a:gd name="connsiteX4" fmla="*/ 3098800 w 8089900"/>
                  <a:gd name="connsiteY4" fmla="*/ 15178 h 54826"/>
                  <a:gd name="connsiteX5" fmla="*/ 4076700 w 8089900"/>
                  <a:gd name="connsiteY5" fmla="*/ 0 h 54826"/>
                  <a:gd name="connsiteX6" fmla="*/ 5245100 w 8089900"/>
                  <a:gd name="connsiteY6" fmla="*/ 28807 h 54826"/>
                  <a:gd name="connsiteX7" fmla="*/ 6451600 w 8089900"/>
                  <a:gd name="connsiteY7" fmla="*/ 54826 h 54826"/>
                  <a:gd name="connsiteX8" fmla="*/ 7620000 w 8089900"/>
                  <a:gd name="connsiteY8" fmla="*/ 28807 h 54826"/>
                  <a:gd name="connsiteX9" fmla="*/ 8089900 w 8089900"/>
                  <a:gd name="connsiteY9" fmla="*/ 28807 h 54826"/>
                  <a:gd name="connsiteX10" fmla="*/ 8089900 w 8089900"/>
                  <a:gd name="connsiteY10" fmla="*/ 28807 h 54826"/>
                  <a:gd name="connsiteX11" fmla="*/ 8089900 w 8089900"/>
                  <a:gd name="connsiteY11" fmla="*/ 28807 h 54826"/>
                  <a:gd name="connsiteX0" fmla="*/ 0 w 8242300"/>
                  <a:gd name="connsiteY0" fmla="*/ 21993 h 54826"/>
                  <a:gd name="connsiteX1" fmla="*/ 609600 w 8242300"/>
                  <a:gd name="connsiteY1" fmla="*/ 41507 h 54826"/>
                  <a:gd name="connsiteX2" fmla="*/ 609600 w 8242300"/>
                  <a:gd name="connsiteY2" fmla="*/ 40113 h 54826"/>
                  <a:gd name="connsiteX3" fmla="*/ 1803400 w 8242300"/>
                  <a:gd name="connsiteY3" fmla="*/ 48012 h 54826"/>
                  <a:gd name="connsiteX4" fmla="*/ 3251200 w 8242300"/>
                  <a:gd name="connsiteY4" fmla="*/ 15178 h 54826"/>
                  <a:gd name="connsiteX5" fmla="*/ 4229100 w 8242300"/>
                  <a:gd name="connsiteY5" fmla="*/ 0 h 54826"/>
                  <a:gd name="connsiteX6" fmla="*/ 5397500 w 8242300"/>
                  <a:gd name="connsiteY6" fmla="*/ 28807 h 54826"/>
                  <a:gd name="connsiteX7" fmla="*/ 6604000 w 8242300"/>
                  <a:gd name="connsiteY7" fmla="*/ 54826 h 54826"/>
                  <a:gd name="connsiteX8" fmla="*/ 7772400 w 8242300"/>
                  <a:gd name="connsiteY8" fmla="*/ 28807 h 54826"/>
                  <a:gd name="connsiteX9" fmla="*/ 8242300 w 8242300"/>
                  <a:gd name="connsiteY9" fmla="*/ 28807 h 54826"/>
                  <a:gd name="connsiteX10" fmla="*/ 8242300 w 8242300"/>
                  <a:gd name="connsiteY10" fmla="*/ 28807 h 54826"/>
                  <a:gd name="connsiteX11" fmla="*/ 8242300 w 8242300"/>
                  <a:gd name="connsiteY11" fmla="*/ 28807 h 54826"/>
                  <a:gd name="connsiteX0" fmla="*/ 0 w 8242300"/>
                  <a:gd name="connsiteY0" fmla="*/ 21993 h 54826"/>
                  <a:gd name="connsiteX1" fmla="*/ 609600 w 8242300"/>
                  <a:gd name="connsiteY1" fmla="*/ 41507 h 54826"/>
                  <a:gd name="connsiteX2" fmla="*/ 609600 w 8242300"/>
                  <a:gd name="connsiteY2" fmla="*/ 40113 h 54826"/>
                  <a:gd name="connsiteX3" fmla="*/ 1803400 w 8242300"/>
                  <a:gd name="connsiteY3" fmla="*/ 48012 h 54826"/>
                  <a:gd name="connsiteX4" fmla="*/ 3251200 w 8242300"/>
                  <a:gd name="connsiteY4" fmla="*/ 15178 h 54826"/>
                  <a:gd name="connsiteX5" fmla="*/ 4229100 w 8242300"/>
                  <a:gd name="connsiteY5" fmla="*/ 0 h 54826"/>
                  <a:gd name="connsiteX6" fmla="*/ 5397500 w 8242300"/>
                  <a:gd name="connsiteY6" fmla="*/ 28807 h 54826"/>
                  <a:gd name="connsiteX7" fmla="*/ 6604000 w 8242300"/>
                  <a:gd name="connsiteY7" fmla="*/ 54826 h 54826"/>
                  <a:gd name="connsiteX8" fmla="*/ 7772400 w 8242300"/>
                  <a:gd name="connsiteY8" fmla="*/ 28807 h 54826"/>
                  <a:gd name="connsiteX9" fmla="*/ 8242300 w 8242300"/>
                  <a:gd name="connsiteY9" fmla="*/ 28807 h 54826"/>
                  <a:gd name="connsiteX10" fmla="*/ 8242300 w 8242300"/>
                  <a:gd name="connsiteY10" fmla="*/ 28807 h 54826"/>
                  <a:gd name="connsiteX11" fmla="*/ 8242300 w 8242300"/>
                  <a:gd name="connsiteY11" fmla="*/ 28807 h 54826"/>
                  <a:gd name="connsiteX0" fmla="*/ 0 w 8242300"/>
                  <a:gd name="connsiteY0" fmla="*/ 21993 h 54826"/>
                  <a:gd name="connsiteX1" fmla="*/ 609600 w 8242300"/>
                  <a:gd name="connsiteY1" fmla="*/ 41507 h 54826"/>
                  <a:gd name="connsiteX2" fmla="*/ 609600 w 8242300"/>
                  <a:gd name="connsiteY2" fmla="*/ 40113 h 54826"/>
                  <a:gd name="connsiteX3" fmla="*/ 609600 w 8242300"/>
                  <a:gd name="connsiteY3" fmla="*/ 40113 h 54826"/>
                  <a:gd name="connsiteX4" fmla="*/ 1803400 w 8242300"/>
                  <a:gd name="connsiteY4" fmla="*/ 48012 h 54826"/>
                  <a:gd name="connsiteX5" fmla="*/ 3251200 w 8242300"/>
                  <a:gd name="connsiteY5" fmla="*/ 15178 h 54826"/>
                  <a:gd name="connsiteX6" fmla="*/ 4229100 w 8242300"/>
                  <a:gd name="connsiteY6" fmla="*/ 0 h 54826"/>
                  <a:gd name="connsiteX7" fmla="*/ 5397500 w 8242300"/>
                  <a:gd name="connsiteY7" fmla="*/ 28807 h 54826"/>
                  <a:gd name="connsiteX8" fmla="*/ 6604000 w 8242300"/>
                  <a:gd name="connsiteY8" fmla="*/ 54826 h 54826"/>
                  <a:gd name="connsiteX9" fmla="*/ 7772400 w 8242300"/>
                  <a:gd name="connsiteY9" fmla="*/ 28807 h 54826"/>
                  <a:gd name="connsiteX10" fmla="*/ 8242300 w 8242300"/>
                  <a:gd name="connsiteY10" fmla="*/ 28807 h 54826"/>
                  <a:gd name="connsiteX11" fmla="*/ 8242300 w 8242300"/>
                  <a:gd name="connsiteY11" fmla="*/ 28807 h 54826"/>
                  <a:gd name="connsiteX12" fmla="*/ 8242300 w 8242300"/>
                  <a:gd name="connsiteY12" fmla="*/ 28807 h 5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2300" h="54826">
                    <a:moveTo>
                      <a:pt x="0" y="21993"/>
                    </a:moveTo>
                    <a:cubicBezTo>
                      <a:pt x="495300" y="23077"/>
                      <a:pt x="406400" y="35002"/>
                      <a:pt x="609600" y="41507"/>
                    </a:cubicBezTo>
                    <a:lnTo>
                      <a:pt x="609600" y="40113"/>
                    </a:lnTo>
                    <a:lnTo>
                      <a:pt x="609600" y="40113"/>
                    </a:lnTo>
                    <a:lnTo>
                      <a:pt x="1803400" y="48012"/>
                    </a:lnTo>
                    <a:cubicBezTo>
                      <a:pt x="2946400" y="24058"/>
                      <a:pt x="2870200" y="13113"/>
                      <a:pt x="3251200" y="15178"/>
                    </a:cubicBezTo>
                    <a:lnTo>
                      <a:pt x="4229100" y="0"/>
                    </a:lnTo>
                    <a:lnTo>
                      <a:pt x="5397500" y="28807"/>
                    </a:lnTo>
                    <a:lnTo>
                      <a:pt x="6604000" y="54826"/>
                    </a:lnTo>
                    <a:lnTo>
                      <a:pt x="7772400" y="28807"/>
                    </a:lnTo>
                    <a:lnTo>
                      <a:pt x="8242300" y="28807"/>
                    </a:lnTo>
                    <a:lnTo>
                      <a:pt x="8242300" y="28807"/>
                    </a:lnTo>
                    <a:lnTo>
                      <a:pt x="8242300" y="28807"/>
                    </a:lnTo>
                  </a:path>
                </a:pathLst>
              </a:custGeom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80F7FCF-DFBF-7642-B99D-22B43B2BECC3}"/>
                  </a:ext>
                </a:extLst>
              </p:cNvPr>
              <p:cNvGrpSpPr/>
              <p:nvPr/>
            </p:nvGrpSpPr>
            <p:grpSpPr>
              <a:xfrm rot="2030436">
                <a:off x="1839674" y="1882092"/>
                <a:ext cx="350995" cy="495300"/>
                <a:chOff x="5541936" y="3086100"/>
                <a:chExt cx="350995" cy="495300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79D918C-7300-A547-9E2E-CE35037E3320}"/>
                    </a:ext>
                  </a:extLst>
                </p:cNvPr>
                <p:cNvSpPr/>
                <p:nvPr/>
              </p:nvSpPr>
              <p:spPr>
                <a:xfrm>
                  <a:off x="5562600" y="3251069"/>
                  <a:ext cx="330331" cy="330331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2BB738FC-C53D-8D49-AAAC-37A11CA0E830}"/>
                    </a:ext>
                  </a:extLst>
                </p:cNvPr>
                <p:cNvCxnSpPr/>
                <p:nvPr/>
              </p:nvCxnSpPr>
              <p:spPr>
                <a:xfrm rot="16200000" flipV="1">
                  <a:off x="5476861" y="3151175"/>
                  <a:ext cx="315914" cy="18576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6048575-EC33-B54F-A1DD-A6B1F784CF90}"/>
                  </a:ext>
                </a:extLst>
              </p:cNvPr>
              <p:cNvGrpSpPr/>
              <p:nvPr/>
            </p:nvGrpSpPr>
            <p:grpSpPr>
              <a:xfrm rot="4095348">
                <a:off x="2501259" y="2164594"/>
                <a:ext cx="350995" cy="495300"/>
                <a:chOff x="5541936" y="3086100"/>
                <a:chExt cx="350995" cy="49530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7D58F7DE-CE79-6B4D-A318-814B8CEFB0F6}"/>
                    </a:ext>
                  </a:extLst>
                </p:cNvPr>
                <p:cNvSpPr/>
                <p:nvPr/>
              </p:nvSpPr>
              <p:spPr>
                <a:xfrm>
                  <a:off x="5562600" y="3251069"/>
                  <a:ext cx="330331" cy="330331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C687DD29-60B0-1B41-80EC-AEB894114E0D}"/>
                    </a:ext>
                  </a:extLst>
                </p:cNvPr>
                <p:cNvCxnSpPr/>
                <p:nvPr/>
              </p:nvCxnSpPr>
              <p:spPr>
                <a:xfrm rot="16200000" flipV="1">
                  <a:off x="5476861" y="3151175"/>
                  <a:ext cx="315914" cy="18576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F07A87F-0605-064C-993A-2EEA7F74DD8E}"/>
                  </a:ext>
                </a:extLst>
              </p:cNvPr>
              <p:cNvGrpSpPr/>
              <p:nvPr/>
            </p:nvGrpSpPr>
            <p:grpSpPr>
              <a:xfrm rot="21310685">
                <a:off x="3491859" y="2147476"/>
                <a:ext cx="350995" cy="495300"/>
                <a:chOff x="5541936" y="3086100"/>
                <a:chExt cx="350995" cy="495300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668370A3-44A9-F846-819D-6EB677B8D7E8}"/>
                    </a:ext>
                  </a:extLst>
                </p:cNvPr>
                <p:cNvSpPr/>
                <p:nvPr/>
              </p:nvSpPr>
              <p:spPr>
                <a:xfrm>
                  <a:off x="5562600" y="3251069"/>
                  <a:ext cx="330331" cy="330331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F35B40B4-97F0-DD4D-B064-5232461C6BBF}"/>
                    </a:ext>
                  </a:extLst>
                </p:cNvPr>
                <p:cNvCxnSpPr/>
                <p:nvPr/>
              </p:nvCxnSpPr>
              <p:spPr>
                <a:xfrm rot="16200000" flipV="1">
                  <a:off x="5476861" y="3151175"/>
                  <a:ext cx="315914" cy="18576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407C48C-DAF4-9042-B8BA-A2FA67C68491}"/>
                  </a:ext>
                </a:extLst>
              </p:cNvPr>
              <p:cNvGrpSpPr/>
              <p:nvPr/>
            </p:nvGrpSpPr>
            <p:grpSpPr>
              <a:xfrm rot="20296687">
                <a:off x="4651195" y="1819533"/>
                <a:ext cx="350995" cy="495300"/>
                <a:chOff x="5541936" y="3086100"/>
                <a:chExt cx="350995" cy="495300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EB13213-4584-BB4A-9C7F-4CDDC0BA37AB}"/>
                    </a:ext>
                  </a:extLst>
                </p:cNvPr>
                <p:cNvSpPr/>
                <p:nvPr/>
              </p:nvSpPr>
              <p:spPr>
                <a:xfrm>
                  <a:off x="5562600" y="3251069"/>
                  <a:ext cx="330331" cy="330331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B71B396D-8D27-7B49-AE30-448209376BAF}"/>
                    </a:ext>
                  </a:extLst>
                </p:cNvPr>
                <p:cNvCxnSpPr/>
                <p:nvPr/>
              </p:nvCxnSpPr>
              <p:spPr>
                <a:xfrm rot="16200000" flipV="1">
                  <a:off x="5476861" y="3151175"/>
                  <a:ext cx="315914" cy="18576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7C63D4D-6A7E-CF40-AC67-611A69C7D8A5}"/>
                  </a:ext>
                </a:extLst>
              </p:cNvPr>
              <p:cNvGrpSpPr/>
              <p:nvPr/>
            </p:nvGrpSpPr>
            <p:grpSpPr>
              <a:xfrm rot="3590918">
                <a:off x="7205710" y="1958895"/>
                <a:ext cx="350995" cy="495300"/>
                <a:chOff x="5541936" y="3086100"/>
                <a:chExt cx="350995" cy="495300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EFA743C-F329-164D-8668-E494DF51EA6D}"/>
                    </a:ext>
                  </a:extLst>
                </p:cNvPr>
                <p:cNvSpPr/>
                <p:nvPr/>
              </p:nvSpPr>
              <p:spPr>
                <a:xfrm>
                  <a:off x="5562600" y="3251069"/>
                  <a:ext cx="330331" cy="330331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D18C8FB3-B2FF-3345-828B-F46B83BDD1C5}"/>
                    </a:ext>
                  </a:extLst>
                </p:cNvPr>
                <p:cNvCxnSpPr/>
                <p:nvPr/>
              </p:nvCxnSpPr>
              <p:spPr>
                <a:xfrm rot="16200000" flipV="1">
                  <a:off x="5476861" y="3151175"/>
                  <a:ext cx="315914" cy="18576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590B161-C1EA-464E-B3E0-6A75E4488C04}"/>
                  </a:ext>
                </a:extLst>
              </p:cNvPr>
              <p:cNvGrpSpPr/>
              <p:nvPr/>
            </p:nvGrpSpPr>
            <p:grpSpPr>
              <a:xfrm rot="469069">
                <a:off x="8303750" y="2266292"/>
                <a:ext cx="350995" cy="495300"/>
                <a:chOff x="5541936" y="3086100"/>
                <a:chExt cx="350995" cy="49530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2759638-C3D0-3349-95B3-628DA10104EC}"/>
                    </a:ext>
                  </a:extLst>
                </p:cNvPr>
                <p:cNvSpPr/>
                <p:nvPr/>
              </p:nvSpPr>
              <p:spPr>
                <a:xfrm>
                  <a:off x="5562600" y="3251069"/>
                  <a:ext cx="330331" cy="330331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6B3C7219-163F-ED40-A260-3C283076B5ED}"/>
                    </a:ext>
                  </a:extLst>
                </p:cNvPr>
                <p:cNvCxnSpPr/>
                <p:nvPr/>
              </p:nvCxnSpPr>
              <p:spPr>
                <a:xfrm rot="16200000" flipV="1">
                  <a:off x="5476861" y="3151175"/>
                  <a:ext cx="315914" cy="18576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28BFE80-7991-CF47-9AB1-79A2550E7647}"/>
                  </a:ext>
                </a:extLst>
              </p:cNvPr>
              <p:cNvGrpSpPr/>
              <p:nvPr/>
            </p:nvGrpSpPr>
            <p:grpSpPr>
              <a:xfrm rot="1267766">
                <a:off x="9541033" y="1964313"/>
                <a:ext cx="350995" cy="495300"/>
                <a:chOff x="5541936" y="3086100"/>
                <a:chExt cx="350995" cy="495300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8817BCD2-EFF7-8542-9FCA-83F9EF7ABDD9}"/>
                    </a:ext>
                  </a:extLst>
                </p:cNvPr>
                <p:cNvSpPr/>
                <p:nvPr/>
              </p:nvSpPr>
              <p:spPr>
                <a:xfrm>
                  <a:off x="5562600" y="3251069"/>
                  <a:ext cx="330331" cy="330331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0886CAC1-E551-4B4B-BCE4-AE3FA3A2487A}"/>
                    </a:ext>
                  </a:extLst>
                </p:cNvPr>
                <p:cNvCxnSpPr/>
                <p:nvPr/>
              </p:nvCxnSpPr>
              <p:spPr>
                <a:xfrm rot="16200000" flipV="1">
                  <a:off x="5476861" y="3151175"/>
                  <a:ext cx="315914" cy="18576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411458E-9112-AA4A-A77F-F0EB7633C3D5}"/>
                </a:ext>
              </a:extLst>
            </p:cNvPr>
            <p:cNvGrpSpPr/>
            <p:nvPr/>
          </p:nvGrpSpPr>
          <p:grpSpPr>
            <a:xfrm rot="3590918">
              <a:off x="5999210" y="1585668"/>
              <a:ext cx="350995" cy="495300"/>
              <a:chOff x="5541936" y="3086100"/>
              <a:chExt cx="350995" cy="4953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47CA64C-D53A-C243-996B-4855D3FD0D73}"/>
                  </a:ext>
                </a:extLst>
              </p:cNvPr>
              <p:cNvSpPr/>
              <p:nvPr/>
            </p:nvSpPr>
            <p:spPr>
              <a:xfrm>
                <a:off x="5562600" y="3251069"/>
                <a:ext cx="330331" cy="33033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4006D1E-C857-8C49-B52A-2A37389358C5}"/>
                  </a:ext>
                </a:extLst>
              </p:cNvPr>
              <p:cNvCxnSpPr/>
              <p:nvPr/>
            </p:nvCxnSpPr>
            <p:spPr>
              <a:xfrm rot="16200000" flipV="1">
                <a:off x="5476861" y="3151175"/>
                <a:ext cx="315914" cy="18576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09694B7-2EC6-034C-A7D5-0A72C5B87CF7}"/>
              </a:ext>
            </a:extLst>
          </p:cNvPr>
          <p:cNvGrpSpPr/>
          <p:nvPr/>
        </p:nvGrpSpPr>
        <p:grpSpPr>
          <a:xfrm>
            <a:off x="6486735" y="2642712"/>
            <a:ext cx="4110354" cy="743350"/>
            <a:chOff x="7098192" y="2688602"/>
            <a:chExt cx="4110354" cy="743350"/>
          </a:xfrm>
        </p:grpSpPr>
        <p:grpSp>
          <p:nvGrpSpPr>
            <p:cNvPr id="59" name="Group 14">
              <a:extLst>
                <a:ext uri="{FF2B5EF4-FFF2-40B4-BE49-F238E27FC236}">
                  <a16:creationId xmlns:a16="http://schemas.microsoft.com/office/drawing/2014/main" id="{45AF5D75-FD93-624B-AFDD-F44553FB1446}"/>
                </a:ext>
              </a:extLst>
            </p:cNvPr>
            <p:cNvGrpSpPr/>
            <p:nvPr/>
          </p:nvGrpSpPr>
          <p:grpSpPr>
            <a:xfrm flipV="1">
              <a:off x="7323943" y="2767413"/>
              <a:ext cx="3668791" cy="575497"/>
              <a:chOff x="685800" y="1676400"/>
              <a:chExt cx="7772400" cy="1219200"/>
            </a:xfrm>
          </p:grpSpPr>
          <p:sp>
            <p:nvSpPr>
              <p:cNvPr id="60" name="Decision 59">
                <a:extLst>
                  <a:ext uri="{FF2B5EF4-FFF2-40B4-BE49-F238E27FC236}">
                    <a16:creationId xmlns:a16="http://schemas.microsoft.com/office/drawing/2014/main" id="{267557F8-FA23-024C-BAB7-07D40AB390B2}"/>
                  </a:ext>
                </a:extLst>
              </p:cNvPr>
              <p:cNvSpPr/>
              <p:nvPr/>
            </p:nvSpPr>
            <p:spPr>
              <a:xfrm>
                <a:off x="1828800" y="1676400"/>
                <a:ext cx="609600" cy="1219200"/>
              </a:xfrm>
              <a:prstGeom prst="flowChartDecisi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ollate 60">
                <a:extLst>
                  <a:ext uri="{FF2B5EF4-FFF2-40B4-BE49-F238E27FC236}">
                    <a16:creationId xmlns:a16="http://schemas.microsoft.com/office/drawing/2014/main" id="{CF4F0076-5193-8A4C-ADA6-2B29955DB1DF}"/>
                  </a:ext>
                </a:extLst>
              </p:cNvPr>
              <p:cNvSpPr/>
              <p:nvPr/>
            </p:nvSpPr>
            <p:spPr>
              <a:xfrm>
                <a:off x="3048000" y="1676400"/>
                <a:ext cx="609600" cy="1219200"/>
              </a:xfrm>
              <a:prstGeom prst="flowChartCollat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Decision 61">
                <a:extLst>
                  <a:ext uri="{FF2B5EF4-FFF2-40B4-BE49-F238E27FC236}">
                    <a16:creationId xmlns:a16="http://schemas.microsoft.com/office/drawing/2014/main" id="{25CC649D-EEBA-F64C-BF45-65DA31A475EA}"/>
                  </a:ext>
                </a:extLst>
              </p:cNvPr>
              <p:cNvSpPr/>
              <p:nvPr/>
            </p:nvSpPr>
            <p:spPr>
              <a:xfrm>
                <a:off x="4267200" y="1676400"/>
                <a:ext cx="609600" cy="1219200"/>
              </a:xfrm>
              <a:prstGeom prst="flowChartDecisi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ollate 62">
                <a:extLst>
                  <a:ext uri="{FF2B5EF4-FFF2-40B4-BE49-F238E27FC236}">
                    <a16:creationId xmlns:a16="http://schemas.microsoft.com/office/drawing/2014/main" id="{086B3C5D-585E-C046-998D-7D938BFF9668}"/>
                  </a:ext>
                </a:extLst>
              </p:cNvPr>
              <p:cNvSpPr/>
              <p:nvPr/>
            </p:nvSpPr>
            <p:spPr>
              <a:xfrm>
                <a:off x="5486400" y="1676400"/>
                <a:ext cx="609600" cy="1219200"/>
              </a:xfrm>
              <a:prstGeom prst="flowChartCollat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Decision 63">
                <a:extLst>
                  <a:ext uri="{FF2B5EF4-FFF2-40B4-BE49-F238E27FC236}">
                    <a16:creationId xmlns:a16="http://schemas.microsoft.com/office/drawing/2014/main" id="{89E69AA7-D9F4-3C40-8068-5A2B51EEF47B}"/>
                  </a:ext>
                </a:extLst>
              </p:cNvPr>
              <p:cNvSpPr/>
              <p:nvPr/>
            </p:nvSpPr>
            <p:spPr>
              <a:xfrm>
                <a:off x="6629400" y="1676400"/>
                <a:ext cx="609600" cy="1219200"/>
              </a:xfrm>
              <a:prstGeom prst="flowChartDecisi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Collate 64">
                <a:extLst>
                  <a:ext uri="{FF2B5EF4-FFF2-40B4-BE49-F238E27FC236}">
                    <a16:creationId xmlns:a16="http://schemas.microsoft.com/office/drawing/2014/main" id="{D631F291-6723-8A40-8202-D8FE703F2A95}"/>
                  </a:ext>
                </a:extLst>
              </p:cNvPr>
              <p:cNvSpPr/>
              <p:nvPr/>
            </p:nvSpPr>
            <p:spPr>
              <a:xfrm>
                <a:off x="7848600" y="1676400"/>
                <a:ext cx="609600" cy="1219200"/>
              </a:xfrm>
              <a:prstGeom prst="flowChartCollat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Collate 65">
                <a:extLst>
                  <a:ext uri="{FF2B5EF4-FFF2-40B4-BE49-F238E27FC236}">
                    <a16:creationId xmlns:a16="http://schemas.microsoft.com/office/drawing/2014/main" id="{58189299-994F-0E4A-A2B5-A0A419FDA028}"/>
                  </a:ext>
                </a:extLst>
              </p:cNvPr>
              <p:cNvSpPr/>
              <p:nvPr/>
            </p:nvSpPr>
            <p:spPr>
              <a:xfrm>
                <a:off x="685800" y="1676400"/>
                <a:ext cx="609600" cy="1219200"/>
              </a:xfrm>
              <a:prstGeom prst="flowChartCollat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0188DE-7821-8144-A8E8-8845D628613B}"/>
                </a:ext>
              </a:extLst>
            </p:cNvPr>
            <p:cNvCxnSpPr/>
            <p:nvPr/>
          </p:nvCxnSpPr>
          <p:spPr>
            <a:xfrm rot="16200000" flipH="1">
              <a:off x="9162070" y="1022428"/>
              <a:ext cx="25733" cy="406721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5C4493A-F78E-BF41-BABA-85F1C336C3CF}"/>
                </a:ext>
              </a:extLst>
            </p:cNvPr>
            <p:cNvSpPr/>
            <p:nvPr/>
          </p:nvSpPr>
          <p:spPr>
            <a:xfrm flipV="1">
              <a:off x="7114126" y="3115109"/>
              <a:ext cx="4052456" cy="209816"/>
            </a:xfrm>
            <a:custGeom>
              <a:avLst/>
              <a:gdLst>
                <a:gd name="connsiteX0" fmla="*/ 0 w 8585200"/>
                <a:gd name="connsiteY0" fmla="*/ 0 h 444500"/>
                <a:gd name="connsiteX1" fmla="*/ 749300 w 8585200"/>
                <a:gd name="connsiteY1" fmla="*/ 406400 h 444500"/>
                <a:gd name="connsiteX2" fmla="*/ 1866900 w 8585200"/>
                <a:gd name="connsiteY2" fmla="*/ 76200 h 444500"/>
                <a:gd name="connsiteX3" fmla="*/ 3124200 w 8585200"/>
                <a:gd name="connsiteY3" fmla="*/ 406400 h 444500"/>
                <a:gd name="connsiteX4" fmla="*/ 4330700 w 8585200"/>
                <a:gd name="connsiteY4" fmla="*/ 50800 h 444500"/>
                <a:gd name="connsiteX5" fmla="*/ 5549900 w 8585200"/>
                <a:gd name="connsiteY5" fmla="*/ 444500 h 444500"/>
                <a:gd name="connsiteX6" fmla="*/ 6705600 w 8585200"/>
                <a:gd name="connsiteY6" fmla="*/ 76200 h 444500"/>
                <a:gd name="connsiteX7" fmla="*/ 7924800 w 8585200"/>
                <a:gd name="connsiteY7" fmla="*/ 431800 h 444500"/>
                <a:gd name="connsiteX8" fmla="*/ 8585200 w 8585200"/>
                <a:gd name="connsiteY8" fmla="*/ 76200 h 444500"/>
                <a:gd name="connsiteX9" fmla="*/ 8585200 w 8585200"/>
                <a:gd name="connsiteY9" fmla="*/ 762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5200" h="444500">
                  <a:moveTo>
                    <a:pt x="0" y="0"/>
                  </a:moveTo>
                  <a:lnTo>
                    <a:pt x="749300" y="406400"/>
                  </a:lnTo>
                  <a:lnTo>
                    <a:pt x="1866900" y="76200"/>
                  </a:lnTo>
                  <a:lnTo>
                    <a:pt x="3124200" y="406400"/>
                  </a:lnTo>
                  <a:lnTo>
                    <a:pt x="4330700" y="50800"/>
                  </a:lnTo>
                  <a:lnTo>
                    <a:pt x="5549900" y="444500"/>
                  </a:lnTo>
                  <a:lnTo>
                    <a:pt x="6705600" y="76200"/>
                  </a:lnTo>
                  <a:lnTo>
                    <a:pt x="7924800" y="431800"/>
                  </a:lnTo>
                  <a:lnTo>
                    <a:pt x="8585200" y="76200"/>
                  </a:lnTo>
                  <a:lnTo>
                    <a:pt x="8585200" y="7620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EA958F2-D569-4D47-AC8C-D11B791593CD}"/>
                </a:ext>
              </a:extLst>
            </p:cNvPr>
            <p:cNvSpPr/>
            <p:nvPr/>
          </p:nvSpPr>
          <p:spPr>
            <a:xfrm rot="10800000" flipV="1">
              <a:off x="7144100" y="2773408"/>
              <a:ext cx="4052456" cy="209816"/>
            </a:xfrm>
            <a:custGeom>
              <a:avLst/>
              <a:gdLst>
                <a:gd name="connsiteX0" fmla="*/ 0 w 8585200"/>
                <a:gd name="connsiteY0" fmla="*/ 0 h 444500"/>
                <a:gd name="connsiteX1" fmla="*/ 749300 w 8585200"/>
                <a:gd name="connsiteY1" fmla="*/ 406400 h 444500"/>
                <a:gd name="connsiteX2" fmla="*/ 1866900 w 8585200"/>
                <a:gd name="connsiteY2" fmla="*/ 76200 h 444500"/>
                <a:gd name="connsiteX3" fmla="*/ 3124200 w 8585200"/>
                <a:gd name="connsiteY3" fmla="*/ 406400 h 444500"/>
                <a:gd name="connsiteX4" fmla="*/ 4330700 w 8585200"/>
                <a:gd name="connsiteY4" fmla="*/ 50800 h 444500"/>
                <a:gd name="connsiteX5" fmla="*/ 5549900 w 8585200"/>
                <a:gd name="connsiteY5" fmla="*/ 444500 h 444500"/>
                <a:gd name="connsiteX6" fmla="*/ 6705600 w 8585200"/>
                <a:gd name="connsiteY6" fmla="*/ 76200 h 444500"/>
                <a:gd name="connsiteX7" fmla="*/ 7924800 w 8585200"/>
                <a:gd name="connsiteY7" fmla="*/ 431800 h 444500"/>
                <a:gd name="connsiteX8" fmla="*/ 8585200 w 8585200"/>
                <a:gd name="connsiteY8" fmla="*/ 76200 h 444500"/>
                <a:gd name="connsiteX9" fmla="*/ 8585200 w 8585200"/>
                <a:gd name="connsiteY9" fmla="*/ 762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5200" h="444500">
                  <a:moveTo>
                    <a:pt x="0" y="0"/>
                  </a:moveTo>
                  <a:lnTo>
                    <a:pt x="749300" y="406400"/>
                  </a:lnTo>
                  <a:lnTo>
                    <a:pt x="1866900" y="76200"/>
                  </a:lnTo>
                  <a:lnTo>
                    <a:pt x="3124200" y="406400"/>
                  </a:lnTo>
                  <a:lnTo>
                    <a:pt x="4330700" y="50800"/>
                  </a:lnTo>
                  <a:lnTo>
                    <a:pt x="5549900" y="444500"/>
                  </a:lnTo>
                  <a:lnTo>
                    <a:pt x="6705600" y="76200"/>
                  </a:lnTo>
                  <a:lnTo>
                    <a:pt x="7924800" y="431800"/>
                  </a:lnTo>
                  <a:lnTo>
                    <a:pt x="8585200" y="76200"/>
                  </a:lnTo>
                  <a:lnTo>
                    <a:pt x="8585200" y="7620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4D57ACB-2716-2646-8580-414FD8CA05F5}"/>
                </a:ext>
              </a:extLst>
            </p:cNvPr>
            <p:cNvSpPr/>
            <p:nvPr/>
          </p:nvSpPr>
          <p:spPr>
            <a:xfrm flipV="1">
              <a:off x="7112373" y="3032644"/>
              <a:ext cx="4052456" cy="123550"/>
            </a:xfrm>
            <a:custGeom>
              <a:avLst/>
              <a:gdLst>
                <a:gd name="connsiteX0" fmla="*/ 0 w 8585200"/>
                <a:gd name="connsiteY0" fmla="*/ 0 h 444500"/>
                <a:gd name="connsiteX1" fmla="*/ 749300 w 8585200"/>
                <a:gd name="connsiteY1" fmla="*/ 406400 h 444500"/>
                <a:gd name="connsiteX2" fmla="*/ 1866900 w 8585200"/>
                <a:gd name="connsiteY2" fmla="*/ 76200 h 444500"/>
                <a:gd name="connsiteX3" fmla="*/ 3124200 w 8585200"/>
                <a:gd name="connsiteY3" fmla="*/ 406400 h 444500"/>
                <a:gd name="connsiteX4" fmla="*/ 4330700 w 8585200"/>
                <a:gd name="connsiteY4" fmla="*/ 50800 h 444500"/>
                <a:gd name="connsiteX5" fmla="*/ 5549900 w 8585200"/>
                <a:gd name="connsiteY5" fmla="*/ 444500 h 444500"/>
                <a:gd name="connsiteX6" fmla="*/ 6705600 w 8585200"/>
                <a:gd name="connsiteY6" fmla="*/ 76200 h 444500"/>
                <a:gd name="connsiteX7" fmla="*/ 7924800 w 8585200"/>
                <a:gd name="connsiteY7" fmla="*/ 431800 h 444500"/>
                <a:gd name="connsiteX8" fmla="*/ 8585200 w 8585200"/>
                <a:gd name="connsiteY8" fmla="*/ 76200 h 444500"/>
                <a:gd name="connsiteX9" fmla="*/ 8585200 w 8585200"/>
                <a:gd name="connsiteY9" fmla="*/ 762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5200" h="444500">
                  <a:moveTo>
                    <a:pt x="0" y="0"/>
                  </a:moveTo>
                  <a:lnTo>
                    <a:pt x="749300" y="406400"/>
                  </a:lnTo>
                  <a:lnTo>
                    <a:pt x="1866900" y="76200"/>
                  </a:lnTo>
                  <a:lnTo>
                    <a:pt x="3124200" y="406400"/>
                  </a:lnTo>
                  <a:lnTo>
                    <a:pt x="4330700" y="50800"/>
                  </a:lnTo>
                  <a:lnTo>
                    <a:pt x="5549900" y="444500"/>
                  </a:lnTo>
                  <a:lnTo>
                    <a:pt x="6705600" y="76200"/>
                  </a:lnTo>
                  <a:lnTo>
                    <a:pt x="7924800" y="431800"/>
                  </a:lnTo>
                  <a:lnTo>
                    <a:pt x="8585200" y="76200"/>
                  </a:lnTo>
                  <a:lnTo>
                    <a:pt x="8585200" y="76200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AEA730B-C679-824E-AD1E-8BE3AE38A3CF}"/>
                </a:ext>
              </a:extLst>
            </p:cNvPr>
            <p:cNvSpPr/>
            <p:nvPr/>
          </p:nvSpPr>
          <p:spPr>
            <a:xfrm>
              <a:off x="7121146" y="2955882"/>
              <a:ext cx="4052456" cy="99571"/>
            </a:xfrm>
            <a:custGeom>
              <a:avLst/>
              <a:gdLst>
                <a:gd name="connsiteX0" fmla="*/ 0 w 8585200"/>
                <a:gd name="connsiteY0" fmla="*/ 0 h 444500"/>
                <a:gd name="connsiteX1" fmla="*/ 749300 w 8585200"/>
                <a:gd name="connsiteY1" fmla="*/ 406400 h 444500"/>
                <a:gd name="connsiteX2" fmla="*/ 1866900 w 8585200"/>
                <a:gd name="connsiteY2" fmla="*/ 76200 h 444500"/>
                <a:gd name="connsiteX3" fmla="*/ 3124200 w 8585200"/>
                <a:gd name="connsiteY3" fmla="*/ 406400 h 444500"/>
                <a:gd name="connsiteX4" fmla="*/ 4330700 w 8585200"/>
                <a:gd name="connsiteY4" fmla="*/ 50800 h 444500"/>
                <a:gd name="connsiteX5" fmla="*/ 5549900 w 8585200"/>
                <a:gd name="connsiteY5" fmla="*/ 444500 h 444500"/>
                <a:gd name="connsiteX6" fmla="*/ 6705600 w 8585200"/>
                <a:gd name="connsiteY6" fmla="*/ 76200 h 444500"/>
                <a:gd name="connsiteX7" fmla="*/ 7924800 w 8585200"/>
                <a:gd name="connsiteY7" fmla="*/ 431800 h 444500"/>
                <a:gd name="connsiteX8" fmla="*/ 8585200 w 8585200"/>
                <a:gd name="connsiteY8" fmla="*/ 76200 h 444500"/>
                <a:gd name="connsiteX9" fmla="*/ 8585200 w 8585200"/>
                <a:gd name="connsiteY9" fmla="*/ 762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5200" h="444500">
                  <a:moveTo>
                    <a:pt x="0" y="0"/>
                  </a:moveTo>
                  <a:lnTo>
                    <a:pt x="749300" y="406400"/>
                  </a:lnTo>
                  <a:lnTo>
                    <a:pt x="1866900" y="76200"/>
                  </a:lnTo>
                  <a:lnTo>
                    <a:pt x="3124200" y="406400"/>
                  </a:lnTo>
                  <a:lnTo>
                    <a:pt x="4330700" y="50800"/>
                  </a:lnTo>
                  <a:lnTo>
                    <a:pt x="5549900" y="444500"/>
                  </a:lnTo>
                  <a:lnTo>
                    <a:pt x="6705600" y="76200"/>
                  </a:lnTo>
                  <a:lnTo>
                    <a:pt x="7924800" y="431800"/>
                  </a:lnTo>
                  <a:lnTo>
                    <a:pt x="8585200" y="76200"/>
                  </a:lnTo>
                  <a:lnTo>
                    <a:pt x="8585200" y="76200"/>
                  </a:ln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D0F6E5CB-4418-674E-AE2E-084B4F8E0F9D}"/>
                </a:ext>
              </a:extLst>
            </p:cNvPr>
            <p:cNvSpPr/>
            <p:nvPr/>
          </p:nvSpPr>
          <p:spPr>
            <a:xfrm flipV="1">
              <a:off x="7112373" y="3222136"/>
              <a:ext cx="4052456" cy="209816"/>
            </a:xfrm>
            <a:custGeom>
              <a:avLst/>
              <a:gdLst>
                <a:gd name="connsiteX0" fmla="*/ 0 w 8585200"/>
                <a:gd name="connsiteY0" fmla="*/ 0 h 444500"/>
                <a:gd name="connsiteX1" fmla="*/ 749300 w 8585200"/>
                <a:gd name="connsiteY1" fmla="*/ 406400 h 444500"/>
                <a:gd name="connsiteX2" fmla="*/ 1866900 w 8585200"/>
                <a:gd name="connsiteY2" fmla="*/ 76200 h 444500"/>
                <a:gd name="connsiteX3" fmla="*/ 3124200 w 8585200"/>
                <a:gd name="connsiteY3" fmla="*/ 406400 h 444500"/>
                <a:gd name="connsiteX4" fmla="*/ 4330700 w 8585200"/>
                <a:gd name="connsiteY4" fmla="*/ 50800 h 444500"/>
                <a:gd name="connsiteX5" fmla="*/ 5549900 w 8585200"/>
                <a:gd name="connsiteY5" fmla="*/ 444500 h 444500"/>
                <a:gd name="connsiteX6" fmla="*/ 6705600 w 8585200"/>
                <a:gd name="connsiteY6" fmla="*/ 76200 h 444500"/>
                <a:gd name="connsiteX7" fmla="*/ 7924800 w 8585200"/>
                <a:gd name="connsiteY7" fmla="*/ 431800 h 444500"/>
                <a:gd name="connsiteX8" fmla="*/ 8585200 w 8585200"/>
                <a:gd name="connsiteY8" fmla="*/ 76200 h 444500"/>
                <a:gd name="connsiteX9" fmla="*/ 8585200 w 8585200"/>
                <a:gd name="connsiteY9" fmla="*/ 762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5200" h="444500">
                  <a:moveTo>
                    <a:pt x="0" y="0"/>
                  </a:moveTo>
                  <a:lnTo>
                    <a:pt x="749300" y="406400"/>
                  </a:lnTo>
                  <a:lnTo>
                    <a:pt x="1866900" y="76200"/>
                  </a:lnTo>
                  <a:lnTo>
                    <a:pt x="3124200" y="406400"/>
                  </a:lnTo>
                  <a:lnTo>
                    <a:pt x="4330700" y="50800"/>
                  </a:lnTo>
                  <a:lnTo>
                    <a:pt x="5549900" y="444500"/>
                  </a:lnTo>
                  <a:lnTo>
                    <a:pt x="6705600" y="76200"/>
                  </a:lnTo>
                  <a:lnTo>
                    <a:pt x="7924800" y="431800"/>
                  </a:lnTo>
                  <a:lnTo>
                    <a:pt x="8585200" y="76200"/>
                  </a:lnTo>
                  <a:lnTo>
                    <a:pt x="8585200" y="76200"/>
                  </a:ln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28785573-73BB-F14A-9839-76F7F547F4EE}"/>
                </a:ext>
              </a:extLst>
            </p:cNvPr>
            <p:cNvSpPr/>
            <p:nvPr/>
          </p:nvSpPr>
          <p:spPr>
            <a:xfrm>
              <a:off x="7098192" y="2688602"/>
              <a:ext cx="4052456" cy="166270"/>
            </a:xfrm>
            <a:custGeom>
              <a:avLst/>
              <a:gdLst>
                <a:gd name="connsiteX0" fmla="*/ 0 w 8585200"/>
                <a:gd name="connsiteY0" fmla="*/ 0 h 444500"/>
                <a:gd name="connsiteX1" fmla="*/ 749300 w 8585200"/>
                <a:gd name="connsiteY1" fmla="*/ 406400 h 444500"/>
                <a:gd name="connsiteX2" fmla="*/ 1866900 w 8585200"/>
                <a:gd name="connsiteY2" fmla="*/ 76200 h 444500"/>
                <a:gd name="connsiteX3" fmla="*/ 3124200 w 8585200"/>
                <a:gd name="connsiteY3" fmla="*/ 406400 h 444500"/>
                <a:gd name="connsiteX4" fmla="*/ 4330700 w 8585200"/>
                <a:gd name="connsiteY4" fmla="*/ 50800 h 444500"/>
                <a:gd name="connsiteX5" fmla="*/ 5549900 w 8585200"/>
                <a:gd name="connsiteY5" fmla="*/ 444500 h 444500"/>
                <a:gd name="connsiteX6" fmla="*/ 6705600 w 8585200"/>
                <a:gd name="connsiteY6" fmla="*/ 76200 h 444500"/>
                <a:gd name="connsiteX7" fmla="*/ 7924800 w 8585200"/>
                <a:gd name="connsiteY7" fmla="*/ 431800 h 444500"/>
                <a:gd name="connsiteX8" fmla="*/ 8585200 w 8585200"/>
                <a:gd name="connsiteY8" fmla="*/ 76200 h 444500"/>
                <a:gd name="connsiteX9" fmla="*/ 8585200 w 8585200"/>
                <a:gd name="connsiteY9" fmla="*/ 762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5200" h="444500">
                  <a:moveTo>
                    <a:pt x="0" y="0"/>
                  </a:moveTo>
                  <a:lnTo>
                    <a:pt x="749300" y="406400"/>
                  </a:lnTo>
                  <a:lnTo>
                    <a:pt x="1866900" y="76200"/>
                  </a:lnTo>
                  <a:lnTo>
                    <a:pt x="3124200" y="406400"/>
                  </a:lnTo>
                  <a:lnTo>
                    <a:pt x="4330700" y="50800"/>
                  </a:lnTo>
                  <a:lnTo>
                    <a:pt x="5549900" y="444500"/>
                  </a:lnTo>
                  <a:lnTo>
                    <a:pt x="6705600" y="76200"/>
                  </a:lnTo>
                  <a:lnTo>
                    <a:pt x="7924800" y="431800"/>
                  </a:lnTo>
                  <a:lnTo>
                    <a:pt x="8585200" y="76200"/>
                  </a:lnTo>
                  <a:lnTo>
                    <a:pt x="8585200" y="76200"/>
                  </a:ln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AE6600A-067D-9E48-94E1-79C3EF25EB7C}"/>
              </a:ext>
            </a:extLst>
          </p:cNvPr>
          <p:cNvSpPr txBox="1"/>
          <p:nvPr/>
        </p:nvSpPr>
        <p:spPr>
          <a:xfrm rot="10800000" flipV="1">
            <a:off x="11288401" y="2530267"/>
            <a:ext cx="664198" cy="246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00B0F0"/>
                </a:solidFill>
              </a:rPr>
              <a:t>Large amplitude </a:t>
            </a:r>
          </a:p>
          <a:p>
            <a:pPr algn="r"/>
            <a:r>
              <a:rPr lang="en-US" sz="1400" dirty="0">
                <a:solidFill>
                  <a:srgbClr val="00B0F0"/>
                </a:solidFill>
              </a:rPr>
              <a:t>envelope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A10606-B72D-D14D-9A61-228588B5D11B}"/>
              </a:ext>
            </a:extLst>
          </p:cNvPr>
          <p:cNvSpPr txBox="1"/>
          <p:nvPr/>
        </p:nvSpPr>
        <p:spPr>
          <a:xfrm rot="10800000" flipV="1">
            <a:off x="11401424" y="3039476"/>
            <a:ext cx="663744" cy="246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92D050"/>
                </a:solidFill>
              </a:rPr>
              <a:t>Small amplitude </a:t>
            </a:r>
          </a:p>
          <a:p>
            <a:pPr algn="r"/>
            <a:r>
              <a:rPr lang="en-US" sz="1400" dirty="0">
                <a:solidFill>
                  <a:srgbClr val="92D050"/>
                </a:solidFill>
              </a:rPr>
              <a:t>envelope</a:t>
            </a:r>
          </a:p>
        </p:txBody>
      </p:sp>
      <p:sp>
        <p:nvSpPr>
          <p:cNvPr id="79" name="Decision 78">
            <a:extLst>
              <a:ext uri="{FF2B5EF4-FFF2-40B4-BE49-F238E27FC236}">
                <a16:creationId xmlns:a16="http://schemas.microsoft.com/office/drawing/2014/main" id="{A7E553E6-5170-274F-A9E6-85DD3DCC7896}"/>
              </a:ext>
            </a:extLst>
          </p:cNvPr>
          <p:cNvSpPr/>
          <p:nvPr/>
        </p:nvSpPr>
        <p:spPr>
          <a:xfrm flipH="1">
            <a:off x="5445326" y="5587527"/>
            <a:ext cx="211134" cy="37582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llate 79">
            <a:extLst>
              <a:ext uri="{FF2B5EF4-FFF2-40B4-BE49-F238E27FC236}">
                <a16:creationId xmlns:a16="http://schemas.microsoft.com/office/drawing/2014/main" id="{BB5C905A-AF8C-8347-A51D-4A6B686C3102}"/>
              </a:ext>
            </a:extLst>
          </p:cNvPr>
          <p:cNvSpPr/>
          <p:nvPr/>
        </p:nvSpPr>
        <p:spPr>
          <a:xfrm flipH="1">
            <a:off x="5445326" y="6104287"/>
            <a:ext cx="211134" cy="375826"/>
          </a:xfrm>
          <a:prstGeom prst="flowChartCol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2C5E08-2AC6-214F-B005-B0C524CEED6C}"/>
              </a:ext>
            </a:extLst>
          </p:cNvPr>
          <p:cNvSpPr txBox="1"/>
          <p:nvPr/>
        </p:nvSpPr>
        <p:spPr>
          <a:xfrm>
            <a:off x="5692951" y="5738407"/>
            <a:ext cx="809145" cy="170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 = </a:t>
            </a:r>
            <a:r>
              <a:rPr lang="en-US" sz="1200" dirty="0" err="1"/>
              <a:t>Vert</a:t>
            </a:r>
            <a:r>
              <a:rPr lang="en-US" sz="1200" dirty="0"/>
              <a:t> </a:t>
            </a:r>
            <a:r>
              <a:rPr lang="en-US" sz="1200" dirty="0" err="1"/>
              <a:t>foc</a:t>
            </a:r>
            <a:r>
              <a:rPr lang="en-US" sz="1200" dirty="0"/>
              <a:t> quad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AD792A-D4B8-314F-9BF9-4F2D0D39ED04}"/>
              </a:ext>
            </a:extLst>
          </p:cNvPr>
          <p:cNvSpPr txBox="1"/>
          <p:nvPr/>
        </p:nvSpPr>
        <p:spPr>
          <a:xfrm>
            <a:off x="5710343" y="6262362"/>
            <a:ext cx="918519" cy="170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 = </a:t>
            </a:r>
            <a:r>
              <a:rPr lang="en-US" sz="1200" dirty="0" err="1"/>
              <a:t>Vert</a:t>
            </a:r>
            <a:r>
              <a:rPr lang="en-US" sz="1200" dirty="0"/>
              <a:t> </a:t>
            </a:r>
            <a:r>
              <a:rPr lang="en-US" sz="1200" dirty="0" err="1"/>
              <a:t>defoc</a:t>
            </a:r>
            <a:r>
              <a:rPr lang="en-US" sz="1200" dirty="0"/>
              <a:t> quad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3E3C168-F97F-DE4D-AAB6-D83B38BD5779}"/>
              </a:ext>
            </a:extLst>
          </p:cNvPr>
          <p:cNvSpPr txBox="1"/>
          <p:nvPr/>
        </p:nvSpPr>
        <p:spPr>
          <a:xfrm>
            <a:off x="355257" y="548334"/>
            <a:ext cx="11585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spin direction is usually </a:t>
            </a:r>
            <a:r>
              <a:rPr lang="en-US" dirty="0">
                <a:solidFill>
                  <a:srgbClr val="FF0000"/>
                </a:solidFill>
              </a:rPr>
              <a:t>vertical</a:t>
            </a:r>
            <a:r>
              <a:rPr lang="en-US" dirty="0"/>
              <a:t>, to be aligned with dominating main bend field</a:t>
            </a:r>
          </a:p>
          <a:p>
            <a:r>
              <a:rPr lang="en-US" dirty="0"/>
              <a:t>Rotations away from vertical come from </a:t>
            </a:r>
            <a:r>
              <a:rPr lang="en-US" dirty="0">
                <a:solidFill>
                  <a:srgbClr val="FF0000"/>
                </a:solidFill>
              </a:rPr>
              <a:t>horizontal</a:t>
            </a:r>
            <a:r>
              <a:rPr lang="en-US" dirty="0"/>
              <a:t> fields, which are mostly due to </a:t>
            </a:r>
            <a:r>
              <a:rPr lang="en-US" dirty="0">
                <a:solidFill>
                  <a:srgbClr val="FF0000"/>
                </a:solidFill>
              </a:rPr>
              <a:t>vertical motion </a:t>
            </a:r>
            <a:r>
              <a:rPr lang="en-US" dirty="0"/>
              <a:t>in quadrupoles</a:t>
            </a:r>
          </a:p>
          <a:p>
            <a:endParaRPr lang="en-US" dirty="0"/>
          </a:p>
          <a:p>
            <a:r>
              <a:rPr lang="en-US" dirty="0"/>
              <a:t>Can be due to closed orbit (imperfection resonance) or finite emittance (intrinsic emittance)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4285CF9-A442-5541-AF80-5A6F8365E33E}"/>
              </a:ext>
            </a:extLst>
          </p:cNvPr>
          <p:cNvSpPr txBox="1"/>
          <p:nvPr/>
        </p:nvSpPr>
        <p:spPr>
          <a:xfrm>
            <a:off x="546538" y="201235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Imperfection resonance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CDAC04B-7625-324B-8ABB-F863AA6C0360}"/>
              </a:ext>
            </a:extLst>
          </p:cNvPr>
          <p:cNvSpPr txBox="1"/>
          <p:nvPr/>
        </p:nvSpPr>
        <p:spPr>
          <a:xfrm>
            <a:off x="6113220" y="207365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Intrinsic resonance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DE01D25-EB7B-AC4C-B395-2B1147A2D597}"/>
              </a:ext>
            </a:extLst>
          </p:cNvPr>
          <p:cNvSpPr txBox="1"/>
          <p:nvPr/>
        </p:nvSpPr>
        <p:spPr>
          <a:xfrm>
            <a:off x="441346" y="3535533"/>
            <a:ext cx="50416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orbit offsets in quads repeat every turn</a:t>
            </a:r>
          </a:p>
          <a:p>
            <a:endParaRPr lang="en-US" dirty="0"/>
          </a:p>
          <a:p>
            <a:r>
              <a:rPr lang="en-US" dirty="0"/>
              <a:t>Driven by quad misalignments (even if orbit is corrected to “zero”)</a:t>
            </a:r>
          </a:p>
          <a:p>
            <a:endParaRPr lang="en-US" dirty="0"/>
          </a:p>
          <a:p>
            <a:r>
              <a:rPr lang="en-US" dirty="0"/>
              <a:t>All particles experience the same depolarization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Resonance condition:</a:t>
            </a:r>
          </a:p>
          <a:p>
            <a:r>
              <a:rPr lang="en-US" dirty="0" err="1"/>
              <a:t>G</a:t>
            </a:r>
            <a:r>
              <a:rPr lang="en-US" dirty="0" err="1">
                <a:latin typeface="Arial"/>
                <a:cs typeface="Arial"/>
              </a:rPr>
              <a:t>γ</a:t>
            </a:r>
            <a:r>
              <a:rPr lang="en-US" dirty="0">
                <a:latin typeface="Arial"/>
                <a:cs typeface="Arial"/>
              </a:rPr>
              <a:t> = N (an integer)</a:t>
            </a:r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ADD7CD4-BA03-804A-872F-BE060B4370DC}"/>
              </a:ext>
            </a:extLst>
          </p:cNvPr>
          <p:cNvSpPr txBox="1"/>
          <p:nvPr/>
        </p:nvSpPr>
        <p:spPr>
          <a:xfrm>
            <a:off x="6359785" y="3593128"/>
            <a:ext cx="5041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Particles oscillate within the beam envelope even with perfect alignment</a:t>
            </a:r>
          </a:p>
          <a:p>
            <a:endParaRPr lang="en-US" dirty="0"/>
          </a:p>
          <a:p>
            <a:r>
              <a:rPr lang="en-US" dirty="0"/>
              <a:t>Driven by </a:t>
            </a:r>
            <a:r>
              <a:rPr lang="en-US" dirty="0" err="1"/>
              <a:t>betatron</a:t>
            </a:r>
            <a:r>
              <a:rPr lang="en-US" dirty="0"/>
              <a:t> motion in the quads</a:t>
            </a:r>
          </a:p>
          <a:p>
            <a:endParaRPr lang="en-US" dirty="0"/>
          </a:p>
          <a:p>
            <a:r>
              <a:rPr lang="en-US" dirty="0"/>
              <a:t>Depolarization </a:t>
            </a:r>
            <a:r>
              <a:rPr lang="en-US" dirty="0">
                <a:solidFill>
                  <a:srgbClr val="FF0000"/>
                </a:solidFill>
              </a:rPr>
              <a:t>depends on </a:t>
            </a:r>
            <a:r>
              <a:rPr lang="en-US" dirty="0" err="1">
                <a:solidFill>
                  <a:srgbClr val="FF0000"/>
                </a:solidFill>
              </a:rPr>
              <a:t>betatron</a:t>
            </a:r>
            <a:r>
              <a:rPr lang="en-US" dirty="0">
                <a:solidFill>
                  <a:srgbClr val="FF0000"/>
                </a:solidFill>
              </a:rPr>
              <a:t> amplitude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7B6C0DE-E167-C649-9E8B-A322C1C4C98D}"/>
              </a:ext>
            </a:extLst>
          </p:cNvPr>
          <p:cNvSpPr txBox="1"/>
          <p:nvPr/>
        </p:nvSpPr>
        <p:spPr>
          <a:xfrm>
            <a:off x="7581356" y="5308904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Smaller emittance =&gt; better polarization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70824E6-C9F9-D543-AB27-C42707C11B95}"/>
              </a:ext>
            </a:extLst>
          </p:cNvPr>
          <p:cNvSpPr txBox="1"/>
          <p:nvPr/>
        </p:nvSpPr>
        <p:spPr>
          <a:xfrm>
            <a:off x="8129134" y="5770386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Resonance condition:</a:t>
            </a:r>
          </a:p>
          <a:p>
            <a:r>
              <a:rPr lang="en-US" dirty="0" err="1"/>
              <a:t>G</a:t>
            </a:r>
            <a:r>
              <a:rPr lang="en-US" dirty="0" err="1">
                <a:latin typeface="Arial"/>
                <a:cs typeface="Arial"/>
              </a:rPr>
              <a:t>γ</a:t>
            </a:r>
            <a:r>
              <a:rPr lang="en-US" dirty="0">
                <a:latin typeface="Arial"/>
                <a:cs typeface="Arial"/>
              </a:rPr>
              <a:t> = N +/- </a:t>
            </a:r>
            <a:r>
              <a:rPr lang="en-US" dirty="0" err="1">
                <a:latin typeface="Arial"/>
                <a:cs typeface="Arial"/>
              </a:rPr>
              <a:t>Q</a:t>
            </a:r>
            <a:r>
              <a:rPr lang="en-US" baseline="-25000" dirty="0" err="1">
                <a:latin typeface="Arial"/>
                <a:cs typeface="Arial"/>
              </a:rPr>
              <a:t>y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2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BAFD-4525-1C47-BF93-3CC509120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59" y="0"/>
            <a:ext cx="11049000" cy="925975"/>
          </a:xfrm>
        </p:spPr>
        <p:txBody>
          <a:bodyPr/>
          <a:lstStyle/>
          <a:p>
            <a:r>
              <a:rPr lang="en-US" dirty="0"/>
              <a:t>Counting up resonances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649814-74DA-EA47-B12E-0C6BBDEC2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C75766-C5A9-9742-9154-D930548FBA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301096"/>
              </p:ext>
            </p:extLst>
          </p:nvPr>
        </p:nvGraphicFramePr>
        <p:xfrm>
          <a:off x="514926" y="1521170"/>
          <a:ext cx="7530834" cy="337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043">
                  <a:extLst>
                    <a:ext uri="{9D8B030D-6E8A-4147-A177-3AD203B41FA5}">
                      <a16:colId xmlns:a16="http://schemas.microsoft.com/office/drawing/2014/main" val="744917552"/>
                    </a:ext>
                  </a:extLst>
                </a:gridCol>
                <a:gridCol w="125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117">
                <a:tc>
                  <a:txBody>
                    <a:bodyPr/>
                    <a:lstStyle/>
                    <a:p>
                      <a:r>
                        <a:rPr lang="en-US" sz="1500" dirty="0"/>
                        <a:t>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G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lang="en-US" sz="1500" baseline="0" dirty="0"/>
                        <a:t> range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# imperfection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# intrinsic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#</a:t>
                      </a:r>
                      <a:r>
                        <a:rPr lang="en-US" sz="1500" baseline="0" dirty="0"/>
                        <a:t> strong </a:t>
                      </a:r>
                      <a:r>
                        <a:rPr lang="en-US" sz="1500" baseline="0" dirty="0" err="1"/>
                        <a:t>vert</a:t>
                      </a:r>
                      <a:r>
                        <a:rPr lang="en-US" sz="1500" baseline="0" dirty="0"/>
                        <a:t> intrinsic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Qy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 ~ 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  ~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~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29.68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191.5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~5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477.5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~5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7BC5BD-16A0-3644-AEC1-5C584E454DAD}"/>
              </a:ext>
            </a:extLst>
          </p:cNvPr>
          <p:cNvSpPr txBox="1"/>
          <p:nvPr/>
        </p:nvSpPr>
        <p:spPr>
          <a:xfrm>
            <a:off x="514926" y="925975"/>
            <a:ext cx="114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mitigating efforts, the polarization would be lost very quickly during the numerous resonance crossings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C064E1-CC35-9540-9979-2D75B8BE6782}"/>
              </a:ext>
            </a:extLst>
          </p:cNvPr>
          <p:cNvCxnSpPr>
            <a:cxnSpLocks/>
          </p:cNvCxnSpPr>
          <p:nvPr/>
        </p:nvCxnSpPr>
        <p:spPr>
          <a:xfrm flipV="1">
            <a:off x="6018836" y="4889281"/>
            <a:ext cx="0" cy="462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7D13F9C-416C-E249-A713-6DE50C4DF8CB}"/>
              </a:ext>
            </a:extLst>
          </p:cNvPr>
          <p:cNvSpPr txBox="1"/>
          <p:nvPr/>
        </p:nvSpPr>
        <p:spPr>
          <a:xfrm>
            <a:off x="5497975" y="5481391"/>
            <a:ext cx="2361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“Strong” </a:t>
            </a:r>
            <a:r>
              <a:rPr lang="en-US" dirty="0" err="1"/>
              <a:t>intrinsics</a:t>
            </a:r>
            <a:r>
              <a:rPr lang="en-US" dirty="0"/>
              <a:t> driven by symmetries in the magnetic lattice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E123E49-F1C4-0948-9671-78252232B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759" y="1943524"/>
            <a:ext cx="4003479" cy="29755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51A48A6-3CEF-7C47-AFD2-69AD0CFC91DE}"/>
              </a:ext>
            </a:extLst>
          </p:cNvPr>
          <p:cNvSpPr txBox="1"/>
          <p:nvPr/>
        </p:nvSpPr>
        <p:spPr>
          <a:xfrm>
            <a:off x="8362663" y="1863525"/>
            <a:ext cx="313419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RHIC Intrinsic Res Strengths</a:t>
            </a:r>
          </a:p>
        </p:txBody>
      </p:sp>
    </p:spTree>
    <p:extLst>
      <p:ext uri="{BB962C8B-B14F-4D97-AF65-F5344CB8AC3E}">
        <p14:creationId xmlns:p14="http://schemas.microsoft.com/office/powerpoint/2010/main" val="106684786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4723</TotalTime>
  <Words>2139</Words>
  <Application>Microsoft Macintosh PowerPoint</Application>
  <PresentationFormat>Widescreen</PresentationFormat>
  <Paragraphs>414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BNL</vt:lpstr>
      <vt:lpstr>Polarized Proton Acceleration at RHIC</vt:lpstr>
      <vt:lpstr>Overview</vt:lpstr>
      <vt:lpstr>PowerPoint Presentation</vt:lpstr>
      <vt:lpstr>RHIC Injector Cycle</vt:lpstr>
      <vt:lpstr>Luminosity, L</vt:lpstr>
      <vt:lpstr>RHIC as Polarized Hadron Collider</vt:lpstr>
      <vt:lpstr>Spin motion A gross simplification</vt:lpstr>
      <vt:lpstr>Depolarizing resonances</vt:lpstr>
      <vt:lpstr>Counting up resonances</vt:lpstr>
      <vt:lpstr>Retaining polarization: Snakes</vt:lpstr>
      <vt:lpstr>Polarization Performance</vt:lpstr>
      <vt:lpstr>Polarization losses and what to do about them</vt:lpstr>
      <vt:lpstr>Booster injection</vt:lpstr>
      <vt:lpstr>Booster injection</vt:lpstr>
      <vt:lpstr>Longitudinal splitting/merging</vt:lpstr>
      <vt:lpstr>Energy measurement</vt:lpstr>
      <vt:lpstr>PowerPoint Presentation</vt:lpstr>
      <vt:lpstr>Resonance compensation with skew quads</vt:lpstr>
      <vt:lpstr>Comments on tasks from proposal</vt:lpstr>
      <vt:lpstr>5% is not small….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Schoefer, Vincent</dc:creator>
  <cp:keywords/>
  <dc:description/>
  <cp:lastModifiedBy>Schoefer, Vincent</cp:lastModifiedBy>
  <cp:revision>33</cp:revision>
  <dcterms:created xsi:type="dcterms:W3CDTF">2023-08-21T18:49:48Z</dcterms:created>
  <dcterms:modified xsi:type="dcterms:W3CDTF">2023-08-25T01:33:24Z</dcterms:modified>
  <cp:category/>
</cp:coreProperties>
</file>