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71" r:id="rId3"/>
    <p:sldMasterId id="2147483677" r:id="rId4"/>
    <p:sldMasterId id="2147483683" r:id="rId5"/>
    <p:sldMasterId id="2147483689" r:id="rId6"/>
    <p:sldMasterId id="2147483695" r:id="rId7"/>
  </p:sldMasterIdLst>
  <p:notesMasterIdLst>
    <p:notesMasterId r:id="rId25"/>
  </p:notesMasterIdLst>
  <p:handoutMasterIdLst>
    <p:handoutMasterId r:id="rId26"/>
  </p:handoutMasterIdLst>
  <p:sldIdLst>
    <p:sldId id="282" r:id="rId8"/>
    <p:sldId id="552" r:id="rId9"/>
    <p:sldId id="574" r:id="rId10"/>
    <p:sldId id="590" r:id="rId11"/>
    <p:sldId id="591" r:id="rId12"/>
    <p:sldId id="585" r:id="rId13"/>
    <p:sldId id="586" r:id="rId14"/>
    <p:sldId id="587" r:id="rId15"/>
    <p:sldId id="588" r:id="rId16"/>
    <p:sldId id="581" r:id="rId17"/>
    <p:sldId id="562" r:id="rId18"/>
    <p:sldId id="589" r:id="rId19"/>
    <p:sldId id="582" r:id="rId20"/>
    <p:sldId id="584" r:id="rId21"/>
    <p:sldId id="592" r:id="rId22"/>
    <p:sldId id="565" r:id="rId23"/>
    <p:sldId id="5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EDE1F310-8418-8A4B-973C-FF209E5EE7B9}">
          <p14:sldIdLst>
            <p14:sldId id="282"/>
          </p14:sldIdLst>
        </p14:section>
        <p14:section name="Fuselage" id="{EA0E73F4-D2A6-4D4A-8175-3B4FF2EA2450}">
          <p14:sldIdLst>
            <p14:sldId id="552"/>
            <p14:sldId id="574"/>
            <p14:sldId id="590"/>
            <p14:sldId id="591"/>
            <p14:sldId id="585"/>
            <p14:sldId id="586"/>
            <p14:sldId id="587"/>
            <p14:sldId id="588"/>
            <p14:sldId id="581"/>
            <p14:sldId id="562"/>
            <p14:sldId id="589"/>
            <p14:sldId id="582"/>
            <p14:sldId id="584"/>
            <p14:sldId id="592"/>
            <p14:sldId id="565"/>
            <p14:sldId id="526"/>
          </p14:sldIdLst>
        </p14:section>
        <p14:section name="Appendix" id="{8ECE2E7D-8E20-894C-84BA-928D1919831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e, Xiaowei" initials="YX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EF4"/>
    <a:srgbClr val="1C1FFE"/>
    <a:srgbClr val="000099"/>
    <a:srgbClr val="1A1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5727"/>
  </p:normalViewPr>
  <p:slideViewPr>
    <p:cSldViewPr snapToGrid="0" snapToObjects="1">
      <p:cViewPr varScale="1">
        <p:scale>
          <a:sx n="110" d="100"/>
          <a:sy n="110" d="100"/>
        </p:scale>
        <p:origin x="11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A68F0-6025-EE4C-A605-5909864BFDBF}" type="datetimeFigureOut">
              <a:rPr lang="en-US" smtClean="0"/>
              <a:t>8/25/23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80A0C-6888-0543-AA32-0FF86FF3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58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A9D2F-C2CA-F74F-BEF1-07E7E25F9280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911B6-9EBD-3646-82B2-955C9FBFB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1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11B6-9EBD-3646-82B2-955C9FBFB9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08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9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7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30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0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6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18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0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1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7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36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2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3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15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8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3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3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4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81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44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45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5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2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2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7DAD-F0F3-0A49-94F4-B65216EC0521}" type="datetimeFigureOut">
              <a:rPr lang="en-US" smtClean="0"/>
              <a:t>8/25/23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7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6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7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0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6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6.em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57"/>
          <p:cNvSpPr/>
          <p:nvPr/>
        </p:nvSpPr>
        <p:spPr>
          <a:xfrm>
            <a:off x="7620000" y="1105544"/>
            <a:ext cx="4572000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pasted-image.pdf" descr="pasted-image.pdf">
            <a:extLst>
              <a:ext uri="{FF2B5EF4-FFF2-40B4-BE49-F238E27FC236}">
                <a16:creationId xmlns:a16="http://schemas.microsoft.com/office/drawing/2014/main" id="{B176FFF9-03F0-744C-8167-12E809B3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79" y="1838371"/>
            <a:ext cx="225263" cy="225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VT-grid-02.png" descr="VT-grid-02.png">
            <a:extLst>
              <a:ext uri="{FF2B5EF4-FFF2-40B4-BE49-F238E27FC236}">
                <a16:creationId xmlns:a16="http://schemas.microsoft.com/office/drawing/2014/main" id="{D2990298-4BDC-7944-A159-AD29684D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878" y="5980334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55"/>
          <p:cNvSpPr/>
          <p:nvPr/>
        </p:nvSpPr>
        <p:spPr>
          <a:xfrm>
            <a:off x="8230412" y="105720"/>
            <a:ext cx="1" cy="1302094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07427" y="1955570"/>
            <a:ext cx="94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C1FFE"/>
                </a:solidFill>
              </a:rPr>
              <a:t>Introduction to Bayesian Optimization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963811"/>
              </p:ext>
            </p:extLst>
          </p:nvPr>
        </p:nvGraphicFramePr>
        <p:xfrm>
          <a:off x="2003667" y="3634678"/>
          <a:ext cx="827670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77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Yinan Wang,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Ph.D.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Assistant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Professor,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Department of Industrial and Systems Engineering</a:t>
                      </a:r>
                      <a:endParaRPr lang="en-US" sz="2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Rensselaer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Polytechnic Institute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>
                          <a:solidFill>
                            <a:srgbClr val="1A1EF4"/>
                          </a:solidFill>
                        </a:rPr>
                        <a:t>Collaboration Meeting on Aug. 25 @ Cornell U.</a:t>
                      </a:r>
                      <a:endParaRPr lang="en-US" sz="2000" dirty="0">
                        <a:solidFill>
                          <a:srgbClr val="1A1EF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89" y="176953"/>
            <a:ext cx="309904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7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Acquisition Function: GP Upper Confidence Bound (GP-UCB)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9F1671-D26C-976D-1659-939F2CF10BF0}"/>
              </a:ext>
            </a:extLst>
          </p:cNvPr>
          <p:cNvGrpSpPr>
            <a:grpSpLocks noChangeAspect="1"/>
          </p:cNvGrpSpPr>
          <p:nvPr/>
        </p:nvGrpSpPr>
        <p:grpSpPr>
          <a:xfrm>
            <a:off x="242712" y="2712355"/>
            <a:ext cx="9674463" cy="2194560"/>
            <a:chOff x="1079757" y="3840872"/>
            <a:chExt cx="8069092" cy="1830397"/>
          </a:xfrm>
        </p:grpSpPr>
        <p:pic>
          <p:nvPicPr>
            <p:cNvPr id="15" name="Picture 14" descr="A graph of a function&#10;&#10;Description automatically generated">
              <a:extLst>
                <a:ext uri="{FF2B5EF4-FFF2-40B4-BE49-F238E27FC236}">
                  <a16:creationId xmlns:a16="http://schemas.microsoft.com/office/drawing/2014/main" id="{1FC7EC77-BFED-31ED-471F-414BCC96E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2570"/>
            <a:stretch/>
          </p:blipFill>
          <p:spPr>
            <a:xfrm>
              <a:off x="1079757" y="3842469"/>
              <a:ext cx="2691058" cy="1828800"/>
            </a:xfrm>
            <a:prstGeom prst="rect">
              <a:avLst/>
            </a:prstGeom>
          </p:spPr>
        </p:pic>
        <p:pic>
          <p:nvPicPr>
            <p:cNvPr id="25" name="Picture 24" descr="A graph of a function&#10;&#10;Description automatically generated">
              <a:extLst>
                <a:ext uri="{FF2B5EF4-FFF2-40B4-BE49-F238E27FC236}">
                  <a16:creationId xmlns:a16="http://schemas.microsoft.com/office/drawing/2014/main" id="{877F7CD1-3CD2-0AB6-7C8A-7DC08337A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2607"/>
            <a:stretch/>
          </p:blipFill>
          <p:spPr>
            <a:xfrm>
              <a:off x="3770815" y="3842467"/>
              <a:ext cx="2686976" cy="1827207"/>
            </a:xfrm>
            <a:prstGeom prst="rect">
              <a:avLst/>
            </a:prstGeom>
          </p:spPr>
        </p:pic>
        <p:pic>
          <p:nvPicPr>
            <p:cNvPr id="27" name="Picture 26" descr="A graph of a function&#10;&#10;Description automatically generated">
              <a:extLst>
                <a:ext uri="{FF2B5EF4-FFF2-40B4-BE49-F238E27FC236}">
                  <a16:creationId xmlns:a16="http://schemas.microsoft.com/office/drawing/2014/main" id="{3D03F8C7-69AA-2E2F-5CC9-F466421F9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2607"/>
            <a:stretch/>
          </p:blipFill>
          <p:spPr>
            <a:xfrm>
              <a:off x="6461873" y="3840872"/>
              <a:ext cx="2686976" cy="1827207"/>
            </a:xfrm>
            <a:prstGeom prst="rect">
              <a:avLst/>
            </a:prstGeom>
          </p:spPr>
        </p:pic>
      </p:grpSp>
      <p:pic>
        <p:nvPicPr>
          <p:cNvPr id="28" name="Picture 27" descr="A graph of a function&#10;&#10;Description automatically generated">
            <a:extLst>
              <a:ext uri="{FF2B5EF4-FFF2-40B4-BE49-F238E27FC236}">
                <a16:creationId xmlns:a16="http://schemas.microsoft.com/office/drawing/2014/main" id="{AFFCFA12-485B-46D5-091C-910E93F830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579"/>
          <a:stretch/>
        </p:blipFill>
        <p:spPr>
          <a:xfrm>
            <a:off x="10090522" y="2894118"/>
            <a:ext cx="1986047" cy="1827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5F8975-F9E9-FE79-1F6D-3C23F01DD6EA}"/>
              </a:ext>
            </a:extLst>
          </p:cNvPr>
          <p:cNvSpPr txBox="1"/>
          <p:nvPr/>
        </p:nvSpPr>
        <p:spPr>
          <a:xfrm>
            <a:off x="726495" y="6462795"/>
            <a:ext cx="103209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ekamperi.github.io</a:t>
            </a:r>
            <a:r>
              <a:rPr lang="en-US" sz="900" dirty="0"/>
              <a:t>/machine%20learning/2021/06/11/acquisition-</a:t>
            </a:r>
            <a:r>
              <a:rPr lang="en-US" sz="900" dirty="0" err="1"/>
              <a:t>functions.html</a:t>
            </a:r>
            <a:endParaRPr lang="en-US" sz="9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A83FBC-794F-9047-A350-13C30F76D420}"/>
              </a:ext>
            </a:extLst>
          </p:cNvPr>
          <p:cNvGrpSpPr/>
          <p:nvPr/>
        </p:nvGrpSpPr>
        <p:grpSpPr>
          <a:xfrm>
            <a:off x="1442621" y="1256564"/>
            <a:ext cx="4182317" cy="861400"/>
            <a:chOff x="1442621" y="1256564"/>
            <a:chExt cx="4182317" cy="861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A5C4AC-FCF8-586F-B83B-DBBD0240FC57}"/>
                </a:ext>
              </a:extLst>
            </p:cNvPr>
            <p:cNvSpPr/>
            <p:nvPr/>
          </p:nvSpPr>
          <p:spPr>
            <a:xfrm>
              <a:off x="3620488" y="1794318"/>
              <a:ext cx="455234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E4323-99FB-8215-0C3F-1B4A83AA7210}"/>
                </a:ext>
              </a:extLst>
            </p:cNvPr>
            <p:cNvSpPr/>
            <p:nvPr/>
          </p:nvSpPr>
          <p:spPr>
            <a:xfrm>
              <a:off x="2788150" y="1797960"/>
              <a:ext cx="455234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2972B3-D8D1-7158-D8E5-0BDB6685D1F9}"/>
                </a:ext>
              </a:extLst>
            </p:cNvPr>
            <p:cNvSpPr/>
            <p:nvPr/>
          </p:nvSpPr>
          <p:spPr>
            <a:xfrm>
              <a:off x="2788150" y="1794848"/>
              <a:ext cx="455234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5349652-F18D-6ACD-BE61-44237E5BA3C2}"/>
                    </a:ext>
                  </a:extLst>
                </p:cNvPr>
                <p:cNvSpPr txBox="1"/>
                <p:nvPr/>
              </p:nvSpPr>
              <p:spPr>
                <a:xfrm>
                  <a:off x="1442621" y="1816351"/>
                  <a:ext cx="26910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𝑈𝐶𝐵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5349652-F18D-6ACD-BE61-44237E5BA3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2621" y="1816351"/>
                  <a:ext cx="269105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939" t="-4545" r="-2817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10BC055-C849-1FD8-60C0-BB955E429658}"/>
                </a:ext>
              </a:extLst>
            </p:cNvPr>
            <p:cNvCxnSpPr>
              <a:cxnSpLocks/>
              <a:stCxn id="12" idx="0"/>
              <a:endCxn id="16" idx="2"/>
            </p:cNvCxnSpPr>
            <p:nvPr/>
          </p:nvCxnSpPr>
          <p:spPr>
            <a:xfrm flipV="1">
              <a:off x="3015767" y="1564341"/>
              <a:ext cx="0" cy="2305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2FA3A7-BFB6-B6A0-884A-A3853CE1CD93}"/>
                </a:ext>
              </a:extLst>
            </p:cNvPr>
            <p:cNvSpPr txBox="1"/>
            <p:nvPr/>
          </p:nvSpPr>
          <p:spPr>
            <a:xfrm>
              <a:off x="2429711" y="1256564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Exploitation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7BBA03-F52A-F19E-778C-DB6FD54C6325}"/>
                </a:ext>
              </a:extLst>
            </p:cNvPr>
            <p:cNvSpPr txBox="1"/>
            <p:nvPr/>
          </p:nvSpPr>
          <p:spPr>
            <a:xfrm>
              <a:off x="4452826" y="1799404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Exploration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694CCAA-6530-06B7-02A3-78CC625AD32D}"/>
                </a:ext>
              </a:extLst>
            </p:cNvPr>
            <p:cNvCxnSpPr>
              <a:cxnSpLocks/>
              <a:stCxn id="10" idx="3"/>
              <a:endCxn id="24" idx="1"/>
            </p:cNvCxnSpPr>
            <p:nvPr/>
          </p:nvCxnSpPr>
          <p:spPr>
            <a:xfrm flipV="1">
              <a:off x="4133679" y="1953293"/>
              <a:ext cx="319147" cy="1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7E8140-9D9C-8A43-E679-F20FFB65D3D7}"/>
              </a:ext>
            </a:extLst>
          </p:cNvPr>
          <p:cNvGrpSpPr/>
          <p:nvPr/>
        </p:nvGrpSpPr>
        <p:grpSpPr>
          <a:xfrm>
            <a:off x="666202" y="5498620"/>
            <a:ext cx="10673048" cy="850358"/>
            <a:chOff x="249429" y="3509381"/>
            <a:chExt cx="3193703" cy="273771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3D1ABDA-0C14-0EBF-61BB-CE1A52AAA40D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EA3398-0084-F6DB-1502-12B92371215B}"/>
                    </a:ext>
                  </a:extLst>
                </p:cNvPr>
                <p:cNvSpPr/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2000" b="1" dirty="0">
                      <a:solidFill>
                        <a:srgbClr val="FF0000"/>
                      </a:solidFill>
                      <a:latin typeface="Calibri Light" charset="0"/>
                      <a:ea typeface="Calibri Light" charset="0"/>
                      <a:cs typeface="Calibri Light" charset="0"/>
                    </a:rPr>
                    <a:t>Note:</a:t>
                  </a:r>
                  <a:r>
                    <a:rPr lang="en-US" sz="2000" b="1" dirty="0">
                      <a:latin typeface="Calibri Light" charset="0"/>
                      <a:ea typeface="Calibri Light" charset="0"/>
                      <a:cs typeface="Calibri Light" charset="0"/>
                    </a:rPr>
                    <a:t> </a:t>
                  </a:r>
                  <a:r>
                    <a:rPr lang="en-US" sz="2000" dirty="0">
                      <a:solidFill>
                        <a:srgbClr val="1C1FFE"/>
                      </a:solidFill>
                    </a:rPr>
                    <a:t>UCB is a weighted sum of the expected performance captured by </a:t>
                  </a:r>
                  <a14:m>
                    <m:oMath xmlns:m="http://schemas.openxmlformats.org/officeDocument/2006/math">
                      <m:r>
                        <a:rPr lang="el-GR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 and the uncertainty </a:t>
                  </a:r>
                  <a14:m>
                    <m:oMath xmlns:m="http://schemas.openxmlformats.org/officeDocument/2006/math">
                      <m:r>
                        <a:rPr lang="el-GR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l-GR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dirty="0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. It will favor exploitation with smaller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en-US" sz="2000" b="1" dirty="0">
                      <a:solidFill>
                        <a:srgbClr val="1C1FFE"/>
                      </a:solidFill>
                      <a:latin typeface="Calibri Light" charset="0"/>
                      <a:ea typeface="Calibri Light" charset="0"/>
                      <a:cs typeface="Calibri Light" charset="0"/>
                    </a:rPr>
                    <a:t> and exploration with larger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  <a:ea typeface="Calibri Light" charset="0"/>
                          <a:cs typeface="Calibri Light" charset="0"/>
                        </a:rPr>
                        <m:t>𝜆</m:t>
                      </m:r>
                    </m:oMath>
                  </a14:m>
                  <a:r>
                    <a:rPr lang="en-US" sz="2000" b="1" dirty="0">
                      <a:solidFill>
                        <a:srgbClr val="1C1FFE"/>
                      </a:solidFill>
                      <a:latin typeface="Calibri Light" charset="0"/>
                      <a:ea typeface="Calibri Light" charset="0"/>
                      <a:cs typeface="Calibri Light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EA3398-0084-F6DB-1502-12B9237121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  <a:blipFill>
                  <a:blip r:embed="rId8"/>
                  <a:stretch>
                    <a:fillRect l="-602" t="-526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634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Acquisition Function: Expected Improvement (EI)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259ED-D667-E482-B587-C4206611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714" y="2274816"/>
            <a:ext cx="5430107" cy="35661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7199BD4-6C0C-431D-ABB6-0366219151B6}"/>
              </a:ext>
            </a:extLst>
          </p:cNvPr>
          <p:cNvGrpSpPr/>
          <p:nvPr/>
        </p:nvGrpSpPr>
        <p:grpSpPr>
          <a:xfrm>
            <a:off x="293760" y="1152360"/>
            <a:ext cx="9263370" cy="1049660"/>
            <a:chOff x="293760" y="1152360"/>
            <a:chExt cx="9263370" cy="10496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37F7E4-42A0-A3DB-2C2B-2CD42197B136}"/>
                </a:ext>
              </a:extLst>
            </p:cNvPr>
            <p:cNvSpPr/>
            <p:nvPr/>
          </p:nvSpPr>
          <p:spPr>
            <a:xfrm>
              <a:off x="8050771" y="1332153"/>
              <a:ext cx="178829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BD09FD-121E-55FD-2188-2122D2A1158C}"/>
                </a:ext>
              </a:extLst>
            </p:cNvPr>
            <p:cNvSpPr/>
            <p:nvPr/>
          </p:nvSpPr>
          <p:spPr>
            <a:xfrm>
              <a:off x="5414120" y="1332153"/>
              <a:ext cx="1057018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D81CA31-40CF-10B8-C869-0D317A2D453A}"/>
                    </a:ext>
                  </a:extLst>
                </p:cNvPr>
                <p:cNvSpPr txBox="1"/>
                <p:nvPr/>
              </p:nvSpPr>
              <p:spPr>
                <a:xfrm>
                  <a:off x="293760" y="1152360"/>
                  <a:ext cx="9263370" cy="72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𝑏𝑒𝑠𝑡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𝑏𝑒𝑠𝑡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D81CA31-40CF-10B8-C869-0D317A2D4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60" y="1152360"/>
                  <a:ext cx="9263370" cy="726481"/>
                </a:xfrm>
                <a:prstGeom prst="rect">
                  <a:avLst/>
                </a:prstGeom>
                <a:blipFill>
                  <a:blip r:embed="rId5"/>
                  <a:stretch>
                    <a:fillRect l="-274" t="-153448" b="-2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5F2ECD-4F23-A29A-450E-F1E6D498B963}"/>
                </a:ext>
              </a:extLst>
            </p:cNvPr>
            <p:cNvCxnSpPr>
              <a:cxnSpLocks/>
            </p:cNvCxnSpPr>
            <p:nvPr/>
          </p:nvCxnSpPr>
          <p:spPr>
            <a:xfrm>
              <a:off x="5942629" y="1652157"/>
              <a:ext cx="0" cy="2266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A82F0-48E3-68F1-93E4-D9DB68B92179}"/>
                </a:ext>
              </a:extLst>
            </p:cNvPr>
            <p:cNvSpPr txBox="1"/>
            <p:nvPr/>
          </p:nvSpPr>
          <p:spPr>
            <a:xfrm>
              <a:off x="5356573" y="1894243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Exploitation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7D993BC-1AFE-BB67-31E5-8E797BA5AA5B}"/>
                </a:ext>
              </a:extLst>
            </p:cNvPr>
            <p:cNvCxnSpPr>
              <a:cxnSpLocks/>
            </p:cNvCxnSpPr>
            <p:nvPr/>
          </p:nvCxnSpPr>
          <p:spPr>
            <a:xfrm>
              <a:off x="8134844" y="1667559"/>
              <a:ext cx="0" cy="2266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142BCD-9515-65D2-A6FE-E491A50BC63E}"/>
                </a:ext>
              </a:extLst>
            </p:cNvPr>
            <p:cNvSpPr txBox="1"/>
            <p:nvPr/>
          </p:nvSpPr>
          <p:spPr>
            <a:xfrm>
              <a:off x="7548788" y="1894242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Exploration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FF78FF-C07D-3B5D-0E19-2C7BF56B88E8}"/>
              </a:ext>
            </a:extLst>
          </p:cNvPr>
          <p:cNvGrpSpPr/>
          <p:nvPr/>
        </p:nvGrpSpPr>
        <p:grpSpPr>
          <a:xfrm>
            <a:off x="620243" y="5913772"/>
            <a:ext cx="10673048" cy="850358"/>
            <a:chOff x="249429" y="3509381"/>
            <a:chExt cx="3193703" cy="27377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CC4907-4ADC-A904-C9B3-EECD8625C6AA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575398-FBF5-B6F6-838C-0F755226CE0B}"/>
                    </a:ext>
                  </a:extLst>
                </p:cNvPr>
                <p:cNvSpPr/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2000" b="1" dirty="0">
                      <a:solidFill>
                        <a:srgbClr val="FF0000"/>
                      </a:solidFill>
                      <a:latin typeface="Calibri Light" charset="0"/>
                      <a:ea typeface="Calibri Light" charset="0"/>
                      <a:cs typeface="Calibri Light" charset="0"/>
                    </a:rPr>
                    <a:t>Note:</a:t>
                  </a:r>
                  <a:r>
                    <a:rPr lang="en-US" sz="2000" b="1" dirty="0">
                      <a:latin typeface="Calibri Light" charset="0"/>
                      <a:ea typeface="Calibri Light" charset="0"/>
                      <a:cs typeface="Calibri Light" charset="0"/>
                    </a:rPr>
                    <a:t> </a:t>
                  </a:r>
                  <a:r>
                    <a:rPr lang="en-US" sz="2000" dirty="0">
                      <a:solidFill>
                        <a:srgbClr val="1C1FFE"/>
                      </a:solidFill>
                    </a:rPr>
                    <a:t>The trade-off between exploitation and exploration can be adjusted by introducing a hyper-parameter in </a:t>
                  </a:r>
                  <a14:m>
                    <m:oMath xmlns:m="http://schemas.openxmlformats.org/officeDocument/2006/math"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  <m:t>𝑏𝑒𝑠𝑡</m:t>
                          </m:r>
                        </m:sub>
                      </m:sSub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. A larger value of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 will encourage exploration.</a:t>
                  </a: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575398-FBF5-B6F6-838C-0F755226CE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  <a:blipFill>
                  <a:blip r:embed="rId6"/>
                  <a:stretch>
                    <a:fillRect l="-602" t="-526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987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Demonstration of BO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" name="new">
            <a:hlinkClick r:id="" action="ppaction://media"/>
            <a:extLst>
              <a:ext uri="{FF2B5EF4-FFF2-40B4-BE49-F238E27FC236}">
                <a16:creationId xmlns:a16="http://schemas.microsoft.com/office/drawing/2014/main" id="{46F2C212-3357-E9B0-C38F-E5869848C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1074" y="1470858"/>
            <a:ext cx="662330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831616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Constrained Expected Improvement (</a:t>
            </a:r>
            <a:r>
              <a:rPr lang="en-US" altLang="zh-CN" sz="3600" b="1" dirty="0" err="1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cEI</a:t>
            </a: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B86C5-C85B-526C-AB1E-982C8A9E2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782" y="1146907"/>
            <a:ext cx="4457700" cy="365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FF172-4895-A57F-9E52-00190BEEA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921" y="1601234"/>
            <a:ext cx="4457700" cy="365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613084-706B-12BA-ADD1-0E2B1BFC8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3868" y="1936909"/>
            <a:ext cx="2521527" cy="640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AB18B-1602-B992-C7D2-F22B7E250A66}"/>
              </a:ext>
            </a:extLst>
          </p:cNvPr>
          <p:cNvSpPr txBox="1"/>
          <p:nvPr/>
        </p:nvSpPr>
        <p:spPr>
          <a:xfrm>
            <a:off x="7135446" y="1143335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with linear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D5DEF-BA91-4D24-AC63-0B6513269DED}"/>
              </a:ext>
            </a:extLst>
          </p:cNvPr>
          <p:cNvSpPr txBox="1"/>
          <p:nvPr/>
        </p:nvSpPr>
        <p:spPr>
          <a:xfrm>
            <a:off x="7291963" y="1597662"/>
            <a:ext cx="321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Objective and constraints as GPs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60FD4-4BA8-C97F-2E9B-D7AA3EB987EB}"/>
              </a:ext>
            </a:extLst>
          </p:cNvPr>
          <p:cNvSpPr txBox="1"/>
          <p:nvPr/>
        </p:nvSpPr>
        <p:spPr>
          <a:xfrm>
            <a:off x="6929619" y="2072283"/>
            <a:ext cx="394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 the feasibility through the CDF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57D7AE-E882-FE41-14C5-DACF98831020}"/>
              </a:ext>
            </a:extLst>
          </p:cNvPr>
          <p:cNvGrpSpPr/>
          <p:nvPr/>
        </p:nvGrpSpPr>
        <p:grpSpPr>
          <a:xfrm>
            <a:off x="3380946" y="2682825"/>
            <a:ext cx="5430107" cy="3566160"/>
            <a:chOff x="3380946" y="2802897"/>
            <a:chExt cx="5430107" cy="35661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6C2E63-8005-A18D-1B50-A66F55BF653C}"/>
                </a:ext>
              </a:extLst>
            </p:cNvPr>
            <p:cNvGrpSpPr/>
            <p:nvPr/>
          </p:nvGrpSpPr>
          <p:grpSpPr>
            <a:xfrm>
              <a:off x="3380946" y="2802897"/>
              <a:ext cx="5430107" cy="3566160"/>
              <a:chOff x="3380946" y="2814754"/>
              <a:chExt cx="5430107" cy="356616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31E9F37-0CDB-96D4-1139-88329CD2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0946" y="2814754"/>
                <a:ext cx="5430107" cy="3566160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54A313D-1501-8F4E-B400-86C25FD64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4154" y="5407231"/>
                <a:ext cx="0" cy="735661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492310-1A4C-BE04-A25C-E90F2A346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4462" y="5443415"/>
                <a:ext cx="0" cy="699477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3C7E71D-92D9-6A85-BAB4-49D20D17F8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4154" y="6142892"/>
                <a:ext cx="41030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9970B9-ADAB-5AF0-7E0A-BDDFCA20E7E3}"/>
                  </a:ext>
                </a:extLst>
              </p:cNvPr>
              <p:cNvSpPr/>
              <p:nvPr/>
            </p:nvSpPr>
            <p:spPr>
              <a:xfrm>
                <a:off x="6174154" y="5263978"/>
                <a:ext cx="410308" cy="2388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457B56-9541-C9CE-8CEE-55DCA0AC2551}"/>
                </a:ext>
              </a:extLst>
            </p:cNvPr>
            <p:cNvSpPr txBox="1"/>
            <p:nvPr/>
          </p:nvSpPr>
          <p:spPr>
            <a:xfrm>
              <a:off x="5653762" y="5771119"/>
              <a:ext cx="884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infeasible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812BF-866A-C2F7-D035-6E261B8BE061}"/>
              </a:ext>
            </a:extLst>
          </p:cNvPr>
          <p:cNvGrpSpPr/>
          <p:nvPr/>
        </p:nvGrpSpPr>
        <p:grpSpPr>
          <a:xfrm>
            <a:off x="498051" y="6254448"/>
            <a:ext cx="10673048" cy="549273"/>
            <a:chOff x="249429" y="3509381"/>
            <a:chExt cx="3193703" cy="1768374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4534C1-FB32-1F90-97E3-0C0F9DC5692F}"/>
                </a:ext>
              </a:extLst>
            </p:cNvPr>
            <p:cNvSpPr/>
            <p:nvPr/>
          </p:nvSpPr>
          <p:spPr>
            <a:xfrm>
              <a:off x="249429" y="3509381"/>
              <a:ext cx="3193703" cy="17683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6FE37A-198D-C3DA-95FB-7A2C7612F46E}"/>
                </a:ext>
              </a:extLst>
            </p:cNvPr>
            <p:cNvSpPr/>
            <p:nvPr/>
          </p:nvSpPr>
          <p:spPr>
            <a:xfrm>
              <a:off x="271056" y="3738724"/>
              <a:ext cx="3150449" cy="128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The idea of </a:t>
              </a:r>
              <a:r>
                <a:rPr lang="en-US" sz="2000" dirty="0" err="1">
                  <a:solidFill>
                    <a:srgbClr val="1C1FFE"/>
                  </a:solidFill>
                </a:rPr>
                <a:t>cEI</a:t>
              </a:r>
              <a:r>
                <a:rPr lang="en-US" sz="2000" dirty="0">
                  <a:solidFill>
                    <a:srgbClr val="1C1FFE"/>
                  </a:solidFill>
                </a:rPr>
                <a:t> can naturally benefit to the physics-constrained optimization.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83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Case Study: Physics-Constrained Bayesian Optimization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60357" y="5442667"/>
            <a:ext cx="10673048" cy="850358"/>
            <a:chOff x="249429" y="3509381"/>
            <a:chExt cx="3193703" cy="2737711"/>
          </a:xfrm>
        </p:grpSpPr>
        <p:sp>
          <p:nvSpPr>
            <p:cNvPr id="30" name="Rounded Rectangle 29"/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The objective is to place a set of actuators in all feasible locations to minimize the total variations under the constraints of feasible ranges of forces and a maximum number of actuators.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6513AD-51B5-D0E5-7340-F33E85D6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60" y="2284172"/>
            <a:ext cx="5842767" cy="27432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BB5CF62-0104-B3F7-AAC5-31091000F619}"/>
              </a:ext>
            </a:extLst>
          </p:cNvPr>
          <p:cNvGrpSpPr/>
          <p:nvPr/>
        </p:nvGrpSpPr>
        <p:grpSpPr>
          <a:xfrm>
            <a:off x="6524536" y="1527424"/>
            <a:ext cx="4708869" cy="3629257"/>
            <a:chOff x="6533772" y="1398115"/>
            <a:chExt cx="4708869" cy="362925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F829AB-3BBC-24CE-7439-F6EC037C0AB0}"/>
                </a:ext>
              </a:extLst>
            </p:cNvPr>
            <p:cNvGrpSpPr/>
            <p:nvPr/>
          </p:nvGrpSpPr>
          <p:grpSpPr>
            <a:xfrm>
              <a:off x="7052336" y="1398115"/>
              <a:ext cx="3994355" cy="1110027"/>
              <a:chOff x="7052336" y="1398115"/>
              <a:chExt cx="3994355" cy="111002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F46C9B0-0D97-6B3E-A689-806C368CECBB}"/>
                  </a:ext>
                </a:extLst>
              </p:cNvPr>
              <p:cNvSpPr/>
              <p:nvPr/>
            </p:nvSpPr>
            <p:spPr>
              <a:xfrm>
                <a:off x="8248071" y="2086530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291E7-A006-FD12-96AA-88936CBCED3D}"/>
                  </a:ext>
                </a:extLst>
              </p:cNvPr>
              <p:cNvSpPr/>
              <p:nvPr/>
            </p:nvSpPr>
            <p:spPr>
              <a:xfrm>
                <a:off x="8743011" y="2091609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D9CB2D8-1EE9-CF92-7DCF-03C798EA0C32}"/>
                  </a:ext>
                </a:extLst>
              </p:cNvPr>
              <p:cNvSpPr/>
              <p:nvPr/>
            </p:nvSpPr>
            <p:spPr>
              <a:xfrm>
                <a:off x="9164063" y="2073137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A41AD2-AEED-1B2E-71E8-ED274232E9E7}"/>
                  </a:ext>
                </a:extLst>
              </p:cNvPr>
              <p:cNvSpPr txBox="1"/>
              <p:nvPr/>
            </p:nvSpPr>
            <p:spPr>
              <a:xfrm>
                <a:off x="7052336" y="1984922"/>
                <a:ext cx="954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Adjusted deviation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F20282-1557-DF67-5AB0-B7F7CD9C8EF6}"/>
                  </a:ext>
                </a:extLst>
              </p:cNvPr>
              <p:cNvSpPr txBox="1"/>
              <p:nvPr/>
            </p:nvSpPr>
            <p:spPr>
              <a:xfrm>
                <a:off x="8397101" y="1398115"/>
                <a:ext cx="945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Initial deviation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F239C2-1516-F11F-A268-2971EDD3807C}"/>
                  </a:ext>
                </a:extLst>
              </p:cNvPr>
              <p:cNvSpPr txBox="1"/>
              <p:nvPr/>
            </p:nvSpPr>
            <p:spPr>
              <a:xfrm>
                <a:off x="9290667" y="1535722"/>
                <a:ext cx="1756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Displacement matrix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D2E263F-C7F6-A4A4-F7A2-17AAD62BA11E}"/>
                  </a:ext>
                </a:extLst>
              </p:cNvPr>
              <p:cNvCxnSpPr>
                <a:cxnSpLocks/>
                <a:stCxn id="2" idx="1"/>
                <a:endCxn id="6" idx="3"/>
              </p:cNvCxnSpPr>
              <p:nvPr/>
            </p:nvCxnSpPr>
            <p:spPr>
              <a:xfrm flipH="1">
                <a:off x="8006339" y="2246532"/>
                <a:ext cx="2417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69605BA-A379-8D0A-4E0A-8DDA3D30BB5C}"/>
                  </a:ext>
                </a:extLst>
              </p:cNvPr>
              <p:cNvCxnSpPr>
                <a:cxnSpLocks/>
                <a:stCxn id="3" idx="0"/>
                <a:endCxn id="8" idx="2"/>
              </p:cNvCxnSpPr>
              <p:nvPr/>
            </p:nvCxnSpPr>
            <p:spPr>
              <a:xfrm flipV="1">
                <a:off x="8869615" y="1921335"/>
                <a:ext cx="0" cy="1702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BED6FB5-75B7-C532-2B5F-057C9E4DF24A}"/>
                  </a:ext>
                </a:extLst>
              </p:cNvPr>
              <p:cNvCxnSpPr>
                <a:cxnSpLocks/>
                <a:stCxn id="4" idx="0"/>
                <a:endCxn id="9" idx="2"/>
              </p:cNvCxnSpPr>
              <p:nvPr/>
            </p:nvCxnSpPr>
            <p:spPr>
              <a:xfrm flipV="1">
                <a:off x="9290667" y="1843499"/>
                <a:ext cx="878012" cy="2296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D4AF1C-D7E1-DF8F-A14D-AB185329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3772" y="2009852"/>
              <a:ext cx="4708869" cy="301752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679D19-D9B8-B8CA-4925-A1F56B5A3947}"/>
              </a:ext>
            </a:extLst>
          </p:cNvPr>
          <p:cNvSpPr txBox="1"/>
          <p:nvPr/>
        </p:nvSpPr>
        <p:spPr>
          <a:xfrm>
            <a:off x="726495" y="6462795"/>
            <a:ext cx="1032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</a:rPr>
              <a:t>AlBahar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A., Kim, I., Wang, X., &amp; Yue, X. (2022). Physics-constrained Bayesian optimization for optimal actuators placement in composite structures assembly. 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IEEE Transactions on Automation Science and Engineering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900" u="sng" dirty="0">
                <a:solidFill>
                  <a:srgbClr val="222222"/>
                </a:solidFill>
              </a:rPr>
              <a:t>Wang, Y.</a:t>
            </a:r>
            <a:r>
              <a:rPr lang="en-US" sz="900" dirty="0">
                <a:solidFill>
                  <a:srgbClr val="222222"/>
                </a:solidFill>
              </a:rPr>
              <a:t>, Yue, X. (2023). Multi-modal Deep Learning Methods with Applications to Advanced Manufacturing (under review).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9519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Case Study: Results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78172" y="5813377"/>
            <a:ext cx="10673048" cy="549273"/>
            <a:chOff x="249429" y="3509381"/>
            <a:chExt cx="3193703" cy="1768374"/>
          </a:xfrm>
        </p:grpSpPr>
        <p:sp>
          <p:nvSpPr>
            <p:cNvPr id="30" name="Rounded Rectangle 29"/>
            <p:cNvSpPr/>
            <p:nvPr/>
          </p:nvSpPr>
          <p:spPr>
            <a:xfrm>
              <a:off x="249429" y="3509381"/>
              <a:ext cx="3193703" cy="17683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683" y="3724301"/>
              <a:ext cx="3150449" cy="128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MGP-CBO achieves smaller shape deviation using fewer actuators and smaller forces.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D223FD5-3257-FF08-87F0-C87BFC04A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08" y="1218427"/>
            <a:ext cx="11260184" cy="1280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74AC5F-934B-6CE5-8702-3590C9680EF7}"/>
              </a:ext>
            </a:extLst>
          </p:cNvPr>
          <p:cNvSpPr txBox="1"/>
          <p:nvPr/>
        </p:nvSpPr>
        <p:spPr>
          <a:xfrm>
            <a:off x="726495" y="6462795"/>
            <a:ext cx="1032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</a:rPr>
              <a:t>AlBahar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A., Kim, I., Wang, X., &amp; Yue, X. (2022). Physics-constrained Bayesian optimization for optimal actuators placement in composite structures assembly. 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IEEE Transactions on Automation Science and Engineering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900" u="sng" dirty="0">
                <a:solidFill>
                  <a:srgbClr val="222222"/>
                </a:solidFill>
              </a:rPr>
              <a:t>Wang, Y.</a:t>
            </a:r>
            <a:r>
              <a:rPr lang="en-US" sz="900" dirty="0">
                <a:solidFill>
                  <a:srgbClr val="222222"/>
                </a:solidFill>
              </a:rPr>
              <a:t>, Yue, X. (2023). Multi-modal Deep Learning Methods with Applications to Advanced Manufacturing (under review).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FD6AF-46D0-0C95-E4F1-DA3617DFB6FB}"/>
              </a:ext>
            </a:extLst>
          </p:cNvPr>
          <p:cNvSpPr txBox="1"/>
          <p:nvPr/>
        </p:nvSpPr>
        <p:spPr>
          <a:xfrm>
            <a:off x="1674490" y="896882"/>
            <a:ext cx="865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Performance comparison between physics-constrained BO and other optimization method</a:t>
            </a:r>
          </a:p>
        </p:txBody>
      </p:sp>
      <p:pic>
        <p:nvPicPr>
          <p:cNvPr id="8" name="Picture 7" descr="A diagram of a circle&#10;&#10;Description automatically generated">
            <a:extLst>
              <a:ext uri="{FF2B5EF4-FFF2-40B4-BE49-F238E27FC236}">
                <a16:creationId xmlns:a16="http://schemas.microsoft.com/office/drawing/2014/main" id="{335F00E3-226A-911C-496E-A3B314002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08" y="2555782"/>
            <a:ext cx="73708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6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265;p32"/>
          <p:cNvSpPr txBox="1">
            <a:spLocks/>
          </p:cNvSpPr>
          <p:nvPr/>
        </p:nvSpPr>
        <p:spPr>
          <a:xfrm>
            <a:off x="180192" y="170137"/>
            <a:ext cx="12202954" cy="89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328" y="1455469"/>
            <a:ext cx="10997272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Bayesian optimization is a sequential optimization framework with the interaction between surrogate model and acquisition function.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Domain knowledge or physical insights can be incorporated into the design of surrogate model and/or acquisition function to develop physics-informed Bayesian optimization.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There is still no uniform framework for Pi-BO, which is worth exploring for specific application task (i.e., optimization of Beam polarization) and generalizing into widely applicable framework.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algn="just"/>
            <a:endParaRPr lang="en-US" i="1" u="sng" dirty="0">
              <a:solidFill>
                <a:srgbClr val="1C1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7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308727"/>
            <a:ext cx="475488" cy="548640"/>
          </a:xfr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92" y="27355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265;p32"/>
          <p:cNvSpPr txBox="1">
            <a:spLocks/>
          </p:cNvSpPr>
          <p:nvPr/>
        </p:nvSpPr>
        <p:spPr>
          <a:xfrm>
            <a:off x="2669392" y="2735538"/>
            <a:ext cx="7071508" cy="18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Thank you!</a:t>
            </a:r>
          </a:p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Q &amp; A</a:t>
            </a:r>
          </a:p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200" dirty="0">
                <a:ea typeface="Calibri Light" charset="0"/>
                <a:cs typeface="Calibri Light" charset="0"/>
              </a:rPr>
              <a:t>Yinan Wang (wangy88@rpi.edu)</a:t>
            </a:r>
          </a:p>
        </p:txBody>
      </p:sp>
    </p:spTree>
    <p:extLst>
      <p:ext uri="{BB962C8B-B14F-4D97-AF65-F5344CB8AC3E}">
        <p14:creationId xmlns:p14="http://schemas.microsoft.com/office/powerpoint/2010/main" val="3018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E186C8-4317-1981-B099-821DF7CAEE38}"/>
              </a:ext>
            </a:extLst>
          </p:cNvPr>
          <p:cNvCxnSpPr/>
          <p:nvPr/>
        </p:nvCxnSpPr>
        <p:spPr>
          <a:xfrm>
            <a:off x="9187498" y="1135023"/>
            <a:ext cx="0" cy="530352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Motivation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B2FB30-19D3-F96C-5307-6E7E5D0A9D5E}"/>
              </a:ext>
            </a:extLst>
          </p:cNvPr>
          <p:cNvCxnSpPr/>
          <p:nvPr/>
        </p:nvCxnSpPr>
        <p:spPr>
          <a:xfrm>
            <a:off x="6120613" y="1190743"/>
            <a:ext cx="0" cy="530352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3C2FDD-C719-E700-88B8-B87BCEF7EB5E}"/>
              </a:ext>
            </a:extLst>
          </p:cNvPr>
          <p:cNvCxnSpPr/>
          <p:nvPr/>
        </p:nvCxnSpPr>
        <p:spPr>
          <a:xfrm>
            <a:off x="3039033" y="1156723"/>
            <a:ext cx="0" cy="5303520"/>
          </a:xfrm>
          <a:prstGeom prst="line">
            <a:avLst/>
          </a:prstGeom>
          <a:ln w="1905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FFC808DE-B6E9-495F-03A4-1ED0D675D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0" b="9185"/>
          <a:stretch/>
        </p:blipFill>
        <p:spPr>
          <a:xfrm>
            <a:off x="254436" y="2851458"/>
            <a:ext cx="2637213" cy="210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D459F-2CDE-26B4-5B95-747DF528F4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427" b="57704"/>
          <a:stretch/>
        </p:blipFill>
        <p:spPr>
          <a:xfrm>
            <a:off x="3347903" y="2014698"/>
            <a:ext cx="2509182" cy="2011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D049D7-91B1-0582-4DF7-630D790BA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052" r="2463" b="57284"/>
          <a:stretch/>
        </p:blipFill>
        <p:spPr>
          <a:xfrm flipH="1">
            <a:off x="6433100" y="2014698"/>
            <a:ext cx="2427648" cy="2011680"/>
          </a:xfrm>
          <a:prstGeom prst="rect">
            <a:avLst/>
          </a:prstGeom>
        </p:spPr>
      </p:pic>
      <p:pic>
        <p:nvPicPr>
          <p:cNvPr id="13" name="Picture 12" descr="A diagram of a tube&#10;&#10;Description automatically generated">
            <a:extLst>
              <a:ext uri="{FF2B5EF4-FFF2-40B4-BE49-F238E27FC236}">
                <a16:creationId xmlns:a16="http://schemas.microsoft.com/office/drawing/2014/main" id="{1A452381-6C0F-BFD7-4348-7D1E97F4C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899" y="4217262"/>
            <a:ext cx="2478849" cy="2194560"/>
          </a:xfrm>
          <a:prstGeom prst="rect">
            <a:avLst/>
          </a:prstGeom>
        </p:spPr>
      </p:pic>
      <p:pic>
        <p:nvPicPr>
          <p:cNvPr id="14" name="Picture 13" descr="A diagram of a circle with a circle and a circle with a circle with a circle and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FE32BC29-AFD3-86AB-8903-96C383BC02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81" r="58620"/>
          <a:stretch/>
        </p:blipFill>
        <p:spPr>
          <a:xfrm>
            <a:off x="3301346" y="4133011"/>
            <a:ext cx="2432412" cy="2376725"/>
          </a:xfrm>
          <a:prstGeom prst="rect">
            <a:avLst/>
          </a:prstGeom>
        </p:spPr>
      </p:pic>
      <p:pic>
        <p:nvPicPr>
          <p:cNvPr id="16" name="Picture 15" descr="A diagram of a circle with a circle and a circle with a circle with a circle and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71A9D2A4-12F4-E5A5-8CA8-D5DE5B14C9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6" t="6881" r="17147"/>
          <a:stretch/>
        </p:blipFill>
        <p:spPr>
          <a:xfrm>
            <a:off x="9436763" y="2888805"/>
            <a:ext cx="2432412" cy="2377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A8723-6F41-6310-B375-3A22300B19AC}"/>
              </a:ext>
            </a:extLst>
          </p:cNvPr>
          <p:cNvSpPr txBox="1"/>
          <p:nvPr/>
        </p:nvSpPr>
        <p:spPr>
          <a:xfrm>
            <a:off x="3651822" y="1189234"/>
            <a:ext cx="1901343" cy="6463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the dimension gap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5FE2D-2950-6346-7772-8630E3EEED9A}"/>
              </a:ext>
            </a:extLst>
          </p:cNvPr>
          <p:cNvSpPr txBox="1"/>
          <p:nvPr/>
        </p:nvSpPr>
        <p:spPr>
          <a:xfrm>
            <a:off x="6305927" y="1192708"/>
            <a:ext cx="2626195" cy="6463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/>
              <a:t>Set the locations and forces of actuators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DE3C68-30A8-49C8-E893-64F43B097C68}"/>
              </a:ext>
            </a:extLst>
          </p:cNvPr>
          <p:cNvSpPr txBox="1"/>
          <p:nvPr/>
        </p:nvSpPr>
        <p:spPr>
          <a:xfrm>
            <a:off x="9643753" y="1189234"/>
            <a:ext cx="2040861" cy="64633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dirty="0"/>
              <a:t>Generate corrected dimension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7A06C-C35A-F596-E383-29D16BCDB4C1}"/>
              </a:ext>
            </a:extLst>
          </p:cNvPr>
          <p:cNvSpPr txBox="1"/>
          <p:nvPr/>
        </p:nvSpPr>
        <p:spPr>
          <a:xfrm>
            <a:off x="772966" y="1329684"/>
            <a:ext cx="1947649" cy="369332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Fuselage Assembly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9AA76A2-90F6-F42F-6110-4D9937342388}"/>
              </a:ext>
            </a:extLst>
          </p:cNvPr>
          <p:cNvSpPr/>
          <p:nvPr/>
        </p:nvSpPr>
        <p:spPr>
          <a:xfrm>
            <a:off x="2931269" y="3853052"/>
            <a:ext cx="280565" cy="364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3E69EB8A-935C-251E-1FA5-E466B58C86D5}"/>
              </a:ext>
            </a:extLst>
          </p:cNvPr>
          <p:cNvSpPr/>
          <p:nvPr/>
        </p:nvSpPr>
        <p:spPr>
          <a:xfrm>
            <a:off x="6014959" y="3853052"/>
            <a:ext cx="280565" cy="364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6F0E33EC-0619-FD7B-181C-9D7F89A96F24}"/>
              </a:ext>
            </a:extLst>
          </p:cNvPr>
          <p:cNvSpPr/>
          <p:nvPr/>
        </p:nvSpPr>
        <p:spPr>
          <a:xfrm>
            <a:off x="9071604" y="3853052"/>
            <a:ext cx="280565" cy="364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00BE063F-9B90-D1CC-9FBE-D3EB4202BA8D}"/>
              </a:ext>
            </a:extLst>
          </p:cNvPr>
          <p:cNvSpPr>
            <a:spLocks noChangeAspect="1"/>
          </p:cNvSpPr>
          <p:nvPr/>
        </p:nvSpPr>
        <p:spPr>
          <a:xfrm>
            <a:off x="1387401" y="876341"/>
            <a:ext cx="9882962" cy="402336"/>
          </a:xfrm>
          <a:prstGeom prst="rightArrow">
            <a:avLst>
              <a:gd name="adj1" fmla="val 50000"/>
              <a:gd name="adj2" fmla="val 80705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Prediction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AD0C06F-A5E3-9A8C-E0DF-9BED74186A89}"/>
              </a:ext>
            </a:extLst>
          </p:cNvPr>
          <p:cNvSpPr/>
          <p:nvPr/>
        </p:nvSpPr>
        <p:spPr>
          <a:xfrm flipH="1">
            <a:off x="1431242" y="6259075"/>
            <a:ext cx="9837051" cy="402336"/>
          </a:xfrm>
          <a:prstGeom prst="rightArrow">
            <a:avLst>
              <a:gd name="adj1" fmla="val 50000"/>
              <a:gd name="adj2" fmla="val 80705"/>
            </a:avLst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540162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ADEFA-3A2E-49C7-AE58-2D2AB58704D3}"/>
              </a:ext>
            </a:extLst>
          </p:cNvPr>
          <p:cNvSpPr txBox="1"/>
          <p:nvPr/>
        </p:nvSpPr>
        <p:spPr>
          <a:xfrm>
            <a:off x="6271710" y="1066639"/>
            <a:ext cx="209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Data Visualization</a:t>
            </a:r>
          </a:p>
        </p:txBody>
      </p:sp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Intuitive Example of Bayesian Optimization</a:t>
            </a:r>
          </a:p>
        </p:txBody>
      </p:sp>
      <p:pic>
        <p:nvPicPr>
          <p:cNvPr id="4" name="Screen Recording 2023-08-24 at 12.45.06 AM">
            <a:hlinkClick r:id="" action="ppaction://media"/>
            <a:extLst>
              <a:ext uri="{FF2B5EF4-FFF2-40B4-BE49-F238E27FC236}">
                <a16:creationId xmlns:a16="http://schemas.microsoft.com/office/drawing/2014/main" id="{A73A2931-CEF2-09A7-26EF-58CDCB91B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703"/>
          <a:stretch/>
        </p:blipFill>
        <p:spPr>
          <a:xfrm>
            <a:off x="2522773" y="1002817"/>
            <a:ext cx="6959906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1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BCCF9-5D3B-F92E-606C-59C5D1B3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065" y="1081459"/>
            <a:ext cx="6973878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ADEFA-3A2E-49C7-AE58-2D2AB58704D3}"/>
              </a:ext>
            </a:extLst>
          </p:cNvPr>
          <p:cNvSpPr txBox="1"/>
          <p:nvPr/>
        </p:nvSpPr>
        <p:spPr>
          <a:xfrm>
            <a:off x="6271710" y="1066639"/>
            <a:ext cx="209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Data Visualization</a:t>
            </a:r>
          </a:p>
        </p:txBody>
      </p:sp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Intuitive Example of Bayesian Optimization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9DD17-502A-FC68-46E3-7E3A5BE8D5F3}"/>
              </a:ext>
            </a:extLst>
          </p:cNvPr>
          <p:cNvGrpSpPr/>
          <p:nvPr/>
        </p:nvGrpSpPr>
        <p:grpSpPr>
          <a:xfrm>
            <a:off x="478172" y="5883549"/>
            <a:ext cx="10673048" cy="850358"/>
            <a:chOff x="249429" y="3509381"/>
            <a:chExt cx="3193703" cy="27377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CA48673-511C-360C-778B-16B3C43B78D8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6FD6B-DF1A-E55C-A74E-A25DC287740B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With an appropriately defined surrogate model and an acquisition function, we can efficiently evaluate the point that will highly likely lead to the optimized output.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97F307-BE63-A8DC-A098-F3B656E171F9}"/>
              </a:ext>
            </a:extLst>
          </p:cNvPr>
          <p:cNvSpPr txBox="1"/>
          <p:nvPr/>
        </p:nvSpPr>
        <p:spPr>
          <a:xfrm>
            <a:off x="407328" y="4726983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Acquisition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3C16A-C2D5-A701-40BD-138B81CE7F21}"/>
              </a:ext>
            </a:extLst>
          </p:cNvPr>
          <p:cNvSpPr txBox="1"/>
          <p:nvPr/>
        </p:nvSpPr>
        <p:spPr>
          <a:xfrm>
            <a:off x="407328" y="2403507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model</a:t>
            </a:r>
          </a:p>
        </p:txBody>
      </p:sp>
    </p:spTree>
    <p:extLst>
      <p:ext uri="{BB962C8B-B14F-4D97-AF65-F5344CB8AC3E}">
        <p14:creationId xmlns:p14="http://schemas.microsoft.com/office/powerpoint/2010/main" val="34064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ADEFA-3A2E-49C7-AE58-2D2AB58704D3}"/>
              </a:ext>
            </a:extLst>
          </p:cNvPr>
          <p:cNvSpPr txBox="1"/>
          <p:nvPr/>
        </p:nvSpPr>
        <p:spPr>
          <a:xfrm>
            <a:off x="6271710" y="1066639"/>
            <a:ext cx="209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Data Visualization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9DD17-502A-FC68-46E3-7E3A5BE8D5F3}"/>
              </a:ext>
            </a:extLst>
          </p:cNvPr>
          <p:cNvGrpSpPr/>
          <p:nvPr/>
        </p:nvGrpSpPr>
        <p:grpSpPr>
          <a:xfrm>
            <a:off x="478172" y="5883549"/>
            <a:ext cx="10673048" cy="850358"/>
            <a:chOff x="249429" y="3509381"/>
            <a:chExt cx="3193703" cy="27377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CA48673-511C-360C-778B-16B3C43B78D8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6FD6B-DF1A-E55C-A74E-A25DC287740B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With an appropriately defined surrogate model and an acquisition function, we can efficiently evaluate the point that will highly likely lead to the optimized output.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4" name="Google Shape;265;p32">
            <a:extLst>
              <a:ext uri="{FF2B5EF4-FFF2-40B4-BE49-F238E27FC236}">
                <a16:creationId xmlns:a16="http://schemas.microsoft.com/office/drawing/2014/main" id="{B6F74957-76A8-4329-E06B-E35537136EF9}"/>
              </a:ext>
            </a:extLst>
          </p:cNvPr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General Formulation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59016-6F53-BF30-05F9-3C3CD8ED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28" y="1676697"/>
            <a:ext cx="930174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Surrogate Model: Gaussian Process (GP)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creen Recording 2023-08-23 at 10.39.21 PM">
            <a:hlinkClick r:id="" action="ppaction://media"/>
            <a:extLst>
              <a:ext uri="{FF2B5EF4-FFF2-40B4-BE49-F238E27FC236}">
                <a16:creationId xmlns:a16="http://schemas.microsoft.com/office/drawing/2014/main" id="{B5262E45-9CB3-23DF-FBC3-AB67AE41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3128" y="1221928"/>
            <a:ext cx="6945744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280BFC5-0270-AF02-68D6-9B22AD972CD6}"/>
                  </a:ext>
                </a:extLst>
              </p:cNvPr>
              <p:cNvSpPr/>
              <p:nvPr/>
            </p:nvSpPr>
            <p:spPr>
              <a:xfrm>
                <a:off x="293760" y="4347827"/>
                <a:ext cx="10997272" cy="1820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dirty="0"/>
                  <a:t>GP is essentially a model of the distribution of functions given the current observations.</a:t>
                </a:r>
              </a:p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dirty="0"/>
                  <a:t>GP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𝒢𝒫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/>
                  <a:t> is determined by the mean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and covariance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dirty="0"/>
                  <a:t>Posterior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dirty="0"/>
                  <a:t> and variance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dirty="0"/>
                  <a:t> can be computed explicitly given the collected observations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/>
                  <a:t> (dataset).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280BFC5-0270-AF02-68D6-9B22AD972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60" y="4347827"/>
                <a:ext cx="10997272" cy="1820755"/>
              </a:xfrm>
              <a:prstGeom prst="rect">
                <a:avLst/>
              </a:prstGeom>
              <a:blipFill>
                <a:blip r:embed="rId7"/>
                <a:stretch>
                  <a:fillRect l="-346" t="-1389" r="-577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0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Surrogate Model: Multi-layer Deep Gaussian Process (MGP)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473F7A-F5B6-A3B6-33C1-D1BBE97615C6}"/>
              </a:ext>
            </a:extLst>
          </p:cNvPr>
          <p:cNvGrpSpPr/>
          <p:nvPr/>
        </p:nvGrpSpPr>
        <p:grpSpPr>
          <a:xfrm>
            <a:off x="478172" y="5578155"/>
            <a:ext cx="10673048" cy="850358"/>
            <a:chOff x="249429" y="3509381"/>
            <a:chExt cx="3193703" cy="273771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0D57C06-575C-F56C-5C73-6735DF2C7E6C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33008A-999B-C7C1-D93A-73BA6DF25785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MGP is proposed to learn the complex dependency of the underlying process and improve global optimum function approximations.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AC8700-A89E-6358-7021-3B7D9D7A5B49}"/>
              </a:ext>
            </a:extLst>
          </p:cNvPr>
          <p:cNvGrpSpPr/>
          <p:nvPr/>
        </p:nvGrpSpPr>
        <p:grpSpPr>
          <a:xfrm>
            <a:off x="293760" y="1201613"/>
            <a:ext cx="5802242" cy="4206437"/>
            <a:chOff x="293760" y="1201613"/>
            <a:chExt cx="5802242" cy="420643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3739FD-DC0B-3EE4-1413-7C0802871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0662"/>
            <a:stretch/>
          </p:blipFill>
          <p:spPr>
            <a:xfrm>
              <a:off x="1076962" y="4976408"/>
              <a:ext cx="5019039" cy="4316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DB9C5-E6A6-11B7-EE00-A517A03AED09}"/>
                    </a:ext>
                  </a:extLst>
                </p:cNvPr>
                <p:cNvSpPr txBox="1"/>
                <p:nvPr/>
              </p:nvSpPr>
              <p:spPr>
                <a:xfrm>
                  <a:off x="293760" y="1201613"/>
                  <a:ext cx="2615203" cy="36933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dirty="0"/>
                    <a:t>-layer MGP: Formulation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3DDB9C5-E6A6-11B7-EE00-A517A03AE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60" y="1201613"/>
                  <a:ext cx="2615203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67C293-F3A8-42D7-1A69-554282C38AC3}"/>
                </a:ext>
              </a:extLst>
            </p:cNvPr>
            <p:cNvGrpSpPr/>
            <p:nvPr/>
          </p:nvGrpSpPr>
          <p:grpSpPr>
            <a:xfrm>
              <a:off x="888032" y="1828489"/>
              <a:ext cx="5207970" cy="1326463"/>
              <a:chOff x="993934" y="1273331"/>
              <a:chExt cx="5207970" cy="132646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2D33488-5478-68E7-8DBD-3C285D9A07E2}"/>
                  </a:ext>
                </a:extLst>
              </p:cNvPr>
              <p:cNvSpPr/>
              <p:nvPr/>
            </p:nvSpPr>
            <p:spPr>
              <a:xfrm>
                <a:off x="3196908" y="2318523"/>
                <a:ext cx="421945" cy="255736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E58D050-F108-B0B8-412E-F9BFED206BE5}"/>
                  </a:ext>
                </a:extLst>
              </p:cNvPr>
              <p:cNvCxnSpPr>
                <a:cxnSpLocks/>
                <a:stCxn id="28" idx="0"/>
                <a:endCxn id="32" idx="2"/>
              </p:cNvCxnSpPr>
              <p:nvPr/>
            </p:nvCxnSpPr>
            <p:spPr>
              <a:xfrm flipH="1" flipV="1">
                <a:off x="3407880" y="1796551"/>
                <a:ext cx="1" cy="5219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6EF029B-035F-EB4A-BAEF-BAFD74E6E0EC}"/>
                  </a:ext>
                </a:extLst>
              </p:cNvPr>
              <p:cNvGrpSpPr/>
              <p:nvPr/>
            </p:nvGrpSpPr>
            <p:grpSpPr>
              <a:xfrm>
                <a:off x="993934" y="1273331"/>
                <a:ext cx="5207970" cy="1326463"/>
                <a:chOff x="993934" y="1273331"/>
                <a:chExt cx="5207970" cy="1326463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9809CA7-695C-601A-4AE4-D7B341C843CD}"/>
                    </a:ext>
                  </a:extLst>
                </p:cNvPr>
                <p:cNvGrpSpPr/>
                <p:nvPr/>
              </p:nvGrpSpPr>
              <p:grpSpPr>
                <a:xfrm>
                  <a:off x="993934" y="1858083"/>
                  <a:ext cx="5207970" cy="741711"/>
                  <a:chOff x="1069384" y="1859636"/>
                  <a:chExt cx="5207970" cy="741711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6E65435-9FD8-496A-FC34-58C7F725939E}"/>
                      </a:ext>
                    </a:extLst>
                  </p:cNvPr>
                  <p:cNvSpPr/>
                  <p:nvPr/>
                </p:nvSpPr>
                <p:spPr>
                  <a:xfrm>
                    <a:off x="2461649" y="2315502"/>
                    <a:ext cx="162732" cy="25573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004555E-7C37-6D0B-9C52-EAA52BA4B424}"/>
                      </a:ext>
                    </a:extLst>
                  </p:cNvPr>
                  <p:cNvSpPr/>
                  <p:nvPr/>
                </p:nvSpPr>
                <p:spPr>
                  <a:xfrm>
                    <a:off x="2069025" y="2315502"/>
                    <a:ext cx="162732" cy="255736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E8D35D75-7B99-8ABA-7515-34F29AA4F3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b="66341"/>
                  <a:stretch/>
                </p:blipFill>
                <p:spPr>
                  <a:xfrm>
                    <a:off x="1258315" y="2200903"/>
                    <a:ext cx="5019039" cy="369332"/>
                  </a:xfrm>
                  <a:prstGeom prst="rect">
                    <a:avLst/>
                  </a:prstGeom>
                </p:spPr>
              </p:pic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9E618E5-EB87-7E9C-8DA0-9DCCBBD84B5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384" y="2293570"/>
                    <a:ext cx="84914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response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29627ED-556E-5A0B-C582-2AB3094CC156}"/>
                      </a:ext>
                    </a:extLst>
                  </p:cNvPr>
                  <p:cNvSpPr txBox="1"/>
                  <p:nvPr/>
                </p:nvSpPr>
                <p:spPr>
                  <a:xfrm>
                    <a:off x="2260175" y="1859636"/>
                    <a:ext cx="57099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input</a:t>
                    </a:r>
                  </a:p>
                </p:txBody>
              </p: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612E16F4-ED87-D806-D0EB-A2CFAEF411FC}"/>
                      </a:ext>
                    </a:extLst>
                  </p:cNvPr>
                  <p:cNvCxnSpPr>
                    <a:cxnSpLocks/>
                    <a:stCxn id="15" idx="0"/>
                    <a:endCxn id="16" idx="2"/>
                  </p:cNvCxnSpPr>
                  <p:nvPr/>
                </p:nvCxnSpPr>
                <p:spPr>
                  <a:xfrm flipV="1">
                    <a:off x="2543015" y="2167413"/>
                    <a:ext cx="2655" cy="1480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87007A19-C37C-8A94-6C47-6A05DD5DC742}"/>
                      </a:ext>
                    </a:extLst>
                  </p:cNvPr>
                  <p:cNvCxnSpPr>
                    <a:cxnSpLocks/>
                    <a:stCxn id="13" idx="1"/>
                    <a:endCxn id="14" idx="3"/>
                  </p:cNvCxnSpPr>
                  <p:nvPr/>
                </p:nvCxnSpPr>
                <p:spPr>
                  <a:xfrm flipH="1">
                    <a:off x="1918527" y="2443370"/>
                    <a:ext cx="150498" cy="408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D1E96C-15FC-63A3-6759-8D92B211736B}"/>
                    </a:ext>
                  </a:extLst>
                </p:cNvPr>
                <p:cNvSpPr txBox="1"/>
                <p:nvPr/>
              </p:nvSpPr>
              <p:spPr>
                <a:xfrm>
                  <a:off x="2409000" y="1273331"/>
                  <a:ext cx="19977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Transformation of input (feature space)</a:t>
                  </a: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E30C939-C44D-F815-1865-833FF6C5623F}"/>
                </a:ext>
              </a:extLst>
            </p:cNvPr>
            <p:cNvGrpSpPr/>
            <p:nvPr/>
          </p:nvGrpSpPr>
          <p:grpSpPr>
            <a:xfrm>
              <a:off x="1076961" y="3488533"/>
              <a:ext cx="5019039" cy="1293082"/>
              <a:chOff x="1182864" y="3270634"/>
              <a:chExt cx="5019039" cy="129308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D92471B-B1BD-2166-5905-5C0E3E0859B7}"/>
                  </a:ext>
                </a:extLst>
              </p:cNvPr>
              <p:cNvSpPr/>
              <p:nvPr/>
            </p:nvSpPr>
            <p:spPr>
              <a:xfrm>
                <a:off x="4027798" y="3757415"/>
                <a:ext cx="691430" cy="255736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878B97B-3145-329E-48F7-1324E5CAEB3E}"/>
                  </a:ext>
                </a:extLst>
              </p:cNvPr>
              <p:cNvSpPr/>
              <p:nvPr/>
            </p:nvSpPr>
            <p:spPr>
              <a:xfrm>
                <a:off x="3326513" y="3765677"/>
                <a:ext cx="524815" cy="255736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8BD45BE-3A43-CC6B-B168-C41BBD968C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893" b="34058"/>
              <a:stretch/>
            </p:blipFill>
            <p:spPr>
              <a:xfrm>
                <a:off x="1182864" y="3765676"/>
                <a:ext cx="5019039" cy="307778"/>
              </a:xfrm>
              <a:prstGeom prst="rect">
                <a:avLst/>
              </a:prstGeom>
            </p:spPr>
          </p:pic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0B92CC7-4721-B7E0-3469-B0B179ADBD38}"/>
                  </a:ext>
                </a:extLst>
              </p:cNvPr>
              <p:cNvCxnSpPr>
                <a:cxnSpLocks/>
                <a:stCxn id="40" idx="0"/>
                <a:endCxn id="46" idx="2"/>
              </p:cNvCxnSpPr>
              <p:nvPr/>
            </p:nvCxnSpPr>
            <p:spPr>
              <a:xfrm flipH="1" flipV="1">
                <a:off x="3588920" y="3578411"/>
                <a:ext cx="1" cy="1872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1E6877D-A3A9-59CE-4160-6D820A764273}"/>
                      </a:ext>
                    </a:extLst>
                  </p:cNvPr>
                  <p:cNvSpPr txBox="1"/>
                  <p:nvPr/>
                </p:nvSpPr>
                <p:spPr>
                  <a:xfrm>
                    <a:off x="2392087" y="3270634"/>
                    <a:ext cx="239366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Mean function in the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oMath>
                    </a14:m>
                    <a:r>
                      <a:rPr lang="en-US" sz="1400" dirty="0"/>
                      <a:t> layer</a:t>
                    </a: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1E6877D-A3A9-59CE-4160-6D820A7642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92087" y="3270634"/>
                    <a:ext cx="2393665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58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61FA9A6-9274-C093-4E7B-2DAFDBCA4682}"/>
                  </a:ext>
                </a:extLst>
              </p:cNvPr>
              <p:cNvCxnSpPr>
                <a:cxnSpLocks/>
                <a:stCxn id="49" idx="2"/>
                <a:endCxn id="55" idx="0"/>
              </p:cNvCxnSpPr>
              <p:nvPr/>
            </p:nvCxnSpPr>
            <p:spPr>
              <a:xfrm>
                <a:off x="4373513" y="4013151"/>
                <a:ext cx="0" cy="2427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338E5E-52DE-DA76-1950-BAC18BCE622C}"/>
                  </a:ext>
                </a:extLst>
              </p:cNvPr>
              <p:cNvSpPr txBox="1"/>
              <p:nvPr/>
            </p:nvSpPr>
            <p:spPr>
              <a:xfrm>
                <a:off x="3602239" y="4255939"/>
                <a:ext cx="15425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Covariance kernel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993CCEEA-A164-E8FC-5375-1A1478B0602B}"/>
              </a:ext>
            </a:extLst>
          </p:cNvPr>
          <p:cNvSpPr txBox="1"/>
          <p:nvPr/>
        </p:nvSpPr>
        <p:spPr>
          <a:xfrm>
            <a:off x="726495" y="6462795"/>
            <a:ext cx="1032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</a:rPr>
              <a:t>AlBahar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A., Kim, I., Wang, X., &amp; Yue, X. (2022). Physics-constrained Bayesian optimization for optimal actuators placement in composite structures assembly. 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IEEE Transactions on Automation Science and Engineering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900" u="sng" dirty="0">
                <a:solidFill>
                  <a:srgbClr val="222222"/>
                </a:solidFill>
              </a:rPr>
              <a:t>Wang, Y.</a:t>
            </a:r>
            <a:r>
              <a:rPr lang="en-US" sz="900" dirty="0">
                <a:solidFill>
                  <a:srgbClr val="222222"/>
                </a:solidFill>
              </a:rPr>
              <a:t>, Yue, X. (2023). Multi-modal Deep Learning Methods with Applications to Advanced Manufacturing (under review).</a:t>
            </a:r>
            <a:endParaRPr lang="en-US" sz="9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17FFCD-D616-4312-38D0-E50BF801D358}"/>
              </a:ext>
            </a:extLst>
          </p:cNvPr>
          <p:cNvGrpSpPr/>
          <p:nvPr/>
        </p:nvGrpSpPr>
        <p:grpSpPr>
          <a:xfrm>
            <a:off x="6096000" y="1195878"/>
            <a:ext cx="5262628" cy="4314701"/>
            <a:chOff x="6096000" y="1195878"/>
            <a:chExt cx="5262628" cy="431470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AF2DBCF-4EB4-C9EB-3E71-A351CFD965D3}"/>
                </a:ext>
              </a:extLst>
            </p:cNvPr>
            <p:cNvSpPr/>
            <p:nvPr/>
          </p:nvSpPr>
          <p:spPr>
            <a:xfrm>
              <a:off x="8415710" y="4712942"/>
              <a:ext cx="162732" cy="25573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A99FD8-DC16-B643-522C-C59A5692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0052" y="1771067"/>
              <a:ext cx="4608576" cy="6400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56ED35-FA76-963F-D312-57B69EA6C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9506"/>
            <a:stretch/>
          </p:blipFill>
          <p:spPr>
            <a:xfrm>
              <a:off x="6697820" y="2618642"/>
              <a:ext cx="4213556" cy="11081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0F1AFBB-6D41-2158-1083-5F6CAAFB6220}"/>
                    </a:ext>
                  </a:extLst>
                </p:cNvPr>
                <p:cNvSpPr txBox="1"/>
                <p:nvPr/>
              </p:nvSpPr>
              <p:spPr>
                <a:xfrm>
                  <a:off x="6096000" y="1195878"/>
                  <a:ext cx="3265509" cy="36933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a14:m>
                  <a:r>
                    <a:rPr lang="en-US" dirty="0"/>
                    <a:t>-layer MGP: Marginal likelihood</a:t>
                  </a: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0F1AFBB-6D41-2158-1083-5F6CAAFB6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1195878"/>
                  <a:ext cx="326550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E261353-AA06-CEED-3483-3A6F02BBA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8332"/>
            <a:stretch/>
          </p:blipFill>
          <p:spPr>
            <a:xfrm>
              <a:off x="6750052" y="3886986"/>
              <a:ext cx="4213556" cy="11338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62F98F8-7494-8793-7970-9397D71BF4E9}"/>
                    </a:ext>
                  </a:extLst>
                </p:cNvPr>
                <p:cNvSpPr txBox="1"/>
                <p:nvPr/>
              </p:nvSpPr>
              <p:spPr>
                <a:xfrm>
                  <a:off x="6764719" y="5202802"/>
                  <a:ext cx="346471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Gram matrix of the kernel function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62F98F8-7494-8793-7970-9397D71BF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719" y="5202802"/>
                  <a:ext cx="3464714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730" t="-4000" b="-2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8DAB6FB-66FF-3DF3-F175-8B9EDB9F93CD}"/>
                </a:ext>
              </a:extLst>
            </p:cNvPr>
            <p:cNvCxnSpPr>
              <a:cxnSpLocks/>
              <a:stCxn id="66" idx="2"/>
              <a:endCxn id="68" idx="0"/>
            </p:cNvCxnSpPr>
            <p:nvPr/>
          </p:nvCxnSpPr>
          <p:spPr>
            <a:xfrm>
              <a:off x="8497076" y="4968678"/>
              <a:ext cx="0" cy="2341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655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01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Surrogate Model: Performance Comparison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E5B40-899B-E253-D38D-2DD63911F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2" y="2033324"/>
            <a:ext cx="5020056" cy="320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C2854C-C884-E466-9C09-2EB218D3F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409" y="3220560"/>
            <a:ext cx="6203852" cy="21945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DD7715-8F1F-DA74-B015-DF26FA92B557}"/>
              </a:ext>
            </a:extLst>
          </p:cNvPr>
          <p:cNvGrpSpPr/>
          <p:nvPr/>
        </p:nvGrpSpPr>
        <p:grpSpPr>
          <a:xfrm>
            <a:off x="180192" y="1445557"/>
            <a:ext cx="5085719" cy="321658"/>
            <a:chOff x="540165" y="1492912"/>
            <a:chExt cx="5085719" cy="3216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D4ECA8-133F-5B73-6CFC-F9C01134D582}"/>
                </a:ext>
              </a:extLst>
            </p:cNvPr>
            <p:cNvSpPr/>
            <p:nvPr/>
          </p:nvSpPr>
          <p:spPr>
            <a:xfrm>
              <a:off x="1837952" y="1494566"/>
              <a:ext cx="269817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E5D329-67DE-80DE-BBB7-9F117E63D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0165" y="1492912"/>
              <a:ext cx="1508760" cy="320040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16E1B2-1129-DDAA-FA5A-D415809E2023}"/>
                </a:ext>
              </a:extLst>
            </p:cNvPr>
            <p:cNvCxnSpPr>
              <a:cxnSpLocks/>
              <a:stCxn id="2" idx="3"/>
              <a:endCxn id="4" idx="1"/>
            </p:cNvCxnSpPr>
            <p:nvPr/>
          </p:nvCxnSpPr>
          <p:spPr>
            <a:xfrm flipV="1">
              <a:off x="2107769" y="1652933"/>
              <a:ext cx="343518" cy="16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92B9C5-7C93-5359-0E62-A4EAD94420CD}"/>
                </a:ext>
              </a:extLst>
            </p:cNvPr>
            <p:cNvSpPr txBox="1"/>
            <p:nvPr/>
          </p:nvSpPr>
          <p:spPr>
            <a:xfrm>
              <a:off x="2451287" y="1499044"/>
              <a:ext cx="3174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Gaussian or Student-t distributed noise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AF2876-66D3-F84B-D37A-1011C1AA0ADC}"/>
              </a:ext>
            </a:extLst>
          </p:cNvPr>
          <p:cNvGrpSpPr/>
          <p:nvPr/>
        </p:nvGrpSpPr>
        <p:grpSpPr>
          <a:xfrm>
            <a:off x="509637" y="2731720"/>
            <a:ext cx="4361166" cy="2715994"/>
            <a:chOff x="869610" y="2857229"/>
            <a:chExt cx="4361166" cy="27159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EBBBB7-58C9-458B-AE22-EC0ACBDF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9610" y="3195783"/>
              <a:ext cx="4361166" cy="23774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B8CD4-B1C7-A034-C707-49710C1D9962}"/>
                    </a:ext>
                  </a:extLst>
                </p:cNvPr>
                <p:cNvSpPr txBox="1"/>
                <p:nvPr/>
              </p:nvSpPr>
              <p:spPr>
                <a:xfrm>
                  <a:off x="869610" y="2857229"/>
                  <a:ext cx="436116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Visualization of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92B8CD4-B1C7-A034-C707-49710C1D99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610" y="2857229"/>
                  <a:ext cx="4361166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BD461-3458-F42D-9AF2-96F42D029369}"/>
              </a:ext>
            </a:extLst>
          </p:cNvPr>
          <p:cNvSpPr/>
          <p:nvPr/>
        </p:nvSpPr>
        <p:spPr>
          <a:xfrm>
            <a:off x="5381991" y="1078735"/>
            <a:ext cx="65020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SGP: Stationary GP with </a:t>
            </a:r>
            <a:r>
              <a:rPr lang="en-US" dirty="0" err="1"/>
              <a:t>Matern</a:t>
            </a:r>
            <a:r>
              <a:rPr lang="en-US" dirty="0"/>
              <a:t> kernel.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NSGP: Non-stationary GP with Polynomial or </a:t>
            </a:r>
            <a:r>
              <a:rPr lang="en-US" dirty="0" err="1"/>
              <a:t>ArcCosine</a:t>
            </a:r>
            <a:r>
              <a:rPr lang="en-US" dirty="0"/>
              <a:t> kernels.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NNGP: NN for mean function and </a:t>
            </a:r>
            <a:r>
              <a:rPr lang="en-US" dirty="0" err="1"/>
              <a:t>Matern</a:t>
            </a:r>
            <a:r>
              <a:rPr lang="en-US" dirty="0"/>
              <a:t> kernel.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MGP: Multi-layer GP for mean function and </a:t>
            </a:r>
            <a:r>
              <a:rPr lang="en-US" dirty="0" err="1"/>
              <a:t>Matern</a:t>
            </a:r>
            <a:r>
              <a:rPr lang="en-US" dirty="0"/>
              <a:t> kernel.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D520D7C-5C8E-3295-9370-F53A2BA1D46F}"/>
              </a:ext>
            </a:extLst>
          </p:cNvPr>
          <p:cNvGrpSpPr/>
          <p:nvPr/>
        </p:nvGrpSpPr>
        <p:grpSpPr>
          <a:xfrm>
            <a:off x="509637" y="5581566"/>
            <a:ext cx="10673048" cy="850358"/>
            <a:chOff x="249429" y="3509381"/>
            <a:chExt cx="3193703" cy="2737711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8ED90B1-9D7C-EA76-B49C-9EA485E5C3D2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CE4BB4-03CD-0A75-3D03-B0E277044C18}"/>
                </a:ext>
              </a:extLst>
            </p:cNvPr>
            <p:cNvSpPr/>
            <p:nvPr/>
          </p:nvSpPr>
          <p:spPr>
            <a:xfrm>
              <a:off x="271056" y="3738724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Nonstationary GP allows the model to adapt to functions whose smoothness varies with the inputs; Stationary GP has the covariance between any two points is a function of Euclidean distance.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DAFC25B-948C-A879-3DC0-26FB2E842FF1}"/>
              </a:ext>
            </a:extLst>
          </p:cNvPr>
          <p:cNvSpPr txBox="1"/>
          <p:nvPr/>
        </p:nvSpPr>
        <p:spPr>
          <a:xfrm>
            <a:off x="726495" y="6462795"/>
            <a:ext cx="1032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</a:rPr>
              <a:t>AlBahar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A., Kim, I., Wang, X., &amp; Yue, X. (2022). Physics-constrained Bayesian optimization for optimal actuators placement in composite structures assembly. 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IEEE Transactions on Automation Science and Engineering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900" u="sng" dirty="0">
                <a:solidFill>
                  <a:srgbClr val="222222"/>
                </a:solidFill>
              </a:rPr>
              <a:t>Wang, Y.</a:t>
            </a:r>
            <a:r>
              <a:rPr lang="en-US" sz="900" dirty="0">
                <a:solidFill>
                  <a:srgbClr val="222222"/>
                </a:solidFill>
              </a:rPr>
              <a:t>, Yue, X. (2023). Multi-modal Deep Learning Methods with Applications to Advanced Manufacturing (under review).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7193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Surrogate Model: Performance Comparison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48DAC-847A-CE8A-3E5B-BFF3E37CC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222" y="1727203"/>
            <a:ext cx="8825555" cy="3657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C61B47-7A1A-B550-7A4B-1CE04B5EB10E}"/>
              </a:ext>
            </a:extLst>
          </p:cNvPr>
          <p:cNvSpPr/>
          <p:nvPr/>
        </p:nvSpPr>
        <p:spPr>
          <a:xfrm>
            <a:off x="2397760" y="2374702"/>
            <a:ext cx="274320" cy="5615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F98E9-C31B-7539-2E68-859545399723}"/>
              </a:ext>
            </a:extLst>
          </p:cNvPr>
          <p:cNvSpPr/>
          <p:nvPr/>
        </p:nvSpPr>
        <p:spPr>
          <a:xfrm>
            <a:off x="8321040" y="2516942"/>
            <a:ext cx="330200" cy="5615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BA68A-CBB1-8D83-6F22-5EC26DC935A5}"/>
              </a:ext>
            </a:extLst>
          </p:cNvPr>
          <p:cNvSpPr/>
          <p:nvPr/>
        </p:nvSpPr>
        <p:spPr>
          <a:xfrm>
            <a:off x="2966720" y="3817422"/>
            <a:ext cx="330200" cy="5615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08CD0-52FD-D25F-1411-25FB2BF669E7}"/>
              </a:ext>
            </a:extLst>
          </p:cNvPr>
          <p:cNvSpPr/>
          <p:nvPr/>
        </p:nvSpPr>
        <p:spPr>
          <a:xfrm>
            <a:off x="8686800" y="2516942"/>
            <a:ext cx="187960" cy="56153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ADB711-D87F-A608-0CC6-665DFA702A43}"/>
              </a:ext>
            </a:extLst>
          </p:cNvPr>
          <p:cNvGrpSpPr/>
          <p:nvPr/>
        </p:nvGrpSpPr>
        <p:grpSpPr>
          <a:xfrm>
            <a:off x="666202" y="5498620"/>
            <a:ext cx="10673048" cy="850358"/>
            <a:chOff x="249429" y="3509381"/>
            <a:chExt cx="3193703" cy="273771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35F3157-EEF1-A0DA-5702-0DDC35B887D9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5D06E6-565E-692B-0A94-FFC82508CD2A}"/>
                </a:ext>
              </a:extLst>
            </p:cNvPr>
            <p:cNvSpPr/>
            <p:nvPr/>
          </p:nvSpPr>
          <p:spPr>
            <a:xfrm>
              <a:off x="271056" y="3738724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The 95% confidence intervals of the predictive posterior distributions of the 2-layer MGP and 3-layer MGP have a better coverage on observations with narrower intervals.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AFFA05-C1F6-CF65-5F41-8924814F8A63}"/>
              </a:ext>
            </a:extLst>
          </p:cNvPr>
          <p:cNvSpPr txBox="1"/>
          <p:nvPr/>
        </p:nvSpPr>
        <p:spPr>
          <a:xfrm>
            <a:off x="726495" y="6462795"/>
            <a:ext cx="10320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</a:rPr>
              <a:t>AlBahar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A., Kim, I., Wang, X., &amp; Yue, X. (2022). Physics-constrained Bayesian optimization for optimal actuators placement in composite structures assembly. 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IEEE Transactions on Automation Science and Engineering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</a:p>
          <a:p>
            <a:r>
              <a:rPr lang="en-US" sz="900" u="sng" dirty="0">
                <a:solidFill>
                  <a:srgbClr val="222222"/>
                </a:solidFill>
              </a:rPr>
              <a:t>Wang, Y.</a:t>
            </a:r>
            <a:r>
              <a:rPr lang="en-US" sz="900" dirty="0">
                <a:solidFill>
                  <a:srgbClr val="222222"/>
                </a:solidFill>
              </a:rPr>
              <a:t>, Yue, X. (2023). Multi-modal Deep Learning Methods with Applications to Advanced Manufacturing (under review).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16093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19204</TotalTime>
  <Words>1064</Words>
  <Application>Microsoft Macintosh PowerPoint</Application>
  <PresentationFormat>Widescreen</PresentationFormat>
  <Paragraphs>108</Paragraphs>
  <Slides>17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WangYinan</dc:creator>
  <cp:lastModifiedBy>Georg Hoffstaetter</cp:lastModifiedBy>
  <cp:revision>1197</cp:revision>
  <cp:lastPrinted>2023-04-27T19:39:49Z</cp:lastPrinted>
  <dcterms:created xsi:type="dcterms:W3CDTF">2019-10-07T20:01:59Z</dcterms:created>
  <dcterms:modified xsi:type="dcterms:W3CDTF">2023-08-25T18:45:06Z</dcterms:modified>
</cp:coreProperties>
</file>