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sldIdLst>
    <p:sldId id="256" r:id="rId2"/>
    <p:sldId id="262" r:id="rId3"/>
    <p:sldId id="274" r:id="rId4"/>
    <p:sldId id="264" r:id="rId5"/>
    <p:sldId id="287" r:id="rId6"/>
    <p:sldId id="288" r:id="rId7"/>
    <p:sldId id="289" r:id="rId8"/>
    <p:sldId id="290" r:id="rId9"/>
    <p:sldId id="292" r:id="rId10"/>
    <p:sldId id="291" r:id="rId11"/>
    <p:sldId id="257" r:id="rId12"/>
    <p:sldId id="298" r:id="rId13"/>
    <p:sldId id="299" r:id="rId14"/>
    <p:sldId id="300" r:id="rId15"/>
    <p:sldId id="301" r:id="rId16"/>
    <p:sldId id="293" r:id="rId17"/>
    <p:sldId id="302"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4"/>
    <p:restoredTop sz="84099"/>
  </p:normalViewPr>
  <p:slideViewPr>
    <p:cSldViewPr snapToGrid="0" snapToObjects="1">
      <p:cViewPr>
        <p:scale>
          <a:sx n="90" d="100"/>
          <a:sy n="90" d="100"/>
        </p:scale>
        <p:origin x="89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8/22/23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Uncertainty quantification can be thought of as just a set of formalisms for applying statistical analysis to computer models. There are lots of different flavors of UQ, and you can basically choose them a la carte for a given application depending on what sort of uncertainties are present, what data you have available, and what kind of model you have. </a:t>
            </a:r>
          </a:p>
          <a:p>
            <a:endParaRPr lang="en-US" dirty="0"/>
          </a:p>
          <a:p>
            <a:r>
              <a:rPr lang="en-US" dirty="0"/>
              <a:t>Spatiotemporal statistics is theory for applying Bayesian statistical methods to dynamical </a:t>
            </a:r>
            <a:r>
              <a:rPr lang="en-US" dirty="0" err="1"/>
              <a:t>spatiotemportal</a:t>
            </a:r>
            <a:r>
              <a:rPr lang="en-US" dirty="0"/>
              <a:t> models</a:t>
            </a:r>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27624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a calibrated disc. Model, every iteration is like a model update because the calibrated model will change with each posterior update…a NN or simulator would not</a:t>
            </a:r>
          </a:p>
        </p:txBody>
      </p:sp>
      <p:sp>
        <p:nvSpPr>
          <p:cNvPr id="4" name="Slide Number Placeholder 3"/>
          <p:cNvSpPr>
            <a:spLocks noGrp="1"/>
          </p:cNvSpPr>
          <p:nvPr>
            <p:ph type="sldNum" sz="quarter" idx="5"/>
          </p:nvPr>
        </p:nvSpPr>
        <p:spPr/>
        <p:txBody>
          <a:bodyPr/>
          <a:lstStyle/>
          <a:p>
            <a:fld id="{515839EF-EF2D-A244-8B03-02564FD38722}" type="slidenum">
              <a:rPr lang="en-US" smtClean="0"/>
              <a:t>16</a:t>
            </a:fld>
            <a:endParaRPr lang="en-US"/>
          </a:p>
        </p:txBody>
      </p:sp>
    </p:spTree>
    <p:extLst>
      <p:ext uri="{BB962C8B-B14F-4D97-AF65-F5344CB8AC3E}">
        <p14:creationId xmlns:p14="http://schemas.microsoft.com/office/powerpoint/2010/main" val="21168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17</a:t>
            </a:fld>
            <a:endParaRPr lang="en-US"/>
          </a:p>
        </p:txBody>
      </p:sp>
    </p:spTree>
    <p:extLst>
      <p:ext uri="{BB962C8B-B14F-4D97-AF65-F5344CB8AC3E}">
        <p14:creationId xmlns:p14="http://schemas.microsoft.com/office/powerpoint/2010/main" val="2351898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2.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5.emf"/><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gi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26.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2.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Autofit/>
          </a:bodyPr>
          <a:lstStyle/>
          <a:p>
            <a:r>
              <a:rPr lang="en-US" sz="4400" dirty="0"/>
              <a:t>Uncertainty Quantification for p-p Acceleration</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August 25,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Natalie M. Isenberg, Nathan M. Urban</a:t>
            </a:r>
          </a:p>
          <a:p>
            <a:r>
              <a:rPr lang="en-US" sz="1800" dirty="0"/>
              <a:t>Applied Mathematics, Computational Science Initiative</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4057A765-E451-624B-9347-4B05BEFDE13B}"/>
              </a:ext>
            </a:extLst>
          </p:cNvPr>
          <p:cNvSpPr/>
          <p:nvPr/>
        </p:nvSpPr>
        <p:spPr>
          <a:xfrm>
            <a:off x="2743200" y="2004038"/>
            <a:ext cx="1003300" cy="727325"/>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0630-B9A2-C444-A8D8-3ABC804D37AC}"/>
              </a:ext>
            </a:extLst>
          </p:cNvPr>
          <p:cNvSpPr>
            <a:spLocks noGrp="1"/>
          </p:cNvSpPr>
          <p:nvPr>
            <p:ph type="title"/>
          </p:nvPr>
        </p:nvSpPr>
        <p:spPr>
          <a:xfrm>
            <a:off x="304542" y="-226171"/>
            <a:ext cx="8286750" cy="1325563"/>
          </a:xfrm>
        </p:spPr>
        <p:txBody>
          <a:bodyPr>
            <a:normAutofit/>
          </a:bodyPr>
          <a:lstStyle/>
          <a:p>
            <a:r>
              <a:rPr lang="en-US" sz="2800" dirty="0"/>
              <a:t>Parameter Estimation via Bayesian Inference </a:t>
            </a:r>
          </a:p>
        </p:txBody>
      </p:sp>
      <p:sp>
        <p:nvSpPr>
          <p:cNvPr id="3" name="Slide Number Placeholder 2">
            <a:extLst>
              <a:ext uri="{FF2B5EF4-FFF2-40B4-BE49-F238E27FC236}">
                <a16:creationId xmlns:a16="http://schemas.microsoft.com/office/drawing/2014/main" id="{83827F09-E590-DC49-B172-74500927B8C0}"/>
              </a:ext>
            </a:extLst>
          </p:cNvPr>
          <p:cNvSpPr>
            <a:spLocks noGrp="1"/>
          </p:cNvSpPr>
          <p:nvPr>
            <p:ph type="sldNum" sz="quarter" idx="4"/>
          </p:nvPr>
        </p:nvSpPr>
        <p:spPr/>
        <p:txBody>
          <a:bodyPr/>
          <a:lstStyle/>
          <a:p>
            <a:fld id="{933A556B-7C63-244D-9B7C-B0EA8042B330}" type="slidenum">
              <a:rPr lang="en-US" smtClean="0"/>
              <a:pPr/>
              <a:t>10</a:t>
            </a:fld>
            <a:endParaRPr lang="en-US" sz="750" dirty="0"/>
          </a:p>
        </p:txBody>
      </p:sp>
      <p:pic>
        <p:nvPicPr>
          <p:cNvPr id="14" name="Picture 13" descr="\documentclass{article}&#10;\pagestyle{empty}&#10;\usepackage{amsmath}&#10;\usepackage{amssymb, amsthm}&#10;\usepackage{mathtools}&#10;&#10;\begin{document}&#10;&#10;\begin{alignat*}{1}&#10;&amp;\displaystyle P(\theta|y) = \frac{P(y|\theta) P(\theta)}{P(y)}&#10;\end{alignat*}&#10;\end{document}" title="IguanaTex Bitmap Display">
            <a:extLst>
              <a:ext uri="{FF2B5EF4-FFF2-40B4-BE49-F238E27FC236}">
                <a16:creationId xmlns:a16="http://schemas.microsoft.com/office/drawing/2014/main" id="{337647A6-8BB8-4D43-98CB-3B4B30F51445}"/>
              </a:ext>
            </a:extLst>
          </p:cNvPr>
          <p:cNvPicPr>
            <a:picLocks noChangeAspect="1"/>
          </p:cNvPicPr>
          <p:nvPr>
            <p:custDataLst>
              <p:tags r:id="rId1"/>
            </p:custDataLst>
          </p:nvPr>
        </p:nvPicPr>
        <p:blipFill>
          <a:blip r:embed="rId3"/>
          <a:stretch>
            <a:fillRect/>
          </a:stretch>
        </p:blipFill>
        <p:spPr>
          <a:xfrm>
            <a:off x="2853210" y="2009616"/>
            <a:ext cx="2766696" cy="721747"/>
          </a:xfrm>
          <a:prstGeom prst="rect">
            <a:avLst/>
          </a:prstGeom>
        </p:spPr>
      </p:pic>
      <p:sp>
        <p:nvSpPr>
          <p:cNvPr id="15" name="TextBox 14">
            <a:extLst>
              <a:ext uri="{FF2B5EF4-FFF2-40B4-BE49-F238E27FC236}">
                <a16:creationId xmlns:a16="http://schemas.microsoft.com/office/drawing/2014/main" id="{7C58B256-46CA-AA4A-8F9A-F32881B1DC30}"/>
              </a:ext>
            </a:extLst>
          </p:cNvPr>
          <p:cNvSpPr txBox="1"/>
          <p:nvPr/>
        </p:nvSpPr>
        <p:spPr>
          <a:xfrm>
            <a:off x="3306269" y="3113576"/>
            <a:ext cx="2531462" cy="646331"/>
          </a:xfrm>
          <a:prstGeom prst="rect">
            <a:avLst/>
          </a:prstGeom>
          <a:noFill/>
        </p:spPr>
        <p:txBody>
          <a:bodyPr wrap="none" rtlCol="0">
            <a:spAutoFit/>
          </a:bodyPr>
          <a:lstStyle/>
          <a:p>
            <a:pPr algn="ctr"/>
            <a:r>
              <a:rPr lang="en-US" b="1" dirty="0">
                <a:solidFill>
                  <a:srgbClr val="0432FF"/>
                </a:solidFill>
              </a:rPr>
              <a:t>Posterior distribution</a:t>
            </a:r>
          </a:p>
          <a:p>
            <a:pPr algn="ctr"/>
            <a:endParaRPr lang="en-US" b="1" dirty="0">
              <a:solidFill>
                <a:srgbClr val="0432FF"/>
              </a:solidFill>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64FA78E-160D-A249-8A95-0948ED218A35}"/>
                  </a:ext>
                </a:extLst>
              </p:cNvPr>
              <p:cNvSpPr txBox="1"/>
              <p:nvPr/>
            </p:nvSpPr>
            <p:spPr>
              <a:xfrm>
                <a:off x="304541" y="4242592"/>
                <a:ext cx="8734737" cy="1477328"/>
              </a:xfrm>
              <a:prstGeom prst="rect">
                <a:avLst/>
              </a:prstGeom>
              <a:noFill/>
            </p:spPr>
            <p:txBody>
              <a:bodyPr wrap="square">
                <a:spAutoFit/>
              </a:bodyPr>
              <a:lstStyle/>
              <a:p>
                <a:pPr marL="285750" indent="-285750">
                  <a:buFont typeface="Arial" panose="020B0604020202020204" pitchFamily="34" charset="0"/>
                  <a:buChar char="•"/>
                </a:pPr>
                <a:r>
                  <a:rPr lang="en-US" dirty="0"/>
                  <a:t>i.e., what we believe the </a:t>
                </a:r>
                <a:r>
                  <a:rPr lang="en-US" dirty="0">
                    <a:solidFill>
                      <a:schemeClr val="accent2"/>
                    </a:solidFill>
                  </a:rPr>
                  <a:t>probability distribution</a:t>
                </a:r>
                <a:r>
                  <a:rPr lang="en-US" dirty="0"/>
                  <a:t> on </a:t>
                </a:r>
                <a:r>
                  <a:rPr lang="en-US" dirty="0">
                    <a:solidFill>
                      <a:schemeClr val="accent2"/>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is </a:t>
                </a:r>
                <a:r>
                  <a:rPr lang="en-US" dirty="0">
                    <a:solidFill>
                      <a:schemeClr val="accent2"/>
                    </a:solidFill>
                  </a:rPr>
                  <a:t>given the data </a:t>
                </a:r>
                <a:r>
                  <a:rPr lang="en-US" dirty="0"/>
                  <a:t>we have observed (</a:t>
                </a:r>
                <a14:m>
                  <m:oMath xmlns:m="http://schemas.openxmlformats.org/officeDocument/2006/math">
                    <m:r>
                      <a:rPr lang="en-US" b="0" i="1" smtClean="0">
                        <a:latin typeface="Cambria Math" panose="02040503050406030204" pitchFamily="18" charset="0"/>
                      </a:rPr>
                      <m:t>𝑦</m:t>
                    </m:r>
                  </m:oMath>
                </a14:m>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what we are interested in computing – </a:t>
                </a:r>
                <a:r>
                  <a:rPr lang="en-US" dirty="0">
                    <a:solidFill>
                      <a:schemeClr val="accent2"/>
                    </a:solidFill>
                  </a:rPr>
                  <a:t>not a point estimate for the parameters</a:t>
                </a:r>
                <a:r>
                  <a:rPr lang="en-US" dirty="0"/>
                  <a:t>, but a distribution describing them conditional on the data</a:t>
                </a:r>
              </a:p>
            </p:txBody>
          </p:sp>
        </mc:Choice>
        <mc:Fallback>
          <p:sp>
            <p:nvSpPr>
              <p:cNvPr id="19" name="TextBox 18">
                <a:extLst>
                  <a:ext uri="{FF2B5EF4-FFF2-40B4-BE49-F238E27FC236}">
                    <a16:creationId xmlns:a16="http://schemas.microsoft.com/office/drawing/2014/main" id="{364FA78E-160D-A249-8A95-0948ED218A35}"/>
                  </a:ext>
                </a:extLst>
              </p:cNvPr>
              <p:cNvSpPr txBox="1">
                <a:spLocks noRot="1" noChangeAspect="1" noMove="1" noResize="1" noEditPoints="1" noAdjustHandles="1" noChangeArrowheads="1" noChangeShapeType="1" noTextEdit="1"/>
              </p:cNvSpPr>
              <p:nvPr/>
            </p:nvSpPr>
            <p:spPr>
              <a:xfrm>
                <a:off x="304541" y="4242592"/>
                <a:ext cx="8734737" cy="1477328"/>
              </a:xfrm>
              <a:prstGeom prst="rect">
                <a:avLst/>
              </a:prstGeom>
              <a:blipFill>
                <a:blip r:embed="rId4"/>
                <a:stretch>
                  <a:fillRect l="-436" t="-1709" b="-5128"/>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FC7C24CE-9ED1-1D43-ABE6-0449CB59053E}"/>
              </a:ext>
            </a:extLst>
          </p:cNvPr>
          <p:cNvGrpSpPr/>
          <p:nvPr/>
        </p:nvGrpSpPr>
        <p:grpSpPr>
          <a:xfrm>
            <a:off x="3901777" y="3554002"/>
            <a:ext cx="1340447" cy="774463"/>
            <a:chOff x="2574626" y="3626066"/>
            <a:chExt cx="1340447" cy="774463"/>
          </a:xfrm>
        </p:grpSpPr>
        <p:pic>
          <p:nvPicPr>
            <p:cNvPr id="6" name="Picture 2 2">
              <a:extLst>
                <a:ext uri="{FF2B5EF4-FFF2-40B4-BE49-F238E27FC236}">
                  <a16:creationId xmlns:a16="http://schemas.microsoft.com/office/drawing/2014/main" id="{2E022BBC-4268-6142-9B94-C7AF4CF6AB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17" t="64321" r="16319" b="29991"/>
            <a:stretch/>
          </p:blipFill>
          <p:spPr bwMode="auto">
            <a:xfrm>
              <a:off x="2684636" y="3858056"/>
              <a:ext cx="1106829" cy="31121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59B28028-4B11-1A46-A601-E2D43E4F5FA1}"/>
                </a:ext>
              </a:extLst>
            </p:cNvPr>
            <p:cNvGrpSpPr/>
            <p:nvPr/>
          </p:nvGrpSpPr>
          <p:grpSpPr>
            <a:xfrm>
              <a:off x="2574626" y="3626066"/>
              <a:ext cx="1340447" cy="774463"/>
              <a:chOff x="2743200" y="3861128"/>
              <a:chExt cx="1340447" cy="774463"/>
            </a:xfrm>
          </p:grpSpPr>
          <p:grpSp>
            <p:nvGrpSpPr>
              <p:cNvPr id="23" name="Group 22">
                <a:extLst>
                  <a:ext uri="{FF2B5EF4-FFF2-40B4-BE49-F238E27FC236}">
                    <a16:creationId xmlns:a16="http://schemas.microsoft.com/office/drawing/2014/main" id="{0FAFAD30-1FCB-A14C-891C-351DBE3B310C}"/>
                  </a:ext>
                </a:extLst>
              </p:cNvPr>
              <p:cNvGrpSpPr/>
              <p:nvPr/>
            </p:nvGrpSpPr>
            <p:grpSpPr>
              <a:xfrm>
                <a:off x="2980408" y="3861128"/>
                <a:ext cx="1103239" cy="548640"/>
                <a:chOff x="1005559" y="1124649"/>
                <a:chExt cx="1103239" cy="548640"/>
              </a:xfrm>
            </p:grpSpPr>
            <p:cxnSp>
              <p:nvCxnSpPr>
                <p:cNvPr id="22" name="Straight Arrow Connector 21">
                  <a:extLst>
                    <a:ext uri="{FF2B5EF4-FFF2-40B4-BE49-F238E27FC236}">
                      <a16:creationId xmlns:a16="http://schemas.microsoft.com/office/drawing/2014/main" id="{50260AED-A01F-9E43-A693-2DE27C3D1BE3}"/>
                    </a:ext>
                  </a:extLst>
                </p:cNvPr>
                <p:cNvCxnSpPr>
                  <a:cxnSpLocks/>
                </p:cNvCxnSpPr>
                <p:nvPr/>
              </p:nvCxnSpPr>
              <p:spPr>
                <a:xfrm rot="16200000">
                  <a:off x="1560158" y="1119209"/>
                  <a:ext cx="0" cy="1097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01F1D4-A41E-024B-91A4-7FEF44640BBC}"/>
                    </a:ext>
                  </a:extLst>
                </p:cNvPr>
                <p:cNvCxnSpPr>
                  <a:cxnSpLocks/>
                </p:cNvCxnSpPr>
                <p:nvPr/>
              </p:nvCxnSpPr>
              <p:spPr>
                <a:xfrm rot="10800000">
                  <a:off x="1005559" y="1124649"/>
                  <a:ext cx="0" cy="548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58E7A7F-FDA6-DD46-B17B-E3B2E376AD31}"/>
                  </a:ext>
                </a:extLst>
              </p:cNvPr>
              <p:cNvSpPr txBox="1"/>
              <p:nvPr/>
            </p:nvSpPr>
            <p:spPr>
              <a:xfrm rot="16200000">
                <a:off x="2645738" y="4049570"/>
                <a:ext cx="441146" cy="246221"/>
              </a:xfrm>
              <a:prstGeom prst="rect">
                <a:avLst/>
              </a:prstGeom>
              <a:noFill/>
            </p:spPr>
            <p:txBody>
              <a:bodyPr wrap="none" rtlCol="0">
                <a:spAutoFit/>
              </a:bodyPr>
              <a:lstStyle/>
              <a:p>
                <a:r>
                  <a:rPr lang="en-US" sz="1000" dirty="0"/>
                  <a:t>PDF</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6470EA98-6845-1F42-AC91-85B1B8EFB608}"/>
                      </a:ext>
                    </a:extLst>
                  </p:cNvPr>
                  <p:cNvSpPr txBox="1"/>
                  <p:nvPr/>
                </p:nvSpPr>
                <p:spPr>
                  <a:xfrm>
                    <a:off x="3394051" y="4389370"/>
                    <a:ext cx="295850"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i="1" smtClean="0">
                              <a:latin typeface="Cambria Math" panose="02040503050406030204" pitchFamily="18" charset="0"/>
                              <a:ea typeface="Cambria Math" panose="02040503050406030204" pitchFamily="18" charset="0"/>
                            </a:rPr>
                            <m:t>𝜃</m:t>
                          </m:r>
                        </m:oMath>
                      </m:oMathPara>
                    </a14:m>
                    <a:endParaRPr lang="en-US" sz="1000" dirty="0"/>
                  </a:p>
                </p:txBody>
              </p:sp>
            </mc:Choice>
            <mc:Fallback>
              <p:sp>
                <p:nvSpPr>
                  <p:cNvPr id="27" name="TextBox 26">
                    <a:extLst>
                      <a:ext uri="{FF2B5EF4-FFF2-40B4-BE49-F238E27FC236}">
                        <a16:creationId xmlns:a16="http://schemas.microsoft.com/office/drawing/2014/main" id="{6470EA98-6845-1F42-AC91-85B1B8EFB608}"/>
                      </a:ext>
                    </a:extLst>
                  </p:cNvPr>
                  <p:cNvSpPr txBox="1">
                    <a:spLocks noRot="1" noChangeAspect="1" noMove="1" noResize="1" noEditPoints="1" noAdjustHandles="1" noChangeArrowheads="1" noChangeShapeType="1" noTextEdit="1"/>
                  </p:cNvSpPr>
                  <p:nvPr/>
                </p:nvSpPr>
                <p:spPr>
                  <a:xfrm>
                    <a:off x="3394051" y="4389370"/>
                    <a:ext cx="295850" cy="246221"/>
                  </a:xfrm>
                  <a:prstGeom prst="rect">
                    <a:avLst/>
                  </a:prstGeom>
                  <a:blipFill>
                    <a:blip r:embed="rId6"/>
                    <a:stretch>
                      <a:fillRect/>
                    </a:stretch>
                  </a:blipFill>
                </p:spPr>
                <p:txBody>
                  <a:bodyPr/>
                  <a:lstStyle/>
                  <a:p>
                    <a:r>
                      <a:rPr lang="en-US">
                        <a:noFill/>
                      </a:rPr>
                      <a:t> </a:t>
                    </a:r>
                  </a:p>
                </p:txBody>
              </p:sp>
            </mc:Fallback>
          </mc:AlternateContent>
        </p:grpSp>
      </p:grpSp>
      <p:sp>
        <p:nvSpPr>
          <p:cNvPr id="32" name="Content Placeholder 6">
            <a:extLst>
              <a:ext uri="{FF2B5EF4-FFF2-40B4-BE49-F238E27FC236}">
                <a16:creationId xmlns:a16="http://schemas.microsoft.com/office/drawing/2014/main" id="{B6F50967-BF40-5645-AE20-F4A46CA97251}"/>
              </a:ext>
            </a:extLst>
          </p:cNvPr>
          <p:cNvSpPr txBox="1">
            <a:spLocks/>
          </p:cNvSpPr>
          <p:nvPr/>
        </p:nvSpPr>
        <p:spPr>
          <a:xfrm>
            <a:off x="409252" y="1040075"/>
            <a:ext cx="8734747" cy="7200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b="0" i="0" dirty="0">
                <a:effectLst/>
              </a:rPr>
              <a:t>etermining the </a:t>
            </a:r>
            <a:r>
              <a:rPr lang="en-US" sz="2000" b="1" i="0" dirty="0">
                <a:solidFill>
                  <a:schemeClr val="accent2"/>
                </a:solidFill>
                <a:effectLst/>
              </a:rPr>
              <a:t>most likely values</a:t>
            </a:r>
            <a:r>
              <a:rPr lang="en-US" sz="2000" b="0" i="0" dirty="0">
                <a:effectLst/>
              </a:rPr>
              <a:t> of unknown parameters in a probabilistic model given observed data via </a:t>
            </a:r>
            <a:r>
              <a:rPr lang="en-US" sz="2000" b="1" i="0" dirty="0">
                <a:solidFill>
                  <a:schemeClr val="accent2"/>
                </a:solidFill>
                <a:effectLst/>
              </a:rPr>
              <a:t>Bayes’ theorem </a:t>
            </a:r>
            <a:endParaRPr lang="en-US" sz="2000" b="1" dirty="0">
              <a:solidFill>
                <a:schemeClr val="accent2"/>
              </a:solidFill>
            </a:endParaRPr>
          </a:p>
        </p:txBody>
      </p:sp>
      <p:sp>
        <p:nvSpPr>
          <p:cNvPr id="20" name="Rectangle 19">
            <a:extLst>
              <a:ext uri="{FF2B5EF4-FFF2-40B4-BE49-F238E27FC236}">
                <a16:creationId xmlns:a16="http://schemas.microsoft.com/office/drawing/2014/main" id="{4AECA803-3405-C24B-8D05-ADBEB503B831}"/>
              </a:ext>
            </a:extLst>
          </p:cNvPr>
          <p:cNvSpPr/>
          <p:nvPr/>
        </p:nvSpPr>
        <p:spPr>
          <a:xfrm>
            <a:off x="432406" y="5805648"/>
            <a:ext cx="8089210" cy="827703"/>
          </a:xfrm>
          <a:prstGeom prst="rect">
            <a:avLst/>
          </a:pr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Bayesian inference provides a formalism for </a:t>
            </a:r>
            <a:r>
              <a:rPr lang="en-US" b="1" dirty="0">
                <a:solidFill>
                  <a:schemeClr val="tx1"/>
                </a:solidFill>
              </a:rPr>
              <a:t>calibrating a computer model to data </a:t>
            </a:r>
            <a:r>
              <a:rPr lang="en-US" dirty="0">
                <a:solidFill>
                  <a:schemeClr val="tx1"/>
                </a:solidFill>
              </a:rPr>
              <a:t>and is the basis of </a:t>
            </a:r>
            <a:r>
              <a:rPr lang="en-US" b="1" dirty="0">
                <a:solidFill>
                  <a:schemeClr val="tx1"/>
                </a:solidFill>
              </a:rPr>
              <a:t>optimal experimental design </a:t>
            </a:r>
          </a:p>
          <a:p>
            <a:pPr algn="ctr"/>
            <a:r>
              <a:rPr lang="en-US" i="1" dirty="0">
                <a:solidFill>
                  <a:schemeClr val="tx1"/>
                </a:solidFill>
              </a:rPr>
              <a:t>(see Lucy’s talk for ongoing work applying this to Booster)</a:t>
            </a:r>
          </a:p>
        </p:txBody>
      </p:sp>
    </p:spTree>
    <p:extLst>
      <p:ext uri="{BB962C8B-B14F-4D97-AF65-F5344CB8AC3E}">
        <p14:creationId xmlns:p14="http://schemas.microsoft.com/office/powerpoint/2010/main" val="139929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11</a:t>
            </a:fld>
            <a:endParaRPr lang="en-US" dirty="0"/>
          </a:p>
        </p:txBody>
      </p:sp>
      <p:pic>
        <p:nvPicPr>
          <p:cNvPr id="5" name="Picture 4" descr="Timeline&#10;&#10;Description automatically generated">
            <a:extLst>
              <a:ext uri="{FF2B5EF4-FFF2-40B4-BE49-F238E27FC236}">
                <a16:creationId xmlns:a16="http://schemas.microsoft.com/office/drawing/2014/main" id="{C3541ED7-4070-D840-84F3-6D80E6CBEC03}"/>
              </a:ext>
            </a:extLst>
          </p:cNvPr>
          <p:cNvPicPr>
            <a:picLocks noChangeAspect="1"/>
          </p:cNvPicPr>
          <p:nvPr/>
        </p:nvPicPr>
        <p:blipFill rotWithShape="1">
          <a:blip r:embed="rId2">
            <a:extLst>
              <a:ext uri="{28A0092B-C50C-407E-A947-70E740481C1C}">
                <a14:useLocalDpi xmlns:a14="http://schemas.microsoft.com/office/drawing/2010/main" val="0"/>
              </a:ext>
            </a:extLst>
          </a:blip>
          <a:srcRect r="1517"/>
          <a:stretch/>
        </p:blipFill>
        <p:spPr>
          <a:xfrm>
            <a:off x="691341" y="1945852"/>
            <a:ext cx="8056263" cy="2505231"/>
          </a:xfrm>
          <a:prstGeom prst="rect">
            <a:avLst/>
          </a:prstGeom>
        </p:spPr>
      </p:pic>
      <p:sp>
        <p:nvSpPr>
          <p:cNvPr id="8" name="Content Placeholder 6">
            <a:extLst>
              <a:ext uri="{FF2B5EF4-FFF2-40B4-BE49-F238E27FC236}">
                <a16:creationId xmlns:a16="http://schemas.microsoft.com/office/drawing/2014/main" id="{253295BA-9853-704C-A4A7-3F30684C890F}"/>
              </a:ext>
            </a:extLst>
          </p:cNvPr>
          <p:cNvSpPr txBox="1">
            <a:spLocks/>
          </p:cNvSpPr>
          <p:nvPr/>
        </p:nvSpPr>
        <p:spPr>
          <a:xfrm>
            <a:off x="409252" y="1040075"/>
            <a:ext cx="8734747" cy="720038"/>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Use Bayesian Inference to calibrate our computer model to real data for more accurate predictions</a:t>
            </a:r>
          </a:p>
          <a:p>
            <a:r>
              <a:rPr lang="en-US" sz="2000" i="1" dirty="0">
                <a:solidFill>
                  <a:srgbClr val="0432FF"/>
                </a:solidFill>
              </a:rPr>
              <a:t>There’s no point in optimizing a model if it doesn’t represent reality sufficiently well!</a:t>
            </a:r>
          </a:p>
        </p:txBody>
      </p:sp>
      <p:sp>
        <p:nvSpPr>
          <p:cNvPr id="11" name="Title 1">
            <a:extLst>
              <a:ext uri="{FF2B5EF4-FFF2-40B4-BE49-F238E27FC236}">
                <a16:creationId xmlns:a16="http://schemas.microsoft.com/office/drawing/2014/main" id="{A8BB03C3-8DD4-5D4B-A94B-C696972CA4CC}"/>
              </a:ext>
            </a:extLst>
          </p:cNvPr>
          <p:cNvSpPr>
            <a:spLocks noGrp="1"/>
          </p:cNvSpPr>
          <p:nvPr>
            <p:ph type="title"/>
          </p:nvPr>
        </p:nvSpPr>
        <p:spPr>
          <a:xfrm>
            <a:off x="304542" y="-226171"/>
            <a:ext cx="8286750" cy="1325563"/>
          </a:xfrm>
        </p:spPr>
        <p:txBody>
          <a:bodyPr>
            <a:normAutofit/>
          </a:bodyPr>
          <a:lstStyle/>
          <a:p>
            <a:r>
              <a:rPr lang="en-US" sz="2800" dirty="0"/>
              <a:t>Bayesian Model Calibration for Accelerators</a:t>
            </a:r>
          </a:p>
        </p:txBody>
      </p:sp>
      <p:sp>
        <p:nvSpPr>
          <p:cNvPr id="12" name="TextBox 11">
            <a:extLst>
              <a:ext uri="{FF2B5EF4-FFF2-40B4-BE49-F238E27FC236}">
                <a16:creationId xmlns:a16="http://schemas.microsoft.com/office/drawing/2014/main" id="{CA0C575C-389E-094E-86C7-D5F312FF50B2}"/>
              </a:ext>
            </a:extLst>
          </p:cNvPr>
          <p:cNvSpPr txBox="1"/>
          <p:nvPr/>
        </p:nvSpPr>
        <p:spPr>
          <a:xfrm>
            <a:off x="421510" y="4746571"/>
            <a:ext cx="4640865" cy="1600438"/>
          </a:xfrm>
          <a:prstGeom prst="rect">
            <a:avLst/>
          </a:prstGeom>
          <a:noFill/>
        </p:spPr>
        <p:txBody>
          <a:bodyPr wrap="square" rtlCol="0">
            <a:spAutoFit/>
          </a:bodyPr>
          <a:lstStyle/>
          <a:p>
            <a:r>
              <a:rPr lang="en-US" sz="1400" b="1" dirty="0">
                <a:solidFill>
                  <a:srgbClr val="0432FF"/>
                </a:solidFill>
              </a:rPr>
              <a:t>Sources of Uncertainty</a:t>
            </a:r>
          </a:p>
          <a:p>
            <a:pPr marL="285750" indent="-285750">
              <a:buFont typeface="Arial" panose="020B0604020202020204" pitchFamily="34" charset="0"/>
              <a:buChar char="•"/>
            </a:pPr>
            <a:r>
              <a:rPr lang="en-US" sz="1400" dirty="0"/>
              <a:t>Physical parameters (e.g., magnet misalignment)</a:t>
            </a:r>
          </a:p>
          <a:p>
            <a:pPr marL="285750" indent="-285750">
              <a:buFont typeface="Arial" panose="020B0604020202020204" pitchFamily="34" charset="0"/>
              <a:buChar char="•"/>
            </a:pPr>
            <a:r>
              <a:rPr lang="en-US" sz="1400" dirty="0"/>
              <a:t>Model structure (what physics is/isn’t modeled?) </a:t>
            </a:r>
          </a:p>
          <a:p>
            <a:pPr marL="285750" indent="-285750">
              <a:buFont typeface="Arial" panose="020B0604020202020204" pitchFamily="34" charset="0"/>
              <a:buChar char="•"/>
            </a:pPr>
            <a:r>
              <a:rPr lang="en-US" sz="1400" dirty="0"/>
              <a:t>For large number of uncertain parameters, </a:t>
            </a:r>
            <a:r>
              <a:rPr lang="en-US" sz="1400" b="1" dirty="0">
                <a:solidFill>
                  <a:srgbClr val="0432FF"/>
                </a:solidFill>
              </a:rPr>
              <a:t>sensitivity analysis</a:t>
            </a:r>
            <a:r>
              <a:rPr lang="en-US" sz="1400" dirty="0"/>
              <a:t> can help reduce to key parameters</a:t>
            </a:r>
          </a:p>
          <a:p>
            <a:endParaRPr lang="en-US" sz="1400" dirty="0"/>
          </a:p>
        </p:txBody>
      </p:sp>
      <p:sp>
        <p:nvSpPr>
          <p:cNvPr id="13" name="TextBox 12">
            <a:extLst>
              <a:ext uri="{FF2B5EF4-FFF2-40B4-BE49-F238E27FC236}">
                <a16:creationId xmlns:a16="http://schemas.microsoft.com/office/drawing/2014/main" id="{BE6C0FB7-5280-ED48-96AF-A03386CD7FDC}"/>
              </a:ext>
            </a:extLst>
          </p:cNvPr>
          <p:cNvSpPr txBox="1"/>
          <p:nvPr/>
        </p:nvSpPr>
        <p:spPr>
          <a:xfrm>
            <a:off x="5062375" y="4746572"/>
            <a:ext cx="4195925" cy="954107"/>
          </a:xfrm>
          <a:prstGeom prst="rect">
            <a:avLst/>
          </a:prstGeom>
          <a:noFill/>
        </p:spPr>
        <p:txBody>
          <a:bodyPr wrap="square" rtlCol="0">
            <a:spAutoFit/>
          </a:bodyPr>
          <a:lstStyle/>
          <a:p>
            <a:r>
              <a:rPr lang="en-US" sz="1400" b="1" dirty="0">
                <a:solidFill>
                  <a:srgbClr val="0432FF"/>
                </a:solidFill>
              </a:rPr>
              <a:t>Sources of Uncertainty</a:t>
            </a:r>
          </a:p>
          <a:p>
            <a:pPr marL="285750" indent="-285750">
              <a:buFont typeface="Arial" panose="020B0604020202020204" pitchFamily="34" charset="0"/>
              <a:buChar char="•"/>
            </a:pPr>
            <a:r>
              <a:rPr lang="en-US" sz="1400" dirty="0"/>
              <a:t>Measurement error (not necessarily standard noise filtering)</a:t>
            </a:r>
          </a:p>
          <a:p>
            <a:pPr marL="285750" indent="-285750">
              <a:buFont typeface="Arial" panose="020B0604020202020204" pitchFamily="34" charset="0"/>
              <a:buChar char="•"/>
            </a:pPr>
            <a:r>
              <a:rPr lang="en-US" sz="1400" dirty="0"/>
              <a:t>Imperfect design actualization</a:t>
            </a:r>
          </a:p>
        </p:txBody>
      </p:sp>
      <p:sp>
        <p:nvSpPr>
          <p:cNvPr id="14" name="TextBox 13">
            <a:extLst>
              <a:ext uri="{FF2B5EF4-FFF2-40B4-BE49-F238E27FC236}">
                <a16:creationId xmlns:a16="http://schemas.microsoft.com/office/drawing/2014/main" id="{9CF51AC0-2B92-E04C-B370-0670928A905A}"/>
              </a:ext>
            </a:extLst>
          </p:cNvPr>
          <p:cNvSpPr txBox="1"/>
          <p:nvPr/>
        </p:nvSpPr>
        <p:spPr>
          <a:xfrm>
            <a:off x="2091699" y="6159248"/>
            <a:ext cx="6499594" cy="646331"/>
          </a:xfrm>
          <a:prstGeom prst="rect">
            <a:avLst/>
          </a:prstGeom>
          <a:noFill/>
        </p:spPr>
        <p:txBody>
          <a:bodyPr wrap="square">
            <a:spAutoFit/>
          </a:bodyPr>
          <a:lstStyle/>
          <a:p>
            <a:r>
              <a:rPr lang="en-US" sz="900" dirty="0"/>
              <a:t>Kennedy, M. C., &amp; O'Hagan, A. (2001). Bayesian calibration of computer models. </a:t>
            </a:r>
            <a:r>
              <a:rPr lang="en-US" sz="900" i="1" dirty="0"/>
              <a:t>Journal of the Royal Statistical Society: Series B (Statistical Methodology)</a:t>
            </a:r>
            <a:r>
              <a:rPr lang="en-US" sz="900" dirty="0"/>
              <a:t>.</a:t>
            </a:r>
          </a:p>
          <a:p>
            <a:r>
              <a:rPr lang="en-US" sz="900" dirty="0" err="1"/>
              <a:t>Brynjarsdóttir</a:t>
            </a:r>
            <a:r>
              <a:rPr lang="en-US" sz="900" dirty="0"/>
              <a:t>, J., &amp; </a:t>
            </a:r>
            <a:r>
              <a:rPr lang="en-US" sz="900" dirty="0" err="1"/>
              <a:t>OʼHagan</a:t>
            </a:r>
            <a:r>
              <a:rPr lang="en-US" sz="900" dirty="0"/>
              <a:t>, A. (2014). Learning about physical parameters: The importance of model discrepancy. </a:t>
            </a:r>
            <a:r>
              <a:rPr lang="en-US" sz="900" i="1" dirty="0"/>
              <a:t>Inverse problems</a:t>
            </a:r>
            <a:r>
              <a:rPr lang="en-US" sz="900" dirty="0"/>
              <a:t>.</a:t>
            </a:r>
          </a:p>
        </p:txBody>
      </p:sp>
    </p:spTree>
    <p:extLst>
      <p:ext uri="{BB962C8B-B14F-4D97-AF65-F5344CB8AC3E}">
        <p14:creationId xmlns:p14="http://schemas.microsoft.com/office/powerpoint/2010/main" val="368136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12</a:t>
            </a:fld>
            <a:endParaRPr lang="en-US" dirty="0"/>
          </a:p>
        </p:txBody>
      </p:sp>
      <p:pic>
        <p:nvPicPr>
          <p:cNvPr id="5" name="Picture 4" descr="Timeline&#10;&#10;Description automatically generated">
            <a:extLst>
              <a:ext uri="{FF2B5EF4-FFF2-40B4-BE49-F238E27FC236}">
                <a16:creationId xmlns:a16="http://schemas.microsoft.com/office/drawing/2014/main" id="{C3541ED7-4070-D840-84F3-6D80E6CBEC03}"/>
              </a:ext>
            </a:extLst>
          </p:cNvPr>
          <p:cNvPicPr>
            <a:picLocks noChangeAspect="1"/>
          </p:cNvPicPr>
          <p:nvPr/>
        </p:nvPicPr>
        <p:blipFill rotWithShape="1">
          <a:blip r:embed="rId2">
            <a:extLst>
              <a:ext uri="{28A0092B-C50C-407E-A947-70E740481C1C}">
                <a14:useLocalDpi xmlns:a14="http://schemas.microsoft.com/office/drawing/2010/main" val="0"/>
              </a:ext>
            </a:extLst>
          </a:blip>
          <a:srcRect r="1517"/>
          <a:stretch/>
        </p:blipFill>
        <p:spPr>
          <a:xfrm>
            <a:off x="691341" y="1031447"/>
            <a:ext cx="8056263" cy="2505231"/>
          </a:xfrm>
          <a:prstGeom prst="rect">
            <a:avLst/>
          </a:prstGeom>
        </p:spPr>
      </p:pic>
      <p:sp>
        <p:nvSpPr>
          <p:cNvPr id="11" name="Title 1">
            <a:extLst>
              <a:ext uri="{FF2B5EF4-FFF2-40B4-BE49-F238E27FC236}">
                <a16:creationId xmlns:a16="http://schemas.microsoft.com/office/drawing/2014/main" id="{A8BB03C3-8DD4-5D4B-A94B-C696972CA4CC}"/>
              </a:ext>
            </a:extLst>
          </p:cNvPr>
          <p:cNvSpPr>
            <a:spLocks noGrp="1"/>
          </p:cNvSpPr>
          <p:nvPr>
            <p:ph type="title"/>
          </p:nvPr>
        </p:nvSpPr>
        <p:spPr>
          <a:xfrm>
            <a:off x="304542" y="-226171"/>
            <a:ext cx="8286750" cy="1325563"/>
          </a:xfrm>
        </p:spPr>
        <p:txBody>
          <a:bodyPr>
            <a:normAutofit/>
          </a:bodyPr>
          <a:lstStyle/>
          <a:p>
            <a:r>
              <a:rPr lang="en-US" sz="2800" dirty="0"/>
              <a:t>Bayesian Model Calibration for Accelerators</a:t>
            </a:r>
          </a:p>
        </p:txBody>
      </p:sp>
      <p:sp>
        <p:nvSpPr>
          <p:cNvPr id="14" name="TextBox 13">
            <a:extLst>
              <a:ext uri="{FF2B5EF4-FFF2-40B4-BE49-F238E27FC236}">
                <a16:creationId xmlns:a16="http://schemas.microsoft.com/office/drawing/2014/main" id="{9CF51AC0-2B92-E04C-B370-0670928A905A}"/>
              </a:ext>
            </a:extLst>
          </p:cNvPr>
          <p:cNvSpPr txBox="1"/>
          <p:nvPr/>
        </p:nvSpPr>
        <p:spPr>
          <a:xfrm>
            <a:off x="2091699" y="6159248"/>
            <a:ext cx="6499594" cy="646331"/>
          </a:xfrm>
          <a:prstGeom prst="rect">
            <a:avLst/>
          </a:prstGeom>
          <a:noFill/>
        </p:spPr>
        <p:txBody>
          <a:bodyPr wrap="square">
            <a:spAutoFit/>
          </a:bodyPr>
          <a:lstStyle/>
          <a:p>
            <a:r>
              <a:rPr lang="en-US" sz="900" dirty="0"/>
              <a:t>Kennedy, M. C., &amp; O'Hagan, A. (2001). Bayesian calibration of computer models. </a:t>
            </a:r>
            <a:r>
              <a:rPr lang="en-US" sz="900" i="1" dirty="0"/>
              <a:t>Journal of the Royal Statistical Society: Series B (Statistical Methodology)</a:t>
            </a:r>
            <a:r>
              <a:rPr lang="en-US" sz="900" dirty="0"/>
              <a:t>.</a:t>
            </a:r>
          </a:p>
          <a:p>
            <a:r>
              <a:rPr lang="en-US" sz="900" dirty="0" err="1"/>
              <a:t>Brynjarsdóttir</a:t>
            </a:r>
            <a:r>
              <a:rPr lang="en-US" sz="900" dirty="0"/>
              <a:t>, J., &amp; </a:t>
            </a:r>
            <a:r>
              <a:rPr lang="en-US" sz="900" dirty="0" err="1"/>
              <a:t>OʼHagan</a:t>
            </a:r>
            <a:r>
              <a:rPr lang="en-US" sz="900" dirty="0"/>
              <a:t>, A. (2014). Learning about physical parameters: The importance of model discrepancy. </a:t>
            </a:r>
            <a:r>
              <a:rPr lang="en-US" sz="900" i="1" dirty="0"/>
              <a:t>Inverse problems</a:t>
            </a:r>
            <a:r>
              <a:rPr lang="en-US" sz="900" dirty="0"/>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FA8336D9-85FA-5541-9B5C-E690AA4201D9}"/>
                  </a:ext>
                </a:extLst>
              </p:cNvPr>
              <p:cNvSpPr txBox="1"/>
              <p:nvPr/>
            </p:nvSpPr>
            <p:spPr>
              <a:xfrm>
                <a:off x="477028" y="3880118"/>
                <a:ext cx="8666972" cy="1569660"/>
              </a:xfrm>
              <a:prstGeom prst="rect">
                <a:avLst/>
              </a:prstGeom>
              <a:noFill/>
            </p:spPr>
            <p:txBody>
              <a:bodyPr wrap="square">
                <a:spAutoFit/>
              </a:bodyPr>
              <a:lstStyle/>
              <a:p>
                <a:pPr marL="285750" indent="-285750">
                  <a:buFont typeface="Arial" panose="020B0604020202020204" pitchFamily="34" charset="0"/>
                  <a:buChar char="•"/>
                </a:pPr>
                <a:r>
                  <a:rPr lang="en-US" sz="1600" dirty="0"/>
                  <a:t>The </a:t>
                </a:r>
                <a:r>
                  <a:rPr lang="en-US" sz="1600" dirty="0">
                    <a:solidFill>
                      <a:srgbClr val="0432FF"/>
                    </a:solidFill>
                  </a:rPr>
                  <a:t>simulator</a:t>
                </a:r>
                <a:r>
                  <a:rPr lang="en-US" sz="1600" b="1" dirty="0">
                    <a:solidFill>
                      <a:srgbClr val="0432FF"/>
                    </a:solidFill>
                  </a:rPr>
                  <a:t> </a:t>
                </a:r>
                <a14:m>
                  <m:oMath xmlns:m="http://schemas.openxmlformats.org/officeDocument/2006/math">
                    <m:r>
                      <a:rPr lang="en-US" sz="1600" i="1" smtClean="0">
                        <a:solidFill>
                          <a:srgbClr val="0432FF"/>
                        </a:solidFill>
                        <a:effectLst/>
                        <a:latin typeface="Cambria Math" panose="02040503050406030204" pitchFamily="18" charset="0"/>
                        <a:ea typeface="MS PGothic" panose="020B0600070205080204" pitchFamily="34" charset="-128"/>
                        <a:cs typeface="Times New Roman" panose="02020603050405020304" pitchFamily="18" charset="0"/>
                      </a:rPr>
                      <m:t>𝜂</m:t>
                    </m:r>
                    <m:d>
                      <m:dPr>
                        <m:ctrlPr>
                          <a:rPr lang="en-US" sz="1600" i="1">
                            <a:solidFill>
                              <a:srgbClr val="0432FF"/>
                            </a:solidFill>
                            <a:effectLst/>
                            <a:latin typeface="Cambria Math" panose="02040503050406030204" pitchFamily="18" charset="0"/>
                          </a:rPr>
                        </m:ctrlPr>
                      </m:dPr>
                      <m:e>
                        <m:r>
                          <a:rPr lang="en-US" sz="1600" i="1">
                            <a:solidFill>
                              <a:srgbClr val="0432FF"/>
                            </a:solidFill>
                            <a:effectLst/>
                            <a:latin typeface="Cambria Math" panose="02040503050406030204" pitchFamily="18" charset="0"/>
                            <a:ea typeface="MS PGothic" panose="020B0600070205080204" pitchFamily="34" charset="-128"/>
                            <a:cs typeface="Times New Roman" panose="02020603050405020304" pitchFamily="18" charset="0"/>
                          </a:rPr>
                          <m:t>𝑥</m:t>
                        </m:r>
                        <m:r>
                          <a:rPr lang="en-US" sz="1600" i="1">
                            <a:solidFill>
                              <a:srgbClr val="0432FF"/>
                            </a:solidFill>
                            <a:effectLst/>
                            <a:latin typeface="Cambria Math" panose="02040503050406030204" pitchFamily="18" charset="0"/>
                            <a:ea typeface="MS PGothic" panose="020B0600070205080204" pitchFamily="34" charset="-128"/>
                            <a:cs typeface="Times New Roman" panose="02020603050405020304" pitchFamily="18" charset="0"/>
                          </a:rPr>
                          <m:t>; </m:t>
                        </m:r>
                        <m:r>
                          <a:rPr lang="en-US" sz="1600" i="1">
                            <a:solidFill>
                              <a:srgbClr val="0432FF"/>
                            </a:solidFill>
                            <a:effectLst/>
                            <a:latin typeface="Cambria Math" panose="02040503050406030204" pitchFamily="18" charset="0"/>
                            <a:ea typeface="MS PGothic" panose="020B0600070205080204" pitchFamily="34" charset="-128"/>
                            <a:cs typeface="Times New Roman" panose="02020603050405020304" pitchFamily="18" charset="0"/>
                          </a:rPr>
                          <m:t>𝜃</m:t>
                        </m:r>
                      </m:e>
                    </m:d>
                  </m:oMath>
                </a14:m>
                <a:r>
                  <a:rPr lang="en-US" sz="1600" dirty="0">
                    <a:solidFill>
                      <a:srgbClr val="0432FF"/>
                    </a:solidFill>
                    <a:effectLst/>
                  </a:rPr>
                  <a:t> </a:t>
                </a:r>
                <a:r>
                  <a:rPr lang="en-US" sz="1600" dirty="0">
                    <a:effectLst/>
                  </a:rPr>
                  <a:t>can either be the </a:t>
                </a:r>
                <a:r>
                  <a:rPr lang="en-US" sz="1600" dirty="0" err="1">
                    <a:solidFill>
                      <a:srgbClr val="0432FF"/>
                    </a:solidFill>
                    <a:effectLst/>
                  </a:rPr>
                  <a:t>Bmad</a:t>
                </a:r>
                <a:r>
                  <a:rPr lang="en-US" sz="1600" dirty="0">
                    <a:solidFill>
                      <a:srgbClr val="0432FF"/>
                    </a:solidFill>
                    <a:effectLst/>
                  </a:rPr>
                  <a:t> code </a:t>
                </a:r>
                <a:r>
                  <a:rPr lang="en-US" sz="1600" dirty="0">
                    <a:effectLst/>
                  </a:rPr>
                  <a:t>or a machine learning </a:t>
                </a:r>
                <a:r>
                  <a:rPr lang="en-US" sz="1600" dirty="0">
                    <a:solidFill>
                      <a:srgbClr val="0432FF"/>
                    </a:solidFill>
                    <a:effectLst/>
                  </a:rPr>
                  <a:t>surrogate</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linking calibrated models to </a:t>
                </a:r>
                <a:r>
                  <a:rPr lang="en-US" sz="1600" dirty="0">
                    <a:solidFill>
                      <a:srgbClr val="0432FF"/>
                    </a:solidFill>
                  </a:rPr>
                  <a:t>Physics-informed BO</a:t>
                </a:r>
                <a:r>
                  <a:rPr lang="en-US" sz="1600" dirty="0"/>
                  <a:t>, a GP is a natural selection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effectLst/>
                  </a:rPr>
                  <a:t>The </a:t>
                </a:r>
                <a:r>
                  <a:rPr lang="en-US" sz="1600" dirty="0">
                    <a:solidFill>
                      <a:srgbClr val="0432FF"/>
                    </a:solidFill>
                    <a:effectLst/>
                  </a:rPr>
                  <a:t>discrepancy model </a:t>
                </a:r>
                <a14:m>
                  <m:oMath xmlns:m="http://schemas.openxmlformats.org/officeDocument/2006/math">
                    <m:r>
                      <a:rPr lang="en-US" sz="1600" i="1" smtClean="0">
                        <a:solidFill>
                          <a:srgbClr val="0432FF"/>
                        </a:solidFill>
                        <a:effectLst/>
                        <a:latin typeface="Cambria Math" panose="02040503050406030204" pitchFamily="18" charset="0"/>
                        <a:ea typeface="MS PGothic" panose="020B0600070205080204" pitchFamily="34" charset="-128"/>
                        <a:cs typeface="Times New Roman" panose="02020603050405020304" pitchFamily="18" charset="0"/>
                      </a:rPr>
                      <m:t>𝛿</m:t>
                    </m:r>
                    <m:d>
                      <m:dPr>
                        <m:ctrlPr>
                          <a:rPr lang="en-US" sz="1600" i="1">
                            <a:solidFill>
                              <a:srgbClr val="0432FF"/>
                            </a:solidFill>
                            <a:effectLst/>
                            <a:latin typeface="Cambria Math" panose="02040503050406030204" pitchFamily="18" charset="0"/>
                          </a:rPr>
                        </m:ctrlPr>
                      </m:dPr>
                      <m:e>
                        <m:r>
                          <a:rPr lang="en-US" sz="1600" i="1">
                            <a:solidFill>
                              <a:srgbClr val="0432FF"/>
                            </a:solidFill>
                            <a:effectLst/>
                            <a:latin typeface="Cambria Math" panose="02040503050406030204" pitchFamily="18" charset="0"/>
                            <a:ea typeface="MS PGothic" panose="020B0600070205080204" pitchFamily="34" charset="-128"/>
                            <a:cs typeface="Times New Roman" panose="02020603050405020304" pitchFamily="18" charset="0"/>
                          </a:rPr>
                          <m:t>𝑥</m:t>
                        </m:r>
                      </m:e>
                    </m:d>
                  </m:oMath>
                </a14:m>
                <a:r>
                  <a:rPr lang="en-US" sz="1600" dirty="0">
                    <a:effectLst/>
                  </a:rPr>
                  <a:t> is a ML surrogate trained to capture unaccounted-for variability between calibrated simulator and data</a:t>
                </a:r>
                <a:endParaRPr lang="en-US" sz="1600" dirty="0"/>
              </a:p>
            </p:txBody>
          </p:sp>
        </mc:Choice>
        <mc:Fallback>
          <p:sp>
            <p:nvSpPr>
              <p:cNvPr id="17" name="TextBox 16">
                <a:extLst>
                  <a:ext uri="{FF2B5EF4-FFF2-40B4-BE49-F238E27FC236}">
                    <a16:creationId xmlns:a16="http://schemas.microsoft.com/office/drawing/2014/main" id="{FA8336D9-85FA-5541-9B5C-E690AA4201D9}"/>
                  </a:ext>
                </a:extLst>
              </p:cNvPr>
              <p:cNvSpPr txBox="1">
                <a:spLocks noRot="1" noChangeAspect="1" noMove="1" noResize="1" noEditPoints="1" noAdjustHandles="1" noChangeArrowheads="1" noChangeShapeType="1" noTextEdit="1"/>
              </p:cNvSpPr>
              <p:nvPr/>
            </p:nvSpPr>
            <p:spPr>
              <a:xfrm>
                <a:off x="477028" y="3880118"/>
                <a:ext cx="8666972" cy="1569660"/>
              </a:xfrm>
              <a:prstGeom prst="rect">
                <a:avLst/>
              </a:prstGeom>
              <a:blipFill>
                <a:blip r:embed="rId3"/>
                <a:stretch>
                  <a:fillRect l="-293" t="-800" b="-4000"/>
                </a:stretch>
              </a:blipFill>
            </p:spPr>
            <p:txBody>
              <a:bodyPr/>
              <a:lstStyle/>
              <a:p>
                <a:r>
                  <a:rPr lang="en-US">
                    <a:noFill/>
                  </a:rPr>
                  <a:t> </a:t>
                </a:r>
              </a:p>
            </p:txBody>
          </p:sp>
        </mc:Fallback>
      </mc:AlternateContent>
    </p:spTree>
    <p:extLst>
      <p:ext uri="{BB962C8B-B14F-4D97-AF65-F5344CB8AC3E}">
        <p14:creationId xmlns:p14="http://schemas.microsoft.com/office/powerpoint/2010/main" val="7471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13</a:t>
            </a:fld>
            <a:endParaRPr lang="en-US" dirty="0"/>
          </a:p>
        </p:txBody>
      </p:sp>
      <p:sp>
        <p:nvSpPr>
          <p:cNvPr id="11" name="Title 1">
            <a:extLst>
              <a:ext uri="{FF2B5EF4-FFF2-40B4-BE49-F238E27FC236}">
                <a16:creationId xmlns:a16="http://schemas.microsoft.com/office/drawing/2014/main" id="{A8BB03C3-8DD4-5D4B-A94B-C696972CA4CC}"/>
              </a:ext>
            </a:extLst>
          </p:cNvPr>
          <p:cNvSpPr>
            <a:spLocks noGrp="1"/>
          </p:cNvSpPr>
          <p:nvPr>
            <p:ph type="title"/>
          </p:nvPr>
        </p:nvSpPr>
        <p:spPr>
          <a:xfrm>
            <a:off x="304542" y="-226171"/>
            <a:ext cx="8286750" cy="1325563"/>
          </a:xfrm>
        </p:spPr>
        <p:txBody>
          <a:bodyPr>
            <a:normAutofit/>
          </a:bodyPr>
          <a:lstStyle/>
          <a:p>
            <a:r>
              <a:rPr lang="en-US" sz="2800" dirty="0"/>
              <a:t>Bayesian Model Calibration for Accelerators</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CA0DCF1-830C-684A-9CAB-67A0DEDA8834}"/>
                  </a:ext>
                </a:extLst>
              </p:cNvPr>
              <p:cNvSpPr txBox="1"/>
              <p:nvPr/>
            </p:nvSpPr>
            <p:spPr>
              <a:xfrm>
                <a:off x="1910913" y="5052182"/>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𝜁</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 = </m:t>
                      </m:r>
                      <m:r>
                        <a:rPr lang="en-US" i="1">
                          <a:latin typeface="Cambria Math" panose="02040503050406030204" pitchFamily="18" charset="0"/>
                        </a:rPr>
                        <m:t>𝜂</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; </m:t>
                          </m:r>
                          <m:r>
                            <a:rPr lang="en-US" i="1">
                              <a:latin typeface="Cambria Math" panose="02040503050406030204" pitchFamily="18" charset="0"/>
                            </a:rPr>
                            <m:t>𝜃</m:t>
                          </m:r>
                        </m:e>
                      </m:d>
                      <m:r>
                        <a:rPr lang="en-US" i="0">
                          <a:latin typeface="Cambria Math" panose="02040503050406030204" pitchFamily="18" charset="0"/>
                        </a:rPr>
                        <m:t> + </m:t>
                      </m:r>
                      <m:r>
                        <a:rPr lang="en-US" i="1">
                          <a:latin typeface="Cambria Math" panose="02040503050406030204" pitchFamily="18" charset="0"/>
                        </a:rPr>
                        <m:t>𝛿</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p:sp>
            <p:nvSpPr>
              <p:cNvPr id="10" name="TextBox 9">
                <a:extLst>
                  <a:ext uri="{FF2B5EF4-FFF2-40B4-BE49-F238E27FC236}">
                    <a16:creationId xmlns:a16="http://schemas.microsoft.com/office/drawing/2014/main" id="{DCA0DCF1-830C-684A-9CAB-67A0DEDA8834}"/>
                  </a:ext>
                </a:extLst>
              </p:cNvPr>
              <p:cNvSpPr txBox="1">
                <a:spLocks noRot="1" noChangeAspect="1" noMove="1" noResize="1" noEditPoints="1" noAdjustHandles="1" noChangeArrowheads="1" noChangeShapeType="1" noTextEdit="1"/>
              </p:cNvSpPr>
              <p:nvPr/>
            </p:nvSpPr>
            <p:spPr>
              <a:xfrm>
                <a:off x="1910913" y="5052182"/>
                <a:ext cx="4572000" cy="369332"/>
              </a:xfrm>
              <a:prstGeom prst="rect">
                <a:avLst/>
              </a:prstGeom>
              <a:blipFill>
                <a:blip r:embed="rId2"/>
                <a:stretch>
                  <a:fillRect b="-2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5BAE07A-B27F-C84D-B375-53D82CADA5CD}"/>
              </a:ext>
            </a:extLst>
          </p:cNvPr>
          <p:cNvSpPr txBox="1"/>
          <p:nvPr/>
        </p:nvSpPr>
        <p:spPr>
          <a:xfrm>
            <a:off x="737931" y="3775885"/>
            <a:ext cx="7815261"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432FF"/>
                </a:solidFill>
              </a:rPr>
              <a:t>Modeling assumption</a:t>
            </a:r>
            <a:r>
              <a:rPr lang="en-US" dirty="0"/>
              <a:t>: </a:t>
            </a:r>
            <a:r>
              <a:rPr lang="en-US" i="1" dirty="0">
                <a:solidFill>
                  <a:srgbClr val="C00000"/>
                </a:solidFill>
              </a:rPr>
              <a:t>reality</a:t>
            </a:r>
            <a:r>
              <a:rPr lang="en-US" dirty="0"/>
              <a:t> can be represented by linear combination of a </a:t>
            </a:r>
            <a:r>
              <a:rPr lang="en-US" dirty="0">
                <a:solidFill>
                  <a:srgbClr val="0432FF"/>
                </a:solidFill>
              </a:rPr>
              <a:t>calibrated simulator </a:t>
            </a:r>
            <a:r>
              <a:rPr lang="en-US" dirty="0"/>
              <a:t>and a </a:t>
            </a:r>
            <a:r>
              <a:rPr lang="en-US" dirty="0">
                <a:solidFill>
                  <a:srgbClr val="0432FF"/>
                </a:solidFill>
              </a:rPr>
              <a:t>discrepancy term </a:t>
            </a:r>
          </a:p>
        </p:txBody>
      </p:sp>
      <p:sp>
        <p:nvSpPr>
          <p:cNvPr id="7" name="Down Arrow 6">
            <a:extLst>
              <a:ext uri="{FF2B5EF4-FFF2-40B4-BE49-F238E27FC236}">
                <a16:creationId xmlns:a16="http://schemas.microsoft.com/office/drawing/2014/main" id="{AE970959-35DA-194E-A146-775692611040}"/>
              </a:ext>
            </a:extLst>
          </p:cNvPr>
          <p:cNvSpPr/>
          <p:nvPr/>
        </p:nvSpPr>
        <p:spPr>
          <a:xfrm>
            <a:off x="4806676" y="5537100"/>
            <a:ext cx="257175" cy="36576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179BC81C-10B5-0443-9DE9-51932F8D4AC6}"/>
              </a:ext>
            </a:extLst>
          </p:cNvPr>
          <p:cNvSpPr/>
          <p:nvPr/>
        </p:nvSpPr>
        <p:spPr>
          <a:xfrm rot="10800000">
            <a:off x="5035276" y="5413093"/>
            <a:ext cx="257174" cy="36576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15D7CDA6-C428-4741-8598-EE96F3A57E0D}"/>
              </a:ext>
            </a:extLst>
          </p:cNvPr>
          <p:cNvSpPr/>
          <p:nvPr/>
        </p:nvSpPr>
        <p:spPr>
          <a:xfrm>
            <a:off x="3763688" y="5579962"/>
            <a:ext cx="257175" cy="36576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E221FA75-23FC-A64D-81B0-5483E6D2ED82}"/>
              </a:ext>
            </a:extLst>
          </p:cNvPr>
          <p:cNvSpPr/>
          <p:nvPr/>
        </p:nvSpPr>
        <p:spPr>
          <a:xfrm rot="10800000">
            <a:off x="3992288" y="5455955"/>
            <a:ext cx="257174" cy="36576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EEAE35-03F4-D646-84E2-E0C35B1B6573}"/>
              </a:ext>
            </a:extLst>
          </p:cNvPr>
          <p:cNvSpPr txBox="1"/>
          <p:nvPr/>
        </p:nvSpPr>
        <p:spPr>
          <a:xfrm>
            <a:off x="5761752" y="4893734"/>
            <a:ext cx="2556749" cy="923330"/>
          </a:xfrm>
          <a:prstGeom prst="rect">
            <a:avLst/>
          </a:prstGeom>
          <a:noFill/>
        </p:spPr>
        <p:txBody>
          <a:bodyPr wrap="square" rtlCol="0">
            <a:spAutoFit/>
          </a:bodyPr>
          <a:lstStyle/>
          <a:p>
            <a:pPr algn="ctr"/>
            <a:r>
              <a:rPr lang="en-US" dirty="0">
                <a:solidFill>
                  <a:srgbClr val="00B050"/>
                </a:solidFill>
              </a:rPr>
              <a:t>Balance model fit between calibration and discrepancy</a:t>
            </a:r>
          </a:p>
        </p:txBody>
      </p:sp>
      <p:sp>
        <p:nvSpPr>
          <p:cNvPr id="20" name="TextBox 19">
            <a:extLst>
              <a:ext uri="{FF2B5EF4-FFF2-40B4-BE49-F238E27FC236}">
                <a16:creationId xmlns:a16="http://schemas.microsoft.com/office/drawing/2014/main" id="{3B87254A-AD6A-F74A-A21F-2655064705FB}"/>
              </a:ext>
            </a:extLst>
          </p:cNvPr>
          <p:cNvSpPr txBox="1"/>
          <p:nvPr/>
        </p:nvSpPr>
        <p:spPr>
          <a:xfrm>
            <a:off x="3364689" y="4632124"/>
            <a:ext cx="1664447" cy="523220"/>
          </a:xfrm>
          <a:prstGeom prst="rect">
            <a:avLst/>
          </a:prstGeom>
          <a:noFill/>
        </p:spPr>
        <p:txBody>
          <a:bodyPr wrap="square">
            <a:spAutoFit/>
          </a:bodyPr>
          <a:lstStyle/>
          <a:p>
            <a:pPr algn="ctr"/>
            <a:r>
              <a:rPr lang="en-US" sz="1400" dirty="0">
                <a:solidFill>
                  <a:srgbClr val="7030A0"/>
                </a:solidFill>
              </a:rPr>
              <a:t>calibrated simulator </a:t>
            </a:r>
          </a:p>
        </p:txBody>
      </p:sp>
      <p:sp>
        <p:nvSpPr>
          <p:cNvPr id="21" name="TextBox 20">
            <a:extLst>
              <a:ext uri="{FF2B5EF4-FFF2-40B4-BE49-F238E27FC236}">
                <a16:creationId xmlns:a16="http://schemas.microsoft.com/office/drawing/2014/main" id="{DBB8B2B2-FB45-F846-B583-739F1C9658DD}"/>
              </a:ext>
            </a:extLst>
          </p:cNvPr>
          <p:cNvSpPr txBox="1"/>
          <p:nvPr/>
        </p:nvSpPr>
        <p:spPr>
          <a:xfrm>
            <a:off x="4447917" y="4632124"/>
            <a:ext cx="1471708" cy="523220"/>
          </a:xfrm>
          <a:prstGeom prst="rect">
            <a:avLst/>
          </a:prstGeom>
          <a:noFill/>
        </p:spPr>
        <p:txBody>
          <a:bodyPr wrap="square">
            <a:spAutoFit/>
          </a:bodyPr>
          <a:lstStyle/>
          <a:p>
            <a:pPr algn="ctr"/>
            <a:r>
              <a:rPr lang="en-US" sz="1400" dirty="0">
                <a:solidFill>
                  <a:srgbClr val="7030A0"/>
                </a:solidFill>
              </a:rPr>
              <a:t>discrepancy model</a:t>
            </a:r>
          </a:p>
        </p:txBody>
      </p:sp>
      <p:pic>
        <p:nvPicPr>
          <p:cNvPr id="22" name="Picture 21" descr="Timeline&#10;&#10;Description automatically generated">
            <a:extLst>
              <a:ext uri="{FF2B5EF4-FFF2-40B4-BE49-F238E27FC236}">
                <a16:creationId xmlns:a16="http://schemas.microsoft.com/office/drawing/2014/main" id="{881603EC-BFA7-A546-BE30-46643A9E0681}"/>
              </a:ext>
            </a:extLst>
          </p:cNvPr>
          <p:cNvPicPr>
            <a:picLocks noChangeAspect="1"/>
          </p:cNvPicPr>
          <p:nvPr/>
        </p:nvPicPr>
        <p:blipFill rotWithShape="1">
          <a:blip r:embed="rId3">
            <a:extLst>
              <a:ext uri="{28A0092B-C50C-407E-A947-70E740481C1C}">
                <a14:useLocalDpi xmlns:a14="http://schemas.microsoft.com/office/drawing/2010/main" val="0"/>
              </a:ext>
            </a:extLst>
          </a:blip>
          <a:srcRect r="1517"/>
          <a:stretch/>
        </p:blipFill>
        <p:spPr>
          <a:xfrm>
            <a:off x="691341" y="1031447"/>
            <a:ext cx="8056263" cy="2505231"/>
          </a:xfrm>
          <a:prstGeom prst="rect">
            <a:avLst/>
          </a:prstGeom>
        </p:spPr>
      </p:pic>
    </p:spTree>
    <p:extLst>
      <p:ext uri="{BB962C8B-B14F-4D97-AF65-F5344CB8AC3E}">
        <p14:creationId xmlns:p14="http://schemas.microsoft.com/office/powerpoint/2010/main" val="125682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14</a:t>
            </a:fld>
            <a:endParaRPr lang="en-US" dirty="0"/>
          </a:p>
        </p:txBody>
      </p:sp>
      <p:sp>
        <p:nvSpPr>
          <p:cNvPr id="11" name="Title 1">
            <a:extLst>
              <a:ext uri="{FF2B5EF4-FFF2-40B4-BE49-F238E27FC236}">
                <a16:creationId xmlns:a16="http://schemas.microsoft.com/office/drawing/2014/main" id="{A8BB03C3-8DD4-5D4B-A94B-C696972CA4CC}"/>
              </a:ext>
            </a:extLst>
          </p:cNvPr>
          <p:cNvSpPr>
            <a:spLocks noGrp="1"/>
          </p:cNvSpPr>
          <p:nvPr>
            <p:ph type="title"/>
          </p:nvPr>
        </p:nvSpPr>
        <p:spPr>
          <a:xfrm>
            <a:off x="304542" y="-226171"/>
            <a:ext cx="8286750" cy="1325563"/>
          </a:xfrm>
        </p:spPr>
        <p:txBody>
          <a:bodyPr>
            <a:normAutofit/>
          </a:bodyPr>
          <a:lstStyle/>
          <a:p>
            <a:r>
              <a:rPr lang="en-US" sz="2800" dirty="0"/>
              <a:t>Bayesian Model Calibration for Accelerators</a:t>
            </a:r>
          </a:p>
        </p:txBody>
      </p:sp>
      <p:sp>
        <p:nvSpPr>
          <p:cNvPr id="6" name="TextBox 5">
            <a:extLst>
              <a:ext uri="{FF2B5EF4-FFF2-40B4-BE49-F238E27FC236}">
                <a16:creationId xmlns:a16="http://schemas.microsoft.com/office/drawing/2014/main" id="{35BAE07A-B27F-C84D-B375-53D82CADA5CD}"/>
              </a:ext>
            </a:extLst>
          </p:cNvPr>
          <p:cNvSpPr txBox="1"/>
          <p:nvPr/>
        </p:nvSpPr>
        <p:spPr>
          <a:xfrm>
            <a:off x="737931" y="3761596"/>
            <a:ext cx="7815261"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432FF"/>
                </a:solidFill>
              </a:rPr>
              <a:t>Modeling assumption</a:t>
            </a:r>
            <a:r>
              <a:rPr lang="en-US" dirty="0"/>
              <a:t>: </a:t>
            </a:r>
            <a:r>
              <a:rPr lang="en-US" i="1" dirty="0">
                <a:solidFill>
                  <a:srgbClr val="C00000"/>
                </a:solidFill>
              </a:rPr>
              <a:t>experimental observation </a:t>
            </a:r>
            <a:r>
              <a:rPr lang="en-US" dirty="0"/>
              <a:t>can be represented by linear combination of a </a:t>
            </a:r>
            <a:r>
              <a:rPr lang="en-US" dirty="0">
                <a:solidFill>
                  <a:srgbClr val="0432FF"/>
                </a:solidFill>
              </a:rPr>
              <a:t>calibrated simulator, </a:t>
            </a:r>
            <a:r>
              <a:rPr lang="en-US" dirty="0"/>
              <a:t>a </a:t>
            </a:r>
            <a:r>
              <a:rPr lang="en-US" dirty="0">
                <a:solidFill>
                  <a:srgbClr val="0432FF"/>
                </a:solidFill>
              </a:rPr>
              <a:t>discrepancy term, </a:t>
            </a:r>
            <a:r>
              <a:rPr lang="en-US" dirty="0"/>
              <a:t>and</a:t>
            </a:r>
            <a:r>
              <a:rPr lang="en-US" dirty="0">
                <a:solidFill>
                  <a:srgbClr val="0432FF"/>
                </a:solidFill>
              </a:rPr>
              <a:t> measurement error</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4493790-B7E9-D947-B84D-7E384A1EFF4E}"/>
                  </a:ext>
                </a:extLst>
              </p:cNvPr>
              <p:cNvSpPr txBox="1"/>
              <p:nvPr/>
            </p:nvSpPr>
            <p:spPr>
              <a:xfrm>
                <a:off x="2490625" y="5504094"/>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𝑒</m:t>
                          </m:r>
                        </m:sub>
                      </m:sSub>
                      <m:r>
                        <a:rPr lang="en-US" i="0">
                          <a:latin typeface="Cambria Math" panose="02040503050406030204" pitchFamily="18" charset="0"/>
                        </a:rPr>
                        <m:t> = </m:t>
                      </m:r>
                      <m:r>
                        <a:rPr lang="en-US" i="1">
                          <a:latin typeface="Cambria Math" panose="02040503050406030204" pitchFamily="18" charset="0"/>
                        </a:rPr>
                        <m:t>𝜂</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; </m:t>
                          </m:r>
                          <m:r>
                            <a:rPr lang="en-US" i="1">
                              <a:latin typeface="Cambria Math" panose="02040503050406030204" pitchFamily="18" charset="0"/>
                            </a:rPr>
                            <m:t>𝜃</m:t>
                          </m:r>
                        </m:e>
                      </m:d>
                      <m:r>
                        <a:rPr lang="en-US" i="0">
                          <a:latin typeface="Cambria Math" panose="02040503050406030204" pitchFamily="18" charset="0"/>
                        </a:rPr>
                        <m:t> + </m:t>
                      </m:r>
                      <m:r>
                        <a:rPr lang="en-US" i="1">
                          <a:latin typeface="Cambria Math" panose="02040503050406030204" pitchFamily="18" charset="0"/>
                        </a:rPr>
                        <m:t>𝛿</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 +</m:t>
                      </m:r>
                      <m:r>
                        <a:rPr lang="en-US" i="1">
                          <a:latin typeface="Cambria Math" panose="02040503050406030204" pitchFamily="18" charset="0"/>
                        </a:rPr>
                        <m:t>𝜖</m:t>
                      </m:r>
                    </m:oMath>
                  </m:oMathPara>
                </a14:m>
                <a:endParaRPr lang="en-US" dirty="0"/>
              </a:p>
            </p:txBody>
          </p:sp>
        </mc:Choice>
        <mc:Fallback>
          <p:sp>
            <p:nvSpPr>
              <p:cNvPr id="19" name="TextBox 18">
                <a:extLst>
                  <a:ext uri="{FF2B5EF4-FFF2-40B4-BE49-F238E27FC236}">
                    <a16:creationId xmlns:a16="http://schemas.microsoft.com/office/drawing/2014/main" id="{24493790-B7E9-D947-B84D-7E384A1EFF4E}"/>
                  </a:ext>
                </a:extLst>
              </p:cNvPr>
              <p:cNvSpPr txBox="1">
                <a:spLocks noRot="1" noChangeAspect="1" noMove="1" noResize="1" noEditPoints="1" noAdjustHandles="1" noChangeArrowheads="1" noChangeShapeType="1" noTextEdit="1"/>
              </p:cNvSpPr>
              <p:nvPr/>
            </p:nvSpPr>
            <p:spPr>
              <a:xfrm>
                <a:off x="2490625" y="5504094"/>
                <a:ext cx="4572000" cy="369332"/>
              </a:xfrm>
              <a:prstGeom prst="rect">
                <a:avLst/>
              </a:prstGeom>
              <a:blipFill>
                <a:blip r:embed="rId2"/>
                <a:stretch>
                  <a:fillRect b="-20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97D00C7-A14C-2A4F-9638-1425D3EA86A4}"/>
              </a:ext>
            </a:extLst>
          </p:cNvPr>
          <p:cNvSpPr txBox="1"/>
          <p:nvPr/>
        </p:nvSpPr>
        <p:spPr>
          <a:xfrm>
            <a:off x="1622513" y="4909844"/>
            <a:ext cx="6308224" cy="369332"/>
          </a:xfrm>
          <a:prstGeom prst="rect">
            <a:avLst/>
          </a:prstGeom>
          <a:noFill/>
        </p:spPr>
        <p:txBody>
          <a:bodyPr wrap="square" rtlCol="0">
            <a:spAutoFit/>
          </a:bodyPr>
          <a:lstStyle/>
          <a:p>
            <a:pPr algn="ctr"/>
            <a:r>
              <a:rPr lang="en-US" b="1" dirty="0"/>
              <a:t>Calibrated Accelerator Model(s) for </a:t>
            </a:r>
            <a:r>
              <a:rPr lang="en-US" b="1" dirty="0" err="1"/>
              <a:t>Linac</a:t>
            </a:r>
            <a:r>
              <a:rPr lang="en-US" b="1" dirty="0"/>
              <a:t>, Booster, AGS</a:t>
            </a:r>
          </a:p>
        </p:txBody>
      </p:sp>
      <p:pic>
        <p:nvPicPr>
          <p:cNvPr id="24" name="Picture 23" descr="Timeline&#10;&#10;Description automatically generated">
            <a:extLst>
              <a:ext uri="{FF2B5EF4-FFF2-40B4-BE49-F238E27FC236}">
                <a16:creationId xmlns:a16="http://schemas.microsoft.com/office/drawing/2014/main" id="{7F5DF8C0-6D2D-F245-BAF9-E588E0B33D13}"/>
              </a:ext>
            </a:extLst>
          </p:cNvPr>
          <p:cNvPicPr>
            <a:picLocks noChangeAspect="1"/>
          </p:cNvPicPr>
          <p:nvPr/>
        </p:nvPicPr>
        <p:blipFill rotWithShape="1">
          <a:blip r:embed="rId3">
            <a:extLst>
              <a:ext uri="{28A0092B-C50C-407E-A947-70E740481C1C}">
                <a14:useLocalDpi xmlns:a14="http://schemas.microsoft.com/office/drawing/2010/main" val="0"/>
              </a:ext>
            </a:extLst>
          </a:blip>
          <a:srcRect r="1517"/>
          <a:stretch/>
        </p:blipFill>
        <p:spPr>
          <a:xfrm>
            <a:off x="691341" y="1031447"/>
            <a:ext cx="8056263" cy="2505231"/>
          </a:xfrm>
          <a:prstGeom prst="rect">
            <a:avLst/>
          </a:prstGeom>
        </p:spPr>
      </p:pic>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62A65F26-1C55-1648-92B3-4DB858BDAEE7}"/>
                  </a:ext>
                </a:extLst>
              </p:cNvPr>
              <p:cNvSpPr txBox="1"/>
              <p:nvPr/>
            </p:nvSpPr>
            <p:spPr>
              <a:xfrm>
                <a:off x="2433472" y="5947264"/>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𝜖</m:t>
                      </m:r>
                      <m:r>
                        <a:rPr lang="en-US" i="0">
                          <a:latin typeface="Cambria Math" panose="02040503050406030204" pitchFamily="18" charset="0"/>
                        </a:rPr>
                        <m:t> ∼ </m:t>
                      </m:r>
                      <m:r>
                        <a:rPr lang="en-US" i="1">
                          <a:latin typeface="Cambria Math" panose="02040503050406030204" pitchFamily="18" charset="0"/>
                        </a:rPr>
                        <m:t>𝑁</m:t>
                      </m:r>
                      <m:d>
                        <m:dPr>
                          <m:ctrlPr>
                            <a:rPr lang="en-US" i="1">
                              <a:solidFill>
                                <a:srgbClr val="836967"/>
                              </a:solidFill>
                              <a:latin typeface="Cambria Math" panose="02040503050406030204" pitchFamily="18" charset="0"/>
                            </a:rPr>
                          </m:ctrlPr>
                        </m:dPr>
                        <m:e>
                          <m:r>
                            <a:rPr lang="en-US" i="0">
                              <a:latin typeface="Cambria Math" panose="02040503050406030204" pitchFamily="18" charset="0"/>
                            </a:rPr>
                            <m:t>0, 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𝜎</m:t>
                              </m:r>
                            </m:e>
                            <m:sup>
                              <m:r>
                                <a:rPr lang="en-US" i="0">
                                  <a:latin typeface="Cambria Math" panose="02040503050406030204" pitchFamily="18" charset="0"/>
                                </a:rPr>
                                <m:t>2</m:t>
                              </m:r>
                            </m:sup>
                          </m:sSup>
                        </m:e>
                      </m:d>
                    </m:oMath>
                  </m:oMathPara>
                </a14:m>
                <a:endParaRPr lang="en-US" dirty="0"/>
              </a:p>
            </p:txBody>
          </p:sp>
        </mc:Choice>
        <mc:Fallback>
          <p:sp>
            <p:nvSpPr>
              <p:cNvPr id="25" name="TextBox 24">
                <a:extLst>
                  <a:ext uri="{FF2B5EF4-FFF2-40B4-BE49-F238E27FC236}">
                    <a16:creationId xmlns:a16="http://schemas.microsoft.com/office/drawing/2014/main" id="{62A65F26-1C55-1648-92B3-4DB858BDAEE7}"/>
                  </a:ext>
                </a:extLst>
              </p:cNvPr>
              <p:cNvSpPr txBox="1">
                <a:spLocks noRot="1" noChangeAspect="1" noMove="1" noResize="1" noEditPoints="1" noAdjustHandles="1" noChangeArrowheads="1" noChangeShapeType="1" noTextEdit="1"/>
              </p:cNvSpPr>
              <p:nvPr/>
            </p:nvSpPr>
            <p:spPr>
              <a:xfrm>
                <a:off x="2433472" y="5947264"/>
                <a:ext cx="4572000" cy="369332"/>
              </a:xfrm>
              <a:prstGeom prst="rect">
                <a:avLst/>
              </a:prstGeom>
              <a:blipFill>
                <a:blip r:embed="rId4"/>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67884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064269-60DD-944F-8056-51FED1FBF613}"/>
              </a:ext>
            </a:extLst>
          </p:cNvPr>
          <p:cNvSpPr>
            <a:spLocks noGrp="1"/>
          </p:cNvSpPr>
          <p:nvPr>
            <p:ph type="sldNum" sz="quarter" idx="4"/>
          </p:nvPr>
        </p:nvSpPr>
        <p:spPr/>
        <p:txBody>
          <a:bodyPr/>
          <a:lstStyle/>
          <a:p>
            <a:fld id="{933A556B-7C63-244D-9B7C-B0EA8042B330}" type="slidenum">
              <a:rPr lang="en-US" smtClean="0"/>
              <a:pPr/>
              <a:t>15</a:t>
            </a:fld>
            <a:endParaRPr lang="en-US" sz="750" dirty="0"/>
          </a:p>
        </p:txBody>
      </p:sp>
      <p:sp>
        <p:nvSpPr>
          <p:cNvPr id="7" name="Title 1">
            <a:extLst>
              <a:ext uri="{FF2B5EF4-FFF2-40B4-BE49-F238E27FC236}">
                <a16:creationId xmlns:a16="http://schemas.microsoft.com/office/drawing/2014/main" id="{8ED9E26C-4182-1B47-9D4B-84F03FEA45A8}"/>
              </a:ext>
            </a:extLst>
          </p:cNvPr>
          <p:cNvSpPr>
            <a:spLocks noGrp="1"/>
          </p:cNvSpPr>
          <p:nvPr>
            <p:ph type="title"/>
          </p:nvPr>
        </p:nvSpPr>
        <p:spPr>
          <a:xfrm>
            <a:off x="304542" y="-226171"/>
            <a:ext cx="8286750" cy="1325563"/>
          </a:xfrm>
        </p:spPr>
        <p:txBody>
          <a:bodyPr>
            <a:normAutofit/>
          </a:bodyPr>
          <a:lstStyle/>
          <a:p>
            <a:r>
              <a:rPr lang="en-US" sz="2800" dirty="0"/>
              <a:t>Bayesian Optimal Experimental Design</a:t>
            </a:r>
          </a:p>
        </p:txBody>
      </p:sp>
      <p:pic>
        <p:nvPicPr>
          <p:cNvPr id="11" name="Picture 10" descr="\documentclass{article}&#10;\pagestyle{empty}&#10;\usepackage{amsmath}&#10;\usepackage{amssymb, amsthm}&#10;\usepackage{mathtools}&#10;&#10;\begin{document}&#10;&#10;\begin{alignat*}{1}&#10;&amp;\displaystyle P(\theta|y, \xi) \propto P(y|\theta, \xi) P(\theta)&#10;\end{alignat*}&#10;\end{document}" title="IguanaTex Bitmap Display">
            <a:extLst>
              <a:ext uri="{FF2B5EF4-FFF2-40B4-BE49-F238E27FC236}">
                <a16:creationId xmlns:a16="http://schemas.microsoft.com/office/drawing/2014/main" id="{9BFB4876-7063-604E-A85B-4A218F2510C5}"/>
              </a:ext>
            </a:extLst>
          </p:cNvPr>
          <p:cNvPicPr>
            <a:picLocks noChangeAspect="1"/>
          </p:cNvPicPr>
          <p:nvPr>
            <p:custDataLst>
              <p:tags r:id="rId1"/>
            </p:custDataLst>
          </p:nvPr>
        </p:nvPicPr>
        <p:blipFill>
          <a:blip r:embed="rId4"/>
          <a:stretch>
            <a:fillRect/>
          </a:stretch>
        </p:blipFill>
        <p:spPr>
          <a:xfrm>
            <a:off x="3259972" y="1896731"/>
            <a:ext cx="2624055" cy="242968"/>
          </a:xfrm>
          <a:prstGeom prst="rect">
            <a:avLst/>
          </a:prstGeom>
        </p:spPr>
      </p:pic>
      <p:sp>
        <p:nvSpPr>
          <p:cNvPr id="12" name="Content Placeholder 6 1">
            <a:extLst>
              <a:ext uri="{FF2B5EF4-FFF2-40B4-BE49-F238E27FC236}">
                <a16:creationId xmlns:a16="http://schemas.microsoft.com/office/drawing/2014/main" id="{3B85ADC2-163B-9947-B815-B26304E65736}"/>
              </a:ext>
            </a:extLst>
          </p:cNvPr>
          <p:cNvSpPr txBox="1">
            <a:spLocks/>
          </p:cNvSpPr>
          <p:nvPr/>
        </p:nvSpPr>
        <p:spPr>
          <a:xfrm>
            <a:off x="409252" y="1040075"/>
            <a:ext cx="8734747" cy="64585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i="0" dirty="0">
                <a:effectLst/>
              </a:rPr>
              <a:t>etermining the </a:t>
            </a:r>
            <a:r>
              <a:rPr lang="en-US" sz="2000" i="0" dirty="0">
                <a:solidFill>
                  <a:schemeClr val="accent2"/>
                </a:solidFill>
                <a:effectLst/>
              </a:rPr>
              <a:t>experimental setting/design (e.g., currents) </a:t>
            </a:r>
            <a:r>
              <a:rPr lang="en-US" sz="2000" i="0" dirty="0">
                <a:effectLst/>
              </a:rPr>
              <a:t>that maximize information gained about uncertain model parameters</a:t>
            </a:r>
          </a:p>
        </p:txBody>
      </p:sp>
      <p:sp>
        <p:nvSpPr>
          <p:cNvPr id="13" name="Content Placeholder 6 2">
            <a:extLst>
              <a:ext uri="{FF2B5EF4-FFF2-40B4-BE49-F238E27FC236}">
                <a16:creationId xmlns:a16="http://schemas.microsoft.com/office/drawing/2014/main" id="{C402F027-71C1-F149-8B2C-C3C71B1ACFC6}"/>
              </a:ext>
            </a:extLst>
          </p:cNvPr>
          <p:cNvSpPr txBox="1">
            <a:spLocks/>
          </p:cNvSpPr>
          <p:nvPr/>
        </p:nvSpPr>
        <p:spPr>
          <a:xfrm>
            <a:off x="409253" y="2881099"/>
            <a:ext cx="8734747" cy="64585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Driven by </a:t>
            </a:r>
            <a:r>
              <a:rPr lang="en-US" sz="2000" dirty="0">
                <a:solidFill>
                  <a:srgbClr val="0432FF"/>
                </a:solidFill>
              </a:rPr>
              <a:t>model improvement </a:t>
            </a:r>
            <a:r>
              <a:rPr lang="en-US" sz="2000" dirty="0"/>
              <a:t>– what data should I collect in the experiment to most reduce uncertainty about my model?</a:t>
            </a:r>
            <a:endParaRPr lang="en-US" sz="2000" i="0" dirty="0">
              <a:effectLst/>
            </a:endParaRPr>
          </a:p>
        </p:txBody>
      </p:sp>
      <p:pic>
        <p:nvPicPr>
          <p:cNvPr id="16" name="Picture 15" descr="\documentclass{article}&#10;\pagestyle{empty}&#10;\usepackage{amsmath}&#10;\usepackage{amssymb, amsthm}&#10;\usepackage{mathtools}&#10;&#10;\begin{document}&#10;&#10;\begin{alignat*}{1}&#10;&amp;\displaystyle \xi^{\ast} = \arg \max_{\xi \in \Xi} \mathcal{J}(\xi; \theta, y) \end{alignat*}&#10;\end{document}" title="IguanaTex Bitmap Display">
            <a:extLst>
              <a:ext uri="{FF2B5EF4-FFF2-40B4-BE49-F238E27FC236}">
                <a16:creationId xmlns:a16="http://schemas.microsoft.com/office/drawing/2014/main" id="{021E1871-21D6-404B-8F43-F9E7D914D944}"/>
              </a:ext>
            </a:extLst>
          </p:cNvPr>
          <p:cNvPicPr>
            <a:picLocks noChangeAspect="1"/>
          </p:cNvPicPr>
          <p:nvPr>
            <p:custDataLst>
              <p:tags r:id="rId2"/>
            </p:custDataLst>
          </p:nvPr>
        </p:nvPicPr>
        <p:blipFill>
          <a:blip r:embed="rId5"/>
          <a:stretch>
            <a:fillRect/>
          </a:stretch>
        </p:blipFill>
        <p:spPr>
          <a:xfrm>
            <a:off x="3381455" y="2376639"/>
            <a:ext cx="2381087" cy="388749"/>
          </a:xfrm>
          <a:prstGeom prst="rect">
            <a:avLst/>
          </a:prstGeom>
        </p:spPr>
      </p:pic>
      <p:sp>
        <p:nvSpPr>
          <p:cNvPr id="24" name="Content Placeholder 6 2">
            <a:extLst>
              <a:ext uri="{FF2B5EF4-FFF2-40B4-BE49-F238E27FC236}">
                <a16:creationId xmlns:a16="http://schemas.microsoft.com/office/drawing/2014/main" id="{40F3CBE1-D687-2542-B91F-8DC4269F6172}"/>
              </a:ext>
            </a:extLst>
          </p:cNvPr>
          <p:cNvSpPr txBox="1">
            <a:spLocks/>
          </p:cNvSpPr>
          <p:nvPr/>
        </p:nvSpPr>
        <p:spPr>
          <a:xfrm>
            <a:off x="409251" y="3778144"/>
            <a:ext cx="8734747" cy="64585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Alternative would be to identify experimental setting that </a:t>
            </a:r>
            <a:r>
              <a:rPr lang="en-US" sz="2000" dirty="0">
                <a:solidFill>
                  <a:srgbClr val="00B050"/>
                </a:solidFill>
              </a:rPr>
              <a:t>minimizes uncertainty in a model prediction (e.g., polarization) </a:t>
            </a:r>
            <a:endParaRPr lang="en-US" sz="2000" i="0" dirty="0">
              <a:solidFill>
                <a:srgbClr val="00B050"/>
              </a:solidFill>
              <a:effectLst/>
            </a:endParaRPr>
          </a:p>
        </p:txBody>
      </p:sp>
      <p:sp>
        <p:nvSpPr>
          <p:cNvPr id="26" name="Content Placeholder 6 2">
            <a:extLst>
              <a:ext uri="{FF2B5EF4-FFF2-40B4-BE49-F238E27FC236}">
                <a16:creationId xmlns:a16="http://schemas.microsoft.com/office/drawing/2014/main" id="{A548D381-D3F3-0A4F-8DB3-44E8C56F29E7}"/>
              </a:ext>
            </a:extLst>
          </p:cNvPr>
          <p:cNvSpPr txBox="1">
            <a:spLocks/>
          </p:cNvSpPr>
          <p:nvPr/>
        </p:nvSpPr>
        <p:spPr>
          <a:xfrm>
            <a:off x="383100" y="4722123"/>
            <a:ext cx="8734747" cy="917422"/>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Synergy with </a:t>
            </a:r>
            <a:r>
              <a:rPr lang="en-US" sz="2000" dirty="0">
                <a:solidFill>
                  <a:schemeClr val="accent5"/>
                </a:solidFill>
              </a:rPr>
              <a:t>Bayesian Optimization</a:t>
            </a:r>
          </a:p>
          <a:p>
            <a:pPr lvl="1"/>
            <a:r>
              <a:rPr lang="en-US" sz="1600" i="0" dirty="0">
                <a:effectLst/>
              </a:rPr>
              <a:t>Uti</a:t>
            </a:r>
            <a:r>
              <a:rPr lang="en-US" sz="1600" dirty="0"/>
              <a:t>lize BOED to reduce uncertainty in simulator/</a:t>
            </a:r>
            <a:r>
              <a:rPr lang="en-US" sz="1600" dirty="0">
                <a:sym typeface="Wingdings" pitchFamily="2" charset="2"/>
              </a:rPr>
              <a:t>GP surrogate</a:t>
            </a:r>
          </a:p>
          <a:p>
            <a:pPr lvl="1"/>
            <a:r>
              <a:rPr lang="en-US" sz="1600" i="0" dirty="0">
                <a:effectLst/>
                <a:sym typeface="Wingdings" pitchFamily="2" charset="2"/>
              </a:rPr>
              <a:t>Utilize BO in outer loop to identify which currents to explore in BOED (would need to use a variational approach to inference as opposed to full MCMC) </a:t>
            </a:r>
            <a:endParaRPr lang="en-US" sz="1600" i="0" dirty="0">
              <a:effectLst/>
            </a:endParaRPr>
          </a:p>
        </p:txBody>
      </p:sp>
    </p:spTree>
    <p:extLst>
      <p:ext uri="{BB962C8B-B14F-4D97-AF65-F5344CB8AC3E}">
        <p14:creationId xmlns:p14="http://schemas.microsoft.com/office/powerpoint/2010/main" val="256717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7F7281-48AD-4944-BD4D-2FA04E846AE7}"/>
              </a:ext>
            </a:extLst>
          </p:cNvPr>
          <p:cNvSpPr>
            <a:spLocks noGrp="1"/>
          </p:cNvSpPr>
          <p:nvPr>
            <p:ph type="sldNum" sz="quarter" idx="4"/>
          </p:nvPr>
        </p:nvSpPr>
        <p:spPr/>
        <p:txBody>
          <a:bodyPr/>
          <a:lstStyle/>
          <a:p>
            <a:fld id="{933A556B-7C63-244D-9B7C-B0EA8042B330}" type="slidenum">
              <a:rPr lang="en-US" smtClean="0"/>
              <a:pPr/>
              <a:t>16</a:t>
            </a:fld>
            <a:endParaRPr lang="en-US" sz="75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371834F-A645-5146-868F-EB0C630A4E54}"/>
                  </a:ext>
                </a:extLst>
              </p:cNvPr>
              <p:cNvSpPr txBox="1"/>
              <p:nvPr/>
            </p:nvSpPr>
            <p:spPr>
              <a:xfrm>
                <a:off x="4794741" y="270910"/>
                <a:ext cx="2808910" cy="369332"/>
              </a:xfrm>
              <a:prstGeom prst="rect">
                <a:avLst/>
              </a:prstGeom>
              <a:noFill/>
            </p:spPr>
            <p:txBody>
              <a:bodyPr wrap="none" rtlCol="0">
                <a:spAutoFit/>
              </a:bodyPr>
              <a:lstStyle/>
              <a:p>
                <a:r>
                  <a:rPr lang="en-US" dirty="0"/>
                  <a:t>Calibration parameters: </a:t>
                </a:r>
                <a14:m>
                  <m:oMath xmlns:m="http://schemas.openxmlformats.org/officeDocument/2006/math">
                    <m:r>
                      <a:rPr lang="en-US" i="1" smtClean="0">
                        <a:latin typeface="Cambria Math" panose="02040503050406030204" pitchFamily="18" charset="0"/>
                        <a:ea typeface="Cambria Math" panose="02040503050406030204" pitchFamily="18" charset="0"/>
                      </a:rPr>
                      <m:t>𝜙</m:t>
                    </m:r>
                  </m:oMath>
                </a14:m>
                <a:endParaRPr lang="en-US" dirty="0"/>
              </a:p>
            </p:txBody>
          </p:sp>
        </mc:Choice>
        <mc:Fallback>
          <p:sp>
            <p:nvSpPr>
              <p:cNvPr id="7" name="TextBox 6">
                <a:extLst>
                  <a:ext uri="{FF2B5EF4-FFF2-40B4-BE49-F238E27FC236}">
                    <a16:creationId xmlns:a16="http://schemas.microsoft.com/office/drawing/2014/main" id="{7371834F-A645-5146-868F-EB0C630A4E54}"/>
                  </a:ext>
                </a:extLst>
              </p:cNvPr>
              <p:cNvSpPr txBox="1">
                <a:spLocks noRot="1" noChangeAspect="1" noMove="1" noResize="1" noEditPoints="1" noAdjustHandles="1" noChangeArrowheads="1" noChangeShapeType="1" noTextEdit="1"/>
              </p:cNvSpPr>
              <p:nvPr/>
            </p:nvSpPr>
            <p:spPr>
              <a:xfrm>
                <a:off x="4794741" y="270910"/>
                <a:ext cx="2808910" cy="369332"/>
              </a:xfrm>
              <a:prstGeom prst="rect">
                <a:avLst/>
              </a:prstGeom>
              <a:blipFill>
                <a:blip r:embed="rId3"/>
                <a:stretch>
                  <a:fillRect l="-1802" t="-6667"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DC581C6-29DB-1846-93FE-F36936B2B8DD}"/>
                  </a:ext>
                </a:extLst>
              </p:cNvPr>
              <p:cNvSpPr txBox="1"/>
              <p:nvPr/>
            </p:nvSpPr>
            <p:spPr>
              <a:xfrm>
                <a:off x="4794741" y="611666"/>
                <a:ext cx="2350643" cy="369332"/>
              </a:xfrm>
              <a:prstGeom prst="rect">
                <a:avLst/>
              </a:prstGeom>
              <a:noFill/>
            </p:spPr>
            <p:txBody>
              <a:bodyPr wrap="none" rtlCol="0">
                <a:spAutoFit/>
              </a:bodyPr>
              <a:lstStyle/>
              <a:p>
                <a:r>
                  <a:rPr lang="en-US" dirty="0"/>
                  <a:t>Observed data: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𝐵𝑃𝑀</m:t>
                        </m:r>
                      </m:sub>
                    </m:sSub>
                  </m:oMath>
                </a14:m>
                <a:endParaRPr lang="en-US" dirty="0"/>
              </a:p>
            </p:txBody>
          </p:sp>
        </mc:Choice>
        <mc:Fallback>
          <p:sp>
            <p:nvSpPr>
              <p:cNvPr id="8" name="TextBox 7">
                <a:extLst>
                  <a:ext uri="{FF2B5EF4-FFF2-40B4-BE49-F238E27FC236}">
                    <a16:creationId xmlns:a16="http://schemas.microsoft.com/office/drawing/2014/main" id="{8DC581C6-29DB-1846-93FE-F36936B2B8DD}"/>
                  </a:ext>
                </a:extLst>
              </p:cNvPr>
              <p:cNvSpPr txBox="1">
                <a:spLocks noRot="1" noChangeAspect="1" noMove="1" noResize="1" noEditPoints="1" noAdjustHandles="1" noChangeArrowheads="1" noChangeShapeType="1" noTextEdit="1"/>
              </p:cNvSpPr>
              <p:nvPr/>
            </p:nvSpPr>
            <p:spPr>
              <a:xfrm>
                <a:off x="4794741" y="611666"/>
                <a:ext cx="2350643" cy="369332"/>
              </a:xfrm>
              <a:prstGeom prst="rect">
                <a:avLst/>
              </a:prstGeom>
              <a:blipFill>
                <a:blip r:embed="rId4"/>
                <a:stretch>
                  <a:fillRect l="-2151" t="-6667"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E46615C-3490-F146-82F1-838E78988DFC}"/>
                  </a:ext>
                </a:extLst>
              </p:cNvPr>
              <p:cNvSpPr txBox="1"/>
              <p:nvPr/>
            </p:nvSpPr>
            <p:spPr>
              <a:xfrm>
                <a:off x="4794741" y="973052"/>
                <a:ext cx="2075505" cy="369332"/>
              </a:xfrm>
              <a:prstGeom prst="rect">
                <a:avLst/>
              </a:prstGeom>
              <a:noFill/>
            </p:spPr>
            <p:txBody>
              <a:bodyPr wrap="none" rtlCol="0">
                <a:spAutoFit/>
              </a:bodyPr>
              <a:lstStyle/>
              <a:p>
                <a:r>
                  <a:rPr lang="en-US" dirty="0"/>
                  <a:t>Control settings: </a:t>
                </a:r>
                <a14:m>
                  <m:oMath xmlns:m="http://schemas.openxmlformats.org/officeDocument/2006/math">
                    <m:r>
                      <a:rPr lang="en-US" b="0" i="1" smtClean="0">
                        <a:latin typeface="Cambria Math" panose="02040503050406030204" pitchFamily="18" charset="0"/>
                        <a:ea typeface="Cambria Math" panose="02040503050406030204" pitchFamily="18" charset="0"/>
                      </a:rPr>
                      <m:t>𝐼</m:t>
                    </m:r>
                  </m:oMath>
                </a14:m>
                <a:r>
                  <a:rPr lang="en-US" dirty="0"/>
                  <a:t> </a:t>
                </a:r>
              </a:p>
            </p:txBody>
          </p:sp>
        </mc:Choice>
        <mc:Fallback>
          <p:sp>
            <p:nvSpPr>
              <p:cNvPr id="9" name="TextBox 8">
                <a:extLst>
                  <a:ext uri="{FF2B5EF4-FFF2-40B4-BE49-F238E27FC236}">
                    <a16:creationId xmlns:a16="http://schemas.microsoft.com/office/drawing/2014/main" id="{DE46615C-3490-F146-82F1-838E78988DFC}"/>
                  </a:ext>
                </a:extLst>
              </p:cNvPr>
              <p:cNvSpPr txBox="1">
                <a:spLocks noRot="1" noChangeAspect="1" noMove="1" noResize="1" noEditPoints="1" noAdjustHandles="1" noChangeArrowheads="1" noChangeShapeType="1" noTextEdit="1"/>
              </p:cNvSpPr>
              <p:nvPr/>
            </p:nvSpPr>
            <p:spPr>
              <a:xfrm>
                <a:off x="4794741" y="973052"/>
                <a:ext cx="2075505" cy="369332"/>
              </a:xfrm>
              <a:prstGeom prst="rect">
                <a:avLst/>
              </a:prstGeom>
              <a:blipFill>
                <a:blip r:embed="rId5"/>
                <a:stretch>
                  <a:fillRect l="-2439" t="-6667" b="-26667"/>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FB6105AA-3BB8-374B-8B74-81173FAB2F98}"/>
              </a:ext>
            </a:extLst>
          </p:cNvPr>
          <p:cNvSpPr>
            <a:spLocks noGrp="1"/>
          </p:cNvSpPr>
          <p:nvPr>
            <p:ph type="title"/>
          </p:nvPr>
        </p:nvSpPr>
        <p:spPr>
          <a:xfrm>
            <a:off x="399921" y="-217494"/>
            <a:ext cx="5197941" cy="1325563"/>
          </a:xfrm>
        </p:spPr>
        <p:txBody>
          <a:bodyPr>
            <a:normAutofit/>
          </a:bodyPr>
          <a:lstStyle/>
          <a:p>
            <a:r>
              <a:rPr lang="en-US" sz="2800" dirty="0"/>
              <a:t>Booster Example</a:t>
            </a:r>
          </a:p>
        </p:txBody>
      </p:sp>
      <p:sp>
        <p:nvSpPr>
          <p:cNvPr id="14" name="Content Placeholder 6 1">
            <a:extLst>
              <a:ext uri="{FF2B5EF4-FFF2-40B4-BE49-F238E27FC236}">
                <a16:creationId xmlns:a16="http://schemas.microsoft.com/office/drawing/2014/main" id="{778B4E47-3560-2D46-B139-22BF028A7980}"/>
              </a:ext>
            </a:extLst>
          </p:cNvPr>
          <p:cNvSpPr txBox="1">
            <a:spLocks/>
          </p:cNvSpPr>
          <p:nvPr/>
        </p:nvSpPr>
        <p:spPr>
          <a:xfrm>
            <a:off x="409253" y="1516540"/>
            <a:ext cx="8734747" cy="64585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Currents (I) are controls; therefore, they are treated differently than calibration parameters</a:t>
            </a:r>
          </a:p>
          <a:p>
            <a:r>
              <a:rPr lang="en-US" sz="1800" dirty="0"/>
              <a:t>We may choose to use a surrogate model (NN), a calibrated discrepancy model, or directly use the simulator</a:t>
            </a:r>
          </a:p>
          <a:p>
            <a:r>
              <a:rPr lang="en-US" sz="1800" dirty="0"/>
              <a:t>Procedure: </a:t>
            </a:r>
          </a:p>
          <a:p>
            <a:endParaRPr lang="en-US" sz="1800" i="0" dirty="0">
              <a:effectLst/>
            </a:endParaRPr>
          </a:p>
        </p:txBody>
      </p:sp>
      <mc:AlternateContent xmlns:mc="http://schemas.openxmlformats.org/markup-compatibility/2006">
        <mc:Choice xmlns:a14="http://schemas.microsoft.com/office/drawing/2010/main" Requires="a14">
          <p:sp>
            <p:nvSpPr>
              <p:cNvPr id="16" name="Content Placeholder 6 1">
                <a:extLst>
                  <a:ext uri="{FF2B5EF4-FFF2-40B4-BE49-F238E27FC236}">
                    <a16:creationId xmlns:a16="http://schemas.microsoft.com/office/drawing/2014/main" id="{605B56C6-37CF-0B4B-AE18-F170F24046B2}"/>
                  </a:ext>
                </a:extLst>
              </p:cNvPr>
              <p:cNvSpPr txBox="1">
                <a:spLocks/>
              </p:cNvSpPr>
              <p:nvPr/>
            </p:nvSpPr>
            <p:spPr>
              <a:xfrm>
                <a:off x="980754" y="2979331"/>
                <a:ext cx="8163246" cy="154762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en-US" sz="1800" dirty="0"/>
                  <a:t>For a given current, collect observed (simulated) BPM data</a:t>
                </a:r>
              </a:p>
              <a:p>
                <a:pPr marL="457200" indent="-457200">
                  <a:buFont typeface="+mj-lt"/>
                  <a:buAutoNum type="arabicPeriod"/>
                </a:pPr>
                <a:r>
                  <a:rPr lang="en-US" sz="1800" dirty="0"/>
                  <a:t>Do inference to get posterior estimates on the calibration parameters</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𝜙</m:t>
                    </m:r>
                  </m:oMath>
                </a14:m>
                <a:endParaRPr lang="en-US" sz="1800" dirty="0"/>
              </a:p>
              <a:p>
                <a:pPr marL="457200" indent="-457200">
                  <a:buFont typeface="+mj-lt"/>
                  <a:buAutoNum type="arabicPeriod"/>
                </a:pPr>
                <a:r>
                  <a:rPr lang="en-US" sz="1800" dirty="0"/>
                  <a:t>We sample over the posterior estimates for </a:t>
                </a:r>
                <a14:m>
                  <m:oMath xmlns:m="http://schemas.openxmlformats.org/officeDocument/2006/math">
                    <m:r>
                      <a:rPr lang="en-US" sz="1800" i="1" smtClean="0">
                        <a:latin typeface="Cambria Math" panose="02040503050406030204" pitchFamily="18" charset="0"/>
                        <a:ea typeface="Cambria Math" panose="02040503050406030204" pitchFamily="18" charset="0"/>
                      </a:rPr>
                      <m:t>𝜙</m:t>
                    </m:r>
                  </m:oMath>
                </a14:m>
                <a:r>
                  <a:rPr lang="en-US" sz="1800" dirty="0"/>
                  <a:t> and compute a posterior predictive distribution for beam position (or ORM) </a:t>
                </a:r>
              </a:p>
              <a:p>
                <a:pPr marL="457200" indent="-457200">
                  <a:buFont typeface="+mj-lt"/>
                  <a:buAutoNum type="arabicPeriod"/>
                </a:pPr>
                <a:r>
                  <a:rPr lang="en-US" sz="1800" dirty="0"/>
                  <a:t>Compute induced distribution of polarization (or emittances) under the applied current</a:t>
                </a:r>
              </a:p>
              <a:p>
                <a:pPr marL="457200" indent="-457200">
                  <a:buFont typeface="+mj-lt"/>
                  <a:buAutoNum type="arabicPeriod"/>
                </a:pPr>
                <a:r>
                  <a:rPr lang="en-US" sz="1800" dirty="0"/>
                  <a:t>Identify the current(s) that maximize (confidence in) achieved polarization</a:t>
                </a:r>
              </a:p>
              <a:p>
                <a:endParaRPr lang="en-US" sz="1800" i="0" dirty="0">
                  <a:effectLst/>
                </a:endParaRPr>
              </a:p>
            </p:txBody>
          </p:sp>
        </mc:Choice>
        <mc:Fallback>
          <p:sp>
            <p:nvSpPr>
              <p:cNvPr id="16" name="Content Placeholder 6 1">
                <a:extLst>
                  <a:ext uri="{FF2B5EF4-FFF2-40B4-BE49-F238E27FC236}">
                    <a16:creationId xmlns:a16="http://schemas.microsoft.com/office/drawing/2014/main" id="{605B56C6-37CF-0B4B-AE18-F170F24046B2}"/>
                  </a:ext>
                </a:extLst>
              </p:cNvPr>
              <p:cNvSpPr txBox="1">
                <a:spLocks noRot="1" noChangeAspect="1" noMove="1" noResize="1" noEditPoints="1" noAdjustHandles="1" noChangeArrowheads="1" noChangeShapeType="1" noTextEdit="1"/>
              </p:cNvSpPr>
              <p:nvPr/>
            </p:nvSpPr>
            <p:spPr>
              <a:xfrm>
                <a:off x="980754" y="2979331"/>
                <a:ext cx="8163246" cy="1547627"/>
              </a:xfrm>
              <a:prstGeom prst="rect">
                <a:avLst/>
              </a:prstGeom>
              <a:blipFill>
                <a:blip r:embed="rId6"/>
                <a:stretch>
                  <a:fillRect l="-467" t="-4065" b="-49593"/>
                </a:stretch>
              </a:blipFill>
            </p:spPr>
            <p:txBody>
              <a:bodyPr/>
              <a:lstStyle/>
              <a:p>
                <a:r>
                  <a:rPr lang="en-US">
                    <a:noFill/>
                  </a:rPr>
                  <a:t> </a:t>
                </a:r>
              </a:p>
            </p:txBody>
          </p:sp>
        </mc:Fallback>
      </mc:AlternateContent>
      <p:sp>
        <p:nvSpPr>
          <p:cNvPr id="17" name="Content Placeholder 6 1">
            <a:extLst>
              <a:ext uri="{FF2B5EF4-FFF2-40B4-BE49-F238E27FC236}">
                <a16:creationId xmlns:a16="http://schemas.microsoft.com/office/drawing/2014/main" id="{D4921A0C-11DF-2043-893B-6493EDCD1995}"/>
              </a:ext>
            </a:extLst>
          </p:cNvPr>
          <p:cNvSpPr txBox="1">
            <a:spLocks/>
          </p:cNvSpPr>
          <p:nvPr/>
        </p:nvSpPr>
        <p:spPr>
          <a:xfrm>
            <a:off x="399921" y="5307633"/>
            <a:ext cx="8734747" cy="151031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Why is this useful? </a:t>
            </a:r>
          </a:p>
          <a:p>
            <a:pPr marL="0" indent="0">
              <a:buNone/>
            </a:pPr>
            <a:endParaRPr lang="en-US" sz="2000" dirty="0"/>
          </a:p>
          <a:p>
            <a:pPr marL="0" indent="0" algn="ctr">
              <a:buNone/>
            </a:pPr>
            <a:r>
              <a:rPr lang="en-US" sz="2000" dirty="0">
                <a:solidFill>
                  <a:srgbClr val="0432FF"/>
                </a:solidFill>
              </a:rPr>
              <a:t>Instead of a point-estimates of the beam, we get a probabilistic description of what polarization it will have given a specific set of currents</a:t>
            </a:r>
          </a:p>
          <a:p>
            <a:endParaRPr lang="en-US" sz="2000" dirty="0">
              <a:solidFill>
                <a:srgbClr val="0432FF"/>
              </a:solidFill>
            </a:endParaRPr>
          </a:p>
          <a:p>
            <a:endParaRPr lang="en-US" sz="2000" dirty="0"/>
          </a:p>
          <a:p>
            <a:endParaRPr lang="en-US" sz="2000" i="0" dirty="0">
              <a:effectLst/>
            </a:endParaRPr>
          </a:p>
        </p:txBody>
      </p:sp>
      <p:pic>
        <p:nvPicPr>
          <p:cNvPr id="18" name="Picture 2" descr="booster schematic">
            <a:extLst>
              <a:ext uri="{FF2B5EF4-FFF2-40B4-BE49-F238E27FC236}">
                <a16:creationId xmlns:a16="http://schemas.microsoft.com/office/drawing/2014/main" id="{B714AB64-028A-9743-898F-E60AE384B4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7054" y="0"/>
            <a:ext cx="1536946" cy="15164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B48C24C-6094-6B47-94BE-B0048A3A0CD0}"/>
              </a:ext>
            </a:extLst>
          </p:cNvPr>
          <p:cNvSpPr txBox="1"/>
          <p:nvPr/>
        </p:nvSpPr>
        <p:spPr>
          <a:xfrm>
            <a:off x="684316" y="564581"/>
            <a:ext cx="4629150" cy="338554"/>
          </a:xfrm>
          <a:prstGeom prst="rect">
            <a:avLst/>
          </a:prstGeom>
          <a:noFill/>
        </p:spPr>
        <p:txBody>
          <a:bodyPr wrap="square">
            <a:spAutoFit/>
          </a:bodyPr>
          <a:lstStyle/>
          <a:p>
            <a:r>
              <a:rPr lang="en-US" sz="1600" i="1" dirty="0">
                <a:solidFill>
                  <a:schemeClr val="accent5"/>
                </a:solidFill>
              </a:rPr>
              <a:t>(See Lucy’s presentation for more)</a:t>
            </a:r>
            <a:endParaRPr lang="en-US" sz="1600" i="1" dirty="0"/>
          </a:p>
        </p:txBody>
      </p:sp>
    </p:spTree>
    <p:extLst>
      <p:ext uri="{BB962C8B-B14F-4D97-AF65-F5344CB8AC3E}">
        <p14:creationId xmlns:p14="http://schemas.microsoft.com/office/powerpoint/2010/main" val="408276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6BD679-3427-4A43-BAB3-286278F03E5E}"/>
              </a:ext>
            </a:extLst>
          </p:cNvPr>
          <p:cNvSpPr>
            <a:spLocks noGrp="1"/>
          </p:cNvSpPr>
          <p:nvPr>
            <p:ph type="sldNum" sz="quarter" idx="4"/>
          </p:nvPr>
        </p:nvSpPr>
        <p:spPr/>
        <p:txBody>
          <a:bodyPr/>
          <a:lstStyle/>
          <a:p>
            <a:fld id="{933A556B-7C63-244D-9B7C-B0EA8042B330}" type="slidenum">
              <a:rPr lang="en-US" smtClean="0"/>
              <a:pPr/>
              <a:t>17</a:t>
            </a:fld>
            <a:endParaRPr lang="en-US" sz="750" dirty="0"/>
          </a:p>
        </p:txBody>
      </p:sp>
      <p:sp>
        <p:nvSpPr>
          <p:cNvPr id="4" name="Title 1">
            <a:extLst>
              <a:ext uri="{FF2B5EF4-FFF2-40B4-BE49-F238E27FC236}">
                <a16:creationId xmlns:a16="http://schemas.microsoft.com/office/drawing/2014/main" id="{042DE5FE-44C9-774F-AE16-9A7DC41F79D2}"/>
              </a:ext>
            </a:extLst>
          </p:cNvPr>
          <p:cNvSpPr txBox="1">
            <a:spLocks/>
          </p:cNvSpPr>
          <p:nvPr/>
        </p:nvSpPr>
        <p:spPr>
          <a:xfrm>
            <a:off x="304542" y="-226171"/>
            <a:ext cx="82867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2800" dirty="0"/>
              <a:t>Questions for UQ in the Booster Study</a:t>
            </a:r>
          </a:p>
        </p:txBody>
      </p:sp>
      <p:sp>
        <p:nvSpPr>
          <p:cNvPr id="9" name="TextBox 8">
            <a:extLst>
              <a:ext uri="{FF2B5EF4-FFF2-40B4-BE49-F238E27FC236}">
                <a16:creationId xmlns:a16="http://schemas.microsoft.com/office/drawing/2014/main" id="{0A01A419-4263-2B48-AB69-F530704B4569}"/>
              </a:ext>
            </a:extLst>
          </p:cNvPr>
          <p:cNvSpPr txBox="1"/>
          <p:nvPr/>
        </p:nvSpPr>
        <p:spPr>
          <a:xfrm>
            <a:off x="552708" y="1099392"/>
            <a:ext cx="8591292" cy="2954655"/>
          </a:xfrm>
          <a:prstGeom prst="rect">
            <a:avLst/>
          </a:prstGeom>
          <a:noFill/>
        </p:spPr>
        <p:txBody>
          <a:bodyPr wrap="square">
            <a:spAutoFit/>
          </a:bodyPr>
          <a:lstStyle/>
          <a:p>
            <a:pPr marL="342900" marR="0" indent="-342900" algn="l">
              <a:spcBef>
                <a:spcPts val="0"/>
              </a:spcBef>
              <a:spcAft>
                <a:spcPts val="0"/>
              </a:spcAft>
              <a:buFont typeface="+mj-lt"/>
              <a:buAutoNum type="arabicPeriod"/>
            </a:pPr>
            <a:r>
              <a:rPr lang="en-US" sz="2400" b="0" i="0" u="none" strike="noStrike" dirty="0">
                <a:effectLst/>
                <a:latin typeface="Calibri" panose="020F0502020204030204" pitchFamily="34" charset="0"/>
              </a:rPr>
              <a:t>Determining the calibration parameters</a:t>
            </a:r>
          </a:p>
          <a:p>
            <a:pPr marL="342900" marR="0" indent="-342900" algn="l">
              <a:spcBef>
                <a:spcPts val="0"/>
              </a:spcBef>
              <a:spcAft>
                <a:spcPts val="0"/>
              </a:spcAft>
              <a:buFont typeface="+mj-lt"/>
              <a:buAutoNum type="arabicPeriod"/>
            </a:pPr>
            <a:r>
              <a:rPr lang="en-US" sz="2400" dirty="0">
                <a:latin typeface="Calibri" panose="020F0502020204030204" pitchFamily="34" charset="0"/>
              </a:rPr>
              <a:t>Determining prior probability distributions for these parameters</a:t>
            </a:r>
            <a:endParaRPr lang="en-US" sz="2400" b="0" i="0" u="none" strike="noStrike" dirty="0">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effectLst/>
                <a:latin typeface="Calibri" panose="020F0502020204030204" pitchFamily="34" charset="0"/>
              </a:rPr>
              <a:t>Residual analysis between model and experimental data to determine a form for the likelihood function</a:t>
            </a:r>
          </a:p>
          <a:p>
            <a:pPr marL="342900" marR="0" indent="-342900" algn="l">
              <a:spcBef>
                <a:spcPts val="0"/>
              </a:spcBef>
              <a:spcAft>
                <a:spcPts val="0"/>
              </a:spcAft>
              <a:buFont typeface="+mj-lt"/>
              <a:buAutoNum type="arabicPeriod"/>
            </a:pPr>
            <a:r>
              <a:rPr lang="en-US" sz="2400" b="0" i="0" u="none" strike="noStrike" dirty="0">
                <a:effectLst/>
                <a:latin typeface="Calibri" panose="020F0502020204030204" pitchFamily="34" charset="0"/>
              </a:rPr>
              <a:t>A least-s</a:t>
            </a:r>
            <a:r>
              <a:rPr lang="en-US" sz="2400" dirty="0">
                <a:latin typeface="Calibri" panose="020F0502020204030204" pitchFamily="34" charset="0"/>
              </a:rPr>
              <a:t>quares point estimate for calibration parameters could be useful to acquire before estimating posteriors</a:t>
            </a:r>
          </a:p>
          <a:p>
            <a:pPr marL="342900" marR="0" indent="-342900" algn="l">
              <a:spcBef>
                <a:spcPts val="0"/>
              </a:spcBef>
              <a:spcAft>
                <a:spcPts val="0"/>
              </a:spcAft>
              <a:buFont typeface="+mj-lt"/>
              <a:buAutoNum type="arabicPeriod"/>
            </a:pPr>
            <a:r>
              <a:rPr lang="en-US" sz="2400" dirty="0">
                <a:latin typeface="Calibri" panose="020F0502020204030204" pitchFamily="34" charset="0"/>
              </a:rPr>
              <a:t>…</a:t>
            </a:r>
            <a:endParaRPr lang="en-US" sz="2400" b="0" i="0" u="none" strike="noStrike" dirty="0">
              <a:effectLst/>
              <a:latin typeface="Calibri" panose="020F0502020204030204" pitchFamily="34" charset="0"/>
            </a:endParaRPr>
          </a:p>
          <a:p>
            <a:pPr marL="342900" marR="0" indent="-342900" algn="l">
              <a:spcBef>
                <a:spcPts val="0"/>
              </a:spcBef>
              <a:spcAft>
                <a:spcPts val="0"/>
              </a:spcAft>
              <a:buFont typeface="+mj-lt"/>
              <a:buAutoNum type="arabicPeriod"/>
            </a:pPr>
            <a:endParaRPr lang="en-US" b="0" i="0" u="none" strike="noStrike" dirty="0">
              <a:effectLst/>
              <a:latin typeface="Calibri" panose="020F0502020204030204" pitchFamily="34" charset="0"/>
            </a:endParaRPr>
          </a:p>
        </p:txBody>
      </p:sp>
    </p:spTree>
    <p:extLst>
      <p:ext uri="{BB962C8B-B14F-4D97-AF65-F5344CB8AC3E}">
        <p14:creationId xmlns:p14="http://schemas.microsoft.com/office/powerpoint/2010/main" val="335305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18</a:t>
            </a:fld>
            <a:endParaRPr lang="en-US" sz="750" dirty="0"/>
          </a:p>
        </p:txBody>
      </p:sp>
      <p:sp>
        <p:nvSpPr>
          <p:cNvPr id="6" name="Title 1">
            <a:extLst>
              <a:ext uri="{FF2B5EF4-FFF2-40B4-BE49-F238E27FC236}">
                <a16:creationId xmlns:a16="http://schemas.microsoft.com/office/drawing/2014/main" id="{DF9C43DD-4EA2-0247-A2B5-87E96F4C5D8C}"/>
              </a:ext>
            </a:extLst>
          </p:cNvPr>
          <p:cNvSpPr txBox="1">
            <a:spLocks/>
          </p:cNvSpPr>
          <p:nvPr/>
        </p:nvSpPr>
        <p:spPr>
          <a:xfrm>
            <a:off x="304542" y="-226171"/>
            <a:ext cx="82867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2800" dirty="0"/>
              <a:t>UQ for </a:t>
            </a:r>
            <a:r>
              <a:rPr lang="en-US" sz="2800" dirty="0" err="1"/>
              <a:t>Linac</a:t>
            </a:r>
            <a:r>
              <a:rPr lang="en-US" sz="2800" dirty="0"/>
              <a:t> and AGS and beyond</a:t>
            </a:r>
          </a:p>
        </p:txBody>
      </p:sp>
      <p:sp>
        <p:nvSpPr>
          <p:cNvPr id="8" name="TextBox 7">
            <a:extLst>
              <a:ext uri="{FF2B5EF4-FFF2-40B4-BE49-F238E27FC236}">
                <a16:creationId xmlns:a16="http://schemas.microsoft.com/office/drawing/2014/main" id="{332DCCAB-A2AE-B04E-8F75-3531D512F258}"/>
              </a:ext>
            </a:extLst>
          </p:cNvPr>
          <p:cNvSpPr txBox="1"/>
          <p:nvPr/>
        </p:nvSpPr>
        <p:spPr>
          <a:xfrm>
            <a:off x="552708" y="1099392"/>
            <a:ext cx="8591292" cy="4893647"/>
          </a:xfrm>
          <a:prstGeom prst="rect">
            <a:avLst/>
          </a:prstGeom>
          <a:noFill/>
        </p:spPr>
        <p:txBody>
          <a:bodyPr wrap="square">
            <a:spAutoFit/>
          </a:bodyPr>
          <a:lstStyle/>
          <a:p>
            <a:pPr marL="342900" marR="0" indent="-342900" algn="l">
              <a:spcBef>
                <a:spcPts val="0"/>
              </a:spcBef>
              <a:spcAft>
                <a:spcPts val="0"/>
              </a:spcAft>
              <a:buFont typeface="+mj-lt"/>
              <a:buAutoNum type="arabicPeriod"/>
            </a:pPr>
            <a:r>
              <a:rPr lang="en-US" sz="2400" b="0" i="0" u="none" strike="noStrike" dirty="0">
                <a:effectLst/>
                <a:latin typeface="Calibri" panose="020F0502020204030204" pitchFamily="34" charset="0"/>
              </a:rPr>
              <a:t>Special considerations for applying UQ and OED to these systems? Anyone see opportunities for their application area?</a:t>
            </a:r>
          </a:p>
          <a:p>
            <a:pPr marL="342900" marR="0" indent="-342900" algn="l">
              <a:spcBef>
                <a:spcPts val="0"/>
              </a:spcBef>
              <a:spcAft>
                <a:spcPts val="0"/>
              </a:spcAft>
              <a:buFont typeface="+mj-lt"/>
              <a:buAutoNum type="arabicPeriod"/>
            </a:pPr>
            <a:r>
              <a:rPr lang="en-US" sz="2400" dirty="0">
                <a:latin typeface="Calibri" panose="020F0502020204030204" pitchFamily="34" charset="0"/>
              </a:rPr>
              <a:t>How can we tractably optimize polarization simultaneously across the whole pre-accelerator chain? Sequential modular approach?</a:t>
            </a:r>
          </a:p>
          <a:p>
            <a:pPr marL="800100" lvl="1" indent="-342900">
              <a:buFont typeface="Arial" panose="020B0604020202020204" pitchFamily="34" charset="0"/>
              <a:buChar char="•"/>
            </a:pPr>
            <a:r>
              <a:rPr lang="en-US" sz="2400" dirty="0">
                <a:latin typeface="Calibri" panose="020F0502020204030204" pitchFamily="34" charset="0"/>
              </a:rPr>
              <a:t>The proposal is split up into applications for maximizing polarization that seem to span multiple elements of the chain (e.g., transverse emittance in Booster depends on alignment with trajectory of beam from </a:t>
            </a:r>
            <a:r>
              <a:rPr lang="en-US" sz="2400" dirty="0" err="1">
                <a:latin typeface="Calibri" panose="020F0502020204030204" pitchFamily="34" charset="0"/>
              </a:rPr>
              <a:t>Linac</a:t>
            </a:r>
            <a:r>
              <a:rPr lang="en-US" sz="2400" dirty="0">
                <a:latin typeface="Calibri" panose="020F0502020204030204" pitchFamily="34" charset="0"/>
              </a:rPr>
              <a:t>)</a:t>
            </a:r>
          </a:p>
          <a:p>
            <a:pPr marL="800100" lvl="1" indent="-342900">
              <a:buFont typeface="Arial" panose="020B0604020202020204" pitchFamily="34" charset="0"/>
              <a:buChar char="•"/>
            </a:pPr>
            <a:r>
              <a:rPr lang="en-US" sz="2400" dirty="0">
                <a:latin typeface="Calibri" panose="020F0502020204030204" pitchFamily="34" charset="0"/>
              </a:rPr>
              <a:t>Its possible that not considering these as a joined system will decrease the overall polarization improvement</a:t>
            </a:r>
          </a:p>
          <a:p>
            <a:pPr marL="457200" indent="-457200">
              <a:buFont typeface="+mj-lt"/>
              <a:buAutoNum type="arabicPeriod"/>
            </a:pPr>
            <a:r>
              <a:rPr lang="en-US" sz="2400" dirty="0">
                <a:latin typeface="Calibri" panose="020F0502020204030204" pitchFamily="34" charset="0"/>
              </a:rPr>
              <a:t>…</a:t>
            </a:r>
          </a:p>
          <a:p>
            <a:pPr marL="457200" indent="-457200">
              <a:buFont typeface="+mj-lt"/>
              <a:buAutoNum type="arabicPeriod"/>
            </a:pPr>
            <a:endParaRPr lang="en-US" sz="2400" dirty="0">
              <a:latin typeface="Calibri" panose="020F0502020204030204" pitchFamily="34" charset="0"/>
            </a:endParaRPr>
          </a:p>
        </p:txBody>
      </p:sp>
    </p:spTree>
    <p:extLst>
      <p:ext uri="{BB962C8B-B14F-4D97-AF65-F5344CB8AC3E}">
        <p14:creationId xmlns:p14="http://schemas.microsoft.com/office/powerpoint/2010/main" val="168954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D759347-A92B-BD4E-BC87-532469F69ADD}"/>
                  </a:ext>
                </a:extLst>
              </p:cNvPr>
              <p:cNvSpPr/>
              <p:nvPr/>
            </p:nvSpPr>
            <p:spPr>
              <a:xfrm>
                <a:off x="3283457" y="2885724"/>
                <a:ext cx="2907587" cy="7500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ysClr val="windowText" lastClr="000000"/>
                        </a:solidFill>
                        <a:latin typeface="Cambria Math" panose="02040503050406030204" pitchFamily="18" charset="0"/>
                      </a:rPr>
                      <m:t>𝐹</m:t>
                    </m:r>
                  </m:oMath>
                </a14:m>
                <a:r>
                  <a:rPr lang="en-US" dirty="0">
                    <a:solidFill>
                      <a:sysClr val="windowText" lastClr="000000"/>
                    </a:solidFill>
                  </a:rPr>
                  <a:t>: Model</a:t>
                </a:r>
              </a:p>
            </p:txBody>
          </p:sp>
        </mc:Choice>
        <mc:Fallback>
          <p:sp>
            <p:nvSpPr>
              <p:cNvPr id="3" name="Rectangle 2">
                <a:extLst>
                  <a:ext uri="{FF2B5EF4-FFF2-40B4-BE49-F238E27FC236}">
                    <a16:creationId xmlns:a16="http://schemas.microsoft.com/office/drawing/2014/main" id="{AD759347-A92B-BD4E-BC87-532469F69ADD}"/>
                  </a:ext>
                </a:extLst>
              </p:cNvPr>
              <p:cNvSpPr>
                <a:spLocks noRot="1" noChangeAspect="1" noMove="1" noResize="1" noEditPoints="1" noAdjustHandles="1" noChangeArrowheads="1" noChangeShapeType="1" noTextEdit="1"/>
              </p:cNvSpPr>
              <p:nvPr/>
            </p:nvSpPr>
            <p:spPr>
              <a:xfrm>
                <a:off x="3283457" y="2885724"/>
                <a:ext cx="2907587" cy="750013"/>
              </a:xfrm>
              <a:prstGeom prst="rect">
                <a:avLst/>
              </a:prstGeom>
              <a:blipFill>
                <a:blip r:embed="rId2"/>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12D0A12-6972-354D-8F67-145D7724CB70}"/>
                  </a:ext>
                </a:extLst>
              </p:cNvPr>
              <p:cNvSpPr/>
              <p:nvPr/>
            </p:nvSpPr>
            <p:spPr>
              <a:xfrm>
                <a:off x="560485" y="2885724"/>
                <a:ext cx="2107915" cy="7500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ysClr val="windowText" lastClr="000000"/>
                        </a:solidFill>
                        <a:latin typeface="Cambria Math" panose="02040503050406030204" pitchFamily="18" charset="0"/>
                        <a:ea typeface="Cambria Math" panose="02040503050406030204" pitchFamily="18" charset="0"/>
                      </a:rPr>
                      <m:t>𝜃</m:t>
                    </m:r>
                  </m:oMath>
                </a14:m>
                <a:r>
                  <a:rPr lang="en-US" dirty="0">
                    <a:solidFill>
                      <a:sysClr val="windowText" lastClr="000000"/>
                    </a:solidFill>
                  </a:rPr>
                  <a:t>: inputs to model (parameters)</a:t>
                </a:r>
              </a:p>
            </p:txBody>
          </p:sp>
        </mc:Choice>
        <mc:Fallback>
          <p:sp>
            <p:nvSpPr>
              <p:cNvPr id="6" name="Rectangle 5">
                <a:extLst>
                  <a:ext uri="{FF2B5EF4-FFF2-40B4-BE49-F238E27FC236}">
                    <a16:creationId xmlns:a16="http://schemas.microsoft.com/office/drawing/2014/main" id="{812D0A12-6972-354D-8F67-145D7724CB70}"/>
                  </a:ext>
                </a:extLst>
              </p:cNvPr>
              <p:cNvSpPr>
                <a:spLocks noRot="1" noChangeAspect="1" noMove="1" noResize="1" noEditPoints="1" noAdjustHandles="1" noChangeArrowheads="1" noChangeShapeType="1" noTextEdit="1"/>
              </p:cNvSpPr>
              <p:nvPr/>
            </p:nvSpPr>
            <p:spPr>
              <a:xfrm>
                <a:off x="560485" y="2885724"/>
                <a:ext cx="2107915" cy="750013"/>
              </a:xfrm>
              <a:prstGeom prst="rect">
                <a:avLst/>
              </a:prstGeom>
              <a:blipFill>
                <a:blip r:embed="rId3"/>
                <a:stretch>
                  <a:fillRect r="-1765" b="-3175"/>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6A87B10-D63F-4743-A7C8-7CE693C8161A}"/>
                  </a:ext>
                </a:extLst>
              </p:cNvPr>
              <p:cNvSpPr/>
              <p:nvPr/>
            </p:nvSpPr>
            <p:spPr>
              <a:xfrm>
                <a:off x="6806101" y="2885724"/>
                <a:ext cx="1739705" cy="7500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ysClr val="windowText" lastClr="000000"/>
                        </a:solidFill>
                        <a:latin typeface="Cambria Math" panose="02040503050406030204" pitchFamily="18" charset="0"/>
                        <a:ea typeface="Cambria Math" panose="02040503050406030204" pitchFamily="18" charset="0"/>
                      </a:rPr>
                      <m:t>𝑦</m:t>
                    </m:r>
                  </m:oMath>
                </a14:m>
                <a:r>
                  <a:rPr lang="en-US" dirty="0">
                    <a:solidFill>
                      <a:sysClr val="windowText" lastClr="000000"/>
                    </a:solidFill>
                  </a:rPr>
                  <a:t>: quantities of interest</a:t>
                </a:r>
              </a:p>
            </p:txBody>
          </p:sp>
        </mc:Choice>
        <mc:Fallback>
          <p:sp>
            <p:nvSpPr>
              <p:cNvPr id="8" name="Rectangle 7">
                <a:extLst>
                  <a:ext uri="{FF2B5EF4-FFF2-40B4-BE49-F238E27FC236}">
                    <a16:creationId xmlns:a16="http://schemas.microsoft.com/office/drawing/2014/main" id="{C6A87B10-D63F-4743-A7C8-7CE693C8161A}"/>
                  </a:ext>
                </a:extLst>
              </p:cNvPr>
              <p:cNvSpPr>
                <a:spLocks noRot="1" noChangeAspect="1" noMove="1" noResize="1" noEditPoints="1" noAdjustHandles="1" noChangeArrowheads="1" noChangeShapeType="1" noTextEdit="1"/>
              </p:cNvSpPr>
              <p:nvPr/>
            </p:nvSpPr>
            <p:spPr>
              <a:xfrm>
                <a:off x="6806101" y="2885724"/>
                <a:ext cx="1739705" cy="750013"/>
              </a:xfrm>
              <a:prstGeom prst="rect">
                <a:avLst/>
              </a:prstGeom>
              <a:blipFill>
                <a:blip r:embed="rId4"/>
                <a:stretch>
                  <a:fillRect r="-3546" b="-3175"/>
                </a:stretch>
              </a:blipFill>
              <a:ln w="38100"/>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8298178F-53B2-B24F-AB73-E8AF2DE7696E}"/>
              </a:ext>
            </a:extLst>
          </p:cNvPr>
          <p:cNvCxnSpPr>
            <a:stCxn id="6" idx="3"/>
            <a:endCxn id="3" idx="1"/>
          </p:cNvCxnSpPr>
          <p:nvPr/>
        </p:nvCxnSpPr>
        <p:spPr>
          <a:xfrm>
            <a:off x="2668400" y="3260731"/>
            <a:ext cx="6150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8481D61-9DA7-4148-A1BF-82323B2176A9}"/>
              </a:ext>
            </a:extLst>
          </p:cNvPr>
          <p:cNvCxnSpPr>
            <a:cxnSpLocks/>
            <a:stCxn id="3" idx="3"/>
            <a:endCxn id="8" idx="1"/>
          </p:cNvCxnSpPr>
          <p:nvPr/>
        </p:nvCxnSpPr>
        <p:spPr>
          <a:xfrm>
            <a:off x="6191044" y="3260731"/>
            <a:ext cx="61505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CDD133-5F18-AA44-ABBB-4AB3FF30BAFF}"/>
              </a:ext>
            </a:extLst>
          </p:cNvPr>
          <p:cNvSpPr txBox="1"/>
          <p:nvPr/>
        </p:nvSpPr>
        <p:spPr>
          <a:xfrm>
            <a:off x="393211" y="2408932"/>
            <a:ext cx="2393879" cy="369332"/>
          </a:xfrm>
          <a:prstGeom prst="rect">
            <a:avLst/>
          </a:prstGeom>
          <a:noFill/>
        </p:spPr>
        <p:txBody>
          <a:bodyPr wrap="square" rtlCol="0">
            <a:spAutoFit/>
          </a:bodyPr>
          <a:lstStyle/>
          <a:p>
            <a:pPr algn="ctr"/>
            <a:r>
              <a:rPr lang="en-US" b="1" dirty="0">
                <a:solidFill>
                  <a:srgbClr val="0432FF"/>
                </a:solidFill>
              </a:rPr>
              <a:t>Nominal Conditions</a:t>
            </a:r>
          </a:p>
        </p:txBody>
      </p:sp>
      <p:sp>
        <p:nvSpPr>
          <p:cNvPr id="24" name="Content Placeholder 6">
            <a:extLst>
              <a:ext uri="{FF2B5EF4-FFF2-40B4-BE49-F238E27FC236}">
                <a16:creationId xmlns:a16="http://schemas.microsoft.com/office/drawing/2014/main" id="{E79FB793-B411-3649-A7E9-E7739344DEE1}"/>
              </a:ext>
            </a:extLst>
          </p:cNvPr>
          <p:cNvSpPr>
            <a:spLocks noGrp="1"/>
          </p:cNvSpPr>
          <p:nvPr>
            <p:ph idx="1"/>
          </p:nvPr>
        </p:nvSpPr>
        <p:spPr>
          <a:xfrm>
            <a:off x="428625" y="1054094"/>
            <a:ext cx="8286750" cy="720038"/>
          </a:xfrm>
        </p:spPr>
        <p:txBody>
          <a:bodyPr>
            <a:normAutofit/>
          </a:bodyPr>
          <a:lstStyle/>
          <a:p>
            <a:r>
              <a:rPr lang="en-US" sz="2000" dirty="0"/>
              <a:t>Computational science relies on the use of </a:t>
            </a:r>
            <a:r>
              <a:rPr lang="en-US" sz="2000" b="1" dirty="0">
                <a:solidFill>
                  <a:srgbClr val="7030A0"/>
                </a:solidFill>
              </a:rPr>
              <a:t>models</a:t>
            </a:r>
            <a:r>
              <a:rPr lang="en-US" sz="2000" dirty="0"/>
              <a:t> to make predictions </a:t>
            </a:r>
          </a:p>
          <a:p>
            <a:r>
              <a:rPr lang="en-US" sz="2000" dirty="0"/>
              <a:t>We often work in a </a:t>
            </a:r>
            <a:r>
              <a:rPr lang="en-US" sz="2000" b="1" dirty="0">
                <a:solidFill>
                  <a:srgbClr val="00B050"/>
                </a:solidFill>
              </a:rPr>
              <a:t>deterministic</a:t>
            </a:r>
            <a:r>
              <a:rPr lang="en-US" sz="2000" dirty="0"/>
              <a:t> framework</a:t>
            </a:r>
          </a:p>
          <a:p>
            <a:pPr marL="342900" indent="-342900">
              <a:buFont typeface="Arial" panose="020B0604020202020204" pitchFamily="34" charset="0"/>
              <a:buChar char="•"/>
            </a:pPr>
            <a:endParaRPr lang="en-US" sz="2000" dirty="0"/>
          </a:p>
        </p:txBody>
      </p:sp>
      <p:sp>
        <p:nvSpPr>
          <p:cNvPr id="19" name="Oval 18">
            <a:extLst>
              <a:ext uri="{FF2B5EF4-FFF2-40B4-BE49-F238E27FC236}">
                <a16:creationId xmlns:a16="http://schemas.microsoft.com/office/drawing/2014/main" id="{BD3324F7-63A7-A441-8882-48EFD5E6F763}"/>
              </a:ext>
            </a:extLst>
          </p:cNvPr>
          <p:cNvSpPr/>
          <p:nvPr/>
        </p:nvSpPr>
        <p:spPr>
          <a:xfrm rot="1665684">
            <a:off x="307484" y="4845890"/>
            <a:ext cx="2671281" cy="789226"/>
          </a:xfrm>
          <a:prstGeom prst="ellipse">
            <a:avLst/>
          </a:prstGeom>
          <a:pattFill prst="dkUpDiag">
            <a:fgClr>
              <a:schemeClr val="bg1">
                <a:lumMod val="50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100C373-6303-034C-9775-A39FFAEAD606}"/>
                  </a:ext>
                </a:extLst>
              </p:cNvPr>
              <p:cNvSpPr txBox="1"/>
              <p:nvPr/>
            </p:nvSpPr>
            <p:spPr>
              <a:xfrm>
                <a:off x="947050" y="4983650"/>
                <a:ext cx="14126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ysClr val="windowText" lastClr="000000"/>
                              </a:solidFill>
                              <a:latin typeface="Cambria Math" panose="02040503050406030204" pitchFamily="18" charset="0"/>
                              <a:ea typeface="Cambria Math" panose="02040503050406030204" pitchFamily="18" charset="0"/>
                            </a:rPr>
                          </m:ctrlPr>
                        </m:sSupPr>
                        <m:e>
                          <m:r>
                            <a:rPr lang="en-US" b="1" i="1" smtClean="0">
                              <a:solidFill>
                                <a:sysClr val="windowText" lastClr="000000"/>
                              </a:solidFill>
                              <a:latin typeface="Cambria Math" panose="02040503050406030204" pitchFamily="18" charset="0"/>
                              <a:ea typeface="Cambria Math" panose="02040503050406030204" pitchFamily="18" charset="0"/>
                            </a:rPr>
                            <m:t>𝜽</m:t>
                          </m:r>
                        </m:e>
                        <m:sup>
                          <m:r>
                            <a:rPr lang="en-US" b="1" i="1" smtClean="0">
                              <a:solidFill>
                                <a:sysClr val="windowText" lastClr="000000"/>
                              </a:solidFill>
                              <a:latin typeface="Cambria Math" panose="02040503050406030204" pitchFamily="18" charset="0"/>
                              <a:ea typeface="Cambria Math" panose="02040503050406030204" pitchFamily="18" charset="0"/>
                            </a:rPr>
                            <m:t>∗ </m:t>
                          </m:r>
                        </m:sup>
                      </m:sSup>
                      <m:r>
                        <a:rPr lang="en-US" b="1" i="1" smtClean="0">
                          <a:solidFill>
                            <a:sysClr val="windowText" lastClr="000000"/>
                          </a:solidFill>
                          <a:latin typeface="Cambria Math" panose="02040503050406030204" pitchFamily="18" charset="0"/>
                          <a:ea typeface="Cambria Math" panose="02040503050406030204" pitchFamily="18" charset="0"/>
                        </a:rPr>
                        <m:t>∈ </m:t>
                      </m:r>
                      <m:r>
                        <a:rPr lang="el-GR" b="1" i="1" smtClean="0">
                          <a:solidFill>
                            <a:sysClr val="windowText" lastClr="000000"/>
                          </a:solidFill>
                          <a:latin typeface="Cambria Math" panose="02040503050406030204" pitchFamily="18" charset="0"/>
                          <a:ea typeface="Cambria Math" panose="02040503050406030204" pitchFamily="18" charset="0"/>
                        </a:rPr>
                        <m:t>𝜣</m:t>
                      </m:r>
                    </m:oMath>
                  </m:oMathPara>
                </a14:m>
                <a:endParaRPr lang="en-US" b="1" dirty="0"/>
              </a:p>
            </p:txBody>
          </p:sp>
        </mc:Choice>
        <mc:Fallback xmlns="">
          <p:sp>
            <p:nvSpPr>
              <p:cNvPr id="23" name="TextBox 22">
                <a:extLst>
                  <a:ext uri="{FF2B5EF4-FFF2-40B4-BE49-F238E27FC236}">
                    <a16:creationId xmlns:a16="http://schemas.microsoft.com/office/drawing/2014/main" id="{A100C373-6303-034C-9775-A39FFAEAD606}"/>
                  </a:ext>
                </a:extLst>
              </p:cNvPr>
              <p:cNvSpPr txBox="1">
                <a:spLocks noRot="1" noChangeAspect="1" noMove="1" noResize="1" noEditPoints="1" noAdjustHandles="1" noChangeArrowheads="1" noChangeShapeType="1" noTextEdit="1"/>
              </p:cNvSpPr>
              <p:nvPr/>
            </p:nvSpPr>
            <p:spPr>
              <a:xfrm>
                <a:off x="947050" y="4983650"/>
                <a:ext cx="1412697" cy="369332"/>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85FAC4F-041A-CF46-9057-D5BF7D48777D}"/>
                  </a:ext>
                </a:extLst>
              </p:cNvPr>
              <p:cNvSpPr/>
              <p:nvPr/>
            </p:nvSpPr>
            <p:spPr>
              <a:xfrm>
                <a:off x="3262954" y="4779987"/>
                <a:ext cx="2907587" cy="750013"/>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ysClr val="windowText" lastClr="000000"/>
                        </a:solidFill>
                        <a:latin typeface="Cambria Math" panose="02040503050406030204" pitchFamily="18" charset="0"/>
                      </a:rPr>
                      <m:t>𝐹</m:t>
                    </m:r>
                  </m:oMath>
                </a14:m>
                <a:r>
                  <a:rPr lang="en-US" dirty="0">
                    <a:solidFill>
                      <a:sysClr val="windowText" lastClr="000000"/>
                    </a:solidFill>
                  </a:rPr>
                  <a:t>: True Function</a:t>
                </a:r>
              </a:p>
            </p:txBody>
          </p:sp>
        </mc:Choice>
        <mc:Fallback xmlns="">
          <p:sp>
            <p:nvSpPr>
              <p:cNvPr id="26" name="Rectangle 25">
                <a:extLst>
                  <a:ext uri="{FF2B5EF4-FFF2-40B4-BE49-F238E27FC236}">
                    <a16:creationId xmlns:a16="http://schemas.microsoft.com/office/drawing/2014/main" id="{285FAC4F-041A-CF46-9057-D5BF7D48777D}"/>
                  </a:ext>
                </a:extLst>
              </p:cNvPr>
              <p:cNvSpPr>
                <a:spLocks noRot="1" noChangeAspect="1" noMove="1" noResize="1" noEditPoints="1" noAdjustHandles="1" noChangeArrowheads="1" noChangeShapeType="1" noTextEdit="1"/>
              </p:cNvSpPr>
              <p:nvPr/>
            </p:nvSpPr>
            <p:spPr>
              <a:xfrm>
                <a:off x="3262954" y="4779987"/>
                <a:ext cx="2907587" cy="750013"/>
              </a:xfrm>
              <a:prstGeom prst="rect">
                <a:avLst/>
              </a:prstGeom>
              <a:blipFill>
                <a:blip r:embed="rId6"/>
                <a:stretch>
                  <a:fillRect/>
                </a:stretch>
              </a:blipFill>
              <a:ln w="38100">
                <a:prstDash val="sysDash"/>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60610C59-B072-8840-9464-E70973BE6DEC}"/>
              </a:ext>
            </a:extLst>
          </p:cNvPr>
          <p:cNvCxnSpPr>
            <a:cxnSpLocks/>
            <a:endCxn id="26" idx="1"/>
          </p:cNvCxnSpPr>
          <p:nvPr/>
        </p:nvCxnSpPr>
        <p:spPr>
          <a:xfrm flipV="1">
            <a:off x="1807373" y="5154994"/>
            <a:ext cx="1455581" cy="21068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Freeform 35">
            <a:extLst>
              <a:ext uri="{FF2B5EF4-FFF2-40B4-BE49-F238E27FC236}">
                <a16:creationId xmlns:a16="http://schemas.microsoft.com/office/drawing/2014/main" id="{DA05F2CC-ED9E-264A-B59F-790269AE10A9}"/>
              </a:ext>
            </a:extLst>
          </p:cNvPr>
          <p:cNvSpPr/>
          <p:nvPr/>
        </p:nvSpPr>
        <p:spPr>
          <a:xfrm>
            <a:off x="6799245" y="4559157"/>
            <a:ext cx="1613042" cy="1613043"/>
          </a:xfrm>
          <a:custGeom>
            <a:avLst/>
            <a:gdLst>
              <a:gd name="connsiteX0" fmla="*/ 113015 w 1613042"/>
              <a:gd name="connsiteY0" fmla="*/ 1212350 h 1613043"/>
              <a:gd name="connsiteX1" fmla="*/ 30822 w 1613042"/>
              <a:gd name="connsiteY1" fmla="*/ 1027416 h 1613043"/>
              <a:gd name="connsiteX2" fmla="*/ 0 w 1613042"/>
              <a:gd name="connsiteY2" fmla="*/ 791110 h 1613043"/>
              <a:gd name="connsiteX3" fmla="*/ 10274 w 1613042"/>
              <a:gd name="connsiteY3" fmla="*/ 523982 h 1613043"/>
              <a:gd name="connsiteX4" fmla="*/ 51370 w 1613042"/>
              <a:gd name="connsiteY4" fmla="*/ 349321 h 1613043"/>
              <a:gd name="connsiteX5" fmla="*/ 164386 w 1613042"/>
              <a:gd name="connsiteY5" fmla="*/ 133564 h 1613043"/>
              <a:gd name="connsiteX6" fmla="*/ 410966 w 1613042"/>
              <a:gd name="connsiteY6" fmla="*/ 10274 h 1613043"/>
              <a:gd name="connsiteX7" fmla="*/ 544530 w 1613042"/>
              <a:gd name="connsiteY7" fmla="*/ 0 h 1613043"/>
              <a:gd name="connsiteX8" fmla="*/ 780835 w 1613042"/>
              <a:gd name="connsiteY8" fmla="*/ 30822 h 1613043"/>
              <a:gd name="connsiteX9" fmla="*/ 996593 w 1613042"/>
              <a:gd name="connsiteY9" fmla="*/ 82193 h 1613043"/>
              <a:gd name="connsiteX10" fmla="*/ 996593 w 1613042"/>
              <a:gd name="connsiteY10" fmla="*/ 82193 h 1613043"/>
              <a:gd name="connsiteX11" fmla="*/ 1068512 w 1613042"/>
              <a:gd name="connsiteY11" fmla="*/ 143838 h 1613043"/>
              <a:gd name="connsiteX12" fmla="*/ 1068512 w 1613042"/>
              <a:gd name="connsiteY12" fmla="*/ 143838 h 1613043"/>
              <a:gd name="connsiteX13" fmla="*/ 1078786 w 1613042"/>
              <a:gd name="connsiteY13" fmla="*/ 349321 h 1613043"/>
              <a:gd name="connsiteX14" fmla="*/ 1037689 w 1613042"/>
              <a:gd name="connsiteY14" fmla="*/ 472611 h 1613043"/>
              <a:gd name="connsiteX15" fmla="*/ 1037689 w 1613042"/>
              <a:gd name="connsiteY15" fmla="*/ 595901 h 1613043"/>
              <a:gd name="connsiteX16" fmla="*/ 1068512 w 1613042"/>
              <a:gd name="connsiteY16" fmla="*/ 729465 h 1613043"/>
              <a:gd name="connsiteX17" fmla="*/ 1130157 w 1613042"/>
              <a:gd name="connsiteY17" fmla="*/ 842481 h 1613043"/>
              <a:gd name="connsiteX18" fmla="*/ 1263721 w 1613042"/>
              <a:gd name="connsiteY18" fmla="*/ 883577 h 1613043"/>
              <a:gd name="connsiteX19" fmla="*/ 1263721 w 1613042"/>
              <a:gd name="connsiteY19" fmla="*/ 883577 h 1613043"/>
              <a:gd name="connsiteX20" fmla="*/ 1448656 w 1613042"/>
              <a:gd name="connsiteY20" fmla="*/ 852755 h 1613043"/>
              <a:gd name="connsiteX21" fmla="*/ 1551397 w 1613042"/>
              <a:gd name="connsiteY21" fmla="*/ 914400 h 1613043"/>
              <a:gd name="connsiteX22" fmla="*/ 1602768 w 1613042"/>
              <a:gd name="connsiteY22" fmla="*/ 1058238 h 1613043"/>
              <a:gd name="connsiteX23" fmla="*/ 1613042 w 1613042"/>
              <a:gd name="connsiteY23" fmla="*/ 1202076 h 1613043"/>
              <a:gd name="connsiteX24" fmla="*/ 1613042 w 1613042"/>
              <a:gd name="connsiteY24" fmla="*/ 1366463 h 1613043"/>
              <a:gd name="connsiteX25" fmla="*/ 1561671 w 1613042"/>
              <a:gd name="connsiteY25" fmla="*/ 1458930 h 1613043"/>
              <a:gd name="connsiteX26" fmla="*/ 1489752 w 1613042"/>
              <a:gd name="connsiteY26" fmla="*/ 1582220 h 1613043"/>
              <a:gd name="connsiteX27" fmla="*/ 1397285 w 1613042"/>
              <a:gd name="connsiteY27" fmla="*/ 1602768 h 1613043"/>
              <a:gd name="connsiteX28" fmla="*/ 1273995 w 1613042"/>
              <a:gd name="connsiteY28" fmla="*/ 1613043 h 1613043"/>
              <a:gd name="connsiteX29" fmla="*/ 996593 w 1613042"/>
              <a:gd name="connsiteY29" fmla="*/ 1613043 h 1613043"/>
              <a:gd name="connsiteX30" fmla="*/ 760287 w 1613042"/>
              <a:gd name="connsiteY30" fmla="*/ 1582220 h 1613043"/>
              <a:gd name="connsiteX31" fmla="*/ 565078 w 1613042"/>
              <a:gd name="connsiteY31" fmla="*/ 1551398 h 1613043"/>
              <a:gd name="connsiteX32" fmla="*/ 472611 w 1613042"/>
              <a:gd name="connsiteY32" fmla="*/ 1530849 h 1613043"/>
              <a:gd name="connsiteX33" fmla="*/ 287676 w 1613042"/>
              <a:gd name="connsiteY33" fmla="*/ 1479479 h 1613043"/>
              <a:gd name="connsiteX34" fmla="*/ 184934 w 1613042"/>
              <a:gd name="connsiteY34" fmla="*/ 1366463 h 1613043"/>
              <a:gd name="connsiteX35" fmla="*/ 123289 w 1613042"/>
              <a:gd name="connsiteY35" fmla="*/ 1273995 h 1613043"/>
              <a:gd name="connsiteX36" fmla="*/ 113015 w 1613042"/>
              <a:gd name="connsiteY36" fmla="*/ 1212350 h 161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3042" h="1613043">
                <a:moveTo>
                  <a:pt x="113015" y="1212350"/>
                </a:moveTo>
                <a:lnTo>
                  <a:pt x="30822" y="1027416"/>
                </a:lnTo>
                <a:lnTo>
                  <a:pt x="0" y="791110"/>
                </a:lnTo>
                <a:lnTo>
                  <a:pt x="10274" y="523982"/>
                </a:lnTo>
                <a:lnTo>
                  <a:pt x="51370" y="349321"/>
                </a:lnTo>
                <a:lnTo>
                  <a:pt x="164386" y="133564"/>
                </a:lnTo>
                <a:lnTo>
                  <a:pt x="410966" y="10274"/>
                </a:lnTo>
                <a:lnTo>
                  <a:pt x="544530" y="0"/>
                </a:lnTo>
                <a:lnTo>
                  <a:pt x="780835" y="30822"/>
                </a:lnTo>
                <a:lnTo>
                  <a:pt x="996593" y="82193"/>
                </a:lnTo>
                <a:lnTo>
                  <a:pt x="996593" y="82193"/>
                </a:lnTo>
                <a:lnTo>
                  <a:pt x="1068512" y="143838"/>
                </a:lnTo>
                <a:lnTo>
                  <a:pt x="1068512" y="143838"/>
                </a:lnTo>
                <a:lnTo>
                  <a:pt x="1078786" y="349321"/>
                </a:lnTo>
                <a:lnTo>
                  <a:pt x="1037689" y="472611"/>
                </a:lnTo>
                <a:lnTo>
                  <a:pt x="1037689" y="595901"/>
                </a:lnTo>
                <a:lnTo>
                  <a:pt x="1068512" y="729465"/>
                </a:lnTo>
                <a:lnTo>
                  <a:pt x="1130157" y="842481"/>
                </a:lnTo>
                <a:lnTo>
                  <a:pt x="1263721" y="883577"/>
                </a:lnTo>
                <a:lnTo>
                  <a:pt x="1263721" y="883577"/>
                </a:lnTo>
                <a:lnTo>
                  <a:pt x="1448656" y="852755"/>
                </a:lnTo>
                <a:lnTo>
                  <a:pt x="1551397" y="914400"/>
                </a:lnTo>
                <a:lnTo>
                  <a:pt x="1602768" y="1058238"/>
                </a:lnTo>
                <a:lnTo>
                  <a:pt x="1613042" y="1202076"/>
                </a:lnTo>
                <a:lnTo>
                  <a:pt x="1613042" y="1366463"/>
                </a:lnTo>
                <a:lnTo>
                  <a:pt x="1561671" y="1458930"/>
                </a:lnTo>
                <a:lnTo>
                  <a:pt x="1489752" y="1582220"/>
                </a:lnTo>
                <a:lnTo>
                  <a:pt x="1397285" y="1602768"/>
                </a:lnTo>
                <a:lnTo>
                  <a:pt x="1273995" y="1613043"/>
                </a:lnTo>
                <a:lnTo>
                  <a:pt x="996593" y="1613043"/>
                </a:lnTo>
                <a:lnTo>
                  <a:pt x="760287" y="1582220"/>
                </a:lnTo>
                <a:lnTo>
                  <a:pt x="565078" y="1551398"/>
                </a:lnTo>
                <a:lnTo>
                  <a:pt x="472611" y="1530849"/>
                </a:lnTo>
                <a:lnTo>
                  <a:pt x="287676" y="1479479"/>
                </a:lnTo>
                <a:lnTo>
                  <a:pt x="184934" y="1366463"/>
                </a:lnTo>
                <a:lnTo>
                  <a:pt x="123289" y="1273995"/>
                </a:lnTo>
                <a:lnTo>
                  <a:pt x="113015" y="1212350"/>
                </a:lnTo>
                <a:close/>
              </a:path>
            </a:pathLst>
          </a:custGeom>
          <a:pattFill prst="dkUpDiag">
            <a:fgClr>
              <a:schemeClr val="bg1">
                <a:lumMod val="50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C84791D9-1CE8-C744-ABA4-D350DD57F1EC}"/>
              </a:ext>
            </a:extLst>
          </p:cNvPr>
          <p:cNvCxnSpPr>
            <a:cxnSpLocks/>
            <a:stCxn id="26" idx="3"/>
          </p:cNvCxnSpPr>
          <p:nvPr/>
        </p:nvCxnSpPr>
        <p:spPr>
          <a:xfrm>
            <a:off x="6170541" y="5154994"/>
            <a:ext cx="1435225" cy="617479"/>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DF73D6-3F7D-244D-98DF-2B195B6BC8DC}"/>
                  </a:ext>
                </a:extLst>
              </p:cNvPr>
              <p:cNvSpPr txBox="1"/>
              <p:nvPr/>
            </p:nvSpPr>
            <p:spPr>
              <a:xfrm>
                <a:off x="7302678" y="5541401"/>
                <a:ext cx="14126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ysClr val="windowText" lastClr="000000"/>
                              </a:solidFill>
                              <a:latin typeface="Cambria Math" panose="02040503050406030204" pitchFamily="18" charset="0"/>
                              <a:ea typeface="Cambria Math" panose="02040503050406030204" pitchFamily="18" charset="0"/>
                            </a:rPr>
                          </m:ctrlPr>
                        </m:sSupPr>
                        <m:e>
                          <m:r>
                            <a:rPr lang="en-US" b="1" i="1" smtClean="0">
                              <a:solidFill>
                                <a:sysClr val="windowText" lastClr="000000"/>
                              </a:solidFill>
                              <a:latin typeface="Cambria Math" panose="02040503050406030204" pitchFamily="18" charset="0"/>
                              <a:ea typeface="Cambria Math" panose="02040503050406030204" pitchFamily="18" charset="0"/>
                            </a:rPr>
                            <m:t>𝒚</m:t>
                          </m:r>
                        </m:e>
                        <m:sup>
                          <m:r>
                            <a:rPr lang="en-US" b="1" i="1" smtClean="0">
                              <a:solidFill>
                                <a:sysClr val="windowText" lastClr="000000"/>
                              </a:solidFill>
                              <a:latin typeface="Cambria Math" panose="02040503050406030204" pitchFamily="18" charset="0"/>
                              <a:ea typeface="Cambria Math" panose="02040503050406030204" pitchFamily="18" charset="0"/>
                            </a:rPr>
                            <m:t>∗ </m:t>
                          </m:r>
                        </m:sup>
                      </m:sSup>
                      <m:r>
                        <a:rPr lang="en-US" b="1" i="1" smtClean="0">
                          <a:solidFill>
                            <a:sysClr val="windowText" lastClr="000000"/>
                          </a:solidFill>
                          <a:latin typeface="Cambria Math" panose="02040503050406030204" pitchFamily="18" charset="0"/>
                          <a:ea typeface="Cambria Math" panose="02040503050406030204" pitchFamily="18" charset="0"/>
                        </a:rPr>
                        <m:t>∈</m:t>
                      </m:r>
                      <m:r>
                        <a:rPr lang="en-US" b="1" i="1" smtClean="0">
                          <a:solidFill>
                            <a:sysClr val="windowText" lastClr="000000"/>
                          </a:solidFill>
                          <a:latin typeface="Cambria Math" panose="02040503050406030204" pitchFamily="18" charset="0"/>
                          <a:ea typeface="Cambria Math" panose="02040503050406030204" pitchFamily="18" charset="0"/>
                        </a:rPr>
                        <m:t>𝒀</m:t>
                      </m:r>
                    </m:oMath>
                  </m:oMathPara>
                </a14:m>
                <a:endParaRPr lang="en-US" b="1" dirty="0"/>
              </a:p>
            </p:txBody>
          </p:sp>
        </mc:Choice>
        <mc:Fallback xmlns="">
          <p:sp>
            <p:nvSpPr>
              <p:cNvPr id="43" name="TextBox 42">
                <a:extLst>
                  <a:ext uri="{FF2B5EF4-FFF2-40B4-BE49-F238E27FC236}">
                    <a16:creationId xmlns:a16="http://schemas.microsoft.com/office/drawing/2014/main" id="{72DF73D6-3F7D-244D-98DF-2B195B6BC8DC}"/>
                  </a:ext>
                </a:extLst>
              </p:cNvPr>
              <p:cNvSpPr txBox="1">
                <a:spLocks noRot="1" noChangeAspect="1" noMove="1" noResize="1" noEditPoints="1" noAdjustHandles="1" noChangeArrowheads="1" noChangeShapeType="1" noTextEdit="1"/>
              </p:cNvSpPr>
              <p:nvPr/>
            </p:nvSpPr>
            <p:spPr>
              <a:xfrm>
                <a:off x="7302678" y="5541401"/>
                <a:ext cx="1412697" cy="369332"/>
              </a:xfrm>
              <a:prstGeom prst="rect">
                <a:avLst/>
              </a:prstGeom>
              <a:blipFill>
                <a:blip r:embed="rId7"/>
                <a:stretch>
                  <a:fillRect b="-10000"/>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F2C68537-33C2-9849-A108-1ABEFE29DA0E}"/>
              </a:ext>
            </a:extLst>
          </p:cNvPr>
          <p:cNvSpPr txBox="1"/>
          <p:nvPr/>
        </p:nvSpPr>
        <p:spPr>
          <a:xfrm>
            <a:off x="6191044" y="4148740"/>
            <a:ext cx="2393879" cy="369332"/>
          </a:xfrm>
          <a:prstGeom prst="rect">
            <a:avLst/>
          </a:prstGeom>
          <a:noFill/>
        </p:spPr>
        <p:txBody>
          <a:bodyPr wrap="square" rtlCol="0">
            <a:spAutoFit/>
          </a:bodyPr>
          <a:lstStyle/>
          <a:p>
            <a:pPr algn="ctr"/>
            <a:r>
              <a:rPr lang="en-US" b="1" dirty="0">
                <a:solidFill>
                  <a:srgbClr val="0432FF"/>
                </a:solidFill>
              </a:rPr>
              <a:t>Reality</a:t>
            </a:r>
          </a:p>
        </p:txBody>
      </p:sp>
      <p:sp>
        <p:nvSpPr>
          <p:cNvPr id="21" name="TextBox 20">
            <a:extLst>
              <a:ext uri="{FF2B5EF4-FFF2-40B4-BE49-F238E27FC236}">
                <a16:creationId xmlns:a16="http://schemas.microsoft.com/office/drawing/2014/main" id="{AD967C61-27D8-5A40-A27F-74CADEE7D165}"/>
              </a:ext>
            </a:extLst>
          </p:cNvPr>
          <p:cNvSpPr txBox="1"/>
          <p:nvPr/>
        </p:nvSpPr>
        <p:spPr>
          <a:xfrm>
            <a:off x="3540310" y="2408932"/>
            <a:ext cx="2393879" cy="369332"/>
          </a:xfrm>
          <a:prstGeom prst="rect">
            <a:avLst/>
          </a:prstGeom>
          <a:noFill/>
        </p:spPr>
        <p:txBody>
          <a:bodyPr wrap="square" rtlCol="0">
            <a:spAutoFit/>
          </a:bodyPr>
          <a:lstStyle/>
          <a:p>
            <a:pPr algn="ctr"/>
            <a:r>
              <a:rPr lang="en-US" b="1" dirty="0">
                <a:solidFill>
                  <a:srgbClr val="0432FF"/>
                </a:solidFill>
              </a:rPr>
              <a:t>Simulator</a:t>
            </a:r>
          </a:p>
        </p:txBody>
      </p:sp>
      <p:sp>
        <p:nvSpPr>
          <p:cNvPr id="22" name="TextBox 21">
            <a:extLst>
              <a:ext uri="{FF2B5EF4-FFF2-40B4-BE49-F238E27FC236}">
                <a16:creationId xmlns:a16="http://schemas.microsoft.com/office/drawing/2014/main" id="{59A1E0FE-F5AF-2248-A3AA-AA89CEEF59B0}"/>
              </a:ext>
            </a:extLst>
          </p:cNvPr>
          <p:cNvSpPr txBox="1"/>
          <p:nvPr/>
        </p:nvSpPr>
        <p:spPr>
          <a:xfrm>
            <a:off x="3540310" y="4148740"/>
            <a:ext cx="2393879" cy="369332"/>
          </a:xfrm>
          <a:prstGeom prst="rect">
            <a:avLst/>
          </a:prstGeom>
          <a:noFill/>
        </p:spPr>
        <p:txBody>
          <a:bodyPr wrap="square" rtlCol="0">
            <a:spAutoFit/>
          </a:bodyPr>
          <a:lstStyle/>
          <a:p>
            <a:pPr algn="ctr"/>
            <a:r>
              <a:rPr lang="en-US" b="1" dirty="0">
                <a:solidFill>
                  <a:srgbClr val="0432FF"/>
                </a:solidFill>
              </a:rPr>
              <a:t>Real Process</a:t>
            </a:r>
          </a:p>
        </p:txBody>
      </p:sp>
      <p:sp>
        <p:nvSpPr>
          <p:cNvPr id="25" name="Title 1">
            <a:extLst>
              <a:ext uri="{FF2B5EF4-FFF2-40B4-BE49-F238E27FC236}">
                <a16:creationId xmlns:a16="http://schemas.microsoft.com/office/drawing/2014/main" id="{D008338A-2658-4B49-88D1-03FBBF09EE33}"/>
              </a:ext>
            </a:extLst>
          </p:cNvPr>
          <p:cNvSpPr>
            <a:spLocks noGrp="1"/>
          </p:cNvSpPr>
          <p:nvPr>
            <p:ph type="title"/>
          </p:nvPr>
        </p:nvSpPr>
        <p:spPr>
          <a:xfrm>
            <a:off x="304542" y="-226171"/>
            <a:ext cx="8286750" cy="1325563"/>
          </a:xfrm>
        </p:spPr>
        <p:txBody>
          <a:bodyPr>
            <a:normAutofit/>
          </a:bodyPr>
          <a:lstStyle/>
          <a:p>
            <a:r>
              <a:rPr lang="en-US" sz="2800" dirty="0"/>
              <a:t>Why Uncertainty Quantification?</a:t>
            </a:r>
          </a:p>
        </p:txBody>
      </p:sp>
    </p:spTree>
    <p:extLst>
      <p:ext uri="{BB962C8B-B14F-4D97-AF65-F5344CB8AC3E}">
        <p14:creationId xmlns:p14="http://schemas.microsoft.com/office/powerpoint/2010/main" val="11339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2" grpId="0"/>
      <p:bldP spid="19" grpId="0" animBg="1"/>
      <p:bldP spid="23" grpId="0"/>
      <p:bldP spid="26" grpId="0" animBg="1"/>
      <p:bldP spid="36" grpId="0" animBg="1"/>
      <p:bldP spid="43"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a:t>
            </a:fld>
            <a:endParaRPr lang="en-US" dirty="0"/>
          </a:p>
        </p:txBody>
      </p:sp>
      <p:sp>
        <p:nvSpPr>
          <p:cNvPr id="3" name="Rounded Rectangle 2">
            <a:extLst>
              <a:ext uri="{FF2B5EF4-FFF2-40B4-BE49-F238E27FC236}">
                <a16:creationId xmlns:a16="http://schemas.microsoft.com/office/drawing/2014/main" id="{E21D5EF3-A7AE-4548-B8A1-38173238C434}"/>
              </a:ext>
            </a:extLst>
          </p:cNvPr>
          <p:cNvSpPr/>
          <p:nvPr/>
        </p:nvSpPr>
        <p:spPr>
          <a:xfrm>
            <a:off x="428625" y="1931310"/>
            <a:ext cx="2447504" cy="47232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Spatiotemporal statistics</a:t>
            </a:r>
          </a:p>
        </p:txBody>
      </p:sp>
      <p:sp>
        <p:nvSpPr>
          <p:cNvPr id="6" name="Rounded Rectangle 5">
            <a:extLst>
              <a:ext uri="{FF2B5EF4-FFF2-40B4-BE49-F238E27FC236}">
                <a16:creationId xmlns:a16="http://schemas.microsoft.com/office/drawing/2014/main" id="{761B56E4-8C09-5A41-AFE2-195228001051}"/>
              </a:ext>
            </a:extLst>
          </p:cNvPr>
          <p:cNvSpPr/>
          <p:nvPr/>
        </p:nvSpPr>
        <p:spPr>
          <a:xfrm>
            <a:off x="3357157" y="1931310"/>
            <a:ext cx="2447504" cy="47232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Sensitivity analysis</a:t>
            </a:r>
          </a:p>
        </p:txBody>
      </p:sp>
      <p:sp>
        <p:nvSpPr>
          <p:cNvPr id="8" name="Rounded Rectangle 7">
            <a:extLst>
              <a:ext uri="{FF2B5EF4-FFF2-40B4-BE49-F238E27FC236}">
                <a16:creationId xmlns:a16="http://schemas.microsoft.com/office/drawing/2014/main" id="{58DBE766-7568-C34F-8D26-5742DD26D943}"/>
              </a:ext>
            </a:extLst>
          </p:cNvPr>
          <p:cNvSpPr/>
          <p:nvPr/>
        </p:nvSpPr>
        <p:spPr>
          <a:xfrm>
            <a:off x="6267871" y="1931310"/>
            <a:ext cx="2447504" cy="47232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Uncertainty Propagation</a:t>
            </a:r>
          </a:p>
        </p:txBody>
      </p:sp>
      <p:sp>
        <p:nvSpPr>
          <p:cNvPr id="9" name="Rounded Rectangle 8">
            <a:extLst>
              <a:ext uri="{FF2B5EF4-FFF2-40B4-BE49-F238E27FC236}">
                <a16:creationId xmlns:a16="http://schemas.microsoft.com/office/drawing/2014/main" id="{7221E0BF-F06A-4748-9446-F181FFD191C9}"/>
              </a:ext>
            </a:extLst>
          </p:cNvPr>
          <p:cNvSpPr/>
          <p:nvPr/>
        </p:nvSpPr>
        <p:spPr>
          <a:xfrm>
            <a:off x="428625" y="2595935"/>
            <a:ext cx="2447504" cy="472322"/>
          </a:xfrm>
          <a:prstGeom prst="roundRect">
            <a:avLst/>
          </a:prstGeom>
          <a:solidFill>
            <a:schemeClr val="accent5">
              <a:lumMod val="40000"/>
              <a:lumOff val="6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Parameter estimation</a:t>
            </a:r>
          </a:p>
        </p:txBody>
      </p:sp>
      <p:sp>
        <p:nvSpPr>
          <p:cNvPr id="10" name="Rounded Rectangle 9">
            <a:extLst>
              <a:ext uri="{FF2B5EF4-FFF2-40B4-BE49-F238E27FC236}">
                <a16:creationId xmlns:a16="http://schemas.microsoft.com/office/drawing/2014/main" id="{007A1C6F-5C5E-D145-B20C-454199C076E2}"/>
              </a:ext>
            </a:extLst>
          </p:cNvPr>
          <p:cNvSpPr/>
          <p:nvPr/>
        </p:nvSpPr>
        <p:spPr>
          <a:xfrm>
            <a:off x="3357157" y="2558175"/>
            <a:ext cx="2447504" cy="472322"/>
          </a:xfrm>
          <a:prstGeom prst="roundRect">
            <a:avLst/>
          </a:prstGeom>
          <a:solidFill>
            <a:srgbClr val="39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Data assimilation</a:t>
            </a:r>
          </a:p>
        </p:txBody>
      </p:sp>
      <p:sp>
        <p:nvSpPr>
          <p:cNvPr id="11" name="Rounded Rectangle 10">
            <a:extLst>
              <a:ext uri="{FF2B5EF4-FFF2-40B4-BE49-F238E27FC236}">
                <a16:creationId xmlns:a16="http://schemas.microsoft.com/office/drawing/2014/main" id="{2EB6B562-6B38-5846-99E9-9E1AD01BE199}"/>
              </a:ext>
            </a:extLst>
          </p:cNvPr>
          <p:cNvSpPr/>
          <p:nvPr/>
        </p:nvSpPr>
        <p:spPr>
          <a:xfrm>
            <a:off x="6267871" y="2558175"/>
            <a:ext cx="2447504" cy="472322"/>
          </a:xfrm>
          <a:prstGeom prst="roundRect">
            <a:avLst/>
          </a:prstGeom>
          <a:solidFill>
            <a:srgbClr val="39B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Other inverse problems</a:t>
            </a:r>
          </a:p>
        </p:txBody>
      </p:sp>
      <p:sp>
        <p:nvSpPr>
          <p:cNvPr id="12" name="Rounded Rectangle 11">
            <a:extLst>
              <a:ext uri="{FF2B5EF4-FFF2-40B4-BE49-F238E27FC236}">
                <a16:creationId xmlns:a16="http://schemas.microsoft.com/office/drawing/2014/main" id="{770080BA-60E0-6548-9F44-2065E690AD4E}"/>
              </a:ext>
            </a:extLst>
          </p:cNvPr>
          <p:cNvSpPr/>
          <p:nvPr/>
        </p:nvSpPr>
        <p:spPr>
          <a:xfrm>
            <a:off x="428625" y="3593563"/>
            <a:ext cx="2447504" cy="472322"/>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Optimal Experimental Design</a:t>
            </a:r>
          </a:p>
        </p:txBody>
      </p:sp>
      <p:sp>
        <p:nvSpPr>
          <p:cNvPr id="13" name="Rounded Rectangle 12">
            <a:extLst>
              <a:ext uri="{FF2B5EF4-FFF2-40B4-BE49-F238E27FC236}">
                <a16:creationId xmlns:a16="http://schemas.microsoft.com/office/drawing/2014/main" id="{D7949702-0BF4-1844-9DD8-F0A87753F2BA}"/>
              </a:ext>
            </a:extLst>
          </p:cNvPr>
          <p:cNvSpPr/>
          <p:nvPr/>
        </p:nvSpPr>
        <p:spPr>
          <a:xfrm>
            <a:off x="428625" y="4250517"/>
            <a:ext cx="2447504" cy="4723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Active Learning</a:t>
            </a:r>
          </a:p>
        </p:txBody>
      </p:sp>
      <p:sp>
        <p:nvSpPr>
          <p:cNvPr id="16" name="TextBox 15">
            <a:extLst>
              <a:ext uri="{FF2B5EF4-FFF2-40B4-BE49-F238E27FC236}">
                <a16:creationId xmlns:a16="http://schemas.microsoft.com/office/drawing/2014/main" id="{BE0284DF-FC88-C344-A4EB-1AD263626CBF}"/>
              </a:ext>
            </a:extLst>
          </p:cNvPr>
          <p:cNvSpPr txBox="1"/>
          <p:nvPr/>
        </p:nvSpPr>
        <p:spPr>
          <a:xfrm>
            <a:off x="1273465" y="788579"/>
            <a:ext cx="6597070" cy="553998"/>
          </a:xfrm>
          <a:prstGeom prst="rect">
            <a:avLst/>
          </a:prstGeom>
          <a:noFill/>
        </p:spPr>
        <p:txBody>
          <a:bodyPr wrap="square">
            <a:spAutoFit/>
          </a:bodyPr>
          <a:lstStyle/>
          <a:p>
            <a:pPr algn="ctr"/>
            <a:r>
              <a:rPr lang="en-US" b="1" dirty="0">
                <a:solidFill>
                  <a:schemeClr val="accent5">
                    <a:lumMod val="75000"/>
                  </a:schemeClr>
                </a:solidFill>
              </a:rPr>
              <a:t>UQ</a:t>
            </a:r>
            <a:r>
              <a:rPr lang="en-US" dirty="0">
                <a:solidFill>
                  <a:schemeClr val="accent5">
                    <a:lumMod val="75000"/>
                  </a:schemeClr>
                </a:solidFill>
              </a:rPr>
              <a:t> is mostly just another term for </a:t>
            </a:r>
            <a:r>
              <a:rPr lang="en-US" b="1" dirty="0">
                <a:solidFill>
                  <a:schemeClr val="accent5">
                    <a:lumMod val="75000"/>
                  </a:schemeClr>
                </a:solidFill>
              </a:rPr>
              <a:t>statistics</a:t>
            </a:r>
          </a:p>
          <a:p>
            <a:pPr lvl="1" algn="ctr"/>
            <a:r>
              <a:rPr lang="en-US" sz="1200" i="1" dirty="0"/>
              <a:t>Some communities have specific meanings, like “statistics of physical computer models”</a:t>
            </a:r>
          </a:p>
        </p:txBody>
      </p:sp>
      <p:sp>
        <p:nvSpPr>
          <p:cNvPr id="17" name="TextBox 16">
            <a:extLst>
              <a:ext uri="{FF2B5EF4-FFF2-40B4-BE49-F238E27FC236}">
                <a16:creationId xmlns:a16="http://schemas.microsoft.com/office/drawing/2014/main" id="{FC12AE6E-0EC9-4F42-8A6C-9FDF27081078}"/>
              </a:ext>
            </a:extLst>
          </p:cNvPr>
          <p:cNvSpPr txBox="1"/>
          <p:nvPr/>
        </p:nvSpPr>
        <p:spPr>
          <a:xfrm>
            <a:off x="3808554" y="1496774"/>
            <a:ext cx="1526893" cy="369332"/>
          </a:xfrm>
          <a:prstGeom prst="rect">
            <a:avLst/>
          </a:prstGeom>
          <a:noFill/>
        </p:spPr>
        <p:txBody>
          <a:bodyPr wrap="none" rtlCol="0">
            <a:spAutoFit/>
          </a:bodyPr>
          <a:lstStyle/>
          <a:p>
            <a:r>
              <a:rPr lang="en-US" b="1" dirty="0"/>
              <a:t>Types of UQ</a:t>
            </a:r>
          </a:p>
        </p:txBody>
      </p:sp>
      <p:sp>
        <p:nvSpPr>
          <p:cNvPr id="18" name="Rounded Rectangle 17">
            <a:extLst>
              <a:ext uri="{FF2B5EF4-FFF2-40B4-BE49-F238E27FC236}">
                <a16:creationId xmlns:a16="http://schemas.microsoft.com/office/drawing/2014/main" id="{1E142FF5-F368-AF41-92FF-AAB406C0FB20}"/>
              </a:ext>
            </a:extLst>
          </p:cNvPr>
          <p:cNvSpPr/>
          <p:nvPr/>
        </p:nvSpPr>
        <p:spPr>
          <a:xfrm>
            <a:off x="3357157" y="3593563"/>
            <a:ext cx="2447504" cy="4723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Forecasting</a:t>
            </a:r>
          </a:p>
        </p:txBody>
      </p:sp>
      <p:sp>
        <p:nvSpPr>
          <p:cNvPr id="19" name="Rounded Rectangle 18">
            <a:extLst>
              <a:ext uri="{FF2B5EF4-FFF2-40B4-BE49-F238E27FC236}">
                <a16:creationId xmlns:a16="http://schemas.microsoft.com/office/drawing/2014/main" id="{1120A449-BD30-274B-A2CF-9D7F9854870E}"/>
              </a:ext>
            </a:extLst>
          </p:cNvPr>
          <p:cNvSpPr/>
          <p:nvPr/>
        </p:nvSpPr>
        <p:spPr>
          <a:xfrm>
            <a:off x="3357157" y="4250517"/>
            <a:ext cx="2447504" cy="4723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Image Processing</a:t>
            </a:r>
          </a:p>
        </p:txBody>
      </p:sp>
      <p:sp>
        <p:nvSpPr>
          <p:cNvPr id="20" name="Rounded Rectangle 19">
            <a:extLst>
              <a:ext uri="{FF2B5EF4-FFF2-40B4-BE49-F238E27FC236}">
                <a16:creationId xmlns:a16="http://schemas.microsoft.com/office/drawing/2014/main" id="{8701D618-06DB-FC4B-B78A-A1E3E6795270}"/>
              </a:ext>
            </a:extLst>
          </p:cNvPr>
          <p:cNvSpPr/>
          <p:nvPr/>
        </p:nvSpPr>
        <p:spPr>
          <a:xfrm>
            <a:off x="6267871" y="3550721"/>
            <a:ext cx="2447504" cy="4723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Robust Control</a:t>
            </a:r>
          </a:p>
        </p:txBody>
      </p:sp>
      <p:sp>
        <p:nvSpPr>
          <p:cNvPr id="21" name="Rounded Rectangle 20">
            <a:extLst>
              <a:ext uri="{FF2B5EF4-FFF2-40B4-BE49-F238E27FC236}">
                <a16:creationId xmlns:a16="http://schemas.microsoft.com/office/drawing/2014/main" id="{FBCD9863-192D-9646-B7ED-72B6524BDAF4}"/>
              </a:ext>
            </a:extLst>
          </p:cNvPr>
          <p:cNvSpPr/>
          <p:nvPr/>
        </p:nvSpPr>
        <p:spPr>
          <a:xfrm>
            <a:off x="6267871" y="4207675"/>
            <a:ext cx="2447504" cy="4723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Bioinformatics</a:t>
            </a:r>
          </a:p>
        </p:txBody>
      </p:sp>
      <p:sp>
        <p:nvSpPr>
          <p:cNvPr id="22" name="TextBox 21">
            <a:extLst>
              <a:ext uri="{FF2B5EF4-FFF2-40B4-BE49-F238E27FC236}">
                <a16:creationId xmlns:a16="http://schemas.microsoft.com/office/drawing/2014/main" id="{66CB71ED-A1D2-ED48-8241-4D521A6BFE50}"/>
              </a:ext>
            </a:extLst>
          </p:cNvPr>
          <p:cNvSpPr txBox="1"/>
          <p:nvPr/>
        </p:nvSpPr>
        <p:spPr>
          <a:xfrm>
            <a:off x="3440921" y="3119205"/>
            <a:ext cx="2262158" cy="369332"/>
          </a:xfrm>
          <a:prstGeom prst="rect">
            <a:avLst/>
          </a:prstGeom>
          <a:noFill/>
        </p:spPr>
        <p:txBody>
          <a:bodyPr wrap="none" rtlCol="0">
            <a:spAutoFit/>
          </a:bodyPr>
          <a:lstStyle/>
          <a:p>
            <a:r>
              <a:rPr lang="en-US" b="1" dirty="0"/>
              <a:t>Applications of UQ</a:t>
            </a:r>
          </a:p>
        </p:txBody>
      </p:sp>
      <p:sp>
        <p:nvSpPr>
          <p:cNvPr id="23" name="Title 1">
            <a:extLst>
              <a:ext uri="{FF2B5EF4-FFF2-40B4-BE49-F238E27FC236}">
                <a16:creationId xmlns:a16="http://schemas.microsoft.com/office/drawing/2014/main" id="{FA13CF35-603D-4445-8E70-A3579C0D8017}"/>
              </a:ext>
            </a:extLst>
          </p:cNvPr>
          <p:cNvSpPr>
            <a:spLocks noGrp="1"/>
          </p:cNvSpPr>
          <p:nvPr>
            <p:ph type="title"/>
          </p:nvPr>
        </p:nvSpPr>
        <p:spPr>
          <a:xfrm>
            <a:off x="304542" y="-226171"/>
            <a:ext cx="8286750" cy="1325563"/>
          </a:xfrm>
        </p:spPr>
        <p:txBody>
          <a:bodyPr>
            <a:normAutofit/>
          </a:bodyPr>
          <a:lstStyle/>
          <a:p>
            <a:r>
              <a:rPr lang="en-US" sz="2800" dirty="0"/>
              <a:t>Why Uncertainty Quantification?</a:t>
            </a:r>
          </a:p>
        </p:txBody>
      </p:sp>
      <p:sp>
        <p:nvSpPr>
          <p:cNvPr id="24" name="Rectangle 23">
            <a:extLst>
              <a:ext uri="{FF2B5EF4-FFF2-40B4-BE49-F238E27FC236}">
                <a16:creationId xmlns:a16="http://schemas.microsoft.com/office/drawing/2014/main" id="{F4531CFF-21C7-7944-8940-11F8203ADCC7}"/>
              </a:ext>
            </a:extLst>
          </p:cNvPr>
          <p:cNvSpPr/>
          <p:nvPr/>
        </p:nvSpPr>
        <p:spPr>
          <a:xfrm>
            <a:off x="904884" y="5185029"/>
            <a:ext cx="7334231" cy="884391"/>
          </a:xfrm>
          <a:prstGeom prst="rect">
            <a:avLst/>
          </a:pr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we intend to </a:t>
            </a:r>
            <a:r>
              <a:rPr lang="en-US" dirty="0">
                <a:solidFill>
                  <a:srgbClr val="0432FF"/>
                </a:solidFill>
              </a:rPr>
              <a:t>use computer models</a:t>
            </a:r>
            <a:r>
              <a:rPr lang="en-US" dirty="0">
                <a:solidFill>
                  <a:schemeClr val="tx1"/>
                </a:solidFill>
              </a:rPr>
              <a:t> for real-world decision-making (e.g., maximizing polarization via control), we want to </a:t>
            </a:r>
            <a:r>
              <a:rPr lang="en-US" dirty="0">
                <a:solidFill>
                  <a:srgbClr val="0432FF"/>
                </a:solidFill>
              </a:rPr>
              <a:t>build confidence</a:t>
            </a:r>
            <a:r>
              <a:rPr lang="en-US" dirty="0">
                <a:solidFill>
                  <a:schemeClr val="tx1"/>
                </a:solidFill>
              </a:rPr>
              <a:t> in the models!</a:t>
            </a:r>
          </a:p>
        </p:txBody>
      </p:sp>
    </p:spTree>
    <p:extLst>
      <p:ext uri="{BB962C8B-B14F-4D97-AF65-F5344CB8AC3E}">
        <p14:creationId xmlns:p14="http://schemas.microsoft.com/office/powerpoint/2010/main" val="41543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20" grpId="0" animBg="1"/>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E20C7E-1CE9-344A-9309-C0867CCC628C}"/>
              </a:ext>
            </a:extLst>
          </p:cNvPr>
          <p:cNvSpPr/>
          <p:nvPr/>
        </p:nvSpPr>
        <p:spPr>
          <a:xfrm>
            <a:off x="428625" y="5063531"/>
            <a:ext cx="8089210" cy="1253065"/>
          </a:xfrm>
          <a:prstGeom prst="rect">
            <a:avLst/>
          </a:pr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550C3B33-FE0D-204C-A82D-73E90A7C19FC}"/>
              </a:ext>
            </a:extLst>
          </p:cNvPr>
          <p:cNvSpPr txBox="1">
            <a:spLocks/>
          </p:cNvSpPr>
          <p:nvPr/>
        </p:nvSpPr>
        <p:spPr>
          <a:xfrm>
            <a:off x="428625" y="3674972"/>
            <a:ext cx="8286750" cy="17641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dirty="0">
                <a:solidFill>
                  <a:srgbClr val="C00000"/>
                </a:solidFill>
              </a:rPr>
              <a:t>Forward UQ (Propagation)</a:t>
            </a:r>
          </a:p>
          <a:p>
            <a:pPr marL="685800" lvl="1" indent="-342900"/>
            <a:r>
              <a:rPr lang="en-US" dirty="0"/>
              <a:t>Propagate input uncertainty through model to quantify output uncertainty</a:t>
            </a:r>
          </a:p>
          <a:p>
            <a:pPr marL="342900" indent="-342900"/>
            <a:endParaRPr lang="en-US" dirty="0"/>
          </a:p>
          <a:p>
            <a:pPr marL="342900" indent="-342900"/>
            <a:r>
              <a:rPr lang="en-US" dirty="0">
                <a:solidFill>
                  <a:srgbClr val="0432FF"/>
                </a:solidFill>
              </a:rPr>
              <a:t>Inverse UQ (Inference)</a:t>
            </a:r>
          </a:p>
          <a:p>
            <a:pPr marL="685800" lvl="1" indent="-342900"/>
            <a:r>
              <a:rPr lang="en-US" dirty="0"/>
              <a:t>Use available output data to improve characterization of input uncertainties (e.g., </a:t>
            </a:r>
            <a:r>
              <a:rPr lang="en-US" i="1" dirty="0"/>
              <a:t>parameter estimation</a:t>
            </a:r>
            <a:r>
              <a:rPr lang="en-US" dirty="0"/>
              <a:t>)</a:t>
            </a:r>
          </a:p>
          <a:p>
            <a:pPr marL="342900" indent="-342900"/>
            <a:endParaRPr lang="en-US" dirty="0"/>
          </a:p>
        </p:txBody>
      </p:sp>
      <p:sp>
        <p:nvSpPr>
          <p:cNvPr id="3" name="Slide Number Placeholder 2">
            <a:extLst>
              <a:ext uri="{FF2B5EF4-FFF2-40B4-BE49-F238E27FC236}">
                <a16:creationId xmlns:a16="http://schemas.microsoft.com/office/drawing/2014/main" id="{FD7C33EF-118B-AE44-A507-16DBFFDF2F64}"/>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
        <p:nvSpPr>
          <p:cNvPr id="4" name="Oval 3">
            <a:extLst>
              <a:ext uri="{FF2B5EF4-FFF2-40B4-BE49-F238E27FC236}">
                <a16:creationId xmlns:a16="http://schemas.microsoft.com/office/drawing/2014/main" id="{6BF27C21-2277-EA49-8FC3-3D95DA2D705C}"/>
              </a:ext>
            </a:extLst>
          </p:cNvPr>
          <p:cNvSpPr/>
          <p:nvPr/>
        </p:nvSpPr>
        <p:spPr>
          <a:xfrm rot="2190599">
            <a:off x="268635" y="1821752"/>
            <a:ext cx="2671281" cy="789226"/>
          </a:xfrm>
          <a:prstGeom prst="ellipse">
            <a:avLst/>
          </a:prstGeom>
          <a:pattFill prst="dkUpDiag">
            <a:fgClr>
              <a:schemeClr val="bg1">
                <a:lumMod val="50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97ECFEF-16D2-2744-B98E-2AE6EF16F5D7}"/>
                  </a:ext>
                </a:extLst>
              </p:cNvPr>
              <p:cNvSpPr txBox="1"/>
              <p:nvPr/>
            </p:nvSpPr>
            <p:spPr>
              <a:xfrm>
                <a:off x="908201" y="1959512"/>
                <a:ext cx="14126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ysClr val="windowText" lastClr="000000"/>
                              </a:solidFill>
                              <a:latin typeface="Cambria Math" panose="02040503050406030204" pitchFamily="18" charset="0"/>
                              <a:ea typeface="Cambria Math" panose="02040503050406030204" pitchFamily="18" charset="0"/>
                            </a:rPr>
                          </m:ctrlPr>
                        </m:sSupPr>
                        <m:e>
                          <m:r>
                            <a:rPr lang="en-US" b="1" i="1" smtClean="0">
                              <a:solidFill>
                                <a:sysClr val="windowText" lastClr="000000"/>
                              </a:solidFill>
                              <a:latin typeface="Cambria Math" panose="02040503050406030204" pitchFamily="18" charset="0"/>
                              <a:ea typeface="Cambria Math" panose="02040503050406030204" pitchFamily="18" charset="0"/>
                            </a:rPr>
                            <m:t>𝜽</m:t>
                          </m:r>
                        </m:e>
                        <m:sup>
                          <m:r>
                            <a:rPr lang="en-US" b="1" i="1" smtClean="0">
                              <a:solidFill>
                                <a:sysClr val="windowText" lastClr="000000"/>
                              </a:solidFill>
                              <a:latin typeface="Cambria Math" panose="02040503050406030204" pitchFamily="18" charset="0"/>
                              <a:ea typeface="Cambria Math" panose="02040503050406030204" pitchFamily="18" charset="0"/>
                            </a:rPr>
                            <m:t>∗ </m:t>
                          </m:r>
                        </m:sup>
                      </m:sSup>
                      <m:r>
                        <a:rPr lang="en-US" b="1" i="1" smtClean="0">
                          <a:solidFill>
                            <a:sysClr val="windowText" lastClr="000000"/>
                          </a:solidFill>
                          <a:latin typeface="Cambria Math" panose="02040503050406030204" pitchFamily="18" charset="0"/>
                          <a:ea typeface="Cambria Math" panose="02040503050406030204" pitchFamily="18" charset="0"/>
                        </a:rPr>
                        <m:t>∈ </m:t>
                      </m:r>
                      <m:r>
                        <a:rPr lang="el-GR" b="1" i="1" smtClean="0">
                          <a:solidFill>
                            <a:sysClr val="windowText" lastClr="000000"/>
                          </a:solidFill>
                          <a:latin typeface="Cambria Math" panose="02040503050406030204" pitchFamily="18" charset="0"/>
                          <a:ea typeface="Cambria Math" panose="02040503050406030204" pitchFamily="18" charset="0"/>
                        </a:rPr>
                        <m:t>𝜣</m:t>
                      </m:r>
                    </m:oMath>
                  </m:oMathPara>
                </a14:m>
                <a:endParaRPr lang="en-US" b="1" dirty="0"/>
              </a:p>
            </p:txBody>
          </p:sp>
        </mc:Choice>
        <mc:Fallback>
          <p:sp>
            <p:nvSpPr>
              <p:cNvPr id="5" name="TextBox 4">
                <a:extLst>
                  <a:ext uri="{FF2B5EF4-FFF2-40B4-BE49-F238E27FC236}">
                    <a16:creationId xmlns:a16="http://schemas.microsoft.com/office/drawing/2014/main" id="{297ECFEF-16D2-2744-B98E-2AE6EF16F5D7}"/>
                  </a:ext>
                </a:extLst>
              </p:cNvPr>
              <p:cNvSpPr txBox="1">
                <a:spLocks noRot="1" noChangeAspect="1" noMove="1" noResize="1" noEditPoints="1" noAdjustHandles="1" noChangeArrowheads="1" noChangeShapeType="1" noTextEdit="1"/>
              </p:cNvSpPr>
              <p:nvPr/>
            </p:nvSpPr>
            <p:spPr>
              <a:xfrm>
                <a:off x="908201" y="1959512"/>
                <a:ext cx="1412697" cy="369332"/>
              </a:xfrm>
              <a:prstGeom prst="rect">
                <a:avLst/>
              </a:prstGeom>
              <a:blipFill>
                <a:blip r:embed="rId2"/>
                <a:stretch>
                  <a:fillRect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FC76E08-E59A-A84A-B5F1-E61EF8E63BD8}"/>
                  </a:ext>
                </a:extLst>
              </p:cNvPr>
              <p:cNvSpPr/>
              <p:nvPr/>
            </p:nvSpPr>
            <p:spPr>
              <a:xfrm>
                <a:off x="3224105" y="1755849"/>
                <a:ext cx="2907587" cy="7500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ysClr val="windowText" lastClr="000000"/>
                        </a:solidFill>
                        <a:latin typeface="Cambria Math" panose="02040503050406030204" pitchFamily="18" charset="0"/>
                      </a:rPr>
                      <m:t>𝐹</m:t>
                    </m:r>
                  </m:oMath>
                </a14:m>
                <a:r>
                  <a:rPr lang="en-US" dirty="0">
                    <a:solidFill>
                      <a:sysClr val="windowText" lastClr="000000"/>
                    </a:solidFill>
                  </a:rPr>
                  <a:t>: system of equations</a:t>
                </a:r>
              </a:p>
            </p:txBody>
          </p:sp>
        </mc:Choice>
        <mc:Fallback>
          <p:sp>
            <p:nvSpPr>
              <p:cNvPr id="6" name="Rectangle 5">
                <a:extLst>
                  <a:ext uri="{FF2B5EF4-FFF2-40B4-BE49-F238E27FC236}">
                    <a16:creationId xmlns:a16="http://schemas.microsoft.com/office/drawing/2014/main" id="{DFC76E08-E59A-A84A-B5F1-E61EF8E63BD8}"/>
                  </a:ext>
                </a:extLst>
              </p:cNvPr>
              <p:cNvSpPr>
                <a:spLocks noRot="1" noChangeAspect="1" noMove="1" noResize="1" noEditPoints="1" noAdjustHandles="1" noChangeArrowheads="1" noChangeShapeType="1" noTextEdit="1"/>
              </p:cNvSpPr>
              <p:nvPr/>
            </p:nvSpPr>
            <p:spPr>
              <a:xfrm>
                <a:off x="3224105" y="1755849"/>
                <a:ext cx="2907587" cy="750013"/>
              </a:xfrm>
              <a:prstGeom prst="rect">
                <a:avLst/>
              </a:prstGeom>
              <a:blipFill>
                <a:blip r:embed="rId3"/>
                <a:stretch>
                  <a:fillRect/>
                </a:stretch>
              </a:blipFill>
              <a:ln w="38100"/>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DAE561B-4734-3C44-B9F2-AD9FC53364C7}"/>
              </a:ext>
            </a:extLst>
          </p:cNvPr>
          <p:cNvCxnSpPr>
            <a:cxnSpLocks/>
            <a:endCxn id="6" idx="1"/>
          </p:cNvCxnSpPr>
          <p:nvPr/>
        </p:nvCxnSpPr>
        <p:spPr>
          <a:xfrm flipV="1">
            <a:off x="1768524" y="2130856"/>
            <a:ext cx="1455581" cy="210684"/>
          </a:xfrm>
          <a:prstGeom prst="straightConnector1">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845C53C6-588F-8A4B-9725-7B1896D730CE}"/>
              </a:ext>
            </a:extLst>
          </p:cNvPr>
          <p:cNvSpPr/>
          <p:nvPr/>
        </p:nvSpPr>
        <p:spPr>
          <a:xfrm>
            <a:off x="6760396" y="1535019"/>
            <a:ext cx="1613042" cy="1613043"/>
          </a:xfrm>
          <a:custGeom>
            <a:avLst/>
            <a:gdLst>
              <a:gd name="connsiteX0" fmla="*/ 113015 w 1613042"/>
              <a:gd name="connsiteY0" fmla="*/ 1212350 h 1613043"/>
              <a:gd name="connsiteX1" fmla="*/ 30822 w 1613042"/>
              <a:gd name="connsiteY1" fmla="*/ 1027416 h 1613043"/>
              <a:gd name="connsiteX2" fmla="*/ 0 w 1613042"/>
              <a:gd name="connsiteY2" fmla="*/ 791110 h 1613043"/>
              <a:gd name="connsiteX3" fmla="*/ 10274 w 1613042"/>
              <a:gd name="connsiteY3" fmla="*/ 523982 h 1613043"/>
              <a:gd name="connsiteX4" fmla="*/ 51370 w 1613042"/>
              <a:gd name="connsiteY4" fmla="*/ 349321 h 1613043"/>
              <a:gd name="connsiteX5" fmla="*/ 164386 w 1613042"/>
              <a:gd name="connsiteY5" fmla="*/ 133564 h 1613043"/>
              <a:gd name="connsiteX6" fmla="*/ 410966 w 1613042"/>
              <a:gd name="connsiteY6" fmla="*/ 10274 h 1613043"/>
              <a:gd name="connsiteX7" fmla="*/ 544530 w 1613042"/>
              <a:gd name="connsiteY7" fmla="*/ 0 h 1613043"/>
              <a:gd name="connsiteX8" fmla="*/ 780835 w 1613042"/>
              <a:gd name="connsiteY8" fmla="*/ 30822 h 1613043"/>
              <a:gd name="connsiteX9" fmla="*/ 996593 w 1613042"/>
              <a:gd name="connsiteY9" fmla="*/ 82193 h 1613043"/>
              <a:gd name="connsiteX10" fmla="*/ 996593 w 1613042"/>
              <a:gd name="connsiteY10" fmla="*/ 82193 h 1613043"/>
              <a:gd name="connsiteX11" fmla="*/ 1068512 w 1613042"/>
              <a:gd name="connsiteY11" fmla="*/ 143838 h 1613043"/>
              <a:gd name="connsiteX12" fmla="*/ 1068512 w 1613042"/>
              <a:gd name="connsiteY12" fmla="*/ 143838 h 1613043"/>
              <a:gd name="connsiteX13" fmla="*/ 1078786 w 1613042"/>
              <a:gd name="connsiteY13" fmla="*/ 349321 h 1613043"/>
              <a:gd name="connsiteX14" fmla="*/ 1037689 w 1613042"/>
              <a:gd name="connsiteY14" fmla="*/ 472611 h 1613043"/>
              <a:gd name="connsiteX15" fmla="*/ 1037689 w 1613042"/>
              <a:gd name="connsiteY15" fmla="*/ 595901 h 1613043"/>
              <a:gd name="connsiteX16" fmla="*/ 1068512 w 1613042"/>
              <a:gd name="connsiteY16" fmla="*/ 729465 h 1613043"/>
              <a:gd name="connsiteX17" fmla="*/ 1130157 w 1613042"/>
              <a:gd name="connsiteY17" fmla="*/ 842481 h 1613043"/>
              <a:gd name="connsiteX18" fmla="*/ 1263721 w 1613042"/>
              <a:gd name="connsiteY18" fmla="*/ 883577 h 1613043"/>
              <a:gd name="connsiteX19" fmla="*/ 1263721 w 1613042"/>
              <a:gd name="connsiteY19" fmla="*/ 883577 h 1613043"/>
              <a:gd name="connsiteX20" fmla="*/ 1448656 w 1613042"/>
              <a:gd name="connsiteY20" fmla="*/ 852755 h 1613043"/>
              <a:gd name="connsiteX21" fmla="*/ 1551397 w 1613042"/>
              <a:gd name="connsiteY21" fmla="*/ 914400 h 1613043"/>
              <a:gd name="connsiteX22" fmla="*/ 1602768 w 1613042"/>
              <a:gd name="connsiteY22" fmla="*/ 1058238 h 1613043"/>
              <a:gd name="connsiteX23" fmla="*/ 1613042 w 1613042"/>
              <a:gd name="connsiteY23" fmla="*/ 1202076 h 1613043"/>
              <a:gd name="connsiteX24" fmla="*/ 1613042 w 1613042"/>
              <a:gd name="connsiteY24" fmla="*/ 1366463 h 1613043"/>
              <a:gd name="connsiteX25" fmla="*/ 1561671 w 1613042"/>
              <a:gd name="connsiteY25" fmla="*/ 1458930 h 1613043"/>
              <a:gd name="connsiteX26" fmla="*/ 1489752 w 1613042"/>
              <a:gd name="connsiteY26" fmla="*/ 1582220 h 1613043"/>
              <a:gd name="connsiteX27" fmla="*/ 1397285 w 1613042"/>
              <a:gd name="connsiteY27" fmla="*/ 1602768 h 1613043"/>
              <a:gd name="connsiteX28" fmla="*/ 1273995 w 1613042"/>
              <a:gd name="connsiteY28" fmla="*/ 1613043 h 1613043"/>
              <a:gd name="connsiteX29" fmla="*/ 996593 w 1613042"/>
              <a:gd name="connsiteY29" fmla="*/ 1613043 h 1613043"/>
              <a:gd name="connsiteX30" fmla="*/ 760287 w 1613042"/>
              <a:gd name="connsiteY30" fmla="*/ 1582220 h 1613043"/>
              <a:gd name="connsiteX31" fmla="*/ 565078 w 1613042"/>
              <a:gd name="connsiteY31" fmla="*/ 1551398 h 1613043"/>
              <a:gd name="connsiteX32" fmla="*/ 472611 w 1613042"/>
              <a:gd name="connsiteY32" fmla="*/ 1530849 h 1613043"/>
              <a:gd name="connsiteX33" fmla="*/ 287676 w 1613042"/>
              <a:gd name="connsiteY33" fmla="*/ 1479479 h 1613043"/>
              <a:gd name="connsiteX34" fmla="*/ 184934 w 1613042"/>
              <a:gd name="connsiteY34" fmla="*/ 1366463 h 1613043"/>
              <a:gd name="connsiteX35" fmla="*/ 123289 w 1613042"/>
              <a:gd name="connsiteY35" fmla="*/ 1273995 h 1613043"/>
              <a:gd name="connsiteX36" fmla="*/ 113015 w 1613042"/>
              <a:gd name="connsiteY36" fmla="*/ 1212350 h 161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3042" h="1613043">
                <a:moveTo>
                  <a:pt x="113015" y="1212350"/>
                </a:moveTo>
                <a:lnTo>
                  <a:pt x="30822" y="1027416"/>
                </a:lnTo>
                <a:lnTo>
                  <a:pt x="0" y="791110"/>
                </a:lnTo>
                <a:lnTo>
                  <a:pt x="10274" y="523982"/>
                </a:lnTo>
                <a:lnTo>
                  <a:pt x="51370" y="349321"/>
                </a:lnTo>
                <a:lnTo>
                  <a:pt x="164386" y="133564"/>
                </a:lnTo>
                <a:lnTo>
                  <a:pt x="410966" y="10274"/>
                </a:lnTo>
                <a:lnTo>
                  <a:pt x="544530" y="0"/>
                </a:lnTo>
                <a:lnTo>
                  <a:pt x="780835" y="30822"/>
                </a:lnTo>
                <a:lnTo>
                  <a:pt x="996593" y="82193"/>
                </a:lnTo>
                <a:lnTo>
                  <a:pt x="996593" y="82193"/>
                </a:lnTo>
                <a:lnTo>
                  <a:pt x="1068512" y="143838"/>
                </a:lnTo>
                <a:lnTo>
                  <a:pt x="1068512" y="143838"/>
                </a:lnTo>
                <a:lnTo>
                  <a:pt x="1078786" y="349321"/>
                </a:lnTo>
                <a:lnTo>
                  <a:pt x="1037689" y="472611"/>
                </a:lnTo>
                <a:lnTo>
                  <a:pt x="1037689" y="595901"/>
                </a:lnTo>
                <a:lnTo>
                  <a:pt x="1068512" y="729465"/>
                </a:lnTo>
                <a:lnTo>
                  <a:pt x="1130157" y="842481"/>
                </a:lnTo>
                <a:lnTo>
                  <a:pt x="1263721" y="883577"/>
                </a:lnTo>
                <a:lnTo>
                  <a:pt x="1263721" y="883577"/>
                </a:lnTo>
                <a:lnTo>
                  <a:pt x="1448656" y="852755"/>
                </a:lnTo>
                <a:lnTo>
                  <a:pt x="1551397" y="914400"/>
                </a:lnTo>
                <a:lnTo>
                  <a:pt x="1602768" y="1058238"/>
                </a:lnTo>
                <a:lnTo>
                  <a:pt x="1613042" y="1202076"/>
                </a:lnTo>
                <a:lnTo>
                  <a:pt x="1613042" y="1366463"/>
                </a:lnTo>
                <a:lnTo>
                  <a:pt x="1561671" y="1458930"/>
                </a:lnTo>
                <a:lnTo>
                  <a:pt x="1489752" y="1582220"/>
                </a:lnTo>
                <a:lnTo>
                  <a:pt x="1397285" y="1602768"/>
                </a:lnTo>
                <a:lnTo>
                  <a:pt x="1273995" y="1613043"/>
                </a:lnTo>
                <a:lnTo>
                  <a:pt x="996593" y="1613043"/>
                </a:lnTo>
                <a:lnTo>
                  <a:pt x="760287" y="1582220"/>
                </a:lnTo>
                <a:lnTo>
                  <a:pt x="565078" y="1551398"/>
                </a:lnTo>
                <a:lnTo>
                  <a:pt x="472611" y="1530849"/>
                </a:lnTo>
                <a:lnTo>
                  <a:pt x="287676" y="1479479"/>
                </a:lnTo>
                <a:lnTo>
                  <a:pt x="184934" y="1366463"/>
                </a:lnTo>
                <a:lnTo>
                  <a:pt x="123289" y="1273995"/>
                </a:lnTo>
                <a:lnTo>
                  <a:pt x="113015" y="1212350"/>
                </a:lnTo>
                <a:close/>
              </a:path>
            </a:pathLst>
          </a:custGeom>
          <a:pattFill prst="dkUpDiag">
            <a:fgClr>
              <a:schemeClr val="bg1">
                <a:lumMod val="50000"/>
              </a:schemeClr>
            </a:fgClr>
            <a:bgClr>
              <a:schemeClr val="bg1"/>
            </a:bgClr>
          </a:patt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9B425A0-A7A5-0347-9C18-94CB86C76219}"/>
              </a:ext>
            </a:extLst>
          </p:cNvPr>
          <p:cNvCxnSpPr>
            <a:cxnSpLocks/>
            <a:stCxn id="6" idx="3"/>
          </p:cNvCxnSpPr>
          <p:nvPr/>
        </p:nvCxnSpPr>
        <p:spPr>
          <a:xfrm>
            <a:off x="6131692" y="2130856"/>
            <a:ext cx="1435225" cy="617479"/>
          </a:xfrm>
          <a:prstGeom prst="straightConnector1">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66AAECB-402B-CA41-A00C-CB1D831DFD82}"/>
                  </a:ext>
                </a:extLst>
              </p:cNvPr>
              <p:cNvSpPr txBox="1"/>
              <p:nvPr/>
            </p:nvSpPr>
            <p:spPr>
              <a:xfrm>
                <a:off x="7263829" y="2517263"/>
                <a:ext cx="14126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ysClr val="windowText" lastClr="000000"/>
                              </a:solidFill>
                              <a:latin typeface="Cambria Math" panose="02040503050406030204" pitchFamily="18" charset="0"/>
                              <a:ea typeface="Cambria Math" panose="02040503050406030204" pitchFamily="18" charset="0"/>
                            </a:rPr>
                          </m:ctrlPr>
                        </m:sSupPr>
                        <m:e>
                          <m:r>
                            <a:rPr lang="en-US" b="1" i="1" smtClean="0">
                              <a:solidFill>
                                <a:sysClr val="windowText" lastClr="000000"/>
                              </a:solidFill>
                              <a:latin typeface="Cambria Math" panose="02040503050406030204" pitchFamily="18" charset="0"/>
                              <a:ea typeface="Cambria Math" panose="02040503050406030204" pitchFamily="18" charset="0"/>
                            </a:rPr>
                            <m:t>𝒚</m:t>
                          </m:r>
                        </m:e>
                        <m:sup>
                          <m:r>
                            <a:rPr lang="en-US" b="1" i="1" smtClean="0">
                              <a:solidFill>
                                <a:sysClr val="windowText" lastClr="000000"/>
                              </a:solidFill>
                              <a:latin typeface="Cambria Math" panose="02040503050406030204" pitchFamily="18" charset="0"/>
                              <a:ea typeface="Cambria Math" panose="02040503050406030204" pitchFamily="18" charset="0"/>
                            </a:rPr>
                            <m:t>∗ </m:t>
                          </m:r>
                        </m:sup>
                      </m:sSup>
                      <m:r>
                        <a:rPr lang="en-US" b="1" i="1" smtClean="0">
                          <a:solidFill>
                            <a:sysClr val="windowText" lastClr="000000"/>
                          </a:solidFill>
                          <a:latin typeface="Cambria Math" panose="02040503050406030204" pitchFamily="18" charset="0"/>
                          <a:ea typeface="Cambria Math" panose="02040503050406030204" pitchFamily="18" charset="0"/>
                        </a:rPr>
                        <m:t>∈</m:t>
                      </m:r>
                      <m:r>
                        <a:rPr lang="en-US" b="1" i="1" smtClean="0">
                          <a:solidFill>
                            <a:sysClr val="windowText" lastClr="000000"/>
                          </a:solidFill>
                          <a:latin typeface="Cambria Math" panose="02040503050406030204" pitchFamily="18" charset="0"/>
                          <a:ea typeface="Cambria Math" panose="02040503050406030204" pitchFamily="18" charset="0"/>
                        </a:rPr>
                        <m:t>𝒀</m:t>
                      </m:r>
                    </m:oMath>
                  </m:oMathPara>
                </a14:m>
                <a:endParaRPr lang="en-US" b="1" dirty="0"/>
              </a:p>
            </p:txBody>
          </p:sp>
        </mc:Choice>
        <mc:Fallback>
          <p:sp>
            <p:nvSpPr>
              <p:cNvPr id="10" name="TextBox 9">
                <a:extLst>
                  <a:ext uri="{FF2B5EF4-FFF2-40B4-BE49-F238E27FC236}">
                    <a16:creationId xmlns:a16="http://schemas.microsoft.com/office/drawing/2014/main" id="{C66AAECB-402B-CA41-A00C-CB1D831DFD82}"/>
                  </a:ext>
                </a:extLst>
              </p:cNvPr>
              <p:cNvSpPr txBox="1">
                <a:spLocks noRot="1" noChangeAspect="1" noMove="1" noResize="1" noEditPoints="1" noAdjustHandles="1" noChangeArrowheads="1" noChangeShapeType="1" noTextEdit="1"/>
              </p:cNvSpPr>
              <p:nvPr/>
            </p:nvSpPr>
            <p:spPr>
              <a:xfrm>
                <a:off x="7263829" y="2517263"/>
                <a:ext cx="1412697" cy="369332"/>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E9184F-9DDD-434C-B065-E92E32699F3B}"/>
                  </a:ext>
                </a:extLst>
              </p:cNvPr>
              <p:cNvSpPr txBox="1"/>
              <p:nvPr/>
            </p:nvSpPr>
            <p:spPr>
              <a:xfrm>
                <a:off x="4240824" y="3619589"/>
                <a:ext cx="1921267" cy="461665"/>
              </a:xfrm>
              <a:prstGeom prst="rect">
                <a:avLst/>
              </a:prstGeom>
              <a:noFill/>
            </p:spPr>
            <p:txBody>
              <a:bodyPr wrap="square">
                <a:spAutoFit/>
              </a:bodyPr>
              <a:lstStyle/>
              <a:p>
                <a:pPr algn="ctr"/>
                <a14:m>
                  <m:oMath xmlns:m="http://schemas.openxmlformats.org/officeDocument/2006/math">
                    <m:r>
                      <a:rPr lang="en-US" sz="2400" b="1" i="1" smtClean="0">
                        <a:solidFill>
                          <a:sysClr val="windowText" lastClr="000000"/>
                        </a:solidFill>
                        <a:latin typeface="Cambria Math" panose="02040503050406030204" pitchFamily="18" charset="0"/>
                        <a:ea typeface="Cambria Math" panose="02040503050406030204" pitchFamily="18" charset="0"/>
                      </a:rPr>
                      <m:t>𝑭</m:t>
                    </m:r>
                    <m:d>
                      <m:dPr>
                        <m:ctrlPr>
                          <a:rPr lang="en-US" sz="2400" b="1" i="1" smtClean="0">
                            <a:solidFill>
                              <a:sysClr val="windowText" lastClr="000000"/>
                            </a:solidFill>
                            <a:latin typeface="Cambria Math" panose="02040503050406030204" pitchFamily="18" charset="0"/>
                            <a:ea typeface="Cambria Math" panose="02040503050406030204" pitchFamily="18" charset="0"/>
                          </a:rPr>
                        </m:ctrlPr>
                      </m:dPr>
                      <m:e>
                        <m:r>
                          <a:rPr lang="el-GR" sz="2400" b="1" i="1">
                            <a:solidFill>
                              <a:sysClr val="windowText" lastClr="000000"/>
                            </a:solidFill>
                            <a:latin typeface="Cambria Math" panose="02040503050406030204" pitchFamily="18" charset="0"/>
                            <a:ea typeface="Cambria Math" panose="02040503050406030204" pitchFamily="18" charset="0"/>
                          </a:rPr>
                          <m:t>𝜣</m:t>
                        </m:r>
                      </m:e>
                    </m:d>
                    <m:r>
                      <a:rPr lang="en-US" sz="2400" b="1" i="1" smtClean="0">
                        <a:solidFill>
                          <a:sysClr val="windowText" lastClr="000000"/>
                        </a:solidFill>
                        <a:latin typeface="Cambria Math" panose="02040503050406030204" pitchFamily="18" charset="0"/>
                        <a:ea typeface="Cambria Math" panose="02040503050406030204" pitchFamily="18" charset="0"/>
                      </a:rPr>
                      <m:t>=</m:t>
                    </m:r>
                    <m:r>
                      <a:rPr lang="en-US" sz="2400" b="1" i="1" smtClean="0">
                        <a:solidFill>
                          <a:sysClr val="windowText" lastClr="000000"/>
                        </a:solidFill>
                        <a:latin typeface="Cambria Math" panose="02040503050406030204" pitchFamily="18" charset="0"/>
                        <a:ea typeface="Cambria Math" panose="02040503050406030204" pitchFamily="18" charset="0"/>
                      </a:rPr>
                      <m:t>𝒀</m:t>
                    </m:r>
                  </m:oMath>
                </a14:m>
                <a:r>
                  <a:rPr lang="en-US" sz="2400" b="1" dirty="0"/>
                  <a:t> </a:t>
                </a:r>
              </a:p>
            </p:txBody>
          </p:sp>
        </mc:Choice>
        <mc:Fallback xmlns="">
          <p:sp>
            <p:nvSpPr>
              <p:cNvPr id="12" name="TextBox 11">
                <a:extLst>
                  <a:ext uri="{FF2B5EF4-FFF2-40B4-BE49-F238E27FC236}">
                    <a16:creationId xmlns:a16="http://schemas.microsoft.com/office/drawing/2014/main" id="{12E9184F-9DDD-434C-B065-E92E32699F3B}"/>
                  </a:ext>
                </a:extLst>
              </p:cNvPr>
              <p:cNvSpPr txBox="1">
                <a:spLocks noRot="1" noChangeAspect="1" noMove="1" noResize="1" noEditPoints="1" noAdjustHandles="1" noChangeArrowheads="1" noChangeShapeType="1" noTextEdit="1"/>
              </p:cNvSpPr>
              <p:nvPr/>
            </p:nvSpPr>
            <p:spPr>
              <a:xfrm>
                <a:off x="4240824" y="3619589"/>
                <a:ext cx="1921267"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C371F2B-B10A-DF41-91C4-D118A6064B5E}"/>
                  </a:ext>
                </a:extLst>
              </p:cNvPr>
              <p:cNvSpPr txBox="1"/>
              <p:nvPr/>
            </p:nvSpPr>
            <p:spPr>
              <a:xfrm>
                <a:off x="3977246" y="5063531"/>
                <a:ext cx="1921267" cy="470000"/>
              </a:xfrm>
              <a:prstGeom prst="rect">
                <a:avLst/>
              </a:prstGeom>
              <a:noFill/>
            </p:spPr>
            <p:txBody>
              <a:bodyPr wrap="square">
                <a:spAutoFit/>
              </a:bodyPr>
              <a:lstStyle/>
              <a:p>
                <a:pPr algn="ctr"/>
                <a14:m>
                  <m:oMath xmlns:m="http://schemas.openxmlformats.org/officeDocument/2006/math">
                    <m:sSup>
                      <m:sSupPr>
                        <m:ctrlPr>
                          <a:rPr lang="en-US" sz="2400" b="1" i="1" smtClean="0">
                            <a:solidFill>
                              <a:sysClr val="windowText" lastClr="000000"/>
                            </a:solidFill>
                            <a:latin typeface="Cambria Math" panose="02040503050406030204" pitchFamily="18" charset="0"/>
                            <a:ea typeface="Cambria Math" panose="02040503050406030204" pitchFamily="18" charset="0"/>
                          </a:rPr>
                        </m:ctrlPr>
                      </m:sSupPr>
                      <m:e>
                        <m:r>
                          <a:rPr lang="en-US" sz="2400" b="1" i="1" smtClean="0">
                            <a:solidFill>
                              <a:sysClr val="windowText" lastClr="000000"/>
                            </a:solidFill>
                            <a:latin typeface="Cambria Math" panose="02040503050406030204" pitchFamily="18" charset="0"/>
                            <a:ea typeface="Cambria Math" panose="02040503050406030204" pitchFamily="18" charset="0"/>
                          </a:rPr>
                          <m:t>𝑭</m:t>
                        </m:r>
                      </m:e>
                      <m:sup>
                        <m:r>
                          <a:rPr lang="en-US" sz="2400" b="1" i="1" smtClean="0">
                            <a:solidFill>
                              <a:sysClr val="windowText" lastClr="000000"/>
                            </a:solidFill>
                            <a:latin typeface="Cambria Math" panose="02040503050406030204" pitchFamily="18" charset="0"/>
                            <a:ea typeface="Cambria Math" panose="02040503050406030204" pitchFamily="18" charset="0"/>
                          </a:rPr>
                          <m:t>−</m:t>
                        </m:r>
                        <m:r>
                          <a:rPr lang="en-US" sz="2400" b="1" i="1" smtClean="0">
                            <a:solidFill>
                              <a:sysClr val="windowText" lastClr="000000"/>
                            </a:solidFill>
                            <a:latin typeface="Cambria Math" panose="02040503050406030204" pitchFamily="18" charset="0"/>
                            <a:ea typeface="Cambria Math" panose="02040503050406030204" pitchFamily="18" charset="0"/>
                          </a:rPr>
                          <m:t>𝟏</m:t>
                        </m:r>
                      </m:sup>
                    </m:sSup>
                    <m:d>
                      <m:dPr>
                        <m:ctrlPr>
                          <a:rPr lang="en-US" sz="2400" b="1" i="1" smtClean="0">
                            <a:solidFill>
                              <a:sysClr val="windowText" lastClr="000000"/>
                            </a:solidFill>
                            <a:latin typeface="Cambria Math" panose="02040503050406030204" pitchFamily="18" charset="0"/>
                            <a:ea typeface="Cambria Math" panose="02040503050406030204" pitchFamily="18" charset="0"/>
                          </a:rPr>
                        </m:ctrlPr>
                      </m:dPr>
                      <m:e>
                        <m:r>
                          <a:rPr lang="en-US" sz="2400" b="1" i="1" smtClean="0">
                            <a:solidFill>
                              <a:sysClr val="windowText" lastClr="000000"/>
                            </a:solidFill>
                            <a:latin typeface="Cambria Math" panose="02040503050406030204" pitchFamily="18" charset="0"/>
                            <a:ea typeface="Cambria Math" panose="02040503050406030204" pitchFamily="18" charset="0"/>
                          </a:rPr>
                          <m:t>𝒀</m:t>
                        </m:r>
                      </m:e>
                    </m:d>
                    <m:r>
                      <a:rPr lang="en-US" sz="2400" b="1" i="1" smtClean="0">
                        <a:solidFill>
                          <a:sysClr val="windowText" lastClr="000000"/>
                        </a:solidFill>
                        <a:latin typeface="Cambria Math" panose="02040503050406030204" pitchFamily="18" charset="0"/>
                        <a:ea typeface="Cambria Math" panose="02040503050406030204" pitchFamily="18" charset="0"/>
                      </a:rPr>
                      <m:t>=</m:t>
                    </m:r>
                    <m:r>
                      <a:rPr lang="en-US" sz="2400" b="1" i="1" smtClean="0">
                        <a:solidFill>
                          <a:sysClr val="windowText" lastClr="000000"/>
                        </a:solidFill>
                        <a:latin typeface="Cambria Math" panose="02040503050406030204" pitchFamily="18" charset="0"/>
                        <a:ea typeface="Cambria Math" panose="02040503050406030204" pitchFamily="18" charset="0"/>
                      </a:rPr>
                      <m:t>𝚯</m:t>
                    </m:r>
                  </m:oMath>
                </a14:m>
                <a:r>
                  <a:rPr lang="en-US" sz="2400" b="1" dirty="0"/>
                  <a:t> </a:t>
                </a:r>
              </a:p>
            </p:txBody>
          </p:sp>
        </mc:Choice>
        <mc:Fallback xmlns="">
          <p:sp>
            <p:nvSpPr>
              <p:cNvPr id="14" name="TextBox 13">
                <a:extLst>
                  <a:ext uri="{FF2B5EF4-FFF2-40B4-BE49-F238E27FC236}">
                    <a16:creationId xmlns:a16="http://schemas.microsoft.com/office/drawing/2014/main" id="{EC371F2B-B10A-DF41-91C4-D118A6064B5E}"/>
                  </a:ext>
                </a:extLst>
              </p:cNvPr>
              <p:cNvSpPr txBox="1">
                <a:spLocks noRot="1" noChangeAspect="1" noMove="1" noResize="1" noEditPoints="1" noAdjustHandles="1" noChangeArrowheads="1" noChangeShapeType="1" noTextEdit="1"/>
              </p:cNvSpPr>
              <p:nvPr/>
            </p:nvSpPr>
            <p:spPr>
              <a:xfrm>
                <a:off x="3977246" y="5063531"/>
                <a:ext cx="1921267" cy="470000"/>
              </a:xfrm>
              <a:prstGeom prst="rect">
                <a:avLst/>
              </a:prstGeom>
              <a:blipFill>
                <a:blip r:embed="rId6"/>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36A0EF0-E493-264D-8B42-86F0EB51191C}"/>
              </a:ext>
            </a:extLst>
          </p:cNvPr>
          <p:cNvCxnSpPr>
            <a:cxnSpLocks/>
          </p:cNvCxnSpPr>
          <p:nvPr/>
        </p:nvCxnSpPr>
        <p:spPr>
          <a:xfrm flipH="1" flipV="1">
            <a:off x="6131692" y="2341540"/>
            <a:ext cx="1207482" cy="553165"/>
          </a:xfrm>
          <a:prstGeom prst="straightConnector1">
            <a:avLst/>
          </a:prstGeom>
          <a:ln w="57150">
            <a:solidFill>
              <a:srgbClr val="0432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4F3CDFB-AF5B-5643-80FB-F9FF83E6763F}"/>
              </a:ext>
            </a:extLst>
          </p:cNvPr>
          <p:cNvCxnSpPr>
            <a:cxnSpLocks/>
          </p:cNvCxnSpPr>
          <p:nvPr/>
        </p:nvCxnSpPr>
        <p:spPr>
          <a:xfrm flipH="1">
            <a:off x="1856643" y="2322982"/>
            <a:ext cx="1367462" cy="238670"/>
          </a:xfrm>
          <a:prstGeom prst="straightConnector1">
            <a:avLst/>
          </a:prstGeom>
          <a:ln w="57150">
            <a:solidFill>
              <a:srgbClr val="0432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EAE2034-A656-634A-AD03-FE3A5A01EAFC}"/>
              </a:ext>
            </a:extLst>
          </p:cNvPr>
          <p:cNvSpPr>
            <a:spLocks noGrp="1"/>
          </p:cNvSpPr>
          <p:nvPr>
            <p:ph type="title"/>
          </p:nvPr>
        </p:nvSpPr>
        <p:spPr>
          <a:xfrm>
            <a:off x="304542" y="-226171"/>
            <a:ext cx="8286750" cy="1325563"/>
          </a:xfrm>
        </p:spPr>
        <p:txBody>
          <a:bodyPr>
            <a:normAutofit/>
          </a:bodyPr>
          <a:lstStyle/>
          <a:p>
            <a:r>
              <a:rPr lang="en-US" sz="2800" dirty="0"/>
              <a:t>Bayesian Uncertainty Quantification for Computer Models</a:t>
            </a:r>
          </a:p>
        </p:txBody>
      </p:sp>
    </p:spTree>
    <p:extLst>
      <p:ext uri="{BB962C8B-B14F-4D97-AF65-F5344CB8AC3E}">
        <p14:creationId xmlns:p14="http://schemas.microsoft.com/office/powerpoint/2010/main" val="260579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0630-B9A2-C444-A8D8-3ABC804D37AC}"/>
              </a:ext>
            </a:extLst>
          </p:cNvPr>
          <p:cNvSpPr>
            <a:spLocks noGrp="1"/>
          </p:cNvSpPr>
          <p:nvPr>
            <p:ph type="title"/>
          </p:nvPr>
        </p:nvSpPr>
        <p:spPr>
          <a:xfrm>
            <a:off x="304542" y="-226171"/>
            <a:ext cx="8286750" cy="1325563"/>
          </a:xfrm>
        </p:spPr>
        <p:txBody>
          <a:bodyPr>
            <a:normAutofit/>
          </a:bodyPr>
          <a:lstStyle/>
          <a:p>
            <a:r>
              <a:rPr lang="en-US" sz="2800" dirty="0"/>
              <a:t>Parameter Estimation via Bayesian Inference </a:t>
            </a:r>
          </a:p>
        </p:txBody>
      </p:sp>
      <p:sp>
        <p:nvSpPr>
          <p:cNvPr id="3" name="Slide Number Placeholder 2">
            <a:extLst>
              <a:ext uri="{FF2B5EF4-FFF2-40B4-BE49-F238E27FC236}">
                <a16:creationId xmlns:a16="http://schemas.microsoft.com/office/drawing/2014/main" id="{83827F09-E590-DC49-B172-74500927B8C0}"/>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
        <p:nvSpPr>
          <p:cNvPr id="32" name="Content Placeholder 6">
            <a:extLst>
              <a:ext uri="{FF2B5EF4-FFF2-40B4-BE49-F238E27FC236}">
                <a16:creationId xmlns:a16="http://schemas.microsoft.com/office/drawing/2014/main" id="{B6F50967-BF40-5645-AE20-F4A46CA97251}"/>
              </a:ext>
            </a:extLst>
          </p:cNvPr>
          <p:cNvSpPr txBox="1">
            <a:spLocks/>
          </p:cNvSpPr>
          <p:nvPr/>
        </p:nvSpPr>
        <p:spPr>
          <a:xfrm>
            <a:off x="409252" y="1040075"/>
            <a:ext cx="8734747" cy="7200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b="0" i="0" dirty="0">
                <a:effectLst/>
              </a:rPr>
              <a:t>etermining the </a:t>
            </a:r>
            <a:r>
              <a:rPr lang="en-US" sz="2000" b="1" i="0" dirty="0">
                <a:solidFill>
                  <a:schemeClr val="accent2"/>
                </a:solidFill>
                <a:effectLst/>
              </a:rPr>
              <a:t>most likely values</a:t>
            </a:r>
            <a:r>
              <a:rPr lang="en-US" sz="2000" b="0" i="0" dirty="0">
                <a:effectLst/>
              </a:rPr>
              <a:t> of unknown parameters in a probabilistic model given observed data via </a:t>
            </a:r>
            <a:r>
              <a:rPr lang="en-US" sz="2000" b="1" i="0" dirty="0">
                <a:solidFill>
                  <a:schemeClr val="accent2"/>
                </a:solidFill>
                <a:effectLst/>
              </a:rPr>
              <a:t>Bayes’ theorem </a:t>
            </a:r>
            <a:endParaRPr lang="en-US" sz="2000" b="1" dirty="0">
              <a:solidFill>
                <a:schemeClr val="accent2"/>
              </a:solidFill>
            </a:endParaRPr>
          </a:p>
        </p:txBody>
      </p:sp>
      <p:pic>
        <p:nvPicPr>
          <p:cNvPr id="33" name="Picture 32" descr="\documentclass{article}&#10;\pagestyle{empty}&#10;\usepackage{amsmath}&#10;\usepackage{amssymb, amsthm}&#10;\usepackage{mathtools}&#10;&#10;\begin{document}&#10;&#10;\begin{alignat*}{1}&#10;&amp;\displaystyle P(\theta|y) = \frac{P(y|\theta) P(\theta)}{P(y)}&#10;\end{alignat*}&#10;\end{document}" title="IguanaTex Bitmap Display">
            <a:extLst>
              <a:ext uri="{FF2B5EF4-FFF2-40B4-BE49-F238E27FC236}">
                <a16:creationId xmlns:a16="http://schemas.microsoft.com/office/drawing/2014/main" id="{65FE76A0-E708-F646-B205-8BB967CF4F8B}"/>
              </a:ext>
            </a:extLst>
          </p:cNvPr>
          <p:cNvPicPr>
            <a:picLocks noChangeAspect="1"/>
          </p:cNvPicPr>
          <p:nvPr>
            <p:custDataLst>
              <p:tags r:id="rId1"/>
            </p:custDataLst>
          </p:nvPr>
        </p:nvPicPr>
        <p:blipFill>
          <a:blip r:embed="rId3"/>
          <a:stretch>
            <a:fillRect/>
          </a:stretch>
        </p:blipFill>
        <p:spPr>
          <a:xfrm>
            <a:off x="2853210" y="2009616"/>
            <a:ext cx="2766696" cy="721747"/>
          </a:xfrm>
          <a:prstGeom prst="rect">
            <a:avLst/>
          </a:prstGeom>
        </p:spPr>
      </p:pic>
    </p:spTree>
    <p:extLst>
      <p:ext uri="{BB962C8B-B14F-4D97-AF65-F5344CB8AC3E}">
        <p14:creationId xmlns:p14="http://schemas.microsoft.com/office/powerpoint/2010/main" val="155969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ormal distribution">
            <a:extLst>
              <a:ext uri="{FF2B5EF4-FFF2-40B4-BE49-F238E27FC236}">
                <a16:creationId xmlns:a16="http://schemas.microsoft.com/office/drawing/2014/main" id="{4C60420A-CD2E-DE4F-9FA4-3EEA1CA34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220" y="3502086"/>
            <a:ext cx="1112003" cy="45561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4057A765-E451-624B-9347-4B05BEFDE13B}"/>
              </a:ext>
            </a:extLst>
          </p:cNvPr>
          <p:cNvSpPr/>
          <p:nvPr/>
        </p:nvSpPr>
        <p:spPr>
          <a:xfrm>
            <a:off x="4147999" y="1942065"/>
            <a:ext cx="852626" cy="43121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0630-B9A2-C444-A8D8-3ABC804D37AC}"/>
              </a:ext>
            </a:extLst>
          </p:cNvPr>
          <p:cNvSpPr>
            <a:spLocks noGrp="1"/>
          </p:cNvSpPr>
          <p:nvPr>
            <p:ph type="title"/>
          </p:nvPr>
        </p:nvSpPr>
        <p:spPr>
          <a:xfrm>
            <a:off x="304542" y="-226171"/>
            <a:ext cx="8286750" cy="1325563"/>
          </a:xfrm>
        </p:spPr>
        <p:txBody>
          <a:bodyPr>
            <a:normAutofit/>
          </a:bodyPr>
          <a:lstStyle/>
          <a:p>
            <a:r>
              <a:rPr lang="en-US" sz="2800" dirty="0"/>
              <a:t>Parameter Estimation via Bayesian Inference </a:t>
            </a:r>
          </a:p>
        </p:txBody>
      </p:sp>
      <p:sp>
        <p:nvSpPr>
          <p:cNvPr id="3" name="Slide Number Placeholder 2">
            <a:extLst>
              <a:ext uri="{FF2B5EF4-FFF2-40B4-BE49-F238E27FC236}">
                <a16:creationId xmlns:a16="http://schemas.microsoft.com/office/drawing/2014/main" id="{83827F09-E590-DC49-B172-74500927B8C0}"/>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14" name="Picture 13" descr="\documentclass{article}&#10;\pagestyle{empty}&#10;\usepackage{amsmath}&#10;\usepackage{amssymb, amsthm}&#10;\usepackage{mathtools}&#10;&#10;\begin{document}&#10;&#10;\begin{alignat*}{1}&#10;&amp;\displaystyle P(\theta|y) = \frac{P(y|\theta) P(\theta)}{P(y)}&#10;\end{alignat*}&#10;\end{document}" title="IguanaTex Bitmap Display">
            <a:extLst>
              <a:ext uri="{FF2B5EF4-FFF2-40B4-BE49-F238E27FC236}">
                <a16:creationId xmlns:a16="http://schemas.microsoft.com/office/drawing/2014/main" id="{337647A6-8BB8-4D43-98CB-3B4B30F51445}"/>
              </a:ext>
            </a:extLst>
          </p:cNvPr>
          <p:cNvPicPr>
            <a:picLocks noChangeAspect="1"/>
          </p:cNvPicPr>
          <p:nvPr>
            <p:custDataLst>
              <p:tags r:id="rId1"/>
            </p:custDataLst>
          </p:nvPr>
        </p:nvPicPr>
        <p:blipFill>
          <a:blip r:embed="rId4"/>
          <a:stretch>
            <a:fillRect/>
          </a:stretch>
        </p:blipFill>
        <p:spPr>
          <a:xfrm>
            <a:off x="2853210" y="2009616"/>
            <a:ext cx="2766696" cy="721747"/>
          </a:xfrm>
          <a:prstGeom prst="rect">
            <a:avLst/>
          </a:prstGeom>
        </p:spPr>
      </p:pic>
      <p:sp>
        <p:nvSpPr>
          <p:cNvPr id="15" name="TextBox 14">
            <a:extLst>
              <a:ext uri="{FF2B5EF4-FFF2-40B4-BE49-F238E27FC236}">
                <a16:creationId xmlns:a16="http://schemas.microsoft.com/office/drawing/2014/main" id="{7C58B256-46CA-AA4A-8F9A-F32881B1DC30}"/>
              </a:ext>
            </a:extLst>
          </p:cNvPr>
          <p:cNvSpPr txBox="1"/>
          <p:nvPr/>
        </p:nvSpPr>
        <p:spPr>
          <a:xfrm>
            <a:off x="3658930" y="3014282"/>
            <a:ext cx="1826141" cy="646331"/>
          </a:xfrm>
          <a:prstGeom prst="rect">
            <a:avLst/>
          </a:prstGeom>
          <a:noFill/>
        </p:spPr>
        <p:txBody>
          <a:bodyPr wrap="none" rtlCol="0">
            <a:spAutoFit/>
          </a:bodyPr>
          <a:lstStyle/>
          <a:p>
            <a:r>
              <a:rPr lang="en-US" b="1" dirty="0">
                <a:solidFill>
                  <a:srgbClr val="0432FF"/>
                </a:solidFill>
              </a:rPr>
              <a:t>Data likelihood</a:t>
            </a:r>
          </a:p>
          <a:p>
            <a:endParaRPr lang="en-US" b="1" dirty="0">
              <a:solidFill>
                <a:srgbClr val="0432FF"/>
              </a:solidFill>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64FA78E-160D-A249-8A95-0948ED218A35}"/>
                  </a:ext>
                </a:extLst>
              </p:cNvPr>
              <p:cNvSpPr txBox="1"/>
              <p:nvPr/>
            </p:nvSpPr>
            <p:spPr>
              <a:xfrm>
                <a:off x="304542" y="4328320"/>
                <a:ext cx="8734746" cy="1200329"/>
              </a:xfrm>
              <a:prstGeom prst="rect">
                <a:avLst/>
              </a:prstGeom>
              <a:noFill/>
            </p:spPr>
            <p:txBody>
              <a:bodyPr wrap="square">
                <a:spAutoFit/>
              </a:bodyPr>
              <a:lstStyle/>
              <a:p>
                <a:pPr marL="285750" indent="-285750">
                  <a:buFont typeface="Arial" panose="020B0604020202020204" pitchFamily="34" charset="0"/>
                  <a:buChar char="•"/>
                </a:pPr>
                <a:r>
                  <a:rPr lang="en-US" dirty="0"/>
                  <a:t>i.e., what we believe the </a:t>
                </a:r>
                <a:r>
                  <a:rPr lang="en-US" dirty="0">
                    <a:solidFill>
                      <a:schemeClr val="accent2"/>
                    </a:solidFill>
                  </a:rPr>
                  <a:t>probability distribution</a:t>
                </a:r>
                <a:r>
                  <a:rPr lang="en-US" dirty="0"/>
                  <a:t> on </a:t>
                </a:r>
                <a:r>
                  <a:rPr lang="en-US" dirty="0">
                    <a:solidFill>
                      <a:schemeClr val="accent2"/>
                    </a:solidFill>
                  </a:rPr>
                  <a:t>data</a:t>
                </a:r>
                <a:r>
                  <a:rPr lang="en-US" dirty="0"/>
                  <a:t> (</a:t>
                </a:r>
                <a14:m>
                  <m:oMath xmlns:m="http://schemas.openxmlformats.org/officeDocument/2006/math">
                    <m:r>
                      <a:rPr lang="en-US" b="0" i="1" smtClean="0">
                        <a:latin typeface="Cambria Math" panose="02040503050406030204" pitchFamily="18" charset="0"/>
                      </a:rPr>
                      <m:t>𝑦</m:t>
                    </m:r>
                  </m:oMath>
                </a14:m>
                <a:r>
                  <a:rPr lang="en-US" dirty="0"/>
                  <a:t>) is </a:t>
                </a:r>
                <a:r>
                  <a:rPr lang="en-US" dirty="0">
                    <a:solidFill>
                      <a:schemeClr val="accent2"/>
                    </a:solidFill>
                  </a:rPr>
                  <a:t>given the parameters </a:t>
                </a:r>
                <a:r>
                  <a:rPr lang="en-US" dirty="0"/>
                  <a:t>(</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likelihood function should be “</a:t>
                </a:r>
                <a:r>
                  <a:rPr lang="en-US" dirty="0">
                    <a:solidFill>
                      <a:schemeClr val="accent2"/>
                    </a:solidFill>
                  </a:rPr>
                  <a:t>data generating</a:t>
                </a:r>
                <a:r>
                  <a:rPr lang="en-US" dirty="0"/>
                  <a:t>”</a:t>
                </a:r>
              </a:p>
            </p:txBody>
          </p:sp>
        </mc:Choice>
        <mc:Fallback>
          <p:sp>
            <p:nvSpPr>
              <p:cNvPr id="19" name="TextBox 18">
                <a:extLst>
                  <a:ext uri="{FF2B5EF4-FFF2-40B4-BE49-F238E27FC236}">
                    <a16:creationId xmlns:a16="http://schemas.microsoft.com/office/drawing/2014/main" id="{364FA78E-160D-A249-8A95-0948ED218A35}"/>
                  </a:ext>
                </a:extLst>
              </p:cNvPr>
              <p:cNvSpPr txBox="1">
                <a:spLocks noRot="1" noChangeAspect="1" noMove="1" noResize="1" noEditPoints="1" noAdjustHandles="1" noChangeArrowheads="1" noChangeShapeType="1" noTextEdit="1"/>
              </p:cNvSpPr>
              <p:nvPr/>
            </p:nvSpPr>
            <p:spPr>
              <a:xfrm>
                <a:off x="304542" y="4328320"/>
                <a:ext cx="8734746" cy="1200329"/>
              </a:xfrm>
              <a:prstGeom prst="rect">
                <a:avLst/>
              </a:prstGeom>
              <a:blipFill>
                <a:blip r:embed="rId5"/>
                <a:stretch>
                  <a:fillRect l="-436" t="-2083" b="-625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9B28028-4B11-1A46-A601-E2D43E4F5FA1}"/>
              </a:ext>
            </a:extLst>
          </p:cNvPr>
          <p:cNvGrpSpPr/>
          <p:nvPr/>
        </p:nvGrpSpPr>
        <p:grpSpPr>
          <a:xfrm>
            <a:off x="3901776" y="3371358"/>
            <a:ext cx="1340447" cy="774463"/>
            <a:chOff x="2743200" y="3861128"/>
            <a:chExt cx="1340447" cy="774463"/>
          </a:xfrm>
        </p:grpSpPr>
        <p:grpSp>
          <p:nvGrpSpPr>
            <p:cNvPr id="23" name="Group 22">
              <a:extLst>
                <a:ext uri="{FF2B5EF4-FFF2-40B4-BE49-F238E27FC236}">
                  <a16:creationId xmlns:a16="http://schemas.microsoft.com/office/drawing/2014/main" id="{0FAFAD30-1FCB-A14C-891C-351DBE3B310C}"/>
                </a:ext>
              </a:extLst>
            </p:cNvPr>
            <p:cNvGrpSpPr/>
            <p:nvPr/>
          </p:nvGrpSpPr>
          <p:grpSpPr>
            <a:xfrm>
              <a:off x="2980408" y="3861128"/>
              <a:ext cx="1103239" cy="548640"/>
              <a:chOff x="1005559" y="1124649"/>
              <a:chExt cx="1103239" cy="548640"/>
            </a:xfrm>
          </p:grpSpPr>
          <p:cxnSp>
            <p:nvCxnSpPr>
              <p:cNvPr id="22" name="Straight Arrow Connector 21">
                <a:extLst>
                  <a:ext uri="{FF2B5EF4-FFF2-40B4-BE49-F238E27FC236}">
                    <a16:creationId xmlns:a16="http://schemas.microsoft.com/office/drawing/2014/main" id="{50260AED-A01F-9E43-A693-2DE27C3D1BE3}"/>
                  </a:ext>
                </a:extLst>
              </p:cNvPr>
              <p:cNvCxnSpPr>
                <a:cxnSpLocks/>
              </p:cNvCxnSpPr>
              <p:nvPr/>
            </p:nvCxnSpPr>
            <p:spPr>
              <a:xfrm rot="16200000">
                <a:off x="1560158" y="1119209"/>
                <a:ext cx="0" cy="1097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01F1D4-A41E-024B-91A4-7FEF44640BBC}"/>
                  </a:ext>
                </a:extLst>
              </p:cNvPr>
              <p:cNvCxnSpPr>
                <a:cxnSpLocks/>
              </p:cNvCxnSpPr>
              <p:nvPr/>
            </p:nvCxnSpPr>
            <p:spPr>
              <a:xfrm rot="10800000">
                <a:off x="1005559" y="1124649"/>
                <a:ext cx="0" cy="548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58E7A7F-FDA6-DD46-B17B-E3B2E376AD31}"/>
                </a:ext>
              </a:extLst>
            </p:cNvPr>
            <p:cNvSpPr txBox="1"/>
            <p:nvPr/>
          </p:nvSpPr>
          <p:spPr>
            <a:xfrm rot="16200000">
              <a:off x="2645738" y="4049570"/>
              <a:ext cx="441146" cy="246221"/>
            </a:xfrm>
            <a:prstGeom prst="rect">
              <a:avLst/>
            </a:prstGeom>
            <a:noFill/>
          </p:spPr>
          <p:txBody>
            <a:bodyPr wrap="none" rtlCol="0">
              <a:spAutoFit/>
            </a:bodyPr>
            <a:lstStyle/>
            <a:p>
              <a:r>
                <a:rPr lang="en-US" sz="1000" dirty="0"/>
                <a:t>PDF</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6470EA98-6845-1F42-AC91-85B1B8EFB608}"/>
                    </a:ext>
                  </a:extLst>
                </p:cNvPr>
                <p:cNvSpPr txBox="1"/>
                <p:nvPr/>
              </p:nvSpPr>
              <p:spPr>
                <a:xfrm>
                  <a:off x="3394051" y="4389370"/>
                  <a:ext cx="294247"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𝑦</m:t>
                        </m:r>
                      </m:oMath>
                    </m:oMathPara>
                  </a14:m>
                  <a:endParaRPr lang="en-US" sz="1000" dirty="0"/>
                </a:p>
              </p:txBody>
            </p:sp>
          </mc:Choice>
          <mc:Fallback>
            <p:sp>
              <p:nvSpPr>
                <p:cNvPr id="27" name="TextBox 26">
                  <a:extLst>
                    <a:ext uri="{FF2B5EF4-FFF2-40B4-BE49-F238E27FC236}">
                      <a16:creationId xmlns:a16="http://schemas.microsoft.com/office/drawing/2014/main" id="{6470EA98-6845-1F42-AC91-85B1B8EFB608}"/>
                    </a:ext>
                  </a:extLst>
                </p:cNvPr>
                <p:cNvSpPr txBox="1">
                  <a:spLocks noRot="1" noChangeAspect="1" noMove="1" noResize="1" noEditPoints="1" noAdjustHandles="1" noChangeArrowheads="1" noChangeShapeType="1" noTextEdit="1"/>
                </p:cNvSpPr>
                <p:nvPr/>
              </p:nvSpPr>
              <p:spPr>
                <a:xfrm>
                  <a:off x="3394051" y="4389370"/>
                  <a:ext cx="294247" cy="246221"/>
                </a:xfrm>
                <a:prstGeom prst="rect">
                  <a:avLst/>
                </a:prstGeom>
                <a:blipFill>
                  <a:blip r:embed="rId6"/>
                  <a:stretch>
                    <a:fillRect/>
                  </a:stretch>
                </a:blipFill>
              </p:spPr>
              <p:txBody>
                <a:bodyPr/>
                <a:lstStyle/>
                <a:p>
                  <a:r>
                    <a:rPr lang="en-US">
                      <a:noFill/>
                    </a:rPr>
                    <a:t> </a:t>
                  </a:r>
                </a:p>
              </p:txBody>
            </p:sp>
          </mc:Fallback>
        </mc:AlternateContent>
      </p:grpSp>
      <p:sp>
        <p:nvSpPr>
          <p:cNvPr id="32" name="Content Placeholder 6">
            <a:extLst>
              <a:ext uri="{FF2B5EF4-FFF2-40B4-BE49-F238E27FC236}">
                <a16:creationId xmlns:a16="http://schemas.microsoft.com/office/drawing/2014/main" id="{B6F50967-BF40-5645-AE20-F4A46CA97251}"/>
              </a:ext>
            </a:extLst>
          </p:cNvPr>
          <p:cNvSpPr txBox="1">
            <a:spLocks/>
          </p:cNvSpPr>
          <p:nvPr/>
        </p:nvSpPr>
        <p:spPr>
          <a:xfrm>
            <a:off x="409252" y="1040075"/>
            <a:ext cx="8734747" cy="7200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b="0" i="0" dirty="0">
                <a:effectLst/>
              </a:rPr>
              <a:t>etermining the </a:t>
            </a:r>
            <a:r>
              <a:rPr lang="en-US" sz="2000" b="1" i="0" dirty="0">
                <a:solidFill>
                  <a:schemeClr val="accent2"/>
                </a:solidFill>
                <a:effectLst/>
              </a:rPr>
              <a:t>most likely values</a:t>
            </a:r>
            <a:r>
              <a:rPr lang="en-US" sz="2000" b="0" i="0" dirty="0">
                <a:effectLst/>
              </a:rPr>
              <a:t> of unknown parameters in a probabilistic model given observed data via </a:t>
            </a:r>
            <a:r>
              <a:rPr lang="en-US" sz="2000" b="1" i="0" dirty="0">
                <a:solidFill>
                  <a:schemeClr val="accent2"/>
                </a:solidFill>
                <a:effectLst/>
              </a:rPr>
              <a:t>Bayes’ theorem </a:t>
            </a:r>
            <a:endParaRPr lang="en-US" sz="2000" b="1" dirty="0">
              <a:solidFill>
                <a:schemeClr val="accent2"/>
              </a:solidFill>
            </a:endParaRPr>
          </a:p>
        </p:txBody>
      </p:sp>
    </p:spTree>
    <p:extLst>
      <p:ext uri="{BB962C8B-B14F-4D97-AF65-F5344CB8AC3E}">
        <p14:creationId xmlns:p14="http://schemas.microsoft.com/office/powerpoint/2010/main" val="144649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44960479-8EAE-9B45-B707-8045BD12928F}"/>
              </a:ext>
            </a:extLst>
          </p:cNvPr>
          <p:cNvSpPr/>
          <p:nvPr/>
        </p:nvSpPr>
        <p:spPr>
          <a:xfrm>
            <a:off x="4976679" y="1942065"/>
            <a:ext cx="643227" cy="43121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0630-B9A2-C444-A8D8-3ABC804D37AC}"/>
              </a:ext>
            </a:extLst>
          </p:cNvPr>
          <p:cNvSpPr>
            <a:spLocks noGrp="1"/>
          </p:cNvSpPr>
          <p:nvPr>
            <p:ph type="title"/>
          </p:nvPr>
        </p:nvSpPr>
        <p:spPr>
          <a:xfrm>
            <a:off x="304542" y="-226171"/>
            <a:ext cx="8286750" cy="1325563"/>
          </a:xfrm>
        </p:spPr>
        <p:txBody>
          <a:bodyPr>
            <a:normAutofit/>
          </a:bodyPr>
          <a:lstStyle/>
          <a:p>
            <a:r>
              <a:rPr lang="en-US" sz="2800" dirty="0"/>
              <a:t>Parameter Estimation via Bayesian Inference </a:t>
            </a:r>
          </a:p>
        </p:txBody>
      </p:sp>
      <p:sp>
        <p:nvSpPr>
          <p:cNvPr id="3" name="Slide Number Placeholder 2">
            <a:extLst>
              <a:ext uri="{FF2B5EF4-FFF2-40B4-BE49-F238E27FC236}">
                <a16:creationId xmlns:a16="http://schemas.microsoft.com/office/drawing/2014/main" id="{83827F09-E590-DC49-B172-74500927B8C0}"/>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1026" name="Picture 2 1">
            <a:extLst>
              <a:ext uri="{FF2B5EF4-FFF2-40B4-BE49-F238E27FC236}">
                <a16:creationId xmlns:a16="http://schemas.microsoft.com/office/drawing/2014/main" id="{FBE0B284-DD7C-504C-9EEB-DAC825A5C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29" t="26829" r="5181" b="64553"/>
          <a:stretch/>
        </p:blipFill>
        <p:spPr bwMode="auto">
          <a:xfrm>
            <a:off x="4186961" y="3630805"/>
            <a:ext cx="942975" cy="4714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ocumentclass{article}&#10;\pagestyle{empty}&#10;\usepackage{amsmath}&#10;\usepackage{amssymb, amsthm}&#10;\usepackage{mathtools}&#10;&#10;\begin{document}&#10;&#10;\begin{alignat*}{1}&#10;&amp;\displaystyle P(\theta|y) = \frac{P(y|\theta) P(\theta)}{P(y)}&#10;\end{alignat*}&#10;\end{document}" title="IguanaTex Bitmap Display">
            <a:extLst>
              <a:ext uri="{FF2B5EF4-FFF2-40B4-BE49-F238E27FC236}">
                <a16:creationId xmlns:a16="http://schemas.microsoft.com/office/drawing/2014/main" id="{337647A6-8BB8-4D43-98CB-3B4B30F51445}"/>
              </a:ext>
            </a:extLst>
          </p:cNvPr>
          <p:cNvPicPr>
            <a:picLocks noChangeAspect="1"/>
          </p:cNvPicPr>
          <p:nvPr>
            <p:custDataLst>
              <p:tags r:id="rId1"/>
            </p:custDataLst>
          </p:nvPr>
        </p:nvPicPr>
        <p:blipFill>
          <a:blip r:embed="rId4"/>
          <a:stretch>
            <a:fillRect/>
          </a:stretch>
        </p:blipFill>
        <p:spPr>
          <a:xfrm>
            <a:off x="2853210" y="2009616"/>
            <a:ext cx="2766696" cy="721747"/>
          </a:xfrm>
          <a:prstGeom prst="rect">
            <a:avLst/>
          </a:prstGeom>
        </p:spPr>
      </p:pic>
      <p:sp>
        <p:nvSpPr>
          <p:cNvPr id="15" name="TextBox 14">
            <a:extLst>
              <a:ext uri="{FF2B5EF4-FFF2-40B4-BE49-F238E27FC236}">
                <a16:creationId xmlns:a16="http://schemas.microsoft.com/office/drawing/2014/main" id="{7C58B256-46CA-AA4A-8F9A-F32881B1DC30}"/>
              </a:ext>
            </a:extLst>
          </p:cNvPr>
          <p:cNvSpPr txBox="1"/>
          <p:nvPr/>
        </p:nvSpPr>
        <p:spPr>
          <a:xfrm>
            <a:off x="3543514" y="3113576"/>
            <a:ext cx="2056973" cy="646331"/>
          </a:xfrm>
          <a:prstGeom prst="rect">
            <a:avLst/>
          </a:prstGeom>
          <a:noFill/>
        </p:spPr>
        <p:txBody>
          <a:bodyPr wrap="none" rtlCol="0">
            <a:spAutoFit/>
          </a:bodyPr>
          <a:lstStyle/>
          <a:p>
            <a:pPr algn="ctr"/>
            <a:r>
              <a:rPr lang="en-US" b="1" dirty="0">
                <a:solidFill>
                  <a:srgbClr val="0432FF"/>
                </a:solidFill>
              </a:rPr>
              <a:t>Prior distribution</a:t>
            </a:r>
          </a:p>
          <a:p>
            <a:pPr algn="ctr"/>
            <a:endParaRPr lang="en-US" b="1" dirty="0">
              <a:solidFill>
                <a:srgbClr val="0432FF"/>
              </a:solidFill>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64FA78E-160D-A249-8A95-0948ED218A35}"/>
                  </a:ext>
                </a:extLst>
              </p:cNvPr>
              <p:cNvSpPr txBox="1"/>
              <p:nvPr/>
            </p:nvSpPr>
            <p:spPr>
              <a:xfrm>
                <a:off x="409251" y="4328320"/>
                <a:ext cx="8734745" cy="1200329"/>
              </a:xfrm>
              <a:prstGeom prst="rect">
                <a:avLst/>
              </a:prstGeom>
              <a:noFill/>
            </p:spPr>
            <p:txBody>
              <a:bodyPr wrap="square">
                <a:spAutoFit/>
              </a:bodyPr>
              <a:lstStyle/>
              <a:p>
                <a:pPr marL="285750" indent="-285750">
                  <a:buFont typeface="Arial" panose="020B0604020202020204" pitchFamily="34" charset="0"/>
                  <a:buChar char="•"/>
                </a:pPr>
                <a:r>
                  <a:rPr lang="en-US" dirty="0"/>
                  <a:t>i.e., what we believe the </a:t>
                </a:r>
                <a:r>
                  <a:rPr lang="en-US" dirty="0">
                    <a:solidFill>
                      <a:schemeClr val="accent2"/>
                    </a:solidFill>
                  </a:rPr>
                  <a:t>probability distribution</a:t>
                </a:r>
                <a:r>
                  <a:rPr lang="en-US" dirty="0"/>
                  <a:t> on </a:t>
                </a:r>
                <a:r>
                  <a:rPr lang="en-US" dirty="0">
                    <a:solidFill>
                      <a:schemeClr val="accent2"/>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is </a:t>
                </a:r>
                <a:r>
                  <a:rPr lang="en-US" dirty="0">
                    <a:solidFill>
                      <a:schemeClr val="accent2"/>
                    </a:solidFill>
                  </a:rPr>
                  <a:t>before we have observed any data</a:t>
                </a:r>
              </a:p>
              <a:p>
                <a:pPr algn="ctr"/>
                <a:endParaRPr lang="en-US" dirty="0">
                  <a:solidFill>
                    <a:schemeClr val="accent2"/>
                  </a:solidFill>
                </a:endParaRPr>
              </a:p>
              <a:p>
                <a:pPr marL="285750" indent="-285750">
                  <a:buFont typeface="Arial" panose="020B0604020202020204" pitchFamily="34" charset="0"/>
                  <a:buChar char="•"/>
                </a:pPr>
                <a:r>
                  <a:rPr lang="en-US" dirty="0"/>
                  <a:t>Priors can be </a:t>
                </a:r>
                <a:r>
                  <a:rPr lang="en-US" dirty="0">
                    <a:solidFill>
                      <a:schemeClr val="accent2"/>
                    </a:solidFill>
                  </a:rPr>
                  <a:t>uninformative</a:t>
                </a:r>
                <a:r>
                  <a:rPr lang="en-US" dirty="0"/>
                  <a:t>, or constructed based on </a:t>
                </a:r>
                <a:r>
                  <a:rPr lang="en-US" dirty="0">
                    <a:solidFill>
                      <a:schemeClr val="accent2"/>
                    </a:solidFill>
                  </a:rPr>
                  <a:t>expert knowledge</a:t>
                </a:r>
              </a:p>
            </p:txBody>
          </p:sp>
        </mc:Choice>
        <mc:Fallback>
          <p:sp>
            <p:nvSpPr>
              <p:cNvPr id="19" name="TextBox 18">
                <a:extLst>
                  <a:ext uri="{FF2B5EF4-FFF2-40B4-BE49-F238E27FC236}">
                    <a16:creationId xmlns:a16="http://schemas.microsoft.com/office/drawing/2014/main" id="{364FA78E-160D-A249-8A95-0948ED218A35}"/>
                  </a:ext>
                </a:extLst>
              </p:cNvPr>
              <p:cNvSpPr txBox="1">
                <a:spLocks noRot="1" noChangeAspect="1" noMove="1" noResize="1" noEditPoints="1" noAdjustHandles="1" noChangeArrowheads="1" noChangeShapeType="1" noTextEdit="1"/>
              </p:cNvSpPr>
              <p:nvPr/>
            </p:nvSpPr>
            <p:spPr>
              <a:xfrm>
                <a:off x="409251" y="4328320"/>
                <a:ext cx="8734745" cy="1200329"/>
              </a:xfrm>
              <a:prstGeom prst="rect">
                <a:avLst/>
              </a:prstGeom>
              <a:blipFill>
                <a:blip r:embed="rId5"/>
                <a:stretch>
                  <a:fillRect l="-436" t="-2083" b="-625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9B28028-4B11-1A46-A601-E2D43E4F5FA1}"/>
              </a:ext>
            </a:extLst>
          </p:cNvPr>
          <p:cNvGrpSpPr/>
          <p:nvPr/>
        </p:nvGrpSpPr>
        <p:grpSpPr>
          <a:xfrm>
            <a:off x="3901777" y="3554002"/>
            <a:ext cx="1340447" cy="774463"/>
            <a:chOff x="2743200" y="3861128"/>
            <a:chExt cx="1340447" cy="774463"/>
          </a:xfrm>
        </p:grpSpPr>
        <p:grpSp>
          <p:nvGrpSpPr>
            <p:cNvPr id="23" name="Group 22">
              <a:extLst>
                <a:ext uri="{FF2B5EF4-FFF2-40B4-BE49-F238E27FC236}">
                  <a16:creationId xmlns:a16="http://schemas.microsoft.com/office/drawing/2014/main" id="{0FAFAD30-1FCB-A14C-891C-351DBE3B310C}"/>
                </a:ext>
              </a:extLst>
            </p:cNvPr>
            <p:cNvGrpSpPr/>
            <p:nvPr/>
          </p:nvGrpSpPr>
          <p:grpSpPr>
            <a:xfrm>
              <a:off x="2980408" y="3861128"/>
              <a:ext cx="1103239" cy="548640"/>
              <a:chOff x="1005559" y="1124649"/>
              <a:chExt cx="1103239" cy="548640"/>
            </a:xfrm>
          </p:grpSpPr>
          <p:cxnSp>
            <p:nvCxnSpPr>
              <p:cNvPr id="22" name="Straight Arrow Connector 21">
                <a:extLst>
                  <a:ext uri="{FF2B5EF4-FFF2-40B4-BE49-F238E27FC236}">
                    <a16:creationId xmlns:a16="http://schemas.microsoft.com/office/drawing/2014/main" id="{50260AED-A01F-9E43-A693-2DE27C3D1BE3}"/>
                  </a:ext>
                </a:extLst>
              </p:cNvPr>
              <p:cNvCxnSpPr>
                <a:cxnSpLocks/>
              </p:cNvCxnSpPr>
              <p:nvPr/>
            </p:nvCxnSpPr>
            <p:spPr>
              <a:xfrm rot="16200000">
                <a:off x="1560158" y="1119209"/>
                <a:ext cx="0" cy="1097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01F1D4-A41E-024B-91A4-7FEF44640BBC}"/>
                  </a:ext>
                </a:extLst>
              </p:cNvPr>
              <p:cNvCxnSpPr>
                <a:cxnSpLocks/>
              </p:cNvCxnSpPr>
              <p:nvPr/>
            </p:nvCxnSpPr>
            <p:spPr>
              <a:xfrm rot="10800000">
                <a:off x="1005559" y="1124649"/>
                <a:ext cx="0" cy="548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58E7A7F-FDA6-DD46-B17B-E3B2E376AD31}"/>
                </a:ext>
              </a:extLst>
            </p:cNvPr>
            <p:cNvSpPr txBox="1"/>
            <p:nvPr/>
          </p:nvSpPr>
          <p:spPr>
            <a:xfrm rot="16200000">
              <a:off x="2645738" y="4049570"/>
              <a:ext cx="441146" cy="246221"/>
            </a:xfrm>
            <a:prstGeom prst="rect">
              <a:avLst/>
            </a:prstGeom>
            <a:noFill/>
          </p:spPr>
          <p:txBody>
            <a:bodyPr wrap="none" rtlCol="0">
              <a:spAutoFit/>
            </a:bodyPr>
            <a:lstStyle/>
            <a:p>
              <a:r>
                <a:rPr lang="en-US" sz="1000" dirty="0"/>
                <a:t>PDF</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6470EA98-6845-1F42-AC91-85B1B8EFB608}"/>
                    </a:ext>
                  </a:extLst>
                </p:cNvPr>
                <p:cNvSpPr txBox="1"/>
                <p:nvPr/>
              </p:nvSpPr>
              <p:spPr>
                <a:xfrm>
                  <a:off x="3394051" y="4389370"/>
                  <a:ext cx="295850"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i="1" smtClean="0">
                            <a:latin typeface="Cambria Math" panose="02040503050406030204" pitchFamily="18" charset="0"/>
                            <a:ea typeface="Cambria Math" panose="02040503050406030204" pitchFamily="18" charset="0"/>
                          </a:rPr>
                          <m:t>𝜃</m:t>
                        </m:r>
                      </m:oMath>
                    </m:oMathPara>
                  </a14:m>
                  <a:endParaRPr lang="en-US" sz="1000" dirty="0"/>
                </a:p>
              </p:txBody>
            </p:sp>
          </mc:Choice>
          <mc:Fallback>
            <p:sp>
              <p:nvSpPr>
                <p:cNvPr id="27" name="TextBox 26">
                  <a:extLst>
                    <a:ext uri="{FF2B5EF4-FFF2-40B4-BE49-F238E27FC236}">
                      <a16:creationId xmlns:a16="http://schemas.microsoft.com/office/drawing/2014/main" id="{6470EA98-6845-1F42-AC91-85B1B8EFB608}"/>
                    </a:ext>
                  </a:extLst>
                </p:cNvPr>
                <p:cNvSpPr txBox="1">
                  <a:spLocks noRot="1" noChangeAspect="1" noMove="1" noResize="1" noEditPoints="1" noAdjustHandles="1" noChangeArrowheads="1" noChangeShapeType="1" noTextEdit="1"/>
                </p:cNvSpPr>
                <p:nvPr/>
              </p:nvSpPr>
              <p:spPr>
                <a:xfrm>
                  <a:off x="3394051" y="4389370"/>
                  <a:ext cx="295850" cy="246221"/>
                </a:xfrm>
                <a:prstGeom prst="rect">
                  <a:avLst/>
                </a:prstGeom>
                <a:blipFill>
                  <a:blip r:embed="rId6"/>
                  <a:stretch>
                    <a:fillRect/>
                  </a:stretch>
                </a:blipFill>
              </p:spPr>
              <p:txBody>
                <a:bodyPr/>
                <a:lstStyle/>
                <a:p>
                  <a:r>
                    <a:rPr lang="en-US">
                      <a:noFill/>
                    </a:rPr>
                    <a:t> </a:t>
                  </a:r>
                </a:p>
              </p:txBody>
            </p:sp>
          </mc:Fallback>
        </mc:AlternateContent>
      </p:grpSp>
      <p:sp>
        <p:nvSpPr>
          <p:cNvPr id="32" name="Content Placeholder 6">
            <a:extLst>
              <a:ext uri="{FF2B5EF4-FFF2-40B4-BE49-F238E27FC236}">
                <a16:creationId xmlns:a16="http://schemas.microsoft.com/office/drawing/2014/main" id="{B6F50967-BF40-5645-AE20-F4A46CA97251}"/>
              </a:ext>
            </a:extLst>
          </p:cNvPr>
          <p:cNvSpPr txBox="1">
            <a:spLocks/>
          </p:cNvSpPr>
          <p:nvPr/>
        </p:nvSpPr>
        <p:spPr>
          <a:xfrm>
            <a:off x="409252" y="1040075"/>
            <a:ext cx="8734747" cy="7200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b="0" i="0" dirty="0">
                <a:effectLst/>
              </a:rPr>
              <a:t>etermining the </a:t>
            </a:r>
            <a:r>
              <a:rPr lang="en-US" sz="2000" b="1" i="0" dirty="0">
                <a:solidFill>
                  <a:schemeClr val="accent2"/>
                </a:solidFill>
                <a:effectLst/>
              </a:rPr>
              <a:t>most likely values</a:t>
            </a:r>
            <a:r>
              <a:rPr lang="en-US" sz="2000" b="0" i="0" dirty="0">
                <a:effectLst/>
              </a:rPr>
              <a:t> of unknown parameters in a probabilistic model given observed data via </a:t>
            </a:r>
            <a:r>
              <a:rPr lang="en-US" sz="2000" b="1" i="0" dirty="0">
                <a:solidFill>
                  <a:schemeClr val="accent2"/>
                </a:solidFill>
                <a:effectLst/>
              </a:rPr>
              <a:t>Bayes’ theorem </a:t>
            </a:r>
            <a:endParaRPr lang="en-US" sz="2000" b="1" dirty="0">
              <a:solidFill>
                <a:schemeClr val="accent2"/>
              </a:solidFill>
            </a:endParaRPr>
          </a:p>
        </p:txBody>
      </p:sp>
    </p:spTree>
    <p:extLst>
      <p:ext uri="{BB962C8B-B14F-4D97-AF65-F5344CB8AC3E}">
        <p14:creationId xmlns:p14="http://schemas.microsoft.com/office/powerpoint/2010/main" val="14277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Normal distribution">
            <a:extLst>
              <a:ext uri="{FF2B5EF4-FFF2-40B4-BE49-F238E27FC236}">
                <a16:creationId xmlns:a16="http://schemas.microsoft.com/office/drawing/2014/main" id="{74A962B3-308A-584C-97D7-F84C4A2BF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220" y="3602101"/>
            <a:ext cx="1112003" cy="455612"/>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extLst>
              <a:ext uri="{FF2B5EF4-FFF2-40B4-BE49-F238E27FC236}">
                <a16:creationId xmlns:a16="http://schemas.microsoft.com/office/drawing/2014/main" id="{8443CA88-1CEF-C14E-AB4D-1216D188098A}"/>
              </a:ext>
            </a:extLst>
          </p:cNvPr>
          <p:cNvSpPr/>
          <p:nvPr/>
        </p:nvSpPr>
        <p:spPr>
          <a:xfrm>
            <a:off x="4526864" y="2398156"/>
            <a:ext cx="643227" cy="43121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0630-B9A2-C444-A8D8-3ABC804D37AC}"/>
              </a:ext>
            </a:extLst>
          </p:cNvPr>
          <p:cNvSpPr>
            <a:spLocks noGrp="1"/>
          </p:cNvSpPr>
          <p:nvPr>
            <p:ph type="title"/>
          </p:nvPr>
        </p:nvSpPr>
        <p:spPr>
          <a:xfrm>
            <a:off x="304542" y="-226171"/>
            <a:ext cx="8286750" cy="1325563"/>
          </a:xfrm>
        </p:spPr>
        <p:txBody>
          <a:bodyPr>
            <a:normAutofit/>
          </a:bodyPr>
          <a:lstStyle/>
          <a:p>
            <a:r>
              <a:rPr lang="en-US" sz="2800" dirty="0"/>
              <a:t>Parameter Estimation via Bayesian Inference </a:t>
            </a:r>
          </a:p>
        </p:txBody>
      </p:sp>
      <p:sp>
        <p:nvSpPr>
          <p:cNvPr id="3" name="Slide Number Placeholder 2">
            <a:extLst>
              <a:ext uri="{FF2B5EF4-FFF2-40B4-BE49-F238E27FC236}">
                <a16:creationId xmlns:a16="http://schemas.microsoft.com/office/drawing/2014/main" id="{83827F09-E590-DC49-B172-74500927B8C0}"/>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pic>
        <p:nvPicPr>
          <p:cNvPr id="14" name="Picture 13" descr="\documentclass{article}&#10;\pagestyle{empty}&#10;\usepackage{amsmath}&#10;\usepackage{amssymb, amsthm}&#10;\usepackage{mathtools}&#10;&#10;\begin{document}&#10;&#10;\begin{alignat*}{1}&#10;&amp;\displaystyle P(\theta|y) = \frac{P(y|\theta) P(\theta)}{P(y)}&#10;\end{alignat*}&#10;\end{document}" title="IguanaTex Bitmap Display">
            <a:extLst>
              <a:ext uri="{FF2B5EF4-FFF2-40B4-BE49-F238E27FC236}">
                <a16:creationId xmlns:a16="http://schemas.microsoft.com/office/drawing/2014/main" id="{337647A6-8BB8-4D43-98CB-3B4B30F51445}"/>
              </a:ext>
            </a:extLst>
          </p:cNvPr>
          <p:cNvPicPr>
            <a:picLocks noChangeAspect="1"/>
          </p:cNvPicPr>
          <p:nvPr>
            <p:custDataLst>
              <p:tags r:id="rId1"/>
            </p:custDataLst>
          </p:nvPr>
        </p:nvPicPr>
        <p:blipFill>
          <a:blip r:embed="rId4"/>
          <a:stretch>
            <a:fillRect/>
          </a:stretch>
        </p:blipFill>
        <p:spPr>
          <a:xfrm>
            <a:off x="2853210" y="2009616"/>
            <a:ext cx="2766696" cy="721747"/>
          </a:xfrm>
          <a:prstGeom prst="rect">
            <a:avLst/>
          </a:prstGeom>
        </p:spPr>
      </p:pic>
      <p:sp>
        <p:nvSpPr>
          <p:cNvPr id="15" name="TextBox 14">
            <a:extLst>
              <a:ext uri="{FF2B5EF4-FFF2-40B4-BE49-F238E27FC236}">
                <a16:creationId xmlns:a16="http://schemas.microsoft.com/office/drawing/2014/main" id="{7C58B256-46CA-AA4A-8F9A-F32881B1DC30}"/>
              </a:ext>
            </a:extLst>
          </p:cNvPr>
          <p:cNvSpPr txBox="1"/>
          <p:nvPr/>
        </p:nvSpPr>
        <p:spPr>
          <a:xfrm>
            <a:off x="3434512" y="3113576"/>
            <a:ext cx="2274982" cy="646331"/>
          </a:xfrm>
          <a:prstGeom prst="rect">
            <a:avLst/>
          </a:prstGeom>
          <a:noFill/>
        </p:spPr>
        <p:txBody>
          <a:bodyPr wrap="none" rtlCol="0">
            <a:spAutoFit/>
          </a:bodyPr>
          <a:lstStyle/>
          <a:p>
            <a:pPr algn="ctr"/>
            <a:r>
              <a:rPr lang="en-US" b="1" dirty="0">
                <a:solidFill>
                  <a:srgbClr val="0432FF"/>
                </a:solidFill>
              </a:rPr>
              <a:t>Marginal likelihood</a:t>
            </a:r>
          </a:p>
          <a:p>
            <a:pPr algn="ctr"/>
            <a:endParaRPr lang="en-US" b="1" dirty="0">
              <a:solidFill>
                <a:srgbClr val="0432FF"/>
              </a:solidFill>
            </a:endParaRPr>
          </a:p>
        </p:txBody>
      </p:sp>
      <p:sp>
        <p:nvSpPr>
          <p:cNvPr id="19" name="TextBox 18">
            <a:extLst>
              <a:ext uri="{FF2B5EF4-FFF2-40B4-BE49-F238E27FC236}">
                <a16:creationId xmlns:a16="http://schemas.microsoft.com/office/drawing/2014/main" id="{364FA78E-160D-A249-8A95-0948ED218A35}"/>
              </a:ext>
            </a:extLst>
          </p:cNvPr>
          <p:cNvSpPr txBox="1"/>
          <p:nvPr/>
        </p:nvSpPr>
        <p:spPr>
          <a:xfrm>
            <a:off x="304541" y="4328320"/>
            <a:ext cx="8734737" cy="1477328"/>
          </a:xfrm>
          <a:prstGeom prst="rect">
            <a:avLst/>
          </a:prstGeom>
          <a:noFill/>
        </p:spPr>
        <p:txBody>
          <a:bodyPr wrap="square">
            <a:spAutoFit/>
          </a:bodyPr>
          <a:lstStyle/>
          <a:p>
            <a:pPr marL="285750" indent="-285750" algn="l">
              <a:buFont typeface="Arial" panose="020B0604020202020204" pitchFamily="34" charset="0"/>
              <a:buChar char="•"/>
            </a:pPr>
            <a:r>
              <a:rPr lang="en-US" dirty="0"/>
              <a:t>i.e., “t</a:t>
            </a:r>
            <a:r>
              <a:rPr lang="en-US" b="0" i="0" dirty="0">
                <a:effectLst/>
              </a:rPr>
              <a:t>he evidence.” It acts as a </a:t>
            </a:r>
            <a:r>
              <a:rPr lang="en-US" b="0" i="0" dirty="0">
                <a:solidFill>
                  <a:schemeClr val="accent2"/>
                </a:solidFill>
                <a:effectLst/>
              </a:rPr>
              <a:t>normalization factor</a:t>
            </a:r>
            <a:r>
              <a:rPr lang="en-US" b="0" i="0" dirty="0">
                <a:effectLst/>
              </a:rPr>
              <a:t> to ensure that the posterior distribution integrates to 1</a:t>
            </a:r>
          </a:p>
          <a:p>
            <a:endParaRPr lang="en-US" dirty="0"/>
          </a:p>
          <a:p>
            <a:pPr marL="285750" indent="-285750">
              <a:buFont typeface="Arial" panose="020B0604020202020204" pitchFamily="34" charset="0"/>
              <a:buChar char="•"/>
            </a:pPr>
            <a:r>
              <a:rPr lang="en-US" dirty="0"/>
              <a:t>In practical inference algorithms, the evidence is ignored because we have </a:t>
            </a:r>
            <a:r>
              <a:rPr lang="en-US" dirty="0">
                <a:solidFill>
                  <a:schemeClr val="accent2"/>
                </a:solidFill>
              </a:rPr>
              <a:t>methods for sampling the posterior directly </a:t>
            </a:r>
            <a:r>
              <a:rPr lang="en-US" dirty="0"/>
              <a:t>given the likelihood and prior</a:t>
            </a:r>
          </a:p>
        </p:txBody>
      </p:sp>
      <p:sp>
        <p:nvSpPr>
          <p:cNvPr id="32" name="Content Placeholder 6">
            <a:extLst>
              <a:ext uri="{FF2B5EF4-FFF2-40B4-BE49-F238E27FC236}">
                <a16:creationId xmlns:a16="http://schemas.microsoft.com/office/drawing/2014/main" id="{B6F50967-BF40-5645-AE20-F4A46CA97251}"/>
              </a:ext>
            </a:extLst>
          </p:cNvPr>
          <p:cNvSpPr txBox="1">
            <a:spLocks/>
          </p:cNvSpPr>
          <p:nvPr/>
        </p:nvSpPr>
        <p:spPr>
          <a:xfrm>
            <a:off x="409252" y="1040075"/>
            <a:ext cx="8734747" cy="7200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b="0" i="0" dirty="0">
                <a:effectLst/>
              </a:rPr>
              <a:t>etermining the </a:t>
            </a:r>
            <a:r>
              <a:rPr lang="en-US" sz="2000" b="1" i="0" dirty="0">
                <a:solidFill>
                  <a:schemeClr val="accent2"/>
                </a:solidFill>
                <a:effectLst/>
              </a:rPr>
              <a:t>most likely values</a:t>
            </a:r>
            <a:r>
              <a:rPr lang="en-US" sz="2000" b="0" i="0" dirty="0">
                <a:effectLst/>
              </a:rPr>
              <a:t> of unknown parameters in a probabilistic model given observed data via </a:t>
            </a:r>
            <a:r>
              <a:rPr lang="en-US" sz="2000" b="1" i="0" dirty="0">
                <a:solidFill>
                  <a:schemeClr val="accent2"/>
                </a:solidFill>
                <a:effectLst/>
              </a:rPr>
              <a:t>Bayes’ theorem </a:t>
            </a:r>
            <a:endParaRPr lang="en-US" sz="2000" b="1" dirty="0">
              <a:solidFill>
                <a:schemeClr val="accent2"/>
              </a:solidFill>
            </a:endParaRPr>
          </a:p>
        </p:txBody>
      </p:sp>
      <p:grpSp>
        <p:nvGrpSpPr>
          <p:cNvPr id="28" name="Group 27">
            <a:extLst>
              <a:ext uri="{FF2B5EF4-FFF2-40B4-BE49-F238E27FC236}">
                <a16:creationId xmlns:a16="http://schemas.microsoft.com/office/drawing/2014/main" id="{1CF8659F-E59A-B140-AC7E-086E52811A34}"/>
              </a:ext>
            </a:extLst>
          </p:cNvPr>
          <p:cNvGrpSpPr/>
          <p:nvPr/>
        </p:nvGrpSpPr>
        <p:grpSpPr>
          <a:xfrm>
            <a:off x="3901776" y="3471373"/>
            <a:ext cx="1340447" cy="774463"/>
            <a:chOff x="2743200" y="3861128"/>
            <a:chExt cx="1340447" cy="774463"/>
          </a:xfrm>
        </p:grpSpPr>
        <p:grpSp>
          <p:nvGrpSpPr>
            <p:cNvPr id="29" name="Group 28">
              <a:extLst>
                <a:ext uri="{FF2B5EF4-FFF2-40B4-BE49-F238E27FC236}">
                  <a16:creationId xmlns:a16="http://schemas.microsoft.com/office/drawing/2014/main" id="{932F9676-79DC-DD44-BE35-854D32DBEC09}"/>
                </a:ext>
              </a:extLst>
            </p:cNvPr>
            <p:cNvGrpSpPr/>
            <p:nvPr/>
          </p:nvGrpSpPr>
          <p:grpSpPr>
            <a:xfrm>
              <a:off x="2980408" y="3861128"/>
              <a:ext cx="1103239" cy="548640"/>
              <a:chOff x="1005559" y="1124649"/>
              <a:chExt cx="1103239" cy="548640"/>
            </a:xfrm>
          </p:grpSpPr>
          <p:cxnSp>
            <p:nvCxnSpPr>
              <p:cNvPr id="34" name="Straight Arrow Connector 33">
                <a:extLst>
                  <a:ext uri="{FF2B5EF4-FFF2-40B4-BE49-F238E27FC236}">
                    <a16:creationId xmlns:a16="http://schemas.microsoft.com/office/drawing/2014/main" id="{BBA9789B-8496-9A48-973D-5992C7539DF4}"/>
                  </a:ext>
                </a:extLst>
              </p:cNvPr>
              <p:cNvCxnSpPr>
                <a:cxnSpLocks/>
              </p:cNvCxnSpPr>
              <p:nvPr/>
            </p:nvCxnSpPr>
            <p:spPr>
              <a:xfrm rot="16200000">
                <a:off x="1560158" y="1119209"/>
                <a:ext cx="0" cy="1097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BB90854-DB7D-184F-81C0-99E883AEB23A}"/>
                  </a:ext>
                </a:extLst>
              </p:cNvPr>
              <p:cNvCxnSpPr>
                <a:cxnSpLocks/>
              </p:cNvCxnSpPr>
              <p:nvPr/>
            </p:nvCxnSpPr>
            <p:spPr>
              <a:xfrm rot="10800000">
                <a:off x="1005559" y="1124649"/>
                <a:ext cx="0" cy="548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87F53A9A-6361-384C-B3B2-DCE3FCA4F1BF}"/>
                </a:ext>
              </a:extLst>
            </p:cNvPr>
            <p:cNvSpPr txBox="1"/>
            <p:nvPr/>
          </p:nvSpPr>
          <p:spPr>
            <a:xfrm rot="16200000">
              <a:off x="2645738" y="4049570"/>
              <a:ext cx="441146" cy="246221"/>
            </a:xfrm>
            <a:prstGeom prst="rect">
              <a:avLst/>
            </a:prstGeom>
            <a:noFill/>
          </p:spPr>
          <p:txBody>
            <a:bodyPr wrap="none" rtlCol="0">
              <a:spAutoFit/>
            </a:bodyPr>
            <a:lstStyle/>
            <a:p>
              <a:r>
                <a:rPr lang="en-US" sz="1000" dirty="0"/>
                <a:t>PDF</a:t>
              </a: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81C919C2-BE63-B146-BF37-0513E430AAC1}"/>
                    </a:ext>
                  </a:extLst>
                </p:cNvPr>
                <p:cNvSpPr txBox="1"/>
                <p:nvPr/>
              </p:nvSpPr>
              <p:spPr>
                <a:xfrm>
                  <a:off x="3394051" y="4389370"/>
                  <a:ext cx="294247"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𝑦</m:t>
                        </m:r>
                      </m:oMath>
                    </m:oMathPara>
                  </a14:m>
                  <a:endParaRPr lang="en-US" sz="1000" dirty="0"/>
                </a:p>
              </p:txBody>
            </p:sp>
          </mc:Choice>
          <mc:Fallback>
            <p:sp>
              <p:nvSpPr>
                <p:cNvPr id="33" name="TextBox 32">
                  <a:extLst>
                    <a:ext uri="{FF2B5EF4-FFF2-40B4-BE49-F238E27FC236}">
                      <a16:creationId xmlns:a16="http://schemas.microsoft.com/office/drawing/2014/main" id="{81C919C2-BE63-B146-BF37-0513E430AAC1}"/>
                    </a:ext>
                  </a:extLst>
                </p:cNvPr>
                <p:cNvSpPr txBox="1">
                  <a:spLocks noRot="1" noChangeAspect="1" noMove="1" noResize="1" noEditPoints="1" noAdjustHandles="1" noChangeArrowheads="1" noChangeShapeType="1" noTextEdit="1"/>
                </p:cNvSpPr>
                <p:nvPr/>
              </p:nvSpPr>
              <p:spPr>
                <a:xfrm>
                  <a:off x="3394051" y="4389370"/>
                  <a:ext cx="294247" cy="246221"/>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5114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4057A765-E451-624B-9347-4B05BEFDE13B}"/>
              </a:ext>
            </a:extLst>
          </p:cNvPr>
          <p:cNvSpPr/>
          <p:nvPr/>
        </p:nvSpPr>
        <p:spPr>
          <a:xfrm>
            <a:off x="2743200" y="2004038"/>
            <a:ext cx="1003300" cy="727325"/>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0630-B9A2-C444-A8D8-3ABC804D37AC}"/>
              </a:ext>
            </a:extLst>
          </p:cNvPr>
          <p:cNvSpPr>
            <a:spLocks noGrp="1"/>
          </p:cNvSpPr>
          <p:nvPr>
            <p:ph type="title"/>
          </p:nvPr>
        </p:nvSpPr>
        <p:spPr>
          <a:xfrm>
            <a:off x="304542" y="-226171"/>
            <a:ext cx="8286750" cy="1325563"/>
          </a:xfrm>
        </p:spPr>
        <p:txBody>
          <a:bodyPr>
            <a:normAutofit/>
          </a:bodyPr>
          <a:lstStyle/>
          <a:p>
            <a:r>
              <a:rPr lang="en-US" sz="2800" dirty="0"/>
              <a:t>Parameter Estimation via Bayesian Inference </a:t>
            </a:r>
          </a:p>
        </p:txBody>
      </p:sp>
      <p:sp>
        <p:nvSpPr>
          <p:cNvPr id="3" name="Slide Number Placeholder 2">
            <a:extLst>
              <a:ext uri="{FF2B5EF4-FFF2-40B4-BE49-F238E27FC236}">
                <a16:creationId xmlns:a16="http://schemas.microsoft.com/office/drawing/2014/main" id="{83827F09-E590-DC49-B172-74500927B8C0}"/>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pic>
        <p:nvPicPr>
          <p:cNvPr id="14" name="Picture 13" descr="\documentclass{article}&#10;\pagestyle{empty}&#10;\usepackage{amsmath}&#10;\usepackage{amssymb, amsthm}&#10;\usepackage{mathtools}&#10;&#10;\begin{document}&#10;&#10;\begin{alignat*}{1}&#10;&amp;\displaystyle P(\theta|y) = \frac{P(y|\theta) P(\theta)}{P(y)}&#10;\end{alignat*}&#10;\end{document}" title="IguanaTex Bitmap Display">
            <a:extLst>
              <a:ext uri="{FF2B5EF4-FFF2-40B4-BE49-F238E27FC236}">
                <a16:creationId xmlns:a16="http://schemas.microsoft.com/office/drawing/2014/main" id="{337647A6-8BB8-4D43-98CB-3B4B30F51445}"/>
              </a:ext>
            </a:extLst>
          </p:cNvPr>
          <p:cNvPicPr>
            <a:picLocks noChangeAspect="1"/>
          </p:cNvPicPr>
          <p:nvPr>
            <p:custDataLst>
              <p:tags r:id="rId1"/>
            </p:custDataLst>
          </p:nvPr>
        </p:nvPicPr>
        <p:blipFill>
          <a:blip r:embed="rId3"/>
          <a:stretch>
            <a:fillRect/>
          </a:stretch>
        </p:blipFill>
        <p:spPr>
          <a:xfrm>
            <a:off x="2853210" y="2009616"/>
            <a:ext cx="2766696" cy="721747"/>
          </a:xfrm>
          <a:prstGeom prst="rect">
            <a:avLst/>
          </a:prstGeom>
        </p:spPr>
      </p:pic>
      <p:sp>
        <p:nvSpPr>
          <p:cNvPr id="15" name="TextBox 14">
            <a:extLst>
              <a:ext uri="{FF2B5EF4-FFF2-40B4-BE49-F238E27FC236}">
                <a16:creationId xmlns:a16="http://schemas.microsoft.com/office/drawing/2014/main" id="{7C58B256-46CA-AA4A-8F9A-F32881B1DC30}"/>
              </a:ext>
            </a:extLst>
          </p:cNvPr>
          <p:cNvSpPr txBox="1"/>
          <p:nvPr/>
        </p:nvSpPr>
        <p:spPr>
          <a:xfrm>
            <a:off x="3306269" y="3113576"/>
            <a:ext cx="2531462" cy="646331"/>
          </a:xfrm>
          <a:prstGeom prst="rect">
            <a:avLst/>
          </a:prstGeom>
          <a:noFill/>
        </p:spPr>
        <p:txBody>
          <a:bodyPr wrap="none" rtlCol="0">
            <a:spAutoFit/>
          </a:bodyPr>
          <a:lstStyle/>
          <a:p>
            <a:pPr algn="ctr"/>
            <a:r>
              <a:rPr lang="en-US" b="1" dirty="0">
                <a:solidFill>
                  <a:srgbClr val="0432FF"/>
                </a:solidFill>
              </a:rPr>
              <a:t>Posterior distribution</a:t>
            </a:r>
          </a:p>
          <a:p>
            <a:pPr algn="ctr"/>
            <a:endParaRPr lang="en-US" b="1" dirty="0">
              <a:solidFill>
                <a:srgbClr val="0432FF"/>
              </a:solidFill>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64FA78E-160D-A249-8A95-0948ED218A35}"/>
                  </a:ext>
                </a:extLst>
              </p:cNvPr>
              <p:cNvSpPr txBox="1"/>
              <p:nvPr/>
            </p:nvSpPr>
            <p:spPr>
              <a:xfrm>
                <a:off x="304541" y="4328320"/>
                <a:ext cx="8734737" cy="1477328"/>
              </a:xfrm>
              <a:prstGeom prst="rect">
                <a:avLst/>
              </a:prstGeom>
              <a:noFill/>
            </p:spPr>
            <p:txBody>
              <a:bodyPr wrap="square">
                <a:spAutoFit/>
              </a:bodyPr>
              <a:lstStyle/>
              <a:p>
                <a:pPr marL="285750" indent="-285750">
                  <a:buFont typeface="Arial" panose="020B0604020202020204" pitchFamily="34" charset="0"/>
                  <a:buChar char="•"/>
                </a:pPr>
                <a:r>
                  <a:rPr lang="en-US" dirty="0"/>
                  <a:t>i.e., what we believe the </a:t>
                </a:r>
                <a:r>
                  <a:rPr lang="en-US" dirty="0">
                    <a:solidFill>
                      <a:schemeClr val="accent2"/>
                    </a:solidFill>
                  </a:rPr>
                  <a:t>probability distribution</a:t>
                </a:r>
                <a:r>
                  <a:rPr lang="en-US" dirty="0"/>
                  <a:t> on </a:t>
                </a:r>
                <a:r>
                  <a:rPr lang="en-US" dirty="0">
                    <a:solidFill>
                      <a:schemeClr val="accent2"/>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is </a:t>
                </a:r>
                <a:r>
                  <a:rPr lang="en-US" dirty="0">
                    <a:solidFill>
                      <a:schemeClr val="accent2"/>
                    </a:solidFill>
                  </a:rPr>
                  <a:t>given the data </a:t>
                </a:r>
                <a:r>
                  <a:rPr lang="en-US" dirty="0"/>
                  <a:t>we have observed (</a:t>
                </a:r>
                <a14:m>
                  <m:oMath xmlns:m="http://schemas.openxmlformats.org/officeDocument/2006/math">
                    <m:r>
                      <a:rPr lang="en-US" b="0" i="1" smtClean="0">
                        <a:latin typeface="Cambria Math" panose="02040503050406030204" pitchFamily="18" charset="0"/>
                      </a:rPr>
                      <m:t>𝑦</m:t>
                    </m:r>
                  </m:oMath>
                </a14:m>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what we are interested in computing – </a:t>
                </a:r>
                <a:r>
                  <a:rPr lang="en-US" dirty="0">
                    <a:solidFill>
                      <a:schemeClr val="accent2"/>
                    </a:solidFill>
                  </a:rPr>
                  <a:t>not a point estimate for the parameters</a:t>
                </a:r>
                <a:r>
                  <a:rPr lang="en-US" dirty="0"/>
                  <a:t>, but a distribution describing them conditional on the data</a:t>
                </a:r>
              </a:p>
            </p:txBody>
          </p:sp>
        </mc:Choice>
        <mc:Fallback>
          <p:sp>
            <p:nvSpPr>
              <p:cNvPr id="19" name="TextBox 18">
                <a:extLst>
                  <a:ext uri="{FF2B5EF4-FFF2-40B4-BE49-F238E27FC236}">
                    <a16:creationId xmlns:a16="http://schemas.microsoft.com/office/drawing/2014/main" id="{364FA78E-160D-A249-8A95-0948ED218A35}"/>
                  </a:ext>
                </a:extLst>
              </p:cNvPr>
              <p:cNvSpPr txBox="1">
                <a:spLocks noRot="1" noChangeAspect="1" noMove="1" noResize="1" noEditPoints="1" noAdjustHandles="1" noChangeArrowheads="1" noChangeShapeType="1" noTextEdit="1"/>
              </p:cNvSpPr>
              <p:nvPr/>
            </p:nvSpPr>
            <p:spPr>
              <a:xfrm>
                <a:off x="304541" y="4328320"/>
                <a:ext cx="8734737" cy="1477328"/>
              </a:xfrm>
              <a:prstGeom prst="rect">
                <a:avLst/>
              </a:prstGeom>
              <a:blipFill>
                <a:blip r:embed="rId4"/>
                <a:stretch>
                  <a:fillRect l="-436" t="-1709" b="-5983"/>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FC7C24CE-9ED1-1D43-ABE6-0449CB59053E}"/>
              </a:ext>
            </a:extLst>
          </p:cNvPr>
          <p:cNvGrpSpPr/>
          <p:nvPr/>
        </p:nvGrpSpPr>
        <p:grpSpPr>
          <a:xfrm>
            <a:off x="3901777" y="3554002"/>
            <a:ext cx="1340447" cy="774463"/>
            <a:chOff x="2574626" y="3626066"/>
            <a:chExt cx="1340447" cy="774463"/>
          </a:xfrm>
        </p:grpSpPr>
        <p:pic>
          <p:nvPicPr>
            <p:cNvPr id="6" name="Picture 2 2">
              <a:extLst>
                <a:ext uri="{FF2B5EF4-FFF2-40B4-BE49-F238E27FC236}">
                  <a16:creationId xmlns:a16="http://schemas.microsoft.com/office/drawing/2014/main" id="{2E022BBC-4268-6142-9B94-C7AF4CF6AB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17" t="64321" r="16319" b="29991"/>
            <a:stretch/>
          </p:blipFill>
          <p:spPr bwMode="auto">
            <a:xfrm>
              <a:off x="2684636" y="3858056"/>
              <a:ext cx="1106829" cy="31121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59B28028-4B11-1A46-A601-E2D43E4F5FA1}"/>
                </a:ext>
              </a:extLst>
            </p:cNvPr>
            <p:cNvGrpSpPr/>
            <p:nvPr/>
          </p:nvGrpSpPr>
          <p:grpSpPr>
            <a:xfrm>
              <a:off x="2574626" y="3626066"/>
              <a:ext cx="1340447" cy="774463"/>
              <a:chOff x="2743200" y="3861128"/>
              <a:chExt cx="1340447" cy="774463"/>
            </a:xfrm>
          </p:grpSpPr>
          <p:grpSp>
            <p:nvGrpSpPr>
              <p:cNvPr id="23" name="Group 22">
                <a:extLst>
                  <a:ext uri="{FF2B5EF4-FFF2-40B4-BE49-F238E27FC236}">
                    <a16:creationId xmlns:a16="http://schemas.microsoft.com/office/drawing/2014/main" id="{0FAFAD30-1FCB-A14C-891C-351DBE3B310C}"/>
                  </a:ext>
                </a:extLst>
              </p:cNvPr>
              <p:cNvGrpSpPr/>
              <p:nvPr/>
            </p:nvGrpSpPr>
            <p:grpSpPr>
              <a:xfrm>
                <a:off x="2980408" y="3861128"/>
                <a:ext cx="1103239" cy="548640"/>
                <a:chOff x="1005559" y="1124649"/>
                <a:chExt cx="1103239" cy="548640"/>
              </a:xfrm>
            </p:grpSpPr>
            <p:cxnSp>
              <p:nvCxnSpPr>
                <p:cNvPr id="22" name="Straight Arrow Connector 21">
                  <a:extLst>
                    <a:ext uri="{FF2B5EF4-FFF2-40B4-BE49-F238E27FC236}">
                      <a16:creationId xmlns:a16="http://schemas.microsoft.com/office/drawing/2014/main" id="{50260AED-A01F-9E43-A693-2DE27C3D1BE3}"/>
                    </a:ext>
                  </a:extLst>
                </p:cNvPr>
                <p:cNvCxnSpPr>
                  <a:cxnSpLocks/>
                </p:cNvCxnSpPr>
                <p:nvPr/>
              </p:nvCxnSpPr>
              <p:spPr>
                <a:xfrm rot="16200000">
                  <a:off x="1560158" y="1119209"/>
                  <a:ext cx="0" cy="1097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01F1D4-A41E-024B-91A4-7FEF44640BBC}"/>
                    </a:ext>
                  </a:extLst>
                </p:cNvPr>
                <p:cNvCxnSpPr>
                  <a:cxnSpLocks/>
                </p:cNvCxnSpPr>
                <p:nvPr/>
              </p:nvCxnSpPr>
              <p:spPr>
                <a:xfrm rot="10800000">
                  <a:off x="1005559" y="1124649"/>
                  <a:ext cx="0" cy="548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58E7A7F-FDA6-DD46-B17B-E3B2E376AD31}"/>
                  </a:ext>
                </a:extLst>
              </p:cNvPr>
              <p:cNvSpPr txBox="1"/>
              <p:nvPr/>
            </p:nvSpPr>
            <p:spPr>
              <a:xfrm rot="16200000">
                <a:off x="2645738" y="4049570"/>
                <a:ext cx="441146" cy="246221"/>
              </a:xfrm>
              <a:prstGeom prst="rect">
                <a:avLst/>
              </a:prstGeom>
              <a:noFill/>
            </p:spPr>
            <p:txBody>
              <a:bodyPr wrap="none" rtlCol="0">
                <a:spAutoFit/>
              </a:bodyPr>
              <a:lstStyle/>
              <a:p>
                <a:r>
                  <a:rPr lang="en-US" sz="1000" dirty="0"/>
                  <a:t>PDF</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6470EA98-6845-1F42-AC91-85B1B8EFB608}"/>
                      </a:ext>
                    </a:extLst>
                  </p:cNvPr>
                  <p:cNvSpPr txBox="1"/>
                  <p:nvPr/>
                </p:nvSpPr>
                <p:spPr>
                  <a:xfrm>
                    <a:off x="3394051" y="4389370"/>
                    <a:ext cx="295850"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i="1" smtClean="0">
                              <a:latin typeface="Cambria Math" panose="02040503050406030204" pitchFamily="18" charset="0"/>
                              <a:ea typeface="Cambria Math" panose="02040503050406030204" pitchFamily="18" charset="0"/>
                            </a:rPr>
                            <m:t>𝜃</m:t>
                          </m:r>
                        </m:oMath>
                      </m:oMathPara>
                    </a14:m>
                    <a:endParaRPr lang="en-US" sz="1000" dirty="0"/>
                  </a:p>
                </p:txBody>
              </p:sp>
            </mc:Choice>
            <mc:Fallback>
              <p:sp>
                <p:nvSpPr>
                  <p:cNvPr id="27" name="TextBox 26">
                    <a:extLst>
                      <a:ext uri="{FF2B5EF4-FFF2-40B4-BE49-F238E27FC236}">
                        <a16:creationId xmlns:a16="http://schemas.microsoft.com/office/drawing/2014/main" id="{6470EA98-6845-1F42-AC91-85B1B8EFB608}"/>
                      </a:ext>
                    </a:extLst>
                  </p:cNvPr>
                  <p:cNvSpPr txBox="1">
                    <a:spLocks noRot="1" noChangeAspect="1" noMove="1" noResize="1" noEditPoints="1" noAdjustHandles="1" noChangeArrowheads="1" noChangeShapeType="1" noTextEdit="1"/>
                  </p:cNvSpPr>
                  <p:nvPr/>
                </p:nvSpPr>
                <p:spPr>
                  <a:xfrm>
                    <a:off x="3394051" y="4389370"/>
                    <a:ext cx="295850" cy="246221"/>
                  </a:xfrm>
                  <a:prstGeom prst="rect">
                    <a:avLst/>
                  </a:prstGeom>
                  <a:blipFill>
                    <a:blip r:embed="rId6"/>
                    <a:stretch>
                      <a:fillRect/>
                    </a:stretch>
                  </a:blipFill>
                </p:spPr>
                <p:txBody>
                  <a:bodyPr/>
                  <a:lstStyle/>
                  <a:p>
                    <a:r>
                      <a:rPr lang="en-US">
                        <a:noFill/>
                      </a:rPr>
                      <a:t> </a:t>
                    </a:r>
                  </a:p>
                </p:txBody>
              </p:sp>
            </mc:Fallback>
          </mc:AlternateContent>
        </p:grpSp>
      </p:grpSp>
      <p:sp>
        <p:nvSpPr>
          <p:cNvPr id="32" name="Content Placeholder 6">
            <a:extLst>
              <a:ext uri="{FF2B5EF4-FFF2-40B4-BE49-F238E27FC236}">
                <a16:creationId xmlns:a16="http://schemas.microsoft.com/office/drawing/2014/main" id="{B6F50967-BF40-5645-AE20-F4A46CA97251}"/>
              </a:ext>
            </a:extLst>
          </p:cNvPr>
          <p:cNvSpPr txBox="1">
            <a:spLocks/>
          </p:cNvSpPr>
          <p:nvPr/>
        </p:nvSpPr>
        <p:spPr>
          <a:xfrm>
            <a:off x="409252" y="1040075"/>
            <a:ext cx="8734747" cy="7200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a:t>
            </a:r>
            <a:r>
              <a:rPr lang="en-US" sz="2000" b="0" i="0" dirty="0">
                <a:effectLst/>
              </a:rPr>
              <a:t>etermining the </a:t>
            </a:r>
            <a:r>
              <a:rPr lang="en-US" sz="2000" b="1" i="0" dirty="0">
                <a:solidFill>
                  <a:schemeClr val="accent2"/>
                </a:solidFill>
                <a:effectLst/>
              </a:rPr>
              <a:t>most likely values</a:t>
            </a:r>
            <a:r>
              <a:rPr lang="en-US" sz="2000" b="0" i="0" dirty="0">
                <a:effectLst/>
              </a:rPr>
              <a:t> of unknown parameters in a probabilistic model given observed data via </a:t>
            </a:r>
            <a:r>
              <a:rPr lang="en-US" sz="2000" b="1" i="0" dirty="0">
                <a:solidFill>
                  <a:schemeClr val="accent2"/>
                </a:solidFill>
                <a:effectLst/>
              </a:rPr>
              <a:t>Bayes’ theorem </a:t>
            </a:r>
            <a:endParaRPr lang="en-US" sz="2000" b="1" dirty="0">
              <a:solidFill>
                <a:schemeClr val="accent2"/>
              </a:solidFill>
            </a:endParaRPr>
          </a:p>
        </p:txBody>
      </p:sp>
    </p:spTree>
    <p:extLst>
      <p:ext uri="{BB962C8B-B14F-4D97-AF65-F5344CB8AC3E}">
        <p14:creationId xmlns:p14="http://schemas.microsoft.com/office/powerpoint/2010/main" val="3627813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4"/>
  <p:tag name="ORIGINALWIDTH" val="92"/>
  <p:tag name="OUTPUTTYPE" val="PDF"/>
  <p:tag name="IGUANATEXVERSION" val="159"/>
  <p:tag name="LATEXADDIN" val="\documentclass{article}&#10;\pagestyle{empty}&#10;\usepackage{amsmath}&#10;\usepackage{amssymb, amsthm}&#10;\usepackage{mathtools}&#10;&#10;\begin{document}&#10;&#10;\begin{alignat*}{1}&#10;&amp;\displaystyle P(\theta|y) = \frac{P(y|\theta) P(\theta)}{P(y)}&#10;\end{alignat*}&#10;\end{document}"/>
  <p:tag name="IGUANATEXSIZE" val="24"/>
  <p:tag name="IGUANATEXCURSOR" val="18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4"/>
  <p:tag name="ORIGINALWIDTH" val="92"/>
  <p:tag name="OUTPUTTYPE" val="PDF"/>
  <p:tag name="IGUANATEXVERSION" val="159"/>
  <p:tag name="LATEXADDIN" val="\documentclass{article}&#10;\pagestyle{empty}&#10;\usepackage{amsmath}&#10;\usepackage{amssymb, amsthm}&#10;\usepackage{mathtools}&#10;&#10;\begin{document}&#10;&#10;\begin{alignat*}{1}&#10;&amp;\displaystyle P(\theta|y) = \frac{P(y|\theta) P(\theta)}{P(y)}&#10;\end{alignat*}&#10;\end{document}"/>
  <p:tag name="IGUANATEXSIZE" val="24"/>
  <p:tag name="IGUANATEXCURSOR" val="18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4"/>
  <p:tag name="ORIGINALWIDTH" val="92"/>
  <p:tag name="OUTPUTTYPE" val="PDF"/>
  <p:tag name="IGUANATEXVERSION" val="159"/>
  <p:tag name="LATEXADDIN" val="\documentclass{article}&#10;\pagestyle{empty}&#10;\usepackage{amsmath}&#10;\usepackage{amssymb, amsthm}&#10;\usepackage{mathtools}&#10;&#10;\begin{document}&#10;&#10;\begin{alignat*}{1}&#10;&amp;\displaystyle P(\theta|y) = \frac{P(y|\theta) P(\theta)}{P(y)}&#10;\end{alignat*}&#10;\end{document}"/>
  <p:tag name="IGUANATEXSIZE" val="24"/>
  <p:tag name="IGUANATEXCURSOR" val="18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4"/>
  <p:tag name="ORIGINALWIDTH" val="92"/>
  <p:tag name="OUTPUTTYPE" val="PDF"/>
  <p:tag name="IGUANATEXVERSION" val="159"/>
  <p:tag name="LATEXADDIN" val="\documentclass{article}&#10;\pagestyle{empty}&#10;\usepackage{amsmath}&#10;\usepackage{amssymb, amsthm}&#10;\usepackage{mathtools}&#10;&#10;\begin{document}&#10;&#10;\begin{alignat*}{1}&#10;&amp;\displaystyle P(\theta|y) = \frac{P(y|\theta) P(\theta)}{P(y)}&#10;\end{alignat*}&#10;\end{document}"/>
  <p:tag name="IGUANATEXSIZE" val="24"/>
  <p:tag name="IGUANATEXCURSOR" val="18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4"/>
  <p:tag name="ORIGINALWIDTH" val="92"/>
  <p:tag name="OUTPUTTYPE" val="PDF"/>
  <p:tag name="IGUANATEXVERSION" val="159"/>
  <p:tag name="LATEXADDIN" val="\documentclass{article}&#10;\pagestyle{empty}&#10;\usepackage{amsmath}&#10;\usepackage{amssymb, amsthm}&#10;\usepackage{mathtools}&#10;&#10;\begin{document}&#10;&#10;\begin{alignat*}{1}&#10;&amp;\displaystyle P(\theta|y) = \frac{P(y|\theta) P(\theta)}{P(y)}&#10;\end{alignat*}&#10;\end{document}"/>
  <p:tag name="IGUANATEXSIZE" val="24"/>
  <p:tag name="IGUANATEXCURSOR" val="18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4"/>
  <p:tag name="ORIGINALWIDTH" val="92"/>
  <p:tag name="OUTPUTTYPE" val="PDF"/>
  <p:tag name="IGUANATEXVERSION" val="159"/>
  <p:tag name="LATEXADDIN" val="\documentclass{article}&#10;\pagestyle{empty}&#10;\usepackage{amsmath}&#10;\usepackage{amssymb, amsthm}&#10;\usepackage{mathtools}&#10;&#10;\begin{document}&#10;&#10;\begin{alignat*}{1}&#10;&amp;\displaystyle P(\theta|y) = \frac{P(y|\theta) P(\theta)}{P(y)}&#10;\end{alignat*}&#10;\end{document}"/>
  <p:tag name="IGUANATEXSIZE" val="24"/>
  <p:tag name="IGUANATEXCURSOR" val="18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0"/>
  <p:tag name="ORIGINALWIDTH" val="108"/>
  <p:tag name="OUTPUTTYPE" val="PDF"/>
  <p:tag name="IGUANATEXVERSION" val="159"/>
  <p:tag name="LATEXADDIN" val="\documentclass{article}&#10;\pagestyle{empty}&#10;\usepackage{amsmath}&#10;\usepackage{amssymb, amsthm}&#10;\usepackage{mathtools}&#10;&#10;\begin{document}&#10;&#10;\begin{alignat*}{1}&#10;&amp;\displaystyle P(\theta|y, \xi) \propto P(y|\theta, \xi) P(\theta)&#10;\end{alignat*}&#10;\end{document}"/>
  <p:tag name="IGUANATEXSIZE" val="24"/>
  <p:tag name="IGUANATEXCURSOR" val="220"/>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6"/>
  <p:tag name="ORIGINALWIDTH" val="98"/>
  <p:tag name="OUTPUTTYPE" val="PDF"/>
  <p:tag name="IGUANATEXVERSION" val="159"/>
  <p:tag name="LATEXADDIN" val="\documentclass{article}&#10;\pagestyle{empty}&#10;\usepackage{amsmath}&#10;\usepackage{amssymb, amsthm}&#10;\usepackage{mathtools}&#10;&#10;\begin{document}&#10;&#10;\begin{alignat*}{1}&#10;&amp;\displaystyle \xi^{\ast} = \arg \max_{\xi \in \Xi} \mathcal{J}(\xi; \theta, y) \end{alignat*}&#10;\end{document}"/>
  <p:tag name="IGUANATEXSIZE" val="24"/>
  <p:tag name="IGUANATEXCURSOR" val="232"/>
  <p:tag name="TRANSPARENCY" val="True"/>
  <p:tag name="LATEXENGINEID" val="0"/>
  <p:tag name="TEMPFOLDER" val="/private/var/folders/5y/yr4_bx790y7c4n9ypwkrsl2m0000gp/T/com.microsoft.Powerpoint/TemporaryItems/"/>
  <p:tag name="LATEXFORMHEIGHT" val="312"/>
  <p:tag name="LATEXFORMWIDTH" val="504"/>
  <p:tag name="LATEXFORMWRAP" val="True"/>
  <p:tag name="BITMAPVECTOR" val="0"/>
</p:tagLst>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3088</TotalTime>
  <Words>1537</Words>
  <Application>Microsoft Macintosh PowerPoint</Application>
  <PresentationFormat>On-screen Show (4:3)</PresentationFormat>
  <Paragraphs>181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 Math</vt:lpstr>
      <vt:lpstr>BNL</vt:lpstr>
      <vt:lpstr>Uncertainty Quantification for p-p Acceleration</vt:lpstr>
      <vt:lpstr>Why Uncertainty Quantification?</vt:lpstr>
      <vt:lpstr>Why Uncertainty Quantification?</vt:lpstr>
      <vt:lpstr>Bayesian Uncertainty Quantification for Computer Models</vt:lpstr>
      <vt:lpstr>Parameter Estimation via Bayesian Inference </vt:lpstr>
      <vt:lpstr>Parameter Estimation via Bayesian Inference </vt:lpstr>
      <vt:lpstr>Parameter Estimation via Bayesian Inference </vt:lpstr>
      <vt:lpstr>Parameter Estimation via Bayesian Inference </vt:lpstr>
      <vt:lpstr>Parameter Estimation via Bayesian Inference </vt:lpstr>
      <vt:lpstr>Parameter Estimation via Bayesian Inference </vt:lpstr>
      <vt:lpstr>Bayesian Model Calibration for Accelerators</vt:lpstr>
      <vt:lpstr>Bayesian Model Calibration for Accelerators</vt:lpstr>
      <vt:lpstr>Bayesian Model Calibration for Accelerators</vt:lpstr>
      <vt:lpstr>Bayesian Model Calibration for Accelerators</vt:lpstr>
      <vt:lpstr>Bayesian Optimal Experimental Design</vt:lpstr>
      <vt:lpstr>Booster Example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Isenberg, Natalie</dc:creator>
  <cp:keywords/>
  <dc:description/>
  <cp:lastModifiedBy>Isenberg, Natalie</cp:lastModifiedBy>
  <cp:revision>10</cp:revision>
  <dcterms:created xsi:type="dcterms:W3CDTF">2023-08-22T13:28:41Z</dcterms:created>
  <dcterms:modified xsi:type="dcterms:W3CDTF">2023-08-24T16:57:14Z</dcterms:modified>
  <cp:category/>
</cp:coreProperties>
</file>