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481" r:id="rId3"/>
    <p:sldId id="416" r:id="rId4"/>
    <p:sldId id="263" r:id="rId5"/>
    <p:sldId id="462" r:id="rId6"/>
    <p:sldId id="271" r:id="rId7"/>
    <p:sldId id="269" r:id="rId8"/>
    <p:sldId id="456" r:id="rId9"/>
    <p:sldId id="276" r:id="rId10"/>
    <p:sldId id="280" r:id="rId11"/>
    <p:sldId id="379" r:id="rId12"/>
    <p:sldId id="457" r:id="rId13"/>
    <p:sldId id="460" r:id="rId14"/>
    <p:sldId id="458" r:id="rId15"/>
    <p:sldId id="459" r:id="rId16"/>
    <p:sldId id="461" r:id="rId17"/>
    <p:sldId id="475" r:id="rId18"/>
    <p:sldId id="463" r:id="rId19"/>
    <p:sldId id="330" r:id="rId20"/>
    <p:sldId id="281" r:id="rId21"/>
    <p:sldId id="476" r:id="rId22"/>
    <p:sldId id="479" r:id="rId23"/>
    <p:sldId id="417" r:id="rId24"/>
    <p:sldId id="272" r:id="rId25"/>
    <p:sldId id="389" r:id="rId26"/>
    <p:sldId id="474" r:id="rId27"/>
    <p:sldId id="427" r:id="rId28"/>
    <p:sldId id="451" r:id="rId29"/>
    <p:sldId id="446" r:id="rId30"/>
    <p:sldId id="447" r:id="rId31"/>
    <p:sldId id="448" r:id="rId32"/>
    <p:sldId id="485" r:id="rId33"/>
    <p:sldId id="472" r:id="rId34"/>
    <p:sldId id="483" r:id="rId35"/>
    <p:sldId id="484" r:id="rId36"/>
    <p:sldId id="480" r:id="rId37"/>
    <p:sldId id="477" r:id="rId38"/>
    <p:sldId id="47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69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8/25/23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  <p:pic>
        <p:nvPicPr>
          <p:cNvPr id="6" name="Graphic 10">
            <a:extLst>
              <a:ext uri="{FF2B5EF4-FFF2-40B4-BE49-F238E27FC236}">
                <a16:creationId xmlns:a16="http://schemas.microsoft.com/office/drawing/2014/main" id="{8F003A72-F22C-4745-9D63-369E894B0E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882" y="592594"/>
            <a:ext cx="2570723" cy="670624"/>
          </a:xfrm>
          <a:prstGeom prst="rect">
            <a:avLst/>
          </a:prstGeom>
        </p:spPr>
      </p:pic>
      <p:pic>
        <p:nvPicPr>
          <p:cNvPr id="7" name="Picture 6" descr="the cbb banner reduced in size">
            <a:extLst>
              <a:ext uri="{FF2B5EF4-FFF2-40B4-BE49-F238E27FC236}">
                <a16:creationId xmlns:a16="http://schemas.microsoft.com/office/drawing/2014/main" id="{EF19D134-F2DB-8547-9F93-3F5E6475DD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82" y="1440570"/>
            <a:ext cx="1615962" cy="67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F2DCDBA8-C0F0-2947-89BE-E49245648F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8548" y="6252181"/>
            <a:ext cx="1542875" cy="4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6FB6BE6A-242F-C841-BBEC-DF14BCF492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8548" y="6252181"/>
            <a:ext cx="1542875" cy="4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2D47BBA5-4921-634C-AA34-A4CB1B13D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8548" y="6252181"/>
            <a:ext cx="1542875" cy="4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1B0F6021-BCDA-3941-ADA9-D79898161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8548" y="6252181"/>
            <a:ext cx="1542875" cy="4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  <p:pic>
        <p:nvPicPr>
          <p:cNvPr id="6" name="Graphic 10">
            <a:extLst>
              <a:ext uri="{FF2B5EF4-FFF2-40B4-BE49-F238E27FC236}">
                <a16:creationId xmlns:a16="http://schemas.microsoft.com/office/drawing/2014/main" id="{A18F6919-2B8C-A44C-9B6A-BF59F925C0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454" y="607076"/>
            <a:ext cx="2558797" cy="667512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DF67CAC-75C5-C743-8C83-A2F8BEEB6A1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2454" y="1454459"/>
            <a:ext cx="1607929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B7BEFDAB-1143-B944-9DB2-592959BCC5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8548" y="6252181"/>
            <a:ext cx="1542875" cy="4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FCF2602F-532C-9D47-82DC-9F0784BE2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8548" y="6252181"/>
            <a:ext cx="1542875" cy="4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EF99CA7C-4C94-244C-BF81-6A75BD0F4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8548" y="6252181"/>
            <a:ext cx="1542875" cy="4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9CCA5E49-6A53-8F46-AD60-EC9F35A034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8548" y="6252181"/>
            <a:ext cx="1542875" cy="4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8" name="Graphic 10">
            <a:extLst>
              <a:ext uri="{FF2B5EF4-FFF2-40B4-BE49-F238E27FC236}">
                <a16:creationId xmlns:a16="http://schemas.microsoft.com/office/drawing/2014/main" id="{66C91605-6F81-5946-8465-864075FA3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8548" y="6252181"/>
            <a:ext cx="1542875" cy="4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B07B6CE8-7C97-0E40-A70B-A081C5298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8548" y="6252181"/>
            <a:ext cx="1542875" cy="4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b="0" dirty="0">
                <a:latin typeface="+mj-lt"/>
              </a:rPr>
              <a:t>A</a:t>
            </a:r>
            <a:r>
              <a:rPr lang="en-US" sz="4000" b="0" i="0" dirty="0">
                <a:effectLst/>
                <a:latin typeface="+mj-lt"/>
              </a:rPr>
              <a:t>ccurate accelerator models for Booster and AGS</a:t>
            </a:r>
            <a:endParaRPr lang="en-US" sz="4000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6107289"/>
            <a:ext cx="10334625" cy="400836"/>
          </a:xfrm>
        </p:spPr>
        <p:txBody>
          <a:bodyPr/>
          <a:lstStyle/>
          <a:p>
            <a:r>
              <a:rPr lang="en-US" dirty="0"/>
              <a:t>August 25, 2023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F9E4598-6315-2048-86F5-03575B6161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11254740" cy="1259607"/>
          </a:xfrm>
        </p:spPr>
        <p:txBody>
          <a:bodyPr/>
          <a:lstStyle/>
          <a:p>
            <a:r>
              <a:rPr lang="en-US" sz="2000" dirty="0"/>
              <a:t>Lucy Lin</a:t>
            </a:r>
          </a:p>
          <a:p>
            <a:endParaRPr lang="en-US" sz="2000" dirty="0"/>
          </a:p>
          <a:p>
            <a:r>
              <a:rPr lang="en-US" sz="2000" dirty="0"/>
              <a:t>ML Collaboration Meeting on polarization improvement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F4F0EA-7CD7-6DE2-1B51-932334502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9A24CA-A8B1-1E24-5FC4-CA7DDA81C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/>
          <a:lstStyle/>
          <a:p>
            <a:r>
              <a:rPr lang="en-US" dirty="0"/>
              <a:t>AGS Snakes in Zgoubi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76D80-4377-3C95-B64C-E1761C5A2758}"/>
              </a:ext>
            </a:extLst>
          </p:cNvPr>
          <p:cNvSpPr txBox="1"/>
          <p:nvPr/>
        </p:nvSpPr>
        <p:spPr>
          <a:xfrm>
            <a:off x="6962267" y="1296546"/>
            <a:ext cx="4767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Bmad can use grid fieldmap files like in Zgoubi, but fieldmap files are very large, tracking takes longer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9FAC8-C6A7-DA69-A6E3-5A5379CE4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68" y="1301788"/>
            <a:ext cx="6306789" cy="5556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D83412-5AAB-5290-AE68-58D058DCA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267" y="2627351"/>
            <a:ext cx="5042065" cy="31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72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029F-4114-14B6-0D4D-E6FA69B8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Closed orbit in Bmad with grid snakes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467B1-4157-6349-CA33-38938B6FE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AC3C3837-3585-454F-4216-49E2571CB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6" t="10152" r="10515" b="15262"/>
          <a:stretch/>
        </p:blipFill>
        <p:spPr>
          <a:xfrm>
            <a:off x="2734230" y="2085203"/>
            <a:ext cx="6433208" cy="4772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1F2F3A-2429-2356-B144-A65B5433A762}"/>
              </a:ext>
            </a:extLst>
          </p:cNvPr>
          <p:cNvSpPr txBox="1"/>
          <p:nvPr/>
        </p:nvSpPr>
        <p:spPr>
          <a:xfrm>
            <a:off x="571500" y="1153623"/>
            <a:ext cx="71325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Reasonable orbit distortions for two snakes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Need to adjust closed orbit absolute tolerance from 1e-11 to bigger than 1e-8 to get convergence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B94D247-798F-4276-2097-2C751FFBB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584" y="1324303"/>
            <a:ext cx="4542781" cy="57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91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9871-8F7A-D6F7-DBED-6115C2D9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Generalized Gradient (GG)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5B96FE-7501-4769-7023-CFBC76C4A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49616BC6-8ADE-380C-6648-A4232B9ABD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500" y="1330890"/>
                <a:ext cx="11315701" cy="4963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 spherical coordinates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𝜙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scalar potential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𝜓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the magnetic field can be written as:</a:t>
                </a:r>
              </a:p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 can be expressed as a Taylor series in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are the generalized gradients, and the superscript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[2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indicates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derivative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sub>
                    </m:sSub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 practical application, a finite 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are chosen to represent the field, and the Taylor series 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truncated at some order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 Bmad, the GG fitting algorithm allows user to pick values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truncate order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49616BC6-8ADE-380C-6648-A4232B9AB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330890"/>
                <a:ext cx="11315701" cy="4963988"/>
              </a:xfrm>
              <a:prstGeom prst="rect">
                <a:avLst/>
              </a:prstGeom>
              <a:blipFill>
                <a:blip r:embed="rId2"/>
                <a:stretch>
                  <a:fillRect l="-561" t="-1020" r="-448" b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3DFF89-DB1D-E04D-021E-B274F5EAC0FB}"/>
                  </a:ext>
                </a:extLst>
              </p:cNvPr>
              <p:cNvSpPr txBox="1"/>
              <p:nvPr/>
            </p:nvSpPr>
            <p:spPr>
              <a:xfrm>
                <a:off x="2993311" y="1847137"/>
                <a:ext cx="5009064" cy="755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3DFF89-DB1D-E04D-021E-B274F5EAC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311" y="1847137"/>
                <a:ext cx="5009064" cy="755528"/>
              </a:xfrm>
              <a:prstGeom prst="rect">
                <a:avLst/>
              </a:prstGeom>
              <a:blipFill>
                <a:blip r:embed="rId3"/>
                <a:stretch>
                  <a:fillRect l="-6061" t="-118333" r="-1263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F18E0E-CCC5-95A3-1B82-66B7F8366937}"/>
                  </a:ext>
                </a:extLst>
              </p:cNvPr>
              <p:cNvSpPr txBox="1"/>
              <p:nvPr/>
            </p:nvSpPr>
            <p:spPr>
              <a:xfrm>
                <a:off x="2993311" y="3282618"/>
                <a:ext cx="4040850" cy="755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F18E0E-CCC5-95A3-1B82-66B7F8366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311" y="3282618"/>
                <a:ext cx="4040850" cy="755528"/>
              </a:xfrm>
              <a:prstGeom prst="rect">
                <a:avLst/>
              </a:prstGeom>
              <a:blipFill>
                <a:blip r:embed="rId4"/>
                <a:stretch>
                  <a:fillRect l="-1254" t="-118333" r="-1567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5165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0CAC6-2A98-EE2A-31B7-39B18D381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GG tracking results: magnetic field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DEA3FA-9D97-E771-19DB-B5C9A8D5B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793DCD-5FCB-BF1F-0F7C-07EE66C725E4}"/>
                  </a:ext>
                </a:extLst>
              </p:cNvPr>
              <p:cNvSpPr txBox="1"/>
              <p:nvPr/>
            </p:nvSpPr>
            <p:spPr>
              <a:xfrm>
                <a:off x="571500" y="1218239"/>
                <a:ext cx="10226722" cy="1475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GG maps are generated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=1, 3, 5, 7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(both cos and sin terms), the Taylor series is truncated at order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Magnetic field values reconstructed from GG fitting algorithm (left) matches the original grid field tables (right)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793DCD-5FCB-BF1F-0F7C-07EE66C72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218239"/>
                <a:ext cx="10226722" cy="1475340"/>
              </a:xfrm>
              <a:prstGeom prst="rect">
                <a:avLst/>
              </a:prstGeom>
              <a:blipFill>
                <a:blip r:embed="rId2"/>
                <a:stretch>
                  <a:fillRect l="-620" t="-2564" r="-993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6F3F1F3-5B65-DAE6-2A69-1F06467A0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73" y="3037818"/>
            <a:ext cx="4590288" cy="3278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BDAD9-6C50-7AF2-68B8-1D8CCB658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286" y="2840013"/>
            <a:ext cx="4590288" cy="367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0CAC6-2A98-EE2A-31B7-39B18D381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GG tracking results: twiss &amp; orbit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DEA3FA-9D97-E771-19DB-B5C9A8D5B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E0B8D-EB57-C06A-D473-56679846D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735" y="2947227"/>
            <a:ext cx="4592921" cy="334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93546-FB79-60B1-CE52-8EAFA11BD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346" y="2947227"/>
            <a:ext cx="4590288" cy="33978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793DCD-5FCB-BF1F-0F7C-07EE66C725E4}"/>
              </a:ext>
            </a:extLst>
          </p:cNvPr>
          <p:cNvSpPr txBox="1"/>
          <p:nvPr/>
        </p:nvSpPr>
        <p:spPr>
          <a:xfrm>
            <a:off x="571500" y="1350139"/>
            <a:ext cx="102267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GG map (left) produces accurate beta function and orbit tracking results compared to grid field table (right)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84623F-8A5F-F4CA-875C-71CF995BF096}"/>
              </a:ext>
            </a:extLst>
          </p:cNvPr>
          <p:cNvSpPr txBox="1"/>
          <p:nvPr/>
        </p:nvSpPr>
        <p:spPr>
          <a:xfrm>
            <a:off x="3000008" y="2436609"/>
            <a:ext cx="115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GG map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4187D-C72B-8418-5D25-92FF27DADFF2}"/>
              </a:ext>
            </a:extLst>
          </p:cNvPr>
          <p:cNvSpPr txBox="1"/>
          <p:nvPr/>
        </p:nvSpPr>
        <p:spPr>
          <a:xfrm>
            <a:off x="8134501" y="2436609"/>
            <a:ext cx="1295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Grid table</a:t>
            </a:r>
          </a:p>
        </p:txBody>
      </p:sp>
    </p:spTree>
    <p:extLst>
      <p:ext uri="{BB962C8B-B14F-4D97-AF65-F5344CB8AC3E}">
        <p14:creationId xmlns:p14="http://schemas.microsoft.com/office/powerpoint/2010/main" val="2561315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0CAC6-2A98-EE2A-31B7-39B18D381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GG tracking results: snake strength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DEA3FA-9D97-E771-19DB-B5C9A8D5B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793DCD-5FCB-BF1F-0F7C-07EE66C725E4}"/>
                  </a:ext>
                </a:extLst>
              </p:cNvPr>
              <p:cNvSpPr txBox="1"/>
              <p:nvPr/>
            </p:nvSpPr>
            <p:spPr>
              <a:xfrm>
                <a:off x="571500" y="1253408"/>
                <a:ext cx="10226722" cy="2751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Track three particles with three initial spin configurations: (1,0,0),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(0,1,0), and (0,0,1). The final spin after the snake is rotated by 3-D rotation matrix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bar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</m:ba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Snake strength is then calculated as the ratio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/180°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percentage form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GG map generates accurate snake strengths for both snakes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793DCD-5FCB-BF1F-0F7C-07EE66C72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253408"/>
                <a:ext cx="10226722" cy="2751651"/>
              </a:xfrm>
              <a:prstGeom prst="rect">
                <a:avLst/>
              </a:prstGeom>
              <a:blipFill>
                <a:blip r:embed="rId2"/>
                <a:stretch>
                  <a:fillRect l="-620" t="-917" b="-3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19A447-D28D-0AB8-0676-67D9197F9156}"/>
                  </a:ext>
                </a:extLst>
              </p:cNvPr>
              <p:cNvSpPr txBox="1"/>
              <p:nvPr/>
            </p:nvSpPr>
            <p:spPr>
              <a:xfrm>
                <a:off x="3997569" y="2179406"/>
                <a:ext cx="2853345" cy="8165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ba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19A447-D28D-0AB8-0676-67D9197F9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569" y="2179406"/>
                <a:ext cx="2853345" cy="816506"/>
              </a:xfrm>
              <a:prstGeom prst="rect">
                <a:avLst/>
              </a:prstGeom>
              <a:blipFill>
                <a:blip r:embed="rId3"/>
                <a:stretch>
                  <a:fillRect l="-885"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C394D9B-8F35-00C5-61C8-F97C944E25DE}"/>
              </a:ext>
            </a:extLst>
          </p:cNvPr>
          <p:cNvGraphicFramePr>
            <a:graphicFrameLocks noGrp="1"/>
          </p:cNvGraphicFramePr>
          <p:nvPr/>
        </p:nvGraphicFramePr>
        <p:xfrm>
          <a:off x="3207652" y="4800653"/>
          <a:ext cx="5776691" cy="1138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922">
                  <a:extLst>
                    <a:ext uri="{9D8B030D-6E8A-4147-A177-3AD203B41FA5}">
                      <a16:colId xmlns:a16="http://schemas.microsoft.com/office/drawing/2014/main" val="4542823"/>
                    </a:ext>
                  </a:extLst>
                </a:gridCol>
                <a:gridCol w="2065117">
                  <a:extLst>
                    <a:ext uri="{9D8B030D-6E8A-4147-A177-3AD203B41FA5}">
                      <a16:colId xmlns:a16="http://schemas.microsoft.com/office/drawing/2014/main" val="1586438835"/>
                    </a:ext>
                  </a:extLst>
                </a:gridCol>
                <a:gridCol w="2114652">
                  <a:extLst>
                    <a:ext uri="{9D8B030D-6E8A-4147-A177-3AD203B41FA5}">
                      <a16:colId xmlns:a16="http://schemas.microsoft.com/office/drawing/2014/main" val="2314550524"/>
                    </a:ext>
                  </a:extLst>
                </a:gridCol>
              </a:tblGrid>
              <a:tr h="3793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Snake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GG map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Grid 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846524"/>
                  </a:ext>
                </a:extLst>
              </a:tr>
              <a:tr h="3793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5.86%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930715"/>
                  </a:ext>
                </a:extLst>
              </a:tr>
              <a:tr h="3793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69769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6BB05B5-AC53-BF45-26BC-96F581F59DB8}"/>
              </a:ext>
            </a:extLst>
          </p:cNvPr>
          <p:cNvSpPr txBox="1"/>
          <p:nvPr/>
        </p:nvSpPr>
        <p:spPr>
          <a:xfrm>
            <a:off x="3047998" y="433708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AGS Snake Strength Calculation Results</a:t>
            </a:r>
          </a:p>
        </p:txBody>
      </p:sp>
    </p:spTree>
    <p:extLst>
      <p:ext uri="{BB962C8B-B14F-4D97-AF65-F5344CB8AC3E}">
        <p14:creationId xmlns:p14="http://schemas.microsoft.com/office/powerpoint/2010/main" val="3697746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0CAC6-2A98-EE2A-31B7-39B18D381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GG tracking results: tracking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DEA3FA-9D97-E771-19DB-B5C9A8D5B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93DCD-5FCB-BF1F-0F7C-07EE66C725E4}"/>
              </a:ext>
            </a:extLst>
          </p:cNvPr>
          <p:cNvSpPr txBox="1"/>
          <p:nvPr/>
        </p:nvSpPr>
        <p:spPr>
          <a:xfrm>
            <a:off x="571500" y="1253408"/>
            <a:ext cx="10226722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Compare three tracking methods: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Taylor map tracking derived from GG field map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Runge-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Kutta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tracking using grid 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Tracking using matrices generated for specific current and energy settings (traditional way for MAD simulation)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GG maps are 1000 times faster than grid table, matrix generated at prefixed energy is fastest but has no spin rotation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9">
                <a:extLst>
                  <a:ext uri="{FF2B5EF4-FFF2-40B4-BE49-F238E27FC236}">
                    <a16:creationId xmlns:a16="http://schemas.microsoft.com/office/drawing/2014/main" id="{2251C8C9-FB72-48B4-4D51-C63FF623747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699846" y="4793510"/>
              <a:ext cx="8254312" cy="122357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63578">
                      <a:extLst>
                        <a:ext uri="{9D8B030D-6E8A-4147-A177-3AD203B41FA5}">
                          <a16:colId xmlns:a16="http://schemas.microsoft.com/office/drawing/2014/main" val="732825926"/>
                        </a:ext>
                      </a:extLst>
                    </a:gridCol>
                    <a:gridCol w="2063578">
                      <a:extLst>
                        <a:ext uri="{9D8B030D-6E8A-4147-A177-3AD203B41FA5}">
                          <a16:colId xmlns:a16="http://schemas.microsoft.com/office/drawing/2014/main" val="84794118"/>
                        </a:ext>
                      </a:extLst>
                    </a:gridCol>
                    <a:gridCol w="2063578">
                      <a:extLst>
                        <a:ext uri="{9D8B030D-6E8A-4147-A177-3AD203B41FA5}">
                          <a16:colId xmlns:a16="http://schemas.microsoft.com/office/drawing/2014/main" val="1582277713"/>
                        </a:ext>
                      </a:extLst>
                    </a:gridCol>
                    <a:gridCol w="2063578">
                      <a:extLst>
                        <a:ext uri="{9D8B030D-6E8A-4147-A177-3AD203B41FA5}">
                          <a16:colId xmlns:a16="http://schemas.microsoft.com/office/drawing/2014/main" val="2254350272"/>
                        </a:ext>
                      </a:extLst>
                    </a:gridCol>
                  </a:tblGrid>
                  <a:tr h="4053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Snake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GG map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Grid table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Matrix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0348164"/>
                      </a:ext>
                    </a:extLst>
                  </a:tr>
                  <a:tr h="4091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warm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1.7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2918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1.63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2918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2.7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3373784"/>
                      </a:ext>
                    </a:extLst>
                  </a:tr>
                  <a:tr h="4091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2918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1.98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2918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2.42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2918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3.2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38506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9">
                <a:extLst>
                  <a:ext uri="{FF2B5EF4-FFF2-40B4-BE49-F238E27FC236}">
                    <a16:creationId xmlns:a16="http://schemas.microsoft.com/office/drawing/2014/main" id="{2251C8C9-FB72-48B4-4D51-C63FF62374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3645796"/>
                  </p:ext>
                </p:extLst>
              </p:nvPr>
            </p:nvGraphicFramePr>
            <p:xfrm>
              <a:off x="1699846" y="4793510"/>
              <a:ext cx="8254312" cy="122357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63578">
                      <a:extLst>
                        <a:ext uri="{9D8B030D-6E8A-4147-A177-3AD203B41FA5}">
                          <a16:colId xmlns:a16="http://schemas.microsoft.com/office/drawing/2014/main" val="732825926"/>
                        </a:ext>
                      </a:extLst>
                    </a:gridCol>
                    <a:gridCol w="2063578">
                      <a:extLst>
                        <a:ext uri="{9D8B030D-6E8A-4147-A177-3AD203B41FA5}">
                          <a16:colId xmlns:a16="http://schemas.microsoft.com/office/drawing/2014/main" val="84794118"/>
                        </a:ext>
                      </a:extLst>
                    </a:gridCol>
                    <a:gridCol w="2063578">
                      <a:extLst>
                        <a:ext uri="{9D8B030D-6E8A-4147-A177-3AD203B41FA5}">
                          <a16:colId xmlns:a16="http://schemas.microsoft.com/office/drawing/2014/main" val="1582277713"/>
                        </a:ext>
                      </a:extLst>
                    </a:gridCol>
                    <a:gridCol w="2063578">
                      <a:extLst>
                        <a:ext uri="{9D8B030D-6E8A-4147-A177-3AD203B41FA5}">
                          <a16:colId xmlns:a16="http://schemas.microsoft.com/office/drawing/2014/main" val="2254350272"/>
                        </a:ext>
                      </a:extLst>
                    </a:gridCol>
                  </a:tblGrid>
                  <a:tr h="4053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Snake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GG map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Grid table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Matrix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0348164"/>
                      </a:ext>
                    </a:extLst>
                  </a:tr>
                  <a:tr h="4091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warm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13" t="-106061" r="-201227" b="-12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1852" t="-106061" r="-102469" b="-12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106061" r="-1840" b="-12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3373784"/>
                      </a:ext>
                    </a:extLst>
                  </a:tr>
                  <a:tr h="4091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13" t="-212500" r="-201227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1852" t="-212500" r="-102469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212500" r="-1840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38506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357D244-98DD-CAB2-5E5D-2238740B2EBB}"/>
              </a:ext>
            </a:extLst>
          </p:cNvPr>
          <p:cNvSpPr txBox="1"/>
          <p:nvPr/>
        </p:nvSpPr>
        <p:spPr>
          <a:xfrm>
            <a:off x="3048000" y="433495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AGS Snakes Tracking Times (sec)</a:t>
            </a:r>
          </a:p>
        </p:txBody>
      </p:sp>
    </p:spTree>
    <p:extLst>
      <p:ext uri="{BB962C8B-B14F-4D97-AF65-F5344CB8AC3E}">
        <p14:creationId xmlns:p14="http://schemas.microsoft.com/office/powerpoint/2010/main" val="2461565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029F-4114-14B6-0D4D-E6FA69B8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Closed orbit in Bmad with GG snakes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467B1-4157-6349-CA33-38938B6FE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E5591-4A39-BBB9-A879-CCBB9176DD7E}"/>
              </a:ext>
            </a:extLst>
          </p:cNvPr>
          <p:cNvSpPr txBox="1"/>
          <p:nvPr/>
        </p:nvSpPr>
        <p:spPr>
          <a:xfrm>
            <a:off x="654627" y="1141764"/>
            <a:ext cx="10965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Horizontal orbit &amp; beta slightly different from grid maps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Radiation integral not converging, symplectic errors</a:t>
            </a:r>
          </a:p>
        </p:txBody>
      </p:sp>
      <p:pic>
        <p:nvPicPr>
          <p:cNvPr id="6" name="Picture 5" descr="A screen shot of a computer code&#10;&#10;Description automatically generated">
            <a:extLst>
              <a:ext uri="{FF2B5EF4-FFF2-40B4-BE49-F238E27FC236}">
                <a16:creationId xmlns:a16="http://schemas.microsoft.com/office/drawing/2014/main" id="{0630D655-9FA6-F829-4140-1D5A087CB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77"/>
          <a:stretch/>
        </p:blipFill>
        <p:spPr>
          <a:xfrm>
            <a:off x="7291656" y="1114489"/>
            <a:ext cx="4620495" cy="931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0A0569-8FF9-ABBD-D17A-9652C4962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13" y="2493571"/>
            <a:ext cx="5550557" cy="40332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CB7AD7-BC44-BDE5-8320-C04811FFB441}"/>
              </a:ext>
            </a:extLst>
          </p:cNvPr>
          <p:cNvSpPr txBox="1"/>
          <p:nvPr/>
        </p:nvSpPr>
        <p:spPr>
          <a:xfrm>
            <a:off x="2281557" y="2045971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Snake symplectify = 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070188-A7A8-85E3-4632-A561FF0CB836}"/>
              </a:ext>
            </a:extLst>
          </p:cNvPr>
          <p:cNvSpPr txBox="1"/>
          <p:nvPr/>
        </p:nvSpPr>
        <p:spPr>
          <a:xfrm>
            <a:off x="8077551" y="2045971"/>
            <a:ext cx="244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Snake symplectify = 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8A42F-6C6C-498F-5E33-A3006F276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563" y="2467327"/>
            <a:ext cx="5618789" cy="407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45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CE429-7F46-68F7-F5DB-C11E8C418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Bumps in the AGS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B5BAB3-1AD2-6F7A-E6FC-D4C8EAFEE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92483-0F94-0010-1F2E-718C37FADC20}"/>
              </a:ext>
            </a:extLst>
          </p:cNvPr>
          <p:cNvSpPr txBox="1"/>
          <p:nvPr/>
        </p:nvSpPr>
        <p:spPr>
          <a:xfrm>
            <a:off x="445375" y="1247188"/>
            <a:ext cx="60561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Bumps are added in MAD-X as field errors using EFCOMP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be added in Bmad to b0, b1,… components of magnets as field errors or as overlays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Using overlays can make bump currents variables for optimization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6EC66A-F41C-8B4E-A981-07E6D10E0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31" r="2650"/>
          <a:stretch/>
        </p:blipFill>
        <p:spPr>
          <a:xfrm>
            <a:off x="6627650" y="1347119"/>
            <a:ext cx="5374650" cy="1153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C03D35-F7B3-82B7-928B-A57095C40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900" y="3917582"/>
            <a:ext cx="5435600" cy="2324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63A678-1922-22DA-4F8C-0E3405940F93}"/>
              </a:ext>
            </a:extLst>
          </p:cNvPr>
          <p:cNvSpPr txBox="1"/>
          <p:nvPr/>
        </p:nvSpPr>
        <p:spPr>
          <a:xfrm>
            <a:off x="8438470" y="977787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MAD-X: efcomp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20C1B2-12C1-2E7A-BB89-39954CD4B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85" y="3671820"/>
            <a:ext cx="4191000" cy="3009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D3FB76-B790-5D14-7587-4AFBA6DD095C}"/>
              </a:ext>
            </a:extLst>
          </p:cNvPr>
          <p:cNvSpPr txBox="1"/>
          <p:nvPr/>
        </p:nvSpPr>
        <p:spPr>
          <a:xfrm>
            <a:off x="2049517" y="330248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Bmad: field error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FC20E2-BF4A-A827-3281-8AE8DD48BC81}"/>
              </a:ext>
            </a:extLst>
          </p:cNvPr>
          <p:cNvSpPr txBox="1"/>
          <p:nvPr/>
        </p:nvSpPr>
        <p:spPr>
          <a:xfrm>
            <a:off x="8252224" y="330248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Bmad: overlay</a:t>
            </a:r>
          </a:p>
        </p:txBody>
      </p:sp>
    </p:spTree>
    <p:extLst>
      <p:ext uri="{BB962C8B-B14F-4D97-AF65-F5344CB8AC3E}">
        <p14:creationId xmlns:p14="http://schemas.microsoft.com/office/powerpoint/2010/main" val="3403864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AB96C-47D3-90E9-E562-090725159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Magnets with multiple power supplies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E361CB-3B67-96F0-DAB4-6B2BE7F75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CF6E1-A062-805F-3B87-67B979CDF4B7}"/>
              </a:ext>
            </a:extLst>
          </p:cNvPr>
          <p:cNvSpPr txBox="1"/>
          <p:nvPr/>
        </p:nvSpPr>
        <p:spPr>
          <a:xfrm>
            <a:off x="571500" y="1178677"/>
            <a:ext cx="10015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use overlay in Bmad for magnets (tune quads etc.) with multiple power supplies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1EB30-896F-3B5B-F908-C12E85CC1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5"/>
          <a:stretch/>
        </p:blipFill>
        <p:spPr>
          <a:xfrm>
            <a:off x="666007" y="1899474"/>
            <a:ext cx="9951791" cy="729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1BFD6-1A90-A937-AA74-4F8CE528F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827405"/>
            <a:ext cx="10729851" cy="3020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F0F2A-6D15-10F5-E49F-DCE3AAC03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7" y="5960314"/>
            <a:ext cx="5321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96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EEAD695F-1F02-4B1F-3A78-FBECEE283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7"/>
          <a:stretch/>
        </p:blipFill>
        <p:spPr>
          <a:xfrm>
            <a:off x="1031075" y="1040524"/>
            <a:ext cx="10129848" cy="54864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5CCCE42-BF4E-67F8-0E5D-58F8745E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5939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RHIC site map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7340E3-3D62-7251-57ED-10DCC6231556}"/>
              </a:ext>
            </a:extLst>
          </p:cNvPr>
          <p:cNvSpPr/>
          <p:nvPr/>
        </p:nvSpPr>
        <p:spPr>
          <a:xfrm>
            <a:off x="1031075" y="4824248"/>
            <a:ext cx="8512318" cy="1818290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7516D-1915-7153-9372-E145108B646D}"/>
              </a:ext>
            </a:extLst>
          </p:cNvPr>
          <p:cNvSpPr txBox="1"/>
          <p:nvPr/>
        </p:nvSpPr>
        <p:spPr>
          <a:xfrm>
            <a:off x="9619365" y="5417366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Injector Compound</a:t>
            </a:r>
          </a:p>
        </p:txBody>
      </p:sp>
    </p:spTree>
    <p:extLst>
      <p:ext uri="{BB962C8B-B14F-4D97-AF65-F5344CB8AC3E}">
        <p14:creationId xmlns:p14="http://schemas.microsoft.com/office/powerpoint/2010/main" val="1553592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E36E6-A61F-17D9-3F70-A890162B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/>
          <a:lstStyle/>
          <a:p>
            <a:r>
              <a:rPr lang="en-US" dirty="0"/>
              <a:t>To do: AGS ramping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46A437-7DB4-2D4A-7702-1D13EC057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AB6AD-0FC6-EBAE-59E0-2D7ACAA19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08" y="2492460"/>
            <a:ext cx="6286984" cy="3942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91F01E-9BC5-3151-F26C-5EA5D52A5B5F}"/>
              </a:ext>
            </a:extLst>
          </p:cNvPr>
          <p:cNvSpPr txBox="1"/>
          <p:nvPr/>
        </p:nvSpPr>
        <p:spPr>
          <a:xfrm>
            <a:off x="560352" y="1412180"/>
            <a:ext cx="6023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MAD-X: cmd line tool to produce lattice files and twiss results at different time stamps (snap ramps)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15570-FEB1-31C7-BD26-12648A6D58C4}"/>
              </a:ext>
            </a:extLst>
          </p:cNvPr>
          <p:cNvSpPr txBox="1"/>
          <p:nvPr/>
        </p:nvSpPr>
        <p:spPr>
          <a:xfrm>
            <a:off x="6489408" y="1412180"/>
            <a:ext cx="5558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Bmad: can create scripts to do the same, or consider dynamic ramping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E5CD5E-F4EE-57CC-C67E-70804F0C2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281" y="2701918"/>
            <a:ext cx="4281219" cy="35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21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E36E6-A61F-17D9-3F70-A890162B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/>
          <a:lstStyle/>
          <a:p>
            <a:r>
              <a:rPr lang="en-US" dirty="0"/>
              <a:t>To do: AGS ramping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46A437-7DB4-2D4A-7702-1D13EC057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771C6-ED64-2CBD-C959-ECF013471D03}"/>
              </a:ext>
            </a:extLst>
          </p:cNvPr>
          <p:cNvSpPr txBox="1"/>
          <p:nvPr/>
        </p:nvSpPr>
        <p:spPr>
          <a:xfrm>
            <a:off x="571500" y="1178677"/>
            <a:ext cx="11049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Possible solution for dynamic ramping with particle tracking: use ramper in Bmad to vary magnet strengths as a function of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Difficulty: need to put in transfer function polynomials for all magnets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9395AF-A5D2-988C-3BF9-E76693587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504240"/>
            <a:ext cx="7772400" cy="343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29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E36E6-A61F-17D9-3F70-A890162B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/>
          <a:lstStyle/>
          <a:p>
            <a:r>
              <a:rPr lang="en-US" dirty="0"/>
              <a:t>To do: special magnets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46A437-7DB4-2D4A-7702-1D13EC057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771C6-ED64-2CBD-C959-ECF013471D03}"/>
              </a:ext>
            </a:extLst>
          </p:cNvPr>
          <p:cNvSpPr txBox="1"/>
          <p:nvPr/>
        </p:nvSpPr>
        <p:spPr>
          <a:xfrm>
            <a:off x="571500" y="1178677"/>
            <a:ext cx="1104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Horizontal tune jump quads (I05, J05): pulse intermittently during the acceleration ramp, MAD-X checks on/off state with binary variable (1 if on, 0 if off), assume ideally powered, fixed in strength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0B339-5BD3-DC19-A5D3-6C382D61F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92" b="18389"/>
          <a:stretch/>
        </p:blipFill>
        <p:spPr>
          <a:xfrm>
            <a:off x="1277083" y="2187658"/>
            <a:ext cx="9910931" cy="1085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C1B961-0A54-AF48-7F80-2C409CF908B4}"/>
                  </a:ext>
                </a:extLst>
              </p:cNvPr>
              <p:cNvSpPr txBox="1"/>
              <p:nvPr/>
            </p:nvSpPr>
            <p:spPr>
              <a:xfrm>
                <a:off x="571500" y="3425793"/>
                <a:ext cx="8111111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Gamma transition quads (positive - A, E, I; negative - C, G, K): used for a brief period (&lt;100 ms) within the cycle, set and triggered differently from other magnets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Main magnets: MAD-X calculates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from main magnet currents (complicated C++ tools, can parameterize transfer function from I(B) table), then all magnet strengths change accordingly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C1B961-0A54-AF48-7F80-2C409CF90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3425793"/>
                <a:ext cx="8111111" cy="2215991"/>
              </a:xfrm>
              <a:prstGeom prst="rect">
                <a:avLst/>
              </a:prstGeom>
              <a:blipFill>
                <a:blip r:embed="rId3"/>
                <a:stretch>
                  <a:fillRect l="-782" t="-1705" r="-1565" b="-3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CE6E294-2CC7-6130-52B7-2A4A84E5E4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219"/>
          <a:stretch/>
        </p:blipFill>
        <p:spPr>
          <a:xfrm>
            <a:off x="8682611" y="4178339"/>
            <a:ext cx="2505403" cy="2501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2D7AC4-1D09-F0DA-119B-35956946C7EC}"/>
              </a:ext>
            </a:extLst>
          </p:cNvPr>
          <p:cNvSpPr txBox="1"/>
          <p:nvPr/>
        </p:nvSpPr>
        <p:spPr>
          <a:xfrm>
            <a:off x="8916274" y="379957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Magnet I to B</a:t>
            </a:r>
          </a:p>
        </p:txBody>
      </p:sp>
    </p:spTree>
    <p:extLst>
      <p:ext uri="{BB962C8B-B14F-4D97-AF65-F5344CB8AC3E}">
        <p14:creationId xmlns:p14="http://schemas.microsoft.com/office/powerpoint/2010/main" val="3448795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3DCE9FE-2690-D7B3-30BA-58A4741A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Alternating Gradient Synchrotron (AGS) Booster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CE0BA-C904-A447-B8F2-3148C4886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C850DB49-4C90-ED4C-B7BA-1E266FFE0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8548" y="6252181"/>
            <a:ext cx="1542875" cy="402489"/>
          </a:xfrm>
          <a:prstGeom prst="rect">
            <a:avLst/>
          </a:prstGeom>
        </p:spPr>
      </p:pic>
      <p:pic>
        <p:nvPicPr>
          <p:cNvPr id="1026" name="Picture 2" descr="booster schematic">
            <a:extLst>
              <a:ext uri="{FF2B5EF4-FFF2-40B4-BE49-F238E27FC236}">
                <a16:creationId xmlns:a16="http://schemas.microsoft.com/office/drawing/2014/main" id="{8DE9B855-C902-2907-078B-0AAB0DB39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942725"/>
            <a:ext cx="3820841" cy="37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033753-7F18-7490-791B-18B51AB5D8A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91288" y="2150233"/>
            <a:ext cx="584058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Pre-accelerate particles entering the AGS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Accepts heavy ions from EBIS or protons from 200 MeV Linac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Serves as heavy ion source for NASA Space Radiation Laboratory (NSRL)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 super-periods (A to F), 72 main magnets </a:t>
            </a:r>
          </a:p>
        </p:txBody>
      </p:sp>
    </p:spTree>
    <p:extLst>
      <p:ext uri="{BB962C8B-B14F-4D97-AF65-F5344CB8AC3E}">
        <p14:creationId xmlns:p14="http://schemas.microsoft.com/office/powerpoint/2010/main" val="1802856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3DCE9FE-2690-D7B3-30BA-58A4741A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Booster lattice by element type in Bmad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CE0BA-C904-A447-B8F2-3148C4886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482F7-D898-CB21-D9DF-B0EAC0A8C00B}"/>
              </a:ext>
            </a:extLst>
          </p:cNvPr>
          <p:cNvSpPr txBox="1"/>
          <p:nvPr/>
        </p:nvSpPr>
        <p:spPr>
          <a:xfrm>
            <a:off x="4338733" y="1690688"/>
            <a:ext cx="2888932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Booster main lattice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076FA-481E-0AF2-8697-5E7B0C37A47E}"/>
              </a:ext>
            </a:extLst>
          </p:cNvPr>
          <p:cNvSpPr txBox="1"/>
          <p:nvPr/>
        </p:nvSpPr>
        <p:spPr>
          <a:xfrm>
            <a:off x="1521733" y="3371269"/>
            <a:ext cx="1553630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conversions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4146D6-3312-8075-2DD4-DF9B4BF5E3F2}"/>
              </a:ext>
            </a:extLst>
          </p:cNvPr>
          <p:cNvSpPr txBox="1"/>
          <p:nvPr/>
        </p:nvSpPr>
        <p:spPr>
          <a:xfrm>
            <a:off x="439307" y="5191093"/>
            <a:ext cx="1011815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sbends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1DCA80-67DA-43D0-0E6A-52ACED1D8F1F}"/>
              </a:ext>
            </a:extLst>
          </p:cNvPr>
          <p:cNvCxnSpPr>
            <a:stCxn id="2" idx="2"/>
            <a:endCxn id="4" idx="0"/>
          </p:cNvCxnSpPr>
          <p:nvPr/>
        </p:nvCxnSpPr>
        <p:spPr>
          <a:xfrm flipH="1">
            <a:off x="2298548" y="2152353"/>
            <a:ext cx="3484651" cy="12189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F746FE7-07AE-5B2D-628C-D770FE3757F7}"/>
              </a:ext>
            </a:extLst>
          </p:cNvPr>
          <p:cNvSpPr txBox="1"/>
          <p:nvPr/>
        </p:nvSpPr>
        <p:spPr>
          <a:xfrm>
            <a:off x="5232220" y="3371269"/>
            <a:ext cx="1225015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elements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1CD00C-AADF-52E6-5287-1E5BC84788B2}"/>
              </a:ext>
            </a:extLst>
          </p:cNvPr>
          <p:cNvCxnSpPr>
            <a:cxnSpLocks/>
            <a:stCxn id="2" idx="2"/>
            <a:endCxn id="13" idx="0"/>
          </p:cNvCxnSpPr>
          <p:nvPr/>
        </p:nvCxnSpPr>
        <p:spPr>
          <a:xfrm>
            <a:off x="5783199" y="2152353"/>
            <a:ext cx="61529" cy="12189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F578D1C-B2AF-9CA6-5599-E83824D00FF4}"/>
              </a:ext>
            </a:extLst>
          </p:cNvPr>
          <p:cNvSpPr txBox="1"/>
          <p:nvPr/>
        </p:nvSpPr>
        <p:spPr>
          <a:xfrm>
            <a:off x="1630982" y="5194187"/>
            <a:ext cx="1152880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straights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4E1B5-4A09-6BE8-3B58-00A6E42A8F1E}"/>
              </a:ext>
            </a:extLst>
          </p:cNvPr>
          <p:cNvSpPr txBox="1"/>
          <p:nvPr/>
        </p:nvSpPr>
        <p:spPr>
          <a:xfrm>
            <a:off x="5436568" y="5191093"/>
            <a:ext cx="883575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quads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838867-65AD-4E45-A185-92D1F4081A3B}"/>
              </a:ext>
            </a:extLst>
          </p:cNvPr>
          <p:cNvSpPr txBox="1"/>
          <p:nvPr/>
        </p:nvSpPr>
        <p:spPr>
          <a:xfrm>
            <a:off x="6488031" y="5193728"/>
            <a:ext cx="782587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sexts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D94D34-2E19-5DF7-BA8F-20976820136D}"/>
              </a:ext>
            </a:extLst>
          </p:cNvPr>
          <p:cNvSpPr txBox="1"/>
          <p:nvPr/>
        </p:nvSpPr>
        <p:spPr>
          <a:xfrm>
            <a:off x="4457239" y="5191093"/>
            <a:ext cx="811441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bpms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F6DC75-5CCB-D7E4-71F0-C14C4938F771}"/>
              </a:ext>
            </a:extLst>
          </p:cNvPr>
          <p:cNvSpPr txBox="1"/>
          <p:nvPr/>
        </p:nvSpPr>
        <p:spPr>
          <a:xfrm>
            <a:off x="2963722" y="5191093"/>
            <a:ext cx="1322798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correctors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3706DF-3D64-D703-FE6A-31D600448B4B}"/>
              </a:ext>
            </a:extLst>
          </p:cNvPr>
          <p:cNvSpPr txBox="1"/>
          <p:nvPr/>
        </p:nvSpPr>
        <p:spPr>
          <a:xfrm>
            <a:off x="7410581" y="5191093"/>
            <a:ext cx="3462807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injection, extraction, sublines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1F49BB-E2A1-3F55-1218-5E018EA7265B}"/>
              </a:ext>
            </a:extLst>
          </p:cNvPr>
          <p:cNvSpPr txBox="1"/>
          <p:nvPr/>
        </p:nvSpPr>
        <p:spPr>
          <a:xfrm>
            <a:off x="11013351" y="5193728"/>
            <a:ext cx="840295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cavity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BBAA12-D773-2E67-B5EC-1C85865592B2}"/>
              </a:ext>
            </a:extLst>
          </p:cNvPr>
          <p:cNvCxnSpPr>
            <a:cxnSpLocks/>
            <a:stCxn id="13" idx="2"/>
            <a:endCxn id="5" idx="0"/>
          </p:cNvCxnSpPr>
          <p:nvPr/>
        </p:nvCxnSpPr>
        <p:spPr>
          <a:xfrm flipH="1">
            <a:off x="945215" y="3771379"/>
            <a:ext cx="4899513" cy="14197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0B3F470-D1B0-30E1-EC3A-18FD088CEF08}"/>
              </a:ext>
            </a:extLst>
          </p:cNvPr>
          <p:cNvCxnSpPr>
            <a:cxnSpLocks/>
            <a:stCxn id="13" idx="2"/>
            <a:endCxn id="22" idx="0"/>
          </p:cNvCxnSpPr>
          <p:nvPr/>
        </p:nvCxnSpPr>
        <p:spPr>
          <a:xfrm flipH="1">
            <a:off x="2207422" y="3771379"/>
            <a:ext cx="3637306" cy="142280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77246A-6E39-1527-FB33-0E5C5EB11131}"/>
              </a:ext>
            </a:extLst>
          </p:cNvPr>
          <p:cNvCxnSpPr>
            <a:cxnSpLocks/>
            <a:stCxn id="13" idx="2"/>
            <a:endCxn id="26" idx="0"/>
          </p:cNvCxnSpPr>
          <p:nvPr/>
        </p:nvCxnSpPr>
        <p:spPr>
          <a:xfrm flipH="1">
            <a:off x="3625121" y="3771379"/>
            <a:ext cx="2219607" cy="14197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869F9AB-79EA-312E-1DC9-5CF2A2F50966}"/>
              </a:ext>
            </a:extLst>
          </p:cNvPr>
          <p:cNvCxnSpPr>
            <a:cxnSpLocks/>
            <a:stCxn id="13" idx="2"/>
            <a:endCxn id="25" idx="0"/>
          </p:cNvCxnSpPr>
          <p:nvPr/>
        </p:nvCxnSpPr>
        <p:spPr>
          <a:xfrm flipH="1">
            <a:off x="4862960" y="3771379"/>
            <a:ext cx="981768" cy="14197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979FD00-2565-730D-A0A1-B29EAC0D811D}"/>
              </a:ext>
            </a:extLst>
          </p:cNvPr>
          <p:cNvCxnSpPr>
            <a:cxnSpLocks/>
            <a:stCxn id="13" idx="2"/>
            <a:endCxn id="23" idx="0"/>
          </p:cNvCxnSpPr>
          <p:nvPr/>
        </p:nvCxnSpPr>
        <p:spPr>
          <a:xfrm>
            <a:off x="5844728" y="3771379"/>
            <a:ext cx="33628" cy="14197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E61B664-7BC3-CE30-2C5C-7BF225895525}"/>
              </a:ext>
            </a:extLst>
          </p:cNvPr>
          <p:cNvCxnSpPr>
            <a:cxnSpLocks/>
            <a:stCxn id="13" idx="2"/>
            <a:endCxn id="24" idx="0"/>
          </p:cNvCxnSpPr>
          <p:nvPr/>
        </p:nvCxnSpPr>
        <p:spPr>
          <a:xfrm>
            <a:off x="5844728" y="3771379"/>
            <a:ext cx="1034597" cy="142234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7C449E7-A7A9-0561-1F8B-47BF69FE77E8}"/>
              </a:ext>
            </a:extLst>
          </p:cNvPr>
          <p:cNvCxnSpPr>
            <a:cxnSpLocks/>
            <a:stCxn id="13" idx="2"/>
            <a:endCxn id="27" idx="0"/>
          </p:cNvCxnSpPr>
          <p:nvPr/>
        </p:nvCxnSpPr>
        <p:spPr>
          <a:xfrm>
            <a:off x="5844728" y="3771379"/>
            <a:ext cx="3297257" cy="14197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FCDB1F5-29F9-DDC0-61F6-84D373CE567E}"/>
              </a:ext>
            </a:extLst>
          </p:cNvPr>
          <p:cNvCxnSpPr>
            <a:cxnSpLocks/>
            <a:stCxn id="13" idx="2"/>
            <a:endCxn id="28" idx="0"/>
          </p:cNvCxnSpPr>
          <p:nvPr/>
        </p:nvCxnSpPr>
        <p:spPr>
          <a:xfrm>
            <a:off x="5844728" y="3771379"/>
            <a:ext cx="5588771" cy="142234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2F369D6-7B18-FA63-2F0A-4A65CEEE3761}"/>
              </a:ext>
            </a:extLst>
          </p:cNvPr>
          <p:cNvSpPr txBox="1"/>
          <p:nvPr/>
        </p:nvSpPr>
        <p:spPr>
          <a:xfrm>
            <a:off x="9113472" y="3371269"/>
            <a:ext cx="954107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bumps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D66B35-4882-8591-CC51-66C4413288C9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5783197" y="2152353"/>
            <a:ext cx="3807329" cy="12189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084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F3BC6-8FDA-EEDF-3619-C14BF9EB6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Bare machine in Bmad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1C617-6EA3-A6A5-2046-01CD92DB8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FCA795-A679-30D9-FCBB-2EFDD9458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576" y="931345"/>
            <a:ext cx="7414847" cy="592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29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AB21-5CE6-CC34-E06D-26CF2A23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Bumps in the Booster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565E8-CD98-6FCE-897B-D42ED2A8E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8284F-1AED-1D7C-FE03-166098509034}"/>
              </a:ext>
            </a:extLst>
          </p:cNvPr>
          <p:cNvSpPr txBox="1"/>
          <p:nvPr/>
        </p:nvSpPr>
        <p:spPr>
          <a:xfrm>
            <a:off x="571501" y="1202167"/>
            <a:ext cx="47992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5-bump in Booster for slow extraction: C7, D1, D4, D7, E1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Tested adding as overlays in Bmad and agreed with MAD-X tracking results</a:t>
            </a:r>
          </a:p>
        </p:txBody>
      </p:sp>
      <p:pic>
        <p:nvPicPr>
          <p:cNvPr id="8" name="Picture 7" descr="A graph with orange lines and a red line&#10;&#10;Description automatically generated">
            <a:extLst>
              <a:ext uri="{FF2B5EF4-FFF2-40B4-BE49-F238E27FC236}">
                <a16:creationId xmlns:a16="http://schemas.microsoft.com/office/drawing/2014/main" id="{F8C9C96F-F435-132D-41C2-350B7F227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46" y="2725207"/>
            <a:ext cx="8125708" cy="4132793"/>
          </a:xfrm>
          <a:prstGeom prst="rect">
            <a:avLst/>
          </a:prstGeom>
        </p:spPr>
      </p:pic>
      <p:pic>
        <p:nvPicPr>
          <p:cNvPr id="7" name="Picture 6" descr="A screenshot of a calculator&#10;&#10;Description automatically generated">
            <a:extLst>
              <a:ext uri="{FF2B5EF4-FFF2-40B4-BE49-F238E27FC236}">
                <a16:creationId xmlns:a16="http://schemas.microsoft.com/office/drawing/2014/main" id="{D8AD59B7-5A0C-E558-DF2B-B345245AE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6"/>
          <a:stretch/>
        </p:blipFill>
        <p:spPr>
          <a:xfrm>
            <a:off x="5370787" y="1045292"/>
            <a:ext cx="6780312" cy="148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68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7958-BD2C-374F-C2BC-4AAFB75BD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Booster magnet misalignment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9AA8AE-FBD7-1FC8-0014-8752C41F2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177-779E-5DF9-076D-E1BCDE55BA24}"/>
              </a:ext>
            </a:extLst>
          </p:cNvPr>
          <p:cNvSpPr txBox="1"/>
          <p:nvPr/>
        </p:nvSpPr>
        <p:spPr>
          <a:xfrm>
            <a:off x="571501" y="1178677"/>
            <a:ext cx="1113282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Girder location in real machine from 2015 survey data</a:t>
            </a:r>
          </a:p>
          <a:p>
            <a:r>
              <a:rPr lang="en-US" sz="9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Translate to misalignment data for quadrupoles (BPMs share same misalignment as quads) and dipoles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06DC48-234C-A94E-5360-A7ABE7D10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77" y="2140854"/>
            <a:ext cx="7475668" cy="471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09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CAC88-9776-0630-AFCB-4E4108A07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9730F647-9909-875D-A479-DFC504397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Booster orbit response mapping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591ED51-3F14-DA39-5719-FC93EDDA2409}"/>
                  </a:ext>
                </a:extLst>
              </p:cNvPr>
              <p:cNvSpPr txBox="1"/>
              <p:nvPr/>
            </p:nvSpPr>
            <p:spPr>
              <a:xfrm>
                <a:off x="1522663" y="1563462"/>
                <a:ext cx="9146671" cy="747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𝑞𝑢𝑎𝑑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𝑐𝑜𝑟𝑟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𝐵𝑃𝑀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𝑞𝑢𝑎𝑑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𝑐𝑜𝑟𝑟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𝐵𝑃𝑀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𝑞𝑢𝑎𝑑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𝑐𝑜𝑟𝑟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,⋯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591ED51-3F14-DA39-5719-FC93EDDA2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663" y="1563462"/>
                <a:ext cx="9146671" cy="747192"/>
              </a:xfrm>
              <a:prstGeom prst="rect">
                <a:avLst/>
              </a:prstGeom>
              <a:blipFill>
                <a:blip r:embed="rId2"/>
                <a:stretch>
                  <a:fillRect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1EA3A7F-D1CE-A0A6-086F-436695F92D5B}"/>
                  </a:ext>
                </a:extLst>
              </p:cNvPr>
              <p:cNvSpPr txBox="1"/>
              <p:nvPr/>
            </p:nvSpPr>
            <p:spPr>
              <a:xfrm>
                <a:off x="573023" y="2827406"/>
                <a:ext cx="1104595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Control: power supply currents of quadrupoles and correctors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Parameter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 dirty="0"/>
                  <a:t>: other parameters that affect the orbit but not in our control (e.g., main magnet current, magnet misalignment…)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Output: orbit at the BPMs with certain current configuration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1EA3A7F-D1CE-A0A6-086F-436695F92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23" y="2827406"/>
                <a:ext cx="11045952" cy="1938992"/>
              </a:xfrm>
              <a:prstGeom prst="rect">
                <a:avLst/>
              </a:prstGeom>
              <a:blipFill>
                <a:blip r:embed="rId3"/>
                <a:stretch>
                  <a:fillRect l="-460" t="-1948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C04F882-5B67-64FE-EFCE-011D0E53BA6D}"/>
                  </a:ext>
                </a:extLst>
              </p:cNvPr>
              <p:cNvSpPr txBox="1"/>
              <p:nvPr/>
            </p:nvSpPr>
            <p:spPr>
              <a:xfrm>
                <a:off x="573023" y="5052710"/>
                <a:ext cx="1104595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</a:rPr>
                  <a:t>To Do: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</a:rPr>
                  <a:t>determine what goes in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(e.g., magnet misalignment), and their range of values + errors</a:t>
                </a:r>
                <a:endParaRPr lang="en-US" sz="800" dirty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</a:rPr>
                  <a:t>determine if controls have error distribution (setpoint vs measured)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C04F882-5B67-64FE-EFCE-011D0E53B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23" y="5052710"/>
                <a:ext cx="11045952" cy="1015663"/>
              </a:xfrm>
              <a:prstGeom prst="rect">
                <a:avLst/>
              </a:prstGeom>
              <a:blipFill>
                <a:blip r:embed="rId4"/>
                <a:stretch>
                  <a:fillRect l="-460" t="-2469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9225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E271-A06C-9061-FD95-B8A7C825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Bmad vs. Madx: offset definitions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064EF-C531-2BDE-6934-46E361A4F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A271A-3455-F955-7A18-C09CEEEB6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767" y="2988901"/>
            <a:ext cx="4224638" cy="3869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B4F879-7C69-70BB-E346-034C2667F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478" y="2988901"/>
            <a:ext cx="2956627" cy="3845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A9F55F-BF84-3079-3ADE-5C58459660FC}"/>
              </a:ext>
            </a:extLst>
          </p:cNvPr>
          <p:cNvSpPr txBox="1"/>
          <p:nvPr/>
        </p:nvSpPr>
        <p:spPr>
          <a:xfrm>
            <a:off x="571500" y="1136363"/>
            <a:ext cx="11049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Rotation around y axis: x_pitch = </a:t>
            </a:r>
            <a:r>
              <a:rPr lang="en-US" sz="2000" dirty="0" err="1">
                <a:sym typeface="Wingdings" pitchFamily="2" charset="2"/>
              </a:rPr>
              <a:t>dtheta</a:t>
            </a:r>
            <a:r>
              <a:rPr lang="en-US" sz="2000" dirty="0">
                <a:sym typeface="Wingdings" pitchFamily="2" charset="2"/>
              </a:rPr>
              <a:t>, around x axis: </a:t>
            </a:r>
            <a:r>
              <a:rPr lang="en-US" sz="2000" dirty="0" err="1">
                <a:sym typeface="Wingdings" pitchFamily="2" charset="2"/>
              </a:rPr>
              <a:t>y_pitch</a:t>
            </a:r>
            <a:r>
              <a:rPr lang="en-US" sz="2000" dirty="0">
                <a:sym typeface="Wingdings" pitchFamily="2" charset="2"/>
              </a:rPr>
              <a:t> = - </a:t>
            </a:r>
            <a:r>
              <a:rPr lang="en-US" sz="2000" dirty="0" err="1">
                <a:sym typeface="Wingdings" pitchFamily="2" charset="2"/>
              </a:rPr>
              <a:t>dphi</a:t>
            </a:r>
            <a:r>
              <a:rPr lang="en-US" sz="2000" dirty="0"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Note: </a:t>
            </a:r>
            <a:r>
              <a:rPr lang="en-US" sz="2000" dirty="0" err="1"/>
              <a:t>x_pitch</a:t>
            </a:r>
            <a:r>
              <a:rPr lang="en-US" sz="2000" dirty="0"/>
              <a:t> and </a:t>
            </a:r>
            <a:r>
              <a:rPr lang="en-US" sz="2000" dirty="0" err="1"/>
              <a:t>y_pitch</a:t>
            </a:r>
            <a:r>
              <a:rPr lang="en-US" sz="2000" dirty="0"/>
              <a:t> rotations are about the center of the element, </a:t>
            </a:r>
            <a:r>
              <a:rPr lang="en-US" sz="2000" dirty="0" err="1"/>
              <a:t>dtheta</a:t>
            </a:r>
            <a:r>
              <a:rPr lang="en-US" sz="2000" dirty="0"/>
              <a:t> and </a:t>
            </a:r>
            <a:r>
              <a:rPr lang="en-US" sz="2000" dirty="0" err="1"/>
              <a:t>dphi</a:t>
            </a:r>
            <a:r>
              <a:rPr lang="en-US" sz="2000" dirty="0"/>
              <a:t> misalignments rotate around the entrance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Rotation around z axis: tilt = </a:t>
            </a:r>
            <a:r>
              <a:rPr lang="en-US" sz="2000" dirty="0" err="1">
                <a:sym typeface="Wingdings" pitchFamily="2" charset="2"/>
              </a:rPr>
              <a:t>dpsi</a:t>
            </a:r>
            <a:r>
              <a:rPr lang="en-US" sz="2000" dirty="0">
                <a:sym typeface="Wingdings" pitchFamily="2" charset="2"/>
              </a:rPr>
              <a:t> or tilt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6CF29F-F577-957F-740B-BD789C6B4930}"/>
              </a:ext>
            </a:extLst>
          </p:cNvPr>
          <p:cNvSpPr txBox="1"/>
          <p:nvPr/>
        </p:nvSpPr>
        <p:spPr>
          <a:xfrm>
            <a:off x="828684" y="4419600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Bmad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E112E-5520-91FF-D6B6-FF8C81B165F6}"/>
              </a:ext>
            </a:extLst>
          </p:cNvPr>
          <p:cNvSpPr txBox="1"/>
          <p:nvPr/>
        </p:nvSpPr>
        <p:spPr>
          <a:xfrm>
            <a:off x="10682106" y="4419600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MAD-X</a:t>
            </a:r>
          </a:p>
        </p:txBody>
      </p:sp>
    </p:spTree>
    <p:extLst>
      <p:ext uri="{BB962C8B-B14F-4D97-AF65-F5344CB8AC3E}">
        <p14:creationId xmlns:p14="http://schemas.microsoft.com/office/powerpoint/2010/main" val="2467662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3DCE9FE-2690-D7B3-30BA-58A4741A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Alternating Gradient Synchrotron (AGS)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CE0BA-C904-A447-B8F2-3148C4886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C850DB49-4C90-ED4C-B7BA-1E266FFE0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8548" y="6252181"/>
            <a:ext cx="1542875" cy="40248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5663CC3-4234-6497-0A78-4F48E95B9A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829868"/>
            <a:ext cx="3699658" cy="40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60BC31-3D55-962C-FDA9-77F12BEAFB09}"/>
              </a:ext>
            </a:extLst>
          </p:cNvPr>
          <p:cNvSpPr txBox="1"/>
          <p:nvPr/>
        </p:nvSpPr>
        <p:spPr>
          <a:xfrm>
            <a:off x="4695731" y="2310311"/>
            <a:ext cx="670852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Alternating gradient / strong focusing principle: achieve strong vertical and horizontal focusing of charged particle beam at the same time 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Accelerates proton to 33 GeV in 1960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12 super-periods (A to L), 240 main magnets, 810 m circumference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Now serves as injector for Relativistic Heavy Ion Collider (RHIC) </a:t>
            </a:r>
          </a:p>
        </p:txBody>
      </p:sp>
    </p:spTree>
    <p:extLst>
      <p:ext uri="{BB962C8B-B14F-4D97-AF65-F5344CB8AC3E}">
        <p14:creationId xmlns:p14="http://schemas.microsoft.com/office/powerpoint/2010/main" val="264667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B4FDA-FCD2-BDD5-EEBE-79166CAE3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Quad offset: QVD1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10FF17-0D3F-1FB4-E988-C49A68379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F8023257-CCA1-1C24-17BB-AF5B2A480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024694"/>
              </p:ext>
            </p:extLst>
          </p:nvPr>
        </p:nvGraphicFramePr>
        <p:xfrm>
          <a:off x="2032000" y="1296296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82722229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83853286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0145422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0371007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81551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dX</a:t>
                      </a:r>
                      <a:r>
                        <a:rPr lang="en-US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dY</a:t>
                      </a:r>
                      <a:r>
                        <a:rPr lang="en-US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dZ</a:t>
                      </a:r>
                      <a:r>
                        <a:rPr lang="en-US" dirty="0"/>
                        <a:t>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128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upstream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0.989875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-1.7853929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-0.0085697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-1.7853929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355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downstream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1.493875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-1.8057309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-0.0074198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-1.2771865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29178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E619E10-5117-EF82-EDE5-EBA9335AAE80}"/>
              </a:ext>
            </a:extLst>
          </p:cNvPr>
          <p:cNvSpPr txBox="1"/>
          <p:nvPr/>
        </p:nvSpPr>
        <p:spPr>
          <a:xfrm>
            <a:off x="8942733" y="4632490"/>
            <a:ext cx="27238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dtheta</a:t>
            </a:r>
            <a:r>
              <a:rPr lang="en-US" sz="2000" dirty="0"/>
              <a:t> = -4.045e-5 rad</a:t>
            </a:r>
          </a:p>
          <a:p>
            <a:r>
              <a:rPr lang="en-US" sz="2000" dirty="0" err="1"/>
              <a:t>dphi</a:t>
            </a:r>
            <a:r>
              <a:rPr lang="en-US" sz="2000" dirty="0"/>
              <a:t> = 2.28e-6 rad</a:t>
            </a:r>
          </a:p>
          <a:p>
            <a:r>
              <a:rPr lang="en-US" sz="2000" dirty="0" err="1"/>
              <a:t>dpsi</a:t>
            </a:r>
            <a:r>
              <a:rPr lang="en-US" sz="2000" dirty="0"/>
              <a:t>/tilt = 4.039e-5 rad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6D84A-8FA4-D962-DA28-10F439A8061F}"/>
              </a:ext>
            </a:extLst>
          </p:cNvPr>
          <p:cNvSpPr txBox="1"/>
          <p:nvPr/>
        </p:nvSpPr>
        <p:spPr>
          <a:xfrm>
            <a:off x="8942733" y="3217686"/>
            <a:ext cx="28248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x_pitch</a:t>
            </a:r>
            <a:r>
              <a:rPr lang="en-US" sz="2000" dirty="0"/>
              <a:t> = -4.045e-5 rad</a:t>
            </a:r>
          </a:p>
          <a:p>
            <a:r>
              <a:rPr lang="en-US" sz="2000" dirty="0" err="1"/>
              <a:t>y_pitch</a:t>
            </a:r>
            <a:r>
              <a:rPr lang="en-US" sz="2000" dirty="0"/>
              <a:t> = -2.28e-6 rad</a:t>
            </a:r>
          </a:p>
          <a:p>
            <a:r>
              <a:rPr lang="en-US" sz="2000" dirty="0"/>
              <a:t>tilt = 4.039e-5 rad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8C3BC-D6A1-424D-0C18-370490EF6DD7}"/>
                  </a:ext>
                </a:extLst>
              </p:cNvPr>
              <p:cNvSpPr txBox="1"/>
              <p:nvPr/>
            </p:nvSpPr>
            <p:spPr>
              <a:xfrm>
                <a:off x="315259" y="3385995"/>
                <a:ext cx="3597606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Bmad misalign </a:t>
                </a:r>
                <a:r>
                  <a:rPr lang="en-US" sz="2000" dirty="0" err="1"/>
                  <a:t>w.r.t.</a:t>
                </a:r>
                <a:r>
                  <a:rPr lang="en-US" sz="2000" dirty="0"/>
                  <a:t> element center, Madx misalign </a:t>
                </a:r>
                <a:r>
                  <a:rPr lang="en-US" sz="2000" dirty="0" err="1"/>
                  <a:t>w.r.t.</a:t>
                </a:r>
                <a:r>
                  <a:rPr lang="en-US" sz="2000" dirty="0"/>
                  <a:t> element start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Bmad offsets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average offsets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Madx offsets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upstream offsets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8C3BC-D6A1-424D-0C18-370490EF6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59" y="3385995"/>
                <a:ext cx="3597606" cy="2492990"/>
              </a:xfrm>
              <a:prstGeom prst="rect">
                <a:avLst/>
              </a:prstGeom>
              <a:blipFill>
                <a:blip r:embed="rId3"/>
                <a:stretch>
                  <a:fillRect l="-1404" t="-1015" b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graph of a bar in a grid&#10;&#10;Description automatically generated">
            <a:extLst>
              <a:ext uri="{FF2B5EF4-FFF2-40B4-BE49-F238E27FC236}">
                <a16:creationId xmlns:a16="http://schemas.microsoft.com/office/drawing/2014/main" id="{D4E5394B-E4EA-FC9B-03CB-091758635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865" y="2679491"/>
            <a:ext cx="4808138" cy="40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97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46D2E-1FC4-51CE-442F-2E08BCB7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/>
          <a:lstStyle/>
          <a:p>
            <a:r>
              <a:rPr lang="en-US" sz="4400" dirty="0"/>
              <a:t>Add misalignment to all magnets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8270EE-5EA9-EA61-A057-C72B9573A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FC9ABC-D9E5-6F12-D3C6-6F0F8A33B727}"/>
                  </a:ext>
                </a:extLst>
              </p:cNvPr>
              <p:cNvSpPr txBox="1"/>
              <p:nvPr/>
            </p:nvSpPr>
            <p:spPr>
              <a:xfrm>
                <a:off x="571500" y="1202167"/>
                <a:ext cx="1104595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Bmad misalign w.r.t. element center, Madx misalign w.r.t. element start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9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Bmad offsets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average offsets, Madx offsets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upstream offsets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9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Tracking results agree after adding offsets and rotations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FC9ABC-D9E5-6F12-D3C6-6F0F8A33B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202167"/>
                <a:ext cx="11045952" cy="1292662"/>
              </a:xfrm>
              <a:prstGeom prst="rect">
                <a:avLst/>
              </a:prstGeom>
              <a:blipFill>
                <a:blip r:embed="rId2"/>
                <a:stretch>
                  <a:fillRect l="-575" t="-1942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81D2B8F-03A9-47A9-9868-DB524DB97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103" y="2527730"/>
            <a:ext cx="7772400" cy="417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9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74D61-4BF3-5468-ABA8-79F88F399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660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BPM offsets: add girder elements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C8A47A-7F1E-FBE3-E76E-9FDFD8AE5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CD34D7-7BDB-7D27-5CEB-99C6579A5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8"/>
          <a:stretch/>
        </p:blipFill>
        <p:spPr>
          <a:xfrm>
            <a:off x="1973874" y="3769758"/>
            <a:ext cx="7772400" cy="3088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674EF2-F5F6-5A60-5AE9-E3F04AD6B018}"/>
              </a:ext>
            </a:extLst>
          </p:cNvPr>
          <p:cNvSpPr txBox="1"/>
          <p:nvPr/>
        </p:nvSpPr>
        <p:spPr>
          <a:xfrm>
            <a:off x="568452" y="925453"/>
            <a:ext cx="11045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BPMs are mounted together with quadrupoles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Put quads and BPMs on girders in Bmad so they share same misalignment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D274CD-87FA-7449-3069-4802BF462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03"/>
          <a:stretch/>
        </p:blipFill>
        <p:spPr>
          <a:xfrm>
            <a:off x="2773142" y="1768705"/>
            <a:ext cx="6636572" cy="18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34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46D2E-1FC4-51CE-442F-2E08BCB7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/>
          <a:lstStyle/>
          <a:p>
            <a:r>
              <a:rPr lang="en-US" sz="4400" dirty="0"/>
              <a:t>Add misalignment to BPMs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8270EE-5EA9-EA61-A057-C72B9573A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FC9ABC-D9E5-6F12-D3C6-6F0F8A33B727}"/>
              </a:ext>
            </a:extLst>
          </p:cNvPr>
          <p:cNvSpPr txBox="1"/>
          <p:nvPr/>
        </p:nvSpPr>
        <p:spPr>
          <a:xfrm>
            <a:off x="571500" y="1202167"/>
            <a:ext cx="11045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Add quad misalignment to BPM with girders: difference between BPM orbit and model orbit equals to quad misalignment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06ECF8-7DE4-D6B6-C4EA-2456F3931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820" y="2527730"/>
            <a:ext cx="5497834" cy="34462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DA7884-7A8C-F491-D414-CCF0CCBEAA52}"/>
              </a:ext>
            </a:extLst>
          </p:cNvPr>
          <p:cNvSpPr txBox="1"/>
          <p:nvPr/>
        </p:nvSpPr>
        <p:spPr>
          <a:xfrm>
            <a:off x="3063798" y="213265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Bmad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A034C9-2A93-9AF9-EC67-D590A8A8A67C}"/>
              </a:ext>
            </a:extLst>
          </p:cNvPr>
          <p:cNvSpPr txBox="1"/>
          <p:nvPr/>
        </p:nvSpPr>
        <p:spPr>
          <a:xfrm>
            <a:off x="8639589" y="213265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Survey data</a:t>
            </a:r>
          </a:p>
        </p:txBody>
      </p:sp>
      <p:pic>
        <p:nvPicPr>
          <p:cNvPr id="6" name="Picture 5" descr="A graph of a graph&#10;&#10;Description automatically generated">
            <a:extLst>
              <a:ext uri="{FF2B5EF4-FFF2-40B4-BE49-F238E27FC236}">
                <a16:creationId xmlns:a16="http://schemas.microsoft.com/office/drawing/2014/main" id="{BD136CE4-4D78-E314-028E-0F4F28257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3" r="10309"/>
          <a:stretch/>
        </p:blipFill>
        <p:spPr>
          <a:xfrm>
            <a:off x="569141" y="2472510"/>
            <a:ext cx="5676250" cy="336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84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82E8B-E02F-BD2D-8637-5DCB4AED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Historical orbit vs. simulation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5DE113-05C8-C3B6-B30E-B3E000275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34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3AC61-1912-1389-CBF0-128BF91BF98B}"/>
              </a:ext>
            </a:extLst>
          </p:cNvPr>
          <p:cNvSpPr txBox="1"/>
          <p:nvPr/>
        </p:nvSpPr>
        <p:spPr>
          <a:xfrm>
            <a:off x="568452" y="925453"/>
            <a:ext cx="11045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Bare vertical orbit saved on May 26, 2022 at 13:55 and 14:02, for Qv = 4.8 and Qv = 4.7 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94048B9-328D-15FC-C0C8-878F38308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30" y="1325563"/>
            <a:ext cx="6561739" cy="547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5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DACBFB-CA40-B0D7-21D2-E41006EC3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35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754E66-F576-E2E5-3FDE-BD001E456445}"/>
              </a:ext>
            </a:extLst>
          </p:cNvPr>
          <p:cNvSpPr txBox="1">
            <a:spLocks/>
          </p:cNvSpPr>
          <p:nvPr/>
        </p:nvSpPr>
        <p:spPr>
          <a:xfrm>
            <a:off x="571500" y="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/>
              <a:t>Historical orbit vs. simulation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F78DA-46AD-7CA4-4A2F-37A7D105E412}"/>
              </a:ext>
            </a:extLst>
          </p:cNvPr>
          <p:cNvSpPr txBox="1"/>
          <p:nvPr/>
        </p:nvSpPr>
        <p:spPr>
          <a:xfrm>
            <a:off x="568452" y="925453"/>
            <a:ext cx="11045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Loaded saved snap ramp magnet settings (saved at 14:04, supposedly for Qv = 4.7) to Bmad model, got Qv = 4.63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Simulated vertical orbit is smaller than actual vertical orbit, need to look more into this with Kiel, who got good matching results before</a:t>
            </a:r>
          </a:p>
        </p:txBody>
      </p:sp>
      <p:pic>
        <p:nvPicPr>
          <p:cNvPr id="7" name="Picture 6" descr="A graph with lines and dots&#10;&#10;Description automatically generated">
            <a:extLst>
              <a:ext uri="{FF2B5EF4-FFF2-40B4-BE49-F238E27FC236}">
                <a16:creationId xmlns:a16="http://schemas.microsoft.com/office/drawing/2014/main" id="{B9B562A7-39EE-C472-150A-F16CB80F6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4" y="2599460"/>
            <a:ext cx="7186306" cy="3532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2AF8D6-73D5-785B-3063-D2432A57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049" y="3215013"/>
            <a:ext cx="4043381" cy="258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62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7FF4-451F-9EDA-59DB-8335A731B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Transfer lines: Linac to Booster (LtB)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CEDF88-C7E9-36ED-1931-7A688B4FF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36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1">
                <a:extLst>
                  <a:ext uri="{FF2B5EF4-FFF2-40B4-BE49-F238E27FC236}">
                    <a16:creationId xmlns:a16="http://schemas.microsoft.com/office/drawing/2014/main" id="{11B199B7-C273-E31E-9E58-AA524B2705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500" y="1136300"/>
                <a:ext cx="11049000" cy="1328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/>
                <a:r>
                  <a:rPr lang="en-US" sz="2000" dirty="0"/>
                  <a:t>200 MeV polarized H</a:t>
                </a:r>
                <a:r>
                  <a:rPr lang="en-US" sz="2000" baseline="30000" dirty="0"/>
                  <a:t>-</a:t>
                </a:r>
                <a:r>
                  <a:rPr lang="en-US" sz="2000" dirty="0"/>
                  <a:t> beam (2 e</a:t>
                </a:r>
                <a:r>
                  <a:rPr lang="en-US" sz="2000" baseline="30000" dirty="0"/>
                  <a:t>-</a:t>
                </a:r>
                <a:r>
                  <a:rPr lang="en-US" sz="2000" dirty="0"/>
                  <a:t>) from the drift tube linac (DTL), carbon foil strips electrons at Booster injection</a:t>
                </a:r>
              </a:p>
              <a:p>
                <a:pPr marL="285750" indent="-285750"/>
                <a:r>
                  <a:rPr lang="en-US" sz="2000" dirty="0"/>
                  <a:t>3 sections: High Energy Beam Transport (HEBT) from LINAC tank 9,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126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/>
                  <a:t> achromatic bend region (DH2 – DH5), optics matching region into Booster C5</a:t>
                </a:r>
              </a:p>
            </p:txBody>
          </p:sp>
        </mc:Choice>
        <mc:Fallback xmlns="">
          <p:sp>
            <p:nvSpPr>
              <p:cNvPr id="4" name="Content Placeholder 1">
                <a:extLst>
                  <a:ext uri="{FF2B5EF4-FFF2-40B4-BE49-F238E27FC236}">
                    <a16:creationId xmlns:a16="http://schemas.microsoft.com/office/drawing/2014/main" id="{11B199B7-C273-E31E-9E58-AA524B270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136300"/>
                <a:ext cx="11049000" cy="1328569"/>
              </a:xfrm>
              <a:prstGeom prst="rect">
                <a:avLst/>
              </a:prstGeom>
              <a:blipFill>
                <a:blip r:embed="rId2"/>
                <a:stretch>
                  <a:fillRect l="-575" t="-4762" r="-690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1F0F5E8-2030-D79F-F60F-9A12C9FE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221" y="2593109"/>
            <a:ext cx="5877967" cy="422170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A7F905-C4AF-5898-1437-00C4FAE702C3}"/>
              </a:ext>
            </a:extLst>
          </p:cNvPr>
          <p:cNvCxnSpPr>
            <a:cxnSpLocks/>
          </p:cNvCxnSpPr>
          <p:nvPr/>
        </p:nvCxnSpPr>
        <p:spPr>
          <a:xfrm>
            <a:off x="3852228" y="5559972"/>
            <a:ext cx="1106839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F6BE88D-2242-B2F6-2248-7C61E6095B43}"/>
              </a:ext>
            </a:extLst>
          </p:cNvPr>
          <p:cNvSpPr txBox="1"/>
          <p:nvPr/>
        </p:nvSpPr>
        <p:spPr>
          <a:xfrm>
            <a:off x="4005537" y="519064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HEBT</a:t>
            </a:r>
          </a:p>
        </p:txBody>
      </p:sp>
      <p:sp>
        <p:nvSpPr>
          <p:cNvPr id="22" name="Bent Arrow 21">
            <a:extLst>
              <a:ext uri="{FF2B5EF4-FFF2-40B4-BE49-F238E27FC236}">
                <a16:creationId xmlns:a16="http://schemas.microsoft.com/office/drawing/2014/main" id="{AA42FE13-3195-7193-08C5-0FF1EF5D21C5}"/>
              </a:ext>
            </a:extLst>
          </p:cNvPr>
          <p:cNvSpPr/>
          <p:nvPr/>
        </p:nvSpPr>
        <p:spPr>
          <a:xfrm rot="3978084" flipH="1">
            <a:off x="6941817" y="4846857"/>
            <a:ext cx="567559" cy="525518"/>
          </a:xfrm>
          <a:prstGeom prst="bentArrow">
            <a:avLst>
              <a:gd name="adj1" fmla="val 11377"/>
              <a:gd name="adj2" fmla="val 19618"/>
              <a:gd name="adj3" fmla="val 37463"/>
              <a:gd name="adj4" fmla="val 4191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886878-DC61-E001-D1B9-36D8DE7776E3}"/>
                  </a:ext>
                </a:extLst>
              </p:cNvPr>
              <p:cNvSpPr txBox="1"/>
              <p:nvPr/>
            </p:nvSpPr>
            <p:spPr>
              <a:xfrm>
                <a:off x="6505527" y="4735116"/>
                <a:ext cx="7200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126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bend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886878-DC61-E001-D1B9-36D8DE777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527" y="4735116"/>
                <a:ext cx="720069" cy="646331"/>
              </a:xfrm>
              <a:prstGeom prst="rect">
                <a:avLst/>
              </a:prstGeom>
              <a:blipFill>
                <a:blip r:embed="rId4"/>
                <a:stretch>
                  <a:fillRect l="-7018" r="-3509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E9F795A-2264-242B-9C34-1CD7F21905A5}"/>
              </a:ext>
            </a:extLst>
          </p:cNvPr>
          <p:cNvCxnSpPr>
            <a:cxnSpLocks/>
          </p:cNvCxnSpPr>
          <p:nvPr/>
        </p:nvCxnSpPr>
        <p:spPr>
          <a:xfrm flipH="1" flipV="1">
            <a:off x="5885793" y="3016469"/>
            <a:ext cx="619734" cy="7672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6E31C9F-DA1A-0939-185E-DA3DAEA3555F}"/>
              </a:ext>
            </a:extLst>
          </p:cNvPr>
          <p:cNvSpPr txBox="1"/>
          <p:nvPr/>
        </p:nvSpPr>
        <p:spPr>
          <a:xfrm>
            <a:off x="5147776" y="329478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Booster</a:t>
            </a:r>
          </a:p>
        </p:txBody>
      </p:sp>
    </p:spTree>
    <p:extLst>
      <p:ext uri="{BB962C8B-B14F-4D97-AF65-F5344CB8AC3E}">
        <p14:creationId xmlns:p14="http://schemas.microsoft.com/office/powerpoint/2010/main" val="2518137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621E-3363-A147-4E51-E6AA13596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Transfer lines: Booster to AGS (BtA)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024A0-0BDC-A57C-DEBB-190C1C439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37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1">
                <a:extLst>
                  <a:ext uri="{FF2B5EF4-FFF2-40B4-BE49-F238E27FC236}">
                    <a16:creationId xmlns:a16="http://schemas.microsoft.com/office/drawing/2014/main" id="{CD48E372-8FC0-7976-BA9B-61143E80A2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500" y="1629306"/>
                <a:ext cx="4809797" cy="3929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/>
                <a:r>
                  <a:rPr lang="en-US" sz="2000" dirty="0"/>
                  <a:t>Extraction septum at F6 in Booster, injection septum at L20 in AGS, lattice includes L20 – A15 in AGS</a:t>
                </a:r>
              </a:p>
              <a:p>
                <a:pPr marL="285750" indent="-285750"/>
                <a:r>
                  <a:rPr lang="en-US" sz="2000" dirty="0"/>
                  <a:t>15 quadrupoles, 2 major bends (DH2 &amp; 3, </a:t>
                </a:r>
                <a:r>
                  <a:rPr lang="en-US" sz="2000" u="sng" dirty="0"/>
                  <a:t>overbend</a:t>
                </a:r>
                <a:r>
                  <a:rPr lang="en-US" sz="2000" dirty="0"/>
                  <a:t>, 15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/>
                  <a:t> instead of 10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/>
                  <a:t>), 3 small bends (2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/>
                  <a:t> DH1, 1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/>
                  <a:t> DH4, 8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/>
                  <a:t> DH5)</a:t>
                </a:r>
              </a:p>
              <a:p>
                <a:pPr marL="285750" indent="-285750"/>
                <a:r>
                  <a:rPr lang="en-US" sz="2000" dirty="0"/>
                  <a:t>Multiwires MW006, MW060, MW125, MW166 </a:t>
                </a:r>
              </a:p>
              <a:p>
                <a:pPr marL="285750" indent="-285750"/>
                <a:r>
                  <a:rPr lang="en-US" sz="2000" dirty="0"/>
                  <a:t>Currently only in MAD-X format</a:t>
                </a:r>
              </a:p>
              <a:p>
                <a:pPr marL="285750" indent="-285750"/>
                <a:r>
                  <a:rPr lang="en-US" sz="2000" dirty="0"/>
                  <a:t>Note: fringe fields from AGS main magnets leaking into BtA are ignored in model for now</a:t>
                </a:r>
              </a:p>
            </p:txBody>
          </p:sp>
        </mc:Choice>
        <mc:Fallback xmlns="">
          <p:sp>
            <p:nvSpPr>
              <p:cNvPr id="4" name="Content Placeholder 1">
                <a:extLst>
                  <a:ext uri="{FF2B5EF4-FFF2-40B4-BE49-F238E27FC236}">
                    <a16:creationId xmlns:a16="http://schemas.microsoft.com/office/drawing/2014/main" id="{CD48E372-8FC0-7976-BA9B-61143E80A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629306"/>
                <a:ext cx="4809797" cy="3929281"/>
              </a:xfrm>
              <a:prstGeom prst="rect">
                <a:avLst/>
              </a:prstGeom>
              <a:blipFill>
                <a:blip r:embed="rId2"/>
                <a:stretch>
                  <a:fillRect l="-1319" t="-1613" r="-1583" b="-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553C555-1DCB-B037-3009-A5915B10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787" y="1501843"/>
            <a:ext cx="5998779" cy="434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89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621E-3363-A147-4E51-E6AA13596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Transfer lines: AGS to RHIC (AtR)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024A0-0BDC-A57C-DEBB-190C1C439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38</a:t>
            </a:fld>
            <a:endParaRPr lang="en-US" sz="1000" dirty="0"/>
          </a:p>
        </p:txBody>
      </p:sp>
      <p:pic>
        <p:nvPicPr>
          <p:cNvPr id="5" name="Picture 4" descr="A diagram of a line&#10;&#10;Description automatically generated">
            <a:extLst>
              <a:ext uri="{FF2B5EF4-FFF2-40B4-BE49-F238E27FC236}">
                <a16:creationId xmlns:a16="http://schemas.microsoft.com/office/drawing/2014/main" id="{DD5CA246-9AAF-65E9-EA7C-E9756F84D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26" y="1501843"/>
            <a:ext cx="4823297" cy="5356157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85DFEA4-2C81-313A-AB54-644A94C14B25}"/>
              </a:ext>
            </a:extLst>
          </p:cNvPr>
          <p:cNvSpPr txBox="1">
            <a:spLocks/>
          </p:cNvSpPr>
          <p:nvPr/>
        </p:nvSpPr>
        <p:spPr>
          <a:xfrm>
            <a:off x="6096000" y="2469495"/>
            <a:ext cx="4809797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dirty="0"/>
              <a:t>Extraction septum at H10 in AGS, injection into two RHIC rings via X and Y line</a:t>
            </a:r>
          </a:p>
          <a:p>
            <a:pPr marL="285750" indent="-285750"/>
            <a:r>
              <a:rPr lang="en-US" sz="2000" dirty="0"/>
              <a:t>80 dipoles, 31 quadrupoles, 35 correctors, 2 Lambertson septum magnets</a:t>
            </a:r>
          </a:p>
          <a:p>
            <a:pPr marL="285750" indent="-285750"/>
            <a:r>
              <a:rPr lang="en-US" sz="2000" dirty="0"/>
              <a:t>Currently only in MAD-X format</a:t>
            </a:r>
          </a:p>
        </p:txBody>
      </p:sp>
    </p:spTree>
    <p:extLst>
      <p:ext uri="{BB962C8B-B14F-4D97-AF65-F5344CB8AC3E}">
        <p14:creationId xmlns:p14="http://schemas.microsoft.com/office/powerpoint/2010/main" val="361367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3DCE9FE-2690-D7B3-30BA-58A4741A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/>
          <a:lstStyle/>
          <a:p>
            <a:r>
              <a:rPr lang="en-US" dirty="0"/>
              <a:t>AGS lattice by element type in Bmad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CE0BA-C904-A447-B8F2-3148C4886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482F7-D898-CB21-D9DF-B0EAC0A8C00B}"/>
              </a:ext>
            </a:extLst>
          </p:cNvPr>
          <p:cNvSpPr txBox="1"/>
          <p:nvPr/>
        </p:nvSpPr>
        <p:spPr>
          <a:xfrm>
            <a:off x="4544716" y="1690688"/>
            <a:ext cx="2476961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AGS main lattice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076FA-481E-0AF2-8697-5E7B0C37A47E}"/>
              </a:ext>
            </a:extLst>
          </p:cNvPr>
          <p:cNvSpPr txBox="1"/>
          <p:nvPr/>
        </p:nvSpPr>
        <p:spPr>
          <a:xfrm>
            <a:off x="1521733" y="3371269"/>
            <a:ext cx="1553630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conversions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4146D6-3312-8075-2DD4-DF9B4BF5E3F2}"/>
              </a:ext>
            </a:extLst>
          </p:cNvPr>
          <p:cNvSpPr txBox="1"/>
          <p:nvPr/>
        </p:nvSpPr>
        <p:spPr>
          <a:xfrm>
            <a:off x="599858" y="5180053"/>
            <a:ext cx="968535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rbends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1DCA80-67DA-43D0-0E6A-52ACED1D8F1F}"/>
              </a:ext>
            </a:extLst>
          </p:cNvPr>
          <p:cNvCxnSpPr>
            <a:stCxn id="2" idx="2"/>
            <a:endCxn id="4" idx="0"/>
          </p:cNvCxnSpPr>
          <p:nvPr/>
        </p:nvCxnSpPr>
        <p:spPr>
          <a:xfrm flipH="1">
            <a:off x="2298548" y="2152353"/>
            <a:ext cx="3484649" cy="12189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F746FE7-07AE-5B2D-628C-D770FE3757F7}"/>
              </a:ext>
            </a:extLst>
          </p:cNvPr>
          <p:cNvSpPr txBox="1"/>
          <p:nvPr/>
        </p:nvSpPr>
        <p:spPr>
          <a:xfrm>
            <a:off x="5232220" y="3371269"/>
            <a:ext cx="1225015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E3C542-D8E1-EF52-CD4F-90BEE831109A}"/>
              </a:ext>
            </a:extLst>
          </p:cNvPr>
          <p:cNvSpPr txBox="1"/>
          <p:nvPr/>
        </p:nvSpPr>
        <p:spPr>
          <a:xfrm>
            <a:off x="9113472" y="3371269"/>
            <a:ext cx="954107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bumps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1CD00C-AADF-52E6-5287-1E5BC84788B2}"/>
              </a:ext>
            </a:extLst>
          </p:cNvPr>
          <p:cNvCxnSpPr>
            <a:cxnSpLocks/>
            <a:stCxn id="2" idx="2"/>
            <a:endCxn id="13" idx="0"/>
          </p:cNvCxnSpPr>
          <p:nvPr/>
        </p:nvCxnSpPr>
        <p:spPr>
          <a:xfrm>
            <a:off x="5783197" y="2152353"/>
            <a:ext cx="61531" cy="12189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D7C473-711B-9054-F99C-5C0FE99D214C}"/>
              </a:ext>
            </a:extLst>
          </p:cNvPr>
          <p:cNvCxnSpPr>
            <a:cxnSpLocks/>
            <a:stCxn id="2" idx="2"/>
            <a:endCxn id="14" idx="0"/>
          </p:cNvCxnSpPr>
          <p:nvPr/>
        </p:nvCxnSpPr>
        <p:spPr>
          <a:xfrm>
            <a:off x="5783197" y="2152353"/>
            <a:ext cx="3807329" cy="12189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F578D1C-B2AF-9CA6-5599-E83824D00FF4}"/>
              </a:ext>
            </a:extLst>
          </p:cNvPr>
          <p:cNvSpPr txBox="1"/>
          <p:nvPr/>
        </p:nvSpPr>
        <p:spPr>
          <a:xfrm>
            <a:off x="1845689" y="5185558"/>
            <a:ext cx="1152880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straights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4E1B5-4A09-6BE8-3B58-00A6E42A8F1E}"/>
              </a:ext>
            </a:extLst>
          </p:cNvPr>
          <p:cNvSpPr txBox="1"/>
          <p:nvPr/>
        </p:nvSpPr>
        <p:spPr>
          <a:xfrm>
            <a:off x="5966371" y="5180053"/>
            <a:ext cx="883575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quads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838867-65AD-4E45-A185-92D1F4081A3B}"/>
              </a:ext>
            </a:extLst>
          </p:cNvPr>
          <p:cNvSpPr txBox="1"/>
          <p:nvPr/>
        </p:nvSpPr>
        <p:spPr>
          <a:xfrm>
            <a:off x="7150433" y="5167312"/>
            <a:ext cx="782587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sexts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D94D34-2E19-5DF7-BA8F-20976820136D}"/>
              </a:ext>
            </a:extLst>
          </p:cNvPr>
          <p:cNvSpPr txBox="1"/>
          <p:nvPr/>
        </p:nvSpPr>
        <p:spPr>
          <a:xfrm>
            <a:off x="4899251" y="5180053"/>
            <a:ext cx="811441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bpms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F6DC75-5CCB-D7E4-71F0-C14C4938F771}"/>
              </a:ext>
            </a:extLst>
          </p:cNvPr>
          <p:cNvSpPr txBox="1"/>
          <p:nvPr/>
        </p:nvSpPr>
        <p:spPr>
          <a:xfrm>
            <a:off x="3286459" y="5180053"/>
            <a:ext cx="1322798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correctors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3706DF-3D64-D703-FE6A-31D600448B4B}"/>
              </a:ext>
            </a:extLst>
          </p:cNvPr>
          <p:cNvSpPr txBox="1"/>
          <p:nvPr/>
        </p:nvSpPr>
        <p:spPr>
          <a:xfrm>
            <a:off x="9449953" y="5166875"/>
            <a:ext cx="1295547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extraction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1F49BB-E2A1-3F55-1218-5E018EA7265B}"/>
              </a:ext>
            </a:extLst>
          </p:cNvPr>
          <p:cNvSpPr txBox="1"/>
          <p:nvPr/>
        </p:nvSpPr>
        <p:spPr>
          <a:xfrm>
            <a:off x="10984497" y="5158214"/>
            <a:ext cx="840295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cavity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31D348-6D28-4E4D-0F21-A9652D547D28}"/>
              </a:ext>
            </a:extLst>
          </p:cNvPr>
          <p:cNvSpPr txBox="1"/>
          <p:nvPr/>
        </p:nvSpPr>
        <p:spPr>
          <a:xfrm>
            <a:off x="8213567" y="5167312"/>
            <a:ext cx="997389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snakes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BBAA12-D773-2E67-B5EC-1C85865592B2}"/>
              </a:ext>
            </a:extLst>
          </p:cNvPr>
          <p:cNvCxnSpPr>
            <a:cxnSpLocks/>
            <a:stCxn id="13" idx="2"/>
            <a:endCxn id="5" idx="0"/>
          </p:cNvCxnSpPr>
          <p:nvPr/>
        </p:nvCxnSpPr>
        <p:spPr>
          <a:xfrm flipH="1">
            <a:off x="1084126" y="3771379"/>
            <a:ext cx="4760602" cy="14086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0B3F470-D1B0-30E1-EC3A-18FD088CEF08}"/>
              </a:ext>
            </a:extLst>
          </p:cNvPr>
          <p:cNvCxnSpPr>
            <a:cxnSpLocks/>
            <a:stCxn id="13" idx="2"/>
            <a:endCxn id="22" idx="0"/>
          </p:cNvCxnSpPr>
          <p:nvPr/>
        </p:nvCxnSpPr>
        <p:spPr>
          <a:xfrm flipH="1">
            <a:off x="2422129" y="3771379"/>
            <a:ext cx="3422599" cy="14141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77246A-6E39-1527-FB33-0E5C5EB11131}"/>
              </a:ext>
            </a:extLst>
          </p:cNvPr>
          <p:cNvCxnSpPr>
            <a:cxnSpLocks/>
            <a:stCxn id="13" idx="2"/>
            <a:endCxn id="26" idx="0"/>
          </p:cNvCxnSpPr>
          <p:nvPr/>
        </p:nvCxnSpPr>
        <p:spPr>
          <a:xfrm flipH="1">
            <a:off x="3947858" y="3771379"/>
            <a:ext cx="1896870" cy="14086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869F9AB-79EA-312E-1DC9-5CF2A2F50966}"/>
              </a:ext>
            </a:extLst>
          </p:cNvPr>
          <p:cNvCxnSpPr>
            <a:cxnSpLocks/>
            <a:stCxn id="13" idx="2"/>
            <a:endCxn id="25" idx="0"/>
          </p:cNvCxnSpPr>
          <p:nvPr/>
        </p:nvCxnSpPr>
        <p:spPr>
          <a:xfrm flipH="1">
            <a:off x="5304972" y="3771379"/>
            <a:ext cx="539756" cy="14086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979FD00-2565-730D-A0A1-B29EAC0D811D}"/>
              </a:ext>
            </a:extLst>
          </p:cNvPr>
          <p:cNvCxnSpPr>
            <a:cxnSpLocks/>
            <a:stCxn id="13" idx="2"/>
            <a:endCxn id="23" idx="0"/>
          </p:cNvCxnSpPr>
          <p:nvPr/>
        </p:nvCxnSpPr>
        <p:spPr>
          <a:xfrm>
            <a:off x="5844728" y="3771379"/>
            <a:ext cx="563431" cy="14086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E61B664-7BC3-CE30-2C5C-7BF225895525}"/>
              </a:ext>
            </a:extLst>
          </p:cNvPr>
          <p:cNvCxnSpPr>
            <a:cxnSpLocks/>
            <a:stCxn id="13" idx="2"/>
            <a:endCxn id="24" idx="0"/>
          </p:cNvCxnSpPr>
          <p:nvPr/>
        </p:nvCxnSpPr>
        <p:spPr>
          <a:xfrm>
            <a:off x="5844728" y="3771379"/>
            <a:ext cx="1696999" cy="13959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CC693E0-6561-2FBF-23C0-C16DA11F66D8}"/>
              </a:ext>
            </a:extLst>
          </p:cNvPr>
          <p:cNvCxnSpPr>
            <a:cxnSpLocks/>
            <a:stCxn id="13" idx="2"/>
            <a:endCxn id="29" idx="0"/>
          </p:cNvCxnSpPr>
          <p:nvPr/>
        </p:nvCxnSpPr>
        <p:spPr>
          <a:xfrm>
            <a:off x="5844728" y="3771379"/>
            <a:ext cx="2867534" cy="13959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7C449E7-A7A9-0561-1F8B-47BF69FE77E8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5844728" y="3771379"/>
            <a:ext cx="4151120" cy="13776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FCDB1F5-29F9-DDC0-61F6-84D373CE567E}"/>
              </a:ext>
            </a:extLst>
          </p:cNvPr>
          <p:cNvCxnSpPr>
            <a:cxnSpLocks/>
            <a:stCxn id="13" idx="2"/>
            <a:endCxn id="28" idx="0"/>
          </p:cNvCxnSpPr>
          <p:nvPr/>
        </p:nvCxnSpPr>
        <p:spPr>
          <a:xfrm>
            <a:off x="5844728" y="3771379"/>
            <a:ext cx="5559917" cy="13868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723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F3BC6-8FDA-EEDF-3619-C14BF9EB6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Bare machine in Bmad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1C617-6EA3-A6A5-2046-01CD92DB8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B5180D-DD7E-D386-BC6A-95AEB9649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4" t="5014" r="4691" b="14863"/>
          <a:stretch/>
        </p:blipFill>
        <p:spPr>
          <a:xfrm>
            <a:off x="2245088" y="1106748"/>
            <a:ext cx="7701824" cy="539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70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ED13-831D-F22B-17C5-658A42E7E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/>
          <a:lstStyle/>
          <a:p>
            <a:r>
              <a:rPr lang="en-US" dirty="0"/>
              <a:t>Note: difference in dispersion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5E8E9-C6DE-6C97-541D-6933740EC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582800-C5F1-492F-FEB7-1AC2AC7F5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7" y="2947734"/>
            <a:ext cx="5669280" cy="31089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CB836F-96C5-E8C5-5284-BE8393FDF1AA}"/>
              </a:ext>
            </a:extLst>
          </p:cNvPr>
          <p:cNvGrpSpPr/>
          <p:nvPr/>
        </p:nvGrpSpPr>
        <p:grpSpPr>
          <a:xfrm>
            <a:off x="787988" y="1451713"/>
            <a:ext cx="10554717" cy="748138"/>
            <a:chOff x="527531" y="1329119"/>
            <a:chExt cx="10554717" cy="7481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34655AA-68A5-29A1-1C9D-A5A75C3A6996}"/>
                    </a:ext>
                  </a:extLst>
                </p:cNvPr>
                <p:cNvSpPr txBox="1"/>
                <p:nvPr/>
              </p:nvSpPr>
              <p:spPr>
                <a:xfrm>
                  <a:off x="7174062" y="1501843"/>
                  <a:ext cx="3908186" cy="5754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0" dirty="0"/>
                    <a:t>BMAD: 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34655AA-68A5-29A1-1C9D-A5A75C3A69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062" y="1501843"/>
                  <a:ext cx="3908186" cy="575414"/>
                </a:xfrm>
                <a:prstGeom prst="rect">
                  <a:avLst/>
                </a:prstGeom>
                <a:blipFill>
                  <a:blip r:embed="rId3"/>
                  <a:stretch>
                    <a:fillRect l="-12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BBF1A3C-0816-A01E-BB76-1F1061B3115E}"/>
                    </a:ext>
                  </a:extLst>
                </p:cNvPr>
                <p:cNvSpPr txBox="1"/>
                <p:nvPr/>
              </p:nvSpPr>
              <p:spPr>
                <a:xfrm>
                  <a:off x="527531" y="1501843"/>
                  <a:ext cx="3494483" cy="5754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0" dirty="0"/>
                    <a:t>MAD-X: 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BBF1A3C-0816-A01E-BB76-1F1061B311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531" y="1501843"/>
                  <a:ext cx="3494483" cy="575414"/>
                </a:xfrm>
                <a:prstGeom prst="rect">
                  <a:avLst/>
                </a:prstGeom>
                <a:blipFill>
                  <a:blip r:embed="rId4"/>
                  <a:stretch>
                    <a:fillRect l="-1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8BAF6E4-634C-F5CD-83D0-5CAC94A85AA1}"/>
                </a:ext>
              </a:extLst>
            </p:cNvPr>
            <p:cNvCxnSpPr>
              <a:cxnSpLocks/>
            </p:cNvCxnSpPr>
            <p:nvPr/>
          </p:nvCxnSpPr>
          <p:spPr>
            <a:xfrm>
              <a:off x="4119038" y="1765312"/>
              <a:ext cx="2941327" cy="24238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BC72A6B-CCD7-93EB-F379-BE461A91A68A}"/>
                    </a:ext>
                  </a:extLst>
                </p:cNvPr>
                <p:cNvSpPr txBox="1"/>
                <p:nvPr/>
              </p:nvSpPr>
              <p:spPr>
                <a:xfrm>
                  <a:off x="4238502" y="1329119"/>
                  <a:ext cx="282186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dirty="0"/>
                    <a:t>Agree only when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BC72A6B-CCD7-93EB-F379-BE461A91A6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8502" y="1329119"/>
                  <a:ext cx="2821863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1794" t="-9375" b="-28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19A19A6-09A6-F33E-795B-11EE22BCE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107" y="2967300"/>
            <a:ext cx="5669280" cy="30698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E9982B-3A3D-88CE-C656-FE179D0B4794}"/>
                  </a:ext>
                </a:extLst>
              </p:cNvPr>
              <p:cNvSpPr txBox="1"/>
              <p:nvPr/>
            </p:nvSpPr>
            <p:spPr>
              <a:xfrm>
                <a:off x="8662737" y="2542016"/>
                <a:ext cx="926344" cy="276999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=23.2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E9982B-3A3D-88CE-C656-FE179D0B4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737" y="2542016"/>
                <a:ext cx="926344" cy="276999"/>
              </a:xfrm>
              <a:prstGeom prst="rect">
                <a:avLst/>
              </a:prstGeom>
              <a:blipFill>
                <a:blip r:embed="rId7"/>
                <a:stretch>
                  <a:fillRect l="-4000" r="-4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E203F4-CA04-2C6E-B958-121D3981D746}"/>
                  </a:ext>
                </a:extLst>
              </p:cNvPr>
              <p:cNvSpPr txBox="1"/>
              <p:nvPr/>
            </p:nvSpPr>
            <p:spPr>
              <a:xfrm>
                <a:off x="3066092" y="2522744"/>
                <a:ext cx="926344" cy="276999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=2.51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E203F4-CA04-2C6E-B958-121D3981D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092" y="2522744"/>
                <a:ext cx="926344" cy="276999"/>
              </a:xfrm>
              <a:prstGeom prst="rect">
                <a:avLst/>
              </a:prstGeom>
              <a:blipFill>
                <a:blip r:embed="rId8"/>
                <a:stretch>
                  <a:fillRect l="-4000" r="-5333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601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953C-7CF3-520C-938F-4FF2BC5E5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</p:spPr>
        <p:txBody>
          <a:bodyPr/>
          <a:lstStyle/>
          <a:p>
            <a:r>
              <a:rPr lang="en-US" dirty="0"/>
              <a:t>Python interface: PyTao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038053-DC2A-70FD-E361-423D04144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0E350-496E-488D-C98E-2BD482B64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43" y="1180512"/>
            <a:ext cx="7984249" cy="3565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2BE16A-C702-45F2-CAC0-416345065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068" y="4921932"/>
            <a:ext cx="7772400" cy="17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57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2F909-B9FA-1150-8A26-42C94045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Siberian Snake in the AGS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578EC-1DB8-06E0-AD7A-5C84D2BFE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CC5927F1-CE76-6292-97F5-845D1FF716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500" y="1803862"/>
                <a:ext cx="7001884" cy="3555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Two partial Siberian snakes 120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apart in the AGS</a:t>
                </a:r>
              </a:p>
              <a:p>
                <a:pPr marL="285750" indent="-285750"/>
                <a:endParaRPr lang="en-US" sz="900" dirty="0"/>
              </a:p>
              <a:p>
                <a:pPr marL="285750" indent="-285750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Partial snakes cause less orbit disturbances and require shorter straight sections</a:t>
                </a:r>
              </a:p>
              <a:p>
                <a:pPr marL="285750" indent="-285750"/>
                <a:endParaRPr lang="en-US" sz="900" dirty="0"/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5.9% normal conducting (warm) snake</a:t>
                </a:r>
              </a:p>
              <a:p>
                <a:pPr marL="285750" indent="-285750"/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Super-conducting (cold) snake capable of up to 22%</a:t>
                </a:r>
                <a:endParaRPr lang="en-US" sz="2000" dirty="0"/>
              </a:p>
              <a:p>
                <a:pPr marL="285750" indent="-285750"/>
                <a:endParaRPr lang="en-US" sz="900" dirty="0"/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65% polarization was achieved for acceleration 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1.5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protons/bunch to 24 GeV in 2007</a:t>
                </a:r>
              </a:p>
            </p:txBody>
          </p:sp>
        </mc:Choice>
        <mc:Fallback xmlns="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CC5927F1-CE76-6292-97F5-845D1FF71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803862"/>
                <a:ext cx="7001884" cy="3555845"/>
              </a:xfrm>
              <a:prstGeom prst="rect">
                <a:avLst/>
              </a:prstGeom>
              <a:blipFill>
                <a:blip r:embed="rId2"/>
                <a:stretch>
                  <a:fillRect l="-906" t="-1786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BFAC89-7491-BE85-4EB5-8BC062B54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232" y="1956646"/>
            <a:ext cx="3566782" cy="32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1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6687-6ED0-F6BF-9F05-A2EB091E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/>
          <a:lstStyle/>
          <a:p>
            <a:r>
              <a:rPr lang="en-US" dirty="0"/>
              <a:t>AGS Snakes in MAD-X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C5DD2-51C4-B302-A1E8-DD1A49581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9FFE3-2845-FB73-E562-5B5BF92AC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637658"/>
            <a:ext cx="5733691" cy="3123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7628B-7E81-F3F9-AA54-F62A43082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514" y="1398520"/>
            <a:ext cx="4762500" cy="528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228B6F-F497-A395-C64B-722E929A8C0A}"/>
              </a:ext>
            </a:extLst>
          </p:cNvPr>
          <p:cNvSpPr txBox="1"/>
          <p:nvPr/>
        </p:nvSpPr>
        <p:spPr>
          <a:xfrm>
            <a:off x="571499" y="1715807"/>
            <a:ext cx="5733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MAD-X: call matrix file with closest gamma value, non-physical jumps, no spin tracking</a:t>
            </a:r>
          </a:p>
        </p:txBody>
      </p:sp>
    </p:spTree>
    <p:extLst>
      <p:ext uri="{BB962C8B-B14F-4D97-AF65-F5344CB8AC3E}">
        <p14:creationId xmlns:p14="http://schemas.microsoft.com/office/powerpoint/2010/main" val="317404393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CBB" id="{5D53F0F4-4192-F242-806B-C7051139D4FB}" vid="{59AA1060-E595-B046-8BFE-67FA7F7791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11956</TotalTime>
  <Words>1814</Words>
  <Application>Microsoft Macintosh PowerPoint</Application>
  <PresentationFormat>Widescreen</PresentationFormat>
  <Paragraphs>294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Arial Black</vt:lpstr>
      <vt:lpstr>Calibri</vt:lpstr>
      <vt:lpstr>Cambria Math</vt:lpstr>
      <vt:lpstr>BNL</vt:lpstr>
      <vt:lpstr>Accurate accelerator models for Booster and AGS</vt:lpstr>
      <vt:lpstr>RHIC site map</vt:lpstr>
      <vt:lpstr>Alternating Gradient Synchrotron (AGS)</vt:lpstr>
      <vt:lpstr>AGS lattice by element type in Bmad</vt:lpstr>
      <vt:lpstr>Bare machine in Bmad</vt:lpstr>
      <vt:lpstr>Note: difference in dispersion</vt:lpstr>
      <vt:lpstr>Python interface: PyTao</vt:lpstr>
      <vt:lpstr>Siberian Snake in the AGS</vt:lpstr>
      <vt:lpstr>AGS Snakes in MAD-X</vt:lpstr>
      <vt:lpstr>AGS Snakes in Zgoubi</vt:lpstr>
      <vt:lpstr>Closed orbit in Bmad with grid snakes</vt:lpstr>
      <vt:lpstr>Generalized Gradient (GG)</vt:lpstr>
      <vt:lpstr>GG tracking results: magnetic field</vt:lpstr>
      <vt:lpstr>GG tracking results: twiss &amp; orbit</vt:lpstr>
      <vt:lpstr>GG tracking results: snake strength</vt:lpstr>
      <vt:lpstr>GG tracking results: tracking time</vt:lpstr>
      <vt:lpstr>Closed orbit in Bmad with GG snakes</vt:lpstr>
      <vt:lpstr>Bumps in the AGS</vt:lpstr>
      <vt:lpstr>Magnets with multiple power supplies</vt:lpstr>
      <vt:lpstr>To do: AGS ramping</vt:lpstr>
      <vt:lpstr>To do: AGS ramping</vt:lpstr>
      <vt:lpstr>To do: special magnets</vt:lpstr>
      <vt:lpstr>Alternating Gradient Synchrotron (AGS) Booster</vt:lpstr>
      <vt:lpstr>Booster lattice by element type in Bmad</vt:lpstr>
      <vt:lpstr>Bare machine in Bmad</vt:lpstr>
      <vt:lpstr>Bumps in the Booster</vt:lpstr>
      <vt:lpstr>Booster magnet misalignment</vt:lpstr>
      <vt:lpstr>Booster orbit response mapping</vt:lpstr>
      <vt:lpstr>Bmad vs. Madx: offset definitions</vt:lpstr>
      <vt:lpstr>Quad offset: QVD1</vt:lpstr>
      <vt:lpstr>Add misalignment to all magnets</vt:lpstr>
      <vt:lpstr>BPM offsets: add girder elements</vt:lpstr>
      <vt:lpstr>Add misalignment to BPMs</vt:lpstr>
      <vt:lpstr>Historical orbit vs. simulation</vt:lpstr>
      <vt:lpstr>PowerPoint Presentation</vt:lpstr>
      <vt:lpstr>Transfer lines: Linac to Booster (LtB)</vt:lpstr>
      <vt:lpstr>Transfer lines: Booster to AGS (BtA)</vt:lpstr>
      <vt:lpstr>Transfer lines: AGS to RHIC (AtR)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Preparation of accurate accelerator models for Booster and AGS</dc:title>
  <dc:subject/>
  <dc:creator>Lucy Lin</dc:creator>
  <cp:keywords/>
  <dc:description/>
  <cp:lastModifiedBy>Lucy Lin</cp:lastModifiedBy>
  <cp:revision>163</cp:revision>
  <dcterms:created xsi:type="dcterms:W3CDTF">2023-08-09T19:07:46Z</dcterms:created>
  <dcterms:modified xsi:type="dcterms:W3CDTF">2023-08-25T17:37:56Z</dcterms:modified>
  <cp:category/>
</cp:coreProperties>
</file>