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1"/>
  </p:notesMasterIdLst>
  <p:sldIdLst>
    <p:sldId id="256" r:id="rId2"/>
    <p:sldId id="269" r:id="rId3"/>
    <p:sldId id="262" r:id="rId4"/>
    <p:sldId id="451" r:id="rId5"/>
    <p:sldId id="263" r:id="rId6"/>
    <p:sldId id="270" r:id="rId7"/>
    <p:sldId id="264" r:id="rId8"/>
    <p:sldId id="271" r:id="rId9"/>
    <p:sldId id="268" r:id="rId10"/>
    <p:sldId id="265" r:id="rId11"/>
    <p:sldId id="412" r:id="rId12"/>
    <p:sldId id="413" r:id="rId13"/>
    <p:sldId id="414" r:id="rId14"/>
    <p:sldId id="347" r:id="rId15"/>
    <p:sldId id="348" r:id="rId16"/>
    <p:sldId id="409" r:id="rId17"/>
    <p:sldId id="411" r:id="rId18"/>
    <p:sldId id="310" r:id="rId19"/>
    <p:sldId id="450" r:id="rId20"/>
    <p:sldId id="410" r:id="rId21"/>
    <p:sldId id="338" r:id="rId22"/>
    <p:sldId id="346" r:id="rId23"/>
    <p:sldId id="344" r:id="rId24"/>
    <p:sldId id="272" r:id="rId25"/>
    <p:sldId id="415" r:id="rId26"/>
    <p:sldId id="416" r:id="rId27"/>
    <p:sldId id="273" r:id="rId28"/>
    <p:sldId id="449" r:id="rId29"/>
    <p:sldId id="2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26"/>
    <p:restoredTop sz="94694"/>
  </p:normalViewPr>
  <p:slideViewPr>
    <p:cSldViewPr snapToGrid="0" snapToObjects="1">
      <p:cViewPr varScale="1">
        <p:scale>
          <a:sx n="122" d="100"/>
          <a:sy n="122" d="100"/>
        </p:scale>
        <p:origin x="21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8/15/23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9BF4E0-114E-164D-A4F5-B96752D66FFD}" type="slidenum">
              <a:rPr lang="en-US"/>
              <a:pPr>
                <a:defRPr/>
              </a:pPr>
              <a:t>18</a:t>
            </a:fld>
            <a:endParaRPr lang="en-US"/>
          </a:p>
        </p:txBody>
      </p:sp>
      <p:sp>
        <p:nvSpPr>
          <p:cNvPr id="89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p:txBody>
          <a:bodyPr/>
          <a:lstStyle/>
          <a:p>
            <a:pPr eaLnBrk="1" hangingPunct="1">
              <a:defRPr/>
            </a:pPr>
            <a:r>
              <a:rPr lang="en-US" dirty="0">
                <a:cs typeface="+mn-cs"/>
              </a:rPr>
              <a:t>A complex control system is organized very similarly to that of the architecture of a parallel computer. The more work being done at the FEC level, the more efficient the system. But it is designed and built with an engineering model of the controls in mind.</a:t>
            </a:r>
          </a:p>
          <a:p>
            <a:pPr eaLnBrk="1" hangingPunct="1">
              <a:defRPr/>
            </a:pPr>
            <a:r>
              <a:rPr lang="en-US" dirty="0">
                <a:cs typeface="+mn-cs"/>
              </a:rPr>
              <a:t>MVME162, MVME2100, MVME3100 (and MVME4100)</a:t>
            </a:r>
          </a:p>
          <a:p>
            <a:pPr eaLnBrk="1" hangingPunct="1">
              <a:defRPr/>
            </a:pPr>
            <a:r>
              <a:rPr lang="en-US" dirty="0">
                <a:cs typeface="+mn-cs"/>
              </a:rPr>
              <a:t>RF interfaces = FPGAs with embedded PowerPC processors abstracted as a VME front end</a:t>
            </a:r>
          </a:p>
          <a:p>
            <a:pPr eaLnBrk="1" hangingPunct="1">
              <a:defRPr/>
            </a:pPr>
            <a:endParaRPr lang="en-US" dirty="0">
              <a:cs typeface="+mn-cs"/>
            </a:endParaRPr>
          </a:p>
        </p:txBody>
      </p:sp>
    </p:spTree>
    <p:extLst>
      <p:ext uri="{BB962C8B-B14F-4D97-AF65-F5344CB8AC3E}">
        <p14:creationId xmlns:p14="http://schemas.microsoft.com/office/powerpoint/2010/main" val="2362601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9.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3" Type="http://schemas.openxmlformats.org/officeDocument/2006/relationships/image" Target="file:////var/folders/t4/5vjdgcr17w9bb3y76dh1l1nw0000gn/T/com.microsoft.Word/WebArchiveCopyPasteTempFiles/Fri_Jul_14_14-28-44_2006.gif" TargetMode="External"/><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44817" y="2124362"/>
            <a:ext cx="10334625" cy="1947460"/>
          </a:xfrm>
        </p:spPr>
        <p:txBody>
          <a:bodyPr>
            <a:normAutofit/>
          </a:bodyPr>
          <a:lstStyle/>
          <a:p>
            <a:r>
              <a:rPr lang="en-US" dirty="0"/>
              <a:t>ML in the control system and digital twin thoughts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August 25, 2023		ML for Polarization Collaboration Meeting</a:t>
            </a:r>
          </a:p>
          <a:p>
            <a:r>
              <a:rPr lang="en-US" dirty="0"/>
              <a:t>			Cornell Univ., </a:t>
            </a:r>
          </a:p>
        </p:txBody>
      </p:sp>
      <p:sp>
        <p:nvSpPr>
          <p:cNvPr id="7" name="Text Placeholder 3">
            <a:extLst>
              <a:ext uri="{FF2B5EF4-FFF2-40B4-BE49-F238E27FC236}">
                <a16:creationId xmlns:a16="http://schemas.microsoft.com/office/drawing/2014/main" id="{878184EE-402A-BD22-004B-E8F6B5218F0A}"/>
              </a:ext>
            </a:extLst>
          </p:cNvPr>
          <p:cNvSpPr>
            <a:spLocks noGrp="1"/>
          </p:cNvSpPr>
          <p:nvPr>
            <p:ph type="body" sz="quarter" idx="10"/>
          </p:nvPr>
        </p:nvSpPr>
        <p:spPr>
          <a:xfrm>
            <a:off x="651469" y="4071822"/>
            <a:ext cx="11269235" cy="1259607"/>
          </a:xfrm>
        </p:spPr>
        <p:txBody>
          <a:bodyPr/>
          <a:lstStyle/>
          <a:p>
            <a:r>
              <a:rPr lang="en-US" dirty="0"/>
              <a:t>Kevin A. Brown, </a:t>
            </a:r>
            <a:r>
              <a:rPr lang="en-US" dirty="0" err="1"/>
              <a:t>brownk@bnl.gov</a:t>
            </a:r>
            <a:endParaRPr lang="en-US" dirty="0"/>
          </a:p>
          <a:p>
            <a:r>
              <a:rPr lang="en-US" dirty="0"/>
              <a:t>Brookhaven National Laboratory, Upton, NY 11973, USA</a:t>
            </a:r>
          </a:p>
          <a:p>
            <a:r>
              <a:rPr lang="en-US" dirty="0"/>
              <a:t>ECE Dept., Stony Brook University, Stony Brook, NY 11794, USA</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97EA0-235D-AE35-F3AA-69D54036ABE0}"/>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pic>
        <p:nvPicPr>
          <p:cNvPr id="4098" name="Picture 2">
            <a:extLst>
              <a:ext uri="{FF2B5EF4-FFF2-40B4-BE49-F238E27FC236}">
                <a16:creationId xmlns:a16="http://schemas.microsoft.com/office/drawing/2014/main" id="{FEBCC3F8-3025-54E7-6CAB-A906CD190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44" y="0"/>
            <a:ext cx="10806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6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18BD77-2F68-C66F-4B43-38FC0E6E64E7}"/>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12292" name="Picture 4">
            <a:extLst>
              <a:ext uri="{FF2B5EF4-FFF2-40B4-BE49-F238E27FC236}">
                <a16:creationId xmlns:a16="http://schemas.microsoft.com/office/drawing/2014/main" id="{0E051C7B-66E6-C580-C7CD-C904A57BF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0"/>
            <a:ext cx="9545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9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4D871E-9685-16A5-9654-2A76D834ECE4}"/>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13314" name="Picture 2">
            <a:extLst>
              <a:ext uri="{FF2B5EF4-FFF2-40B4-BE49-F238E27FC236}">
                <a16:creationId xmlns:a16="http://schemas.microsoft.com/office/drawing/2014/main" id="{F7099EBE-2810-09BB-CD31-F93DC877D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0"/>
            <a:ext cx="9545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244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769A69-93A8-DF9F-96ED-41230C89C269}"/>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3" name="Picture 2">
            <a:extLst>
              <a:ext uri="{FF2B5EF4-FFF2-40B4-BE49-F238E27FC236}">
                <a16:creationId xmlns:a16="http://schemas.microsoft.com/office/drawing/2014/main" id="{BCBA1BB8-1C2F-BE09-A0EB-B0C1B2B0A3B8}"/>
              </a:ext>
            </a:extLst>
          </p:cNvPr>
          <p:cNvPicPr>
            <a:picLocks noChangeAspect="1"/>
          </p:cNvPicPr>
          <p:nvPr/>
        </p:nvPicPr>
        <p:blipFill>
          <a:blip r:embed="rId3"/>
          <a:stretch>
            <a:fillRect/>
          </a:stretch>
        </p:blipFill>
        <p:spPr>
          <a:xfrm rot="5400000">
            <a:off x="3306813" y="-3085249"/>
            <a:ext cx="5547471" cy="12161098"/>
          </a:xfrm>
          <a:prstGeom prst="rect">
            <a:avLst/>
          </a:prstGeom>
        </p:spPr>
      </p:pic>
    </p:spTree>
    <p:extLst>
      <p:ext uri="{BB962C8B-B14F-4D97-AF65-F5344CB8AC3E}">
        <p14:creationId xmlns:p14="http://schemas.microsoft.com/office/powerpoint/2010/main" val="24909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875" name="Group 3">
            <a:extLst>
              <a:ext uri="{FF2B5EF4-FFF2-40B4-BE49-F238E27FC236}">
                <a16:creationId xmlns:a16="http://schemas.microsoft.com/office/drawing/2014/main" id="{C0D7F4F3-085A-4FE5-9D25-45952966A965}"/>
              </a:ext>
            </a:extLst>
          </p:cNvPr>
          <p:cNvGrpSpPr>
            <a:grpSpLocks/>
          </p:cNvGrpSpPr>
          <p:nvPr/>
        </p:nvGrpSpPr>
        <p:grpSpPr bwMode="auto">
          <a:xfrm>
            <a:off x="1676400" y="685801"/>
            <a:ext cx="8991600" cy="4868863"/>
            <a:chOff x="0" y="720"/>
            <a:chExt cx="5664" cy="3067"/>
          </a:xfrm>
        </p:grpSpPr>
        <p:pic>
          <p:nvPicPr>
            <p:cNvPr id="335876" name="Picture 4">
              <a:extLst>
                <a:ext uri="{FF2B5EF4-FFF2-40B4-BE49-F238E27FC236}">
                  <a16:creationId xmlns:a16="http://schemas.microsoft.com/office/drawing/2014/main" id="{B21CC9D4-DF4E-53F6-1A97-F65548263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0"/>
              <a:ext cx="5616" cy="3067"/>
            </a:xfrm>
            <a:prstGeom prst="rect">
              <a:avLst/>
            </a:prstGeom>
            <a:solidFill>
              <a:schemeClr val="tx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5877" name="Line 5">
              <a:extLst>
                <a:ext uri="{FF2B5EF4-FFF2-40B4-BE49-F238E27FC236}">
                  <a16:creationId xmlns:a16="http://schemas.microsoft.com/office/drawing/2014/main" id="{B3F75A32-5A33-C268-DE3C-1162D7A411BD}"/>
                </a:ext>
              </a:extLst>
            </p:cNvPr>
            <p:cNvSpPr>
              <a:spLocks noChangeShapeType="1"/>
            </p:cNvSpPr>
            <p:nvPr/>
          </p:nvSpPr>
          <p:spPr bwMode="auto">
            <a:xfrm flipV="1">
              <a:off x="1344" y="1584"/>
              <a:ext cx="1440" cy="48"/>
            </a:xfrm>
            <a:prstGeom prst="line">
              <a:avLst/>
            </a:prstGeom>
            <a:noFill/>
            <a:ln w="9525">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5878" name="Line 6">
              <a:extLst>
                <a:ext uri="{FF2B5EF4-FFF2-40B4-BE49-F238E27FC236}">
                  <a16:creationId xmlns:a16="http://schemas.microsoft.com/office/drawing/2014/main" id="{39BE7A7F-A1AA-E685-5331-82FE41B810F9}"/>
                </a:ext>
              </a:extLst>
            </p:cNvPr>
            <p:cNvSpPr>
              <a:spLocks noChangeShapeType="1"/>
            </p:cNvSpPr>
            <p:nvPr/>
          </p:nvSpPr>
          <p:spPr bwMode="auto">
            <a:xfrm flipV="1">
              <a:off x="240" y="2448"/>
              <a:ext cx="912" cy="240"/>
            </a:xfrm>
            <a:prstGeom prst="line">
              <a:avLst/>
            </a:prstGeom>
            <a:noFill/>
            <a:ln w="9525">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5879" name="Line 7">
              <a:extLst>
                <a:ext uri="{FF2B5EF4-FFF2-40B4-BE49-F238E27FC236}">
                  <a16:creationId xmlns:a16="http://schemas.microsoft.com/office/drawing/2014/main" id="{E07F56E4-928D-3C07-303F-548D867EF102}"/>
                </a:ext>
              </a:extLst>
            </p:cNvPr>
            <p:cNvSpPr>
              <a:spLocks noChangeShapeType="1"/>
            </p:cNvSpPr>
            <p:nvPr/>
          </p:nvSpPr>
          <p:spPr bwMode="auto">
            <a:xfrm flipH="1" flipV="1">
              <a:off x="3552" y="1728"/>
              <a:ext cx="96" cy="288"/>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5880" name="Oval 8">
              <a:extLst>
                <a:ext uri="{FF2B5EF4-FFF2-40B4-BE49-F238E27FC236}">
                  <a16:creationId xmlns:a16="http://schemas.microsoft.com/office/drawing/2014/main" id="{7D550759-3A8C-5EE4-53C9-13B72896C270}"/>
                </a:ext>
              </a:extLst>
            </p:cNvPr>
            <p:cNvSpPr>
              <a:spLocks noChangeArrowheads="1"/>
            </p:cNvSpPr>
            <p:nvPr/>
          </p:nvSpPr>
          <p:spPr bwMode="auto">
            <a:xfrm>
              <a:off x="3264" y="1680"/>
              <a:ext cx="144" cy="96"/>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5881" name="Oval 9">
              <a:extLst>
                <a:ext uri="{FF2B5EF4-FFF2-40B4-BE49-F238E27FC236}">
                  <a16:creationId xmlns:a16="http://schemas.microsoft.com/office/drawing/2014/main" id="{AB7EEE85-DD88-EE4D-1E08-A3EE954F3E7A}"/>
                </a:ext>
              </a:extLst>
            </p:cNvPr>
            <p:cNvSpPr>
              <a:spLocks noChangeArrowheads="1"/>
            </p:cNvSpPr>
            <p:nvPr/>
          </p:nvSpPr>
          <p:spPr bwMode="auto">
            <a:xfrm>
              <a:off x="5424" y="1152"/>
              <a:ext cx="144" cy="96"/>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5882" name="Line 10">
              <a:extLst>
                <a:ext uri="{FF2B5EF4-FFF2-40B4-BE49-F238E27FC236}">
                  <a16:creationId xmlns:a16="http://schemas.microsoft.com/office/drawing/2014/main" id="{98238089-7D91-26DA-38CD-FB7E7D520EDB}"/>
                </a:ext>
              </a:extLst>
            </p:cNvPr>
            <p:cNvSpPr>
              <a:spLocks noChangeShapeType="1"/>
            </p:cNvSpPr>
            <p:nvPr/>
          </p:nvSpPr>
          <p:spPr bwMode="auto">
            <a:xfrm flipV="1">
              <a:off x="3168" y="1776"/>
              <a:ext cx="144" cy="576"/>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5883" name="Line 11">
              <a:extLst>
                <a:ext uri="{FF2B5EF4-FFF2-40B4-BE49-F238E27FC236}">
                  <a16:creationId xmlns:a16="http://schemas.microsoft.com/office/drawing/2014/main" id="{B4DE96FA-7CF7-2800-62C2-FFF2511E8A5E}"/>
                </a:ext>
              </a:extLst>
            </p:cNvPr>
            <p:cNvSpPr>
              <a:spLocks noChangeShapeType="1"/>
            </p:cNvSpPr>
            <p:nvPr/>
          </p:nvSpPr>
          <p:spPr bwMode="auto">
            <a:xfrm flipV="1">
              <a:off x="5088" y="1248"/>
              <a:ext cx="384" cy="816"/>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5884" name="WordArt 12">
              <a:extLst>
                <a:ext uri="{FF2B5EF4-FFF2-40B4-BE49-F238E27FC236}">
                  <a16:creationId xmlns:a16="http://schemas.microsoft.com/office/drawing/2014/main" id="{4841B4DC-4709-BA1C-CBF7-CDFAE97A61B7}"/>
                </a:ext>
              </a:extLst>
            </p:cNvPr>
            <p:cNvSpPr>
              <a:spLocks noChangeArrowheads="1" noChangeShapeType="1" noTextEdit="1"/>
            </p:cNvSpPr>
            <p:nvPr/>
          </p:nvSpPr>
          <p:spPr bwMode="auto">
            <a:xfrm>
              <a:off x="3360" y="2016"/>
              <a:ext cx="1008" cy="19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buFontTx/>
                <a:buNone/>
              </a:pPr>
              <a:r>
                <a:rPr lang="en-US" sz="2400" kern="10">
                  <a:latin typeface="Arial Black" panose="020B0604020202020204" pitchFamily="34" charset="0"/>
                  <a:cs typeface="Arial Black" panose="020B0604020202020204" pitchFamily="34" charset="0"/>
                </a:rPr>
                <a:t>Stripping Foil</a:t>
              </a:r>
            </a:p>
          </p:txBody>
        </p:sp>
        <p:sp>
          <p:nvSpPr>
            <p:cNvPr id="335885" name="WordArt 13">
              <a:extLst>
                <a:ext uri="{FF2B5EF4-FFF2-40B4-BE49-F238E27FC236}">
                  <a16:creationId xmlns:a16="http://schemas.microsoft.com/office/drawing/2014/main" id="{B5FFB82B-042B-1B59-C957-6400695BF6D8}"/>
                </a:ext>
              </a:extLst>
            </p:cNvPr>
            <p:cNvSpPr>
              <a:spLocks noChangeArrowheads="1" noChangeShapeType="1" noTextEdit="1"/>
            </p:cNvSpPr>
            <p:nvPr/>
          </p:nvSpPr>
          <p:spPr bwMode="auto">
            <a:xfrm>
              <a:off x="2784" y="2400"/>
              <a:ext cx="1152" cy="14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buFontTx/>
                <a:buNone/>
              </a:pPr>
              <a:r>
                <a:rPr lang="en-US" sz="3600" kern="10">
                  <a:latin typeface="Arial Black" panose="020B0604020202020204" pitchFamily="34" charset="0"/>
                  <a:cs typeface="Arial Black" panose="020B0604020202020204" pitchFamily="34" charset="0"/>
                </a:rPr>
                <a:t>2003 Coil Failure</a:t>
              </a:r>
            </a:p>
          </p:txBody>
        </p:sp>
        <p:sp>
          <p:nvSpPr>
            <p:cNvPr id="335886" name="WordArt 14">
              <a:extLst>
                <a:ext uri="{FF2B5EF4-FFF2-40B4-BE49-F238E27FC236}">
                  <a16:creationId xmlns:a16="http://schemas.microsoft.com/office/drawing/2014/main" id="{A7BEF1AB-F0A1-5732-E12A-37B61EBD3E6D}"/>
                </a:ext>
              </a:extLst>
            </p:cNvPr>
            <p:cNvSpPr>
              <a:spLocks noChangeArrowheads="1" noChangeShapeType="1" noTextEdit="1"/>
            </p:cNvSpPr>
            <p:nvPr/>
          </p:nvSpPr>
          <p:spPr bwMode="auto">
            <a:xfrm>
              <a:off x="4512" y="2112"/>
              <a:ext cx="1152" cy="14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buFontTx/>
                <a:buNone/>
              </a:pPr>
              <a:r>
                <a:rPr lang="en-US" sz="3600" kern="10">
                  <a:latin typeface="Arial Black" panose="020B0604020202020204" pitchFamily="34" charset="0"/>
                  <a:cs typeface="Arial Black" panose="020B0604020202020204" pitchFamily="34" charset="0"/>
                </a:rPr>
                <a:t>1998 Coil Failure</a:t>
              </a:r>
            </a:p>
          </p:txBody>
        </p:sp>
        <p:sp>
          <p:nvSpPr>
            <p:cNvPr id="335887" name="WordArt 15">
              <a:extLst>
                <a:ext uri="{FF2B5EF4-FFF2-40B4-BE49-F238E27FC236}">
                  <a16:creationId xmlns:a16="http://schemas.microsoft.com/office/drawing/2014/main" id="{E3078E41-23C9-34AF-A4D3-43413166C7A3}"/>
                </a:ext>
              </a:extLst>
            </p:cNvPr>
            <p:cNvSpPr>
              <a:spLocks noChangeArrowheads="1" noChangeShapeType="1" noTextEdit="1"/>
            </p:cNvSpPr>
            <p:nvPr/>
          </p:nvSpPr>
          <p:spPr bwMode="auto">
            <a:xfrm>
              <a:off x="1104" y="1440"/>
              <a:ext cx="948" cy="18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buFontTx/>
                <a:buNone/>
              </a:pPr>
              <a:r>
                <a:rPr lang="en-US" sz="2400" kern="10">
                  <a:ln w="9525">
                    <a:solidFill>
                      <a:schemeClr val="bg1"/>
                    </a:solidFill>
                    <a:round/>
                    <a:headEnd/>
                    <a:tailEnd/>
                  </a:ln>
                  <a:latin typeface="Arial Black" panose="020B0604020202020204" pitchFamily="34" charset="0"/>
                  <a:cs typeface="Arial Black" panose="020B0604020202020204" pitchFamily="34" charset="0"/>
                </a:rPr>
                <a:t>H- injection</a:t>
              </a:r>
            </a:p>
          </p:txBody>
        </p:sp>
        <p:sp>
          <p:nvSpPr>
            <p:cNvPr id="335888" name="WordArt 16">
              <a:extLst>
                <a:ext uri="{FF2B5EF4-FFF2-40B4-BE49-F238E27FC236}">
                  <a16:creationId xmlns:a16="http://schemas.microsoft.com/office/drawing/2014/main" id="{AB2C95F3-F2BD-C098-ED01-5C4723519939}"/>
                </a:ext>
              </a:extLst>
            </p:cNvPr>
            <p:cNvSpPr>
              <a:spLocks noChangeArrowheads="1" noChangeShapeType="1" noTextEdit="1"/>
            </p:cNvSpPr>
            <p:nvPr/>
          </p:nvSpPr>
          <p:spPr bwMode="auto">
            <a:xfrm>
              <a:off x="240" y="2208"/>
              <a:ext cx="948" cy="18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buFontTx/>
                <a:buNone/>
              </a:pPr>
              <a:r>
                <a:rPr lang="en-US" sz="2400" kern="10">
                  <a:latin typeface="Arial Black" panose="020B0604020202020204" pitchFamily="34" charset="0"/>
                  <a:cs typeface="Arial Black" panose="020B0604020202020204" pitchFamily="34" charset="0"/>
                </a:rPr>
                <a:t>HI injection</a:t>
              </a:r>
            </a:p>
          </p:txBody>
        </p:sp>
      </p:grpSp>
      <p:sp>
        <p:nvSpPr>
          <p:cNvPr id="335874" name="Rectangle 2">
            <a:extLst>
              <a:ext uri="{FF2B5EF4-FFF2-40B4-BE49-F238E27FC236}">
                <a16:creationId xmlns:a16="http://schemas.microsoft.com/office/drawing/2014/main" id="{9159AF71-6C75-6B73-9175-ED779E7B6679}"/>
              </a:ext>
            </a:extLst>
          </p:cNvPr>
          <p:cNvSpPr>
            <a:spLocks noGrp="1" noChangeArrowheads="1"/>
          </p:cNvSpPr>
          <p:nvPr>
            <p:ph type="title"/>
          </p:nvPr>
        </p:nvSpPr>
        <p:spPr/>
        <p:txBody>
          <a:bodyPr/>
          <a:lstStyle/>
          <a:p>
            <a:r>
              <a:rPr lang="en-US" altLang="en-US" sz="2800"/>
              <a:t>Booster Injection</a:t>
            </a:r>
          </a:p>
        </p:txBody>
      </p:sp>
      <p:pic>
        <p:nvPicPr>
          <p:cNvPr id="335889" name="Picture 17">
            <a:extLst>
              <a:ext uri="{FF2B5EF4-FFF2-40B4-BE49-F238E27FC236}">
                <a16:creationId xmlns:a16="http://schemas.microsoft.com/office/drawing/2014/main" id="{0EF8FE3E-1087-5445-72A9-A9AB47F4EA6F}"/>
              </a:ext>
            </a:extLst>
          </p:cNvPr>
          <p:cNvPicPr>
            <a:picLocks noChangeAspect="1" noChangeArrowheads="1"/>
          </p:cNvPicPr>
          <p:nvPr>
            <p:ph sz="half" idx="2"/>
          </p:nvPr>
        </p:nvPicPr>
        <p:blipFill>
          <a:blip r:embed="rId3">
            <a:lum bright="22000" contrast="22000"/>
            <a:extLst>
              <a:ext uri="{28A0092B-C50C-407E-A947-70E740481C1C}">
                <a14:useLocalDpi xmlns:a14="http://schemas.microsoft.com/office/drawing/2010/main" val="0"/>
              </a:ext>
            </a:extLst>
          </a:blip>
          <a:srcRect/>
          <a:stretch>
            <a:fillRect/>
          </a:stretch>
        </p:blipFill>
        <p:spPr>
          <a:xfrm>
            <a:off x="6705600" y="3657600"/>
            <a:ext cx="39624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5890" name="Freeform 18">
            <a:extLst>
              <a:ext uri="{FF2B5EF4-FFF2-40B4-BE49-F238E27FC236}">
                <a16:creationId xmlns:a16="http://schemas.microsoft.com/office/drawing/2014/main" id="{44E87BC6-3134-7D44-9E29-1033FB5C01C1}"/>
              </a:ext>
            </a:extLst>
          </p:cNvPr>
          <p:cNvSpPr>
            <a:spLocks/>
          </p:cNvSpPr>
          <p:nvPr/>
        </p:nvSpPr>
        <p:spPr bwMode="auto">
          <a:xfrm>
            <a:off x="7772400" y="1117600"/>
            <a:ext cx="1435100" cy="2540000"/>
          </a:xfrm>
          <a:custGeom>
            <a:avLst/>
            <a:gdLst>
              <a:gd name="T0" fmla="*/ 240 w 904"/>
              <a:gd name="T1" fmla="*/ 1600 h 1600"/>
              <a:gd name="T2" fmla="*/ 816 w 904"/>
              <a:gd name="T3" fmla="*/ 880 h 1600"/>
              <a:gd name="T4" fmla="*/ 768 w 904"/>
              <a:gd name="T5" fmla="*/ 208 h 1600"/>
              <a:gd name="T6" fmla="*/ 336 w 904"/>
              <a:gd name="T7" fmla="*/ 16 h 1600"/>
              <a:gd name="T8" fmla="*/ 0 w 904"/>
              <a:gd name="T9" fmla="*/ 112 h 1600"/>
            </a:gdLst>
            <a:ahLst/>
            <a:cxnLst>
              <a:cxn ang="0">
                <a:pos x="T0" y="T1"/>
              </a:cxn>
              <a:cxn ang="0">
                <a:pos x="T2" y="T3"/>
              </a:cxn>
              <a:cxn ang="0">
                <a:pos x="T4" y="T5"/>
              </a:cxn>
              <a:cxn ang="0">
                <a:pos x="T6" y="T7"/>
              </a:cxn>
              <a:cxn ang="0">
                <a:pos x="T8" y="T9"/>
              </a:cxn>
            </a:cxnLst>
            <a:rect l="0" t="0" r="r" b="b"/>
            <a:pathLst>
              <a:path w="904" h="1600">
                <a:moveTo>
                  <a:pt x="240" y="1600"/>
                </a:moveTo>
                <a:cubicBezTo>
                  <a:pt x="484" y="1356"/>
                  <a:pt x="728" y="1112"/>
                  <a:pt x="816" y="880"/>
                </a:cubicBezTo>
                <a:cubicBezTo>
                  <a:pt x="904" y="648"/>
                  <a:pt x="848" y="352"/>
                  <a:pt x="768" y="208"/>
                </a:cubicBezTo>
                <a:cubicBezTo>
                  <a:pt x="688" y="64"/>
                  <a:pt x="464" y="32"/>
                  <a:pt x="336" y="16"/>
                </a:cubicBezTo>
                <a:cubicBezTo>
                  <a:pt x="208" y="0"/>
                  <a:pt x="56" y="96"/>
                  <a:pt x="0" y="112"/>
                </a:cubicBezTo>
              </a:path>
            </a:pathLst>
          </a:custGeom>
          <a:noFill/>
          <a:ln w="25400" cap="flat" cmpd="sng">
            <a:solidFill>
              <a:srgbClr val="00FF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2BAB1B83-08D9-5FD4-27F7-D90A2CD45F65}"/>
              </a:ext>
            </a:extLst>
          </p:cNvPr>
          <p:cNvSpPr>
            <a:spLocks noGrp="1" noChangeArrowheads="1"/>
          </p:cNvSpPr>
          <p:nvPr>
            <p:ph type="title"/>
          </p:nvPr>
        </p:nvSpPr>
        <p:spPr/>
        <p:txBody>
          <a:bodyPr/>
          <a:lstStyle/>
          <a:p>
            <a:r>
              <a:rPr lang="en-US" altLang="en-US" sz="2800"/>
              <a:t>C3 Inflector Protection</a:t>
            </a:r>
          </a:p>
        </p:txBody>
      </p:sp>
      <p:pic>
        <p:nvPicPr>
          <p:cNvPr id="336899" name="Picture 3">
            <a:extLst>
              <a:ext uri="{FF2B5EF4-FFF2-40B4-BE49-F238E27FC236}">
                <a16:creationId xmlns:a16="http://schemas.microsoft.com/office/drawing/2014/main" id="{2C9E2825-2AD8-8D6B-D050-A4AD26A6E79E}"/>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4189" y="1368425"/>
            <a:ext cx="4186237" cy="3043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6900" name="Picture 4">
            <a:extLst>
              <a:ext uri="{FF2B5EF4-FFF2-40B4-BE49-F238E27FC236}">
                <a16:creationId xmlns:a16="http://schemas.microsoft.com/office/drawing/2014/main" id="{0C7FAD74-102A-E946-A552-76ABD12B2564}"/>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18214" y="1368425"/>
            <a:ext cx="4187825" cy="3043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6901" name="Text Box 5">
            <a:extLst>
              <a:ext uri="{FF2B5EF4-FFF2-40B4-BE49-F238E27FC236}">
                <a16:creationId xmlns:a16="http://schemas.microsoft.com/office/drawing/2014/main" id="{048CCDFD-3DBB-5FE5-08DE-BF1EBF8AEF7C}"/>
              </a:ext>
            </a:extLst>
          </p:cNvPr>
          <p:cNvSpPr txBox="1">
            <a:spLocks noChangeArrowheads="1"/>
          </p:cNvSpPr>
          <p:nvPr/>
        </p:nvSpPr>
        <p:spPr bwMode="auto">
          <a:xfrm>
            <a:off x="1905000" y="4495800"/>
            <a:ext cx="8153400" cy="6413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None/>
            </a:pPr>
            <a:r>
              <a:rPr lang="en-US" altLang="en-US" b="1">
                <a:latin typeface="Arial" panose="020B0604020202020204" pitchFamily="34" charset="0"/>
              </a:rPr>
              <a:t>Inflector septum distortion. Should be perfectly flat.  Presumed cause is high intensity protons scraping on the septum.</a:t>
            </a:r>
          </a:p>
        </p:txBody>
      </p:sp>
      <p:sp>
        <p:nvSpPr>
          <p:cNvPr id="336902" name="Line 6">
            <a:extLst>
              <a:ext uri="{FF2B5EF4-FFF2-40B4-BE49-F238E27FC236}">
                <a16:creationId xmlns:a16="http://schemas.microsoft.com/office/drawing/2014/main" id="{651CED7B-1F96-1A95-F755-D517CAA5566D}"/>
              </a:ext>
            </a:extLst>
          </p:cNvPr>
          <p:cNvSpPr>
            <a:spLocks noChangeShapeType="1"/>
          </p:cNvSpPr>
          <p:nvPr/>
        </p:nvSpPr>
        <p:spPr bwMode="auto">
          <a:xfrm flipH="1" flipV="1">
            <a:off x="6629400" y="2514600"/>
            <a:ext cx="381000" cy="182880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p:cNvSpPr>
            <a:spLocks noGrp="1"/>
          </p:cNvSpPr>
          <p:nvPr>
            <p:ph type="title"/>
          </p:nvPr>
        </p:nvSpPr>
        <p:spPr>
          <a:xfrm>
            <a:off x="931025" y="11113"/>
            <a:ext cx="9279775" cy="838200"/>
          </a:xfrm>
        </p:spPr>
        <p:txBody>
          <a:bodyPr>
            <a:normAutofit/>
          </a:bodyPr>
          <a:lstStyle/>
          <a:p>
            <a:r>
              <a:rPr lang="en-US" altLang="en-US" dirty="0"/>
              <a:t>EBIS – Electron Beam Ion Source</a:t>
            </a:r>
          </a:p>
        </p:txBody>
      </p:sp>
      <p:sp>
        <p:nvSpPr>
          <p:cNvPr id="5" name="Slide Number Placeholder 4"/>
          <p:cNvSpPr>
            <a:spLocks noGrp="1"/>
          </p:cNvSpPr>
          <p:nvPr>
            <p:ph type="sldNum" sz="quarter" idx="4294967295"/>
          </p:nvPr>
        </p:nvSpPr>
        <p:spPr>
          <a:xfrm>
            <a:off x="4648200" y="6356351"/>
            <a:ext cx="2895600" cy="365125"/>
          </a:xfrm>
          <a:prstGeom prst="rect">
            <a:avLst/>
          </a:prstGeom>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pPr algn="ctr"/>
            <a:fld id="{8ECBDAD1-7C77-8A41-B5B5-DAB9E3F17553}" type="slidenum">
              <a:rPr lang="en-US" altLang="en-US">
                <a:solidFill>
                  <a:srgbClr val="898989"/>
                </a:solidFill>
              </a:rPr>
              <a:pPr algn="ctr"/>
              <a:t>16</a:t>
            </a:fld>
            <a:endParaRPr lang="en-US" altLang="en-US">
              <a:solidFill>
                <a:srgbClr val="898989"/>
              </a:solidFill>
            </a:endParaRPr>
          </a:p>
        </p:txBody>
      </p:sp>
      <p:pic>
        <p:nvPicPr>
          <p:cNvPr id="102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85800"/>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p:cNvSpPr/>
          <p:nvPr/>
        </p:nvSpPr>
        <p:spPr>
          <a:xfrm>
            <a:off x="2890345" y="4550979"/>
            <a:ext cx="2081048" cy="1100356"/>
          </a:xfrm>
          <a:prstGeom prst="frame">
            <a:avLst>
              <a:gd name="adj1" fmla="val 1880"/>
            </a:avLst>
          </a:prstGeom>
          <a:solidFill>
            <a:srgbClr val="FF0000"/>
          </a:solidFill>
          <a:ln w="63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p:cNvCxnSpPr>
            <a:stCxn id="8" idx="0"/>
          </p:cNvCxnSpPr>
          <p:nvPr/>
        </p:nvCxnSpPr>
        <p:spPr>
          <a:xfrm flipV="1">
            <a:off x="3930870" y="3170153"/>
            <a:ext cx="1340069" cy="1380827"/>
          </a:xfrm>
          <a:prstGeom prst="straightConnector1">
            <a:avLst/>
          </a:prstGeom>
          <a:ln w="381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09785" y="1030159"/>
            <a:ext cx="1725152" cy="369332"/>
          </a:xfrm>
          <a:prstGeom prst="rect">
            <a:avLst/>
          </a:prstGeom>
          <a:noFill/>
        </p:spPr>
        <p:txBody>
          <a:bodyPr wrap="none" rtlCol="0">
            <a:spAutoFit/>
          </a:bodyPr>
          <a:lstStyle/>
          <a:p>
            <a:r>
              <a:rPr lang="en-US"/>
              <a:t>Laser Ion Source</a:t>
            </a:r>
          </a:p>
        </p:txBody>
      </p:sp>
      <p:sp>
        <p:nvSpPr>
          <p:cNvPr id="15" name="TextBox 14"/>
          <p:cNvSpPr txBox="1"/>
          <p:nvPr/>
        </p:nvSpPr>
        <p:spPr>
          <a:xfrm>
            <a:off x="6958664" y="1366626"/>
            <a:ext cx="2467791" cy="369332"/>
          </a:xfrm>
          <a:prstGeom prst="rect">
            <a:avLst/>
          </a:prstGeom>
          <a:noFill/>
        </p:spPr>
        <p:txBody>
          <a:bodyPr wrap="none" rtlCol="0">
            <a:spAutoFit/>
          </a:bodyPr>
          <a:lstStyle/>
          <a:p>
            <a:r>
              <a:rPr lang="en-US"/>
              <a:t>Hollow Cathode Sources</a:t>
            </a:r>
            <a:endParaRPr lang="en-US" dirty="0"/>
          </a:p>
        </p:txBody>
      </p:sp>
      <p:sp>
        <p:nvSpPr>
          <p:cNvPr id="16" name="Rectangle 15"/>
          <p:cNvSpPr/>
          <p:nvPr/>
        </p:nvSpPr>
        <p:spPr>
          <a:xfrm>
            <a:off x="6064470" y="1029138"/>
            <a:ext cx="1681655" cy="2636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019184">
            <a:off x="6124759" y="857060"/>
            <a:ext cx="247280" cy="725214"/>
          </a:xfrm>
          <a:prstGeom prst="rect">
            <a:avLst/>
          </a:prstGeom>
          <a:gradFill>
            <a:gsLst>
              <a:gs pos="0">
                <a:schemeClr val="accent1">
                  <a:tint val="100000"/>
                  <a:shade val="100000"/>
                  <a:satMod val="130000"/>
                  <a:alpha val="20000"/>
                </a:schemeClr>
              </a:gs>
              <a:gs pos="100000">
                <a:schemeClr val="accent1">
                  <a:tint val="50000"/>
                  <a:shade val="100000"/>
                  <a:satMod val="350000"/>
                </a:schemeClr>
              </a:gs>
            </a:gsLst>
          </a:gradFill>
          <a:ln>
            <a:solidFill>
              <a:schemeClr val="accent1">
                <a:shade val="95000"/>
                <a:satMod val="105000"/>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2" idx="3"/>
          </p:cNvCxnSpPr>
          <p:nvPr/>
        </p:nvCxnSpPr>
        <p:spPr>
          <a:xfrm>
            <a:off x="5334937" y="1214825"/>
            <a:ext cx="729532" cy="6547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5" idx="1"/>
          </p:cNvCxnSpPr>
          <p:nvPr/>
        </p:nvCxnSpPr>
        <p:spPr>
          <a:xfrm flipH="1" flipV="1">
            <a:off x="6698891" y="1524000"/>
            <a:ext cx="259772" cy="27292"/>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 idx="1"/>
          </p:cNvCxnSpPr>
          <p:nvPr/>
        </p:nvCxnSpPr>
        <p:spPr>
          <a:xfrm flipH="1" flipV="1">
            <a:off x="5944539" y="997618"/>
            <a:ext cx="1014125" cy="55367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C2F375F-A22E-6CC8-7E0E-41F0FB9B6E1B}"/>
              </a:ext>
            </a:extLst>
          </p:cNvPr>
          <p:cNvSpPr txBox="1"/>
          <p:nvPr/>
        </p:nvSpPr>
        <p:spPr>
          <a:xfrm>
            <a:off x="9784080" y="3860566"/>
            <a:ext cx="1364476" cy="369332"/>
          </a:xfrm>
          <a:prstGeom prst="rect">
            <a:avLst/>
          </a:prstGeom>
          <a:noFill/>
        </p:spPr>
        <p:txBody>
          <a:bodyPr wrap="none" rtlCol="0">
            <a:spAutoFit/>
          </a:bodyPr>
          <a:lstStyle/>
          <a:p>
            <a:r>
              <a:rPr lang="en-US" dirty="0"/>
              <a:t>C3 Inflector</a:t>
            </a:r>
          </a:p>
        </p:txBody>
      </p:sp>
      <p:cxnSp>
        <p:nvCxnSpPr>
          <p:cNvPr id="4" name="Straight Arrow Connector 3">
            <a:extLst>
              <a:ext uri="{FF2B5EF4-FFF2-40B4-BE49-F238E27FC236}">
                <a16:creationId xmlns:a16="http://schemas.microsoft.com/office/drawing/2014/main" id="{C6379087-BDA8-517D-1306-20FF10EB77C3}"/>
              </a:ext>
            </a:extLst>
          </p:cNvPr>
          <p:cNvCxnSpPr>
            <a:stCxn id="2" idx="1"/>
          </p:cNvCxnSpPr>
          <p:nvPr/>
        </p:nvCxnSpPr>
        <p:spPr>
          <a:xfrm flipH="1">
            <a:off x="8503920" y="4045232"/>
            <a:ext cx="1280160" cy="285699"/>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119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2BAFE9-D181-69BC-4BB7-96365214E015}"/>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
        <p:nvSpPr>
          <p:cNvPr id="5" name="Title 4">
            <a:extLst>
              <a:ext uri="{FF2B5EF4-FFF2-40B4-BE49-F238E27FC236}">
                <a16:creationId xmlns:a16="http://schemas.microsoft.com/office/drawing/2014/main" id="{7CD19F36-2B7B-A543-6B5C-21384B0C40E9}"/>
              </a:ext>
            </a:extLst>
          </p:cNvPr>
          <p:cNvSpPr>
            <a:spLocks noGrp="1"/>
          </p:cNvSpPr>
          <p:nvPr>
            <p:ph type="ctrTitle"/>
          </p:nvPr>
        </p:nvSpPr>
        <p:spPr/>
        <p:txBody>
          <a:bodyPr/>
          <a:lstStyle/>
          <a:p>
            <a:r>
              <a:rPr lang="en-US" dirty="0"/>
              <a:t>Control Systems</a:t>
            </a:r>
          </a:p>
        </p:txBody>
      </p:sp>
    </p:spTree>
    <p:extLst>
      <p:ext uri="{BB962C8B-B14F-4D97-AF65-F5344CB8AC3E}">
        <p14:creationId xmlns:p14="http://schemas.microsoft.com/office/powerpoint/2010/main" val="3955441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3397061" y="39470"/>
            <a:ext cx="600747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defRPr/>
            </a:pPr>
            <a:r>
              <a:rPr lang="en-US" altLang="ja-JP" sz="3600" dirty="0">
                <a:solidFill>
                  <a:srgbClr val="FF0000"/>
                </a:solidFill>
                <a:latin typeface="Helvetica"/>
                <a:cs typeface="Helvetica"/>
              </a:rPr>
              <a:t>System Overall Architecture </a:t>
            </a:r>
          </a:p>
        </p:txBody>
      </p:sp>
      <p:sp>
        <p:nvSpPr>
          <p:cNvPr id="88074" name="Text Box 10"/>
          <p:cNvSpPr txBox="1">
            <a:spLocks noChangeArrowheads="1"/>
          </p:cNvSpPr>
          <p:nvPr/>
        </p:nvSpPr>
        <p:spPr bwMode="auto">
          <a:xfrm>
            <a:off x="851338" y="3962401"/>
            <a:ext cx="2501462" cy="1338828"/>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a:t>VME Front Ends (</a:t>
            </a:r>
            <a:r>
              <a:rPr lang="en-US" dirty="0" err="1"/>
              <a:t>VxWorks</a:t>
            </a:r>
            <a:r>
              <a:rPr lang="en-US" dirty="0"/>
              <a:t>)</a:t>
            </a:r>
          </a:p>
          <a:p>
            <a:pPr>
              <a:spcBef>
                <a:spcPct val="50000"/>
              </a:spcBef>
              <a:defRPr/>
            </a:pPr>
            <a:r>
              <a:rPr lang="en-US" dirty="0"/>
              <a:t>Accelerator Device Objects (C++, Python)</a:t>
            </a:r>
          </a:p>
        </p:txBody>
      </p:sp>
      <p:pic>
        <p:nvPicPr>
          <p:cNvPr id="266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685801"/>
            <a:ext cx="8178002" cy="4764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642551" y="1752600"/>
            <a:ext cx="2710249" cy="1477328"/>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a:t>Red Hat Linux</a:t>
            </a:r>
          </a:p>
          <a:p>
            <a:pPr>
              <a:spcBef>
                <a:spcPct val="50000"/>
              </a:spcBef>
              <a:defRPr/>
            </a:pPr>
            <a:r>
              <a:rPr lang="en-US" dirty="0"/>
              <a:t>Sun Servers w/ Sybase</a:t>
            </a:r>
          </a:p>
          <a:p>
            <a:pPr>
              <a:spcBef>
                <a:spcPct val="50000"/>
              </a:spcBef>
              <a:defRPr/>
            </a:pPr>
            <a:r>
              <a:rPr lang="en-US" dirty="0"/>
              <a:t>C++, JAVA, Python, </a:t>
            </a:r>
            <a:r>
              <a:rPr lang="en-US" dirty="0" err="1"/>
              <a:t>Matlab</a:t>
            </a:r>
            <a:r>
              <a:rPr lang="en-US" dirty="0"/>
              <a:t> client/server</a:t>
            </a:r>
          </a:p>
        </p:txBody>
      </p:sp>
      <p:sp>
        <p:nvSpPr>
          <p:cNvPr id="12" name="Text Box 10"/>
          <p:cNvSpPr txBox="1">
            <a:spLocks noChangeArrowheads="1"/>
          </p:cNvSpPr>
          <p:nvPr/>
        </p:nvSpPr>
        <p:spPr bwMode="auto">
          <a:xfrm>
            <a:off x="4038600" y="5486401"/>
            <a:ext cx="4724400" cy="646113"/>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t>In-house waveform generators, PS digital controllers, DAC, ADC, etc.</a:t>
            </a:r>
          </a:p>
        </p:txBody>
      </p:sp>
    </p:spTree>
    <p:extLst>
      <p:ext uri="{BB962C8B-B14F-4D97-AF65-F5344CB8AC3E}">
        <p14:creationId xmlns:p14="http://schemas.microsoft.com/office/powerpoint/2010/main" val="1827828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63F4F1-8B25-8B22-8026-5685AB0EC9FD}"/>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pic>
        <p:nvPicPr>
          <p:cNvPr id="3" name="Picture 3">
            <a:extLst>
              <a:ext uri="{FF2B5EF4-FFF2-40B4-BE49-F238E27FC236}">
                <a16:creationId xmlns:a16="http://schemas.microsoft.com/office/drawing/2014/main" id="{B2979FAC-9D0D-C2B3-4380-02934D95BE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7981" y="525851"/>
            <a:ext cx="7976038" cy="543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FB6636F4-EF3B-8DFF-916B-A7AD897671B9}"/>
              </a:ext>
            </a:extLst>
          </p:cNvPr>
          <p:cNvSpPr>
            <a:spLocks/>
          </p:cNvSpPr>
          <p:nvPr/>
        </p:nvSpPr>
        <p:spPr bwMode="auto">
          <a:xfrm>
            <a:off x="3074113" y="5960040"/>
            <a:ext cx="3946593"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2100" dirty="0">
                <a:latin typeface="Helvetica" charset="0"/>
                <a:cs typeface="Helvetica" charset="0"/>
                <a:sym typeface="Helvetica" charset="0"/>
              </a:rPr>
              <a:t>ADO (Accelerator Device Object)</a:t>
            </a:r>
          </a:p>
        </p:txBody>
      </p:sp>
      <p:sp>
        <p:nvSpPr>
          <p:cNvPr id="5" name="Rectangle 4">
            <a:extLst>
              <a:ext uri="{FF2B5EF4-FFF2-40B4-BE49-F238E27FC236}">
                <a16:creationId xmlns:a16="http://schemas.microsoft.com/office/drawing/2014/main" id="{5608C66D-D151-C9CF-FAF1-E2ABF44230AD}"/>
              </a:ext>
            </a:extLst>
          </p:cNvPr>
          <p:cNvSpPr txBox="1">
            <a:spLocks noChangeArrowheads="1"/>
          </p:cNvSpPr>
          <p:nvPr/>
        </p:nvSpPr>
        <p:spPr>
          <a:xfrm>
            <a:off x="3866453" y="199917"/>
            <a:ext cx="4047837" cy="651867"/>
          </a:xfrm>
          <a:prstGeom prst="rect">
            <a:avLst/>
          </a:prstGeom>
          <a:ln/>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500" dirty="0">
                <a:latin typeface="Helvetica" charset="0"/>
                <a:cs typeface="Helvetica" charset="0"/>
                <a:sym typeface="Helvetica" charset="0"/>
              </a:rPr>
              <a:t>ADO Communication</a:t>
            </a:r>
            <a:endParaRPr lang="en-US" sz="2500" dirty="0">
              <a:latin typeface="Helvetica" charset="0"/>
              <a:sym typeface="Helvetica" charset="0"/>
            </a:endParaRPr>
          </a:p>
        </p:txBody>
      </p:sp>
    </p:spTree>
    <p:extLst>
      <p:ext uri="{BB962C8B-B14F-4D97-AF65-F5344CB8AC3E}">
        <p14:creationId xmlns:p14="http://schemas.microsoft.com/office/powerpoint/2010/main" val="1454584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86243C-51F6-42F8-1B72-938820BC7758}"/>
              </a:ext>
            </a:extLst>
          </p:cNvPr>
          <p:cNvSpPr>
            <a:spLocks noGrp="1"/>
          </p:cNvSpPr>
          <p:nvPr>
            <p:ph type="sldNum" sz="quarter" idx="4"/>
          </p:nvPr>
        </p:nvSpPr>
        <p:spPr/>
        <p:txBody>
          <a:bodyPr/>
          <a:lstStyle/>
          <a:p>
            <a:fld id="{933A556B-7C63-244D-9B7C-B0EA8042B330}" type="slidenum">
              <a:rPr lang="en-US" smtClean="0"/>
              <a:pPr/>
              <a:t>2</a:t>
            </a:fld>
            <a:endParaRPr lang="en-US" dirty="0"/>
          </a:p>
        </p:txBody>
      </p:sp>
      <p:sp>
        <p:nvSpPr>
          <p:cNvPr id="3" name="Title 2">
            <a:extLst>
              <a:ext uri="{FF2B5EF4-FFF2-40B4-BE49-F238E27FC236}">
                <a16:creationId xmlns:a16="http://schemas.microsoft.com/office/drawing/2014/main" id="{CDC18107-B474-F586-99FF-949CC5F49044}"/>
              </a:ext>
            </a:extLst>
          </p:cNvPr>
          <p:cNvSpPr>
            <a:spLocks noGrp="1"/>
          </p:cNvSpPr>
          <p:nvPr>
            <p:ph type="ctrTitle"/>
          </p:nvPr>
        </p:nvSpPr>
        <p:spPr/>
        <p:txBody>
          <a:bodyPr/>
          <a:lstStyle/>
          <a:p>
            <a:r>
              <a:rPr lang="en-US" dirty="0"/>
              <a:t>First, a quick tour…</a:t>
            </a:r>
          </a:p>
        </p:txBody>
      </p:sp>
      <p:sp>
        <p:nvSpPr>
          <p:cNvPr id="4" name="Text Placeholder 3">
            <a:extLst>
              <a:ext uri="{FF2B5EF4-FFF2-40B4-BE49-F238E27FC236}">
                <a16:creationId xmlns:a16="http://schemas.microsoft.com/office/drawing/2014/main" id="{3F630E75-AC2A-481A-1C40-349CC01D2E4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1681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EF18-70E9-E747-A987-B2A20394845C}"/>
              </a:ext>
            </a:extLst>
          </p:cNvPr>
          <p:cNvSpPr>
            <a:spLocks noGrp="1"/>
          </p:cNvSpPr>
          <p:nvPr>
            <p:ph type="title"/>
          </p:nvPr>
        </p:nvSpPr>
        <p:spPr>
          <a:xfrm>
            <a:off x="838200" y="72166"/>
            <a:ext cx="10962503" cy="1325563"/>
          </a:xfrm>
        </p:spPr>
        <p:txBody>
          <a:bodyPr rtlCol="0">
            <a:normAutofit/>
          </a:bodyPr>
          <a:lstStyle/>
          <a:p>
            <a:pPr>
              <a:defRPr/>
            </a:pPr>
            <a:r>
              <a:rPr lang="en-US" sz="3600" u="sng" dirty="0">
                <a:ea typeface="+mj-ea"/>
              </a:rPr>
              <a:t>General Software Architecture in C-AD Controls</a:t>
            </a:r>
          </a:p>
        </p:txBody>
      </p:sp>
      <p:sp>
        <p:nvSpPr>
          <p:cNvPr id="5" name="Slide Number Placeholder 4">
            <a:extLst>
              <a:ext uri="{FF2B5EF4-FFF2-40B4-BE49-F238E27FC236}">
                <a16:creationId xmlns:a16="http://schemas.microsoft.com/office/drawing/2014/main" id="{10108BD6-8ED3-974F-821B-765A2515B76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FEC31F-719A-9146-8903-8CB77E3B0F65}" type="slidenum">
              <a:rPr lang="en-US" smtClean="0"/>
              <a:pPr/>
              <a:t>20</a:t>
            </a:fld>
            <a:endParaRPr lang="en-US" altLang="en-US">
              <a:solidFill>
                <a:srgbClr val="898989"/>
              </a:solidFill>
            </a:endParaRPr>
          </a:p>
        </p:txBody>
      </p:sp>
      <p:pic>
        <p:nvPicPr>
          <p:cNvPr id="1029" name="Picture 4">
            <a:extLst>
              <a:ext uri="{FF2B5EF4-FFF2-40B4-BE49-F238E27FC236}">
                <a16:creationId xmlns:a16="http://schemas.microsoft.com/office/drawing/2014/main" id="{BF75ACC1-567C-6343-B826-7F86800EA6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938" r="-28938"/>
          <a:stretch>
            <a:fillRect/>
          </a:stretch>
        </p:blipFill>
        <p:spPr>
          <a:xfrm>
            <a:off x="838200" y="1112109"/>
            <a:ext cx="10515600" cy="5745892"/>
          </a:xfrm>
          <a:noFill/>
        </p:spPr>
      </p:pic>
    </p:spTree>
    <p:extLst>
      <p:ext uri="{BB962C8B-B14F-4D97-AF65-F5344CB8AC3E}">
        <p14:creationId xmlns:p14="http://schemas.microsoft.com/office/powerpoint/2010/main" val="223291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6047" y="1"/>
            <a:ext cx="6057900" cy="3414993"/>
          </a:xfrm>
          <a:prstGeom prst="rect">
            <a:avLst/>
          </a:prstGeom>
        </p:spPr>
      </p:pic>
      <p:pic>
        <p:nvPicPr>
          <p:cNvPr id="6" name="Picture 5"/>
          <p:cNvPicPr>
            <a:picLocks noChangeAspect="1"/>
          </p:cNvPicPr>
          <p:nvPr/>
        </p:nvPicPr>
        <p:blipFill>
          <a:blip r:embed="rId3"/>
          <a:stretch>
            <a:fillRect/>
          </a:stretch>
        </p:blipFill>
        <p:spPr>
          <a:xfrm>
            <a:off x="5470992" y="3413646"/>
            <a:ext cx="4930790" cy="3444355"/>
          </a:xfrm>
          <a:prstGeom prst="rect">
            <a:avLst/>
          </a:prstGeom>
        </p:spPr>
      </p:pic>
    </p:spTree>
    <p:extLst>
      <p:ext uri="{BB962C8B-B14F-4D97-AF65-F5344CB8AC3E}">
        <p14:creationId xmlns:p14="http://schemas.microsoft.com/office/powerpoint/2010/main" val="121820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220_10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67250" y="857250"/>
            <a:ext cx="6858000" cy="5143500"/>
          </a:xfrm>
          <a:prstGeom prst="rect">
            <a:avLst/>
          </a:prstGeom>
        </p:spPr>
      </p:pic>
      <p:pic>
        <p:nvPicPr>
          <p:cNvPr id="3" name="Picture 2" descr="cr220_108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6749" y="857250"/>
            <a:ext cx="6858000" cy="5143500"/>
          </a:xfrm>
          <a:prstGeom prst="rect">
            <a:avLst/>
          </a:prstGeom>
        </p:spPr>
      </p:pic>
      <p:sp>
        <p:nvSpPr>
          <p:cNvPr id="5" name="Rectangle 4"/>
          <p:cNvSpPr/>
          <p:nvPr/>
        </p:nvSpPr>
        <p:spPr bwMode="auto">
          <a:xfrm>
            <a:off x="5867400" y="0"/>
            <a:ext cx="8001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Book Antiqua" pitchFamily="18" charset="0"/>
              <a:ea typeface="ＭＳ Ｐゴシック" pitchFamily="34" charset="-128"/>
            </a:endParaRPr>
          </a:p>
        </p:txBody>
      </p:sp>
    </p:spTree>
    <p:extLst>
      <p:ext uri="{BB962C8B-B14F-4D97-AF65-F5344CB8AC3E}">
        <p14:creationId xmlns:p14="http://schemas.microsoft.com/office/powerpoint/2010/main" val="2331819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1" y="-4475"/>
            <a:ext cx="6057900" cy="3414993"/>
          </a:xfrm>
          <a:prstGeom prst="rect">
            <a:avLst/>
          </a:prstGeom>
        </p:spPr>
      </p:pic>
      <p:pic>
        <p:nvPicPr>
          <p:cNvPr id="5" name="Picture 4"/>
          <p:cNvPicPr>
            <a:picLocks noChangeAspect="1"/>
          </p:cNvPicPr>
          <p:nvPr/>
        </p:nvPicPr>
        <p:blipFill>
          <a:blip r:embed="rId3"/>
          <a:stretch>
            <a:fillRect/>
          </a:stretch>
        </p:blipFill>
        <p:spPr>
          <a:xfrm>
            <a:off x="1493261" y="3413692"/>
            <a:ext cx="5143500" cy="3444308"/>
          </a:xfrm>
          <a:prstGeom prst="rect">
            <a:avLst/>
          </a:prstGeom>
        </p:spPr>
      </p:pic>
      <p:pic>
        <p:nvPicPr>
          <p:cNvPr id="6" name="Picture 5"/>
          <p:cNvPicPr>
            <a:picLocks noChangeAspect="1"/>
          </p:cNvPicPr>
          <p:nvPr/>
        </p:nvPicPr>
        <p:blipFill>
          <a:blip r:embed="rId4"/>
          <a:stretch>
            <a:fillRect/>
          </a:stretch>
        </p:blipFill>
        <p:spPr>
          <a:xfrm>
            <a:off x="5737210" y="3413646"/>
            <a:ext cx="4930790" cy="3444355"/>
          </a:xfrm>
          <a:prstGeom prst="rect">
            <a:avLst/>
          </a:prstGeom>
        </p:spPr>
      </p:pic>
    </p:spTree>
    <p:extLst>
      <p:ext uri="{BB962C8B-B14F-4D97-AF65-F5344CB8AC3E}">
        <p14:creationId xmlns:p14="http://schemas.microsoft.com/office/powerpoint/2010/main" val="300416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C43A6C-70BA-D98E-80EF-48AD244AAEAB}"/>
              </a:ext>
            </a:extLst>
          </p:cNvPr>
          <p:cNvSpPr>
            <a:spLocks noGrp="1"/>
          </p:cNvSpPr>
          <p:nvPr>
            <p:ph type="title"/>
          </p:nvPr>
        </p:nvSpPr>
        <p:spPr>
          <a:xfrm>
            <a:off x="571500" y="81346"/>
            <a:ext cx="11049000" cy="888298"/>
          </a:xfrm>
        </p:spPr>
        <p:txBody>
          <a:bodyPr/>
          <a:lstStyle/>
          <a:p>
            <a:r>
              <a:rPr lang="en-US" dirty="0"/>
              <a:t>Challenges</a:t>
            </a:r>
          </a:p>
        </p:txBody>
      </p:sp>
      <p:sp>
        <p:nvSpPr>
          <p:cNvPr id="4" name="Content Placeholder 3">
            <a:extLst>
              <a:ext uri="{FF2B5EF4-FFF2-40B4-BE49-F238E27FC236}">
                <a16:creationId xmlns:a16="http://schemas.microsoft.com/office/drawing/2014/main" id="{26E3428C-DD21-4958-7B8E-8B00ED074E7B}"/>
              </a:ext>
            </a:extLst>
          </p:cNvPr>
          <p:cNvSpPr>
            <a:spLocks noGrp="1"/>
          </p:cNvSpPr>
          <p:nvPr>
            <p:ph idx="1"/>
          </p:nvPr>
        </p:nvSpPr>
        <p:spPr>
          <a:xfrm>
            <a:off x="571500" y="969643"/>
            <a:ext cx="11620500" cy="5346952"/>
          </a:xfrm>
        </p:spPr>
        <p:txBody>
          <a:bodyPr>
            <a:normAutofit fontScale="92500" lnSpcReduction="20000"/>
          </a:bodyPr>
          <a:lstStyle/>
          <a:p>
            <a:r>
              <a:rPr lang="en-US" dirty="0"/>
              <a:t>There are several things that must be sorted out prior to building surrogate models from machine data.</a:t>
            </a:r>
          </a:p>
          <a:p>
            <a:pPr marL="514350" indent="-514350">
              <a:buFont typeface="+mj-lt"/>
              <a:buAutoNum type="arabicPeriod"/>
            </a:pPr>
            <a:r>
              <a:rPr lang="en-US" dirty="0"/>
              <a:t>Live vs logged?</a:t>
            </a:r>
          </a:p>
          <a:p>
            <a:pPr marL="971550" lvl="1" indent="-514350">
              <a:buFont typeface="+mj-lt"/>
              <a:buAutoNum type="arabicPeriod"/>
            </a:pPr>
            <a:r>
              <a:rPr lang="en-US" dirty="0"/>
              <a:t>Building from live data may be easier, but may take longer</a:t>
            </a:r>
          </a:p>
          <a:p>
            <a:pPr marL="1428750" lvl="2" indent="-514350">
              <a:buFont typeface="+mj-lt"/>
              <a:buAutoNum type="arabicPeriod"/>
            </a:pPr>
            <a:r>
              <a:rPr lang="en-US" dirty="0"/>
              <a:t>It is easier because you can build the data collector exactly as you want it</a:t>
            </a:r>
          </a:p>
          <a:p>
            <a:pPr marL="971550" lvl="1" indent="-514350">
              <a:buFont typeface="+mj-lt"/>
              <a:buAutoNum type="arabicPeriod"/>
            </a:pPr>
            <a:r>
              <a:rPr lang="en-US" dirty="0"/>
              <a:t>Building from logged data may or may not be faster, but is harder</a:t>
            </a:r>
          </a:p>
          <a:p>
            <a:pPr marL="1428750" lvl="2" indent="-514350">
              <a:buFont typeface="+mj-lt"/>
              <a:buAutoNum type="arabicPeriod"/>
            </a:pPr>
            <a:r>
              <a:rPr lang="en-US" dirty="0"/>
              <a:t>First must find the relevant data in 10’s of petabytes repository</a:t>
            </a:r>
          </a:p>
          <a:p>
            <a:pPr marL="1428750" lvl="2" indent="-514350">
              <a:buFont typeface="+mj-lt"/>
              <a:buAutoNum type="arabicPeriod"/>
            </a:pPr>
            <a:r>
              <a:rPr lang="en-US" dirty="0"/>
              <a:t>Must ensure data is time correlated</a:t>
            </a:r>
          </a:p>
          <a:p>
            <a:pPr marL="1428750" lvl="2" indent="-514350">
              <a:buFont typeface="+mj-lt"/>
              <a:buAutoNum type="arabicPeriod"/>
            </a:pPr>
            <a:r>
              <a:rPr lang="en-US" dirty="0"/>
              <a:t>How to check the data quality? Does the right data exist?</a:t>
            </a:r>
          </a:p>
          <a:p>
            <a:pPr marL="514350" indent="-514350">
              <a:buFont typeface="+mj-lt"/>
              <a:buAutoNum type="arabicPeriod"/>
            </a:pPr>
            <a:r>
              <a:rPr lang="en-US" dirty="0"/>
              <a:t>Data for physics models vs Data for statistical models?</a:t>
            </a:r>
          </a:p>
          <a:p>
            <a:pPr marL="971550" lvl="1" indent="-514350">
              <a:buFont typeface="+mj-lt"/>
              <a:buAutoNum type="arabicPeriod"/>
            </a:pPr>
            <a:r>
              <a:rPr lang="en-US" dirty="0"/>
              <a:t>Accelerator data is ‘engineering’ data = no uniform definition for sampling frequencies, bit resolution, raw vs ‘calibrated’, simple values or array’s, etc.</a:t>
            </a:r>
          </a:p>
          <a:p>
            <a:pPr marL="971550" lvl="1" indent="-514350">
              <a:buFont typeface="+mj-lt"/>
              <a:buAutoNum type="arabicPeriod"/>
            </a:pPr>
            <a:r>
              <a:rPr lang="en-US" dirty="0"/>
              <a:t>Is the correct data logged? (e.g., sample times in orbit data)</a:t>
            </a:r>
          </a:p>
          <a:p>
            <a:pPr marL="514350" indent="-514350">
              <a:buFont typeface="+mj-lt"/>
              <a:buAutoNum type="arabicPeriod"/>
            </a:pPr>
            <a:r>
              <a:rPr lang="en-US" dirty="0"/>
              <a:t>Destructive vs parasitic data?</a:t>
            </a:r>
          </a:p>
          <a:p>
            <a:pPr marL="971550" lvl="1" indent="-514350">
              <a:buFont typeface="+mj-lt"/>
              <a:buAutoNum type="arabicPeriod"/>
            </a:pPr>
            <a:r>
              <a:rPr lang="en-US" dirty="0"/>
              <a:t>data from multi-wires in beamlines = virtual diagnostics should be built</a:t>
            </a:r>
          </a:p>
          <a:p>
            <a:pPr marL="971550" lvl="1" indent="-514350">
              <a:buFont typeface="+mj-lt"/>
              <a:buAutoNum type="arabicPeriod"/>
            </a:pPr>
            <a:r>
              <a:rPr lang="en-US" dirty="0"/>
              <a:t>IPM’s = need gas leak or not?</a:t>
            </a:r>
          </a:p>
          <a:p>
            <a:pPr marL="971550" lvl="1" indent="-514350">
              <a:buFont typeface="+mj-lt"/>
              <a:buAutoNum type="arabicPeriod"/>
            </a:pPr>
            <a:r>
              <a:rPr lang="en-US" dirty="0"/>
              <a:t>Intensity scans = need dedicated time</a:t>
            </a:r>
          </a:p>
        </p:txBody>
      </p:sp>
      <p:sp>
        <p:nvSpPr>
          <p:cNvPr id="2" name="Slide Number Placeholder 1">
            <a:extLst>
              <a:ext uri="{FF2B5EF4-FFF2-40B4-BE49-F238E27FC236}">
                <a16:creationId xmlns:a16="http://schemas.microsoft.com/office/drawing/2014/main" id="{D70FFE8E-9F1B-8E80-9B77-F421A2B74B3E}"/>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spTree>
    <p:extLst>
      <p:ext uri="{BB962C8B-B14F-4D97-AF65-F5344CB8AC3E}">
        <p14:creationId xmlns:p14="http://schemas.microsoft.com/office/powerpoint/2010/main" val="378172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0600CF-08AA-60F5-1B28-CC0DA45A646F}"/>
              </a:ext>
            </a:extLst>
          </p:cNvPr>
          <p:cNvSpPr>
            <a:spLocks noGrp="1"/>
          </p:cNvSpPr>
          <p:nvPr>
            <p:ph type="sldNum" sz="quarter" idx="4"/>
          </p:nvPr>
        </p:nvSpPr>
        <p:spPr/>
        <p:txBody>
          <a:bodyPr/>
          <a:lstStyle/>
          <a:p>
            <a:fld id="{933A556B-7C63-244D-9B7C-B0EA8042B330}" type="slidenum">
              <a:rPr lang="en-US" smtClean="0"/>
              <a:pPr/>
              <a:t>25</a:t>
            </a:fld>
            <a:endParaRPr lang="en-US" dirty="0"/>
          </a:p>
        </p:txBody>
      </p:sp>
      <p:sp>
        <p:nvSpPr>
          <p:cNvPr id="3" name="Title 2">
            <a:extLst>
              <a:ext uri="{FF2B5EF4-FFF2-40B4-BE49-F238E27FC236}">
                <a16:creationId xmlns:a16="http://schemas.microsoft.com/office/drawing/2014/main" id="{D353857F-FC5C-C42A-DC67-59CA2511FA14}"/>
              </a:ext>
            </a:extLst>
          </p:cNvPr>
          <p:cNvSpPr>
            <a:spLocks noGrp="1"/>
          </p:cNvSpPr>
          <p:nvPr>
            <p:ph type="ctrTitle"/>
          </p:nvPr>
        </p:nvSpPr>
        <p:spPr/>
        <p:txBody>
          <a:bodyPr/>
          <a:lstStyle/>
          <a:p>
            <a:r>
              <a:rPr lang="en-US" dirty="0"/>
              <a:t>ML &amp; Digital Twins</a:t>
            </a:r>
          </a:p>
        </p:txBody>
      </p:sp>
      <p:sp>
        <p:nvSpPr>
          <p:cNvPr id="4" name="Text Placeholder 3">
            <a:extLst>
              <a:ext uri="{FF2B5EF4-FFF2-40B4-BE49-F238E27FC236}">
                <a16:creationId xmlns:a16="http://schemas.microsoft.com/office/drawing/2014/main" id="{0AF4F06E-07FA-8057-5089-1CE00473F6B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73728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29AC3-2D23-08DC-840B-17504B2A4F10}"/>
              </a:ext>
            </a:extLst>
          </p:cNvPr>
          <p:cNvSpPr>
            <a:spLocks noGrp="1"/>
          </p:cNvSpPr>
          <p:nvPr>
            <p:ph type="title"/>
          </p:nvPr>
        </p:nvSpPr>
        <p:spPr/>
        <p:txBody>
          <a:bodyPr/>
          <a:lstStyle/>
          <a:p>
            <a:r>
              <a:rPr lang="en-US" dirty="0"/>
              <a:t>Many little twins … ?</a:t>
            </a:r>
          </a:p>
        </p:txBody>
      </p:sp>
      <p:sp>
        <p:nvSpPr>
          <p:cNvPr id="3" name="Content Placeholder 2">
            <a:extLst>
              <a:ext uri="{FF2B5EF4-FFF2-40B4-BE49-F238E27FC236}">
                <a16:creationId xmlns:a16="http://schemas.microsoft.com/office/drawing/2014/main" id="{04A61664-8071-383D-208F-5DB15E2BB405}"/>
              </a:ext>
            </a:extLst>
          </p:cNvPr>
          <p:cNvSpPr>
            <a:spLocks noGrp="1"/>
          </p:cNvSpPr>
          <p:nvPr>
            <p:ph idx="1"/>
          </p:nvPr>
        </p:nvSpPr>
        <p:spPr>
          <a:xfrm>
            <a:off x="571500" y="1376855"/>
            <a:ext cx="11049000" cy="4655955"/>
          </a:xfrm>
        </p:spPr>
        <p:txBody>
          <a:bodyPr>
            <a:normAutofit fontScale="77500" lnSpcReduction="20000"/>
          </a:bodyPr>
          <a:lstStyle/>
          <a:p>
            <a:r>
              <a:rPr lang="en-US" dirty="0"/>
              <a:t>What if we can break up each of the subsystems and describe with some kind of twin?</a:t>
            </a:r>
          </a:p>
          <a:p>
            <a:r>
              <a:rPr lang="en-US" dirty="0"/>
              <a:t>Booster Injection</a:t>
            </a:r>
          </a:p>
          <a:p>
            <a:pPr marL="457200" indent="-457200">
              <a:buFont typeface="Arial" panose="020B0604020202020204" pitchFamily="34" charset="0"/>
              <a:buChar char="•"/>
            </a:pPr>
            <a:r>
              <a:rPr lang="en-US" dirty="0"/>
              <a:t>Not easy to model, but,</a:t>
            </a:r>
          </a:p>
          <a:p>
            <a:pPr marL="914400" lvl="1" indent="-457200"/>
            <a:r>
              <a:rPr lang="en-US" dirty="0"/>
              <a:t>Beamline and beam parameters are well understood (well enough?), put in </a:t>
            </a:r>
            <a:r>
              <a:rPr lang="en-US" dirty="0" err="1"/>
              <a:t>bmad</a:t>
            </a:r>
            <a:endParaRPr lang="en-US" dirty="0"/>
          </a:p>
          <a:p>
            <a:pPr marL="914400" lvl="1" indent="-457200"/>
            <a:r>
              <a:rPr lang="en-US" dirty="0"/>
              <a:t>Multiturn injections (p &amp; ions) are more complex; surrogate model?</a:t>
            </a:r>
          </a:p>
          <a:p>
            <a:pPr marL="457200" indent="-457200"/>
            <a:r>
              <a:rPr lang="en-US" dirty="0"/>
              <a:t>Booster Extraction</a:t>
            </a:r>
          </a:p>
          <a:p>
            <a:pPr marL="457200" indent="-457200">
              <a:buFont typeface="Arial" panose="020B0604020202020204" pitchFamily="34" charset="0"/>
              <a:buChar char="•"/>
            </a:pPr>
            <a:r>
              <a:rPr lang="en-US" dirty="0"/>
              <a:t>This can be modeled (have good </a:t>
            </a:r>
            <a:r>
              <a:rPr lang="en-US" dirty="0" err="1"/>
              <a:t>madx</a:t>
            </a:r>
            <a:r>
              <a:rPr lang="en-US" dirty="0"/>
              <a:t> models), could be improved</a:t>
            </a:r>
          </a:p>
          <a:p>
            <a:pPr marL="457200" indent="-457200">
              <a:buFont typeface="Arial" panose="020B0604020202020204" pitchFamily="34" charset="0"/>
              <a:buChar char="•"/>
            </a:pPr>
            <a:r>
              <a:rPr lang="en-US" dirty="0"/>
              <a:t>Bpm’s don’t work in </a:t>
            </a:r>
            <a:r>
              <a:rPr lang="en-US" dirty="0" err="1"/>
              <a:t>BtA</a:t>
            </a:r>
            <a:r>
              <a:rPr lang="en-US" dirty="0"/>
              <a:t>, 30-degree bend made with two 10-degree booster sector bends, can only verify by inserting </a:t>
            </a:r>
            <a:r>
              <a:rPr lang="en-US" dirty="0" err="1"/>
              <a:t>multiwires</a:t>
            </a:r>
            <a:endParaRPr lang="en-US" dirty="0"/>
          </a:p>
          <a:p>
            <a:pPr marL="0" indent="0"/>
            <a:r>
              <a:rPr lang="en-US" dirty="0"/>
              <a:t>AGS Injection</a:t>
            </a:r>
          </a:p>
          <a:p>
            <a:pPr marL="457200" indent="-457200">
              <a:buFont typeface="Arial" panose="020B0604020202020204" pitchFamily="34" charset="0"/>
              <a:buChar char="•"/>
            </a:pPr>
            <a:r>
              <a:rPr lang="en-US" dirty="0"/>
              <a:t>Well understood – never seen a good model = matching has been challenging</a:t>
            </a:r>
          </a:p>
          <a:p>
            <a:pPr marL="457200" indent="-457200">
              <a:buFont typeface="Arial" panose="020B0604020202020204" pitchFamily="34" charset="0"/>
              <a:buChar char="•"/>
            </a:pPr>
            <a:r>
              <a:rPr lang="en-US" dirty="0"/>
              <a:t>Snakes mess up orbit and optics</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2790FF5-2356-7212-8B26-A721CFAB87A4}"/>
              </a:ext>
            </a:extLst>
          </p:cNvPr>
          <p:cNvSpPr>
            <a:spLocks noGrp="1"/>
          </p:cNvSpPr>
          <p:nvPr>
            <p:ph type="sldNum" sz="quarter" idx="4"/>
          </p:nvPr>
        </p:nvSpPr>
        <p:spPr/>
        <p:txBody>
          <a:bodyPr/>
          <a:lstStyle/>
          <a:p>
            <a:fld id="{933A556B-7C63-244D-9B7C-B0EA8042B330}" type="slidenum">
              <a:rPr lang="en-US" smtClean="0"/>
              <a:pPr/>
              <a:t>26</a:t>
            </a:fld>
            <a:endParaRPr lang="en-US" sz="1000" dirty="0"/>
          </a:p>
        </p:txBody>
      </p:sp>
    </p:spTree>
    <p:extLst>
      <p:ext uri="{BB962C8B-B14F-4D97-AF65-F5344CB8AC3E}">
        <p14:creationId xmlns:p14="http://schemas.microsoft.com/office/powerpoint/2010/main" val="3957992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07D04D-459B-FB52-43FA-425ED2E540CD}"/>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grpSp>
        <p:nvGrpSpPr>
          <p:cNvPr id="3" name="Group 2">
            <a:extLst>
              <a:ext uri="{FF2B5EF4-FFF2-40B4-BE49-F238E27FC236}">
                <a16:creationId xmlns:a16="http://schemas.microsoft.com/office/drawing/2014/main" id="{63C6FDF2-68D8-2FE0-7E13-4484FBE1A80C}"/>
              </a:ext>
            </a:extLst>
          </p:cNvPr>
          <p:cNvGrpSpPr/>
          <p:nvPr/>
        </p:nvGrpSpPr>
        <p:grpSpPr>
          <a:xfrm>
            <a:off x="1585343" y="103481"/>
            <a:ext cx="8663961" cy="6104500"/>
            <a:chOff x="4833803" y="3400328"/>
            <a:chExt cx="4449313" cy="3471660"/>
          </a:xfrm>
        </p:grpSpPr>
        <p:pic>
          <p:nvPicPr>
            <p:cNvPr id="4" name="Picture 4">
              <a:extLst>
                <a:ext uri="{FF2B5EF4-FFF2-40B4-BE49-F238E27FC236}">
                  <a16:creationId xmlns:a16="http://schemas.microsoft.com/office/drawing/2014/main" id="{9EBE031F-33E8-FFC9-D344-225BB9D1D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8" t="11157" r="9483"/>
            <a:stretch>
              <a:fillRect/>
            </a:stretch>
          </p:blipFill>
          <p:spPr bwMode="auto">
            <a:xfrm>
              <a:off x="4833803" y="3400328"/>
              <a:ext cx="4403715" cy="34716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551D02-7AE1-1F6E-8CE7-F6E1DF642C05}"/>
                </a:ext>
              </a:extLst>
            </p:cNvPr>
            <p:cNvSpPr txBox="1"/>
            <p:nvPr/>
          </p:nvSpPr>
          <p:spPr>
            <a:xfrm>
              <a:off x="6955553" y="3584864"/>
              <a:ext cx="2327563" cy="646331"/>
            </a:xfrm>
            <a:prstGeom prst="rect">
              <a:avLst/>
            </a:prstGeom>
            <a:noFill/>
          </p:spPr>
          <p:txBody>
            <a:bodyPr wrap="square" rtlCol="0">
              <a:spAutoFit/>
            </a:bodyPr>
            <a:lstStyle/>
            <a:p>
              <a:r>
                <a:rPr lang="en-US" dirty="0"/>
                <a:t>Booster to AGS transfer line optics</a:t>
              </a:r>
            </a:p>
          </p:txBody>
        </p:sp>
      </p:grpSp>
    </p:spTree>
    <p:extLst>
      <p:ext uri="{BB962C8B-B14F-4D97-AF65-F5344CB8AC3E}">
        <p14:creationId xmlns:p14="http://schemas.microsoft.com/office/powerpoint/2010/main" val="65259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5BA3B6-4D7F-A5F1-157E-F72DA1F3DE4A}"/>
              </a:ext>
            </a:extLst>
          </p:cNvPr>
          <p:cNvSpPr>
            <a:spLocks noGrp="1"/>
          </p:cNvSpPr>
          <p:nvPr>
            <p:ph type="sldNum" sz="quarter" idx="4"/>
          </p:nvPr>
        </p:nvSpPr>
        <p:spPr/>
        <p:txBody>
          <a:bodyPr/>
          <a:lstStyle/>
          <a:p>
            <a:fld id="{933A556B-7C63-244D-9B7C-B0EA8042B330}" type="slidenum">
              <a:rPr lang="en-US" smtClean="0"/>
              <a:pPr/>
              <a:t>28</a:t>
            </a:fld>
            <a:endParaRPr lang="en-US" sz="1000"/>
          </a:p>
        </p:txBody>
      </p:sp>
      <p:sp>
        <p:nvSpPr>
          <p:cNvPr id="5" name="Oval 4">
            <a:extLst>
              <a:ext uri="{FF2B5EF4-FFF2-40B4-BE49-F238E27FC236}">
                <a16:creationId xmlns:a16="http://schemas.microsoft.com/office/drawing/2014/main" id="{E7A74F2A-A65F-D678-489D-9C61AC5AE887}"/>
              </a:ext>
            </a:extLst>
          </p:cNvPr>
          <p:cNvSpPr/>
          <p:nvPr/>
        </p:nvSpPr>
        <p:spPr>
          <a:xfrm>
            <a:off x="350573" y="2748289"/>
            <a:ext cx="2160104" cy="2146852"/>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Particle Accelerator</a:t>
            </a:r>
          </a:p>
        </p:txBody>
      </p:sp>
      <p:sp>
        <p:nvSpPr>
          <p:cNvPr id="6" name="Rounded Rectangle 5">
            <a:extLst>
              <a:ext uri="{FF2B5EF4-FFF2-40B4-BE49-F238E27FC236}">
                <a16:creationId xmlns:a16="http://schemas.microsoft.com/office/drawing/2014/main" id="{6552CFC1-A95C-1C95-232C-68D7CB61E5B6}"/>
              </a:ext>
            </a:extLst>
          </p:cNvPr>
          <p:cNvSpPr/>
          <p:nvPr/>
        </p:nvSpPr>
        <p:spPr>
          <a:xfrm>
            <a:off x="3149530" y="295022"/>
            <a:ext cx="569023" cy="5691767"/>
          </a:xfrm>
          <a:prstGeom prst="roundRect">
            <a:avLst/>
          </a:prstGeom>
          <a:solidFill>
            <a:schemeClr val="accent2">
              <a:lumMod val="40000"/>
              <a:lumOff val="6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CS</a:t>
            </a:r>
          </a:p>
        </p:txBody>
      </p:sp>
      <p:sp>
        <p:nvSpPr>
          <p:cNvPr id="7" name="Left-Right Arrow 6">
            <a:extLst>
              <a:ext uri="{FF2B5EF4-FFF2-40B4-BE49-F238E27FC236}">
                <a16:creationId xmlns:a16="http://schemas.microsoft.com/office/drawing/2014/main" id="{BE2B8B59-2D95-722C-CE36-80B9120298D3}"/>
              </a:ext>
            </a:extLst>
          </p:cNvPr>
          <p:cNvSpPr/>
          <p:nvPr/>
        </p:nvSpPr>
        <p:spPr>
          <a:xfrm>
            <a:off x="2513811" y="3685880"/>
            <a:ext cx="617342" cy="27167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BFDE27FA-6132-3327-CB31-0D19C823F662}"/>
              </a:ext>
            </a:extLst>
          </p:cNvPr>
          <p:cNvSpPr/>
          <p:nvPr/>
        </p:nvSpPr>
        <p:spPr>
          <a:xfrm>
            <a:off x="3778529" y="1014214"/>
            <a:ext cx="1007164" cy="33121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2210174C-A3C7-8BAA-22D1-C123942F253C}"/>
              </a:ext>
            </a:extLst>
          </p:cNvPr>
          <p:cNvSpPr/>
          <p:nvPr/>
        </p:nvSpPr>
        <p:spPr>
          <a:xfrm>
            <a:off x="4785693" y="1726223"/>
            <a:ext cx="980661" cy="854636"/>
          </a:xfrm>
          <a:prstGeom prst="roundRect">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ORM</a:t>
            </a:r>
          </a:p>
        </p:txBody>
      </p:sp>
      <p:sp>
        <p:nvSpPr>
          <p:cNvPr id="13" name="Left-Right Arrow 12">
            <a:extLst>
              <a:ext uri="{FF2B5EF4-FFF2-40B4-BE49-F238E27FC236}">
                <a16:creationId xmlns:a16="http://schemas.microsoft.com/office/drawing/2014/main" id="{FF501599-1BE4-35A6-D08D-1A8636768FE4}"/>
              </a:ext>
            </a:extLst>
          </p:cNvPr>
          <p:cNvSpPr/>
          <p:nvPr/>
        </p:nvSpPr>
        <p:spPr>
          <a:xfrm>
            <a:off x="3750528" y="2029273"/>
            <a:ext cx="1007164" cy="33121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D1D8871-8BF8-44F4-E289-DB3CDA099EAD}"/>
              </a:ext>
            </a:extLst>
          </p:cNvPr>
          <p:cNvSpPr/>
          <p:nvPr/>
        </p:nvSpPr>
        <p:spPr>
          <a:xfrm>
            <a:off x="9137916" y="153654"/>
            <a:ext cx="1426028" cy="10816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Fix Model</a:t>
            </a:r>
          </a:p>
        </p:txBody>
      </p:sp>
      <p:cxnSp>
        <p:nvCxnSpPr>
          <p:cNvPr id="26" name="Curved Connector 25">
            <a:extLst>
              <a:ext uri="{FF2B5EF4-FFF2-40B4-BE49-F238E27FC236}">
                <a16:creationId xmlns:a16="http://schemas.microsoft.com/office/drawing/2014/main" id="{B764621A-6604-A475-9E0E-12824A5D9CCF}"/>
              </a:ext>
            </a:extLst>
          </p:cNvPr>
          <p:cNvCxnSpPr>
            <a:cxnSpLocks/>
            <a:stCxn id="24" idx="1"/>
          </p:cNvCxnSpPr>
          <p:nvPr/>
        </p:nvCxnSpPr>
        <p:spPr>
          <a:xfrm rot="10800000" flipV="1">
            <a:off x="5831676" y="694454"/>
            <a:ext cx="3306241" cy="324385"/>
          </a:xfrm>
          <a:prstGeom prst="curvedConnector3">
            <a:avLst>
              <a:gd name="adj1" fmla="val 50000"/>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EC472C6-C889-9352-1BA9-86B096EC1B64}"/>
              </a:ext>
            </a:extLst>
          </p:cNvPr>
          <p:cNvSpPr/>
          <p:nvPr/>
        </p:nvSpPr>
        <p:spPr>
          <a:xfrm>
            <a:off x="7884368" y="1726223"/>
            <a:ext cx="1343354" cy="85463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Learn Responses</a:t>
            </a:r>
          </a:p>
        </p:txBody>
      </p:sp>
      <p:sp>
        <p:nvSpPr>
          <p:cNvPr id="29" name="Right Arrow 28">
            <a:extLst>
              <a:ext uri="{FF2B5EF4-FFF2-40B4-BE49-F238E27FC236}">
                <a16:creationId xmlns:a16="http://schemas.microsoft.com/office/drawing/2014/main" id="{0A009488-89D5-17B2-DDE6-B6AA06CFA03F}"/>
              </a:ext>
            </a:extLst>
          </p:cNvPr>
          <p:cNvSpPr/>
          <p:nvPr/>
        </p:nvSpPr>
        <p:spPr>
          <a:xfrm>
            <a:off x="5810756" y="1974593"/>
            <a:ext cx="406959" cy="35789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39A90E2-6881-A4F3-6D9A-43F09BDFC801}"/>
              </a:ext>
            </a:extLst>
          </p:cNvPr>
          <p:cNvSpPr/>
          <p:nvPr/>
        </p:nvSpPr>
        <p:spPr>
          <a:xfrm>
            <a:off x="4795160" y="855171"/>
            <a:ext cx="1027048" cy="64208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OnLine</a:t>
            </a:r>
            <a:r>
              <a:rPr lang="en-US"/>
              <a:t> Model</a:t>
            </a:r>
          </a:p>
        </p:txBody>
      </p:sp>
      <p:sp>
        <p:nvSpPr>
          <p:cNvPr id="40" name="Rounded Rectangle 39">
            <a:extLst>
              <a:ext uri="{FF2B5EF4-FFF2-40B4-BE49-F238E27FC236}">
                <a16:creationId xmlns:a16="http://schemas.microsoft.com/office/drawing/2014/main" id="{A705778A-0730-CF57-C771-736FEBF3A88F}"/>
              </a:ext>
            </a:extLst>
          </p:cNvPr>
          <p:cNvSpPr/>
          <p:nvPr/>
        </p:nvSpPr>
        <p:spPr>
          <a:xfrm>
            <a:off x="4748317" y="2787728"/>
            <a:ext cx="980661" cy="854636"/>
          </a:xfrm>
          <a:prstGeom prst="roundRect">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Disp</a:t>
            </a:r>
            <a:endParaRPr lang="en-US">
              <a:solidFill>
                <a:schemeClr val="tx1"/>
              </a:solidFill>
            </a:endParaRPr>
          </a:p>
        </p:txBody>
      </p:sp>
      <p:sp>
        <p:nvSpPr>
          <p:cNvPr id="41" name="Left-Right Arrow 40">
            <a:extLst>
              <a:ext uri="{FF2B5EF4-FFF2-40B4-BE49-F238E27FC236}">
                <a16:creationId xmlns:a16="http://schemas.microsoft.com/office/drawing/2014/main" id="{CD9DB068-9B9B-3C9A-A25F-543733001F9B}"/>
              </a:ext>
            </a:extLst>
          </p:cNvPr>
          <p:cNvSpPr/>
          <p:nvPr/>
        </p:nvSpPr>
        <p:spPr>
          <a:xfrm>
            <a:off x="3713152" y="3090778"/>
            <a:ext cx="1007164" cy="33121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99DCF3-4ACD-2051-0C9A-D2380526A8F3}"/>
              </a:ext>
            </a:extLst>
          </p:cNvPr>
          <p:cNvSpPr/>
          <p:nvPr/>
        </p:nvSpPr>
        <p:spPr>
          <a:xfrm>
            <a:off x="7846992" y="2787728"/>
            <a:ext cx="1343354" cy="85463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Learn </a:t>
            </a:r>
            <a:r>
              <a:rPr lang="en-US" err="1"/>
              <a:t>Disp</a:t>
            </a:r>
            <a:r>
              <a:rPr lang="en-US"/>
              <a:t> &amp; BPM Cal</a:t>
            </a:r>
          </a:p>
        </p:txBody>
      </p:sp>
      <p:sp>
        <p:nvSpPr>
          <p:cNvPr id="43" name="Right Arrow 42">
            <a:extLst>
              <a:ext uri="{FF2B5EF4-FFF2-40B4-BE49-F238E27FC236}">
                <a16:creationId xmlns:a16="http://schemas.microsoft.com/office/drawing/2014/main" id="{1458E1C8-E671-7DA1-1E36-60FA6417F6E9}"/>
              </a:ext>
            </a:extLst>
          </p:cNvPr>
          <p:cNvSpPr/>
          <p:nvPr/>
        </p:nvSpPr>
        <p:spPr>
          <a:xfrm>
            <a:off x="5773380" y="3036098"/>
            <a:ext cx="406959" cy="35789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58D827E7-81F7-BF89-ABAC-CF4C12014C0E}"/>
              </a:ext>
            </a:extLst>
          </p:cNvPr>
          <p:cNvSpPr/>
          <p:nvPr/>
        </p:nvSpPr>
        <p:spPr>
          <a:xfrm>
            <a:off x="4785693" y="3888464"/>
            <a:ext cx="980661" cy="854636"/>
          </a:xfrm>
          <a:prstGeom prst="roundRect">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Tunes</a:t>
            </a:r>
          </a:p>
        </p:txBody>
      </p:sp>
      <p:sp>
        <p:nvSpPr>
          <p:cNvPr id="45" name="Left-Right Arrow 44">
            <a:extLst>
              <a:ext uri="{FF2B5EF4-FFF2-40B4-BE49-F238E27FC236}">
                <a16:creationId xmlns:a16="http://schemas.microsoft.com/office/drawing/2014/main" id="{853A8288-37AE-B358-A69D-F35E51D4E96B}"/>
              </a:ext>
            </a:extLst>
          </p:cNvPr>
          <p:cNvSpPr/>
          <p:nvPr/>
        </p:nvSpPr>
        <p:spPr>
          <a:xfrm>
            <a:off x="3750528" y="4191514"/>
            <a:ext cx="1007164" cy="33121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2E594F3-C6BD-BCF2-2007-39CD2352F5A2}"/>
              </a:ext>
            </a:extLst>
          </p:cNvPr>
          <p:cNvSpPr/>
          <p:nvPr/>
        </p:nvSpPr>
        <p:spPr>
          <a:xfrm>
            <a:off x="7884368" y="3888464"/>
            <a:ext cx="1343354" cy="85463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Learn Tune</a:t>
            </a:r>
          </a:p>
          <a:p>
            <a:pPr algn="ctr"/>
            <a:r>
              <a:rPr lang="en-US"/>
              <a:t>&amp; Coupling</a:t>
            </a:r>
          </a:p>
        </p:txBody>
      </p:sp>
      <p:sp>
        <p:nvSpPr>
          <p:cNvPr id="47" name="Right Arrow 46">
            <a:extLst>
              <a:ext uri="{FF2B5EF4-FFF2-40B4-BE49-F238E27FC236}">
                <a16:creationId xmlns:a16="http://schemas.microsoft.com/office/drawing/2014/main" id="{2010A383-2D9D-8D81-E2B6-7D9FB50BF5AC}"/>
              </a:ext>
            </a:extLst>
          </p:cNvPr>
          <p:cNvSpPr/>
          <p:nvPr/>
        </p:nvSpPr>
        <p:spPr>
          <a:xfrm>
            <a:off x="5810756" y="4136834"/>
            <a:ext cx="406959" cy="35789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C4510665-1CC2-758C-5F1F-8B1ED0E713BA}"/>
              </a:ext>
            </a:extLst>
          </p:cNvPr>
          <p:cNvSpPr/>
          <p:nvPr/>
        </p:nvSpPr>
        <p:spPr>
          <a:xfrm>
            <a:off x="4766885" y="4962446"/>
            <a:ext cx="980661" cy="854636"/>
          </a:xfrm>
          <a:prstGeom prst="roundRect">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Chrom</a:t>
            </a:r>
            <a:endParaRPr lang="en-US">
              <a:solidFill>
                <a:schemeClr val="tx1"/>
              </a:solidFill>
            </a:endParaRPr>
          </a:p>
        </p:txBody>
      </p:sp>
      <p:sp>
        <p:nvSpPr>
          <p:cNvPr id="49" name="Left-Right Arrow 48">
            <a:extLst>
              <a:ext uri="{FF2B5EF4-FFF2-40B4-BE49-F238E27FC236}">
                <a16:creationId xmlns:a16="http://schemas.microsoft.com/office/drawing/2014/main" id="{7A7C9DAA-A0DC-3A7F-7595-B8764DB46D6A}"/>
              </a:ext>
            </a:extLst>
          </p:cNvPr>
          <p:cNvSpPr/>
          <p:nvPr/>
        </p:nvSpPr>
        <p:spPr>
          <a:xfrm>
            <a:off x="3731720" y="5265496"/>
            <a:ext cx="1007164" cy="33121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8317543-4BD7-AC90-30E9-55647785143D}"/>
              </a:ext>
            </a:extLst>
          </p:cNvPr>
          <p:cNvSpPr/>
          <p:nvPr/>
        </p:nvSpPr>
        <p:spPr>
          <a:xfrm>
            <a:off x="7865560" y="4962446"/>
            <a:ext cx="1343354" cy="85463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Learn </a:t>
            </a:r>
            <a:r>
              <a:rPr lang="en-US" err="1"/>
              <a:t>Chrom</a:t>
            </a:r>
            <a:endParaRPr lang="en-US"/>
          </a:p>
        </p:txBody>
      </p:sp>
      <p:sp>
        <p:nvSpPr>
          <p:cNvPr id="51" name="Right Arrow 50">
            <a:extLst>
              <a:ext uri="{FF2B5EF4-FFF2-40B4-BE49-F238E27FC236}">
                <a16:creationId xmlns:a16="http://schemas.microsoft.com/office/drawing/2014/main" id="{5AD572E4-B85A-FCFE-361B-0A2ACE3F5F67}"/>
              </a:ext>
            </a:extLst>
          </p:cNvPr>
          <p:cNvSpPr/>
          <p:nvPr/>
        </p:nvSpPr>
        <p:spPr>
          <a:xfrm>
            <a:off x="5791948" y="5210816"/>
            <a:ext cx="406959" cy="35789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4F2756F-231D-243E-DAD0-CA095A6723B7}"/>
              </a:ext>
            </a:extLst>
          </p:cNvPr>
          <p:cNvSpPr/>
          <p:nvPr/>
        </p:nvSpPr>
        <p:spPr>
          <a:xfrm>
            <a:off x="9528512" y="1726223"/>
            <a:ext cx="1550952" cy="426056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MODEL</a:t>
            </a:r>
          </a:p>
          <a:p>
            <a:pPr algn="ctr"/>
            <a:r>
              <a:rPr lang="en-US"/>
              <a:t>Compare</a:t>
            </a:r>
          </a:p>
          <a:p>
            <a:pPr algn="ctr"/>
            <a:r>
              <a:rPr lang="en-US"/>
              <a:t>&amp;</a:t>
            </a:r>
          </a:p>
          <a:p>
            <a:pPr algn="ctr"/>
            <a:r>
              <a:rPr lang="en-US"/>
              <a:t>Consistency</a:t>
            </a:r>
          </a:p>
          <a:p>
            <a:pPr algn="ctr"/>
            <a:r>
              <a:rPr lang="en-US"/>
              <a:t>Check</a:t>
            </a:r>
          </a:p>
        </p:txBody>
      </p:sp>
      <p:sp>
        <p:nvSpPr>
          <p:cNvPr id="53" name="Rectangle 52">
            <a:extLst>
              <a:ext uri="{FF2B5EF4-FFF2-40B4-BE49-F238E27FC236}">
                <a16:creationId xmlns:a16="http://schemas.microsoft.com/office/drawing/2014/main" id="{A7F7AFA3-4C09-A440-FA92-D9FA1641104E}"/>
              </a:ext>
            </a:extLst>
          </p:cNvPr>
          <p:cNvSpPr/>
          <p:nvPr/>
        </p:nvSpPr>
        <p:spPr>
          <a:xfrm>
            <a:off x="6203106" y="1726223"/>
            <a:ext cx="1109597" cy="4260566"/>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TRUST Analysis</a:t>
            </a:r>
          </a:p>
        </p:txBody>
      </p:sp>
      <p:sp>
        <p:nvSpPr>
          <p:cNvPr id="54" name="Right Brace 53">
            <a:extLst>
              <a:ext uri="{FF2B5EF4-FFF2-40B4-BE49-F238E27FC236}">
                <a16:creationId xmlns:a16="http://schemas.microsoft.com/office/drawing/2014/main" id="{8BE3C1A3-CD1E-C19C-51E0-3C433D04EE83}"/>
              </a:ext>
            </a:extLst>
          </p:cNvPr>
          <p:cNvSpPr/>
          <p:nvPr/>
        </p:nvSpPr>
        <p:spPr>
          <a:xfrm>
            <a:off x="9037407" y="1567878"/>
            <a:ext cx="491105" cy="4507675"/>
          </a:xfrm>
          <a:prstGeom prst="rightBrac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ight Brace 54">
            <a:extLst>
              <a:ext uri="{FF2B5EF4-FFF2-40B4-BE49-F238E27FC236}">
                <a16:creationId xmlns:a16="http://schemas.microsoft.com/office/drawing/2014/main" id="{B422F0AB-17B7-8F4E-E979-158C5220DA7D}"/>
              </a:ext>
            </a:extLst>
          </p:cNvPr>
          <p:cNvSpPr/>
          <p:nvPr/>
        </p:nvSpPr>
        <p:spPr>
          <a:xfrm>
            <a:off x="7333378" y="1567878"/>
            <a:ext cx="491105" cy="4507675"/>
          </a:xfrm>
          <a:prstGeom prst="rightBrac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7" name="Curved Connector 56">
            <a:extLst>
              <a:ext uri="{FF2B5EF4-FFF2-40B4-BE49-F238E27FC236}">
                <a16:creationId xmlns:a16="http://schemas.microsoft.com/office/drawing/2014/main" id="{C117716E-C266-2F5A-97E3-89C721325DDB}"/>
              </a:ext>
            </a:extLst>
          </p:cNvPr>
          <p:cNvCxnSpPr>
            <a:stCxn id="52" idx="3"/>
            <a:endCxn id="24" idx="3"/>
          </p:cNvCxnSpPr>
          <p:nvPr/>
        </p:nvCxnSpPr>
        <p:spPr>
          <a:xfrm flipH="1" flipV="1">
            <a:off x="10563944" y="694455"/>
            <a:ext cx="515520" cy="3162051"/>
          </a:xfrm>
          <a:prstGeom prst="curvedConnector3">
            <a:avLst>
              <a:gd name="adj1" fmla="val -152036"/>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CE4F422F-EA37-553B-E795-2AC3D3D03EF3}"/>
              </a:ext>
            </a:extLst>
          </p:cNvPr>
          <p:cNvCxnSpPr>
            <a:stCxn id="32" idx="3"/>
            <a:endCxn id="52" idx="0"/>
          </p:cNvCxnSpPr>
          <p:nvPr/>
        </p:nvCxnSpPr>
        <p:spPr>
          <a:xfrm>
            <a:off x="5822208" y="1176215"/>
            <a:ext cx="4481780" cy="550008"/>
          </a:xfrm>
          <a:prstGeom prst="curvedConnector2">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34" name="Left-Right Arrow 33">
            <a:extLst>
              <a:ext uri="{FF2B5EF4-FFF2-40B4-BE49-F238E27FC236}">
                <a16:creationId xmlns:a16="http://schemas.microsoft.com/office/drawing/2014/main" id="{DBCD3E34-988A-E78C-E3C6-1445CF4C56F2}"/>
              </a:ext>
            </a:extLst>
          </p:cNvPr>
          <p:cNvSpPr/>
          <p:nvPr/>
        </p:nvSpPr>
        <p:spPr>
          <a:xfrm>
            <a:off x="2521433" y="1315384"/>
            <a:ext cx="617342" cy="27167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78526B8-ED7F-A798-E8EC-1B0CFBD09BB4}"/>
              </a:ext>
            </a:extLst>
          </p:cNvPr>
          <p:cNvSpPr/>
          <p:nvPr/>
        </p:nvSpPr>
        <p:spPr>
          <a:xfrm>
            <a:off x="354018" y="423832"/>
            <a:ext cx="2160104" cy="2146852"/>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Digital Twin of Particle Accelerator</a:t>
            </a:r>
          </a:p>
        </p:txBody>
      </p:sp>
    </p:spTree>
    <p:extLst>
      <p:ext uri="{BB962C8B-B14F-4D97-AF65-F5344CB8AC3E}">
        <p14:creationId xmlns:p14="http://schemas.microsoft.com/office/powerpoint/2010/main" val="811765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29</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End</a:t>
            </a:r>
            <a:br>
              <a:rPr lang="en-US" dirty="0"/>
            </a:br>
            <a:r>
              <a:rPr lang="en-US" dirty="0"/>
              <a:t>Thanks!</a:t>
            </a:r>
          </a:p>
        </p:txBody>
      </p:sp>
    </p:spTree>
    <p:extLst>
      <p:ext uri="{BB962C8B-B14F-4D97-AF65-F5344CB8AC3E}">
        <p14:creationId xmlns:p14="http://schemas.microsoft.com/office/powerpoint/2010/main" val="12157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D0D21-D682-B5D0-1625-8CB2C419915A}"/>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4" name="Picture 3" descr="Map&#10;&#10;Description automatically generated">
            <a:extLst>
              <a:ext uri="{FF2B5EF4-FFF2-40B4-BE49-F238E27FC236}">
                <a16:creationId xmlns:a16="http://schemas.microsoft.com/office/drawing/2014/main" id="{D2BF7B16-E8AE-53BB-91BF-F211B9EBB7F1}"/>
              </a:ext>
            </a:extLst>
          </p:cNvPr>
          <p:cNvPicPr>
            <a:picLocks noChangeAspect="1"/>
          </p:cNvPicPr>
          <p:nvPr/>
        </p:nvPicPr>
        <p:blipFill>
          <a:blip r:embed="rId3"/>
          <a:stretch>
            <a:fillRect/>
          </a:stretch>
        </p:blipFill>
        <p:spPr>
          <a:xfrm>
            <a:off x="415478" y="44726"/>
            <a:ext cx="10988779" cy="6768548"/>
          </a:xfrm>
          <a:prstGeom prst="rect">
            <a:avLst/>
          </a:prstGeom>
        </p:spPr>
      </p:pic>
    </p:spTree>
    <p:extLst>
      <p:ext uri="{BB962C8B-B14F-4D97-AF65-F5344CB8AC3E}">
        <p14:creationId xmlns:p14="http://schemas.microsoft.com/office/powerpoint/2010/main" val="2233821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00C009-DA66-A160-F8FA-23F915940852}"/>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15361" name="Picture 17" descr="/var/folders/t4/5vjdgcr17w9bb3y76dh1l1nw0000gn/T/com.microsoft.Word/WebArchiveCopyPasteTempFiles/Fri_Jul_14_14-28-44_2006.gif">
            <a:extLst>
              <a:ext uri="{FF2B5EF4-FFF2-40B4-BE49-F238E27FC236}">
                <a16:creationId xmlns:a16="http://schemas.microsoft.com/office/drawing/2014/main" id="{F38055CE-E737-BE60-4FA1-41B4DB47AF8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39512" y="130562"/>
            <a:ext cx="10121463" cy="609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32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974552-2F4D-78EB-4277-2CBD5745B3FC}"/>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3" name="Picture 2" descr="B-7">
            <a:extLst>
              <a:ext uri="{FF2B5EF4-FFF2-40B4-BE49-F238E27FC236}">
                <a16:creationId xmlns:a16="http://schemas.microsoft.com/office/drawing/2014/main" id="{588AA466-0C8A-652E-1BF6-7822BAE0A79F}"/>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l="21875" t="10417" b="18750"/>
          <a:stretch>
            <a:fillRect/>
          </a:stretch>
        </p:blipFill>
        <p:spPr bwMode="auto">
          <a:xfrm>
            <a:off x="227245" y="0"/>
            <a:ext cx="4694279" cy="32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6B414E54-0ED1-8BA7-0906-A277CCF40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516" y="0"/>
            <a:ext cx="4517984" cy="338848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7A810CB-B0B6-6723-8EE5-A4A796CBB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109" y="3397153"/>
            <a:ext cx="4614460" cy="34608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A94C614-B2A1-DFA9-2C7D-607A57610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15" y="3397156"/>
            <a:ext cx="4614459" cy="34608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B0F582-FFB5-1D13-7C32-4B6880A57C0B}"/>
              </a:ext>
            </a:extLst>
          </p:cNvPr>
          <p:cNvSpPr txBox="1"/>
          <p:nvPr/>
        </p:nvSpPr>
        <p:spPr>
          <a:xfrm>
            <a:off x="9770167" y="2920520"/>
            <a:ext cx="607859" cy="369332"/>
          </a:xfrm>
          <a:prstGeom prst="rect">
            <a:avLst/>
          </a:prstGeom>
          <a:noFill/>
        </p:spPr>
        <p:txBody>
          <a:bodyPr wrap="none" rtlCol="0">
            <a:spAutoFit/>
          </a:bodyPr>
          <a:lstStyle/>
          <a:p>
            <a:r>
              <a:rPr lang="en-US" b="1" dirty="0">
                <a:solidFill>
                  <a:schemeClr val="bg1"/>
                </a:solidFill>
              </a:rPr>
              <a:t>A20</a:t>
            </a:r>
          </a:p>
        </p:txBody>
      </p:sp>
      <p:sp>
        <p:nvSpPr>
          <p:cNvPr id="6" name="TextBox 5">
            <a:extLst>
              <a:ext uri="{FF2B5EF4-FFF2-40B4-BE49-F238E27FC236}">
                <a16:creationId xmlns:a16="http://schemas.microsoft.com/office/drawing/2014/main" id="{50B6C698-3F91-CFA7-F606-A7AD9D970F3C}"/>
              </a:ext>
            </a:extLst>
          </p:cNvPr>
          <p:cNvSpPr txBox="1"/>
          <p:nvPr/>
        </p:nvSpPr>
        <p:spPr>
          <a:xfrm>
            <a:off x="9466237" y="6124343"/>
            <a:ext cx="595035" cy="369332"/>
          </a:xfrm>
          <a:prstGeom prst="rect">
            <a:avLst/>
          </a:prstGeom>
          <a:noFill/>
        </p:spPr>
        <p:txBody>
          <a:bodyPr wrap="none" rtlCol="0">
            <a:spAutoFit/>
          </a:bodyPr>
          <a:lstStyle/>
          <a:p>
            <a:r>
              <a:rPr lang="en-US" b="1" dirty="0">
                <a:solidFill>
                  <a:schemeClr val="bg1"/>
                </a:solidFill>
              </a:rPr>
              <a:t>E20</a:t>
            </a:r>
          </a:p>
        </p:txBody>
      </p:sp>
      <p:sp>
        <p:nvSpPr>
          <p:cNvPr id="7" name="TextBox 6">
            <a:extLst>
              <a:ext uri="{FF2B5EF4-FFF2-40B4-BE49-F238E27FC236}">
                <a16:creationId xmlns:a16="http://schemas.microsoft.com/office/drawing/2014/main" id="{E5FFBF85-378F-8A9B-A2F7-8D16F2C3D899}"/>
              </a:ext>
            </a:extLst>
          </p:cNvPr>
          <p:cNvSpPr txBox="1"/>
          <p:nvPr/>
        </p:nvSpPr>
        <p:spPr>
          <a:xfrm>
            <a:off x="4228551" y="6309009"/>
            <a:ext cx="505267" cy="369332"/>
          </a:xfrm>
          <a:prstGeom prst="rect">
            <a:avLst/>
          </a:prstGeom>
          <a:noFill/>
        </p:spPr>
        <p:txBody>
          <a:bodyPr wrap="none" rtlCol="0">
            <a:spAutoFit/>
          </a:bodyPr>
          <a:lstStyle/>
          <a:p>
            <a:r>
              <a:rPr lang="en-US" b="1" dirty="0">
                <a:solidFill>
                  <a:schemeClr val="bg1"/>
                </a:solidFill>
              </a:rPr>
              <a:t>I10</a:t>
            </a:r>
          </a:p>
        </p:txBody>
      </p:sp>
      <p:sp>
        <p:nvSpPr>
          <p:cNvPr id="8" name="TextBox 7">
            <a:extLst>
              <a:ext uri="{FF2B5EF4-FFF2-40B4-BE49-F238E27FC236}">
                <a16:creationId xmlns:a16="http://schemas.microsoft.com/office/drawing/2014/main" id="{86D9E325-7CD9-6B3F-7A79-E6BE8D950833}"/>
              </a:ext>
            </a:extLst>
          </p:cNvPr>
          <p:cNvSpPr txBox="1"/>
          <p:nvPr/>
        </p:nvSpPr>
        <p:spPr>
          <a:xfrm>
            <a:off x="4983437" y="496957"/>
            <a:ext cx="2057166" cy="1754326"/>
          </a:xfrm>
          <a:prstGeom prst="rect">
            <a:avLst/>
          </a:prstGeom>
          <a:noFill/>
        </p:spPr>
        <p:txBody>
          <a:bodyPr wrap="none" rtlCol="0">
            <a:spAutoFit/>
          </a:bodyPr>
          <a:lstStyle/>
          <a:p>
            <a:pPr algn="ctr"/>
            <a:r>
              <a:rPr lang="en-US" sz="3600" dirty="0"/>
              <a:t>The AGS</a:t>
            </a:r>
          </a:p>
          <a:p>
            <a:pPr algn="ctr"/>
            <a:r>
              <a:rPr lang="en-US" sz="3600" dirty="0"/>
              <a:t>&amp;</a:t>
            </a:r>
          </a:p>
          <a:p>
            <a:pPr algn="ctr"/>
            <a:r>
              <a:rPr lang="en-US" sz="3600" dirty="0"/>
              <a:t>Snakes</a:t>
            </a:r>
          </a:p>
        </p:txBody>
      </p:sp>
    </p:spTree>
    <p:extLst>
      <p:ext uri="{BB962C8B-B14F-4D97-AF65-F5344CB8AC3E}">
        <p14:creationId xmlns:p14="http://schemas.microsoft.com/office/powerpoint/2010/main" val="141886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FB0EC1-37CC-9CD1-7FD8-57C3A1886188}"/>
              </a:ext>
            </a:extLst>
          </p:cNvPr>
          <p:cNvSpPr>
            <a:spLocks noGrp="1"/>
          </p:cNvSpPr>
          <p:nvPr>
            <p:ph type="title"/>
          </p:nvPr>
        </p:nvSpPr>
        <p:spPr>
          <a:xfrm>
            <a:off x="571500" y="-12495"/>
            <a:ext cx="7717735" cy="1325563"/>
          </a:xfrm>
        </p:spPr>
        <p:txBody>
          <a:bodyPr/>
          <a:lstStyle/>
          <a:p>
            <a:pPr algn="ctr"/>
            <a:r>
              <a:rPr lang="en-US" dirty="0" err="1"/>
              <a:t>BtA</a:t>
            </a:r>
            <a:r>
              <a:rPr lang="en-US" dirty="0"/>
              <a:t> &amp; AGS Injection</a:t>
            </a:r>
          </a:p>
        </p:txBody>
      </p:sp>
      <p:sp>
        <p:nvSpPr>
          <p:cNvPr id="2" name="Slide Number Placeholder 1">
            <a:extLst>
              <a:ext uri="{FF2B5EF4-FFF2-40B4-BE49-F238E27FC236}">
                <a16:creationId xmlns:a16="http://schemas.microsoft.com/office/drawing/2014/main" id="{E48E7AA0-A06B-27E1-834F-E703F55BB221}"/>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3" name="Picture 8">
            <a:extLst>
              <a:ext uri="{FF2B5EF4-FFF2-40B4-BE49-F238E27FC236}">
                <a16:creationId xmlns:a16="http://schemas.microsoft.com/office/drawing/2014/main" id="{37DFA18C-CBF5-086E-039B-6029EE44F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81" y="1509042"/>
            <a:ext cx="4431378" cy="3323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5FFDCCE-82D8-AF4C-73D1-19B0D2D00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691" y="3617841"/>
            <a:ext cx="4221435" cy="31660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CAB6E8-AEC7-C502-A099-66E88C4094E1}"/>
              </a:ext>
            </a:extLst>
          </p:cNvPr>
          <p:cNvSpPr txBox="1"/>
          <p:nvPr/>
        </p:nvSpPr>
        <p:spPr>
          <a:xfrm>
            <a:off x="4844580" y="2709370"/>
            <a:ext cx="3248005" cy="830997"/>
          </a:xfrm>
          <a:prstGeom prst="rect">
            <a:avLst/>
          </a:prstGeom>
          <a:noFill/>
        </p:spPr>
        <p:txBody>
          <a:bodyPr wrap="none" rtlCol="0">
            <a:spAutoFit/>
          </a:bodyPr>
          <a:lstStyle/>
          <a:p>
            <a:r>
              <a:rPr lang="en-US" sz="2400" dirty="0"/>
              <a:t>L20 Inflector Magnet</a:t>
            </a:r>
          </a:p>
          <a:p>
            <a:r>
              <a:rPr lang="en-US" sz="2400" dirty="0"/>
              <a:t>Copper septum, 1 turn</a:t>
            </a:r>
          </a:p>
        </p:txBody>
      </p:sp>
      <p:sp>
        <p:nvSpPr>
          <p:cNvPr id="9" name="TextBox 8">
            <a:extLst>
              <a:ext uri="{FF2B5EF4-FFF2-40B4-BE49-F238E27FC236}">
                <a16:creationId xmlns:a16="http://schemas.microsoft.com/office/drawing/2014/main" id="{7FBD9E4E-633C-F2FF-6C0D-4EEB6537C21E}"/>
              </a:ext>
            </a:extLst>
          </p:cNvPr>
          <p:cNvSpPr txBox="1"/>
          <p:nvPr/>
        </p:nvSpPr>
        <p:spPr>
          <a:xfrm>
            <a:off x="1739348" y="1065371"/>
            <a:ext cx="2530501" cy="461665"/>
          </a:xfrm>
          <a:prstGeom prst="rect">
            <a:avLst/>
          </a:prstGeom>
          <a:noFill/>
        </p:spPr>
        <p:txBody>
          <a:bodyPr wrap="none" rtlCol="0">
            <a:spAutoFit/>
          </a:bodyPr>
          <a:lstStyle/>
          <a:p>
            <a:r>
              <a:rPr lang="en-US" sz="2400" dirty="0" err="1"/>
              <a:t>BtA</a:t>
            </a:r>
            <a:r>
              <a:rPr lang="en-US" sz="2400" dirty="0"/>
              <a:t> Line and L20</a:t>
            </a:r>
          </a:p>
        </p:txBody>
      </p:sp>
      <p:pic>
        <p:nvPicPr>
          <p:cNvPr id="10" name="Picture 2">
            <a:extLst>
              <a:ext uri="{FF2B5EF4-FFF2-40B4-BE49-F238E27FC236}">
                <a16:creationId xmlns:a16="http://schemas.microsoft.com/office/drawing/2014/main" id="{837765D3-6815-0640-EA0F-A906E2F783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640" t="2237" r="20389" b="4102"/>
          <a:stretch>
            <a:fillRect/>
          </a:stretch>
        </p:blipFill>
        <p:spPr bwMode="auto">
          <a:xfrm>
            <a:off x="8880062" y="381000"/>
            <a:ext cx="28448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B38A6AA-69C1-4582-03F6-E22387403510}"/>
              </a:ext>
            </a:extLst>
          </p:cNvPr>
          <p:cNvSpPr txBox="1"/>
          <p:nvPr/>
        </p:nvSpPr>
        <p:spPr>
          <a:xfrm>
            <a:off x="7949127" y="4824795"/>
            <a:ext cx="2492730" cy="1200329"/>
          </a:xfrm>
          <a:prstGeom prst="rect">
            <a:avLst/>
          </a:prstGeom>
          <a:noFill/>
        </p:spPr>
        <p:txBody>
          <a:bodyPr wrap="square" rtlCol="0">
            <a:spAutoFit/>
          </a:bodyPr>
          <a:lstStyle/>
          <a:p>
            <a:r>
              <a:rPr lang="en-US" dirty="0"/>
              <a:t>A5 – injection kicker. Designed to put beam on equilibrium orbit for 1.5 GeV protons.</a:t>
            </a:r>
          </a:p>
        </p:txBody>
      </p:sp>
      <p:cxnSp>
        <p:nvCxnSpPr>
          <p:cNvPr id="13" name="Straight Arrow Connector 12">
            <a:extLst>
              <a:ext uri="{FF2B5EF4-FFF2-40B4-BE49-F238E27FC236}">
                <a16:creationId xmlns:a16="http://schemas.microsoft.com/office/drawing/2014/main" id="{1F36BF77-A341-7BD2-A6FE-C3D19EEE8AF9}"/>
              </a:ext>
            </a:extLst>
          </p:cNvPr>
          <p:cNvCxnSpPr/>
          <p:nvPr/>
        </p:nvCxnSpPr>
        <p:spPr>
          <a:xfrm>
            <a:off x="9897710" y="5788892"/>
            <a:ext cx="894522" cy="308113"/>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256F81-1D7D-C6A3-E2C0-36E513600C04}"/>
              </a:ext>
            </a:extLst>
          </p:cNvPr>
          <p:cNvSpPr txBox="1"/>
          <p:nvPr/>
        </p:nvSpPr>
        <p:spPr>
          <a:xfrm>
            <a:off x="9033318" y="1139710"/>
            <a:ext cx="902811" cy="369332"/>
          </a:xfrm>
          <a:prstGeom prst="rect">
            <a:avLst/>
          </a:prstGeom>
          <a:noFill/>
        </p:spPr>
        <p:txBody>
          <a:bodyPr wrap="none" rtlCol="0">
            <a:spAutoFit/>
          </a:bodyPr>
          <a:lstStyle/>
          <a:p>
            <a:r>
              <a:rPr lang="en-US" dirty="0"/>
              <a:t>5 </a:t>
            </a:r>
            <a:r>
              <a:rPr lang="en-US" dirty="0" err="1"/>
              <a:t>mrad</a:t>
            </a:r>
            <a:endParaRPr lang="en-US" dirty="0"/>
          </a:p>
        </p:txBody>
      </p:sp>
      <p:sp>
        <p:nvSpPr>
          <p:cNvPr id="15" name="TextBox 14">
            <a:extLst>
              <a:ext uri="{FF2B5EF4-FFF2-40B4-BE49-F238E27FC236}">
                <a16:creationId xmlns:a16="http://schemas.microsoft.com/office/drawing/2014/main" id="{0FB7D0FC-218C-E521-E964-B6100D25D6AF}"/>
              </a:ext>
            </a:extLst>
          </p:cNvPr>
          <p:cNvSpPr txBox="1"/>
          <p:nvPr/>
        </p:nvSpPr>
        <p:spPr>
          <a:xfrm>
            <a:off x="9195492" y="1663873"/>
            <a:ext cx="1159292" cy="369332"/>
          </a:xfrm>
          <a:prstGeom prst="rect">
            <a:avLst/>
          </a:prstGeom>
          <a:noFill/>
        </p:spPr>
        <p:txBody>
          <a:bodyPr wrap="none" rtlCol="0">
            <a:spAutoFit/>
          </a:bodyPr>
          <a:lstStyle/>
          <a:p>
            <a:r>
              <a:rPr lang="en-US" dirty="0"/>
              <a:t>143 </a:t>
            </a:r>
            <a:r>
              <a:rPr lang="en-US" dirty="0" err="1"/>
              <a:t>mrad</a:t>
            </a:r>
            <a:endParaRPr lang="en-US" dirty="0"/>
          </a:p>
        </p:txBody>
      </p:sp>
      <p:sp>
        <p:nvSpPr>
          <p:cNvPr id="16" name="TextBox 15">
            <a:extLst>
              <a:ext uri="{FF2B5EF4-FFF2-40B4-BE49-F238E27FC236}">
                <a16:creationId xmlns:a16="http://schemas.microsoft.com/office/drawing/2014/main" id="{EE5A363B-EFCD-03ED-177A-B855AA4E6AA9}"/>
              </a:ext>
            </a:extLst>
          </p:cNvPr>
          <p:cNvSpPr txBox="1"/>
          <p:nvPr/>
        </p:nvSpPr>
        <p:spPr>
          <a:xfrm>
            <a:off x="10955457" y="5055627"/>
            <a:ext cx="1142172" cy="369332"/>
          </a:xfrm>
          <a:prstGeom prst="rect">
            <a:avLst/>
          </a:prstGeom>
          <a:noFill/>
        </p:spPr>
        <p:txBody>
          <a:bodyPr wrap="none" rtlCol="0">
            <a:spAutoFit/>
          </a:bodyPr>
          <a:lstStyle/>
          <a:p>
            <a:r>
              <a:rPr lang="en-US" dirty="0"/>
              <a:t>110 </a:t>
            </a:r>
            <a:r>
              <a:rPr lang="en-US" dirty="0" err="1"/>
              <a:t>mrad</a:t>
            </a:r>
            <a:endParaRPr lang="en-US" dirty="0"/>
          </a:p>
        </p:txBody>
      </p:sp>
      <p:sp>
        <p:nvSpPr>
          <p:cNvPr id="17" name="TextBox 16">
            <a:extLst>
              <a:ext uri="{FF2B5EF4-FFF2-40B4-BE49-F238E27FC236}">
                <a16:creationId xmlns:a16="http://schemas.microsoft.com/office/drawing/2014/main" id="{12F503BE-6D48-809E-7EE4-31B0784AE1E0}"/>
              </a:ext>
            </a:extLst>
          </p:cNvPr>
          <p:cNvSpPr txBox="1"/>
          <p:nvPr/>
        </p:nvSpPr>
        <p:spPr>
          <a:xfrm>
            <a:off x="11008794" y="5614231"/>
            <a:ext cx="1223412" cy="369332"/>
          </a:xfrm>
          <a:prstGeom prst="rect">
            <a:avLst/>
          </a:prstGeom>
          <a:noFill/>
        </p:spPr>
        <p:txBody>
          <a:bodyPr wrap="none" rtlCol="0">
            <a:spAutoFit/>
          </a:bodyPr>
          <a:lstStyle/>
          <a:p>
            <a:r>
              <a:rPr lang="en-US" dirty="0"/>
              <a:t>2.85 </a:t>
            </a:r>
            <a:r>
              <a:rPr lang="en-US" dirty="0" err="1"/>
              <a:t>mrad</a:t>
            </a:r>
            <a:endParaRPr lang="en-US" dirty="0"/>
          </a:p>
        </p:txBody>
      </p:sp>
    </p:spTree>
    <p:extLst>
      <p:ext uri="{BB962C8B-B14F-4D97-AF65-F5344CB8AC3E}">
        <p14:creationId xmlns:p14="http://schemas.microsoft.com/office/powerpoint/2010/main" val="1362062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CD1D0A-0E8A-21E1-AF58-3CA4D04939B9}"/>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3074" name="Picture 2">
            <a:extLst>
              <a:ext uri="{FF2B5EF4-FFF2-40B4-BE49-F238E27FC236}">
                <a16:creationId xmlns:a16="http://schemas.microsoft.com/office/drawing/2014/main" id="{EFBF16F4-6FE6-8412-FF97-D8CAB4376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6" y="1027416"/>
            <a:ext cx="6115878" cy="45869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EA25C1C-2D85-98FA-6FDE-01AD952A8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334" y="1027416"/>
            <a:ext cx="6060666" cy="45869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C76A0C-098C-72CC-0779-CDFDAC7E4BC1}"/>
              </a:ext>
            </a:extLst>
          </p:cNvPr>
          <p:cNvSpPr txBox="1"/>
          <p:nvPr/>
        </p:nvSpPr>
        <p:spPr>
          <a:xfrm>
            <a:off x="2795241" y="4673624"/>
            <a:ext cx="1082348" cy="369332"/>
          </a:xfrm>
          <a:prstGeom prst="rect">
            <a:avLst/>
          </a:prstGeom>
          <a:noFill/>
        </p:spPr>
        <p:txBody>
          <a:bodyPr wrap="none" rtlCol="0">
            <a:spAutoFit/>
          </a:bodyPr>
          <a:lstStyle/>
          <a:p>
            <a:r>
              <a:rPr lang="en-US" b="1" dirty="0">
                <a:solidFill>
                  <a:schemeClr val="bg1"/>
                </a:solidFill>
              </a:rPr>
              <a:t>D5 </a:t>
            </a:r>
            <a:r>
              <a:rPr lang="en-US" b="1" dirty="0" err="1">
                <a:solidFill>
                  <a:schemeClr val="bg1"/>
                </a:solidFill>
              </a:rPr>
              <a:t>eIPM</a:t>
            </a:r>
            <a:endParaRPr lang="en-US" b="1" dirty="0">
              <a:solidFill>
                <a:schemeClr val="bg1"/>
              </a:solidFill>
            </a:endParaRPr>
          </a:p>
        </p:txBody>
      </p:sp>
      <p:sp>
        <p:nvSpPr>
          <p:cNvPr id="4" name="TextBox 3">
            <a:extLst>
              <a:ext uri="{FF2B5EF4-FFF2-40B4-BE49-F238E27FC236}">
                <a16:creationId xmlns:a16="http://schemas.microsoft.com/office/drawing/2014/main" id="{A0691950-FEFA-404C-654B-39B579C01E2F}"/>
              </a:ext>
            </a:extLst>
          </p:cNvPr>
          <p:cNvSpPr txBox="1"/>
          <p:nvPr/>
        </p:nvSpPr>
        <p:spPr>
          <a:xfrm>
            <a:off x="8653458" y="5042956"/>
            <a:ext cx="1210588" cy="369332"/>
          </a:xfrm>
          <a:prstGeom prst="rect">
            <a:avLst/>
          </a:prstGeom>
          <a:noFill/>
        </p:spPr>
        <p:txBody>
          <a:bodyPr wrap="none" rtlCol="0">
            <a:spAutoFit/>
          </a:bodyPr>
          <a:lstStyle/>
          <a:p>
            <a:r>
              <a:rPr lang="en-US" b="1" dirty="0">
                <a:solidFill>
                  <a:schemeClr val="bg1"/>
                </a:solidFill>
              </a:rPr>
              <a:t>D15 </a:t>
            </a:r>
            <a:r>
              <a:rPr lang="en-US" b="1" dirty="0" err="1">
                <a:solidFill>
                  <a:schemeClr val="bg1"/>
                </a:solidFill>
              </a:rPr>
              <a:t>eIPM</a:t>
            </a:r>
            <a:endParaRPr lang="en-US" b="1" dirty="0">
              <a:solidFill>
                <a:schemeClr val="bg1"/>
              </a:solidFill>
            </a:endParaRPr>
          </a:p>
        </p:txBody>
      </p:sp>
      <p:sp>
        <p:nvSpPr>
          <p:cNvPr id="7" name="TextBox 6">
            <a:extLst>
              <a:ext uri="{FF2B5EF4-FFF2-40B4-BE49-F238E27FC236}">
                <a16:creationId xmlns:a16="http://schemas.microsoft.com/office/drawing/2014/main" id="{F254FC76-9E7D-813D-5491-7050458B5973}"/>
              </a:ext>
            </a:extLst>
          </p:cNvPr>
          <p:cNvSpPr txBox="1"/>
          <p:nvPr/>
        </p:nvSpPr>
        <p:spPr>
          <a:xfrm>
            <a:off x="431629" y="398062"/>
            <a:ext cx="11328742" cy="461665"/>
          </a:xfrm>
          <a:prstGeom prst="rect">
            <a:avLst/>
          </a:prstGeom>
          <a:noFill/>
        </p:spPr>
        <p:txBody>
          <a:bodyPr wrap="none" rtlCol="0">
            <a:spAutoFit/>
          </a:bodyPr>
          <a:lstStyle/>
          <a:p>
            <a:r>
              <a:rPr lang="en-US" sz="2400" dirty="0"/>
              <a:t>Electron Collector profile monitors - uses microchannel plates, can do turn-by-turn</a:t>
            </a:r>
          </a:p>
        </p:txBody>
      </p:sp>
    </p:spTree>
    <p:extLst>
      <p:ext uri="{BB962C8B-B14F-4D97-AF65-F5344CB8AC3E}">
        <p14:creationId xmlns:p14="http://schemas.microsoft.com/office/powerpoint/2010/main" val="347709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7FBA34-799D-9AD6-92FE-AC556E9F929E}"/>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3" name="Picture 8">
            <a:extLst>
              <a:ext uri="{FF2B5EF4-FFF2-40B4-BE49-F238E27FC236}">
                <a16:creationId xmlns:a16="http://schemas.microsoft.com/office/drawing/2014/main" id="{DFFA91B6-7E28-F3A5-DB9E-DD082126D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206" y="986319"/>
            <a:ext cx="5991794" cy="44775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99872E25-A861-3C62-DE42-A25D3EBDE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72" y="986318"/>
            <a:ext cx="5970028" cy="44775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1A37F9-FB03-443C-62F7-14C45D7E6A08}"/>
              </a:ext>
            </a:extLst>
          </p:cNvPr>
          <p:cNvSpPr txBox="1"/>
          <p:nvPr/>
        </p:nvSpPr>
        <p:spPr>
          <a:xfrm>
            <a:off x="1985548" y="4691443"/>
            <a:ext cx="954107" cy="369332"/>
          </a:xfrm>
          <a:prstGeom prst="rect">
            <a:avLst/>
          </a:prstGeom>
          <a:noFill/>
        </p:spPr>
        <p:txBody>
          <a:bodyPr wrap="none" rtlCol="0">
            <a:spAutoFit/>
          </a:bodyPr>
          <a:lstStyle/>
          <a:p>
            <a:r>
              <a:rPr lang="en-US" b="1" dirty="0">
                <a:solidFill>
                  <a:schemeClr val="bg1"/>
                </a:solidFill>
              </a:rPr>
              <a:t>C5 IPM</a:t>
            </a:r>
          </a:p>
        </p:txBody>
      </p:sp>
      <p:sp>
        <p:nvSpPr>
          <p:cNvPr id="6" name="TextBox 5">
            <a:extLst>
              <a:ext uri="{FF2B5EF4-FFF2-40B4-BE49-F238E27FC236}">
                <a16:creationId xmlns:a16="http://schemas.microsoft.com/office/drawing/2014/main" id="{8DA1CFBC-472A-C2B4-1D16-EA86DC824CDF}"/>
              </a:ext>
            </a:extLst>
          </p:cNvPr>
          <p:cNvSpPr txBox="1"/>
          <p:nvPr/>
        </p:nvSpPr>
        <p:spPr>
          <a:xfrm>
            <a:off x="8374069" y="4439995"/>
            <a:ext cx="1069524" cy="369332"/>
          </a:xfrm>
          <a:prstGeom prst="rect">
            <a:avLst/>
          </a:prstGeom>
          <a:noFill/>
        </p:spPr>
        <p:txBody>
          <a:bodyPr wrap="none" rtlCol="0">
            <a:spAutoFit/>
          </a:bodyPr>
          <a:lstStyle/>
          <a:p>
            <a:r>
              <a:rPr lang="en-US" b="1" dirty="0">
                <a:solidFill>
                  <a:schemeClr val="bg1"/>
                </a:solidFill>
              </a:rPr>
              <a:t>E15 IPM</a:t>
            </a:r>
          </a:p>
        </p:txBody>
      </p:sp>
      <p:sp>
        <p:nvSpPr>
          <p:cNvPr id="7" name="TextBox 6">
            <a:extLst>
              <a:ext uri="{FF2B5EF4-FFF2-40B4-BE49-F238E27FC236}">
                <a16:creationId xmlns:a16="http://schemas.microsoft.com/office/drawing/2014/main" id="{698A8420-3B55-5B6C-38CA-727F0B32715F}"/>
              </a:ext>
            </a:extLst>
          </p:cNvPr>
          <p:cNvSpPr txBox="1"/>
          <p:nvPr/>
        </p:nvSpPr>
        <p:spPr>
          <a:xfrm>
            <a:off x="423624" y="352421"/>
            <a:ext cx="11553163" cy="461665"/>
          </a:xfrm>
          <a:prstGeom prst="rect">
            <a:avLst/>
          </a:prstGeom>
          <a:noFill/>
        </p:spPr>
        <p:txBody>
          <a:bodyPr wrap="none" rtlCol="0">
            <a:spAutoFit/>
          </a:bodyPr>
          <a:lstStyle/>
          <a:p>
            <a:r>
              <a:rPr lang="en-US" sz="2400" dirty="0"/>
              <a:t>Ion Collecting Profile Monitors – 4 samples/cycle, controlled leak, long integration…</a:t>
            </a:r>
          </a:p>
        </p:txBody>
      </p:sp>
    </p:spTree>
    <p:extLst>
      <p:ext uri="{BB962C8B-B14F-4D97-AF65-F5344CB8AC3E}">
        <p14:creationId xmlns:p14="http://schemas.microsoft.com/office/powerpoint/2010/main" val="4190756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0746F-A1F8-E0BB-B090-902C312AE860}"/>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3" name="Picture 2" descr="A blueprint of a circular structure&#10;&#10;Description automatically generated">
            <a:extLst>
              <a:ext uri="{FF2B5EF4-FFF2-40B4-BE49-F238E27FC236}">
                <a16:creationId xmlns:a16="http://schemas.microsoft.com/office/drawing/2014/main" id="{08A43EF0-0A88-8D18-2840-55108C9B10AB}"/>
              </a:ext>
            </a:extLst>
          </p:cNvPr>
          <p:cNvPicPr>
            <a:picLocks noChangeAspect="1"/>
          </p:cNvPicPr>
          <p:nvPr/>
        </p:nvPicPr>
        <p:blipFill rotWithShape="1">
          <a:blip r:embed="rId2"/>
          <a:srcRect l="30799" t="39788" r="17639"/>
          <a:stretch/>
        </p:blipFill>
        <p:spPr>
          <a:xfrm>
            <a:off x="1878495" y="7635"/>
            <a:ext cx="8120269" cy="6674085"/>
          </a:xfrm>
          <a:prstGeom prst="rect">
            <a:avLst/>
          </a:prstGeom>
        </p:spPr>
      </p:pic>
      <p:sp>
        <p:nvSpPr>
          <p:cNvPr id="4" name="TextBox 3">
            <a:extLst>
              <a:ext uri="{FF2B5EF4-FFF2-40B4-BE49-F238E27FC236}">
                <a16:creationId xmlns:a16="http://schemas.microsoft.com/office/drawing/2014/main" id="{1DF17332-F2F4-AC2A-773F-2D825A029714}"/>
              </a:ext>
            </a:extLst>
          </p:cNvPr>
          <p:cNvSpPr txBox="1"/>
          <p:nvPr/>
        </p:nvSpPr>
        <p:spPr>
          <a:xfrm>
            <a:off x="3655084" y="2905780"/>
            <a:ext cx="444352"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A</a:t>
            </a:r>
          </a:p>
        </p:txBody>
      </p:sp>
      <p:sp>
        <p:nvSpPr>
          <p:cNvPr id="5" name="TextBox 4">
            <a:extLst>
              <a:ext uri="{FF2B5EF4-FFF2-40B4-BE49-F238E27FC236}">
                <a16:creationId xmlns:a16="http://schemas.microsoft.com/office/drawing/2014/main" id="{6D419253-98DC-63ED-95DA-A8DAE2143D07}"/>
              </a:ext>
            </a:extLst>
          </p:cNvPr>
          <p:cNvSpPr txBox="1"/>
          <p:nvPr/>
        </p:nvSpPr>
        <p:spPr>
          <a:xfrm>
            <a:off x="3969530" y="4320553"/>
            <a:ext cx="423514"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B</a:t>
            </a:r>
          </a:p>
        </p:txBody>
      </p:sp>
      <p:sp>
        <p:nvSpPr>
          <p:cNvPr id="6" name="TextBox 5">
            <a:extLst>
              <a:ext uri="{FF2B5EF4-FFF2-40B4-BE49-F238E27FC236}">
                <a16:creationId xmlns:a16="http://schemas.microsoft.com/office/drawing/2014/main" id="{FF00A8D1-A352-C142-E3F7-E40B8111AEA6}"/>
              </a:ext>
            </a:extLst>
          </p:cNvPr>
          <p:cNvSpPr txBox="1"/>
          <p:nvPr/>
        </p:nvSpPr>
        <p:spPr>
          <a:xfrm>
            <a:off x="5037357" y="5422985"/>
            <a:ext cx="423514"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7" name="TextBox 6">
            <a:extLst>
              <a:ext uri="{FF2B5EF4-FFF2-40B4-BE49-F238E27FC236}">
                <a16:creationId xmlns:a16="http://schemas.microsoft.com/office/drawing/2014/main" id="{48897497-37AA-20A2-ABD2-750730492F63}"/>
              </a:ext>
            </a:extLst>
          </p:cNvPr>
          <p:cNvSpPr txBox="1"/>
          <p:nvPr/>
        </p:nvSpPr>
        <p:spPr>
          <a:xfrm>
            <a:off x="6365491" y="5816065"/>
            <a:ext cx="444352"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D</a:t>
            </a:r>
          </a:p>
        </p:txBody>
      </p:sp>
      <p:sp>
        <p:nvSpPr>
          <p:cNvPr id="8" name="TextBox 7">
            <a:extLst>
              <a:ext uri="{FF2B5EF4-FFF2-40B4-BE49-F238E27FC236}">
                <a16:creationId xmlns:a16="http://schemas.microsoft.com/office/drawing/2014/main" id="{CB1E284E-4970-C392-C941-95287DF37BF5}"/>
              </a:ext>
            </a:extLst>
          </p:cNvPr>
          <p:cNvSpPr txBox="1"/>
          <p:nvPr/>
        </p:nvSpPr>
        <p:spPr>
          <a:xfrm>
            <a:off x="7581016" y="5536861"/>
            <a:ext cx="404278"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E</a:t>
            </a:r>
          </a:p>
        </p:txBody>
      </p:sp>
      <p:sp>
        <p:nvSpPr>
          <p:cNvPr id="9" name="TextBox 8">
            <a:extLst>
              <a:ext uri="{FF2B5EF4-FFF2-40B4-BE49-F238E27FC236}">
                <a16:creationId xmlns:a16="http://schemas.microsoft.com/office/drawing/2014/main" id="{5C75F36D-C10F-93F9-5AB7-1102258B2BD0}"/>
              </a:ext>
            </a:extLst>
          </p:cNvPr>
          <p:cNvSpPr txBox="1"/>
          <p:nvPr/>
        </p:nvSpPr>
        <p:spPr>
          <a:xfrm>
            <a:off x="8801264" y="4510897"/>
            <a:ext cx="385042"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F</a:t>
            </a:r>
          </a:p>
        </p:txBody>
      </p:sp>
      <p:sp>
        <p:nvSpPr>
          <p:cNvPr id="10" name="TextBox 9">
            <a:extLst>
              <a:ext uri="{FF2B5EF4-FFF2-40B4-BE49-F238E27FC236}">
                <a16:creationId xmlns:a16="http://schemas.microsoft.com/office/drawing/2014/main" id="{4369F468-FF25-AEF8-E710-F55D801DC355}"/>
              </a:ext>
            </a:extLst>
          </p:cNvPr>
          <p:cNvSpPr txBox="1"/>
          <p:nvPr/>
        </p:nvSpPr>
        <p:spPr>
          <a:xfrm>
            <a:off x="8973748" y="3083067"/>
            <a:ext cx="444352"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G</a:t>
            </a:r>
          </a:p>
        </p:txBody>
      </p:sp>
      <p:sp>
        <p:nvSpPr>
          <p:cNvPr id="11" name="TextBox 10">
            <a:extLst>
              <a:ext uri="{FF2B5EF4-FFF2-40B4-BE49-F238E27FC236}">
                <a16:creationId xmlns:a16="http://schemas.microsoft.com/office/drawing/2014/main" id="{FEB5F5B5-C0B3-1A5E-98A9-E1FB0C1256DD}"/>
              </a:ext>
            </a:extLst>
          </p:cNvPr>
          <p:cNvSpPr txBox="1"/>
          <p:nvPr/>
        </p:nvSpPr>
        <p:spPr>
          <a:xfrm>
            <a:off x="8718819" y="1823883"/>
            <a:ext cx="444352"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H</a:t>
            </a:r>
          </a:p>
        </p:txBody>
      </p:sp>
      <p:sp>
        <p:nvSpPr>
          <p:cNvPr id="12" name="TextBox 11">
            <a:extLst>
              <a:ext uri="{FF2B5EF4-FFF2-40B4-BE49-F238E27FC236}">
                <a16:creationId xmlns:a16="http://schemas.microsoft.com/office/drawing/2014/main" id="{3F059493-893C-483F-1266-6C8774A39BD4}"/>
              </a:ext>
            </a:extLst>
          </p:cNvPr>
          <p:cNvSpPr txBox="1"/>
          <p:nvPr/>
        </p:nvSpPr>
        <p:spPr>
          <a:xfrm>
            <a:off x="7752713" y="669446"/>
            <a:ext cx="304892"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I</a:t>
            </a:r>
          </a:p>
        </p:txBody>
      </p:sp>
      <p:sp>
        <p:nvSpPr>
          <p:cNvPr id="13" name="TextBox 12">
            <a:extLst>
              <a:ext uri="{FF2B5EF4-FFF2-40B4-BE49-F238E27FC236}">
                <a16:creationId xmlns:a16="http://schemas.microsoft.com/office/drawing/2014/main" id="{AED85D4D-D3E6-31A1-7EAB-8DC93D99AE88}"/>
              </a:ext>
            </a:extLst>
          </p:cNvPr>
          <p:cNvSpPr txBox="1"/>
          <p:nvPr/>
        </p:nvSpPr>
        <p:spPr>
          <a:xfrm>
            <a:off x="6519991" y="176280"/>
            <a:ext cx="324128"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J</a:t>
            </a:r>
          </a:p>
        </p:txBody>
      </p:sp>
      <p:sp>
        <p:nvSpPr>
          <p:cNvPr id="14" name="TextBox 13">
            <a:extLst>
              <a:ext uri="{FF2B5EF4-FFF2-40B4-BE49-F238E27FC236}">
                <a16:creationId xmlns:a16="http://schemas.microsoft.com/office/drawing/2014/main" id="{BA25B00E-7E8E-C67B-42EF-8841D7FCCF0F}"/>
              </a:ext>
            </a:extLst>
          </p:cNvPr>
          <p:cNvSpPr txBox="1"/>
          <p:nvPr/>
        </p:nvSpPr>
        <p:spPr>
          <a:xfrm>
            <a:off x="5194067" y="650185"/>
            <a:ext cx="444352"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K</a:t>
            </a:r>
          </a:p>
        </p:txBody>
      </p:sp>
      <p:sp>
        <p:nvSpPr>
          <p:cNvPr id="15" name="TextBox 14">
            <a:extLst>
              <a:ext uri="{FF2B5EF4-FFF2-40B4-BE49-F238E27FC236}">
                <a16:creationId xmlns:a16="http://schemas.microsoft.com/office/drawing/2014/main" id="{60CB2B74-E7D2-7747-7593-B79915653478}"/>
              </a:ext>
            </a:extLst>
          </p:cNvPr>
          <p:cNvSpPr txBox="1"/>
          <p:nvPr/>
        </p:nvSpPr>
        <p:spPr>
          <a:xfrm>
            <a:off x="4099436" y="1640874"/>
            <a:ext cx="404278" cy="523220"/>
          </a:xfrm>
          <a:prstGeom prst="rect">
            <a:avLst/>
          </a:prstGeom>
          <a:solidFill>
            <a:schemeClr val="bg1"/>
          </a:solidFill>
          <a:ln w="25400">
            <a:solidFill>
              <a:schemeClr val="tx1"/>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L</a:t>
            </a:r>
          </a:p>
        </p:txBody>
      </p:sp>
      <p:pic>
        <p:nvPicPr>
          <p:cNvPr id="16" name="Picture 6">
            <a:extLst>
              <a:ext uri="{FF2B5EF4-FFF2-40B4-BE49-F238E27FC236}">
                <a16:creationId xmlns:a16="http://schemas.microsoft.com/office/drawing/2014/main" id="{65E9AAE6-4BD7-9F6C-C1C3-493A548F2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 y="4754881"/>
            <a:ext cx="3704778" cy="210627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633009C1-1C7E-36FA-EAC3-66F7392024C7}"/>
              </a:ext>
            </a:extLst>
          </p:cNvPr>
          <p:cNvSpPr/>
          <p:nvPr/>
        </p:nvSpPr>
        <p:spPr>
          <a:xfrm rot="20341544">
            <a:off x="9016171" y="814129"/>
            <a:ext cx="847514" cy="2590659"/>
          </a:xfrm>
          <a:prstGeom prst="ellipse">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510883-8B64-B965-5C3B-5028F9C8F3A5}"/>
              </a:ext>
            </a:extLst>
          </p:cNvPr>
          <p:cNvSpPr/>
          <p:nvPr/>
        </p:nvSpPr>
        <p:spPr>
          <a:xfrm rot="542310">
            <a:off x="3333372" y="973638"/>
            <a:ext cx="644536" cy="2590659"/>
          </a:xfrm>
          <a:prstGeom prst="ellipse">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F2478B-EEC7-DD17-92BF-0B7B8067EBB7}"/>
              </a:ext>
            </a:extLst>
          </p:cNvPr>
          <p:cNvSpPr/>
          <p:nvPr/>
        </p:nvSpPr>
        <p:spPr>
          <a:xfrm rot="16200000">
            <a:off x="6176549" y="5441510"/>
            <a:ext cx="847514" cy="1795549"/>
          </a:xfrm>
          <a:prstGeom prst="ellipse">
            <a:avLst/>
          </a:prstGeom>
          <a:noFill/>
          <a:ln w="635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D920DA-9EF9-F520-C576-5876B35E61F7}"/>
              </a:ext>
            </a:extLst>
          </p:cNvPr>
          <p:cNvSpPr txBox="1"/>
          <p:nvPr/>
        </p:nvSpPr>
        <p:spPr>
          <a:xfrm>
            <a:off x="4181287" y="5914533"/>
            <a:ext cx="595035" cy="646331"/>
          </a:xfrm>
          <a:prstGeom prst="rect">
            <a:avLst/>
          </a:prstGeom>
          <a:noFill/>
        </p:spPr>
        <p:txBody>
          <a:bodyPr wrap="none" rtlCol="0">
            <a:spAutoFit/>
          </a:bodyPr>
          <a:lstStyle/>
          <a:p>
            <a:r>
              <a:rPr lang="en-US" dirty="0"/>
              <a:t>C5</a:t>
            </a:r>
          </a:p>
          <a:p>
            <a:r>
              <a:rPr lang="en-US" dirty="0"/>
              <a:t>IPM</a:t>
            </a:r>
          </a:p>
        </p:txBody>
      </p:sp>
      <p:cxnSp>
        <p:nvCxnSpPr>
          <p:cNvPr id="23" name="Straight Arrow Connector 22">
            <a:extLst>
              <a:ext uri="{FF2B5EF4-FFF2-40B4-BE49-F238E27FC236}">
                <a16:creationId xmlns:a16="http://schemas.microsoft.com/office/drawing/2014/main" id="{08C0C5E4-F4DA-DFE6-A0AE-354AAD2EA6E1}"/>
              </a:ext>
            </a:extLst>
          </p:cNvPr>
          <p:cNvCxnSpPr>
            <a:cxnSpLocks/>
          </p:cNvCxnSpPr>
          <p:nvPr/>
        </p:nvCxnSpPr>
        <p:spPr>
          <a:xfrm flipV="1">
            <a:off x="4568825" y="5857875"/>
            <a:ext cx="114300" cy="20220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F9C40C5-CED8-9526-FD16-5B5BC8D8CBD5}"/>
              </a:ext>
            </a:extLst>
          </p:cNvPr>
          <p:cNvSpPr txBox="1"/>
          <p:nvPr/>
        </p:nvSpPr>
        <p:spPr>
          <a:xfrm>
            <a:off x="8756467" y="5851832"/>
            <a:ext cx="595035" cy="646331"/>
          </a:xfrm>
          <a:prstGeom prst="rect">
            <a:avLst/>
          </a:prstGeom>
          <a:noFill/>
        </p:spPr>
        <p:txBody>
          <a:bodyPr wrap="square" rtlCol="0">
            <a:spAutoFit/>
          </a:bodyPr>
          <a:lstStyle/>
          <a:p>
            <a:r>
              <a:rPr lang="en-US" dirty="0"/>
              <a:t>E15</a:t>
            </a:r>
          </a:p>
          <a:p>
            <a:r>
              <a:rPr lang="en-US" dirty="0"/>
              <a:t>IPM</a:t>
            </a:r>
          </a:p>
        </p:txBody>
      </p:sp>
      <p:cxnSp>
        <p:nvCxnSpPr>
          <p:cNvPr id="27" name="Straight Arrow Connector 26">
            <a:extLst>
              <a:ext uri="{FF2B5EF4-FFF2-40B4-BE49-F238E27FC236}">
                <a16:creationId xmlns:a16="http://schemas.microsoft.com/office/drawing/2014/main" id="{2F7E0E6F-CB66-7020-F0BF-5DBD014DE963}"/>
              </a:ext>
            </a:extLst>
          </p:cNvPr>
          <p:cNvCxnSpPr>
            <a:cxnSpLocks/>
          </p:cNvCxnSpPr>
          <p:nvPr/>
        </p:nvCxnSpPr>
        <p:spPr>
          <a:xfrm flipH="1" flipV="1">
            <a:off x="8507161" y="5857875"/>
            <a:ext cx="301678" cy="15835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1D227BC-5449-8D35-E1F5-1B84A90185D7}"/>
              </a:ext>
            </a:extLst>
          </p:cNvPr>
          <p:cNvSpPr txBox="1"/>
          <p:nvPr/>
        </p:nvSpPr>
        <p:spPr>
          <a:xfrm>
            <a:off x="7171785" y="6505893"/>
            <a:ext cx="885820" cy="369332"/>
          </a:xfrm>
          <a:prstGeom prst="rect">
            <a:avLst/>
          </a:prstGeom>
          <a:noFill/>
        </p:spPr>
        <p:txBody>
          <a:bodyPr wrap="none" rtlCol="0">
            <a:spAutoFit/>
          </a:bodyPr>
          <a:lstStyle/>
          <a:p>
            <a:r>
              <a:rPr lang="en-US" dirty="0" err="1"/>
              <a:t>eIPM’s</a:t>
            </a:r>
            <a:endParaRPr lang="en-US" dirty="0"/>
          </a:p>
        </p:txBody>
      </p:sp>
      <p:sp>
        <p:nvSpPr>
          <p:cNvPr id="30" name="TextBox 29">
            <a:extLst>
              <a:ext uri="{FF2B5EF4-FFF2-40B4-BE49-F238E27FC236}">
                <a16:creationId xmlns:a16="http://schemas.microsoft.com/office/drawing/2014/main" id="{A139A0D6-1E5A-F0F1-7917-FCE9A6EB7D1F}"/>
              </a:ext>
            </a:extLst>
          </p:cNvPr>
          <p:cNvSpPr txBox="1"/>
          <p:nvPr/>
        </p:nvSpPr>
        <p:spPr>
          <a:xfrm>
            <a:off x="10098955" y="1700772"/>
            <a:ext cx="2044149" cy="646331"/>
          </a:xfrm>
          <a:prstGeom prst="rect">
            <a:avLst/>
          </a:prstGeom>
          <a:noFill/>
        </p:spPr>
        <p:txBody>
          <a:bodyPr wrap="none" rtlCol="0">
            <a:spAutoFit/>
          </a:bodyPr>
          <a:lstStyle/>
          <a:p>
            <a:r>
              <a:rPr lang="en-US" dirty="0"/>
              <a:t>Extraction Section</a:t>
            </a:r>
          </a:p>
          <a:p>
            <a:r>
              <a:rPr lang="en-US" dirty="0"/>
              <a:t>To </a:t>
            </a:r>
            <a:r>
              <a:rPr lang="en-US" dirty="0" err="1"/>
              <a:t>AtR</a:t>
            </a:r>
            <a:r>
              <a:rPr lang="en-US" dirty="0"/>
              <a:t> line</a:t>
            </a:r>
          </a:p>
        </p:txBody>
      </p:sp>
      <p:sp>
        <p:nvSpPr>
          <p:cNvPr id="31" name="TextBox 30">
            <a:extLst>
              <a:ext uri="{FF2B5EF4-FFF2-40B4-BE49-F238E27FC236}">
                <a16:creationId xmlns:a16="http://schemas.microsoft.com/office/drawing/2014/main" id="{F97FF67E-40DC-685C-5BDD-EBB27792023E}"/>
              </a:ext>
            </a:extLst>
          </p:cNvPr>
          <p:cNvSpPr txBox="1"/>
          <p:nvPr/>
        </p:nvSpPr>
        <p:spPr>
          <a:xfrm>
            <a:off x="4061192" y="2233219"/>
            <a:ext cx="1877437" cy="646331"/>
          </a:xfrm>
          <a:prstGeom prst="rect">
            <a:avLst/>
          </a:prstGeom>
          <a:solidFill>
            <a:schemeClr val="bg1"/>
          </a:solidFill>
        </p:spPr>
        <p:txBody>
          <a:bodyPr wrap="none" rtlCol="0">
            <a:spAutoFit/>
          </a:bodyPr>
          <a:lstStyle/>
          <a:p>
            <a:r>
              <a:rPr lang="en-US" dirty="0"/>
              <a:t>Injection Section</a:t>
            </a:r>
          </a:p>
          <a:p>
            <a:r>
              <a:rPr lang="en-US" dirty="0" err="1"/>
              <a:t>BtA</a:t>
            </a:r>
            <a:r>
              <a:rPr lang="en-US" dirty="0"/>
              <a:t> line</a:t>
            </a:r>
          </a:p>
        </p:txBody>
      </p:sp>
      <p:cxnSp>
        <p:nvCxnSpPr>
          <p:cNvPr id="33" name="Straight Arrow Connector 32">
            <a:extLst>
              <a:ext uri="{FF2B5EF4-FFF2-40B4-BE49-F238E27FC236}">
                <a16:creationId xmlns:a16="http://schemas.microsoft.com/office/drawing/2014/main" id="{FBDBEAA4-C677-B057-F1F0-7A3827A85132}"/>
              </a:ext>
            </a:extLst>
          </p:cNvPr>
          <p:cNvCxnSpPr>
            <a:cxnSpLocks/>
          </p:cNvCxnSpPr>
          <p:nvPr/>
        </p:nvCxnSpPr>
        <p:spPr>
          <a:xfrm flipV="1">
            <a:off x="1862889" y="1995055"/>
            <a:ext cx="911011" cy="2848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BA5105F-662C-3600-8C6D-BA48B742575B}"/>
              </a:ext>
            </a:extLst>
          </p:cNvPr>
          <p:cNvSpPr txBox="1"/>
          <p:nvPr/>
        </p:nvSpPr>
        <p:spPr>
          <a:xfrm>
            <a:off x="10299269" y="3773746"/>
            <a:ext cx="1516762" cy="369332"/>
          </a:xfrm>
          <a:prstGeom prst="rect">
            <a:avLst/>
          </a:prstGeom>
          <a:noFill/>
        </p:spPr>
        <p:txBody>
          <a:bodyPr wrap="none" rtlCol="0">
            <a:spAutoFit/>
          </a:bodyPr>
          <a:lstStyle/>
          <a:p>
            <a:r>
              <a:rPr lang="en-US" dirty="0"/>
              <a:t>C</a:t>
            </a:r>
            <a:r>
              <a:rPr lang="en-US" baseline="-25000" dirty="0"/>
              <a:t>AGS</a:t>
            </a:r>
            <a:r>
              <a:rPr lang="en-US" dirty="0"/>
              <a:t> = 807m</a:t>
            </a:r>
          </a:p>
        </p:txBody>
      </p:sp>
      <p:sp>
        <p:nvSpPr>
          <p:cNvPr id="37" name="TextBox 36">
            <a:extLst>
              <a:ext uri="{FF2B5EF4-FFF2-40B4-BE49-F238E27FC236}">
                <a16:creationId xmlns:a16="http://schemas.microsoft.com/office/drawing/2014/main" id="{AC17E020-59DF-4D75-1320-C318FDBA6A42}"/>
              </a:ext>
            </a:extLst>
          </p:cNvPr>
          <p:cNvSpPr txBox="1"/>
          <p:nvPr/>
        </p:nvSpPr>
        <p:spPr>
          <a:xfrm>
            <a:off x="10299269" y="4211282"/>
            <a:ext cx="1527982" cy="369332"/>
          </a:xfrm>
          <a:prstGeom prst="rect">
            <a:avLst/>
          </a:prstGeom>
          <a:noFill/>
        </p:spPr>
        <p:txBody>
          <a:bodyPr wrap="none" rtlCol="0">
            <a:spAutoFit/>
          </a:bodyPr>
          <a:lstStyle/>
          <a:p>
            <a:r>
              <a:rPr lang="en-US" dirty="0" err="1"/>
              <a:t>C</a:t>
            </a:r>
            <a:r>
              <a:rPr lang="en-US" baseline="-25000" dirty="0" err="1"/>
              <a:t>Boo</a:t>
            </a:r>
            <a:r>
              <a:rPr lang="en-US" dirty="0"/>
              <a:t>  = 202m</a:t>
            </a:r>
          </a:p>
        </p:txBody>
      </p:sp>
    </p:spTree>
    <p:extLst>
      <p:ext uri="{BB962C8B-B14F-4D97-AF65-F5344CB8AC3E}">
        <p14:creationId xmlns:p14="http://schemas.microsoft.com/office/powerpoint/2010/main" val="313496972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13403</TotalTime>
  <Words>743</Words>
  <Application>Microsoft Macintosh PowerPoint</Application>
  <PresentationFormat>Widescreen</PresentationFormat>
  <Paragraphs>151</Paragraphs>
  <Slides>29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Black</vt:lpstr>
      <vt:lpstr>Book Antiqua</vt:lpstr>
      <vt:lpstr>Calibri</vt:lpstr>
      <vt:lpstr>Helvetica</vt:lpstr>
      <vt:lpstr>Times New Roman</vt:lpstr>
      <vt:lpstr>BNL</vt:lpstr>
      <vt:lpstr>ML in the control system and digital twin thoughts</vt:lpstr>
      <vt:lpstr>First, a quick tour…</vt:lpstr>
      <vt:lpstr>PowerPoint Presentation</vt:lpstr>
      <vt:lpstr>PowerPoint Presentation</vt:lpstr>
      <vt:lpstr>PowerPoint Presentation</vt:lpstr>
      <vt:lpstr>BtA &amp; AGS Injection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Booster Injection</vt:lpstr>
      <vt:lpstr>C3 Inflector Protection</vt:lpstr>
      <vt:lpstr>EBIS – Electron Beam Ion Source</vt:lpstr>
      <vt:lpstr>Control Systems</vt:lpstr>
      <vt:lpstr>PowerPoint Presentation</vt:lpstr>
      <vt:lpstr>PowerPoint Presentation</vt:lpstr>
      <vt:lpstr>General Software Architecture in C-AD Controls</vt:lpstr>
      <vt:lpstr>PowerPoint Presentation</vt:lpstr>
      <vt:lpstr>PowerPoint Presentation</vt:lpstr>
      <vt:lpstr>PowerPoint Presentation</vt:lpstr>
      <vt:lpstr>Challenges</vt:lpstr>
      <vt:lpstr>ML &amp; Digital Twins</vt:lpstr>
      <vt:lpstr>Many little twins … ?</vt:lpstr>
      <vt:lpstr>PowerPoint Presentation</vt:lpstr>
      <vt:lpstr>PowerPoint Presentation</vt:lpstr>
      <vt:lpstr>End 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Abramowitz, Jennifer</dc:creator>
  <cp:keywords/>
  <dc:description/>
  <cp:lastModifiedBy>Brown, Kevin A</cp:lastModifiedBy>
  <cp:revision>17</cp:revision>
  <dcterms:created xsi:type="dcterms:W3CDTF">2021-05-26T19:04:29Z</dcterms:created>
  <dcterms:modified xsi:type="dcterms:W3CDTF">2023-08-25T02:40:38Z</dcterms:modified>
  <cp:category/>
</cp:coreProperties>
</file>