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2.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43"/>
  </p:notesMasterIdLst>
  <p:sldIdLst>
    <p:sldId id="256" r:id="rId2"/>
    <p:sldId id="285" r:id="rId3"/>
    <p:sldId id="287" r:id="rId4"/>
    <p:sldId id="294" r:id="rId5"/>
    <p:sldId id="289" r:id="rId6"/>
    <p:sldId id="290" r:id="rId7"/>
    <p:sldId id="291" r:id="rId8"/>
    <p:sldId id="295" r:id="rId9"/>
    <p:sldId id="274" r:id="rId10"/>
    <p:sldId id="275" r:id="rId11"/>
    <p:sldId id="296" r:id="rId12"/>
    <p:sldId id="297" r:id="rId13"/>
    <p:sldId id="286" r:id="rId14"/>
    <p:sldId id="268" r:id="rId15"/>
    <p:sldId id="272" r:id="rId16"/>
    <p:sldId id="292" r:id="rId17"/>
    <p:sldId id="293" r:id="rId18"/>
    <p:sldId id="257" r:id="rId19"/>
    <p:sldId id="258" r:id="rId20"/>
    <p:sldId id="259" r:id="rId21"/>
    <p:sldId id="260" r:id="rId22"/>
    <p:sldId id="261" r:id="rId23"/>
    <p:sldId id="262" r:id="rId24"/>
    <p:sldId id="263" r:id="rId25"/>
    <p:sldId id="264" r:id="rId26"/>
    <p:sldId id="265" r:id="rId27"/>
    <p:sldId id="266" r:id="rId28"/>
    <p:sldId id="267" r:id="rId29"/>
    <p:sldId id="269" r:id="rId30"/>
    <p:sldId id="270" r:id="rId31"/>
    <p:sldId id="271" r:id="rId32"/>
    <p:sldId id="284" r:id="rId33"/>
    <p:sldId id="273" r:id="rId34"/>
    <p:sldId id="276" r:id="rId35"/>
    <p:sldId id="277" r:id="rId36"/>
    <p:sldId id="278" r:id="rId37"/>
    <p:sldId id="279" r:id="rId38"/>
    <p:sldId id="280" r:id="rId39"/>
    <p:sldId id="281" r:id="rId40"/>
    <p:sldId id="282" r:id="rId41"/>
    <p:sldId id="283" r:id="rId4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ng Liu" initials="" lastIdx="1" clrIdx="0"/>
  <p:cmAuthor id="1" name="ZhaoZhong Shi" initials="" lastIdx="2" clrIdx="1"/>
  <p:cmAuthor id="2" name="Hao-Ren Jheng" initials="" lastIdx="1" clrIdx="2"/>
  <p:cmAuthor id="3" name="" initials="" lastIdx="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80"/>
    <p:restoredTop sz="94671"/>
  </p:normalViewPr>
  <p:slideViewPr>
    <p:cSldViewPr snapToGrid="0">
      <p:cViewPr varScale="1">
        <p:scale>
          <a:sx n="203" d="100"/>
          <a:sy n="203" d="100"/>
        </p:scale>
        <p:origin x="520"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8-14T14:41:42.404" idx="1">
    <p:pos x="6000" y="100"/>
    <p:text>Are you sure you ran both (1) isolated pixel hit removal and (2) the clustering?</p:text>
  </p:cm>
  <p:cm authorId="1" dt="2023-08-14T14:41:42.404" idx="2">
    <p:pos x="6000" y="100"/>
    <p:text>Ah, it is my bad. I only loop through all adjacent pixels. It is not exactly cluster size. I will change the labels.</p:text>
  </p:cm>
  <p:cm authorId="0" dt="2023-08-14T14:46:24.364" idx="1">
    <p:pos x="6000" y="0"/>
    <p:text>it is interesting to see we have a lot of 1 ~2 pixel cluster ... from Fermilab test beam 2019, the average cluster size is ~2.5. Could be the threshold was too high in the cosmic runs?</p:text>
  </p:cm>
  <p:cm authorId="1" dt="2023-08-14T14:46:24.364" idx="1">
    <p:pos x="6000" y="0"/>
    <p:text>This is cosmic @ming@bnl.gov</p:text>
  </p:cm>
</p:cmLst>
</file>

<file path=ppt/comments/comment2.xml><?xml version="1.0" encoding="utf-8"?>
<p:cmLst xmlns:a="http://schemas.openxmlformats.org/drawingml/2006/main" xmlns:r="http://schemas.openxmlformats.org/officeDocument/2006/relationships" xmlns:p="http://schemas.openxmlformats.org/presentationml/2006/main">
  <p:cm authorId="3" dt="2023-08-13T22:18:57.107" idx="1">
    <p:pos x="6000" y="0"/>
    <p:text>one triggered run was with 89us strobes, the other with 200ns
-Joachim Schambach</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6da1c1b3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6da1c1b3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g26da1c1b36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6da1c1b368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6da1c1b368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g26da1c1b368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6da1c1b368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6da1c1b368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g26da1c1b368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68067e446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g268067e446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6806aa0f8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g26806aa0f8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6da1c1b368_3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g26da1c1b368_3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6da1c1b368_4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6da1c1b368_4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g26da1c1b368_4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3bb87b255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3bb87b255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g23bb87b255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70" name="Google Shape;370;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3" name="Google Shape;43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6da1c1b368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6da1c1b368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g26da1c1b368_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p:cNvSpPr>
          <p:nvPr>
            <p:ph type="sldImg"/>
          </p:nvPr>
        </p:nvSpPr>
        <p:spPr bwMode="auto">
          <a:noFill/>
          <a:ln>
            <a:solidFill>
              <a:srgbClr val="000000"/>
            </a:solidFill>
            <a:miter lim="800000"/>
            <a:headEnd/>
            <a:tailEnd/>
          </a:ln>
        </p:spPr>
      </p:sp>
      <p:sp>
        <p:nvSpPr>
          <p:cNvPr id="26627" name="Rectangle 3"/>
          <p:cNvSpPr>
            <a:spLocks noGrp="1"/>
          </p:cNvSpPr>
          <p:nvPr>
            <p:ph type="body" idx="1"/>
          </p:nvPr>
        </p:nvSpPr>
        <p:spPr bwMode="auto">
          <a:noFill/>
        </p:spPr>
        <p:txBody>
          <a:bodyPr/>
          <a:lstStyle/>
          <a:p>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8/17/23</a:t>
            </a:r>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MVTX Electroncis Meeting</a:t>
            </a:r>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a:spLocks noGrp="1"/>
          </p:cNvSpPr>
          <p:nvPr>
            <p:ph type="pic" idx="2"/>
          </p:nvPr>
        </p:nvSpPr>
        <p:spPr>
          <a:xfrm>
            <a:off x="5183188" y="987425"/>
            <a:ext cx="6172200" cy="4873625"/>
          </a:xfrm>
          <a:prstGeom prst="rect">
            <a:avLst/>
          </a:prstGeom>
          <a:noFill/>
          <a:ln>
            <a:noFill/>
          </a:ln>
        </p:spPr>
      </p:sp>
      <p:sp>
        <p:nvSpPr>
          <p:cNvPr id="72" name="Google Shape;72;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8/17/23</a:t>
            </a:r>
            <a:endParaRPr/>
          </a:p>
        </p:txBody>
      </p:sp>
      <p:sp>
        <p:nvSpPr>
          <p:cNvPr id="74" name="Google Shape;74;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MVTX Electroncis Meeting</a:t>
            </a:r>
            <a:endParaRPr/>
          </a:p>
        </p:txBody>
      </p:sp>
      <p:sp>
        <p:nvSpPr>
          <p:cNvPr id="75" name="Google Shape;75;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8/17/23</a:t>
            </a:r>
            <a:endParaRPr/>
          </a:p>
        </p:txBody>
      </p:sp>
      <p:sp>
        <p:nvSpPr>
          <p:cNvPr id="80" name="Google Shape;8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MVTX Electroncis Meeting</a:t>
            </a:r>
            <a:endParaRPr/>
          </a:p>
        </p:txBody>
      </p:sp>
      <p:sp>
        <p:nvSpPr>
          <p:cNvPr id="81" name="Google Shape;8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8/17/23</a:t>
            </a:r>
            <a:endParaRPr/>
          </a:p>
        </p:txBody>
      </p:sp>
      <p:sp>
        <p:nvSpPr>
          <p:cNvPr id="86" name="Google Shape;8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MVTX Electroncis Meeting</a:t>
            </a:r>
            <a:endParaRPr/>
          </a:p>
        </p:txBody>
      </p:sp>
      <p:sp>
        <p:nvSpPr>
          <p:cNvPr id="87" name="Google Shape;8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8"/>
        <p:cNvGrpSpPr/>
        <p:nvPr/>
      </p:nvGrpSpPr>
      <p:grpSpPr>
        <a:xfrm>
          <a:off x="0" y="0"/>
          <a:ext cx="0" cy="0"/>
          <a:chOff x="0" y="0"/>
          <a:chExt cx="0" cy="0"/>
        </a:xfrm>
      </p:grpSpPr>
      <p:sp>
        <p:nvSpPr>
          <p:cNvPr id="89" name="Google Shape;89;p14"/>
          <p:cNvSpPr txBox="1">
            <a:spLocks noGrp="1"/>
          </p:cNvSpPr>
          <p:nvPr>
            <p:ph type="ftr" idx="11"/>
          </p:nvPr>
        </p:nvSpPr>
        <p:spPr>
          <a:xfrm>
            <a:off x="4228041" y="6553204"/>
            <a:ext cx="3860700" cy="2763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7F7F7F"/>
              </a:buClr>
              <a:buSzPts val="1100"/>
              <a:buFont typeface="Calibri"/>
              <a:buNone/>
              <a:defRPr sz="1600" b="0">
                <a:solidFill>
                  <a:srgbClr val="7F7F7F"/>
                </a:solidFill>
                <a:latin typeface="Calibri"/>
                <a:ea typeface="Calibri"/>
                <a:cs typeface="Calibri"/>
                <a:sym typeface="Calibri"/>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r>
              <a:rPr lang="en-US"/>
              <a:t>MVTX Electroncis Meeting</a:t>
            </a:r>
            <a:endParaRPr/>
          </a:p>
        </p:txBody>
      </p:sp>
      <p:sp>
        <p:nvSpPr>
          <p:cNvPr id="90" name="Google Shape;90;p14"/>
          <p:cNvSpPr txBox="1">
            <a:spLocks noGrp="1"/>
          </p:cNvSpPr>
          <p:nvPr>
            <p:ph type="sldNum" idx="12"/>
          </p:nvPr>
        </p:nvSpPr>
        <p:spPr>
          <a:xfrm>
            <a:off x="11479741" y="6492876"/>
            <a:ext cx="712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7F7F7F"/>
              </a:buClr>
              <a:buSzPts val="900"/>
              <a:buFont typeface="Calibri"/>
              <a:buNone/>
              <a:defRPr sz="16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7F7F7F"/>
              </a:buClr>
              <a:buSzPts val="900"/>
              <a:buFont typeface="Calibri"/>
              <a:buNone/>
              <a:defRPr sz="16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7F7F7F"/>
              </a:buClr>
              <a:buSzPts val="900"/>
              <a:buFont typeface="Calibri"/>
              <a:buNone/>
              <a:defRPr sz="16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7F7F7F"/>
              </a:buClr>
              <a:buSzPts val="900"/>
              <a:buFont typeface="Calibri"/>
              <a:buNone/>
              <a:defRPr sz="16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7F7F7F"/>
              </a:buClr>
              <a:buSzPts val="900"/>
              <a:buFont typeface="Calibri"/>
              <a:buNone/>
              <a:defRPr sz="16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7F7F7F"/>
              </a:buClr>
              <a:buSzPts val="900"/>
              <a:buFont typeface="Calibri"/>
              <a:buNone/>
              <a:defRPr sz="16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7F7F7F"/>
              </a:buClr>
              <a:buSzPts val="900"/>
              <a:buFont typeface="Calibri"/>
              <a:buNone/>
              <a:defRPr sz="16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7F7F7F"/>
              </a:buClr>
              <a:buSzPts val="900"/>
              <a:buFont typeface="Calibri"/>
              <a:buNone/>
              <a:defRPr sz="16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7F7F7F"/>
              </a:buClr>
              <a:buSzPts val="900"/>
              <a:buFont typeface="Calibri"/>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1" name="Google Shape;91;p14"/>
          <p:cNvSpPr txBox="1">
            <a:spLocks noGrp="1"/>
          </p:cNvSpPr>
          <p:nvPr>
            <p:ph type="dt" idx="10"/>
          </p:nvPr>
        </p:nvSpPr>
        <p:spPr>
          <a:xfrm>
            <a:off x="0" y="6629400"/>
            <a:ext cx="2844900" cy="2286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dk1"/>
              </a:buClr>
              <a:buSzPts val="1100"/>
              <a:buFont typeface="Calibri"/>
              <a:buNone/>
              <a:defRPr sz="1600">
                <a:solidFill>
                  <a:schemeClr val="dk1"/>
                </a:solidFill>
                <a:latin typeface="Calibri"/>
                <a:ea typeface="Calibri"/>
                <a:cs typeface="Calibri"/>
                <a:sym typeface="Calibri"/>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r>
              <a:rPr lang="en-US"/>
              <a:t>8/17/23</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8/17/23</a:t>
            </a:r>
            <a:endParaRPr/>
          </a:p>
        </p:txBody>
      </p:sp>
      <p:sp>
        <p:nvSpPr>
          <p:cNvPr id="24" name="Google Shape;24;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MVTX Electroncis Meeting</a:t>
            </a:r>
            <a:endParaRPr/>
          </a:p>
        </p:txBody>
      </p:sp>
      <p:sp>
        <p:nvSpPr>
          <p:cNvPr id="25" name="Google Shape;2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8/17/23</a:t>
            </a:r>
            <a:endParaRPr/>
          </a:p>
        </p:txBody>
      </p:sp>
      <p:sp>
        <p:nvSpPr>
          <p:cNvPr id="30" name="Google Shape;30;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MVTX Electroncis Meeting</a:t>
            </a:r>
            <a:endParaRPr/>
          </a:p>
        </p:txBody>
      </p:sp>
      <p:sp>
        <p:nvSpPr>
          <p:cNvPr id="31" name="Google Shape;3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8/17/23</a:t>
            </a:r>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MVTX Electroncis Meeting</a:t>
            </a:r>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 name="Google Shape;38;p6"/>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2133"/>
              </a:spcBef>
              <a:spcAft>
                <a:spcPts val="0"/>
              </a:spcAft>
              <a:buClr>
                <a:schemeClr val="dk1"/>
              </a:buClr>
              <a:buSzPts val="1400"/>
              <a:buChar char="○"/>
              <a:defRPr/>
            </a:lvl2pPr>
            <a:lvl3pPr marL="1371600" lvl="2" indent="-317500" algn="l">
              <a:lnSpc>
                <a:spcPct val="90000"/>
              </a:lnSpc>
              <a:spcBef>
                <a:spcPts val="2133"/>
              </a:spcBef>
              <a:spcAft>
                <a:spcPts val="0"/>
              </a:spcAft>
              <a:buClr>
                <a:schemeClr val="dk1"/>
              </a:buClr>
              <a:buSzPts val="1400"/>
              <a:buChar char="■"/>
              <a:defRPr/>
            </a:lvl3pPr>
            <a:lvl4pPr marL="1828800" lvl="3" indent="-317500" algn="l">
              <a:lnSpc>
                <a:spcPct val="90000"/>
              </a:lnSpc>
              <a:spcBef>
                <a:spcPts val="2133"/>
              </a:spcBef>
              <a:spcAft>
                <a:spcPts val="0"/>
              </a:spcAft>
              <a:buClr>
                <a:schemeClr val="dk1"/>
              </a:buClr>
              <a:buSzPts val="1400"/>
              <a:buChar char="●"/>
              <a:defRPr/>
            </a:lvl4pPr>
            <a:lvl5pPr marL="2286000" lvl="4" indent="-317500" algn="l">
              <a:lnSpc>
                <a:spcPct val="90000"/>
              </a:lnSpc>
              <a:spcBef>
                <a:spcPts val="2133"/>
              </a:spcBef>
              <a:spcAft>
                <a:spcPts val="0"/>
              </a:spcAft>
              <a:buClr>
                <a:schemeClr val="dk1"/>
              </a:buClr>
              <a:buSzPts val="1400"/>
              <a:buChar char="○"/>
              <a:defRPr/>
            </a:lvl5pPr>
            <a:lvl6pPr marL="2743200" lvl="5" indent="-317500" algn="l">
              <a:lnSpc>
                <a:spcPct val="90000"/>
              </a:lnSpc>
              <a:spcBef>
                <a:spcPts val="2133"/>
              </a:spcBef>
              <a:spcAft>
                <a:spcPts val="0"/>
              </a:spcAft>
              <a:buClr>
                <a:schemeClr val="dk1"/>
              </a:buClr>
              <a:buSzPts val="1400"/>
              <a:buChar char="■"/>
              <a:defRPr/>
            </a:lvl6pPr>
            <a:lvl7pPr marL="3200400" lvl="6" indent="-317500" algn="l">
              <a:lnSpc>
                <a:spcPct val="90000"/>
              </a:lnSpc>
              <a:spcBef>
                <a:spcPts val="2133"/>
              </a:spcBef>
              <a:spcAft>
                <a:spcPts val="0"/>
              </a:spcAft>
              <a:buClr>
                <a:schemeClr val="dk1"/>
              </a:buClr>
              <a:buSzPts val="1400"/>
              <a:buChar char="●"/>
              <a:defRPr/>
            </a:lvl7pPr>
            <a:lvl8pPr marL="3657600" lvl="7" indent="-317500" algn="l">
              <a:lnSpc>
                <a:spcPct val="90000"/>
              </a:lnSpc>
              <a:spcBef>
                <a:spcPts val="2133"/>
              </a:spcBef>
              <a:spcAft>
                <a:spcPts val="0"/>
              </a:spcAft>
              <a:buClr>
                <a:schemeClr val="dk1"/>
              </a:buClr>
              <a:buSzPts val="1400"/>
              <a:buChar char="○"/>
              <a:defRPr/>
            </a:lvl8pPr>
            <a:lvl9pPr marL="4114800" lvl="8" indent="-317500" algn="l">
              <a:lnSpc>
                <a:spcPct val="90000"/>
              </a:lnSpc>
              <a:spcBef>
                <a:spcPts val="2133"/>
              </a:spcBef>
              <a:spcAft>
                <a:spcPts val="2133"/>
              </a:spcAft>
              <a:buClr>
                <a:schemeClr val="dk1"/>
              </a:buClr>
              <a:buSzPts val="1400"/>
              <a:buChar char="■"/>
              <a:defRPr/>
            </a:lvl9pPr>
          </a:lstStyle>
          <a:p>
            <a:endParaRPr/>
          </a:p>
        </p:txBody>
      </p:sp>
      <p:sp>
        <p:nvSpPr>
          <p:cNvPr id="39" name="Google Shape;39;p6"/>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8/17/23</a:t>
            </a:r>
            <a:endParaRPr/>
          </a:p>
        </p:txBody>
      </p:sp>
      <p:sp>
        <p:nvSpPr>
          <p:cNvPr id="44" name="Google Shape;44;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MVTX Electroncis Meeting</a:t>
            </a:r>
            <a:endParaRPr/>
          </a:p>
        </p:txBody>
      </p:sp>
      <p:sp>
        <p:nvSpPr>
          <p:cNvPr id="45" name="Google Shape;4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8/17/23</a:t>
            </a:r>
            <a:endParaRPr/>
          </a:p>
        </p:txBody>
      </p:sp>
      <p:sp>
        <p:nvSpPr>
          <p:cNvPr id="51" name="Google Shape;5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MVTX Electroncis Meeting</a:t>
            </a:r>
            <a:endParaRPr/>
          </a:p>
        </p:txBody>
      </p:sp>
      <p:sp>
        <p:nvSpPr>
          <p:cNvPr id="52" name="Google Shape;5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8/17/23</a:t>
            </a:r>
            <a:endParaRPr/>
          </a:p>
        </p:txBody>
      </p:sp>
      <p:sp>
        <p:nvSpPr>
          <p:cNvPr id="60" name="Google Shape;60;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MVTX Electroncis Meeting</a:t>
            </a:r>
            <a:endParaRPr/>
          </a:p>
        </p:txBody>
      </p:sp>
      <p:sp>
        <p:nvSpPr>
          <p:cNvPr id="61" name="Google Shape;6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8/17/23</a:t>
            </a:r>
            <a:endParaRPr/>
          </a:p>
        </p:txBody>
      </p:sp>
      <p:sp>
        <p:nvSpPr>
          <p:cNvPr id="67" name="Google Shape;6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MVTX Electroncis Meeting</a:t>
            </a:r>
            <a:endParaRPr/>
          </a:p>
        </p:txBody>
      </p:sp>
      <p:sp>
        <p:nvSpPr>
          <p:cNvPr id="68" name="Google Shape;6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8/17/23</a:t>
            </a:r>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MVTX Electroncis Meeting</a:t>
            </a:r>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indico.bnl.gov/event/20205/"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www.c-ad.bnl.gov/kinyip/Radiation/RHIC_Shielding.html" TargetMode="External"/><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comments" Target="../comments/comment2.xml"/></Relationships>
</file>

<file path=ppt/slides/_rels/slide4.xml.rels><?xml version="1.0" encoding="UTF-8" standalone="yes"?>
<Relationships xmlns="http://schemas.openxmlformats.org/package/2006/relationships"><Relationship Id="rId2" Type="http://schemas.openxmlformats.org/officeDocument/2006/relationships/hyperlink" Target="http://www.c-ad.bnl.gov/kinyip/Radiation/RHIC_Shielding.html"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drive.google.com/file/d/1LAlCgzGYSgwGTLRb3m5pHxqWM89TMxZn/view?usp=sharing" TargetMode="Externa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a:spLocks noGrp="1"/>
          </p:cNvSpPr>
          <p:nvPr>
            <p:ph type="ctrTitle"/>
          </p:nvPr>
        </p:nvSpPr>
        <p:spPr>
          <a:xfrm>
            <a:off x="1524000" y="1122363"/>
            <a:ext cx="9144000" cy="1381125"/>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ts val="6000"/>
              <a:buFont typeface="Calibri"/>
              <a:buNone/>
            </a:pPr>
            <a:r>
              <a:rPr lang="en-US" dirty="0"/>
              <a:t>Beam Background and </a:t>
            </a:r>
            <a:br>
              <a:rPr lang="en-US" dirty="0"/>
            </a:br>
            <a:r>
              <a:rPr lang="en-US" dirty="0"/>
              <a:t>MVTX Operation</a:t>
            </a:r>
            <a:endParaRPr dirty="0"/>
          </a:p>
        </p:txBody>
      </p:sp>
      <p:sp>
        <p:nvSpPr>
          <p:cNvPr id="97" name="Google Shape;97;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dirty="0"/>
              <a:t>Ming, Yasser</a:t>
            </a:r>
            <a:endParaRPr dirty="0"/>
          </a:p>
          <a:p>
            <a:pPr marL="0" lvl="0" indent="0" algn="ctr" rtl="0">
              <a:lnSpc>
                <a:spcPct val="90000"/>
              </a:lnSpc>
              <a:spcBef>
                <a:spcPts val="1000"/>
              </a:spcBef>
              <a:spcAft>
                <a:spcPts val="0"/>
              </a:spcAft>
              <a:buClr>
                <a:schemeClr val="dk1"/>
              </a:buClr>
              <a:buSzPts val="2400"/>
              <a:buNone/>
            </a:pPr>
            <a:r>
              <a:rPr lang="en-US" dirty="0"/>
              <a:t>08/17/2023</a:t>
            </a:r>
            <a:endParaRPr dirty="0"/>
          </a:p>
          <a:p>
            <a:pPr marL="0" lvl="0" indent="0" algn="ctr" rtl="0">
              <a:lnSpc>
                <a:spcPct val="90000"/>
              </a:lnSpc>
              <a:spcBef>
                <a:spcPts val="1000"/>
              </a:spcBef>
              <a:spcAft>
                <a:spcPts val="0"/>
              </a:spcAft>
              <a:buClr>
                <a:schemeClr val="dk1"/>
              </a:buClr>
              <a:buSzPts val="2400"/>
              <a:buNone/>
            </a:pPr>
            <a:r>
              <a:rPr lang="en-US" dirty="0"/>
              <a:t>MVTX Electronics Meeting </a:t>
            </a:r>
            <a:endParaRPr dirty="0"/>
          </a:p>
        </p:txBody>
      </p:sp>
      <p:sp>
        <p:nvSpPr>
          <p:cNvPr id="98" name="Google Shape;9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99" name="Google Shape;9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
        <p:nvSpPr>
          <p:cNvPr id="100" name="Google Shape;10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pic>
        <p:nvPicPr>
          <p:cNvPr id="342" name="Google Shape;342;p34"/>
          <p:cNvPicPr preferRelativeResize="0"/>
          <p:nvPr/>
        </p:nvPicPr>
        <p:blipFill rotWithShape="1">
          <a:blip r:embed="rId3">
            <a:alphaModFix/>
          </a:blip>
          <a:srcRect/>
          <a:stretch/>
        </p:blipFill>
        <p:spPr>
          <a:xfrm>
            <a:off x="567200" y="0"/>
            <a:ext cx="10512256" cy="6857999"/>
          </a:xfrm>
          <a:prstGeom prst="rect">
            <a:avLst/>
          </a:prstGeom>
          <a:noFill/>
          <a:ln>
            <a:noFill/>
          </a:ln>
        </p:spPr>
      </p:pic>
      <p:sp>
        <p:nvSpPr>
          <p:cNvPr id="343" name="Google Shape;343;p34"/>
          <p:cNvSpPr txBox="1"/>
          <p:nvPr/>
        </p:nvSpPr>
        <p:spPr>
          <a:xfrm>
            <a:off x="1795150" y="3391100"/>
            <a:ext cx="4701000" cy="8309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FF0000"/>
                </a:solidFill>
                <a:latin typeface="Calibri"/>
                <a:ea typeface="Calibri"/>
                <a:cs typeface="Calibri"/>
                <a:sym typeface="Calibri"/>
              </a:rPr>
              <a:t>add beam-background monitor (and/or </a:t>
            </a:r>
            <a:r>
              <a:rPr lang="en-US" sz="1400" b="0" i="0" u="none" strike="noStrike" cap="none" dirty="0">
                <a:solidFill>
                  <a:srgbClr val="0432FF"/>
                </a:solidFill>
                <a:latin typeface="Calibri"/>
                <a:ea typeface="Calibri"/>
                <a:cs typeface="Calibri"/>
                <a:sym typeface="Calibri"/>
              </a:rPr>
              <a:t>absorbers</a:t>
            </a:r>
            <a:r>
              <a:rPr lang="en-US" sz="1400" b="0" i="0" u="none" strike="noStrike" cap="none" dirty="0">
                <a:solidFill>
                  <a:srgbClr val="FF0000"/>
                </a:solidFill>
                <a:latin typeface="Calibri"/>
                <a:ea typeface="Calibri"/>
                <a:cs typeface="Calibri"/>
                <a:sym typeface="Calibri"/>
              </a:rPr>
              <a:t>) around the BP </a:t>
            </a:r>
            <a:endParaRPr sz="1400" b="0"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FF0000"/>
                </a:solidFill>
                <a:latin typeface="Calibri"/>
                <a:ea typeface="Calibri"/>
                <a:cs typeface="Calibri"/>
                <a:sym typeface="Calibri"/>
              </a:rPr>
              <a:t>to help CAD to tune the beam?</a:t>
            </a:r>
            <a:endParaRPr sz="1400" b="0" i="0" u="none" strike="noStrike" cap="none" dirty="0">
              <a:solidFill>
                <a:srgbClr val="FF0000"/>
              </a:solidFill>
              <a:latin typeface="Calibri"/>
              <a:ea typeface="Calibri"/>
              <a:cs typeface="Calibri"/>
              <a:sym typeface="Calibri"/>
            </a:endParaRPr>
          </a:p>
        </p:txBody>
      </p:sp>
      <p:sp>
        <p:nvSpPr>
          <p:cNvPr id="344" name="Google Shape;344;p34"/>
          <p:cNvSpPr/>
          <p:nvPr/>
        </p:nvSpPr>
        <p:spPr>
          <a:xfrm rot="-5809494">
            <a:off x="3588891" y="1982438"/>
            <a:ext cx="305465" cy="292180"/>
          </a:xfrm>
          <a:prstGeom prst="blockArc">
            <a:avLst>
              <a:gd name="adj1" fmla="val 10800000"/>
              <a:gd name="adj2" fmla="val 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45" name="Google Shape;345;p34"/>
          <p:cNvCxnSpPr/>
          <p:nvPr/>
        </p:nvCxnSpPr>
        <p:spPr>
          <a:xfrm rot="10800000" flipH="1">
            <a:off x="3392085" y="2357233"/>
            <a:ext cx="495600" cy="1183500"/>
          </a:xfrm>
          <a:prstGeom prst="straightConnector1">
            <a:avLst/>
          </a:prstGeom>
          <a:noFill/>
          <a:ln w="9525" cap="flat" cmpd="sng">
            <a:solidFill>
              <a:srgbClr val="FF0000"/>
            </a:solidFill>
            <a:prstDash val="solid"/>
            <a:round/>
            <a:headEnd type="none" w="sm" len="sm"/>
            <a:tailEnd type="triangle" w="med" len="med"/>
          </a:ln>
        </p:spPr>
      </p:cxnSp>
      <p:sp>
        <p:nvSpPr>
          <p:cNvPr id="346" name="Google Shape;346;p34"/>
          <p:cNvSpPr/>
          <p:nvPr/>
        </p:nvSpPr>
        <p:spPr>
          <a:xfrm>
            <a:off x="3460125" y="1813525"/>
            <a:ext cx="157200" cy="19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34"/>
          <p:cNvSpPr txBox="1"/>
          <p:nvPr/>
        </p:nvSpPr>
        <p:spPr>
          <a:xfrm>
            <a:off x="3266400" y="1514925"/>
            <a:ext cx="5659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MBD</a:t>
            </a:r>
            <a:endParaRPr sz="1400" b="0" i="0" u="none" strike="noStrike" cap="none">
              <a:solidFill>
                <a:srgbClr val="000000"/>
              </a:solidFill>
              <a:latin typeface="Calibri"/>
              <a:ea typeface="Calibri"/>
              <a:cs typeface="Calibri"/>
              <a:sym typeface="Calibri"/>
            </a:endParaRPr>
          </a:p>
        </p:txBody>
      </p:sp>
      <p:sp>
        <p:nvSpPr>
          <p:cNvPr id="348" name="Google Shape;348;p34"/>
          <p:cNvSpPr/>
          <p:nvPr/>
        </p:nvSpPr>
        <p:spPr>
          <a:xfrm>
            <a:off x="3460125" y="2270725"/>
            <a:ext cx="157200" cy="19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350" name="Google Shape;35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
        <p:nvSpPr>
          <p:cNvPr id="351" name="Google Shape;351;p34"/>
          <p:cNvSpPr txBox="1"/>
          <p:nvPr/>
        </p:nvSpPr>
        <p:spPr>
          <a:xfrm>
            <a:off x="1380582" y="383040"/>
            <a:ext cx="480772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Add beam background monitors? </a:t>
            </a:r>
            <a:endParaRPr/>
          </a:p>
        </p:txBody>
      </p:sp>
      <p:sp>
        <p:nvSpPr>
          <p:cNvPr id="2" name="TextBox 1">
            <a:extLst>
              <a:ext uri="{FF2B5EF4-FFF2-40B4-BE49-F238E27FC236}">
                <a16:creationId xmlns:a16="http://schemas.microsoft.com/office/drawing/2014/main" id="{143FE709-BF29-7F83-F699-89B510B811C6}"/>
              </a:ext>
            </a:extLst>
          </p:cNvPr>
          <p:cNvSpPr txBox="1"/>
          <p:nvPr/>
        </p:nvSpPr>
        <p:spPr>
          <a:xfrm>
            <a:off x="3547569" y="4600527"/>
            <a:ext cx="1196161" cy="307777"/>
          </a:xfrm>
          <a:prstGeom prst="rect">
            <a:avLst/>
          </a:prstGeom>
          <a:noFill/>
        </p:spPr>
        <p:txBody>
          <a:bodyPr wrap="none" rtlCol="0">
            <a:spAutoFit/>
          </a:bodyPr>
          <a:lstStyle/>
          <a:p>
            <a:r>
              <a:rPr lang="en-US" dirty="0"/>
              <a:t>R_BP = 2cm</a:t>
            </a:r>
          </a:p>
        </p:txBody>
      </p:sp>
      <p:sp>
        <p:nvSpPr>
          <p:cNvPr id="3" name="TextBox 2">
            <a:extLst>
              <a:ext uri="{FF2B5EF4-FFF2-40B4-BE49-F238E27FC236}">
                <a16:creationId xmlns:a16="http://schemas.microsoft.com/office/drawing/2014/main" id="{7E020AD4-0771-0155-19B5-AF5720354BE3}"/>
              </a:ext>
            </a:extLst>
          </p:cNvPr>
          <p:cNvSpPr txBox="1"/>
          <p:nvPr/>
        </p:nvSpPr>
        <p:spPr>
          <a:xfrm>
            <a:off x="3552729" y="4930575"/>
            <a:ext cx="971741" cy="307777"/>
          </a:xfrm>
          <a:prstGeom prst="rect">
            <a:avLst/>
          </a:prstGeom>
          <a:noFill/>
        </p:spPr>
        <p:txBody>
          <a:bodyPr wrap="none" rtlCol="0">
            <a:spAutoFit/>
          </a:bodyPr>
          <a:lstStyle/>
          <a:p>
            <a:r>
              <a:rPr lang="en-US" dirty="0"/>
              <a:t>Al-section</a:t>
            </a:r>
          </a:p>
        </p:txBody>
      </p:sp>
      <p:sp>
        <p:nvSpPr>
          <p:cNvPr id="4" name="Google Shape;344;p34">
            <a:extLst>
              <a:ext uri="{FF2B5EF4-FFF2-40B4-BE49-F238E27FC236}">
                <a16:creationId xmlns:a16="http://schemas.microsoft.com/office/drawing/2014/main" id="{F3243B69-EADB-9E95-3875-3F2B991F3056}"/>
              </a:ext>
            </a:extLst>
          </p:cNvPr>
          <p:cNvSpPr/>
          <p:nvPr/>
        </p:nvSpPr>
        <p:spPr>
          <a:xfrm rot="5639488">
            <a:off x="7655021" y="2029007"/>
            <a:ext cx="305465" cy="292180"/>
          </a:xfrm>
          <a:prstGeom prst="blockArc">
            <a:avLst>
              <a:gd name="adj1" fmla="val 10800000"/>
              <a:gd name="adj2" fmla="val 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 name="Google Shape;345;p34">
            <a:extLst>
              <a:ext uri="{FF2B5EF4-FFF2-40B4-BE49-F238E27FC236}">
                <a16:creationId xmlns:a16="http://schemas.microsoft.com/office/drawing/2014/main" id="{E7F7E77D-A9BD-D75A-C1A8-1E24CB72E7CE}"/>
              </a:ext>
            </a:extLst>
          </p:cNvPr>
          <p:cNvCxnSpPr>
            <a:cxnSpLocks/>
          </p:cNvCxnSpPr>
          <p:nvPr/>
        </p:nvCxnSpPr>
        <p:spPr>
          <a:xfrm flipV="1">
            <a:off x="3947650" y="2305182"/>
            <a:ext cx="3860103" cy="1179031"/>
          </a:xfrm>
          <a:prstGeom prst="straightConnector1">
            <a:avLst/>
          </a:prstGeom>
          <a:noFill/>
          <a:ln w="9525" cap="flat" cmpd="sng">
            <a:solidFill>
              <a:srgbClr val="FF0000"/>
            </a:solidFill>
            <a:prstDash val="solid"/>
            <a:round/>
            <a:headEnd type="none" w="sm" len="sm"/>
            <a:tailEnd type="triangle" w="med" len="med"/>
          </a:ln>
        </p:spPr>
      </p:cxnSp>
      <p:sp>
        <p:nvSpPr>
          <p:cNvPr id="8" name="Google Shape;329;p33">
            <a:extLst>
              <a:ext uri="{FF2B5EF4-FFF2-40B4-BE49-F238E27FC236}">
                <a16:creationId xmlns:a16="http://schemas.microsoft.com/office/drawing/2014/main" id="{7F63A514-09B4-37AF-9007-BC702CD7D80A}"/>
              </a:ext>
            </a:extLst>
          </p:cNvPr>
          <p:cNvSpPr/>
          <p:nvPr/>
        </p:nvSpPr>
        <p:spPr>
          <a:xfrm>
            <a:off x="7317844" y="2218939"/>
            <a:ext cx="343800" cy="78600"/>
          </a:xfrm>
          <a:prstGeom prst="rect">
            <a:avLst/>
          </a:prstGeom>
          <a:solidFill>
            <a:srgbClr val="0432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29;p33">
            <a:extLst>
              <a:ext uri="{FF2B5EF4-FFF2-40B4-BE49-F238E27FC236}">
                <a16:creationId xmlns:a16="http://schemas.microsoft.com/office/drawing/2014/main" id="{C58FA257-2E05-6653-3C23-2418EA783EC0}"/>
              </a:ext>
            </a:extLst>
          </p:cNvPr>
          <p:cNvSpPr/>
          <p:nvPr/>
        </p:nvSpPr>
        <p:spPr>
          <a:xfrm>
            <a:off x="7328101" y="2016062"/>
            <a:ext cx="343800" cy="78600"/>
          </a:xfrm>
          <a:prstGeom prst="rect">
            <a:avLst/>
          </a:prstGeom>
          <a:solidFill>
            <a:srgbClr val="0432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Left Arrow 9">
            <a:extLst>
              <a:ext uri="{FF2B5EF4-FFF2-40B4-BE49-F238E27FC236}">
                <a16:creationId xmlns:a16="http://schemas.microsoft.com/office/drawing/2014/main" id="{618AF194-8CE2-F278-0236-32FE1B058240}"/>
              </a:ext>
            </a:extLst>
          </p:cNvPr>
          <p:cNvSpPr/>
          <p:nvPr/>
        </p:nvSpPr>
        <p:spPr>
          <a:xfrm>
            <a:off x="7698596" y="1711704"/>
            <a:ext cx="836070" cy="141981"/>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245A70B-CD49-4773-6CB2-ADA8065EB2BB}"/>
              </a:ext>
            </a:extLst>
          </p:cNvPr>
          <p:cNvSpPr txBox="1"/>
          <p:nvPr/>
        </p:nvSpPr>
        <p:spPr>
          <a:xfrm>
            <a:off x="7235627" y="1305537"/>
            <a:ext cx="2214068" cy="307777"/>
          </a:xfrm>
          <a:prstGeom prst="rect">
            <a:avLst/>
          </a:prstGeom>
          <a:noFill/>
        </p:spPr>
        <p:txBody>
          <a:bodyPr wrap="none" rtlCol="0">
            <a:spAutoFit/>
          </a:bodyPr>
          <a:lstStyle/>
          <a:p>
            <a:r>
              <a:rPr lang="en-US" dirty="0"/>
              <a:t>Yellow-beam (worse one)</a:t>
            </a:r>
          </a:p>
        </p:txBody>
      </p:sp>
      <p:sp>
        <p:nvSpPr>
          <p:cNvPr id="12" name="Left Arrow 11">
            <a:extLst>
              <a:ext uri="{FF2B5EF4-FFF2-40B4-BE49-F238E27FC236}">
                <a16:creationId xmlns:a16="http://schemas.microsoft.com/office/drawing/2014/main" id="{CD6F1D75-A2EC-BAC6-BA0A-4717C6551684}"/>
              </a:ext>
            </a:extLst>
          </p:cNvPr>
          <p:cNvSpPr/>
          <p:nvPr/>
        </p:nvSpPr>
        <p:spPr>
          <a:xfrm rot="10800000">
            <a:off x="2209800" y="1715025"/>
            <a:ext cx="836070" cy="141981"/>
          </a:xfrm>
          <a:prstGeom prst="leftArrow">
            <a:avLst/>
          </a:prstGeom>
          <a:solidFill>
            <a:srgbClr val="0432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4021202-90BE-D78D-7F02-09B6F3F31DAE}"/>
              </a:ext>
            </a:extLst>
          </p:cNvPr>
          <p:cNvSpPr txBox="1"/>
          <p:nvPr/>
        </p:nvSpPr>
        <p:spPr>
          <a:xfrm>
            <a:off x="2046194" y="1357214"/>
            <a:ext cx="1050288" cy="307777"/>
          </a:xfrm>
          <a:prstGeom prst="rect">
            <a:avLst/>
          </a:prstGeom>
          <a:noFill/>
        </p:spPr>
        <p:txBody>
          <a:bodyPr wrap="none" rtlCol="0">
            <a:spAutoFit/>
          </a:bodyPr>
          <a:lstStyle/>
          <a:p>
            <a:r>
              <a:rPr lang="en-US" dirty="0"/>
              <a:t>Blue-beam</a:t>
            </a:r>
          </a:p>
        </p:txBody>
      </p:sp>
      <p:sp>
        <p:nvSpPr>
          <p:cNvPr id="14" name="Google Shape;329;p33">
            <a:extLst>
              <a:ext uri="{FF2B5EF4-FFF2-40B4-BE49-F238E27FC236}">
                <a16:creationId xmlns:a16="http://schemas.microsoft.com/office/drawing/2014/main" id="{7991FE78-18E2-F005-6488-6E63ABFCA4E9}"/>
              </a:ext>
            </a:extLst>
          </p:cNvPr>
          <p:cNvSpPr/>
          <p:nvPr/>
        </p:nvSpPr>
        <p:spPr>
          <a:xfrm>
            <a:off x="3767007" y="2024630"/>
            <a:ext cx="343800" cy="78600"/>
          </a:xfrm>
          <a:prstGeom prst="rect">
            <a:avLst/>
          </a:prstGeom>
          <a:solidFill>
            <a:srgbClr val="0432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29;p33">
            <a:extLst>
              <a:ext uri="{FF2B5EF4-FFF2-40B4-BE49-F238E27FC236}">
                <a16:creationId xmlns:a16="http://schemas.microsoft.com/office/drawing/2014/main" id="{9F9DCE9A-58C6-4A11-B832-B82D3D46ED43}"/>
              </a:ext>
            </a:extLst>
          </p:cNvPr>
          <p:cNvSpPr/>
          <p:nvPr/>
        </p:nvSpPr>
        <p:spPr>
          <a:xfrm>
            <a:off x="3784444" y="2196186"/>
            <a:ext cx="343800" cy="78600"/>
          </a:xfrm>
          <a:prstGeom prst="rect">
            <a:avLst/>
          </a:prstGeom>
          <a:solidFill>
            <a:srgbClr val="0432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29;p33">
            <a:extLst>
              <a:ext uri="{FF2B5EF4-FFF2-40B4-BE49-F238E27FC236}">
                <a16:creationId xmlns:a16="http://schemas.microsoft.com/office/drawing/2014/main" id="{138C6EBD-D1DA-77E2-F7D7-8BBB8E945D94}"/>
              </a:ext>
            </a:extLst>
          </p:cNvPr>
          <p:cNvSpPr/>
          <p:nvPr/>
        </p:nvSpPr>
        <p:spPr>
          <a:xfrm>
            <a:off x="2834420" y="2026462"/>
            <a:ext cx="343800" cy="78600"/>
          </a:xfrm>
          <a:prstGeom prst="rect">
            <a:avLst/>
          </a:prstGeom>
          <a:solidFill>
            <a:srgbClr val="0432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329;p33">
            <a:extLst>
              <a:ext uri="{FF2B5EF4-FFF2-40B4-BE49-F238E27FC236}">
                <a16:creationId xmlns:a16="http://schemas.microsoft.com/office/drawing/2014/main" id="{3A97198F-5459-1531-B961-37CB918B1057}"/>
              </a:ext>
            </a:extLst>
          </p:cNvPr>
          <p:cNvSpPr/>
          <p:nvPr/>
        </p:nvSpPr>
        <p:spPr>
          <a:xfrm>
            <a:off x="2841412" y="2213586"/>
            <a:ext cx="343800" cy="78600"/>
          </a:xfrm>
          <a:prstGeom prst="rect">
            <a:avLst/>
          </a:prstGeom>
          <a:solidFill>
            <a:srgbClr val="0432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329;p33">
            <a:extLst>
              <a:ext uri="{FF2B5EF4-FFF2-40B4-BE49-F238E27FC236}">
                <a16:creationId xmlns:a16="http://schemas.microsoft.com/office/drawing/2014/main" id="{20BDDEFB-803A-EB23-1010-6EE10801F288}"/>
              </a:ext>
            </a:extLst>
          </p:cNvPr>
          <p:cNvSpPr/>
          <p:nvPr/>
        </p:nvSpPr>
        <p:spPr>
          <a:xfrm>
            <a:off x="9185680" y="2016117"/>
            <a:ext cx="343800" cy="78600"/>
          </a:xfrm>
          <a:prstGeom prst="rect">
            <a:avLst/>
          </a:prstGeom>
          <a:solidFill>
            <a:srgbClr val="0432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329;p33">
            <a:extLst>
              <a:ext uri="{FF2B5EF4-FFF2-40B4-BE49-F238E27FC236}">
                <a16:creationId xmlns:a16="http://schemas.microsoft.com/office/drawing/2014/main" id="{DD0DA0C7-3E67-5BF5-37C8-622B9BA968C2}"/>
              </a:ext>
            </a:extLst>
          </p:cNvPr>
          <p:cNvSpPr/>
          <p:nvPr/>
        </p:nvSpPr>
        <p:spPr>
          <a:xfrm>
            <a:off x="9193520" y="2235486"/>
            <a:ext cx="343800" cy="78600"/>
          </a:xfrm>
          <a:prstGeom prst="rect">
            <a:avLst/>
          </a:prstGeom>
          <a:solidFill>
            <a:srgbClr val="0432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F75CE93-63EA-FD4A-48D3-FCAF2CB60F3B}"/>
              </a:ext>
            </a:extLst>
          </p:cNvPr>
          <p:cNvSpPr>
            <a:spLocks noGrp="1"/>
          </p:cNvSpPr>
          <p:nvPr>
            <p:ph type="ftr" idx="11"/>
          </p:nvPr>
        </p:nvSpPr>
        <p:spPr/>
        <p:txBody>
          <a:bodyPr/>
          <a:lstStyle/>
          <a:p>
            <a:r>
              <a:rPr lang="en-US"/>
              <a:t>MVTX Electroncis Meeting</a:t>
            </a:r>
          </a:p>
        </p:txBody>
      </p:sp>
      <p:sp>
        <p:nvSpPr>
          <p:cNvPr id="3" name="Slide Number Placeholder 2">
            <a:extLst>
              <a:ext uri="{FF2B5EF4-FFF2-40B4-BE49-F238E27FC236}">
                <a16:creationId xmlns:a16="http://schemas.microsoft.com/office/drawing/2014/main" id="{2249AE10-9EA2-0A31-B0A8-E2211EA156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4" name="Date Placeholder 3">
            <a:extLst>
              <a:ext uri="{FF2B5EF4-FFF2-40B4-BE49-F238E27FC236}">
                <a16:creationId xmlns:a16="http://schemas.microsoft.com/office/drawing/2014/main" id="{604B31D0-BB5E-4DF3-0888-41703F413A10}"/>
              </a:ext>
            </a:extLst>
          </p:cNvPr>
          <p:cNvSpPr>
            <a:spLocks noGrp="1"/>
          </p:cNvSpPr>
          <p:nvPr>
            <p:ph type="dt" idx="10"/>
          </p:nvPr>
        </p:nvSpPr>
        <p:spPr/>
        <p:txBody>
          <a:bodyPr/>
          <a:lstStyle/>
          <a:p>
            <a:r>
              <a:rPr lang="en-US"/>
              <a:t>8/17/23</a:t>
            </a:r>
          </a:p>
        </p:txBody>
      </p:sp>
      <p:pic>
        <p:nvPicPr>
          <p:cNvPr id="5" name="Picture 4">
            <a:extLst>
              <a:ext uri="{FF2B5EF4-FFF2-40B4-BE49-F238E27FC236}">
                <a16:creationId xmlns:a16="http://schemas.microsoft.com/office/drawing/2014/main" id="{03E39A7D-A0CC-0F09-371B-6EDBD7E73320}"/>
              </a:ext>
            </a:extLst>
          </p:cNvPr>
          <p:cNvPicPr>
            <a:picLocks noChangeAspect="1"/>
          </p:cNvPicPr>
          <p:nvPr/>
        </p:nvPicPr>
        <p:blipFill>
          <a:blip r:embed="rId2"/>
          <a:stretch>
            <a:fillRect/>
          </a:stretch>
        </p:blipFill>
        <p:spPr>
          <a:xfrm>
            <a:off x="94799" y="0"/>
            <a:ext cx="5163671" cy="6858000"/>
          </a:xfrm>
          <a:prstGeom prst="rect">
            <a:avLst/>
          </a:prstGeom>
        </p:spPr>
      </p:pic>
      <p:pic>
        <p:nvPicPr>
          <p:cNvPr id="8" name="Picture 7">
            <a:extLst>
              <a:ext uri="{FF2B5EF4-FFF2-40B4-BE49-F238E27FC236}">
                <a16:creationId xmlns:a16="http://schemas.microsoft.com/office/drawing/2014/main" id="{A5D3C176-569A-7FDD-0FF6-8B52AE3995B8}"/>
              </a:ext>
            </a:extLst>
          </p:cNvPr>
          <p:cNvPicPr>
            <a:picLocks noChangeAspect="1"/>
          </p:cNvPicPr>
          <p:nvPr/>
        </p:nvPicPr>
        <p:blipFill>
          <a:blip r:embed="rId3"/>
          <a:stretch>
            <a:fillRect/>
          </a:stretch>
        </p:blipFill>
        <p:spPr>
          <a:xfrm>
            <a:off x="6739616" y="-28496"/>
            <a:ext cx="5163671" cy="6858000"/>
          </a:xfrm>
          <a:prstGeom prst="rect">
            <a:avLst/>
          </a:prstGeom>
        </p:spPr>
      </p:pic>
      <p:sp>
        <p:nvSpPr>
          <p:cNvPr id="9" name="TextBox 8">
            <a:extLst>
              <a:ext uri="{FF2B5EF4-FFF2-40B4-BE49-F238E27FC236}">
                <a16:creationId xmlns:a16="http://schemas.microsoft.com/office/drawing/2014/main" id="{79BD7B29-0F6E-7C50-5697-98833025B752}"/>
              </a:ext>
            </a:extLst>
          </p:cNvPr>
          <p:cNvSpPr txBox="1"/>
          <p:nvPr/>
        </p:nvSpPr>
        <p:spPr>
          <a:xfrm>
            <a:off x="3037893" y="2746776"/>
            <a:ext cx="413896" cy="307777"/>
          </a:xfrm>
          <a:prstGeom prst="rect">
            <a:avLst/>
          </a:prstGeom>
          <a:noFill/>
        </p:spPr>
        <p:txBody>
          <a:bodyPr wrap="none" rtlCol="0">
            <a:spAutoFit/>
          </a:bodyPr>
          <a:lstStyle/>
          <a:p>
            <a:r>
              <a:rPr lang="en-US" dirty="0">
                <a:solidFill>
                  <a:srgbClr val="FFFF00"/>
                </a:solidFill>
              </a:rPr>
              <a:t>N6</a:t>
            </a:r>
          </a:p>
        </p:txBody>
      </p:sp>
      <p:sp>
        <p:nvSpPr>
          <p:cNvPr id="10" name="TextBox 9">
            <a:extLst>
              <a:ext uri="{FF2B5EF4-FFF2-40B4-BE49-F238E27FC236}">
                <a16:creationId xmlns:a16="http://schemas.microsoft.com/office/drawing/2014/main" id="{A9CF1421-F3B6-DDCA-1F7E-35E0F1A47C5B}"/>
              </a:ext>
            </a:extLst>
          </p:cNvPr>
          <p:cNvSpPr txBox="1"/>
          <p:nvPr/>
        </p:nvSpPr>
        <p:spPr>
          <a:xfrm>
            <a:off x="9960610" y="4195620"/>
            <a:ext cx="413896" cy="307777"/>
          </a:xfrm>
          <a:prstGeom prst="rect">
            <a:avLst/>
          </a:prstGeom>
          <a:noFill/>
        </p:spPr>
        <p:txBody>
          <a:bodyPr wrap="none" rtlCol="0">
            <a:spAutoFit/>
          </a:bodyPr>
          <a:lstStyle/>
          <a:p>
            <a:r>
              <a:rPr lang="en-US" dirty="0">
                <a:solidFill>
                  <a:srgbClr val="FFFF00"/>
                </a:solidFill>
              </a:rPr>
              <a:t>N5</a:t>
            </a:r>
          </a:p>
        </p:txBody>
      </p:sp>
    </p:spTree>
    <p:extLst>
      <p:ext uri="{BB962C8B-B14F-4D97-AF65-F5344CB8AC3E}">
        <p14:creationId xmlns:p14="http://schemas.microsoft.com/office/powerpoint/2010/main" val="2667735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128BD3-4C5A-E074-363E-AB60F28A1D50}"/>
              </a:ext>
            </a:extLst>
          </p:cNvPr>
          <p:cNvSpPr>
            <a:spLocks noGrp="1"/>
          </p:cNvSpPr>
          <p:nvPr>
            <p:ph type="ftr" idx="11"/>
          </p:nvPr>
        </p:nvSpPr>
        <p:spPr/>
        <p:txBody>
          <a:bodyPr/>
          <a:lstStyle/>
          <a:p>
            <a:r>
              <a:rPr lang="en-US"/>
              <a:t>MVTX Electroncis Meeting</a:t>
            </a:r>
          </a:p>
        </p:txBody>
      </p:sp>
      <p:sp>
        <p:nvSpPr>
          <p:cNvPr id="3" name="Slide Number Placeholder 2">
            <a:extLst>
              <a:ext uri="{FF2B5EF4-FFF2-40B4-BE49-F238E27FC236}">
                <a16:creationId xmlns:a16="http://schemas.microsoft.com/office/drawing/2014/main" id="{5852C332-45D8-C819-F359-8CC60B76F8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
        <p:nvSpPr>
          <p:cNvPr id="4" name="Date Placeholder 3">
            <a:extLst>
              <a:ext uri="{FF2B5EF4-FFF2-40B4-BE49-F238E27FC236}">
                <a16:creationId xmlns:a16="http://schemas.microsoft.com/office/drawing/2014/main" id="{64196A5A-4456-974B-9AA5-6643D11764F2}"/>
              </a:ext>
            </a:extLst>
          </p:cNvPr>
          <p:cNvSpPr>
            <a:spLocks noGrp="1"/>
          </p:cNvSpPr>
          <p:nvPr>
            <p:ph type="dt" idx="10"/>
          </p:nvPr>
        </p:nvSpPr>
        <p:spPr/>
        <p:txBody>
          <a:bodyPr/>
          <a:lstStyle/>
          <a:p>
            <a:r>
              <a:rPr lang="en-US"/>
              <a:t>8/17/23</a:t>
            </a:r>
          </a:p>
        </p:txBody>
      </p:sp>
      <p:pic>
        <p:nvPicPr>
          <p:cNvPr id="5" name="Picture 4">
            <a:extLst>
              <a:ext uri="{FF2B5EF4-FFF2-40B4-BE49-F238E27FC236}">
                <a16:creationId xmlns:a16="http://schemas.microsoft.com/office/drawing/2014/main" id="{9AF75D23-CF13-1259-C7AA-54E8845C4ED9}"/>
              </a:ext>
            </a:extLst>
          </p:cNvPr>
          <p:cNvPicPr>
            <a:picLocks noChangeAspect="1"/>
          </p:cNvPicPr>
          <p:nvPr/>
        </p:nvPicPr>
        <p:blipFill>
          <a:blip r:embed="rId2"/>
          <a:stretch>
            <a:fillRect/>
          </a:stretch>
        </p:blipFill>
        <p:spPr>
          <a:xfrm>
            <a:off x="6382919" y="28496"/>
            <a:ext cx="5163671" cy="6858000"/>
          </a:xfrm>
          <a:prstGeom prst="rect">
            <a:avLst/>
          </a:prstGeom>
        </p:spPr>
      </p:pic>
      <p:pic>
        <p:nvPicPr>
          <p:cNvPr id="6" name="Picture 5">
            <a:extLst>
              <a:ext uri="{FF2B5EF4-FFF2-40B4-BE49-F238E27FC236}">
                <a16:creationId xmlns:a16="http://schemas.microsoft.com/office/drawing/2014/main" id="{DA684725-E1A3-CBF7-3977-15FBA127C938}"/>
              </a:ext>
            </a:extLst>
          </p:cNvPr>
          <p:cNvPicPr>
            <a:picLocks noChangeAspect="1"/>
          </p:cNvPicPr>
          <p:nvPr/>
        </p:nvPicPr>
        <p:blipFill>
          <a:blip r:embed="rId3"/>
          <a:stretch>
            <a:fillRect/>
          </a:stretch>
        </p:blipFill>
        <p:spPr>
          <a:xfrm>
            <a:off x="410083" y="-114300"/>
            <a:ext cx="5163671" cy="6858000"/>
          </a:xfrm>
          <a:prstGeom prst="rect">
            <a:avLst/>
          </a:prstGeom>
        </p:spPr>
      </p:pic>
      <p:sp>
        <p:nvSpPr>
          <p:cNvPr id="7" name="TextBox 6">
            <a:extLst>
              <a:ext uri="{FF2B5EF4-FFF2-40B4-BE49-F238E27FC236}">
                <a16:creationId xmlns:a16="http://schemas.microsoft.com/office/drawing/2014/main" id="{F46B138B-996D-7970-B117-670A34B9DFDA}"/>
              </a:ext>
            </a:extLst>
          </p:cNvPr>
          <p:cNvSpPr txBox="1"/>
          <p:nvPr/>
        </p:nvSpPr>
        <p:spPr>
          <a:xfrm>
            <a:off x="3626616" y="3457496"/>
            <a:ext cx="413896" cy="307777"/>
          </a:xfrm>
          <a:prstGeom prst="rect">
            <a:avLst/>
          </a:prstGeom>
          <a:noFill/>
        </p:spPr>
        <p:txBody>
          <a:bodyPr wrap="none" rtlCol="0">
            <a:spAutoFit/>
          </a:bodyPr>
          <a:lstStyle/>
          <a:p>
            <a:r>
              <a:rPr lang="en-US" dirty="0">
                <a:solidFill>
                  <a:srgbClr val="FFFF00"/>
                </a:solidFill>
              </a:rPr>
              <a:t>N6</a:t>
            </a:r>
          </a:p>
        </p:txBody>
      </p:sp>
      <p:sp>
        <p:nvSpPr>
          <p:cNvPr id="8" name="TextBox 7">
            <a:extLst>
              <a:ext uri="{FF2B5EF4-FFF2-40B4-BE49-F238E27FC236}">
                <a16:creationId xmlns:a16="http://schemas.microsoft.com/office/drawing/2014/main" id="{C6BB8BC0-4CCE-0143-E522-F53AB5DC90A3}"/>
              </a:ext>
            </a:extLst>
          </p:cNvPr>
          <p:cNvSpPr txBox="1"/>
          <p:nvPr/>
        </p:nvSpPr>
        <p:spPr>
          <a:xfrm>
            <a:off x="7881793" y="2911675"/>
            <a:ext cx="413896" cy="307777"/>
          </a:xfrm>
          <a:prstGeom prst="rect">
            <a:avLst/>
          </a:prstGeom>
          <a:noFill/>
        </p:spPr>
        <p:txBody>
          <a:bodyPr wrap="none" rtlCol="0">
            <a:spAutoFit/>
          </a:bodyPr>
          <a:lstStyle/>
          <a:p>
            <a:r>
              <a:rPr lang="en-US" dirty="0">
                <a:solidFill>
                  <a:srgbClr val="FFFF00"/>
                </a:solidFill>
              </a:rPr>
              <a:t>N5</a:t>
            </a:r>
          </a:p>
        </p:txBody>
      </p:sp>
    </p:spTree>
    <p:extLst>
      <p:ext uri="{BB962C8B-B14F-4D97-AF65-F5344CB8AC3E}">
        <p14:creationId xmlns:p14="http://schemas.microsoft.com/office/powerpoint/2010/main" val="2756568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01ADF-1198-4945-4E04-993493306582}"/>
              </a:ext>
            </a:extLst>
          </p:cNvPr>
          <p:cNvSpPr>
            <a:spLocks noGrp="1"/>
          </p:cNvSpPr>
          <p:nvPr>
            <p:ph type="title"/>
          </p:nvPr>
        </p:nvSpPr>
        <p:spPr>
          <a:xfrm>
            <a:off x="838200" y="365125"/>
            <a:ext cx="10515600" cy="968897"/>
          </a:xfrm>
        </p:spPr>
        <p:txBody>
          <a:bodyPr>
            <a:normAutofit/>
          </a:bodyPr>
          <a:lstStyle/>
          <a:p>
            <a:r>
              <a:rPr lang="en-US" sz="3600" dirty="0"/>
              <a:t>MVTX Operation for </a:t>
            </a:r>
            <a:r>
              <a:rPr lang="en-US" sz="3600" dirty="0" err="1"/>
              <a:t>p+p</a:t>
            </a:r>
            <a:r>
              <a:rPr lang="en-US" sz="3600" dirty="0"/>
              <a:t>: possible “plan-B”</a:t>
            </a:r>
          </a:p>
        </p:txBody>
      </p:sp>
      <p:sp>
        <p:nvSpPr>
          <p:cNvPr id="3" name="Text Placeholder 2">
            <a:extLst>
              <a:ext uri="{FF2B5EF4-FFF2-40B4-BE49-F238E27FC236}">
                <a16:creationId xmlns:a16="http://schemas.microsoft.com/office/drawing/2014/main" id="{B3EFAF61-A228-D75F-41EE-18802E0E0623}"/>
              </a:ext>
            </a:extLst>
          </p:cNvPr>
          <p:cNvSpPr>
            <a:spLocks noGrp="1"/>
          </p:cNvSpPr>
          <p:nvPr>
            <p:ph type="body" idx="1"/>
          </p:nvPr>
        </p:nvSpPr>
        <p:spPr>
          <a:xfrm>
            <a:off x="769307" y="1550052"/>
            <a:ext cx="10515600" cy="4351338"/>
          </a:xfrm>
        </p:spPr>
        <p:txBody>
          <a:bodyPr>
            <a:normAutofit fontScale="70000" lnSpcReduction="20000"/>
          </a:bodyPr>
          <a:lstStyle/>
          <a:p>
            <a:r>
              <a:rPr lang="en-US" dirty="0"/>
              <a:t>If high backgrounds prevent streaming readout for </a:t>
            </a:r>
            <a:r>
              <a:rPr lang="en-US" dirty="0" err="1"/>
              <a:t>p+p</a:t>
            </a:r>
            <a:endParaRPr lang="en-US" dirty="0"/>
          </a:p>
          <a:p>
            <a:pPr lvl="1"/>
            <a:r>
              <a:rPr lang="en-US" dirty="0"/>
              <a:t>In </a:t>
            </a:r>
            <a:r>
              <a:rPr lang="en-US" dirty="0" err="1"/>
              <a:t>AuAu</a:t>
            </a:r>
            <a:r>
              <a:rPr lang="en-US" dirty="0"/>
              <a:t>, triggered mode okey DAQ ~15kHz, collision 30~50kHz</a:t>
            </a:r>
          </a:p>
          <a:p>
            <a:pPr lvl="2"/>
            <a:r>
              <a:rPr lang="en-US" dirty="0"/>
              <a:t>MBD LL1 trigger &lt;50KHz, with low latency ~2.5us</a:t>
            </a:r>
          </a:p>
          <a:p>
            <a:pPr lvl="2"/>
            <a:r>
              <a:rPr lang="en-US" dirty="0"/>
              <a:t>Short strobe ~100ns, to reduce the chance of reading out beam background hits</a:t>
            </a:r>
          </a:p>
          <a:p>
            <a:pPr lvl="2"/>
            <a:endParaRPr lang="en-US" dirty="0"/>
          </a:p>
          <a:p>
            <a:pPr marL="1028700" lvl="2" indent="0">
              <a:buNone/>
            </a:pPr>
            <a:r>
              <a:rPr lang="en-US" dirty="0"/>
              <a:t>  </a:t>
            </a:r>
          </a:p>
          <a:p>
            <a:pPr lvl="1"/>
            <a:r>
              <a:rPr lang="en-US" dirty="0"/>
              <a:t>In </a:t>
            </a:r>
            <a:r>
              <a:rPr lang="en-US" dirty="0" err="1"/>
              <a:t>p+p</a:t>
            </a:r>
            <a:r>
              <a:rPr lang="en-US" dirty="0"/>
              <a:t>, high collision rate ~3MHz</a:t>
            </a:r>
          </a:p>
          <a:p>
            <a:pPr lvl="2"/>
            <a:r>
              <a:rPr lang="en-US" dirty="0"/>
              <a:t>MBD LL1 rate for pp: ~ 30% of pp = 1MHz </a:t>
            </a:r>
            <a:r>
              <a:rPr lang="en-US" dirty="0">
                <a:sym typeface="Wingdings" pitchFamily="2" charset="2"/>
              </a:rPr>
              <a:t> “1us” </a:t>
            </a:r>
            <a:r>
              <a:rPr lang="en-US" dirty="0"/>
              <a:t> </a:t>
            </a:r>
          </a:p>
          <a:p>
            <a:pPr lvl="2"/>
            <a:r>
              <a:rPr lang="en-US" dirty="0"/>
              <a:t>A lot of pileup events </a:t>
            </a:r>
          </a:p>
          <a:p>
            <a:pPr lvl="1"/>
            <a:endParaRPr lang="en-US" dirty="0"/>
          </a:p>
          <a:p>
            <a:pPr lvl="1"/>
            <a:r>
              <a:rPr lang="en-US" dirty="0"/>
              <a:t>Triggered mode with short strobe ~100ns for </a:t>
            </a:r>
            <a:r>
              <a:rPr lang="en-US" dirty="0" err="1"/>
              <a:t>p+p</a:t>
            </a:r>
            <a:r>
              <a:rPr lang="en-US" dirty="0"/>
              <a:t>, </a:t>
            </a:r>
          </a:p>
          <a:p>
            <a:pPr lvl="2"/>
            <a:r>
              <a:rPr lang="en-US" dirty="0"/>
              <a:t>To reduce the chance of reading out beam background hits</a:t>
            </a:r>
          </a:p>
          <a:p>
            <a:pPr lvl="2"/>
            <a:r>
              <a:rPr lang="en-US" dirty="0"/>
              <a:t>Readout ~10% of MBD LL1 events,  at ~100kHz. (10us intervals)</a:t>
            </a:r>
          </a:p>
          <a:p>
            <a:pPr lvl="2"/>
            <a:r>
              <a:rPr lang="en-US" dirty="0"/>
              <a:t>more MVTX events than other </a:t>
            </a:r>
            <a:r>
              <a:rPr lang="en-US" dirty="0" err="1"/>
              <a:t>sPHENIX</a:t>
            </a:r>
            <a:r>
              <a:rPr lang="en-US" dirty="0"/>
              <a:t> GL1 triggers (~15kHz)</a:t>
            </a:r>
          </a:p>
          <a:p>
            <a:pPr marL="1028700" lvl="2" indent="0">
              <a:buNone/>
            </a:pPr>
            <a:r>
              <a:rPr lang="en-US" dirty="0"/>
              <a:t> </a:t>
            </a:r>
          </a:p>
          <a:p>
            <a:pPr lvl="1"/>
            <a:r>
              <a:rPr lang="en-US" dirty="0"/>
              <a:t>Requires fast “LL1” triggers, from MBD or ZDC, latency &lt; 3.5us</a:t>
            </a:r>
          </a:p>
          <a:p>
            <a:pPr lvl="2"/>
            <a:endParaRPr lang="en-US" dirty="0"/>
          </a:p>
          <a:p>
            <a:r>
              <a:rPr lang="en-US" dirty="0"/>
              <a:t>HF Physics, w/o TPC?</a:t>
            </a:r>
          </a:p>
        </p:txBody>
      </p:sp>
      <p:sp>
        <p:nvSpPr>
          <p:cNvPr id="4" name="Date Placeholder 3">
            <a:extLst>
              <a:ext uri="{FF2B5EF4-FFF2-40B4-BE49-F238E27FC236}">
                <a16:creationId xmlns:a16="http://schemas.microsoft.com/office/drawing/2014/main" id="{791189F5-EFFF-2E2B-45F0-31CFCBFD04C7}"/>
              </a:ext>
            </a:extLst>
          </p:cNvPr>
          <p:cNvSpPr>
            <a:spLocks noGrp="1"/>
          </p:cNvSpPr>
          <p:nvPr>
            <p:ph type="dt" idx="10"/>
          </p:nvPr>
        </p:nvSpPr>
        <p:spPr/>
        <p:txBody>
          <a:bodyPr/>
          <a:lstStyle/>
          <a:p>
            <a:r>
              <a:rPr lang="en-US"/>
              <a:t>8/17/23</a:t>
            </a:r>
          </a:p>
        </p:txBody>
      </p:sp>
      <p:sp>
        <p:nvSpPr>
          <p:cNvPr id="5" name="Footer Placeholder 4">
            <a:extLst>
              <a:ext uri="{FF2B5EF4-FFF2-40B4-BE49-F238E27FC236}">
                <a16:creationId xmlns:a16="http://schemas.microsoft.com/office/drawing/2014/main" id="{8ACEB635-30E2-7E52-DECF-22E2A162B447}"/>
              </a:ext>
            </a:extLst>
          </p:cNvPr>
          <p:cNvSpPr>
            <a:spLocks noGrp="1"/>
          </p:cNvSpPr>
          <p:nvPr>
            <p:ph type="ftr" idx="11"/>
          </p:nvPr>
        </p:nvSpPr>
        <p:spPr/>
        <p:txBody>
          <a:bodyPr/>
          <a:lstStyle/>
          <a:p>
            <a:r>
              <a:rPr lang="en-US"/>
              <a:t>MVTX Electroncis Meeting</a:t>
            </a:r>
          </a:p>
        </p:txBody>
      </p:sp>
      <p:sp>
        <p:nvSpPr>
          <p:cNvPr id="6" name="Slide Number Placeholder 5">
            <a:extLst>
              <a:ext uri="{FF2B5EF4-FFF2-40B4-BE49-F238E27FC236}">
                <a16:creationId xmlns:a16="http://schemas.microsoft.com/office/drawing/2014/main" id="{6BF91041-3109-8D23-1FDC-8B3833EAA6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Tree>
    <p:extLst>
      <p:ext uri="{BB962C8B-B14F-4D97-AF65-F5344CB8AC3E}">
        <p14:creationId xmlns:p14="http://schemas.microsoft.com/office/powerpoint/2010/main" val="3074442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7"/>
          <p:cNvSpPr txBox="1">
            <a:spLocks noGrp="1"/>
          </p:cNvSpPr>
          <p:nvPr>
            <p:ph type="title"/>
          </p:nvPr>
        </p:nvSpPr>
        <p:spPr>
          <a:xfrm>
            <a:off x="557784" y="82710"/>
            <a:ext cx="11298101"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Beam/Cosmic Trigger Timing: </a:t>
            </a:r>
            <a:br>
              <a:rPr lang="en-US" dirty="0"/>
            </a:br>
            <a:r>
              <a:rPr lang="en-US" dirty="0"/>
              <a:t>MVTX, INTT, </a:t>
            </a:r>
            <a:r>
              <a:rPr lang="en-US" dirty="0" err="1"/>
              <a:t>Hcal</a:t>
            </a:r>
            <a:r>
              <a:rPr lang="en-US" dirty="0"/>
              <a:t>, MBD, ZDC …</a:t>
            </a:r>
            <a:endParaRPr dirty="0"/>
          </a:p>
        </p:txBody>
      </p:sp>
      <p:sp>
        <p:nvSpPr>
          <p:cNvPr id="247" name="Google Shape;247;p2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cxnSp>
        <p:nvCxnSpPr>
          <p:cNvPr id="248" name="Google Shape;248;p27"/>
          <p:cNvCxnSpPr/>
          <p:nvPr/>
        </p:nvCxnSpPr>
        <p:spPr>
          <a:xfrm>
            <a:off x="1203450" y="3275900"/>
            <a:ext cx="9802200" cy="0"/>
          </a:xfrm>
          <a:prstGeom prst="straightConnector1">
            <a:avLst/>
          </a:prstGeom>
          <a:noFill/>
          <a:ln w="9525" cap="flat" cmpd="sng">
            <a:solidFill>
              <a:schemeClr val="dk2"/>
            </a:solidFill>
            <a:prstDash val="solid"/>
            <a:round/>
            <a:headEnd type="none" w="med" len="med"/>
            <a:tailEnd type="triangle" w="med" len="med"/>
          </a:ln>
        </p:spPr>
      </p:cxnSp>
      <p:cxnSp>
        <p:nvCxnSpPr>
          <p:cNvPr id="249" name="Google Shape;249;p27"/>
          <p:cNvCxnSpPr/>
          <p:nvPr/>
        </p:nvCxnSpPr>
        <p:spPr>
          <a:xfrm>
            <a:off x="1203450" y="5076900"/>
            <a:ext cx="9802200" cy="0"/>
          </a:xfrm>
          <a:prstGeom prst="straightConnector1">
            <a:avLst/>
          </a:prstGeom>
          <a:noFill/>
          <a:ln w="9525" cap="flat" cmpd="sng">
            <a:solidFill>
              <a:schemeClr val="dk2"/>
            </a:solidFill>
            <a:prstDash val="solid"/>
            <a:round/>
            <a:headEnd type="none" w="med" len="med"/>
            <a:tailEnd type="triangle" w="med" len="med"/>
          </a:ln>
        </p:spPr>
      </p:cxnSp>
      <p:sp>
        <p:nvSpPr>
          <p:cNvPr id="250" name="Google Shape;250;p27"/>
          <p:cNvSpPr/>
          <p:nvPr/>
        </p:nvSpPr>
        <p:spPr>
          <a:xfrm>
            <a:off x="4372850" y="2125700"/>
            <a:ext cx="102300" cy="2951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7"/>
          <p:cNvSpPr txBox="1"/>
          <p:nvPr/>
        </p:nvSpPr>
        <p:spPr>
          <a:xfrm>
            <a:off x="4475148" y="1882875"/>
            <a:ext cx="6530501"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latin typeface="Calibri"/>
                <a:ea typeface="Calibri"/>
                <a:cs typeface="Calibri"/>
                <a:sym typeface="Calibri"/>
              </a:rPr>
              <a:t>INTT_BCO, TPC/TPOT == GL1-BCO [?] </a:t>
            </a:r>
            <a:r>
              <a:rPr lang="en-US" sz="1600" dirty="0">
                <a:latin typeface="Calibri"/>
                <a:ea typeface="Calibri"/>
                <a:cs typeface="Calibri"/>
                <a:sym typeface="Wingdings" pitchFamily="2" charset="2"/>
              </a:rPr>
              <a:t> MBD + ZDC + </a:t>
            </a:r>
            <a:r>
              <a:rPr lang="en-US" sz="1600" dirty="0" err="1">
                <a:latin typeface="Calibri"/>
                <a:ea typeface="Calibri"/>
                <a:cs typeface="Calibri"/>
                <a:sym typeface="Wingdings" pitchFamily="2" charset="2"/>
              </a:rPr>
              <a:t>HCal</a:t>
            </a:r>
            <a:r>
              <a:rPr lang="en-US" sz="1600" dirty="0">
                <a:latin typeface="Calibri"/>
                <a:ea typeface="Calibri"/>
                <a:cs typeface="Calibri"/>
                <a:sym typeface="Wingdings" pitchFamily="2" charset="2"/>
              </a:rPr>
              <a:t>/</a:t>
            </a:r>
            <a:r>
              <a:rPr lang="en-US" sz="1600" dirty="0" err="1">
                <a:latin typeface="Calibri"/>
                <a:ea typeface="Calibri"/>
                <a:cs typeface="Calibri"/>
                <a:sym typeface="Wingdings" pitchFamily="2" charset="2"/>
              </a:rPr>
              <a:t>EMCal</a:t>
            </a:r>
            <a:endParaRPr sz="1600" dirty="0">
              <a:latin typeface="Calibri"/>
              <a:ea typeface="Calibri"/>
              <a:cs typeface="Calibri"/>
              <a:sym typeface="Calibri"/>
            </a:endParaRPr>
          </a:p>
        </p:txBody>
      </p:sp>
      <p:sp>
        <p:nvSpPr>
          <p:cNvPr id="252" name="Google Shape;252;p27"/>
          <p:cNvSpPr/>
          <p:nvPr/>
        </p:nvSpPr>
        <p:spPr>
          <a:xfrm>
            <a:off x="1459025" y="2994750"/>
            <a:ext cx="588000" cy="5880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7"/>
          <p:cNvSpPr txBox="1"/>
          <p:nvPr/>
        </p:nvSpPr>
        <p:spPr>
          <a:xfrm>
            <a:off x="1024475" y="2483550"/>
            <a:ext cx="232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collision/cosmic</a:t>
            </a:r>
            <a:endParaRPr>
              <a:latin typeface="Calibri"/>
              <a:ea typeface="Calibri"/>
              <a:cs typeface="Calibri"/>
              <a:sym typeface="Calibri"/>
            </a:endParaRPr>
          </a:p>
        </p:txBody>
      </p:sp>
      <p:cxnSp>
        <p:nvCxnSpPr>
          <p:cNvPr id="254" name="Google Shape;254;p27"/>
          <p:cNvCxnSpPr/>
          <p:nvPr/>
        </p:nvCxnSpPr>
        <p:spPr>
          <a:xfrm rot="10800000" flipH="1">
            <a:off x="1727425" y="1882875"/>
            <a:ext cx="12900" cy="3706200"/>
          </a:xfrm>
          <a:prstGeom prst="straightConnector1">
            <a:avLst/>
          </a:prstGeom>
          <a:noFill/>
          <a:ln w="9525" cap="flat" cmpd="sng">
            <a:solidFill>
              <a:schemeClr val="dk2"/>
            </a:solidFill>
            <a:prstDash val="solid"/>
            <a:round/>
            <a:headEnd type="none" w="med" len="med"/>
            <a:tailEnd type="none" w="med" len="med"/>
          </a:ln>
        </p:spPr>
      </p:cxnSp>
      <p:cxnSp>
        <p:nvCxnSpPr>
          <p:cNvPr id="255" name="Google Shape;255;p27"/>
          <p:cNvCxnSpPr/>
          <p:nvPr/>
        </p:nvCxnSpPr>
        <p:spPr>
          <a:xfrm>
            <a:off x="1816875" y="2381325"/>
            <a:ext cx="2530500" cy="12900"/>
          </a:xfrm>
          <a:prstGeom prst="straightConnector1">
            <a:avLst/>
          </a:prstGeom>
          <a:noFill/>
          <a:ln w="9525" cap="flat" cmpd="sng">
            <a:solidFill>
              <a:schemeClr val="dk2"/>
            </a:solidFill>
            <a:prstDash val="solid"/>
            <a:round/>
            <a:headEnd type="triangle" w="med" len="med"/>
            <a:tailEnd type="triangle" w="med" len="med"/>
          </a:ln>
        </p:spPr>
      </p:cxnSp>
      <p:sp>
        <p:nvSpPr>
          <p:cNvPr id="256" name="Google Shape;256;p27"/>
          <p:cNvSpPr txBox="1"/>
          <p:nvPr/>
        </p:nvSpPr>
        <p:spPr>
          <a:xfrm>
            <a:off x="2174825" y="1835975"/>
            <a:ext cx="198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GL1 latency ~3.5us?</a:t>
            </a:r>
            <a:endParaRPr>
              <a:latin typeface="Calibri"/>
              <a:ea typeface="Calibri"/>
              <a:cs typeface="Calibri"/>
              <a:sym typeface="Calibri"/>
            </a:endParaRPr>
          </a:p>
        </p:txBody>
      </p:sp>
      <p:sp>
        <p:nvSpPr>
          <p:cNvPr id="257" name="Google Shape;257;p27"/>
          <p:cNvSpPr txBox="1"/>
          <p:nvPr/>
        </p:nvSpPr>
        <p:spPr>
          <a:xfrm>
            <a:off x="3001102" y="4270403"/>
            <a:ext cx="1546500"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dirty="0">
                <a:latin typeface="Calibri"/>
                <a:ea typeface="Calibri"/>
                <a:cs typeface="Calibri"/>
                <a:sym typeface="Calibri"/>
              </a:rPr>
              <a:t>MVTX </a:t>
            </a:r>
          </a:p>
          <a:p>
            <a:pPr marL="0" lvl="0" indent="0" algn="l" rtl="0">
              <a:spcBef>
                <a:spcPts val="0"/>
              </a:spcBef>
              <a:spcAft>
                <a:spcPts val="0"/>
              </a:spcAft>
              <a:buNone/>
            </a:pPr>
            <a:r>
              <a:rPr lang="en-US" sz="2100" dirty="0">
                <a:latin typeface="Calibri"/>
                <a:ea typeface="Calibri"/>
                <a:cs typeface="Calibri"/>
                <a:sym typeface="Calibri"/>
              </a:rPr>
              <a:t>signal</a:t>
            </a:r>
            <a:endParaRPr sz="2100" dirty="0">
              <a:latin typeface="Calibri"/>
              <a:ea typeface="Calibri"/>
              <a:cs typeface="Calibri"/>
              <a:sym typeface="Calibri"/>
            </a:endParaRPr>
          </a:p>
        </p:txBody>
      </p:sp>
      <p:sp>
        <p:nvSpPr>
          <p:cNvPr id="258" name="Google Shape;258;p27"/>
          <p:cNvSpPr/>
          <p:nvPr/>
        </p:nvSpPr>
        <p:spPr>
          <a:xfrm>
            <a:off x="1815925" y="4312358"/>
            <a:ext cx="3936200" cy="765525"/>
          </a:xfrm>
          <a:custGeom>
            <a:avLst/>
            <a:gdLst/>
            <a:ahLst/>
            <a:cxnLst/>
            <a:rect l="l" t="t" r="r" b="b"/>
            <a:pathLst>
              <a:path w="157448" h="30621" extrusionOk="0">
                <a:moveTo>
                  <a:pt x="0" y="30110"/>
                </a:moveTo>
                <a:cubicBezTo>
                  <a:pt x="7244" y="28295"/>
                  <a:pt x="7498" y="16988"/>
                  <a:pt x="12779" y="11707"/>
                </a:cubicBezTo>
                <a:cubicBezTo>
                  <a:pt x="17263" y="7223"/>
                  <a:pt x="23250" y="4348"/>
                  <a:pt x="29138" y="1994"/>
                </a:cubicBezTo>
                <a:cubicBezTo>
                  <a:pt x="48402" y="-5709"/>
                  <a:pt x="69331" y="12301"/>
                  <a:pt x="89459" y="17330"/>
                </a:cubicBezTo>
                <a:cubicBezTo>
                  <a:pt x="101972" y="20457"/>
                  <a:pt x="114541" y="23473"/>
                  <a:pt x="126776" y="27554"/>
                </a:cubicBezTo>
                <a:cubicBezTo>
                  <a:pt x="136523" y="30805"/>
                  <a:pt x="148256" y="26029"/>
                  <a:pt x="157448" y="30621"/>
                </a:cubicBezTo>
              </a:path>
            </a:pathLst>
          </a:custGeom>
          <a:noFill/>
          <a:ln w="9525" cap="flat" cmpd="sng">
            <a:solidFill>
              <a:schemeClr val="dk2"/>
            </a:solidFill>
            <a:prstDash val="solid"/>
            <a:round/>
            <a:headEnd type="none" w="med" len="med"/>
            <a:tailEnd type="none" w="med" len="med"/>
          </a:ln>
        </p:spPr>
      </p:sp>
      <p:sp>
        <p:nvSpPr>
          <p:cNvPr id="259" name="Google Shape;259;p27"/>
          <p:cNvSpPr/>
          <p:nvPr/>
        </p:nvSpPr>
        <p:spPr>
          <a:xfrm>
            <a:off x="2800925" y="4119375"/>
            <a:ext cx="4971300" cy="957600"/>
          </a:xfrm>
          <a:prstGeom prst="rect">
            <a:avLst/>
          </a:prstGeom>
          <a:noFill/>
          <a:ln w="38100" cap="flat" cmpd="sng">
            <a:solidFill>
              <a:srgbClr val="FF4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7"/>
          <p:cNvSpPr txBox="1"/>
          <p:nvPr/>
        </p:nvSpPr>
        <p:spPr>
          <a:xfrm>
            <a:off x="2764301" y="3239272"/>
            <a:ext cx="8250600"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dirty="0">
                <a:solidFill>
                  <a:srgbClr val="FF00FF"/>
                </a:solidFill>
                <a:latin typeface="Calibri"/>
                <a:ea typeface="Calibri"/>
                <a:cs typeface="Calibri"/>
                <a:sym typeface="Calibri"/>
              </a:rPr>
              <a:t>CR mode with long strobe: Two BCOs,</a:t>
            </a:r>
          </a:p>
          <a:p>
            <a:pPr marL="0" lvl="0" indent="0" algn="l" rtl="0">
              <a:spcBef>
                <a:spcPts val="0"/>
              </a:spcBef>
              <a:spcAft>
                <a:spcPts val="0"/>
              </a:spcAft>
              <a:buNone/>
            </a:pPr>
            <a:r>
              <a:rPr lang="en-US" sz="2100" dirty="0">
                <a:solidFill>
                  <a:srgbClr val="FF00FF"/>
                </a:solidFill>
                <a:latin typeface="Calibri"/>
                <a:ea typeface="Calibri"/>
                <a:cs typeface="Calibri"/>
                <a:sym typeface="Calibri"/>
              </a:rPr>
              <a:t>     1) MVTX-Strobe-BCO, and 2)MVTX_GL1_BCO = GL1_BCO+1? </a:t>
            </a:r>
            <a:endParaRPr sz="2100" dirty="0">
              <a:solidFill>
                <a:srgbClr val="FF00FF"/>
              </a:solidFill>
              <a:latin typeface="Calibri"/>
              <a:ea typeface="Calibri"/>
              <a:cs typeface="Calibri"/>
              <a:sym typeface="Calibri"/>
            </a:endParaRPr>
          </a:p>
        </p:txBody>
      </p:sp>
      <p:cxnSp>
        <p:nvCxnSpPr>
          <p:cNvPr id="261" name="Google Shape;261;p27"/>
          <p:cNvCxnSpPr>
            <a:cxnSpLocks/>
            <a:stCxn id="260" idx="1"/>
          </p:cNvCxnSpPr>
          <p:nvPr/>
        </p:nvCxnSpPr>
        <p:spPr>
          <a:xfrm>
            <a:off x="2764301" y="3654755"/>
            <a:ext cx="0" cy="2884145"/>
          </a:xfrm>
          <a:prstGeom prst="straightConnector1">
            <a:avLst/>
          </a:prstGeom>
          <a:noFill/>
          <a:ln w="76200" cap="flat" cmpd="sng">
            <a:solidFill>
              <a:srgbClr val="FF40FF"/>
            </a:solidFill>
            <a:prstDash val="solid"/>
            <a:round/>
            <a:headEnd type="none" w="med" len="med"/>
            <a:tailEnd type="none" w="med" len="med"/>
          </a:ln>
        </p:spPr>
      </p:cxnSp>
      <p:sp>
        <p:nvSpPr>
          <p:cNvPr id="262" name="Google Shape;262;p27"/>
          <p:cNvSpPr txBox="1"/>
          <p:nvPr/>
        </p:nvSpPr>
        <p:spPr>
          <a:xfrm>
            <a:off x="9624425" y="3397250"/>
            <a:ext cx="164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time</a:t>
            </a:r>
            <a:endParaRPr>
              <a:latin typeface="Calibri"/>
              <a:ea typeface="Calibri"/>
              <a:cs typeface="Calibri"/>
              <a:sym typeface="Calibri"/>
            </a:endParaRPr>
          </a:p>
        </p:txBody>
      </p:sp>
      <p:sp>
        <p:nvSpPr>
          <p:cNvPr id="263" name="Google Shape;263;p27"/>
          <p:cNvSpPr txBox="1"/>
          <p:nvPr/>
        </p:nvSpPr>
        <p:spPr>
          <a:xfrm>
            <a:off x="9624425" y="5129125"/>
            <a:ext cx="164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time</a:t>
            </a:r>
            <a:endParaRPr>
              <a:latin typeface="Calibri"/>
              <a:ea typeface="Calibri"/>
              <a:cs typeface="Calibri"/>
              <a:sym typeface="Calibri"/>
            </a:endParaRPr>
          </a:p>
        </p:txBody>
      </p:sp>
      <p:sp>
        <p:nvSpPr>
          <p:cNvPr id="264" name="Google Shape;264;p27"/>
          <p:cNvSpPr txBox="1"/>
          <p:nvPr/>
        </p:nvSpPr>
        <p:spPr>
          <a:xfrm>
            <a:off x="1606025" y="5542650"/>
            <a:ext cx="65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T0</a:t>
            </a:r>
            <a:endParaRPr>
              <a:latin typeface="Calibri"/>
              <a:ea typeface="Calibri"/>
              <a:cs typeface="Calibri"/>
              <a:sym typeface="Calibri"/>
            </a:endParaRPr>
          </a:p>
        </p:txBody>
      </p:sp>
      <p:sp>
        <p:nvSpPr>
          <p:cNvPr id="2" name="Date Placeholder 1">
            <a:extLst>
              <a:ext uri="{FF2B5EF4-FFF2-40B4-BE49-F238E27FC236}">
                <a16:creationId xmlns:a16="http://schemas.microsoft.com/office/drawing/2014/main" id="{C5267307-E38D-ADE6-2180-FF8F727F464B}"/>
              </a:ext>
            </a:extLst>
          </p:cNvPr>
          <p:cNvSpPr>
            <a:spLocks noGrp="1"/>
          </p:cNvSpPr>
          <p:nvPr>
            <p:ph type="dt" idx="10"/>
          </p:nvPr>
        </p:nvSpPr>
        <p:spPr/>
        <p:txBody>
          <a:bodyPr/>
          <a:lstStyle/>
          <a:p>
            <a:r>
              <a:rPr lang="en-US"/>
              <a:t>8/17/23</a:t>
            </a:r>
          </a:p>
        </p:txBody>
      </p:sp>
      <p:sp>
        <p:nvSpPr>
          <p:cNvPr id="3" name="Footer Placeholder 2">
            <a:extLst>
              <a:ext uri="{FF2B5EF4-FFF2-40B4-BE49-F238E27FC236}">
                <a16:creationId xmlns:a16="http://schemas.microsoft.com/office/drawing/2014/main" id="{DBBFB42A-D2A7-B1AB-BA16-532228BCE6F9}"/>
              </a:ext>
            </a:extLst>
          </p:cNvPr>
          <p:cNvSpPr>
            <a:spLocks noGrp="1"/>
          </p:cNvSpPr>
          <p:nvPr>
            <p:ph type="ftr" idx="11"/>
          </p:nvPr>
        </p:nvSpPr>
        <p:spPr/>
        <p:txBody>
          <a:bodyPr/>
          <a:lstStyle/>
          <a:p>
            <a:r>
              <a:rPr lang="en-US"/>
              <a:t>MVTX Electroncis Meeting</a:t>
            </a:r>
          </a:p>
        </p:txBody>
      </p:sp>
      <p:grpSp>
        <p:nvGrpSpPr>
          <p:cNvPr id="8" name="Group 7">
            <a:extLst>
              <a:ext uri="{FF2B5EF4-FFF2-40B4-BE49-F238E27FC236}">
                <a16:creationId xmlns:a16="http://schemas.microsoft.com/office/drawing/2014/main" id="{079CB4C9-59EE-6878-A4B3-511B9EF47D90}"/>
              </a:ext>
            </a:extLst>
          </p:cNvPr>
          <p:cNvGrpSpPr/>
          <p:nvPr/>
        </p:nvGrpSpPr>
        <p:grpSpPr>
          <a:xfrm>
            <a:off x="4424000" y="4183692"/>
            <a:ext cx="323779" cy="892225"/>
            <a:chOff x="4415570" y="5275350"/>
            <a:chExt cx="457195" cy="1335000"/>
          </a:xfrm>
        </p:grpSpPr>
        <p:cxnSp>
          <p:nvCxnSpPr>
            <p:cNvPr id="4" name="Google Shape;261;p27">
              <a:extLst>
                <a:ext uri="{FF2B5EF4-FFF2-40B4-BE49-F238E27FC236}">
                  <a16:creationId xmlns:a16="http://schemas.microsoft.com/office/drawing/2014/main" id="{492DA11C-C745-10D0-0ED2-7DB384C21186}"/>
                </a:ext>
              </a:extLst>
            </p:cNvPr>
            <p:cNvCxnSpPr/>
            <p:nvPr/>
          </p:nvCxnSpPr>
          <p:spPr>
            <a:xfrm>
              <a:off x="4418871" y="5275350"/>
              <a:ext cx="0" cy="1335000"/>
            </a:xfrm>
            <a:prstGeom prst="straightConnector1">
              <a:avLst/>
            </a:prstGeom>
            <a:noFill/>
            <a:ln w="76200" cap="flat" cmpd="sng">
              <a:solidFill>
                <a:srgbClr val="0432FF"/>
              </a:solidFill>
              <a:prstDash val="solid"/>
              <a:round/>
              <a:headEnd type="none" w="med" len="med"/>
              <a:tailEnd type="none" w="med" len="med"/>
            </a:ln>
          </p:spPr>
        </p:cxnSp>
        <p:sp>
          <p:nvSpPr>
            <p:cNvPr id="6" name="Google Shape;259;p27">
              <a:extLst>
                <a:ext uri="{FF2B5EF4-FFF2-40B4-BE49-F238E27FC236}">
                  <a16:creationId xmlns:a16="http://schemas.microsoft.com/office/drawing/2014/main" id="{FAB5A2BB-6348-13AC-AA2B-B0FFBCBE8EFD}"/>
                </a:ext>
              </a:extLst>
            </p:cNvPr>
            <p:cNvSpPr/>
            <p:nvPr/>
          </p:nvSpPr>
          <p:spPr>
            <a:xfrm>
              <a:off x="4415570" y="5634457"/>
              <a:ext cx="457195" cy="957600"/>
            </a:xfrm>
            <a:prstGeom prst="rect">
              <a:avLst/>
            </a:prstGeom>
            <a:noFill/>
            <a:ln w="38100" cap="flat" cmpd="sng">
              <a:solidFill>
                <a:srgbClr val="0432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260;p27">
            <a:extLst>
              <a:ext uri="{FF2B5EF4-FFF2-40B4-BE49-F238E27FC236}">
                <a16:creationId xmlns:a16="http://schemas.microsoft.com/office/drawing/2014/main" id="{A31AF538-AC33-4F3E-27C7-FEEC55875C14}"/>
              </a:ext>
            </a:extLst>
          </p:cNvPr>
          <p:cNvSpPr txBox="1"/>
          <p:nvPr/>
        </p:nvSpPr>
        <p:spPr>
          <a:xfrm>
            <a:off x="2788199" y="5201560"/>
            <a:ext cx="7081559"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dirty="0">
                <a:solidFill>
                  <a:srgbClr val="0432FF"/>
                </a:solidFill>
                <a:latin typeface="Calibri"/>
                <a:ea typeface="Calibri"/>
                <a:cs typeface="Calibri"/>
                <a:sym typeface="Calibri"/>
              </a:rPr>
              <a:t>Triggered mode with short strobe: one BCO,</a:t>
            </a:r>
          </a:p>
          <a:p>
            <a:pPr marL="0" lvl="0" indent="0" algn="l" rtl="0">
              <a:spcBef>
                <a:spcPts val="0"/>
              </a:spcBef>
              <a:spcAft>
                <a:spcPts val="0"/>
              </a:spcAft>
              <a:buNone/>
            </a:pPr>
            <a:r>
              <a:rPr lang="en-US" sz="2100" dirty="0">
                <a:solidFill>
                  <a:srgbClr val="0432FF"/>
                </a:solidFill>
                <a:latin typeface="Calibri"/>
                <a:ea typeface="Calibri"/>
                <a:cs typeface="Calibri"/>
                <a:sym typeface="Calibri"/>
              </a:rPr>
              <a:t>    1) MVTX-Strobe-BCO  = MVTX_GL1_BCO = GL1_BCO </a:t>
            </a:r>
            <a:endParaRPr sz="2100" dirty="0">
              <a:solidFill>
                <a:srgbClr val="0432FF"/>
              </a:solidFill>
              <a:latin typeface="Calibri"/>
              <a:ea typeface="Calibri"/>
              <a:cs typeface="Calibri"/>
              <a:sym typeface="Calibri"/>
            </a:endParaRPr>
          </a:p>
        </p:txBody>
      </p:sp>
      <p:sp>
        <p:nvSpPr>
          <p:cNvPr id="9" name="TextBox 8">
            <a:extLst>
              <a:ext uri="{FF2B5EF4-FFF2-40B4-BE49-F238E27FC236}">
                <a16:creationId xmlns:a16="http://schemas.microsoft.com/office/drawing/2014/main" id="{C128789C-BEBA-ECB7-5E75-BE221023738E}"/>
              </a:ext>
            </a:extLst>
          </p:cNvPr>
          <p:cNvSpPr txBox="1"/>
          <p:nvPr/>
        </p:nvSpPr>
        <p:spPr>
          <a:xfrm>
            <a:off x="1361066" y="3943713"/>
            <a:ext cx="1483881" cy="523220"/>
          </a:xfrm>
          <a:prstGeom prst="rect">
            <a:avLst/>
          </a:prstGeom>
          <a:noFill/>
        </p:spPr>
        <p:txBody>
          <a:bodyPr wrap="square" rtlCol="0">
            <a:spAutoFit/>
          </a:bodyPr>
          <a:lstStyle/>
          <a:p>
            <a:r>
              <a:rPr lang="en-US" dirty="0">
                <a:solidFill>
                  <a:srgbClr val="FF40FF"/>
                </a:solidFill>
              </a:rPr>
              <a:t>Signal </a:t>
            </a:r>
          </a:p>
          <a:p>
            <a:r>
              <a:rPr lang="en-US" dirty="0">
                <a:solidFill>
                  <a:srgbClr val="FF40FF"/>
                </a:solidFill>
              </a:rPr>
              <a:t>latched here</a:t>
            </a:r>
          </a:p>
        </p:txBody>
      </p:sp>
      <p:cxnSp>
        <p:nvCxnSpPr>
          <p:cNvPr id="11" name="Straight Arrow Connector 10">
            <a:extLst>
              <a:ext uri="{FF2B5EF4-FFF2-40B4-BE49-F238E27FC236}">
                <a16:creationId xmlns:a16="http://schemas.microsoft.com/office/drawing/2014/main" id="{BBA17087-91FA-F473-14A1-5F34CDDBCFA5}"/>
              </a:ext>
            </a:extLst>
          </p:cNvPr>
          <p:cNvCxnSpPr/>
          <p:nvPr/>
        </p:nvCxnSpPr>
        <p:spPr>
          <a:xfrm>
            <a:off x="2225384" y="4162217"/>
            <a:ext cx="491069" cy="149742"/>
          </a:xfrm>
          <a:prstGeom prst="straightConnector1">
            <a:avLst/>
          </a:prstGeom>
          <a:ln>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CAF4251-7714-20F7-54A8-049CAAA62CC2}"/>
              </a:ext>
            </a:extLst>
          </p:cNvPr>
          <p:cNvSpPr txBox="1"/>
          <p:nvPr/>
        </p:nvSpPr>
        <p:spPr>
          <a:xfrm>
            <a:off x="5110619" y="4267502"/>
            <a:ext cx="1483881" cy="523220"/>
          </a:xfrm>
          <a:prstGeom prst="rect">
            <a:avLst/>
          </a:prstGeom>
          <a:noFill/>
        </p:spPr>
        <p:txBody>
          <a:bodyPr wrap="square" rtlCol="0">
            <a:spAutoFit/>
          </a:bodyPr>
          <a:lstStyle/>
          <a:p>
            <a:r>
              <a:rPr lang="en-US" dirty="0">
                <a:solidFill>
                  <a:srgbClr val="0432FF"/>
                </a:solidFill>
              </a:rPr>
              <a:t>Signal latched here</a:t>
            </a:r>
          </a:p>
        </p:txBody>
      </p:sp>
      <p:cxnSp>
        <p:nvCxnSpPr>
          <p:cNvPr id="14" name="Straight Arrow Connector 13">
            <a:extLst>
              <a:ext uri="{FF2B5EF4-FFF2-40B4-BE49-F238E27FC236}">
                <a16:creationId xmlns:a16="http://schemas.microsoft.com/office/drawing/2014/main" id="{350F9496-D37B-B9DF-FE24-A5811E078DD2}"/>
              </a:ext>
            </a:extLst>
          </p:cNvPr>
          <p:cNvCxnSpPr/>
          <p:nvPr/>
        </p:nvCxnSpPr>
        <p:spPr>
          <a:xfrm flipH="1">
            <a:off x="4475150" y="4503150"/>
            <a:ext cx="635469" cy="344423"/>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70F7B363-2418-3F22-ABE2-212B54EA1572}"/>
              </a:ext>
            </a:extLst>
          </p:cNvPr>
          <p:cNvGrpSpPr/>
          <p:nvPr/>
        </p:nvGrpSpPr>
        <p:grpSpPr>
          <a:xfrm>
            <a:off x="2801105" y="6000239"/>
            <a:ext cx="4914921" cy="526135"/>
            <a:chOff x="2769098" y="5694575"/>
            <a:chExt cx="4498752" cy="957600"/>
          </a:xfrm>
        </p:grpSpPr>
        <p:sp>
          <p:nvSpPr>
            <p:cNvPr id="15" name="Google Shape;259;p27">
              <a:extLst>
                <a:ext uri="{FF2B5EF4-FFF2-40B4-BE49-F238E27FC236}">
                  <a16:creationId xmlns:a16="http://schemas.microsoft.com/office/drawing/2014/main" id="{9B363422-4BFD-026C-13F2-DB26889FB3FC}"/>
                </a:ext>
              </a:extLst>
            </p:cNvPr>
            <p:cNvSpPr/>
            <p:nvPr/>
          </p:nvSpPr>
          <p:spPr>
            <a:xfrm>
              <a:off x="2769098" y="5694575"/>
              <a:ext cx="232004" cy="957600"/>
            </a:xfrm>
            <a:prstGeom prst="rect">
              <a:avLst/>
            </a:prstGeom>
            <a:noFill/>
            <a:ln w="38100" cap="flat" cmpd="sng">
              <a:solidFill>
                <a:srgbClr val="FF4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9;p27">
              <a:extLst>
                <a:ext uri="{FF2B5EF4-FFF2-40B4-BE49-F238E27FC236}">
                  <a16:creationId xmlns:a16="http://schemas.microsoft.com/office/drawing/2014/main" id="{A145FF70-7F47-2D6C-18A2-8F8F95D87AEA}"/>
                </a:ext>
              </a:extLst>
            </p:cNvPr>
            <p:cNvSpPr/>
            <p:nvPr/>
          </p:nvSpPr>
          <p:spPr>
            <a:xfrm>
              <a:off x="3554651" y="5694575"/>
              <a:ext cx="232004" cy="957600"/>
            </a:xfrm>
            <a:prstGeom prst="rect">
              <a:avLst/>
            </a:prstGeom>
            <a:noFill/>
            <a:ln w="38100" cap="flat" cmpd="sng">
              <a:solidFill>
                <a:srgbClr val="FF4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59;p27">
              <a:extLst>
                <a:ext uri="{FF2B5EF4-FFF2-40B4-BE49-F238E27FC236}">
                  <a16:creationId xmlns:a16="http://schemas.microsoft.com/office/drawing/2014/main" id="{4C3B22AA-FC30-7A73-1F17-1A1FF557FE55}"/>
                </a:ext>
              </a:extLst>
            </p:cNvPr>
            <p:cNvSpPr/>
            <p:nvPr/>
          </p:nvSpPr>
          <p:spPr>
            <a:xfrm>
              <a:off x="5270919" y="5694575"/>
              <a:ext cx="232004" cy="957600"/>
            </a:xfrm>
            <a:prstGeom prst="rect">
              <a:avLst/>
            </a:prstGeom>
            <a:noFill/>
            <a:ln w="38100" cap="flat" cmpd="sng">
              <a:solidFill>
                <a:srgbClr val="FF4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9;p27">
              <a:extLst>
                <a:ext uri="{FF2B5EF4-FFF2-40B4-BE49-F238E27FC236}">
                  <a16:creationId xmlns:a16="http://schemas.microsoft.com/office/drawing/2014/main" id="{48FA8641-BF59-27D6-FF9D-0609F9275692}"/>
                </a:ext>
              </a:extLst>
            </p:cNvPr>
            <p:cNvSpPr/>
            <p:nvPr/>
          </p:nvSpPr>
          <p:spPr>
            <a:xfrm>
              <a:off x="4397269" y="5694575"/>
              <a:ext cx="232004" cy="957600"/>
            </a:xfrm>
            <a:prstGeom prst="rect">
              <a:avLst/>
            </a:prstGeom>
            <a:noFill/>
            <a:ln w="38100" cap="flat" cmpd="sng">
              <a:solidFill>
                <a:srgbClr val="FF4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59;p27">
              <a:extLst>
                <a:ext uri="{FF2B5EF4-FFF2-40B4-BE49-F238E27FC236}">
                  <a16:creationId xmlns:a16="http://schemas.microsoft.com/office/drawing/2014/main" id="{52E964F7-9E37-2817-1085-AFDB941A08C5}"/>
                </a:ext>
              </a:extLst>
            </p:cNvPr>
            <p:cNvSpPr/>
            <p:nvPr/>
          </p:nvSpPr>
          <p:spPr>
            <a:xfrm>
              <a:off x="6144146" y="5694575"/>
              <a:ext cx="232004" cy="957600"/>
            </a:xfrm>
            <a:prstGeom prst="rect">
              <a:avLst/>
            </a:prstGeom>
            <a:noFill/>
            <a:ln w="38100" cap="flat" cmpd="sng">
              <a:solidFill>
                <a:srgbClr val="FF4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59;p27">
              <a:extLst>
                <a:ext uri="{FF2B5EF4-FFF2-40B4-BE49-F238E27FC236}">
                  <a16:creationId xmlns:a16="http://schemas.microsoft.com/office/drawing/2014/main" id="{7B9A82D9-2352-F235-B555-2BFDB6CE276B}"/>
                </a:ext>
              </a:extLst>
            </p:cNvPr>
            <p:cNvSpPr/>
            <p:nvPr/>
          </p:nvSpPr>
          <p:spPr>
            <a:xfrm>
              <a:off x="7035846" y="5694575"/>
              <a:ext cx="232004" cy="957600"/>
            </a:xfrm>
            <a:prstGeom prst="rect">
              <a:avLst/>
            </a:prstGeom>
            <a:noFill/>
            <a:ln w="38100" cap="flat" cmpd="sng">
              <a:solidFill>
                <a:srgbClr val="FF4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extBox 22">
            <a:extLst>
              <a:ext uri="{FF2B5EF4-FFF2-40B4-BE49-F238E27FC236}">
                <a16:creationId xmlns:a16="http://schemas.microsoft.com/office/drawing/2014/main" id="{B897886A-043E-B8EC-36D5-90BE13ADC3C5}"/>
              </a:ext>
            </a:extLst>
          </p:cNvPr>
          <p:cNvSpPr txBox="1"/>
          <p:nvPr/>
        </p:nvSpPr>
        <p:spPr>
          <a:xfrm>
            <a:off x="7810125" y="6030383"/>
            <a:ext cx="4245073" cy="523220"/>
          </a:xfrm>
          <a:prstGeom prst="rect">
            <a:avLst/>
          </a:prstGeom>
          <a:noFill/>
        </p:spPr>
        <p:txBody>
          <a:bodyPr wrap="none" rtlCol="0">
            <a:spAutoFit/>
          </a:bodyPr>
          <a:lstStyle/>
          <a:p>
            <a:r>
              <a:rPr lang="en-US" dirty="0">
                <a:solidFill>
                  <a:srgbClr val="FF40FF"/>
                </a:solidFill>
              </a:rPr>
              <a:t>CR mode with short strobes every ~4us ?</a:t>
            </a:r>
          </a:p>
          <a:p>
            <a:r>
              <a:rPr lang="en-US" dirty="0">
                <a:solidFill>
                  <a:srgbClr val="FF40FF"/>
                </a:solidFill>
              </a:rPr>
              <a:t>- Associate with GL1 later, no limit on GL1 latency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other slides</a:t>
            </a:r>
            <a:endParaRPr/>
          </a:p>
        </p:txBody>
      </p:sp>
      <p:sp>
        <p:nvSpPr>
          <p:cNvPr id="303" name="Google Shape;303;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
        <p:nvSpPr>
          <p:cNvPr id="304" name="Google Shape;30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305" name="Google Shape;30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idx="1"/>
          </p:nvPr>
        </p:nvSpPr>
        <p:spPr>
          <a:xfrm>
            <a:off x="1847850" y="227016"/>
            <a:ext cx="8470900" cy="5976973"/>
          </a:xfrm>
        </p:spPr>
        <p:txBody>
          <a:bodyPr/>
          <a:lstStyle/>
          <a:p>
            <a:pPr marL="469900" indent="-469900">
              <a:lnSpc>
                <a:spcPct val="80000"/>
              </a:lnSpc>
            </a:pPr>
            <a:r>
              <a:rPr lang="en-US" sz="2600" b="1" dirty="0">
                <a:solidFill>
                  <a:srgbClr val="006600"/>
                </a:solidFill>
              </a:rPr>
              <a:t>After the </a:t>
            </a:r>
            <a:r>
              <a:rPr lang="en-US" sz="2600" b="1" dirty="0" err="1">
                <a:solidFill>
                  <a:srgbClr val="006600"/>
                </a:solidFill>
              </a:rPr>
              <a:t>shieldings</a:t>
            </a:r>
            <a:r>
              <a:rPr lang="en-US" sz="2600" b="1" dirty="0">
                <a:solidFill>
                  <a:srgbClr val="006600"/>
                </a:solidFill>
              </a:rPr>
              <a:t> were installed, through collimations and </a:t>
            </a:r>
            <a:r>
              <a:rPr lang="en-US" sz="2600" b="1" dirty="0" err="1">
                <a:solidFill>
                  <a:srgbClr val="006600"/>
                </a:solidFill>
              </a:rPr>
              <a:t>vernier</a:t>
            </a:r>
            <a:r>
              <a:rPr lang="en-US" sz="2600" b="1" dirty="0">
                <a:solidFill>
                  <a:srgbClr val="006600"/>
                </a:solidFill>
              </a:rPr>
              <a:t> scans separately for the beams, Angelika has observed that S4-6 don’t seem to be affected by the background and S1-3 don’t seem to be affected by the collisions.</a:t>
            </a:r>
          </a:p>
          <a:p>
            <a:pPr marL="469900" indent="-469900">
              <a:lnSpc>
                <a:spcPct val="80000"/>
              </a:lnSpc>
            </a:pPr>
            <a:endParaRPr lang="en-US" sz="2600" b="1" dirty="0">
              <a:solidFill>
                <a:srgbClr val="006600"/>
              </a:solidFill>
              <a:latin typeface="Times New Roman" pitchFamily="18" charset="0"/>
            </a:endParaRPr>
          </a:p>
          <a:p>
            <a:pPr marL="469900" indent="-469900">
              <a:lnSpc>
                <a:spcPct val="80000"/>
              </a:lnSpc>
            </a:pPr>
            <a:r>
              <a:rPr lang="en-US" sz="2600" b="1" dirty="0">
                <a:solidFill>
                  <a:srgbClr val="006600"/>
                </a:solidFill>
              </a:rPr>
              <a:t>S1-3 rates are ~same as previous years but S4-6 rates have increased significantly this year.</a:t>
            </a:r>
          </a:p>
          <a:p>
            <a:pPr marL="469900" indent="-469900">
              <a:lnSpc>
                <a:spcPct val="80000"/>
              </a:lnSpc>
            </a:pPr>
            <a:endParaRPr lang="en-US" sz="2600" b="1" dirty="0">
              <a:solidFill>
                <a:srgbClr val="006600"/>
              </a:solidFill>
              <a:latin typeface="Times New Roman" pitchFamily="18" charset="0"/>
            </a:endParaRPr>
          </a:p>
          <a:p>
            <a:pPr marL="469900" indent="-469900">
              <a:lnSpc>
                <a:spcPct val="80000"/>
              </a:lnSpc>
            </a:pPr>
            <a:r>
              <a:rPr lang="en-US" sz="2600" b="1" dirty="0">
                <a:solidFill>
                  <a:srgbClr val="0000FF"/>
                </a:solidFill>
                <a:latin typeface="Times New Roman" pitchFamily="18" charset="0"/>
              </a:rPr>
              <a:t>PHENIX MUID have seen 2 components, highest @ gap-0 (closest to the IP) and 2</a:t>
            </a:r>
            <a:r>
              <a:rPr lang="en-US" sz="2600" b="1" baseline="30000" dirty="0">
                <a:solidFill>
                  <a:srgbClr val="0000FF"/>
                </a:solidFill>
                <a:latin typeface="Times New Roman" pitchFamily="18" charset="0"/>
              </a:rPr>
              <a:t>nd</a:t>
            </a:r>
            <a:r>
              <a:rPr lang="en-US" sz="2600" b="1" dirty="0">
                <a:solidFill>
                  <a:srgbClr val="0000FF"/>
                </a:solidFill>
                <a:latin typeface="Times New Roman" pitchFamily="18" charset="0"/>
              </a:rPr>
              <a:t> highest @ gap-4 (furthest from the IP).</a:t>
            </a:r>
          </a:p>
          <a:p>
            <a:pPr marL="469900" indent="-469900">
              <a:lnSpc>
                <a:spcPct val="80000"/>
              </a:lnSpc>
            </a:pPr>
            <a:endParaRPr lang="en-US" sz="2600" b="1" dirty="0">
              <a:solidFill>
                <a:srgbClr val="0000FF"/>
              </a:solidFill>
              <a:latin typeface="Times New Roman" pitchFamily="18" charset="0"/>
            </a:endParaRPr>
          </a:p>
          <a:p>
            <a:pPr marL="469900" indent="-469900">
              <a:lnSpc>
                <a:spcPct val="80000"/>
              </a:lnSpc>
            </a:pPr>
            <a:r>
              <a:rPr lang="en-US" sz="2600" b="1" dirty="0">
                <a:solidFill>
                  <a:srgbClr val="0000FF"/>
                </a:solidFill>
              </a:rPr>
              <a:t>Gap-0 rates go to ~0 when the beams were not colliding.</a:t>
            </a:r>
            <a:endParaRPr lang="en-US" sz="2600" b="1" dirty="0">
              <a:solidFill>
                <a:srgbClr val="0000FF"/>
              </a:solidFill>
              <a:latin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図 1" descr="rundep_hit_mui_0_plane0_panel2_ori0.gif"/>
          <p:cNvPicPr>
            <a:picLocks noGrp="1" noChangeAspect="1"/>
          </p:cNvPicPr>
          <p:nvPr isPhoto="1"/>
        </p:nvPicPr>
        <p:blipFill>
          <a:blip r:embed="rId3"/>
          <a:srcRect/>
          <a:stretch>
            <a:fillRect/>
          </a:stretch>
        </p:blipFill>
        <p:spPr bwMode="auto">
          <a:xfrm>
            <a:off x="2422525" y="534987"/>
            <a:ext cx="3003550" cy="2857500"/>
          </a:xfrm>
          <a:prstGeom prst="rect">
            <a:avLst/>
          </a:prstGeom>
          <a:noFill/>
          <a:ln w="9525">
            <a:noFill/>
            <a:miter lim="800000"/>
            <a:headEnd/>
            <a:tailEnd/>
          </a:ln>
        </p:spPr>
      </p:pic>
      <p:pic>
        <p:nvPicPr>
          <p:cNvPr id="6147" name="図 2" descr="rundep_hit_mui_0_plane0_panel2_ori1.gif"/>
          <p:cNvPicPr>
            <a:picLocks noGrp="1" noChangeAspect="1"/>
          </p:cNvPicPr>
          <p:nvPr isPhoto="1"/>
        </p:nvPicPr>
        <p:blipFill>
          <a:blip r:embed="rId4"/>
          <a:srcRect/>
          <a:stretch>
            <a:fillRect/>
          </a:stretch>
        </p:blipFill>
        <p:spPr bwMode="auto">
          <a:xfrm>
            <a:off x="6765925" y="534987"/>
            <a:ext cx="3003550" cy="2857500"/>
          </a:xfrm>
          <a:prstGeom prst="rect">
            <a:avLst/>
          </a:prstGeom>
          <a:noFill/>
          <a:ln w="9525">
            <a:noFill/>
            <a:miter lim="800000"/>
            <a:headEnd/>
            <a:tailEnd/>
          </a:ln>
        </p:spPr>
      </p:pic>
      <p:pic>
        <p:nvPicPr>
          <p:cNvPr id="6148" name="図 3" descr="rundep_hit_mui_0_plane0_panel3_ori0.gif"/>
          <p:cNvPicPr>
            <a:picLocks noGrp="1" noChangeAspect="1"/>
          </p:cNvPicPr>
          <p:nvPr isPhoto="1"/>
        </p:nvPicPr>
        <p:blipFill>
          <a:blip r:embed="rId5"/>
          <a:srcRect/>
          <a:stretch>
            <a:fillRect/>
          </a:stretch>
        </p:blipFill>
        <p:spPr bwMode="auto">
          <a:xfrm>
            <a:off x="2422525" y="3602079"/>
            <a:ext cx="3003550" cy="2857500"/>
          </a:xfrm>
          <a:prstGeom prst="rect">
            <a:avLst/>
          </a:prstGeom>
          <a:noFill/>
          <a:ln w="9525">
            <a:noFill/>
            <a:miter lim="800000"/>
            <a:headEnd/>
            <a:tailEnd/>
          </a:ln>
        </p:spPr>
      </p:pic>
      <p:pic>
        <p:nvPicPr>
          <p:cNvPr id="6149" name="図 4" descr="rundep_hit_mui_0_plane0_panel3_ori1.gif"/>
          <p:cNvPicPr>
            <a:picLocks noGrp="1" noChangeAspect="1"/>
          </p:cNvPicPr>
          <p:nvPr isPhoto="1"/>
        </p:nvPicPr>
        <p:blipFill>
          <a:blip r:embed="rId6"/>
          <a:srcRect/>
          <a:stretch>
            <a:fillRect/>
          </a:stretch>
        </p:blipFill>
        <p:spPr bwMode="auto">
          <a:xfrm>
            <a:off x="6765925" y="3602079"/>
            <a:ext cx="3003550" cy="2857500"/>
          </a:xfrm>
          <a:prstGeom prst="rect">
            <a:avLst/>
          </a:prstGeom>
          <a:noFill/>
          <a:ln w="9525">
            <a:noFill/>
            <a:miter lim="800000"/>
            <a:headEnd/>
            <a:tailEnd/>
          </a:ln>
        </p:spPr>
      </p:pic>
      <p:sp>
        <p:nvSpPr>
          <p:cNvPr id="6" name="スライド番号プレースホルダ 5"/>
          <p:cNvSpPr>
            <a:spLocks noGrp="1"/>
          </p:cNvSpPr>
          <p:nvPr>
            <p:ph type="sldNum" sz="quarter" idx="12"/>
          </p:nvPr>
        </p:nvSpPr>
        <p:spPr/>
        <p:txBody>
          <a:bodyPr/>
          <a:lstStyle/>
          <a:p>
            <a:pPr>
              <a:defRPr/>
            </a:pPr>
            <a:fld id="{6ED83933-8D1D-4CE0-82A9-4ED87F737111}" type="slidenum">
              <a:rPr lang="ja-JP" altLang="en-US"/>
              <a:pPr>
                <a:defRPr/>
              </a:pPr>
              <a:t>17</a:t>
            </a:fld>
            <a:endParaRPr lang="ja-JP" altLang="en-US"/>
          </a:p>
        </p:txBody>
      </p:sp>
      <p:sp>
        <p:nvSpPr>
          <p:cNvPr id="6151" name="テキスト ボックス 6"/>
          <p:cNvSpPr txBox="1">
            <a:spLocks noChangeArrowheads="1"/>
          </p:cNvSpPr>
          <p:nvPr/>
        </p:nvSpPr>
        <p:spPr bwMode="auto">
          <a:xfrm>
            <a:off x="4381501" y="71438"/>
            <a:ext cx="3674789" cy="400110"/>
          </a:xfrm>
          <a:prstGeom prst="rect">
            <a:avLst/>
          </a:prstGeom>
          <a:noFill/>
          <a:ln w="9525">
            <a:noFill/>
            <a:miter lim="800000"/>
            <a:headEnd/>
            <a:tailEnd/>
          </a:ln>
        </p:spPr>
        <p:txBody>
          <a:bodyPr wrap="none">
            <a:spAutoFit/>
          </a:bodyPr>
          <a:lstStyle/>
          <a:p>
            <a:r>
              <a:rPr lang="en-US" altLang="ja-JP" sz="2000" b="1" dirty="0">
                <a:solidFill>
                  <a:schemeClr val="accent3"/>
                </a:solidFill>
                <a:latin typeface="Times New Roman" pitchFamily="18" charset="0"/>
                <a:cs typeface="Times New Roman" pitchFamily="18" charset="0"/>
              </a:rPr>
              <a:t>Rates from clock trigger sample</a:t>
            </a:r>
            <a:endParaRPr lang="ja-JP" altLang="en-US" sz="2000" b="1">
              <a:solidFill>
                <a:schemeClr val="accent3"/>
              </a:solidFill>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838200" y="31692"/>
            <a:ext cx="10515600" cy="7913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3600"/>
              <a:t>MVTX + INTT Cosmic Ray Events – very nice progress!</a:t>
            </a:r>
            <a:endParaRPr/>
          </a:p>
        </p:txBody>
      </p:sp>
      <p:sp>
        <p:nvSpPr>
          <p:cNvPr id="106" name="Google Shape;10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107" name="Google Shape;10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
        <p:nvSpPr>
          <p:cNvPr id="108" name="Google Shape;10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grpSp>
        <p:nvGrpSpPr>
          <p:cNvPr id="109" name="Google Shape;109;p16"/>
          <p:cNvGrpSpPr/>
          <p:nvPr/>
        </p:nvGrpSpPr>
        <p:grpSpPr>
          <a:xfrm>
            <a:off x="6442000" y="1372205"/>
            <a:ext cx="5054600" cy="4902200"/>
            <a:chOff x="6442000" y="1305299"/>
            <a:chExt cx="5054600" cy="4902200"/>
          </a:xfrm>
        </p:grpSpPr>
        <p:pic>
          <p:nvPicPr>
            <p:cNvPr id="110" name="Google Shape;110;p16" descr="A diagram of a cosmic run&#10;&#10;Description automatically generated"/>
            <p:cNvPicPr preferRelativeResize="0"/>
            <p:nvPr/>
          </p:nvPicPr>
          <p:blipFill rotWithShape="1">
            <a:blip r:embed="rId3">
              <a:alphaModFix/>
            </a:blip>
            <a:srcRect/>
            <a:stretch/>
          </p:blipFill>
          <p:spPr>
            <a:xfrm>
              <a:off x="6442000" y="1305299"/>
              <a:ext cx="5054600" cy="4902200"/>
            </a:xfrm>
            <a:prstGeom prst="rect">
              <a:avLst/>
            </a:prstGeom>
            <a:noFill/>
            <a:ln>
              <a:noFill/>
            </a:ln>
          </p:spPr>
        </p:pic>
        <p:cxnSp>
          <p:nvCxnSpPr>
            <p:cNvPr id="111" name="Google Shape;111;p16"/>
            <p:cNvCxnSpPr/>
            <p:nvPr/>
          </p:nvCxnSpPr>
          <p:spPr>
            <a:xfrm flipH="1">
              <a:off x="8128050" y="2105244"/>
              <a:ext cx="2192100" cy="3233100"/>
            </a:xfrm>
            <a:prstGeom prst="straightConnector1">
              <a:avLst/>
            </a:prstGeom>
            <a:noFill/>
            <a:ln w="9525" cap="flat" cmpd="sng">
              <a:solidFill>
                <a:srgbClr val="00B050"/>
              </a:solidFill>
              <a:prstDash val="solid"/>
              <a:round/>
              <a:headEnd type="none" w="sm" len="sm"/>
              <a:tailEnd type="none" w="sm" len="sm"/>
            </a:ln>
          </p:spPr>
        </p:cxnSp>
      </p:grpSp>
      <p:grpSp>
        <p:nvGrpSpPr>
          <p:cNvPr id="112" name="Google Shape;112;p16"/>
          <p:cNvGrpSpPr/>
          <p:nvPr/>
        </p:nvGrpSpPr>
        <p:grpSpPr>
          <a:xfrm>
            <a:off x="245327" y="1013757"/>
            <a:ext cx="5658153" cy="5487556"/>
            <a:chOff x="245327" y="868794"/>
            <a:chExt cx="5658153" cy="5487556"/>
          </a:xfrm>
        </p:grpSpPr>
        <p:pic>
          <p:nvPicPr>
            <p:cNvPr id="113" name="Google Shape;113;p16" descr="A graph of a radium&#10;&#10;Description automatically generated with medium confidence"/>
            <p:cNvPicPr preferRelativeResize="0"/>
            <p:nvPr/>
          </p:nvPicPr>
          <p:blipFill rotWithShape="1">
            <a:blip r:embed="rId4">
              <a:alphaModFix/>
            </a:blip>
            <a:srcRect/>
            <a:stretch/>
          </p:blipFill>
          <p:spPr>
            <a:xfrm>
              <a:off x="245327" y="868794"/>
              <a:ext cx="5658153" cy="5487556"/>
            </a:xfrm>
            <a:prstGeom prst="rect">
              <a:avLst/>
            </a:prstGeom>
            <a:noFill/>
            <a:ln>
              <a:noFill/>
            </a:ln>
          </p:spPr>
        </p:pic>
        <p:cxnSp>
          <p:nvCxnSpPr>
            <p:cNvPr id="114" name="Google Shape;114;p16"/>
            <p:cNvCxnSpPr/>
            <p:nvPr/>
          </p:nvCxnSpPr>
          <p:spPr>
            <a:xfrm>
              <a:off x="3503343" y="1516566"/>
              <a:ext cx="0" cy="4002682"/>
            </a:xfrm>
            <a:prstGeom prst="straightConnector1">
              <a:avLst/>
            </a:prstGeom>
            <a:noFill/>
            <a:ln w="9525" cap="flat" cmpd="sng">
              <a:solidFill>
                <a:srgbClr val="00B050"/>
              </a:solidFill>
              <a:prstDash val="solid"/>
              <a:round/>
              <a:headEnd type="none" w="sm" len="sm"/>
              <a:tailEnd type="none" w="sm" len="sm"/>
            </a:ln>
          </p:spPr>
        </p:cxnSp>
      </p:grpSp>
      <p:sp>
        <p:nvSpPr>
          <p:cNvPr id="115" name="Google Shape;115;p16"/>
          <p:cNvSpPr txBox="1"/>
          <p:nvPr/>
        </p:nvSpPr>
        <p:spPr>
          <a:xfrm>
            <a:off x="6442000" y="848671"/>
            <a:ext cx="550467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MVTX BCO is 8834990750</a:t>
            </a:r>
            <a:r>
              <a:rPr lang="en-US" sz="1400" b="0" i="0" u="none" strike="noStrike" cap="none">
                <a:solidFill>
                  <a:srgbClr val="FF0000"/>
                </a:solidFill>
                <a:latin typeface="Arial"/>
                <a:ea typeface="Arial"/>
                <a:cs typeface="Arial"/>
                <a:sym typeface="Arial"/>
              </a:rPr>
              <a:t>70</a:t>
            </a:r>
            <a:r>
              <a:rPr lang="en-US" sz="1400" b="0" i="0" u="none" strike="noStrike" cap="none">
                <a:solidFill>
                  <a:srgbClr val="000000"/>
                </a:solidFill>
                <a:latin typeface="Arial"/>
                <a:ea typeface="Arial"/>
                <a:cs typeface="Arial"/>
                <a:sym typeface="Arial"/>
              </a:rPr>
              <a:t> while INTT BCO is 8834990750</a:t>
            </a:r>
            <a:r>
              <a:rPr lang="en-US" sz="1400" b="0" i="0" u="none" strike="noStrike" cap="none">
                <a:solidFill>
                  <a:srgbClr val="FF0000"/>
                </a:solidFill>
                <a:latin typeface="Arial"/>
                <a:ea typeface="Arial"/>
                <a:cs typeface="Arial"/>
                <a:sym typeface="Arial"/>
              </a:rPr>
              <a:t>69</a:t>
            </a:r>
            <a:endParaRPr sz="1400" b="0" i="0" u="none" strike="noStrike" cap="none">
              <a:solidFill>
                <a:srgbClr val="FF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838200" y="31692"/>
            <a:ext cx="10515600" cy="7913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MVTX + INTT Cosmic Ray Events</a:t>
            </a:r>
            <a:endParaRPr/>
          </a:p>
        </p:txBody>
      </p:sp>
      <p:sp>
        <p:nvSpPr>
          <p:cNvPr id="121" name="Google Shape;12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122" name="Google Shape;12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
        <p:nvSpPr>
          <p:cNvPr id="123" name="Google Shape;12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grpSp>
        <p:nvGrpSpPr>
          <p:cNvPr id="124" name="Google Shape;124;p17"/>
          <p:cNvGrpSpPr/>
          <p:nvPr/>
        </p:nvGrpSpPr>
        <p:grpSpPr>
          <a:xfrm>
            <a:off x="1360449" y="823014"/>
            <a:ext cx="9471102" cy="5611628"/>
            <a:chOff x="609600" y="744723"/>
            <a:chExt cx="9471102" cy="5611628"/>
          </a:xfrm>
        </p:grpSpPr>
        <p:pic>
          <p:nvPicPr>
            <p:cNvPr id="125" name="Google Shape;125;p17" descr="A screenshot of a computer screen&#10;&#10;Description automatically generated"/>
            <p:cNvPicPr preferRelativeResize="0"/>
            <p:nvPr/>
          </p:nvPicPr>
          <p:blipFill rotWithShape="1">
            <a:blip r:embed="rId3">
              <a:alphaModFix/>
            </a:blip>
            <a:srcRect/>
            <a:stretch/>
          </p:blipFill>
          <p:spPr>
            <a:xfrm>
              <a:off x="609600" y="744723"/>
              <a:ext cx="9471102" cy="5611628"/>
            </a:xfrm>
            <a:prstGeom prst="rect">
              <a:avLst/>
            </a:prstGeom>
            <a:noFill/>
            <a:ln>
              <a:noFill/>
            </a:ln>
          </p:spPr>
        </p:pic>
        <p:cxnSp>
          <p:nvCxnSpPr>
            <p:cNvPr id="126" name="Google Shape;126;p17"/>
            <p:cNvCxnSpPr/>
            <p:nvPr/>
          </p:nvCxnSpPr>
          <p:spPr>
            <a:xfrm flipH="1">
              <a:off x="4716966" y="1126273"/>
              <a:ext cx="3436434" cy="4987004"/>
            </a:xfrm>
            <a:prstGeom prst="straightConnector1">
              <a:avLst/>
            </a:prstGeom>
            <a:noFill/>
            <a:ln w="9525" cap="flat" cmpd="sng">
              <a:solidFill>
                <a:srgbClr val="FFFF00"/>
              </a:solidFill>
              <a:prstDash val="solid"/>
              <a:round/>
              <a:headEnd type="none" w="sm" len="sm"/>
              <a:tailEnd type="none" w="sm" len="sm"/>
            </a:ln>
          </p:spPr>
        </p:cxnSp>
      </p:grpSp>
      <p:sp>
        <p:nvSpPr>
          <p:cNvPr id="127" name="Google Shape;127;p17"/>
          <p:cNvSpPr txBox="1"/>
          <p:nvPr/>
        </p:nvSpPr>
        <p:spPr>
          <a:xfrm>
            <a:off x="4850780" y="917731"/>
            <a:ext cx="576920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FF00"/>
                </a:solidFill>
                <a:latin typeface="Arial"/>
                <a:ea typeface="Arial"/>
                <a:cs typeface="Arial"/>
                <a:sym typeface="Arial"/>
              </a:rPr>
              <a:t>MVTX BCO is 883499075070 while INTT BCO is 883499075069</a:t>
            </a:r>
            <a:endParaRPr sz="1400" b="0" i="0" u="none" strike="noStrike" cap="none">
              <a:solidFill>
                <a:srgbClr val="FFFF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01ADF-1198-4945-4E04-993493306582}"/>
              </a:ext>
            </a:extLst>
          </p:cNvPr>
          <p:cNvSpPr>
            <a:spLocks noGrp="1"/>
          </p:cNvSpPr>
          <p:nvPr>
            <p:ph type="title"/>
          </p:nvPr>
        </p:nvSpPr>
        <p:spPr/>
        <p:txBody>
          <a:bodyPr/>
          <a:lstStyle/>
          <a:p>
            <a:r>
              <a:rPr lang="en-US" dirty="0"/>
              <a:t>MVTX Operation Plan and To-Do list </a:t>
            </a:r>
          </a:p>
        </p:txBody>
      </p:sp>
      <p:sp>
        <p:nvSpPr>
          <p:cNvPr id="3" name="Text Placeholder 2">
            <a:extLst>
              <a:ext uri="{FF2B5EF4-FFF2-40B4-BE49-F238E27FC236}">
                <a16:creationId xmlns:a16="http://schemas.microsoft.com/office/drawing/2014/main" id="{B3EFAF61-A228-D75F-41EE-18802E0E0623}"/>
              </a:ext>
            </a:extLst>
          </p:cNvPr>
          <p:cNvSpPr>
            <a:spLocks noGrp="1"/>
          </p:cNvSpPr>
          <p:nvPr>
            <p:ph type="body" idx="1"/>
          </p:nvPr>
        </p:nvSpPr>
        <p:spPr/>
        <p:txBody>
          <a:bodyPr/>
          <a:lstStyle/>
          <a:p>
            <a:r>
              <a:rPr lang="en-US" dirty="0"/>
              <a:t>More shielding close to the beam pipe?</a:t>
            </a:r>
          </a:p>
          <a:p>
            <a:r>
              <a:rPr lang="en-US" dirty="0"/>
              <a:t>What if </a:t>
            </a:r>
            <a:r>
              <a:rPr lang="en-US" dirty="0" err="1"/>
              <a:t>p+p</a:t>
            </a:r>
            <a:r>
              <a:rPr lang="en-US" dirty="0"/>
              <a:t> high backgrounds prevent streaming readout for </a:t>
            </a:r>
            <a:r>
              <a:rPr lang="en-US" dirty="0" err="1"/>
              <a:t>p+p</a:t>
            </a:r>
            <a:r>
              <a:rPr lang="en-US" dirty="0"/>
              <a:t>?</a:t>
            </a:r>
          </a:p>
          <a:p>
            <a:r>
              <a:rPr lang="en-US" dirty="0"/>
              <a:t>HF Physics, w/o TPC?</a:t>
            </a:r>
          </a:p>
        </p:txBody>
      </p:sp>
      <p:sp>
        <p:nvSpPr>
          <p:cNvPr id="4" name="Date Placeholder 3">
            <a:extLst>
              <a:ext uri="{FF2B5EF4-FFF2-40B4-BE49-F238E27FC236}">
                <a16:creationId xmlns:a16="http://schemas.microsoft.com/office/drawing/2014/main" id="{791189F5-EFFF-2E2B-45F0-31CFCBFD04C7}"/>
              </a:ext>
            </a:extLst>
          </p:cNvPr>
          <p:cNvSpPr>
            <a:spLocks noGrp="1"/>
          </p:cNvSpPr>
          <p:nvPr>
            <p:ph type="dt" idx="10"/>
          </p:nvPr>
        </p:nvSpPr>
        <p:spPr/>
        <p:txBody>
          <a:bodyPr/>
          <a:lstStyle/>
          <a:p>
            <a:r>
              <a:rPr lang="en-US"/>
              <a:t>8/17/23</a:t>
            </a:r>
          </a:p>
        </p:txBody>
      </p:sp>
      <p:sp>
        <p:nvSpPr>
          <p:cNvPr id="5" name="Footer Placeholder 4">
            <a:extLst>
              <a:ext uri="{FF2B5EF4-FFF2-40B4-BE49-F238E27FC236}">
                <a16:creationId xmlns:a16="http://schemas.microsoft.com/office/drawing/2014/main" id="{8ACEB635-30E2-7E52-DECF-22E2A162B447}"/>
              </a:ext>
            </a:extLst>
          </p:cNvPr>
          <p:cNvSpPr>
            <a:spLocks noGrp="1"/>
          </p:cNvSpPr>
          <p:nvPr>
            <p:ph type="ftr" idx="11"/>
          </p:nvPr>
        </p:nvSpPr>
        <p:spPr/>
        <p:txBody>
          <a:bodyPr/>
          <a:lstStyle/>
          <a:p>
            <a:r>
              <a:rPr lang="en-US"/>
              <a:t>MVTX Electroncis Meeting</a:t>
            </a:r>
          </a:p>
        </p:txBody>
      </p:sp>
      <p:sp>
        <p:nvSpPr>
          <p:cNvPr id="6" name="Slide Number Placeholder 5">
            <a:extLst>
              <a:ext uri="{FF2B5EF4-FFF2-40B4-BE49-F238E27FC236}">
                <a16:creationId xmlns:a16="http://schemas.microsoft.com/office/drawing/2014/main" id="{6BF91041-3109-8D23-1FDC-8B3833EAA6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344640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8"/>
          <p:cNvSpPr txBox="1">
            <a:spLocks noGrp="1"/>
          </p:cNvSpPr>
          <p:nvPr>
            <p:ph type="title"/>
          </p:nvPr>
        </p:nvSpPr>
        <p:spPr>
          <a:xfrm>
            <a:off x="838200" y="31692"/>
            <a:ext cx="10515600" cy="7913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MVTX + INTT Cosmic Ray Events</a:t>
            </a:r>
            <a:endParaRPr/>
          </a:p>
        </p:txBody>
      </p:sp>
      <p:sp>
        <p:nvSpPr>
          <p:cNvPr id="133" name="Google Shape;13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134" name="Google Shape;13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
        <p:nvSpPr>
          <p:cNvPr id="135" name="Google Shape;13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pic>
        <p:nvPicPr>
          <p:cNvPr id="136" name="Google Shape;136;p18" descr="A red and white cylindrical object&#10;&#10;Description automatically generated with medium confidence"/>
          <p:cNvPicPr preferRelativeResize="0"/>
          <p:nvPr/>
        </p:nvPicPr>
        <p:blipFill rotWithShape="1">
          <a:blip r:embed="rId3">
            <a:alphaModFix/>
          </a:blip>
          <a:srcRect/>
          <a:stretch/>
        </p:blipFill>
        <p:spPr>
          <a:xfrm>
            <a:off x="1561171" y="823014"/>
            <a:ext cx="8614317" cy="5911574"/>
          </a:xfrm>
          <a:prstGeom prst="rect">
            <a:avLst/>
          </a:prstGeom>
          <a:noFill/>
          <a:ln>
            <a:noFill/>
          </a:ln>
        </p:spPr>
      </p:pic>
      <p:cxnSp>
        <p:nvCxnSpPr>
          <p:cNvPr id="137" name="Google Shape;137;p18"/>
          <p:cNvCxnSpPr/>
          <p:nvPr/>
        </p:nvCxnSpPr>
        <p:spPr>
          <a:xfrm flipH="1">
            <a:off x="6096000" y="1527717"/>
            <a:ext cx="1263805" cy="4507269"/>
          </a:xfrm>
          <a:prstGeom prst="straightConnector1">
            <a:avLst/>
          </a:prstGeom>
          <a:noFill/>
          <a:ln w="9525" cap="flat" cmpd="sng">
            <a:solidFill>
              <a:srgbClr val="FFFF00"/>
            </a:solidFill>
            <a:prstDash val="solid"/>
            <a:round/>
            <a:headEnd type="none" w="sm" len="sm"/>
            <a:tailEnd type="none" w="sm" len="sm"/>
          </a:ln>
        </p:spPr>
      </p:cxnSp>
      <p:sp>
        <p:nvSpPr>
          <p:cNvPr id="138" name="Google Shape;138;p18"/>
          <p:cNvSpPr txBox="1"/>
          <p:nvPr/>
        </p:nvSpPr>
        <p:spPr>
          <a:xfrm>
            <a:off x="4560848" y="905370"/>
            <a:ext cx="576920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FF00"/>
                </a:solidFill>
                <a:latin typeface="Arial"/>
                <a:ea typeface="Arial"/>
                <a:cs typeface="Arial"/>
                <a:sym typeface="Arial"/>
              </a:rPr>
              <a:t>MVTX BCO is 883499075070 while INTT BCO is 883499075069</a:t>
            </a:r>
            <a:endParaRPr sz="1400" b="0" i="0" u="none" strike="noStrike" cap="none">
              <a:solidFill>
                <a:srgbClr val="FFFF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
        <p:nvSpPr>
          <p:cNvPr id="145" name="Google Shape;145;p19"/>
          <p:cNvSpPr txBox="1"/>
          <p:nvPr/>
        </p:nvSpPr>
        <p:spPr>
          <a:xfrm>
            <a:off x="9609025" y="6466850"/>
            <a:ext cx="260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Updated by Hao-Ren on Aug 14th</a:t>
            </a:r>
            <a:endParaRPr>
              <a:latin typeface="Calibri"/>
              <a:ea typeface="Calibri"/>
              <a:cs typeface="Calibri"/>
              <a:sym typeface="Calibri"/>
            </a:endParaRPr>
          </a:p>
        </p:txBody>
      </p:sp>
      <p:sp>
        <p:nvSpPr>
          <p:cNvPr id="146" name="Google Shape;146;p19"/>
          <p:cNvSpPr txBox="1"/>
          <p:nvPr/>
        </p:nvSpPr>
        <p:spPr>
          <a:xfrm>
            <a:off x="503250" y="312925"/>
            <a:ext cx="111855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a:latin typeface="Calibri"/>
                <a:ea typeface="Calibri"/>
                <a:cs typeface="Calibri"/>
                <a:sym typeface="Calibri"/>
              </a:rPr>
              <a:t>Simple clustering algorithm (after isolated hit removal): adjacent hits form edges, edges with common hits are connected to form clusters. Clusters should have at least 2 pixel hits</a:t>
            </a:r>
            <a:endParaRPr sz="2500">
              <a:latin typeface="Calibri"/>
              <a:ea typeface="Calibri"/>
              <a:cs typeface="Calibri"/>
              <a:sym typeface="Calibri"/>
            </a:endParaRPr>
          </a:p>
        </p:txBody>
      </p:sp>
      <p:grpSp>
        <p:nvGrpSpPr>
          <p:cNvPr id="147" name="Google Shape;147;p19"/>
          <p:cNvGrpSpPr/>
          <p:nvPr/>
        </p:nvGrpSpPr>
        <p:grpSpPr>
          <a:xfrm>
            <a:off x="568900" y="1607963"/>
            <a:ext cx="5193793" cy="4744502"/>
            <a:chOff x="568900" y="1607963"/>
            <a:chExt cx="5193793" cy="4744502"/>
          </a:xfrm>
        </p:grpSpPr>
        <p:pic>
          <p:nvPicPr>
            <p:cNvPr id="148" name="Google Shape;148;p19"/>
            <p:cNvPicPr preferRelativeResize="0"/>
            <p:nvPr/>
          </p:nvPicPr>
          <p:blipFill>
            <a:blip r:embed="rId3">
              <a:alphaModFix/>
            </a:blip>
            <a:stretch>
              <a:fillRect/>
            </a:stretch>
          </p:blipFill>
          <p:spPr>
            <a:xfrm>
              <a:off x="568900" y="1607963"/>
              <a:ext cx="5193793" cy="4744502"/>
            </a:xfrm>
            <a:prstGeom prst="rect">
              <a:avLst/>
            </a:prstGeom>
            <a:noFill/>
            <a:ln>
              <a:noFill/>
            </a:ln>
          </p:spPr>
        </p:pic>
        <p:cxnSp>
          <p:nvCxnSpPr>
            <p:cNvPr id="149" name="Google Shape;149;p19"/>
            <p:cNvCxnSpPr/>
            <p:nvPr/>
          </p:nvCxnSpPr>
          <p:spPr>
            <a:xfrm flipH="1">
              <a:off x="2493475" y="2039425"/>
              <a:ext cx="478500" cy="3615300"/>
            </a:xfrm>
            <a:prstGeom prst="straightConnector1">
              <a:avLst/>
            </a:prstGeom>
            <a:noFill/>
            <a:ln w="9525" cap="flat" cmpd="sng">
              <a:solidFill>
                <a:srgbClr val="00FF00"/>
              </a:solidFill>
              <a:prstDash val="solid"/>
              <a:round/>
              <a:headEnd type="none" w="med" len="med"/>
              <a:tailEnd type="none" w="med" len="med"/>
            </a:ln>
          </p:spPr>
        </p:cxnSp>
      </p:grpSp>
      <p:grpSp>
        <p:nvGrpSpPr>
          <p:cNvPr id="150" name="Google Shape;150;p19"/>
          <p:cNvGrpSpPr/>
          <p:nvPr/>
        </p:nvGrpSpPr>
        <p:grpSpPr>
          <a:xfrm>
            <a:off x="6388598" y="1615725"/>
            <a:ext cx="5193793" cy="4736739"/>
            <a:chOff x="6388598" y="1615725"/>
            <a:chExt cx="5193793" cy="4736739"/>
          </a:xfrm>
        </p:grpSpPr>
        <p:pic>
          <p:nvPicPr>
            <p:cNvPr id="151" name="Google Shape;151;p19"/>
            <p:cNvPicPr preferRelativeResize="0"/>
            <p:nvPr/>
          </p:nvPicPr>
          <p:blipFill>
            <a:blip r:embed="rId4">
              <a:alphaModFix/>
            </a:blip>
            <a:stretch>
              <a:fillRect/>
            </a:stretch>
          </p:blipFill>
          <p:spPr>
            <a:xfrm>
              <a:off x="6388598" y="1615725"/>
              <a:ext cx="5193793" cy="4736739"/>
            </a:xfrm>
            <a:prstGeom prst="rect">
              <a:avLst/>
            </a:prstGeom>
            <a:noFill/>
            <a:ln>
              <a:noFill/>
            </a:ln>
          </p:spPr>
        </p:pic>
        <p:cxnSp>
          <p:nvCxnSpPr>
            <p:cNvPr id="152" name="Google Shape;152;p19"/>
            <p:cNvCxnSpPr/>
            <p:nvPr/>
          </p:nvCxnSpPr>
          <p:spPr>
            <a:xfrm flipH="1">
              <a:off x="8549450" y="2373150"/>
              <a:ext cx="59100" cy="3634200"/>
            </a:xfrm>
            <a:prstGeom prst="straightConnector1">
              <a:avLst/>
            </a:prstGeom>
            <a:noFill/>
            <a:ln w="9525" cap="flat" cmpd="sng">
              <a:solidFill>
                <a:srgbClr val="00FF00"/>
              </a:solidFill>
              <a:prstDash val="solid"/>
              <a:round/>
              <a:headEnd type="none" w="med" len="med"/>
              <a:tailEnd type="none" w="med" len="med"/>
            </a:ln>
          </p:spPr>
        </p:cxnSp>
      </p:grpSp>
      <p:sp>
        <p:nvSpPr>
          <p:cNvPr id="2" name="Date Placeholder 1">
            <a:extLst>
              <a:ext uri="{FF2B5EF4-FFF2-40B4-BE49-F238E27FC236}">
                <a16:creationId xmlns:a16="http://schemas.microsoft.com/office/drawing/2014/main" id="{50563FFA-54FF-3D2F-A302-51805F3C965C}"/>
              </a:ext>
            </a:extLst>
          </p:cNvPr>
          <p:cNvSpPr>
            <a:spLocks noGrp="1"/>
          </p:cNvSpPr>
          <p:nvPr>
            <p:ph type="dt" idx="10"/>
          </p:nvPr>
        </p:nvSpPr>
        <p:spPr/>
        <p:txBody>
          <a:bodyPr/>
          <a:lstStyle/>
          <a:p>
            <a:r>
              <a:rPr lang="en-US"/>
              <a:t>8/17/23</a:t>
            </a:r>
          </a:p>
        </p:txBody>
      </p:sp>
      <p:sp>
        <p:nvSpPr>
          <p:cNvPr id="3" name="Footer Placeholder 2">
            <a:extLst>
              <a:ext uri="{FF2B5EF4-FFF2-40B4-BE49-F238E27FC236}">
                <a16:creationId xmlns:a16="http://schemas.microsoft.com/office/drawing/2014/main" id="{BF4099A9-D6DE-EEC2-88C4-A5B63F647DA5}"/>
              </a:ext>
            </a:extLst>
          </p:cNvPr>
          <p:cNvSpPr>
            <a:spLocks noGrp="1"/>
          </p:cNvSpPr>
          <p:nvPr>
            <p:ph type="ftr" idx="11"/>
          </p:nvPr>
        </p:nvSpPr>
        <p:spPr/>
        <p:txBody>
          <a:bodyPr/>
          <a:lstStyle/>
          <a:p>
            <a:r>
              <a:rPr lang="en-US"/>
              <a:t>MVTX Electroncis Meeting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0"/>
          <p:cNvSpPr txBox="1">
            <a:spLocks noGrp="1"/>
          </p:cNvSpPr>
          <p:nvPr>
            <p:ph type="sldNum" idx="12"/>
          </p:nvPr>
        </p:nvSpPr>
        <p:spPr>
          <a:xfrm>
            <a:off x="11479741" y="6492876"/>
            <a:ext cx="712200" cy="3651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7F7F7F"/>
              </a:buClr>
              <a:buSzPts val="900"/>
              <a:buFont typeface="Calibri"/>
              <a:buNone/>
            </a:pPr>
            <a:fld id="{00000000-1234-1234-1234-123412341234}" type="slidenum">
              <a:rPr lang="en-US" sz="1600">
                <a:solidFill>
                  <a:srgbClr val="7F7F7F"/>
                </a:solidFill>
              </a:rPr>
              <a:t>22</a:t>
            </a:fld>
            <a:endParaRPr sz="1600">
              <a:solidFill>
                <a:srgbClr val="7F7F7F"/>
              </a:solidFill>
            </a:endParaRPr>
          </a:p>
        </p:txBody>
      </p:sp>
      <p:pic>
        <p:nvPicPr>
          <p:cNvPr id="159" name="Google Shape;159;p20"/>
          <p:cNvPicPr preferRelativeResize="0"/>
          <p:nvPr/>
        </p:nvPicPr>
        <p:blipFill>
          <a:blip r:embed="rId3">
            <a:alphaModFix/>
          </a:blip>
          <a:stretch>
            <a:fillRect/>
          </a:stretch>
        </p:blipFill>
        <p:spPr>
          <a:xfrm>
            <a:off x="36750" y="1499350"/>
            <a:ext cx="7394110" cy="5205851"/>
          </a:xfrm>
          <a:prstGeom prst="rect">
            <a:avLst/>
          </a:prstGeom>
          <a:noFill/>
          <a:ln>
            <a:noFill/>
          </a:ln>
        </p:spPr>
      </p:pic>
      <p:sp>
        <p:nvSpPr>
          <p:cNvPr id="160" name="Google Shape;160;p20"/>
          <p:cNvSpPr txBox="1"/>
          <p:nvPr/>
        </p:nvSpPr>
        <p:spPr>
          <a:xfrm>
            <a:off x="503250" y="312925"/>
            <a:ext cx="111855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a:latin typeface="Calibri"/>
                <a:ea typeface="Calibri"/>
                <a:cs typeface="Calibri"/>
                <a:sym typeface="Calibri"/>
              </a:rPr>
              <a:t>Simple clustering algorithm (after isolated hit removal): adjacent hits form edges, edges with common hits are connected to form clusters. Clusters should have at least 2 pixel hits</a:t>
            </a:r>
            <a:endParaRPr sz="2500">
              <a:latin typeface="Calibri"/>
              <a:ea typeface="Calibri"/>
              <a:cs typeface="Calibri"/>
              <a:sym typeface="Calibri"/>
            </a:endParaRPr>
          </a:p>
        </p:txBody>
      </p:sp>
      <p:sp>
        <p:nvSpPr>
          <p:cNvPr id="161" name="Google Shape;161;p20"/>
          <p:cNvSpPr txBox="1"/>
          <p:nvPr/>
        </p:nvSpPr>
        <p:spPr>
          <a:xfrm>
            <a:off x="937550" y="1967925"/>
            <a:ext cx="3926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a:latin typeface="Calibri"/>
                <a:ea typeface="Calibri"/>
                <a:cs typeface="Calibri"/>
                <a:sym typeface="Calibri"/>
              </a:rPr>
              <a:t>histogram-&gt;GetMean() = 3.693</a:t>
            </a:r>
            <a:endParaRPr sz="2200" b="1">
              <a:latin typeface="Calibri"/>
              <a:ea typeface="Calibri"/>
              <a:cs typeface="Calibri"/>
              <a:sym typeface="Calibri"/>
            </a:endParaRPr>
          </a:p>
        </p:txBody>
      </p:sp>
      <p:pic>
        <p:nvPicPr>
          <p:cNvPr id="162" name="Google Shape;162;p20"/>
          <p:cNvPicPr preferRelativeResize="0"/>
          <p:nvPr/>
        </p:nvPicPr>
        <p:blipFill>
          <a:blip r:embed="rId4">
            <a:alphaModFix/>
          </a:blip>
          <a:stretch>
            <a:fillRect/>
          </a:stretch>
        </p:blipFill>
        <p:spPr>
          <a:xfrm>
            <a:off x="4711547" y="2044126"/>
            <a:ext cx="3840480" cy="3542843"/>
          </a:xfrm>
          <a:prstGeom prst="rect">
            <a:avLst/>
          </a:prstGeom>
          <a:noFill/>
          <a:ln>
            <a:noFill/>
          </a:ln>
        </p:spPr>
      </p:pic>
      <p:pic>
        <p:nvPicPr>
          <p:cNvPr id="163" name="Google Shape;163;p20"/>
          <p:cNvPicPr preferRelativeResize="0"/>
          <p:nvPr/>
        </p:nvPicPr>
        <p:blipFill>
          <a:blip r:embed="rId5">
            <a:alphaModFix/>
          </a:blip>
          <a:stretch>
            <a:fillRect/>
          </a:stretch>
        </p:blipFill>
        <p:spPr>
          <a:xfrm>
            <a:off x="8351460" y="2058528"/>
            <a:ext cx="3840480" cy="3514040"/>
          </a:xfrm>
          <a:prstGeom prst="rect">
            <a:avLst/>
          </a:prstGeom>
          <a:noFill/>
          <a:ln>
            <a:noFill/>
          </a:ln>
        </p:spPr>
      </p:pic>
      <p:sp>
        <p:nvSpPr>
          <p:cNvPr id="164" name="Google Shape;164;p20"/>
          <p:cNvSpPr/>
          <p:nvPr/>
        </p:nvSpPr>
        <p:spPr>
          <a:xfrm>
            <a:off x="6187875" y="5500150"/>
            <a:ext cx="712200" cy="992700"/>
          </a:xfrm>
          <a:prstGeom prst="ellipse">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5" name="Google Shape;165;p20"/>
          <p:cNvCxnSpPr>
            <a:stCxn id="164" idx="6"/>
          </p:cNvCxnSpPr>
          <p:nvPr/>
        </p:nvCxnSpPr>
        <p:spPr>
          <a:xfrm rot="10800000" flipH="1">
            <a:off x="6900075" y="5439100"/>
            <a:ext cx="357000" cy="557400"/>
          </a:xfrm>
          <a:prstGeom prst="straightConnector1">
            <a:avLst/>
          </a:prstGeom>
          <a:noFill/>
          <a:ln w="9525" cap="flat" cmpd="sng">
            <a:solidFill>
              <a:schemeClr val="dk2"/>
            </a:solidFill>
            <a:prstDash val="solid"/>
            <a:round/>
            <a:headEnd type="none" w="med" len="med"/>
            <a:tailEnd type="triangle" w="med" len="med"/>
          </a:ln>
        </p:spPr>
      </p:cxnSp>
      <p:sp>
        <p:nvSpPr>
          <p:cNvPr id="2" name="Date Placeholder 1">
            <a:extLst>
              <a:ext uri="{FF2B5EF4-FFF2-40B4-BE49-F238E27FC236}">
                <a16:creationId xmlns:a16="http://schemas.microsoft.com/office/drawing/2014/main" id="{9288E3FE-445B-A21A-CFD9-678A416E64C8}"/>
              </a:ext>
            </a:extLst>
          </p:cNvPr>
          <p:cNvSpPr>
            <a:spLocks noGrp="1"/>
          </p:cNvSpPr>
          <p:nvPr>
            <p:ph type="dt" idx="10"/>
          </p:nvPr>
        </p:nvSpPr>
        <p:spPr/>
        <p:txBody>
          <a:bodyPr/>
          <a:lstStyle/>
          <a:p>
            <a:r>
              <a:rPr lang="en-US"/>
              <a:t>8/17/23</a:t>
            </a:r>
          </a:p>
        </p:txBody>
      </p:sp>
      <p:sp>
        <p:nvSpPr>
          <p:cNvPr id="3" name="Footer Placeholder 2">
            <a:extLst>
              <a:ext uri="{FF2B5EF4-FFF2-40B4-BE49-F238E27FC236}">
                <a16:creationId xmlns:a16="http://schemas.microsoft.com/office/drawing/2014/main" id="{DB8F004C-27C4-FC23-F9AC-876D6A54CA54}"/>
              </a:ext>
            </a:extLst>
          </p:cNvPr>
          <p:cNvSpPr>
            <a:spLocks noGrp="1"/>
          </p:cNvSpPr>
          <p:nvPr>
            <p:ph type="ftr" idx="11"/>
          </p:nvPr>
        </p:nvSpPr>
        <p:spPr/>
        <p:txBody>
          <a:bodyPr/>
          <a:lstStyle/>
          <a:p>
            <a:r>
              <a:rPr lang="en-US"/>
              <a:t>MVTX Electroncis Meeting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1"/>
          <p:cNvSpPr txBox="1">
            <a:spLocks noGrp="1"/>
          </p:cNvSpPr>
          <p:nvPr>
            <p:ph type="sldNum" idx="12"/>
          </p:nvPr>
        </p:nvSpPr>
        <p:spPr>
          <a:xfrm>
            <a:off x="11479741" y="6492876"/>
            <a:ext cx="712200" cy="3651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7F7F7F"/>
              </a:buClr>
              <a:buSzPts val="900"/>
              <a:buFont typeface="Calibri"/>
              <a:buNone/>
            </a:pPr>
            <a:fld id="{00000000-1234-1234-1234-123412341234}" type="slidenum">
              <a:rPr lang="en-US"/>
              <a:t>23</a:t>
            </a:fld>
            <a:endParaRPr/>
          </a:p>
        </p:txBody>
      </p:sp>
      <p:sp>
        <p:nvSpPr>
          <p:cNvPr id="172" name="Google Shape;172;p21"/>
          <p:cNvSpPr txBox="1"/>
          <p:nvPr/>
        </p:nvSpPr>
        <p:spPr>
          <a:xfrm>
            <a:off x="216700" y="152975"/>
            <a:ext cx="4092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a:latin typeface="Calibri"/>
                <a:ea typeface="Calibri"/>
                <a:cs typeface="Calibri"/>
                <a:sym typeface="Calibri"/>
              </a:rPr>
              <a:t>Unmasked noisy pixels?</a:t>
            </a:r>
            <a:endParaRPr sz="2700">
              <a:latin typeface="Calibri"/>
              <a:ea typeface="Calibri"/>
              <a:cs typeface="Calibri"/>
              <a:sym typeface="Calibri"/>
            </a:endParaRPr>
          </a:p>
        </p:txBody>
      </p:sp>
      <p:pic>
        <p:nvPicPr>
          <p:cNvPr id="173" name="Google Shape;173;p21"/>
          <p:cNvPicPr preferRelativeResize="0"/>
          <p:nvPr/>
        </p:nvPicPr>
        <p:blipFill>
          <a:blip r:embed="rId3">
            <a:alphaModFix/>
          </a:blip>
          <a:stretch>
            <a:fillRect/>
          </a:stretch>
        </p:blipFill>
        <p:spPr>
          <a:xfrm>
            <a:off x="662500" y="753288"/>
            <a:ext cx="3200399" cy="2918764"/>
          </a:xfrm>
          <a:prstGeom prst="rect">
            <a:avLst/>
          </a:prstGeom>
          <a:noFill/>
          <a:ln>
            <a:noFill/>
          </a:ln>
        </p:spPr>
      </p:pic>
      <p:pic>
        <p:nvPicPr>
          <p:cNvPr id="174" name="Google Shape;174;p21"/>
          <p:cNvPicPr preferRelativeResize="0"/>
          <p:nvPr/>
        </p:nvPicPr>
        <p:blipFill>
          <a:blip r:embed="rId4">
            <a:alphaModFix/>
          </a:blip>
          <a:stretch>
            <a:fillRect/>
          </a:stretch>
        </p:blipFill>
        <p:spPr>
          <a:xfrm>
            <a:off x="4238200" y="745813"/>
            <a:ext cx="3200399" cy="2933700"/>
          </a:xfrm>
          <a:prstGeom prst="rect">
            <a:avLst/>
          </a:prstGeom>
          <a:noFill/>
          <a:ln>
            <a:noFill/>
          </a:ln>
        </p:spPr>
      </p:pic>
      <p:pic>
        <p:nvPicPr>
          <p:cNvPr id="175" name="Google Shape;175;p21"/>
          <p:cNvPicPr preferRelativeResize="0"/>
          <p:nvPr/>
        </p:nvPicPr>
        <p:blipFill>
          <a:blip r:embed="rId5">
            <a:alphaModFix/>
          </a:blip>
          <a:stretch>
            <a:fillRect/>
          </a:stretch>
        </p:blipFill>
        <p:spPr>
          <a:xfrm>
            <a:off x="7813899" y="745813"/>
            <a:ext cx="3200399" cy="2933700"/>
          </a:xfrm>
          <a:prstGeom prst="rect">
            <a:avLst/>
          </a:prstGeom>
          <a:noFill/>
          <a:ln>
            <a:noFill/>
          </a:ln>
        </p:spPr>
      </p:pic>
      <p:pic>
        <p:nvPicPr>
          <p:cNvPr id="176" name="Google Shape;176;p21"/>
          <p:cNvPicPr preferRelativeResize="0"/>
          <p:nvPr/>
        </p:nvPicPr>
        <p:blipFill>
          <a:blip r:embed="rId6">
            <a:alphaModFix/>
          </a:blip>
          <a:stretch>
            <a:fillRect/>
          </a:stretch>
        </p:blipFill>
        <p:spPr>
          <a:xfrm>
            <a:off x="662500" y="3824439"/>
            <a:ext cx="3200399" cy="2923031"/>
          </a:xfrm>
          <a:prstGeom prst="rect">
            <a:avLst/>
          </a:prstGeom>
          <a:noFill/>
          <a:ln>
            <a:noFill/>
          </a:ln>
        </p:spPr>
      </p:pic>
      <p:pic>
        <p:nvPicPr>
          <p:cNvPr id="177" name="Google Shape;177;p21"/>
          <p:cNvPicPr preferRelativeResize="0"/>
          <p:nvPr/>
        </p:nvPicPr>
        <p:blipFill>
          <a:blip r:embed="rId7">
            <a:alphaModFix/>
          </a:blip>
          <a:stretch>
            <a:fillRect/>
          </a:stretch>
        </p:blipFill>
        <p:spPr>
          <a:xfrm>
            <a:off x="4238199" y="3824438"/>
            <a:ext cx="3200399" cy="2923031"/>
          </a:xfrm>
          <a:prstGeom prst="rect">
            <a:avLst/>
          </a:prstGeom>
          <a:noFill/>
          <a:ln>
            <a:noFill/>
          </a:ln>
        </p:spPr>
      </p:pic>
      <p:pic>
        <p:nvPicPr>
          <p:cNvPr id="178" name="Google Shape;178;p21"/>
          <p:cNvPicPr preferRelativeResize="0"/>
          <p:nvPr/>
        </p:nvPicPr>
        <p:blipFill>
          <a:blip r:embed="rId8">
            <a:alphaModFix/>
          </a:blip>
          <a:stretch>
            <a:fillRect/>
          </a:stretch>
        </p:blipFill>
        <p:spPr>
          <a:xfrm>
            <a:off x="7813898" y="3824438"/>
            <a:ext cx="3200399" cy="2923031"/>
          </a:xfrm>
          <a:prstGeom prst="rect">
            <a:avLst/>
          </a:prstGeom>
          <a:noFill/>
          <a:ln>
            <a:noFill/>
          </a:ln>
        </p:spPr>
      </p:pic>
      <p:sp>
        <p:nvSpPr>
          <p:cNvPr id="179" name="Google Shape;179;p21"/>
          <p:cNvSpPr/>
          <p:nvPr/>
        </p:nvSpPr>
        <p:spPr>
          <a:xfrm>
            <a:off x="1264900" y="1915825"/>
            <a:ext cx="327600" cy="365100"/>
          </a:xfrm>
          <a:prstGeom prst="ellipse">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1"/>
          <p:cNvSpPr/>
          <p:nvPr/>
        </p:nvSpPr>
        <p:spPr>
          <a:xfrm>
            <a:off x="1264900" y="5006350"/>
            <a:ext cx="327600" cy="365100"/>
          </a:xfrm>
          <a:prstGeom prst="ellipse">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1"/>
          <p:cNvSpPr/>
          <p:nvPr/>
        </p:nvSpPr>
        <p:spPr>
          <a:xfrm>
            <a:off x="4823450" y="1915825"/>
            <a:ext cx="327600" cy="365100"/>
          </a:xfrm>
          <a:prstGeom prst="ellipse">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1"/>
          <p:cNvSpPr/>
          <p:nvPr/>
        </p:nvSpPr>
        <p:spPr>
          <a:xfrm>
            <a:off x="4823450" y="5006350"/>
            <a:ext cx="327600" cy="365100"/>
          </a:xfrm>
          <a:prstGeom prst="ellipse">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1"/>
          <p:cNvSpPr/>
          <p:nvPr/>
        </p:nvSpPr>
        <p:spPr>
          <a:xfrm>
            <a:off x="8382000" y="5006350"/>
            <a:ext cx="327600" cy="365100"/>
          </a:xfrm>
          <a:prstGeom prst="ellipse">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1"/>
          <p:cNvSpPr/>
          <p:nvPr/>
        </p:nvSpPr>
        <p:spPr>
          <a:xfrm>
            <a:off x="8382000" y="1915825"/>
            <a:ext cx="327600" cy="365100"/>
          </a:xfrm>
          <a:prstGeom prst="ellipse">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Date Placeholder 1">
            <a:extLst>
              <a:ext uri="{FF2B5EF4-FFF2-40B4-BE49-F238E27FC236}">
                <a16:creationId xmlns:a16="http://schemas.microsoft.com/office/drawing/2014/main" id="{17A2429A-CCEA-170F-E6D3-7327715A278C}"/>
              </a:ext>
            </a:extLst>
          </p:cNvPr>
          <p:cNvSpPr>
            <a:spLocks noGrp="1"/>
          </p:cNvSpPr>
          <p:nvPr>
            <p:ph type="dt" idx="10"/>
          </p:nvPr>
        </p:nvSpPr>
        <p:spPr/>
        <p:txBody>
          <a:bodyPr/>
          <a:lstStyle/>
          <a:p>
            <a:r>
              <a:rPr lang="en-US"/>
              <a:t>8/17/23</a:t>
            </a:r>
          </a:p>
        </p:txBody>
      </p:sp>
      <p:sp>
        <p:nvSpPr>
          <p:cNvPr id="3" name="Footer Placeholder 2">
            <a:extLst>
              <a:ext uri="{FF2B5EF4-FFF2-40B4-BE49-F238E27FC236}">
                <a16:creationId xmlns:a16="http://schemas.microsoft.com/office/drawing/2014/main" id="{6C6AF952-AE43-B9F9-AA8D-0187489C2B1C}"/>
              </a:ext>
            </a:extLst>
          </p:cNvPr>
          <p:cNvSpPr>
            <a:spLocks noGrp="1"/>
          </p:cNvSpPr>
          <p:nvPr>
            <p:ph type="ftr" idx="11"/>
          </p:nvPr>
        </p:nvSpPr>
        <p:spPr/>
        <p:txBody>
          <a:bodyPr/>
          <a:lstStyle/>
          <a:p>
            <a:r>
              <a:rPr lang="en-US"/>
              <a:t>MVTX Electroncis Meeting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190" name="Google Shape;190;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
        <p:nvSpPr>
          <p:cNvPr id="191" name="Google Shape;191;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sp>
        <p:nvSpPr>
          <p:cNvPr id="192" name="Google Shape;192;p22"/>
          <p:cNvSpPr txBox="1">
            <a:spLocks noGrp="1"/>
          </p:cNvSpPr>
          <p:nvPr>
            <p:ph type="title"/>
          </p:nvPr>
        </p:nvSpPr>
        <p:spPr>
          <a:xfrm>
            <a:off x="771100" y="-30917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Cosmic Eve nt Cluster Size Study</a:t>
            </a:r>
            <a:endParaRPr/>
          </a:p>
        </p:txBody>
      </p:sp>
      <p:sp>
        <p:nvSpPr>
          <p:cNvPr id="193" name="Google Shape;193;p22"/>
          <p:cNvSpPr txBox="1"/>
          <p:nvPr/>
        </p:nvSpPr>
        <p:spPr>
          <a:xfrm>
            <a:off x="1802925" y="5133400"/>
            <a:ext cx="9348900" cy="1323600"/>
          </a:xfrm>
          <a:prstGeom prst="rect">
            <a:avLst/>
          </a:prstGeom>
          <a:noFill/>
          <a:ln>
            <a:noFill/>
          </a:ln>
        </p:spPr>
        <p:txBody>
          <a:bodyPr spcFirstLastPara="1" wrap="square" lIns="91425" tIns="45700" rIns="91425" bIns="45700" anchor="t" anchorCtr="0">
            <a:spAutoFit/>
          </a:bodyPr>
          <a:lstStyle/>
          <a:p>
            <a:pPr marL="457200" marR="0" lvl="0" indent="-330200" algn="l" rtl="0">
              <a:lnSpc>
                <a:spcPct val="100000"/>
              </a:lnSpc>
              <a:spcBef>
                <a:spcPts val="0"/>
              </a:spcBef>
              <a:spcAft>
                <a:spcPts val="0"/>
              </a:spcAft>
              <a:buSzPts val="1600"/>
              <a:buChar char="●"/>
            </a:pPr>
            <a:r>
              <a:rPr lang="en-US" sz="1600"/>
              <a:t>Taken Hao-Ren’s idea of cluster finding but keep count the cluster size of all hit</a:t>
            </a:r>
            <a:endParaRPr sz="1600"/>
          </a:p>
          <a:p>
            <a:pPr marL="457200" marR="0" lvl="0" indent="-330200" algn="l" rtl="0">
              <a:lnSpc>
                <a:spcPct val="100000"/>
              </a:lnSpc>
              <a:spcBef>
                <a:spcPts val="0"/>
              </a:spcBef>
              <a:spcAft>
                <a:spcPts val="0"/>
              </a:spcAft>
              <a:buSzPts val="1600"/>
              <a:buChar char="●"/>
            </a:pPr>
            <a:r>
              <a:rPr lang="en-US" sz="1600"/>
              <a:t>When L1 physics trigger is NOT fired, all hit are basically noise only</a:t>
            </a:r>
            <a:endParaRPr sz="1600"/>
          </a:p>
          <a:p>
            <a:pPr marL="457200" marR="0" lvl="0" indent="-330200" algn="l" rtl="0">
              <a:lnSpc>
                <a:spcPct val="100000"/>
              </a:lnSpc>
              <a:spcBef>
                <a:spcPts val="0"/>
              </a:spcBef>
              <a:spcAft>
                <a:spcPts val="0"/>
              </a:spcAft>
              <a:buSzPts val="1600"/>
              <a:buChar char="●"/>
            </a:pPr>
            <a:r>
              <a:rPr lang="en-US" sz="1600"/>
              <a:t>When L1 physics trigger is fired, the hits consist of cosmic ray signal and noise</a:t>
            </a:r>
            <a:endParaRPr sz="1600"/>
          </a:p>
          <a:p>
            <a:pPr marL="457200" marR="0" lvl="0" indent="-330200" algn="l" rtl="0">
              <a:lnSpc>
                <a:spcPct val="100000"/>
              </a:lnSpc>
              <a:spcBef>
                <a:spcPts val="0"/>
              </a:spcBef>
              <a:spcAft>
                <a:spcPts val="0"/>
              </a:spcAft>
              <a:buSzPts val="1600"/>
              <a:buChar char="●"/>
            </a:pPr>
            <a:r>
              <a:rPr lang="en-US" sz="1600"/>
              <a:t>Average cluster size: L1 physics trigger fire &gt; not fired</a:t>
            </a:r>
            <a:endParaRPr sz="1600"/>
          </a:p>
          <a:p>
            <a:pPr marL="457200" marR="0" lvl="0" indent="-330200" algn="l" rtl="0">
              <a:lnSpc>
                <a:spcPct val="100000"/>
              </a:lnSpc>
              <a:spcBef>
                <a:spcPts val="0"/>
              </a:spcBef>
              <a:spcAft>
                <a:spcPts val="0"/>
              </a:spcAft>
              <a:buSzPts val="1600"/>
              <a:buChar char="●"/>
            </a:pPr>
            <a:r>
              <a:rPr lang="en-US" sz="1600"/>
              <a:t>If we require at least 2 pixels cut, we can reject some background noise</a:t>
            </a:r>
            <a:endParaRPr sz="1600"/>
          </a:p>
        </p:txBody>
      </p:sp>
      <p:pic>
        <p:nvPicPr>
          <p:cNvPr id="194" name="Google Shape;194;p22"/>
          <p:cNvPicPr preferRelativeResize="0"/>
          <p:nvPr/>
        </p:nvPicPr>
        <p:blipFill>
          <a:blip r:embed="rId3">
            <a:alphaModFix/>
          </a:blip>
          <a:stretch>
            <a:fillRect/>
          </a:stretch>
        </p:blipFill>
        <p:spPr>
          <a:xfrm>
            <a:off x="1417625" y="740480"/>
            <a:ext cx="4571999" cy="4392913"/>
          </a:xfrm>
          <a:prstGeom prst="rect">
            <a:avLst/>
          </a:prstGeom>
          <a:noFill/>
          <a:ln>
            <a:noFill/>
          </a:ln>
        </p:spPr>
      </p:pic>
      <p:pic>
        <p:nvPicPr>
          <p:cNvPr id="195" name="Google Shape;195;p22"/>
          <p:cNvPicPr preferRelativeResize="0"/>
          <p:nvPr/>
        </p:nvPicPr>
        <p:blipFill>
          <a:blip r:embed="rId4">
            <a:alphaModFix/>
          </a:blip>
          <a:stretch>
            <a:fillRect/>
          </a:stretch>
        </p:blipFill>
        <p:spPr>
          <a:xfrm>
            <a:off x="6421349" y="740480"/>
            <a:ext cx="4571999" cy="439291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201" name="Google Shape;201;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
        <p:nvSpPr>
          <p:cNvPr id="202" name="Google Shape;202;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sp>
        <p:nvSpPr>
          <p:cNvPr id="203" name="Google Shape;203;p23"/>
          <p:cNvSpPr txBox="1"/>
          <p:nvPr/>
        </p:nvSpPr>
        <p:spPr>
          <a:xfrm>
            <a:off x="7203350" y="2194900"/>
            <a:ext cx="4418100" cy="258600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0000"/>
              </a:lnSpc>
              <a:spcBef>
                <a:spcPts val="0"/>
              </a:spcBef>
              <a:spcAft>
                <a:spcPts val="0"/>
              </a:spcAft>
              <a:buSzPts val="1800"/>
              <a:buChar char="●"/>
            </a:pPr>
            <a:r>
              <a:rPr lang="en-US" sz="1800"/>
              <a:t>L1 trigger events has more &gt;= 3 clusters than L1 trigger not fired</a:t>
            </a:r>
            <a:endParaRPr sz="1800"/>
          </a:p>
          <a:p>
            <a:pPr marL="457200" marR="0" lvl="0" indent="-342900" algn="l" rtl="0">
              <a:lnSpc>
                <a:spcPct val="100000"/>
              </a:lnSpc>
              <a:spcBef>
                <a:spcPts val="0"/>
              </a:spcBef>
              <a:spcAft>
                <a:spcPts val="0"/>
              </a:spcAft>
              <a:buSzPts val="1800"/>
              <a:buChar char="●"/>
            </a:pPr>
            <a:r>
              <a:rPr lang="en-US" sz="1800"/>
              <a:t>L1 trigger events also has larger average cluster size </a:t>
            </a:r>
            <a:endParaRPr sz="1800"/>
          </a:p>
          <a:p>
            <a:pPr marL="457200" marR="0" lvl="0" indent="-342900" algn="l" rtl="0">
              <a:lnSpc>
                <a:spcPct val="100000"/>
              </a:lnSpc>
              <a:spcBef>
                <a:spcPts val="0"/>
              </a:spcBef>
              <a:spcAft>
                <a:spcPts val="0"/>
              </a:spcAft>
              <a:buSzPts val="1800"/>
              <a:buChar char="●"/>
            </a:pPr>
            <a:r>
              <a:rPr lang="en-US" sz="1800"/>
              <a:t>Can we do a template fit to extract cosmic events assume L1 not fired is purely MVTX noise?</a:t>
            </a:r>
            <a:endParaRPr sz="1800"/>
          </a:p>
          <a:p>
            <a:pPr marL="457200" marR="0" lvl="0" indent="-342900" algn="l" rtl="0">
              <a:lnSpc>
                <a:spcPct val="100000"/>
              </a:lnSpc>
              <a:spcBef>
                <a:spcPts val="0"/>
              </a:spcBef>
              <a:spcAft>
                <a:spcPts val="0"/>
              </a:spcAft>
              <a:buSzPts val="1800"/>
              <a:buChar char="●"/>
            </a:pPr>
            <a:r>
              <a:rPr lang="en-US" sz="1800"/>
              <a:t>Can also look into collision runs and single beam runs for this study</a:t>
            </a:r>
            <a:endParaRPr sz="1800"/>
          </a:p>
        </p:txBody>
      </p:sp>
      <p:pic>
        <p:nvPicPr>
          <p:cNvPr id="204" name="Google Shape;204;p23"/>
          <p:cNvPicPr preferRelativeResize="0"/>
          <p:nvPr/>
        </p:nvPicPr>
        <p:blipFill>
          <a:blip r:embed="rId3">
            <a:alphaModFix/>
          </a:blip>
          <a:stretch>
            <a:fillRect/>
          </a:stretch>
        </p:blipFill>
        <p:spPr>
          <a:xfrm>
            <a:off x="482550" y="678868"/>
            <a:ext cx="5852160" cy="5618074"/>
          </a:xfrm>
          <a:prstGeom prst="rect">
            <a:avLst/>
          </a:prstGeom>
          <a:noFill/>
          <a:ln>
            <a:noFill/>
          </a:ln>
        </p:spPr>
      </p:pic>
      <p:sp>
        <p:nvSpPr>
          <p:cNvPr id="205" name="Google Shape;205;p23"/>
          <p:cNvSpPr txBox="1">
            <a:spLocks noGrp="1"/>
          </p:cNvSpPr>
          <p:nvPr>
            <p:ph type="title"/>
          </p:nvPr>
        </p:nvSpPr>
        <p:spPr>
          <a:xfrm>
            <a:off x="838200" y="6360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After At Least 2 Pixel Selections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211" name="Google Shape;211;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
        <p:nvSpPr>
          <p:cNvPr id="212" name="Google Shape;212;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sp>
        <p:nvSpPr>
          <p:cNvPr id="213" name="Google Shape;213;p24"/>
          <p:cNvSpPr txBox="1"/>
          <p:nvPr/>
        </p:nvSpPr>
        <p:spPr>
          <a:xfrm>
            <a:off x="251250" y="2654750"/>
            <a:ext cx="5255100" cy="120060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0000"/>
              </a:lnSpc>
              <a:spcBef>
                <a:spcPts val="0"/>
              </a:spcBef>
              <a:spcAft>
                <a:spcPts val="0"/>
              </a:spcAft>
              <a:buSzPts val="1800"/>
              <a:buChar char="●"/>
            </a:pPr>
            <a:r>
              <a:rPr lang="en-US" sz="1800"/>
              <a:t>Larger cluster nearby is seen</a:t>
            </a:r>
            <a:endParaRPr sz="1800"/>
          </a:p>
          <a:p>
            <a:pPr marL="457200" marR="0" lvl="0" indent="-342900" algn="l" rtl="0">
              <a:lnSpc>
                <a:spcPct val="100000"/>
              </a:lnSpc>
              <a:spcBef>
                <a:spcPts val="0"/>
              </a:spcBef>
              <a:spcAft>
                <a:spcPts val="0"/>
              </a:spcAft>
              <a:buSzPts val="1800"/>
              <a:buChar char="●"/>
            </a:pPr>
            <a:r>
              <a:rPr lang="en-US" sz="1800"/>
              <a:t>Need to look more inside the studies</a:t>
            </a:r>
            <a:endParaRPr sz="1800"/>
          </a:p>
          <a:p>
            <a:pPr marL="457200" marR="0" lvl="0" indent="-342900" algn="l" rtl="0">
              <a:lnSpc>
                <a:spcPct val="100000"/>
              </a:lnSpc>
              <a:spcBef>
                <a:spcPts val="0"/>
              </a:spcBef>
              <a:spcAft>
                <a:spcPts val="0"/>
              </a:spcAft>
              <a:buSzPts val="1800"/>
              <a:buChar char="●"/>
            </a:pPr>
            <a:r>
              <a:rPr lang="en-US" sz="1800"/>
              <a:t>Run full clustering algorithm for better understanding </a:t>
            </a:r>
            <a:endParaRPr sz="1800"/>
          </a:p>
        </p:txBody>
      </p:sp>
      <p:pic>
        <p:nvPicPr>
          <p:cNvPr id="214" name="Google Shape;214;p24"/>
          <p:cNvPicPr preferRelativeResize="0"/>
          <p:nvPr/>
        </p:nvPicPr>
        <p:blipFill>
          <a:blip r:embed="rId3">
            <a:alphaModFix/>
          </a:blip>
          <a:stretch>
            <a:fillRect/>
          </a:stretch>
        </p:blipFill>
        <p:spPr>
          <a:xfrm>
            <a:off x="6000800" y="576080"/>
            <a:ext cx="5943600" cy="5705856"/>
          </a:xfrm>
          <a:prstGeom prst="rect">
            <a:avLst/>
          </a:prstGeom>
          <a:noFill/>
          <a:ln>
            <a:noFill/>
          </a:ln>
        </p:spPr>
      </p:pic>
      <p:sp>
        <p:nvSpPr>
          <p:cNvPr id="215" name="Google Shape;215;p24"/>
          <p:cNvSpPr txBox="1">
            <a:spLocks noGrp="1"/>
          </p:cNvSpPr>
          <p:nvPr>
            <p:ph type="title"/>
          </p:nvPr>
        </p:nvSpPr>
        <p:spPr>
          <a:xfrm>
            <a:off x="838200" y="6360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Au + Au Collision Run 21148</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5"/>
          <p:cNvSpPr txBox="1">
            <a:spLocks noGrp="1"/>
          </p:cNvSpPr>
          <p:nvPr>
            <p:ph type="title"/>
          </p:nvPr>
        </p:nvSpPr>
        <p:spPr>
          <a:xfrm>
            <a:off x="838200" y="0"/>
            <a:ext cx="10515600" cy="811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AuAu event - from JaeHyun </a:t>
            </a:r>
            <a:endParaRPr/>
          </a:p>
        </p:txBody>
      </p:sp>
      <p:sp>
        <p:nvSpPr>
          <p:cNvPr id="222" name="Google Shape;222;p2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pic>
        <p:nvPicPr>
          <p:cNvPr id="223" name="Google Shape;223;p25"/>
          <p:cNvPicPr preferRelativeResize="0"/>
          <p:nvPr/>
        </p:nvPicPr>
        <p:blipFill>
          <a:blip r:embed="rId3">
            <a:alphaModFix/>
          </a:blip>
          <a:stretch>
            <a:fillRect/>
          </a:stretch>
        </p:blipFill>
        <p:spPr>
          <a:xfrm>
            <a:off x="145125" y="963600"/>
            <a:ext cx="6117048" cy="5946900"/>
          </a:xfrm>
          <a:prstGeom prst="rect">
            <a:avLst/>
          </a:prstGeom>
          <a:noFill/>
          <a:ln>
            <a:noFill/>
          </a:ln>
        </p:spPr>
      </p:pic>
      <p:sp>
        <p:nvSpPr>
          <p:cNvPr id="224" name="Google Shape;224;p25"/>
          <p:cNvSpPr txBox="1"/>
          <p:nvPr/>
        </p:nvSpPr>
        <p:spPr>
          <a:xfrm>
            <a:off x="685600" y="605775"/>
            <a:ext cx="693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Run: 20124</a:t>
            </a:r>
            <a:endParaRPr>
              <a:latin typeface="Calibri"/>
              <a:ea typeface="Calibri"/>
              <a:cs typeface="Calibri"/>
              <a:sym typeface="Calibri"/>
            </a:endParaRPr>
          </a:p>
        </p:txBody>
      </p:sp>
      <p:pic>
        <p:nvPicPr>
          <p:cNvPr id="225" name="Google Shape;225;p25"/>
          <p:cNvPicPr preferRelativeResize="0"/>
          <p:nvPr/>
        </p:nvPicPr>
        <p:blipFill>
          <a:blip r:embed="rId4">
            <a:alphaModFix/>
          </a:blip>
          <a:stretch>
            <a:fillRect/>
          </a:stretch>
        </p:blipFill>
        <p:spPr>
          <a:xfrm>
            <a:off x="6108879" y="963600"/>
            <a:ext cx="5930720" cy="5757850"/>
          </a:xfrm>
          <a:prstGeom prst="rect">
            <a:avLst/>
          </a:prstGeom>
          <a:noFill/>
          <a:ln>
            <a:noFill/>
          </a:ln>
        </p:spPr>
      </p:pic>
      <p:sp>
        <p:nvSpPr>
          <p:cNvPr id="2" name="Date Placeholder 1">
            <a:extLst>
              <a:ext uri="{FF2B5EF4-FFF2-40B4-BE49-F238E27FC236}">
                <a16:creationId xmlns:a16="http://schemas.microsoft.com/office/drawing/2014/main" id="{70826A69-DB72-BD55-C5A1-BF03F252B454}"/>
              </a:ext>
            </a:extLst>
          </p:cNvPr>
          <p:cNvSpPr>
            <a:spLocks noGrp="1"/>
          </p:cNvSpPr>
          <p:nvPr>
            <p:ph type="dt" idx="10"/>
          </p:nvPr>
        </p:nvSpPr>
        <p:spPr/>
        <p:txBody>
          <a:bodyPr/>
          <a:lstStyle/>
          <a:p>
            <a:r>
              <a:rPr lang="en-US"/>
              <a:t>8/17/23</a:t>
            </a:r>
          </a:p>
        </p:txBody>
      </p:sp>
      <p:sp>
        <p:nvSpPr>
          <p:cNvPr id="3" name="Footer Placeholder 2">
            <a:extLst>
              <a:ext uri="{FF2B5EF4-FFF2-40B4-BE49-F238E27FC236}">
                <a16:creationId xmlns:a16="http://schemas.microsoft.com/office/drawing/2014/main" id="{F2E33B1D-6FCA-0CF7-96AD-CD2816DE4F1E}"/>
              </a:ext>
            </a:extLst>
          </p:cNvPr>
          <p:cNvSpPr>
            <a:spLocks noGrp="1"/>
          </p:cNvSpPr>
          <p:nvPr>
            <p:ph type="ftr" idx="11"/>
          </p:nvPr>
        </p:nvSpPr>
        <p:spPr/>
        <p:txBody>
          <a:bodyPr/>
          <a:lstStyle/>
          <a:p>
            <a:r>
              <a:rPr lang="en-US"/>
              <a:t>MVTX Electroncis Meeting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HCal Cosmic Trigger Setup: Top and Bottom</a:t>
            </a:r>
            <a:endParaRPr/>
          </a:p>
        </p:txBody>
      </p:sp>
      <p:sp>
        <p:nvSpPr>
          <p:cNvPr id="232" name="Google Shape;232;p2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pic>
        <p:nvPicPr>
          <p:cNvPr id="233" name="Google Shape;233;p26"/>
          <p:cNvPicPr preferRelativeResize="0"/>
          <p:nvPr/>
        </p:nvPicPr>
        <p:blipFill>
          <a:blip r:embed="rId3">
            <a:alphaModFix/>
          </a:blip>
          <a:stretch>
            <a:fillRect/>
          </a:stretch>
        </p:blipFill>
        <p:spPr>
          <a:xfrm>
            <a:off x="642250" y="1690825"/>
            <a:ext cx="7091888" cy="4862376"/>
          </a:xfrm>
          <a:prstGeom prst="rect">
            <a:avLst/>
          </a:prstGeom>
          <a:noFill/>
          <a:ln>
            <a:noFill/>
          </a:ln>
        </p:spPr>
      </p:pic>
      <p:sp>
        <p:nvSpPr>
          <p:cNvPr id="234" name="Google Shape;234;p26"/>
          <p:cNvSpPr/>
          <p:nvPr/>
        </p:nvSpPr>
        <p:spPr>
          <a:xfrm>
            <a:off x="8545150" y="2274150"/>
            <a:ext cx="2439600" cy="2344200"/>
          </a:xfrm>
          <a:prstGeom prst="blockArc">
            <a:avLst>
              <a:gd name="adj1" fmla="val 10800000"/>
              <a:gd name="adj2" fmla="val 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6"/>
          <p:cNvSpPr/>
          <p:nvPr/>
        </p:nvSpPr>
        <p:spPr>
          <a:xfrm rot="10800000">
            <a:off x="8545025" y="2295775"/>
            <a:ext cx="2449800" cy="2330400"/>
          </a:xfrm>
          <a:prstGeom prst="blockArc">
            <a:avLst>
              <a:gd name="adj1" fmla="val 10800000"/>
              <a:gd name="adj2" fmla="val 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6"/>
          <p:cNvSpPr/>
          <p:nvPr/>
        </p:nvSpPr>
        <p:spPr>
          <a:xfrm>
            <a:off x="9676000" y="3334500"/>
            <a:ext cx="177900" cy="1890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237" name="Google Shape;237;p26"/>
          <p:cNvSpPr txBox="1"/>
          <p:nvPr/>
        </p:nvSpPr>
        <p:spPr>
          <a:xfrm>
            <a:off x="9552100" y="3523488"/>
            <a:ext cx="269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FF0000"/>
                </a:solidFill>
                <a:latin typeface="Calibri"/>
                <a:ea typeface="Calibri"/>
                <a:cs typeface="Calibri"/>
                <a:sym typeface="Calibri"/>
              </a:rPr>
              <a:t>MVTX</a:t>
            </a:r>
            <a:endParaRPr>
              <a:solidFill>
                <a:srgbClr val="FF0000"/>
              </a:solidFill>
              <a:latin typeface="Calibri"/>
              <a:ea typeface="Calibri"/>
              <a:cs typeface="Calibri"/>
              <a:sym typeface="Calibri"/>
            </a:endParaRPr>
          </a:p>
        </p:txBody>
      </p:sp>
      <p:sp>
        <p:nvSpPr>
          <p:cNvPr id="238" name="Google Shape;238;p26"/>
          <p:cNvSpPr/>
          <p:nvPr/>
        </p:nvSpPr>
        <p:spPr>
          <a:xfrm>
            <a:off x="8924075" y="2457200"/>
            <a:ext cx="1691700" cy="630000"/>
          </a:xfrm>
          <a:prstGeom prst="blockArc">
            <a:avLst>
              <a:gd name="adj1" fmla="val 10800000"/>
              <a:gd name="adj2" fmla="val 0"/>
              <a:gd name="adj3" fmla="val 25000"/>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6"/>
          <p:cNvSpPr/>
          <p:nvPr/>
        </p:nvSpPr>
        <p:spPr>
          <a:xfrm rot="10800000">
            <a:off x="8852975" y="3853575"/>
            <a:ext cx="1762800" cy="626700"/>
          </a:xfrm>
          <a:prstGeom prst="blockArc">
            <a:avLst>
              <a:gd name="adj1" fmla="val 10889524"/>
              <a:gd name="adj2" fmla="val 0"/>
              <a:gd name="adj3" fmla="val 25000"/>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0" name="Google Shape;240;p26"/>
          <p:cNvCxnSpPr/>
          <p:nvPr/>
        </p:nvCxnSpPr>
        <p:spPr>
          <a:xfrm flipH="1">
            <a:off x="9430175" y="1700100"/>
            <a:ext cx="762000" cy="3139200"/>
          </a:xfrm>
          <a:prstGeom prst="straightConnector1">
            <a:avLst/>
          </a:prstGeom>
          <a:noFill/>
          <a:ln w="28575" cap="flat" cmpd="sng">
            <a:solidFill>
              <a:srgbClr val="00FF00"/>
            </a:solidFill>
            <a:prstDash val="solid"/>
            <a:round/>
            <a:headEnd type="none" w="med" len="med"/>
            <a:tailEnd type="triangle" w="med" len="med"/>
          </a:ln>
        </p:spPr>
      </p:cxnSp>
      <p:sp>
        <p:nvSpPr>
          <p:cNvPr id="2" name="Date Placeholder 1">
            <a:extLst>
              <a:ext uri="{FF2B5EF4-FFF2-40B4-BE49-F238E27FC236}">
                <a16:creationId xmlns:a16="http://schemas.microsoft.com/office/drawing/2014/main" id="{E061A290-0A76-3803-D7FF-9289CB789BF9}"/>
              </a:ext>
            </a:extLst>
          </p:cNvPr>
          <p:cNvSpPr>
            <a:spLocks noGrp="1"/>
          </p:cNvSpPr>
          <p:nvPr>
            <p:ph type="dt" idx="10"/>
          </p:nvPr>
        </p:nvSpPr>
        <p:spPr/>
        <p:txBody>
          <a:bodyPr/>
          <a:lstStyle/>
          <a:p>
            <a:r>
              <a:rPr lang="en-US"/>
              <a:t>8/17/23</a:t>
            </a:r>
          </a:p>
        </p:txBody>
      </p:sp>
      <p:sp>
        <p:nvSpPr>
          <p:cNvPr id="3" name="Footer Placeholder 2">
            <a:extLst>
              <a:ext uri="{FF2B5EF4-FFF2-40B4-BE49-F238E27FC236}">
                <a16:creationId xmlns:a16="http://schemas.microsoft.com/office/drawing/2014/main" id="{931388D9-D250-09F0-D4CE-78E40BB64915}"/>
              </a:ext>
            </a:extLst>
          </p:cNvPr>
          <p:cNvSpPr>
            <a:spLocks noGrp="1"/>
          </p:cNvSpPr>
          <p:nvPr>
            <p:ph type="ftr" idx="11"/>
          </p:nvPr>
        </p:nvSpPr>
        <p:spPr/>
        <p:txBody>
          <a:bodyPr/>
          <a:lstStyle/>
          <a:p>
            <a:r>
              <a:rPr lang="en-US"/>
              <a:t>MVTX Electroncis Meeting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8"/>
          <p:cNvSpPr txBox="1">
            <a:spLocks noGrp="1"/>
          </p:cNvSpPr>
          <p:nvPr>
            <p:ph type="title"/>
          </p:nvPr>
        </p:nvSpPr>
        <p:spPr>
          <a:xfrm>
            <a:off x="838200" y="18256"/>
            <a:ext cx="10515600" cy="96523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50000"/>
              <a:buNone/>
            </a:pPr>
            <a:r>
              <a:rPr lang="en-US" sz="4000"/>
              <a:t>Updated Plan for MVTX Commissioning w/o Beams </a:t>
            </a:r>
            <a:endParaRPr/>
          </a:p>
        </p:txBody>
      </p:sp>
      <p:sp>
        <p:nvSpPr>
          <p:cNvPr id="270" name="Google Shape;270;p28"/>
          <p:cNvSpPr txBox="1">
            <a:spLocks noGrp="1"/>
          </p:cNvSpPr>
          <p:nvPr>
            <p:ph type="body" idx="1"/>
          </p:nvPr>
        </p:nvSpPr>
        <p:spPr>
          <a:xfrm>
            <a:off x="669235" y="1162878"/>
            <a:ext cx="10515600" cy="5193472"/>
          </a:xfrm>
          <a:prstGeom prst="rect">
            <a:avLst/>
          </a:prstGeom>
          <a:noFill/>
          <a:ln>
            <a:noFill/>
          </a:ln>
        </p:spPr>
        <p:txBody>
          <a:bodyPr spcFirstLastPara="1" wrap="square" lIns="91425" tIns="45700" rIns="91425" bIns="45700" anchor="t" anchorCtr="0">
            <a:normAutofit fontScale="55000" lnSpcReduction="20000"/>
          </a:bodyPr>
          <a:lstStyle/>
          <a:p>
            <a:pPr marL="457200" lvl="0" indent="-311727" algn="l" rtl="0">
              <a:lnSpc>
                <a:spcPct val="90000"/>
              </a:lnSpc>
              <a:spcBef>
                <a:spcPts val="1000"/>
              </a:spcBef>
              <a:spcAft>
                <a:spcPts val="0"/>
              </a:spcAft>
              <a:buClr>
                <a:schemeClr val="dk1"/>
              </a:buClr>
              <a:buSzPct val="116883"/>
              <a:buChar char="•"/>
            </a:pPr>
            <a:r>
              <a:rPr lang="en-US" b="1"/>
              <a:t>No beam but sPHENIX commissioning till early Oct. 2023</a:t>
            </a:r>
            <a:endParaRPr/>
          </a:p>
          <a:p>
            <a:pPr marL="914400" lvl="1" indent="-311727" algn="l" rtl="0">
              <a:lnSpc>
                <a:spcPct val="90000"/>
              </a:lnSpc>
              <a:spcBef>
                <a:spcPts val="500"/>
              </a:spcBef>
              <a:spcAft>
                <a:spcPts val="0"/>
              </a:spcAft>
              <a:buSzPct val="136363"/>
              <a:buFont typeface="Noto Sans Symbols"/>
              <a:buChar char="⮚"/>
            </a:pPr>
            <a:r>
              <a:rPr lang="en-US"/>
              <a:t>Access to IR after magnet off (Monday)?</a:t>
            </a:r>
            <a:endParaRPr/>
          </a:p>
          <a:p>
            <a:pPr marL="457200" lvl="0" indent="-311727" algn="l" rtl="0">
              <a:lnSpc>
                <a:spcPct val="90000"/>
              </a:lnSpc>
              <a:spcBef>
                <a:spcPts val="1000"/>
              </a:spcBef>
              <a:spcAft>
                <a:spcPts val="0"/>
              </a:spcAft>
              <a:buClr>
                <a:schemeClr val="dk1"/>
              </a:buClr>
              <a:buSzPct val="116883"/>
              <a:buChar char="•"/>
            </a:pPr>
            <a:r>
              <a:rPr lang="en-US" b="1"/>
              <a:t>Readout and control integration</a:t>
            </a:r>
            <a:endParaRPr/>
          </a:p>
          <a:p>
            <a:pPr marL="914400" lvl="1" indent="-311727" algn="l" rtl="0">
              <a:lnSpc>
                <a:spcPct val="90000"/>
              </a:lnSpc>
              <a:spcBef>
                <a:spcPts val="500"/>
              </a:spcBef>
              <a:spcAft>
                <a:spcPts val="0"/>
              </a:spcAft>
              <a:buSzPct val="136363"/>
              <a:buFont typeface="Noto Sans Symbols"/>
              <a:buChar char="⮚"/>
            </a:pPr>
            <a:r>
              <a:rPr lang="en-US"/>
              <a:t>Calibrations – noise and threshold scan, hot/dead pixels, done!</a:t>
            </a:r>
            <a:endParaRPr/>
          </a:p>
          <a:p>
            <a:pPr marL="914400" lvl="1" indent="-311727" algn="l" rtl="0">
              <a:lnSpc>
                <a:spcPct val="90000"/>
              </a:lnSpc>
              <a:spcBef>
                <a:spcPts val="500"/>
              </a:spcBef>
              <a:spcAft>
                <a:spcPts val="0"/>
              </a:spcAft>
              <a:buSzPct val="136363"/>
              <a:buFont typeface="Noto Sans Symbols"/>
              <a:buChar char="⮚"/>
            </a:pPr>
            <a:r>
              <a:rPr lang="en-US"/>
              <a:t>Sphenix big partition global readout, with INTT and other detectors – cosmic run etc., done! </a:t>
            </a:r>
            <a:endParaRPr/>
          </a:p>
          <a:p>
            <a:pPr marL="914400" lvl="1" indent="-311727" algn="l" rtl="0">
              <a:lnSpc>
                <a:spcPct val="90000"/>
              </a:lnSpc>
              <a:spcBef>
                <a:spcPts val="500"/>
              </a:spcBef>
              <a:spcAft>
                <a:spcPts val="0"/>
              </a:spcAft>
              <a:buSzPct val="136363"/>
              <a:buFont typeface="Noto Sans Symbols"/>
              <a:buChar char="⮚"/>
            </a:pPr>
            <a:r>
              <a:rPr lang="en-US"/>
              <a:t>Prepare for pp run: what is new in p+p?</a:t>
            </a:r>
            <a:endParaRPr/>
          </a:p>
          <a:p>
            <a:pPr marL="1371600" lvl="2" indent="-311727" algn="l" rtl="0">
              <a:lnSpc>
                <a:spcPct val="90000"/>
              </a:lnSpc>
              <a:spcBef>
                <a:spcPts val="500"/>
              </a:spcBef>
              <a:spcAft>
                <a:spcPts val="0"/>
              </a:spcAft>
              <a:buSzPct val="163636"/>
              <a:buChar char="•"/>
            </a:pPr>
            <a:r>
              <a:rPr lang="en-US"/>
              <a:t>MBD sees ~30% of p+p collisions, </a:t>
            </a:r>
            <a:endParaRPr/>
          </a:p>
          <a:p>
            <a:pPr marL="1371600" lvl="2" indent="-311727" algn="l" rtl="0">
              <a:lnSpc>
                <a:spcPct val="90000"/>
              </a:lnSpc>
              <a:spcBef>
                <a:spcPts val="500"/>
              </a:spcBef>
              <a:spcAft>
                <a:spcPts val="0"/>
              </a:spcAft>
              <a:buSzPct val="163636"/>
              <a:buChar char="•"/>
            </a:pPr>
            <a:r>
              <a:rPr lang="en-US"/>
              <a:t>high rate ~ 1MHz  </a:t>
            </a:r>
            <a:endParaRPr/>
          </a:p>
          <a:p>
            <a:pPr marL="1371600" lvl="2" indent="-311727" algn="l" rtl="0">
              <a:lnSpc>
                <a:spcPct val="90000"/>
              </a:lnSpc>
              <a:spcBef>
                <a:spcPts val="500"/>
              </a:spcBef>
              <a:spcAft>
                <a:spcPts val="0"/>
              </a:spcAft>
              <a:buSzPct val="163636"/>
              <a:buChar char="•"/>
            </a:pPr>
            <a:r>
              <a:rPr lang="en-US"/>
              <a:t>Default – streaming readout </a:t>
            </a:r>
            <a:endParaRPr/>
          </a:p>
          <a:p>
            <a:pPr marL="1371600" lvl="2" indent="-311727" algn="l" rtl="0">
              <a:lnSpc>
                <a:spcPct val="90000"/>
              </a:lnSpc>
              <a:spcBef>
                <a:spcPts val="500"/>
              </a:spcBef>
              <a:spcAft>
                <a:spcPts val="0"/>
              </a:spcAft>
              <a:buSzPct val="163636"/>
              <a:buChar char="•"/>
            </a:pPr>
            <a:r>
              <a:rPr lang="en-US"/>
              <a:t>Could run in triggered mode (with MBD/ZDC)? </a:t>
            </a:r>
            <a:endParaRPr/>
          </a:p>
          <a:p>
            <a:pPr marL="457200" lvl="0" indent="-311727" algn="l" rtl="0">
              <a:lnSpc>
                <a:spcPct val="90000"/>
              </a:lnSpc>
              <a:spcBef>
                <a:spcPts val="1000"/>
              </a:spcBef>
              <a:spcAft>
                <a:spcPts val="0"/>
              </a:spcAft>
              <a:buClr>
                <a:schemeClr val="dk1"/>
              </a:buClr>
              <a:buSzPct val="116883"/>
              <a:buChar char="•"/>
            </a:pPr>
            <a:r>
              <a:rPr lang="en-US" b="1"/>
              <a:t>Closing the gaps</a:t>
            </a:r>
            <a:endParaRPr/>
          </a:p>
          <a:p>
            <a:pPr marL="914400" lvl="1" indent="-311727" algn="l" rtl="0">
              <a:lnSpc>
                <a:spcPct val="90000"/>
              </a:lnSpc>
              <a:spcBef>
                <a:spcPts val="500"/>
              </a:spcBef>
              <a:spcAft>
                <a:spcPts val="0"/>
              </a:spcAft>
              <a:buSzPct val="136363"/>
              <a:buFont typeface="Noto Sans Symbols"/>
              <a:buChar char="⮚"/>
            </a:pPr>
            <a:r>
              <a:rPr lang="en-US"/>
              <a:t>Mockup in 510 first, nose roller dummy, other ideas?  </a:t>
            </a:r>
            <a:endParaRPr/>
          </a:p>
          <a:p>
            <a:pPr marL="914400" lvl="1" indent="-311727" algn="l" rtl="0">
              <a:lnSpc>
                <a:spcPct val="90000"/>
              </a:lnSpc>
              <a:spcBef>
                <a:spcPts val="500"/>
              </a:spcBef>
              <a:spcAft>
                <a:spcPts val="0"/>
              </a:spcAft>
              <a:buSzPct val="136363"/>
              <a:buFont typeface="Noto Sans Symbols"/>
              <a:buChar char="⮚"/>
            </a:pPr>
            <a:r>
              <a:rPr lang="en-US"/>
              <a:t>Risk factors? </a:t>
            </a:r>
            <a:endParaRPr/>
          </a:p>
          <a:p>
            <a:pPr marL="914400" lvl="1" indent="-274319" algn="l" rtl="0">
              <a:lnSpc>
                <a:spcPct val="90000"/>
              </a:lnSpc>
              <a:spcBef>
                <a:spcPts val="500"/>
              </a:spcBef>
              <a:spcAft>
                <a:spcPts val="0"/>
              </a:spcAft>
              <a:buSzPct val="75000"/>
              <a:buChar char="⮚"/>
            </a:pPr>
            <a:r>
              <a:rPr lang="en-US"/>
              <a:t>one problematic stave, L1xx? </a:t>
            </a:r>
            <a:endParaRPr/>
          </a:p>
          <a:p>
            <a:pPr marL="457200" lvl="0" indent="-311727" algn="l" rtl="0">
              <a:lnSpc>
                <a:spcPct val="90000"/>
              </a:lnSpc>
              <a:spcBef>
                <a:spcPts val="1000"/>
              </a:spcBef>
              <a:spcAft>
                <a:spcPts val="0"/>
              </a:spcAft>
              <a:buClr>
                <a:schemeClr val="dk1"/>
              </a:buClr>
              <a:buSzPct val="116883"/>
              <a:buChar char="•"/>
            </a:pPr>
            <a:r>
              <a:rPr lang="en-US" b="1"/>
              <a:t>Online/offline analysis</a:t>
            </a:r>
            <a:endParaRPr/>
          </a:p>
          <a:p>
            <a:pPr marL="914400" lvl="1" indent="-311727" algn="l" rtl="0">
              <a:lnSpc>
                <a:spcPct val="90000"/>
              </a:lnSpc>
              <a:spcBef>
                <a:spcPts val="500"/>
              </a:spcBef>
              <a:spcAft>
                <a:spcPts val="0"/>
              </a:spcAft>
              <a:buSzPct val="136363"/>
              <a:buFont typeface="Noto Sans Symbols"/>
              <a:buChar char="⮚"/>
            </a:pPr>
            <a:r>
              <a:rPr lang="en-US"/>
              <a:t>Cosmic with INTT, internal alignment etc.  </a:t>
            </a:r>
            <a:endParaRPr/>
          </a:p>
          <a:p>
            <a:pPr marL="914400" lvl="1" indent="-274319" algn="l" rtl="0">
              <a:lnSpc>
                <a:spcPct val="90000"/>
              </a:lnSpc>
              <a:spcBef>
                <a:spcPts val="500"/>
              </a:spcBef>
              <a:spcAft>
                <a:spcPts val="0"/>
              </a:spcAft>
              <a:buSzPct val="75000"/>
              <a:buChar char="⮚"/>
            </a:pPr>
            <a:r>
              <a:rPr lang="en-US"/>
              <a:t>RCDAQ decoder </a:t>
            </a:r>
            <a:endParaRPr/>
          </a:p>
          <a:p>
            <a:pPr marL="457200" lvl="0" indent="-311727" algn="l" rtl="0">
              <a:lnSpc>
                <a:spcPct val="90000"/>
              </a:lnSpc>
              <a:spcBef>
                <a:spcPts val="1000"/>
              </a:spcBef>
              <a:spcAft>
                <a:spcPts val="0"/>
              </a:spcAft>
              <a:buClr>
                <a:schemeClr val="dk1"/>
              </a:buClr>
              <a:buSzPct val="116883"/>
              <a:buChar char="•"/>
            </a:pPr>
            <a:r>
              <a:rPr lang="en-US" b="1"/>
              <a:t>Other improvements and spares</a:t>
            </a:r>
            <a:endParaRPr/>
          </a:p>
          <a:p>
            <a:pPr marL="914400" lvl="1" indent="-311727" algn="l" rtl="0">
              <a:lnSpc>
                <a:spcPct val="90000"/>
              </a:lnSpc>
              <a:spcBef>
                <a:spcPts val="500"/>
              </a:spcBef>
              <a:spcAft>
                <a:spcPts val="0"/>
              </a:spcAft>
              <a:buSzPct val="136363"/>
              <a:buFont typeface="Noto Sans Symbols"/>
              <a:buChar char="⮚"/>
            </a:pPr>
            <a:r>
              <a:rPr lang="en-US"/>
              <a:t>Filters for the cooling system , DAQ2 cooling fix? DAQ2 stopped w/o known reasons?</a:t>
            </a:r>
            <a:endParaRPr/>
          </a:p>
          <a:p>
            <a:pPr marL="914400" lvl="1" indent="-311727" algn="l" rtl="0">
              <a:lnSpc>
                <a:spcPct val="90000"/>
              </a:lnSpc>
              <a:spcBef>
                <a:spcPts val="500"/>
              </a:spcBef>
              <a:spcAft>
                <a:spcPts val="0"/>
              </a:spcAft>
              <a:buSzPct val="136363"/>
              <a:buFont typeface="Noto Sans Symbols"/>
              <a:buChar char="⮚"/>
            </a:pPr>
            <a:r>
              <a:rPr lang="en-US"/>
              <a:t>PLC modules </a:t>
            </a:r>
            <a:endParaRPr/>
          </a:p>
          <a:p>
            <a:pPr marL="914400" lvl="1" indent="-311727" algn="l" rtl="0">
              <a:lnSpc>
                <a:spcPct val="90000"/>
              </a:lnSpc>
              <a:spcBef>
                <a:spcPts val="500"/>
              </a:spcBef>
              <a:spcAft>
                <a:spcPts val="0"/>
              </a:spcAft>
              <a:buSzPct val="136363"/>
              <a:buFont typeface="Noto Sans Symbols"/>
              <a:buChar char="⮚"/>
            </a:pPr>
            <a:r>
              <a:rPr lang="en-US"/>
              <a:t>Short SamTec cables production, in BNL procurement department   </a:t>
            </a:r>
            <a:endParaRPr/>
          </a:p>
          <a:p>
            <a:pPr marL="914400" lvl="1" indent="-311727" algn="l" rtl="0">
              <a:lnSpc>
                <a:spcPct val="90000"/>
              </a:lnSpc>
              <a:spcBef>
                <a:spcPts val="500"/>
              </a:spcBef>
              <a:spcAft>
                <a:spcPts val="0"/>
              </a:spcAft>
              <a:buSzPct val="136363"/>
              <a:buFont typeface="Noto Sans Symbols"/>
              <a:buChar char="⮚"/>
            </a:pPr>
            <a:r>
              <a:rPr lang="en-US">
                <a:solidFill>
                  <a:schemeClr val="accent6"/>
                </a:solidFill>
              </a:rPr>
              <a:t>Help CAD to reduce the backgrounds? Beam simulations, add additional shielding to the MVTX/sPHENIX BP </a:t>
            </a:r>
            <a:endParaRPr/>
          </a:p>
          <a:p>
            <a:pPr marL="457200" lvl="0" indent="-228600" algn="l" rtl="0">
              <a:lnSpc>
                <a:spcPct val="90000"/>
              </a:lnSpc>
              <a:spcBef>
                <a:spcPts val="1000"/>
              </a:spcBef>
              <a:spcAft>
                <a:spcPts val="0"/>
              </a:spcAft>
              <a:buClr>
                <a:schemeClr val="dk1"/>
              </a:buClr>
              <a:buSzPct val="116883"/>
              <a:buNone/>
            </a:pPr>
            <a:endParaRPr/>
          </a:p>
        </p:txBody>
      </p:sp>
      <p:sp>
        <p:nvSpPr>
          <p:cNvPr id="271" name="Google Shape;2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272" name="Google Shape;2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
        <p:nvSpPr>
          <p:cNvPr id="273" name="Google Shape;2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sp>
        <p:nvSpPr>
          <p:cNvPr id="274" name="Google Shape;274;p28"/>
          <p:cNvSpPr txBox="1"/>
          <p:nvPr/>
        </p:nvSpPr>
        <p:spPr>
          <a:xfrm>
            <a:off x="9264690" y="2703826"/>
            <a:ext cx="2571538"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Hcal/EMCal trigger available</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GL1 latency, ~3.5us? </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Cosmic triggers</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MVTX + INTT + EMCal/HCal</a:t>
            </a:r>
            <a:endParaRPr sz="1400" b="0" i="0" u="none" strike="noStrike" cap="none">
              <a:solidFill>
                <a:srgbClr val="000000"/>
              </a:solidFill>
              <a:latin typeface="Arial"/>
              <a:ea typeface="Arial"/>
              <a:cs typeface="Arial"/>
              <a:sym typeface="Arial"/>
            </a:endParaRPr>
          </a:p>
        </p:txBody>
      </p:sp>
      <p:sp>
        <p:nvSpPr>
          <p:cNvPr id="275" name="Google Shape;275;p28"/>
          <p:cNvSpPr txBox="1"/>
          <p:nvPr/>
        </p:nvSpPr>
        <p:spPr>
          <a:xfrm>
            <a:off x="9119724" y="4636736"/>
            <a:ext cx="240482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Check MVTX sensor noise, </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 and w/o B-field </a:t>
            </a:r>
            <a:endParaRPr/>
          </a:p>
        </p:txBody>
      </p:sp>
      <p:sp>
        <p:nvSpPr>
          <p:cNvPr id="276" name="Google Shape;276;p28"/>
          <p:cNvSpPr txBox="1"/>
          <p:nvPr/>
        </p:nvSpPr>
        <p:spPr>
          <a:xfrm>
            <a:off x="7799850" y="1182850"/>
            <a:ext cx="4414500" cy="8313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sPHENIX commissioning workfest this week: Mon-Wed</a:t>
            </a:r>
            <a:endParaRPr>
              <a:latin typeface="Calibri"/>
              <a:ea typeface="Calibri"/>
              <a:cs typeface="Calibri"/>
              <a:sym typeface="Calibri"/>
            </a:endParaRPr>
          </a:p>
          <a:p>
            <a:pPr marL="0" lvl="0" indent="0" algn="l" rtl="0">
              <a:spcBef>
                <a:spcPts val="0"/>
              </a:spcBef>
              <a:spcAft>
                <a:spcPts val="0"/>
              </a:spcAft>
              <a:buNone/>
            </a:pPr>
            <a:r>
              <a:rPr lang="en-US" u="sng">
                <a:solidFill>
                  <a:schemeClr val="hlink"/>
                </a:solidFill>
                <a:latin typeface="Calibri"/>
                <a:ea typeface="Calibri"/>
                <a:cs typeface="Calibri"/>
                <a:sym typeface="Calibri"/>
                <a:hlinkClick r:id="rId3"/>
              </a:rPr>
              <a:t>https://indico.bnl.gov/event/20205/</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a:latin typeface="Calibri"/>
                <a:ea typeface="Calibri"/>
                <a:cs typeface="Calibri"/>
                <a:sym typeface="Calibri"/>
              </a:rPr>
              <a:t>discuss plans for no-beam run etc.</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DF6D69-FCAA-E2B1-71DE-89103050A3D1}"/>
              </a:ext>
            </a:extLst>
          </p:cNvPr>
          <p:cNvSpPr>
            <a:spLocks noGrp="1"/>
          </p:cNvSpPr>
          <p:nvPr>
            <p:ph type="title"/>
          </p:nvPr>
        </p:nvSpPr>
        <p:spPr>
          <a:xfrm>
            <a:off x="138438" y="186340"/>
            <a:ext cx="10515600" cy="1325563"/>
          </a:xfrm>
        </p:spPr>
        <p:txBody>
          <a:bodyPr/>
          <a:lstStyle/>
          <a:p>
            <a:r>
              <a:rPr lang="en-US" dirty="0"/>
              <a:t>Add more shieling? </a:t>
            </a:r>
          </a:p>
        </p:txBody>
      </p:sp>
      <p:sp>
        <p:nvSpPr>
          <p:cNvPr id="7" name="Text Placeholder 6">
            <a:extLst>
              <a:ext uri="{FF2B5EF4-FFF2-40B4-BE49-F238E27FC236}">
                <a16:creationId xmlns:a16="http://schemas.microsoft.com/office/drawing/2014/main" id="{9261C128-47EE-C8FB-ABA9-B163680F5A64}"/>
              </a:ext>
            </a:extLst>
          </p:cNvPr>
          <p:cNvSpPr>
            <a:spLocks noGrp="1"/>
          </p:cNvSpPr>
          <p:nvPr>
            <p:ph type="body" idx="1"/>
          </p:nvPr>
        </p:nvSpPr>
        <p:spPr>
          <a:xfrm>
            <a:off x="0" y="1690688"/>
            <a:ext cx="4963510" cy="4351338"/>
          </a:xfrm>
        </p:spPr>
        <p:txBody>
          <a:bodyPr/>
          <a:lstStyle/>
          <a:p>
            <a:r>
              <a:rPr lang="en-US" dirty="0"/>
              <a:t>Beam scrapping on QX magnets? If so, add more shielding between IR and DX/QX </a:t>
            </a:r>
            <a:r>
              <a:rPr lang="en-US" dirty="0" err="1"/>
              <a:t>magenets</a:t>
            </a:r>
            <a:r>
              <a:rPr lang="en-US" dirty="0"/>
              <a:t> </a:t>
            </a:r>
          </a:p>
          <a:p>
            <a:endParaRPr lang="en-US" dirty="0"/>
          </a:p>
          <a:p>
            <a:r>
              <a:rPr lang="en-US" dirty="0"/>
              <a:t>Early slides from Kin Yip, for PHENIX work, 2003,2009 etc.</a:t>
            </a:r>
          </a:p>
        </p:txBody>
      </p:sp>
      <p:sp>
        <p:nvSpPr>
          <p:cNvPr id="3" name="Date Placeholder 2">
            <a:extLst>
              <a:ext uri="{FF2B5EF4-FFF2-40B4-BE49-F238E27FC236}">
                <a16:creationId xmlns:a16="http://schemas.microsoft.com/office/drawing/2014/main" id="{E48157AB-81EC-0C79-8677-A64674647CD6}"/>
              </a:ext>
            </a:extLst>
          </p:cNvPr>
          <p:cNvSpPr>
            <a:spLocks noGrp="1"/>
          </p:cNvSpPr>
          <p:nvPr>
            <p:ph type="dt" idx="10"/>
          </p:nvPr>
        </p:nvSpPr>
        <p:spPr/>
        <p:txBody>
          <a:bodyPr/>
          <a:lstStyle/>
          <a:p>
            <a:r>
              <a:rPr lang="en-US"/>
              <a:t>8/17/23</a:t>
            </a:r>
          </a:p>
        </p:txBody>
      </p:sp>
      <p:sp>
        <p:nvSpPr>
          <p:cNvPr id="4" name="Footer Placeholder 3">
            <a:extLst>
              <a:ext uri="{FF2B5EF4-FFF2-40B4-BE49-F238E27FC236}">
                <a16:creationId xmlns:a16="http://schemas.microsoft.com/office/drawing/2014/main" id="{2904B431-042A-3948-4ADF-15FFBE581255}"/>
              </a:ext>
            </a:extLst>
          </p:cNvPr>
          <p:cNvSpPr>
            <a:spLocks noGrp="1"/>
          </p:cNvSpPr>
          <p:nvPr>
            <p:ph type="ftr" idx="11"/>
          </p:nvPr>
        </p:nvSpPr>
        <p:spPr/>
        <p:txBody>
          <a:bodyPr/>
          <a:lstStyle/>
          <a:p>
            <a:r>
              <a:rPr lang="en-US"/>
              <a:t>MVTX Electroncis Meeting</a:t>
            </a:r>
          </a:p>
        </p:txBody>
      </p:sp>
      <p:sp>
        <p:nvSpPr>
          <p:cNvPr id="5" name="Slide Number Placeholder 4">
            <a:extLst>
              <a:ext uri="{FF2B5EF4-FFF2-40B4-BE49-F238E27FC236}">
                <a16:creationId xmlns:a16="http://schemas.microsoft.com/office/drawing/2014/main" id="{2885AAFA-47D7-13BF-D20C-57831CDBBC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pic>
        <p:nvPicPr>
          <p:cNvPr id="8" name="Picture 7" descr="A screenshot of a document&#10;&#10;Description automatically generated">
            <a:extLst>
              <a:ext uri="{FF2B5EF4-FFF2-40B4-BE49-F238E27FC236}">
                <a16:creationId xmlns:a16="http://schemas.microsoft.com/office/drawing/2014/main" id="{E3646238-736F-AF09-5DE0-94637C8018DE}"/>
              </a:ext>
            </a:extLst>
          </p:cNvPr>
          <p:cNvPicPr>
            <a:picLocks noChangeAspect="1"/>
          </p:cNvPicPr>
          <p:nvPr/>
        </p:nvPicPr>
        <p:blipFill>
          <a:blip r:embed="rId2"/>
          <a:stretch>
            <a:fillRect/>
          </a:stretch>
        </p:blipFill>
        <p:spPr>
          <a:xfrm>
            <a:off x="5364081" y="531813"/>
            <a:ext cx="6814781" cy="6127750"/>
          </a:xfrm>
          <a:prstGeom prst="rect">
            <a:avLst/>
          </a:prstGeom>
        </p:spPr>
      </p:pic>
      <p:sp>
        <p:nvSpPr>
          <p:cNvPr id="10" name="TextBox 9">
            <a:extLst>
              <a:ext uri="{FF2B5EF4-FFF2-40B4-BE49-F238E27FC236}">
                <a16:creationId xmlns:a16="http://schemas.microsoft.com/office/drawing/2014/main" id="{39356377-7C5F-44E9-25B8-0A4E9A21B6EB}"/>
              </a:ext>
            </a:extLst>
          </p:cNvPr>
          <p:cNvSpPr txBox="1"/>
          <p:nvPr/>
        </p:nvSpPr>
        <p:spPr>
          <a:xfrm>
            <a:off x="5396238" y="136525"/>
            <a:ext cx="6153806" cy="307777"/>
          </a:xfrm>
          <a:prstGeom prst="rect">
            <a:avLst/>
          </a:prstGeom>
          <a:noFill/>
        </p:spPr>
        <p:txBody>
          <a:bodyPr wrap="square">
            <a:spAutoFit/>
          </a:bodyPr>
          <a:lstStyle/>
          <a:p>
            <a:r>
              <a:rPr lang="en-US" sz="1400" b="1" dirty="0">
                <a:solidFill>
                  <a:srgbClr val="990099"/>
                </a:solidFill>
                <a:hlinkClick r:id="rId3"/>
              </a:rPr>
              <a:t>http://www.c-ad.bnl.gov/kinyip/Radiation/RHIC_Shielding.html</a:t>
            </a:r>
            <a:r>
              <a:rPr lang="en-US" sz="1400" b="1" dirty="0">
                <a:solidFill>
                  <a:srgbClr val="990099"/>
                </a:solidFill>
              </a:rPr>
              <a:t> </a:t>
            </a:r>
            <a:endParaRPr lang="en-US" dirty="0"/>
          </a:p>
        </p:txBody>
      </p:sp>
    </p:spTree>
    <p:extLst>
      <p:ext uri="{BB962C8B-B14F-4D97-AF65-F5344CB8AC3E}">
        <p14:creationId xmlns:p14="http://schemas.microsoft.com/office/powerpoint/2010/main" val="3966997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9"/>
          <p:cNvSpPr txBox="1">
            <a:spLocks noGrp="1"/>
          </p:cNvSpPr>
          <p:nvPr>
            <p:ph type="title"/>
          </p:nvPr>
        </p:nvSpPr>
        <p:spPr>
          <a:xfrm>
            <a:off x="838200" y="1825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Offline Analysis </a:t>
            </a:r>
            <a:endParaRPr/>
          </a:p>
        </p:txBody>
      </p:sp>
      <p:sp>
        <p:nvSpPr>
          <p:cNvPr id="282" name="Google Shape;282;p29"/>
          <p:cNvSpPr txBox="1">
            <a:spLocks noGrp="1"/>
          </p:cNvSpPr>
          <p:nvPr>
            <p:ph type="body" idx="1"/>
          </p:nvPr>
        </p:nvSpPr>
        <p:spPr>
          <a:xfrm>
            <a:off x="838199" y="1393902"/>
            <a:ext cx="9264805" cy="4783061"/>
          </a:xfrm>
          <a:prstGeom prst="rect">
            <a:avLst/>
          </a:prstGeom>
          <a:noFill/>
          <a:ln>
            <a:noFill/>
          </a:ln>
        </p:spPr>
        <p:txBody>
          <a:bodyPr spcFirstLastPara="1" wrap="square" lIns="91425" tIns="45700" rIns="91425" bIns="45700" anchor="t" anchorCtr="0">
            <a:normAutofit fontScale="85000" lnSpcReduction="20000"/>
          </a:bodyPr>
          <a:lstStyle/>
          <a:p>
            <a:pPr marL="457200" lvl="0" indent="-332814" algn="l" rtl="0">
              <a:lnSpc>
                <a:spcPct val="90000"/>
              </a:lnSpc>
              <a:spcBef>
                <a:spcPts val="1000"/>
              </a:spcBef>
              <a:spcAft>
                <a:spcPts val="0"/>
              </a:spcAft>
              <a:buClr>
                <a:schemeClr val="dk1"/>
              </a:buClr>
              <a:buSzPct val="75630"/>
              <a:buChar char="•"/>
            </a:pPr>
            <a:r>
              <a:rPr lang="en-US"/>
              <a:t>Optimal delta_BCO for MVTX+INTT matching</a:t>
            </a:r>
            <a:endParaRPr/>
          </a:p>
          <a:p>
            <a:pPr marL="914400" lvl="1" indent="-332814" algn="l" rtl="0">
              <a:lnSpc>
                <a:spcPct val="90000"/>
              </a:lnSpc>
              <a:spcBef>
                <a:spcPts val="500"/>
              </a:spcBef>
              <a:spcAft>
                <a:spcPts val="0"/>
              </a:spcAft>
              <a:buSzPct val="88235"/>
              <a:buChar char="•"/>
            </a:pPr>
            <a:r>
              <a:rPr lang="en-US"/>
              <a:t>Collision time = [BCO_INTT – dT1];  </a:t>
            </a:r>
            <a:endParaRPr/>
          </a:p>
          <a:p>
            <a:pPr marL="1371600" lvl="2" indent="-332814" algn="l" rtl="0">
              <a:lnSpc>
                <a:spcPct val="90000"/>
              </a:lnSpc>
              <a:spcBef>
                <a:spcPts val="500"/>
              </a:spcBef>
              <a:spcAft>
                <a:spcPts val="0"/>
              </a:spcAft>
              <a:buSzPct val="105882"/>
              <a:buChar char="•"/>
            </a:pPr>
            <a:r>
              <a:rPr lang="en-US"/>
              <a:t>dT1 = INTT internal delay</a:t>
            </a:r>
            <a:endParaRPr/>
          </a:p>
          <a:p>
            <a:pPr marL="914400" lvl="1" indent="-332814" algn="l" rtl="0">
              <a:lnSpc>
                <a:spcPct val="90000"/>
              </a:lnSpc>
              <a:spcBef>
                <a:spcPts val="500"/>
              </a:spcBef>
              <a:spcAft>
                <a:spcPts val="0"/>
              </a:spcAft>
              <a:buSzPct val="88235"/>
              <a:buChar char="•"/>
            </a:pPr>
            <a:r>
              <a:rPr lang="en-US"/>
              <a:t>Corresponding MVTX hit BCO = [BCO_MVTX - dT2] </a:t>
            </a:r>
            <a:endParaRPr/>
          </a:p>
          <a:p>
            <a:pPr marL="1371600" lvl="2" indent="-332814" algn="l" rtl="0">
              <a:lnSpc>
                <a:spcPct val="90000"/>
              </a:lnSpc>
              <a:spcBef>
                <a:spcPts val="500"/>
              </a:spcBef>
              <a:spcAft>
                <a:spcPts val="0"/>
              </a:spcAft>
              <a:buSzPct val="105882"/>
              <a:buChar char="•"/>
            </a:pPr>
            <a:r>
              <a:rPr lang="en-US"/>
              <a:t>dT2 = MVTX internal delay </a:t>
            </a:r>
            <a:endParaRPr/>
          </a:p>
          <a:p>
            <a:pPr marL="914400" lvl="1" indent="-332814" algn="l" rtl="0">
              <a:lnSpc>
                <a:spcPct val="90000"/>
              </a:lnSpc>
              <a:spcBef>
                <a:spcPts val="500"/>
              </a:spcBef>
              <a:spcAft>
                <a:spcPts val="0"/>
              </a:spcAft>
              <a:buSzPct val="88235"/>
              <a:buChar char="•"/>
            </a:pPr>
            <a:r>
              <a:rPr lang="en-US"/>
              <a:t>MVTX hit integration time ~ 5us (~ 50 BCO’s)</a:t>
            </a:r>
            <a:endParaRPr/>
          </a:p>
          <a:p>
            <a:pPr marL="1371600" lvl="2" indent="-332814" algn="l" rtl="0">
              <a:lnSpc>
                <a:spcPct val="90000"/>
              </a:lnSpc>
              <a:spcBef>
                <a:spcPts val="500"/>
              </a:spcBef>
              <a:spcAft>
                <a:spcPts val="0"/>
              </a:spcAft>
              <a:buSzPct val="105882"/>
              <a:buChar char="•"/>
            </a:pPr>
            <a:r>
              <a:rPr lang="en-US"/>
              <a:t>Strobe length = 44us </a:t>
            </a:r>
            <a:endParaRPr/>
          </a:p>
          <a:p>
            <a:pPr marL="457200" lvl="0" indent="-332814" algn="l" rtl="0">
              <a:lnSpc>
                <a:spcPct val="90000"/>
              </a:lnSpc>
              <a:spcBef>
                <a:spcPts val="1000"/>
              </a:spcBef>
              <a:spcAft>
                <a:spcPts val="0"/>
              </a:spcAft>
              <a:buClr>
                <a:schemeClr val="dk1"/>
              </a:buClr>
              <a:buSzPct val="75630"/>
              <a:buChar char="•"/>
            </a:pPr>
            <a:r>
              <a:rPr lang="en-US"/>
              <a:t> rcdaq decoder </a:t>
            </a:r>
            <a:endParaRPr/>
          </a:p>
          <a:p>
            <a:pPr marL="914400" lvl="1" indent="-332814" algn="l" rtl="0">
              <a:lnSpc>
                <a:spcPct val="90000"/>
              </a:lnSpc>
              <a:spcBef>
                <a:spcPts val="500"/>
              </a:spcBef>
              <a:spcAft>
                <a:spcPts val="0"/>
              </a:spcAft>
              <a:buSzPct val="88235"/>
              <a:buChar char="•"/>
            </a:pPr>
            <a:r>
              <a:rPr lang="en-US"/>
              <a:t>Online/Offline analysis </a:t>
            </a:r>
            <a:endParaRPr/>
          </a:p>
          <a:p>
            <a:pPr marL="914400" lvl="1" indent="-332814" algn="l" rtl="0">
              <a:lnSpc>
                <a:spcPct val="90000"/>
              </a:lnSpc>
              <a:spcBef>
                <a:spcPts val="500"/>
              </a:spcBef>
              <a:spcAft>
                <a:spcPts val="0"/>
              </a:spcAft>
              <a:buSzPct val="88235"/>
              <a:buChar char="•"/>
            </a:pPr>
            <a:r>
              <a:rPr lang="en-US"/>
              <a:t>Event pooling …  </a:t>
            </a:r>
            <a:endParaRPr/>
          </a:p>
          <a:p>
            <a:pPr marL="457200" lvl="0" indent="-332814" algn="l" rtl="0">
              <a:lnSpc>
                <a:spcPct val="90000"/>
              </a:lnSpc>
              <a:spcBef>
                <a:spcPts val="1000"/>
              </a:spcBef>
              <a:spcAft>
                <a:spcPts val="0"/>
              </a:spcAft>
              <a:buClr>
                <a:schemeClr val="dk1"/>
              </a:buClr>
              <a:buSzPct val="75630"/>
              <a:buChar char="•"/>
            </a:pPr>
            <a:r>
              <a:rPr lang="en-US"/>
              <a:t>Online monitor</a:t>
            </a:r>
            <a:endParaRPr/>
          </a:p>
          <a:p>
            <a:pPr marL="457200" lvl="0" indent="-332814" algn="l" rtl="0">
              <a:lnSpc>
                <a:spcPct val="90000"/>
              </a:lnSpc>
              <a:spcBef>
                <a:spcPts val="1000"/>
              </a:spcBef>
              <a:spcAft>
                <a:spcPts val="0"/>
              </a:spcAft>
              <a:buClr>
                <a:schemeClr val="dk1"/>
              </a:buClr>
              <a:buSzPct val="75630"/>
              <a:buChar char="•"/>
            </a:pPr>
            <a:r>
              <a:rPr lang="en-US"/>
              <a:t>Offline reconstruction </a:t>
            </a:r>
            <a:endParaRPr/>
          </a:p>
          <a:p>
            <a:pPr marL="914400" lvl="1" indent="-332814" algn="l" rtl="0">
              <a:lnSpc>
                <a:spcPct val="90000"/>
              </a:lnSpc>
              <a:spcBef>
                <a:spcPts val="500"/>
              </a:spcBef>
              <a:spcAft>
                <a:spcPts val="0"/>
              </a:spcAft>
              <a:buSzPct val="88235"/>
              <a:buChar char="•"/>
            </a:pPr>
            <a:r>
              <a:rPr lang="en-US"/>
              <a:t>Cluster</a:t>
            </a:r>
            <a:endParaRPr/>
          </a:p>
          <a:p>
            <a:pPr marL="914400" lvl="1" indent="-332814" algn="l" rtl="0">
              <a:lnSpc>
                <a:spcPct val="90000"/>
              </a:lnSpc>
              <a:spcBef>
                <a:spcPts val="500"/>
              </a:spcBef>
              <a:spcAft>
                <a:spcPts val="0"/>
              </a:spcAft>
              <a:buSzPct val="88235"/>
              <a:buChar char="•"/>
            </a:pPr>
            <a:r>
              <a:rPr lang="en-US"/>
              <a:t>Alignment </a:t>
            </a:r>
            <a:endParaRPr/>
          </a:p>
          <a:p>
            <a:pPr marL="914400" lvl="1" indent="-332814" algn="l" rtl="0">
              <a:lnSpc>
                <a:spcPct val="90000"/>
              </a:lnSpc>
              <a:spcBef>
                <a:spcPts val="500"/>
              </a:spcBef>
              <a:spcAft>
                <a:spcPts val="0"/>
              </a:spcAft>
              <a:buSzPct val="88235"/>
              <a:buChar char="•"/>
            </a:pPr>
            <a:r>
              <a:rPr lang="en-US"/>
              <a:t>Tracking </a:t>
            </a:r>
            <a:endParaRPr/>
          </a:p>
          <a:p>
            <a:pPr marL="457200" lvl="0" indent="-228600" algn="l" rtl="0">
              <a:lnSpc>
                <a:spcPct val="90000"/>
              </a:lnSpc>
              <a:spcBef>
                <a:spcPts val="1000"/>
              </a:spcBef>
              <a:spcAft>
                <a:spcPts val="0"/>
              </a:spcAft>
              <a:buClr>
                <a:schemeClr val="dk1"/>
              </a:buClr>
              <a:buSzPct val="75630"/>
              <a:buNone/>
            </a:pPr>
            <a:endParaRPr/>
          </a:p>
        </p:txBody>
      </p:sp>
      <p:sp>
        <p:nvSpPr>
          <p:cNvPr id="283" name="Google Shape;283;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284" name="Google Shape;28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
        <p:nvSpPr>
          <p:cNvPr id="285" name="Google Shape;285;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sp>
        <p:nvSpPr>
          <p:cNvPr id="286" name="Google Shape;286;p29"/>
          <p:cNvSpPr txBox="1"/>
          <p:nvPr/>
        </p:nvSpPr>
        <p:spPr>
          <a:xfrm>
            <a:off x="7982364" y="3869473"/>
            <a:ext cx="36807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Possibility of doing physics with already </a:t>
            </a:r>
            <a:endParaRPr/>
          </a:p>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collected MVTX data of AuAu?</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Cluster size</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Tracklets distributions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Internal ali</a:t>
            </a:r>
            <a:r>
              <a:rPr lang="en-US"/>
              <a:t>g</a:t>
            </a:r>
            <a:r>
              <a:rPr lang="en-US" sz="1400" b="0" i="0" u="none" strike="noStrike" cap="none">
                <a:solidFill>
                  <a:srgbClr val="000000"/>
                </a:solidFill>
                <a:latin typeface="Arial"/>
                <a:ea typeface="Arial"/>
                <a:cs typeface="Arial"/>
                <a:sym typeface="Arial"/>
              </a:rPr>
              <a:t>nment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0"/>
          <p:cNvSpPr txBox="1">
            <a:spLocks noGrp="1"/>
          </p:cNvSpPr>
          <p:nvPr>
            <p:ph type="title"/>
          </p:nvPr>
        </p:nvSpPr>
        <p:spPr>
          <a:xfrm>
            <a:off x="838200" y="1788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Rollerball pin capture block -1</a:t>
            </a:r>
            <a:endParaRPr/>
          </a:p>
        </p:txBody>
      </p:sp>
      <p:pic>
        <p:nvPicPr>
          <p:cNvPr id="292" name="Google Shape;292;p30" descr="Diagram, engineering drawing&#10;&#10;Description automatically generated"/>
          <p:cNvPicPr preferRelativeResize="0"/>
          <p:nvPr/>
        </p:nvPicPr>
        <p:blipFill rotWithShape="1">
          <a:blip r:embed="rId3">
            <a:alphaModFix/>
          </a:blip>
          <a:srcRect l="27732" t="8288" r="21272" b="12433"/>
          <a:stretch/>
        </p:blipFill>
        <p:spPr>
          <a:xfrm>
            <a:off x="3311610" y="1235676"/>
            <a:ext cx="6178378" cy="5436974"/>
          </a:xfrm>
          <a:prstGeom prst="rect">
            <a:avLst/>
          </a:prstGeom>
          <a:noFill/>
          <a:ln>
            <a:noFill/>
          </a:ln>
        </p:spPr>
      </p:pic>
      <p:sp>
        <p:nvSpPr>
          <p:cNvPr id="293" name="Google Shape;293;p30"/>
          <p:cNvSpPr txBox="1"/>
          <p:nvPr/>
        </p:nvSpPr>
        <p:spPr>
          <a:xfrm>
            <a:off x="9813073" y="568712"/>
            <a:ext cx="5437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Walt</a:t>
            </a:r>
            <a:endParaRPr/>
          </a:p>
        </p:txBody>
      </p:sp>
      <p:sp>
        <p:nvSpPr>
          <p:cNvPr id="294" name="Google Shape;29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295" name="Google Shape;29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
        <p:nvSpPr>
          <p:cNvPr id="296" name="Google Shape;29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BC5FEE-3FD0-C935-1916-0D4BEC02B8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pic>
        <p:nvPicPr>
          <p:cNvPr id="4" name="Picture 3">
            <a:extLst>
              <a:ext uri="{FF2B5EF4-FFF2-40B4-BE49-F238E27FC236}">
                <a16:creationId xmlns:a16="http://schemas.microsoft.com/office/drawing/2014/main" id="{2A7ECF6E-E516-56BE-0711-71657D9FB988}"/>
              </a:ext>
            </a:extLst>
          </p:cNvPr>
          <p:cNvPicPr>
            <a:picLocks noChangeAspect="1"/>
          </p:cNvPicPr>
          <p:nvPr/>
        </p:nvPicPr>
        <p:blipFill>
          <a:blip r:embed="rId2"/>
          <a:stretch>
            <a:fillRect/>
          </a:stretch>
        </p:blipFill>
        <p:spPr>
          <a:xfrm>
            <a:off x="6967151" y="407773"/>
            <a:ext cx="6030097" cy="6030097"/>
          </a:xfrm>
          <a:prstGeom prst="rect">
            <a:avLst/>
          </a:prstGeom>
        </p:spPr>
      </p:pic>
      <p:pic>
        <p:nvPicPr>
          <p:cNvPr id="3" name="Picture 2">
            <a:extLst>
              <a:ext uri="{FF2B5EF4-FFF2-40B4-BE49-F238E27FC236}">
                <a16:creationId xmlns:a16="http://schemas.microsoft.com/office/drawing/2014/main" id="{9211FDC4-47D2-426E-30A5-C1FEC5A04090}"/>
              </a:ext>
            </a:extLst>
          </p:cNvPr>
          <p:cNvPicPr>
            <a:picLocks noChangeAspect="1"/>
          </p:cNvPicPr>
          <p:nvPr/>
        </p:nvPicPr>
        <p:blipFill>
          <a:blip r:embed="rId3"/>
          <a:stretch>
            <a:fillRect/>
          </a:stretch>
        </p:blipFill>
        <p:spPr>
          <a:xfrm>
            <a:off x="0" y="719516"/>
            <a:ext cx="7640949" cy="5730711"/>
          </a:xfrm>
          <a:prstGeom prst="rect">
            <a:avLst/>
          </a:prstGeom>
        </p:spPr>
      </p:pic>
      <p:sp>
        <p:nvSpPr>
          <p:cNvPr id="5" name="Date Placeholder 4">
            <a:extLst>
              <a:ext uri="{FF2B5EF4-FFF2-40B4-BE49-F238E27FC236}">
                <a16:creationId xmlns:a16="http://schemas.microsoft.com/office/drawing/2014/main" id="{3AE5CF80-6842-66C7-8B6A-D9F3B7D18991}"/>
              </a:ext>
            </a:extLst>
          </p:cNvPr>
          <p:cNvSpPr>
            <a:spLocks noGrp="1"/>
          </p:cNvSpPr>
          <p:nvPr>
            <p:ph type="dt" idx="10"/>
          </p:nvPr>
        </p:nvSpPr>
        <p:spPr/>
        <p:txBody>
          <a:bodyPr/>
          <a:lstStyle/>
          <a:p>
            <a:r>
              <a:rPr lang="en-US"/>
              <a:t>8/17/23</a:t>
            </a:r>
          </a:p>
        </p:txBody>
      </p:sp>
      <p:sp>
        <p:nvSpPr>
          <p:cNvPr id="6" name="Footer Placeholder 5">
            <a:extLst>
              <a:ext uri="{FF2B5EF4-FFF2-40B4-BE49-F238E27FC236}">
                <a16:creationId xmlns:a16="http://schemas.microsoft.com/office/drawing/2014/main" id="{99E37B33-D1D8-5F49-F575-9361340CAAC6}"/>
              </a:ext>
            </a:extLst>
          </p:cNvPr>
          <p:cNvSpPr>
            <a:spLocks noGrp="1"/>
          </p:cNvSpPr>
          <p:nvPr>
            <p:ph type="ftr" idx="11"/>
          </p:nvPr>
        </p:nvSpPr>
        <p:spPr/>
        <p:txBody>
          <a:bodyPr/>
          <a:lstStyle/>
          <a:p>
            <a:r>
              <a:rPr lang="en-US"/>
              <a:t>MVTX Electroncis Meeting</a:t>
            </a:r>
          </a:p>
        </p:txBody>
      </p:sp>
    </p:spTree>
    <p:extLst>
      <p:ext uri="{BB962C8B-B14F-4D97-AF65-F5344CB8AC3E}">
        <p14:creationId xmlns:p14="http://schemas.microsoft.com/office/powerpoint/2010/main" val="3933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2"/>
          <p:cNvSpPr txBox="1">
            <a:spLocks noGrp="1"/>
          </p:cNvSpPr>
          <p:nvPr>
            <p:ph type="title"/>
          </p:nvPr>
        </p:nvSpPr>
        <p:spPr>
          <a:xfrm>
            <a:off x="838200" y="0"/>
            <a:ext cx="10515600" cy="8921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50000"/>
              <a:buNone/>
            </a:pPr>
            <a:r>
              <a:rPr lang="en-US" sz="4000"/>
              <a:t>8/12 last day for UConn Students at BNL:  </a:t>
            </a:r>
            <a:br>
              <a:rPr lang="en-US" sz="4000"/>
            </a:br>
            <a:r>
              <a:rPr lang="en-US" sz="3100"/>
              <a:t>- Great work by our summer students, thank you!</a:t>
            </a:r>
            <a:endParaRPr sz="4000"/>
          </a:p>
        </p:txBody>
      </p:sp>
      <p:sp>
        <p:nvSpPr>
          <p:cNvPr id="311" name="Google Shape;31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312" name="Google Shape;31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
        <p:nvSpPr>
          <p:cNvPr id="313" name="Google Shape;31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33</a:t>
            </a:fld>
            <a:endParaRPr/>
          </a:p>
        </p:txBody>
      </p:sp>
      <p:pic>
        <p:nvPicPr>
          <p:cNvPr id="314" name="Google Shape;314;p32" descr="A group of people in an office&#10;&#10;Description automatically generated"/>
          <p:cNvPicPr preferRelativeResize="0"/>
          <p:nvPr/>
        </p:nvPicPr>
        <p:blipFill rotWithShape="1">
          <a:blip r:embed="rId3">
            <a:alphaModFix/>
          </a:blip>
          <a:srcRect/>
          <a:stretch/>
        </p:blipFill>
        <p:spPr>
          <a:xfrm>
            <a:off x="0" y="954432"/>
            <a:ext cx="7202557" cy="5401918"/>
          </a:xfrm>
          <a:prstGeom prst="rect">
            <a:avLst/>
          </a:prstGeom>
          <a:noFill/>
          <a:ln>
            <a:noFill/>
          </a:ln>
        </p:spPr>
      </p:pic>
      <p:pic>
        <p:nvPicPr>
          <p:cNvPr id="315" name="Google Shape;315;p32" descr="A large warehouse with machines and a large metal structure&#10;&#10;Description automatically generated with medium confidence"/>
          <p:cNvPicPr preferRelativeResize="0"/>
          <p:nvPr/>
        </p:nvPicPr>
        <p:blipFill rotWithShape="1">
          <a:blip r:embed="rId4">
            <a:alphaModFix/>
          </a:blip>
          <a:srcRect/>
          <a:stretch/>
        </p:blipFill>
        <p:spPr>
          <a:xfrm>
            <a:off x="9448800" y="3856796"/>
            <a:ext cx="2743200" cy="2875722"/>
          </a:xfrm>
          <a:prstGeom prst="rect">
            <a:avLst/>
          </a:prstGeom>
          <a:noFill/>
          <a:ln>
            <a:noFill/>
          </a:ln>
        </p:spPr>
      </p:pic>
      <p:pic>
        <p:nvPicPr>
          <p:cNvPr id="316" name="Google Shape;316;p32" descr="A person working on a computer&#10;&#10;Description automatically generated"/>
          <p:cNvPicPr preferRelativeResize="0"/>
          <p:nvPr/>
        </p:nvPicPr>
        <p:blipFill rotWithShape="1">
          <a:blip r:embed="rId5">
            <a:alphaModFix/>
          </a:blip>
          <a:srcRect/>
          <a:stretch/>
        </p:blipFill>
        <p:spPr>
          <a:xfrm rot="5400000">
            <a:off x="6553200" y="3155950"/>
            <a:ext cx="3657600" cy="2743200"/>
          </a:xfrm>
          <a:prstGeom prst="rect">
            <a:avLst/>
          </a:prstGeom>
          <a:noFill/>
          <a:ln>
            <a:noFill/>
          </a:ln>
        </p:spPr>
      </p:pic>
      <p:pic>
        <p:nvPicPr>
          <p:cNvPr id="317" name="Google Shape;317;p32" descr="A group of people standing around a computer&#10;&#10;Description automatically generated"/>
          <p:cNvPicPr preferRelativeResize="0"/>
          <p:nvPr/>
        </p:nvPicPr>
        <p:blipFill rotWithShape="1">
          <a:blip r:embed="rId6">
            <a:alphaModFix/>
          </a:blip>
          <a:srcRect/>
          <a:stretch/>
        </p:blipFill>
        <p:spPr>
          <a:xfrm>
            <a:off x="8610600" y="662629"/>
            <a:ext cx="3538331" cy="277518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5"/>
          <p:cNvSpPr txBox="1">
            <a:spLocks noGrp="1"/>
          </p:cNvSpPr>
          <p:nvPr>
            <p:ph type="title"/>
          </p:nvPr>
        </p:nvSpPr>
        <p:spPr>
          <a:xfrm>
            <a:off x="838200" y="365125"/>
            <a:ext cx="10515600" cy="74323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Calibri"/>
              <a:buNone/>
            </a:pPr>
            <a:r>
              <a:rPr lang="en-US" sz="3659"/>
              <a:t>Some progress … much reduced background achieved with “aggressive beam collimation”</a:t>
            </a:r>
            <a:endParaRPr sz="3659"/>
          </a:p>
        </p:txBody>
      </p:sp>
      <p:sp>
        <p:nvSpPr>
          <p:cNvPr id="357" name="Google Shape;35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358" name="Google Shape;35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
        <p:nvSpPr>
          <p:cNvPr id="359" name="Google Shape;35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34</a:t>
            </a:fld>
            <a:endParaRPr/>
          </a:p>
        </p:txBody>
      </p:sp>
      <p:pic>
        <p:nvPicPr>
          <p:cNvPr id="360" name="Google Shape;360;p35"/>
          <p:cNvPicPr preferRelativeResize="0"/>
          <p:nvPr/>
        </p:nvPicPr>
        <p:blipFill rotWithShape="1">
          <a:blip r:embed="rId3">
            <a:alphaModFix/>
          </a:blip>
          <a:srcRect/>
          <a:stretch/>
        </p:blipFill>
        <p:spPr>
          <a:xfrm>
            <a:off x="6420196" y="2348153"/>
            <a:ext cx="5771804" cy="4008197"/>
          </a:xfrm>
          <a:prstGeom prst="rect">
            <a:avLst/>
          </a:prstGeom>
          <a:noFill/>
          <a:ln>
            <a:noFill/>
          </a:ln>
        </p:spPr>
      </p:pic>
      <p:pic>
        <p:nvPicPr>
          <p:cNvPr id="361" name="Google Shape;361;p35"/>
          <p:cNvPicPr preferRelativeResize="0"/>
          <p:nvPr/>
        </p:nvPicPr>
        <p:blipFill rotWithShape="1">
          <a:blip r:embed="rId4">
            <a:alphaModFix/>
          </a:blip>
          <a:srcRect/>
          <a:stretch/>
        </p:blipFill>
        <p:spPr>
          <a:xfrm>
            <a:off x="85998" y="2574513"/>
            <a:ext cx="5657668" cy="3918362"/>
          </a:xfrm>
          <a:prstGeom prst="rect">
            <a:avLst/>
          </a:prstGeom>
          <a:noFill/>
          <a:ln>
            <a:noFill/>
          </a:ln>
        </p:spPr>
      </p:pic>
      <p:sp>
        <p:nvSpPr>
          <p:cNvPr id="362" name="Google Shape;362;p35"/>
          <p:cNvSpPr txBox="1"/>
          <p:nvPr/>
        </p:nvSpPr>
        <p:spPr>
          <a:xfrm>
            <a:off x="1506345" y="2205180"/>
            <a:ext cx="207505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Before collimation - </a:t>
            </a:r>
            <a:endParaRPr sz="1400" b="0" i="0" u="none" strike="noStrike" cap="none">
              <a:solidFill>
                <a:srgbClr val="000000"/>
              </a:solidFill>
              <a:latin typeface="Arial"/>
              <a:ea typeface="Arial"/>
              <a:cs typeface="Arial"/>
              <a:sym typeface="Arial"/>
            </a:endParaRPr>
          </a:p>
        </p:txBody>
      </p:sp>
      <p:sp>
        <p:nvSpPr>
          <p:cNvPr id="363" name="Google Shape;363;p35"/>
          <p:cNvSpPr txBox="1"/>
          <p:nvPr/>
        </p:nvSpPr>
        <p:spPr>
          <a:xfrm>
            <a:off x="8153400" y="2166512"/>
            <a:ext cx="195162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After collimation </a:t>
            </a:r>
            <a:endParaRPr sz="1400" b="0" i="0" u="none" strike="noStrike" cap="none">
              <a:solidFill>
                <a:srgbClr val="000000"/>
              </a:solidFill>
              <a:latin typeface="Arial"/>
              <a:ea typeface="Arial"/>
              <a:cs typeface="Arial"/>
              <a:sym typeface="Arial"/>
            </a:endParaRPr>
          </a:p>
        </p:txBody>
      </p:sp>
      <p:sp>
        <p:nvSpPr>
          <p:cNvPr id="364" name="Google Shape;364;p35"/>
          <p:cNvSpPr txBox="1"/>
          <p:nvPr/>
        </p:nvSpPr>
        <p:spPr>
          <a:xfrm>
            <a:off x="3154152" y="1824936"/>
            <a:ext cx="55857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C00000"/>
                </a:solidFill>
                <a:latin typeface="Calibri"/>
                <a:ea typeface="Calibri"/>
                <a:cs typeface="Calibri"/>
                <a:sym typeface="Calibri"/>
              </a:rPr>
              <a:t>Stave auto-recovery activity vs time </a:t>
            </a:r>
            <a:endParaRPr sz="1400" b="0" i="0" u="none" strike="noStrike" cap="none">
              <a:solidFill>
                <a:srgbClr val="000000"/>
              </a:solidFill>
              <a:latin typeface="Arial"/>
              <a:ea typeface="Arial"/>
              <a:cs typeface="Arial"/>
              <a:sym typeface="Arial"/>
            </a:endParaRPr>
          </a:p>
        </p:txBody>
      </p:sp>
      <p:sp>
        <p:nvSpPr>
          <p:cNvPr id="365" name="Google Shape;365;p35"/>
          <p:cNvSpPr txBox="1"/>
          <p:nvPr/>
        </p:nvSpPr>
        <p:spPr>
          <a:xfrm>
            <a:off x="10372052" y="2096936"/>
            <a:ext cx="1527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Michael </a:t>
            </a:r>
            <a:endParaRPr sz="1400" b="0" i="0" u="none" strike="noStrike" cap="none">
              <a:solidFill>
                <a:srgbClr val="000000"/>
              </a:solidFill>
              <a:latin typeface="Arial"/>
              <a:ea typeface="Arial"/>
              <a:cs typeface="Arial"/>
              <a:sym typeface="Arial"/>
            </a:endParaRPr>
          </a:p>
        </p:txBody>
      </p:sp>
      <p:sp>
        <p:nvSpPr>
          <p:cNvPr id="366" name="Google Shape;366;p35"/>
          <p:cNvSpPr txBox="1"/>
          <p:nvPr/>
        </p:nvSpPr>
        <p:spPr>
          <a:xfrm>
            <a:off x="721200" y="1294850"/>
            <a:ext cx="10119600" cy="615600"/>
          </a:xfrm>
          <a:prstGeom prst="rect">
            <a:avLst/>
          </a:prstGeom>
          <a:solidFill>
            <a:srgbClr val="FFFF0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Note: Slower progress was out of MVTX control. We needed C-AD experts on site (working hours only) then RHIC went down on Tuesday afternoon and was only recovered on Sunday night. We’re now trying to understand GTM updates that were launched last week</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6"/>
          <p:cNvSpPr txBox="1">
            <a:spLocks noGrp="1"/>
          </p:cNvSpPr>
          <p:nvPr>
            <p:ph type="title"/>
          </p:nvPr>
        </p:nvSpPr>
        <p:spPr>
          <a:xfrm>
            <a:off x="294887" y="57064"/>
            <a:ext cx="10515600" cy="13272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Chip lifetime - L0 - L2, 07/28/2023</a:t>
            </a:r>
            <a:br>
              <a:rPr lang="en-US"/>
            </a:br>
            <a:r>
              <a:rPr lang="en-US"/>
              <a:t>- clear layer dependence seen</a:t>
            </a:r>
            <a:endParaRPr/>
          </a:p>
        </p:txBody>
      </p:sp>
      <p:sp>
        <p:nvSpPr>
          <p:cNvPr id="373" name="Google Shape;373;p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pic>
        <p:nvPicPr>
          <p:cNvPr id="374" name="Google Shape;374;p36"/>
          <p:cNvPicPr preferRelativeResize="0"/>
          <p:nvPr/>
        </p:nvPicPr>
        <p:blipFill rotWithShape="1">
          <a:blip r:embed="rId3">
            <a:alphaModFix/>
          </a:blip>
          <a:srcRect/>
          <a:stretch/>
        </p:blipFill>
        <p:spPr>
          <a:xfrm>
            <a:off x="7570089" y="1301313"/>
            <a:ext cx="4621911" cy="3144250"/>
          </a:xfrm>
          <a:prstGeom prst="rect">
            <a:avLst/>
          </a:prstGeom>
          <a:noFill/>
          <a:ln>
            <a:noFill/>
          </a:ln>
        </p:spPr>
      </p:pic>
      <p:pic>
        <p:nvPicPr>
          <p:cNvPr id="375" name="Google Shape;375;p36"/>
          <p:cNvPicPr preferRelativeResize="0"/>
          <p:nvPr/>
        </p:nvPicPr>
        <p:blipFill rotWithShape="1">
          <a:blip r:embed="rId4">
            <a:alphaModFix/>
          </a:blip>
          <a:srcRect/>
          <a:stretch/>
        </p:blipFill>
        <p:spPr>
          <a:xfrm>
            <a:off x="0" y="3684200"/>
            <a:ext cx="4226674" cy="2875350"/>
          </a:xfrm>
          <a:prstGeom prst="rect">
            <a:avLst/>
          </a:prstGeom>
          <a:noFill/>
          <a:ln>
            <a:noFill/>
          </a:ln>
        </p:spPr>
      </p:pic>
      <p:sp>
        <p:nvSpPr>
          <p:cNvPr id="376" name="Google Shape;376;p36"/>
          <p:cNvSpPr txBox="1"/>
          <p:nvPr/>
        </p:nvSpPr>
        <p:spPr>
          <a:xfrm>
            <a:off x="684137" y="4721539"/>
            <a:ext cx="17319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L0:  108sec</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many errors</a:t>
            </a:r>
            <a:endParaRPr sz="1800" b="1" i="0" u="none" strike="noStrike" cap="none">
              <a:solidFill>
                <a:schemeClr val="dk1"/>
              </a:solidFill>
              <a:latin typeface="Calibri"/>
              <a:ea typeface="Calibri"/>
              <a:cs typeface="Calibri"/>
              <a:sym typeface="Calibri"/>
            </a:endParaRPr>
          </a:p>
        </p:txBody>
      </p:sp>
      <p:sp>
        <p:nvSpPr>
          <p:cNvPr id="377" name="Google Shape;377;p36"/>
          <p:cNvSpPr txBox="1"/>
          <p:nvPr/>
        </p:nvSpPr>
        <p:spPr>
          <a:xfrm>
            <a:off x="8697670" y="2642625"/>
            <a:ext cx="2656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L2:  180sec, </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less errors</a:t>
            </a:r>
            <a:endParaRPr sz="1800" b="1" i="0" u="none" strike="noStrike" cap="none">
              <a:solidFill>
                <a:schemeClr val="dk1"/>
              </a:solidFill>
              <a:latin typeface="Calibri"/>
              <a:ea typeface="Calibri"/>
              <a:cs typeface="Calibri"/>
              <a:sym typeface="Calibri"/>
            </a:endParaRPr>
          </a:p>
        </p:txBody>
      </p:sp>
      <p:sp>
        <p:nvSpPr>
          <p:cNvPr id="378" name="Google Shape;378;p36"/>
          <p:cNvSpPr txBox="1"/>
          <p:nvPr/>
        </p:nvSpPr>
        <p:spPr>
          <a:xfrm>
            <a:off x="838200" y="1549025"/>
            <a:ext cx="76263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0000"/>
              </a:buClr>
              <a:buSzPts val="2200"/>
              <a:buFont typeface="Calibri"/>
              <a:buNone/>
            </a:pPr>
            <a:r>
              <a:rPr lang="en-US" sz="2200" b="1" i="0" u="none" strike="noStrike" cap="none">
                <a:solidFill>
                  <a:srgbClr val="FF0000"/>
                </a:solidFill>
                <a:latin typeface="Calibri"/>
                <a:ea typeface="Calibri"/>
                <a:cs typeface="Calibri"/>
                <a:sym typeface="Calibri"/>
              </a:rPr>
              <a:t>Run: 23025</a:t>
            </a:r>
            <a:endParaRPr sz="2200" b="1" i="0" u="none" strike="noStrike" cap="none">
              <a:solidFill>
                <a:srgbClr val="FF0000"/>
              </a:solidFill>
              <a:latin typeface="Calibri"/>
              <a:ea typeface="Calibri"/>
              <a:cs typeface="Calibri"/>
              <a:sym typeface="Calibri"/>
            </a:endParaRPr>
          </a:p>
        </p:txBody>
      </p:sp>
      <p:sp>
        <p:nvSpPr>
          <p:cNvPr id="379" name="Google Shape;379;p36"/>
          <p:cNvSpPr txBox="1"/>
          <p:nvPr/>
        </p:nvSpPr>
        <p:spPr>
          <a:xfrm>
            <a:off x="10261725" y="513300"/>
            <a:ext cx="19599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from Alessio</a:t>
            </a:r>
            <a:endParaRPr sz="1500" b="0" i="0" u="none" strike="noStrike" cap="none">
              <a:solidFill>
                <a:schemeClr val="dk1"/>
              </a:solidFill>
              <a:latin typeface="Calibri"/>
              <a:ea typeface="Calibri"/>
              <a:cs typeface="Calibri"/>
              <a:sym typeface="Calibri"/>
            </a:endParaRPr>
          </a:p>
        </p:txBody>
      </p:sp>
      <p:sp>
        <p:nvSpPr>
          <p:cNvPr id="380" name="Google Shape;38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381" name="Google Shape;38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pic>
        <p:nvPicPr>
          <p:cNvPr id="382" name="Google Shape;382;p36"/>
          <p:cNvPicPr preferRelativeResize="0"/>
          <p:nvPr/>
        </p:nvPicPr>
        <p:blipFill rotWithShape="1">
          <a:blip r:embed="rId5">
            <a:alphaModFix/>
          </a:blip>
          <a:srcRect/>
          <a:stretch/>
        </p:blipFill>
        <p:spPr>
          <a:xfrm>
            <a:off x="3797000" y="2383926"/>
            <a:ext cx="4114800" cy="2799250"/>
          </a:xfrm>
          <a:prstGeom prst="rect">
            <a:avLst/>
          </a:prstGeom>
          <a:noFill/>
          <a:ln>
            <a:noFill/>
          </a:ln>
        </p:spPr>
      </p:pic>
      <p:sp>
        <p:nvSpPr>
          <p:cNvPr id="383" name="Google Shape;383;p36"/>
          <p:cNvSpPr txBox="1"/>
          <p:nvPr/>
        </p:nvSpPr>
        <p:spPr>
          <a:xfrm>
            <a:off x="4560750" y="3983450"/>
            <a:ext cx="1731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L1:  144sec</a:t>
            </a:r>
            <a:endParaRPr sz="1800" b="1" i="0" u="none" strike="noStrike" cap="none">
              <a:solidFill>
                <a:schemeClr val="dk1"/>
              </a:solidFill>
              <a:latin typeface="Calibri"/>
              <a:ea typeface="Calibri"/>
              <a:cs typeface="Calibri"/>
              <a:sym typeface="Calibri"/>
            </a:endParaRPr>
          </a:p>
        </p:txBody>
      </p:sp>
      <p:sp>
        <p:nvSpPr>
          <p:cNvPr id="384" name="Google Shape;384;p36"/>
          <p:cNvSpPr/>
          <p:nvPr/>
        </p:nvSpPr>
        <p:spPr>
          <a:xfrm>
            <a:off x="156225" y="5514525"/>
            <a:ext cx="2937000" cy="11247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36"/>
          <p:cNvSpPr/>
          <p:nvPr/>
        </p:nvSpPr>
        <p:spPr>
          <a:xfrm>
            <a:off x="3966225" y="4219125"/>
            <a:ext cx="2937000" cy="11247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36"/>
          <p:cNvSpPr/>
          <p:nvPr/>
        </p:nvSpPr>
        <p:spPr>
          <a:xfrm>
            <a:off x="7852425" y="3457125"/>
            <a:ext cx="2937000" cy="11247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Status and Plan   </a:t>
            </a:r>
            <a:endParaRPr/>
          </a:p>
        </p:txBody>
      </p:sp>
      <p:sp>
        <p:nvSpPr>
          <p:cNvPr id="392" name="Google Shape;392;p37"/>
          <p:cNvSpPr txBox="1">
            <a:spLocks noGrp="1"/>
          </p:cNvSpPr>
          <p:nvPr>
            <p:ph type="body" idx="1"/>
          </p:nvPr>
        </p:nvSpPr>
        <p:spPr>
          <a:xfrm>
            <a:off x="838200" y="1433125"/>
            <a:ext cx="10515600" cy="4351200"/>
          </a:xfrm>
          <a:prstGeom prst="rect">
            <a:avLst/>
          </a:prstGeom>
          <a:noFill/>
          <a:ln>
            <a:noFill/>
          </a:ln>
        </p:spPr>
        <p:txBody>
          <a:bodyPr spcFirstLastPara="1" wrap="square" lIns="91425" tIns="45700" rIns="91425" bIns="45700" anchor="t" anchorCtr="0">
            <a:normAutofit fontScale="85000" lnSpcReduction="20000"/>
          </a:bodyPr>
          <a:lstStyle/>
          <a:p>
            <a:pPr marL="228600" lvl="0" indent="-201930" algn="l" rtl="0">
              <a:lnSpc>
                <a:spcPct val="90000"/>
              </a:lnSpc>
              <a:spcBef>
                <a:spcPts val="0"/>
              </a:spcBef>
              <a:spcAft>
                <a:spcPts val="0"/>
              </a:spcAft>
              <a:buClr>
                <a:schemeClr val="dk1"/>
              </a:buClr>
              <a:buSzPct val="100000"/>
              <a:buChar char="•"/>
            </a:pPr>
            <a:r>
              <a:rPr lang="en-US" b="1"/>
              <a:t>Continue working with CAD on beam background reduction</a:t>
            </a:r>
            <a:endParaRPr b="1"/>
          </a:p>
          <a:p>
            <a:pPr marL="685800" lvl="1" indent="-205740" algn="l" rtl="0">
              <a:lnSpc>
                <a:spcPct val="90000"/>
              </a:lnSpc>
              <a:spcBef>
                <a:spcPts val="500"/>
              </a:spcBef>
              <a:spcAft>
                <a:spcPts val="0"/>
              </a:spcAft>
              <a:buClr>
                <a:schemeClr val="dk1"/>
              </a:buClr>
              <a:buSzPct val="100000"/>
              <a:buChar char="•"/>
            </a:pPr>
            <a:r>
              <a:rPr lang="en-US"/>
              <a:t>More tests with single beam, with aggressive beam collimation, at the end of fills in coming days</a:t>
            </a:r>
            <a:endParaRPr/>
          </a:p>
          <a:p>
            <a:pPr marL="685800" lvl="1" indent="-205740" algn="l" rtl="0">
              <a:lnSpc>
                <a:spcPct val="90000"/>
              </a:lnSpc>
              <a:spcBef>
                <a:spcPts val="500"/>
              </a:spcBef>
              <a:spcAft>
                <a:spcPts val="0"/>
              </a:spcAft>
              <a:buClr>
                <a:schemeClr val="dk1"/>
              </a:buClr>
              <a:buSzPct val="100000"/>
              <a:buChar char="•"/>
            </a:pPr>
            <a:r>
              <a:rPr lang="en-US"/>
              <a:t>Add more shielding? </a:t>
            </a:r>
            <a:endParaRPr/>
          </a:p>
          <a:p>
            <a:pPr marL="1143000" lvl="2" indent="-111125" algn="l" rtl="0">
              <a:lnSpc>
                <a:spcPct val="90000"/>
              </a:lnSpc>
              <a:spcBef>
                <a:spcPts val="500"/>
              </a:spcBef>
              <a:spcAft>
                <a:spcPts val="0"/>
              </a:spcAft>
              <a:buClr>
                <a:schemeClr val="dk1"/>
              </a:buClr>
              <a:buSzPct val="100000"/>
              <a:buNone/>
            </a:pPr>
            <a:endParaRPr/>
          </a:p>
          <a:p>
            <a:pPr marL="228600" lvl="0" indent="-201930" algn="l" rtl="0">
              <a:lnSpc>
                <a:spcPct val="90000"/>
              </a:lnSpc>
              <a:spcBef>
                <a:spcPts val="1000"/>
              </a:spcBef>
              <a:spcAft>
                <a:spcPts val="0"/>
              </a:spcAft>
              <a:buClr>
                <a:schemeClr val="dk1"/>
              </a:buClr>
              <a:buSzPct val="100000"/>
              <a:buChar char="•"/>
            </a:pPr>
            <a:r>
              <a:rPr lang="en-US" b="1"/>
              <a:t>Explore alternative MVTX readout for this year</a:t>
            </a:r>
            <a:endParaRPr b="1"/>
          </a:p>
          <a:p>
            <a:pPr marL="685800" lvl="1" indent="-205740" algn="l" rtl="0">
              <a:lnSpc>
                <a:spcPct val="90000"/>
              </a:lnSpc>
              <a:spcBef>
                <a:spcPts val="500"/>
              </a:spcBef>
              <a:spcAft>
                <a:spcPts val="0"/>
              </a:spcAft>
              <a:buClr>
                <a:schemeClr val="dk1"/>
              </a:buClr>
              <a:buSzPct val="100000"/>
              <a:buChar char="•"/>
            </a:pPr>
            <a:r>
              <a:rPr lang="en-US"/>
              <a:t>Chip auto-recovery ON </a:t>
            </a:r>
            <a:endParaRPr/>
          </a:p>
          <a:p>
            <a:pPr marL="685800" lvl="1" indent="-205740" algn="l" rtl="0">
              <a:lnSpc>
                <a:spcPct val="90000"/>
              </a:lnSpc>
              <a:spcBef>
                <a:spcPts val="500"/>
              </a:spcBef>
              <a:spcAft>
                <a:spcPts val="0"/>
              </a:spcAft>
              <a:buClr>
                <a:schemeClr val="dk1"/>
              </a:buClr>
              <a:buSzPct val="100000"/>
              <a:buChar char="•"/>
            </a:pPr>
            <a:r>
              <a:rPr lang="en-US"/>
              <a:t>Triggered mode with short strobe</a:t>
            </a:r>
            <a:endParaRPr/>
          </a:p>
          <a:p>
            <a:pPr marL="1143000" lvl="2" indent="-232410" algn="l" rtl="0">
              <a:lnSpc>
                <a:spcPct val="90000"/>
              </a:lnSpc>
              <a:spcBef>
                <a:spcPts val="500"/>
              </a:spcBef>
              <a:spcAft>
                <a:spcPts val="0"/>
              </a:spcAft>
              <a:buClr>
                <a:schemeClr val="dk1"/>
              </a:buClr>
              <a:buSzPct val="120000"/>
              <a:buChar char="•"/>
            </a:pPr>
            <a:r>
              <a:rPr lang="en-US"/>
              <a:t>Low latency MBD LL1 trigger to MVTX </a:t>
            </a:r>
            <a:endParaRPr/>
          </a:p>
          <a:p>
            <a:pPr marL="1143000" lvl="2" indent="-209550" algn="l" rtl="0">
              <a:lnSpc>
                <a:spcPct val="90000"/>
              </a:lnSpc>
              <a:spcBef>
                <a:spcPts val="500"/>
              </a:spcBef>
              <a:spcAft>
                <a:spcPts val="0"/>
              </a:spcAft>
              <a:buClr>
                <a:schemeClr val="dk1"/>
              </a:buClr>
              <a:buSzPct val="100000"/>
              <a:buChar char="•"/>
            </a:pPr>
            <a:r>
              <a:rPr lang="en-US"/>
              <a:t>GL1 latency ~3.5us, good enough?</a:t>
            </a:r>
            <a:endParaRPr/>
          </a:p>
          <a:p>
            <a:pPr marL="228600" lvl="0" indent="-198267" algn="l" rtl="0">
              <a:lnSpc>
                <a:spcPct val="115000"/>
              </a:lnSpc>
              <a:spcBef>
                <a:spcPts val="0"/>
              </a:spcBef>
              <a:spcAft>
                <a:spcPts val="0"/>
              </a:spcAft>
              <a:buSzPct val="99941"/>
              <a:buChar char="•"/>
            </a:pPr>
            <a:r>
              <a:rPr lang="en-US" sz="1704">
                <a:latin typeface="Arial"/>
                <a:ea typeface="Arial"/>
                <a:cs typeface="Arial"/>
                <a:sym typeface="Arial"/>
              </a:rPr>
              <a:t>From today’s 9 o’clock meeting</a:t>
            </a:r>
            <a:endParaRPr sz="1704">
              <a:latin typeface="Arial"/>
              <a:ea typeface="Arial"/>
              <a:cs typeface="Arial"/>
              <a:sym typeface="Arial"/>
            </a:endParaRPr>
          </a:p>
          <a:p>
            <a:pPr marL="685800" lvl="1" indent="-198267" algn="l" rtl="0">
              <a:lnSpc>
                <a:spcPct val="115000"/>
              </a:lnSpc>
              <a:spcBef>
                <a:spcPts val="0"/>
              </a:spcBef>
              <a:spcAft>
                <a:spcPts val="0"/>
              </a:spcAft>
              <a:buSzPct val="99941"/>
              <a:buChar char="•"/>
            </a:pPr>
            <a:r>
              <a:rPr lang="en-US" sz="1704">
                <a:latin typeface="Arial"/>
                <a:ea typeface="Arial"/>
                <a:cs typeface="Arial"/>
                <a:sym typeface="Arial"/>
              </a:rPr>
              <a:t>MVTX background:</a:t>
            </a:r>
            <a:endParaRPr sz="1704">
              <a:latin typeface="Arial"/>
              <a:ea typeface="Arial"/>
              <a:cs typeface="Arial"/>
              <a:sym typeface="Arial"/>
            </a:endParaRPr>
          </a:p>
          <a:p>
            <a:pPr marL="1143000" lvl="2" indent="-198267" algn="l" rtl="0">
              <a:lnSpc>
                <a:spcPct val="115000"/>
              </a:lnSpc>
              <a:spcBef>
                <a:spcPts val="0"/>
              </a:spcBef>
              <a:spcAft>
                <a:spcPts val="0"/>
              </a:spcAft>
              <a:buSzPct val="99941"/>
              <a:buChar char="•"/>
            </a:pPr>
            <a:r>
              <a:rPr lang="en-US" sz="1704">
                <a:latin typeface="Arial"/>
                <a:ea typeface="Arial"/>
                <a:cs typeface="Arial"/>
                <a:sym typeface="Arial"/>
              </a:rPr>
              <a:t>try aggressive collimation at end of this store (the one that came in at 11am), so around 7pm</a:t>
            </a:r>
            <a:endParaRPr sz="1704">
              <a:latin typeface="Arial"/>
              <a:ea typeface="Arial"/>
              <a:cs typeface="Arial"/>
              <a:sym typeface="Arial"/>
            </a:endParaRPr>
          </a:p>
          <a:p>
            <a:pPr marL="1143000" lvl="2" indent="-198267" algn="l" rtl="0">
              <a:lnSpc>
                <a:spcPct val="115000"/>
              </a:lnSpc>
              <a:spcBef>
                <a:spcPts val="0"/>
              </a:spcBef>
              <a:spcAft>
                <a:spcPts val="0"/>
              </a:spcAft>
              <a:buSzPct val="99941"/>
              <a:buChar char="•"/>
            </a:pPr>
            <a:r>
              <a:rPr lang="en-US" sz="1704">
                <a:latin typeface="Arial"/>
                <a:ea typeface="Arial"/>
                <a:cs typeface="Arial"/>
                <a:sym typeface="Arial"/>
              </a:rPr>
              <a:t>beta* change:  we will run a test tomorrow morning to increase beta* to 5 m (currently beta* = 0.7) in order to decrease background from the triplets as much as possible</a:t>
            </a:r>
            <a:endParaRPr sz="1704">
              <a:latin typeface="Arial"/>
              <a:ea typeface="Arial"/>
              <a:cs typeface="Arial"/>
              <a:sym typeface="Arial"/>
            </a:endParaRPr>
          </a:p>
          <a:p>
            <a:pPr marL="1143000" lvl="2" indent="-198267" algn="l" rtl="0">
              <a:lnSpc>
                <a:spcPct val="115000"/>
              </a:lnSpc>
              <a:spcBef>
                <a:spcPts val="0"/>
              </a:spcBef>
              <a:spcAft>
                <a:spcPts val="0"/>
              </a:spcAft>
              <a:buSzPct val="99941"/>
              <a:buChar char="•"/>
            </a:pPr>
            <a:r>
              <a:rPr lang="en-US" sz="1704">
                <a:latin typeface="Arial"/>
                <a:ea typeface="Arial"/>
                <a:cs typeface="Arial"/>
                <a:sym typeface="Arial"/>
              </a:rPr>
              <a:t>There is an existing ramp with this beta* in both IRs </a:t>
            </a:r>
            <a:endParaRPr sz="1704">
              <a:latin typeface="Arial"/>
              <a:ea typeface="Arial"/>
              <a:cs typeface="Arial"/>
              <a:sym typeface="Arial"/>
            </a:endParaRPr>
          </a:p>
          <a:p>
            <a:pPr marL="228600" lvl="0" indent="-228600" algn="l" rtl="0">
              <a:lnSpc>
                <a:spcPct val="90000"/>
              </a:lnSpc>
              <a:spcBef>
                <a:spcPts val="500"/>
              </a:spcBef>
              <a:spcAft>
                <a:spcPts val="0"/>
              </a:spcAft>
              <a:buSzPct val="85918"/>
              <a:buChar char="•"/>
            </a:pPr>
            <a:r>
              <a:rPr lang="en-US" b="1" i="1">
                <a:solidFill>
                  <a:srgbClr val="C00000"/>
                </a:solidFill>
              </a:rPr>
              <a:t>Priority: To take data with the rest of sPHENIX subsystems</a:t>
            </a:r>
            <a:endParaRPr/>
          </a:p>
        </p:txBody>
      </p:sp>
      <p:sp>
        <p:nvSpPr>
          <p:cNvPr id="393" name="Google Shape;39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394" name="Google Shape;39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
        <p:nvSpPr>
          <p:cNvPr id="395" name="Google Shape;39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36</a:t>
            </a:fld>
            <a:endParaRPr/>
          </a:p>
        </p:txBody>
      </p:sp>
      <p:sp>
        <p:nvSpPr>
          <p:cNvPr id="396" name="Google Shape;396;p37"/>
          <p:cNvSpPr txBox="1"/>
          <p:nvPr/>
        </p:nvSpPr>
        <p:spPr>
          <a:xfrm>
            <a:off x="6271591" y="785191"/>
            <a:ext cx="97975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7/31/2023</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pic>
        <p:nvPicPr>
          <p:cNvPr id="403" name="Google Shape;403;p38"/>
          <p:cNvPicPr preferRelativeResize="0"/>
          <p:nvPr/>
        </p:nvPicPr>
        <p:blipFill rotWithShape="1">
          <a:blip r:embed="rId3">
            <a:alphaModFix/>
          </a:blip>
          <a:srcRect/>
          <a:stretch/>
        </p:blipFill>
        <p:spPr>
          <a:xfrm>
            <a:off x="0" y="-103274"/>
            <a:ext cx="12192000" cy="3793648"/>
          </a:xfrm>
          <a:prstGeom prst="rect">
            <a:avLst/>
          </a:prstGeom>
          <a:noFill/>
          <a:ln>
            <a:noFill/>
          </a:ln>
        </p:spPr>
      </p:pic>
      <p:pic>
        <p:nvPicPr>
          <p:cNvPr id="404" name="Google Shape;404;p38"/>
          <p:cNvPicPr preferRelativeResize="0"/>
          <p:nvPr/>
        </p:nvPicPr>
        <p:blipFill rotWithShape="1">
          <a:blip r:embed="rId4">
            <a:alphaModFix/>
          </a:blip>
          <a:srcRect/>
          <a:stretch/>
        </p:blipFill>
        <p:spPr>
          <a:xfrm>
            <a:off x="3990502" y="3418575"/>
            <a:ext cx="4840924" cy="3092775"/>
          </a:xfrm>
          <a:prstGeom prst="rect">
            <a:avLst/>
          </a:prstGeom>
          <a:noFill/>
          <a:ln>
            <a:noFill/>
          </a:ln>
        </p:spPr>
      </p:pic>
      <p:sp>
        <p:nvSpPr>
          <p:cNvPr id="405" name="Google Shape;40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406" name="Google Shape;40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9"/>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Commissioning ends in 4 weeks, ~ Aug 9</a:t>
            </a:r>
            <a:r>
              <a:rPr lang="en-US" baseline="30000"/>
              <a:t>th</a:t>
            </a:r>
            <a:r>
              <a:rPr lang="en-US"/>
              <a:t> </a:t>
            </a:r>
            <a:endParaRPr/>
          </a:p>
        </p:txBody>
      </p:sp>
      <p:sp>
        <p:nvSpPr>
          <p:cNvPr id="412" name="Google Shape;41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413" name="Google Shape;41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
        <p:nvSpPr>
          <p:cNvPr id="414" name="Google Shape;41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38</a:t>
            </a:fld>
            <a:endParaRPr/>
          </a:p>
        </p:txBody>
      </p:sp>
      <p:pic>
        <p:nvPicPr>
          <p:cNvPr id="415" name="Google Shape;415;p39" descr="A screenshot of a computer&#10;&#10;Description automatically generated"/>
          <p:cNvPicPr preferRelativeResize="0"/>
          <p:nvPr/>
        </p:nvPicPr>
        <p:blipFill rotWithShape="1">
          <a:blip r:embed="rId3">
            <a:alphaModFix/>
          </a:blip>
          <a:srcRect/>
          <a:stretch/>
        </p:blipFill>
        <p:spPr>
          <a:xfrm>
            <a:off x="626739" y="1325563"/>
            <a:ext cx="9966234" cy="5532437"/>
          </a:xfrm>
          <a:prstGeom prst="rect">
            <a:avLst/>
          </a:prstGeom>
          <a:noFill/>
          <a:ln>
            <a:noFill/>
          </a:ln>
        </p:spPr>
      </p:pic>
      <p:sp>
        <p:nvSpPr>
          <p:cNvPr id="416" name="Google Shape;416;p39"/>
          <p:cNvSpPr txBox="1"/>
          <p:nvPr/>
        </p:nvSpPr>
        <p:spPr>
          <a:xfrm>
            <a:off x="10184524" y="2659117"/>
            <a:ext cx="80182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John H.</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422" name="Google Shape;42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
        <p:nvSpPr>
          <p:cNvPr id="423" name="Google Shape;42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39</a:t>
            </a:fld>
            <a:endParaRPr/>
          </a:p>
        </p:txBody>
      </p:sp>
      <p:sp>
        <p:nvSpPr>
          <p:cNvPr id="424" name="Google Shape;424;p40"/>
          <p:cNvSpPr txBox="1"/>
          <p:nvPr/>
        </p:nvSpPr>
        <p:spPr>
          <a:xfrm>
            <a:off x="6765445" y="958663"/>
            <a:ext cx="1750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From Zhaozhong</a:t>
            </a:r>
            <a:endParaRPr sz="1800" b="0" i="0" u="none" strike="noStrike" cap="none">
              <a:solidFill>
                <a:schemeClr val="dk1"/>
              </a:solidFill>
              <a:latin typeface="Calibri"/>
              <a:ea typeface="Calibri"/>
              <a:cs typeface="Calibri"/>
              <a:sym typeface="Calibri"/>
            </a:endParaRPr>
          </a:p>
        </p:txBody>
      </p:sp>
      <p:sp>
        <p:nvSpPr>
          <p:cNvPr id="425" name="Google Shape;425;p40"/>
          <p:cNvSpPr txBox="1"/>
          <p:nvPr/>
        </p:nvSpPr>
        <p:spPr>
          <a:xfrm>
            <a:off x="9455725" y="1208175"/>
            <a:ext cx="2373600" cy="1493100"/>
          </a:xfrm>
          <a:prstGeom prst="rect">
            <a:avLst/>
          </a:prstGeom>
          <a:solidFill>
            <a:srgbClr val="FFFF00"/>
          </a:solidFill>
          <a:ln>
            <a:noFill/>
          </a:ln>
        </p:spPr>
        <p:txBody>
          <a:bodyPr spcFirstLastPara="1" wrap="square" lIns="91425" tIns="91425" rIns="91425" bIns="91425" anchor="t" anchorCtr="0">
            <a:spAutoFit/>
          </a:bodyPr>
          <a:lstStyle/>
          <a:p>
            <a:pPr marL="457200" marR="0" lvl="0" indent="-336550" algn="l" rtl="0">
              <a:lnSpc>
                <a:spcPct val="100000"/>
              </a:lnSpc>
              <a:spcBef>
                <a:spcPts val="0"/>
              </a:spcBef>
              <a:spcAft>
                <a:spcPts val="0"/>
              </a:spcAft>
              <a:buClr>
                <a:srgbClr val="000000"/>
              </a:buClr>
              <a:buSzPts val="1700"/>
              <a:buFont typeface="Calibri"/>
              <a:buChar char="-"/>
            </a:pPr>
            <a:r>
              <a:rPr lang="en-US" sz="1700" b="0" i="0" u="none" strike="noStrike" cap="none">
                <a:solidFill>
                  <a:srgbClr val="000000"/>
                </a:solidFill>
                <a:latin typeface="Calibri"/>
                <a:ea typeface="Calibri"/>
                <a:cs typeface="Calibri"/>
                <a:sym typeface="Calibri"/>
              </a:rPr>
              <a:t>private decoder for raw data checking</a:t>
            </a:r>
            <a:endParaRPr sz="1700" b="0" i="0" u="none"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a:p>
            <a:pPr marL="457200" marR="0" lvl="0" indent="-336550" algn="l" rtl="0">
              <a:lnSpc>
                <a:spcPct val="100000"/>
              </a:lnSpc>
              <a:spcBef>
                <a:spcPts val="0"/>
              </a:spcBef>
              <a:spcAft>
                <a:spcPts val="0"/>
              </a:spcAft>
              <a:buClr>
                <a:srgbClr val="000000"/>
              </a:buClr>
              <a:buSzPts val="1700"/>
              <a:buFont typeface="Calibri"/>
              <a:buChar char="-"/>
            </a:pPr>
            <a:r>
              <a:rPr lang="en-US" sz="1700" b="0" i="0" u="none" strike="noStrike" cap="none">
                <a:solidFill>
                  <a:srgbClr val="000000"/>
                </a:solidFill>
                <a:latin typeface="Calibri"/>
                <a:ea typeface="Calibri"/>
                <a:cs typeface="Calibri"/>
                <a:sym typeface="Calibri"/>
              </a:rPr>
              <a:t>rcdaq decoder with pooling in progress</a:t>
            </a:r>
            <a:endParaRPr sz="1700" b="0" i="0" u="none" strike="noStrike" cap="none">
              <a:solidFill>
                <a:srgbClr val="000000"/>
              </a:solidFill>
              <a:latin typeface="Calibri"/>
              <a:ea typeface="Calibri"/>
              <a:cs typeface="Calibri"/>
              <a:sym typeface="Calibri"/>
            </a:endParaRPr>
          </a:p>
        </p:txBody>
      </p:sp>
      <p:sp>
        <p:nvSpPr>
          <p:cNvPr id="426" name="Google Shape;426;p40"/>
          <p:cNvSpPr txBox="1"/>
          <p:nvPr/>
        </p:nvSpPr>
        <p:spPr>
          <a:xfrm>
            <a:off x="9500400" y="3762225"/>
            <a:ext cx="2691600" cy="708000"/>
          </a:xfrm>
          <a:prstGeom prst="rect">
            <a:avLst/>
          </a:prstGeom>
          <a:solidFill>
            <a:srgbClr val="FFFF00"/>
          </a:solidFill>
          <a:ln>
            <a:noFill/>
          </a:ln>
        </p:spPr>
        <p:txBody>
          <a:bodyPr spcFirstLastPara="1" wrap="square" lIns="91425" tIns="91425" rIns="91425" bIns="91425" anchor="t" anchorCtr="0">
            <a:spAutoFit/>
          </a:bodyPr>
          <a:lstStyle/>
          <a:p>
            <a:pPr marL="457200" marR="0" lvl="0" indent="-336550" algn="l" rtl="0">
              <a:lnSpc>
                <a:spcPct val="100000"/>
              </a:lnSpc>
              <a:spcBef>
                <a:spcPts val="0"/>
              </a:spcBef>
              <a:spcAft>
                <a:spcPts val="0"/>
              </a:spcAft>
              <a:buClr>
                <a:srgbClr val="000000"/>
              </a:buClr>
              <a:buSzPts val="1700"/>
              <a:buFont typeface="Calibri"/>
              <a:buChar char="-"/>
            </a:pPr>
            <a:r>
              <a:rPr lang="en-US" sz="1700" b="0" i="0" u="none" strike="noStrike" cap="none">
                <a:solidFill>
                  <a:srgbClr val="000000"/>
                </a:solidFill>
                <a:latin typeface="Calibri"/>
                <a:ea typeface="Calibri"/>
                <a:cs typeface="Calibri"/>
                <a:sym typeface="Calibri"/>
              </a:rPr>
              <a:t>a new integrated control panel - WinCC</a:t>
            </a:r>
            <a:endParaRPr sz="1700" b="0" i="0" u="none" strike="noStrike" cap="none">
              <a:solidFill>
                <a:srgbClr val="000000"/>
              </a:solidFill>
              <a:latin typeface="Calibri"/>
              <a:ea typeface="Calibri"/>
              <a:cs typeface="Calibri"/>
              <a:sym typeface="Calibri"/>
            </a:endParaRPr>
          </a:p>
        </p:txBody>
      </p:sp>
      <p:pic>
        <p:nvPicPr>
          <p:cNvPr id="427" name="Google Shape;427;p40"/>
          <p:cNvPicPr preferRelativeResize="0"/>
          <p:nvPr/>
        </p:nvPicPr>
        <p:blipFill rotWithShape="1">
          <a:blip r:embed="rId3">
            <a:alphaModFix/>
          </a:blip>
          <a:srcRect/>
          <a:stretch/>
        </p:blipFill>
        <p:spPr>
          <a:xfrm>
            <a:off x="365800" y="983738"/>
            <a:ext cx="8958505" cy="5472212"/>
          </a:xfrm>
          <a:prstGeom prst="rect">
            <a:avLst/>
          </a:prstGeom>
          <a:noFill/>
          <a:ln>
            <a:noFill/>
          </a:ln>
        </p:spPr>
      </p:pic>
      <p:sp>
        <p:nvSpPr>
          <p:cNvPr id="428" name="Google Shape;428;p40"/>
          <p:cNvSpPr txBox="1"/>
          <p:nvPr/>
        </p:nvSpPr>
        <p:spPr>
          <a:xfrm>
            <a:off x="838200" y="-5500"/>
            <a:ext cx="44571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000000"/>
                </a:solidFill>
                <a:latin typeface="Calibri"/>
                <a:ea typeface="Calibri"/>
                <a:cs typeface="Calibri"/>
                <a:sym typeface="Calibri"/>
              </a:rPr>
              <a:t>Work in progress </a:t>
            </a:r>
            <a:endParaRPr sz="4000" b="1" i="0" u="none" strike="noStrike" cap="none">
              <a:solidFill>
                <a:srgbClr val="000000"/>
              </a:solidFill>
              <a:latin typeface="Calibri"/>
              <a:ea typeface="Calibri"/>
              <a:cs typeface="Calibri"/>
              <a:sym typeface="Calibri"/>
            </a:endParaRPr>
          </a:p>
        </p:txBody>
      </p:sp>
      <p:sp>
        <p:nvSpPr>
          <p:cNvPr id="429" name="Google Shape;429;p40"/>
          <p:cNvSpPr txBox="1"/>
          <p:nvPr/>
        </p:nvSpPr>
        <p:spPr>
          <a:xfrm>
            <a:off x="9500400" y="5438625"/>
            <a:ext cx="2691600" cy="446400"/>
          </a:xfrm>
          <a:prstGeom prst="rect">
            <a:avLst/>
          </a:prstGeom>
          <a:solidFill>
            <a:srgbClr val="FFFF00"/>
          </a:solidFill>
          <a:ln>
            <a:noFill/>
          </a:ln>
        </p:spPr>
        <p:txBody>
          <a:bodyPr spcFirstLastPara="1" wrap="square" lIns="91425" tIns="91425" rIns="91425" bIns="91425" anchor="t" anchorCtr="0">
            <a:spAutoFit/>
          </a:bodyPr>
          <a:lstStyle/>
          <a:p>
            <a:pPr marL="457200" marR="0" lvl="0" indent="-336550" algn="l" rtl="0">
              <a:lnSpc>
                <a:spcPct val="100000"/>
              </a:lnSpc>
              <a:spcBef>
                <a:spcPts val="0"/>
              </a:spcBef>
              <a:spcAft>
                <a:spcPts val="0"/>
              </a:spcAft>
              <a:buClr>
                <a:srgbClr val="000000"/>
              </a:buClr>
              <a:buSzPts val="1700"/>
              <a:buFont typeface="Calibri"/>
              <a:buChar char="-"/>
            </a:pPr>
            <a:r>
              <a:rPr lang="en-US" sz="1700" b="0" i="0" u="none" strike="noStrike" cap="none">
                <a:solidFill>
                  <a:srgbClr val="000000"/>
                </a:solidFill>
                <a:latin typeface="Calibri"/>
                <a:ea typeface="Calibri"/>
                <a:cs typeface="Calibri"/>
                <a:sym typeface="Calibri"/>
              </a:rPr>
              <a:t>3D event display </a:t>
            </a:r>
            <a:endParaRPr sz="1700" b="0" i="0" u="none" strike="noStrike" cap="none">
              <a:solidFill>
                <a:srgbClr val="000000"/>
              </a:solidFill>
              <a:latin typeface="Calibri"/>
              <a:ea typeface="Calibri"/>
              <a:cs typeface="Calibri"/>
              <a:sym typeface="Calibri"/>
            </a:endParaRPr>
          </a:p>
        </p:txBody>
      </p:sp>
      <p:sp>
        <p:nvSpPr>
          <p:cNvPr id="430" name="Google Shape;430;p40"/>
          <p:cNvSpPr txBox="1"/>
          <p:nvPr/>
        </p:nvSpPr>
        <p:spPr>
          <a:xfrm>
            <a:off x="9084365" y="417443"/>
            <a:ext cx="97975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7/17/2023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0" y="1"/>
            <a:ext cx="8605838" cy="1312905"/>
          </a:xfrm>
        </p:spPr>
        <p:txBody>
          <a:bodyPr>
            <a:normAutofit fontScale="90000"/>
          </a:bodyPr>
          <a:lstStyle/>
          <a:p>
            <a:pPr>
              <a:defRPr/>
            </a:pPr>
            <a:r>
              <a:rPr lang="en-US" dirty="0"/>
              <a:t>PHENIX </a:t>
            </a:r>
            <a:r>
              <a:rPr lang="en-US"/>
              <a:t>background problem</a:t>
            </a:r>
            <a:endParaRPr lang="en-US" dirty="0"/>
          </a:p>
        </p:txBody>
      </p:sp>
      <p:sp>
        <p:nvSpPr>
          <p:cNvPr id="2051" name="Rectangle 3"/>
          <p:cNvSpPr>
            <a:spLocks noGrp="1" noChangeArrowheads="1"/>
          </p:cNvSpPr>
          <p:nvPr>
            <p:ph type="subTitle" idx="1"/>
          </p:nvPr>
        </p:nvSpPr>
        <p:spPr>
          <a:xfrm>
            <a:off x="2387601" y="2171737"/>
            <a:ext cx="8101013" cy="3995738"/>
          </a:xfrm>
        </p:spPr>
        <p:txBody>
          <a:bodyPr>
            <a:normAutofit/>
          </a:bodyPr>
          <a:lstStyle/>
          <a:p>
            <a:pPr algn="l">
              <a:buFont typeface="Wingdings" pitchFamily="2" charset="2"/>
              <a:buChar char="l"/>
            </a:pPr>
            <a:r>
              <a:rPr lang="en-US" b="1" dirty="0">
                <a:solidFill>
                  <a:srgbClr val="006600"/>
                </a:solidFill>
              </a:rPr>
              <a:t> </a:t>
            </a:r>
            <a:r>
              <a:rPr lang="en-US" sz="3000" b="1" dirty="0">
                <a:solidFill>
                  <a:srgbClr val="006600"/>
                </a:solidFill>
              </a:rPr>
              <a:t>Works done in 2003 (</a:t>
            </a:r>
            <a:r>
              <a:rPr lang="en-US" sz="2200" b="1" dirty="0">
                <a:solidFill>
                  <a:srgbClr val="006600"/>
                </a:solidFill>
              </a:rPr>
              <a:t>Minutes and presentations of the RHIC Experiment Shielding Working Group are kept at :</a:t>
            </a:r>
          </a:p>
          <a:p>
            <a:pPr algn="l"/>
            <a:r>
              <a:rPr lang="en-US" sz="2200" b="1" dirty="0">
                <a:solidFill>
                  <a:srgbClr val="990099"/>
                </a:solidFill>
                <a:hlinkClick r:id="rId2"/>
              </a:rPr>
              <a:t>http://www.c-ad.bnl.gov/kinyip/Radiation/RHIC_Shielding.html</a:t>
            </a:r>
            <a:r>
              <a:rPr lang="en-US" sz="2200" b="1" dirty="0">
                <a:solidFill>
                  <a:srgbClr val="990099"/>
                </a:solidFill>
              </a:rPr>
              <a:t> </a:t>
            </a:r>
            <a:r>
              <a:rPr lang="en-US" sz="2200" b="1" dirty="0">
                <a:solidFill>
                  <a:srgbClr val="006600"/>
                </a:solidFill>
              </a:rPr>
              <a:t>)</a:t>
            </a:r>
          </a:p>
          <a:p>
            <a:pPr algn="l">
              <a:buFont typeface="Wingdings" pitchFamily="2" charset="2"/>
              <a:buChar char="l"/>
            </a:pPr>
            <a:endParaRPr lang="en-US" sz="3000" b="1" dirty="0">
              <a:solidFill>
                <a:srgbClr val="006600"/>
              </a:solidFill>
            </a:endParaRPr>
          </a:p>
          <a:p>
            <a:pPr algn="l">
              <a:buFont typeface="Wingdings" pitchFamily="2" charset="2"/>
              <a:buChar char="l"/>
            </a:pPr>
            <a:r>
              <a:rPr lang="en-US" sz="3000" b="1" dirty="0">
                <a:solidFill>
                  <a:srgbClr val="006600"/>
                </a:solidFill>
              </a:rPr>
              <a:t> Situation now (some observations) … </a:t>
            </a:r>
          </a:p>
          <a:p>
            <a:endParaRPr lang="en-US" sz="2200" b="1" dirty="0">
              <a:solidFill>
                <a:srgbClr val="006600"/>
              </a:solidFill>
            </a:endParaRPr>
          </a:p>
          <a:p>
            <a:endParaRPr lang="en-US" sz="2200" b="1" dirty="0">
              <a:solidFill>
                <a:srgbClr val="990099"/>
              </a:solidFill>
              <a:hlinkClick r:id="rId2"/>
            </a:endParaRPr>
          </a:p>
          <a:p>
            <a:pPr algn="l"/>
            <a:endParaRPr lang="en-US" b="1" dirty="0">
              <a:solidFill>
                <a:srgbClr val="006600"/>
              </a:solidFill>
            </a:endParaRPr>
          </a:p>
          <a:p>
            <a:endParaRPr lang="en-US" sz="2200" dirty="0">
              <a:solidFill>
                <a:srgbClr val="990099"/>
              </a:solidFill>
            </a:endParaRPr>
          </a:p>
        </p:txBody>
      </p:sp>
      <p:sp>
        <p:nvSpPr>
          <p:cNvPr id="12292" name="Rectangle 9"/>
          <p:cNvSpPr>
            <a:spLocks noGrp="1" noChangeArrowheads="1"/>
          </p:cNvSpPr>
          <p:nvPr>
            <p:ph type="dt" sz="quarter" idx="10"/>
          </p:nvPr>
        </p:nvSpPr>
        <p:spPr bwMode="auto">
          <a:noFill/>
          <a:ln>
            <a:miter lim="800000"/>
            <a:headEnd/>
            <a:tailEnd/>
          </a:ln>
        </p:spPr>
        <p:txBody>
          <a:bodyPr spcFirstLastPara="1" wrap="square" lIns="91440" tIns="45720" rIns="91440" bIns="45720" numCol="1" anchor="ctr" anchorCtr="0" compatLnSpc="1">
            <a:prstTxWarp prst="textNoShape">
              <a:avLst/>
            </a:prstTxWarp>
            <a:noAutofit/>
          </a:bodyPr>
          <a:lstStyle/>
          <a:p>
            <a:r>
              <a:rPr lang="en-US"/>
              <a:t>June 11, 2003</a:t>
            </a:r>
          </a:p>
        </p:txBody>
      </p:sp>
      <p:sp>
        <p:nvSpPr>
          <p:cNvPr id="5" name="Rectangle 10"/>
          <p:cNvSpPr>
            <a:spLocks noGrp="1" noChangeArrowheads="1"/>
          </p:cNvSpPr>
          <p:nvPr>
            <p:ph type="ftr" sz="quarter" idx="11"/>
          </p:nvPr>
        </p:nvSpPr>
        <p:spPr/>
        <p:txBody>
          <a:bodyPr/>
          <a:lstStyle/>
          <a:p>
            <a:pPr>
              <a:defRPr/>
            </a:pPr>
            <a:r>
              <a:rPr lang="en-US"/>
              <a:t>Kin Yip</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41"/>
          <p:cNvSpPr txBox="1">
            <a:spLocks noGrp="1"/>
          </p:cNvSpPr>
          <p:nvPr>
            <p:ph type="title"/>
          </p:nvPr>
        </p:nvSpPr>
        <p:spPr>
          <a:xfrm>
            <a:off x="552538" y="51897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3D Display </a:t>
            </a:r>
            <a:endParaRPr/>
          </a:p>
        </p:txBody>
      </p:sp>
      <p:sp>
        <p:nvSpPr>
          <p:cNvPr id="436" name="Google Shape;436;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437" name="Google Shape;437;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
        <p:nvSpPr>
          <p:cNvPr id="438" name="Google Shape;438;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40</a:t>
            </a:fld>
            <a:endParaRPr/>
          </a:p>
        </p:txBody>
      </p:sp>
      <p:pic>
        <p:nvPicPr>
          <p:cNvPr id="439" name="Google Shape;439;p41"/>
          <p:cNvPicPr preferRelativeResize="0"/>
          <p:nvPr/>
        </p:nvPicPr>
        <p:blipFill rotWithShape="1">
          <a:blip r:embed="rId3">
            <a:alphaModFix/>
          </a:blip>
          <a:srcRect l="347" r="357"/>
          <a:stretch/>
        </p:blipFill>
        <p:spPr>
          <a:xfrm>
            <a:off x="4850" y="3446707"/>
            <a:ext cx="4386890" cy="2985839"/>
          </a:xfrm>
          <a:prstGeom prst="rect">
            <a:avLst/>
          </a:prstGeom>
          <a:noFill/>
          <a:ln>
            <a:noFill/>
          </a:ln>
        </p:spPr>
      </p:pic>
      <p:pic>
        <p:nvPicPr>
          <p:cNvPr id="440" name="Google Shape;440;p41" descr="A screenshot of a video game&#10;&#10;Description automatically generated"/>
          <p:cNvPicPr preferRelativeResize="0"/>
          <p:nvPr/>
        </p:nvPicPr>
        <p:blipFill rotWithShape="1">
          <a:blip r:embed="rId4">
            <a:alphaModFix/>
          </a:blip>
          <a:srcRect/>
          <a:stretch/>
        </p:blipFill>
        <p:spPr>
          <a:xfrm>
            <a:off x="4454612" y="747584"/>
            <a:ext cx="7772400" cy="5566814"/>
          </a:xfrm>
          <a:prstGeom prst="rect">
            <a:avLst/>
          </a:prstGeom>
          <a:noFill/>
          <a:ln>
            <a:noFill/>
          </a:ln>
        </p:spPr>
      </p:pic>
      <p:sp>
        <p:nvSpPr>
          <p:cNvPr id="441" name="Google Shape;441;p41"/>
          <p:cNvSpPr txBox="1"/>
          <p:nvPr/>
        </p:nvSpPr>
        <p:spPr>
          <a:xfrm>
            <a:off x="214550" y="3102288"/>
            <a:ext cx="6280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Blue-beam only. 1000 &lt;= nHits &lt;= 3000, all staves. 474 HBF</a:t>
            </a:r>
            <a:endParaRPr sz="1400" b="0" i="0" u="none" strike="noStrike" cap="none">
              <a:solidFill>
                <a:srgbClr val="000000"/>
              </a:solidFill>
              <a:latin typeface="Calibri"/>
              <a:ea typeface="Calibri"/>
              <a:cs typeface="Calibri"/>
              <a:sym typeface="Calibri"/>
            </a:endParaRPr>
          </a:p>
        </p:txBody>
      </p:sp>
      <p:sp>
        <p:nvSpPr>
          <p:cNvPr id="442" name="Google Shape;442;p41"/>
          <p:cNvSpPr txBox="1"/>
          <p:nvPr/>
        </p:nvSpPr>
        <p:spPr>
          <a:xfrm>
            <a:off x="4315550" y="305825"/>
            <a:ext cx="81501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Thanks to Thomas Marshall and Aditya Dash for helps on setting up the sPHENIX event display</a:t>
            </a:r>
            <a:endParaRPr sz="1600" b="0" i="0" u="none" strike="noStrike" cap="none">
              <a:solidFill>
                <a:srgbClr val="000000"/>
              </a:solidFill>
              <a:latin typeface="Calibri"/>
              <a:ea typeface="Calibri"/>
              <a:cs typeface="Calibri"/>
              <a:sym typeface="Calibri"/>
            </a:endParaRPr>
          </a:p>
        </p:txBody>
      </p:sp>
      <p:sp>
        <p:nvSpPr>
          <p:cNvPr id="443" name="Google Shape;443;p41"/>
          <p:cNvSpPr txBox="1"/>
          <p:nvPr/>
        </p:nvSpPr>
        <p:spPr>
          <a:xfrm>
            <a:off x="214550" y="2195900"/>
            <a:ext cx="44292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Cameron, Hao-Ren, Xudong, Zhaozhong, Gursimram, Ricardo, Alessio et al</a:t>
            </a:r>
            <a:endParaRPr sz="1400" b="0" i="0" u="none" strike="noStrike" cap="none">
              <a:solidFill>
                <a:srgbClr val="000000"/>
              </a:solidFill>
              <a:latin typeface="Calibri"/>
              <a:ea typeface="Calibri"/>
              <a:cs typeface="Calibri"/>
              <a:sym typeface="Calibri"/>
            </a:endParaRPr>
          </a:p>
        </p:txBody>
      </p:sp>
      <p:sp>
        <p:nvSpPr>
          <p:cNvPr id="444" name="Google Shape;444;p41"/>
          <p:cNvSpPr txBox="1"/>
          <p:nvPr/>
        </p:nvSpPr>
        <p:spPr>
          <a:xfrm>
            <a:off x="5098250" y="6325050"/>
            <a:ext cx="5792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45" name="Google Shape;445;p41"/>
          <p:cNvSpPr txBox="1"/>
          <p:nvPr/>
        </p:nvSpPr>
        <p:spPr>
          <a:xfrm>
            <a:off x="5942925" y="6162025"/>
            <a:ext cx="6522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Animation: </a:t>
            </a:r>
            <a:r>
              <a:rPr lang="en-US" sz="1100" b="0" i="0" u="sng" strike="noStrike" cap="none">
                <a:solidFill>
                  <a:schemeClr val="hlink"/>
                </a:solidFill>
                <a:latin typeface="Calibri"/>
                <a:ea typeface="Calibri"/>
                <a:cs typeface="Calibri"/>
                <a:sym typeface="Calibri"/>
                <a:hlinkClick r:id="rId5"/>
              </a:rPr>
              <a:t>https://drive.google.com/file/d/1LAlCgzGYSgwGTLRb3m5pHxqWM89TMxZn/view?usp=sharing</a:t>
            </a:r>
            <a:endParaRPr sz="1100" b="0" i="0" u="none" strike="noStrike" cap="non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42"/>
          <p:cNvPicPr preferRelativeResize="0"/>
          <p:nvPr/>
        </p:nvPicPr>
        <p:blipFill rotWithShape="1">
          <a:blip r:embed="rId3">
            <a:alphaModFix/>
          </a:blip>
          <a:srcRect/>
          <a:stretch/>
        </p:blipFill>
        <p:spPr>
          <a:xfrm>
            <a:off x="181274" y="203200"/>
            <a:ext cx="11445614" cy="6451599"/>
          </a:xfrm>
          <a:prstGeom prst="rect">
            <a:avLst/>
          </a:prstGeom>
          <a:noFill/>
          <a:ln>
            <a:noFill/>
          </a:ln>
        </p:spPr>
      </p:pic>
      <p:sp>
        <p:nvSpPr>
          <p:cNvPr id="451" name="Google Shape;451;p42"/>
          <p:cNvSpPr txBox="1"/>
          <p:nvPr/>
        </p:nvSpPr>
        <p:spPr>
          <a:xfrm>
            <a:off x="5952566" y="4975411"/>
            <a:ext cx="62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~5us</a:t>
            </a:r>
            <a:endParaRPr sz="1800" b="0" i="0" u="none" strike="noStrike" cap="none">
              <a:solidFill>
                <a:schemeClr val="dk1"/>
              </a:solidFill>
              <a:latin typeface="Calibri"/>
              <a:ea typeface="Calibri"/>
              <a:cs typeface="Calibri"/>
              <a:sym typeface="Calibri"/>
            </a:endParaRPr>
          </a:p>
        </p:txBody>
      </p:sp>
      <p:sp>
        <p:nvSpPr>
          <p:cNvPr id="452" name="Google Shape;452;p42"/>
          <p:cNvSpPr txBox="1"/>
          <p:nvPr/>
        </p:nvSpPr>
        <p:spPr>
          <a:xfrm>
            <a:off x="5048578" y="1451386"/>
            <a:ext cx="745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Calibri"/>
              <a:buNone/>
            </a:pPr>
            <a:r>
              <a:rPr lang="en-US" sz="1800" b="0" i="0" u="none" strike="noStrike" cap="none">
                <a:solidFill>
                  <a:srgbClr val="FF0000"/>
                </a:solidFill>
                <a:latin typeface="Calibri"/>
                <a:ea typeface="Calibri"/>
                <a:cs typeface="Calibri"/>
                <a:sym typeface="Calibri"/>
              </a:rPr>
              <a:t>~10ns</a:t>
            </a:r>
            <a:endParaRPr sz="1800" b="0" i="0" u="none" strike="noStrike" cap="none">
              <a:solidFill>
                <a:schemeClr val="dk1"/>
              </a:solidFill>
              <a:latin typeface="Calibri"/>
              <a:ea typeface="Calibri"/>
              <a:cs typeface="Calibri"/>
              <a:sym typeface="Calibri"/>
            </a:endParaRPr>
          </a:p>
        </p:txBody>
      </p:sp>
      <p:sp>
        <p:nvSpPr>
          <p:cNvPr id="453" name="Google Shape;453;p42"/>
          <p:cNvSpPr txBox="1"/>
          <p:nvPr/>
        </p:nvSpPr>
        <p:spPr>
          <a:xfrm>
            <a:off x="4501793" y="2368026"/>
            <a:ext cx="10935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400"/>
              <a:buFont typeface="Calibri"/>
              <a:buNone/>
            </a:pPr>
            <a:r>
              <a:rPr lang="en-US" sz="1400" b="0" i="0" u="none" strike="noStrike" cap="none">
                <a:solidFill>
                  <a:srgbClr val="FF0000"/>
                </a:solidFill>
                <a:latin typeface="Calibri"/>
                <a:ea typeface="Calibri"/>
                <a:cs typeface="Calibri"/>
                <a:sym typeface="Calibri"/>
              </a:rPr>
              <a:t>Rising 1~2us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ts val="1400"/>
              <a:buFont typeface="Calibri"/>
              <a:buNone/>
            </a:pPr>
            <a:r>
              <a:rPr lang="en-US" sz="1400" b="0" i="0" u="none" strike="noStrike" cap="none">
                <a:solidFill>
                  <a:srgbClr val="FF0000"/>
                </a:solidFill>
                <a:latin typeface="Calibri"/>
                <a:ea typeface="Calibri"/>
                <a:cs typeface="Calibri"/>
                <a:sym typeface="Calibri"/>
              </a:rPr>
              <a:t>Width ~5us</a:t>
            </a:r>
            <a:endParaRPr sz="1800" b="0" i="0" u="none" strike="noStrike" cap="none">
              <a:solidFill>
                <a:schemeClr val="dk1"/>
              </a:solidFill>
              <a:latin typeface="Calibri"/>
              <a:ea typeface="Calibri"/>
              <a:cs typeface="Calibri"/>
              <a:sym typeface="Calibri"/>
            </a:endParaRPr>
          </a:p>
        </p:txBody>
      </p:sp>
      <p:sp>
        <p:nvSpPr>
          <p:cNvPr id="454" name="Google Shape;454;p42"/>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41</a:t>
            </a:fld>
            <a:endParaRPr/>
          </a:p>
        </p:txBody>
      </p:sp>
      <p:sp>
        <p:nvSpPr>
          <p:cNvPr id="455" name="Google Shape;455;p42"/>
          <p:cNvSpPr txBox="1"/>
          <p:nvPr/>
        </p:nvSpPr>
        <p:spPr>
          <a:xfrm>
            <a:off x="6850510" y="4654190"/>
            <a:ext cx="786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432FF"/>
              </a:buClr>
              <a:buSzPts val="1200"/>
              <a:buFont typeface="Calibri"/>
              <a:buNone/>
            </a:pPr>
            <a:r>
              <a:rPr lang="en-US" sz="1200" b="0" i="0" u="none" strike="noStrike" cap="none">
                <a:solidFill>
                  <a:srgbClr val="FF00FF"/>
                </a:solidFill>
                <a:latin typeface="Calibri"/>
                <a:ea typeface="Calibri"/>
                <a:cs typeface="Calibri"/>
                <a:sym typeface="Calibri"/>
              </a:rPr>
              <a:t>~Readout</a:t>
            </a:r>
            <a:endParaRPr sz="1800" b="0" i="0" u="none" strike="noStrike" cap="none">
              <a:solidFill>
                <a:srgbClr val="FF00FF"/>
              </a:solidFill>
              <a:latin typeface="Calibri"/>
              <a:ea typeface="Calibri"/>
              <a:cs typeface="Calibri"/>
              <a:sym typeface="Calibri"/>
            </a:endParaRPr>
          </a:p>
          <a:p>
            <a:pPr marL="0" marR="0" lvl="0" indent="0" algn="l" rtl="0">
              <a:lnSpc>
                <a:spcPct val="100000"/>
              </a:lnSpc>
              <a:spcBef>
                <a:spcPts val="0"/>
              </a:spcBef>
              <a:spcAft>
                <a:spcPts val="0"/>
              </a:spcAft>
              <a:buClr>
                <a:srgbClr val="0432FF"/>
              </a:buClr>
              <a:buSzPts val="1200"/>
              <a:buFont typeface="Calibri"/>
              <a:buNone/>
            </a:pPr>
            <a:r>
              <a:rPr lang="en-US" sz="1200" b="0" i="0" u="none" strike="noStrike" cap="none">
                <a:solidFill>
                  <a:srgbClr val="FF00FF"/>
                </a:solidFill>
                <a:latin typeface="Calibri"/>
                <a:ea typeface="Calibri"/>
                <a:cs typeface="Calibri"/>
                <a:sym typeface="Calibri"/>
              </a:rPr>
              <a:t>  starts</a:t>
            </a:r>
            <a:endParaRPr sz="1800" b="0" i="0" u="none" strike="noStrike" cap="none">
              <a:solidFill>
                <a:srgbClr val="FF00FF"/>
              </a:solidFill>
              <a:latin typeface="Calibri"/>
              <a:ea typeface="Calibri"/>
              <a:cs typeface="Calibri"/>
              <a:sym typeface="Calibri"/>
            </a:endParaRPr>
          </a:p>
        </p:txBody>
      </p:sp>
      <p:sp>
        <p:nvSpPr>
          <p:cNvPr id="456" name="Google Shape;456;p42"/>
          <p:cNvSpPr txBox="1"/>
          <p:nvPr/>
        </p:nvSpPr>
        <p:spPr>
          <a:xfrm>
            <a:off x="4415036" y="1157903"/>
            <a:ext cx="4395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FF0000"/>
                </a:solidFill>
                <a:latin typeface="Calibri"/>
                <a:ea typeface="Calibri"/>
                <a:cs typeface="Calibri"/>
                <a:sym typeface="Calibri"/>
              </a:rPr>
              <a:t>T0</a:t>
            </a:r>
            <a:endParaRPr sz="1400" b="0" i="0" u="none" strike="noStrike" cap="none">
              <a:solidFill>
                <a:srgbClr val="000000"/>
              </a:solidFill>
              <a:latin typeface="Arial"/>
              <a:ea typeface="Arial"/>
              <a:cs typeface="Arial"/>
              <a:sym typeface="Arial"/>
            </a:endParaRPr>
          </a:p>
        </p:txBody>
      </p:sp>
      <p:cxnSp>
        <p:nvCxnSpPr>
          <p:cNvPr id="457" name="Google Shape;457;p42"/>
          <p:cNvCxnSpPr/>
          <p:nvPr/>
        </p:nvCxnSpPr>
        <p:spPr>
          <a:xfrm>
            <a:off x="4841629" y="936221"/>
            <a:ext cx="32100" cy="5455500"/>
          </a:xfrm>
          <a:prstGeom prst="straightConnector1">
            <a:avLst/>
          </a:prstGeom>
          <a:noFill/>
          <a:ln w="28575" cap="flat" cmpd="sng">
            <a:solidFill>
              <a:srgbClr val="FF0000"/>
            </a:solidFill>
            <a:prstDash val="dash"/>
            <a:miter lim="800000"/>
            <a:headEnd type="none" w="sm" len="sm"/>
            <a:tailEnd type="none" w="sm" len="sm"/>
          </a:ln>
        </p:spPr>
      </p:cxnSp>
      <p:sp>
        <p:nvSpPr>
          <p:cNvPr id="458" name="Google Shape;458;p42"/>
          <p:cNvSpPr/>
          <p:nvPr/>
        </p:nvSpPr>
        <p:spPr>
          <a:xfrm>
            <a:off x="5934456" y="5752923"/>
            <a:ext cx="917056" cy="565581"/>
          </a:xfrm>
          <a:custGeom>
            <a:avLst/>
            <a:gdLst/>
            <a:ahLst/>
            <a:cxnLst/>
            <a:rect l="l" t="t" r="r" b="b"/>
            <a:pathLst>
              <a:path w="962788" h="565581" extrusionOk="0">
                <a:moveTo>
                  <a:pt x="0" y="565581"/>
                </a:moveTo>
                <a:cubicBezTo>
                  <a:pt x="23696" y="541885"/>
                  <a:pt x="64783" y="509166"/>
                  <a:pt x="82296" y="474141"/>
                </a:cubicBezTo>
                <a:cubicBezTo>
                  <a:pt x="86607" y="465520"/>
                  <a:pt x="87643" y="455568"/>
                  <a:pt x="91440" y="446709"/>
                </a:cubicBezTo>
                <a:cubicBezTo>
                  <a:pt x="96810" y="434180"/>
                  <a:pt x="104358" y="422662"/>
                  <a:pt x="109728" y="410133"/>
                </a:cubicBezTo>
                <a:cubicBezTo>
                  <a:pt x="133470" y="354735"/>
                  <a:pt x="99272" y="412757"/>
                  <a:pt x="137160" y="336981"/>
                </a:cubicBezTo>
                <a:cubicBezTo>
                  <a:pt x="142075" y="327151"/>
                  <a:pt x="149352" y="318693"/>
                  <a:pt x="155448" y="309549"/>
                </a:cubicBezTo>
                <a:cubicBezTo>
                  <a:pt x="181700" y="204542"/>
                  <a:pt x="144991" y="333948"/>
                  <a:pt x="182880" y="245541"/>
                </a:cubicBezTo>
                <a:cubicBezTo>
                  <a:pt x="200459" y="204524"/>
                  <a:pt x="183374" y="217121"/>
                  <a:pt x="201168" y="181533"/>
                </a:cubicBezTo>
                <a:cubicBezTo>
                  <a:pt x="206083" y="171703"/>
                  <a:pt x="214004" y="163643"/>
                  <a:pt x="219456" y="154101"/>
                </a:cubicBezTo>
                <a:cubicBezTo>
                  <a:pt x="226219" y="142266"/>
                  <a:pt x="232374" y="130054"/>
                  <a:pt x="237744" y="117525"/>
                </a:cubicBezTo>
                <a:cubicBezTo>
                  <a:pt x="241541" y="108666"/>
                  <a:pt x="241541" y="98113"/>
                  <a:pt x="246888" y="90093"/>
                </a:cubicBezTo>
                <a:cubicBezTo>
                  <a:pt x="254061" y="79333"/>
                  <a:pt x="265176" y="71805"/>
                  <a:pt x="274320" y="62661"/>
                </a:cubicBezTo>
                <a:cubicBezTo>
                  <a:pt x="277368" y="53517"/>
                  <a:pt x="279153" y="43850"/>
                  <a:pt x="283464" y="35229"/>
                </a:cubicBezTo>
                <a:cubicBezTo>
                  <a:pt x="314087" y="-26016"/>
                  <a:pt x="325907" y="9655"/>
                  <a:pt x="420624" y="16941"/>
                </a:cubicBezTo>
                <a:cubicBezTo>
                  <a:pt x="429768" y="19989"/>
                  <a:pt x="440530" y="20064"/>
                  <a:pt x="448056" y="26085"/>
                </a:cubicBezTo>
                <a:cubicBezTo>
                  <a:pt x="456638" y="32950"/>
                  <a:pt x="459309" y="45074"/>
                  <a:pt x="466344" y="53517"/>
                </a:cubicBezTo>
                <a:cubicBezTo>
                  <a:pt x="474623" y="63451"/>
                  <a:pt x="485360" y="71131"/>
                  <a:pt x="493776" y="80949"/>
                </a:cubicBezTo>
                <a:cubicBezTo>
                  <a:pt x="503694" y="92520"/>
                  <a:pt x="512064" y="105333"/>
                  <a:pt x="521208" y="117525"/>
                </a:cubicBezTo>
                <a:cubicBezTo>
                  <a:pt x="544192" y="186476"/>
                  <a:pt x="513188" y="101485"/>
                  <a:pt x="548640" y="172389"/>
                </a:cubicBezTo>
                <a:cubicBezTo>
                  <a:pt x="564054" y="203218"/>
                  <a:pt x="550702" y="204684"/>
                  <a:pt x="576072" y="236397"/>
                </a:cubicBezTo>
                <a:cubicBezTo>
                  <a:pt x="592229" y="256593"/>
                  <a:pt x="612648" y="272973"/>
                  <a:pt x="630936" y="291261"/>
                </a:cubicBezTo>
                <a:cubicBezTo>
                  <a:pt x="640080" y="300405"/>
                  <a:pt x="646802" y="312910"/>
                  <a:pt x="658368" y="318693"/>
                </a:cubicBezTo>
                <a:cubicBezTo>
                  <a:pt x="670560" y="324789"/>
                  <a:pt x="683852" y="329058"/>
                  <a:pt x="694944" y="336981"/>
                </a:cubicBezTo>
                <a:cubicBezTo>
                  <a:pt x="705467" y="344497"/>
                  <a:pt x="712168" y="356474"/>
                  <a:pt x="722376" y="364413"/>
                </a:cubicBezTo>
                <a:cubicBezTo>
                  <a:pt x="739726" y="377907"/>
                  <a:pt x="758952" y="388797"/>
                  <a:pt x="777240" y="400989"/>
                </a:cubicBezTo>
                <a:lnTo>
                  <a:pt x="804672" y="419277"/>
                </a:lnTo>
                <a:cubicBezTo>
                  <a:pt x="813816" y="425373"/>
                  <a:pt x="821678" y="434090"/>
                  <a:pt x="832104" y="437565"/>
                </a:cubicBezTo>
                <a:cubicBezTo>
                  <a:pt x="857710" y="446100"/>
                  <a:pt x="907241" y="461417"/>
                  <a:pt x="932688" y="474141"/>
                </a:cubicBezTo>
                <a:cubicBezTo>
                  <a:pt x="942518" y="479056"/>
                  <a:pt x="955791" y="482328"/>
                  <a:pt x="960120" y="492429"/>
                </a:cubicBezTo>
                <a:cubicBezTo>
                  <a:pt x="966123" y="506437"/>
                  <a:pt x="960120" y="522909"/>
                  <a:pt x="960120" y="538149"/>
                </a:cubicBezTo>
              </a:path>
            </a:pathLst>
          </a:custGeom>
          <a:noFill/>
          <a:ln w="3175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59" name="Google Shape;459;p42"/>
          <p:cNvCxnSpPr/>
          <p:nvPr/>
        </p:nvCxnSpPr>
        <p:spPr>
          <a:xfrm>
            <a:off x="6878956" y="4270248"/>
            <a:ext cx="0" cy="2167200"/>
          </a:xfrm>
          <a:prstGeom prst="straightConnector1">
            <a:avLst/>
          </a:prstGeom>
          <a:noFill/>
          <a:ln w="47625" cap="flat" cmpd="sng">
            <a:solidFill>
              <a:srgbClr val="FF40FF"/>
            </a:solidFill>
            <a:prstDash val="dash"/>
            <a:miter lim="800000"/>
            <a:headEnd type="none" w="sm" len="sm"/>
            <a:tailEnd type="none" w="sm" len="sm"/>
          </a:ln>
        </p:spPr>
      </p:cxnSp>
      <p:cxnSp>
        <p:nvCxnSpPr>
          <p:cNvPr id="460" name="Google Shape;460;p42"/>
          <p:cNvCxnSpPr/>
          <p:nvPr/>
        </p:nvCxnSpPr>
        <p:spPr>
          <a:xfrm>
            <a:off x="5915788" y="4285488"/>
            <a:ext cx="0" cy="2167200"/>
          </a:xfrm>
          <a:prstGeom prst="straightConnector1">
            <a:avLst/>
          </a:prstGeom>
          <a:noFill/>
          <a:ln w="47625" cap="flat" cmpd="sng">
            <a:solidFill>
              <a:srgbClr val="FF40FF"/>
            </a:solidFill>
            <a:prstDash val="dash"/>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idx="1"/>
          </p:nvPr>
        </p:nvSpPr>
        <p:spPr>
          <a:xfrm>
            <a:off x="801666" y="440513"/>
            <a:ext cx="10947748" cy="5976973"/>
          </a:xfrm>
        </p:spPr>
        <p:txBody>
          <a:bodyPr>
            <a:normAutofit/>
          </a:bodyPr>
          <a:lstStyle/>
          <a:p>
            <a:pPr marL="469900" indent="-469900">
              <a:lnSpc>
                <a:spcPct val="80000"/>
              </a:lnSpc>
              <a:buNone/>
            </a:pPr>
            <a:r>
              <a:rPr lang="en-US" sz="2600" b="1" dirty="0">
                <a:solidFill>
                  <a:srgbClr val="006600"/>
                </a:solidFill>
                <a:latin typeface="Times New Roman" pitchFamily="18" charset="0"/>
              </a:rPr>
              <a:t>In ~2003, we have concluded that</a:t>
            </a:r>
          </a:p>
          <a:p>
            <a:pPr marL="469900" indent="-469900">
              <a:lnSpc>
                <a:spcPct val="80000"/>
              </a:lnSpc>
              <a:buNone/>
            </a:pPr>
            <a:endParaRPr lang="en-US" sz="2600" b="1" dirty="0">
              <a:solidFill>
                <a:srgbClr val="0000FF"/>
              </a:solidFill>
              <a:latin typeface="Times New Roman" pitchFamily="18" charset="0"/>
            </a:endParaRPr>
          </a:p>
          <a:p>
            <a:pPr marL="469900" indent="-469900">
              <a:lnSpc>
                <a:spcPct val="80000"/>
              </a:lnSpc>
            </a:pPr>
            <a:r>
              <a:rPr lang="en-US" sz="2600" b="1" dirty="0">
                <a:solidFill>
                  <a:srgbClr val="0000FF"/>
                </a:solidFill>
                <a:latin typeface="Times New Roman" pitchFamily="18" charset="0"/>
              </a:rPr>
              <a:t>Sources of the background for PHENIX (and 2 others) all believed to be </a:t>
            </a:r>
            <a:r>
              <a:rPr lang="en-US" sz="2600" b="1" dirty="0">
                <a:solidFill>
                  <a:srgbClr val="FF0000"/>
                </a:solidFill>
                <a:latin typeface="Times New Roman" pitchFamily="18" charset="0"/>
              </a:rPr>
              <a:t>due to beam scraping at the magnet triplets (~Q3). </a:t>
            </a:r>
          </a:p>
          <a:p>
            <a:pPr marL="469900" indent="-469900">
              <a:lnSpc>
                <a:spcPct val="80000"/>
              </a:lnSpc>
            </a:pPr>
            <a:endParaRPr lang="en-US" sz="2600" b="1" dirty="0">
              <a:solidFill>
                <a:srgbClr val="FF0000"/>
              </a:solidFill>
              <a:latin typeface="Times New Roman" pitchFamily="18" charset="0"/>
            </a:endParaRPr>
          </a:p>
          <a:p>
            <a:pPr marL="469900" indent="-469900">
              <a:lnSpc>
                <a:spcPct val="80000"/>
              </a:lnSpc>
            </a:pPr>
            <a:r>
              <a:rPr lang="en-US" sz="2600" b="1" dirty="0">
                <a:solidFill>
                  <a:srgbClr val="0000FF"/>
                </a:solidFill>
                <a:latin typeface="Times New Roman" pitchFamily="18" charset="0"/>
              </a:rPr>
              <a:t>Simulations have showed it’s better for </a:t>
            </a:r>
            <a:r>
              <a:rPr lang="en-US" sz="2600" b="1" dirty="0" err="1">
                <a:solidFill>
                  <a:srgbClr val="0000FF"/>
                </a:solidFill>
                <a:latin typeface="Times New Roman" pitchFamily="18" charset="0"/>
              </a:rPr>
              <a:t>shieldings</a:t>
            </a:r>
            <a:r>
              <a:rPr lang="en-US" sz="2600" b="1" dirty="0">
                <a:solidFill>
                  <a:srgbClr val="0000FF"/>
                </a:solidFill>
                <a:latin typeface="Times New Roman" pitchFamily="18" charset="0"/>
              </a:rPr>
              <a:t> to be</a:t>
            </a:r>
          </a:p>
          <a:p>
            <a:pPr marL="469900" indent="-469900">
              <a:lnSpc>
                <a:spcPct val="80000"/>
              </a:lnSpc>
              <a:buNone/>
            </a:pPr>
            <a:endParaRPr lang="en-US" sz="2600" b="1" dirty="0">
              <a:solidFill>
                <a:srgbClr val="0000FF"/>
              </a:solidFill>
              <a:latin typeface="Times New Roman" pitchFamily="18" charset="0"/>
            </a:endParaRPr>
          </a:p>
          <a:p>
            <a:pPr marL="725488" lvl="1" indent="-469900">
              <a:lnSpc>
                <a:spcPct val="80000"/>
              </a:lnSpc>
            </a:pPr>
            <a:r>
              <a:rPr lang="en-US" sz="2200" b="1" dirty="0">
                <a:solidFill>
                  <a:srgbClr val="0000FF"/>
                </a:solidFill>
                <a:latin typeface="Times New Roman" pitchFamily="18" charset="0"/>
              </a:rPr>
              <a:t>closer to the </a:t>
            </a:r>
            <a:r>
              <a:rPr lang="en-US" sz="2200" b="1" dirty="0" err="1">
                <a:solidFill>
                  <a:srgbClr val="0000FF"/>
                </a:solidFill>
                <a:latin typeface="Times New Roman" pitchFamily="18" charset="0"/>
              </a:rPr>
              <a:t>beampipe</a:t>
            </a:r>
            <a:endParaRPr lang="en-US" sz="2600" b="1" dirty="0">
              <a:solidFill>
                <a:srgbClr val="FF0000"/>
              </a:solidFill>
              <a:latin typeface="Times New Roman" pitchFamily="18" charset="0"/>
            </a:endParaRPr>
          </a:p>
          <a:p>
            <a:pPr marL="725488" lvl="1" indent="-469900">
              <a:lnSpc>
                <a:spcPct val="80000"/>
              </a:lnSpc>
            </a:pPr>
            <a:r>
              <a:rPr lang="en-US" sz="2200" b="1" dirty="0">
                <a:solidFill>
                  <a:srgbClr val="0000FF"/>
                </a:solidFill>
                <a:latin typeface="Times New Roman" pitchFamily="18" charset="0"/>
              </a:rPr>
              <a:t>closer to the IP / MUID</a:t>
            </a:r>
          </a:p>
          <a:p>
            <a:pPr marL="725488" lvl="1" indent="-469900">
              <a:lnSpc>
                <a:spcPct val="80000"/>
              </a:lnSpc>
            </a:pPr>
            <a:r>
              <a:rPr lang="en-US" sz="2200" b="1" dirty="0">
                <a:solidFill>
                  <a:srgbClr val="0000FF"/>
                </a:solidFill>
                <a:latin typeface="Times New Roman" pitchFamily="18" charset="0"/>
              </a:rPr>
              <a:t>steel better than concrete etc. </a:t>
            </a:r>
            <a:br>
              <a:rPr lang="en-US" sz="2200" b="1" dirty="0">
                <a:solidFill>
                  <a:srgbClr val="0000FF"/>
                </a:solidFill>
                <a:latin typeface="Times New Roman" pitchFamily="18" charset="0"/>
              </a:rPr>
            </a:br>
            <a:endParaRPr lang="en-US" sz="2200" b="1" dirty="0">
              <a:solidFill>
                <a:srgbClr val="0000FF"/>
              </a:solidFill>
              <a:latin typeface="Times New Roman" pitchFamily="18" charset="0"/>
            </a:endParaRPr>
          </a:p>
          <a:p>
            <a:pPr marL="469900" indent="-469900">
              <a:lnSpc>
                <a:spcPct val="80000"/>
              </a:lnSpc>
            </a:pPr>
            <a:r>
              <a:rPr lang="en-US" sz="2600" b="1" dirty="0">
                <a:solidFill>
                  <a:srgbClr val="0000FF"/>
                </a:solidFill>
                <a:latin typeface="Times New Roman" pitchFamily="18" charset="0"/>
              </a:rPr>
              <a:t>But reality (a lot of stuff) has prevented </a:t>
            </a:r>
            <a:r>
              <a:rPr lang="en-US" sz="2600" b="1" dirty="0">
                <a:solidFill>
                  <a:srgbClr val="0000FF"/>
                </a:solidFill>
              </a:rPr>
              <a:t>us</a:t>
            </a:r>
            <a:r>
              <a:rPr lang="en-US" sz="2600" b="1" dirty="0">
                <a:solidFill>
                  <a:srgbClr val="0000FF"/>
                </a:solidFill>
                <a:latin typeface="Times New Roman" pitchFamily="18" charset="0"/>
              </a:rPr>
              <a:t> from installing everything that we’d have hoped for.  </a:t>
            </a:r>
            <a:r>
              <a:rPr lang="en-US" sz="2600" b="1" dirty="0" err="1">
                <a:solidFill>
                  <a:srgbClr val="0000FF"/>
                </a:solidFill>
                <a:latin typeface="Times New Roman" pitchFamily="18" charset="0"/>
              </a:rPr>
              <a:t>Eg</a:t>
            </a:r>
            <a:r>
              <a:rPr lang="en-US" sz="2600" b="1" dirty="0">
                <a:solidFill>
                  <a:srgbClr val="0000FF"/>
                </a:solidFill>
                <a:latin typeface="Times New Roman" pitchFamily="18" charset="0"/>
              </a:rPr>
              <a:t>. there are </a:t>
            </a:r>
            <a:r>
              <a:rPr lang="en-US" sz="2600" b="1" dirty="0">
                <a:solidFill>
                  <a:srgbClr val="0000FF"/>
                </a:solidFill>
              </a:rPr>
              <a:t>some</a:t>
            </a:r>
            <a:r>
              <a:rPr lang="en-US" sz="2600" b="1" dirty="0">
                <a:solidFill>
                  <a:srgbClr val="0000FF"/>
                </a:solidFill>
                <a:latin typeface="Times New Roman" pitchFamily="18" charset="0"/>
              </a:rPr>
              <a:t> equipment near the beam pipe and somehow the shielding can’t be just next to MUID.</a:t>
            </a:r>
            <a:endParaRPr lang="en-US" sz="2600" b="1" dirty="0">
              <a:solidFill>
                <a:srgbClr val="FF0000"/>
              </a:solidFill>
              <a:latin typeface="Times New Roman" pitchFamily="18" charset="0"/>
            </a:endParaRPr>
          </a:p>
        </p:txBody>
      </p:sp>
      <p:sp>
        <p:nvSpPr>
          <p:cNvPr id="2" name="TextBox 1">
            <a:extLst>
              <a:ext uri="{FF2B5EF4-FFF2-40B4-BE49-F238E27FC236}">
                <a16:creationId xmlns:a16="http://schemas.microsoft.com/office/drawing/2014/main" id="{2E0E91C7-17E9-D3EA-FE0C-1A2B8A0A32E0}"/>
              </a:ext>
            </a:extLst>
          </p:cNvPr>
          <p:cNvSpPr txBox="1"/>
          <p:nvPr/>
        </p:nvSpPr>
        <p:spPr>
          <a:xfrm>
            <a:off x="10359025" y="513567"/>
            <a:ext cx="910827" cy="307777"/>
          </a:xfrm>
          <a:prstGeom prst="rect">
            <a:avLst/>
          </a:prstGeom>
          <a:noFill/>
        </p:spPr>
        <p:txBody>
          <a:bodyPr wrap="none" rtlCol="0">
            <a:spAutoFit/>
          </a:bodyPr>
          <a:lstStyle/>
          <a:p>
            <a:r>
              <a:rPr lang="en-US" dirty="0"/>
              <a:t>From Kin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June 11, 2003</a:t>
            </a:r>
          </a:p>
        </p:txBody>
      </p:sp>
      <p:sp>
        <p:nvSpPr>
          <p:cNvPr id="3" name="Footer Placeholder 2"/>
          <p:cNvSpPr>
            <a:spLocks noGrp="1"/>
          </p:cNvSpPr>
          <p:nvPr>
            <p:ph type="ftr" sz="quarter" idx="11"/>
          </p:nvPr>
        </p:nvSpPr>
        <p:spPr/>
        <p:txBody>
          <a:bodyPr/>
          <a:lstStyle/>
          <a:p>
            <a:pPr>
              <a:defRPr/>
            </a:pPr>
            <a:r>
              <a:rPr lang="en-US"/>
              <a:t>Kin Yip</a:t>
            </a:r>
          </a:p>
        </p:txBody>
      </p:sp>
      <p:sp>
        <p:nvSpPr>
          <p:cNvPr id="17" name="TextBox 16">
            <a:extLst>
              <a:ext uri="{FF2B5EF4-FFF2-40B4-BE49-F238E27FC236}">
                <a16:creationId xmlns:a16="http://schemas.microsoft.com/office/drawing/2014/main" id="{DAB6AD65-342C-414E-0AC2-841B0CEED835}"/>
              </a:ext>
            </a:extLst>
          </p:cNvPr>
          <p:cNvSpPr txBox="1"/>
          <p:nvPr/>
        </p:nvSpPr>
        <p:spPr>
          <a:xfrm>
            <a:off x="11011639" y="2044931"/>
            <a:ext cx="354584" cy="307777"/>
          </a:xfrm>
          <a:prstGeom prst="rect">
            <a:avLst/>
          </a:prstGeom>
          <a:noFill/>
        </p:spPr>
        <p:txBody>
          <a:bodyPr wrap="none" rtlCol="0">
            <a:spAutoFit/>
          </a:bodyPr>
          <a:lstStyle/>
          <a:p>
            <a:r>
              <a:rPr lang="en-US" dirty="0">
                <a:solidFill>
                  <a:srgbClr val="0070C0"/>
                </a:solidFill>
              </a:rPr>
              <a:t>IP</a:t>
            </a:r>
          </a:p>
        </p:txBody>
      </p:sp>
      <p:grpSp>
        <p:nvGrpSpPr>
          <p:cNvPr id="22" name="Group 21">
            <a:extLst>
              <a:ext uri="{FF2B5EF4-FFF2-40B4-BE49-F238E27FC236}">
                <a16:creationId xmlns:a16="http://schemas.microsoft.com/office/drawing/2014/main" id="{DCB99747-A1F8-D882-BC17-6D846B0C834A}"/>
              </a:ext>
            </a:extLst>
          </p:cNvPr>
          <p:cNvGrpSpPr/>
          <p:nvPr/>
        </p:nvGrpSpPr>
        <p:grpSpPr>
          <a:xfrm>
            <a:off x="357447" y="28575"/>
            <a:ext cx="11733415" cy="6829425"/>
            <a:chOff x="357447" y="28575"/>
            <a:chExt cx="11733415" cy="6829425"/>
          </a:xfrm>
        </p:grpSpPr>
        <p:grpSp>
          <p:nvGrpSpPr>
            <p:cNvPr id="18" name="Group 17">
              <a:extLst>
                <a:ext uri="{FF2B5EF4-FFF2-40B4-BE49-F238E27FC236}">
                  <a16:creationId xmlns:a16="http://schemas.microsoft.com/office/drawing/2014/main" id="{59D90F25-1A48-6539-BA1F-4B403BE59A78}"/>
                </a:ext>
              </a:extLst>
            </p:cNvPr>
            <p:cNvGrpSpPr/>
            <p:nvPr/>
          </p:nvGrpSpPr>
          <p:grpSpPr>
            <a:xfrm>
              <a:off x="357447" y="28575"/>
              <a:ext cx="11097492" cy="6829425"/>
              <a:chOff x="357447" y="28575"/>
              <a:chExt cx="11097492" cy="6829425"/>
            </a:xfrm>
          </p:grpSpPr>
          <p:grpSp>
            <p:nvGrpSpPr>
              <p:cNvPr id="6" name="Group 5">
                <a:extLst>
                  <a:ext uri="{FF2B5EF4-FFF2-40B4-BE49-F238E27FC236}">
                    <a16:creationId xmlns:a16="http://schemas.microsoft.com/office/drawing/2014/main" id="{C15F879E-C36F-BD83-EEED-353528D8813A}"/>
                  </a:ext>
                </a:extLst>
              </p:cNvPr>
              <p:cNvGrpSpPr/>
              <p:nvPr/>
            </p:nvGrpSpPr>
            <p:grpSpPr>
              <a:xfrm>
                <a:off x="357447" y="28575"/>
                <a:ext cx="9105900" cy="6829425"/>
                <a:chOff x="1543050" y="0"/>
                <a:chExt cx="9105900" cy="6829425"/>
              </a:xfrm>
            </p:grpSpPr>
            <p:pic>
              <p:nvPicPr>
                <p:cNvPr id="4" name="Picture 3" descr="PHENIX_scintillator_locations.jpeg"/>
                <p:cNvPicPr>
                  <a:picLocks noChangeAspect="1"/>
                </p:cNvPicPr>
                <p:nvPr/>
              </p:nvPicPr>
              <p:blipFill>
                <a:blip r:embed="rId2"/>
                <a:stretch>
                  <a:fillRect/>
                </a:stretch>
              </p:blipFill>
              <p:spPr>
                <a:xfrm>
                  <a:off x="1543050" y="0"/>
                  <a:ext cx="9105900" cy="6829425"/>
                </a:xfrm>
                <a:prstGeom prst="rect">
                  <a:avLst/>
                </a:prstGeom>
              </p:spPr>
            </p:pic>
            <p:sp>
              <p:nvSpPr>
                <p:cNvPr id="5" name="TextBox 4"/>
                <p:cNvSpPr txBox="1"/>
                <p:nvPr/>
              </p:nvSpPr>
              <p:spPr>
                <a:xfrm>
                  <a:off x="9248271" y="3027358"/>
                  <a:ext cx="1082348" cy="307777"/>
                </a:xfrm>
                <a:prstGeom prst="rect">
                  <a:avLst/>
                </a:prstGeom>
                <a:solidFill>
                  <a:schemeClr val="bg1"/>
                </a:solidFill>
              </p:spPr>
              <p:txBody>
                <a:bodyPr wrap="none" rtlCol="0">
                  <a:spAutoFit/>
                </a:bodyPr>
                <a:lstStyle/>
                <a:p>
                  <a:r>
                    <a:rPr lang="en-US" b="1" dirty="0" err="1">
                      <a:solidFill>
                        <a:srgbClr val="FF0000"/>
                      </a:solidFill>
                      <a:latin typeface="Times New Roman" pitchFamily="18" charset="0"/>
                      <a:cs typeface="Times New Roman" pitchFamily="18" charset="0"/>
                    </a:rPr>
                    <a:t>scintillators</a:t>
                  </a:r>
                  <a:endParaRPr lang="en-US" b="1" dirty="0">
                    <a:solidFill>
                      <a:srgbClr val="FF0000"/>
                    </a:solidFill>
                    <a:latin typeface="Times New Roman" pitchFamily="18" charset="0"/>
                    <a:cs typeface="Times New Roman" pitchFamily="18" charset="0"/>
                  </a:endParaRPr>
                </a:p>
              </p:txBody>
            </p:sp>
            <p:cxnSp>
              <p:nvCxnSpPr>
                <p:cNvPr id="7" name="Straight Arrow Connector 6"/>
                <p:cNvCxnSpPr/>
                <p:nvPr/>
              </p:nvCxnSpPr>
              <p:spPr>
                <a:xfrm rot="16200000" flipV="1">
                  <a:off x="8633656" y="2351868"/>
                  <a:ext cx="1241441" cy="255591"/>
                </a:xfrm>
                <a:prstGeom prst="straightConnector1">
                  <a:avLst/>
                </a:prstGeom>
                <a:ln w="22225" cmpd="sng">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7739087" y="1931967"/>
                  <a:ext cx="1539381" cy="1314468"/>
                </a:xfrm>
                <a:prstGeom prst="straightConnector1">
                  <a:avLst/>
                </a:prstGeom>
                <a:ln w="22225" cmpd="sng">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E7D34B79-0F94-8EB7-EE9F-EEE1B4CA2D00}"/>
                  </a:ext>
                </a:extLst>
              </p:cNvPr>
              <p:cNvCxnSpPr>
                <a:cxnSpLocks/>
              </p:cNvCxnSpPr>
              <p:nvPr/>
            </p:nvCxnSpPr>
            <p:spPr>
              <a:xfrm>
                <a:off x="448887" y="1745673"/>
                <a:ext cx="10382597" cy="15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Explosion 1 15">
                <a:extLst>
                  <a:ext uri="{FF2B5EF4-FFF2-40B4-BE49-F238E27FC236}">
                    <a16:creationId xmlns:a16="http://schemas.microsoft.com/office/drawing/2014/main" id="{394C8B94-A198-F036-3E8B-E16962935A17}"/>
                  </a:ext>
                </a:extLst>
              </p:cNvPr>
              <p:cNvSpPr/>
              <p:nvPr/>
            </p:nvSpPr>
            <p:spPr>
              <a:xfrm>
                <a:off x="10922924" y="1562793"/>
                <a:ext cx="532015" cy="397749"/>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Arrow Connector 19">
              <a:extLst>
                <a:ext uri="{FF2B5EF4-FFF2-40B4-BE49-F238E27FC236}">
                  <a16:creationId xmlns:a16="http://schemas.microsoft.com/office/drawing/2014/main" id="{0829BB95-E2DE-04AC-F498-D517154497E2}"/>
                </a:ext>
              </a:extLst>
            </p:cNvPr>
            <p:cNvCxnSpPr/>
            <p:nvPr/>
          </p:nvCxnSpPr>
          <p:spPr>
            <a:xfrm flipH="1">
              <a:off x="11578244" y="1753670"/>
              <a:ext cx="512618" cy="15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BDD84CD4-D7FF-9B75-5696-D15D4DE21B58}"/>
              </a:ext>
            </a:extLst>
          </p:cNvPr>
          <p:cNvCxnSpPr>
            <a:cxnSpLocks/>
          </p:cNvCxnSpPr>
          <p:nvPr/>
        </p:nvCxnSpPr>
        <p:spPr>
          <a:xfrm>
            <a:off x="601287" y="4923903"/>
            <a:ext cx="10382597" cy="15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Explosion 1 23">
            <a:extLst>
              <a:ext uri="{FF2B5EF4-FFF2-40B4-BE49-F238E27FC236}">
                <a16:creationId xmlns:a16="http://schemas.microsoft.com/office/drawing/2014/main" id="{3D17709E-31E6-850A-CB32-9BDE4D31214C}"/>
              </a:ext>
            </a:extLst>
          </p:cNvPr>
          <p:cNvSpPr/>
          <p:nvPr/>
        </p:nvSpPr>
        <p:spPr>
          <a:xfrm>
            <a:off x="11011639" y="4741022"/>
            <a:ext cx="532015" cy="397749"/>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dirty="0"/>
              <a:t>June 11, 2003</a:t>
            </a:r>
          </a:p>
        </p:txBody>
      </p:sp>
      <p:sp>
        <p:nvSpPr>
          <p:cNvPr id="5" name="Footer Placeholder 4"/>
          <p:cNvSpPr>
            <a:spLocks noGrp="1"/>
          </p:cNvSpPr>
          <p:nvPr>
            <p:ph type="ftr" sz="quarter" idx="11"/>
          </p:nvPr>
        </p:nvSpPr>
        <p:spPr/>
        <p:txBody>
          <a:bodyPr/>
          <a:lstStyle/>
          <a:p>
            <a:pPr>
              <a:defRPr/>
            </a:pPr>
            <a:r>
              <a:rPr lang="en-US" dirty="0"/>
              <a:t>Kin Yip</a:t>
            </a:r>
          </a:p>
        </p:txBody>
      </p:sp>
      <p:grpSp>
        <p:nvGrpSpPr>
          <p:cNvPr id="13" name="Group 12">
            <a:extLst>
              <a:ext uri="{FF2B5EF4-FFF2-40B4-BE49-F238E27FC236}">
                <a16:creationId xmlns:a16="http://schemas.microsoft.com/office/drawing/2014/main" id="{0515497E-5C49-DD2C-EBA1-275D497772D8}"/>
              </a:ext>
            </a:extLst>
          </p:cNvPr>
          <p:cNvGrpSpPr/>
          <p:nvPr/>
        </p:nvGrpSpPr>
        <p:grpSpPr>
          <a:xfrm>
            <a:off x="469271" y="77857"/>
            <a:ext cx="11253458" cy="6702286"/>
            <a:chOff x="469271" y="77857"/>
            <a:chExt cx="11253458" cy="6702286"/>
          </a:xfrm>
        </p:grpSpPr>
        <p:pic>
          <p:nvPicPr>
            <p:cNvPr id="6" name="Picture 5" descr="phenix.jpg"/>
            <p:cNvPicPr>
              <a:picLocks noChangeAspect="1"/>
            </p:cNvPicPr>
            <p:nvPr/>
          </p:nvPicPr>
          <p:blipFill>
            <a:blip r:embed="rId2"/>
            <a:stretch>
              <a:fillRect/>
            </a:stretch>
          </p:blipFill>
          <p:spPr>
            <a:xfrm>
              <a:off x="469271" y="77857"/>
              <a:ext cx="11253458" cy="6702286"/>
            </a:xfrm>
            <a:prstGeom prst="rect">
              <a:avLst/>
            </a:prstGeom>
          </p:spPr>
        </p:pic>
        <p:sp>
          <p:nvSpPr>
            <p:cNvPr id="2" name="TextBox 1">
              <a:extLst>
                <a:ext uri="{FF2B5EF4-FFF2-40B4-BE49-F238E27FC236}">
                  <a16:creationId xmlns:a16="http://schemas.microsoft.com/office/drawing/2014/main" id="{020B98FD-D028-48E5-7088-ED307FA0FD86}"/>
                </a:ext>
              </a:extLst>
            </p:cNvPr>
            <p:cNvSpPr txBox="1"/>
            <p:nvPr/>
          </p:nvSpPr>
          <p:spPr>
            <a:xfrm>
              <a:off x="2209800" y="2545762"/>
              <a:ext cx="2932213" cy="338554"/>
            </a:xfrm>
            <a:prstGeom prst="rect">
              <a:avLst/>
            </a:prstGeom>
            <a:noFill/>
            <a:ln>
              <a:solidFill>
                <a:srgbClr val="0432FF"/>
              </a:solidFill>
            </a:ln>
          </p:spPr>
          <p:txBody>
            <a:bodyPr wrap="none" rtlCol="0">
              <a:spAutoFit/>
            </a:bodyPr>
            <a:lstStyle/>
            <a:p>
              <a:r>
                <a:rPr lang="en-US" sz="1600" b="1" dirty="0">
                  <a:solidFill>
                    <a:srgbClr val="0432FF"/>
                  </a:solidFill>
                </a:rPr>
                <a:t>Add more shielding blocks?</a:t>
              </a:r>
            </a:p>
          </p:txBody>
        </p:sp>
        <p:cxnSp>
          <p:nvCxnSpPr>
            <p:cNvPr id="7" name="Straight Arrow Connector 6">
              <a:extLst>
                <a:ext uri="{FF2B5EF4-FFF2-40B4-BE49-F238E27FC236}">
                  <a16:creationId xmlns:a16="http://schemas.microsoft.com/office/drawing/2014/main" id="{621255D3-C1E2-8FE2-F5FD-86FD8D3E9D0B}"/>
                </a:ext>
              </a:extLst>
            </p:cNvPr>
            <p:cNvCxnSpPr>
              <a:cxnSpLocks/>
            </p:cNvCxnSpPr>
            <p:nvPr/>
          </p:nvCxnSpPr>
          <p:spPr>
            <a:xfrm flipV="1">
              <a:off x="3930869" y="1638677"/>
              <a:ext cx="767880" cy="978399"/>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A4CAA0A-AA78-66DB-7A09-90C7FE3F9531}"/>
                </a:ext>
              </a:extLst>
            </p:cNvPr>
            <p:cNvCxnSpPr>
              <a:cxnSpLocks/>
            </p:cNvCxnSpPr>
            <p:nvPr/>
          </p:nvCxnSpPr>
          <p:spPr>
            <a:xfrm flipH="1" flipV="1">
              <a:off x="2423767" y="1598613"/>
              <a:ext cx="846583" cy="1018462"/>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1" name="Google Shape;329;p33">
              <a:extLst>
                <a:ext uri="{FF2B5EF4-FFF2-40B4-BE49-F238E27FC236}">
                  <a16:creationId xmlns:a16="http://schemas.microsoft.com/office/drawing/2014/main" id="{A45EF353-9438-4F56-5F6D-19C7130EE67D}"/>
                </a:ext>
              </a:extLst>
            </p:cNvPr>
            <p:cNvSpPr/>
            <p:nvPr/>
          </p:nvSpPr>
          <p:spPr>
            <a:xfrm>
              <a:off x="4526849" y="1511294"/>
              <a:ext cx="343800" cy="78600"/>
            </a:xfrm>
            <a:prstGeom prst="rect">
              <a:avLst/>
            </a:prstGeom>
            <a:solidFill>
              <a:srgbClr val="0432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29;p33">
              <a:extLst>
                <a:ext uri="{FF2B5EF4-FFF2-40B4-BE49-F238E27FC236}">
                  <a16:creationId xmlns:a16="http://schemas.microsoft.com/office/drawing/2014/main" id="{102F553D-D49E-9B00-640D-096A1DAF42AF}"/>
                </a:ext>
              </a:extLst>
            </p:cNvPr>
            <p:cNvSpPr/>
            <p:nvPr/>
          </p:nvSpPr>
          <p:spPr>
            <a:xfrm>
              <a:off x="2251867" y="1510075"/>
              <a:ext cx="343800" cy="78600"/>
            </a:xfrm>
            <a:prstGeom prst="rect">
              <a:avLst/>
            </a:prstGeom>
            <a:solidFill>
              <a:srgbClr val="0432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 name="TextBox 13">
            <a:extLst>
              <a:ext uri="{FF2B5EF4-FFF2-40B4-BE49-F238E27FC236}">
                <a16:creationId xmlns:a16="http://schemas.microsoft.com/office/drawing/2014/main" id="{76833A9D-E9A6-7B8E-61F7-809B0F783B26}"/>
              </a:ext>
            </a:extLst>
          </p:cNvPr>
          <p:cNvSpPr txBox="1"/>
          <p:nvPr/>
        </p:nvSpPr>
        <p:spPr>
          <a:xfrm>
            <a:off x="6645058" y="2884316"/>
            <a:ext cx="1537600" cy="523220"/>
          </a:xfrm>
          <a:prstGeom prst="rect">
            <a:avLst/>
          </a:prstGeom>
          <a:noFill/>
        </p:spPr>
        <p:txBody>
          <a:bodyPr wrap="none" rtlCol="0">
            <a:spAutoFit/>
          </a:bodyPr>
          <a:lstStyle/>
          <a:p>
            <a:r>
              <a:rPr lang="en-US" dirty="0">
                <a:solidFill>
                  <a:srgbClr val="FF0000"/>
                </a:solidFill>
              </a:rPr>
              <a:t>Configuration in  </a:t>
            </a:r>
          </a:p>
          <a:p>
            <a:r>
              <a:rPr lang="en-US" dirty="0">
                <a:solidFill>
                  <a:srgbClr val="FF0000"/>
                </a:solidFill>
              </a:rPr>
              <a:t>~2009?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DC2ED-E9D3-1BAB-C1E5-303FE6490C9F}"/>
              </a:ext>
            </a:extLst>
          </p:cNvPr>
          <p:cNvSpPr>
            <a:spLocks noGrp="1"/>
          </p:cNvSpPr>
          <p:nvPr>
            <p:ph type="title"/>
          </p:nvPr>
        </p:nvSpPr>
        <p:spPr>
          <a:xfrm>
            <a:off x="324633" y="18255"/>
            <a:ext cx="10515600" cy="896145"/>
          </a:xfrm>
        </p:spPr>
        <p:txBody>
          <a:bodyPr/>
          <a:lstStyle/>
          <a:p>
            <a:r>
              <a:rPr lang="en-US" dirty="0"/>
              <a:t>Check feasibility of additional shielding in IR</a:t>
            </a:r>
          </a:p>
        </p:txBody>
      </p:sp>
      <p:sp>
        <p:nvSpPr>
          <p:cNvPr id="3" name="Text Placeholder 2">
            <a:extLst>
              <a:ext uri="{FF2B5EF4-FFF2-40B4-BE49-F238E27FC236}">
                <a16:creationId xmlns:a16="http://schemas.microsoft.com/office/drawing/2014/main" id="{E1C7D17A-77B0-9AFB-DE51-2D03701F92F3}"/>
              </a:ext>
            </a:extLst>
          </p:cNvPr>
          <p:cNvSpPr>
            <a:spLocks noGrp="1"/>
          </p:cNvSpPr>
          <p:nvPr>
            <p:ph type="body" idx="1"/>
          </p:nvPr>
        </p:nvSpPr>
        <p:spPr>
          <a:xfrm>
            <a:off x="65288" y="1281647"/>
            <a:ext cx="3516112" cy="4351338"/>
          </a:xfrm>
        </p:spPr>
        <p:txBody>
          <a:bodyPr>
            <a:normAutofit lnSpcReduction="10000"/>
          </a:bodyPr>
          <a:lstStyle/>
          <a:p>
            <a:r>
              <a:rPr lang="en-US" dirty="0"/>
              <a:t>Visit DX/QC areas</a:t>
            </a:r>
          </a:p>
          <a:p>
            <a:r>
              <a:rPr lang="en-US" dirty="0"/>
              <a:t>Check the MUID holes</a:t>
            </a:r>
          </a:p>
          <a:p>
            <a:pPr marL="114300" indent="0">
              <a:buNone/>
            </a:pPr>
            <a:r>
              <a:rPr lang="en-US" dirty="0"/>
              <a:t>- Add shielding?</a:t>
            </a:r>
          </a:p>
          <a:p>
            <a:endParaRPr lang="en-US" dirty="0"/>
          </a:p>
          <a:p>
            <a:r>
              <a:rPr lang="en-US" dirty="0"/>
              <a:t>Check w/ </a:t>
            </a:r>
            <a:r>
              <a:rPr lang="en-US" dirty="0" err="1"/>
              <a:t>JohnH</a:t>
            </a:r>
            <a:r>
              <a:rPr lang="en-US" dirty="0"/>
              <a:t> about scintillators</a:t>
            </a:r>
          </a:p>
          <a:p>
            <a:pPr marL="114300" indent="0">
              <a:buNone/>
            </a:pPr>
            <a:r>
              <a:rPr lang="en-US" dirty="0"/>
              <a:t>- </a:t>
            </a:r>
            <a:r>
              <a:rPr lang="en-US" dirty="0">
                <a:solidFill>
                  <a:srgbClr val="FF0000"/>
                </a:solidFill>
              </a:rPr>
              <a:t>Put N5,N6 (S5,S6) more close to the beam pipe </a:t>
            </a:r>
          </a:p>
        </p:txBody>
      </p:sp>
      <p:sp>
        <p:nvSpPr>
          <p:cNvPr id="4" name="Date Placeholder 3">
            <a:extLst>
              <a:ext uri="{FF2B5EF4-FFF2-40B4-BE49-F238E27FC236}">
                <a16:creationId xmlns:a16="http://schemas.microsoft.com/office/drawing/2014/main" id="{BADC4EA5-AFF8-6BF1-83FA-1B7105B2F1F7}"/>
              </a:ext>
            </a:extLst>
          </p:cNvPr>
          <p:cNvSpPr>
            <a:spLocks noGrp="1"/>
          </p:cNvSpPr>
          <p:nvPr>
            <p:ph type="dt" idx="10"/>
          </p:nvPr>
        </p:nvSpPr>
        <p:spPr/>
        <p:txBody>
          <a:bodyPr/>
          <a:lstStyle/>
          <a:p>
            <a:r>
              <a:rPr lang="en-US"/>
              <a:t>8/17/23</a:t>
            </a:r>
          </a:p>
        </p:txBody>
      </p:sp>
      <p:sp>
        <p:nvSpPr>
          <p:cNvPr id="5" name="Footer Placeholder 4">
            <a:extLst>
              <a:ext uri="{FF2B5EF4-FFF2-40B4-BE49-F238E27FC236}">
                <a16:creationId xmlns:a16="http://schemas.microsoft.com/office/drawing/2014/main" id="{5E9A834F-CE4D-1797-7B1D-225F9A69B640}"/>
              </a:ext>
            </a:extLst>
          </p:cNvPr>
          <p:cNvSpPr>
            <a:spLocks noGrp="1"/>
          </p:cNvSpPr>
          <p:nvPr>
            <p:ph type="ftr" idx="11"/>
          </p:nvPr>
        </p:nvSpPr>
        <p:spPr/>
        <p:txBody>
          <a:bodyPr/>
          <a:lstStyle/>
          <a:p>
            <a:r>
              <a:rPr lang="en-US"/>
              <a:t>MVTX Electroncis Meeting</a:t>
            </a:r>
          </a:p>
        </p:txBody>
      </p:sp>
      <p:sp>
        <p:nvSpPr>
          <p:cNvPr id="6" name="Slide Number Placeholder 5">
            <a:extLst>
              <a:ext uri="{FF2B5EF4-FFF2-40B4-BE49-F238E27FC236}">
                <a16:creationId xmlns:a16="http://schemas.microsoft.com/office/drawing/2014/main" id="{B66E3E1C-29D9-B704-331C-2CBDD755DF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10" name="TextBox 9">
            <a:extLst>
              <a:ext uri="{FF2B5EF4-FFF2-40B4-BE49-F238E27FC236}">
                <a16:creationId xmlns:a16="http://schemas.microsoft.com/office/drawing/2014/main" id="{55EAD2A3-ACB2-D78E-6788-FCCC8EA4E8A9}"/>
              </a:ext>
            </a:extLst>
          </p:cNvPr>
          <p:cNvSpPr txBox="1"/>
          <p:nvPr/>
        </p:nvSpPr>
        <p:spPr>
          <a:xfrm>
            <a:off x="10121031" y="914400"/>
            <a:ext cx="1766830" cy="307777"/>
          </a:xfrm>
          <a:prstGeom prst="rect">
            <a:avLst/>
          </a:prstGeom>
          <a:noFill/>
        </p:spPr>
        <p:txBody>
          <a:bodyPr wrap="none" rtlCol="0">
            <a:spAutoFit/>
          </a:bodyPr>
          <a:lstStyle/>
          <a:p>
            <a:r>
              <a:rPr lang="en-US" dirty="0"/>
              <a:t>Photos by Cameron</a:t>
            </a:r>
          </a:p>
        </p:txBody>
      </p:sp>
      <p:grpSp>
        <p:nvGrpSpPr>
          <p:cNvPr id="15" name="Group 14">
            <a:extLst>
              <a:ext uri="{FF2B5EF4-FFF2-40B4-BE49-F238E27FC236}">
                <a16:creationId xmlns:a16="http://schemas.microsoft.com/office/drawing/2014/main" id="{33FFB22F-0476-245A-4A7F-5D00AA193B8A}"/>
              </a:ext>
            </a:extLst>
          </p:cNvPr>
          <p:cNvGrpSpPr/>
          <p:nvPr/>
        </p:nvGrpSpPr>
        <p:grpSpPr>
          <a:xfrm>
            <a:off x="3713360" y="1410512"/>
            <a:ext cx="3956456" cy="5254668"/>
            <a:chOff x="3849516" y="1355171"/>
            <a:chExt cx="3956456" cy="5254668"/>
          </a:xfrm>
        </p:grpSpPr>
        <p:pic>
          <p:nvPicPr>
            <p:cNvPr id="7" name="Picture 6">
              <a:extLst>
                <a:ext uri="{FF2B5EF4-FFF2-40B4-BE49-F238E27FC236}">
                  <a16:creationId xmlns:a16="http://schemas.microsoft.com/office/drawing/2014/main" id="{6CD398A7-2A1F-82F1-6EE1-CF905B51197E}"/>
                </a:ext>
              </a:extLst>
            </p:cNvPr>
            <p:cNvPicPr>
              <a:picLocks noChangeAspect="1"/>
            </p:cNvPicPr>
            <p:nvPr/>
          </p:nvPicPr>
          <p:blipFill>
            <a:blip r:embed="rId2"/>
            <a:stretch>
              <a:fillRect/>
            </a:stretch>
          </p:blipFill>
          <p:spPr>
            <a:xfrm>
              <a:off x="3849516" y="1355171"/>
              <a:ext cx="3956456" cy="5254668"/>
            </a:xfrm>
            <a:prstGeom prst="rect">
              <a:avLst/>
            </a:prstGeom>
          </p:spPr>
        </p:pic>
        <p:sp>
          <p:nvSpPr>
            <p:cNvPr id="11" name="TextBox 10">
              <a:extLst>
                <a:ext uri="{FF2B5EF4-FFF2-40B4-BE49-F238E27FC236}">
                  <a16:creationId xmlns:a16="http://schemas.microsoft.com/office/drawing/2014/main" id="{264C2305-6DD0-C979-41DA-F48746B456C0}"/>
                </a:ext>
              </a:extLst>
            </p:cNvPr>
            <p:cNvSpPr txBox="1"/>
            <p:nvPr/>
          </p:nvSpPr>
          <p:spPr>
            <a:xfrm>
              <a:off x="6545357" y="3883957"/>
              <a:ext cx="413896" cy="307777"/>
            </a:xfrm>
            <a:prstGeom prst="rect">
              <a:avLst/>
            </a:prstGeom>
            <a:noFill/>
          </p:spPr>
          <p:txBody>
            <a:bodyPr wrap="none" rtlCol="0">
              <a:spAutoFit/>
            </a:bodyPr>
            <a:lstStyle/>
            <a:p>
              <a:r>
                <a:rPr lang="en-US" dirty="0">
                  <a:solidFill>
                    <a:srgbClr val="FFFF00"/>
                  </a:solidFill>
                </a:rPr>
                <a:t>N5</a:t>
              </a:r>
            </a:p>
          </p:txBody>
        </p:sp>
      </p:grpSp>
      <p:sp>
        <p:nvSpPr>
          <p:cNvPr id="12" name="TextBox 11">
            <a:extLst>
              <a:ext uri="{FF2B5EF4-FFF2-40B4-BE49-F238E27FC236}">
                <a16:creationId xmlns:a16="http://schemas.microsoft.com/office/drawing/2014/main" id="{A539E4DA-624F-6A49-9F78-2E86800C8532}"/>
              </a:ext>
            </a:extLst>
          </p:cNvPr>
          <p:cNvSpPr txBox="1"/>
          <p:nvPr/>
        </p:nvSpPr>
        <p:spPr>
          <a:xfrm>
            <a:off x="4797800" y="3730069"/>
            <a:ext cx="413896" cy="307777"/>
          </a:xfrm>
          <a:prstGeom prst="rect">
            <a:avLst/>
          </a:prstGeom>
          <a:noFill/>
        </p:spPr>
        <p:txBody>
          <a:bodyPr wrap="none" rtlCol="0">
            <a:spAutoFit/>
          </a:bodyPr>
          <a:lstStyle/>
          <a:p>
            <a:r>
              <a:rPr lang="en-US" dirty="0">
                <a:solidFill>
                  <a:srgbClr val="FFFF00"/>
                </a:solidFill>
              </a:rPr>
              <a:t>N6</a:t>
            </a:r>
          </a:p>
        </p:txBody>
      </p:sp>
      <p:pic>
        <p:nvPicPr>
          <p:cNvPr id="14" name="Picture 13">
            <a:extLst>
              <a:ext uri="{FF2B5EF4-FFF2-40B4-BE49-F238E27FC236}">
                <a16:creationId xmlns:a16="http://schemas.microsoft.com/office/drawing/2014/main" id="{2B6B1246-0B39-B144-EFE9-999C691823AD}"/>
              </a:ext>
            </a:extLst>
          </p:cNvPr>
          <p:cNvPicPr>
            <a:picLocks noChangeAspect="1"/>
          </p:cNvPicPr>
          <p:nvPr/>
        </p:nvPicPr>
        <p:blipFill>
          <a:blip r:embed="rId3"/>
          <a:stretch>
            <a:fillRect/>
          </a:stretch>
        </p:blipFill>
        <p:spPr>
          <a:xfrm>
            <a:off x="8040519" y="1393032"/>
            <a:ext cx="4114800" cy="5464968"/>
          </a:xfrm>
          <a:prstGeom prst="rect">
            <a:avLst/>
          </a:prstGeom>
        </p:spPr>
      </p:pic>
      <p:sp>
        <p:nvSpPr>
          <p:cNvPr id="16" name="TextBox 15">
            <a:extLst>
              <a:ext uri="{FF2B5EF4-FFF2-40B4-BE49-F238E27FC236}">
                <a16:creationId xmlns:a16="http://schemas.microsoft.com/office/drawing/2014/main" id="{3E426A9E-0E5D-0002-B450-9322C5E0945B}"/>
              </a:ext>
            </a:extLst>
          </p:cNvPr>
          <p:cNvSpPr txBox="1"/>
          <p:nvPr/>
        </p:nvSpPr>
        <p:spPr>
          <a:xfrm>
            <a:off x="10277605" y="3127930"/>
            <a:ext cx="413896" cy="307777"/>
          </a:xfrm>
          <a:prstGeom prst="rect">
            <a:avLst/>
          </a:prstGeom>
          <a:noFill/>
        </p:spPr>
        <p:txBody>
          <a:bodyPr wrap="none" rtlCol="0">
            <a:spAutoFit/>
          </a:bodyPr>
          <a:lstStyle/>
          <a:p>
            <a:r>
              <a:rPr lang="en-US" dirty="0">
                <a:solidFill>
                  <a:srgbClr val="FFFF00"/>
                </a:solidFill>
              </a:rPr>
              <a:t>N6</a:t>
            </a:r>
          </a:p>
        </p:txBody>
      </p:sp>
    </p:spTree>
    <p:extLst>
      <p:ext uri="{BB962C8B-B14F-4D97-AF65-F5344CB8AC3E}">
        <p14:creationId xmlns:p14="http://schemas.microsoft.com/office/powerpoint/2010/main" val="4078433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pic>
        <p:nvPicPr>
          <p:cNvPr id="324" name="Google Shape;324;p33"/>
          <p:cNvPicPr preferRelativeResize="0"/>
          <p:nvPr/>
        </p:nvPicPr>
        <p:blipFill rotWithShape="1">
          <a:blip r:embed="rId3">
            <a:alphaModFix/>
          </a:blip>
          <a:srcRect b="13281"/>
          <a:stretch/>
        </p:blipFill>
        <p:spPr>
          <a:xfrm>
            <a:off x="109785" y="637762"/>
            <a:ext cx="12192001" cy="4759061"/>
          </a:xfrm>
          <a:prstGeom prst="rect">
            <a:avLst/>
          </a:prstGeom>
          <a:noFill/>
          <a:ln>
            <a:noFill/>
          </a:ln>
        </p:spPr>
      </p:pic>
      <p:sp>
        <p:nvSpPr>
          <p:cNvPr id="325" name="Google Shape;325;p33"/>
          <p:cNvSpPr txBox="1"/>
          <p:nvPr/>
        </p:nvSpPr>
        <p:spPr>
          <a:xfrm>
            <a:off x="3204650" y="4591650"/>
            <a:ext cx="5659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26" name="Google Shape;326;p33"/>
          <p:cNvSpPr txBox="1"/>
          <p:nvPr/>
        </p:nvSpPr>
        <p:spPr>
          <a:xfrm>
            <a:off x="3241500" y="4129638"/>
            <a:ext cx="628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MBD</a:t>
            </a:r>
            <a:endParaRPr sz="1400" b="0" i="0" u="none" strike="noStrike" cap="none">
              <a:solidFill>
                <a:srgbClr val="000000"/>
              </a:solidFill>
              <a:latin typeface="Calibri"/>
              <a:ea typeface="Calibri"/>
              <a:cs typeface="Calibri"/>
              <a:sym typeface="Calibri"/>
            </a:endParaRPr>
          </a:p>
        </p:txBody>
      </p:sp>
      <p:sp>
        <p:nvSpPr>
          <p:cNvPr id="327" name="Google Shape;327;p33"/>
          <p:cNvSpPr/>
          <p:nvPr/>
        </p:nvSpPr>
        <p:spPr>
          <a:xfrm>
            <a:off x="3928399" y="3077596"/>
            <a:ext cx="343800" cy="78600"/>
          </a:xfrm>
          <a:prstGeom prst="rect">
            <a:avLst/>
          </a:prstGeom>
          <a:solidFill>
            <a:srgbClr val="0432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33"/>
          <p:cNvSpPr txBox="1"/>
          <p:nvPr/>
        </p:nvSpPr>
        <p:spPr>
          <a:xfrm>
            <a:off x="4564457" y="4516494"/>
            <a:ext cx="5659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432FF"/>
                </a:solidFill>
                <a:latin typeface="Calibri"/>
                <a:ea typeface="Calibri"/>
                <a:cs typeface="Calibri"/>
                <a:sym typeface="Calibri"/>
              </a:rPr>
              <a:t>absorbers between MVTX and MBD?</a:t>
            </a:r>
            <a:r>
              <a:rPr lang="en-US" sz="14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Calibri"/>
              <a:ea typeface="Calibri"/>
              <a:cs typeface="Calibri"/>
              <a:sym typeface="Calibri"/>
            </a:endParaRPr>
          </a:p>
        </p:txBody>
      </p:sp>
      <p:sp>
        <p:nvSpPr>
          <p:cNvPr id="329" name="Google Shape;329;p33"/>
          <p:cNvSpPr/>
          <p:nvPr/>
        </p:nvSpPr>
        <p:spPr>
          <a:xfrm>
            <a:off x="7751969" y="3198681"/>
            <a:ext cx="343800" cy="78600"/>
          </a:xfrm>
          <a:prstGeom prst="rect">
            <a:avLst/>
          </a:prstGeom>
          <a:solidFill>
            <a:srgbClr val="0432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30" name="Google Shape;330;p33"/>
          <p:cNvCxnSpPr>
            <a:cxnSpLocks/>
          </p:cNvCxnSpPr>
          <p:nvPr/>
        </p:nvCxnSpPr>
        <p:spPr>
          <a:xfrm rot="10800000" flipH="1">
            <a:off x="6152327" y="3357504"/>
            <a:ext cx="1798200" cy="1291800"/>
          </a:xfrm>
          <a:prstGeom prst="straightConnector1">
            <a:avLst/>
          </a:prstGeom>
          <a:noFill/>
          <a:ln w="9525" cap="flat" cmpd="sng">
            <a:solidFill>
              <a:srgbClr val="0432FF"/>
            </a:solidFill>
            <a:prstDash val="solid"/>
            <a:round/>
            <a:headEnd type="none" w="sm" len="sm"/>
            <a:tailEnd type="triangle" w="med" len="med"/>
          </a:ln>
        </p:spPr>
      </p:cxnSp>
      <p:cxnSp>
        <p:nvCxnSpPr>
          <p:cNvPr id="331" name="Google Shape;331;p33"/>
          <p:cNvCxnSpPr>
            <a:endCxn id="327" idx="2"/>
          </p:cNvCxnSpPr>
          <p:nvPr/>
        </p:nvCxnSpPr>
        <p:spPr>
          <a:xfrm rot="10800000">
            <a:off x="4100299" y="3156196"/>
            <a:ext cx="1940400" cy="1483500"/>
          </a:xfrm>
          <a:prstGeom prst="straightConnector1">
            <a:avLst/>
          </a:prstGeom>
          <a:noFill/>
          <a:ln w="9525" cap="flat" cmpd="sng">
            <a:solidFill>
              <a:srgbClr val="0432FF"/>
            </a:solidFill>
            <a:prstDash val="solid"/>
            <a:round/>
            <a:headEnd type="none" w="sm" len="sm"/>
            <a:tailEnd type="triangle" w="med" len="med"/>
          </a:ln>
        </p:spPr>
      </p:cxnSp>
      <p:sp>
        <p:nvSpPr>
          <p:cNvPr id="332" name="Google Shape;33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8/17/23</a:t>
            </a:r>
            <a:endParaRPr/>
          </a:p>
        </p:txBody>
      </p:sp>
      <p:sp>
        <p:nvSpPr>
          <p:cNvPr id="333" name="Google Shape;33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MVTX Electroncis Meeting</a:t>
            </a:r>
            <a:endParaRPr/>
          </a:p>
        </p:txBody>
      </p:sp>
      <p:sp>
        <p:nvSpPr>
          <p:cNvPr id="334" name="Google Shape;334;p33"/>
          <p:cNvSpPr txBox="1"/>
          <p:nvPr/>
        </p:nvSpPr>
        <p:spPr>
          <a:xfrm>
            <a:off x="2355574" y="514138"/>
            <a:ext cx="660469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More shielding around beam pipe? </a:t>
            </a:r>
            <a:endParaRPr/>
          </a:p>
        </p:txBody>
      </p:sp>
      <p:sp>
        <p:nvSpPr>
          <p:cNvPr id="335" name="Google Shape;335;p33"/>
          <p:cNvSpPr txBox="1"/>
          <p:nvPr/>
        </p:nvSpPr>
        <p:spPr>
          <a:xfrm>
            <a:off x="2559036" y="1325010"/>
            <a:ext cx="763715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Need more beam background simulations from CAD – . Angelica, Kin Yip </a:t>
            </a:r>
            <a:endParaRPr dirty="0"/>
          </a:p>
        </p:txBody>
      </p:sp>
      <p:sp>
        <p:nvSpPr>
          <p:cNvPr id="2" name="TextBox 1">
            <a:extLst>
              <a:ext uri="{FF2B5EF4-FFF2-40B4-BE49-F238E27FC236}">
                <a16:creationId xmlns:a16="http://schemas.microsoft.com/office/drawing/2014/main" id="{329C0467-FFBA-67CA-06C9-B44C0566DB5F}"/>
              </a:ext>
            </a:extLst>
          </p:cNvPr>
          <p:cNvSpPr txBox="1"/>
          <p:nvPr/>
        </p:nvSpPr>
        <p:spPr>
          <a:xfrm>
            <a:off x="553770" y="4961585"/>
            <a:ext cx="2903414" cy="1169551"/>
          </a:xfrm>
          <a:prstGeom prst="rect">
            <a:avLst/>
          </a:prstGeom>
          <a:noFill/>
        </p:spPr>
        <p:txBody>
          <a:bodyPr wrap="square" rtlCol="0">
            <a:spAutoFit/>
          </a:bodyPr>
          <a:lstStyle/>
          <a:p>
            <a:r>
              <a:rPr lang="en-US" dirty="0"/>
              <a:t>MVTX: </a:t>
            </a:r>
          </a:p>
          <a:p>
            <a:r>
              <a:rPr lang="en-US" dirty="0"/>
              <a:t>R = 2.5 ~ 4.5cm. [1”~2” ]</a:t>
            </a:r>
          </a:p>
          <a:p>
            <a:endParaRPr lang="en-US" dirty="0"/>
          </a:p>
          <a:p>
            <a:r>
              <a:rPr lang="en-US" dirty="0"/>
              <a:t>Reduce beam background very close to the BP</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1189</TotalTime>
  <Words>2073</Words>
  <Application>Microsoft Macintosh PowerPoint</Application>
  <PresentationFormat>Widescreen</PresentationFormat>
  <Paragraphs>375</Paragraphs>
  <Slides>41</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Noto Sans Symbols</vt:lpstr>
      <vt:lpstr>Arial</vt:lpstr>
      <vt:lpstr>Calibri</vt:lpstr>
      <vt:lpstr>Times New Roman</vt:lpstr>
      <vt:lpstr>Wingdings</vt:lpstr>
      <vt:lpstr>Office Theme</vt:lpstr>
      <vt:lpstr>Beam Background and  MVTX Operation</vt:lpstr>
      <vt:lpstr>MVTX Operation Plan and To-Do list </vt:lpstr>
      <vt:lpstr>Add more shieling? </vt:lpstr>
      <vt:lpstr>PHENIX background problem</vt:lpstr>
      <vt:lpstr>PowerPoint Presentation</vt:lpstr>
      <vt:lpstr>PowerPoint Presentation</vt:lpstr>
      <vt:lpstr>PowerPoint Presentation</vt:lpstr>
      <vt:lpstr>Check feasibility of additional shielding in IR</vt:lpstr>
      <vt:lpstr>PowerPoint Presentation</vt:lpstr>
      <vt:lpstr>PowerPoint Presentation</vt:lpstr>
      <vt:lpstr>PowerPoint Presentation</vt:lpstr>
      <vt:lpstr>PowerPoint Presentation</vt:lpstr>
      <vt:lpstr>MVTX Operation for p+p: possible “plan-B”</vt:lpstr>
      <vt:lpstr>Beam/Cosmic Trigger Timing:  MVTX, INTT, Hcal, MBD, ZDC …</vt:lpstr>
      <vt:lpstr>other slides</vt:lpstr>
      <vt:lpstr>PowerPoint Presentation</vt:lpstr>
      <vt:lpstr>PowerPoint Presentation</vt:lpstr>
      <vt:lpstr>MVTX + INTT Cosmic Ray Events – very nice progress!</vt:lpstr>
      <vt:lpstr>MVTX + INTT Cosmic Ray Events</vt:lpstr>
      <vt:lpstr>MVTX + INTT Cosmic Ray Events</vt:lpstr>
      <vt:lpstr>PowerPoint Presentation</vt:lpstr>
      <vt:lpstr>PowerPoint Presentation</vt:lpstr>
      <vt:lpstr>PowerPoint Presentation</vt:lpstr>
      <vt:lpstr>Cosmic Eve nt Cluster Size Study</vt:lpstr>
      <vt:lpstr>After At Least 2 Pixel Selections</vt:lpstr>
      <vt:lpstr>Au + Au Collision Run 21148</vt:lpstr>
      <vt:lpstr>AuAu event - from JaeHyun </vt:lpstr>
      <vt:lpstr>HCal Cosmic Trigger Setup: Top and Bottom</vt:lpstr>
      <vt:lpstr>Updated Plan for MVTX Commissioning w/o Beams </vt:lpstr>
      <vt:lpstr>Offline Analysis </vt:lpstr>
      <vt:lpstr>Rollerball pin capture block -1</vt:lpstr>
      <vt:lpstr>PowerPoint Presentation</vt:lpstr>
      <vt:lpstr>8/12 last day for UConn Students at BNL:   - Great work by our summer students, thank you!</vt:lpstr>
      <vt:lpstr>Some progress … much reduced background achieved with “aggressive beam collimation”</vt:lpstr>
      <vt:lpstr>Chip lifetime - L0 - L2, 07/28/2023 - clear layer dependence seen</vt:lpstr>
      <vt:lpstr>Status and Plan   </vt:lpstr>
      <vt:lpstr>PowerPoint Presentation</vt:lpstr>
      <vt:lpstr>Commissioning ends in 4 weeks, ~ Aug 9th </vt:lpstr>
      <vt:lpstr>PowerPoint Presentation</vt:lpstr>
      <vt:lpstr>3D Display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MVTX Status</dc:title>
  <cp:lastModifiedBy>Liu, Ming Xiong</cp:lastModifiedBy>
  <cp:revision>25</cp:revision>
  <dcterms:modified xsi:type="dcterms:W3CDTF">2023-08-17T15:15:40Z</dcterms:modified>
</cp:coreProperties>
</file>