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4752" r:id="rId5"/>
    <p:sldId id="5758" r:id="rId6"/>
    <p:sldId id="5759" r:id="rId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0000FF"/>
    <a:srgbClr val="0432FF"/>
    <a:srgbClr val="FF40FF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83" autoAdjust="0"/>
    <p:restoredTop sz="93447" autoAdjust="0"/>
  </p:normalViewPr>
  <p:slideViewPr>
    <p:cSldViewPr snapToGrid="0">
      <p:cViewPr varScale="1">
        <p:scale>
          <a:sx n="124" d="100"/>
          <a:sy n="124" d="100"/>
        </p:scale>
        <p:origin x="2168" y="184"/>
      </p:cViewPr>
      <p:guideLst>
        <p:guide orient="horz" pos="283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8/22/23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39090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3188" y="6445998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1117" y="64400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03188" y="6445998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3188" y="64400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7212" y="6445998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DBD965-557C-0E98-71ED-A0B1499D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E0B1EB-3B15-BBC6-6553-72C74875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318662" cy="606175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on ITS-3 ALICE –EIC </a:t>
            </a:r>
            <a:r>
              <a:rPr lang="en-US" dirty="0" err="1"/>
              <a:t>SiC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C993E-7622-B6A0-3B0C-E76C1952CF06}"/>
              </a:ext>
            </a:extLst>
          </p:cNvPr>
          <p:cNvSpPr txBox="1"/>
          <p:nvPr/>
        </p:nvSpPr>
        <p:spPr>
          <a:xfrm>
            <a:off x="0" y="647067"/>
            <a:ext cx="91440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buClr>
                <a:srgbClr val="0000FF"/>
              </a:buClr>
            </a:pPr>
            <a:r>
              <a:rPr lang="en-US" dirty="0">
                <a:solidFill>
                  <a:srgbClr val="0000FF"/>
                </a:solidFill>
              </a:rPr>
              <a:t>Overall a very positive and successful meeting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rgbClr val="0000FF"/>
                </a:solidFill>
              </a:rPr>
              <a:t>clear goal to cooperate as much as possible in boundary conditions.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</a:rPr>
              <a:t>Main lessons learned and next steps</a:t>
            </a:r>
            <a:endParaRPr lang="en-US" dirty="0"/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ITS3 open to sharing their sensor design with </a:t>
            </a:r>
            <a:r>
              <a:rPr lang="en-GB" dirty="0"/>
              <a:t>EIC </a:t>
            </a:r>
            <a:r>
              <a:rPr lang="en-GB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GB" dirty="0">
                <a:effectLst/>
              </a:rPr>
              <a:t> necessary agreements will need to be put in place in the next month.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ITS3 development made significant progress </a:t>
            </a:r>
            <a:r>
              <a:rPr lang="en-GB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GB" dirty="0">
                <a:effectLst/>
              </a:rPr>
              <a:t> received a lot of critical technical information </a:t>
            </a:r>
            <a:r>
              <a:rPr lang="en-GB" dirty="0"/>
              <a:t>to</a:t>
            </a:r>
            <a:r>
              <a:rPr lang="en-GB" dirty="0">
                <a:effectLst/>
              </a:rPr>
              <a:t> guide the next steps in R&amp;D </a:t>
            </a:r>
            <a:r>
              <a:rPr lang="en-US" dirty="0"/>
              <a:t>for both sensor and system design/integration of the </a:t>
            </a:r>
            <a:r>
              <a:rPr lang="en-US" dirty="0" err="1"/>
              <a:t>ePIC</a:t>
            </a:r>
            <a:r>
              <a:rPr lang="en-US" dirty="0"/>
              <a:t> SVT</a:t>
            </a:r>
            <a:endParaRPr lang="en-GB" dirty="0">
              <a:effectLst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but there remains still some risk in the ITS development </a:t>
            </a:r>
            <a:r>
              <a:rPr lang="en-GB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/>
              <a:t>ALICE team</a:t>
            </a:r>
            <a:r>
              <a:rPr lang="en-GB" dirty="0">
                <a:effectLst/>
              </a:rPr>
              <a:t> will need to remain focused on their requirements and timeline challenges </a:t>
            </a:r>
          </a:p>
          <a:p>
            <a:r>
              <a:rPr lang="en-GB" dirty="0"/>
              <a:t>      </a:t>
            </a:r>
            <a:r>
              <a:rPr lang="en-GB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US" dirty="0"/>
              <a:t>ITS3 welcomes/seeks partnership in development with EIC designers contributing to ITS3</a:t>
            </a:r>
          </a:p>
          <a:p>
            <a:pPr>
              <a:spcAft>
                <a:spcPts val="600"/>
              </a:spcAft>
            </a:pPr>
            <a:r>
              <a:rPr lang="en-US" dirty="0">
                <a:sym typeface="Wingdings" pitchFamily="2" charset="2"/>
              </a:rPr>
              <a:t>     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GB" dirty="0"/>
              <a:t>Received extremely valuable input to overall schedule and workforce needs for EIC SVT</a:t>
            </a:r>
          </a:p>
          <a:p>
            <a:r>
              <a:rPr lang="en-GB" dirty="0"/>
              <a:t>           Example: relation between schedule for ITS3 ER2/ER3 submission and evaluation and the      </a:t>
            </a:r>
          </a:p>
          <a:p>
            <a:r>
              <a:rPr lang="en-GB" dirty="0"/>
              <a:t>           EIC/LAS development schedule </a:t>
            </a:r>
            <a:r>
              <a:rPr lang="en-GB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GB" dirty="0">
                <a:sym typeface="Wingdings" pitchFamily="2" charset="2"/>
              </a:rPr>
              <a:t> adjust our schedule to give more </a:t>
            </a:r>
            <a:r>
              <a:rPr lang="en-GB" dirty="0"/>
              <a:t>time for the sensor </a:t>
            </a:r>
          </a:p>
          <a:p>
            <a:r>
              <a:rPr lang="en-GB" dirty="0"/>
              <a:t>           modifications and the schedule and integrate lessons learnt from ITS3</a:t>
            </a:r>
          </a:p>
          <a:p>
            <a:r>
              <a:rPr lang="en-GB" dirty="0"/>
              <a:t>      </a:t>
            </a:r>
            <a:r>
              <a:rPr lang="en-GB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/>
              <a:t>ITS3 suggests we put in place a backup plan as our workforce is still growing, and the    </a:t>
            </a:r>
          </a:p>
          <a:p>
            <a:r>
              <a:rPr lang="en-GB" dirty="0"/>
              <a:t>            overall EIC SVT schedule is aggressive</a:t>
            </a:r>
            <a:endParaRPr lang="en-GB" dirty="0">
              <a:sym typeface="Wingdings" pitchFamily="2" charset="2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All the inputs are currently folded in </a:t>
            </a:r>
            <a:r>
              <a:rPr lang="en-GB" dirty="0"/>
              <a:t>an updated plan </a:t>
            </a:r>
            <a:r>
              <a:rPr lang="en-GB" dirty="0">
                <a:effectLst/>
              </a:rPr>
              <a:t>by the EIC SVT team </a:t>
            </a:r>
            <a:endParaRPr lang="en-GB" dirty="0"/>
          </a:p>
          <a:p>
            <a:pPr algn="l">
              <a:spcAft>
                <a:spcPts val="600"/>
              </a:spcAft>
            </a:pPr>
            <a:r>
              <a:rPr lang="en-GB" dirty="0">
                <a:effectLst/>
              </a:rPr>
              <a:t>     Updates will be presented in the respective </a:t>
            </a:r>
            <a:r>
              <a:rPr lang="en-GB" dirty="0" err="1">
                <a:effectLst/>
              </a:rPr>
              <a:t>ePIC</a:t>
            </a:r>
            <a:r>
              <a:rPr lang="en-GB" dirty="0"/>
              <a:t> meetings (TIC &amp; TWG) by the SVT team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630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39661-1BEA-464C-8220-0187CB44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175"/>
          </a:xfrm>
        </p:spPr>
        <p:txBody>
          <a:bodyPr>
            <a:normAutofit fontScale="90000"/>
          </a:bodyPr>
          <a:lstStyle/>
          <a:p>
            <a:r>
              <a:rPr lang="en-US" dirty="0"/>
              <a:t>Issues solved by new 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367E9-0542-C34F-A6A3-F7878DDE3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7387"/>
            <a:ext cx="9144000" cy="4351338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800" dirty="0"/>
              <a:t>low number of hits in certain rapidity ranges </a:t>
            </a:r>
            <a:r>
              <a:rPr lang="en-US" sz="18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sz="1800" dirty="0">
                <a:sym typeface="Wingdings" pitchFamily="2" charset="2"/>
              </a:rPr>
              <a:t> need more planes</a:t>
            </a:r>
            <a:endParaRPr lang="en-US" sz="1800" dirty="0"/>
          </a:p>
          <a:p>
            <a:pPr>
              <a:buClr>
                <a:srgbClr val="0000FF"/>
              </a:buClr>
              <a:buFont typeface="Wingdings" pitchFamily="2" charset="2"/>
              <a:buChar char="§"/>
            </a:pPr>
            <a:r>
              <a:rPr lang="en-US" sz="1800" dirty="0"/>
              <a:t>solve impact from 5 (2) </a:t>
            </a:r>
            <a:r>
              <a:rPr lang="en-US" sz="1800" dirty="0" err="1">
                <a:latin typeface="Symbol" pitchFamily="2" charset="2"/>
              </a:rPr>
              <a:t>m</a:t>
            </a:r>
            <a:r>
              <a:rPr lang="en-US" sz="1800" dirty="0" err="1"/>
              <a:t>s</a:t>
            </a:r>
            <a:r>
              <a:rPr lang="en-US" sz="1800" dirty="0"/>
              <a:t> MAPS frame accumulation time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en-US" sz="1800" dirty="0">
                <a:solidFill>
                  <a:srgbClr val="0000FF"/>
                </a:solidFill>
                <a:sym typeface="Wingdings" pitchFamily="2" charset="2"/>
              </a:rPr>
              <a:t>   </a:t>
            </a:r>
            <a:r>
              <a:rPr lang="en-US" sz="1800" dirty="0">
                <a:sym typeface="Wingdings" pitchFamily="2" charset="2"/>
              </a:rPr>
              <a:t> need enough hits from fast detectors to form a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en-US" sz="1800" dirty="0">
                <a:sym typeface="Wingdings" pitchFamily="2" charset="2"/>
              </a:rPr>
              <a:t>       </a:t>
            </a:r>
            <a:r>
              <a:rPr lang="en-US" sz="1800" dirty="0" err="1">
                <a:sym typeface="Wingdings" pitchFamily="2" charset="2"/>
              </a:rPr>
              <a:t>tracklet</a:t>
            </a:r>
            <a:r>
              <a:rPr lang="en-US" sz="1800" dirty="0">
                <a:sym typeface="Wingdings" pitchFamily="2" charset="2"/>
              </a:rPr>
              <a:t> with a good pointing resolution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en-US" sz="1800" dirty="0">
                <a:solidFill>
                  <a:srgbClr val="0000FF"/>
                </a:solidFill>
                <a:sym typeface="Wingdings" pitchFamily="2" charset="2"/>
              </a:rPr>
              <a:t>       </a:t>
            </a:r>
            <a:r>
              <a:rPr lang="en-US" sz="1800" dirty="0">
                <a:sym typeface="Wingdings" pitchFamily="2" charset="2"/>
              </a:rPr>
              <a:t> need to utilize </a:t>
            </a:r>
            <a:r>
              <a:rPr lang="en-US" sz="1800" dirty="0" err="1">
                <a:sym typeface="Wingdings" pitchFamily="2" charset="2"/>
              </a:rPr>
              <a:t>ToF</a:t>
            </a:r>
            <a:r>
              <a:rPr lang="en-US" sz="1800" dirty="0">
                <a:sym typeface="Wingdings" pitchFamily="2" charset="2"/>
              </a:rPr>
              <a:t> and maybe Barrel-</a:t>
            </a:r>
            <a:r>
              <a:rPr lang="en-US" sz="1800" dirty="0" err="1">
                <a:sym typeface="Wingdings" pitchFamily="2" charset="2"/>
              </a:rPr>
              <a:t>ECal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AstroPix</a:t>
            </a:r>
            <a:endParaRPr lang="en-US" sz="1800" dirty="0">
              <a:sym typeface="Wingdings" pitchFamily="2" charset="2"/>
            </a:endParaRPr>
          </a:p>
          <a:p>
            <a:pPr marL="0" indent="0">
              <a:buClr>
                <a:srgbClr val="0000FF"/>
              </a:buClr>
              <a:buNone/>
            </a:pPr>
            <a:r>
              <a:rPr lang="en-US" sz="1800" dirty="0">
                <a:sym typeface="Wingdings" pitchFamily="2" charset="2"/>
              </a:rPr>
              <a:t>           as possible </a:t>
            </a:r>
          </a:p>
          <a:p>
            <a:pPr marL="0" indent="0">
              <a:buClr>
                <a:srgbClr val="0000FF"/>
              </a:buClr>
              <a:buNone/>
            </a:pPr>
            <a:r>
              <a:rPr lang="en-US" sz="1800" dirty="0">
                <a:sym typeface="Wingdings" pitchFamily="2" charset="2"/>
              </a:rPr>
              <a:t>       </a:t>
            </a:r>
            <a:r>
              <a:rPr lang="en-US" sz="1800" b="1" dirty="0">
                <a:solidFill>
                  <a:srgbClr val="0000FF"/>
                </a:solidFill>
                <a:sym typeface="Wingdings" pitchFamily="2" charset="2"/>
              </a:rPr>
              <a:t>Note: </a:t>
            </a:r>
            <a:r>
              <a:rPr lang="en-US" sz="1800" dirty="0">
                <a:sym typeface="Wingdings" pitchFamily="2" charset="2"/>
              </a:rPr>
              <a:t>Barrel </a:t>
            </a:r>
            <a:r>
              <a:rPr lang="en-US" sz="1800" dirty="0" err="1">
                <a:sym typeface="Wingdings" pitchFamily="2" charset="2"/>
              </a:rPr>
              <a:t>ToF</a:t>
            </a:r>
            <a:r>
              <a:rPr lang="en-US" sz="1800" dirty="0">
                <a:sym typeface="Wingdings" pitchFamily="2" charset="2"/>
              </a:rPr>
              <a:t> has good t-resolution but spatial resolution is not not to great</a:t>
            </a:r>
          </a:p>
          <a:p>
            <a:pPr marL="0" indent="0">
              <a:buClr>
                <a:srgbClr val="0000FF"/>
              </a:buClr>
              <a:buNone/>
            </a:pPr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4EC80-7AB2-B843-9712-0F9F1A61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55856A7-20BD-F54A-A4AC-5C0441DE0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06" y="1037689"/>
            <a:ext cx="2574594" cy="17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3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A3C0-B79C-FE4B-A632-0E3689C1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2192"/>
            <a:ext cx="9144000" cy="811658"/>
          </a:xfrm>
        </p:spPr>
        <p:txBody>
          <a:bodyPr/>
          <a:lstStyle/>
          <a:p>
            <a:r>
              <a:rPr lang="en-US" dirty="0"/>
              <a:t>The two big issues to solve first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DB8F9-2FAE-BE41-A6B6-C30E92CA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4C792E8-6455-6044-BA23-0AB71E9CB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" t="5131" r="2023" b="2773"/>
          <a:stretch/>
        </p:blipFill>
        <p:spPr>
          <a:xfrm>
            <a:off x="113016" y="509854"/>
            <a:ext cx="8794678" cy="3411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9A07A-2879-0042-873C-2C99D9FD9671}"/>
              </a:ext>
            </a:extLst>
          </p:cNvPr>
          <p:cNvSpPr txBox="1"/>
          <p:nvPr/>
        </p:nvSpPr>
        <p:spPr>
          <a:xfrm>
            <a:off x="0" y="3945276"/>
            <a:ext cx="86862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Lepton Side:</a:t>
            </a:r>
          </a:p>
          <a:p>
            <a:r>
              <a:rPr lang="en-US" sz="1600" dirty="0"/>
              <a:t>reduce lever arm of Si-disks or reduce </a:t>
            </a:r>
            <a:r>
              <a:rPr lang="en-US" sz="1600" dirty="0" err="1"/>
              <a:t>pfRICH</a:t>
            </a:r>
            <a:r>
              <a:rPr lang="en-US" sz="1600" dirty="0"/>
              <a:t> to have space for two layers of MPGDs in front of </a:t>
            </a:r>
            <a:r>
              <a:rPr lang="en-US" sz="1600" dirty="0" err="1"/>
              <a:t>pfRICH</a:t>
            </a:r>
            <a:endParaRPr lang="en-US" sz="1600" dirty="0"/>
          </a:p>
          <a:p>
            <a:r>
              <a:rPr lang="en-US" sz="1600" dirty="0">
                <a:solidFill>
                  <a:srgbClr val="0000FF"/>
                </a:solidFill>
              </a:rPr>
              <a:t>Hadron Side:</a:t>
            </a:r>
          </a:p>
          <a:p>
            <a:r>
              <a:rPr lang="en-US" sz="1600" dirty="0"/>
              <a:t>add 2 layers of MPGDs in the region between last Si-Disk and </a:t>
            </a:r>
            <a:r>
              <a:rPr lang="en-US" sz="1600" dirty="0" err="1"/>
              <a:t>ToF</a:t>
            </a:r>
            <a:endParaRPr lang="en-US" sz="1600" dirty="0"/>
          </a:p>
          <a:p>
            <a:r>
              <a:rPr lang="en-US" sz="1600" dirty="0">
                <a:solidFill>
                  <a:srgbClr val="0000FF"/>
                </a:solidFill>
              </a:rPr>
              <a:t>Barrel:</a:t>
            </a:r>
          </a:p>
          <a:p>
            <a:r>
              <a:rPr lang="en-US" sz="1600" dirty="0"/>
              <a:t>move AC-LGAD/</a:t>
            </a:r>
            <a:r>
              <a:rPr lang="en-US" sz="1600" dirty="0" err="1"/>
              <a:t>ToF</a:t>
            </a:r>
            <a:r>
              <a:rPr lang="en-US" sz="1600" dirty="0"/>
              <a:t> in, have MPGD layer directly in-front of DIRC (use DIRC segmentation)</a:t>
            </a:r>
          </a:p>
          <a:p>
            <a:r>
              <a:rPr lang="en-US" sz="1600" dirty="0"/>
              <a:t>need to optimize length of MPGD and/or service solution to see it solves the 0.9 to 1.5 gap </a:t>
            </a:r>
          </a:p>
          <a:p>
            <a:r>
              <a:rPr lang="en-US" sz="16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sz="1600" dirty="0">
                <a:sym typeface="Wingdings" pitchFamily="2" charset="2"/>
              </a:rPr>
              <a:t> MPGD is also important for </a:t>
            </a:r>
            <a:r>
              <a:rPr lang="en-US" sz="1600">
                <a:sym typeface="Wingdings" pitchFamily="2" charset="2"/>
              </a:rPr>
              <a:t>track information for DIRC</a:t>
            </a:r>
            <a:endParaRPr lang="en-US" sz="1600" dirty="0">
              <a:sym typeface="Wingdings" pitchFamily="2" charset="2"/>
            </a:endParaRPr>
          </a:p>
          <a:p>
            <a:r>
              <a:rPr lang="en-US" sz="1600" dirty="0">
                <a:solidFill>
                  <a:srgbClr val="0000FF"/>
                </a:solidFill>
                <a:sym typeface="Wingdings" pitchFamily="2" charset="2"/>
              </a:rPr>
              <a:t>General:</a:t>
            </a:r>
            <a:r>
              <a:rPr lang="en-US" sz="1600" dirty="0">
                <a:sym typeface="Wingdings" pitchFamily="2" charset="2"/>
              </a:rPr>
              <a:t> see service routing optimization can help with gap minimization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0000FF"/>
                </a:solidFill>
              </a:rPr>
              <a:t>All of these changes have been made in absolute close contact to engineering team</a:t>
            </a:r>
          </a:p>
        </p:txBody>
      </p:sp>
    </p:spTree>
    <p:extLst>
      <p:ext uri="{BB962C8B-B14F-4D97-AF65-F5344CB8AC3E}">
        <p14:creationId xmlns:p14="http://schemas.microsoft.com/office/powerpoint/2010/main" val="346518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3_ xmlns="ec2b3955-b7cd-48fd-80d5-fd3efbb6f44b" xsi:nil="true"/>
    <Presenter_x0028_s_x0029_ xmlns="ec2b3955-b7cd-48fd-80d5-fd3efbb6f44b">R. Ent / E. Aschenauer</Presenter_x0028_s_x0029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BEAD70EAE274A9CB120AA87B60764" ma:contentTypeVersion="8" ma:contentTypeDescription="Create a new document." ma:contentTypeScope="" ma:versionID="33a7afeecd0e21aeec922d0810b20a29">
  <xsd:schema xmlns:xsd="http://www.w3.org/2001/XMLSchema" xmlns:xs="http://www.w3.org/2001/XMLSchema" xmlns:p="http://schemas.microsoft.com/office/2006/metadata/properties" xmlns:ns2="ec2b3955-b7cd-48fd-80d5-fd3efbb6f44b" targetNamespace="http://schemas.microsoft.com/office/2006/metadata/properties" ma:root="true" ma:fieldsID="bdca1b9efceb95fc3541d3a5727325f3" ns2:_="">
    <xsd:import namespace="ec2b3955-b7cd-48fd-80d5-fd3efbb6f44b"/>
    <xsd:element name="properties">
      <xsd:complexType>
        <xsd:sequence>
          <xsd:element name="documentManagement">
            <xsd:complexType>
              <xsd:all>
                <xsd:element ref="ns2:_x0023_" minOccurs="0"/>
                <xsd:element ref="ns2:Presenter_x0028_s_x0029_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b3955-b7cd-48fd-80d5-fd3efbb6f44b" elementFormDefault="qualified">
    <xsd:import namespace="http://schemas.microsoft.com/office/2006/documentManagement/types"/>
    <xsd:import namespace="http://schemas.microsoft.com/office/infopath/2007/PartnerControls"/>
    <xsd:element name="_x0023_" ma:index="8" nillable="true" ma:displayName="#" ma:internalName="_x0023_">
      <xsd:simpleType>
        <xsd:restriction base="dms:Text">
          <xsd:maxLength value="255"/>
        </xsd:restriction>
      </xsd:simpleType>
    </xsd:element>
    <xsd:element name="Presenter_x0028_s_x0029_" ma:index="9" nillable="true" ma:displayName="Presenter(s)" ma:format="Dropdown" ma:internalName="Presenter_x0028_s_x0029_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E98C05-5760-4FD2-B85E-2A9CB1A90B2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c2b3955-b7cd-48fd-80d5-fd3efbb6f44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C5E899-D38C-4BB2-B3F7-952490902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2b3955-b7cd-48fd-80d5-fd3efbb6f4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9550</TotalTime>
  <Words>450</Words>
  <Application>Microsoft Macintosh PowerPoint</Application>
  <PresentationFormat>On-screen Show (4:3)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Symbol</vt:lpstr>
      <vt:lpstr>Wingdings</vt:lpstr>
      <vt:lpstr>Office Theme</vt:lpstr>
      <vt:lpstr>Summary on ITS-3 ALICE –EIC SiC</vt:lpstr>
      <vt:lpstr>Issues solved by new layout</vt:lpstr>
      <vt:lpstr>The two big issues to solve first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for EIC Project Support Division</dc:title>
  <dc:creator>Hatton, Diane</dc:creator>
  <cp:lastModifiedBy>Elke-Caroline Aschenauer</cp:lastModifiedBy>
  <cp:revision>373</cp:revision>
  <dcterms:created xsi:type="dcterms:W3CDTF">2020-09-28T13:10:10Z</dcterms:created>
  <dcterms:modified xsi:type="dcterms:W3CDTF">2023-08-22T15:18:58Z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0x0101009BDBEAD70EAE274A9CB120AA87B60764</vt:lpwstr>
  </property>
  <property fmtid="{D5CDD505-2E9C-101B-9397-08002B2CF9AE}" pid="3" name="MediaServiceImageTags">
    <vt:lpwstr/>
  </property>
</Properties>
</file>