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handoutMasterIdLst>
    <p:handoutMasterId r:id="rId5"/>
  </p:handoutMasterIdLst>
  <p:sldIdLst>
    <p:sldId id="4748" r:id="rId2"/>
    <p:sldId id="474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32FF"/>
    <a:srgbClr val="1200B4"/>
    <a:srgbClr val="0000DB"/>
    <a:srgbClr val="945200"/>
    <a:srgbClr val="941100"/>
    <a:srgbClr val="FF9300"/>
    <a:srgbClr val="FF2600"/>
    <a:srgbClr val="008F00"/>
    <a:srgbClr val="FF40FF"/>
    <a:srgbClr val="009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525"/>
    <p:restoredTop sz="96327"/>
  </p:normalViewPr>
  <p:slideViewPr>
    <p:cSldViewPr snapToGrid="0" snapToObjects="1">
      <p:cViewPr varScale="1">
        <p:scale>
          <a:sx n="209" d="100"/>
          <a:sy n="209" d="100"/>
        </p:scale>
        <p:origin x="1304" y="144"/>
      </p:cViewPr>
      <p:guideLst>
        <p:guide orient="horz" pos="7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68C7C-DE0D-7744-9A0A-5A58AFDE7EDC}" type="datetimeFigureOut">
              <a:rPr lang="en-US" smtClean="0"/>
              <a:t>8/22/23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BE1642-F6EB-3F47-A209-1B38F78E74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34881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6BA3CD-AB20-5043-9DFD-E54294A03D31}" type="datetimeFigureOut">
              <a:rPr lang="en-US" smtClean="0"/>
              <a:t>8/22/23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45EDC-326A-DC46-A236-B4FC4FF83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02781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60750" y="2235148"/>
            <a:ext cx="5657609" cy="1774948"/>
          </a:xfrm>
        </p:spPr>
        <p:txBody>
          <a:bodyPr anchor="b">
            <a:normAutofit/>
          </a:bodyPr>
          <a:lstStyle>
            <a:lvl1pPr algn="r">
              <a:defRPr sz="4400" b="0" i="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  <a:reflection stA="50000" endPos="50000" dist="5080" dir="5400000" sy="-100000" algn="bl" rotWithShape="0"/>
                </a:effectLst>
                <a:latin typeface="+mj-lt"/>
                <a:ea typeface="Arial" charset="0"/>
                <a:cs typeface="Comic Sans MS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03493" y="4642339"/>
            <a:ext cx="5414866" cy="580292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  <a:reflection stA="50000" endPos="50000" dist="5080" dir="5400000" sy="-100000" algn="bl" rotWithShape="0"/>
                </a:effectLs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587689"/>
            <a:ext cx="9144000" cy="5886054"/>
          </a:xfrm>
        </p:spPr>
        <p:txBody>
          <a:bodyPr/>
          <a:lstStyle>
            <a:lvl1pPr marL="228600" indent="-228600">
              <a:buClr>
                <a:srgbClr val="0432FF"/>
              </a:buClr>
              <a:buFont typeface="Wingdings" charset="2"/>
              <a:buChar char="q"/>
              <a:defRPr sz="18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>
              <a:buClr>
                <a:srgbClr val="0432FF"/>
              </a:buClr>
              <a:buFont typeface="Wingdings" charset="2"/>
              <a:buChar char="Ø"/>
              <a:defRPr sz="16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Clr>
                <a:srgbClr val="0432FF"/>
              </a:buClr>
              <a:buFont typeface="Arial"/>
              <a:buChar char="•"/>
              <a:defRPr sz="14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buClr>
                <a:srgbClr val="0432FF"/>
              </a:buClr>
              <a:buFont typeface="Wingdings" charset="2"/>
              <a:buChar char="ü"/>
              <a:defRPr sz="12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buClr>
                <a:srgbClr val="0432FF"/>
              </a:buClr>
              <a:buFont typeface="Wingdings" charset="2"/>
              <a:buChar char="§"/>
              <a:defRPr sz="10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86600" y="6573624"/>
            <a:ext cx="2057400" cy="282094"/>
          </a:xfrm>
        </p:spPr>
        <p:txBody>
          <a:bodyPr/>
          <a:lstStyle>
            <a:lvl1pPr algn="r">
              <a:defRPr sz="1000">
                <a:latin typeface="+mj-lt"/>
                <a:cs typeface="Comic Sans MS"/>
              </a:defRPr>
            </a:lvl1pPr>
          </a:lstStyle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573624"/>
            <a:ext cx="3086100" cy="282094"/>
          </a:xfrm>
        </p:spPr>
        <p:txBody>
          <a:bodyPr/>
          <a:lstStyle>
            <a:lvl1pPr>
              <a:defRPr sz="1000">
                <a:latin typeface="+mj-lt"/>
                <a:cs typeface="Comic Sans M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573624"/>
            <a:ext cx="2057400" cy="282094"/>
          </a:xfrm>
        </p:spPr>
        <p:txBody>
          <a:bodyPr/>
          <a:lstStyle>
            <a:lvl1pPr algn="l">
              <a:defRPr>
                <a:latin typeface="+mj-lt"/>
                <a:cs typeface="Comic Sans MS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2283"/>
            <a:ext cx="9144000" cy="584669"/>
          </a:xfrm>
        </p:spPr>
        <p:txBody>
          <a:bodyPr>
            <a:normAutofit/>
          </a:bodyPr>
          <a:lstStyle>
            <a:lvl1pPr algn="r">
              <a:defRPr sz="2800" b="1" i="1">
                <a:solidFill>
                  <a:srgbClr val="1200B4"/>
                </a:solidFill>
                <a:effectLst>
                  <a:reflection stA="50000" endPos="50000" dist="5080" dir="5400000" sy="-100000" algn="bl" rotWithShape="0"/>
                </a:effectLst>
                <a:latin typeface="+mj-lt"/>
                <a:ea typeface="Arial" charset="0"/>
                <a:cs typeface="Comic Sans M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071923" y="6580224"/>
            <a:ext cx="2057400" cy="282094"/>
          </a:xfrm>
        </p:spPr>
        <p:txBody>
          <a:bodyPr/>
          <a:lstStyle>
            <a:lvl1pPr algn="r"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573624"/>
            <a:ext cx="3086100" cy="282094"/>
          </a:xfrm>
        </p:spPr>
        <p:txBody>
          <a:bodyPr/>
          <a:lstStyle>
            <a:lvl1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588684"/>
            <a:ext cx="2057400" cy="282094"/>
          </a:xfrm>
        </p:spPr>
        <p:txBody>
          <a:bodyPr/>
          <a:lstStyle>
            <a:lvl1pPr algn="l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283"/>
            <a:ext cx="9144000" cy="584669"/>
          </a:xfrm>
        </p:spPr>
        <p:txBody>
          <a:bodyPr>
            <a:normAutofit/>
          </a:bodyPr>
          <a:lstStyle>
            <a:lvl1pPr algn="r">
              <a:defRPr sz="2800" b="1" i="1">
                <a:solidFill>
                  <a:srgbClr val="1200B4"/>
                </a:solidFill>
                <a:effectLst>
                  <a:reflection stA="50000" endPos="50000" dist="5080" dir="5400000" sy="-100000" algn="bl" rotWithShape="0"/>
                </a:effectLst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7086600" y="6584295"/>
            <a:ext cx="2057400" cy="273705"/>
          </a:xfrm>
        </p:spPr>
        <p:txBody>
          <a:bodyPr/>
          <a:lstStyle>
            <a:lvl1pPr algn="r">
              <a:defRPr sz="1000">
                <a:latin typeface="+mj-lt"/>
                <a:cs typeface="Comic Sans MS"/>
              </a:defRPr>
            </a:lvl1pPr>
          </a:lstStyle>
          <a:p>
            <a:r>
              <a:rPr lang="en-US"/>
              <a:t>E.C. Aschenauer</a:t>
            </a:r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573623"/>
            <a:ext cx="3086100" cy="273705"/>
          </a:xfrm>
        </p:spPr>
        <p:txBody>
          <a:bodyPr/>
          <a:lstStyle>
            <a:lvl1pPr>
              <a:defRPr sz="1000">
                <a:latin typeface="+mj-lt"/>
                <a:cs typeface="Comic Sans MS"/>
              </a:defRPr>
            </a:lvl1pPr>
          </a:lstStyle>
          <a:p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0" y="6584295"/>
            <a:ext cx="2057400" cy="273705"/>
          </a:xfrm>
        </p:spPr>
        <p:txBody>
          <a:bodyPr/>
          <a:lstStyle>
            <a:lvl1pPr algn="l">
              <a:defRPr sz="1200">
                <a:latin typeface="+mj-lt"/>
                <a:cs typeface="Comic Sans MS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48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212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6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6" r:id="rId3"/>
    <p:sldLayoutId id="2147483667" r:id="rId4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0519D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3AA45B-C544-6B4A-99F2-B473D1B4A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E.C. Aschenauer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F04F86-52BF-384C-8C23-CEDD5E456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A1B3ED-72C1-584D-91EE-F065A5763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017"/>
            <a:ext cx="9144000" cy="584669"/>
          </a:xfrm>
        </p:spPr>
        <p:txBody>
          <a:bodyPr/>
          <a:lstStyle/>
          <a:p>
            <a:r>
              <a:rPr lang="en-US" dirty="0"/>
              <a:t>EIC – IP-6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020D5F-CFEE-4243-9F56-7677086EBE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99" t="1049" r="5305" b="16653"/>
          <a:stretch/>
        </p:blipFill>
        <p:spPr>
          <a:xfrm>
            <a:off x="4572000" y="948158"/>
            <a:ext cx="3892253" cy="39522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A591A51-DE54-9C46-A4BA-A933BAD8ABC6}"/>
              </a:ext>
            </a:extLst>
          </p:cNvPr>
          <p:cNvSpPr txBox="1"/>
          <p:nvPr/>
        </p:nvSpPr>
        <p:spPr>
          <a:xfrm rot="2109928">
            <a:off x="6560086" y="1675080"/>
            <a:ext cx="131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Ring Inside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DE8C09-D86F-B74E-8A66-19EA15117C60}"/>
              </a:ext>
            </a:extLst>
          </p:cNvPr>
          <p:cNvSpPr txBox="1"/>
          <p:nvPr/>
        </p:nvSpPr>
        <p:spPr>
          <a:xfrm rot="2034204">
            <a:off x="4418212" y="4232865"/>
            <a:ext cx="1486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Ring Outside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C2A2610-C7DA-A343-B955-AD74A810B0F9}"/>
              </a:ext>
            </a:extLst>
          </p:cNvPr>
          <p:cNvCxnSpPr>
            <a:cxnSpLocks/>
          </p:cNvCxnSpPr>
          <p:nvPr/>
        </p:nvCxnSpPr>
        <p:spPr>
          <a:xfrm rot="2104330">
            <a:off x="4383088" y="2832160"/>
            <a:ext cx="1142319" cy="0"/>
          </a:xfrm>
          <a:prstGeom prst="straightConnector1">
            <a:avLst/>
          </a:prstGeom>
          <a:ln w="28575">
            <a:solidFill>
              <a:srgbClr val="0432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11DC56E-66C2-7149-9FF3-64FCEDAA15F9}"/>
              </a:ext>
            </a:extLst>
          </p:cNvPr>
          <p:cNvCxnSpPr>
            <a:cxnSpLocks/>
          </p:cNvCxnSpPr>
          <p:nvPr/>
        </p:nvCxnSpPr>
        <p:spPr>
          <a:xfrm rot="2104330" flipH="1">
            <a:off x="6261148" y="4260355"/>
            <a:ext cx="1263995" cy="0"/>
          </a:xfrm>
          <a:prstGeom prst="straightConnector1">
            <a:avLst/>
          </a:prstGeom>
          <a:ln w="28575">
            <a:solidFill>
              <a:srgbClr val="FF2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782E30F-78A3-B043-AAD9-0D7FAA209822}"/>
              </a:ext>
            </a:extLst>
          </p:cNvPr>
          <p:cNvSpPr txBox="1"/>
          <p:nvPr/>
        </p:nvSpPr>
        <p:spPr>
          <a:xfrm rot="2104330">
            <a:off x="6159298" y="4294768"/>
            <a:ext cx="10497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Electrons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F0807A-FE0C-754F-8D10-30428A81788C}"/>
              </a:ext>
            </a:extLst>
          </p:cNvPr>
          <p:cNvSpPr txBox="1"/>
          <p:nvPr/>
        </p:nvSpPr>
        <p:spPr>
          <a:xfrm rot="2104330">
            <a:off x="4533052" y="3003654"/>
            <a:ext cx="949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432FF"/>
                </a:solidFill>
              </a:rPr>
              <a:t>Hadron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CBF4057-CAFF-2E40-AB14-EB54937A4B66}"/>
              </a:ext>
            </a:extLst>
          </p:cNvPr>
          <p:cNvSpPr txBox="1"/>
          <p:nvPr/>
        </p:nvSpPr>
        <p:spPr>
          <a:xfrm>
            <a:off x="5317574" y="1233172"/>
            <a:ext cx="119135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+mj-lt"/>
              </a:rPr>
              <a:t>Control</a:t>
            </a:r>
          </a:p>
          <a:p>
            <a:pPr algn="ctr"/>
            <a:r>
              <a:rPr lang="en-US" sz="1400" dirty="0">
                <a:latin typeface="+mj-lt"/>
              </a:rPr>
              <a:t>&amp;</a:t>
            </a:r>
          </a:p>
          <a:p>
            <a:pPr algn="ctr"/>
            <a:r>
              <a:rPr lang="en-US" sz="1400" dirty="0">
                <a:latin typeface="+mj-lt"/>
              </a:rPr>
              <a:t>DAQ-ROOM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138E6FB-B2F7-4B4E-A84C-02E693CB9ABF}"/>
              </a:ext>
            </a:extLst>
          </p:cNvPr>
          <p:cNvSpPr txBox="1"/>
          <p:nvPr/>
        </p:nvSpPr>
        <p:spPr>
          <a:xfrm>
            <a:off x="6929329" y="2399417"/>
            <a:ext cx="9621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>
                <a:latin typeface="+mj-lt"/>
              </a:rPr>
              <a:t>Assembly</a:t>
            </a:r>
          </a:p>
          <a:p>
            <a:pPr algn="ctr"/>
            <a:r>
              <a:rPr lang="en-US" sz="1400" dirty="0">
                <a:latin typeface="+mj-lt"/>
              </a:rPr>
              <a:t>Hall</a:t>
            </a:r>
          </a:p>
        </p:txBody>
      </p:sp>
      <p:pic>
        <p:nvPicPr>
          <p:cNvPr id="15" name="Picture 14" descr="Diagram&#10;&#10;Description automatically generated">
            <a:extLst>
              <a:ext uri="{FF2B5EF4-FFF2-40B4-BE49-F238E27FC236}">
                <a16:creationId xmlns:a16="http://schemas.microsoft.com/office/drawing/2014/main" id="{3482B14A-8DB5-814A-AF50-629F29A948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82" y="687820"/>
            <a:ext cx="3888218" cy="502228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8DBD455-6407-D04A-80CF-924CC8ADBEC8}"/>
              </a:ext>
            </a:extLst>
          </p:cNvPr>
          <p:cNvSpPr txBox="1"/>
          <p:nvPr/>
        </p:nvSpPr>
        <p:spPr>
          <a:xfrm>
            <a:off x="930753" y="2454694"/>
            <a:ext cx="619080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600" dirty="0">
                <a:solidFill>
                  <a:srgbClr val="945200"/>
                </a:solidFill>
                <a:latin typeface="+mj-lt"/>
              </a:rPr>
              <a:t>Possible</a:t>
            </a:r>
          </a:p>
          <a:p>
            <a:pPr algn="ctr"/>
            <a:r>
              <a:rPr lang="en-US" sz="600" dirty="0">
                <a:solidFill>
                  <a:srgbClr val="945200"/>
                </a:solidFill>
                <a:latin typeface="+mj-lt"/>
              </a:rPr>
              <a:t>2</a:t>
            </a:r>
            <a:r>
              <a:rPr lang="en-US" sz="600" baseline="30000" dirty="0">
                <a:solidFill>
                  <a:srgbClr val="945200"/>
                </a:solidFill>
                <a:latin typeface="+mj-lt"/>
              </a:rPr>
              <a:t>nd</a:t>
            </a:r>
            <a:r>
              <a:rPr lang="en-US" sz="600" dirty="0">
                <a:solidFill>
                  <a:srgbClr val="945200"/>
                </a:solidFill>
                <a:latin typeface="+mj-lt"/>
              </a:rPr>
              <a:t> Detector </a:t>
            </a:r>
          </a:p>
          <a:p>
            <a:pPr algn="ctr"/>
            <a:r>
              <a:rPr lang="en-US" sz="600" dirty="0">
                <a:solidFill>
                  <a:srgbClr val="945200"/>
                </a:solidFill>
                <a:latin typeface="+mj-lt"/>
              </a:rPr>
              <a:t>Location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644E1ED-2179-8B41-BBE7-D9EA53B37533}"/>
              </a:ext>
            </a:extLst>
          </p:cNvPr>
          <p:cNvSpPr txBox="1"/>
          <p:nvPr/>
        </p:nvSpPr>
        <p:spPr>
          <a:xfrm>
            <a:off x="1573427" y="2924301"/>
            <a:ext cx="497251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600" dirty="0">
                <a:solidFill>
                  <a:srgbClr val="945200"/>
                </a:solidFill>
                <a:latin typeface="+mj-lt"/>
              </a:rPr>
              <a:t>Project </a:t>
            </a:r>
          </a:p>
          <a:p>
            <a:pPr algn="ctr"/>
            <a:r>
              <a:rPr lang="en-US" sz="600" dirty="0">
                <a:solidFill>
                  <a:srgbClr val="945200"/>
                </a:solidFill>
                <a:latin typeface="+mj-lt"/>
              </a:rPr>
              <a:t>Detector </a:t>
            </a:r>
          </a:p>
          <a:p>
            <a:pPr algn="ctr"/>
            <a:r>
              <a:rPr lang="en-US" sz="600" dirty="0">
                <a:solidFill>
                  <a:srgbClr val="945200"/>
                </a:solidFill>
                <a:latin typeface="+mj-lt"/>
              </a:rPr>
              <a:t>Location</a:t>
            </a:r>
          </a:p>
        </p:txBody>
      </p:sp>
      <p:pic>
        <p:nvPicPr>
          <p:cNvPr id="18" name="Picture 17" descr="Logo&#10;&#10;Description automatically generated">
            <a:extLst>
              <a:ext uri="{FF2B5EF4-FFF2-40B4-BE49-F238E27FC236}">
                <a16:creationId xmlns:a16="http://schemas.microsoft.com/office/drawing/2014/main" id="{42D2CF93-4F49-A14A-B991-662564881A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8083" y="3321418"/>
            <a:ext cx="367937" cy="26416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1BE6AF7-1036-9143-AD82-449297A6B7E7}"/>
              </a:ext>
            </a:extLst>
          </p:cNvPr>
          <p:cNvCxnSpPr/>
          <p:nvPr/>
        </p:nvCxnSpPr>
        <p:spPr>
          <a:xfrm flipV="1">
            <a:off x="2006020" y="948158"/>
            <a:ext cx="2565980" cy="2373260"/>
          </a:xfrm>
          <a:prstGeom prst="line">
            <a:avLst/>
          </a:prstGeom>
          <a:ln w="19050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F3796B7-A238-3240-9214-7C44629B66BA}"/>
              </a:ext>
            </a:extLst>
          </p:cNvPr>
          <p:cNvCxnSpPr>
            <a:cxnSpLocks/>
          </p:cNvCxnSpPr>
          <p:nvPr/>
        </p:nvCxnSpPr>
        <p:spPr>
          <a:xfrm>
            <a:off x="1653780" y="3570155"/>
            <a:ext cx="2883563" cy="1330289"/>
          </a:xfrm>
          <a:prstGeom prst="line">
            <a:avLst/>
          </a:prstGeom>
          <a:ln w="19050">
            <a:solidFill>
              <a:srgbClr val="0432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A22CABB3-704A-774A-A753-335EC077DFA7}"/>
              </a:ext>
            </a:extLst>
          </p:cNvPr>
          <p:cNvSpPr txBox="1"/>
          <p:nvPr/>
        </p:nvSpPr>
        <p:spPr>
          <a:xfrm>
            <a:off x="4537343" y="5004542"/>
            <a:ext cx="4267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latin typeface="+mj-lt"/>
              </a:rPr>
              <a:t>IP-6 provides an interaction region with </a:t>
            </a:r>
          </a:p>
          <a:p>
            <a:pPr algn="l"/>
            <a:r>
              <a:rPr lang="en-US" dirty="0">
                <a:latin typeface="+mj-lt"/>
              </a:rPr>
              <a:t>a hall with all infrastructure needed for a collider detector</a:t>
            </a:r>
          </a:p>
          <a:p>
            <a:pPr algn="l"/>
            <a:r>
              <a:rPr lang="en-US" dirty="0">
                <a:latin typeface="+mj-lt"/>
              </a:rPr>
              <a:t>Assembly hall provides amble space for installation and maintenance.</a:t>
            </a:r>
          </a:p>
        </p:txBody>
      </p:sp>
    </p:spTree>
    <p:extLst>
      <p:ext uri="{BB962C8B-B14F-4D97-AF65-F5344CB8AC3E}">
        <p14:creationId xmlns:p14="http://schemas.microsoft.com/office/powerpoint/2010/main" val="1497140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391949A-465D-D04F-81F0-5DE969DAA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C347FD0-FEF4-9A4B-9868-B20545C2D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IR-Integration and Interfaces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389705-28C7-A343-B145-0C45B91E2A9F}"/>
              </a:ext>
            </a:extLst>
          </p:cNvPr>
          <p:cNvSpPr txBox="1"/>
          <p:nvPr/>
        </p:nvSpPr>
        <p:spPr>
          <a:xfrm>
            <a:off x="6835" y="465219"/>
            <a:ext cx="458981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rgbClr val="0432FF"/>
                </a:solidFill>
                <a:latin typeface="+mj-lt"/>
                <a:cs typeface="Times New Roman" panose="02020603050405020304" pitchFamily="18" charset="0"/>
              </a:rPr>
              <a:t>Space Constrains:</a:t>
            </a:r>
          </a:p>
          <a:p>
            <a:pPr marL="285750" indent="-285750" algn="l">
              <a:buClr>
                <a:srgbClr val="0432FF"/>
              </a:buClr>
              <a:buFont typeface="Wingdings" pitchFamily="2" charset="2"/>
              <a:buChar char="q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-4.5 m – IP – +5m not negotiable</a:t>
            </a:r>
          </a:p>
          <a:p>
            <a:pPr marL="285750" indent="-285750" algn="l">
              <a:buClr>
                <a:srgbClr val="0432FF"/>
              </a:buClr>
              <a:buFont typeface="Wingdings" pitchFamily="2" charset="2"/>
              <a:buChar char="q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&lt;50 cm space to 1</a:t>
            </a:r>
            <a:r>
              <a:rPr lang="en-US" baseline="30000" dirty="0">
                <a:latin typeface="+mj-lt"/>
                <a:cs typeface="Times New Roman" panose="02020603050405020304" pitchFamily="18" charset="0"/>
              </a:rPr>
              <a:t>st</a:t>
            </a:r>
            <a:r>
              <a:rPr lang="en-US" dirty="0">
                <a:latin typeface="+mj-lt"/>
                <a:cs typeface="Times New Roman" panose="02020603050405020304" pitchFamily="18" charset="0"/>
              </a:rPr>
              <a:t> IR-magnets occupied by vacuum pumps, valves, …..</a:t>
            </a:r>
          </a:p>
          <a:p>
            <a:pPr marL="285750" indent="-285750" algn="l">
              <a:buClr>
                <a:srgbClr val="0432FF"/>
              </a:buClr>
              <a:buFont typeface="Wingdings" pitchFamily="2" charset="2"/>
              <a:buChar char="q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IP moved 81 cm towards ring inside compared to RHIC; y: 432 cm above floor</a:t>
            </a:r>
          </a:p>
          <a:p>
            <a:pPr marL="285750" indent="-285750">
              <a:buClr>
                <a:srgbClr val="0432FF"/>
              </a:buClr>
              <a:buFont typeface="Wingdings" pitchFamily="2" charset="2"/>
              <a:buChar char="q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RCS to IP: radial distance 335.2 cm at a height of 372 cm above floor</a:t>
            </a:r>
          </a:p>
          <a:p>
            <a:pPr marL="742950" lvl="1" indent="-285750">
              <a:buClr>
                <a:srgbClr val="0432FF"/>
              </a:buClr>
              <a:buFont typeface="Wingdings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Maximum outer radius ~ 3.2 m</a:t>
            </a:r>
          </a:p>
          <a:p>
            <a:pPr marL="285750" indent="-285750" algn="l">
              <a:buClr>
                <a:srgbClr val="0432FF"/>
              </a:buClr>
              <a:buFont typeface="Wingdings" pitchFamily="2" charset="2"/>
              <a:buChar char="q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limited installation possible in Collider Hall</a:t>
            </a:r>
          </a:p>
          <a:p>
            <a:pPr marL="742950" lvl="1" indent="-285750">
              <a:buClr>
                <a:srgbClr val="0432FF"/>
              </a:buClr>
              <a:buFont typeface="Wingdings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endcap hadron calorimeters need to be split transverse to beam pipe</a:t>
            </a:r>
          </a:p>
          <a:p>
            <a:pPr marL="742950" lvl="1" indent="-285750">
              <a:buClr>
                <a:srgbClr val="0432FF"/>
              </a:buClr>
              <a:buFont typeface="Wingdings" pitchFamily="2" charset="2"/>
              <a:buChar char="Ø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RCS vacuum needs to be broken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D8656EF-6DFE-2F48-934A-C4BF7EB9C23D}"/>
              </a:ext>
            </a:extLst>
          </p:cNvPr>
          <p:cNvSpPr txBox="1"/>
          <p:nvPr/>
        </p:nvSpPr>
        <p:spPr>
          <a:xfrm>
            <a:off x="0" y="4542349"/>
            <a:ext cx="65294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Clr>
                <a:srgbClr val="0432FF"/>
              </a:buClr>
              <a:buFont typeface="Wingdings" pitchFamily="2" charset="2"/>
              <a:buChar char="q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9.5 long detector does not fit through the door </a:t>
            </a:r>
          </a:p>
          <a:p>
            <a:pPr marL="742950" lvl="1" indent="-285750">
              <a:buClr>
                <a:srgbClr val="0432FF"/>
              </a:buClr>
              <a:buFont typeface="Wingdings" pitchFamily="2" charset="2"/>
              <a:buChar char="Ø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Door-Size: 823 cm x 823 cm</a:t>
            </a:r>
          </a:p>
          <a:p>
            <a:pPr marL="742950" lvl="1" indent="-285750">
              <a:buClr>
                <a:srgbClr val="0432FF"/>
              </a:buClr>
              <a:buFont typeface="Wingdings" pitchFamily="2" charset="2"/>
              <a:buChar char="Ø"/>
            </a:pPr>
            <a:r>
              <a:rPr lang="en-US" dirty="0">
                <a:latin typeface="+mj-lt"/>
                <a:cs typeface="Times New Roman" panose="02020603050405020304" pitchFamily="18" charset="0"/>
              </a:rPr>
              <a:t>endcaps need to remain in collider hall, if central detector rolls in assembly hall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F3F614B-2526-FD4B-9CFF-0A2F27583E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5289" y="704205"/>
            <a:ext cx="4661039" cy="2585323"/>
          </a:xfrm>
          <a:prstGeom prst="rect">
            <a:avLst/>
          </a:prstGeom>
        </p:spPr>
      </p:pic>
      <p:pic>
        <p:nvPicPr>
          <p:cNvPr id="9" name="Picture 8" descr="A picture containing text, indoor&#10;&#10;Description automatically generated">
            <a:extLst>
              <a:ext uri="{FF2B5EF4-FFF2-40B4-BE49-F238E27FC236}">
                <a16:creationId xmlns:a16="http://schemas.microsoft.com/office/drawing/2014/main" id="{F0D24D47-1EBB-924A-8775-70F220A76A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258" r="8641"/>
          <a:stretch/>
        </p:blipFill>
        <p:spPr>
          <a:xfrm>
            <a:off x="6338119" y="3437865"/>
            <a:ext cx="2687702" cy="1892735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477DABAA-1281-4B44-9957-E79B897B5EAB}"/>
              </a:ext>
            </a:extLst>
          </p:cNvPr>
          <p:cNvSpPr/>
          <p:nvPr/>
        </p:nvSpPr>
        <p:spPr>
          <a:xfrm rot="1317306">
            <a:off x="6523756" y="1768568"/>
            <a:ext cx="408700" cy="75632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B2AA753-BAC3-B949-B4AF-4C11A624850A}"/>
              </a:ext>
            </a:extLst>
          </p:cNvPr>
          <p:cNvCxnSpPr>
            <a:cxnSpLocks/>
          </p:cNvCxnSpPr>
          <p:nvPr/>
        </p:nvCxnSpPr>
        <p:spPr>
          <a:xfrm>
            <a:off x="6624633" y="2517984"/>
            <a:ext cx="434390" cy="1119296"/>
          </a:xfrm>
          <a:prstGeom prst="straightConnector1">
            <a:avLst/>
          </a:prstGeom>
          <a:ln w="19050">
            <a:solidFill>
              <a:srgbClr val="FF26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37B46C3-9074-B243-81A3-41BF827F6359}"/>
              </a:ext>
            </a:extLst>
          </p:cNvPr>
          <p:cNvCxnSpPr/>
          <p:nvPr/>
        </p:nvCxnSpPr>
        <p:spPr>
          <a:xfrm>
            <a:off x="6807356" y="2542712"/>
            <a:ext cx="291254" cy="358985"/>
          </a:xfrm>
          <a:prstGeom prst="straightConnector1">
            <a:avLst/>
          </a:prstGeom>
          <a:ln w="19050">
            <a:solidFill>
              <a:srgbClr val="0000FF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29FC7BD-9EF7-924B-A4FC-C94659356167}"/>
              </a:ext>
            </a:extLst>
          </p:cNvPr>
          <p:cNvSpPr txBox="1"/>
          <p:nvPr/>
        </p:nvSpPr>
        <p:spPr>
          <a:xfrm>
            <a:off x="6973396" y="2763504"/>
            <a:ext cx="6158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600" dirty="0">
                <a:solidFill>
                  <a:srgbClr val="0000FF"/>
                </a:solidFill>
                <a:latin typeface="+mj-lt"/>
              </a:rPr>
              <a:t>RCS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33364B1-CFD7-6540-B1C6-7BB2F7EB5AB3}"/>
              </a:ext>
            </a:extLst>
          </p:cNvPr>
          <p:cNvCxnSpPr>
            <a:cxnSpLocks/>
            <a:endCxn id="20" idx="1"/>
          </p:cNvCxnSpPr>
          <p:nvPr/>
        </p:nvCxnSpPr>
        <p:spPr>
          <a:xfrm>
            <a:off x="7286468" y="2115573"/>
            <a:ext cx="671998" cy="271589"/>
          </a:xfrm>
          <a:prstGeom prst="straightConnector1">
            <a:avLst/>
          </a:prstGeom>
          <a:ln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A1C4DF12-7A01-4746-9522-EB59034989B9}"/>
              </a:ext>
            </a:extLst>
          </p:cNvPr>
          <p:cNvSpPr txBox="1"/>
          <p:nvPr/>
        </p:nvSpPr>
        <p:spPr>
          <a:xfrm rot="1270689">
            <a:off x="7929386" y="2388823"/>
            <a:ext cx="861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solidFill>
                  <a:schemeClr val="bg1"/>
                </a:solidFill>
                <a:latin typeface="+mj-lt"/>
              </a:rPr>
              <a:t>Hadrons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F0B4EB5-1205-7449-A807-E37D610F2DD2}"/>
              </a:ext>
            </a:extLst>
          </p:cNvPr>
          <p:cNvSpPr txBox="1"/>
          <p:nvPr/>
        </p:nvSpPr>
        <p:spPr>
          <a:xfrm rot="1270689">
            <a:off x="4349423" y="947901"/>
            <a:ext cx="9316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dirty="0">
                <a:solidFill>
                  <a:schemeClr val="bg1"/>
                </a:solidFill>
                <a:latin typeface="+mj-lt"/>
              </a:rPr>
              <a:t>Electrons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49BF531B-5495-0D47-96AB-0C470EE18EC8}"/>
              </a:ext>
            </a:extLst>
          </p:cNvPr>
          <p:cNvCxnSpPr>
            <a:cxnSpLocks/>
          </p:cNvCxnSpPr>
          <p:nvPr/>
        </p:nvCxnSpPr>
        <p:spPr>
          <a:xfrm>
            <a:off x="5174964" y="1257460"/>
            <a:ext cx="671998" cy="271589"/>
          </a:xfrm>
          <a:prstGeom prst="straightConnector1">
            <a:avLst/>
          </a:prstGeom>
          <a:ln>
            <a:solidFill>
              <a:schemeClr val="bg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87217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 algn="l">
          <a:defRPr dirty="0" smtClean="0">
            <a:latin typeface="+mj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IC_PPT_Template_EditableTextLogos" id="{00FAD509-D349-8A47-998B-D6A9B09DAFE7}" vid="{C82AAD2E-8960-DB40-8700-990D4EEA0AB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7905</TotalTime>
  <Words>181</Words>
  <Application>Microsoft Macintosh PowerPoint</Application>
  <PresentationFormat>On-screen Show (4:3)</PresentationFormat>
  <Paragraphs>38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Times New Roman</vt:lpstr>
      <vt:lpstr>Wingdings</vt:lpstr>
      <vt:lpstr>Office Theme</vt:lpstr>
      <vt:lpstr>EIC – IP-6</vt:lpstr>
      <vt:lpstr>IR-Integration and Interfaces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EIC: A collider to map initial and final state correlations with high precision</dc:title>
  <dc:creator>Aschenauer, Elke</dc:creator>
  <cp:lastModifiedBy>Elke-Caroline Aschenauer</cp:lastModifiedBy>
  <cp:revision>784</cp:revision>
  <dcterms:created xsi:type="dcterms:W3CDTF">2019-04-29T20:50:32Z</dcterms:created>
  <dcterms:modified xsi:type="dcterms:W3CDTF">2023-08-23T01:34:45Z</dcterms:modified>
</cp:coreProperties>
</file>