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1"/>
  </p:notesMasterIdLst>
  <p:sldIdLst>
    <p:sldId id="316" r:id="rId5"/>
    <p:sldId id="2283" r:id="rId6"/>
    <p:sldId id="5776" r:id="rId7"/>
    <p:sldId id="3958" r:id="rId8"/>
    <p:sldId id="3959" r:id="rId9"/>
    <p:sldId id="5708" r:id="rId10"/>
    <p:sldId id="3880" r:id="rId11"/>
    <p:sldId id="5719" r:id="rId12"/>
    <p:sldId id="5731" r:id="rId13"/>
    <p:sldId id="5733" r:id="rId14"/>
    <p:sldId id="5718" r:id="rId15"/>
    <p:sldId id="5693" r:id="rId16"/>
    <p:sldId id="2296" r:id="rId17"/>
    <p:sldId id="5773" r:id="rId18"/>
    <p:sldId id="3910" r:id="rId19"/>
    <p:sldId id="5761" r:id="rId20"/>
    <p:sldId id="3877" r:id="rId21"/>
    <p:sldId id="3922" r:id="rId22"/>
    <p:sldId id="5700" r:id="rId23"/>
    <p:sldId id="5770" r:id="rId24"/>
    <p:sldId id="5771" r:id="rId25"/>
    <p:sldId id="5772" r:id="rId26"/>
    <p:sldId id="5734" r:id="rId27"/>
    <p:sldId id="5765" r:id="rId28"/>
    <p:sldId id="5768" r:id="rId29"/>
    <p:sldId id="5769" r:id="rId30"/>
    <p:sldId id="5774" r:id="rId31"/>
    <p:sldId id="3886" r:id="rId32"/>
    <p:sldId id="5778" r:id="rId33"/>
    <p:sldId id="5707" r:id="rId34"/>
    <p:sldId id="5777" r:id="rId35"/>
    <p:sldId id="3914" r:id="rId36"/>
    <p:sldId id="5763" r:id="rId37"/>
    <p:sldId id="2267" r:id="rId38"/>
    <p:sldId id="5767" r:id="rId39"/>
    <p:sldId id="5690" r:id="rId40"/>
    <p:sldId id="5762" r:id="rId41"/>
    <p:sldId id="5732" r:id="rId42"/>
    <p:sldId id="3912" r:id="rId43"/>
    <p:sldId id="3988" r:id="rId44"/>
    <p:sldId id="4732" r:id="rId45"/>
    <p:sldId id="4733" r:id="rId46"/>
    <p:sldId id="3967" r:id="rId47"/>
    <p:sldId id="3823" r:id="rId48"/>
    <p:sldId id="5748" r:id="rId49"/>
    <p:sldId id="5779" r:id="rId5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18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F11"/>
    <a:srgbClr val="90EF11"/>
    <a:srgbClr val="DAF3A1"/>
    <a:srgbClr val="0432FF"/>
    <a:srgbClr val="FF40FF"/>
    <a:srgbClr val="00FA00"/>
    <a:srgbClr val="FF9300"/>
    <a:srgbClr val="00FDFF"/>
    <a:srgbClr val="30519D"/>
    <a:srgbClr val="24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94646"/>
  </p:normalViewPr>
  <p:slideViewPr>
    <p:cSldViewPr snapToGrid="0" snapToObjects="1">
      <p:cViewPr varScale="1">
        <p:scale>
          <a:sx n="124" d="100"/>
          <a:sy n="124" d="100"/>
        </p:scale>
        <p:origin x="1664" y="168"/>
      </p:cViewPr>
      <p:guideLst>
        <p:guide orient="horz" pos="2376"/>
        <p:guide pos="1800"/>
      </p:guideLst>
    </p:cSldViewPr>
  </p:slideViewPr>
  <p:notesTextViewPr>
    <p:cViewPr>
      <p:scale>
        <a:sx n="1" d="1"/>
        <a:sy n="1" d="1"/>
      </p:scale>
      <p:origin x="0" y="0"/>
    </p:cViewPr>
  </p:notesTextViewPr>
  <p:sorterViewPr>
    <p:cViewPr>
      <p:scale>
        <a:sx n="120" d="100"/>
        <a:sy n="120" d="100"/>
      </p:scale>
      <p:origin x="0" y="-75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CFAD0DF-F63F-4951-88B8-7E7D2CB1BA02}" type="datetimeFigureOut">
              <a:rPr lang="en-US" smtClean="0"/>
              <a:t>8/22/23</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8010FB5-4D6F-42F5-A809-7A1093A9D772}" type="slidenum">
              <a:rPr lang="en-US" smtClean="0"/>
              <a:t>‹#›</a:t>
            </a:fld>
            <a:endParaRPr lang="en-US" dirty="0"/>
          </a:p>
        </p:txBody>
      </p:sp>
    </p:spTree>
    <p:extLst>
      <p:ext uri="{BB962C8B-B14F-4D97-AF65-F5344CB8AC3E}">
        <p14:creationId xmlns:p14="http://schemas.microsoft.com/office/powerpoint/2010/main" val="148314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a:t>
            </a:fld>
            <a:endParaRPr lang="en-US"/>
          </a:p>
        </p:txBody>
      </p:sp>
    </p:spTree>
    <p:extLst>
      <p:ext uri="{BB962C8B-B14F-4D97-AF65-F5344CB8AC3E}">
        <p14:creationId xmlns:p14="http://schemas.microsoft.com/office/powerpoint/2010/main" val="413887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23</a:t>
            </a:fld>
            <a:endParaRPr lang="en-US" dirty="0"/>
          </a:p>
        </p:txBody>
      </p:sp>
    </p:spTree>
    <p:extLst>
      <p:ext uri="{BB962C8B-B14F-4D97-AF65-F5344CB8AC3E}">
        <p14:creationId xmlns:p14="http://schemas.microsoft.com/office/powerpoint/2010/main" val="2317841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25</a:t>
            </a:fld>
            <a:endParaRPr lang="en-US" dirty="0"/>
          </a:p>
        </p:txBody>
      </p:sp>
    </p:spTree>
    <p:extLst>
      <p:ext uri="{BB962C8B-B14F-4D97-AF65-F5344CB8AC3E}">
        <p14:creationId xmlns:p14="http://schemas.microsoft.com/office/powerpoint/2010/main" val="4184529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26</a:t>
            </a:fld>
            <a:endParaRPr lang="en-US" dirty="0"/>
          </a:p>
        </p:txBody>
      </p:sp>
    </p:spTree>
    <p:extLst>
      <p:ext uri="{BB962C8B-B14F-4D97-AF65-F5344CB8AC3E}">
        <p14:creationId xmlns:p14="http://schemas.microsoft.com/office/powerpoint/2010/main" val="4173158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27</a:t>
            </a:fld>
            <a:endParaRPr lang="en-US"/>
          </a:p>
        </p:txBody>
      </p:sp>
    </p:spTree>
    <p:extLst>
      <p:ext uri="{BB962C8B-B14F-4D97-AF65-F5344CB8AC3E}">
        <p14:creationId xmlns:p14="http://schemas.microsoft.com/office/powerpoint/2010/main" val="1179823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30</a:t>
            </a:fld>
            <a:endParaRPr lang="en-US" dirty="0"/>
          </a:p>
        </p:txBody>
      </p:sp>
    </p:spTree>
    <p:extLst>
      <p:ext uri="{BB962C8B-B14F-4D97-AF65-F5344CB8AC3E}">
        <p14:creationId xmlns:p14="http://schemas.microsoft.com/office/powerpoint/2010/main" val="3212949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38</a:t>
            </a:fld>
            <a:endParaRPr lang="en-US" dirty="0"/>
          </a:p>
        </p:txBody>
      </p:sp>
    </p:spTree>
    <p:extLst>
      <p:ext uri="{BB962C8B-B14F-4D97-AF65-F5344CB8AC3E}">
        <p14:creationId xmlns:p14="http://schemas.microsoft.com/office/powerpoint/2010/main" val="531067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41</a:t>
            </a:fld>
            <a:endParaRPr lang="en-US"/>
          </a:p>
        </p:txBody>
      </p:sp>
    </p:spTree>
    <p:extLst>
      <p:ext uri="{BB962C8B-B14F-4D97-AF65-F5344CB8AC3E}">
        <p14:creationId xmlns:p14="http://schemas.microsoft.com/office/powerpoint/2010/main" val="3196601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42</a:t>
            </a:fld>
            <a:endParaRPr lang="en-US"/>
          </a:p>
        </p:txBody>
      </p:sp>
    </p:spTree>
    <p:extLst>
      <p:ext uri="{BB962C8B-B14F-4D97-AF65-F5344CB8AC3E}">
        <p14:creationId xmlns:p14="http://schemas.microsoft.com/office/powerpoint/2010/main" val="73620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46</a:t>
            </a:fld>
            <a:endParaRPr lang="en-US" dirty="0"/>
          </a:p>
        </p:txBody>
      </p:sp>
    </p:spTree>
    <p:extLst>
      <p:ext uri="{BB962C8B-B14F-4D97-AF65-F5344CB8AC3E}">
        <p14:creationId xmlns:p14="http://schemas.microsoft.com/office/powerpoint/2010/main" val="362349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a:t>
            </a:fld>
            <a:endParaRPr lang="en-US"/>
          </a:p>
        </p:txBody>
      </p:sp>
    </p:spTree>
    <p:extLst>
      <p:ext uri="{BB962C8B-B14F-4D97-AF65-F5344CB8AC3E}">
        <p14:creationId xmlns:p14="http://schemas.microsoft.com/office/powerpoint/2010/main" val="216582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6</a:t>
            </a:fld>
            <a:endParaRPr lang="en-US" dirty="0"/>
          </a:p>
        </p:txBody>
      </p:sp>
    </p:spTree>
    <p:extLst>
      <p:ext uri="{BB962C8B-B14F-4D97-AF65-F5344CB8AC3E}">
        <p14:creationId xmlns:p14="http://schemas.microsoft.com/office/powerpoint/2010/main" val="1142820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10</a:t>
            </a:fld>
            <a:endParaRPr lang="en-US" dirty="0"/>
          </a:p>
        </p:txBody>
      </p:sp>
    </p:spTree>
    <p:extLst>
      <p:ext uri="{BB962C8B-B14F-4D97-AF65-F5344CB8AC3E}">
        <p14:creationId xmlns:p14="http://schemas.microsoft.com/office/powerpoint/2010/main" val="2611296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11</a:t>
            </a:fld>
            <a:endParaRPr lang="en-US" dirty="0"/>
          </a:p>
        </p:txBody>
      </p:sp>
    </p:spTree>
    <p:extLst>
      <p:ext uri="{BB962C8B-B14F-4D97-AF65-F5344CB8AC3E}">
        <p14:creationId xmlns:p14="http://schemas.microsoft.com/office/powerpoint/2010/main" val="1500261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14</a:t>
            </a:fld>
            <a:endParaRPr lang="en-US"/>
          </a:p>
        </p:txBody>
      </p:sp>
    </p:spTree>
    <p:extLst>
      <p:ext uri="{BB962C8B-B14F-4D97-AF65-F5344CB8AC3E}">
        <p14:creationId xmlns:p14="http://schemas.microsoft.com/office/powerpoint/2010/main" val="3244899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20</a:t>
            </a:fld>
            <a:endParaRPr lang="en-US"/>
          </a:p>
        </p:txBody>
      </p:sp>
    </p:spTree>
    <p:extLst>
      <p:ext uri="{BB962C8B-B14F-4D97-AF65-F5344CB8AC3E}">
        <p14:creationId xmlns:p14="http://schemas.microsoft.com/office/powerpoint/2010/main" val="3202970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21</a:t>
            </a:fld>
            <a:endParaRPr lang="en-US"/>
          </a:p>
        </p:txBody>
      </p:sp>
    </p:spTree>
    <p:extLst>
      <p:ext uri="{BB962C8B-B14F-4D97-AF65-F5344CB8AC3E}">
        <p14:creationId xmlns:p14="http://schemas.microsoft.com/office/powerpoint/2010/main" val="34852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22</a:t>
            </a:fld>
            <a:endParaRPr lang="en-US"/>
          </a:p>
        </p:txBody>
      </p:sp>
    </p:spTree>
    <p:extLst>
      <p:ext uri="{BB962C8B-B14F-4D97-AF65-F5344CB8AC3E}">
        <p14:creationId xmlns:p14="http://schemas.microsoft.com/office/powerpoint/2010/main" val="1014044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86700" cy="589279"/>
          </a:xfrm>
        </p:spPr>
        <p:txBody>
          <a:bodyPr>
            <a:normAutofit/>
          </a:bodyPr>
          <a:lstStyle>
            <a:lvl1pPr>
              <a:defRPr sz="3200" i="1">
                <a:solidFill>
                  <a:srgbClr val="0432FF"/>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0" y="853441"/>
            <a:ext cx="9144000" cy="5604510"/>
          </a:xfrm>
        </p:spPr>
        <p:txBody>
          <a:bodyPr>
            <a:normAutofit/>
          </a:bodyPr>
          <a:lstStyle>
            <a:lvl1pPr marL="228600" indent="-228600">
              <a:buClr>
                <a:srgbClr val="0432FF"/>
              </a:buClr>
              <a:buFont typeface="Wingdings" pitchFamily="2" charset="2"/>
              <a:buChar char="q"/>
              <a:defRPr sz="2000">
                <a:latin typeface="Arial" charset="0"/>
                <a:ea typeface="Arial" charset="0"/>
                <a:cs typeface="Arial" charset="0"/>
              </a:defRPr>
            </a:lvl1pPr>
            <a:lvl2pPr marL="685800" indent="-228600">
              <a:buClr>
                <a:srgbClr val="0432FF"/>
              </a:buClr>
              <a:buFont typeface="Wingdings" pitchFamily="2" charset="2"/>
              <a:buChar char="q"/>
              <a:defRPr sz="1800">
                <a:latin typeface="Arial" charset="0"/>
                <a:ea typeface="Arial" charset="0"/>
                <a:cs typeface="Arial" charset="0"/>
              </a:defRPr>
            </a:lvl2pPr>
            <a:lvl3pPr marL="1143000" indent="-228600">
              <a:buClr>
                <a:srgbClr val="0432FF"/>
              </a:buClr>
              <a:buFont typeface="Wingdings" pitchFamily="2" charset="2"/>
              <a:buChar char="q"/>
              <a:defRPr sz="1600">
                <a:latin typeface="Arial" charset="0"/>
                <a:ea typeface="Arial" charset="0"/>
                <a:cs typeface="Arial" charset="0"/>
              </a:defRPr>
            </a:lvl3pPr>
            <a:lvl4pPr marL="1600200" indent="-228600">
              <a:buClr>
                <a:srgbClr val="0432FF"/>
              </a:buClr>
              <a:buFont typeface="Wingdings" pitchFamily="2" charset="2"/>
              <a:buChar char="q"/>
              <a:defRPr sz="1400">
                <a:latin typeface="Arial" charset="0"/>
                <a:ea typeface="Arial" charset="0"/>
                <a:cs typeface="Arial" charset="0"/>
              </a:defRPr>
            </a:lvl4pPr>
            <a:lvl5pPr marL="2057400" indent="-228600">
              <a:buClr>
                <a:srgbClr val="0432FF"/>
              </a:buClr>
              <a:buFont typeface="Wingdings" pitchFamily="2" charset="2"/>
              <a:buChar char="q"/>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0" y="6492875"/>
            <a:ext cx="2057400" cy="365125"/>
          </a:xfrm>
        </p:spPr>
        <p:txBody>
          <a:bodyPr/>
          <a:lstStyle/>
          <a:p>
            <a:fld id="{9B1E31D4-8276-3047-9FDB-8A7E8BDFF8C6}" type="datetime1">
              <a:rPr lang="en-US" smtClean="0"/>
              <a:t>8/22/23</a:t>
            </a:fld>
            <a:endParaRPr lang="en-US" dirty="0"/>
          </a:p>
        </p:txBody>
      </p:sp>
      <p:sp>
        <p:nvSpPr>
          <p:cNvPr id="5" name="Footer Placeholder 4"/>
          <p:cNvSpPr>
            <a:spLocks noGrp="1"/>
          </p:cNvSpPr>
          <p:nvPr>
            <p:ph type="ftr" sz="quarter" idx="11"/>
          </p:nvPr>
        </p:nvSpPr>
        <p:spPr>
          <a:xfrm>
            <a:off x="3028950" y="6457951"/>
            <a:ext cx="3086100" cy="365125"/>
          </a:xfrm>
        </p:spPr>
        <p:txBody>
          <a:bodyPr/>
          <a:lstStyle/>
          <a:p>
            <a:endParaRPr lang="en-US" dirty="0"/>
          </a:p>
        </p:txBody>
      </p:sp>
      <p:sp>
        <p:nvSpPr>
          <p:cNvPr id="6" name="Slide Number Placeholder 5"/>
          <p:cNvSpPr>
            <a:spLocks noGrp="1"/>
          </p:cNvSpPr>
          <p:nvPr>
            <p:ph type="sldNum" sz="quarter" idx="12"/>
          </p:nvPr>
        </p:nvSpPr>
        <p:spPr>
          <a:xfrm>
            <a:off x="7048012" y="6457951"/>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86700" cy="548639"/>
          </a:xfrm>
        </p:spPr>
        <p:txBody>
          <a:bodyPr>
            <a:normAutofit/>
          </a:bodyPr>
          <a:lstStyle>
            <a:lvl1pPr>
              <a:defRPr sz="3200" i="1">
                <a:solidFill>
                  <a:srgbClr val="0432FF"/>
                </a:solidFill>
              </a:defRPr>
            </a:lvl1pPr>
          </a:lstStyle>
          <a:p>
            <a:r>
              <a:rPr lang="en-US" dirty="0"/>
              <a:t>Click to edit Master title style</a:t>
            </a:r>
          </a:p>
        </p:txBody>
      </p:sp>
      <p:sp>
        <p:nvSpPr>
          <p:cNvPr id="3" name="Date Placeholder 2"/>
          <p:cNvSpPr>
            <a:spLocks noGrp="1"/>
          </p:cNvSpPr>
          <p:nvPr>
            <p:ph type="dt" sz="half" idx="10"/>
          </p:nvPr>
        </p:nvSpPr>
        <p:spPr>
          <a:xfrm>
            <a:off x="20320" y="6458586"/>
            <a:ext cx="2057400" cy="365125"/>
          </a:xfrm>
        </p:spPr>
        <p:txBody>
          <a:bodyPr/>
          <a:lstStyle/>
          <a:p>
            <a:fld id="{136B89AC-9976-4444-B371-EAF887339FC2}" type="datetime1">
              <a:rPr lang="en-US" smtClean="0"/>
              <a:t>8/22/23</a:t>
            </a:fld>
            <a:endParaRPr lang="en-US" dirty="0"/>
          </a:p>
        </p:txBody>
      </p:sp>
      <p:sp>
        <p:nvSpPr>
          <p:cNvPr id="4" name="Footer Placeholder 3"/>
          <p:cNvSpPr>
            <a:spLocks noGrp="1"/>
          </p:cNvSpPr>
          <p:nvPr>
            <p:ph type="ftr" sz="quarter" idx="11"/>
          </p:nvPr>
        </p:nvSpPr>
        <p:spPr>
          <a:xfrm>
            <a:off x="3028950" y="6457951"/>
            <a:ext cx="3086100" cy="365125"/>
          </a:xfrm>
        </p:spPr>
        <p:txBody>
          <a:bodyPr/>
          <a:lstStyle/>
          <a:p>
            <a:endParaRPr lang="en-US" dirty="0"/>
          </a:p>
        </p:txBody>
      </p:sp>
      <p:sp>
        <p:nvSpPr>
          <p:cNvPr id="5" name="Slide Number Placeholder 4"/>
          <p:cNvSpPr>
            <a:spLocks noGrp="1"/>
          </p:cNvSpPr>
          <p:nvPr>
            <p:ph type="sldNum" sz="quarter" idx="12"/>
          </p:nvPr>
        </p:nvSpPr>
        <p:spPr>
          <a:xfrm>
            <a:off x="7058172" y="6447791"/>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160" y="6472555"/>
            <a:ext cx="2057400" cy="365125"/>
          </a:xfrm>
        </p:spPr>
        <p:txBody>
          <a:bodyPr/>
          <a:lstStyle/>
          <a:p>
            <a:fld id="{9C66EC12-D044-374C-8876-DF244F8A2A8D}" type="datetime1">
              <a:rPr lang="en-US" smtClean="0"/>
              <a:t>8/22/23</a:t>
            </a:fld>
            <a:endParaRPr lang="en-US" dirty="0"/>
          </a:p>
        </p:txBody>
      </p:sp>
      <p:sp>
        <p:nvSpPr>
          <p:cNvPr id="3" name="Footer Placeholder 2"/>
          <p:cNvSpPr>
            <a:spLocks noGrp="1"/>
          </p:cNvSpPr>
          <p:nvPr>
            <p:ph type="ftr" sz="quarter" idx="11"/>
          </p:nvPr>
        </p:nvSpPr>
        <p:spPr>
          <a:xfrm>
            <a:off x="3028950" y="6447791"/>
            <a:ext cx="3086100" cy="365125"/>
          </a:xfrm>
        </p:spPr>
        <p:txBody>
          <a:bodyPr/>
          <a:lstStyle/>
          <a:p>
            <a:endParaRPr lang="en-US" dirty="0"/>
          </a:p>
        </p:txBody>
      </p:sp>
      <p:sp>
        <p:nvSpPr>
          <p:cNvPr id="4" name="Slide Number Placeholder 3"/>
          <p:cNvSpPr>
            <a:spLocks noGrp="1"/>
          </p:cNvSpPr>
          <p:nvPr>
            <p:ph type="sldNum" sz="quarter" idx="12"/>
          </p:nvPr>
        </p:nvSpPr>
        <p:spPr>
          <a:xfrm>
            <a:off x="7068332" y="6447791"/>
            <a:ext cx="2057400" cy="365125"/>
          </a:xfrm>
        </p:spPr>
        <p:txBody>
          <a:bodyPr/>
          <a:lstStyle/>
          <a:p>
            <a:fld id="{893C5830-40F3-F04E-B2E3-10E6672BA8F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68E7FF7F-BE31-C647-A562-618BA3FFAA8B}" type="datetime1">
              <a:rPr lang="en-US" smtClean="0"/>
              <a:t>8/22/23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dirty="0"/>
          </a:p>
        </p:txBody>
      </p:sp>
      <p:pic>
        <p:nvPicPr>
          <p:cNvPr id="8" name="Picture 7"/>
          <p:cNvPicPr>
            <a:picLocks noChangeAspect="1"/>
          </p:cNvPicPr>
          <p:nvPr userDrawn="1"/>
        </p:nvPicPr>
        <p:blipFill>
          <a:blip r:embed="rId7"/>
          <a:src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eic.jlab.org/Geometry/" TargetMode="External"/><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hyperlink" Target="https://brookhavenlab.sharepoint.com/:x:/s/EICPublicSharingDocs/EdH38QZE9HpJrl039jn2-q4BbPvrMv7dTFiLV8--atclKw?e=EaahaV"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brookhavenlab.sharepoint.com/:f:/s/EICPublicSharingDocs/En2qXUkn1G5Li9_rTS6D8vkBwb7J1_GkvmVxNeiW8_sV1Q?e=VbyJCr" TargetMode="External"/><Relationship Id="rId2" Type="http://schemas.openxmlformats.org/officeDocument/2006/relationships/hyperlink" Target="https://wiki.bnl.gov/EPIC/index.php?title=Project_Information" TargetMode="External"/><Relationship Id="rId1" Type="http://schemas.openxmlformats.org/officeDocument/2006/relationships/slideLayout" Target="../slideLayouts/slideLayout2.xml"/><Relationship Id="rId5" Type="http://schemas.openxmlformats.org/officeDocument/2006/relationships/hyperlink" Target="https://brookhavenlab.sharepoint.com/:f:/s/EICPublicSharingDocs/Em4vN8llN31NqNs1sQfmlzoBtbWEnrlCs6U3VHS0gaU1ew?e=a0N6gm" TargetMode="External"/><Relationship Id="rId4" Type="http://schemas.openxmlformats.org/officeDocument/2006/relationships/hyperlink" Target="https://eic.jlab.org/Requirements/"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hyperlink" Target="https://www.bnl.gov/eic/CFC.php"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wmf"/><Relationship Id="rId7" Type="http://schemas.openxmlformats.org/officeDocument/2006/relationships/image" Target="../media/image10.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pn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30.jpg"/><Relationship Id="rId2" Type="http://schemas.openxmlformats.org/officeDocument/2006/relationships/image" Target="../media/image61.jp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indico.cern.ch/event/1063927/" TargetMode="External"/><Relationship Id="rId1" Type="http://schemas.openxmlformats.org/officeDocument/2006/relationships/slideLayout" Target="../slideLayouts/slideLayout3.xml"/><Relationship Id="rId4" Type="http://schemas.openxmlformats.org/officeDocument/2006/relationships/hyperlink" Target="https://wiki.bnl.gov/conferences/index.php/ProjectRandDFY23"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brookhavenlab.sharepoint.com/:x:/s/EICPublicSharingDocs/EYRoY3efWvBNhPJRevfekrIBmos8-BG7lEXMqy6qiBKPlQ?e=nyNnIM" TargetMode="External"/><Relationship Id="rId2" Type="http://schemas.openxmlformats.org/officeDocument/2006/relationships/image" Target="../media/image64.emf"/><Relationship Id="rId1" Type="http://schemas.openxmlformats.org/officeDocument/2006/relationships/slideLayout" Target="../slideLayouts/slideLayout3.xml"/><Relationship Id="rId4" Type="http://schemas.openxmlformats.org/officeDocument/2006/relationships/hyperlink" Target="mailto:elke@bnl.gov"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s://www.bnl.gov/eic/CFC.php" TargetMode="External"/><Relationship Id="rId2" Type="http://schemas.openxmlformats.org/officeDocument/2006/relationships/hyperlink" Target="https://arxiv.org/abs/2103.05419"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1837" y="1654139"/>
            <a:ext cx="7281822" cy="1312524"/>
          </a:xfrm>
        </p:spPr>
        <p:txBody>
          <a:bodyPr>
            <a:normAutofit fontScale="90000"/>
          </a:bodyPr>
          <a:lstStyle/>
          <a:p>
            <a:r>
              <a:rPr lang="en-US" dirty="0"/>
              <a:t>WBS 6.10 &amp; 6.10.01  </a:t>
            </a:r>
            <a:br>
              <a:rPr lang="en-US" dirty="0"/>
            </a:br>
            <a:r>
              <a:rPr lang="en-US" dirty="0"/>
              <a:t>Detector Overview and Requirements</a:t>
            </a:r>
          </a:p>
        </p:txBody>
      </p:sp>
      <p:sp>
        <p:nvSpPr>
          <p:cNvPr id="3" name="Subtitle 2"/>
          <p:cNvSpPr>
            <a:spLocks noGrp="1"/>
          </p:cNvSpPr>
          <p:nvPr>
            <p:ph type="subTitle" idx="1"/>
          </p:nvPr>
        </p:nvSpPr>
        <p:spPr>
          <a:xfrm>
            <a:off x="2311685" y="3429000"/>
            <a:ext cx="6832315" cy="1594708"/>
          </a:xfrm>
        </p:spPr>
        <p:txBody>
          <a:bodyPr>
            <a:noAutofit/>
          </a:bodyPr>
          <a:lstStyle/>
          <a:p>
            <a:r>
              <a:rPr lang="en-US" dirty="0"/>
              <a:t>E.C. </a:t>
            </a:r>
            <a:r>
              <a:rPr lang="en-US" dirty="0" err="1"/>
              <a:t>Aschenauer</a:t>
            </a:r>
            <a:r>
              <a:rPr lang="en-US" dirty="0"/>
              <a:t> (BNL) &amp; R. Ent (</a:t>
            </a:r>
            <a:r>
              <a:rPr lang="en-US" dirty="0" err="1"/>
              <a:t>JLab</a:t>
            </a:r>
            <a:r>
              <a:rPr lang="en-US" dirty="0"/>
              <a:t>)</a:t>
            </a:r>
            <a:endParaRPr lang="en-US" sz="1200" dirty="0"/>
          </a:p>
          <a:p>
            <a:r>
              <a:rPr lang="en-US" dirty="0"/>
              <a:t>EIC Detector Comprehensive </a:t>
            </a:r>
          </a:p>
          <a:p>
            <a:r>
              <a:rPr lang="en-US" dirty="0"/>
              <a:t>Design Review </a:t>
            </a:r>
          </a:p>
          <a:p>
            <a:r>
              <a:rPr lang="en-US" sz="1400" dirty="0"/>
              <a:t>August 29-30, 2023</a:t>
            </a:r>
          </a:p>
        </p:txBody>
      </p:sp>
    </p:spTree>
    <p:extLst>
      <p:ext uri="{BB962C8B-B14F-4D97-AF65-F5344CB8AC3E}">
        <p14:creationId xmlns:p14="http://schemas.microsoft.com/office/powerpoint/2010/main" val="70066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What Is Needed Experimentally?</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
        <p:nvSpPr>
          <p:cNvPr id="5" name="Rounded Rectangle 5">
            <a:extLst>
              <a:ext uri="{FF2B5EF4-FFF2-40B4-BE49-F238E27FC236}">
                <a16:creationId xmlns:a16="http://schemas.microsoft.com/office/drawing/2014/main" id="{D8FCA82B-8B58-62EF-5376-257A03541405}"/>
              </a:ext>
            </a:extLst>
          </p:cNvPr>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6A59B1C-8854-F82C-2B7F-815A19540C99}"/>
              </a:ext>
            </a:extLst>
          </p:cNvPr>
          <p:cNvSpPr>
            <a:spLocks/>
          </p:cNvSpPr>
          <p:nvPr/>
        </p:nvSpPr>
        <p:spPr bwMode="auto">
          <a:xfrm>
            <a:off x="1618604" y="588836"/>
            <a:ext cx="6527428" cy="276999"/>
          </a:xfrm>
          <a:prstGeom prst="rect">
            <a:avLst/>
          </a:prstGeom>
          <a:solidFill>
            <a:srgbClr val="0000FF"/>
          </a:solidFill>
          <a:ln>
            <a:noFill/>
          </a:ln>
        </p:spPr>
        <p:txBody>
          <a:bodyPr wrap="none" lIns="0" tIns="0" rIns="0" bIns="0">
            <a:spAutoFit/>
          </a:bodyPr>
          <a:lstStyle/>
          <a:p>
            <a:r>
              <a:rPr lang="en-US" dirty="0">
                <a:solidFill>
                  <a:srgbClr val="FFFFFF"/>
                </a:solidFill>
                <a:latin typeface="Arial" panose="020B0604020202020204" pitchFamily="34" charset="0"/>
                <a:ea typeface="ＭＳ Ｐゴシック" charset="0"/>
                <a:cs typeface="Arial" panose="020B0604020202020204" pitchFamily="34" charset="0"/>
                <a:sym typeface="Corbel Bold" charset="0"/>
              </a:rPr>
              <a:t>experimental measurements categories to address EIC physics:</a:t>
            </a:r>
          </a:p>
        </p:txBody>
      </p:sp>
      <p:graphicFrame>
        <p:nvGraphicFramePr>
          <p:cNvPr id="9" name="Object 8">
            <a:extLst>
              <a:ext uri="{FF2B5EF4-FFF2-40B4-BE49-F238E27FC236}">
                <a16:creationId xmlns:a16="http://schemas.microsoft.com/office/drawing/2014/main" id="{5BD35564-68BF-FD43-0BA5-BD1C924FA6BE}"/>
              </a:ext>
            </a:extLst>
          </p:cNvPr>
          <p:cNvGraphicFramePr>
            <a:graphicFrameLocks noChangeAspect="1"/>
          </p:cNvGraphicFramePr>
          <p:nvPr/>
        </p:nvGraphicFramePr>
        <p:xfrm>
          <a:off x="7095503" y="4599862"/>
          <a:ext cx="114300" cy="165100"/>
        </p:xfrm>
        <a:graphic>
          <a:graphicData uri="http://schemas.openxmlformats.org/presentationml/2006/ole">
            <mc:AlternateContent xmlns:mc="http://schemas.openxmlformats.org/markup-compatibility/2006">
              <mc:Choice xmlns:v="urn:schemas-microsoft-com:vml" Requires="v">
                <p:oleObj spid="_x0000_s1036" name="Equation" r:id="rId4" imgW="114300" imgH="165100" progId="Equation.DSMT4">
                  <p:embed/>
                </p:oleObj>
              </mc:Choice>
              <mc:Fallback>
                <p:oleObj name="Equation" r:id="rId4" imgW="114300" imgH="165100" progId="Equation.DSMT4">
                  <p:embed/>
                  <p:pic>
                    <p:nvPicPr>
                      <p:cNvPr id="7" name="Object 6">
                        <a:extLst>
                          <a:ext uri="{FF2B5EF4-FFF2-40B4-BE49-F238E27FC236}">
                            <a16:creationId xmlns:a16="http://schemas.microsoft.com/office/drawing/2014/main" id="{75A3FEB1-4C72-4CF4-8021-078255EC194F}"/>
                          </a:ext>
                        </a:extLst>
                      </p:cNvPr>
                      <p:cNvPicPr/>
                      <p:nvPr/>
                    </p:nvPicPr>
                    <p:blipFill>
                      <a:blip r:embed="rId5"/>
                      <a:stretch>
                        <a:fillRect/>
                      </a:stretch>
                    </p:blipFill>
                    <p:spPr>
                      <a:xfrm>
                        <a:off x="7095503" y="4599862"/>
                        <a:ext cx="114300" cy="165100"/>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16F86288-F0CF-C15B-60B6-B1C424EA718C}"/>
              </a:ext>
            </a:extLst>
          </p:cNvPr>
          <p:cNvSpPr/>
          <p:nvPr/>
        </p:nvSpPr>
        <p:spPr>
          <a:xfrm>
            <a:off x="109455" y="968191"/>
            <a:ext cx="1891467" cy="835032"/>
          </a:xfrm>
          <a:prstGeom prst="ellipse">
            <a:avLst/>
          </a:prstGeom>
          <a:solidFill>
            <a:srgbClr val="FFFF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Parton Distributions in nucleons and nuclei</a:t>
            </a:r>
          </a:p>
        </p:txBody>
      </p:sp>
      <p:sp>
        <p:nvSpPr>
          <p:cNvPr id="12" name="Oval 11">
            <a:extLst>
              <a:ext uri="{FF2B5EF4-FFF2-40B4-BE49-F238E27FC236}">
                <a16:creationId xmlns:a16="http://schemas.microsoft.com/office/drawing/2014/main" id="{7DB5BFA9-FD7D-2592-20C1-B579E3389372}"/>
              </a:ext>
            </a:extLst>
          </p:cNvPr>
          <p:cNvSpPr/>
          <p:nvPr/>
        </p:nvSpPr>
        <p:spPr>
          <a:xfrm>
            <a:off x="2347710" y="966483"/>
            <a:ext cx="1912311" cy="856571"/>
          </a:xfrm>
          <a:prstGeom prst="ellipse">
            <a:avLst/>
          </a:prstGeom>
          <a:solidFill>
            <a:srgbClr val="CCFFCC">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Spin and </a:t>
            </a:r>
          </a:p>
          <a:p>
            <a:pPr algn="ctr"/>
            <a:r>
              <a:rPr lang="en-US" sz="1200" b="1" dirty="0">
                <a:solidFill>
                  <a:schemeClr val="tx1"/>
                </a:solidFill>
                <a:latin typeface="Arial" panose="020B0604020202020204" pitchFamily="34" charset="0"/>
                <a:cs typeface="Arial" panose="020B0604020202020204" pitchFamily="34" charset="0"/>
              </a:rPr>
              <a:t>Flavor structure of nucleons and nuclei</a:t>
            </a:r>
          </a:p>
        </p:txBody>
      </p:sp>
      <p:sp>
        <p:nvSpPr>
          <p:cNvPr id="13" name="Oval 12">
            <a:extLst>
              <a:ext uri="{FF2B5EF4-FFF2-40B4-BE49-F238E27FC236}">
                <a16:creationId xmlns:a16="http://schemas.microsoft.com/office/drawing/2014/main" id="{60AFF70A-DA3C-6C02-E635-8806B40595BE}"/>
              </a:ext>
            </a:extLst>
          </p:cNvPr>
          <p:cNvSpPr/>
          <p:nvPr/>
        </p:nvSpPr>
        <p:spPr>
          <a:xfrm>
            <a:off x="5956816" y="967086"/>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QCD at Extreme Parton Densities - Saturation  </a:t>
            </a:r>
          </a:p>
        </p:txBody>
      </p:sp>
      <p:sp>
        <p:nvSpPr>
          <p:cNvPr id="14" name="Oval 13">
            <a:extLst>
              <a:ext uri="{FF2B5EF4-FFF2-40B4-BE49-F238E27FC236}">
                <a16:creationId xmlns:a16="http://schemas.microsoft.com/office/drawing/2014/main" id="{AD64FAEB-CEB8-F634-4410-ABBA5D60F901}"/>
              </a:ext>
            </a:extLst>
          </p:cNvPr>
          <p:cNvSpPr/>
          <p:nvPr/>
        </p:nvSpPr>
        <p:spPr>
          <a:xfrm>
            <a:off x="7491073" y="969307"/>
            <a:ext cx="1631412" cy="819666"/>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Tomography</a:t>
            </a:r>
          </a:p>
          <a:p>
            <a:pPr algn="ctr"/>
            <a:r>
              <a:rPr lang="en-US" sz="1200" b="1" dirty="0">
                <a:solidFill>
                  <a:schemeClr val="tx1"/>
                </a:solidFill>
                <a:latin typeface="Arial" panose="020B0604020202020204" pitchFamily="34" charset="0"/>
                <a:cs typeface="Arial" panose="020B0604020202020204" pitchFamily="34" charset="0"/>
              </a:rPr>
              <a:t>Spatial Imaging</a:t>
            </a:r>
          </a:p>
        </p:txBody>
      </p:sp>
      <p:sp>
        <p:nvSpPr>
          <p:cNvPr id="15" name="Oval 14">
            <a:extLst>
              <a:ext uri="{FF2B5EF4-FFF2-40B4-BE49-F238E27FC236}">
                <a16:creationId xmlns:a16="http://schemas.microsoft.com/office/drawing/2014/main" id="{185D344B-63C3-2CDA-8604-9D4E29E30D34}"/>
              </a:ext>
            </a:extLst>
          </p:cNvPr>
          <p:cNvSpPr/>
          <p:nvPr/>
        </p:nvSpPr>
        <p:spPr>
          <a:xfrm>
            <a:off x="3902101" y="970843"/>
            <a:ext cx="1788687" cy="841782"/>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Tomography Transverse Momentum Dist.</a:t>
            </a:r>
          </a:p>
        </p:txBody>
      </p:sp>
      <p:sp>
        <p:nvSpPr>
          <p:cNvPr id="16" name="Rectangle 15">
            <a:extLst>
              <a:ext uri="{FF2B5EF4-FFF2-40B4-BE49-F238E27FC236}">
                <a16:creationId xmlns:a16="http://schemas.microsoft.com/office/drawing/2014/main" id="{111F4B95-10B9-8D6C-E9FA-37E1EFDEA6BA}"/>
              </a:ext>
            </a:extLst>
          </p:cNvPr>
          <p:cNvSpPr>
            <a:spLocks/>
          </p:cNvSpPr>
          <p:nvPr/>
        </p:nvSpPr>
        <p:spPr bwMode="auto">
          <a:xfrm>
            <a:off x="127963" y="3629362"/>
            <a:ext cx="133369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Arial" panose="020B0604020202020204" pitchFamily="34" charset="0"/>
                <a:ea typeface="ＭＳ Ｐゴシック" charset="0"/>
                <a:cs typeface="Arial" panose="020B0604020202020204" pitchFamily="34" charset="0"/>
                <a:sym typeface="Corbel Bold" charset="0"/>
              </a:rPr>
              <a:t>inclusive DIS</a:t>
            </a:r>
          </a:p>
        </p:txBody>
      </p:sp>
      <p:sp>
        <p:nvSpPr>
          <p:cNvPr id="17" name="Rectangle 8">
            <a:extLst>
              <a:ext uri="{FF2B5EF4-FFF2-40B4-BE49-F238E27FC236}">
                <a16:creationId xmlns:a16="http://schemas.microsoft.com/office/drawing/2014/main" id="{0AF6B14E-348A-17B9-91C9-7AABB2B4F2CD}"/>
              </a:ext>
            </a:extLst>
          </p:cNvPr>
          <p:cNvSpPr>
            <a:spLocks/>
          </p:cNvSpPr>
          <p:nvPr/>
        </p:nvSpPr>
        <p:spPr bwMode="auto">
          <a:xfrm>
            <a:off x="113537" y="3896265"/>
            <a:ext cx="2811667"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measure scattered lepton </a:t>
            </a:r>
          </a:p>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multi-dimensional binning: x, Q</a:t>
            </a:r>
            <a:r>
              <a:rPr lang="en-US" sz="1400" baseline="30000" dirty="0">
                <a:latin typeface="Arial" panose="020B0604020202020204" pitchFamily="34" charset="0"/>
                <a:ea typeface="ＭＳ Ｐゴシック" charset="0"/>
                <a:cs typeface="Arial" panose="020B0604020202020204" pitchFamily="34" charset="0"/>
                <a:sym typeface="Corbel" charset="0"/>
              </a:rPr>
              <a:t>2</a:t>
            </a:r>
          </a:p>
          <a:p>
            <a:pPr marL="457200" indent="-285750">
              <a:buClr>
                <a:srgbClr val="0432FF"/>
              </a:buClr>
              <a:buSzPct val="100000"/>
              <a:buFont typeface="Wingdings" pitchFamily="2" charset="2"/>
              <a:buChar char="à"/>
            </a:pP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reach to lowest x, Q</a:t>
            </a:r>
            <a:r>
              <a:rPr lang="en-US" sz="1400" baseline="30000" dirty="0">
                <a:solidFill>
                  <a:srgbClr val="0432FF"/>
                </a:solidFill>
                <a:latin typeface="Arial" panose="020B0604020202020204" pitchFamily="34" charset="0"/>
                <a:ea typeface="ＭＳ Ｐゴシック" charset="0"/>
                <a:cs typeface="Arial" panose="020B0604020202020204" pitchFamily="34" charset="0"/>
                <a:sym typeface="Corbel" charset="0"/>
              </a:rPr>
              <a:t>2 </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impacts </a:t>
            </a:r>
          </a:p>
          <a:p>
            <a:pPr marL="457200">
              <a:buClr>
                <a:srgbClr val="000000"/>
              </a:buClr>
              <a:buSzPct val="125000"/>
            </a:pP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Interaction Region design</a:t>
            </a:r>
          </a:p>
        </p:txBody>
      </p:sp>
      <p:pic>
        <p:nvPicPr>
          <p:cNvPr id="18" name="Picture 3">
            <a:extLst>
              <a:ext uri="{FF2B5EF4-FFF2-40B4-BE49-F238E27FC236}">
                <a16:creationId xmlns:a16="http://schemas.microsoft.com/office/drawing/2014/main" id="{8A5F6875-269C-B089-3C69-3B637CAC5767}"/>
              </a:ext>
            </a:extLst>
          </p:cNvPr>
          <p:cNvPicPr>
            <a:picLocks noChangeAspect="1" noChangeArrowheads="1"/>
          </p:cNvPicPr>
          <p:nvPr/>
        </p:nvPicPr>
        <p:blipFill>
          <a:blip r:embed="rId6"/>
          <a:srcRect l="3337" t="5580" r="1112" b="697"/>
          <a:stretch>
            <a:fillRect/>
          </a:stretch>
        </p:blipFill>
        <p:spPr bwMode="auto">
          <a:xfrm>
            <a:off x="178447" y="1989441"/>
            <a:ext cx="1830110" cy="1431568"/>
          </a:xfrm>
          <a:prstGeom prst="rect">
            <a:avLst/>
          </a:prstGeom>
          <a:noFill/>
          <a:ln w="9525">
            <a:noFill/>
            <a:miter lim="800000"/>
            <a:headEnd/>
            <a:tailEnd/>
          </a:ln>
        </p:spPr>
      </p:pic>
      <p:sp>
        <p:nvSpPr>
          <p:cNvPr id="19" name="Rectangle 7">
            <a:extLst>
              <a:ext uri="{FF2B5EF4-FFF2-40B4-BE49-F238E27FC236}">
                <a16:creationId xmlns:a16="http://schemas.microsoft.com/office/drawing/2014/main" id="{D506C2F9-7C9B-4055-C77D-BAEE95D8C286}"/>
              </a:ext>
            </a:extLst>
          </p:cNvPr>
          <p:cNvSpPr>
            <a:spLocks/>
          </p:cNvSpPr>
          <p:nvPr/>
        </p:nvSpPr>
        <p:spPr bwMode="auto">
          <a:xfrm>
            <a:off x="3194116" y="3629050"/>
            <a:ext cx="1897654" cy="276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r>
              <a:rPr lang="en-US" dirty="0">
                <a:solidFill>
                  <a:srgbClr val="0000FF"/>
                </a:solidFill>
                <a:latin typeface="Arial" panose="020B0604020202020204" pitchFamily="34" charset="0"/>
                <a:ea typeface="ＭＳ Ｐゴシック" charset="0"/>
                <a:cs typeface="Arial" panose="020B0604020202020204" pitchFamily="34" charset="0"/>
                <a:sym typeface="Corbel Bold" charset="0"/>
              </a:rPr>
              <a:t>semi-inclusive DIS</a:t>
            </a:r>
          </a:p>
        </p:txBody>
      </p:sp>
      <p:sp>
        <p:nvSpPr>
          <p:cNvPr id="20" name="Rectangle 8">
            <a:extLst>
              <a:ext uri="{FF2B5EF4-FFF2-40B4-BE49-F238E27FC236}">
                <a16:creationId xmlns:a16="http://schemas.microsoft.com/office/drawing/2014/main" id="{B9176D9D-C1D8-5A1C-6DE2-828F5D6A2CE8}"/>
              </a:ext>
            </a:extLst>
          </p:cNvPr>
          <p:cNvSpPr>
            <a:spLocks/>
          </p:cNvSpPr>
          <p:nvPr/>
        </p:nvSpPr>
        <p:spPr bwMode="auto">
          <a:xfrm>
            <a:off x="3194116" y="3903688"/>
            <a:ext cx="2840924"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measure scattered lepton </a:t>
            </a:r>
          </a:p>
          <a:p>
            <a:pPr>
              <a:buClr>
                <a:srgbClr val="000000"/>
              </a:buClr>
              <a:buSzPct val="125000"/>
            </a:pPr>
            <a:r>
              <a:rPr lang="en-US" sz="1400" dirty="0">
                <a:latin typeface="Arial" panose="020B0604020202020204" pitchFamily="34" charset="0"/>
                <a:ea typeface="ＭＳ Ｐゴシック" charset="0"/>
                <a:cs typeface="Arial" panose="020B0604020202020204" pitchFamily="34" charset="0"/>
                <a:sym typeface="Corbel" charset="0"/>
              </a:rPr>
              <a:t>   and hadrons in coincidence</a:t>
            </a:r>
          </a:p>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multi-dimensional binning: </a:t>
            </a:r>
          </a:p>
          <a:p>
            <a:pPr>
              <a:buClr>
                <a:srgbClr val="000000"/>
              </a:buClr>
              <a:buSzPct val="125000"/>
            </a:pPr>
            <a:r>
              <a:rPr lang="en-US" sz="1400" dirty="0">
                <a:latin typeface="Arial" panose="020B0604020202020204" pitchFamily="34" charset="0"/>
                <a:ea typeface="ＭＳ Ｐゴシック" charset="0"/>
                <a:cs typeface="Arial" panose="020B0604020202020204" pitchFamily="34" charset="0"/>
                <a:sym typeface="Corbel" charset="0"/>
              </a:rPr>
              <a:t>   x, Q</a:t>
            </a:r>
            <a:r>
              <a:rPr lang="en-US" sz="1400" baseline="30000" dirty="0">
                <a:latin typeface="Arial" panose="020B0604020202020204" pitchFamily="34" charset="0"/>
                <a:ea typeface="ＭＳ Ｐゴシック" charset="0"/>
                <a:cs typeface="Arial" panose="020B0604020202020204" pitchFamily="34" charset="0"/>
                <a:sym typeface="Corbel" charset="0"/>
              </a:rPr>
              <a:t>2</a:t>
            </a:r>
            <a:r>
              <a:rPr lang="en-US" sz="1400" dirty="0">
                <a:latin typeface="Arial" panose="020B0604020202020204" pitchFamily="34" charset="0"/>
                <a:ea typeface="ＭＳ Ｐゴシック" charset="0"/>
                <a:cs typeface="Arial" panose="020B0604020202020204" pitchFamily="34" charset="0"/>
                <a:sym typeface="Corbel" charset="0"/>
              </a:rPr>
              <a:t>, z, </a:t>
            </a:r>
            <a:r>
              <a:rPr lang="en-US" sz="1400" dirty="0" err="1">
                <a:latin typeface="Arial" panose="020B0604020202020204" pitchFamily="34" charset="0"/>
                <a:ea typeface="ＭＳ Ｐゴシック" charset="0"/>
                <a:cs typeface="Arial" panose="020B0604020202020204" pitchFamily="34" charset="0"/>
                <a:sym typeface="Corbel" charset="0"/>
              </a:rPr>
              <a:t>p</a:t>
            </a:r>
            <a:r>
              <a:rPr lang="en-US" sz="1400" baseline="-25000" dirty="0" err="1">
                <a:latin typeface="Arial" panose="020B0604020202020204" pitchFamily="34" charset="0"/>
                <a:ea typeface="ＭＳ Ｐゴシック" charset="0"/>
                <a:cs typeface="Arial" panose="020B0604020202020204" pitchFamily="34" charset="0"/>
                <a:sym typeface="Corbel" charset="0"/>
              </a:rPr>
              <a:t>T</a:t>
            </a:r>
            <a:r>
              <a:rPr lang="en-US" sz="1400" dirty="0">
                <a:latin typeface="Arial" panose="020B0604020202020204" pitchFamily="34" charset="0"/>
                <a:ea typeface="ＭＳ Ｐゴシック" charset="0"/>
                <a:cs typeface="Arial" panose="020B0604020202020204" pitchFamily="34" charset="0"/>
                <a:sym typeface="Corbel" charset="0"/>
              </a:rPr>
              <a:t>, Q</a:t>
            </a:r>
          </a:p>
          <a:p>
            <a:pPr marL="457200" indent="-285750">
              <a:buClr>
                <a:srgbClr val="0432FF"/>
              </a:buClr>
              <a:buSzPct val="100000"/>
              <a:buFont typeface="Wingdings" pitchFamily="2" charset="2"/>
              <a:buChar char="à"/>
            </a:pP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particle identification over entire region is critical</a:t>
            </a:r>
          </a:p>
        </p:txBody>
      </p:sp>
      <p:pic>
        <p:nvPicPr>
          <p:cNvPr id="21" name="Picture 30" descr="sidis-diagram.eps">
            <a:extLst>
              <a:ext uri="{FF2B5EF4-FFF2-40B4-BE49-F238E27FC236}">
                <a16:creationId xmlns:a16="http://schemas.microsoft.com/office/drawing/2014/main" id="{5841A1A4-635C-A311-6814-2C422EC18506}"/>
              </a:ext>
            </a:extLst>
          </p:cNvPr>
          <p:cNvPicPr>
            <a:picLocks noChangeAspect="1"/>
          </p:cNvPicPr>
          <p:nvPr/>
        </p:nvPicPr>
        <p:blipFill>
          <a:blip r:embed="rId7"/>
          <a:srcRect/>
          <a:stretch>
            <a:fillRect/>
          </a:stretch>
        </p:blipFill>
        <p:spPr bwMode="auto">
          <a:xfrm>
            <a:off x="3043068" y="1991171"/>
            <a:ext cx="2085030" cy="1489307"/>
          </a:xfrm>
          <a:prstGeom prst="rect">
            <a:avLst/>
          </a:prstGeom>
          <a:noFill/>
          <a:ln w="9525">
            <a:noFill/>
            <a:miter lim="800000"/>
            <a:headEnd/>
            <a:tailEnd/>
          </a:ln>
        </p:spPr>
      </p:pic>
      <p:sp>
        <p:nvSpPr>
          <p:cNvPr id="22" name="Rectangle 11">
            <a:extLst>
              <a:ext uri="{FF2B5EF4-FFF2-40B4-BE49-F238E27FC236}">
                <a16:creationId xmlns:a16="http://schemas.microsoft.com/office/drawing/2014/main" id="{DF4887DA-7DAE-CDEA-EFCC-6EBE57791B4E}"/>
              </a:ext>
            </a:extLst>
          </p:cNvPr>
          <p:cNvSpPr>
            <a:spLocks/>
          </p:cNvSpPr>
          <p:nvPr/>
        </p:nvSpPr>
        <p:spPr bwMode="auto">
          <a:xfrm>
            <a:off x="6514494" y="3626220"/>
            <a:ext cx="2155828" cy="27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Arial" panose="020B0604020202020204" pitchFamily="34" charset="0"/>
                <a:ea typeface="ＭＳ Ｐゴシック" charset="0"/>
                <a:cs typeface="Arial" panose="020B0604020202020204" pitchFamily="34" charset="0"/>
                <a:sym typeface="Corbel Bold" charset="0"/>
              </a:rPr>
              <a:t>exclusive processes </a:t>
            </a:r>
          </a:p>
        </p:txBody>
      </p:sp>
      <p:sp>
        <p:nvSpPr>
          <p:cNvPr id="23" name="Rectangle 12">
            <a:extLst>
              <a:ext uri="{FF2B5EF4-FFF2-40B4-BE49-F238E27FC236}">
                <a16:creationId xmlns:a16="http://schemas.microsoft.com/office/drawing/2014/main" id="{8297B50B-4FFF-94C3-624D-E8CEBF981E72}"/>
              </a:ext>
            </a:extLst>
          </p:cNvPr>
          <p:cNvSpPr>
            <a:spLocks/>
          </p:cNvSpPr>
          <p:nvPr/>
        </p:nvSpPr>
        <p:spPr bwMode="auto">
          <a:xfrm>
            <a:off x="6514495" y="3914869"/>
            <a:ext cx="2629506" cy="1723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measure all particles in event</a:t>
            </a:r>
          </a:p>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multi-dimensional binning: </a:t>
            </a:r>
          </a:p>
          <a:p>
            <a:pPr>
              <a:buClr>
                <a:srgbClr val="000000"/>
              </a:buClr>
              <a:buSzPct val="125000"/>
            </a:pPr>
            <a:r>
              <a:rPr lang="en-US" sz="1400" dirty="0">
                <a:latin typeface="Arial" panose="020B0604020202020204" pitchFamily="34" charset="0"/>
                <a:ea typeface="ＭＳ Ｐゴシック" charset="0"/>
                <a:cs typeface="Arial" panose="020B0604020202020204" pitchFamily="34" charset="0"/>
                <a:sym typeface="Corbel" charset="0"/>
              </a:rPr>
              <a:t>   x, Q</a:t>
            </a:r>
            <a:r>
              <a:rPr lang="en-US" sz="1400" baseline="30000" dirty="0">
                <a:latin typeface="Arial" panose="020B0604020202020204" pitchFamily="34" charset="0"/>
                <a:ea typeface="ＭＳ Ｐゴシック" charset="0"/>
                <a:cs typeface="Arial" panose="020B0604020202020204" pitchFamily="34" charset="0"/>
                <a:sym typeface="Corbel" charset="0"/>
              </a:rPr>
              <a:t>2</a:t>
            </a:r>
            <a:r>
              <a:rPr lang="en-US" sz="1400" dirty="0">
                <a:latin typeface="Arial" panose="020B0604020202020204" pitchFamily="34" charset="0"/>
                <a:ea typeface="ＭＳ Ｐゴシック" charset="0"/>
                <a:cs typeface="Arial" panose="020B0604020202020204" pitchFamily="34" charset="0"/>
                <a:sym typeface="Corbel" charset="0"/>
              </a:rPr>
              <a:t>, t, Q</a:t>
            </a:r>
          </a:p>
          <a:p>
            <a:pPr>
              <a:buClr>
                <a:srgbClr val="000000"/>
              </a:buClr>
              <a:buSzPct val="125000"/>
              <a:buFont typeface="Corbel" charset="0"/>
              <a:buChar char="•"/>
            </a:pPr>
            <a:r>
              <a:rPr lang="en-US" sz="1400" dirty="0">
                <a:latin typeface="Arial" panose="020B0604020202020204" pitchFamily="34" charset="0"/>
                <a:ea typeface="ＭＳ Ｐゴシック" charset="0"/>
                <a:cs typeface="Arial" panose="020B0604020202020204" pitchFamily="34" charset="0"/>
                <a:sym typeface="Corbel" charset="0"/>
              </a:rPr>
              <a:t> </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proton </a:t>
            </a:r>
            <a:r>
              <a:rPr lang="en-US" sz="1400" dirty="0" err="1">
                <a:solidFill>
                  <a:srgbClr val="0432FF"/>
                </a:solidFill>
                <a:latin typeface="Arial" panose="020B0604020202020204" pitchFamily="34" charset="0"/>
                <a:ea typeface="ＭＳ Ｐゴシック" charset="0"/>
                <a:cs typeface="Arial" panose="020B0604020202020204" pitchFamily="34" charset="0"/>
                <a:sym typeface="Corbel" charset="0"/>
              </a:rPr>
              <a:t>p</a:t>
            </a:r>
            <a:r>
              <a:rPr lang="en-US" sz="1400" baseline="-25000" dirty="0" err="1">
                <a:solidFill>
                  <a:srgbClr val="0432FF"/>
                </a:solidFill>
                <a:latin typeface="Arial" panose="020B0604020202020204" pitchFamily="34" charset="0"/>
                <a:ea typeface="ＭＳ Ｐゴシック" charset="0"/>
                <a:cs typeface="Arial" panose="020B0604020202020204" pitchFamily="34" charset="0"/>
                <a:sym typeface="Corbel" charset="0"/>
              </a:rPr>
              <a:t>t</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  </a:t>
            </a:r>
            <a:r>
              <a:rPr lang="en-US" sz="1400" dirty="0">
                <a:latin typeface="Arial" panose="020B0604020202020204" pitchFamily="34" charset="0"/>
                <a:ea typeface="ＭＳ Ｐゴシック" charset="0"/>
                <a:cs typeface="Arial" panose="020B0604020202020204" pitchFamily="34" charset="0"/>
                <a:sym typeface="Corbel" charset="0"/>
              </a:rPr>
              <a:t>0.2 - 1.3 GeV</a:t>
            </a:r>
          </a:p>
          <a:p>
            <a:pPr lvl="1" indent="-285750">
              <a:buClr>
                <a:srgbClr val="0432FF"/>
              </a:buClr>
              <a:buSzPct val="100000"/>
              <a:buFont typeface="Wingdings" pitchFamily="2" charset="2"/>
              <a:buChar char="à"/>
            </a:pP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cannot be detected in main detector</a:t>
            </a:r>
          </a:p>
          <a:p>
            <a:pPr lvl="1" indent="-285750">
              <a:buClr>
                <a:srgbClr val="0432FF"/>
              </a:buClr>
              <a:buSzPct val="100000"/>
              <a:buFont typeface="Wingdings" pitchFamily="2" charset="2"/>
              <a:buChar char="à"/>
            </a:pP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strong impact on Interaction Region design</a:t>
            </a:r>
          </a:p>
        </p:txBody>
      </p:sp>
      <p:pic>
        <p:nvPicPr>
          <p:cNvPr id="24" name="Picture 23" descr="GPD.png">
            <a:extLst>
              <a:ext uri="{FF2B5EF4-FFF2-40B4-BE49-F238E27FC236}">
                <a16:creationId xmlns:a16="http://schemas.microsoft.com/office/drawing/2014/main" id="{5880CB40-3AF3-DF96-4D8F-644A93F549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2016" y="1991959"/>
            <a:ext cx="2110740" cy="1257300"/>
          </a:xfrm>
          <a:prstGeom prst="rect">
            <a:avLst/>
          </a:prstGeom>
        </p:spPr>
      </p:pic>
      <p:grpSp>
        <p:nvGrpSpPr>
          <p:cNvPr id="25" name="Group 24">
            <a:extLst>
              <a:ext uri="{FF2B5EF4-FFF2-40B4-BE49-F238E27FC236}">
                <a16:creationId xmlns:a16="http://schemas.microsoft.com/office/drawing/2014/main" id="{17096E6C-3F88-538B-4D27-FA0747422E42}"/>
              </a:ext>
            </a:extLst>
          </p:cNvPr>
          <p:cNvGrpSpPr/>
          <p:nvPr/>
        </p:nvGrpSpPr>
        <p:grpSpPr>
          <a:xfrm rot="16200000">
            <a:off x="4003809" y="3978839"/>
            <a:ext cx="1176883" cy="4550773"/>
            <a:chOff x="5538607" y="819097"/>
            <a:chExt cx="1176883" cy="4550773"/>
          </a:xfrm>
        </p:grpSpPr>
        <p:sp>
          <p:nvSpPr>
            <p:cNvPr id="26" name="AutoShape 19">
              <a:extLst>
                <a:ext uri="{FF2B5EF4-FFF2-40B4-BE49-F238E27FC236}">
                  <a16:creationId xmlns:a16="http://schemas.microsoft.com/office/drawing/2014/main" id="{B9BFF744-548F-7C44-BD2B-659700E43EA4}"/>
                </a:ext>
              </a:extLst>
            </p:cNvPr>
            <p:cNvSpPr>
              <a:spLocks/>
            </p:cNvSpPr>
            <p:nvPr/>
          </p:nvSpPr>
          <p:spPr bwMode="auto">
            <a:xfrm rot="5400000">
              <a:off x="3851662" y="2506042"/>
              <a:ext cx="4550773" cy="1176883"/>
            </a:xfrm>
            <a:prstGeom prst="rightArrow">
              <a:avLst>
                <a:gd name="adj1" fmla="val 32000"/>
                <a:gd name="adj2" fmla="val 63778"/>
              </a:avLst>
            </a:prstGeom>
            <a:gradFill flip="none" rotWithShape="1">
              <a:gsLst>
                <a:gs pos="0">
                  <a:srgbClr val="00FF00"/>
                </a:gs>
                <a:gs pos="100000">
                  <a:srgbClr val="FF0000"/>
                </a:gs>
              </a:gsLst>
              <a:lin ang="0" scaled="1"/>
              <a:tileRect/>
            </a:gradFill>
            <a:ln w="25400" cap="flat">
              <a:solidFill>
                <a:schemeClr val="tx1"/>
              </a:solidFill>
              <a:prstDash val="solid"/>
              <a:miter lim="800000"/>
              <a:headEnd type="none" w="med" len="med"/>
              <a:tailEnd type="none" w="med" len="med"/>
            </a:ln>
          </p:spPr>
          <p:txBody>
            <a:bodyPr lIns="0" tIns="0" rIns="0" bIns="0"/>
            <a:lstStyle/>
            <a:p>
              <a:endParaRPr lang="en-US">
                <a:latin typeface="Arial" panose="020B0604020202020204" pitchFamily="34" charset="0"/>
                <a:cs typeface="Arial" panose="020B0604020202020204" pitchFamily="34" charset="0"/>
              </a:endParaRPr>
            </a:p>
          </p:txBody>
        </p:sp>
        <p:sp>
          <p:nvSpPr>
            <p:cNvPr id="27" name="Rectangle 20">
              <a:extLst>
                <a:ext uri="{FF2B5EF4-FFF2-40B4-BE49-F238E27FC236}">
                  <a16:creationId xmlns:a16="http://schemas.microsoft.com/office/drawing/2014/main" id="{20FBC3C7-A3AA-5F3E-0DE4-4411EE0DF864}"/>
                </a:ext>
              </a:extLst>
            </p:cNvPr>
            <p:cNvSpPr>
              <a:spLocks/>
            </p:cNvSpPr>
            <p:nvPr/>
          </p:nvSpPr>
          <p:spPr bwMode="auto">
            <a:xfrm rot="5400000">
              <a:off x="4398966" y="2758964"/>
              <a:ext cx="3433031" cy="27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sz="1600" b="1" dirty="0">
                  <a:solidFill>
                    <a:schemeClr val="bg1"/>
                  </a:solidFill>
                  <a:latin typeface="Arial" panose="020B0604020202020204" pitchFamily="34" charset="0"/>
                  <a:ea typeface="ＭＳ Ｐゴシック" charset="0"/>
                  <a:cs typeface="Arial" panose="020B0604020202020204" pitchFamily="34" charset="0"/>
                  <a:sym typeface="Corbel Bold" charset="0"/>
                </a:rPr>
                <a:t>machine &amp; detector </a:t>
              </a:r>
              <a:r>
                <a:rPr lang="en-US" sz="1600" b="1" dirty="0">
                  <a:latin typeface="Arial" panose="020B0604020202020204" pitchFamily="34" charset="0"/>
                  <a:ea typeface="ＭＳ Ｐゴシック" charset="0"/>
                  <a:cs typeface="Arial" panose="020B0604020202020204" pitchFamily="34" charset="0"/>
                  <a:sym typeface="Corbel Bold" charset="0"/>
                </a:rPr>
                <a:t>requirements</a:t>
              </a:r>
            </a:p>
          </p:txBody>
        </p:sp>
      </p:grpSp>
      <p:sp>
        <p:nvSpPr>
          <p:cNvPr id="28" name="Oval 27">
            <a:extLst>
              <a:ext uri="{FF2B5EF4-FFF2-40B4-BE49-F238E27FC236}">
                <a16:creationId xmlns:a16="http://schemas.microsoft.com/office/drawing/2014/main" id="{E7028F53-2267-3C10-CBDB-C4BDB0049280}"/>
              </a:ext>
            </a:extLst>
          </p:cNvPr>
          <p:cNvSpPr/>
          <p:nvPr/>
        </p:nvSpPr>
        <p:spPr>
          <a:xfrm>
            <a:off x="8276837" y="2791429"/>
            <a:ext cx="505047" cy="470441"/>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9211383-E414-F5CD-2CFB-15580DDAD2BD}"/>
              </a:ext>
            </a:extLst>
          </p:cNvPr>
          <p:cNvSpPr txBox="1"/>
          <p:nvPr/>
        </p:nvSpPr>
        <p:spPr>
          <a:xfrm>
            <a:off x="202202" y="5595710"/>
            <a:ext cx="1002654" cy="523220"/>
          </a:xfrm>
          <a:prstGeom prst="rect">
            <a:avLst/>
          </a:prstGeom>
          <a:noFill/>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a:t>
            </a:r>
            <a:r>
              <a:rPr lang="en-US" sz="2800" dirty="0" err="1">
                <a:solidFill>
                  <a:srgbClr val="0000FF"/>
                </a:solidFill>
                <a:latin typeface="Arial" panose="020B0604020202020204" pitchFamily="34" charset="0"/>
                <a:cs typeface="Arial" panose="020B0604020202020204" pitchFamily="34" charset="0"/>
              </a:rPr>
              <a:t>Ldt</a:t>
            </a:r>
            <a:r>
              <a:rPr lang="en-US" sz="2800" dirty="0">
                <a:solidFill>
                  <a:srgbClr val="0000FF"/>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F546098D-12E3-A9F5-1922-C72140A5BDA5}"/>
              </a:ext>
            </a:extLst>
          </p:cNvPr>
          <p:cNvSpPr txBox="1"/>
          <p:nvPr/>
        </p:nvSpPr>
        <p:spPr>
          <a:xfrm>
            <a:off x="948569" y="5677671"/>
            <a:ext cx="705642" cy="369332"/>
          </a:xfrm>
          <a:prstGeom prst="rect">
            <a:avLst/>
          </a:prstGeom>
          <a:noFill/>
        </p:spPr>
        <p:txBody>
          <a:bodyPr wrap="none" rtlCol="0">
            <a:spAutoFit/>
          </a:bodyPr>
          <a:lstStyle/>
          <a:p>
            <a:r>
              <a:rPr lang="en-US" dirty="0">
                <a:solidFill>
                  <a:srgbClr val="0000FF"/>
                </a:solidFill>
                <a:latin typeface="Arial" panose="020B0604020202020204" pitchFamily="34" charset="0"/>
                <a:cs typeface="Arial" panose="020B0604020202020204" pitchFamily="34" charset="0"/>
              </a:rPr>
              <a:t>1 fb</a:t>
            </a:r>
            <a:r>
              <a:rPr lang="en-US" baseline="30000" dirty="0">
                <a:solidFill>
                  <a:srgbClr val="0000FF"/>
                </a:solidFill>
                <a:latin typeface="Arial" panose="020B0604020202020204" pitchFamily="34" charset="0"/>
                <a:cs typeface="Arial" panose="020B0604020202020204" pitchFamily="34" charset="0"/>
              </a:rPr>
              <a:t>-1</a:t>
            </a:r>
          </a:p>
        </p:txBody>
      </p:sp>
      <p:sp>
        <p:nvSpPr>
          <p:cNvPr id="31" name="TextBox 30">
            <a:extLst>
              <a:ext uri="{FF2B5EF4-FFF2-40B4-BE49-F238E27FC236}">
                <a16:creationId xmlns:a16="http://schemas.microsoft.com/office/drawing/2014/main" id="{F30EFA0C-F131-0671-F046-66DEEA3752A0}"/>
              </a:ext>
            </a:extLst>
          </p:cNvPr>
          <p:cNvSpPr txBox="1"/>
          <p:nvPr/>
        </p:nvSpPr>
        <p:spPr>
          <a:xfrm>
            <a:off x="3670516" y="5686188"/>
            <a:ext cx="833883" cy="369332"/>
          </a:xfrm>
          <a:prstGeom prst="rect">
            <a:avLst/>
          </a:prstGeom>
          <a:noFill/>
        </p:spPr>
        <p:txBody>
          <a:bodyPr wrap="none" rtlCol="0">
            <a:spAutoFit/>
          </a:bodyPr>
          <a:lstStyle/>
          <a:p>
            <a:r>
              <a:rPr lang="en-US" dirty="0">
                <a:solidFill>
                  <a:srgbClr val="0000FF"/>
                </a:solidFill>
                <a:latin typeface="Arial" panose="020B0604020202020204" pitchFamily="34" charset="0"/>
                <a:cs typeface="Arial" panose="020B0604020202020204" pitchFamily="34" charset="0"/>
              </a:rPr>
              <a:t>10 fb</a:t>
            </a:r>
            <a:r>
              <a:rPr lang="en-US" baseline="30000" dirty="0">
                <a:solidFill>
                  <a:srgbClr val="0000FF"/>
                </a:solidFill>
                <a:latin typeface="Arial" panose="020B0604020202020204" pitchFamily="34" charset="0"/>
                <a:cs typeface="Arial" panose="020B0604020202020204" pitchFamily="34" charset="0"/>
              </a:rPr>
              <a:t>-1</a:t>
            </a:r>
          </a:p>
        </p:txBody>
      </p:sp>
      <p:sp>
        <p:nvSpPr>
          <p:cNvPr id="32" name="TextBox 31">
            <a:extLst>
              <a:ext uri="{FF2B5EF4-FFF2-40B4-BE49-F238E27FC236}">
                <a16:creationId xmlns:a16="http://schemas.microsoft.com/office/drawing/2014/main" id="{E5FE7A94-B4C8-BD52-3B8F-0618484CE8AC}"/>
              </a:ext>
            </a:extLst>
          </p:cNvPr>
          <p:cNvSpPr txBox="1"/>
          <p:nvPr/>
        </p:nvSpPr>
        <p:spPr>
          <a:xfrm>
            <a:off x="6907298" y="5683150"/>
            <a:ext cx="1423788" cy="369332"/>
          </a:xfrm>
          <a:prstGeom prst="rect">
            <a:avLst/>
          </a:prstGeom>
          <a:noFill/>
        </p:spPr>
        <p:txBody>
          <a:bodyPr wrap="none" rtlCol="0">
            <a:spAutoFit/>
          </a:bodyPr>
          <a:lstStyle/>
          <a:p>
            <a:pPr algn="ctr"/>
            <a:r>
              <a:rPr lang="en-US" dirty="0">
                <a:solidFill>
                  <a:srgbClr val="0000FF"/>
                </a:solidFill>
                <a:latin typeface="Arial" panose="020B0604020202020204" pitchFamily="34" charset="0"/>
                <a:cs typeface="Arial" panose="020B0604020202020204" pitchFamily="34" charset="0"/>
              </a:rPr>
              <a:t>10 - 100 fb</a:t>
            </a:r>
            <a:r>
              <a:rPr lang="en-US" baseline="30000" dirty="0">
                <a:solidFill>
                  <a:srgbClr val="0000FF"/>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919588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B4E6998E-2838-AC5E-A77E-E91F55EE3D35}"/>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p:txBody>
          <a:bodyPr>
            <a:normAutofit/>
          </a:bodyPr>
          <a:lstStyle/>
          <a:p>
            <a:pPr algn="l"/>
            <a:r>
              <a:rPr lang="en-US" sz="3000" dirty="0" err="1">
                <a:latin typeface="Arial" panose="020B0604020202020204" pitchFamily="34" charset="0"/>
                <a:cs typeface="Arial" panose="020B0604020202020204" pitchFamily="34" charset="0"/>
              </a:rPr>
              <a:t>ePIC</a:t>
            </a:r>
            <a:r>
              <a:rPr lang="en-US" sz="3000" dirty="0">
                <a:latin typeface="Arial" panose="020B0604020202020204" pitchFamily="34" charset="0"/>
                <a:cs typeface="Arial" panose="020B0604020202020204" pitchFamily="34" charset="0"/>
              </a:rPr>
              <a:t> Detector</a:t>
            </a:r>
          </a:p>
        </p:txBody>
      </p:sp>
      <p:pic>
        <p:nvPicPr>
          <p:cNvPr id="5" name="Picture 4">
            <a:extLst>
              <a:ext uri="{FF2B5EF4-FFF2-40B4-BE49-F238E27FC236}">
                <a16:creationId xmlns:a16="http://schemas.microsoft.com/office/drawing/2014/main" id="{6B9CB664-7536-241F-50D1-1AD9E7057C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32956" y="3675481"/>
            <a:ext cx="4183587" cy="3160264"/>
          </a:xfrm>
          <a:prstGeom prst="rect">
            <a:avLst/>
          </a:prstGeom>
          <a:ln>
            <a:noFill/>
          </a:ln>
        </p:spPr>
      </p:pic>
      <p:sp>
        <p:nvSpPr>
          <p:cNvPr id="13" name="Rectangle 12">
            <a:extLst>
              <a:ext uri="{FF2B5EF4-FFF2-40B4-BE49-F238E27FC236}">
                <a16:creationId xmlns:a16="http://schemas.microsoft.com/office/drawing/2014/main" id="{E9BAD7F7-BDB9-FD28-F17D-876A4197BBCD}"/>
              </a:ext>
            </a:extLst>
          </p:cNvPr>
          <p:cNvSpPr/>
          <p:nvPr/>
        </p:nvSpPr>
        <p:spPr>
          <a:xfrm>
            <a:off x="6786155" y="3783538"/>
            <a:ext cx="351470" cy="49284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4" name="Oval 13">
            <a:extLst>
              <a:ext uri="{FF2B5EF4-FFF2-40B4-BE49-F238E27FC236}">
                <a16:creationId xmlns:a16="http://schemas.microsoft.com/office/drawing/2014/main" id="{E66AC947-4ED2-1B8B-6B9A-0475632818DD}"/>
              </a:ext>
            </a:extLst>
          </p:cNvPr>
          <p:cNvSpPr/>
          <p:nvPr/>
        </p:nvSpPr>
        <p:spPr>
          <a:xfrm>
            <a:off x="6552122" y="5801722"/>
            <a:ext cx="1319573" cy="50322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437FF"/>
              </a:solidFill>
              <a:effectLst/>
              <a:uLnTx/>
              <a:uFillTx/>
              <a:latin typeface="Times New Roman"/>
              <a:ea typeface="+mn-ea"/>
              <a:cs typeface="+mn-cs"/>
            </a:endParaRPr>
          </a:p>
        </p:txBody>
      </p:sp>
      <p:sp>
        <p:nvSpPr>
          <p:cNvPr id="15" name="Oval 14">
            <a:extLst>
              <a:ext uri="{FF2B5EF4-FFF2-40B4-BE49-F238E27FC236}">
                <a16:creationId xmlns:a16="http://schemas.microsoft.com/office/drawing/2014/main" id="{6E573179-2324-AB05-BD4D-4F4232E19CDE}"/>
              </a:ext>
            </a:extLst>
          </p:cNvPr>
          <p:cNvSpPr/>
          <p:nvPr/>
        </p:nvSpPr>
        <p:spPr>
          <a:xfrm rot="19397371">
            <a:off x="5473097" y="5773950"/>
            <a:ext cx="938838" cy="299273"/>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437FF"/>
              </a:solidFill>
              <a:effectLst/>
              <a:uLnTx/>
              <a:uFillTx/>
              <a:latin typeface="Times New Roman"/>
              <a:ea typeface="+mn-ea"/>
              <a:cs typeface="+mn-cs"/>
            </a:endParaRPr>
          </a:p>
        </p:txBody>
      </p:sp>
      <p:sp>
        <p:nvSpPr>
          <p:cNvPr id="16" name="Oval 15">
            <a:extLst>
              <a:ext uri="{FF2B5EF4-FFF2-40B4-BE49-F238E27FC236}">
                <a16:creationId xmlns:a16="http://schemas.microsoft.com/office/drawing/2014/main" id="{F9D31888-6EC8-D606-7F15-E8B7E5BACA13}"/>
              </a:ext>
            </a:extLst>
          </p:cNvPr>
          <p:cNvSpPr/>
          <p:nvPr/>
        </p:nvSpPr>
        <p:spPr>
          <a:xfrm rot="16200000">
            <a:off x="7932375" y="5324934"/>
            <a:ext cx="798786" cy="50322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437FF"/>
              </a:solidFill>
              <a:effectLst/>
              <a:uLnTx/>
              <a:uFillTx/>
              <a:latin typeface="Times New Roman"/>
              <a:ea typeface="+mn-ea"/>
              <a:cs typeface="+mn-cs"/>
            </a:endParaRPr>
          </a:p>
        </p:txBody>
      </p:sp>
      <p:sp>
        <p:nvSpPr>
          <p:cNvPr id="17" name="Oval 16">
            <a:extLst>
              <a:ext uri="{FF2B5EF4-FFF2-40B4-BE49-F238E27FC236}">
                <a16:creationId xmlns:a16="http://schemas.microsoft.com/office/drawing/2014/main" id="{110EC074-4D4B-E509-9520-1D152D048E8A}"/>
              </a:ext>
            </a:extLst>
          </p:cNvPr>
          <p:cNvSpPr/>
          <p:nvPr/>
        </p:nvSpPr>
        <p:spPr>
          <a:xfrm rot="20691698">
            <a:off x="5631096" y="5022588"/>
            <a:ext cx="798786" cy="332378"/>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437FF"/>
              </a:solidFill>
              <a:effectLst/>
              <a:uLnTx/>
              <a:uFillTx/>
              <a:latin typeface="Times New Roman"/>
              <a:ea typeface="+mn-ea"/>
              <a:cs typeface="+mn-cs"/>
            </a:endParaRPr>
          </a:p>
        </p:txBody>
      </p:sp>
      <p:sp>
        <p:nvSpPr>
          <p:cNvPr id="18" name="Oval 17">
            <a:extLst>
              <a:ext uri="{FF2B5EF4-FFF2-40B4-BE49-F238E27FC236}">
                <a16:creationId xmlns:a16="http://schemas.microsoft.com/office/drawing/2014/main" id="{E62DC4C9-D09E-8559-B62E-09B9136C70EF}"/>
              </a:ext>
            </a:extLst>
          </p:cNvPr>
          <p:cNvSpPr/>
          <p:nvPr/>
        </p:nvSpPr>
        <p:spPr>
          <a:xfrm>
            <a:off x="6273070" y="5467134"/>
            <a:ext cx="852700" cy="259049"/>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437FF"/>
              </a:solidFill>
              <a:effectLst/>
              <a:uLnTx/>
              <a:uFillTx/>
              <a:latin typeface="Times New Roman"/>
              <a:ea typeface="+mn-ea"/>
              <a:cs typeface="+mn-cs"/>
            </a:endParaRPr>
          </a:p>
        </p:txBody>
      </p:sp>
      <p:sp>
        <p:nvSpPr>
          <p:cNvPr id="9" name="TextBox 8">
            <a:extLst>
              <a:ext uri="{FF2B5EF4-FFF2-40B4-BE49-F238E27FC236}">
                <a16:creationId xmlns:a16="http://schemas.microsoft.com/office/drawing/2014/main" id="{7E57E1B0-A870-3059-D4FA-65A08E241B14}"/>
              </a:ext>
            </a:extLst>
          </p:cNvPr>
          <p:cNvSpPr txBox="1"/>
          <p:nvPr/>
        </p:nvSpPr>
        <p:spPr>
          <a:xfrm>
            <a:off x="0" y="661787"/>
            <a:ext cx="4204625" cy="5816977"/>
          </a:xfrm>
          <a:prstGeom prst="rect">
            <a:avLst/>
          </a:prstGeom>
          <a:noFill/>
        </p:spPr>
        <p:txBody>
          <a:bodyPr wrap="square" rtlCol="0">
            <a:spAutoFit/>
          </a:bodyPr>
          <a:lstStyle/>
          <a:p>
            <a:pPr marL="285750" indent="-285750">
              <a:spcAft>
                <a:spcPts val="600"/>
              </a:spcAft>
              <a:buClr>
                <a:srgbClr val="0000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Asymmetric beam energies</a:t>
            </a:r>
          </a:p>
          <a:p>
            <a:pPr>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sym typeface="Wingdings" pitchFamily="2" charset="2"/>
              </a:rPr>
              <a:t> require an asymmetric detector Barrel </a:t>
            </a:r>
          </a:p>
          <a:p>
            <a:pPr>
              <a:buClr>
                <a:srgbClr val="0000FF"/>
              </a:buClr>
            </a:pPr>
            <a:r>
              <a:rPr lang="en-US" sz="1600" dirty="0">
                <a:latin typeface="Arial" panose="020B0604020202020204" pitchFamily="34" charset="0"/>
                <a:cs typeface="Arial" panose="020B0604020202020204" pitchFamily="34" charset="0"/>
                <a:sym typeface="Wingdings" pitchFamily="2" charset="2"/>
              </a:rPr>
              <a:t>          with electron and hadron endcap </a:t>
            </a:r>
          </a:p>
          <a:p>
            <a:pPr>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           9.5 m</a:t>
            </a:r>
          </a:p>
          <a:p>
            <a:pPr>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      </a:t>
            </a:r>
            <a:r>
              <a:rPr lang="en-US" sz="1600" i="1" dirty="0">
                <a:latin typeface="Arial" panose="020B0604020202020204" pitchFamily="34" charset="0"/>
                <a:cs typeface="Arial" panose="020B0604020202020204" pitchFamily="34" charset="0"/>
              </a:rPr>
              <a:t>Tracking, particle identification, EM </a:t>
            </a:r>
          </a:p>
          <a:p>
            <a:pPr>
              <a:buClr>
                <a:srgbClr val="0000FF"/>
              </a:buClr>
            </a:pPr>
            <a:r>
              <a:rPr lang="en-US" sz="1600" i="1" dirty="0">
                <a:latin typeface="Arial" panose="020B0604020202020204" pitchFamily="34" charset="0"/>
                <a:cs typeface="Arial" panose="020B0604020202020204" pitchFamily="34" charset="0"/>
              </a:rPr>
              <a:t>          calorimetry and hadronic calorimetry </a:t>
            </a:r>
          </a:p>
          <a:p>
            <a:pPr>
              <a:buClr>
                <a:srgbClr val="0000FF"/>
              </a:buClr>
            </a:pPr>
            <a:r>
              <a:rPr lang="en-US" sz="1600" i="1" dirty="0">
                <a:latin typeface="Arial" panose="020B0604020202020204" pitchFamily="34" charset="0"/>
                <a:cs typeface="Arial" panose="020B0604020202020204" pitchFamily="34" charset="0"/>
              </a:rPr>
              <a:t>          functionality in all directions </a:t>
            </a:r>
          </a:p>
          <a:p>
            <a:pPr>
              <a:buClr>
                <a:srgbClr val="0000FF"/>
              </a:buClr>
            </a:pPr>
            <a:r>
              <a:rPr lang="en-US" sz="1600" dirty="0">
                <a:latin typeface="Arial" panose="020B0604020202020204" pitchFamily="34" charset="0"/>
                <a:cs typeface="Arial" panose="020B0604020202020204" pitchFamily="34" charset="0"/>
              </a:rPr>
              <a:t>     </a:t>
            </a:r>
            <a:r>
              <a:rPr lang="en-US" sz="1600" dirty="0">
                <a:solidFill>
                  <a:srgbClr val="0000FF"/>
                </a:solidFill>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sym typeface="Wingdings" pitchFamily="2" charset="2"/>
              </a:rPr>
              <a:t> very compact Detector </a:t>
            </a:r>
            <a:r>
              <a:rPr lang="en-US" sz="1600" b="1" dirty="0">
                <a:latin typeface="Arial" panose="020B0604020202020204" pitchFamily="34" charset="0"/>
                <a:cs typeface="Arial" panose="020B0604020202020204" pitchFamily="34" charset="0"/>
                <a:sym typeface="Wingdings" pitchFamily="2" charset="2"/>
              </a:rPr>
              <a:t>Integration</a:t>
            </a:r>
            <a:r>
              <a:rPr lang="en-US" sz="1600" dirty="0">
                <a:latin typeface="Arial" panose="020B0604020202020204" pitchFamily="34" charset="0"/>
                <a:cs typeface="Arial" panose="020B0604020202020204" pitchFamily="34" charset="0"/>
                <a:sym typeface="Wingdings" pitchFamily="2" charset="2"/>
              </a:rPr>
              <a:t> </a:t>
            </a:r>
          </a:p>
          <a:p>
            <a:pPr>
              <a:buClr>
                <a:srgbClr val="0000FF"/>
              </a:buClr>
            </a:pPr>
            <a:r>
              <a:rPr lang="en-US" sz="1600" dirty="0">
                <a:latin typeface="Arial" panose="020B0604020202020204" pitchFamily="34" charset="0"/>
                <a:cs typeface="Arial" panose="020B0604020202020204" pitchFamily="34" charset="0"/>
                <a:sym typeface="Wingdings" pitchFamily="2" charset="2"/>
              </a:rPr>
              <a:t>          will be key</a:t>
            </a:r>
            <a:endParaRPr lang="en-US" sz="1600" dirty="0">
              <a:latin typeface="Arial" panose="020B0604020202020204" pitchFamily="34" charset="0"/>
              <a:cs typeface="Arial" panose="020B0604020202020204" pitchFamily="34" charset="0"/>
            </a:endParaRPr>
          </a:p>
          <a:p>
            <a:pPr>
              <a:buClr>
                <a:srgbClr val="0000FF"/>
              </a:buClr>
            </a:pPr>
            <a:endParaRPr lang="en-US" sz="800" dirty="0">
              <a:solidFill>
                <a:srgbClr val="0000FF"/>
              </a:solidFill>
              <a:latin typeface="Arial" panose="020B0604020202020204" pitchFamily="34" charset="0"/>
              <a:cs typeface="Arial" panose="020B0604020202020204" pitchFamily="34" charset="0"/>
              <a:sym typeface="Wingdings" pitchFamily="2" charset="2"/>
            </a:endParaRPr>
          </a:p>
          <a:p>
            <a:pPr marL="285750" indent="-285750">
              <a:spcAft>
                <a:spcPts val="600"/>
              </a:spcAft>
              <a:buClr>
                <a:srgbClr val="0000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Imaging science program with protons and nuclei</a:t>
            </a:r>
          </a:p>
          <a:p>
            <a:pPr>
              <a:buClr>
                <a:srgbClr val="0000FF"/>
              </a:buClr>
            </a:pPr>
            <a:r>
              <a:rPr lang="en-US" sz="1600" dirty="0">
                <a:latin typeface="Arial" panose="020B0604020202020204" pitchFamily="34" charset="0"/>
                <a:cs typeface="Arial" panose="020B0604020202020204" pitchFamily="34" charset="0"/>
              </a:rPr>
              <a:t>     </a:t>
            </a:r>
            <a:r>
              <a:rPr lang="en-US" sz="1600" dirty="0">
                <a:solidFill>
                  <a:srgbClr val="0000FF"/>
                </a:solidFill>
                <a:latin typeface="Arial" panose="020B0604020202020204" pitchFamily="34" charset="0"/>
                <a:cs typeface="Arial" panose="020B0604020202020204" pitchFamily="34" charset="0"/>
                <a:sym typeface="Wingdings" pitchFamily="2" charset="2"/>
              </a:rPr>
              <a:t></a:t>
            </a:r>
            <a:r>
              <a:rPr lang="en-US" sz="1600" dirty="0">
                <a:latin typeface="Arial" panose="020B0604020202020204" pitchFamily="34" charset="0"/>
                <a:cs typeface="Arial" panose="020B0604020202020204" pitchFamily="34" charset="0"/>
                <a:sym typeface="Wingdings" pitchFamily="2" charset="2"/>
              </a:rPr>
              <a:t> </a:t>
            </a:r>
            <a:r>
              <a:rPr lang="en-US" sz="1600" i="1" dirty="0">
                <a:latin typeface="Arial" panose="020B0604020202020204" pitchFamily="34" charset="0"/>
                <a:cs typeface="Arial" panose="020B0604020202020204" pitchFamily="34" charset="0"/>
                <a:sym typeface="Wingdings" pitchFamily="2" charset="2"/>
              </a:rPr>
              <a:t>requires specialized detectors          </a:t>
            </a:r>
          </a:p>
          <a:p>
            <a:pPr>
              <a:buClr>
                <a:srgbClr val="0000FF"/>
              </a:buClr>
            </a:pPr>
            <a:r>
              <a:rPr lang="en-US" sz="1600" i="1" dirty="0">
                <a:latin typeface="Arial" panose="020B0604020202020204" pitchFamily="34" charset="0"/>
                <a:cs typeface="Arial" panose="020B0604020202020204" pitchFamily="34" charset="0"/>
                <a:sym typeface="Wingdings" pitchFamily="2" charset="2"/>
              </a:rPr>
              <a:t>          integrated </a:t>
            </a:r>
            <a:r>
              <a:rPr lang="en-US" sz="1600" i="1" dirty="0">
                <a:latin typeface="Arial" panose="020B0604020202020204" pitchFamily="34" charset="0"/>
                <a:cs typeface="Arial" panose="020B0604020202020204" pitchFamily="34" charset="0"/>
              </a:rPr>
              <a:t>in the Interaction Region </a:t>
            </a:r>
          </a:p>
          <a:p>
            <a:pPr>
              <a:buClr>
                <a:srgbClr val="0000FF"/>
              </a:buClr>
            </a:pPr>
            <a:r>
              <a:rPr lang="en-US" sz="1600" i="1" dirty="0">
                <a:latin typeface="Arial" panose="020B0604020202020204" pitchFamily="34" charset="0"/>
                <a:cs typeface="Arial" panose="020B0604020202020204" pitchFamily="34" charset="0"/>
              </a:rPr>
              <a:t>          over 80 m </a:t>
            </a:r>
          </a:p>
          <a:p>
            <a:pPr>
              <a:buClr>
                <a:srgbClr val="0000FF"/>
              </a:buClr>
            </a:pPr>
            <a:endParaRPr lang="en-US" sz="800" dirty="0">
              <a:latin typeface="Arial" panose="020B0604020202020204" pitchFamily="34" charset="0"/>
              <a:cs typeface="Arial" panose="020B0604020202020204" pitchFamily="34" charset="0"/>
            </a:endParaRPr>
          </a:p>
          <a:p>
            <a:pPr marL="285750" indent="-285750">
              <a:spcAft>
                <a:spcPts val="600"/>
              </a:spcAft>
              <a:buClr>
                <a:srgbClr val="0000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Science program required momentum resolution </a:t>
            </a:r>
          </a:p>
          <a:p>
            <a:pPr>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sym typeface="Wingdings" pitchFamily="2" charset="2"/>
              </a:rPr>
              <a:t> requires a large bore </a:t>
            </a:r>
            <a:r>
              <a:rPr lang="en-US" sz="1600" dirty="0">
                <a:latin typeface="Arial" panose="020B0604020202020204" pitchFamily="34" charset="0"/>
                <a:cs typeface="Arial" panose="020B0604020202020204" pitchFamily="34" charset="0"/>
              </a:rPr>
              <a:t>2T magnet </a:t>
            </a:r>
          </a:p>
          <a:p>
            <a:pPr>
              <a:buClr>
                <a:srgbClr val="0000FF"/>
              </a:buClr>
            </a:pPr>
            <a:r>
              <a:rPr lang="en-US" sz="1200" dirty="0">
                <a:latin typeface="Arial" panose="020B0604020202020204" pitchFamily="34" charset="0"/>
                <a:cs typeface="Arial" panose="020B0604020202020204" pitchFamily="34" charset="0"/>
              </a:rPr>
              <a:t>            (1.7 T magnet operation point, stretch goal 2T) </a:t>
            </a:r>
          </a:p>
          <a:p>
            <a:pPr>
              <a:buClr>
                <a:srgbClr val="0000FF"/>
              </a:buClr>
            </a:pPr>
            <a:r>
              <a:rPr lang="en-US" sz="1200" dirty="0">
                <a:latin typeface="Arial" panose="020B0604020202020204" pitchFamily="34" charset="0"/>
                <a:cs typeface="Arial" panose="020B0604020202020204" pitchFamily="34" charset="0"/>
              </a:rPr>
              <a:t>            that has same geometry as the BaBAR magnet.</a:t>
            </a:r>
          </a:p>
          <a:p>
            <a:pPr>
              <a:buClr>
                <a:srgbClr val="0000FF"/>
              </a:buClr>
            </a:pPr>
            <a:endParaRPr lang="en-US" sz="800" dirty="0">
              <a:latin typeface="Arial" panose="020B0604020202020204" pitchFamily="34" charset="0"/>
              <a:cs typeface="Arial" panose="020B0604020202020204" pitchFamily="34" charset="0"/>
            </a:endParaRPr>
          </a:p>
          <a:p>
            <a:pPr marL="285750" indent="-285750">
              <a:spcAft>
                <a:spcPts val="600"/>
              </a:spcAft>
              <a:buClr>
                <a:srgbClr val="0000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Streaming readout electronics model</a:t>
            </a:r>
          </a:p>
          <a:p>
            <a:pPr>
              <a:spcAft>
                <a:spcPts val="600"/>
              </a:spcAft>
              <a:buClr>
                <a:srgbClr val="0000FF"/>
              </a:buClr>
            </a:pPr>
            <a:r>
              <a:rPr lang="en-US" sz="1600" dirty="0">
                <a:solidFill>
                  <a:srgbClr val="0000FF"/>
                </a:solidFill>
                <a:latin typeface="Arial" panose="020B0604020202020204" pitchFamily="34" charset="0"/>
                <a:cs typeface="Arial" panose="020B0604020202020204" pitchFamily="34" charset="0"/>
                <a:sym typeface="Wingdings" pitchFamily="2" charset="2"/>
              </a:rPr>
              <a:t>     </a:t>
            </a:r>
            <a:r>
              <a:rPr lang="en-US" sz="1600" dirty="0">
                <a:latin typeface="Arial" panose="020B0604020202020204" pitchFamily="34" charset="0"/>
                <a:cs typeface="Arial" panose="020B0604020202020204" pitchFamily="34" charset="0"/>
                <a:sym typeface="Wingdings" pitchFamily="2" charset="2"/>
              </a:rPr>
              <a:t> highest scientific flexibility</a:t>
            </a:r>
          </a:p>
        </p:txBody>
      </p:sp>
      <p:cxnSp>
        <p:nvCxnSpPr>
          <p:cNvPr id="6" name="Straight Arrow Connector 5">
            <a:extLst>
              <a:ext uri="{FF2B5EF4-FFF2-40B4-BE49-F238E27FC236}">
                <a16:creationId xmlns:a16="http://schemas.microsoft.com/office/drawing/2014/main" id="{A3290034-49ED-6515-E822-A9D2214E0CC2}"/>
              </a:ext>
            </a:extLst>
          </p:cNvPr>
          <p:cNvCxnSpPr>
            <a:cxnSpLocks/>
          </p:cNvCxnSpPr>
          <p:nvPr/>
        </p:nvCxnSpPr>
        <p:spPr>
          <a:xfrm flipV="1">
            <a:off x="7137625" y="2822980"/>
            <a:ext cx="1760898" cy="960558"/>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6B419C4-999B-B2B1-13FD-DC85D8ADBD84}"/>
              </a:ext>
            </a:extLst>
          </p:cNvPr>
          <p:cNvCxnSpPr>
            <a:cxnSpLocks/>
          </p:cNvCxnSpPr>
          <p:nvPr/>
        </p:nvCxnSpPr>
        <p:spPr>
          <a:xfrm flipH="1" flipV="1">
            <a:off x="5709218" y="2822980"/>
            <a:ext cx="1076938" cy="94692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6AA5CE-82A0-8884-0736-3E1482A8E74A}"/>
              </a:ext>
            </a:extLst>
          </p:cNvPr>
          <p:cNvCxnSpPr>
            <a:cxnSpLocks/>
          </p:cNvCxnSpPr>
          <p:nvPr/>
        </p:nvCxnSpPr>
        <p:spPr>
          <a:xfrm>
            <a:off x="5709218" y="2773885"/>
            <a:ext cx="3189305" cy="0"/>
          </a:xfrm>
          <a:prstGeom prst="straightConnector1">
            <a:avLst/>
          </a:prstGeom>
          <a:ln w="38100">
            <a:solidFill>
              <a:srgbClr val="0000FF"/>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9861C7A-12FB-A026-B512-C135BACF971E}"/>
              </a:ext>
            </a:extLst>
          </p:cNvPr>
          <p:cNvSpPr txBox="1"/>
          <p:nvPr/>
        </p:nvSpPr>
        <p:spPr>
          <a:xfrm>
            <a:off x="6564881" y="2974457"/>
            <a:ext cx="76174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9.5 m</a:t>
            </a:r>
          </a:p>
        </p:txBody>
      </p:sp>
      <p:pic>
        <p:nvPicPr>
          <p:cNvPr id="3" name="Picture 2">
            <a:extLst>
              <a:ext uri="{FF2B5EF4-FFF2-40B4-BE49-F238E27FC236}">
                <a16:creationId xmlns:a16="http://schemas.microsoft.com/office/drawing/2014/main" id="{FB975CE8-FD10-11DD-5D52-1C016051B418}"/>
              </a:ext>
            </a:extLst>
          </p:cNvPr>
          <p:cNvPicPr/>
          <p:nvPr/>
        </p:nvPicPr>
        <p:blipFill rotWithShape="1">
          <a:blip r:embed="rId4"/>
          <a:srcRect l="3739" t="2634" r="3894" b="2294"/>
          <a:stretch/>
        </p:blipFill>
        <p:spPr>
          <a:xfrm>
            <a:off x="5709218" y="356119"/>
            <a:ext cx="3431203" cy="2309180"/>
          </a:xfrm>
          <a:prstGeom prst="rect">
            <a:avLst/>
          </a:prstGeom>
        </p:spPr>
      </p:pic>
      <p:sp>
        <p:nvSpPr>
          <p:cNvPr id="22" name="TextBox 21">
            <a:extLst>
              <a:ext uri="{FF2B5EF4-FFF2-40B4-BE49-F238E27FC236}">
                <a16:creationId xmlns:a16="http://schemas.microsoft.com/office/drawing/2014/main" id="{0F37DA8D-312E-7CCB-3638-328D6FD77585}"/>
              </a:ext>
            </a:extLst>
          </p:cNvPr>
          <p:cNvSpPr txBox="1"/>
          <p:nvPr/>
        </p:nvSpPr>
        <p:spPr>
          <a:xfrm>
            <a:off x="3945385" y="125287"/>
            <a:ext cx="1803400" cy="461665"/>
          </a:xfrm>
          <a:prstGeom prst="rect">
            <a:avLst/>
          </a:prstGeom>
          <a:solidFill>
            <a:srgbClr val="0432FF"/>
          </a:solidFill>
          <a:ln w="9525">
            <a:solidFill>
              <a:schemeClr val="bg2">
                <a:lumMod val="10000"/>
                <a:alpha val="63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hadronic calorimeters (HCAL)</a:t>
            </a:r>
          </a:p>
        </p:txBody>
      </p:sp>
      <p:sp>
        <p:nvSpPr>
          <p:cNvPr id="23" name="TextBox 22">
            <a:extLst>
              <a:ext uri="{FF2B5EF4-FFF2-40B4-BE49-F238E27FC236}">
                <a16:creationId xmlns:a16="http://schemas.microsoft.com/office/drawing/2014/main" id="{B60DFC57-8354-2A2B-3CF8-F2EA22EBE7E4}"/>
              </a:ext>
            </a:extLst>
          </p:cNvPr>
          <p:cNvSpPr txBox="1"/>
          <p:nvPr/>
        </p:nvSpPr>
        <p:spPr>
          <a:xfrm>
            <a:off x="4119769" y="982688"/>
            <a:ext cx="1447800" cy="461665"/>
          </a:xfrm>
          <a:prstGeom prst="rect">
            <a:avLst/>
          </a:prstGeom>
          <a:solidFill>
            <a:srgbClr val="FF0000"/>
          </a:solidFill>
          <a:ln w="9525">
            <a:solidFill>
              <a:srgbClr val="0432FF">
                <a:alpha val="63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 calorimeters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ECal</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4" name="TextBox 23">
            <a:extLst>
              <a:ext uri="{FF2B5EF4-FFF2-40B4-BE49-F238E27FC236}">
                <a16:creationId xmlns:a16="http://schemas.microsoft.com/office/drawing/2014/main" id="{5BC34734-0D96-5FA8-6212-92DD53D3E805}"/>
              </a:ext>
            </a:extLst>
          </p:cNvPr>
          <p:cNvSpPr txBox="1"/>
          <p:nvPr/>
        </p:nvSpPr>
        <p:spPr>
          <a:xfrm>
            <a:off x="4167274" y="1522190"/>
            <a:ext cx="1367076" cy="646331"/>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Time.of.Flight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ToF</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RICH detectors</a:t>
            </a:r>
          </a:p>
        </p:txBody>
      </p:sp>
      <p:sp>
        <p:nvSpPr>
          <p:cNvPr id="25" name="TextBox 24">
            <a:extLst>
              <a:ext uri="{FF2B5EF4-FFF2-40B4-BE49-F238E27FC236}">
                <a16:creationId xmlns:a16="http://schemas.microsoft.com/office/drawing/2014/main" id="{79B83004-7D10-87A3-3077-0DC9F71B627D}"/>
              </a:ext>
            </a:extLst>
          </p:cNvPr>
          <p:cNvSpPr txBox="1"/>
          <p:nvPr/>
        </p:nvSpPr>
        <p:spPr>
          <a:xfrm>
            <a:off x="4276874" y="2600295"/>
            <a:ext cx="1133645" cy="276999"/>
          </a:xfrm>
          <a:prstGeom prst="rect">
            <a:avLst/>
          </a:prstGeom>
          <a:solidFill>
            <a:srgbClr val="F2FF5F"/>
          </a:solidFill>
          <a:ln w="9525">
            <a:solidFill>
              <a:schemeClr val="bg2">
                <a:lumMod val="10000"/>
                <a:alpha val="63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C11"/>
                </a:solidFill>
                <a:effectLst/>
                <a:uLnTx/>
                <a:uFillTx/>
                <a:latin typeface="Arial" panose="020B0604020202020204" pitchFamily="34" charset="0"/>
                <a:ea typeface="+mn-ea"/>
                <a:cs typeface="Arial" panose="020B0604020202020204" pitchFamily="34" charset="0"/>
              </a:rPr>
              <a:t>MAPS tracker</a:t>
            </a:r>
          </a:p>
        </p:txBody>
      </p:sp>
      <p:sp>
        <p:nvSpPr>
          <p:cNvPr id="26" name="TextBox 25">
            <a:extLst>
              <a:ext uri="{FF2B5EF4-FFF2-40B4-BE49-F238E27FC236}">
                <a16:creationId xmlns:a16="http://schemas.microsoft.com/office/drawing/2014/main" id="{88A73F61-3AE2-43B4-7578-C5AC19AFD444}"/>
              </a:ext>
            </a:extLst>
          </p:cNvPr>
          <p:cNvSpPr txBox="1"/>
          <p:nvPr/>
        </p:nvSpPr>
        <p:spPr>
          <a:xfrm>
            <a:off x="4238662" y="2248744"/>
            <a:ext cx="1236236" cy="276999"/>
          </a:xfrm>
          <a:prstGeom prst="rect">
            <a:avLst/>
          </a:prstGeom>
          <a:solidFill>
            <a:srgbClr val="FFFF00"/>
          </a:solidFill>
          <a:ln w="9525">
            <a:solidFill>
              <a:schemeClr val="bg2">
                <a:lumMod val="10000"/>
                <a:alpha val="63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C11"/>
                </a:solidFill>
                <a:effectLst/>
                <a:uLnTx/>
                <a:uFillTx/>
                <a:latin typeface="Arial" panose="020B0604020202020204" pitchFamily="34" charset="0"/>
                <a:ea typeface="+mn-ea"/>
                <a:cs typeface="Arial" panose="020B0604020202020204" pitchFamily="34" charset="0"/>
              </a:rPr>
              <a:t>MPGD trackers</a:t>
            </a:r>
          </a:p>
        </p:txBody>
      </p:sp>
      <p:sp>
        <p:nvSpPr>
          <p:cNvPr id="27" name="TextBox 26">
            <a:extLst>
              <a:ext uri="{FF2B5EF4-FFF2-40B4-BE49-F238E27FC236}">
                <a16:creationId xmlns:a16="http://schemas.microsoft.com/office/drawing/2014/main" id="{BF2D4376-60A4-85A2-0F71-51314D3185E7}"/>
              </a:ext>
            </a:extLst>
          </p:cNvPr>
          <p:cNvSpPr txBox="1"/>
          <p:nvPr/>
        </p:nvSpPr>
        <p:spPr>
          <a:xfrm>
            <a:off x="4123604" y="626996"/>
            <a:ext cx="1452642" cy="276999"/>
          </a:xfrm>
          <a:prstGeom prst="rect">
            <a:avLst/>
          </a:prstGeom>
          <a:solidFill>
            <a:srgbClr val="FF40FF"/>
          </a:solidFill>
          <a:ln w="9525">
            <a:solidFill>
              <a:schemeClr val="bg2">
                <a:lumMod val="10000"/>
                <a:alpha val="63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Solenoidal Magnet</a:t>
            </a:r>
          </a:p>
        </p:txBody>
      </p:sp>
      <p:sp>
        <p:nvSpPr>
          <p:cNvPr id="33" name="Down Arrow 4">
            <a:extLst>
              <a:ext uri="{FF2B5EF4-FFF2-40B4-BE49-F238E27FC236}">
                <a16:creationId xmlns:a16="http://schemas.microsoft.com/office/drawing/2014/main" id="{83E63259-6E81-8AE4-2B17-920A2C1C4C29}"/>
              </a:ext>
            </a:extLst>
          </p:cNvPr>
          <p:cNvSpPr/>
          <p:nvPr/>
        </p:nvSpPr>
        <p:spPr>
          <a:xfrm>
            <a:off x="4729532" y="2870225"/>
            <a:ext cx="136834" cy="247322"/>
          </a:xfrm>
          <a:prstGeom prst="downArrow">
            <a:avLst/>
          </a:prstGeom>
          <a:solidFill>
            <a:srgbClr val="0432FF"/>
          </a:soli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4" name="TextBox 33">
            <a:extLst>
              <a:ext uri="{FF2B5EF4-FFF2-40B4-BE49-F238E27FC236}">
                <a16:creationId xmlns:a16="http://schemas.microsoft.com/office/drawing/2014/main" id="{DFF1065F-4D34-C78D-C82B-A3C7A4260E10}"/>
              </a:ext>
            </a:extLst>
          </p:cNvPr>
          <p:cNvSpPr txBox="1"/>
          <p:nvPr/>
        </p:nvSpPr>
        <p:spPr>
          <a:xfrm>
            <a:off x="4139715" y="3105834"/>
            <a:ext cx="146020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23 Subdetectors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incl. Polarimeters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a:rPr>
              <a:t>+ Data Acquisition </a:t>
            </a:r>
          </a:p>
        </p:txBody>
      </p:sp>
    </p:spTree>
    <p:extLst>
      <p:ext uri="{BB962C8B-B14F-4D97-AF65-F5344CB8AC3E}">
        <p14:creationId xmlns:p14="http://schemas.microsoft.com/office/powerpoint/2010/main" val="964865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7FD314-50F8-4B4E-9481-D80A068E1024}"/>
              </a:ext>
            </a:extLst>
          </p:cNvPr>
          <p:cNvSpPr>
            <a:spLocks noGrp="1"/>
          </p:cNvSpPr>
          <p:nvPr>
            <p:ph type="sldNum" sz="quarter" idx="12"/>
          </p:nvPr>
        </p:nvSpPr>
        <p:spPr/>
        <p:txBody>
          <a:bodyPr/>
          <a:lstStyle/>
          <a:p>
            <a:fld id="{893C5830-40F3-F04E-B2E3-10E6672BA8FF}" type="slidenum">
              <a:rPr lang="en-US" smtClean="0"/>
              <a:pPr/>
              <a:t>12</a:t>
            </a:fld>
            <a:endParaRPr lang="en-US"/>
          </a:p>
        </p:txBody>
      </p:sp>
      <p:sp>
        <p:nvSpPr>
          <p:cNvPr id="3" name="Title 2">
            <a:extLst>
              <a:ext uri="{FF2B5EF4-FFF2-40B4-BE49-F238E27FC236}">
                <a16:creationId xmlns:a16="http://schemas.microsoft.com/office/drawing/2014/main" id="{9612F4E5-1490-FB4E-A685-DABCEDBFDB0E}"/>
              </a:ext>
            </a:extLst>
          </p:cNvPr>
          <p:cNvSpPr>
            <a:spLocks noGrp="1"/>
          </p:cNvSpPr>
          <p:nvPr>
            <p:ph type="title"/>
          </p:nvPr>
        </p:nvSpPr>
        <p:spPr>
          <a:xfrm>
            <a:off x="0" y="1"/>
            <a:ext cx="9144000" cy="548639"/>
          </a:xfrm>
        </p:spPr>
        <p:txBody>
          <a:bodyPr/>
          <a:lstStyle/>
          <a:p>
            <a:pPr algn="r"/>
            <a:r>
              <a:rPr lang="en-US" dirty="0"/>
              <a:t>Interaction Region Layout</a:t>
            </a:r>
          </a:p>
        </p:txBody>
      </p:sp>
      <p:pic>
        <p:nvPicPr>
          <p:cNvPr id="5" name="Picture 4" descr="A picture containing toy&#10;&#10;Description automatically generated">
            <a:extLst>
              <a:ext uri="{FF2B5EF4-FFF2-40B4-BE49-F238E27FC236}">
                <a16:creationId xmlns:a16="http://schemas.microsoft.com/office/drawing/2014/main" id="{54F67262-95BC-BD4B-A27D-30AD89951B65}"/>
              </a:ext>
            </a:extLst>
          </p:cNvPr>
          <p:cNvPicPr>
            <a:picLocks noChangeAspect="1"/>
          </p:cNvPicPr>
          <p:nvPr/>
        </p:nvPicPr>
        <p:blipFill rotWithShape="1">
          <a:blip r:embed="rId2"/>
          <a:srcRect l="14895" b="3391"/>
          <a:stretch/>
        </p:blipFill>
        <p:spPr>
          <a:xfrm>
            <a:off x="0" y="1091327"/>
            <a:ext cx="9080056" cy="4001573"/>
          </a:xfrm>
          <a:prstGeom prst="rect">
            <a:avLst/>
          </a:prstGeom>
        </p:spPr>
      </p:pic>
      <p:sp>
        <p:nvSpPr>
          <p:cNvPr id="8" name="TextBox 7">
            <a:extLst>
              <a:ext uri="{FF2B5EF4-FFF2-40B4-BE49-F238E27FC236}">
                <a16:creationId xmlns:a16="http://schemas.microsoft.com/office/drawing/2014/main" id="{314400B0-48C4-CD4D-A789-E0E1A4D1DF7A}"/>
              </a:ext>
            </a:extLst>
          </p:cNvPr>
          <p:cNvSpPr txBox="1"/>
          <p:nvPr/>
        </p:nvSpPr>
        <p:spPr>
          <a:xfrm>
            <a:off x="186023" y="5983499"/>
            <a:ext cx="4989659" cy="646331"/>
          </a:xfrm>
          <a:prstGeom prst="rect">
            <a:avLst/>
          </a:prstGeom>
          <a:solidFill>
            <a:srgbClr val="0432FF"/>
          </a:solidFill>
        </p:spPr>
        <p:txBody>
          <a:bodyPr wrap="square" rtlCol="0">
            <a:spAutoFit/>
          </a:bodyPr>
          <a:lstStyle/>
          <a:p>
            <a:pPr algn="l"/>
            <a:r>
              <a:rPr lang="en-US" dirty="0">
                <a:solidFill>
                  <a:schemeClr val="bg1"/>
                </a:solidFill>
                <a:latin typeface="Arial" panose="020B0604020202020204" pitchFamily="34" charset="0"/>
                <a:cs typeface="Arial" panose="020B0604020202020204" pitchFamily="34" charset="0"/>
              </a:rPr>
              <a:t>every cm counts… </a:t>
            </a:r>
            <a:r>
              <a:rPr lang="en-US" dirty="0">
                <a:solidFill>
                  <a:schemeClr val="bg1"/>
                </a:solidFill>
                <a:latin typeface="Arial" panose="020B0604020202020204" pitchFamily="34" charset="0"/>
                <a:cs typeface="Arial" panose="020B0604020202020204" pitchFamily="34" charset="0"/>
                <a:sym typeface="Wingdings" pitchFamily="2" charset="2"/>
              </a:rPr>
              <a:t> integration and communication with accelerator team is crucial</a:t>
            </a:r>
            <a:endParaRPr lang="en-US"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8E6F0BE-B5FF-5D40-80ED-10739C9AA48A}"/>
              </a:ext>
            </a:extLst>
          </p:cNvPr>
          <p:cNvSpPr txBox="1"/>
          <p:nvPr/>
        </p:nvSpPr>
        <p:spPr>
          <a:xfrm>
            <a:off x="3885644" y="4676708"/>
            <a:ext cx="1150784" cy="553998"/>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RCS</a:t>
            </a:r>
          </a:p>
          <a:p>
            <a:r>
              <a:rPr lang="en-US" sz="900" i="1" dirty="0">
                <a:latin typeface="Arial" panose="020B0604020202020204" pitchFamily="34" charset="0"/>
                <a:cs typeface="Arial" panose="020B0604020202020204" pitchFamily="34" charset="0"/>
              </a:rPr>
              <a:t>With Detector Bypass</a:t>
            </a:r>
          </a:p>
        </p:txBody>
      </p:sp>
      <p:cxnSp>
        <p:nvCxnSpPr>
          <p:cNvPr id="10" name="Straight Arrow Connector 9">
            <a:extLst>
              <a:ext uri="{FF2B5EF4-FFF2-40B4-BE49-F238E27FC236}">
                <a16:creationId xmlns:a16="http://schemas.microsoft.com/office/drawing/2014/main" id="{DDBF6BDF-E658-1C45-8E58-3C172EF6E917}"/>
              </a:ext>
            </a:extLst>
          </p:cNvPr>
          <p:cNvCxnSpPr>
            <a:cxnSpLocks/>
          </p:cNvCxnSpPr>
          <p:nvPr/>
        </p:nvCxnSpPr>
        <p:spPr>
          <a:xfrm flipH="1" flipV="1">
            <a:off x="3393668" y="4031948"/>
            <a:ext cx="532497" cy="6295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8AFD7ED-C55C-9E47-A170-C40FA06BF58B}"/>
              </a:ext>
            </a:extLst>
          </p:cNvPr>
          <p:cNvSpPr txBox="1"/>
          <p:nvPr/>
        </p:nvSpPr>
        <p:spPr>
          <a:xfrm>
            <a:off x="7414284" y="1958314"/>
            <a:ext cx="980679" cy="646331"/>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Injection Line</a:t>
            </a:r>
          </a:p>
        </p:txBody>
      </p:sp>
      <p:cxnSp>
        <p:nvCxnSpPr>
          <p:cNvPr id="12" name="Straight Arrow Connector 11">
            <a:extLst>
              <a:ext uri="{FF2B5EF4-FFF2-40B4-BE49-F238E27FC236}">
                <a16:creationId xmlns:a16="http://schemas.microsoft.com/office/drawing/2014/main" id="{61AE8BB7-1C76-5949-9EA5-4537381F7EB4}"/>
              </a:ext>
            </a:extLst>
          </p:cNvPr>
          <p:cNvCxnSpPr>
            <a:cxnSpLocks/>
          </p:cNvCxnSpPr>
          <p:nvPr/>
        </p:nvCxnSpPr>
        <p:spPr>
          <a:xfrm flipH="1" flipV="1">
            <a:off x="1286395" y="4812443"/>
            <a:ext cx="248262" cy="4693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1E9056F-EFA3-E049-ADF5-184F35A6D9A1}"/>
              </a:ext>
            </a:extLst>
          </p:cNvPr>
          <p:cNvCxnSpPr>
            <a:cxnSpLocks/>
            <a:stCxn id="14" idx="3"/>
          </p:cNvCxnSpPr>
          <p:nvPr/>
        </p:nvCxnSpPr>
        <p:spPr>
          <a:xfrm>
            <a:off x="7152112" y="1141846"/>
            <a:ext cx="242601" cy="3678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44DFAA4-FA23-D84D-A95C-4951145538A1}"/>
              </a:ext>
            </a:extLst>
          </p:cNvPr>
          <p:cNvSpPr txBox="1"/>
          <p:nvPr/>
        </p:nvSpPr>
        <p:spPr>
          <a:xfrm>
            <a:off x="5742533" y="911013"/>
            <a:ext cx="1409579"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ESR Forward side</a:t>
            </a:r>
          </a:p>
        </p:txBody>
      </p:sp>
      <p:sp>
        <p:nvSpPr>
          <p:cNvPr id="15" name="TextBox 14">
            <a:extLst>
              <a:ext uri="{FF2B5EF4-FFF2-40B4-BE49-F238E27FC236}">
                <a16:creationId xmlns:a16="http://schemas.microsoft.com/office/drawing/2014/main" id="{C92C8EFE-1BF9-234B-957F-C4B2D1146ED4}"/>
              </a:ext>
            </a:extLst>
          </p:cNvPr>
          <p:cNvSpPr txBox="1"/>
          <p:nvPr/>
        </p:nvSpPr>
        <p:spPr>
          <a:xfrm>
            <a:off x="6794895" y="2871496"/>
            <a:ext cx="1551764" cy="276999"/>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Forward Side</a:t>
            </a:r>
          </a:p>
        </p:txBody>
      </p:sp>
      <p:cxnSp>
        <p:nvCxnSpPr>
          <p:cNvPr id="16" name="Straight Arrow Connector 15">
            <a:extLst>
              <a:ext uri="{FF2B5EF4-FFF2-40B4-BE49-F238E27FC236}">
                <a16:creationId xmlns:a16="http://schemas.microsoft.com/office/drawing/2014/main" id="{20366254-B33F-144E-84BF-D33724D2424D}"/>
              </a:ext>
            </a:extLst>
          </p:cNvPr>
          <p:cNvCxnSpPr>
            <a:cxnSpLocks/>
            <a:stCxn id="15" idx="1"/>
          </p:cNvCxnSpPr>
          <p:nvPr/>
        </p:nvCxnSpPr>
        <p:spPr>
          <a:xfrm flipH="1" flipV="1">
            <a:off x="6299381" y="2226880"/>
            <a:ext cx="495514" cy="7831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E1156E5-CB8D-8C44-A667-60E9CE0237DB}"/>
              </a:ext>
            </a:extLst>
          </p:cNvPr>
          <p:cNvCxnSpPr>
            <a:cxnSpLocks/>
          </p:cNvCxnSpPr>
          <p:nvPr/>
        </p:nvCxnSpPr>
        <p:spPr>
          <a:xfrm flipV="1">
            <a:off x="8383066" y="1220977"/>
            <a:ext cx="193792" cy="7421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CC0AC50-996A-9844-9F9D-7726268CA07C}"/>
              </a:ext>
            </a:extLst>
          </p:cNvPr>
          <p:cNvSpPr txBox="1"/>
          <p:nvPr/>
        </p:nvSpPr>
        <p:spPr>
          <a:xfrm>
            <a:off x="3127700" y="1549349"/>
            <a:ext cx="1506089" cy="646331"/>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Forward Side</a:t>
            </a:r>
          </a:p>
          <a:p>
            <a:r>
              <a:rPr lang="en-US" sz="1200" dirty="0">
                <a:latin typeface="Arial" panose="020B0604020202020204" pitchFamily="34" charset="0"/>
                <a:cs typeface="Arial" panose="020B0604020202020204" pitchFamily="34" charset="0"/>
              </a:rPr>
              <a:t>SC Magnet Cryostat</a:t>
            </a:r>
          </a:p>
        </p:txBody>
      </p:sp>
      <p:cxnSp>
        <p:nvCxnSpPr>
          <p:cNvPr id="19" name="Straight Arrow Connector 18">
            <a:extLst>
              <a:ext uri="{FF2B5EF4-FFF2-40B4-BE49-F238E27FC236}">
                <a16:creationId xmlns:a16="http://schemas.microsoft.com/office/drawing/2014/main" id="{655354DD-1EDA-9A4C-B654-DA895632911D}"/>
              </a:ext>
            </a:extLst>
          </p:cNvPr>
          <p:cNvCxnSpPr>
            <a:cxnSpLocks/>
          </p:cNvCxnSpPr>
          <p:nvPr/>
        </p:nvCxnSpPr>
        <p:spPr>
          <a:xfrm>
            <a:off x="4642338" y="1969477"/>
            <a:ext cx="334201" cy="7966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5AE691-C347-494E-A311-47025EC11E60}"/>
              </a:ext>
            </a:extLst>
          </p:cNvPr>
          <p:cNvCxnSpPr>
            <a:cxnSpLocks/>
            <a:stCxn id="21" idx="3"/>
          </p:cNvCxnSpPr>
          <p:nvPr/>
        </p:nvCxnSpPr>
        <p:spPr>
          <a:xfrm>
            <a:off x="2598113" y="2983684"/>
            <a:ext cx="688611" cy="6419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2B5B822-03C0-0E49-A571-0FA477A4F35D}"/>
              </a:ext>
            </a:extLst>
          </p:cNvPr>
          <p:cNvSpPr txBox="1"/>
          <p:nvPr/>
        </p:nvSpPr>
        <p:spPr>
          <a:xfrm>
            <a:off x="1023105" y="2750982"/>
            <a:ext cx="1575008" cy="465404"/>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Rear Side</a:t>
            </a:r>
          </a:p>
          <a:p>
            <a:r>
              <a:rPr lang="en-US" sz="1200" dirty="0">
                <a:latin typeface="Arial" panose="020B0604020202020204" pitchFamily="34" charset="0"/>
                <a:cs typeface="Arial" panose="020B0604020202020204" pitchFamily="34" charset="0"/>
              </a:rPr>
              <a:t>SC Magnet Cryostat</a:t>
            </a:r>
          </a:p>
        </p:txBody>
      </p:sp>
      <p:cxnSp>
        <p:nvCxnSpPr>
          <p:cNvPr id="22" name="Straight Arrow Connector 21">
            <a:extLst>
              <a:ext uri="{FF2B5EF4-FFF2-40B4-BE49-F238E27FC236}">
                <a16:creationId xmlns:a16="http://schemas.microsoft.com/office/drawing/2014/main" id="{9CF55696-F703-DE4F-A65F-6CEC6CCDB10C}"/>
              </a:ext>
            </a:extLst>
          </p:cNvPr>
          <p:cNvCxnSpPr>
            <a:cxnSpLocks/>
            <a:stCxn id="23" idx="3"/>
          </p:cNvCxnSpPr>
          <p:nvPr/>
        </p:nvCxnSpPr>
        <p:spPr>
          <a:xfrm>
            <a:off x="3556383" y="2398177"/>
            <a:ext cx="266207" cy="5410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E2B2CFE-9983-CA4F-A678-D4D1468A033F}"/>
              </a:ext>
            </a:extLst>
          </p:cNvPr>
          <p:cNvSpPr txBox="1"/>
          <p:nvPr/>
        </p:nvSpPr>
        <p:spPr>
          <a:xfrm>
            <a:off x="2316259" y="2167344"/>
            <a:ext cx="1240124"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Central Detector</a:t>
            </a:r>
          </a:p>
        </p:txBody>
      </p:sp>
      <p:sp>
        <p:nvSpPr>
          <p:cNvPr id="24" name="TextBox 23">
            <a:extLst>
              <a:ext uri="{FF2B5EF4-FFF2-40B4-BE49-F238E27FC236}">
                <a16:creationId xmlns:a16="http://schemas.microsoft.com/office/drawing/2014/main" id="{5CE1B89F-55A3-4440-B337-5A6B0CDF04FA}"/>
              </a:ext>
            </a:extLst>
          </p:cNvPr>
          <p:cNvSpPr txBox="1"/>
          <p:nvPr/>
        </p:nvSpPr>
        <p:spPr>
          <a:xfrm>
            <a:off x="1427854" y="5282791"/>
            <a:ext cx="971842"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ESR Rear side</a:t>
            </a:r>
          </a:p>
        </p:txBody>
      </p:sp>
      <p:sp>
        <p:nvSpPr>
          <p:cNvPr id="25" name="TextBox 24">
            <a:extLst>
              <a:ext uri="{FF2B5EF4-FFF2-40B4-BE49-F238E27FC236}">
                <a16:creationId xmlns:a16="http://schemas.microsoft.com/office/drawing/2014/main" id="{B07ABFC5-6C31-1449-B2EB-598F1F778C5C}"/>
              </a:ext>
            </a:extLst>
          </p:cNvPr>
          <p:cNvSpPr txBox="1"/>
          <p:nvPr/>
        </p:nvSpPr>
        <p:spPr>
          <a:xfrm>
            <a:off x="174678" y="3897350"/>
            <a:ext cx="1010110" cy="461665"/>
          </a:xfrm>
          <a:prstGeom prst="rect">
            <a:avLst/>
          </a:prstGeom>
          <a:solidFill>
            <a:schemeClr val="bg2"/>
          </a:solidFill>
          <a:ln w="12700">
            <a:solidFill>
              <a:schemeClr val="tx1"/>
            </a:solidFill>
          </a:ln>
        </p:spPr>
        <p:txBody>
          <a:bodyPr wrap="square" rtlCol="0">
            <a:spAutoFit/>
          </a:bodyPr>
          <a:lstStyle/>
          <a:p>
            <a:r>
              <a:rPr lang="en-US" sz="1200" dirty="0">
                <a:latin typeface="Arial" panose="020B0604020202020204" pitchFamily="34" charset="0"/>
                <a:cs typeface="Arial" panose="020B0604020202020204" pitchFamily="34" charset="0"/>
              </a:rPr>
              <a:t>HSR </a:t>
            </a:r>
          </a:p>
          <a:p>
            <a:r>
              <a:rPr lang="en-US" sz="1200" dirty="0">
                <a:latin typeface="Arial" panose="020B0604020202020204" pitchFamily="34" charset="0"/>
                <a:cs typeface="Arial" panose="020B0604020202020204" pitchFamily="34" charset="0"/>
              </a:rPr>
              <a:t>Rear Side</a:t>
            </a:r>
          </a:p>
        </p:txBody>
      </p:sp>
      <p:cxnSp>
        <p:nvCxnSpPr>
          <p:cNvPr id="26" name="Straight Arrow Connector 25">
            <a:extLst>
              <a:ext uri="{FF2B5EF4-FFF2-40B4-BE49-F238E27FC236}">
                <a16:creationId xmlns:a16="http://schemas.microsoft.com/office/drawing/2014/main" id="{1CA7A334-21B7-7940-933D-09059498F87A}"/>
              </a:ext>
            </a:extLst>
          </p:cNvPr>
          <p:cNvCxnSpPr>
            <a:cxnSpLocks/>
            <a:stCxn id="25" idx="3"/>
          </p:cNvCxnSpPr>
          <p:nvPr/>
        </p:nvCxnSpPr>
        <p:spPr>
          <a:xfrm>
            <a:off x="1184788" y="4128183"/>
            <a:ext cx="380543" cy="3577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BE16A58-5F3D-C849-923E-310CBFAD0E82}"/>
              </a:ext>
            </a:extLst>
          </p:cNvPr>
          <p:cNvSpPr txBox="1"/>
          <p:nvPr/>
        </p:nvSpPr>
        <p:spPr>
          <a:xfrm>
            <a:off x="6711636" y="3754534"/>
            <a:ext cx="2409634" cy="830997"/>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HSR: Hadron Storage Ring</a:t>
            </a:r>
          </a:p>
          <a:p>
            <a:pPr algn="l"/>
            <a:r>
              <a:rPr lang="en-US" sz="1200" dirty="0">
                <a:latin typeface="Arial" panose="020B0604020202020204" pitchFamily="34" charset="0"/>
                <a:cs typeface="Arial" panose="020B0604020202020204" pitchFamily="34" charset="0"/>
              </a:rPr>
              <a:t>ESR: Electron Storage Ring</a:t>
            </a:r>
          </a:p>
          <a:p>
            <a:pPr algn="l"/>
            <a:r>
              <a:rPr lang="en-US" sz="1200" dirty="0">
                <a:latin typeface="Arial" panose="020B0604020202020204" pitchFamily="34" charset="0"/>
                <a:cs typeface="Arial" panose="020B0604020202020204" pitchFamily="34" charset="0"/>
              </a:rPr>
              <a:t>RCS: Rapid Cycling Synchrotron</a:t>
            </a:r>
          </a:p>
          <a:p>
            <a:pPr algn="l"/>
            <a:r>
              <a:rPr lang="en-US" sz="1200" dirty="0">
                <a:latin typeface="Arial" panose="020B0604020202020204" pitchFamily="34" charset="0"/>
                <a:cs typeface="Arial" panose="020B0604020202020204" pitchFamily="34" charset="0"/>
              </a:rPr>
              <a:t>  SC: Superconducting</a:t>
            </a:r>
          </a:p>
        </p:txBody>
      </p:sp>
      <p:pic>
        <p:nvPicPr>
          <p:cNvPr id="4" name="Picture 3">
            <a:extLst>
              <a:ext uri="{FF2B5EF4-FFF2-40B4-BE49-F238E27FC236}">
                <a16:creationId xmlns:a16="http://schemas.microsoft.com/office/drawing/2014/main" id="{AF3F253F-C704-558B-942F-474AEAD52342}"/>
              </a:ext>
            </a:extLst>
          </p:cNvPr>
          <p:cNvPicPr>
            <a:picLocks/>
          </p:cNvPicPr>
          <p:nvPr/>
        </p:nvPicPr>
        <p:blipFill rotWithShape="1">
          <a:blip r:embed="rId3"/>
          <a:srcRect l="10106" t="6118" r="13773" b="7450"/>
          <a:stretch/>
        </p:blipFill>
        <p:spPr>
          <a:xfrm>
            <a:off x="0" y="-21387"/>
            <a:ext cx="2204160" cy="2093727"/>
          </a:xfrm>
          <a:prstGeom prst="rect">
            <a:avLst/>
          </a:prstGeom>
        </p:spPr>
      </p:pic>
      <p:pic>
        <p:nvPicPr>
          <p:cNvPr id="27" name="b91b967d9718d69c291dbc1450acd76139b638c4599f50c570e92011ce1d297b copy.jpeg" descr="b91b967d9718d69c291dbc1450acd76139b638c4599f50c570e92011ce1d297b copy.jpeg">
            <a:extLst>
              <a:ext uri="{FF2B5EF4-FFF2-40B4-BE49-F238E27FC236}">
                <a16:creationId xmlns:a16="http://schemas.microsoft.com/office/drawing/2014/main" id="{F802AECF-7021-48B5-A81E-6A82321C447C}"/>
              </a:ext>
            </a:extLst>
          </p:cNvPr>
          <p:cNvPicPr>
            <a:picLocks noChangeAspect="1"/>
          </p:cNvPicPr>
          <p:nvPr/>
        </p:nvPicPr>
        <p:blipFill rotWithShape="1">
          <a:blip r:embed="rId4"/>
          <a:srcRect l="7960"/>
          <a:stretch/>
        </p:blipFill>
        <p:spPr>
          <a:xfrm>
            <a:off x="2263179" y="499279"/>
            <a:ext cx="2466980" cy="976789"/>
          </a:xfrm>
          <a:prstGeom prst="rect">
            <a:avLst/>
          </a:prstGeom>
          <a:ln w="12700">
            <a:miter lim="400000"/>
          </a:ln>
        </p:spPr>
      </p:pic>
      <p:pic>
        <p:nvPicPr>
          <p:cNvPr id="28" name="Picture 27">
            <a:extLst>
              <a:ext uri="{FF2B5EF4-FFF2-40B4-BE49-F238E27FC236}">
                <a16:creationId xmlns:a16="http://schemas.microsoft.com/office/drawing/2014/main" id="{71C5A876-2105-4592-A603-98F05F718EB0}"/>
              </a:ext>
            </a:extLst>
          </p:cNvPr>
          <p:cNvPicPr>
            <a:picLocks noChangeAspect="1"/>
          </p:cNvPicPr>
          <p:nvPr/>
        </p:nvPicPr>
        <p:blipFill>
          <a:blip r:embed="rId5"/>
          <a:stretch>
            <a:fillRect/>
          </a:stretch>
        </p:blipFill>
        <p:spPr>
          <a:xfrm>
            <a:off x="5907336" y="5035872"/>
            <a:ext cx="2675766" cy="1783844"/>
          </a:xfrm>
          <a:prstGeom prst="rect">
            <a:avLst/>
          </a:prstGeom>
        </p:spPr>
      </p:pic>
      <p:sp>
        <p:nvSpPr>
          <p:cNvPr id="6" name="TextBox 5">
            <a:extLst>
              <a:ext uri="{FF2B5EF4-FFF2-40B4-BE49-F238E27FC236}">
                <a16:creationId xmlns:a16="http://schemas.microsoft.com/office/drawing/2014/main" id="{1F639A5B-B7B2-46E7-ACA1-0F8C619F32B6}"/>
              </a:ext>
            </a:extLst>
          </p:cNvPr>
          <p:cNvSpPr txBox="1"/>
          <p:nvPr/>
        </p:nvSpPr>
        <p:spPr>
          <a:xfrm>
            <a:off x="2945830" y="1199069"/>
            <a:ext cx="1789272"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Detectors in B0 magnet</a:t>
            </a:r>
          </a:p>
        </p:txBody>
      </p:sp>
      <p:sp>
        <p:nvSpPr>
          <p:cNvPr id="30" name="TextBox 29">
            <a:extLst>
              <a:ext uri="{FF2B5EF4-FFF2-40B4-BE49-F238E27FC236}">
                <a16:creationId xmlns:a16="http://schemas.microsoft.com/office/drawing/2014/main" id="{E3077DEC-8829-4E0D-B318-9D06E69B3C51}"/>
              </a:ext>
            </a:extLst>
          </p:cNvPr>
          <p:cNvSpPr txBox="1"/>
          <p:nvPr/>
        </p:nvSpPr>
        <p:spPr>
          <a:xfrm>
            <a:off x="6743313" y="5043148"/>
            <a:ext cx="1422184"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Low-Q2 Detectors</a:t>
            </a:r>
          </a:p>
        </p:txBody>
      </p:sp>
      <p:sp>
        <p:nvSpPr>
          <p:cNvPr id="31" name="TextBox 30">
            <a:extLst>
              <a:ext uri="{FF2B5EF4-FFF2-40B4-BE49-F238E27FC236}">
                <a16:creationId xmlns:a16="http://schemas.microsoft.com/office/drawing/2014/main" id="{86079D75-9BD6-4A1E-B525-7B87FB1723A8}"/>
              </a:ext>
            </a:extLst>
          </p:cNvPr>
          <p:cNvSpPr txBox="1"/>
          <p:nvPr/>
        </p:nvSpPr>
        <p:spPr>
          <a:xfrm>
            <a:off x="883677" y="-15500"/>
            <a:ext cx="1301959"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Central Detector</a:t>
            </a:r>
          </a:p>
        </p:txBody>
      </p:sp>
      <p:pic>
        <p:nvPicPr>
          <p:cNvPr id="32" name="RP-Front-image004.jpg" descr="RP-Front-image004.jpg">
            <a:extLst>
              <a:ext uri="{FF2B5EF4-FFF2-40B4-BE49-F238E27FC236}">
                <a16:creationId xmlns:a16="http://schemas.microsoft.com/office/drawing/2014/main" id="{19934AA3-4395-4D02-9481-CF75AA381F6D}"/>
              </a:ext>
            </a:extLst>
          </p:cNvPr>
          <p:cNvPicPr>
            <a:picLocks noChangeAspect="1"/>
          </p:cNvPicPr>
          <p:nvPr/>
        </p:nvPicPr>
        <p:blipFill>
          <a:blip r:embed="rId6"/>
          <a:stretch>
            <a:fillRect/>
          </a:stretch>
        </p:blipFill>
        <p:spPr>
          <a:xfrm>
            <a:off x="4809438" y="1165028"/>
            <a:ext cx="869537" cy="1002316"/>
          </a:xfrm>
          <a:prstGeom prst="rect">
            <a:avLst/>
          </a:prstGeom>
          <a:ln w="12700" cap="flat">
            <a:noFill/>
            <a:miter lim="400000"/>
          </a:ln>
          <a:effectLst/>
        </p:spPr>
      </p:pic>
      <p:sp>
        <p:nvSpPr>
          <p:cNvPr id="34" name="TextBox 33">
            <a:extLst>
              <a:ext uri="{FF2B5EF4-FFF2-40B4-BE49-F238E27FC236}">
                <a16:creationId xmlns:a16="http://schemas.microsoft.com/office/drawing/2014/main" id="{2FAD629F-3967-457E-A743-B311AA224B53}"/>
              </a:ext>
            </a:extLst>
          </p:cNvPr>
          <p:cNvSpPr txBox="1"/>
          <p:nvPr/>
        </p:nvSpPr>
        <p:spPr>
          <a:xfrm>
            <a:off x="4730500" y="1112629"/>
            <a:ext cx="1029449"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Roman Pots</a:t>
            </a:r>
          </a:p>
        </p:txBody>
      </p:sp>
    </p:spTree>
    <p:extLst>
      <p:ext uri="{BB962C8B-B14F-4D97-AF65-F5344CB8AC3E}">
        <p14:creationId xmlns:p14="http://schemas.microsoft.com/office/powerpoint/2010/main" val="1618921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3CE9-7BC5-0542-9517-FA079497B837}"/>
              </a:ext>
            </a:extLst>
          </p:cNvPr>
          <p:cNvSpPr>
            <a:spLocks noGrp="1"/>
          </p:cNvSpPr>
          <p:nvPr>
            <p:ph type="title"/>
          </p:nvPr>
        </p:nvSpPr>
        <p:spPr/>
        <p:txBody>
          <a:bodyPr/>
          <a:lstStyle/>
          <a:p>
            <a:r>
              <a:rPr lang="en-US" dirty="0"/>
              <a:t>EIC High Level Project Schedule</a:t>
            </a:r>
          </a:p>
        </p:txBody>
      </p:sp>
      <p:sp>
        <p:nvSpPr>
          <p:cNvPr id="3" name="Slide Number Placeholder 2">
            <a:extLst>
              <a:ext uri="{FF2B5EF4-FFF2-40B4-BE49-F238E27FC236}">
                <a16:creationId xmlns:a16="http://schemas.microsoft.com/office/drawing/2014/main" id="{C5C9E350-1C00-3E41-8BAA-A816CA75E69D}"/>
              </a:ext>
            </a:extLst>
          </p:cNvPr>
          <p:cNvSpPr>
            <a:spLocks noGrp="1"/>
          </p:cNvSpPr>
          <p:nvPr>
            <p:ph type="sldNum" sz="quarter" idx="12"/>
          </p:nvPr>
        </p:nvSpPr>
        <p:spPr/>
        <p:txBody>
          <a:bodyPr/>
          <a:lstStyle/>
          <a:p>
            <a:fld id="{893C5830-40F3-F04E-B2E3-10E6672BA8FF}" type="slidenum">
              <a:rPr lang="en-US" smtClean="0"/>
              <a:t>13</a:t>
            </a:fld>
            <a:endParaRPr lang="en-US" dirty="0"/>
          </a:p>
        </p:txBody>
      </p:sp>
      <p:pic>
        <p:nvPicPr>
          <p:cNvPr id="4" name="Picture 3" descr="A screenshot of a computer&#10;&#10;Description automatically generated">
            <a:extLst>
              <a:ext uri="{FF2B5EF4-FFF2-40B4-BE49-F238E27FC236}">
                <a16:creationId xmlns:a16="http://schemas.microsoft.com/office/drawing/2014/main" id="{39F575E1-469A-B149-BF80-609C53B24EFC}"/>
              </a:ext>
            </a:extLst>
          </p:cNvPr>
          <p:cNvPicPr>
            <a:picLocks noChangeAspect="1"/>
          </p:cNvPicPr>
          <p:nvPr/>
        </p:nvPicPr>
        <p:blipFill>
          <a:blip r:embed="rId2"/>
          <a:stretch>
            <a:fillRect/>
          </a:stretch>
        </p:blipFill>
        <p:spPr>
          <a:xfrm>
            <a:off x="0" y="880410"/>
            <a:ext cx="9115572" cy="4118764"/>
          </a:xfrm>
          <a:prstGeom prst="rect">
            <a:avLst/>
          </a:prstGeom>
        </p:spPr>
      </p:pic>
      <p:sp>
        <p:nvSpPr>
          <p:cNvPr id="5" name="TextBox 4">
            <a:extLst>
              <a:ext uri="{FF2B5EF4-FFF2-40B4-BE49-F238E27FC236}">
                <a16:creationId xmlns:a16="http://schemas.microsoft.com/office/drawing/2014/main" id="{8AD014F8-A429-6A4F-A208-9FFC60737908}"/>
              </a:ext>
            </a:extLst>
          </p:cNvPr>
          <p:cNvSpPr txBox="1"/>
          <p:nvPr/>
        </p:nvSpPr>
        <p:spPr>
          <a:xfrm>
            <a:off x="231628" y="5044976"/>
            <a:ext cx="8739652"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Recent change replaced CD-4A with project internal milestones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logic remains the same though, we start accelerator commissioning with an instrumented beam pipe and the detector in the Assembly Hall. The detector only rolls in later.</a:t>
            </a:r>
          </a:p>
        </p:txBody>
      </p:sp>
      <p:sp>
        <p:nvSpPr>
          <p:cNvPr id="6" name="TextBox 5">
            <a:extLst>
              <a:ext uri="{FF2B5EF4-FFF2-40B4-BE49-F238E27FC236}">
                <a16:creationId xmlns:a16="http://schemas.microsoft.com/office/drawing/2014/main" id="{7B9430B0-1FA3-D410-A087-D5CB87D03B65}"/>
              </a:ext>
            </a:extLst>
          </p:cNvPr>
          <p:cNvSpPr txBox="1"/>
          <p:nvPr/>
        </p:nvSpPr>
        <p:spPr>
          <a:xfrm>
            <a:off x="4241972" y="526831"/>
            <a:ext cx="1747594" cy="307777"/>
          </a:xfrm>
          <a:prstGeom prst="rect">
            <a:avLst/>
          </a:prstGeom>
          <a:solidFill>
            <a:srgbClr val="FFFF00"/>
          </a:solid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Construction Phase</a:t>
            </a:r>
          </a:p>
        </p:txBody>
      </p:sp>
      <p:sp>
        <p:nvSpPr>
          <p:cNvPr id="7" name="TextBox 6">
            <a:extLst>
              <a:ext uri="{FF2B5EF4-FFF2-40B4-BE49-F238E27FC236}">
                <a16:creationId xmlns:a16="http://schemas.microsoft.com/office/drawing/2014/main" id="{88D34C70-9A8E-863D-1A3B-C6519A7D91CD}"/>
              </a:ext>
            </a:extLst>
          </p:cNvPr>
          <p:cNvSpPr txBox="1"/>
          <p:nvPr/>
        </p:nvSpPr>
        <p:spPr>
          <a:xfrm>
            <a:off x="7734515" y="517029"/>
            <a:ext cx="1381057" cy="307777"/>
          </a:xfrm>
          <a:prstGeom prst="rect">
            <a:avLst/>
          </a:prstGeom>
          <a:solidFill>
            <a:srgbClr val="FFFF00"/>
          </a:solidFill>
        </p:spPr>
        <p:txBody>
          <a:bodyPr wrap="square" rtlCol="0">
            <a:spAutoFit/>
          </a:bodyPr>
          <a:lstStyle/>
          <a:p>
            <a:r>
              <a:rPr lang="en-US" sz="1400" dirty="0">
                <a:solidFill>
                  <a:srgbClr val="0000FF"/>
                </a:solidFill>
                <a:latin typeface="Arial" panose="020B0604020202020204" pitchFamily="34" charset="0"/>
                <a:cs typeface="Arial" panose="020B0604020202020204" pitchFamily="34" charset="0"/>
              </a:rPr>
              <a:t>Science Phase</a:t>
            </a:r>
          </a:p>
        </p:txBody>
      </p:sp>
      <p:sp>
        <p:nvSpPr>
          <p:cNvPr id="8" name="TextBox 7">
            <a:extLst>
              <a:ext uri="{FF2B5EF4-FFF2-40B4-BE49-F238E27FC236}">
                <a16:creationId xmlns:a16="http://schemas.microsoft.com/office/drawing/2014/main" id="{2F836050-C6E5-3B28-ABED-D317B0F8DF87}"/>
              </a:ext>
            </a:extLst>
          </p:cNvPr>
          <p:cNvSpPr txBox="1"/>
          <p:nvPr/>
        </p:nvSpPr>
        <p:spPr>
          <a:xfrm>
            <a:off x="865603" y="3436513"/>
            <a:ext cx="1822871"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for LLP construction </a:t>
            </a:r>
          </a:p>
          <a:p>
            <a:r>
              <a:rPr lang="en-US" sz="1400" dirty="0">
                <a:solidFill>
                  <a:srgbClr val="0000FF"/>
                </a:solidFill>
                <a:latin typeface="Arial" panose="020B0604020202020204" pitchFamily="34" charset="0"/>
                <a:cs typeface="Arial" panose="020B0604020202020204" pitchFamily="34" charset="0"/>
              </a:rPr>
              <a:t>starts at CD-3A</a:t>
            </a:r>
          </a:p>
        </p:txBody>
      </p:sp>
      <p:sp>
        <p:nvSpPr>
          <p:cNvPr id="9" name="TextBox 8">
            <a:extLst>
              <a:ext uri="{FF2B5EF4-FFF2-40B4-BE49-F238E27FC236}">
                <a16:creationId xmlns:a16="http://schemas.microsoft.com/office/drawing/2014/main" id="{3F5F354B-1A58-7534-5A82-99CE34F93085}"/>
              </a:ext>
            </a:extLst>
          </p:cNvPr>
          <p:cNvSpPr txBox="1"/>
          <p:nvPr/>
        </p:nvSpPr>
        <p:spPr>
          <a:xfrm>
            <a:off x="4094925" y="2296645"/>
            <a:ext cx="4354077"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The thinner bars indicate that R&amp;D and design </a:t>
            </a:r>
          </a:p>
          <a:p>
            <a:r>
              <a:rPr lang="en-US" sz="1400" dirty="0">
                <a:solidFill>
                  <a:srgbClr val="0000FF"/>
                </a:solidFill>
                <a:latin typeface="Arial" panose="020B0604020202020204" pitchFamily="34" charset="0"/>
                <a:cs typeface="Arial" panose="020B0604020202020204" pitchFamily="34" charset="0"/>
              </a:rPr>
              <a:t>can continue at a small level beyond CD-2 and CD-3</a:t>
            </a:r>
          </a:p>
        </p:txBody>
      </p:sp>
      <p:sp>
        <p:nvSpPr>
          <p:cNvPr id="10" name="TextBox 9">
            <a:extLst>
              <a:ext uri="{FF2B5EF4-FFF2-40B4-BE49-F238E27FC236}">
                <a16:creationId xmlns:a16="http://schemas.microsoft.com/office/drawing/2014/main" id="{8312D7CD-4077-7DE7-6057-31FBE25C440C}"/>
              </a:ext>
            </a:extLst>
          </p:cNvPr>
          <p:cNvSpPr txBox="1"/>
          <p:nvPr/>
        </p:nvSpPr>
        <p:spPr>
          <a:xfrm>
            <a:off x="4167259" y="1575100"/>
            <a:ext cx="1639663" cy="523220"/>
          </a:xfrm>
          <a:prstGeom prst="rect">
            <a:avLst/>
          </a:prstGeom>
          <a:solidFill>
            <a:srgbClr val="5B9BD5">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Conclusion of RHIC Operations</a:t>
            </a:r>
          </a:p>
        </p:txBody>
      </p:sp>
      <p:cxnSp>
        <p:nvCxnSpPr>
          <p:cNvPr id="11" name="Straight Arrow Connector 10">
            <a:extLst>
              <a:ext uri="{FF2B5EF4-FFF2-40B4-BE49-F238E27FC236}">
                <a16:creationId xmlns:a16="http://schemas.microsoft.com/office/drawing/2014/main" id="{3082FF34-E823-CE95-BC01-0684456E03D6}"/>
              </a:ext>
            </a:extLst>
          </p:cNvPr>
          <p:cNvCxnSpPr>
            <a:cxnSpLocks/>
          </p:cNvCxnSpPr>
          <p:nvPr/>
        </p:nvCxnSpPr>
        <p:spPr>
          <a:xfrm flipH="1" flipV="1">
            <a:off x="3447047" y="1560579"/>
            <a:ext cx="709864" cy="129858"/>
          </a:xfrm>
          <a:prstGeom prst="straightConnector1">
            <a:avLst/>
          </a:prstGeom>
          <a:noFill/>
          <a:ln w="19050" cap="flat" cmpd="sng" algn="ctr">
            <a:solidFill>
              <a:srgbClr val="FF0000"/>
            </a:solidFill>
            <a:prstDash val="solid"/>
            <a:miter lim="800000"/>
            <a:tailEnd type="triangle"/>
          </a:ln>
          <a:effectLst/>
        </p:spPr>
      </p:cxnSp>
      <p:cxnSp>
        <p:nvCxnSpPr>
          <p:cNvPr id="13" name="Straight Connector 12">
            <a:extLst>
              <a:ext uri="{FF2B5EF4-FFF2-40B4-BE49-F238E27FC236}">
                <a16:creationId xmlns:a16="http://schemas.microsoft.com/office/drawing/2014/main" id="{FB4ABE20-C05C-F14E-B08E-1C6114F9397A}"/>
              </a:ext>
            </a:extLst>
          </p:cNvPr>
          <p:cNvCxnSpPr/>
          <p:nvPr/>
        </p:nvCxnSpPr>
        <p:spPr>
          <a:xfrm>
            <a:off x="3447047" y="1207770"/>
            <a:ext cx="0" cy="340634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611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33726" cy="584669"/>
          </a:xfrm>
        </p:spPr>
        <p:txBody>
          <a:bodyPr>
            <a:noAutofit/>
          </a:bodyPr>
          <a:lstStyle/>
          <a:p>
            <a:r>
              <a:rPr lang="en-US" sz="2800" dirty="0"/>
              <a:t>Schedule – High-Level View</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14</a:t>
            </a:fld>
            <a:endParaRPr lang="en-US" dirty="0"/>
          </a:p>
        </p:txBody>
      </p:sp>
      <p:sp>
        <p:nvSpPr>
          <p:cNvPr id="3" name="TextBox 2">
            <a:extLst>
              <a:ext uri="{FF2B5EF4-FFF2-40B4-BE49-F238E27FC236}">
                <a16:creationId xmlns:a16="http://schemas.microsoft.com/office/drawing/2014/main" id="{58B025DA-E2DD-870A-0C44-E91C84201FD2}"/>
              </a:ext>
            </a:extLst>
          </p:cNvPr>
          <p:cNvSpPr txBox="1"/>
          <p:nvPr/>
        </p:nvSpPr>
        <p:spPr>
          <a:xfrm>
            <a:off x="675640" y="751344"/>
            <a:ext cx="8122920" cy="563231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CD-1			June 29, 2021</a:t>
            </a:r>
          </a:p>
          <a:p>
            <a:r>
              <a:rPr lang="en-US" dirty="0">
                <a:latin typeface="Arial" panose="020B0604020202020204" pitchFamily="34" charset="0"/>
                <a:cs typeface="Arial" panose="020B0604020202020204" pitchFamily="34" charset="0"/>
              </a:rPr>
              <a:t>CD-3A (planned)		January 2024</a:t>
            </a:r>
          </a:p>
          <a:p>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CD-3A review will be November 14-16, 2023.</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CD-2/CD-3 (planned)	April 2025</a:t>
            </a:r>
          </a:p>
          <a:p>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CD-2/CD-3 review will be ~January 2025</a:t>
            </a:r>
          </a:p>
          <a:p>
            <a:r>
              <a:rPr lang="en-US" dirty="0">
                <a:latin typeface="Arial" panose="020B0604020202020204" pitchFamily="34" charset="0"/>
                <a:cs typeface="Arial" panose="020B0604020202020204" pitchFamily="34" charset="0"/>
                <a:sym typeface="Wingdings" panose="05000000000000000000" pitchFamily="2" charset="2"/>
              </a:rPr>
              <a:t>We are planning to have a Technical Design Report by the end of 2024.</a:t>
            </a:r>
          </a:p>
          <a:p>
            <a:endParaRPr lang="en-US"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We have about 2 years of engineering and design efforts behind us and about 1.5 years to go to CD-3.</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sym typeface="Wingdings" panose="05000000000000000000" pitchFamily="2" charset="2"/>
              </a:rPr>
              <a:t>For Long-Lead Procurement items that are part of the CD-3A the design has to be sufficiently mature ~now to initiate procurements in early 2024.</a:t>
            </a:r>
          </a:p>
          <a:p>
            <a:endParaRPr lang="en-US" dirty="0">
              <a:latin typeface="Arial" panose="020B0604020202020204" pitchFamily="34" charset="0"/>
              <a:cs typeface="Arial" panose="020B0604020202020204" pitchFamily="34" charset="0"/>
              <a:sym typeface="Wingdings" panose="05000000000000000000" pitchFamily="2" charset="2"/>
            </a:endParaRPr>
          </a:p>
          <a:p>
            <a:r>
              <a:rPr lang="en-US" dirty="0">
                <a:latin typeface="Arial" panose="020B0604020202020204" pitchFamily="34" charset="0"/>
                <a:cs typeface="Arial" panose="020B0604020202020204" pitchFamily="34" charset="0"/>
                <a:sym typeface="Wingdings" panose="05000000000000000000" pitchFamily="2" charset="2"/>
              </a:rPr>
              <a:t>It is understood that in some areas the distinction between E&amp;D and construction is murky, known examples for the </a:t>
            </a:r>
            <a:r>
              <a:rPr lang="en-US" dirty="0" err="1">
                <a:latin typeface="Arial" panose="020B0604020202020204" pitchFamily="34" charset="0"/>
                <a:cs typeface="Arial" panose="020B0604020202020204" pitchFamily="34" charset="0"/>
                <a:sym typeface="Wingdings" panose="05000000000000000000" pitchFamily="2" charset="2"/>
              </a:rPr>
              <a:t>ePIC</a:t>
            </a:r>
            <a:r>
              <a:rPr lang="en-US" dirty="0">
                <a:latin typeface="Arial" panose="020B0604020202020204" pitchFamily="34" charset="0"/>
                <a:cs typeface="Arial" panose="020B0604020202020204" pitchFamily="34" charset="0"/>
                <a:sym typeface="Wingdings" panose="05000000000000000000" pitchFamily="2" charset="2"/>
              </a:rPr>
              <a:t> detector are the Si sensors and ASICs. These by nature can have some E&amp;D activities beyond the CD-3 date (the thinner line).</a:t>
            </a:r>
          </a:p>
          <a:p>
            <a:endParaRPr lang="en-US" dirty="0">
              <a:latin typeface="Arial" panose="020B0604020202020204" pitchFamily="34" charset="0"/>
              <a:cs typeface="Arial" panose="020B0604020202020204" pitchFamily="34" charset="0"/>
              <a:sym typeface="Wingdings" panose="05000000000000000000" pitchFamily="2" charset="2"/>
            </a:endParaRPr>
          </a:p>
          <a:p>
            <a:r>
              <a:rPr lang="en-US" dirty="0">
                <a:latin typeface="Arial" panose="020B0604020202020204" pitchFamily="34" charset="0"/>
                <a:cs typeface="Arial" panose="020B0604020202020204" pitchFamily="34" charset="0"/>
                <a:sym typeface="Wingdings" panose="05000000000000000000" pitchFamily="2" charset="2"/>
              </a:rPr>
              <a:t>The logic of the detector schedule is further driven around the date at which the magnet is at BNL and has been quality tested, and the date at which the detector has to be complete in the Assembly Hall for early pre-ops.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1155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0" y="21371"/>
            <a:ext cx="9144000" cy="791429"/>
          </a:xfrm>
        </p:spPr>
        <p:txBody>
          <a:bodyPr>
            <a:normAutofit fontScale="90000"/>
          </a:bodyPr>
          <a:lstStyle/>
          <a:p>
            <a:r>
              <a:rPr lang="en-US" sz="3200" dirty="0"/>
              <a:t>EIC Detector Incremental Design Reviews – up to March 2023</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15</a:t>
            </a:fld>
            <a:endParaRPr lang="en-US" dirty="0"/>
          </a:p>
        </p:txBody>
      </p:sp>
      <p:sp>
        <p:nvSpPr>
          <p:cNvPr id="4" name="TextBox 3">
            <a:extLst>
              <a:ext uri="{FF2B5EF4-FFF2-40B4-BE49-F238E27FC236}">
                <a16:creationId xmlns:a16="http://schemas.microsoft.com/office/drawing/2014/main" id="{4AA052A5-F3B0-20A5-F6E4-491E98FCB035}"/>
              </a:ext>
            </a:extLst>
          </p:cNvPr>
          <p:cNvSpPr txBox="1"/>
          <p:nvPr/>
        </p:nvSpPr>
        <p:spPr>
          <a:xfrm>
            <a:off x="166614" y="1089165"/>
            <a:ext cx="8810772" cy="4124206"/>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We have periodic incremental design reviews, with some serving as Preliminary Design Review and ultimately Final Design Reviews.</a:t>
            </a:r>
          </a:p>
          <a:p>
            <a:pPr>
              <a:buClr>
                <a:srgbClr val="0432FF"/>
              </a:buClr>
            </a:pPr>
            <a:endParaRPr lang="en-US" sz="1400"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Completed:</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Magnet Incremental Design and Safety Review (6.10.07) – Preliminary 30% Design – </a:t>
            </a:r>
            <a:r>
              <a:rPr lang="en-US" sz="1400" b="1" dirty="0">
                <a:latin typeface="Arial" panose="020B0604020202020204" pitchFamily="34" charset="0"/>
                <a:cs typeface="Arial" panose="020B0604020202020204" pitchFamily="34" charset="0"/>
              </a:rPr>
              <a:t>Feb. 23, 2022</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IR Integration and Ancillary detectors (6.10.11) – </a:t>
            </a:r>
            <a:r>
              <a:rPr lang="en-US" sz="1400" b="1" dirty="0">
                <a:latin typeface="Arial" panose="020B0604020202020204" pitchFamily="34" charset="0"/>
                <a:cs typeface="Arial" panose="020B0604020202020204" pitchFamily="34" charset="0"/>
              </a:rPr>
              <a:t>April 27,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Electronics/Computing Subsystem Status Review (6.10.08 &amp; 6.10.09) – </a:t>
            </a:r>
            <a:r>
              <a:rPr lang="en-US" sz="1400" b="1" dirty="0">
                <a:latin typeface="Arial" panose="020B0604020202020204" pitchFamily="34" charset="0"/>
                <a:cs typeface="Arial" panose="020B0604020202020204" pitchFamily="34" charset="0"/>
              </a:rPr>
              <a:t>August 29-30,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Magnet Incremental Design and Safety Review (6.10.07) – 60% Design – </a:t>
            </a:r>
            <a:r>
              <a:rPr lang="en-US" sz="1400" b="1" dirty="0">
                <a:latin typeface="Arial" panose="020B0604020202020204" pitchFamily="34" charset="0"/>
                <a:cs typeface="Arial" panose="020B0604020202020204" pitchFamily="34" charset="0"/>
              </a:rPr>
              <a:t>October 18-19, 2022</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Calorimetry Review (6.10.05 &amp; 6.10.06) – </a:t>
            </a:r>
            <a:r>
              <a:rPr lang="en-US" sz="1400" b="1" dirty="0">
                <a:latin typeface="Arial" panose="020B0604020202020204" pitchFamily="34" charset="0"/>
                <a:cs typeface="Arial" panose="020B0604020202020204" pitchFamily="34" charset="0"/>
              </a:rPr>
              <a:t>December 6-8,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Polarimetry Review (6.10.14) – </a:t>
            </a:r>
            <a:r>
              <a:rPr lang="en-US" sz="1400" b="1" dirty="0">
                <a:latin typeface="Arial" panose="020B0604020202020204" pitchFamily="34" charset="0"/>
                <a:cs typeface="Arial" panose="020B0604020202020204" pitchFamily="34" charset="0"/>
              </a:rPr>
              <a:t>January 17-18, 2023</a:t>
            </a:r>
          </a:p>
          <a:p>
            <a:pPr lvl="1">
              <a:buClr>
                <a:srgbClr val="0432FF"/>
              </a:buClr>
            </a:pPr>
            <a:endParaRPr lang="en-US" sz="1400"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The project detector R&amp;D (6.10.02) is separately reviewed by the DAC</a:t>
            </a: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Scientific computing &amp; associated infrastructure is a dependency for the EIC</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EIC Detector Software Infrastructure Review held in collaboration with host labs – </a:t>
            </a:r>
            <a:r>
              <a:rPr lang="en-US" sz="1400" b="1" dirty="0">
                <a:latin typeface="Arial" panose="020B0604020202020204" pitchFamily="34" charset="0"/>
                <a:cs typeface="Arial" panose="020B0604020202020204" pitchFamily="34" charset="0"/>
              </a:rPr>
              <a:t>August 22, 2022</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Review of </a:t>
            </a:r>
            <a:r>
              <a:rPr lang="en-US" sz="1400" dirty="0" err="1">
                <a:latin typeface="Arial" panose="020B0604020202020204" pitchFamily="34" charset="0"/>
                <a:cs typeface="Arial" panose="020B0604020202020204" pitchFamily="34" charset="0"/>
              </a:rPr>
              <a:t>ePIC</a:t>
            </a:r>
            <a:r>
              <a:rPr lang="en-US" sz="1400" dirty="0">
                <a:latin typeface="Arial" panose="020B0604020202020204" pitchFamily="34" charset="0"/>
                <a:cs typeface="Arial" panose="020B0604020202020204" pitchFamily="34" charset="0"/>
              </a:rPr>
              <a:t> Software and Computing is planned for October 19-20, 2023</a:t>
            </a:r>
          </a:p>
          <a:p>
            <a:pPr>
              <a:buClr>
                <a:srgbClr val="0432FF"/>
              </a:buClr>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386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CEEA6-29DC-3C4F-B949-67AE8F8CAE11}"/>
              </a:ext>
            </a:extLst>
          </p:cNvPr>
          <p:cNvSpPr>
            <a:spLocks noGrp="1"/>
          </p:cNvSpPr>
          <p:nvPr>
            <p:ph type="title"/>
          </p:nvPr>
        </p:nvSpPr>
        <p:spPr>
          <a:xfrm>
            <a:off x="0" y="0"/>
            <a:ext cx="9144000" cy="710005"/>
          </a:xfrm>
        </p:spPr>
        <p:txBody>
          <a:bodyPr>
            <a:normAutofit/>
          </a:bodyPr>
          <a:lstStyle/>
          <a:p>
            <a:r>
              <a:rPr lang="en-US" dirty="0"/>
              <a:t>Since April &amp; Upcoming in EIC Detector Arena</a:t>
            </a:r>
          </a:p>
        </p:txBody>
      </p:sp>
      <p:sp>
        <p:nvSpPr>
          <p:cNvPr id="3" name="Content Placeholder 2">
            <a:extLst>
              <a:ext uri="{FF2B5EF4-FFF2-40B4-BE49-F238E27FC236}">
                <a16:creationId xmlns:a16="http://schemas.microsoft.com/office/drawing/2014/main" id="{BEA76DB9-7047-3345-8AF1-C0C39A8DDEF1}"/>
              </a:ext>
            </a:extLst>
          </p:cNvPr>
          <p:cNvSpPr>
            <a:spLocks noGrp="1"/>
          </p:cNvSpPr>
          <p:nvPr>
            <p:ph idx="1"/>
          </p:nvPr>
        </p:nvSpPr>
        <p:spPr>
          <a:xfrm>
            <a:off x="52549" y="525238"/>
            <a:ext cx="8851412" cy="5807524"/>
          </a:xfrm>
        </p:spPr>
        <p:txBody>
          <a:bodyPr vert="horz" lIns="91440" tIns="45720" rIns="91440" bIns="45720" rtlCol="0" anchor="t">
            <a:normAutofit fontScale="70000" lnSpcReduction="20000"/>
          </a:bodyPr>
          <a:lstStyle/>
          <a:p>
            <a:pPr>
              <a:lnSpc>
                <a:spcPct val="120000"/>
              </a:lnSpc>
              <a:spcBef>
                <a:spcPts val="300"/>
              </a:spcBef>
              <a:buClr>
                <a:srgbClr val="0000FF"/>
              </a:buClr>
              <a:buFont typeface="Wingdings" pitchFamily="2" charset="2"/>
              <a:buChar char="§"/>
            </a:pPr>
            <a:r>
              <a:rPr lang="en-US" sz="2400" dirty="0"/>
              <a:t>April 3 + 4:		1</a:t>
            </a:r>
            <a:r>
              <a:rPr lang="en-US" sz="2400" baseline="30000" dirty="0"/>
              <a:t>st</a:t>
            </a:r>
            <a:r>
              <a:rPr lang="en-US" sz="2400" dirty="0"/>
              <a:t> Resource Review Board meeting @ SBU &amp; BNL </a:t>
            </a:r>
          </a:p>
          <a:p>
            <a:pPr>
              <a:lnSpc>
                <a:spcPct val="120000"/>
              </a:lnSpc>
              <a:spcBef>
                <a:spcPts val="300"/>
              </a:spcBef>
              <a:buClr>
                <a:srgbClr val="0000FF"/>
              </a:buClr>
              <a:buFont typeface="Wingdings" pitchFamily="2" charset="2"/>
              <a:buChar char="§"/>
            </a:pPr>
            <a:r>
              <a:rPr lang="en-US" sz="2400" dirty="0"/>
              <a:t>July 5 + 6:		Particle Id Detectors Interim Design Review</a:t>
            </a:r>
          </a:p>
          <a:p>
            <a:pPr marL="914400" lvl="2" indent="0">
              <a:lnSpc>
                <a:spcPct val="120000"/>
              </a:lnSpc>
              <a:spcBef>
                <a:spcPts val="300"/>
              </a:spcBef>
              <a:buClr>
                <a:srgbClr val="0000FF"/>
              </a:buClr>
              <a:buNone/>
            </a:pPr>
            <a:r>
              <a:rPr lang="en-US" dirty="0"/>
              <a:t>                                           Reviewers: Peter </a:t>
            </a:r>
            <a:r>
              <a:rPr lang="en-US" dirty="0" err="1"/>
              <a:t>Krizan</a:t>
            </a:r>
            <a:r>
              <a:rPr lang="en-US" dirty="0"/>
              <a:t> (U Ljubljana), Floris Keizer (CERN), </a:t>
            </a:r>
          </a:p>
          <a:p>
            <a:pPr marL="914400" lvl="2" indent="0">
              <a:lnSpc>
                <a:spcPct val="120000"/>
              </a:lnSpc>
              <a:spcBef>
                <a:spcPts val="300"/>
              </a:spcBef>
              <a:buClr>
                <a:srgbClr val="0000FF"/>
              </a:buClr>
              <a:buNone/>
            </a:pPr>
            <a:r>
              <a:rPr lang="en-US" dirty="0"/>
              <a:t>                                           Ana Amelia Machado (</a:t>
            </a:r>
            <a:r>
              <a:rPr lang="en-US" dirty="0" err="1"/>
              <a:t>UniCamp</a:t>
            </a:r>
            <a:r>
              <a:rPr lang="en-US" dirty="0"/>
              <a:t>), Koji </a:t>
            </a:r>
            <a:r>
              <a:rPr lang="en-US" dirty="0" err="1"/>
              <a:t>Nakumura</a:t>
            </a:r>
            <a:r>
              <a:rPr lang="en-US" dirty="0"/>
              <a:t> (KEK), Justin Stevens (W&amp;M)</a:t>
            </a:r>
          </a:p>
          <a:p>
            <a:pPr>
              <a:lnSpc>
                <a:spcPct val="120000"/>
              </a:lnSpc>
              <a:spcBef>
                <a:spcPts val="300"/>
              </a:spcBef>
              <a:buClr>
                <a:srgbClr val="0000FF"/>
              </a:buClr>
              <a:buFont typeface="Wingdings" pitchFamily="2" charset="2"/>
              <a:buChar char="§"/>
            </a:pPr>
            <a:r>
              <a:rPr lang="en-US" sz="2400" dirty="0"/>
              <a:t>July 21: 		Final Design Review of the PbWO4 Crystals 				for the </a:t>
            </a:r>
            <a:r>
              <a:rPr lang="en-US" sz="2400" dirty="0" err="1"/>
              <a:t>ePIC</a:t>
            </a:r>
            <a:r>
              <a:rPr lang="en-US" sz="2400" dirty="0"/>
              <a:t> Backward EM Calorimeter</a:t>
            </a:r>
          </a:p>
          <a:p>
            <a:pPr marL="914400" lvl="2" indent="0">
              <a:lnSpc>
                <a:spcPct val="120000"/>
              </a:lnSpc>
              <a:spcBef>
                <a:spcPts val="300"/>
              </a:spcBef>
              <a:buClr>
                <a:srgbClr val="0000FF"/>
              </a:buClr>
              <a:buNone/>
            </a:pPr>
            <a:r>
              <a:rPr lang="en-US" dirty="0"/>
              <a:t>                                          Reviewers: Eugene </a:t>
            </a:r>
            <a:r>
              <a:rPr lang="en-US" dirty="0" err="1"/>
              <a:t>Chudakov</a:t>
            </a:r>
            <a:r>
              <a:rPr lang="en-US" dirty="0"/>
              <a:t> (</a:t>
            </a:r>
            <a:r>
              <a:rPr lang="en-US" dirty="0" err="1"/>
              <a:t>JLab</a:t>
            </a:r>
            <a:r>
              <a:rPr lang="en-US" dirty="0"/>
              <a:t>), </a:t>
            </a:r>
            <a:r>
              <a:rPr lang="en-US" dirty="0" err="1"/>
              <a:t>Dipangkar</a:t>
            </a:r>
            <a:r>
              <a:rPr lang="en-US" dirty="0"/>
              <a:t> Dutta (MSU)</a:t>
            </a:r>
          </a:p>
          <a:p>
            <a:pPr>
              <a:lnSpc>
                <a:spcPct val="120000"/>
              </a:lnSpc>
              <a:spcBef>
                <a:spcPts val="300"/>
              </a:spcBef>
              <a:buClr>
                <a:srgbClr val="0000FF"/>
              </a:buClr>
              <a:buFont typeface="Wingdings" pitchFamily="2" charset="2"/>
              <a:buChar char="§"/>
            </a:pPr>
            <a:r>
              <a:rPr lang="en-US" sz="2400" dirty="0">
                <a:solidFill>
                  <a:srgbClr val="0432FF"/>
                </a:solidFill>
              </a:rPr>
              <a:t>August 28 + August 31: DAC Review of Detector R&amp;D</a:t>
            </a:r>
            <a:r>
              <a:rPr lang="en-US" sz="2400" dirty="0"/>
              <a:t> </a:t>
            </a:r>
          </a:p>
          <a:p>
            <a:pPr lvl="6">
              <a:lnSpc>
                <a:spcPct val="120000"/>
              </a:lnSpc>
              <a:spcBef>
                <a:spcPts val="300"/>
              </a:spcBef>
              <a:buClr>
                <a:srgbClr val="0000FF"/>
              </a:buClr>
              <a:buFont typeface="Wingdings" pitchFamily="2" charset="2"/>
              <a:buChar char="§"/>
            </a:pPr>
            <a:r>
              <a:rPr lang="en-US" dirty="0"/>
              <a:t>FY23 progress and FY24 continuation requests</a:t>
            </a:r>
          </a:p>
          <a:p>
            <a:pPr>
              <a:lnSpc>
                <a:spcPct val="120000"/>
              </a:lnSpc>
              <a:spcBef>
                <a:spcPts val="300"/>
              </a:spcBef>
              <a:buClr>
                <a:srgbClr val="0000FF"/>
              </a:buClr>
              <a:buFont typeface="Wingdings" pitchFamily="2" charset="2"/>
              <a:buChar char="§"/>
            </a:pPr>
            <a:r>
              <a:rPr lang="en-US" sz="2400" dirty="0">
                <a:solidFill>
                  <a:srgbClr val="0432FF"/>
                </a:solidFill>
              </a:rPr>
              <a:t>August 29 + 30:	DOE CD-3A Design Review by DAC</a:t>
            </a:r>
          </a:p>
          <a:p>
            <a:pPr>
              <a:lnSpc>
                <a:spcPct val="120000"/>
              </a:lnSpc>
              <a:spcBef>
                <a:spcPts val="300"/>
              </a:spcBef>
              <a:buClr>
                <a:srgbClr val="0000FF"/>
              </a:buClr>
              <a:buFont typeface="Wingdings" pitchFamily="2" charset="2"/>
              <a:buChar char="§"/>
            </a:pPr>
            <a:r>
              <a:rPr lang="en-US" sz="2400" dirty="0"/>
              <a:t>September 13: 	Final Design Review of the </a:t>
            </a:r>
            <a:r>
              <a:rPr lang="en-US" sz="2400" dirty="0" err="1"/>
              <a:t>SciFi</a:t>
            </a:r>
            <a:r>
              <a:rPr lang="en-US" sz="2400" dirty="0"/>
              <a:t> for </a:t>
            </a:r>
            <a:r>
              <a:rPr lang="en-US" sz="2400" dirty="0" err="1"/>
              <a:t>cECal</a:t>
            </a:r>
            <a:r>
              <a:rPr lang="en-US" sz="2400" dirty="0"/>
              <a:t> &amp; </a:t>
            </a:r>
            <a:r>
              <a:rPr lang="en-US" sz="2400" dirty="0" err="1"/>
              <a:t>fECal</a:t>
            </a:r>
            <a:endParaRPr lang="en-US" sz="2400" dirty="0"/>
          </a:p>
          <a:p>
            <a:pPr>
              <a:lnSpc>
                <a:spcPct val="120000"/>
              </a:lnSpc>
              <a:spcBef>
                <a:spcPts val="300"/>
              </a:spcBef>
              <a:buClr>
                <a:srgbClr val="0000FF"/>
              </a:buClr>
              <a:buFont typeface="Wingdings" pitchFamily="2" charset="2"/>
              <a:buChar char="§"/>
            </a:pPr>
            <a:r>
              <a:rPr lang="en-US" sz="2400" dirty="0"/>
              <a:t>September 14: 	Final Design Review of the </a:t>
            </a:r>
            <a:r>
              <a:rPr lang="en-US" sz="2400" dirty="0" err="1"/>
              <a:t>SiPMs</a:t>
            </a:r>
            <a:r>
              <a:rPr lang="en-US" sz="2400" dirty="0"/>
              <a:t> for </a:t>
            </a:r>
            <a:r>
              <a:rPr lang="en-US" sz="2400" dirty="0" err="1"/>
              <a:t>ECals</a:t>
            </a:r>
            <a:r>
              <a:rPr lang="en-US" sz="2400" dirty="0"/>
              <a:t>, </a:t>
            </a:r>
            <a:r>
              <a:rPr lang="en-US" sz="2400" dirty="0" err="1"/>
              <a:t>HCals</a:t>
            </a:r>
            <a:r>
              <a:rPr lang="en-US" sz="2400" dirty="0"/>
              <a:t> 			&amp; </a:t>
            </a:r>
            <a:r>
              <a:rPr lang="en-US" sz="2400" dirty="0" err="1"/>
              <a:t>dRICH</a:t>
            </a:r>
            <a:endParaRPr lang="en-US" sz="2400" dirty="0"/>
          </a:p>
          <a:p>
            <a:pPr>
              <a:lnSpc>
                <a:spcPct val="120000"/>
              </a:lnSpc>
              <a:spcBef>
                <a:spcPts val="300"/>
              </a:spcBef>
              <a:buClr>
                <a:srgbClr val="0000FF"/>
              </a:buClr>
              <a:buFont typeface="Wingdings" pitchFamily="2" charset="2"/>
              <a:buChar char="§"/>
            </a:pPr>
            <a:r>
              <a:rPr lang="en-US" sz="2400" dirty="0"/>
              <a:t>September 25:		Final Design Review of the forward </a:t>
            </a:r>
            <a:r>
              <a:rPr lang="en-US" sz="2400" dirty="0" err="1"/>
              <a:t>HCal</a:t>
            </a:r>
            <a:r>
              <a:rPr lang="en-US" sz="2400" dirty="0"/>
              <a:t> W &amp; steel</a:t>
            </a:r>
          </a:p>
          <a:p>
            <a:pPr>
              <a:lnSpc>
                <a:spcPct val="120000"/>
              </a:lnSpc>
              <a:spcBef>
                <a:spcPts val="300"/>
              </a:spcBef>
              <a:buClr>
                <a:srgbClr val="0000FF"/>
              </a:buClr>
              <a:buFont typeface="Wingdings" pitchFamily="2" charset="2"/>
              <a:buChar char="§"/>
            </a:pPr>
            <a:r>
              <a:rPr lang="en-US" sz="2400" dirty="0"/>
              <a:t>October 5 + 6:		Final Design Review of Magnet (MARCO)</a:t>
            </a:r>
          </a:p>
          <a:p>
            <a:pPr>
              <a:lnSpc>
                <a:spcPct val="120000"/>
              </a:lnSpc>
              <a:spcBef>
                <a:spcPts val="300"/>
              </a:spcBef>
              <a:buClr>
                <a:srgbClr val="0000FF"/>
              </a:buClr>
              <a:buFont typeface="Wingdings" pitchFamily="2" charset="2"/>
              <a:buChar char="§"/>
            </a:pPr>
            <a:r>
              <a:rPr lang="en-US" sz="2400" dirty="0"/>
              <a:t>October 10-12:	DOE CD-3A Director’s Review</a:t>
            </a:r>
          </a:p>
          <a:p>
            <a:pPr>
              <a:lnSpc>
                <a:spcPct val="120000"/>
              </a:lnSpc>
              <a:spcBef>
                <a:spcPts val="300"/>
              </a:spcBef>
              <a:buClr>
                <a:srgbClr val="0000FF"/>
              </a:buClr>
              <a:buFont typeface="Wingdings" pitchFamily="2" charset="2"/>
              <a:buChar char="§"/>
            </a:pPr>
            <a:r>
              <a:rPr lang="en-US" sz="2400" dirty="0"/>
              <a:t>November 14-16:	DOE CD-3A Independent Project Review</a:t>
            </a:r>
          </a:p>
          <a:p>
            <a:pPr>
              <a:lnSpc>
                <a:spcPct val="120000"/>
              </a:lnSpc>
              <a:spcBef>
                <a:spcPts val="300"/>
              </a:spcBef>
              <a:buClr>
                <a:srgbClr val="0000FF"/>
              </a:buClr>
              <a:buFont typeface="Wingdings" pitchFamily="2" charset="2"/>
              <a:buChar char="§"/>
            </a:pPr>
            <a:r>
              <a:rPr lang="en-US" sz="2400" dirty="0"/>
              <a:t>December 7 + 8:	2</a:t>
            </a:r>
            <a:r>
              <a:rPr lang="en-US" sz="2400" baseline="30000" dirty="0"/>
              <a:t>nd</a:t>
            </a:r>
            <a:r>
              <a:rPr lang="en-US" sz="2400" dirty="0"/>
              <a:t> Resource Review Board meeting @ GWU</a:t>
            </a:r>
          </a:p>
          <a:p>
            <a:pPr>
              <a:lnSpc>
                <a:spcPct val="120000"/>
              </a:lnSpc>
              <a:spcBef>
                <a:spcPts val="300"/>
              </a:spcBef>
              <a:buClr>
                <a:srgbClr val="0000FF"/>
              </a:buClr>
              <a:buFont typeface="Wingdings" pitchFamily="2" charset="2"/>
              <a:buChar char="§"/>
            </a:pPr>
            <a:r>
              <a:rPr lang="en-US" sz="2400" dirty="0"/>
              <a:t>December (TBD):	Preliminary Design Review of Far-Forward/Far-				Backward Detectors</a:t>
            </a:r>
            <a:endParaRPr lang="en-US" sz="2000" dirty="0"/>
          </a:p>
        </p:txBody>
      </p:sp>
      <p:sp>
        <p:nvSpPr>
          <p:cNvPr id="4" name="Slide Number Placeholder 3">
            <a:extLst>
              <a:ext uri="{FF2B5EF4-FFF2-40B4-BE49-F238E27FC236}">
                <a16:creationId xmlns:a16="http://schemas.microsoft.com/office/drawing/2014/main" id="{C85FE887-504A-024B-AF41-AE9C2EEAB558}"/>
              </a:ext>
            </a:extLst>
          </p:cNvPr>
          <p:cNvSpPr>
            <a:spLocks noGrp="1"/>
          </p:cNvSpPr>
          <p:nvPr>
            <p:ph type="sldNum" sz="quarter" idx="12"/>
          </p:nvPr>
        </p:nvSpPr>
        <p:spPr/>
        <p:txBody>
          <a:bodyPr/>
          <a:lstStyle/>
          <a:p>
            <a:fld id="{893C5830-40F3-F04E-B2E3-10E6672BA8FF}" type="slidenum">
              <a:rPr lang="en-US" smtClean="0"/>
              <a:t>16</a:t>
            </a:fld>
            <a:endParaRPr lang="en-US" dirty="0"/>
          </a:p>
        </p:txBody>
      </p:sp>
      <p:pic>
        <p:nvPicPr>
          <p:cNvPr id="5" name="Picture 4">
            <a:extLst>
              <a:ext uri="{FF2B5EF4-FFF2-40B4-BE49-F238E27FC236}">
                <a16:creationId xmlns:a16="http://schemas.microsoft.com/office/drawing/2014/main" id="{134CB5B0-836E-8840-8088-D543D27D19E6}"/>
              </a:ext>
            </a:extLst>
          </p:cNvPr>
          <p:cNvPicPr>
            <a:picLocks noChangeAspect="1"/>
          </p:cNvPicPr>
          <p:nvPr/>
        </p:nvPicPr>
        <p:blipFill>
          <a:blip r:embed="rId2"/>
          <a:stretch>
            <a:fillRect/>
          </a:stretch>
        </p:blipFill>
        <p:spPr>
          <a:xfrm>
            <a:off x="8543268" y="1019096"/>
            <a:ext cx="426857" cy="551791"/>
          </a:xfrm>
          <a:prstGeom prst="rect">
            <a:avLst/>
          </a:prstGeom>
        </p:spPr>
      </p:pic>
      <p:pic>
        <p:nvPicPr>
          <p:cNvPr id="6" name="Picture 5">
            <a:extLst>
              <a:ext uri="{FF2B5EF4-FFF2-40B4-BE49-F238E27FC236}">
                <a16:creationId xmlns:a16="http://schemas.microsoft.com/office/drawing/2014/main" id="{8955CFF8-C29A-634B-AF4E-D07F2C85EF04}"/>
              </a:ext>
            </a:extLst>
          </p:cNvPr>
          <p:cNvPicPr>
            <a:picLocks noChangeAspect="1"/>
          </p:cNvPicPr>
          <p:nvPr/>
        </p:nvPicPr>
        <p:blipFill>
          <a:blip r:embed="rId2"/>
          <a:stretch>
            <a:fillRect/>
          </a:stretch>
        </p:blipFill>
        <p:spPr>
          <a:xfrm>
            <a:off x="8543268" y="1707258"/>
            <a:ext cx="426857" cy="551791"/>
          </a:xfrm>
          <a:prstGeom prst="rect">
            <a:avLst/>
          </a:prstGeom>
        </p:spPr>
      </p:pic>
      <p:pic>
        <p:nvPicPr>
          <p:cNvPr id="7" name="Picture 6">
            <a:extLst>
              <a:ext uri="{FF2B5EF4-FFF2-40B4-BE49-F238E27FC236}">
                <a16:creationId xmlns:a16="http://schemas.microsoft.com/office/drawing/2014/main" id="{39C6414D-4EE1-D8D3-2936-A56A91B4EECD}"/>
              </a:ext>
            </a:extLst>
          </p:cNvPr>
          <p:cNvPicPr>
            <a:picLocks noChangeAspect="1"/>
          </p:cNvPicPr>
          <p:nvPr/>
        </p:nvPicPr>
        <p:blipFill>
          <a:blip r:embed="rId2"/>
          <a:stretch>
            <a:fillRect/>
          </a:stretch>
        </p:blipFill>
        <p:spPr>
          <a:xfrm>
            <a:off x="8543268" y="375622"/>
            <a:ext cx="426857" cy="551791"/>
          </a:xfrm>
          <a:prstGeom prst="rect">
            <a:avLst/>
          </a:prstGeom>
        </p:spPr>
      </p:pic>
    </p:spTree>
    <p:extLst>
      <p:ext uri="{BB962C8B-B14F-4D97-AF65-F5344CB8AC3E}">
        <p14:creationId xmlns:p14="http://schemas.microsoft.com/office/powerpoint/2010/main" val="242627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A4A492-A88D-C96C-1A9B-3FD26A0B7ED5}"/>
              </a:ext>
            </a:extLst>
          </p:cNvPr>
          <p:cNvSpPr>
            <a:spLocks noGrp="1"/>
          </p:cNvSpPr>
          <p:nvPr>
            <p:ph idx="1"/>
          </p:nvPr>
        </p:nvSpPr>
        <p:spPr>
          <a:xfrm>
            <a:off x="0" y="586913"/>
            <a:ext cx="9144000" cy="5871037"/>
          </a:xfrm>
        </p:spPr>
        <p:txBody>
          <a:bodyPr>
            <a:normAutofit fontScale="77500" lnSpcReduction="20000"/>
          </a:bodyPr>
          <a:lstStyle/>
          <a:p>
            <a:pPr marL="0" indent="0">
              <a:lnSpc>
                <a:spcPct val="120000"/>
              </a:lnSpc>
              <a:spcBef>
                <a:spcPts val="0"/>
              </a:spcBef>
              <a:buClr>
                <a:srgbClr val="0000FF"/>
              </a:buClr>
              <a:buNone/>
            </a:pPr>
            <a:r>
              <a:rPr lang="en-US" sz="2100" dirty="0"/>
              <a:t>Selection already accounts for design changes and recent technology choices</a:t>
            </a:r>
          </a:p>
          <a:p>
            <a:pPr>
              <a:lnSpc>
                <a:spcPct val="120000"/>
              </a:lnSpc>
              <a:buClr>
                <a:srgbClr val="0000FF"/>
              </a:buClr>
              <a:buFont typeface="Wingdings" pitchFamily="2" charset="2"/>
              <a:buChar char="q"/>
            </a:pPr>
            <a:r>
              <a:rPr lang="en-US" dirty="0"/>
              <a:t> </a:t>
            </a:r>
            <a:r>
              <a:rPr lang="en-US" sz="2100" dirty="0"/>
              <a:t>WBS 6.10.07 1.7 T Solenoid</a:t>
            </a:r>
          </a:p>
          <a:p>
            <a:pPr lvl="1">
              <a:lnSpc>
                <a:spcPct val="120000"/>
              </a:lnSpc>
              <a:spcBef>
                <a:spcPts val="0"/>
              </a:spcBef>
              <a:buClr>
                <a:srgbClr val="0000FF"/>
              </a:buClr>
              <a:buFont typeface="Wingdings" pitchFamily="2" charset="2"/>
              <a:buChar char="Ø"/>
            </a:pPr>
            <a:r>
              <a:rPr lang="en-US" sz="1900" dirty="0"/>
              <a:t>Magnet is long-lead as the detector assembly and installation requires the availability of the fully-tested magnet</a:t>
            </a:r>
          </a:p>
          <a:p>
            <a:pPr lvl="1">
              <a:lnSpc>
                <a:spcPct val="120000"/>
              </a:lnSpc>
              <a:spcBef>
                <a:spcPts val="0"/>
              </a:spcBef>
              <a:buClr>
                <a:srgbClr val="0000FF"/>
              </a:buClr>
              <a:buFont typeface="Wingdings" pitchFamily="2" charset="2"/>
              <a:buChar char="Ø"/>
            </a:pPr>
            <a:r>
              <a:rPr lang="en-US" sz="1900" dirty="0"/>
              <a:t>limited world-wide vendors and long production time (estimated from recent 12 GeV magnets)</a:t>
            </a:r>
          </a:p>
          <a:p>
            <a:pPr lvl="1">
              <a:lnSpc>
                <a:spcPct val="120000"/>
              </a:lnSpc>
              <a:spcBef>
                <a:spcPts val="0"/>
              </a:spcBef>
              <a:buClr>
                <a:srgbClr val="0000FF"/>
              </a:buClr>
              <a:buFont typeface="Wingdings" pitchFamily="2" charset="2"/>
              <a:buChar char="Ø"/>
            </a:pPr>
            <a:r>
              <a:rPr lang="en-US" sz="1900" dirty="0"/>
              <a:t>CD-3A scope is for full magnet but does neither include a final phase of testing nor the </a:t>
            </a:r>
            <a:r>
              <a:rPr lang="en-US" sz="1900" dirty="0" err="1"/>
              <a:t>cryo</a:t>
            </a:r>
            <a:r>
              <a:rPr lang="en-US" sz="1900" dirty="0"/>
              <a:t> can/</a:t>
            </a:r>
            <a:r>
              <a:rPr lang="en-US" sz="1900" dirty="0" err="1"/>
              <a:t>cryo</a:t>
            </a:r>
            <a:r>
              <a:rPr lang="en-US" sz="1900" dirty="0"/>
              <a:t> flex line and power supply.</a:t>
            </a:r>
          </a:p>
          <a:p>
            <a:pPr>
              <a:lnSpc>
                <a:spcPct val="120000"/>
              </a:lnSpc>
              <a:spcBef>
                <a:spcPts val="0"/>
              </a:spcBef>
              <a:buClr>
                <a:srgbClr val="0000FF"/>
              </a:buClr>
            </a:pPr>
            <a:r>
              <a:rPr lang="en-US" sz="1800" dirty="0"/>
              <a:t> </a:t>
            </a:r>
            <a:r>
              <a:rPr lang="en-US" sz="2100" dirty="0"/>
              <a:t>Electromagnetic and Hadronic Calorimeters and </a:t>
            </a:r>
            <a:r>
              <a:rPr lang="en-US" sz="2100" dirty="0" err="1"/>
              <a:t>SiPMs</a:t>
            </a:r>
            <a:endParaRPr lang="en-US" sz="2100" dirty="0"/>
          </a:p>
          <a:p>
            <a:pPr lvl="1">
              <a:lnSpc>
                <a:spcPct val="120000"/>
              </a:lnSpc>
              <a:spcBef>
                <a:spcPts val="0"/>
              </a:spcBef>
              <a:buClr>
                <a:srgbClr val="0000FF"/>
              </a:buClr>
              <a:buFont typeface="Wingdings" pitchFamily="2" charset="2"/>
              <a:buChar char="§"/>
            </a:pPr>
            <a:r>
              <a:rPr lang="en-US" sz="1900" dirty="0"/>
              <a:t>WBS 6.10.04, 05, 06 </a:t>
            </a:r>
            <a:r>
              <a:rPr lang="en-US" sz="1900" dirty="0" err="1"/>
              <a:t>SiPMs</a:t>
            </a:r>
            <a:r>
              <a:rPr lang="en-US" sz="1900" dirty="0"/>
              <a:t> for calorimeters and </a:t>
            </a:r>
            <a:r>
              <a:rPr lang="en-US" sz="1900" dirty="0" err="1"/>
              <a:t>dRICH</a:t>
            </a:r>
            <a:r>
              <a:rPr lang="en-US" sz="1900" dirty="0"/>
              <a:t> </a:t>
            </a:r>
          </a:p>
          <a:p>
            <a:pPr marL="457200" lvl="1" indent="0">
              <a:lnSpc>
                <a:spcPct val="120000"/>
              </a:lnSpc>
              <a:spcBef>
                <a:spcPts val="0"/>
              </a:spcBef>
              <a:buClr>
                <a:srgbClr val="0000FF"/>
              </a:buClr>
              <a:buNone/>
            </a:pPr>
            <a:r>
              <a:rPr lang="en-US" sz="1900" dirty="0">
                <a:solidFill>
                  <a:srgbClr val="0432FF"/>
                </a:solidFill>
                <a:sym typeface="Wingdings" pitchFamily="2" charset="2"/>
              </a:rPr>
              <a:t>    </a:t>
            </a:r>
            <a:r>
              <a:rPr lang="en-US" sz="1900" dirty="0">
                <a:sym typeface="Wingdings" pitchFamily="2" charset="2"/>
              </a:rPr>
              <a:t> </a:t>
            </a:r>
            <a:r>
              <a:rPr lang="en-US" sz="1900" dirty="0"/>
              <a:t>Need 778907 </a:t>
            </a:r>
            <a:r>
              <a:rPr lang="en-US" sz="1900" dirty="0" err="1"/>
              <a:t>SiPMs</a:t>
            </a:r>
            <a:r>
              <a:rPr lang="en-US" sz="1900" dirty="0"/>
              <a:t> - 7 different types </a:t>
            </a:r>
          </a:p>
          <a:p>
            <a:pPr marL="457200" lvl="1" indent="0">
              <a:lnSpc>
                <a:spcPct val="120000"/>
              </a:lnSpc>
              <a:spcBef>
                <a:spcPts val="0"/>
              </a:spcBef>
              <a:buClr>
                <a:srgbClr val="0000FF"/>
              </a:buClr>
              <a:buNone/>
            </a:pPr>
            <a:r>
              <a:rPr lang="en-US" sz="1900" dirty="0"/>
              <a:t>    CD-3A scope is one phase (321096 </a:t>
            </a:r>
            <a:r>
              <a:rPr lang="en-US" sz="1900" dirty="0" err="1"/>
              <a:t>SiPMs</a:t>
            </a:r>
            <a:r>
              <a:rPr lang="en-US" sz="1900" dirty="0"/>
              <a:t>) out of two for forward </a:t>
            </a:r>
            <a:r>
              <a:rPr lang="en-US" sz="1900" dirty="0" err="1"/>
              <a:t>HCal</a:t>
            </a:r>
            <a:endParaRPr lang="en-US" sz="1900" dirty="0"/>
          </a:p>
          <a:p>
            <a:pPr lvl="1">
              <a:lnSpc>
                <a:spcPct val="120000"/>
              </a:lnSpc>
              <a:spcBef>
                <a:spcPts val="0"/>
              </a:spcBef>
              <a:buClr>
                <a:srgbClr val="0000FF"/>
              </a:buClr>
              <a:buFont typeface="Wingdings" pitchFamily="2" charset="2"/>
              <a:buChar char="§"/>
            </a:pPr>
            <a:r>
              <a:rPr lang="en-US" sz="1900" dirty="0"/>
              <a:t>WBS 6.10.05 PbWO4 crystals – CD-3A scope is first two years of procurements (1500 pieces)</a:t>
            </a:r>
          </a:p>
          <a:p>
            <a:pPr lvl="1">
              <a:lnSpc>
                <a:spcPct val="120000"/>
              </a:lnSpc>
              <a:spcBef>
                <a:spcPts val="0"/>
              </a:spcBef>
              <a:buClr>
                <a:srgbClr val="0000FF"/>
              </a:buClr>
              <a:buFont typeface="Wingdings" pitchFamily="2" charset="2"/>
              <a:buChar char="§"/>
            </a:pPr>
            <a:r>
              <a:rPr lang="en-US" sz="1900" dirty="0"/>
              <a:t>WBS 6.10.05 </a:t>
            </a:r>
            <a:r>
              <a:rPr lang="en-US" sz="1900" dirty="0" err="1"/>
              <a:t>fECAL</a:t>
            </a:r>
            <a:r>
              <a:rPr lang="en-US" sz="1900" dirty="0"/>
              <a:t> and Barrel </a:t>
            </a:r>
            <a:r>
              <a:rPr lang="en-US" sz="1900" dirty="0" err="1"/>
              <a:t>ECal</a:t>
            </a:r>
            <a:r>
              <a:rPr lang="en-US" sz="1900" dirty="0"/>
              <a:t> </a:t>
            </a:r>
            <a:r>
              <a:rPr lang="en-US" sz="1900" dirty="0" err="1"/>
              <a:t>SciFi</a:t>
            </a:r>
            <a:r>
              <a:rPr lang="en-US" sz="1900" dirty="0"/>
              <a:t> need in total ~7500 km </a:t>
            </a:r>
          </a:p>
          <a:p>
            <a:pPr marL="457200" lvl="1" indent="0">
              <a:lnSpc>
                <a:spcPct val="120000"/>
              </a:lnSpc>
              <a:spcBef>
                <a:spcPts val="0"/>
              </a:spcBef>
              <a:buClr>
                <a:srgbClr val="0000FF"/>
              </a:buClr>
              <a:buNone/>
            </a:pPr>
            <a:r>
              <a:rPr lang="en-US" sz="1900" dirty="0"/>
              <a:t>    CD-3A scope is 1875 km first of four phases</a:t>
            </a:r>
          </a:p>
          <a:p>
            <a:pPr lvl="1">
              <a:lnSpc>
                <a:spcPct val="120000"/>
              </a:lnSpc>
              <a:spcBef>
                <a:spcPts val="0"/>
              </a:spcBef>
              <a:buClr>
                <a:srgbClr val="0000FF"/>
              </a:buClr>
              <a:buFont typeface="Wingdings" pitchFamily="2" charset="2"/>
              <a:buChar char="§"/>
            </a:pPr>
            <a:r>
              <a:rPr lang="en-US" sz="1900" dirty="0"/>
              <a:t>WBS 6.10.06 forward </a:t>
            </a:r>
            <a:r>
              <a:rPr lang="en-US" sz="1900" dirty="0" err="1"/>
              <a:t>HCal</a:t>
            </a:r>
            <a:r>
              <a:rPr lang="en-US" sz="1900" dirty="0"/>
              <a:t>: Steel and Tungsten plates </a:t>
            </a:r>
          </a:p>
          <a:p>
            <a:pPr marL="457200" lvl="1" indent="0">
              <a:lnSpc>
                <a:spcPct val="120000"/>
              </a:lnSpc>
              <a:spcBef>
                <a:spcPts val="0"/>
              </a:spcBef>
              <a:buClr>
                <a:srgbClr val="0000FF"/>
              </a:buClr>
              <a:buNone/>
            </a:pPr>
            <a:r>
              <a:rPr lang="en-US" sz="1900" dirty="0"/>
              <a:t>    CD-3A scope is first of two phases (~50%)</a:t>
            </a:r>
          </a:p>
          <a:p>
            <a:pPr marL="457200" lvl="1" indent="0">
              <a:lnSpc>
                <a:spcPct val="120000"/>
              </a:lnSpc>
              <a:spcBef>
                <a:spcPts val="0"/>
              </a:spcBef>
              <a:buClr>
                <a:srgbClr val="0000FF"/>
              </a:buClr>
              <a:buNone/>
            </a:pPr>
            <a:endParaRPr lang="en-US" sz="800" dirty="0"/>
          </a:p>
          <a:p>
            <a:pPr marL="0" indent="0">
              <a:lnSpc>
                <a:spcPct val="120000"/>
              </a:lnSpc>
              <a:spcBef>
                <a:spcPts val="0"/>
              </a:spcBef>
              <a:buClr>
                <a:srgbClr val="0000FF"/>
              </a:buClr>
              <a:buNone/>
            </a:pPr>
            <a:r>
              <a:rPr lang="en-US" sz="2100" dirty="0"/>
              <a:t>All these long-lead items are driven by </a:t>
            </a:r>
          </a:p>
          <a:p>
            <a:pPr lvl="1">
              <a:lnSpc>
                <a:spcPct val="120000"/>
              </a:lnSpc>
              <a:spcBef>
                <a:spcPts val="0"/>
              </a:spcBef>
              <a:buClr>
                <a:srgbClr val="0000FF"/>
              </a:buClr>
              <a:buFont typeface="Wingdings" pitchFamily="2" charset="2"/>
              <a:buChar char="Ø"/>
            </a:pPr>
            <a:r>
              <a:rPr lang="en-US" sz="1900" dirty="0"/>
              <a:t>limited world-wide vendors </a:t>
            </a:r>
            <a:r>
              <a:rPr lang="en-US" sz="1900" dirty="0">
                <a:solidFill>
                  <a:srgbClr val="0000FF"/>
                </a:solidFill>
                <a:sym typeface="Wingdings" pitchFamily="2" charset="2"/>
              </a:rPr>
              <a:t></a:t>
            </a:r>
            <a:r>
              <a:rPr lang="en-US" sz="1900" dirty="0">
                <a:sym typeface="Wingdings" pitchFamily="2" charset="2"/>
              </a:rPr>
              <a:t> competition by other projects around the world</a:t>
            </a:r>
            <a:r>
              <a:rPr lang="en-US" sz="1900" dirty="0"/>
              <a:t> </a:t>
            </a:r>
          </a:p>
          <a:p>
            <a:pPr lvl="1">
              <a:lnSpc>
                <a:spcPct val="120000"/>
              </a:lnSpc>
              <a:spcBef>
                <a:spcPts val="0"/>
              </a:spcBef>
              <a:buClr>
                <a:srgbClr val="0000FF"/>
              </a:buClr>
              <a:buFont typeface="Wingdings" pitchFamily="2" charset="2"/>
              <a:buChar char="Ø"/>
            </a:pPr>
            <a:r>
              <a:rPr lang="en-US" sz="1900" dirty="0"/>
              <a:t>production times and capability and/or labor-intensive manufacturing tasks</a:t>
            </a:r>
          </a:p>
          <a:p>
            <a:pPr lvl="1">
              <a:lnSpc>
                <a:spcPct val="120000"/>
              </a:lnSpc>
              <a:spcBef>
                <a:spcPts val="0"/>
              </a:spcBef>
              <a:buClr>
                <a:srgbClr val="0000FF"/>
              </a:buClr>
              <a:buFont typeface="Wingdings" pitchFamily="2" charset="2"/>
              <a:buChar char="Ø"/>
            </a:pPr>
            <a:r>
              <a:rPr lang="en-US" sz="1900" dirty="0" err="1"/>
              <a:t>SiPMs</a:t>
            </a:r>
            <a:r>
              <a:rPr lang="en-US" sz="1900" dirty="0"/>
              <a:t> staggered procurement </a:t>
            </a:r>
          </a:p>
          <a:p>
            <a:pPr marL="457200" lvl="1" indent="0">
              <a:lnSpc>
                <a:spcPct val="120000"/>
              </a:lnSpc>
              <a:spcBef>
                <a:spcPts val="0"/>
              </a:spcBef>
              <a:buClr>
                <a:srgbClr val="0000FF"/>
              </a:buClr>
              <a:buNone/>
            </a:pPr>
            <a:endParaRPr lang="en-US" sz="800" dirty="0"/>
          </a:p>
          <a:p>
            <a:pPr marL="0" indent="0">
              <a:lnSpc>
                <a:spcPct val="120000"/>
              </a:lnSpc>
              <a:spcBef>
                <a:spcPts val="0"/>
              </a:spcBef>
              <a:spcAft>
                <a:spcPts val="600"/>
              </a:spcAft>
              <a:buClr>
                <a:srgbClr val="0000FF"/>
              </a:buClr>
              <a:buNone/>
            </a:pPr>
            <a:endParaRPr lang="en-US" sz="1300" b="1" dirty="0">
              <a:solidFill>
                <a:srgbClr val="0000FF"/>
              </a:solidFill>
              <a:sym typeface="Wingdings" pitchFamily="2" charset="2"/>
            </a:endParaRPr>
          </a:p>
          <a:p>
            <a:pPr marL="0" indent="0">
              <a:lnSpc>
                <a:spcPct val="120000"/>
              </a:lnSpc>
              <a:spcBef>
                <a:spcPts val="0"/>
              </a:spcBef>
              <a:spcAft>
                <a:spcPts val="600"/>
              </a:spcAft>
              <a:buClr>
                <a:srgbClr val="0000FF"/>
              </a:buClr>
              <a:buNone/>
            </a:pPr>
            <a:r>
              <a:rPr lang="en-US" sz="2100" b="1" dirty="0">
                <a:solidFill>
                  <a:srgbClr val="0000FF"/>
                </a:solidFill>
                <a:sym typeface="Wingdings" pitchFamily="2" charset="2"/>
              </a:rPr>
              <a:t>Final Design Reviews for LLPs: for magnet complete design to initiate a vendor design-build contract, for other systems a review to justify specifications for procurement.</a:t>
            </a:r>
          </a:p>
          <a:p>
            <a:pPr marL="0" indent="0">
              <a:lnSpc>
                <a:spcPct val="120000"/>
              </a:lnSpc>
              <a:buClr>
                <a:srgbClr val="0000FF"/>
              </a:buClr>
              <a:buNone/>
            </a:pPr>
            <a:endParaRPr lang="en-US" dirty="0"/>
          </a:p>
        </p:txBody>
      </p:sp>
      <p:sp>
        <p:nvSpPr>
          <p:cNvPr id="4" name="Slide Number Placeholder 3">
            <a:extLst>
              <a:ext uri="{FF2B5EF4-FFF2-40B4-BE49-F238E27FC236}">
                <a16:creationId xmlns:a16="http://schemas.microsoft.com/office/drawing/2014/main" id="{950ABD6B-F66E-494F-9588-A36F6C8D92B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8971B50C-5A27-42BC-8DD5-FB481A47F398}"/>
              </a:ext>
            </a:extLst>
          </p:cNvPr>
          <p:cNvSpPr>
            <a:spLocks noGrp="1"/>
          </p:cNvSpPr>
          <p:nvPr>
            <p:ph type="title"/>
          </p:nvPr>
        </p:nvSpPr>
        <p:spPr>
          <a:xfrm>
            <a:off x="0" y="1"/>
            <a:ext cx="9267290" cy="586914"/>
          </a:xfrm>
        </p:spPr>
        <p:txBody>
          <a:bodyPr/>
          <a:lstStyle/>
          <a:p>
            <a:pPr algn="l"/>
            <a:r>
              <a:rPr lang="en-US" dirty="0"/>
              <a:t>Long Lead Procurements for CD-3A </a:t>
            </a:r>
          </a:p>
        </p:txBody>
      </p:sp>
    </p:spTree>
    <p:extLst>
      <p:ext uri="{BB962C8B-B14F-4D97-AF65-F5344CB8AC3E}">
        <p14:creationId xmlns:p14="http://schemas.microsoft.com/office/powerpoint/2010/main" val="2931389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011D327-5CCB-8941-AF34-90712CB55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44066">
            <a:off x="6280020" y="1528392"/>
            <a:ext cx="2082907" cy="2575692"/>
          </a:xfrm>
          <a:prstGeom prst="rect">
            <a:avLst/>
          </a:prstGeom>
        </p:spPr>
      </p:pic>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243840" y="21371"/>
            <a:ext cx="8810772" cy="582845"/>
          </a:xfrm>
        </p:spPr>
        <p:txBody>
          <a:bodyPr>
            <a:normAutofit/>
          </a:bodyPr>
          <a:lstStyle/>
          <a:p>
            <a:r>
              <a:rPr lang="en-US" sz="3200" dirty="0"/>
              <a:t>EIC Detector Systems Engineering – Progress</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18</a:t>
            </a:fld>
            <a:endParaRPr lang="en-US" dirty="0"/>
          </a:p>
        </p:txBody>
      </p:sp>
      <p:sp>
        <p:nvSpPr>
          <p:cNvPr id="4" name="TextBox 3">
            <a:extLst>
              <a:ext uri="{FF2B5EF4-FFF2-40B4-BE49-F238E27FC236}">
                <a16:creationId xmlns:a16="http://schemas.microsoft.com/office/drawing/2014/main" id="{4AA052A5-F3B0-20A5-F6E4-491E98FCB035}"/>
              </a:ext>
            </a:extLst>
          </p:cNvPr>
          <p:cNvSpPr txBox="1"/>
          <p:nvPr/>
        </p:nvSpPr>
        <p:spPr>
          <a:xfrm>
            <a:off x="89388" y="724040"/>
            <a:ext cx="8810772" cy="923330"/>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Crucial to invest in systems engineering given the high integration level of EIC</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Similar, need to provide easy access to requirements and interfaces for the large EIC user community</a:t>
            </a:r>
          </a:p>
        </p:txBody>
      </p:sp>
      <p:sp>
        <p:nvSpPr>
          <p:cNvPr id="5" name="TextBox 4">
            <a:extLst>
              <a:ext uri="{FF2B5EF4-FFF2-40B4-BE49-F238E27FC236}">
                <a16:creationId xmlns:a16="http://schemas.microsoft.com/office/drawing/2014/main" id="{6AFAD0A5-E7CF-83E4-63D6-A2AE000C42C8}"/>
              </a:ext>
            </a:extLst>
          </p:cNvPr>
          <p:cNvSpPr txBox="1"/>
          <p:nvPr/>
        </p:nvSpPr>
        <p:spPr>
          <a:xfrm>
            <a:off x="243840" y="6136701"/>
            <a:ext cx="4409440" cy="584775"/>
          </a:xfrm>
          <a:prstGeom prst="rect">
            <a:avLst/>
          </a:prstGeom>
          <a:solidFill>
            <a:srgbClr val="FFFF00"/>
          </a:solidFill>
        </p:spPr>
        <p:txBody>
          <a:bodyPr wrap="square" rtlCol="0">
            <a:spAutoFit/>
          </a:bodyPr>
          <a:lstStyle/>
          <a:p>
            <a:r>
              <a:rPr lang="en-US" sz="1600" i="1" dirty="0">
                <a:latin typeface="Arial" panose="020B0604020202020204" pitchFamily="34" charset="0"/>
                <a:cs typeface="Arial" panose="020B0604020202020204" pitchFamily="34" charset="0"/>
              </a:rPr>
              <a:t>More in Walt’s talk on flow of requirements, and all further talks will illustrate requirements.</a:t>
            </a:r>
          </a:p>
        </p:txBody>
      </p:sp>
      <p:sp>
        <p:nvSpPr>
          <p:cNvPr id="8" name="TextBox 7">
            <a:extLst>
              <a:ext uri="{FF2B5EF4-FFF2-40B4-BE49-F238E27FC236}">
                <a16:creationId xmlns:a16="http://schemas.microsoft.com/office/drawing/2014/main" id="{7584B8BF-AEAB-5044-ABE5-F6408A4AE771}"/>
              </a:ext>
            </a:extLst>
          </p:cNvPr>
          <p:cNvSpPr txBox="1"/>
          <p:nvPr/>
        </p:nvSpPr>
        <p:spPr>
          <a:xfrm>
            <a:off x="89388" y="1639432"/>
            <a:ext cx="5653400" cy="4431983"/>
          </a:xfrm>
          <a:prstGeom prst="rect">
            <a:avLst/>
          </a:prstGeom>
          <a:noFill/>
          <a:ln>
            <a:solidFill>
              <a:schemeClr val="tx1"/>
            </a:solidFill>
          </a:ln>
        </p:spPr>
        <p:txBody>
          <a:bodyPr wrap="square" rtlCol="0">
            <a:spAutoFit/>
          </a:bodyPr>
          <a:lstStyle/>
          <a:p>
            <a:pPr marL="171450" indent="-171450">
              <a:spcBef>
                <a:spcPts val="600"/>
              </a:spcBef>
              <a:buClr>
                <a:srgbClr val="0432FF"/>
              </a:buClr>
              <a:buFont typeface="Wingdings" pitchFamily="2" charset="2"/>
              <a:buChar char="§"/>
              <a:tabLst>
                <a:tab pos="168275" algn="l"/>
              </a:tabLst>
            </a:pPr>
            <a:r>
              <a:rPr lang="en-US" sz="1200" dirty="0">
                <a:latin typeface="Arial" panose="020B0604020202020204" pitchFamily="34" charset="0"/>
                <a:cs typeface="Arial" panose="020B0604020202020204" pitchFamily="34" charset="0"/>
              </a:rPr>
              <a:t>In cooperation with the Systems Engineering Group, a common nomenclature has been developed for identifying sub-systems</a:t>
            </a:r>
          </a:p>
          <a:p>
            <a:pPr marL="171450" indent="-171450">
              <a:spcBef>
                <a:spcPts val="600"/>
              </a:spcBef>
              <a:buClr>
                <a:srgbClr val="0432FF"/>
              </a:buClr>
              <a:buFont typeface="Wingdings" pitchFamily="2" charset="2"/>
              <a:buChar char="§"/>
              <a:tabLst>
                <a:tab pos="168275" algn="l"/>
              </a:tabLst>
            </a:pPr>
            <a:r>
              <a:rPr lang="en-US" sz="1200" dirty="0">
                <a:latin typeface="Arial" panose="020B0604020202020204" pitchFamily="34" charset="0"/>
                <a:cs typeface="Arial" panose="020B0604020202020204" pitchFamily="34" charset="0"/>
              </a:rPr>
              <a:t>Sub-system identifiers for the building blocks for creating unique requirement and interface identifiers.</a:t>
            </a:r>
          </a:p>
          <a:p>
            <a:pPr marL="171450" indent="-171450">
              <a:spcBef>
                <a:spcPts val="600"/>
              </a:spcBef>
              <a:buClr>
                <a:srgbClr val="0432FF"/>
              </a:buClr>
              <a:buFont typeface="Wingdings" pitchFamily="2" charset="2"/>
              <a:buChar char="§"/>
              <a:tabLst>
                <a:tab pos="168275" algn="l"/>
              </a:tabLst>
            </a:pPr>
            <a:r>
              <a:rPr lang="en-US" sz="1200" dirty="0">
                <a:latin typeface="Arial" panose="020B0604020202020204" pitchFamily="34" charset="0"/>
                <a:cs typeface="Arial" panose="020B0604020202020204" pitchFamily="34" charset="0"/>
              </a:rPr>
              <a:t>As part of our requirements gathering process, a hierarchy of requirement categories has been established.</a:t>
            </a:r>
          </a:p>
          <a:p>
            <a:pPr marL="685800" lvl="1" indent="-228600">
              <a:buClr>
                <a:srgbClr val="0432FF"/>
              </a:buClr>
              <a:buFont typeface="+mj-lt"/>
              <a:buAutoNum type="arabicPeriod"/>
              <a:tabLst>
                <a:tab pos="163513" algn="l"/>
                <a:tab pos="5834063" algn="r"/>
              </a:tabLst>
            </a:pPr>
            <a:r>
              <a:rPr lang="en-US" sz="1200" dirty="0">
                <a:solidFill>
                  <a:srgbClr val="0432FF"/>
                </a:solidFill>
                <a:latin typeface="Arial" panose="020B0604020202020204" pitchFamily="34" charset="0"/>
                <a:cs typeface="Arial" panose="020B0604020202020204" pitchFamily="34" charset="0"/>
              </a:rPr>
              <a:t>General Requirements</a:t>
            </a:r>
            <a:r>
              <a:rPr lang="en-US" sz="1200" dirty="0">
                <a:solidFill>
                  <a:schemeClr val="bg2">
                    <a:lumMod val="50000"/>
                  </a:schemeClr>
                </a:solidFill>
                <a:latin typeface="Arial" panose="020B0604020202020204" pitchFamily="34" charset="0"/>
                <a:cs typeface="Arial" panose="020B0604020202020204" pitchFamily="34" charset="0"/>
              </a:rPr>
              <a:t>	</a:t>
            </a:r>
            <a:r>
              <a:rPr lang="en-US" sz="1200" i="1" dirty="0">
                <a:solidFill>
                  <a:srgbClr val="0432FF"/>
                </a:solidFill>
                <a:latin typeface="Arial" panose="020B0604020202020204" pitchFamily="34" charset="0"/>
                <a:cs typeface="Arial" panose="020B0604020202020204" pitchFamily="34" charset="0"/>
              </a:rPr>
              <a:t>What is it?</a:t>
            </a:r>
          </a:p>
          <a:p>
            <a:pPr marL="685800" lvl="2">
              <a:buClr>
                <a:srgbClr val="0432FF"/>
              </a:buClr>
              <a:tabLst>
                <a:tab pos="168275" algn="l"/>
              </a:tabLst>
            </a:pPr>
            <a:r>
              <a:rPr lang="en-US" sz="1200" dirty="0">
                <a:latin typeface="Arial" panose="020B0604020202020204" pitchFamily="34" charset="0"/>
                <a:cs typeface="Arial" panose="020B0604020202020204" pitchFamily="34" charset="0"/>
              </a:rPr>
              <a:t>These are the highest level requirements that define the function or purpose of the sub-system with respect to the overall system.</a:t>
            </a:r>
          </a:p>
          <a:p>
            <a:pPr marL="685800" lvl="1" indent="-228600">
              <a:spcBef>
                <a:spcPts val="600"/>
              </a:spcBef>
              <a:buClr>
                <a:srgbClr val="0432FF"/>
              </a:buClr>
              <a:buFont typeface="+mj-lt"/>
              <a:buAutoNum type="arabicPeriod"/>
              <a:tabLst>
                <a:tab pos="163513" algn="l"/>
                <a:tab pos="5834063" algn="r"/>
              </a:tabLst>
            </a:pPr>
            <a:r>
              <a:rPr lang="en-US" sz="1200" dirty="0">
                <a:solidFill>
                  <a:srgbClr val="0432FF"/>
                </a:solidFill>
                <a:latin typeface="Arial" panose="020B0604020202020204" pitchFamily="34" charset="0"/>
                <a:cs typeface="Arial" panose="020B0604020202020204" pitchFamily="34" charset="0"/>
              </a:rPr>
              <a:t>Functional Requirements</a:t>
            </a:r>
            <a:r>
              <a:rPr lang="en-US" sz="1200" dirty="0">
                <a:solidFill>
                  <a:schemeClr val="bg2">
                    <a:lumMod val="50000"/>
                  </a:schemeClr>
                </a:solidFill>
                <a:latin typeface="Arial" panose="020B0604020202020204" pitchFamily="34" charset="0"/>
                <a:cs typeface="Arial" panose="020B0604020202020204" pitchFamily="34" charset="0"/>
              </a:rPr>
              <a:t>	</a:t>
            </a:r>
            <a:r>
              <a:rPr lang="en-US" sz="1200" i="1" dirty="0">
                <a:solidFill>
                  <a:srgbClr val="0432FF"/>
                </a:solidFill>
                <a:latin typeface="Arial" panose="020B0604020202020204" pitchFamily="34" charset="0"/>
                <a:cs typeface="Arial" panose="020B0604020202020204" pitchFamily="34" charset="0"/>
              </a:rPr>
              <a:t>What does it do?</a:t>
            </a:r>
          </a:p>
          <a:p>
            <a:pPr marL="685800" lvl="2">
              <a:buClr>
                <a:srgbClr val="0432FF"/>
              </a:buClr>
              <a:tabLst>
                <a:tab pos="168275" algn="l"/>
              </a:tabLst>
            </a:pPr>
            <a:r>
              <a:rPr lang="en-US" sz="1200" dirty="0">
                <a:latin typeface="Arial" panose="020B0604020202020204" pitchFamily="34" charset="0"/>
                <a:cs typeface="Arial" panose="020B0604020202020204" pitchFamily="34" charset="0"/>
              </a:rPr>
              <a:t>These requirements identify the features and capabilities that the sub-system must have in order to satisfy its general requirements.</a:t>
            </a:r>
          </a:p>
          <a:p>
            <a:pPr marL="685800" lvl="1" indent="-228600">
              <a:spcBef>
                <a:spcPts val="600"/>
              </a:spcBef>
              <a:buClr>
                <a:srgbClr val="0432FF"/>
              </a:buClr>
              <a:buFont typeface="+mj-lt"/>
              <a:buAutoNum type="arabicPeriod"/>
              <a:tabLst>
                <a:tab pos="163513" algn="l"/>
                <a:tab pos="5834063" algn="r"/>
              </a:tabLst>
            </a:pPr>
            <a:r>
              <a:rPr lang="en-US" sz="1200" dirty="0">
                <a:solidFill>
                  <a:srgbClr val="0432FF"/>
                </a:solidFill>
                <a:latin typeface="Arial" panose="020B0604020202020204" pitchFamily="34" charset="0"/>
                <a:cs typeface="Arial" panose="020B0604020202020204" pitchFamily="34" charset="0"/>
              </a:rPr>
              <a:t>Performance Requirements</a:t>
            </a:r>
            <a:r>
              <a:rPr lang="en-US" sz="1200" dirty="0">
                <a:solidFill>
                  <a:schemeClr val="bg2">
                    <a:lumMod val="50000"/>
                  </a:schemeClr>
                </a:solidFill>
                <a:latin typeface="Arial" panose="020B0604020202020204" pitchFamily="34" charset="0"/>
                <a:cs typeface="Arial" panose="020B0604020202020204" pitchFamily="34" charset="0"/>
              </a:rPr>
              <a:t>	</a:t>
            </a:r>
            <a:r>
              <a:rPr lang="en-US" sz="1200" i="1" dirty="0">
                <a:solidFill>
                  <a:srgbClr val="0432FF"/>
                </a:solidFill>
                <a:latin typeface="Arial" panose="020B0604020202020204" pitchFamily="34" charset="0"/>
                <a:cs typeface="Arial" panose="020B0604020202020204" pitchFamily="34" charset="0"/>
              </a:rPr>
              <a:t>How well does it have to do it?</a:t>
            </a:r>
          </a:p>
          <a:p>
            <a:pPr marL="685800" lvl="2">
              <a:buClr>
                <a:srgbClr val="0432FF"/>
              </a:buClr>
              <a:tabLst>
                <a:tab pos="168275" algn="l"/>
              </a:tabLst>
            </a:pPr>
            <a:r>
              <a:rPr lang="en-US" sz="1200" dirty="0">
                <a:latin typeface="Arial" panose="020B0604020202020204" pitchFamily="34" charset="0"/>
                <a:cs typeface="Arial" panose="020B0604020202020204" pitchFamily="34" charset="0"/>
              </a:rPr>
              <a:t>These requirements quantify the performance levels that must be met by the sub-system during operation.  These requirements provide the </a:t>
            </a:r>
            <a:r>
              <a:rPr lang="en-US" sz="1200" i="1" u="sng" dirty="0">
                <a:latin typeface="Arial" panose="020B0604020202020204" pitchFamily="34" charset="0"/>
                <a:cs typeface="Arial" panose="020B0604020202020204" pitchFamily="34" charset="0"/>
              </a:rPr>
              <a:t>minimal critical specification</a:t>
            </a:r>
            <a:r>
              <a:rPr lang="en-US" sz="1200" i="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that the engineering staff will use to design the system.</a:t>
            </a:r>
            <a:endParaRPr lang="en-US" sz="1200" i="1" dirty="0">
              <a:latin typeface="Arial" panose="020B0604020202020204" pitchFamily="34" charset="0"/>
              <a:cs typeface="Arial" panose="020B0604020202020204" pitchFamily="34" charset="0"/>
            </a:endParaRPr>
          </a:p>
          <a:p>
            <a:pPr marL="171450" indent="-171450">
              <a:spcBef>
                <a:spcPts val="600"/>
              </a:spcBef>
              <a:buClr>
                <a:srgbClr val="0432FF"/>
              </a:buClr>
              <a:buFont typeface="Wingdings" pitchFamily="2" charset="2"/>
              <a:buChar char="§"/>
              <a:tabLst>
                <a:tab pos="168275" algn="l"/>
              </a:tabLst>
            </a:pPr>
            <a:r>
              <a:rPr lang="en-US" sz="1200" dirty="0">
                <a:latin typeface="Arial" panose="020B0604020202020204" pitchFamily="34" charset="0"/>
                <a:cs typeface="Arial" panose="020B0604020202020204" pitchFamily="34" charset="0"/>
              </a:rPr>
              <a:t>All requirements exist within a hierarchy and should have traceability from top to bottom; i.e. no orphaned requirements.</a:t>
            </a:r>
          </a:p>
          <a:p>
            <a:pPr marL="171450" indent="-171450">
              <a:spcBef>
                <a:spcPts val="600"/>
              </a:spcBef>
              <a:buClr>
                <a:srgbClr val="0432FF"/>
              </a:buClr>
              <a:buFont typeface="Wingdings" pitchFamily="2" charset="2"/>
              <a:buChar char="§"/>
              <a:tabLst>
                <a:tab pos="168275" algn="l"/>
              </a:tabLst>
            </a:pPr>
            <a:r>
              <a:rPr lang="en-US" sz="1200" dirty="0">
                <a:latin typeface="Arial" panose="020B0604020202020204" pitchFamily="34" charset="0"/>
                <a:cs typeface="Arial" panose="020B0604020202020204" pitchFamily="34" charset="0"/>
              </a:rPr>
              <a:t>Requirements should be concise, and definitions should be limited to a single concept.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6384138" y="4165914"/>
            <a:ext cx="2352675" cy="2155031"/>
          </a:xfrm>
          <a:prstGeom prst="rect">
            <a:avLst/>
          </a:prstGeom>
        </p:spPr>
      </p:pic>
      <p:sp>
        <p:nvSpPr>
          <p:cNvPr id="11" name="TextBox 10"/>
          <p:cNvSpPr txBox="1"/>
          <p:nvPr/>
        </p:nvSpPr>
        <p:spPr>
          <a:xfrm>
            <a:off x="7894195" y="3428332"/>
            <a:ext cx="1262743"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Requirements documented</a:t>
            </a:r>
          </a:p>
        </p:txBody>
      </p:sp>
      <p:sp>
        <p:nvSpPr>
          <p:cNvPr id="12" name="TextBox 11"/>
          <p:cNvSpPr txBox="1"/>
          <p:nvPr/>
        </p:nvSpPr>
        <p:spPr>
          <a:xfrm>
            <a:off x="5777621" y="4042286"/>
            <a:ext cx="1262743"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User-Shared Design Tools</a:t>
            </a:r>
          </a:p>
        </p:txBody>
      </p:sp>
    </p:spTree>
    <p:extLst>
      <p:ext uri="{BB962C8B-B14F-4D97-AF65-F5344CB8AC3E}">
        <p14:creationId xmlns:p14="http://schemas.microsoft.com/office/powerpoint/2010/main" val="1907161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FED109-C0FC-8643-8FEB-0EF16CF1EB8C}"/>
              </a:ext>
            </a:extLst>
          </p:cNvPr>
          <p:cNvSpPr>
            <a:spLocks noGrp="1"/>
          </p:cNvSpPr>
          <p:nvPr>
            <p:ph type="sldNum" sz="quarter" idx="12"/>
          </p:nvPr>
        </p:nvSpPr>
        <p:spPr/>
        <p:txBody>
          <a:bodyPr/>
          <a:lstStyle/>
          <a:p>
            <a:fld id="{893C5830-40F3-F04E-B2E3-10E6672BA8FF}" type="slidenum">
              <a:rPr lang="en-US" smtClean="0"/>
              <a:pPr/>
              <a:t>19</a:t>
            </a:fld>
            <a:endParaRPr lang="en-US"/>
          </a:p>
        </p:txBody>
      </p:sp>
      <p:sp>
        <p:nvSpPr>
          <p:cNvPr id="3" name="Title 2">
            <a:extLst>
              <a:ext uri="{FF2B5EF4-FFF2-40B4-BE49-F238E27FC236}">
                <a16:creationId xmlns:a16="http://schemas.microsoft.com/office/drawing/2014/main" id="{2085CF67-B662-2F48-A333-F85186CF5221}"/>
              </a:ext>
            </a:extLst>
          </p:cNvPr>
          <p:cNvSpPr>
            <a:spLocks noGrp="1"/>
          </p:cNvSpPr>
          <p:nvPr>
            <p:ph type="title"/>
          </p:nvPr>
        </p:nvSpPr>
        <p:spPr/>
        <p:txBody>
          <a:bodyPr/>
          <a:lstStyle/>
          <a:p>
            <a:r>
              <a:rPr lang="en-US" dirty="0"/>
              <a:t>The </a:t>
            </a:r>
            <a:r>
              <a:rPr lang="en-US" dirty="0" err="1"/>
              <a:t>ePIC</a:t>
            </a:r>
            <a:r>
              <a:rPr lang="en-US" dirty="0"/>
              <a:t> Detector </a:t>
            </a:r>
          </a:p>
        </p:txBody>
      </p:sp>
      <p:pic>
        <p:nvPicPr>
          <p:cNvPr id="5" name="Picture 4">
            <a:extLst>
              <a:ext uri="{FF2B5EF4-FFF2-40B4-BE49-F238E27FC236}">
                <a16:creationId xmlns:a16="http://schemas.microsoft.com/office/drawing/2014/main" id="{C29C7DA0-64EF-CA43-B82E-F7C68F3C524B}"/>
              </a:ext>
            </a:extLst>
          </p:cNvPr>
          <p:cNvPicPr>
            <a:picLocks noChangeAspect="1"/>
          </p:cNvPicPr>
          <p:nvPr/>
        </p:nvPicPr>
        <p:blipFill>
          <a:blip r:embed="rId2"/>
          <a:stretch>
            <a:fillRect/>
          </a:stretch>
        </p:blipFill>
        <p:spPr>
          <a:xfrm>
            <a:off x="1008529" y="1472452"/>
            <a:ext cx="6682398" cy="5163671"/>
          </a:xfrm>
          <a:prstGeom prst="rect">
            <a:avLst/>
          </a:prstGeom>
        </p:spPr>
      </p:pic>
      <p:sp>
        <p:nvSpPr>
          <p:cNvPr id="6" name="TextBox 5">
            <a:extLst>
              <a:ext uri="{FF2B5EF4-FFF2-40B4-BE49-F238E27FC236}">
                <a16:creationId xmlns:a16="http://schemas.microsoft.com/office/drawing/2014/main" id="{EE533452-A899-9648-B6C8-CCA6C0FED650}"/>
              </a:ext>
            </a:extLst>
          </p:cNvPr>
          <p:cNvSpPr txBox="1"/>
          <p:nvPr/>
        </p:nvSpPr>
        <p:spPr>
          <a:xfrm>
            <a:off x="154641" y="396688"/>
            <a:ext cx="8070927" cy="1077218"/>
          </a:xfrm>
          <a:prstGeom prst="rect">
            <a:avLst/>
          </a:prstGeom>
          <a:noFill/>
        </p:spPr>
        <p:txBody>
          <a:bodyPr wrap="none" rtlCol="0">
            <a:spAutoFit/>
          </a:bodyPr>
          <a:lstStyle/>
          <a:p>
            <a:pPr algn="l"/>
            <a:r>
              <a:rPr lang="en-US" sz="1600" dirty="0">
                <a:solidFill>
                  <a:srgbClr val="0000FF"/>
                </a:solidFill>
                <a:latin typeface="Arial" panose="020B0604020202020204" pitchFamily="34" charset="0"/>
                <a:cs typeface="Arial" panose="020B0604020202020204" pitchFamily="34" charset="0"/>
              </a:rPr>
              <a:t>Defined: </a:t>
            </a:r>
          </a:p>
          <a:p>
            <a:pPr marL="285750" indent="-285750" algn="l">
              <a:buClr>
                <a:srgbClr val="0000FF"/>
              </a:buClr>
              <a:buFont typeface="Wingdings" pitchFamily="2" charset="2"/>
              <a:buChar char="§"/>
            </a:pPr>
            <a:r>
              <a:rPr lang="en-US" sz="1600" dirty="0">
                <a:latin typeface="Arial" panose="020B0604020202020204" pitchFamily="34" charset="0"/>
                <a:cs typeface="Arial" panose="020B0604020202020204" pitchFamily="34" charset="0"/>
              </a:rPr>
              <a:t>subdetector envelopes</a:t>
            </a:r>
          </a:p>
          <a:p>
            <a:pPr marL="285750" indent="-285750">
              <a:buClr>
                <a:srgbClr val="0000FF"/>
              </a:buClr>
              <a:buFont typeface="Wingdings" pitchFamily="2" charset="2"/>
              <a:buChar char="§"/>
            </a:pPr>
            <a:r>
              <a:rPr lang="en-US" sz="1600" dirty="0">
                <a:latin typeface="Arial" panose="020B0604020202020204" pitchFamily="34" charset="0"/>
                <a:cs typeface="Arial" panose="020B0604020202020204" pitchFamily="34" charset="0"/>
              </a:rPr>
              <a:t>geometry database for users and GEANT simulations: </a:t>
            </a:r>
            <a:r>
              <a:rPr lang="en-US" sz="1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https://eic.jlab.org/Geometry/</a:t>
            </a:r>
            <a:endParaRPr lang="en-US" sz="1600" dirty="0">
              <a:latin typeface="Arial" panose="020B0604020202020204" pitchFamily="34" charset="0"/>
              <a:cs typeface="Arial" panose="020B0604020202020204" pitchFamily="34" charset="0"/>
            </a:endParaRPr>
          </a:p>
          <a:p>
            <a:pPr marL="285750" indent="-285750">
              <a:buClr>
                <a:srgbClr val="0000FF"/>
              </a:buClr>
              <a:buFont typeface="Wingdings" pitchFamily="2" charset="2"/>
              <a:buChar char="§"/>
            </a:pPr>
            <a:r>
              <a:rPr lang="en-US" sz="1600" dirty="0">
                <a:latin typeface="Arial" panose="020B0604020202020204" pitchFamily="34" charset="0"/>
                <a:cs typeface="Arial" panose="020B0604020202020204" pitchFamily="34" charset="0"/>
              </a:rPr>
              <a:t>Requirements and Interfaces: https://</a:t>
            </a:r>
            <a:r>
              <a:rPr lang="en-US" sz="1600" dirty="0" err="1">
                <a:latin typeface="Arial" panose="020B0604020202020204" pitchFamily="34" charset="0"/>
                <a:cs typeface="Arial" panose="020B0604020202020204" pitchFamily="34" charset="0"/>
              </a:rPr>
              <a:t>eic.jlab.org</a:t>
            </a:r>
            <a:r>
              <a:rPr lang="en-US" sz="1600" dirty="0">
                <a:latin typeface="Arial" panose="020B0604020202020204" pitchFamily="34" charset="0"/>
                <a:cs typeface="Arial" panose="020B0604020202020204" pitchFamily="34" charset="0"/>
              </a:rPr>
              <a:t>/Requirements/ </a:t>
            </a:r>
          </a:p>
        </p:txBody>
      </p:sp>
    </p:spTree>
    <p:extLst>
      <p:ext uri="{BB962C8B-B14F-4D97-AF65-F5344CB8AC3E}">
        <p14:creationId xmlns:p14="http://schemas.microsoft.com/office/powerpoint/2010/main" val="836145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FA901A-9BA8-FA43-8BFB-9E51D6891D0B}"/>
              </a:ext>
            </a:extLst>
          </p:cNvPr>
          <p:cNvPicPr>
            <a:picLocks noChangeAspect="1"/>
          </p:cNvPicPr>
          <p:nvPr/>
        </p:nvPicPr>
        <p:blipFill rotWithShape="1">
          <a:blip r:embed="rId3"/>
          <a:srcRect l="68563" t="32196" r="16435" b="12283"/>
          <a:stretch/>
        </p:blipFill>
        <p:spPr>
          <a:xfrm>
            <a:off x="269982" y="715329"/>
            <a:ext cx="2426879" cy="5064303"/>
          </a:xfrm>
          <a:prstGeom prst="rect">
            <a:avLst/>
          </a:prstGeom>
        </p:spPr>
      </p:pic>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WBS 6.10 EIC Detector &amp; 6.10.01 Management</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2</a:t>
            </a:fld>
            <a:endParaRPr lang="en-US" dirty="0"/>
          </a:p>
        </p:txBody>
      </p:sp>
      <p:sp>
        <p:nvSpPr>
          <p:cNvPr id="3" name="TextBox 2">
            <a:extLst>
              <a:ext uri="{FF2B5EF4-FFF2-40B4-BE49-F238E27FC236}">
                <a16:creationId xmlns:a16="http://schemas.microsoft.com/office/drawing/2014/main" id="{8EB46BA8-2841-3F4E-8DEB-D143499D251E}"/>
              </a:ext>
            </a:extLst>
          </p:cNvPr>
          <p:cNvSpPr txBox="1"/>
          <p:nvPr/>
        </p:nvSpPr>
        <p:spPr>
          <a:xfrm>
            <a:off x="2786380" y="545030"/>
            <a:ext cx="6183468" cy="3416320"/>
          </a:xfrm>
          <a:prstGeom prst="rect">
            <a:avLst/>
          </a:prstGeom>
          <a:noFill/>
        </p:spPr>
        <p:txBody>
          <a:bodyPr wrap="square" rtlCol="0">
            <a:spAutoFit/>
          </a:bodyPr>
          <a:lstStyle/>
          <a:p>
            <a:r>
              <a:rPr lang="en-US" sz="2400" b="1" dirty="0">
                <a:solidFill>
                  <a:srgbClr val="0432FF"/>
                </a:solidFill>
                <a:latin typeface="Arial" panose="020B0604020202020204" pitchFamily="34" charset="0"/>
                <a:cs typeface="Arial" panose="020B0604020202020204" pitchFamily="34" charset="0"/>
              </a:rPr>
              <a:t>6.10 Scope:</a:t>
            </a:r>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This WBS covers the cost for R&amp;D, PED and construction of a general-purpose reference detector capable of the physics program detailed in the NAS review at full center-of-mass energy range (20 GeV and 140 GeV) and luminosity (10</a:t>
            </a:r>
            <a:r>
              <a:rPr lang="en-US" sz="1600" baseline="30000" dirty="0">
                <a:latin typeface="Arial" panose="020B0604020202020204" pitchFamily="34" charset="0"/>
                <a:cs typeface="Arial" panose="020B0604020202020204" pitchFamily="34" charset="0"/>
              </a:rPr>
              <a:t>33-34</a:t>
            </a:r>
            <a:r>
              <a:rPr lang="en-US" sz="1600" dirty="0">
                <a:latin typeface="Arial" panose="020B0604020202020204" pitchFamily="34" charset="0"/>
                <a:cs typeface="Arial" panose="020B0604020202020204" pitchFamily="34" charset="0"/>
              </a:rPr>
              <a:t> cm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The detector consists of a solenoidal magnet, the central detector with 5 subsystems and a lepton and hadron endcap with each 5 subsystems. Further data-acquisition and trigger, infrastructure and integration as well as online and offline software efforts are included in the scope. In addition, the auxiliary detectors needed to tag particles with very small scattering angles both in the outgoing lepton and hadron beam direction (Roman Pots, Zero-degree Calorimeter and low Q2-tagger). </a:t>
            </a:r>
            <a:endParaRPr lang="en-US" sz="1600"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6C3995A-877B-8A19-615D-89D371E25B56}"/>
              </a:ext>
            </a:extLst>
          </p:cNvPr>
          <p:cNvSpPr txBox="1"/>
          <p:nvPr/>
        </p:nvSpPr>
        <p:spPr>
          <a:xfrm>
            <a:off x="2786380" y="4050408"/>
            <a:ext cx="6183468" cy="2308324"/>
          </a:xfrm>
          <a:prstGeom prst="rect">
            <a:avLst/>
          </a:prstGeom>
          <a:noFill/>
        </p:spPr>
        <p:txBody>
          <a:bodyPr wrap="square" rtlCol="0">
            <a:spAutoFit/>
          </a:bodyPr>
          <a:lstStyle/>
          <a:p>
            <a:r>
              <a:rPr lang="en-US" sz="2400" b="1" dirty="0">
                <a:solidFill>
                  <a:srgbClr val="0432FF"/>
                </a:solidFill>
                <a:latin typeface="Arial" panose="020B0604020202020204" pitchFamily="34" charset="0"/>
                <a:cs typeface="Arial" panose="020B0604020202020204" pitchFamily="34" charset="0"/>
              </a:rPr>
              <a:t>6.10.01 Scope:</a:t>
            </a:r>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This WBS covers the effort to manage the EIC experimental equipment project, this includes amongst others a project director, a lead engineer, people to work on the resource loaded schedule and support the EVMS reporting. It also includes travel to visit production sites.</a:t>
            </a:r>
          </a:p>
          <a:p>
            <a:r>
              <a:rPr lang="en-US" sz="2400" b="1" dirty="0">
                <a:solidFill>
                  <a:srgbClr val="0432FF"/>
                </a:solidFill>
                <a:latin typeface="Arial" panose="020B0604020202020204" pitchFamily="34" charset="0"/>
                <a:cs typeface="Arial" panose="020B0604020202020204" pitchFamily="34" charset="0"/>
              </a:rPr>
              <a:t>Deliverables:</a:t>
            </a:r>
          </a:p>
          <a:p>
            <a:r>
              <a:rPr lang="en-US" sz="1600" dirty="0">
                <a:latin typeface="Arial" panose="020B0604020202020204" pitchFamily="34" charset="0"/>
                <a:cs typeface="Arial" panose="020B0604020202020204" pitchFamily="34" charset="0"/>
              </a:rPr>
              <a:t>EIC detector designed, constructed and commissioned.</a:t>
            </a:r>
            <a:endParaRPr lang="en-US" sz="1600" dirty="0">
              <a:effectLst/>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4052EF77-E5FC-9854-0B2B-255CEFA4C249}"/>
              </a:ext>
            </a:extLst>
          </p:cNvPr>
          <p:cNvSpPr/>
          <p:nvPr/>
        </p:nvSpPr>
        <p:spPr>
          <a:xfrm rot="2160000">
            <a:off x="435739" y="616182"/>
            <a:ext cx="1494936" cy="205228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501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BFA901A-9BA8-FA43-8BFB-9E51D6891D0B}"/>
              </a:ext>
            </a:extLst>
          </p:cNvPr>
          <p:cNvPicPr>
            <a:picLocks noChangeAspect="1"/>
          </p:cNvPicPr>
          <p:nvPr/>
        </p:nvPicPr>
        <p:blipFill rotWithShape="1">
          <a:blip r:embed="rId3"/>
          <a:srcRect l="68563" t="32196" r="16435" b="12283"/>
          <a:stretch/>
        </p:blipFill>
        <p:spPr>
          <a:xfrm>
            <a:off x="269982" y="715329"/>
            <a:ext cx="2426879" cy="5064303"/>
          </a:xfrm>
          <a:prstGeom prst="rect">
            <a:avLst/>
          </a:prstGeom>
        </p:spPr>
      </p:pic>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WBS 6.10 EIC Detector &amp; 6.10.01 Management</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20</a:t>
            </a:fld>
            <a:endParaRPr lang="en-US" dirty="0"/>
          </a:p>
        </p:txBody>
      </p:sp>
      <p:sp>
        <p:nvSpPr>
          <p:cNvPr id="3" name="TextBox 2">
            <a:extLst>
              <a:ext uri="{FF2B5EF4-FFF2-40B4-BE49-F238E27FC236}">
                <a16:creationId xmlns:a16="http://schemas.microsoft.com/office/drawing/2014/main" id="{8EB46BA8-2841-3F4E-8DEB-D143499D251E}"/>
              </a:ext>
            </a:extLst>
          </p:cNvPr>
          <p:cNvSpPr txBox="1"/>
          <p:nvPr/>
        </p:nvSpPr>
        <p:spPr>
          <a:xfrm>
            <a:off x="2813377" y="966787"/>
            <a:ext cx="6060641" cy="4924425"/>
          </a:xfrm>
          <a:prstGeom prst="rect">
            <a:avLst/>
          </a:prstGeom>
          <a:noFill/>
        </p:spPr>
        <p:txBody>
          <a:bodyPr wrap="square" rtlCol="0">
            <a:spAutoFit/>
          </a:bodyPr>
          <a:lstStyle/>
          <a:p>
            <a:r>
              <a:rPr lang="en-US" sz="2400" b="1" dirty="0">
                <a:solidFill>
                  <a:srgbClr val="0432FF"/>
                </a:solidFill>
                <a:latin typeface="Arial" panose="020B0604020202020204" pitchFamily="34" charset="0"/>
                <a:cs typeface="Arial" panose="020B0604020202020204" pitchFamily="34" charset="0"/>
              </a:rPr>
              <a:t>How We Work:</a:t>
            </a:r>
          </a:p>
          <a:p>
            <a:r>
              <a:rPr lang="en-US" dirty="0">
                <a:latin typeface="Arial" panose="020B0604020202020204" pitchFamily="34" charset="0"/>
                <a:cs typeface="Arial" panose="020B0604020202020204" pitchFamily="34" charset="0"/>
              </a:rPr>
              <a:t>The highest-level detector management consists of:</a:t>
            </a:r>
          </a:p>
          <a:p>
            <a:r>
              <a:rPr lang="en-US" sz="1600" dirty="0">
                <a:effectLst/>
                <a:latin typeface="Arial" panose="020B0604020202020204" pitchFamily="34" charset="0"/>
                <a:cs typeface="Arial" panose="020B0604020202020204" pitchFamily="34" charset="0"/>
              </a:rPr>
              <a:t>Elke &amp; Rol</a:t>
            </a:r>
            <a:r>
              <a:rPr lang="en-US" sz="1600" dirty="0">
                <a:latin typeface="Arial" panose="020B0604020202020204" pitchFamily="34" charset="0"/>
                <a:cs typeface="Arial" panose="020B0604020202020204" pitchFamily="34" charset="0"/>
              </a:rPr>
              <a:t>f	L2 Leads</a:t>
            </a:r>
          </a:p>
          <a:p>
            <a:r>
              <a:rPr lang="en-US" sz="1600" dirty="0">
                <a:latin typeface="Arial" panose="020B0604020202020204" pitchFamily="34" charset="0"/>
                <a:cs typeface="Arial" panose="020B0604020202020204" pitchFamily="34" charset="0"/>
              </a:rPr>
              <a:t>Walt Akers	6.10 Systems Engineer</a:t>
            </a:r>
          </a:p>
          <a:p>
            <a:r>
              <a:rPr lang="en-US" sz="1600" dirty="0">
                <a:latin typeface="Arial" panose="020B0604020202020204" pitchFamily="34" charset="0"/>
                <a:cs typeface="Arial" panose="020B0604020202020204" pitchFamily="34" charset="0"/>
              </a:rPr>
              <a:t>Fernando Barbosa	Chief Electrical Engineer</a:t>
            </a:r>
          </a:p>
          <a:p>
            <a:r>
              <a:rPr lang="en-US" sz="1600" dirty="0">
                <a:effectLst/>
                <a:latin typeface="Arial" panose="020B0604020202020204" pitchFamily="34" charset="0"/>
                <a:cs typeface="Arial" panose="020B0604020202020204" pitchFamily="34" charset="0"/>
              </a:rPr>
              <a:t>Rahul Sharma	Chief Mec</a:t>
            </a:r>
            <a:r>
              <a:rPr lang="en-US" sz="1600" dirty="0">
                <a:latin typeface="Arial" panose="020B0604020202020204" pitchFamily="34" charset="0"/>
                <a:cs typeface="Arial" panose="020B0604020202020204" pitchFamily="34" charset="0"/>
              </a:rPr>
              <a:t>hanical Engineer</a:t>
            </a:r>
          </a:p>
          <a:p>
            <a:endParaRPr lang="en-US" sz="1600" dirty="0">
              <a:effectLst/>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We have</a:t>
            </a:r>
          </a:p>
          <a:p>
            <a:pPr marL="285750" indent="-285750">
              <a:buFont typeface="Wingdings" panose="05000000000000000000" pitchFamily="2" charset="2"/>
              <a:buChar char="v"/>
            </a:pPr>
            <a:r>
              <a:rPr lang="en-US" sz="1600" dirty="0">
                <a:effectLst/>
                <a:latin typeface="Arial" panose="020B0604020202020204" pitchFamily="34" charset="0"/>
                <a:cs typeface="Arial" panose="020B0604020202020204" pitchFamily="34" charset="0"/>
              </a:rPr>
              <a:t>Weekly meetings with </a:t>
            </a:r>
            <a:r>
              <a:rPr lang="en-US" sz="1600" dirty="0" err="1">
                <a:effectLst/>
                <a:latin typeface="Arial" panose="020B0604020202020204" pitchFamily="34" charset="0"/>
                <a:cs typeface="Arial" panose="020B0604020202020204" pitchFamily="34" charset="0"/>
              </a:rPr>
              <a:t>ePIC</a:t>
            </a:r>
            <a:r>
              <a:rPr lang="en-US" sz="1600" dirty="0">
                <a:effectLst/>
                <a:latin typeface="Arial" panose="020B0604020202020204" pitchFamily="34" charset="0"/>
                <a:cs typeface="Arial" panose="020B0604020202020204" pitchFamily="34" charset="0"/>
              </a:rPr>
              <a:t> spokesperson and deputy</a:t>
            </a:r>
          </a:p>
          <a:p>
            <a:pPr marL="285750" indent="-285750">
              <a:buFont typeface="Wingdings" panose="05000000000000000000" pitchFamily="2" charset="2"/>
              <a:buChar char="v"/>
            </a:pPr>
            <a:r>
              <a:rPr lang="en-US" sz="1600" dirty="0">
                <a:effectLst/>
                <a:latin typeface="Arial" panose="020B0604020202020204" pitchFamily="34" charset="0"/>
                <a:cs typeface="Arial" panose="020B0604020202020204" pitchFamily="34" charset="0"/>
              </a:rPr>
              <a:t>Weekly meetings with the mechanical engineering team</a:t>
            </a: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Biweekly meetings with the electrical engineering team</a:t>
            </a: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Weekly meetings with the Detector Control Account Managers</a:t>
            </a:r>
          </a:p>
          <a:p>
            <a:pPr marL="285750" indent="-285750">
              <a:buFont typeface="Wingdings" panose="05000000000000000000" pitchFamily="2" charset="2"/>
              <a:buChar char="v"/>
            </a:pPr>
            <a:r>
              <a:rPr lang="en-US" sz="1600" dirty="0">
                <a:effectLst/>
                <a:latin typeface="Arial" panose="020B0604020202020204" pitchFamily="34" charset="0"/>
                <a:cs typeface="Arial" panose="020B0604020202020204" pitchFamily="34" charset="0"/>
              </a:rPr>
              <a:t>As needed meetings with various detector subsystems</a:t>
            </a:r>
          </a:p>
          <a:p>
            <a:pPr marL="285750" indent="-285750">
              <a:buFont typeface="Wingdings" panose="05000000000000000000" pitchFamily="2" charset="2"/>
              <a:buChar char="v"/>
            </a:pPr>
            <a:r>
              <a:rPr lang="en-US" sz="1600" dirty="0">
                <a:latin typeface="Arial" panose="020B0604020202020204" pitchFamily="34" charset="0"/>
                <a:cs typeface="Arial" panose="020B0604020202020204" pitchFamily="34" charset="0"/>
              </a:rPr>
              <a:t>Walt, Fernando and Rahul have also separate meetings, for Walt with the Systems Engineering Group, for Rahul with also various non-BNL/non-</a:t>
            </a:r>
            <a:r>
              <a:rPr lang="en-US" sz="1600" dirty="0" err="1">
                <a:latin typeface="Arial" panose="020B0604020202020204" pitchFamily="34" charset="0"/>
                <a:cs typeface="Arial" panose="020B0604020202020204" pitchFamily="34" charset="0"/>
              </a:rPr>
              <a:t>Jlab</a:t>
            </a:r>
            <a:r>
              <a:rPr lang="en-US" sz="1600" dirty="0">
                <a:latin typeface="Arial" panose="020B0604020202020204" pitchFamily="34" charset="0"/>
                <a:cs typeface="Arial" panose="020B0604020202020204" pitchFamily="34" charset="0"/>
              </a:rPr>
              <a:t> engineers/designers, etc.</a:t>
            </a:r>
            <a:endParaRPr lang="en-US" sz="1600" dirty="0">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endParaRPr lang="en-US" sz="1600" dirty="0">
              <a:latin typeface="Arial" panose="020B0604020202020204" pitchFamily="34" charset="0"/>
              <a:cs typeface="Arial" panose="020B0604020202020204" pitchFamily="34" charset="0"/>
            </a:endParaRPr>
          </a:p>
          <a:p>
            <a:r>
              <a:rPr lang="en-US" sz="1600" dirty="0">
                <a:effectLst/>
                <a:latin typeface="Arial" panose="020B0604020202020204" pitchFamily="34" charset="0"/>
                <a:cs typeface="Arial" panose="020B0604020202020204" pitchFamily="34" charset="0"/>
              </a:rPr>
              <a:t>We report at the biweekly </a:t>
            </a:r>
            <a:r>
              <a:rPr lang="en-US" sz="1600" dirty="0" err="1">
                <a:effectLst/>
                <a:latin typeface="Arial" panose="020B0604020202020204" pitchFamily="34" charset="0"/>
                <a:cs typeface="Arial" panose="020B0604020202020204" pitchFamily="34" charset="0"/>
              </a:rPr>
              <a:t>ePIC</a:t>
            </a:r>
            <a:r>
              <a:rPr lang="en-US" sz="1600" dirty="0">
                <a:effectLst/>
                <a:latin typeface="Arial" panose="020B0604020202020204" pitchFamily="34" charset="0"/>
                <a:cs typeface="Arial" panose="020B0604020202020204" pitchFamily="34" charset="0"/>
              </a:rPr>
              <a:t> meetings and many other meetings on general detector progress or requested topics</a:t>
            </a:r>
          </a:p>
        </p:txBody>
      </p:sp>
    </p:spTree>
    <p:extLst>
      <p:ext uri="{BB962C8B-B14F-4D97-AF65-F5344CB8AC3E}">
        <p14:creationId xmlns:p14="http://schemas.microsoft.com/office/powerpoint/2010/main" val="3738776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WBS 6.10 EIC Detector &amp; 6.10.01 Management</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21</a:t>
            </a:fld>
            <a:endParaRPr lang="en-US" dirty="0"/>
          </a:p>
        </p:txBody>
      </p:sp>
      <p:pic>
        <p:nvPicPr>
          <p:cNvPr id="2" name="Picture 1">
            <a:extLst>
              <a:ext uri="{FF2B5EF4-FFF2-40B4-BE49-F238E27FC236}">
                <a16:creationId xmlns:a16="http://schemas.microsoft.com/office/drawing/2014/main" id="{A4984CA6-1AF3-5668-8A72-31D48FE66B07}"/>
              </a:ext>
            </a:extLst>
          </p:cNvPr>
          <p:cNvPicPr>
            <a:picLocks noChangeAspect="1"/>
          </p:cNvPicPr>
          <p:nvPr/>
        </p:nvPicPr>
        <p:blipFill>
          <a:blip r:embed="rId3"/>
          <a:stretch>
            <a:fillRect/>
          </a:stretch>
        </p:blipFill>
        <p:spPr>
          <a:xfrm>
            <a:off x="77396" y="1121597"/>
            <a:ext cx="2388870" cy="5136071"/>
          </a:xfrm>
          <a:prstGeom prst="rect">
            <a:avLst/>
          </a:prstGeom>
        </p:spPr>
      </p:pic>
      <p:sp>
        <p:nvSpPr>
          <p:cNvPr id="6" name="TextBox 5">
            <a:extLst>
              <a:ext uri="{FF2B5EF4-FFF2-40B4-BE49-F238E27FC236}">
                <a16:creationId xmlns:a16="http://schemas.microsoft.com/office/drawing/2014/main" id="{84E51EF7-EEDA-1DAE-4D1D-AE3F294DB13F}"/>
              </a:ext>
            </a:extLst>
          </p:cNvPr>
          <p:cNvSpPr txBox="1"/>
          <p:nvPr/>
        </p:nvSpPr>
        <p:spPr>
          <a:xfrm flipH="1">
            <a:off x="267363" y="586952"/>
            <a:ext cx="2013823" cy="461665"/>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Green/blue shows nominal </a:t>
            </a:r>
            <a:r>
              <a:rPr lang="en-US" sz="1200" i="1" dirty="0" err="1">
                <a:latin typeface="Arial" panose="020B0604020202020204" pitchFamily="34" charset="0"/>
                <a:cs typeface="Arial" panose="020B0604020202020204" pitchFamily="34" charset="0"/>
              </a:rPr>
              <a:t>JLab</a:t>
            </a:r>
            <a:r>
              <a:rPr lang="en-US" sz="1200" i="1" dirty="0">
                <a:latin typeface="Arial" panose="020B0604020202020204" pitchFamily="34" charset="0"/>
                <a:cs typeface="Arial" panose="020B0604020202020204" pitchFamily="34" charset="0"/>
              </a:rPr>
              <a:t>/BNL responsibility</a:t>
            </a:r>
          </a:p>
        </p:txBody>
      </p:sp>
      <p:sp>
        <p:nvSpPr>
          <p:cNvPr id="7" name="TextBox 6">
            <a:extLst>
              <a:ext uri="{FF2B5EF4-FFF2-40B4-BE49-F238E27FC236}">
                <a16:creationId xmlns:a16="http://schemas.microsoft.com/office/drawing/2014/main" id="{319CF497-73CF-71F5-7A90-918B8DAB8832}"/>
              </a:ext>
            </a:extLst>
          </p:cNvPr>
          <p:cNvSpPr txBox="1"/>
          <p:nvPr/>
        </p:nvSpPr>
        <p:spPr>
          <a:xfrm>
            <a:off x="2372626" y="679690"/>
            <a:ext cx="6785417" cy="584775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Do not use this CAM responsibility organization as Black and White, we work together as a scientific collaboration</a:t>
            </a:r>
          </a:p>
          <a:p>
            <a:pPr marL="742950" lvl="1" indent="-285750">
              <a:spcBef>
                <a:spcPts val="600"/>
              </a:spcBef>
              <a:buFont typeface="Courier New" panose="02070309020205020404" pitchFamily="49" charset="0"/>
              <a:buChar char="o"/>
            </a:pPr>
            <a:r>
              <a:rPr lang="en-US" dirty="0">
                <a:solidFill>
                  <a:schemeClr val="bg1">
                    <a:lumMod val="50000"/>
                  </a:schemeClr>
                </a:solidFill>
              </a:rPr>
              <a:t>L4 Electron Polarimetry “in the blue” does have a </a:t>
            </a:r>
            <a:r>
              <a:rPr lang="en-US" dirty="0" err="1">
                <a:solidFill>
                  <a:schemeClr val="bg1">
                    <a:lumMod val="50000"/>
                  </a:schemeClr>
                </a:solidFill>
              </a:rPr>
              <a:t>JLab</a:t>
            </a:r>
            <a:r>
              <a:rPr lang="en-US" dirty="0">
                <a:solidFill>
                  <a:schemeClr val="bg1">
                    <a:lumMod val="50000"/>
                  </a:schemeClr>
                </a:solidFill>
              </a:rPr>
              <a:t> CAM, Detector R&amp;D and DAQ/Computing is joined</a:t>
            </a:r>
          </a:p>
          <a:p>
            <a:pPr marL="742950" lvl="1" indent="-285750">
              <a:spcBef>
                <a:spcPts val="600"/>
              </a:spcBef>
              <a:buFont typeface="Courier New" panose="02070309020205020404" pitchFamily="49" charset="0"/>
              <a:buChar char="o"/>
            </a:pPr>
            <a:r>
              <a:rPr lang="en-US" dirty="0"/>
              <a:t>The Si sensor design is much more natural to BNL</a:t>
            </a:r>
          </a:p>
          <a:p>
            <a:pPr marL="742950" lvl="1" indent="-285750">
              <a:spcBef>
                <a:spcPts val="600"/>
              </a:spcBef>
              <a:buFont typeface="Courier New" panose="02070309020205020404" pitchFamily="49" charset="0"/>
              <a:buChar char="o"/>
            </a:pPr>
            <a:r>
              <a:rPr lang="en-US" dirty="0"/>
              <a:t>The Si sensor QA or Si tracker integration and MPGDs </a:t>
            </a:r>
            <a:r>
              <a:rPr lang="en-US" dirty="0" err="1"/>
              <a:t>JLab</a:t>
            </a:r>
            <a:r>
              <a:rPr lang="en-US" dirty="0"/>
              <a:t> does have valuable expertise</a:t>
            </a:r>
          </a:p>
          <a:p>
            <a:pPr marL="742950" lvl="1" indent="-285750">
              <a:spcBef>
                <a:spcPts val="600"/>
              </a:spcBef>
              <a:buFont typeface="Courier New" panose="02070309020205020404" pitchFamily="49" charset="0"/>
              <a:buChar char="o"/>
            </a:pPr>
            <a:r>
              <a:rPr lang="en-US" dirty="0"/>
              <a:t>The PbWO4 Electromagnetic Calorimetry is much more aligned with </a:t>
            </a:r>
            <a:r>
              <a:rPr lang="en-US" dirty="0" err="1"/>
              <a:t>JLab</a:t>
            </a:r>
            <a:r>
              <a:rPr lang="en-US" dirty="0"/>
              <a:t> user experience</a:t>
            </a:r>
          </a:p>
          <a:p>
            <a:pPr marL="742950" lvl="1" indent="-285750">
              <a:spcBef>
                <a:spcPts val="600"/>
              </a:spcBef>
              <a:buFont typeface="Courier New" panose="02070309020205020404" pitchFamily="49" charset="0"/>
              <a:buChar char="o"/>
            </a:pPr>
            <a:r>
              <a:rPr lang="en-US" dirty="0"/>
              <a:t>The experience in Hadronic Calorimetry is very limited at </a:t>
            </a:r>
            <a:r>
              <a:rPr lang="en-US" dirty="0" err="1"/>
              <a:t>JLab</a:t>
            </a:r>
            <a:r>
              <a:rPr lang="en-US" dirty="0"/>
              <a:t> but BNL has built </a:t>
            </a:r>
            <a:r>
              <a:rPr lang="en-US" dirty="0" err="1"/>
              <a:t>HCals</a:t>
            </a:r>
            <a:endParaRPr lang="en-US" dirty="0"/>
          </a:p>
          <a:p>
            <a:pPr marL="285750" indent="-285750">
              <a:spcBef>
                <a:spcPts val="600"/>
              </a:spcBef>
              <a:buFont typeface="Arial" panose="020B0604020202020204" pitchFamily="34" charset="0"/>
              <a:buChar char="•"/>
            </a:pPr>
            <a:r>
              <a:rPr lang="en-US" dirty="0"/>
              <a:t>We include user efforts where it makes sense, and lean to more</a:t>
            </a:r>
          </a:p>
          <a:p>
            <a:pPr marL="285750" indent="-285750">
              <a:spcBef>
                <a:spcPts val="600"/>
              </a:spcBef>
              <a:buFont typeface="Arial" panose="020B0604020202020204" pitchFamily="34" charset="0"/>
              <a:buChar char="•"/>
            </a:pPr>
            <a:r>
              <a:rPr lang="en-US" dirty="0"/>
              <a:t>We use synergy with BNL’s and </a:t>
            </a:r>
            <a:r>
              <a:rPr lang="en-US" dirty="0" err="1"/>
              <a:t>Jlab’s</a:t>
            </a:r>
            <a:r>
              <a:rPr lang="en-US" dirty="0"/>
              <a:t> science programs and Advanced Computing efforts at each lab as much as possible</a:t>
            </a:r>
          </a:p>
          <a:p>
            <a:pPr marL="742950" lvl="1" indent="-285750">
              <a:spcBef>
                <a:spcPts val="600"/>
              </a:spcBef>
              <a:buFont typeface="Courier New" panose="02070309020205020404" pitchFamily="49" charset="0"/>
              <a:buChar char="o"/>
            </a:pPr>
            <a:r>
              <a:rPr lang="en-US" dirty="0"/>
              <a:t>Natural for EIC future science goals</a:t>
            </a:r>
          </a:p>
          <a:p>
            <a:pPr marL="742950" lvl="1" indent="-285750">
              <a:spcBef>
                <a:spcPts val="600"/>
              </a:spcBef>
              <a:buFont typeface="Courier New" panose="02070309020205020404" pitchFamily="49" charset="0"/>
              <a:buChar char="o"/>
            </a:pPr>
            <a:r>
              <a:rPr lang="en-US" dirty="0"/>
              <a:t>Natural synergy with streaming readout and AI/ML</a:t>
            </a:r>
          </a:p>
          <a:p>
            <a:pPr marL="742950" lvl="1" indent="-285750">
              <a:spcBef>
                <a:spcPts val="600"/>
              </a:spcBef>
              <a:buFont typeface="Courier New" panose="02070309020205020404" pitchFamily="49" charset="0"/>
              <a:buChar char="o"/>
            </a:pPr>
            <a:r>
              <a:rPr lang="en-US" dirty="0"/>
              <a:t>Also natural synergy in certain detector technologies and user interests (RICH, DIRC, PbWO4, MPGDs)</a:t>
            </a:r>
          </a:p>
        </p:txBody>
      </p:sp>
    </p:spTree>
    <p:extLst>
      <p:ext uri="{BB962C8B-B14F-4D97-AF65-F5344CB8AC3E}">
        <p14:creationId xmlns:p14="http://schemas.microsoft.com/office/powerpoint/2010/main" val="4036643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33726" cy="584669"/>
          </a:xfrm>
        </p:spPr>
        <p:txBody>
          <a:bodyPr>
            <a:noAutofit/>
          </a:bodyPr>
          <a:lstStyle/>
          <a:p>
            <a:r>
              <a:rPr lang="en-US" sz="2800" dirty="0"/>
              <a:t>Next Stage (ongoing) – integrating </a:t>
            </a:r>
            <a:r>
              <a:rPr lang="en-US" sz="2800" dirty="0" err="1"/>
              <a:t>ePIC</a:t>
            </a:r>
            <a:r>
              <a:rPr lang="en-US" sz="2800" dirty="0"/>
              <a:t> collaboration </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22</a:t>
            </a:fld>
            <a:endParaRPr lang="en-US" dirty="0"/>
          </a:p>
        </p:txBody>
      </p:sp>
      <p:sp>
        <p:nvSpPr>
          <p:cNvPr id="3" name="Rectangle 2">
            <a:extLst>
              <a:ext uri="{FF2B5EF4-FFF2-40B4-BE49-F238E27FC236}">
                <a16:creationId xmlns:a16="http://schemas.microsoft.com/office/drawing/2014/main" id="{A9F81835-AF5B-C33E-919A-E466DF5AE6D2}"/>
              </a:ext>
            </a:extLst>
          </p:cNvPr>
          <p:cNvSpPr/>
          <p:nvPr/>
        </p:nvSpPr>
        <p:spPr>
          <a:xfrm>
            <a:off x="4854830" y="712527"/>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 Particle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Identification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Level-3</a:t>
            </a:r>
          </a:p>
        </p:txBody>
      </p:sp>
      <p:sp>
        <p:nvSpPr>
          <p:cNvPr id="8" name="Rectangle 7">
            <a:extLst>
              <a:ext uri="{FF2B5EF4-FFF2-40B4-BE49-F238E27FC236}">
                <a16:creationId xmlns:a16="http://schemas.microsoft.com/office/drawing/2014/main" id="{3E046B58-FF51-684C-B301-B33EFA64A79A}"/>
              </a:ext>
            </a:extLst>
          </p:cNvPr>
          <p:cNvSpPr/>
          <p:nvPr/>
        </p:nvSpPr>
        <p:spPr>
          <a:xfrm>
            <a:off x="2572835" y="1702214"/>
            <a:ext cx="1370057" cy="6260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6.10.04.01 Backward 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sp>
        <p:nvSpPr>
          <p:cNvPr id="9" name="Rectangle 8">
            <a:extLst>
              <a:ext uri="{FF2B5EF4-FFF2-40B4-BE49-F238E27FC236}">
                <a16:creationId xmlns:a16="http://schemas.microsoft.com/office/drawing/2014/main" id="{3F258920-481D-3DEB-34C8-3DDFADDD0026}"/>
              </a:ext>
            </a:extLst>
          </p:cNvPr>
          <p:cNvSpPr/>
          <p:nvPr/>
        </p:nvSpPr>
        <p:spPr>
          <a:xfrm>
            <a:off x="4123945" y="1702214"/>
            <a:ext cx="1370053"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6.10.04.02 Barrel DIRC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sp>
        <p:nvSpPr>
          <p:cNvPr id="10" name="Rectangle 9">
            <a:extLst>
              <a:ext uri="{FF2B5EF4-FFF2-40B4-BE49-F238E27FC236}">
                <a16:creationId xmlns:a16="http://schemas.microsoft.com/office/drawing/2014/main" id="{0BE6F434-10B1-F273-CEB5-5842FC4672AB}"/>
              </a:ext>
            </a:extLst>
          </p:cNvPr>
          <p:cNvSpPr/>
          <p:nvPr/>
        </p:nvSpPr>
        <p:spPr>
          <a:xfrm>
            <a:off x="5675051" y="1702214"/>
            <a:ext cx="1320878"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6.10.04.03  </a:t>
            </a:r>
            <a:r>
              <a:rPr kumimoji="0" lang="en-US" sz="12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dRICH</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cxnSp>
        <p:nvCxnSpPr>
          <p:cNvPr id="11" name="Straight Arrow Connector 10">
            <a:extLst>
              <a:ext uri="{FF2B5EF4-FFF2-40B4-BE49-F238E27FC236}">
                <a16:creationId xmlns:a16="http://schemas.microsoft.com/office/drawing/2014/main" id="{54661EAD-C222-E6AD-842B-50CF57BED714}"/>
              </a:ext>
            </a:extLst>
          </p:cNvPr>
          <p:cNvCxnSpPr>
            <a:cxnSpLocks/>
            <a:endCxn id="8" idx="0"/>
          </p:cNvCxnSpPr>
          <p:nvPr/>
        </p:nvCxnSpPr>
        <p:spPr>
          <a:xfrm flipH="1">
            <a:off x="3257864" y="1393926"/>
            <a:ext cx="1593381" cy="3082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80FF05B-DDFD-0943-D56B-01A8165F493F}"/>
              </a:ext>
            </a:extLst>
          </p:cNvPr>
          <p:cNvCxnSpPr>
            <a:cxnSpLocks/>
          </p:cNvCxnSpPr>
          <p:nvPr/>
        </p:nvCxnSpPr>
        <p:spPr>
          <a:xfrm>
            <a:off x="5969607" y="1440937"/>
            <a:ext cx="1965366" cy="2375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D494841-DD13-E4B4-6150-2C5F45F4F3FB}"/>
              </a:ext>
            </a:extLst>
          </p:cNvPr>
          <p:cNvCxnSpPr>
            <a:cxnSpLocks/>
            <a:endCxn id="9" idx="0"/>
          </p:cNvCxnSpPr>
          <p:nvPr/>
        </p:nvCxnSpPr>
        <p:spPr>
          <a:xfrm flipH="1">
            <a:off x="4808972" y="1426000"/>
            <a:ext cx="459394" cy="2762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8889DBC-0CB0-D2A7-2493-E64B5D5D7E0E}"/>
              </a:ext>
            </a:extLst>
          </p:cNvPr>
          <p:cNvSpPr/>
          <p:nvPr/>
        </p:nvSpPr>
        <p:spPr>
          <a:xfrm>
            <a:off x="7311209" y="1702214"/>
            <a:ext cx="1247529"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 Time-of-Flight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Level-4</a:t>
            </a:r>
          </a:p>
        </p:txBody>
      </p:sp>
      <p:cxnSp>
        <p:nvCxnSpPr>
          <p:cNvPr id="15" name="Straight Arrow Connector 14">
            <a:extLst>
              <a:ext uri="{FF2B5EF4-FFF2-40B4-BE49-F238E27FC236}">
                <a16:creationId xmlns:a16="http://schemas.microsoft.com/office/drawing/2014/main" id="{FC9C5981-A978-26D2-4BA5-D9980B7777FC}"/>
              </a:ext>
            </a:extLst>
          </p:cNvPr>
          <p:cNvCxnSpPr>
            <a:cxnSpLocks/>
            <a:stCxn id="3" idx="2"/>
            <a:endCxn id="10" idx="0"/>
          </p:cNvCxnSpPr>
          <p:nvPr/>
        </p:nvCxnSpPr>
        <p:spPr>
          <a:xfrm>
            <a:off x="5682144" y="1436564"/>
            <a:ext cx="653346" cy="2656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1AE2F03-76D5-271D-0D0D-67BDE2EDDABB}"/>
              </a:ext>
            </a:extLst>
          </p:cNvPr>
          <p:cNvSpPr txBox="1"/>
          <p:nvPr/>
        </p:nvSpPr>
        <p:spPr>
          <a:xfrm>
            <a:off x="6614777" y="873046"/>
            <a:ext cx="2326278" cy="369332"/>
          </a:xfrm>
          <a:prstGeom prst="rect">
            <a:avLst/>
          </a:prstGeom>
          <a:noFill/>
        </p:spPr>
        <p:txBody>
          <a:bodyPr wrap="none" rtlCol="0">
            <a:spAutoFit/>
          </a:bodyPr>
          <a:lstStyle/>
          <a:p>
            <a:pPr algn="l"/>
            <a:r>
              <a:rPr lang="en-US" dirty="0">
                <a:latin typeface="Arial" panose="020B0604020202020204" pitchFamily="34" charset="0"/>
                <a:cs typeface="Arial" panose="020B0604020202020204" pitchFamily="34" charset="0"/>
              </a:rPr>
              <a:t>L3 CAM from Project</a:t>
            </a:r>
          </a:p>
        </p:txBody>
      </p:sp>
      <p:grpSp>
        <p:nvGrpSpPr>
          <p:cNvPr id="17" name="Group 16">
            <a:extLst>
              <a:ext uri="{FF2B5EF4-FFF2-40B4-BE49-F238E27FC236}">
                <a16:creationId xmlns:a16="http://schemas.microsoft.com/office/drawing/2014/main" id="{DC45A7B0-BDBA-880B-8135-07B79BEF8588}"/>
              </a:ext>
            </a:extLst>
          </p:cNvPr>
          <p:cNvGrpSpPr/>
          <p:nvPr/>
        </p:nvGrpSpPr>
        <p:grpSpPr>
          <a:xfrm>
            <a:off x="2292015" y="896893"/>
            <a:ext cx="1491114" cy="600164"/>
            <a:chOff x="2544914" y="2389431"/>
            <a:chExt cx="1491114" cy="600164"/>
          </a:xfrm>
        </p:grpSpPr>
        <p:sp>
          <p:nvSpPr>
            <p:cNvPr id="18" name="TextBox 17">
              <a:extLst>
                <a:ext uri="{FF2B5EF4-FFF2-40B4-BE49-F238E27FC236}">
                  <a16:creationId xmlns:a16="http://schemas.microsoft.com/office/drawing/2014/main" id="{852FCE16-23B3-3AE1-8DA5-DDBEEBCB1363}"/>
                </a:ext>
              </a:extLst>
            </p:cNvPr>
            <p:cNvSpPr txBox="1"/>
            <p:nvPr/>
          </p:nvSpPr>
          <p:spPr>
            <a:xfrm>
              <a:off x="2544914" y="2389431"/>
              <a:ext cx="1491114" cy="600164"/>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L4 CAM from Project</a:t>
              </a:r>
            </a:p>
            <a:p>
              <a:pPr algn="ctr"/>
              <a:r>
                <a:rPr lang="en-US" sz="1100" dirty="0">
                  <a:latin typeface="Arial" panose="020B0604020202020204" pitchFamily="34" charset="0"/>
                  <a:cs typeface="Arial" panose="020B0604020202020204" pitchFamily="34" charset="0"/>
                </a:rPr>
                <a:t>+</a:t>
              </a:r>
            </a:p>
            <a:p>
              <a:pPr algn="ctr"/>
              <a:r>
                <a:rPr lang="en-US" sz="1100" dirty="0">
                  <a:latin typeface="Arial" panose="020B0604020202020204" pitchFamily="34" charset="0"/>
                  <a:cs typeface="Arial" panose="020B0604020202020204" pitchFamily="34" charset="0"/>
                </a:rPr>
                <a:t>DSTC from           </a:t>
              </a:r>
            </a:p>
          </p:txBody>
        </p:sp>
        <p:pic>
          <p:nvPicPr>
            <p:cNvPr id="19" name="Picture 18" descr="A picture containing icon&#10;&#10;Description automatically generated">
              <a:extLst>
                <a:ext uri="{FF2B5EF4-FFF2-40B4-BE49-F238E27FC236}">
                  <a16:creationId xmlns:a16="http://schemas.microsoft.com/office/drawing/2014/main" id="{02FE4F7F-F464-2AAB-99F3-BA49CB3B3CB5}"/>
                </a:ext>
              </a:extLst>
            </p:cNvPr>
            <p:cNvPicPr>
              <a:picLocks noChangeAspect="1"/>
            </p:cNvPicPr>
            <p:nvPr/>
          </p:nvPicPr>
          <p:blipFill>
            <a:blip r:embed="rId3"/>
            <a:stretch>
              <a:fillRect/>
            </a:stretch>
          </p:blipFill>
          <p:spPr>
            <a:xfrm>
              <a:off x="3478950" y="2670434"/>
              <a:ext cx="443622" cy="319161"/>
            </a:xfrm>
            <a:prstGeom prst="rect">
              <a:avLst/>
            </a:prstGeom>
          </p:spPr>
        </p:pic>
      </p:grpSp>
      <p:pic>
        <p:nvPicPr>
          <p:cNvPr id="20" name="Picture 19">
            <a:extLst>
              <a:ext uri="{FF2B5EF4-FFF2-40B4-BE49-F238E27FC236}">
                <a16:creationId xmlns:a16="http://schemas.microsoft.com/office/drawing/2014/main" id="{57A5FEBF-1AD3-033F-0BA8-E902474ACC61}"/>
              </a:ext>
            </a:extLst>
          </p:cNvPr>
          <p:cNvPicPr>
            <a:picLocks noChangeAspect="1"/>
          </p:cNvPicPr>
          <p:nvPr/>
        </p:nvPicPr>
        <p:blipFill>
          <a:blip r:embed="rId4"/>
          <a:stretch>
            <a:fillRect/>
          </a:stretch>
        </p:blipFill>
        <p:spPr>
          <a:xfrm>
            <a:off x="77396" y="1121597"/>
            <a:ext cx="2388870" cy="5136071"/>
          </a:xfrm>
          <a:prstGeom prst="rect">
            <a:avLst/>
          </a:prstGeom>
        </p:spPr>
      </p:pic>
      <p:grpSp>
        <p:nvGrpSpPr>
          <p:cNvPr id="21" name="Group 20">
            <a:extLst>
              <a:ext uri="{FF2B5EF4-FFF2-40B4-BE49-F238E27FC236}">
                <a16:creationId xmlns:a16="http://schemas.microsoft.com/office/drawing/2014/main" id="{9AC001CB-6CE1-DFFB-A905-EE568D11C582}"/>
              </a:ext>
            </a:extLst>
          </p:cNvPr>
          <p:cNvGrpSpPr/>
          <p:nvPr/>
        </p:nvGrpSpPr>
        <p:grpSpPr>
          <a:xfrm>
            <a:off x="2679129" y="2328281"/>
            <a:ext cx="2393473" cy="3255380"/>
            <a:chOff x="2679129" y="2328281"/>
            <a:chExt cx="2393473" cy="3255380"/>
          </a:xfrm>
        </p:grpSpPr>
        <p:pic>
          <p:nvPicPr>
            <p:cNvPr id="23" name="Picture 22">
              <a:extLst>
                <a:ext uri="{FF2B5EF4-FFF2-40B4-BE49-F238E27FC236}">
                  <a16:creationId xmlns:a16="http://schemas.microsoft.com/office/drawing/2014/main" id="{6F36D584-C02B-A745-5CDE-3D612F90A707}"/>
                </a:ext>
              </a:extLst>
            </p:cNvPr>
            <p:cNvPicPr>
              <a:picLocks noChangeAspect="1"/>
            </p:cNvPicPr>
            <p:nvPr/>
          </p:nvPicPr>
          <p:blipFill>
            <a:blip r:embed="rId5"/>
            <a:stretch>
              <a:fillRect/>
            </a:stretch>
          </p:blipFill>
          <p:spPr>
            <a:xfrm>
              <a:off x="2679129" y="2328281"/>
              <a:ext cx="1157469" cy="3255380"/>
            </a:xfrm>
            <a:prstGeom prst="rect">
              <a:avLst/>
            </a:prstGeom>
          </p:spPr>
        </p:pic>
        <p:grpSp>
          <p:nvGrpSpPr>
            <p:cNvPr id="22" name="Group 21">
              <a:extLst>
                <a:ext uri="{FF2B5EF4-FFF2-40B4-BE49-F238E27FC236}">
                  <a16:creationId xmlns:a16="http://schemas.microsoft.com/office/drawing/2014/main" id="{8F8BB97F-A9D1-3679-5EC7-6F146D615B3D}"/>
                </a:ext>
              </a:extLst>
            </p:cNvPr>
            <p:cNvGrpSpPr/>
            <p:nvPr/>
          </p:nvGrpSpPr>
          <p:grpSpPr>
            <a:xfrm>
              <a:off x="3664844" y="2511204"/>
              <a:ext cx="1407758" cy="436929"/>
              <a:chOff x="5279065" y="4005162"/>
              <a:chExt cx="1407758" cy="436929"/>
            </a:xfrm>
          </p:grpSpPr>
          <p:pic>
            <p:nvPicPr>
              <p:cNvPr id="40" name="Picture 39" descr="A picture containing icon&#10;&#10;Description automatically generated">
                <a:extLst>
                  <a:ext uri="{FF2B5EF4-FFF2-40B4-BE49-F238E27FC236}">
                    <a16:creationId xmlns:a16="http://schemas.microsoft.com/office/drawing/2014/main" id="{92AD6DA2-05E1-DA65-D960-389135E38710}"/>
                  </a:ext>
                </a:extLst>
              </p:cNvPr>
              <p:cNvPicPr>
                <a:picLocks noChangeAspect="1"/>
              </p:cNvPicPr>
              <p:nvPr/>
            </p:nvPicPr>
            <p:blipFill>
              <a:blip r:embed="rId3"/>
              <a:stretch>
                <a:fillRect/>
              </a:stretch>
            </p:blipFill>
            <p:spPr>
              <a:xfrm>
                <a:off x="5957876" y="4122930"/>
                <a:ext cx="443622" cy="319161"/>
              </a:xfrm>
              <a:prstGeom prst="rect">
                <a:avLst/>
              </a:prstGeom>
            </p:spPr>
          </p:pic>
          <p:sp>
            <p:nvSpPr>
              <p:cNvPr id="39" name="TextBox 38">
                <a:extLst>
                  <a:ext uri="{FF2B5EF4-FFF2-40B4-BE49-F238E27FC236}">
                    <a16:creationId xmlns:a16="http://schemas.microsoft.com/office/drawing/2014/main" id="{22945C7C-DFB6-FF08-9106-4FA58A0B91E2}"/>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grpSp>
        <p:grpSp>
          <p:nvGrpSpPr>
            <p:cNvPr id="24" name="Group 23">
              <a:extLst>
                <a:ext uri="{FF2B5EF4-FFF2-40B4-BE49-F238E27FC236}">
                  <a16:creationId xmlns:a16="http://schemas.microsoft.com/office/drawing/2014/main" id="{CA6EF251-D4CA-C880-14FB-3484FFDB6BE0}"/>
                </a:ext>
              </a:extLst>
            </p:cNvPr>
            <p:cNvGrpSpPr/>
            <p:nvPr/>
          </p:nvGrpSpPr>
          <p:grpSpPr>
            <a:xfrm>
              <a:off x="3664844" y="3017062"/>
              <a:ext cx="1407758" cy="436929"/>
              <a:chOff x="5279065" y="4005162"/>
              <a:chExt cx="1407758" cy="436929"/>
            </a:xfrm>
          </p:grpSpPr>
          <p:sp>
            <p:nvSpPr>
              <p:cNvPr id="37" name="TextBox 36">
                <a:extLst>
                  <a:ext uri="{FF2B5EF4-FFF2-40B4-BE49-F238E27FC236}">
                    <a16:creationId xmlns:a16="http://schemas.microsoft.com/office/drawing/2014/main" id="{BED97721-54ED-D793-8186-3CB972C57520}"/>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8" name="Picture 37" descr="A picture containing icon&#10;&#10;Description automatically generated">
                <a:extLst>
                  <a:ext uri="{FF2B5EF4-FFF2-40B4-BE49-F238E27FC236}">
                    <a16:creationId xmlns:a16="http://schemas.microsoft.com/office/drawing/2014/main" id="{05B9854A-7280-B9B9-F690-50D192D651B5}"/>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5" name="Group 24">
              <a:extLst>
                <a:ext uri="{FF2B5EF4-FFF2-40B4-BE49-F238E27FC236}">
                  <a16:creationId xmlns:a16="http://schemas.microsoft.com/office/drawing/2014/main" id="{BCE0C930-1473-51DD-E4CE-982A1E85CCD4}"/>
                </a:ext>
              </a:extLst>
            </p:cNvPr>
            <p:cNvGrpSpPr/>
            <p:nvPr/>
          </p:nvGrpSpPr>
          <p:grpSpPr>
            <a:xfrm>
              <a:off x="3664844" y="3522920"/>
              <a:ext cx="1407758" cy="436929"/>
              <a:chOff x="5279065" y="4005162"/>
              <a:chExt cx="1407758" cy="436929"/>
            </a:xfrm>
          </p:grpSpPr>
          <p:sp>
            <p:nvSpPr>
              <p:cNvPr id="35" name="TextBox 34">
                <a:extLst>
                  <a:ext uri="{FF2B5EF4-FFF2-40B4-BE49-F238E27FC236}">
                    <a16:creationId xmlns:a16="http://schemas.microsoft.com/office/drawing/2014/main" id="{16970464-AF8E-2B68-9698-EB8848CE0A1F}"/>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6" name="Picture 35" descr="A picture containing icon&#10;&#10;Description automatically generated">
                <a:extLst>
                  <a:ext uri="{FF2B5EF4-FFF2-40B4-BE49-F238E27FC236}">
                    <a16:creationId xmlns:a16="http://schemas.microsoft.com/office/drawing/2014/main" id="{94317C4B-AA9E-879E-0633-5F79C5016F42}"/>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6" name="Group 25">
              <a:extLst>
                <a:ext uri="{FF2B5EF4-FFF2-40B4-BE49-F238E27FC236}">
                  <a16:creationId xmlns:a16="http://schemas.microsoft.com/office/drawing/2014/main" id="{F004E251-351A-8F22-4003-230B80D750E4}"/>
                </a:ext>
              </a:extLst>
            </p:cNvPr>
            <p:cNvGrpSpPr/>
            <p:nvPr/>
          </p:nvGrpSpPr>
          <p:grpSpPr>
            <a:xfrm>
              <a:off x="3664844" y="4028778"/>
              <a:ext cx="1407758" cy="436929"/>
              <a:chOff x="5279065" y="4005162"/>
              <a:chExt cx="1407758" cy="436929"/>
            </a:xfrm>
          </p:grpSpPr>
          <p:sp>
            <p:nvSpPr>
              <p:cNvPr id="33" name="TextBox 32">
                <a:extLst>
                  <a:ext uri="{FF2B5EF4-FFF2-40B4-BE49-F238E27FC236}">
                    <a16:creationId xmlns:a16="http://schemas.microsoft.com/office/drawing/2014/main" id="{6AA43EA0-7E2D-69BE-AA35-704F56142DE4}"/>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4" name="Picture 33" descr="A picture containing icon&#10;&#10;Description automatically generated">
                <a:extLst>
                  <a:ext uri="{FF2B5EF4-FFF2-40B4-BE49-F238E27FC236}">
                    <a16:creationId xmlns:a16="http://schemas.microsoft.com/office/drawing/2014/main" id="{9FA5DAF6-A982-254C-3D9E-9020D38EE057}"/>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7" name="Group 26">
              <a:extLst>
                <a:ext uri="{FF2B5EF4-FFF2-40B4-BE49-F238E27FC236}">
                  <a16:creationId xmlns:a16="http://schemas.microsoft.com/office/drawing/2014/main" id="{633897F0-EAA1-C184-185F-3B1EB4A70D81}"/>
                </a:ext>
              </a:extLst>
            </p:cNvPr>
            <p:cNvGrpSpPr/>
            <p:nvPr/>
          </p:nvGrpSpPr>
          <p:grpSpPr>
            <a:xfrm>
              <a:off x="3664844" y="4534636"/>
              <a:ext cx="1407758" cy="436929"/>
              <a:chOff x="5279065" y="4005162"/>
              <a:chExt cx="1407758" cy="436929"/>
            </a:xfrm>
          </p:grpSpPr>
          <p:sp>
            <p:nvSpPr>
              <p:cNvPr id="31" name="TextBox 30">
                <a:extLst>
                  <a:ext uri="{FF2B5EF4-FFF2-40B4-BE49-F238E27FC236}">
                    <a16:creationId xmlns:a16="http://schemas.microsoft.com/office/drawing/2014/main" id="{485F94BA-0B2F-459C-A00C-41CE5DAF48D2}"/>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2" name="Picture 31" descr="A picture containing icon&#10;&#10;Description automatically generated">
                <a:extLst>
                  <a:ext uri="{FF2B5EF4-FFF2-40B4-BE49-F238E27FC236}">
                    <a16:creationId xmlns:a16="http://schemas.microsoft.com/office/drawing/2014/main" id="{B330E9E0-D27B-AE6E-8AF0-CBB209AC418F}"/>
                  </a:ext>
                </a:extLst>
              </p:cNvPr>
              <p:cNvPicPr>
                <a:picLocks noChangeAspect="1"/>
              </p:cNvPicPr>
              <p:nvPr/>
            </p:nvPicPr>
            <p:blipFill>
              <a:blip r:embed="rId3"/>
              <a:stretch>
                <a:fillRect/>
              </a:stretch>
            </p:blipFill>
            <p:spPr>
              <a:xfrm>
                <a:off x="5957876" y="4122930"/>
                <a:ext cx="443622" cy="319161"/>
              </a:xfrm>
              <a:prstGeom prst="rect">
                <a:avLst/>
              </a:prstGeom>
            </p:spPr>
          </p:pic>
        </p:grpSp>
        <p:grpSp>
          <p:nvGrpSpPr>
            <p:cNvPr id="28" name="Group 27">
              <a:extLst>
                <a:ext uri="{FF2B5EF4-FFF2-40B4-BE49-F238E27FC236}">
                  <a16:creationId xmlns:a16="http://schemas.microsoft.com/office/drawing/2014/main" id="{F73F2BFD-FD39-A472-E1E7-B54D963DB5C0}"/>
                </a:ext>
              </a:extLst>
            </p:cNvPr>
            <p:cNvGrpSpPr/>
            <p:nvPr/>
          </p:nvGrpSpPr>
          <p:grpSpPr>
            <a:xfrm>
              <a:off x="3664844" y="5040494"/>
              <a:ext cx="1407758" cy="436929"/>
              <a:chOff x="5279065" y="4005162"/>
              <a:chExt cx="1407758" cy="436929"/>
            </a:xfrm>
          </p:grpSpPr>
          <p:sp>
            <p:nvSpPr>
              <p:cNvPr id="29" name="TextBox 28">
                <a:extLst>
                  <a:ext uri="{FF2B5EF4-FFF2-40B4-BE49-F238E27FC236}">
                    <a16:creationId xmlns:a16="http://schemas.microsoft.com/office/drawing/2014/main" id="{BC45C9E5-DF7B-24C3-8372-BB477CE90575}"/>
                  </a:ext>
                </a:extLst>
              </p:cNvPr>
              <p:cNvSpPr txBox="1"/>
              <p:nvPr/>
            </p:nvSpPr>
            <p:spPr>
              <a:xfrm>
                <a:off x="5279065" y="4005162"/>
                <a:ext cx="140775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Work Package lead</a:t>
                </a:r>
              </a:p>
              <a:p>
                <a:pPr algn="ctr"/>
                <a:r>
                  <a:rPr lang="en-US" sz="1100" dirty="0">
                    <a:latin typeface="Arial" panose="020B0604020202020204" pitchFamily="34" charset="0"/>
                    <a:cs typeface="Arial" panose="020B0604020202020204" pitchFamily="34" charset="0"/>
                  </a:rPr>
                  <a:t>from             </a:t>
                </a:r>
              </a:p>
            </p:txBody>
          </p:sp>
          <p:pic>
            <p:nvPicPr>
              <p:cNvPr id="30" name="Picture 29" descr="A picture containing icon&#10;&#10;Description automatically generated">
                <a:extLst>
                  <a:ext uri="{FF2B5EF4-FFF2-40B4-BE49-F238E27FC236}">
                    <a16:creationId xmlns:a16="http://schemas.microsoft.com/office/drawing/2014/main" id="{7044DEBA-905E-7953-29AB-CCEA31918C24}"/>
                  </a:ext>
                </a:extLst>
              </p:cNvPr>
              <p:cNvPicPr>
                <a:picLocks noChangeAspect="1"/>
              </p:cNvPicPr>
              <p:nvPr/>
            </p:nvPicPr>
            <p:blipFill>
              <a:blip r:embed="rId3"/>
              <a:stretch>
                <a:fillRect/>
              </a:stretch>
            </p:blipFill>
            <p:spPr>
              <a:xfrm>
                <a:off x="5957876" y="4122930"/>
                <a:ext cx="443622" cy="319161"/>
              </a:xfrm>
              <a:prstGeom prst="rect">
                <a:avLst/>
              </a:prstGeom>
            </p:spPr>
          </p:pic>
        </p:grpSp>
      </p:grpSp>
      <p:cxnSp>
        <p:nvCxnSpPr>
          <p:cNvPr id="41" name="Straight Arrow Connector 40">
            <a:extLst>
              <a:ext uri="{FF2B5EF4-FFF2-40B4-BE49-F238E27FC236}">
                <a16:creationId xmlns:a16="http://schemas.microsoft.com/office/drawing/2014/main" id="{1D444059-707D-FFA0-50F9-5A9D0D1031C9}"/>
              </a:ext>
            </a:extLst>
          </p:cNvPr>
          <p:cNvCxnSpPr>
            <a:cxnSpLocks/>
          </p:cNvCxnSpPr>
          <p:nvPr/>
        </p:nvCxnSpPr>
        <p:spPr>
          <a:xfrm>
            <a:off x="8339416" y="2334805"/>
            <a:ext cx="154745" cy="2913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706C9319-FA16-B4B7-7C34-0AE21F4F81BB}"/>
              </a:ext>
            </a:extLst>
          </p:cNvPr>
          <p:cNvSpPr/>
          <p:nvPr/>
        </p:nvSpPr>
        <p:spPr>
          <a:xfrm>
            <a:off x="7034450" y="260837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bToF</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Level-5</a:t>
            </a:r>
          </a:p>
        </p:txBody>
      </p:sp>
      <p:sp>
        <p:nvSpPr>
          <p:cNvPr id="43" name="Rectangle 42">
            <a:extLst>
              <a:ext uri="{FF2B5EF4-FFF2-40B4-BE49-F238E27FC236}">
                <a16:creationId xmlns:a16="http://schemas.microsoft.com/office/drawing/2014/main" id="{2E23049F-40D3-0798-8B2E-0DFED8CB5B0E}"/>
              </a:ext>
            </a:extLst>
          </p:cNvPr>
          <p:cNvSpPr/>
          <p:nvPr/>
        </p:nvSpPr>
        <p:spPr>
          <a:xfrm>
            <a:off x="8025661" y="2608373"/>
            <a:ext cx="964323"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6.10.04.04.02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fToF</a:t>
            </a:r>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Level-5</a:t>
            </a:r>
          </a:p>
        </p:txBody>
      </p:sp>
      <p:cxnSp>
        <p:nvCxnSpPr>
          <p:cNvPr id="44" name="Straight Arrow Connector 43">
            <a:extLst>
              <a:ext uri="{FF2B5EF4-FFF2-40B4-BE49-F238E27FC236}">
                <a16:creationId xmlns:a16="http://schemas.microsoft.com/office/drawing/2014/main" id="{309605D6-8A1E-D882-042A-9369C2362F75}"/>
              </a:ext>
            </a:extLst>
          </p:cNvPr>
          <p:cNvCxnSpPr>
            <a:cxnSpLocks/>
            <a:endCxn id="42" idx="0"/>
          </p:cNvCxnSpPr>
          <p:nvPr/>
        </p:nvCxnSpPr>
        <p:spPr>
          <a:xfrm flipH="1">
            <a:off x="7516612" y="2338763"/>
            <a:ext cx="90494" cy="2696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A1F75617-2E1D-4F27-8D13-4B30806A1768}"/>
              </a:ext>
            </a:extLst>
          </p:cNvPr>
          <p:cNvGrpSpPr/>
          <p:nvPr/>
        </p:nvGrpSpPr>
        <p:grpSpPr>
          <a:xfrm>
            <a:off x="5675051" y="2338763"/>
            <a:ext cx="3457243" cy="4199773"/>
            <a:chOff x="5657780" y="2339839"/>
            <a:chExt cx="3457243" cy="4199773"/>
          </a:xfrm>
        </p:grpSpPr>
        <p:pic>
          <p:nvPicPr>
            <p:cNvPr id="49" name="Picture 48">
              <a:extLst>
                <a:ext uri="{FF2B5EF4-FFF2-40B4-BE49-F238E27FC236}">
                  <a16:creationId xmlns:a16="http://schemas.microsoft.com/office/drawing/2014/main" id="{0B99E0AC-F6BD-437E-AE8D-2D1653BD4A30}"/>
                </a:ext>
              </a:extLst>
            </p:cNvPr>
            <p:cNvPicPr>
              <a:picLocks noChangeAspect="1"/>
            </p:cNvPicPr>
            <p:nvPr/>
          </p:nvPicPr>
          <p:blipFill>
            <a:blip r:embed="rId6"/>
            <a:stretch>
              <a:fillRect/>
            </a:stretch>
          </p:blipFill>
          <p:spPr>
            <a:xfrm>
              <a:off x="6185240" y="2339839"/>
              <a:ext cx="2929783" cy="3111275"/>
            </a:xfrm>
            <a:prstGeom prst="rect">
              <a:avLst/>
            </a:prstGeom>
          </p:spPr>
        </p:pic>
        <p:sp>
          <p:nvSpPr>
            <p:cNvPr id="50" name="TextBox 49">
              <a:extLst>
                <a:ext uri="{FF2B5EF4-FFF2-40B4-BE49-F238E27FC236}">
                  <a16:creationId xmlns:a16="http://schemas.microsoft.com/office/drawing/2014/main" id="{8127AE97-1DEF-47E0-8A36-4501E4D687AC}"/>
                </a:ext>
              </a:extLst>
            </p:cNvPr>
            <p:cNvSpPr txBox="1"/>
            <p:nvPr/>
          </p:nvSpPr>
          <p:spPr>
            <a:xfrm>
              <a:off x="5657780" y="5339283"/>
              <a:ext cx="3390672" cy="1200329"/>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Here a bit trickier as we have </a:t>
              </a:r>
            </a:p>
            <a:p>
              <a:r>
                <a:rPr lang="en-US" dirty="0">
                  <a:latin typeface="Arial" panose="020B0604020202020204" pitchFamily="34" charset="0"/>
                  <a:cs typeface="Arial" panose="020B0604020202020204" pitchFamily="34" charset="0"/>
                </a:rPr>
                <a:t>to think how to roll up at L5 and</a:t>
              </a:r>
            </a:p>
            <a:p>
              <a:r>
                <a:rPr lang="en-US" dirty="0">
                  <a:latin typeface="Arial" panose="020B0604020202020204" pitchFamily="34" charset="0"/>
                  <a:cs typeface="Arial" panose="020B0604020202020204" pitchFamily="34" charset="0"/>
                </a:rPr>
                <a:t>the collaboration suggested to</a:t>
              </a:r>
            </a:p>
            <a:p>
              <a:r>
                <a:rPr lang="en-US" dirty="0">
                  <a:latin typeface="Arial" panose="020B0604020202020204" pitchFamily="34" charset="0"/>
                  <a:cs typeface="Arial" panose="020B0604020202020204" pitchFamily="34" charset="0"/>
                </a:rPr>
                <a:t>add a common system at L5</a:t>
              </a:r>
            </a:p>
          </p:txBody>
        </p:sp>
      </p:grpSp>
    </p:spTree>
    <p:extLst>
      <p:ext uri="{BB962C8B-B14F-4D97-AF65-F5344CB8AC3E}">
        <p14:creationId xmlns:p14="http://schemas.microsoft.com/office/powerpoint/2010/main" val="41315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Detector Technical Change Control Board (TCCB)</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23</a:t>
            </a:fld>
            <a:endParaRPr lang="en-US" dirty="0"/>
          </a:p>
        </p:txBody>
      </p:sp>
      <p:sp>
        <p:nvSpPr>
          <p:cNvPr id="5" name="TextBox 4">
            <a:extLst>
              <a:ext uri="{FF2B5EF4-FFF2-40B4-BE49-F238E27FC236}">
                <a16:creationId xmlns:a16="http://schemas.microsoft.com/office/drawing/2014/main" id="{51DCFD43-3530-8D6C-7057-608E96A6FAA5}"/>
              </a:ext>
            </a:extLst>
          </p:cNvPr>
          <p:cNvSpPr txBox="1"/>
          <p:nvPr/>
        </p:nvSpPr>
        <p:spPr>
          <a:xfrm>
            <a:off x="156703" y="412270"/>
            <a:ext cx="8987297" cy="5970865"/>
          </a:xfrm>
          <a:prstGeom prst="rect">
            <a:avLst/>
          </a:prstGeom>
          <a:noFill/>
        </p:spPr>
        <p:txBody>
          <a:bodyPr wrap="square" rtlCol="0">
            <a:spAutoFit/>
          </a:bodyPr>
          <a:lstStyle/>
          <a:p>
            <a:pPr marL="342900" marR="0" indent="-342900">
              <a:buClr>
                <a:srgbClr val="0432FF"/>
              </a:buClr>
              <a:buFont typeface="Wingdings" pitchFamily="2" charset="2"/>
              <a:buChar char="q"/>
            </a:pPr>
            <a:r>
              <a:rPr lang="en-US" dirty="0">
                <a:latin typeface="Arial" panose="020B0604020202020204" pitchFamily="34" charset="0"/>
                <a:cs typeface="Arial" panose="020B0604020202020204" pitchFamily="34" charset="0"/>
              </a:rPr>
              <a:t>Copy process as has been used for the accelerator as it works well.</a:t>
            </a:r>
          </a:p>
          <a:p>
            <a:pPr marL="342900" marR="0" indent="-342900">
              <a:buClr>
                <a:srgbClr val="0432FF"/>
              </a:buClr>
              <a:buFont typeface="Wingdings" pitchFamily="2" charset="2"/>
              <a:buChar char="q"/>
            </a:pPr>
            <a:r>
              <a:rPr lang="en-US" dirty="0">
                <a:latin typeface="Arial" panose="020B0604020202020204" pitchFamily="34" charset="0"/>
                <a:cs typeface="Arial" panose="020B0604020202020204" pitchFamily="34" charset="0"/>
              </a:rPr>
              <a:t>Will have more people with detector expertise in the TCCB for such change requests. We need to involve the detector collaboration to </a:t>
            </a:r>
            <a:r>
              <a:rPr lang="en-US" i="1" dirty="0">
                <a:latin typeface="Arial" panose="020B0604020202020204" pitchFamily="34" charset="0"/>
                <a:cs typeface="Arial" panose="020B0604020202020204" pitchFamily="34" charset="0"/>
              </a:rPr>
              <a:t>initiate documentation </a:t>
            </a:r>
            <a:r>
              <a:rPr lang="en-US" dirty="0">
                <a:latin typeface="Arial" panose="020B0604020202020204" pitchFamily="34" charset="0"/>
                <a:cs typeface="Arial" panose="020B0604020202020204" pitchFamily="34" charset="0"/>
              </a:rPr>
              <a:t>for change requests and use their technical board or equivalent to ensure the change request is consistent with the NAS science requirements, and then use the "detector TCCB" to ensure the project part. </a:t>
            </a:r>
          </a:p>
          <a:p>
            <a:pPr marR="0">
              <a:buClr>
                <a:srgbClr val="0432FF"/>
              </a:buClr>
            </a:pPr>
            <a:r>
              <a:rPr lang="en-US" dirty="0">
                <a:latin typeface="Arial" panose="020B0604020202020204" pitchFamily="34" charset="0"/>
                <a:cs typeface="Arial" panose="020B0604020202020204" pitchFamily="34" charset="0"/>
              </a:rPr>
              <a:t>      </a:t>
            </a:r>
            <a:r>
              <a:rPr lang="en-US" dirty="0">
                <a:solidFill>
                  <a:srgbClr val="0432FF"/>
                </a:solidFill>
                <a:latin typeface="Arial" panose="020B0604020202020204" pitchFamily="34" charset="0"/>
                <a:cs typeface="Arial" panose="020B0604020202020204" pitchFamily="34" charset="0"/>
              </a:rPr>
              <a:t>As final step it goes to the EIC Management Team (EMT) for the formal approval.</a:t>
            </a:r>
          </a:p>
          <a:p>
            <a:pPr marR="0">
              <a:buClr>
                <a:srgbClr val="0432FF"/>
              </a:buClr>
            </a:pPr>
            <a:endParaRPr lang="en-US" sz="1200" dirty="0">
              <a:latin typeface="Arial" panose="020B0604020202020204" pitchFamily="34" charset="0"/>
              <a:cs typeface="Arial" panose="020B0604020202020204" pitchFamily="34" charset="0"/>
            </a:endParaRPr>
          </a:p>
          <a:p>
            <a:pPr marR="0">
              <a:buClr>
                <a:srgbClr val="0432FF"/>
              </a:buClr>
            </a:pPr>
            <a:r>
              <a:rPr lang="en-US" dirty="0">
                <a:latin typeface="Arial" panose="020B0604020202020204" pitchFamily="34" charset="0"/>
                <a:cs typeface="Arial" panose="020B0604020202020204" pitchFamily="34" charset="0"/>
              </a:rPr>
              <a:t>Proposed detector TCCB:</a:t>
            </a:r>
          </a:p>
          <a:p>
            <a:pPr marL="742950" lvl="1" indent="-285750">
              <a:buClr>
                <a:srgbClr val="0432FF"/>
              </a:buClr>
              <a:buFont typeface="Arial" panose="020B0604020202020204" pitchFamily="34" charset="0"/>
              <a:buChar char="•"/>
            </a:pPr>
            <a:r>
              <a:rPr lang="en-US" sz="1600" dirty="0" err="1">
                <a:latin typeface="Arial" panose="020B0604020202020204" pitchFamily="34" charset="0"/>
                <a:cs typeface="Arial" panose="020B0604020202020204" pitchFamily="34" charset="0"/>
              </a:rPr>
              <a:t>Qiong</a:t>
            </a:r>
            <a:r>
              <a:rPr lang="en-US" sz="1600" dirty="0">
                <a:latin typeface="Arial" panose="020B0604020202020204" pitchFamily="34" charset="0"/>
                <a:cs typeface="Arial" panose="020B0604020202020204" pitchFamily="34" charset="0"/>
              </a:rPr>
              <a:t> Wu (chair)</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Person with detector experience to take notes and help </a:t>
            </a:r>
            <a:r>
              <a:rPr lang="en-US" sz="1600" dirty="0" err="1">
                <a:latin typeface="Arial" panose="020B0604020202020204" pitchFamily="34" charset="0"/>
                <a:cs typeface="Arial" panose="020B0604020202020204" pitchFamily="34" charset="0"/>
              </a:rPr>
              <a:t>Qiong</a:t>
            </a:r>
            <a:endParaRPr lang="en-US" sz="1600" dirty="0">
              <a:latin typeface="Arial" panose="020B0604020202020204" pitchFamily="34" charset="0"/>
              <a:cs typeface="Arial" panose="020B0604020202020204" pitchFamily="34" charset="0"/>
            </a:endParaRP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Elke </a:t>
            </a:r>
            <a:r>
              <a:rPr lang="en-US" sz="1600" dirty="0" err="1">
                <a:latin typeface="Arial" panose="020B0604020202020204" pitchFamily="34" charset="0"/>
                <a:cs typeface="Arial" panose="020B0604020202020204" pitchFamily="34" charset="0"/>
              </a:rPr>
              <a:t>Aschenauer</a:t>
            </a:r>
            <a:endParaRPr lang="en-US" sz="1600" dirty="0">
              <a:latin typeface="Arial" panose="020B0604020202020204" pitchFamily="34" charset="0"/>
              <a:cs typeface="Arial" panose="020B0604020202020204" pitchFamily="34" charset="0"/>
            </a:endParaRP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Rolf Ent</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detector lead mechanical engineer (Rahul Sharma, 6.10.10 CAM)</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detector lead electronics engineer (Fernando Barbosa, 6.10.08 CAM)</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two members of the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collaboration (Silvia Dalla Torre, Technical Coordinator)</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three accelerator L2 leads or alternate: HSR, ESR and IR to ensure overlap</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relevant L3 CAM of the WBS the change is requested for</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add subject matter experts as needed (for example Charlie </a:t>
            </a:r>
            <a:r>
              <a:rPr lang="en-US" sz="1600" dirty="0" err="1">
                <a:latin typeface="Arial" panose="020B0604020202020204" pitchFamily="34" charset="0"/>
                <a:cs typeface="Arial" panose="020B0604020202020204" pitchFamily="34" charset="0"/>
              </a:rPr>
              <a:t>Folz</a:t>
            </a:r>
            <a:r>
              <a:rPr lang="en-US" sz="1600" dirty="0">
                <a:latin typeface="Arial" panose="020B0604020202020204" pitchFamily="34" charset="0"/>
                <a:cs typeface="Arial" panose="020B0604020202020204" pitchFamily="34" charset="0"/>
              </a:rPr>
              <a:t> for infrastructure).</a:t>
            </a:r>
          </a:p>
          <a:p>
            <a:pPr marR="0">
              <a:buClr>
                <a:srgbClr val="0432FF"/>
              </a:buClr>
            </a:pPr>
            <a:r>
              <a:rPr lang="en-US" dirty="0">
                <a:latin typeface="Arial" panose="020B0604020202020204" pitchFamily="34" charset="0"/>
                <a:cs typeface="Arial" panose="020B0604020202020204" pitchFamily="34" charset="0"/>
              </a:rPr>
              <a:t>Always included in TCCB process: Ferdinand </a:t>
            </a:r>
            <a:r>
              <a:rPr lang="en-US" dirty="0" err="1">
                <a:latin typeface="Arial" panose="020B0604020202020204" pitchFamily="34" charset="0"/>
                <a:cs typeface="Arial" panose="020B0604020202020204" pitchFamily="34" charset="0"/>
              </a:rPr>
              <a:t>Willeke</a:t>
            </a:r>
            <a:r>
              <a:rPr lang="en-US" dirty="0">
                <a:latin typeface="Arial" panose="020B0604020202020204" pitchFamily="34" charset="0"/>
                <a:cs typeface="Arial" panose="020B0604020202020204" pitchFamily="34" charset="0"/>
              </a:rPr>
              <a:t> and Todd </a:t>
            </a:r>
            <a:r>
              <a:rPr lang="en-US" dirty="0" err="1">
                <a:latin typeface="Arial" panose="020B0604020202020204" pitchFamily="34" charset="0"/>
                <a:cs typeface="Arial" panose="020B0604020202020204" pitchFamily="34" charset="0"/>
              </a:rPr>
              <a:t>Satogata</a:t>
            </a:r>
            <a:endParaRPr lang="en-US" dirty="0">
              <a:latin typeface="Arial" panose="020B0604020202020204" pitchFamily="34" charset="0"/>
              <a:cs typeface="Arial" panose="020B0604020202020204" pitchFamily="34" charset="0"/>
            </a:endParaRPr>
          </a:p>
          <a:p>
            <a:pPr marR="0">
              <a:buClr>
                <a:srgbClr val="0432FF"/>
              </a:buClr>
            </a:pPr>
            <a:endParaRPr lang="en-US" sz="1200" dirty="0">
              <a:latin typeface="Arial" panose="020B0604020202020204" pitchFamily="34" charset="0"/>
              <a:cs typeface="Arial" panose="020B0604020202020204" pitchFamily="34" charset="0"/>
            </a:endParaRPr>
          </a:p>
          <a:p>
            <a:pPr marR="0">
              <a:buClr>
                <a:srgbClr val="0432FF"/>
              </a:buClr>
            </a:pPr>
            <a:r>
              <a:rPr lang="en-US" b="1" dirty="0">
                <a:solidFill>
                  <a:srgbClr val="0432FF"/>
                </a:solidFill>
                <a:latin typeface="Arial" panose="020B0604020202020204" pitchFamily="34" charset="0"/>
                <a:cs typeface="Arial" panose="020B0604020202020204" pitchFamily="34" charset="0"/>
              </a:rPr>
              <a:t>Note: </a:t>
            </a:r>
            <a:r>
              <a:rPr lang="en-US" b="1" dirty="0">
                <a:latin typeface="Arial" panose="020B0604020202020204" pitchFamily="34" charset="0"/>
                <a:cs typeface="Arial" panose="020B0604020202020204" pitchFamily="34" charset="0"/>
              </a:rPr>
              <a:t>After the TCCB advise, the formal baseline change control is done through the EMT but in obeyance of the various thresholds in the Project Execution Plan</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25053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87C0FE-047E-1444-843D-8DD5A89EE1CA}"/>
              </a:ext>
            </a:extLst>
          </p:cNvPr>
          <p:cNvSpPr>
            <a:spLocks noGrp="1"/>
          </p:cNvSpPr>
          <p:nvPr>
            <p:ph type="title"/>
          </p:nvPr>
        </p:nvSpPr>
        <p:spPr>
          <a:xfrm>
            <a:off x="0" y="0"/>
            <a:ext cx="9144000" cy="601249"/>
          </a:xfrm>
        </p:spPr>
        <p:txBody>
          <a:bodyPr>
            <a:normAutofit/>
          </a:bodyPr>
          <a:lstStyle/>
          <a:p>
            <a:r>
              <a:rPr lang="en-US" sz="3400" dirty="0"/>
              <a:t>Technical Change Control Process - Detector</a:t>
            </a:r>
          </a:p>
        </p:txBody>
      </p:sp>
      <p:sp>
        <p:nvSpPr>
          <p:cNvPr id="5" name="Slide Number Placeholder 4">
            <a:extLst>
              <a:ext uri="{FF2B5EF4-FFF2-40B4-BE49-F238E27FC236}">
                <a16:creationId xmlns:a16="http://schemas.microsoft.com/office/drawing/2014/main" id="{A377841C-3B74-2C40-A7DB-7CE57351047C}"/>
              </a:ext>
            </a:extLst>
          </p:cNvPr>
          <p:cNvSpPr>
            <a:spLocks noGrp="1"/>
          </p:cNvSpPr>
          <p:nvPr>
            <p:ph type="sldNum" sz="quarter" idx="12"/>
          </p:nvPr>
        </p:nvSpPr>
        <p:spPr/>
        <p:txBody>
          <a:bodyPr/>
          <a:lstStyle/>
          <a:p>
            <a:fld id="{893C5830-40F3-F04E-B2E3-10E6672BA8FF}" type="slidenum">
              <a:rPr lang="en-US" smtClean="0"/>
              <a:t>24</a:t>
            </a:fld>
            <a:endParaRPr lang="en-US" dirty="0"/>
          </a:p>
        </p:txBody>
      </p:sp>
      <p:sp>
        <p:nvSpPr>
          <p:cNvPr id="7" name="TextBox 6">
            <a:extLst>
              <a:ext uri="{FF2B5EF4-FFF2-40B4-BE49-F238E27FC236}">
                <a16:creationId xmlns:a16="http://schemas.microsoft.com/office/drawing/2014/main" id="{1A6044CD-8524-774C-B0E6-C2BE2AD90FC0}"/>
              </a:ext>
            </a:extLst>
          </p:cNvPr>
          <p:cNvSpPr txBox="1"/>
          <p:nvPr/>
        </p:nvSpPr>
        <p:spPr>
          <a:xfrm>
            <a:off x="1" y="670142"/>
            <a:ext cx="8993688" cy="4801314"/>
          </a:xfrm>
          <a:prstGeom prst="rect">
            <a:avLst/>
          </a:prstGeom>
          <a:noFill/>
        </p:spPr>
        <p:txBody>
          <a:bodyPr wrap="square" rtlCol="0">
            <a:spAutoFit/>
          </a:bodyPr>
          <a:lstStyle/>
          <a:p>
            <a:r>
              <a:rPr lang="en-US" dirty="0"/>
              <a:t>This is a five-step change control process:</a:t>
            </a:r>
          </a:p>
          <a:p>
            <a:pPr marL="800100" lvl="1" indent="-342900">
              <a:buFont typeface="+mj-lt"/>
              <a:buAutoNum type="arabicPeriod"/>
            </a:pPr>
            <a:r>
              <a:rPr lang="en-US" dirty="0"/>
              <a:t>The detector collaboration initiates a possible change in baseline scope</a:t>
            </a:r>
          </a:p>
          <a:p>
            <a:pPr marL="800100" lvl="1" indent="-342900">
              <a:buFont typeface="+mj-lt"/>
              <a:buAutoNum type="arabicPeriod"/>
            </a:pPr>
            <a:r>
              <a:rPr lang="en-US" dirty="0"/>
              <a:t>The collaboration technical board or equivalent ensures the change is consistent </a:t>
            </a:r>
          </a:p>
          <a:p>
            <a:pPr lvl="1"/>
            <a:r>
              <a:rPr lang="en-US" dirty="0"/>
              <a:t>       with the NAS science requirements and initiates the change request</a:t>
            </a:r>
          </a:p>
          <a:p>
            <a:pPr lvl="1"/>
            <a:endParaRPr lang="en-US" dirty="0">
              <a:sym typeface="Wingdings" panose="05000000000000000000" pitchFamily="2" charset="2"/>
            </a:endParaRPr>
          </a:p>
          <a:p>
            <a:pPr lvl="1"/>
            <a:r>
              <a:rPr lang="en-US" dirty="0">
                <a:solidFill>
                  <a:srgbClr val="0432FF"/>
                </a:solidFill>
                <a:sym typeface="Wingdings" panose="05000000000000000000" pitchFamily="2" charset="2"/>
              </a:rPr>
              <a:t> </a:t>
            </a:r>
            <a:r>
              <a:rPr lang="en-US" dirty="0">
                <a:sym typeface="Wingdings" panose="05000000000000000000" pitchFamily="2" charset="2"/>
              </a:rPr>
              <a:t>The above process was recently used for the two final </a:t>
            </a:r>
            <a:r>
              <a:rPr lang="en-US" dirty="0" err="1">
                <a:sym typeface="Wingdings" panose="05000000000000000000" pitchFamily="2" charset="2"/>
              </a:rPr>
              <a:t>ePIC</a:t>
            </a:r>
            <a:r>
              <a:rPr lang="en-US" dirty="0">
                <a:sym typeface="Wingdings" panose="05000000000000000000" pitchFamily="2" charset="2"/>
              </a:rPr>
              <a:t> detector technology decisions (after the detector proposal process): the backward particle identification detector choice and the barrel EM calorimeter detector choice</a:t>
            </a:r>
          </a:p>
          <a:p>
            <a:pPr marL="742950" lvl="1" indent="-285750">
              <a:buFont typeface="Wingdings" panose="05000000000000000000" pitchFamily="2" charset="2"/>
              <a:buChar char="à"/>
            </a:pPr>
            <a:endParaRPr lang="en-US" dirty="0">
              <a:sym typeface="Wingdings" panose="05000000000000000000" pitchFamily="2" charset="2"/>
            </a:endParaRPr>
          </a:p>
          <a:p>
            <a:pPr lvl="1"/>
            <a:r>
              <a:rPr lang="en-US" dirty="0">
                <a:solidFill>
                  <a:srgbClr val="0432FF"/>
                </a:solidFill>
                <a:sym typeface="Wingdings" panose="05000000000000000000" pitchFamily="2" charset="2"/>
              </a:rPr>
              <a:t> </a:t>
            </a:r>
            <a:r>
              <a:rPr lang="en-US" dirty="0">
                <a:sym typeface="Wingdings" panose="05000000000000000000" pitchFamily="2" charset="2"/>
              </a:rPr>
              <a:t>What then follows is to prepare input for the detector TCCB</a:t>
            </a:r>
          </a:p>
          <a:p>
            <a:pPr lvl="1"/>
            <a:r>
              <a:rPr lang="en-US" dirty="0">
                <a:sym typeface="Wingdings" panose="05000000000000000000" pitchFamily="2" charset="2"/>
              </a:rPr>
              <a:t>     This includes detailed changes in cost, schedule and risk </a:t>
            </a:r>
            <a:r>
              <a:rPr lang="en-US" dirty="0">
                <a:solidFill>
                  <a:srgbClr val="0000FF"/>
                </a:solidFill>
                <a:sym typeface="Wingdings" pitchFamily="2" charset="2"/>
              </a:rPr>
              <a:t></a:t>
            </a:r>
            <a:r>
              <a:rPr lang="en-US" dirty="0">
                <a:sym typeface="Wingdings" pitchFamily="2" charset="2"/>
              </a:rPr>
              <a:t> implement in P6</a:t>
            </a:r>
          </a:p>
          <a:p>
            <a:pPr lvl="1"/>
            <a:r>
              <a:rPr lang="en-US" dirty="0">
                <a:sym typeface="Wingdings" pitchFamily="2" charset="2"/>
              </a:rPr>
              <a:t>     and science and technical justification for the change </a:t>
            </a:r>
            <a:r>
              <a:rPr lang="en-US" dirty="0">
                <a:solidFill>
                  <a:srgbClr val="0000FF"/>
                </a:solidFill>
                <a:sym typeface="Wingdings" pitchFamily="2" charset="2"/>
              </a:rPr>
              <a:t></a:t>
            </a:r>
            <a:r>
              <a:rPr lang="en-US" dirty="0">
                <a:sym typeface="Wingdings" pitchFamily="2" charset="2"/>
              </a:rPr>
              <a:t> input from </a:t>
            </a:r>
            <a:r>
              <a:rPr lang="en-US" dirty="0" err="1">
                <a:sym typeface="Wingdings" pitchFamily="2" charset="2"/>
              </a:rPr>
              <a:t>ePIC</a:t>
            </a:r>
            <a:endParaRPr lang="en-US" dirty="0">
              <a:sym typeface="Wingdings" pitchFamily="2" charset="2"/>
            </a:endParaRPr>
          </a:p>
          <a:p>
            <a:pPr lvl="1"/>
            <a:r>
              <a:rPr lang="en-US" dirty="0">
                <a:sym typeface="Wingdings" pitchFamily="2" charset="2"/>
              </a:rPr>
              <a:t>      </a:t>
            </a:r>
            <a:endParaRPr lang="en-US" dirty="0"/>
          </a:p>
          <a:p>
            <a:pPr marL="800100" lvl="1" indent="-342900">
              <a:buFont typeface="+mj-lt"/>
              <a:buAutoNum type="arabicPeriod" startAt="3"/>
            </a:pPr>
            <a:r>
              <a:rPr lang="en-US" dirty="0"/>
              <a:t>The detector TCCB collects wide input, discusses, and gives advise</a:t>
            </a:r>
          </a:p>
          <a:p>
            <a:pPr marL="800100" lvl="1" indent="-342900">
              <a:buFont typeface="+mj-lt"/>
              <a:buAutoNum type="arabicPeriod" startAt="3"/>
            </a:pPr>
            <a:r>
              <a:rPr lang="en-US" dirty="0"/>
              <a:t>The Project Technical Director gives approval</a:t>
            </a:r>
          </a:p>
          <a:p>
            <a:pPr marL="800100" lvl="1" indent="-342900">
              <a:buFont typeface="+mj-lt"/>
              <a:buAutoNum type="arabicPeriod" startAt="3"/>
            </a:pPr>
            <a:r>
              <a:rPr lang="en-US" dirty="0"/>
              <a:t>The EIC Management Team needs to approve the formal baseline change control</a:t>
            </a:r>
          </a:p>
          <a:p>
            <a:pPr lvl="1"/>
            <a:endParaRPr lang="en-US" dirty="0">
              <a:cs typeface="Arial" panose="020B0604020202020204" pitchFamily="34" charset="0"/>
            </a:endParaRPr>
          </a:p>
        </p:txBody>
      </p:sp>
    </p:spTree>
    <p:extLst>
      <p:ext uri="{BB962C8B-B14F-4D97-AF65-F5344CB8AC3E}">
        <p14:creationId xmlns:p14="http://schemas.microsoft.com/office/powerpoint/2010/main" val="18601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Recent </a:t>
            </a:r>
            <a:r>
              <a:rPr lang="en-US" sz="3000" dirty="0" err="1">
                <a:latin typeface="Arial" panose="020B0604020202020204" pitchFamily="34" charset="0"/>
                <a:cs typeface="Arial" panose="020B0604020202020204" pitchFamily="34" charset="0"/>
              </a:rPr>
              <a:t>ePIC</a:t>
            </a:r>
            <a:r>
              <a:rPr lang="en-US" sz="3000" dirty="0">
                <a:latin typeface="Arial" panose="020B0604020202020204" pitchFamily="34" charset="0"/>
                <a:cs typeface="Arial" panose="020B0604020202020204" pitchFamily="34" charset="0"/>
              </a:rPr>
              <a:t> Detector Changes</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25</a:t>
            </a:fld>
            <a:endParaRPr lang="en-US" dirty="0"/>
          </a:p>
        </p:txBody>
      </p:sp>
      <p:sp>
        <p:nvSpPr>
          <p:cNvPr id="5" name="TextBox 4">
            <a:extLst>
              <a:ext uri="{FF2B5EF4-FFF2-40B4-BE49-F238E27FC236}">
                <a16:creationId xmlns:a16="http://schemas.microsoft.com/office/drawing/2014/main" id="{51DCFD43-3530-8D6C-7057-608E96A6FAA5}"/>
              </a:ext>
            </a:extLst>
          </p:cNvPr>
          <p:cNvSpPr txBox="1"/>
          <p:nvPr/>
        </p:nvSpPr>
        <p:spPr>
          <a:xfrm>
            <a:off x="118115" y="553263"/>
            <a:ext cx="8863325" cy="5863144"/>
          </a:xfrm>
          <a:prstGeom prst="rect">
            <a:avLst/>
          </a:prstGeom>
          <a:noFill/>
        </p:spPr>
        <p:txBody>
          <a:bodyPr wrap="square" rtlCol="0">
            <a:spAutoFit/>
          </a:bodyPr>
          <a:lstStyle/>
          <a:p>
            <a:pPr marL="342900" marR="0" indent="-342900">
              <a:spcAft>
                <a:spcPts val="600"/>
              </a:spcAft>
              <a:buClr>
                <a:srgbClr val="0432FF"/>
              </a:buClr>
              <a:buFont typeface="Wingdings" pitchFamily="2" charset="2"/>
              <a:buChar char="q"/>
            </a:pPr>
            <a:r>
              <a:rPr lang="en-US" dirty="0">
                <a:latin typeface="Arial" panose="020B0604020202020204" pitchFamily="34" charset="0"/>
                <a:cs typeface="Arial" panose="020B0604020202020204" pitchFamily="34" charset="0"/>
              </a:rPr>
              <a:t>Up to now, we have not needed to invoke the full detector technical change process as after deliberations with the EIC Management Team the changes were accepted through a Record of Decision.</a:t>
            </a:r>
          </a:p>
          <a:p>
            <a:pPr marL="342900" marR="0" indent="-342900">
              <a:spcAft>
                <a:spcPts val="600"/>
              </a:spcAft>
              <a:buClr>
                <a:srgbClr val="0432FF"/>
              </a:buClr>
              <a:buFont typeface="Wingdings" pitchFamily="2" charset="2"/>
              <a:buChar char="q"/>
            </a:pPr>
            <a:r>
              <a:rPr lang="en-US" dirty="0">
                <a:latin typeface="Arial" panose="020B0604020202020204" pitchFamily="34" charset="0"/>
                <a:cs typeface="Arial" panose="020B0604020202020204" pitchFamily="34" charset="0"/>
              </a:rPr>
              <a:t>Three changes were made:</a:t>
            </a:r>
          </a:p>
          <a:p>
            <a:pPr marL="800100" lvl="1" indent="-342900">
              <a:spcAft>
                <a:spcPts val="600"/>
              </a:spcAft>
              <a:buClr>
                <a:srgbClr val="0432FF"/>
              </a:buClr>
              <a:buFont typeface="Wingdings" panose="05000000000000000000" pitchFamily="2" charset="2"/>
              <a:buChar char="Ø"/>
            </a:pPr>
            <a:r>
              <a:rPr lang="en-US" dirty="0">
                <a:latin typeface="Arial" panose="020B0604020202020204" pitchFamily="34" charset="0"/>
                <a:cs typeface="Arial" panose="020B0604020202020204" pitchFamily="34" charset="0"/>
              </a:rPr>
              <a:t>Adopt a new magnet with 1.7 T design goal and 2 T stretch goal </a:t>
            </a:r>
            <a:r>
              <a:rPr lang="en-US" sz="1400" i="1" dirty="0">
                <a:latin typeface="Arial" panose="020B0604020202020204" pitchFamily="34" charset="0"/>
                <a:cs typeface="Arial" panose="020B0604020202020204" pitchFamily="34" charset="0"/>
              </a:rPr>
              <a:t>(Initiated Summer 2022)</a:t>
            </a: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This required +5M$ but was a must for the tracking requirements</a:t>
            </a: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The existing </a:t>
            </a:r>
            <a:r>
              <a:rPr lang="en-US" dirty="0" err="1">
                <a:latin typeface="Arial" panose="020B0604020202020204" pitchFamily="34" charset="0"/>
                <a:cs typeface="Arial" panose="020B0604020202020204" pitchFamily="34" charset="0"/>
              </a:rPr>
              <a:t>BaBar</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sPHENIX</a:t>
            </a:r>
            <a:r>
              <a:rPr lang="en-US" dirty="0">
                <a:latin typeface="Arial" panose="020B0604020202020204" pitchFamily="34" charset="0"/>
                <a:cs typeface="Arial" panose="020B0604020202020204" pitchFamily="34" charset="0"/>
              </a:rPr>
              <a:t> magnet could only reach 1.15T – engineering risk assessment also captured as Technical Note.</a:t>
            </a:r>
          </a:p>
          <a:p>
            <a:pPr marL="800100" lvl="1" indent="-342900">
              <a:spcAft>
                <a:spcPts val="600"/>
              </a:spcAft>
              <a:buClr>
                <a:srgbClr val="0432FF"/>
              </a:buClr>
              <a:buFont typeface="Wingdings" panose="05000000000000000000" pitchFamily="2" charset="2"/>
              <a:buChar char="Ø"/>
            </a:pPr>
            <a:r>
              <a:rPr lang="en-US" dirty="0">
                <a:latin typeface="Arial" panose="020B0604020202020204" pitchFamily="34" charset="0"/>
                <a:cs typeface="Arial" panose="020B0604020202020204" pitchFamily="34" charset="0"/>
              </a:rPr>
              <a:t>Change from a modular to a proximity-focusing RICH in the backward region</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(Initiated Spring 2023)</a:t>
            </a:r>
            <a:endParaRPr lang="en-US" dirty="0">
              <a:latin typeface="Arial" panose="020B0604020202020204" pitchFamily="34" charset="0"/>
              <a:cs typeface="Arial" panose="020B0604020202020204" pitchFamily="34" charset="0"/>
            </a:endParaRP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No change in cost, schedule or risk</a:t>
            </a:r>
          </a:p>
          <a:p>
            <a:pPr marL="800100" lvl="1" indent="-342900">
              <a:spcAft>
                <a:spcPts val="600"/>
              </a:spcAft>
              <a:buClr>
                <a:srgbClr val="0432FF"/>
              </a:buClr>
              <a:buFont typeface="Wingdings" panose="05000000000000000000" pitchFamily="2" charset="2"/>
              <a:buChar char="Ø"/>
            </a:pPr>
            <a:r>
              <a:rPr lang="en-US" dirty="0">
                <a:latin typeface="Arial" panose="020B0604020202020204" pitchFamily="34" charset="0"/>
                <a:cs typeface="Arial" panose="020B0604020202020204" pitchFamily="34" charset="0"/>
              </a:rPr>
              <a:t>Change from a Sci-glass based to an imaging EM calorimeter in barrel region</a:t>
            </a:r>
            <a:r>
              <a:rPr lang="en-US" sz="1400" i="1" dirty="0">
                <a:latin typeface="Arial" panose="020B0604020202020204" pitchFamily="34" charset="0"/>
                <a:cs typeface="Arial" panose="020B0604020202020204" pitchFamily="34" charset="0"/>
              </a:rPr>
              <a:t> (Initiated Spring 2023)</a:t>
            </a:r>
            <a:endParaRPr lang="en-US" dirty="0">
              <a:latin typeface="Arial" panose="020B0604020202020204" pitchFamily="34" charset="0"/>
              <a:cs typeface="Arial" panose="020B0604020202020204" pitchFamily="34" charset="0"/>
            </a:endParaRPr>
          </a:p>
          <a:p>
            <a:pPr marL="1257300" lvl="2" indent="-342900">
              <a:spcAft>
                <a:spcPts val="600"/>
              </a:spcAft>
              <a:buClr>
                <a:srgbClr val="0432FF"/>
              </a:buClr>
              <a:buFont typeface="Courier New" panose="02070309020205020404" pitchFamily="49" charset="0"/>
              <a:buChar char="o"/>
            </a:pPr>
            <a:r>
              <a:rPr lang="en-US" dirty="0">
                <a:latin typeface="Arial" panose="020B0604020202020204" pitchFamily="34" charset="0"/>
                <a:cs typeface="Arial" panose="020B0604020202020204" pitchFamily="34" charset="0"/>
              </a:rPr>
              <a:t>Costs absorbed in EIC scope cost changes list (and reduced to before)</a:t>
            </a:r>
          </a:p>
          <a:p>
            <a:pPr marL="342900" indent="-342900">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Changes are fully integrated in P6 for all systems affected (for example, for the barrel EM calorimeter change this could impact the 6.10.05 EM calorimetry, the 6.10.08 electronics, the 6.10.09 DAQ/computing (was nil), and the 6.10.10 Infrastructure (was in the end small)).</a:t>
            </a:r>
          </a:p>
        </p:txBody>
      </p:sp>
      <p:sp>
        <p:nvSpPr>
          <p:cNvPr id="6" name="TextBox 5">
            <a:extLst>
              <a:ext uri="{FF2B5EF4-FFF2-40B4-BE49-F238E27FC236}">
                <a16:creationId xmlns:a16="http://schemas.microsoft.com/office/drawing/2014/main" id="{BC1CBA51-F41E-4630-A4F7-7C45FEC111FB}"/>
              </a:ext>
            </a:extLst>
          </p:cNvPr>
          <p:cNvSpPr txBox="1"/>
          <p:nvPr/>
        </p:nvSpPr>
        <p:spPr>
          <a:xfrm>
            <a:off x="7260621" y="1364935"/>
            <a:ext cx="1261884" cy="369332"/>
          </a:xfrm>
          <a:prstGeom prst="rect">
            <a:avLst/>
          </a:prstGeom>
          <a:solidFill>
            <a:srgbClr val="BAEF11"/>
          </a:solidFill>
          <a:ln>
            <a:noFill/>
          </a:ln>
          <a:effectLst>
            <a:glow rad="228600">
              <a:srgbClr val="90EF11">
                <a:alpha val="40000"/>
              </a:srgbClr>
            </a:glow>
          </a:effectLst>
        </p:spPr>
        <p:txBody>
          <a:bodyPr wrap="none" rtlCol="0">
            <a:spAutoFit/>
          </a:bodyPr>
          <a:lstStyle/>
          <a:p>
            <a:r>
              <a:rPr lang="en-US" dirty="0">
                <a:latin typeface="Arial" panose="020B0604020202020204" pitchFamily="34" charset="0"/>
                <a:cs typeface="Arial" panose="020B0604020202020204" pitchFamily="34" charset="0"/>
              </a:rPr>
              <a:t>Charge #1</a:t>
            </a:r>
          </a:p>
        </p:txBody>
      </p:sp>
    </p:spTree>
    <p:extLst>
      <p:ext uri="{BB962C8B-B14F-4D97-AF65-F5344CB8AC3E}">
        <p14:creationId xmlns:p14="http://schemas.microsoft.com/office/powerpoint/2010/main" val="3133290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Detector Record of Decisions - Examples</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26</a:t>
            </a:fld>
            <a:endParaRPr lang="en-US" dirty="0"/>
          </a:p>
        </p:txBody>
      </p:sp>
      <p:pic>
        <p:nvPicPr>
          <p:cNvPr id="3" name="Picture 2" descr="Graphical user interface, text, application&#10;&#10;Description automatically generated">
            <a:extLst>
              <a:ext uri="{FF2B5EF4-FFF2-40B4-BE49-F238E27FC236}">
                <a16:creationId xmlns:a16="http://schemas.microsoft.com/office/drawing/2014/main" id="{75928BFB-AAC0-FB13-7CAC-C638B1401B8A}"/>
              </a:ext>
            </a:extLst>
          </p:cNvPr>
          <p:cNvPicPr>
            <a:picLocks noChangeAspect="1"/>
          </p:cNvPicPr>
          <p:nvPr/>
        </p:nvPicPr>
        <p:blipFill>
          <a:blip r:embed="rId3"/>
          <a:stretch>
            <a:fillRect/>
          </a:stretch>
        </p:blipFill>
        <p:spPr>
          <a:xfrm>
            <a:off x="132576" y="802304"/>
            <a:ext cx="3044601" cy="3939489"/>
          </a:xfrm>
          <a:prstGeom prst="rect">
            <a:avLst/>
          </a:prstGeom>
        </p:spPr>
      </p:pic>
      <p:pic>
        <p:nvPicPr>
          <p:cNvPr id="6" name="Picture 5" descr="Table&#10;&#10;Description automatically generated">
            <a:extLst>
              <a:ext uri="{FF2B5EF4-FFF2-40B4-BE49-F238E27FC236}">
                <a16:creationId xmlns:a16="http://schemas.microsoft.com/office/drawing/2014/main" id="{F8053771-B8EF-A4B2-FEB1-868E1F634B82}"/>
              </a:ext>
            </a:extLst>
          </p:cNvPr>
          <p:cNvPicPr>
            <a:picLocks noChangeAspect="1"/>
          </p:cNvPicPr>
          <p:nvPr/>
        </p:nvPicPr>
        <p:blipFill>
          <a:blip r:embed="rId4"/>
          <a:stretch>
            <a:fillRect/>
          </a:stretch>
        </p:blipFill>
        <p:spPr>
          <a:xfrm>
            <a:off x="1520795" y="2772048"/>
            <a:ext cx="3051205" cy="3946093"/>
          </a:xfrm>
          <a:prstGeom prst="rect">
            <a:avLst/>
          </a:prstGeom>
        </p:spPr>
      </p:pic>
      <p:pic>
        <p:nvPicPr>
          <p:cNvPr id="8" name="Picture 7">
            <a:extLst>
              <a:ext uri="{FF2B5EF4-FFF2-40B4-BE49-F238E27FC236}">
                <a16:creationId xmlns:a16="http://schemas.microsoft.com/office/drawing/2014/main" id="{506777F7-8D45-3341-479B-114CA4FF07E9}"/>
              </a:ext>
            </a:extLst>
          </p:cNvPr>
          <p:cNvPicPr>
            <a:picLocks noChangeAspect="1"/>
          </p:cNvPicPr>
          <p:nvPr/>
        </p:nvPicPr>
        <p:blipFill>
          <a:blip r:embed="rId5"/>
          <a:stretch>
            <a:fillRect/>
          </a:stretch>
        </p:blipFill>
        <p:spPr>
          <a:xfrm>
            <a:off x="4670344" y="3429000"/>
            <a:ext cx="4435068" cy="3021485"/>
          </a:xfrm>
          <a:prstGeom prst="rect">
            <a:avLst/>
          </a:prstGeom>
        </p:spPr>
      </p:pic>
      <p:pic>
        <p:nvPicPr>
          <p:cNvPr id="10" name="Picture 9">
            <a:extLst>
              <a:ext uri="{FF2B5EF4-FFF2-40B4-BE49-F238E27FC236}">
                <a16:creationId xmlns:a16="http://schemas.microsoft.com/office/drawing/2014/main" id="{DE315DA6-F1EC-9B7C-FDB2-BC913F1CF3F2}"/>
              </a:ext>
            </a:extLst>
          </p:cNvPr>
          <p:cNvPicPr>
            <a:picLocks noChangeAspect="1"/>
          </p:cNvPicPr>
          <p:nvPr/>
        </p:nvPicPr>
        <p:blipFill>
          <a:blip r:embed="rId6"/>
          <a:stretch>
            <a:fillRect/>
          </a:stretch>
        </p:blipFill>
        <p:spPr>
          <a:xfrm>
            <a:off x="4572000" y="860132"/>
            <a:ext cx="4351244" cy="2381372"/>
          </a:xfrm>
          <a:prstGeom prst="rect">
            <a:avLst/>
          </a:prstGeom>
        </p:spPr>
      </p:pic>
      <p:sp>
        <p:nvSpPr>
          <p:cNvPr id="11" name="TextBox 10">
            <a:extLst>
              <a:ext uri="{FF2B5EF4-FFF2-40B4-BE49-F238E27FC236}">
                <a16:creationId xmlns:a16="http://schemas.microsoft.com/office/drawing/2014/main" id="{103CD04C-5BAB-2188-4D5C-B6437AF2FE1B}"/>
              </a:ext>
            </a:extLst>
          </p:cNvPr>
          <p:cNvSpPr txBox="1"/>
          <p:nvPr/>
        </p:nvSpPr>
        <p:spPr>
          <a:xfrm>
            <a:off x="1676400" y="490800"/>
            <a:ext cx="160813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Adopt </a:t>
            </a:r>
            <a:r>
              <a:rPr lang="en-US" dirty="0" err="1">
                <a:latin typeface="Arial" panose="020B0604020202020204" pitchFamily="34" charset="0"/>
                <a:cs typeface="Arial" panose="020B0604020202020204" pitchFamily="34" charset="0"/>
              </a:rPr>
              <a:t>pfRICH</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0105A83-05D2-4515-BC13-B1A91FE40A87}"/>
              </a:ext>
            </a:extLst>
          </p:cNvPr>
          <p:cNvSpPr txBox="1"/>
          <p:nvPr/>
        </p:nvSpPr>
        <p:spPr>
          <a:xfrm>
            <a:off x="4905853" y="487332"/>
            <a:ext cx="348044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Rule out reuse of </a:t>
            </a:r>
            <a:r>
              <a:rPr lang="en-US" dirty="0" err="1">
                <a:latin typeface="Arial" panose="020B0604020202020204" pitchFamily="34" charset="0"/>
                <a:cs typeface="Arial" panose="020B0604020202020204" pitchFamily="34" charset="0"/>
              </a:rPr>
              <a:t>BaBar</a:t>
            </a:r>
            <a:r>
              <a:rPr lang="en-US" dirty="0">
                <a:latin typeface="Arial" panose="020B0604020202020204" pitchFamily="34" charset="0"/>
                <a:cs typeface="Arial" panose="020B0604020202020204" pitchFamily="34" charset="0"/>
              </a:rPr>
              <a:t> magnet</a:t>
            </a:r>
          </a:p>
        </p:txBody>
      </p:sp>
    </p:spTree>
    <p:extLst>
      <p:ext uri="{BB962C8B-B14F-4D97-AF65-F5344CB8AC3E}">
        <p14:creationId xmlns:p14="http://schemas.microsoft.com/office/powerpoint/2010/main" val="4165425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33726" cy="584669"/>
          </a:xfrm>
        </p:spPr>
        <p:txBody>
          <a:bodyPr>
            <a:noAutofit/>
          </a:bodyPr>
          <a:lstStyle/>
          <a:p>
            <a:r>
              <a:rPr lang="en-US" sz="2800" dirty="0"/>
              <a:t>Risk – High-Level View</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27</a:t>
            </a:fld>
            <a:endParaRPr lang="en-US" dirty="0"/>
          </a:p>
        </p:txBody>
      </p:sp>
      <p:pic>
        <p:nvPicPr>
          <p:cNvPr id="10" name="Picture 9">
            <a:extLst>
              <a:ext uri="{FF2B5EF4-FFF2-40B4-BE49-F238E27FC236}">
                <a16:creationId xmlns:a16="http://schemas.microsoft.com/office/drawing/2014/main" id="{21F3D1B8-5E41-FEA9-B182-085AD4A90474}"/>
              </a:ext>
            </a:extLst>
          </p:cNvPr>
          <p:cNvPicPr>
            <a:picLocks noChangeAspect="1"/>
          </p:cNvPicPr>
          <p:nvPr/>
        </p:nvPicPr>
        <p:blipFill>
          <a:blip r:embed="rId3"/>
          <a:stretch>
            <a:fillRect/>
          </a:stretch>
        </p:blipFill>
        <p:spPr>
          <a:xfrm>
            <a:off x="279814" y="4054734"/>
            <a:ext cx="8598342" cy="2406774"/>
          </a:xfrm>
          <a:prstGeom prst="rect">
            <a:avLst/>
          </a:prstGeom>
          <a:ln>
            <a:solidFill>
              <a:schemeClr val="tx1"/>
            </a:solidFill>
          </a:ln>
        </p:spPr>
      </p:pic>
      <p:pic>
        <p:nvPicPr>
          <p:cNvPr id="12" name="Picture 11">
            <a:extLst>
              <a:ext uri="{FF2B5EF4-FFF2-40B4-BE49-F238E27FC236}">
                <a16:creationId xmlns:a16="http://schemas.microsoft.com/office/drawing/2014/main" id="{16346CE6-13D7-3E3C-E59B-8D56BB7AD939}"/>
              </a:ext>
            </a:extLst>
          </p:cNvPr>
          <p:cNvPicPr>
            <a:picLocks noChangeAspect="1"/>
          </p:cNvPicPr>
          <p:nvPr/>
        </p:nvPicPr>
        <p:blipFill>
          <a:blip r:embed="rId4"/>
          <a:stretch>
            <a:fillRect/>
          </a:stretch>
        </p:blipFill>
        <p:spPr>
          <a:xfrm>
            <a:off x="279814" y="558245"/>
            <a:ext cx="8598342" cy="3486329"/>
          </a:xfrm>
          <a:prstGeom prst="rect">
            <a:avLst/>
          </a:prstGeom>
          <a:ln>
            <a:solidFill>
              <a:schemeClr val="tx1"/>
            </a:solidFill>
          </a:ln>
        </p:spPr>
      </p:pic>
      <p:sp>
        <p:nvSpPr>
          <p:cNvPr id="2" name="TextBox 1">
            <a:extLst>
              <a:ext uri="{FF2B5EF4-FFF2-40B4-BE49-F238E27FC236}">
                <a16:creationId xmlns:a16="http://schemas.microsoft.com/office/drawing/2014/main" id="{2A20BA32-70AF-6FC8-E09E-4B80394FE538}"/>
              </a:ext>
            </a:extLst>
          </p:cNvPr>
          <p:cNvSpPr txBox="1"/>
          <p:nvPr/>
        </p:nvSpPr>
        <p:spPr>
          <a:xfrm>
            <a:off x="0" y="2821340"/>
            <a:ext cx="9144000" cy="2585323"/>
          </a:xfrm>
          <a:prstGeom prst="rect">
            <a:avLst/>
          </a:prstGeom>
          <a:solidFill>
            <a:schemeClr val="bg1"/>
          </a:solidFill>
        </p:spPr>
        <p:txBody>
          <a:bodyPr wrap="square" rtlCol="0">
            <a:spAutoFit/>
          </a:bodyPr>
          <a:lstStyle/>
          <a:p>
            <a:r>
              <a:rPr lang="en-US" dirty="0">
                <a:solidFill>
                  <a:srgbClr val="0000FF"/>
                </a:solidFill>
              </a:rPr>
              <a:t>@10/21 OPA Status Review	</a:t>
            </a:r>
            <a:r>
              <a:rPr lang="en-US" dirty="0">
                <a:solidFill>
                  <a:srgbClr val="0000FF"/>
                </a:solidFill>
                <a:sym typeface="Wingdings" panose="05000000000000000000" pitchFamily="2" charset="2"/>
              </a:rPr>
              <a:t> @06/22 FPD Review	 @08/23 DAC review</a:t>
            </a:r>
            <a:endParaRPr lang="en-US" dirty="0">
              <a:solidFill>
                <a:srgbClr val="0000FF"/>
              </a:solidFill>
            </a:endParaRPr>
          </a:p>
          <a:p>
            <a:r>
              <a:rPr lang="en-US" dirty="0">
                <a:solidFill>
                  <a:srgbClr val="0000FF"/>
                </a:solidFill>
              </a:rPr>
              <a:t>3 High risk s		</a:t>
            </a:r>
            <a:r>
              <a:rPr lang="en-US" dirty="0">
                <a:solidFill>
                  <a:srgbClr val="0000FF"/>
                </a:solidFill>
                <a:sym typeface="Wingdings" panose="05000000000000000000" pitchFamily="2" charset="2"/>
              </a:rPr>
              <a:t> 2 retired, 1 High Risk	 1  High Risk (magnet delay)</a:t>
            </a:r>
          </a:p>
          <a:p>
            <a:r>
              <a:rPr lang="en-US" dirty="0">
                <a:solidFill>
                  <a:srgbClr val="0000FF"/>
                </a:solidFill>
                <a:sym typeface="Wingdings" panose="05000000000000000000" pitchFamily="2" charset="2"/>
              </a:rPr>
              <a:t>7 Moderate risks		 1 retired, 1 new		 2 retired, 1 new,  6 moderate risks</a:t>
            </a:r>
          </a:p>
          <a:p>
            <a:r>
              <a:rPr lang="en-US" dirty="0">
                <a:solidFill>
                  <a:srgbClr val="0000FF"/>
                </a:solidFill>
                <a:sym typeface="Wingdings" panose="05000000000000000000" pitchFamily="2" charset="2"/>
              </a:rPr>
              <a:t>4 Low risks		 1 retired, 1 new		 several new (11 low risks now)</a:t>
            </a:r>
          </a:p>
          <a:p>
            <a:r>
              <a:rPr lang="en-US" dirty="0">
                <a:solidFill>
                  <a:srgbClr val="0000FF"/>
                </a:solidFill>
                <a:sym typeface="Wingdings" panose="05000000000000000000" pitchFamily="2" charset="2"/>
              </a:rPr>
              <a:t>						 now also opportunities (in-kind)</a:t>
            </a:r>
          </a:p>
          <a:p>
            <a:endParaRPr lang="en-US" dirty="0">
              <a:solidFill>
                <a:srgbClr val="0000FF"/>
              </a:solidFill>
              <a:sym typeface="Wingdings" panose="05000000000000000000" pitchFamily="2" charset="2"/>
            </a:endParaRPr>
          </a:p>
          <a:p>
            <a:r>
              <a:rPr lang="en-US" dirty="0">
                <a:solidFill>
                  <a:srgbClr val="0000FF"/>
                </a:solidFill>
                <a:sym typeface="Wingdings" panose="05000000000000000000" pitchFamily="2" charset="2"/>
              </a:rPr>
              <a:t>Detector high risk: magnet delay</a:t>
            </a:r>
          </a:p>
          <a:p>
            <a:r>
              <a:rPr lang="en-US" dirty="0">
                <a:solidFill>
                  <a:srgbClr val="0000FF"/>
                </a:solidFill>
                <a:sym typeface="Wingdings" panose="05000000000000000000" pitchFamily="2" charset="2"/>
              </a:rPr>
              <a:t>Detector moderate risks: accelerator/detector integration, backgrounds, DIRC bar reuse (or not), failure to reach $100M in-kind goal, hadron polarimetry @ EIC beam currents, AC-LGAD. </a:t>
            </a:r>
          </a:p>
        </p:txBody>
      </p:sp>
    </p:spTree>
    <p:extLst>
      <p:ext uri="{BB962C8B-B14F-4D97-AF65-F5344CB8AC3E}">
        <p14:creationId xmlns:p14="http://schemas.microsoft.com/office/powerpoint/2010/main" val="185986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0D89-4CFB-C43A-3A19-B04104C94E7D}"/>
              </a:ext>
            </a:extLst>
          </p:cNvPr>
          <p:cNvSpPr>
            <a:spLocks noGrp="1"/>
          </p:cNvSpPr>
          <p:nvPr>
            <p:ph type="title"/>
          </p:nvPr>
        </p:nvSpPr>
        <p:spPr/>
        <p:txBody>
          <a:bodyPr/>
          <a:lstStyle/>
          <a:p>
            <a:r>
              <a:rPr lang="en-US" dirty="0"/>
              <a:t>Other Ongoing Challenges</a:t>
            </a:r>
          </a:p>
        </p:txBody>
      </p:sp>
      <p:sp>
        <p:nvSpPr>
          <p:cNvPr id="3" name="Content Placeholder 2">
            <a:extLst>
              <a:ext uri="{FF2B5EF4-FFF2-40B4-BE49-F238E27FC236}">
                <a16:creationId xmlns:a16="http://schemas.microsoft.com/office/drawing/2014/main" id="{44CC7011-97BE-E3E4-4DA3-13FD399492C0}"/>
              </a:ext>
            </a:extLst>
          </p:cNvPr>
          <p:cNvSpPr>
            <a:spLocks noGrp="1"/>
          </p:cNvSpPr>
          <p:nvPr>
            <p:ph idx="1"/>
          </p:nvPr>
        </p:nvSpPr>
        <p:spPr>
          <a:xfrm>
            <a:off x="0" y="736751"/>
            <a:ext cx="9144000" cy="5573729"/>
          </a:xfrm>
        </p:spPr>
        <p:txBody>
          <a:bodyPr>
            <a:normAutofit/>
          </a:bodyPr>
          <a:lstStyle/>
          <a:p>
            <a:r>
              <a:rPr lang="en-US" dirty="0"/>
              <a:t> Funding for and completion of project detector R&amp;D.</a:t>
            </a:r>
          </a:p>
          <a:p>
            <a:pPr lvl="1">
              <a:buFont typeface="Courier New" panose="02070309020205020404" pitchFamily="49" charset="0"/>
              <a:buChar char="o"/>
            </a:pPr>
            <a:r>
              <a:rPr lang="en-US" dirty="0"/>
              <a:t>Setting up procurements at national labs causes often long delay of detector R&amp;D contracts (and thus) milestones</a:t>
            </a:r>
          </a:p>
          <a:p>
            <a:pPr lvl="1">
              <a:buFont typeface="Courier New" panose="02070309020205020404" pitchFamily="49" charset="0"/>
              <a:buChar char="o"/>
            </a:pPr>
            <a:r>
              <a:rPr lang="en-US" dirty="0"/>
              <a:t>Expectation is for detector R&amp;D to be completed by CD-2/CD-3 (with as possible exception some remaining R&amp;D on Si/ITS3 sensors &amp; ASICs).</a:t>
            </a:r>
          </a:p>
          <a:p>
            <a:pPr lvl="1">
              <a:buFont typeface="Courier New" panose="02070309020205020404" pitchFamily="49" charset="0"/>
              <a:buChar char="o"/>
            </a:pPr>
            <a:r>
              <a:rPr lang="en-US" dirty="0"/>
              <a:t>ITS3 sensor dependency is a single point of failure vulnerability. </a:t>
            </a:r>
          </a:p>
          <a:p>
            <a:r>
              <a:rPr lang="en-US" dirty="0"/>
              <a:t> Formalizing interest of international EIC user community into formal in-kind agreements.</a:t>
            </a:r>
          </a:p>
          <a:p>
            <a:r>
              <a:rPr lang="en-US" dirty="0"/>
              <a:t> Ensuring IR and detector scope remain to go hand in hand and in phase.</a:t>
            </a:r>
          </a:p>
          <a:p>
            <a:r>
              <a:rPr lang="en-US" dirty="0"/>
              <a:t> The lack of high energy hadron test beam in the years after 2025</a:t>
            </a:r>
          </a:p>
          <a:p>
            <a:pPr lvl="1">
              <a:buFont typeface="Courier New" panose="02070309020205020404" pitchFamily="49" charset="0"/>
              <a:buChar char="o"/>
            </a:pPr>
            <a:r>
              <a:rPr lang="en-US" dirty="0"/>
              <a:t>We collect current </a:t>
            </a:r>
            <a:r>
              <a:rPr lang="en-US" dirty="0" err="1"/>
              <a:t>ePIC</a:t>
            </a:r>
            <a:r>
              <a:rPr lang="en-US" dirty="0"/>
              <a:t> current test beam needs at </a:t>
            </a:r>
            <a:r>
              <a:rPr lang="en-US" u="sng" dirty="0" err="1">
                <a:hlinkClick r:id="rId2"/>
              </a:rPr>
              <a:t>ePIC.Interface</a:t>
            </a:r>
            <a:r>
              <a:rPr lang="en-US" u="sng" dirty="0">
                <a:hlinkClick r:id="rId2"/>
              </a:rPr>
              <a:t> Control Document for Services.052023.xlsx</a:t>
            </a:r>
            <a:endParaRPr lang="en-US" dirty="0"/>
          </a:p>
          <a:p>
            <a:r>
              <a:rPr lang="en-US" dirty="0"/>
              <a:t> Familiarizing the international </a:t>
            </a:r>
            <a:r>
              <a:rPr lang="en-US" dirty="0" err="1"/>
              <a:t>ePIC</a:t>
            </a:r>
            <a:r>
              <a:rPr lang="en-US" dirty="0"/>
              <a:t> collaboration with working in DOE Project mode.</a:t>
            </a:r>
          </a:p>
          <a:p>
            <a:r>
              <a:rPr lang="en-US" dirty="0"/>
              <a:t> Vigilance about user-provided equipment and US/DOE safety codes and equipment requirements.</a:t>
            </a:r>
          </a:p>
          <a:p>
            <a:endParaRPr lang="en-US" dirty="0"/>
          </a:p>
        </p:txBody>
      </p:sp>
      <p:sp>
        <p:nvSpPr>
          <p:cNvPr id="4" name="Slide Number Placeholder 3">
            <a:extLst>
              <a:ext uri="{FF2B5EF4-FFF2-40B4-BE49-F238E27FC236}">
                <a16:creationId xmlns:a16="http://schemas.microsoft.com/office/drawing/2014/main" id="{4564E3F3-E2E9-0C94-37B4-4B63937B269A}"/>
              </a:ext>
            </a:extLst>
          </p:cNvPr>
          <p:cNvSpPr>
            <a:spLocks noGrp="1"/>
          </p:cNvSpPr>
          <p:nvPr>
            <p:ph type="sldNum" sz="quarter" idx="12"/>
          </p:nvPr>
        </p:nvSpPr>
        <p:spPr/>
        <p:txBody>
          <a:bodyPr/>
          <a:lstStyle/>
          <a:p>
            <a:fld id="{893C5830-40F3-F04E-B2E3-10E6672BA8FF}" type="slidenum">
              <a:rPr lang="en-US" smtClean="0"/>
              <a:t>28</a:t>
            </a:fld>
            <a:endParaRPr lang="en-US" dirty="0"/>
          </a:p>
        </p:txBody>
      </p:sp>
    </p:spTree>
    <p:extLst>
      <p:ext uri="{BB962C8B-B14F-4D97-AF65-F5344CB8AC3E}">
        <p14:creationId xmlns:p14="http://schemas.microsoft.com/office/powerpoint/2010/main" val="2074716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59E2-3DE7-C241-A871-28CFDC791DA5}"/>
              </a:ext>
            </a:extLst>
          </p:cNvPr>
          <p:cNvSpPr>
            <a:spLocks noGrp="1"/>
          </p:cNvSpPr>
          <p:nvPr>
            <p:ph type="title"/>
          </p:nvPr>
        </p:nvSpPr>
        <p:spPr>
          <a:xfrm>
            <a:off x="0" y="-1801"/>
            <a:ext cx="9105412" cy="682838"/>
          </a:xfrm>
        </p:spPr>
        <p:txBody>
          <a:bodyPr>
            <a:normAutofit/>
          </a:bodyPr>
          <a:lstStyle/>
          <a:p>
            <a:r>
              <a:rPr lang="en-US" dirty="0"/>
              <a:t>Next – Technical Design Report Planning</a:t>
            </a:r>
          </a:p>
        </p:txBody>
      </p:sp>
      <p:sp>
        <p:nvSpPr>
          <p:cNvPr id="3" name="Slide Number Placeholder 2">
            <a:extLst>
              <a:ext uri="{FF2B5EF4-FFF2-40B4-BE49-F238E27FC236}">
                <a16:creationId xmlns:a16="http://schemas.microsoft.com/office/drawing/2014/main" id="{A23E03F3-80BE-9549-A3A7-4BA518ABBEBC}"/>
              </a:ext>
            </a:extLst>
          </p:cNvPr>
          <p:cNvSpPr>
            <a:spLocks noGrp="1"/>
          </p:cNvSpPr>
          <p:nvPr>
            <p:ph type="sldNum" sz="quarter" idx="12"/>
          </p:nvPr>
        </p:nvSpPr>
        <p:spPr/>
        <p:txBody>
          <a:bodyPr/>
          <a:lstStyle/>
          <a:p>
            <a:fld id="{893C5830-40F3-F04E-B2E3-10E6672BA8FF}" type="slidenum">
              <a:rPr lang="en-US" smtClean="0"/>
              <a:t>29</a:t>
            </a:fld>
            <a:endParaRPr lang="en-US" dirty="0"/>
          </a:p>
        </p:txBody>
      </p:sp>
      <p:sp>
        <p:nvSpPr>
          <p:cNvPr id="7" name="TextBox 6">
            <a:extLst>
              <a:ext uri="{FF2B5EF4-FFF2-40B4-BE49-F238E27FC236}">
                <a16:creationId xmlns:a16="http://schemas.microsoft.com/office/drawing/2014/main" id="{ECA5E640-DCE9-5F54-390E-DD51B4587230}"/>
              </a:ext>
            </a:extLst>
          </p:cNvPr>
          <p:cNvSpPr txBox="1"/>
          <p:nvPr/>
        </p:nvSpPr>
        <p:spPr>
          <a:xfrm>
            <a:off x="0" y="590020"/>
            <a:ext cx="9144000" cy="5940088"/>
          </a:xfrm>
          <a:prstGeom prst="rect">
            <a:avLst/>
          </a:prstGeom>
          <a:noFill/>
        </p:spPr>
        <p:txBody>
          <a:bodyPr wrap="square" rtlCol="0">
            <a:spAutoFit/>
          </a:bodyPr>
          <a:lstStyle/>
          <a:p>
            <a:r>
              <a:rPr lang="en-US" b="1" dirty="0">
                <a:solidFill>
                  <a:srgbClr val="0432FF"/>
                </a:solidFill>
                <a:latin typeface="Arial" panose="020B0604020202020204" pitchFamily="34" charset="0"/>
                <a:cs typeface="Arial" panose="020B0604020202020204" pitchFamily="34" charset="0"/>
              </a:rPr>
              <a:t>We will start the process of writing a draft TDR later this 2023, and then this will continue towards a first version of a TDR in 2024.</a:t>
            </a:r>
          </a:p>
          <a:p>
            <a:endParaRPr lang="en-US" sz="8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Working model will be similar as we used to create the CDR</a:t>
            </a:r>
            <a:r>
              <a:rPr lang="en-US" dirty="0">
                <a:latin typeface="Arial" panose="020B0604020202020204" pitchFamily="34" charset="0"/>
                <a:cs typeface="Arial" panose="020B0604020202020204" pitchFamily="34" charset="0"/>
              </a:rPr>
              <a:t>, Elke/Rolf with engagement of </a:t>
            </a:r>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leadership, and a mix of the project CAMs and EPIC WG representatives. At the late phases the editing rights will become more restricted. We plan to use where we can input from the CDR, YR, proposals, technical notes, etc.</a:t>
            </a:r>
          </a:p>
          <a:p>
            <a:endParaRPr lang="en-US" sz="800" dirty="0">
              <a:latin typeface="Arial" panose="020B0604020202020204" pitchFamily="34" charset="0"/>
              <a:cs typeface="Arial" panose="020B0604020202020204" pitchFamily="34" charset="0"/>
            </a:endParaRPr>
          </a:p>
          <a:p>
            <a:r>
              <a:rPr lang="en-US" sz="1600" dirty="0">
                <a:solidFill>
                  <a:srgbClr val="0432FF"/>
                </a:solidFill>
                <a:latin typeface="Arial" panose="020B0604020202020204" pitchFamily="34" charset="0"/>
                <a:cs typeface="Arial" panose="020B0604020202020204" pitchFamily="34" charset="0"/>
              </a:rPr>
              <a:t>Chapter 2: </a:t>
            </a:r>
            <a:r>
              <a:rPr lang="en-US" sz="1600" dirty="0">
                <a:latin typeface="Arial" panose="020B0604020202020204" pitchFamily="34" charset="0"/>
                <a:cs typeface="Arial" panose="020B0604020202020204" pitchFamily="34" charset="0"/>
              </a:rPr>
              <a:t>Physics Goals and Requirements </a:t>
            </a:r>
            <a:r>
              <a:rPr lang="en-US" sz="1600" i="1" dirty="0">
                <a:latin typeface="Arial" panose="020B0604020202020204" pitchFamily="34" charset="0"/>
                <a:cs typeface="Arial" panose="020B0604020202020204" pitchFamily="34" charset="0"/>
              </a:rPr>
              <a:t>(should be short, &lt; 50 pages)</a:t>
            </a:r>
          </a:p>
          <a:p>
            <a:r>
              <a:rPr lang="en-US" sz="1600" dirty="0">
                <a:latin typeface="Arial" panose="020B0604020202020204" pitchFamily="34" charset="0"/>
                <a:cs typeface="Arial" panose="020B0604020202020204" pitchFamily="34" charset="0"/>
              </a:rPr>
              <a:t>	2.1 EIC Context and History (like CDR 2.2 or YR section 1)</a:t>
            </a:r>
          </a:p>
          <a:p>
            <a:r>
              <a:rPr lang="en-US" sz="1600" dirty="0">
                <a:latin typeface="Arial" panose="020B0604020202020204" pitchFamily="34" charset="0"/>
                <a:cs typeface="Arial" panose="020B0604020202020204" pitchFamily="34" charset="0"/>
              </a:rPr>
              <a:t>	2.2 The Science Goals of the EIC and the Machine Parameters (like CDR 2.3)</a:t>
            </a:r>
          </a:p>
          <a:p>
            <a:r>
              <a:rPr lang="en-US" sz="1600" dirty="0">
                <a:latin typeface="Arial" panose="020B0604020202020204" pitchFamily="34" charset="0"/>
                <a:cs typeface="Arial" panose="020B0604020202020204" pitchFamily="34" charset="0"/>
              </a:rPr>
              <a:t>	2.3 The EIC Science (follow YR structure)</a:t>
            </a:r>
          </a:p>
          <a:p>
            <a:r>
              <a:rPr lang="en-US" sz="1600" dirty="0">
                <a:latin typeface="Arial" panose="020B0604020202020204" pitchFamily="34" charset="0"/>
                <a:cs typeface="Arial" panose="020B0604020202020204" pitchFamily="34" charset="0"/>
              </a:rPr>
              <a:t>	2.4 Scientific Requirements</a:t>
            </a:r>
          </a:p>
          <a:p>
            <a:r>
              <a:rPr lang="en-US" sz="1600" dirty="0">
                <a:solidFill>
                  <a:srgbClr val="0432FF"/>
                </a:solidFill>
                <a:latin typeface="Arial" panose="020B0604020202020204" pitchFamily="34" charset="0"/>
                <a:cs typeface="Arial" panose="020B0604020202020204" pitchFamily="34" charset="0"/>
              </a:rPr>
              <a:t>Chapter 3: </a:t>
            </a:r>
            <a:r>
              <a:rPr lang="en-US" sz="1600" dirty="0">
                <a:latin typeface="Arial" panose="020B0604020202020204" pitchFamily="34" charset="0"/>
                <a:cs typeface="Arial" panose="020B0604020202020204" pitchFamily="34" charset="0"/>
              </a:rPr>
              <a:t>Interaction Region 6 Overview (</a:t>
            </a:r>
            <a:r>
              <a:rPr lang="en-US" sz="1600" dirty="0" err="1">
                <a:latin typeface="Arial" panose="020B0604020202020204" pitchFamily="34" charset="0"/>
                <a:cs typeface="Arial" panose="020B0604020202020204" pitchFamily="34" charset="0"/>
              </a:rPr>
              <a:t>Elke</a:t>
            </a:r>
            <a:r>
              <a:rPr lang="en-US" sz="1600" dirty="0">
                <a:latin typeface="Arial" panose="020B0604020202020204" pitchFamily="34" charset="0"/>
                <a:cs typeface="Arial" panose="020B0604020202020204" pitchFamily="34" charset="0"/>
              </a:rPr>
              <a:t>/Rolf contributing)</a:t>
            </a:r>
          </a:p>
          <a:p>
            <a:r>
              <a:rPr lang="en-US" sz="1600" dirty="0">
                <a:solidFill>
                  <a:srgbClr val="0432FF"/>
                </a:solidFill>
                <a:latin typeface="Arial" panose="020B0604020202020204" pitchFamily="34" charset="0"/>
                <a:cs typeface="Arial" panose="020B0604020202020204" pitchFamily="34" charset="0"/>
              </a:rPr>
              <a:t>Chapter 8: </a:t>
            </a:r>
            <a:r>
              <a:rPr lang="en-US" sz="1600" dirty="0">
                <a:latin typeface="Arial" panose="020B0604020202020204" pitchFamily="34" charset="0"/>
                <a:cs typeface="Arial" panose="020B0604020202020204" pitchFamily="34" charset="0"/>
              </a:rPr>
              <a:t>Experimental Systems </a:t>
            </a:r>
            <a:r>
              <a:rPr lang="en-US" sz="1600" i="1" dirty="0">
                <a:latin typeface="Arial" panose="020B0604020202020204" pitchFamily="34" charset="0"/>
                <a:cs typeface="Arial" panose="020B0604020202020204" pitchFamily="34" charset="0"/>
              </a:rPr>
              <a:t>(can be long such that we can use as standalone detector TDR)</a:t>
            </a:r>
          </a:p>
          <a:p>
            <a:r>
              <a:rPr lang="en-US" sz="1600" dirty="0">
                <a:latin typeface="Arial" panose="020B0604020202020204" pitchFamily="34" charset="0"/>
                <a:cs typeface="Arial" panose="020B0604020202020204" pitchFamily="34" charset="0"/>
              </a:rPr>
              <a:t>	8.1 Experimental Equipment Requirements Summary (like CDR 8.2)</a:t>
            </a:r>
          </a:p>
          <a:p>
            <a:r>
              <a:rPr lang="en-US" sz="1600" dirty="0">
                <a:latin typeface="Arial" panose="020B0604020202020204" pitchFamily="34" charset="0"/>
                <a:cs typeface="Arial" panose="020B0604020202020204" pitchFamily="34" charset="0"/>
              </a:rPr>
              <a:t>	8.2 General Detector Considerations and Operations Challenges (YR 10, CDR 8.3)</a:t>
            </a:r>
          </a:p>
          <a:p>
            <a:r>
              <a:rPr lang="en-US" sz="1600" dirty="0">
                <a:latin typeface="Arial" panose="020B0604020202020204" pitchFamily="34" charset="0"/>
                <a:cs typeface="Arial" panose="020B0604020202020204" pitchFamily="34" charset="0"/>
              </a:rPr>
              <a:t>	8.3 EIC Detector	</a:t>
            </a:r>
          </a:p>
          <a:p>
            <a:r>
              <a:rPr lang="en-US" sz="1600" dirty="0">
                <a:latin typeface="Arial" panose="020B0604020202020204" pitchFamily="34" charset="0"/>
                <a:cs typeface="Arial" panose="020B0604020202020204" pitchFamily="34" charset="0"/>
              </a:rPr>
              <a:t>	8.4 Detector R&amp;D Summary</a:t>
            </a:r>
          </a:p>
          <a:p>
            <a:r>
              <a:rPr lang="en-US" sz="1600" dirty="0">
                <a:latin typeface="Arial" panose="020B0604020202020204" pitchFamily="34" charset="0"/>
                <a:cs typeface="Arial" panose="020B0604020202020204" pitchFamily="34" charset="0"/>
              </a:rPr>
              <a:t>	8.5 Detector Integration</a:t>
            </a:r>
          </a:p>
          <a:p>
            <a:r>
              <a:rPr lang="en-US" sz="1600" dirty="0">
                <a:latin typeface="Arial" panose="020B0604020202020204" pitchFamily="34" charset="0"/>
                <a:cs typeface="Arial" panose="020B0604020202020204" pitchFamily="34" charset="0"/>
              </a:rPr>
              <a:t>	8.6 Detector Commissioning and Pre-Operations</a:t>
            </a:r>
          </a:p>
          <a:p>
            <a:r>
              <a:rPr lang="en-US" sz="1600" dirty="0">
                <a:solidFill>
                  <a:srgbClr val="0432FF"/>
                </a:solidFill>
                <a:latin typeface="Arial" panose="020B0604020202020204" pitchFamily="34" charset="0"/>
                <a:cs typeface="Arial" panose="020B0604020202020204" pitchFamily="34" charset="0"/>
              </a:rPr>
              <a:t>Chapter 11: </a:t>
            </a:r>
            <a:r>
              <a:rPr lang="en-US" sz="1600" dirty="0">
                <a:latin typeface="Arial" panose="020B0604020202020204" pitchFamily="34" charset="0"/>
                <a:cs typeface="Arial" panose="020B0604020202020204" pitchFamily="34" charset="0"/>
              </a:rPr>
              <a:t>Commissioning (</a:t>
            </a:r>
            <a:r>
              <a:rPr lang="en-US" sz="1600" dirty="0" err="1">
                <a:latin typeface="Arial" panose="020B0604020202020204" pitchFamily="34" charset="0"/>
                <a:cs typeface="Arial" panose="020B0604020202020204" pitchFamily="34" charset="0"/>
              </a:rPr>
              <a:t>Elke</a:t>
            </a:r>
            <a:r>
              <a:rPr lang="en-US" sz="1600" dirty="0">
                <a:latin typeface="Arial" panose="020B0604020202020204" pitchFamily="34" charset="0"/>
                <a:cs typeface="Arial" panose="020B0604020202020204" pitchFamily="34" charset="0"/>
              </a:rPr>
              <a:t>/Rolf contributing)</a:t>
            </a:r>
          </a:p>
          <a:p>
            <a:r>
              <a:rPr lang="en-US" sz="1600" dirty="0">
                <a:solidFill>
                  <a:srgbClr val="0432FF"/>
                </a:solidFill>
                <a:latin typeface="Arial" panose="020B0604020202020204" pitchFamily="34" charset="0"/>
                <a:cs typeface="Arial" panose="020B0604020202020204" pitchFamily="34" charset="0"/>
              </a:rPr>
              <a:t>Appendix-B: </a:t>
            </a:r>
            <a:r>
              <a:rPr lang="en-US" sz="1600" dirty="0">
                <a:latin typeface="Arial" panose="020B0604020202020204" pitchFamily="34" charset="0"/>
                <a:cs typeface="Arial" panose="020B0604020202020204" pitchFamily="34" charset="0"/>
              </a:rPr>
              <a:t>Integration of a Second Experiment (mainly emphasizing feasibility, luminosity sharing, polarization with two experiments, and first-order checks of magnets/acceptance)</a:t>
            </a:r>
          </a:p>
        </p:txBody>
      </p:sp>
    </p:spTree>
    <p:extLst>
      <p:ext uri="{BB962C8B-B14F-4D97-AF65-F5344CB8AC3E}">
        <p14:creationId xmlns:p14="http://schemas.microsoft.com/office/powerpoint/2010/main" val="45072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10274" y="0"/>
            <a:ext cx="9144000" cy="584669"/>
          </a:xfrm>
        </p:spPr>
        <p:txBody>
          <a:bodyPr>
            <a:noAutofit/>
          </a:bodyPr>
          <a:lstStyle/>
          <a:p>
            <a:r>
              <a:rPr lang="en-US" dirty="0"/>
              <a:t>Detector Overview and Requirements - Outline</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3</a:t>
            </a:fld>
            <a:endParaRPr lang="en-US" dirty="0"/>
          </a:p>
        </p:txBody>
      </p:sp>
      <p:sp>
        <p:nvSpPr>
          <p:cNvPr id="6" name="TextBox 5">
            <a:extLst>
              <a:ext uri="{FF2B5EF4-FFF2-40B4-BE49-F238E27FC236}">
                <a16:creationId xmlns:a16="http://schemas.microsoft.com/office/drawing/2014/main" id="{8C6527DA-C9F7-BFC1-F530-9B978A355557}"/>
              </a:ext>
            </a:extLst>
          </p:cNvPr>
          <p:cNvSpPr txBox="1"/>
          <p:nvPr/>
        </p:nvSpPr>
        <p:spPr>
          <a:xfrm>
            <a:off x="396240" y="701040"/>
            <a:ext cx="8239760" cy="4401205"/>
          </a:xfrm>
          <a:prstGeom prst="rect">
            <a:avLst/>
          </a:prstGeom>
          <a:noFill/>
        </p:spPr>
        <p:txBody>
          <a:bodyPr wrap="square" rtlCol="0">
            <a:spAutoFit/>
          </a:bodyPr>
          <a:lstStyle/>
          <a:p>
            <a:pPr marL="342900" indent="-342900">
              <a:spcAft>
                <a:spcPts val="600"/>
              </a:spcAft>
              <a:buClr>
                <a:srgbClr val="0432FF"/>
              </a:buClr>
              <a:buFont typeface="Wingdings" pitchFamily="2" charset="2"/>
              <a:buChar char="§"/>
            </a:pPr>
            <a:r>
              <a:rPr lang="en-US" sz="2400" dirty="0">
                <a:latin typeface="Arial" panose="020B0604020202020204" pitchFamily="34" charset="0"/>
                <a:cs typeface="Arial" panose="020B0604020202020204" pitchFamily="34" charset="0"/>
              </a:rPr>
              <a:t> (short) EIC introduction (for new DAC members)</a:t>
            </a:r>
          </a:p>
          <a:p>
            <a:pPr marL="342900" indent="-342900">
              <a:spcAft>
                <a:spcPts val="600"/>
              </a:spcAft>
              <a:buClr>
                <a:srgbClr val="0432FF"/>
              </a:buClr>
              <a:buFont typeface="Wingdings" pitchFamily="2" charset="2"/>
              <a:buChar char="§"/>
            </a:pPr>
            <a:r>
              <a:rPr lang="en-US" sz="2400" dirty="0">
                <a:latin typeface="Arial" panose="020B0604020202020204" pitchFamily="34" charset="0"/>
                <a:cs typeface="Arial" panose="020B0604020202020204" pitchFamily="34" charset="0"/>
              </a:rPr>
              <a:t> EIC detector scope</a:t>
            </a:r>
          </a:p>
          <a:p>
            <a:pPr marL="342900" indent="-342900">
              <a:spcAft>
                <a:spcPts val="600"/>
              </a:spcAft>
              <a:buClr>
                <a:srgbClr val="0432FF"/>
              </a:buClr>
              <a:buFont typeface="Wingdings" pitchFamily="2" charset="2"/>
              <a:buChar char="§"/>
            </a:pPr>
            <a:r>
              <a:rPr lang="en-US" sz="2400" dirty="0">
                <a:latin typeface="Arial" panose="020B0604020202020204" pitchFamily="34" charset="0"/>
                <a:cs typeface="Arial" panose="020B0604020202020204" pitchFamily="34" charset="0"/>
              </a:rPr>
              <a:t> EIC high-level schedule</a:t>
            </a:r>
          </a:p>
          <a:p>
            <a:pPr marL="342900" indent="-342900">
              <a:spcAft>
                <a:spcPts val="600"/>
              </a:spcAft>
              <a:buClr>
                <a:srgbClr val="0432FF"/>
              </a:buClr>
              <a:buFont typeface="Wingdings" pitchFamily="2" charset="2"/>
              <a:buChar char="§"/>
            </a:pPr>
            <a:r>
              <a:rPr lang="en-US" sz="2400" dirty="0">
                <a:latin typeface="Arial" panose="020B0604020202020204" pitchFamily="34" charset="0"/>
                <a:cs typeface="Arial" panose="020B0604020202020204" pitchFamily="34" charset="0"/>
              </a:rPr>
              <a:t> EIC detector requirements</a:t>
            </a:r>
          </a:p>
          <a:p>
            <a:pPr marL="342900" indent="-342900">
              <a:spcAft>
                <a:spcPts val="600"/>
              </a:spcAft>
              <a:buClr>
                <a:srgbClr val="0432FF"/>
              </a:buClr>
              <a:buFont typeface="Wingdings" pitchFamily="2" charset="2"/>
              <a:buChar char="§"/>
            </a:pPr>
            <a:r>
              <a:rPr lang="en-US" sz="2400" dirty="0">
                <a:latin typeface="Arial" panose="020B0604020202020204" pitchFamily="34" charset="0"/>
                <a:cs typeface="Arial" panose="020B0604020202020204" pitchFamily="34" charset="0"/>
              </a:rPr>
              <a:t> How we work and integrate </a:t>
            </a:r>
            <a:r>
              <a:rPr lang="en-US" sz="2400" dirty="0" err="1">
                <a:latin typeface="Arial" panose="020B0604020202020204" pitchFamily="34" charset="0"/>
                <a:cs typeface="Arial" panose="020B0604020202020204" pitchFamily="34" charset="0"/>
              </a:rPr>
              <a:t>ePIC</a:t>
            </a:r>
            <a:endParaRPr lang="en-US" sz="2400" dirty="0">
              <a:latin typeface="Arial" panose="020B0604020202020204" pitchFamily="34" charset="0"/>
              <a:cs typeface="Arial" panose="020B0604020202020204" pitchFamily="34" charset="0"/>
            </a:endParaRPr>
          </a:p>
          <a:p>
            <a:pPr marL="342900" indent="-342900">
              <a:spcAft>
                <a:spcPts val="600"/>
              </a:spcAft>
              <a:buClr>
                <a:srgbClr val="0432FF"/>
              </a:buClr>
              <a:buFont typeface="Wingdings" pitchFamily="2" charset="2"/>
              <a:buChar char="§"/>
            </a:pPr>
            <a:r>
              <a:rPr lang="en-US" sz="2400" dirty="0">
                <a:latin typeface="Arial" panose="020B0604020202020204" pitchFamily="34" charset="0"/>
                <a:cs typeface="Arial" panose="020B0604020202020204" pitchFamily="34" charset="0"/>
              </a:rPr>
              <a:t> Risks &amp; Other Challenges</a:t>
            </a:r>
          </a:p>
          <a:p>
            <a:pPr marL="342900" indent="-342900">
              <a:spcAft>
                <a:spcPts val="600"/>
              </a:spcAft>
              <a:buClr>
                <a:srgbClr val="0432FF"/>
              </a:buClr>
              <a:buFont typeface="Wingdings" pitchFamily="2" charset="2"/>
              <a:buChar char="§"/>
            </a:pPr>
            <a:r>
              <a:rPr lang="en-US" sz="2400" dirty="0">
                <a:latin typeface="Arial" panose="020B0604020202020204" pitchFamily="34" charset="0"/>
                <a:cs typeface="Arial" panose="020B0604020202020204" pitchFamily="34" charset="0"/>
              </a:rPr>
              <a:t> Design and design review status</a:t>
            </a:r>
          </a:p>
          <a:p>
            <a:pPr marL="342900" indent="-342900">
              <a:spcAft>
                <a:spcPts val="600"/>
              </a:spcAft>
              <a:buClr>
                <a:srgbClr val="0432FF"/>
              </a:buClr>
              <a:buFont typeface="Wingdings" pitchFamily="2" charset="2"/>
              <a:buChar char="§"/>
            </a:pPr>
            <a:r>
              <a:rPr lang="en-US" sz="2400" dirty="0">
                <a:latin typeface="Arial" panose="020B0604020202020204" pitchFamily="34" charset="0"/>
                <a:cs typeface="Arial" panose="020B0604020202020204" pitchFamily="34" charset="0"/>
              </a:rPr>
              <a:t> Change Control and Records of Decision</a:t>
            </a:r>
          </a:p>
          <a:p>
            <a:pPr marL="342900" indent="-342900">
              <a:spcAft>
                <a:spcPts val="600"/>
              </a:spcAft>
              <a:buClr>
                <a:srgbClr val="0432FF"/>
              </a:buClr>
              <a:buFont typeface="Wingdings" pitchFamily="2" charset="2"/>
              <a:buChar char="§"/>
            </a:pPr>
            <a:r>
              <a:rPr lang="en-US" sz="2400" dirty="0">
                <a:latin typeface="Arial" panose="020B0604020202020204" pitchFamily="34" charset="0"/>
                <a:cs typeface="Arial" panose="020B0604020202020204" pitchFamily="34" charset="0"/>
              </a:rPr>
              <a:t> EIC detector Resources Review Board and International  Engagement</a:t>
            </a:r>
          </a:p>
        </p:txBody>
      </p:sp>
    </p:spTree>
    <p:extLst>
      <p:ext uri="{BB962C8B-B14F-4D97-AF65-F5344CB8AC3E}">
        <p14:creationId xmlns:p14="http://schemas.microsoft.com/office/powerpoint/2010/main" val="4235031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0" y="21371"/>
            <a:ext cx="9144000" cy="582845"/>
          </a:xfrm>
        </p:spPr>
        <p:txBody>
          <a:bodyPr>
            <a:normAutofit/>
          </a:bodyPr>
          <a:lstStyle/>
          <a:p>
            <a:r>
              <a:rPr lang="en-US" sz="3200" dirty="0"/>
              <a:t>1</a:t>
            </a:r>
            <a:r>
              <a:rPr lang="en-US" sz="3200" baseline="30000" dirty="0"/>
              <a:t>st</a:t>
            </a:r>
            <a:r>
              <a:rPr lang="en-US" sz="3200" dirty="0"/>
              <a:t> Resource Review Board (RRB) Meeting</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30</a:t>
            </a:fld>
            <a:endParaRPr lang="en-US" dirty="0"/>
          </a:p>
        </p:txBody>
      </p:sp>
      <p:sp>
        <p:nvSpPr>
          <p:cNvPr id="11" name="TextBox 10">
            <a:extLst>
              <a:ext uri="{FF2B5EF4-FFF2-40B4-BE49-F238E27FC236}">
                <a16:creationId xmlns:a16="http://schemas.microsoft.com/office/drawing/2014/main" id="{72349318-3806-042B-E301-8534FCDE1738}"/>
              </a:ext>
            </a:extLst>
          </p:cNvPr>
          <p:cNvSpPr txBox="1"/>
          <p:nvPr/>
        </p:nvSpPr>
        <p:spPr>
          <a:xfrm>
            <a:off x="1" y="3898035"/>
            <a:ext cx="8971280" cy="267765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First meeting on April 3-4, 2023, at Stony Brook University.</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DOE and the host labs promoting the EIC as a facility “fully international in character.”</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12 countries participating: Blue markers: RRB members; Orange markers: Observers</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Agenda reflected what we expect to have in future RRB meetings.</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RRB Charter ratified at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meeting. Initial Co-Chairs: Haiyan Gao (BNL), Diego </a:t>
            </a:r>
            <a:r>
              <a:rPr lang="en-US" sz="1600" dirty="0" err="1">
                <a:latin typeface="Arial" panose="020B0604020202020204" pitchFamily="34" charset="0"/>
                <a:cs typeface="Arial" panose="020B0604020202020204" pitchFamily="34" charset="0"/>
              </a:rPr>
              <a:t>Bettoni</a:t>
            </a:r>
            <a:r>
              <a:rPr lang="en-US" sz="1600" dirty="0">
                <a:latin typeface="Arial" panose="020B0604020202020204" pitchFamily="34" charset="0"/>
                <a:cs typeface="Arial" panose="020B0604020202020204" pitchFamily="34" charset="0"/>
              </a:rPr>
              <a:t> (INFN).</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meeting planned for December 7 + 8 in Washington, DC. </a:t>
            </a:r>
          </a:p>
          <a:p>
            <a:pPr marL="742950" lvl="1"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rPr>
              <a:t>Topics will include: Common Fund (or not) discussion, Computing (What is expected from partners), Governance (How does change control work for in-kind contributions), Quality Assurance (how does that get folded in reviews and planning documents), International agreements.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82" y="670791"/>
            <a:ext cx="7190093" cy="3160669"/>
          </a:xfrm>
          <a:prstGeom prst="rect">
            <a:avLst/>
          </a:prstGeom>
        </p:spPr>
      </p:pic>
    </p:spTree>
    <p:extLst>
      <p:ext uri="{BB962C8B-B14F-4D97-AF65-F5344CB8AC3E}">
        <p14:creationId xmlns:p14="http://schemas.microsoft.com/office/powerpoint/2010/main" val="2075854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0" y="21371"/>
            <a:ext cx="9112994" cy="582845"/>
          </a:xfrm>
        </p:spPr>
        <p:txBody>
          <a:bodyPr>
            <a:normAutofit/>
          </a:bodyPr>
          <a:lstStyle/>
          <a:p>
            <a:r>
              <a:rPr lang="en-US" sz="3200" dirty="0"/>
              <a:t>Non-DOE Interest &amp; In-Kind – Updated 07/05/23</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31</a:t>
            </a:fld>
            <a:endParaRPr lang="en-US" dirty="0"/>
          </a:p>
        </p:txBody>
      </p:sp>
      <p:graphicFrame>
        <p:nvGraphicFramePr>
          <p:cNvPr id="5" name="Table 4">
            <a:extLst>
              <a:ext uri="{FF2B5EF4-FFF2-40B4-BE49-F238E27FC236}">
                <a16:creationId xmlns:a16="http://schemas.microsoft.com/office/drawing/2014/main" id="{54114026-9A77-0998-8F23-006321648102}"/>
              </a:ext>
            </a:extLst>
          </p:cNvPr>
          <p:cNvGraphicFramePr>
            <a:graphicFrameLocks noGrp="1"/>
          </p:cNvGraphicFramePr>
          <p:nvPr/>
        </p:nvGraphicFramePr>
        <p:xfrm>
          <a:off x="83412" y="552382"/>
          <a:ext cx="8988858" cy="6102418"/>
        </p:xfrm>
        <a:graphic>
          <a:graphicData uri="http://schemas.openxmlformats.org/drawingml/2006/table">
            <a:tbl>
              <a:tblPr firstRow="1" bandRow="1">
                <a:tableStyleId>{5C22544A-7EE6-4342-B048-85BDC9FD1C3A}</a:tableStyleId>
              </a:tblPr>
              <a:tblGrid>
                <a:gridCol w="1802600">
                  <a:extLst>
                    <a:ext uri="{9D8B030D-6E8A-4147-A177-3AD203B41FA5}">
                      <a16:colId xmlns:a16="http://schemas.microsoft.com/office/drawing/2014/main" val="1371435365"/>
                    </a:ext>
                  </a:extLst>
                </a:gridCol>
                <a:gridCol w="7186258">
                  <a:extLst>
                    <a:ext uri="{9D8B030D-6E8A-4147-A177-3AD203B41FA5}">
                      <a16:colId xmlns:a16="http://schemas.microsoft.com/office/drawing/2014/main" val="1383690832"/>
                    </a:ext>
                  </a:extLst>
                </a:gridCol>
              </a:tblGrid>
              <a:tr h="341911">
                <a:tc>
                  <a:txBody>
                    <a:bodyPr/>
                    <a:lstStyle/>
                    <a:p>
                      <a:pPr algn="ctr"/>
                      <a:r>
                        <a:rPr lang="en-US" sz="1000" dirty="0">
                          <a:latin typeface="Arial" panose="020B0604020202020204" pitchFamily="34" charset="0"/>
                          <a:cs typeface="Arial" panose="020B0604020202020204" pitchFamily="34" charset="0"/>
                        </a:rPr>
                        <a:t>Entity</a:t>
                      </a:r>
                    </a:p>
                  </a:txBody>
                  <a:tcPr/>
                </a:tc>
                <a:tc>
                  <a:txBody>
                    <a:bodyPr/>
                    <a:lstStyle/>
                    <a:p>
                      <a:pPr algn="ctr"/>
                      <a:r>
                        <a:rPr lang="en-US" sz="1000" dirty="0">
                          <a:latin typeface="Arial" panose="020B0604020202020204" pitchFamily="34" charset="0"/>
                          <a:cs typeface="Arial" panose="020B0604020202020204" pitchFamily="34" charset="0"/>
                        </a:rPr>
                        <a:t>Interest and Important Facts</a:t>
                      </a:r>
                    </a:p>
                  </a:txBody>
                  <a:tcPr/>
                </a:tc>
                <a:extLst>
                  <a:ext uri="{0D108BD9-81ED-4DB2-BD59-A6C34878D82A}">
                    <a16:rowId xmlns:a16="http://schemas.microsoft.com/office/drawing/2014/main" val="518196269"/>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NSF</a:t>
                      </a:r>
                    </a:p>
                  </a:txBody>
                  <a:tcPr>
                    <a:solidFill>
                      <a:srgbClr val="FFC000"/>
                    </a:solidFill>
                  </a:tcPr>
                </a:tc>
                <a:tc>
                  <a:txBody>
                    <a:bodyPr/>
                    <a:lstStyle/>
                    <a:p>
                      <a:r>
                        <a:rPr lang="en-US" sz="1000" dirty="0">
                          <a:solidFill>
                            <a:schemeClr val="tx1"/>
                          </a:solidFill>
                          <a:latin typeface="Arial" panose="020B0604020202020204" pitchFamily="34" charset="0"/>
                          <a:cs typeface="Arial" panose="020B0604020202020204" pitchFamily="34" charset="0"/>
                        </a:rPr>
                        <a:t>NSF-MSRI pre-proposal submitted by 10 US universities – aims at full scope of backward EM calorimetry (eECal). Armenia, Czech, France/IN2P3 as unfunded</a:t>
                      </a:r>
                      <a:r>
                        <a:rPr lang="en-US" sz="1000" baseline="0" dirty="0">
                          <a:solidFill>
                            <a:schemeClr val="tx1"/>
                          </a:solidFill>
                          <a:latin typeface="Arial" panose="020B0604020202020204" pitchFamily="34" charset="0"/>
                          <a:cs typeface="Arial" panose="020B0604020202020204" pitchFamily="34" charset="0"/>
                        </a:rPr>
                        <a:t> contributors. Invited to submit proposal. Final NSF review is ongoing.</a:t>
                      </a:r>
                      <a:endParaRPr lang="en-US" sz="1000" dirty="0">
                        <a:solidFill>
                          <a:schemeClr val="tx1"/>
                        </a:solidFill>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3943952053"/>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CERN</a:t>
                      </a:r>
                    </a:p>
                  </a:txBody>
                  <a:tcPr>
                    <a:solidFill>
                      <a:srgbClr val="FFC000"/>
                    </a:solidFill>
                  </a:tcPr>
                </a:tc>
                <a:tc>
                  <a:txBody>
                    <a:bodyPr/>
                    <a:lstStyle/>
                    <a:p>
                      <a:r>
                        <a:rPr lang="en-US" sz="1000" dirty="0">
                          <a:solidFill>
                            <a:schemeClr val="tx1"/>
                          </a:solidFill>
                          <a:latin typeface="Arial" panose="020B0604020202020204" pitchFamily="34" charset="0"/>
                          <a:cs typeface="Arial" panose="020B0604020202020204" pitchFamily="34" charset="0"/>
                        </a:rPr>
                        <a:t>MAPS sensor design developed by CERN/ITS-3 Group providing synergy with ALICE. Synergy of gaseous-based Cherenkov detectors and photon-sensors with ALICE &amp; </a:t>
                      </a:r>
                      <a:r>
                        <a:rPr lang="en-US" sz="1000" dirty="0" err="1">
                          <a:solidFill>
                            <a:schemeClr val="tx1"/>
                          </a:solidFill>
                          <a:latin typeface="Arial" panose="020B0604020202020204" pitchFamily="34" charset="0"/>
                          <a:cs typeface="Arial" panose="020B0604020202020204" pitchFamily="34" charset="0"/>
                        </a:rPr>
                        <a:t>LHCb</a:t>
                      </a:r>
                      <a:r>
                        <a:rPr lang="en-US" sz="1000" dirty="0">
                          <a:solidFill>
                            <a:schemeClr val="tx1"/>
                          </a:solidFill>
                          <a:latin typeface="Arial" panose="020B0604020202020204" pitchFamily="34" charset="0"/>
                          <a:cs typeface="Arial" panose="020B0604020202020204" pitchFamily="34" charset="0"/>
                        </a:rPr>
                        <a:t>. Synergy of Forward AC-LGAD design with CMS endcap timing layer.</a:t>
                      </a:r>
                    </a:p>
                  </a:txBody>
                  <a:tcPr>
                    <a:solidFill>
                      <a:srgbClr val="FFC000"/>
                    </a:solidFill>
                  </a:tcPr>
                </a:tc>
                <a:extLst>
                  <a:ext uri="{0D108BD9-81ED-4DB2-BD59-A6C34878D82A}">
                    <a16:rowId xmlns:a16="http://schemas.microsoft.com/office/drawing/2014/main" val="2614360725"/>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Armenia</a:t>
                      </a:r>
                    </a:p>
                  </a:txBody>
                  <a:tcPr/>
                </a:tc>
                <a:tc>
                  <a:txBody>
                    <a:bodyPr/>
                    <a:lstStyle/>
                    <a:p>
                      <a:r>
                        <a:rPr lang="en-US" sz="1000" dirty="0">
                          <a:solidFill>
                            <a:schemeClr val="tx1"/>
                          </a:solidFill>
                          <a:latin typeface="Arial" panose="020B0604020202020204" pitchFamily="34" charset="0"/>
                          <a:cs typeface="Arial" panose="020B0604020202020204" pitchFamily="34" charset="0"/>
                        </a:rPr>
                        <a:t>Contributions, mainly labor to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and many EM calorimetry and particle id detectors component tests.</a:t>
                      </a:r>
                    </a:p>
                  </a:txBody>
                  <a:tcPr/>
                </a:tc>
                <a:extLst>
                  <a:ext uri="{0D108BD9-81ED-4DB2-BD59-A6C34878D82A}">
                    <a16:rowId xmlns:a16="http://schemas.microsoft.com/office/drawing/2014/main" val="525158277"/>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Canada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EIC included in</a:t>
                      </a:r>
                      <a:r>
                        <a:rPr lang="en-US" sz="1000" baseline="0" dirty="0">
                          <a:solidFill>
                            <a:schemeClr val="tx1"/>
                          </a:solidFill>
                          <a:latin typeface="Arial" panose="020B0604020202020204" pitchFamily="34" charset="0"/>
                          <a:cs typeface="Arial" panose="020B0604020202020204" pitchFamily="34" charset="0"/>
                        </a:rPr>
                        <a:t> 2022 </a:t>
                      </a:r>
                      <a:r>
                        <a:rPr lang="en-US" sz="1000" dirty="0">
                          <a:solidFill>
                            <a:schemeClr val="tx1"/>
                          </a:solidFill>
                          <a:latin typeface="Arial" panose="020B0604020202020204" pitchFamily="34" charset="0"/>
                          <a:cs typeface="Arial" panose="020B0604020202020204" pitchFamily="34" charset="0"/>
                        </a:rPr>
                        <a:t>Canadian</a:t>
                      </a:r>
                      <a:r>
                        <a:rPr lang="en-US" sz="1000" baseline="0" dirty="0">
                          <a:solidFill>
                            <a:schemeClr val="tx1"/>
                          </a:solidFill>
                          <a:latin typeface="Arial" panose="020B0604020202020204" pitchFamily="34" charset="0"/>
                          <a:cs typeface="Arial" panose="020B0604020202020204" pitchFamily="34" charset="0"/>
                        </a:rPr>
                        <a:t> Subatomic Physics</a:t>
                      </a:r>
                      <a:r>
                        <a:rPr lang="en-US" sz="1000" dirty="0">
                          <a:solidFill>
                            <a:schemeClr val="tx1"/>
                          </a:solidFill>
                          <a:latin typeface="Arial" panose="020B0604020202020204" pitchFamily="34" charset="0"/>
                          <a:cs typeface="Arial" panose="020B0604020202020204" pitchFamily="34" charset="0"/>
                        </a:rPr>
                        <a:t> Long-Range Plan; Interested in Compton Polarimetry, Barrel</a:t>
                      </a:r>
                      <a:r>
                        <a:rPr lang="en-US" sz="1000" dirty="0">
                          <a:solidFill>
                            <a:srgbClr val="FF0000"/>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Electromagnetic Calorimetry and Software</a:t>
                      </a:r>
                    </a:p>
                  </a:txBody>
                  <a:tcPr/>
                </a:tc>
                <a:extLst>
                  <a:ext uri="{0D108BD9-81ED-4DB2-BD59-A6C34878D82A}">
                    <a16:rowId xmlns:a16="http://schemas.microsoft.com/office/drawing/2014/main" val="480669715"/>
                  </a:ext>
                </a:extLst>
              </a:tr>
              <a:tr h="258232">
                <a:tc>
                  <a:txBody>
                    <a:bodyPr/>
                    <a:lstStyle/>
                    <a:p>
                      <a:r>
                        <a:rPr lang="en-US" sz="1000" b="1" dirty="0">
                          <a:solidFill>
                            <a:schemeClr val="tx1"/>
                          </a:solidFill>
                          <a:latin typeface="Arial" panose="020B0604020202020204" pitchFamily="34" charset="0"/>
                          <a:cs typeface="Arial" panose="020B0604020202020204" pitchFamily="34" charset="0"/>
                        </a:rPr>
                        <a:t>China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Forward EM Calorimeter</a:t>
                      </a:r>
                    </a:p>
                  </a:txBody>
                  <a:tcPr/>
                </a:tc>
                <a:extLst>
                  <a:ext uri="{0D108BD9-81ED-4DB2-BD59-A6C34878D82A}">
                    <a16:rowId xmlns:a16="http://schemas.microsoft.com/office/drawing/2014/main" val="2094486615"/>
                  </a:ext>
                </a:extLst>
              </a:tr>
              <a:tr h="350798">
                <a:tc>
                  <a:txBody>
                    <a:bodyPr/>
                    <a:lstStyle/>
                    <a:p>
                      <a:r>
                        <a:rPr lang="en-US" sz="1000" b="1" dirty="0">
                          <a:solidFill>
                            <a:schemeClr val="tx1"/>
                          </a:solidFill>
                          <a:latin typeface="Arial" panose="020B0604020202020204" pitchFamily="34" charset="0"/>
                          <a:cs typeface="Arial" panose="020B0604020202020204" pitchFamily="34" charset="0"/>
                        </a:rPr>
                        <a:t>Czech</a:t>
                      </a:r>
                    </a:p>
                  </a:txBody>
                  <a:tcPr/>
                </a:tc>
                <a:tc>
                  <a:txBody>
                    <a:bodyPr/>
                    <a:lstStyle/>
                    <a:p>
                      <a:r>
                        <a:rPr lang="en-US" sz="1000" dirty="0">
                          <a:solidFill>
                            <a:schemeClr val="tx1"/>
                          </a:solidFill>
                          <a:latin typeface="Arial" panose="020B0604020202020204" pitchFamily="34" charset="0"/>
                          <a:cs typeface="Arial" panose="020B0604020202020204" pitchFamily="34" charset="0"/>
                        </a:rPr>
                        <a:t>Working with funding agency; Interested in </a:t>
                      </a:r>
                      <a:r>
                        <a:rPr lang="en-US" sz="1000" dirty="0" err="1">
                          <a:solidFill>
                            <a:schemeClr val="tx1"/>
                          </a:solidFill>
                          <a:latin typeface="Arial" panose="020B0604020202020204" pitchFamily="34" charset="0"/>
                          <a:cs typeface="Arial" panose="020B0604020202020204" pitchFamily="34" charset="0"/>
                        </a:rPr>
                        <a:t>eECal</a:t>
                      </a:r>
                      <a:r>
                        <a:rPr lang="en-US" sz="1000" dirty="0">
                          <a:solidFill>
                            <a:schemeClr val="tx1"/>
                          </a:solidFill>
                          <a:latin typeface="Arial" panose="020B0604020202020204" pitchFamily="34" charset="0"/>
                          <a:cs typeface="Arial" panose="020B0604020202020204" pitchFamily="34" charset="0"/>
                        </a:rPr>
                        <a:t> (PbWO4 crystals and glass) and Silicon</a:t>
                      </a:r>
                    </a:p>
                  </a:txBody>
                  <a:tcPr/>
                </a:tc>
                <a:extLst>
                  <a:ext uri="{0D108BD9-81ED-4DB2-BD59-A6C34878D82A}">
                    <a16:rowId xmlns:a16="http://schemas.microsoft.com/office/drawing/2014/main" val="1349793005"/>
                  </a:ext>
                </a:extLst>
              </a:tr>
              <a:tr h="217625">
                <a:tc>
                  <a:txBody>
                    <a:bodyPr/>
                    <a:lstStyle/>
                    <a:p>
                      <a:r>
                        <a:rPr lang="en-US" sz="1000" b="1" dirty="0">
                          <a:solidFill>
                            <a:schemeClr val="tx1"/>
                          </a:solidFill>
                          <a:latin typeface="Arial" panose="020B0604020202020204" pitchFamily="34" charset="0"/>
                          <a:cs typeface="Arial" panose="020B0604020202020204" pitchFamily="34" charset="0"/>
                        </a:rPr>
                        <a:t>France/IRFU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 in MPGD/racking, electronics. Provided in-kind contributions to SC magnet design and interested to continue labor oversight during magnet construction.</a:t>
                      </a:r>
                    </a:p>
                  </a:txBody>
                  <a:tcPr/>
                </a:tc>
                <a:extLst>
                  <a:ext uri="{0D108BD9-81ED-4DB2-BD59-A6C34878D82A}">
                    <a16:rowId xmlns:a16="http://schemas.microsoft.com/office/drawing/2014/main" val="2677812410"/>
                  </a:ext>
                </a:extLst>
              </a:tr>
              <a:tr h="167640">
                <a:tc>
                  <a:txBody>
                    <a:bodyPr/>
                    <a:lstStyle/>
                    <a:p>
                      <a:r>
                        <a:rPr lang="en-US" sz="1000" b="1" dirty="0">
                          <a:solidFill>
                            <a:schemeClr val="tx1"/>
                          </a:solidFill>
                          <a:latin typeface="Arial" panose="020B0604020202020204" pitchFamily="34" charset="0"/>
                          <a:cs typeface="Arial" panose="020B0604020202020204" pitchFamily="34" charset="0"/>
                        </a:rPr>
                        <a:t>France/IN2P3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International contribution to backward EM calorimetry (including</a:t>
                      </a:r>
                      <a:r>
                        <a:rPr lang="en-US" sz="1000" baseline="0" dirty="0">
                          <a:solidFill>
                            <a:schemeClr val="tx1"/>
                          </a:solidFill>
                          <a:latin typeface="Arial" panose="020B0604020202020204" pitchFamily="34" charset="0"/>
                          <a:cs typeface="Arial" panose="020B0604020202020204" pitchFamily="34" charset="0"/>
                        </a:rPr>
                        <a:t> in-kind design)</a:t>
                      </a:r>
                      <a:r>
                        <a:rPr lang="en-US" sz="1000" dirty="0">
                          <a:solidFill>
                            <a:schemeClr val="tx1"/>
                          </a:solidFill>
                          <a:latin typeface="Arial" panose="020B0604020202020204" pitchFamily="34" charset="0"/>
                          <a:cs typeface="Arial" panose="020B0604020202020204" pitchFamily="34" charset="0"/>
                        </a:rPr>
                        <a:t> and to readout electronics (two ASICs for AC-LGAD detectors and Calorimetry). IRFU &amp; IN2P3 discussing together for higher-level contributions.</a:t>
                      </a:r>
                    </a:p>
                  </a:txBody>
                  <a:tcPr/>
                </a:tc>
                <a:extLst>
                  <a:ext uri="{0D108BD9-81ED-4DB2-BD59-A6C34878D82A}">
                    <a16:rowId xmlns:a16="http://schemas.microsoft.com/office/drawing/2014/main" val="3664565651"/>
                  </a:ext>
                </a:extLst>
              </a:tr>
              <a:tr h="167640">
                <a:tc>
                  <a:txBody>
                    <a:bodyPr/>
                    <a:lstStyle/>
                    <a:p>
                      <a:r>
                        <a:rPr lang="en-US" sz="1000" b="1" dirty="0">
                          <a:solidFill>
                            <a:schemeClr val="tx1"/>
                          </a:solidFill>
                          <a:latin typeface="Arial" panose="020B0604020202020204" pitchFamily="34" charset="0"/>
                          <a:cs typeface="Arial" panose="020B0604020202020204" pitchFamily="34" charset="0"/>
                        </a:rPr>
                        <a:t>India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Consortium is working with Funding agency; Interested in detector</a:t>
                      </a:r>
                      <a:r>
                        <a:rPr lang="en-US" sz="1000" baseline="0" dirty="0">
                          <a:solidFill>
                            <a:schemeClr val="tx1"/>
                          </a:solidFill>
                          <a:latin typeface="Arial" panose="020B0604020202020204" pitchFamily="34" charset="0"/>
                          <a:cs typeface="Arial" panose="020B0604020202020204" pitchFamily="34" charset="0"/>
                        </a:rPr>
                        <a:t> s</a:t>
                      </a:r>
                      <a:r>
                        <a:rPr lang="en-US" sz="1000" dirty="0">
                          <a:solidFill>
                            <a:schemeClr val="tx1"/>
                          </a:solidFill>
                          <a:latin typeface="Arial" panose="020B0604020202020204" pitchFamily="34" charset="0"/>
                          <a:cs typeface="Arial" panose="020B0604020202020204" pitchFamily="34" charset="0"/>
                        </a:rPr>
                        <a:t>oftware (non-project scientific</a:t>
                      </a:r>
                      <a:r>
                        <a:rPr lang="en-US" sz="1000" baseline="0" dirty="0">
                          <a:solidFill>
                            <a:schemeClr val="tx1"/>
                          </a:solidFill>
                          <a:latin typeface="Arial" panose="020B0604020202020204" pitchFamily="34" charset="0"/>
                          <a:cs typeface="Arial" panose="020B0604020202020204" pitchFamily="34" charset="0"/>
                        </a:rPr>
                        <a:t> contribution),</a:t>
                      </a:r>
                      <a:r>
                        <a:rPr lang="en-US" sz="1000" dirty="0">
                          <a:solidFill>
                            <a:schemeClr val="tx1"/>
                          </a:solidFill>
                          <a:latin typeface="Arial" panose="020B0604020202020204" pitchFamily="34" charset="0"/>
                          <a:cs typeface="Arial" panose="020B0604020202020204" pitchFamily="34" charset="0"/>
                        </a:rPr>
                        <a:t> contributions to DAQ/slow controls. Investigating further hardware contributions (including possible links with Si plants).</a:t>
                      </a:r>
                    </a:p>
                  </a:txBody>
                  <a:tcPr/>
                </a:tc>
                <a:extLst>
                  <a:ext uri="{0D108BD9-81ED-4DB2-BD59-A6C34878D82A}">
                    <a16:rowId xmlns:a16="http://schemas.microsoft.com/office/drawing/2014/main" val="1580117097"/>
                  </a:ext>
                </a:extLst>
              </a:tr>
              <a:tr h="274320">
                <a:tc>
                  <a:txBody>
                    <a:bodyPr/>
                    <a:lstStyle/>
                    <a:p>
                      <a:r>
                        <a:rPr lang="en-US" sz="1000" b="1" dirty="0">
                          <a:solidFill>
                            <a:schemeClr val="tx1"/>
                          </a:solidFill>
                          <a:latin typeface="Arial" panose="020B0604020202020204" pitchFamily="34" charset="0"/>
                          <a:cs typeface="Arial" panose="020B0604020202020204" pitchFamily="34" charset="0"/>
                        </a:rPr>
                        <a:t>Italy/INFN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of forward particle identification detector (</a:t>
                      </a:r>
                      <a:r>
                        <a:rPr lang="en-US" sz="1000" dirty="0" err="1">
                          <a:solidFill>
                            <a:schemeClr val="tx1"/>
                          </a:solidFill>
                          <a:latin typeface="Arial" panose="020B0604020202020204" pitchFamily="34" charset="0"/>
                          <a:cs typeface="Arial" panose="020B0604020202020204" pitchFamily="34" charset="0"/>
                        </a:rPr>
                        <a:t>dRICH</a:t>
                      </a:r>
                      <a:r>
                        <a:rPr lang="en-US" sz="1000" dirty="0">
                          <a:solidFill>
                            <a:schemeClr val="tx1"/>
                          </a:solidFill>
                          <a:latin typeface="Arial" panose="020B0604020202020204" pitchFamily="34" charset="0"/>
                          <a:cs typeface="Arial" panose="020B0604020202020204" pitchFamily="34" charset="0"/>
                        </a:rPr>
                        <a:t>), at (part of) the Si/MAPS tracker scope, and at photo-sensor contributions. Further investigating possible interest in EIC detector magnet scope.</a:t>
                      </a:r>
                    </a:p>
                  </a:txBody>
                  <a:tcPr/>
                </a:tc>
                <a:extLst>
                  <a:ext uri="{0D108BD9-81ED-4DB2-BD59-A6C34878D82A}">
                    <a16:rowId xmlns:a16="http://schemas.microsoft.com/office/drawing/2014/main" val="2275224923"/>
                  </a:ext>
                </a:extLst>
              </a:tr>
              <a:tr h="274320">
                <a:tc>
                  <a:txBody>
                    <a:bodyPr/>
                    <a:lstStyle/>
                    <a:p>
                      <a:r>
                        <a:rPr lang="en-US" sz="1000" b="1" dirty="0">
                          <a:solidFill>
                            <a:schemeClr val="tx1"/>
                          </a:solidFill>
                          <a:latin typeface="Arial" panose="020B0604020202020204" pitchFamily="34" charset="0"/>
                          <a:cs typeface="Arial" panose="020B0604020202020204" pitchFamily="34" charset="0"/>
                        </a:rPr>
                        <a:t>Israel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B0 Detectors (Si tracking and PbWO4)</a:t>
                      </a:r>
                    </a:p>
                  </a:txBody>
                  <a:tcPr/>
                </a:tc>
                <a:extLst>
                  <a:ext uri="{0D108BD9-81ED-4DB2-BD59-A6C34878D82A}">
                    <a16:rowId xmlns:a16="http://schemas.microsoft.com/office/drawing/2014/main" val="4196413477"/>
                  </a:ext>
                </a:extLst>
              </a:tr>
              <a:tr h="389796">
                <a:tc>
                  <a:txBody>
                    <a:bodyPr/>
                    <a:lstStyle/>
                    <a:p>
                      <a:r>
                        <a:rPr lang="en-US" sz="1000" b="1" dirty="0">
                          <a:solidFill>
                            <a:schemeClr val="tx1"/>
                          </a:solidFill>
                          <a:latin typeface="Arial" panose="020B0604020202020204" pitchFamily="34" charset="0"/>
                          <a:cs typeface="Arial" panose="020B0604020202020204" pitchFamily="34" charset="0"/>
                        </a:rPr>
                        <a:t>Japan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Interested</a:t>
                      </a:r>
                      <a:r>
                        <a:rPr lang="en-US" sz="1000" baseline="0" dirty="0">
                          <a:solidFill>
                            <a:schemeClr val="tx1"/>
                          </a:solidFill>
                          <a:latin typeface="Arial" panose="020B0604020202020204" pitchFamily="34" charset="0"/>
                          <a:cs typeface="Arial" panose="020B0604020202020204" pitchFamily="34" charset="0"/>
                        </a:rPr>
                        <a:t> </a:t>
                      </a:r>
                      <a:r>
                        <a:rPr lang="en-US" sz="1000" dirty="0">
                          <a:solidFill>
                            <a:schemeClr val="tx1"/>
                          </a:solidFill>
                          <a:latin typeface="Arial" panose="020B0604020202020204" pitchFamily="34" charset="0"/>
                          <a:cs typeface="Arial" panose="020B0604020202020204" pitchFamily="34" charset="0"/>
                        </a:rPr>
                        <a:t>in a US-Japan agreement; Aims at full scope of Zero-Degree Calorimeter in collaboration with Taiwan/Korea. Pursuit of full scope of barrel AC-LGAD detector as EIC-Asia consortium. Contribution to DAQ/streaming. Possible aerogel.</a:t>
                      </a:r>
                    </a:p>
                  </a:txBody>
                  <a:tcPr/>
                </a:tc>
                <a:extLst>
                  <a:ext uri="{0D108BD9-81ED-4DB2-BD59-A6C34878D82A}">
                    <a16:rowId xmlns:a16="http://schemas.microsoft.com/office/drawing/2014/main" val="1567486306"/>
                  </a:ext>
                </a:extLst>
              </a:tr>
              <a:tr h="412685">
                <a:tc>
                  <a:txBody>
                    <a:bodyPr/>
                    <a:lstStyle/>
                    <a:p>
                      <a:r>
                        <a:rPr lang="en-US" sz="1000" b="1" dirty="0">
                          <a:solidFill>
                            <a:schemeClr val="tx1"/>
                          </a:solidFill>
                          <a:latin typeface="Arial" panose="020B0604020202020204" pitchFamily="34" charset="0"/>
                          <a:cs typeface="Arial" panose="020B0604020202020204" pitchFamily="34" charset="0"/>
                        </a:rPr>
                        <a:t>Korea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panose="020B0604020202020204" pitchFamily="34" charset="0"/>
                          <a:cs typeface="Arial" panose="020B0604020202020204" pitchFamily="34" charset="0"/>
                        </a:rPr>
                        <a:t>Aims at major scope for fiber-based barrel EM calorimeter,</a:t>
                      </a:r>
                      <a:r>
                        <a:rPr lang="en-US" sz="1000" baseline="0" dirty="0">
                          <a:solidFill>
                            <a:schemeClr val="tx1"/>
                          </a:solidFill>
                          <a:latin typeface="Arial" panose="020B0604020202020204" pitchFamily="34" charset="0"/>
                          <a:cs typeface="Arial" panose="020B0604020202020204" pitchFamily="34" charset="0"/>
                        </a:rPr>
                        <a:t> Also work packages for</a:t>
                      </a:r>
                      <a:r>
                        <a:rPr lang="en-US" sz="1000" dirty="0">
                          <a:solidFill>
                            <a:schemeClr val="tx1"/>
                          </a:solidFill>
                          <a:latin typeface="Arial" panose="020B0604020202020204" pitchFamily="34" charset="0"/>
                          <a:cs typeface="Arial" panose="020B0604020202020204" pitchFamily="34" charset="0"/>
                        </a:rPr>
                        <a:t> barrel AC-LGAD and Si-based hadronic calorimetry for ZDC.as part of EIC-Asia consortium (includes also </a:t>
                      </a:r>
                      <a:r>
                        <a:rPr lang="en-US" sz="1000" dirty="0" err="1">
                          <a:solidFill>
                            <a:schemeClr val="tx1"/>
                          </a:solidFill>
                          <a:latin typeface="Arial" panose="020B0604020202020204" pitchFamily="34" charset="0"/>
                          <a:cs typeface="Arial" panose="020B0604020202020204" pitchFamily="34" charset="0"/>
                        </a:rPr>
                        <a:t>Japan,Taiwan</a:t>
                      </a:r>
                      <a:r>
                        <a:rPr lang="en-US" sz="1000" dirty="0">
                          <a:solidFill>
                            <a:schemeClr val="tx1"/>
                          </a:solidFill>
                          <a:latin typeface="Arial" panose="020B0604020202020204" pitchFamily="34" charset="0"/>
                          <a:cs typeface="Arial" panose="020B0604020202020204" pitchFamily="34" charset="0"/>
                        </a:rPr>
                        <a:t>), Collaboration on Si tracking detector</a:t>
                      </a:r>
                      <a:r>
                        <a:rPr lang="en-US" sz="1000" baseline="0" dirty="0">
                          <a:solidFill>
                            <a:schemeClr val="tx1"/>
                          </a:solidFill>
                          <a:latin typeface="Arial" panose="020B0604020202020204" pitchFamily="34" charset="0"/>
                          <a:cs typeface="Arial" panose="020B0604020202020204" pitchFamily="34" charset="0"/>
                        </a:rPr>
                        <a:t>. </a:t>
                      </a:r>
                      <a:endParaRPr lang="en-US" sz="10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14002649"/>
                  </a:ext>
                </a:extLst>
              </a:tr>
              <a:tr h="217625">
                <a:tc>
                  <a:txBody>
                    <a:bodyPr/>
                    <a:lstStyle/>
                    <a:p>
                      <a:r>
                        <a:rPr lang="en-US" sz="1000" b="1" dirty="0">
                          <a:solidFill>
                            <a:schemeClr val="tx1"/>
                          </a:solidFill>
                          <a:latin typeface="Arial" panose="020B0604020202020204" pitchFamily="34" charset="0"/>
                          <a:cs typeface="Arial" panose="020B0604020202020204" pitchFamily="34" charset="0"/>
                        </a:rPr>
                        <a:t>Poland</a:t>
                      </a:r>
                    </a:p>
                  </a:txBody>
                  <a:tcPr/>
                </a:tc>
                <a:tc>
                  <a:txBody>
                    <a:bodyPr/>
                    <a:lstStyle/>
                    <a:p>
                      <a:r>
                        <a:rPr lang="en-US" sz="1000" dirty="0">
                          <a:solidFill>
                            <a:schemeClr val="tx1"/>
                          </a:solidFill>
                          <a:latin typeface="Arial" panose="020B0604020202020204" pitchFamily="34" charset="0"/>
                          <a:cs typeface="Arial" panose="020B0604020202020204" pitchFamily="34" charset="0"/>
                        </a:rPr>
                        <a:t>Actively working with ministry/funding agency; Interested in detectors along the beam line (luminosity detector, Roman Pots)</a:t>
                      </a:r>
                    </a:p>
                  </a:txBody>
                  <a:tcPr/>
                </a:tc>
                <a:extLst>
                  <a:ext uri="{0D108BD9-81ED-4DB2-BD59-A6C34878D82A}">
                    <a16:rowId xmlns:a16="http://schemas.microsoft.com/office/drawing/2014/main" val="3408921962"/>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Taiwan</a:t>
                      </a:r>
                    </a:p>
                  </a:txBody>
                  <a:tcPr/>
                </a:tc>
                <a:tc>
                  <a:txBody>
                    <a:bodyPr/>
                    <a:lstStyle/>
                    <a:p>
                      <a:r>
                        <a:rPr lang="en-US" sz="1000" dirty="0">
                          <a:solidFill>
                            <a:schemeClr val="tx1"/>
                          </a:solidFill>
                          <a:latin typeface="Arial" panose="020B0604020202020204" pitchFamily="34" charset="0"/>
                          <a:cs typeface="Arial" panose="020B0604020202020204" pitchFamily="34" charset="0"/>
                        </a:rPr>
                        <a:t>Pursuit of full scope of barrel AC-LGAD as part of EIC-Asia consortium. LYSO-based EM calorimeter for ZDC, Also optical readout/fiber. Possible later interest in PCBs. Computing.</a:t>
                      </a:r>
                    </a:p>
                  </a:txBody>
                  <a:tcPr/>
                </a:tc>
                <a:extLst>
                  <a:ext uri="{0D108BD9-81ED-4DB2-BD59-A6C34878D82A}">
                    <a16:rowId xmlns:a16="http://schemas.microsoft.com/office/drawing/2014/main" val="1697182557"/>
                  </a:ext>
                </a:extLst>
              </a:tr>
              <a:tr h="198120">
                <a:tc>
                  <a:txBody>
                    <a:bodyPr/>
                    <a:lstStyle/>
                    <a:p>
                      <a:r>
                        <a:rPr lang="en-US" sz="1000" b="1" dirty="0">
                          <a:solidFill>
                            <a:schemeClr val="tx1"/>
                          </a:solidFill>
                          <a:latin typeface="Arial" panose="020B0604020202020204" pitchFamily="34" charset="0"/>
                          <a:cs typeface="Arial" panose="020B0604020202020204" pitchFamily="34" charset="0"/>
                        </a:rPr>
                        <a:t>UK</a:t>
                      </a:r>
                    </a:p>
                  </a:txBody>
                  <a:tcPr/>
                </a:tc>
                <a:tc>
                  <a:txBody>
                    <a:bodyPr/>
                    <a:lstStyle/>
                    <a:p>
                      <a:r>
                        <a:rPr lang="en-US" sz="1000" dirty="0">
                          <a:solidFill>
                            <a:schemeClr val="tx1"/>
                          </a:solidFill>
                          <a:latin typeface="Arial" panose="020B0604020202020204" pitchFamily="34" charset="0"/>
                          <a:cs typeface="Arial" panose="020B0604020202020204" pitchFamily="34" charset="0"/>
                        </a:rPr>
                        <a:t>STFC seed funding for UK detector R&amp;D (3M£). Interest in Si/MAPS tracker, polarimetry and detectors along the beams (Low-Q2/</a:t>
                      </a:r>
                      <a:r>
                        <a:rPr lang="en-US" sz="1000" dirty="0" err="1">
                          <a:solidFill>
                            <a:schemeClr val="tx1"/>
                          </a:solidFill>
                          <a:latin typeface="Arial" panose="020B0604020202020204" pitchFamily="34" charset="0"/>
                          <a:cs typeface="Arial" panose="020B0604020202020204" pitchFamily="34" charset="0"/>
                        </a:rPr>
                        <a:t>TimePix</a:t>
                      </a:r>
                      <a:r>
                        <a:rPr lang="en-US" sz="1000" dirty="0">
                          <a:solidFill>
                            <a:schemeClr val="tx1"/>
                          </a:solidFill>
                          <a:latin typeface="Arial" panose="020B0604020202020204" pitchFamily="34" charset="0"/>
                          <a:cs typeface="Arial" panose="020B0604020202020204" pitchFamily="34" charset="0"/>
                        </a:rPr>
                        <a:t>). Follow-up STFC/UKRI request for 5-7 years submitted early 2023 (includes accelerator part).</a:t>
                      </a:r>
                    </a:p>
                  </a:txBody>
                  <a:tcPr/>
                </a:tc>
                <a:extLst>
                  <a:ext uri="{0D108BD9-81ED-4DB2-BD59-A6C34878D82A}">
                    <a16:rowId xmlns:a16="http://schemas.microsoft.com/office/drawing/2014/main" val="3815060802"/>
                  </a:ext>
                </a:extLst>
              </a:tr>
            </a:tbl>
          </a:graphicData>
        </a:graphic>
      </p:graphicFrame>
    </p:spTree>
    <p:extLst>
      <p:ext uri="{BB962C8B-B14F-4D97-AF65-F5344CB8AC3E}">
        <p14:creationId xmlns:p14="http://schemas.microsoft.com/office/powerpoint/2010/main" val="2301750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243840" y="21371"/>
            <a:ext cx="8308322" cy="582845"/>
          </a:xfrm>
        </p:spPr>
        <p:txBody>
          <a:bodyPr>
            <a:normAutofit/>
          </a:bodyPr>
          <a:lstStyle/>
          <a:p>
            <a:r>
              <a:rPr lang="en-US" sz="3200" dirty="0"/>
              <a:t>Detector Advisory Committee (DAC)</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32</a:t>
            </a:fld>
            <a:endParaRPr lang="en-US" dirty="0"/>
          </a:p>
        </p:txBody>
      </p:sp>
      <p:sp>
        <p:nvSpPr>
          <p:cNvPr id="4" name="TextBox 3">
            <a:extLst>
              <a:ext uri="{FF2B5EF4-FFF2-40B4-BE49-F238E27FC236}">
                <a16:creationId xmlns:a16="http://schemas.microsoft.com/office/drawing/2014/main" id="{4AA052A5-F3B0-20A5-F6E4-491E98FCB035}"/>
              </a:ext>
            </a:extLst>
          </p:cNvPr>
          <p:cNvSpPr txBox="1"/>
          <p:nvPr/>
        </p:nvSpPr>
        <p:spPr>
          <a:xfrm>
            <a:off x="89388" y="553416"/>
            <a:ext cx="8810772" cy="6017032"/>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We assembled the DAC in 2020</a:t>
            </a: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a:buClr>
                <a:srgbClr val="0432FF"/>
              </a:buClr>
            </a:pPr>
            <a:endParaRPr lang="en-US"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Per the charter, 1/3 of the committee was replaced early 2023</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Meetings to date:</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September 28-29, 2020. Bring the DAC up to speed and prepare them for upcoming charges, e.g., related to input on assessment of the call for Expressions of Interest (EoI).</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December 18, 2020. Update DAC on the EIC Project and Yellow Report status, the EoI assessment, international engagement, and planning for call for detector proposals.</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March 24-26, 2021. Transition from the generic EIC detector R&amp;D to the Project detector R&amp;D.</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December 2021 – January 2022. Evaluation of detector technologies, cost and schedule as input to the Detector Proposal Advisory Panel.</a:t>
            </a:r>
          </a:p>
          <a:p>
            <a:pPr marL="742950" lvl="1" indent="-285750">
              <a:spcAft>
                <a:spcPts val="600"/>
              </a:spcAft>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October 19-21, 2022. Review the ongoing project detector R&amp;D. Advise for the FY23 detector R&amp;D.</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This week: Review next phase of Project Detector R&amp;D and status of </a:t>
            </a:r>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design.</a:t>
            </a:r>
            <a:endParaRPr lang="en-US" sz="1400" dirty="0">
              <a:latin typeface="Arial" panose="020B0604020202020204" pitchFamily="34" charset="0"/>
              <a:cs typeface="Arial" panose="020B0604020202020204" pitchFamily="34" charset="0"/>
            </a:endParaRPr>
          </a:p>
          <a:p>
            <a:pPr marL="742950" lvl="1" indent="-285750">
              <a:buClr>
                <a:srgbClr val="0432FF"/>
              </a:buClr>
              <a:buFont typeface="Wingdings" panose="05000000000000000000" pitchFamily="2" charset="2"/>
              <a:buChar char="Ø"/>
            </a:pPr>
            <a:endParaRPr lang="en-US" sz="1400" dirty="0">
              <a:latin typeface="Arial" panose="020B0604020202020204" pitchFamily="34" charset="0"/>
              <a:cs typeface="Arial" panose="020B0604020202020204" pitchFamily="34" charset="0"/>
            </a:endParaRPr>
          </a:p>
        </p:txBody>
      </p:sp>
      <p:pic>
        <p:nvPicPr>
          <p:cNvPr id="7" name="Picture 6" descr="Table&#10;&#10;Description automatically generated">
            <a:extLst>
              <a:ext uri="{FF2B5EF4-FFF2-40B4-BE49-F238E27FC236}">
                <a16:creationId xmlns:a16="http://schemas.microsoft.com/office/drawing/2014/main" id="{B6DC666D-0FD4-E20D-6739-2F3012DCEE22}"/>
              </a:ext>
            </a:extLst>
          </p:cNvPr>
          <p:cNvPicPr>
            <a:picLocks noChangeAspect="1"/>
          </p:cNvPicPr>
          <p:nvPr/>
        </p:nvPicPr>
        <p:blipFill rotWithShape="1">
          <a:blip r:embed="rId2"/>
          <a:srcRect t="18310" r="59106"/>
          <a:stretch/>
        </p:blipFill>
        <p:spPr>
          <a:xfrm>
            <a:off x="937374" y="889266"/>
            <a:ext cx="3557400" cy="2539734"/>
          </a:xfrm>
          <a:prstGeom prst="rect">
            <a:avLst/>
          </a:prstGeom>
        </p:spPr>
      </p:pic>
      <p:graphicFrame>
        <p:nvGraphicFramePr>
          <p:cNvPr id="8" name="Table 7">
            <a:extLst>
              <a:ext uri="{FF2B5EF4-FFF2-40B4-BE49-F238E27FC236}">
                <a16:creationId xmlns:a16="http://schemas.microsoft.com/office/drawing/2014/main" id="{2C6F055D-B382-26DF-0F3D-90FE2903CA0D}"/>
              </a:ext>
            </a:extLst>
          </p:cNvPr>
          <p:cNvGraphicFramePr>
            <a:graphicFrameLocks noGrp="1"/>
          </p:cNvGraphicFramePr>
          <p:nvPr>
            <p:extLst>
              <p:ext uri="{D42A27DB-BD31-4B8C-83A1-F6EECF244321}">
                <p14:modId xmlns:p14="http://schemas.microsoft.com/office/powerpoint/2010/main" val="3406617549"/>
              </p:ext>
            </p:extLst>
          </p:nvPr>
        </p:nvGraphicFramePr>
        <p:xfrm>
          <a:off x="4929427" y="897718"/>
          <a:ext cx="3860800" cy="2438400"/>
        </p:xfrm>
        <a:graphic>
          <a:graphicData uri="http://schemas.openxmlformats.org/drawingml/2006/table">
            <a:tbl>
              <a:tblPr>
                <a:tableStyleId>{5C22544A-7EE6-4342-B048-85BDC9FD1C3A}</a:tableStyleId>
              </a:tblPr>
              <a:tblGrid>
                <a:gridCol w="1612900">
                  <a:extLst>
                    <a:ext uri="{9D8B030D-6E8A-4147-A177-3AD203B41FA5}">
                      <a16:colId xmlns:a16="http://schemas.microsoft.com/office/drawing/2014/main" val="3164695286"/>
                    </a:ext>
                  </a:extLst>
                </a:gridCol>
                <a:gridCol w="2247900">
                  <a:extLst>
                    <a:ext uri="{9D8B030D-6E8A-4147-A177-3AD203B41FA5}">
                      <a16:colId xmlns:a16="http://schemas.microsoft.com/office/drawing/2014/main" val="1729485861"/>
                    </a:ext>
                  </a:extLst>
                </a:gridCol>
              </a:tblGrid>
              <a:tr h="203200">
                <a:tc>
                  <a:txBody>
                    <a:bodyPr/>
                    <a:lstStyle/>
                    <a:p>
                      <a:pPr algn="l" fontAlgn="b"/>
                      <a:r>
                        <a:rPr lang="en-US" sz="1200" u="none" strike="noStrike" dirty="0">
                          <a:effectLst/>
                        </a:rPr>
                        <a:t>Edward Kinney (Chair)</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Boulder CO</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43729602"/>
                  </a:ext>
                </a:extLst>
              </a:tr>
              <a:tr h="203200">
                <a:tc>
                  <a:txBody>
                    <a:bodyPr/>
                    <a:lstStyle/>
                    <a:p>
                      <a:pPr algn="l" fontAlgn="b"/>
                      <a:r>
                        <a:rPr lang="en-US" sz="1200" u="none" strike="noStrike" dirty="0">
                          <a:solidFill>
                            <a:srgbClr val="0000FF"/>
                          </a:solidFill>
                          <a:effectLst/>
                        </a:rPr>
                        <a:t>Ken Wyllie</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CERN</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8573200"/>
                  </a:ext>
                </a:extLst>
              </a:tr>
              <a:tr h="203200">
                <a:tc>
                  <a:txBody>
                    <a:bodyPr/>
                    <a:lstStyle/>
                    <a:p>
                      <a:pPr algn="l" fontAlgn="b"/>
                      <a:r>
                        <a:rPr lang="en-US" sz="1200" u="none" strike="noStrike">
                          <a:solidFill>
                            <a:srgbClr val="0000FF"/>
                          </a:solidFill>
                          <a:effectLst/>
                        </a:rPr>
                        <a:t>Petra Merkel</a:t>
                      </a:r>
                      <a:endParaRPr lang="en-US" sz="1200" b="0" i="0" u="none" strike="noStrike">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FNAL</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20972189"/>
                  </a:ext>
                </a:extLst>
              </a:tr>
              <a:tr h="203200">
                <a:tc>
                  <a:txBody>
                    <a:bodyPr/>
                    <a:lstStyle/>
                    <a:p>
                      <a:pPr algn="l" fontAlgn="b"/>
                      <a:r>
                        <a:rPr lang="en-US" sz="1200" u="none" strike="noStrike" dirty="0" err="1">
                          <a:solidFill>
                            <a:srgbClr val="0000FF"/>
                          </a:solidFill>
                          <a:effectLst/>
                        </a:rPr>
                        <a:t>Antonis</a:t>
                      </a:r>
                      <a:r>
                        <a:rPr lang="en-US" sz="1200" u="none" strike="noStrike" dirty="0">
                          <a:solidFill>
                            <a:srgbClr val="0000FF"/>
                          </a:solidFill>
                          <a:effectLst/>
                        </a:rPr>
                        <a:t> </a:t>
                      </a:r>
                      <a:r>
                        <a:rPr lang="en-US" sz="1200" u="none" strike="noStrike" dirty="0" err="1">
                          <a:solidFill>
                            <a:srgbClr val="0000FF"/>
                          </a:solidFill>
                          <a:effectLst/>
                        </a:rPr>
                        <a:t>Papanestis</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Rutherford Appleton Laboratory</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14376794"/>
                  </a:ext>
                </a:extLst>
              </a:tr>
              <a:tr h="203200">
                <a:tc>
                  <a:txBody>
                    <a:bodyPr/>
                    <a:lstStyle/>
                    <a:p>
                      <a:pPr algn="l" fontAlgn="b"/>
                      <a:r>
                        <a:rPr lang="en-US" sz="1200" u="none" strike="noStrike">
                          <a:effectLst/>
                        </a:rPr>
                        <a:t>Peter Krizan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U Ljubljana</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52393774"/>
                  </a:ext>
                </a:extLst>
              </a:tr>
              <a:tr h="203200">
                <a:tc>
                  <a:txBody>
                    <a:bodyPr/>
                    <a:lstStyle/>
                    <a:p>
                      <a:pPr algn="l" fontAlgn="b"/>
                      <a:r>
                        <a:rPr lang="en-US" sz="1200" u="none" strike="noStrike">
                          <a:effectLst/>
                        </a:rPr>
                        <a:t>Ana Amelia Machado</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University of Campinas, Brazil</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11435725"/>
                  </a:ext>
                </a:extLst>
              </a:tr>
              <a:tr h="203200">
                <a:tc>
                  <a:txBody>
                    <a:bodyPr/>
                    <a:lstStyle/>
                    <a:p>
                      <a:pPr algn="l" fontAlgn="b"/>
                      <a:r>
                        <a:rPr lang="en-US" sz="1200" u="none" strike="noStrike">
                          <a:effectLst/>
                        </a:rPr>
                        <a:t>Heidi Schellman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Oregon State</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59816238"/>
                  </a:ext>
                </a:extLst>
              </a:tr>
              <a:tr h="203200">
                <a:tc>
                  <a:txBody>
                    <a:bodyPr/>
                    <a:lstStyle/>
                    <a:p>
                      <a:pPr algn="l" fontAlgn="b"/>
                      <a:r>
                        <a:rPr lang="en-US" sz="1200" u="none" strike="noStrike">
                          <a:effectLst/>
                        </a:rPr>
                        <a:t>Brigitte Vachon</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McGill</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3038426"/>
                  </a:ext>
                </a:extLst>
              </a:tr>
              <a:tr h="203200">
                <a:tc>
                  <a:txBody>
                    <a:bodyPr/>
                    <a:lstStyle/>
                    <a:p>
                      <a:pPr algn="l" fontAlgn="b"/>
                      <a:r>
                        <a:rPr lang="en-US" sz="1200" u="none" strike="noStrike" dirty="0">
                          <a:solidFill>
                            <a:srgbClr val="0000FF"/>
                          </a:solidFill>
                          <a:effectLst/>
                        </a:rPr>
                        <a:t>Stefano </a:t>
                      </a:r>
                      <a:r>
                        <a:rPr lang="en-US" sz="1200" u="none" strike="noStrike" dirty="0" err="1">
                          <a:solidFill>
                            <a:srgbClr val="0000FF"/>
                          </a:solidFill>
                          <a:effectLst/>
                        </a:rPr>
                        <a:t>Miscetti</a:t>
                      </a:r>
                      <a:endParaRPr lang="en-US" sz="1200" b="0" i="0" u="none" strike="noStrike" dirty="0">
                        <a:solidFill>
                          <a:srgbClr val="0000FF"/>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INFN Frascati</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0650455"/>
                  </a:ext>
                </a:extLst>
              </a:tr>
              <a:tr h="203200">
                <a:tc>
                  <a:txBody>
                    <a:bodyPr/>
                    <a:lstStyle/>
                    <a:p>
                      <a:pPr algn="l" fontAlgn="b"/>
                      <a:r>
                        <a:rPr lang="en-US" sz="1200" u="none" strike="noStrike">
                          <a:effectLst/>
                        </a:rPr>
                        <a:t>Etiennette Auffray</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CERN</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0300685"/>
                  </a:ext>
                </a:extLst>
              </a:tr>
              <a:tr h="203200">
                <a:tc>
                  <a:txBody>
                    <a:bodyPr/>
                    <a:lstStyle/>
                    <a:p>
                      <a:pPr algn="l" fontAlgn="b"/>
                      <a:r>
                        <a:rPr lang="en-US" sz="1200" u="none" strike="noStrike">
                          <a:effectLst/>
                        </a:rPr>
                        <a:t>Andrew White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U. Texas Arlington</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69827609"/>
                  </a:ext>
                </a:extLst>
              </a:tr>
              <a:tr h="203200">
                <a:tc>
                  <a:txBody>
                    <a:bodyPr/>
                    <a:lstStyle/>
                    <a:p>
                      <a:pPr algn="l" fontAlgn="b"/>
                      <a:r>
                        <a:rPr lang="en-US" sz="1200" u="none" strike="noStrike">
                          <a:effectLst/>
                        </a:rPr>
                        <a:t>Chi Yang</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SDU China</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83831402"/>
                  </a:ext>
                </a:extLst>
              </a:tr>
            </a:tbl>
          </a:graphicData>
        </a:graphic>
      </p:graphicFrame>
      <p:cxnSp>
        <p:nvCxnSpPr>
          <p:cNvPr id="11" name="Straight Arrow Connector 10">
            <a:extLst>
              <a:ext uri="{FF2B5EF4-FFF2-40B4-BE49-F238E27FC236}">
                <a16:creationId xmlns:a16="http://schemas.microsoft.com/office/drawing/2014/main" id="{7E3248E5-F0CC-4E09-3515-14475DB6339B}"/>
              </a:ext>
            </a:extLst>
          </p:cNvPr>
          <p:cNvCxnSpPr>
            <a:cxnSpLocks/>
          </p:cNvCxnSpPr>
          <p:nvPr/>
        </p:nvCxnSpPr>
        <p:spPr>
          <a:xfrm>
            <a:off x="4555734" y="2159133"/>
            <a:ext cx="3247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37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232B40-7C35-3049-A1E2-3B796595F150}"/>
              </a:ext>
            </a:extLst>
          </p:cNvPr>
          <p:cNvSpPr>
            <a:spLocks noGrp="1"/>
          </p:cNvSpPr>
          <p:nvPr>
            <p:ph type="title"/>
          </p:nvPr>
        </p:nvSpPr>
        <p:spPr>
          <a:xfrm>
            <a:off x="0" y="1"/>
            <a:ext cx="7886700" cy="657546"/>
          </a:xfrm>
        </p:spPr>
        <p:txBody>
          <a:bodyPr>
            <a:normAutofit/>
          </a:bodyPr>
          <a:lstStyle/>
          <a:p>
            <a:r>
              <a:rPr lang="en-US" dirty="0"/>
              <a:t>DOE CD-3A Design Review</a:t>
            </a:r>
          </a:p>
        </p:txBody>
      </p:sp>
      <p:sp>
        <p:nvSpPr>
          <p:cNvPr id="2" name="Slide Number Placeholder 1">
            <a:extLst>
              <a:ext uri="{FF2B5EF4-FFF2-40B4-BE49-F238E27FC236}">
                <a16:creationId xmlns:a16="http://schemas.microsoft.com/office/drawing/2014/main" id="{43429C21-5428-7845-AB81-E5EC845C8541}"/>
              </a:ext>
            </a:extLst>
          </p:cNvPr>
          <p:cNvSpPr>
            <a:spLocks noGrp="1"/>
          </p:cNvSpPr>
          <p:nvPr>
            <p:ph type="sldNum" sz="quarter" idx="12"/>
          </p:nvPr>
        </p:nvSpPr>
        <p:spPr/>
        <p:txBody>
          <a:bodyPr/>
          <a:lstStyle/>
          <a:p>
            <a:fld id="{893C5830-40F3-F04E-B2E3-10E6672BA8FF}" type="slidenum">
              <a:rPr lang="en-US" smtClean="0"/>
              <a:t>33</a:t>
            </a:fld>
            <a:endParaRPr lang="en-US" dirty="0"/>
          </a:p>
        </p:txBody>
      </p:sp>
      <p:sp>
        <p:nvSpPr>
          <p:cNvPr id="5" name="TextBox 4">
            <a:extLst>
              <a:ext uri="{FF2B5EF4-FFF2-40B4-BE49-F238E27FC236}">
                <a16:creationId xmlns:a16="http://schemas.microsoft.com/office/drawing/2014/main" id="{FF24CCC7-9910-1A45-A6D9-9D8A51E59872}"/>
              </a:ext>
            </a:extLst>
          </p:cNvPr>
          <p:cNvSpPr txBox="1"/>
          <p:nvPr/>
        </p:nvSpPr>
        <p:spPr>
          <a:xfrm>
            <a:off x="29726" y="502764"/>
            <a:ext cx="1645194" cy="369332"/>
          </a:xfrm>
          <a:prstGeom prst="rect">
            <a:avLst/>
          </a:prstGeom>
          <a:noFill/>
        </p:spPr>
        <p:txBody>
          <a:bodyPr wrap="none" rtlCol="0">
            <a:spAutoFit/>
          </a:bodyPr>
          <a:lstStyle/>
          <a:p>
            <a:r>
              <a:rPr lang="en-US" dirty="0">
                <a:solidFill>
                  <a:srgbClr val="0000FF"/>
                </a:solidFill>
              </a:rPr>
              <a:t>Reviewers: </a:t>
            </a:r>
            <a:r>
              <a:rPr lang="en-US" dirty="0"/>
              <a:t>DAC</a:t>
            </a:r>
          </a:p>
        </p:txBody>
      </p:sp>
      <p:sp>
        <p:nvSpPr>
          <p:cNvPr id="3" name="TextBox 2">
            <a:extLst>
              <a:ext uri="{FF2B5EF4-FFF2-40B4-BE49-F238E27FC236}">
                <a16:creationId xmlns:a16="http://schemas.microsoft.com/office/drawing/2014/main" id="{5E847030-5A0B-415B-B252-E05B69571CD8}"/>
              </a:ext>
            </a:extLst>
          </p:cNvPr>
          <p:cNvSpPr txBox="1"/>
          <p:nvPr/>
        </p:nvSpPr>
        <p:spPr>
          <a:xfrm>
            <a:off x="248575" y="1376039"/>
            <a:ext cx="184731" cy="369332"/>
          </a:xfrm>
          <a:prstGeom prst="rect">
            <a:avLst/>
          </a:prstGeom>
          <a:noFill/>
        </p:spPr>
        <p:txBody>
          <a:bodyPr wrap="none" rtlCol="0">
            <a:spAutoFit/>
          </a:bodyPr>
          <a:lstStyle/>
          <a:p>
            <a:endParaRPr lang="en-US" dirty="0"/>
          </a:p>
        </p:txBody>
      </p:sp>
      <p:sp>
        <p:nvSpPr>
          <p:cNvPr id="9" name="Rectangle 8">
            <a:extLst>
              <a:ext uri="{FF2B5EF4-FFF2-40B4-BE49-F238E27FC236}">
                <a16:creationId xmlns:a16="http://schemas.microsoft.com/office/drawing/2014/main" id="{44BD52C8-81B4-472D-AD30-81B6D364D433}"/>
              </a:ext>
            </a:extLst>
          </p:cNvPr>
          <p:cNvSpPr/>
          <p:nvPr/>
        </p:nvSpPr>
        <p:spPr>
          <a:xfrm>
            <a:off x="-10273" y="898608"/>
            <a:ext cx="4572000" cy="5801140"/>
          </a:xfrm>
          <a:prstGeom prst="rect">
            <a:avLst/>
          </a:prstGeom>
          <a:solidFill>
            <a:schemeClr val="bg1"/>
          </a:solidFill>
        </p:spPr>
        <p:txBody>
          <a:bodyPr>
            <a:spAutoFit/>
          </a:bodyPr>
          <a:lstStyle/>
          <a:p>
            <a:pPr algn="just">
              <a:lnSpc>
                <a:spcPct val="107000"/>
              </a:lnSpc>
            </a:pPr>
            <a:r>
              <a:rPr lang="en-US" sz="1100" dirty="0">
                <a:latin typeface="Arial" panose="020B0604020202020204" pitchFamily="34" charset="0"/>
                <a:ea typeface="Century Gothic" panose="020B0502020202020204" pitchFamily="34" charset="0"/>
                <a:cs typeface="Times New Roman" panose="02020603050405020304" pitchFamily="18" charset="0"/>
              </a:rPr>
              <a:t>For the 6</a:t>
            </a:r>
            <a:r>
              <a:rPr lang="en-US" sz="1100" baseline="30000" dirty="0">
                <a:latin typeface="Arial" panose="020B0604020202020204" pitchFamily="34" charset="0"/>
                <a:ea typeface="Century Gothic" panose="020B0502020202020204" pitchFamily="34" charset="0"/>
                <a:cs typeface="Times New Roman" panose="02020603050405020304" pitchFamily="18" charset="0"/>
              </a:rPr>
              <a:t>th</a:t>
            </a:r>
            <a:r>
              <a:rPr lang="en-US" sz="1100" dirty="0">
                <a:latin typeface="Arial" panose="020B0604020202020204" pitchFamily="34" charset="0"/>
                <a:ea typeface="Century Gothic" panose="020B0502020202020204" pitchFamily="34" charset="0"/>
                <a:cs typeface="Times New Roman" panose="02020603050405020304" pitchFamily="18" charset="0"/>
              </a:rPr>
              <a:t> DAC meeting that serves as comprehensive EIC detector design review, the DAC is asked to answer the following charge questions: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100" dirty="0">
                <a:latin typeface="Arial" panose="020B0604020202020204" pitchFamily="34" charset="0"/>
                <a:ea typeface="Century Gothic" panose="020B050202020202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1100" dirty="0">
                <a:latin typeface="Arial" panose="020B0604020202020204" pitchFamily="34" charset="0"/>
                <a:ea typeface="Century Gothic" panose="020B0502020202020204" pitchFamily="34" charset="0"/>
                <a:cs typeface="Times New Roman" panose="02020603050405020304" pitchFamily="18" charset="0"/>
              </a:rPr>
              <a:t>Given the detector progress over the last two years and the status of the </a:t>
            </a:r>
            <a:r>
              <a:rPr lang="en-US" sz="1100" dirty="0" err="1">
                <a:latin typeface="Arial" panose="020B0604020202020204" pitchFamily="34" charset="0"/>
                <a:ea typeface="Century Gothic" panose="020B0502020202020204" pitchFamily="34" charset="0"/>
                <a:cs typeface="Times New Roman" panose="02020603050405020304" pitchFamily="18" charset="0"/>
              </a:rPr>
              <a:t>ePIC</a:t>
            </a:r>
            <a:r>
              <a:rPr lang="en-US" sz="1100" dirty="0">
                <a:latin typeface="Arial" panose="020B0604020202020204" pitchFamily="34" charset="0"/>
                <a:ea typeface="Century Gothic" panose="020B0502020202020204" pitchFamily="34" charset="0"/>
                <a:cs typeface="Times New Roman" panose="02020603050405020304" pitchFamily="18" charset="0"/>
              </a:rPr>
              <a:t> detector, are the projected timelines of the Electron-Ion Collider detector feasible? Do there remain significant open detector technology questions?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1100" dirty="0">
                <a:latin typeface="Arial" panose="020B0604020202020204" pitchFamily="34" charset="0"/>
                <a:ea typeface="Century Gothic" panose="020B0502020202020204" pitchFamily="34" charset="0"/>
                <a:cs typeface="Times New Roman" panose="02020603050405020304" pitchFamily="18" charset="0"/>
              </a:rPr>
              <a:t>Are the requirements for the detector and their flow down sufficiently comprehensive for this stage of the project to complete the design of the various detector technologies?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1100" dirty="0">
                <a:latin typeface="Arial" panose="020B0604020202020204" pitchFamily="34" charset="0"/>
                <a:ea typeface="Century Gothic" panose="020B0502020202020204" pitchFamily="34" charset="0"/>
                <a:cs typeface="Times New Roman" panose="02020603050405020304" pitchFamily="18" charset="0"/>
              </a:rPr>
              <a:t>Are the interfaces between the elements of the design adequately defined for this stage of the project and to proceed with the detector long-lead procurement items?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1100" dirty="0">
                <a:latin typeface="Arial" panose="020B0604020202020204" pitchFamily="34" charset="0"/>
                <a:ea typeface="Century Gothic" panose="020B0502020202020204" pitchFamily="34" charset="0"/>
                <a:cs typeface="Times New Roman" panose="02020603050405020304" pitchFamily="18" charset="0"/>
              </a:rPr>
              <a:t>Is the design of these long-lead procurement items sufficiently advanced and mature to start procurement in 2024? Are the technical specifications complete?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1100" dirty="0">
                <a:latin typeface="Arial" panose="020B0604020202020204" pitchFamily="34" charset="0"/>
                <a:ea typeface="Century Gothic" panose="020B0502020202020204" pitchFamily="34" charset="0"/>
                <a:cs typeface="Times New Roman" panose="02020603050405020304" pitchFamily="18" charset="0"/>
              </a:rPr>
              <a:t>Is the projected design maturity of the further detector components likely to be accomplished by the end of 2024 for CD-2 and CD-3?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1100" dirty="0">
                <a:latin typeface="Arial" panose="020B0604020202020204" pitchFamily="34" charset="0"/>
                <a:ea typeface="Century Gothic" panose="020B0502020202020204" pitchFamily="34" charset="0"/>
                <a:cs typeface="Times New Roman" panose="02020603050405020304" pitchFamily="18" charset="0"/>
              </a:rPr>
              <a:t>Is the overall schedule for completion of the design, production, and installation of detector components realistic?</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100" dirty="0">
                <a:latin typeface="Arial" panose="020B0604020202020204" pitchFamily="34" charset="0"/>
                <a:ea typeface="Century Gothic" panose="020B050202020202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dirty="0">
                <a:latin typeface="Arial" panose="020B0604020202020204" pitchFamily="34" charset="0"/>
                <a:ea typeface="Century Gothic" panose="020B0502020202020204" pitchFamily="34" charset="0"/>
                <a:cs typeface="Times New Roman" panose="02020603050405020304" pitchFamily="18" charset="0"/>
              </a:rPr>
              <a:t>We welcome any other suggestions you can make for additions and changes that will improve the quality of the EIC detector design. Note that there is no dedicated charge element related to detector R&amp;D and their risk mitigation as the DAC will separately review and advice on this.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100" dirty="0">
                <a:latin typeface="Arial" panose="020B0604020202020204" pitchFamily="34" charset="0"/>
                <a:ea typeface="Century Gothic" panose="020B0502020202020204" pitchFamily="34" charset="0"/>
                <a:cs typeface="Times New Roman" panose="02020603050405020304" pitchFamily="18" charset="0"/>
              </a:rPr>
              <a:t>The committee is requested to organize their assessment in terms of findings, comments, and recommendations and provide a written report by September 30, 2023.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F6719BFE-083F-486C-AAC2-487C6CA0BA71}"/>
              </a:ext>
            </a:extLst>
          </p:cNvPr>
          <p:cNvPicPr>
            <a:picLocks noChangeAspect="1"/>
          </p:cNvPicPr>
          <p:nvPr/>
        </p:nvPicPr>
        <p:blipFill>
          <a:blip r:embed="rId2"/>
          <a:stretch>
            <a:fillRect/>
          </a:stretch>
        </p:blipFill>
        <p:spPr>
          <a:xfrm>
            <a:off x="4638046" y="677376"/>
            <a:ext cx="4505954" cy="3049378"/>
          </a:xfrm>
          <a:prstGeom prst="rect">
            <a:avLst/>
          </a:prstGeom>
        </p:spPr>
      </p:pic>
      <p:pic>
        <p:nvPicPr>
          <p:cNvPr id="15" name="Picture 14">
            <a:extLst>
              <a:ext uri="{FF2B5EF4-FFF2-40B4-BE49-F238E27FC236}">
                <a16:creationId xmlns:a16="http://schemas.microsoft.com/office/drawing/2014/main" id="{F25F6F4D-6425-4926-81B4-6F0BD8DD378F}"/>
              </a:ext>
            </a:extLst>
          </p:cNvPr>
          <p:cNvPicPr>
            <a:picLocks noChangeAspect="1"/>
          </p:cNvPicPr>
          <p:nvPr/>
        </p:nvPicPr>
        <p:blipFill>
          <a:blip r:embed="rId3"/>
          <a:stretch>
            <a:fillRect/>
          </a:stretch>
        </p:blipFill>
        <p:spPr>
          <a:xfrm>
            <a:off x="4622328" y="3780022"/>
            <a:ext cx="4521672" cy="2614501"/>
          </a:xfrm>
          <a:prstGeom prst="rect">
            <a:avLst/>
          </a:prstGeom>
        </p:spPr>
      </p:pic>
    </p:spTree>
    <p:extLst>
      <p:ext uri="{BB962C8B-B14F-4D97-AF65-F5344CB8AC3E}">
        <p14:creationId xmlns:p14="http://schemas.microsoft.com/office/powerpoint/2010/main" val="4061530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7F23-D0A7-9E48-8160-CE00418844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80211E89-43FB-7A41-A582-E0625A0F3093}"/>
              </a:ext>
            </a:extLst>
          </p:cNvPr>
          <p:cNvSpPr>
            <a:spLocks noGrp="1"/>
          </p:cNvSpPr>
          <p:nvPr>
            <p:ph type="sldNum" sz="quarter" idx="12"/>
          </p:nvPr>
        </p:nvSpPr>
        <p:spPr/>
        <p:txBody>
          <a:bodyPr/>
          <a:lstStyle/>
          <a:p>
            <a:fld id="{893C5830-40F3-F04E-B2E3-10E6672BA8FF}" type="slidenum">
              <a:rPr lang="en-US" smtClean="0"/>
              <a:t>34</a:t>
            </a:fld>
            <a:endParaRPr lang="en-US" dirty="0"/>
          </a:p>
        </p:txBody>
      </p:sp>
    </p:spTree>
    <p:extLst>
      <p:ext uri="{BB962C8B-B14F-4D97-AF65-F5344CB8AC3E}">
        <p14:creationId xmlns:p14="http://schemas.microsoft.com/office/powerpoint/2010/main" val="75884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59E2-3DE7-C241-A871-28CFDC791DA5}"/>
              </a:ext>
            </a:extLst>
          </p:cNvPr>
          <p:cNvSpPr>
            <a:spLocks noGrp="1"/>
          </p:cNvSpPr>
          <p:nvPr>
            <p:ph type="title"/>
          </p:nvPr>
        </p:nvSpPr>
        <p:spPr>
          <a:xfrm>
            <a:off x="0" y="-1801"/>
            <a:ext cx="7886700" cy="682838"/>
          </a:xfrm>
        </p:spPr>
        <p:txBody>
          <a:bodyPr>
            <a:normAutofit/>
          </a:bodyPr>
          <a:lstStyle/>
          <a:p>
            <a:r>
              <a:rPr lang="en-US" dirty="0"/>
              <a:t>Where to find Information</a:t>
            </a:r>
          </a:p>
        </p:txBody>
      </p:sp>
      <p:sp>
        <p:nvSpPr>
          <p:cNvPr id="4" name="Content Placeholder 3">
            <a:extLst>
              <a:ext uri="{FF2B5EF4-FFF2-40B4-BE49-F238E27FC236}">
                <a16:creationId xmlns:a16="http://schemas.microsoft.com/office/drawing/2014/main" id="{002C6DF0-7309-9D49-8277-76C40FAAEF3D}"/>
              </a:ext>
            </a:extLst>
          </p:cNvPr>
          <p:cNvSpPr>
            <a:spLocks noGrp="1"/>
          </p:cNvSpPr>
          <p:nvPr>
            <p:ph idx="1"/>
          </p:nvPr>
        </p:nvSpPr>
        <p:spPr>
          <a:xfrm>
            <a:off x="0" y="787935"/>
            <a:ext cx="9144000" cy="5561494"/>
          </a:xfrm>
        </p:spPr>
        <p:txBody>
          <a:bodyPr>
            <a:normAutofit/>
          </a:bodyPr>
          <a:lstStyle/>
          <a:p>
            <a:pPr>
              <a:buClr>
                <a:srgbClr val="0000FF"/>
              </a:buClr>
              <a:buFont typeface="Wingdings" pitchFamily="2" charset="2"/>
              <a:buChar char="§"/>
            </a:pPr>
            <a:r>
              <a:rPr lang="en-US" sz="2000" dirty="0">
                <a:solidFill>
                  <a:srgbClr val="0000FF"/>
                </a:solidFill>
              </a:rPr>
              <a:t>Wiki-page: </a:t>
            </a:r>
            <a:r>
              <a:rPr lang="en-US" sz="2000" dirty="0">
                <a:hlinkClick r:id="rId2"/>
              </a:rPr>
              <a:t>https://wiki.bnl.gov/EPIC/index.php?title=Project_Information</a:t>
            </a:r>
            <a:endParaRPr lang="en-US" sz="2000" dirty="0"/>
          </a:p>
          <a:p>
            <a:pPr>
              <a:buClr>
                <a:srgbClr val="0000FF"/>
              </a:buClr>
              <a:buFont typeface="Wingdings" pitchFamily="2" charset="2"/>
              <a:buChar char="§"/>
            </a:pPr>
            <a:r>
              <a:rPr lang="en-US" sz="2000" dirty="0">
                <a:solidFill>
                  <a:srgbClr val="0000FF"/>
                </a:solidFill>
              </a:rPr>
              <a:t>Public </a:t>
            </a:r>
            <a:r>
              <a:rPr lang="en-US" sz="2000" dirty="0" err="1">
                <a:solidFill>
                  <a:srgbClr val="0000FF"/>
                </a:solidFill>
              </a:rPr>
              <a:t>Sharepoint</a:t>
            </a:r>
            <a:r>
              <a:rPr lang="en-US" sz="2000" dirty="0">
                <a:solidFill>
                  <a:srgbClr val="0000FF"/>
                </a:solidFill>
              </a:rPr>
              <a:t>: </a:t>
            </a:r>
            <a:r>
              <a:rPr lang="en-US" sz="2000" dirty="0">
                <a:hlinkClick r:id="rId3"/>
              </a:rPr>
              <a:t>ePIC</a:t>
            </a:r>
            <a:endParaRPr lang="en-US" sz="2000" dirty="0"/>
          </a:p>
          <a:p>
            <a:pPr>
              <a:buClr>
                <a:srgbClr val="0000FF"/>
              </a:buClr>
              <a:buFont typeface="Wingdings" pitchFamily="2" charset="2"/>
              <a:buChar char="§"/>
            </a:pPr>
            <a:r>
              <a:rPr lang="en-US" sz="2000" dirty="0"/>
              <a:t>Detector Requirements: </a:t>
            </a:r>
            <a:r>
              <a:rPr lang="en-US" sz="2000" dirty="0">
                <a:hlinkClick r:id="rId4"/>
              </a:rPr>
              <a:t>https://eic.jlab.org/Requirements/</a:t>
            </a:r>
            <a:endParaRPr lang="en-US" sz="2000" dirty="0"/>
          </a:p>
          <a:p>
            <a:pPr>
              <a:buClr>
                <a:srgbClr val="0000FF"/>
              </a:buClr>
              <a:buFont typeface="Wingdings" pitchFamily="2" charset="2"/>
              <a:buChar char="§"/>
            </a:pPr>
            <a:r>
              <a:rPr lang="en-US" sz="2000" dirty="0">
                <a:solidFill>
                  <a:srgbClr val="0000FF"/>
                </a:solidFill>
              </a:rPr>
              <a:t>Geometry Database: </a:t>
            </a:r>
            <a:r>
              <a:rPr lang="en-US" sz="2000" dirty="0"/>
              <a:t>https://</a:t>
            </a:r>
            <a:r>
              <a:rPr lang="en-US" sz="2000" dirty="0" err="1"/>
              <a:t>eic.jlab.org</a:t>
            </a:r>
            <a:r>
              <a:rPr lang="en-US" sz="2000" dirty="0"/>
              <a:t>/Geometry/Detector/Detector-20230108185912.html</a:t>
            </a:r>
          </a:p>
          <a:p>
            <a:pPr>
              <a:buClr>
                <a:srgbClr val="0000FF"/>
              </a:buClr>
              <a:buFont typeface="Wingdings" pitchFamily="2" charset="2"/>
              <a:buChar char="§"/>
            </a:pPr>
            <a:r>
              <a:rPr lang="en-US" sz="2000" dirty="0">
                <a:solidFill>
                  <a:srgbClr val="0000FF"/>
                </a:solidFill>
              </a:rPr>
              <a:t>Updated </a:t>
            </a:r>
            <a:r>
              <a:rPr lang="en-US" sz="2000" dirty="0" err="1">
                <a:solidFill>
                  <a:srgbClr val="0000FF"/>
                </a:solidFill>
              </a:rPr>
              <a:t>ePIC</a:t>
            </a:r>
            <a:r>
              <a:rPr lang="en-US" sz="2000" dirty="0">
                <a:solidFill>
                  <a:srgbClr val="0000FF"/>
                </a:solidFill>
              </a:rPr>
              <a:t> figures: </a:t>
            </a:r>
            <a:r>
              <a:rPr lang="en-US" sz="2000" dirty="0">
                <a:solidFill>
                  <a:srgbClr val="0000FF"/>
                </a:solidFill>
                <a:hlinkClick r:id="rId5"/>
              </a:rPr>
              <a:t>Updated ePIC Figures</a:t>
            </a:r>
            <a:endParaRPr lang="en-US" sz="2000" dirty="0">
              <a:solidFill>
                <a:srgbClr val="0000FF"/>
              </a:solidFill>
            </a:endParaRPr>
          </a:p>
        </p:txBody>
      </p:sp>
      <p:sp>
        <p:nvSpPr>
          <p:cNvPr id="3" name="Slide Number Placeholder 2">
            <a:extLst>
              <a:ext uri="{FF2B5EF4-FFF2-40B4-BE49-F238E27FC236}">
                <a16:creationId xmlns:a16="http://schemas.microsoft.com/office/drawing/2014/main" id="{A23E03F3-80BE-9549-A3A7-4BA518ABBEBC}"/>
              </a:ext>
            </a:extLst>
          </p:cNvPr>
          <p:cNvSpPr>
            <a:spLocks noGrp="1"/>
          </p:cNvSpPr>
          <p:nvPr>
            <p:ph type="sldNum" sz="quarter" idx="12"/>
          </p:nvPr>
        </p:nvSpPr>
        <p:spPr/>
        <p:txBody>
          <a:bodyPr/>
          <a:lstStyle/>
          <a:p>
            <a:fld id="{893C5830-40F3-F04E-B2E3-10E6672BA8FF}" type="slidenum">
              <a:rPr lang="en-US" smtClean="0"/>
              <a:t>35</a:t>
            </a:fld>
            <a:endParaRPr lang="en-US" dirty="0"/>
          </a:p>
        </p:txBody>
      </p:sp>
    </p:spTree>
    <p:extLst>
      <p:ext uri="{BB962C8B-B14F-4D97-AF65-F5344CB8AC3E}">
        <p14:creationId xmlns:p14="http://schemas.microsoft.com/office/powerpoint/2010/main" val="2528453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0261D1-3520-6C4D-BF84-579B19C85F53}"/>
              </a:ext>
            </a:extLst>
          </p:cNvPr>
          <p:cNvSpPr>
            <a:spLocks noGrp="1"/>
          </p:cNvSpPr>
          <p:nvPr>
            <p:ph type="title"/>
          </p:nvPr>
        </p:nvSpPr>
        <p:spPr/>
        <p:txBody>
          <a:bodyPr/>
          <a:lstStyle/>
          <a:p>
            <a:pPr algn="l"/>
            <a:r>
              <a:rPr lang="en-US" b="0" dirty="0"/>
              <a:t>High Level Installation Schedule</a:t>
            </a:r>
          </a:p>
        </p:txBody>
      </p:sp>
      <p:sp>
        <p:nvSpPr>
          <p:cNvPr id="5" name="Right Arrow 4">
            <a:extLst>
              <a:ext uri="{FF2B5EF4-FFF2-40B4-BE49-F238E27FC236}">
                <a16:creationId xmlns:a16="http://schemas.microsoft.com/office/drawing/2014/main" id="{C3425D6D-33A5-984D-8619-65421FE6BDEA}"/>
              </a:ext>
            </a:extLst>
          </p:cNvPr>
          <p:cNvSpPr/>
          <p:nvPr/>
        </p:nvSpPr>
        <p:spPr>
          <a:xfrm>
            <a:off x="213359" y="1367536"/>
            <a:ext cx="8936729" cy="481584"/>
          </a:xfrm>
          <a:prstGeom prst="rightArrow">
            <a:avLst/>
          </a:prstGeom>
          <a:gradFill flip="none" rotWithShape="1">
            <a:gsLst>
              <a:gs pos="0">
                <a:srgbClr val="0432FF"/>
              </a:gs>
              <a:gs pos="54000">
                <a:srgbClr val="0096FF"/>
              </a:gs>
              <a:gs pos="100000">
                <a:schemeClr val="bg1"/>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6" name="Straight Arrow Connector 5">
            <a:extLst>
              <a:ext uri="{FF2B5EF4-FFF2-40B4-BE49-F238E27FC236}">
                <a16:creationId xmlns:a16="http://schemas.microsoft.com/office/drawing/2014/main" id="{76AAAFFB-0F79-0B46-8133-1591B49C1171}"/>
              </a:ext>
            </a:extLst>
          </p:cNvPr>
          <p:cNvCxnSpPr>
            <a:cxnSpLocks/>
          </p:cNvCxnSpPr>
          <p:nvPr/>
        </p:nvCxnSpPr>
        <p:spPr>
          <a:xfrm>
            <a:off x="636445" y="1159183"/>
            <a:ext cx="0" cy="616785"/>
          </a:xfrm>
          <a:prstGeom prst="straightConnector1">
            <a:avLst/>
          </a:prstGeom>
          <a:ln w="317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051594C-A547-AB40-81EF-8B36AEBCD69C}"/>
              </a:ext>
            </a:extLst>
          </p:cNvPr>
          <p:cNvSpPr txBox="1"/>
          <p:nvPr/>
        </p:nvSpPr>
        <p:spPr>
          <a:xfrm>
            <a:off x="274860" y="711077"/>
            <a:ext cx="73770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CD-3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04/2025</a:t>
            </a:r>
          </a:p>
        </p:txBody>
      </p:sp>
      <p:cxnSp>
        <p:nvCxnSpPr>
          <p:cNvPr id="8" name="Straight Arrow Connector 7">
            <a:extLst>
              <a:ext uri="{FF2B5EF4-FFF2-40B4-BE49-F238E27FC236}">
                <a16:creationId xmlns:a16="http://schemas.microsoft.com/office/drawing/2014/main" id="{12A91625-F067-8A43-A38B-D55602887406}"/>
              </a:ext>
            </a:extLst>
          </p:cNvPr>
          <p:cNvCxnSpPr>
            <a:cxnSpLocks/>
          </p:cNvCxnSpPr>
          <p:nvPr/>
        </p:nvCxnSpPr>
        <p:spPr>
          <a:xfrm>
            <a:off x="6632509" y="117419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A643BE1-BBBD-F644-B236-048599E96F19}"/>
              </a:ext>
            </a:extLst>
          </p:cNvPr>
          <p:cNvSpPr txBox="1"/>
          <p:nvPr/>
        </p:nvSpPr>
        <p:spPr>
          <a:xfrm>
            <a:off x="6006047" y="633414"/>
            <a:ext cx="12218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Milestone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Arial"/>
              </a:rPr>
              <a:t>P0_0305_0900</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0" name="Straight Arrow Connector 9">
            <a:extLst>
              <a:ext uri="{FF2B5EF4-FFF2-40B4-BE49-F238E27FC236}">
                <a16:creationId xmlns:a16="http://schemas.microsoft.com/office/drawing/2014/main" id="{62F0D8B2-DCE6-594B-9CCF-D8A09B547AB7}"/>
              </a:ext>
            </a:extLst>
          </p:cNvPr>
          <p:cNvCxnSpPr>
            <a:cxnSpLocks/>
          </p:cNvCxnSpPr>
          <p:nvPr/>
        </p:nvCxnSpPr>
        <p:spPr>
          <a:xfrm>
            <a:off x="7545958" y="1285363"/>
            <a:ext cx="0" cy="762819"/>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46EF7A-36C7-EE4C-835B-EA706B15908A}"/>
              </a:ext>
            </a:extLst>
          </p:cNvPr>
          <p:cNvSpPr txBox="1"/>
          <p:nvPr/>
        </p:nvSpPr>
        <p:spPr>
          <a:xfrm>
            <a:off x="7087338" y="823697"/>
            <a:ext cx="91723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early CD-4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09/2032</a:t>
            </a:r>
          </a:p>
        </p:txBody>
      </p:sp>
      <p:cxnSp>
        <p:nvCxnSpPr>
          <p:cNvPr id="12" name="Straight Arrow Connector 11">
            <a:extLst>
              <a:ext uri="{FF2B5EF4-FFF2-40B4-BE49-F238E27FC236}">
                <a16:creationId xmlns:a16="http://schemas.microsoft.com/office/drawing/2014/main" id="{06C31412-4391-3948-A62F-8E36A83C4EFD}"/>
              </a:ext>
            </a:extLst>
          </p:cNvPr>
          <p:cNvCxnSpPr>
            <a:cxnSpLocks/>
          </p:cNvCxnSpPr>
          <p:nvPr/>
        </p:nvCxnSpPr>
        <p:spPr>
          <a:xfrm>
            <a:off x="8721535" y="1171375"/>
            <a:ext cx="0" cy="103632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BAD0184-F103-F84B-B925-60CBB8CAC7A9}"/>
              </a:ext>
            </a:extLst>
          </p:cNvPr>
          <p:cNvSpPr txBox="1"/>
          <p:nvPr/>
        </p:nvSpPr>
        <p:spPr>
          <a:xfrm>
            <a:off x="8359952" y="711077"/>
            <a:ext cx="73770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CD-4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09/2034</a:t>
            </a:r>
          </a:p>
        </p:txBody>
      </p:sp>
      <p:sp>
        <p:nvSpPr>
          <p:cNvPr id="14" name="TextBox 13">
            <a:extLst>
              <a:ext uri="{FF2B5EF4-FFF2-40B4-BE49-F238E27FC236}">
                <a16:creationId xmlns:a16="http://schemas.microsoft.com/office/drawing/2014/main" id="{55F3FEDD-9DB2-664C-AAE3-78ADAD75CE2A}"/>
              </a:ext>
            </a:extLst>
          </p:cNvPr>
          <p:cNvSpPr txBox="1"/>
          <p:nvPr/>
        </p:nvSpPr>
        <p:spPr>
          <a:xfrm>
            <a:off x="6116101" y="2244881"/>
            <a:ext cx="102143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Transition into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Operations</a:t>
            </a:r>
          </a:p>
        </p:txBody>
      </p:sp>
      <p:sp>
        <p:nvSpPr>
          <p:cNvPr id="15" name="TextBox 14">
            <a:extLst>
              <a:ext uri="{FF2B5EF4-FFF2-40B4-BE49-F238E27FC236}">
                <a16:creationId xmlns:a16="http://schemas.microsoft.com/office/drawing/2014/main" id="{E5150785-C612-6843-A6B4-90BCEEF1CEAF}"/>
              </a:ext>
            </a:extLst>
          </p:cNvPr>
          <p:cNvSpPr txBox="1"/>
          <p:nvPr/>
        </p:nvSpPr>
        <p:spPr>
          <a:xfrm>
            <a:off x="8324685" y="2214584"/>
            <a:ext cx="8082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Start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Science</a:t>
            </a:r>
          </a:p>
        </p:txBody>
      </p:sp>
      <p:cxnSp>
        <p:nvCxnSpPr>
          <p:cNvPr id="17" name="Straight Arrow Connector 16">
            <a:extLst>
              <a:ext uri="{FF2B5EF4-FFF2-40B4-BE49-F238E27FC236}">
                <a16:creationId xmlns:a16="http://schemas.microsoft.com/office/drawing/2014/main" id="{8BAAA165-BBF4-D54D-8E49-6397E8B758B0}"/>
              </a:ext>
            </a:extLst>
          </p:cNvPr>
          <p:cNvCxnSpPr>
            <a:cxnSpLocks/>
          </p:cNvCxnSpPr>
          <p:nvPr/>
        </p:nvCxnSpPr>
        <p:spPr>
          <a:xfrm>
            <a:off x="721648" y="1868071"/>
            <a:ext cx="2094704" cy="0"/>
          </a:xfrm>
          <a:prstGeom prst="straightConnector1">
            <a:avLst/>
          </a:prstGeom>
          <a:ln w="19050">
            <a:solidFill>
              <a:srgbClr val="FF40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C60753D-8BA1-8E4A-97D9-BF92BF2E70B1}"/>
              </a:ext>
            </a:extLst>
          </p:cNvPr>
          <p:cNvSpPr txBox="1"/>
          <p:nvPr/>
        </p:nvSpPr>
        <p:spPr>
          <a:xfrm>
            <a:off x="1206622" y="1914620"/>
            <a:ext cx="976549"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40FF"/>
                </a:solidFill>
                <a:effectLst/>
                <a:uLnTx/>
                <a:uFillTx/>
                <a:latin typeface="Arial"/>
                <a:ea typeface="+mn-ea"/>
                <a:cs typeface="+mn-cs"/>
              </a:rPr>
              <a:t>Construction</a:t>
            </a:r>
          </a:p>
        </p:txBody>
      </p:sp>
      <p:cxnSp>
        <p:nvCxnSpPr>
          <p:cNvPr id="19" name="Straight Arrow Connector 18">
            <a:extLst>
              <a:ext uri="{FF2B5EF4-FFF2-40B4-BE49-F238E27FC236}">
                <a16:creationId xmlns:a16="http://schemas.microsoft.com/office/drawing/2014/main" id="{762CD726-38F8-524B-862D-390468958082}"/>
              </a:ext>
            </a:extLst>
          </p:cNvPr>
          <p:cNvCxnSpPr>
            <a:cxnSpLocks/>
            <a:stCxn id="20" idx="2"/>
          </p:cNvCxnSpPr>
          <p:nvPr/>
        </p:nvCxnSpPr>
        <p:spPr>
          <a:xfrm flipH="1">
            <a:off x="2846894" y="748423"/>
            <a:ext cx="7816" cy="149257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2BE8D9D-ECF5-B34C-879F-EEED8EF00DC0}"/>
              </a:ext>
            </a:extLst>
          </p:cNvPr>
          <p:cNvSpPr txBox="1"/>
          <p:nvPr/>
        </p:nvSpPr>
        <p:spPr>
          <a:xfrm>
            <a:off x="2450592" y="471424"/>
            <a:ext cx="8082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Oct 2028</a:t>
            </a:r>
          </a:p>
        </p:txBody>
      </p:sp>
      <p:sp>
        <p:nvSpPr>
          <p:cNvPr id="21" name="TextBox 20">
            <a:extLst>
              <a:ext uri="{FF2B5EF4-FFF2-40B4-BE49-F238E27FC236}">
                <a16:creationId xmlns:a16="http://schemas.microsoft.com/office/drawing/2014/main" id="{719513F7-DA79-3942-A93A-36ACD4FDDA56}"/>
              </a:ext>
            </a:extLst>
          </p:cNvPr>
          <p:cNvSpPr txBox="1"/>
          <p:nvPr/>
        </p:nvSpPr>
        <p:spPr>
          <a:xfrm>
            <a:off x="2206752" y="2156480"/>
            <a:ext cx="128913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IR-6 ready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for installation</a:t>
            </a:r>
          </a:p>
        </p:txBody>
      </p:sp>
      <p:cxnSp>
        <p:nvCxnSpPr>
          <p:cNvPr id="22" name="Straight Arrow Connector 21">
            <a:extLst>
              <a:ext uri="{FF2B5EF4-FFF2-40B4-BE49-F238E27FC236}">
                <a16:creationId xmlns:a16="http://schemas.microsoft.com/office/drawing/2014/main" id="{8BB036C5-24EE-D14D-867B-D163D742D8A6}"/>
              </a:ext>
            </a:extLst>
          </p:cNvPr>
          <p:cNvCxnSpPr>
            <a:cxnSpLocks/>
            <a:stCxn id="30" idx="1"/>
          </p:cNvCxnSpPr>
          <p:nvPr/>
        </p:nvCxnSpPr>
        <p:spPr>
          <a:xfrm>
            <a:off x="3413760" y="878148"/>
            <a:ext cx="12253" cy="1801552"/>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6929F12-896A-C842-B25C-4F8D9AFC8AC2}"/>
              </a:ext>
            </a:extLst>
          </p:cNvPr>
          <p:cNvSpPr txBox="1"/>
          <p:nvPr/>
        </p:nvSpPr>
        <p:spPr>
          <a:xfrm>
            <a:off x="3054096" y="587248"/>
            <a:ext cx="8146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Jan 2029</a:t>
            </a:r>
          </a:p>
        </p:txBody>
      </p:sp>
      <p:sp>
        <p:nvSpPr>
          <p:cNvPr id="24" name="TextBox 23">
            <a:extLst>
              <a:ext uri="{FF2B5EF4-FFF2-40B4-BE49-F238E27FC236}">
                <a16:creationId xmlns:a16="http://schemas.microsoft.com/office/drawing/2014/main" id="{1E1C21D1-6B49-2A41-BE41-D21A562F4849}"/>
              </a:ext>
            </a:extLst>
          </p:cNvPr>
          <p:cNvSpPr txBox="1"/>
          <p:nvPr/>
        </p:nvSpPr>
        <p:spPr>
          <a:xfrm>
            <a:off x="2807760" y="2699024"/>
            <a:ext cx="1050288"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lower half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barrel </a:t>
            </a:r>
            <a:r>
              <a:rPr kumimoji="0" lang="en-US" sz="1400" b="0" i="0" u="none" strike="noStrike" kern="1200" cap="none" spc="0" normalizeH="0" baseline="0" noProof="0" dirty="0" err="1">
                <a:ln>
                  <a:noFill/>
                </a:ln>
                <a:solidFill>
                  <a:prstClr val="black"/>
                </a:solidFill>
                <a:effectLst/>
                <a:uLnTx/>
                <a:uFillTx/>
                <a:latin typeface="Arial"/>
                <a:ea typeface="+mn-ea"/>
                <a:cs typeface="+mn-cs"/>
              </a:rPr>
              <a:t>Hcal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Solenoid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delivered</a:t>
            </a:r>
          </a:p>
        </p:txBody>
      </p:sp>
      <p:cxnSp>
        <p:nvCxnSpPr>
          <p:cNvPr id="27" name="Straight Arrow Connector 26">
            <a:extLst>
              <a:ext uri="{FF2B5EF4-FFF2-40B4-BE49-F238E27FC236}">
                <a16:creationId xmlns:a16="http://schemas.microsoft.com/office/drawing/2014/main" id="{76082C10-3DC5-8A43-8B9D-062B685491E8}"/>
              </a:ext>
            </a:extLst>
          </p:cNvPr>
          <p:cNvCxnSpPr>
            <a:cxnSpLocks/>
          </p:cNvCxnSpPr>
          <p:nvPr/>
        </p:nvCxnSpPr>
        <p:spPr>
          <a:xfrm>
            <a:off x="3810061" y="959104"/>
            <a:ext cx="0" cy="3560064"/>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2F24C9E-8C9A-584F-A08E-360731FF4DF3}"/>
              </a:ext>
            </a:extLst>
          </p:cNvPr>
          <p:cNvSpPr txBox="1"/>
          <p:nvPr/>
        </p:nvSpPr>
        <p:spPr>
          <a:xfrm>
            <a:off x="3028811" y="4460768"/>
            <a:ext cx="1449436"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 Barrel </a:t>
            </a:r>
            <a:r>
              <a:rPr kumimoji="0" lang="en-US" sz="1400" b="0" i="0" u="none" strike="noStrike" kern="1200" cap="none" spc="0" normalizeH="0" baseline="0" noProof="0" dirty="0" err="1">
                <a:ln>
                  <a:noFill/>
                </a:ln>
                <a:solidFill>
                  <a:prstClr val="black"/>
                </a:solidFill>
                <a:effectLst/>
                <a:uLnTx/>
                <a:uFillTx/>
                <a:latin typeface="Arial"/>
                <a:ea typeface="+mn-ea"/>
                <a:cs typeface="+mn-cs"/>
              </a:rPr>
              <a:t>Hcal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&amp; Solenoid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followed by low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power test</a:t>
            </a:r>
          </a:p>
        </p:txBody>
      </p:sp>
      <p:sp>
        <p:nvSpPr>
          <p:cNvPr id="30" name="TextBox 29">
            <a:extLst>
              <a:ext uri="{FF2B5EF4-FFF2-40B4-BE49-F238E27FC236}">
                <a16:creationId xmlns:a16="http://schemas.microsoft.com/office/drawing/2014/main" id="{B2A594E2-5C61-2544-BD4C-8942E9705682}"/>
              </a:ext>
            </a:extLst>
          </p:cNvPr>
          <p:cNvSpPr txBox="1"/>
          <p:nvPr/>
        </p:nvSpPr>
        <p:spPr>
          <a:xfrm>
            <a:off x="3413760" y="739648"/>
            <a:ext cx="8739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April 2029</a:t>
            </a:r>
          </a:p>
        </p:txBody>
      </p:sp>
      <p:cxnSp>
        <p:nvCxnSpPr>
          <p:cNvPr id="34" name="Straight Arrow Connector 33">
            <a:extLst>
              <a:ext uri="{FF2B5EF4-FFF2-40B4-BE49-F238E27FC236}">
                <a16:creationId xmlns:a16="http://schemas.microsoft.com/office/drawing/2014/main" id="{98E22759-E28A-D648-9FE6-2A3C5438DD7A}"/>
              </a:ext>
            </a:extLst>
          </p:cNvPr>
          <p:cNvCxnSpPr>
            <a:cxnSpLocks/>
          </p:cNvCxnSpPr>
          <p:nvPr/>
        </p:nvCxnSpPr>
        <p:spPr>
          <a:xfrm>
            <a:off x="4498909" y="1111504"/>
            <a:ext cx="0" cy="156819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90D42CC-F4AD-F748-969C-C5F10830B934}"/>
              </a:ext>
            </a:extLst>
          </p:cNvPr>
          <p:cNvSpPr txBox="1"/>
          <p:nvPr/>
        </p:nvSpPr>
        <p:spPr>
          <a:xfrm>
            <a:off x="3837470" y="2679700"/>
            <a:ext cx="1380506" cy="954107"/>
          </a:xfrm>
          <a:prstGeom prst="rect">
            <a:avLst/>
          </a:prstGeom>
          <a:noFill/>
          <a:ln>
            <a:solidFill>
              <a:srgbClr val="0000FF"/>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Endcap </a:t>
            </a:r>
            <a:r>
              <a:rPr kumimoji="0" lang="en-US" sz="1400" b="0" i="0" u="none" strike="noStrike" kern="1200" cap="none" spc="0" normalizeH="0" baseline="0" noProof="0" dirty="0" err="1">
                <a:ln>
                  <a:noFill/>
                </a:ln>
                <a:solidFill>
                  <a:srgbClr val="0000FF"/>
                </a:solidFill>
                <a:effectLst/>
                <a:uLnTx/>
                <a:uFillTx/>
                <a:latin typeface="Arial"/>
                <a:ea typeface="+mn-ea"/>
                <a:cs typeface="+mn-cs"/>
              </a:rPr>
              <a:t>HCals</a:t>
            </a:r>
            <a:r>
              <a:rPr kumimoji="0" lang="en-US" sz="1400" b="0" i="0" u="none" strike="noStrike" kern="1200" cap="none" spc="0" normalizeH="0" baseline="0" noProof="0" dirty="0">
                <a:ln>
                  <a:noFill/>
                </a:ln>
                <a:solidFill>
                  <a:srgbClr val="0000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completed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Solenoid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Arial"/>
                <a:ea typeface="+mn-ea"/>
                <a:cs typeface="+mn-cs"/>
              </a:rPr>
              <a:t>Field mapping</a:t>
            </a:r>
          </a:p>
        </p:txBody>
      </p:sp>
      <p:sp>
        <p:nvSpPr>
          <p:cNvPr id="36" name="TextBox 35">
            <a:extLst>
              <a:ext uri="{FF2B5EF4-FFF2-40B4-BE49-F238E27FC236}">
                <a16:creationId xmlns:a16="http://schemas.microsoft.com/office/drawing/2014/main" id="{0440D0AC-F23C-654C-AC6B-CE2B8EB567A5}"/>
              </a:ext>
            </a:extLst>
          </p:cNvPr>
          <p:cNvSpPr txBox="1"/>
          <p:nvPr/>
        </p:nvSpPr>
        <p:spPr>
          <a:xfrm>
            <a:off x="4102608" y="831088"/>
            <a:ext cx="84029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Dec 2029</a:t>
            </a:r>
          </a:p>
        </p:txBody>
      </p:sp>
      <p:cxnSp>
        <p:nvCxnSpPr>
          <p:cNvPr id="39" name="Straight Arrow Connector 38">
            <a:extLst>
              <a:ext uri="{FF2B5EF4-FFF2-40B4-BE49-F238E27FC236}">
                <a16:creationId xmlns:a16="http://schemas.microsoft.com/office/drawing/2014/main" id="{E1852A47-563E-2F40-9887-D684197C47AD}"/>
              </a:ext>
            </a:extLst>
          </p:cNvPr>
          <p:cNvCxnSpPr>
            <a:cxnSpLocks/>
          </p:cNvCxnSpPr>
          <p:nvPr/>
        </p:nvCxnSpPr>
        <p:spPr>
          <a:xfrm>
            <a:off x="5138989" y="1276096"/>
            <a:ext cx="0" cy="332841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9EF0541-07AC-6D43-856F-531DB2576B52}"/>
              </a:ext>
            </a:extLst>
          </p:cNvPr>
          <p:cNvSpPr txBox="1"/>
          <p:nvPr/>
        </p:nvSpPr>
        <p:spPr>
          <a:xfrm>
            <a:off x="3925829" y="3612388"/>
            <a:ext cx="1289135"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Barrel </a:t>
            </a: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for installation</a:t>
            </a:r>
          </a:p>
        </p:txBody>
      </p:sp>
      <p:sp>
        <p:nvSpPr>
          <p:cNvPr id="41" name="TextBox 40">
            <a:extLst>
              <a:ext uri="{FF2B5EF4-FFF2-40B4-BE49-F238E27FC236}">
                <a16:creationId xmlns:a16="http://schemas.microsoft.com/office/drawing/2014/main" id="{FA5565D0-7989-C945-96DC-C0FAB310DA6B}"/>
              </a:ext>
            </a:extLst>
          </p:cNvPr>
          <p:cNvSpPr txBox="1"/>
          <p:nvPr/>
        </p:nvSpPr>
        <p:spPr>
          <a:xfrm>
            <a:off x="4632960" y="983488"/>
            <a:ext cx="8996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June 2030</a:t>
            </a:r>
          </a:p>
        </p:txBody>
      </p:sp>
      <p:sp>
        <p:nvSpPr>
          <p:cNvPr id="45" name="TextBox 44">
            <a:extLst>
              <a:ext uri="{FF2B5EF4-FFF2-40B4-BE49-F238E27FC236}">
                <a16:creationId xmlns:a16="http://schemas.microsoft.com/office/drawing/2014/main" id="{E2C90A4A-D0F5-1345-9AE5-685022C200BE}"/>
              </a:ext>
            </a:extLst>
          </p:cNvPr>
          <p:cNvSpPr txBox="1"/>
          <p:nvPr/>
        </p:nvSpPr>
        <p:spPr>
          <a:xfrm>
            <a:off x="4425696" y="4506976"/>
            <a:ext cx="1527982"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Barrel Detectors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r>
              <a:rPr kumimoji="0" lang="en-US" sz="1400" b="0" i="0" u="none" strike="noStrike" kern="1200" cap="none" spc="0" normalizeH="0" baseline="0" noProof="0" dirty="0">
                <a:ln>
                  <a:noFill/>
                </a:ln>
                <a:solidFill>
                  <a:prstClr val="black"/>
                </a:solidFill>
                <a:effectLst/>
                <a:uLnTx/>
                <a:uFillTx/>
                <a:latin typeface="Arial"/>
                <a:ea typeface="+mn-ea"/>
                <a:cs typeface="+mn-cs"/>
              </a:rPr>
              <a:t>, DIRC,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ToF</a:t>
            </a:r>
            <a:r>
              <a:rPr kumimoji="0" lang="en-US" sz="1400" b="0" i="0" u="none" strike="noStrike" kern="1200" cap="none" spc="0" normalizeH="0" baseline="0" noProof="0" dirty="0">
                <a:ln>
                  <a:noFill/>
                </a:ln>
                <a:solidFill>
                  <a:prstClr val="black"/>
                </a:solidFill>
                <a:effectLst/>
                <a:uLnTx/>
                <a:uFillTx/>
                <a:latin typeface="Arial"/>
                <a:ea typeface="+mn-ea"/>
                <a:cs typeface="+mn-cs"/>
              </a:rPr>
              <a:t>, Trackers</a:t>
            </a:r>
          </a:p>
        </p:txBody>
      </p:sp>
      <p:cxnSp>
        <p:nvCxnSpPr>
          <p:cNvPr id="46" name="Straight Arrow Connector 45">
            <a:extLst>
              <a:ext uri="{FF2B5EF4-FFF2-40B4-BE49-F238E27FC236}">
                <a16:creationId xmlns:a16="http://schemas.microsoft.com/office/drawing/2014/main" id="{46D58754-D7AC-6A40-A785-374FCB5C5255}"/>
              </a:ext>
            </a:extLst>
          </p:cNvPr>
          <p:cNvCxnSpPr>
            <a:cxnSpLocks/>
          </p:cNvCxnSpPr>
          <p:nvPr/>
        </p:nvCxnSpPr>
        <p:spPr>
          <a:xfrm>
            <a:off x="5705917" y="1355344"/>
            <a:ext cx="0" cy="161544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71D2829-9582-B64D-ABC3-A1A8CC1D833C}"/>
              </a:ext>
            </a:extLst>
          </p:cNvPr>
          <p:cNvSpPr txBox="1"/>
          <p:nvPr/>
        </p:nvSpPr>
        <p:spPr>
          <a:xfrm>
            <a:off x="5199888" y="1148080"/>
            <a:ext cx="80823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Oct 2030</a:t>
            </a:r>
          </a:p>
        </p:txBody>
      </p:sp>
      <p:sp>
        <p:nvSpPr>
          <p:cNvPr id="48" name="TextBox 47">
            <a:extLst>
              <a:ext uri="{FF2B5EF4-FFF2-40B4-BE49-F238E27FC236}">
                <a16:creationId xmlns:a16="http://schemas.microsoft.com/office/drawing/2014/main" id="{6269F3C8-4920-A444-A7D7-29AD22C9BE8D}"/>
              </a:ext>
            </a:extLst>
          </p:cNvPr>
          <p:cNvSpPr txBox="1"/>
          <p:nvPr/>
        </p:nvSpPr>
        <p:spPr>
          <a:xfrm>
            <a:off x="5049536" y="2940304"/>
            <a:ext cx="1511696"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Hadron Endcap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Detectors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Trackers, </a:t>
            </a:r>
            <a:r>
              <a:rPr kumimoji="0" lang="en-US" sz="1400" b="0" i="0" u="none" strike="noStrike" kern="1200" cap="none" spc="0" normalizeH="0" baseline="0" noProof="0" dirty="0" err="1">
                <a:ln>
                  <a:noFill/>
                </a:ln>
                <a:solidFill>
                  <a:prstClr val="black"/>
                </a:solidFill>
                <a:effectLst/>
                <a:uLnTx/>
                <a:uFillTx/>
                <a:latin typeface="Arial"/>
                <a:ea typeface="+mn-ea"/>
                <a:cs typeface="+mn-cs"/>
              </a:rPr>
              <a:t>dRICH</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53" name="Straight Arrow Connector 52">
            <a:extLst>
              <a:ext uri="{FF2B5EF4-FFF2-40B4-BE49-F238E27FC236}">
                <a16:creationId xmlns:a16="http://schemas.microsoft.com/office/drawing/2014/main" id="{D5E134D4-5958-8243-8C86-EC74823C99A3}"/>
              </a:ext>
            </a:extLst>
          </p:cNvPr>
          <p:cNvCxnSpPr>
            <a:cxnSpLocks/>
          </p:cNvCxnSpPr>
          <p:nvPr/>
        </p:nvCxnSpPr>
        <p:spPr>
          <a:xfrm>
            <a:off x="6297229" y="1446784"/>
            <a:ext cx="0" cy="291388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BBC85EC-D301-D241-ADEA-E7EC1D511209}"/>
              </a:ext>
            </a:extLst>
          </p:cNvPr>
          <p:cNvSpPr txBox="1"/>
          <p:nvPr/>
        </p:nvSpPr>
        <p:spPr>
          <a:xfrm>
            <a:off x="5791200" y="1239520"/>
            <a:ext cx="8146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Jan 2031</a:t>
            </a:r>
          </a:p>
        </p:txBody>
      </p:sp>
      <p:sp>
        <p:nvSpPr>
          <p:cNvPr id="56" name="TextBox 55">
            <a:extLst>
              <a:ext uri="{FF2B5EF4-FFF2-40B4-BE49-F238E27FC236}">
                <a16:creationId xmlns:a16="http://schemas.microsoft.com/office/drawing/2014/main" id="{96113558-CF23-8843-B8FD-1D847091B806}"/>
              </a:ext>
            </a:extLst>
          </p:cNvPr>
          <p:cNvSpPr txBox="1"/>
          <p:nvPr/>
        </p:nvSpPr>
        <p:spPr>
          <a:xfrm>
            <a:off x="5921264" y="4348480"/>
            <a:ext cx="1511697"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Lepton Endcap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Detectors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installed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Trackers, </a:t>
            </a:r>
            <a:r>
              <a:rPr kumimoji="0" lang="en-US" sz="1400" b="0" i="0" u="none" strike="noStrike" kern="1200" cap="none" spc="0" normalizeH="0" baseline="0" noProof="0" dirty="0" err="1">
                <a:ln>
                  <a:noFill/>
                </a:ln>
                <a:solidFill>
                  <a:prstClr val="black"/>
                </a:solidFill>
                <a:effectLst/>
                <a:uLnTx/>
                <a:uFillTx/>
                <a:latin typeface="Arial"/>
                <a:ea typeface="+mn-ea"/>
                <a:cs typeface="+mn-cs"/>
              </a:rPr>
              <a:t>bRICH</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ECal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9A60EA40-854D-2D48-A445-C99D9F62FBF8}"/>
              </a:ext>
            </a:extLst>
          </p:cNvPr>
          <p:cNvSpPr/>
          <p:nvPr/>
        </p:nvSpPr>
        <p:spPr>
          <a:xfrm>
            <a:off x="25400" y="2899066"/>
            <a:ext cx="414528" cy="219456"/>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8" name="TextBox 57">
            <a:extLst>
              <a:ext uri="{FF2B5EF4-FFF2-40B4-BE49-F238E27FC236}">
                <a16:creationId xmlns:a16="http://schemas.microsoft.com/office/drawing/2014/main" id="{95291048-C931-4B40-8B2E-ECE2ABA6B84A}"/>
              </a:ext>
            </a:extLst>
          </p:cNvPr>
          <p:cNvSpPr txBox="1"/>
          <p:nvPr/>
        </p:nvSpPr>
        <p:spPr>
          <a:xfrm>
            <a:off x="414528" y="2825914"/>
            <a:ext cx="193514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done in beam position</a:t>
            </a:r>
          </a:p>
        </p:txBody>
      </p:sp>
      <p:sp>
        <p:nvSpPr>
          <p:cNvPr id="59" name="Rectangle 58">
            <a:extLst>
              <a:ext uri="{FF2B5EF4-FFF2-40B4-BE49-F238E27FC236}">
                <a16:creationId xmlns:a16="http://schemas.microsoft.com/office/drawing/2014/main" id="{FD2A3610-0135-7B44-A7B2-1CF8923E8F7C}"/>
              </a:ext>
            </a:extLst>
          </p:cNvPr>
          <p:cNvSpPr/>
          <p:nvPr/>
        </p:nvSpPr>
        <p:spPr>
          <a:xfrm>
            <a:off x="12446" y="3288448"/>
            <a:ext cx="414528" cy="219456"/>
          </a:xfrm>
          <a:prstGeom prst="rect">
            <a:avLst/>
          </a:prstGeom>
          <a:solidFill>
            <a:schemeClr val="tx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0" name="TextBox 59">
            <a:extLst>
              <a:ext uri="{FF2B5EF4-FFF2-40B4-BE49-F238E27FC236}">
                <a16:creationId xmlns:a16="http://schemas.microsoft.com/office/drawing/2014/main" id="{B4C978DD-A283-8347-B266-CED169F81915}"/>
              </a:ext>
            </a:extLst>
          </p:cNvPr>
          <p:cNvSpPr txBox="1"/>
          <p:nvPr/>
        </p:nvSpPr>
        <p:spPr>
          <a:xfrm>
            <a:off x="420624" y="3234346"/>
            <a:ext cx="23260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done in IP-6 Assembly Hall</a:t>
            </a:r>
          </a:p>
        </p:txBody>
      </p:sp>
      <p:sp>
        <p:nvSpPr>
          <p:cNvPr id="44" name="Curved Right Arrow 43">
            <a:extLst>
              <a:ext uri="{FF2B5EF4-FFF2-40B4-BE49-F238E27FC236}">
                <a16:creationId xmlns:a16="http://schemas.microsoft.com/office/drawing/2014/main" id="{AE89C0DE-5864-CD46-A0AC-212D39681D76}"/>
              </a:ext>
            </a:extLst>
          </p:cNvPr>
          <p:cNvSpPr/>
          <p:nvPr/>
        </p:nvSpPr>
        <p:spPr bwMode="auto">
          <a:xfrm>
            <a:off x="219710" y="5141831"/>
            <a:ext cx="513333" cy="556986"/>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itchFamily="-112" charset="0"/>
              <a:ea typeface="ＭＳ Ｐゴシック" pitchFamily="-112" charset="-128"/>
              <a:cs typeface="ＭＳ Ｐゴシック" pitchFamily="-112" charset="-128"/>
            </a:endParaRPr>
          </a:p>
        </p:txBody>
      </p:sp>
      <p:sp>
        <p:nvSpPr>
          <p:cNvPr id="16" name="TextBox 15">
            <a:extLst>
              <a:ext uri="{FF2B5EF4-FFF2-40B4-BE49-F238E27FC236}">
                <a16:creationId xmlns:a16="http://schemas.microsoft.com/office/drawing/2014/main" id="{DA590BDB-9576-D745-89D6-D604FBDC6F52}"/>
              </a:ext>
            </a:extLst>
          </p:cNvPr>
          <p:cNvSpPr txBox="1"/>
          <p:nvPr/>
        </p:nvSpPr>
        <p:spPr>
          <a:xfrm>
            <a:off x="786562" y="5390122"/>
            <a:ext cx="79629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FF"/>
              </a:buClr>
              <a:buSzTx/>
              <a:buFontTx/>
              <a:buNone/>
              <a:tabLst/>
              <a:defRPr/>
            </a:pPr>
            <a:r>
              <a:rPr kumimoji="0" lang="en-US" sz="1800" b="0" i="0" u="none" strike="noStrike" kern="1200" cap="none" spc="0" normalizeH="0" baseline="0" noProof="0" dirty="0">
                <a:ln>
                  <a:noFill/>
                </a:ln>
                <a:solidFill>
                  <a:srgbClr val="0000FF"/>
                </a:solidFill>
                <a:effectLst/>
                <a:uLnTx/>
                <a:uFillTx/>
                <a:latin typeface="Arial"/>
                <a:ea typeface="+mn-ea"/>
                <a:cs typeface="+mn-cs"/>
              </a:rPr>
              <a:t>Take Away: </a:t>
            </a: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Solenoid and Barrel </a:t>
            </a:r>
            <a:r>
              <a:rPr kumimoji="0" lang="en-US" sz="1800" b="0" i="0" u="none" strike="noStrike" kern="1200" cap="none" spc="0" normalizeH="0" baseline="0" noProof="0" dirty="0" err="1">
                <a:ln>
                  <a:noFill/>
                </a:ln>
                <a:solidFill>
                  <a:prstClr val="black"/>
                </a:solidFill>
                <a:effectLst/>
                <a:uLnTx/>
                <a:uFillTx/>
                <a:latin typeface="Arial"/>
                <a:ea typeface="+mn-ea"/>
                <a:cs typeface="+mn-cs"/>
              </a:rPr>
              <a:t>HCal</a:t>
            </a:r>
            <a:r>
              <a:rPr kumimoji="0" lang="en-US" sz="1800" b="0" i="0" u="none" strike="noStrike" kern="1200" cap="none" spc="0" normalizeH="0" baseline="0" noProof="0" dirty="0">
                <a:ln>
                  <a:noFill/>
                </a:ln>
                <a:solidFill>
                  <a:prstClr val="black"/>
                </a:solidFill>
                <a:effectLst/>
                <a:uLnTx/>
                <a:uFillTx/>
                <a:latin typeface="Arial"/>
                <a:ea typeface="+mn-ea"/>
                <a:cs typeface="+mn-cs"/>
              </a:rPr>
              <a:t> need to be ready by Jan 2029</a:t>
            </a:r>
          </a:p>
          <a:p>
            <a:pPr marL="285750" marR="0" lvl="0" indent="-285750" algn="l" defTabSz="914400" rtl="0" eaLnBrk="1" fontAlgn="auto" latinLnBrk="0" hangingPunct="1">
              <a:lnSpc>
                <a:spcPct val="100000"/>
              </a:lnSpc>
              <a:spcBef>
                <a:spcPts val="0"/>
              </a:spcBef>
              <a:spcAft>
                <a:spcPts val="0"/>
              </a:spcAft>
              <a:buClr>
                <a:srgbClr val="0000FF"/>
              </a:buClr>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all other subdetectors need to be ready between 06/29 to 06/30 depending on their location in the detector</a:t>
            </a:r>
          </a:p>
        </p:txBody>
      </p:sp>
      <p:pic>
        <p:nvPicPr>
          <p:cNvPr id="49" name="Picture 48">
            <a:extLst>
              <a:ext uri="{FF2B5EF4-FFF2-40B4-BE49-F238E27FC236}">
                <a16:creationId xmlns:a16="http://schemas.microsoft.com/office/drawing/2014/main" id="{CD4B94E9-A861-1249-B395-2386EF362B17}"/>
              </a:ext>
            </a:extLst>
          </p:cNvPr>
          <p:cNvPicPr/>
          <p:nvPr/>
        </p:nvPicPr>
        <p:blipFill>
          <a:blip r:embed="rId2"/>
          <a:srcRect/>
          <a:stretch/>
        </p:blipFill>
        <p:spPr>
          <a:xfrm>
            <a:off x="7447525" y="5000540"/>
            <a:ext cx="1660576" cy="940993"/>
          </a:xfrm>
          <a:prstGeom prst="rect">
            <a:avLst/>
          </a:prstGeom>
        </p:spPr>
      </p:pic>
      <p:sp>
        <p:nvSpPr>
          <p:cNvPr id="50" name="TextBox 49">
            <a:extLst>
              <a:ext uri="{FF2B5EF4-FFF2-40B4-BE49-F238E27FC236}">
                <a16:creationId xmlns:a16="http://schemas.microsoft.com/office/drawing/2014/main" id="{91A664FD-6C32-B04E-B0E1-8ED441A2BF96}"/>
              </a:ext>
            </a:extLst>
          </p:cNvPr>
          <p:cNvSpPr txBox="1"/>
          <p:nvPr/>
        </p:nvSpPr>
        <p:spPr>
          <a:xfrm>
            <a:off x="7086533" y="2130827"/>
            <a:ext cx="90120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Early start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Science</a:t>
            </a:r>
          </a:p>
        </p:txBody>
      </p:sp>
      <p:cxnSp>
        <p:nvCxnSpPr>
          <p:cNvPr id="25" name="Straight Arrow Connector 24">
            <a:extLst>
              <a:ext uri="{FF2B5EF4-FFF2-40B4-BE49-F238E27FC236}">
                <a16:creationId xmlns:a16="http://schemas.microsoft.com/office/drawing/2014/main" id="{3B06F722-1392-BA4F-B440-29B2CA5DB0EA}"/>
              </a:ext>
            </a:extLst>
          </p:cNvPr>
          <p:cNvCxnSpPr/>
          <p:nvPr/>
        </p:nvCxnSpPr>
        <p:spPr>
          <a:xfrm>
            <a:off x="6632509" y="1849120"/>
            <a:ext cx="913449" cy="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796FA23-EE4B-AC4A-9A54-88D2DCB1EFEE}"/>
              </a:ext>
            </a:extLst>
          </p:cNvPr>
          <p:cNvCxnSpPr>
            <a:cxnSpLocks/>
          </p:cNvCxnSpPr>
          <p:nvPr/>
        </p:nvCxnSpPr>
        <p:spPr>
          <a:xfrm flipH="1" flipV="1">
            <a:off x="7559492" y="1847523"/>
            <a:ext cx="1162043" cy="1597"/>
          </a:xfrm>
          <a:prstGeom prst="straightConnector1">
            <a:avLst/>
          </a:prstGeom>
          <a:ln w="12700">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FDB8A09-7940-BF4F-9A0C-D04941094D01}"/>
              </a:ext>
            </a:extLst>
          </p:cNvPr>
          <p:cNvSpPr txBox="1"/>
          <p:nvPr/>
        </p:nvSpPr>
        <p:spPr>
          <a:xfrm>
            <a:off x="6712072" y="1839984"/>
            <a:ext cx="748923"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FF0000"/>
                </a:solidFill>
                <a:effectLst/>
                <a:uLnTx/>
                <a:uFillTx/>
                <a:latin typeface="Arial"/>
                <a:ea typeface="+mn-ea"/>
                <a:cs typeface="+mn-cs"/>
              </a:rPr>
              <a:t>Pre-OPS</a:t>
            </a:r>
            <a:endParaRPr kumimoji="0" lang="en-US" sz="1100" b="0" i="0" u="none" strike="noStrike" kern="1200" cap="none" spc="0" normalizeH="0" baseline="0" noProof="0" dirty="0">
              <a:ln>
                <a:noFill/>
              </a:ln>
              <a:solidFill>
                <a:srgbClr val="FF0000"/>
              </a:solidFill>
              <a:effectLst/>
              <a:uLnTx/>
              <a:uFillTx/>
              <a:latin typeface="Arial"/>
              <a:ea typeface="+mn-ea"/>
              <a:cs typeface="+mn-cs"/>
            </a:endParaRPr>
          </a:p>
        </p:txBody>
      </p:sp>
      <p:sp>
        <p:nvSpPr>
          <p:cNvPr id="2" name="Slide Number Placeholder 2">
            <a:extLst>
              <a:ext uri="{FF2B5EF4-FFF2-40B4-BE49-F238E27FC236}">
                <a16:creationId xmlns:a16="http://schemas.microsoft.com/office/drawing/2014/main" id="{0DC32D17-5F1B-E3EB-B3D1-1CFDC8046575}"/>
              </a:ext>
            </a:extLst>
          </p:cNvPr>
          <p:cNvSpPr>
            <a:spLocks noGrp="1"/>
          </p:cNvSpPr>
          <p:nvPr>
            <p:ph type="sldNum" sz="quarter" idx="12"/>
          </p:nvPr>
        </p:nvSpPr>
        <p:spPr>
          <a:xfrm>
            <a:off x="7058172" y="6447791"/>
            <a:ext cx="2057400" cy="365125"/>
          </a:xfrm>
        </p:spPr>
        <p:txBody>
          <a:bodyPr/>
          <a:lstStyle/>
          <a:p>
            <a:fld id="{893C5830-40F3-F04E-B2E3-10E6672BA8FF}" type="slidenum">
              <a:rPr lang="en-US" smtClean="0"/>
              <a:t>36</a:t>
            </a:fld>
            <a:endParaRPr lang="en-US" dirty="0"/>
          </a:p>
        </p:txBody>
      </p:sp>
    </p:spTree>
    <p:extLst>
      <p:ext uri="{BB962C8B-B14F-4D97-AF65-F5344CB8AC3E}">
        <p14:creationId xmlns:p14="http://schemas.microsoft.com/office/powerpoint/2010/main" val="734423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2E68-9658-DD41-9A62-EFC355BB3DFE}"/>
              </a:ext>
            </a:extLst>
          </p:cNvPr>
          <p:cNvSpPr>
            <a:spLocks noGrp="1"/>
          </p:cNvSpPr>
          <p:nvPr>
            <p:ph type="title"/>
          </p:nvPr>
        </p:nvSpPr>
        <p:spPr>
          <a:xfrm>
            <a:off x="0" y="2"/>
            <a:ext cx="7886700" cy="528726"/>
          </a:xfrm>
        </p:spPr>
        <p:txBody>
          <a:bodyPr>
            <a:normAutofit fontScale="90000"/>
          </a:bodyPr>
          <a:lstStyle/>
          <a:p>
            <a:r>
              <a:rPr lang="en-US" dirty="0"/>
              <a:t>PbWO4 Crystals FDR</a:t>
            </a:r>
          </a:p>
        </p:txBody>
      </p:sp>
      <p:sp>
        <p:nvSpPr>
          <p:cNvPr id="3" name="Slide Number Placeholder 2">
            <a:extLst>
              <a:ext uri="{FF2B5EF4-FFF2-40B4-BE49-F238E27FC236}">
                <a16:creationId xmlns:a16="http://schemas.microsoft.com/office/drawing/2014/main" id="{9FB7CDF7-0EA6-FF41-B58A-6965CD2DCBE1}"/>
              </a:ext>
            </a:extLst>
          </p:cNvPr>
          <p:cNvSpPr>
            <a:spLocks noGrp="1"/>
          </p:cNvSpPr>
          <p:nvPr>
            <p:ph type="sldNum" sz="quarter" idx="12"/>
          </p:nvPr>
        </p:nvSpPr>
        <p:spPr/>
        <p:txBody>
          <a:bodyPr/>
          <a:lstStyle/>
          <a:p>
            <a:fld id="{893C5830-40F3-F04E-B2E3-10E6672BA8FF}" type="slidenum">
              <a:rPr lang="en-US" smtClean="0"/>
              <a:t>37</a:t>
            </a:fld>
            <a:endParaRPr lang="en-US" dirty="0"/>
          </a:p>
        </p:txBody>
      </p:sp>
      <p:pic>
        <p:nvPicPr>
          <p:cNvPr id="5" name="Picture 4" descr="Text&#10;&#10;Description automatically generated">
            <a:extLst>
              <a:ext uri="{FF2B5EF4-FFF2-40B4-BE49-F238E27FC236}">
                <a16:creationId xmlns:a16="http://schemas.microsoft.com/office/drawing/2014/main" id="{FBB45207-A903-C644-AE9A-48C491AFBE78}"/>
              </a:ext>
            </a:extLst>
          </p:cNvPr>
          <p:cNvPicPr>
            <a:picLocks noChangeAspect="1"/>
          </p:cNvPicPr>
          <p:nvPr/>
        </p:nvPicPr>
        <p:blipFill>
          <a:blip r:embed="rId2"/>
          <a:stretch>
            <a:fillRect/>
          </a:stretch>
        </p:blipFill>
        <p:spPr>
          <a:xfrm>
            <a:off x="0" y="528728"/>
            <a:ext cx="4259674" cy="5604553"/>
          </a:xfrm>
          <a:prstGeom prst="rect">
            <a:avLst/>
          </a:prstGeom>
        </p:spPr>
      </p:pic>
      <p:pic>
        <p:nvPicPr>
          <p:cNvPr id="7" name="Picture 6" descr="Table&#10;&#10;Description automatically generated">
            <a:extLst>
              <a:ext uri="{FF2B5EF4-FFF2-40B4-BE49-F238E27FC236}">
                <a16:creationId xmlns:a16="http://schemas.microsoft.com/office/drawing/2014/main" id="{CAF01A97-0E9B-BB43-AD97-89C94AFEEF49}"/>
              </a:ext>
            </a:extLst>
          </p:cNvPr>
          <p:cNvPicPr>
            <a:picLocks noChangeAspect="1"/>
          </p:cNvPicPr>
          <p:nvPr/>
        </p:nvPicPr>
        <p:blipFill>
          <a:blip r:embed="rId3"/>
          <a:stretch>
            <a:fillRect/>
          </a:stretch>
        </p:blipFill>
        <p:spPr>
          <a:xfrm>
            <a:off x="4283513" y="528728"/>
            <a:ext cx="4800914" cy="214128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F0AAA36C-0A9C-3E44-ACD3-35C2A928706C}"/>
              </a:ext>
            </a:extLst>
          </p:cNvPr>
          <p:cNvPicPr>
            <a:picLocks noChangeAspect="1"/>
          </p:cNvPicPr>
          <p:nvPr/>
        </p:nvPicPr>
        <p:blipFill>
          <a:blip r:embed="rId4"/>
          <a:stretch>
            <a:fillRect/>
          </a:stretch>
        </p:blipFill>
        <p:spPr>
          <a:xfrm>
            <a:off x="4572000" y="2510365"/>
            <a:ext cx="3480509" cy="4371654"/>
          </a:xfrm>
          <a:prstGeom prst="rect">
            <a:avLst/>
          </a:prstGeom>
        </p:spPr>
      </p:pic>
      <p:sp>
        <p:nvSpPr>
          <p:cNvPr id="10" name="TextBox 9">
            <a:extLst>
              <a:ext uri="{FF2B5EF4-FFF2-40B4-BE49-F238E27FC236}">
                <a16:creationId xmlns:a16="http://schemas.microsoft.com/office/drawing/2014/main" id="{B3D639AE-240B-B54F-8C30-39508DC1FAFD}"/>
              </a:ext>
            </a:extLst>
          </p:cNvPr>
          <p:cNvSpPr txBox="1"/>
          <p:nvPr/>
        </p:nvSpPr>
        <p:spPr>
          <a:xfrm rot="21032468">
            <a:off x="478924" y="2823001"/>
            <a:ext cx="8182048" cy="830997"/>
          </a:xfrm>
          <a:prstGeom prst="rect">
            <a:avLst/>
          </a:prstGeom>
          <a:solidFill>
            <a:schemeClr val="bg2">
              <a:lumMod val="90000"/>
            </a:schemeClr>
          </a:solidFill>
          <a:scene3d>
            <a:camera prst="orthographicFront"/>
            <a:lightRig rig="chilly" dir="t"/>
          </a:scene3d>
          <a:sp3d>
            <a:bevelT prst="convex"/>
            <a:bevelB prst="convex"/>
          </a:sp3d>
        </p:spPr>
        <p:txBody>
          <a:bodyPr wrap="none" rtlCol="0">
            <a:spAutoFit/>
          </a:bodyPr>
          <a:lstStyle/>
          <a:p>
            <a:r>
              <a:rPr lang="en-US" sz="2400" dirty="0">
                <a:solidFill>
                  <a:srgbClr val="0000FF"/>
                </a:solidFill>
                <a:latin typeface="Arial" panose="020B0604020202020204" pitchFamily="34" charset="0"/>
                <a:cs typeface="Arial" panose="020B0604020202020204" pitchFamily="34" charset="0"/>
              </a:rPr>
              <a:t>Passed all recommendations are to improve overall design</a:t>
            </a:r>
          </a:p>
          <a:p>
            <a:pPr algn="ctr"/>
            <a:r>
              <a:rPr lang="en-US" sz="2400" dirty="0">
                <a:latin typeface="Arial" panose="020B0604020202020204" pitchFamily="34" charset="0"/>
                <a:cs typeface="Arial" panose="020B0604020202020204" pitchFamily="34" charset="0"/>
              </a:rPr>
              <a:t>Other LLP reviews will be very similar</a:t>
            </a:r>
          </a:p>
        </p:txBody>
      </p:sp>
    </p:spTree>
    <p:extLst>
      <p:ext uri="{BB962C8B-B14F-4D97-AF65-F5344CB8AC3E}">
        <p14:creationId xmlns:p14="http://schemas.microsoft.com/office/powerpoint/2010/main" val="336938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EIC Experimental program preparation</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38</a:t>
            </a:fld>
            <a:endParaRPr lang="en-US" dirty="0"/>
          </a:p>
        </p:txBody>
      </p:sp>
      <p:graphicFrame>
        <p:nvGraphicFramePr>
          <p:cNvPr id="8" name="Table 7">
            <a:extLst>
              <a:ext uri="{FF2B5EF4-FFF2-40B4-BE49-F238E27FC236}">
                <a16:creationId xmlns:a16="http://schemas.microsoft.com/office/drawing/2014/main" id="{4A244B18-5252-4E41-A1FC-7715999AE7C3}"/>
              </a:ext>
            </a:extLst>
          </p:cNvPr>
          <p:cNvGraphicFramePr>
            <a:graphicFrameLocks noGrp="1"/>
          </p:cNvGraphicFramePr>
          <p:nvPr/>
        </p:nvGraphicFramePr>
        <p:xfrm>
          <a:off x="254001" y="1018363"/>
          <a:ext cx="7185307" cy="4821274"/>
        </p:xfrm>
        <a:graphic>
          <a:graphicData uri="http://schemas.openxmlformats.org/drawingml/2006/table">
            <a:tbl>
              <a:tblPr firstRow="1" bandRow="1">
                <a:tableStyleId>{5C22544A-7EE6-4342-B048-85BDC9FD1C3A}</a:tableStyleId>
              </a:tblPr>
              <a:tblGrid>
                <a:gridCol w="567444">
                  <a:extLst>
                    <a:ext uri="{9D8B030D-6E8A-4147-A177-3AD203B41FA5}">
                      <a16:colId xmlns:a16="http://schemas.microsoft.com/office/drawing/2014/main" val="3045809689"/>
                    </a:ext>
                  </a:extLst>
                </a:gridCol>
                <a:gridCol w="4841474">
                  <a:extLst>
                    <a:ext uri="{9D8B030D-6E8A-4147-A177-3AD203B41FA5}">
                      <a16:colId xmlns:a16="http://schemas.microsoft.com/office/drawing/2014/main" val="1957203897"/>
                    </a:ext>
                  </a:extLst>
                </a:gridCol>
                <a:gridCol w="1776389">
                  <a:extLst>
                    <a:ext uri="{9D8B030D-6E8A-4147-A177-3AD203B41FA5}">
                      <a16:colId xmlns:a16="http://schemas.microsoft.com/office/drawing/2014/main" val="862339206"/>
                    </a:ext>
                  </a:extLst>
                </a:gridCol>
              </a:tblGrid>
              <a:tr h="254027">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BNL and TJNAF Jointly Leading Efforts</a:t>
                      </a:r>
                      <a:r>
                        <a:rPr lang="en-US" sz="1600" baseline="0" dirty="0">
                          <a:latin typeface="Arial" panose="020B0604020202020204" pitchFamily="34" charset="0"/>
                          <a:cs typeface="Arial" panose="020B0604020202020204" pitchFamily="34" charset="0"/>
                        </a:rPr>
                        <a:t> Towards Experimental Program</a:t>
                      </a:r>
                      <a:endParaRPr lang="en-US" sz="1600" dirty="0">
                        <a:latin typeface="Arial" panose="020B0604020202020204" pitchFamily="34" charset="0"/>
                        <a:cs typeface="Arial" panose="020B0604020202020204" pitchFamily="34" charset="0"/>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34340">
                <a:tc rowSpan="3">
                  <a:txBody>
                    <a:bodyPr/>
                    <a:lstStyle/>
                    <a:p>
                      <a:pPr algn="ctr"/>
                      <a:r>
                        <a:rPr lang="en-US" sz="1600" dirty="0">
                          <a:latin typeface="Arial" panose="020B0604020202020204" pitchFamily="34" charset="0"/>
                          <a:cs typeface="Arial" panose="020B0604020202020204" pitchFamily="34" charset="0"/>
                        </a:rPr>
                        <a:t>2020</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Call for Expressions of Interest (EOI)</a:t>
                      </a:r>
                    </a:p>
                    <a:p>
                      <a:r>
                        <a:rPr lang="en-US" sz="1600" dirty="0">
                          <a:latin typeface="Arial" panose="020B0604020202020204" pitchFamily="34" charset="0"/>
                          <a:cs typeface="Arial" panose="020B0604020202020204" pitchFamily="34" charset="0"/>
                        </a:rPr>
                        <a:t>https://www.bnl.gov/eic/EOI.php</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May 2020</a:t>
                      </a:r>
                    </a:p>
                  </a:txBody>
                  <a:tcPr marL="68580" marR="68580" marT="34290" marB="34290"/>
                </a:tc>
                <a:extLst>
                  <a:ext uri="{0D108BD9-81ED-4DB2-BD59-A6C34878D82A}">
                    <a16:rowId xmlns:a16="http://schemas.microsoft.com/office/drawing/2014/main" val="1364008569"/>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EOI Responses Submitted</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November 2020</a:t>
                      </a:r>
                    </a:p>
                  </a:txBody>
                  <a:tcPr marL="68580" marR="68580" marT="34290" marB="34290"/>
                </a:tc>
                <a:extLst>
                  <a:ext uri="{0D108BD9-81ED-4DB2-BD59-A6C34878D82A}">
                    <a16:rowId xmlns:a16="http://schemas.microsoft.com/office/drawing/2014/main" val="872414576"/>
                  </a:ext>
                </a:extLst>
              </a:tr>
              <a:tr h="254027">
                <a:tc vMerge="1">
                  <a:txBody>
                    <a:bodyPr/>
                    <a:lstStyle/>
                    <a:p>
                      <a:endParaRPr lang="en-US" sz="18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Assessment of EOI Responses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On-going</a:t>
                      </a:r>
                      <a:r>
                        <a:rPr lang="en-US" sz="1600" baseline="30000" dirty="0">
                          <a:latin typeface="Arial" panose="020B0604020202020204" pitchFamily="34" charset="0"/>
                          <a:cs typeface="Arial" panose="020B0604020202020204" pitchFamily="34" charset="0"/>
                        </a:rPr>
                        <a:t>&amp;</a:t>
                      </a:r>
                    </a:p>
                  </a:txBody>
                  <a:tcPr marL="68580" marR="68580" marT="34290" marB="34290"/>
                </a:tc>
                <a:extLst>
                  <a:ext uri="{0D108BD9-81ED-4DB2-BD59-A6C34878D82A}">
                    <a16:rowId xmlns:a16="http://schemas.microsoft.com/office/drawing/2014/main" val="87296475"/>
                  </a:ext>
                </a:extLst>
              </a:tr>
              <a:tr h="434340">
                <a:tc rowSpan="3">
                  <a:txBody>
                    <a:bodyPr/>
                    <a:lstStyle/>
                    <a:p>
                      <a:pPr algn="ctr"/>
                      <a:r>
                        <a:rPr lang="en-US" sz="1600" dirty="0">
                          <a:latin typeface="Arial" panose="020B0604020202020204" pitchFamily="34" charset="0"/>
                          <a:cs typeface="Arial" panose="020B0604020202020204" pitchFamily="34" charset="0"/>
                        </a:rPr>
                        <a:t>2021</a:t>
                      </a:r>
                    </a:p>
                  </a:txBody>
                  <a:tcPr marL="68580" marR="68580" marT="34290" marB="34290" vert="vert270"/>
                </a:tc>
                <a:tc>
                  <a:txBody>
                    <a:bodyPr/>
                    <a:lstStyle/>
                    <a:p>
                      <a:r>
                        <a:rPr lang="en-US" sz="1600" u="none"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Call for Collaboration Proposals for Detectors</a:t>
                      </a:r>
                      <a:r>
                        <a:rPr lang="en-US" sz="1600" u="none" dirty="0">
                          <a:solidFill>
                            <a:schemeClr val="tx1"/>
                          </a:solidFill>
                          <a:latin typeface="Arial" panose="020B0604020202020204" pitchFamily="34" charset="0"/>
                          <a:cs typeface="Arial" panose="020B0604020202020204" pitchFamily="34" charset="0"/>
                        </a:rPr>
                        <a:t>  </a:t>
                      </a:r>
                    </a:p>
                    <a:p>
                      <a:r>
                        <a:rPr lang="en-US" sz="1600" dirty="0">
                          <a:solidFill>
                            <a:schemeClr val="tx1"/>
                          </a:solidFill>
                          <a:latin typeface="Arial" panose="020B0604020202020204" pitchFamily="34" charset="0"/>
                          <a:cs typeface="Arial" panose="020B0604020202020204" pitchFamily="34" charset="0"/>
                          <a:hlinkClick r:id="rId3"/>
                        </a:rPr>
                        <a:t>https://www.bnl.gov/eic/CFC.php</a:t>
                      </a:r>
                      <a:r>
                        <a:rPr lang="en-US" sz="1600" dirty="0">
                          <a:solidFill>
                            <a:schemeClr val="tx1"/>
                          </a:solidFill>
                          <a:latin typeface="Arial" panose="020B0604020202020204" pitchFamily="34" charset="0"/>
                          <a:cs typeface="Arial" panose="020B0604020202020204" pitchFamily="34" charset="0"/>
                        </a:rPr>
                        <a:t> </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March 2021</a:t>
                      </a:r>
                    </a:p>
                  </a:txBody>
                  <a:tcPr marL="68580" marR="68580" marT="34290" marB="34290"/>
                </a:tc>
                <a:extLst>
                  <a:ext uri="{0D108BD9-81ED-4DB2-BD59-A6C34878D82A}">
                    <a16:rowId xmlns:a16="http://schemas.microsoft.com/office/drawing/2014/main" val="4224877198"/>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BNL/TJNAF Proposal Evaluation Committee</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Spring 2021</a:t>
                      </a:r>
                    </a:p>
                  </a:txBody>
                  <a:tcPr marL="68580" marR="68580" marT="34290" marB="34290"/>
                </a:tc>
                <a:extLst>
                  <a:ext uri="{0D108BD9-81ED-4DB2-BD59-A6C34878D82A}">
                    <a16:rowId xmlns:a16="http://schemas.microsoft.com/office/drawing/2014/main" val="2874466170"/>
                  </a:ext>
                </a:extLst>
              </a:tr>
              <a:tr h="254027">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r>
                        <a:rPr lang="en-US" sz="1600" dirty="0">
                          <a:latin typeface="Arial" panose="020B0604020202020204" pitchFamily="34" charset="0"/>
                          <a:cs typeface="Arial" panose="020B0604020202020204" pitchFamily="34" charset="0"/>
                        </a:rPr>
                        <a:t>Collaboration Proposals for Detectors Submitted</a:t>
                      </a:r>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December 2021</a:t>
                      </a:r>
                    </a:p>
                  </a:txBody>
                  <a:tcPr marL="68580" marR="68580" marT="34290" marB="34290"/>
                </a:tc>
                <a:extLst>
                  <a:ext uri="{0D108BD9-81ED-4DB2-BD59-A6C34878D82A}">
                    <a16:rowId xmlns:a16="http://schemas.microsoft.com/office/drawing/2014/main" val="3347331757"/>
                  </a:ext>
                </a:extLst>
              </a:tr>
              <a:tr h="254027">
                <a:tc rowSpan="3">
                  <a:txBody>
                    <a:bodyPr/>
                    <a:lstStyle/>
                    <a:p>
                      <a:pPr algn="ctr"/>
                      <a:r>
                        <a:rPr lang="en-US" sz="1600" dirty="0">
                          <a:latin typeface="Arial" panose="020B0604020202020204" pitchFamily="34" charset="0"/>
                          <a:cs typeface="Arial" panose="020B0604020202020204" pitchFamily="34" charset="0"/>
                        </a:rPr>
                        <a:t>2022</a:t>
                      </a: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Decision on Project Detector – baseline “ECCE”</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March 2022</a:t>
                      </a:r>
                    </a:p>
                  </a:txBody>
                  <a:tcPr marL="68580" marR="68580" marT="34290" marB="34290"/>
                </a:tc>
                <a:extLst>
                  <a:ext uri="{0D108BD9-81ED-4DB2-BD59-A6C34878D82A}">
                    <a16:rowId xmlns:a16="http://schemas.microsoft.com/office/drawing/2014/main" val="1544943433"/>
                  </a:ext>
                </a:extLst>
              </a:tr>
              <a:tr h="254027">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Process to consolidate ECCE &amp; ATHENA to the EIC Project Detector</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Spring 2022</a:t>
                      </a:r>
                    </a:p>
                  </a:txBody>
                  <a:tcPr marL="68580" marR="68580" marT="34290" marB="34290"/>
                </a:tc>
                <a:extLst>
                  <a:ext uri="{0D108BD9-81ED-4DB2-BD59-A6C34878D82A}">
                    <a16:rowId xmlns:a16="http://schemas.microsoft.com/office/drawing/2014/main" val="846286075"/>
                  </a:ext>
                </a:extLst>
              </a:tr>
              <a:tr h="340714">
                <a:tc vMerge="1">
                  <a:txBody>
                    <a:bodyPr/>
                    <a:lstStyle/>
                    <a:p>
                      <a:endParaRPr lang="en-US"/>
                    </a:p>
                  </a:txBody>
                  <a:tcPr/>
                </a:tc>
                <a:tc>
                  <a:txBody>
                    <a:bodyPr/>
                    <a:lstStyle/>
                    <a:p>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Collaboration* Formed – 160 institutions</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July 2022</a:t>
                      </a:r>
                    </a:p>
                  </a:txBody>
                  <a:tcPr marL="68580" marR="68580" marT="34290" marB="34290"/>
                </a:tc>
                <a:extLst>
                  <a:ext uri="{0D108BD9-81ED-4DB2-BD59-A6C34878D82A}">
                    <a16:rowId xmlns:a16="http://schemas.microsoft.com/office/drawing/2014/main" val="3002420548"/>
                  </a:ext>
                </a:extLst>
              </a:tr>
              <a:tr h="156210">
                <a:tc rowSpan="3">
                  <a:txBody>
                    <a:bodyPr/>
                    <a:lstStyle/>
                    <a:p>
                      <a:pPr algn="ctr"/>
                      <a:r>
                        <a:rPr lang="en-US" sz="1600" dirty="0">
                          <a:latin typeface="Arial" panose="020B0604020202020204" pitchFamily="34" charset="0"/>
                          <a:cs typeface="Arial" panose="020B0604020202020204" pitchFamily="34" charset="0"/>
                        </a:rPr>
                        <a:t>2023</a:t>
                      </a:r>
                    </a:p>
                  </a:txBody>
                  <a:tcPr marL="68580" marR="68580" marT="34290" marB="34290" vert="vert270"/>
                </a:tc>
                <a:tc>
                  <a:txBody>
                    <a:bodyPr/>
                    <a:lstStyle/>
                    <a:p>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Charter ratified &amp; elected Leadership Team</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February 2023</a:t>
                      </a:r>
                    </a:p>
                  </a:txBody>
                  <a:tcPr marL="68580" marR="68580" marT="34290" marB="34290"/>
                </a:tc>
                <a:extLst>
                  <a:ext uri="{0D108BD9-81ED-4DB2-BD59-A6C34878D82A}">
                    <a16:rowId xmlns:a16="http://schemas.microsoft.com/office/drawing/2014/main" val="3287012101"/>
                  </a:ext>
                </a:extLst>
              </a:tr>
              <a:tr h="156210">
                <a:tc vMerge="1">
                  <a:txBody>
                    <a:bodyPr/>
                    <a:lstStyle/>
                    <a:p>
                      <a:endParaRPr lang="en-US"/>
                    </a:p>
                  </a:txBody>
                  <a:tcPr/>
                </a:tc>
                <a:tc>
                  <a:txBody>
                    <a:bodyPr/>
                    <a:lstStyle/>
                    <a:p>
                      <a:r>
                        <a:rPr lang="en-US" sz="1600" dirty="0">
                          <a:latin typeface="Arial" panose="020B0604020202020204" pitchFamily="34" charset="0"/>
                          <a:cs typeface="Arial" panose="020B0604020202020204" pitchFamily="34" charset="0"/>
                        </a:rPr>
                        <a:t>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Resources Review Board Meeting</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April 2023</a:t>
                      </a:r>
                    </a:p>
                  </a:txBody>
                  <a:tcPr marL="68580" marR="68580" marT="34290" marB="34290"/>
                </a:tc>
                <a:extLst>
                  <a:ext uri="{0D108BD9-81ED-4DB2-BD59-A6C34878D82A}">
                    <a16:rowId xmlns:a16="http://schemas.microsoft.com/office/drawing/2014/main" val="1688630591"/>
                  </a:ext>
                </a:extLst>
              </a:tr>
              <a:tr h="156210">
                <a:tc vMerge="1">
                  <a:txBody>
                    <a:bodyPr/>
                    <a:lstStyle/>
                    <a:p>
                      <a:endParaRPr lang="en-US"/>
                    </a:p>
                  </a:txBody>
                  <a:tcPr/>
                </a:tc>
                <a:tc>
                  <a:txBody>
                    <a:bodyPr/>
                    <a:lstStyle/>
                    <a:p>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Detector remaining technology choices made</a:t>
                      </a:r>
                    </a:p>
                  </a:txBody>
                  <a:tcPr marL="68580" marR="68580" marT="34290" marB="34290"/>
                </a:tc>
                <a:tc>
                  <a:txBody>
                    <a:bodyPr/>
                    <a:lstStyle/>
                    <a:p>
                      <a:pPr algn="r"/>
                      <a:r>
                        <a:rPr lang="en-US" sz="1600" dirty="0">
                          <a:latin typeface="Arial" panose="020B0604020202020204" pitchFamily="34" charset="0"/>
                          <a:cs typeface="Arial" panose="020B0604020202020204" pitchFamily="34" charset="0"/>
                        </a:rPr>
                        <a:t>April 2023</a:t>
                      </a:r>
                    </a:p>
                  </a:txBody>
                  <a:tcPr marL="68580" marR="68580" marT="34290" marB="34290"/>
                </a:tc>
                <a:extLst>
                  <a:ext uri="{0D108BD9-81ED-4DB2-BD59-A6C34878D82A}">
                    <a16:rowId xmlns:a16="http://schemas.microsoft.com/office/drawing/2014/main" val="3070284600"/>
                  </a:ext>
                </a:extLst>
              </a:tr>
            </a:tbl>
          </a:graphicData>
        </a:graphic>
      </p:graphicFrame>
      <p:sp>
        <p:nvSpPr>
          <p:cNvPr id="11" name="TextBox 10">
            <a:extLst>
              <a:ext uri="{FF2B5EF4-FFF2-40B4-BE49-F238E27FC236}">
                <a16:creationId xmlns:a16="http://schemas.microsoft.com/office/drawing/2014/main" id="{0A1EBBE6-E6AC-839C-F0D1-D21B4D9D6B93}"/>
              </a:ext>
            </a:extLst>
          </p:cNvPr>
          <p:cNvSpPr txBox="1"/>
          <p:nvPr/>
        </p:nvSpPr>
        <p:spPr>
          <a:xfrm>
            <a:off x="7439308" y="2226613"/>
            <a:ext cx="1704692" cy="923330"/>
          </a:xfrm>
          <a:prstGeom prst="rect">
            <a:avLst/>
          </a:prstGeom>
          <a:noFill/>
        </p:spPr>
        <p:txBody>
          <a:bodyPr wrap="square" rtlCol="0">
            <a:spAutoFit/>
          </a:bodyPr>
          <a:lstStyle/>
          <a:p>
            <a:pPr algn="l"/>
            <a:r>
              <a:rPr lang="en-US" sz="900" baseline="30000" dirty="0">
                <a:latin typeface="Arial" panose="020B0604020202020204" pitchFamily="34" charset="0"/>
                <a:cs typeface="Arial" panose="020B0604020202020204" pitchFamily="34" charset="0"/>
              </a:rPr>
              <a:t>&amp;</a:t>
            </a:r>
            <a:r>
              <a:rPr lang="en-US" sz="900" dirty="0">
                <a:latin typeface="Arial" panose="020B0604020202020204" pitchFamily="34" charset="0"/>
                <a:cs typeface="Arial" panose="020B0604020202020204" pitchFamily="34" charset="0"/>
              </a:rPr>
              <a:t>Remains ongoing until formal agreements are in place – it originally led to confirmation that in-kind level assumed for the EIC detector was in range.</a:t>
            </a:r>
          </a:p>
        </p:txBody>
      </p:sp>
      <p:sp>
        <p:nvSpPr>
          <p:cNvPr id="3" name="TextBox 2">
            <a:extLst>
              <a:ext uri="{FF2B5EF4-FFF2-40B4-BE49-F238E27FC236}">
                <a16:creationId xmlns:a16="http://schemas.microsoft.com/office/drawing/2014/main" id="{2A00D117-5F86-D755-FC6B-4EFA940D5227}"/>
              </a:ext>
            </a:extLst>
          </p:cNvPr>
          <p:cNvSpPr txBox="1"/>
          <p:nvPr/>
        </p:nvSpPr>
        <p:spPr>
          <a:xfrm>
            <a:off x="3413493" y="6489340"/>
            <a:ext cx="3679725" cy="276999"/>
          </a:xfrm>
          <a:prstGeom prst="rect">
            <a:avLst/>
          </a:prstGeom>
          <a:noFill/>
        </p:spPr>
        <p:txBody>
          <a:bodyPr wrap="none" rtlCol="0">
            <a:spAutoFit/>
          </a:bodyPr>
          <a:lstStyle/>
          <a:p>
            <a:pPr algn="l"/>
            <a:r>
              <a:rPr lang="en-US" sz="1200" dirty="0">
                <a:solidFill>
                  <a:schemeClr val="bg1"/>
                </a:solidFill>
                <a:latin typeface="Arial" panose="020B0604020202020204" pitchFamily="34" charset="0"/>
                <a:cs typeface="Arial" panose="020B0604020202020204" pitchFamily="34" charset="0"/>
              </a:rPr>
              <a:t>*Merger of two large ATHENA and ECCE proposals</a:t>
            </a:r>
          </a:p>
        </p:txBody>
      </p:sp>
    </p:spTree>
    <p:extLst>
      <p:ext uri="{BB962C8B-B14F-4D97-AF65-F5344CB8AC3E}">
        <p14:creationId xmlns:p14="http://schemas.microsoft.com/office/powerpoint/2010/main" val="1773672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243840" y="21371"/>
            <a:ext cx="8308322" cy="582845"/>
          </a:xfrm>
        </p:spPr>
        <p:txBody>
          <a:bodyPr>
            <a:normAutofit/>
          </a:bodyPr>
          <a:lstStyle/>
          <a:p>
            <a:r>
              <a:rPr lang="en-US" sz="3200" dirty="0"/>
              <a:t>EIC Detector Software Infrastructure Review</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39</a:t>
            </a:fld>
            <a:endParaRPr lang="en-US" dirty="0"/>
          </a:p>
        </p:txBody>
      </p:sp>
      <p:sp>
        <p:nvSpPr>
          <p:cNvPr id="5" name="TextBox 4">
            <a:extLst>
              <a:ext uri="{FF2B5EF4-FFF2-40B4-BE49-F238E27FC236}">
                <a16:creationId xmlns:a16="http://schemas.microsoft.com/office/drawing/2014/main" id="{91F05DA2-5743-D207-D345-E20F42F2F6BF}"/>
              </a:ext>
            </a:extLst>
          </p:cNvPr>
          <p:cNvSpPr txBox="1"/>
          <p:nvPr/>
        </p:nvSpPr>
        <p:spPr>
          <a:xfrm>
            <a:off x="243840" y="651612"/>
            <a:ext cx="8621485" cy="3631763"/>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Scientific computing &amp; associated infrastructure is a dependency for the EIC</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Held in collaboration with Host Labs, August 22-23, 2022</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Scope:</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Evaluate choices made throughout software decision schedule</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Evaluate user community involvement with software</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Evaluate international contributions and risks</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Reviewers:</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David Brown (LBNL)</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Mohammad Al-Turany (GSI)</a:t>
            </a: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Observers:</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Amber Boehnlein (JLab)</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Eric Lancon (BNL)</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Haiyan Gao (BNL)</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David Dean (JLab)</a:t>
            </a:r>
            <a:endParaRPr lang="en-US" dirty="0">
              <a:latin typeface="Arial" panose="020B0604020202020204" pitchFamily="34" charset="0"/>
              <a:cs typeface="Arial" panose="020B0604020202020204" pitchFamily="34" charset="0"/>
            </a:endParaRPr>
          </a:p>
          <a:p>
            <a:pPr>
              <a:buClr>
                <a:srgbClr val="0432FF"/>
              </a:buClr>
            </a:pPr>
            <a:endParaRPr lang="en-US" sz="1400" dirty="0">
              <a:latin typeface="Arial" panose="020B0604020202020204" pitchFamily="34" charset="0"/>
              <a:cs typeface="Arial" panose="020B0604020202020204" pitchFamily="34" charset="0"/>
            </a:endParaRPr>
          </a:p>
        </p:txBody>
      </p:sp>
      <p:pic>
        <p:nvPicPr>
          <p:cNvPr id="6" name="Google Shape;63;p14"/>
          <p:cNvPicPr preferRelativeResize="0"/>
          <p:nvPr/>
        </p:nvPicPr>
        <p:blipFill>
          <a:blip r:embed="rId2">
            <a:alphaModFix/>
            <a:extLst>
              <a:ext uri="{28A0092B-C50C-407E-A947-70E740481C1C}">
                <a14:useLocalDpi xmlns:a14="http://schemas.microsoft.com/office/drawing/2010/main" val="0"/>
              </a:ext>
            </a:extLst>
          </a:blip>
          <a:stretch>
            <a:fillRect/>
          </a:stretch>
        </p:blipFill>
        <p:spPr>
          <a:xfrm>
            <a:off x="4507173" y="2424106"/>
            <a:ext cx="4547439" cy="3884849"/>
          </a:xfrm>
          <a:prstGeom prst="rect">
            <a:avLst/>
          </a:prstGeom>
          <a:noFill/>
          <a:ln>
            <a:solidFill>
              <a:schemeClr val="tx1"/>
            </a:solidFill>
          </a:ln>
        </p:spPr>
      </p:pic>
      <p:sp>
        <p:nvSpPr>
          <p:cNvPr id="8" name="TextBox 7">
            <a:extLst>
              <a:ext uri="{FF2B5EF4-FFF2-40B4-BE49-F238E27FC236}">
                <a16:creationId xmlns:a16="http://schemas.microsoft.com/office/drawing/2014/main" id="{91F05DA2-5743-D207-D345-E20F42F2F6BF}"/>
              </a:ext>
            </a:extLst>
          </p:cNvPr>
          <p:cNvSpPr txBox="1"/>
          <p:nvPr/>
        </p:nvSpPr>
        <p:spPr>
          <a:xfrm>
            <a:off x="243840" y="3974194"/>
            <a:ext cx="4519749" cy="3016210"/>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Recommendations:</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Strengthen connection between C&amp;S/SimQA (RE: ePIC working groups) with host lab computing and software support staff</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Develop a long term timeline for major software infrastructure</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Clarify computing and software requirements on data handling, processing, and access</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Ensure project needs associated with the CD process are being met by planned development and productions</a:t>
            </a:r>
          </a:p>
          <a:p>
            <a:pPr marL="285750" indent="-285750">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a:buClr>
                <a:srgbClr val="0432FF"/>
              </a:buClr>
            </a:pPr>
            <a:endParaRPr lang="en-US" sz="1400" dirty="0">
              <a:latin typeface="Arial" panose="020B0604020202020204" pitchFamily="34" charset="0"/>
              <a:cs typeface="Arial" panose="020B0604020202020204" pitchFamily="34" charset="0"/>
            </a:endParaRPr>
          </a:p>
        </p:txBody>
      </p:sp>
      <p:sp>
        <p:nvSpPr>
          <p:cNvPr id="9" name="TextBox 8"/>
          <p:cNvSpPr txBox="1"/>
          <p:nvPr/>
        </p:nvSpPr>
        <p:spPr>
          <a:xfrm>
            <a:off x="5833356" y="2190494"/>
            <a:ext cx="1895071"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Broad and deep charge</a:t>
            </a:r>
          </a:p>
        </p:txBody>
      </p:sp>
    </p:spTree>
    <p:extLst>
      <p:ext uri="{BB962C8B-B14F-4D97-AF65-F5344CB8AC3E}">
        <p14:creationId xmlns:p14="http://schemas.microsoft.com/office/powerpoint/2010/main" val="3373049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0" y="0"/>
            <a:ext cx="9144000" cy="1026159"/>
          </a:xfrm>
          <a:scene3d>
            <a:camera prst="orthographicFront">
              <a:rot lat="0" lon="0" rev="0"/>
            </a:camera>
            <a:lightRig rig="threePt" dir="t"/>
          </a:scene3d>
        </p:spPr>
        <p:txBody>
          <a:bodyPr>
            <a:noAutofit/>
          </a:bodyPr>
          <a:lstStyle/>
          <a:p>
            <a:r>
              <a:rPr lang="en-US" dirty="0"/>
              <a:t>The Scientific Foundation for an EIC was Built Over Two Decades</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4</a:t>
            </a:fld>
            <a:endParaRPr lang="en-US" dirty="0"/>
          </a:p>
        </p:txBody>
      </p:sp>
      <p:grpSp>
        <p:nvGrpSpPr>
          <p:cNvPr id="23" name="Group 22">
            <a:extLst>
              <a:ext uri="{FF2B5EF4-FFF2-40B4-BE49-F238E27FC236}">
                <a16:creationId xmlns:a16="http://schemas.microsoft.com/office/drawing/2014/main" id="{37D445C3-64F6-1D6D-DA70-41BEB9B90B5D}"/>
              </a:ext>
            </a:extLst>
          </p:cNvPr>
          <p:cNvGrpSpPr/>
          <p:nvPr/>
        </p:nvGrpSpPr>
        <p:grpSpPr>
          <a:xfrm>
            <a:off x="86780" y="1109058"/>
            <a:ext cx="1548531" cy="2512409"/>
            <a:chOff x="5715000" y="3352800"/>
            <a:chExt cx="2003425" cy="2819400"/>
          </a:xfrm>
        </p:grpSpPr>
        <p:sp>
          <p:nvSpPr>
            <p:cNvPr id="24" name="Text Box 33">
              <a:extLst>
                <a:ext uri="{FF2B5EF4-FFF2-40B4-BE49-F238E27FC236}">
                  <a16:creationId xmlns:a16="http://schemas.microsoft.com/office/drawing/2014/main" id="{797C557A-7CE8-BF33-D4EC-46C92193EB36}"/>
                </a:ext>
              </a:extLst>
            </p:cNvPr>
            <p:cNvSpPr txBox="1">
              <a:spLocks noChangeArrowheads="1"/>
            </p:cNvSpPr>
            <p:nvPr/>
          </p:nvSpPr>
          <p:spPr bwMode="auto">
            <a:xfrm>
              <a:off x="6400801" y="3352800"/>
              <a:ext cx="612588"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latin typeface="Times New Roman" pitchFamily="18" charset="0"/>
                </a:rPr>
                <a:t>2002</a:t>
              </a:r>
            </a:p>
          </p:txBody>
        </p:sp>
        <p:pic>
          <p:nvPicPr>
            <p:cNvPr id="25" name="Picture 35" descr="LRP2002_Cover">
              <a:extLst>
                <a:ext uri="{FF2B5EF4-FFF2-40B4-BE49-F238E27FC236}">
                  <a16:creationId xmlns:a16="http://schemas.microsoft.com/office/drawing/2014/main" id="{5EBBA62F-7268-44E2-BDED-D32435FDC6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247DCFAE-D28F-49B8-CE67-7FAA6A74F379}"/>
              </a:ext>
            </a:extLst>
          </p:cNvPr>
          <p:cNvGrpSpPr/>
          <p:nvPr/>
        </p:nvGrpSpPr>
        <p:grpSpPr>
          <a:xfrm>
            <a:off x="1021179" y="1415676"/>
            <a:ext cx="1659010" cy="2467702"/>
            <a:chOff x="6796088" y="4034522"/>
            <a:chExt cx="2066925" cy="2823478"/>
          </a:xfrm>
        </p:grpSpPr>
        <p:sp>
          <p:nvSpPr>
            <p:cNvPr id="27" name="Text Box 38">
              <a:extLst>
                <a:ext uri="{FF2B5EF4-FFF2-40B4-BE49-F238E27FC236}">
                  <a16:creationId xmlns:a16="http://schemas.microsoft.com/office/drawing/2014/main" id="{0F580B66-71F2-93A3-F02D-5D1850CF2143}"/>
                </a:ext>
              </a:extLst>
            </p:cNvPr>
            <p:cNvSpPr txBox="1">
              <a:spLocks noChangeArrowheads="1"/>
            </p:cNvSpPr>
            <p:nvPr/>
          </p:nvSpPr>
          <p:spPr bwMode="auto">
            <a:xfrm>
              <a:off x="7582786" y="4034522"/>
              <a:ext cx="736416" cy="30609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2007</a:t>
              </a:r>
            </a:p>
          </p:txBody>
        </p:sp>
        <p:pic>
          <p:nvPicPr>
            <p:cNvPr id="28" name="Picture 39">
              <a:extLst>
                <a:ext uri="{FF2B5EF4-FFF2-40B4-BE49-F238E27FC236}">
                  <a16:creationId xmlns:a16="http://schemas.microsoft.com/office/drawing/2014/main" id="{E4865F80-7D1F-3D88-03D8-C42AB6E2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3">
            <a:extLst>
              <a:ext uri="{FF2B5EF4-FFF2-40B4-BE49-F238E27FC236}">
                <a16:creationId xmlns:a16="http://schemas.microsoft.com/office/drawing/2014/main" id="{A63D918F-3D43-0EF0-FE67-7308CFA38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2026696" y="1896413"/>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 Box 38">
            <a:extLst>
              <a:ext uri="{FF2B5EF4-FFF2-40B4-BE49-F238E27FC236}">
                <a16:creationId xmlns:a16="http://schemas.microsoft.com/office/drawing/2014/main" id="{5FBE2990-89C3-A21C-7AAF-F2679F7A6A47}"/>
              </a:ext>
            </a:extLst>
          </p:cNvPr>
          <p:cNvSpPr txBox="1">
            <a:spLocks noChangeArrowheads="1"/>
          </p:cNvSpPr>
          <p:nvPr/>
        </p:nvSpPr>
        <p:spPr bwMode="auto">
          <a:xfrm>
            <a:off x="2722356" y="162926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2009</a:t>
            </a:r>
          </a:p>
        </p:txBody>
      </p:sp>
      <p:sp>
        <p:nvSpPr>
          <p:cNvPr id="36" name="Text Box 38">
            <a:extLst>
              <a:ext uri="{FF2B5EF4-FFF2-40B4-BE49-F238E27FC236}">
                <a16:creationId xmlns:a16="http://schemas.microsoft.com/office/drawing/2014/main" id="{D53E739D-867A-0172-8C66-C6667A795CA5}"/>
              </a:ext>
            </a:extLst>
          </p:cNvPr>
          <p:cNvSpPr txBox="1">
            <a:spLocks noChangeArrowheads="1"/>
          </p:cNvSpPr>
          <p:nvPr/>
        </p:nvSpPr>
        <p:spPr bwMode="auto">
          <a:xfrm>
            <a:off x="5493794" y="255861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2013</a:t>
            </a:r>
          </a:p>
        </p:txBody>
      </p:sp>
      <p:sp>
        <p:nvSpPr>
          <p:cNvPr id="37" name="Text Box 38">
            <a:extLst>
              <a:ext uri="{FF2B5EF4-FFF2-40B4-BE49-F238E27FC236}">
                <a16:creationId xmlns:a16="http://schemas.microsoft.com/office/drawing/2014/main" id="{B479A1E1-398C-7CC4-D644-3CE99D20D0A7}"/>
              </a:ext>
            </a:extLst>
          </p:cNvPr>
          <p:cNvSpPr txBox="1">
            <a:spLocks noChangeArrowheads="1"/>
          </p:cNvSpPr>
          <p:nvPr/>
        </p:nvSpPr>
        <p:spPr bwMode="auto">
          <a:xfrm>
            <a:off x="6304392" y="2887951"/>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2015</a:t>
            </a:r>
          </a:p>
        </p:txBody>
      </p:sp>
      <p:sp>
        <p:nvSpPr>
          <p:cNvPr id="38" name="Text Box 38">
            <a:extLst>
              <a:ext uri="{FF2B5EF4-FFF2-40B4-BE49-F238E27FC236}">
                <a16:creationId xmlns:a16="http://schemas.microsoft.com/office/drawing/2014/main" id="{D6B3A8F9-A4B4-6679-CFD5-A6BE11CFDEB4}"/>
              </a:ext>
            </a:extLst>
          </p:cNvPr>
          <p:cNvSpPr txBox="1">
            <a:spLocks noChangeArrowheads="1"/>
          </p:cNvSpPr>
          <p:nvPr/>
        </p:nvSpPr>
        <p:spPr bwMode="auto">
          <a:xfrm>
            <a:off x="7254535" y="319863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2018</a:t>
            </a:r>
          </a:p>
        </p:txBody>
      </p:sp>
      <p:grpSp>
        <p:nvGrpSpPr>
          <p:cNvPr id="5" name="Group 4">
            <a:extLst>
              <a:ext uri="{FF2B5EF4-FFF2-40B4-BE49-F238E27FC236}">
                <a16:creationId xmlns:a16="http://schemas.microsoft.com/office/drawing/2014/main" id="{EFC07D5E-7BF8-BCEF-FBE2-FDC17DFAB67E}"/>
              </a:ext>
            </a:extLst>
          </p:cNvPr>
          <p:cNvGrpSpPr/>
          <p:nvPr/>
        </p:nvGrpSpPr>
        <p:grpSpPr>
          <a:xfrm>
            <a:off x="3047727" y="2054998"/>
            <a:ext cx="1667303" cy="2357675"/>
            <a:chOff x="3231954" y="1960294"/>
            <a:chExt cx="1667303" cy="2357675"/>
          </a:xfrm>
        </p:grpSpPr>
        <p:pic>
          <p:nvPicPr>
            <p:cNvPr id="31" name="Picture 30">
              <a:extLst>
                <a:ext uri="{FF2B5EF4-FFF2-40B4-BE49-F238E27FC236}">
                  <a16:creationId xmlns:a16="http://schemas.microsoft.com/office/drawing/2014/main" id="{CC99C0F6-0595-4834-F588-934E77F60C66}"/>
                </a:ext>
              </a:extLst>
            </p:cNvPr>
            <p:cNvPicPr>
              <a:picLocks noChangeAspect="1"/>
            </p:cNvPicPr>
            <p:nvPr/>
          </p:nvPicPr>
          <p:blipFill>
            <a:blip r:embed="rId5"/>
            <a:stretch>
              <a:fillRect/>
            </a:stretch>
          </p:blipFill>
          <p:spPr>
            <a:xfrm>
              <a:off x="3231954" y="2215053"/>
              <a:ext cx="1628839" cy="2102916"/>
            </a:xfrm>
            <a:prstGeom prst="rect">
              <a:avLst/>
            </a:prstGeom>
            <a:ln>
              <a:solidFill>
                <a:schemeClr val="tx1"/>
              </a:solidFill>
            </a:ln>
          </p:spPr>
        </p:pic>
        <p:sp>
          <p:nvSpPr>
            <p:cNvPr id="35" name="Text Box 38">
              <a:extLst>
                <a:ext uri="{FF2B5EF4-FFF2-40B4-BE49-F238E27FC236}">
                  <a16:creationId xmlns:a16="http://schemas.microsoft.com/office/drawing/2014/main" id="{25D95485-D7C2-5AD6-44FD-EE14BC325439}"/>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2010</a:t>
              </a:r>
            </a:p>
          </p:txBody>
        </p:sp>
        <p:sp>
          <p:nvSpPr>
            <p:cNvPr id="42" name="TextBox 41">
              <a:extLst>
                <a:ext uri="{FF2B5EF4-FFF2-40B4-BE49-F238E27FC236}">
                  <a16:creationId xmlns:a16="http://schemas.microsoft.com/office/drawing/2014/main" id="{1BD174D8-D909-07E8-4226-72D5B1F569C4}"/>
                </a:ext>
              </a:extLst>
            </p:cNvPr>
            <p:cNvSpPr txBox="1"/>
            <p:nvPr/>
          </p:nvSpPr>
          <p:spPr>
            <a:xfrm>
              <a:off x="3357006" y="2215876"/>
              <a:ext cx="1542251" cy="338554"/>
            </a:xfrm>
            <a:prstGeom prst="rect">
              <a:avLst/>
            </a:prstGeom>
            <a:solidFill>
              <a:schemeClr val="bg1"/>
            </a:solidFill>
          </p:spPr>
          <p:txBody>
            <a:bodyPr wrap="square" rtlCol="0">
              <a:spAutoFit/>
            </a:bodyPr>
            <a:lstStyle/>
            <a:p>
              <a:pPr fontAlgn="auto">
                <a:spcBef>
                  <a:spcPts val="0"/>
                </a:spcBef>
                <a:spcAft>
                  <a:spcPts val="0"/>
                </a:spcAft>
              </a:pPr>
              <a:r>
                <a:rPr lang="en-US" sz="800" dirty="0">
                  <a:solidFill>
                    <a:prstClr val="black"/>
                  </a:solidFill>
                  <a:latin typeface="Calibri"/>
                  <a:cs typeface="+mn-cs"/>
                </a:rPr>
                <a:t>Gluons and the Quark Sea at High Energies</a:t>
              </a:r>
            </a:p>
          </p:txBody>
        </p:sp>
      </p:grpSp>
      <p:sp>
        <p:nvSpPr>
          <p:cNvPr id="44" name="Text Box 38">
            <a:extLst>
              <a:ext uri="{FF2B5EF4-FFF2-40B4-BE49-F238E27FC236}">
                <a16:creationId xmlns:a16="http://schemas.microsoft.com/office/drawing/2014/main" id="{E75D2DE1-B4C8-06E3-7BA4-58005E389115}"/>
              </a:ext>
            </a:extLst>
          </p:cNvPr>
          <p:cNvSpPr txBox="1">
            <a:spLocks noChangeArrowheads="1"/>
          </p:cNvSpPr>
          <p:nvPr/>
        </p:nvSpPr>
        <p:spPr bwMode="auto">
          <a:xfrm>
            <a:off x="4715030" y="230394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2012</a:t>
            </a:r>
          </a:p>
        </p:txBody>
      </p:sp>
      <p:sp>
        <p:nvSpPr>
          <p:cNvPr id="45" name="TextBox 44">
            <a:extLst>
              <a:ext uri="{FF2B5EF4-FFF2-40B4-BE49-F238E27FC236}">
                <a16:creationId xmlns:a16="http://schemas.microsoft.com/office/drawing/2014/main" id="{985AAA40-A182-DD7B-CB39-A04FD3A2DDB9}"/>
              </a:ext>
            </a:extLst>
          </p:cNvPr>
          <p:cNvSpPr txBox="1"/>
          <p:nvPr/>
        </p:nvSpPr>
        <p:spPr>
          <a:xfrm>
            <a:off x="86780" y="4081695"/>
            <a:ext cx="1200752"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“…essential accelerator and detector R&amp;D [for EIC] should be given very high priority</a:t>
            </a:r>
          </a:p>
          <a:p>
            <a:r>
              <a:rPr lang="en-US" sz="1200" dirty="0">
                <a:latin typeface="Arial" panose="020B0604020202020204" pitchFamily="34" charset="0"/>
                <a:cs typeface="Arial" panose="020B0604020202020204" pitchFamily="34" charset="0"/>
              </a:rPr>
              <a:t>in the short term.”</a:t>
            </a:r>
          </a:p>
        </p:txBody>
      </p:sp>
      <p:sp>
        <p:nvSpPr>
          <p:cNvPr id="46" name="TextBox 45">
            <a:extLst>
              <a:ext uri="{FF2B5EF4-FFF2-40B4-BE49-F238E27FC236}">
                <a16:creationId xmlns:a16="http://schemas.microsoft.com/office/drawing/2014/main" id="{D84D8178-B82F-1435-33F8-533BAC116E4A}"/>
              </a:ext>
            </a:extLst>
          </p:cNvPr>
          <p:cNvSpPr txBox="1"/>
          <p:nvPr/>
        </p:nvSpPr>
        <p:spPr>
          <a:xfrm>
            <a:off x="1264739" y="4272896"/>
            <a:ext cx="1220680"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“We recommend the allocation of resources …to lay the foundation for a polarized Electron-Ion Collider…”</a:t>
            </a:r>
          </a:p>
        </p:txBody>
      </p:sp>
      <p:sp>
        <p:nvSpPr>
          <p:cNvPr id="47" name="TextBox 46">
            <a:extLst>
              <a:ext uri="{FF2B5EF4-FFF2-40B4-BE49-F238E27FC236}">
                <a16:creationId xmlns:a16="http://schemas.microsoft.com/office/drawing/2014/main" id="{F573B0A0-40EE-7D31-13CE-EF34E7B2113B}"/>
              </a:ext>
            </a:extLst>
          </p:cNvPr>
          <p:cNvSpPr txBox="1"/>
          <p:nvPr/>
        </p:nvSpPr>
        <p:spPr>
          <a:xfrm>
            <a:off x="2374219" y="4552451"/>
            <a:ext cx="118905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 new dedicated facility will be essential for answering some of the most central questions.”</a:t>
            </a:r>
          </a:p>
        </p:txBody>
      </p:sp>
      <p:sp>
        <p:nvSpPr>
          <p:cNvPr id="48" name="Rectangle 4">
            <a:extLst>
              <a:ext uri="{FF2B5EF4-FFF2-40B4-BE49-F238E27FC236}">
                <a16:creationId xmlns:a16="http://schemas.microsoft.com/office/drawing/2014/main" id="{790AA13D-A951-2211-E1FB-CA4895E359D9}"/>
              </a:ext>
            </a:extLst>
          </p:cNvPr>
          <p:cNvSpPr>
            <a:spLocks noChangeArrowheads="1"/>
          </p:cNvSpPr>
          <p:nvPr/>
        </p:nvSpPr>
        <p:spPr bwMode="auto">
          <a:xfrm>
            <a:off x="1969347" y="5651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C6CB773-D085-95A6-FE02-A4C833673B22}"/>
              </a:ext>
            </a:extLst>
          </p:cNvPr>
          <p:cNvSpPr txBox="1"/>
          <p:nvPr/>
        </p:nvSpPr>
        <p:spPr>
          <a:xfrm>
            <a:off x="5748314" y="1245559"/>
            <a:ext cx="1582388" cy="1569660"/>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“a high-energy high-luminosity polarized EIC [is] the highest priority for new facility construction following the completion of FRIB.”</a:t>
            </a:r>
          </a:p>
          <a:p>
            <a:endParaRPr lang="en-US" sz="12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8AC92B9-DFD8-6C0D-E3F7-F4BE3DC45335}"/>
              </a:ext>
            </a:extLst>
          </p:cNvPr>
          <p:cNvSpPr txBox="1"/>
          <p:nvPr/>
        </p:nvSpPr>
        <p:spPr>
          <a:xfrm>
            <a:off x="7280978" y="1450828"/>
            <a:ext cx="1628454" cy="1754326"/>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4FBF773-E716-C1A5-5592-71A1E8082FDF}"/>
              </a:ext>
            </a:extLst>
          </p:cNvPr>
          <p:cNvSpPr txBox="1"/>
          <p:nvPr/>
        </p:nvSpPr>
        <p:spPr>
          <a:xfrm>
            <a:off x="3487144" y="4816714"/>
            <a:ext cx="1582387"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quantitative study of matter in this new regime [where abundant gluons dominate] requires a new experimental facility: an Electron Ion Collider..”</a:t>
            </a:r>
          </a:p>
        </p:txBody>
      </p:sp>
      <p:sp>
        <p:nvSpPr>
          <p:cNvPr id="52" name="TextBox 51">
            <a:extLst>
              <a:ext uri="{FF2B5EF4-FFF2-40B4-BE49-F238E27FC236}">
                <a16:creationId xmlns:a16="http://schemas.microsoft.com/office/drawing/2014/main" id="{E245FFAE-48A8-2E88-F6C9-1FDDF4EF478F}"/>
              </a:ext>
            </a:extLst>
          </p:cNvPr>
          <p:cNvSpPr txBox="1"/>
          <p:nvPr/>
        </p:nvSpPr>
        <p:spPr>
          <a:xfrm>
            <a:off x="4552212" y="699427"/>
            <a:ext cx="1501336" cy="1384995"/>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Electron-Ion </a:t>
            </a:r>
            <a:r>
              <a:rPr lang="en-US" sz="1200" dirty="0" err="1">
                <a:uFill>
                  <a:solidFill>
                    <a:srgbClr val="413E40"/>
                  </a:solidFill>
                </a:uFill>
                <a:latin typeface="Arial" panose="020B0604020202020204" pitchFamily="34" charset="0"/>
                <a:ea typeface="ＭＳ Ｐゴシック" charset="0"/>
                <a:cs typeface="Arial" panose="020B0604020202020204" pitchFamily="34" charset="0"/>
              </a:rPr>
              <a:t>Collider..</a:t>
            </a:r>
            <a:r>
              <a:rPr lang="en-US" sz="1200" i="1" dirty="0" err="1">
                <a:uFill>
                  <a:solidFill>
                    <a:srgbClr val="E32400"/>
                  </a:solidFill>
                </a:uFill>
                <a:latin typeface="Arial" panose="020B0604020202020204" pitchFamily="34" charset="0"/>
                <a:ea typeface="ＭＳ Ｐゴシック" charset="0"/>
                <a:cs typeface="Arial" panose="020B0604020202020204" pitchFamily="34" charset="0"/>
              </a:rPr>
              <a:t>absolutely</a:t>
            </a:r>
            <a:r>
              <a:rPr lang="en-US" sz="1200" i="1" dirty="0">
                <a:uFill>
                  <a:solidFill>
                    <a:srgbClr val="E32400"/>
                  </a:solidFill>
                </a:uFill>
                <a:latin typeface="Arial" panose="020B0604020202020204" pitchFamily="34" charset="0"/>
                <a:ea typeface="ＭＳ Ｐゴシック" charset="0"/>
                <a:cs typeface="Arial" panose="020B0604020202020204" pitchFamily="34" charset="0"/>
              </a:rPr>
              <a:t> central</a:t>
            </a:r>
            <a:r>
              <a:rPr lang="en-US" sz="1200" i="1" dirty="0">
                <a:uFill>
                  <a:solidFill>
                    <a:srgbClr val="413E40"/>
                  </a:solidFill>
                </a:uFill>
                <a:latin typeface="Arial" panose="020B0604020202020204" pitchFamily="34" charset="0"/>
                <a:ea typeface="ＭＳ Ｐゴシック" charset="0"/>
                <a:cs typeface="Arial" panose="020B0604020202020204" pitchFamily="34" charset="0"/>
              </a:rPr>
              <a:t> </a:t>
            </a:r>
            <a:r>
              <a:rPr lang="en-US" sz="1200" dirty="0">
                <a:uFill>
                  <a:solidFill>
                    <a:srgbClr val="413E40"/>
                  </a:solidFill>
                </a:uFill>
                <a:latin typeface="Arial" panose="020B0604020202020204" pitchFamily="34" charset="0"/>
                <a:ea typeface="ＭＳ Ｐゴシック" charset="0"/>
                <a:cs typeface="Arial" panose="020B0604020202020204" pitchFamily="34" charset="0"/>
              </a:rPr>
              <a:t>to the nuclear science program of the  next decade.</a:t>
            </a:r>
          </a:p>
          <a:p>
            <a:endParaRPr lang="en-US" sz="1200" dirty="0">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095DA0BD-C2A3-2F41-6F52-A626E6E1A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031" y="2567117"/>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936D705-5432-0863-6C38-3C86E31FDDEB}"/>
              </a:ext>
            </a:extLst>
          </p:cNvPr>
          <p:cNvGrpSpPr/>
          <p:nvPr/>
        </p:nvGrpSpPr>
        <p:grpSpPr>
          <a:xfrm>
            <a:off x="4768506" y="2850198"/>
            <a:ext cx="1525844" cy="1971852"/>
            <a:chOff x="5134513" y="2818820"/>
            <a:chExt cx="1525844" cy="1971852"/>
          </a:xfrm>
        </p:grpSpPr>
        <p:pic>
          <p:nvPicPr>
            <p:cNvPr id="33" name="Picture 32">
              <a:extLst>
                <a:ext uri="{FF2B5EF4-FFF2-40B4-BE49-F238E27FC236}">
                  <a16:creationId xmlns:a16="http://schemas.microsoft.com/office/drawing/2014/main" id="{1E03EAE9-F4FE-C366-C377-B6F0F7A4A77D}"/>
                </a:ext>
              </a:extLst>
            </p:cNvPr>
            <p:cNvPicPr>
              <a:picLocks noChangeAspect="1"/>
            </p:cNvPicPr>
            <p:nvPr/>
          </p:nvPicPr>
          <p:blipFill>
            <a:blip r:embed="rId7"/>
            <a:stretch>
              <a:fillRect/>
            </a:stretch>
          </p:blipFill>
          <p:spPr>
            <a:xfrm>
              <a:off x="5134513" y="2818820"/>
              <a:ext cx="1525844" cy="1971852"/>
            </a:xfrm>
            <a:prstGeom prst="rect">
              <a:avLst/>
            </a:prstGeom>
            <a:solidFill>
              <a:schemeClr val="bg1"/>
            </a:solidFill>
            <a:ln>
              <a:solidFill>
                <a:schemeClr val="tx1"/>
              </a:solidFill>
            </a:ln>
          </p:spPr>
        </p:pic>
        <p:sp>
          <p:nvSpPr>
            <p:cNvPr id="39" name="TextBox 38">
              <a:extLst>
                <a:ext uri="{FF2B5EF4-FFF2-40B4-BE49-F238E27FC236}">
                  <a16:creationId xmlns:a16="http://schemas.microsoft.com/office/drawing/2014/main" id="{4F8801EB-8B73-6362-A9EF-CA08165ED3AD}"/>
                </a:ext>
              </a:extLst>
            </p:cNvPr>
            <p:cNvSpPr txBox="1"/>
            <p:nvPr/>
          </p:nvSpPr>
          <p:spPr>
            <a:xfrm>
              <a:off x="5279018" y="3067798"/>
              <a:ext cx="1206501" cy="553998"/>
            </a:xfrm>
            <a:prstGeom prst="rect">
              <a:avLst/>
            </a:prstGeom>
            <a:solidFill>
              <a:schemeClr val="bg1"/>
            </a:solidFill>
          </p:spPr>
          <p:txBody>
            <a:bodyPr wrap="square" rtlCol="0">
              <a:spAutoFit/>
            </a:bodyPr>
            <a:lstStyle/>
            <a:p>
              <a:pPr fontAlgn="auto">
                <a:spcBef>
                  <a:spcPts val="0"/>
                </a:spcBef>
                <a:spcAft>
                  <a:spcPts val="0"/>
                </a:spcAft>
              </a:pPr>
              <a:r>
                <a:rPr lang="en-US" sz="1000" dirty="0">
                  <a:solidFill>
                    <a:prstClr val="black"/>
                  </a:solidFill>
                  <a:latin typeface="Calibri"/>
                  <a:cs typeface="+mn-cs"/>
                </a:rPr>
                <a:t>Major Nuclear Physics Facilities for the Next Decade</a:t>
              </a:r>
            </a:p>
          </p:txBody>
        </p:sp>
        <p:sp>
          <p:nvSpPr>
            <p:cNvPr id="40" name="TextBox 39">
              <a:extLst>
                <a:ext uri="{FF2B5EF4-FFF2-40B4-BE49-F238E27FC236}">
                  <a16:creationId xmlns:a16="http://schemas.microsoft.com/office/drawing/2014/main" id="{268D9F18-44B3-3FF9-4DF2-49AE7A59EC66}"/>
                </a:ext>
              </a:extLst>
            </p:cNvPr>
            <p:cNvSpPr txBox="1"/>
            <p:nvPr/>
          </p:nvSpPr>
          <p:spPr>
            <a:xfrm>
              <a:off x="5624519" y="3752531"/>
              <a:ext cx="559064"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libri"/>
                  <a:cs typeface="+mn-cs"/>
                </a:rPr>
                <a:t>NSAC </a:t>
              </a:r>
            </a:p>
          </p:txBody>
        </p:sp>
        <p:sp>
          <p:nvSpPr>
            <p:cNvPr id="41" name="TextBox 40">
              <a:extLst>
                <a:ext uri="{FF2B5EF4-FFF2-40B4-BE49-F238E27FC236}">
                  <a16:creationId xmlns:a16="http://schemas.microsoft.com/office/drawing/2014/main" id="{67440DAB-29E0-CD4C-868E-C0E9A4DED799}"/>
                </a:ext>
              </a:extLst>
            </p:cNvPr>
            <p:cNvSpPr txBox="1"/>
            <p:nvPr/>
          </p:nvSpPr>
          <p:spPr>
            <a:xfrm>
              <a:off x="5414151" y="4259560"/>
              <a:ext cx="1005403" cy="246221"/>
            </a:xfrm>
            <a:prstGeom prst="rect">
              <a:avLst/>
            </a:prstGeom>
            <a:noFill/>
          </p:spPr>
          <p:txBody>
            <a:bodyPr wrap="none" rtlCol="0">
              <a:spAutoFit/>
            </a:bodyPr>
            <a:lstStyle/>
            <a:p>
              <a:pPr fontAlgn="auto">
                <a:spcBef>
                  <a:spcPts val="0"/>
                </a:spcBef>
                <a:spcAft>
                  <a:spcPts val="0"/>
                </a:spcAft>
              </a:pPr>
              <a:r>
                <a:rPr lang="en-US" sz="1000" dirty="0">
                  <a:solidFill>
                    <a:prstClr val="black"/>
                  </a:solidFill>
                  <a:latin typeface="Calibri"/>
                  <a:cs typeface="+mn-cs"/>
                </a:rPr>
                <a:t>March 14, 2013</a:t>
              </a:r>
            </a:p>
          </p:txBody>
        </p:sp>
      </p:grpSp>
      <p:pic>
        <p:nvPicPr>
          <p:cNvPr id="34" name="Picture 2">
            <a:extLst>
              <a:ext uri="{FF2B5EF4-FFF2-40B4-BE49-F238E27FC236}">
                <a16:creationId xmlns:a16="http://schemas.microsoft.com/office/drawing/2014/main" id="{17556BDB-4721-E60E-3281-80CD7515FB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2148" y="3143927"/>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42">
            <a:extLst>
              <a:ext uri="{FF2B5EF4-FFF2-40B4-BE49-F238E27FC236}">
                <a16:creationId xmlns:a16="http://schemas.microsoft.com/office/drawing/2014/main" id="{B5C2C141-6E2A-CF47-C080-B05FAB1693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1149" y="3473268"/>
            <a:ext cx="1628454" cy="2326363"/>
          </a:xfrm>
          <a:prstGeom prst="rect">
            <a:avLst/>
          </a:prstGeom>
        </p:spPr>
      </p:pic>
      <p:sp>
        <p:nvSpPr>
          <p:cNvPr id="54" name="Text Box 38">
            <a:extLst>
              <a:ext uri="{FF2B5EF4-FFF2-40B4-BE49-F238E27FC236}">
                <a16:creationId xmlns:a16="http://schemas.microsoft.com/office/drawing/2014/main" id="{053C6BC2-495C-0151-F4C4-C0A4DB4EEA81}"/>
              </a:ext>
            </a:extLst>
          </p:cNvPr>
          <p:cNvSpPr txBox="1">
            <a:spLocks noChangeArrowheads="1"/>
          </p:cNvSpPr>
          <p:nvPr/>
        </p:nvSpPr>
        <p:spPr bwMode="auto">
          <a:xfrm>
            <a:off x="8049603" y="359731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2021</a:t>
            </a:r>
          </a:p>
        </p:txBody>
      </p:sp>
      <p:pic>
        <p:nvPicPr>
          <p:cNvPr id="53" name="Picture 52">
            <a:extLst>
              <a:ext uri="{FF2B5EF4-FFF2-40B4-BE49-F238E27FC236}">
                <a16:creationId xmlns:a16="http://schemas.microsoft.com/office/drawing/2014/main" id="{7960A5F5-A8BB-6021-2C01-2732CF17457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9190" y="3846851"/>
            <a:ext cx="1654810" cy="2139315"/>
          </a:xfrm>
          <a:prstGeom prst="rect">
            <a:avLst/>
          </a:prstGeom>
          <a:noFill/>
          <a:ln>
            <a:noFill/>
          </a:ln>
        </p:spPr>
      </p:pic>
      <p:sp>
        <p:nvSpPr>
          <p:cNvPr id="55" name="TextBox 54">
            <a:extLst>
              <a:ext uri="{FF2B5EF4-FFF2-40B4-BE49-F238E27FC236}">
                <a16:creationId xmlns:a16="http://schemas.microsoft.com/office/drawing/2014/main" id="{AA5C0D58-A068-D14C-ABF3-D3CF27D22D39}"/>
              </a:ext>
            </a:extLst>
          </p:cNvPr>
          <p:cNvSpPr txBox="1"/>
          <p:nvPr/>
        </p:nvSpPr>
        <p:spPr>
          <a:xfrm>
            <a:off x="6518696" y="5927380"/>
            <a:ext cx="2767211"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Science Requirements and Detector Concepts for the EIC – Drives the requirements of EIC detectors</a:t>
            </a:r>
          </a:p>
        </p:txBody>
      </p:sp>
      <p:sp>
        <p:nvSpPr>
          <p:cNvPr id="56" name="TextBox 55">
            <a:extLst>
              <a:ext uri="{FF2B5EF4-FFF2-40B4-BE49-F238E27FC236}">
                <a16:creationId xmlns:a16="http://schemas.microsoft.com/office/drawing/2014/main" id="{45090D70-D1DD-104A-B777-21D261BCC3E5}"/>
              </a:ext>
            </a:extLst>
          </p:cNvPr>
          <p:cNvSpPr txBox="1"/>
          <p:nvPr/>
        </p:nvSpPr>
        <p:spPr>
          <a:xfrm>
            <a:off x="8123320" y="5795104"/>
            <a:ext cx="995785" cy="215444"/>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arXiv:2103.05419</a:t>
            </a:r>
          </a:p>
        </p:txBody>
      </p:sp>
    </p:spTree>
    <p:extLst>
      <p:ext uri="{BB962C8B-B14F-4D97-AF65-F5344CB8AC3E}">
        <p14:creationId xmlns:p14="http://schemas.microsoft.com/office/powerpoint/2010/main" val="3277669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F685D-BAEE-4C2B-97E0-CF6758EF2A66}"/>
              </a:ext>
            </a:extLst>
          </p:cNvPr>
          <p:cNvSpPr>
            <a:spLocks noGrp="1"/>
          </p:cNvSpPr>
          <p:nvPr>
            <p:ph type="title"/>
          </p:nvPr>
        </p:nvSpPr>
        <p:spPr>
          <a:xfrm>
            <a:off x="0" y="13176"/>
            <a:ext cx="9115572" cy="625944"/>
          </a:xfrm>
        </p:spPr>
        <p:txBody>
          <a:bodyPr>
            <a:normAutofit/>
          </a:bodyPr>
          <a:lstStyle/>
          <a:p>
            <a:r>
              <a:rPr lang="en-US" sz="3200" dirty="0">
                <a:latin typeface="Arial" panose="020B0604020202020204" pitchFamily="34" charset="0"/>
                <a:cs typeface="Arial" panose="020B0604020202020204" pitchFamily="34" charset="0"/>
              </a:rPr>
              <a:t>EIC General Purpose Detector: Concept</a:t>
            </a:r>
          </a:p>
        </p:txBody>
      </p:sp>
      <p:sp>
        <p:nvSpPr>
          <p:cNvPr id="3" name="Slide Number Placeholder 2">
            <a:extLst>
              <a:ext uri="{FF2B5EF4-FFF2-40B4-BE49-F238E27FC236}">
                <a16:creationId xmlns:a16="http://schemas.microsoft.com/office/drawing/2014/main" id="{64FB0184-84ED-4467-BDD0-6C7F6F67161B}"/>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sp>
        <p:nvSpPr>
          <p:cNvPr id="7" name="TextBox 6">
            <a:extLst>
              <a:ext uri="{FF2B5EF4-FFF2-40B4-BE49-F238E27FC236}">
                <a16:creationId xmlns:a16="http://schemas.microsoft.com/office/drawing/2014/main" id="{2E7EE360-9827-2E58-EAAB-1C9BF8798582}"/>
              </a:ext>
            </a:extLst>
          </p:cNvPr>
          <p:cNvSpPr txBox="1"/>
          <p:nvPr/>
        </p:nvSpPr>
        <p:spPr>
          <a:xfrm>
            <a:off x="5434402" y="891166"/>
            <a:ext cx="1128835"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Forward-</a:t>
            </a:r>
            <a:r>
              <a:rPr lang="en-US" sz="1600" dirty="0">
                <a:latin typeface="Symbol" panose="05050102010706020507" pitchFamily="18" charset="2"/>
                <a:cs typeface="Arial" panose="020B0604020202020204" pitchFamily="34" charset="0"/>
              </a:rPr>
              <a:t>h</a:t>
            </a:r>
          </a:p>
        </p:txBody>
      </p:sp>
      <p:sp>
        <p:nvSpPr>
          <p:cNvPr id="8" name="TextBox 7">
            <a:extLst>
              <a:ext uri="{FF2B5EF4-FFF2-40B4-BE49-F238E27FC236}">
                <a16:creationId xmlns:a16="http://schemas.microsoft.com/office/drawing/2014/main" id="{20D5D7F9-D8DB-A3D2-BFDF-A70C36A6F040}"/>
              </a:ext>
            </a:extLst>
          </p:cNvPr>
          <p:cNvSpPr txBox="1"/>
          <p:nvPr/>
        </p:nvSpPr>
        <p:spPr>
          <a:xfrm>
            <a:off x="2664426" y="911796"/>
            <a:ext cx="1276311"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Backward-</a:t>
            </a:r>
            <a:r>
              <a:rPr lang="en-US" sz="1600" dirty="0">
                <a:latin typeface="Symbol" panose="05050102010706020507" pitchFamily="18" charset="2"/>
                <a:cs typeface="Arial" panose="020B0604020202020204" pitchFamily="34" charset="0"/>
              </a:rPr>
              <a:t>h</a:t>
            </a:r>
          </a:p>
        </p:txBody>
      </p:sp>
      <p:sp>
        <p:nvSpPr>
          <p:cNvPr id="9" name="TextBox 8">
            <a:extLst>
              <a:ext uri="{FF2B5EF4-FFF2-40B4-BE49-F238E27FC236}">
                <a16:creationId xmlns:a16="http://schemas.microsoft.com/office/drawing/2014/main" id="{2EA07A6A-6F27-719C-9AEF-26ACA0943429}"/>
              </a:ext>
            </a:extLst>
          </p:cNvPr>
          <p:cNvSpPr txBox="1"/>
          <p:nvPr/>
        </p:nvSpPr>
        <p:spPr>
          <a:xfrm>
            <a:off x="-83446" y="4425627"/>
            <a:ext cx="1587294" cy="892552"/>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very low Q</a:t>
            </a:r>
            <a:r>
              <a:rPr lang="en-US" sz="1100" baseline="30000" dirty="0">
                <a:latin typeface="Arial" panose="020B0604020202020204" pitchFamily="34" charset="0"/>
                <a:cs typeface="Arial" panose="020B0604020202020204" pitchFamily="34" charset="0"/>
              </a:rPr>
              <a:t>2</a:t>
            </a:r>
            <a:r>
              <a:rPr lang="en-US" sz="1100" dirty="0">
                <a:latin typeface="Arial" panose="020B0604020202020204" pitchFamily="34" charset="0"/>
                <a:cs typeface="Arial" panose="020B0604020202020204" pitchFamily="34" charset="0"/>
              </a:rPr>
              <a:t> </a:t>
            </a:r>
          </a:p>
          <a:p>
            <a:pPr algn="ctr"/>
            <a:r>
              <a:rPr lang="en-US" sz="1100" dirty="0">
                <a:latin typeface="Arial" panose="020B0604020202020204" pitchFamily="34" charset="0"/>
                <a:cs typeface="Arial" panose="020B0604020202020204" pitchFamily="34" charset="0"/>
              </a:rPr>
              <a:t>scattered lepton</a:t>
            </a:r>
          </a:p>
          <a:p>
            <a:pPr algn="ctr"/>
            <a:endParaRPr lang="en-US" sz="800"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Bethe-</a:t>
            </a:r>
            <a:r>
              <a:rPr lang="en-US" sz="1100" dirty="0" err="1">
                <a:latin typeface="Arial" panose="020B0604020202020204" pitchFamily="34" charset="0"/>
                <a:cs typeface="Arial" panose="020B0604020202020204" pitchFamily="34" charset="0"/>
              </a:rPr>
              <a:t>Heitler</a:t>
            </a:r>
            <a:r>
              <a:rPr lang="en-US" sz="1100" dirty="0">
                <a:latin typeface="Arial" panose="020B0604020202020204" pitchFamily="34" charset="0"/>
                <a:cs typeface="Arial" panose="020B0604020202020204" pitchFamily="34" charset="0"/>
              </a:rPr>
              <a:t> photons </a:t>
            </a:r>
          </a:p>
          <a:p>
            <a:pPr algn="ctr"/>
            <a:r>
              <a:rPr lang="en-US" sz="1100" dirty="0">
                <a:latin typeface="Arial" panose="020B0604020202020204" pitchFamily="34" charset="0"/>
                <a:cs typeface="Arial" panose="020B0604020202020204" pitchFamily="34" charset="0"/>
              </a:rPr>
              <a:t>for luminosity</a:t>
            </a:r>
          </a:p>
        </p:txBody>
      </p:sp>
      <p:sp>
        <p:nvSpPr>
          <p:cNvPr id="10" name="TextBox 9">
            <a:extLst>
              <a:ext uri="{FF2B5EF4-FFF2-40B4-BE49-F238E27FC236}">
                <a16:creationId xmlns:a16="http://schemas.microsoft.com/office/drawing/2014/main" id="{2A7E5921-2D0D-8178-D48A-7B2531454F33}"/>
              </a:ext>
            </a:extLst>
          </p:cNvPr>
          <p:cNvSpPr txBox="1"/>
          <p:nvPr/>
        </p:nvSpPr>
        <p:spPr>
          <a:xfrm>
            <a:off x="7514350" y="4608245"/>
            <a:ext cx="1717137" cy="600164"/>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particles from nuclear</a:t>
            </a:r>
          </a:p>
          <a:p>
            <a:pPr algn="ctr"/>
            <a:r>
              <a:rPr lang="en-US" sz="1100" dirty="0">
                <a:latin typeface="Arial" panose="020B0604020202020204" pitchFamily="34" charset="0"/>
                <a:cs typeface="Arial" panose="020B0604020202020204" pitchFamily="34" charset="0"/>
              </a:rPr>
              <a:t>breakup and</a:t>
            </a:r>
          </a:p>
          <a:p>
            <a:pPr algn="ctr"/>
            <a:r>
              <a:rPr lang="en-US" sz="1100" dirty="0">
                <a:latin typeface="Arial" panose="020B0604020202020204" pitchFamily="34" charset="0"/>
                <a:cs typeface="Arial" panose="020B0604020202020204" pitchFamily="34" charset="0"/>
              </a:rPr>
              <a:t>from diffractive reactions</a:t>
            </a:r>
          </a:p>
        </p:txBody>
      </p:sp>
      <p:cxnSp>
        <p:nvCxnSpPr>
          <p:cNvPr id="11" name="Straight Arrow Connector 10">
            <a:extLst>
              <a:ext uri="{FF2B5EF4-FFF2-40B4-BE49-F238E27FC236}">
                <a16:creationId xmlns:a16="http://schemas.microsoft.com/office/drawing/2014/main" id="{DD2F1B2F-9E57-7361-42AE-4F4703BD2174}"/>
              </a:ext>
            </a:extLst>
          </p:cNvPr>
          <p:cNvCxnSpPr>
            <a:cxnSpLocks/>
          </p:cNvCxnSpPr>
          <p:nvPr/>
        </p:nvCxnSpPr>
        <p:spPr>
          <a:xfrm flipV="1">
            <a:off x="2573646" y="880645"/>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2C8005-8789-4638-69A9-BAC74FFA95F3}"/>
              </a:ext>
            </a:extLst>
          </p:cNvPr>
          <p:cNvCxnSpPr>
            <a:cxnSpLocks/>
          </p:cNvCxnSpPr>
          <p:nvPr/>
        </p:nvCxnSpPr>
        <p:spPr>
          <a:xfrm flipH="1">
            <a:off x="4916532" y="864627"/>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AC49BCF-1C4C-68A2-07DD-0D95257C8176}"/>
              </a:ext>
            </a:extLst>
          </p:cNvPr>
          <p:cNvSpPr txBox="1"/>
          <p:nvPr/>
        </p:nvSpPr>
        <p:spPr>
          <a:xfrm>
            <a:off x="5063710" y="556637"/>
            <a:ext cx="1646605" cy="369332"/>
          </a:xfrm>
          <a:prstGeom prst="rect">
            <a:avLst/>
          </a:prstGeom>
          <a:noFill/>
        </p:spPr>
        <p:txBody>
          <a:bodyPr wrap="none" rtlCol="0">
            <a:spAutoFit/>
          </a:bodyPr>
          <a:lstStyle/>
          <a:p>
            <a:pPr algn="l"/>
            <a:r>
              <a:rPr lang="en-US" dirty="0">
                <a:latin typeface="Arial" panose="020B0604020202020204" pitchFamily="34" charset="0"/>
                <a:cs typeface="Arial" panose="020B0604020202020204" pitchFamily="34" charset="0"/>
              </a:rPr>
              <a:t>electron beam</a:t>
            </a:r>
          </a:p>
        </p:txBody>
      </p:sp>
      <p:sp>
        <p:nvSpPr>
          <p:cNvPr id="14" name="TextBox 13">
            <a:extLst>
              <a:ext uri="{FF2B5EF4-FFF2-40B4-BE49-F238E27FC236}">
                <a16:creationId xmlns:a16="http://schemas.microsoft.com/office/drawing/2014/main" id="{C4AAAE97-6F2C-C336-9055-213061EFD551}"/>
              </a:ext>
            </a:extLst>
          </p:cNvPr>
          <p:cNvSpPr txBox="1"/>
          <p:nvPr/>
        </p:nvSpPr>
        <p:spPr>
          <a:xfrm>
            <a:off x="2651767" y="581048"/>
            <a:ext cx="1231234" cy="369332"/>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p/A beam</a:t>
            </a:r>
          </a:p>
        </p:txBody>
      </p:sp>
      <p:pic>
        <p:nvPicPr>
          <p:cNvPr id="15" name="Picture 14">
            <a:extLst>
              <a:ext uri="{FF2B5EF4-FFF2-40B4-BE49-F238E27FC236}">
                <a16:creationId xmlns:a16="http://schemas.microsoft.com/office/drawing/2014/main" id="{06CA2287-9E55-273E-CCFD-B61644A73496}"/>
              </a:ext>
            </a:extLst>
          </p:cNvPr>
          <p:cNvPicPr>
            <a:picLocks noChangeAspect="1"/>
          </p:cNvPicPr>
          <p:nvPr/>
        </p:nvPicPr>
        <p:blipFill rotWithShape="1">
          <a:blip r:embed="rId2"/>
          <a:srcRect l="16212" r="18018" b="10531"/>
          <a:stretch/>
        </p:blipFill>
        <p:spPr>
          <a:xfrm flipH="1">
            <a:off x="4224583" y="602834"/>
            <a:ext cx="703100" cy="538845"/>
          </a:xfrm>
          <a:prstGeom prst="rect">
            <a:avLst/>
          </a:prstGeom>
        </p:spPr>
      </p:pic>
      <p:pic>
        <p:nvPicPr>
          <p:cNvPr id="16" name="Picture 15">
            <a:extLst>
              <a:ext uri="{FF2B5EF4-FFF2-40B4-BE49-F238E27FC236}">
                <a16:creationId xmlns:a16="http://schemas.microsoft.com/office/drawing/2014/main" id="{E09A05CE-8390-2503-0021-5ACC13E85608}"/>
              </a:ext>
            </a:extLst>
          </p:cNvPr>
          <p:cNvPicPr>
            <a:picLocks noChangeAspect="1"/>
          </p:cNvPicPr>
          <p:nvPr/>
        </p:nvPicPr>
        <p:blipFill>
          <a:blip r:embed="rId3"/>
          <a:srcRect/>
          <a:stretch/>
        </p:blipFill>
        <p:spPr>
          <a:xfrm>
            <a:off x="1010349" y="1201124"/>
            <a:ext cx="7112327" cy="3999453"/>
          </a:xfrm>
          <a:prstGeom prst="rect">
            <a:avLst/>
          </a:prstGeom>
        </p:spPr>
      </p:pic>
      <p:pic>
        <p:nvPicPr>
          <p:cNvPr id="17" name="Picture 3">
            <a:extLst>
              <a:ext uri="{FF2B5EF4-FFF2-40B4-BE49-F238E27FC236}">
                <a16:creationId xmlns:a16="http://schemas.microsoft.com/office/drawing/2014/main" id="{AEB3BB49-6F3F-54D7-8190-4E54E98488CD}"/>
              </a:ext>
            </a:extLst>
          </p:cNvPr>
          <p:cNvPicPr>
            <a:picLocks noChangeAspect="1" noChangeArrowheads="1"/>
          </p:cNvPicPr>
          <p:nvPr/>
        </p:nvPicPr>
        <p:blipFill>
          <a:blip r:embed="rId4"/>
          <a:srcRect l="3337" t="5580" r="1112" b="697"/>
          <a:stretch>
            <a:fillRect/>
          </a:stretch>
        </p:blipFill>
        <p:spPr bwMode="auto">
          <a:xfrm>
            <a:off x="94996" y="1104164"/>
            <a:ext cx="1830110" cy="1431568"/>
          </a:xfrm>
          <a:prstGeom prst="rect">
            <a:avLst/>
          </a:prstGeom>
          <a:noFill/>
          <a:ln w="9525">
            <a:noFill/>
            <a:miter lim="800000"/>
            <a:headEnd/>
            <a:tailEnd/>
          </a:ln>
        </p:spPr>
      </p:pic>
      <p:sp>
        <p:nvSpPr>
          <p:cNvPr id="18" name="TextBox 17">
            <a:extLst>
              <a:ext uri="{FF2B5EF4-FFF2-40B4-BE49-F238E27FC236}">
                <a16:creationId xmlns:a16="http://schemas.microsoft.com/office/drawing/2014/main" id="{B89DBC71-72DF-14AF-933C-4AD64C78C6B8}"/>
              </a:ext>
            </a:extLst>
          </p:cNvPr>
          <p:cNvSpPr txBox="1"/>
          <p:nvPr/>
        </p:nvSpPr>
        <p:spPr>
          <a:xfrm>
            <a:off x="30917" y="758099"/>
            <a:ext cx="1572866" cy="338554"/>
          </a:xfrm>
          <a:prstGeom prst="rect">
            <a:avLst/>
          </a:prstGeom>
          <a:noFill/>
        </p:spPr>
        <p:txBody>
          <a:bodyPr wrap="none" rtlCol="0">
            <a:spAutoFit/>
          </a:bodyPr>
          <a:lstStyle/>
          <a:p>
            <a:pPr algn="l"/>
            <a:r>
              <a:rPr lang="en-US" sz="1600" b="1" u="sng" dirty="0">
                <a:solidFill>
                  <a:srgbClr val="0432FF"/>
                </a:solidFill>
                <a:latin typeface="Arial" panose="020B0604020202020204" pitchFamily="34" charset="0"/>
                <a:cs typeface="Arial" panose="020B0604020202020204" pitchFamily="34" charset="0"/>
              </a:rPr>
              <a:t>inclusive DIS:</a:t>
            </a:r>
          </a:p>
        </p:txBody>
      </p:sp>
      <p:sp>
        <p:nvSpPr>
          <p:cNvPr id="19" name="TextBox 18">
            <a:extLst>
              <a:ext uri="{FF2B5EF4-FFF2-40B4-BE49-F238E27FC236}">
                <a16:creationId xmlns:a16="http://schemas.microsoft.com/office/drawing/2014/main" id="{8ECA2F9F-2C19-9AA2-3D3E-DD6C77F60C1D}"/>
              </a:ext>
            </a:extLst>
          </p:cNvPr>
          <p:cNvSpPr txBox="1"/>
          <p:nvPr/>
        </p:nvSpPr>
        <p:spPr>
          <a:xfrm>
            <a:off x="0" y="5856889"/>
            <a:ext cx="1586973" cy="338554"/>
          </a:xfrm>
          <a:prstGeom prst="rect">
            <a:avLst/>
          </a:prstGeom>
          <a:noFill/>
          <a:ln>
            <a:solidFill>
              <a:schemeClr val="tx1"/>
            </a:solidFill>
          </a:ln>
        </p:spPr>
        <p:txBody>
          <a:bodyPr wrap="none" rtlCol="0">
            <a:spAutoFit/>
          </a:bodyPr>
          <a:lstStyle/>
          <a:p>
            <a:pPr algn="l"/>
            <a:r>
              <a:rPr lang="en-US" sz="1600" dirty="0">
                <a:solidFill>
                  <a:srgbClr val="FF40FF"/>
                </a:solidFill>
                <a:latin typeface="Arial" panose="020B0604020202020204" pitchFamily="34" charset="0"/>
                <a:cs typeface="Arial" panose="020B0604020202020204" pitchFamily="34" charset="0"/>
              </a:rPr>
              <a:t>Low Q</a:t>
            </a:r>
            <a:r>
              <a:rPr lang="en-US" sz="1600" baseline="30000" dirty="0">
                <a:solidFill>
                  <a:srgbClr val="FF40FF"/>
                </a:solidFill>
                <a:latin typeface="Arial" panose="020B0604020202020204" pitchFamily="34" charset="0"/>
                <a:cs typeface="Arial" panose="020B0604020202020204" pitchFamily="34" charset="0"/>
              </a:rPr>
              <a:t>2</a:t>
            </a:r>
            <a:r>
              <a:rPr lang="en-US" sz="1600" dirty="0">
                <a:solidFill>
                  <a:srgbClr val="FF40FF"/>
                </a:solidFill>
                <a:latin typeface="Arial" panose="020B0604020202020204" pitchFamily="34" charset="0"/>
                <a:cs typeface="Arial" panose="020B0604020202020204" pitchFamily="34" charset="0"/>
              </a:rPr>
              <a:t>-Tagger</a:t>
            </a:r>
          </a:p>
        </p:txBody>
      </p:sp>
      <p:sp>
        <p:nvSpPr>
          <p:cNvPr id="20" name="TextBox 19">
            <a:extLst>
              <a:ext uri="{FF2B5EF4-FFF2-40B4-BE49-F238E27FC236}">
                <a16:creationId xmlns:a16="http://schemas.microsoft.com/office/drawing/2014/main" id="{E9FCA351-B0C7-6E10-CC38-B6BA7C5EB9DF}"/>
              </a:ext>
            </a:extLst>
          </p:cNvPr>
          <p:cNvSpPr txBox="1"/>
          <p:nvPr/>
        </p:nvSpPr>
        <p:spPr>
          <a:xfrm>
            <a:off x="0" y="5477661"/>
            <a:ext cx="1997663" cy="338554"/>
          </a:xfrm>
          <a:prstGeom prst="rect">
            <a:avLst/>
          </a:prstGeom>
          <a:noFill/>
          <a:ln>
            <a:solidFill>
              <a:schemeClr val="tx1"/>
            </a:solidFill>
          </a:ln>
        </p:spPr>
        <p:txBody>
          <a:bodyPr wrap="none" rtlCol="0">
            <a:spAutoFit/>
          </a:bodyPr>
          <a:lstStyle/>
          <a:p>
            <a:pPr algn="l"/>
            <a:r>
              <a:rPr lang="en-US" sz="1600" dirty="0">
                <a:solidFill>
                  <a:srgbClr val="FF0000"/>
                </a:solidFill>
                <a:latin typeface="Arial" panose="020B0604020202020204" pitchFamily="34" charset="0"/>
                <a:cs typeface="Arial" panose="020B0604020202020204" pitchFamily="34" charset="0"/>
              </a:rPr>
              <a:t>Luminosity Detector</a:t>
            </a:r>
          </a:p>
        </p:txBody>
      </p:sp>
      <p:sp>
        <p:nvSpPr>
          <p:cNvPr id="21" name="Rectangle 20">
            <a:extLst>
              <a:ext uri="{FF2B5EF4-FFF2-40B4-BE49-F238E27FC236}">
                <a16:creationId xmlns:a16="http://schemas.microsoft.com/office/drawing/2014/main" id="{FA002ED3-D56B-48DA-4279-524EE25F3042}"/>
              </a:ext>
            </a:extLst>
          </p:cNvPr>
          <p:cNvSpPr/>
          <p:nvPr/>
        </p:nvSpPr>
        <p:spPr>
          <a:xfrm>
            <a:off x="3456633" y="3763947"/>
            <a:ext cx="2240782" cy="1085976"/>
          </a:xfrm>
          <a:prstGeom prst="rect">
            <a:avLst/>
          </a:prstGeom>
          <a:gradFill>
            <a:gsLst>
              <a:gs pos="0">
                <a:srgbClr val="0432FF">
                  <a:alpha val="50000"/>
                </a:srgbClr>
              </a:gs>
              <a:gs pos="70000">
                <a:srgbClr val="0096FF"/>
              </a:gs>
              <a:gs pos="30000">
                <a:srgbClr val="0096FF"/>
              </a:gs>
              <a:gs pos="100000">
                <a:srgbClr val="0432FF">
                  <a:alpha val="80000"/>
                </a:srgbClr>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92D0ED6-5047-B43C-37D9-6FEC4DC9C034}"/>
              </a:ext>
            </a:extLst>
          </p:cNvPr>
          <p:cNvSpPr/>
          <p:nvPr/>
        </p:nvSpPr>
        <p:spPr>
          <a:xfrm>
            <a:off x="3925712" y="4412371"/>
            <a:ext cx="1292576" cy="430301"/>
          </a:xfrm>
          <a:prstGeom prst="rect">
            <a:avLst/>
          </a:prstGeom>
          <a:gradFill>
            <a:gsLst>
              <a:gs pos="0">
                <a:srgbClr val="011893"/>
              </a:gs>
              <a:gs pos="70000">
                <a:srgbClr val="0096FF"/>
              </a:gs>
              <a:gs pos="30000">
                <a:srgbClr val="0096FF"/>
              </a:gs>
              <a:gs pos="100000">
                <a:srgbClr val="011893"/>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6087C40-F8F7-F28A-05CF-8371516976E5}"/>
              </a:ext>
            </a:extLst>
          </p:cNvPr>
          <p:cNvSpPr txBox="1"/>
          <p:nvPr/>
        </p:nvSpPr>
        <p:spPr>
          <a:xfrm>
            <a:off x="4063687" y="3001824"/>
            <a:ext cx="1016624"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Central</a:t>
            </a:r>
          </a:p>
          <a:p>
            <a:pPr algn="ctr"/>
            <a:r>
              <a:rPr lang="en-US" sz="1600" b="1" dirty="0">
                <a:latin typeface="Arial" panose="020B0604020202020204" pitchFamily="34" charset="0"/>
                <a:cs typeface="Arial" panose="020B0604020202020204" pitchFamily="34" charset="0"/>
              </a:rPr>
              <a:t>Detector</a:t>
            </a:r>
          </a:p>
        </p:txBody>
      </p:sp>
      <p:sp>
        <p:nvSpPr>
          <p:cNvPr id="26" name="TextBox 25">
            <a:extLst>
              <a:ext uri="{FF2B5EF4-FFF2-40B4-BE49-F238E27FC236}">
                <a16:creationId xmlns:a16="http://schemas.microsoft.com/office/drawing/2014/main" id="{F60AB0DC-1411-CD5D-76DF-09A55CF8DDF8}"/>
              </a:ext>
            </a:extLst>
          </p:cNvPr>
          <p:cNvSpPr txBox="1"/>
          <p:nvPr/>
        </p:nvSpPr>
        <p:spPr>
          <a:xfrm>
            <a:off x="1989529" y="3879864"/>
            <a:ext cx="830677" cy="523220"/>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Lepton</a:t>
            </a:r>
          </a:p>
          <a:p>
            <a:pPr algn="ctr"/>
            <a:r>
              <a:rPr lang="en-US" sz="1400" b="1" dirty="0">
                <a:latin typeface="Arial" panose="020B0604020202020204" pitchFamily="34" charset="0"/>
                <a:cs typeface="Arial" panose="020B0604020202020204" pitchFamily="34" charset="0"/>
              </a:rPr>
              <a:t>Endcap</a:t>
            </a:r>
          </a:p>
        </p:txBody>
      </p:sp>
      <p:grpSp>
        <p:nvGrpSpPr>
          <p:cNvPr id="27" name="Group 26">
            <a:extLst>
              <a:ext uri="{FF2B5EF4-FFF2-40B4-BE49-F238E27FC236}">
                <a16:creationId xmlns:a16="http://schemas.microsoft.com/office/drawing/2014/main" id="{A8DC1432-E8BC-D495-C0FA-78E626279708}"/>
              </a:ext>
            </a:extLst>
          </p:cNvPr>
          <p:cNvGrpSpPr/>
          <p:nvPr/>
        </p:nvGrpSpPr>
        <p:grpSpPr>
          <a:xfrm>
            <a:off x="2938404" y="3583093"/>
            <a:ext cx="338554" cy="1226638"/>
            <a:chOff x="2938404" y="3412965"/>
            <a:chExt cx="338554" cy="1226638"/>
          </a:xfrm>
        </p:grpSpPr>
        <p:sp>
          <p:nvSpPr>
            <p:cNvPr id="28" name="Rectangle 27">
              <a:extLst>
                <a:ext uri="{FF2B5EF4-FFF2-40B4-BE49-F238E27FC236}">
                  <a16:creationId xmlns:a16="http://schemas.microsoft.com/office/drawing/2014/main" id="{0BF270DA-42BB-EDBB-C820-B63E4B100DB1}"/>
                </a:ext>
              </a:extLst>
            </p:cNvPr>
            <p:cNvSpPr/>
            <p:nvPr/>
          </p:nvSpPr>
          <p:spPr>
            <a:xfrm>
              <a:off x="2991940" y="3412965"/>
              <a:ext cx="236406" cy="1226638"/>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92AA3E3-10FF-D961-1B3B-39A3CAD2281F}"/>
                </a:ext>
              </a:extLst>
            </p:cNvPr>
            <p:cNvSpPr txBox="1"/>
            <p:nvPr/>
          </p:nvSpPr>
          <p:spPr>
            <a:xfrm rot="16200000">
              <a:off x="2748448" y="3948235"/>
              <a:ext cx="71846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ECAL</a:t>
              </a:r>
            </a:p>
          </p:txBody>
        </p:sp>
      </p:grpSp>
      <p:grpSp>
        <p:nvGrpSpPr>
          <p:cNvPr id="30" name="Group 29">
            <a:extLst>
              <a:ext uri="{FF2B5EF4-FFF2-40B4-BE49-F238E27FC236}">
                <a16:creationId xmlns:a16="http://schemas.microsoft.com/office/drawing/2014/main" id="{2FC44C7F-1FD3-BAA1-C9E3-D0B085572212}"/>
              </a:ext>
            </a:extLst>
          </p:cNvPr>
          <p:cNvGrpSpPr/>
          <p:nvPr/>
        </p:nvGrpSpPr>
        <p:grpSpPr>
          <a:xfrm>
            <a:off x="2739930" y="3343973"/>
            <a:ext cx="338554" cy="1459839"/>
            <a:chOff x="2739930" y="3173845"/>
            <a:chExt cx="338554" cy="1459839"/>
          </a:xfrm>
        </p:grpSpPr>
        <p:sp>
          <p:nvSpPr>
            <p:cNvPr id="31" name="Rectangle 30">
              <a:extLst>
                <a:ext uri="{FF2B5EF4-FFF2-40B4-BE49-F238E27FC236}">
                  <a16:creationId xmlns:a16="http://schemas.microsoft.com/office/drawing/2014/main" id="{66558258-BB32-432C-FD37-82831A0F41D9}"/>
                </a:ext>
              </a:extLst>
            </p:cNvPr>
            <p:cNvSpPr/>
            <p:nvPr/>
          </p:nvSpPr>
          <p:spPr>
            <a:xfrm>
              <a:off x="2755680" y="3173845"/>
              <a:ext cx="236406" cy="1459839"/>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9AA94D9-D88A-EAF7-67F1-EF0759287A29}"/>
                </a:ext>
              </a:extLst>
            </p:cNvPr>
            <p:cNvSpPr txBox="1"/>
            <p:nvPr/>
          </p:nvSpPr>
          <p:spPr>
            <a:xfrm rot="16200000">
              <a:off x="2544363" y="3941147"/>
              <a:ext cx="729687"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HCAL</a:t>
              </a:r>
            </a:p>
          </p:txBody>
        </p:sp>
      </p:grpSp>
      <p:grpSp>
        <p:nvGrpSpPr>
          <p:cNvPr id="34" name="Group 33">
            <a:extLst>
              <a:ext uri="{FF2B5EF4-FFF2-40B4-BE49-F238E27FC236}">
                <a16:creationId xmlns:a16="http://schemas.microsoft.com/office/drawing/2014/main" id="{80A0D3BF-E425-B0BE-60A8-0B3B7FA551FF}"/>
              </a:ext>
            </a:extLst>
          </p:cNvPr>
          <p:cNvGrpSpPr/>
          <p:nvPr/>
        </p:nvGrpSpPr>
        <p:grpSpPr>
          <a:xfrm rot="16200000">
            <a:off x="3093794" y="4147643"/>
            <a:ext cx="976872" cy="370427"/>
            <a:chOff x="5895033" y="6114223"/>
            <a:chExt cx="1292576" cy="482961"/>
          </a:xfrm>
        </p:grpSpPr>
        <p:sp>
          <p:nvSpPr>
            <p:cNvPr id="35" name="Rectangle 34">
              <a:extLst>
                <a:ext uri="{FF2B5EF4-FFF2-40B4-BE49-F238E27FC236}">
                  <a16:creationId xmlns:a16="http://schemas.microsoft.com/office/drawing/2014/main" id="{D37CE662-F75C-A915-4125-CB229290BDF4}"/>
                </a:ext>
              </a:extLst>
            </p:cNvPr>
            <p:cNvSpPr/>
            <p:nvPr/>
          </p:nvSpPr>
          <p:spPr>
            <a:xfrm>
              <a:off x="5895033" y="6166883"/>
              <a:ext cx="1292576" cy="430301"/>
            </a:xfrm>
            <a:prstGeom prst="rect">
              <a:avLst/>
            </a:prstGeom>
            <a:gradFill>
              <a:gsLst>
                <a:gs pos="0">
                  <a:srgbClr val="FF40FF"/>
                </a:gs>
                <a:gs pos="70000">
                  <a:srgbClr val="D883FF"/>
                </a:gs>
                <a:gs pos="30000">
                  <a:srgbClr val="D883FF"/>
                </a:gs>
                <a:gs pos="100000">
                  <a:srgbClr val="FF40FF"/>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E56EBCB7-0F02-96B2-FE0C-CB1EB71B3282}"/>
                </a:ext>
              </a:extLst>
            </p:cNvPr>
            <p:cNvSpPr txBox="1"/>
            <p:nvPr/>
          </p:nvSpPr>
          <p:spPr>
            <a:xfrm>
              <a:off x="5899436" y="6114223"/>
              <a:ext cx="1273574" cy="441400"/>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Tracking</a:t>
              </a:r>
            </a:p>
          </p:txBody>
        </p:sp>
      </p:grpSp>
      <p:sp>
        <p:nvSpPr>
          <p:cNvPr id="37" name="TextBox 36">
            <a:extLst>
              <a:ext uri="{FF2B5EF4-FFF2-40B4-BE49-F238E27FC236}">
                <a16:creationId xmlns:a16="http://schemas.microsoft.com/office/drawing/2014/main" id="{0EDCFE08-2122-62BA-1318-D8B67340871A}"/>
              </a:ext>
            </a:extLst>
          </p:cNvPr>
          <p:cNvSpPr txBox="1"/>
          <p:nvPr/>
        </p:nvSpPr>
        <p:spPr>
          <a:xfrm>
            <a:off x="4207156" y="3663835"/>
            <a:ext cx="729687"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HCAL</a:t>
            </a:r>
          </a:p>
        </p:txBody>
      </p:sp>
      <p:sp>
        <p:nvSpPr>
          <p:cNvPr id="38" name="TextBox 37">
            <a:extLst>
              <a:ext uri="{FF2B5EF4-FFF2-40B4-BE49-F238E27FC236}">
                <a16:creationId xmlns:a16="http://schemas.microsoft.com/office/drawing/2014/main" id="{69EF5AE8-38FB-15FD-A9BC-6F858B953605}"/>
              </a:ext>
            </a:extLst>
          </p:cNvPr>
          <p:cNvSpPr txBox="1"/>
          <p:nvPr/>
        </p:nvSpPr>
        <p:spPr>
          <a:xfrm>
            <a:off x="4221583" y="4002331"/>
            <a:ext cx="71846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ECAL</a:t>
            </a:r>
          </a:p>
        </p:txBody>
      </p:sp>
      <p:sp>
        <p:nvSpPr>
          <p:cNvPr id="39" name="TextBox 38">
            <a:extLst>
              <a:ext uri="{FF2B5EF4-FFF2-40B4-BE49-F238E27FC236}">
                <a16:creationId xmlns:a16="http://schemas.microsoft.com/office/drawing/2014/main" id="{11CCC64B-75E7-1EE1-D467-10B55A211D1A}"/>
              </a:ext>
            </a:extLst>
          </p:cNvPr>
          <p:cNvSpPr txBox="1"/>
          <p:nvPr/>
        </p:nvSpPr>
        <p:spPr>
          <a:xfrm>
            <a:off x="4073405" y="4426547"/>
            <a:ext cx="962508"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Tracking</a:t>
            </a:r>
          </a:p>
        </p:txBody>
      </p:sp>
      <p:sp>
        <p:nvSpPr>
          <p:cNvPr id="40" name="TextBox 39">
            <a:extLst>
              <a:ext uri="{FF2B5EF4-FFF2-40B4-BE49-F238E27FC236}">
                <a16:creationId xmlns:a16="http://schemas.microsoft.com/office/drawing/2014/main" id="{BE7377C3-69FC-5052-1005-9E61DAC09169}"/>
              </a:ext>
            </a:extLst>
          </p:cNvPr>
          <p:cNvSpPr txBox="1"/>
          <p:nvPr/>
        </p:nvSpPr>
        <p:spPr>
          <a:xfrm>
            <a:off x="4123800" y="3814657"/>
            <a:ext cx="896399"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Magnet</a:t>
            </a:r>
          </a:p>
        </p:txBody>
      </p:sp>
      <p:sp>
        <p:nvSpPr>
          <p:cNvPr id="41" name="TextBox 40">
            <a:extLst>
              <a:ext uri="{FF2B5EF4-FFF2-40B4-BE49-F238E27FC236}">
                <a16:creationId xmlns:a16="http://schemas.microsoft.com/office/drawing/2014/main" id="{311109AD-C2CA-B57B-12CF-862A323B79A1}"/>
              </a:ext>
            </a:extLst>
          </p:cNvPr>
          <p:cNvSpPr txBox="1"/>
          <p:nvPr/>
        </p:nvSpPr>
        <p:spPr>
          <a:xfrm>
            <a:off x="6389895" y="3869769"/>
            <a:ext cx="830677" cy="523220"/>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Hadron</a:t>
            </a:r>
          </a:p>
          <a:p>
            <a:pPr algn="ctr"/>
            <a:r>
              <a:rPr lang="en-US" sz="1400" b="1" dirty="0">
                <a:latin typeface="Arial" panose="020B0604020202020204" pitchFamily="34" charset="0"/>
                <a:cs typeface="Arial" panose="020B0604020202020204" pitchFamily="34" charset="0"/>
              </a:rPr>
              <a:t>Endcap</a:t>
            </a:r>
          </a:p>
        </p:txBody>
      </p:sp>
      <p:grpSp>
        <p:nvGrpSpPr>
          <p:cNvPr id="42" name="Group 41">
            <a:extLst>
              <a:ext uri="{FF2B5EF4-FFF2-40B4-BE49-F238E27FC236}">
                <a16:creationId xmlns:a16="http://schemas.microsoft.com/office/drawing/2014/main" id="{76FD88E3-0790-2ED3-EA7E-F6547D609357}"/>
              </a:ext>
            </a:extLst>
          </p:cNvPr>
          <p:cNvGrpSpPr/>
          <p:nvPr/>
        </p:nvGrpSpPr>
        <p:grpSpPr>
          <a:xfrm>
            <a:off x="5678060" y="3768503"/>
            <a:ext cx="338554" cy="1055405"/>
            <a:chOff x="5678060" y="3258119"/>
            <a:chExt cx="338554" cy="1055405"/>
          </a:xfrm>
        </p:grpSpPr>
        <p:sp>
          <p:nvSpPr>
            <p:cNvPr id="43" name="Rectangle 42">
              <a:extLst>
                <a:ext uri="{FF2B5EF4-FFF2-40B4-BE49-F238E27FC236}">
                  <a16:creationId xmlns:a16="http://schemas.microsoft.com/office/drawing/2014/main" id="{82C716CA-AD15-2ED3-DB60-A85938DCFC12}"/>
                </a:ext>
              </a:extLst>
            </p:cNvPr>
            <p:cNvSpPr/>
            <p:nvPr/>
          </p:nvSpPr>
          <p:spPr>
            <a:xfrm>
              <a:off x="5707317" y="3258119"/>
              <a:ext cx="211013" cy="1055405"/>
            </a:xfrm>
            <a:prstGeom prst="rect">
              <a:avLst/>
            </a:prstGeom>
            <a:gradFill>
              <a:gsLst>
                <a:gs pos="0">
                  <a:srgbClr val="008F00"/>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4A75D3B8-6D61-779F-B125-5A5C1F05AB2C}"/>
                </a:ext>
              </a:extLst>
            </p:cNvPr>
            <p:cNvSpPr txBox="1"/>
            <p:nvPr/>
          </p:nvSpPr>
          <p:spPr>
            <a:xfrm rot="16200000">
              <a:off x="5584284" y="3636334"/>
              <a:ext cx="52610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PID</a:t>
              </a:r>
            </a:p>
          </p:txBody>
        </p:sp>
      </p:grpSp>
      <p:grpSp>
        <p:nvGrpSpPr>
          <p:cNvPr id="45" name="Group 44">
            <a:extLst>
              <a:ext uri="{FF2B5EF4-FFF2-40B4-BE49-F238E27FC236}">
                <a16:creationId xmlns:a16="http://schemas.microsoft.com/office/drawing/2014/main" id="{7F9F281F-C672-83D6-63A4-32BAD39BC992}"/>
              </a:ext>
            </a:extLst>
          </p:cNvPr>
          <p:cNvGrpSpPr/>
          <p:nvPr/>
        </p:nvGrpSpPr>
        <p:grpSpPr>
          <a:xfrm>
            <a:off x="3182951" y="3758044"/>
            <a:ext cx="338554" cy="1055405"/>
            <a:chOff x="3182951" y="3247660"/>
            <a:chExt cx="338554" cy="1055405"/>
          </a:xfrm>
        </p:grpSpPr>
        <p:sp>
          <p:nvSpPr>
            <p:cNvPr id="46" name="Rectangle 45">
              <a:extLst>
                <a:ext uri="{FF2B5EF4-FFF2-40B4-BE49-F238E27FC236}">
                  <a16:creationId xmlns:a16="http://schemas.microsoft.com/office/drawing/2014/main" id="{A68919D8-12E6-9380-E79F-3C59B9B63CA6}"/>
                </a:ext>
              </a:extLst>
            </p:cNvPr>
            <p:cNvSpPr/>
            <p:nvPr/>
          </p:nvSpPr>
          <p:spPr>
            <a:xfrm>
              <a:off x="3235569" y="3247660"/>
              <a:ext cx="211013" cy="1055405"/>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FF231C32-8F8D-7E7F-077A-F7B7DBF0AEF3}"/>
                </a:ext>
              </a:extLst>
            </p:cNvPr>
            <p:cNvSpPr txBox="1"/>
            <p:nvPr/>
          </p:nvSpPr>
          <p:spPr>
            <a:xfrm rot="16200000">
              <a:off x="3089175" y="3661143"/>
              <a:ext cx="52610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PID</a:t>
              </a:r>
            </a:p>
          </p:txBody>
        </p:sp>
      </p:grpSp>
      <p:grpSp>
        <p:nvGrpSpPr>
          <p:cNvPr id="48" name="Group 47">
            <a:extLst>
              <a:ext uri="{FF2B5EF4-FFF2-40B4-BE49-F238E27FC236}">
                <a16:creationId xmlns:a16="http://schemas.microsoft.com/office/drawing/2014/main" id="{07B3AA7F-9AC7-141D-3E12-2BEF0E51302D}"/>
              </a:ext>
            </a:extLst>
          </p:cNvPr>
          <p:cNvGrpSpPr/>
          <p:nvPr/>
        </p:nvGrpSpPr>
        <p:grpSpPr>
          <a:xfrm>
            <a:off x="5908435" y="3583093"/>
            <a:ext cx="338554" cy="1226638"/>
            <a:chOff x="5908435" y="3072709"/>
            <a:chExt cx="338554" cy="1226638"/>
          </a:xfrm>
        </p:grpSpPr>
        <p:sp>
          <p:nvSpPr>
            <p:cNvPr id="49" name="Rectangle 48">
              <a:extLst>
                <a:ext uri="{FF2B5EF4-FFF2-40B4-BE49-F238E27FC236}">
                  <a16:creationId xmlns:a16="http://schemas.microsoft.com/office/drawing/2014/main" id="{40A41D4B-4FFD-CA2E-B8FC-E2083C5D10BE}"/>
                </a:ext>
              </a:extLst>
            </p:cNvPr>
            <p:cNvSpPr/>
            <p:nvPr/>
          </p:nvSpPr>
          <p:spPr>
            <a:xfrm>
              <a:off x="5941673" y="3072709"/>
              <a:ext cx="236406" cy="1226638"/>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07F532C-C942-3DBB-D702-BC0B4069D09F}"/>
                </a:ext>
              </a:extLst>
            </p:cNvPr>
            <p:cNvSpPr txBox="1"/>
            <p:nvPr/>
          </p:nvSpPr>
          <p:spPr>
            <a:xfrm rot="16200000">
              <a:off x="5718479" y="3611522"/>
              <a:ext cx="71846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ECAL</a:t>
              </a:r>
            </a:p>
          </p:txBody>
        </p:sp>
      </p:grpSp>
      <p:grpSp>
        <p:nvGrpSpPr>
          <p:cNvPr id="51" name="Group 50">
            <a:extLst>
              <a:ext uri="{FF2B5EF4-FFF2-40B4-BE49-F238E27FC236}">
                <a16:creationId xmlns:a16="http://schemas.microsoft.com/office/drawing/2014/main" id="{1332148B-AFE8-31CC-1D34-92FCD06AAC99}"/>
              </a:ext>
            </a:extLst>
          </p:cNvPr>
          <p:cNvGrpSpPr/>
          <p:nvPr/>
        </p:nvGrpSpPr>
        <p:grpSpPr>
          <a:xfrm>
            <a:off x="6156527" y="3339844"/>
            <a:ext cx="338554" cy="1459839"/>
            <a:chOff x="6156527" y="2829460"/>
            <a:chExt cx="338554" cy="1459839"/>
          </a:xfrm>
        </p:grpSpPr>
        <p:sp>
          <p:nvSpPr>
            <p:cNvPr id="52" name="Rectangle 51">
              <a:extLst>
                <a:ext uri="{FF2B5EF4-FFF2-40B4-BE49-F238E27FC236}">
                  <a16:creationId xmlns:a16="http://schemas.microsoft.com/office/drawing/2014/main" id="{E4DA659C-83C4-1CA7-CA65-F9DEF7F12F5F}"/>
                </a:ext>
              </a:extLst>
            </p:cNvPr>
            <p:cNvSpPr/>
            <p:nvPr/>
          </p:nvSpPr>
          <p:spPr>
            <a:xfrm>
              <a:off x="6196205" y="2829460"/>
              <a:ext cx="236406" cy="1459839"/>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46EBC3B9-C22C-F438-6BA8-9DFE065DCE6F}"/>
                </a:ext>
              </a:extLst>
            </p:cNvPr>
            <p:cNvSpPr txBox="1"/>
            <p:nvPr/>
          </p:nvSpPr>
          <p:spPr>
            <a:xfrm rot="16200000">
              <a:off x="5960960" y="3551272"/>
              <a:ext cx="729687"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HCAL</a:t>
              </a:r>
            </a:p>
          </p:txBody>
        </p:sp>
      </p:grpSp>
      <p:sp>
        <p:nvSpPr>
          <p:cNvPr id="54" name="TextBox 53">
            <a:extLst>
              <a:ext uri="{FF2B5EF4-FFF2-40B4-BE49-F238E27FC236}">
                <a16:creationId xmlns:a16="http://schemas.microsoft.com/office/drawing/2014/main" id="{10531CD8-FAE3-0F45-C41B-3EE363CDD71B}"/>
              </a:ext>
            </a:extLst>
          </p:cNvPr>
          <p:cNvSpPr txBox="1"/>
          <p:nvPr/>
        </p:nvSpPr>
        <p:spPr>
          <a:xfrm>
            <a:off x="4296123" y="4173705"/>
            <a:ext cx="526106" cy="338554"/>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PID</a:t>
            </a:r>
          </a:p>
        </p:txBody>
      </p:sp>
      <p:pic>
        <p:nvPicPr>
          <p:cNvPr id="55" name="Picture 30" descr="sidis-diagram.eps">
            <a:extLst>
              <a:ext uri="{FF2B5EF4-FFF2-40B4-BE49-F238E27FC236}">
                <a16:creationId xmlns:a16="http://schemas.microsoft.com/office/drawing/2014/main" id="{19BB31DA-ECBC-4484-C136-E1332AD76105}"/>
              </a:ext>
            </a:extLst>
          </p:cNvPr>
          <p:cNvPicPr>
            <a:picLocks noChangeAspect="1"/>
          </p:cNvPicPr>
          <p:nvPr/>
        </p:nvPicPr>
        <p:blipFill>
          <a:blip r:embed="rId5"/>
          <a:srcRect/>
          <a:stretch>
            <a:fillRect/>
          </a:stretch>
        </p:blipFill>
        <p:spPr bwMode="auto">
          <a:xfrm>
            <a:off x="7046880" y="1128466"/>
            <a:ext cx="2085030" cy="1489307"/>
          </a:xfrm>
          <a:prstGeom prst="rect">
            <a:avLst/>
          </a:prstGeom>
          <a:noFill/>
          <a:ln w="9525">
            <a:noFill/>
            <a:miter lim="800000"/>
            <a:headEnd/>
            <a:tailEnd/>
          </a:ln>
        </p:spPr>
      </p:pic>
      <p:sp>
        <p:nvSpPr>
          <p:cNvPr id="56" name="TextBox 55">
            <a:extLst>
              <a:ext uri="{FF2B5EF4-FFF2-40B4-BE49-F238E27FC236}">
                <a16:creationId xmlns:a16="http://schemas.microsoft.com/office/drawing/2014/main" id="{62349F55-AA4E-E94E-AF21-D446C6F176DA}"/>
              </a:ext>
            </a:extLst>
          </p:cNvPr>
          <p:cNvSpPr txBox="1"/>
          <p:nvPr/>
        </p:nvSpPr>
        <p:spPr>
          <a:xfrm>
            <a:off x="7025372" y="753328"/>
            <a:ext cx="2039341" cy="338554"/>
          </a:xfrm>
          <a:prstGeom prst="rect">
            <a:avLst/>
          </a:prstGeom>
          <a:noFill/>
        </p:spPr>
        <p:txBody>
          <a:bodyPr wrap="none" rtlCol="0">
            <a:spAutoFit/>
          </a:bodyPr>
          <a:lstStyle/>
          <a:p>
            <a:pPr algn="l"/>
            <a:r>
              <a:rPr lang="en-US" sz="1600" b="1" u="sng" dirty="0">
                <a:solidFill>
                  <a:srgbClr val="0432FF"/>
                </a:solidFill>
                <a:latin typeface="Arial" panose="020B0604020202020204" pitchFamily="34" charset="0"/>
                <a:cs typeface="Arial" panose="020B0604020202020204" pitchFamily="34" charset="0"/>
              </a:rPr>
              <a:t>semi-inclusive DIS</a:t>
            </a:r>
          </a:p>
        </p:txBody>
      </p:sp>
      <p:grpSp>
        <p:nvGrpSpPr>
          <p:cNvPr id="57" name="Group 56">
            <a:extLst>
              <a:ext uri="{FF2B5EF4-FFF2-40B4-BE49-F238E27FC236}">
                <a16:creationId xmlns:a16="http://schemas.microsoft.com/office/drawing/2014/main" id="{70ED98AC-E858-2632-27A2-06D833DB244E}"/>
              </a:ext>
            </a:extLst>
          </p:cNvPr>
          <p:cNvGrpSpPr/>
          <p:nvPr/>
        </p:nvGrpSpPr>
        <p:grpSpPr>
          <a:xfrm rot="16200000">
            <a:off x="5013905" y="4177147"/>
            <a:ext cx="984302" cy="370428"/>
            <a:chOff x="5885202" y="6114222"/>
            <a:chExt cx="1302407" cy="482962"/>
          </a:xfrm>
        </p:grpSpPr>
        <p:sp>
          <p:nvSpPr>
            <p:cNvPr id="58" name="Rectangle 57">
              <a:extLst>
                <a:ext uri="{FF2B5EF4-FFF2-40B4-BE49-F238E27FC236}">
                  <a16:creationId xmlns:a16="http://schemas.microsoft.com/office/drawing/2014/main" id="{5956ACFC-EDD8-1C28-F133-17FE5121A676}"/>
                </a:ext>
              </a:extLst>
            </p:cNvPr>
            <p:cNvSpPr/>
            <p:nvPr/>
          </p:nvSpPr>
          <p:spPr>
            <a:xfrm>
              <a:off x="5895033" y="6166883"/>
              <a:ext cx="1292576" cy="430301"/>
            </a:xfrm>
            <a:prstGeom prst="rect">
              <a:avLst/>
            </a:prstGeom>
            <a:gradFill>
              <a:gsLst>
                <a:gs pos="0">
                  <a:srgbClr val="00B050"/>
                </a:gs>
                <a:gs pos="70000">
                  <a:srgbClr val="00FA00"/>
                </a:gs>
                <a:gs pos="30000">
                  <a:srgbClr val="00FA00"/>
                </a:gs>
                <a:gs pos="100000">
                  <a:srgbClr val="00B050"/>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25A7841-46E0-906C-7621-BDDF3AE826AB}"/>
                </a:ext>
              </a:extLst>
            </p:cNvPr>
            <p:cNvSpPr txBox="1"/>
            <p:nvPr/>
          </p:nvSpPr>
          <p:spPr>
            <a:xfrm>
              <a:off x="5885202" y="6114222"/>
              <a:ext cx="1273573" cy="441400"/>
            </a:xfrm>
            <a:prstGeom prst="rect">
              <a:avLst/>
            </a:prstGeom>
            <a:noFill/>
          </p:spPr>
          <p:txBody>
            <a:bodyPr wrap="none" rtlCol="0">
              <a:spAutoFit/>
            </a:bodyPr>
            <a:lstStyle/>
            <a:p>
              <a:pPr algn="l"/>
              <a:r>
                <a:rPr lang="en-US" sz="1600" dirty="0">
                  <a:latin typeface="Arial" panose="020B0604020202020204" pitchFamily="34" charset="0"/>
                  <a:cs typeface="Arial" panose="020B0604020202020204" pitchFamily="34" charset="0"/>
                </a:rPr>
                <a:t>Tracking</a:t>
              </a:r>
            </a:p>
          </p:txBody>
        </p:sp>
      </p:grpSp>
      <p:sp>
        <p:nvSpPr>
          <p:cNvPr id="60" name="TextBox 59">
            <a:extLst>
              <a:ext uri="{FF2B5EF4-FFF2-40B4-BE49-F238E27FC236}">
                <a16:creationId xmlns:a16="http://schemas.microsoft.com/office/drawing/2014/main" id="{392DF8F8-0FAF-AE5C-78B0-7AB305B44199}"/>
              </a:ext>
            </a:extLst>
          </p:cNvPr>
          <p:cNvSpPr txBox="1"/>
          <p:nvPr/>
        </p:nvSpPr>
        <p:spPr>
          <a:xfrm>
            <a:off x="8330842" y="5260849"/>
            <a:ext cx="604653" cy="338554"/>
          </a:xfrm>
          <a:prstGeom prst="rect">
            <a:avLst/>
          </a:prstGeom>
          <a:noFill/>
          <a:ln>
            <a:solidFill>
              <a:schemeClr val="tx1"/>
            </a:solidFill>
          </a:ln>
        </p:spPr>
        <p:txBody>
          <a:bodyPr wrap="none" rtlCol="0">
            <a:spAutoFit/>
          </a:bodyPr>
          <a:lstStyle/>
          <a:p>
            <a:r>
              <a:rPr lang="en-US" sz="1600" dirty="0">
                <a:solidFill>
                  <a:srgbClr val="FF7E79"/>
                </a:solidFill>
                <a:latin typeface="Arial" panose="020B0604020202020204" pitchFamily="34" charset="0"/>
                <a:cs typeface="Arial" panose="020B0604020202020204" pitchFamily="34" charset="0"/>
              </a:rPr>
              <a:t>ZDC</a:t>
            </a:r>
          </a:p>
        </p:txBody>
      </p:sp>
      <p:sp>
        <p:nvSpPr>
          <p:cNvPr id="61" name="TextBox 60">
            <a:extLst>
              <a:ext uri="{FF2B5EF4-FFF2-40B4-BE49-F238E27FC236}">
                <a16:creationId xmlns:a16="http://schemas.microsoft.com/office/drawing/2014/main" id="{1834179A-7E2D-418B-CF21-23026316439B}"/>
              </a:ext>
            </a:extLst>
          </p:cNvPr>
          <p:cNvSpPr txBox="1"/>
          <p:nvPr/>
        </p:nvSpPr>
        <p:spPr>
          <a:xfrm>
            <a:off x="7166667" y="5626246"/>
            <a:ext cx="1768305" cy="338554"/>
          </a:xfrm>
          <a:prstGeom prst="rect">
            <a:avLst/>
          </a:prstGeom>
          <a:noFill/>
          <a:ln>
            <a:solidFill>
              <a:schemeClr val="tx1"/>
            </a:solidFill>
          </a:ln>
        </p:spPr>
        <p:txBody>
          <a:bodyPr wrap="none" rtlCol="0">
            <a:spAutoFit/>
          </a:bodyPr>
          <a:lstStyle/>
          <a:p>
            <a:pPr algn="l"/>
            <a:r>
              <a:rPr lang="en-US" sz="1600" dirty="0">
                <a:solidFill>
                  <a:srgbClr val="0432FF"/>
                </a:solidFill>
                <a:latin typeface="Arial" panose="020B0604020202020204" pitchFamily="34" charset="0"/>
                <a:cs typeface="Arial" panose="020B0604020202020204" pitchFamily="34" charset="0"/>
              </a:rPr>
              <a:t>Forward Tracking</a:t>
            </a:r>
          </a:p>
        </p:txBody>
      </p:sp>
      <p:pic>
        <p:nvPicPr>
          <p:cNvPr id="62" name="Picture 61" descr="GPD.png">
            <a:extLst>
              <a:ext uri="{FF2B5EF4-FFF2-40B4-BE49-F238E27FC236}">
                <a16:creationId xmlns:a16="http://schemas.microsoft.com/office/drawing/2014/main" id="{DCB4E3AB-8884-364B-DA33-851BCA6E1732}"/>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035829" y="5393543"/>
            <a:ext cx="2110740" cy="1257300"/>
          </a:xfrm>
          <a:prstGeom prst="rect">
            <a:avLst/>
          </a:prstGeom>
        </p:spPr>
      </p:pic>
      <p:sp>
        <p:nvSpPr>
          <p:cNvPr id="63" name="TextBox 62">
            <a:extLst>
              <a:ext uri="{FF2B5EF4-FFF2-40B4-BE49-F238E27FC236}">
                <a16:creationId xmlns:a16="http://schemas.microsoft.com/office/drawing/2014/main" id="{4103078D-B23B-707F-BBA5-D088A4CAE729}"/>
              </a:ext>
            </a:extLst>
          </p:cNvPr>
          <p:cNvSpPr txBox="1"/>
          <p:nvPr/>
        </p:nvSpPr>
        <p:spPr>
          <a:xfrm>
            <a:off x="5327882" y="5062480"/>
            <a:ext cx="1555234" cy="338554"/>
          </a:xfrm>
          <a:prstGeom prst="rect">
            <a:avLst/>
          </a:prstGeom>
          <a:noFill/>
        </p:spPr>
        <p:txBody>
          <a:bodyPr wrap="none" rtlCol="0">
            <a:spAutoFit/>
          </a:bodyPr>
          <a:lstStyle/>
          <a:p>
            <a:pPr algn="l"/>
            <a:r>
              <a:rPr lang="en-US" sz="1600" b="1" u="sng" dirty="0">
                <a:solidFill>
                  <a:srgbClr val="0432FF"/>
                </a:solidFill>
                <a:latin typeface="Arial" panose="020B0604020202020204" pitchFamily="34" charset="0"/>
                <a:cs typeface="Arial" panose="020B0604020202020204" pitchFamily="34" charset="0"/>
              </a:rPr>
              <a:t>exclusive DIS</a:t>
            </a:r>
          </a:p>
        </p:txBody>
      </p:sp>
      <p:sp>
        <p:nvSpPr>
          <p:cNvPr id="6" name="TextBox 5">
            <a:extLst>
              <a:ext uri="{FF2B5EF4-FFF2-40B4-BE49-F238E27FC236}">
                <a16:creationId xmlns:a16="http://schemas.microsoft.com/office/drawing/2014/main" id="{C464C75B-28E5-FE9E-7F5F-B8C3EE462B1A}"/>
              </a:ext>
            </a:extLst>
          </p:cNvPr>
          <p:cNvSpPr txBox="1"/>
          <p:nvPr/>
        </p:nvSpPr>
        <p:spPr>
          <a:xfrm>
            <a:off x="2377199" y="1786213"/>
            <a:ext cx="1803400" cy="276998"/>
          </a:xfrm>
          <a:prstGeom prst="rect">
            <a:avLst/>
          </a:prstGeom>
          <a:solidFill>
            <a:srgbClr val="0432FF"/>
          </a:solidFill>
          <a:ln w="9525">
            <a:solidFill>
              <a:schemeClr val="bg2">
                <a:lumMod val="10000"/>
                <a:alpha val="63000"/>
              </a:schemeClr>
            </a:solidFill>
          </a:ln>
        </p:spPr>
        <p:txBody>
          <a:bodyPr wrap="square" rtlCol="0">
            <a:spAutoFit/>
          </a:bodyPr>
          <a:lstStyle/>
          <a:p>
            <a:pPr algn="ctr"/>
            <a:r>
              <a:rPr lang="en-US" sz="1200" dirty="0" err="1">
                <a:solidFill>
                  <a:srgbClr val="FFFFFF"/>
                </a:solidFill>
                <a:latin typeface="Arial" panose="020B0604020202020204" pitchFamily="34" charset="0"/>
                <a:cs typeface="Arial" panose="020B0604020202020204" pitchFamily="34" charset="0"/>
              </a:rPr>
              <a:t>hadronic</a:t>
            </a:r>
            <a:r>
              <a:rPr lang="en-US" sz="1200" dirty="0">
                <a:solidFill>
                  <a:srgbClr val="FFFFFF"/>
                </a:solidFill>
                <a:latin typeface="Arial" panose="020B0604020202020204" pitchFamily="34" charset="0"/>
                <a:cs typeface="Arial" panose="020B0604020202020204" pitchFamily="34" charset="0"/>
              </a:rPr>
              <a:t> calorimeters</a:t>
            </a:r>
          </a:p>
        </p:txBody>
      </p:sp>
      <p:sp>
        <p:nvSpPr>
          <p:cNvPr id="22" name="TextBox 21">
            <a:extLst>
              <a:ext uri="{FF2B5EF4-FFF2-40B4-BE49-F238E27FC236}">
                <a16:creationId xmlns:a16="http://schemas.microsoft.com/office/drawing/2014/main" id="{9C7DDB51-36DE-E115-2761-30696FB3BBAB}"/>
              </a:ext>
            </a:extLst>
          </p:cNvPr>
          <p:cNvSpPr txBox="1"/>
          <p:nvPr/>
        </p:nvSpPr>
        <p:spPr>
          <a:xfrm>
            <a:off x="2448152" y="2105558"/>
            <a:ext cx="1447800" cy="276998"/>
          </a:xfrm>
          <a:prstGeom prst="rect">
            <a:avLst/>
          </a:prstGeom>
          <a:solidFill>
            <a:srgbClr val="FF0000"/>
          </a:solidFill>
          <a:ln w="9525">
            <a:solidFill>
              <a:srgbClr val="0432FF">
                <a:alpha val="63000"/>
              </a:srgbClr>
            </a:solidFill>
          </a:ln>
        </p:spPr>
        <p:txBody>
          <a:bodyPr wrap="square" rtlCol="0">
            <a:spAutoFit/>
          </a:bodyPr>
          <a:lstStyle/>
          <a:p>
            <a:pPr algn="ctr"/>
            <a:r>
              <a:rPr lang="en-US" sz="1200" dirty="0">
                <a:solidFill>
                  <a:srgbClr val="FFFFFF"/>
                </a:solidFill>
                <a:latin typeface="Arial" panose="020B0604020202020204" pitchFamily="34" charset="0"/>
                <a:cs typeface="Arial" panose="020B0604020202020204" pitchFamily="34" charset="0"/>
              </a:rPr>
              <a:t>e/m calorimeters          </a:t>
            </a:r>
          </a:p>
        </p:txBody>
      </p:sp>
      <p:sp>
        <p:nvSpPr>
          <p:cNvPr id="23" name="TextBox 22">
            <a:extLst>
              <a:ext uri="{FF2B5EF4-FFF2-40B4-BE49-F238E27FC236}">
                <a16:creationId xmlns:a16="http://schemas.microsoft.com/office/drawing/2014/main" id="{2A8A10C7-F43F-23BD-DAD6-828B2B7A7CA9}"/>
              </a:ext>
            </a:extLst>
          </p:cNvPr>
          <p:cNvSpPr txBox="1"/>
          <p:nvPr/>
        </p:nvSpPr>
        <p:spPr>
          <a:xfrm>
            <a:off x="5749234" y="1902968"/>
            <a:ext cx="1226193"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algn="ctr"/>
            <a:r>
              <a:rPr lang="en-US" sz="1200" dirty="0" err="1">
                <a:latin typeface="Arial" panose="020B0604020202020204" pitchFamily="34" charset="0"/>
                <a:cs typeface="Arial" panose="020B0604020202020204" pitchFamily="34" charset="0"/>
              </a:rPr>
              <a:t>ToF</a:t>
            </a:r>
            <a:r>
              <a:rPr lang="en-US" sz="1200" dirty="0">
                <a:latin typeface="Arial" panose="020B0604020202020204" pitchFamily="34" charset="0"/>
                <a:cs typeface="Arial" panose="020B0604020202020204" pitchFamily="34" charset="0"/>
              </a:rPr>
              <a:t>, DIRC,  </a:t>
            </a:r>
          </a:p>
          <a:p>
            <a:pPr algn="ctr"/>
            <a:r>
              <a:rPr lang="en-US" sz="1200" dirty="0">
                <a:latin typeface="Arial" panose="020B0604020202020204" pitchFamily="34" charset="0"/>
                <a:cs typeface="Arial" panose="020B0604020202020204" pitchFamily="34" charset="0"/>
              </a:rPr>
              <a:t>RICH detectors</a:t>
            </a:r>
          </a:p>
        </p:txBody>
      </p:sp>
      <p:sp>
        <p:nvSpPr>
          <p:cNvPr id="64" name="TextBox 63">
            <a:extLst>
              <a:ext uri="{FF2B5EF4-FFF2-40B4-BE49-F238E27FC236}">
                <a16:creationId xmlns:a16="http://schemas.microsoft.com/office/drawing/2014/main" id="{651AE752-F6C3-13E5-9148-E6407FD69ECC}"/>
              </a:ext>
            </a:extLst>
          </p:cNvPr>
          <p:cNvSpPr txBox="1"/>
          <p:nvPr/>
        </p:nvSpPr>
        <p:spPr>
          <a:xfrm>
            <a:off x="3948817" y="2105558"/>
            <a:ext cx="1750800" cy="276998"/>
          </a:xfrm>
          <a:prstGeom prst="rect">
            <a:avLst/>
          </a:prstGeom>
          <a:solidFill>
            <a:srgbClr val="FFFF00"/>
          </a:solidFill>
          <a:ln w="9525">
            <a:solidFill>
              <a:schemeClr val="bg2">
                <a:lumMod val="10000"/>
                <a:alpha val="63000"/>
              </a:schemeClr>
            </a:solidFill>
          </a:ln>
        </p:spPr>
        <p:txBody>
          <a:bodyPr wrap="none" rtlCol="0">
            <a:spAutoFit/>
          </a:bodyPr>
          <a:lstStyle/>
          <a:p>
            <a:r>
              <a:rPr lang="en-US" sz="1200" dirty="0">
                <a:solidFill>
                  <a:srgbClr val="1E1C11"/>
                </a:solidFill>
                <a:latin typeface="Arial" panose="020B0604020202020204" pitchFamily="34" charset="0"/>
                <a:cs typeface="Arial" panose="020B0604020202020204" pitchFamily="34" charset="0"/>
              </a:rPr>
              <a:t>MPG &amp; MAPS trackers</a:t>
            </a:r>
          </a:p>
        </p:txBody>
      </p:sp>
      <p:sp>
        <p:nvSpPr>
          <p:cNvPr id="65" name="TextBox 64">
            <a:extLst>
              <a:ext uri="{FF2B5EF4-FFF2-40B4-BE49-F238E27FC236}">
                <a16:creationId xmlns:a16="http://schemas.microsoft.com/office/drawing/2014/main" id="{9CCE78B4-29F6-F5C6-EE88-D2D33FBC53A9}"/>
              </a:ext>
            </a:extLst>
          </p:cNvPr>
          <p:cNvSpPr txBox="1"/>
          <p:nvPr/>
        </p:nvSpPr>
        <p:spPr>
          <a:xfrm>
            <a:off x="4230216" y="1785155"/>
            <a:ext cx="1308371" cy="276999"/>
          </a:xfrm>
          <a:prstGeom prst="rect">
            <a:avLst/>
          </a:prstGeom>
          <a:solidFill>
            <a:srgbClr val="FF40FF"/>
          </a:solidFill>
          <a:ln w="9525">
            <a:solidFill>
              <a:schemeClr val="bg2">
                <a:lumMod val="10000"/>
                <a:alpha val="63000"/>
              </a:schemeClr>
            </a:solidFill>
          </a:ln>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solenoid magnet</a:t>
            </a:r>
          </a:p>
        </p:txBody>
      </p:sp>
      <p:pic>
        <p:nvPicPr>
          <p:cNvPr id="70" name="Picture 69">
            <a:extLst>
              <a:ext uri="{FF2B5EF4-FFF2-40B4-BE49-F238E27FC236}">
                <a16:creationId xmlns:a16="http://schemas.microsoft.com/office/drawing/2014/main" id="{6EA03881-3211-4DF9-0EEF-A42CB78C2F28}"/>
              </a:ext>
            </a:extLst>
          </p:cNvPr>
          <p:cNvPicPr>
            <a:picLocks noChangeAspect="1"/>
          </p:cNvPicPr>
          <p:nvPr/>
        </p:nvPicPr>
        <p:blipFill rotWithShape="1">
          <a:blip r:embed="rId7"/>
          <a:srcRect l="3739" t="2634" r="3894" b="2294"/>
          <a:stretch/>
        </p:blipFill>
        <p:spPr>
          <a:xfrm>
            <a:off x="2524196" y="2427188"/>
            <a:ext cx="4486958" cy="2617071"/>
          </a:xfrm>
          <a:prstGeom prst="rect">
            <a:avLst/>
          </a:prstGeom>
        </p:spPr>
      </p:pic>
    </p:spTree>
    <p:extLst>
      <p:ext uri="{BB962C8B-B14F-4D97-AF65-F5344CB8AC3E}">
        <p14:creationId xmlns:p14="http://schemas.microsoft.com/office/powerpoint/2010/main" val="213048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3" grpId="0" animBg="1"/>
      <p:bldP spid="64" grpId="0" animBg="1"/>
      <p:bldP spid="6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0" y="172798"/>
            <a:ext cx="9144000" cy="584306"/>
          </a:xfrm>
        </p:spPr>
        <p:txBody>
          <a:bodyPr>
            <a:noAutofit/>
          </a:bodyPr>
          <a:lstStyle/>
          <a:p>
            <a:pPr algn="r"/>
            <a:r>
              <a:rPr lang="en-US" sz="3200" dirty="0">
                <a:latin typeface="Arial" panose="020B0604020202020204" pitchFamily="34" charset="0"/>
                <a:cs typeface="Arial" panose="020B0604020202020204" pitchFamily="34" charset="0"/>
              </a:rPr>
              <a:t>Integration of </a:t>
            </a:r>
            <a:r>
              <a:rPr lang="en-US" sz="3200" dirty="0" err="1">
                <a:latin typeface="Arial" panose="020B0604020202020204" pitchFamily="34" charset="0"/>
                <a:cs typeface="Arial" panose="020B0604020202020204" pitchFamily="34" charset="0"/>
              </a:rPr>
              <a:t>ePIC</a:t>
            </a:r>
            <a:r>
              <a:rPr lang="en-US" sz="3200" dirty="0">
                <a:latin typeface="Arial" panose="020B0604020202020204" pitchFamily="34" charset="0"/>
                <a:cs typeface="Arial" panose="020B0604020202020204" pitchFamily="34" charset="0"/>
              </a:rPr>
              <a:t> Collaboration and Project Example I: Magnet </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41</a:t>
            </a:fld>
            <a:endParaRPr lang="en-US" dirty="0"/>
          </a:p>
        </p:txBody>
      </p:sp>
      <p:pic>
        <p:nvPicPr>
          <p:cNvPr id="21" name="Picture 20">
            <a:extLst>
              <a:ext uri="{FF2B5EF4-FFF2-40B4-BE49-F238E27FC236}">
                <a16:creationId xmlns:a16="http://schemas.microsoft.com/office/drawing/2014/main" id="{5A3B9CBB-DB47-6540-9536-3822F6586BC2}"/>
              </a:ext>
            </a:extLst>
          </p:cNvPr>
          <p:cNvPicPr>
            <a:picLocks noChangeAspect="1"/>
          </p:cNvPicPr>
          <p:nvPr/>
        </p:nvPicPr>
        <p:blipFill rotWithShape="1">
          <a:blip r:embed="rId3"/>
          <a:srcRect l="68563" t="32196" r="16435" b="12283"/>
          <a:stretch/>
        </p:blipFill>
        <p:spPr>
          <a:xfrm>
            <a:off x="92064" y="385413"/>
            <a:ext cx="3087292" cy="6442423"/>
          </a:xfrm>
          <a:prstGeom prst="rect">
            <a:avLst/>
          </a:prstGeom>
        </p:spPr>
      </p:pic>
      <p:sp>
        <p:nvSpPr>
          <p:cNvPr id="23" name="TextBox 22">
            <a:extLst>
              <a:ext uri="{FF2B5EF4-FFF2-40B4-BE49-F238E27FC236}">
                <a16:creationId xmlns:a16="http://schemas.microsoft.com/office/drawing/2014/main" id="{CAE97A50-D3C8-1D47-B130-EF4ACAC5EE09}"/>
              </a:ext>
            </a:extLst>
          </p:cNvPr>
          <p:cNvSpPr txBox="1"/>
          <p:nvPr/>
        </p:nvSpPr>
        <p:spPr>
          <a:xfrm>
            <a:off x="1243406" y="1571761"/>
            <a:ext cx="941283"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Level-2</a:t>
            </a:r>
          </a:p>
        </p:txBody>
      </p:sp>
      <p:sp>
        <p:nvSpPr>
          <p:cNvPr id="3" name="Rectangle 2">
            <a:extLst>
              <a:ext uri="{FF2B5EF4-FFF2-40B4-BE49-F238E27FC236}">
                <a16:creationId xmlns:a16="http://schemas.microsoft.com/office/drawing/2014/main" id="{B8E2219E-3CF7-FD44-894F-E713827BF655}"/>
              </a:ext>
            </a:extLst>
          </p:cNvPr>
          <p:cNvSpPr/>
          <p:nvPr/>
        </p:nvSpPr>
        <p:spPr>
          <a:xfrm>
            <a:off x="5076280" y="986834"/>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6.10.07 Magnets</a:t>
            </a:r>
          </a:p>
          <a:p>
            <a:pPr algn="ctr"/>
            <a:r>
              <a:rPr lang="en-US" sz="1600" dirty="0">
                <a:solidFill>
                  <a:srgbClr val="FF0000"/>
                </a:solidFill>
                <a:latin typeface="Arial" panose="020B0604020202020204" pitchFamily="34" charset="0"/>
                <a:cs typeface="Arial" panose="020B0604020202020204" pitchFamily="34" charset="0"/>
              </a:rPr>
              <a:t>Level-3</a:t>
            </a:r>
          </a:p>
        </p:txBody>
      </p:sp>
      <p:sp>
        <p:nvSpPr>
          <p:cNvPr id="44" name="TextBox 43">
            <a:extLst>
              <a:ext uri="{FF2B5EF4-FFF2-40B4-BE49-F238E27FC236}">
                <a16:creationId xmlns:a16="http://schemas.microsoft.com/office/drawing/2014/main" id="{87C5CD06-4F8F-8843-BD3B-6588AAF1B09F}"/>
              </a:ext>
            </a:extLst>
          </p:cNvPr>
          <p:cNvSpPr txBox="1"/>
          <p:nvPr/>
        </p:nvSpPr>
        <p:spPr>
          <a:xfrm>
            <a:off x="1187109" y="1335464"/>
            <a:ext cx="1072730"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Rolf &amp; Elke</a:t>
            </a:r>
          </a:p>
        </p:txBody>
      </p:sp>
      <p:sp>
        <p:nvSpPr>
          <p:cNvPr id="22" name="TextBox 21">
            <a:extLst>
              <a:ext uri="{FF2B5EF4-FFF2-40B4-BE49-F238E27FC236}">
                <a16:creationId xmlns:a16="http://schemas.microsoft.com/office/drawing/2014/main" id="{0C68E059-C432-4842-988F-F4541C250496}"/>
              </a:ext>
            </a:extLst>
          </p:cNvPr>
          <p:cNvSpPr txBox="1"/>
          <p:nvPr/>
        </p:nvSpPr>
        <p:spPr>
          <a:xfrm>
            <a:off x="3692427" y="2624762"/>
            <a:ext cx="4981310" cy="2062103"/>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Integrating Collaborators:</a:t>
            </a:r>
          </a:p>
          <a:p>
            <a:r>
              <a:rPr lang="en-US" sz="1600" dirty="0">
                <a:latin typeface="Arial" panose="020B0604020202020204" pitchFamily="34" charset="0"/>
                <a:cs typeface="Arial" panose="020B0604020202020204" pitchFamily="34" charset="0"/>
              </a:rPr>
              <a:t>6.10.07 L3-Manager: Renuka Rajput-Ghoshal</a:t>
            </a:r>
          </a:p>
          <a:p>
            <a:r>
              <a:rPr lang="en-US" sz="1600" dirty="0">
                <a:latin typeface="Arial" panose="020B0604020202020204" pitchFamily="34" charset="0"/>
                <a:cs typeface="Arial" panose="020B0604020202020204" pitchFamily="34" charset="0"/>
              </a:rPr>
              <a:t>L3 Technical Point-Of-Contact:</a:t>
            </a:r>
          </a:p>
          <a:p>
            <a:r>
              <a:rPr lang="en-US" sz="1600" dirty="0">
                <a:latin typeface="Arial" panose="020B0604020202020204" pitchFamily="34" charset="0"/>
                <a:cs typeface="Arial" panose="020B0604020202020204" pitchFamily="34" charset="0"/>
              </a:rPr>
              <a:t>		Valerio </a:t>
            </a:r>
            <a:r>
              <a:rPr lang="en-US" sz="1600" dirty="0" err="1">
                <a:latin typeface="Arial" panose="020B0604020202020204" pitchFamily="34" charset="0"/>
                <a:cs typeface="Arial" panose="020B0604020202020204" pitchFamily="34" charset="0"/>
              </a:rPr>
              <a:t>Calvelli</a:t>
            </a:r>
            <a:r>
              <a:rPr lang="en-US" sz="1600" dirty="0">
                <a:latin typeface="Arial" panose="020B0604020202020204" pitchFamily="34" charset="0"/>
                <a:cs typeface="Arial" panose="020B0604020202020204" pitchFamily="34" charset="0"/>
              </a:rPr>
              <a:t> (CEA </a:t>
            </a:r>
            <a:r>
              <a:rPr lang="en-US" sz="1600" dirty="0" err="1">
                <a:latin typeface="Arial" panose="020B0604020202020204" pitchFamily="34" charset="0"/>
                <a:cs typeface="Arial" panose="020B0604020202020204" pitchFamily="34" charset="0"/>
              </a:rPr>
              <a:t>Saclay</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Work Package(s) Magnet: TBD (int’l collaborator(s))</a:t>
            </a:r>
          </a:p>
          <a:p>
            <a:r>
              <a:rPr lang="en-US" sz="1600" dirty="0">
                <a:latin typeface="Arial" panose="020B0604020202020204" pitchFamily="34" charset="0"/>
                <a:cs typeface="Arial" panose="020B0604020202020204" pitchFamily="34" charset="0"/>
              </a:rPr>
              <a:t>Work Package </a:t>
            </a:r>
            <a:r>
              <a:rPr lang="en-US" sz="1600" dirty="0" err="1">
                <a:latin typeface="Arial" panose="020B0604020202020204" pitchFamily="34" charset="0"/>
                <a:cs typeface="Arial" panose="020B0604020202020204" pitchFamily="34" charset="0"/>
              </a:rPr>
              <a:t>Cryocan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Cryoflex</a:t>
            </a:r>
            <a:r>
              <a:rPr lang="en-US" sz="1600" dirty="0">
                <a:latin typeface="Arial" panose="020B0604020202020204" pitchFamily="34" charset="0"/>
                <a:cs typeface="Arial" panose="020B0604020202020204" pitchFamily="34" charset="0"/>
              </a:rPr>
              <a:t> Line, </a:t>
            </a:r>
            <a:r>
              <a:rPr lang="en-US" sz="1600" dirty="0" err="1">
                <a:latin typeface="Arial" panose="020B0604020202020204" pitchFamily="34" charset="0"/>
                <a:cs typeface="Arial" panose="020B0604020202020204" pitchFamily="34" charset="0"/>
              </a:rPr>
              <a:t>etc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Renuka</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5960EF9-DCD9-A34C-A451-13E5A724628C}"/>
              </a:ext>
            </a:extLst>
          </p:cNvPr>
          <p:cNvSpPr txBox="1"/>
          <p:nvPr/>
        </p:nvSpPr>
        <p:spPr>
          <a:xfrm>
            <a:off x="3692426" y="1764817"/>
            <a:ext cx="4832821" cy="738664"/>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This example assumes a continuation of the engineering and design by a CEA </a:t>
            </a:r>
            <a:r>
              <a:rPr lang="en-US" sz="1400" i="1" dirty="0" err="1">
                <a:latin typeface="Arial" panose="020B0604020202020204" pitchFamily="34" charset="0"/>
                <a:cs typeface="Arial" panose="020B0604020202020204" pitchFamily="34" charset="0"/>
              </a:rPr>
              <a:t>Saclay</a:t>
            </a:r>
            <a:r>
              <a:rPr lang="en-US" sz="1400" i="1" dirty="0">
                <a:latin typeface="Arial" panose="020B0604020202020204" pitchFamily="34" charset="0"/>
                <a:cs typeface="Arial" panose="020B0604020202020204" pitchFamily="34" charset="0"/>
              </a:rPr>
              <a:t>-</a:t>
            </a:r>
            <a:r>
              <a:rPr lang="en-US" sz="1400" i="1" dirty="0" err="1">
                <a:latin typeface="Arial" panose="020B0604020202020204" pitchFamily="34" charset="0"/>
                <a:cs typeface="Arial" panose="020B0604020202020204" pitchFamily="34" charset="0"/>
              </a:rPr>
              <a:t>JLab</a:t>
            </a:r>
            <a:r>
              <a:rPr lang="en-US" sz="1400" i="1" dirty="0">
                <a:latin typeface="Arial" panose="020B0604020202020204" pitchFamily="34" charset="0"/>
                <a:cs typeface="Arial" panose="020B0604020202020204" pitchFamily="34" charset="0"/>
              </a:rPr>
              <a:t>-BNL collaboration, and an in-kind magnet by an international collaborator(s)</a:t>
            </a:r>
          </a:p>
        </p:txBody>
      </p:sp>
      <p:sp>
        <p:nvSpPr>
          <p:cNvPr id="30" name="TextBox 29">
            <a:extLst>
              <a:ext uri="{FF2B5EF4-FFF2-40B4-BE49-F238E27FC236}">
                <a16:creationId xmlns:a16="http://schemas.microsoft.com/office/drawing/2014/main" id="{0C68E059-C432-4842-988F-F4541C250496}"/>
              </a:ext>
            </a:extLst>
          </p:cNvPr>
          <p:cNvSpPr txBox="1"/>
          <p:nvPr/>
        </p:nvSpPr>
        <p:spPr>
          <a:xfrm>
            <a:off x="3692427" y="4570920"/>
            <a:ext cx="4894218" cy="1077218"/>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Timeline:</a:t>
            </a:r>
          </a:p>
          <a:p>
            <a:r>
              <a:rPr lang="en-US" sz="1600" dirty="0">
                <a:latin typeface="Arial" panose="020B0604020202020204" pitchFamily="34" charset="0"/>
                <a:cs typeface="Arial" panose="020B0604020202020204" pitchFamily="34" charset="0"/>
              </a:rPr>
              <a:t>The magnet is foreseen as a Long-Lead Procurement item which means that some in-kind agreement should be in place at the CD-3A review.</a:t>
            </a:r>
          </a:p>
        </p:txBody>
      </p:sp>
      <p:sp>
        <p:nvSpPr>
          <p:cNvPr id="32" name="TextBox 31">
            <a:extLst>
              <a:ext uri="{FF2B5EF4-FFF2-40B4-BE49-F238E27FC236}">
                <a16:creationId xmlns:a16="http://schemas.microsoft.com/office/drawing/2014/main" id="{25960EF9-DCD9-A34C-A451-13E5A724628C}"/>
              </a:ext>
            </a:extLst>
          </p:cNvPr>
          <p:cNvSpPr txBox="1"/>
          <p:nvPr/>
        </p:nvSpPr>
        <p:spPr>
          <a:xfrm>
            <a:off x="4008888" y="5911614"/>
            <a:ext cx="4536355" cy="954107"/>
          </a:xfrm>
          <a:prstGeom prst="rect">
            <a:avLst/>
          </a:prstGeom>
          <a:solidFill>
            <a:schemeClr val="bg1"/>
          </a:solidFill>
          <a:ln>
            <a:solidFill>
              <a:schemeClr val="tx1"/>
            </a:solidFill>
          </a:ln>
        </p:spPr>
        <p:txBody>
          <a:bodyPr wrap="square" rtlCol="0">
            <a:spAutoFit/>
          </a:bodyPr>
          <a:lstStyle/>
          <a:p>
            <a:r>
              <a:rPr lang="en-US" sz="1400" i="1" dirty="0">
                <a:latin typeface="Arial" panose="020B0604020202020204" pitchFamily="34" charset="0"/>
                <a:cs typeface="Arial" panose="020B0604020202020204" pitchFamily="34" charset="0"/>
              </a:rPr>
              <a:t>We will need a control account manager (CAM) at each WBS level. WBS levels  go down to where it is meaningful to accumulate cost and schedule variance. There can be many Work Packages below.</a:t>
            </a:r>
          </a:p>
        </p:txBody>
      </p:sp>
    </p:spTree>
    <p:extLst>
      <p:ext uri="{BB962C8B-B14F-4D97-AF65-F5344CB8AC3E}">
        <p14:creationId xmlns:p14="http://schemas.microsoft.com/office/powerpoint/2010/main" val="1062777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0" y="192128"/>
            <a:ext cx="9144000" cy="584306"/>
          </a:xfrm>
        </p:spPr>
        <p:txBody>
          <a:bodyPr>
            <a:noAutofit/>
          </a:bodyPr>
          <a:lstStyle/>
          <a:p>
            <a:pPr algn="r"/>
            <a:r>
              <a:rPr lang="en-US" sz="3200" dirty="0">
                <a:latin typeface="Arial" panose="020B0604020202020204" pitchFamily="34" charset="0"/>
                <a:cs typeface="Arial" panose="020B0604020202020204" pitchFamily="34" charset="0"/>
              </a:rPr>
              <a:t>Integration of </a:t>
            </a:r>
            <a:r>
              <a:rPr lang="en-US" sz="3200" dirty="0" err="1">
                <a:latin typeface="Arial" panose="020B0604020202020204" pitchFamily="34" charset="0"/>
                <a:cs typeface="Arial" panose="020B0604020202020204" pitchFamily="34" charset="0"/>
              </a:rPr>
              <a:t>ePIC</a:t>
            </a:r>
            <a:r>
              <a:rPr lang="en-US" sz="3200" dirty="0">
                <a:latin typeface="Arial" panose="020B0604020202020204" pitchFamily="34" charset="0"/>
                <a:cs typeface="Arial" panose="020B0604020202020204" pitchFamily="34" charset="0"/>
              </a:rPr>
              <a:t> Collaboration and Project Example II: Si Detectors </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42</a:t>
            </a:fld>
            <a:endParaRPr lang="en-US" dirty="0"/>
          </a:p>
        </p:txBody>
      </p:sp>
      <p:sp>
        <p:nvSpPr>
          <p:cNvPr id="33" name="TextBox 32">
            <a:extLst>
              <a:ext uri="{FF2B5EF4-FFF2-40B4-BE49-F238E27FC236}">
                <a16:creationId xmlns:a16="http://schemas.microsoft.com/office/drawing/2014/main" id="{0C68E059-C432-4842-988F-F4541C250496}"/>
              </a:ext>
            </a:extLst>
          </p:cNvPr>
          <p:cNvSpPr txBox="1"/>
          <p:nvPr/>
        </p:nvSpPr>
        <p:spPr>
          <a:xfrm>
            <a:off x="3688811" y="2705842"/>
            <a:ext cx="5176513" cy="2554545"/>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Integrating Collaborators:</a:t>
            </a:r>
          </a:p>
          <a:p>
            <a:r>
              <a:rPr lang="en-US" sz="1600" dirty="0">
                <a:latin typeface="Arial" panose="020B0604020202020204" pitchFamily="34" charset="0"/>
                <a:cs typeface="Arial" panose="020B0604020202020204" pitchFamily="34" charset="0"/>
              </a:rPr>
              <a:t>6.10.03		L3-Manager: Brian </a:t>
            </a:r>
            <a:r>
              <a:rPr lang="en-US" sz="1600" dirty="0" err="1">
                <a:latin typeface="Arial" panose="020B0604020202020204" pitchFamily="34" charset="0"/>
                <a:cs typeface="Arial" panose="020B0604020202020204" pitchFamily="34" charset="0"/>
              </a:rPr>
              <a:t>Eng</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6.10.03.01	L4-Manager: Brian </a:t>
            </a:r>
            <a:r>
              <a:rPr lang="en-US" sz="1600" dirty="0" err="1">
                <a:latin typeface="Arial" panose="020B0604020202020204" pitchFamily="34" charset="0"/>
                <a:cs typeface="Arial" panose="020B0604020202020204" pitchFamily="34" charset="0"/>
              </a:rPr>
              <a:t>Eng</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L4 Technical Point-Of-Contact: Si consortium, one of the consortium leadership</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Laura </a:t>
            </a:r>
            <a:r>
              <a:rPr lang="en-US" sz="1600" dirty="0" err="1">
                <a:latin typeface="Arial" panose="020B0604020202020204" pitchFamily="34" charset="0"/>
                <a:cs typeface="Arial" panose="020B0604020202020204" pitchFamily="34" charset="0"/>
              </a:rPr>
              <a:t>Gonella</a:t>
            </a:r>
            <a:r>
              <a:rPr lang="en-US" sz="1600" dirty="0">
                <a:latin typeface="Arial" panose="020B0604020202020204" pitchFamily="34" charset="0"/>
                <a:cs typeface="Arial" panose="020B0604020202020204" pitchFamily="34" charset="0"/>
              </a:rPr>
              <a:t> (U Birmingham)</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Ernst </a:t>
            </a:r>
            <a:r>
              <a:rPr lang="en-US" sz="1600" dirty="0" err="1">
                <a:latin typeface="Arial" panose="020B0604020202020204" pitchFamily="34" charset="0"/>
                <a:cs typeface="Arial" panose="020B0604020202020204" pitchFamily="34" charset="0"/>
              </a:rPr>
              <a:t>Sichtermann</a:t>
            </a:r>
            <a:r>
              <a:rPr lang="en-US" sz="1600" dirty="0">
                <a:latin typeface="Arial" panose="020B0604020202020204" pitchFamily="34" charset="0"/>
                <a:cs typeface="Arial" panose="020B0604020202020204" pitchFamily="34" charset="0"/>
              </a:rPr>
              <a:t> (LBNL)</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Giacomo </a:t>
            </a:r>
            <a:r>
              <a:rPr lang="en-US" sz="1600" dirty="0" err="1">
                <a:latin typeface="Arial" panose="020B0604020202020204" pitchFamily="34" charset="0"/>
                <a:cs typeface="Arial" panose="020B0604020202020204" pitchFamily="34" charset="0"/>
              </a:rPr>
              <a:t>Contin</a:t>
            </a:r>
            <a:r>
              <a:rPr lang="en-US" sz="1600" dirty="0">
                <a:latin typeface="Arial" panose="020B0604020202020204" pitchFamily="34" charset="0"/>
                <a:cs typeface="Arial" panose="020B0604020202020204" pitchFamily="34" charset="0"/>
              </a:rPr>
              <a:t> (INFN Trieste)</a:t>
            </a:r>
          </a:p>
          <a:p>
            <a:r>
              <a:rPr lang="en-US" sz="1600" dirty="0">
                <a:latin typeface="Arial" panose="020B0604020202020204" pitchFamily="34" charset="0"/>
                <a:cs typeface="Arial" panose="020B0604020202020204" pitchFamily="34" charset="0"/>
              </a:rPr>
              <a:t>Work Package Owners: TBD</a:t>
            </a:r>
          </a:p>
          <a:p>
            <a:endParaRPr lang="en-US" sz="1600"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5A3B9CBB-DB47-6540-9536-3822F6586BC2}"/>
              </a:ext>
            </a:extLst>
          </p:cNvPr>
          <p:cNvPicPr>
            <a:picLocks noChangeAspect="1"/>
          </p:cNvPicPr>
          <p:nvPr/>
        </p:nvPicPr>
        <p:blipFill rotWithShape="1">
          <a:blip r:embed="rId3"/>
          <a:srcRect l="68563" t="32196" r="16435" b="12283"/>
          <a:stretch/>
        </p:blipFill>
        <p:spPr>
          <a:xfrm>
            <a:off x="92064" y="385413"/>
            <a:ext cx="3087292" cy="6442423"/>
          </a:xfrm>
          <a:prstGeom prst="rect">
            <a:avLst/>
          </a:prstGeom>
        </p:spPr>
      </p:pic>
      <p:sp>
        <p:nvSpPr>
          <p:cNvPr id="23" name="TextBox 22">
            <a:extLst>
              <a:ext uri="{FF2B5EF4-FFF2-40B4-BE49-F238E27FC236}">
                <a16:creationId xmlns:a16="http://schemas.microsoft.com/office/drawing/2014/main" id="{CAE97A50-D3C8-1D47-B130-EF4ACAC5EE09}"/>
              </a:ext>
            </a:extLst>
          </p:cNvPr>
          <p:cNvSpPr txBox="1"/>
          <p:nvPr/>
        </p:nvSpPr>
        <p:spPr>
          <a:xfrm>
            <a:off x="1243406" y="1571761"/>
            <a:ext cx="941283"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Level-2</a:t>
            </a:r>
          </a:p>
        </p:txBody>
      </p:sp>
      <p:sp>
        <p:nvSpPr>
          <p:cNvPr id="3" name="Rectangle 2">
            <a:extLst>
              <a:ext uri="{FF2B5EF4-FFF2-40B4-BE49-F238E27FC236}">
                <a16:creationId xmlns:a16="http://schemas.microsoft.com/office/drawing/2014/main" id="{B8E2219E-3CF7-FD44-894F-E713827BF655}"/>
              </a:ext>
            </a:extLst>
          </p:cNvPr>
          <p:cNvSpPr/>
          <p:nvPr/>
        </p:nvSpPr>
        <p:spPr>
          <a:xfrm>
            <a:off x="5058868" y="996646"/>
            <a:ext cx="1654628" cy="72294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6.10.03 Tracking</a:t>
            </a:r>
          </a:p>
          <a:p>
            <a:pPr algn="ctr"/>
            <a:r>
              <a:rPr lang="en-US" sz="1600" dirty="0">
                <a:solidFill>
                  <a:srgbClr val="FF0000"/>
                </a:solidFill>
                <a:latin typeface="Arial" panose="020B0604020202020204" pitchFamily="34" charset="0"/>
                <a:cs typeface="Arial" panose="020B0604020202020204" pitchFamily="34" charset="0"/>
              </a:rPr>
              <a:t>Level-3</a:t>
            </a:r>
          </a:p>
        </p:txBody>
      </p:sp>
      <p:sp>
        <p:nvSpPr>
          <p:cNvPr id="26" name="Rectangle 25">
            <a:extLst>
              <a:ext uri="{FF2B5EF4-FFF2-40B4-BE49-F238E27FC236}">
                <a16:creationId xmlns:a16="http://schemas.microsoft.com/office/drawing/2014/main" id="{015C24D3-0E49-0E40-BA6D-D606296DD722}"/>
              </a:ext>
            </a:extLst>
          </p:cNvPr>
          <p:cNvSpPr/>
          <p:nvPr/>
        </p:nvSpPr>
        <p:spPr>
          <a:xfrm>
            <a:off x="3688811" y="2000762"/>
            <a:ext cx="1370057" cy="696393"/>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6.10.03.01 Silicon Vertex Tracker</a:t>
            </a:r>
          </a:p>
          <a:p>
            <a:pPr algn="ctr"/>
            <a:r>
              <a:rPr lang="en-US" sz="1200" dirty="0">
                <a:solidFill>
                  <a:srgbClr val="FF0000"/>
                </a:solidFill>
                <a:latin typeface="Arial" panose="020B0604020202020204" pitchFamily="34" charset="0"/>
                <a:cs typeface="Arial" panose="020B0604020202020204" pitchFamily="34" charset="0"/>
              </a:rPr>
              <a:t>Level-4</a:t>
            </a:r>
          </a:p>
        </p:txBody>
      </p:sp>
      <p:sp>
        <p:nvSpPr>
          <p:cNvPr id="27" name="Rectangle 26">
            <a:extLst>
              <a:ext uri="{FF2B5EF4-FFF2-40B4-BE49-F238E27FC236}">
                <a16:creationId xmlns:a16="http://schemas.microsoft.com/office/drawing/2014/main" id="{E0EE9210-8C63-4D46-A3F5-B2C8FE449BBD}"/>
              </a:ext>
            </a:extLst>
          </p:cNvPr>
          <p:cNvSpPr/>
          <p:nvPr/>
        </p:nvSpPr>
        <p:spPr>
          <a:xfrm>
            <a:off x="6713496" y="2000762"/>
            <a:ext cx="1370053" cy="696393"/>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6.10.03.02 MPGD Tracking</a:t>
            </a:r>
          </a:p>
          <a:p>
            <a:pPr algn="ctr"/>
            <a:r>
              <a:rPr lang="en-US" sz="1200" dirty="0">
                <a:solidFill>
                  <a:srgbClr val="FF0000"/>
                </a:solidFill>
                <a:latin typeface="Arial" panose="020B0604020202020204" pitchFamily="34" charset="0"/>
                <a:cs typeface="Arial" panose="020B0604020202020204" pitchFamily="34" charset="0"/>
              </a:rPr>
              <a:t>Level-4</a:t>
            </a:r>
          </a:p>
        </p:txBody>
      </p:sp>
      <p:cxnSp>
        <p:nvCxnSpPr>
          <p:cNvPr id="8" name="Straight Arrow Connector 7">
            <a:extLst>
              <a:ext uri="{FF2B5EF4-FFF2-40B4-BE49-F238E27FC236}">
                <a16:creationId xmlns:a16="http://schemas.microsoft.com/office/drawing/2014/main" id="{11DD3BEF-FB38-B24E-8190-A9648DB14D5C}"/>
              </a:ext>
            </a:extLst>
          </p:cNvPr>
          <p:cNvCxnSpPr>
            <a:cxnSpLocks/>
            <a:stCxn id="3" idx="2"/>
            <a:endCxn id="26" idx="0"/>
          </p:cNvCxnSpPr>
          <p:nvPr/>
        </p:nvCxnSpPr>
        <p:spPr>
          <a:xfrm flipH="1">
            <a:off x="4373840" y="1719587"/>
            <a:ext cx="1512342" cy="281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6FA6B2-DAE5-7442-A025-5A67C0031E09}"/>
              </a:ext>
            </a:extLst>
          </p:cNvPr>
          <p:cNvCxnSpPr>
            <a:cxnSpLocks/>
            <a:stCxn id="3" idx="2"/>
            <a:endCxn id="27" idx="0"/>
          </p:cNvCxnSpPr>
          <p:nvPr/>
        </p:nvCxnSpPr>
        <p:spPr>
          <a:xfrm>
            <a:off x="5886182" y="1719587"/>
            <a:ext cx="1512341" cy="281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7C5CD06-4F8F-8843-BD3B-6588AAF1B09F}"/>
              </a:ext>
            </a:extLst>
          </p:cNvPr>
          <p:cNvSpPr txBox="1"/>
          <p:nvPr/>
        </p:nvSpPr>
        <p:spPr>
          <a:xfrm>
            <a:off x="1187109" y="1335464"/>
            <a:ext cx="1072730"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Rolf &amp; Elke</a:t>
            </a:r>
          </a:p>
        </p:txBody>
      </p:sp>
      <p:sp>
        <p:nvSpPr>
          <p:cNvPr id="36" name="TextBox 35">
            <a:extLst>
              <a:ext uri="{FF2B5EF4-FFF2-40B4-BE49-F238E27FC236}">
                <a16:creationId xmlns:a16="http://schemas.microsoft.com/office/drawing/2014/main" id="{0C68E059-C432-4842-988F-F4541C250496}"/>
              </a:ext>
            </a:extLst>
          </p:cNvPr>
          <p:cNvSpPr txBox="1"/>
          <p:nvPr/>
        </p:nvSpPr>
        <p:spPr>
          <a:xfrm>
            <a:off x="3688810" y="4957314"/>
            <a:ext cx="5176513" cy="830997"/>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Timeline:</a:t>
            </a:r>
          </a:p>
          <a:p>
            <a:r>
              <a:rPr lang="en-US" sz="1600" dirty="0">
                <a:latin typeface="Arial" panose="020B0604020202020204" pitchFamily="34" charset="0"/>
                <a:cs typeface="Arial" panose="020B0604020202020204" pitchFamily="34" charset="0"/>
              </a:rPr>
              <a:t>Silicon is not a long-lead procurement so a draft in-kind agreement should be in place at the CD-2/CD-3 review.</a:t>
            </a:r>
          </a:p>
        </p:txBody>
      </p:sp>
      <p:sp>
        <p:nvSpPr>
          <p:cNvPr id="38" name="TextBox 37">
            <a:extLst>
              <a:ext uri="{FF2B5EF4-FFF2-40B4-BE49-F238E27FC236}">
                <a16:creationId xmlns:a16="http://schemas.microsoft.com/office/drawing/2014/main" id="{25960EF9-DCD9-A34C-A451-13E5A724628C}"/>
              </a:ext>
            </a:extLst>
          </p:cNvPr>
          <p:cNvSpPr txBox="1"/>
          <p:nvPr/>
        </p:nvSpPr>
        <p:spPr>
          <a:xfrm>
            <a:off x="4008888" y="5911614"/>
            <a:ext cx="4536355" cy="954107"/>
          </a:xfrm>
          <a:prstGeom prst="rect">
            <a:avLst/>
          </a:prstGeom>
          <a:solidFill>
            <a:schemeClr val="bg1"/>
          </a:solidFill>
          <a:ln>
            <a:solidFill>
              <a:schemeClr val="tx1"/>
            </a:solidFill>
          </a:ln>
        </p:spPr>
        <p:txBody>
          <a:bodyPr wrap="square" rtlCol="0">
            <a:spAutoFit/>
          </a:bodyPr>
          <a:lstStyle/>
          <a:p>
            <a:r>
              <a:rPr lang="en-US" sz="1400" i="1" dirty="0">
                <a:latin typeface="Arial" panose="020B0604020202020204" pitchFamily="34" charset="0"/>
                <a:cs typeface="Arial" panose="020B0604020202020204" pitchFamily="34" charset="0"/>
              </a:rPr>
              <a:t>We will need a control account manager (CAM) at each WBS level. WBS levels  go down to where it is meaningful to accumulate cost and schedule variance. There can be many Work Packages below.</a:t>
            </a:r>
          </a:p>
        </p:txBody>
      </p:sp>
    </p:spTree>
    <p:extLst>
      <p:ext uri="{BB962C8B-B14F-4D97-AF65-F5344CB8AC3E}">
        <p14:creationId xmlns:p14="http://schemas.microsoft.com/office/powerpoint/2010/main" val="30586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1111052"/>
          </a:xfrm>
        </p:spPr>
        <p:txBody>
          <a:bodyPr>
            <a:noAutofit/>
          </a:bodyPr>
          <a:lstStyle/>
          <a:p>
            <a:r>
              <a:rPr lang="en-US" sz="3600" dirty="0">
                <a:latin typeface="Arial" panose="020B0604020202020204" pitchFamily="34" charset="0"/>
                <a:cs typeface="Arial" panose="020B0604020202020204" pitchFamily="34" charset="0"/>
              </a:rPr>
              <a:t>(Draft) TDR – more details on section on Experimental Systems </a:t>
            </a:r>
          </a:p>
        </p:txBody>
      </p:sp>
      <p:sp>
        <p:nvSpPr>
          <p:cNvPr id="6" name="TextBox 5">
            <a:extLst>
              <a:ext uri="{FF2B5EF4-FFF2-40B4-BE49-F238E27FC236}">
                <a16:creationId xmlns:a16="http://schemas.microsoft.com/office/drawing/2014/main" id="{5F97684D-F233-4640-8386-2C0602E23EBD}"/>
              </a:ext>
            </a:extLst>
          </p:cNvPr>
          <p:cNvSpPr txBox="1"/>
          <p:nvPr/>
        </p:nvSpPr>
        <p:spPr>
          <a:xfrm>
            <a:off x="-307645" y="2964999"/>
            <a:ext cx="8639393" cy="1154162"/>
          </a:xfrm>
          <a:prstGeom prst="rect">
            <a:avLst/>
          </a:prstGeom>
          <a:noFill/>
        </p:spPr>
        <p:txBody>
          <a:bodyPr wrap="square" rtlCol="0">
            <a:spAutoFit/>
          </a:bodyPr>
          <a:lstStyle/>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161635" y="1156186"/>
            <a:ext cx="8820727" cy="532453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8.1 Experimental Equipment Requirements Summary (like CDR 8.2)</a:t>
            </a:r>
          </a:p>
          <a:p>
            <a:r>
              <a:rPr lang="en-US" sz="1400" dirty="0">
                <a:latin typeface="Arial" panose="020B0604020202020204" pitchFamily="34" charset="0"/>
                <a:cs typeface="Arial" panose="020B0604020202020204" pitchFamily="34" charset="0"/>
              </a:rPr>
              <a:t>8.2 General Detector Considerations and Operations Challenges (YR 10 and CDR 8.3)</a:t>
            </a:r>
          </a:p>
          <a:p>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8.2.1 Beam Energies, Polarization, Versatility, Luminosities (like YR 10.1)</a:t>
            </a:r>
          </a:p>
          <a:p>
            <a:r>
              <a:rPr lang="en-US" sz="1200" dirty="0">
                <a:latin typeface="Arial" panose="020B0604020202020204" pitchFamily="34" charset="0"/>
                <a:cs typeface="Arial" panose="020B0604020202020204" pitchFamily="34" charset="0"/>
              </a:rPr>
              <a:t>	8.2.2 Rates and Multiplicities (like CDR 8.3.1)</a:t>
            </a:r>
          </a:p>
          <a:p>
            <a:r>
              <a:rPr lang="en-US" sz="1200" dirty="0">
                <a:latin typeface="Arial" panose="020B0604020202020204" pitchFamily="34" charset="0"/>
                <a:cs typeface="Arial" panose="020B0604020202020204" pitchFamily="34" charset="0"/>
              </a:rPr>
              <a:t>	8.2.3 Interaction Region Integration, Vacuum and Backgrounds (like CDR 8.3.2)</a:t>
            </a:r>
          </a:p>
          <a:p>
            <a:r>
              <a:rPr lang="en-US" sz="1200" dirty="0">
                <a:latin typeface="Arial" panose="020B0604020202020204" pitchFamily="34" charset="0"/>
                <a:cs typeface="Arial" panose="020B0604020202020204" pitchFamily="34" charset="0"/>
              </a:rPr>
              <a:t>	8.2.4 Systematic Uncertainties (like YR 10.5)</a:t>
            </a:r>
          </a:p>
          <a:p>
            <a:r>
              <a:rPr lang="en-US" sz="1400" dirty="0">
                <a:latin typeface="Arial" panose="020B0604020202020204" pitchFamily="34" charset="0"/>
                <a:cs typeface="Arial" panose="020B0604020202020204" pitchFamily="34" charset="0"/>
              </a:rPr>
              <a:t>8.3 EPIC Detector		</a:t>
            </a:r>
            <a:r>
              <a:rPr lang="en-US" sz="1400" b="1" dirty="0">
                <a:latin typeface="Arial" panose="020B0604020202020204" pitchFamily="34" charset="0"/>
                <a:cs typeface="Arial" panose="020B0604020202020204" pitchFamily="34" charset="0"/>
              </a:rPr>
              <a:t>CAM(s) and </a:t>
            </a:r>
            <a:r>
              <a:rPr lang="en-US" sz="1400" b="1" dirty="0" err="1">
                <a:latin typeface="Arial" panose="020B0604020202020204" pitchFamily="34" charset="0"/>
                <a:cs typeface="Arial" panose="020B0604020202020204" pitchFamily="34" charset="0"/>
              </a:rPr>
              <a:t>ePIC</a:t>
            </a:r>
            <a:r>
              <a:rPr lang="en-US" sz="1400" b="1" dirty="0">
                <a:latin typeface="Arial" panose="020B0604020202020204" pitchFamily="34" charset="0"/>
                <a:cs typeface="Arial" panose="020B0604020202020204" pitchFamily="34" charset="0"/>
              </a:rPr>
              <a:t> collaboration contact(s)</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8.3.1 Magnet	</a:t>
            </a:r>
            <a:r>
              <a:rPr lang="en-US" sz="1200" b="1" dirty="0">
                <a:latin typeface="Arial" panose="020B0604020202020204" pitchFamily="34" charset="0"/>
                <a:cs typeface="Arial" panose="020B0604020202020204" pitchFamily="34" charset="0"/>
              </a:rPr>
              <a:t>For each subsection end with R&amp;D and design maturity</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8.3.2 Tracking</a:t>
            </a:r>
          </a:p>
          <a:p>
            <a:r>
              <a:rPr lang="en-US" sz="1200" dirty="0">
                <a:latin typeface="Arial" panose="020B0604020202020204" pitchFamily="34" charset="0"/>
                <a:cs typeface="Arial" panose="020B0604020202020204" pitchFamily="34" charset="0"/>
              </a:rPr>
              <a:t>	8.3.3 Electromagnetic Calorimetry</a:t>
            </a:r>
          </a:p>
          <a:p>
            <a:r>
              <a:rPr lang="en-US" sz="1200" dirty="0">
                <a:latin typeface="Arial" panose="020B0604020202020204" pitchFamily="34" charset="0"/>
                <a:cs typeface="Arial" panose="020B0604020202020204" pitchFamily="34" charset="0"/>
              </a:rPr>
              <a:t>	8.3.4 Hadronic Calorimetry</a:t>
            </a:r>
          </a:p>
          <a:p>
            <a:r>
              <a:rPr lang="en-US" sz="1200" dirty="0">
                <a:latin typeface="Arial" panose="020B0604020202020204" pitchFamily="34" charset="0"/>
                <a:cs typeface="Arial" panose="020B0604020202020204" pitchFamily="34" charset="0"/>
              </a:rPr>
              <a:t>	8.3.5 Particle Identification</a:t>
            </a:r>
          </a:p>
          <a:p>
            <a:r>
              <a:rPr lang="en-US" sz="1200" dirty="0">
                <a:latin typeface="Arial" panose="020B0604020202020204" pitchFamily="34" charset="0"/>
                <a:cs typeface="Arial" panose="020B0604020202020204" pitchFamily="34" charset="0"/>
              </a:rPr>
              <a:t>	8.3.6 Far-Forward Detectors</a:t>
            </a:r>
          </a:p>
          <a:p>
            <a:r>
              <a:rPr lang="en-US" sz="1200" dirty="0">
                <a:latin typeface="Arial" panose="020B0604020202020204" pitchFamily="34" charset="0"/>
                <a:cs typeface="Arial" panose="020B0604020202020204" pitchFamily="34" charset="0"/>
              </a:rPr>
              <a:t>	8.3.7 Far-Backward Detectors</a:t>
            </a:r>
          </a:p>
          <a:p>
            <a:r>
              <a:rPr lang="en-US" sz="1200" dirty="0">
                <a:latin typeface="Arial" panose="020B0604020202020204" pitchFamily="34" charset="0"/>
                <a:cs typeface="Arial" panose="020B0604020202020204" pitchFamily="34" charset="0"/>
              </a:rPr>
              <a:t>	8.3.8 Polarimetry and Luminosity Detector</a:t>
            </a:r>
          </a:p>
          <a:p>
            <a:r>
              <a:rPr lang="en-US" sz="1200" dirty="0">
                <a:latin typeface="Arial" panose="020B0604020202020204" pitchFamily="34" charset="0"/>
                <a:cs typeface="Arial" panose="020B0604020202020204" pitchFamily="34" charset="0"/>
              </a:rPr>
              <a:t>	8.3.9 Readout Electronics and Data Acquisition</a:t>
            </a:r>
          </a:p>
          <a:p>
            <a:r>
              <a:rPr lang="en-US" sz="1200" dirty="0">
                <a:latin typeface="Arial" panose="020B0604020202020204" pitchFamily="34" charset="0"/>
                <a:cs typeface="Arial" panose="020B0604020202020204" pitchFamily="34" charset="0"/>
              </a:rPr>
              <a:t>	8.3.10 Software, Data Analysis and Data Preservation </a:t>
            </a:r>
            <a:r>
              <a:rPr lang="en-US" sz="1200" b="1" dirty="0">
                <a:latin typeface="Arial" panose="020B0604020202020204" pitchFamily="34" charset="0"/>
                <a:cs typeface="Arial" panose="020B0604020202020204" pitchFamily="34" charset="0"/>
              </a:rPr>
              <a:t>(EICUG SWG?)</a:t>
            </a:r>
            <a:endParaRPr lang="en-US" sz="12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8.4 Detector R&amp;D Summary</a:t>
            </a:r>
          </a:p>
          <a:p>
            <a:r>
              <a:rPr lang="en-US" sz="1400" dirty="0">
                <a:latin typeface="Arial" panose="020B0604020202020204" pitchFamily="34" charset="0"/>
                <a:cs typeface="Arial" panose="020B0604020202020204" pitchFamily="34" charset="0"/>
              </a:rPr>
              <a:t>8.5 Detector Integration</a:t>
            </a:r>
            <a:r>
              <a:rPr lang="en-US" sz="1400" b="1" i="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(Walt, Rahul, Tim/Christian, Fernando, Roland, Dan, Elke, Rolf)</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8.5.1 Experimental and Assembly Hall Infrastructure (like CDR 8.7.1, YR 13.1)</a:t>
            </a:r>
          </a:p>
          <a:p>
            <a:r>
              <a:rPr lang="en-US" sz="1200" dirty="0">
                <a:latin typeface="Arial" panose="020B0604020202020204" pitchFamily="34" charset="0"/>
                <a:cs typeface="Arial" panose="020B0604020202020204" pitchFamily="34" charset="0"/>
              </a:rPr>
              <a:t>	8.5.2 Interaction Region and Protection (include also YR 13.2)</a:t>
            </a:r>
          </a:p>
          <a:p>
            <a:r>
              <a:rPr lang="en-US" sz="1200" dirty="0">
                <a:latin typeface="Arial" panose="020B0604020202020204" pitchFamily="34" charset="0"/>
                <a:cs typeface="Arial" panose="020B0604020202020204" pitchFamily="34" charset="0"/>
              </a:rPr>
              <a:t>	8.5.3 Support Frames and Installation Fixtures </a:t>
            </a:r>
            <a:r>
              <a:rPr lang="en-US" sz="1200" i="1" dirty="0">
                <a:latin typeface="Arial" panose="020B0604020202020204" pitchFamily="34" charset="0"/>
                <a:cs typeface="Arial" panose="020B0604020202020204" pitchFamily="34" charset="0"/>
              </a:rPr>
              <a:t>(new, ask Roland and Walt to draft)</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8.5.4 Detector Alignment (like YR 13.4)</a:t>
            </a:r>
          </a:p>
          <a:p>
            <a:r>
              <a:rPr lang="en-US" sz="1200" dirty="0">
                <a:latin typeface="Arial" panose="020B0604020202020204" pitchFamily="34" charset="0"/>
                <a:cs typeface="Arial" panose="020B0604020202020204" pitchFamily="34" charset="0"/>
              </a:rPr>
              <a:t>	8.5.5 Schedule and Installation (like CDR 8.7.2, YR 13.3)</a:t>
            </a:r>
          </a:p>
          <a:p>
            <a:r>
              <a:rPr lang="en-US" sz="1200" dirty="0">
                <a:latin typeface="Arial" panose="020B0604020202020204" pitchFamily="34" charset="0"/>
                <a:cs typeface="Arial" panose="020B0604020202020204" pitchFamily="34" charset="0"/>
              </a:rPr>
              <a:t>	8.5.6 Access and Maintenance (like CDR 8.7.3, YR 13.5)</a:t>
            </a:r>
          </a:p>
          <a:p>
            <a:r>
              <a:rPr lang="en-US" sz="1200" dirty="0">
                <a:latin typeface="Arial" panose="020B0604020202020204" pitchFamily="34" charset="0"/>
                <a:cs typeface="Arial" panose="020B0604020202020204" pitchFamily="34" charset="0"/>
              </a:rPr>
              <a:t>	8.5.7 System Engineering and Interface Controls </a:t>
            </a:r>
            <a:r>
              <a:rPr lang="en-US" sz="1200" i="1" dirty="0">
                <a:latin typeface="Arial" panose="020B0604020202020204" pitchFamily="34" charset="0"/>
                <a:cs typeface="Arial" panose="020B0604020202020204" pitchFamily="34" charset="0"/>
              </a:rPr>
              <a:t>(links to later global Section 12 on System Engineering)</a:t>
            </a:r>
            <a:endParaRPr lang="en-US" sz="12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8.6 Detector Commissioning and Pre-Operations	</a:t>
            </a:r>
          </a:p>
        </p:txBody>
      </p:sp>
      <p:sp>
        <p:nvSpPr>
          <p:cNvPr id="8" name="TextBox 7"/>
          <p:cNvSpPr txBox="1"/>
          <p:nvPr/>
        </p:nvSpPr>
        <p:spPr>
          <a:xfrm>
            <a:off x="102632" y="-50891"/>
            <a:ext cx="4752110" cy="369332"/>
          </a:xfrm>
          <a:prstGeom prst="rect">
            <a:avLst/>
          </a:prstGeom>
          <a:noFill/>
        </p:spPr>
        <p:txBody>
          <a:bodyPr wrap="square" rtlCol="0">
            <a:spAutoFit/>
          </a:bodyPr>
          <a:lstStyle/>
          <a:p>
            <a:r>
              <a:rPr lang="en-US" i="1" dirty="0"/>
              <a:t>.</a:t>
            </a:r>
          </a:p>
        </p:txBody>
      </p:sp>
      <p:sp>
        <p:nvSpPr>
          <p:cNvPr id="4" name="Slide Number Placeholder 2">
            <a:extLst>
              <a:ext uri="{FF2B5EF4-FFF2-40B4-BE49-F238E27FC236}">
                <a16:creationId xmlns:a16="http://schemas.microsoft.com/office/drawing/2014/main" id="{2ADDAA6C-B706-AAFD-1BE6-154AA1401EE5}"/>
              </a:ext>
            </a:extLst>
          </p:cNvPr>
          <p:cNvSpPr>
            <a:spLocks noGrp="1"/>
          </p:cNvSpPr>
          <p:nvPr>
            <p:ph type="sldNum" sz="quarter" idx="12"/>
          </p:nvPr>
        </p:nvSpPr>
        <p:spPr>
          <a:xfrm>
            <a:off x="6997212" y="6439090"/>
            <a:ext cx="2057400" cy="365125"/>
          </a:xfrm>
        </p:spPr>
        <p:txBody>
          <a:bodyPr/>
          <a:lstStyle/>
          <a:p>
            <a:fld id="{893C5830-40F3-F04E-B2E3-10E6672BA8FF}" type="slidenum">
              <a:rPr lang="en-US" smtClean="0"/>
              <a:t>43</a:t>
            </a:fld>
            <a:endParaRPr lang="en-US" dirty="0"/>
          </a:p>
        </p:txBody>
      </p:sp>
    </p:spTree>
    <p:extLst>
      <p:ext uri="{BB962C8B-B14F-4D97-AF65-F5344CB8AC3E}">
        <p14:creationId xmlns:p14="http://schemas.microsoft.com/office/powerpoint/2010/main" val="105086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A6F3AE37-0824-6B45-B958-13859274C4CA}"/>
              </a:ext>
            </a:extLst>
          </p:cNvPr>
          <p:cNvSpPr txBox="1">
            <a:spLocks/>
          </p:cNvSpPr>
          <p:nvPr/>
        </p:nvSpPr>
        <p:spPr>
          <a:xfrm>
            <a:off x="0" y="4602699"/>
            <a:ext cx="8904288" cy="2068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00FF"/>
              </a:buClr>
              <a:buFont typeface="Arial" panose="020B0604020202020204" pitchFamily="34" charset="0"/>
              <a:buNone/>
            </a:pPr>
            <a:r>
              <a:rPr lang="en-US" sz="1600" dirty="0">
                <a:solidFill>
                  <a:srgbClr val="0000FF"/>
                </a:solidFill>
              </a:rPr>
              <a:t>Strong synergies with CERN </a:t>
            </a:r>
            <a:endParaRPr lang="en-US" sz="1600" dirty="0">
              <a:solidFill>
                <a:srgbClr val="0000FF"/>
              </a:solidFill>
              <a:sym typeface="Wingdings" pitchFamily="2" charset="2"/>
            </a:endParaRPr>
          </a:p>
          <a:p>
            <a:pPr marL="0" indent="0">
              <a:lnSpc>
                <a:spcPct val="100000"/>
              </a:lnSpc>
              <a:spcBef>
                <a:spcPts val="0"/>
              </a:spcBef>
              <a:buClr>
                <a:srgbClr val="0000FF"/>
              </a:buClr>
              <a:buFont typeface="Arial" panose="020B0604020202020204" pitchFamily="34" charset="0"/>
              <a:buNone/>
            </a:pPr>
            <a:r>
              <a:rPr lang="en-US" sz="1600" dirty="0">
                <a:sym typeface="Wingdings" pitchFamily="2" charset="2"/>
              </a:rPr>
              <a:t>CERN – EIC R&amp;D Day November 2021     </a:t>
            </a:r>
            <a:r>
              <a:rPr lang="en-US" sz="1600" dirty="0">
                <a:sym typeface="Wingdings" pitchFamily="2" charset="2"/>
                <a:hlinkClick r:id="rId2"/>
              </a:rPr>
              <a:t>https://indico.cern.ch/event/1063927/</a:t>
            </a:r>
            <a:r>
              <a:rPr lang="en-US" sz="1600" dirty="0">
                <a:sym typeface="Wingdings" pitchFamily="2" charset="2"/>
              </a:rPr>
              <a:t> </a:t>
            </a:r>
            <a:endParaRPr lang="en-US" sz="1600" dirty="0"/>
          </a:p>
          <a:p>
            <a:pPr>
              <a:lnSpc>
                <a:spcPct val="100000"/>
              </a:lnSpc>
              <a:spcBef>
                <a:spcPts val="0"/>
              </a:spcBef>
              <a:buClr>
                <a:srgbClr val="0000FF"/>
              </a:buClr>
              <a:buFont typeface="Wingdings" pitchFamily="2" charset="2"/>
              <a:buChar char="§"/>
            </a:pPr>
            <a:r>
              <a:rPr lang="en-US" sz="1600" dirty="0">
                <a:solidFill>
                  <a:srgbClr val="0000FF"/>
                </a:solidFill>
              </a:rPr>
              <a:t>MAPS: </a:t>
            </a:r>
            <a:r>
              <a:rPr lang="en-US" sz="1600" dirty="0"/>
              <a:t>ALICE-3 – ITS-3 development</a:t>
            </a:r>
          </a:p>
          <a:p>
            <a:pPr>
              <a:lnSpc>
                <a:spcPct val="100000"/>
              </a:lnSpc>
              <a:spcBef>
                <a:spcPts val="0"/>
              </a:spcBef>
              <a:buClr>
                <a:srgbClr val="0000FF"/>
              </a:buClr>
              <a:buFont typeface="Wingdings" pitchFamily="2" charset="2"/>
              <a:buChar char="§"/>
            </a:pPr>
            <a:r>
              <a:rPr lang="en-US" sz="1600" dirty="0">
                <a:solidFill>
                  <a:srgbClr val="0000FF"/>
                </a:solidFill>
              </a:rPr>
              <a:t>PID:</a:t>
            </a:r>
            <a:r>
              <a:rPr lang="en-US" sz="1600" dirty="0"/>
              <a:t> LHC-b and ALICE-3</a:t>
            </a:r>
          </a:p>
          <a:p>
            <a:pPr>
              <a:lnSpc>
                <a:spcPct val="100000"/>
              </a:lnSpc>
              <a:spcBef>
                <a:spcPts val="0"/>
              </a:spcBef>
              <a:buClr>
                <a:srgbClr val="0000FF"/>
              </a:buClr>
              <a:buFont typeface="Wingdings" pitchFamily="2" charset="2"/>
              <a:buChar char="§"/>
            </a:pPr>
            <a:r>
              <a:rPr lang="en-US" sz="1600" dirty="0">
                <a:solidFill>
                  <a:srgbClr val="0000FF"/>
                </a:solidFill>
              </a:rPr>
              <a:t>Photon-sensors: </a:t>
            </a:r>
            <a:r>
              <a:rPr lang="en-US" sz="1600" dirty="0"/>
              <a:t>LAPPDs with LHC-b</a:t>
            </a:r>
          </a:p>
          <a:p>
            <a:pPr>
              <a:lnSpc>
                <a:spcPct val="100000"/>
              </a:lnSpc>
              <a:spcBef>
                <a:spcPts val="0"/>
              </a:spcBef>
              <a:buClr>
                <a:srgbClr val="0000FF"/>
              </a:buClr>
              <a:buFont typeface="Wingdings" pitchFamily="2" charset="2"/>
              <a:buChar char="§"/>
            </a:pPr>
            <a:r>
              <a:rPr lang="en-US" sz="1600" dirty="0">
                <a:solidFill>
                  <a:srgbClr val="0000FF"/>
                </a:solidFill>
              </a:rPr>
              <a:t>MPGD:</a:t>
            </a:r>
            <a:r>
              <a:rPr lang="en-US" sz="1600" dirty="0"/>
              <a:t> long-term CERN R&amp;D program RD51</a:t>
            </a:r>
          </a:p>
          <a:p>
            <a:pPr>
              <a:lnSpc>
                <a:spcPct val="100000"/>
              </a:lnSpc>
              <a:spcBef>
                <a:spcPts val="0"/>
              </a:spcBef>
              <a:buClr>
                <a:srgbClr val="0000FF"/>
              </a:buClr>
              <a:buFont typeface="Wingdings" pitchFamily="2" charset="2"/>
              <a:buChar char="§"/>
            </a:pPr>
            <a:r>
              <a:rPr lang="en-US" sz="1600" dirty="0">
                <a:solidFill>
                  <a:srgbClr val="0000FF"/>
                </a:solidFill>
              </a:rPr>
              <a:t>DAQ: </a:t>
            </a:r>
            <a:r>
              <a:rPr lang="en-US" sz="1600" dirty="0"/>
              <a:t>strong developments on streaming DAQs for all LHC experiments</a:t>
            </a:r>
          </a:p>
          <a:p>
            <a:pPr>
              <a:lnSpc>
                <a:spcPct val="100000"/>
              </a:lnSpc>
              <a:spcBef>
                <a:spcPts val="0"/>
              </a:spcBef>
              <a:buClr>
                <a:srgbClr val="0000FF"/>
              </a:buClr>
              <a:buFont typeface="Wingdings" pitchFamily="2" charset="2"/>
              <a:buChar char="§"/>
            </a:pPr>
            <a:r>
              <a:rPr lang="en-US" sz="1600" dirty="0">
                <a:solidFill>
                  <a:srgbClr val="0000FF"/>
                </a:solidFill>
              </a:rPr>
              <a:t>AI/ML and high-performance distributed computing</a:t>
            </a:r>
          </a:p>
        </p:txBody>
      </p:sp>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68391" y="0"/>
            <a:ext cx="9063444" cy="571675"/>
          </a:xfrm>
        </p:spPr>
        <p:txBody>
          <a:bodyPr>
            <a:normAutofit/>
          </a:bodyPr>
          <a:lstStyle/>
          <a:p>
            <a:r>
              <a:rPr lang="en-US" dirty="0"/>
              <a:t>EIC Project Detector R&amp;D Program &amp; In-Kind</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44</a:t>
            </a:fld>
            <a:endParaRPr lang="en-US" dirty="0"/>
          </a:p>
        </p:txBody>
      </p:sp>
      <p:sp>
        <p:nvSpPr>
          <p:cNvPr id="6" name="TextBox 5">
            <a:extLst>
              <a:ext uri="{FF2B5EF4-FFF2-40B4-BE49-F238E27FC236}">
                <a16:creationId xmlns:a16="http://schemas.microsoft.com/office/drawing/2014/main" id="{A7E7A067-AA1B-674D-A2D9-3B02B2433892}"/>
              </a:ext>
            </a:extLst>
          </p:cNvPr>
          <p:cNvSpPr txBox="1"/>
          <p:nvPr/>
        </p:nvSpPr>
        <p:spPr>
          <a:xfrm>
            <a:off x="2204506" y="3736517"/>
            <a:ext cx="1663796" cy="830997"/>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Birmingham, Brunel, RAL, INFN-Bari, INFN-Trieste, IMP, CCNU </a:t>
            </a:r>
          </a:p>
        </p:txBody>
      </p:sp>
      <p:sp>
        <p:nvSpPr>
          <p:cNvPr id="11" name="TextBox 10">
            <a:extLst>
              <a:ext uri="{FF2B5EF4-FFF2-40B4-BE49-F238E27FC236}">
                <a16:creationId xmlns:a16="http://schemas.microsoft.com/office/drawing/2014/main" id="{F5B2D51E-B06A-2840-875F-CC194853B45E}"/>
              </a:ext>
            </a:extLst>
          </p:cNvPr>
          <p:cNvSpPr txBox="1"/>
          <p:nvPr/>
        </p:nvSpPr>
        <p:spPr>
          <a:xfrm>
            <a:off x="7529124" y="3827444"/>
            <a:ext cx="1565699" cy="830997"/>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Birmingham, Brunel, RAL, INFN-Bari, INFN-Trieste, IMP, CCNU </a:t>
            </a:r>
          </a:p>
        </p:txBody>
      </p:sp>
      <p:sp>
        <p:nvSpPr>
          <p:cNvPr id="13" name="TextBox 12">
            <a:extLst>
              <a:ext uri="{FF2B5EF4-FFF2-40B4-BE49-F238E27FC236}">
                <a16:creationId xmlns:a16="http://schemas.microsoft.com/office/drawing/2014/main" id="{137526A8-FA3F-924E-AB95-FB1BE562ABF6}"/>
              </a:ext>
            </a:extLst>
          </p:cNvPr>
          <p:cNvSpPr txBox="1"/>
          <p:nvPr/>
        </p:nvSpPr>
        <p:spPr>
          <a:xfrm>
            <a:off x="3160008" y="3211926"/>
            <a:ext cx="1064509" cy="553998"/>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IJCLab-Orsay, INFN-Genova, AANL/Armenia </a:t>
            </a:r>
            <a:endParaRPr lang="en-US" sz="1000" dirty="0">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664FEC5-7874-AA44-AF10-57B7FCB593E3}"/>
              </a:ext>
            </a:extLst>
          </p:cNvPr>
          <p:cNvSpPr txBox="1"/>
          <p:nvPr/>
        </p:nvSpPr>
        <p:spPr>
          <a:xfrm>
            <a:off x="6156378" y="3858257"/>
            <a:ext cx="1266582" cy="707886"/>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Nurnberg, GSI, INFN-Bologna, Cosenza, Ferrara, Genova, Trieste</a:t>
            </a:r>
            <a:endParaRPr lang="en-US" sz="1000" dirty="0">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F13A48C-B03A-714E-BF10-2BE8D4A0571C}"/>
              </a:ext>
            </a:extLst>
          </p:cNvPr>
          <p:cNvSpPr txBox="1"/>
          <p:nvPr/>
        </p:nvSpPr>
        <p:spPr>
          <a:xfrm>
            <a:off x="7684731" y="3231841"/>
            <a:ext cx="682362" cy="707886"/>
          </a:xfrm>
          <a:prstGeom prst="rect">
            <a:avLst/>
          </a:prstGeom>
          <a:noFill/>
          <a:ln w="19050">
            <a:noFill/>
          </a:ln>
        </p:spPr>
        <p:txBody>
          <a:bodyPr wrap="square" rtlCol="0">
            <a:spAutoFit/>
          </a:bodyPr>
          <a:lstStyle/>
          <a:p>
            <a:pPr>
              <a:buClr>
                <a:srgbClr val="0000FF"/>
              </a:buClr>
            </a:pPr>
            <a:r>
              <a:rPr lang="en-US" sz="1000" dirty="0">
                <a:latin typeface="Arial" panose="020B0604020202020204" pitchFamily="34" charset="0"/>
                <a:cs typeface="Arial" panose="020B0604020202020204" pitchFamily="34" charset="0"/>
              </a:rPr>
              <a:t>IJCLAB/Omega/</a:t>
            </a:r>
          </a:p>
          <a:p>
            <a:pPr>
              <a:buClr>
                <a:srgbClr val="0000FF"/>
              </a:buClr>
            </a:pPr>
            <a:r>
              <a:rPr lang="en-US" sz="1000" dirty="0" err="1">
                <a:latin typeface="Arial" panose="020B0604020202020204" pitchFamily="34" charset="0"/>
                <a:cs typeface="Arial" panose="020B0604020202020204" pitchFamily="34" charset="0"/>
              </a:rPr>
              <a:t>Saclay</a:t>
            </a:r>
            <a:r>
              <a:rPr lang="en-US" sz="1000" dirty="0">
                <a:latin typeface="Arial" panose="020B0604020202020204" pitchFamily="34" charset="0"/>
                <a:cs typeface="Arial" panose="020B0604020202020204" pitchFamily="34" charset="0"/>
              </a:rPr>
              <a:t>/NCKU </a:t>
            </a:r>
          </a:p>
        </p:txBody>
      </p:sp>
      <p:cxnSp>
        <p:nvCxnSpPr>
          <p:cNvPr id="18" name="Straight Arrow Connector 17">
            <a:extLst>
              <a:ext uri="{FF2B5EF4-FFF2-40B4-BE49-F238E27FC236}">
                <a16:creationId xmlns:a16="http://schemas.microsoft.com/office/drawing/2014/main" id="{33EF8AC7-8895-554A-B27C-C026E73E9661}"/>
              </a:ext>
            </a:extLst>
          </p:cNvPr>
          <p:cNvCxnSpPr>
            <a:cxnSpLocks/>
            <a:endCxn id="6" idx="0"/>
          </p:cNvCxnSpPr>
          <p:nvPr/>
        </p:nvCxnSpPr>
        <p:spPr>
          <a:xfrm>
            <a:off x="3026395" y="3152858"/>
            <a:ext cx="10009" cy="583659"/>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997B54-BEE4-F049-B1FE-48A8ACBBAF25}"/>
              </a:ext>
            </a:extLst>
          </p:cNvPr>
          <p:cNvCxnSpPr>
            <a:cxnSpLocks/>
            <a:endCxn id="14" idx="0"/>
          </p:cNvCxnSpPr>
          <p:nvPr/>
        </p:nvCxnSpPr>
        <p:spPr>
          <a:xfrm flipH="1">
            <a:off x="6789669" y="3219485"/>
            <a:ext cx="7028" cy="63877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4BEF9CF-1D78-4945-8C95-D1F435C5D259}"/>
              </a:ext>
            </a:extLst>
          </p:cNvPr>
          <p:cNvSpPr txBox="1"/>
          <p:nvPr/>
        </p:nvSpPr>
        <p:spPr>
          <a:xfrm>
            <a:off x="478905" y="3214255"/>
            <a:ext cx="794516" cy="646331"/>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INFN-Ferrara, Glasgow</a:t>
            </a:r>
          </a:p>
        </p:txBody>
      </p:sp>
      <p:sp>
        <p:nvSpPr>
          <p:cNvPr id="17" name="TextBox 16">
            <a:extLst>
              <a:ext uri="{FF2B5EF4-FFF2-40B4-BE49-F238E27FC236}">
                <a16:creationId xmlns:a16="http://schemas.microsoft.com/office/drawing/2014/main" id="{CB0A38F7-D40E-7D42-97A3-C1F91EFE600C}"/>
              </a:ext>
            </a:extLst>
          </p:cNvPr>
          <p:cNvSpPr txBox="1"/>
          <p:nvPr/>
        </p:nvSpPr>
        <p:spPr>
          <a:xfrm>
            <a:off x="1247046" y="3228526"/>
            <a:ext cx="1050644" cy="830997"/>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INFN-Roma1, INFN-Ferrara</a:t>
            </a:r>
          </a:p>
        </p:txBody>
      </p:sp>
      <p:sp>
        <p:nvSpPr>
          <p:cNvPr id="20" name="TextBox 19">
            <a:extLst>
              <a:ext uri="{FF2B5EF4-FFF2-40B4-BE49-F238E27FC236}">
                <a16:creationId xmlns:a16="http://schemas.microsoft.com/office/drawing/2014/main" id="{1664A999-B961-F648-A625-8964FAC54981}"/>
              </a:ext>
            </a:extLst>
          </p:cNvPr>
          <p:cNvSpPr txBox="1"/>
          <p:nvPr/>
        </p:nvSpPr>
        <p:spPr>
          <a:xfrm>
            <a:off x="3655404" y="3999672"/>
            <a:ext cx="1064509" cy="400110"/>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Chinese EMCal </a:t>
            </a:r>
          </a:p>
          <a:p>
            <a:r>
              <a:rPr lang="en-US" sz="1000" dirty="0">
                <a:effectLst/>
                <a:latin typeface="Arial" panose="020B0604020202020204" pitchFamily="34" charset="0"/>
                <a:cs typeface="Arial" panose="020B0604020202020204" pitchFamily="34" charset="0"/>
              </a:rPr>
              <a:t>Consortium</a:t>
            </a:r>
          </a:p>
        </p:txBody>
      </p:sp>
      <p:cxnSp>
        <p:nvCxnSpPr>
          <p:cNvPr id="21" name="Straight Arrow Connector 20">
            <a:extLst>
              <a:ext uri="{FF2B5EF4-FFF2-40B4-BE49-F238E27FC236}">
                <a16:creationId xmlns:a16="http://schemas.microsoft.com/office/drawing/2014/main" id="{4D98EDF3-6560-0345-9E94-C70601D221C4}"/>
              </a:ext>
            </a:extLst>
          </p:cNvPr>
          <p:cNvCxnSpPr>
            <a:cxnSpLocks/>
            <a:endCxn id="20" idx="0"/>
          </p:cNvCxnSpPr>
          <p:nvPr/>
        </p:nvCxnSpPr>
        <p:spPr>
          <a:xfrm>
            <a:off x="4187659" y="3202180"/>
            <a:ext cx="0" cy="79749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10E11E5-88F9-034B-9DB7-88267CAEF4CD}"/>
              </a:ext>
            </a:extLst>
          </p:cNvPr>
          <p:cNvSpPr txBox="1"/>
          <p:nvPr/>
        </p:nvSpPr>
        <p:spPr>
          <a:xfrm>
            <a:off x="5012051" y="3908949"/>
            <a:ext cx="602778" cy="400110"/>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CEA Saclay</a:t>
            </a:r>
            <a:endParaRPr lang="en-US" sz="1000" dirty="0">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EB498F1A-1A56-B645-B1EE-6B9B2996D38D}"/>
              </a:ext>
            </a:extLst>
          </p:cNvPr>
          <p:cNvCxnSpPr>
            <a:cxnSpLocks/>
            <a:endCxn id="22" idx="0"/>
          </p:cNvCxnSpPr>
          <p:nvPr/>
        </p:nvCxnSpPr>
        <p:spPr>
          <a:xfrm>
            <a:off x="5313440" y="3211926"/>
            <a:ext cx="0" cy="697023"/>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C0AEA42-E59A-C003-C824-8EE152536A52}"/>
              </a:ext>
            </a:extLst>
          </p:cNvPr>
          <p:cNvPicPr>
            <a:picLocks noChangeAspect="1"/>
          </p:cNvPicPr>
          <p:nvPr/>
        </p:nvPicPr>
        <p:blipFill>
          <a:blip r:embed="rId3"/>
          <a:stretch>
            <a:fillRect/>
          </a:stretch>
        </p:blipFill>
        <p:spPr>
          <a:xfrm>
            <a:off x="0" y="576949"/>
            <a:ext cx="9144000" cy="2625231"/>
          </a:xfrm>
          <a:prstGeom prst="rect">
            <a:avLst/>
          </a:prstGeom>
        </p:spPr>
      </p:pic>
      <p:sp>
        <p:nvSpPr>
          <p:cNvPr id="8" name="TextBox 7">
            <a:extLst>
              <a:ext uri="{FF2B5EF4-FFF2-40B4-BE49-F238E27FC236}">
                <a16:creationId xmlns:a16="http://schemas.microsoft.com/office/drawing/2014/main" id="{5E4739B0-4C72-A839-5B3F-CC132A6350D9}"/>
              </a:ext>
            </a:extLst>
          </p:cNvPr>
          <p:cNvSpPr txBox="1"/>
          <p:nvPr/>
        </p:nvSpPr>
        <p:spPr>
          <a:xfrm>
            <a:off x="2287785" y="3227273"/>
            <a:ext cx="470707" cy="276999"/>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GSI</a:t>
            </a:r>
          </a:p>
        </p:txBody>
      </p:sp>
      <p:sp>
        <p:nvSpPr>
          <p:cNvPr id="10" name="TextBox 9">
            <a:extLst>
              <a:ext uri="{FF2B5EF4-FFF2-40B4-BE49-F238E27FC236}">
                <a16:creationId xmlns:a16="http://schemas.microsoft.com/office/drawing/2014/main" id="{39351983-052D-DE4C-A601-EBEDF0944E31}"/>
              </a:ext>
            </a:extLst>
          </p:cNvPr>
          <p:cNvSpPr txBox="1"/>
          <p:nvPr/>
        </p:nvSpPr>
        <p:spPr>
          <a:xfrm>
            <a:off x="5466390" y="560658"/>
            <a:ext cx="367761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hlinkClick r:id="rId4"/>
              </a:rPr>
              <a:t>https://wiki.bnl.gov/conferences/index.php/ProjectRandDFY23</a:t>
            </a:r>
            <a:r>
              <a:rPr lang="en-US" sz="10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DB541840-C904-6637-8121-AEF79C747E9E}"/>
              </a:ext>
            </a:extLst>
          </p:cNvPr>
          <p:cNvSpPr txBox="1"/>
          <p:nvPr/>
        </p:nvSpPr>
        <p:spPr>
          <a:xfrm>
            <a:off x="4344662" y="3177625"/>
            <a:ext cx="1050644" cy="276999"/>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Valparaiso</a:t>
            </a:r>
          </a:p>
        </p:txBody>
      </p:sp>
      <p:sp>
        <p:nvSpPr>
          <p:cNvPr id="42" name="TextBox 41">
            <a:extLst>
              <a:ext uri="{FF2B5EF4-FFF2-40B4-BE49-F238E27FC236}">
                <a16:creationId xmlns:a16="http://schemas.microsoft.com/office/drawing/2014/main" id="{434FACA9-C533-61EB-3735-EA0B068D93FA}"/>
              </a:ext>
            </a:extLst>
          </p:cNvPr>
          <p:cNvSpPr txBox="1"/>
          <p:nvPr/>
        </p:nvSpPr>
        <p:spPr>
          <a:xfrm>
            <a:off x="5517664" y="3138774"/>
            <a:ext cx="1050643" cy="830997"/>
          </a:xfrm>
          <a:prstGeom prst="rect">
            <a:avLst/>
          </a:prstGeom>
          <a:noFill/>
          <a:ln w="19050">
            <a:noFill/>
          </a:ln>
        </p:spPr>
        <p:txBody>
          <a:bodyPr wrap="square" rtlCol="0">
            <a:spAutoFit/>
          </a:bodyPr>
          <a:lstStyle/>
          <a:p>
            <a:pPr>
              <a:buClr>
                <a:srgbClr val="0000FF"/>
              </a:buClr>
            </a:pPr>
            <a:r>
              <a:rPr lang="en-US" sz="1200" dirty="0">
                <a:latin typeface="Arial" panose="020B0604020202020204" pitchFamily="34" charset="0"/>
                <a:cs typeface="Arial" panose="020B0604020202020204" pitchFamily="34" charset="0"/>
              </a:rPr>
              <a:t>IJCLab-Orsay, CEA Saclay, INFN-Torino</a:t>
            </a:r>
          </a:p>
        </p:txBody>
      </p:sp>
      <p:cxnSp>
        <p:nvCxnSpPr>
          <p:cNvPr id="43" name="Straight Arrow Connector 42">
            <a:extLst>
              <a:ext uri="{FF2B5EF4-FFF2-40B4-BE49-F238E27FC236}">
                <a16:creationId xmlns:a16="http://schemas.microsoft.com/office/drawing/2014/main" id="{202F184B-34D5-B2DC-F01C-02D38C5D6CDB}"/>
              </a:ext>
            </a:extLst>
          </p:cNvPr>
          <p:cNvCxnSpPr>
            <a:cxnSpLocks/>
          </p:cNvCxnSpPr>
          <p:nvPr/>
        </p:nvCxnSpPr>
        <p:spPr>
          <a:xfrm>
            <a:off x="8625497" y="3219485"/>
            <a:ext cx="0" cy="60360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9F0456C5-CFE0-0C63-3378-E7E48ED70E54}"/>
              </a:ext>
            </a:extLst>
          </p:cNvPr>
          <p:cNvCxnSpPr>
            <a:cxnSpLocks/>
            <a:endCxn id="11" idx="1"/>
          </p:cNvCxnSpPr>
          <p:nvPr/>
        </p:nvCxnSpPr>
        <p:spPr>
          <a:xfrm rot="5400000">
            <a:off x="7018438" y="3688311"/>
            <a:ext cx="1065319" cy="43945"/>
          </a:xfrm>
          <a:prstGeom prst="bentConnector4">
            <a:avLst>
              <a:gd name="adj1" fmla="val 30499"/>
              <a:gd name="adj2" fmla="val 620196"/>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237A4C-10DA-9345-B506-FA5B1B8F6C7D}"/>
              </a:ext>
            </a:extLst>
          </p:cNvPr>
          <p:cNvSpPr txBox="1"/>
          <p:nvPr/>
        </p:nvSpPr>
        <p:spPr>
          <a:xfrm rot="16200000">
            <a:off x="-406403" y="3510761"/>
            <a:ext cx="1370888" cy="584775"/>
          </a:xfrm>
          <a:prstGeom prst="rect">
            <a:avLst/>
          </a:prstGeom>
          <a:noFill/>
        </p:spPr>
        <p:txBody>
          <a:bodyPr wrap="none" rtlCol="0">
            <a:spAutoFit/>
          </a:bodyPr>
          <a:lstStyle/>
          <a:p>
            <a:pPr algn="ctr"/>
            <a:r>
              <a:rPr lang="en-US" sz="1600" dirty="0">
                <a:solidFill>
                  <a:srgbClr val="0000FF"/>
                </a:solidFill>
                <a:latin typeface="Arial" panose="020B0604020202020204" pitchFamily="34" charset="0"/>
                <a:cs typeface="Arial" panose="020B0604020202020204" pitchFamily="34" charset="0"/>
              </a:rPr>
              <a:t>International </a:t>
            </a:r>
          </a:p>
          <a:p>
            <a:pPr algn="ctr"/>
            <a:r>
              <a:rPr lang="en-US" sz="1600" dirty="0">
                <a:solidFill>
                  <a:srgbClr val="0000FF"/>
                </a:solidFill>
                <a:latin typeface="Arial" panose="020B0604020202020204" pitchFamily="34" charset="0"/>
                <a:cs typeface="Arial" panose="020B0604020202020204" pitchFamily="34" charset="0"/>
              </a:rPr>
              <a:t>Partners</a:t>
            </a:r>
          </a:p>
        </p:txBody>
      </p:sp>
    </p:spTree>
    <p:extLst>
      <p:ext uri="{BB962C8B-B14F-4D97-AF65-F5344CB8AC3E}">
        <p14:creationId xmlns:p14="http://schemas.microsoft.com/office/powerpoint/2010/main" val="4101540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D4F5C-5933-7443-992E-B8651F290285}"/>
              </a:ext>
            </a:extLst>
          </p:cNvPr>
          <p:cNvSpPr>
            <a:spLocks noGrp="1"/>
          </p:cNvSpPr>
          <p:nvPr>
            <p:ph type="title"/>
          </p:nvPr>
        </p:nvSpPr>
        <p:spPr>
          <a:xfrm>
            <a:off x="0" y="0"/>
            <a:ext cx="9144000" cy="651353"/>
          </a:xfrm>
        </p:spPr>
        <p:txBody>
          <a:bodyPr>
            <a:normAutofit fontScale="90000"/>
          </a:bodyPr>
          <a:lstStyle/>
          <a:p>
            <a:r>
              <a:rPr lang="en-US" dirty="0"/>
              <a:t>Test Beam Facilities</a:t>
            </a:r>
          </a:p>
        </p:txBody>
      </p:sp>
      <p:sp>
        <p:nvSpPr>
          <p:cNvPr id="3" name="Slide Number Placeholder 2">
            <a:extLst>
              <a:ext uri="{FF2B5EF4-FFF2-40B4-BE49-F238E27FC236}">
                <a16:creationId xmlns:a16="http://schemas.microsoft.com/office/drawing/2014/main" id="{4D5B0B6E-4A45-154C-BD0E-B3385F6B2F23}"/>
              </a:ext>
            </a:extLst>
          </p:cNvPr>
          <p:cNvSpPr>
            <a:spLocks noGrp="1"/>
          </p:cNvSpPr>
          <p:nvPr>
            <p:ph type="sldNum" sz="quarter" idx="12"/>
          </p:nvPr>
        </p:nvSpPr>
        <p:spPr/>
        <p:txBody>
          <a:bodyPr/>
          <a:lstStyle/>
          <a:p>
            <a:fld id="{893C5830-40F3-F04E-B2E3-10E6672BA8FF}" type="slidenum">
              <a:rPr lang="en-US" smtClean="0"/>
              <a:t>45</a:t>
            </a:fld>
            <a:endParaRPr lang="en-US" dirty="0"/>
          </a:p>
        </p:txBody>
      </p:sp>
      <p:sp>
        <p:nvSpPr>
          <p:cNvPr id="4" name="TextBox 3">
            <a:extLst>
              <a:ext uri="{FF2B5EF4-FFF2-40B4-BE49-F238E27FC236}">
                <a16:creationId xmlns:a16="http://schemas.microsoft.com/office/drawing/2014/main" id="{0BF02E4E-726B-5B46-ABCE-23B747318D5A}"/>
              </a:ext>
            </a:extLst>
          </p:cNvPr>
          <p:cNvSpPr txBox="1"/>
          <p:nvPr/>
        </p:nvSpPr>
        <p:spPr>
          <a:xfrm>
            <a:off x="0" y="568225"/>
            <a:ext cx="9037526" cy="369332"/>
          </a:xfrm>
          <a:prstGeom prst="rect">
            <a:avLst/>
          </a:prstGeom>
          <a:noFill/>
        </p:spPr>
        <p:txBody>
          <a:bodyPr wrap="square" rtlCol="0">
            <a:spAutoFit/>
          </a:bodyPr>
          <a:lstStyle/>
          <a:p>
            <a:pPr>
              <a:buClr>
                <a:srgbClr val="0000FF"/>
              </a:buClr>
            </a:pPr>
            <a:r>
              <a:rPr lang="en-US" dirty="0"/>
              <a:t>In the timeframe 2026 to 2028 basically all </a:t>
            </a:r>
            <a:r>
              <a:rPr lang="en-US" b="1" dirty="0"/>
              <a:t>high energy </a:t>
            </a:r>
            <a:r>
              <a:rPr lang="en-US" dirty="0"/>
              <a:t>hadron test beams are shutdown </a:t>
            </a:r>
          </a:p>
        </p:txBody>
      </p:sp>
      <p:pic>
        <p:nvPicPr>
          <p:cNvPr id="6" name="Picture 5">
            <a:extLst>
              <a:ext uri="{FF2B5EF4-FFF2-40B4-BE49-F238E27FC236}">
                <a16:creationId xmlns:a16="http://schemas.microsoft.com/office/drawing/2014/main" id="{A883625D-7274-AA47-ABFC-3121038C5854}"/>
              </a:ext>
            </a:extLst>
          </p:cNvPr>
          <p:cNvPicPr>
            <a:picLocks noChangeAspect="1"/>
          </p:cNvPicPr>
          <p:nvPr/>
        </p:nvPicPr>
        <p:blipFill rotWithShape="1">
          <a:blip r:embed="rId2"/>
          <a:srcRect l="5649" t="8603" r="6625" b="61441"/>
          <a:stretch/>
        </p:blipFill>
        <p:spPr>
          <a:xfrm>
            <a:off x="71251" y="896587"/>
            <a:ext cx="8021781" cy="1935678"/>
          </a:xfrm>
          <a:prstGeom prst="rect">
            <a:avLst/>
          </a:prstGeom>
        </p:spPr>
      </p:pic>
      <p:sp>
        <p:nvSpPr>
          <p:cNvPr id="7" name="TextBox 6">
            <a:extLst>
              <a:ext uri="{FF2B5EF4-FFF2-40B4-BE49-F238E27FC236}">
                <a16:creationId xmlns:a16="http://schemas.microsoft.com/office/drawing/2014/main" id="{7D1D555C-EE08-3C4A-A1DA-7D07D5F1E99E}"/>
              </a:ext>
            </a:extLst>
          </p:cNvPr>
          <p:cNvSpPr txBox="1"/>
          <p:nvPr/>
        </p:nvSpPr>
        <p:spPr>
          <a:xfrm>
            <a:off x="95003" y="3010395"/>
            <a:ext cx="8698663" cy="1938992"/>
          </a:xfrm>
          <a:prstGeom prst="rect">
            <a:avLst/>
          </a:prstGeom>
          <a:noFill/>
        </p:spPr>
        <p:txBody>
          <a:bodyPr wrap="none" rtlCol="0">
            <a:spAutoFit/>
          </a:bodyPr>
          <a:lstStyle/>
          <a:p>
            <a:r>
              <a:rPr lang="en-US" sz="1600" dirty="0"/>
              <a:t>To possibly mitigate this, we ask all DSLs to please fill in the following excel-sheet </a:t>
            </a:r>
          </a:p>
          <a:p>
            <a:r>
              <a:rPr lang="en-US" sz="1200" dirty="0">
                <a:hlinkClick r:id="rId3"/>
              </a:rPr>
              <a:t>https://brookhavenlab.sharepoint.com/:x:/s/EICPublicSharingDocs/EYRoY3efWvBNhPJRevfekrIBmos8-BG7lEXMqy6qiBKPlQ?e=nyNnIM</a:t>
            </a:r>
            <a:endParaRPr lang="en-US" sz="1200" dirty="0"/>
          </a:p>
          <a:p>
            <a:endParaRPr lang="en-US" sz="1200" dirty="0"/>
          </a:p>
          <a:p>
            <a:r>
              <a:rPr lang="en-US" sz="1600" dirty="0"/>
              <a:t>In addition, we are collection information about </a:t>
            </a:r>
            <a:r>
              <a:rPr lang="en-US" sz="1600" dirty="0" err="1"/>
              <a:t>testbeam</a:t>
            </a:r>
            <a:r>
              <a:rPr lang="en-US" sz="1600" dirty="0"/>
              <a:t> facilities around the world not listed above, </a:t>
            </a:r>
          </a:p>
          <a:p>
            <a:r>
              <a:rPr lang="en-US" sz="1600" dirty="0"/>
              <a:t>i.e. JLAB, Sendai, MAMI, BONN</a:t>
            </a:r>
          </a:p>
          <a:p>
            <a:r>
              <a:rPr lang="en-US" sz="1600" dirty="0"/>
              <a:t>especially also low energy for irradiation tests</a:t>
            </a:r>
          </a:p>
          <a:p>
            <a:r>
              <a:rPr lang="en-US" sz="1600" dirty="0">
                <a:solidFill>
                  <a:srgbClr val="0000FF"/>
                </a:solidFill>
                <a:sym typeface="Wingdings" pitchFamily="2" charset="2"/>
              </a:rPr>
              <a:t></a:t>
            </a:r>
            <a:r>
              <a:rPr lang="en-US" sz="1600" dirty="0">
                <a:sym typeface="Wingdings" pitchFamily="2" charset="2"/>
              </a:rPr>
              <a:t> Please sent information to </a:t>
            </a:r>
            <a:r>
              <a:rPr lang="en-US" sz="1600" dirty="0">
                <a:sym typeface="Wingdings" pitchFamily="2" charset="2"/>
                <a:hlinkClick r:id="rId4"/>
              </a:rPr>
              <a:t>elke@bnl.gov</a:t>
            </a:r>
            <a:r>
              <a:rPr lang="en-US" sz="1600" dirty="0">
                <a:sym typeface="Wingdings" pitchFamily="2" charset="2"/>
              </a:rPr>
              <a:t>  </a:t>
            </a:r>
            <a:r>
              <a:rPr lang="en-US" sz="1600" dirty="0">
                <a:solidFill>
                  <a:srgbClr val="0000FF"/>
                </a:solidFill>
                <a:sym typeface="Wingdings" pitchFamily="2" charset="2"/>
              </a:rPr>
              <a:t> thanks to everybody who already sent input</a:t>
            </a:r>
          </a:p>
          <a:p>
            <a:r>
              <a:rPr lang="en-US" sz="1600" dirty="0">
                <a:solidFill>
                  <a:srgbClr val="0000FF"/>
                </a:solidFill>
                <a:sym typeface="Wingdings" pitchFamily="2" charset="2"/>
              </a:rPr>
              <a:t></a:t>
            </a:r>
            <a:r>
              <a:rPr lang="en-US" sz="1600" dirty="0">
                <a:sym typeface="Wingdings" pitchFamily="2" charset="2"/>
              </a:rPr>
              <a:t> will prepare a wiki-page with all the info under the </a:t>
            </a:r>
            <a:r>
              <a:rPr lang="en-US" sz="1600" dirty="0" err="1">
                <a:sym typeface="Wingdings" pitchFamily="2" charset="2"/>
              </a:rPr>
              <a:t>ePIC</a:t>
            </a:r>
            <a:r>
              <a:rPr lang="en-US" sz="1600" dirty="0">
                <a:sym typeface="Wingdings" pitchFamily="2" charset="2"/>
              </a:rPr>
              <a:t> wiki</a:t>
            </a:r>
            <a:endParaRPr lang="en-US" sz="1600" dirty="0"/>
          </a:p>
        </p:txBody>
      </p:sp>
    </p:spTree>
    <p:extLst>
      <p:ext uri="{BB962C8B-B14F-4D97-AF65-F5344CB8AC3E}">
        <p14:creationId xmlns:p14="http://schemas.microsoft.com/office/powerpoint/2010/main" val="198422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Schedule – What do the CD milestones mean?</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46</a:t>
            </a:fld>
            <a:endParaRPr lang="en-US" dirty="0"/>
          </a:p>
        </p:txBody>
      </p:sp>
      <p:sp>
        <p:nvSpPr>
          <p:cNvPr id="7" name="TextBox 6">
            <a:extLst>
              <a:ext uri="{FF2B5EF4-FFF2-40B4-BE49-F238E27FC236}">
                <a16:creationId xmlns:a16="http://schemas.microsoft.com/office/drawing/2014/main" id="{B2B9B42D-B34A-4439-BE83-FF8A9743EC6C}"/>
              </a:ext>
            </a:extLst>
          </p:cNvPr>
          <p:cNvSpPr txBox="1"/>
          <p:nvPr/>
        </p:nvSpPr>
        <p:spPr>
          <a:xfrm>
            <a:off x="0" y="867305"/>
            <a:ext cx="9144000" cy="5123390"/>
          </a:xfrm>
          <a:prstGeom prst="rect">
            <a:avLst/>
          </a:prstGeom>
          <a:noFill/>
        </p:spPr>
        <p:txBody>
          <a:bodyPr wrap="square" rtlCol="0">
            <a:spAutoFit/>
          </a:bodyPr>
          <a:lstStyle/>
          <a:p>
            <a:pPr marL="342900" marR="0" lvl="0" indent="-342900">
              <a:lnSpc>
                <a:spcPct val="107000"/>
              </a:lnSpc>
              <a:spcBef>
                <a:spcPts val="0"/>
              </a:spcBef>
              <a:spcAft>
                <a:spcPts val="600"/>
              </a:spcAft>
              <a:buClr>
                <a:srgbClr val="0000FF"/>
              </a:buClr>
              <a:buFont typeface="Wingdings" pitchFamily="2" charset="2"/>
              <a:buChar char="q"/>
            </a:pPr>
            <a:r>
              <a:rPr lang="en-US"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CD-0 – Approve mission need</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this documents that a scientific goal or a new capability, requiring material investment exists.</a:t>
            </a:r>
          </a:p>
          <a:p>
            <a:pPr marL="342900" marR="0" lvl="0" indent="-342900">
              <a:lnSpc>
                <a:spcPct val="107000"/>
              </a:lnSpc>
              <a:spcBef>
                <a:spcPts val="0"/>
              </a:spcBef>
              <a:spcAft>
                <a:spcPts val="600"/>
              </a:spcAft>
              <a:buClr>
                <a:srgbClr val="0000FF"/>
              </a:buClr>
              <a:buFont typeface="Wingdings" pitchFamily="2" charset="2"/>
              <a:buChar char="q"/>
            </a:pPr>
            <a:r>
              <a:rPr lang="en-US"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CD-1 – Approve Alternative Selection and Cost Range</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serves as a determination that the selected alternative and approach is optimized to meet the mission need defined at CD-0. What is perhaps most relevant is that CD-1 allows for release of Project Engineering and Design (PED) funds, which means the next phases of design of accelerator and detector can begin.</a:t>
            </a:r>
          </a:p>
          <a:p>
            <a:pPr marL="342900" marR="0" lvl="0" indent="-342900">
              <a:lnSpc>
                <a:spcPct val="107000"/>
              </a:lnSpc>
              <a:spcBef>
                <a:spcPts val="0"/>
              </a:spcBef>
              <a:spcAft>
                <a:spcPts val="600"/>
              </a:spcAft>
              <a:buClr>
                <a:srgbClr val="0000FF"/>
              </a:buClr>
              <a:buFont typeface="Wingdings" pitchFamily="2" charset="2"/>
              <a:buChar char="q"/>
            </a:pPr>
            <a:r>
              <a:rPr lang="en-US"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CD-2 – Approve Performance Baseline</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CD-2 is an approval of the preliminary design of the project and the baseline scope, cost, and schedule. What is most relevant is that CD-2 means there is now a definitive plan that the project will be measured against in cost, schedule and technical performance. </a:t>
            </a:r>
          </a:p>
          <a:p>
            <a:pPr marL="342900" marR="0" lvl="0" indent="-342900">
              <a:lnSpc>
                <a:spcPct val="107000"/>
              </a:lnSpc>
              <a:spcBef>
                <a:spcPts val="0"/>
              </a:spcBef>
              <a:spcAft>
                <a:spcPts val="600"/>
              </a:spcAft>
              <a:buClr>
                <a:srgbClr val="0000FF"/>
              </a:buClr>
              <a:buFont typeface="Wingdings" pitchFamily="2" charset="2"/>
              <a:buChar char="q"/>
            </a:pPr>
            <a:r>
              <a:rPr lang="en-US"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CD-3 – Approve Start of Construction</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CD-3</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is an approval of the project’s final design and authorizes release of funds for construction. What is most relevant is that projects can now proceed with construction related procurements and activities. CD-3 is sometimes split in CD-3A in a tailored approach </a:t>
            </a:r>
            <a:r>
              <a:rPr lang="en-US" sz="1600" dirty="0">
                <a:latin typeface="Arial" panose="020B0604020202020204" pitchFamily="34" charset="0"/>
                <a:ea typeface="Calibri" panose="020F0502020204030204" pitchFamily="34" charset="0"/>
                <a:cs typeface="Arial" panose="020B0604020202020204" pitchFamily="34" charset="0"/>
              </a:rPr>
              <a:t>to approve start construction for long-lead procurements.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600"/>
              </a:spcAft>
              <a:buClr>
                <a:srgbClr val="0000FF"/>
              </a:buClr>
              <a:buFont typeface="Wingdings" pitchFamily="2" charset="2"/>
              <a:buChar char="q"/>
            </a:pPr>
            <a:r>
              <a:rPr lang="en-US"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CD-4 – Approve Start of Operations or Project Completion</a:t>
            </a:r>
            <a:r>
              <a:rPr lang="en-US" sz="1600" dirty="0">
                <a:solidFill>
                  <a:srgbClr val="0000FF"/>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CD-4 provides recognition that the project’s objectives have been met. CD-4 is sometimes split in CD-4A that allows, after agreed-upon criteria for technical success have been met, for transition into operations, and CD-4B that provides the formal closeout of the project.</a:t>
            </a:r>
          </a:p>
        </p:txBody>
      </p:sp>
    </p:spTree>
    <p:extLst>
      <p:ext uri="{BB962C8B-B14F-4D97-AF65-F5344CB8AC3E}">
        <p14:creationId xmlns:p14="http://schemas.microsoft.com/office/powerpoint/2010/main" val="408264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r"/>
            <a:r>
              <a:rPr lang="en-US" sz="3200" dirty="0">
                <a:latin typeface="Arial" panose="020B0604020202020204" pitchFamily="34" charset="0"/>
                <a:cs typeface="Arial" panose="020B0604020202020204" pitchFamily="34" charset="0"/>
              </a:rPr>
              <a:t>EIC Science Landscape</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5</a:t>
            </a:fld>
            <a:endParaRPr lang="en-US" dirty="0"/>
          </a:p>
        </p:txBody>
      </p:sp>
      <p:sp>
        <p:nvSpPr>
          <p:cNvPr id="16" name="TextBox 15">
            <a:extLst>
              <a:ext uri="{FF2B5EF4-FFF2-40B4-BE49-F238E27FC236}">
                <a16:creationId xmlns:a16="http://schemas.microsoft.com/office/drawing/2014/main" id="{CA08B6F8-2B41-2F8D-F63E-096E2A3E5168}"/>
              </a:ext>
            </a:extLst>
          </p:cNvPr>
          <p:cNvSpPr txBox="1"/>
          <p:nvPr/>
        </p:nvSpPr>
        <p:spPr>
          <a:xfrm>
            <a:off x="4208915" y="790550"/>
            <a:ext cx="4784974" cy="1535741"/>
          </a:xfrm>
          <a:prstGeom prst="rect">
            <a:avLst/>
          </a:prstGeom>
          <a:noFill/>
        </p:spPr>
        <p:txBody>
          <a:bodyPr wrap="square" rtlCol="0">
            <a:spAutoFit/>
          </a:bodyPr>
          <a:lstStyle/>
          <a:p>
            <a:pPr algn="ctr">
              <a:lnSpc>
                <a:spcPct val="120000"/>
              </a:lnSpc>
            </a:pPr>
            <a:r>
              <a:rPr lang="en-US" sz="2000" i="1" dirty="0">
                <a:latin typeface="Arial" panose="020B0604020202020204" pitchFamily="34" charset="0"/>
                <a:cs typeface="Arial" panose="020B0604020202020204" pitchFamily="34" charset="0"/>
              </a:rPr>
              <a:t>EIC: Understanding the Glue that Binds Us All - </a:t>
            </a:r>
            <a:r>
              <a:rPr lang="en-US" sz="2000" b="1" i="1" dirty="0">
                <a:solidFill>
                  <a:srgbClr val="0000FF"/>
                </a:solidFill>
                <a:latin typeface="Arial" panose="020B0604020202020204" pitchFamily="34" charset="0"/>
                <a:cs typeface="Arial" panose="020B0604020202020204" pitchFamily="34" charset="0"/>
              </a:rPr>
              <a:t>Without gluons binding the quarks, </a:t>
            </a:r>
            <a:r>
              <a:rPr lang="en-US" sz="2000" b="1" i="1" dirty="0">
                <a:solidFill>
                  <a:prstClr val="black"/>
                </a:solidFill>
                <a:latin typeface="Arial" panose="020B0604020202020204" pitchFamily="34" charset="0"/>
                <a:cs typeface="Arial" panose="020B0604020202020204" pitchFamily="34" charset="0"/>
              </a:rPr>
              <a:t>there would be no nucleons,  no atomic nuclei… </a:t>
            </a:r>
            <a:r>
              <a:rPr lang="en-US" sz="2000" b="1" i="1" dirty="0">
                <a:solidFill>
                  <a:srgbClr val="0000FF"/>
                </a:solidFill>
                <a:latin typeface="Arial" panose="020B0604020202020204" pitchFamily="34" charset="0"/>
                <a:cs typeface="Arial" panose="020B0604020202020204" pitchFamily="34" charset="0"/>
              </a:rPr>
              <a:t>no visible world! </a:t>
            </a:r>
            <a:endParaRPr lang="en-US" sz="1400" dirty="0">
              <a:solidFill>
                <a:prstClr val="black"/>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4ED00FCA-2831-AAF8-0CD3-48FAE6F2C8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711" y="252898"/>
            <a:ext cx="3875204" cy="2922029"/>
          </a:xfrm>
          <a:prstGeom prst="rect">
            <a:avLst/>
          </a:prstGeom>
          <a:noFill/>
          <a:ln>
            <a:noFill/>
          </a:ln>
        </p:spPr>
      </p:pic>
      <p:pic>
        <p:nvPicPr>
          <p:cNvPr id="18" name="Picture 17">
            <a:extLst>
              <a:ext uri="{FF2B5EF4-FFF2-40B4-BE49-F238E27FC236}">
                <a16:creationId xmlns:a16="http://schemas.microsoft.com/office/drawing/2014/main" id="{CCD4B4CF-8A4F-D328-0191-8673B6E4E4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239770"/>
            <a:ext cx="9104647" cy="3241200"/>
          </a:xfrm>
          <a:prstGeom prst="rect">
            <a:avLst/>
          </a:prstGeom>
          <a:noFill/>
          <a:ln>
            <a:noFill/>
          </a:ln>
        </p:spPr>
      </p:pic>
      <p:sp>
        <p:nvSpPr>
          <p:cNvPr id="3" name="Oval 2">
            <a:extLst>
              <a:ext uri="{FF2B5EF4-FFF2-40B4-BE49-F238E27FC236}">
                <a16:creationId xmlns:a16="http://schemas.microsoft.com/office/drawing/2014/main" id="{A3A0C7A7-1686-E7BB-704A-74D6AA828002}"/>
              </a:ext>
            </a:extLst>
          </p:cNvPr>
          <p:cNvSpPr/>
          <p:nvPr/>
        </p:nvSpPr>
        <p:spPr>
          <a:xfrm>
            <a:off x="914401" y="9526"/>
            <a:ext cx="609600" cy="1229994"/>
          </a:xfrm>
          <a:prstGeom prst="ellipse">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2DEE61-BDEB-4B84-F9EA-DEC787625A83}"/>
              </a:ext>
            </a:extLst>
          </p:cNvPr>
          <p:cNvSpPr txBox="1"/>
          <p:nvPr/>
        </p:nvSpPr>
        <p:spPr>
          <a:xfrm>
            <a:off x="5345729" y="2551479"/>
            <a:ext cx="3464560" cy="646331"/>
          </a:xfrm>
          <a:prstGeom prst="rect">
            <a:avLst/>
          </a:prstGeom>
          <a:solidFill>
            <a:srgbClr val="0432FF"/>
          </a:solidFill>
        </p:spPr>
        <p:txBody>
          <a:bodyPr wrap="square" rtlCol="0">
            <a:spAutoFit/>
          </a:bodyPr>
          <a:lstStyle/>
          <a:p>
            <a:pPr algn="l"/>
            <a:r>
              <a:rPr lang="en-US" sz="1200" i="1" dirty="0">
                <a:solidFill>
                  <a:schemeClr val="bg1"/>
                </a:solidFill>
                <a:latin typeface="Arial" panose="020B0604020202020204" pitchFamily="34" charset="0"/>
                <a:cs typeface="Arial" panose="020B0604020202020204" pitchFamily="34" charset="0"/>
              </a:rPr>
              <a:t>A huge leap in accessible kinematics landscape (into the land of gluons and the quark sea) for polarized e-N and unpolarized e-A reactions!</a:t>
            </a:r>
          </a:p>
        </p:txBody>
      </p:sp>
    </p:spTree>
    <p:extLst>
      <p:ext uri="{BB962C8B-B14F-4D97-AF65-F5344CB8AC3E}">
        <p14:creationId xmlns:p14="http://schemas.microsoft.com/office/powerpoint/2010/main" val="1098554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967EAA-45C4-48B5-8BD8-90475BE175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3576" y="3520439"/>
            <a:ext cx="2024063" cy="2619375"/>
          </a:xfrm>
          <a:prstGeom prst="rect">
            <a:avLst/>
          </a:prstGeom>
          <a:effectLst>
            <a:outerShdw blurRad="292100" dist="139700" dir="2700000" algn="ctr" rotWithShape="0">
              <a:srgbClr val="000000">
                <a:alpha val="65000"/>
              </a:srgbClr>
            </a:outerShdw>
          </a:effectLst>
          <a:scene3d>
            <a:camera prst="orthographicFront"/>
            <a:lightRig rig="threePt" dir="t"/>
          </a:scene3d>
          <a:sp3d>
            <a:bevelT/>
          </a:sp3d>
        </p:spPr>
      </p:pic>
      <p:sp>
        <p:nvSpPr>
          <p:cNvPr id="2" name="Title 1">
            <a:extLst>
              <a:ext uri="{FF2B5EF4-FFF2-40B4-BE49-F238E27FC236}">
                <a16:creationId xmlns:a16="http://schemas.microsoft.com/office/drawing/2014/main" id="{5FB10C3E-FC17-2905-7BC1-B6725BBCE757}"/>
              </a:ext>
            </a:extLst>
          </p:cNvPr>
          <p:cNvSpPr>
            <a:spLocks noGrp="1"/>
          </p:cNvSpPr>
          <p:nvPr>
            <p:ph type="title"/>
          </p:nvPr>
        </p:nvSpPr>
        <p:spPr>
          <a:xfrm>
            <a:off x="0" y="1"/>
            <a:ext cx="9144000" cy="553980"/>
          </a:xfrm>
        </p:spPr>
        <p:txBody>
          <a:bodyPr>
            <a:normAutofit/>
          </a:bodyPr>
          <a:lstStyle/>
          <a:p>
            <a:r>
              <a:rPr lang="en-US" sz="3000" dirty="0">
                <a:latin typeface="Arial" panose="020B0604020202020204" pitchFamily="34" charset="0"/>
                <a:cs typeface="Arial" panose="020B0604020202020204" pitchFamily="34" charset="0"/>
              </a:rPr>
              <a:t>EIC Science is Well Known and Highly Cited</a:t>
            </a:r>
          </a:p>
        </p:txBody>
      </p:sp>
      <p:sp>
        <p:nvSpPr>
          <p:cNvPr id="4" name="Slide Number Placeholder 3">
            <a:extLst>
              <a:ext uri="{FF2B5EF4-FFF2-40B4-BE49-F238E27FC236}">
                <a16:creationId xmlns:a16="http://schemas.microsoft.com/office/drawing/2014/main" id="{7AE502AD-0106-551D-8091-7E2AF308CBAD}"/>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
        <p:nvSpPr>
          <p:cNvPr id="7" name="Content Placeholder 2">
            <a:extLst>
              <a:ext uri="{FF2B5EF4-FFF2-40B4-BE49-F238E27FC236}">
                <a16:creationId xmlns:a16="http://schemas.microsoft.com/office/drawing/2014/main" id="{E00769AD-C469-483B-80D6-B81101D5ED6C}"/>
              </a:ext>
            </a:extLst>
          </p:cNvPr>
          <p:cNvSpPr txBox="1">
            <a:spLocks/>
          </p:cNvSpPr>
          <p:nvPr/>
        </p:nvSpPr>
        <p:spPr>
          <a:xfrm>
            <a:off x="142240" y="3777685"/>
            <a:ext cx="6122852" cy="16183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Year-long EIC User Group driven EIC Yellow Report activity (December 2019 – February 2021)</a:t>
            </a:r>
          </a:p>
          <a:p>
            <a:pPr lvl="1">
              <a:buFont typeface="Courier New" panose="02070309020205020404" pitchFamily="49" charset="0"/>
              <a:buChar char="o"/>
            </a:pPr>
            <a:r>
              <a:rPr lang="en-US" sz="2000" dirty="0"/>
              <a:t>Science Requirements and Detector Concepts for the EIC – </a:t>
            </a:r>
            <a:r>
              <a:rPr lang="en-US" sz="2000" dirty="0">
                <a:solidFill>
                  <a:srgbClr val="0432FF"/>
                </a:solidFill>
              </a:rPr>
              <a:t>The Yellow Report set the (</a:t>
            </a:r>
            <a:r>
              <a:rPr lang="en-US" sz="2000" i="1" dirty="0">
                <a:solidFill>
                  <a:srgbClr val="0432FF"/>
                </a:solidFill>
              </a:rPr>
              <a:t>initial</a:t>
            </a:r>
            <a:r>
              <a:rPr lang="en-US" sz="2000" dirty="0">
                <a:solidFill>
                  <a:srgbClr val="0432FF"/>
                </a:solidFill>
              </a:rPr>
              <a:t>) requirements.</a:t>
            </a:r>
          </a:p>
          <a:p>
            <a:pPr lvl="1">
              <a:buFont typeface="Courier New" panose="02070309020205020404" pitchFamily="49" charset="0"/>
              <a:buChar char="o"/>
            </a:pPr>
            <a:r>
              <a:rPr lang="en-US" sz="2000" dirty="0"/>
              <a:t>arXiv:2103.05419 &amp; Nucl. Phys. A 1026 (2022) 122447 – </a:t>
            </a:r>
            <a:r>
              <a:rPr lang="en-US" sz="2000" b="1" dirty="0">
                <a:solidFill>
                  <a:srgbClr val="FF0000"/>
                </a:solidFill>
              </a:rPr>
              <a:t>595 citations (08/20/2023)</a:t>
            </a:r>
          </a:p>
        </p:txBody>
      </p:sp>
      <p:sp>
        <p:nvSpPr>
          <p:cNvPr id="5" name="Content Placeholder 2">
            <a:extLst>
              <a:ext uri="{FF2B5EF4-FFF2-40B4-BE49-F238E27FC236}">
                <a16:creationId xmlns:a16="http://schemas.microsoft.com/office/drawing/2014/main" id="{B18CC96E-20DC-9613-0469-1219D3C39B78}"/>
              </a:ext>
            </a:extLst>
          </p:cNvPr>
          <p:cNvSpPr txBox="1">
            <a:spLocks/>
          </p:cNvSpPr>
          <p:nvPr/>
        </p:nvSpPr>
        <p:spPr>
          <a:xfrm>
            <a:off x="142240" y="858276"/>
            <a:ext cx="6122852" cy="16183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EIC White Paper that guided the EIC science written following a 10-week program at the Institute for Nuclear Theory</a:t>
            </a:r>
          </a:p>
          <a:p>
            <a:pPr lvl="1">
              <a:buFont typeface="Courier New" panose="02070309020205020404" pitchFamily="49" charset="0"/>
              <a:buChar char="o"/>
            </a:pPr>
            <a:r>
              <a:rPr lang="en-US" sz="2000" dirty="0"/>
              <a:t>Electron-Ion Collider: The Next QCD Frontier: understanding the glue that binds us all</a:t>
            </a:r>
          </a:p>
          <a:p>
            <a:pPr lvl="1">
              <a:buFont typeface="Courier New" panose="02070309020205020404" pitchFamily="49" charset="0"/>
              <a:buChar char="o"/>
            </a:pPr>
            <a:r>
              <a:rPr lang="en-US" sz="2000" dirty="0"/>
              <a:t>arXiV:1212.1701 &amp;  Eur. Phys. J. A 52 (2016) 9, 268 – </a:t>
            </a:r>
            <a:r>
              <a:rPr lang="en-US" sz="2000" b="1" dirty="0">
                <a:solidFill>
                  <a:srgbClr val="FF0000"/>
                </a:solidFill>
              </a:rPr>
              <a:t>1459 citations (08/20/2023)</a:t>
            </a:r>
          </a:p>
        </p:txBody>
      </p:sp>
      <p:pic>
        <p:nvPicPr>
          <p:cNvPr id="6" name="Picture 5">
            <a:extLst>
              <a:ext uri="{FF2B5EF4-FFF2-40B4-BE49-F238E27FC236}">
                <a16:creationId xmlns:a16="http://schemas.microsoft.com/office/drawing/2014/main" id="{F7FE5703-FE7A-5061-6101-BDC984C4B0C7}"/>
              </a:ext>
            </a:extLst>
          </p:cNvPr>
          <p:cNvPicPr>
            <a:picLocks noChangeAspect="1"/>
          </p:cNvPicPr>
          <p:nvPr/>
        </p:nvPicPr>
        <p:blipFill>
          <a:blip r:embed="rId4"/>
          <a:stretch>
            <a:fillRect/>
          </a:stretch>
        </p:blipFill>
        <p:spPr>
          <a:xfrm>
            <a:off x="6554180" y="687379"/>
            <a:ext cx="1942857" cy="2515809"/>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sp>
        <p:nvSpPr>
          <p:cNvPr id="3" name="TextBox 2">
            <a:extLst>
              <a:ext uri="{FF2B5EF4-FFF2-40B4-BE49-F238E27FC236}">
                <a16:creationId xmlns:a16="http://schemas.microsoft.com/office/drawing/2014/main" id="{3438783D-08EA-2E22-F474-6E50FA344053}"/>
              </a:ext>
            </a:extLst>
          </p:cNvPr>
          <p:cNvSpPr txBox="1"/>
          <p:nvPr/>
        </p:nvSpPr>
        <p:spPr>
          <a:xfrm>
            <a:off x="8050" y="6169646"/>
            <a:ext cx="9144000" cy="369332"/>
          </a:xfrm>
          <a:prstGeom prst="rect">
            <a:avLst/>
          </a:prstGeom>
          <a:solidFill>
            <a:srgbClr val="FFFF00"/>
          </a:solidFill>
        </p:spPr>
        <p:txBody>
          <a:bodyPr wrap="square" rtlCol="0">
            <a:spAutoFit/>
          </a:bodyPr>
          <a:lstStyle/>
          <a:p>
            <a:r>
              <a:rPr lang="en-US" dirty="0">
                <a:solidFill>
                  <a:srgbClr val="0432FF"/>
                </a:solidFill>
                <a:latin typeface="Arial" panose="020B0604020202020204" pitchFamily="34" charset="0"/>
                <a:cs typeface="Arial" panose="020B0604020202020204" pitchFamily="34" charset="0"/>
              </a:rPr>
              <a:t>Requirements have then been further updated during proposal and follow-up processes </a:t>
            </a:r>
          </a:p>
        </p:txBody>
      </p:sp>
    </p:spTree>
    <p:extLst>
      <p:ext uri="{BB962C8B-B14F-4D97-AF65-F5344CB8AC3E}">
        <p14:creationId xmlns:p14="http://schemas.microsoft.com/office/powerpoint/2010/main" val="3727852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32D58-F317-4CBF-B56D-1E65209DA4BC}"/>
              </a:ext>
            </a:extLst>
          </p:cNvPr>
          <p:cNvSpPr>
            <a:spLocks noGrp="1"/>
          </p:cNvSpPr>
          <p:nvPr>
            <p:ph type="sldNum" sz="quarter" idx="12"/>
          </p:nvPr>
        </p:nvSpPr>
        <p:spPr/>
        <p:txBody>
          <a:bodyPr/>
          <a:lstStyle/>
          <a:p>
            <a:fld id="{893C5830-40F3-F04E-B2E3-10E6672BA8FF}" type="slidenum">
              <a:rPr lang="en-US" smtClean="0"/>
              <a:t>7</a:t>
            </a:fld>
            <a:endParaRPr lang="en-US"/>
          </a:p>
        </p:txBody>
      </p:sp>
      <p:sp>
        <p:nvSpPr>
          <p:cNvPr id="2" name="Title 1">
            <a:extLst>
              <a:ext uri="{FF2B5EF4-FFF2-40B4-BE49-F238E27FC236}">
                <a16:creationId xmlns:a16="http://schemas.microsoft.com/office/drawing/2014/main" id="{28E314F9-58B7-4F65-9EC3-9A89BF7963FC}"/>
              </a:ext>
            </a:extLst>
          </p:cNvPr>
          <p:cNvSpPr>
            <a:spLocks noGrp="1"/>
          </p:cNvSpPr>
          <p:nvPr>
            <p:ph type="title"/>
          </p:nvPr>
        </p:nvSpPr>
        <p:spPr/>
        <p:txBody>
          <a:bodyPr/>
          <a:lstStyle/>
          <a:p>
            <a:r>
              <a:rPr lang="en-US"/>
              <a:t>Progress Since CD-1</a:t>
            </a:r>
          </a:p>
        </p:txBody>
      </p:sp>
      <p:graphicFrame>
        <p:nvGraphicFramePr>
          <p:cNvPr id="5" name="Table 4">
            <a:extLst>
              <a:ext uri="{FF2B5EF4-FFF2-40B4-BE49-F238E27FC236}">
                <a16:creationId xmlns:a16="http://schemas.microsoft.com/office/drawing/2014/main" id="{3DC32130-4359-7848-B73A-D29E23E02EBF}"/>
              </a:ext>
            </a:extLst>
          </p:cNvPr>
          <p:cNvGraphicFramePr>
            <a:graphicFrameLocks noGrp="1"/>
          </p:cNvGraphicFramePr>
          <p:nvPr>
            <p:extLst>
              <p:ext uri="{D42A27DB-BD31-4B8C-83A1-F6EECF244321}">
                <p14:modId xmlns:p14="http://schemas.microsoft.com/office/powerpoint/2010/main" val="4016237836"/>
              </p:ext>
            </p:extLst>
          </p:nvPr>
        </p:nvGraphicFramePr>
        <p:xfrm>
          <a:off x="588068" y="936756"/>
          <a:ext cx="8066053" cy="4294557"/>
        </p:xfrm>
        <a:graphic>
          <a:graphicData uri="http://schemas.openxmlformats.org/drawingml/2006/table">
            <a:tbl>
              <a:tblPr firstRow="1" bandRow="1">
                <a:tableStyleId>{5C22544A-7EE6-4342-B048-85BDC9FD1C3A}</a:tableStyleId>
              </a:tblPr>
              <a:tblGrid>
                <a:gridCol w="636999">
                  <a:extLst>
                    <a:ext uri="{9D8B030D-6E8A-4147-A177-3AD203B41FA5}">
                      <a16:colId xmlns:a16="http://schemas.microsoft.com/office/drawing/2014/main" val="3045809689"/>
                    </a:ext>
                  </a:extLst>
                </a:gridCol>
                <a:gridCol w="5256894">
                  <a:extLst>
                    <a:ext uri="{9D8B030D-6E8A-4147-A177-3AD203B41FA5}">
                      <a16:colId xmlns:a16="http://schemas.microsoft.com/office/drawing/2014/main" val="1957203897"/>
                    </a:ext>
                  </a:extLst>
                </a:gridCol>
                <a:gridCol w="2172160">
                  <a:extLst>
                    <a:ext uri="{9D8B030D-6E8A-4147-A177-3AD203B41FA5}">
                      <a16:colId xmlns:a16="http://schemas.microsoft.com/office/drawing/2014/main" val="862339206"/>
                    </a:ext>
                  </a:extLst>
                </a:gridCol>
              </a:tblGrid>
              <a:tr h="42095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BNL and TJNAF Jointly Leading Efforts</a:t>
                      </a:r>
                      <a:r>
                        <a:rPr lang="en-US" sz="1600" baseline="0" dirty="0">
                          <a:latin typeface="Arial" panose="020B0604020202020204" pitchFamily="34" charset="0"/>
                          <a:cs typeface="Arial" panose="020B0604020202020204" pitchFamily="34" charset="0"/>
                        </a:rPr>
                        <a:t> Towards Experimental Program</a:t>
                      </a:r>
                      <a:endParaRPr lang="en-US" sz="1600" dirty="0">
                        <a:latin typeface="Arial" panose="020B0604020202020204" pitchFamily="34" charset="0"/>
                        <a:cs typeface="Arial" panose="020B0604020202020204" pitchFamily="34" charset="0"/>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20958">
                <a:tc rowSpan="3">
                  <a:txBody>
                    <a:bodyPr/>
                    <a:lstStyle/>
                    <a:p>
                      <a:pPr algn="ctr"/>
                      <a:r>
                        <a:rPr lang="en-US" sz="1800" b="1" dirty="0">
                          <a:latin typeface="Arial" panose="020B0604020202020204" pitchFamily="34" charset="0"/>
                          <a:cs typeface="Arial" panose="020B0604020202020204" pitchFamily="34" charset="0"/>
                        </a:rPr>
                        <a:t>2021</a:t>
                      </a:r>
                    </a:p>
                  </a:txBody>
                  <a:tcPr marL="68580" marR="68580" marT="34290" marB="34290" vert="vert270"/>
                </a:tc>
                <a:tc>
                  <a:txBody>
                    <a:bodyPr/>
                    <a:lstStyle/>
                    <a:p>
                      <a:pPr algn="l"/>
                      <a:r>
                        <a:rPr lang="en-US" sz="1600" dirty="0">
                          <a:latin typeface="Arial" panose="020B0604020202020204" pitchFamily="34" charset="0"/>
                          <a:cs typeface="Arial" panose="020B0604020202020204" pitchFamily="34" charset="0"/>
                        </a:rPr>
                        <a:t>EIC Yellow Report (</a:t>
                      </a:r>
                      <a:r>
                        <a:rPr lang="en-US" sz="1600" dirty="0">
                          <a:latin typeface="Arial" panose="020B0604020202020204" pitchFamily="34" charset="0"/>
                          <a:cs typeface="Arial" panose="020B0604020202020204" pitchFamily="34" charset="0"/>
                          <a:hlinkClick r:id="rId2"/>
                        </a:rPr>
                        <a:t>https://arxiv.org/abs/2103.05419</a:t>
                      </a:r>
                      <a:r>
                        <a:rPr lang="en-US" sz="1600" dirty="0">
                          <a:latin typeface="Arial" panose="020B0604020202020204" pitchFamily="34" charset="0"/>
                          <a:cs typeface="Arial" panose="020B0604020202020204" pitchFamily="34" charset="0"/>
                        </a:rPr>
                        <a:t>)</a:t>
                      </a:r>
                    </a:p>
                  </a:txBody>
                  <a:tcPr marL="68580" marR="68580" marT="34290" marB="34290" anchor="ctr"/>
                </a:tc>
                <a:tc>
                  <a:txBody>
                    <a:bodyPr/>
                    <a:lstStyle/>
                    <a:p>
                      <a:pPr algn="r"/>
                      <a:r>
                        <a:rPr lang="en-US" sz="1600" baseline="0" dirty="0">
                          <a:latin typeface="Arial" panose="020B0604020202020204" pitchFamily="34" charset="0"/>
                          <a:cs typeface="Arial" panose="020B0604020202020204" pitchFamily="34" charset="0"/>
                        </a:rPr>
                        <a:t>February 2021</a:t>
                      </a:r>
                    </a:p>
                  </a:txBody>
                  <a:tcPr marL="68580" marR="68580" marT="34290" marB="34290" anchor="ctr"/>
                </a:tc>
                <a:extLst>
                  <a:ext uri="{0D108BD9-81ED-4DB2-BD59-A6C34878D82A}">
                    <a16:rowId xmlns:a16="http://schemas.microsoft.com/office/drawing/2014/main" val="3024237193"/>
                  </a:ext>
                </a:extLst>
              </a:tr>
              <a:tr h="749511">
                <a:tc vMerge="1">
                  <a:txBody>
                    <a:bodyPr/>
                    <a:lstStyle/>
                    <a:p>
                      <a:pPr algn="ctr"/>
                      <a:endParaRPr lang="en-US" sz="1600" dirty="0">
                        <a:latin typeface="Arial" panose="020B0604020202020204" pitchFamily="34" charset="0"/>
                        <a:cs typeface="Arial" panose="020B0604020202020204" pitchFamily="34" charset="0"/>
                      </a:endParaRPr>
                    </a:p>
                  </a:txBody>
                  <a:tcPr marL="68580" marR="68580" marT="34290" marB="34290" vert="vert270"/>
                </a:tc>
                <a:tc>
                  <a:txBody>
                    <a:bodyPr/>
                    <a:lstStyle/>
                    <a:p>
                      <a:pPr algn="l"/>
                      <a:r>
                        <a:rPr lang="en-US" sz="1600" u="none"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Call for Collaboration Proposals for Detectors</a:t>
                      </a:r>
                      <a:r>
                        <a:rPr lang="en-US" sz="1600" u="none" dirty="0">
                          <a:solidFill>
                            <a:schemeClr val="tx1"/>
                          </a:solidFill>
                          <a:latin typeface="Arial" panose="020B0604020202020204" pitchFamily="34" charset="0"/>
                          <a:cs typeface="Arial" panose="020B0604020202020204" pitchFamily="34" charset="0"/>
                        </a:rPr>
                        <a:t>  </a:t>
                      </a:r>
                    </a:p>
                    <a:p>
                      <a:pPr algn="l"/>
                      <a:r>
                        <a:rPr lang="en-US" sz="1600" dirty="0">
                          <a:solidFill>
                            <a:schemeClr val="tx1"/>
                          </a:solidFill>
                          <a:latin typeface="Arial" panose="020B0604020202020204" pitchFamily="34" charset="0"/>
                          <a:cs typeface="Arial" panose="020B0604020202020204" pitchFamily="34" charset="0"/>
                          <a:hlinkClick r:id="rId3"/>
                        </a:rPr>
                        <a:t>https://www.bnl.gov/eic/CFC.php</a:t>
                      </a:r>
                      <a:r>
                        <a:rPr lang="en-US" sz="1600" dirty="0">
                          <a:solidFill>
                            <a:schemeClr val="tx1"/>
                          </a:solidFill>
                          <a:latin typeface="Arial" panose="020B0604020202020204" pitchFamily="34" charset="0"/>
                          <a:cs typeface="Arial" panose="020B0604020202020204" pitchFamily="34" charset="0"/>
                        </a:rPr>
                        <a:t> </a:t>
                      </a:r>
                    </a:p>
                  </a:txBody>
                  <a:tcPr marL="68580" marR="68580" marT="34290" marB="3429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March 2021</a:t>
                      </a:r>
                    </a:p>
                  </a:txBody>
                  <a:tcPr marL="68580" marR="68580" marT="34290" marB="34290" anchor="ctr"/>
                </a:tc>
                <a:extLst>
                  <a:ext uri="{0D108BD9-81ED-4DB2-BD59-A6C34878D82A}">
                    <a16:rowId xmlns:a16="http://schemas.microsoft.com/office/drawing/2014/main" val="4224877198"/>
                  </a:ext>
                </a:extLst>
              </a:tr>
              <a:tr h="420958">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pPr algn="l"/>
                      <a:r>
                        <a:rPr lang="en-US" sz="1600" dirty="0">
                          <a:latin typeface="Arial" panose="020B0604020202020204" pitchFamily="34" charset="0"/>
                          <a:cs typeface="Arial" panose="020B0604020202020204" pitchFamily="34" charset="0"/>
                        </a:rPr>
                        <a:t>Collaboration Proposals for Detectors Submitted</a:t>
                      </a:r>
                    </a:p>
                  </a:txBody>
                  <a:tcPr marL="68580" marR="68580" marT="34290" marB="3429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December 2021</a:t>
                      </a:r>
                    </a:p>
                  </a:txBody>
                  <a:tcPr marL="68580" marR="68580" marT="34290" marB="34290" anchor="ctr"/>
                </a:tc>
                <a:extLst>
                  <a:ext uri="{0D108BD9-81ED-4DB2-BD59-A6C34878D82A}">
                    <a16:rowId xmlns:a16="http://schemas.microsoft.com/office/drawing/2014/main" val="3347331757"/>
                  </a:ext>
                </a:extLst>
              </a:tr>
              <a:tr h="420958">
                <a:tc rowSpan="3">
                  <a:txBody>
                    <a:bodyPr/>
                    <a:lstStyle/>
                    <a:p>
                      <a:pPr algn="ctr"/>
                      <a:r>
                        <a:rPr lang="en-US" sz="1800" b="1" dirty="0">
                          <a:latin typeface="Arial" panose="020B0604020202020204" pitchFamily="34" charset="0"/>
                          <a:cs typeface="Arial" panose="020B0604020202020204" pitchFamily="34" charset="0"/>
                        </a:rPr>
                        <a:t>2022</a:t>
                      </a:r>
                    </a:p>
                  </a:txBody>
                  <a:tcPr marL="68580" marR="68580" marT="34290" marB="34290" vert="vert270"/>
                </a:tc>
                <a:tc>
                  <a:txBody>
                    <a:bodyPr/>
                    <a:lstStyle/>
                    <a:p>
                      <a:pPr algn="l"/>
                      <a:r>
                        <a:rPr lang="en-US" sz="1600" dirty="0">
                          <a:latin typeface="Arial" panose="020B0604020202020204" pitchFamily="34" charset="0"/>
                          <a:cs typeface="Arial" panose="020B0604020202020204" pitchFamily="34" charset="0"/>
                        </a:rPr>
                        <a:t>Decision on Project Detector – “ECCE”</a:t>
                      </a:r>
                    </a:p>
                  </a:txBody>
                  <a:tcPr marL="68580" marR="68580" marT="34290" marB="34290" anchor="ctr"/>
                </a:tc>
                <a:tc>
                  <a:txBody>
                    <a:bodyPr/>
                    <a:lstStyle/>
                    <a:p>
                      <a:pPr algn="r"/>
                      <a:r>
                        <a:rPr lang="en-US" sz="1600" dirty="0">
                          <a:latin typeface="Arial" panose="020B0604020202020204" pitchFamily="34" charset="0"/>
                          <a:cs typeface="Arial" panose="020B0604020202020204" pitchFamily="34" charset="0"/>
                        </a:rPr>
                        <a:t>March 2022</a:t>
                      </a:r>
                    </a:p>
                  </a:txBody>
                  <a:tcPr marL="68580" marR="68580" marT="34290" marB="34290" anchor="ctr"/>
                </a:tc>
                <a:extLst>
                  <a:ext uri="{0D108BD9-81ED-4DB2-BD59-A6C34878D82A}">
                    <a16:rowId xmlns:a16="http://schemas.microsoft.com/office/drawing/2014/main" val="1544943433"/>
                  </a:ext>
                </a:extLst>
              </a:tr>
              <a:tr h="642014">
                <a:tc vMerge="1">
                  <a:txBody>
                    <a:bodyPr/>
                    <a:lstStyle/>
                    <a:p>
                      <a:endParaRPr lang="en-US"/>
                    </a:p>
                  </a:txBody>
                  <a:tcPr/>
                </a:tc>
                <a:tc>
                  <a:txBody>
                    <a:bodyPr/>
                    <a:lstStyle/>
                    <a:p>
                      <a:pPr algn="l"/>
                      <a:r>
                        <a:rPr lang="en-US" sz="1600" dirty="0">
                          <a:latin typeface="Arial" panose="020B0604020202020204" pitchFamily="34" charset="0"/>
                          <a:cs typeface="Arial" panose="020B0604020202020204" pitchFamily="34" charset="0"/>
                        </a:rPr>
                        <a:t>Process to consolidate ECCE &amp; ATHENA to the EIC Project Detector </a:t>
                      </a:r>
                      <a:r>
                        <a:rPr lang="en-US" sz="1600" dirty="0" err="1">
                          <a:latin typeface="Arial" panose="020B0604020202020204" pitchFamily="34" charset="0"/>
                          <a:cs typeface="Arial" panose="020B0604020202020204" pitchFamily="34" charset="0"/>
                        </a:rPr>
                        <a:t>ePIC</a:t>
                      </a:r>
                      <a:endParaRPr 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n-US" sz="1600" dirty="0">
                          <a:latin typeface="Arial" panose="020B0604020202020204" pitchFamily="34" charset="0"/>
                          <a:cs typeface="Arial" panose="020B0604020202020204" pitchFamily="34" charset="0"/>
                        </a:rPr>
                        <a:t>Spring 2022</a:t>
                      </a:r>
                    </a:p>
                  </a:txBody>
                  <a:tcPr marL="68580" marR="68580" marT="34290" marB="34290" anchor="ctr"/>
                </a:tc>
                <a:extLst>
                  <a:ext uri="{0D108BD9-81ED-4DB2-BD59-A6C34878D82A}">
                    <a16:rowId xmlns:a16="http://schemas.microsoft.com/office/drawing/2014/main" val="846286075"/>
                  </a:ext>
                </a:extLst>
              </a:tr>
              <a:tr h="420958">
                <a:tc vMerge="1">
                  <a:txBody>
                    <a:bodyPr/>
                    <a:lstStyle/>
                    <a:p>
                      <a:endParaRPr lang="en-US"/>
                    </a:p>
                  </a:txBody>
                  <a:tcPr/>
                </a:tc>
                <a:tc>
                  <a:txBody>
                    <a:bodyPr/>
                    <a:lstStyle/>
                    <a:p>
                      <a:pPr algn="l"/>
                      <a:r>
                        <a:rPr lang="en-US" sz="1600" dirty="0">
                          <a:latin typeface="Arial" panose="020B0604020202020204" pitchFamily="34" charset="0"/>
                          <a:cs typeface="Arial" panose="020B0604020202020204" pitchFamily="34" charset="0"/>
                        </a:rPr>
                        <a:t>EPIC Collaboration* Formed – 160 institutions</a:t>
                      </a:r>
                    </a:p>
                  </a:txBody>
                  <a:tcPr marL="68580" marR="68580" marT="34290" marB="34290" anchor="ctr"/>
                </a:tc>
                <a:tc>
                  <a:txBody>
                    <a:bodyPr/>
                    <a:lstStyle/>
                    <a:p>
                      <a:pPr algn="r"/>
                      <a:r>
                        <a:rPr lang="en-US" sz="1600" dirty="0">
                          <a:latin typeface="Arial" panose="020B0604020202020204" pitchFamily="34" charset="0"/>
                          <a:cs typeface="Arial" panose="020B0604020202020204" pitchFamily="34" charset="0"/>
                        </a:rPr>
                        <a:t>July 2022</a:t>
                      </a:r>
                    </a:p>
                  </a:txBody>
                  <a:tcPr marL="68580" marR="68580" marT="34290" marB="34290" anchor="ctr"/>
                </a:tc>
                <a:extLst>
                  <a:ext uri="{0D108BD9-81ED-4DB2-BD59-A6C34878D82A}">
                    <a16:rowId xmlns:a16="http://schemas.microsoft.com/office/drawing/2014/main" val="3002420548"/>
                  </a:ext>
                </a:extLst>
              </a:tr>
              <a:tr h="798242">
                <a:tc>
                  <a:txBody>
                    <a:bodyPr/>
                    <a:lstStyle/>
                    <a:p>
                      <a:pPr algn="ctr"/>
                      <a:r>
                        <a:rPr lang="en-US" sz="1800" b="1" dirty="0">
                          <a:latin typeface="Arial" panose="020B0604020202020204" pitchFamily="34" charset="0"/>
                          <a:cs typeface="Arial" panose="020B0604020202020204" pitchFamily="34" charset="0"/>
                        </a:rPr>
                        <a:t>2023</a:t>
                      </a:r>
                    </a:p>
                    <a:p>
                      <a:endParaRPr lang="en-US" sz="1800" b="1" dirty="0">
                        <a:latin typeface="+mj-lt"/>
                      </a:endParaRPr>
                    </a:p>
                  </a:txBody>
                  <a:tcPr marL="68580" marR="68580" marT="34290" marB="34290" vert="vert270"/>
                </a:tc>
                <a:tc>
                  <a:txBody>
                    <a:bodyPr/>
                    <a:lstStyle/>
                    <a:p>
                      <a:r>
                        <a:rPr lang="en-US" sz="1600" dirty="0">
                          <a:latin typeface="Arial" panose="020B0604020202020204" pitchFamily="34" charset="0"/>
                          <a:cs typeface="Arial" panose="020B0604020202020204" pitchFamily="34" charset="0"/>
                        </a:rPr>
                        <a:t>All subdetector technologies defined </a:t>
                      </a:r>
                    </a:p>
                  </a:txBody>
                  <a:tcPr marL="68580" marR="68580" marT="34290" marB="34290" anchor="ctr"/>
                </a:tc>
                <a:tc>
                  <a:txBody>
                    <a:bodyPr/>
                    <a:lstStyle/>
                    <a:p>
                      <a:pPr algn="r"/>
                      <a:r>
                        <a:rPr lang="en-US" sz="1600" baseline="0" dirty="0">
                          <a:latin typeface="Arial" panose="020B0604020202020204" pitchFamily="34" charset="0"/>
                          <a:cs typeface="Arial" panose="020B0604020202020204" pitchFamily="34" charset="0"/>
                        </a:rPr>
                        <a:t>April 2023</a:t>
                      </a:r>
                      <a:endParaRPr lang="en-US" sz="16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46431535"/>
                  </a:ext>
                </a:extLst>
              </a:tr>
            </a:tbl>
          </a:graphicData>
        </a:graphic>
      </p:graphicFrame>
      <p:sp>
        <p:nvSpPr>
          <p:cNvPr id="6" name="Curved Right Arrow 5">
            <a:extLst>
              <a:ext uri="{FF2B5EF4-FFF2-40B4-BE49-F238E27FC236}">
                <a16:creationId xmlns:a16="http://schemas.microsoft.com/office/drawing/2014/main" id="{1E623654-6FF2-EE45-89FF-7C93365CE2A0}"/>
              </a:ext>
            </a:extLst>
          </p:cNvPr>
          <p:cNvSpPr/>
          <p:nvPr/>
        </p:nvSpPr>
        <p:spPr bwMode="auto">
          <a:xfrm>
            <a:off x="1860002" y="5581117"/>
            <a:ext cx="513333" cy="348583"/>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TextBox 6">
            <a:extLst>
              <a:ext uri="{FF2B5EF4-FFF2-40B4-BE49-F238E27FC236}">
                <a16:creationId xmlns:a16="http://schemas.microsoft.com/office/drawing/2014/main" id="{A3C699EF-43A5-B844-9B07-565DFFB01A24}"/>
              </a:ext>
            </a:extLst>
          </p:cNvPr>
          <p:cNvSpPr txBox="1"/>
          <p:nvPr/>
        </p:nvSpPr>
        <p:spPr>
          <a:xfrm>
            <a:off x="2405397" y="5652850"/>
            <a:ext cx="4814138" cy="369332"/>
          </a:xfrm>
          <a:prstGeom prst="rect">
            <a:avLst/>
          </a:prstGeom>
          <a:noFill/>
        </p:spPr>
        <p:txBody>
          <a:bodyPr wrap="none" rtlCol="0">
            <a:spAutoFit/>
          </a:bodyPr>
          <a:lstStyle/>
          <a:p>
            <a:pPr algn="ctr"/>
            <a:r>
              <a:rPr lang="en-US" dirty="0">
                <a:solidFill>
                  <a:srgbClr val="0000FF"/>
                </a:solidFill>
                <a:latin typeface="Arial" panose="020B0604020202020204" pitchFamily="34" charset="0"/>
                <a:cs typeface="Arial" panose="020B0604020202020204" pitchFamily="34" charset="0"/>
              </a:rPr>
              <a:t>EIC Project detector fully defined by 04/2023 </a:t>
            </a:r>
          </a:p>
        </p:txBody>
      </p:sp>
      <p:sp>
        <p:nvSpPr>
          <p:cNvPr id="3" name="TextBox 2">
            <a:extLst>
              <a:ext uri="{FF2B5EF4-FFF2-40B4-BE49-F238E27FC236}">
                <a16:creationId xmlns:a16="http://schemas.microsoft.com/office/drawing/2014/main" id="{C88C7EAE-FE1B-4613-A162-B81D94491CD8}"/>
              </a:ext>
            </a:extLst>
          </p:cNvPr>
          <p:cNvSpPr txBox="1"/>
          <p:nvPr/>
        </p:nvSpPr>
        <p:spPr>
          <a:xfrm>
            <a:off x="7455930" y="5679483"/>
            <a:ext cx="1261884" cy="369332"/>
          </a:xfrm>
          <a:prstGeom prst="rect">
            <a:avLst/>
          </a:prstGeom>
          <a:solidFill>
            <a:srgbClr val="BAEF11"/>
          </a:solidFill>
          <a:ln>
            <a:noFill/>
          </a:ln>
          <a:effectLst>
            <a:glow rad="228600">
              <a:srgbClr val="90EF11">
                <a:alpha val="40000"/>
              </a:srgbClr>
            </a:glow>
          </a:effectLst>
        </p:spPr>
        <p:txBody>
          <a:bodyPr wrap="none" rtlCol="0">
            <a:spAutoFit/>
          </a:bodyPr>
          <a:lstStyle/>
          <a:p>
            <a:r>
              <a:rPr lang="en-US" dirty="0">
                <a:latin typeface="Arial" panose="020B0604020202020204" pitchFamily="34" charset="0"/>
                <a:cs typeface="Arial" panose="020B0604020202020204" pitchFamily="34" charset="0"/>
              </a:rPr>
              <a:t>Charge #1</a:t>
            </a:r>
          </a:p>
        </p:txBody>
      </p:sp>
    </p:spTree>
    <p:extLst>
      <p:ext uri="{BB962C8B-B14F-4D97-AF65-F5344CB8AC3E}">
        <p14:creationId xmlns:p14="http://schemas.microsoft.com/office/powerpoint/2010/main" val="4043525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D67160-9BC5-FCC6-0617-8BB8A12932B1}"/>
              </a:ext>
            </a:extLst>
          </p:cNvPr>
          <p:cNvSpPr>
            <a:spLocks noGrp="1"/>
          </p:cNvSpPr>
          <p:nvPr>
            <p:ph type="sldNum" sz="quarter" idx="12"/>
          </p:nvPr>
        </p:nvSpPr>
        <p:spPr/>
        <p:txBody>
          <a:bodyPr/>
          <a:lstStyle/>
          <a:p>
            <a:fld id="{893C5830-40F3-F04E-B2E3-10E6672BA8FF}" type="slidenum">
              <a:rPr lang="en-US" smtClean="0"/>
              <a:pPr/>
              <a:t>8</a:t>
            </a:fld>
            <a:endParaRPr lang="en-US"/>
          </a:p>
        </p:txBody>
      </p:sp>
      <p:sp>
        <p:nvSpPr>
          <p:cNvPr id="3" name="Title 2">
            <a:extLst>
              <a:ext uri="{FF2B5EF4-FFF2-40B4-BE49-F238E27FC236}">
                <a16:creationId xmlns:a16="http://schemas.microsoft.com/office/drawing/2014/main" id="{7A91CAB9-F270-20F1-6305-6C450D5913B7}"/>
              </a:ext>
            </a:extLst>
          </p:cNvPr>
          <p:cNvSpPr>
            <a:spLocks noGrp="1"/>
          </p:cNvSpPr>
          <p:nvPr>
            <p:ph type="title"/>
          </p:nvPr>
        </p:nvSpPr>
        <p:spPr/>
        <p:txBody>
          <a:bodyPr/>
          <a:lstStyle/>
          <a:p>
            <a:r>
              <a:rPr lang="en-US" dirty="0"/>
              <a:t>The </a:t>
            </a:r>
            <a:r>
              <a:rPr lang="en-US" dirty="0" err="1"/>
              <a:t>ePIC</a:t>
            </a:r>
            <a:r>
              <a:rPr lang="en-US" dirty="0"/>
              <a:t> Collaboration</a:t>
            </a:r>
          </a:p>
        </p:txBody>
      </p:sp>
      <p:pic>
        <p:nvPicPr>
          <p:cNvPr id="4" name="Picture 3" descr="Logo&#10;&#10;Description automatically generated">
            <a:extLst>
              <a:ext uri="{FF2B5EF4-FFF2-40B4-BE49-F238E27FC236}">
                <a16:creationId xmlns:a16="http://schemas.microsoft.com/office/drawing/2014/main" id="{00F1854D-C28C-91C3-66FC-D1B46426D07C}"/>
              </a:ext>
            </a:extLst>
          </p:cNvPr>
          <p:cNvPicPr>
            <a:picLocks noChangeAspect="1"/>
          </p:cNvPicPr>
          <p:nvPr/>
        </p:nvPicPr>
        <p:blipFill>
          <a:blip r:embed="rId2"/>
          <a:stretch>
            <a:fillRect/>
          </a:stretch>
        </p:blipFill>
        <p:spPr>
          <a:xfrm>
            <a:off x="7596799" y="19367"/>
            <a:ext cx="1490349" cy="1072807"/>
          </a:xfrm>
          <a:prstGeom prst="rect">
            <a:avLst/>
          </a:prstGeom>
        </p:spPr>
      </p:pic>
      <p:grpSp>
        <p:nvGrpSpPr>
          <p:cNvPr id="5" name="Group 4">
            <a:extLst>
              <a:ext uri="{FF2B5EF4-FFF2-40B4-BE49-F238E27FC236}">
                <a16:creationId xmlns:a16="http://schemas.microsoft.com/office/drawing/2014/main" id="{C13CB3C3-7B60-FF4E-B938-5EF53BF8DC7C}"/>
              </a:ext>
            </a:extLst>
          </p:cNvPr>
          <p:cNvGrpSpPr>
            <a:grpSpLocks noChangeAspect="1"/>
          </p:cNvGrpSpPr>
          <p:nvPr/>
        </p:nvGrpSpPr>
        <p:grpSpPr>
          <a:xfrm>
            <a:off x="5109" y="665057"/>
            <a:ext cx="6813449" cy="4362096"/>
            <a:chOff x="256616" y="1028891"/>
            <a:chExt cx="8516811" cy="5452620"/>
          </a:xfrm>
        </p:grpSpPr>
        <p:pic>
          <p:nvPicPr>
            <p:cNvPr id="6" name="Picture 5">
              <a:extLst>
                <a:ext uri="{FF2B5EF4-FFF2-40B4-BE49-F238E27FC236}">
                  <a16:creationId xmlns:a16="http://schemas.microsoft.com/office/drawing/2014/main" id="{754E18D4-7B2E-8EE6-2951-B7B5846D0748}"/>
                </a:ext>
              </a:extLst>
            </p:cNvPr>
            <p:cNvPicPr>
              <a:picLocks noChangeAspect="1"/>
            </p:cNvPicPr>
            <p:nvPr/>
          </p:nvPicPr>
          <p:blipFill>
            <a:blip r:embed="rId3"/>
            <a:stretch>
              <a:fillRect/>
            </a:stretch>
          </p:blipFill>
          <p:spPr>
            <a:xfrm>
              <a:off x="256616" y="1028891"/>
              <a:ext cx="8516811" cy="5452620"/>
            </a:xfrm>
            <a:prstGeom prst="rect">
              <a:avLst/>
            </a:prstGeom>
          </p:spPr>
        </p:pic>
        <p:sp>
          <p:nvSpPr>
            <p:cNvPr id="7" name="TextBox 6">
              <a:extLst>
                <a:ext uri="{FF2B5EF4-FFF2-40B4-BE49-F238E27FC236}">
                  <a16:creationId xmlns:a16="http://schemas.microsoft.com/office/drawing/2014/main" id="{4CEF1F79-173C-B484-8798-B446CA2D9064}"/>
                </a:ext>
              </a:extLst>
            </p:cNvPr>
            <p:cNvSpPr txBox="1"/>
            <p:nvPr/>
          </p:nvSpPr>
          <p:spPr>
            <a:xfrm>
              <a:off x="2671792" y="2233221"/>
              <a:ext cx="1294652" cy="750205"/>
            </a:xfrm>
            <a:prstGeom prst="rect">
              <a:avLst/>
            </a:prstGeom>
            <a:solidFill>
              <a:schemeClr val="bg1"/>
            </a:solidFill>
          </p:spPr>
          <p:txBody>
            <a:bodyPr wrap="square" rtlCol="0">
              <a:spAutoFit/>
            </a:bodyPr>
            <a:lstStyle/>
            <a:p>
              <a:pPr algn="ctr"/>
              <a:r>
                <a:rPr lang="en-US" sz="1100" dirty="0" err="1">
                  <a:latin typeface="Arial" panose="020B0604020202020204" pitchFamily="34" charset="0"/>
                  <a:cs typeface="Arial" panose="020B0604020202020204" pitchFamily="34" charset="0"/>
                </a:rPr>
                <a:t>ePIC</a:t>
              </a:r>
              <a:r>
                <a:rPr lang="en-US" sz="1100" dirty="0">
                  <a:latin typeface="Arial" panose="020B0604020202020204" pitchFamily="34" charset="0"/>
                  <a:cs typeface="Arial" panose="020B0604020202020204" pitchFamily="34" charset="0"/>
                </a:rPr>
                <a:t> non-US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Institutions</a:t>
              </a:r>
              <a:br>
                <a:rPr lang="en-US" sz="1100" dirty="0">
                  <a:latin typeface="Arial" panose="020B0604020202020204" pitchFamily="34" charset="0"/>
                  <a:cs typeface="Arial" panose="020B0604020202020204" pitchFamily="34" charset="0"/>
                </a:rPr>
              </a:br>
              <a:r>
                <a:rPr lang="en-US" sz="1100" b="1" dirty="0">
                  <a:solidFill>
                    <a:schemeClr val="accent1"/>
                  </a:solidFill>
                  <a:latin typeface="Arial" panose="020B0604020202020204" pitchFamily="34" charset="0"/>
                  <a:cs typeface="Arial" panose="020B0604020202020204" pitchFamily="34" charset="0"/>
                </a:rPr>
                <a:t>59%</a:t>
              </a:r>
            </a:p>
          </p:txBody>
        </p:sp>
      </p:grpSp>
      <p:sp>
        <p:nvSpPr>
          <p:cNvPr id="8" name="TextBox 7">
            <a:extLst>
              <a:ext uri="{FF2B5EF4-FFF2-40B4-BE49-F238E27FC236}">
                <a16:creationId xmlns:a16="http://schemas.microsoft.com/office/drawing/2014/main" id="{186BFD24-02F9-84EA-180E-66223B14ED4A}"/>
              </a:ext>
            </a:extLst>
          </p:cNvPr>
          <p:cNvSpPr txBox="1"/>
          <p:nvPr/>
        </p:nvSpPr>
        <p:spPr>
          <a:xfrm>
            <a:off x="6775452" y="1208591"/>
            <a:ext cx="2409487" cy="2677656"/>
          </a:xfrm>
          <a:prstGeom prst="rect">
            <a:avLst/>
          </a:prstGeom>
          <a:noFill/>
        </p:spPr>
        <p:txBody>
          <a:bodyPr wrap="square" rtlCol="0">
            <a:spAutoFit/>
          </a:bodyPr>
          <a:lstStyle/>
          <a:p>
            <a:r>
              <a:rPr lang="en-US" sz="1400" i="1" dirty="0" err="1">
                <a:latin typeface="Arial" panose="020B0604020202020204" pitchFamily="34" charset="0"/>
                <a:cs typeface="Arial" panose="020B0604020202020204" pitchFamily="34" charset="0"/>
              </a:rPr>
              <a:t>ePIC</a:t>
            </a:r>
            <a:r>
              <a:rPr lang="en-US" sz="1400" i="1" dirty="0">
                <a:latin typeface="Arial" panose="020B0604020202020204" pitchFamily="34" charset="0"/>
                <a:cs typeface="Arial" panose="020B0604020202020204" pitchFamily="34" charset="0"/>
              </a:rPr>
              <a:t> formed a year ago.</a:t>
            </a:r>
          </a:p>
          <a:p>
            <a:endParaRPr lang="en-US" sz="1400" i="1" dirty="0">
              <a:latin typeface="Arial" panose="020B0604020202020204" pitchFamily="34" charset="0"/>
              <a:cs typeface="Arial" panose="020B0604020202020204" pitchFamily="34" charset="0"/>
            </a:endParaRPr>
          </a:p>
          <a:p>
            <a:r>
              <a:rPr lang="en-US" sz="1400" i="1" dirty="0" err="1">
                <a:latin typeface="Arial" panose="020B0604020202020204" pitchFamily="34" charset="0"/>
                <a:cs typeface="Arial" panose="020B0604020202020204" pitchFamily="34" charset="0"/>
              </a:rPr>
              <a:t>ePIC</a:t>
            </a:r>
            <a:r>
              <a:rPr lang="en-US" sz="1400" i="1" dirty="0">
                <a:latin typeface="Arial" panose="020B0604020202020204" pitchFamily="34" charset="0"/>
                <a:cs typeface="Arial" panose="020B0604020202020204" pitchFamily="34" charset="0"/>
              </a:rPr>
              <a:t> is now 171 institutions including 11 new institutions that joined this July 2023.</a:t>
            </a: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Representing 24 countries</a:t>
            </a: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500+ participants</a:t>
            </a: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A truly global pursuit for a new experiment at the EIC!</a:t>
            </a:r>
          </a:p>
        </p:txBody>
      </p:sp>
      <p:pic>
        <p:nvPicPr>
          <p:cNvPr id="9" name="Picture 8" descr="A group of people posing for a photo&#10;&#10;Description automatically generated">
            <a:extLst>
              <a:ext uri="{FF2B5EF4-FFF2-40B4-BE49-F238E27FC236}">
                <a16:creationId xmlns:a16="http://schemas.microsoft.com/office/drawing/2014/main" id="{16C31B57-B42F-DD4A-99A6-CF50B282C976}"/>
              </a:ext>
            </a:extLst>
          </p:cNvPr>
          <p:cNvPicPr>
            <a:picLocks noChangeAspect="1"/>
          </p:cNvPicPr>
          <p:nvPr/>
        </p:nvPicPr>
        <p:blipFill>
          <a:blip r:embed="rId4"/>
          <a:stretch>
            <a:fillRect/>
          </a:stretch>
        </p:blipFill>
        <p:spPr>
          <a:xfrm>
            <a:off x="4999412" y="3886247"/>
            <a:ext cx="4052650" cy="2619025"/>
          </a:xfrm>
          <a:prstGeom prst="rect">
            <a:avLst/>
          </a:prstGeom>
        </p:spPr>
      </p:pic>
      <p:sp>
        <p:nvSpPr>
          <p:cNvPr id="10" name="TextBox 9">
            <a:extLst>
              <a:ext uri="{FF2B5EF4-FFF2-40B4-BE49-F238E27FC236}">
                <a16:creationId xmlns:a16="http://schemas.microsoft.com/office/drawing/2014/main" id="{9B5DA8A2-F3C8-F08C-FE5D-FB0B3F44ED53}"/>
              </a:ext>
            </a:extLst>
          </p:cNvPr>
          <p:cNvSpPr txBox="1"/>
          <p:nvPr/>
        </p:nvSpPr>
        <p:spPr>
          <a:xfrm>
            <a:off x="891135" y="5143570"/>
            <a:ext cx="3425105" cy="1323439"/>
          </a:xfrm>
          <a:prstGeom prst="rect">
            <a:avLst/>
          </a:prstGeom>
          <a:noFill/>
        </p:spPr>
        <p:txBody>
          <a:bodyPr wrap="none" rtlCol="0">
            <a:spAutoFit/>
          </a:bodyPr>
          <a:lstStyle/>
          <a:p>
            <a:pPr algn="l"/>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Spokesperson:</a:t>
            </a:r>
          </a:p>
          <a:p>
            <a:pPr algn="l"/>
            <a:r>
              <a:rPr lang="en-US" dirty="0">
                <a:latin typeface="Arial" panose="020B0604020202020204" pitchFamily="34" charset="0"/>
                <a:cs typeface="Arial" panose="020B0604020202020204" pitchFamily="34" charset="0"/>
              </a:rPr>
              <a:t>John Lajoie (Iowa State)</a:t>
            </a:r>
          </a:p>
          <a:p>
            <a:pPr algn="l"/>
            <a:endParaRPr lang="en-US" sz="800" dirty="0">
              <a:latin typeface="Arial" panose="020B0604020202020204" pitchFamily="34" charset="0"/>
              <a:cs typeface="Arial" panose="020B0604020202020204" pitchFamily="34" charset="0"/>
            </a:endParaRPr>
          </a:p>
          <a:p>
            <a:pPr algn="l"/>
            <a:r>
              <a:rPr lang="en-US" dirty="0" err="1">
                <a:latin typeface="Arial" panose="020B0604020202020204" pitchFamily="34" charset="0"/>
                <a:cs typeface="Arial" panose="020B0604020202020204" pitchFamily="34" charset="0"/>
              </a:rPr>
              <a:t>ePIC</a:t>
            </a:r>
            <a:r>
              <a:rPr lang="en-US" dirty="0">
                <a:latin typeface="Arial" panose="020B0604020202020204" pitchFamily="34" charset="0"/>
                <a:cs typeface="Arial" panose="020B0604020202020204" pitchFamily="34" charset="0"/>
              </a:rPr>
              <a:t> Deputy Spokesperson:</a:t>
            </a:r>
          </a:p>
          <a:p>
            <a:pPr algn="l"/>
            <a:r>
              <a:rPr lang="en-US" dirty="0">
                <a:latin typeface="Arial" panose="020B0604020202020204" pitchFamily="34" charset="0"/>
                <a:cs typeface="Arial" panose="020B0604020202020204" pitchFamily="34" charset="0"/>
              </a:rPr>
              <a:t>Silvia Dalla Torre (INFN Trieste)</a:t>
            </a:r>
          </a:p>
        </p:txBody>
      </p:sp>
    </p:spTree>
    <p:extLst>
      <p:ext uri="{BB962C8B-B14F-4D97-AF65-F5344CB8AC3E}">
        <p14:creationId xmlns:p14="http://schemas.microsoft.com/office/powerpoint/2010/main" val="2431297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l"/>
            <a:r>
              <a:rPr lang="en-US" sz="3200" dirty="0">
                <a:latin typeface="Arial" panose="020B0604020202020204" pitchFamily="34" charset="0"/>
                <a:cs typeface="Arial" panose="020B0604020202020204" pitchFamily="34" charset="0"/>
              </a:rPr>
              <a:t>EIC Scope</a:t>
            </a:r>
          </a:p>
        </p:txBody>
      </p:sp>
      <p:sp>
        <p:nvSpPr>
          <p:cNvPr id="8" name="TextBox 7">
            <a:extLst>
              <a:ext uri="{FF2B5EF4-FFF2-40B4-BE49-F238E27FC236}">
                <a16:creationId xmlns:a16="http://schemas.microsoft.com/office/drawing/2014/main" id="{F44E7475-B56A-49A8-8306-63A0E190D93C}"/>
              </a:ext>
            </a:extLst>
          </p:cNvPr>
          <p:cNvSpPr txBox="1"/>
          <p:nvPr/>
        </p:nvSpPr>
        <p:spPr>
          <a:xfrm>
            <a:off x="6439690" y="5982476"/>
            <a:ext cx="155363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 5 GeV to 18 GeV</a:t>
            </a:r>
          </a:p>
        </p:txBody>
      </p:sp>
      <p:sp>
        <p:nvSpPr>
          <p:cNvPr id="9" name="TextBox 8">
            <a:extLst>
              <a:ext uri="{FF2B5EF4-FFF2-40B4-BE49-F238E27FC236}">
                <a16:creationId xmlns:a16="http://schemas.microsoft.com/office/drawing/2014/main" id="{204AF14E-A7D8-4FE0-9D9A-7FE92F3EDE04}"/>
              </a:ext>
            </a:extLst>
          </p:cNvPr>
          <p:cNvSpPr txBox="1"/>
          <p:nvPr/>
        </p:nvSpPr>
        <p:spPr>
          <a:xfrm>
            <a:off x="997737" y="5977672"/>
            <a:ext cx="206050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 41 GeV, 100 to 275 GeV</a:t>
            </a:r>
          </a:p>
        </p:txBody>
      </p:sp>
      <p:grpSp>
        <p:nvGrpSpPr>
          <p:cNvPr id="10" name="Group 9">
            <a:extLst>
              <a:ext uri="{FF2B5EF4-FFF2-40B4-BE49-F238E27FC236}">
                <a16:creationId xmlns:a16="http://schemas.microsoft.com/office/drawing/2014/main" id="{763F6CC7-20BD-4AC4-A312-205C12BEB1BC}"/>
              </a:ext>
            </a:extLst>
          </p:cNvPr>
          <p:cNvGrpSpPr/>
          <p:nvPr/>
        </p:nvGrpSpPr>
        <p:grpSpPr>
          <a:xfrm>
            <a:off x="3165580" y="5708128"/>
            <a:ext cx="3041295" cy="426426"/>
            <a:chOff x="3028950" y="5592518"/>
            <a:chExt cx="3041295" cy="426426"/>
          </a:xfrm>
        </p:grpSpPr>
        <p:cxnSp>
          <p:nvCxnSpPr>
            <p:cNvPr id="11" name="Straight Arrow Connector 10">
              <a:extLst>
                <a:ext uri="{FF2B5EF4-FFF2-40B4-BE49-F238E27FC236}">
                  <a16:creationId xmlns:a16="http://schemas.microsoft.com/office/drawing/2014/main" id="{6AC3102C-2982-4573-86AD-4900F3CE7DD3}"/>
                </a:ext>
              </a:extLst>
            </p:cNvPr>
            <p:cNvCxnSpPr/>
            <p:nvPr/>
          </p:nvCxnSpPr>
          <p:spPr>
            <a:xfrm>
              <a:off x="3028950" y="6000108"/>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C70734-B947-4A8E-A810-CE332EFB961C}"/>
                </a:ext>
              </a:extLst>
            </p:cNvPr>
            <p:cNvCxnSpPr>
              <a:cxnSpLocks/>
            </p:cNvCxnSpPr>
            <p:nvPr/>
          </p:nvCxnSpPr>
          <p:spPr>
            <a:xfrm flipH="1">
              <a:off x="4722618" y="6005497"/>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FA2C0A-92E2-4B33-BCCC-CA048062EC3D}"/>
                </a:ext>
              </a:extLst>
            </p:cNvPr>
            <p:cNvSpPr txBox="1"/>
            <p:nvPr/>
          </p:nvSpPr>
          <p:spPr>
            <a:xfrm>
              <a:off x="3066684" y="5592518"/>
              <a:ext cx="1159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 beam</a:t>
              </a:r>
            </a:p>
          </p:txBody>
        </p:sp>
        <p:sp>
          <p:nvSpPr>
            <p:cNvPr id="14" name="TextBox 13">
              <a:extLst>
                <a:ext uri="{FF2B5EF4-FFF2-40B4-BE49-F238E27FC236}">
                  <a16:creationId xmlns:a16="http://schemas.microsoft.com/office/drawing/2014/main" id="{10BF7B87-2F3C-47A0-9655-1C40EA5E407E}"/>
                </a:ext>
              </a:extLst>
            </p:cNvPr>
            <p:cNvSpPr txBox="1"/>
            <p:nvPr/>
          </p:nvSpPr>
          <p:spPr>
            <a:xfrm>
              <a:off x="4960589" y="5592518"/>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 beam</a:t>
              </a:r>
            </a:p>
          </p:txBody>
        </p:sp>
      </p:grpSp>
      <p:sp>
        <p:nvSpPr>
          <p:cNvPr id="15" name="Rectangle 14">
            <a:extLst>
              <a:ext uri="{FF2B5EF4-FFF2-40B4-BE49-F238E27FC236}">
                <a16:creationId xmlns:a16="http://schemas.microsoft.com/office/drawing/2014/main" id="{F6958C6F-BBC7-4E19-A5EE-27582C3A5926}"/>
              </a:ext>
            </a:extLst>
          </p:cNvPr>
          <p:cNvSpPr/>
          <p:nvPr/>
        </p:nvSpPr>
        <p:spPr>
          <a:xfrm>
            <a:off x="822429" y="5612284"/>
            <a:ext cx="7441059" cy="892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F775D41-B9AA-458F-857A-7E6F93C23746}"/>
              </a:ext>
            </a:extLst>
          </p:cNvPr>
          <p:cNvSpPr txBox="1"/>
          <p:nvPr/>
        </p:nvSpPr>
        <p:spPr>
          <a:xfrm>
            <a:off x="4010554" y="1711688"/>
            <a:ext cx="4706553" cy="388106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charset="0"/>
                <a:cs typeface="Arial" charset="0"/>
              </a:rPr>
              <a:t>Project Design Goals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 Luminosity: L=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33</a:t>
            </a:r>
            <a:r>
              <a:rPr kumimoji="0" lang="en-US" sz="1800" b="0" i="0" u="none" strike="noStrike" kern="1200" cap="none" spc="0" normalizeH="0" baseline="0" noProof="0" dirty="0">
                <a:ln>
                  <a:noFill/>
                </a:ln>
                <a:solidFill>
                  <a:prstClr val="black"/>
                </a:solidFill>
                <a:effectLst/>
                <a:uLnTx/>
                <a:uFillTx/>
                <a:latin typeface="Arial" charset="0"/>
                <a:cs typeface="Arial" charset="0"/>
              </a:rPr>
              <a:t> –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34</a:t>
            </a:r>
            <a:r>
              <a:rPr kumimoji="0" lang="en-US" sz="1800" b="0" i="0" u="none" strike="noStrike" kern="1200" cap="none" spc="0" normalizeH="0" baseline="0" noProof="0" dirty="0">
                <a:ln>
                  <a:noFill/>
                </a:ln>
                <a:solidFill>
                  <a:prstClr val="black"/>
                </a:solidFill>
                <a:effectLst/>
                <a:uLnTx/>
                <a:uFillTx/>
                <a:latin typeface="Arial" charset="0"/>
                <a:cs typeface="Arial" charset="0"/>
              </a:rPr>
              <a:t>cm</a:t>
            </a:r>
            <a:r>
              <a:rPr kumimoji="0" lang="en-US" sz="1800" b="0" i="0" u="none" strike="noStrike" kern="1200" cap="none" spc="0" normalizeH="0" baseline="30000" noProof="0" dirty="0">
                <a:ln>
                  <a:noFill/>
                </a:ln>
                <a:solidFill>
                  <a:prstClr val="black"/>
                </a:solidFill>
                <a:effectLst/>
                <a:uLnTx/>
                <a:uFillTx/>
                <a:latin typeface="Arial" charset="0"/>
                <a:cs typeface="Arial" charset="0"/>
              </a:rPr>
              <a:t>-2</a:t>
            </a:r>
            <a:r>
              <a:rPr kumimoji="0" lang="en-US" sz="1800" b="0" i="0" u="none" strike="noStrike" kern="1200" cap="none" spc="0" normalizeH="0" baseline="0" noProof="0" dirty="0">
                <a:ln>
                  <a:noFill/>
                </a:ln>
                <a:solidFill>
                  <a:prstClr val="black"/>
                </a:solidFill>
                <a:effectLst/>
                <a:uLnTx/>
                <a:uFillTx/>
                <a:latin typeface="Arial" charset="0"/>
                <a:cs typeface="Arial" charset="0"/>
              </a:rPr>
              <a:t>sec</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 10 – 100 fb</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Highly Polarized Beams:  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Center of Mass Energy Range: </a:t>
            </a:r>
            <a:r>
              <a:rPr kumimoji="0" lang="en-US" sz="1800" b="0" i="0" u="none" strike="noStrike" kern="1200" cap="none" spc="0" normalizeH="0" baseline="0" noProof="0" dirty="0" err="1">
                <a:ln>
                  <a:noFill/>
                </a:ln>
                <a:solidFill>
                  <a:prstClr val="black"/>
                </a:solidFill>
                <a:effectLst/>
                <a:uLnTx/>
                <a:uFillTx/>
                <a:latin typeface="Arial" charset="0"/>
                <a:cs typeface="Arial" charset="0"/>
              </a:rPr>
              <a:t>E</a:t>
            </a:r>
            <a:r>
              <a:rPr kumimoji="0" lang="en-US" sz="1800" b="0" i="0" u="none" strike="noStrike" kern="1200" cap="none" spc="0" normalizeH="0" baseline="-25000" noProof="0" dirty="0" err="1">
                <a:ln>
                  <a:noFill/>
                </a:ln>
                <a:solidFill>
                  <a:prstClr val="black"/>
                </a:solidFill>
                <a:effectLst/>
                <a:uLnTx/>
                <a:uFillTx/>
                <a:latin typeface="Arial" charset="0"/>
                <a:cs typeface="Arial" charset="0"/>
              </a:rPr>
              <a:t>cm</a:t>
            </a:r>
            <a:r>
              <a:rPr kumimoji="0" lang="en-US" sz="1800" b="0" i="0" u="none" strike="noStrike" kern="1200" cap="none" spc="0" normalizeH="0" baseline="0" noProof="0" dirty="0">
                <a:ln>
                  <a:noFill/>
                </a:ln>
                <a:solidFill>
                  <a:prstClr val="black"/>
                </a:solidFill>
                <a:effectLst/>
                <a:uLnTx/>
                <a:uFillTx/>
                <a:latin typeface="Arial" charset="0"/>
                <a:cs typeface="Arial" charset="0"/>
              </a:rPr>
              <a:t> = 29 – 140 GeV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Ion Species Range:  protons – Uranium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Detector Acceptance and Good Background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Accommodate a Second Interaction Region (IR) @ IR-8</a:t>
            </a:r>
          </a:p>
        </p:txBody>
      </p:sp>
      <p:pic>
        <p:nvPicPr>
          <p:cNvPr id="18" name="Picture 17">
            <a:extLst>
              <a:ext uri="{FF2B5EF4-FFF2-40B4-BE49-F238E27FC236}">
                <a16:creationId xmlns:a16="http://schemas.microsoft.com/office/drawing/2014/main" id="{CB21BAEE-3EC5-4B79-A0B4-80B6DF973051}"/>
              </a:ext>
            </a:extLst>
          </p:cNvPr>
          <p:cNvPicPr>
            <a:picLocks noChangeAspect="1"/>
          </p:cNvPicPr>
          <p:nvPr/>
        </p:nvPicPr>
        <p:blipFill>
          <a:blip r:embed="rId2"/>
          <a:stretch>
            <a:fillRect/>
          </a:stretch>
        </p:blipFill>
        <p:spPr>
          <a:xfrm>
            <a:off x="5529627" y="34209"/>
            <a:ext cx="1686878" cy="1692212"/>
          </a:xfrm>
          <a:prstGeom prst="rect">
            <a:avLst/>
          </a:prstGeom>
          <a:ln>
            <a:noFill/>
          </a:ln>
          <a:effectLst>
            <a:softEdge rad="112500"/>
          </a:effectLst>
        </p:spPr>
      </p:pic>
      <p:pic>
        <p:nvPicPr>
          <p:cNvPr id="19" name="Picture 18">
            <a:extLst>
              <a:ext uri="{FF2B5EF4-FFF2-40B4-BE49-F238E27FC236}">
                <a16:creationId xmlns:a16="http://schemas.microsoft.com/office/drawing/2014/main" id="{8AA8A9B8-78EA-4429-A9E6-9E90E2C0475C}"/>
              </a:ext>
            </a:extLst>
          </p:cNvPr>
          <p:cNvPicPr>
            <a:picLocks/>
          </p:cNvPicPr>
          <p:nvPr/>
        </p:nvPicPr>
        <p:blipFill rotWithShape="1">
          <a:blip r:embed="rId3"/>
          <a:srcRect t="4402" b="5563"/>
          <a:stretch/>
        </p:blipFill>
        <p:spPr>
          <a:xfrm>
            <a:off x="3712187" y="26941"/>
            <a:ext cx="1661541" cy="1672288"/>
          </a:xfrm>
          <a:prstGeom prst="rect">
            <a:avLst/>
          </a:prstGeom>
          <a:ln>
            <a:noFill/>
          </a:ln>
          <a:effectLst>
            <a:softEdge rad="112500"/>
          </a:effectLst>
        </p:spPr>
      </p:pic>
      <p:pic>
        <p:nvPicPr>
          <p:cNvPr id="20" name="Picture 19">
            <a:extLst>
              <a:ext uri="{FF2B5EF4-FFF2-40B4-BE49-F238E27FC236}">
                <a16:creationId xmlns:a16="http://schemas.microsoft.com/office/drawing/2014/main" id="{3B33C25B-EB9E-4B91-B399-92332A684572}"/>
              </a:ext>
            </a:extLst>
          </p:cNvPr>
          <p:cNvPicPr>
            <a:picLocks/>
          </p:cNvPicPr>
          <p:nvPr/>
        </p:nvPicPr>
        <p:blipFill rotWithShape="1">
          <a:blip r:embed="rId4"/>
          <a:srcRect b="18716"/>
          <a:stretch/>
        </p:blipFill>
        <p:spPr>
          <a:xfrm>
            <a:off x="7398337" y="-3054"/>
            <a:ext cx="1634490" cy="1729475"/>
          </a:xfrm>
          <a:prstGeom prst="rect">
            <a:avLst/>
          </a:prstGeom>
          <a:ln>
            <a:noFill/>
          </a:ln>
          <a:effectLst>
            <a:softEdge rad="112500"/>
          </a:effectLst>
        </p:spPr>
      </p:pic>
      <p:sp>
        <p:nvSpPr>
          <p:cNvPr id="4" name="Slide Number Placeholder 2">
            <a:extLst>
              <a:ext uri="{FF2B5EF4-FFF2-40B4-BE49-F238E27FC236}">
                <a16:creationId xmlns:a16="http://schemas.microsoft.com/office/drawing/2014/main" id="{D0F63B67-0592-59FC-97BC-10BFDB825EDE}"/>
              </a:ext>
            </a:extLst>
          </p:cNvPr>
          <p:cNvSpPr>
            <a:spLocks noGrp="1"/>
          </p:cNvSpPr>
          <p:nvPr>
            <p:ph type="sldNum" sz="quarter" idx="12"/>
          </p:nvPr>
        </p:nvSpPr>
        <p:spPr>
          <a:xfrm>
            <a:off x="7058172" y="6447791"/>
            <a:ext cx="2057400" cy="365125"/>
          </a:xfrm>
        </p:spPr>
        <p:txBody>
          <a:bodyPr/>
          <a:lstStyle/>
          <a:p>
            <a:fld id="{893C5830-40F3-F04E-B2E3-10E6672BA8FF}" type="slidenum">
              <a:rPr lang="en-US" smtClean="0"/>
              <a:t>9</a:t>
            </a:fld>
            <a:endParaRPr lang="en-US" dirty="0"/>
          </a:p>
        </p:txBody>
      </p:sp>
      <p:pic>
        <p:nvPicPr>
          <p:cNvPr id="26" name="Picture 25" descr="Diagram&#10;&#10;Description automatically generated">
            <a:extLst>
              <a:ext uri="{FF2B5EF4-FFF2-40B4-BE49-F238E27FC236}">
                <a16:creationId xmlns:a16="http://schemas.microsoft.com/office/drawing/2014/main" id="{3C123A5D-19DD-4E49-935E-28ED6C076239}"/>
              </a:ext>
            </a:extLst>
          </p:cNvPr>
          <p:cNvPicPr>
            <a:picLocks noChangeAspect="1"/>
          </p:cNvPicPr>
          <p:nvPr/>
        </p:nvPicPr>
        <p:blipFill rotWithShape="1">
          <a:blip r:embed="rId5"/>
          <a:srcRect r="9636"/>
          <a:stretch/>
        </p:blipFill>
        <p:spPr>
          <a:xfrm>
            <a:off x="16822" y="565921"/>
            <a:ext cx="3513533" cy="5022281"/>
          </a:xfrm>
          <a:prstGeom prst="rect">
            <a:avLst/>
          </a:prstGeom>
        </p:spPr>
      </p:pic>
      <p:sp>
        <p:nvSpPr>
          <p:cNvPr id="30" name="TextBox 29">
            <a:extLst>
              <a:ext uri="{FF2B5EF4-FFF2-40B4-BE49-F238E27FC236}">
                <a16:creationId xmlns:a16="http://schemas.microsoft.com/office/drawing/2014/main" id="{B71853E4-6D6F-E647-B70B-B70E9703A3A4}"/>
              </a:ext>
            </a:extLst>
          </p:cNvPr>
          <p:cNvSpPr txBox="1"/>
          <p:nvPr/>
        </p:nvSpPr>
        <p:spPr>
          <a:xfrm>
            <a:off x="796363" y="2332795"/>
            <a:ext cx="619080" cy="369332"/>
          </a:xfrm>
          <a:prstGeom prst="rect">
            <a:avLst/>
          </a:prstGeom>
          <a:solidFill>
            <a:schemeClr val="accent6">
              <a:lumMod val="20000"/>
              <a:lumOff val="80000"/>
            </a:schemeClr>
          </a:solidFill>
        </p:spPr>
        <p:txBody>
          <a:bodyPr wrap="none" rtlCol="0">
            <a:spAutoFit/>
          </a:bodyPr>
          <a:lstStyle/>
          <a:p>
            <a:pPr algn="ctr"/>
            <a:r>
              <a:rPr lang="en-US" sz="600" dirty="0">
                <a:solidFill>
                  <a:srgbClr val="0000FF"/>
                </a:solidFill>
                <a:latin typeface="+mj-lt"/>
              </a:rPr>
              <a:t>Possible</a:t>
            </a:r>
          </a:p>
          <a:p>
            <a:pPr algn="ctr"/>
            <a:r>
              <a:rPr lang="en-US" sz="600" dirty="0">
                <a:solidFill>
                  <a:srgbClr val="0000FF"/>
                </a:solidFill>
                <a:latin typeface="+mj-lt"/>
              </a:rPr>
              <a:t>2</a:t>
            </a:r>
            <a:r>
              <a:rPr lang="en-US" sz="600" baseline="30000" dirty="0">
                <a:solidFill>
                  <a:srgbClr val="0000FF"/>
                </a:solidFill>
                <a:latin typeface="+mj-lt"/>
              </a:rPr>
              <a:t>nd</a:t>
            </a:r>
            <a:r>
              <a:rPr lang="en-US" sz="600" dirty="0">
                <a:solidFill>
                  <a:srgbClr val="0000FF"/>
                </a:solidFill>
                <a:latin typeface="+mj-lt"/>
              </a:rPr>
              <a:t> Detector </a:t>
            </a:r>
          </a:p>
          <a:p>
            <a:pPr algn="ctr"/>
            <a:r>
              <a:rPr lang="en-US" sz="600" dirty="0">
                <a:solidFill>
                  <a:srgbClr val="0000FF"/>
                </a:solidFill>
                <a:latin typeface="+mj-lt"/>
              </a:rPr>
              <a:t>Location</a:t>
            </a:r>
          </a:p>
        </p:txBody>
      </p:sp>
      <p:sp>
        <p:nvSpPr>
          <p:cNvPr id="31" name="TextBox 30">
            <a:extLst>
              <a:ext uri="{FF2B5EF4-FFF2-40B4-BE49-F238E27FC236}">
                <a16:creationId xmlns:a16="http://schemas.microsoft.com/office/drawing/2014/main" id="{2CFECAB8-2898-314C-881A-84772EB017C6}"/>
              </a:ext>
            </a:extLst>
          </p:cNvPr>
          <p:cNvSpPr txBox="1"/>
          <p:nvPr/>
        </p:nvSpPr>
        <p:spPr>
          <a:xfrm>
            <a:off x="1453667" y="2824347"/>
            <a:ext cx="497251" cy="369332"/>
          </a:xfrm>
          <a:prstGeom prst="rect">
            <a:avLst/>
          </a:prstGeom>
          <a:solidFill>
            <a:schemeClr val="accent6">
              <a:lumMod val="20000"/>
              <a:lumOff val="80000"/>
            </a:schemeClr>
          </a:solidFill>
        </p:spPr>
        <p:txBody>
          <a:bodyPr wrap="none" rtlCol="0">
            <a:spAutoFit/>
          </a:bodyPr>
          <a:lstStyle/>
          <a:p>
            <a:pPr algn="ctr"/>
            <a:r>
              <a:rPr lang="en-US" sz="600" dirty="0">
                <a:solidFill>
                  <a:srgbClr val="0000FF"/>
                </a:solidFill>
                <a:latin typeface="+mj-lt"/>
              </a:rPr>
              <a:t>Project </a:t>
            </a:r>
          </a:p>
          <a:p>
            <a:pPr algn="ctr"/>
            <a:r>
              <a:rPr lang="en-US" sz="600" dirty="0">
                <a:solidFill>
                  <a:srgbClr val="0000FF"/>
                </a:solidFill>
                <a:latin typeface="+mj-lt"/>
              </a:rPr>
              <a:t>Detector </a:t>
            </a:r>
          </a:p>
          <a:p>
            <a:pPr algn="ctr"/>
            <a:r>
              <a:rPr lang="en-US" sz="600" dirty="0">
                <a:solidFill>
                  <a:srgbClr val="0000FF"/>
                </a:solidFill>
                <a:latin typeface="+mj-lt"/>
              </a:rPr>
              <a:t>Location</a:t>
            </a:r>
          </a:p>
        </p:txBody>
      </p:sp>
      <p:pic>
        <p:nvPicPr>
          <p:cNvPr id="32" name="Picture 31" descr="Logo&#10;&#10;Description automatically generated">
            <a:extLst>
              <a:ext uri="{FF2B5EF4-FFF2-40B4-BE49-F238E27FC236}">
                <a16:creationId xmlns:a16="http://schemas.microsoft.com/office/drawing/2014/main" id="{08FE65ED-68C0-1D40-9A70-5A9CD717F20C}"/>
              </a:ext>
            </a:extLst>
          </p:cNvPr>
          <p:cNvPicPr>
            <a:picLocks noChangeAspect="1"/>
          </p:cNvPicPr>
          <p:nvPr/>
        </p:nvPicPr>
        <p:blipFill>
          <a:blip r:embed="rId6"/>
          <a:stretch>
            <a:fillRect/>
          </a:stretch>
        </p:blipFill>
        <p:spPr>
          <a:xfrm>
            <a:off x="1518323" y="3199519"/>
            <a:ext cx="367937" cy="264160"/>
          </a:xfrm>
          <a:prstGeom prst="rect">
            <a:avLst/>
          </a:prstGeom>
        </p:spPr>
      </p:pic>
      <p:sp>
        <p:nvSpPr>
          <p:cNvPr id="33" name="TextBox 32">
            <a:extLst>
              <a:ext uri="{FF2B5EF4-FFF2-40B4-BE49-F238E27FC236}">
                <a16:creationId xmlns:a16="http://schemas.microsoft.com/office/drawing/2014/main" id="{BDD45F98-3F40-B349-870B-F366E293D223}"/>
              </a:ext>
            </a:extLst>
          </p:cNvPr>
          <p:cNvSpPr txBox="1"/>
          <p:nvPr/>
        </p:nvSpPr>
        <p:spPr>
          <a:xfrm>
            <a:off x="1340873" y="3461854"/>
            <a:ext cx="572593" cy="338554"/>
          </a:xfrm>
          <a:prstGeom prst="rect">
            <a:avLst/>
          </a:prstGeom>
          <a:noFill/>
        </p:spPr>
        <p:txBody>
          <a:bodyPr wrap="none" rtlCol="0">
            <a:spAutoFit/>
          </a:bodyPr>
          <a:lstStyle/>
          <a:p>
            <a:pPr algn="l"/>
            <a:r>
              <a:rPr lang="en-US" sz="1600" dirty="0">
                <a:solidFill>
                  <a:srgbClr val="0000FF"/>
                </a:solidFill>
                <a:latin typeface="+mj-lt"/>
              </a:rPr>
              <a:t>IR-6</a:t>
            </a:r>
          </a:p>
        </p:txBody>
      </p:sp>
      <p:sp>
        <p:nvSpPr>
          <p:cNvPr id="34" name="TextBox 33">
            <a:extLst>
              <a:ext uri="{FF2B5EF4-FFF2-40B4-BE49-F238E27FC236}">
                <a16:creationId xmlns:a16="http://schemas.microsoft.com/office/drawing/2014/main" id="{A9345454-C7D8-F64E-A0BF-E05513D760DE}"/>
              </a:ext>
            </a:extLst>
          </p:cNvPr>
          <p:cNvSpPr txBox="1"/>
          <p:nvPr/>
        </p:nvSpPr>
        <p:spPr>
          <a:xfrm>
            <a:off x="74125" y="2780322"/>
            <a:ext cx="572593" cy="338554"/>
          </a:xfrm>
          <a:prstGeom prst="rect">
            <a:avLst/>
          </a:prstGeom>
          <a:noFill/>
        </p:spPr>
        <p:txBody>
          <a:bodyPr wrap="none" rtlCol="0">
            <a:spAutoFit/>
          </a:bodyPr>
          <a:lstStyle/>
          <a:p>
            <a:pPr algn="l"/>
            <a:r>
              <a:rPr lang="en-US" sz="1600" dirty="0">
                <a:solidFill>
                  <a:srgbClr val="0000FF"/>
                </a:solidFill>
                <a:latin typeface="+mj-lt"/>
              </a:rPr>
              <a:t>IR-8</a:t>
            </a:r>
          </a:p>
        </p:txBody>
      </p:sp>
    </p:spTree>
    <p:extLst>
      <p:ext uri="{BB962C8B-B14F-4D97-AF65-F5344CB8AC3E}">
        <p14:creationId xmlns:p14="http://schemas.microsoft.com/office/powerpoint/2010/main" val="4672022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BNL-TJNAF March 11 Meeting DRAFTv3.pptx" id="{46AF6D6A-4294-4B22-94CD-AA52460A2916}" vid="{4162AC15-BCCC-4400-91DD-5CAEFA6AE1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senter_x0028_s_x0029_ xmlns="aad1003e-fd88-4380-b992-9add10eecdf6">R. Ent/A. Aschenauer</Presenter_x0028_s_x0029_>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3E9687CE548E4DA1C8773772419D36" ma:contentTypeVersion="7" ma:contentTypeDescription="Create a new document." ma:contentTypeScope="" ma:versionID="caeed0291fe529241b519acfa731700f">
  <xsd:schema xmlns:xsd="http://www.w3.org/2001/XMLSchema" xmlns:xs="http://www.w3.org/2001/XMLSchema" xmlns:p="http://schemas.microsoft.com/office/2006/metadata/properties" xmlns:ns2="aad1003e-fd88-4380-b992-9add10eecdf6" targetNamespace="http://schemas.microsoft.com/office/2006/metadata/properties" ma:root="true" ma:fieldsID="c558bf0f9275c3b6f62a00bd57001bcb" ns2:_="">
    <xsd:import namespace="aad1003e-fd88-4380-b992-9add10eecdf6"/>
    <xsd:element name="properties">
      <xsd:complexType>
        <xsd:sequence>
          <xsd:element name="documentManagement">
            <xsd:complexType>
              <xsd:all>
                <xsd:element ref="ns2:MediaServiceMetadata" minOccurs="0"/>
                <xsd:element ref="ns2:MediaServiceFastMetadata" minOccurs="0"/>
                <xsd:element ref="ns2:Presenter_x0028_s_x0029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d1003e-fd88-4380-b992-9add10eecd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Presenter_x0028_s_x0029_" ma:index="10" nillable="true" ma:displayName="Presenter(s)" ma:format="Dropdown" ma:internalName="Presenter_x0028_s_x0029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E98C05-5760-4FD2-B85E-2A9CB1A90B2B}">
  <ds:schemaRefs>
    <ds:schemaRef ds:uri="http://purl.org/dc/terms/"/>
    <ds:schemaRef ds:uri="http://www.w3.org/XML/1998/namespace"/>
    <ds:schemaRef ds:uri="http://schemas.microsoft.com/office/2006/documentManagement/types"/>
    <ds:schemaRef ds:uri="aad1003e-fd88-4380-b992-9add10eecdf6"/>
    <ds:schemaRef ds:uri="http://schemas.openxmlformats.org/package/2006/metadata/core-properties"/>
    <ds:schemaRef ds:uri="http://schemas.microsoft.com/office/infopath/2007/PartnerControls"/>
    <ds:schemaRef ds:uri="http://purl.org/dc/dcmitype/"/>
    <ds:schemaRef ds:uri="http://purl.org/dc/elements/1.1/"/>
    <ds:schemaRef ds:uri="http://schemas.microsoft.com/office/2006/metadata/properties"/>
  </ds:schemaRefs>
</ds:datastoreItem>
</file>

<file path=customXml/itemProps2.xml><?xml version="1.0" encoding="utf-8"?>
<ds:datastoreItem xmlns:ds="http://schemas.openxmlformats.org/officeDocument/2006/customXml" ds:itemID="{9DF5CC8D-D5D4-46AE-BC87-A9F5EE92E875}">
  <ds:schemaRefs>
    <ds:schemaRef ds:uri="http://schemas.microsoft.com/sharepoint/v3/contenttype/forms"/>
  </ds:schemaRefs>
</ds:datastoreItem>
</file>

<file path=customXml/itemProps3.xml><?xml version="1.0" encoding="utf-8"?>
<ds:datastoreItem xmlns:ds="http://schemas.openxmlformats.org/officeDocument/2006/customXml" ds:itemID="{E55E9264-0ECA-448E-831F-801441E3FB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d1003e-fd88-4380-b992-9add10eecd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NP-BNL-TJNAF March 11 Meeting Templatev2</Template>
  <TotalTime>7737</TotalTime>
  <Words>7186</Words>
  <Application>Microsoft Macintosh PowerPoint</Application>
  <PresentationFormat>On-screen Show (4:3)</PresentationFormat>
  <Paragraphs>908</Paragraphs>
  <Slides>46</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6" baseType="lpstr">
      <vt:lpstr>Arial</vt:lpstr>
      <vt:lpstr>Calibri</vt:lpstr>
      <vt:lpstr>Calibri Light</vt:lpstr>
      <vt:lpstr>Corbel</vt:lpstr>
      <vt:lpstr>Courier New</vt:lpstr>
      <vt:lpstr>Symbol</vt:lpstr>
      <vt:lpstr>Times New Roman</vt:lpstr>
      <vt:lpstr>Wingdings</vt:lpstr>
      <vt:lpstr>Office Theme</vt:lpstr>
      <vt:lpstr>Equation</vt:lpstr>
      <vt:lpstr>WBS 6.10 &amp; 6.10.01   Detector Overview and Requirements</vt:lpstr>
      <vt:lpstr>WBS 6.10 EIC Detector &amp; 6.10.01 Management</vt:lpstr>
      <vt:lpstr>Detector Overview and Requirements - Outline</vt:lpstr>
      <vt:lpstr>The Scientific Foundation for an EIC was Built Over Two Decades</vt:lpstr>
      <vt:lpstr>EIC Science Landscape</vt:lpstr>
      <vt:lpstr>EIC Science is Well Known and Highly Cited</vt:lpstr>
      <vt:lpstr>Progress Since CD-1</vt:lpstr>
      <vt:lpstr>The ePIC Collaboration</vt:lpstr>
      <vt:lpstr>EIC Scope</vt:lpstr>
      <vt:lpstr>What Is Needed Experimentally?</vt:lpstr>
      <vt:lpstr>ePIC Detector</vt:lpstr>
      <vt:lpstr>Interaction Region Layout</vt:lpstr>
      <vt:lpstr>EIC High Level Project Schedule</vt:lpstr>
      <vt:lpstr>Schedule – High-Level View</vt:lpstr>
      <vt:lpstr>EIC Detector Incremental Design Reviews – up to March 2023</vt:lpstr>
      <vt:lpstr>Since April &amp; Upcoming in EIC Detector Arena</vt:lpstr>
      <vt:lpstr>Long Lead Procurements for CD-3A </vt:lpstr>
      <vt:lpstr>EIC Detector Systems Engineering – Progress</vt:lpstr>
      <vt:lpstr>The ePIC Detector </vt:lpstr>
      <vt:lpstr>WBS 6.10 EIC Detector &amp; 6.10.01 Management</vt:lpstr>
      <vt:lpstr>WBS 6.10 EIC Detector &amp; 6.10.01 Management</vt:lpstr>
      <vt:lpstr>Next Stage (ongoing) – integrating ePIC collaboration </vt:lpstr>
      <vt:lpstr>Detector Technical Change Control Board (TCCB)</vt:lpstr>
      <vt:lpstr>Technical Change Control Process - Detector</vt:lpstr>
      <vt:lpstr>Recent ePIC Detector Changes</vt:lpstr>
      <vt:lpstr>Detector Record of Decisions - Examples</vt:lpstr>
      <vt:lpstr>Risk – High-Level View</vt:lpstr>
      <vt:lpstr>Other Ongoing Challenges</vt:lpstr>
      <vt:lpstr>Next – Technical Design Report Planning</vt:lpstr>
      <vt:lpstr>1st Resource Review Board (RRB) Meeting</vt:lpstr>
      <vt:lpstr>Non-DOE Interest &amp; In-Kind – Updated 07/05/23</vt:lpstr>
      <vt:lpstr>Detector Advisory Committee (DAC)</vt:lpstr>
      <vt:lpstr>DOE CD-3A Design Review</vt:lpstr>
      <vt:lpstr>PowerPoint Presentation</vt:lpstr>
      <vt:lpstr>Where to find Information</vt:lpstr>
      <vt:lpstr>High Level Installation Schedule</vt:lpstr>
      <vt:lpstr>PbWO4 Crystals FDR</vt:lpstr>
      <vt:lpstr>EIC Experimental program preparation</vt:lpstr>
      <vt:lpstr>EIC Detector Software Infrastructure Review</vt:lpstr>
      <vt:lpstr>EIC General Purpose Detector: Concept</vt:lpstr>
      <vt:lpstr>Integration of ePIC Collaboration and Project Example I: Magnet </vt:lpstr>
      <vt:lpstr>Integration of ePIC Collaboration and Project Example II: Si Detectors </vt:lpstr>
      <vt:lpstr>(Draft) TDR – more details on section on Experimental Systems </vt:lpstr>
      <vt:lpstr>EIC Project Detector R&amp;D Program &amp; In-Kind</vt:lpstr>
      <vt:lpstr>Test Beam Facilities</vt:lpstr>
      <vt:lpstr>Schedule – What do the CD milestones mean?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dc:title>
  <dc:creator>Hatton, Diane</dc:creator>
  <cp:lastModifiedBy>Elke-Caroline Aschenauer</cp:lastModifiedBy>
  <cp:revision>649</cp:revision>
  <cp:lastPrinted>2021-01-13T03:37:55Z</cp:lastPrinted>
  <dcterms:created xsi:type="dcterms:W3CDTF">2020-03-08T15:15:52Z</dcterms:created>
  <dcterms:modified xsi:type="dcterms:W3CDTF">2023-08-23T01:45:29Z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0x010100CB3E9687CE548E4DA1C8773772419D36</vt:lpwstr>
  </property>
  <property fmtid="{D5CDD505-2E9C-101B-9397-08002B2CF9AE}" pid="3" name="Order">
    <vt:r8>16800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