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5"/>
  </p:notesMasterIdLst>
  <p:sldIdLst>
    <p:sldId id="256" r:id="rId5"/>
    <p:sldId id="305" r:id="rId6"/>
    <p:sldId id="318" r:id="rId7"/>
    <p:sldId id="4754" r:id="rId8"/>
    <p:sldId id="4747" r:id="rId9"/>
    <p:sldId id="4748" r:id="rId10"/>
    <p:sldId id="4753" r:id="rId11"/>
    <p:sldId id="306" r:id="rId12"/>
    <p:sldId id="307" r:id="rId13"/>
    <p:sldId id="295" r:id="rId14"/>
    <p:sldId id="292" r:id="rId15"/>
    <p:sldId id="310" r:id="rId16"/>
    <p:sldId id="291" r:id="rId17"/>
    <p:sldId id="284" r:id="rId18"/>
    <p:sldId id="308" r:id="rId19"/>
    <p:sldId id="287" r:id="rId20"/>
    <p:sldId id="4749" r:id="rId21"/>
    <p:sldId id="4750" r:id="rId22"/>
    <p:sldId id="298" r:id="rId23"/>
    <p:sldId id="315" r:id="rId24"/>
    <p:sldId id="312" r:id="rId25"/>
    <p:sldId id="500" r:id="rId26"/>
    <p:sldId id="313" r:id="rId27"/>
    <p:sldId id="4752" r:id="rId28"/>
    <p:sldId id="260" r:id="rId29"/>
    <p:sldId id="435" r:id="rId30"/>
    <p:sldId id="316" r:id="rId31"/>
    <p:sldId id="263" r:id="rId32"/>
    <p:sldId id="299" r:id="rId33"/>
    <p:sldId id="29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D6"/>
    <a:srgbClr val="F7DBDB"/>
    <a:srgbClr val="FFD3D3"/>
    <a:srgbClr val="CC99FF"/>
    <a:srgbClr val="30519D"/>
    <a:srgbClr val="244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75CDF0-957D-46DE-9160-D06A49CCFC37}" v="26" dt="2023-08-23T19:22:18.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95226" autoAdjust="0"/>
  </p:normalViewPr>
  <p:slideViewPr>
    <p:cSldViewPr snapToGrid="0">
      <p:cViewPr varScale="1">
        <p:scale>
          <a:sx n="124" d="100"/>
          <a:sy n="124" d="100"/>
        </p:scale>
        <p:origin x="156"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ma, Rahul" userId="d6804bb1-7a62-47f7-8bd9-b70d1fc4fea0" providerId="ADAL" clId="{C875CDF0-957D-46DE-9160-D06A49CCFC37}"/>
    <pc:docChg chg="undo redo custSel addSld delSld modSld">
      <pc:chgData name="Sharma, Rahul" userId="d6804bb1-7a62-47f7-8bd9-b70d1fc4fea0" providerId="ADAL" clId="{C875CDF0-957D-46DE-9160-D06A49CCFC37}" dt="2023-08-23T19:58:33.140" v="2517" actId="20577"/>
      <pc:docMkLst>
        <pc:docMk/>
      </pc:docMkLst>
      <pc:sldChg chg="modSp mod">
        <pc:chgData name="Sharma, Rahul" userId="d6804bb1-7a62-47f7-8bd9-b70d1fc4fea0" providerId="ADAL" clId="{C875CDF0-957D-46DE-9160-D06A49CCFC37}" dt="2023-08-23T19:58:33.140" v="2517" actId="20577"/>
        <pc:sldMkLst>
          <pc:docMk/>
          <pc:sldMk cId="1092042911" sldId="256"/>
        </pc:sldMkLst>
        <pc:spChg chg="mod">
          <ac:chgData name="Sharma, Rahul" userId="d6804bb1-7a62-47f7-8bd9-b70d1fc4fea0" providerId="ADAL" clId="{C875CDF0-957D-46DE-9160-D06A49CCFC37}" dt="2023-08-23T19:50:59.187" v="2356" actId="20577"/>
          <ac:spMkLst>
            <pc:docMk/>
            <pc:sldMk cId="1092042911" sldId="256"/>
            <ac:spMk id="2" creationId="{AB9245E5-B96D-4C8D-947E-45F782E4165F}"/>
          </ac:spMkLst>
        </pc:spChg>
        <pc:spChg chg="mod">
          <ac:chgData name="Sharma, Rahul" userId="d6804bb1-7a62-47f7-8bd9-b70d1fc4fea0" providerId="ADAL" clId="{C875CDF0-957D-46DE-9160-D06A49CCFC37}" dt="2023-08-23T19:58:33.140" v="2517" actId="20577"/>
          <ac:spMkLst>
            <pc:docMk/>
            <pc:sldMk cId="1092042911" sldId="256"/>
            <ac:spMk id="3" creationId="{35F1F55E-30EE-4C1A-8892-83A289C0D6EE}"/>
          </ac:spMkLst>
        </pc:spChg>
      </pc:sldChg>
      <pc:sldChg chg="del">
        <pc:chgData name="Sharma, Rahul" userId="d6804bb1-7a62-47f7-8bd9-b70d1fc4fea0" providerId="ADAL" clId="{C875CDF0-957D-46DE-9160-D06A49CCFC37}" dt="2023-08-23T19:47:18.972" v="2333" actId="47"/>
        <pc:sldMkLst>
          <pc:docMk/>
          <pc:sldMk cId="216490439" sldId="259"/>
        </pc:sldMkLst>
      </pc:sldChg>
      <pc:sldChg chg="add del">
        <pc:chgData name="Sharma, Rahul" userId="d6804bb1-7a62-47f7-8bd9-b70d1fc4fea0" providerId="ADAL" clId="{C875CDF0-957D-46DE-9160-D06A49CCFC37}" dt="2023-08-23T15:36:46.905" v="802"/>
        <pc:sldMkLst>
          <pc:docMk/>
          <pc:sldMk cId="3991864384" sldId="260"/>
        </pc:sldMkLst>
      </pc:sldChg>
      <pc:sldChg chg="modSp mod">
        <pc:chgData name="Sharma, Rahul" userId="d6804bb1-7a62-47f7-8bd9-b70d1fc4fea0" providerId="ADAL" clId="{C875CDF0-957D-46DE-9160-D06A49CCFC37}" dt="2023-08-23T19:47:08.376" v="2332" actId="14100"/>
        <pc:sldMkLst>
          <pc:docMk/>
          <pc:sldMk cId="3045140517" sldId="263"/>
        </pc:sldMkLst>
        <pc:spChg chg="mod">
          <ac:chgData name="Sharma, Rahul" userId="d6804bb1-7a62-47f7-8bd9-b70d1fc4fea0" providerId="ADAL" clId="{C875CDF0-957D-46DE-9160-D06A49CCFC37}" dt="2023-08-23T19:37:15.795" v="1712" actId="20577"/>
          <ac:spMkLst>
            <pc:docMk/>
            <pc:sldMk cId="3045140517" sldId="263"/>
            <ac:spMk id="2" creationId="{00000000-0000-0000-0000-000000000000}"/>
          </ac:spMkLst>
        </pc:spChg>
        <pc:spChg chg="mod">
          <ac:chgData name="Sharma, Rahul" userId="d6804bb1-7a62-47f7-8bd9-b70d1fc4fea0" providerId="ADAL" clId="{C875CDF0-957D-46DE-9160-D06A49CCFC37}" dt="2023-08-23T19:47:08.376" v="2332" actId="14100"/>
          <ac:spMkLst>
            <pc:docMk/>
            <pc:sldMk cId="3045140517" sldId="263"/>
            <ac:spMk id="3" creationId="{00000000-0000-0000-0000-000000000000}"/>
          </ac:spMkLst>
        </pc:spChg>
      </pc:sldChg>
      <pc:sldChg chg="modSp mod">
        <pc:chgData name="Sharma, Rahul" userId="d6804bb1-7a62-47f7-8bd9-b70d1fc4fea0" providerId="ADAL" clId="{C875CDF0-957D-46DE-9160-D06A49CCFC37}" dt="2023-08-23T19:49:35.473" v="2345" actId="20577"/>
        <pc:sldMkLst>
          <pc:docMk/>
          <pc:sldMk cId="3837829975" sldId="305"/>
        </pc:sldMkLst>
        <pc:spChg chg="mod">
          <ac:chgData name="Sharma, Rahul" userId="d6804bb1-7a62-47f7-8bd9-b70d1fc4fea0" providerId="ADAL" clId="{C875CDF0-957D-46DE-9160-D06A49CCFC37}" dt="2023-08-23T19:49:35.473" v="2345" actId="20577"/>
          <ac:spMkLst>
            <pc:docMk/>
            <pc:sldMk cId="3837829975" sldId="305"/>
            <ac:spMk id="3" creationId="{00000000-0000-0000-0000-000000000000}"/>
          </ac:spMkLst>
        </pc:spChg>
        <pc:spChg chg="mod">
          <ac:chgData name="Sharma, Rahul" userId="d6804bb1-7a62-47f7-8bd9-b70d1fc4fea0" providerId="ADAL" clId="{C875CDF0-957D-46DE-9160-D06A49CCFC37}" dt="2023-08-23T19:42:37.739" v="2144" actId="12"/>
          <ac:spMkLst>
            <pc:docMk/>
            <pc:sldMk cId="3837829975" sldId="305"/>
            <ac:spMk id="9" creationId="{C3FA7193-B0E7-9F05-12BB-79FED64AE699}"/>
          </ac:spMkLst>
        </pc:spChg>
      </pc:sldChg>
      <pc:sldChg chg="addSp delSp modSp mod">
        <pc:chgData name="Sharma, Rahul" userId="d6804bb1-7a62-47f7-8bd9-b70d1fc4fea0" providerId="ADAL" clId="{C875CDF0-957D-46DE-9160-D06A49CCFC37}" dt="2023-08-23T14:48:59.569" v="164" actId="478"/>
        <pc:sldMkLst>
          <pc:docMk/>
          <pc:sldMk cId="3023772066" sldId="306"/>
        </pc:sldMkLst>
        <pc:spChg chg="mod">
          <ac:chgData name="Sharma, Rahul" userId="d6804bb1-7a62-47f7-8bd9-b70d1fc4fea0" providerId="ADAL" clId="{C875CDF0-957D-46DE-9160-D06A49CCFC37}" dt="2023-08-23T14:48:58.712" v="163" actId="14100"/>
          <ac:spMkLst>
            <pc:docMk/>
            <pc:sldMk cId="3023772066" sldId="306"/>
            <ac:spMk id="2" creationId="{5826BB74-7067-D0B7-0D7F-577EE16B9A53}"/>
          </ac:spMkLst>
        </pc:spChg>
        <pc:picChg chg="add del">
          <ac:chgData name="Sharma, Rahul" userId="d6804bb1-7a62-47f7-8bd9-b70d1fc4fea0" providerId="ADAL" clId="{C875CDF0-957D-46DE-9160-D06A49CCFC37}" dt="2023-08-23T14:48:59.569" v="164" actId="478"/>
          <ac:picMkLst>
            <pc:docMk/>
            <pc:sldMk cId="3023772066" sldId="306"/>
            <ac:picMk id="6" creationId="{5C0E9BF7-B108-4EFF-8A36-DAADC5FE047F}"/>
          </ac:picMkLst>
        </pc:picChg>
        <pc:picChg chg="mod">
          <ac:chgData name="Sharma, Rahul" userId="d6804bb1-7a62-47f7-8bd9-b70d1fc4fea0" providerId="ADAL" clId="{C875CDF0-957D-46DE-9160-D06A49CCFC37}" dt="2023-08-23T14:48:58.096" v="162" actId="1076"/>
          <ac:picMkLst>
            <pc:docMk/>
            <pc:sldMk cId="3023772066" sldId="306"/>
            <ac:picMk id="7" creationId="{0B289C01-2239-31E6-6D46-D4DE6ED0A2B7}"/>
          </ac:picMkLst>
        </pc:picChg>
      </pc:sldChg>
      <pc:sldChg chg="addSp modSp mod">
        <pc:chgData name="Sharma, Rahul" userId="d6804bb1-7a62-47f7-8bd9-b70d1fc4fea0" providerId="ADAL" clId="{C875CDF0-957D-46DE-9160-D06A49CCFC37}" dt="2023-08-23T14:21:01.358" v="28" actId="14100"/>
        <pc:sldMkLst>
          <pc:docMk/>
          <pc:sldMk cId="3252822184" sldId="308"/>
        </pc:sldMkLst>
        <pc:spChg chg="mod">
          <ac:chgData name="Sharma, Rahul" userId="d6804bb1-7a62-47f7-8bd9-b70d1fc4fea0" providerId="ADAL" clId="{C875CDF0-957D-46DE-9160-D06A49CCFC37}" dt="2023-08-23T14:20:33.732" v="23" actId="27636"/>
          <ac:spMkLst>
            <pc:docMk/>
            <pc:sldMk cId="3252822184" sldId="308"/>
            <ac:spMk id="3" creationId="{CF2836D7-079B-4334-9C64-AEFD26D31AD9}"/>
          </ac:spMkLst>
        </pc:spChg>
        <pc:spChg chg="mod">
          <ac:chgData name="Sharma, Rahul" userId="d6804bb1-7a62-47f7-8bd9-b70d1fc4fea0" providerId="ADAL" clId="{C875CDF0-957D-46DE-9160-D06A49CCFC37}" dt="2023-08-23T14:19:51.237" v="13" actId="1076"/>
          <ac:spMkLst>
            <pc:docMk/>
            <pc:sldMk cId="3252822184" sldId="308"/>
            <ac:spMk id="11" creationId="{445CC374-E229-FEA4-9309-1C361687A6F9}"/>
          </ac:spMkLst>
        </pc:spChg>
        <pc:spChg chg="mod">
          <ac:chgData name="Sharma, Rahul" userId="d6804bb1-7a62-47f7-8bd9-b70d1fc4fea0" providerId="ADAL" clId="{C875CDF0-957D-46DE-9160-D06A49CCFC37}" dt="2023-08-23T14:20:17.082" v="18" actId="1076"/>
          <ac:spMkLst>
            <pc:docMk/>
            <pc:sldMk cId="3252822184" sldId="308"/>
            <ac:spMk id="38" creationId="{A13A1219-4059-1B19-EDAA-5CF6CEE8AF85}"/>
          </ac:spMkLst>
        </pc:spChg>
        <pc:picChg chg="mod">
          <ac:chgData name="Sharma, Rahul" userId="d6804bb1-7a62-47f7-8bd9-b70d1fc4fea0" providerId="ADAL" clId="{C875CDF0-957D-46DE-9160-D06A49CCFC37}" dt="2023-08-23T14:21:01.358" v="28" actId="14100"/>
          <ac:picMkLst>
            <pc:docMk/>
            <pc:sldMk cId="3252822184" sldId="308"/>
            <ac:picMk id="7" creationId="{D8E1299C-95D1-55D0-5BAA-95899E6E47C0}"/>
          </ac:picMkLst>
        </pc:picChg>
        <pc:picChg chg="mod">
          <ac:chgData name="Sharma, Rahul" userId="d6804bb1-7a62-47f7-8bd9-b70d1fc4fea0" providerId="ADAL" clId="{C875CDF0-957D-46DE-9160-D06A49CCFC37}" dt="2023-08-23T14:20:46.655" v="26" actId="14100"/>
          <ac:picMkLst>
            <pc:docMk/>
            <pc:sldMk cId="3252822184" sldId="308"/>
            <ac:picMk id="43" creationId="{FB93ADE8-5974-0EEA-0454-CFF4BE6157DE}"/>
          </ac:picMkLst>
        </pc:picChg>
        <pc:picChg chg="add mod">
          <ac:chgData name="Sharma, Rahul" userId="d6804bb1-7a62-47f7-8bd9-b70d1fc4fea0" providerId="ADAL" clId="{C875CDF0-957D-46DE-9160-D06A49CCFC37}" dt="2023-08-23T14:20:51.318" v="27" actId="1076"/>
          <ac:picMkLst>
            <pc:docMk/>
            <pc:sldMk cId="3252822184" sldId="308"/>
            <ac:picMk id="1026" creationId="{AB43C926-48F3-F93F-977A-B406C3FEFAAA}"/>
          </ac:picMkLst>
        </pc:picChg>
        <pc:cxnChg chg="mod">
          <ac:chgData name="Sharma, Rahul" userId="d6804bb1-7a62-47f7-8bd9-b70d1fc4fea0" providerId="ADAL" clId="{C875CDF0-957D-46DE-9160-D06A49CCFC37}" dt="2023-08-23T14:20:05.236" v="16" actId="14100"/>
          <ac:cxnSpMkLst>
            <pc:docMk/>
            <pc:sldMk cId="3252822184" sldId="308"/>
            <ac:cxnSpMk id="13" creationId="{A6DC5920-87CA-6B68-C20D-7917B123F765}"/>
          </ac:cxnSpMkLst>
        </pc:cxnChg>
        <pc:cxnChg chg="mod">
          <ac:chgData name="Sharma, Rahul" userId="d6804bb1-7a62-47f7-8bd9-b70d1fc4fea0" providerId="ADAL" clId="{C875CDF0-957D-46DE-9160-D06A49CCFC37}" dt="2023-08-23T14:20:00.061" v="15" actId="14100"/>
          <ac:cxnSpMkLst>
            <pc:docMk/>
            <pc:sldMk cId="3252822184" sldId="308"/>
            <ac:cxnSpMk id="18" creationId="{5AE38179-1361-3A3F-95D8-E751C876BB74}"/>
          </ac:cxnSpMkLst>
        </pc:cxnChg>
        <pc:cxnChg chg="mod">
          <ac:chgData name="Sharma, Rahul" userId="d6804bb1-7a62-47f7-8bd9-b70d1fc4fea0" providerId="ADAL" clId="{C875CDF0-957D-46DE-9160-D06A49CCFC37}" dt="2023-08-23T14:20:10.043" v="17" actId="14100"/>
          <ac:cxnSpMkLst>
            <pc:docMk/>
            <pc:sldMk cId="3252822184" sldId="308"/>
            <ac:cxnSpMk id="22" creationId="{D41AD5B6-A63D-C245-09DD-3520FEAEFB18}"/>
          </ac:cxnSpMkLst>
        </pc:cxnChg>
        <pc:cxnChg chg="mod">
          <ac:chgData name="Sharma, Rahul" userId="d6804bb1-7a62-47f7-8bd9-b70d1fc4fea0" providerId="ADAL" clId="{C875CDF0-957D-46DE-9160-D06A49CCFC37}" dt="2023-08-23T14:19:56.037" v="14" actId="14100"/>
          <ac:cxnSpMkLst>
            <pc:docMk/>
            <pc:sldMk cId="3252822184" sldId="308"/>
            <ac:cxnSpMk id="27" creationId="{8888180A-14E9-FB49-6D66-DC0E0AB4FA42}"/>
          </ac:cxnSpMkLst>
        </pc:cxnChg>
      </pc:sldChg>
      <pc:sldChg chg="del">
        <pc:chgData name="Sharma, Rahul" userId="d6804bb1-7a62-47f7-8bd9-b70d1fc4fea0" providerId="ADAL" clId="{C875CDF0-957D-46DE-9160-D06A49CCFC37}" dt="2023-08-23T19:47:24.461" v="2334" actId="47"/>
        <pc:sldMkLst>
          <pc:docMk/>
          <pc:sldMk cId="3845757917" sldId="311"/>
        </pc:sldMkLst>
      </pc:sldChg>
      <pc:sldChg chg="modSp mod">
        <pc:chgData name="Sharma, Rahul" userId="d6804bb1-7a62-47f7-8bd9-b70d1fc4fea0" providerId="ADAL" clId="{C875CDF0-957D-46DE-9160-D06A49CCFC37}" dt="2023-08-23T14:52:44.611" v="194" actId="14100"/>
        <pc:sldMkLst>
          <pc:docMk/>
          <pc:sldMk cId="365257777" sldId="312"/>
        </pc:sldMkLst>
        <pc:spChg chg="mod">
          <ac:chgData name="Sharma, Rahul" userId="d6804bb1-7a62-47f7-8bd9-b70d1fc4fea0" providerId="ADAL" clId="{C875CDF0-957D-46DE-9160-D06A49CCFC37}" dt="2023-08-23T14:52:38.548" v="192" actId="14100"/>
          <ac:spMkLst>
            <pc:docMk/>
            <pc:sldMk cId="365257777" sldId="312"/>
            <ac:spMk id="2" creationId="{6C3298DE-1BB9-02D6-F4BA-16109B039D62}"/>
          </ac:spMkLst>
        </pc:spChg>
        <pc:spChg chg="mod">
          <ac:chgData name="Sharma, Rahul" userId="d6804bb1-7a62-47f7-8bd9-b70d1fc4fea0" providerId="ADAL" clId="{C875CDF0-957D-46DE-9160-D06A49CCFC37}" dt="2023-08-23T14:52:44.611" v="194" actId="14100"/>
          <ac:spMkLst>
            <pc:docMk/>
            <pc:sldMk cId="365257777" sldId="312"/>
            <ac:spMk id="3" creationId="{4DDB23D2-2409-8434-FA60-6E715DFB150B}"/>
          </ac:spMkLst>
        </pc:spChg>
      </pc:sldChg>
      <pc:sldChg chg="modSp mod">
        <pc:chgData name="Sharma, Rahul" userId="d6804bb1-7a62-47f7-8bd9-b70d1fc4fea0" providerId="ADAL" clId="{C875CDF0-957D-46DE-9160-D06A49CCFC37}" dt="2023-08-23T19:54:15.694" v="2427" actId="20577"/>
        <pc:sldMkLst>
          <pc:docMk/>
          <pc:sldMk cId="1999988560" sldId="313"/>
        </pc:sldMkLst>
        <pc:spChg chg="mod">
          <ac:chgData name="Sharma, Rahul" userId="d6804bb1-7a62-47f7-8bd9-b70d1fc4fea0" providerId="ADAL" clId="{C875CDF0-957D-46DE-9160-D06A49CCFC37}" dt="2023-08-23T19:54:15.694" v="2427" actId="20577"/>
          <ac:spMkLst>
            <pc:docMk/>
            <pc:sldMk cId="1999988560" sldId="313"/>
            <ac:spMk id="3" creationId="{6F555BAD-CF42-9612-AD27-1EA358CDECCD}"/>
          </ac:spMkLst>
        </pc:spChg>
      </pc:sldChg>
      <pc:sldChg chg="addSp delSp modSp del">
        <pc:chgData name="Sharma, Rahul" userId="d6804bb1-7a62-47f7-8bd9-b70d1fc4fea0" providerId="ADAL" clId="{C875CDF0-957D-46DE-9160-D06A49CCFC37}" dt="2023-08-23T19:03:09.560" v="984" actId="47"/>
        <pc:sldMkLst>
          <pc:docMk/>
          <pc:sldMk cId="941620596" sldId="314"/>
        </pc:sldMkLst>
        <pc:spChg chg="add del mod">
          <ac:chgData name="Sharma, Rahul" userId="d6804bb1-7a62-47f7-8bd9-b70d1fc4fea0" providerId="ADAL" clId="{C875CDF0-957D-46DE-9160-D06A49CCFC37}" dt="2023-08-23T19:00:25.149" v="856"/>
          <ac:spMkLst>
            <pc:docMk/>
            <pc:sldMk cId="941620596" sldId="314"/>
            <ac:spMk id="5" creationId="{348723E8-B787-FF54-81C7-9C020BC0D33F}"/>
          </ac:spMkLst>
        </pc:spChg>
      </pc:sldChg>
      <pc:sldChg chg="modSp mod">
        <pc:chgData name="Sharma, Rahul" userId="d6804bb1-7a62-47f7-8bd9-b70d1fc4fea0" providerId="ADAL" clId="{C875CDF0-957D-46DE-9160-D06A49CCFC37}" dt="2023-08-23T19:51:58.701" v="2357" actId="1076"/>
        <pc:sldMkLst>
          <pc:docMk/>
          <pc:sldMk cId="783386005" sldId="315"/>
        </pc:sldMkLst>
        <pc:picChg chg="mod">
          <ac:chgData name="Sharma, Rahul" userId="d6804bb1-7a62-47f7-8bd9-b70d1fc4fea0" providerId="ADAL" clId="{C875CDF0-957D-46DE-9160-D06A49CCFC37}" dt="2023-08-23T19:51:58.701" v="2357" actId="1076"/>
          <ac:picMkLst>
            <pc:docMk/>
            <pc:sldMk cId="783386005" sldId="315"/>
            <ac:picMk id="11" creationId="{CD84C1D5-72F3-CE5D-6707-8A8ADB041DB2}"/>
          </ac:picMkLst>
        </pc:picChg>
      </pc:sldChg>
      <pc:sldChg chg="addSp delSp modSp mod setBg addAnim delAnim">
        <pc:chgData name="Sharma, Rahul" userId="d6804bb1-7a62-47f7-8bd9-b70d1fc4fea0" providerId="ADAL" clId="{C875CDF0-957D-46DE-9160-D06A49CCFC37}" dt="2023-08-23T19:26:16.960" v="1349" actId="27636"/>
        <pc:sldMkLst>
          <pc:docMk/>
          <pc:sldMk cId="3664470966" sldId="316"/>
        </pc:sldMkLst>
        <pc:spChg chg="mod">
          <ac:chgData name="Sharma, Rahul" userId="d6804bb1-7a62-47f7-8bd9-b70d1fc4fea0" providerId="ADAL" clId="{C875CDF0-957D-46DE-9160-D06A49CCFC37}" dt="2023-08-23T19:22:18.853" v="1116" actId="207"/>
          <ac:spMkLst>
            <pc:docMk/>
            <pc:sldMk cId="3664470966" sldId="316"/>
            <ac:spMk id="2" creationId="{EE6FB70C-6371-CCB2-5518-AC3A47F8FAC3}"/>
          </ac:spMkLst>
        </pc:spChg>
        <pc:spChg chg="mod">
          <ac:chgData name="Sharma, Rahul" userId="d6804bb1-7a62-47f7-8bd9-b70d1fc4fea0" providerId="ADAL" clId="{C875CDF0-957D-46DE-9160-D06A49CCFC37}" dt="2023-08-23T19:26:16.960" v="1349" actId="27636"/>
          <ac:spMkLst>
            <pc:docMk/>
            <pc:sldMk cId="3664470966" sldId="316"/>
            <ac:spMk id="3" creationId="{9A8B42C6-2D2C-9B0B-D8E4-A38E79B86CD4}"/>
          </ac:spMkLst>
        </pc:spChg>
        <pc:spChg chg="mod ord">
          <ac:chgData name="Sharma, Rahul" userId="d6804bb1-7a62-47f7-8bd9-b70d1fc4fea0" providerId="ADAL" clId="{C875CDF0-957D-46DE-9160-D06A49CCFC37}" dt="2023-08-23T19:20:30.520" v="1102" actId="26606"/>
          <ac:spMkLst>
            <pc:docMk/>
            <pc:sldMk cId="3664470966" sldId="316"/>
            <ac:spMk id="4" creationId="{C6951704-6778-9C81-4035-6DAAC9946441}"/>
          </ac:spMkLst>
        </pc:spChg>
        <pc:spChg chg="add del">
          <ac:chgData name="Sharma, Rahul" userId="d6804bb1-7a62-47f7-8bd9-b70d1fc4fea0" providerId="ADAL" clId="{C875CDF0-957D-46DE-9160-D06A49CCFC37}" dt="2023-08-23T19:20:30.509" v="1101" actId="26606"/>
          <ac:spMkLst>
            <pc:docMk/>
            <pc:sldMk cId="3664470966" sldId="316"/>
            <ac:spMk id="11" creationId="{D880886B-02ED-4317-9236-CB60C22CF7F3}"/>
          </ac:spMkLst>
        </pc:spChg>
        <pc:spChg chg="add del">
          <ac:chgData name="Sharma, Rahul" userId="d6804bb1-7a62-47f7-8bd9-b70d1fc4fea0" providerId="ADAL" clId="{C875CDF0-957D-46DE-9160-D06A49CCFC37}" dt="2023-08-23T19:20:30.509" v="1101" actId="26606"/>
          <ac:spMkLst>
            <pc:docMk/>
            <pc:sldMk cId="3664470966" sldId="316"/>
            <ac:spMk id="13" creationId="{28C31856-6ABF-41FD-B683-B06E5FFF926B}"/>
          </ac:spMkLst>
        </pc:spChg>
        <pc:spChg chg="add">
          <ac:chgData name="Sharma, Rahul" userId="d6804bb1-7a62-47f7-8bd9-b70d1fc4fea0" providerId="ADAL" clId="{C875CDF0-957D-46DE-9160-D06A49CCFC37}" dt="2023-08-23T19:20:30.520" v="1102" actId="26606"/>
          <ac:spMkLst>
            <pc:docMk/>
            <pc:sldMk cId="3664470966" sldId="316"/>
            <ac:spMk id="15" creationId="{C4879EFC-8E62-4E00-973C-C45EE9EC676D}"/>
          </ac:spMkLst>
        </pc:spChg>
        <pc:spChg chg="add">
          <ac:chgData name="Sharma, Rahul" userId="d6804bb1-7a62-47f7-8bd9-b70d1fc4fea0" providerId="ADAL" clId="{C875CDF0-957D-46DE-9160-D06A49CCFC37}" dt="2023-08-23T19:20:30.520" v="1102" actId="26606"/>
          <ac:spMkLst>
            <pc:docMk/>
            <pc:sldMk cId="3664470966" sldId="316"/>
            <ac:spMk id="16" creationId="{D6A9C53F-5F90-40A5-8C85-5412D39C8C68}"/>
          </ac:spMkLst>
        </pc:spChg>
        <pc:picChg chg="add mod">
          <ac:chgData name="Sharma, Rahul" userId="d6804bb1-7a62-47f7-8bd9-b70d1fc4fea0" providerId="ADAL" clId="{C875CDF0-957D-46DE-9160-D06A49CCFC37}" dt="2023-08-23T19:25:24.540" v="1232" actId="14100"/>
          <ac:picMkLst>
            <pc:docMk/>
            <pc:sldMk cId="3664470966" sldId="316"/>
            <ac:picMk id="5" creationId="{122A5086-FE6B-D688-ED58-19CCE409898F}"/>
          </ac:picMkLst>
        </pc:picChg>
        <pc:picChg chg="add mod">
          <ac:chgData name="Sharma, Rahul" userId="d6804bb1-7a62-47f7-8bd9-b70d1fc4fea0" providerId="ADAL" clId="{C875CDF0-957D-46DE-9160-D06A49CCFC37}" dt="2023-08-23T19:25:32.204" v="1234" actId="1076"/>
          <ac:picMkLst>
            <pc:docMk/>
            <pc:sldMk cId="3664470966" sldId="316"/>
            <ac:picMk id="6" creationId="{2E2AFB52-0370-0FC5-3B1E-90959E94224B}"/>
          </ac:picMkLst>
        </pc:picChg>
      </pc:sldChg>
      <pc:sldChg chg="del">
        <pc:chgData name="Sharma, Rahul" userId="d6804bb1-7a62-47f7-8bd9-b70d1fc4fea0" providerId="ADAL" clId="{C875CDF0-957D-46DE-9160-D06A49CCFC37}" dt="2023-08-23T19:26:33.876" v="1350" actId="47"/>
        <pc:sldMkLst>
          <pc:docMk/>
          <pc:sldMk cId="456151015" sldId="317"/>
        </pc:sldMkLst>
      </pc:sldChg>
      <pc:sldChg chg="modSp mod">
        <pc:chgData name="Sharma, Rahul" userId="d6804bb1-7a62-47f7-8bd9-b70d1fc4fea0" providerId="ADAL" clId="{C875CDF0-957D-46DE-9160-D06A49CCFC37}" dt="2023-08-23T19:50:42.546" v="2355" actId="20577"/>
        <pc:sldMkLst>
          <pc:docMk/>
          <pc:sldMk cId="1133708345" sldId="318"/>
        </pc:sldMkLst>
        <pc:spChg chg="mod">
          <ac:chgData name="Sharma, Rahul" userId="d6804bb1-7a62-47f7-8bd9-b70d1fc4fea0" providerId="ADAL" clId="{C875CDF0-957D-46DE-9160-D06A49CCFC37}" dt="2023-08-23T19:50:42.546" v="2355" actId="20577"/>
          <ac:spMkLst>
            <pc:docMk/>
            <pc:sldMk cId="1133708345" sldId="318"/>
            <ac:spMk id="2" creationId="{46E769E6-C774-3B4E-ACA2-DF5E590BC7E1}"/>
          </ac:spMkLst>
        </pc:spChg>
        <pc:spChg chg="mod">
          <ac:chgData name="Sharma, Rahul" userId="d6804bb1-7a62-47f7-8bd9-b70d1fc4fea0" providerId="ADAL" clId="{C875CDF0-957D-46DE-9160-D06A49CCFC37}" dt="2023-08-23T15:01:53.361" v="304" actId="20577"/>
          <ac:spMkLst>
            <pc:docMk/>
            <pc:sldMk cId="1133708345" sldId="318"/>
            <ac:spMk id="3" creationId="{C2763F2C-BC45-5852-8613-285F6A210EA0}"/>
          </ac:spMkLst>
        </pc:spChg>
      </pc:sldChg>
      <pc:sldChg chg="addSp delSp modSp add mod">
        <pc:chgData name="Sharma, Rahul" userId="d6804bb1-7a62-47f7-8bd9-b70d1fc4fea0" providerId="ADAL" clId="{C875CDF0-957D-46DE-9160-D06A49CCFC37}" dt="2023-08-23T19:55:06.540" v="2470" actId="20577"/>
        <pc:sldMkLst>
          <pc:docMk/>
          <pc:sldMk cId="686753272" sldId="435"/>
        </pc:sldMkLst>
        <pc:spChg chg="mod">
          <ac:chgData name="Sharma, Rahul" userId="d6804bb1-7a62-47f7-8bd9-b70d1fc4fea0" providerId="ADAL" clId="{C875CDF0-957D-46DE-9160-D06A49CCFC37}" dt="2023-08-23T18:59:58.596" v="854" actId="14100"/>
          <ac:spMkLst>
            <pc:docMk/>
            <pc:sldMk cId="686753272" sldId="435"/>
            <ac:spMk id="2" creationId="{00000000-0000-0000-0000-000000000000}"/>
          </ac:spMkLst>
        </pc:spChg>
        <pc:spChg chg="del mod">
          <ac:chgData name="Sharma, Rahul" userId="d6804bb1-7a62-47f7-8bd9-b70d1fc4fea0" providerId="ADAL" clId="{C875CDF0-957D-46DE-9160-D06A49CCFC37}" dt="2023-08-23T18:58:10.652" v="813" actId="478"/>
          <ac:spMkLst>
            <pc:docMk/>
            <pc:sldMk cId="686753272" sldId="435"/>
            <ac:spMk id="9" creationId="{00000000-0000-0000-0000-000000000000}"/>
          </ac:spMkLst>
        </pc:spChg>
        <pc:spChg chg="add mod">
          <ac:chgData name="Sharma, Rahul" userId="d6804bb1-7a62-47f7-8bd9-b70d1fc4fea0" providerId="ADAL" clId="{C875CDF0-957D-46DE-9160-D06A49CCFC37}" dt="2023-08-23T19:55:06.540" v="2470" actId="20577"/>
          <ac:spMkLst>
            <pc:docMk/>
            <pc:sldMk cId="686753272" sldId="435"/>
            <ac:spMk id="18" creationId="{96E3D801-5A33-5261-B357-5DEAE7D7FAD0}"/>
          </ac:spMkLst>
        </pc:spChg>
        <pc:spChg chg="del mod">
          <ac:chgData name="Sharma, Rahul" userId="d6804bb1-7a62-47f7-8bd9-b70d1fc4fea0" providerId="ADAL" clId="{C875CDF0-957D-46DE-9160-D06A49CCFC37}" dt="2023-08-23T18:58:10.652" v="813" actId="478"/>
          <ac:spMkLst>
            <pc:docMk/>
            <pc:sldMk cId="686753272" sldId="435"/>
            <ac:spMk id="42" creationId="{00000000-0000-0000-0000-000000000000}"/>
          </ac:spMkLst>
        </pc:spChg>
        <pc:spChg chg="del mod">
          <ac:chgData name="Sharma, Rahul" userId="d6804bb1-7a62-47f7-8bd9-b70d1fc4fea0" providerId="ADAL" clId="{C875CDF0-957D-46DE-9160-D06A49CCFC37}" dt="2023-08-23T18:58:10.652" v="813" actId="478"/>
          <ac:spMkLst>
            <pc:docMk/>
            <pc:sldMk cId="686753272" sldId="435"/>
            <ac:spMk id="44" creationId="{00000000-0000-0000-0000-000000000000}"/>
          </ac:spMkLst>
        </pc:spChg>
        <pc:spChg chg="del mod">
          <ac:chgData name="Sharma, Rahul" userId="d6804bb1-7a62-47f7-8bd9-b70d1fc4fea0" providerId="ADAL" clId="{C875CDF0-957D-46DE-9160-D06A49CCFC37}" dt="2023-08-23T18:58:10.652" v="813" actId="478"/>
          <ac:spMkLst>
            <pc:docMk/>
            <pc:sldMk cId="686753272" sldId="435"/>
            <ac:spMk id="46" creationId="{00000000-0000-0000-0000-000000000000}"/>
          </ac:spMkLst>
        </pc:spChg>
        <pc:spChg chg="del mod">
          <ac:chgData name="Sharma, Rahul" userId="d6804bb1-7a62-47f7-8bd9-b70d1fc4fea0" providerId="ADAL" clId="{C875CDF0-957D-46DE-9160-D06A49CCFC37}" dt="2023-08-23T18:58:10.652" v="813" actId="478"/>
          <ac:spMkLst>
            <pc:docMk/>
            <pc:sldMk cId="686753272" sldId="435"/>
            <ac:spMk id="48" creationId="{00000000-0000-0000-0000-000000000000}"/>
          </ac:spMkLst>
        </pc:spChg>
        <pc:graphicFrameChg chg="del mod modGraphic">
          <ac:chgData name="Sharma, Rahul" userId="d6804bb1-7a62-47f7-8bd9-b70d1fc4fea0" providerId="ADAL" clId="{C875CDF0-957D-46DE-9160-D06A49CCFC37}" dt="2023-08-23T18:58:36.090" v="819" actId="478"/>
          <ac:graphicFrameMkLst>
            <pc:docMk/>
            <pc:sldMk cId="686753272" sldId="435"/>
            <ac:graphicFrameMk id="6" creationId="{00000000-0000-0000-0000-000000000000}"/>
          </ac:graphicFrameMkLst>
        </pc:graphicFrameChg>
        <pc:picChg chg="del">
          <ac:chgData name="Sharma, Rahul" userId="d6804bb1-7a62-47f7-8bd9-b70d1fc4fea0" providerId="ADAL" clId="{C875CDF0-957D-46DE-9160-D06A49CCFC37}" dt="2023-08-23T18:54:37.080" v="805" actId="478"/>
          <ac:picMkLst>
            <pc:docMk/>
            <pc:sldMk cId="686753272" sldId="435"/>
            <ac:picMk id="3" creationId="{00000000-0000-0000-0000-000000000000}"/>
          </ac:picMkLst>
        </pc:picChg>
        <pc:picChg chg="add mod">
          <ac:chgData name="Sharma, Rahul" userId="d6804bb1-7a62-47f7-8bd9-b70d1fc4fea0" providerId="ADAL" clId="{C875CDF0-957D-46DE-9160-D06A49CCFC37}" dt="2023-08-23T18:58:23.768" v="816" actId="14100"/>
          <ac:picMkLst>
            <pc:docMk/>
            <pc:sldMk cId="686753272" sldId="435"/>
            <ac:picMk id="15" creationId="{61CEC7B7-F7B6-D50B-28DC-5E50B20C135C}"/>
          </ac:picMkLst>
        </pc:picChg>
        <pc:picChg chg="add mod">
          <ac:chgData name="Sharma, Rahul" userId="d6804bb1-7a62-47f7-8bd9-b70d1fc4fea0" providerId="ADAL" clId="{C875CDF0-957D-46DE-9160-D06A49CCFC37}" dt="2023-08-23T19:00:33.008" v="857" actId="1076"/>
          <ac:picMkLst>
            <pc:docMk/>
            <pc:sldMk cId="686753272" sldId="435"/>
            <ac:picMk id="17" creationId="{90779E08-2296-54C5-4412-B3ADF7ED7160}"/>
          </ac:picMkLst>
        </pc:picChg>
        <pc:picChg chg="del mod">
          <ac:chgData name="Sharma, Rahul" userId="d6804bb1-7a62-47f7-8bd9-b70d1fc4fea0" providerId="ADAL" clId="{C875CDF0-957D-46DE-9160-D06A49CCFC37}" dt="2023-08-23T18:58:06.575" v="812" actId="478"/>
          <ac:picMkLst>
            <pc:docMk/>
            <pc:sldMk cId="686753272" sldId="435"/>
            <ac:picMk id="35" creationId="{00000000-0000-0000-0000-000000000000}"/>
          </ac:picMkLst>
        </pc:picChg>
        <pc:cxnChg chg="del mod">
          <ac:chgData name="Sharma, Rahul" userId="d6804bb1-7a62-47f7-8bd9-b70d1fc4fea0" providerId="ADAL" clId="{C875CDF0-957D-46DE-9160-D06A49CCFC37}" dt="2023-08-23T18:58:10.652" v="813" actId="478"/>
          <ac:cxnSpMkLst>
            <pc:docMk/>
            <pc:sldMk cId="686753272" sldId="435"/>
            <ac:cxnSpMk id="8" creationId="{00000000-0000-0000-0000-000000000000}"/>
          </ac:cxnSpMkLst>
        </pc:cxnChg>
        <pc:cxnChg chg="del mod">
          <ac:chgData name="Sharma, Rahul" userId="d6804bb1-7a62-47f7-8bd9-b70d1fc4fea0" providerId="ADAL" clId="{C875CDF0-957D-46DE-9160-D06A49CCFC37}" dt="2023-08-23T18:58:10.652" v="813" actId="478"/>
          <ac:cxnSpMkLst>
            <pc:docMk/>
            <pc:sldMk cId="686753272" sldId="435"/>
            <ac:cxnSpMk id="12" creationId="{00000000-0000-0000-0000-000000000000}"/>
          </ac:cxnSpMkLst>
        </pc:cxnChg>
        <pc:cxnChg chg="del mod">
          <ac:chgData name="Sharma, Rahul" userId="d6804bb1-7a62-47f7-8bd9-b70d1fc4fea0" providerId="ADAL" clId="{C875CDF0-957D-46DE-9160-D06A49CCFC37}" dt="2023-08-23T18:58:10.652" v="813" actId="478"/>
          <ac:cxnSpMkLst>
            <pc:docMk/>
            <pc:sldMk cId="686753272" sldId="435"/>
            <ac:cxnSpMk id="38" creationId="{00000000-0000-0000-0000-000000000000}"/>
          </ac:cxnSpMkLst>
        </pc:cxnChg>
        <pc:cxnChg chg="del mod">
          <ac:chgData name="Sharma, Rahul" userId="d6804bb1-7a62-47f7-8bd9-b70d1fc4fea0" providerId="ADAL" clId="{C875CDF0-957D-46DE-9160-D06A49CCFC37}" dt="2023-08-23T18:58:10.652" v="813" actId="478"/>
          <ac:cxnSpMkLst>
            <pc:docMk/>
            <pc:sldMk cId="686753272" sldId="435"/>
            <ac:cxnSpMk id="45" creationId="{00000000-0000-0000-0000-000000000000}"/>
          </ac:cxnSpMkLst>
        </pc:cxnChg>
        <pc:cxnChg chg="del mod">
          <ac:chgData name="Sharma, Rahul" userId="d6804bb1-7a62-47f7-8bd9-b70d1fc4fea0" providerId="ADAL" clId="{C875CDF0-957D-46DE-9160-D06A49CCFC37}" dt="2023-08-23T18:58:10.652" v="813" actId="478"/>
          <ac:cxnSpMkLst>
            <pc:docMk/>
            <pc:sldMk cId="686753272" sldId="435"/>
            <ac:cxnSpMk id="47" creationId="{00000000-0000-0000-0000-000000000000}"/>
          </ac:cxnSpMkLst>
        </pc:cxnChg>
      </pc:sldChg>
      <pc:sldChg chg="addSp delSp modSp mod">
        <pc:chgData name="Sharma, Rahul" userId="d6804bb1-7a62-47f7-8bd9-b70d1fc4fea0" providerId="ADAL" clId="{C875CDF0-957D-46DE-9160-D06A49CCFC37}" dt="2023-08-23T15:13:40.407" v="766" actId="20577"/>
        <pc:sldMkLst>
          <pc:docMk/>
          <pc:sldMk cId="2063271065" sldId="4748"/>
        </pc:sldMkLst>
        <pc:spChg chg="mod">
          <ac:chgData name="Sharma, Rahul" userId="d6804bb1-7a62-47f7-8bd9-b70d1fc4fea0" providerId="ADAL" clId="{C875CDF0-957D-46DE-9160-D06A49CCFC37}" dt="2023-08-23T15:13:40.407" v="766" actId="20577"/>
          <ac:spMkLst>
            <pc:docMk/>
            <pc:sldMk cId="2063271065" sldId="4748"/>
            <ac:spMk id="9" creationId="{6AD4DD13-2705-1490-749C-03C466E2D0BC}"/>
          </ac:spMkLst>
        </pc:spChg>
        <pc:picChg chg="add del mod">
          <ac:chgData name="Sharma, Rahul" userId="d6804bb1-7a62-47f7-8bd9-b70d1fc4fea0" providerId="ADAL" clId="{C875CDF0-957D-46DE-9160-D06A49CCFC37}" dt="2023-08-23T14:41:42.261" v="101" actId="21"/>
          <ac:picMkLst>
            <pc:docMk/>
            <pc:sldMk cId="2063271065" sldId="4748"/>
            <ac:picMk id="2" creationId="{496E2611-A391-208E-7691-6F886F18870B}"/>
          </ac:picMkLst>
        </pc:picChg>
      </pc:sldChg>
      <pc:sldChg chg="addSp delSp modSp new mod">
        <pc:chgData name="Sharma, Rahul" userId="d6804bb1-7a62-47f7-8bd9-b70d1fc4fea0" providerId="ADAL" clId="{C875CDF0-957D-46DE-9160-D06A49CCFC37}" dt="2023-08-23T15:10:33.702" v="614" actId="1076"/>
        <pc:sldMkLst>
          <pc:docMk/>
          <pc:sldMk cId="1421537037" sldId="4751"/>
        </pc:sldMkLst>
        <pc:spChg chg="mod">
          <ac:chgData name="Sharma, Rahul" userId="d6804bb1-7a62-47f7-8bd9-b70d1fc4fea0" providerId="ADAL" clId="{C875CDF0-957D-46DE-9160-D06A49CCFC37}" dt="2023-08-23T14:41:33.832" v="100" actId="1076"/>
          <ac:spMkLst>
            <pc:docMk/>
            <pc:sldMk cId="1421537037" sldId="4751"/>
            <ac:spMk id="2" creationId="{2E519B5B-33B7-BB40-1854-144A3FDC696B}"/>
          </ac:spMkLst>
        </pc:spChg>
        <pc:spChg chg="del">
          <ac:chgData name="Sharma, Rahul" userId="d6804bb1-7a62-47f7-8bd9-b70d1fc4fea0" providerId="ADAL" clId="{C875CDF0-957D-46DE-9160-D06A49CCFC37}" dt="2023-08-23T14:41:54.973" v="104" actId="478"/>
          <ac:spMkLst>
            <pc:docMk/>
            <pc:sldMk cId="1421537037" sldId="4751"/>
            <ac:spMk id="3" creationId="{A62091FE-5AD1-C9BF-22ED-F828127EF096}"/>
          </ac:spMkLst>
        </pc:spChg>
        <pc:spChg chg="add mod">
          <ac:chgData name="Sharma, Rahul" userId="d6804bb1-7a62-47f7-8bd9-b70d1fc4fea0" providerId="ADAL" clId="{C875CDF0-957D-46DE-9160-D06A49CCFC37}" dt="2023-08-23T15:06:10.460" v="332" actId="20577"/>
          <ac:spMkLst>
            <pc:docMk/>
            <pc:sldMk cId="1421537037" sldId="4751"/>
            <ac:spMk id="9" creationId="{F7E5BEC0-B96B-4214-10AD-143F9549F934}"/>
          </ac:spMkLst>
        </pc:spChg>
        <pc:spChg chg="add mod">
          <ac:chgData name="Sharma, Rahul" userId="d6804bb1-7a62-47f7-8bd9-b70d1fc4fea0" providerId="ADAL" clId="{C875CDF0-957D-46DE-9160-D06A49CCFC37}" dt="2023-08-23T15:06:42.438" v="343" actId="20577"/>
          <ac:spMkLst>
            <pc:docMk/>
            <pc:sldMk cId="1421537037" sldId="4751"/>
            <ac:spMk id="10" creationId="{4D365B7B-35EE-6E28-BD4C-DD9328F31DC0}"/>
          </ac:spMkLst>
        </pc:spChg>
        <pc:spChg chg="add mod">
          <ac:chgData name="Sharma, Rahul" userId="d6804bb1-7a62-47f7-8bd9-b70d1fc4fea0" providerId="ADAL" clId="{C875CDF0-957D-46DE-9160-D06A49CCFC37}" dt="2023-08-23T15:10:33.702" v="614" actId="1076"/>
          <ac:spMkLst>
            <pc:docMk/>
            <pc:sldMk cId="1421537037" sldId="4751"/>
            <ac:spMk id="11" creationId="{8883CC39-1FD6-CDB2-F247-C255E828EF7F}"/>
          </ac:spMkLst>
        </pc:spChg>
        <pc:picChg chg="add mod">
          <ac:chgData name="Sharma, Rahul" userId="d6804bb1-7a62-47f7-8bd9-b70d1fc4fea0" providerId="ADAL" clId="{C875CDF0-957D-46DE-9160-D06A49CCFC37}" dt="2023-08-23T15:10:22.881" v="612" actId="1076"/>
          <ac:picMkLst>
            <pc:docMk/>
            <pc:sldMk cId="1421537037" sldId="4751"/>
            <ac:picMk id="5" creationId="{474C1BD7-0CD8-242F-1808-4B993DA9E59F}"/>
          </ac:picMkLst>
        </pc:picChg>
        <pc:picChg chg="add del mod">
          <ac:chgData name="Sharma, Rahul" userId="d6804bb1-7a62-47f7-8bd9-b70d1fc4fea0" providerId="ADAL" clId="{C875CDF0-957D-46DE-9160-D06A49CCFC37}" dt="2023-08-23T14:43:37.198" v="113" actId="478"/>
          <ac:picMkLst>
            <pc:docMk/>
            <pc:sldMk cId="1421537037" sldId="4751"/>
            <ac:picMk id="6" creationId="{09EC39C8-A320-52AD-656F-A3A858BF3978}"/>
          </ac:picMkLst>
        </pc:picChg>
        <pc:picChg chg="add mod">
          <ac:chgData name="Sharma, Rahul" userId="d6804bb1-7a62-47f7-8bd9-b70d1fc4fea0" providerId="ADAL" clId="{C875CDF0-957D-46DE-9160-D06A49CCFC37}" dt="2023-08-23T15:10:26.152" v="613" actId="1076"/>
          <ac:picMkLst>
            <pc:docMk/>
            <pc:sldMk cId="1421537037" sldId="4751"/>
            <ac:picMk id="8" creationId="{0FFB8C0B-9CBE-71AE-EB2D-03B769D775CB}"/>
          </ac:picMkLst>
        </pc:picChg>
      </pc:sldChg>
      <pc:sldChg chg="add del">
        <pc:chgData name="Sharma, Rahul" userId="d6804bb1-7a62-47f7-8bd9-b70d1fc4fea0" providerId="ADAL" clId="{C875CDF0-957D-46DE-9160-D06A49CCFC37}" dt="2023-08-23T15:36:46.905" v="802"/>
        <pc:sldMkLst>
          <pc:docMk/>
          <pc:sldMk cId="1099939385" sldId="4752"/>
        </pc:sldMkLst>
      </pc:sldChg>
      <pc:sldChg chg="new del">
        <pc:chgData name="Sharma, Rahul" userId="d6804bb1-7a62-47f7-8bd9-b70d1fc4fea0" providerId="ADAL" clId="{C875CDF0-957D-46DE-9160-D06A49CCFC37}" dt="2023-08-23T15:36:06.250" v="799" actId="2696"/>
        <pc:sldMkLst>
          <pc:docMk/>
          <pc:sldMk cId="2183508277" sldId="4752"/>
        </pc:sldMkLst>
      </pc:sldChg>
      <pc:sldChg chg="addSp delSp modSp new del mod">
        <pc:chgData name="Sharma, Rahul" userId="d6804bb1-7a62-47f7-8bd9-b70d1fc4fea0" providerId="ADAL" clId="{C875CDF0-957D-46DE-9160-D06A49CCFC37}" dt="2023-08-23T15:36:20.561" v="801" actId="47"/>
        <pc:sldMkLst>
          <pc:docMk/>
          <pc:sldMk cId="1874261903" sldId="4753"/>
        </pc:sldMkLst>
        <pc:spChg chg="del">
          <ac:chgData name="Sharma, Rahul" userId="d6804bb1-7a62-47f7-8bd9-b70d1fc4fea0" providerId="ADAL" clId="{C875CDF0-957D-46DE-9160-D06A49CCFC37}" dt="2023-08-23T15:35:12.902" v="794" actId="478"/>
          <ac:spMkLst>
            <pc:docMk/>
            <pc:sldMk cId="1874261903" sldId="4753"/>
            <ac:spMk id="2" creationId="{4D6E70DF-3B7B-37FB-4CB5-41C269C6EF52}"/>
          </ac:spMkLst>
        </pc:spChg>
        <pc:spChg chg="del">
          <ac:chgData name="Sharma, Rahul" userId="d6804bb1-7a62-47f7-8bd9-b70d1fc4fea0" providerId="ADAL" clId="{C875CDF0-957D-46DE-9160-D06A49CCFC37}" dt="2023-08-23T15:35:07.190" v="793" actId="478"/>
          <ac:spMkLst>
            <pc:docMk/>
            <pc:sldMk cId="1874261903" sldId="4753"/>
            <ac:spMk id="3" creationId="{A0A7A6BF-45DA-C9AA-657F-3B159659F5F0}"/>
          </ac:spMkLst>
        </pc:spChg>
        <pc:spChg chg="mod">
          <ac:chgData name="Sharma, Rahul" userId="d6804bb1-7a62-47f7-8bd9-b70d1fc4fea0" providerId="ADAL" clId="{C875CDF0-957D-46DE-9160-D06A49CCFC37}" dt="2023-08-23T15:34:59.453" v="791"/>
          <ac:spMkLst>
            <pc:docMk/>
            <pc:sldMk cId="1874261903" sldId="4753"/>
            <ac:spMk id="6" creationId="{7D9BAF4A-9391-28C8-313C-A3F35779D633}"/>
          </ac:spMkLst>
        </pc:spChg>
        <pc:spChg chg="mod">
          <ac:chgData name="Sharma, Rahul" userId="d6804bb1-7a62-47f7-8bd9-b70d1fc4fea0" providerId="ADAL" clId="{C875CDF0-957D-46DE-9160-D06A49CCFC37}" dt="2023-08-23T15:34:59.453" v="791"/>
          <ac:spMkLst>
            <pc:docMk/>
            <pc:sldMk cId="1874261903" sldId="4753"/>
            <ac:spMk id="7" creationId="{CE6B5F88-DEE7-3D95-9E31-56D6A92F72D8}"/>
          </ac:spMkLst>
        </pc:spChg>
        <pc:grpChg chg="add mod">
          <ac:chgData name="Sharma, Rahul" userId="d6804bb1-7a62-47f7-8bd9-b70d1fc4fea0" providerId="ADAL" clId="{C875CDF0-957D-46DE-9160-D06A49CCFC37}" dt="2023-08-23T15:35:46.369" v="795" actId="1076"/>
          <ac:grpSpMkLst>
            <pc:docMk/>
            <pc:sldMk cId="1874261903" sldId="4753"/>
            <ac:grpSpMk id="5" creationId="{2055E45A-4F00-C4A2-A114-6EFC7E548E58}"/>
          </ac:grpSpMkLst>
        </pc:grpChg>
        <pc:graphicFrameChg chg="add mod modGraphic">
          <ac:chgData name="Sharma, Rahul" userId="d6804bb1-7a62-47f7-8bd9-b70d1fc4fea0" providerId="ADAL" clId="{C875CDF0-957D-46DE-9160-D06A49CCFC37}" dt="2023-08-23T15:36:11.065" v="800" actId="14100"/>
          <ac:graphicFrameMkLst>
            <pc:docMk/>
            <pc:sldMk cId="1874261903" sldId="4753"/>
            <ac:graphicFrameMk id="8" creationId="{ED0123B9-DA16-D1E7-C721-96001F811648}"/>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B0F921-4962-48CC-9125-B0F76B287A4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1BEAB9B-D8FD-4921-8F44-DFD2906BBEFE}" type="pres">
      <dgm:prSet presAssocID="{D6B0F921-4962-48CC-9125-B0F76B287A47}" presName="linear" presStyleCnt="0">
        <dgm:presLayoutVars>
          <dgm:animLvl val="lvl"/>
          <dgm:resizeHandles val="exact"/>
        </dgm:presLayoutVars>
      </dgm:prSet>
      <dgm:spPr/>
    </dgm:pt>
  </dgm:ptLst>
  <dgm:cxnLst>
    <dgm:cxn modelId="{7A905F98-06A6-43DC-85CE-E16DC7D06CF0}" type="presOf" srcId="{D6B0F921-4962-48CC-9125-B0F76B287A47}" destId="{D1BEAB9B-D8FD-4921-8F44-DFD2906BBEFE}"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92255C-AFDB-4D22-8373-2F4CFC10746D}"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E146D-72E3-4D17-8794-005420F3EB37}" type="slidenum">
              <a:rPr lang="en-US" smtClean="0"/>
              <a:t>‹#›</a:t>
            </a:fld>
            <a:endParaRPr lang="en-US"/>
          </a:p>
        </p:txBody>
      </p:sp>
    </p:spTree>
    <p:extLst>
      <p:ext uri="{BB962C8B-B14F-4D97-AF65-F5344CB8AC3E}">
        <p14:creationId xmlns:p14="http://schemas.microsoft.com/office/powerpoint/2010/main" val="958571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ctrTitle" hasCustomPrompt="1"/>
          </p:nvPr>
        </p:nvSpPr>
        <p:spPr>
          <a:xfrm>
            <a:off x="3968886" y="2790092"/>
            <a:ext cx="7762007"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Talk Title</a:t>
            </a:r>
          </a:p>
        </p:txBody>
      </p:sp>
      <p:sp>
        <p:nvSpPr>
          <p:cNvPr id="3" name="Subtitle 2"/>
          <p:cNvSpPr>
            <a:spLocks noGrp="1"/>
          </p:cNvSpPr>
          <p:nvPr>
            <p:ph type="subTitle" idx="1" hasCustomPrompt="1"/>
          </p:nvPr>
        </p:nvSpPr>
        <p:spPr>
          <a:xfrm>
            <a:off x="4677924" y="4642339"/>
            <a:ext cx="7052968" cy="580292"/>
          </a:xfrm>
        </p:spPr>
        <p:txBody>
          <a:bodyPr/>
          <a:lstStyle>
            <a:lvl1pPr marL="0" indent="0" algn="r">
              <a:buNone/>
              <a:defRPr sz="20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,Title</a:t>
            </a:r>
          </a:p>
          <a:p>
            <a:r>
              <a:rPr lang="en-US"/>
              <a:t>Event</a:t>
            </a:r>
          </a:p>
          <a:p>
            <a:r>
              <a:rPr lang="en-US"/>
              <a:t>Dates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724400" y="6400193"/>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724400" y="6362007"/>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éfaut avec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cap="none" baseline="0"/>
            </a:lvl1pPr>
          </a:lstStyle>
          <a:p>
            <a:r>
              <a:rPr lang="en-US" noProof="0" dirty="0" err="1"/>
              <a:t>Modifiez</a:t>
            </a:r>
            <a:r>
              <a:rPr lang="en-US" noProof="0" dirty="0"/>
              <a:t> le style du </a:t>
            </a:r>
            <a:r>
              <a:rPr lang="en-US" noProof="0" dirty="0" err="1"/>
              <a:t>titre</a:t>
            </a:r>
            <a:endParaRPr lang="en-US" noProof="0" dirty="0"/>
          </a:p>
        </p:txBody>
      </p:sp>
      <p:sp>
        <p:nvSpPr>
          <p:cNvPr id="3" name="Espace réservé du numéro de diapositive 2"/>
          <p:cNvSpPr>
            <a:spLocks noGrp="1"/>
          </p:cNvSpPr>
          <p:nvPr>
            <p:ph type="sldNum" sz="quarter" idx="10"/>
          </p:nvPr>
        </p:nvSpPr>
        <p:spPr/>
        <p:txBody>
          <a:bodyPr/>
          <a:lstStyle/>
          <a:p>
            <a:pPr algn="ctr"/>
            <a:fld id="{854A34C9-9A4B-6445-85E1-F779B5E87362}" type="slidenum">
              <a:rPr lang="fr-FR" sz="1000" noProof="0" smtClean="0">
                <a:solidFill>
                  <a:schemeClr val="bg1"/>
                </a:solidFill>
                <a:latin typeface="Arial" charset="0"/>
                <a:ea typeface="Arial" charset="0"/>
                <a:cs typeface="Arial" charset="0"/>
              </a:rPr>
              <a:pPr algn="ctr"/>
              <a:t>‹#›</a:t>
            </a:fld>
            <a:endParaRPr lang="fr-FR" sz="1000" noProof="0" dirty="0">
              <a:solidFill>
                <a:schemeClr val="bg1"/>
              </a:solidFill>
              <a:latin typeface="Arial" charset="0"/>
              <a:ea typeface="Arial" charset="0"/>
              <a:cs typeface="Arial" charset="0"/>
            </a:endParaRPr>
          </a:p>
        </p:txBody>
      </p:sp>
      <p:sp>
        <p:nvSpPr>
          <p:cNvPr id="4" name="Text Placeholder 2"/>
          <p:cNvSpPr>
            <a:spLocks noGrp="1"/>
          </p:cNvSpPr>
          <p:nvPr>
            <p:ph idx="1"/>
          </p:nvPr>
        </p:nvSpPr>
        <p:spPr>
          <a:xfrm>
            <a:off x="881099" y="1630412"/>
            <a:ext cx="10515600" cy="1236967"/>
          </a:xfrm>
          <a:prstGeom prst="rect">
            <a:avLst/>
          </a:prstGeom>
        </p:spPr>
        <p:txBody>
          <a:bodyPr vert="horz" lIns="127723" tIns="63862" rIns="127723" bIns="63862" rtlCol="0">
            <a:spAutoFit/>
          </a:bodyPr>
          <a:lstStyle>
            <a:lvl1pPr>
              <a:lnSpc>
                <a:spcPct val="100000"/>
              </a:lnSpc>
              <a:spcBef>
                <a:spcPts val="0"/>
              </a:spcBef>
              <a:defRPr sz="1800"/>
            </a:lvl1pPr>
            <a:lvl2pPr>
              <a:lnSpc>
                <a:spcPct val="100000"/>
              </a:lnSpc>
              <a:spcBef>
                <a:spcPts val="0"/>
              </a:spcBef>
              <a:defRPr sz="1600"/>
            </a:lvl2pPr>
            <a:lvl3pPr>
              <a:lnSpc>
                <a:spcPct val="100000"/>
              </a:lnSpc>
              <a:spcBef>
                <a:spcPts val="0"/>
              </a:spcBef>
              <a:defRPr sz="1400"/>
            </a:lvl3pPr>
            <a:lvl4pPr marL="1676370" indent="-239481">
              <a:lnSpc>
                <a:spcPct val="100000"/>
              </a:lnSpc>
              <a:spcBef>
                <a:spcPts val="0"/>
              </a:spcBef>
              <a:buFont typeface="Calibri" panose="020F0502020204030204" pitchFamily="34" charset="0"/>
              <a:buChar char="-"/>
              <a:defRPr sz="1200"/>
            </a:lvl4pPr>
            <a:lvl5pPr marL="2155332" indent="-239481">
              <a:lnSpc>
                <a:spcPct val="100000"/>
              </a:lnSpc>
              <a:spcBef>
                <a:spcPts val="0"/>
              </a:spcBef>
              <a:buFont typeface="Wingdings" panose="05000000000000000000" pitchFamily="2" charset="2"/>
              <a:buChar char="§"/>
              <a:defRPr sz="1200"/>
            </a:lvl5pPr>
          </a:lstStyle>
          <a:p>
            <a:pPr lvl="0"/>
            <a:r>
              <a:rPr lang="en-US" noProof="0" dirty="0"/>
              <a:t>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5" name="Espace réservé du texte 2"/>
          <p:cNvSpPr>
            <a:spLocks noGrp="1"/>
          </p:cNvSpPr>
          <p:nvPr>
            <p:ph type="body" sz="quarter" idx="12" hasCustomPrompt="1"/>
          </p:nvPr>
        </p:nvSpPr>
        <p:spPr>
          <a:xfrm>
            <a:off x="881100" y="1067647"/>
            <a:ext cx="10565835" cy="378270"/>
          </a:xfrm>
        </p:spPr>
        <p:txBody>
          <a:bodyPr wrap="square">
            <a:spAutoFit/>
          </a:bodyPr>
          <a:lstStyle>
            <a:lvl1pPr marL="0" indent="0">
              <a:buFontTx/>
              <a:buNone/>
              <a:defRPr sz="1800"/>
            </a:lvl1pPr>
          </a:lstStyle>
          <a:p>
            <a:pPr lvl="0"/>
            <a:r>
              <a:rPr lang="en-US" noProof="0" dirty="0" err="1"/>
              <a:t>Texte</a:t>
            </a:r>
            <a:r>
              <a:rPr lang="en-US" noProof="0" dirty="0"/>
              <a:t> simple de la </a:t>
            </a:r>
            <a:r>
              <a:rPr lang="en-US" noProof="0" dirty="0" err="1"/>
              <a:t>diapositive</a:t>
            </a:r>
            <a:endParaRPr lang="en-US" noProof="0" dirty="0"/>
          </a:p>
        </p:txBody>
      </p:sp>
    </p:spTree>
    <p:extLst>
      <p:ext uri="{BB962C8B-B14F-4D97-AF65-F5344CB8AC3E}">
        <p14:creationId xmlns:p14="http://schemas.microsoft.com/office/powerpoint/2010/main" val="1666987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0519D"/>
                </a:solidFill>
                <a:latin typeface="Arial" charset="0"/>
                <a:ea typeface="Arial" charset="0"/>
                <a:cs typeface="Arial" charset="0"/>
              </a:defRPr>
            </a:lvl1pPr>
          </a:lstStyle>
          <a:p>
            <a:r>
              <a:rPr lang="en-US"/>
              <a:t>Heading</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a:p>
        </p:txBody>
      </p:sp>
      <p:sp>
        <p:nvSpPr>
          <p:cNvPr id="6" name="Slide Number Placeholder 5"/>
          <p:cNvSpPr>
            <a:spLocks noGrp="1"/>
          </p:cNvSpPr>
          <p:nvPr>
            <p:ph type="sldNum" sz="quarter" idx="12"/>
          </p:nvPr>
        </p:nvSpPr>
        <p:spPr>
          <a:xfrm>
            <a:off x="4724400" y="6362007"/>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4718051" y="6356352"/>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4724400" y="6356352"/>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4724400" y="6349481"/>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4724400" y="6310312"/>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724400" y="6356352"/>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4724400" y="6330692"/>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4724400" y="6336955"/>
            <a:ext cx="2743200" cy="365125"/>
          </a:xfrm>
        </p:spPr>
        <p:txBody>
          <a:bodyPr/>
          <a:lstStyle>
            <a:lvl1pPr algn="ctr">
              <a:defRPr/>
            </a:lvl1pPr>
          </a:lstStyle>
          <a:p>
            <a:fld id="{893C5830-40F3-F04E-B2E3-10E6672BA8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8548"/>
            <a:ext cx="12192000" cy="6858000"/>
          </a:xfrm>
          <a:prstGeom prst="rect">
            <a:avLst/>
          </a:prstGeom>
        </p:spPr>
      </p:pic>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fld id="{C4BE9006-42DF-4C65-9314-FEB6DE8658B3}" type="datetime1">
              <a:rPr lang="en-US" smtClean="0"/>
              <a:t>8/24/2023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9329616" y="6356352"/>
            <a:ext cx="27432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15"/>
          <a:srcRect/>
          <a:stretch/>
        </p:blipFill>
        <p:spPr>
          <a:xfrm>
            <a:off x="0" y="0"/>
            <a:ext cx="12192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3.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brookhavenlab.sharepoint.com/:x:/s/EICPublicSharingDocs/EdH38QZE9HpJrl039jn2-q4BbPvrMv7dTFiLV8--atclKw?e=aVNHPg"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45E5-B96D-4C8D-947E-45F782E4165F}"/>
              </a:ext>
            </a:extLst>
          </p:cNvPr>
          <p:cNvSpPr>
            <a:spLocks noGrp="1"/>
          </p:cNvSpPr>
          <p:nvPr>
            <p:ph type="ctrTitle"/>
          </p:nvPr>
        </p:nvSpPr>
        <p:spPr>
          <a:xfrm>
            <a:off x="3576918" y="1993900"/>
            <a:ext cx="8433146" cy="1841277"/>
          </a:xfrm>
        </p:spPr>
        <p:txBody>
          <a:bodyPr>
            <a:normAutofit fontScale="90000"/>
          </a:bodyPr>
          <a:lstStyle/>
          <a:p>
            <a:r>
              <a:rPr lang="en-US" dirty="0"/>
              <a:t>06.10.10 Integration, Installation and Infrastructure (Triple I Group)</a:t>
            </a:r>
          </a:p>
        </p:txBody>
      </p:sp>
      <p:sp>
        <p:nvSpPr>
          <p:cNvPr id="3" name="Subtitle 2">
            <a:extLst>
              <a:ext uri="{FF2B5EF4-FFF2-40B4-BE49-F238E27FC236}">
                <a16:creationId xmlns:a16="http://schemas.microsoft.com/office/drawing/2014/main" id="{35F1F55E-30EE-4C1A-8892-83A289C0D6EE}"/>
              </a:ext>
            </a:extLst>
          </p:cNvPr>
          <p:cNvSpPr>
            <a:spLocks noGrp="1"/>
          </p:cNvSpPr>
          <p:nvPr>
            <p:ph type="subTitle" idx="1"/>
          </p:nvPr>
        </p:nvSpPr>
        <p:spPr>
          <a:xfrm>
            <a:off x="6475446" y="4236393"/>
            <a:ext cx="5534618" cy="2621607"/>
          </a:xfrm>
        </p:spPr>
        <p:txBody>
          <a:bodyPr vert="horz" lIns="91440" tIns="45720" rIns="91440" bIns="45720" rtlCol="0" anchor="t">
            <a:normAutofit/>
          </a:bodyPr>
          <a:lstStyle/>
          <a:p>
            <a:r>
              <a:rPr lang="en-US" dirty="0">
                <a:latin typeface="Arial"/>
                <a:cs typeface="Arial"/>
              </a:rPr>
              <a:t>Rahul Sharma (L3) Chief Mechanical Engineer</a:t>
            </a:r>
          </a:p>
          <a:p>
            <a:r>
              <a:rPr lang="en-US" dirty="0">
                <a:latin typeface="Arial"/>
                <a:cs typeface="Arial"/>
              </a:rPr>
              <a:t>Roland Wimmer (ME) and Dan Cacace (ME)</a:t>
            </a:r>
          </a:p>
          <a:p>
            <a:r>
              <a:rPr lang="en-US" dirty="0" err="1">
                <a:latin typeface="Arial"/>
                <a:cs typeface="Arial"/>
              </a:rPr>
              <a:t>e</a:t>
            </a:r>
            <a:r>
              <a:rPr lang="en-US" sz="2000" dirty="0" err="1">
                <a:latin typeface="Arial"/>
                <a:cs typeface="Arial"/>
              </a:rPr>
              <a:t>PIC</a:t>
            </a:r>
            <a:r>
              <a:rPr lang="en-US" sz="2000" dirty="0">
                <a:latin typeface="Arial"/>
                <a:cs typeface="Arial"/>
              </a:rPr>
              <a:t> Design Review</a:t>
            </a:r>
            <a:endParaRPr lang="en-US" dirty="0"/>
          </a:p>
          <a:p>
            <a:r>
              <a:rPr lang="en-US" sz="2000" dirty="0">
                <a:latin typeface="Arial"/>
                <a:cs typeface="Arial"/>
              </a:rPr>
              <a:t>  August 29, 2023</a:t>
            </a:r>
            <a:endParaRPr lang="en-US" dirty="0"/>
          </a:p>
        </p:txBody>
      </p:sp>
    </p:spTree>
    <p:extLst>
      <p:ext uri="{BB962C8B-B14F-4D97-AF65-F5344CB8AC3E}">
        <p14:creationId xmlns:p14="http://schemas.microsoft.com/office/powerpoint/2010/main" val="109204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F49BCD-C9F9-6819-9E4E-16C49B4E6119}"/>
              </a:ext>
            </a:extLst>
          </p:cNvPr>
          <p:cNvPicPr>
            <a:picLocks noChangeAspect="1"/>
          </p:cNvPicPr>
          <p:nvPr/>
        </p:nvPicPr>
        <p:blipFill>
          <a:blip r:embed="rId2"/>
          <a:stretch>
            <a:fillRect/>
          </a:stretch>
        </p:blipFill>
        <p:spPr>
          <a:xfrm>
            <a:off x="5383777" y="1827258"/>
            <a:ext cx="6621791" cy="3983670"/>
          </a:xfrm>
          <a:prstGeom prst="rect">
            <a:avLst/>
          </a:prstGeom>
        </p:spPr>
      </p:pic>
      <p:sp>
        <p:nvSpPr>
          <p:cNvPr id="2" name="Title 1">
            <a:extLst>
              <a:ext uri="{FF2B5EF4-FFF2-40B4-BE49-F238E27FC236}">
                <a16:creationId xmlns:a16="http://schemas.microsoft.com/office/drawing/2014/main" id="{C99B2510-4682-4F92-BF1B-2548748BBDC4}"/>
              </a:ext>
            </a:extLst>
          </p:cNvPr>
          <p:cNvSpPr>
            <a:spLocks noGrp="1"/>
          </p:cNvSpPr>
          <p:nvPr>
            <p:ph type="title"/>
          </p:nvPr>
        </p:nvSpPr>
        <p:spPr>
          <a:xfrm>
            <a:off x="838200" y="18255"/>
            <a:ext cx="10515600" cy="1325563"/>
          </a:xfrm>
        </p:spPr>
        <p:txBody>
          <a:bodyPr/>
          <a:lstStyle/>
          <a:p>
            <a:r>
              <a:rPr lang="en-US" dirty="0"/>
              <a:t>Model Overviews (Outer Detectors)</a:t>
            </a:r>
          </a:p>
        </p:txBody>
      </p:sp>
      <p:sp>
        <p:nvSpPr>
          <p:cNvPr id="3" name="Content Placeholder 2">
            <a:extLst>
              <a:ext uri="{FF2B5EF4-FFF2-40B4-BE49-F238E27FC236}">
                <a16:creationId xmlns:a16="http://schemas.microsoft.com/office/drawing/2014/main" id="{96427207-7BA0-4CCA-9F9A-AE99C6147D6B}"/>
              </a:ext>
            </a:extLst>
          </p:cNvPr>
          <p:cNvSpPr>
            <a:spLocks noGrp="1"/>
          </p:cNvSpPr>
          <p:nvPr>
            <p:ph idx="1"/>
          </p:nvPr>
        </p:nvSpPr>
        <p:spPr>
          <a:xfrm>
            <a:off x="186432" y="1343818"/>
            <a:ext cx="4808352" cy="5325668"/>
          </a:xfrm>
        </p:spPr>
        <p:txBody>
          <a:bodyPr numCol="1">
            <a:normAutofit/>
          </a:bodyPr>
          <a:lstStyle/>
          <a:p>
            <a:pPr>
              <a:lnSpc>
                <a:spcPct val="100000"/>
              </a:lnSpc>
              <a:spcBef>
                <a:spcPts val="600"/>
              </a:spcBef>
            </a:pPr>
            <a:r>
              <a:rPr lang="en-US" sz="2000" b="1" dirty="0"/>
              <a:t>EMCAL: </a:t>
            </a:r>
            <a:endParaRPr lang="en-US" sz="1600" b="1" dirty="0"/>
          </a:p>
          <a:p>
            <a:pPr lvl="1">
              <a:lnSpc>
                <a:spcPct val="100000"/>
              </a:lnSpc>
              <a:spcBef>
                <a:spcPts val="600"/>
              </a:spcBef>
            </a:pPr>
            <a:r>
              <a:rPr lang="en-US" sz="1600" dirty="0"/>
              <a:t>Will be supported by the inner support rings from sPHENIX</a:t>
            </a:r>
          </a:p>
          <a:p>
            <a:pPr lvl="1">
              <a:lnSpc>
                <a:spcPct val="100000"/>
              </a:lnSpc>
              <a:spcBef>
                <a:spcPts val="600"/>
              </a:spcBef>
            </a:pPr>
            <a:r>
              <a:rPr lang="en-US" sz="1600" dirty="0"/>
              <a:t>There will be 2 end rings that will mount the EMCAL to the support rings</a:t>
            </a:r>
            <a:endParaRPr lang="en-US" sz="1600" b="1" dirty="0"/>
          </a:p>
          <a:p>
            <a:pPr>
              <a:lnSpc>
                <a:spcPct val="100000"/>
              </a:lnSpc>
              <a:spcBef>
                <a:spcPts val="600"/>
              </a:spcBef>
            </a:pPr>
            <a:r>
              <a:rPr lang="en-US" sz="2000" b="1" dirty="0"/>
              <a:t>dRICH:</a:t>
            </a:r>
          </a:p>
          <a:p>
            <a:pPr lvl="1">
              <a:lnSpc>
                <a:spcPct val="100000"/>
              </a:lnSpc>
              <a:spcBef>
                <a:spcPts val="600"/>
              </a:spcBef>
            </a:pPr>
            <a:r>
              <a:rPr lang="en-US" sz="1600" dirty="0"/>
              <a:t>Currently there are slight interference issues that are being addressed.</a:t>
            </a:r>
          </a:p>
          <a:p>
            <a:pPr lvl="1">
              <a:lnSpc>
                <a:spcPct val="100000"/>
              </a:lnSpc>
              <a:spcBef>
                <a:spcPts val="600"/>
              </a:spcBef>
            </a:pPr>
            <a:r>
              <a:rPr lang="en-US" sz="1600" dirty="0"/>
              <a:t>Services from the inner detectors need space to pass in between the sensor boxes</a:t>
            </a:r>
          </a:p>
          <a:p>
            <a:pPr lvl="1">
              <a:lnSpc>
                <a:spcPct val="100000"/>
              </a:lnSpc>
              <a:spcBef>
                <a:spcPts val="600"/>
              </a:spcBef>
            </a:pPr>
            <a:r>
              <a:rPr lang="en-US" sz="1600" dirty="0"/>
              <a:t>Will be discussed in more detail in later slides</a:t>
            </a:r>
          </a:p>
          <a:p>
            <a:pPr>
              <a:lnSpc>
                <a:spcPct val="100000"/>
              </a:lnSpc>
              <a:spcBef>
                <a:spcPts val="600"/>
              </a:spcBef>
            </a:pPr>
            <a:r>
              <a:rPr lang="en-US" sz="2000" b="1" dirty="0"/>
              <a:t>DIRC:</a:t>
            </a:r>
          </a:p>
          <a:p>
            <a:pPr lvl="1">
              <a:lnSpc>
                <a:spcPct val="100000"/>
              </a:lnSpc>
              <a:spcBef>
                <a:spcPts val="600"/>
              </a:spcBef>
            </a:pPr>
            <a:r>
              <a:rPr lang="en-US" sz="1600" dirty="0"/>
              <a:t>Still being developed and is being modified heavily as constraints change</a:t>
            </a:r>
          </a:p>
          <a:p>
            <a:pPr lvl="1">
              <a:lnSpc>
                <a:spcPct val="100000"/>
              </a:lnSpc>
              <a:spcBef>
                <a:spcPts val="600"/>
              </a:spcBef>
            </a:pPr>
            <a:r>
              <a:rPr lang="en-US" sz="1600" dirty="0"/>
              <a:t>Will be discussed in more detail in later slides</a:t>
            </a:r>
          </a:p>
          <a:p>
            <a:pPr marL="0" indent="0">
              <a:lnSpc>
                <a:spcPct val="100000"/>
              </a:lnSpc>
              <a:spcBef>
                <a:spcPts val="600"/>
              </a:spcBef>
              <a:buNone/>
            </a:pPr>
            <a:endParaRPr lang="en-US" sz="2000" dirty="0"/>
          </a:p>
        </p:txBody>
      </p:sp>
      <p:sp>
        <p:nvSpPr>
          <p:cNvPr id="4" name="Slide Number Placeholder 3">
            <a:extLst>
              <a:ext uri="{FF2B5EF4-FFF2-40B4-BE49-F238E27FC236}">
                <a16:creationId xmlns:a16="http://schemas.microsoft.com/office/drawing/2014/main" id="{417C5DC0-CF57-4C00-919D-969533C96773}"/>
              </a:ext>
            </a:extLst>
          </p:cNvPr>
          <p:cNvSpPr>
            <a:spLocks noGrp="1"/>
          </p:cNvSpPr>
          <p:nvPr>
            <p:ph type="sldNum" sz="quarter" idx="12"/>
          </p:nvPr>
        </p:nvSpPr>
        <p:spPr/>
        <p:txBody>
          <a:bodyPr/>
          <a:lstStyle/>
          <a:p>
            <a:fld id="{893C5830-40F3-F04E-B2E3-10E6672BA8FF}" type="slidenum">
              <a:rPr lang="en-US" smtClean="0"/>
              <a:pPr/>
              <a:t>10</a:t>
            </a:fld>
            <a:endParaRPr lang="en-US"/>
          </a:p>
        </p:txBody>
      </p:sp>
      <p:sp>
        <p:nvSpPr>
          <p:cNvPr id="13" name="Rectangle 12">
            <a:extLst>
              <a:ext uri="{FF2B5EF4-FFF2-40B4-BE49-F238E27FC236}">
                <a16:creationId xmlns:a16="http://schemas.microsoft.com/office/drawing/2014/main" id="{640DC4D8-9111-4E8E-ABAA-3370E22C9A5A}"/>
              </a:ext>
            </a:extLst>
          </p:cNvPr>
          <p:cNvSpPr/>
          <p:nvPr/>
        </p:nvSpPr>
        <p:spPr>
          <a:xfrm>
            <a:off x="7180857" y="5154923"/>
            <a:ext cx="970599" cy="802313"/>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DIRC &amp; support</a:t>
            </a:r>
          </a:p>
        </p:txBody>
      </p:sp>
      <p:cxnSp>
        <p:nvCxnSpPr>
          <p:cNvPr id="14" name="Straight Arrow Connector 13">
            <a:extLst>
              <a:ext uri="{FF2B5EF4-FFF2-40B4-BE49-F238E27FC236}">
                <a16:creationId xmlns:a16="http://schemas.microsoft.com/office/drawing/2014/main" id="{E655B319-28E9-4BE3-A845-366D2730A43E}"/>
              </a:ext>
            </a:extLst>
          </p:cNvPr>
          <p:cNvCxnSpPr>
            <a:cxnSpLocks/>
            <a:stCxn id="18" idx="2"/>
          </p:cNvCxnSpPr>
          <p:nvPr/>
        </p:nvCxnSpPr>
        <p:spPr>
          <a:xfrm>
            <a:off x="11169786" y="1559024"/>
            <a:ext cx="246897" cy="48344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944BF8C7-CE75-4C43-AB1A-A79B93627CD7}"/>
              </a:ext>
            </a:extLst>
          </p:cNvPr>
          <p:cNvSpPr/>
          <p:nvPr/>
        </p:nvSpPr>
        <p:spPr>
          <a:xfrm>
            <a:off x="10762448" y="1193899"/>
            <a:ext cx="814675" cy="365125"/>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dRICH</a:t>
            </a:r>
          </a:p>
        </p:txBody>
      </p:sp>
      <p:sp>
        <p:nvSpPr>
          <p:cNvPr id="19" name="Rectangle 18">
            <a:extLst>
              <a:ext uri="{FF2B5EF4-FFF2-40B4-BE49-F238E27FC236}">
                <a16:creationId xmlns:a16="http://schemas.microsoft.com/office/drawing/2014/main" id="{C6AD8AF1-D6C2-45BF-A3BF-9CA3F67D7ABC}"/>
              </a:ext>
            </a:extLst>
          </p:cNvPr>
          <p:cNvSpPr/>
          <p:nvPr/>
        </p:nvSpPr>
        <p:spPr>
          <a:xfrm>
            <a:off x="6509057" y="1301920"/>
            <a:ext cx="1003979" cy="525338"/>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Barrel EMCAL</a:t>
            </a:r>
          </a:p>
        </p:txBody>
      </p:sp>
      <p:cxnSp>
        <p:nvCxnSpPr>
          <p:cNvPr id="23" name="Straight Arrow Connector 22">
            <a:extLst>
              <a:ext uri="{FF2B5EF4-FFF2-40B4-BE49-F238E27FC236}">
                <a16:creationId xmlns:a16="http://schemas.microsoft.com/office/drawing/2014/main" id="{6A7B0226-7648-4E15-9205-053B57250937}"/>
              </a:ext>
            </a:extLst>
          </p:cNvPr>
          <p:cNvCxnSpPr>
            <a:cxnSpLocks/>
            <a:stCxn id="13" idx="0"/>
          </p:cNvCxnSpPr>
          <p:nvPr/>
        </p:nvCxnSpPr>
        <p:spPr>
          <a:xfrm flipH="1" flipV="1">
            <a:off x="7093258" y="4563122"/>
            <a:ext cx="572899" cy="59180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361A06A-2635-433F-9AAB-2B77D2C339CE}"/>
              </a:ext>
            </a:extLst>
          </p:cNvPr>
          <p:cNvCxnSpPr>
            <a:cxnSpLocks/>
            <a:stCxn id="19" idx="2"/>
          </p:cNvCxnSpPr>
          <p:nvPr/>
        </p:nvCxnSpPr>
        <p:spPr>
          <a:xfrm flipH="1">
            <a:off x="6906827" y="1827258"/>
            <a:ext cx="104220" cy="86267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696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 name="Picture 89">
            <a:extLst>
              <a:ext uri="{FF2B5EF4-FFF2-40B4-BE49-F238E27FC236}">
                <a16:creationId xmlns:a16="http://schemas.microsoft.com/office/drawing/2014/main" id="{E47E50C8-49FE-81EA-E7A6-E345606ADD1B}"/>
              </a:ext>
            </a:extLst>
          </p:cNvPr>
          <p:cNvPicPr>
            <a:picLocks noChangeAspect="1"/>
          </p:cNvPicPr>
          <p:nvPr/>
        </p:nvPicPr>
        <p:blipFill>
          <a:blip r:embed="rId2"/>
          <a:stretch>
            <a:fillRect/>
          </a:stretch>
        </p:blipFill>
        <p:spPr>
          <a:xfrm>
            <a:off x="8693300" y="1009700"/>
            <a:ext cx="3254720" cy="2514263"/>
          </a:xfrm>
          <a:prstGeom prst="rect">
            <a:avLst/>
          </a:prstGeom>
        </p:spPr>
      </p:pic>
      <p:pic>
        <p:nvPicPr>
          <p:cNvPr id="8" name="Picture 7">
            <a:extLst>
              <a:ext uri="{FF2B5EF4-FFF2-40B4-BE49-F238E27FC236}">
                <a16:creationId xmlns:a16="http://schemas.microsoft.com/office/drawing/2014/main" id="{EC61E495-9B43-0C5F-4326-9EB979B901C5}"/>
              </a:ext>
            </a:extLst>
          </p:cNvPr>
          <p:cNvPicPr>
            <a:picLocks noChangeAspect="1"/>
          </p:cNvPicPr>
          <p:nvPr/>
        </p:nvPicPr>
        <p:blipFill>
          <a:blip r:embed="rId3"/>
          <a:stretch>
            <a:fillRect/>
          </a:stretch>
        </p:blipFill>
        <p:spPr>
          <a:xfrm>
            <a:off x="542152" y="3690699"/>
            <a:ext cx="10835567" cy="2770634"/>
          </a:xfrm>
          <a:prstGeom prst="rect">
            <a:avLst/>
          </a:prstGeom>
        </p:spPr>
      </p:pic>
      <p:sp>
        <p:nvSpPr>
          <p:cNvPr id="2" name="Title 1">
            <a:extLst>
              <a:ext uri="{FF2B5EF4-FFF2-40B4-BE49-F238E27FC236}">
                <a16:creationId xmlns:a16="http://schemas.microsoft.com/office/drawing/2014/main" id="{C99B2510-4682-4F92-BF1B-2548748BBDC4}"/>
              </a:ext>
            </a:extLst>
          </p:cNvPr>
          <p:cNvSpPr>
            <a:spLocks noGrp="1"/>
          </p:cNvSpPr>
          <p:nvPr>
            <p:ph type="title"/>
          </p:nvPr>
        </p:nvSpPr>
        <p:spPr>
          <a:xfrm>
            <a:off x="838199" y="0"/>
            <a:ext cx="10515600" cy="1325563"/>
          </a:xfrm>
        </p:spPr>
        <p:txBody>
          <a:bodyPr/>
          <a:lstStyle/>
          <a:p>
            <a:r>
              <a:rPr lang="en-US" dirty="0"/>
              <a:t>Model Overviews (Inner Detectors)</a:t>
            </a:r>
          </a:p>
        </p:txBody>
      </p:sp>
      <p:sp>
        <p:nvSpPr>
          <p:cNvPr id="3" name="Content Placeholder 2">
            <a:extLst>
              <a:ext uri="{FF2B5EF4-FFF2-40B4-BE49-F238E27FC236}">
                <a16:creationId xmlns:a16="http://schemas.microsoft.com/office/drawing/2014/main" id="{96427207-7BA0-4CCA-9F9A-AE99C6147D6B}"/>
              </a:ext>
            </a:extLst>
          </p:cNvPr>
          <p:cNvSpPr>
            <a:spLocks noGrp="1"/>
          </p:cNvSpPr>
          <p:nvPr>
            <p:ph idx="1"/>
          </p:nvPr>
        </p:nvSpPr>
        <p:spPr>
          <a:xfrm>
            <a:off x="0" y="966403"/>
            <a:ext cx="8693300" cy="5210559"/>
          </a:xfrm>
        </p:spPr>
        <p:txBody>
          <a:bodyPr numCol="1">
            <a:normAutofit/>
          </a:bodyPr>
          <a:lstStyle/>
          <a:p>
            <a:pPr>
              <a:lnSpc>
                <a:spcPct val="100000"/>
              </a:lnSpc>
              <a:spcBef>
                <a:spcPts val="600"/>
              </a:spcBef>
            </a:pPr>
            <a:r>
              <a:rPr lang="en-US" sz="1600" b="1" dirty="0"/>
              <a:t>EEEMCAL: </a:t>
            </a:r>
            <a:r>
              <a:rPr lang="en-US" sz="1600" dirty="0"/>
              <a:t>Will be slid in on rails at 3 &amp; 9 O’clock positions</a:t>
            </a:r>
          </a:p>
          <a:p>
            <a:pPr>
              <a:lnSpc>
                <a:spcPct val="100000"/>
              </a:lnSpc>
              <a:spcBef>
                <a:spcPts val="600"/>
              </a:spcBef>
            </a:pPr>
            <a:r>
              <a:rPr lang="en-US" sz="1600" b="1" dirty="0"/>
              <a:t>pfRICH: </a:t>
            </a:r>
            <a:r>
              <a:rPr lang="en-US" sz="1600" dirty="0"/>
              <a:t>Will most likely use the same rail structure that the EEEMCAL uses</a:t>
            </a:r>
          </a:p>
          <a:p>
            <a:pPr>
              <a:lnSpc>
                <a:spcPct val="100000"/>
              </a:lnSpc>
              <a:spcBef>
                <a:spcPts val="600"/>
              </a:spcBef>
            </a:pPr>
            <a:r>
              <a:rPr lang="en-US" sz="1600" b="1" dirty="0"/>
              <a:t>AC-LGAD: </a:t>
            </a:r>
            <a:r>
              <a:rPr lang="en-US" sz="1600" dirty="0"/>
              <a:t>Cylinder and disk models are placeholders. A support structure is being developed that will house the AC-LGAD, Inner MPGDs &amp; disks and all the Silicon Trackers</a:t>
            </a:r>
          </a:p>
          <a:p>
            <a:pPr>
              <a:lnSpc>
                <a:spcPct val="100000"/>
              </a:lnSpc>
              <a:spcBef>
                <a:spcPts val="600"/>
              </a:spcBef>
            </a:pPr>
            <a:r>
              <a:rPr lang="en-US" sz="1600" b="1" dirty="0"/>
              <a:t>MPGDs: </a:t>
            </a:r>
            <a:r>
              <a:rPr lang="en-US" sz="1600" dirty="0"/>
              <a:t>Consists of outer and inner barrel layers along with 4 disks, 2 on each end. Outer layer will be supported with the DIRC</a:t>
            </a:r>
          </a:p>
          <a:p>
            <a:pPr>
              <a:lnSpc>
                <a:spcPct val="100000"/>
              </a:lnSpc>
              <a:spcBef>
                <a:spcPts val="600"/>
              </a:spcBef>
            </a:pPr>
            <a:r>
              <a:rPr lang="en-US" sz="1600" b="1" dirty="0"/>
              <a:t>Silicon Vertex &amp; </a:t>
            </a:r>
            <a:r>
              <a:rPr lang="en-US" sz="1600" b="1" dirty="0" err="1"/>
              <a:t>Sagita</a:t>
            </a:r>
            <a:r>
              <a:rPr lang="en-US" sz="1600" b="1" dirty="0"/>
              <a:t> Silicon: </a:t>
            </a:r>
            <a:r>
              <a:rPr lang="en-US" sz="1600" dirty="0"/>
              <a:t>Will use same support structure as other inner detectors</a:t>
            </a:r>
            <a:endParaRPr lang="en-US" sz="1600" b="1" dirty="0"/>
          </a:p>
          <a:p>
            <a:pPr>
              <a:lnSpc>
                <a:spcPct val="100000"/>
              </a:lnSpc>
              <a:spcBef>
                <a:spcPts val="600"/>
              </a:spcBef>
            </a:pPr>
            <a:r>
              <a:rPr lang="en-US" sz="1600" b="1" dirty="0"/>
              <a:t>Si Disks: </a:t>
            </a:r>
            <a:r>
              <a:rPr lang="en-US" sz="1600" dirty="0"/>
              <a:t>10 Disks total, 5 each side, using same support structure as other inner detectors</a:t>
            </a:r>
            <a:endParaRPr lang="en-US" sz="1600" b="1" dirty="0"/>
          </a:p>
        </p:txBody>
      </p:sp>
      <p:sp>
        <p:nvSpPr>
          <p:cNvPr id="4" name="Slide Number Placeholder 3">
            <a:extLst>
              <a:ext uri="{FF2B5EF4-FFF2-40B4-BE49-F238E27FC236}">
                <a16:creationId xmlns:a16="http://schemas.microsoft.com/office/drawing/2014/main" id="{417C5DC0-CF57-4C00-919D-969533C96773}"/>
              </a:ext>
            </a:extLst>
          </p:cNvPr>
          <p:cNvSpPr>
            <a:spLocks noGrp="1"/>
          </p:cNvSpPr>
          <p:nvPr>
            <p:ph type="sldNum" sz="quarter" idx="12"/>
          </p:nvPr>
        </p:nvSpPr>
        <p:spPr/>
        <p:txBody>
          <a:bodyPr/>
          <a:lstStyle/>
          <a:p>
            <a:fld id="{893C5830-40F3-F04E-B2E3-10E6672BA8FF}" type="slidenum">
              <a:rPr lang="en-US" smtClean="0"/>
              <a:pPr/>
              <a:t>11</a:t>
            </a:fld>
            <a:endParaRPr lang="en-US"/>
          </a:p>
        </p:txBody>
      </p:sp>
      <p:sp>
        <p:nvSpPr>
          <p:cNvPr id="7" name="Rectangle 6">
            <a:extLst>
              <a:ext uri="{FF2B5EF4-FFF2-40B4-BE49-F238E27FC236}">
                <a16:creationId xmlns:a16="http://schemas.microsoft.com/office/drawing/2014/main" id="{E6C29828-59CF-46BC-9DB1-ECEAB9478DEC}"/>
              </a:ext>
            </a:extLst>
          </p:cNvPr>
          <p:cNvSpPr/>
          <p:nvPr/>
        </p:nvSpPr>
        <p:spPr>
          <a:xfrm>
            <a:off x="5168185" y="3508136"/>
            <a:ext cx="1134885" cy="365125"/>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MPGDs</a:t>
            </a:r>
          </a:p>
        </p:txBody>
      </p:sp>
      <p:sp>
        <p:nvSpPr>
          <p:cNvPr id="9" name="Rectangle 8">
            <a:extLst>
              <a:ext uri="{FF2B5EF4-FFF2-40B4-BE49-F238E27FC236}">
                <a16:creationId xmlns:a16="http://schemas.microsoft.com/office/drawing/2014/main" id="{BFA01D2E-C40A-4980-8AA2-DBD4468BA7B5}"/>
              </a:ext>
            </a:extLst>
          </p:cNvPr>
          <p:cNvSpPr/>
          <p:nvPr/>
        </p:nvSpPr>
        <p:spPr>
          <a:xfrm>
            <a:off x="2965142" y="3589765"/>
            <a:ext cx="1134885" cy="365125"/>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pfRICH</a:t>
            </a:r>
          </a:p>
        </p:txBody>
      </p:sp>
      <p:sp>
        <p:nvSpPr>
          <p:cNvPr id="11" name="Rectangle 10">
            <a:extLst>
              <a:ext uri="{FF2B5EF4-FFF2-40B4-BE49-F238E27FC236}">
                <a16:creationId xmlns:a16="http://schemas.microsoft.com/office/drawing/2014/main" id="{66F9F3A7-4322-4435-9C01-1A7D9DE12055}"/>
              </a:ext>
            </a:extLst>
          </p:cNvPr>
          <p:cNvSpPr/>
          <p:nvPr/>
        </p:nvSpPr>
        <p:spPr>
          <a:xfrm>
            <a:off x="943874" y="4147541"/>
            <a:ext cx="1134885" cy="365125"/>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EEEMCAL</a:t>
            </a:r>
          </a:p>
        </p:txBody>
      </p:sp>
      <p:sp>
        <p:nvSpPr>
          <p:cNvPr id="13" name="Rectangle 12">
            <a:extLst>
              <a:ext uri="{FF2B5EF4-FFF2-40B4-BE49-F238E27FC236}">
                <a16:creationId xmlns:a16="http://schemas.microsoft.com/office/drawing/2014/main" id="{A8AD9921-E63D-4733-BCFB-E8EAC35C9687}"/>
              </a:ext>
            </a:extLst>
          </p:cNvPr>
          <p:cNvSpPr/>
          <p:nvPr/>
        </p:nvSpPr>
        <p:spPr>
          <a:xfrm>
            <a:off x="5999746" y="6096208"/>
            <a:ext cx="1134885" cy="365125"/>
          </a:xfrm>
          <a:prstGeom prst="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 Disks</a:t>
            </a:r>
          </a:p>
        </p:txBody>
      </p:sp>
      <p:cxnSp>
        <p:nvCxnSpPr>
          <p:cNvPr id="14" name="Straight Arrow Connector 13">
            <a:extLst>
              <a:ext uri="{FF2B5EF4-FFF2-40B4-BE49-F238E27FC236}">
                <a16:creationId xmlns:a16="http://schemas.microsoft.com/office/drawing/2014/main" id="{5C5E775D-9B96-4325-A7FD-313743BF7F8B}"/>
              </a:ext>
            </a:extLst>
          </p:cNvPr>
          <p:cNvCxnSpPr>
            <a:cxnSpLocks/>
            <a:stCxn id="13" idx="1"/>
          </p:cNvCxnSpPr>
          <p:nvPr/>
        </p:nvCxnSpPr>
        <p:spPr>
          <a:xfrm flipH="1" flipV="1">
            <a:off x="4936027" y="5719213"/>
            <a:ext cx="1063719" cy="55955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0BA9FA5-BE83-47A8-836A-55C8C5EDC962}"/>
              </a:ext>
            </a:extLst>
          </p:cNvPr>
          <p:cNvSpPr/>
          <p:nvPr/>
        </p:nvSpPr>
        <p:spPr>
          <a:xfrm>
            <a:off x="8361905" y="3423969"/>
            <a:ext cx="1134885" cy="365125"/>
          </a:xfrm>
          <a:prstGeom prst="rect">
            <a:avLst/>
          </a:prstGeom>
          <a:solidFill>
            <a:srgbClr val="FFD3D3"/>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AC-LGAD</a:t>
            </a:r>
          </a:p>
        </p:txBody>
      </p:sp>
      <p:sp>
        <p:nvSpPr>
          <p:cNvPr id="16" name="Rectangle 15">
            <a:extLst>
              <a:ext uri="{FF2B5EF4-FFF2-40B4-BE49-F238E27FC236}">
                <a16:creationId xmlns:a16="http://schemas.microsoft.com/office/drawing/2014/main" id="{503B001B-7513-4276-ACE0-077D090AB805}"/>
              </a:ext>
            </a:extLst>
          </p:cNvPr>
          <p:cNvSpPr/>
          <p:nvPr/>
        </p:nvSpPr>
        <p:spPr>
          <a:xfrm>
            <a:off x="6582902" y="3396650"/>
            <a:ext cx="982485" cy="517525"/>
          </a:xfrm>
          <a:prstGeom prst="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Silicon Trackers</a:t>
            </a:r>
          </a:p>
        </p:txBody>
      </p:sp>
      <p:sp>
        <p:nvSpPr>
          <p:cNvPr id="17" name="Rectangle 16">
            <a:extLst>
              <a:ext uri="{FF2B5EF4-FFF2-40B4-BE49-F238E27FC236}">
                <a16:creationId xmlns:a16="http://schemas.microsoft.com/office/drawing/2014/main" id="{E605353F-1CE2-4326-94F6-4A67BF515188}"/>
              </a:ext>
            </a:extLst>
          </p:cNvPr>
          <p:cNvSpPr/>
          <p:nvPr/>
        </p:nvSpPr>
        <p:spPr>
          <a:xfrm>
            <a:off x="701189" y="5489698"/>
            <a:ext cx="1134885" cy="365125"/>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Beampipe</a:t>
            </a:r>
          </a:p>
        </p:txBody>
      </p:sp>
      <p:cxnSp>
        <p:nvCxnSpPr>
          <p:cNvPr id="20" name="Straight Arrow Connector 19">
            <a:extLst>
              <a:ext uri="{FF2B5EF4-FFF2-40B4-BE49-F238E27FC236}">
                <a16:creationId xmlns:a16="http://schemas.microsoft.com/office/drawing/2014/main" id="{002ABD4A-9D90-4B91-8434-4642A2943D40}"/>
              </a:ext>
            </a:extLst>
          </p:cNvPr>
          <p:cNvCxnSpPr>
            <a:cxnSpLocks/>
            <a:stCxn id="16" idx="2"/>
          </p:cNvCxnSpPr>
          <p:nvPr/>
        </p:nvCxnSpPr>
        <p:spPr>
          <a:xfrm flipH="1">
            <a:off x="6482514" y="3914175"/>
            <a:ext cx="591631" cy="4908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E6B8806-D1E7-409B-B0E3-5CDD2E0B8759}"/>
              </a:ext>
            </a:extLst>
          </p:cNvPr>
          <p:cNvCxnSpPr>
            <a:cxnSpLocks/>
            <a:stCxn id="7" idx="2"/>
          </p:cNvCxnSpPr>
          <p:nvPr/>
        </p:nvCxnSpPr>
        <p:spPr>
          <a:xfrm>
            <a:off x="5735628" y="3873261"/>
            <a:ext cx="182295" cy="39716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16A3339-64DC-4BAD-BA2E-058362620709}"/>
              </a:ext>
            </a:extLst>
          </p:cNvPr>
          <p:cNvCxnSpPr>
            <a:cxnSpLocks/>
          </p:cNvCxnSpPr>
          <p:nvPr/>
        </p:nvCxnSpPr>
        <p:spPr>
          <a:xfrm flipH="1">
            <a:off x="8606627" y="3802728"/>
            <a:ext cx="322721" cy="2969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10C2FEB-73E9-41E5-A66F-AD618861ACC7}"/>
              </a:ext>
            </a:extLst>
          </p:cNvPr>
          <p:cNvCxnSpPr>
            <a:cxnSpLocks/>
            <a:stCxn id="9" idx="3"/>
          </p:cNvCxnSpPr>
          <p:nvPr/>
        </p:nvCxnSpPr>
        <p:spPr>
          <a:xfrm>
            <a:off x="4100027" y="3772328"/>
            <a:ext cx="203287" cy="32730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53B94A2-F475-416C-8FC2-8C889C1A9A51}"/>
              </a:ext>
            </a:extLst>
          </p:cNvPr>
          <p:cNvCxnSpPr>
            <a:cxnSpLocks/>
            <a:stCxn id="11" idx="3"/>
          </p:cNvCxnSpPr>
          <p:nvPr/>
        </p:nvCxnSpPr>
        <p:spPr>
          <a:xfrm>
            <a:off x="2078759" y="4330104"/>
            <a:ext cx="729446" cy="18256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671B2E0-3CCD-4147-8728-00AAE9FE70D4}"/>
              </a:ext>
            </a:extLst>
          </p:cNvPr>
          <p:cNvCxnSpPr>
            <a:cxnSpLocks/>
            <a:stCxn id="17" idx="0"/>
          </p:cNvCxnSpPr>
          <p:nvPr/>
        </p:nvCxnSpPr>
        <p:spPr>
          <a:xfrm flipV="1">
            <a:off x="1268632" y="5153217"/>
            <a:ext cx="145063" cy="33648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C3DF011-9EE3-4CBB-B9C9-225202EA4DC0}"/>
              </a:ext>
            </a:extLst>
          </p:cNvPr>
          <p:cNvCxnSpPr>
            <a:cxnSpLocks/>
            <a:stCxn id="15" idx="2"/>
          </p:cNvCxnSpPr>
          <p:nvPr/>
        </p:nvCxnSpPr>
        <p:spPr>
          <a:xfrm>
            <a:off x="8929348" y="3789094"/>
            <a:ext cx="168521" cy="5410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EA4EE9F-CA0A-69D1-86FA-6271AEA25922}"/>
              </a:ext>
            </a:extLst>
          </p:cNvPr>
          <p:cNvCxnSpPr>
            <a:cxnSpLocks/>
            <a:stCxn id="13" idx="1"/>
          </p:cNvCxnSpPr>
          <p:nvPr/>
        </p:nvCxnSpPr>
        <p:spPr>
          <a:xfrm flipH="1" flipV="1">
            <a:off x="5247461" y="5719213"/>
            <a:ext cx="752285" cy="55955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BC5A569-345C-23DD-D4A4-9739A856A3CD}"/>
              </a:ext>
            </a:extLst>
          </p:cNvPr>
          <p:cNvCxnSpPr>
            <a:cxnSpLocks/>
            <a:stCxn id="13" idx="1"/>
          </p:cNvCxnSpPr>
          <p:nvPr/>
        </p:nvCxnSpPr>
        <p:spPr>
          <a:xfrm flipH="1" flipV="1">
            <a:off x="5558038" y="5719213"/>
            <a:ext cx="441708" cy="55955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796DF97-6DE2-99DF-7BAE-98FD02E6CC67}"/>
              </a:ext>
            </a:extLst>
          </p:cNvPr>
          <p:cNvCxnSpPr>
            <a:cxnSpLocks/>
            <a:stCxn id="13" idx="0"/>
          </p:cNvCxnSpPr>
          <p:nvPr/>
        </p:nvCxnSpPr>
        <p:spPr>
          <a:xfrm flipH="1" flipV="1">
            <a:off x="5891140" y="5726676"/>
            <a:ext cx="676049" cy="3695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BD1101B-EBD0-F980-D401-3518AA667F4F}"/>
              </a:ext>
            </a:extLst>
          </p:cNvPr>
          <p:cNvCxnSpPr>
            <a:cxnSpLocks/>
            <a:stCxn id="13" idx="0"/>
          </p:cNvCxnSpPr>
          <p:nvPr/>
        </p:nvCxnSpPr>
        <p:spPr>
          <a:xfrm flipH="1" flipV="1">
            <a:off x="6141047" y="5422289"/>
            <a:ext cx="426142" cy="67391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3BE00B3-51B9-162E-D8DA-A032AA99FB47}"/>
              </a:ext>
            </a:extLst>
          </p:cNvPr>
          <p:cNvCxnSpPr>
            <a:cxnSpLocks/>
            <a:stCxn id="13" idx="0"/>
          </p:cNvCxnSpPr>
          <p:nvPr/>
        </p:nvCxnSpPr>
        <p:spPr>
          <a:xfrm flipV="1">
            <a:off x="6567189" y="5422289"/>
            <a:ext cx="292786" cy="67391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05B1B3D-EE75-9510-7EC3-3240225CDC8E}"/>
              </a:ext>
            </a:extLst>
          </p:cNvPr>
          <p:cNvCxnSpPr>
            <a:cxnSpLocks/>
            <a:stCxn id="13" idx="0"/>
          </p:cNvCxnSpPr>
          <p:nvPr/>
        </p:nvCxnSpPr>
        <p:spPr>
          <a:xfrm flipV="1">
            <a:off x="6567189" y="5719213"/>
            <a:ext cx="567442" cy="37699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ACC5AF6-785F-44CD-3419-189FD5E7A792}"/>
              </a:ext>
            </a:extLst>
          </p:cNvPr>
          <p:cNvCxnSpPr>
            <a:cxnSpLocks/>
            <a:stCxn id="13" idx="3"/>
          </p:cNvCxnSpPr>
          <p:nvPr/>
        </p:nvCxnSpPr>
        <p:spPr>
          <a:xfrm flipV="1">
            <a:off x="7134631" y="5719213"/>
            <a:ext cx="392918" cy="55955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42943F1-7D6D-B7B7-DD41-547BC7231B1F}"/>
              </a:ext>
            </a:extLst>
          </p:cNvPr>
          <p:cNvCxnSpPr>
            <a:cxnSpLocks/>
            <a:stCxn id="13" idx="3"/>
          </p:cNvCxnSpPr>
          <p:nvPr/>
        </p:nvCxnSpPr>
        <p:spPr>
          <a:xfrm flipV="1">
            <a:off x="7134631" y="5726676"/>
            <a:ext cx="830616" cy="55209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5438A11-F93E-A36D-246C-23A067FC8439}"/>
              </a:ext>
            </a:extLst>
          </p:cNvPr>
          <p:cNvCxnSpPr>
            <a:cxnSpLocks/>
            <a:stCxn id="13" idx="3"/>
          </p:cNvCxnSpPr>
          <p:nvPr/>
        </p:nvCxnSpPr>
        <p:spPr>
          <a:xfrm flipV="1">
            <a:off x="7134631" y="5740504"/>
            <a:ext cx="1333320" cy="53826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D2C771B4-EEF1-DC73-08DC-15D276E7CD77}"/>
              </a:ext>
            </a:extLst>
          </p:cNvPr>
          <p:cNvCxnSpPr>
            <a:cxnSpLocks/>
            <a:stCxn id="16" idx="2"/>
          </p:cNvCxnSpPr>
          <p:nvPr/>
        </p:nvCxnSpPr>
        <p:spPr>
          <a:xfrm flipH="1">
            <a:off x="6567188" y="3914175"/>
            <a:ext cx="506957" cy="71250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197FC75-6E4A-1CD9-33D0-CF9827ABA8CE}"/>
              </a:ext>
            </a:extLst>
          </p:cNvPr>
          <p:cNvCxnSpPr>
            <a:cxnSpLocks/>
            <a:stCxn id="16" idx="2"/>
          </p:cNvCxnSpPr>
          <p:nvPr/>
        </p:nvCxnSpPr>
        <p:spPr>
          <a:xfrm flipH="1">
            <a:off x="6713582" y="3914175"/>
            <a:ext cx="360563" cy="96184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CAEA67FD-C4E6-E16C-1903-8BDC551A4C5D}"/>
              </a:ext>
            </a:extLst>
          </p:cNvPr>
          <p:cNvCxnSpPr>
            <a:cxnSpLocks/>
            <a:stCxn id="7" idx="1"/>
          </p:cNvCxnSpPr>
          <p:nvPr/>
        </p:nvCxnSpPr>
        <p:spPr>
          <a:xfrm flipH="1">
            <a:off x="4828867" y="3690699"/>
            <a:ext cx="339318" cy="32238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45124DCF-FEF4-970B-0B0E-0F971632D163}"/>
              </a:ext>
            </a:extLst>
          </p:cNvPr>
          <p:cNvCxnSpPr>
            <a:cxnSpLocks/>
            <a:stCxn id="7" idx="2"/>
          </p:cNvCxnSpPr>
          <p:nvPr/>
        </p:nvCxnSpPr>
        <p:spPr>
          <a:xfrm flipH="1">
            <a:off x="4865267" y="3873261"/>
            <a:ext cx="870361" cy="45200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371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0B80-3EB7-4FF5-852C-5D6DD779B1A7}"/>
              </a:ext>
            </a:extLst>
          </p:cNvPr>
          <p:cNvSpPr>
            <a:spLocks noGrp="1"/>
          </p:cNvSpPr>
          <p:nvPr>
            <p:ph type="title"/>
          </p:nvPr>
        </p:nvSpPr>
        <p:spPr>
          <a:xfrm>
            <a:off x="8860536" y="0"/>
            <a:ext cx="3068108" cy="660827"/>
          </a:xfrm>
        </p:spPr>
        <p:txBody>
          <a:bodyPr>
            <a:normAutofit/>
          </a:bodyPr>
          <a:lstStyle/>
          <a:p>
            <a:r>
              <a:rPr lang="en-US" sz="3200" b="1" dirty="0" err="1"/>
              <a:t>pfRICH</a:t>
            </a:r>
            <a:endParaRPr lang="en-US" sz="3200" b="1" dirty="0"/>
          </a:p>
        </p:txBody>
      </p:sp>
      <p:sp>
        <p:nvSpPr>
          <p:cNvPr id="3" name="Content Placeholder 2">
            <a:extLst>
              <a:ext uri="{FF2B5EF4-FFF2-40B4-BE49-F238E27FC236}">
                <a16:creationId xmlns:a16="http://schemas.microsoft.com/office/drawing/2014/main" id="{CF2836D7-079B-4334-9C64-AEFD26D31AD9}"/>
              </a:ext>
            </a:extLst>
          </p:cNvPr>
          <p:cNvSpPr>
            <a:spLocks noGrp="1"/>
          </p:cNvSpPr>
          <p:nvPr>
            <p:ph idx="1"/>
          </p:nvPr>
        </p:nvSpPr>
        <p:spPr>
          <a:xfrm>
            <a:off x="135339" y="4529993"/>
            <a:ext cx="11793305" cy="1578987"/>
          </a:xfrm>
        </p:spPr>
        <p:txBody>
          <a:bodyPr>
            <a:normAutofit fontScale="92500" lnSpcReduction="20000"/>
          </a:bodyPr>
          <a:lstStyle/>
          <a:p>
            <a:pPr>
              <a:lnSpc>
                <a:spcPct val="107000"/>
              </a:lnSpc>
              <a:spcBef>
                <a:spcPts val="0"/>
              </a:spcBef>
              <a:spcAft>
                <a:spcPts val="800"/>
              </a:spcAft>
            </a:pPr>
            <a:r>
              <a:rPr lang="en-US" sz="2000" kern="100" dirty="0">
                <a:latin typeface="Arial" panose="020B0604020202020204" pitchFamily="34" charset="0"/>
                <a:ea typeface="Calibri" panose="020F0502020204030204" pitchFamily="34" charset="0"/>
                <a:cs typeface="Arial" panose="020B0604020202020204" pitchFamily="34" charset="0"/>
              </a:rPr>
              <a:t>Detail design in progress and i</a:t>
            </a:r>
            <a:r>
              <a:rPr lang="en-US" sz="2000" kern="100" dirty="0">
                <a:effectLst/>
                <a:latin typeface="Arial" panose="020B0604020202020204" pitchFamily="34" charset="0"/>
                <a:ea typeface="Calibri" panose="020F0502020204030204" pitchFamily="34" charset="0"/>
                <a:cs typeface="Arial" panose="020B0604020202020204" pitchFamily="34" charset="0"/>
              </a:rPr>
              <a:t>nterference issues with beampipe resolved.</a:t>
            </a:r>
          </a:p>
          <a:p>
            <a:pPr>
              <a:lnSpc>
                <a:spcPct val="107000"/>
              </a:lnSpc>
              <a:spcBef>
                <a:spcPts val="0"/>
              </a:spcBef>
              <a:spcAft>
                <a:spcPts val="800"/>
              </a:spcAft>
            </a:pPr>
            <a:r>
              <a:rPr lang="en-US" sz="2000" kern="100" dirty="0">
                <a:latin typeface="Arial" panose="020B0604020202020204" pitchFamily="34" charset="0"/>
                <a:ea typeface="Calibri" panose="020F0502020204030204" pitchFamily="34" charset="0"/>
                <a:cs typeface="Arial" panose="020B0604020202020204" pitchFamily="34" charset="0"/>
              </a:rPr>
              <a:t>Design of prototype ready. B</a:t>
            </a:r>
            <a:r>
              <a:rPr lang="en-US" sz="2000" kern="100" dirty="0">
                <a:effectLst/>
                <a:latin typeface="Arial" panose="020B0604020202020204" pitchFamily="34" charset="0"/>
                <a:ea typeface="Calibri" panose="020F0502020204030204" pitchFamily="34" charset="0"/>
                <a:cs typeface="Arial" panose="020B0604020202020204" pitchFamily="34" charset="0"/>
              </a:rPr>
              <a:t>uilding and testing </a:t>
            </a:r>
            <a:r>
              <a:rPr lang="en-US" sz="2000" kern="100" dirty="0">
                <a:latin typeface="Arial" panose="020B0604020202020204" pitchFamily="34" charset="0"/>
                <a:ea typeface="Calibri" panose="020F0502020204030204" pitchFamily="34" charset="0"/>
                <a:cs typeface="Arial" panose="020B0604020202020204" pitchFamily="34" charset="0"/>
              </a:rPr>
              <a:t>the</a:t>
            </a:r>
            <a:r>
              <a:rPr lang="en-US" sz="2000" kern="100" dirty="0">
                <a:effectLst/>
                <a:latin typeface="Arial" panose="020B0604020202020204" pitchFamily="34" charset="0"/>
                <a:ea typeface="Calibri" panose="020F0502020204030204" pitchFamily="34" charset="0"/>
                <a:cs typeface="Arial" panose="020B0604020202020204" pitchFamily="34" charset="0"/>
              </a:rPr>
              <a:t> prototype at Fermilab in 2024. The purpose is to address technical risks associated with the detector. Specific parameters of its main components will be evaluated for their impact on performance, such as the HRPPD photosensors, the aerogel tiles and the Time-of-Arrival (</a:t>
            </a:r>
            <a:r>
              <a:rPr lang="en-US" sz="2000" kern="100" dirty="0" err="1">
                <a:effectLst/>
                <a:latin typeface="Arial" panose="020B0604020202020204" pitchFamily="34" charset="0"/>
                <a:ea typeface="Calibri" panose="020F0502020204030204" pitchFamily="34" charset="0"/>
                <a:cs typeface="Arial" panose="020B0604020202020204" pitchFamily="34" charset="0"/>
              </a:rPr>
              <a:t>ToA</a:t>
            </a:r>
            <a:r>
              <a:rPr lang="en-US" sz="2000" kern="100" dirty="0">
                <a:effectLst/>
                <a:latin typeface="Arial" panose="020B0604020202020204" pitchFamily="34" charset="0"/>
                <a:ea typeface="Calibri" panose="020F0502020204030204" pitchFamily="34" charset="0"/>
                <a:cs typeface="Arial" panose="020B0604020202020204" pitchFamily="34" charset="0"/>
              </a:rPr>
              <a:t>)/ADC based electronics.</a:t>
            </a:r>
          </a:p>
        </p:txBody>
      </p:sp>
      <p:sp>
        <p:nvSpPr>
          <p:cNvPr id="4" name="Slide Number Placeholder 3">
            <a:extLst>
              <a:ext uri="{FF2B5EF4-FFF2-40B4-BE49-F238E27FC236}">
                <a16:creationId xmlns:a16="http://schemas.microsoft.com/office/drawing/2014/main" id="{69C65700-1E03-4E60-9E57-FF7EBA49E684}"/>
              </a:ext>
            </a:extLst>
          </p:cNvPr>
          <p:cNvSpPr>
            <a:spLocks noGrp="1"/>
          </p:cNvSpPr>
          <p:nvPr>
            <p:ph type="sldNum" sz="quarter" idx="12"/>
          </p:nvPr>
        </p:nvSpPr>
        <p:spPr/>
        <p:txBody>
          <a:bodyPr/>
          <a:lstStyle/>
          <a:p>
            <a:fld id="{893C5830-40F3-F04E-B2E3-10E6672BA8FF}" type="slidenum">
              <a:rPr lang="en-US" smtClean="0"/>
              <a:pPr/>
              <a:t>12</a:t>
            </a:fld>
            <a:endParaRPr lang="en-US"/>
          </a:p>
        </p:txBody>
      </p:sp>
      <p:pic>
        <p:nvPicPr>
          <p:cNvPr id="10" name="Content Placeholder 4" descr="Chart&#10;&#10;Description automatically generated">
            <a:extLst>
              <a:ext uri="{FF2B5EF4-FFF2-40B4-BE49-F238E27FC236}">
                <a16:creationId xmlns:a16="http://schemas.microsoft.com/office/drawing/2014/main" id="{3D524339-84C7-D631-1214-8DC221E88AF6}"/>
              </a:ext>
            </a:extLst>
          </p:cNvPr>
          <p:cNvPicPr>
            <a:picLocks noGrp="1" noChangeAspect="1"/>
          </p:cNvPicPr>
          <p:nvPr/>
        </p:nvPicPr>
        <p:blipFill rotWithShape="1">
          <a:blip r:embed="rId2">
            <a:extLst>
              <a:ext uri="{28A0092B-C50C-407E-A947-70E740481C1C}">
                <a14:useLocalDpi xmlns:a14="http://schemas.microsoft.com/office/drawing/2010/main" val="0"/>
              </a:ext>
            </a:extLst>
          </a:blip>
          <a:srcRect l="29937" t="9109" r="27891" b="11878"/>
          <a:stretch/>
        </p:blipFill>
        <p:spPr>
          <a:xfrm>
            <a:off x="7972936" y="554241"/>
            <a:ext cx="3621656" cy="3196580"/>
          </a:xfrm>
          <a:prstGeom prst="rect">
            <a:avLst/>
          </a:prstGeom>
        </p:spPr>
      </p:pic>
      <p:sp>
        <p:nvSpPr>
          <p:cNvPr id="7" name="Rectangle 6">
            <a:extLst>
              <a:ext uri="{FF2B5EF4-FFF2-40B4-BE49-F238E27FC236}">
                <a16:creationId xmlns:a16="http://schemas.microsoft.com/office/drawing/2014/main" id="{BEEF5440-0198-2B67-45E8-A7625F05028A}"/>
              </a:ext>
            </a:extLst>
          </p:cNvPr>
          <p:cNvSpPr/>
          <p:nvPr/>
        </p:nvSpPr>
        <p:spPr>
          <a:xfrm>
            <a:off x="6627938" y="1542290"/>
            <a:ext cx="946545" cy="524869"/>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Aerogel Tiles</a:t>
            </a:r>
          </a:p>
        </p:txBody>
      </p:sp>
      <p:sp>
        <p:nvSpPr>
          <p:cNvPr id="8" name="Rectangle 7">
            <a:extLst>
              <a:ext uri="{FF2B5EF4-FFF2-40B4-BE49-F238E27FC236}">
                <a16:creationId xmlns:a16="http://schemas.microsoft.com/office/drawing/2014/main" id="{AE133BC6-1DE4-C69B-A6FF-4C6BA607F099}"/>
              </a:ext>
            </a:extLst>
          </p:cNvPr>
          <p:cNvSpPr/>
          <p:nvPr/>
        </p:nvSpPr>
        <p:spPr>
          <a:xfrm>
            <a:off x="6740988" y="3328557"/>
            <a:ext cx="906718" cy="553717"/>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Support Structure</a:t>
            </a:r>
          </a:p>
        </p:txBody>
      </p:sp>
      <p:sp>
        <p:nvSpPr>
          <p:cNvPr id="9" name="Rectangle 8">
            <a:extLst>
              <a:ext uri="{FF2B5EF4-FFF2-40B4-BE49-F238E27FC236}">
                <a16:creationId xmlns:a16="http://schemas.microsoft.com/office/drawing/2014/main" id="{64C37B48-75A2-689D-CC46-0357BFE1918B}"/>
              </a:ext>
            </a:extLst>
          </p:cNvPr>
          <p:cNvSpPr/>
          <p:nvPr/>
        </p:nvSpPr>
        <p:spPr>
          <a:xfrm>
            <a:off x="6740988" y="2607707"/>
            <a:ext cx="833495" cy="403647"/>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Sensors</a:t>
            </a:r>
          </a:p>
        </p:txBody>
      </p:sp>
      <p:sp>
        <p:nvSpPr>
          <p:cNvPr id="12" name="Rectangle 11">
            <a:extLst>
              <a:ext uri="{FF2B5EF4-FFF2-40B4-BE49-F238E27FC236}">
                <a16:creationId xmlns:a16="http://schemas.microsoft.com/office/drawing/2014/main" id="{ADEFEBE9-AF0A-9674-FF30-2CAA4A0A8DC1}"/>
              </a:ext>
            </a:extLst>
          </p:cNvPr>
          <p:cNvSpPr/>
          <p:nvPr/>
        </p:nvSpPr>
        <p:spPr>
          <a:xfrm>
            <a:off x="6627938" y="956124"/>
            <a:ext cx="839662" cy="324780"/>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Mirrors</a:t>
            </a:r>
          </a:p>
        </p:txBody>
      </p:sp>
      <p:pic>
        <p:nvPicPr>
          <p:cNvPr id="18" name="Picture 17">
            <a:extLst>
              <a:ext uri="{FF2B5EF4-FFF2-40B4-BE49-F238E27FC236}">
                <a16:creationId xmlns:a16="http://schemas.microsoft.com/office/drawing/2014/main" id="{F1BEE5B0-08AD-4B65-B194-1A26BE791A37}"/>
              </a:ext>
            </a:extLst>
          </p:cNvPr>
          <p:cNvPicPr>
            <a:picLocks noChangeAspect="1"/>
          </p:cNvPicPr>
          <p:nvPr/>
        </p:nvPicPr>
        <p:blipFill>
          <a:blip r:embed="rId3"/>
          <a:stretch>
            <a:fillRect/>
          </a:stretch>
        </p:blipFill>
        <p:spPr>
          <a:xfrm>
            <a:off x="135339" y="120529"/>
            <a:ext cx="6316047" cy="3985688"/>
          </a:xfrm>
          <a:prstGeom prst="rect">
            <a:avLst/>
          </a:prstGeom>
        </p:spPr>
      </p:pic>
      <p:cxnSp>
        <p:nvCxnSpPr>
          <p:cNvPr id="21" name="Straight Arrow Connector 20">
            <a:extLst>
              <a:ext uri="{FF2B5EF4-FFF2-40B4-BE49-F238E27FC236}">
                <a16:creationId xmlns:a16="http://schemas.microsoft.com/office/drawing/2014/main" id="{77F3FC7A-BA75-4A67-7148-22FE2D8CA73F}"/>
              </a:ext>
            </a:extLst>
          </p:cNvPr>
          <p:cNvCxnSpPr>
            <a:cxnSpLocks/>
            <a:stCxn id="12" idx="1"/>
          </p:cNvCxnSpPr>
          <p:nvPr/>
        </p:nvCxnSpPr>
        <p:spPr>
          <a:xfrm flipH="1" flipV="1">
            <a:off x="5564063" y="749020"/>
            <a:ext cx="1063875" cy="369494"/>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B514000-9327-29DA-4AE4-E4B6435DF0AB}"/>
              </a:ext>
            </a:extLst>
          </p:cNvPr>
          <p:cNvCxnSpPr>
            <a:cxnSpLocks/>
            <a:stCxn id="12" idx="3"/>
          </p:cNvCxnSpPr>
          <p:nvPr/>
        </p:nvCxnSpPr>
        <p:spPr>
          <a:xfrm flipV="1">
            <a:off x="7467600" y="832104"/>
            <a:ext cx="1660133" cy="28641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385E365-EDCD-B892-B192-8255D92D5372}"/>
              </a:ext>
            </a:extLst>
          </p:cNvPr>
          <p:cNvCxnSpPr>
            <a:cxnSpLocks/>
            <a:stCxn id="7" idx="1"/>
          </p:cNvCxnSpPr>
          <p:nvPr/>
        </p:nvCxnSpPr>
        <p:spPr>
          <a:xfrm flipH="1" flipV="1">
            <a:off x="5564063" y="1434140"/>
            <a:ext cx="1063875" cy="370585"/>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8772387-93F3-F06A-B083-628D867EA7D4}"/>
              </a:ext>
            </a:extLst>
          </p:cNvPr>
          <p:cNvCxnSpPr>
            <a:cxnSpLocks/>
            <a:stCxn id="7" idx="3"/>
          </p:cNvCxnSpPr>
          <p:nvPr/>
        </p:nvCxnSpPr>
        <p:spPr>
          <a:xfrm flipV="1">
            <a:off x="7574483" y="1542290"/>
            <a:ext cx="1182522" cy="262435"/>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02763F3-0A84-C2F9-63A7-00480234337D}"/>
              </a:ext>
            </a:extLst>
          </p:cNvPr>
          <p:cNvCxnSpPr>
            <a:cxnSpLocks/>
            <a:stCxn id="9" idx="1"/>
          </p:cNvCxnSpPr>
          <p:nvPr/>
        </p:nvCxnSpPr>
        <p:spPr>
          <a:xfrm flipH="1" flipV="1">
            <a:off x="5086830" y="2175309"/>
            <a:ext cx="1654158" cy="634222"/>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933258D-EE33-C7BC-0F49-B409E2852624}"/>
              </a:ext>
            </a:extLst>
          </p:cNvPr>
          <p:cNvCxnSpPr>
            <a:cxnSpLocks/>
            <a:stCxn id="9" idx="3"/>
          </p:cNvCxnSpPr>
          <p:nvPr/>
        </p:nvCxnSpPr>
        <p:spPr>
          <a:xfrm flipV="1">
            <a:off x="7574483" y="2175309"/>
            <a:ext cx="2365045" cy="634222"/>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44DEB07-2B52-27F0-627F-91954BFDCAFB}"/>
              </a:ext>
            </a:extLst>
          </p:cNvPr>
          <p:cNvCxnSpPr>
            <a:cxnSpLocks/>
            <a:stCxn id="8" idx="1"/>
          </p:cNvCxnSpPr>
          <p:nvPr/>
        </p:nvCxnSpPr>
        <p:spPr>
          <a:xfrm flipH="1" flipV="1">
            <a:off x="5564063" y="3520814"/>
            <a:ext cx="1176925" cy="84602"/>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C802DF1-9E99-8188-4157-9E5CB55E75D1}"/>
              </a:ext>
            </a:extLst>
          </p:cNvPr>
          <p:cNvCxnSpPr>
            <a:cxnSpLocks/>
            <a:stCxn id="8" idx="3"/>
          </p:cNvCxnSpPr>
          <p:nvPr/>
        </p:nvCxnSpPr>
        <p:spPr>
          <a:xfrm flipV="1">
            <a:off x="7647706" y="3512880"/>
            <a:ext cx="1212830" cy="92536"/>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39">
            <a:extLst>
              <a:ext uri="{FF2B5EF4-FFF2-40B4-BE49-F238E27FC236}">
                <a16:creationId xmlns:a16="http://schemas.microsoft.com/office/drawing/2014/main" id="{2BED5C78-6E0D-911D-D112-F5C110AFBDC3}"/>
              </a:ext>
            </a:extLst>
          </p:cNvPr>
          <p:cNvSpPr txBox="1"/>
          <p:nvPr/>
        </p:nvSpPr>
        <p:spPr>
          <a:xfrm>
            <a:off x="8914392" y="3805265"/>
            <a:ext cx="1850939" cy="369332"/>
          </a:xfrm>
          <a:prstGeom prst="rect">
            <a:avLst/>
          </a:prstGeom>
          <a:noFill/>
          <a:ln w="381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pfRICH</a:t>
            </a:r>
            <a:r>
              <a:rPr lang="en-US" dirty="0"/>
              <a:t> Prototype</a:t>
            </a:r>
          </a:p>
        </p:txBody>
      </p:sp>
      <p:sp>
        <p:nvSpPr>
          <p:cNvPr id="56" name="TextBox 39">
            <a:extLst>
              <a:ext uri="{FF2B5EF4-FFF2-40B4-BE49-F238E27FC236}">
                <a16:creationId xmlns:a16="http://schemas.microsoft.com/office/drawing/2014/main" id="{8FA0C53A-008A-CD71-5FCB-47E1D19B963E}"/>
              </a:ext>
            </a:extLst>
          </p:cNvPr>
          <p:cNvSpPr txBox="1"/>
          <p:nvPr/>
        </p:nvSpPr>
        <p:spPr>
          <a:xfrm>
            <a:off x="1782328" y="4098429"/>
            <a:ext cx="2942072" cy="369332"/>
          </a:xfrm>
          <a:prstGeom prst="rect">
            <a:avLst/>
          </a:prstGeom>
          <a:noFill/>
          <a:ln w="381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pfRICH</a:t>
            </a:r>
            <a:r>
              <a:rPr lang="en-US" dirty="0"/>
              <a:t> Full Detector Model </a:t>
            </a:r>
          </a:p>
        </p:txBody>
      </p:sp>
    </p:spTree>
    <p:extLst>
      <p:ext uri="{BB962C8B-B14F-4D97-AF65-F5344CB8AC3E}">
        <p14:creationId xmlns:p14="http://schemas.microsoft.com/office/powerpoint/2010/main" val="3190454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9B6883-D8AA-BED7-DCE2-DBD17508C1D9}"/>
              </a:ext>
            </a:extLst>
          </p:cNvPr>
          <p:cNvPicPr>
            <a:picLocks noChangeAspect="1"/>
          </p:cNvPicPr>
          <p:nvPr/>
        </p:nvPicPr>
        <p:blipFill>
          <a:blip r:embed="rId2"/>
          <a:stretch>
            <a:fillRect/>
          </a:stretch>
        </p:blipFill>
        <p:spPr>
          <a:xfrm>
            <a:off x="6624173" y="1024824"/>
            <a:ext cx="5155005" cy="5382432"/>
          </a:xfrm>
          <a:prstGeom prst="rect">
            <a:avLst/>
          </a:prstGeom>
        </p:spPr>
      </p:pic>
      <p:sp>
        <p:nvSpPr>
          <p:cNvPr id="2" name="Title 1">
            <a:extLst>
              <a:ext uri="{FF2B5EF4-FFF2-40B4-BE49-F238E27FC236}">
                <a16:creationId xmlns:a16="http://schemas.microsoft.com/office/drawing/2014/main" id="{C99B2510-4682-4F92-BF1B-2548748BBDC4}"/>
              </a:ext>
            </a:extLst>
          </p:cNvPr>
          <p:cNvSpPr>
            <a:spLocks noGrp="1"/>
          </p:cNvSpPr>
          <p:nvPr>
            <p:ph type="title"/>
          </p:nvPr>
        </p:nvSpPr>
        <p:spPr>
          <a:xfrm>
            <a:off x="838200" y="18255"/>
            <a:ext cx="10515600" cy="1325563"/>
          </a:xfrm>
        </p:spPr>
        <p:txBody>
          <a:bodyPr/>
          <a:lstStyle/>
          <a:p>
            <a:r>
              <a:rPr lang="en-US" dirty="0"/>
              <a:t>Model Overviews (Endcaps)</a:t>
            </a:r>
          </a:p>
        </p:txBody>
      </p:sp>
      <p:sp>
        <p:nvSpPr>
          <p:cNvPr id="4" name="Slide Number Placeholder 3">
            <a:extLst>
              <a:ext uri="{FF2B5EF4-FFF2-40B4-BE49-F238E27FC236}">
                <a16:creationId xmlns:a16="http://schemas.microsoft.com/office/drawing/2014/main" id="{417C5DC0-CF57-4C00-919D-969533C96773}"/>
              </a:ext>
            </a:extLst>
          </p:cNvPr>
          <p:cNvSpPr>
            <a:spLocks noGrp="1"/>
          </p:cNvSpPr>
          <p:nvPr>
            <p:ph type="sldNum" sz="quarter" idx="12"/>
          </p:nvPr>
        </p:nvSpPr>
        <p:spPr/>
        <p:txBody>
          <a:bodyPr/>
          <a:lstStyle/>
          <a:p>
            <a:fld id="{893C5830-40F3-F04E-B2E3-10E6672BA8FF}" type="slidenum">
              <a:rPr lang="en-US" smtClean="0"/>
              <a:pPr/>
              <a:t>13</a:t>
            </a:fld>
            <a:endParaRPr lang="en-US"/>
          </a:p>
        </p:txBody>
      </p:sp>
      <p:sp>
        <p:nvSpPr>
          <p:cNvPr id="12" name="Rectangle 11">
            <a:extLst>
              <a:ext uri="{FF2B5EF4-FFF2-40B4-BE49-F238E27FC236}">
                <a16:creationId xmlns:a16="http://schemas.microsoft.com/office/drawing/2014/main" id="{B5CEFA4C-FEFF-4BB4-AD3B-CD06337D319E}"/>
              </a:ext>
            </a:extLst>
          </p:cNvPr>
          <p:cNvSpPr/>
          <p:nvPr/>
        </p:nvSpPr>
        <p:spPr>
          <a:xfrm>
            <a:off x="10279550" y="399876"/>
            <a:ext cx="1003979" cy="544580"/>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Hadron HCAL</a:t>
            </a:r>
          </a:p>
        </p:txBody>
      </p:sp>
      <p:cxnSp>
        <p:nvCxnSpPr>
          <p:cNvPr id="13" name="Straight Arrow Connector 12">
            <a:extLst>
              <a:ext uri="{FF2B5EF4-FFF2-40B4-BE49-F238E27FC236}">
                <a16:creationId xmlns:a16="http://schemas.microsoft.com/office/drawing/2014/main" id="{47740C9F-A110-4B96-9731-7EFD159586FD}"/>
              </a:ext>
            </a:extLst>
          </p:cNvPr>
          <p:cNvCxnSpPr>
            <a:cxnSpLocks/>
            <a:stCxn id="12" idx="2"/>
          </p:cNvCxnSpPr>
          <p:nvPr/>
        </p:nvCxnSpPr>
        <p:spPr>
          <a:xfrm>
            <a:off x="10781540" y="944456"/>
            <a:ext cx="501989" cy="78098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0B99FAF-A48C-4CCC-8A97-E830B027742B}"/>
              </a:ext>
            </a:extLst>
          </p:cNvPr>
          <p:cNvSpPr/>
          <p:nvPr/>
        </p:nvSpPr>
        <p:spPr>
          <a:xfrm>
            <a:off x="6925544" y="2090239"/>
            <a:ext cx="1325724" cy="477876"/>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Flux Return</a:t>
            </a:r>
          </a:p>
        </p:txBody>
      </p:sp>
      <p:cxnSp>
        <p:nvCxnSpPr>
          <p:cNvPr id="15" name="Straight Arrow Connector 14">
            <a:extLst>
              <a:ext uri="{FF2B5EF4-FFF2-40B4-BE49-F238E27FC236}">
                <a16:creationId xmlns:a16="http://schemas.microsoft.com/office/drawing/2014/main" id="{E76A1C81-4E64-4CEF-B7E0-02CB8D0457F4}"/>
              </a:ext>
            </a:extLst>
          </p:cNvPr>
          <p:cNvCxnSpPr>
            <a:cxnSpLocks/>
            <a:stCxn id="14" idx="2"/>
          </p:cNvCxnSpPr>
          <p:nvPr/>
        </p:nvCxnSpPr>
        <p:spPr>
          <a:xfrm>
            <a:off x="7588406" y="2568115"/>
            <a:ext cx="238165" cy="36512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5C5717F-96E7-4E47-987E-8A86EE201B20}"/>
              </a:ext>
            </a:extLst>
          </p:cNvPr>
          <p:cNvSpPr/>
          <p:nvPr/>
        </p:nvSpPr>
        <p:spPr>
          <a:xfrm>
            <a:off x="8699686" y="1313205"/>
            <a:ext cx="1003979" cy="544580"/>
          </a:xfrm>
          <a:prstGeom prst="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Hadron EMCAL</a:t>
            </a:r>
          </a:p>
        </p:txBody>
      </p:sp>
      <p:cxnSp>
        <p:nvCxnSpPr>
          <p:cNvPr id="19" name="Straight Arrow Connector 18">
            <a:extLst>
              <a:ext uri="{FF2B5EF4-FFF2-40B4-BE49-F238E27FC236}">
                <a16:creationId xmlns:a16="http://schemas.microsoft.com/office/drawing/2014/main" id="{613FFBCB-5B0C-4548-A03B-E913212A55D2}"/>
              </a:ext>
            </a:extLst>
          </p:cNvPr>
          <p:cNvCxnSpPr>
            <a:cxnSpLocks/>
            <a:stCxn id="18" idx="2"/>
          </p:cNvCxnSpPr>
          <p:nvPr/>
        </p:nvCxnSpPr>
        <p:spPr>
          <a:xfrm>
            <a:off x="9201676" y="1857785"/>
            <a:ext cx="1099903" cy="71033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CCDCA05-7DC4-4F90-933F-8BF82ADDA972}"/>
              </a:ext>
            </a:extLst>
          </p:cNvPr>
          <p:cNvSpPr/>
          <p:nvPr/>
        </p:nvSpPr>
        <p:spPr>
          <a:xfrm>
            <a:off x="8788462" y="5544796"/>
            <a:ext cx="1198521" cy="532012"/>
          </a:xfrm>
          <a:prstGeom prst="rect">
            <a:avLst/>
          </a:prstGeom>
          <a:solidFill>
            <a:srgbClr val="F7DBDB"/>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Lepton HCAL</a:t>
            </a:r>
          </a:p>
        </p:txBody>
      </p:sp>
      <p:cxnSp>
        <p:nvCxnSpPr>
          <p:cNvPr id="26" name="Straight Arrow Connector 25">
            <a:extLst>
              <a:ext uri="{FF2B5EF4-FFF2-40B4-BE49-F238E27FC236}">
                <a16:creationId xmlns:a16="http://schemas.microsoft.com/office/drawing/2014/main" id="{5FD0A57C-3377-4EDE-ACEA-B4FA8158EBE5}"/>
              </a:ext>
            </a:extLst>
          </p:cNvPr>
          <p:cNvCxnSpPr>
            <a:cxnSpLocks/>
            <a:stCxn id="25" idx="1"/>
          </p:cNvCxnSpPr>
          <p:nvPr/>
        </p:nvCxnSpPr>
        <p:spPr>
          <a:xfrm flipH="1" flipV="1">
            <a:off x="8251268" y="5473399"/>
            <a:ext cx="537194" cy="3374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DE3C9DAA-7425-D971-C04C-29AE69A329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58" y="1169014"/>
            <a:ext cx="6485481" cy="509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761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C65700-1E03-4E60-9E57-FF7EBA49E684}"/>
              </a:ext>
            </a:extLst>
          </p:cNvPr>
          <p:cNvSpPr>
            <a:spLocks noGrp="1"/>
          </p:cNvSpPr>
          <p:nvPr>
            <p:ph type="sldNum" sz="quarter" idx="12"/>
          </p:nvPr>
        </p:nvSpPr>
        <p:spPr/>
        <p:txBody>
          <a:bodyPr/>
          <a:lstStyle/>
          <a:p>
            <a:fld id="{893C5830-40F3-F04E-B2E3-10E6672BA8FF}" type="slidenum">
              <a:rPr lang="en-US" smtClean="0"/>
              <a:pPr/>
              <a:t>14</a:t>
            </a:fld>
            <a:endParaRPr lang="en-US"/>
          </a:p>
        </p:txBody>
      </p:sp>
      <p:sp>
        <p:nvSpPr>
          <p:cNvPr id="35" name="Title 1">
            <a:extLst>
              <a:ext uri="{FF2B5EF4-FFF2-40B4-BE49-F238E27FC236}">
                <a16:creationId xmlns:a16="http://schemas.microsoft.com/office/drawing/2014/main" id="{0C821E38-0F39-E234-4559-690C367ED86F}"/>
              </a:ext>
            </a:extLst>
          </p:cNvPr>
          <p:cNvSpPr>
            <a:spLocks noGrp="1"/>
          </p:cNvSpPr>
          <p:nvPr/>
        </p:nvSpPr>
        <p:spPr>
          <a:xfrm>
            <a:off x="163898" y="4934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a:lstStyle>
          <a:p>
            <a:r>
              <a:rPr lang="en-US" dirty="0" err="1"/>
              <a:t>dRICH</a:t>
            </a:r>
            <a:r>
              <a:rPr lang="en-US" dirty="0"/>
              <a:t> Overview</a:t>
            </a:r>
          </a:p>
        </p:txBody>
      </p:sp>
      <p:pic>
        <p:nvPicPr>
          <p:cNvPr id="36" name="Picture 35" descr="A picture containing text&#10;&#10;Description automatically generated">
            <a:extLst>
              <a:ext uri="{FF2B5EF4-FFF2-40B4-BE49-F238E27FC236}">
                <a16:creationId xmlns:a16="http://schemas.microsoft.com/office/drawing/2014/main" id="{3D041A4B-8CC2-8D35-782B-383886D87224}"/>
              </a:ext>
            </a:extLst>
          </p:cNvPr>
          <p:cNvPicPr>
            <a:picLocks noChangeAspect="1"/>
          </p:cNvPicPr>
          <p:nvPr/>
        </p:nvPicPr>
        <p:blipFill rotWithShape="1">
          <a:blip r:embed="rId2"/>
          <a:srcRect l="32174" r="42065"/>
          <a:stretch/>
        </p:blipFill>
        <p:spPr>
          <a:xfrm>
            <a:off x="4335737" y="909482"/>
            <a:ext cx="2693505" cy="4925662"/>
          </a:xfrm>
          <a:prstGeom prst="rect">
            <a:avLst/>
          </a:prstGeom>
          <a:noFill/>
        </p:spPr>
      </p:pic>
      <p:pic>
        <p:nvPicPr>
          <p:cNvPr id="37" name="Picture 36">
            <a:extLst>
              <a:ext uri="{FF2B5EF4-FFF2-40B4-BE49-F238E27FC236}">
                <a16:creationId xmlns:a16="http://schemas.microsoft.com/office/drawing/2014/main" id="{979733C1-93FE-7467-F07B-9537E6F7E9EF}"/>
              </a:ext>
            </a:extLst>
          </p:cNvPr>
          <p:cNvPicPr>
            <a:picLocks noChangeAspect="1"/>
          </p:cNvPicPr>
          <p:nvPr/>
        </p:nvPicPr>
        <p:blipFill rotWithShape="1">
          <a:blip r:embed="rId3"/>
          <a:srcRect l="25576" t="-816" r="33328" b="816"/>
          <a:stretch/>
        </p:blipFill>
        <p:spPr>
          <a:xfrm>
            <a:off x="7732066" y="416916"/>
            <a:ext cx="4437822" cy="6029403"/>
          </a:xfrm>
          <a:prstGeom prst="rect">
            <a:avLst/>
          </a:prstGeom>
        </p:spPr>
      </p:pic>
      <p:cxnSp>
        <p:nvCxnSpPr>
          <p:cNvPr id="38" name="Straight Arrow Connector 37">
            <a:extLst>
              <a:ext uri="{FF2B5EF4-FFF2-40B4-BE49-F238E27FC236}">
                <a16:creationId xmlns:a16="http://schemas.microsoft.com/office/drawing/2014/main" id="{18E7A01F-D571-D218-2989-253C6328935B}"/>
              </a:ext>
            </a:extLst>
          </p:cNvPr>
          <p:cNvCxnSpPr>
            <a:cxnSpLocks/>
          </p:cNvCxnSpPr>
          <p:nvPr/>
        </p:nvCxnSpPr>
        <p:spPr>
          <a:xfrm flipH="1">
            <a:off x="6629856" y="1505918"/>
            <a:ext cx="586333" cy="2544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7BF6B56A-AF0F-2E57-BC9E-1526A1B31F27}"/>
              </a:ext>
            </a:extLst>
          </p:cNvPr>
          <p:cNvCxnSpPr>
            <a:cxnSpLocks/>
          </p:cNvCxnSpPr>
          <p:nvPr/>
        </p:nvCxnSpPr>
        <p:spPr>
          <a:xfrm>
            <a:off x="4431108" y="2350449"/>
            <a:ext cx="383909" cy="2652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F3B1EDF-33EA-6DD6-F754-DF16243B1745}"/>
              </a:ext>
            </a:extLst>
          </p:cNvPr>
          <p:cNvCxnSpPr>
            <a:cxnSpLocks/>
          </p:cNvCxnSpPr>
          <p:nvPr/>
        </p:nvCxnSpPr>
        <p:spPr>
          <a:xfrm flipH="1" flipV="1">
            <a:off x="6085404" y="5121570"/>
            <a:ext cx="1062539" cy="3559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B37DAB8-B5C4-23E3-39EC-AED2124089ED}"/>
              </a:ext>
            </a:extLst>
          </p:cNvPr>
          <p:cNvCxnSpPr>
            <a:cxnSpLocks/>
          </p:cNvCxnSpPr>
          <p:nvPr/>
        </p:nvCxnSpPr>
        <p:spPr>
          <a:xfrm>
            <a:off x="4444653" y="3036248"/>
            <a:ext cx="655387" cy="1022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C3C8789-B3EB-874F-E989-A6065662F9E2}"/>
              </a:ext>
            </a:extLst>
          </p:cNvPr>
          <p:cNvCxnSpPr>
            <a:cxnSpLocks/>
          </p:cNvCxnSpPr>
          <p:nvPr/>
        </p:nvCxnSpPr>
        <p:spPr>
          <a:xfrm flipH="1" flipV="1">
            <a:off x="6504896" y="3467885"/>
            <a:ext cx="481642" cy="2364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A25A763-5303-0C84-6C2D-05268CC718ED}"/>
              </a:ext>
            </a:extLst>
          </p:cNvPr>
          <p:cNvCxnSpPr>
            <a:cxnSpLocks/>
          </p:cNvCxnSpPr>
          <p:nvPr/>
        </p:nvCxnSpPr>
        <p:spPr>
          <a:xfrm>
            <a:off x="10630594" y="650754"/>
            <a:ext cx="97648" cy="6941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E749DD8-4CA5-5B0E-39FE-B879C8ED48E8}"/>
              </a:ext>
            </a:extLst>
          </p:cNvPr>
          <p:cNvCxnSpPr>
            <a:cxnSpLocks/>
          </p:cNvCxnSpPr>
          <p:nvPr/>
        </p:nvCxnSpPr>
        <p:spPr>
          <a:xfrm flipH="1">
            <a:off x="8470888" y="650754"/>
            <a:ext cx="978466" cy="16410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33">
            <a:extLst>
              <a:ext uri="{FF2B5EF4-FFF2-40B4-BE49-F238E27FC236}">
                <a16:creationId xmlns:a16="http://schemas.microsoft.com/office/drawing/2014/main" id="{63DE9F53-E318-DA48-2139-6B7ECD279D03}"/>
              </a:ext>
            </a:extLst>
          </p:cNvPr>
          <p:cNvSpPr txBox="1"/>
          <p:nvPr/>
        </p:nvSpPr>
        <p:spPr>
          <a:xfrm>
            <a:off x="7252808" y="963929"/>
            <a:ext cx="1041952" cy="646331"/>
          </a:xfrm>
          <a:prstGeom prst="rect">
            <a:avLst/>
          </a:prstGeom>
          <a:noFill/>
          <a:ln w="381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Spherical</a:t>
            </a:r>
          </a:p>
          <a:p>
            <a:r>
              <a:rPr lang="en-US" dirty="0"/>
              <a:t>Mirrors</a:t>
            </a:r>
          </a:p>
        </p:txBody>
      </p:sp>
      <p:sp>
        <p:nvSpPr>
          <p:cNvPr id="46" name="TextBox 35">
            <a:extLst>
              <a:ext uri="{FF2B5EF4-FFF2-40B4-BE49-F238E27FC236}">
                <a16:creationId xmlns:a16="http://schemas.microsoft.com/office/drawing/2014/main" id="{3CAD269D-E558-29B4-99FA-213F2D1A7782}"/>
              </a:ext>
            </a:extLst>
          </p:cNvPr>
          <p:cNvSpPr txBox="1"/>
          <p:nvPr/>
        </p:nvSpPr>
        <p:spPr>
          <a:xfrm>
            <a:off x="7039719" y="3519696"/>
            <a:ext cx="1128060" cy="923330"/>
          </a:xfrm>
          <a:prstGeom prst="rect">
            <a:avLst/>
          </a:prstGeom>
          <a:noFill/>
          <a:ln w="3810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Inner Beampipe</a:t>
            </a:r>
          </a:p>
          <a:p>
            <a:r>
              <a:rPr lang="en-US" dirty="0"/>
              <a:t>Housing</a:t>
            </a:r>
          </a:p>
        </p:txBody>
      </p:sp>
      <p:sp>
        <p:nvSpPr>
          <p:cNvPr id="47" name="TextBox 38">
            <a:extLst>
              <a:ext uri="{FF2B5EF4-FFF2-40B4-BE49-F238E27FC236}">
                <a16:creationId xmlns:a16="http://schemas.microsoft.com/office/drawing/2014/main" id="{2698B3F7-AF9E-7920-EBF8-15D554BD79C2}"/>
              </a:ext>
            </a:extLst>
          </p:cNvPr>
          <p:cNvSpPr txBox="1"/>
          <p:nvPr/>
        </p:nvSpPr>
        <p:spPr>
          <a:xfrm>
            <a:off x="7193916" y="5167605"/>
            <a:ext cx="1391728" cy="646331"/>
          </a:xfrm>
          <a:prstGeom prst="rect">
            <a:avLst/>
          </a:prstGeom>
          <a:solidFill>
            <a:schemeClr val="bg1"/>
          </a:solidFill>
          <a:ln w="381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Spherical</a:t>
            </a:r>
          </a:p>
          <a:p>
            <a:r>
              <a:rPr lang="en-US" dirty="0"/>
              <a:t>Sensor Plane</a:t>
            </a:r>
          </a:p>
        </p:txBody>
      </p:sp>
      <p:sp>
        <p:nvSpPr>
          <p:cNvPr id="48" name="TextBox 39">
            <a:extLst>
              <a:ext uri="{FF2B5EF4-FFF2-40B4-BE49-F238E27FC236}">
                <a16:creationId xmlns:a16="http://schemas.microsoft.com/office/drawing/2014/main" id="{E8E02AF0-1F0D-7644-90C7-446C6935C717}"/>
              </a:ext>
            </a:extLst>
          </p:cNvPr>
          <p:cNvSpPr txBox="1"/>
          <p:nvPr/>
        </p:nvSpPr>
        <p:spPr>
          <a:xfrm>
            <a:off x="3509114" y="1760354"/>
            <a:ext cx="872355" cy="646331"/>
          </a:xfrm>
          <a:prstGeom prst="rect">
            <a:avLst/>
          </a:prstGeom>
          <a:noFill/>
          <a:ln w="381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Sensor </a:t>
            </a:r>
          </a:p>
          <a:p>
            <a:r>
              <a:rPr lang="en-US" dirty="0"/>
              <a:t>Boxes</a:t>
            </a:r>
          </a:p>
        </p:txBody>
      </p:sp>
      <p:sp>
        <p:nvSpPr>
          <p:cNvPr id="49" name="TextBox 40">
            <a:extLst>
              <a:ext uri="{FF2B5EF4-FFF2-40B4-BE49-F238E27FC236}">
                <a16:creationId xmlns:a16="http://schemas.microsoft.com/office/drawing/2014/main" id="{8F2A5E6E-5627-91EE-0A74-9EE53E8D8639}"/>
              </a:ext>
            </a:extLst>
          </p:cNvPr>
          <p:cNvSpPr txBox="1"/>
          <p:nvPr/>
        </p:nvSpPr>
        <p:spPr>
          <a:xfrm>
            <a:off x="3500007" y="2713083"/>
            <a:ext cx="902748" cy="646331"/>
          </a:xfrm>
          <a:prstGeom prst="rect">
            <a:avLst/>
          </a:prstGeom>
          <a:noFill/>
          <a:ln w="381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Gas </a:t>
            </a:r>
          </a:p>
          <a:p>
            <a:r>
              <a:rPr lang="en-US" dirty="0"/>
              <a:t>Volume</a:t>
            </a:r>
          </a:p>
        </p:txBody>
      </p:sp>
      <p:sp>
        <p:nvSpPr>
          <p:cNvPr id="50" name="TextBox 42">
            <a:extLst>
              <a:ext uri="{FF2B5EF4-FFF2-40B4-BE49-F238E27FC236}">
                <a16:creationId xmlns:a16="http://schemas.microsoft.com/office/drawing/2014/main" id="{2613E8B7-8AB6-BF47-2BA1-09920F9576A3}"/>
              </a:ext>
            </a:extLst>
          </p:cNvPr>
          <p:cNvSpPr txBox="1"/>
          <p:nvPr/>
        </p:nvSpPr>
        <p:spPr>
          <a:xfrm>
            <a:off x="3752476" y="4921173"/>
            <a:ext cx="906787" cy="369332"/>
          </a:xfrm>
          <a:prstGeom prst="rect">
            <a:avLst/>
          </a:prstGeom>
          <a:solidFill>
            <a:schemeClr val="bg1"/>
          </a:solidFill>
          <a:ln w="381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Aerogel</a:t>
            </a:r>
          </a:p>
        </p:txBody>
      </p:sp>
      <p:cxnSp>
        <p:nvCxnSpPr>
          <p:cNvPr id="51" name="Straight Arrow Connector 50">
            <a:extLst>
              <a:ext uri="{FF2B5EF4-FFF2-40B4-BE49-F238E27FC236}">
                <a16:creationId xmlns:a16="http://schemas.microsoft.com/office/drawing/2014/main" id="{2876C2AF-5F87-9E0B-9DA6-6B25BCAB8028}"/>
              </a:ext>
            </a:extLst>
          </p:cNvPr>
          <p:cNvCxnSpPr>
            <a:cxnSpLocks/>
          </p:cNvCxnSpPr>
          <p:nvPr/>
        </p:nvCxnSpPr>
        <p:spPr>
          <a:xfrm flipV="1">
            <a:off x="4696354" y="4521277"/>
            <a:ext cx="923646" cy="49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49">
            <a:extLst>
              <a:ext uri="{FF2B5EF4-FFF2-40B4-BE49-F238E27FC236}">
                <a16:creationId xmlns:a16="http://schemas.microsoft.com/office/drawing/2014/main" id="{50DA8C89-00C3-E037-430A-DF88D9770653}"/>
              </a:ext>
            </a:extLst>
          </p:cNvPr>
          <p:cNvSpPr txBox="1"/>
          <p:nvPr/>
        </p:nvSpPr>
        <p:spPr>
          <a:xfrm>
            <a:off x="8734522" y="232250"/>
            <a:ext cx="2432910" cy="369332"/>
          </a:xfrm>
          <a:prstGeom prst="rect">
            <a:avLst/>
          </a:prstGeom>
          <a:noFill/>
          <a:ln w="38100">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Services Representation</a:t>
            </a:r>
          </a:p>
        </p:txBody>
      </p:sp>
      <p:sp>
        <p:nvSpPr>
          <p:cNvPr id="54" name="TextBox 13">
            <a:extLst>
              <a:ext uri="{FF2B5EF4-FFF2-40B4-BE49-F238E27FC236}">
                <a16:creationId xmlns:a16="http://schemas.microsoft.com/office/drawing/2014/main" id="{87ABFEBC-00B6-0BCD-6166-A17569B95695}"/>
              </a:ext>
            </a:extLst>
          </p:cNvPr>
          <p:cNvSpPr txBox="1"/>
          <p:nvPr/>
        </p:nvSpPr>
        <p:spPr>
          <a:xfrm>
            <a:off x="4402755" y="5657333"/>
            <a:ext cx="2638736" cy="369332"/>
          </a:xfrm>
          <a:prstGeom prst="rect">
            <a:avLst/>
          </a:prstGeom>
          <a:solidFill>
            <a:schemeClr val="bg1"/>
          </a:solidFill>
          <a:ln>
            <a:solidFill>
              <a:srgbClr val="FF000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Estimated Weight: 2000kg</a:t>
            </a:r>
          </a:p>
        </p:txBody>
      </p:sp>
      <p:sp>
        <p:nvSpPr>
          <p:cNvPr id="55" name="Rectangle 54">
            <a:extLst>
              <a:ext uri="{FF2B5EF4-FFF2-40B4-BE49-F238E27FC236}">
                <a16:creationId xmlns:a16="http://schemas.microsoft.com/office/drawing/2014/main" id="{1E656484-BF38-E810-4309-46375D72FDAD}"/>
              </a:ext>
            </a:extLst>
          </p:cNvPr>
          <p:cNvSpPr/>
          <p:nvPr/>
        </p:nvSpPr>
        <p:spPr>
          <a:xfrm>
            <a:off x="9051771" y="4644331"/>
            <a:ext cx="844062" cy="17176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Content Placeholder 2">
            <a:extLst>
              <a:ext uri="{FF2B5EF4-FFF2-40B4-BE49-F238E27FC236}">
                <a16:creationId xmlns:a16="http://schemas.microsoft.com/office/drawing/2014/main" id="{8A6DBFE0-6066-D860-BC55-9A93F011F5C2}"/>
              </a:ext>
            </a:extLst>
          </p:cNvPr>
          <p:cNvSpPr>
            <a:spLocks noGrp="1"/>
          </p:cNvSpPr>
          <p:nvPr/>
        </p:nvSpPr>
        <p:spPr>
          <a:xfrm>
            <a:off x="22169" y="1412562"/>
            <a:ext cx="3506741" cy="46718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Recent global positional changes have reduced integration interferences, however there are still a few minor areas of concern that are being addressed</a:t>
            </a:r>
          </a:p>
          <a:p>
            <a:pPr marL="0" indent="0">
              <a:buNone/>
            </a:pPr>
            <a:r>
              <a:rPr lang="en-US" sz="1800" dirty="0"/>
              <a:t> </a:t>
            </a:r>
          </a:p>
          <a:p>
            <a:r>
              <a:rPr lang="en-US" sz="1800" dirty="0"/>
              <a:t>Installation and support designs for the dRICH are still being developed but consistent with the overall design schedule</a:t>
            </a:r>
          </a:p>
          <a:p>
            <a:endParaRPr lang="en-US" sz="1600" dirty="0"/>
          </a:p>
        </p:txBody>
      </p:sp>
    </p:spTree>
    <p:extLst>
      <p:ext uri="{BB962C8B-B14F-4D97-AF65-F5344CB8AC3E}">
        <p14:creationId xmlns:p14="http://schemas.microsoft.com/office/powerpoint/2010/main" val="479457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A0B80-3EB7-4FF5-852C-5D6DD779B1A7}"/>
              </a:ext>
            </a:extLst>
          </p:cNvPr>
          <p:cNvSpPr>
            <a:spLocks noGrp="1"/>
          </p:cNvSpPr>
          <p:nvPr>
            <p:ph type="title"/>
          </p:nvPr>
        </p:nvSpPr>
        <p:spPr>
          <a:xfrm>
            <a:off x="260018" y="0"/>
            <a:ext cx="10255581" cy="850931"/>
          </a:xfrm>
        </p:spPr>
        <p:txBody>
          <a:bodyPr>
            <a:normAutofit/>
          </a:bodyPr>
          <a:lstStyle/>
          <a:p>
            <a:r>
              <a:rPr lang="en-US" sz="3600" dirty="0"/>
              <a:t>DIRC Support</a:t>
            </a:r>
          </a:p>
        </p:txBody>
      </p:sp>
      <p:sp>
        <p:nvSpPr>
          <p:cNvPr id="3" name="Content Placeholder 2">
            <a:extLst>
              <a:ext uri="{FF2B5EF4-FFF2-40B4-BE49-F238E27FC236}">
                <a16:creationId xmlns:a16="http://schemas.microsoft.com/office/drawing/2014/main" id="{CF2836D7-079B-4334-9C64-AEFD26D31AD9}"/>
              </a:ext>
            </a:extLst>
          </p:cNvPr>
          <p:cNvSpPr>
            <a:spLocks noGrp="1"/>
          </p:cNvSpPr>
          <p:nvPr>
            <p:ph idx="1"/>
          </p:nvPr>
        </p:nvSpPr>
        <p:spPr>
          <a:xfrm>
            <a:off x="138678" y="932156"/>
            <a:ext cx="3914363" cy="5412962"/>
          </a:xfrm>
        </p:spPr>
        <p:txBody>
          <a:bodyPr>
            <a:normAutofit fontScale="85000" lnSpcReduction="10000"/>
          </a:bodyPr>
          <a:lstStyle/>
          <a:p>
            <a:r>
              <a:rPr lang="en-US" sz="2000" dirty="0"/>
              <a:t>Current plan is to use barrel EMCAL for support of Inner Detectors/Waiting for Barrel EMCAL group to confirm the design of Barrel EMCAL.</a:t>
            </a:r>
          </a:p>
          <a:p>
            <a:endParaRPr lang="en-US" sz="2000" dirty="0"/>
          </a:p>
          <a:p>
            <a:r>
              <a:rPr lang="en-US" sz="2000" dirty="0"/>
              <a:t>Outer MPGDs and DIRC </a:t>
            </a:r>
            <a:r>
              <a:rPr lang="en-US" sz="2000" dirty="0" err="1"/>
              <a:t>barboxes</a:t>
            </a:r>
            <a:r>
              <a:rPr lang="en-US" sz="2000" dirty="0"/>
              <a:t> will be nested in the area between rails.</a:t>
            </a:r>
          </a:p>
          <a:p>
            <a:endParaRPr lang="en-US" sz="2000" dirty="0"/>
          </a:p>
          <a:p>
            <a:r>
              <a:rPr lang="en-US" sz="2000" dirty="0"/>
              <a:t>A carbon fiber Support Structure supported using Barrel EMCAL will support all the inner detectors</a:t>
            </a:r>
          </a:p>
          <a:p>
            <a:endParaRPr lang="en-US" sz="2000" dirty="0"/>
          </a:p>
          <a:p>
            <a:r>
              <a:rPr lang="en-US" sz="2000" dirty="0"/>
              <a:t>Separate Rails will be used for EEEMCAL and </a:t>
            </a:r>
            <a:r>
              <a:rPr lang="en-US" sz="2000" dirty="0" err="1"/>
              <a:t>pfRICH</a:t>
            </a:r>
            <a:r>
              <a:rPr lang="en-US" sz="2000" dirty="0"/>
              <a:t> Installation</a:t>
            </a:r>
          </a:p>
          <a:p>
            <a:endParaRPr lang="en-US" sz="2000" dirty="0"/>
          </a:p>
          <a:p>
            <a:r>
              <a:rPr lang="en-US" sz="2000" dirty="0"/>
              <a:t>Gaps between the EEEMCAL and the carbon fiber cylinder will allow for inner services to be brought out</a:t>
            </a:r>
          </a:p>
        </p:txBody>
      </p:sp>
      <p:sp>
        <p:nvSpPr>
          <p:cNvPr id="4" name="Slide Number Placeholder 3">
            <a:extLst>
              <a:ext uri="{FF2B5EF4-FFF2-40B4-BE49-F238E27FC236}">
                <a16:creationId xmlns:a16="http://schemas.microsoft.com/office/drawing/2014/main" id="{69C65700-1E03-4E60-9E57-FF7EBA49E684}"/>
              </a:ext>
            </a:extLst>
          </p:cNvPr>
          <p:cNvSpPr>
            <a:spLocks noGrp="1"/>
          </p:cNvSpPr>
          <p:nvPr>
            <p:ph type="sldNum" sz="quarter" idx="12"/>
          </p:nvPr>
        </p:nvSpPr>
        <p:spPr/>
        <p:txBody>
          <a:bodyPr/>
          <a:lstStyle/>
          <a:p>
            <a:fld id="{893C5830-40F3-F04E-B2E3-10E6672BA8FF}" type="slidenum">
              <a:rPr lang="en-US" smtClean="0"/>
              <a:pPr/>
              <a:t>15</a:t>
            </a:fld>
            <a:endParaRPr lang="en-US"/>
          </a:p>
        </p:txBody>
      </p:sp>
      <p:pic>
        <p:nvPicPr>
          <p:cNvPr id="7" name="Picture 6">
            <a:extLst>
              <a:ext uri="{FF2B5EF4-FFF2-40B4-BE49-F238E27FC236}">
                <a16:creationId xmlns:a16="http://schemas.microsoft.com/office/drawing/2014/main" id="{D8E1299C-95D1-55D0-5BAA-95899E6E47C0}"/>
              </a:ext>
            </a:extLst>
          </p:cNvPr>
          <p:cNvPicPr>
            <a:picLocks noChangeAspect="1"/>
          </p:cNvPicPr>
          <p:nvPr/>
        </p:nvPicPr>
        <p:blipFill>
          <a:blip r:embed="rId2"/>
          <a:stretch>
            <a:fillRect/>
          </a:stretch>
        </p:blipFill>
        <p:spPr>
          <a:xfrm>
            <a:off x="8819784" y="69945"/>
            <a:ext cx="1867052" cy="3493680"/>
          </a:xfrm>
          <a:prstGeom prst="rect">
            <a:avLst/>
          </a:prstGeom>
        </p:spPr>
      </p:pic>
      <p:sp>
        <p:nvSpPr>
          <p:cNvPr id="11" name="Rectangle 10">
            <a:extLst>
              <a:ext uri="{FF2B5EF4-FFF2-40B4-BE49-F238E27FC236}">
                <a16:creationId xmlns:a16="http://schemas.microsoft.com/office/drawing/2014/main" id="{445CC374-E229-FEA4-9309-1C361687A6F9}"/>
              </a:ext>
            </a:extLst>
          </p:cNvPr>
          <p:cNvSpPr/>
          <p:nvPr/>
        </p:nvSpPr>
        <p:spPr>
          <a:xfrm>
            <a:off x="9110447" y="750193"/>
            <a:ext cx="791635" cy="68444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3" name="Straight Connector 12">
            <a:extLst>
              <a:ext uri="{FF2B5EF4-FFF2-40B4-BE49-F238E27FC236}">
                <a16:creationId xmlns:a16="http://schemas.microsoft.com/office/drawing/2014/main" id="{A6DC5920-87CA-6B68-C20D-7917B123F765}"/>
              </a:ext>
            </a:extLst>
          </p:cNvPr>
          <p:cNvCxnSpPr>
            <a:cxnSpLocks/>
          </p:cNvCxnSpPr>
          <p:nvPr/>
        </p:nvCxnSpPr>
        <p:spPr>
          <a:xfrm>
            <a:off x="8083391" y="384408"/>
            <a:ext cx="1766066" cy="3657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E38179-1361-3A3F-95D8-E751C876BB74}"/>
              </a:ext>
            </a:extLst>
          </p:cNvPr>
          <p:cNvCxnSpPr>
            <a:cxnSpLocks/>
          </p:cNvCxnSpPr>
          <p:nvPr/>
        </p:nvCxnSpPr>
        <p:spPr>
          <a:xfrm flipV="1">
            <a:off x="8083391" y="1428147"/>
            <a:ext cx="1800325" cy="18437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41AD5B6-A63D-C245-09DD-3520FEAEFB18}"/>
              </a:ext>
            </a:extLst>
          </p:cNvPr>
          <p:cNvCxnSpPr>
            <a:cxnSpLocks/>
          </p:cNvCxnSpPr>
          <p:nvPr/>
        </p:nvCxnSpPr>
        <p:spPr>
          <a:xfrm>
            <a:off x="4673525" y="384408"/>
            <a:ext cx="4436922" cy="36296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888180A-14E9-FB49-6D66-DC0E0AB4FA42}"/>
              </a:ext>
            </a:extLst>
          </p:cNvPr>
          <p:cNvCxnSpPr>
            <a:cxnSpLocks/>
          </p:cNvCxnSpPr>
          <p:nvPr/>
        </p:nvCxnSpPr>
        <p:spPr>
          <a:xfrm flipV="1">
            <a:off x="4724400" y="1445036"/>
            <a:ext cx="4386047" cy="17509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F3E0E53-C639-1E39-0F78-808CD2CC2203}"/>
              </a:ext>
            </a:extLst>
          </p:cNvPr>
          <p:cNvPicPr>
            <a:picLocks noChangeAspect="1"/>
          </p:cNvPicPr>
          <p:nvPr/>
        </p:nvPicPr>
        <p:blipFill rotWithShape="1">
          <a:blip r:embed="rId3"/>
          <a:srcRect l="4916" t="5734" r="9610" b="7410"/>
          <a:stretch/>
        </p:blipFill>
        <p:spPr>
          <a:xfrm>
            <a:off x="4673525" y="384408"/>
            <a:ext cx="3409866" cy="2887462"/>
          </a:xfrm>
          <a:prstGeom prst="rect">
            <a:avLst/>
          </a:prstGeom>
          <a:ln w="38100">
            <a:solidFill>
              <a:srgbClr val="FF0000"/>
            </a:solidFill>
          </a:ln>
        </p:spPr>
      </p:pic>
      <p:sp>
        <p:nvSpPr>
          <p:cNvPr id="24" name="Rectangle 23">
            <a:extLst>
              <a:ext uri="{FF2B5EF4-FFF2-40B4-BE49-F238E27FC236}">
                <a16:creationId xmlns:a16="http://schemas.microsoft.com/office/drawing/2014/main" id="{95FFFA6A-ABF3-4958-B82A-D00F0C78DD6D}"/>
              </a:ext>
            </a:extLst>
          </p:cNvPr>
          <p:cNvSpPr/>
          <p:nvPr/>
        </p:nvSpPr>
        <p:spPr>
          <a:xfrm>
            <a:off x="4697273" y="1509592"/>
            <a:ext cx="1104494" cy="273494"/>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Outer MPGDs</a:t>
            </a:r>
          </a:p>
        </p:txBody>
      </p:sp>
      <p:cxnSp>
        <p:nvCxnSpPr>
          <p:cNvPr id="25" name="Straight Arrow Connector 24">
            <a:extLst>
              <a:ext uri="{FF2B5EF4-FFF2-40B4-BE49-F238E27FC236}">
                <a16:creationId xmlns:a16="http://schemas.microsoft.com/office/drawing/2014/main" id="{71EDA706-B355-42F4-A522-316209516F2B}"/>
              </a:ext>
            </a:extLst>
          </p:cNvPr>
          <p:cNvCxnSpPr>
            <a:cxnSpLocks/>
            <a:stCxn id="36" idx="1"/>
          </p:cNvCxnSpPr>
          <p:nvPr/>
        </p:nvCxnSpPr>
        <p:spPr>
          <a:xfrm flipH="1">
            <a:off x="5886249" y="681907"/>
            <a:ext cx="885071" cy="37872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91EB2C0C-C83E-3F80-AAAF-90CA58097147}"/>
              </a:ext>
            </a:extLst>
          </p:cNvPr>
          <p:cNvCxnSpPr>
            <a:cxnSpLocks/>
          </p:cNvCxnSpPr>
          <p:nvPr/>
        </p:nvCxnSpPr>
        <p:spPr>
          <a:xfrm flipV="1">
            <a:off x="5279513" y="1245365"/>
            <a:ext cx="263110" cy="26422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917FEB5-DC6D-29C1-5D93-85D2ED19FF9F}"/>
              </a:ext>
            </a:extLst>
          </p:cNvPr>
          <p:cNvSpPr/>
          <p:nvPr/>
        </p:nvSpPr>
        <p:spPr>
          <a:xfrm>
            <a:off x="6771320" y="512882"/>
            <a:ext cx="1140834" cy="338049"/>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DIRC </a:t>
            </a:r>
            <a:r>
              <a:rPr lang="en-US" sz="1200" dirty="0" err="1">
                <a:solidFill>
                  <a:schemeClr val="tx1"/>
                </a:solidFill>
              </a:rPr>
              <a:t>Barboxes</a:t>
            </a:r>
            <a:endParaRPr lang="en-US" sz="1200" dirty="0">
              <a:solidFill>
                <a:schemeClr val="tx1"/>
              </a:solidFill>
            </a:endParaRPr>
          </a:p>
        </p:txBody>
      </p:sp>
      <p:pic>
        <p:nvPicPr>
          <p:cNvPr id="43" name="Picture 42">
            <a:extLst>
              <a:ext uri="{FF2B5EF4-FFF2-40B4-BE49-F238E27FC236}">
                <a16:creationId xmlns:a16="http://schemas.microsoft.com/office/drawing/2014/main" id="{FB93ADE8-5974-0EEA-0454-CFF4BE6157DE}"/>
              </a:ext>
            </a:extLst>
          </p:cNvPr>
          <p:cNvPicPr>
            <a:picLocks noChangeAspect="1"/>
          </p:cNvPicPr>
          <p:nvPr/>
        </p:nvPicPr>
        <p:blipFill>
          <a:blip r:embed="rId4"/>
          <a:stretch>
            <a:fillRect/>
          </a:stretch>
        </p:blipFill>
        <p:spPr>
          <a:xfrm>
            <a:off x="4037176" y="3734787"/>
            <a:ext cx="4101786" cy="2687474"/>
          </a:xfrm>
          <a:prstGeom prst="rect">
            <a:avLst/>
          </a:prstGeom>
        </p:spPr>
      </p:pic>
      <p:sp>
        <p:nvSpPr>
          <p:cNvPr id="8" name="Rectangle 7">
            <a:extLst>
              <a:ext uri="{FF2B5EF4-FFF2-40B4-BE49-F238E27FC236}">
                <a16:creationId xmlns:a16="http://schemas.microsoft.com/office/drawing/2014/main" id="{160A97B0-F3AC-913D-ECD5-9506348023AD}"/>
              </a:ext>
            </a:extLst>
          </p:cNvPr>
          <p:cNvSpPr/>
          <p:nvPr/>
        </p:nvSpPr>
        <p:spPr>
          <a:xfrm>
            <a:off x="4765405" y="1966005"/>
            <a:ext cx="972052" cy="513581"/>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CF Support Structure</a:t>
            </a:r>
          </a:p>
        </p:txBody>
      </p:sp>
      <p:cxnSp>
        <p:nvCxnSpPr>
          <p:cNvPr id="19" name="Straight Arrow Connector 18">
            <a:extLst>
              <a:ext uri="{FF2B5EF4-FFF2-40B4-BE49-F238E27FC236}">
                <a16:creationId xmlns:a16="http://schemas.microsoft.com/office/drawing/2014/main" id="{66B5F5F3-6176-7B31-D309-8A07ADDE4BD3}"/>
              </a:ext>
            </a:extLst>
          </p:cNvPr>
          <p:cNvCxnSpPr>
            <a:cxnSpLocks/>
          </p:cNvCxnSpPr>
          <p:nvPr/>
        </p:nvCxnSpPr>
        <p:spPr>
          <a:xfrm flipV="1">
            <a:off x="5737457" y="1890096"/>
            <a:ext cx="620484" cy="36004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9CE7948-B05B-F596-7A2C-D9BFA4334FA1}"/>
              </a:ext>
            </a:extLst>
          </p:cNvPr>
          <p:cNvSpPr/>
          <p:nvPr/>
        </p:nvSpPr>
        <p:spPr>
          <a:xfrm>
            <a:off x="4793487" y="2612554"/>
            <a:ext cx="1564454" cy="513581"/>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Rails to Support Inner Detectors</a:t>
            </a:r>
          </a:p>
        </p:txBody>
      </p:sp>
      <p:cxnSp>
        <p:nvCxnSpPr>
          <p:cNvPr id="34" name="Straight Arrow Connector 33">
            <a:extLst>
              <a:ext uri="{FF2B5EF4-FFF2-40B4-BE49-F238E27FC236}">
                <a16:creationId xmlns:a16="http://schemas.microsoft.com/office/drawing/2014/main" id="{3BC7F4E3-D40D-8983-1792-722E8E06880F}"/>
              </a:ext>
            </a:extLst>
          </p:cNvPr>
          <p:cNvCxnSpPr>
            <a:cxnSpLocks/>
            <a:stCxn id="26" idx="3"/>
          </p:cNvCxnSpPr>
          <p:nvPr/>
        </p:nvCxnSpPr>
        <p:spPr>
          <a:xfrm flipV="1">
            <a:off x="6357941" y="2698376"/>
            <a:ext cx="935953" cy="17096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13A1219-4059-1B19-EDAA-5CF6CEE8AF85}"/>
              </a:ext>
            </a:extLst>
          </p:cNvPr>
          <p:cNvSpPr/>
          <p:nvPr/>
        </p:nvSpPr>
        <p:spPr>
          <a:xfrm>
            <a:off x="9329527" y="2962113"/>
            <a:ext cx="1140834" cy="338049"/>
          </a:xfrm>
          <a:prstGeom prst="rect">
            <a:avLst/>
          </a:prstGeom>
          <a:solidFill>
            <a:srgbClr val="FBE5D6">
              <a:alpha val="89020"/>
            </a:srgb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Barrel EMCAL</a:t>
            </a:r>
          </a:p>
        </p:txBody>
      </p:sp>
      <p:pic>
        <p:nvPicPr>
          <p:cNvPr id="1026" name="Picture 2">
            <a:extLst>
              <a:ext uri="{FF2B5EF4-FFF2-40B4-BE49-F238E27FC236}">
                <a16:creationId xmlns:a16="http://schemas.microsoft.com/office/drawing/2014/main" id="{AB43C926-48F3-F93F-977A-B406C3FEFA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3647" y="3580369"/>
            <a:ext cx="3978353" cy="3241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822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9D7A5-C90F-45C8-A0C9-B615ABF4DBEE}"/>
              </a:ext>
            </a:extLst>
          </p:cNvPr>
          <p:cNvSpPr>
            <a:spLocks noGrp="1"/>
          </p:cNvSpPr>
          <p:nvPr>
            <p:ph type="title"/>
          </p:nvPr>
        </p:nvSpPr>
        <p:spPr>
          <a:xfrm>
            <a:off x="0" y="9993"/>
            <a:ext cx="6096000" cy="920962"/>
          </a:xfrm>
        </p:spPr>
        <p:txBody>
          <a:bodyPr>
            <a:normAutofit/>
          </a:bodyPr>
          <a:lstStyle/>
          <a:p>
            <a:r>
              <a:rPr lang="en-US" sz="3600" dirty="0"/>
              <a:t>Services Layout</a:t>
            </a:r>
          </a:p>
        </p:txBody>
      </p:sp>
      <p:sp>
        <p:nvSpPr>
          <p:cNvPr id="3" name="Content Placeholder 2">
            <a:extLst>
              <a:ext uri="{FF2B5EF4-FFF2-40B4-BE49-F238E27FC236}">
                <a16:creationId xmlns:a16="http://schemas.microsoft.com/office/drawing/2014/main" id="{DAFFF83F-EFB3-4532-BD4C-AA3FA68CF931}"/>
              </a:ext>
            </a:extLst>
          </p:cNvPr>
          <p:cNvSpPr>
            <a:spLocks noGrp="1"/>
          </p:cNvSpPr>
          <p:nvPr>
            <p:ph idx="1"/>
          </p:nvPr>
        </p:nvSpPr>
        <p:spPr>
          <a:xfrm>
            <a:off x="0" y="932265"/>
            <a:ext cx="6699604" cy="1215933"/>
          </a:xfrm>
        </p:spPr>
        <p:txBody>
          <a:bodyPr>
            <a:normAutofit/>
          </a:bodyPr>
          <a:lstStyle/>
          <a:p>
            <a:r>
              <a:rPr lang="en-US" sz="2000" dirty="0"/>
              <a:t>Services (Cable and Cooling Line Estimates) were collected from various subgroups.</a:t>
            </a:r>
          </a:p>
          <a:p>
            <a:r>
              <a:rPr lang="en-US" sz="2000" dirty="0"/>
              <a:t>Services Layout is shown in snapshots below:</a:t>
            </a:r>
          </a:p>
        </p:txBody>
      </p:sp>
      <p:sp>
        <p:nvSpPr>
          <p:cNvPr id="4" name="Slide Number Placeholder 3">
            <a:extLst>
              <a:ext uri="{FF2B5EF4-FFF2-40B4-BE49-F238E27FC236}">
                <a16:creationId xmlns:a16="http://schemas.microsoft.com/office/drawing/2014/main" id="{569FFC32-5B59-4E40-BC8D-79CBD6201D3C}"/>
              </a:ext>
            </a:extLst>
          </p:cNvPr>
          <p:cNvSpPr>
            <a:spLocks noGrp="1"/>
          </p:cNvSpPr>
          <p:nvPr>
            <p:ph type="sldNum" sz="quarter" idx="12"/>
          </p:nvPr>
        </p:nvSpPr>
        <p:spPr/>
        <p:txBody>
          <a:bodyPr/>
          <a:lstStyle/>
          <a:p>
            <a:fld id="{893C5830-40F3-F04E-B2E3-10E6672BA8FF}" type="slidenum">
              <a:rPr lang="en-US" smtClean="0"/>
              <a:pPr/>
              <a:t>16</a:t>
            </a:fld>
            <a:endParaRPr lang="en-US"/>
          </a:p>
        </p:txBody>
      </p:sp>
      <p:pic>
        <p:nvPicPr>
          <p:cNvPr id="29" name="Picture 28">
            <a:extLst>
              <a:ext uri="{FF2B5EF4-FFF2-40B4-BE49-F238E27FC236}">
                <a16:creationId xmlns:a16="http://schemas.microsoft.com/office/drawing/2014/main" id="{AEB3D88B-7738-7CE4-34E3-E12C4FCCB4BB}"/>
              </a:ext>
            </a:extLst>
          </p:cNvPr>
          <p:cNvPicPr>
            <a:picLocks noChangeAspect="1"/>
          </p:cNvPicPr>
          <p:nvPr/>
        </p:nvPicPr>
        <p:blipFill>
          <a:blip r:embed="rId2"/>
          <a:stretch>
            <a:fillRect/>
          </a:stretch>
        </p:blipFill>
        <p:spPr>
          <a:xfrm>
            <a:off x="6699604" y="930955"/>
            <a:ext cx="5492396" cy="3101768"/>
          </a:xfrm>
          <a:prstGeom prst="rect">
            <a:avLst/>
          </a:prstGeom>
        </p:spPr>
      </p:pic>
      <p:pic>
        <p:nvPicPr>
          <p:cNvPr id="32" name="Picture 31">
            <a:extLst>
              <a:ext uri="{FF2B5EF4-FFF2-40B4-BE49-F238E27FC236}">
                <a16:creationId xmlns:a16="http://schemas.microsoft.com/office/drawing/2014/main" id="{522FBA60-3033-BC05-1787-41EEF3434A32}"/>
              </a:ext>
            </a:extLst>
          </p:cNvPr>
          <p:cNvPicPr>
            <a:picLocks noChangeAspect="1"/>
          </p:cNvPicPr>
          <p:nvPr/>
        </p:nvPicPr>
        <p:blipFill rotWithShape="1">
          <a:blip r:embed="rId3"/>
          <a:srcRect l="3825" t="8441" r="310" b="8767"/>
          <a:stretch/>
        </p:blipFill>
        <p:spPr>
          <a:xfrm>
            <a:off x="6726062" y="4105656"/>
            <a:ext cx="5465938" cy="2752344"/>
          </a:xfrm>
          <a:prstGeom prst="rect">
            <a:avLst/>
          </a:prstGeom>
          <a:ln>
            <a:noFill/>
          </a:ln>
        </p:spPr>
      </p:pic>
      <p:pic>
        <p:nvPicPr>
          <p:cNvPr id="5" name="Picture 4">
            <a:extLst>
              <a:ext uri="{FF2B5EF4-FFF2-40B4-BE49-F238E27FC236}">
                <a16:creationId xmlns:a16="http://schemas.microsoft.com/office/drawing/2014/main" id="{E7653877-A753-1F2D-AD62-0AFD5A9594E3}"/>
              </a:ext>
            </a:extLst>
          </p:cNvPr>
          <p:cNvPicPr>
            <a:picLocks noChangeAspect="1"/>
          </p:cNvPicPr>
          <p:nvPr/>
        </p:nvPicPr>
        <p:blipFill rotWithShape="1">
          <a:blip r:embed="rId4"/>
          <a:srcRect t="10953" b="4784"/>
          <a:stretch/>
        </p:blipFill>
        <p:spPr>
          <a:xfrm>
            <a:off x="117812" y="2184786"/>
            <a:ext cx="6494286" cy="3959982"/>
          </a:xfrm>
          <a:prstGeom prst="rect">
            <a:avLst/>
          </a:prstGeom>
        </p:spPr>
      </p:pic>
    </p:spTree>
    <p:extLst>
      <p:ext uri="{BB962C8B-B14F-4D97-AF65-F5344CB8AC3E}">
        <p14:creationId xmlns:p14="http://schemas.microsoft.com/office/powerpoint/2010/main" val="507772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644DA-89E5-C728-FA7E-EED8F5D2FD2C}"/>
              </a:ext>
            </a:extLst>
          </p:cNvPr>
          <p:cNvSpPr>
            <a:spLocks noGrp="1"/>
          </p:cNvSpPr>
          <p:nvPr>
            <p:ph type="title"/>
          </p:nvPr>
        </p:nvSpPr>
        <p:spPr>
          <a:xfrm>
            <a:off x="121023" y="130868"/>
            <a:ext cx="10515600" cy="405838"/>
          </a:xfrm>
        </p:spPr>
        <p:txBody>
          <a:bodyPr>
            <a:noAutofit/>
          </a:bodyPr>
          <a:lstStyle/>
          <a:p>
            <a:r>
              <a:rPr lang="en-US" sz="3200" dirty="0"/>
              <a:t>Installation Sequence (Barrel)</a:t>
            </a:r>
          </a:p>
        </p:txBody>
      </p:sp>
      <p:sp>
        <p:nvSpPr>
          <p:cNvPr id="4" name="Slide Number Placeholder 3">
            <a:extLst>
              <a:ext uri="{FF2B5EF4-FFF2-40B4-BE49-F238E27FC236}">
                <a16:creationId xmlns:a16="http://schemas.microsoft.com/office/drawing/2014/main" id="{DC354D09-65AF-59FE-A753-E9D09D0DF8C6}"/>
              </a:ext>
            </a:extLst>
          </p:cNvPr>
          <p:cNvSpPr>
            <a:spLocks noGrp="1"/>
          </p:cNvSpPr>
          <p:nvPr>
            <p:ph type="sldNum" sz="quarter" idx="12"/>
          </p:nvPr>
        </p:nvSpPr>
        <p:spPr/>
        <p:txBody>
          <a:bodyPr/>
          <a:lstStyle/>
          <a:p>
            <a:fld id="{893C5830-40F3-F04E-B2E3-10E6672BA8FF}" type="slidenum">
              <a:rPr lang="en-US" smtClean="0"/>
              <a:pPr/>
              <a:t>17</a:t>
            </a:fld>
            <a:endParaRPr lang="en-US"/>
          </a:p>
        </p:txBody>
      </p:sp>
      <p:pic>
        <p:nvPicPr>
          <p:cNvPr id="8" name="Picture 7">
            <a:extLst>
              <a:ext uri="{FF2B5EF4-FFF2-40B4-BE49-F238E27FC236}">
                <a16:creationId xmlns:a16="http://schemas.microsoft.com/office/drawing/2014/main" id="{F2BC6673-38AF-0668-0D80-83DA119A3C33}"/>
              </a:ext>
            </a:extLst>
          </p:cNvPr>
          <p:cNvPicPr>
            <a:picLocks noChangeAspect="1"/>
          </p:cNvPicPr>
          <p:nvPr/>
        </p:nvPicPr>
        <p:blipFill>
          <a:blip r:embed="rId2"/>
          <a:stretch>
            <a:fillRect/>
          </a:stretch>
        </p:blipFill>
        <p:spPr>
          <a:xfrm>
            <a:off x="87266" y="582142"/>
            <a:ext cx="2936222" cy="2846858"/>
          </a:xfrm>
          <a:prstGeom prst="rect">
            <a:avLst/>
          </a:prstGeom>
        </p:spPr>
      </p:pic>
      <p:pic>
        <p:nvPicPr>
          <p:cNvPr id="10" name="Picture 9">
            <a:extLst>
              <a:ext uri="{FF2B5EF4-FFF2-40B4-BE49-F238E27FC236}">
                <a16:creationId xmlns:a16="http://schemas.microsoft.com/office/drawing/2014/main" id="{3BC51D7D-EE90-9E6F-76FD-61A77EB22D35}"/>
              </a:ext>
            </a:extLst>
          </p:cNvPr>
          <p:cNvPicPr>
            <a:picLocks noChangeAspect="1"/>
          </p:cNvPicPr>
          <p:nvPr/>
        </p:nvPicPr>
        <p:blipFill>
          <a:blip r:embed="rId3"/>
          <a:stretch>
            <a:fillRect/>
          </a:stretch>
        </p:blipFill>
        <p:spPr>
          <a:xfrm>
            <a:off x="3091542" y="603864"/>
            <a:ext cx="3004458" cy="2845492"/>
          </a:xfrm>
          <a:prstGeom prst="rect">
            <a:avLst/>
          </a:prstGeom>
        </p:spPr>
      </p:pic>
      <p:pic>
        <p:nvPicPr>
          <p:cNvPr id="11" name="Picture 10">
            <a:extLst>
              <a:ext uri="{FF2B5EF4-FFF2-40B4-BE49-F238E27FC236}">
                <a16:creationId xmlns:a16="http://schemas.microsoft.com/office/drawing/2014/main" id="{07F7D379-D194-7182-B519-8643F3B560C8}"/>
              </a:ext>
            </a:extLst>
          </p:cNvPr>
          <p:cNvPicPr>
            <a:picLocks noChangeAspect="1"/>
          </p:cNvPicPr>
          <p:nvPr/>
        </p:nvPicPr>
        <p:blipFill>
          <a:blip r:embed="rId4"/>
          <a:stretch>
            <a:fillRect/>
          </a:stretch>
        </p:blipFill>
        <p:spPr>
          <a:xfrm>
            <a:off x="6164054" y="603865"/>
            <a:ext cx="2788221" cy="2845492"/>
          </a:xfrm>
          <a:prstGeom prst="rect">
            <a:avLst/>
          </a:prstGeom>
        </p:spPr>
      </p:pic>
      <p:pic>
        <p:nvPicPr>
          <p:cNvPr id="13" name="Picture 12">
            <a:extLst>
              <a:ext uri="{FF2B5EF4-FFF2-40B4-BE49-F238E27FC236}">
                <a16:creationId xmlns:a16="http://schemas.microsoft.com/office/drawing/2014/main" id="{E40062FD-CEAE-1CE2-F216-249DA26E83FC}"/>
              </a:ext>
            </a:extLst>
          </p:cNvPr>
          <p:cNvPicPr>
            <a:picLocks noChangeAspect="1"/>
          </p:cNvPicPr>
          <p:nvPr/>
        </p:nvPicPr>
        <p:blipFill>
          <a:blip r:embed="rId5"/>
          <a:stretch>
            <a:fillRect/>
          </a:stretch>
        </p:blipFill>
        <p:spPr>
          <a:xfrm>
            <a:off x="9020330" y="582142"/>
            <a:ext cx="2605614" cy="2890070"/>
          </a:xfrm>
          <a:prstGeom prst="rect">
            <a:avLst/>
          </a:prstGeom>
        </p:spPr>
      </p:pic>
      <p:pic>
        <p:nvPicPr>
          <p:cNvPr id="15" name="Picture 14">
            <a:extLst>
              <a:ext uri="{FF2B5EF4-FFF2-40B4-BE49-F238E27FC236}">
                <a16:creationId xmlns:a16="http://schemas.microsoft.com/office/drawing/2014/main" id="{0F6AB5B5-A87E-7186-A233-032BDB25B88D}"/>
              </a:ext>
            </a:extLst>
          </p:cNvPr>
          <p:cNvPicPr>
            <a:picLocks noChangeAspect="1"/>
          </p:cNvPicPr>
          <p:nvPr/>
        </p:nvPicPr>
        <p:blipFill>
          <a:blip r:embed="rId6"/>
          <a:stretch>
            <a:fillRect/>
          </a:stretch>
        </p:blipFill>
        <p:spPr>
          <a:xfrm>
            <a:off x="0" y="3516517"/>
            <a:ext cx="2619934" cy="3174376"/>
          </a:xfrm>
          <a:prstGeom prst="rect">
            <a:avLst/>
          </a:prstGeom>
        </p:spPr>
      </p:pic>
      <p:pic>
        <p:nvPicPr>
          <p:cNvPr id="17" name="Picture 16">
            <a:extLst>
              <a:ext uri="{FF2B5EF4-FFF2-40B4-BE49-F238E27FC236}">
                <a16:creationId xmlns:a16="http://schemas.microsoft.com/office/drawing/2014/main" id="{F8DCA63A-C7DA-779F-DFDE-DEB9B6B751C8}"/>
              </a:ext>
            </a:extLst>
          </p:cNvPr>
          <p:cNvPicPr>
            <a:picLocks noChangeAspect="1"/>
          </p:cNvPicPr>
          <p:nvPr/>
        </p:nvPicPr>
        <p:blipFill rotWithShape="1">
          <a:blip r:embed="rId7"/>
          <a:srcRect r="3988"/>
          <a:stretch/>
        </p:blipFill>
        <p:spPr>
          <a:xfrm>
            <a:off x="2684798" y="3514269"/>
            <a:ext cx="3294328" cy="3176624"/>
          </a:xfrm>
          <a:prstGeom prst="rect">
            <a:avLst/>
          </a:prstGeom>
        </p:spPr>
      </p:pic>
      <p:pic>
        <p:nvPicPr>
          <p:cNvPr id="19" name="Picture 18">
            <a:extLst>
              <a:ext uri="{FF2B5EF4-FFF2-40B4-BE49-F238E27FC236}">
                <a16:creationId xmlns:a16="http://schemas.microsoft.com/office/drawing/2014/main" id="{496D2BA9-7AB5-DD52-40FA-5768D27F0DCA}"/>
              </a:ext>
            </a:extLst>
          </p:cNvPr>
          <p:cNvPicPr>
            <a:picLocks noChangeAspect="1"/>
          </p:cNvPicPr>
          <p:nvPr/>
        </p:nvPicPr>
        <p:blipFill>
          <a:blip r:embed="rId8"/>
          <a:stretch>
            <a:fillRect/>
          </a:stretch>
        </p:blipFill>
        <p:spPr>
          <a:xfrm>
            <a:off x="6011000" y="3514269"/>
            <a:ext cx="3094328" cy="3176624"/>
          </a:xfrm>
          <a:prstGeom prst="rect">
            <a:avLst/>
          </a:prstGeom>
        </p:spPr>
      </p:pic>
      <p:pic>
        <p:nvPicPr>
          <p:cNvPr id="21" name="Picture 20">
            <a:extLst>
              <a:ext uri="{FF2B5EF4-FFF2-40B4-BE49-F238E27FC236}">
                <a16:creationId xmlns:a16="http://schemas.microsoft.com/office/drawing/2014/main" id="{C34D771D-7A4E-7911-379F-6A29BA315EE4}"/>
              </a:ext>
            </a:extLst>
          </p:cNvPr>
          <p:cNvPicPr>
            <a:picLocks noChangeAspect="1"/>
          </p:cNvPicPr>
          <p:nvPr/>
        </p:nvPicPr>
        <p:blipFill>
          <a:blip r:embed="rId9"/>
          <a:stretch>
            <a:fillRect/>
          </a:stretch>
        </p:blipFill>
        <p:spPr>
          <a:xfrm>
            <a:off x="9137202" y="3516516"/>
            <a:ext cx="3054798" cy="2398371"/>
          </a:xfrm>
          <a:prstGeom prst="rect">
            <a:avLst/>
          </a:prstGeom>
        </p:spPr>
      </p:pic>
    </p:spTree>
    <p:extLst>
      <p:ext uri="{BB962C8B-B14F-4D97-AF65-F5344CB8AC3E}">
        <p14:creationId xmlns:p14="http://schemas.microsoft.com/office/powerpoint/2010/main" val="756194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71707-0191-79C4-75E9-C56BB58AA3B3}"/>
              </a:ext>
            </a:extLst>
          </p:cNvPr>
          <p:cNvSpPr>
            <a:spLocks noGrp="1"/>
          </p:cNvSpPr>
          <p:nvPr>
            <p:ph type="title"/>
          </p:nvPr>
        </p:nvSpPr>
        <p:spPr>
          <a:xfrm>
            <a:off x="125584" y="121809"/>
            <a:ext cx="6859962" cy="595367"/>
          </a:xfrm>
        </p:spPr>
        <p:txBody>
          <a:bodyPr>
            <a:normAutofit fontScale="90000"/>
          </a:bodyPr>
          <a:lstStyle/>
          <a:p>
            <a:r>
              <a:rPr lang="en-US" dirty="0"/>
              <a:t>Barrel </a:t>
            </a:r>
            <a:r>
              <a:rPr lang="en-US" dirty="0" err="1"/>
              <a:t>EMCal</a:t>
            </a:r>
            <a:r>
              <a:rPr lang="en-US" dirty="0"/>
              <a:t> Installation</a:t>
            </a:r>
          </a:p>
        </p:txBody>
      </p:sp>
      <p:sp>
        <p:nvSpPr>
          <p:cNvPr id="7" name="Content Placeholder 6">
            <a:extLst>
              <a:ext uri="{FF2B5EF4-FFF2-40B4-BE49-F238E27FC236}">
                <a16:creationId xmlns:a16="http://schemas.microsoft.com/office/drawing/2014/main" id="{6F6FC992-F74C-5801-A738-E2A861446750}"/>
              </a:ext>
            </a:extLst>
          </p:cNvPr>
          <p:cNvSpPr>
            <a:spLocks noGrp="1"/>
          </p:cNvSpPr>
          <p:nvPr>
            <p:ph idx="1"/>
          </p:nvPr>
        </p:nvSpPr>
        <p:spPr>
          <a:xfrm>
            <a:off x="101056" y="788895"/>
            <a:ext cx="7555952" cy="1956322"/>
          </a:xfrm>
        </p:spPr>
        <p:txBody>
          <a:bodyPr>
            <a:normAutofit fontScale="55000" lnSpcReduction="20000"/>
          </a:bodyPr>
          <a:lstStyle/>
          <a:p>
            <a:r>
              <a:rPr lang="en-US" dirty="0"/>
              <a:t>We plan to use existing installation tooling from </a:t>
            </a:r>
            <a:r>
              <a:rPr lang="en-US" dirty="0" err="1"/>
              <a:t>sPHENIX</a:t>
            </a:r>
            <a:r>
              <a:rPr lang="en-US" dirty="0"/>
              <a:t> that was used to install Inner HCAL as shown in photos</a:t>
            </a:r>
          </a:p>
          <a:p>
            <a:r>
              <a:rPr lang="en-US" dirty="0"/>
              <a:t>Assemble  Barrel </a:t>
            </a:r>
            <a:r>
              <a:rPr lang="en-US" dirty="0" err="1"/>
              <a:t>EMCal</a:t>
            </a:r>
            <a:r>
              <a:rPr lang="en-US" dirty="0"/>
              <a:t> on sled, A-frames and section of I-beam.</a:t>
            </a:r>
          </a:p>
          <a:p>
            <a:r>
              <a:rPr lang="en-US" dirty="0"/>
              <a:t>The I-beam is inserted into the </a:t>
            </a:r>
            <a:r>
              <a:rPr lang="en-US" dirty="0" err="1"/>
              <a:t>HCal</a:t>
            </a:r>
            <a:r>
              <a:rPr lang="en-US" dirty="0"/>
              <a:t> and supported on stanchions.</a:t>
            </a:r>
          </a:p>
          <a:p>
            <a:r>
              <a:rPr lang="en-US" dirty="0"/>
              <a:t>The  Barrel </a:t>
            </a:r>
            <a:r>
              <a:rPr lang="en-US" dirty="0" err="1"/>
              <a:t>EMCal</a:t>
            </a:r>
            <a:r>
              <a:rPr lang="en-US" dirty="0"/>
              <a:t> is rolled in via the sled on the I-beam.</a:t>
            </a:r>
          </a:p>
          <a:p>
            <a:r>
              <a:rPr lang="en-US" dirty="0"/>
              <a:t>The Barrel </a:t>
            </a:r>
            <a:r>
              <a:rPr lang="en-US" dirty="0" err="1"/>
              <a:t>EMCal</a:t>
            </a:r>
            <a:r>
              <a:rPr lang="en-US" dirty="0"/>
              <a:t> is attached to the support rings.</a:t>
            </a:r>
          </a:p>
          <a:p>
            <a:r>
              <a:rPr lang="en-US" dirty="0"/>
              <a:t>The I-beam and stanchions are removed.</a:t>
            </a:r>
          </a:p>
        </p:txBody>
      </p:sp>
      <p:pic>
        <p:nvPicPr>
          <p:cNvPr id="6" name="Picture 5">
            <a:extLst>
              <a:ext uri="{FF2B5EF4-FFF2-40B4-BE49-F238E27FC236}">
                <a16:creationId xmlns:a16="http://schemas.microsoft.com/office/drawing/2014/main" id="{F9039F0A-B21F-58D4-F4D5-ED1295901213}"/>
              </a:ext>
            </a:extLst>
          </p:cNvPr>
          <p:cNvPicPr>
            <a:picLocks noChangeAspect="1"/>
          </p:cNvPicPr>
          <p:nvPr/>
        </p:nvPicPr>
        <p:blipFill>
          <a:blip r:embed="rId2"/>
          <a:stretch>
            <a:fillRect/>
          </a:stretch>
        </p:blipFill>
        <p:spPr>
          <a:xfrm>
            <a:off x="380089" y="2762724"/>
            <a:ext cx="7051675" cy="4095276"/>
          </a:xfrm>
          <a:prstGeom prst="rect">
            <a:avLst/>
          </a:prstGeom>
        </p:spPr>
      </p:pic>
      <p:pic>
        <p:nvPicPr>
          <p:cNvPr id="1026" name="Picture 2">
            <a:extLst>
              <a:ext uri="{FF2B5EF4-FFF2-40B4-BE49-F238E27FC236}">
                <a16:creationId xmlns:a16="http://schemas.microsoft.com/office/drawing/2014/main" id="{BF92AF78-2074-1554-5DD5-EEBB906D7D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049"/>
          <a:stretch/>
        </p:blipFill>
        <p:spPr bwMode="auto">
          <a:xfrm>
            <a:off x="8384037" y="3142572"/>
            <a:ext cx="3317222" cy="37154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4D180C6-2985-BFF8-D47C-23921F782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6012" y="0"/>
            <a:ext cx="4075247" cy="3056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690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E0E06-1370-4E4F-B715-EF0F58702189}"/>
              </a:ext>
            </a:extLst>
          </p:cNvPr>
          <p:cNvSpPr>
            <a:spLocks noGrp="1"/>
          </p:cNvSpPr>
          <p:nvPr>
            <p:ph type="title"/>
          </p:nvPr>
        </p:nvSpPr>
        <p:spPr>
          <a:xfrm>
            <a:off x="352338" y="313431"/>
            <a:ext cx="10515600" cy="809332"/>
          </a:xfrm>
        </p:spPr>
        <p:txBody>
          <a:bodyPr/>
          <a:lstStyle/>
          <a:p>
            <a:r>
              <a:rPr lang="en-US" dirty="0"/>
              <a:t>Endcap Design</a:t>
            </a:r>
          </a:p>
        </p:txBody>
      </p:sp>
      <p:sp>
        <p:nvSpPr>
          <p:cNvPr id="3" name="Content Placeholder 2">
            <a:extLst>
              <a:ext uri="{FF2B5EF4-FFF2-40B4-BE49-F238E27FC236}">
                <a16:creationId xmlns:a16="http://schemas.microsoft.com/office/drawing/2014/main" id="{9AD02711-D43A-4965-8C3C-A1EBF87BF1F5}"/>
              </a:ext>
            </a:extLst>
          </p:cNvPr>
          <p:cNvSpPr>
            <a:spLocks noGrp="1"/>
          </p:cNvSpPr>
          <p:nvPr>
            <p:ph idx="1"/>
          </p:nvPr>
        </p:nvSpPr>
        <p:spPr>
          <a:xfrm>
            <a:off x="277906" y="1119463"/>
            <a:ext cx="5638800" cy="5102043"/>
          </a:xfrm>
        </p:spPr>
        <p:txBody>
          <a:bodyPr>
            <a:normAutofit fontScale="55000" lnSpcReduction="20000"/>
          </a:bodyPr>
          <a:lstStyle/>
          <a:p>
            <a:r>
              <a:rPr lang="en-US" dirty="0"/>
              <a:t>End Cap Structures accommodate HCAL and EMCAL Detectors</a:t>
            </a:r>
          </a:p>
          <a:p>
            <a:r>
              <a:rPr lang="en-US" dirty="0"/>
              <a:t>End Caps will be designed as two halves with a vertical split that will allow opening of End Caps for maintenance of detectors in the Barrel</a:t>
            </a:r>
          </a:p>
          <a:p>
            <a:r>
              <a:rPr lang="en-US" dirty="0"/>
              <a:t>Endcaps will be assembled in the Experimental Hall and will not impact Barrel Assembly/Installation. It can also be done in parallel with Barrel Assembly if additional resources are available.</a:t>
            </a:r>
          </a:p>
          <a:p>
            <a:r>
              <a:rPr lang="en-US" dirty="0"/>
              <a:t>Following Design and Analysis tasks need to be completed as next steps:</a:t>
            </a:r>
          </a:p>
          <a:p>
            <a:pPr lvl="1"/>
            <a:r>
              <a:rPr lang="en-US" dirty="0"/>
              <a:t>Seismic Analysis – Detailed Seismic Analysis required to figure out size of anchors and to determine stability during movement. </a:t>
            </a:r>
          </a:p>
          <a:p>
            <a:pPr lvl="1"/>
            <a:r>
              <a:rPr lang="en-US" dirty="0"/>
              <a:t>Analysis of Magnetic Forces for HCAL blocks and pins needed.</a:t>
            </a:r>
          </a:p>
          <a:p>
            <a:pPr lvl="1"/>
            <a:r>
              <a:rPr lang="en-US" dirty="0"/>
              <a:t>Pinning/Securing of HCAL/EMCAL detector Blocks</a:t>
            </a:r>
          </a:p>
          <a:p>
            <a:pPr lvl="1"/>
            <a:r>
              <a:rPr lang="en-US" dirty="0"/>
              <a:t>Rails for Endcaps</a:t>
            </a:r>
          </a:p>
          <a:p>
            <a:pPr lvl="1"/>
            <a:r>
              <a:rPr lang="en-US" dirty="0"/>
              <a:t>Moving Mechanism presenting challenge due to one corner being inaccessible.</a:t>
            </a:r>
          </a:p>
          <a:p>
            <a:pPr lvl="1"/>
            <a:r>
              <a:rPr lang="en-US" dirty="0"/>
              <a:t>Guiding Mechanism for Endcaps</a:t>
            </a:r>
          </a:p>
          <a:p>
            <a:pPr lvl="1"/>
            <a:r>
              <a:rPr lang="en-US" dirty="0"/>
              <a:t>North and South Platform Modifications to resolve interference issues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C43D565-D225-4DC1-9F40-43F3151A4A0E}"/>
              </a:ext>
            </a:extLst>
          </p:cNvPr>
          <p:cNvSpPr>
            <a:spLocks noGrp="1"/>
          </p:cNvSpPr>
          <p:nvPr>
            <p:ph type="sldNum" sz="quarter" idx="12"/>
          </p:nvPr>
        </p:nvSpPr>
        <p:spPr/>
        <p:txBody>
          <a:bodyPr/>
          <a:lstStyle/>
          <a:p>
            <a:fld id="{893C5830-40F3-F04E-B2E3-10E6672BA8FF}" type="slidenum">
              <a:rPr lang="en-US" smtClean="0"/>
              <a:pPr/>
              <a:t>19</a:t>
            </a:fld>
            <a:endParaRPr lang="en-US"/>
          </a:p>
        </p:txBody>
      </p:sp>
      <p:pic>
        <p:nvPicPr>
          <p:cNvPr id="5" name="Picture 4">
            <a:extLst>
              <a:ext uri="{FF2B5EF4-FFF2-40B4-BE49-F238E27FC236}">
                <a16:creationId xmlns:a16="http://schemas.microsoft.com/office/drawing/2014/main" id="{29FD790B-B9BA-39B4-1D77-A07539FACBDF}"/>
              </a:ext>
            </a:extLst>
          </p:cNvPr>
          <p:cNvPicPr>
            <a:picLocks noChangeAspect="1"/>
          </p:cNvPicPr>
          <p:nvPr/>
        </p:nvPicPr>
        <p:blipFill rotWithShape="1">
          <a:blip r:embed="rId2"/>
          <a:srcRect l="4401" r="8921"/>
          <a:stretch/>
        </p:blipFill>
        <p:spPr>
          <a:xfrm>
            <a:off x="6059307" y="767073"/>
            <a:ext cx="6132693" cy="5524684"/>
          </a:xfrm>
          <a:prstGeom prst="rect">
            <a:avLst/>
          </a:prstGeom>
        </p:spPr>
      </p:pic>
    </p:spTree>
    <p:extLst>
      <p:ext uri="{BB962C8B-B14F-4D97-AF65-F5344CB8AC3E}">
        <p14:creationId xmlns:p14="http://schemas.microsoft.com/office/powerpoint/2010/main" val="2106350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720" y="18255"/>
            <a:ext cx="9781415" cy="1325563"/>
          </a:xfrm>
        </p:spPr>
        <p:txBody>
          <a:bodyPr/>
          <a:lstStyle/>
          <a:p>
            <a:r>
              <a:rPr lang="en-US" dirty="0"/>
              <a:t>Outline</a:t>
            </a:r>
          </a:p>
        </p:txBody>
      </p:sp>
      <p:sp>
        <p:nvSpPr>
          <p:cNvPr id="3" name="Content Placeholder 2"/>
          <p:cNvSpPr>
            <a:spLocks noGrp="1"/>
          </p:cNvSpPr>
          <p:nvPr>
            <p:ph idx="1"/>
          </p:nvPr>
        </p:nvSpPr>
        <p:spPr>
          <a:xfrm>
            <a:off x="461639" y="1066800"/>
            <a:ext cx="5177161" cy="5110163"/>
          </a:xfrm>
        </p:spPr>
        <p:txBody>
          <a:bodyPr>
            <a:normAutofit fontScale="62500" lnSpcReduction="20000"/>
          </a:bodyPr>
          <a:lstStyle/>
          <a:p>
            <a:r>
              <a:rPr lang="en-US" sz="2400" dirty="0"/>
              <a:t>Triple I Team</a:t>
            </a:r>
          </a:p>
          <a:p>
            <a:r>
              <a:rPr lang="en-US" sz="2400" dirty="0"/>
              <a:t>EPIC Detector, Assembly Hall and Experimental Hall </a:t>
            </a:r>
          </a:p>
          <a:p>
            <a:r>
              <a:rPr lang="en-US" sz="2400" dirty="0"/>
              <a:t>In Kind/Reused Items</a:t>
            </a:r>
          </a:p>
          <a:p>
            <a:r>
              <a:rPr lang="en-US" sz="2400" dirty="0"/>
              <a:t>CAD Models</a:t>
            </a:r>
          </a:p>
          <a:p>
            <a:pPr lvl="1"/>
            <a:r>
              <a:rPr lang="en-US" sz="2000" dirty="0"/>
              <a:t>EPIC Full Model Overview</a:t>
            </a:r>
          </a:p>
          <a:p>
            <a:pPr lvl="1"/>
            <a:r>
              <a:rPr lang="en-US" sz="2000" dirty="0" err="1"/>
              <a:t>dRICH</a:t>
            </a:r>
            <a:endParaRPr lang="en-US" sz="2000" dirty="0"/>
          </a:p>
          <a:p>
            <a:pPr lvl="1"/>
            <a:r>
              <a:rPr lang="en-US" sz="2000" dirty="0"/>
              <a:t>pfRICH prototype</a:t>
            </a:r>
          </a:p>
          <a:p>
            <a:pPr lvl="1"/>
            <a:r>
              <a:rPr lang="en-US" sz="2000" dirty="0"/>
              <a:t>DIRC Support</a:t>
            </a:r>
          </a:p>
          <a:p>
            <a:r>
              <a:rPr lang="en-US" sz="2400" dirty="0"/>
              <a:t>Services Layout &amp; Management </a:t>
            </a:r>
          </a:p>
          <a:p>
            <a:r>
              <a:rPr lang="en-US" sz="2400" dirty="0"/>
              <a:t>Installation Sequence (Barrel)</a:t>
            </a:r>
          </a:p>
          <a:p>
            <a:r>
              <a:rPr lang="en-US" sz="2400" dirty="0"/>
              <a:t>Barrel </a:t>
            </a:r>
            <a:r>
              <a:rPr lang="en-US" sz="2400" dirty="0" err="1"/>
              <a:t>EMCal</a:t>
            </a:r>
            <a:r>
              <a:rPr lang="en-US" sz="2400" dirty="0"/>
              <a:t> Installation</a:t>
            </a:r>
          </a:p>
          <a:p>
            <a:r>
              <a:rPr lang="en-US" sz="2400" dirty="0"/>
              <a:t>Endcap Design</a:t>
            </a:r>
          </a:p>
          <a:p>
            <a:r>
              <a:rPr lang="en-US" sz="2400" dirty="0"/>
              <a:t>Carbon Fiber Support Structures for Inner Detectors</a:t>
            </a:r>
          </a:p>
          <a:p>
            <a:r>
              <a:rPr lang="en-US" sz="2400" dirty="0"/>
              <a:t>Power </a:t>
            </a:r>
          </a:p>
          <a:p>
            <a:r>
              <a:rPr lang="en-US" sz="2400" dirty="0"/>
              <a:t>Magnetic Forces Analysis</a:t>
            </a:r>
          </a:p>
          <a:p>
            <a:r>
              <a:rPr lang="en-US" sz="2400" dirty="0"/>
              <a:t>Cooling Systems and Gas Systems</a:t>
            </a:r>
          </a:p>
          <a:p>
            <a:r>
              <a:rPr lang="en-US" sz="2400" dirty="0"/>
              <a:t>Summary/Next Steps</a:t>
            </a:r>
          </a:p>
          <a:p>
            <a:endParaRPr lang="en-US" dirty="0"/>
          </a:p>
        </p:txBody>
      </p:sp>
      <p:sp>
        <p:nvSpPr>
          <p:cNvPr id="4" name="Slide Number Placeholder 3">
            <a:extLst>
              <a:ext uri="{FF2B5EF4-FFF2-40B4-BE49-F238E27FC236}">
                <a16:creationId xmlns:a16="http://schemas.microsoft.com/office/drawing/2014/main" id="{EDFCEB32-5665-4078-9BAC-7F0C2CFC30A3}"/>
              </a:ext>
            </a:extLst>
          </p:cNvPr>
          <p:cNvSpPr>
            <a:spLocks noGrp="1"/>
          </p:cNvSpPr>
          <p:nvPr>
            <p:ph type="sldNum" sz="quarter" idx="12"/>
          </p:nvPr>
        </p:nvSpPr>
        <p:spPr/>
        <p:txBody>
          <a:bodyPr/>
          <a:lstStyle/>
          <a:p>
            <a:fld id="{893C5830-40F3-F04E-B2E3-10E6672BA8FF}" type="slidenum">
              <a:rPr lang="en-US" smtClean="0"/>
              <a:pPr/>
              <a:t>2</a:t>
            </a:fld>
            <a:endParaRPr lang="en-US"/>
          </a:p>
        </p:txBody>
      </p:sp>
      <p:sp>
        <p:nvSpPr>
          <p:cNvPr id="9" name="TextBox 8">
            <a:extLst>
              <a:ext uri="{FF2B5EF4-FFF2-40B4-BE49-F238E27FC236}">
                <a16:creationId xmlns:a16="http://schemas.microsoft.com/office/drawing/2014/main" id="{C3FA7193-B0E7-9F05-12BB-79FED64AE699}"/>
              </a:ext>
            </a:extLst>
          </p:cNvPr>
          <p:cNvSpPr txBox="1"/>
          <p:nvPr/>
        </p:nvSpPr>
        <p:spPr>
          <a:xfrm>
            <a:off x="5728448" y="491272"/>
            <a:ext cx="6096000" cy="4522841"/>
          </a:xfrm>
          <a:prstGeom prst="rect">
            <a:avLst/>
          </a:prstGeom>
          <a:noFill/>
        </p:spPr>
        <p:txBody>
          <a:bodyPr wrap="square">
            <a:spAutoFit/>
          </a:bodyPr>
          <a:lstStyle/>
          <a:p>
            <a:pPr marR="0" lvl="0" algn="just">
              <a:lnSpc>
                <a:spcPct val="107000"/>
              </a:lnSpc>
              <a:spcBef>
                <a:spcPts val="0"/>
              </a:spcBef>
              <a:spcAft>
                <a:spcPts val="0"/>
              </a:spcAft>
            </a:pPr>
            <a:r>
              <a:rPr lang="en-US" sz="2000" dirty="0">
                <a:solidFill>
                  <a:srgbClr val="FF0000"/>
                </a:solidFill>
                <a:effectLst/>
                <a:latin typeface="Arial" panose="020B0604020202020204" pitchFamily="34" charset="0"/>
                <a:ea typeface="Century Gothic" panose="020B0502020202020204" pitchFamily="34" charset="0"/>
                <a:cs typeface="Times New Roman" panose="02020603050405020304" pitchFamily="18" charset="0"/>
              </a:rPr>
              <a:t>Charge Questions:</a:t>
            </a:r>
          </a:p>
          <a:p>
            <a:pPr marL="342900" marR="0" lvl="0" indent="-342900" algn="just">
              <a:lnSpc>
                <a:spcPct val="107000"/>
              </a:lnSpc>
              <a:spcBef>
                <a:spcPts val="0"/>
              </a:spcBef>
              <a:spcAft>
                <a:spcPts val="0"/>
              </a:spcAft>
              <a:buFont typeface="Symbol" panose="05050102010706020507" pitchFamily="18" charset="2"/>
              <a:buChar char=""/>
            </a:pPr>
            <a:endParaRPr lang="en-US" dirty="0">
              <a:latin typeface="Arial" panose="020B0604020202020204" pitchFamily="34" charset="0"/>
              <a:ea typeface="Century Gothic" panose="020B0502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en-US" sz="1800" dirty="0">
                <a:solidFill>
                  <a:schemeClr val="accent1"/>
                </a:solidFill>
                <a:effectLst/>
                <a:latin typeface="Arial" panose="020B0604020202020204" pitchFamily="34" charset="0"/>
                <a:ea typeface="Century Gothic" panose="020B0502020202020204" pitchFamily="34" charset="0"/>
                <a:cs typeface="Times New Roman" panose="02020603050405020304" pitchFamily="18" charset="0"/>
              </a:rPr>
              <a:t>Are the interfaces between the elements of the design adequately defined for this stage of the project and to proceed with the detector long-lead procurement items?</a:t>
            </a:r>
            <a:endParaRPr lang="en-US" sz="1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en-US" sz="1800" dirty="0">
                <a:solidFill>
                  <a:schemeClr val="accent1"/>
                </a:solidFill>
                <a:effectLst/>
                <a:latin typeface="Arial" panose="020B0604020202020204" pitchFamily="34" charset="0"/>
                <a:ea typeface="Century Gothic" panose="020B0502020202020204" pitchFamily="34" charset="0"/>
                <a:cs typeface="Times New Roman" panose="02020603050405020304" pitchFamily="18" charset="0"/>
              </a:rPr>
              <a:t>Is the design of these long-lead procurement items sufficiently advanced and mature to start procurement in 2024? Are the technical specifications complete?</a:t>
            </a:r>
            <a:endParaRPr lang="en-US" sz="1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en-US" sz="1800" dirty="0">
                <a:solidFill>
                  <a:schemeClr val="accent1"/>
                </a:solidFill>
                <a:effectLst/>
                <a:latin typeface="Arial" panose="020B0604020202020204" pitchFamily="34" charset="0"/>
                <a:ea typeface="Century Gothic" panose="020B0502020202020204" pitchFamily="34" charset="0"/>
                <a:cs typeface="Times New Roman" panose="02020603050405020304" pitchFamily="18" charset="0"/>
              </a:rPr>
              <a:t>Is the projected design maturity of the further detector components likely to be accomplished by the end of 2024 for CD-2 and CD-3? </a:t>
            </a:r>
            <a:endParaRPr lang="en-US" sz="1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Arial" panose="020B0604020202020204" pitchFamily="34" charset="0"/>
              <a:buChar char="•"/>
            </a:pPr>
            <a:r>
              <a:rPr lang="en-US" sz="1800" dirty="0">
                <a:solidFill>
                  <a:schemeClr val="accent1"/>
                </a:solidFill>
                <a:effectLst/>
                <a:latin typeface="Arial" panose="020B0604020202020204" pitchFamily="34" charset="0"/>
                <a:ea typeface="Century Gothic" panose="020B0502020202020204" pitchFamily="34" charset="0"/>
                <a:cs typeface="Times New Roman" panose="02020603050405020304" pitchFamily="18" charset="0"/>
              </a:rPr>
              <a:t>Is the overall schedule for completion of the design, production, and installation of detector components realistic?</a:t>
            </a:r>
            <a:endParaRPr lang="en-US" sz="1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7829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80D35-6C04-BFD9-75BB-FC796BE09152}"/>
              </a:ext>
            </a:extLst>
          </p:cNvPr>
          <p:cNvSpPr>
            <a:spLocks noGrp="1"/>
          </p:cNvSpPr>
          <p:nvPr>
            <p:ph type="title"/>
          </p:nvPr>
        </p:nvSpPr>
        <p:spPr>
          <a:xfrm>
            <a:off x="152400" y="121931"/>
            <a:ext cx="11887199" cy="526001"/>
          </a:xfrm>
        </p:spPr>
        <p:txBody>
          <a:bodyPr>
            <a:normAutofit fontScale="90000"/>
          </a:bodyPr>
          <a:lstStyle/>
          <a:p>
            <a:r>
              <a:rPr lang="en-US" sz="3200" dirty="0"/>
              <a:t>Hadron Endcap EMCAL and HCAL Mounting Scheme</a:t>
            </a:r>
          </a:p>
        </p:txBody>
      </p:sp>
      <p:pic>
        <p:nvPicPr>
          <p:cNvPr id="6" name="Content Placeholder 5" descr="A picture containing indoor, yellow">
            <a:extLst>
              <a:ext uri="{FF2B5EF4-FFF2-40B4-BE49-F238E27FC236}">
                <a16:creationId xmlns:a16="http://schemas.microsoft.com/office/drawing/2014/main" id="{617D3364-E311-F735-4303-B00B54C57CC2}"/>
              </a:ext>
            </a:extLst>
          </p:cNvPr>
          <p:cNvPicPr>
            <a:picLocks noGrp="1" noChangeAspect="1"/>
          </p:cNvPicPr>
          <p:nvPr>
            <p:ph idx="1"/>
          </p:nvPr>
        </p:nvPicPr>
        <p:blipFill rotWithShape="1">
          <a:blip r:embed="rId2"/>
          <a:srcRect l="21491" b="26071"/>
          <a:stretch/>
        </p:blipFill>
        <p:spPr>
          <a:xfrm rot="5400000">
            <a:off x="7744784" y="1644290"/>
            <a:ext cx="4934430" cy="3484902"/>
          </a:xfrm>
        </p:spPr>
      </p:pic>
      <p:sp>
        <p:nvSpPr>
          <p:cNvPr id="4" name="Slide Number Placeholder 3">
            <a:extLst>
              <a:ext uri="{FF2B5EF4-FFF2-40B4-BE49-F238E27FC236}">
                <a16:creationId xmlns:a16="http://schemas.microsoft.com/office/drawing/2014/main" id="{5867DAEF-9DE9-92ED-39E7-B063B2AA45A4}"/>
              </a:ext>
            </a:extLst>
          </p:cNvPr>
          <p:cNvSpPr>
            <a:spLocks noGrp="1"/>
          </p:cNvSpPr>
          <p:nvPr>
            <p:ph type="sldNum" sz="quarter" idx="12"/>
          </p:nvPr>
        </p:nvSpPr>
        <p:spPr/>
        <p:txBody>
          <a:bodyPr/>
          <a:lstStyle/>
          <a:p>
            <a:fld id="{893C5830-40F3-F04E-B2E3-10E6672BA8FF}" type="slidenum">
              <a:rPr lang="en-US" smtClean="0"/>
              <a:pPr/>
              <a:t>20</a:t>
            </a:fld>
            <a:endParaRPr lang="en-US"/>
          </a:p>
        </p:txBody>
      </p:sp>
      <p:pic>
        <p:nvPicPr>
          <p:cNvPr id="7" name="Picture 6">
            <a:extLst>
              <a:ext uri="{FF2B5EF4-FFF2-40B4-BE49-F238E27FC236}">
                <a16:creationId xmlns:a16="http://schemas.microsoft.com/office/drawing/2014/main" id="{2C370733-13D2-5AC8-8F32-5099B8533BA0}"/>
              </a:ext>
            </a:extLst>
          </p:cNvPr>
          <p:cNvPicPr>
            <a:picLocks noChangeAspect="1"/>
          </p:cNvPicPr>
          <p:nvPr/>
        </p:nvPicPr>
        <p:blipFill>
          <a:blip r:embed="rId3"/>
          <a:stretch>
            <a:fillRect/>
          </a:stretch>
        </p:blipFill>
        <p:spPr>
          <a:xfrm>
            <a:off x="58751" y="614615"/>
            <a:ext cx="4159574" cy="1178601"/>
          </a:xfrm>
          <a:prstGeom prst="rect">
            <a:avLst/>
          </a:prstGeom>
        </p:spPr>
      </p:pic>
      <p:pic>
        <p:nvPicPr>
          <p:cNvPr id="8" name="Picture 7">
            <a:extLst>
              <a:ext uri="{FF2B5EF4-FFF2-40B4-BE49-F238E27FC236}">
                <a16:creationId xmlns:a16="http://schemas.microsoft.com/office/drawing/2014/main" id="{74BE9D65-A63E-70FD-D530-F7EF95631290}"/>
              </a:ext>
            </a:extLst>
          </p:cNvPr>
          <p:cNvPicPr>
            <a:picLocks noChangeAspect="1"/>
          </p:cNvPicPr>
          <p:nvPr/>
        </p:nvPicPr>
        <p:blipFill>
          <a:blip r:embed="rId4"/>
          <a:stretch>
            <a:fillRect/>
          </a:stretch>
        </p:blipFill>
        <p:spPr>
          <a:xfrm>
            <a:off x="152400" y="1793216"/>
            <a:ext cx="3774141" cy="1709231"/>
          </a:xfrm>
          <a:prstGeom prst="rect">
            <a:avLst/>
          </a:prstGeom>
        </p:spPr>
      </p:pic>
      <p:pic>
        <p:nvPicPr>
          <p:cNvPr id="10" name="Picture 9">
            <a:extLst>
              <a:ext uri="{FF2B5EF4-FFF2-40B4-BE49-F238E27FC236}">
                <a16:creationId xmlns:a16="http://schemas.microsoft.com/office/drawing/2014/main" id="{68DC4C47-C735-28E2-8B86-916740693BFA}"/>
              </a:ext>
            </a:extLst>
          </p:cNvPr>
          <p:cNvPicPr>
            <a:picLocks noChangeAspect="1"/>
          </p:cNvPicPr>
          <p:nvPr/>
        </p:nvPicPr>
        <p:blipFill>
          <a:blip r:embed="rId5"/>
          <a:stretch>
            <a:fillRect/>
          </a:stretch>
        </p:blipFill>
        <p:spPr>
          <a:xfrm>
            <a:off x="58751" y="3429000"/>
            <a:ext cx="3410590" cy="3410590"/>
          </a:xfrm>
          <a:prstGeom prst="rect">
            <a:avLst/>
          </a:prstGeom>
        </p:spPr>
      </p:pic>
      <p:pic>
        <p:nvPicPr>
          <p:cNvPr id="11" name="Picture 10">
            <a:extLst>
              <a:ext uri="{FF2B5EF4-FFF2-40B4-BE49-F238E27FC236}">
                <a16:creationId xmlns:a16="http://schemas.microsoft.com/office/drawing/2014/main" id="{CD84C1D5-72F3-CE5D-6707-8A8ADB041DB2}"/>
              </a:ext>
            </a:extLst>
          </p:cNvPr>
          <p:cNvPicPr>
            <a:picLocks noChangeAspect="1"/>
          </p:cNvPicPr>
          <p:nvPr/>
        </p:nvPicPr>
        <p:blipFill>
          <a:blip r:embed="rId6"/>
          <a:stretch>
            <a:fillRect/>
          </a:stretch>
        </p:blipFill>
        <p:spPr>
          <a:xfrm>
            <a:off x="4218325" y="1366816"/>
            <a:ext cx="4106134" cy="3697969"/>
          </a:xfrm>
          <a:prstGeom prst="rect">
            <a:avLst/>
          </a:prstGeom>
        </p:spPr>
      </p:pic>
    </p:spTree>
    <p:extLst>
      <p:ext uri="{BB962C8B-B14F-4D97-AF65-F5344CB8AC3E}">
        <p14:creationId xmlns:p14="http://schemas.microsoft.com/office/powerpoint/2010/main" val="783386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298DE-1BB9-02D6-F4BA-16109B039D62}"/>
              </a:ext>
            </a:extLst>
          </p:cNvPr>
          <p:cNvSpPr>
            <a:spLocks noGrp="1"/>
          </p:cNvSpPr>
          <p:nvPr>
            <p:ph type="title"/>
          </p:nvPr>
        </p:nvSpPr>
        <p:spPr>
          <a:xfrm>
            <a:off x="385482" y="365127"/>
            <a:ext cx="10968318" cy="549273"/>
          </a:xfrm>
        </p:spPr>
        <p:txBody>
          <a:bodyPr>
            <a:normAutofit fontScale="90000"/>
          </a:bodyPr>
          <a:lstStyle/>
          <a:p>
            <a:r>
              <a:rPr lang="en-US" dirty="0"/>
              <a:t>Endcap Rails and Moving Mechanisms</a:t>
            </a:r>
          </a:p>
        </p:txBody>
      </p:sp>
      <p:sp>
        <p:nvSpPr>
          <p:cNvPr id="3" name="Content Placeholder 2">
            <a:extLst>
              <a:ext uri="{FF2B5EF4-FFF2-40B4-BE49-F238E27FC236}">
                <a16:creationId xmlns:a16="http://schemas.microsoft.com/office/drawing/2014/main" id="{4DDB23D2-2409-8434-FA60-6E715DFB150B}"/>
              </a:ext>
            </a:extLst>
          </p:cNvPr>
          <p:cNvSpPr>
            <a:spLocks noGrp="1"/>
          </p:cNvSpPr>
          <p:nvPr>
            <p:ph idx="1"/>
          </p:nvPr>
        </p:nvSpPr>
        <p:spPr>
          <a:xfrm>
            <a:off x="170329" y="1037345"/>
            <a:ext cx="4793557" cy="5455528"/>
          </a:xfrm>
        </p:spPr>
        <p:txBody>
          <a:bodyPr>
            <a:normAutofit fontScale="77500" lnSpcReduction="20000"/>
          </a:bodyPr>
          <a:lstStyle/>
          <a:p>
            <a:r>
              <a:rPr lang="en-US" dirty="0"/>
              <a:t>Endcap moving mechanisms need to move Endcap Halves along X axis with vertical adjustment capability (Y axis). Movement in Z may be required? </a:t>
            </a:r>
          </a:p>
          <a:p>
            <a:r>
              <a:rPr lang="en-US" dirty="0"/>
              <a:t>Concepts being considered:</a:t>
            </a:r>
          </a:p>
          <a:p>
            <a:pPr lvl="1"/>
            <a:r>
              <a:rPr lang="en-US" dirty="0"/>
              <a:t>Hillman Rollers and Hydraulic Pistons (Currently used at STAR).</a:t>
            </a:r>
          </a:p>
          <a:p>
            <a:pPr lvl="1"/>
            <a:r>
              <a:rPr lang="en-US" dirty="0"/>
              <a:t>Air Bearings/Air Pallets</a:t>
            </a:r>
          </a:p>
          <a:p>
            <a:pPr lvl="1"/>
            <a:r>
              <a:rPr lang="en-US" dirty="0"/>
              <a:t>Hydraulic Skidding System</a:t>
            </a:r>
          </a:p>
          <a:p>
            <a:pPr lvl="1"/>
            <a:r>
              <a:rPr lang="en-US" dirty="0"/>
              <a:t>Motorized Trolley System</a:t>
            </a:r>
          </a:p>
          <a:p>
            <a:r>
              <a:rPr lang="en-US" dirty="0"/>
              <a:t>Currently evaluating Concepts as viable design choices against design criteria.</a:t>
            </a:r>
          </a:p>
          <a:p>
            <a:r>
              <a:rPr lang="en-US" dirty="0"/>
              <a:t>Moving mechanism can also be combination of two concepts.</a:t>
            </a:r>
          </a:p>
          <a:p>
            <a:r>
              <a:rPr lang="en-US" dirty="0"/>
              <a:t>May need to visit companies before making design decision.</a:t>
            </a:r>
          </a:p>
          <a:p>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32AC1ECA-CB3B-5E94-E5FA-71C0B24B99AB}"/>
              </a:ext>
            </a:extLst>
          </p:cNvPr>
          <p:cNvSpPr>
            <a:spLocks noGrp="1"/>
          </p:cNvSpPr>
          <p:nvPr>
            <p:ph type="sldNum" sz="quarter" idx="12"/>
          </p:nvPr>
        </p:nvSpPr>
        <p:spPr/>
        <p:txBody>
          <a:bodyPr/>
          <a:lstStyle/>
          <a:p>
            <a:fld id="{893C5830-40F3-F04E-B2E3-10E6672BA8FF}" type="slidenum">
              <a:rPr lang="en-US" smtClean="0"/>
              <a:pPr/>
              <a:t>21</a:t>
            </a:fld>
            <a:endParaRPr lang="en-US"/>
          </a:p>
        </p:txBody>
      </p:sp>
      <p:pic>
        <p:nvPicPr>
          <p:cNvPr id="5" name="Picture 4">
            <a:extLst>
              <a:ext uri="{FF2B5EF4-FFF2-40B4-BE49-F238E27FC236}">
                <a16:creationId xmlns:a16="http://schemas.microsoft.com/office/drawing/2014/main" id="{70DFE14B-1AF1-FE1F-69D4-4072C5742473}"/>
              </a:ext>
            </a:extLst>
          </p:cNvPr>
          <p:cNvPicPr>
            <a:picLocks noChangeAspect="1"/>
          </p:cNvPicPr>
          <p:nvPr/>
        </p:nvPicPr>
        <p:blipFill rotWithShape="1">
          <a:blip r:embed="rId2"/>
          <a:srcRect t="12287" b="15999"/>
          <a:stretch/>
        </p:blipFill>
        <p:spPr>
          <a:xfrm>
            <a:off x="8711184" y="1006384"/>
            <a:ext cx="3378154" cy="2422616"/>
          </a:xfrm>
          <a:prstGeom prst="rect">
            <a:avLst/>
          </a:prstGeom>
        </p:spPr>
      </p:pic>
      <p:pic>
        <p:nvPicPr>
          <p:cNvPr id="6" name="Picture 5">
            <a:extLst>
              <a:ext uri="{FF2B5EF4-FFF2-40B4-BE49-F238E27FC236}">
                <a16:creationId xmlns:a16="http://schemas.microsoft.com/office/drawing/2014/main" id="{5296CF52-10D9-82C2-4015-7B008FDED55E}"/>
              </a:ext>
            </a:extLst>
          </p:cNvPr>
          <p:cNvPicPr>
            <a:picLocks noChangeAspect="1"/>
          </p:cNvPicPr>
          <p:nvPr/>
        </p:nvPicPr>
        <p:blipFill>
          <a:blip r:embed="rId3"/>
          <a:stretch>
            <a:fillRect/>
          </a:stretch>
        </p:blipFill>
        <p:spPr>
          <a:xfrm>
            <a:off x="5077260" y="1006384"/>
            <a:ext cx="3633924" cy="2422616"/>
          </a:xfrm>
          <a:prstGeom prst="rect">
            <a:avLst/>
          </a:prstGeom>
        </p:spPr>
      </p:pic>
      <p:pic>
        <p:nvPicPr>
          <p:cNvPr id="7" name="Picture 6">
            <a:extLst>
              <a:ext uri="{FF2B5EF4-FFF2-40B4-BE49-F238E27FC236}">
                <a16:creationId xmlns:a16="http://schemas.microsoft.com/office/drawing/2014/main" id="{CC09AEC4-D392-4601-F1D2-D1A1B3A54165}"/>
              </a:ext>
            </a:extLst>
          </p:cNvPr>
          <p:cNvPicPr>
            <a:picLocks noChangeAspect="1"/>
          </p:cNvPicPr>
          <p:nvPr/>
        </p:nvPicPr>
        <p:blipFill>
          <a:blip r:embed="rId4"/>
          <a:stretch>
            <a:fillRect/>
          </a:stretch>
        </p:blipFill>
        <p:spPr>
          <a:xfrm>
            <a:off x="4963887" y="4106392"/>
            <a:ext cx="2776568" cy="1270280"/>
          </a:xfrm>
          <a:prstGeom prst="rect">
            <a:avLst/>
          </a:prstGeom>
        </p:spPr>
      </p:pic>
      <p:pic>
        <p:nvPicPr>
          <p:cNvPr id="8" name="Picture 7">
            <a:extLst>
              <a:ext uri="{FF2B5EF4-FFF2-40B4-BE49-F238E27FC236}">
                <a16:creationId xmlns:a16="http://schemas.microsoft.com/office/drawing/2014/main" id="{2FBC5D1F-50AE-38D8-E463-3A3AB52FF5D1}"/>
              </a:ext>
            </a:extLst>
          </p:cNvPr>
          <p:cNvPicPr>
            <a:picLocks noChangeAspect="1"/>
          </p:cNvPicPr>
          <p:nvPr/>
        </p:nvPicPr>
        <p:blipFill>
          <a:blip r:embed="rId5"/>
          <a:stretch>
            <a:fillRect/>
          </a:stretch>
        </p:blipFill>
        <p:spPr>
          <a:xfrm>
            <a:off x="8136804" y="3765109"/>
            <a:ext cx="1425920" cy="1425920"/>
          </a:xfrm>
          <a:prstGeom prst="rect">
            <a:avLst/>
          </a:prstGeom>
        </p:spPr>
      </p:pic>
      <p:pic>
        <p:nvPicPr>
          <p:cNvPr id="9" name="Picture 8">
            <a:extLst>
              <a:ext uri="{FF2B5EF4-FFF2-40B4-BE49-F238E27FC236}">
                <a16:creationId xmlns:a16="http://schemas.microsoft.com/office/drawing/2014/main" id="{960C62E0-4DDF-57F0-0E34-E18D7EA3BEBE}"/>
              </a:ext>
            </a:extLst>
          </p:cNvPr>
          <p:cNvPicPr>
            <a:picLocks noChangeAspect="1"/>
          </p:cNvPicPr>
          <p:nvPr/>
        </p:nvPicPr>
        <p:blipFill>
          <a:blip r:embed="rId6"/>
          <a:stretch>
            <a:fillRect/>
          </a:stretch>
        </p:blipFill>
        <p:spPr>
          <a:xfrm>
            <a:off x="9308592" y="4588397"/>
            <a:ext cx="2883408" cy="1205264"/>
          </a:xfrm>
          <a:prstGeom prst="rect">
            <a:avLst/>
          </a:prstGeom>
        </p:spPr>
      </p:pic>
    </p:spTree>
    <p:extLst>
      <p:ext uri="{BB962C8B-B14F-4D97-AF65-F5344CB8AC3E}">
        <p14:creationId xmlns:p14="http://schemas.microsoft.com/office/powerpoint/2010/main" val="365257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2583" y="980488"/>
            <a:ext cx="7092555" cy="1614237"/>
          </a:xfrm>
        </p:spPr>
        <p:txBody>
          <a:bodyPr>
            <a:normAutofit/>
          </a:bodyPr>
          <a:lstStyle/>
          <a:p>
            <a:r>
              <a:rPr lang="en-US" sz="1800" dirty="0"/>
              <a:t>Carbon Fiber </a:t>
            </a:r>
            <a:r>
              <a:rPr lang="en-US" sz="1800" dirty="0" err="1"/>
              <a:t>Strucutures</a:t>
            </a:r>
            <a:r>
              <a:rPr lang="en-US" sz="1800" dirty="0"/>
              <a:t> as shown used at other experiments (STAR, CMS etc.) will be used for supporting Inner Detectors.</a:t>
            </a:r>
          </a:p>
          <a:p>
            <a:r>
              <a:rPr lang="en-US" sz="1800" dirty="0"/>
              <a:t>Plan to prototype and test structures for strength as well as deflections to compare it with FEA results.</a:t>
            </a:r>
          </a:p>
        </p:txBody>
      </p:sp>
      <p:grpSp>
        <p:nvGrpSpPr>
          <p:cNvPr id="12" name="Group 11">
            <a:extLst>
              <a:ext uri="{FF2B5EF4-FFF2-40B4-BE49-F238E27FC236}">
                <a16:creationId xmlns:a16="http://schemas.microsoft.com/office/drawing/2014/main" id="{1250E25B-DD73-A941-AC99-ADFB219A8804}"/>
              </a:ext>
            </a:extLst>
          </p:cNvPr>
          <p:cNvGrpSpPr/>
          <p:nvPr/>
        </p:nvGrpSpPr>
        <p:grpSpPr>
          <a:xfrm>
            <a:off x="9432664" y="902592"/>
            <a:ext cx="2503427" cy="2231772"/>
            <a:chOff x="909376" y="4319571"/>
            <a:chExt cx="2503427" cy="2231772"/>
          </a:xfrm>
        </p:grpSpPr>
        <p:pic>
          <p:nvPicPr>
            <p:cNvPr id="13" name="Picture 25">
              <a:extLst>
                <a:ext uri="{FF2B5EF4-FFF2-40B4-BE49-F238E27FC236}">
                  <a16:creationId xmlns:a16="http://schemas.microsoft.com/office/drawing/2014/main" id="{A07946D5-52D8-824E-97BF-A1829DDF2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376" y="4319571"/>
              <a:ext cx="2353193" cy="223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93E3C441-F1A8-BB4C-933F-530065BABE23}"/>
                </a:ext>
              </a:extLst>
            </p:cNvPr>
            <p:cNvGrpSpPr/>
            <p:nvPr/>
          </p:nvGrpSpPr>
          <p:grpSpPr>
            <a:xfrm>
              <a:off x="2601383" y="6048844"/>
              <a:ext cx="503383" cy="492609"/>
              <a:chOff x="3370590" y="4161840"/>
              <a:chExt cx="577755" cy="610539"/>
            </a:xfrm>
          </p:grpSpPr>
          <p:sp>
            <p:nvSpPr>
              <p:cNvPr id="18" name="TextBox 17">
                <a:extLst>
                  <a:ext uri="{FF2B5EF4-FFF2-40B4-BE49-F238E27FC236}">
                    <a16:creationId xmlns:a16="http://schemas.microsoft.com/office/drawing/2014/main" id="{7F154774-ADA8-C043-BD51-F674A1188262}"/>
                  </a:ext>
                </a:extLst>
              </p:cNvPr>
              <p:cNvSpPr txBox="1"/>
              <p:nvPr/>
            </p:nvSpPr>
            <p:spPr>
              <a:xfrm>
                <a:off x="3370590" y="4429067"/>
                <a:ext cx="577755" cy="343312"/>
              </a:xfrm>
              <a:prstGeom prst="rect">
                <a:avLst/>
              </a:prstGeom>
              <a:solidFill>
                <a:schemeClr val="bg1"/>
              </a:solidFill>
              <a:ln>
                <a:solidFill>
                  <a:schemeClr val="tx1"/>
                </a:solidFill>
              </a:ln>
            </p:spPr>
            <p:txBody>
              <a:bodyPr wrap="square" rtlCol="0">
                <a:spAutoFit/>
              </a:bodyPr>
              <a:lstStyle/>
              <a:p>
                <a:r>
                  <a:rPr lang="en-US" sz="1200" dirty="0"/>
                  <a:t>ITST</a:t>
                </a:r>
              </a:p>
            </p:txBody>
          </p:sp>
          <p:cxnSp>
            <p:nvCxnSpPr>
              <p:cNvPr id="19" name="Straight Arrow Connector 18">
                <a:extLst>
                  <a:ext uri="{FF2B5EF4-FFF2-40B4-BE49-F238E27FC236}">
                    <a16:creationId xmlns:a16="http://schemas.microsoft.com/office/drawing/2014/main" id="{91DC3FB0-7293-F948-97BE-4912B1252FE3}"/>
                  </a:ext>
                </a:extLst>
              </p:cNvPr>
              <p:cNvCxnSpPr>
                <a:cxnSpLocks/>
                <a:stCxn id="18" idx="0"/>
              </p:cNvCxnSpPr>
              <p:nvPr/>
            </p:nvCxnSpPr>
            <p:spPr>
              <a:xfrm flipH="1" flipV="1">
                <a:off x="3624382" y="4161840"/>
                <a:ext cx="35087" cy="2672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8E5FB1D-9585-2F44-A3C2-6AB1F9232059}"/>
                </a:ext>
              </a:extLst>
            </p:cNvPr>
            <p:cNvGrpSpPr/>
            <p:nvPr/>
          </p:nvGrpSpPr>
          <p:grpSpPr>
            <a:xfrm>
              <a:off x="2288012" y="4717465"/>
              <a:ext cx="1124791" cy="461665"/>
              <a:chOff x="2973484" y="4620963"/>
              <a:chExt cx="1290972" cy="572187"/>
            </a:xfrm>
          </p:grpSpPr>
          <p:sp>
            <p:nvSpPr>
              <p:cNvPr id="16" name="TextBox 15">
                <a:extLst>
                  <a:ext uri="{FF2B5EF4-FFF2-40B4-BE49-F238E27FC236}">
                    <a16:creationId xmlns:a16="http://schemas.microsoft.com/office/drawing/2014/main" id="{447D1086-F248-FD46-9C67-E0E9CED84E10}"/>
                  </a:ext>
                </a:extLst>
              </p:cNvPr>
              <p:cNvSpPr txBox="1"/>
              <p:nvPr/>
            </p:nvSpPr>
            <p:spPr>
              <a:xfrm>
                <a:off x="3370590" y="4620963"/>
                <a:ext cx="893866" cy="572187"/>
              </a:xfrm>
              <a:prstGeom prst="rect">
                <a:avLst/>
              </a:prstGeom>
              <a:solidFill>
                <a:schemeClr val="bg1"/>
              </a:solidFill>
              <a:ln>
                <a:solidFill>
                  <a:schemeClr val="tx1"/>
                </a:solidFill>
              </a:ln>
            </p:spPr>
            <p:txBody>
              <a:bodyPr wrap="square" rtlCol="0">
                <a:spAutoFit/>
              </a:bodyPr>
              <a:lstStyle/>
              <a:p>
                <a:r>
                  <a:rPr lang="en-US" sz="1200" dirty="0"/>
                  <a:t>Service Cylinder</a:t>
                </a:r>
              </a:p>
            </p:txBody>
          </p:sp>
          <p:cxnSp>
            <p:nvCxnSpPr>
              <p:cNvPr id="17" name="Straight Arrow Connector 16">
                <a:extLst>
                  <a:ext uri="{FF2B5EF4-FFF2-40B4-BE49-F238E27FC236}">
                    <a16:creationId xmlns:a16="http://schemas.microsoft.com/office/drawing/2014/main" id="{BCD65538-CF49-3F43-B5B2-D74EF8B7CF6B}"/>
                  </a:ext>
                </a:extLst>
              </p:cNvPr>
              <p:cNvCxnSpPr>
                <a:cxnSpLocks/>
              </p:cNvCxnSpPr>
              <p:nvPr/>
            </p:nvCxnSpPr>
            <p:spPr>
              <a:xfrm flipH="1">
                <a:off x="2973484" y="4905145"/>
                <a:ext cx="397106" cy="979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20" name="Picture 8">
            <a:extLst>
              <a:ext uri="{FF2B5EF4-FFF2-40B4-BE49-F238E27FC236}">
                <a16:creationId xmlns:a16="http://schemas.microsoft.com/office/drawing/2014/main" id="{FF643AAB-149B-8046-8E38-3BB1B2DF8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4578" y="2360948"/>
            <a:ext cx="1656367" cy="97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a:extLst>
              <a:ext uri="{FF2B5EF4-FFF2-40B4-BE49-F238E27FC236}">
                <a16:creationId xmlns:a16="http://schemas.microsoft.com/office/drawing/2014/main" id="{1E2EFF20-83F6-B646-AB66-E23CAEECA2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2783" y="3435544"/>
            <a:ext cx="3932346" cy="14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
            <a:extLst>
              <a:ext uri="{FF2B5EF4-FFF2-40B4-BE49-F238E27FC236}">
                <a16:creationId xmlns:a16="http://schemas.microsoft.com/office/drawing/2014/main" id="{4BD74429-2A23-8E45-BA91-AB635453F4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6320" y="3478538"/>
            <a:ext cx="1487606" cy="127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a:extLst>
              <a:ext uri="{FF2B5EF4-FFF2-40B4-BE49-F238E27FC236}">
                <a16:creationId xmlns:a16="http://schemas.microsoft.com/office/drawing/2014/main" id="{586DD7C2-C283-F84F-AD2F-22B8292DBE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5673" y="4894171"/>
            <a:ext cx="2120418" cy="158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
            <a:extLst>
              <a:ext uri="{FF2B5EF4-FFF2-40B4-BE49-F238E27FC236}">
                <a16:creationId xmlns:a16="http://schemas.microsoft.com/office/drawing/2014/main" id="{C10658EA-2969-1149-88B5-047C0D09F9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1153" y="4894171"/>
            <a:ext cx="3426954" cy="1614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Slide Number Placeholder 4">
            <a:extLst>
              <a:ext uri="{FF2B5EF4-FFF2-40B4-BE49-F238E27FC236}">
                <a16:creationId xmlns:a16="http://schemas.microsoft.com/office/drawing/2014/main" id="{9F551865-4344-4946-A018-95F596F71E1F}"/>
              </a:ext>
            </a:extLst>
          </p:cNvPr>
          <p:cNvSpPr>
            <a:spLocks noGrp="1"/>
          </p:cNvSpPr>
          <p:nvPr>
            <p:ph type="sldNum" sz="quarter" idx="12"/>
          </p:nvPr>
        </p:nvSpPr>
        <p:spPr>
          <a:xfrm>
            <a:off x="9797711" y="6477000"/>
            <a:ext cx="533400" cy="425450"/>
          </a:xfrm>
        </p:spPr>
        <p:txBody>
          <a:bodyPr/>
          <a:lstStyle/>
          <a:p>
            <a:r>
              <a:rPr lang="en-US"/>
              <a:t>   </a:t>
            </a:r>
            <a:fld id="{40BA6619-26C9-B141-8084-E420FEC8736F}" type="slidenum">
              <a:rPr lang="en-US" smtClean="0"/>
              <a:pPr/>
              <a:t>22</a:t>
            </a:fld>
            <a:endParaRPr lang="en-US" dirty="0"/>
          </a:p>
        </p:txBody>
      </p:sp>
      <p:sp>
        <p:nvSpPr>
          <p:cNvPr id="29" name="Title 1">
            <a:extLst>
              <a:ext uri="{FF2B5EF4-FFF2-40B4-BE49-F238E27FC236}">
                <a16:creationId xmlns:a16="http://schemas.microsoft.com/office/drawing/2014/main" id="{ABE35EDD-E246-8241-B363-C2A9F8C07523}"/>
              </a:ext>
            </a:extLst>
          </p:cNvPr>
          <p:cNvSpPr txBox="1">
            <a:spLocks/>
          </p:cNvSpPr>
          <p:nvPr/>
        </p:nvSpPr>
        <p:spPr>
          <a:xfrm>
            <a:off x="466166" y="149727"/>
            <a:ext cx="10632140" cy="62577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b="0" kern="1200">
                <a:solidFill>
                  <a:schemeClr val="accent2">
                    <a:lumMod val="75000"/>
                  </a:schemeClr>
                </a:solidFill>
                <a:latin typeface="+mj-lt"/>
                <a:ea typeface="+mj-ea"/>
                <a:cs typeface="Comic Sans MS"/>
              </a:defRPr>
            </a:lvl1pPr>
          </a:lstStyle>
          <a:p>
            <a:pPr algn="l"/>
            <a:r>
              <a:rPr lang="en-US" sz="3200" dirty="0">
                <a:solidFill>
                  <a:schemeClr val="accent5">
                    <a:lumMod val="50000"/>
                  </a:schemeClr>
                </a:solidFill>
                <a:latin typeface="Arial" panose="020B0604020202020204" pitchFamily="34" charset="0"/>
                <a:cs typeface="Arial" panose="020B0604020202020204" pitchFamily="34" charset="0"/>
              </a:rPr>
              <a:t>Carbon Fiber Support Structures for Inner Detectors</a:t>
            </a:r>
          </a:p>
        </p:txBody>
      </p:sp>
      <p:pic>
        <p:nvPicPr>
          <p:cNvPr id="3" name="Picture 2">
            <a:extLst>
              <a:ext uri="{FF2B5EF4-FFF2-40B4-BE49-F238E27FC236}">
                <a16:creationId xmlns:a16="http://schemas.microsoft.com/office/drawing/2014/main" id="{EF2F6273-9D0B-4558-7E16-911C3CA5614D}"/>
              </a:ext>
            </a:extLst>
          </p:cNvPr>
          <p:cNvPicPr>
            <a:picLocks noChangeAspect="1"/>
          </p:cNvPicPr>
          <p:nvPr/>
        </p:nvPicPr>
        <p:blipFill rotWithShape="1">
          <a:blip r:embed="rId8"/>
          <a:srcRect r="5889"/>
          <a:stretch/>
        </p:blipFill>
        <p:spPr>
          <a:xfrm>
            <a:off x="7346857" y="961674"/>
            <a:ext cx="1994088" cy="1029587"/>
          </a:xfrm>
          <a:prstGeom prst="rect">
            <a:avLst/>
          </a:prstGeom>
        </p:spPr>
      </p:pic>
      <p:grpSp>
        <p:nvGrpSpPr>
          <p:cNvPr id="21" name="Group 20">
            <a:extLst>
              <a:ext uri="{FF2B5EF4-FFF2-40B4-BE49-F238E27FC236}">
                <a16:creationId xmlns:a16="http://schemas.microsoft.com/office/drawing/2014/main" id="{9C3E855D-319D-3103-7AB1-CDACBC16B117}"/>
              </a:ext>
            </a:extLst>
          </p:cNvPr>
          <p:cNvGrpSpPr/>
          <p:nvPr/>
        </p:nvGrpSpPr>
        <p:grpSpPr>
          <a:xfrm>
            <a:off x="76924" y="2974780"/>
            <a:ext cx="3570837" cy="2278611"/>
            <a:chOff x="2086527" y="4120527"/>
            <a:chExt cx="3727938" cy="2401857"/>
          </a:xfrm>
        </p:grpSpPr>
        <p:pic>
          <p:nvPicPr>
            <p:cNvPr id="22" name="Picture 21">
              <a:extLst>
                <a:ext uri="{FF2B5EF4-FFF2-40B4-BE49-F238E27FC236}">
                  <a16:creationId xmlns:a16="http://schemas.microsoft.com/office/drawing/2014/main" id="{505722D9-C258-15B0-C4F8-C3FF70484458}"/>
                </a:ext>
              </a:extLst>
            </p:cNvPr>
            <p:cNvPicPr>
              <a:picLocks noChangeAspect="1"/>
            </p:cNvPicPr>
            <p:nvPr/>
          </p:nvPicPr>
          <p:blipFill rotWithShape="1">
            <a:blip r:embed="rId9"/>
            <a:srcRect t="14095"/>
            <a:stretch/>
          </p:blipFill>
          <p:spPr>
            <a:xfrm>
              <a:off x="2086527" y="4120527"/>
              <a:ext cx="3727938" cy="2401857"/>
            </a:xfrm>
            <a:prstGeom prst="rect">
              <a:avLst/>
            </a:prstGeom>
          </p:spPr>
        </p:pic>
        <p:sp>
          <p:nvSpPr>
            <p:cNvPr id="24" name="Rectangle 23">
              <a:extLst>
                <a:ext uri="{FF2B5EF4-FFF2-40B4-BE49-F238E27FC236}">
                  <a16:creationId xmlns:a16="http://schemas.microsoft.com/office/drawing/2014/main" id="{6578BB31-6474-B0BF-3B55-506EA349DE4A}"/>
                </a:ext>
              </a:extLst>
            </p:cNvPr>
            <p:cNvSpPr/>
            <p:nvPr/>
          </p:nvSpPr>
          <p:spPr>
            <a:xfrm>
              <a:off x="2964099" y="4156077"/>
              <a:ext cx="2668765" cy="2834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Purdue Mechanics Lab</a:t>
              </a:r>
            </a:p>
          </p:txBody>
        </p:sp>
      </p:grpSp>
      <p:pic>
        <p:nvPicPr>
          <p:cNvPr id="25" name="Picture 2">
            <a:extLst>
              <a:ext uri="{FF2B5EF4-FFF2-40B4-BE49-F238E27FC236}">
                <a16:creationId xmlns:a16="http://schemas.microsoft.com/office/drawing/2014/main" id="{F9B30985-E473-001B-F824-2D6B764966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0330" y="4253148"/>
            <a:ext cx="2364762" cy="24551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4DFA0C76-BBD3-BB7D-DDFA-7E05B87BE24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5618" t="15145" r="26288" b="11771"/>
          <a:stretch/>
        </p:blipFill>
        <p:spPr bwMode="auto">
          <a:xfrm>
            <a:off x="4792658" y="3124474"/>
            <a:ext cx="1464134" cy="245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461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CF19-2E23-0AE6-516E-DB9CC90195CF}"/>
              </a:ext>
            </a:extLst>
          </p:cNvPr>
          <p:cNvSpPr>
            <a:spLocks noGrp="1"/>
          </p:cNvSpPr>
          <p:nvPr>
            <p:ph type="title"/>
          </p:nvPr>
        </p:nvSpPr>
        <p:spPr>
          <a:xfrm>
            <a:off x="597159" y="281152"/>
            <a:ext cx="10515600" cy="679902"/>
          </a:xfrm>
        </p:spPr>
        <p:txBody>
          <a:bodyPr>
            <a:normAutofit fontScale="90000"/>
          </a:bodyPr>
          <a:lstStyle/>
          <a:p>
            <a:r>
              <a:rPr lang="en-US" dirty="0"/>
              <a:t>Power </a:t>
            </a:r>
          </a:p>
        </p:txBody>
      </p:sp>
      <p:sp>
        <p:nvSpPr>
          <p:cNvPr id="3" name="Content Placeholder 2">
            <a:extLst>
              <a:ext uri="{FF2B5EF4-FFF2-40B4-BE49-F238E27FC236}">
                <a16:creationId xmlns:a16="http://schemas.microsoft.com/office/drawing/2014/main" id="{6F555BAD-CF42-9612-AD27-1EA358CDECCD}"/>
              </a:ext>
            </a:extLst>
          </p:cNvPr>
          <p:cNvSpPr>
            <a:spLocks noGrp="1"/>
          </p:cNvSpPr>
          <p:nvPr>
            <p:ph idx="1"/>
          </p:nvPr>
        </p:nvSpPr>
        <p:spPr>
          <a:xfrm>
            <a:off x="597159" y="961054"/>
            <a:ext cx="10888825" cy="5197150"/>
          </a:xfrm>
        </p:spPr>
        <p:txBody>
          <a:bodyPr/>
          <a:lstStyle/>
          <a:p>
            <a:r>
              <a:rPr lang="en-US" dirty="0"/>
              <a:t>MARCO (SC Magnet) Power:</a:t>
            </a:r>
          </a:p>
          <a:p>
            <a:pPr lvl="1"/>
            <a:r>
              <a:rPr lang="en-US" dirty="0"/>
              <a:t>New Power Supplies will be used</a:t>
            </a:r>
          </a:p>
          <a:p>
            <a:pPr lvl="1"/>
            <a:r>
              <a:rPr lang="en-US" dirty="0"/>
              <a:t>Water cooled lead with current capacity &gt;4000 Amps are in place and can be used. Trying to find legacy documents from STAR is turning out to be a challenge.</a:t>
            </a:r>
          </a:p>
          <a:p>
            <a:pPr lvl="1"/>
            <a:r>
              <a:rPr lang="en-US" dirty="0"/>
              <a:t>Magnet DAQ Rack will be placed on Third Level</a:t>
            </a:r>
          </a:p>
          <a:p>
            <a:pPr marL="457200" lvl="1" indent="0">
              <a:buNone/>
            </a:pPr>
            <a:endParaRPr lang="en-US" dirty="0"/>
          </a:p>
          <a:p>
            <a:r>
              <a:rPr lang="en-US" dirty="0"/>
              <a:t>Power requirements for detectors are being estimated and compared to available power.</a:t>
            </a:r>
          </a:p>
          <a:p>
            <a:r>
              <a:rPr lang="en-US" dirty="0"/>
              <a:t>Detector Electronic Racks on South Platform: Current assumption is that available power is enough. Trying to collect requirements and verify the assumption.</a:t>
            </a:r>
          </a:p>
        </p:txBody>
      </p:sp>
      <p:sp>
        <p:nvSpPr>
          <p:cNvPr id="4" name="Slide Number Placeholder 3">
            <a:extLst>
              <a:ext uri="{FF2B5EF4-FFF2-40B4-BE49-F238E27FC236}">
                <a16:creationId xmlns:a16="http://schemas.microsoft.com/office/drawing/2014/main" id="{527CBA0B-76E7-3A98-188E-0DDF804AA043}"/>
              </a:ext>
            </a:extLst>
          </p:cNvPr>
          <p:cNvSpPr>
            <a:spLocks noGrp="1"/>
          </p:cNvSpPr>
          <p:nvPr>
            <p:ph type="sldNum" sz="quarter" idx="12"/>
          </p:nvPr>
        </p:nvSpPr>
        <p:spPr/>
        <p:txBody>
          <a:bodyPr/>
          <a:lstStyle/>
          <a:p>
            <a:fld id="{893C5830-40F3-F04E-B2E3-10E6672BA8FF}" type="slidenum">
              <a:rPr lang="en-US" smtClean="0"/>
              <a:pPr/>
              <a:t>23</a:t>
            </a:fld>
            <a:endParaRPr lang="en-US"/>
          </a:p>
        </p:txBody>
      </p:sp>
    </p:spTree>
    <p:extLst>
      <p:ext uri="{BB962C8B-B14F-4D97-AF65-F5344CB8AC3E}">
        <p14:creationId xmlns:p14="http://schemas.microsoft.com/office/powerpoint/2010/main" val="1999988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5A4FFEE-7868-F816-D168-6066C5B6992F}"/>
              </a:ext>
            </a:extLst>
          </p:cNvPr>
          <p:cNvGrpSpPr/>
          <p:nvPr/>
        </p:nvGrpSpPr>
        <p:grpSpPr>
          <a:xfrm>
            <a:off x="393006" y="300173"/>
            <a:ext cx="7082105" cy="527914"/>
            <a:chOff x="0" y="9767"/>
            <a:chExt cx="8001097" cy="527914"/>
          </a:xfrm>
        </p:grpSpPr>
        <p:sp>
          <p:nvSpPr>
            <p:cNvPr id="4" name="Rectangle: Rounded Corners 3">
              <a:extLst>
                <a:ext uri="{FF2B5EF4-FFF2-40B4-BE49-F238E27FC236}">
                  <a16:creationId xmlns:a16="http://schemas.microsoft.com/office/drawing/2014/main" id="{EE3A8670-4DBF-CE95-013B-AD94F10C8E99}"/>
                </a:ext>
              </a:extLst>
            </p:cNvPr>
            <p:cNvSpPr/>
            <p:nvPr/>
          </p:nvSpPr>
          <p:spPr>
            <a:xfrm>
              <a:off x="0" y="9767"/>
              <a:ext cx="8001097" cy="50368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5" name="Rectangle: Rounded Corners 4">
              <a:extLst>
                <a:ext uri="{FF2B5EF4-FFF2-40B4-BE49-F238E27FC236}">
                  <a16:creationId xmlns:a16="http://schemas.microsoft.com/office/drawing/2014/main" id="{42828D1B-6CDA-EE58-33C8-7EB2F0665B57}"/>
                </a:ext>
              </a:extLst>
            </p:cNvPr>
            <p:cNvSpPr txBox="1"/>
            <p:nvPr/>
          </p:nvSpPr>
          <p:spPr>
            <a:xfrm>
              <a:off x="0" y="83172"/>
              <a:ext cx="7951921" cy="4545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defTabSz="933441">
                <a:lnSpc>
                  <a:spcPct val="90000"/>
                </a:lnSpc>
                <a:spcBef>
                  <a:spcPct val="0"/>
                </a:spcBef>
                <a:spcAft>
                  <a:spcPct val="35000"/>
                </a:spcAft>
              </a:pPr>
              <a:r>
                <a:rPr lang="en-US" sz="2100" dirty="0" err="1"/>
                <a:t>ePIC</a:t>
              </a:r>
              <a:r>
                <a:rPr lang="en-US" sz="2100" dirty="0"/>
                <a:t> Detector Electronics Power &amp; Services                               </a:t>
              </a:r>
              <a:r>
                <a:rPr lang="en-US" sz="901" dirty="0"/>
                <a:t>Page 1</a:t>
              </a:r>
            </a:p>
          </p:txBody>
        </p:sp>
      </p:grpSp>
      <p:graphicFrame>
        <p:nvGraphicFramePr>
          <p:cNvPr id="9" name="Diagram 8">
            <a:extLst>
              <a:ext uri="{FF2B5EF4-FFF2-40B4-BE49-F238E27FC236}">
                <a16:creationId xmlns:a16="http://schemas.microsoft.com/office/drawing/2014/main" id="{06B77A08-8EFA-67FB-B8FB-49F710B4F8DD}"/>
              </a:ext>
            </a:extLst>
          </p:cNvPr>
          <p:cNvGraphicFramePr/>
          <p:nvPr/>
        </p:nvGraphicFramePr>
        <p:xfrm>
          <a:off x="968330" y="5301843"/>
          <a:ext cx="7270634" cy="881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2">
            <a:extLst>
              <a:ext uri="{FF2B5EF4-FFF2-40B4-BE49-F238E27FC236}">
                <a16:creationId xmlns:a16="http://schemas.microsoft.com/office/drawing/2014/main" id="{2BB07036-5487-05D0-E21F-11ABB8CD2F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72781" y="201949"/>
            <a:ext cx="725146" cy="5221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7">
            <a:extLst>
              <a:ext uri="{FF2B5EF4-FFF2-40B4-BE49-F238E27FC236}">
                <a16:creationId xmlns:a16="http://schemas.microsoft.com/office/drawing/2014/main" id="{28034A8E-86F5-42DE-7408-7DAB40FA2368}"/>
              </a:ext>
            </a:extLst>
          </p:cNvPr>
          <p:cNvGraphicFramePr>
            <a:graphicFrameLocks noGrp="1"/>
          </p:cNvGraphicFramePr>
          <p:nvPr/>
        </p:nvGraphicFramePr>
        <p:xfrm>
          <a:off x="264154" y="1126732"/>
          <a:ext cx="11544107" cy="5056310"/>
        </p:xfrm>
        <a:graphic>
          <a:graphicData uri="http://schemas.openxmlformats.org/drawingml/2006/table">
            <a:tbl>
              <a:tblPr firstRow="1" bandRow="1">
                <a:tableStyleId>{5C22544A-7EE6-4342-B048-85BDC9FD1C3A}</a:tableStyleId>
              </a:tblPr>
              <a:tblGrid>
                <a:gridCol w="1376551">
                  <a:extLst>
                    <a:ext uri="{9D8B030D-6E8A-4147-A177-3AD203B41FA5}">
                      <a16:colId xmlns:a16="http://schemas.microsoft.com/office/drawing/2014/main" val="346166491"/>
                    </a:ext>
                  </a:extLst>
                </a:gridCol>
                <a:gridCol w="676901">
                  <a:extLst>
                    <a:ext uri="{9D8B030D-6E8A-4147-A177-3AD203B41FA5}">
                      <a16:colId xmlns:a16="http://schemas.microsoft.com/office/drawing/2014/main" val="2848457352"/>
                    </a:ext>
                  </a:extLst>
                </a:gridCol>
                <a:gridCol w="895279">
                  <a:extLst>
                    <a:ext uri="{9D8B030D-6E8A-4147-A177-3AD203B41FA5}">
                      <a16:colId xmlns:a16="http://schemas.microsoft.com/office/drawing/2014/main" val="172102671"/>
                    </a:ext>
                  </a:extLst>
                </a:gridCol>
                <a:gridCol w="1101996">
                  <a:extLst>
                    <a:ext uri="{9D8B030D-6E8A-4147-A177-3AD203B41FA5}">
                      <a16:colId xmlns:a16="http://schemas.microsoft.com/office/drawing/2014/main" val="4280796814"/>
                    </a:ext>
                  </a:extLst>
                </a:gridCol>
                <a:gridCol w="1250691">
                  <a:extLst>
                    <a:ext uri="{9D8B030D-6E8A-4147-A177-3AD203B41FA5}">
                      <a16:colId xmlns:a16="http://schemas.microsoft.com/office/drawing/2014/main" val="645863879"/>
                    </a:ext>
                  </a:extLst>
                </a:gridCol>
                <a:gridCol w="1358952">
                  <a:extLst>
                    <a:ext uri="{9D8B030D-6E8A-4147-A177-3AD203B41FA5}">
                      <a16:colId xmlns:a16="http://schemas.microsoft.com/office/drawing/2014/main" val="1259348678"/>
                    </a:ext>
                  </a:extLst>
                </a:gridCol>
                <a:gridCol w="1375940">
                  <a:extLst>
                    <a:ext uri="{9D8B030D-6E8A-4147-A177-3AD203B41FA5}">
                      <a16:colId xmlns:a16="http://schemas.microsoft.com/office/drawing/2014/main" val="377526767"/>
                    </a:ext>
                  </a:extLst>
                </a:gridCol>
                <a:gridCol w="1061682">
                  <a:extLst>
                    <a:ext uri="{9D8B030D-6E8A-4147-A177-3AD203B41FA5}">
                      <a16:colId xmlns:a16="http://schemas.microsoft.com/office/drawing/2014/main" val="1385475605"/>
                    </a:ext>
                  </a:extLst>
                </a:gridCol>
                <a:gridCol w="1206071">
                  <a:extLst>
                    <a:ext uri="{9D8B030D-6E8A-4147-A177-3AD203B41FA5}">
                      <a16:colId xmlns:a16="http://schemas.microsoft.com/office/drawing/2014/main" val="60319903"/>
                    </a:ext>
                  </a:extLst>
                </a:gridCol>
                <a:gridCol w="1240044">
                  <a:extLst>
                    <a:ext uri="{9D8B030D-6E8A-4147-A177-3AD203B41FA5}">
                      <a16:colId xmlns:a16="http://schemas.microsoft.com/office/drawing/2014/main" val="3813898833"/>
                    </a:ext>
                  </a:extLst>
                </a:gridCol>
              </a:tblGrid>
              <a:tr h="457582">
                <a:tc>
                  <a:txBody>
                    <a:bodyPr/>
                    <a:lstStyle/>
                    <a:p>
                      <a:pPr algn="ctr"/>
                      <a:r>
                        <a:rPr lang="en-US" sz="1200" dirty="0"/>
                        <a:t>Detector</a:t>
                      </a:r>
                    </a:p>
                  </a:txBody>
                  <a:tcPr/>
                </a:tc>
                <a:tc>
                  <a:txBody>
                    <a:bodyPr/>
                    <a:lstStyle/>
                    <a:p>
                      <a:pPr algn="ctr"/>
                      <a:r>
                        <a:rPr lang="en-US" sz="1200" dirty="0"/>
                        <a:t>Type</a:t>
                      </a:r>
                    </a:p>
                  </a:txBody>
                  <a:tcPr/>
                </a:tc>
                <a:tc>
                  <a:txBody>
                    <a:bodyPr/>
                    <a:lstStyle/>
                    <a:p>
                      <a:pPr algn="ctr"/>
                      <a:r>
                        <a:rPr lang="en-US" sz="1200" dirty="0"/>
                        <a:t>Front End LV Power</a:t>
                      </a:r>
                    </a:p>
                  </a:txBody>
                  <a:tcPr/>
                </a:tc>
                <a:tc>
                  <a:txBody>
                    <a:bodyPr/>
                    <a:lstStyle/>
                    <a:p>
                      <a:pPr algn="ctr"/>
                      <a:r>
                        <a:rPr lang="en-US" sz="1200" dirty="0"/>
                        <a:t>HV Bias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LV Power Supply Type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HV Power Supply Type</a:t>
                      </a:r>
                    </a:p>
                  </a:txBody>
                  <a:tcPr/>
                </a:tc>
                <a:tc>
                  <a:txBody>
                    <a:bodyPr/>
                    <a:lstStyle/>
                    <a:p>
                      <a:pPr algn="ctr"/>
                      <a:r>
                        <a:rPr lang="en-US" sz="1200" dirty="0"/>
                        <a:t>Power Supply Location</a:t>
                      </a:r>
                    </a:p>
                  </a:txBody>
                  <a:tcPr/>
                </a:tc>
                <a:tc>
                  <a:txBody>
                    <a:bodyPr/>
                    <a:lstStyle/>
                    <a:p>
                      <a:pPr algn="ctr"/>
                      <a:r>
                        <a:rPr lang="en-US" sz="1200" b="1" i="0" dirty="0"/>
                        <a:t>LV Power Feed</a:t>
                      </a:r>
                    </a:p>
                  </a:txBody>
                  <a:tcPr/>
                </a:tc>
                <a:tc>
                  <a:txBody>
                    <a:bodyPr/>
                    <a:lstStyle/>
                    <a:p>
                      <a:pPr algn="ctr"/>
                      <a:r>
                        <a:rPr lang="en-US" sz="1200" b="1" i="0" dirty="0"/>
                        <a:t>LV Feed Cables  </a:t>
                      </a:r>
                      <a:r>
                        <a:rPr lang="en-US" sz="1100" b="1" i="0" dirty="0"/>
                        <a:t>(Tray Rated)</a:t>
                      </a:r>
                    </a:p>
                  </a:txBody>
                  <a:tcPr/>
                </a:tc>
                <a:tc>
                  <a:txBody>
                    <a:bodyPr/>
                    <a:lstStyle/>
                    <a:p>
                      <a:pPr algn="ctr"/>
                      <a:r>
                        <a:rPr lang="en-US" sz="1200" b="1" i="0" dirty="0"/>
                        <a:t>Cooling</a:t>
                      </a:r>
                    </a:p>
                    <a:p>
                      <a:pPr algn="ctr"/>
                      <a:r>
                        <a:rPr lang="en-US" sz="900" b="1" i="0" dirty="0"/>
                        <a:t>(Board Electronics)</a:t>
                      </a:r>
                    </a:p>
                  </a:txBody>
                  <a:tcPr/>
                </a:tc>
                <a:extLst>
                  <a:ext uri="{0D108BD9-81ED-4DB2-BD59-A6C34878D82A}">
                    <a16:rowId xmlns:a16="http://schemas.microsoft.com/office/drawing/2014/main" val="3747840762"/>
                  </a:ext>
                </a:extLst>
              </a:tr>
              <a:tr h="457582">
                <a:tc>
                  <a:txBody>
                    <a:bodyPr/>
                    <a:lstStyle/>
                    <a:p>
                      <a:r>
                        <a:rPr lang="en-US" sz="1200" b="1" dirty="0"/>
                        <a:t>EE </a:t>
                      </a:r>
                      <a:r>
                        <a:rPr lang="en-US" sz="1200" b="1" dirty="0" err="1"/>
                        <a:t>HCAL</a:t>
                      </a:r>
                      <a:endParaRPr lang="en-US" sz="1200" b="1" dirty="0"/>
                    </a:p>
                  </a:txBody>
                  <a:tcPr/>
                </a:tc>
                <a:tc>
                  <a:txBody>
                    <a:bodyPr/>
                    <a:lstStyle/>
                    <a:p>
                      <a:r>
                        <a:rPr lang="en-US" sz="1100" b="1" dirty="0" err="1"/>
                        <a:t>SiPM</a:t>
                      </a:r>
                      <a:endParaRPr lang="en-US" sz="1100" b="1" dirty="0"/>
                    </a:p>
                  </a:txBody>
                  <a:tcPr/>
                </a:tc>
                <a:tc>
                  <a:txBody>
                    <a:bodyPr/>
                    <a:lstStyle/>
                    <a:p>
                      <a:r>
                        <a:rPr lang="en-US" sz="1200" b="1" dirty="0"/>
                        <a:t>200W</a:t>
                      </a:r>
                    </a:p>
                  </a:txBody>
                  <a:tcPr/>
                </a:tc>
                <a:tc>
                  <a:txBody>
                    <a:bodyPr/>
                    <a:lstStyle/>
                    <a:p>
                      <a:r>
                        <a:rPr lang="en-US" sz="1200" b="1" dirty="0"/>
                        <a:t>50W@ 50V</a:t>
                      </a:r>
                    </a:p>
                  </a:txBody>
                  <a:tcPr/>
                </a:tc>
                <a:tc>
                  <a:txBody>
                    <a:bodyPr/>
                    <a:lstStyle/>
                    <a:p>
                      <a:r>
                        <a:rPr lang="en-US" sz="1200" b="1" i="0" kern="1200" dirty="0" err="1">
                          <a:solidFill>
                            <a:schemeClr val="dk1"/>
                          </a:solidFill>
                          <a:effectLst/>
                          <a:latin typeface="+mn-lt"/>
                          <a:ea typeface="+mn-ea"/>
                          <a:cs typeface="+mn-cs"/>
                        </a:rPr>
                        <a:t>MPV</a:t>
                      </a:r>
                      <a:r>
                        <a:rPr lang="en-US" sz="1200" b="1" i="0" kern="1200" dirty="0">
                          <a:solidFill>
                            <a:schemeClr val="dk1"/>
                          </a:solidFill>
                          <a:effectLst/>
                          <a:latin typeface="+mn-lt"/>
                          <a:ea typeface="+mn-ea"/>
                          <a:cs typeface="+mn-cs"/>
                        </a:rPr>
                        <a:t> 4016I</a:t>
                      </a:r>
                      <a:endParaRPr lang="en-US" sz="1200" b="1" dirty="0"/>
                    </a:p>
                  </a:txBody>
                  <a:tcPr/>
                </a:tc>
                <a:tc>
                  <a:txBody>
                    <a:bodyPr/>
                    <a:lstStyle/>
                    <a:p>
                      <a:r>
                        <a:rPr lang="en-US" sz="1200" b="1" dirty="0"/>
                        <a:t>Wiener </a:t>
                      </a:r>
                      <a:r>
                        <a:rPr lang="en-US" sz="1200" b="1" dirty="0" err="1"/>
                        <a:t>MPV</a:t>
                      </a:r>
                      <a:r>
                        <a:rPr lang="en-US" sz="1200" b="1" dirty="0"/>
                        <a:t> 8120I</a:t>
                      </a:r>
                    </a:p>
                  </a:txBody>
                  <a:tcPr/>
                </a:tc>
                <a:tc>
                  <a:txBody>
                    <a:bodyPr/>
                    <a:lstStyle/>
                    <a:p>
                      <a:r>
                        <a:rPr lang="en-US" sz="1200" b="1" dirty="0"/>
                        <a:t>S. Platform, 19” rackmount</a:t>
                      </a:r>
                    </a:p>
                  </a:txBody>
                  <a:tcPr/>
                </a:tc>
                <a:tc>
                  <a:txBody>
                    <a:bodyPr/>
                    <a:lstStyle/>
                    <a:p>
                      <a:r>
                        <a:rPr lang="en-US" sz="1200" b="1" dirty="0"/>
                        <a:t>10V @ 20A</a:t>
                      </a:r>
                    </a:p>
                  </a:txBody>
                  <a:tcPr/>
                </a:tc>
                <a:tc>
                  <a:txBody>
                    <a:bodyPr/>
                    <a:lstStyle/>
                    <a:p>
                      <a:r>
                        <a:rPr lang="en-US" sz="1200" b="1" dirty="0"/>
                        <a:t>4x 14 AWG</a:t>
                      </a:r>
                    </a:p>
                  </a:txBody>
                  <a:tcPr/>
                </a:tc>
                <a:tc>
                  <a:txBody>
                    <a:bodyPr/>
                    <a:lstStyle/>
                    <a:p>
                      <a:r>
                        <a:rPr lang="en-US" sz="1200" b="1" dirty="0"/>
                        <a:t>Liquid</a:t>
                      </a:r>
                    </a:p>
                  </a:txBody>
                  <a:tcPr/>
                </a:tc>
                <a:extLst>
                  <a:ext uri="{0D108BD9-81ED-4DB2-BD59-A6C34878D82A}">
                    <a16:rowId xmlns:a16="http://schemas.microsoft.com/office/drawing/2014/main" val="2234684036"/>
                  </a:ext>
                </a:extLst>
              </a:tr>
              <a:tr h="457582">
                <a:tc>
                  <a:txBody>
                    <a:bodyPr/>
                    <a:lstStyle/>
                    <a:p>
                      <a:r>
                        <a:rPr lang="en-US" sz="1200" b="1" dirty="0"/>
                        <a:t>E-EE </a:t>
                      </a:r>
                      <a:r>
                        <a:rPr lang="en-US" sz="1200" b="1" dirty="0" err="1"/>
                        <a:t>EMCAL</a:t>
                      </a:r>
                      <a:endParaRPr lang="en-US" sz="1200" b="1" dirty="0"/>
                    </a:p>
                  </a:txBody>
                  <a:tcPr/>
                </a:tc>
                <a:tc>
                  <a:txBody>
                    <a:bodyPr/>
                    <a:lstStyle/>
                    <a:p>
                      <a:r>
                        <a:rPr lang="en-US" sz="1100" b="1" dirty="0" err="1"/>
                        <a:t>SiPM</a:t>
                      </a:r>
                      <a:endParaRPr lang="en-US" sz="1100" b="1" dirty="0"/>
                    </a:p>
                  </a:txBody>
                  <a:tcPr/>
                </a:tc>
                <a:tc>
                  <a:txBody>
                    <a:bodyPr/>
                    <a:lstStyle/>
                    <a:p>
                      <a:r>
                        <a:rPr lang="en-US" sz="1200" b="1" dirty="0"/>
                        <a:t>500W </a:t>
                      </a:r>
                    </a:p>
                  </a:txBody>
                  <a:tcPr/>
                </a:tc>
                <a:tc>
                  <a:txBody>
                    <a:bodyPr/>
                    <a:lstStyle/>
                    <a:p>
                      <a:r>
                        <a:rPr lang="en-US" sz="1200" b="1" dirty="0"/>
                        <a:t>500W@50V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i="0" kern="1200" dirty="0" err="1">
                          <a:solidFill>
                            <a:schemeClr val="dk1"/>
                          </a:solidFill>
                          <a:effectLst/>
                          <a:latin typeface="+mn-lt"/>
                          <a:ea typeface="+mn-ea"/>
                          <a:cs typeface="+mn-cs"/>
                        </a:rPr>
                        <a:t>MPV</a:t>
                      </a:r>
                      <a:r>
                        <a:rPr lang="en-US" sz="1200" b="1" i="0" kern="1200" dirty="0">
                          <a:solidFill>
                            <a:schemeClr val="dk1"/>
                          </a:solidFill>
                          <a:effectLst/>
                          <a:latin typeface="+mn-lt"/>
                          <a:ea typeface="+mn-ea"/>
                          <a:cs typeface="+mn-cs"/>
                        </a:rPr>
                        <a:t> 4016I</a:t>
                      </a:r>
                      <a:endParaRPr lang="en-US" sz="1200" b="1" dirty="0"/>
                    </a:p>
                  </a:txBody>
                  <a:tcPr/>
                </a:tc>
                <a:tc>
                  <a:txBody>
                    <a:bodyPr/>
                    <a:lstStyle/>
                    <a:p>
                      <a:r>
                        <a:rPr lang="en-US" sz="1200" b="1" dirty="0"/>
                        <a:t>Wiener </a:t>
                      </a:r>
                      <a:r>
                        <a:rPr lang="en-US" sz="1200" b="1" dirty="0" err="1"/>
                        <a:t>MPV</a:t>
                      </a:r>
                      <a:r>
                        <a:rPr lang="en-US" sz="1200" b="1" dirty="0"/>
                        <a:t> 8120I</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W. Platform, 19” rackmount</a:t>
                      </a:r>
                    </a:p>
                  </a:txBody>
                  <a:tcPr/>
                </a:tc>
                <a:tc>
                  <a:txBody>
                    <a:bodyPr/>
                    <a:lstStyle/>
                    <a:p>
                      <a:r>
                        <a:rPr lang="en-US" sz="1200" b="1" dirty="0"/>
                        <a:t>10V @ 50A</a:t>
                      </a:r>
                    </a:p>
                  </a:txBody>
                  <a:tcPr/>
                </a:tc>
                <a:tc>
                  <a:txBody>
                    <a:bodyPr/>
                    <a:lstStyle/>
                    <a:p>
                      <a:r>
                        <a:rPr lang="en-US" sz="1200" b="1" dirty="0"/>
                        <a:t>4x 12AWG</a:t>
                      </a:r>
                    </a:p>
                  </a:txBody>
                  <a:tcPr/>
                </a:tc>
                <a:tc>
                  <a:txBody>
                    <a:bodyPr/>
                    <a:lstStyle/>
                    <a:p>
                      <a:r>
                        <a:rPr lang="en-US" sz="1200" b="1" dirty="0"/>
                        <a:t>Convection</a:t>
                      </a:r>
                    </a:p>
                  </a:txBody>
                  <a:tcPr/>
                </a:tc>
                <a:extLst>
                  <a:ext uri="{0D108BD9-81ED-4DB2-BD59-A6C34878D82A}">
                    <a16:rowId xmlns:a16="http://schemas.microsoft.com/office/drawing/2014/main" val="4097518505"/>
                  </a:ext>
                </a:extLst>
              </a:tr>
              <a:tr h="457582">
                <a:tc>
                  <a:txBody>
                    <a:bodyPr/>
                    <a:lstStyle/>
                    <a:p>
                      <a:r>
                        <a:rPr lang="en-US" sz="1200" b="1" dirty="0" err="1"/>
                        <a:t>pfRICH</a:t>
                      </a:r>
                      <a:endParaRPr lang="en-US" sz="1200" b="1" dirty="0"/>
                    </a:p>
                  </a:txBody>
                  <a:tcPr/>
                </a:tc>
                <a:tc>
                  <a:txBody>
                    <a:bodyPr/>
                    <a:lstStyle/>
                    <a:p>
                      <a:r>
                        <a:rPr lang="en-US" sz="1100" b="1" dirty="0" err="1"/>
                        <a:t>HRPPD</a:t>
                      </a:r>
                      <a:endParaRPr lang="en-US" sz="1100" b="1" dirty="0"/>
                    </a:p>
                  </a:txBody>
                  <a:tcPr/>
                </a:tc>
                <a:tc>
                  <a:txBody>
                    <a:bodyPr/>
                    <a:lstStyle/>
                    <a:p>
                      <a:r>
                        <a:rPr lang="en-US" sz="1200" b="1" dirty="0"/>
                        <a:t>260W</a:t>
                      </a:r>
                    </a:p>
                  </a:txBody>
                  <a:tcPr/>
                </a:tc>
                <a:tc>
                  <a:txBody>
                    <a:bodyPr/>
                    <a:lstStyle/>
                    <a:p>
                      <a:r>
                        <a:rPr lang="en-US" sz="1200" b="1" dirty="0"/>
                        <a:t>70W@3kV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i="0" kern="1200" dirty="0" err="1">
                          <a:solidFill>
                            <a:schemeClr val="dk1"/>
                          </a:solidFill>
                          <a:effectLst/>
                          <a:latin typeface="+mn-lt"/>
                          <a:ea typeface="+mn-ea"/>
                          <a:cs typeface="+mn-cs"/>
                        </a:rPr>
                        <a:t>MPV</a:t>
                      </a:r>
                      <a:r>
                        <a:rPr lang="en-US" sz="1200" b="1" i="0" kern="1200" dirty="0">
                          <a:solidFill>
                            <a:schemeClr val="dk1"/>
                          </a:solidFill>
                          <a:effectLst/>
                          <a:latin typeface="+mn-lt"/>
                          <a:ea typeface="+mn-ea"/>
                          <a:cs typeface="+mn-cs"/>
                        </a:rPr>
                        <a:t> 4018I</a:t>
                      </a:r>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CAEN A1515BV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S. Platform, 19” rackmount</a:t>
                      </a:r>
                    </a:p>
                  </a:txBody>
                  <a:tcPr/>
                </a:tc>
                <a:tc>
                  <a:txBody>
                    <a:bodyPr/>
                    <a:lstStyle/>
                    <a:p>
                      <a:r>
                        <a:rPr lang="en-US" sz="1200" b="1" dirty="0"/>
                        <a:t>1.2V@ 220A</a:t>
                      </a:r>
                    </a:p>
                  </a:txBody>
                  <a:tcPr/>
                </a:tc>
                <a:tc>
                  <a:txBody>
                    <a:bodyPr/>
                    <a:lstStyle/>
                    <a:p>
                      <a:r>
                        <a:rPr lang="en-US" sz="1200" b="1" dirty="0"/>
                        <a:t>14x 12AWG</a:t>
                      </a:r>
                    </a:p>
                  </a:txBody>
                  <a:tcPr/>
                </a:tc>
                <a:tc>
                  <a:txBody>
                    <a:bodyPr/>
                    <a:lstStyle/>
                    <a:p>
                      <a:r>
                        <a:rPr lang="en-US" sz="1200" b="1" dirty="0"/>
                        <a:t>Liquid/ Neg. pressure</a:t>
                      </a:r>
                    </a:p>
                  </a:txBody>
                  <a:tcPr/>
                </a:tc>
                <a:extLst>
                  <a:ext uri="{0D108BD9-81ED-4DB2-BD59-A6C34878D82A}">
                    <a16:rowId xmlns:a16="http://schemas.microsoft.com/office/drawing/2014/main" val="1667391593"/>
                  </a:ext>
                </a:extLst>
              </a:tr>
              <a:tr h="457582">
                <a:tc>
                  <a:txBody>
                    <a:bodyPr/>
                    <a:lstStyle/>
                    <a:p>
                      <a:r>
                        <a:rPr lang="en-US" sz="1200" b="1" dirty="0"/>
                        <a:t>EE </a:t>
                      </a:r>
                      <a:r>
                        <a:rPr lang="en-US" sz="1200" b="1" dirty="0" err="1"/>
                        <a:t>MPDG</a:t>
                      </a:r>
                      <a:r>
                        <a:rPr lang="en-US" sz="1200" b="1" dirty="0"/>
                        <a:t> Disk</a:t>
                      </a:r>
                    </a:p>
                  </a:txBody>
                  <a:tcPr/>
                </a:tc>
                <a:tc>
                  <a:txBody>
                    <a:bodyPr/>
                    <a:lstStyle/>
                    <a:p>
                      <a:r>
                        <a:rPr lang="en-US" sz="1100" b="1" dirty="0" err="1"/>
                        <a:t>uRWELL</a:t>
                      </a:r>
                      <a:endParaRPr lang="en-US" sz="1100" b="1" dirty="0"/>
                    </a:p>
                  </a:txBody>
                  <a:tcPr/>
                </a:tc>
                <a:tc>
                  <a:txBody>
                    <a:bodyPr/>
                    <a:lstStyle/>
                    <a:p>
                      <a:r>
                        <a:rPr lang="en-US" sz="1200" b="1" dirty="0"/>
                        <a:t>350W</a:t>
                      </a:r>
                    </a:p>
                  </a:txBody>
                  <a:tcPr/>
                </a:tc>
                <a:tc>
                  <a:txBody>
                    <a:bodyPr/>
                    <a:lstStyle/>
                    <a:p>
                      <a:r>
                        <a:rPr lang="en-US" sz="1200" b="1" dirty="0"/>
                        <a:t>1.5W@1.5kV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ea typeface="Calibri" panose="020F0502020204030204" pitchFamily="34" charset="0"/>
                        </a:rPr>
                        <a:t>MDH-07/16</a:t>
                      </a:r>
                      <a:endParaRPr lang="en-US" sz="1200" b="1" dirty="0"/>
                    </a:p>
                  </a:txBody>
                  <a:tcPr/>
                </a:tc>
                <a:tc>
                  <a:txBody>
                    <a:bodyPr/>
                    <a:lstStyle/>
                    <a:p>
                      <a:r>
                        <a:rPr lang="en-US" sz="1200" b="1" dirty="0"/>
                        <a:t>CAEN A1515BV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S. Platform, 19” rackmount</a:t>
                      </a:r>
                    </a:p>
                  </a:txBody>
                  <a:tcPr/>
                </a:tc>
                <a:tc>
                  <a:txBody>
                    <a:bodyPr/>
                    <a:lstStyle/>
                    <a:p>
                      <a:r>
                        <a:rPr lang="en-US" sz="1200" b="1" dirty="0"/>
                        <a:t>10V @ 315A</a:t>
                      </a:r>
                    </a:p>
                  </a:txBody>
                  <a:tcPr/>
                </a:tc>
                <a:tc>
                  <a:txBody>
                    <a:bodyPr/>
                    <a:lstStyle/>
                    <a:p>
                      <a:r>
                        <a:rPr lang="en-US" sz="1200" b="1" dirty="0"/>
                        <a:t>2x 10AWG</a:t>
                      </a:r>
                    </a:p>
                  </a:txBody>
                  <a:tcPr/>
                </a:tc>
                <a:tc>
                  <a:txBody>
                    <a:bodyPr/>
                    <a:lstStyle/>
                    <a:p>
                      <a:r>
                        <a:rPr lang="en-US" sz="1200" b="1" dirty="0"/>
                        <a:t>Liquid</a:t>
                      </a:r>
                    </a:p>
                  </a:txBody>
                  <a:tcPr/>
                </a:tc>
                <a:extLst>
                  <a:ext uri="{0D108BD9-81ED-4DB2-BD59-A6C34878D82A}">
                    <a16:rowId xmlns:a16="http://schemas.microsoft.com/office/drawing/2014/main" val="923178432"/>
                  </a:ext>
                </a:extLst>
              </a:tr>
              <a:tr h="457582">
                <a:tc>
                  <a:txBody>
                    <a:bodyPr/>
                    <a:lstStyle/>
                    <a:p>
                      <a:r>
                        <a:rPr lang="en-US" sz="1200" b="1" dirty="0"/>
                        <a:t>Outer Barrel </a:t>
                      </a:r>
                      <a:r>
                        <a:rPr lang="en-US" sz="1200" b="1" dirty="0" err="1"/>
                        <a:t>MPGD</a:t>
                      </a:r>
                      <a:endParaRPr lang="en-US" sz="1200" b="1" dirty="0"/>
                    </a:p>
                  </a:txBody>
                  <a:tcPr/>
                </a:tc>
                <a:tc>
                  <a:txBody>
                    <a:bodyPr/>
                    <a:lstStyle/>
                    <a:p>
                      <a:r>
                        <a:rPr lang="en-US" sz="1100" b="1" dirty="0" err="1"/>
                        <a:t>uRWELL</a:t>
                      </a:r>
                      <a:endParaRPr lang="en-US" sz="1100" b="1" dirty="0"/>
                    </a:p>
                  </a:txBody>
                  <a:tcPr/>
                </a:tc>
                <a:tc>
                  <a:txBody>
                    <a:bodyPr/>
                    <a:lstStyle/>
                    <a:p>
                      <a:r>
                        <a:rPr lang="en-US" sz="1200" b="1" dirty="0"/>
                        <a:t>1.6kW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1.5W@1.5kV</a:t>
                      </a:r>
                    </a:p>
                    <a:p>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ea typeface="Calibri" panose="020F0502020204030204" pitchFamily="34" charset="0"/>
                        </a:rPr>
                        <a:t>MDH-07/16</a:t>
                      </a:r>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CAEN A1515BV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S. Platform, 19” rackmount</a:t>
                      </a:r>
                    </a:p>
                  </a:txBody>
                  <a:tcPr/>
                </a:tc>
                <a:tc>
                  <a:txBody>
                    <a:bodyPr/>
                    <a:lstStyle/>
                    <a:p>
                      <a:r>
                        <a:rPr lang="en-US" sz="1200" b="1" dirty="0"/>
                        <a:t>10V @160A</a:t>
                      </a:r>
                    </a:p>
                  </a:txBody>
                  <a:tcPr/>
                </a:tc>
                <a:tc>
                  <a:txBody>
                    <a:bodyPr/>
                    <a:lstStyle/>
                    <a:p>
                      <a:r>
                        <a:rPr lang="en-US" sz="1200" b="1" dirty="0"/>
                        <a:t>12x 12AWG</a:t>
                      </a:r>
                    </a:p>
                  </a:txBody>
                  <a:tcPr/>
                </a:tc>
                <a:tc>
                  <a:txBody>
                    <a:bodyPr/>
                    <a:lstStyle/>
                    <a:p>
                      <a:r>
                        <a:rPr lang="en-US" sz="1200" b="1" dirty="0"/>
                        <a:t>Liquid</a:t>
                      </a:r>
                    </a:p>
                  </a:txBody>
                  <a:tcPr/>
                </a:tc>
                <a:extLst>
                  <a:ext uri="{0D108BD9-81ED-4DB2-BD59-A6C34878D82A}">
                    <a16:rowId xmlns:a16="http://schemas.microsoft.com/office/drawing/2014/main" val="2253012252"/>
                  </a:ext>
                </a:extLst>
              </a:tr>
              <a:tr h="457582">
                <a:tc>
                  <a:txBody>
                    <a:bodyPr/>
                    <a:lstStyle/>
                    <a:p>
                      <a:r>
                        <a:rPr lang="en-US" sz="1200" b="1" dirty="0"/>
                        <a:t>Inner Barrel </a:t>
                      </a:r>
                      <a:r>
                        <a:rPr lang="en-US" sz="1200" b="1" dirty="0" err="1"/>
                        <a:t>MPGD</a:t>
                      </a:r>
                      <a:endParaRPr lang="en-US" sz="1200" b="1" dirty="0"/>
                    </a:p>
                  </a:txBody>
                  <a:tcPr/>
                </a:tc>
                <a:tc>
                  <a:txBody>
                    <a:bodyPr/>
                    <a:lstStyle/>
                    <a:p>
                      <a:r>
                        <a:rPr lang="en-US" sz="1100" b="1" dirty="0" err="1"/>
                        <a:t>uRWELL</a:t>
                      </a:r>
                      <a:endParaRPr lang="en-US" sz="1100" b="1" dirty="0"/>
                    </a:p>
                  </a:txBody>
                  <a:tcPr/>
                </a:tc>
                <a:tc>
                  <a:txBody>
                    <a:bodyPr/>
                    <a:lstStyle/>
                    <a:p>
                      <a:r>
                        <a:rPr lang="en-US" sz="1200" b="1" dirty="0"/>
                        <a:t>700W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1.5W@1.5kV</a:t>
                      </a:r>
                    </a:p>
                  </a:txBody>
                  <a:tcPr/>
                </a:tc>
                <a:tc>
                  <a:txBody>
                    <a:bodyPr/>
                    <a:lstStyle/>
                    <a:p>
                      <a:r>
                        <a:rPr lang="en-US" sz="1200" b="1" dirty="0">
                          <a:ea typeface="Calibri" panose="020F0502020204030204" pitchFamily="34" charset="0"/>
                        </a:rPr>
                        <a:t>MDH-07/16</a:t>
                      </a:r>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CAEN A1515BV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S. Platform, 19” rackmount</a:t>
                      </a:r>
                    </a:p>
                  </a:txBody>
                  <a:tcPr/>
                </a:tc>
                <a:tc>
                  <a:txBody>
                    <a:bodyPr/>
                    <a:lstStyle/>
                    <a:p>
                      <a:r>
                        <a:rPr lang="en-US" sz="1200" b="1" dirty="0"/>
                        <a:t>10V@120A</a:t>
                      </a:r>
                    </a:p>
                  </a:txBody>
                  <a:tcPr/>
                </a:tc>
                <a:tc>
                  <a:txBody>
                    <a:bodyPr/>
                    <a:lstStyle/>
                    <a:p>
                      <a:r>
                        <a:rPr lang="en-US" sz="1200" b="1" dirty="0"/>
                        <a:t>15x 12AWG</a:t>
                      </a:r>
                    </a:p>
                  </a:txBody>
                  <a:tcPr/>
                </a:tc>
                <a:tc>
                  <a:txBody>
                    <a:bodyPr/>
                    <a:lstStyle/>
                    <a:p>
                      <a:r>
                        <a:rPr lang="en-US" sz="1200" b="1" dirty="0"/>
                        <a:t>Liquid</a:t>
                      </a:r>
                    </a:p>
                  </a:txBody>
                  <a:tcPr/>
                </a:tc>
                <a:extLst>
                  <a:ext uri="{0D108BD9-81ED-4DB2-BD59-A6C34878D82A}">
                    <a16:rowId xmlns:a16="http://schemas.microsoft.com/office/drawing/2014/main" val="2942067234"/>
                  </a:ext>
                </a:extLst>
              </a:tr>
              <a:tr h="457582">
                <a:tc>
                  <a:txBody>
                    <a:bodyPr/>
                    <a:lstStyle/>
                    <a:p>
                      <a:r>
                        <a:rPr lang="en-US" sz="1200" b="1" dirty="0"/>
                        <a:t>MAPS Disk</a:t>
                      </a:r>
                    </a:p>
                  </a:txBody>
                  <a:tcPr/>
                </a:tc>
                <a:tc>
                  <a:txBody>
                    <a:bodyPr/>
                    <a:lstStyle/>
                    <a:p>
                      <a:r>
                        <a:rPr lang="en-US" sz="900" b="1" i="0" kern="1200" dirty="0">
                          <a:solidFill>
                            <a:schemeClr val="dk1"/>
                          </a:solidFill>
                          <a:effectLst/>
                          <a:latin typeface="+mn-lt"/>
                          <a:ea typeface="+mn-ea"/>
                          <a:cs typeface="+mn-cs"/>
                        </a:rPr>
                        <a:t>EIC-LAS</a:t>
                      </a:r>
                      <a:endParaRPr lang="en-US" sz="900" b="1" dirty="0"/>
                    </a:p>
                  </a:txBody>
                  <a:tcPr/>
                </a:tc>
                <a:tc>
                  <a:txBody>
                    <a:bodyPr/>
                    <a:lstStyle/>
                    <a:p>
                      <a:r>
                        <a:rPr lang="en-US" sz="1200" b="1" dirty="0"/>
                        <a:t>3kW</a:t>
                      </a:r>
                    </a:p>
                  </a:txBody>
                  <a:tcPr/>
                </a:tc>
                <a:tc>
                  <a:txBody>
                    <a:bodyPr/>
                    <a:lstStyle/>
                    <a:p>
                      <a:r>
                        <a:rPr lang="en-US" sz="1200" b="1" dirty="0"/>
                        <a:t>Derived from LV system</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i="0" kern="1200" dirty="0" err="1">
                          <a:solidFill>
                            <a:schemeClr val="dk1"/>
                          </a:solidFill>
                          <a:effectLst/>
                          <a:latin typeface="+mn-lt"/>
                          <a:ea typeface="+mn-ea"/>
                          <a:cs typeface="+mn-cs"/>
                        </a:rPr>
                        <a:t>MPV</a:t>
                      </a:r>
                      <a:r>
                        <a:rPr lang="en-US" sz="1200" b="1" i="0" kern="1200" dirty="0">
                          <a:solidFill>
                            <a:schemeClr val="dk1"/>
                          </a:solidFill>
                          <a:effectLst/>
                          <a:latin typeface="+mn-lt"/>
                          <a:ea typeface="+mn-ea"/>
                          <a:cs typeface="+mn-cs"/>
                        </a:rPr>
                        <a:t> 4018I</a:t>
                      </a:r>
                      <a:endParaRPr lang="en-US" sz="1200" b="1" dirty="0"/>
                    </a:p>
                  </a:txBody>
                  <a:tcPr/>
                </a:tc>
                <a:tc>
                  <a:txBody>
                    <a:bodyPr/>
                    <a:lstStyle/>
                    <a:p>
                      <a:r>
                        <a:rPr lang="en-US" sz="1200" b="1" dirty="0"/>
                        <a:t>N/A</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S. Platform, 19” rackmount</a:t>
                      </a:r>
                    </a:p>
                  </a:txBody>
                  <a:tcPr/>
                </a:tc>
                <a:tc>
                  <a:txBody>
                    <a:bodyPr/>
                    <a:lstStyle/>
                    <a:p>
                      <a:r>
                        <a:rPr lang="en-US" sz="1200" b="1" dirty="0"/>
                        <a:t>3.6V@ 960A</a:t>
                      </a:r>
                    </a:p>
                  </a:txBody>
                  <a:tcPr/>
                </a:tc>
                <a:tc>
                  <a:txBody>
                    <a:bodyPr/>
                    <a:lstStyle/>
                    <a:p>
                      <a:r>
                        <a:rPr lang="en-US" sz="1200" b="1" dirty="0"/>
                        <a:t>48x 10AWG</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Liquid</a:t>
                      </a:r>
                    </a:p>
                    <a:p>
                      <a:endParaRPr lang="en-US" sz="1200" b="1" dirty="0"/>
                    </a:p>
                  </a:txBody>
                  <a:tcPr/>
                </a:tc>
                <a:extLst>
                  <a:ext uri="{0D108BD9-81ED-4DB2-BD59-A6C34878D82A}">
                    <a16:rowId xmlns:a16="http://schemas.microsoft.com/office/drawing/2014/main" val="3267645590"/>
                  </a:ext>
                </a:extLst>
              </a:tr>
              <a:tr h="480490">
                <a:tc>
                  <a:txBody>
                    <a:bodyPr/>
                    <a:lstStyle/>
                    <a:p>
                      <a:r>
                        <a:rPr lang="en-US" sz="1200" b="1" dirty="0"/>
                        <a:t>MAPS </a:t>
                      </a:r>
                      <a:r>
                        <a:rPr lang="en-US" sz="1200" b="1" dirty="0" err="1"/>
                        <a:t>Sagita</a:t>
                      </a:r>
                      <a:r>
                        <a:rPr lang="en-US" sz="1200" b="1" dirty="0"/>
                        <a:t> Layer3</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900" b="1" i="0" kern="1200" dirty="0">
                          <a:solidFill>
                            <a:schemeClr val="dk1"/>
                          </a:solidFill>
                          <a:effectLst/>
                          <a:latin typeface="+mn-lt"/>
                          <a:ea typeface="+mn-ea"/>
                          <a:cs typeface="+mn-cs"/>
                        </a:rPr>
                        <a:t>EIC-LAS</a:t>
                      </a:r>
                      <a:endParaRPr lang="en-US" sz="900" b="1" dirty="0"/>
                    </a:p>
                    <a:p>
                      <a:endParaRPr lang="en-US" sz="900" b="1" dirty="0"/>
                    </a:p>
                  </a:txBody>
                  <a:tcPr/>
                </a:tc>
                <a:tc>
                  <a:txBody>
                    <a:bodyPr/>
                    <a:lstStyle/>
                    <a:p>
                      <a:r>
                        <a:rPr lang="en-US" sz="1200" b="1" dirty="0"/>
                        <a:t>680W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Derived from LV system</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i="0" kern="1200" dirty="0" err="1">
                          <a:solidFill>
                            <a:schemeClr val="dk1"/>
                          </a:solidFill>
                          <a:effectLst/>
                          <a:latin typeface="+mn-lt"/>
                          <a:ea typeface="+mn-ea"/>
                          <a:cs typeface="+mn-cs"/>
                        </a:rPr>
                        <a:t>MPV</a:t>
                      </a:r>
                      <a:r>
                        <a:rPr lang="en-US" sz="1200" b="1" i="0" kern="1200" dirty="0">
                          <a:solidFill>
                            <a:schemeClr val="dk1"/>
                          </a:solidFill>
                          <a:effectLst/>
                          <a:latin typeface="+mn-lt"/>
                          <a:ea typeface="+mn-ea"/>
                          <a:cs typeface="+mn-cs"/>
                        </a:rPr>
                        <a:t> 4018I</a:t>
                      </a:r>
                      <a:endParaRPr lang="en-US" sz="1200" b="1" dirty="0"/>
                    </a:p>
                  </a:txBody>
                  <a:tcPr/>
                </a:tc>
                <a:tc>
                  <a:txBody>
                    <a:bodyPr/>
                    <a:lstStyle/>
                    <a:p>
                      <a:r>
                        <a:rPr lang="en-US" sz="1200" b="1" dirty="0"/>
                        <a:t>N/A</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S. Platform, 19” rackmount</a:t>
                      </a:r>
                    </a:p>
                  </a:txBody>
                  <a:tcPr/>
                </a:tc>
                <a:tc>
                  <a:txBody>
                    <a:bodyPr/>
                    <a:lstStyle/>
                    <a:p>
                      <a:r>
                        <a:rPr lang="en-US" sz="1200" b="1" dirty="0"/>
                        <a:t>2.4V@ 194A</a:t>
                      </a:r>
                    </a:p>
                  </a:txBody>
                  <a:tcPr/>
                </a:tc>
                <a:tc>
                  <a:txBody>
                    <a:bodyPr/>
                    <a:lstStyle/>
                    <a:p>
                      <a:r>
                        <a:rPr lang="en-US" sz="1200" b="1" dirty="0"/>
                        <a:t>16x  12AWG</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Liquid</a:t>
                      </a:r>
                    </a:p>
                    <a:p>
                      <a:endParaRPr lang="en-US" sz="1200" b="1" dirty="0"/>
                    </a:p>
                  </a:txBody>
                  <a:tcPr/>
                </a:tc>
                <a:extLst>
                  <a:ext uri="{0D108BD9-81ED-4DB2-BD59-A6C34878D82A}">
                    <a16:rowId xmlns:a16="http://schemas.microsoft.com/office/drawing/2014/main" val="4180495824"/>
                  </a:ext>
                </a:extLst>
              </a:tr>
              <a:tr h="457582">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MAPS </a:t>
                      </a:r>
                      <a:r>
                        <a:rPr lang="en-US" sz="1200" b="1" dirty="0" err="1"/>
                        <a:t>Sagita</a:t>
                      </a:r>
                      <a:r>
                        <a:rPr lang="en-US" sz="1200" b="1" dirty="0"/>
                        <a:t> Layer4</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900" b="1" i="0" kern="1200" dirty="0">
                          <a:solidFill>
                            <a:schemeClr val="dk1"/>
                          </a:solidFill>
                          <a:effectLst/>
                          <a:latin typeface="+mn-lt"/>
                          <a:ea typeface="+mn-ea"/>
                          <a:cs typeface="+mn-cs"/>
                        </a:rPr>
                        <a:t>EIC-LAS</a:t>
                      </a:r>
                      <a:endParaRPr lang="en-US" sz="900" b="1" dirty="0"/>
                    </a:p>
                    <a:p>
                      <a:endParaRPr lang="en-US" sz="900" b="1" dirty="0"/>
                    </a:p>
                  </a:txBody>
                  <a:tcPr/>
                </a:tc>
                <a:tc>
                  <a:txBody>
                    <a:bodyPr/>
                    <a:lstStyle/>
                    <a:p>
                      <a:r>
                        <a:rPr lang="en-US" sz="1200" b="1" dirty="0"/>
                        <a:t>1.4kW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Derived from LV system</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i="0" kern="1200" dirty="0" err="1">
                          <a:solidFill>
                            <a:schemeClr val="dk1"/>
                          </a:solidFill>
                          <a:effectLst/>
                          <a:latin typeface="+mn-lt"/>
                          <a:ea typeface="+mn-ea"/>
                          <a:cs typeface="+mn-cs"/>
                        </a:rPr>
                        <a:t>MPV</a:t>
                      </a:r>
                      <a:r>
                        <a:rPr lang="en-US" sz="1200" b="1" i="0" kern="1200" dirty="0">
                          <a:solidFill>
                            <a:schemeClr val="dk1"/>
                          </a:solidFill>
                          <a:effectLst/>
                          <a:latin typeface="+mn-lt"/>
                          <a:ea typeface="+mn-ea"/>
                          <a:cs typeface="+mn-cs"/>
                        </a:rPr>
                        <a:t> 4018I</a:t>
                      </a:r>
                      <a:endParaRPr lang="en-US" sz="1200" b="1" dirty="0"/>
                    </a:p>
                    <a:p>
                      <a:endParaRPr lang="en-US" sz="1200" b="1" dirty="0"/>
                    </a:p>
                  </a:txBody>
                  <a:tcPr/>
                </a:tc>
                <a:tc>
                  <a:txBody>
                    <a:bodyPr/>
                    <a:lstStyle/>
                    <a:p>
                      <a:r>
                        <a:rPr lang="en-US" sz="1200" b="1" dirty="0"/>
                        <a:t>N/A</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S. Platform, 19” rackmount</a:t>
                      </a:r>
                    </a:p>
                  </a:txBody>
                  <a:tcPr/>
                </a:tc>
                <a:tc>
                  <a:txBody>
                    <a:bodyPr/>
                    <a:lstStyle/>
                    <a:p>
                      <a:r>
                        <a:rPr lang="en-US" sz="1200" b="1" dirty="0"/>
                        <a:t>4.8V @ 235A</a:t>
                      </a:r>
                    </a:p>
                  </a:txBody>
                  <a:tcPr/>
                </a:tc>
                <a:tc>
                  <a:txBody>
                    <a:bodyPr/>
                    <a:lstStyle/>
                    <a:p>
                      <a:r>
                        <a:rPr lang="en-US" sz="1200" b="1" dirty="0"/>
                        <a:t>18x 12AWG</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Liquid</a:t>
                      </a:r>
                    </a:p>
                    <a:p>
                      <a:endParaRPr lang="en-US" sz="1200" b="1" dirty="0"/>
                    </a:p>
                  </a:txBody>
                  <a:tcPr/>
                </a:tc>
                <a:extLst>
                  <a:ext uri="{0D108BD9-81ED-4DB2-BD59-A6C34878D82A}">
                    <a16:rowId xmlns:a16="http://schemas.microsoft.com/office/drawing/2014/main" val="433064744"/>
                  </a:ext>
                </a:extLst>
              </a:tr>
              <a:tr h="457582">
                <a:tc>
                  <a:txBody>
                    <a:bodyPr/>
                    <a:lstStyle/>
                    <a:p>
                      <a:r>
                        <a:rPr lang="en-US" sz="1200" b="1" dirty="0"/>
                        <a:t>MAPS Vertex</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900" b="1" i="0" kern="1200" dirty="0">
                          <a:solidFill>
                            <a:schemeClr val="dk1"/>
                          </a:solidFill>
                          <a:effectLst/>
                          <a:latin typeface="+mn-lt"/>
                          <a:ea typeface="+mn-ea"/>
                          <a:cs typeface="+mn-cs"/>
                        </a:rPr>
                        <a:t>EIC-LAS</a:t>
                      </a:r>
                      <a:endParaRPr lang="en-US" sz="900" b="1" dirty="0"/>
                    </a:p>
                    <a:p>
                      <a:endParaRPr lang="en-US" sz="900" b="1" dirty="0"/>
                    </a:p>
                  </a:txBody>
                  <a:tcPr/>
                </a:tc>
                <a:tc>
                  <a:txBody>
                    <a:bodyPr/>
                    <a:lstStyle/>
                    <a:p>
                      <a:r>
                        <a:rPr lang="en-US" sz="1200" b="1" dirty="0"/>
                        <a:t>200W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Derived from LV system</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i="0" kern="1200" dirty="0" err="1">
                          <a:solidFill>
                            <a:schemeClr val="dk1"/>
                          </a:solidFill>
                          <a:effectLst/>
                          <a:latin typeface="+mn-lt"/>
                          <a:ea typeface="+mn-ea"/>
                          <a:cs typeface="+mn-cs"/>
                        </a:rPr>
                        <a:t>MPV</a:t>
                      </a:r>
                      <a:r>
                        <a:rPr lang="en-US" sz="1200" b="1" i="0" kern="1200" dirty="0">
                          <a:solidFill>
                            <a:schemeClr val="dk1"/>
                          </a:solidFill>
                          <a:effectLst/>
                          <a:latin typeface="+mn-lt"/>
                          <a:ea typeface="+mn-ea"/>
                          <a:cs typeface="+mn-cs"/>
                        </a:rPr>
                        <a:t> 4018I</a:t>
                      </a:r>
                      <a:endParaRPr lang="en-US" sz="1200" b="1" dirty="0"/>
                    </a:p>
                  </a:txBody>
                  <a:tcPr/>
                </a:tc>
                <a:tc>
                  <a:txBody>
                    <a:bodyPr/>
                    <a:lstStyle/>
                    <a:p>
                      <a:r>
                        <a:rPr lang="en-US" sz="1200" b="1" dirty="0"/>
                        <a:t>N/A</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S. Platform, 19” rackmount</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1.2V @ 60A</a:t>
                      </a:r>
                    </a:p>
                  </a:txBody>
                  <a:tcPr/>
                </a:tc>
                <a:tc>
                  <a:txBody>
                    <a:bodyPr/>
                    <a:lstStyle/>
                    <a:p>
                      <a:r>
                        <a:rPr lang="en-US" sz="1200" b="1" dirty="0"/>
                        <a:t>4x 12 AWG</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Liquid</a:t>
                      </a:r>
                    </a:p>
                    <a:p>
                      <a:endParaRPr lang="en-US" sz="1200" b="1" dirty="0"/>
                    </a:p>
                  </a:txBody>
                  <a:tcPr/>
                </a:tc>
                <a:extLst>
                  <a:ext uri="{0D108BD9-81ED-4DB2-BD59-A6C34878D82A}">
                    <a16:rowId xmlns:a16="http://schemas.microsoft.com/office/drawing/2014/main" val="705669957"/>
                  </a:ext>
                </a:extLst>
              </a:tr>
            </a:tbl>
          </a:graphicData>
        </a:graphic>
      </p:graphicFrame>
    </p:spTree>
    <p:extLst>
      <p:ext uri="{BB962C8B-B14F-4D97-AF65-F5344CB8AC3E}">
        <p14:creationId xmlns:p14="http://schemas.microsoft.com/office/powerpoint/2010/main" val="109993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DEFD5C-A8D1-345D-53E6-14EBBEED0940}"/>
              </a:ext>
            </a:extLst>
          </p:cNvPr>
          <p:cNvGrpSpPr/>
          <p:nvPr/>
        </p:nvGrpSpPr>
        <p:grpSpPr>
          <a:xfrm>
            <a:off x="418750" y="128544"/>
            <a:ext cx="7082105" cy="527914"/>
            <a:chOff x="0" y="9767"/>
            <a:chExt cx="8001097" cy="527914"/>
          </a:xfrm>
        </p:grpSpPr>
        <p:sp>
          <p:nvSpPr>
            <p:cNvPr id="3" name="Rectangle: Rounded Corners 2">
              <a:extLst>
                <a:ext uri="{FF2B5EF4-FFF2-40B4-BE49-F238E27FC236}">
                  <a16:creationId xmlns:a16="http://schemas.microsoft.com/office/drawing/2014/main" id="{84EBBE26-3125-E9BA-1EA9-5F544B396C90}"/>
                </a:ext>
              </a:extLst>
            </p:cNvPr>
            <p:cNvSpPr/>
            <p:nvPr/>
          </p:nvSpPr>
          <p:spPr>
            <a:xfrm>
              <a:off x="0" y="9767"/>
              <a:ext cx="8001097" cy="50368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 name="Rectangle: Rounded Corners 4">
              <a:extLst>
                <a:ext uri="{FF2B5EF4-FFF2-40B4-BE49-F238E27FC236}">
                  <a16:creationId xmlns:a16="http://schemas.microsoft.com/office/drawing/2014/main" id="{B216D07E-FB40-A969-8AA2-D9EC672C4315}"/>
                </a:ext>
              </a:extLst>
            </p:cNvPr>
            <p:cNvSpPr txBox="1"/>
            <p:nvPr/>
          </p:nvSpPr>
          <p:spPr>
            <a:xfrm>
              <a:off x="0" y="83172"/>
              <a:ext cx="7951921" cy="4545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defTabSz="933441">
                <a:lnSpc>
                  <a:spcPct val="90000"/>
                </a:lnSpc>
                <a:spcBef>
                  <a:spcPct val="0"/>
                </a:spcBef>
                <a:spcAft>
                  <a:spcPct val="35000"/>
                </a:spcAft>
              </a:pPr>
              <a:r>
                <a:rPr lang="en-US" sz="2100" dirty="0" err="1"/>
                <a:t>ePIC</a:t>
              </a:r>
              <a:r>
                <a:rPr lang="en-US" sz="2100" dirty="0"/>
                <a:t> Detector Electronics Power &amp; Services                 </a:t>
              </a:r>
              <a:r>
                <a:rPr lang="en-US" sz="1051" dirty="0"/>
                <a:t>(PAGE 2) Continued….</a:t>
              </a:r>
              <a:endParaRPr lang="en-US" sz="2100" dirty="0"/>
            </a:p>
          </p:txBody>
        </p:sp>
      </p:grpSp>
      <p:graphicFrame>
        <p:nvGraphicFramePr>
          <p:cNvPr id="5" name="Table 4">
            <a:extLst>
              <a:ext uri="{FF2B5EF4-FFF2-40B4-BE49-F238E27FC236}">
                <a16:creationId xmlns:a16="http://schemas.microsoft.com/office/drawing/2014/main" id="{C15FFB58-92F6-7047-A96D-2028588A46E5}"/>
              </a:ext>
            </a:extLst>
          </p:cNvPr>
          <p:cNvGraphicFramePr>
            <a:graphicFrameLocks noGrp="1"/>
          </p:cNvGraphicFramePr>
          <p:nvPr/>
        </p:nvGraphicFramePr>
        <p:xfrm>
          <a:off x="418751" y="900844"/>
          <a:ext cx="11475325" cy="4703308"/>
        </p:xfrm>
        <a:graphic>
          <a:graphicData uri="http://schemas.openxmlformats.org/drawingml/2006/table">
            <a:tbl>
              <a:tblPr firstRow="1" bandRow="1">
                <a:tableStyleId>{5C22544A-7EE6-4342-B048-85BDC9FD1C3A}</a:tableStyleId>
              </a:tblPr>
              <a:tblGrid>
                <a:gridCol w="1183906">
                  <a:extLst>
                    <a:ext uri="{9D8B030D-6E8A-4147-A177-3AD203B41FA5}">
                      <a16:colId xmlns:a16="http://schemas.microsoft.com/office/drawing/2014/main" val="3151716662"/>
                    </a:ext>
                  </a:extLst>
                </a:gridCol>
                <a:gridCol w="911828">
                  <a:extLst>
                    <a:ext uri="{9D8B030D-6E8A-4147-A177-3AD203B41FA5}">
                      <a16:colId xmlns:a16="http://schemas.microsoft.com/office/drawing/2014/main" val="3144873223"/>
                    </a:ext>
                  </a:extLst>
                </a:gridCol>
                <a:gridCol w="911828">
                  <a:extLst>
                    <a:ext uri="{9D8B030D-6E8A-4147-A177-3AD203B41FA5}">
                      <a16:colId xmlns:a16="http://schemas.microsoft.com/office/drawing/2014/main" val="2057854261"/>
                    </a:ext>
                  </a:extLst>
                </a:gridCol>
                <a:gridCol w="1232656">
                  <a:extLst>
                    <a:ext uri="{9D8B030D-6E8A-4147-A177-3AD203B41FA5}">
                      <a16:colId xmlns:a16="http://schemas.microsoft.com/office/drawing/2014/main" val="570968494"/>
                    </a:ext>
                  </a:extLst>
                </a:gridCol>
                <a:gridCol w="1029613">
                  <a:extLst>
                    <a:ext uri="{9D8B030D-6E8A-4147-A177-3AD203B41FA5}">
                      <a16:colId xmlns:a16="http://schemas.microsoft.com/office/drawing/2014/main" val="2513422832"/>
                    </a:ext>
                  </a:extLst>
                </a:gridCol>
                <a:gridCol w="1351270">
                  <a:extLst>
                    <a:ext uri="{9D8B030D-6E8A-4147-A177-3AD203B41FA5}">
                      <a16:colId xmlns:a16="http://schemas.microsoft.com/office/drawing/2014/main" val="1121158110"/>
                    </a:ext>
                  </a:extLst>
                </a:gridCol>
                <a:gridCol w="1249542">
                  <a:extLst>
                    <a:ext uri="{9D8B030D-6E8A-4147-A177-3AD203B41FA5}">
                      <a16:colId xmlns:a16="http://schemas.microsoft.com/office/drawing/2014/main" val="2738355055"/>
                    </a:ext>
                  </a:extLst>
                </a:gridCol>
                <a:gridCol w="1148227">
                  <a:extLst>
                    <a:ext uri="{9D8B030D-6E8A-4147-A177-3AD203B41FA5}">
                      <a16:colId xmlns:a16="http://schemas.microsoft.com/office/drawing/2014/main" val="4095238792"/>
                    </a:ext>
                  </a:extLst>
                </a:gridCol>
                <a:gridCol w="1181999">
                  <a:extLst>
                    <a:ext uri="{9D8B030D-6E8A-4147-A177-3AD203B41FA5}">
                      <a16:colId xmlns:a16="http://schemas.microsoft.com/office/drawing/2014/main" val="4059147779"/>
                    </a:ext>
                  </a:extLst>
                </a:gridCol>
                <a:gridCol w="1274456">
                  <a:extLst>
                    <a:ext uri="{9D8B030D-6E8A-4147-A177-3AD203B41FA5}">
                      <a16:colId xmlns:a16="http://schemas.microsoft.com/office/drawing/2014/main" val="4100396835"/>
                    </a:ext>
                  </a:extLst>
                </a:gridCol>
              </a:tblGrid>
              <a:tr h="457582">
                <a:tc>
                  <a:txBody>
                    <a:bodyPr/>
                    <a:lstStyle/>
                    <a:p>
                      <a:pPr algn="ctr"/>
                      <a:r>
                        <a:rPr lang="en-US" sz="1200" dirty="0"/>
                        <a:t>Detector</a:t>
                      </a:r>
                    </a:p>
                  </a:txBody>
                  <a:tcPr/>
                </a:tc>
                <a:tc>
                  <a:txBody>
                    <a:bodyPr/>
                    <a:lstStyle/>
                    <a:p>
                      <a:pPr algn="ctr"/>
                      <a:r>
                        <a:rPr lang="en-US" sz="1200" dirty="0"/>
                        <a:t>Type</a:t>
                      </a:r>
                    </a:p>
                  </a:txBody>
                  <a:tcPr/>
                </a:tc>
                <a:tc>
                  <a:txBody>
                    <a:bodyPr/>
                    <a:lstStyle/>
                    <a:p>
                      <a:pPr algn="ctr"/>
                      <a:r>
                        <a:rPr lang="en-US" sz="1200" dirty="0"/>
                        <a:t>Front End LV Power</a:t>
                      </a:r>
                    </a:p>
                  </a:txBody>
                  <a:tcPr/>
                </a:tc>
                <a:tc>
                  <a:txBody>
                    <a:bodyPr/>
                    <a:lstStyle/>
                    <a:p>
                      <a:pPr algn="ctr"/>
                      <a:r>
                        <a:rPr lang="en-US" sz="1200" dirty="0"/>
                        <a:t>HV Bias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LV Power Supply Type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HV Power Supply Type</a:t>
                      </a:r>
                    </a:p>
                  </a:txBody>
                  <a:tcPr/>
                </a:tc>
                <a:tc>
                  <a:txBody>
                    <a:bodyPr/>
                    <a:lstStyle/>
                    <a:p>
                      <a:pPr algn="ctr"/>
                      <a:r>
                        <a:rPr lang="en-US" sz="1200" dirty="0"/>
                        <a:t>Power Supply Location</a:t>
                      </a:r>
                    </a:p>
                  </a:txBody>
                  <a:tcPr/>
                </a:tc>
                <a:tc>
                  <a:txBody>
                    <a:bodyPr/>
                    <a:lstStyle/>
                    <a:p>
                      <a:pPr algn="ctr"/>
                      <a:r>
                        <a:rPr lang="en-US" sz="1200" b="1" i="0" dirty="0"/>
                        <a:t>LV Power Feed</a:t>
                      </a:r>
                    </a:p>
                  </a:txBody>
                  <a:tcPr/>
                </a:tc>
                <a:tc>
                  <a:txBody>
                    <a:bodyPr/>
                    <a:lstStyle/>
                    <a:p>
                      <a:pPr algn="ctr"/>
                      <a:r>
                        <a:rPr lang="en-US" sz="1200" b="1" i="0" dirty="0"/>
                        <a:t>LV Feed Cables  </a:t>
                      </a:r>
                      <a:r>
                        <a:rPr lang="en-US" sz="1100" b="1" i="0" dirty="0"/>
                        <a:t>(Tray Rated)</a:t>
                      </a:r>
                    </a:p>
                  </a:txBody>
                  <a:tcPr/>
                </a:tc>
                <a:tc>
                  <a:txBody>
                    <a:bodyPr/>
                    <a:lstStyle/>
                    <a:p>
                      <a:pPr algn="ctr"/>
                      <a:r>
                        <a:rPr lang="en-US" sz="1200" b="1" i="0" dirty="0"/>
                        <a:t>Cooling</a:t>
                      </a:r>
                    </a:p>
                    <a:p>
                      <a:pPr algn="ctr"/>
                      <a:r>
                        <a:rPr lang="en-US" sz="900" b="1" i="0" dirty="0"/>
                        <a:t>(Board Electronics)</a:t>
                      </a:r>
                    </a:p>
                  </a:txBody>
                  <a:tcPr/>
                </a:tc>
                <a:extLst>
                  <a:ext uri="{0D108BD9-81ED-4DB2-BD59-A6C34878D82A}">
                    <a16:rowId xmlns:a16="http://schemas.microsoft.com/office/drawing/2014/main" val="182076885"/>
                  </a:ext>
                </a:extLst>
              </a:tr>
              <a:tr h="457582">
                <a:tc>
                  <a:txBody>
                    <a:bodyPr/>
                    <a:lstStyle/>
                    <a:p>
                      <a:r>
                        <a:rPr lang="en-US" sz="1200" b="1" dirty="0"/>
                        <a:t>Barrel </a:t>
                      </a:r>
                      <a:r>
                        <a:rPr lang="en-US" sz="1200" b="1" dirty="0" err="1"/>
                        <a:t>HCAL</a:t>
                      </a:r>
                      <a:endParaRPr lang="en-US" sz="1200" b="1" dirty="0"/>
                    </a:p>
                  </a:txBody>
                  <a:tcPr/>
                </a:tc>
                <a:tc>
                  <a:txBody>
                    <a:bodyPr/>
                    <a:lstStyle/>
                    <a:p>
                      <a:r>
                        <a:rPr lang="en-US" sz="1100" b="1" dirty="0" err="1"/>
                        <a:t>SiPM</a:t>
                      </a:r>
                      <a:endParaRPr lang="en-US" sz="1100" b="1" dirty="0"/>
                    </a:p>
                  </a:txBody>
                  <a:tcPr/>
                </a:tc>
                <a:tc>
                  <a:txBody>
                    <a:bodyPr/>
                    <a:lstStyle/>
                    <a:p>
                      <a:r>
                        <a:rPr lang="en-US" sz="1200" b="1" dirty="0"/>
                        <a:t>220W</a:t>
                      </a:r>
                    </a:p>
                  </a:txBody>
                  <a:tcPr/>
                </a:tc>
                <a:tc>
                  <a:txBody>
                    <a:bodyPr/>
                    <a:lstStyle/>
                    <a:p>
                      <a:r>
                        <a:rPr lang="en-US" sz="1200" b="1" dirty="0"/>
                        <a:t>1.6W @50V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i="0" kern="1200" dirty="0" err="1">
                          <a:solidFill>
                            <a:schemeClr val="dk1"/>
                          </a:solidFill>
                          <a:effectLst/>
                          <a:latin typeface="+mn-lt"/>
                          <a:ea typeface="+mn-ea"/>
                          <a:cs typeface="+mn-cs"/>
                        </a:rPr>
                        <a:t>MPV</a:t>
                      </a:r>
                      <a:r>
                        <a:rPr lang="en-US" sz="1200" b="1" i="0" kern="1200" dirty="0">
                          <a:solidFill>
                            <a:schemeClr val="dk1"/>
                          </a:solidFill>
                          <a:effectLst/>
                          <a:latin typeface="+mn-lt"/>
                          <a:ea typeface="+mn-ea"/>
                          <a:cs typeface="+mn-cs"/>
                        </a:rPr>
                        <a:t> 8016I</a:t>
                      </a:r>
                      <a:endParaRPr lang="en-US" sz="1200" b="1" dirty="0"/>
                    </a:p>
                  </a:txBody>
                  <a:tcPr/>
                </a:tc>
                <a:tc>
                  <a:txBody>
                    <a:bodyPr/>
                    <a:lstStyle/>
                    <a:p>
                      <a:r>
                        <a:rPr lang="en-US" sz="1200" b="1" dirty="0" err="1"/>
                        <a:t>MPV</a:t>
                      </a:r>
                      <a:r>
                        <a:rPr lang="en-US" sz="1200" b="1" dirty="0"/>
                        <a:t> 8120I</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S. Platform, 19” rackmount</a:t>
                      </a:r>
                    </a:p>
                  </a:txBody>
                  <a:tcPr/>
                </a:tc>
                <a:tc>
                  <a:txBody>
                    <a:bodyPr/>
                    <a:lstStyle/>
                    <a:p>
                      <a:r>
                        <a:rPr lang="en-US" sz="1200" b="1" dirty="0"/>
                        <a:t>10V @ 22A</a:t>
                      </a:r>
                    </a:p>
                  </a:txBody>
                  <a:tcPr/>
                </a:tc>
                <a:tc>
                  <a:txBody>
                    <a:bodyPr/>
                    <a:lstStyle/>
                    <a:p>
                      <a:r>
                        <a:rPr lang="en-US" sz="1200" b="1" dirty="0"/>
                        <a:t>8x 16AWG</a:t>
                      </a:r>
                    </a:p>
                  </a:txBody>
                  <a:tcPr/>
                </a:tc>
                <a:tc>
                  <a:txBody>
                    <a:bodyPr/>
                    <a:lstStyle/>
                    <a:p>
                      <a:r>
                        <a:rPr lang="en-US" sz="1200" b="1" dirty="0"/>
                        <a:t>Liquid</a:t>
                      </a:r>
                    </a:p>
                  </a:txBody>
                  <a:tcPr/>
                </a:tc>
                <a:extLst>
                  <a:ext uri="{0D108BD9-81ED-4DB2-BD59-A6C34878D82A}">
                    <a16:rowId xmlns:a16="http://schemas.microsoft.com/office/drawing/2014/main" val="4289395230"/>
                  </a:ext>
                </a:extLst>
              </a:tr>
              <a:tr h="457582">
                <a:tc>
                  <a:txBody>
                    <a:bodyPr/>
                    <a:lstStyle/>
                    <a:p>
                      <a:r>
                        <a:rPr lang="en-US" sz="1200" b="1" dirty="0"/>
                        <a:t>Barrel </a:t>
                      </a:r>
                      <a:r>
                        <a:rPr lang="en-US" sz="1200" b="1" dirty="0" err="1"/>
                        <a:t>ECAL</a:t>
                      </a:r>
                      <a:endParaRPr lang="en-US" sz="1200" b="1" dirty="0"/>
                    </a:p>
                  </a:txBody>
                  <a:tcPr/>
                </a:tc>
                <a:tc>
                  <a:txBody>
                    <a:bodyPr/>
                    <a:lstStyle/>
                    <a:p>
                      <a:r>
                        <a:rPr lang="en-US" sz="1100" b="1" dirty="0" err="1"/>
                        <a:t>SiPM</a:t>
                      </a:r>
                      <a:r>
                        <a:rPr lang="en-US" sz="1100" b="1" dirty="0"/>
                        <a:t> + </a:t>
                      </a:r>
                      <a:r>
                        <a:rPr lang="en-US" sz="1100" b="1" dirty="0" err="1"/>
                        <a:t>AstroPix</a:t>
                      </a:r>
                      <a:endParaRPr lang="en-US" sz="1100" b="1" dirty="0"/>
                    </a:p>
                  </a:txBody>
                  <a:tcPr/>
                </a:tc>
                <a:tc>
                  <a:txBody>
                    <a:bodyPr/>
                    <a:lstStyle/>
                    <a:p>
                      <a:r>
                        <a:rPr lang="en-US" sz="1200" b="1" dirty="0"/>
                        <a:t>1.6kW</a:t>
                      </a:r>
                    </a:p>
                  </a:txBody>
                  <a:tcPr/>
                </a:tc>
                <a:tc>
                  <a:txBody>
                    <a:bodyPr/>
                    <a:lstStyle/>
                    <a:p>
                      <a:r>
                        <a:rPr lang="en-US" sz="1200" b="1" dirty="0"/>
                        <a:t>1W @50V &amp; 100W @ 400V</a:t>
                      </a:r>
                    </a:p>
                  </a:txBody>
                  <a:tcPr/>
                </a:tc>
                <a:tc>
                  <a:txBody>
                    <a:bodyPr/>
                    <a:lstStyle/>
                    <a:p>
                      <a:r>
                        <a:rPr lang="en-US" sz="1200" b="1" dirty="0">
                          <a:ea typeface="Calibri" panose="020F0502020204030204" pitchFamily="34" charset="0"/>
                        </a:rPr>
                        <a:t>MDH-07/16</a:t>
                      </a:r>
                      <a:endParaRPr lang="en-US" sz="1200" b="1" dirty="0"/>
                    </a:p>
                    <a:p>
                      <a:pPr marL="0" marR="0" lvl="0" indent="0" algn="l" defTabSz="1217889" rtl="0" eaLnBrk="1" fontAlgn="auto" latinLnBrk="0" hangingPunct="1">
                        <a:lnSpc>
                          <a:spcPct val="100000"/>
                        </a:lnSpc>
                        <a:spcBef>
                          <a:spcPts val="0"/>
                        </a:spcBef>
                        <a:spcAft>
                          <a:spcPts val="0"/>
                        </a:spcAft>
                        <a:buClrTx/>
                        <a:buSzTx/>
                        <a:buFontTx/>
                        <a:buNone/>
                        <a:tabLst/>
                        <a:defRPr/>
                      </a:pPr>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err="1"/>
                        <a:t>MPV</a:t>
                      </a:r>
                      <a:r>
                        <a:rPr lang="en-US" sz="1200" b="1" dirty="0"/>
                        <a:t> 8120I &amp;     </a:t>
                      </a:r>
                      <a:r>
                        <a:rPr lang="en-US" sz="1200" b="1" i="0" kern="1200" dirty="0" err="1">
                          <a:solidFill>
                            <a:schemeClr val="dk1"/>
                          </a:solidFill>
                          <a:effectLst/>
                          <a:latin typeface="+mn-lt"/>
                          <a:ea typeface="+mn-ea"/>
                          <a:cs typeface="+mn-cs"/>
                        </a:rPr>
                        <a:t>EHS</a:t>
                      </a:r>
                      <a:r>
                        <a:rPr lang="en-US" sz="1200" b="1" i="0" kern="1200" dirty="0">
                          <a:solidFill>
                            <a:schemeClr val="dk1"/>
                          </a:solidFill>
                          <a:effectLst/>
                          <a:latin typeface="+mn-lt"/>
                          <a:ea typeface="+mn-ea"/>
                          <a:cs typeface="+mn-cs"/>
                        </a:rPr>
                        <a:t> F005p</a:t>
                      </a:r>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S. Platform, 19” rackmount</a:t>
                      </a:r>
                    </a:p>
                  </a:txBody>
                  <a:tcPr/>
                </a:tc>
                <a:tc>
                  <a:txBody>
                    <a:bodyPr/>
                    <a:lstStyle/>
                    <a:p>
                      <a:r>
                        <a:rPr lang="en-US" sz="1200" b="1" dirty="0"/>
                        <a:t>10V @ 160A</a:t>
                      </a:r>
                    </a:p>
                  </a:txBody>
                  <a:tcPr/>
                </a:tc>
                <a:tc>
                  <a:txBody>
                    <a:bodyPr/>
                    <a:lstStyle/>
                    <a:p>
                      <a:r>
                        <a:rPr lang="en-US" sz="1200" b="1" dirty="0"/>
                        <a:t>16x 12AWG</a:t>
                      </a:r>
                    </a:p>
                  </a:txBody>
                  <a:tcPr/>
                </a:tc>
                <a:tc>
                  <a:txBody>
                    <a:bodyPr/>
                    <a:lstStyle/>
                    <a:p>
                      <a:r>
                        <a:rPr lang="en-US" sz="1200" b="1" dirty="0"/>
                        <a:t>Liquid</a:t>
                      </a:r>
                    </a:p>
                  </a:txBody>
                  <a:tcPr/>
                </a:tc>
                <a:extLst>
                  <a:ext uri="{0D108BD9-81ED-4DB2-BD59-A6C34878D82A}">
                    <a16:rowId xmlns:a16="http://schemas.microsoft.com/office/drawing/2014/main" val="1585234321"/>
                  </a:ext>
                </a:extLst>
              </a:tr>
              <a:tr h="457582">
                <a:tc>
                  <a:txBody>
                    <a:bodyPr/>
                    <a:lstStyle/>
                    <a:p>
                      <a:r>
                        <a:rPr lang="en-US" sz="1200" b="1" dirty="0" err="1"/>
                        <a:t>DIRC</a:t>
                      </a:r>
                      <a:endParaRPr lang="en-US" sz="1200" b="1" dirty="0"/>
                    </a:p>
                  </a:txBody>
                  <a:tcPr/>
                </a:tc>
                <a:tc>
                  <a:txBody>
                    <a:bodyPr/>
                    <a:lstStyle/>
                    <a:p>
                      <a:r>
                        <a:rPr lang="en-US" sz="1200" b="1" dirty="0" err="1"/>
                        <a:t>HRPPD</a:t>
                      </a:r>
                      <a:endParaRPr lang="en-US" sz="1200" b="1" dirty="0"/>
                    </a:p>
                  </a:txBody>
                  <a:tcPr/>
                </a:tc>
                <a:tc>
                  <a:txBody>
                    <a:bodyPr/>
                    <a:lstStyle/>
                    <a:p>
                      <a:r>
                        <a:rPr lang="en-US" sz="1200" b="1" dirty="0"/>
                        <a:t>300W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70W@3kV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i="0" kern="1200" dirty="0" err="1">
                          <a:solidFill>
                            <a:schemeClr val="dk1"/>
                          </a:solidFill>
                          <a:effectLst/>
                          <a:latin typeface="+mn-lt"/>
                          <a:ea typeface="+mn-ea"/>
                          <a:cs typeface="+mn-cs"/>
                        </a:rPr>
                        <a:t>MPV</a:t>
                      </a:r>
                      <a:r>
                        <a:rPr lang="en-US" sz="1200" b="1" i="0" kern="1200" dirty="0">
                          <a:solidFill>
                            <a:schemeClr val="dk1"/>
                          </a:solidFill>
                          <a:effectLst/>
                          <a:latin typeface="+mn-lt"/>
                          <a:ea typeface="+mn-ea"/>
                          <a:cs typeface="+mn-cs"/>
                        </a:rPr>
                        <a:t> 4018I</a:t>
                      </a:r>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CAEN A1515BV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S. Platform, 19” rackmount</a:t>
                      </a:r>
                    </a:p>
                  </a:txBody>
                  <a:tcPr/>
                </a:tc>
                <a:tc>
                  <a:txBody>
                    <a:bodyPr/>
                    <a:lstStyle/>
                    <a:p>
                      <a:r>
                        <a:rPr lang="en-US" sz="1200" b="1" dirty="0"/>
                        <a:t>1.2V@ 250A</a:t>
                      </a:r>
                    </a:p>
                  </a:txBody>
                  <a:tcPr/>
                </a:tc>
                <a:tc>
                  <a:txBody>
                    <a:bodyPr/>
                    <a:lstStyle/>
                    <a:p>
                      <a:r>
                        <a:rPr lang="en-US" sz="1200" b="1" dirty="0"/>
                        <a:t>16x 12AWG</a:t>
                      </a:r>
                    </a:p>
                  </a:txBody>
                  <a:tcPr/>
                </a:tc>
                <a:tc>
                  <a:txBody>
                    <a:bodyPr/>
                    <a:lstStyle/>
                    <a:p>
                      <a:r>
                        <a:rPr lang="en-US" sz="1200" b="1" dirty="0"/>
                        <a:t>Liquid</a:t>
                      </a:r>
                    </a:p>
                  </a:txBody>
                  <a:tcPr/>
                </a:tc>
                <a:extLst>
                  <a:ext uri="{0D108BD9-81ED-4DB2-BD59-A6C34878D82A}">
                    <a16:rowId xmlns:a16="http://schemas.microsoft.com/office/drawing/2014/main" val="317273880"/>
                  </a:ext>
                </a:extLst>
              </a:tr>
              <a:tr h="457582">
                <a:tc>
                  <a:txBody>
                    <a:bodyPr/>
                    <a:lstStyle/>
                    <a:p>
                      <a:r>
                        <a:rPr lang="en-US" sz="1200" b="1" dirty="0"/>
                        <a:t>Barrel </a:t>
                      </a:r>
                      <a:r>
                        <a:rPr lang="en-US" sz="1200" b="1" dirty="0" err="1"/>
                        <a:t>TOF</a:t>
                      </a:r>
                      <a:endParaRPr lang="en-US" sz="1200" b="1" dirty="0"/>
                    </a:p>
                  </a:txBody>
                  <a:tcPr/>
                </a:tc>
                <a:tc>
                  <a:txBody>
                    <a:bodyPr/>
                    <a:lstStyle/>
                    <a:p>
                      <a:r>
                        <a:rPr lang="en-US" sz="1100" b="1" dirty="0"/>
                        <a:t>AG-</a:t>
                      </a:r>
                      <a:r>
                        <a:rPr lang="en-US" sz="1100" b="1" dirty="0" err="1"/>
                        <a:t>LGAD</a:t>
                      </a:r>
                      <a:endParaRPr lang="en-US" sz="1100" b="1" dirty="0"/>
                    </a:p>
                  </a:txBody>
                  <a:tcPr/>
                </a:tc>
                <a:tc>
                  <a:txBody>
                    <a:bodyPr/>
                    <a:lstStyle/>
                    <a:p>
                      <a:r>
                        <a:rPr lang="en-US" sz="1200" b="1" dirty="0"/>
                        <a:t>2400W</a:t>
                      </a:r>
                    </a:p>
                  </a:txBody>
                  <a:tcPr/>
                </a:tc>
                <a:tc>
                  <a:txBody>
                    <a:bodyPr/>
                    <a:lstStyle/>
                    <a:p>
                      <a:r>
                        <a:rPr lang="en-US" sz="1200" b="1" dirty="0"/>
                        <a:t>4W@400V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PL506</a:t>
                      </a:r>
                    </a:p>
                  </a:txBody>
                  <a:tcPr/>
                </a:tc>
                <a:tc>
                  <a:txBody>
                    <a:bodyPr/>
                    <a:lstStyle/>
                    <a:p>
                      <a:r>
                        <a:rPr lang="en-US" sz="1200" b="1" dirty="0"/>
                        <a:t>CAEN A1625</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S. Platform, 19” rackmount</a:t>
                      </a:r>
                    </a:p>
                  </a:txBody>
                  <a:tcPr/>
                </a:tc>
                <a:tc>
                  <a:txBody>
                    <a:bodyPr/>
                    <a:lstStyle/>
                    <a:p>
                      <a:r>
                        <a:rPr lang="en-US" sz="1200" b="1" dirty="0"/>
                        <a:t>10V @ 240A</a:t>
                      </a:r>
                    </a:p>
                  </a:txBody>
                  <a:tcPr/>
                </a:tc>
                <a:tc>
                  <a:txBody>
                    <a:bodyPr/>
                    <a:lstStyle/>
                    <a:p>
                      <a:r>
                        <a:rPr lang="en-US" sz="1200" b="1" dirty="0"/>
                        <a:t>12x 10AWG</a:t>
                      </a:r>
                    </a:p>
                  </a:txBody>
                  <a:tcPr/>
                </a:tc>
                <a:tc>
                  <a:txBody>
                    <a:bodyPr/>
                    <a:lstStyle/>
                    <a:p>
                      <a:r>
                        <a:rPr lang="en-US" sz="1200" b="1" dirty="0"/>
                        <a:t>Liquid</a:t>
                      </a:r>
                    </a:p>
                  </a:txBody>
                  <a:tcPr/>
                </a:tc>
                <a:extLst>
                  <a:ext uri="{0D108BD9-81ED-4DB2-BD59-A6C34878D82A}">
                    <a16:rowId xmlns:a16="http://schemas.microsoft.com/office/drawing/2014/main" val="3923892050"/>
                  </a:ext>
                </a:extLst>
              </a:tr>
              <a:tr h="457582">
                <a:tc>
                  <a:txBody>
                    <a:bodyPr/>
                    <a:lstStyle/>
                    <a:p>
                      <a:r>
                        <a:rPr lang="en-US" sz="1200" b="1" dirty="0"/>
                        <a:t>HE </a:t>
                      </a:r>
                      <a:r>
                        <a:rPr lang="en-US" sz="1200" b="1" dirty="0" err="1"/>
                        <a:t>TOF</a:t>
                      </a:r>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100" b="1" dirty="0"/>
                        <a:t>AG-</a:t>
                      </a:r>
                      <a:r>
                        <a:rPr lang="en-US" sz="1100" b="1" dirty="0" err="1"/>
                        <a:t>LGAD</a:t>
                      </a:r>
                      <a:endParaRPr lang="en-US" sz="1100" b="1" dirty="0"/>
                    </a:p>
                  </a:txBody>
                  <a:tcPr/>
                </a:tc>
                <a:tc>
                  <a:txBody>
                    <a:bodyPr/>
                    <a:lstStyle/>
                    <a:p>
                      <a:r>
                        <a:rPr lang="en-US" sz="1200" b="1" dirty="0"/>
                        <a:t>10.6kW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4W@400V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PL506</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CAEN A1625</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S. Platform, 19” rackmount</a:t>
                      </a:r>
                    </a:p>
                  </a:txBody>
                  <a:tcPr/>
                </a:tc>
                <a:tc>
                  <a:txBody>
                    <a:bodyPr/>
                    <a:lstStyle/>
                    <a:p>
                      <a:r>
                        <a:rPr lang="en-US" sz="1200" b="1" dirty="0"/>
                        <a:t>10V @ 1,060A</a:t>
                      </a:r>
                    </a:p>
                  </a:txBody>
                  <a:tcPr/>
                </a:tc>
                <a:tc>
                  <a:txBody>
                    <a:bodyPr/>
                    <a:lstStyle/>
                    <a:p>
                      <a:r>
                        <a:rPr lang="en-US" sz="1200" b="1" dirty="0"/>
                        <a:t>48x 10AWG</a:t>
                      </a:r>
                    </a:p>
                  </a:txBody>
                  <a:tcPr/>
                </a:tc>
                <a:tc>
                  <a:txBody>
                    <a:bodyPr/>
                    <a:lstStyle/>
                    <a:p>
                      <a:r>
                        <a:rPr lang="en-US" sz="1200" b="1" dirty="0"/>
                        <a:t>Liquid</a:t>
                      </a:r>
                    </a:p>
                  </a:txBody>
                  <a:tcPr/>
                </a:tc>
                <a:extLst>
                  <a:ext uri="{0D108BD9-81ED-4DB2-BD59-A6C34878D82A}">
                    <a16:rowId xmlns:a16="http://schemas.microsoft.com/office/drawing/2014/main" val="3025500066"/>
                  </a:ext>
                </a:extLst>
              </a:tr>
              <a:tr h="457582">
                <a:tc>
                  <a:txBody>
                    <a:bodyPr/>
                    <a:lstStyle/>
                    <a:p>
                      <a:r>
                        <a:rPr lang="en-US" sz="1200" b="1" dirty="0" err="1"/>
                        <a:t>dRICH</a:t>
                      </a:r>
                      <a:endParaRPr lang="en-US" sz="1200" b="1" dirty="0"/>
                    </a:p>
                  </a:txBody>
                  <a:tcPr/>
                </a:tc>
                <a:tc>
                  <a:txBody>
                    <a:bodyPr/>
                    <a:lstStyle/>
                    <a:p>
                      <a:r>
                        <a:rPr lang="en-US" sz="1100" b="1" dirty="0" err="1"/>
                        <a:t>SiPM</a:t>
                      </a:r>
                      <a:endParaRPr lang="en-US" sz="1100" b="1" dirty="0"/>
                    </a:p>
                  </a:txBody>
                  <a:tcPr/>
                </a:tc>
                <a:tc>
                  <a:txBody>
                    <a:bodyPr/>
                    <a:lstStyle/>
                    <a:p>
                      <a:r>
                        <a:rPr lang="en-US" sz="1200" b="1" dirty="0"/>
                        <a:t>300W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23W@70V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i="0" kern="1200" dirty="0" err="1">
                          <a:solidFill>
                            <a:schemeClr val="dk1"/>
                          </a:solidFill>
                          <a:effectLst/>
                          <a:latin typeface="+mn-lt"/>
                          <a:ea typeface="+mn-ea"/>
                          <a:cs typeface="+mn-cs"/>
                        </a:rPr>
                        <a:t>MPV</a:t>
                      </a:r>
                      <a:r>
                        <a:rPr lang="en-US" sz="1200" b="1" i="0" kern="1200" dirty="0">
                          <a:solidFill>
                            <a:schemeClr val="dk1"/>
                          </a:solidFill>
                          <a:effectLst/>
                          <a:latin typeface="+mn-lt"/>
                          <a:ea typeface="+mn-ea"/>
                          <a:cs typeface="+mn-cs"/>
                        </a:rPr>
                        <a:t> 4016I</a:t>
                      </a:r>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err="1"/>
                        <a:t>MPV</a:t>
                      </a:r>
                      <a:r>
                        <a:rPr lang="en-US" sz="1200" b="1" dirty="0"/>
                        <a:t> 8120I</a:t>
                      </a:r>
                    </a:p>
                    <a:p>
                      <a:pPr marL="0" marR="0" lvl="0" indent="0" algn="l" defTabSz="1217889" rtl="0" eaLnBrk="1" fontAlgn="auto" latinLnBrk="0" hangingPunct="1">
                        <a:lnSpc>
                          <a:spcPct val="100000"/>
                        </a:lnSpc>
                        <a:spcBef>
                          <a:spcPts val="0"/>
                        </a:spcBef>
                        <a:spcAft>
                          <a:spcPts val="0"/>
                        </a:spcAft>
                        <a:buClrTx/>
                        <a:buSzTx/>
                        <a:buFontTx/>
                        <a:buNone/>
                        <a:tabLst/>
                        <a:defRPr/>
                      </a:pPr>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S. Platform, 19” rackmount</a:t>
                      </a:r>
                    </a:p>
                  </a:txBody>
                  <a:tcPr/>
                </a:tc>
                <a:tc>
                  <a:txBody>
                    <a:bodyPr/>
                    <a:lstStyle/>
                    <a:p>
                      <a:r>
                        <a:rPr lang="en-US" sz="1200" b="1" dirty="0"/>
                        <a:t>10V @ 30A</a:t>
                      </a:r>
                    </a:p>
                  </a:txBody>
                  <a:tcPr/>
                </a:tc>
                <a:tc>
                  <a:txBody>
                    <a:bodyPr/>
                    <a:lstStyle/>
                    <a:p>
                      <a:r>
                        <a:rPr lang="en-US" sz="1200" b="1" dirty="0"/>
                        <a:t>4x14AWG</a:t>
                      </a:r>
                    </a:p>
                  </a:txBody>
                  <a:tcPr/>
                </a:tc>
                <a:tc>
                  <a:txBody>
                    <a:bodyPr/>
                    <a:lstStyle/>
                    <a:p>
                      <a:r>
                        <a:rPr lang="en-US" sz="1200" b="1" dirty="0"/>
                        <a:t>Liquid</a:t>
                      </a:r>
                    </a:p>
                  </a:txBody>
                  <a:tcPr/>
                </a:tc>
                <a:extLst>
                  <a:ext uri="{0D108BD9-81ED-4DB2-BD59-A6C34878D82A}">
                    <a16:rowId xmlns:a16="http://schemas.microsoft.com/office/drawing/2014/main" val="1897240776"/>
                  </a:ext>
                </a:extLst>
              </a:tr>
              <a:tr h="457582">
                <a:tc>
                  <a:txBody>
                    <a:bodyPr/>
                    <a:lstStyle/>
                    <a:p>
                      <a:r>
                        <a:rPr lang="en-US" sz="1200" b="1" dirty="0" err="1"/>
                        <a:t>FWD</a:t>
                      </a:r>
                      <a:r>
                        <a:rPr lang="en-US" sz="1200" b="1" dirty="0"/>
                        <a:t> </a:t>
                      </a:r>
                      <a:r>
                        <a:rPr lang="en-US" sz="1200" b="1" dirty="0" err="1"/>
                        <a:t>ECAL</a:t>
                      </a:r>
                      <a:endParaRPr lang="en-US" sz="1200" b="1" dirty="0"/>
                    </a:p>
                  </a:txBody>
                  <a:tcPr/>
                </a:tc>
                <a:tc>
                  <a:txBody>
                    <a:bodyPr/>
                    <a:lstStyle/>
                    <a:p>
                      <a:r>
                        <a:rPr lang="en-US" sz="1100" b="1" dirty="0" err="1"/>
                        <a:t>SiPM</a:t>
                      </a:r>
                      <a:endParaRPr lang="en-US" sz="1100" b="1" dirty="0"/>
                    </a:p>
                  </a:txBody>
                  <a:tcPr/>
                </a:tc>
                <a:tc>
                  <a:txBody>
                    <a:bodyPr/>
                    <a:lstStyle/>
                    <a:p>
                      <a:r>
                        <a:rPr lang="en-US" sz="1200" b="1" dirty="0"/>
                        <a:t>2.8kW</a:t>
                      </a:r>
                    </a:p>
                  </a:txBody>
                  <a:tcPr/>
                </a:tc>
                <a:tc>
                  <a:txBody>
                    <a:bodyPr/>
                    <a:lstStyle/>
                    <a:p>
                      <a:r>
                        <a:rPr lang="en-US" sz="1200" b="1" dirty="0"/>
                        <a:t>750W@ 50V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PL506</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err="1"/>
                        <a:t>MPV</a:t>
                      </a:r>
                      <a:r>
                        <a:rPr lang="en-US" sz="1200" b="1" dirty="0"/>
                        <a:t> 8120I</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W. Platform, 19” rackmount</a:t>
                      </a:r>
                    </a:p>
                  </a:txBody>
                  <a:tcPr/>
                </a:tc>
                <a:tc>
                  <a:txBody>
                    <a:bodyPr/>
                    <a:lstStyle/>
                    <a:p>
                      <a:r>
                        <a:rPr lang="en-US" sz="1200" b="1" dirty="0"/>
                        <a:t>10V @ 280A</a:t>
                      </a:r>
                    </a:p>
                  </a:txBody>
                  <a:tcPr/>
                </a:tc>
                <a:tc>
                  <a:txBody>
                    <a:bodyPr/>
                    <a:lstStyle/>
                    <a:p>
                      <a:r>
                        <a:rPr lang="en-US" sz="1200" b="1" dirty="0"/>
                        <a:t>20x 12AWG</a:t>
                      </a:r>
                    </a:p>
                  </a:txBody>
                  <a:tcPr/>
                </a:tc>
                <a:tc>
                  <a:txBody>
                    <a:bodyPr/>
                    <a:lstStyle/>
                    <a:p>
                      <a:r>
                        <a:rPr lang="en-US" sz="1200" b="1" dirty="0"/>
                        <a:t>Liquid</a:t>
                      </a:r>
                    </a:p>
                  </a:txBody>
                  <a:tcPr/>
                </a:tc>
                <a:extLst>
                  <a:ext uri="{0D108BD9-81ED-4DB2-BD59-A6C34878D82A}">
                    <a16:rowId xmlns:a16="http://schemas.microsoft.com/office/drawing/2014/main" val="2640883946"/>
                  </a:ext>
                </a:extLst>
              </a:tr>
              <a:tr h="480490">
                <a:tc>
                  <a:txBody>
                    <a:bodyPr/>
                    <a:lstStyle/>
                    <a:p>
                      <a:r>
                        <a:rPr lang="en-US" sz="1200" b="1" dirty="0"/>
                        <a:t>HE </a:t>
                      </a:r>
                      <a:r>
                        <a:rPr lang="en-US" sz="1200" b="1" dirty="0" err="1"/>
                        <a:t>HCAL</a:t>
                      </a:r>
                      <a:endParaRPr lang="en-US" sz="1200" b="1" dirty="0"/>
                    </a:p>
                  </a:txBody>
                  <a:tcPr/>
                </a:tc>
                <a:tc>
                  <a:txBody>
                    <a:bodyPr/>
                    <a:lstStyle/>
                    <a:p>
                      <a:r>
                        <a:rPr lang="en-US" sz="1100" b="1" dirty="0" err="1"/>
                        <a:t>SiPM</a:t>
                      </a:r>
                      <a:endParaRPr lang="en-US" sz="1100" b="1" dirty="0"/>
                    </a:p>
                  </a:txBody>
                  <a:tcPr/>
                </a:tc>
                <a:tc>
                  <a:txBody>
                    <a:bodyPr/>
                    <a:lstStyle/>
                    <a:p>
                      <a:r>
                        <a:rPr lang="en-US" sz="1200" b="1" dirty="0"/>
                        <a:t>1.7kW</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3kW@ 50V</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PL506</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err="1"/>
                        <a:t>MPV</a:t>
                      </a:r>
                      <a:r>
                        <a:rPr lang="en-US" sz="1200" b="1" dirty="0"/>
                        <a:t> 8120I</a:t>
                      </a:r>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r>
                        <a:rPr lang="en-US" sz="1200" b="1" dirty="0"/>
                        <a:t>E. Platform, 19” rackmount</a:t>
                      </a:r>
                    </a:p>
                  </a:txBody>
                  <a:tcPr/>
                </a:tc>
                <a:tc>
                  <a:txBody>
                    <a:bodyPr/>
                    <a:lstStyle/>
                    <a:p>
                      <a:r>
                        <a:rPr lang="en-US" sz="1200" b="1" dirty="0"/>
                        <a:t>10V @ 170A</a:t>
                      </a:r>
                    </a:p>
                  </a:txBody>
                  <a:tcPr/>
                </a:tc>
                <a:tc>
                  <a:txBody>
                    <a:bodyPr/>
                    <a:lstStyle/>
                    <a:p>
                      <a:r>
                        <a:rPr lang="en-US" sz="1200" b="1" dirty="0"/>
                        <a:t>12x 12 AWG</a:t>
                      </a:r>
                    </a:p>
                  </a:txBody>
                  <a:tcPr/>
                </a:tc>
                <a:tc>
                  <a:txBody>
                    <a:bodyPr/>
                    <a:lstStyle/>
                    <a:p>
                      <a:r>
                        <a:rPr lang="en-US" sz="1200" b="1" dirty="0"/>
                        <a:t>Convection</a:t>
                      </a:r>
                    </a:p>
                  </a:txBody>
                  <a:tcPr/>
                </a:tc>
                <a:extLst>
                  <a:ext uri="{0D108BD9-81ED-4DB2-BD59-A6C34878D82A}">
                    <a16:rowId xmlns:a16="http://schemas.microsoft.com/office/drawing/2014/main" val="1559093024"/>
                  </a:ext>
                </a:extLst>
              </a:tr>
              <a:tr h="287651">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endParaRPr lang="en-US" sz="1200" b="1" dirty="0"/>
                    </a:p>
                  </a:txBody>
                  <a:tcPr/>
                </a:tc>
                <a:tc>
                  <a:txBody>
                    <a:bodyPr/>
                    <a:lstStyle/>
                    <a:p>
                      <a:endParaRPr lang="en-US" sz="900" b="1" dirty="0"/>
                    </a:p>
                  </a:txBody>
                  <a:tcPr/>
                </a:tc>
                <a:tc>
                  <a:txBody>
                    <a:bodyPr/>
                    <a:lstStyle/>
                    <a:p>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endParaRPr lang="en-US" sz="1200" b="1" dirty="0"/>
                    </a:p>
                  </a:txBody>
                  <a:tcPr/>
                </a:tc>
                <a:tc>
                  <a:txBody>
                    <a:bodyPr/>
                    <a:lstStyle/>
                    <a:p>
                      <a:endParaRPr lang="en-US" sz="1200" b="1" dirty="0"/>
                    </a:p>
                  </a:txBody>
                  <a:tcPr/>
                </a:tc>
                <a:tc>
                  <a:txBody>
                    <a:bodyPr/>
                    <a:lstStyle/>
                    <a:p>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endParaRPr lang="en-US" sz="1200" b="1" dirty="0"/>
                    </a:p>
                  </a:txBody>
                  <a:tcPr/>
                </a:tc>
                <a:tc>
                  <a:txBody>
                    <a:bodyPr/>
                    <a:lstStyle/>
                    <a:p>
                      <a:endParaRPr lang="en-US" sz="1200" b="1" dirty="0"/>
                    </a:p>
                  </a:txBody>
                  <a:tcPr/>
                </a:tc>
                <a:tc>
                  <a:txBody>
                    <a:bodyPr/>
                    <a:lstStyle/>
                    <a:p>
                      <a:endParaRPr lang="en-US" sz="1200" b="1" dirty="0"/>
                    </a:p>
                  </a:txBody>
                  <a:tcPr/>
                </a:tc>
                <a:tc>
                  <a:txBody>
                    <a:bodyPr/>
                    <a:lstStyle/>
                    <a:p>
                      <a:endParaRPr lang="en-US" sz="1200" b="1" dirty="0"/>
                    </a:p>
                  </a:txBody>
                  <a:tcPr/>
                </a:tc>
                <a:extLst>
                  <a:ext uri="{0D108BD9-81ED-4DB2-BD59-A6C34878D82A}">
                    <a16:rowId xmlns:a16="http://schemas.microsoft.com/office/drawing/2014/main" val="3946548566"/>
                  </a:ext>
                </a:extLst>
              </a:tr>
              <a:tr h="274511">
                <a:tc>
                  <a:txBody>
                    <a:bodyPr/>
                    <a:lstStyle/>
                    <a:p>
                      <a:endParaRPr lang="en-US" sz="1200" b="1" dirty="0"/>
                    </a:p>
                  </a:txBody>
                  <a:tcPr/>
                </a:tc>
                <a:tc>
                  <a:txBody>
                    <a:bodyPr/>
                    <a:lstStyle/>
                    <a:p>
                      <a:endParaRPr lang="en-US" sz="900" b="1" dirty="0"/>
                    </a:p>
                  </a:txBody>
                  <a:tcPr/>
                </a:tc>
                <a:tc>
                  <a:txBody>
                    <a:bodyPr/>
                    <a:lstStyle/>
                    <a:p>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endParaRPr lang="en-US" sz="1200" b="1" dirty="0"/>
                    </a:p>
                  </a:txBody>
                  <a:tcPr/>
                </a:tc>
                <a:tc>
                  <a:txBody>
                    <a:bodyPr/>
                    <a:lstStyle/>
                    <a:p>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endParaRPr lang="en-US" sz="1200" b="1" dirty="0"/>
                    </a:p>
                  </a:txBody>
                  <a:tcPr/>
                </a:tc>
                <a:tc>
                  <a:txBody>
                    <a:bodyPr/>
                    <a:lstStyle/>
                    <a:p>
                      <a:pPr marL="0" marR="0" lvl="0" indent="0" algn="l" defTabSz="1217889" rtl="0" eaLnBrk="1" fontAlgn="auto" latinLnBrk="0" hangingPunct="1">
                        <a:lnSpc>
                          <a:spcPct val="100000"/>
                        </a:lnSpc>
                        <a:spcBef>
                          <a:spcPts val="0"/>
                        </a:spcBef>
                        <a:spcAft>
                          <a:spcPts val="0"/>
                        </a:spcAft>
                        <a:buClrTx/>
                        <a:buSzTx/>
                        <a:buFontTx/>
                        <a:buNone/>
                        <a:tabLst/>
                        <a:defRPr/>
                      </a:pPr>
                      <a:endParaRPr lang="en-US" sz="1200" b="1" dirty="0"/>
                    </a:p>
                  </a:txBody>
                  <a:tcPr/>
                </a:tc>
                <a:tc>
                  <a:txBody>
                    <a:bodyPr/>
                    <a:lstStyle/>
                    <a:p>
                      <a:endParaRPr lang="en-US" sz="1200" b="1" dirty="0"/>
                    </a:p>
                  </a:txBody>
                  <a:tcPr/>
                </a:tc>
                <a:tc>
                  <a:txBody>
                    <a:bodyPr/>
                    <a:lstStyle/>
                    <a:p>
                      <a:endParaRPr lang="en-US" sz="1200" b="1" dirty="0"/>
                    </a:p>
                  </a:txBody>
                  <a:tcPr/>
                </a:tc>
                <a:extLst>
                  <a:ext uri="{0D108BD9-81ED-4DB2-BD59-A6C34878D82A}">
                    <a16:rowId xmlns:a16="http://schemas.microsoft.com/office/drawing/2014/main" val="2547387254"/>
                  </a:ext>
                </a:extLst>
              </a:tr>
            </a:tbl>
          </a:graphicData>
        </a:graphic>
      </p:graphicFrame>
      <p:sp>
        <p:nvSpPr>
          <p:cNvPr id="6" name="TextBox 5">
            <a:extLst>
              <a:ext uri="{FF2B5EF4-FFF2-40B4-BE49-F238E27FC236}">
                <a16:creationId xmlns:a16="http://schemas.microsoft.com/office/drawing/2014/main" id="{176CC52E-358D-CABC-7DF0-B003DFD4FC88}"/>
              </a:ext>
            </a:extLst>
          </p:cNvPr>
          <p:cNvSpPr txBox="1"/>
          <p:nvPr/>
        </p:nvSpPr>
        <p:spPr>
          <a:xfrm>
            <a:off x="523666" y="5680913"/>
            <a:ext cx="11284592" cy="646716"/>
          </a:xfrm>
          <a:prstGeom prst="rect">
            <a:avLst/>
          </a:prstGeom>
          <a:noFill/>
        </p:spPr>
        <p:txBody>
          <a:bodyPr wrap="square" rtlCol="0">
            <a:spAutoFit/>
          </a:bodyPr>
          <a:lstStyle/>
          <a:p>
            <a:r>
              <a:rPr lang="en-US" sz="1201" b="1" dirty="0"/>
              <a:t>Note: Refer to </a:t>
            </a:r>
            <a:r>
              <a:rPr lang="en-US" sz="1201" b="1" dirty="0" err="1">
                <a:hlinkClick r:id="rId2"/>
              </a:rPr>
              <a:t>ePIC</a:t>
            </a:r>
            <a:r>
              <a:rPr lang="en-US" sz="1201" b="1" dirty="0">
                <a:hlinkClick r:id="rId2"/>
              </a:rPr>
              <a:t> Services on-line Spreadsheet</a:t>
            </a:r>
            <a:r>
              <a:rPr lang="en-US" sz="1201" b="1" dirty="0"/>
              <a:t> for details of power distribution</a:t>
            </a:r>
          </a:p>
          <a:p>
            <a:endParaRPr lang="en-US" sz="1201" b="1" dirty="0"/>
          </a:p>
          <a:p>
            <a:r>
              <a:rPr lang="en-US" sz="1201" b="1" dirty="0"/>
              <a:t>August 2023, </a:t>
            </a:r>
            <a:r>
              <a:rPr lang="en-US" sz="1201" b="1" dirty="0" err="1"/>
              <a:t>T.Camarda</a:t>
            </a:r>
            <a:r>
              <a:rPr lang="en-US" sz="1201" b="1" dirty="0"/>
              <a:t> for BNL EE Group</a:t>
            </a:r>
          </a:p>
        </p:txBody>
      </p:sp>
      <p:pic>
        <p:nvPicPr>
          <p:cNvPr id="7" name="Picture 2">
            <a:extLst>
              <a:ext uri="{FF2B5EF4-FFF2-40B4-BE49-F238E27FC236}">
                <a16:creationId xmlns:a16="http://schemas.microsoft.com/office/drawing/2014/main" id="{A50A65C6-E2F1-6790-F5E9-D2A74FF6C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2781" y="201949"/>
            <a:ext cx="725146" cy="52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864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91728" y="211888"/>
            <a:ext cx="8681088" cy="721173"/>
          </a:xfrm>
        </p:spPr>
        <p:txBody>
          <a:bodyPr>
            <a:noAutofit/>
          </a:bodyPr>
          <a:lstStyle/>
          <a:p>
            <a:r>
              <a:rPr lang="en-US" sz="3600" dirty="0"/>
              <a:t>MARCO Yoke Forces (Magnetic Forces</a:t>
            </a:r>
          </a:p>
        </p:txBody>
      </p:sp>
      <p:sp>
        <p:nvSpPr>
          <p:cNvPr id="4" name="Slide Number Placeholder 3"/>
          <p:cNvSpPr>
            <a:spLocks noGrp="1"/>
          </p:cNvSpPr>
          <p:nvPr>
            <p:ph type="sldNum" sz="quarter" idx="10"/>
          </p:nvPr>
        </p:nvSpPr>
        <p:spPr/>
        <p:txBody>
          <a:bodyPr/>
          <a:lstStyle/>
          <a:p>
            <a:pPr algn="ctr"/>
            <a:fld id="{854A34C9-9A4B-6445-85E1-F779B5E87362}" type="slidenum">
              <a:rPr lang="fr-FR" sz="1000" noProof="0" smtClean="0">
                <a:solidFill>
                  <a:schemeClr val="bg1"/>
                </a:solidFill>
                <a:latin typeface="Arial" charset="0"/>
                <a:ea typeface="Arial" charset="0"/>
                <a:cs typeface="Arial" charset="0"/>
              </a:rPr>
              <a:pPr algn="ctr"/>
              <a:t>26</a:t>
            </a:fld>
            <a:endParaRPr lang="fr-FR" sz="1000" noProof="0" dirty="0">
              <a:solidFill>
                <a:schemeClr val="bg1"/>
              </a:solidFill>
              <a:latin typeface="Arial" charset="0"/>
              <a:ea typeface="Arial" charset="0"/>
              <a:cs typeface="Arial" charset="0"/>
            </a:endParaRPr>
          </a:p>
        </p:txBody>
      </p:sp>
      <p:pic>
        <p:nvPicPr>
          <p:cNvPr id="15" name="Picture 14">
            <a:extLst>
              <a:ext uri="{FF2B5EF4-FFF2-40B4-BE49-F238E27FC236}">
                <a16:creationId xmlns:a16="http://schemas.microsoft.com/office/drawing/2014/main" id="{61CEC7B7-F7B6-D50B-28DC-5E50B20C135C}"/>
              </a:ext>
            </a:extLst>
          </p:cNvPr>
          <p:cNvPicPr>
            <a:picLocks noChangeAspect="1"/>
          </p:cNvPicPr>
          <p:nvPr/>
        </p:nvPicPr>
        <p:blipFill>
          <a:blip r:embed="rId2"/>
          <a:stretch>
            <a:fillRect/>
          </a:stretch>
        </p:blipFill>
        <p:spPr>
          <a:xfrm>
            <a:off x="0" y="0"/>
            <a:ext cx="3391728" cy="6858000"/>
          </a:xfrm>
          <a:prstGeom prst="rect">
            <a:avLst/>
          </a:prstGeom>
        </p:spPr>
      </p:pic>
      <p:pic>
        <p:nvPicPr>
          <p:cNvPr id="17" name="Picture 16">
            <a:extLst>
              <a:ext uri="{FF2B5EF4-FFF2-40B4-BE49-F238E27FC236}">
                <a16:creationId xmlns:a16="http://schemas.microsoft.com/office/drawing/2014/main" id="{90779E08-2296-54C5-4412-B3ADF7ED7160}"/>
              </a:ext>
            </a:extLst>
          </p:cNvPr>
          <p:cNvPicPr>
            <a:picLocks noChangeAspect="1"/>
          </p:cNvPicPr>
          <p:nvPr/>
        </p:nvPicPr>
        <p:blipFill>
          <a:blip r:embed="rId3"/>
          <a:stretch>
            <a:fillRect/>
          </a:stretch>
        </p:blipFill>
        <p:spPr>
          <a:xfrm>
            <a:off x="4102948" y="933061"/>
            <a:ext cx="6063822" cy="3316061"/>
          </a:xfrm>
          <a:prstGeom prst="rect">
            <a:avLst/>
          </a:prstGeom>
        </p:spPr>
      </p:pic>
      <p:sp>
        <p:nvSpPr>
          <p:cNvPr id="18" name="Content Placeholder 2">
            <a:extLst>
              <a:ext uri="{FF2B5EF4-FFF2-40B4-BE49-F238E27FC236}">
                <a16:creationId xmlns:a16="http://schemas.microsoft.com/office/drawing/2014/main" id="{96E3D801-5A33-5261-B357-5DEAE7D7FAD0}"/>
              </a:ext>
            </a:extLst>
          </p:cNvPr>
          <p:cNvSpPr>
            <a:spLocks noGrp="1"/>
          </p:cNvSpPr>
          <p:nvPr>
            <p:ph idx="1"/>
          </p:nvPr>
        </p:nvSpPr>
        <p:spPr>
          <a:xfrm>
            <a:off x="3554963" y="4450702"/>
            <a:ext cx="8444204" cy="1667854"/>
          </a:xfrm>
        </p:spPr>
        <p:txBody>
          <a:bodyPr/>
          <a:lstStyle/>
          <a:p>
            <a:r>
              <a:rPr lang="en-US" dirty="0"/>
              <a:t>Detail Analysis of Magnetic forces on all magnetic components need to be analyzed.</a:t>
            </a:r>
          </a:p>
          <a:p>
            <a:pPr lvl="1"/>
            <a:r>
              <a:rPr lang="en-US" dirty="0"/>
              <a:t>EPIC Carriage </a:t>
            </a:r>
          </a:p>
          <a:p>
            <a:pPr lvl="1"/>
            <a:r>
              <a:rPr lang="en-US" dirty="0"/>
              <a:t>Flux Return Bars</a:t>
            </a:r>
          </a:p>
          <a:p>
            <a:pPr lvl="1"/>
            <a:r>
              <a:rPr lang="en-US" dirty="0"/>
              <a:t>End Caps</a:t>
            </a:r>
          </a:p>
          <a:p>
            <a:pPr lvl="1"/>
            <a:r>
              <a:rPr lang="en-US" dirty="0"/>
              <a:t>HCAL and EMCAL detectors with magnetic components</a:t>
            </a:r>
          </a:p>
        </p:txBody>
      </p:sp>
    </p:spTree>
    <p:extLst>
      <p:ext uri="{BB962C8B-B14F-4D97-AF65-F5344CB8AC3E}">
        <p14:creationId xmlns:p14="http://schemas.microsoft.com/office/powerpoint/2010/main" val="686753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6FB70C-6371-CCB2-5518-AC3A47F8FAC3}"/>
              </a:ext>
            </a:extLst>
          </p:cNvPr>
          <p:cNvSpPr>
            <a:spLocks noGrp="1"/>
          </p:cNvSpPr>
          <p:nvPr>
            <p:ph type="title"/>
          </p:nvPr>
        </p:nvSpPr>
        <p:spPr>
          <a:xfrm>
            <a:off x="638881" y="8957"/>
            <a:ext cx="10909640" cy="765595"/>
          </a:xfrm>
        </p:spPr>
        <p:txBody>
          <a:bodyPr vert="horz" lIns="91440" tIns="45720" rIns="91440" bIns="45720" rtlCol="0" anchor="ctr">
            <a:normAutofit/>
          </a:bodyPr>
          <a:lstStyle/>
          <a:p>
            <a:pPr algn="ctr"/>
            <a:r>
              <a:rPr lang="en-US" sz="4000" dirty="0">
                <a:solidFill>
                  <a:schemeClr val="accent1"/>
                </a:solidFill>
                <a:latin typeface="Arial" panose="020B0604020202020204" pitchFamily="34" charset="0"/>
                <a:ea typeface="+mj-ea"/>
                <a:cs typeface="Arial" panose="020B0604020202020204" pitchFamily="34" charset="0"/>
              </a:rPr>
              <a:t>Cooling Systems and Gas Systems</a:t>
            </a:r>
          </a:p>
        </p:txBody>
      </p:sp>
      <p:sp>
        <p:nvSpPr>
          <p:cNvPr id="3" name="Content Placeholder 2">
            <a:extLst>
              <a:ext uri="{FF2B5EF4-FFF2-40B4-BE49-F238E27FC236}">
                <a16:creationId xmlns:a16="http://schemas.microsoft.com/office/drawing/2014/main" id="{9A8B42C6-2D2C-9B0B-D8E4-A38E79B86CD4}"/>
              </a:ext>
            </a:extLst>
          </p:cNvPr>
          <p:cNvSpPr>
            <a:spLocks noGrp="1"/>
          </p:cNvSpPr>
          <p:nvPr>
            <p:ph idx="1"/>
          </p:nvPr>
        </p:nvSpPr>
        <p:spPr>
          <a:xfrm>
            <a:off x="289249" y="5355774"/>
            <a:ext cx="11259272" cy="1347414"/>
          </a:xfrm>
        </p:spPr>
        <p:txBody>
          <a:bodyPr vert="horz" lIns="91440" tIns="45720" rIns="91440" bIns="45720" rtlCol="0" anchor="ctr">
            <a:normAutofit fontScale="85000" lnSpcReduction="20000"/>
          </a:bodyPr>
          <a:lstStyle/>
          <a:p>
            <a:r>
              <a:rPr lang="en-US" sz="2200" dirty="0">
                <a:latin typeface="+mn-lt"/>
                <a:ea typeface="+mn-ea"/>
                <a:cs typeface="+mn-cs"/>
              </a:rPr>
              <a:t>Gas Systems</a:t>
            </a:r>
          </a:p>
          <a:p>
            <a:pPr lvl="1"/>
            <a:r>
              <a:rPr lang="en-US" sz="1800" dirty="0">
                <a:latin typeface="+mn-lt"/>
                <a:ea typeface="+mn-ea"/>
                <a:cs typeface="+mn-cs"/>
              </a:rPr>
              <a:t>Gas Detectors such as MPGDs need Gas Systems for mixing and delivery of required gases. We will design and build gas systems for the required detectors.</a:t>
            </a:r>
          </a:p>
          <a:p>
            <a:r>
              <a:rPr lang="en-US" sz="2200" dirty="0">
                <a:latin typeface="+mn-lt"/>
                <a:ea typeface="+mn-ea"/>
                <a:cs typeface="+mn-cs"/>
              </a:rPr>
              <a:t>Cooling Systems</a:t>
            </a:r>
          </a:p>
          <a:p>
            <a:pPr lvl="1"/>
            <a:r>
              <a:rPr lang="en-US" sz="1800" dirty="0">
                <a:latin typeface="+mn-lt"/>
                <a:ea typeface="+mn-ea"/>
                <a:cs typeface="+mn-cs"/>
              </a:rPr>
              <a:t>Need to fully gather cooling requirements for all the detectors and integrate cooling in the design.</a:t>
            </a:r>
          </a:p>
          <a:p>
            <a:endParaRPr lang="en-US" sz="2200" dirty="0">
              <a:latin typeface="+mn-lt"/>
              <a:ea typeface="+mn-ea"/>
              <a:cs typeface="+mn-cs"/>
            </a:endParaRPr>
          </a:p>
          <a:p>
            <a:endParaRPr lang="en-US" sz="2200" dirty="0">
              <a:latin typeface="+mn-lt"/>
              <a:ea typeface="+mn-ea"/>
              <a:cs typeface="+mn-cs"/>
            </a:endParaRPr>
          </a:p>
        </p:txBody>
      </p:sp>
      <p:sp>
        <p:nvSpPr>
          <p:cNvPr id="1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2A5086-FE6B-D688-ED58-19CCE409898F}"/>
              </a:ext>
            </a:extLst>
          </p:cNvPr>
          <p:cNvPicPr>
            <a:picLocks noChangeAspect="1"/>
          </p:cNvPicPr>
          <p:nvPr/>
        </p:nvPicPr>
        <p:blipFill>
          <a:blip r:embed="rId2"/>
          <a:stretch>
            <a:fillRect/>
          </a:stretch>
        </p:blipFill>
        <p:spPr>
          <a:xfrm>
            <a:off x="744071" y="750083"/>
            <a:ext cx="5070042" cy="3853232"/>
          </a:xfrm>
          <a:prstGeom prst="rect">
            <a:avLst/>
          </a:prstGeom>
        </p:spPr>
      </p:pic>
      <p:pic>
        <p:nvPicPr>
          <p:cNvPr id="6" name="Picture 5">
            <a:extLst>
              <a:ext uri="{FF2B5EF4-FFF2-40B4-BE49-F238E27FC236}">
                <a16:creationId xmlns:a16="http://schemas.microsoft.com/office/drawing/2014/main" id="{2E2AFB52-0370-0FC5-3B1E-90959E94224B}"/>
              </a:ext>
            </a:extLst>
          </p:cNvPr>
          <p:cNvPicPr>
            <a:picLocks noChangeAspect="1"/>
          </p:cNvPicPr>
          <p:nvPr/>
        </p:nvPicPr>
        <p:blipFill>
          <a:blip r:embed="rId3"/>
          <a:stretch>
            <a:fillRect/>
          </a:stretch>
        </p:blipFill>
        <p:spPr>
          <a:xfrm>
            <a:off x="5952849" y="752458"/>
            <a:ext cx="5915887" cy="3948855"/>
          </a:xfrm>
          <a:prstGeom prst="rect">
            <a:avLst/>
          </a:prstGeom>
        </p:spPr>
      </p:pic>
      <p:sp>
        <p:nvSpPr>
          <p:cNvPr id="4" name="Slide Number Placeholder 3">
            <a:extLst>
              <a:ext uri="{FF2B5EF4-FFF2-40B4-BE49-F238E27FC236}">
                <a16:creationId xmlns:a16="http://schemas.microsoft.com/office/drawing/2014/main" id="{C6951704-6778-9C81-4035-6DAAC994644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893C5830-40F3-F04E-B2E3-10E6672BA8FF}" type="slidenum">
              <a:rPr lang="en-US" smtClean="0">
                <a:solidFill>
                  <a:schemeClr val="tx1">
                    <a:tint val="75000"/>
                  </a:schemeClr>
                </a:solidFill>
                <a:latin typeface="+mn-lt"/>
                <a:ea typeface="+mn-ea"/>
                <a:cs typeface="+mn-cs"/>
              </a:rPr>
              <a:pPr algn="r">
                <a:spcAft>
                  <a:spcPts val="600"/>
                </a:spcAft>
              </a:pPr>
              <a:t>27</a:t>
            </a:fld>
            <a:endParaRPr lang="en-US">
              <a:solidFill>
                <a:schemeClr val="tx1">
                  <a:tint val="75000"/>
                </a:schemeClr>
              </a:solidFill>
              <a:latin typeface="+mn-lt"/>
              <a:ea typeface="+mn-ea"/>
              <a:cs typeface="+mn-cs"/>
            </a:endParaRPr>
          </a:p>
        </p:txBody>
      </p:sp>
    </p:spTree>
    <p:extLst>
      <p:ext uri="{BB962C8B-B14F-4D97-AF65-F5344CB8AC3E}">
        <p14:creationId xmlns:p14="http://schemas.microsoft.com/office/powerpoint/2010/main" val="3664470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lstStyle/>
          <a:p>
            <a:r>
              <a:rPr lang="en-US" dirty="0"/>
              <a:t>Summary</a:t>
            </a:r>
          </a:p>
        </p:txBody>
      </p:sp>
      <p:sp>
        <p:nvSpPr>
          <p:cNvPr id="3" name="Content Placeholder 2"/>
          <p:cNvSpPr>
            <a:spLocks noGrp="1"/>
          </p:cNvSpPr>
          <p:nvPr>
            <p:ph idx="1"/>
          </p:nvPr>
        </p:nvSpPr>
        <p:spPr>
          <a:xfrm>
            <a:off x="708212" y="1091953"/>
            <a:ext cx="10645588" cy="5270054"/>
          </a:xfrm>
        </p:spPr>
        <p:txBody>
          <a:bodyPr>
            <a:normAutofit/>
          </a:bodyPr>
          <a:lstStyle/>
          <a:p>
            <a:r>
              <a:rPr lang="en-US" sz="2000" dirty="0"/>
              <a:t>We will further develop the designs of various sub detectors and their support structures.</a:t>
            </a:r>
          </a:p>
          <a:p>
            <a:r>
              <a:rPr lang="en-US" sz="2000" dirty="0"/>
              <a:t>Identification of conflicts and resolution.</a:t>
            </a:r>
          </a:p>
          <a:p>
            <a:r>
              <a:rPr lang="en-US" sz="2000" dirty="0"/>
              <a:t>Cabling plan needs to be further developed with cable trays etc.</a:t>
            </a:r>
          </a:p>
          <a:p>
            <a:r>
              <a:rPr lang="en-US" sz="2000" dirty="0"/>
              <a:t>All detectors and structures need to be analyzed for Seismic and Magnetic Forces.</a:t>
            </a:r>
          </a:p>
          <a:p>
            <a:r>
              <a:rPr lang="en-US" sz="2000" dirty="0"/>
              <a:t>Moving Mechanisms for Endcaps need to be finalized and integrated into the design.</a:t>
            </a:r>
          </a:p>
          <a:p>
            <a:r>
              <a:rPr lang="en-US" sz="2000" dirty="0"/>
              <a:t>Power requirements for various detectors and electronics need to be further developed.</a:t>
            </a:r>
          </a:p>
          <a:p>
            <a:r>
              <a:rPr lang="en-US" sz="2000" dirty="0"/>
              <a:t>Grounding scheme for Magnet and detectors need to developed.</a:t>
            </a:r>
          </a:p>
          <a:p>
            <a:r>
              <a:rPr lang="en-US" sz="2000" dirty="0"/>
              <a:t>Cooling Requirements need to be further developed.</a:t>
            </a:r>
          </a:p>
          <a:p>
            <a:r>
              <a:rPr lang="en-US" sz="2000" dirty="0"/>
              <a:t>Gas Systems need to be designed (This can wait for now).</a:t>
            </a:r>
          </a:p>
          <a:p>
            <a:r>
              <a:rPr lang="en-US" sz="2000" dirty="0"/>
              <a:t>Safety systems (Fire Suppression, Smoke Detection and Interlock systems) need to be designed (This can wait for now).</a:t>
            </a:r>
          </a:p>
          <a:p>
            <a:endParaRPr lang="en-US" sz="2000" dirty="0">
              <a:solidFill>
                <a:srgbClr val="FF0000"/>
              </a:solidFill>
            </a:endParaRPr>
          </a:p>
          <a:p>
            <a:endParaRPr lang="en-US" sz="2000" dirty="0"/>
          </a:p>
          <a:p>
            <a:endParaRPr lang="en-US" sz="2000" dirty="0"/>
          </a:p>
        </p:txBody>
      </p:sp>
      <p:sp>
        <p:nvSpPr>
          <p:cNvPr id="4" name="Slide Number Placeholder 3">
            <a:extLst>
              <a:ext uri="{FF2B5EF4-FFF2-40B4-BE49-F238E27FC236}">
                <a16:creationId xmlns:a16="http://schemas.microsoft.com/office/drawing/2014/main" id="{EDFCEB32-5665-4078-9BAC-7F0C2CFC30A3}"/>
              </a:ext>
            </a:extLst>
          </p:cNvPr>
          <p:cNvSpPr>
            <a:spLocks noGrp="1"/>
          </p:cNvSpPr>
          <p:nvPr>
            <p:ph type="sldNum" sz="quarter" idx="12"/>
          </p:nvPr>
        </p:nvSpPr>
        <p:spPr/>
        <p:txBody>
          <a:bodyPr/>
          <a:lstStyle/>
          <a:p>
            <a:fld id="{893C5830-40F3-F04E-B2E3-10E6672BA8FF}" type="slidenum">
              <a:rPr lang="en-US" smtClean="0"/>
              <a:pPr/>
              <a:t>28</a:t>
            </a:fld>
            <a:endParaRPr lang="en-US"/>
          </a:p>
        </p:txBody>
      </p:sp>
    </p:spTree>
    <p:extLst>
      <p:ext uri="{BB962C8B-B14F-4D97-AF65-F5344CB8AC3E}">
        <p14:creationId xmlns:p14="http://schemas.microsoft.com/office/powerpoint/2010/main" val="3045140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 slides</a:t>
            </a:r>
          </a:p>
        </p:txBody>
      </p:sp>
      <p:sp>
        <p:nvSpPr>
          <p:cNvPr id="3" name="Content Placeholder 2"/>
          <p:cNvSpPr>
            <a:spLocks noGrp="1"/>
          </p:cNvSpPr>
          <p:nvPr>
            <p:ph idx="1"/>
          </p:nvPr>
        </p:nvSpPr>
        <p:spPr/>
        <p:txBody>
          <a:bodyPr/>
          <a:lstStyle/>
          <a:p>
            <a:pPr marL="0" indent="0">
              <a:buNone/>
            </a:pPr>
            <a:endParaRPr lang="en-US" dirty="0"/>
          </a:p>
        </p:txBody>
      </p:sp>
      <p:sp>
        <p:nvSpPr>
          <p:cNvPr id="4" name="Slide Number Placeholder 3">
            <a:extLst>
              <a:ext uri="{FF2B5EF4-FFF2-40B4-BE49-F238E27FC236}">
                <a16:creationId xmlns:a16="http://schemas.microsoft.com/office/drawing/2014/main" id="{EDFCEB32-5665-4078-9BAC-7F0C2CFC30A3}"/>
              </a:ext>
            </a:extLst>
          </p:cNvPr>
          <p:cNvSpPr>
            <a:spLocks noGrp="1"/>
          </p:cNvSpPr>
          <p:nvPr>
            <p:ph type="sldNum" sz="quarter" idx="12"/>
          </p:nvPr>
        </p:nvSpPr>
        <p:spPr/>
        <p:txBody>
          <a:bodyPr/>
          <a:lstStyle/>
          <a:p>
            <a:fld id="{893C5830-40F3-F04E-B2E3-10E6672BA8FF}" type="slidenum">
              <a:rPr lang="en-US" smtClean="0"/>
              <a:pPr/>
              <a:t>29</a:t>
            </a:fld>
            <a:endParaRPr lang="en-US"/>
          </a:p>
        </p:txBody>
      </p:sp>
    </p:spTree>
    <p:extLst>
      <p:ext uri="{BB962C8B-B14F-4D97-AF65-F5344CB8AC3E}">
        <p14:creationId xmlns:p14="http://schemas.microsoft.com/office/powerpoint/2010/main" val="1408649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69E6-C774-3B4E-ACA2-DF5E590BC7E1}"/>
              </a:ext>
            </a:extLst>
          </p:cNvPr>
          <p:cNvSpPr>
            <a:spLocks noGrp="1"/>
          </p:cNvSpPr>
          <p:nvPr>
            <p:ph type="title"/>
          </p:nvPr>
        </p:nvSpPr>
        <p:spPr>
          <a:xfrm>
            <a:off x="466165" y="193220"/>
            <a:ext cx="10061382" cy="425345"/>
          </a:xfrm>
        </p:spPr>
        <p:txBody>
          <a:bodyPr>
            <a:normAutofit fontScale="90000"/>
          </a:bodyPr>
          <a:lstStyle/>
          <a:p>
            <a:r>
              <a:rPr lang="en-US" sz="3200" dirty="0"/>
              <a:t>EPIC Triple I Team:</a:t>
            </a:r>
          </a:p>
        </p:txBody>
      </p:sp>
      <p:sp>
        <p:nvSpPr>
          <p:cNvPr id="3" name="Content Placeholder 2">
            <a:extLst>
              <a:ext uri="{FF2B5EF4-FFF2-40B4-BE49-F238E27FC236}">
                <a16:creationId xmlns:a16="http://schemas.microsoft.com/office/drawing/2014/main" id="{C2763F2C-BC45-5852-8613-285F6A210EA0}"/>
              </a:ext>
            </a:extLst>
          </p:cNvPr>
          <p:cNvSpPr>
            <a:spLocks noGrp="1"/>
          </p:cNvSpPr>
          <p:nvPr>
            <p:ph idx="1"/>
          </p:nvPr>
        </p:nvSpPr>
        <p:spPr>
          <a:xfrm>
            <a:off x="268941" y="585165"/>
            <a:ext cx="11286565" cy="5394294"/>
          </a:xfrm>
          <a:solidFill>
            <a:schemeClr val="bg1"/>
          </a:solidFill>
        </p:spPr>
        <p:txBody>
          <a:bodyPr>
            <a:noAutofit/>
          </a:bodyPr>
          <a:lstStyle/>
          <a:p>
            <a:r>
              <a:rPr lang="en-US" sz="1600" dirty="0">
                <a:latin typeface="+mn-lt"/>
              </a:rPr>
              <a:t>Rahul Sharma (BNL) – Chief Mechanical Engineer</a:t>
            </a:r>
          </a:p>
          <a:p>
            <a:r>
              <a:rPr lang="en-US" sz="1600" dirty="0">
                <a:latin typeface="+mn-lt"/>
              </a:rPr>
              <a:t>Walt Akers (JLAB) – Systems Integration</a:t>
            </a:r>
          </a:p>
          <a:p>
            <a:r>
              <a:rPr lang="en-US" sz="1600" dirty="0">
                <a:latin typeface="+mn-lt"/>
              </a:rPr>
              <a:t>Roland Wimmer (BNL)– Mechanical Engineer </a:t>
            </a:r>
          </a:p>
          <a:p>
            <a:r>
              <a:rPr lang="en-US" sz="1600" dirty="0">
                <a:latin typeface="+mn-lt"/>
              </a:rPr>
              <a:t>Dan Cacace (BNL) – Mechanical Engineer </a:t>
            </a:r>
          </a:p>
          <a:p>
            <a:r>
              <a:rPr lang="en-US" sz="1600" dirty="0">
                <a:latin typeface="+mn-lt"/>
              </a:rPr>
              <a:t>Alex Eslinger (JLAB) – Mechanical Engineer – </a:t>
            </a:r>
            <a:r>
              <a:rPr lang="en-US" sz="1600" dirty="0" err="1">
                <a:latin typeface="+mn-lt"/>
              </a:rPr>
              <a:t>pfRICH</a:t>
            </a:r>
            <a:r>
              <a:rPr lang="en-US" sz="1600" dirty="0">
                <a:latin typeface="+mn-lt"/>
              </a:rPr>
              <a:t> and </a:t>
            </a:r>
            <a:r>
              <a:rPr lang="en-US" sz="1600" dirty="0" err="1">
                <a:latin typeface="+mn-lt"/>
              </a:rPr>
              <a:t>dRICH</a:t>
            </a:r>
            <a:r>
              <a:rPr lang="en-US" sz="1600" dirty="0">
                <a:latin typeface="+mn-lt"/>
              </a:rPr>
              <a:t> Design</a:t>
            </a:r>
          </a:p>
          <a:p>
            <a:r>
              <a:rPr lang="en-US" sz="1600" dirty="0">
                <a:latin typeface="+mn-lt"/>
              </a:rPr>
              <a:t>Ron Lassiter  (JLAB)– Forward Detectors - Mechanical Engineer </a:t>
            </a:r>
          </a:p>
          <a:p>
            <a:r>
              <a:rPr lang="en-US" sz="1600" dirty="0">
                <a:latin typeface="+mn-lt"/>
              </a:rPr>
              <a:t>Karim Hamdi (BNL)– Mechanical Designer</a:t>
            </a:r>
          </a:p>
          <a:p>
            <a:r>
              <a:rPr lang="en-US" sz="1600" dirty="0">
                <a:latin typeface="+mn-lt"/>
              </a:rPr>
              <a:t>Tim Camarda (BNL) – Electronics Engineer</a:t>
            </a:r>
          </a:p>
          <a:p>
            <a:r>
              <a:rPr lang="en-US" sz="1600" dirty="0">
                <a:latin typeface="+mn-lt"/>
              </a:rPr>
              <a:t>Avishay Mizrahi (Tel Aviv) – Mechanical Engineer - DIRC </a:t>
            </a:r>
          </a:p>
          <a:p>
            <a:r>
              <a:rPr lang="en-US" sz="1600" dirty="0">
                <a:latin typeface="+mn-lt"/>
              </a:rPr>
              <a:t>Joshua Crafts (CUA) – Postdoc - EEEMCAL</a:t>
            </a:r>
          </a:p>
          <a:p>
            <a:r>
              <a:rPr lang="en-US" sz="1600" dirty="0">
                <a:latin typeface="+mn-lt"/>
              </a:rPr>
              <a:t>Tom O’Connor and Kevin Bailey (ANL) – Barrel EMCAL Design</a:t>
            </a:r>
          </a:p>
          <a:p>
            <a:r>
              <a:rPr lang="en-US" sz="1600" dirty="0">
                <a:latin typeface="+mn-lt"/>
              </a:rPr>
              <a:t>Andreas Jung (Purdue University) – AC LGAD and Carbon Fiber Support Structure</a:t>
            </a:r>
          </a:p>
          <a:p>
            <a:r>
              <a:rPr lang="en-US" sz="1600" dirty="0">
                <a:latin typeface="+mn-lt"/>
              </a:rPr>
              <a:t>Johnathan Smith (JLAB)</a:t>
            </a:r>
          </a:p>
          <a:p>
            <a:r>
              <a:rPr lang="en-US" sz="1600" dirty="0">
                <a:latin typeface="+mn-lt"/>
              </a:rPr>
              <a:t>Eric </a:t>
            </a:r>
            <a:r>
              <a:rPr lang="en-US" sz="1600" dirty="0" err="1">
                <a:latin typeface="+mn-lt"/>
              </a:rPr>
              <a:t>Anderssen</a:t>
            </a:r>
            <a:r>
              <a:rPr lang="en-US" sz="1600" dirty="0">
                <a:latin typeface="+mn-lt"/>
              </a:rPr>
              <a:t> and Joe Silber (LBNL) </a:t>
            </a:r>
          </a:p>
          <a:p>
            <a:pPr marL="0" indent="0">
              <a:buNone/>
            </a:pPr>
            <a:r>
              <a:rPr lang="en-US" sz="1600" dirty="0">
                <a:solidFill>
                  <a:srgbClr val="7030A0"/>
                </a:solidFill>
                <a:latin typeface="+mn-lt"/>
              </a:rPr>
              <a:t>Regular weekly engineering meetings are held to discuss and resolve engineering problems and check progress. Hope to add 2 more Mechanical Engineers and a Mechanical Designer to the group soon as the project evolves.</a:t>
            </a:r>
          </a:p>
        </p:txBody>
      </p:sp>
      <p:sp>
        <p:nvSpPr>
          <p:cNvPr id="4" name="Slide Number Placeholder 3">
            <a:extLst>
              <a:ext uri="{FF2B5EF4-FFF2-40B4-BE49-F238E27FC236}">
                <a16:creationId xmlns:a16="http://schemas.microsoft.com/office/drawing/2014/main" id="{4AF7B32C-55B2-2816-335D-203A52303CE8}"/>
              </a:ext>
            </a:extLst>
          </p:cNvPr>
          <p:cNvSpPr>
            <a:spLocks noGrp="1"/>
          </p:cNvSpPr>
          <p:nvPr>
            <p:ph type="sldNum" sz="quarter" idx="12"/>
          </p:nvPr>
        </p:nvSpPr>
        <p:spPr/>
        <p:txBody>
          <a:bodyPr/>
          <a:lstStyle/>
          <a:p>
            <a:fld id="{893C5830-40F3-F04E-B2E3-10E6672BA8FF}" type="slidenum">
              <a:rPr lang="en-US" smtClean="0"/>
              <a:pPr/>
              <a:t>3</a:t>
            </a:fld>
            <a:endParaRPr lang="en-US"/>
          </a:p>
        </p:txBody>
      </p:sp>
      <p:sp>
        <p:nvSpPr>
          <p:cNvPr id="5" name="Date Placeholder 4">
            <a:extLst>
              <a:ext uri="{FF2B5EF4-FFF2-40B4-BE49-F238E27FC236}">
                <a16:creationId xmlns:a16="http://schemas.microsoft.com/office/drawing/2014/main" id="{04FBCB49-E6BA-DFB8-27A2-3ADC11B54474}"/>
              </a:ext>
            </a:extLst>
          </p:cNvPr>
          <p:cNvSpPr>
            <a:spLocks noGrp="1"/>
          </p:cNvSpPr>
          <p:nvPr>
            <p:ph type="dt" sz="half" idx="10"/>
          </p:nvPr>
        </p:nvSpPr>
        <p:spPr>
          <a:xfrm>
            <a:off x="7086600" y="6573624"/>
            <a:ext cx="2057400" cy="28209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j-lt"/>
                <a:ea typeface="Arial" charset="0"/>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R.Sharma</a:t>
            </a:r>
            <a:endParaRPr lang="en-US" dirty="0"/>
          </a:p>
        </p:txBody>
      </p:sp>
    </p:spTree>
    <p:extLst>
      <p:ext uri="{BB962C8B-B14F-4D97-AF65-F5344CB8AC3E}">
        <p14:creationId xmlns:p14="http://schemas.microsoft.com/office/powerpoint/2010/main" val="1133708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9D7A5-C90F-45C8-A0C9-B615ABF4DBEE}"/>
              </a:ext>
            </a:extLst>
          </p:cNvPr>
          <p:cNvSpPr>
            <a:spLocks noGrp="1"/>
          </p:cNvSpPr>
          <p:nvPr>
            <p:ph type="title"/>
          </p:nvPr>
        </p:nvSpPr>
        <p:spPr>
          <a:xfrm>
            <a:off x="0" y="18255"/>
            <a:ext cx="10515600" cy="1325563"/>
          </a:xfrm>
        </p:spPr>
        <p:txBody>
          <a:bodyPr/>
          <a:lstStyle/>
          <a:p>
            <a:r>
              <a:rPr lang="en-US" dirty="0"/>
              <a:t>Services Layout and Management</a:t>
            </a:r>
          </a:p>
        </p:txBody>
      </p:sp>
      <p:sp>
        <p:nvSpPr>
          <p:cNvPr id="3" name="Content Placeholder 2">
            <a:extLst>
              <a:ext uri="{FF2B5EF4-FFF2-40B4-BE49-F238E27FC236}">
                <a16:creationId xmlns:a16="http://schemas.microsoft.com/office/drawing/2014/main" id="{DAFFF83F-EFB3-4532-BD4C-AA3FA68CF931}"/>
              </a:ext>
            </a:extLst>
          </p:cNvPr>
          <p:cNvSpPr>
            <a:spLocks noGrp="1"/>
          </p:cNvSpPr>
          <p:nvPr>
            <p:ph idx="1"/>
          </p:nvPr>
        </p:nvSpPr>
        <p:spPr>
          <a:xfrm>
            <a:off x="280382" y="1343818"/>
            <a:ext cx="5424258" cy="4585412"/>
          </a:xfrm>
        </p:spPr>
        <p:txBody>
          <a:bodyPr>
            <a:normAutofit/>
          </a:bodyPr>
          <a:lstStyle/>
          <a:p>
            <a:r>
              <a:rPr lang="en-US" sz="2000" dirty="0"/>
              <a:t>Totals for services passing from one point to the next are shown below</a:t>
            </a:r>
          </a:p>
          <a:p>
            <a:r>
              <a:rPr lang="en-US" sz="2000" dirty="0"/>
              <a:t>There are a few locations where more space is needed based off current estimates</a:t>
            </a:r>
          </a:p>
        </p:txBody>
      </p:sp>
      <p:sp>
        <p:nvSpPr>
          <p:cNvPr id="4" name="Slide Number Placeholder 3">
            <a:extLst>
              <a:ext uri="{FF2B5EF4-FFF2-40B4-BE49-F238E27FC236}">
                <a16:creationId xmlns:a16="http://schemas.microsoft.com/office/drawing/2014/main" id="{569FFC32-5B59-4E40-BC8D-79CBD6201D3C}"/>
              </a:ext>
            </a:extLst>
          </p:cNvPr>
          <p:cNvSpPr>
            <a:spLocks noGrp="1"/>
          </p:cNvSpPr>
          <p:nvPr>
            <p:ph type="sldNum" sz="quarter" idx="12"/>
          </p:nvPr>
        </p:nvSpPr>
        <p:spPr/>
        <p:txBody>
          <a:bodyPr/>
          <a:lstStyle/>
          <a:p>
            <a:fld id="{893C5830-40F3-F04E-B2E3-10E6672BA8FF}" type="slidenum">
              <a:rPr lang="en-US" smtClean="0"/>
              <a:pPr/>
              <a:t>30</a:t>
            </a:fld>
            <a:endParaRPr lang="en-US"/>
          </a:p>
        </p:txBody>
      </p:sp>
      <p:pic>
        <p:nvPicPr>
          <p:cNvPr id="7" name="Picture 6">
            <a:extLst>
              <a:ext uri="{FF2B5EF4-FFF2-40B4-BE49-F238E27FC236}">
                <a16:creationId xmlns:a16="http://schemas.microsoft.com/office/drawing/2014/main" id="{2D945490-3090-B438-EC31-86038F9B38F0}"/>
              </a:ext>
            </a:extLst>
          </p:cNvPr>
          <p:cNvPicPr>
            <a:picLocks noChangeAspect="1"/>
          </p:cNvPicPr>
          <p:nvPr/>
        </p:nvPicPr>
        <p:blipFill>
          <a:blip r:embed="rId2"/>
          <a:stretch>
            <a:fillRect/>
          </a:stretch>
        </p:blipFill>
        <p:spPr>
          <a:xfrm>
            <a:off x="588777" y="2913073"/>
            <a:ext cx="7605419" cy="3109229"/>
          </a:xfrm>
          <a:prstGeom prst="rect">
            <a:avLst/>
          </a:prstGeom>
        </p:spPr>
      </p:pic>
    </p:spTree>
    <p:extLst>
      <p:ext uri="{BB962C8B-B14F-4D97-AF65-F5344CB8AC3E}">
        <p14:creationId xmlns:p14="http://schemas.microsoft.com/office/powerpoint/2010/main" val="4282087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AA45B-C544-6B4A-99F2-B473D1B4A981}"/>
              </a:ext>
            </a:extLst>
          </p:cNvPr>
          <p:cNvSpPr>
            <a:spLocks noGrp="1"/>
          </p:cNvSpPr>
          <p:nvPr>
            <p:ph type="dt" sz="half" idx="10"/>
          </p:nvPr>
        </p:nvSpPr>
        <p:spPr>
          <a:xfrm>
            <a:off x="7071923" y="6580224"/>
            <a:ext cx="2057400" cy="28209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Arial" panose="020B0604020202020204" pitchFamily="34" charset="0"/>
                <a:ea typeface="Arial"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E.C. Aschenauer</a:t>
            </a:r>
            <a:endParaRPr lang="en-US" dirty="0"/>
          </a:p>
        </p:txBody>
      </p:sp>
      <p:sp>
        <p:nvSpPr>
          <p:cNvPr id="3" name="Slide Number Placeholder 2">
            <a:extLst>
              <a:ext uri="{FF2B5EF4-FFF2-40B4-BE49-F238E27FC236}">
                <a16:creationId xmlns:a16="http://schemas.microsoft.com/office/drawing/2014/main" id="{2AF04F86-52BF-384C-8C23-CEDD5E456A77}"/>
              </a:ext>
            </a:extLst>
          </p:cNvPr>
          <p:cNvSpPr>
            <a:spLocks noGrp="1"/>
          </p:cNvSpPr>
          <p:nvPr>
            <p:ph type="sldNum" sz="quarter" idx="12"/>
          </p:nvPr>
        </p:nvSpPr>
        <p:spPr/>
        <p:txBody>
          <a:bodyPr/>
          <a:lstStyle/>
          <a:p>
            <a:fld id="{893C5830-40F3-F04E-B2E3-10E6672BA8FF}" type="slidenum">
              <a:rPr lang="en-US" smtClean="0"/>
              <a:pPr/>
              <a:t>4</a:t>
            </a:fld>
            <a:endParaRPr lang="en-US"/>
          </a:p>
        </p:txBody>
      </p:sp>
      <p:sp>
        <p:nvSpPr>
          <p:cNvPr id="4" name="Title 3">
            <a:extLst>
              <a:ext uri="{FF2B5EF4-FFF2-40B4-BE49-F238E27FC236}">
                <a16:creationId xmlns:a16="http://schemas.microsoft.com/office/drawing/2014/main" id="{56A1B3ED-72C1-584D-91EE-F065A57631F6}"/>
              </a:ext>
            </a:extLst>
          </p:cNvPr>
          <p:cNvSpPr>
            <a:spLocks noGrp="1"/>
          </p:cNvSpPr>
          <p:nvPr>
            <p:ph type="title"/>
          </p:nvPr>
        </p:nvSpPr>
        <p:spPr>
          <a:xfrm>
            <a:off x="1524000" y="9018"/>
            <a:ext cx="9144000" cy="584669"/>
          </a:xfrm>
        </p:spPr>
        <p:txBody>
          <a:bodyPr>
            <a:normAutofit fontScale="90000"/>
          </a:bodyPr>
          <a:lstStyle/>
          <a:p>
            <a:r>
              <a:rPr lang="en-US" dirty="0"/>
              <a:t>EIC – IP-6</a:t>
            </a:r>
          </a:p>
        </p:txBody>
      </p:sp>
      <p:pic>
        <p:nvPicPr>
          <p:cNvPr id="15" name="Picture 14" descr="Diagram&#10;&#10;Description automatically generated">
            <a:extLst>
              <a:ext uri="{FF2B5EF4-FFF2-40B4-BE49-F238E27FC236}">
                <a16:creationId xmlns:a16="http://schemas.microsoft.com/office/drawing/2014/main" id="{3482B14A-8DB5-814A-AF50-629F29A948EF}"/>
              </a:ext>
            </a:extLst>
          </p:cNvPr>
          <p:cNvPicPr>
            <a:picLocks noChangeAspect="1"/>
          </p:cNvPicPr>
          <p:nvPr/>
        </p:nvPicPr>
        <p:blipFill>
          <a:blip r:embed="rId2"/>
          <a:stretch>
            <a:fillRect/>
          </a:stretch>
        </p:blipFill>
        <p:spPr>
          <a:xfrm>
            <a:off x="83991" y="522491"/>
            <a:ext cx="3888218" cy="5022281"/>
          </a:xfrm>
          <a:prstGeom prst="rect">
            <a:avLst/>
          </a:prstGeom>
        </p:spPr>
      </p:pic>
      <p:sp>
        <p:nvSpPr>
          <p:cNvPr id="16" name="TextBox 15">
            <a:extLst>
              <a:ext uri="{FF2B5EF4-FFF2-40B4-BE49-F238E27FC236}">
                <a16:creationId xmlns:a16="http://schemas.microsoft.com/office/drawing/2014/main" id="{08DBD455-6407-D04A-80CF-924CC8ADBEC8}"/>
              </a:ext>
            </a:extLst>
          </p:cNvPr>
          <p:cNvSpPr txBox="1"/>
          <p:nvPr/>
        </p:nvSpPr>
        <p:spPr>
          <a:xfrm>
            <a:off x="894193" y="2289364"/>
            <a:ext cx="587019" cy="369332"/>
          </a:xfrm>
          <a:prstGeom prst="rect">
            <a:avLst/>
          </a:prstGeom>
          <a:solidFill>
            <a:schemeClr val="accent6">
              <a:lumMod val="20000"/>
              <a:lumOff val="80000"/>
            </a:schemeClr>
          </a:solidFill>
        </p:spPr>
        <p:txBody>
          <a:bodyPr wrap="square" rtlCol="0">
            <a:spAutoFit/>
          </a:bodyPr>
          <a:lstStyle/>
          <a:p>
            <a:pPr algn="ctr"/>
            <a:r>
              <a:rPr lang="en-US" sz="600" dirty="0">
                <a:solidFill>
                  <a:srgbClr val="945200"/>
                </a:solidFill>
                <a:latin typeface="+mj-lt"/>
              </a:rPr>
              <a:t>Possible</a:t>
            </a:r>
          </a:p>
          <a:p>
            <a:pPr algn="ctr"/>
            <a:r>
              <a:rPr lang="en-US" sz="600" dirty="0">
                <a:solidFill>
                  <a:srgbClr val="945200"/>
                </a:solidFill>
                <a:latin typeface="+mj-lt"/>
              </a:rPr>
              <a:t>2</a:t>
            </a:r>
            <a:r>
              <a:rPr lang="en-US" sz="600" baseline="30000" dirty="0">
                <a:solidFill>
                  <a:srgbClr val="945200"/>
                </a:solidFill>
                <a:latin typeface="+mj-lt"/>
              </a:rPr>
              <a:t>nd</a:t>
            </a:r>
            <a:r>
              <a:rPr lang="en-US" sz="600" dirty="0">
                <a:solidFill>
                  <a:srgbClr val="945200"/>
                </a:solidFill>
                <a:latin typeface="+mj-lt"/>
              </a:rPr>
              <a:t> Detector </a:t>
            </a:r>
          </a:p>
          <a:p>
            <a:pPr algn="ctr"/>
            <a:r>
              <a:rPr lang="en-US" sz="600" dirty="0">
                <a:solidFill>
                  <a:srgbClr val="945200"/>
                </a:solidFill>
                <a:latin typeface="+mj-lt"/>
              </a:rPr>
              <a:t>Location</a:t>
            </a:r>
          </a:p>
        </p:txBody>
      </p:sp>
      <p:sp>
        <p:nvSpPr>
          <p:cNvPr id="17" name="TextBox 16">
            <a:extLst>
              <a:ext uri="{FF2B5EF4-FFF2-40B4-BE49-F238E27FC236}">
                <a16:creationId xmlns:a16="http://schemas.microsoft.com/office/drawing/2014/main" id="{9644E1ED-2179-8B41-BBE7-D9EA53B37533}"/>
              </a:ext>
            </a:extLst>
          </p:cNvPr>
          <p:cNvSpPr txBox="1"/>
          <p:nvPr/>
        </p:nvSpPr>
        <p:spPr>
          <a:xfrm>
            <a:off x="1531255" y="2758971"/>
            <a:ext cx="476412" cy="369332"/>
          </a:xfrm>
          <a:prstGeom prst="rect">
            <a:avLst/>
          </a:prstGeom>
          <a:solidFill>
            <a:schemeClr val="accent6">
              <a:lumMod val="20000"/>
              <a:lumOff val="80000"/>
            </a:schemeClr>
          </a:solidFill>
        </p:spPr>
        <p:txBody>
          <a:bodyPr wrap="square" rtlCol="0">
            <a:spAutoFit/>
          </a:bodyPr>
          <a:lstStyle/>
          <a:p>
            <a:pPr algn="ctr"/>
            <a:r>
              <a:rPr lang="en-US" sz="600" dirty="0">
                <a:solidFill>
                  <a:srgbClr val="945200"/>
                </a:solidFill>
                <a:latin typeface="+mj-lt"/>
              </a:rPr>
              <a:t>Project </a:t>
            </a:r>
          </a:p>
          <a:p>
            <a:pPr algn="ctr"/>
            <a:r>
              <a:rPr lang="en-US" sz="600" dirty="0">
                <a:solidFill>
                  <a:srgbClr val="945200"/>
                </a:solidFill>
                <a:latin typeface="+mj-lt"/>
              </a:rPr>
              <a:t>Detector </a:t>
            </a:r>
          </a:p>
          <a:p>
            <a:pPr algn="ctr"/>
            <a:r>
              <a:rPr lang="en-US" sz="600" dirty="0">
                <a:solidFill>
                  <a:srgbClr val="945200"/>
                </a:solidFill>
                <a:latin typeface="+mj-lt"/>
              </a:rPr>
              <a:t>Location</a:t>
            </a:r>
          </a:p>
        </p:txBody>
      </p:sp>
      <p:pic>
        <p:nvPicPr>
          <p:cNvPr id="18" name="Picture 17" descr="Logo&#10;&#10;Description automatically generated">
            <a:extLst>
              <a:ext uri="{FF2B5EF4-FFF2-40B4-BE49-F238E27FC236}">
                <a16:creationId xmlns:a16="http://schemas.microsoft.com/office/drawing/2014/main" id="{42D2CF93-4F49-A14A-B991-662564881A84}"/>
              </a:ext>
            </a:extLst>
          </p:cNvPr>
          <p:cNvPicPr>
            <a:picLocks noChangeAspect="1"/>
          </p:cNvPicPr>
          <p:nvPr/>
        </p:nvPicPr>
        <p:blipFill>
          <a:blip r:embed="rId3"/>
          <a:stretch>
            <a:fillRect/>
          </a:stretch>
        </p:blipFill>
        <p:spPr>
          <a:xfrm>
            <a:off x="1585493" y="3156088"/>
            <a:ext cx="367937" cy="264160"/>
          </a:xfrm>
          <a:prstGeom prst="rect">
            <a:avLst/>
          </a:prstGeom>
        </p:spPr>
      </p:pic>
      <p:cxnSp>
        <p:nvCxnSpPr>
          <p:cNvPr id="20" name="Straight Connector 19">
            <a:extLst>
              <a:ext uri="{FF2B5EF4-FFF2-40B4-BE49-F238E27FC236}">
                <a16:creationId xmlns:a16="http://schemas.microsoft.com/office/drawing/2014/main" id="{21BE6AF7-1036-9143-AD82-449297A6B7E7}"/>
              </a:ext>
            </a:extLst>
          </p:cNvPr>
          <p:cNvCxnSpPr>
            <a:cxnSpLocks/>
            <a:stCxn id="17" idx="2"/>
          </p:cNvCxnSpPr>
          <p:nvPr/>
        </p:nvCxnSpPr>
        <p:spPr>
          <a:xfrm flipV="1">
            <a:off x="1769461" y="147298"/>
            <a:ext cx="3913184" cy="2981005"/>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F3796B7-A238-3240-9214-7C44629B66BA}"/>
              </a:ext>
            </a:extLst>
          </p:cNvPr>
          <p:cNvCxnSpPr>
            <a:cxnSpLocks/>
          </p:cNvCxnSpPr>
          <p:nvPr/>
        </p:nvCxnSpPr>
        <p:spPr>
          <a:xfrm>
            <a:off x="1769461" y="3429000"/>
            <a:ext cx="3946717" cy="683082"/>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22CABB3-704A-774A-A753-335EC077DFA7}"/>
              </a:ext>
            </a:extLst>
          </p:cNvPr>
          <p:cNvSpPr txBox="1"/>
          <p:nvPr/>
        </p:nvSpPr>
        <p:spPr>
          <a:xfrm>
            <a:off x="4170240" y="4605696"/>
            <a:ext cx="7860766" cy="1369606"/>
          </a:xfrm>
          <a:prstGeom prst="rect">
            <a:avLst/>
          </a:prstGeom>
          <a:noFill/>
        </p:spPr>
        <p:txBody>
          <a:bodyPr wrap="square" rtlCol="0">
            <a:spAutoFit/>
          </a:bodyPr>
          <a:lstStyle/>
          <a:p>
            <a:pPr marL="285750" indent="-285750" algn="l">
              <a:buFont typeface="Arial" panose="020B0604020202020204" pitchFamily="34" charset="0"/>
              <a:buChar char="•"/>
            </a:pPr>
            <a:r>
              <a:rPr lang="en-US" sz="1300" dirty="0">
                <a:latin typeface="Arial" panose="020B0604020202020204" pitchFamily="34" charset="0"/>
                <a:cs typeface="Arial" panose="020B0604020202020204" pitchFamily="34" charset="0"/>
              </a:rPr>
              <a:t>IP-6 provides an interaction region with a hall with all infrastructure needed for a collider detector</a:t>
            </a:r>
          </a:p>
          <a:p>
            <a:pPr marL="285750" indent="-285750" algn="l">
              <a:buFont typeface="Arial" panose="020B0604020202020204" pitchFamily="34" charset="0"/>
              <a:buChar char="•"/>
            </a:pPr>
            <a:r>
              <a:rPr lang="en-US" sz="1300" dirty="0">
                <a:latin typeface="Arial" panose="020B0604020202020204" pitchFamily="34" charset="0"/>
                <a:cs typeface="Arial" panose="020B0604020202020204" pitchFamily="34" charset="0"/>
              </a:rPr>
              <a:t>Assembly hall provides ample space for installation and maintenance.</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EPIC Detector Barrel will be assembled in the Assembly Hall</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End Caps will be assembled in the Experimental Hall</a:t>
            </a:r>
          </a:p>
          <a:p>
            <a:pPr marL="285750" indent="-285750">
              <a:buFont typeface="Arial" panose="020B0604020202020204" pitchFamily="34" charset="0"/>
              <a:buChar char="•"/>
            </a:pPr>
            <a:r>
              <a:rPr lang="en-US" sz="1300" dirty="0">
                <a:latin typeface="Arial" panose="020B0604020202020204" pitchFamily="34" charset="0"/>
                <a:cs typeface="Arial" panose="020B0604020202020204" pitchFamily="34" charset="0"/>
              </a:rPr>
              <a:t>During maintenance shutdown detector can be rolled out from experimental hall to the Assembly Hall</a:t>
            </a:r>
          </a:p>
          <a:p>
            <a:pPr marL="285750" indent="-285750" algn="l">
              <a:buFont typeface="Arial" panose="020B0604020202020204" pitchFamily="34" charset="0"/>
              <a:buChar char="•"/>
            </a:pPr>
            <a:endParaRPr lang="en-US" dirty="0">
              <a:latin typeface="+mj-lt"/>
            </a:endParaRPr>
          </a:p>
        </p:txBody>
      </p:sp>
      <p:pic>
        <p:nvPicPr>
          <p:cNvPr id="22" name="Picture 21">
            <a:extLst>
              <a:ext uri="{FF2B5EF4-FFF2-40B4-BE49-F238E27FC236}">
                <a16:creationId xmlns:a16="http://schemas.microsoft.com/office/drawing/2014/main" id="{CB674510-F5D5-9433-F42F-123BAD957054}"/>
              </a:ext>
            </a:extLst>
          </p:cNvPr>
          <p:cNvPicPr>
            <a:picLocks noChangeAspect="1"/>
          </p:cNvPicPr>
          <p:nvPr/>
        </p:nvPicPr>
        <p:blipFill>
          <a:blip r:embed="rId4"/>
          <a:stretch>
            <a:fillRect/>
          </a:stretch>
        </p:blipFill>
        <p:spPr>
          <a:xfrm>
            <a:off x="5716178" y="90388"/>
            <a:ext cx="4414189" cy="4434864"/>
          </a:xfrm>
          <a:prstGeom prst="rect">
            <a:avLst/>
          </a:prstGeom>
        </p:spPr>
      </p:pic>
      <p:sp>
        <p:nvSpPr>
          <p:cNvPr id="24" name="Rectangle 23">
            <a:extLst>
              <a:ext uri="{FF2B5EF4-FFF2-40B4-BE49-F238E27FC236}">
                <a16:creationId xmlns:a16="http://schemas.microsoft.com/office/drawing/2014/main" id="{C7A6F813-D238-FAA1-B5F3-E218A0C93621}"/>
              </a:ext>
            </a:extLst>
          </p:cNvPr>
          <p:cNvSpPr/>
          <p:nvPr/>
        </p:nvSpPr>
        <p:spPr>
          <a:xfrm rot="1906973">
            <a:off x="8761629" y="486988"/>
            <a:ext cx="900676" cy="3219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rPr>
              <a:t>North</a:t>
            </a:r>
          </a:p>
        </p:txBody>
      </p:sp>
      <p:sp>
        <p:nvSpPr>
          <p:cNvPr id="25" name="Rectangle 24">
            <a:extLst>
              <a:ext uri="{FF2B5EF4-FFF2-40B4-BE49-F238E27FC236}">
                <a16:creationId xmlns:a16="http://schemas.microsoft.com/office/drawing/2014/main" id="{F073737C-748F-BF24-F01A-C5CF5CAA5C88}"/>
              </a:ext>
            </a:extLst>
          </p:cNvPr>
          <p:cNvSpPr/>
          <p:nvPr/>
        </p:nvSpPr>
        <p:spPr>
          <a:xfrm rot="1906973">
            <a:off x="8117868" y="3249312"/>
            <a:ext cx="900676" cy="3219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rPr>
              <a:t>East</a:t>
            </a:r>
          </a:p>
        </p:txBody>
      </p:sp>
    </p:spTree>
    <p:extLst>
      <p:ext uri="{BB962C8B-B14F-4D97-AF65-F5344CB8AC3E}">
        <p14:creationId xmlns:p14="http://schemas.microsoft.com/office/powerpoint/2010/main" val="1497140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91949A-465D-D04F-81F0-5DE969DAAF3C}"/>
              </a:ext>
            </a:extLst>
          </p:cNvPr>
          <p:cNvSpPr>
            <a:spLocks noGrp="1"/>
          </p:cNvSpPr>
          <p:nvPr>
            <p:ph type="sldNum" sz="quarter" idx="12"/>
          </p:nvPr>
        </p:nvSpPr>
        <p:spPr/>
        <p:txBody>
          <a:bodyPr/>
          <a:lstStyle/>
          <a:p>
            <a:fld id="{893C5830-40F3-F04E-B2E3-10E6672BA8FF}" type="slidenum">
              <a:rPr lang="en-US" smtClean="0"/>
              <a:pPr/>
              <a:t>5</a:t>
            </a:fld>
            <a:endParaRPr lang="en-US"/>
          </a:p>
        </p:txBody>
      </p:sp>
      <p:sp>
        <p:nvSpPr>
          <p:cNvPr id="4" name="Title 3">
            <a:extLst>
              <a:ext uri="{FF2B5EF4-FFF2-40B4-BE49-F238E27FC236}">
                <a16:creationId xmlns:a16="http://schemas.microsoft.com/office/drawing/2014/main" id="{8C347FD0-FEF4-9A4B-9868-B20545C2DF6C}"/>
              </a:ext>
            </a:extLst>
          </p:cNvPr>
          <p:cNvSpPr>
            <a:spLocks noGrp="1"/>
          </p:cNvSpPr>
          <p:nvPr>
            <p:ph type="title"/>
          </p:nvPr>
        </p:nvSpPr>
        <p:spPr>
          <a:xfrm>
            <a:off x="338738" y="11750"/>
            <a:ext cx="10515600" cy="833634"/>
          </a:xfrm>
        </p:spPr>
        <p:txBody>
          <a:bodyPr>
            <a:normAutofit/>
          </a:bodyPr>
          <a:lstStyle/>
          <a:p>
            <a:r>
              <a:rPr lang="en-US" sz="3200" dirty="0"/>
              <a:t>IR-Integration and Interfaces</a:t>
            </a:r>
          </a:p>
        </p:txBody>
      </p:sp>
      <p:sp>
        <p:nvSpPr>
          <p:cNvPr id="5" name="TextBox 4">
            <a:extLst>
              <a:ext uri="{FF2B5EF4-FFF2-40B4-BE49-F238E27FC236}">
                <a16:creationId xmlns:a16="http://schemas.microsoft.com/office/drawing/2014/main" id="{D1389705-28C7-A343-B145-0C45B91E2A9F}"/>
              </a:ext>
            </a:extLst>
          </p:cNvPr>
          <p:cNvSpPr txBox="1"/>
          <p:nvPr/>
        </p:nvSpPr>
        <p:spPr>
          <a:xfrm>
            <a:off x="267399" y="773375"/>
            <a:ext cx="5237882" cy="3600986"/>
          </a:xfrm>
          <a:prstGeom prst="rect">
            <a:avLst/>
          </a:prstGeom>
          <a:noFill/>
        </p:spPr>
        <p:txBody>
          <a:bodyPr wrap="square" rtlCol="0">
            <a:spAutoFit/>
          </a:bodyPr>
          <a:lstStyle/>
          <a:p>
            <a:pPr algn="l"/>
            <a:r>
              <a:rPr lang="en-US" dirty="0">
                <a:solidFill>
                  <a:srgbClr val="0432FF"/>
                </a:solidFill>
                <a:latin typeface="Arial" panose="020B0604020202020204" pitchFamily="34" charset="0"/>
                <a:cs typeface="Arial" panose="020B0604020202020204" pitchFamily="34" charset="0"/>
              </a:rPr>
              <a:t>Space Constrains:</a:t>
            </a:r>
          </a:p>
          <a:p>
            <a:pPr marL="285750" indent="-285750">
              <a:buClr>
                <a:srgbClr val="0432FF"/>
              </a:buClr>
              <a:buFont typeface="Wingdings" pitchFamily="2" charset="2"/>
              <a:buChar char="q"/>
            </a:pPr>
            <a:r>
              <a:rPr lang="en-US" dirty="0">
                <a:latin typeface="Arial" panose="020B0604020202020204" pitchFamily="34" charset="0"/>
                <a:cs typeface="Arial" panose="020B0604020202020204" pitchFamily="34" charset="0"/>
              </a:rPr>
              <a:t>-4.5 m – IP – +5m not negotiable</a:t>
            </a:r>
          </a:p>
          <a:p>
            <a:pPr marL="285750" indent="-285750">
              <a:buClr>
                <a:srgbClr val="0432FF"/>
              </a:buClr>
              <a:buFont typeface="Wingdings" pitchFamily="2" charset="2"/>
              <a:buChar char="q"/>
            </a:pPr>
            <a:r>
              <a:rPr lang="en-US" dirty="0">
                <a:latin typeface="Arial" panose="020B0604020202020204" pitchFamily="34" charset="0"/>
                <a:cs typeface="Arial" panose="020B0604020202020204" pitchFamily="34" charset="0"/>
              </a:rPr>
              <a:t>&lt;50 cm space to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IR-magnets occupied by vacuum pumps, valves, …..</a:t>
            </a:r>
          </a:p>
          <a:p>
            <a:pPr marL="285750" indent="-285750">
              <a:buClr>
                <a:srgbClr val="0432FF"/>
              </a:buClr>
              <a:buFont typeface="Wingdings" pitchFamily="2" charset="2"/>
              <a:buChar char="q"/>
            </a:pPr>
            <a:r>
              <a:rPr lang="en-US" dirty="0">
                <a:latin typeface="Arial" panose="020B0604020202020204" pitchFamily="34" charset="0"/>
                <a:cs typeface="Arial" panose="020B0604020202020204" pitchFamily="34" charset="0"/>
              </a:rPr>
              <a:t>IP moved 81 cm towards ring inside compared to RHIC; y: 432 cm above floor</a:t>
            </a:r>
          </a:p>
          <a:p>
            <a:pPr marL="285750" indent="-285750">
              <a:buClr>
                <a:srgbClr val="0432FF"/>
              </a:buClr>
              <a:buFont typeface="Wingdings" pitchFamily="2" charset="2"/>
              <a:buChar char="q"/>
            </a:pPr>
            <a:r>
              <a:rPr lang="en-US" dirty="0">
                <a:latin typeface="Arial" panose="020B0604020202020204" pitchFamily="34" charset="0"/>
                <a:cs typeface="Arial" panose="020B0604020202020204" pitchFamily="34" charset="0"/>
              </a:rPr>
              <a:t>RCS to IP: radial distance 335.2 cm at a height of 372 cm above floor</a:t>
            </a:r>
          </a:p>
          <a:p>
            <a:pPr marL="742950" lvl="1" indent="-285750">
              <a:buClr>
                <a:srgbClr val="0432FF"/>
              </a:buClr>
              <a:buFont typeface="Wingdings" pitchFamily="2" charset="2"/>
              <a:buChar char="Ø"/>
            </a:pPr>
            <a:r>
              <a:rPr lang="en-US" dirty="0">
                <a:latin typeface="Arial" panose="020B0604020202020204" pitchFamily="34" charset="0"/>
                <a:cs typeface="Arial" panose="020B0604020202020204" pitchFamily="34" charset="0"/>
              </a:rPr>
              <a:t>Maximum outer radius ~ 3.2 m</a:t>
            </a:r>
          </a:p>
          <a:p>
            <a:pPr marL="285750" indent="-285750">
              <a:buClr>
                <a:srgbClr val="0432FF"/>
              </a:buClr>
              <a:buFont typeface="Wingdings" pitchFamily="2" charset="2"/>
              <a:buChar char="q"/>
            </a:pPr>
            <a:r>
              <a:rPr lang="en-US" dirty="0">
                <a:latin typeface="Arial" panose="020B0604020202020204" pitchFamily="34" charset="0"/>
                <a:cs typeface="Arial" panose="020B0604020202020204" pitchFamily="34" charset="0"/>
              </a:rPr>
              <a:t>limited installation possible in Collider Hall</a:t>
            </a:r>
          </a:p>
          <a:p>
            <a:pPr marL="742950" lvl="1" indent="-285750">
              <a:buClr>
                <a:srgbClr val="0432FF"/>
              </a:buClr>
              <a:buFont typeface="Wingdings" pitchFamily="2" charset="2"/>
              <a:buChar char="Ø"/>
            </a:pPr>
            <a:r>
              <a:rPr lang="en-US" sz="1600" dirty="0">
                <a:latin typeface="Arial" panose="020B0604020202020204" pitchFamily="34" charset="0"/>
                <a:cs typeface="Arial" panose="020B0604020202020204" pitchFamily="34" charset="0"/>
              </a:rPr>
              <a:t>Endcap hadron calorimeters need to be split transverse to beam pipe</a:t>
            </a:r>
          </a:p>
          <a:p>
            <a:pPr marL="742950" lvl="1" indent="-285750">
              <a:buClr>
                <a:srgbClr val="0432FF"/>
              </a:buClr>
              <a:buFont typeface="Wingdings" pitchFamily="2" charset="2"/>
              <a:buChar char="Ø"/>
            </a:pPr>
            <a:r>
              <a:rPr lang="en-US" sz="1600" dirty="0">
                <a:latin typeface="Arial" panose="020B0604020202020204" pitchFamily="34" charset="0"/>
                <a:cs typeface="Arial" panose="020B0604020202020204" pitchFamily="34" charset="0"/>
              </a:rPr>
              <a:t>RCS vacuum needs to be broken</a:t>
            </a:r>
          </a:p>
        </p:txBody>
      </p:sp>
      <p:sp>
        <p:nvSpPr>
          <p:cNvPr id="25" name="TextBox 24">
            <a:extLst>
              <a:ext uri="{FF2B5EF4-FFF2-40B4-BE49-F238E27FC236}">
                <a16:creationId xmlns:a16="http://schemas.microsoft.com/office/drawing/2014/main" id="{1D8656EF-6DFE-2F48-934A-C4BF7EB9C23D}"/>
              </a:ext>
            </a:extLst>
          </p:cNvPr>
          <p:cNvSpPr txBox="1"/>
          <p:nvPr/>
        </p:nvSpPr>
        <p:spPr>
          <a:xfrm>
            <a:off x="262212" y="4588979"/>
            <a:ext cx="6953096" cy="1200329"/>
          </a:xfrm>
          <a:prstGeom prst="rect">
            <a:avLst/>
          </a:prstGeom>
          <a:noFill/>
        </p:spPr>
        <p:txBody>
          <a:bodyPr wrap="square" rtlCol="0">
            <a:spAutoFit/>
          </a:bodyPr>
          <a:lstStyle/>
          <a:p>
            <a:pPr marL="285750" indent="-285750">
              <a:buClr>
                <a:srgbClr val="0432FF"/>
              </a:buClr>
              <a:buFont typeface="Wingdings" pitchFamily="2" charset="2"/>
              <a:buChar char="q"/>
            </a:pPr>
            <a:r>
              <a:rPr lang="en-US" dirty="0">
                <a:latin typeface="Arial" panose="020B0604020202020204" pitchFamily="34" charset="0"/>
                <a:cs typeface="Arial" panose="020B0604020202020204" pitchFamily="34" charset="0"/>
              </a:rPr>
              <a:t>9.5 long detector does not fit through the door </a:t>
            </a:r>
          </a:p>
          <a:p>
            <a:pPr marL="742950" lvl="1" indent="-285750">
              <a:buClr>
                <a:srgbClr val="0432FF"/>
              </a:buClr>
              <a:buFont typeface="Wingdings" pitchFamily="2" charset="2"/>
              <a:buChar char="Ø"/>
            </a:pPr>
            <a:r>
              <a:rPr lang="en-US" dirty="0">
                <a:latin typeface="Arial" panose="020B0604020202020204" pitchFamily="34" charset="0"/>
                <a:cs typeface="Arial" panose="020B0604020202020204" pitchFamily="34" charset="0"/>
              </a:rPr>
              <a:t>Door-Size: 823 cm x 823 cm</a:t>
            </a:r>
          </a:p>
          <a:p>
            <a:pPr marL="742950" lvl="1" indent="-285750">
              <a:buClr>
                <a:srgbClr val="0432FF"/>
              </a:buClr>
              <a:buFont typeface="Wingdings" pitchFamily="2" charset="2"/>
              <a:buChar char="Ø"/>
            </a:pPr>
            <a:r>
              <a:rPr lang="en-US" dirty="0">
                <a:latin typeface="Arial" panose="020B0604020202020204" pitchFamily="34" charset="0"/>
                <a:cs typeface="Arial" panose="020B0604020202020204" pitchFamily="34" charset="0"/>
              </a:rPr>
              <a:t>endcaps need to remain in collider hall, if central detector rolls in assembly hall</a:t>
            </a:r>
          </a:p>
        </p:txBody>
      </p:sp>
      <p:pic>
        <p:nvPicPr>
          <p:cNvPr id="8" name="Picture 7">
            <a:extLst>
              <a:ext uri="{FF2B5EF4-FFF2-40B4-BE49-F238E27FC236}">
                <a16:creationId xmlns:a16="http://schemas.microsoft.com/office/drawing/2014/main" id="{1F3F614B-2526-FD4B-9CFF-0A2F27583E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9993" y="290761"/>
            <a:ext cx="6260748" cy="3472628"/>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F0D24D47-1EBB-924A-8775-70F220A76A85}"/>
              </a:ext>
            </a:extLst>
          </p:cNvPr>
          <p:cNvPicPr>
            <a:picLocks noChangeAspect="1"/>
          </p:cNvPicPr>
          <p:nvPr/>
        </p:nvPicPr>
        <p:blipFill rotWithShape="1">
          <a:blip r:embed="rId3"/>
          <a:srcRect l="13258" r="8641"/>
          <a:stretch/>
        </p:blipFill>
        <p:spPr>
          <a:xfrm>
            <a:off x="7553533" y="3870698"/>
            <a:ext cx="3721388" cy="2620678"/>
          </a:xfrm>
          <a:prstGeom prst="rect">
            <a:avLst/>
          </a:prstGeom>
        </p:spPr>
      </p:pic>
      <p:sp>
        <p:nvSpPr>
          <p:cNvPr id="10" name="Oval 9">
            <a:extLst>
              <a:ext uri="{FF2B5EF4-FFF2-40B4-BE49-F238E27FC236}">
                <a16:creationId xmlns:a16="http://schemas.microsoft.com/office/drawing/2014/main" id="{477DABAA-1281-4B44-9957-E79B897B5EAB}"/>
              </a:ext>
            </a:extLst>
          </p:cNvPr>
          <p:cNvSpPr/>
          <p:nvPr/>
        </p:nvSpPr>
        <p:spPr>
          <a:xfrm rot="1317306">
            <a:off x="8937586" y="1871117"/>
            <a:ext cx="548969" cy="8799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4B2AA753-BAC3-B949-B4AF-4C11A624850A}"/>
              </a:ext>
            </a:extLst>
          </p:cNvPr>
          <p:cNvCxnSpPr>
            <a:cxnSpLocks/>
          </p:cNvCxnSpPr>
          <p:nvPr/>
        </p:nvCxnSpPr>
        <p:spPr>
          <a:xfrm>
            <a:off x="9066666" y="2598795"/>
            <a:ext cx="761213" cy="2149938"/>
          </a:xfrm>
          <a:prstGeom prst="straightConnector1">
            <a:avLst/>
          </a:prstGeom>
          <a:ln w="3810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37B46C3-9074-B243-81A3-41BF827F6359}"/>
              </a:ext>
            </a:extLst>
          </p:cNvPr>
          <p:cNvCxnSpPr>
            <a:cxnSpLocks/>
          </p:cNvCxnSpPr>
          <p:nvPr/>
        </p:nvCxnSpPr>
        <p:spPr>
          <a:xfrm>
            <a:off x="9194411" y="2731243"/>
            <a:ext cx="391215" cy="417677"/>
          </a:xfrm>
          <a:prstGeom prst="straightConnector1">
            <a:avLst/>
          </a:prstGeom>
          <a:ln w="38100">
            <a:solidFill>
              <a:schemeClr val="accent4">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9FC7BD-9EF7-924B-A4FC-C94659356167}"/>
              </a:ext>
            </a:extLst>
          </p:cNvPr>
          <p:cNvSpPr txBox="1"/>
          <p:nvPr/>
        </p:nvSpPr>
        <p:spPr>
          <a:xfrm>
            <a:off x="9535745" y="2958353"/>
            <a:ext cx="665243" cy="369332"/>
          </a:xfrm>
          <a:prstGeom prst="rect">
            <a:avLst/>
          </a:prstGeom>
          <a:noFill/>
        </p:spPr>
        <p:txBody>
          <a:bodyPr wrap="square" rtlCol="0">
            <a:spAutoFit/>
          </a:bodyPr>
          <a:lstStyle/>
          <a:p>
            <a:pPr algn="l"/>
            <a:r>
              <a:rPr lang="en-US" b="1" dirty="0">
                <a:solidFill>
                  <a:schemeClr val="accent4"/>
                </a:solidFill>
                <a:latin typeface="+mj-lt"/>
              </a:rPr>
              <a:t>RCS</a:t>
            </a:r>
          </a:p>
        </p:txBody>
      </p:sp>
      <p:cxnSp>
        <p:nvCxnSpPr>
          <p:cNvPr id="17" name="Straight Arrow Connector 16">
            <a:extLst>
              <a:ext uri="{FF2B5EF4-FFF2-40B4-BE49-F238E27FC236}">
                <a16:creationId xmlns:a16="http://schemas.microsoft.com/office/drawing/2014/main" id="{A33364B1-CFD7-6540-B1C6-7BB2F7EB5AB3}"/>
              </a:ext>
            </a:extLst>
          </p:cNvPr>
          <p:cNvCxnSpPr>
            <a:cxnSpLocks/>
            <a:endCxn id="20" idx="1"/>
          </p:cNvCxnSpPr>
          <p:nvPr/>
        </p:nvCxnSpPr>
        <p:spPr>
          <a:xfrm>
            <a:off x="9535745" y="2206859"/>
            <a:ext cx="697776" cy="30755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1C4DF12-7A01-4746-9522-EB59034989B9}"/>
              </a:ext>
            </a:extLst>
          </p:cNvPr>
          <p:cNvSpPr txBox="1"/>
          <p:nvPr/>
        </p:nvSpPr>
        <p:spPr>
          <a:xfrm rot="1270689">
            <a:off x="10197820" y="2551491"/>
            <a:ext cx="1057206" cy="307777"/>
          </a:xfrm>
          <a:prstGeom prst="rect">
            <a:avLst/>
          </a:prstGeom>
          <a:noFill/>
        </p:spPr>
        <p:txBody>
          <a:bodyPr wrap="square" rtlCol="0">
            <a:spAutoFit/>
          </a:bodyPr>
          <a:lstStyle/>
          <a:p>
            <a:pPr algn="l"/>
            <a:r>
              <a:rPr lang="en-US" sz="1400" dirty="0">
                <a:solidFill>
                  <a:schemeClr val="bg1"/>
                </a:solidFill>
                <a:latin typeface="+mj-lt"/>
              </a:rPr>
              <a:t>Hadrons</a:t>
            </a:r>
          </a:p>
        </p:txBody>
      </p:sp>
      <p:sp>
        <p:nvSpPr>
          <p:cNvPr id="23" name="TextBox 22">
            <a:extLst>
              <a:ext uri="{FF2B5EF4-FFF2-40B4-BE49-F238E27FC236}">
                <a16:creationId xmlns:a16="http://schemas.microsoft.com/office/drawing/2014/main" id="{3F0B4EB5-1205-7449-A807-E37D610F2DD2}"/>
              </a:ext>
            </a:extLst>
          </p:cNvPr>
          <p:cNvSpPr txBox="1"/>
          <p:nvPr/>
        </p:nvSpPr>
        <p:spPr>
          <a:xfrm rot="1270689">
            <a:off x="5846979" y="785312"/>
            <a:ext cx="1143332" cy="307777"/>
          </a:xfrm>
          <a:prstGeom prst="rect">
            <a:avLst/>
          </a:prstGeom>
          <a:noFill/>
        </p:spPr>
        <p:txBody>
          <a:bodyPr wrap="square" rtlCol="0">
            <a:spAutoFit/>
          </a:bodyPr>
          <a:lstStyle/>
          <a:p>
            <a:pPr algn="l"/>
            <a:r>
              <a:rPr lang="en-US" sz="1400" dirty="0">
                <a:solidFill>
                  <a:schemeClr val="bg1"/>
                </a:solidFill>
                <a:latin typeface="+mj-lt"/>
              </a:rPr>
              <a:t>Electrons</a:t>
            </a:r>
          </a:p>
        </p:txBody>
      </p:sp>
      <p:cxnSp>
        <p:nvCxnSpPr>
          <p:cNvPr id="24" name="Straight Arrow Connector 23">
            <a:extLst>
              <a:ext uri="{FF2B5EF4-FFF2-40B4-BE49-F238E27FC236}">
                <a16:creationId xmlns:a16="http://schemas.microsoft.com/office/drawing/2014/main" id="{49BF531B-5495-0D47-96AB-0C470EE18EC8}"/>
              </a:ext>
            </a:extLst>
          </p:cNvPr>
          <p:cNvCxnSpPr>
            <a:cxnSpLocks/>
          </p:cNvCxnSpPr>
          <p:nvPr/>
        </p:nvCxnSpPr>
        <p:spPr>
          <a:xfrm>
            <a:off x="6650900" y="1019515"/>
            <a:ext cx="816700" cy="372212"/>
          </a:xfrm>
          <a:prstGeom prst="straightConnector1">
            <a:avLst/>
          </a:prstGeom>
          <a:ln>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721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10A3685-6D76-DCAE-21F3-5FDEF0067DCA}"/>
              </a:ext>
            </a:extLst>
          </p:cNvPr>
          <p:cNvSpPr>
            <a:spLocks noGrp="1"/>
          </p:cNvSpPr>
          <p:nvPr>
            <p:ph type="dt" sz="half" idx="10"/>
          </p:nvPr>
        </p:nvSpPr>
        <p:spPr>
          <a:xfrm>
            <a:off x="7086600" y="6573624"/>
            <a:ext cx="2057400" cy="28209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j-lt"/>
                <a:ea typeface="Arial" charset="0"/>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R.Sharma</a:t>
            </a:r>
            <a:endParaRPr lang="en-US" dirty="0"/>
          </a:p>
        </p:txBody>
      </p:sp>
      <p:sp>
        <p:nvSpPr>
          <p:cNvPr id="4" name="Slide Number Placeholder 3">
            <a:extLst>
              <a:ext uri="{FF2B5EF4-FFF2-40B4-BE49-F238E27FC236}">
                <a16:creationId xmlns:a16="http://schemas.microsoft.com/office/drawing/2014/main" id="{968D8784-5695-FF86-4C78-E6C9FD6B28BE}"/>
              </a:ext>
            </a:extLst>
          </p:cNvPr>
          <p:cNvSpPr>
            <a:spLocks noGrp="1"/>
          </p:cNvSpPr>
          <p:nvPr>
            <p:ph type="sldNum" sz="quarter" idx="12"/>
          </p:nvPr>
        </p:nvSpPr>
        <p:spPr/>
        <p:txBody>
          <a:bodyPr/>
          <a:lstStyle/>
          <a:p>
            <a:fld id="{893C5830-40F3-F04E-B2E3-10E6672BA8FF}" type="slidenum">
              <a:rPr lang="en-US" smtClean="0"/>
              <a:pPr/>
              <a:t>6</a:t>
            </a:fld>
            <a:endParaRPr lang="en-US"/>
          </a:p>
        </p:txBody>
      </p:sp>
      <p:sp>
        <p:nvSpPr>
          <p:cNvPr id="5" name="Title 4">
            <a:extLst>
              <a:ext uri="{FF2B5EF4-FFF2-40B4-BE49-F238E27FC236}">
                <a16:creationId xmlns:a16="http://schemas.microsoft.com/office/drawing/2014/main" id="{7EACB804-A906-720A-A33D-E98278A4C045}"/>
              </a:ext>
            </a:extLst>
          </p:cNvPr>
          <p:cNvSpPr>
            <a:spLocks noGrp="1"/>
          </p:cNvSpPr>
          <p:nvPr>
            <p:ph type="title"/>
          </p:nvPr>
        </p:nvSpPr>
        <p:spPr>
          <a:xfrm>
            <a:off x="208810" y="130868"/>
            <a:ext cx="6413108" cy="584669"/>
          </a:xfrm>
        </p:spPr>
        <p:txBody>
          <a:bodyPr>
            <a:normAutofit fontScale="90000"/>
          </a:bodyPr>
          <a:lstStyle/>
          <a:p>
            <a:pPr algn="l"/>
            <a:r>
              <a:rPr lang="en-US" dirty="0"/>
              <a:t>In Kind/Reused Items</a:t>
            </a:r>
          </a:p>
        </p:txBody>
      </p:sp>
      <p:sp>
        <p:nvSpPr>
          <p:cNvPr id="9" name="Content Placeholder 2">
            <a:extLst>
              <a:ext uri="{FF2B5EF4-FFF2-40B4-BE49-F238E27FC236}">
                <a16:creationId xmlns:a16="http://schemas.microsoft.com/office/drawing/2014/main" id="{6AD4DD13-2705-1490-749C-03C466E2D0BC}"/>
              </a:ext>
            </a:extLst>
          </p:cNvPr>
          <p:cNvSpPr txBox="1">
            <a:spLocks/>
          </p:cNvSpPr>
          <p:nvPr/>
        </p:nvSpPr>
        <p:spPr>
          <a:xfrm>
            <a:off x="127983" y="858145"/>
            <a:ext cx="7913358" cy="5197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432FF"/>
              </a:buClr>
              <a:buFont typeface="Wingdings" charset="2"/>
              <a:buChar char="q"/>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0432FF"/>
              </a:buClr>
              <a:buFont typeface="Wingdings" charset="2"/>
              <a:buChar char="Ø"/>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0432FF"/>
              </a:buClr>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0432FF"/>
              </a:buClr>
              <a:buFont typeface="Wingdings" charset="2"/>
              <a:buChar char="ü"/>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0432FF"/>
              </a:buClr>
              <a:buFont typeface="Wingdings" charset="2"/>
              <a:buChar char="§"/>
              <a:defRPr sz="10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reuse infrastructure from existing detector (STAR) in 1006.</a:t>
            </a:r>
          </a:p>
          <a:p>
            <a:pPr lvl="1"/>
            <a:r>
              <a:rPr lang="en-US" dirty="0"/>
              <a:t>North and South Platform for STAR will be modified and used for EPIC. Modifications needed to clear the path for opening of End Caps.</a:t>
            </a:r>
          </a:p>
          <a:p>
            <a:pPr lvl="1"/>
            <a:r>
              <a:rPr lang="en-US" dirty="0"/>
              <a:t>Detector Cradle from existing detector will also be reused.</a:t>
            </a:r>
          </a:p>
          <a:p>
            <a:pPr lvl="1"/>
            <a:r>
              <a:rPr lang="en-US" dirty="0"/>
              <a:t>Plan on using same pistons and moving mechanism from STAR. Pistons will be refurbished and new control unit with hydraulic lines is also needed.</a:t>
            </a:r>
          </a:p>
          <a:p>
            <a:pPr marL="457200" lvl="1" indent="0">
              <a:buNone/>
            </a:pPr>
            <a:endParaRPr lang="en-US" dirty="0"/>
          </a:p>
          <a:p>
            <a:r>
              <a:rPr lang="en-US" dirty="0"/>
              <a:t>Barrel HCAL will be reused from </a:t>
            </a:r>
            <a:r>
              <a:rPr lang="en-US" dirty="0" err="1"/>
              <a:t>sPHENIX</a:t>
            </a:r>
            <a:r>
              <a:rPr lang="en-US" dirty="0"/>
              <a:t>.</a:t>
            </a:r>
          </a:p>
          <a:p>
            <a:endParaRPr lang="en-US" dirty="0"/>
          </a:p>
          <a:p>
            <a:r>
              <a:rPr lang="en-US" dirty="0"/>
              <a:t>Existing Seismic Anchors will also have to be repositioned</a:t>
            </a:r>
          </a:p>
          <a:p>
            <a:endParaRPr lang="en-US" dirty="0"/>
          </a:p>
          <a:p>
            <a:r>
              <a:rPr lang="en-US" dirty="0"/>
              <a:t>Endcaps are designed in two halves and need to be moved out of the way to Access Barrel:</a:t>
            </a:r>
          </a:p>
          <a:p>
            <a:pPr lvl="1"/>
            <a:r>
              <a:rPr lang="en-US" dirty="0"/>
              <a:t>Endcaps will be designed in two halves</a:t>
            </a:r>
          </a:p>
          <a:p>
            <a:pPr lvl="1"/>
            <a:r>
              <a:rPr lang="en-US" dirty="0"/>
              <a:t>New Design for Moving Mechanism for Endcaps (shown on later slides). New Rails needed as well for End caps.</a:t>
            </a:r>
          </a:p>
        </p:txBody>
      </p:sp>
      <p:pic>
        <p:nvPicPr>
          <p:cNvPr id="11" name="Picture 10">
            <a:extLst>
              <a:ext uri="{FF2B5EF4-FFF2-40B4-BE49-F238E27FC236}">
                <a16:creationId xmlns:a16="http://schemas.microsoft.com/office/drawing/2014/main" id="{6889547A-019E-5D14-13E2-CFEE09AFFE74}"/>
              </a:ext>
            </a:extLst>
          </p:cNvPr>
          <p:cNvPicPr>
            <a:picLocks noChangeAspect="1"/>
          </p:cNvPicPr>
          <p:nvPr/>
        </p:nvPicPr>
        <p:blipFill>
          <a:blip r:embed="rId2"/>
          <a:stretch>
            <a:fillRect/>
          </a:stretch>
        </p:blipFill>
        <p:spPr>
          <a:xfrm>
            <a:off x="8223316" y="3461286"/>
            <a:ext cx="3840701" cy="3383674"/>
          </a:xfrm>
          <a:prstGeom prst="rect">
            <a:avLst/>
          </a:prstGeom>
        </p:spPr>
      </p:pic>
      <p:pic>
        <p:nvPicPr>
          <p:cNvPr id="15" name="Content Placeholder 14">
            <a:extLst>
              <a:ext uri="{FF2B5EF4-FFF2-40B4-BE49-F238E27FC236}">
                <a16:creationId xmlns:a16="http://schemas.microsoft.com/office/drawing/2014/main" id="{C0D60062-5415-B8B2-0AEE-42D88EE3841C}"/>
              </a:ext>
            </a:extLst>
          </p:cNvPr>
          <p:cNvPicPr>
            <a:picLocks noGrp="1" noChangeAspect="1"/>
          </p:cNvPicPr>
          <p:nvPr>
            <p:ph idx="1"/>
          </p:nvPr>
        </p:nvPicPr>
        <p:blipFill>
          <a:blip r:embed="rId3"/>
          <a:stretch>
            <a:fillRect/>
          </a:stretch>
        </p:blipFill>
        <p:spPr>
          <a:xfrm>
            <a:off x="8223316" y="0"/>
            <a:ext cx="3840701" cy="3396715"/>
          </a:xfrm>
        </p:spPr>
      </p:pic>
    </p:spTree>
    <p:extLst>
      <p:ext uri="{BB962C8B-B14F-4D97-AF65-F5344CB8AC3E}">
        <p14:creationId xmlns:p14="http://schemas.microsoft.com/office/powerpoint/2010/main" val="2063271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DEBDD-DF91-8EF9-9DB2-E6271349F8DF}"/>
              </a:ext>
            </a:extLst>
          </p:cNvPr>
          <p:cNvSpPr>
            <a:spLocks noGrp="1"/>
          </p:cNvSpPr>
          <p:nvPr>
            <p:ph type="title"/>
          </p:nvPr>
        </p:nvSpPr>
        <p:spPr>
          <a:xfrm>
            <a:off x="417288" y="156638"/>
            <a:ext cx="10515600" cy="383201"/>
          </a:xfrm>
        </p:spPr>
        <p:txBody>
          <a:bodyPr>
            <a:normAutofit fontScale="90000"/>
          </a:bodyPr>
          <a:lstStyle/>
          <a:p>
            <a:r>
              <a:rPr lang="en-US" dirty="0"/>
              <a:t>EPIC Exploded View</a:t>
            </a:r>
          </a:p>
        </p:txBody>
      </p:sp>
      <p:sp>
        <p:nvSpPr>
          <p:cNvPr id="4" name="Slide Number Placeholder 3">
            <a:extLst>
              <a:ext uri="{FF2B5EF4-FFF2-40B4-BE49-F238E27FC236}">
                <a16:creationId xmlns:a16="http://schemas.microsoft.com/office/drawing/2014/main" id="{9BC7830D-AE14-147B-AC20-DCB0A26FC349}"/>
              </a:ext>
            </a:extLst>
          </p:cNvPr>
          <p:cNvSpPr>
            <a:spLocks noGrp="1"/>
          </p:cNvSpPr>
          <p:nvPr>
            <p:ph type="sldNum" sz="quarter" idx="12"/>
          </p:nvPr>
        </p:nvSpPr>
        <p:spPr/>
        <p:txBody>
          <a:bodyPr/>
          <a:lstStyle/>
          <a:p>
            <a:fld id="{893C5830-40F3-F04E-B2E3-10E6672BA8FF}" type="slidenum">
              <a:rPr lang="en-US" smtClean="0"/>
              <a:pPr/>
              <a:t>7</a:t>
            </a:fld>
            <a:endParaRPr lang="en-US"/>
          </a:p>
        </p:txBody>
      </p:sp>
      <p:sp>
        <p:nvSpPr>
          <p:cNvPr id="6" name="Footer Placeholder 153">
            <a:extLst>
              <a:ext uri="{FF2B5EF4-FFF2-40B4-BE49-F238E27FC236}">
                <a16:creationId xmlns:a16="http://schemas.microsoft.com/office/drawing/2014/main" id="{A678A7F3-AEA2-8555-5E2F-CC26C48EC8E4}"/>
              </a:ext>
            </a:extLst>
          </p:cNvPr>
          <p:cNvSpPr txBox="1">
            <a:spLocks/>
          </p:cNvSpPr>
          <p:nvPr/>
        </p:nvSpPr>
        <p:spPr>
          <a:xfrm>
            <a:off x="3839421" y="6477763"/>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nvGrpSpPr>
          <p:cNvPr id="7" name="Group 6">
            <a:extLst>
              <a:ext uri="{FF2B5EF4-FFF2-40B4-BE49-F238E27FC236}">
                <a16:creationId xmlns:a16="http://schemas.microsoft.com/office/drawing/2014/main" id="{BE989774-8E1D-D72A-D4D1-CB2A8AE3CCBF}"/>
              </a:ext>
            </a:extLst>
          </p:cNvPr>
          <p:cNvGrpSpPr/>
          <p:nvPr/>
        </p:nvGrpSpPr>
        <p:grpSpPr>
          <a:xfrm>
            <a:off x="-83151" y="633208"/>
            <a:ext cx="12150296" cy="5853811"/>
            <a:chOff x="116028" y="511795"/>
            <a:chExt cx="12150296" cy="5853811"/>
          </a:xfrm>
        </p:grpSpPr>
        <p:pic>
          <p:nvPicPr>
            <p:cNvPr id="8" name="Picture 7">
              <a:extLst>
                <a:ext uri="{FF2B5EF4-FFF2-40B4-BE49-F238E27FC236}">
                  <a16:creationId xmlns:a16="http://schemas.microsoft.com/office/drawing/2014/main" id="{25E0CA67-4C48-3A88-C3CC-905CE2B559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4468" y="632116"/>
              <a:ext cx="11263145" cy="5733490"/>
            </a:xfrm>
            <a:prstGeom prst="rect">
              <a:avLst/>
            </a:prstGeom>
          </p:spPr>
        </p:pic>
        <p:sp>
          <p:nvSpPr>
            <p:cNvPr id="9" name="TextBox 8">
              <a:extLst>
                <a:ext uri="{FF2B5EF4-FFF2-40B4-BE49-F238E27FC236}">
                  <a16:creationId xmlns:a16="http://schemas.microsoft.com/office/drawing/2014/main" id="{93E4DBB2-38F6-5BC9-9A7C-18F76AACD76D}"/>
                </a:ext>
              </a:extLst>
            </p:cNvPr>
            <p:cNvSpPr txBox="1"/>
            <p:nvPr/>
          </p:nvSpPr>
          <p:spPr>
            <a:xfrm>
              <a:off x="9713108" y="3707255"/>
              <a:ext cx="927557" cy="584775"/>
            </a:xfrm>
            <a:prstGeom prst="rect">
              <a:avLst/>
            </a:prstGeom>
            <a:noFill/>
          </p:spPr>
          <p:txBody>
            <a:bodyPr wrap="square" rtlCol="0">
              <a:spAutoFit/>
            </a:bodyPr>
            <a:lstStyle/>
            <a:p>
              <a:pPr algn="ctr"/>
              <a:r>
                <a:rPr lang="en-US" sz="1600" b="1" dirty="0"/>
                <a:t>dual</a:t>
              </a:r>
            </a:p>
            <a:p>
              <a:pPr algn="ctr"/>
              <a:r>
                <a:rPr lang="en-US" sz="1600" b="1" dirty="0"/>
                <a:t>RICH</a:t>
              </a:r>
            </a:p>
          </p:txBody>
        </p:sp>
        <p:cxnSp>
          <p:nvCxnSpPr>
            <p:cNvPr id="10" name="Straight Arrow Connector 9">
              <a:extLst>
                <a:ext uri="{FF2B5EF4-FFF2-40B4-BE49-F238E27FC236}">
                  <a16:creationId xmlns:a16="http://schemas.microsoft.com/office/drawing/2014/main" id="{0438EACF-21EA-894A-E92C-E9887B013060}"/>
                </a:ext>
              </a:extLst>
            </p:cNvPr>
            <p:cNvCxnSpPr>
              <a:cxnSpLocks/>
            </p:cNvCxnSpPr>
            <p:nvPr/>
          </p:nvCxnSpPr>
          <p:spPr>
            <a:xfrm flipV="1">
              <a:off x="10144781" y="2519265"/>
              <a:ext cx="0" cy="11869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70C278B-6E37-94B9-EF40-D3EC8A8C2DA3}"/>
                </a:ext>
              </a:extLst>
            </p:cNvPr>
            <p:cNvSpPr txBox="1"/>
            <p:nvPr/>
          </p:nvSpPr>
          <p:spPr>
            <a:xfrm>
              <a:off x="7358540" y="618144"/>
              <a:ext cx="1492182" cy="584775"/>
            </a:xfrm>
            <a:prstGeom prst="rect">
              <a:avLst/>
            </a:prstGeom>
            <a:noFill/>
          </p:spPr>
          <p:txBody>
            <a:bodyPr wrap="square" rtlCol="0">
              <a:spAutoFit/>
            </a:bodyPr>
            <a:lstStyle/>
            <a:p>
              <a:pPr algn="ctr"/>
              <a:r>
                <a:rPr lang="en-US" sz="1600" b="1" dirty="0"/>
                <a:t>FLUX RETURN (Star)</a:t>
              </a:r>
            </a:p>
          </p:txBody>
        </p:sp>
        <p:cxnSp>
          <p:nvCxnSpPr>
            <p:cNvPr id="12" name="Straight Arrow Connector 11">
              <a:extLst>
                <a:ext uri="{FF2B5EF4-FFF2-40B4-BE49-F238E27FC236}">
                  <a16:creationId xmlns:a16="http://schemas.microsoft.com/office/drawing/2014/main" id="{89C4FACE-7A4E-E078-29FE-AABAFAFFAEB7}"/>
                </a:ext>
              </a:extLst>
            </p:cNvPr>
            <p:cNvCxnSpPr>
              <a:cxnSpLocks/>
              <a:stCxn id="11" idx="2"/>
            </p:cNvCxnSpPr>
            <p:nvPr/>
          </p:nvCxnSpPr>
          <p:spPr>
            <a:xfrm>
              <a:off x="8104631" y="1202919"/>
              <a:ext cx="97453" cy="2826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440AD2D-CE20-6FAD-1822-F1B39F4DB346}"/>
                </a:ext>
              </a:extLst>
            </p:cNvPr>
            <p:cNvCxnSpPr>
              <a:cxnSpLocks/>
            </p:cNvCxnSpPr>
            <p:nvPr/>
          </p:nvCxnSpPr>
          <p:spPr>
            <a:xfrm>
              <a:off x="5886318" y="1588829"/>
              <a:ext cx="312430" cy="7472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6017DAE-E5B0-CE48-7AB8-1B201D85EEF7}"/>
                </a:ext>
              </a:extLst>
            </p:cNvPr>
            <p:cNvSpPr txBox="1"/>
            <p:nvPr/>
          </p:nvSpPr>
          <p:spPr>
            <a:xfrm>
              <a:off x="10672043" y="3416114"/>
              <a:ext cx="1594281" cy="830997"/>
            </a:xfrm>
            <a:prstGeom prst="rect">
              <a:avLst/>
            </a:prstGeom>
            <a:noFill/>
          </p:spPr>
          <p:txBody>
            <a:bodyPr wrap="square" rtlCol="0">
              <a:spAutoFit/>
            </a:bodyPr>
            <a:lstStyle/>
            <a:p>
              <a:pPr algn="ctr"/>
              <a:r>
                <a:rPr lang="en-US" sz="1600" b="1" dirty="0"/>
                <a:t>HADRON</a:t>
              </a:r>
            </a:p>
            <a:p>
              <a:pPr algn="ctr"/>
              <a:r>
                <a:rPr lang="en-US" sz="1600" b="1" dirty="0"/>
                <a:t>CALORIMETER</a:t>
              </a:r>
            </a:p>
            <a:p>
              <a:pPr algn="ctr"/>
              <a:r>
                <a:rPr lang="en-US" sz="1600" b="1" dirty="0"/>
                <a:t> ENDCAP</a:t>
              </a:r>
            </a:p>
          </p:txBody>
        </p:sp>
        <p:cxnSp>
          <p:nvCxnSpPr>
            <p:cNvPr id="15" name="Straight Arrow Connector 14">
              <a:extLst>
                <a:ext uri="{FF2B5EF4-FFF2-40B4-BE49-F238E27FC236}">
                  <a16:creationId xmlns:a16="http://schemas.microsoft.com/office/drawing/2014/main" id="{70C1811D-C74D-D2EE-4DDE-67880514DB1D}"/>
                </a:ext>
              </a:extLst>
            </p:cNvPr>
            <p:cNvCxnSpPr>
              <a:cxnSpLocks/>
            </p:cNvCxnSpPr>
            <p:nvPr/>
          </p:nvCxnSpPr>
          <p:spPr>
            <a:xfrm flipH="1" flipV="1">
              <a:off x="11234057" y="2649894"/>
              <a:ext cx="212210" cy="7662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22B4263-2BFF-60FF-7A29-1B8709BAED17}"/>
                </a:ext>
              </a:extLst>
            </p:cNvPr>
            <p:cNvSpPr txBox="1"/>
            <p:nvPr/>
          </p:nvSpPr>
          <p:spPr>
            <a:xfrm>
              <a:off x="1196647" y="5943578"/>
              <a:ext cx="2281109" cy="338554"/>
            </a:xfrm>
            <a:prstGeom prst="rect">
              <a:avLst/>
            </a:prstGeom>
            <a:noFill/>
          </p:spPr>
          <p:txBody>
            <a:bodyPr wrap="square" rtlCol="0">
              <a:spAutoFit/>
            </a:bodyPr>
            <a:lstStyle/>
            <a:p>
              <a:r>
                <a:rPr lang="en-US" sz="1600" b="1" dirty="0"/>
                <a:t>LEPTON ENDCAP</a:t>
              </a:r>
            </a:p>
          </p:txBody>
        </p:sp>
        <p:cxnSp>
          <p:nvCxnSpPr>
            <p:cNvPr id="17" name="Straight Arrow Connector 16">
              <a:extLst>
                <a:ext uri="{FF2B5EF4-FFF2-40B4-BE49-F238E27FC236}">
                  <a16:creationId xmlns:a16="http://schemas.microsoft.com/office/drawing/2014/main" id="{C3D1FF3F-706D-D144-2A02-E935A011018D}"/>
                </a:ext>
              </a:extLst>
            </p:cNvPr>
            <p:cNvCxnSpPr>
              <a:cxnSpLocks/>
            </p:cNvCxnSpPr>
            <p:nvPr/>
          </p:nvCxnSpPr>
          <p:spPr>
            <a:xfrm flipH="1" flipV="1">
              <a:off x="1396398" y="5559606"/>
              <a:ext cx="199418" cy="4123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80F7E81-AE41-2034-9CFB-6E67540DF55E}"/>
                </a:ext>
              </a:extLst>
            </p:cNvPr>
            <p:cNvSpPr txBox="1"/>
            <p:nvPr/>
          </p:nvSpPr>
          <p:spPr>
            <a:xfrm>
              <a:off x="4579749" y="5015941"/>
              <a:ext cx="1792506" cy="338554"/>
            </a:xfrm>
            <a:prstGeom prst="rect">
              <a:avLst/>
            </a:prstGeom>
            <a:noFill/>
          </p:spPr>
          <p:txBody>
            <a:bodyPr wrap="square" rtlCol="0">
              <a:spAutoFit/>
            </a:bodyPr>
            <a:lstStyle/>
            <a:p>
              <a:pPr algn="ctr"/>
              <a:r>
                <a:rPr lang="en-US" sz="1600" b="1" dirty="0"/>
                <a:t>SC SOLENOID</a:t>
              </a:r>
            </a:p>
          </p:txBody>
        </p:sp>
        <p:cxnSp>
          <p:nvCxnSpPr>
            <p:cNvPr id="19" name="Straight Arrow Connector 18">
              <a:extLst>
                <a:ext uri="{FF2B5EF4-FFF2-40B4-BE49-F238E27FC236}">
                  <a16:creationId xmlns:a16="http://schemas.microsoft.com/office/drawing/2014/main" id="{A7A73AA8-F7E5-B019-A06C-BBA0F3051C3C}"/>
                </a:ext>
              </a:extLst>
            </p:cNvPr>
            <p:cNvCxnSpPr>
              <a:cxnSpLocks/>
            </p:cNvCxnSpPr>
            <p:nvPr/>
          </p:nvCxnSpPr>
          <p:spPr>
            <a:xfrm flipH="1" flipV="1">
              <a:off x="5134028" y="3994649"/>
              <a:ext cx="342483" cy="997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6AB4A0D-BA94-0F2B-D8F7-6646B432ADDC}"/>
                </a:ext>
              </a:extLst>
            </p:cNvPr>
            <p:cNvSpPr txBox="1"/>
            <p:nvPr/>
          </p:nvSpPr>
          <p:spPr>
            <a:xfrm>
              <a:off x="1829656" y="511795"/>
              <a:ext cx="2098997" cy="830997"/>
            </a:xfrm>
            <a:prstGeom prst="rect">
              <a:avLst/>
            </a:prstGeom>
            <a:noFill/>
          </p:spPr>
          <p:txBody>
            <a:bodyPr wrap="square" rtlCol="0">
              <a:spAutoFit/>
            </a:bodyPr>
            <a:lstStyle/>
            <a:p>
              <a:pPr algn="ctr"/>
              <a:r>
                <a:rPr lang="en-US" sz="1600" b="1" dirty="0"/>
                <a:t>BARREL ELECTROMAGNETIC  CALORIMETER</a:t>
              </a:r>
            </a:p>
          </p:txBody>
        </p:sp>
        <p:cxnSp>
          <p:nvCxnSpPr>
            <p:cNvPr id="21" name="Straight Arrow Connector 20">
              <a:extLst>
                <a:ext uri="{FF2B5EF4-FFF2-40B4-BE49-F238E27FC236}">
                  <a16:creationId xmlns:a16="http://schemas.microsoft.com/office/drawing/2014/main" id="{60203EF2-6199-E2A8-36B3-D16C477A51B4}"/>
                </a:ext>
              </a:extLst>
            </p:cNvPr>
            <p:cNvCxnSpPr>
              <a:cxnSpLocks/>
              <a:stCxn id="20" idx="2"/>
            </p:cNvCxnSpPr>
            <p:nvPr/>
          </p:nvCxnSpPr>
          <p:spPr>
            <a:xfrm>
              <a:off x="2879155" y="1342792"/>
              <a:ext cx="220654" cy="8363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25219E6-D0EF-976E-41CE-1C1FA6BC6D9D}"/>
                </a:ext>
              </a:extLst>
            </p:cNvPr>
            <p:cNvSpPr txBox="1"/>
            <p:nvPr/>
          </p:nvSpPr>
          <p:spPr>
            <a:xfrm>
              <a:off x="719582" y="1094009"/>
              <a:ext cx="1773320" cy="646331"/>
            </a:xfrm>
            <a:prstGeom prst="rect">
              <a:avLst/>
            </a:prstGeom>
            <a:noFill/>
          </p:spPr>
          <p:txBody>
            <a:bodyPr wrap="square" rtlCol="0">
              <a:spAutoFit/>
            </a:bodyPr>
            <a:lstStyle/>
            <a:p>
              <a:pPr algn="ctr"/>
              <a:r>
                <a:rPr lang="en-US" sz="1600" b="1" dirty="0"/>
                <a:t>DIRC</a:t>
              </a:r>
            </a:p>
            <a:p>
              <a:pPr algn="ctr"/>
              <a:r>
                <a:rPr lang="en-US" sz="1000" b="0" i="0" cap="all" dirty="0">
                  <a:solidFill>
                    <a:srgbClr val="333333"/>
                  </a:solidFill>
                  <a:effectLst/>
                  <a:latin typeface="Muli"/>
                </a:rPr>
                <a:t>Detection of Internally Reflected Cherenkov light</a:t>
              </a:r>
              <a:endParaRPr lang="en-US" sz="1000" b="1" cap="all" dirty="0"/>
            </a:p>
          </p:txBody>
        </p:sp>
        <p:cxnSp>
          <p:nvCxnSpPr>
            <p:cNvPr id="23" name="Straight Arrow Connector 22">
              <a:extLst>
                <a:ext uri="{FF2B5EF4-FFF2-40B4-BE49-F238E27FC236}">
                  <a16:creationId xmlns:a16="http://schemas.microsoft.com/office/drawing/2014/main" id="{CB879BFB-1958-2053-EF7B-54AC305F97C3}"/>
                </a:ext>
              </a:extLst>
            </p:cNvPr>
            <p:cNvCxnSpPr>
              <a:cxnSpLocks/>
            </p:cNvCxnSpPr>
            <p:nvPr/>
          </p:nvCxnSpPr>
          <p:spPr>
            <a:xfrm>
              <a:off x="1606242" y="1769365"/>
              <a:ext cx="983949" cy="14535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3C797E1-EFB5-0964-7CFE-C46631ED3BD3}"/>
                </a:ext>
              </a:extLst>
            </p:cNvPr>
            <p:cNvSpPr txBox="1"/>
            <p:nvPr/>
          </p:nvSpPr>
          <p:spPr>
            <a:xfrm>
              <a:off x="2562828" y="5561159"/>
              <a:ext cx="1910505" cy="584775"/>
            </a:xfrm>
            <a:prstGeom prst="rect">
              <a:avLst/>
            </a:prstGeom>
            <a:noFill/>
          </p:spPr>
          <p:txBody>
            <a:bodyPr wrap="square" rtlCol="0">
              <a:spAutoFit/>
            </a:bodyPr>
            <a:lstStyle/>
            <a:p>
              <a:r>
                <a:rPr lang="en-US" sz="1600" b="1" dirty="0"/>
                <a:t>ELECTROMAGNETIC </a:t>
              </a:r>
            </a:p>
            <a:p>
              <a:r>
                <a:rPr lang="en-US" sz="1600" b="1" dirty="0"/>
                <a:t>CALORIMETER</a:t>
              </a:r>
            </a:p>
          </p:txBody>
        </p:sp>
        <p:cxnSp>
          <p:nvCxnSpPr>
            <p:cNvPr id="25" name="Straight Arrow Connector 24">
              <a:extLst>
                <a:ext uri="{FF2B5EF4-FFF2-40B4-BE49-F238E27FC236}">
                  <a16:creationId xmlns:a16="http://schemas.microsoft.com/office/drawing/2014/main" id="{FD485F1E-5F19-FB38-E2D3-BD2625CDD710}"/>
                </a:ext>
              </a:extLst>
            </p:cNvPr>
            <p:cNvCxnSpPr>
              <a:cxnSpLocks/>
              <a:stCxn id="24" idx="1"/>
            </p:cNvCxnSpPr>
            <p:nvPr/>
          </p:nvCxnSpPr>
          <p:spPr>
            <a:xfrm flipH="1" flipV="1">
              <a:off x="2218852" y="4573290"/>
              <a:ext cx="343976" cy="12802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F6E515A-BA81-D6B5-087F-F9F51A291957}"/>
                </a:ext>
              </a:extLst>
            </p:cNvPr>
            <p:cNvSpPr txBox="1"/>
            <p:nvPr/>
          </p:nvSpPr>
          <p:spPr>
            <a:xfrm>
              <a:off x="3630205" y="1028568"/>
              <a:ext cx="1184466" cy="584775"/>
            </a:xfrm>
            <a:prstGeom prst="rect">
              <a:avLst/>
            </a:prstGeom>
            <a:noFill/>
          </p:spPr>
          <p:txBody>
            <a:bodyPr wrap="square" rtlCol="0">
              <a:spAutoFit/>
            </a:bodyPr>
            <a:lstStyle/>
            <a:p>
              <a:pPr algn="ctr"/>
              <a:r>
                <a:rPr lang="en-US" sz="1600" b="1" dirty="0"/>
                <a:t>SILICON </a:t>
              </a:r>
            </a:p>
            <a:p>
              <a:pPr algn="ctr"/>
              <a:r>
                <a:rPr lang="en-US" sz="1600" b="1" dirty="0"/>
                <a:t>DETECTOR</a:t>
              </a:r>
            </a:p>
          </p:txBody>
        </p:sp>
        <p:cxnSp>
          <p:nvCxnSpPr>
            <p:cNvPr id="27" name="Straight Arrow Connector 26">
              <a:extLst>
                <a:ext uri="{FF2B5EF4-FFF2-40B4-BE49-F238E27FC236}">
                  <a16:creationId xmlns:a16="http://schemas.microsoft.com/office/drawing/2014/main" id="{0954001A-C956-64AE-FC43-2ADE7FCE9998}"/>
                </a:ext>
              </a:extLst>
            </p:cNvPr>
            <p:cNvCxnSpPr>
              <a:cxnSpLocks/>
              <a:stCxn id="26" idx="2"/>
            </p:cNvCxnSpPr>
            <p:nvPr/>
          </p:nvCxnSpPr>
          <p:spPr>
            <a:xfrm flipH="1">
              <a:off x="3739599" y="1613343"/>
              <a:ext cx="482839" cy="20929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B927846-3329-91E5-4E84-492E635AA197}"/>
                </a:ext>
              </a:extLst>
            </p:cNvPr>
            <p:cNvSpPr txBox="1"/>
            <p:nvPr/>
          </p:nvSpPr>
          <p:spPr>
            <a:xfrm>
              <a:off x="116028" y="2575495"/>
              <a:ext cx="1178884" cy="584775"/>
            </a:xfrm>
            <a:prstGeom prst="rect">
              <a:avLst/>
            </a:prstGeom>
            <a:noFill/>
          </p:spPr>
          <p:txBody>
            <a:bodyPr wrap="square" rtlCol="0">
              <a:spAutoFit/>
            </a:bodyPr>
            <a:lstStyle/>
            <a:p>
              <a:pPr algn="r"/>
              <a:r>
                <a:rPr lang="en-US" sz="1600" b="1" dirty="0"/>
                <a:t>PF-RICH </a:t>
              </a:r>
            </a:p>
            <a:p>
              <a:pPr algn="r"/>
              <a:r>
                <a:rPr lang="en-US" sz="1600" b="1" dirty="0"/>
                <a:t>DETECTOR</a:t>
              </a:r>
            </a:p>
          </p:txBody>
        </p:sp>
        <p:cxnSp>
          <p:nvCxnSpPr>
            <p:cNvPr id="29" name="Straight Arrow Connector 28">
              <a:extLst>
                <a:ext uri="{FF2B5EF4-FFF2-40B4-BE49-F238E27FC236}">
                  <a16:creationId xmlns:a16="http://schemas.microsoft.com/office/drawing/2014/main" id="{0A7E7298-8DBF-21F0-6D0A-1367DAB508BE}"/>
                </a:ext>
              </a:extLst>
            </p:cNvPr>
            <p:cNvCxnSpPr>
              <a:cxnSpLocks/>
              <a:stCxn id="28" idx="3"/>
            </p:cNvCxnSpPr>
            <p:nvPr/>
          </p:nvCxnSpPr>
          <p:spPr>
            <a:xfrm>
              <a:off x="1294912" y="2867883"/>
              <a:ext cx="1147727" cy="123831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CDAE7B8-2656-9E89-8C9A-1CBBD487D784}"/>
                </a:ext>
              </a:extLst>
            </p:cNvPr>
            <p:cNvSpPr txBox="1"/>
            <p:nvPr/>
          </p:nvSpPr>
          <p:spPr>
            <a:xfrm>
              <a:off x="9067218" y="5988006"/>
              <a:ext cx="2281109" cy="338554"/>
            </a:xfrm>
            <a:prstGeom prst="rect">
              <a:avLst/>
            </a:prstGeom>
            <a:noFill/>
          </p:spPr>
          <p:txBody>
            <a:bodyPr wrap="square" rtlCol="0">
              <a:spAutoFit/>
            </a:bodyPr>
            <a:lstStyle/>
            <a:p>
              <a:r>
                <a:rPr lang="en-US" sz="1600" b="1" dirty="0"/>
                <a:t>Detector Carriage</a:t>
              </a:r>
            </a:p>
          </p:txBody>
        </p:sp>
        <p:cxnSp>
          <p:nvCxnSpPr>
            <p:cNvPr id="31" name="Straight Arrow Connector 30">
              <a:extLst>
                <a:ext uri="{FF2B5EF4-FFF2-40B4-BE49-F238E27FC236}">
                  <a16:creationId xmlns:a16="http://schemas.microsoft.com/office/drawing/2014/main" id="{01EDBE2F-26C2-13CB-5371-FF0DDD217B18}"/>
                </a:ext>
              </a:extLst>
            </p:cNvPr>
            <p:cNvCxnSpPr>
              <a:cxnSpLocks/>
              <a:stCxn id="30" idx="1"/>
            </p:cNvCxnSpPr>
            <p:nvPr/>
          </p:nvCxnSpPr>
          <p:spPr>
            <a:xfrm flipH="1" flipV="1">
              <a:off x="8525772" y="6027954"/>
              <a:ext cx="541446" cy="129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BEB3C4F-D26A-5BF9-49E0-137D320F6D69}"/>
                </a:ext>
              </a:extLst>
            </p:cNvPr>
            <p:cNvCxnSpPr>
              <a:cxnSpLocks/>
            </p:cNvCxnSpPr>
            <p:nvPr/>
          </p:nvCxnSpPr>
          <p:spPr>
            <a:xfrm flipH="1" flipV="1">
              <a:off x="3412415" y="4029096"/>
              <a:ext cx="280131" cy="1024349"/>
            </a:xfrm>
            <a:prstGeom prst="straightConnector1">
              <a:avLst/>
            </a:prstGeom>
            <a:ln w="9525">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4E8F742-3D8C-75CF-0E87-55ED3FC1A99C}"/>
                </a:ext>
              </a:extLst>
            </p:cNvPr>
            <p:cNvSpPr txBox="1"/>
            <p:nvPr/>
          </p:nvSpPr>
          <p:spPr>
            <a:xfrm>
              <a:off x="3268794" y="5006308"/>
              <a:ext cx="847504" cy="338554"/>
            </a:xfrm>
            <a:prstGeom prst="rect">
              <a:avLst/>
            </a:prstGeom>
            <a:noFill/>
          </p:spPr>
          <p:txBody>
            <a:bodyPr wrap="square" rtlCol="0">
              <a:spAutoFit/>
            </a:bodyPr>
            <a:lstStyle/>
            <a:p>
              <a:pPr algn="ctr"/>
              <a:r>
                <a:rPr lang="en-US" sz="1600" b="1" dirty="0">
                  <a:solidFill>
                    <a:srgbClr val="FF0000"/>
                  </a:solidFill>
                </a:rPr>
                <a:t>IP6</a:t>
              </a:r>
            </a:p>
          </p:txBody>
        </p:sp>
        <p:sp>
          <p:nvSpPr>
            <p:cNvPr id="34" name="TextBox 33">
              <a:extLst>
                <a:ext uri="{FF2B5EF4-FFF2-40B4-BE49-F238E27FC236}">
                  <a16:creationId xmlns:a16="http://schemas.microsoft.com/office/drawing/2014/main" id="{804AD70B-D6C9-1D60-723A-23507DF4F2BD}"/>
                </a:ext>
              </a:extLst>
            </p:cNvPr>
            <p:cNvSpPr txBox="1"/>
            <p:nvPr/>
          </p:nvSpPr>
          <p:spPr>
            <a:xfrm>
              <a:off x="5636697" y="4426417"/>
              <a:ext cx="1266138" cy="338554"/>
            </a:xfrm>
            <a:prstGeom prst="rect">
              <a:avLst/>
            </a:prstGeom>
            <a:noFill/>
          </p:spPr>
          <p:txBody>
            <a:bodyPr wrap="square" rtlCol="0">
              <a:spAutoFit/>
            </a:bodyPr>
            <a:lstStyle/>
            <a:p>
              <a:pPr algn="ctr"/>
              <a:r>
                <a:rPr lang="en-US" sz="1600" b="1" dirty="0"/>
                <a:t>Beam pipe</a:t>
              </a:r>
            </a:p>
          </p:txBody>
        </p:sp>
        <p:cxnSp>
          <p:nvCxnSpPr>
            <p:cNvPr id="35" name="Straight Arrow Connector 34">
              <a:extLst>
                <a:ext uri="{FF2B5EF4-FFF2-40B4-BE49-F238E27FC236}">
                  <a16:creationId xmlns:a16="http://schemas.microsoft.com/office/drawing/2014/main" id="{DEAD1A58-9F7E-ABBF-9187-34A32F8930BC}"/>
                </a:ext>
              </a:extLst>
            </p:cNvPr>
            <p:cNvCxnSpPr>
              <a:cxnSpLocks/>
              <a:stCxn id="34" idx="0"/>
            </p:cNvCxnSpPr>
            <p:nvPr/>
          </p:nvCxnSpPr>
          <p:spPr>
            <a:xfrm flipH="1" flipV="1">
              <a:off x="5768801" y="3297788"/>
              <a:ext cx="500965" cy="11286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Arrow: Right 35">
              <a:extLst>
                <a:ext uri="{FF2B5EF4-FFF2-40B4-BE49-F238E27FC236}">
                  <a16:creationId xmlns:a16="http://schemas.microsoft.com/office/drawing/2014/main" id="{B9C39FEB-EE28-9BA3-08F9-1416B4B2CE1A}"/>
                </a:ext>
              </a:extLst>
            </p:cNvPr>
            <p:cNvSpPr/>
            <p:nvPr/>
          </p:nvSpPr>
          <p:spPr>
            <a:xfrm rot="20593003">
              <a:off x="2581628" y="4803560"/>
              <a:ext cx="982778" cy="38219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HADRONS</a:t>
              </a:r>
            </a:p>
          </p:txBody>
        </p:sp>
        <p:cxnSp>
          <p:nvCxnSpPr>
            <p:cNvPr id="37" name="Straight Arrow Connector 36">
              <a:extLst>
                <a:ext uri="{FF2B5EF4-FFF2-40B4-BE49-F238E27FC236}">
                  <a16:creationId xmlns:a16="http://schemas.microsoft.com/office/drawing/2014/main" id="{F580D936-BE11-21DB-2B73-18F537EA12B7}"/>
                </a:ext>
              </a:extLst>
            </p:cNvPr>
            <p:cNvCxnSpPr>
              <a:cxnSpLocks/>
            </p:cNvCxnSpPr>
            <p:nvPr/>
          </p:nvCxnSpPr>
          <p:spPr>
            <a:xfrm flipV="1">
              <a:off x="3388773" y="1455894"/>
              <a:ext cx="8255893" cy="2579205"/>
            </a:xfrm>
            <a:prstGeom prst="straightConnector1">
              <a:avLst/>
            </a:prstGeom>
            <a:ln w="25400">
              <a:solidFill>
                <a:srgbClr val="FF0000"/>
              </a:solidFill>
              <a:prstDash val="lgDashDot"/>
              <a:tailEnd type="arrow" w="lg" len="lg"/>
            </a:ln>
          </p:spPr>
          <p:style>
            <a:lnRef idx="1">
              <a:schemeClr val="accent1"/>
            </a:lnRef>
            <a:fillRef idx="0">
              <a:schemeClr val="accent1"/>
            </a:fillRef>
            <a:effectRef idx="0">
              <a:schemeClr val="accent1"/>
            </a:effectRef>
            <a:fontRef idx="minor">
              <a:schemeClr val="tx1"/>
            </a:fontRef>
          </p:style>
        </p:cxnSp>
        <p:sp>
          <p:nvSpPr>
            <p:cNvPr id="38" name="Arrow: Right 37">
              <a:extLst>
                <a:ext uri="{FF2B5EF4-FFF2-40B4-BE49-F238E27FC236}">
                  <a16:creationId xmlns:a16="http://schemas.microsoft.com/office/drawing/2014/main" id="{A37A947C-C261-F977-098C-66D2A99164B1}"/>
                </a:ext>
              </a:extLst>
            </p:cNvPr>
            <p:cNvSpPr/>
            <p:nvPr/>
          </p:nvSpPr>
          <p:spPr>
            <a:xfrm rot="20576204" flipH="1">
              <a:off x="3643085" y="4449759"/>
              <a:ext cx="1116283" cy="38219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ELECTRONS</a:t>
              </a:r>
            </a:p>
          </p:txBody>
        </p:sp>
        <p:sp>
          <p:nvSpPr>
            <p:cNvPr id="39" name="TextBox 38">
              <a:extLst>
                <a:ext uri="{FF2B5EF4-FFF2-40B4-BE49-F238E27FC236}">
                  <a16:creationId xmlns:a16="http://schemas.microsoft.com/office/drawing/2014/main" id="{D5A08305-8E17-8AD5-369B-5CA5484B3C53}"/>
                </a:ext>
              </a:extLst>
            </p:cNvPr>
            <p:cNvSpPr txBox="1"/>
            <p:nvPr/>
          </p:nvSpPr>
          <p:spPr>
            <a:xfrm>
              <a:off x="11668308" y="1273484"/>
              <a:ext cx="464024" cy="369332"/>
            </a:xfrm>
            <a:prstGeom prst="rect">
              <a:avLst/>
            </a:prstGeom>
            <a:noFill/>
          </p:spPr>
          <p:txBody>
            <a:bodyPr wrap="square" rtlCol="0">
              <a:spAutoFit/>
            </a:bodyPr>
            <a:lstStyle/>
            <a:p>
              <a:r>
                <a:rPr lang="en-US" b="1" dirty="0">
                  <a:solidFill>
                    <a:srgbClr val="FF0000"/>
                  </a:solidFill>
                </a:rPr>
                <a:t>Z</a:t>
              </a:r>
            </a:p>
          </p:txBody>
        </p:sp>
        <p:sp>
          <p:nvSpPr>
            <p:cNvPr id="40" name="TextBox 39">
              <a:extLst>
                <a:ext uri="{FF2B5EF4-FFF2-40B4-BE49-F238E27FC236}">
                  <a16:creationId xmlns:a16="http://schemas.microsoft.com/office/drawing/2014/main" id="{39D0F452-DEBE-DFB6-C3A8-833F569055AF}"/>
                </a:ext>
              </a:extLst>
            </p:cNvPr>
            <p:cNvSpPr txBox="1"/>
            <p:nvPr/>
          </p:nvSpPr>
          <p:spPr>
            <a:xfrm>
              <a:off x="4767075" y="1007206"/>
              <a:ext cx="2292110" cy="584775"/>
            </a:xfrm>
            <a:prstGeom prst="rect">
              <a:avLst/>
            </a:prstGeom>
            <a:noFill/>
          </p:spPr>
          <p:txBody>
            <a:bodyPr wrap="square" rtlCol="0">
              <a:spAutoFit/>
            </a:bodyPr>
            <a:lstStyle/>
            <a:p>
              <a:pPr algn="ctr"/>
              <a:r>
                <a:rPr lang="en-US" sz="1600" b="1" dirty="0"/>
                <a:t>BARREL HADRON </a:t>
              </a:r>
            </a:p>
            <a:p>
              <a:pPr algn="ctr"/>
              <a:r>
                <a:rPr lang="en-US" sz="1600" b="1" dirty="0"/>
                <a:t>CALORIMETER</a:t>
              </a:r>
            </a:p>
          </p:txBody>
        </p:sp>
        <p:sp>
          <p:nvSpPr>
            <p:cNvPr id="41" name="Arrow: Right 40">
              <a:extLst>
                <a:ext uri="{FF2B5EF4-FFF2-40B4-BE49-F238E27FC236}">
                  <a16:creationId xmlns:a16="http://schemas.microsoft.com/office/drawing/2014/main" id="{D6062BB6-57C4-3772-0320-631083239B37}"/>
                </a:ext>
              </a:extLst>
            </p:cNvPr>
            <p:cNvSpPr/>
            <p:nvPr/>
          </p:nvSpPr>
          <p:spPr>
            <a:xfrm rot="20606865" flipH="1">
              <a:off x="259792" y="3296775"/>
              <a:ext cx="1026367" cy="467953"/>
            </a:xfrm>
            <a:prstGeom prst="rightArrow">
              <a:avLst>
                <a:gd name="adj1" fmla="val 50000"/>
                <a:gd name="adj2" fmla="val 473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SECTOR 6</a:t>
              </a:r>
            </a:p>
          </p:txBody>
        </p:sp>
        <p:cxnSp>
          <p:nvCxnSpPr>
            <p:cNvPr id="42" name="Straight Arrow Connector 41">
              <a:extLst>
                <a:ext uri="{FF2B5EF4-FFF2-40B4-BE49-F238E27FC236}">
                  <a16:creationId xmlns:a16="http://schemas.microsoft.com/office/drawing/2014/main" id="{1EAD1FD3-0ABE-77CB-73A3-392514BFFB9F}"/>
                </a:ext>
              </a:extLst>
            </p:cNvPr>
            <p:cNvCxnSpPr>
              <a:cxnSpLocks/>
              <a:stCxn id="30" idx="1"/>
            </p:cNvCxnSpPr>
            <p:nvPr/>
          </p:nvCxnSpPr>
          <p:spPr>
            <a:xfrm flipV="1">
              <a:off x="9067218" y="5481890"/>
              <a:ext cx="93499" cy="6753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Arrow: Right 42">
            <a:extLst>
              <a:ext uri="{FF2B5EF4-FFF2-40B4-BE49-F238E27FC236}">
                <a16:creationId xmlns:a16="http://schemas.microsoft.com/office/drawing/2014/main" id="{5669D4D5-D947-8184-4142-5F844C7B3ECF}"/>
              </a:ext>
            </a:extLst>
          </p:cNvPr>
          <p:cNvSpPr/>
          <p:nvPr/>
        </p:nvSpPr>
        <p:spPr>
          <a:xfrm rot="20598957">
            <a:off x="9855999" y="496079"/>
            <a:ext cx="1026367" cy="454006"/>
          </a:xfrm>
          <a:prstGeom prst="rightArrow">
            <a:avLst>
              <a:gd name="adj1" fmla="val 50000"/>
              <a:gd name="adj2" fmla="val 406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SECTOR 5</a:t>
            </a:r>
          </a:p>
        </p:txBody>
      </p:sp>
    </p:spTree>
    <p:extLst>
      <p:ext uri="{BB962C8B-B14F-4D97-AF65-F5344CB8AC3E}">
        <p14:creationId xmlns:p14="http://schemas.microsoft.com/office/powerpoint/2010/main" val="2652246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BB74-7067-D0B7-0D7F-577EE16B9A53}"/>
              </a:ext>
            </a:extLst>
          </p:cNvPr>
          <p:cNvSpPr>
            <a:spLocks noGrp="1"/>
          </p:cNvSpPr>
          <p:nvPr>
            <p:ph type="title"/>
          </p:nvPr>
        </p:nvSpPr>
        <p:spPr>
          <a:xfrm>
            <a:off x="0" y="0"/>
            <a:ext cx="10515600" cy="1325563"/>
          </a:xfrm>
        </p:spPr>
        <p:txBody>
          <a:bodyPr/>
          <a:lstStyle/>
          <a:p>
            <a:r>
              <a:rPr lang="en-US" dirty="0"/>
              <a:t>EPIC Full Model Overview</a:t>
            </a:r>
          </a:p>
        </p:txBody>
      </p:sp>
      <p:sp>
        <p:nvSpPr>
          <p:cNvPr id="4" name="Slide Number Placeholder 3">
            <a:extLst>
              <a:ext uri="{FF2B5EF4-FFF2-40B4-BE49-F238E27FC236}">
                <a16:creationId xmlns:a16="http://schemas.microsoft.com/office/drawing/2014/main" id="{CABD0551-ECA2-43BC-D0CC-A034F30E8E43}"/>
              </a:ext>
            </a:extLst>
          </p:cNvPr>
          <p:cNvSpPr>
            <a:spLocks noGrp="1"/>
          </p:cNvSpPr>
          <p:nvPr>
            <p:ph type="sldNum" sz="quarter" idx="12"/>
          </p:nvPr>
        </p:nvSpPr>
        <p:spPr/>
        <p:txBody>
          <a:bodyPr/>
          <a:lstStyle/>
          <a:p>
            <a:fld id="{893C5830-40F3-F04E-B2E3-10E6672BA8FF}" type="slidenum">
              <a:rPr lang="en-US" smtClean="0"/>
              <a:pPr/>
              <a:t>8</a:t>
            </a:fld>
            <a:endParaRPr lang="en-US"/>
          </a:p>
        </p:txBody>
      </p:sp>
      <p:pic>
        <p:nvPicPr>
          <p:cNvPr id="6" name="Picture 5">
            <a:extLst>
              <a:ext uri="{FF2B5EF4-FFF2-40B4-BE49-F238E27FC236}">
                <a16:creationId xmlns:a16="http://schemas.microsoft.com/office/drawing/2014/main" id="{5C0E9BF7-B108-4EFF-8A36-DAADC5FE047F}"/>
              </a:ext>
            </a:extLst>
          </p:cNvPr>
          <p:cNvPicPr>
            <a:picLocks noChangeAspect="1"/>
          </p:cNvPicPr>
          <p:nvPr/>
        </p:nvPicPr>
        <p:blipFill>
          <a:blip r:embed="rId2"/>
          <a:stretch>
            <a:fillRect/>
          </a:stretch>
        </p:blipFill>
        <p:spPr>
          <a:xfrm>
            <a:off x="6722109" y="1466615"/>
            <a:ext cx="5270754" cy="4227797"/>
          </a:xfrm>
          <a:prstGeom prst="rect">
            <a:avLst/>
          </a:prstGeom>
        </p:spPr>
      </p:pic>
      <p:pic>
        <p:nvPicPr>
          <p:cNvPr id="7" name="Picture 6">
            <a:extLst>
              <a:ext uri="{FF2B5EF4-FFF2-40B4-BE49-F238E27FC236}">
                <a16:creationId xmlns:a16="http://schemas.microsoft.com/office/drawing/2014/main" id="{0B289C01-2239-31E6-6D46-D4DE6ED0A2B7}"/>
              </a:ext>
            </a:extLst>
          </p:cNvPr>
          <p:cNvPicPr>
            <a:picLocks noChangeAspect="1"/>
          </p:cNvPicPr>
          <p:nvPr/>
        </p:nvPicPr>
        <p:blipFill>
          <a:blip r:embed="rId3"/>
          <a:stretch>
            <a:fillRect/>
          </a:stretch>
        </p:blipFill>
        <p:spPr>
          <a:xfrm>
            <a:off x="106271" y="1025547"/>
            <a:ext cx="6489546" cy="5195407"/>
          </a:xfrm>
          <a:prstGeom prst="rect">
            <a:avLst/>
          </a:prstGeom>
        </p:spPr>
      </p:pic>
    </p:spTree>
    <p:extLst>
      <p:ext uri="{BB962C8B-B14F-4D97-AF65-F5344CB8AC3E}">
        <p14:creationId xmlns:p14="http://schemas.microsoft.com/office/powerpoint/2010/main" val="3023772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E9DA5F5D-B1FB-624A-7E9B-69AF9FDFA15A}"/>
              </a:ext>
            </a:extLst>
          </p:cNvPr>
          <p:cNvPicPr>
            <a:picLocks noChangeAspect="1"/>
          </p:cNvPicPr>
          <p:nvPr/>
        </p:nvPicPr>
        <p:blipFill>
          <a:blip r:embed="rId2"/>
          <a:stretch>
            <a:fillRect/>
          </a:stretch>
        </p:blipFill>
        <p:spPr>
          <a:xfrm>
            <a:off x="5630227" y="67301"/>
            <a:ext cx="6428535" cy="6231139"/>
          </a:xfrm>
          <a:prstGeom prst="rect">
            <a:avLst/>
          </a:prstGeom>
        </p:spPr>
      </p:pic>
      <p:sp>
        <p:nvSpPr>
          <p:cNvPr id="2" name="Title 1">
            <a:extLst>
              <a:ext uri="{FF2B5EF4-FFF2-40B4-BE49-F238E27FC236}">
                <a16:creationId xmlns:a16="http://schemas.microsoft.com/office/drawing/2014/main" id="{C99B2510-4682-4F92-BF1B-2548748BBDC4}"/>
              </a:ext>
            </a:extLst>
          </p:cNvPr>
          <p:cNvSpPr>
            <a:spLocks noGrp="1"/>
          </p:cNvSpPr>
          <p:nvPr>
            <p:ph type="title"/>
          </p:nvPr>
        </p:nvSpPr>
        <p:spPr>
          <a:xfrm>
            <a:off x="19909" y="84563"/>
            <a:ext cx="5642810" cy="675064"/>
          </a:xfrm>
        </p:spPr>
        <p:txBody>
          <a:bodyPr>
            <a:normAutofit fontScale="90000"/>
          </a:bodyPr>
          <a:lstStyle/>
          <a:p>
            <a:r>
              <a:rPr lang="en-US" sz="2800" dirty="0"/>
              <a:t>Model Overview (Outer Detectors and Super Conducting Magnet)</a:t>
            </a:r>
          </a:p>
        </p:txBody>
      </p:sp>
      <p:sp>
        <p:nvSpPr>
          <p:cNvPr id="3" name="Content Placeholder 2">
            <a:extLst>
              <a:ext uri="{FF2B5EF4-FFF2-40B4-BE49-F238E27FC236}">
                <a16:creationId xmlns:a16="http://schemas.microsoft.com/office/drawing/2014/main" id="{96427207-7BA0-4CCA-9F9A-AE99C6147D6B}"/>
              </a:ext>
            </a:extLst>
          </p:cNvPr>
          <p:cNvSpPr>
            <a:spLocks noGrp="1"/>
          </p:cNvSpPr>
          <p:nvPr>
            <p:ph idx="1"/>
          </p:nvPr>
        </p:nvSpPr>
        <p:spPr>
          <a:xfrm>
            <a:off x="79902" y="1343818"/>
            <a:ext cx="4930846" cy="4833145"/>
          </a:xfrm>
        </p:spPr>
        <p:txBody>
          <a:bodyPr numCol="1">
            <a:normAutofit/>
          </a:bodyPr>
          <a:lstStyle/>
          <a:p>
            <a:pPr>
              <a:lnSpc>
                <a:spcPct val="100000"/>
              </a:lnSpc>
              <a:spcBef>
                <a:spcPts val="600"/>
              </a:spcBef>
            </a:pPr>
            <a:r>
              <a:rPr lang="en-US" sz="2000" b="1" dirty="0"/>
              <a:t>Barrel HCAL: </a:t>
            </a:r>
          </a:p>
          <a:p>
            <a:pPr lvl="1">
              <a:lnSpc>
                <a:spcPct val="100000"/>
              </a:lnSpc>
              <a:spcBef>
                <a:spcPts val="600"/>
              </a:spcBef>
            </a:pPr>
            <a:r>
              <a:rPr lang="en-US" sz="1600" dirty="0"/>
              <a:t>Reusing the sPHENIX barrel HCAL </a:t>
            </a:r>
          </a:p>
          <a:p>
            <a:pPr lvl="1">
              <a:lnSpc>
                <a:spcPct val="100000"/>
              </a:lnSpc>
              <a:spcBef>
                <a:spcPts val="600"/>
              </a:spcBef>
            </a:pPr>
            <a:r>
              <a:rPr lang="en-US" sz="1600" dirty="0"/>
              <a:t>sPHENIX dog-bones and inner support rings provide support for the HCAL</a:t>
            </a:r>
          </a:p>
          <a:p>
            <a:pPr>
              <a:lnSpc>
                <a:spcPct val="100000"/>
              </a:lnSpc>
              <a:spcBef>
                <a:spcPts val="600"/>
              </a:spcBef>
            </a:pPr>
            <a:r>
              <a:rPr lang="en-US" sz="2000" b="1" dirty="0"/>
              <a:t>Detector Cradle: </a:t>
            </a:r>
          </a:p>
          <a:p>
            <a:pPr lvl="1">
              <a:lnSpc>
                <a:spcPct val="100000"/>
              </a:lnSpc>
              <a:spcBef>
                <a:spcPts val="600"/>
              </a:spcBef>
            </a:pPr>
            <a:r>
              <a:rPr lang="en-US" sz="1600" dirty="0"/>
              <a:t>STAR Cradle will be the base of the Barrel Structures. It will have the mechanism to Roll EPIC in and out of the Experimental Hall.</a:t>
            </a:r>
            <a:endParaRPr lang="en-US" sz="2000" b="1" dirty="0"/>
          </a:p>
          <a:p>
            <a:pPr>
              <a:lnSpc>
                <a:spcPct val="100000"/>
              </a:lnSpc>
              <a:spcBef>
                <a:spcPts val="600"/>
              </a:spcBef>
            </a:pPr>
            <a:r>
              <a:rPr lang="en-US" sz="2000" b="1" dirty="0"/>
              <a:t>Solenoid :</a:t>
            </a:r>
          </a:p>
          <a:p>
            <a:pPr lvl="1">
              <a:lnSpc>
                <a:spcPct val="100000"/>
              </a:lnSpc>
              <a:spcBef>
                <a:spcPts val="600"/>
              </a:spcBef>
            </a:pPr>
            <a:r>
              <a:rPr lang="en-US" sz="1600" dirty="0"/>
              <a:t>Using the same jack placement and leveling system that </a:t>
            </a:r>
            <a:r>
              <a:rPr lang="en-US" sz="1600" dirty="0" err="1"/>
              <a:t>sPHENIX</a:t>
            </a:r>
            <a:r>
              <a:rPr lang="en-US" sz="1600" dirty="0"/>
              <a:t> uses for its magnet</a:t>
            </a:r>
            <a:endParaRPr lang="en-US" sz="1600" b="1" dirty="0"/>
          </a:p>
          <a:p>
            <a:pPr>
              <a:lnSpc>
                <a:spcPct val="100000"/>
              </a:lnSpc>
              <a:spcBef>
                <a:spcPts val="600"/>
              </a:spcBef>
            </a:pPr>
            <a:r>
              <a:rPr lang="en-US" sz="2000" b="1" dirty="0"/>
              <a:t>Support Rings: </a:t>
            </a:r>
          </a:p>
          <a:p>
            <a:pPr lvl="1">
              <a:lnSpc>
                <a:spcPct val="100000"/>
              </a:lnSpc>
              <a:spcBef>
                <a:spcPts val="600"/>
              </a:spcBef>
            </a:pPr>
            <a:r>
              <a:rPr lang="en-US" sz="1600" dirty="0"/>
              <a:t>Reusing the sPHENIX support rings</a:t>
            </a:r>
          </a:p>
          <a:p>
            <a:pPr lvl="1">
              <a:lnSpc>
                <a:spcPct val="100000"/>
              </a:lnSpc>
              <a:spcBef>
                <a:spcPts val="600"/>
              </a:spcBef>
            </a:pPr>
            <a:r>
              <a:rPr lang="en-US" sz="1600" dirty="0" err="1"/>
              <a:t>Tobe</a:t>
            </a:r>
            <a:r>
              <a:rPr lang="en-US" sz="1600" dirty="0"/>
              <a:t> altered slightly to accommodate end rings for the barrel EMCAL supports</a:t>
            </a:r>
            <a:r>
              <a:rPr lang="en-US" sz="2000" dirty="0"/>
              <a:t> </a:t>
            </a:r>
          </a:p>
        </p:txBody>
      </p:sp>
      <p:sp>
        <p:nvSpPr>
          <p:cNvPr id="4" name="Slide Number Placeholder 3">
            <a:extLst>
              <a:ext uri="{FF2B5EF4-FFF2-40B4-BE49-F238E27FC236}">
                <a16:creationId xmlns:a16="http://schemas.microsoft.com/office/drawing/2014/main" id="{417C5DC0-CF57-4C00-919D-969533C96773}"/>
              </a:ext>
            </a:extLst>
          </p:cNvPr>
          <p:cNvSpPr>
            <a:spLocks noGrp="1"/>
          </p:cNvSpPr>
          <p:nvPr>
            <p:ph type="sldNum" sz="quarter" idx="12"/>
          </p:nvPr>
        </p:nvSpPr>
        <p:spPr/>
        <p:txBody>
          <a:bodyPr/>
          <a:lstStyle/>
          <a:p>
            <a:fld id="{893C5830-40F3-F04E-B2E3-10E6672BA8FF}" type="slidenum">
              <a:rPr lang="en-US" smtClean="0"/>
              <a:pPr/>
              <a:t>9</a:t>
            </a:fld>
            <a:endParaRPr lang="en-US"/>
          </a:p>
        </p:txBody>
      </p:sp>
      <p:sp>
        <p:nvSpPr>
          <p:cNvPr id="7" name="Rectangle 6">
            <a:extLst>
              <a:ext uri="{FF2B5EF4-FFF2-40B4-BE49-F238E27FC236}">
                <a16:creationId xmlns:a16="http://schemas.microsoft.com/office/drawing/2014/main" id="{ACA7F0A3-7837-4AA6-87D9-34C66812FC28}"/>
              </a:ext>
            </a:extLst>
          </p:cNvPr>
          <p:cNvSpPr/>
          <p:nvPr/>
        </p:nvSpPr>
        <p:spPr>
          <a:xfrm>
            <a:off x="8275366" y="914401"/>
            <a:ext cx="1028432" cy="220936"/>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Chimney</a:t>
            </a:r>
          </a:p>
        </p:txBody>
      </p:sp>
      <p:sp>
        <p:nvSpPr>
          <p:cNvPr id="9" name="Rectangle 8">
            <a:extLst>
              <a:ext uri="{FF2B5EF4-FFF2-40B4-BE49-F238E27FC236}">
                <a16:creationId xmlns:a16="http://schemas.microsoft.com/office/drawing/2014/main" id="{D1F45F25-8858-45CF-AC0B-ECB93E6F5134}"/>
              </a:ext>
            </a:extLst>
          </p:cNvPr>
          <p:cNvSpPr/>
          <p:nvPr/>
        </p:nvSpPr>
        <p:spPr>
          <a:xfrm>
            <a:off x="9107446" y="3120307"/>
            <a:ext cx="976923" cy="523693"/>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Support Rings</a:t>
            </a:r>
          </a:p>
        </p:txBody>
      </p:sp>
      <p:sp>
        <p:nvSpPr>
          <p:cNvPr id="10" name="Rectangle 9">
            <a:extLst>
              <a:ext uri="{FF2B5EF4-FFF2-40B4-BE49-F238E27FC236}">
                <a16:creationId xmlns:a16="http://schemas.microsoft.com/office/drawing/2014/main" id="{5DB4454B-19C3-4CA0-B5E9-8F99192BC353}"/>
              </a:ext>
            </a:extLst>
          </p:cNvPr>
          <p:cNvSpPr/>
          <p:nvPr/>
        </p:nvSpPr>
        <p:spPr>
          <a:xfrm>
            <a:off x="8481160" y="2307998"/>
            <a:ext cx="1211480" cy="252414"/>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 Magnet</a:t>
            </a:r>
          </a:p>
        </p:txBody>
      </p:sp>
      <p:cxnSp>
        <p:nvCxnSpPr>
          <p:cNvPr id="14" name="Straight Arrow Connector 13">
            <a:extLst>
              <a:ext uri="{FF2B5EF4-FFF2-40B4-BE49-F238E27FC236}">
                <a16:creationId xmlns:a16="http://schemas.microsoft.com/office/drawing/2014/main" id="{0B868CFB-63AF-440F-ABFA-F2E3714E05E9}"/>
              </a:ext>
            </a:extLst>
          </p:cNvPr>
          <p:cNvCxnSpPr>
            <a:cxnSpLocks/>
            <a:stCxn id="10" idx="2"/>
          </p:cNvCxnSpPr>
          <p:nvPr/>
        </p:nvCxnSpPr>
        <p:spPr>
          <a:xfrm flipH="1">
            <a:off x="8740517" y="2560412"/>
            <a:ext cx="346383" cy="52182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8AB5CF3-7BC6-457F-90F0-4827F2A910BE}"/>
              </a:ext>
            </a:extLst>
          </p:cNvPr>
          <p:cNvCxnSpPr>
            <a:cxnSpLocks/>
            <a:stCxn id="7" idx="0"/>
          </p:cNvCxnSpPr>
          <p:nvPr/>
        </p:nvCxnSpPr>
        <p:spPr>
          <a:xfrm flipH="1" flipV="1">
            <a:off x="8692881" y="648845"/>
            <a:ext cx="96701" cy="26555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28C0E58-1622-49C7-8501-5DC2D2655DC4}"/>
              </a:ext>
            </a:extLst>
          </p:cNvPr>
          <p:cNvCxnSpPr>
            <a:cxnSpLocks/>
            <a:stCxn id="7" idx="2"/>
          </p:cNvCxnSpPr>
          <p:nvPr/>
        </p:nvCxnSpPr>
        <p:spPr>
          <a:xfrm flipH="1">
            <a:off x="8484122" y="1135337"/>
            <a:ext cx="305460" cy="32723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E30AD27-9DF7-4EE0-B06E-7B1326F3ECEB}"/>
              </a:ext>
            </a:extLst>
          </p:cNvPr>
          <p:cNvCxnSpPr>
            <a:cxnSpLocks/>
            <a:stCxn id="9" idx="2"/>
          </p:cNvCxnSpPr>
          <p:nvPr/>
        </p:nvCxnSpPr>
        <p:spPr>
          <a:xfrm>
            <a:off x="9595908" y="3644000"/>
            <a:ext cx="1231426" cy="39942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AC71120-0DAF-59AA-7228-5B1108DE87E9}"/>
              </a:ext>
            </a:extLst>
          </p:cNvPr>
          <p:cNvSpPr/>
          <p:nvPr/>
        </p:nvSpPr>
        <p:spPr>
          <a:xfrm>
            <a:off x="9934113" y="23226"/>
            <a:ext cx="1801420" cy="268167"/>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Flux Return Bars</a:t>
            </a:r>
          </a:p>
        </p:txBody>
      </p:sp>
      <p:cxnSp>
        <p:nvCxnSpPr>
          <p:cNvPr id="6" name="Straight Arrow Connector 5">
            <a:extLst>
              <a:ext uri="{FF2B5EF4-FFF2-40B4-BE49-F238E27FC236}">
                <a16:creationId xmlns:a16="http://schemas.microsoft.com/office/drawing/2014/main" id="{4E0879B5-69EE-D364-430C-6314B7E6DC84}"/>
              </a:ext>
            </a:extLst>
          </p:cNvPr>
          <p:cNvCxnSpPr>
            <a:cxnSpLocks/>
          </p:cNvCxnSpPr>
          <p:nvPr/>
        </p:nvCxnSpPr>
        <p:spPr>
          <a:xfrm flipH="1">
            <a:off x="11521367" y="291393"/>
            <a:ext cx="207137" cy="26816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7B2A5A1-BE88-2262-4B75-90E59882E44F}"/>
              </a:ext>
            </a:extLst>
          </p:cNvPr>
          <p:cNvSpPr/>
          <p:nvPr/>
        </p:nvSpPr>
        <p:spPr>
          <a:xfrm>
            <a:off x="10621067" y="1996704"/>
            <a:ext cx="1388762" cy="311293"/>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Barrel HCAL</a:t>
            </a:r>
          </a:p>
        </p:txBody>
      </p:sp>
      <p:cxnSp>
        <p:nvCxnSpPr>
          <p:cNvPr id="12" name="Straight Arrow Connector 11">
            <a:extLst>
              <a:ext uri="{FF2B5EF4-FFF2-40B4-BE49-F238E27FC236}">
                <a16:creationId xmlns:a16="http://schemas.microsoft.com/office/drawing/2014/main" id="{C58243A7-8499-6557-01EE-EFD9235BB576}"/>
              </a:ext>
            </a:extLst>
          </p:cNvPr>
          <p:cNvCxnSpPr>
            <a:cxnSpLocks/>
            <a:stCxn id="11" idx="0"/>
          </p:cNvCxnSpPr>
          <p:nvPr/>
        </p:nvCxnSpPr>
        <p:spPr>
          <a:xfrm flipV="1">
            <a:off x="11315448" y="1366327"/>
            <a:ext cx="38351" cy="63037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FE01FD0-6F66-2778-3196-28843FFCC7D9}"/>
              </a:ext>
            </a:extLst>
          </p:cNvPr>
          <p:cNvSpPr/>
          <p:nvPr/>
        </p:nvSpPr>
        <p:spPr>
          <a:xfrm>
            <a:off x="5290780" y="1366327"/>
            <a:ext cx="1248752" cy="365125"/>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Dog-Bones</a:t>
            </a:r>
          </a:p>
        </p:txBody>
      </p:sp>
      <p:sp>
        <p:nvSpPr>
          <p:cNvPr id="17" name="Rectangle 16">
            <a:extLst>
              <a:ext uri="{FF2B5EF4-FFF2-40B4-BE49-F238E27FC236}">
                <a16:creationId xmlns:a16="http://schemas.microsoft.com/office/drawing/2014/main" id="{9C5E0404-DFEC-6314-F07D-E057BCE82849}"/>
              </a:ext>
            </a:extLst>
          </p:cNvPr>
          <p:cNvSpPr/>
          <p:nvPr/>
        </p:nvSpPr>
        <p:spPr>
          <a:xfrm>
            <a:off x="9420363" y="4792777"/>
            <a:ext cx="973606" cy="504828"/>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Support Webs</a:t>
            </a:r>
          </a:p>
        </p:txBody>
      </p:sp>
      <p:sp>
        <p:nvSpPr>
          <p:cNvPr id="19" name="Rectangle 18">
            <a:extLst>
              <a:ext uri="{FF2B5EF4-FFF2-40B4-BE49-F238E27FC236}">
                <a16:creationId xmlns:a16="http://schemas.microsoft.com/office/drawing/2014/main" id="{F480C542-8C8F-9422-C8FE-2F2BB535C64C}"/>
              </a:ext>
            </a:extLst>
          </p:cNvPr>
          <p:cNvSpPr/>
          <p:nvPr/>
        </p:nvSpPr>
        <p:spPr>
          <a:xfrm>
            <a:off x="4724401" y="5808783"/>
            <a:ext cx="1190756" cy="553224"/>
          </a:xfrm>
          <a:prstGeom prst="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Detector Cradle</a:t>
            </a:r>
          </a:p>
        </p:txBody>
      </p:sp>
      <p:cxnSp>
        <p:nvCxnSpPr>
          <p:cNvPr id="20" name="Straight Arrow Connector 19">
            <a:extLst>
              <a:ext uri="{FF2B5EF4-FFF2-40B4-BE49-F238E27FC236}">
                <a16:creationId xmlns:a16="http://schemas.microsoft.com/office/drawing/2014/main" id="{C68AC669-C1A4-B790-F58B-E7CC85902055}"/>
              </a:ext>
            </a:extLst>
          </p:cNvPr>
          <p:cNvCxnSpPr>
            <a:cxnSpLocks/>
            <a:stCxn id="13" idx="2"/>
          </p:cNvCxnSpPr>
          <p:nvPr/>
        </p:nvCxnSpPr>
        <p:spPr>
          <a:xfrm>
            <a:off x="5915156" y="1731452"/>
            <a:ext cx="823145" cy="48213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5C94BDC-B637-75E1-9E41-BDCF1451F84F}"/>
              </a:ext>
            </a:extLst>
          </p:cNvPr>
          <p:cNvCxnSpPr>
            <a:cxnSpLocks/>
            <a:stCxn id="17" idx="1"/>
          </p:cNvCxnSpPr>
          <p:nvPr/>
        </p:nvCxnSpPr>
        <p:spPr>
          <a:xfrm flipH="1">
            <a:off x="8743726" y="5045191"/>
            <a:ext cx="676637" cy="50389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8F131B5-91DF-2A88-D206-BAB0AF897227}"/>
              </a:ext>
            </a:extLst>
          </p:cNvPr>
          <p:cNvCxnSpPr>
            <a:cxnSpLocks/>
          </p:cNvCxnSpPr>
          <p:nvPr/>
        </p:nvCxnSpPr>
        <p:spPr>
          <a:xfrm>
            <a:off x="10393969" y="5045191"/>
            <a:ext cx="544043" cy="40781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67FB659-D629-0CF4-242E-B13D705B6B00}"/>
              </a:ext>
            </a:extLst>
          </p:cNvPr>
          <p:cNvCxnSpPr>
            <a:cxnSpLocks/>
            <a:stCxn id="17" idx="3"/>
          </p:cNvCxnSpPr>
          <p:nvPr/>
        </p:nvCxnSpPr>
        <p:spPr>
          <a:xfrm>
            <a:off x="10393969" y="5045191"/>
            <a:ext cx="1032505" cy="28219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36EC5A4-F7F9-9D1C-E51B-1CA82C54327F}"/>
              </a:ext>
            </a:extLst>
          </p:cNvPr>
          <p:cNvCxnSpPr>
            <a:cxnSpLocks/>
            <a:stCxn id="17" idx="1"/>
          </p:cNvCxnSpPr>
          <p:nvPr/>
        </p:nvCxnSpPr>
        <p:spPr>
          <a:xfrm flipH="1">
            <a:off x="8368288" y="5045191"/>
            <a:ext cx="1052075" cy="40781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E17BA1E-5049-AEF8-8CE9-24A9C0914A9C}"/>
              </a:ext>
            </a:extLst>
          </p:cNvPr>
          <p:cNvCxnSpPr>
            <a:cxnSpLocks/>
            <a:stCxn id="19" idx="3"/>
          </p:cNvCxnSpPr>
          <p:nvPr/>
        </p:nvCxnSpPr>
        <p:spPr>
          <a:xfrm flipV="1">
            <a:off x="5915157" y="5729823"/>
            <a:ext cx="466730" cy="355572"/>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FE64F16-9AFC-FE1E-9025-8B646356E343}"/>
              </a:ext>
            </a:extLst>
          </p:cNvPr>
          <p:cNvCxnSpPr>
            <a:cxnSpLocks/>
          </p:cNvCxnSpPr>
          <p:nvPr/>
        </p:nvCxnSpPr>
        <p:spPr>
          <a:xfrm flipH="1">
            <a:off x="8364480" y="3688075"/>
            <a:ext cx="1328160" cy="36127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2499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Rev0320" id="{C38FA3BC-D5E8-45AA-9958-C7D74A2F1A4E}" vid="{67C37C4C-5F29-447A-9403-234B2450ED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E3316556AA7A4EA1F8B9ECB88FA2CF" ma:contentTypeVersion="10" ma:contentTypeDescription="Create a new document." ma:contentTypeScope="" ma:versionID="b06753d692688ce5bfd7c66b7ffcd1a5">
  <xsd:schema xmlns:xsd="http://www.w3.org/2001/XMLSchema" xmlns:xs="http://www.w3.org/2001/XMLSchema" xmlns:p="http://schemas.microsoft.com/office/2006/metadata/properties" xmlns:ns3="14f7858e-08b4-4f24-be89-0b667272d509" xmlns:ns4="8e826b38-f663-481b-acd8-45a43f57f7ff" targetNamespace="http://schemas.microsoft.com/office/2006/metadata/properties" ma:root="true" ma:fieldsID="3e58e1a614c4c490abdaa69d56bbb56c" ns3:_="" ns4:_="">
    <xsd:import namespace="14f7858e-08b4-4f24-be89-0b667272d509"/>
    <xsd:import namespace="8e826b38-f663-481b-acd8-45a43f57f7f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Details" minOccurs="0"/>
                <xsd:element ref="ns4:SharingHintHash"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f7858e-08b4-4f24-be89-0b667272d5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826b38-f663-481b-acd8-45a43f57f7ff" elementFormDefault="qualified">
    <xsd:import namespace="http://schemas.microsoft.com/office/2006/documentManagement/types"/>
    <xsd:import namespace="http://schemas.microsoft.com/office/infopath/2007/PartnerControls"/>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8D0735-0F6B-479B-8A5A-F375FAB74B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f7858e-08b4-4f24-be89-0b667272d509"/>
    <ds:schemaRef ds:uri="8e826b38-f663-481b-acd8-45a43f57f7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BE1C32-E9FB-4546-8A97-5A6C142FF51B}">
  <ds:schemaRefs>
    <ds:schemaRef ds:uri="http://www.w3.org/XML/1998/namespace"/>
    <ds:schemaRef ds:uri="http://schemas.microsoft.com/office/2006/documentManagement/types"/>
    <ds:schemaRef ds:uri="14f7858e-08b4-4f24-be89-0b667272d509"/>
    <ds:schemaRef ds:uri="8e826b38-f663-481b-acd8-45a43f57f7ff"/>
    <ds:schemaRef ds:uri="http://purl.org/dc/dcmitype/"/>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062265F2-8425-47D4-B883-E86218C529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20118</TotalTime>
  <Words>2712</Words>
  <Application>Microsoft Office PowerPoint</Application>
  <PresentationFormat>Widescreen</PresentationFormat>
  <Paragraphs>523</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Muli</vt:lpstr>
      <vt:lpstr>Symbol</vt:lpstr>
      <vt:lpstr>Wingdings</vt:lpstr>
      <vt:lpstr>Office Theme</vt:lpstr>
      <vt:lpstr>06.10.10 Integration, Installation and Infrastructure (Triple I Group)</vt:lpstr>
      <vt:lpstr>Outline</vt:lpstr>
      <vt:lpstr>EPIC Triple I Team:</vt:lpstr>
      <vt:lpstr>EIC – IP-6</vt:lpstr>
      <vt:lpstr>IR-Integration and Interfaces</vt:lpstr>
      <vt:lpstr>In Kind/Reused Items</vt:lpstr>
      <vt:lpstr>EPIC Exploded View</vt:lpstr>
      <vt:lpstr>EPIC Full Model Overview</vt:lpstr>
      <vt:lpstr>Model Overview (Outer Detectors and Super Conducting Magnet)</vt:lpstr>
      <vt:lpstr>Model Overviews (Outer Detectors)</vt:lpstr>
      <vt:lpstr>Model Overviews (Inner Detectors)</vt:lpstr>
      <vt:lpstr>pfRICH</vt:lpstr>
      <vt:lpstr>Model Overviews (Endcaps)</vt:lpstr>
      <vt:lpstr>PowerPoint Presentation</vt:lpstr>
      <vt:lpstr>DIRC Support</vt:lpstr>
      <vt:lpstr>Services Layout</vt:lpstr>
      <vt:lpstr>Installation Sequence (Barrel)</vt:lpstr>
      <vt:lpstr>Barrel EMCal Installation</vt:lpstr>
      <vt:lpstr>Endcap Design</vt:lpstr>
      <vt:lpstr>Hadron Endcap EMCAL and HCAL Mounting Scheme</vt:lpstr>
      <vt:lpstr>Endcap Rails and Moving Mechanisms</vt:lpstr>
      <vt:lpstr>PowerPoint Presentation</vt:lpstr>
      <vt:lpstr>Power </vt:lpstr>
      <vt:lpstr>PowerPoint Presentation</vt:lpstr>
      <vt:lpstr>PowerPoint Presentation</vt:lpstr>
      <vt:lpstr>MARCO Yoke Forces (Magnetic Forces</vt:lpstr>
      <vt:lpstr>Cooling Systems and Gas Systems</vt:lpstr>
      <vt:lpstr>Summary</vt:lpstr>
      <vt:lpstr>Backup slides</vt:lpstr>
      <vt:lpstr>Services Layout and Management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Bowman, Tiffany</dc:creator>
  <cp:lastModifiedBy>Sharma, Rahul</cp:lastModifiedBy>
  <cp:revision>61</cp:revision>
  <dcterms:created xsi:type="dcterms:W3CDTF">2020-03-06T15:05:08Z</dcterms:created>
  <dcterms:modified xsi:type="dcterms:W3CDTF">2023-08-24T17:47:46Z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0x010100A3E3316556AA7A4EA1F8B9ECB88FA2CF</vt:lpwstr>
  </property>
</Properties>
</file>