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Lst>
  <p:notesMasterIdLst>
    <p:notesMasterId r:id="rId37"/>
  </p:notesMasterIdLst>
  <p:sldIdLst>
    <p:sldId id="316" r:id="rId6"/>
    <p:sldId id="3821" r:id="rId7"/>
    <p:sldId id="3897" r:id="rId8"/>
    <p:sldId id="3907" r:id="rId9"/>
    <p:sldId id="3877" r:id="rId10"/>
    <p:sldId id="3792" r:id="rId11"/>
    <p:sldId id="3902" r:id="rId12"/>
    <p:sldId id="3672" r:id="rId13"/>
    <p:sldId id="3962" r:id="rId14"/>
    <p:sldId id="3948" r:id="rId15"/>
    <p:sldId id="3963" r:id="rId16"/>
    <p:sldId id="3883" r:id="rId17"/>
    <p:sldId id="3947" r:id="rId18"/>
    <p:sldId id="3945" r:id="rId19"/>
    <p:sldId id="3955" r:id="rId20"/>
    <p:sldId id="3968" r:id="rId21"/>
    <p:sldId id="3964" r:id="rId22"/>
    <p:sldId id="3965" r:id="rId23"/>
    <p:sldId id="3956" r:id="rId24"/>
    <p:sldId id="260" r:id="rId25"/>
    <p:sldId id="3959" r:id="rId26"/>
    <p:sldId id="3961" r:id="rId27"/>
    <p:sldId id="3967" r:id="rId28"/>
    <p:sldId id="3966" r:id="rId29"/>
    <p:sldId id="3952" r:id="rId30"/>
    <p:sldId id="400" r:id="rId31"/>
    <p:sldId id="399" r:id="rId32"/>
    <p:sldId id="3885" r:id="rId33"/>
    <p:sldId id="3957" r:id="rId34"/>
    <p:sldId id="3958" r:id="rId35"/>
    <p:sldId id="501" r:id="rId3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0000FF"/>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46"/>
  </p:normalViewPr>
  <p:slideViewPr>
    <p:cSldViewPr snapToGrid="0" snapToObjects="1">
      <p:cViewPr varScale="1">
        <p:scale>
          <a:sx n="128" d="100"/>
          <a:sy n="128" d="100"/>
        </p:scale>
        <p:origin x="1032" y="1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C:\002_PROJECT_EIC_K\001_MARCO\Definition%20conducteur%20Marco%206%20couches_base_donne%20V5_1.5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3704682674383"/>
          <c:y val="5.5435073504305057E-2"/>
          <c:w val="0.75311730095140494"/>
          <c:h val="0.78148437695691797"/>
        </c:manualLayout>
      </c:layout>
      <c:scatterChart>
        <c:scatterStyle val="smoothMarker"/>
        <c:varyColors val="0"/>
        <c:ser>
          <c:idx val="1"/>
          <c:order val="0"/>
          <c:tx>
            <c:v>Jc @ 4.7K</c:v>
          </c:tx>
          <c:spPr>
            <a:ln w="9525">
              <a:solidFill>
                <a:schemeClr val="tx1"/>
              </a:solidFill>
              <a:prstDash val="solid"/>
            </a:ln>
          </c:spPr>
          <c:marker>
            <c:symbol val="none"/>
          </c:marker>
          <c:xVal>
            <c:numRef>
              <c:f>Supra!$R$33:$R$42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Supra!$T$33:$T$42</c:f>
              <c:numCache>
                <c:formatCode>0</c:formatCode>
                <c:ptCount val="10"/>
                <c:pt idx="0">
                  <c:v>7360.1711420416113</c:v>
                </c:pt>
                <c:pt idx="1">
                  <c:v>4905.6453135529446</c:v>
                </c:pt>
                <c:pt idx="2">
                  <c:v>3646.4253694460363</c:v>
                </c:pt>
                <c:pt idx="3">
                  <c:v>2796.8281242610919</c:v>
                </c:pt>
                <c:pt idx="4">
                  <c:v>2147.8738461161938</c:v>
                </c:pt>
                <c:pt idx="5">
                  <c:v>1614.8925533122942</c:v>
                </c:pt>
                <c:pt idx="6">
                  <c:v>1154.8952093444034</c:v>
                </c:pt>
                <c:pt idx="7">
                  <c:v>741.71399135345314</c:v>
                </c:pt>
                <c:pt idx="8">
                  <c:v>354.29962103667913</c:v>
                </c:pt>
                <c:pt idx="9">
                  <c:v>0</c:v>
                </c:pt>
              </c:numCache>
            </c:numRef>
          </c:yVal>
          <c:smooth val="1"/>
          <c:extLst>
            <c:ext xmlns:c16="http://schemas.microsoft.com/office/drawing/2014/chart" uri="{C3380CC4-5D6E-409C-BE32-E72D297353CC}">
              <c16:uniqueId val="{00000000-2357-432B-9153-971E8635EF73}"/>
            </c:ext>
          </c:extLst>
        </c:ser>
        <c:ser>
          <c:idx val="2"/>
          <c:order val="1"/>
          <c:tx>
            <c:v>Load line</c:v>
          </c:tx>
          <c:spPr>
            <a:ln w="9525">
              <a:solidFill>
                <a:srgbClr val="FF0000"/>
              </a:solidFill>
              <a:prstDash val="dash"/>
            </a:ln>
          </c:spPr>
          <c:marker>
            <c:symbol val="none"/>
          </c:marker>
          <c:xVal>
            <c:numRef>
              <c:f>Supra!$O$23:$O$26</c:f>
              <c:numCache>
                <c:formatCode>0.00</c:formatCode>
                <c:ptCount val="4"/>
                <c:pt idx="0" formatCode="General">
                  <c:v>0</c:v>
                </c:pt>
                <c:pt idx="1">
                  <c:v>1.925</c:v>
                </c:pt>
                <c:pt idx="2">
                  <c:v>4.9000000000001904</c:v>
                </c:pt>
                <c:pt idx="3" formatCode="General">
                  <c:v>14</c:v>
                </c:pt>
              </c:numCache>
            </c:numRef>
          </c:xVal>
          <c:yVal>
            <c:numRef>
              <c:f>Supra!$Q$23:$Q$26</c:f>
              <c:numCache>
                <c:formatCode>0</c:formatCode>
                <c:ptCount val="4"/>
                <c:pt idx="0" formatCode="General">
                  <c:v>0</c:v>
                </c:pt>
                <c:pt idx="1">
                  <c:v>870.10620259746622</c:v>
                </c:pt>
                <c:pt idx="2">
                  <c:v>2206.605838356747</c:v>
                </c:pt>
                <c:pt idx="3">
                  <c:v>6328.0451097997548</c:v>
                </c:pt>
              </c:numCache>
            </c:numRef>
          </c:yVal>
          <c:smooth val="1"/>
          <c:extLst>
            <c:ext xmlns:c16="http://schemas.microsoft.com/office/drawing/2014/chart" uri="{C3380CC4-5D6E-409C-BE32-E72D297353CC}">
              <c16:uniqueId val="{00000001-2357-432B-9153-971E8635EF73}"/>
            </c:ext>
          </c:extLst>
        </c:ser>
        <c:ser>
          <c:idx val="0"/>
          <c:order val="2"/>
          <c:tx>
            <c:v>B0 = 2T</c:v>
          </c:tx>
          <c:spPr>
            <a:ln>
              <a:noFill/>
            </a:ln>
          </c:spPr>
          <c:marker>
            <c:symbol val="square"/>
            <c:size val="5"/>
            <c:spPr>
              <a:solidFill>
                <a:srgbClr val="00B050"/>
              </a:solidFill>
              <a:ln>
                <a:solidFill>
                  <a:schemeClr val="tx1"/>
                </a:solidFill>
              </a:ln>
            </c:spPr>
          </c:marker>
          <c:dPt>
            <c:idx val="0"/>
            <c:bubble3D val="0"/>
            <c:extLst>
              <c:ext xmlns:c16="http://schemas.microsoft.com/office/drawing/2014/chart" uri="{C3380CC4-5D6E-409C-BE32-E72D297353CC}">
                <c16:uniqueId val="{00000005-2357-432B-9153-971E8635EF73}"/>
              </c:ext>
            </c:extLst>
          </c:dPt>
          <c:xVal>
            <c:numLit>
              <c:formatCode>General</c:formatCode>
              <c:ptCount val="1"/>
              <c:pt idx="0">
                <c:v>2.6</c:v>
              </c:pt>
            </c:numLit>
          </c:xVal>
          <c:yVal>
            <c:numLit>
              <c:formatCode>General</c:formatCode>
              <c:ptCount val="1"/>
              <c:pt idx="0">
                <c:v>1175</c:v>
              </c:pt>
            </c:numLit>
          </c:yVal>
          <c:smooth val="1"/>
          <c:extLst>
            <c:ext xmlns:c16="http://schemas.microsoft.com/office/drawing/2014/chart" uri="{C3380CC4-5D6E-409C-BE32-E72D297353CC}">
              <c16:uniqueId val="{00000002-2357-432B-9153-971E8635EF73}"/>
            </c:ext>
          </c:extLst>
        </c:ser>
        <c:ser>
          <c:idx val="3"/>
          <c:order val="3"/>
          <c:tx>
            <c:v>B0 = 1.7T</c:v>
          </c:tx>
          <c:spPr>
            <a:ln>
              <a:noFill/>
            </a:ln>
          </c:spPr>
          <c:marker>
            <c:symbol val="square"/>
            <c:size val="5"/>
            <c:spPr>
              <a:solidFill>
                <a:srgbClr val="00B0F0"/>
              </a:solidFill>
              <a:ln>
                <a:solidFill>
                  <a:schemeClr val="tx1"/>
                </a:solidFill>
              </a:ln>
            </c:spPr>
          </c:marker>
          <c:xVal>
            <c:numLit>
              <c:formatCode>General</c:formatCode>
              <c:ptCount val="1"/>
              <c:pt idx="0">
                <c:v>2.19</c:v>
              </c:pt>
            </c:numLit>
          </c:xVal>
          <c:yVal>
            <c:numLit>
              <c:formatCode>General</c:formatCode>
              <c:ptCount val="1"/>
              <c:pt idx="0">
                <c:v>987</c:v>
              </c:pt>
            </c:numLit>
          </c:yVal>
          <c:smooth val="1"/>
          <c:extLst>
            <c:ext xmlns:c16="http://schemas.microsoft.com/office/drawing/2014/chart" uri="{C3380CC4-5D6E-409C-BE32-E72D297353CC}">
              <c16:uniqueId val="{00000003-2357-432B-9153-971E8635EF73}"/>
            </c:ext>
          </c:extLst>
        </c:ser>
        <c:ser>
          <c:idx val="4"/>
          <c:order val="4"/>
          <c:tx>
            <c:v>B0 = 1.5T</c:v>
          </c:tx>
          <c:spPr>
            <a:ln>
              <a:noFill/>
            </a:ln>
          </c:spPr>
          <c:marker>
            <c:symbol val="square"/>
            <c:size val="5"/>
            <c:spPr>
              <a:solidFill>
                <a:srgbClr val="FFFF00"/>
              </a:solidFill>
              <a:ln>
                <a:solidFill>
                  <a:schemeClr val="tx1"/>
                </a:solidFill>
              </a:ln>
            </c:spPr>
          </c:marker>
          <c:xVal>
            <c:numLit>
              <c:formatCode>General</c:formatCode>
              <c:ptCount val="1"/>
              <c:pt idx="0">
                <c:v>1.93</c:v>
              </c:pt>
            </c:numLit>
          </c:xVal>
          <c:yVal>
            <c:numLit>
              <c:formatCode>General</c:formatCode>
              <c:ptCount val="1"/>
              <c:pt idx="0">
                <c:v>870</c:v>
              </c:pt>
            </c:numLit>
          </c:yVal>
          <c:smooth val="1"/>
          <c:extLst>
            <c:ext xmlns:c16="http://schemas.microsoft.com/office/drawing/2014/chart" uri="{C3380CC4-5D6E-409C-BE32-E72D297353CC}">
              <c16:uniqueId val="{00000004-2357-432B-9153-971E8635EF73}"/>
            </c:ext>
          </c:extLst>
        </c:ser>
        <c:dLbls>
          <c:showLegendKey val="0"/>
          <c:showVal val="0"/>
          <c:showCatName val="0"/>
          <c:showSerName val="0"/>
          <c:showPercent val="0"/>
          <c:showBubbleSize val="0"/>
        </c:dLbls>
        <c:axId val="396776104"/>
        <c:axId val="1"/>
      </c:scatterChart>
      <c:valAx>
        <c:axId val="396776104"/>
        <c:scaling>
          <c:orientation val="minMax"/>
          <c:max val="9"/>
          <c:min val="0"/>
        </c:scaling>
        <c:delete val="0"/>
        <c:axPos val="b"/>
        <c:title>
          <c:tx>
            <c:rich>
              <a:bodyPr/>
              <a:lstStyle/>
              <a:p>
                <a:pPr>
                  <a:defRPr sz="1400" b="1" i="0" u="none" strike="noStrike" baseline="0">
                    <a:solidFill>
                      <a:srgbClr val="000000"/>
                    </a:solidFill>
                    <a:latin typeface="Arial"/>
                    <a:ea typeface="Arial"/>
                    <a:cs typeface="Arial"/>
                  </a:defRPr>
                </a:pPr>
                <a:r>
                  <a:rPr lang="fr-FR" sz="1400" dirty="0" err="1"/>
                  <a:t>B</a:t>
                </a:r>
                <a:r>
                  <a:rPr lang="fr-FR" sz="1400" baseline="-25000" dirty="0" err="1"/>
                  <a:t>peak</a:t>
                </a:r>
                <a:r>
                  <a:rPr lang="fr-FR" sz="1400" dirty="0"/>
                  <a:t> [T]</a:t>
                </a:r>
              </a:p>
            </c:rich>
          </c:tx>
          <c:layout>
            <c:manualLayout>
              <c:xMode val="edge"/>
              <c:yMode val="edge"/>
              <c:x val="0.46961158572109607"/>
              <c:y val="0.9284572516338445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crossBetween val="midCat"/>
        <c:majorUnit val="1"/>
      </c:valAx>
      <c:valAx>
        <c:axId val="1"/>
        <c:scaling>
          <c:orientation val="minMax"/>
          <c:max val="50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fr-FR" sz="1400" dirty="0" err="1"/>
                  <a:t>J</a:t>
                </a:r>
                <a:r>
                  <a:rPr lang="fr-FR" sz="1400" baseline="-25000" dirty="0" err="1"/>
                  <a:t>c</a:t>
                </a:r>
                <a:r>
                  <a:rPr lang="fr-FR" sz="1400" dirty="0"/>
                  <a:t> [A/mm2]</a:t>
                </a:r>
              </a:p>
            </c:rich>
          </c:tx>
          <c:layout>
            <c:manualLayout>
              <c:xMode val="edge"/>
              <c:yMode val="edge"/>
              <c:x val="7.3923308522189719E-4"/>
              <c:y val="0.2806010860523092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6776104"/>
        <c:crosses val="autoZero"/>
        <c:crossBetween val="midCat"/>
      </c:valAx>
      <c:spPr>
        <a:solidFill>
          <a:schemeClr val="bg1"/>
        </a:solidFill>
        <a:ln w="12700">
          <a:solidFill>
            <a:srgbClr val="808080"/>
          </a:solidFill>
          <a:prstDash val="solid"/>
        </a:ln>
      </c:spPr>
    </c:plotArea>
    <c:legend>
      <c:legendPos val="r"/>
      <c:layout>
        <c:manualLayout>
          <c:xMode val="edge"/>
          <c:yMode val="edge"/>
          <c:x val="0.6325716513087839"/>
          <c:y val="7.975605547733039E-2"/>
          <c:w val="0.2390053075833512"/>
          <c:h val="0.31669077040105365"/>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8/24/2023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750" noProof="0" smtClean="0">
                <a:solidFill>
                  <a:schemeClr val="bg1"/>
                </a:solidFill>
                <a:latin typeface="Arial" charset="0"/>
                <a:cs typeface="Arial" charset="0"/>
              </a:rPr>
              <a:pPr algn="ctr"/>
              <a:t>‹#›</a:t>
            </a:fld>
            <a:endParaRPr lang="fr-FR" sz="750" noProof="0" dirty="0">
              <a:solidFill>
                <a:schemeClr val="bg1"/>
              </a:solidFill>
              <a:latin typeface="Arial" charset="0"/>
              <a:cs typeface="Arial" charset="0"/>
            </a:endParaRPr>
          </a:p>
        </p:txBody>
      </p:sp>
      <p:sp>
        <p:nvSpPr>
          <p:cNvPr id="4" name="Text Placeholder 2"/>
          <p:cNvSpPr>
            <a:spLocks noGrp="1"/>
          </p:cNvSpPr>
          <p:nvPr>
            <p:ph idx="1"/>
          </p:nvPr>
        </p:nvSpPr>
        <p:spPr>
          <a:xfrm>
            <a:off x="660824" y="1630413"/>
            <a:ext cx="7886700" cy="959968"/>
          </a:xfrm>
          <a:prstGeom prst="rect">
            <a:avLst/>
          </a:prstGeom>
        </p:spPr>
        <p:txBody>
          <a:bodyPr vert="horz" lIns="127723" tIns="63862" rIns="127723" bIns="63862" rtlCol="0">
            <a:spAutoFit/>
          </a:bodyPr>
          <a:lstStyle>
            <a:lvl1pPr>
              <a:lnSpc>
                <a:spcPct val="100000"/>
              </a:lnSpc>
              <a:spcBef>
                <a:spcPts val="0"/>
              </a:spcBef>
              <a:defRPr sz="1350"/>
            </a:lvl1pPr>
            <a:lvl2pPr>
              <a:lnSpc>
                <a:spcPct val="100000"/>
              </a:lnSpc>
              <a:spcBef>
                <a:spcPts val="0"/>
              </a:spcBef>
              <a:defRPr sz="1200"/>
            </a:lvl2pPr>
            <a:lvl3pPr>
              <a:lnSpc>
                <a:spcPct val="100000"/>
              </a:lnSpc>
              <a:spcBef>
                <a:spcPts val="0"/>
              </a:spcBef>
              <a:defRPr sz="1050"/>
            </a:lvl3pPr>
            <a:lvl4pPr marL="1257278" indent="-179611">
              <a:lnSpc>
                <a:spcPct val="100000"/>
              </a:lnSpc>
              <a:spcBef>
                <a:spcPts val="0"/>
              </a:spcBef>
              <a:buFont typeface="Calibri" panose="020F0502020204030204" pitchFamily="34" charset="0"/>
              <a:buChar char="-"/>
              <a:defRPr sz="900"/>
            </a:lvl4pPr>
            <a:lvl5pPr marL="1616499" indent="-179611">
              <a:lnSpc>
                <a:spcPct val="100000"/>
              </a:lnSpc>
              <a:spcBef>
                <a:spcPts val="0"/>
              </a:spcBef>
              <a:buFont typeface="Wingdings" panose="05000000000000000000" pitchFamily="2" charset="2"/>
              <a:buChar char="§"/>
              <a:defRPr sz="9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2"/>
          <p:cNvSpPr>
            <a:spLocks noGrp="1"/>
          </p:cNvSpPr>
          <p:nvPr>
            <p:ph type="body" sz="quarter" idx="12" hasCustomPrompt="1"/>
          </p:nvPr>
        </p:nvSpPr>
        <p:spPr>
          <a:xfrm>
            <a:off x="660826" y="1067647"/>
            <a:ext cx="7924376" cy="279307"/>
          </a:xfrm>
        </p:spPr>
        <p:txBody>
          <a:bodyPr wrap="square">
            <a:spAutoFit/>
          </a:bodyPr>
          <a:lstStyle>
            <a:lvl1pPr marL="0" indent="0">
              <a:buFontTx/>
              <a:buNone/>
              <a:defRPr sz="1350"/>
            </a:lvl1pPr>
          </a:lstStyle>
          <a:p>
            <a:pPr lvl="0"/>
            <a:r>
              <a:rPr lang="en-US" noProof="0" dirty="0" err="1"/>
              <a:t>Texte</a:t>
            </a:r>
            <a:r>
              <a:rPr lang="en-US" noProof="0" dirty="0"/>
              <a:t> simple de la </a:t>
            </a:r>
            <a:r>
              <a:rPr lang="en-US" noProof="0" dirty="0" err="1"/>
              <a:t>diapositive</a:t>
            </a:r>
            <a:endParaRPr lang="en-US" noProof="0" dirty="0"/>
          </a:p>
        </p:txBody>
      </p:sp>
    </p:spTree>
    <p:extLst>
      <p:ext uri="{BB962C8B-B14F-4D97-AF65-F5344CB8AC3E}">
        <p14:creationId xmlns:p14="http://schemas.microsoft.com/office/powerpoint/2010/main" val="258152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D9553152-72A3-4E51-9052-E668A15E0F30}" type="slidenum">
              <a:rPr lang="en-US"/>
              <a:pPr>
                <a:defRPr/>
              </a:pPr>
              <a:t>‹#›</a:t>
            </a:fld>
            <a:endParaRPr lang="en-US" dirty="0"/>
          </a:p>
        </p:txBody>
      </p:sp>
    </p:spTree>
    <p:extLst>
      <p:ext uri="{BB962C8B-B14F-4D97-AF65-F5344CB8AC3E}">
        <p14:creationId xmlns:p14="http://schemas.microsoft.com/office/powerpoint/2010/main" val="153226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3BEB3EF-69BA-4C90-8816-4087FEEEA90B}" type="slidenum">
              <a:rPr lang="en-US"/>
              <a:pPr>
                <a:defRPr/>
              </a:pPr>
              <a:t>‹#›</a:t>
            </a:fld>
            <a:endParaRPr lang="en-US" dirty="0"/>
          </a:p>
        </p:txBody>
      </p:sp>
    </p:spTree>
    <p:extLst>
      <p:ext uri="{BB962C8B-B14F-4D97-AF65-F5344CB8AC3E}">
        <p14:creationId xmlns:p14="http://schemas.microsoft.com/office/powerpoint/2010/main" val="4213158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3D7EE34-FF3E-41A9-8C61-2FF22AB918D3}" type="slidenum">
              <a:rPr lang="en-US"/>
              <a:pPr>
                <a:defRPr/>
              </a:pPr>
              <a:t>‹#›</a:t>
            </a:fld>
            <a:endParaRPr lang="en-US" dirty="0"/>
          </a:p>
        </p:txBody>
      </p:sp>
    </p:spTree>
    <p:extLst>
      <p:ext uri="{BB962C8B-B14F-4D97-AF65-F5344CB8AC3E}">
        <p14:creationId xmlns:p14="http://schemas.microsoft.com/office/powerpoint/2010/main" val="151715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788BEACC-FC6F-481F-9234-97316E17F713}" type="slidenum">
              <a:rPr lang="en-US"/>
              <a:pPr>
                <a:defRPr/>
              </a:pPr>
              <a:t>‹#›</a:t>
            </a:fld>
            <a:endParaRPr lang="en-US" dirty="0"/>
          </a:p>
        </p:txBody>
      </p:sp>
    </p:spTree>
    <p:extLst>
      <p:ext uri="{BB962C8B-B14F-4D97-AF65-F5344CB8AC3E}">
        <p14:creationId xmlns:p14="http://schemas.microsoft.com/office/powerpoint/2010/main" val="228911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FE53EEFA-B39C-4333-B4FD-6A7CED793BE1}" type="slidenum">
              <a:rPr lang="en-US"/>
              <a:pPr>
                <a:defRPr/>
              </a:pPr>
              <a:t>‹#›</a:t>
            </a:fld>
            <a:endParaRPr lang="en-US" dirty="0"/>
          </a:p>
        </p:txBody>
      </p:sp>
    </p:spTree>
    <p:extLst>
      <p:ext uri="{BB962C8B-B14F-4D97-AF65-F5344CB8AC3E}">
        <p14:creationId xmlns:p14="http://schemas.microsoft.com/office/powerpoint/2010/main" val="393927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8DD4095-D540-48AD-94B6-7453DEF2C906}" type="slidenum">
              <a:rPr lang="en-US"/>
              <a:pPr>
                <a:defRPr/>
              </a:pPr>
              <a:t>‹#›</a:t>
            </a:fld>
            <a:endParaRPr lang="en-US" dirty="0"/>
          </a:p>
        </p:txBody>
      </p:sp>
    </p:spTree>
    <p:extLst>
      <p:ext uri="{BB962C8B-B14F-4D97-AF65-F5344CB8AC3E}">
        <p14:creationId xmlns:p14="http://schemas.microsoft.com/office/powerpoint/2010/main" val="144088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3592B61-0C54-457C-800C-EC0CAFC5DEB3}" type="slidenum">
              <a:rPr lang="en-US"/>
              <a:pPr>
                <a:defRPr/>
              </a:pPr>
              <a:t>‹#›</a:t>
            </a:fld>
            <a:endParaRPr lang="en-US" dirty="0"/>
          </a:p>
        </p:txBody>
      </p:sp>
    </p:spTree>
    <p:extLst>
      <p:ext uri="{BB962C8B-B14F-4D97-AF65-F5344CB8AC3E}">
        <p14:creationId xmlns:p14="http://schemas.microsoft.com/office/powerpoint/2010/main" val="23798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CAAF899-A79F-462A-9A37-6AD431D81EEF}" type="slidenum">
              <a:rPr lang="en-US"/>
              <a:pPr>
                <a:defRPr/>
              </a:pPr>
              <a:t>‹#›</a:t>
            </a:fld>
            <a:endParaRPr lang="en-US" dirty="0"/>
          </a:p>
        </p:txBody>
      </p:sp>
    </p:spTree>
    <p:extLst>
      <p:ext uri="{BB962C8B-B14F-4D97-AF65-F5344CB8AC3E}">
        <p14:creationId xmlns:p14="http://schemas.microsoft.com/office/powerpoint/2010/main" val="199422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11922E-1211-4A2B-B3CB-6C0A89193B1B}" type="slidenum">
              <a:rPr lang="en-US"/>
              <a:pPr>
                <a:defRPr/>
              </a:pPr>
              <a:t>‹#›</a:t>
            </a:fld>
            <a:endParaRPr lang="en-US" dirty="0"/>
          </a:p>
        </p:txBody>
      </p:sp>
    </p:spTree>
    <p:extLst>
      <p:ext uri="{BB962C8B-B14F-4D97-AF65-F5344CB8AC3E}">
        <p14:creationId xmlns:p14="http://schemas.microsoft.com/office/powerpoint/2010/main" val="2191510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7A45AEB-4125-4207-80A5-5F3E8C6A6AFF}" type="slidenum">
              <a:rPr lang="en-US"/>
              <a:pPr>
                <a:defRPr/>
              </a:pPr>
              <a:t>‹#›</a:t>
            </a:fld>
            <a:endParaRPr lang="en-US" dirty="0"/>
          </a:p>
        </p:txBody>
      </p:sp>
    </p:spTree>
    <p:extLst>
      <p:ext uri="{BB962C8B-B14F-4D97-AF65-F5344CB8AC3E}">
        <p14:creationId xmlns:p14="http://schemas.microsoft.com/office/powerpoint/2010/main" val="2294749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BEA46B1-FD2B-4CB7-95B4-1D92A74C66CD}" type="slidenum">
              <a:rPr lang="en-US"/>
              <a:pPr>
                <a:defRPr/>
              </a:pPr>
              <a:t>‹#›</a:t>
            </a:fld>
            <a:endParaRPr lang="en-US" dirty="0"/>
          </a:p>
        </p:txBody>
      </p:sp>
    </p:spTree>
    <p:extLst>
      <p:ext uri="{BB962C8B-B14F-4D97-AF65-F5344CB8AC3E}">
        <p14:creationId xmlns:p14="http://schemas.microsoft.com/office/powerpoint/2010/main" val="609102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a:t>Click to edit Master title style</a:t>
            </a:r>
          </a:p>
        </p:txBody>
      </p:sp>
      <p:sp>
        <p:nvSpPr>
          <p:cNvPr id="3" name="SmartArt Placeholder 2"/>
          <p:cNvSpPr>
            <a:spLocks noGrp="1"/>
          </p:cNvSpPr>
          <p:nvPr>
            <p:ph type="dgm" idx="1"/>
          </p:nvPr>
        </p:nvSpPr>
        <p:spPr>
          <a:xfrm>
            <a:off x="457200" y="1270000"/>
            <a:ext cx="8229600" cy="5199063"/>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83EE492E-BFA1-4111-8CFD-BD4DB55FB05E}" type="slidenum">
              <a:rPr lang="en-US"/>
              <a:pPr>
                <a:defRPr/>
              </a:pPr>
              <a:t>‹#›</a:t>
            </a:fld>
            <a:endParaRPr lang="en-US" dirty="0"/>
          </a:p>
        </p:txBody>
      </p:sp>
    </p:spTree>
    <p:extLst>
      <p:ext uri="{BB962C8B-B14F-4D97-AF65-F5344CB8AC3E}">
        <p14:creationId xmlns:p14="http://schemas.microsoft.com/office/powerpoint/2010/main" val="36275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5"/>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0" r:id="rId12"/>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2733676" y="161925"/>
            <a:ext cx="6410324"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7876" name="Rectangle 4"/>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487E022-1EC3-4521-9677-4586954CF0DD}" type="slidenum">
              <a:rPr lang="en-US"/>
              <a:pPr>
                <a:defRPr/>
              </a:pPr>
              <a:t>‹#›</a:t>
            </a:fld>
            <a:endParaRPr lang="en-US" dirty="0"/>
          </a:p>
        </p:txBody>
      </p:sp>
      <p:sp>
        <p:nvSpPr>
          <p:cNvPr id="207877" name="Rectangle 5"/>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030" name="Picture 6" descr="New_DOE_Logo_Color_042808"/>
          <p:cNvPicPr>
            <a:picLocks noChangeAspect="1" noChangeArrowheads="1"/>
          </p:cNvPicPr>
          <p:nvPr userDrawn="1"/>
        </p:nvPicPr>
        <p:blipFill>
          <a:blip r:embed="rId14" cstate="print"/>
          <a:srcRect/>
          <a:stretch>
            <a:fillRect/>
          </a:stretch>
        </p:blipFill>
        <p:spPr bwMode="auto">
          <a:xfrm>
            <a:off x="161925" y="171450"/>
            <a:ext cx="2563813" cy="646113"/>
          </a:xfrm>
          <a:prstGeom prst="rect">
            <a:avLst/>
          </a:prstGeom>
          <a:noFill/>
          <a:ln w="9525">
            <a:noFill/>
            <a:miter lim="800000"/>
            <a:headEnd/>
            <a:tailEnd/>
          </a:ln>
        </p:spPr>
      </p:pic>
    </p:spTree>
    <p:extLst>
      <p:ext uri="{BB962C8B-B14F-4D97-AF65-F5344CB8AC3E}">
        <p14:creationId xmlns:p14="http://schemas.microsoft.com/office/powerpoint/2010/main" val="9403719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0">
          <a:solidFill>
            <a:schemeClr val="tx1"/>
          </a:solidFill>
          <a:latin typeface="Arial Narrow" pitchFamily="34" charset="0"/>
          <a:ea typeface="+mn-ea"/>
          <a:cs typeface="+mn-cs"/>
        </a:defRPr>
      </a:lvl1pPr>
      <a:lvl2pPr marL="685800" indent="-228600" algn="l" rtl="0" eaLnBrk="0" fontAlgn="base" hangingPunct="0">
        <a:spcBef>
          <a:spcPct val="20000"/>
        </a:spcBef>
        <a:spcAft>
          <a:spcPct val="0"/>
        </a:spcAft>
        <a:buChar char="–"/>
        <a:defRPr b="0">
          <a:solidFill>
            <a:schemeClr val="tx1"/>
          </a:solidFill>
          <a:latin typeface="Arial Narrow" pitchFamily="34" charset="0"/>
        </a:defRPr>
      </a:lvl2pPr>
      <a:lvl3pPr marL="1143000" indent="-228600" algn="l" rtl="0" eaLnBrk="0" fontAlgn="base" hangingPunct="0">
        <a:spcBef>
          <a:spcPct val="20000"/>
        </a:spcBef>
        <a:spcAft>
          <a:spcPct val="0"/>
        </a:spcAft>
        <a:buChar char="•"/>
        <a:defRPr b="0">
          <a:solidFill>
            <a:schemeClr val="tx1"/>
          </a:solidFill>
          <a:latin typeface="Arial Narrow" pitchFamily="34" charset="0"/>
        </a:defRPr>
      </a:lvl3pPr>
      <a:lvl4pPr marL="1600200" indent="-228600" algn="l" rtl="0" eaLnBrk="0" fontAlgn="base" hangingPunct="0">
        <a:spcBef>
          <a:spcPct val="20000"/>
        </a:spcBef>
        <a:spcAft>
          <a:spcPct val="0"/>
        </a:spcAft>
        <a:buChar char="–"/>
        <a:defRPr b="0">
          <a:solidFill>
            <a:schemeClr val="tx1"/>
          </a:solidFill>
          <a:latin typeface="Arial Narrow" pitchFamily="34" charset="0"/>
        </a:defRPr>
      </a:lvl4pPr>
      <a:lvl5pPr marL="2057400" indent="-228600" algn="l" rtl="0" eaLnBrk="0" fontAlgn="base" hangingPunct="0">
        <a:spcBef>
          <a:spcPct val="20000"/>
        </a:spcBef>
        <a:spcAft>
          <a:spcPct val="0"/>
        </a:spcAft>
        <a:buChar char="»"/>
        <a:defRPr b="0">
          <a:solidFill>
            <a:schemeClr val="tx1"/>
          </a:solidFill>
          <a:latin typeface="Arial Narrow" pitchFamily="34"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785" y="1638604"/>
            <a:ext cx="5819418" cy="1458278"/>
          </a:xfrm>
        </p:spPr>
        <p:txBody>
          <a:bodyPr>
            <a:normAutofit/>
          </a:bodyPr>
          <a:lstStyle/>
          <a:p>
            <a:r>
              <a:rPr lang="en-US" dirty="0"/>
              <a:t>WBS 6.10.07</a:t>
            </a:r>
            <a:br>
              <a:rPr lang="en-US" dirty="0"/>
            </a:br>
            <a:r>
              <a:rPr lang="en-US" dirty="0"/>
              <a:t>Solenoid Magnet</a:t>
            </a:r>
          </a:p>
        </p:txBody>
      </p:sp>
      <p:sp>
        <p:nvSpPr>
          <p:cNvPr id="3" name="Subtitle 2"/>
          <p:cNvSpPr>
            <a:spLocks noGrp="1"/>
          </p:cNvSpPr>
          <p:nvPr>
            <p:ph type="subTitle" idx="1"/>
          </p:nvPr>
        </p:nvSpPr>
        <p:spPr>
          <a:xfrm>
            <a:off x="3944983" y="3614468"/>
            <a:ext cx="5016482" cy="1345302"/>
          </a:xfrm>
        </p:spPr>
        <p:txBody>
          <a:bodyPr>
            <a:normAutofit fontScale="85000" lnSpcReduction="20000"/>
          </a:bodyPr>
          <a:lstStyle/>
          <a:p>
            <a:r>
              <a:rPr lang="en-US" dirty="0"/>
              <a:t>Renuka Rajput-Ghoshal (JLab)</a:t>
            </a:r>
          </a:p>
          <a:p>
            <a:r>
              <a:rPr lang="en-US" dirty="0"/>
              <a:t>EIC Detector Comprehensive </a:t>
            </a:r>
          </a:p>
          <a:p>
            <a:r>
              <a:rPr lang="en-US" dirty="0"/>
              <a:t>Design Review </a:t>
            </a:r>
          </a:p>
          <a:p>
            <a:r>
              <a:rPr lang="en-US" sz="1400" dirty="0"/>
              <a:t>August 29-30, 2023</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241539" y="77544"/>
            <a:ext cx="7886700" cy="652707"/>
          </a:xfrm>
        </p:spPr>
        <p:txBody>
          <a:bodyPr>
            <a:normAutofit fontScale="90000"/>
          </a:bodyPr>
          <a:lstStyle/>
          <a:p>
            <a:r>
              <a:rPr lang="en-US" sz="3200" dirty="0" err="1"/>
              <a:t>ePIC</a:t>
            </a:r>
            <a:r>
              <a:rPr lang="en-US" sz="3200" dirty="0"/>
              <a:t> Detector Solenoid Magnet Specifications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10</a:t>
            </a:fld>
            <a:endParaRPr lang="en-US" dirty="0"/>
          </a:p>
        </p:txBody>
      </p:sp>
      <p:pic>
        <p:nvPicPr>
          <p:cNvPr id="5" name="Picture 4">
            <a:extLst>
              <a:ext uri="{FF2B5EF4-FFF2-40B4-BE49-F238E27FC236}">
                <a16:creationId xmlns:a16="http://schemas.microsoft.com/office/drawing/2014/main" id="{92A221F6-E3A6-4733-8E82-A1AC5318B64E}"/>
              </a:ext>
            </a:extLst>
          </p:cNvPr>
          <p:cNvPicPr>
            <a:picLocks noChangeAspect="1"/>
          </p:cNvPicPr>
          <p:nvPr/>
        </p:nvPicPr>
        <p:blipFill>
          <a:blip r:embed="rId2"/>
          <a:stretch>
            <a:fillRect/>
          </a:stretch>
        </p:blipFill>
        <p:spPr>
          <a:xfrm>
            <a:off x="630159" y="911471"/>
            <a:ext cx="7109460" cy="5623560"/>
          </a:xfrm>
          <a:prstGeom prst="rect">
            <a:avLst/>
          </a:prstGeom>
        </p:spPr>
      </p:pic>
      <p:sp>
        <p:nvSpPr>
          <p:cNvPr id="8" name="TextBox 7">
            <a:extLst>
              <a:ext uri="{FF2B5EF4-FFF2-40B4-BE49-F238E27FC236}">
                <a16:creationId xmlns:a16="http://schemas.microsoft.com/office/drawing/2014/main" id="{0000183F-A8FB-4406-A376-E021CA54CB8F}"/>
              </a:ext>
            </a:extLst>
          </p:cNvPr>
          <p:cNvSpPr txBox="1"/>
          <p:nvPr/>
        </p:nvSpPr>
        <p:spPr>
          <a:xfrm>
            <a:off x="7919148" y="734459"/>
            <a:ext cx="1135464" cy="369332"/>
          </a:xfrm>
          <a:prstGeom prst="rect">
            <a:avLst/>
          </a:prstGeom>
          <a:solidFill>
            <a:schemeClr val="accent1">
              <a:lumMod val="40000"/>
              <a:lumOff val="60000"/>
            </a:schemeClr>
          </a:solidFill>
        </p:spPr>
        <p:txBody>
          <a:bodyPr wrap="square" rtlCol="0">
            <a:spAutoFit/>
          </a:bodyPr>
          <a:lstStyle/>
          <a:p>
            <a:r>
              <a:rPr lang="en-US" dirty="0"/>
              <a:t>Charge #2</a:t>
            </a:r>
          </a:p>
        </p:txBody>
      </p:sp>
    </p:spTree>
    <p:extLst>
      <p:ext uri="{BB962C8B-B14F-4D97-AF65-F5344CB8AC3E}">
        <p14:creationId xmlns:p14="http://schemas.microsoft.com/office/powerpoint/2010/main" val="59561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233050624"/>
              </p:ext>
            </p:extLst>
          </p:nvPr>
        </p:nvGraphicFramePr>
        <p:xfrm>
          <a:off x="438824" y="1100365"/>
          <a:ext cx="3041610" cy="4846320"/>
        </p:xfrm>
        <a:graphic>
          <a:graphicData uri="http://schemas.openxmlformats.org/drawingml/2006/table">
            <a:tbl>
              <a:tblPr firstRow="1" bandRow="1">
                <a:tableStyleId>{72833802-FEF1-4C79-8D5D-14CF1EAF98D9}</a:tableStyleId>
              </a:tblPr>
              <a:tblGrid>
                <a:gridCol w="1191950">
                  <a:extLst>
                    <a:ext uri="{9D8B030D-6E8A-4147-A177-3AD203B41FA5}">
                      <a16:colId xmlns:a16="http://schemas.microsoft.com/office/drawing/2014/main" val="4223182797"/>
                    </a:ext>
                  </a:extLst>
                </a:gridCol>
                <a:gridCol w="1019493">
                  <a:extLst>
                    <a:ext uri="{9D8B030D-6E8A-4147-A177-3AD203B41FA5}">
                      <a16:colId xmlns:a16="http://schemas.microsoft.com/office/drawing/2014/main" val="4082738898"/>
                    </a:ext>
                  </a:extLst>
                </a:gridCol>
                <a:gridCol w="830167">
                  <a:extLst>
                    <a:ext uri="{9D8B030D-6E8A-4147-A177-3AD203B41FA5}">
                      <a16:colId xmlns:a16="http://schemas.microsoft.com/office/drawing/2014/main" val="853091411"/>
                    </a:ext>
                  </a:extLst>
                </a:gridCol>
              </a:tblGrid>
              <a:tr h="269465">
                <a:tc>
                  <a:txBody>
                    <a:bodyPr/>
                    <a:lstStyle/>
                    <a:p>
                      <a:r>
                        <a:rPr lang="fr-FR" sz="1200" dirty="0" err="1"/>
                        <a:t>Parameter</a:t>
                      </a:r>
                      <a:endParaRPr lang="en-US" sz="1200" dirty="0"/>
                    </a:p>
                  </a:txBody>
                  <a:tcPr/>
                </a:tc>
                <a:tc>
                  <a:txBody>
                    <a:bodyPr/>
                    <a:lstStyle/>
                    <a:p>
                      <a:pPr algn="ctr"/>
                      <a:r>
                        <a:rPr lang="fr-FR" sz="1200" dirty="0"/>
                        <a:t>V7.6.2.2.10</a:t>
                      </a:r>
                    </a:p>
                    <a:p>
                      <a:pPr algn="ctr"/>
                      <a:r>
                        <a:rPr lang="fr-FR" sz="1200" dirty="0"/>
                        <a:t>3D </a:t>
                      </a:r>
                      <a:endParaRPr lang="en-US" sz="1200" dirty="0"/>
                    </a:p>
                  </a:txBody>
                  <a:tcPr/>
                </a:tc>
                <a:tc>
                  <a:txBody>
                    <a:bodyPr/>
                    <a:lstStyle/>
                    <a:p>
                      <a:r>
                        <a:rPr lang="fr-FR" sz="1200" dirty="0" err="1"/>
                        <a:t>Units</a:t>
                      </a:r>
                      <a:endParaRPr lang="en-US" sz="1200" dirty="0"/>
                    </a:p>
                  </a:txBody>
                  <a:tcPr/>
                </a:tc>
                <a:extLst>
                  <a:ext uri="{0D108BD9-81ED-4DB2-BD59-A6C34878D82A}">
                    <a16:rowId xmlns:a16="http://schemas.microsoft.com/office/drawing/2014/main" val="1260231109"/>
                  </a:ext>
                </a:extLst>
              </a:tr>
              <a:tr h="269465">
                <a:tc>
                  <a:txBody>
                    <a:bodyPr/>
                    <a:lstStyle/>
                    <a:p>
                      <a:r>
                        <a:rPr lang="fr-FR" sz="1200" b="1" dirty="0" err="1">
                          <a:solidFill>
                            <a:srgbClr val="00B050"/>
                          </a:solidFill>
                        </a:rPr>
                        <a:t>Current</a:t>
                      </a:r>
                      <a:endParaRPr lang="en-US" sz="1200" b="1" dirty="0">
                        <a:solidFill>
                          <a:srgbClr val="00B050"/>
                        </a:solidFill>
                      </a:endParaRPr>
                    </a:p>
                  </a:txBody>
                  <a:tcPr/>
                </a:tc>
                <a:tc>
                  <a:txBody>
                    <a:bodyPr/>
                    <a:lstStyle/>
                    <a:p>
                      <a:pPr algn="ctr"/>
                      <a:r>
                        <a:rPr lang="fr-FR" sz="1200" b="1" dirty="0">
                          <a:solidFill>
                            <a:srgbClr val="00B050"/>
                          </a:solidFill>
                        </a:rPr>
                        <a:t>3924</a:t>
                      </a:r>
                      <a:endParaRPr lang="en-US" sz="1200" b="1" dirty="0">
                        <a:solidFill>
                          <a:srgbClr val="00B050"/>
                        </a:solidFill>
                      </a:endParaRPr>
                    </a:p>
                  </a:txBody>
                  <a:tcPr/>
                </a:tc>
                <a:tc>
                  <a:txBody>
                    <a:bodyPr/>
                    <a:lstStyle/>
                    <a:p>
                      <a:r>
                        <a:rPr lang="fr-FR" sz="1200" b="1" dirty="0">
                          <a:solidFill>
                            <a:srgbClr val="00B050"/>
                          </a:solidFill>
                        </a:rPr>
                        <a:t>A</a:t>
                      </a:r>
                      <a:endParaRPr lang="en-US" sz="1200" b="1" dirty="0">
                        <a:solidFill>
                          <a:srgbClr val="00B050"/>
                        </a:solidFill>
                      </a:endParaRPr>
                    </a:p>
                  </a:txBody>
                  <a:tcPr/>
                </a:tc>
                <a:extLst>
                  <a:ext uri="{0D108BD9-81ED-4DB2-BD59-A6C34878D82A}">
                    <a16:rowId xmlns:a16="http://schemas.microsoft.com/office/drawing/2014/main" val="2193669555"/>
                  </a:ext>
                </a:extLst>
              </a:tr>
              <a:tr h="269465">
                <a:tc>
                  <a:txBody>
                    <a:bodyPr/>
                    <a:lstStyle/>
                    <a:p>
                      <a:r>
                        <a:rPr lang="fr-FR" sz="1200" dirty="0"/>
                        <a:t>#</a:t>
                      </a:r>
                      <a:r>
                        <a:rPr lang="fr-FR" sz="1200" baseline="0" dirty="0"/>
                        <a:t> </a:t>
                      </a:r>
                      <a:r>
                        <a:rPr lang="fr-FR" sz="1200" baseline="0" dirty="0" err="1"/>
                        <a:t>turns</a:t>
                      </a:r>
                      <a:endParaRPr lang="en-US" sz="1200" dirty="0"/>
                    </a:p>
                  </a:txBody>
                  <a:tcPr/>
                </a:tc>
                <a:tc>
                  <a:txBody>
                    <a:bodyPr/>
                    <a:lstStyle/>
                    <a:p>
                      <a:pPr algn="ctr"/>
                      <a:r>
                        <a:rPr lang="fr-FR" sz="1200" dirty="0"/>
                        <a:t>1668</a:t>
                      </a:r>
                      <a:endParaRPr lang="en-US" sz="1200" dirty="0"/>
                    </a:p>
                  </a:txBody>
                  <a:tcPr anchor="ctr"/>
                </a:tc>
                <a:tc>
                  <a:txBody>
                    <a:bodyPr/>
                    <a:lstStyle/>
                    <a:p>
                      <a:endParaRPr lang="en-US" sz="1200" dirty="0"/>
                    </a:p>
                  </a:txBody>
                  <a:tcPr/>
                </a:tc>
                <a:extLst>
                  <a:ext uri="{0D108BD9-81ED-4DB2-BD59-A6C34878D82A}">
                    <a16:rowId xmlns:a16="http://schemas.microsoft.com/office/drawing/2014/main" val="2548143361"/>
                  </a:ext>
                </a:extLst>
              </a:tr>
              <a:tr h="269465">
                <a:tc>
                  <a:txBody>
                    <a:bodyPr/>
                    <a:lstStyle/>
                    <a:p>
                      <a:pPr marL="0" marR="0" lvl="0" indent="0" algn="l" defTabSz="957925"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B</a:t>
                      </a:r>
                      <a:r>
                        <a:rPr lang="fr-FR" sz="1200" b="1" baseline="-25000" dirty="0">
                          <a:solidFill>
                            <a:srgbClr val="00B050"/>
                          </a:solidFill>
                        </a:rPr>
                        <a:t>0</a:t>
                      </a:r>
                      <a:endParaRPr lang="en-US" sz="1200" b="1" dirty="0">
                        <a:solidFill>
                          <a:srgbClr val="00B050"/>
                        </a:solidFill>
                      </a:endParaRPr>
                    </a:p>
                  </a:txBody>
                  <a:tcPr/>
                </a:tc>
                <a:tc>
                  <a:txBody>
                    <a:bodyPr/>
                    <a:lstStyle/>
                    <a:p>
                      <a:pPr algn="ctr"/>
                      <a:r>
                        <a:rPr lang="fr-FR" sz="1200" b="1" dirty="0">
                          <a:solidFill>
                            <a:srgbClr val="00B050"/>
                          </a:solidFill>
                        </a:rPr>
                        <a:t>2.000</a:t>
                      </a:r>
                      <a:endParaRPr lang="en-US" sz="1200" b="1" dirty="0">
                        <a:solidFill>
                          <a:srgbClr val="00B050"/>
                        </a:solidFill>
                      </a:endParaRPr>
                    </a:p>
                  </a:txBody>
                  <a:tcPr/>
                </a:tc>
                <a:tc>
                  <a:txBody>
                    <a:bodyPr/>
                    <a:lstStyle/>
                    <a:p>
                      <a:r>
                        <a:rPr lang="fr-FR" sz="1200" b="1" dirty="0">
                          <a:solidFill>
                            <a:srgbClr val="00B050"/>
                          </a:solidFill>
                        </a:rPr>
                        <a:t>T</a:t>
                      </a:r>
                      <a:endParaRPr lang="en-US" sz="1200" b="1" dirty="0">
                        <a:solidFill>
                          <a:srgbClr val="00B050"/>
                        </a:solidFill>
                      </a:endParaRPr>
                    </a:p>
                  </a:txBody>
                  <a:tcPr/>
                </a:tc>
                <a:extLst>
                  <a:ext uri="{0D108BD9-81ED-4DB2-BD59-A6C34878D82A}">
                    <a16:rowId xmlns:a16="http://schemas.microsoft.com/office/drawing/2014/main" val="3526947983"/>
                  </a:ext>
                </a:extLst>
              </a:tr>
              <a:tr h="269465">
                <a:tc>
                  <a:txBody>
                    <a:bodyPr/>
                    <a:lstStyle/>
                    <a:p>
                      <a:pPr marL="0" marR="0" lvl="0" indent="0" algn="l" defTabSz="957925" rtl="0" eaLnBrk="1" fontAlgn="auto" latinLnBrk="0" hangingPunct="1">
                        <a:lnSpc>
                          <a:spcPct val="100000"/>
                        </a:lnSpc>
                        <a:spcBef>
                          <a:spcPts val="0"/>
                        </a:spcBef>
                        <a:spcAft>
                          <a:spcPts val="0"/>
                        </a:spcAft>
                        <a:buClrTx/>
                        <a:buSzTx/>
                        <a:buFontTx/>
                        <a:buNone/>
                        <a:tabLst/>
                        <a:defRPr/>
                      </a:pPr>
                      <a:r>
                        <a:rPr lang="fr-FR" sz="1200" b="1" dirty="0" err="1">
                          <a:solidFill>
                            <a:srgbClr val="00B050"/>
                          </a:solidFill>
                        </a:rPr>
                        <a:t>Homogeneity</a:t>
                      </a:r>
                      <a:endParaRPr lang="en-US" sz="1200" b="1" dirty="0">
                        <a:solidFill>
                          <a:srgbClr val="00B050"/>
                        </a:solidFill>
                      </a:endParaRPr>
                    </a:p>
                  </a:txBody>
                  <a:tcPr/>
                </a:tc>
                <a:tc>
                  <a:txBody>
                    <a:bodyPr/>
                    <a:lstStyle/>
                    <a:p>
                      <a:pPr algn="ctr"/>
                      <a:r>
                        <a:rPr lang="fr-FR" sz="1200" b="1" dirty="0">
                          <a:solidFill>
                            <a:srgbClr val="00B050"/>
                          </a:solidFill>
                        </a:rPr>
                        <a:t>12.7</a:t>
                      </a:r>
                      <a:endParaRPr lang="en-US" sz="1200" b="1" dirty="0">
                        <a:solidFill>
                          <a:srgbClr val="00B050"/>
                        </a:solidFill>
                      </a:endParaRPr>
                    </a:p>
                  </a:txBody>
                  <a:tcPr/>
                </a:tc>
                <a:tc>
                  <a:txBody>
                    <a:bodyPr/>
                    <a:lstStyle/>
                    <a:p>
                      <a:r>
                        <a:rPr lang="fr-FR" sz="1200" b="1" dirty="0">
                          <a:solidFill>
                            <a:srgbClr val="00B050"/>
                          </a:solidFill>
                        </a:rPr>
                        <a:t>%</a:t>
                      </a:r>
                      <a:endParaRPr lang="en-US" sz="1200" b="1" dirty="0">
                        <a:solidFill>
                          <a:srgbClr val="00B050"/>
                        </a:solidFill>
                      </a:endParaRPr>
                    </a:p>
                  </a:txBody>
                  <a:tcPr/>
                </a:tc>
                <a:extLst>
                  <a:ext uri="{0D108BD9-81ED-4DB2-BD59-A6C34878D82A}">
                    <a16:rowId xmlns:a16="http://schemas.microsoft.com/office/drawing/2014/main" val="3616349918"/>
                  </a:ext>
                </a:extLst>
              </a:tr>
              <a:tr h="269465">
                <a:tc>
                  <a:txBody>
                    <a:bodyPr/>
                    <a:lstStyle/>
                    <a:p>
                      <a:pPr marL="0" marR="0" lvl="0" indent="0" algn="l" defTabSz="957925"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Projectivity</a:t>
                      </a:r>
                      <a:endParaRPr lang="en-US" sz="1200" b="1" dirty="0">
                        <a:solidFill>
                          <a:srgbClr val="00B050"/>
                        </a:solidFill>
                      </a:endParaRPr>
                    </a:p>
                  </a:txBody>
                  <a:tcPr/>
                </a:tc>
                <a:tc>
                  <a:txBody>
                    <a:bodyPr/>
                    <a:lstStyle/>
                    <a:p>
                      <a:pPr algn="ctr"/>
                      <a:r>
                        <a:rPr lang="fr-FR" sz="1200" b="1" dirty="0">
                          <a:solidFill>
                            <a:srgbClr val="00B050"/>
                          </a:solidFill>
                        </a:rPr>
                        <a:t>3.28</a:t>
                      </a:r>
                      <a:endParaRPr lang="en-US" sz="1200" b="1" dirty="0">
                        <a:solidFill>
                          <a:srgbClr val="00B050"/>
                        </a:solidFill>
                      </a:endParaRPr>
                    </a:p>
                  </a:txBody>
                  <a:tcPr/>
                </a:tc>
                <a:tc>
                  <a:txBody>
                    <a:bodyPr/>
                    <a:lstStyle/>
                    <a:p>
                      <a:r>
                        <a:rPr lang="fr-FR" sz="1200" b="1" dirty="0">
                          <a:solidFill>
                            <a:srgbClr val="00B050"/>
                          </a:solidFill>
                        </a:rPr>
                        <a:t>Tmm²/A</a:t>
                      </a:r>
                      <a:endParaRPr lang="en-US" sz="1200" b="1" dirty="0">
                        <a:solidFill>
                          <a:srgbClr val="00B050"/>
                        </a:solidFill>
                      </a:endParaRPr>
                    </a:p>
                  </a:txBody>
                  <a:tcPr/>
                </a:tc>
                <a:extLst>
                  <a:ext uri="{0D108BD9-81ED-4DB2-BD59-A6C34878D82A}">
                    <a16:rowId xmlns:a16="http://schemas.microsoft.com/office/drawing/2014/main" val="3271025170"/>
                  </a:ext>
                </a:extLst>
              </a:tr>
              <a:tr h="269465">
                <a:tc>
                  <a:txBody>
                    <a:bodyPr/>
                    <a:lstStyle/>
                    <a:p>
                      <a:pPr marL="0" marR="0" lvl="0" indent="0" algn="l" defTabSz="957925" rtl="0" eaLnBrk="1" fontAlgn="auto" latinLnBrk="0" hangingPunct="1">
                        <a:lnSpc>
                          <a:spcPct val="100000"/>
                        </a:lnSpc>
                        <a:spcBef>
                          <a:spcPts val="0"/>
                        </a:spcBef>
                        <a:spcAft>
                          <a:spcPts val="0"/>
                        </a:spcAft>
                        <a:buClrTx/>
                        <a:buSzTx/>
                        <a:buFontTx/>
                        <a:buNone/>
                        <a:tabLst/>
                        <a:defRPr/>
                      </a:pPr>
                      <a:r>
                        <a:rPr lang="fr-FR" sz="1200" dirty="0" err="1"/>
                        <a:t>Bpeak</a:t>
                      </a:r>
                      <a:r>
                        <a:rPr lang="fr-FR" sz="1200" dirty="0"/>
                        <a:t> (MOD 3)</a:t>
                      </a:r>
                      <a:endParaRPr lang="en-US" sz="1200" dirty="0"/>
                    </a:p>
                  </a:txBody>
                  <a:tcPr/>
                </a:tc>
                <a:tc>
                  <a:txBody>
                    <a:bodyPr/>
                    <a:lstStyle/>
                    <a:p>
                      <a:pPr algn="ctr"/>
                      <a:r>
                        <a:rPr lang="fr-FR" sz="1200" dirty="0"/>
                        <a:t>2.671</a:t>
                      </a:r>
                      <a:endParaRPr lang="en-US" sz="1200" dirty="0"/>
                    </a:p>
                  </a:txBody>
                  <a:tcPr/>
                </a:tc>
                <a:tc>
                  <a:txBody>
                    <a:bodyPr/>
                    <a:lstStyle/>
                    <a:p>
                      <a:r>
                        <a:rPr lang="fr-FR" sz="1200" dirty="0"/>
                        <a:t>T</a:t>
                      </a:r>
                      <a:endParaRPr lang="en-US" sz="1200" dirty="0"/>
                    </a:p>
                  </a:txBody>
                  <a:tcPr/>
                </a:tc>
                <a:extLst>
                  <a:ext uri="{0D108BD9-81ED-4DB2-BD59-A6C34878D82A}">
                    <a16:rowId xmlns:a16="http://schemas.microsoft.com/office/drawing/2014/main" val="927953965"/>
                  </a:ext>
                </a:extLst>
              </a:tr>
              <a:tr h="269465">
                <a:tc>
                  <a:txBody>
                    <a:bodyPr/>
                    <a:lstStyle/>
                    <a:p>
                      <a:r>
                        <a:rPr lang="fr-FR" sz="1200" b="1" dirty="0" err="1">
                          <a:solidFill>
                            <a:srgbClr val="00B050"/>
                          </a:solidFill>
                        </a:rPr>
                        <a:t>Energy</a:t>
                      </a:r>
                      <a:endParaRPr lang="en-US" sz="1200" b="1" dirty="0">
                        <a:solidFill>
                          <a:srgbClr val="00B050"/>
                        </a:solidFill>
                      </a:endParaRPr>
                    </a:p>
                  </a:txBody>
                  <a:tcPr/>
                </a:tc>
                <a:tc>
                  <a:txBody>
                    <a:bodyPr/>
                    <a:lstStyle/>
                    <a:p>
                      <a:pPr algn="ctr"/>
                      <a:r>
                        <a:rPr lang="fr-FR" sz="1200" b="1" dirty="0">
                          <a:solidFill>
                            <a:srgbClr val="00B050"/>
                          </a:solidFill>
                        </a:rPr>
                        <a:t>45.010</a:t>
                      </a:r>
                      <a:endParaRPr lang="en-US" sz="1200" b="1" dirty="0">
                        <a:solidFill>
                          <a:srgbClr val="00B050"/>
                        </a:solidFill>
                      </a:endParaRPr>
                    </a:p>
                  </a:txBody>
                  <a:tcPr/>
                </a:tc>
                <a:tc>
                  <a:txBody>
                    <a:bodyPr/>
                    <a:lstStyle/>
                    <a:p>
                      <a:r>
                        <a:rPr lang="fr-FR" sz="1200" b="1" dirty="0">
                          <a:solidFill>
                            <a:srgbClr val="00B050"/>
                          </a:solidFill>
                        </a:rPr>
                        <a:t>MJ</a:t>
                      </a:r>
                      <a:endParaRPr lang="en-US" sz="1200" b="1" dirty="0">
                        <a:solidFill>
                          <a:srgbClr val="00B050"/>
                        </a:solidFill>
                      </a:endParaRPr>
                    </a:p>
                  </a:txBody>
                  <a:tcPr/>
                </a:tc>
                <a:extLst>
                  <a:ext uri="{0D108BD9-81ED-4DB2-BD59-A6C34878D82A}">
                    <a16:rowId xmlns:a16="http://schemas.microsoft.com/office/drawing/2014/main" val="3649527761"/>
                  </a:ext>
                </a:extLst>
              </a:tr>
              <a:tr h="269465">
                <a:tc>
                  <a:txBody>
                    <a:bodyPr/>
                    <a:lstStyle/>
                    <a:p>
                      <a:r>
                        <a:rPr lang="fr-FR" sz="1200" dirty="0"/>
                        <a:t>Inductance</a:t>
                      </a:r>
                      <a:endParaRPr lang="en-US" sz="1200" dirty="0"/>
                    </a:p>
                  </a:txBody>
                  <a:tcPr/>
                </a:tc>
                <a:tc>
                  <a:txBody>
                    <a:bodyPr/>
                    <a:lstStyle/>
                    <a:p>
                      <a:pPr algn="ctr"/>
                      <a:r>
                        <a:rPr lang="fr-FR" sz="1200" dirty="0"/>
                        <a:t>5.846</a:t>
                      </a:r>
                      <a:endParaRPr lang="en-US" sz="1200" dirty="0"/>
                    </a:p>
                  </a:txBody>
                  <a:tcPr/>
                </a:tc>
                <a:tc>
                  <a:txBody>
                    <a:bodyPr/>
                    <a:lstStyle/>
                    <a:p>
                      <a:r>
                        <a:rPr lang="fr-FR" sz="1200" dirty="0"/>
                        <a:t>H</a:t>
                      </a:r>
                      <a:endParaRPr lang="en-US" sz="1200" dirty="0"/>
                    </a:p>
                  </a:txBody>
                  <a:tcPr/>
                </a:tc>
                <a:extLst>
                  <a:ext uri="{0D108BD9-81ED-4DB2-BD59-A6C34878D82A}">
                    <a16:rowId xmlns:a16="http://schemas.microsoft.com/office/drawing/2014/main" val="3012551756"/>
                  </a:ext>
                </a:extLst>
              </a:tr>
              <a:tr h="269465">
                <a:tc>
                  <a:txBody>
                    <a:bodyPr/>
                    <a:lstStyle/>
                    <a:p>
                      <a:r>
                        <a:rPr lang="fr-FR" sz="1200" dirty="0" err="1"/>
                        <a:t>Fz</a:t>
                      </a:r>
                      <a:r>
                        <a:rPr lang="fr-FR" sz="1200" dirty="0"/>
                        <a:t> MOD 1</a:t>
                      </a:r>
                      <a:endParaRPr lang="en-US" sz="1200" dirty="0"/>
                    </a:p>
                  </a:txBody>
                  <a:tcPr/>
                </a:tc>
                <a:tc>
                  <a:txBody>
                    <a:bodyPr/>
                    <a:lstStyle/>
                    <a:p>
                      <a:pPr algn="ctr"/>
                      <a:r>
                        <a:rPr lang="fr-FR" sz="1200" dirty="0"/>
                        <a:t>11.88</a:t>
                      </a:r>
                      <a:endParaRPr lang="en-US" sz="1200" dirty="0"/>
                    </a:p>
                  </a:txBody>
                  <a:tcPr/>
                </a:tc>
                <a:tc>
                  <a:txBody>
                    <a:bodyPr/>
                    <a:lstStyle/>
                    <a:p>
                      <a:r>
                        <a:rPr lang="fr-FR" sz="1200" dirty="0"/>
                        <a:t>MN</a:t>
                      </a:r>
                      <a:endParaRPr lang="en-US" sz="1200" dirty="0"/>
                    </a:p>
                  </a:txBody>
                  <a:tcPr/>
                </a:tc>
                <a:extLst>
                  <a:ext uri="{0D108BD9-81ED-4DB2-BD59-A6C34878D82A}">
                    <a16:rowId xmlns:a16="http://schemas.microsoft.com/office/drawing/2014/main" val="729077566"/>
                  </a:ext>
                </a:extLst>
              </a:tr>
              <a:tr h="269465">
                <a:tc>
                  <a:txBody>
                    <a:bodyPr/>
                    <a:lstStyle/>
                    <a:p>
                      <a:r>
                        <a:rPr lang="fr-FR" sz="1200" dirty="0" err="1"/>
                        <a:t>Fz</a:t>
                      </a:r>
                      <a:r>
                        <a:rPr lang="fr-FR" sz="1200" baseline="0" dirty="0"/>
                        <a:t> MOD 2</a:t>
                      </a:r>
                      <a:endParaRPr lang="en-US" sz="1200" dirty="0"/>
                    </a:p>
                  </a:txBody>
                  <a:tcPr/>
                </a:tc>
                <a:tc>
                  <a:txBody>
                    <a:bodyPr/>
                    <a:lstStyle/>
                    <a:p>
                      <a:pPr algn="ctr"/>
                      <a:r>
                        <a:rPr lang="fr-FR" sz="1200" dirty="0"/>
                        <a:t>57.5</a:t>
                      </a:r>
                      <a:endParaRPr lang="en-US" sz="1200" dirty="0"/>
                    </a:p>
                  </a:txBody>
                  <a:tcPr/>
                </a:tc>
                <a:tc>
                  <a:txBody>
                    <a:bodyPr/>
                    <a:lstStyle/>
                    <a:p>
                      <a:r>
                        <a:rPr lang="fr-FR" sz="1200" dirty="0" err="1"/>
                        <a:t>kN</a:t>
                      </a:r>
                      <a:endParaRPr lang="en-US" sz="1200" dirty="0"/>
                    </a:p>
                  </a:txBody>
                  <a:tcPr/>
                </a:tc>
                <a:extLst>
                  <a:ext uri="{0D108BD9-81ED-4DB2-BD59-A6C34878D82A}">
                    <a16:rowId xmlns:a16="http://schemas.microsoft.com/office/drawing/2014/main" val="1194563722"/>
                  </a:ext>
                </a:extLst>
              </a:tr>
              <a:tr h="269465">
                <a:tc>
                  <a:txBody>
                    <a:bodyPr/>
                    <a:lstStyle/>
                    <a:p>
                      <a:r>
                        <a:rPr lang="fr-FR" sz="1200" dirty="0" err="1"/>
                        <a:t>Fz</a:t>
                      </a:r>
                      <a:r>
                        <a:rPr lang="fr-FR" sz="1200" dirty="0"/>
                        <a:t> MOD 3</a:t>
                      </a:r>
                      <a:endParaRPr lang="en-US" sz="1200" dirty="0"/>
                    </a:p>
                  </a:txBody>
                  <a:tcPr/>
                </a:tc>
                <a:tc>
                  <a:txBody>
                    <a:bodyPr/>
                    <a:lstStyle/>
                    <a:p>
                      <a:pPr algn="ctr"/>
                      <a:r>
                        <a:rPr lang="fr-FR" sz="1200" dirty="0"/>
                        <a:t>-11.97</a:t>
                      </a:r>
                      <a:endParaRPr lang="en-US" sz="1200" dirty="0"/>
                    </a:p>
                  </a:txBody>
                  <a:tcPr/>
                </a:tc>
                <a:tc>
                  <a:txBody>
                    <a:bodyPr/>
                    <a:lstStyle/>
                    <a:p>
                      <a:r>
                        <a:rPr lang="fr-FR" sz="1200" dirty="0"/>
                        <a:t>MN</a:t>
                      </a:r>
                      <a:endParaRPr lang="en-US" sz="1200" dirty="0"/>
                    </a:p>
                  </a:txBody>
                  <a:tcPr/>
                </a:tc>
                <a:extLst>
                  <a:ext uri="{0D108BD9-81ED-4DB2-BD59-A6C34878D82A}">
                    <a16:rowId xmlns:a16="http://schemas.microsoft.com/office/drawing/2014/main" val="2841377666"/>
                  </a:ext>
                </a:extLst>
              </a:tr>
              <a:tr h="269465">
                <a:tc>
                  <a:txBody>
                    <a:bodyPr/>
                    <a:lstStyle/>
                    <a:p>
                      <a:r>
                        <a:rPr lang="fr-FR" sz="1200" b="1" dirty="0" err="1">
                          <a:solidFill>
                            <a:srgbClr val="00B050"/>
                          </a:solidFill>
                        </a:rPr>
                        <a:t>Fz</a:t>
                      </a:r>
                      <a:r>
                        <a:rPr lang="fr-FR" sz="1200" b="1" dirty="0">
                          <a:solidFill>
                            <a:srgbClr val="00B050"/>
                          </a:solidFill>
                        </a:rPr>
                        <a:t> </a:t>
                      </a:r>
                      <a:r>
                        <a:rPr lang="fr-FR" sz="1200" b="1" dirty="0" err="1">
                          <a:solidFill>
                            <a:srgbClr val="00B050"/>
                          </a:solidFill>
                        </a:rPr>
                        <a:t>tot</a:t>
                      </a:r>
                      <a:endParaRPr lang="en-US" sz="1200" b="1" dirty="0">
                        <a:solidFill>
                          <a:srgbClr val="00B050"/>
                        </a:solidFill>
                      </a:endParaRPr>
                    </a:p>
                  </a:txBody>
                  <a:tcPr/>
                </a:tc>
                <a:tc>
                  <a:txBody>
                    <a:bodyPr/>
                    <a:lstStyle/>
                    <a:p>
                      <a:pPr algn="ctr"/>
                      <a:r>
                        <a:rPr lang="fr-FR" sz="1200" b="1" dirty="0">
                          <a:solidFill>
                            <a:srgbClr val="00B050"/>
                          </a:solidFill>
                        </a:rPr>
                        <a:t>-32.4</a:t>
                      </a:r>
                      <a:endParaRPr lang="en-US" sz="1200" b="1" dirty="0">
                        <a:solidFill>
                          <a:srgbClr val="00B050"/>
                        </a:solidFill>
                      </a:endParaRPr>
                    </a:p>
                  </a:txBody>
                  <a:tcPr/>
                </a:tc>
                <a:tc>
                  <a:txBody>
                    <a:bodyPr/>
                    <a:lstStyle/>
                    <a:p>
                      <a:r>
                        <a:rPr lang="fr-FR" sz="1200" b="1" dirty="0" err="1">
                          <a:solidFill>
                            <a:srgbClr val="00B050"/>
                          </a:solidFill>
                        </a:rPr>
                        <a:t>kN</a:t>
                      </a:r>
                      <a:endParaRPr lang="en-US" sz="1200" b="1" dirty="0">
                        <a:solidFill>
                          <a:srgbClr val="00B050"/>
                        </a:solidFill>
                      </a:endParaRPr>
                    </a:p>
                  </a:txBody>
                  <a:tcPr/>
                </a:tc>
                <a:extLst>
                  <a:ext uri="{0D108BD9-81ED-4DB2-BD59-A6C34878D82A}">
                    <a16:rowId xmlns:a16="http://schemas.microsoft.com/office/drawing/2014/main" val="264091155"/>
                  </a:ext>
                </a:extLst>
              </a:tr>
              <a:tr h="269465">
                <a:tc>
                  <a:txBody>
                    <a:bodyPr/>
                    <a:lstStyle/>
                    <a:p>
                      <a:r>
                        <a:rPr lang="fr-FR" sz="1200" b="1" dirty="0">
                          <a:solidFill>
                            <a:srgbClr val="00B050"/>
                          </a:solidFill>
                        </a:rPr>
                        <a:t>Fr </a:t>
                      </a:r>
                      <a:r>
                        <a:rPr lang="fr-FR" sz="1200" b="1" dirty="0" err="1">
                          <a:solidFill>
                            <a:srgbClr val="00B050"/>
                          </a:solidFill>
                        </a:rPr>
                        <a:t>Tot</a:t>
                      </a:r>
                      <a:endParaRPr lang="en-US" sz="1200" b="1" dirty="0">
                        <a:solidFill>
                          <a:srgbClr val="00B050"/>
                        </a:solidFill>
                      </a:endParaRPr>
                    </a:p>
                  </a:txBody>
                  <a:tcPr/>
                </a:tc>
                <a:tc>
                  <a:txBody>
                    <a:bodyPr/>
                    <a:lstStyle/>
                    <a:p>
                      <a:pPr algn="ctr"/>
                      <a:r>
                        <a:rPr lang="fr-FR" sz="1200" b="1" dirty="0">
                          <a:solidFill>
                            <a:srgbClr val="00B050"/>
                          </a:solidFill>
                        </a:rPr>
                        <a:t>112</a:t>
                      </a:r>
                      <a:endParaRPr lang="en-US" sz="1200" b="1" dirty="0">
                        <a:solidFill>
                          <a:srgbClr val="00B050"/>
                        </a:solidFill>
                      </a:endParaRPr>
                    </a:p>
                  </a:txBody>
                  <a:tcPr/>
                </a:tc>
                <a:tc>
                  <a:txBody>
                    <a:bodyPr/>
                    <a:lstStyle/>
                    <a:p>
                      <a:r>
                        <a:rPr lang="fr-FR" sz="1200" b="1" dirty="0">
                          <a:solidFill>
                            <a:srgbClr val="00B050"/>
                          </a:solidFill>
                        </a:rPr>
                        <a:t>N</a:t>
                      </a:r>
                      <a:endParaRPr lang="en-US" sz="1200" b="1" dirty="0">
                        <a:solidFill>
                          <a:srgbClr val="00B050"/>
                        </a:solidFill>
                      </a:endParaRPr>
                    </a:p>
                  </a:txBody>
                  <a:tcPr/>
                </a:tc>
                <a:extLst>
                  <a:ext uri="{0D108BD9-81ED-4DB2-BD59-A6C34878D82A}">
                    <a16:rowId xmlns:a16="http://schemas.microsoft.com/office/drawing/2014/main" val="1048146661"/>
                  </a:ext>
                </a:extLst>
              </a:tr>
              <a:tr h="269465">
                <a:tc>
                  <a:txBody>
                    <a:bodyPr/>
                    <a:lstStyle/>
                    <a:p>
                      <a:r>
                        <a:rPr lang="fr-FR" sz="1200" b="1" dirty="0">
                          <a:solidFill>
                            <a:srgbClr val="FF0000"/>
                          </a:solidFill>
                        </a:rPr>
                        <a:t>B5300</a:t>
                      </a:r>
                      <a:endParaRPr lang="en-US" sz="1200" b="1" dirty="0">
                        <a:solidFill>
                          <a:srgbClr val="FF0000"/>
                        </a:solidFill>
                      </a:endParaRPr>
                    </a:p>
                  </a:txBody>
                  <a:tcPr/>
                </a:tc>
                <a:tc>
                  <a:txBody>
                    <a:bodyPr/>
                    <a:lstStyle/>
                    <a:p>
                      <a:pPr algn="ctr"/>
                      <a:r>
                        <a:rPr lang="fr-FR" sz="1200" b="1" dirty="0">
                          <a:solidFill>
                            <a:srgbClr val="FF0000"/>
                          </a:solidFill>
                        </a:rPr>
                        <a:t>15.3</a:t>
                      </a:r>
                      <a:endParaRPr lang="en-US" sz="1200" b="1" dirty="0">
                        <a:solidFill>
                          <a:srgbClr val="FF0000"/>
                        </a:solidFill>
                      </a:endParaRPr>
                    </a:p>
                  </a:txBody>
                  <a:tcPr/>
                </a:tc>
                <a:tc>
                  <a:txBody>
                    <a:bodyPr/>
                    <a:lstStyle/>
                    <a:p>
                      <a:r>
                        <a:rPr lang="fr-FR" sz="1200" b="0" dirty="0">
                          <a:solidFill>
                            <a:srgbClr val="FF0000"/>
                          </a:solidFill>
                        </a:rPr>
                        <a:t>G</a:t>
                      </a:r>
                      <a:endParaRPr lang="en-US" sz="1200" b="0" dirty="0">
                        <a:solidFill>
                          <a:srgbClr val="FF0000"/>
                        </a:solidFill>
                      </a:endParaRPr>
                    </a:p>
                  </a:txBody>
                  <a:tcPr/>
                </a:tc>
                <a:extLst>
                  <a:ext uri="{0D108BD9-81ED-4DB2-BD59-A6C34878D82A}">
                    <a16:rowId xmlns:a16="http://schemas.microsoft.com/office/drawing/2014/main" val="2711035503"/>
                  </a:ext>
                </a:extLst>
              </a:tr>
              <a:tr h="269465">
                <a:tc>
                  <a:txBody>
                    <a:bodyPr/>
                    <a:lstStyle/>
                    <a:p>
                      <a:r>
                        <a:rPr lang="fr-FR" sz="1200" dirty="0">
                          <a:solidFill>
                            <a:srgbClr val="FF0000"/>
                          </a:solidFill>
                        </a:rPr>
                        <a:t>B7200</a:t>
                      </a:r>
                      <a:endParaRPr lang="en-US" sz="1200" dirty="0">
                        <a:solidFill>
                          <a:srgbClr val="FF0000"/>
                        </a:solidFill>
                      </a:endParaRPr>
                    </a:p>
                  </a:txBody>
                  <a:tcPr/>
                </a:tc>
                <a:tc>
                  <a:txBody>
                    <a:bodyPr/>
                    <a:lstStyle/>
                    <a:p>
                      <a:pPr algn="ctr"/>
                      <a:r>
                        <a:rPr lang="fr-FR" sz="1200" b="1" dirty="0">
                          <a:solidFill>
                            <a:srgbClr val="FF0000"/>
                          </a:solidFill>
                        </a:rPr>
                        <a:t>10.9</a:t>
                      </a:r>
                      <a:endParaRPr lang="en-US" sz="1200" b="1" dirty="0">
                        <a:solidFill>
                          <a:srgbClr val="FF0000"/>
                        </a:solidFill>
                      </a:endParaRPr>
                    </a:p>
                  </a:txBody>
                  <a:tcPr/>
                </a:tc>
                <a:tc>
                  <a:txBody>
                    <a:bodyPr/>
                    <a:lstStyle/>
                    <a:p>
                      <a:r>
                        <a:rPr lang="fr-FR" sz="1200" dirty="0">
                          <a:solidFill>
                            <a:srgbClr val="FF0000"/>
                          </a:solidFill>
                        </a:rPr>
                        <a:t>G</a:t>
                      </a:r>
                      <a:endParaRPr lang="en-US" sz="1200" dirty="0">
                        <a:solidFill>
                          <a:srgbClr val="FF0000"/>
                        </a:solidFill>
                      </a:endParaRPr>
                    </a:p>
                  </a:txBody>
                  <a:tcPr/>
                </a:tc>
                <a:extLst>
                  <a:ext uri="{0D108BD9-81ED-4DB2-BD59-A6C34878D82A}">
                    <a16:rowId xmlns:a16="http://schemas.microsoft.com/office/drawing/2014/main" val="379090341"/>
                  </a:ext>
                </a:extLst>
              </a:tr>
              <a:tr h="269465">
                <a:tc>
                  <a:txBody>
                    <a:bodyPr/>
                    <a:lstStyle/>
                    <a:p>
                      <a:r>
                        <a:rPr lang="fr-FR" sz="1200" dirty="0"/>
                        <a:t>B3400</a:t>
                      </a:r>
                      <a:endParaRPr lang="en-US" sz="1200" dirty="0"/>
                    </a:p>
                  </a:txBody>
                  <a:tcPr/>
                </a:tc>
                <a:tc>
                  <a:txBody>
                    <a:bodyPr/>
                    <a:lstStyle/>
                    <a:p>
                      <a:pPr algn="ctr"/>
                      <a:r>
                        <a:rPr lang="fr-FR" sz="1200" b="1" dirty="0">
                          <a:solidFill>
                            <a:srgbClr val="00B050"/>
                          </a:solidFill>
                        </a:rPr>
                        <a:t>2.4</a:t>
                      </a:r>
                      <a:endParaRPr lang="en-US" sz="1200" b="1" dirty="0">
                        <a:solidFill>
                          <a:srgbClr val="00B050"/>
                        </a:solidFill>
                      </a:endParaRPr>
                    </a:p>
                  </a:txBody>
                  <a:tcPr/>
                </a:tc>
                <a:tc>
                  <a:txBody>
                    <a:bodyPr/>
                    <a:lstStyle/>
                    <a:p>
                      <a:r>
                        <a:rPr lang="fr-FR" sz="1200" dirty="0"/>
                        <a:t>G</a:t>
                      </a:r>
                      <a:endParaRPr lang="en-US" sz="1200" dirty="0"/>
                    </a:p>
                  </a:txBody>
                  <a:tcPr/>
                </a:tc>
                <a:extLst>
                  <a:ext uri="{0D108BD9-81ED-4DB2-BD59-A6C34878D82A}">
                    <a16:rowId xmlns:a16="http://schemas.microsoft.com/office/drawing/2014/main" val="1570197830"/>
                  </a:ext>
                </a:extLst>
              </a:tr>
            </a:tbl>
          </a:graphicData>
        </a:graphic>
      </p:graphicFrame>
      <p:pic>
        <p:nvPicPr>
          <p:cNvPr id="9" name="Picture 8"/>
          <p:cNvPicPr>
            <a:picLocks noChangeAspect="1"/>
          </p:cNvPicPr>
          <p:nvPr/>
        </p:nvPicPr>
        <p:blipFill>
          <a:blip r:embed="rId2"/>
          <a:stretch>
            <a:fillRect/>
          </a:stretch>
        </p:blipFill>
        <p:spPr>
          <a:xfrm>
            <a:off x="3594735" y="1034229"/>
            <a:ext cx="3824370" cy="2737498"/>
          </a:xfrm>
          <a:prstGeom prst="rect">
            <a:avLst/>
          </a:prstGeom>
        </p:spPr>
      </p:pic>
      <p:sp>
        <p:nvSpPr>
          <p:cNvPr id="10" name="Title 1">
            <a:extLst>
              <a:ext uri="{FF2B5EF4-FFF2-40B4-BE49-F238E27FC236}">
                <a16:creationId xmlns:a16="http://schemas.microsoft.com/office/drawing/2014/main" id="{3B27D1FD-E817-4437-B00C-F4C1DA429865}"/>
              </a:ext>
            </a:extLst>
          </p:cNvPr>
          <p:cNvSpPr txBox="1">
            <a:spLocks/>
          </p:cNvSpPr>
          <p:nvPr/>
        </p:nvSpPr>
        <p:spPr>
          <a:xfrm>
            <a:off x="125730" y="140923"/>
            <a:ext cx="6938010" cy="6100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rgbClr val="30519D"/>
                </a:solidFill>
                <a:latin typeface="Arial" charset="0"/>
                <a:ea typeface="Arial" charset="0"/>
                <a:cs typeface="Arial" charset="0"/>
              </a:defRPr>
            </a:lvl1pPr>
          </a:lstStyle>
          <a:p>
            <a:r>
              <a:rPr lang="fr-FR" sz="3200" dirty="0" err="1">
                <a:sym typeface="Wingdings" panose="05000000000000000000" pitchFamily="2" charset="2"/>
              </a:rPr>
              <a:t>Magnetic</a:t>
            </a:r>
            <a:r>
              <a:rPr lang="fr-FR" sz="3200" dirty="0">
                <a:sym typeface="Wingdings" panose="05000000000000000000" pitchFamily="2" charset="2"/>
              </a:rPr>
              <a:t> Design </a:t>
            </a:r>
            <a:r>
              <a:rPr lang="fr-FR" sz="3200" dirty="0" err="1">
                <a:sym typeface="Wingdings" panose="05000000000000000000" pitchFamily="2" charset="2"/>
              </a:rPr>
              <a:t>Results</a:t>
            </a:r>
            <a:endParaRPr lang="en-US" sz="3200" dirty="0"/>
          </a:p>
        </p:txBody>
      </p:sp>
      <p:sp>
        <p:nvSpPr>
          <p:cNvPr id="2" name="Oval 1">
            <a:extLst>
              <a:ext uri="{FF2B5EF4-FFF2-40B4-BE49-F238E27FC236}">
                <a16:creationId xmlns:a16="http://schemas.microsoft.com/office/drawing/2014/main" id="{B07C716C-CAA7-4FA2-AD41-C32940CCCB6A}"/>
              </a:ext>
            </a:extLst>
          </p:cNvPr>
          <p:cNvSpPr/>
          <p:nvPr/>
        </p:nvSpPr>
        <p:spPr>
          <a:xfrm>
            <a:off x="1802921" y="4631425"/>
            <a:ext cx="1250830" cy="2329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DB3366-9DDF-4279-8FB9-9BBC0A9415C8}"/>
              </a:ext>
            </a:extLst>
          </p:cNvPr>
          <p:cNvSpPr txBox="1"/>
          <p:nvPr/>
        </p:nvSpPr>
        <p:spPr>
          <a:xfrm>
            <a:off x="3594059" y="5009057"/>
            <a:ext cx="2487563" cy="954107"/>
          </a:xfrm>
          <a:prstGeom prst="rect">
            <a:avLst/>
          </a:prstGeom>
          <a:noFill/>
          <a:ln w="19050">
            <a:solidFill>
              <a:srgbClr val="0000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Note: Mitigation of higher stray field on lepton is in progress, latest model B5300 &lt;10G, verification is in progress</a:t>
            </a:r>
            <a:endParaRPr lang="en-US" sz="1400" dirty="0">
              <a:cs typeface="Calibri"/>
            </a:endParaRPr>
          </a:p>
        </p:txBody>
      </p:sp>
      <p:sp>
        <p:nvSpPr>
          <p:cNvPr id="3" name="TextBox 2">
            <a:extLst>
              <a:ext uri="{FF2B5EF4-FFF2-40B4-BE49-F238E27FC236}">
                <a16:creationId xmlns:a16="http://schemas.microsoft.com/office/drawing/2014/main" id="{D6012E2E-7523-4558-B178-F5FF5B50EE61}"/>
              </a:ext>
            </a:extLst>
          </p:cNvPr>
          <p:cNvSpPr txBox="1"/>
          <p:nvPr/>
        </p:nvSpPr>
        <p:spPr>
          <a:xfrm>
            <a:off x="4892128" y="3704904"/>
            <a:ext cx="2138855" cy="307777"/>
          </a:xfrm>
          <a:prstGeom prst="rect">
            <a:avLst/>
          </a:prstGeom>
          <a:noFill/>
          <a:ln w="19050">
            <a:solidFill>
              <a:srgbClr val="0000FF"/>
            </a:solidFill>
          </a:ln>
        </p:spPr>
        <p:txBody>
          <a:bodyPr wrap="none" rtlCol="0">
            <a:spAutoFit/>
          </a:bodyPr>
          <a:lstStyle/>
          <a:p>
            <a:r>
              <a:rPr lang="en-US" sz="1400" dirty="0"/>
              <a:t>Magnet is 10 cm off center</a:t>
            </a:r>
          </a:p>
        </p:txBody>
      </p:sp>
      <p:cxnSp>
        <p:nvCxnSpPr>
          <p:cNvPr id="7" name="Straight Arrow Connector 6">
            <a:extLst>
              <a:ext uri="{FF2B5EF4-FFF2-40B4-BE49-F238E27FC236}">
                <a16:creationId xmlns:a16="http://schemas.microsoft.com/office/drawing/2014/main" id="{41ACE85D-AB46-4548-B489-C4B335E32308}"/>
              </a:ext>
            </a:extLst>
          </p:cNvPr>
          <p:cNvCxnSpPr>
            <a:cxnSpLocks/>
          </p:cNvCxnSpPr>
          <p:nvPr/>
        </p:nvCxnSpPr>
        <p:spPr>
          <a:xfrm flipH="1" flipV="1">
            <a:off x="5506920" y="2402978"/>
            <a:ext cx="316425" cy="1304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FEBFED6-D981-4A04-8511-EA9EEAB63CA5}"/>
              </a:ext>
            </a:extLst>
          </p:cNvPr>
          <p:cNvCxnSpPr>
            <a:stCxn id="3" idx="1"/>
            <a:endCxn id="2" idx="6"/>
          </p:cNvCxnSpPr>
          <p:nvPr/>
        </p:nvCxnSpPr>
        <p:spPr>
          <a:xfrm flipH="1">
            <a:off x="3053751" y="3858793"/>
            <a:ext cx="1838377" cy="889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C95088-7981-402A-AE6B-9FF6A6D7A22A}"/>
              </a:ext>
            </a:extLst>
          </p:cNvPr>
          <p:cNvSpPr txBox="1"/>
          <p:nvPr/>
        </p:nvSpPr>
        <p:spPr>
          <a:xfrm>
            <a:off x="6555515" y="750967"/>
            <a:ext cx="2226175" cy="523220"/>
          </a:xfrm>
          <a:prstGeom prst="rect">
            <a:avLst/>
          </a:prstGeom>
          <a:noFill/>
          <a:ln w="19050">
            <a:solidFill>
              <a:srgbClr val="0000FF"/>
            </a:solidFill>
          </a:ln>
        </p:spPr>
        <p:txBody>
          <a:bodyPr wrap="square" rtlCol="0">
            <a:spAutoFit/>
          </a:bodyPr>
          <a:lstStyle/>
          <a:p>
            <a:r>
              <a:rPr lang="en-US" sz="1400" dirty="0"/>
              <a:t>Coil is divided in 3 module</a:t>
            </a:r>
          </a:p>
          <a:p>
            <a:r>
              <a:rPr lang="en-US" sz="1400" dirty="0"/>
              <a:t>Each module has 6 layers</a:t>
            </a:r>
          </a:p>
        </p:txBody>
      </p:sp>
      <p:cxnSp>
        <p:nvCxnSpPr>
          <p:cNvPr id="18" name="Straight Arrow Connector 17">
            <a:extLst>
              <a:ext uri="{FF2B5EF4-FFF2-40B4-BE49-F238E27FC236}">
                <a16:creationId xmlns:a16="http://schemas.microsoft.com/office/drawing/2014/main" id="{240B53A7-34DB-42E9-BFD8-6C8CDD83562E}"/>
              </a:ext>
            </a:extLst>
          </p:cNvPr>
          <p:cNvCxnSpPr>
            <a:cxnSpLocks/>
            <a:stCxn id="14" idx="2"/>
          </p:cNvCxnSpPr>
          <p:nvPr/>
        </p:nvCxnSpPr>
        <p:spPr>
          <a:xfrm flipH="1">
            <a:off x="5926349" y="1274187"/>
            <a:ext cx="1742254" cy="95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2D6ADC-0065-49BA-8B96-8A2679E41A38}"/>
              </a:ext>
            </a:extLst>
          </p:cNvPr>
          <p:cNvSpPr txBox="1"/>
          <p:nvPr/>
        </p:nvSpPr>
        <p:spPr>
          <a:xfrm>
            <a:off x="6555516" y="4240051"/>
            <a:ext cx="2423311" cy="1169551"/>
          </a:xfrm>
          <a:prstGeom prst="rect">
            <a:avLst/>
          </a:prstGeom>
          <a:noFill/>
          <a:ln w="19050">
            <a:solidFill>
              <a:srgbClr val="0000FF"/>
            </a:solidFill>
          </a:ln>
        </p:spPr>
        <p:txBody>
          <a:bodyPr wrap="square" rtlCol="0">
            <a:spAutoFit/>
          </a:bodyPr>
          <a:lstStyle/>
          <a:p>
            <a:r>
              <a:rPr lang="en-US" sz="1400" dirty="0"/>
              <a:t>3 modules are chosen, mainly</a:t>
            </a:r>
          </a:p>
          <a:p>
            <a:pPr marL="285750" indent="-285750">
              <a:buFont typeface="Arial" panose="020B0604020202020204" pitchFamily="34" charset="0"/>
              <a:buChar char="•"/>
            </a:pPr>
            <a:r>
              <a:rPr lang="en-US" sz="1400" dirty="0"/>
              <a:t>Feasible single length conductor manufacture</a:t>
            </a:r>
          </a:p>
          <a:p>
            <a:pPr marL="285750" indent="-285750">
              <a:buFont typeface="Arial" panose="020B0604020202020204" pitchFamily="34" charset="0"/>
              <a:buChar char="•"/>
            </a:pPr>
            <a:r>
              <a:rPr lang="en-US" sz="1400" dirty="0"/>
              <a:t>Ease of coil manufacturing</a:t>
            </a:r>
          </a:p>
          <a:p>
            <a:pPr marL="285750" indent="-285750">
              <a:buFont typeface="Arial" panose="020B0604020202020204" pitchFamily="34" charset="0"/>
              <a:buChar char="•"/>
            </a:pPr>
            <a:r>
              <a:rPr lang="en-US" sz="1400" dirty="0"/>
              <a:t>Magnet quench protection</a:t>
            </a:r>
          </a:p>
        </p:txBody>
      </p:sp>
    </p:spTree>
    <p:extLst>
      <p:ext uri="{BB962C8B-B14F-4D97-AF65-F5344CB8AC3E}">
        <p14:creationId xmlns:p14="http://schemas.microsoft.com/office/powerpoint/2010/main" val="214601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D050-CA7D-4FF2-97A4-F4A1AE6B2D62}"/>
              </a:ext>
            </a:extLst>
          </p:cNvPr>
          <p:cNvSpPr>
            <a:spLocks noGrp="1"/>
          </p:cNvSpPr>
          <p:nvPr>
            <p:ph type="title"/>
          </p:nvPr>
        </p:nvSpPr>
        <p:spPr>
          <a:xfrm>
            <a:off x="238663" y="197719"/>
            <a:ext cx="7886700" cy="466516"/>
          </a:xfrm>
        </p:spPr>
        <p:txBody>
          <a:bodyPr>
            <a:normAutofit fontScale="90000"/>
          </a:bodyPr>
          <a:lstStyle/>
          <a:p>
            <a:r>
              <a:rPr lang="en-US" dirty="0"/>
              <a:t>Magnetic Circuit</a:t>
            </a:r>
          </a:p>
        </p:txBody>
      </p:sp>
      <p:sp>
        <p:nvSpPr>
          <p:cNvPr id="4" name="Slide Number Placeholder 3">
            <a:extLst>
              <a:ext uri="{FF2B5EF4-FFF2-40B4-BE49-F238E27FC236}">
                <a16:creationId xmlns:a16="http://schemas.microsoft.com/office/drawing/2014/main" id="{57D35FBE-334C-4C12-B039-99629B0AF1DC}"/>
              </a:ext>
            </a:extLst>
          </p:cNvPr>
          <p:cNvSpPr>
            <a:spLocks noGrp="1"/>
          </p:cNvSpPr>
          <p:nvPr>
            <p:ph type="sldNum" sz="quarter" idx="12"/>
          </p:nvPr>
        </p:nvSpPr>
        <p:spPr/>
        <p:txBody>
          <a:bodyPr/>
          <a:lstStyle/>
          <a:p>
            <a:fld id="{893C5830-40F3-F04E-B2E3-10E6672BA8FF}" type="slidenum">
              <a:rPr lang="en-US" smtClean="0"/>
              <a:t>12</a:t>
            </a:fld>
            <a:endParaRPr lang="en-US" dirty="0"/>
          </a:p>
        </p:txBody>
      </p:sp>
      <p:graphicFrame>
        <p:nvGraphicFramePr>
          <p:cNvPr id="9" name="Table 8">
            <a:extLst>
              <a:ext uri="{FF2B5EF4-FFF2-40B4-BE49-F238E27FC236}">
                <a16:creationId xmlns:a16="http://schemas.microsoft.com/office/drawing/2014/main" id="{77A2CDE5-CF05-4B9B-9164-31BD4FF62F67}"/>
              </a:ext>
            </a:extLst>
          </p:cNvPr>
          <p:cNvGraphicFramePr>
            <a:graphicFrameLocks noGrp="1"/>
          </p:cNvGraphicFramePr>
          <p:nvPr>
            <p:extLst>
              <p:ext uri="{D42A27DB-BD31-4B8C-83A1-F6EECF244321}">
                <p14:modId xmlns:p14="http://schemas.microsoft.com/office/powerpoint/2010/main" val="3427582501"/>
              </p:ext>
            </p:extLst>
          </p:nvPr>
        </p:nvGraphicFramePr>
        <p:xfrm>
          <a:off x="6077370" y="586647"/>
          <a:ext cx="2401020" cy="1714119"/>
        </p:xfrm>
        <a:graphic>
          <a:graphicData uri="http://schemas.openxmlformats.org/drawingml/2006/table">
            <a:tbl>
              <a:tblPr firstRow="1" firstCol="1" bandRow="1">
                <a:tableStyleId>{5C22544A-7EE6-4342-B048-85BDC9FD1C3A}</a:tableStyleId>
              </a:tblPr>
              <a:tblGrid>
                <a:gridCol w="1410420">
                  <a:extLst>
                    <a:ext uri="{9D8B030D-6E8A-4147-A177-3AD203B41FA5}">
                      <a16:colId xmlns:a16="http://schemas.microsoft.com/office/drawing/2014/main" val="2331211274"/>
                    </a:ext>
                  </a:extLst>
                </a:gridCol>
                <a:gridCol w="990600">
                  <a:extLst>
                    <a:ext uri="{9D8B030D-6E8A-4147-A177-3AD203B41FA5}">
                      <a16:colId xmlns:a16="http://schemas.microsoft.com/office/drawing/2014/main" val="3158704437"/>
                    </a:ext>
                  </a:extLst>
                </a:gridCol>
              </a:tblGrid>
              <a:tr h="0">
                <a:tc>
                  <a:txBody>
                    <a:bodyPr/>
                    <a:lstStyle/>
                    <a:p>
                      <a:pPr>
                        <a:lnSpc>
                          <a:spcPct val="107000"/>
                        </a:lnSpc>
                        <a:spcAft>
                          <a:spcPts val="0"/>
                        </a:spcAft>
                      </a:pPr>
                      <a:r>
                        <a:rPr lang="en-US" sz="1000" dirty="0">
                          <a:effectLst/>
                        </a:rPr>
                        <a:t>Object Name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Iron Fraction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308958"/>
                  </a:ext>
                </a:extLst>
              </a:tr>
              <a:tr h="0">
                <a:tc>
                  <a:txBody>
                    <a:bodyPr/>
                    <a:lstStyle/>
                    <a:p>
                      <a:pPr>
                        <a:lnSpc>
                          <a:spcPct val="107000"/>
                        </a:lnSpc>
                        <a:spcAft>
                          <a:spcPts val="0"/>
                        </a:spcAft>
                      </a:pPr>
                      <a:r>
                        <a:rPr lang="en-US" sz="1000" dirty="0" err="1">
                          <a:effectLst/>
                        </a:rPr>
                        <a:t>HCal</a:t>
                      </a:r>
                      <a:r>
                        <a:rPr lang="en-US" sz="1000" dirty="0">
                          <a:effectLst/>
                        </a:rPr>
                        <a:t> Barrel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70%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3205816"/>
                  </a:ext>
                </a:extLst>
              </a:tr>
              <a:tr h="0">
                <a:tc>
                  <a:txBody>
                    <a:bodyPr/>
                    <a:lstStyle/>
                    <a:p>
                      <a:pPr>
                        <a:lnSpc>
                          <a:spcPct val="107000"/>
                        </a:lnSpc>
                        <a:spcAft>
                          <a:spcPts val="0"/>
                        </a:spcAft>
                      </a:pPr>
                      <a:r>
                        <a:rPr lang="en-US" sz="1000">
                          <a:effectLst/>
                        </a:rPr>
                        <a:t>Dogbones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66%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5200"/>
                  </a:ext>
                </a:extLst>
              </a:tr>
              <a:tr h="0">
                <a:tc>
                  <a:txBody>
                    <a:bodyPr/>
                    <a:lstStyle/>
                    <a:p>
                      <a:pPr>
                        <a:lnSpc>
                          <a:spcPct val="107000"/>
                        </a:lnSpc>
                        <a:spcAft>
                          <a:spcPts val="0"/>
                        </a:spcAft>
                      </a:pPr>
                      <a:r>
                        <a:rPr lang="en-US" sz="1000">
                          <a:effectLst/>
                        </a:rPr>
                        <a:t>HCal Hadron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75%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9408792"/>
                  </a:ext>
                </a:extLst>
              </a:tr>
              <a:tr h="0">
                <a:tc>
                  <a:txBody>
                    <a:bodyPr/>
                    <a:lstStyle/>
                    <a:p>
                      <a:pPr>
                        <a:lnSpc>
                          <a:spcPct val="107000"/>
                        </a:lnSpc>
                        <a:spcAft>
                          <a:spcPts val="0"/>
                        </a:spcAft>
                      </a:pPr>
                      <a:r>
                        <a:rPr lang="en-US" sz="1000" dirty="0" err="1">
                          <a:effectLst/>
                        </a:rPr>
                        <a:t>HCal</a:t>
                      </a:r>
                      <a:r>
                        <a:rPr lang="en-US" sz="1000" dirty="0">
                          <a:effectLst/>
                        </a:rPr>
                        <a:t> Lepton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85%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4472522"/>
                  </a:ext>
                </a:extLst>
              </a:tr>
              <a:tr h="0">
                <a:tc>
                  <a:txBody>
                    <a:bodyPr/>
                    <a:lstStyle/>
                    <a:p>
                      <a:pPr>
                        <a:lnSpc>
                          <a:spcPct val="107000"/>
                        </a:lnSpc>
                        <a:spcAft>
                          <a:spcPts val="0"/>
                        </a:spcAft>
                      </a:pPr>
                      <a:r>
                        <a:rPr lang="en-US" sz="1000">
                          <a:effectLst/>
                        </a:rPr>
                        <a:t>HCal Hadron Oculus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100%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6981726"/>
                  </a:ext>
                </a:extLst>
              </a:tr>
              <a:tr h="0">
                <a:tc>
                  <a:txBody>
                    <a:bodyPr/>
                    <a:lstStyle/>
                    <a:p>
                      <a:pPr>
                        <a:lnSpc>
                          <a:spcPct val="107000"/>
                        </a:lnSpc>
                        <a:spcAft>
                          <a:spcPts val="0"/>
                        </a:spcAft>
                      </a:pPr>
                      <a:r>
                        <a:rPr lang="en-US" sz="1000">
                          <a:effectLst/>
                        </a:rPr>
                        <a:t>HCal Lepton Oculus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100%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2678767"/>
                  </a:ext>
                </a:extLst>
              </a:tr>
              <a:tr h="0">
                <a:tc>
                  <a:txBody>
                    <a:bodyPr/>
                    <a:lstStyle/>
                    <a:p>
                      <a:pPr>
                        <a:lnSpc>
                          <a:spcPct val="107000"/>
                        </a:lnSpc>
                        <a:spcAft>
                          <a:spcPts val="0"/>
                        </a:spcAft>
                      </a:pPr>
                      <a:r>
                        <a:rPr lang="en-US" sz="1000">
                          <a:effectLst/>
                        </a:rPr>
                        <a:t>Steel Barrel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100%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4602752"/>
                  </a:ext>
                </a:extLst>
              </a:tr>
              <a:tr h="0">
                <a:tc>
                  <a:txBody>
                    <a:bodyPr/>
                    <a:lstStyle/>
                    <a:p>
                      <a:pPr>
                        <a:lnSpc>
                          <a:spcPct val="107000"/>
                        </a:lnSpc>
                        <a:spcAft>
                          <a:spcPts val="0"/>
                        </a:spcAft>
                      </a:pPr>
                      <a:r>
                        <a:rPr lang="en-US" sz="1000">
                          <a:effectLst/>
                        </a:rPr>
                        <a:t>Steel Barrel Hadron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100%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9085123"/>
                  </a:ext>
                </a:extLst>
              </a:tr>
              <a:tr h="0">
                <a:tc>
                  <a:txBody>
                    <a:bodyPr/>
                    <a:lstStyle/>
                    <a:p>
                      <a:pPr>
                        <a:lnSpc>
                          <a:spcPct val="107000"/>
                        </a:lnSpc>
                        <a:spcAft>
                          <a:spcPts val="0"/>
                        </a:spcAft>
                      </a:pPr>
                      <a:r>
                        <a:rPr lang="en-US" sz="1000">
                          <a:effectLst/>
                        </a:rPr>
                        <a:t>Steel Barrel Lepton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100% iron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6796896"/>
                  </a:ext>
                </a:extLst>
              </a:tr>
              <a:tr h="0">
                <a:tc>
                  <a:txBody>
                    <a:bodyPr/>
                    <a:lstStyle/>
                    <a:p>
                      <a:pPr>
                        <a:lnSpc>
                          <a:spcPct val="107000"/>
                        </a:lnSpc>
                        <a:spcAft>
                          <a:spcPts val="0"/>
                        </a:spcAft>
                      </a:pPr>
                      <a:r>
                        <a:rPr lang="en-US" sz="1000">
                          <a:effectLst/>
                        </a:rPr>
                        <a:t>Cradles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100% iron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4890112"/>
                  </a:ext>
                </a:extLst>
              </a:tr>
            </a:tbl>
          </a:graphicData>
        </a:graphic>
      </p:graphicFrame>
      <p:pic>
        <p:nvPicPr>
          <p:cNvPr id="12" name="Picture 11">
            <a:extLst>
              <a:ext uri="{FF2B5EF4-FFF2-40B4-BE49-F238E27FC236}">
                <a16:creationId xmlns:a16="http://schemas.microsoft.com/office/drawing/2014/main" id="{695E1109-D515-4F0C-84E6-7C48CBFD9149}"/>
              </a:ext>
            </a:extLst>
          </p:cNvPr>
          <p:cNvPicPr>
            <a:picLocks noChangeAspect="1"/>
          </p:cNvPicPr>
          <p:nvPr/>
        </p:nvPicPr>
        <p:blipFill>
          <a:blip r:embed="rId2"/>
          <a:stretch>
            <a:fillRect/>
          </a:stretch>
        </p:blipFill>
        <p:spPr>
          <a:xfrm>
            <a:off x="6151116" y="2352362"/>
            <a:ext cx="2253528" cy="1731821"/>
          </a:xfrm>
          <a:prstGeom prst="rect">
            <a:avLst/>
          </a:prstGeom>
        </p:spPr>
      </p:pic>
      <p:sp>
        <p:nvSpPr>
          <p:cNvPr id="5" name="TextBox 4">
            <a:extLst>
              <a:ext uri="{FF2B5EF4-FFF2-40B4-BE49-F238E27FC236}">
                <a16:creationId xmlns:a16="http://schemas.microsoft.com/office/drawing/2014/main" id="{8F1B6713-0C0C-40DE-9138-4B3A44AF3720}"/>
              </a:ext>
            </a:extLst>
          </p:cNvPr>
          <p:cNvSpPr txBox="1"/>
          <p:nvPr/>
        </p:nvSpPr>
        <p:spPr>
          <a:xfrm>
            <a:off x="230100" y="5132004"/>
            <a:ext cx="5316686" cy="1295868"/>
          </a:xfrm>
          <a:prstGeom prst="rect">
            <a:avLst/>
          </a:prstGeom>
          <a:noFill/>
          <a:ln w="19050">
            <a:solidFill>
              <a:srgbClr val="FF0000"/>
            </a:solidFill>
          </a:ln>
        </p:spPr>
        <p:txBody>
          <a:bodyPr wrap="square" rtlCol="0">
            <a:spAutoFit/>
          </a:bodyPr>
          <a:lstStyle/>
          <a:p>
            <a:pPr>
              <a:lnSpc>
                <a:spcPct val="150000"/>
              </a:lnSpc>
            </a:pPr>
            <a:r>
              <a:rPr lang="en-US" dirty="0">
                <a:solidFill>
                  <a:srgbClr val="FF0000"/>
                </a:solidFill>
              </a:rPr>
              <a:t>Any additional magnet steel component will need detailed analysis and might not be possible due to the asymmetric axial forces in the magnet</a:t>
            </a:r>
          </a:p>
        </p:txBody>
      </p:sp>
      <p:sp>
        <p:nvSpPr>
          <p:cNvPr id="10" name="TextBox 9">
            <a:extLst>
              <a:ext uri="{FF2B5EF4-FFF2-40B4-BE49-F238E27FC236}">
                <a16:creationId xmlns:a16="http://schemas.microsoft.com/office/drawing/2014/main" id="{A17E4EA4-CBED-48CB-A185-927B259FBAE4}"/>
              </a:ext>
            </a:extLst>
          </p:cNvPr>
          <p:cNvSpPr txBox="1"/>
          <p:nvPr/>
        </p:nvSpPr>
        <p:spPr>
          <a:xfrm>
            <a:off x="6828155" y="156594"/>
            <a:ext cx="1135464" cy="369332"/>
          </a:xfrm>
          <a:prstGeom prst="rect">
            <a:avLst/>
          </a:prstGeom>
          <a:solidFill>
            <a:schemeClr val="accent1">
              <a:lumMod val="40000"/>
              <a:lumOff val="60000"/>
            </a:schemeClr>
          </a:solidFill>
        </p:spPr>
        <p:txBody>
          <a:bodyPr wrap="square" rtlCol="0">
            <a:spAutoFit/>
          </a:bodyPr>
          <a:lstStyle/>
          <a:p>
            <a:r>
              <a:rPr lang="en-US" dirty="0"/>
              <a:t>Charge #3</a:t>
            </a:r>
          </a:p>
        </p:txBody>
      </p:sp>
      <p:pic>
        <p:nvPicPr>
          <p:cNvPr id="2050" name="Picture 2" descr="Image preview">
            <a:extLst>
              <a:ext uri="{FF2B5EF4-FFF2-40B4-BE49-F238E27FC236}">
                <a16:creationId xmlns:a16="http://schemas.microsoft.com/office/drawing/2014/main" id="{CAAEFE20-4C57-4D6C-AD6A-A57885CDA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0" y="753568"/>
            <a:ext cx="5833527" cy="42667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3F25BB-E217-425C-BABD-8AEB4893C562}"/>
              </a:ext>
            </a:extLst>
          </p:cNvPr>
          <p:cNvSpPr txBox="1"/>
          <p:nvPr/>
        </p:nvSpPr>
        <p:spPr>
          <a:xfrm>
            <a:off x="5615796" y="3971042"/>
            <a:ext cx="3443973" cy="1674754"/>
          </a:xfrm>
          <a:prstGeom prst="rect">
            <a:avLst/>
          </a:prstGeom>
          <a:noFill/>
          <a:ln w="19050">
            <a:solidFill>
              <a:srgbClr val="00B050"/>
            </a:solidFill>
          </a:ln>
        </p:spPr>
        <p:txBody>
          <a:bodyPr wrap="square" rtlCol="0">
            <a:spAutoFit/>
          </a:bodyPr>
          <a:lstStyle/>
          <a:p>
            <a:pPr marL="285750" indent="-285750">
              <a:lnSpc>
                <a:spcPct val="150000"/>
              </a:lnSpc>
              <a:buFont typeface="Arial" panose="020B0604020202020204" pitchFamily="34" charset="0"/>
              <a:buChar char="•"/>
            </a:pPr>
            <a:r>
              <a:rPr lang="en-US" sz="1400" dirty="0">
                <a:solidFill>
                  <a:srgbClr val="00B050"/>
                </a:solidFill>
              </a:rPr>
              <a:t>Magnet is Asymmetrically placed in </a:t>
            </a:r>
            <a:r>
              <a:rPr lang="en-US" sz="1400" dirty="0" err="1">
                <a:solidFill>
                  <a:srgbClr val="00B050"/>
                </a:solidFill>
              </a:rPr>
              <a:t>Hcal</a:t>
            </a:r>
            <a:r>
              <a:rPr lang="en-US" sz="1400" dirty="0">
                <a:solidFill>
                  <a:srgbClr val="00B050"/>
                </a:solidFill>
              </a:rPr>
              <a:t>, therefore asymmetric axial force on the magnet.</a:t>
            </a:r>
          </a:p>
          <a:p>
            <a:pPr marL="285750" indent="-285750">
              <a:lnSpc>
                <a:spcPct val="150000"/>
              </a:lnSpc>
              <a:buFont typeface="Arial" panose="020B0604020202020204" pitchFamily="34" charset="0"/>
              <a:buChar char="•"/>
            </a:pPr>
            <a:r>
              <a:rPr lang="en-US" sz="1400" dirty="0" err="1">
                <a:solidFill>
                  <a:srgbClr val="00B050"/>
                </a:solidFill>
              </a:rPr>
              <a:t>Hcal</a:t>
            </a:r>
            <a:r>
              <a:rPr lang="en-US" sz="1400" dirty="0">
                <a:solidFill>
                  <a:srgbClr val="00B050"/>
                </a:solidFill>
              </a:rPr>
              <a:t> works as Flux return and shield</a:t>
            </a:r>
          </a:p>
          <a:p>
            <a:pPr marL="285750" indent="-285750">
              <a:lnSpc>
                <a:spcPct val="150000"/>
              </a:lnSpc>
              <a:buFont typeface="Arial" panose="020B0604020202020204" pitchFamily="34" charset="0"/>
              <a:buChar char="•"/>
            </a:pPr>
            <a:r>
              <a:rPr lang="en-US" sz="1400" dirty="0">
                <a:solidFill>
                  <a:srgbClr val="00B050"/>
                </a:solidFill>
              </a:rPr>
              <a:t>Extra steel is added for shielding</a:t>
            </a:r>
          </a:p>
        </p:txBody>
      </p:sp>
    </p:spTree>
    <p:extLst>
      <p:ext uri="{BB962C8B-B14F-4D97-AF65-F5344CB8AC3E}">
        <p14:creationId xmlns:p14="http://schemas.microsoft.com/office/powerpoint/2010/main" val="128667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13</a:t>
            </a:fld>
            <a:endParaRPr lang="en-US" dirty="0"/>
          </a:p>
        </p:txBody>
      </p:sp>
      <p:sp>
        <p:nvSpPr>
          <p:cNvPr id="6" name="Title 1">
            <a:extLst>
              <a:ext uri="{FF2B5EF4-FFF2-40B4-BE49-F238E27FC236}">
                <a16:creationId xmlns:a16="http://schemas.microsoft.com/office/drawing/2014/main" id="{3B27D1FD-E817-4437-B00C-F4C1DA429865}"/>
              </a:ext>
            </a:extLst>
          </p:cNvPr>
          <p:cNvSpPr txBox="1">
            <a:spLocks/>
          </p:cNvSpPr>
          <p:nvPr/>
        </p:nvSpPr>
        <p:spPr>
          <a:xfrm>
            <a:off x="458831" y="140923"/>
            <a:ext cx="7209064" cy="5233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kern="1200">
                <a:solidFill>
                  <a:srgbClr val="30519D"/>
                </a:solidFill>
                <a:latin typeface="Arial" charset="0"/>
                <a:ea typeface="Arial" charset="0"/>
                <a:cs typeface="Arial" charset="0"/>
              </a:defRPr>
            </a:lvl1pPr>
          </a:lstStyle>
          <a:p>
            <a:r>
              <a:rPr lang="en-US" dirty="0"/>
              <a:t>Conductor Definition</a:t>
            </a:r>
          </a:p>
        </p:txBody>
      </p:sp>
      <p:graphicFrame>
        <p:nvGraphicFramePr>
          <p:cNvPr id="7" name="Tableau 6"/>
          <p:cNvGraphicFramePr>
            <a:graphicFrameLocks noGrp="1"/>
          </p:cNvGraphicFramePr>
          <p:nvPr/>
        </p:nvGraphicFramePr>
        <p:xfrm>
          <a:off x="281583" y="949847"/>
          <a:ext cx="3898532" cy="5184252"/>
        </p:xfrm>
        <a:graphic>
          <a:graphicData uri="http://schemas.openxmlformats.org/drawingml/2006/table">
            <a:tbl>
              <a:tblPr firstRow="1" bandRow="1">
                <a:tableStyleId>{F5AB1C69-6EDB-4FF4-983F-18BD219EF322}</a:tableStyleId>
              </a:tblPr>
              <a:tblGrid>
                <a:gridCol w="277011">
                  <a:extLst>
                    <a:ext uri="{9D8B030D-6E8A-4147-A177-3AD203B41FA5}">
                      <a16:colId xmlns:a16="http://schemas.microsoft.com/office/drawing/2014/main" val="1674236309"/>
                    </a:ext>
                  </a:extLst>
                </a:gridCol>
                <a:gridCol w="2317956">
                  <a:extLst>
                    <a:ext uri="{9D8B030D-6E8A-4147-A177-3AD203B41FA5}">
                      <a16:colId xmlns:a16="http://schemas.microsoft.com/office/drawing/2014/main" val="3688867688"/>
                    </a:ext>
                  </a:extLst>
                </a:gridCol>
                <a:gridCol w="723900">
                  <a:extLst>
                    <a:ext uri="{9D8B030D-6E8A-4147-A177-3AD203B41FA5}">
                      <a16:colId xmlns:a16="http://schemas.microsoft.com/office/drawing/2014/main" val="2928709068"/>
                    </a:ext>
                  </a:extLst>
                </a:gridCol>
                <a:gridCol w="579665">
                  <a:extLst>
                    <a:ext uri="{9D8B030D-6E8A-4147-A177-3AD203B41FA5}">
                      <a16:colId xmlns:a16="http://schemas.microsoft.com/office/drawing/2014/main" val="2078368589"/>
                    </a:ext>
                  </a:extLst>
                </a:gridCol>
              </a:tblGrid>
              <a:tr h="304956">
                <a:tc>
                  <a:txBody>
                    <a:bodyPr/>
                    <a:lstStyle/>
                    <a:p>
                      <a:endParaRPr lang="en-US" sz="1300" noProof="0" dirty="0">
                        <a:latin typeface="Calibri" panose="020F0502020204030204" pitchFamily="34" charset="0"/>
                        <a:cs typeface="Calibri" panose="020F0502020204030204" pitchFamily="34" charset="0"/>
                      </a:endParaRPr>
                    </a:p>
                  </a:txBody>
                  <a:tcPr anchor="ctr"/>
                </a:tc>
                <a:tc>
                  <a:txBody>
                    <a:bodyPr/>
                    <a:lstStyle/>
                    <a:p>
                      <a:pPr algn="r"/>
                      <a:r>
                        <a:rPr lang="en-US" sz="1300" noProof="0" dirty="0">
                          <a:latin typeface="Calibri" panose="020F0502020204030204" pitchFamily="34" charset="0"/>
                          <a:cs typeface="Calibri" panose="020F0502020204030204" pitchFamily="34" charset="0"/>
                        </a:rPr>
                        <a:t>Parameters</a:t>
                      </a:r>
                    </a:p>
                  </a:txBody>
                  <a:tcPr marR="36000" anchor="ctr"/>
                </a:tc>
                <a:tc>
                  <a:txBody>
                    <a:bodyPr/>
                    <a:lstStyle/>
                    <a:p>
                      <a:pPr algn="ctr"/>
                      <a:r>
                        <a:rPr lang="en-US" sz="1300" b="1" noProof="0" dirty="0">
                          <a:solidFill>
                            <a:schemeClr val="bg1"/>
                          </a:solidFill>
                          <a:latin typeface="Calibri" panose="020F0502020204030204" pitchFamily="34" charset="0"/>
                          <a:cs typeface="Calibri" panose="020F0502020204030204" pitchFamily="34" charset="0"/>
                        </a:rPr>
                        <a:t>Values</a:t>
                      </a:r>
                    </a:p>
                  </a:txBody>
                  <a:tcPr anchor="ctr"/>
                </a:tc>
                <a:tc>
                  <a:txBody>
                    <a:bodyPr/>
                    <a:lstStyle/>
                    <a:p>
                      <a:pPr algn="ctr"/>
                      <a:r>
                        <a:rPr lang="en-US" sz="1300" b="1" noProof="0" dirty="0">
                          <a:solidFill>
                            <a:schemeClr val="bg1"/>
                          </a:solidFill>
                          <a:latin typeface="Calibri" panose="020F0502020204030204" pitchFamily="34" charset="0"/>
                          <a:cs typeface="Calibri" panose="020F0502020204030204" pitchFamily="34" charset="0"/>
                        </a:rPr>
                        <a:t>Units</a:t>
                      </a:r>
                    </a:p>
                  </a:txBody>
                  <a:tcPr anchor="ctr"/>
                </a:tc>
                <a:extLst>
                  <a:ext uri="{0D108BD9-81ED-4DB2-BD59-A6C34878D82A}">
                    <a16:rowId xmlns:a16="http://schemas.microsoft.com/office/drawing/2014/main" val="3016584781"/>
                  </a:ext>
                </a:extLst>
              </a:tr>
              <a:tr h="304956">
                <a:tc rowSpan="5">
                  <a:txBody>
                    <a:bodyPr/>
                    <a:lstStyle/>
                    <a:p>
                      <a:pPr marL="0" algn="ctr" defTabSz="914400" rtl="0" eaLnBrk="1" fontAlgn="b" latinLnBrk="0" hangingPunct="1"/>
                      <a:r>
                        <a:rPr lang="en-US" sz="1300" b="1" kern="1200" noProof="0" dirty="0">
                          <a:solidFill>
                            <a:schemeClr val="dk1"/>
                          </a:solidFill>
                          <a:latin typeface="Calibri" panose="020F0502020204030204" pitchFamily="34" charset="0"/>
                          <a:ea typeface="+mn-ea"/>
                          <a:cs typeface="Calibri" panose="020F0502020204030204" pitchFamily="34" charset="0"/>
                        </a:rPr>
                        <a:t>Strand</a:t>
                      </a:r>
                    </a:p>
                  </a:txBody>
                  <a:tcPr marL="72000" marR="7620" marT="7620" marB="0" vert="vert270" anchor="ctr"/>
                </a:tc>
                <a:tc>
                  <a:txBody>
                    <a:bodyPr/>
                    <a:lstStyle/>
                    <a:p>
                      <a:pPr marL="0" algn="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Strand diameter</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0.7</a:t>
                      </a:r>
                    </a:p>
                  </a:txBody>
                  <a:tcPr marL="7620" marR="7620" marT="7620" marB="0" anchor="ctr"/>
                </a:tc>
                <a:tc>
                  <a:txBody>
                    <a:bodyPr/>
                    <a:lstStyle/>
                    <a:p>
                      <a:pPr marL="0" algn="ctr" defTabSz="957925"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mm</a:t>
                      </a:r>
                    </a:p>
                  </a:txBody>
                  <a:tcPr marL="45720" marR="45720" anchor="ctr"/>
                </a:tc>
                <a:extLst>
                  <a:ext uri="{0D108BD9-81ED-4DB2-BD59-A6C34878D82A}">
                    <a16:rowId xmlns:a16="http://schemas.microsoft.com/office/drawing/2014/main" val="3010045442"/>
                  </a:ext>
                </a:extLst>
              </a:tr>
              <a:tr h="304956">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kern="1200" noProof="0" dirty="0">
                        <a:solidFill>
                          <a:schemeClr val="dk1"/>
                        </a:solidFill>
                        <a:latin typeface="+mn-lt"/>
                        <a:ea typeface="+mn-ea"/>
                        <a:cs typeface="+mn-cs"/>
                      </a:endParaRPr>
                    </a:p>
                  </a:txBody>
                  <a:tcPr marL="72000" marR="7620" marT="762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Cu/</a:t>
                      </a:r>
                      <a:r>
                        <a:rPr lang="en-US" sz="1300" kern="1200" noProof="0" dirty="0" err="1">
                          <a:solidFill>
                            <a:schemeClr val="dk1"/>
                          </a:solidFill>
                          <a:latin typeface="Calibri" panose="020F0502020204030204" pitchFamily="34" charset="0"/>
                          <a:ea typeface="+mn-ea"/>
                          <a:cs typeface="Calibri" panose="020F0502020204030204" pitchFamily="34" charset="0"/>
                        </a:rPr>
                        <a:t>NbTi</a:t>
                      </a:r>
                      <a:endParaRPr lang="en-US" sz="1300" kern="1200" noProof="0" dirty="0">
                        <a:solidFill>
                          <a:schemeClr val="dk1"/>
                        </a:solidFill>
                        <a:latin typeface="Calibri" panose="020F0502020204030204" pitchFamily="34" charset="0"/>
                        <a:ea typeface="+mn-ea"/>
                        <a:cs typeface="Calibri" panose="020F0502020204030204" pitchFamily="34" charset="0"/>
                      </a:endParaRP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1.3</a:t>
                      </a:r>
                    </a:p>
                  </a:txBody>
                  <a:tcPr marL="7620" marR="7620" marT="7620" marB="0" anchor="ctr"/>
                </a:tc>
                <a:tc>
                  <a:txBody>
                    <a:bodyPr/>
                    <a:lstStyle/>
                    <a:p>
                      <a:pPr marL="0" algn="ctr" defTabSz="914400" rtl="0" eaLnBrk="1" fontAlgn="b" latinLnBrk="0" hangingPunct="1"/>
                      <a:endParaRPr lang="en-US" sz="1300" kern="1200" noProof="0" dirty="0">
                        <a:solidFill>
                          <a:schemeClr val="dk1"/>
                        </a:solidFill>
                        <a:latin typeface="Calibri" panose="020F0502020204030204" pitchFamily="34" charset="0"/>
                        <a:ea typeface="+mn-ea"/>
                        <a:cs typeface="Calibri" panose="020F0502020204030204" pitchFamily="34" charset="0"/>
                      </a:endParaRPr>
                    </a:p>
                  </a:txBody>
                  <a:tcPr marL="45720" marR="45720" anchor="ctr"/>
                </a:tc>
                <a:extLst>
                  <a:ext uri="{0D108BD9-81ED-4DB2-BD59-A6C34878D82A}">
                    <a16:rowId xmlns:a16="http://schemas.microsoft.com/office/drawing/2014/main" val="2815781932"/>
                  </a:ext>
                </a:extLst>
              </a:tr>
              <a:tr h="304956">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kern="1200" noProof="0" dirty="0">
                        <a:solidFill>
                          <a:schemeClr val="dk1"/>
                        </a:solidFill>
                        <a:latin typeface="+mn-lt"/>
                        <a:ea typeface="+mn-ea"/>
                        <a:cs typeface="+mn-cs"/>
                      </a:endParaRPr>
                    </a:p>
                  </a:txBody>
                  <a:tcPr marL="72000" marR="7620" marT="762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Ic @ 2.6T &amp; 4.7K</a:t>
                      </a:r>
                    </a:p>
                  </a:txBody>
                  <a:tcPr marL="72000" marR="72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&gt; </a:t>
                      </a:r>
                      <a:r>
                        <a:rPr lang="en-US" sz="1300" kern="1200" noProof="0" dirty="0">
                          <a:solidFill>
                            <a:schemeClr val="tx1"/>
                          </a:solidFill>
                          <a:latin typeface="Calibri" panose="020F0502020204030204" pitchFamily="34" charset="0"/>
                          <a:ea typeface="+mn-ea"/>
                          <a:cs typeface="Calibri" panose="020F0502020204030204" pitchFamily="34" charset="0"/>
                        </a:rPr>
                        <a:t>680</a:t>
                      </a: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A</a:t>
                      </a:r>
                    </a:p>
                  </a:txBody>
                  <a:tcPr marL="45720" marR="45720" anchor="ctr"/>
                </a:tc>
                <a:extLst>
                  <a:ext uri="{0D108BD9-81ED-4DB2-BD59-A6C34878D82A}">
                    <a16:rowId xmlns:a16="http://schemas.microsoft.com/office/drawing/2014/main" val="1808861696"/>
                  </a:ext>
                </a:extLst>
              </a:tr>
              <a:tr h="304956">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kern="1200" noProof="0" dirty="0">
                        <a:solidFill>
                          <a:schemeClr val="dk1"/>
                        </a:solidFill>
                        <a:latin typeface="+mn-lt"/>
                        <a:ea typeface="+mn-ea"/>
                        <a:cs typeface="+mn-cs"/>
                      </a:endParaRPr>
                    </a:p>
                  </a:txBody>
                  <a:tcPr marL="72000" marR="7620" marT="762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Filament</a:t>
                      </a:r>
                      <a:r>
                        <a:rPr lang="en-US" sz="1300" kern="1200" baseline="0" noProof="0" dirty="0">
                          <a:solidFill>
                            <a:schemeClr val="dk1"/>
                          </a:solidFill>
                          <a:latin typeface="Calibri" panose="020F0502020204030204" pitchFamily="34" charset="0"/>
                          <a:ea typeface="+mn-ea"/>
                          <a:cs typeface="Calibri" panose="020F0502020204030204" pitchFamily="34" charset="0"/>
                        </a:rPr>
                        <a:t> diameter</a:t>
                      </a:r>
                      <a:endParaRPr lang="en-US" sz="1300" kern="1200" noProof="0" dirty="0">
                        <a:solidFill>
                          <a:schemeClr val="dk1"/>
                        </a:solidFill>
                        <a:latin typeface="Calibri" panose="020F0502020204030204" pitchFamily="34" charset="0"/>
                        <a:ea typeface="+mn-ea"/>
                        <a:cs typeface="Calibri" panose="020F0502020204030204" pitchFamily="34" charset="0"/>
                      </a:endParaRP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&lt; </a:t>
                      </a:r>
                      <a:r>
                        <a:rPr lang="en-US" sz="1300" strike="noStrike" kern="1200" noProof="0" dirty="0">
                          <a:solidFill>
                            <a:srgbClr val="FF0000"/>
                          </a:solidFill>
                          <a:latin typeface="Calibri" panose="020F0502020204030204" pitchFamily="34" charset="0"/>
                          <a:ea typeface="+mn-ea"/>
                          <a:cs typeface="Calibri" panose="020F0502020204030204" pitchFamily="34" charset="0"/>
                        </a:rPr>
                        <a:t> 30</a:t>
                      </a: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µm</a:t>
                      </a:r>
                    </a:p>
                  </a:txBody>
                  <a:tcPr marL="45720" marR="45720" anchor="ctr"/>
                </a:tc>
                <a:extLst>
                  <a:ext uri="{0D108BD9-81ED-4DB2-BD59-A6C34878D82A}">
                    <a16:rowId xmlns:a16="http://schemas.microsoft.com/office/drawing/2014/main" val="1747994735"/>
                  </a:ext>
                </a:extLst>
              </a:tr>
              <a:tr h="304956">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kern="1200" noProof="0" dirty="0">
                        <a:solidFill>
                          <a:schemeClr val="dk1"/>
                        </a:solidFill>
                        <a:latin typeface="+mn-lt"/>
                        <a:ea typeface="+mn-ea"/>
                        <a:cs typeface="+mn-cs"/>
                      </a:endParaRPr>
                    </a:p>
                  </a:txBody>
                  <a:tcPr marL="72000" marR="7620" marT="762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strike="noStrike" kern="1200" noProof="0" dirty="0">
                          <a:solidFill>
                            <a:schemeClr val="dk1"/>
                          </a:solidFill>
                          <a:latin typeface="Calibri" panose="020F0502020204030204" pitchFamily="34" charset="0"/>
                          <a:ea typeface="+mn-ea"/>
                          <a:cs typeface="Calibri" panose="020F0502020204030204" pitchFamily="34" charset="0"/>
                        </a:rPr>
                        <a:t>RRR Cu</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strike="noStrike" kern="1200" noProof="0" dirty="0">
                          <a:solidFill>
                            <a:schemeClr val="dk1"/>
                          </a:solidFill>
                          <a:latin typeface="Calibri" panose="020F0502020204030204" pitchFamily="34" charset="0"/>
                          <a:ea typeface="+mn-ea"/>
                          <a:cs typeface="Calibri" panose="020F0502020204030204" pitchFamily="34" charset="0"/>
                        </a:rPr>
                        <a:t>&gt; 80</a:t>
                      </a:r>
                    </a:p>
                  </a:txBody>
                  <a:tcPr marL="7620" marR="7620" marT="7620" marB="0" anchor="ctr"/>
                </a:tc>
                <a:tc>
                  <a:txBody>
                    <a:bodyPr/>
                    <a:lstStyle/>
                    <a:p>
                      <a:pPr marL="0" algn="ctr" defTabSz="914400" rtl="0" eaLnBrk="1" fontAlgn="b" latinLnBrk="0" hangingPunct="1"/>
                      <a:endParaRPr lang="en-US" sz="1300" strike="sngStrike" kern="1200" noProof="0" dirty="0">
                        <a:solidFill>
                          <a:schemeClr val="dk1"/>
                        </a:solidFill>
                        <a:latin typeface="Calibri" panose="020F0502020204030204" pitchFamily="34" charset="0"/>
                        <a:ea typeface="+mn-ea"/>
                        <a:cs typeface="Calibri" panose="020F0502020204030204" pitchFamily="34" charset="0"/>
                      </a:endParaRPr>
                    </a:p>
                  </a:txBody>
                  <a:tcPr marL="45720" marR="45720" anchor="ctr"/>
                </a:tc>
                <a:extLst>
                  <a:ext uri="{0D108BD9-81ED-4DB2-BD59-A6C34878D82A}">
                    <a16:rowId xmlns:a16="http://schemas.microsoft.com/office/drawing/2014/main" val="1005191200"/>
                  </a:ext>
                </a:extLst>
              </a:tr>
              <a:tr h="304956">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kern="1200" noProof="0" dirty="0">
                          <a:solidFill>
                            <a:schemeClr val="dk1"/>
                          </a:solidFill>
                          <a:latin typeface="Calibri" panose="020F0502020204030204" pitchFamily="34" charset="0"/>
                          <a:ea typeface="+mn-ea"/>
                          <a:cs typeface="Calibri" panose="020F0502020204030204" pitchFamily="34" charset="0"/>
                        </a:rPr>
                        <a:t>Cable</a:t>
                      </a:r>
                    </a:p>
                  </a:txBody>
                  <a:tcPr marL="72000" marR="7620" marT="7620" marB="0" vert="vert270" anchor="ctr"/>
                </a:tc>
                <a:tc>
                  <a:txBody>
                    <a:bodyPr/>
                    <a:lstStyle/>
                    <a:p>
                      <a:pPr marL="0" algn="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NbTi strands</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20</a:t>
                      </a:r>
                    </a:p>
                  </a:txBody>
                  <a:tcPr marL="7620" marR="7620" marT="7620" marB="0" anchor="ctr"/>
                </a:tc>
                <a:tc>
                  <a:txBody>
                    <a:bodyPr/>
                    <a:lstStyle/>
                    <a:p>
                      <a:pPr marL="0" algn="ctr" defTabSz="914400" rtl="0" eaLnBrk="1" fontAlgn="b" latinLnBrk="0" hangingPunct="1"/>
                      <a:endParaRPr lang="en-US" sz="1300" kern="1200" noProof="0" dirty="0">
                        <a:solidFill>
                          <a:schemeClr val="dk1"/>
                        </a:solidFill>
                        <a:latin typeface="Calibri" panose="020F0502020204030204" pitchFamily="34" charset="0"/>
                        <a:ea typeface="+mn-ea"/>
                        <a:cs typeface="Calibri" panose="020F0502020204030204" pitchFamily="34" charset="0"/>
                      </a:endParaRPr>
                    </a:p>
                  </a:txBody>
                  <a:tcPr marL="45720" marR="45720" anchor="ctr"/>
                </a:tc>
                <a:extLst>
                  <a:ext uri="{0D108BD9-81ED-4DB2-BD59-A6C34878D82A}">
                    <a16:rowId xmlns:a16="http://schemas.microsoft.com/office/drawing/2014/main" val="2937452617"/>
                  </a:ext>
                </a:extLst>
              </a:tr>
              <a:tr h="304956">
                <a:tc vMerge="1">
                  <a:txBody>
                    <a:bodyPr/>
                    <a:lstStyle/>
                    <a:p>
                      <a:endParaRPr lang="fr-FR"/>
                    </a:p>
                  </a:txBody>
                  <a:tcPr/>
                </a:tc>
                <a:tc>
                  <a:txBody>
                    <a:bodyPr/>
                    <a:lstStyle/>
                    <a:p>
                      <a:pPr marL="0" algn="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Transposition pitch</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50</a:t>
                      </a: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mm</a:t>
                      </a:r>
                    </a:p>
                  </a:txBody>
                  <a:tcPr marL="45720" marR="45720" anchor="ctr"/>
                </a:tc>
                <a:extLst>
                  <a:ext uri="{0D108BD9-81ED-4DB2-BD59-A6C34878D82A}">
                    <a16:rowId xmlns:a16="http://schemas.microsoft.com/office/drawing/2014/main" val="166937355"/>
                  </a:ext>
                </a:extLst>
              </a:tr>
              <a:tr h="304956">
                <a:tc rowSpan="2">
                  <a:txBody>
                    <a:bodyPr/>
                    <a:lstStyle/>
                    <a:p>
                      <a:pPr algn="ctr" fontAlgn="b"/>
                      <a:r>
                        <a:rPr lang="en-US" sz="1300" b="1" kern="1200" noProof="0" dirty="0">
                          <a:solidFill>
                            <a:schemeClr val="dk1"/>
                          </a:solidFill>
                          <a:latin typeface="Calibri" panose="020F0502020204030204" pitchFamily="34" charset="0"/>
                          <a:ea typeface="+mn-ea"/>
                          <a:cs typeface="Calibri" panose="020F0502020204030204" pitchFamily="34" charset="0"/>
                        </a:rPr>
                        <a:t>Channel</a:t>
                      </a:r>
                    </a:p>
                  </a:txBody>
                  <a:tcPr marL="72000" marR="7620" marT="7620" marB="0" vert="vert27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strike="noStrike" kern="1200" noProof="0" dirty="0">
                          <a:solidFill>
                            <a:schemeClr val="dk1"/>
                          </a:solidFill>
                          <a:latin typeface="Calibri" panose="020F0502020204030204" pitchFamily="34" charset="0"/>
                          <a:ea typeface="+mn-ea"/>
                          <a:cs typeface="Calibri" panose="020F0502020204030204" pitchFamily="34" charset="0"/>
                        </a:rPr>
                        <a:t>RRR Cu</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strike="noStrike" kern="1200" noProof="0" dirty="0">
                          <a:solidFill>
                            <a:schemeClr val="dk1"/>
                          </a:solidFill>
                          <a:latin typeface="Calibri" panose="020F0502020204030204" pitchFamily="34" charset="0"/>
                          <a:ea typeface="+mn-ea"/>
                          <a:cs typeface="Calibri" panose="020F0502020204030204" pitchFamily="34" charset="0"/>
                        </a:rPr>
                        <a:t>&gt; 100</a:t>
                      </a:r>
                    </a:p>
                  </a:txBody>
                  <a:tcPr marL="7620" marR="7620" marT="7620" marB="0" anchor="ctr"/>
                </a:tc>
                <a:tc>
                  <a:txBody>
                    <a:bodyPr/>
                    <a:lstStyle/>
                    <a:p>
                      <a:pPr algn="ctr"/>
                      <a:endParaRPr lang="en-US" sz="1300" strike="sngStrike" dirty="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2716433889"/>
                  </a:ext>
                </a:extLst>
              </a:tr>
              <a:tr h="304956">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kern="1200" noProof="0" dirty="0">
                        <a:solidFill>
                          <a:schemeClr val="dk1"/>
                        </a:solidFill>
                        <a:latin typeface="+mn-lt"/>
                        <a:ea typeface="+mn-ea"/>
                        <a:cs typeface="+mn-cs"/>
                      </a:endParaRPr>
                    </a:p>
                  </a:txBody>
                  <a:tcPr marL="72000" marR="7620" marT="762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Copper section (Final)</a:t>
                      </a:r>
                    </a:p>
                  </a:txBody>
                  <a:tcPr marL="72000" marR="72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43.7</a:t>
                      </a: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mm²</a:t>
                      </a:r>
                    </a:p>
                  </a:txBody>
                  <a:tcPr marL="45720" marR="45720" anchor="ctr"/>
                </a:tc>
                <a:extLst>
                  <a:ext uri="{0D108BD9-81ED-4DB2-BD59-A6C34878D82A}">
                    <a16:rowId xmlns:a16="http://schemas.microsoft.com/office/drawing/2014/main" val="237438596"/>
                  </a:ext>
                </a:extLst>
              </a:tr>
              <a:tr h="304956">
                <a:tc rowSpan="7">
                  <a:txBody>
                    <a:bodyPr/>
                    <a:lstStyle/>
                    <a:p>
                      <a:pPr marL="0" algn="ctr" defTabSz="914400" rtl="0" eaLnBrk="1" fontAlgn="b" latinLnBrk="0" hangingPunct="1"/>
                      <a:r>
                        <a:rPr lang="en-US" sz="1300" b="1" kern="1200" noProof="0" dirty="0">
                          <a:solidFill>
                            <a:schemeClr val="dk1"/>
                          </a:solidFill>
                          <a:latin typeface="Calibri" panose="020F0502020204030204" pitchFamily="34" charset="0"/>
                          <a:ea typeface="+mn-ea"/>
                          <a:cs typeface="Calibri" panose="020F0502020204030204" pitchFamily="34" charset="0"/>
                        </a:rPr>
                        <a:t>Conductor</a:t>
                      </a:r>
                    </a:p>
                  </a:txBody>
                  <a:tcPr marL="72000" marR="7620" marT="7620" marB="0" vert="vert27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Nominal</a:t>
                      </a:r>
                      <a:r>
                        <a:rPr lang="en-US" sz="1300" kern="1200" baseline="0" noProof="0" dirty="0">
                          <a:solidFill>
                            <a:schemeClr val="dk1"/>
                          </a:solidFill>
                          <a:latin typeface="Calibri" panose="020F0502020204030204" pitchFamily="34" charset="0"/>
                          <a:ea typeface="+mn-ea"/>
                          <a:cs typeface="Calibri" panose="020F0502020204030204" pitchFamily="34" charset="0"/>
                        </a:rPr>
                        <a:t> current</a:t>
                      </a:r>
                      <a:endParaRPr lang="en-US" sz="1300" kern="1200" noProof="0" dirty="0">
                        <a:solidFill>
                          <a:schemeClr val="dk1"/>
                        </a:solidFill>
                        <a:latin typeface="Calibri" panose="020F0502020204030204" pitchFamily="34" charset="0"/>
                        <a:ea typeface="+mn-ea"/>
                        <a:cs typeface="Calibri" panose="020F0502020204030204" pitchFamily="34" charset="0"/>
                      </a:endParaRP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3924</a:t>
                      </a: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A</a:t>
                      </a:r>
                    </a:p>
                  </a:txBody>
                  <a:tcPr marL="45720" marR="45720" anchor="ctr"/>
                </a:tc>
                <a:extLst>
                  <a:ext uri="{0D108BD9-81ED-4DB2-BD59-A6C34878D82A}">
                    <a16:rowId xmlns:a16="http://schemas.microsoft.com/office/drawing/2014/main" val="2186553645"/>
                  </a:ext>
                </a:extLst>
              </a:tr>
              <a:tr h="304956">
                <a:tc vMerge="1">
                  <a:txBody>
                    <a:bodyPr/>
                    <a:lstStyle/>
                    <a:p>
                      <a:endParaRPr lang="fr-FR"/>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rgbClr val="FF0000"/>
                          </a:solidFill>
                          <a:latin typeface="Calibri" panose="020F0502020204030204" pitchFamily="34" charset="0"/>
                          <a:ea typeface="+mn-ea"/>
                          <a:cs typeface="Calibri" panose="020F0502020204030204" pitchFamily="34" charset="0"/>
                        </a:rPr>
                        <a:t>RRR conductor</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rgbClr val="FF0000"/>
                          </a:solidFill>
                          <a:latin typeface="Calibri" panose="020F0502020204030204" pitchFamily="34" charset="0"/>
                          <a:ea typeface="+mn-ea"/>
                          <a:cs typeface="Calibri" panose="020F0502020204030204" pitchFamily="34" charset="0"/>
                        </a:rPr>
                        <a:t>&gt; 100</a:t>
                      </a:r>
                    </a:p>
                  </a:txBody>
                  <a:tcPr marL="7620" marR="7620" marT="7620" marB="0" anchor="ctr"/>
                </a:tc>
                <a:tc>
                  <a:txBody>
                    <a:bodyPr/>
                    <a:lstStyle/>
                    <a:p>
                      <a:pPr marL="0" algn="ctr" defTabSz="914400" rtl="0" eaLnBrk="1" fontAlgn="b" latinLnBrk="0" hangingPunct="1"/>
                      <a:endParaRPr lang="en-US" sz="1300" kern="1200" noProof="0" dirty="0">
                        <a:solidFill>
                          <a:schemeClr val="dk1"/>
                        </a:solidFill>
                        <a:latin typeface="Calibri" panose="020F0502020204030204" pitchFamily="34" charset="0"/>
                        <a:ea typeface="+mn-ea"/>
                        <a:cs typeface="Calibri" panose="020F0502020204030204" pitchFamily="34" charset="0"/>
                      </a:endParaRPr>
                    </a:p>
                  </a:txBody>
                  <a:tcPr marL="45720" marR="45720" anchor="ctr"/>
                </a:tc>
                <a:extLst>
                  <a:ext uri="{0D108BD9-81ED-4DB2-BD59-A6C34878D82A}">
                    <a16:rowId xmlns:a16="http://schemas.microsoft.com/office/drawing/2014/main" val="2604354899"/>
                  </a:ext>
                </a:extLst>
              </a:tr>
              <a:tr h="304956">
                <a:tc vMerge="1">
                  <a:txBody>
                    <a:bodyPr/>
                    <a:lstStyle/>
                    <a:p>
                      <a:endParaRPr lang="fr-FR"/>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baseline="0" noProof="0" dirty="0">
                          <a:solidFill>
                            <a:schemeClr val="dk1"/>
                          </a:solidFill>
                          <a:latin typeface="Calibri" panose="020F0502020204030204" pitchFamily="34" charset="0"/>
                          <a:ea typeface="+mn-ea"/>
                          <a:cs typeface="Calibri" panose="020F0502020204030204" pitchFamily="34" charset="0"/>
                        </a:rPr>
                        <a:t>Temp. margin </a:t>
                      </a:r>
                      <a:r>
                        <a:rPr lang="en-US" sz="1300" kern="1200" noProof="0" dirty="0">
                          <a:solidFill>
                            <a:schemeClr val="dk1"/>
                          </a:solidFill>
                          <a:latin typeface="Calibri" panose="020F0502020204030204" pitchFamily="34" charset="0"/>
                          <a:ea typeface="+mn-ea"/>
                          <a:cs typeface="Calibri" panose="020F0502020204030204" pitchFamily="34" charset="0"/>
                        </a:rPr>
                        <a:t>@ 2.6T &amp; 4.7K</a:t>
                      </a:r>
                    </a:p>
                  </a:txBody>
                  <a:tcPr marL="72000" marR="72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tx1"/>
                          </a:solidFill>
                          <a:latin typeface="Calibri" panose="020F0502020204030204" pitchFamily="34" charset="0"/>
                          <a:ea typeface="+mn-ea"/>
                          <a:cs typeface="Calibri" panose="020F0502020204030204" pitchFamily="34" charset="0"/>
                        </a:rPr>
                        <a:t>2.5</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K</a:t>
                      </a:r>
                    </a:p>
                  </a:txBody>
                  <a:tcPr marL="45720" marR="45720" anchor="ctr"/>
                </a:tc>
                <a:extLst>
                  <a:ext uri="{0D108BD9-81ED-4DB2-BD59-A6C34878D82A}">
                    <a16:rowId xmlns:a16="http://schemas.microsoft.com/office/drawing/2014/main" val="1022596711"/>
                  </a:ext>
                </a:extLst>
              </a:tr>
              <a:tr h="304956">
                <a:tc vMerge="1">
                  <a:txBody>
                    <a:bodyPr/>
                    <a:lstStyle/>
                    <a:p>
                      <a:endParaRPr lang="fr-FR"/>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dk1"/>
                          </a:solidFill>
                          <a:latin typeface="Calibri" panose="020F0502020204030204" pitchFamily="34" charset="0"/>
                          <a:ea typeface="+mn-ea"/>
                          <a:cs typeface="Calibri" panose="020F0502020204030204" pitchFamily="34" charset="0"/>
                        </a:rPr>
                        <a:t>Hot spot Temperature</a:t>
                      </a:r>
                    </a:p>
                  </a:txBody>
                  <a:tcPr marL="72000" marR="3600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noProof="0" dirty="0">
                          <a:solidFill>
                            <a:schemeClr val="tx1"/>
                          </a:solidFill>
                          <a:latin typeface="Calibri" panose="020F0502020204030204" pitchFamily="34" charset="0"/>
                          <a:ea typeface="+mn-ea"/>
                          <a:cs typeface="Calibri" panose="020F0502020204030204" pitchFamily="34" charset="0"/>
                        </a:rPr>
                        <a:t>71.4</a:t>
                      </a: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K</a:t>
                      </a:r>
                    </a:p>
                  </a:txBody>
                  <a:tcPr marL="45720" marR="45720" anchor="ctr"/>
                </a:tc>
                <a:extLst>
                  <a:ext uri="{0D108BD9-81ED-4DB2-BD59-A6C34878D82A}">
                    <a16:rowId xmlns:a16="http://schemas.microsoft.com/office/drawing/2014/main" val="1662181406"/>
                  </a:ext>
                </a:extLst>
              </a:tr>
              <a:tr h="304956">
                <a:tc vMerge="1">
                  <a:txBody>
                    <a:bodyPr/>
                    <a:lstStyle/>
                    <a:p>
                      <a:endParaRPr lang="en-US"/>
                    </a:p>
                  </a:txBody>
                  <a:tcPr/>
                </a:tc>
                <a:tc>
                  <a:txBody>
                    <a:bodyPr/>
                    <a:lstStyle/>
                    <a:p>
                      <a:pPr algn="r"/>
                      <a:r>
                        <a:rPr lang="el-GR" sz="1300" dirty="0">
                          <a:latin typeface="Calibri" panose="020F0502020204030204" pitchFamily="34" charset="0"/>
                          <a:cs typeface="Calibri" panose="020F0502020204030204" pitchFamily="34" charset="0"/>
                        </a:rPr>
                        <a:t>σ</a:t>
                      </a:r>
                      <a:r>
                        <a:rPr lang="fr-FR" sz="1300" baseline="-25000" dirty="0">
                          <a:latin typeface="Calibri" panose="020F0502020204030204" pitchFamily="34" charset="0"/>
                          <a:cs typeface="Calibri" panose="020F0502020204030204" pitchFamily="34" charset="0"/>
                        </a:rPr>
                        <a:t>0.2% </a:t>
                      </a:r>
                      <a:r>
                        <a:rPr lang="en-US" sz="1300" kern="1200" noProof="0" dirty="0">
                          <a:solidFill>
                            <a:schemeClr val="dk1"/>
                          </a:solidFill>
                          <a:latin typeface="Calibri" panose="020F0502020204030204" pitchFamily="34" charset="0"/>
                          <a:ea typeface="+mn-ea"/>
                          <a:cs typeface="Calibri" panose="020F0502020204030204" pitchFamily="34" charset="0"/>
                        </a:rPr>
                        <a:t>@ 293K </a:t>
                      </a:r>
                      <a:endParaRPr lang="en-US" sz="1300" baseline="-25000" dirty="0">
                        <a:latin typeface="Calibri" panose="020F0502020204030204" pitchFamily="34" charset="0"/>
                        <a:cs typeface="Calibri" panose="020F0502020204030204" pitchFamily="34" charset="0"/>
                      </a:endParaRPr>
                    </a:p>
                  </a:txBody>
                  <a:tcPr marL="72000" marR="36000" marT="7620" marB="0" anchor="ctr"/>
                </a:tc>
                <a:tc>
                  <a:txBody>
                    <a:bodyPr/>
                    <a:lstStyle/>
                    <a:p>
                      <a:pPr algn="ctr"/>
                      <a:r>
                        <a:rPr lang="en-US" sz="1300" dirty="0">
                          <a:latin typeface="Calibri" panose="020F0502020204030204" pitchFamily="34" charset="0"/>
                          <a:cs typeface="Calibri" panose="020F0502020204030204" pitchFamily="34" charset="0"/>
                        </a:rPr>
                        <a:t>&gt; </a:t>
                      </a:r>
                      <a:r>
                        <a:rPr lang="en-US" sz="1300" baseline="0" dirty="0">
                          <a:latin typeface="Calibri" panose="020F0502020204030204" pitchFamily="34" charset="0"/>
                          <a:cs typeface="Calibri" panose="020F0502020204030204" pitchFamily="34" charset="0"/>
                        </a:rPr>
                        <a:t>165</a:t>
                      </a:r>
                      <a:endParaRPr lang="en-US" sz="1300" dirty="0">
                        <a:solidFill>
                          <a:srgbClr val="00B050"/>
                        </a:solidFill>
                        <a:latin typeface="Calibri" panose="020F0502020204030204" pitchFamily="34" charset="0"/>
                        <a:cs typeface="Calibri" panose="020F0502020204030204" pitchFamily="34" charset="0"/>
                      </a:endParaRPr>
                    </a:p>
                  </a:txBody>
                  <a:tcPr marL="7620" marR="7620" marT="7620" marB="0" anchor="ctr"/>
                </a:tc>
                <a:tc>
                  <a:txBody>
                    <a:bodyPr/>
                    <a:lstStyle/>
                    <a:p>
                      <a:pPr marL="0" algn="ctr" defTabSz="914400" rtl="0" eaLnBrk="1" fontAlgn="b" latinLnBrk="0" hangingPunct="1"/>
                      <a:r>
                        <a:rPr lang="en-US" sz="1300" kern="1200" noProof="0" dirty="0">
                          <a:solidFill>
                            <a:schemeClr val="dk1"/>
                          </a:solidFill>
                          <a:latin typeface="Calibri" panose="020F0502020204030204" pitchFamily="34" charset="0"/>
                          <a:ea typeface="+mn-ea"/>
                          <a:cs typeface="Calibri" panose="020F0502020204030204" pitchFamily="34" charset="0"/>
                        </a:rPr>
                        <a:t>MPa</a:t>
                      </a:r>
                    </a:p>
                  </a:txBody>
                  <a:tcPr marL="45720" marR="45720" anchor="ctr"/>
                </a:tc>
                <a:extLst>
                  <a:ext uri="{0D108BD9-81ED-4DB2-BD59-A6C34878D82A}">
                    <a16:rowId xmlns:a16="http://schemas.microsoft.com/office/drawing/2014/main" val="3470996018"/>
                  </a:ext>
                </a:extLst>
              </a:tr>
              <a:tr h="304956">
                <a:tc vMerge="1">
                  <a:txBody>
                    <a:bodyPr/>
                    <a:lstStyle/>
                    <a:p>
                      <a:endParaRPr lang="fr-FR"/>
                    </a:p>
                  </a:txBody>
                  <a:tcPr/>
                </a:tc>
                <a:tc>
                  <a:txBody>
                    <a:bodyPr/>
                    <a:lstStyle/>
                    <a:p>
                      <a:pPr algn="r"/>
                      <a:r>
                        <a:rPr lang="en-US" sz="1300" kern="1200" dirty="0">
                          <a:solidFill>
                            <a:schemeClr val="dk1"/>
                          </a:solidFill>
                          <a:latin typeface="Calibri" panose="020F0502020204030204" pitchFamily="34" charset="0"/>
                          <a:ea typeface="+mn-ea"/>
                          <a:cs typeface="Calibri" panose="020F0502020204030204" pitchFamily="34" charset="0"/>
                        </a:rPr>
                        <a:t>Unit length </a:t>
                      </a:r>
                      <a:r>
                        <a:rPr lang="en-US" sz="1300" strike="noStrike" kern="1200" dirty="0">
                          <a:solidFill>
                            <a:schemeClr val="dk1"/>
                          </a:solidFill>
                          <a:latin typeface="Calibri" panose="020F0502020204030204" pitchFamily="34" charset="0"/>
                          <a:ea typeface="+mn-ea"/>
                          <a:cs typeface="Calibri" panose="020F0502020204030204" pitchFamily="34" charset="0"/>
                        </a:rPr>
                        <a:t>(supposed) </a:t>
                      </a:r>
                    </a:p>
                  </a:txBody>
                  <a:tcPr marL="72000" marR="36000" marT="7620" marB="0" anchor="ctr"/>
                </a:tc>
                <a:tc>
                  <a:txBody>
                    <a:bodyPr/>
                    <a:lstStyle/>
                    <a:p>
                      <a:pPr marL="0" algn="ctr" defTabSz="957925" rtl="0" eaLnBrk="1" latinLnBrk="0" hangingPunct="1"/>
                      <a:r>
                        <a:rPr lang="en-US" sz="1300" kern="1200" baseline="0" dirty="0">
                          <a:solidFill>
                            <a:srgbClr val="FF0000"/>
                          </a:solidFill>
                          <a:latin typeface="Calibri" panose="020F0502020204030204" pitchFamily="34" charset="0"/>
                          <a:ea typeface="+mn-ea"/>
                          <a:cs typeface="Calibri" panose="020F0502020204030204" pitchFamily="34" charset="0"/>
                        </a:rPr>
                        <a:t>1.05</a:t>
                      </a:r>
                    </a:p>
                  </a:txBody>
                  <a:tcPr marL="7620" marR="7620" marT="7620" marB="0" anchor="ctr"/>
                </a:tc>
                <a:tc>
                  <a:txBody>
                    <a:bodyPr/>
                    <a:lstStyle/>
                    <a:p>
                      <a:pPr algn="ctr"/>
                      <a:r>
                        <a:rPr lang="en-US" sz="1300" dirty="0">
                          <a:latin typeface="Calibri" panose="020F0502020204030204" pitchFamily="34" charset="0"/>
                          <a:cs typeface="Calibri" panose="020F0502020204030204" pitchFamily="34" charset="0"/>
                        </a:rPr>
                        <a:t>km</a:t>
                      </a:r>
                    </a:p>
                  </a:txBody>
                  <a:tcPr marL="45720" marR="45720" anchor="ctr"/>
                </a:tc>
                <a:extLst>
                  <a:ext uri="{0D108BD9-81ED-4DB2-BD59-A6C34878D82A}">
                    <a16:rowId xmlns:a16="http://schemas.microsoft.com/office/drawing/2014/main" val="1866525628"/>
                  </a:ext>
                </a:extLst>
              </a:tr>
              <a:tr h="304956">
                <a:tc vMerge="1">
                  <a:txBody>
                    <a:bodyPr/>
                    <a:lstStyle/>
                    <a:p>
                      <a:endParaRPr lang="fr-FR"/>
                    </a:p>
                  </a:txBody>
                  <a:tcPr/>
                </a:tc>
                <a:tc>
                  <a:txBody>
                    <a:bodyPr/>
                    <a:lstStyle/>
                    <a:p>
                      <a:pPr algn="r"/>
                      <a:r>
                        <a:rPr lang="en-US" sz="1300" strike="noStrike" kern="1200" dirty="0">
                          <a:solidFill>
                            <a:schemeClr val="dk1"/>
                          </a:solidFill>
                          <a:latin typeface="Calibri" panose="020F0502020204030204" pitchFamily="34" charset="0"/>
                          <a:ea typeface="+mn-ea"/>
                          <a:cs typeface="Calibri" panose="020F0502020204030204" pitchFamily="34" charset="0"/>
                        </a:rPr>
                        <a:t>Total length (supposed)</a:t>
                      </a:r>
                    </a:p>
                  </a:txBody>
                  <a:tcPr marL="72000" marR="36000" marT="7620" marB="0" anchor="ctr"/>
                </a:tc>
                <a:tc>
                  <a:txBody>
                    <a:bodyPr/>
                    <a:lstStyle/>
                    <a:p>
                      <a:pPr marL="0" algn="ctr" defTabSz="957925" rtl="0" eaLnBrk="1" latinLnBrk="0" hangingPunct="1"/>
                      <a:r>
                        <a:rPr lang="en-US" sz="1300" strike="noStrike" kern="1200" baseline="0" dirty="0">
                          <a:solidFill>
                            <a:srgbClr val="FF0000"/>
                          </a:solidFill>
                          <a:latin typeface="Calibri" panose="020F0502020204030204" pitchFamily="34" charset="0"/>
                          <a:ea typeface="+mn-ea"/>
                          <a:cs typeface="Calibri" panose="020F0502020204030204" pitchFamily="34" charset="0"/>
                        </a:rPr>
                        <a:t>18.9</a:t>
                      </a:r>
                    </a:p>
                  </a:txBody>
                  <a:tcPr marL="7620" marR="7620" marT="7620" marB="0" anchor="ctr"/>
                </a:tc>
                <a:tc>
                  <a:txBody>
                    <a:bodyPr/>
                    <a:lstStyle/>
                    <a:p>
                      <a:pPr algn="ctr"/>
                      <a:r>
                        <a:rPr lang="en-US" sz="1300" dirty="0">
                          <a:latin typeface="Calibri" panose="020F0502020204030204" pitchFamily="34" charset="0"/>
                          <a:cs typeface="Calibri" panose="020F0502020204030204" pitchFamily="34" charset="0"/>
                        </a:rPr>
                        <a:t>km</a:t>
                      </a:r>
                    </a:p>
                  </a:txBody>
                  <a:tcPr marL="45720" marR="45720" anchor="ctr"/>
                </a:tc>
                <a:extLst>
                  <a:ext uri="{0D108BD9-81ED-4DB2-BD59-A6C34878D82A}">
                    <a16:rowId xmlns:a16="http://schemas.microsoft.com/office/drawing/2014/main" val="518742655"/>
                  </a:ext>
                </a:extLst>
              </a:tr>
            </a:tbl>
          </a:graphicData>
        </a:graphic>
      </p:graphicFrame>
      <p:sp>
        <p:nvSpPr>
          <p:cNvPr id="66" name="ZoneTexte 65"/>
          <p:cNvSpPr txBox="1"/>
          <p:nvPr/>
        </p:nvSpPr>
        <p:spPr>
          <a:xfrm>
            <a:off x="5676804" y="3921576"/>
            <a:ext cx="1583639" cy="276999"/>
          </a:xfrm>
          <a:prstGeom prst="rect">
            <a:avLst/>
          </a:prstGeom>
          <a:noFill/>
        </p:spPr>
        <p:txBody>
          <a:bodyPr wrap="none" rtlCol="0">
            <a:spAutoFit/>
          </a:bodyPr>
          <a:lstStyle/>
          <a:p>
            <a:pPr algn="ctr"/>
            <a:r>
              <a:rPr lang="en-US" sz="1200" i="1" dirty="0">
                <a:latin typeface="Calibri" panose="020F0502020204030204" pitchFamily="34" charset="0"/>
                <a:cs typeface="Calibri" panose="020F0502020204030204" pitchFamily="34" charset="0"/>
              </a:rPr>
              <a:t>Dimensions are in mm</a:t>
            </a:r>
          </a:p>
        </p:txBody>
      </p:sp>
      <p:sp>
        <p:nvSpPr>
          <p:cNvPr id="29" name="ZoneTexte 81"/>
          <p:cNvSpPr txBox="1"/>
          <p:nvPr/>
        </p:nvSpPr>
        <p:spPr>
          <a:xfrm>
            <a:off x="6129361" y="3653241"/>
            <a:ext cx="566181" cy="292388"/>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solidFill>
                  <a:srgbClr val="FF0000"/>
                </a:solidFill>
              </a:rPr>
              <a:t>11.92</a:t>
            </a:r>
          </a:p>
        </p:txBody>
      </p:sp>
      <p:grpSp>
        <p:nvGrpSpPr>
          <p:cNvPr id="91" name="Group 90"/>
          <p:cNvGrpSpPr>
            <a:grpSpLocks noChangeAspect="1"/>
          </p:cNvGrpSpPr>
          <p:nvPr/>
        </p:nvGrpSpPr>
        <p:grpSpPr>
          <a:xfrm>
            <a:off x="4364999" y="1574350"/>
            <a:ext cx="4618558" cy="2110672"/>
            <a:chOff x="4130483" y="818711"/>
            <a:chExt cx="5761924" cy="2633184"/>
          </a:xfrm>
        </p:grpSpPr>
        <p:grpSp>
          <p:nvGrpSpPr>
            <p:cNvPr id="80" name="Group 79"/>
            <p:cNvGrpSpPr>
              <a:grpSpLocks noChangeAspect="1"/>
            </p:cNvGrpSpPr>
            <p:nvPr/>
          </p:nvGrpSpPr>
          <p:grpSpPr>
            <a:xfrm>
              <a:off x="4581070" y="1299363"/>
              <a:ext cx="4464000" cy="2015998"/>
              <a:chOff x="4581070" y="1299363"/>
              <a:chExt cx="4464000" cy="2015998"/>
            </a:xfrm>
          </p:grpSpPr>
          <p:grpSp>
            <p:nvGrpSpPr>
              <p:cNvPr id="10" name="Groupe 9"/>
              <p:cNvGrpSpPr>
                <a:grpSpLocks noChangeAspect="1"/>
              </p:cNvGrpSpPr>
              <p:nvPr/>
            </p:nvGrpSpPr>
            <p:grpSpPr>
              <a:xfrm>
                <a:off x="4581070" y="1299363"/>
                <a:ext cx="4464000" cy="2015998"/>
                <a:chOff x="7380433" y="3695855"/>
                <a:chExt cx="2146300" cy="965200"/>
              </a:xfrm>
            </p:grpSpPr>
            <p:sp>
              <p:nvSpPr>
                <p:cNvPr id="11" name="AutoShape 33"/>
                <p:cNvSpPr>
                  <a:spLocks noChangeArrowheads="1"/>
                </p:cNvSpPr>
                <p:nvPr/>
              </p:nvSpPr>
              <p:spPr bwMode="auto">
                <a:xfrm>
                  <a:off x="7380433" y="3695855"/>
                  <a:ext cx="2146300" cy="965200"/>
                </a:xfrm>
                <a:prstGeom prst="roundRect">
                  <a:avLst>
                    <a:gd name="adj" fmla="val 4126"/>
                  </a:avLst>
                </a:prstGeom>
                <a:solidFill>
                  <a:srgbClr val="71BF44"/>
                </a:solid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12" name="AutoShape 34"/>
                <p:cNvSpPr>
                  <a:spLocks noChangeArrowheads="1"/>
                </p:cNvSpPr>
                <p:nvPr/>
              </p:nvSpPr>
              <p:spPr bwMode="auto">
                <a:xfrm>
                  <a:off x="7464444" y="3782459"/>
                  <a:ext cx="1973211" cy="792844"/>
                </a:xfrm>
                <a:prstGeom prst="roundRect">
                  <a:avLst>
                    <a:gd name="adj" fmla="val 7975"/>
                  </a:avLst>
                </a:prstGeom>
                <a:solidFill>
                  <a:srgbClr val="FFC000"/>
                </a:solid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grpSp>
          <p:grpSp>
            <p:nvGrpSpPr>
              <p:cNvPr id="78" name="Group 77"/>
              <p:cNvGrpSpPr/>
              <p:nvPr/>
            </p:nvGrpSpPr>
            <p:grpSpPr>
              <a:xfrm>
                <a:off x="5587098" y="1488182"/>
                <a:ext cx="2440800" cy="453601"/>
                <a:chOff x="5587098" y="1488182"/>
                <a:chExt cx="2440800" cy="453601"/>
              </a:xfrm>
            </p:grpSpPr>
            <p:grpSp>
              <p:nvGrpSpPr>
                <p:cNvPr id="13" name="Groupe 10"/>
                <p:cNvGrpSpPr/>
                <p:nvPr/>
              </p:nvGrpSpPr>
              <p:grpSpPr>
                <a:xfrm>
                  <a:off x="5587098" y="1488182"/>
                  <a:ext cx="2440800" cy="453600"/>
                  <a:chOff x="7742383" y="3778405"/>
                  <a:chExt cx="1403350" cy="304800"/>
                </a:xfrm>
                <a:solidFill>
                  <a:schemeClr val="tx1">
                    <a:lumMod val="60000"/>
                    <a:lumOff val="40000"/>
                  </a:schemeClr>
                </a:solidFill>
              </p:grpSpPr>
              <p:grpSp>
                <p:nvGrpSpPr>
                  <p:cNvPr id="14" name="Group 19"/>
                  <p:cNvGrpSpPr>
                    <a:grpSpLocks/>
                  </p:cNvGrpSpPr>
                  <p:nvPr/>
                </p:nvGrpSpPr>
                <p:grpSpPr bwMode="auto">
                  <a:xfrm>
                    <a:off x="7907483" y="3781976"/>
                    <a:ext cx="1238250" cy="298448"/>
                    <a:chOff x="527050" y="88900"/>
                    <a:chExt cx="198" cy="64"/>
                  </a:xfrm>
                  <a:grpFill/>
                </p:grpSpPr>
                <p:sp>
                  <p:nvSpPr>
                    <p:cNvPr id="17" name="AutoShape 20"/>
                    <p:cNvSpPr>
                      <a:spLocks noChangeArrowheads="1"/>
                    </p:cNvSpPr>
                    <p:nvPr/>
                  </p:nvSpPr>
                  <p:spPr bwMode="auto">
                    <a:xfrm>
                      <a:off x="527050" y="88902"/>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18" name="AutoShape 21"/>
                    <p:cNvSpPr>
                      <a:spLocks noChangeArrowheads="1"/>
                    </p:cNvSpPr>
                    <p:nvPr/>
                  </p:nvSpPr>
                  <p:spPr bwMode="auto">
                    <a:xfrm>
                      <a:off x="527083" y="88902"/>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19" name="AutoShape 22"/>
                    <p:cNvSpPr>
                      <a:spLocks noChangeArrowheads="1"/>
                    </p:cNvSpPr>
                    <p:nvPr/>
                  </p:nvSpPr>
                  <p:spPr bwMode="auto">
                    <a:xfrm>
                      <a:off x="527115" y="88902"/>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0" name="AutoShape 23"/>
                    <p:cNvSpPr>
                      <a:spLocks noChangeArrowheads="1"/>
                    </p:cNvSpPr>
                    <p:nvPr/>
                  </p:nvSpPr>
                  <p:spPr bwMode="auto">
                    <a:xfrm>
                      <a:off x="527148" y="88901"/>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1" name="AutoShape 24"/>
                    <p:cNvSpPr>
                      <a:spLocks noChangeArrowheads="1"/>
                    </p:cNvSpPr>
                    <p:nvPr/>
                  </p:nvSpPr>
                  <p:spPr bwMode="auto">
                    <a:xfrm>
                      <a:off x="527181" y="88900"/>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2" name="AutoShape 25"/>
                    <p:cNvSpPr>
                      <a:spLocks noChangeArrowheads="1"/>
                    </p:cNvSpPr>
                    <p:nvPr/>
                  </p:nvSpPr>
                  <p:spPr bwMode="auto">
                    <a:xfrm>
                      <a:off x="527214" y="88901"/>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3" name="AutoShape 26"/>
                    <p:cNvSpPr>
                      <a:spLocks noChangeArrowheads="1"/>
                    </p:cNvSpPr>
                    <p:nvPr/>
                  </p:nvSpPr>
                  <p:spPr bwMode="auto">
                    <a:xfrm>
                      <a:off x="527052" y="88933"/>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4" name="AutoShape 27"/>
                    <p:cNvSpPr>
                      <a:spLocks noChangeArrowheads="1"/>
                    </p:cNvSpPr>
                    <p:nvPr/>
                  </p:nvSpPr>
                  <p:spPr bwMode="auto">
                    <a:xfrm>
                      <a:off x="527085" y="88933"/>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5" name="AutoShape 28"/>
                    <p:cNvSpPr>
                      <a:spLocks noChangeArrowheads="1"/>
                    </p:cNvSpPr>
                    <p:nvPr/>
                  </p:nvSpPr>
                  <p:spPr bwMode="auto">
                    <a:xfrm>
                      <a:off x="527117" y="88933"/>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6" name="AutoShape 29"/>
                    <p:cNvSpPr>
                      <a:spLocks noChangeArrowheads="1"/>
                    </p:cNvSpPr>
                    <p:nvPr/>
                  </p:nvSpPr>
                  <p:spPr bwMode="auto">
                    <a:xfrm>
                      <a:off x="527150" y="88932"/>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7" name="AutoShape 30"/>
                    <p:cNvSpPr>
                      <a:spLocks noChangeArrowheads="1"/>
                    </p:cNvSpPr>
                    <p:nvPr/>
                  </p:nvSpPr>
                  <p:spPr bwMode="auto">
                    <a:xfrm>
                      <a:off x="527183" y="88931"/>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28" name="AutoShape 31"/>
                    <p:cNvSpPr>
                      <a:spLocks noChangeArrowheads="1"/>
                    </p:cNvSpPr>
                    <p:nvPr/>
                  </p:nvSpPr>
                  <p:spPr bwMode="auto">
                    <a:xfrm>
                      <a:off x="527216" y="88932"/>
                      <a:ext cx="32" cy="31"/>
                    </a:xfrm>
                    <a:prstGeom prst="roundRect">
                      <a:avLst>
                        <a:gd name="adj" fmla="val 37037"/>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grpSp>
              <p:sp>
                <p:nvSpPr>
                  <p:cNvPr id="15" name="Oval 32"/>
                  <p:cNvSpPr>
                    <a:spLocks noChangeArrowheads="1"/>
                  </p:cNvSpPr>
                  <p:nvPr/>
                </p:nvSpPr>
                <p:spPr bwMode="auto">
                  <a:xfrm>
                    <a:off x="7748733" y="3841905"/>
                    <a:ext cx="171450" cy="196850"/>
                  </a:xfrm>
                  <a:prstGeom prst="ellipse">
                    <a:avLst/>
                  </a:prstGeom>
                  <a:grp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16" name="Rectangle 15"/>
                  <p:cNvSpPr>
                    <a:spLocks noChangeArrowheads="1"/>
                  </p:cNvSpPr>
                  <p:nvPr/>
                </p:nvSpPr>
                <p:spPr bwMode="auto">
                  <a:xfrm>
                    <a:off x="7742383" y="3778405"/>
                    <a:ext cx="1403350" cy="304800"/>
                  </a:xfrm>
                  <a:prstGeom prst="rect">
                    <a:avLst/>
                  </a:prstGeom>
                  <a:grpFill/>
                  <a:ln w="9525">
                    <a:solidFill>
                      <a:srgbClr val="000000"/>
                    </a:solidFill>
                    <a:miter lim="800000"/>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grpSp>
            <p:grpSp>
              <p:nvGrpSpPr>
                <p:cNvPr id="43" name="Groupe 25"/>
                <p:cNvGrpSpPr/>
                <p:nvPr/>
              </p:nvGrpSpPr>
              <p:grpSpPr>
                <a:xfrm>
                  <a:off x="5598141" y="1490813"/>
                  <a:ext cx="2422516" cy="450970"/>
                  <a:chOff x="6051045" y="930238"/>
                  <a:chExt cx="2273791" cy="355094"/>
                </a:xfrm>
              </p:grpSpPr>
              <p:sp>
                <p:nvSpPr>
                  <p:cNvPr id="44" name="AutoShape 20"/>
                  <p:cNvSpPr>
                    <a:spLocks noChangeArrowheads="1"/>
                  </p:cNvSpPr>
                  <p:nvPr/>
                </p:nvSpPr>
                <p:spPr bwMode="auto">
                  <a:xfrm>
                    <a:off x="6265317" y="935746"/>
                    <a:ext cx="269519" cy="178845"/>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45" name="AutoShape 21"/>
                  <p:cNvSpPr>
                    <a:spLocks noChangeArrowheads="1"/>
                  </p:cNvSpPr>
                  <p:nvPr/>
                </p:nvSpPr>
                <p:spPr bwMode="auto">
                  <a:xfrm>
                    <a:off x="6543820" y="935746"/>
                    <a:ext cx="287487" cy="178845"/>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46" name="AutoShape 22"/>
                  <p:cNvSpPr>
                    <a:spLocks noChangeArrowheads="1"/>
                  </p:cNvSpPr>
                  <p:nvPr/>
                </p:nvSpPr>
                <p:spPr bwMode="auto">
                  <a:xfrm>
                    <a:off x="6831306" y="935746"/>
                    <a:ext cx="287487" cy="178845"/>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47" name="AutoShape 23"/>
                  <p:cNvSpPr>
                    <a:spLocks noChangeArrowheads="1"/>
                  </p:cNvSpPr>
                  <p:nvPr/>
                </p:nvSpPr>
                <p:spPr bwMode="auto">
                  <a:xfrm>
                    <a:off x="7127777" y="930238"/>
                    <a:ext cx="287487" cy="178845"/>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48" name="AutoShape 24"/>
                  <p:cNvSpPr>
                    <a:spLocks noChangeArrowheads="1"/>
                  </p:cNvSpPr>
                  <p:nvPr/>
                </p:nvSpPr>
                <p:spPr bwMode="auto">
                  <a:xfrm>
                    <a:off x="7424248" y="932833"/>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49" name="AutoShape 25"/>
                  <p:cNvSpPr>
                    <a:spLocks noChangeArrowheads="1"/>
                  </p:cNvSpPr>
                  <p:nvPr/>
                </p:nvSpPr>
                <p:spPr bwMode="auto">
                  <a:xfrm>
                    <a:off x="7720718" y="935746"/>
                    <a:ext cx="305456" cy="173338"/>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0" name="AutoShape 26"/>
                  <p:cNvSpPr>
                    <a:spLocks noChangeArrowheads="1"/>
                  </p:cNvSpPr>
                  <p:nvPr/>
                </p:nvSpPr>
                <p:spPr bwMode="auto">
                  <a:xfrm>
                    <a:off x="6265317" y="1114590"/>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1" name="AutoShape 27"/>
                  <p:cNvSpPr>
                    <a:spLocks noChangeArrowheads="1"/>
                  </p:cNvSpPr>
                  <p:nvPr/>
                </p:nvSpPr>
                <p:spPr bwMode="auto">
                  <a:xfrm>
                    <a:off x="6561788" y="1114590"/>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2" name="AutoShape 28"/>
                  <p:cNvSpPr>
                    <a:spLocks noChangeArrowheads="1"/>
                  </p:cNvSpPr>
                  <p:nvPr/>
                </p:nvSpPr>
                <p:spPr bwMode="auto">
                  <a:xfrm>
                    <a:off x="6849274" y="1114590"/>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3" name="AutoShape 29"/>
                  <p:cNvSpPr>
                    <a:spLocks noChangeArrowheads="1"/>
                  </p:cNvSpPr>
                  <p:nvPr/>
                </p:nvSpPr>
                <p:spPr bwMode="auto">
                  <a:xfrm>
                    <a:off x="7145745" y="1109083"/>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4" name="AutoShape 30"/>
                  <p:cNvSpPr>
                    <a:spLocks noChangeArrowheads="1"/>
                  </p:cNvSpPr>
                  <p:nvPr/>
                </p:nvSpPr>
                <p:spPr bwMode="auto">
                  <a:xfrm>
                    <a:off x="7442216" y="1103575"/>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5" name="AutoShape 31"/>
                  <p:cNvSpPr>
                    <a:spLocks noChangeArrowheads="1"/>
                  </p:cNvSpPr>
                  <p:nvPr/>
                </p:nvSpPr>
                <p:spPr bwMode="auto">
                  <a:xfrm>
                    <a:off x="7738686" y="1109083"/>
                    <a:ext cx="305456"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56" name="Oval 32"/>
                  <p:cNvSpPr>
                    <a:spLocks noChangeArrowheads="1"/>
                  </p:cNvSpPr>
                  <p:nvPr/>
                </p:nvSpPr>
                <p:spPr bwMode="auto">
                  <a:xfrm>
                    <a:off x="6051045" y="1001974"/>
                    <a:ext cx="221509" cy="232500"/>
                  </a:xfrm>
                  <a:prstGeom prst="ellipse">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70" name="AutoShape 25"/>
                  <p:cNvSpPr>
                    <a:spLocks noChangeArrowheads="1"/>
                  </p:cNvSpPr>
                  <p:nvPr/>
                </p:nvSpPr>
                <p:spPr bwMode="auto">
                  <a:xfrm>
                    <a:off x="8026173" y="936471"/>
                    <a:ext cx="287487"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sp>
                <p:nvSpPr>
                  <p:cNvPr id="71" name="AutoShape 31"/>
                  <p:cNvSpPr>
                    <a:spLocks noChangeArrowheads="1"/>
                  </p:cNvSpPr>
                  <p:nvPr/>
                </p:nvSpPr>
                <p:spPr bwMode="auto">
                  <a:xfrm>
                    <a:off x="8055317" y="1107213"/>
                    <a:ext cx="269519" cy="170742"/>
                  </a:xfrm>
                  <a:prstGeom prst="roundRect">
                    <a:avLst>
                      <a:gd name="adj" fmla="val 37037"/>
                    </a:avLst>
                  </a:prstGeom>
                  <a:pattFill prst="lgConfetti">
                    <a:fgClr>
                      <a:schemeClr val="tx1"/>
                    </a:fgClr>
                    <a:bgClr>
                      <a:schemeClr val="accent1">
                        <a:lumMod val="75000"/>
                      </a:schemeClr>
                    </a:bgClr>
                  </a:pattFill>
                  <a:ln w="9525">
                    <a:solidFill>
                      <a:srgbClr val="000000"/>
                    </a:solidFill>
                    <a:round/>
                    <a:headEnd/>
                    <a:tailEnd/>
                  </a:ln>
                </p:spPr>
                <p:txBody>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endParaRPr lang="en-US" sz="1300" dirty="0"/>
                  </a:p>
                </p:txBody>
              </p:sp>
            </p:grpSp>
          </p:grpSp>
        </p:grpSp>
        <p:cxnSp>
          <p:nvCxnSpPr>
            <p:cNvPr id="30" name="Connecteur droit avec flèche 12"/>
            <p:cNvCxnSpPr/>
            <p:nvPr/>
          </p:nvCxnSpPr>
          <p:spPr>
            <a:xfrm>
              <a:off x="4581070" y="3451895"/>
              <a:ext cx="446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13"/>
            <p:cNvCxnSpPr/>
            <p:nvPr/>
          </p:nvCxnSpPr>
          <p:spPr>
            <a:xfrm flipV="1">
              <a:off x="5018484" y="1497807"/>
              <a:ext cx="3947" cy="16397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14"/>
            <p:cNvCxnSpPr/>
            <p:nvPr/>
          </p:nvCxnSpPr>
          <p:spPr>
            <a:xfrm>
              <a:off x="5521604" y="1488182"/>
              <a:ext cx="0" cy="453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15"/>
            <p:cNvCxnSpPr/>
            <p:nvPr/>
          </p:nvCxnSpPr>
          <p:spPr>
            <a:xfrm>
              <a:off x="5587098" y="2012639"/>
              <a:ext cx="2440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16"/>
            <p:cNvCxnSpPr/>
            <p:nvPr/>
          </p:nvCxnSpPr>
          <p:spPr>
            <a:xfrm>
              <a:off x="4739081" y="2829597"/>
              <a:ext cx="410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17"/>
            <p:cNvCxnSpPr/>
            <p:nvPr/>
          </p:nvCxnSpPr>
          <p:spPr>
            <a:xfrm flipH="1">
              <a:off x="4458311" y="1314063"/>
              <a:ext cx="0" cy="202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ZoneTexte 88"/>
            <p:cNvSpPr txBox="1"/>
            <p:nvPr/>
          </p:nvSpPr>
          <p:spPr>
            <a:xfrm>
              <a:off x="6597878" y="1973644"/>
              <a:ext cx="600353"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6.78</a:t>
              </a:r>
            </a:p>
          </p:txBody>
        </p:sp>
        <p:sp>
          <p:nvSpPr>
            <p:cNvPr id="37" name="ZoneTexte 89"/>
            <p:cNvSpPr txBox="1"/>
            <p:nvPr/>
          </p:nvSpPr>
          <p:spPr>
            <a:xfrm rot="16200000">
              <a:off x="4664581" y="2018886"/>
              <a:ext cx="494360"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4.6</a:t>
              </a:r>
            </a:p>
          </p:txBody>
        </p:sp>
        <p:sp>
          <p:nvSpPr>
            <p:cNvPr id="38" name="ZoneTexte 90"/>
            <p:cNvSpPr txBox="1"/>
            <p:nvPr/>
          </p:nvSpPr>
          <p:spPr>
            <a:xfrm>
              <a:off x="5028634" y="1539089"/>
              <a:ext cx="600353"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1.26</a:t>
              </a:r>
            </a:p>
          </p:txBody>
        </p:sp>
        <p:sp>
          <p:nvSpPr>
            <p:cNvPr id="39" name="ZoneTexte 91"/>
            <p:cNvSpPr txBox="1"/>
            <p:nvPr/>
          </p:nvSpPr>
          <p:spPr>
            <a:xfrm>
              <a:off x="6531490" y="2553183"/>
              <a:ext cx="600353"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11.4</a:t>
              </a:r>
            </a:p>
          </p:txBody>
        </p:sp>
        <p:sp>
          <p:nvSpPr>
            <p:cNvPr id="40" name="ZoneTexte 92"/>
            <p:cNvSpPr txBox="1"/>
            <p:nvPr/>
          </p:nvSpPr>
          <p:spPr>
            <a:xfrm rot="16200000">
              <a:off x="4012693" y="2038501"/>
              <a:ext cx="600352"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solidFill>
                    <a:srgbClr val="FF0000"/>
                  </a:solidFill>
                </a:rPr>
                <a:t>5.12</a:t>
              </a:r>
            </a:p>
          </p:txBody>
        </p:sp>
        <p:sp>
          <p:nvSpPr>
            <p:cNvPr id="41" name="ZoneTexte 93"/>
            <p:cNvSpPr txBox="1"/>
            <p:nvPr/>
          </p:nvSpPr>
          <p:spPr>
            <a:xfrm>
              <a:off x="7774181" y="818711"/>
              <a:ext cx="1052317"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20×Ø=0.7</a:t>
              </a:r>
            </a:p>
          </p:txBody>
        </p:sp>
        <p:sp>
          <p:nvSpPr>
            <p:cNvPr id="42" name="ZoneTexte 94"/>
            <p:cNvSpPr txBox="1"/>
            <p:nvPr/>
          </p:nvSpPr>
          <p:spPr>
            <a:xfrm>
              <a:off x="9182063" y="1183481"/>
              <a:ext cx="710344"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R~0.3</a:t>
              </a:r>
            </a:p>
          </p:txBody>
        </p:sp>
        <p:cxnSp>
          <p:nvCxnSpPr>
            <p:cNvPr id="57" name="Connecteur droit avec flèche 26"/>
            <p:cNvCxnSpPr/>
            <p:nvPr/>
          </p:nvCxnSpPr>
          <p:spPr>
            <a:xfrm>
              <a:off x="8027898" y="1762967"/>
              <a:ext cx="8263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ZoneTexte 110"/>
            <p:cNvSpPr txBox="1"/>
            <p:nvPr/>
          </p:nvSpPr>
          <p:spPr>
            <a:xfrm>
              <a:off x="8115428" y="1457312"/>
              <a:ext cx="728342" cy="364771"/>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300" dirty="0"/>
                <a:t>(2.31)</a:t>
              </a:r>
            </a:p>
          </p:txBody>
        </p:sp>
        <p:cxnSp>
          <p:nvCxnSpPr>
            <p:cNvPr id="59" name="Connecteur droit avec flèche 28"/>
            <p:cNvCxnSpPr/>
            <p:nvPr/>
          </p:nvCxnSpPr>
          <p:spPr>
            <a:xfrm flipH="1">
              <a:off x="7521933" y="1136105"/>
              <a:ext cx="407283" cy="497858"/>
            </a:xfrm>
            <a:prstGeom prst="straightConnector1">
              <a:avLst/>
            </a:prstGeom>
            <a:ln>
              <a:solidFill>
                <a:srgbClr val="FF0000"/>
              </a:solidFill>
              <a:tailEnd type="triangle"/>
            </a:ln>
            <a:effectLst>
              <a:glow rad="25400">
                <a:schemeClr val="bg1">
                  <a:alpha val="74000"/>
                </a:schemeClr>
              </a:glow>
            </a:effectLst>
          </p:spPr>
          <p:style>
            <a:lnRef idx="1">
              <a:schemeClr val="accent1"/>
            </a:lnRef>
            <a:fillRef idx="0">
              <a:schemeClr val="accent1"/>
            </a:fillRef>
            <a:effectRef idx="0">
              <a:schemeClr val="accent1"/>
            </a:effectRef>
            <a:fontRef idx="minor">
              <a:schemeClr val="tx1"/>
            </a:fontRef>
          </p:style>
        </p:cxnSp>
        <p:cxnSp>
          <p:nvCxnSpPr>
            <p:cNvPr id="100" name="Connecteur droit avec flèche 28"/>
            <p:cNvCxnSpPr/>
            <p:nvPr/>
          </p:nvCxnSpPr>
          <p:spPr>
            <a:xfrm flipH="1" flipV="1">
              <a:off x="8213928" y="2428453"/>
              <a:ext cx="1025247" cy="124730"/>
            </a:xfrm>
            <a:prstGeom prst="straightConnector1">
              <a:avLst/>
            </a:prstGeom>
            <a:ln>
              <a:solidFill>
                <a:srgbClr val="FF0000"/>
              </a:solidFill>
              <a:tailEnd type="triangle"/>
            </a:ln>
            <a:effectLst>
              <a:glow rad="25400">
                <a:schemeClr val="bg1">
                  <a:alpha val="74000"/>
                </a:schemeClr>
              </a:glow>
            </a:effectLst>
          </p:spPr>
          <p:style>
            <a:lnRef idx="1">
              <a:schemeClr val="accent1"/>
            </a:lnRef>
            <a:fillRef idx="0">
              <a:schemeClr val="accent1"/>
            </a:fillRef>
            <a:effectRef idx="0">
              <a:schemeClr val="accent1"/>
            </a:effectRef>
            <a:fontRef idx="minor">
              <a:schemeClr val="tx1"/>
            </a:fontRef>
          </p:style>
        </p:cxnSp>
        <p:cxnSp>
          <p:nvCxnSpPr>
            <p:cNvPr id="72" name="Connecteur droit avec flèche 28"/>
            <p:cNvCxnSpPr/>
            <p:nvPr/>
          </p:nvCxnSpPr>
          <p:spPr>
            <a:xfrm flipH="1">
              <a:off x="8859800" y="1374605"/>
              <a:ext cx="396095" cy="164483"/>
            </a:xfrm>
            <a:prstGeom prst="straightConnector1">
              <a:avLst/>
            </a:prstGeom>
            <a:ln>
              <a:solidFill>
                <a:srgbClr val="FF0000"/>
              </a:solidFill>
              <a:tailEnd type="triangle"/>
            </a:ln>
            <a:effectLst>
              <a:glow rad="25400">
                <a:schemeClr val="bg1">
                  <a:alpha val="74000"/>
                </a:schemeClr>
              </a:glow>
            </a:effectLst>
          </p:spPr>
          <p:style>
            <a:lnRef idx="1">
              <a:schemeClr val="accent1"/>
            </a:lnRef>
            <a:fillRef idx="0">
              <a:schemeClr val="accent1"/>
            </a:fillRef>
            <a:effectRef idx="0">
              <a:schemeClr val="accent1"/>
            </a:effectRef>
            <a:fontRef idx="minor">
              <a:schemeClr val="tx1"/>
            </a:fontRef>
          </p:style>
        </p:cxnSp>
      </p:grpSp>
      <p:sp>
        <p:nvSpPr>
          <p:cNvPr id="67" name="ZoneTexte 115"/>
          <p:cNvSpPr txBox="1"/>
          <p:nvPr/>
        </p:nvSpPr>
        <p:spPr>
          <a:xfrm>
            <a:off x="8414174" y="2810756"/>
            <a:ext cx="716863" cy="307777"/>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400" dirty="0"/>
              <a:t>Copper</a:t>
            </a:r>
          </a:p>
        </p:txBody>
      </p:sp>
      <p:sp>
        <p:nvSpPr>
          <p:cNvPr id="68" name="ZoneTexte 116"/>
          <p:cNvSpPr txBox="1"/>
          <p:nvPr/>
        </p:nvSpPr>
        <p:spPr>
          <a:xfrm>
            <a:off x="4532168" y="1436406"/>
            <a:ext cx="1895818" cy="307777"/>
          </a:xfrm>
          <a:prstGeom prst="rect">
            <a:avLst/>
          </a:prstGeom>
          <a:noFill/>
        </p:spPr>
        <p:txBody>
          <a:bodyPr wrap="squar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400" dirty="0"/>
              <a:t>Fiber Glass Insulation</a:t>
            </a:r>
          </a:p>
        </p:txBody>
      </p:sp>
      <p:cxnSp>
        <p:nvCxnSpPr>
          <p:cNvPr id="61" name="Connecteur droit avec flèche 30"/>
          <p:cNvCxnSpPr/>
          <p:nvPr/>
        </p:nvCxnSpPr>
        <p:spPr>
          <a:xfrm>
            <a:off x="5335836" y="1675447"/>
            <a:ext cx="144241" cy="2508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702661" y="4440437"/>
            <a:ext cx="4159756" cy="1323439"/>
          </a:xfrm>
          <a:prstGeom prst="rect">
            <a:avLst/>
          </a:prstGeom>
          <a:noFill/>
          <a:ln w="25400">
            <a:solidFill>
              <a:srgbClr val="0000FF"/>
            </a:solidFill>
          </a:ln>
        </p:spPr>
        <p:txBody>
          <a:bodyPr wrap="square" rtlCol="0">
            <a:spAutoFit/>
          </a:bodyPr>
          <a:lstStyle/>
          <a:p>
            <a:pPr marL="285750" indent="-285750">
              <a:buFont typeface="Arial" panose="020B0604020202020204" pitchFamily="34" charset="0"/>
              <a:buChar char="•"/>
            </a:pPr>
            <a:r>
              <a:rPr lang="en-US" sz="1600" i="1" dirty="0">
                <a:solidFill>
                  <a:srgbClr val="00B050"/>
                </a:solidFill>
              </a:rPr>
              <a:t>Order of conductor samples put in place based on these specifications !</a:t>
            </a:r>
          </a:p>
          <a:p>
            <a:pPr marL="285750" indent="-285750">
              <a:buFont typeface="Arial" panose="020B0604020202020204" pitchFamily="34" charset="0"/>
              <a:buChar char="•"/>
            </a:pPr>
            <a:r>
              <a:rPr lang="en-US" sz="1600" i="1" dirty="0">
                <a:solidFill>
                  <a:srgbClr val="00B050"/>
                </a:solidFill>
              </a:rPr>
              <a:t>Working on sample conductor qualification</a:t>
            </a:r>
          </a:p>
          <a:p>
            <a:pPr marL="285750" indent="-285750">
              <a:buFont typeface="Arial" panose="020B0604020202020204" pitchFamily="34" charset="0"/>
              <a:buChar char="•"/>
            </a:pPr>
            <a:r>
              <a:rPr lang="en-US" sz="1600" i="1" dirty="0">
                <a:solidFill>
                  <a:srgbClr val="00B050"/>
                </a:solidFill>
              </a:rPr>
              <a:t>Conductor is similar to the conductor used for 11.7 T MRI magnet at CEA, </a:t>
            </a:r>
            <a:r>
              <a:rPr lang="en-US" sz="1600" i="1" dirty="0" err="1">
                <a:solidFill>
                  <a:srgbClr val="00B050"/>
                </a:solidFill>
              </a:rPr>
              <a:t>Saclay</a:t>
            </a:r>
            <a:endParaRPr lang="en-US" sz="1600" i="1" dirty="0">
              <a:solidFill>
                <a:srgbClr val="00B050"/>
              </a:solidFill>
            </a:endParaRPr>
          </a:p>
        </p:txBody>
      </p:sp>
    </p:spTree>
    <p:extLst>
      <p:ext uri="{BB962C8B-B14F-4D97-AF65-F5344CB8AC3E}">
        <p14:creationId xmlns:p14="http://schemas.microsoft.com/office/powerpoint/2010/main" val="11050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14</a:t>
            </a:fld>
            <a:endParaRPr lang="en-US"/>
          </a:p>
        </p:txBody>
      </p:sp>
      <p:sp>
        <p:nvSpPr>
          <p:cNvPr id="6" name="Title 1">
            <a:extLst>
              <a:ext uri="{FF2B5EF4-FFF2-40B4-BE49-F238E27FC236}">
                <a16:creationId xmlns:a16="http://schemas.microsoft.com/office/drawing/2014/main" id="{3B27D1FD-E817-4437-B00C-F4C1DA429865}"/>
              </a:ext>
            </a:extLst>
          </p:cNvPr>
          <p:cNvSpPr txBox="1">
            <a:spLocks/>
          </p:cNvSpPr>
          <p:nvPr/>
        </p:nvSpPr>
        <p:spPr>
          <a:xfrm>
            <a:off x="628650" y="140923"/>
            <a:ext cx="7886700" cy="5233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kern="1200">
                <a:solidFill>
                  <a:srgbClr val="30519D"/>
                </a:solidFill>
                <a:latin typeface="Arial" charset="0"/>
                <a:ea typeface="Arial" charset="0"/>
                <a:cs typeface="Arial" charset="0"/>
              </a:defRPr>
            </a:lvl1pPr>
          </a:lstStyle>
          <a:p>
            <a:r>
              <a:rPr lang="en-US" dirty="0"/>
              <a:t>Conductor Margin @ 4.7 K</a:t>
            </a:r>
          </a:p>
        </p:txBody>
      </p:sp>
      <p:graphicFrame>
        <p:nvGraphicFramePr>
          <p:cNvPr id="69" name="Table 6"/>
          <p:cNvGraphicFramePr>
            <a:graphicFrameLocks noGrp="1"/>
          </p:cNvGraphicFramePr>
          <p:nvPr>
            <p:extLst>
              <p:ext uri="{D42A27DB-BD31-4B8C-83A1-F6EECF244321}">
                <p14:modId xmlns:p14="http://schemas.microsoft.com/office/powerpoint/2010/main" val="4289270058"/>
              </p:ext>
            </p:extLst>
          </p:nvPr>
        </p:nvGraphicFramePr>
        <p:xfrm>
          <a:off x="572484" y="940528"/>
          <a:ext cx="5547933" cy="1929672"/>
        </p:xfrm>
        <a:graphic>
          <a:graphicData uri="http://schemas.openxmlformats.org/drawingml/2006/table">
            <a:tbl>
              <a:tblPr firstRow="1" bandRow="1">
                <a:tableStyleId>{69012ECD-51FC-41F1-AA8D-1B2483CD663E}</a:tableStyleId>
              </a:tblPr>
              <a:tblGrid>
                <a:gridCol w="1532378">
                  <a:extLst>
                    <a:ext uri="{9D8B030D-6E8A-4147-A177-3AD203B41FA5}">
                      <a16:colId xmlns:a16="http://schemas.microsoft.com/office/drawing/2014/main" val="216481373"/>
                    </a:ext>
                  </a:extLst>
                </a:gridCol>
                <a:gridCol w="961273">
                  <a:extLst>
                    <a:ext uri="{9D8B030D-6E8A-4147-A177-3AD203B41FA5}">
                      <a16:colId xmlns:a16="http://schemas.microsoft.com/office/drawing/2014/main" val="4125464049"/>
                    </a:ext>
                  </a:extLst>
                </a:gridCol>
                <a:gridCol w="981103">
                  <a:extLst>
                    <a:ext uri="{9D8B030D-6E8A-4147-A177-3AD203B41FA5}">
                      <a16:colId xmlns:a16="http://schemas.microsoft.com/office/drawing/2014/main" val="972109708"/>
                    </a:ext>
                  </a:extLst>
                </a:gridCol>
                <a:gridCol w="963592">
                  <a:extLst>
                    <a:ext uri="{9D8B030D-6E8A-4147-A177-3AD203B41FA5}">
                      <a16:colId xmlns:a16="http://schemas.microsoft.com/office/drawing/2014/main" val="4052059768"/>
                    </a:ext>
                  </a:extLst>
                </a:gridCol>
                <a:gridCol w="1109587">
                  <a:extLst>
                    <a:ext uri="{9D8B030D-6E8A-4147-A177-3AD203B41FA5}">
                      <a16:colId xmlns:a16="http://schemas.microsoft.com/office/drawing/2014/main" val="4262563710"/>
                    </a:ext>
                  </a:extLst>
                </a:gridCol>
              </a:tblGrid>
              <a:tr h="321612">
                <a:tc>
                  <a:txBody>
                    <a:bodyPr/>
                    <a:lstStyle/>
                    <a:p>
                      <a:r>
                        <a:rPr lang="fr-FR" sz="1400" dirty="0"/>
                        <a:t>B</a:t>
                      </a:r>
                      <a:r>
                        <a:rPr lang="fr-FR" sz="1400" baseline="-25000" dirty="0"/>
                        <a:t>0</a:t>
                      </a:r>
                      <a:endParaRPr lang="en-US" sz="1400" b="1" baseline="-25000" dirty="0"/>
                    </a:p>
                  </a:txBody>
                  <a:tcPr/>
                </a:tc>
                <a:tc>
                  <a:txBody>
                    <a:bodyPr/>
                    <a:lstStyle/>
                    <a:p>
                      <a:r>
                        <a:rPr lang="fr-FR" sz="1400" dirty="0"/>
                        <a:t>1.5 T</a:t>
                      </a:r>
                      <a:endParaRPr lang="en-US" sz="1400" b="1" dirty="0"/>
                    </a:p>
                  </a:txBody>
                  <a:tcPr/>
                </a:tc>
                <a:tc>
                  <a:txBody>
                    <a:bodyPr/>
                    <a:lstStyle/>
                    <a:p>
                      <a:r>
                        <a:rPr lang="fr-FR" sz="1400" dirty="0"/>
                        <a:t>1.7 T</a:t>
                      </a:r>
                      <a:endParaRPr lang="en-US" sz="1400" b="1" dirty="0"/>
                    </a:p>
                  </a:txBody>
                  <a:tcPr/>
                </a:tc>
                <a:tc>
                  <a:txBody>
                    <a:bodyPr/>
                    <a:lstStyle/>
                    <a:p>
                      <a:r>
                        <a:rPr lang="fr-FR" sz="1400" dirty="0"/>
                        <a:t>2.0 T</a:t>
                      </a:r>
                      <a:endParaRPr lang="en-US" sz="1400" b="1" dirty="0"/>
                    </a:p>
                  </a:txBody>
                  <a:tcPr/>
                </a:tc>
                <a:tc>
                  <a:txBody>
                    <a:bodyPr/>
                    <a:lstStyle/>
                    <a:p>
                      <a:r>
                        <a:rPr lang="fr-FR" sz="1400" dirty="0"/>
                        <a:t>Units</a:t>
                      </a:r>
                      <a:endParaRPr lang="en-US" sz="1400" b="1" dirty="0"/>
                    </a:p>
                  </a:txBody>
                  <a:tcPr/>
                </a:tc>
                <a:extLst>
                  <a:ext uri="{0D108BD9-81ED-4DB2-BD59-A6C34878D82A}">
                    <a16:rowId xmlns:a16="http://schemas.microsoft.com/office/drawing/2014/main" val="2622565006"/>
                  </a:ext>
                </a:extLst>
              </a:tr>
              <a:tr h="321612">
                <a:tc>
                  <a:txBody>
                    <a:bodyPr/>
                    <a:lstStyle/>
                    <a:p>
                      <a:r>
                        <a:rPr lang="fr-FR" sz="1400" dirty="0" err="1"/>
                        <a:t>Current</a:t>
                      </a:r>
                      <a:endParaRPr lang="en-US" sz="1400" dirty="0"/>
                    </a:p>
                  </a:txBody>
                  <a:tcPr/>
                </a:tc>
                <a:tc>
                  <a:txBody>
                    <a:bodyPr/>
                    <a:lstStyle/>
                    <a:p>
                      <a:r>
                        <a:rPr lang="fr-FR" sz="1400" dirty="0"/>
                        <a:t>2900</a:t>
                      </a:r>
                      <a:endParaRPr lang="en-US" sz="1400" dirty="0"/>
                    </a:p>
                  </a:txBody>
                  <a:tcPr/>
                </a:tc>
                <a:tc>
                  <a:txBody>
                    <a:bodyPr/>
                    <a:lstStyle/>
                    <a:p>
                      <a:r>
                        <a:rPr lang="fr-FR" sz="1400" dirty="0"/>
                        <a:t>3296</a:t>
                      </a:r>
                      <a:endParaRPr lang="en-US" sz="1400" dirty="0"/>
                    </a:p>
                  </a:txBody>
                  <a:tcPr/>
                </a:tc>
                <a:tc>
                  <a:txBody>
                    <a:bodyPr/>
                    <a:lstStyle/>
                    <a:p>
                      <a:r>
                        <a:rPr lang="fr-FR" sz="1400" dirty="0"/>
                        <a:t>3924</a:t>
                      </a:r>
                      <a:endParaRPr lang="en-US" sz="1400" dirty="0"/>
                    </a:p>
                  </a:txBody>
                  <a:tcPr/>
                </a:tc>
                <a:tc>
                  <a:txBody>
                    <a:bodyPr/>
                    <a:lstStyle/>
                    <a:p>
                      <a:r>
                        <a:rPr lang="fr-FR" sz="1400" dirty="0"/>
                        <a:t>A</a:t>
                      </a:r>
                      <a:endParaRPr lang="en-US" sz="1400" dirty="0"/>
                    </a:p>
                  </a:txBody>
                  <a:tcPr/>
                </a:tc>
                <a:extLst>
                  <a:ext uri="{0D108BD9-81ED-4DB2-BD59-A6C34878D82A}">
                    <a16:rowId xmlns:a16="http://schemas.microsoft.com/office/drawing/2014/main" val="2200662463"/>
                  </a:ext>
                </a:extLst>
              </a:tr>
              <a:tr h="321612">
                <a:tc>
                  <a:txBody>
                    <a:bodyPr/>
                    <a:lstStyle/>
                    <a:p>
                      <a:r>
                        <a:rPr lang="fr-FR" sz="1400" dirty="0" err="1"/>
                        <a:t>B</a:t>
                      </a:r>
                      <a:r>
                        <a:rPr lang="fr-FR" sz="1400" baseline="-25000" dirty="0" err="1"/>
                        <a:t>peak</a:t>
                      </a:r>
                      <a:endParaRPr lang="en-US" sz="1400" dirty="0"/>
                    </a:p>
                  </a:txBody>
                  <a:tcPr/>
                </a:tc>
                <a:tc>
                  <a:txBody>
                    <a:bodyPr/>
                    <a:lstStyle/>
                    <a:p>
                      <a:r>
                        <a:rPr lang="fr-FR" sz="1400" dirty="0"/>
                        <a:t>1.925</a:t>
                      </a:r>
                      <a:endParaRPr lang="en-US" sz="1400" dirty="0"/>
                    </a:p>
                  </a:txBody>
                  <a:tcPr/>
                </a:tc>
                <a:tc>
                  <a:txBody>
                    <a:bodyPr/>
                    <a:lstStyle/>
                    <a:p>
                      <a:r>
                        <a:rPr lang="fr-FR" sz="1400" dirty="0"/>
                        <a:t>2.187</a:t>
                      </a:r>
                      <a:endParaRPr lang="en-US" sz="1400" dirty="0"/>
                    </a:p>
                  </a:txBody>
                  <a:tcPr/>
                </a:tc>
                <a:tc>
                  <a:txBody>
                    <a:bodyPr/>
                    <a:lstStyle/>
                    <a:p>
                      <a:r>
                        <a:rPr lang="fr-FR" sz="1400" dirty="0"/>
                        <a:t>2.602</a:t>
                      </a:r>
                      <a:endParaRPr lang="en-US" sz="1400" dirty="0"/>
                    </a:p>
                  </a:txBody>
                  <a:tcPr/>
                </a:tc>
                <a:tc>
                  <a:txBody>
                    <a:bodyPr/>
                    <a:lstStyle/>
                    <a:p>
                      <a:r>
                        <a:rPr lang="fr-FR" sz="1400" dirty="0"/>
                        <a:t>T</a:t>
                      </a:r>
                      <a:endParaRPr lang="en-US" sz="1400" dirty="0"/>
                    </a:p>
                  </a:txBody>
                  <a:tcPr/>
                </a:tc>
                <a:extLst>
                  <a:ext uri="{0D108BD9-81ED-4DB2-BD59-A6C34878D82A}">
                    <a16:rowId xmlns:a16="http://schemas.microsoft.com/office/drawing/2014/main" val="3984950116"/>
                  </a:ext>
                </a:extLst>
              </a:tr>
              <a:tr h="321612">
                <a:tc>
                  <a:txBody>
                    <a:bodyPr/>
                    <a:lstStyle/>
                    <a:p>
                      <a:r>
                        <a:rPr lang="en-US" sz="1400" dirty="0"/>
                        <a:t>Temp.</a:t>
                      </a:r>
                      <a:r>
                        <a:rPr lang="en-US" sz="1400" baseline="0" dirty="0"/>
                        <a:t> margin</a:t>
                      </a:r>
                      <a:endParaRPr lang="en-US" sz="1400" dirty="0"/>
                    </a:p>
                  </a:txBody>
                  <a:tcPr/>
                </a:tc>
                <a:tc>
                  <a:txBody>
                    <a:bodyPr/>
                    <a:lstStyle/>
                    <a:p>
                      <a:r>
                        <a:rPr lang="en-US" sz="1400" dirty="0"/>
                        <a:t>3.1</a:t>
                      </a:r>
                    </a:p>
                  </a:txBody>
                  <a:tcPr/>
                </a:tc>
                <a:tc>
                  <a:txBody>
                    <a:bodyPr/>
                    <a:lstStyle/>
                    <a:p>
                      <a:r>
                        <a:rPr lang="en-US" sz="1400" dirty="0"/>
                        <a:t>2.9</a:t>
                      </a:r>
                    </a:p>
                  </a:txBody>
                  <a:tcPr/>
                </a:tc>
                <a:tc>
                  <a:txBody>
                    <a:bodyPr/>
                    <a:lstStyle/>
                    <a:p>
                      <a:r>
                        <a:rPr lang="en-US" sz="1400" dirty="0"/>
                        <a:t>2.5</a:t>
                      </a:r>
                    </a:p>
                  </a:txBody>
                  <a:tcPr/>
                </a:tc>
                <a:tc>
                  <a:txBody>
                    <a:bodyPr/>
                    <a:lstStyle/>
                    <a:p>
                      <a:r>
                        <a:rPr lang="en-US" sz="1400" dirty="0"/>
                        <a:t>K</a:t>
                      </a:r>
                    </a:p>
                  </a:txBody>
                  <a:tcPr/>
                </a:tc>
                <a:extLst>
                  <a:ext uri="{0D108BD9-81ED-4DB2-BD59-A6C34878D82A}">
                    <a16:rowId xmlns:a16="http://schemas.microsoft.com/office/drawing/2014/main" val="2741874965"/>
                  </a:ext>
                </a:extLst>
              </a:tr>
              <a:tr h="321612">
                <a:tc>
                  <a:txBody>
                    <a:bodyPr/>
                    <a:lstStyle/>
                    <a:p>
                      <a:r>
                        <a:rPr lang="en-US" sz="1400" dirty="0"/>
                        <a:t>Load line margin</a:t>
                      </a:r>
                    </a:p>
                  </a:txBody>
                  <a:tcPr/>
                </a:tc>
                <a:tc>
                  <a:txBody>
                    <a:bodyPr/>
                    <a:lstStyle/>
                    <a:p>
                      <a:r>
                        <a:rPr lang="en-US" sz="1400" dirty="0"/>
                        <a:t>60.6</a:t>
                      </a:r>
                    </a:p>
                  </a:txBody>
                  <a:tcPr/>
                </a:tc>
                <a:tc>
                  <a:txBody>
                    <a:bodyPr/>
                    <a:lstStyle/>
                    <a:p>
                      <a:r>
                        <a:rPr lang="en-US" sz="1400" dirty="0"/>
                        <a:t>55.3</a:t>
                      </a:r>
                    </a:p>
                  </a:txBody>
                  <a:tcPr/>
                </a:tc>
                <a:tc>
                  <a:txBody>
                    <a:bodyPr/>
                    <a:lstStyle/>
                    <a:p>
                      <a:r>
                        <a:rPr lang="en-US" sz="1400" dirty="0"/>
                        <a:t>46.8</a:t>
                      </a:r>
                    </a:p>
                  </a:txBody>
                  <a:tcPr/>
                </a:tc>
                <a:tc>
                  <a:txBody>
                    <a:bodyPr/>
                    <a:lstStyle/>
                    <a:p>
                      <a:r>
                        <a:rPr lang="en-US" sz="1400" dirty="0"/>
                        <a:t>%</a:t>
                      </a:r>
                    </a:p>
                  </a:txBody>
                  <a:tcPr/>
                </a:tc>
                <a:extLst>
                  <a:ext uri="{0D108BD9-81ED-4DB2-BD59-A6C34878D82A}">
                    <a16:rowId xmlns:a16="http://schemas.microsoft.com/office/drawing/2014/main" val="3113870296"/>
                  </a:ext>
                </a:extLst>
              </a:tr>
              <a:tr h="321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I / </a:t>
                      </a:r>
                      <a:r>
                        <a:rPr lang="en-US" sz="1400" noProof="0" dirty="0" err="1"/>
                        <a:t>Ic</a:t>
                      </a:r>
                      <a:r>
                        <a:rPr lang="en-US" sz="1400" noProof="0" dirty="0"/>
                        <a:t>(</a:t>
                      </a:r>
                      <a:r>
                        <a:rPr lang="en-US" sz="1400" noProof="0" dirty="0" err="1"/>
                        <a:t>T</a:t>
                      </a:r>
                      <a:r>
                        <a:rPr lang="en-US" sz="1400" baseline="-25000" noProof="0" dirty="0" err="1"/>
                        <a:t>m</a:t>
                      </a:r>
                      <a:r>
                        <a:rPr lang="en-US" sz="1400" baseline="0" noProof="0" dirty="0" err="1"/>
                        <a:t>,</a:t>
                      </a:r>
                      <a:r>
                        <a:rPr lang="en-US" sz="1400" noProof="0" dirty="0" err="1"/>
                        <a:t>B</a:t>
                      </a:r>
                      <a:r>
                        <a:rPr lang="en-US" sz="1400" baseline="-25000" noProof="0" dirty="0" err="1"/>
                        <a:t>peak</a:t>
                      </a:r>
                      <a:r>
                        <a:rPr lang="en-US" sz="1400" noProof="0" dirty="0"/>
                        <a:t>)</a:t>
                      </a:r>
                    </a:p>
                  </a:txBody>
                  <a:tcPr/>
                </a:tc>
                <a:tc>
                  <a:txBody>
                    <a:bodyPr/>
                    <a:lstStyle/>
                    <a:p>
                      <a:r>
                        <a:rPr lang="en-US" sz="1400" dirty="0"/>
                        <a:t>17.3</a:t>
                      </a:r>
                    </a:p>
                  </a:txBody>
                  <a:tcPr/>
                </a:tc>
                <a:tc>
                  <a:txBody>
                    <a:bodyPr/>
                    <a:lstStyle/>
                    <a:p>
                      <a:r>
                        <a:rPr lang="en-US" sz="1400" dirty="0"/>
                        <a:t>21.3</a:t>
                      </a:r>
                    </a:p>
                  </a:txBody>
                  <a:tcPr/>
                </a:tc>
                <a:tc>
                  <a:txBody>
                    <a:bodyPr/>
                    <a:lstStyle/>
                    <a:p>
                      <a:r>
                        <a:rPr lang="en-US" sz="1400" dirty="0"/>
                        <a:t>28.8</a:t>
                      </a:r>
                    </a:p>
                  </a:txBody>
                  <a:tcPr/>
                </a:tc>
                <a:tc>
                  <a:txBody>
                    <a:bodyPr/>
                    <a:lstStyle/>
                    <a:p>
                      <a:r>
                        <a:rPr lang="en-US" sz="1400" dirty="0"/>
                        <a:t>%</a:t>
                      </a:r>
                    </a:p>
                  </a:txBody>
                  <a:tcPr/>
                </a:tc>
                <a:extLst>
                  <a:ext uri="{0D108BD9-81ED-4DB2-BD59-A6C34878D82A}">
                    <a16:rowId xmlns:a16="http://schemas.microsoft.com/office/drawing/2014/main" val="447865330"/>
                  </a:ext>
                </a:extLst>
              </a:tr>
            </a:tbl>
          </a:graphicData>
        </a:graphic>
      </p:graphicFrame>
      <p:graphicFrame>
        <p:nvGraphicFramePr>
          <p:cNvPr id="72" name="Graphique 68"/>
          <p:cNvGraphicFramePr>
            <a:graphicFrameLocks noGrp="1"/>
          </p:cNvGraphicFramePr>
          <p:nvPr/>
        </p:nvGraphicFramePr>
        <p:xfrm>
          <a:off x="3346451" y="3175596"/>
          <a:ext cx="5391150" cy="30341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58775" y="3398282"/>
            <a:ext cx="2555187" cy="369332"/>
          </a:xfrm>
          <a:prstGeom prst="rect">
            <a:avLst/>
          </a:prstGeom>
          <a:noFill/>
        </p:spPr>
        <p:txBody>
          <a:bodyPr wrap="none" rtlCol="0">
            <a:spAutoFit/>
          </a:bodyPr>
          <a:lstStyle/>
          <a:p>
            <a:pPr marL="285750" indent="-285750">
              <a:buClr>
                <a:srgbClr val="00B050"/>
              </a:buClr>
              <a:buFont typeface="Wingdings" panose="05000000000000000000" pitchFamily="2" charset="2"/>
              <a:buChar char="§"/>
            </a:pPr>
            <a:r>
              <a:rPr lang="fr-FR" dirty="0" err="1"/>
              <a:t>Bottura</a:t>
            </a:r>
            <a:r>
              <a:rPr lang="fr-FR" dirty="0"/>
              <a:t> </a:t>
            </a:r>
            <a:r>
              <a:rPr lang="fr-FR" dirty="0" err="1"/>
              <a:t>scaling</a:t>
            </a:r>
            <a:r>
              <a:rPr lang="fr-FR" dirty="0"/>
              <a:t> </a:t>
            </a:r>
            <a:r>
              <a:rPr lang="fr-FR" dirty="0" err="1"/>
              <a:t>law</a:t>
            </a:r>
            <a:r>
              <a:rPr lang="fr-FR" dirty="0"/>
              <a:t> [1]</a:t>
            </a:r>
          </a:p>
        </p:txBody>
      </p:sp>
      <p:graphicFrame>
        <p:nvGraphicFramePr>
          <p:cNvPr id="73" name="Tableau 105"/>
          <p:cNvGraphicFramePr>
            <a:graphicFrameLocks noGrp="1"/>
          </p:cNvGraphicFramePr>
          <p:nvPr/>
        </p:nvGraphicFramePr>
        <p:xfrm>
          <a:off x="348153" y="5096205"/>
          <a:ext cx="2374901" cy="666753"/>
        </p:xfrm>
        <a:graphic>
          <a:graphicData uri="http://schemas.openxmlformats.org/drawingml/2006/table">
            <a:tbl>
              <a:tblPr firstRow="1" bandRow="1">
                <a:tableStyleId>{5C22544A-7EE6-4342-B048-85BDC9FD1C3A}</a:tableStyleId>
              </a:tblPr>
              <a:tblGrid>
                <a:gridCol w="1346201">
                  <a:extLst>
                    <a:ext uri="{9D8B030D-6E8A-4147-A177-3AD203B41FA5}">
                      <a16:colId xmlns:a16="http://schemas.microsoft.com/office/drawing/2014/main" val="4048544930"/>
                    </a:ext>
                  </a:extLst>
                </a:gridCol>
                <a:gridCol w="1028700">
                  <a:extLst>
                    <a:ext uri="{9D8B030D-6E8A-4147-A177-3AD203B41FA5}">
                      <a16:colId xmlns:a16="http://schemas.microsoft.com/office/drawing/2014/main" val="3764012750"/>
                    </a:ext>
                  </a:extLst>
                </a:gridCol>
              </a:tblGrid>
              <a:tr h="222251">
                <a:tc>
                  <a:txBody>
                    <a:bodyPr/>
                    <a:lstStyle/>
                    <a:p>
                      <a:pPr algn="r"/>
                      <a:r>
                        <a:rPr lang="fr-FR" sz="1100" dirty="0">
                          <a:latin typeface="Calibri" panose="020F0502020204030204" pitchFamily="34" charset="0"/>
                          <a:cs typeface="Calibri" panose="020F0502020204030204" pitchFamily="34" charset="0"/>
                        </a:rPr>
                        <a:t>Iseult</a:t>
                      </a:r>
                      <a:r>
                        <a:rPr lang="fr-FR" sz="1100" baseline="0" dirty="0">
                          <a:latin typeface="Calibri" panose="020F0502020204030204" pitchFamily="34" charset="0"/>
                          <a:cs typeface="Calibri" panose="020F0502020204030204" pitchFamily="34" charset="0"/>
                        </a:rPr>
                        <a:t> </a:t>
                      </a:r>
                      <a:r>
                        <a:rPr lang="en-GB" sz="1100" baseline="0" noProof="0" dirty="0">
                          <a:latin typeface="Calibri" panose="020F0502020204030204" pitchFamily="34" charset="0"/>
                          <a:cs typeface="Calibri" panose="020F0502020204030204" pitchFamily="34" charset="0"/>
                        </a:rPr>
                        <a:t>conductor</a:t>
                      </a:r>
                      <a:endParaRPr lang="en-GB" sz="1100" noProof="0" dirty="0">
                        <a:latin typeface="Calibri" panose="020F0502020204030204" pitchFamily="34" charset="0"/>
                        <a:cs typeface="Calibri" panose="020F0502020204030204" pitchFamily="34" charset="0"/>
                      </a:endParaRPr>
                    </a:p>
                  </a:txBody>
                  <a:tcPr marT="0" marB="0" anchor="ctr"/>
                </a:tc>
                <a:tc>
                  <a:txBody>
                    <a:bodyPr/>
                    <a:lstStyle/>
                    <a:p>
                      <a:pPr marL="0" marR="0" lvl="0" indent="0" algn="ctr" defTabSz="957925" rtl="0" eaLnBrk="1" fontAlgn="auto" latinLnBrk="0" hangingPunct="1">
                        <a:lnSpc>
                          <a:spcPct val="100000"/>
                        </a:lnSpc>
                        <a:spcBef>
                          <a:spcPts val="0"/>
                        </a:spcBef>
                        <a:spcAft>
                          <a:spcPts val="0"/>
                        </a:spcAft>
                        <a:buClrTx/>
                        <a:buSzTx/>
                        <a:buFontTx/>
                        <a:buNone/>
                        <a:tabLst/>
                        <a:defRPr/>
                      </a:pPr>
                      <a:r>
                        <a:rPr lang="fr-FR" sz="1100" dirty="0">
                          <a:latin typeface="Calibri" panose="020F0502020204030204" pitchFamily="34" charset="0"/>
                          <a:cs typeface="Calibri" panose="020F0502020204030204" pitchFamily="34" charset="0"/>
                        </a:rPr>
                        <a:t>Ic </a:t>
                      </a:r>
                      <a:r>
                        <a:rPr lang="en-GB" sz="1100" noProof="0" dirty="0">
                          <a:latin typeface="Calibri" panose="020F0502020204030204" pitchFamily="34" charset="0"/>
                          <a:cs typeface="Calibri" panose="020F0502020204030204" pitchFamily="34" charset="0"/>
                        </a:rPr>
                        <a:t>degradation</a:t>
                      </a:r>
                    </a:p>
                  </a:txBody>
                  <a:tcPr marT="0" marB="0" anchor="ctr"/>
                </a:tc>
                <a:extLst>
                  <a:ext uri="{0D108BD9-81ED-4DB2-BD59-A6C34878D82A}">
                    <a16:rowId xmlns:a16="http://schemas.microsoft.com/office/drawing/2014/main" val="1891009616"/>
                  </a:ext>
                </a:extLst>
              </a:tr>
              <a:tr h="222251">
                <a:tc>
                  <a:txBody>
                    <a:bodyPr/>
                    <a:lstStyle/>
                    <a:p>
                      <a:pPr algn="r"/>
                      <a:r>
                        <a:rPr lang="en-GB" sz="1100" noProof="0" dirty="0">
                          <a:latin typeface="Calibri" panose="020F0502020204030204" pitchFamily="34" charset="0"/>
                          <a:cs typeface="Calibri" panose="020F0502020204030204" pitchFamily="34" charset="0"/>
                        </a:rPr>
                        <a:t>Cabling process</a:t>
                      </a:r>
                    </a:p>
                  </a:txBody>
                  <a:tcPr marT="0" marB="0" anchor="ctr"/>
                </a:tc>
                <a:tc>
                  <a:txBody>
                    <a:bodyPr/>
                    <a:lstStyle/>
                    <a:p>
                      <a:pPr algn="ctr"/>
                      <a:r>
                        <a:rPr lang="fr-FR" sz="1100" dirty="0">
                          <a:latin typeface="Calibri" panose="020F0502020204030204" pitchFamily="34" charset="0"/>
                          <a:cs typeface="Calibri" panose="020F0502020204030204" pitchFamily="34" charset="0"/>
                        </a:rPr>
                        <a:t>&lt;5%</a:t>
                      </a:r>
                    </a:p>
                  </a:txBody>
                  <a:tcPr marT="0" marB="0" anchor="ctr"/>
                </a:tc>
                <a:extLst>
                  <a:ext uri="{0D108BD9-81ED-4DB2-BD59-A6C34878D82A}">
                    <a16:rowId xmlns:a16="http://schemas.microsoft.com/office/drawing/2014/main" val="1292408078"/>
                  </a:ext>
                </a:extLst>
              </a:tr>
              <a:tr h="222251">
                <a:tc>
                  <a:txBody>
                    <a:bodyPr/>
                    <a:lstStyle/>
                    <a:p>
                      <a:pPr algn="r"/>
                      <a:r>
                        <a:rPr lang="en-GB" sz="1100" noProof="0" dirty="0">
                          <a:latin typeface="Calibri" panose="020F0502020204030204" pitchFamily="34" charset="0"/>
                          <a:cs typeface="Calibri" panose="020F0502020204030204" pitchFamily="34" charset="0"/>
                        </a:rPr>
                        <a:t>Soldering process</a:t>
                      </a:r>
                    </a:p>
                  </a:txBody>
                  <a:tcPr marT="0" marB="0" anchor="ctr"/>
                </a:tc>
                <a:tc>
                  <a:txBody>
                    <a:bodyPr/>
                    <a:lstStyle/>
                    <a:p>
                      <a:pPr algn="ctr"/>
                      <a:r>
                        <a:rPr lang="fr-FR" sz="1100" dirty="0">
                          <a:latin typeface="Calibri" panose="020F0502020204030204" pitchFamily="34" charset="0"/>
                          <a:cs typeface="Calibri" panose="020F0502020204030204" pitchFamily="34" charset="0"/>
                        </a:rPr>
                        <a:t>&lt;5%</a:t>
                      </a:r>
                    </a:p>
                  </a:txBody>
                  <a:tcPr marT="0" marB="0" anchor="ctr"/>
                </a:tc>
                <a:extLst>
                  <a:ext uri="{0D108BD9-81ED-4DB2-BD59-A6C34878D82A}">
                    <a16:rowId xmlns:a16="http://schemas.microsoft.com/office/drawing/2014/main" val="1758286960"/>
                  </a:ext>
                </a:extLst>
              </a:tr>
            </a:tbl>
          </a:graphicData>
        </a:graphic>
      </p:graphicFrame>
      <p:sp>
        <p:nvSpPr>
          <p:cNvPr id="74" name="ZoneTexte 21"/>
          <p:cNvSpPr txBox="1"/>
          <p:nvPr/>
        </p:nvSpPr>
        <p:spPr>
          <a:xfrm>
            <a:off x="358775" y="3734832"/>
            <a:ext cx="2295266" cy="246221"/>
          </a:xfrm>
          <a:prstGeom prst="rect">
            <a:avLst/>
          </a:prstGeom>
          <a:noFill/>
        </p:spPr>
        <p:txBody>
          <a:bodyPr wrap="square" rtlCol="0">
            <a:spAutoFit/>
          </a:bodyPr>
          <a:lstStyle/>
          <a:p>
            <a:pPr algn="ctr"/>
            <a:r>
              <a:rPr lang="en-GB" sz="1000" dirty="0"/>
              <a:t>Parameters for the fit (C.R. Spencer)</a:t>
            </a:r>
          </a:p>
        </p:txBody>
      </p:sp>
      <p:graphicFrame>
        <p:nvGraphicFramePr>
          <p:cNvPr id="75" name="Tableau 22"/>
          <p:cNvGraphicFramePr>
            <a:graphicFrameLocks noGrp="1"/>
          </p:cNvGraphicFramePr>
          <p:nvPr/>
        </p:nvGraphicFramePr>
        <p:xfrm>
          <a:off x="525066" y="3981053"/>
          <a:ext cx="2021075" cy="487680"/>
        </p:xfrm>
        <a:graphic>
          <a:graphicData uri="http://schemas.openxmlformats.org/drawingml/2006/table">
            <a:tbl>
              <a:tblPr>
                <a:tableStyleId>{5C22544A-7EE6-4342-B048-85BDC9FD1C3A}</a:tableStyleId>
              </a:tblPr>
              <a:tblGrid>
                <a:gridCol w="471584">
                  <a:extLst>
                    <a:ext uri="{9D8B030D-6E8A-4147-A177-3AD203B41FA5}">
                      <a16:colId xmlns:a16="http://schemas.microsoft.com/office/drawing/2014/main" val="151655596"/>
                    </a:ext>
                  </a:extLst>
                </a:gridCol>
                <a:gridCol w="875799">
                  <a:extLst>
                    <a:ext uri="{9D8B030D-6E8A-4147-A177-3AD203B41FA5}">
                      <a16:colId xmlns:a16="http://schemas.microsoft.com/office/drawing/2014/main" val="1734718196"/>
                    </a:ext>
                  </a:extLst>
                </a:gridCol>
                <a:gridCol w="269477">
                  <a:extLst>
                    <a:ext uri="{9D8B030D-6E8A-4147-A177-3AD203B41FA5}">
                      <a16:colId xmlns:a16="http://schemas.microsoft.com/office/drawing/2014/main" val="1019775294"/>
                    </a:ext>
                  </a:extLst>
                </a:gridCol>
                <a:gridCol w="404215">
                  <a:extLst>
                    <a:ext uri="{9D8B030D-6E8A-4147-A177-3AD203B41FA5}">
                      <a16:colId xmlns:a16="http://schemas.microsoft.com/office/drawing/2014/main" val="1034990363"/>
                    </a:ext>
                  </a:extLst>
                </a:gridCol>
              </a:tblGrid>
              <a:tr h="117802">
                <a:tc>
                  <a:txBody>
                    <a:bodyPr/>
                    <a:lstStyle/>
                    <a:p>
                      <a:pPr algn="r" fontAlgn="b"/>
                      <a:r>
                        <a:rPr lang="fr-FR" sz="800" u="none" strike="noStrike">
                          <a:effectLst/>
                        </a:rPr>
                        <a:t>Bc20</a:t>
                      </a:r>
                      <a:endParaRPr lang="fr-FR"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800" u="none" strike="noStrike" dirty="0">
                          <a:effectLst/>
                        </a:rPr>
                        <a:t>14.5 [T]</a:t>
                      </a:r>
                      <a:endParaRPr lang="fr-FR" sz="800" b="0" i="0" u="none" strike="noStrike" dirty="0">
                        <a:solidFill>
                          <a:srgbClr val="008000"/>
                        </a:solidFill>
                        <a:effectLst/>
                        <a:latin typeface="Arial" panose="020B0604020202020204" pitchFamily="34" charset="0"/>
                      </a:endParaRPr>
                    </a:p>
                  </a:txBody>
                  <a:tcPr marL="0" marR="0" marT="0" marB="0" anchor="b"/>
                </a:tc>
                <a:tc>
                  <a:txBody>
                    <a:bodyPr/>
                    <a:lstStyle/>
                    <a:p>
                      <a:pPr algn="ctr" fontAlgn="b"/>
                      <a:r>
                        <a:rPr lang="el-GR" sz="800" u="none" strike="noStrike" dirty="0">
                          <a:effectLst/>
                        </a:rPr>
                        <a:t>α</a:t>
                      </a:r>
                      <a:endParaRPr lang="el-GR"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800" b="0" i="0" u="none" strike="noStrike" dirty="0">
                          <a:effectLst/>
                          <a:latin typeface="+mn-lt"/>
                        </a:rPr>
                        <a:t>0.57</a:t>
                      </a:r>
                      <a:endParaRPr lang="fr-F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98792797"/>
                  </a:ext>
                </a:extLst>
              </a:tr>
              <a:tr h="117802">
                <a:tc>
                  <a:txBody>
                    <a:bodyPr/>
                    <a:lstStyle/>
                    <a:p>
                      <a:pPr algn="r" fontAlgn="b"/>
                      <a:r>
                        <a:rPr lang="fr-FR" sz="800" u="none" strike="noStrike" dirty="0">
                          <a:effectLst/>
                        </a:rPr>
                        <a:t>Tc0</a:t>
                      </a:r>
                      <a:endParaRPr lang="fr-FR"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800" u="none" strike="noStrike" dirty="0">
                          <a:effectLst/>
                        </a:rPr>
                        <a:t>9.2 [K]</a:t>
                      </a:r>
                      <a:endParaRPr lang="fr-FR" sz="800" b="0" i="0" u="none" strike="noStrike" dirty="0">
                        <a:solidFill>
                          <a:srgbClr val="008000"/>
                        </a:solidFill>
                        <a:effectLst/>
                        <a:latin typeface="Arial" panose="020B0604020202020204" pitchFamily="34" charset="0"/>
                      </a:endParaRPr>
                    </a:p>
                  </a:txBody>
                  <a:tcPr marL="0" marR="0" marT="0" marB="0" anchor="b"/>
                </a:tc>
                <a:tc>
                  <a:txBody>
                    <a:bodyPr/>
                    <a:lstStyle/>
                    <a:p>
                      <a:pPr algn="ctr" fontAlgn="b"/>
                      <a:r>
                        <a:rPr lang="el-GR" sz="800" u="none" strike="noStrike" dirty="0">
                          <a:effectLst/>
                        </a:rPr>
                        <a:t>β</a:t>
                      </a:r>
                      <a:endParaRPr lang="el-GR"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800" b="0" i="0" u="none" strike="noStrike" dirty="0">
                          <a:effectLst/>
                          <a:latin typeface="+mn-lt"/>
                        </a:rPr>
                        <a:t>0.9</a:t>
                      </a:r>
                      <a:endParaRPr lang="fr-F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83914194"/>
                  </a:ext>
                </a:extLst>
              </a:tr>
              <a:tr h="117802">
                <a:tc>
                  <a:txBody>
                    <a:bodyPr/>
                    <a:lstStyle/>
                    <a:p>
                      <a:pPr algn="r" fontAlgn="b"/>
                      <a:r>
                        <a:rPr lang="fr-FR" sz="800" u="none" strike="noStrike">
                          <a:effectLst/>
                        </a:rPr>
                        <a:t>n</a:t>
                      </a:r>
                      <a:endParaRPr lang="fr-FR"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800" u="none" strike="noStrike">
                          <a:effectLst/>
                        </a:rPr>
                        <a:t>1.7</a:t>
                      </a:r>
                      <a:endParaRPr lang="fr-FR" sz="800" b="0" i="0" u="none" strike="noStrike" dirty="0">
                        <a:effectLst/>
                        <a:latin typeface="Arial" panose="020B0604020202020204" pitchFamily="34" charset="0"/>
                      </a:endParaRPr>
                    </a:p>
                  </a:txBody>
                  <a:tcPr marL="0" marR="0" marT="0" marB="0" anchor="b"/>
                </a:tc>
                <a:tc>
                  <a:txBody>
                    <a:bodyPr/>
                    <a:lstStyle/>
                    <a:p>
                      <a:pPr algn="ctr" fontAlgn="b"/>
                      <a:r>
                        <a:rPr lang="el-GR" sz="800" u="none" strike="noStrike" dirty="0">
                          <a:effectLst/>
                        </a:rPr>
                        <a:t>γ</a:t>
                      </a:r>
                      <a:endParaRPr lang="el-GR"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800" u="none" strike="noStrike" dirty="0">
                          <a:effectLst/>
                        </a:rPr>
                        <a:t>1.9</a:t>
                      </a:r>
                      <a:endParaRPr lang="fr-F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669922093"/>
                  </a:ext>
                </a:extLst>
              </a:tr>
              <a:tr h="117802">
                <a:tc>
                  <a:txBody>
                    <a:bodyPr/>
                    <a:lstStyle/>
                    <a:p>
                      <a:pPr algn="r" fontAlgn="b"/>
                      <a:r>
                        <a:rPr lang="fr-FR" sz="800" u="none" strike="noStrike" dirty="0">
                          <a:effectLst/>
                        </a:rPr>
                        <a:t>C0</a:t>
                      </a:r>
                      <a:endParaRPr lang="fr-FR" sz="8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800" u="none" strike="noStrike" dirty="0">
                          <a:effectLst/>
                        </a:rPr>
                        <a:t>73000 [TA/mm²</a:t>
                      </a:r>
                      <a:r>
                        <a:rPr lang="fr-FR" sz="800" b="0" i="0" u="none" strike="noStrike" dirty="0">
                          <a:effectLst/>
                          <a:latin typeface="Arial" panose="020B0604020202020204" pitchFamily="34" charset="0"/>
                        </a:rPr>
                        <a:t>]</a:t>
                      </a:r>
                    </a:p>
                  </a:txBody>
                  <a:tcPr marL="0" marR="0" marT="0" marB="0" anchor="b"/>
                </a:tc>
                <a:tc>
                  <a:txBody>
                    <a:bodyPr/>
                    <a:lstStyle/>
                    <a:p>
                      <a:pPr algn="l" fontAlgn="b"/>
                      <a:endParaRPr lang="fr-FR" sz="800" b="0" i="0" u="none" strike="noStrike">
                        <a:effectLst/>
                        <a:latin typeface="Arial" panose="020B0604020202020204" pitchFamily="34" charset="0"/>
                      </a:endParaRPr>
                    </a:p>
                  </a:txBody>
                  <a:tcPr marL="0" marR="0" marT="0" marB="0" anchor="b"/>
                </a:tc>
                <a:tc>
                  <a:txBody>
                    <a:bodyPr/>
                    <a:lstStyle/>
                    <a:p>
                      <a:pPr algn="l" fontAlgn="b"/>
                      <a:endParaRPr lang="fr-FR" sz="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809493288"/>
                  </a:ext>
                </a:extLst>
              </a:tr>
            </a:tbl>
          </a:graphicData>
        </a:graphic>
      </p:graphicFrame>
      <p:sp>
        <p:nvSpPr>
          <p:cNvPr id="76" name="TextBox 75"/>
          <p:cNvSpPr txBox="1"/>
          <p:nvPr/>
        </p:nvSpPr>
        <p:spPr>
          <a:xfrm>
            <a:off x="348153" y="4692650"/>
            <a:ext cx="2305888" cy="369332"/>
          </a:xfrm>
          <a:prstGeom prst="rect">
            <a:avLst/>
          </a:prstGeom>
          <a:noFill/>
        </p:spPr>
        <p:txBody>
          <a:bodyPr wrap="none" rtlCol="0">
            <a:spAutoFit/>
          </a:bodyPr>
          <a:lstStyle/>
          <a:p>
            <a:pPr marL="285750" indent="-285750">
              <a:buClr>
                <a:srgbClr val="00B050"/>
              </a:buClr>
              <a:buFont typeface="Wingdings" panose="05000000000000000000" pitchFamily="2" charset="2"/>
              <a:buChar char="§"/>
            </a:pPr>
            <a:r>
              <a:rPr lang="en-GB" dirty="0"/>
              <a:t>I</a:t>
            </a:r>
            <a:r>
              <a:rPr lang="en-GB" baseline="-25000" dirty="0"/>
              <a:t>c</a:t>
            </a:r>
            <a:r>
              <a:rPr lang="en-GB" dirty="0"/>
              <a:t> degradation: 15%</a:t>
            </a:r>
          </a:p>
        </p:txBody>
      </p:sp>
      <p:sp>
        <p:nvSpPr>
          <p:cNvPr id="3" name="TextBox 2"/>
          <p:cNvSpPr txBox="1"/>
          <p:nvPr/>
        </p:nvSpPr>
        <p:spPr>
          <a:xfrm>
            <a:off x="352184" y="6200439"/>
            <a:ext cx="6465499" cy="215444"/>
          </a:xfrm>
          <a:prstGeom prst="rect">
            <a:avLst/>
          </a:prstGeom>
          <a:noFill/>
        </p:spPr>
        <p:txBody>
          <a:bodyPr wrap="square" rtlCol="0">
            <a:spAutoFit/>
          </a:bodyPr>
          <a:lstStyle/>
          <a:p>
            <a:r>
              <a:rPr lang="fr-FR" sz="800" dirty="0"/>
              <a:t>[1] </a:t>
            </a:r>
            <a:r>
              <a:rPr lang="en-US" sz="800" dirty="0"/>
              <a:t>Luca Bottura. A practical fit for the critical surface of NbTi. </a:t>
            </a:r>
            <a:r>
              <a:rPr lang="en-US" sz="800" i="1" dirty="0"/>
              <a:t>IEEE </a:t>
            </a:r>
            <a:r>
              <a:rPr lang="fr-FR" sz="800" i="1" dirty="0"/>
              <a:t>transactions on applied superconductivity</a:t>
            </a:r>
            <a:r>
              <a:rPr lang="fr-FR" sz="800" dirty="0"/>
              <a:t>, 10(1):1054–1057, 2000. </a:t>
            </a:r>
          </a:p>
        </p:txBody>
      </p:sp>
      <p:sp>
        <p:nvSpPr>
          <p:cNvPr id="12" name="ZoneTexte 81"/>
          <p:cNvSpPr txBox="1"/>
          <p:nvPr/>
        </p:nvSpPr>
        <p:spPr>
          <a:xfrm>
            <a:off x="6230737" y="1899716"/>
            <a:ext cx="675185" cy="307777"/>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400" dirty="0">
                <a:solidFill>
                  <a:srgbClr val="00B050"/>
                </a:solidFill>
              </a:rPr>
              <a:t>&gt; 1.5 K</a:t>
            </a:r>
          </a:p>
        </p:txBody>
      </p:sp>
      <p:sp>
        <p:nvSpPr>
          <p:cNvPr id="13" name="ZoneTexte 81">
            <a:extLst>
              <a:ext uri="{FF2B5EF4-FFF2-40B4-BE49-F238E27FC236}">
                <a16:creationId xmlns:a16="http://schemas.microsoft.com/office/drawing/2014/main" id="{3EDBD181-56E7-4A2D-9492-B737C3BA7790}"/>
              </a:ext>
            </a:extLst>
          </p:cNvPr>
          <p:cNvSpPr txBox="1"/>
          <p:nvPr/>
        </p:nvSpPr>
        <p:spPr>
          <a:xfrm>
            <a:off x="6192191" y="2563913"/>
            <a:ext cx="625492" cy="307777"/>
          </a:xfrm>
          <a:prstGeom prst="rect">
            <a:avLst/>
          </a:prstGeom>
          <a:noFill/>
        </p:spPr>
        <p:txBody>
          <a:bodyPr wrap="none"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l"/>
            <a:r>
              <a:rPr lang="en-US" sz="1400" dirty="0">
                <a:solidFill>
                  <a:srgbClr val="00B050"/>
                </a:solidFill>
              </a:rPr>
              <a:t>&lt;30 %</a:t>
            </a:r>
          </a:p>
        </p:txBody>
      </p:sp>
      <p:sp>
        <p:nvSpPr>
          <p:cNvPr id="5" name="TextBox 4">
            <a:extLst>
              <a:ext uri="{FF2B5EF4-FFF2-40B4-BE49-F238E27FC236}">
                <a16:creationId xmlns:a16="http://schemas.microsoft.com/office/drawing/2014/main" id="{2FD88AC6-6E06-4DBD-89F3-8AD034D9CD98}"/>
              </a:ext>
            </a:extLst>
          </p:cNvPr>
          <p:cNvSpPr txBox="1"/>
          <p:nvPr/>
        </p:nvSpPr>
        <p:spPr>
          <a:xfrm>
            <a:off x="6997212" y="2145736"/>
            <a:ext cx="2057400" cy="584775"/>
          </a:xfrm>
          <a:prstGeom prst="rect">
            <a:avLst/>
          </a:prstGeom>
          <a:noFill/>
          <a:ln w="19050">
            <a:solidFill>
              <a:srgbClr val="00B050"/>
            </a:solidFill>
          </a:ln>
        </p:spPr>
        <p:txBody>
          <a:bodyPr wrap="square" rtlCol="0">
            <a:spAutoFit/>
          </a:bodyPr>
          <a:lstStyle/>
          <a:p>
            <a:r>
              <a:rPr lang="en-US" sz="1600" dirty="0"/>
              <a:t>Robust and safe operating parameters</a:t>
            </a:r>
          </a:p>
        </p:txBody>
      </p:sp>
    </p:spTree>
    <p:extLst>
      <p:ext uri="{BB962C8B-B14F-4D97-AF65-F5344CB8AC3E}">
        <p14:creationId xmlns:p14="http://schemas.microsoft.com/office/powerpoint/2010/main" val="8437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15</a:t>
            </a:fld>
            <a:endParaRPr lang="en-US" dirty="0"/>
          </a:p>
        </p:txBody>
      </p:sp>
      <p:sp>
        <p:nvSpPr>
          <p:cNvPr id="6" name="Title 1">
            <a:extLst>
              <a:ext uri="{FF2B5EF4-FFF2-40B4-BE49-F238E27FC236}">
                <a16:creationId xmlns:a16="http://schemas.microsoft.com/office/drawing/2014/main" id="{3B27D1FD-E817-4437-B00C-F4C1DA429865}"/>
              </a:ext>
            </a:extLst>
          </p:cNvPr>
          <p:cNvSpPr txBox="1">
            <a:spLocks/>
          </p:cNvSpPr>
          <p:nvPr/>
        </p:nvSpPr>
        <p:spPr>
          <a:xfrm>
            <a:off x="458831" y="140923"/>
            <a:ext cx="7209064" cy="5233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kern="1200">
                <a:solidFill>
                  <a:srgbClr val="30519D"/>
                </a:solidFill>
                <a:latin typeface="Arial" charset="0"/>
                <a:ea typeface="Arial" charset="0"/>
                <a:cs typeface="Arial" charset="0"/>
              </a:defRPr>
            </a:lvl1pPr>
          </a:lstStyle>
          <a:p>
            <a:r>
              <a:rPr lang="en-US" dirty="0"/>
              <a:t>Sample Conductor Testing</a:t>
            </a:r>
          </a:p>
        </p:txBody>
      </p:sp>
      <p:sp>
        <p:nvSpPr>
          <p:cNvPr id="69" name="Content Placeholder 2">
            <a:extLst>
              <a:ext uri="{FF2B5EF4-FFF2-40B4-BE49-F238E27FC236}">
                <a16:creationId xmlns:a16="http://schemas.microsoft.com/office/drawing/2014/main" id="{8C5A0A5B-9088-49A7-9804-19C0FECC82AD}"/>
              </a:ext>
            </a:extLst>
          </p:cNvPr>
          <p:cNvSpPr>
            <a:spLocks noGrp="1"/>
          </p:cNvSpPr>
          <p:nvPr>
            <p:ph idx="1"/>
          </p:nvPr>
        </p:nvSpPr>
        <p:spPr>
          <a:xfrm>
            <a:off x="191787" y="664234"/>
            <a:ext cx="5566440" cy="3259732"/>
          </a:xfrm>
          <a:ln w="19050">
            <a:solidFill>
              <a:schemeClr val="accent1"/>
            </a:solidFill>
          </a:ln>
        </p:spPr>
        <p:txBody>
          <a:bodyPr>
            <a:noAutofit/>
          </a:bodyPr>
          <a:lstStyle/>
          <a:p>
            <a:pPr>
              <a:lnSpc>
                <a:spcPct val="150000"/>
              </a:lnSpc>
            </a:pPr>
            <a:r>
              <a:rPr lang="en-US" sz="1400" dirty="0"/>
              <a:t>Sample Conductor tests summarized</a:t>
            </a:r>
          </a:p>
          <a:p>
            <a:pPr lvl="1">
              <a:lnSpc>
                <a:spcPct val="150000"/>
              </a:lnSpc>
            </a:pPr>
            <a:r>
              <a:rPr lang="en-US" sz="1400" dirty="0"/>
              <a:t>LUVATA to characterize </a:t>
            </a:r>
            <a:r>
              <a:rPr lang="en-US" sz="1400" dirty="0" err="1"/>
              <a:t>Ic</a:t>
            </a:r>
            <a:r>
              <a:rPr lang="en-US" sz="1400" dirty="0"/>
              <a:t> &amp; RRR performance based on strand measurements at each manufacturing stage.</a:t>
            </a:r>
          </a:p>
          <a:p>
            <a:pPr lvl="1">
              <a:lnSpc>
                <a:spcPct val="150000"/>
              </a:lnSpc>
            </a:pPr>
            <a:r>
              <a:rPr lang="en-US" sz="1400" dirty="0"/>
              <a:t>External test facility to perform whole conductor &amp; cable characterization, Splice joint tests and possibly duplicate tests performed by LUVATA</a:t>
            </a:r>
          </a:p>
          <a:p>
            <a:pPr>
              <a:lnSpc>
                <a:spcPct val="150000"/>
              </a:lnSpc>
            </a:pPr>
            <a:r>
              <a:rPr lang="en-US" sz="1400" dirty="0"/>
              <a:t>Multiple Test facilities contacted; University of Durham, BNL, CERN, FSU</a:t>
            </a:r>
          </a:p>
          <a:p>
            <a:pPr lvl="1">
              <a:lnSpc>
                <a:spcPct val="150000"/>
              </a:lnSpc>
            </a:pPr>
            <a:r>
              <a:rPr lang="en-US" sz="1400" dirty="0"/>
              <a:t>Positive meetings took place with Durham and BNL</a:t>
            </a:r>
          </a:p>
        </p:txBody>
      </p:sp>
      <p:pic>
        <p:nvPicPr>
          <p:cNvPr id="73" name="Content Placeholder 4">
            <a:extLst>
              <a:ext uri="{FF2B5EF4-FFF2-40B4-BE49-F238E27FC236}">
                <a16:creationId xmlns:a16="http://schemas.microsoft.com/office/drawing/2014/main" id="{C0C1612A-EB41-4F44-98F5-F5B8D7348767}"/>
              </a:ext>
            </a:extLst>
          </p:cNvPr>
          <p:cNvPicPr>
            <a:picLocks noChangeAspect="1"/>
          </p:cNvPicPr>
          <p:nvPr/>
        </p:nvPicPr>
        <p:blipFill>
          <a:blip r:embed="rId2"/>
          <a:stretch>
            <a:fillRect/>
          </a:stretch>
        </p:blipFill>
        <p:spPr>
          <a:xfrm>
            <a:off x="237384" y="3989454"/>
            <a:ext cx="5387039" cy="2607072"/>
          </a:xfrm>
          <a:prstGeom prst="rect">
            <a:avLst/>
          </a:prstGeom>
        </p:spPr>
      </p:pic>
      <p:sp>
        <p:nvSpPr>
          <p:cNvPr id="74" name="TextBox 73">
            <a:extLst>
              <a:ext uri="{FF2B5EF4-FFF2-40B4-BE49-F238E27FC236}">
                <a16:creationId xmlns:a16="http://schemas.microsoft.com/office/drawing/2014/main" id="{09D8A8FD-E03E-4160-932A-1E0F3D9F67D3}"/>
              </a:ext>
            </a:extLst>
          </p:cNvPr>
          <p:cNvSpPr txBox="1"/>
          <p:nvPr/>
        </p:nvSpPr>
        <p:spPr>
          <a:xfrm>
            <a:off x="530719" y="4750961"/>
            <a:ext cx="27949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LUVATA Delivery Schedule</a:t>
            </a:r>
          </a:p>
        </p:txBody>
      </p:sp>
      <p:pic>
        <p:nvPicPr>
          <p:cNvPr id="75" name="Picture 74">
            <a:extLst>
              <a:ext uri="{FF2B5EF4-FFF2-40B4-BE49-F238E27FC236}">
                <a16:creationId xmlns:a16="http://schemas.microsoft.com/office/drawing/2014/main" id="{D8131DD5-3BC3-48CA-871C-16DC17235F34}"/>
              </a:ext>
            </a:extLst>
          </p:cNvPr>
          <p:cNvPicPr>
            <a:picLocks noChangeAspect="1"/>
          </p:cNvPicPr>
          <p:nvPr/>
        </p:nvPicPr>
        <p:blipFill>
          <a:blip r:embed="rId3"/>
          <a:stretch>
            <a:fillRect/>
          </a:stretch>
        </p:blipFill>
        <p:spPr>
          <a:xfrm>
            <a:off x="5917758" y="729722"/>
            <a:ext cx="3136853" cy="4390572"/>
          </a:xfrm>
          <a:prstGeom prst="rect">
            <a:avLst/>
          </a:prstGeom>
        </p:spPr>
      </p:pic>
      <p:sp>
        <p:nvSpPr>
          <p:cNvPr id="76" name="TextBox 75">
            <a:extLst>
              <a:ext uri="{FF2B5EF4-FFF2-40B4-BE49-F238E27FC236}">
                <a16:creationId xmlns:a16="http://schemas.microsoft.com/office/drawing/2014/main" id="{B16DE1A4-42FC-454F-B763-20235BFCE8BD}"/>
              </a:ext>
            </a:extLst>
          </p:cNvPr>
          <p:cNvSpPr txBox="1"/>
          <p:nvPr/>
        </p:nvSpPr>
        <p:spPr>
          <a:xfrm>
            <a:off x="6027901" y="5277782"/>
            <a:ext cx="27949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Sample Conductor Tests</a:t>
            </a:r>
          </a:p>
        </p:txBody>
      </p:sp>
    </p:spTree>
    <p:extLst>
      <p:ext uri="{BB962C8B-B14F-4D97-AF65-F5344CB8AC3E}">
        <p14:creationId xmlns:p14="http://schemas.microsoft.com/office/powerpoint/2010/main" val="243963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D050-CA7D-4FF2-97A4-F4A1AE6B2D62}"/>
              </a:ext>
            </a:extLst>
          </p:cNvPr>
          <p:cNvSpPr>
            <a:spLocks noGrp="1"/>
          </p:cNvSpPr>
          <p:nvPr>
            <p:ph type="title"/>
          </p:nvPr>
        </p:nvSpPr>
        <p:spPr>
          <a:xfrm>
            <a:off x="438869" y="182474"/>
            <a:ext cx="7886700" cy="665150"/>
          </a:xfrm>
        </p:spPr>
        <p:txBody>
          <a:bodyPr>
            <a:normAutofit fontScale="90000"/>
          </a:bodyPr>
          <a:lstStyle/>
          <a:p>
            <a:r>
              <a:rPr lang="en-US" dirty="0"/>
              <a:t>Magnet Assembly</a:t>
            </a:r>
          </a:p>
        </p:txBody>
      </p:sp>
      <p:sp>
        <p:nvSpPr>
          <p:cNvPr id="4" name="Slide Number Placeholder 3">
            <a:extLst>
              <a:ext uri="{FF2B5EF4-FFF2-40B4-BE49-F238E27FC236}">
                <a16:creationId xmlns:a16="http://schemas.microsoft.com/office/drawing/2014/main" id="{57D35FBE-334C-4C12-B039-99629B0AF1DC}"/>
              </a:ext>
            </a:extLst>
          </p:cNvPr>
          <p:cNvSpPr>
            <a:spLocks noGrp="1"/>
          </p:cNvSpPr>
          <p:nvPr>
            <p:ph type="sldNum" sz="quarter" idx="12"/>
          </p:nvPr>
        </p:nvSpPr>
        <p:spPr/>
        <p:txBody>
          <a:bodyPr/>
          <a:lstStyle/>
          <a:p>
            <a:fld id="{893C5830-40F3-F04E-B2E3-10E6672BA8FF}" type="slidenum">
              <a:rPr lang="en-US" smtClean="0"/>
              <a:t>16</a:t>
            </a:fld>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5497699" y="3795800"/>
            <a:ext cx="2827870" cy="2586317"/>
          </a:xfrm>
          <a:prstGeom prst="rect">
            <a:avLst/>
          </a:prstGeom>
        </p:spPr>
      </p:pic>
      <p:sp>
        <p:nvSpPr>
          <p:cNvPr id="11" name="TextBox 10"/>
          <p:cNvSpPr txBox="1"/>
          <p:nvPr/>
        </p:nvSpPr>
        <p:spPr>
          <a:xfrm>
            <a:off x="7925401" y="3650880"/>
            <a:ext cx="1087157" cy="261610"/>
          </a:xfrm>
          <a:prstGeom prst="rect">
            <a:avLst/>
          </a:prstGeom>
          <a:noFill/>
        </p:spPr>
        <p:txBody>
          <a:bodyPr wrap="none" rtlCol="0">
            <a:spAutoFit/>
          </a:bodyPr>
          <a:lstStyle/>
          <a:p>
            <a:r>
              <a:rPr lang="en-US" sz="1100" b="1" dirty="0"/>
              <a:t>Radial Tie-Rods</a:t>
            </a:r>
          </a:p>
        </p:txBody>
      </p:sp>
      <p:sp>
        <p:nvSpPr>
          <p:cNvPr id="12" name="TextBox 11"/>
          <p:cNvSpPr txBox="1"/>
          <p:nvPr/>
        </p:nvSpPr>
        <p:spPr>
          <a:xfrm>
            <a:off x="6362935" y="3486270"/>
            <a:ext cx="1138686" cy="261610"/>
          </a:xfrm>
          <a:prstGeom prst="rect">
            <a:avLst/>
          </a:prstGeom>
          <a:noFill/>
        </p:spPr>
        <p:txBody>
          <a:bodyPr wrap="square" rtlCol="0">
            <a:spAutoFit/>
          </a:bodyPr>
          <a:lstStyle/>
          <a:p>
            <a:r>
              <a:rPr lang="en-US" sz="1100" b="1" dirty="0"/>
              <a:t>Thermal Shield</a:t>
            </a:r>
          </a:p>
        </p:txBody>
      </p:sp>
      <p:sp>
        <p:nvSpPr>
          <p:cNvPr id="13" name="TextBox 12"/>
          <p:cNvSpPr txBox="1"/>
          <p:nvPr/>
        </p:nvSpPr>
        <p:spPr>
          <a:xfrm>
            <a:off x="3875937" y="9719132"/>
            <a:ext cx="1491177" cy="369332"/>
          </a:xfrm>
          <a:prstGeom prst="rect">
            <a:avLst/>
          </a:prstGeom>
          <a:noFill/>
        </p:spPr>
        <p:txBody>
          <a:bodyPr wrap="none" rtlCol="0">
            <a:spAutoFit/>
          </a:bodyPr>
          <a:lstStyle/>
          <a:p>
            <a:r>
              <a:rPr lang="en-US" dirty="0"/>
              <a:t>Axial Tie-Rods</a:t>
            </a:r>
          </a:p>
        </p:txBody>
      </p:sp>
      <p:cxnSp>
        <p:nvCxnSpPr>
          <p:cNvPr id="14" name="Straight Arrow Connector 13"/>
          <p:cNvCxnSpPr>
            <a:stCxn id="13" idx="0"/>
          </p:cNvCxnSpPr>
          <p:nvPr/>
        </p:nvCxnSpPr>
        <p:spPr>
          <a:xfrm flipV="1">
            <a:off x="4621526" y="8937005"/>
            <a:ext cx="1034329" cy="782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611332" y="3592525"/>
            <a:ext cx="1724222" cy="769441"/>
          </a:xfrm>
          <a:prstGeom prst="rect">
            <a:avLst/>
          </a:prstGeom>
          <a:noFill/>
        </p:spPr>
        <p:txBody>
          <a:bodyPr wrap="square" rtlCol="0">
            <a:spAutoFit/>
          </a:bodyPr>
          <a:lstStyle/>
          <a:p>
            <a:r>
              <a:rPr lang="en-US" sz="1100" b="1" dirty="0"/>
              <a:t>Conductor, Plumbing and Instrumentation</a:t>
            </a:r>
          </a:p>
          <a:p>
            <a:r>
              <a:rPr lang="en-US" sz="1100" b="1" dirty="0"/>
              <a:t>Exiting magnet and routing to Chimney</a:t>
            </a:r>
          </a:p>
        </p:txBody>
      </p:sp>
      <p:cxnSp>
        <p:nvCxnSpPr>
          <p:cNvPr id="16" name="Straight Arrow Connector 15"/>
          <p:cNvCxnSpPr>
            <a:stCxn id="15" idx="2"/>
          </p:cNvCxnSpPr>
          <p:nvPr/>
        </p:nvCxnSpPr>
        <p:spPr>
          <a:xfrm>
            <a:off x="5473443" y="4361966"/>
            <a:ext cx="668565" cy="382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2" idx="2"/>
          </p:cNvCxnSpPr>
          <p:nvPr/>
        </p:nvCxnSpPr>
        <p:spPr>
          <a:xfrm>
            <a:off x="6932278" y="3747880"/>
            <a:ext cx="0" cy="633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1" idx="2"/>
          </p:cNvCxnSpPr>
          <p:nvPr/>
        </p:nvCxnSpPr>
        <p:spPr>
          <a:xfrm flipH="1">
            <a:off x="7962243" y="3912490"/>
            <a:ext cx="506737" cy="4679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861206" y="6156036"/>
            <a:ext cx="1011815" cy="261610"/>
          </a:xfrm>
          <a:prstGeom prst="rect">
            <a:avLst/>
          </a:prstGeom>
          <a:noFill/>
        </p:spPr>
        <p:txBody>
          <a:bodyPr wrap="none" rtlCol="0">
            <a:spAutoFit/>
          </a:bodyPr>
          <a:lstStyle/>
          <a:p>
            <a:r>
              <a:rPr lang="en-US" sz="1100" b="1" dirty="0"/>
              <a:t>Axial Tie-Rods</a:t>
            </a:r>
          </a:p>
        </p:txBody>
      </p:sp>
      <p:cxnSp>
        <p:nvCxnSpPr>
          <p:cNvPr id="25" name="Straight Arrow Connector 24"/>
          <p:cNvCxnSpPr>
            <a:stCxn id="24" idx="0"/>
          </p:cNvCxnSpPr>
          <p:nvPr/>
        </p:nvCxnSpPr>
        <p:spPr>
          <a:xfrm flipV="1">
            <a:off x="5367114" y="5915124"/>
            <a:ext cx="539973" cy="240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 name="Picture 29"/>
          <p:cNvPicPr>
            <a:picLocks noChangeAspect="1"/>
          </p:cNvPicPr>
          <p:nvPr/>
        </p:nvPicPr>
        <p:blipFill>
          <a:blip r:embed="rId3">
            <a:clrChange>
              <a:clrFrom>
                <a:srgbClr val="FFFFFF"/>
              </a:clrFrom>
              <a:clrTo>
                <a:srgbClr val="FFFFFF">
                  <a:alpha val="0"/>
                </a:srgbClr>
              </a:clrTo>
            </a:clrChange>
          </a:blip>
          <a:stretch>
            <a:fillRect/>
          </a:stretch>
        </p:blipFill>
        <p:spPr>
          <a:xfrm>
            <a:off x="1206352" y="3744160"/>
            <a:ext cx="3110283" cy="2684183"/>
          </a:xfrm>
          <a:prstGeom prst="rect">
            <a:avLst/>
          </a:prstGeom>
        </p:spPr>
      </p:pic>
      <p:sp>
        <p:nvSpPr>
          <p:cNvPr id="31" name="TextBox 30"/>
          <p:cNvSpPr txBox="1"/>
          <p:nvPr/>
        </p:nvSpPr>
        <p:spPr>
          <a:xfrm>
            <a:off x="152979" y="3707431"/>
            <a:ext cx="992579" cy="261610"/>
          </a:xfrm>
          <a:prstGeom prst="rect">
            <a:avLst/>
          </a:prstGeom>
          <a:noFill/>
        </p:spPr>
        <p:txBody>
          <a:bodyPr wrap="none" rtlCol="0">
            <a:spAutoFit/>
          </a:bodyPr>
          <a:lstStyle/>
          <a:p>
            <a:r>
              <a:rPr lang="en-US" sz="1100" b="1" dirty="0"/>
              <a:t>Current Leads</a:t>
            </a:r>
          </a:p>
        </p:txBody>
      </p:sp>
      <p:cxnSp>
        <p:nvCxnSpPr>
          <p:cNvPr id="32" name="Straight Arrow Connector 31"/>
          <p:cNvCxnSpPr>
            <a:stCxn id="31" idx="2"/>
          </p:cNvCxnSpPr>
          <p:nvPr/>
        </p:nvCxnSpPr>
        <p:spPr>
          <a:xfrm>
            <a:off x="649269" y="3969041"/>
            <a:ext cx="660419" cy="250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74375" y="5034284"/>
            <a:ext cx="1034257" cy="261610"/>
          </a:xfrm>
          <a:prstGeom prst="rect">
            <a:avLst/>
          </a:prstGeom>
          <a:noFill/>
        </p:spPr>
        <p:txBody>
          <a:bodyPr wrap="none" rtlCol="0">
            <a:spAutoFit/>
          </a:bodyPr>
          <a:lstStyle/>
          <a:p>
            <a:r>
              <a:rPr lang="en-US" sz="1100" b="1" dirty="0"/>
              <a:t>Helium Supply</a:t>
            </a:r>
          </a:p>
        </p:txBody>
      </p:sp>
      <p:sp>
        <p:nvSpPr>
          <p:cNvPr id="34" name="TextBox 33"/>
          <p:cNvSpPr txBox="1"/>
          <p:nvPr/>
        </p:nvSpPr>
        <p:spPr>
          <a:xfrm>
            <a:off x="1206352" y="3592525"/>
            <a:ext cx="1039067" cy="430887"/>
          </a:xfrm>
          <a:prstGeom prst="rect">
            <a:avLst/>
          </a:prstGeom>
          <a:noFill/>
        </p:spPr>
        <p:txBody>
          <a:bodyPr wrap="none" rtlCol="0">
            <a:spAutoFit/>
          </a:bodyPr>
          <a:lstStyle/>
          <a:p>
            <a:pPr algn="ctr"/>
            <a:r>
              <a:rPr lang="en-US" sz="1100" b="1" dirty="0"/>
              <a:t>Helium Return</a:t>
            </a:r>
          </a:p>
          <a:p>
            <a:pPr algn="ctr"/>
            <a:r>
              <a:rPr lang="en-US" sz="1100" b="1" dirty="0"/>
              <a:t>(Primary)</a:t>
            </a:r>
          </a:p>
        </p:txBody>
      </p:sp>
      <p:sp>
        <p:nvSpPr>
          <p:cNvPr id="35" name="TextBox 34"/>
          <p:cNvSpPr txBox="1"/>
          <p:nvPr/>
        </p:nvSpPr>
        <p:spPr>
          <a:xfrm>
            <a:off x="3502373" y="4688745"/>
            <a:ext cx="1039067" cy="430887"/>
          </a:xfrm>
          <a:prstGeom prst="rect">
            <a:avLst/>
          </a:prstGeom>
          <a:noFill/>
        </p:spPr>
        <p:txBody>
          <a:bodyPr wrap="none" rtlCol="0">
            <a:spAutoFit/>
          </a:bodyPr>
          <a:lstStyle/>
          <a:p>
            <a:r>
              <a:rPr lang="en-US" sz="1100" b="1" dirty="0"/>
              <a:t>Helium Return</a:t>
            </a:r>
          </a:p>
          <a:p>
            <a:r>
              <a:rPr lang="en-US" sz="1100" b="1" dirty="0"/>
              <a:t>(Redundant)</a:t>
            </a:r>
          </a:p>
        </p:txBody>
      </p:sp>
      <p:sp>
        <p:nvSpPr>
          <p:cNvPr id="36" name="TextBox 35"/>
          <p:cNvSpPr txBox="1"/>
          <p:nvPr/>
        </p:nvSpPr>
        <p:spPr>
          <a:xfrm>
            <a:off x="111301" y="4443174"/>
            <a:ext cx="1034257" cy="430887"/>
          </a:xfrm>
          <a:prstGeom prst="rect">
            <a:avLst/>
          </a:prstGeom>
          <a:noFill/>
        </p:spPr>
        <p:txBody>
          <a:bodyPr wrap="none" rtlCol="0">
            <a:spAutoFit/>
          </a:bodyPr>
          <a:lstStyle/>
          <a:p>
            <a:pPr algn="ctr"/>
            <a:r>
              <a:rPr lang="en-US" sz="1100" b="1" dirty="0"/>
              <a:t>Helium Supply</a:t>
            </a:r>
          </a:p>
          <a:p>
            <a:pPr algn="ctr"/>
            <a:r>
              <a:rPr lang="en-US" sz="1100" b="1" dirty="0"/>
              <a:t>(Redundant)</a:t>
            </a:r>
          </a:p>
        </p:txBody>
      </p:sp>
      <p:sp>
        <p:nvSpPr>
          <p:cNvPr id="37" name="TextBox 36"/>
          <p:cNvSpPr txBox="1"/>
          <p:nvPr/>
        </p:nvSpPr>
        <p:spPr>
          <a:xfrm>
            <a:off x="2893788" y="5126617"/>
            <a:ext cx="1034259" cy="430887"/>
          </a:xfrm>
          <a:prstGeom prst="rect">
            <a:avLst/>
          </a:prstGeom>
          <a:noFill/>
        </p:spPr>
        <p:txBody>
          <a:bodyPr wrap="none" rtlCol="0">
            <a:spAutoFit/>
          </a:bodyPr>
          <a:lstStyle/>
          <a:p>
            <a:pPr algn="ctr"/>
            <a:r>
              <a:rPr lang="en-US" sz="1100" b="1" dirty="0"/>
              <a:t>Helium Supply</a:t>
            </a:r>
          </a:p>
          <a:p>
            <a:pPr algn="ctr"/>
            <a:r>
              <a:rPr lang="en-US" sz="1100" b="1" dirty="0"/>
              <a:t>(Primary)</a:t>
            </a:r>
          </a:p>
        </p:txBody>
      </p:sp>
      <p:sp>
        <p:nvSpPr>
          <p:cNvPr id="38" name="TextBox 37"/>
          <p:cNvSpPr txBox="1"/>
          <p:nvPr/>
        </p:nvSpPr>
        <p:spPr>
          <a:xfrm>
            <a:off x="56799" y="5295894"/>
            <a:ext cx="1143262" cy="261610"/>
          </a:xfrm>
          <a:prstGeom prst="rect">
            <a:avLst/>
          </a:prstGeom>
          <a:noFill/>
        </p:spPr>
        <p:txBody>
          <a:bodyPr wrap="none" rtlCol="0">
            <a:spAutoFit/>
          </a:bodyPr>
          <a:lstStyle/>
          <a:p>
            <a:r>
              <a:rPr lang="en-US" sz="1100" b="1" dirty="0"/>
              <a:t>Instrumentation</a:t>
            </a:r>
          </a:p>
        </p:txBody>
      </p:sp>
      <p:cxnSp>
        <p:nvCxnSpPr>
          <p:cNvPr id="39" name="Straight Arrow Connector 38"/>
          <p:cNvCxnSpPr>
            <a:stCxn id="38" idx="2"/>
          </p:cNvCxnSpPr>
          <p:nvPr/>
        </p:nvCxnSpPr>
        <p:spPr>
          <a:xfrm>
            <a:off x="628430" y="5557504"/>
            <a:ext cx="752695" cy="252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6" idx="2"/>
          </p:cNvCxnSpPr>
          <p:nvPr/>
        </p:nvCxnSpPr>
        <p:spPr>
          <a:xfrm>
            <a:off x="628430" y="4874061"/>
            <a:ext cx="876520" cy="657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33" idx="0"/>
          </p:cNvCxnSpPr>
          <p:nvPr/>
        </p:nvCxnSpPr>
        <p:spPr>
          <a:xfrm flipH="1" flipV="1">
            <a:off x="2133600" y="4794847"/>
            <a:ext cx="157904" cy="2394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37" idx="1"/>
          </p:cNvCxnSpPr>
          <p:nvPr/>
        </p:nvCxnSpPr>
        <p:spPr>
          <a:xfrm flipH="1">
            <a:off x="2466975" y="5342061"/>
            <a:ext cx="426813" cy="615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35" idx="1"/>
          </p:cNvCxnSpPr>
          <p:nvPr/>
        </p:nvCxnSpPr>
        <p:spPr>
          <a:xfrm flipH="1" flipV="1">
            <a:off x="3276600" y="4643438"/>
            <a:ext cx="225773" cy="260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34" idx="2"/>
          </p:cNvCxnSpPr>
          <p:nvPr/>
        </p:nvCxnSpPr>
        <p:spPr>
          <a:xfrm>
            <a:off x="1725886" y="4023412"/>
            <a:ext cx="407714" cy="6653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0" name="Picture 69"/>
          <p:cNvPicPr>
            <a:picLocks noChangeAspect="1"/>
          </p:cNvPicPr>
          <p:nvPr/>
        </p:nvPicPr>
        <p:blipFill>
          <a:blip r:embed="rId4">
            <a:clrChange>
              <a:clrFrom>
                <a:srgbClr val="FFFFFF"/>
              </a:clrFrom>
              <a:clrTo>
                <a:srgbClr val="FFFFFF">
                  <a:alpha val="0"/>
                </a:srgbClr>
              </a:clrTo>
            </a:clrChange>
          </a:blip>
          <a:stretch>
            <a:fillRect/>
          </a:stretch>
        </p:blipFill>
        <p:spPr>
          <a:xfrm>
            <a:off x="889760" y="1091020"/>
            <a:ext cx="2803488" cy="2376200"/>
          </a:xfrm>
          <a:prstGeom prst="rect">
            <a:avLst/>
          </a:prstGeom>
        </p:spPr>
      </p:pic>
      <p:sp>
        <p:nvSpPr>
          <p:cNvPr id="71" name="TextBox 70"/>
          <p:cNvSpPr txBox="1"/>
          <p:nvPr/>
        </p:nvSpPr>
        <p:spPr>
          <a:xfrm>
            <a:off x="2412972" y="845571"/>
            <a:ext cx="1592103" cy="261610"/>
          </a:xfrm>
          <a:prstGeom prst="rect">
            <a:avLst/>
          </a:prstGeom>
          <a:noFill/>
        </p:spPr>
        <p:txBody>
          <a:bodyPr wrap="none" rtlCol="0">
            <a:spAutoFit/>
          </a:bodyPr>
          <a:lstStyle/>
          <a:p>
            <a:r>
              <a:rPr lang="en-US" sz="1100" b="1" dirty="0"/>
              <a:t>Helium Phase Separator</a:t>
            </a:r>
          </a:p>
        </p:txBody>
      </p:sp>
      <p:sp>
        <p:nvSpPr>
          <p:cNvPr id="72" name="TextBox 71"/>
          <p:cNvSpPr txBox="1"/>
          <p:nvPr/>
        </p:nvSpPr>
        <p:spPr>
          <a:xfrm>
            <a:off x="2412972" y="1259443"/>
            <a:ext cx="1269899" cy="261610"/>
          </a:xfrm>
          <a:prstGeom prst="rect">
            <a:avLst/>
          </a:prstGeom>
          <a:noFill/>
        </p:spPr>
        <p:txBody>
          <a:bodyPr wrap="none" rtlCol="0">
            <a:spAutoFit/>
          </a:bodyPr>
          <a:lstStyle/>
          <a:p>
            <a:r>
              <a:rPr lang="en-US" sz="1100" b="1" dirty="0"/>
              <a:t>Cryostat Assembly</a:t>
            </a:r>
          </a:p>
        </p:txBody>
      </p:sp>
      <p:sp>
        <p:nvSpPr>
          <p:cNvPr id="73" name="TextBox 72"/>
          <p:cNvSpPr txBox="1"/>
          <p:nvPr/>
        </p:nvSpPr>
        <p:spPr>
          <a:xfrm>
            <a:off x="152979" y="2411224"/>
            <a:ext cx="699230" cy="261610"/>
          </a:xfrm>
          <a:prstGeom prst="rect">
            <a:avLst/>
          </a:prstGeom>
          <a:noFill/>
        </p:spPr>
        <p:txBody>
          <a:bodyPr wrap="none" rtlCol="0">
            <a:spAutoFit/>
          </a:bodyPr>
          <a:lstStyle/>
          <a:p>
            <a:r>
              <a:rPr lang="en-US" sz="1100" b="1" dirty="0"/>
              <a:t>Chimney</a:t>
            </a:r>
          </a:p>
        </p:txBody>
      </p:sp>
      <p:sp>
        <p:nvSpPr>
          <p:cNvPr id="74" name="TextBox 73"/>
          <p:cNvSpPr txBox="1"/>
          <p:nvPr/>
        </p:nvSpPr>
        <p:spPr>
          <a:xfrm>
            <a:off x="199035" y="793393"/>
            <a:ext cx="992579" cy="261610"/>
          </a:xfrm>
          <a:prstGeom prst="rect">
            <a:avLst/>
          </a:prstGeom>
          <a:noFill/>
        </p:spPr>
        <p:txBody>
          <a:bodyPr wrap="none" rtlCol="0">
            <a:spAutoFit/>
          </a:bodyPr>
          <a:lstStyle/>
          <a:p>
            <a:r>
              <a:rPr lang="en-US" sz="1100" b="1" dirty="0"/>
              <a:t>Current Leads</a:t>
            </a:r>
          </a:p>
        </p:txBody>
      </p:sp>
      <p:cxnSp>
        <p:nvCxnSpPr>
          <p:cNvPr id="75" name="Straight Arrow Connector 74"/>
          <p:cNvCxnSpPr>
            <a:stCxn id="73" idx="0"/>
          </p:cNvCxnSpPr>
          <p:nvPr/>
        </p:nvCxnSpPr>
        <p:spPr>
          <a:xfrm flipV="1">
            <a:off x="502594" y="1998107"/>
            <a:ext cx="535631" cy="413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71" idx="1"/>
          </p:cNvCxnSpPr>
          <p:nvPr/>
        </p:nvCxnSpPr>
        <p:spPr>
          <a:xfrm flipH="1">
            <a:off x="2133600" y="976376"/>
            <a:ext cx="279372" cy="3434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74" idx="2"/>
          </p:cNvCxnSpPr>
          <p:nvPr/>
        </p:nvCxnSpPr>
        <p:spPr>
          <a:xfrm>
            <a:off x="695325" y="1055003"/>
            <a:ext cx="377895" cy="264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p:cNvCxnSpPr>
            <a:stCxn id="72" idx="2"/>
          </p:cNvCxnSpPr>
          <p:nvPr/>
        </p:nvCxnSpPr>
        <p:spPr>
          <a:xfrm flipH="1">
            <a:off x="2808632" y="1521053"/>
            <a:ext cx="239290" cy="477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5" name="Picture 84"/>
          <p:cNvPicPr>
            <a:picLocks noChangeAspect="1"/>
          </p:cNvPicPr>
          <p:nvPr/>
        </p:nvPicPr>
        <p:blipFill>
          <a:blip r:embed="rId5">
            <a:clrChange>
              <a:clrFrom>
                <a:srgbClr val="FFFFFF"/>
              </a:clrFrom>
              <a:clrTo>
                <a:srgbClr val="FFFFFF">
                  <a:alpha val="0"/>
                </a:srgbClr>
              </a:clrTo>
            </a:clrChange>
          </a:blip>
          <a:stretch>
            <a:fillRect/>
          </a:stretch>
        </p:blipFill>
        <p:spPr>
          <a:xfrm>
            <a:off x="5231934" y="534173"/>
            <a:ext cx="2851017" cy="2326043"/>
          </a:xfrm>
          <a:prstGeom prst="rect">
            <a:avLst/>
          </a:prstGeom>
        </p:spPr>
      </p:pic>
      <p:sp>
        <p:nvSpPr>
          <p:cNvPr id="86" name="TextBox 85"/>
          <p:cNvSpPr txBox="1"/>
          <p:nvPr/>
        </p:nvSpPr>
        <p:spPr>
          <a:xfrm>
            <a:off x="4158778" y="1613386"/>
            <a:ext cx="1404856" cy="769441"/>
          </a:xfrm>
          <a:prstGeom prst="rect">
            <a:avLst/>
          </a:prstGeom>
          <a:noFill/>
        </p:spPr>
        <p:txBody>
          <a:bodyPr wrap="square" rtlCol="0">
            <a:spAutoFit/>
          </a:bodyPr>
          <a:lstStyle/>
          <a:p>
            <a:r>
              <a:rPr lang="en-US" sz="1100" b="1" dirty="0"/>
              <a:t>Conductor and Current Lead exit currently being developed</a:t>
            </a:r>
          </a:p>
        </p:txBody>
      </p:sp>
      <p:sp>
        <p:nvSpPr>
          <p:cNvPr id="87" name="TextBox 86"/>
          <p:cNvSpPr txBox="1"/>
          <p:nvPr/>
        </p:nvSpPr>
        <p:spPr>
          <a:xfrm>
            <a:off x="3875937" y="2856473"/>
            <a:ext cx="1573394" cy="600164"/>
          </a:xfrm>
          <a:prstGeom prst="rect">
            <a:avLst/>
          </a:prstGeom>
          <a:noFill/>
        </p:spPr>
        <p:txBody>
          <a:bodyPr wrap="square" rtlCol="0">
            <a:spAutoFit/>
          </a:bodyPr>
          <a:lstStyle/>
          <a:p>
            <a:pPr algn="ctr"/>
            <a:r>
              <a:rPr lang="en-US" sz="1100" b="1" dirty="0"/>
              <a:t>Final Chimney geometry and design TBD</a:t>
            </a:r>
          </a:p>
        </p:txBody>
      </p:sp>
      <p:cxnSp>
        <p:nvCxnSpPr>
          <p:cNvPr id="88" name="Straight Arrow Connector 87"/>
          <p:cNvCxnSpPr>
            <a:stCxn id="87" idx="0"/>
          </p:cNvCxnSpPr>
          <p:nvPr/>
        </p:nvCxnSpPr>
        <p:spPr>
          <a:xfrm flipV="1">
            <a:off x="4662634" y="2317037"/>
            <a:ext cx="704480" cy="539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5420265" y="2926760"/>
            <a:ext cx="2541978" cy="307777"/>
          </a:xfrm>
          <a:prstGeom prst="rect">
            <a:avLst/>
          </a:prstGeom>
          <a:noFill/>
        </p:spPr>
        <p:txBody>
          <a:bodyPr wrap="none" rtlCol="0">
            <a:spAutoFit/>
          </a:bodyPr>
          <a:lstStyle/>
          <a:p>
            <a:r>
              <a:rPr lang="en-US" sz="1400" b="1" u="sng" dirty="0"/>
              <a:t>Chimney Components - In Work</a:t>
            </a:r>
          </a:p>
        </p:txBody>
      </p:sp>
      <p:sp>
        <p:nvSpPr>
          <p:cNvPr id="90" name="TextBox 89"/>
          <p:cNvSpPr txBox="1"/>
          <p:nvPr/>
        </p:nvSpPr>
        <p:spPr>
          <a:xfrm>
            <a:off x="4861206" y="367470"/>
            <a:ext cx="992579" cy="261610"/>
          </a:xfrm>
          <a:prstGeom prst="rect">
            <a:avLst/>
          </a:prstGeom>
          <a:noFill/>
        </p:spPr>
        <p:txBody>
          <a:bodyPr wrap="none" rtlCol="0">
            <a:spAutoFit/>
          </a:bodyPr>
          <a:lstStyle/>
          <a:p>
            <a:r>
              <a:rPr lang="en-US" sz="1100" b="1" dirty="0"/>
              <a:t>Current Leads</a:t>
            </a:r>
          </a:p>
        </p:txBody>
      </p:sp>
      <p:cxnSp>
        <p:nvCxnSpPr>
          <p:cNvPr id="91" name="Straight Arrow Connector 90"/>
          <p:cNvCxnSpPr>
            <a:stCxn id="90" idx="2"/>
          </p:cNvCxnSpPr>
          <p:nvPr/>
        </p:nvCxnSpPr>
        <p:spPr>
          <a:xfrm>
            <a:off x="5357496" y="629080"/>
            <a:ext cx="140203" cy="216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203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17</a:t>
            </a:fld>
            <a:endParaRPr lang="en-US" dirty="0"/>
          </a:p>
        </p:txBody>
      </p:sp>
      <p:pic>
        <p:nvPicPr>
          <p:cNvPr id="3074" name="Imag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109" y="1535451"/>
            <a:ext cx="3721280" cy="30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5"/>
          <p:cNvPicPr>
            <a:picLocks noChangeAspect="1"/>
          </p:cNvPicPr>
          <p:nvPr/>
        </p:nvPicPr>
        <p:blipFill>
          <a:blip r:embed="rId3"/>
          <a:stretch>
            <a:fillRect/>
          </a:stretch>
        </p:blipFill>
        <p:spPr>
          <a:xfrm>
            <a:off x="5314156" y="702378"/>
            <a:ext cx="3165610" cy="806291"/>
          </a:xfrm>
          <a:prstGeom prst="rect">
            <a:avLst/>
          </a:prstGeom>
        </p:spPr>
      </p:pic>
      <p:sp>
        <p:nvSpPr>
          <p:cNvPr id="33" name="TextBox 32"/>
          <p:cNvSpPr txBox="1"/>
          <p:nvPr/>
        </p:nvSpPr>
        <p:spPr>
          <a:xfrm>
            <a:off x="388083" y="702378"/>
            <a:ext cx="4031704" cy="2154436"/>
          </a:xfrm>
          <a:prstGeom prst="rect">
            <a:avLst/>
          </a:prstGeom>
          <a:noFill/>
          <a:ln w="19050">
            <a:solidFill>
              <a:srgbClr val="0000FF"/>
            </a:solidFill>
          </a:ln>
        </p:spPr>
        <p:txBody>
          <a:bodyPr wrap="square" rtlCol="0">
            <a:spAutoFit/>
          </a:bodyPr>
          <a:lstStyle/>
          <a:p>
            <a:r>
              <a:rPr lang="fr-FR" b="1" dirty="0"/>
              <a:t>Finalizing the detailed Analysis</a:t>
            </a:r>
          </a:p>
          <a:p>
            <a:pPr marL="285750" indent="-285750">
              <a:buFont typeface="Arial" panose="020B0604020202020204" pitchFamily="34" charset="0"/>
              <a:buChar char="•"/>
            </a:pPr>
            <a:r>
              <a:rPr lang="fr-FR" sz="1400" dirty="0"/>
              <a:t>Mandrel design completed</a:t>
            </a:r>
          </a:p>
          <a:p>
            <a:pPr marL="285750" indent="-285750">
              <a:buFont typeface="Arial" panose="020B0604020202020204" pitchFamily="34" charset="0"/>
              <a:buChar char="•"/>
            </a:pPr>
            <a:r>
              <a:rPr lang="fr-FR" sz="1400" dirty="0"/>
              <a:t>Tie-rods </a:t>
            </a:r>
            <a:r>
              <a:rPr lang="fr-FR" sz="1400" dirty="0" err="1"/>
              <a:t>finalized</a:t>
            </a:r>
            <a:endParaRPr lang="fr-FR" sz="1400" dirty="0"/>
          </a:p>
          <a:p>
            <a:pPr marL="285750" indent="-285750">
              <a:buFont typeface="Arial" panose="020B0604020202020204" pitchFamily="34" charset="0"/>
              <a:buChar char="•"/>
            </a:pPr>
            <a:r>
              <a:rPr lang="fr-FR" sz="1400" dirty="0"/>
              <a:t>2D </a:t>
            </a:r>
            <a:r>
              <a:rPr lang="fr-FR" sz="1400" dirty="0" err="1"/>
              <a:t>analysis</a:t>
            </a:r>
            <a:r>
              <a:rPr lang="fr-FR" sz="1400" dirty="0"/>
              <a:t> </a:t>
            </a:r>
            <a:r>
              <a:rPr lang="fr-FR" sz="1400" dirty="0" err="1"/>
              <a:t>complete</a:t>
            </a:r>
            <a:endParaRPr lang="fr-FR" sz="1400" dirty="0"/>
          </a:p>
          <a:p>
            <a:pPr marL="285750" indent="-285750">
              <a:buFont typeface="Arial" panose="020B0604020202020204" pitchFamily="34" charset="0"/>
              <a:buChar char="•"/>
            </a:pPr>
            <a:r>
              <a:rPr lang="fr-FR" sz="1400" dirty="0"/>
              <a:t>3D </a:t>
            </a:r>
            <a:r>
              <a:rPr lang="fr-FR" sz="1400" dirty="0" err="1"/>
              <a:t>analysis</a:t>
            </a:r>
            <a:r>
              <a:rPr lang="fr-FR" sz="1400" dirty="0"/>
              <a:t> </a:t>
            </a:r>
            <a:r>
              <a:rPr lang="fr-FR" sz="1400" dirty="0" err="1"/>
              <a:t>almost</a:t>
            </a:r>
            <a:r>
              <a:rPr lang="fr-FR" sz="1400" dirty="0"/>
              <a:t> </a:t>
            </a:r>
            <a:r>
              <a:rPr lang="fr-FR" sz="1400" dirty="0" err="1"/>
              <a:t>complete</a:t>
            </a:r>
            <a:endParaRPr lang="fr-FR" sz="1400" dirty="0"/>
          </a:p>
          <a:p>
            <a:r>
              <a:rPr lang="fr-FR" b="1" dirty="0"/>
              <a:t>MECH Design includes</a:t>
            </a:r>
          </a:p>
          <a:p>
            <a:pPr marL="285750" indent="-285750">
              <a:buFontTx/>
              <a:buChar char="-"/>
            </a:pPr>
            <a:r>
              <a:rPr lang="fr-FR" sz="1400" dirty="0"/>
              <a:t>Nominal CASE</a:t>
            </a:r>
          </a:p>
          <a:p>
            <a:pPr marL="285750" indent="-285750">
              <a:buFontTx/>
              <a:buChar char="-"/>
            </a:pPr>
            <a:r>
              <a:rPr lang="fr-FR" sz="1400" dirty="0"/>
              <a:t>How to transport the magnet</a:t>
            </a:r>
          </a:p>
          <a:p>
            <a:pPr marL="285750" indent="-285750">
              <a:buFontTx/>
              <a:buChar char="-"/>
            </a:pPr>
            <a:r>
              <a:rPr lang="fr-FR" sz="1400" dirty="0"/>
              <a:t>Tolerances</a:t>
            </a:r>
          </a:p>
        </p:txBody>
      </p:sp>
      <p:sp>
        <p:nvSpPr>
          <p:cNvPr id="34" name="Title 1">
            <a:extLst>
              <a:ext uri="{FF2B5EF4-FFF2-40B4-BE49-F238E27FC236}">
                <a16:creationId xmlns:a16="http://schemas.microsoft.com/office/drawing/2014/main" id="{3B27D1FD-E817-4437-B00C-F4C1DA429865}"/>
              </a:ext>
            </a:extLst>
          </p:cNvPr>
          <p:cNvSpPr txBox="1">
            <a:spLocks/>
          </p:cNvSpPr>
          <p:nvPr/>
        </p:nvSpPr>
        <p:spPr>
          <a:xfrm>
            <a:off x="125730" y="140923"/>
            <a:ext cx="6938010" cy="6100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rgbClr val="30519D"/>
                </a:solidFill>
                <a:latin typeface="Arial" charset="0"/>
                <a:ea typeface="Arial" charset="0"/>
                <a:cs typeface="Arial" charset="0"/>
              </a:defRPr>
            </a:lvl1pPr>
          </a:lstStyle>
          <a:p>
            <a:r>
              <a:rPr lang="fr-FR" sz="3200" dirty="0">
                <a:sym typeface="Wingdings" panose="05000000000000000000" pitchFamily="2" charset="2"/>
              </a:rPr>
              <a:t>Mechanical Design</a:t>
            </a:r>
            <a:endParaRPr lang="en-US" sz="3200" dirty="0"/>
          </a:p>
        </p:txBody>
      </p:sp>
      <p:pic>
        <p:nvPicPr>
          <p:cNvPr id="12" name="Picture 11">
            <a:extLst>
              <a:ext uri="{FF2B5EF4-FFF2-40B4-BE49-F238E27FC236}">
                <a16:creationId xmlns:a16="http://schemas.microsoft.com/office/drawing/2014/main" id="{0FA456A7-131D-4058-8A24-C1D0075B8C77}"/>
              </a:ext>
            </a:extLst>
          </p:cNvPr>
          <p:cNvPicPr>
            <a:picLocks noChangeAspect="1"/>
          </p:cNvPicPr>
          <p:nvPr/>
        </p:nvPicPr>
        <p:blipFill>
          <a:blip r:embed="rId4"/>
          <a:stretch>
            <a:fillRect/>
          </a:stretch>
        </p:blipFill>
        <p:spPr>
          <a:xfrm>
            <a:off x="388083" y="3398764"/>
            <a:ext cx="2864644" cy="2993231"/>
          </a:xfrm>
          <a:prstGeom prst="rect">
            <a:avLst/>
          </a:prstGeom>
        </p:spPr>
      </p:pic>
      <p:sp>
        <p:nvSpPr>
          <p:cNvPr id="10" name="Rectangle 9">
            <a:extLst>
              <a:ext uri="{FF2B5EF4-FFF2-40B4-BE49-F238E27FC236}">
                <a16:creationId xmlns:a16="http://schemas.microsoft.com/office/drawing/2014/main" id="{C83F4125-75B4-4BE7-9445-DBBBDFD960CC}"/>
              </a:ext>
            </a:extLst>
          </p:cNvPr>
          <p:cNvSpPr/>
          <p:nvPr/>
        </p:nvSpPr>
        <p:spPr>
          <a:xfrm>
            <a:off x="273193" y="3165782"/>
            <a:ext cx="4117757" cy="1389131"/>
          </a:xfrm>
          <a:prstGeom prst="rect">
            <a:avLst/>
          </a:prstGeom>
          <a:solidFill>
            <a:srgbClr val="4347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B157F4A-1EF7-4A67-AD35-641492F19403}"/>
              </a:ext>
            </a:extLst>
          </p:cNvPr>
          <p:cNvSpPr/>
          <p:nvPr/>
        </p:nvSpPr>
        <p:spPr>
          <a:xfrm>
            <a:off x="287611" y="4548354"/>
            <a:ext cx="4117757" cy="2173122"/>
          </a:xfrm>
          <a:prstGeom prst="rect">
            <a:avLst/>
          </a:prstGeom>
          <a:solidFill>
            <a:srgbClr val="43FF4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a:extLst>
              <a:ext uri="{FF2B5EF4-FFF2-40B4-BE49-F238E27FC236}">
                <a16:creationId xmlns:a16="http://schemas.microsoft.com/office/drawing/2014/main" id="{6BF09A71-634D-4AB9-B139-483F26FB8E30}"/>
              </a:ext>
            </a:extLst>
          </p:cNvPr>
          <p:cNvSpPr txBox="1"/>
          <p:nvPr/>
        </p:nvSpPr>
        <p:spPr>
          <a:xfrm>
            <a:off x="3135108" y="4039231"/>
            <a:ext cx="2165110" cy="300082"/>
          </a:xfrm>
          <a:prstGeom prst="rect">
            <a:avLst/>
          </a:prstGeom>
          <a:noFill/>
        </p:spPr>
        <p:txBody>
          <a:bodyPr wrap="square" rtlCol="0">
            <a:spAutoFit/>
          </a:bodyPr>
          <a:lstStyle/>
          <a:p>
            <a:pPr algn="l"/>
            <a:r>
              <a:rPr lang="fr-FR" sz="1350" dirty="0"/>
              <a:t>Complete for Self </a:t>
            </a:r>
            <a:r>
              <a:rPr lang="fr-FR" sz="1350" dirty="0" err="1"/>
              <a:t>weight</a:t>
            </a:r>
            <a:endParaRPr lang="en-US" sz="1350" dirty="0"/>
          </a:p>
        </p:txBody>
      </p:sp>
      <p:sp>
        <p:nvSpPr>
          <p:cNvPr id="14" name="TextBox 13">
            <a:extLst>
              <a:ext uri="{FF2B5EF4-FFF2-40B4-BE49-F238E27FC236}">
                <a16:creationId xmlns:a16="http://schemas.microsoft.com/office/drawing/2014/main" id="{7509E055-9AE6-4F91-883B-5AA25C69A35D}"/>
              </a:ext>
            </a:extLst>
          </p:cNvPr>
          <p:cNvSpPr txBox="1"/>
          <p:nvPr/>
        </p:nvSpPr>
        <p:spPr>
          <a:xfrm>
            <a:off x="3594735" y="5339397"/>
            <a:ext cx="3891286" cy="507831"/>
          </a:xfrm>
          <a:prstGeom prst="rect">
            <a:avLst/>
          </a:prstGeom>
          <a:noFill/>
        </p:spPr>
        <p:txBody>
          <a:bodyPr wrap="square" rtlCol="0">
            <a:spAutoFit/>
          </a:bodyPr>
          <a:lstStyle/>
          <a:p>
            <a:pPr algn="l"/>
            <a:r>
              <a:rPr lang="fr-FR" sz="1350" dirty="0"/>
              <a:t>Working on </a:t>
            </a:r>
          </a:p>
          <a:p>
            <a:pPr algn="l"/>
            <a:r>
              <a:rPr lang="fr-FR" sz="1350" dirty="0"/>
              <a:t>Self weight + cool down + energization + shipping </a:t>
            </a:r>
            <a:endParaRPr lang="en-US" sz="1350" dirty="0"/>
          </a:p>
        </p:txBody>
      </p:sp>
    </p:spTree>
    <p:extLst>
      <p:ext uri="{BB962C8B-B14F-4D97-AF65-F5344CB8AC3E}">
        <p14:creationId xmlns:p14="http://schemas.microsoft.com/office/powerpoint/2010/main" val="288379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18</a:t>
            </a:fld>
            <a:endParaRPr lang="en-US" dirty="0"/>
          </a:p>
        </p:txBody>
      </p:sp>
      <p:pic>
        <p:nvPicPr>
          <p:cNvPr id="2" name="Picture 1"/>
          <p:cNvPicPr>
            <a:picLocks noChangeAspect="1"/>
          </p:cNvPicPr>
          <p:nvPr/>
        </p:nvPicPr>
        <p:blipFill>
          <a:blip r:embed="rId2"/>
          <a:stretch>
            <a:fillRect/>
          </a:stretch>
        </p:blipFill>
        <p:spPr>
          <a:xfrm>
            <a:off x="404670" y="1121434"/>
            <a:ext cx="3526761" cy="4088921"/>
          </a:xfrm>
          <a:prstGeom prst="rect">
            <a:avLst/>
          </a:prstGeom>
        </p:spPr>
      </p:pic>
      <p:pic>
        <p:nvPicPr>
          <p:cNvPr id="4098" name="Image 6"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750" y="203249"/>
            <a:ext cx="4500642" cy="29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589955" y="3322658"/>
            <a:ext cx="3240437" cy="2859676"/>
          </a:xfrm>
          <a:prstGeom prst="rect">
            <a:avLst/>
          </a:prstGeom>
        </p:spPr>
      </p:pic>
      <p:sp>
        <p:nvSpPr>
          <p:cNvPr id="5" name="TextBox 4"/>
          <p:cNvSpPr txBox="1"/>
          <p:nvPr/>
        </p:nvSpPr>
        <p:spPr>
          <a:xfrm>
            <a:off x="6650966" y="64749"/>
            <a:ext cx="980140" cy="276999"/>
          </a:xfrm>
          <a:prstGeom prst="rect">
            <a:avLst/>
          </a:prstGeom>
          <a:noFill/>
        </p:spPr>
        <p:txBody>
          <a:bodyPr wrap="none" rtlCol="0">
            <a:spAutoFit/>
          </a:bodyPr>
          <a:lstStyle/>
          <a:p>
            <a:r>
              <a:rPr lang="fr-FR" sz="1200" i="1" dirty="0" err="1"/>
              <a:t>Bottom</a:t>
            </a:r>
            <a:r>
              <a:rPr lang="fr-FR" sz="1200" i="1" dirty="0"/>
              <a:t> </a:t>
            </a:r>
            <a:r>
              <a:rPr lang="fr-FR" sz="1200" i="1" dirty="0" err="1"/>
              <a:t>view</a:t>
            </a:r>
            <a:endParaRPr lang="en-US" sz="1200" i="1" dirty="0"/>
          </a:p>
        </p:txBody>
      </p:sp>
      <p:sp>
        <p:nvSpPr>
          <p:cNvPr id="11" name="TextBox 10"/>
          <p:cNvSpPr txBox="1"/>
          <p:nvPr/>
        </p:nvSpPr>
        <p:spPr>
          <a:xfrm>
            <a:off x="6720103" y="3010142"/>
            <a:ext cx="726994" cy="276999"/>
          </a:xfrm>
          <a:prstGeom prst="rect">
            <a:avLst/>
          </a:prstGeom>
          <a:noFill/>
        </p:spPr>
        <p:txBody>
          <a:bodyPr wrap="none" rtlCol="0">
            <a:spAutoFit/>
          </a:bodyPr>
          <a:lstStyle/>
          <a:p>
            <a:r>
              <a:rPr lang="fr-FR" sz="1200" i="1" dirty="0"/>
              <a:t>Top </a:t>
            </a:r>
            <a:r>
              <a:rPr lang="fr-FR" sz="1200" i="1" dirty="0" err="1"/>
              <a:t>view</a:t>
            </a:r>
            <a:endParaRPr lang="en-US" sz="1200" i="1" dirty="0"/>
          </a:p>
        </p:txBody>
      </p:sp>
      <p:sp>
        <p:nvSpPr>
          <p:cNvPr id="7" name="TextBox 6"/>
          <p:cNvSpPr txBox="1"/>
          <p:nvPr/>
        </p:nvSpPr>
        <p:spPr>
          <a:xfrm>
            <a:off x="308734" y="5218548"/>
            <a:ext cx="3245312" cy="923330"/>
          </a:xfrm>
          <a:prstGeom prst="rect">
            <a:avLst/>
          </a:prstGeom>
          <a:noFill/>
          <a:ln w="19050">
            <a:solidFill>
              <a:srgbClr val="0000FF"/>
            </a:solidFill>
          </a:ln>
        </p:spPr>
        <p:txBody>
          <a:bodyPr wrap="none" rtlCol="0">
            <a:spAutoFit/>
          </a:bodyPr>
          <a:lstStyle/>
          <a:p>
            <a:r>
              <a:rPr lang="fr-FR" dirty="0"/>
              <a:t>2 thermosiphons (main + </a:t>
            </a:r>
            <a:r>
              <a:rPr lang="fr-FR" dirty="0" err="1"/>
              <a:t>spare</a:t>
            </a:r>
            <a:r>
              <a:rPr lang="fr-FR" dirty="0"/>
              <a:t>)</a:t>
            </a:r>
          </a:p>
          <a:p>
            <a:r>
              <a:rPr lang="fr-FR" dirty="0"/>
              <a:t>Phase </a:t>
            </a:r>
            <a:r>
              <a:rPr lang="fr-FR" dirty="0" err="1"/>
              <a:t>separator</a:t>
            </a:r>
            <a:r>
              <a:rPr lang="fr-FR" dirty="0"/>
              <a:t> design </a:t>
            </a:r>
            <a:r>
              <a:rPr lang="fr-FR" dirty="0" err="1"/>
              <a:t>finalizing</a:t>
            </a:r>
            <a:endParaRPr lang="fr-FR" dirty="0"/>
          </a:p>
          <a:p>
            <a:r>
              <a:rPr lang="fr-FR" dirty="0"/>
              <a:t>Thermal </a:t>
            </a:r>
            <a:r>
              <a:rPr lang="fr-FR" dirty="0" err="1"/>
              <a:t>shield</a:t>
            </a:r>
            <a:r>
              <a:rPr lang="fr-FR" dirty="0"/>
              <a:t> design finalizing</a:t>
            </a:r>
            <a:endParaRPr lang="en-US" dirty="0"/>
          </a:p>
        </p:txBody>
      </p:sp>
      <p:cxnSp>
        <p:nvCxnSpPr>
          <p:cNvPr id="9" name="Straight Arrow Connector 8"/>
          <p:cNvCxnSpPr/>
          <p:nvPr/>
        </p:nvCxnSpPr>
        <p:spPr>
          <a:xfrm flipH="1">
            <a:off x="1992702" y="1526875"/>
            <a:ext cx="603849" cy="345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592873" y="1113241"/>
            <a:ext cx="1537717" cy="430887"/>
          </a:xfrm>
          <a:prstGeom prst="rect">
            <a:avLst/>
          </a:prstGeom>
          <a:noFill/>
        </p:spPr>
        <p:txBody>
          <a:bodyPr wrap="square" rtlCol="0">
            <a:spAutoFit/>
          </a:bodyPr>
          <a:lstStyle/>
          <a:p>
            <a:r>
              <a:rPr lang="fr-FR" sz="1100" dirty="0"/>
              <a:t>Vacuum pumps to </a:t>
            </a:r>
            <a:r>
              <a:rPr lang="fr-FR" sz="1100" dirty="0" err="1"/>
              <a:t>be</a:t>
            </a:r>
            <a:r>
              <a:rPr lang="fr-FR" sz="1100" dirty="0"/>
              <a:t> </a:t>
            </a:r>
            <a:r>
              <a:rPr lang="fr-FR" sz="1100" dirty="0" err="1"/>
              <a:t>mount</a:t>
            </a:r>
            <a:r>
              <a:rPr lang="fr-FR" sz="1100" dirty="0"/>
              <a:t> </a:t>
            </a:r>
            <a:r>
              <a:rPr lang="fr-FR" sz="1100" dirty="0" err="1"/>
              <a:t>here</a:t>
            </a:r>
            <a:endParaRPr lang="en-US" sz="1100" dirty="0"/>
          </a:p>
        </p:txBody>
      </p:sp>
      <p:sp>
        <p:nvSpPr>
          <p:cNvPr id="16" name="Title 1">
            <a:extLst>
              <a:ext uri="{FF2B5EF4-FFF2-40B4-BE49-F238E27FC236}">
                <a16:creationId xmlns:a16="http://schemas.microsoft.com/office/drawing/2014/main" id="{3B27D1FD-E817-4437-B00C-F4C1DA429865}"/>
              </a:ext>
            </a:extLst>
          </p:cNvPr>
          <p:cNvSpPr txBox="1">
            <a:spLocks/>
          </p:cNvSpPr>
          <p:nvPr/>
        </p:nvSpPr>
        <p:spPr>
          <a:xfrm>
            <a:off x="125730" y="140923"/>
            <a:ext cx="6938010" cy="6100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rgbClr val="30519D"/>
                </a:solidFill>
                <a:latin typeface="Arial" charset="0"/>
                <a:ea typeface="Arial" charset="0"/>
                <a:cs typeface="Arial" charset="0"/>
              </a:defRPr>
            </a:lvl1pPr>
          </a:lstStyle>
          <a:p>
            <a:r>
              <a:rPr lang="fr-FR" sz="3200" dirty="0" err="1">
                <a:sym typeface="Wingdings" panose="05000000000000000000" pitchFamily="2" charset="2"/>
              </a:rPr>
              <a:t>Cryogenics</a:t>
            </a:r>
            <a:r>
              <a:rPr lang="fr-FR" sz="3200" dirty="0">
                <a:sym typeface="Wingdings" panose="05000000000000000000" pitchFamily="2" charset="2"/>
              </a:rPr>
              <a:t> Design</a:t>
            </a:r>
            <a:endParaRPr lang="en-US" sz="3200" dirty="0"/>
          </a:p>
        </p:txBody>
      </p:sp>
      <p:sp>
        <p:nvSpPr>
          <p:cNvPr id="6" name="TextBox 5">
            <a:extLst>
              <a:ext uri="{FF2B5EF4-FFF2-40B4-BE49-F238E27FC236}">
                <a16:creationId xmlns:a16="http://schemas.microsoft.com/office/drawing/2014/main" id="{508E2944-D459-4FAD-9612-7C512CB7B332}"/>
              </a:ext>
            </a:extLst>
          </p:cNvPr>
          <p:cNvSpPr txBox="1"/>
          <p:nvPr/>
        </p:nvSpPr>
        <p:spPr>
          <a:xfrm>
            <a:off x="3931431" y="2358487"/>
            <a:ext cx="1537718" cy="2031325"/>
          </a:xfrm>
          <a:prstGeom prst="rect">
            <a:avLst/>
          </a:prstGeom>
          <a:noFill/>
          <a:ln w="25400">
            <a:solidFill>
              <a:srgbClr val="00B050"/>
            </a:solidFill>
          </a:ln>
        </p:spPr>
        <p:txBody>
          <a:bodyPr wrap="square" rtlCol="0">
            <a:spAutoFit/>
          </a:bodyPr>
          <a:lstStyle/>
          <a:p>
            <a:r>
              <a:rPr lang="en-US" dirty="0">
                <a:solidFill>
                  <a:srgbClr val="00B050"/>
                </a:solidFill>
              </a:rPr>
              <a:t>Redundant cooling system to ensure thermosiphon working properly</a:t>
            </a:r>
          </a:p>
        </p:txBody>
      </p:sp>
    </p:spTree>
    <p:extLst>
      <p:ext uri="{BB962C8B-B14F-4D97-AF65-F5344CB8AC3E}">
        <p14:creationId xmlns:p14="http://schemas.microsoft.com/office/powerpoint/2010/main" val="290583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309473" y="147968"/>
            <a:ext cx="7886700" cy="596916"/>
          </a:xfrm>
        </p:spPr>
        <p:txBody>
          <a:bodyPr>
            <a:normAutofit fontScale="90000"/>
          </a:bodyPr>
          <a:lstStyle/>
          <a:p>
            <a:r>
              <a:rPr lang="en-US" dirty="0"/>
              <a:t>FEA Thermal</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19</a:t>
            </a:fld>
            <a:endParaRPr lang="en-US" dirty="0"/>
          </a:p>
        </p:txBody>
      </p:sp>
      <p:pic>
        <p:nvPicPr>
          <p:cNvPr id="6" name="Content Placeholder 4">
            <a:extLst>
              <a:ext uri="{FF2B5EF4-FFF2-40B4-BE49-F238E27FC236}">
                <a16:creationId xmlns:a16="http://schemas.microsoft.com/office/drawing/2014/main" id="{443D5229-E658-4068-8FD6-BF3D285FC7B6}"/>
              </a:ext>
            </a:extLst>
          </p:cNvPr>
          <p:cNvPicPr>
            <a:picLocks noChangeAspect="1"/>
          </p:cNvPicPr>
          <p:nvPr/>
        </p:nvPicPr>
        <p:blipFill rotWithShape="1">
          <a:blip r:embed="rId2"/>
          <a:srcRect r="19595"/>
          <a:stretch/>
        </p:blipFill>
        <p:spPr>
          <a:xfrm>
            <a:off x="5738425" y="4132053"/>
            <a:ext cx="3212984" cy="1828800"/>
          </a:xfrm>
          <a:prstGeom prst="rect">
            <a:avLst/>
          </a:prstGeom>
        </p:spPr>
      </p:pic>
      <p:pic>
        <p:nvPicPr>
          <p:cNvPr id="7" name="Content Placeholder 6">
            <a:extLst>
              <a:ext uri="{FF2B5EF4-FFF2-40B4-BE49-F238E27FC236}">
                <a16:creationId xmlns:a16="http://schemas.microsoft.com/office/drawing/2014/main" id="{837B15DD-63FA-4430-9754-597DEEB05F15}"/>
              </a:ext>
            </a:extLst>
          </p:cNvPr>
          <p:cNvPicPr>
            <a:picLocks noChangeAspect="1"/>
          </p:cNvPicPr>
          <p:nvPr/>
        </p:nvPicPr>
        <p:blipFill rotWithShape="1">
          <a:blip r:embed="rId3"/>
          <a:srcRect r="24076"/>
          <a:stretch/>
        </p:blipFill>
        <p:spPr>
          <a:xfrm>
            <a:off x="5427003" y="549239"/>
            <a:ext cx="3140417" cy="3657600"/>
          </a:xfrm>
          <a:prstGeom prst="rect">
            <a:avLst/>
          </a:prstGeom>
        </p:spPr>
      </p:pic>
      <p:sp>
        <p:nvSpPr>
          <p:cNvPr id="8" name="TextBox 7">
            <a:extLst>
              <a:ext uri="{FF2B5EF4-FFF2-40B4-BE49-F238E27FC236}">
                <a16:creationId xmlns:a16="http://schemas.microsoft.com/office/drawing/2014/main" id="{5361F704-D166-4451-AF45-41B0B5BEEDAA}"/>
              </a:ext>
            </a:extLst>
          </p:cNvPr>
          <p:cNvSpPr txBox="1"/>
          <p:nvPr/>
        </p:nvSpPr>
        <p:spPr>
          <a:xfrm>
            <a:off x="4848045" y="2846718"/>
            <a:ext cx="217197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Cold Mass Longitudinal Temperature gradient ≈ 0.05 K</a:t>
            </a:r>
          </a:p>
        </p:txBody>
      </p:sp>
      <p:sp>
        <p:nvSpPr>
          <p:cNvPr id="9" name="TextBox 8">
            <a:extLst>
              <a:ext uri="{FF2B5EF4-FFF2-40B4-BE49-F238E27FC236}">
                <a16:creationId xmlns:a16="http://schemas.microsoft.com/office/drawing/2014/main" id="{A8373D14-6EEB-44EB-9344-73E2E2D0873B}"/>
              </a:ext>
            </a:extLst>
          </p:cNvPr>
          <p:cNvSpPr txBox="1"/>
          <p:nvPr/>
        </p:nvSpPr>
        <p:spPr>
          <a:xfrm>
            <a:off x="6024203" y="6038638"/>
            <a:ext cx="217197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Cold Mass Thickness Temperature gradient ≈ 0.04 K</a:t>
            </a:r>
          </a:p>
        </p:txBody>
      </p:sp>
      <p:sp>
        <p:nvSpPr>
          <p:cNvPr id="10" name="Content Placeholder 7">
            <a:extLst>
              <a:ext uri="{FF2B5EF4-FFF2-40B4-BE49-F238E27FC236}">
                <a16:creationId xmlns:a16="http://schemas.microsoft.com/office/drawing/2014/main" id="{B8C416FE-CE74-4E11-A350-CBC4959AAA55}"/>
              </a:ext>
            </a:extLst>
          </p:cNvPr>
          <p:cNvSpPr>
            <a:spLocks noGrp="1"/>
          </p:cNvSpPr>
          <p:nvPr>
            <p:ph idx="1"/>
          </p:nvPr>
        </p:nvSpPr>
        <p:spPr>
          <a:xfrm>
            <a:off x="217880" y="770661"/>
            <a:ext cx="4497528" cy="2658339"/>
          </a:xfrm>
        </p:spPr>
        <p:txBody>
          <a:bodyPr>
            <a:noAutofit/>
          </a:bodyPr>
          <a:lstStyle/>
          <a:p>
            <a:pPr>
              <a:lnSpc>
                <a:spcPct val="160000"/>
              </a:lnSpc>
            </a:pPr>
            <a:r>
              <a:rPr lang="en-US" sz="1400" dirty="0"/>
              <a:t>Thermal analysis of temperature gradient completed using single phase liquid helium flow and half-module sub-model</a:t>
            </a:r>
          </a:p>
          <a:p>
            <a:pPr>
              <a:lnSpc>
                <a:spcPct val="160000"/>
              </a:lnSpc>
            </a:pPr>
            <a:r>
              <a:rPr lang="en-US" sz="1400" dirty="0"/>
              <a:t>Temperature gradient seen across coil thickness ≈ 0.04 K</a:t>
            </a:r>
          </a:p>
          <a:p>
            <a:pPr>
              <a:lnSpc>
                <a:spcPct val="160000"/>
              </a:lnSpc>
            </a:pPr>
            <a:r>
              <a:rPr lang="en-US" sz="1400" dirty="0"/>
              <a:t>Peak temperatures of 4.72 K to the Z extents of the mandrel</a:t>
            </a:r>
          </a:p>
          <a:p>
            <a:pPr marL="457200" lvl="1" indent="0">
              <a:lnSpc>
                <a:spcPct val="160000"/>
              </a:lnSpc>
              <a:buNone/>
            </a:pPr>
            <a:endParaRPr lang="en-US" sz="1400" dirty="0"/>
          </a:p>
          <a:p>
            <a:endParaRPr lang="en-US" sz="1400" dirty="0"/>
          </a:p>
        </p:txBody>
      </p:sp>
      <p:pic>
        <p:nvPicPr>
          <p:cNvPr id="13" name="Picture 12">
            <a:extLst>
              <a:ext uri="{FF2B5EF4-FFF2-40B4-BE49-F238E27FC236}">
                <a16:creationId xmlns:a16="http://schemas.microsoft.com/office/drawing/2014/main" id="{E187270D-CBBF-4D96-B96E-48319AE5625C}"/>
              </a:ext>
            </a:extLst>
          </p:cNvPr>
          <p:cNvPicPr>
            <a:picLocks noChangeAspect="1"/>
          </p:cNvPicPr>
          <p:nvPr/>
        </p:nvPicPr>
        <p:blipFill>
          <a:blip r:embed="rId4"/>
          <a:stretch>
            <a:fillRect/>
          </a:stretch>
        </p:blipFill>
        <p:spPr>
          <a:xfrm>
            <a:off x="158609" y="3308383"/>
            <a:ext cx="4750809" cy="1186132"/>
          </a:xfrm>
          <a:prstGeom prst="rect">
            <a:avLst/>
          </a:prstGeom>
        </p:spPr>
      </p:pic>
      <p:sp>
        <p:nvSpPr>
          <p:cNvPr id="14" name="TextBox 13">
            <a:extLst>
              <a:ext uri="{FF2B5EF4-FFF2-40B4-BE49-F238E27FC236}">
                <a16:creationId xmlns:a16="http://schemas.microsoft.com/office/drawing/2014/main" id="{1A6A8300-7B4A-496F-9566-4ED037DEB18F}"/>
              </a:ext>
            </a:extLst>
          </p:cNvPr>
          <p:cNvSpPr txBox="1"/>
          <p:nvPr/>
        </p:nvSpPr>
        <p:spPr>
          <a:xfrm>
            <a:off x="713815" y="4494515"/>
            <a:ext cx="171020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FEA Sub-Model</a:t>
            </a:r>
          </a:p>
        </p:txBody>
      </p:sp>
      <p:sp>
        <p:nvSpPr>
          <p:cNvPr id="3" name="TextBox 2">
            <a:extLst>
              <a:ext uri="{FF2B5EF4-FFF2-40B4-BE49-F238E27FC236}">
                <a16:creationId xmlns:a16="http://schemas.microsoft.com/office/drawing/2014/main" id="{C1AC8441-D311-4050-9D98-AFDBA39D18CD}"/>
              </a:ext>
            </a:extLst>
          </p:cNvPr>
          <p:cNvSpPr txBox="1"/>
          <p:nvPr/>
        </p:nvSpPr>
        <p:spPr>
          <a:xfrm>
            <a:off x="309473" y="4956180"/>
            <a:ext cx="5075967" cy="1200329"/>
          </a:xfrm>
          <a:prstGeom prst="rect">
            <a:avLst/>
          </a:prstGeom>
          <a:noFill/>
          <a:ln w="19050">
            <a:solidFill>
              <a:srgbClr val="00B050"/>
            </a:solidFill>
          </a:ln>
        </p:spPr>
        <p:txBody>
          <a:bodyPr wrap="square" rtlCol="0">
            <a:spAutoFit/>
          </a:bodyPr>
          <a:lstStyle/>
          <a:p>
            <a:pPr marL="285750" indent="-285750">
              <a:buFont typeface="Arial" panose="020B0604020202020204" pitchFamily="34" charset="0"/>
              <a:buChar char="•"/>
            </a:pPr>
            <a:r>
              <a:rPr lang="en-US" dirty="0">
                <a:solidFill>
                  <a:srgbClr val="00B050"/>
                </a:solidFill>
              </a:rPr>
              <a:t>Magnet can be ramped to full field at 1A/s (total ramp up time 1 </a:t>
            </a:r>
            <a:r>
              <a:rPr lang="en-US" dirty="0" err="1">
                <a:solidFill>
                  <a:srgbClr val="00B050"/>
                </a:solidFill>
              </a:rPr>
              <a:t>hr</a:t>
            </a:r>
            <a:r>
              <a:rPr lang="en-US" dirty="0">
                <a:solidFill>
                  <a:srgbClr val="00B050"/>
                </a:solidFill>
              </a:rPr>
              <a:t> 15 minutes)</a:t>
            </a:r>
          </a:p>
          <a:p>
            <a:pPr marL="285750" indent="-285750">
              <a:buFont typeface="Arial" panose="020B0604020202020204" pitchFamily="34" charset="0"/>
              <a:buChar char="•"/>
            </a:pPr>
            <a:r>
              <a:rPr lang="en-US" dirty="0">
                <a:solidFill>
                  <a:srgbClr val="00B050"/>
                </a:solidFill>
              </a:rPr>
              <a:t>Estimated time to cool down magnet from room temperature to operating temperature 8-10 days</a:t>
            </a:r>
          </a:p>
        </p:txBody>
      </p:sp>
    </p:spTree>
    <p:extLst>
      <p:ext uri="{BB962C8B-B14F-4D97-AF65-F5344CB8AC3E}">
        <p14:creationId xmlns:p14="http://schemas.microsoft.com/office/powerpoint/2010/main" val="164032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161A-DD4A-401C-88CE-1B38858B8466}"/>
              </a:ext>
            </a:extLst>
          </p:cNvPr>
          <p:cNvSpPr>
            <a:spLocks noGrp="1"/>
          </p:cNvSpPr>
          <p:nvPr>
            <p:ph type="title"/>
          </p:nvPr>
        </p:nvSpPr>
        <p:spPr>
          <a:xfrm>
            <a:off x="504292" y="21312"/>
            <a:ext cx="7886700" cy="918725"/>
          </a:xfrm>
        </p:spPr>
        <p:txBody>
          <a:bodyPr>
            <a:normAutofit/>
          </a:bodyPr>
          <a:lstStyle/>
          <a:p>
            <a:r>
              <a:rPr lang="en-US" dirty="0"/>
              <a:t>Outline</a:t>
            </a:r>
            <a:endParaRPr lang="en-US" sz="4000" dirty="0"/>
          </a:p>
        </p:txBody>
      </p:sp>
      <p:sp>
        <p:nvSpPr>
          <p:cNvPr id="3" name="Content Placeholder 2">
            <a:extLst>
              <a:ext uri="{FF2B5EF4-FFF2-40B4-BE49-F238E27FC236}">
                <a16:creationId xmlns:a16="http://schemas.microsoft.com/office/drawing/2014/main" id="{B9F74D2A-0341-4BF1-A42D-B65D80C24556}"/>
              </a:ext>
            </a:extLst>
          </p:cNvPr>
          <p:cNvSpPr>
            <a:spLocks noGrp="1"/>
          </p:cNvSpPr>
          <p:nvPr>
            <p:ph idx="1"/>
          </p:nvPr>
        </p:nvSpPr>
        <p:spPr>
          <a:xfrm>
            <a:off x="504292" y="940037"/>
            <a:ext cx="8405792" cy="5512038"/>
          </a:xfrm>
        </p:spPr>
        <p:txBody>
          <a:bodyPr>
            <a:normAutofit fontScale="55000" lnSpcReduction="20000"/>
          </a:bodyPr>
          <a:lstStyle/>
          <a:p>
            <a:pPr lvl="0"/>
            <a:r>
              <a:rPr lang="en-US" dirty="0"/>
              <a:t>EIC High Level Project Schedule</a:t>
            </a:r>
          </a:p>
          <a:p>
            <a:pPr lvl="0"/>
            <a:r>
              <a:rPr lang="en-US" dirty="0"/>
              <a:t>Magnet Description</a:t>
            </a:r>
          </a:p>
          <a:p>
            <a:pPr lvl="0"/>
            <a:r>
              <a:rPr lang="en-US" dirty="0"/>
              <a:t>Detector Solenoid Magnets Schedule </a:t>
            </a:r>
          </a:p>
          <a:p>
            <a:pPr lvl="0"/>
            <a:r>
              <a:rPr lang="en-US" dirty="0"/>
              <a:t>Magnet- Long Lead Procurements</a:t>
            </a:r>
          </a:p>
          <a:p>
            <a:pPr lvl="0"/>
            <a:r>
              <a:rPr lang="en-US" dirty="0"/>
              <a:t>Timeline</a:t>
            </a:r>
          </a:p>
          <a:p>
            <a:pPr lvl="0"/>
            <a:r>
              <a:rPr lang="en-US" dirty="0"/>
              <a:t>How we work</a:t>
            </a:r>
          </a:p>
          <a:p>
            <a:pPr lvl="0"/>
            <a:r>
              <a:rPr lang="en-US" dirty="0" err="1"/>
              <a:t>ePIC</a:t>
            </a:r>
            <a:r>
              <a:rPr lang="en-US" dirty="0"/>
              <a:t> Detector Solenoid (MARCO) Overview</a:t>
            </a:r>
          </a:p>
          <a:p>
            <a:pPr lvl="0"/>
            <a:r>
              <a:rPr lang="en-US" dirty="0"/>
              <a:t>Magnet Specification</a:t>
            </a:r>
          </a:p>
          <a:p>
            <a:pPr lvl="0"/>
            <a:r>
              <a:rPr lang="en-US" dirty="0"/>
              <a:t>3D Magnetic Design Results </a:t>
            </a:r>
          </a:p>
          <a:p>
            <a:pPr lvl="0"/>
            <a:r>
              <a:rPr lang="en-US" dirty="0"/>
              <a:t>Magnetic Circuit</a:t>
            </a:r>
          </a:p>
          <a:p>
            <a:pPr lvl="0"/>
            <a:r>
              <a:rPr lang="en-US" dirty="0"/>
              <a:t>Conductor Definition, Conductor Margin and Sample Conductor Testing</a:t>
            </a:r>
          </a:p>
          <a:p>
            <a:pPr lvl="0"/>
            <a:r>
              <a:rPr lang="en-US" dirty="0"/>
              <a:t>Magnet Assembly</a:t>
            </a:r>
          </a:p>
          <a:p>
            <a:pPr lvl="0"/>
            <a:r>
              <a:rPr lang="en-US" dirty="0"/>
              <a:t>Mechanical Analysis</a:t>
            </a:r>
          </a:p>
          <a:p>
            <a:pPr lvl="0"/>
            <a:r>
              <a:rPr lang="en-US" dirty="0"/>
              <a:t>Cryogenic Design</a:t>
            </a:r>
          </a:p>
          <a:p>
            <a:pPr lvl="0"/>
            <a:r>
              <a:rPr lang="en-US" dirty="0"/>
              <a:t>Thermal Analysis</a:t>
            </a:r>
          </a:p>
          <a:p>
            <a:pPr lvl="0"/>
            <a:r>
              <a:rPr lang="en-US" dirty="0"/>
              <a:t>Instrumentation</a:t>
            </a:r>
          </a:p>
          <a:p>
            <a:pPr lvl="0"/>
            <a:r>
              <a:rPr lang="en-US" dirty="0"/>
              <a:t>ESH&amp;Q- Electrical and Pressure vessel</a:t>
            </a:r>
          </a:p>
          <a:p>
            <a:pPr lvl="0"/>
            <a:r>
              <a:rPr lang="en-US" dirty="0"/>
              <a:t>Summary and What Next</a:t>
            </a:r>
          </a:p>
          <a:p>
            <a:pPr lvl="0"/>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5A91D02-99A0-46D0-A54B-02A96E79602E}"/>
              </a:ext>
            </a:extLst>
          </p:cNvPr>
          <p:cNvSpPr>
            <a:spLocks noGrp="1"/>
          </p:cNvSpPr>
          <p:nvPr>
            <p:ph type="sldNum" sz="quarter" idx="12"/>
          </p:nvPr>
        </p:nvSpPr>
        <p:spPr/>
        <p:txBody>
          <a:bodyPr/>
          <a:lstStyle/>
          <a:p>
            <a:fld id="{893C5830-40F3-F04E-B2E3-10E6672BA8FF}" type="slidenum">
              <a:rPr lang="en-US" smtClean="0"/>
              <a:t>2</a:t>
            </a:fld>
            <a:endParaRPr lang="en-US" dirty="0"/>
          </a:p>
        </p:txBody>
      </p:sp>
    </p:spTree>
    <p:extLst>
      <p:ext uri="{BB962C8B-B14F-4D97-AF65-F5344CB8AC3E}">
        <p14:creationId xmlns:p14="http://schemas.microsoft.com/office/powerpoint/2010/main" val="123545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523311"/>
          </a:xfrm>
        </p:spPr>
        <p:txBody>
          <a:bodyPr>
            <a:normAutofit fontScale="90000"/>
          </a:bodyPr>
          <a:lstStyle/>
          <a:p>
            <a:r>
              <a:rPr lang="en-US" dirty="0"/>
              <a:t>Instrumentation</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70" name="ZoneTexte 69"/>
          <p:cNvSpPr txBox="1"/>
          <p:nvPr/>
        </p:nvSpPr>
        <p:spPr>
          <a:xfrm>
            <a:off x="291615" y="813478"/>
            <a:ext cx="4018788" cy="5047536"/>
          </a:xfrm>
          <a:prstGeom prst="rect">
            <a:avLst/>
          </a:prstGeom>
          <a:noFill/>
          <a:ln w="19050">
            <a:solidFill>
              <a:srgbClr val="30519D"/>
            </a:solidFill>
          </a:ln>
        </p:spPr>
        <p:txBody>
          <a:bodyPr wrap="square" rtlCol="0">
            <a:spAutoFit/>
          </a:bodyPr>
          <a:lstStyle/>
          <a:p>
            <a:pPr marL="285750" indent="-285750">
              <a:buFont typeface="Arial" panose="020B0604020202020204" pitchFamily="34" charset="0"/>
              <a:buChar char="•"/>
            </a:pPr>
            <a:r>
              <a:rPr lang="fr-FR" sz="1400" dirty="0"/>
              <a:t>Voltage </a:t>
            </a:r>
            <a:r>
              <a:rPr lang="fr-FR" sz="1400" dirty="0" err="1"/>
              <a:t>taps</a:t>
            </a:r>
            <a:r>
              <a:rPr lang="fr-FR" sz="1400" dirty="0"/>
              <a:t> (</a:t>
            </a:r>
            <a:r>
              <a:rPr lang="fr-FR" sz="1400" dirty="0" err="1"/>
              <a:t>eventually</a:t>
            </a:r>
            <a:r>
              <a:rPr lang="fr-FR" sz="1400" dirty="0"/>
              <a:t> double for </a:t>
            </a:r>
            <a:r>
              <a:rPr lang="fr-FR" sz="1400" dirty="0" err="1"/>
              <a:t>redundancy</a:t>
            </a:r>
            <a:r>
              <a:rPr lang="fr-FR" sz="1400" dirty="0"/>
              <a:t>)</a:t>
            </a:r>
          </a:p>
          <a:p>
            <a:pPr marL="742950" lvl="1" indent="-285750">
              <a:buFont typeface="Arial" panose="020B0604020202020204" pitchFamily="34" charset="0"/>
              <a:buChar char="•"/>
            </a:pPr>
            <a:r>
              <a:rPr lang="fr-FR" sz="1400" dirty="0"/>
              <a:t>36 for the </a:t>
            </a:r>
            <a:r>
              <a:rPr lang="fr-FR" sz="1400" dirty="0" err="1"/>
              <a:t>solenoids</a:t>
            </a:r>
            <a:r>
              <a:rPr lang="fr-FR" sz="1400" dirty="0"/>
              <a:t> (18 DP)</a:t>
            </a:r>
          </a:p>
          <a:p>
            <a:pPr marL="742950" lvl="1" indent="-285750">
              <a:buFont typeface="Arial" panose="020B0604020202020204" pitchFamily="34" charset="0"/>
              <a:buChar char="•"/>
            </a:pPr>
            <a:r>
              <a:rPr lang="fr-FR" sz="1400" dirty="0"/>
              <a:t>4 for the </a:t>
            </a:r>
            <a:r>
              <a:rPr lang="fr-FR" sz="1400" dirty="0" err="1"/>
              <a:t>busbars</a:t>
            </a:r>
            <a:r>
              <a:rPr lang="fr-FR" sz="1400" dirty="0"/>
              <a:t> (2 DP)</a:t>
            </a:r>
          </a:p>
          <a:p>
            <a:pPr marL="742950" lvl="1" indent="-285750">
              <a:buFont typeface="Arial" panose="020B0604020202020204" pitchFamily="34" charset="0"/>
              <a:buChar char="•"/>
            </a:pPr>
            <a:r>
              <a:rPr lang="fr-FR" sz="1400" dirty="0"/>
              <a:t>4 for the </a:t>
            </a:r>
            <a:r>
              <a:rPr lang="fr-FR" sz="1400" dirty="0" err="1"/>
              <a:t>current</a:t>
            </a:r>
            <a:r>
              <a:rPr lang="fr-FR" sz="1400" dirty="0"/>
              <a:t> leads (2 DP)</a:t>
            </a:r>
          </a:p>
          <a:p>
            <a:pPr marL="742950" lvl="1" indent="-285750">
              <a:buFont typeface="Arial" panose="020B0604020202020204" pitchFamily="34" charset="0"/>
              <a:buChar char="•"/>
            </a:pPr>
            <a:r>
              <a:rPr lang="fr-FR" sz="1400" dirty="0"/>
              <a:t>2 for </a:t>
            </a:r>
            <a:r>
              <a:rPr lang="fr-FR" sz="1400" dirty="0" err="1"/>
              <a:t>Utot</a:t>
            </a:r>
            <a:r>
              <a:rPr lang="fr-FR" sz="1400" dirty="0"/>
              <a:t> (1 DP)</a:t>
            </a:r>
          </a:p>
          <a:p>
            <a:pPr marL="285750" indent="-285750">
              <a:buFont typeface="Arial" panose="020B0604020202020204" pitchFamily="34" charset="0"/>
              <a:buChar char="•"/>
            </a:pPr>
            <a:r>
              <a:rPr lang="fr-FR" sz="1400" dirty="0"/>
              <a:t>2 DCCT (1 for PS and one for </a:t>
            </a:r>
            <a:r>
              <a:rPr lang="fr-FR" sz="1400" dirty="0" err="1"/>
              <a:t>magnet</a:t>
            </a:r>
            <a:r>
              <a:rPr lang="fr-FR" sz="1400" dirty="0"/>
              <a:t>)</a:t>
            </a:r>
          </a:p>
          <a:p>
            <a:pPr marL="285750" indent="-285750">
              <a:buFont typeface="Arial" panose="020B0604020202020204" pitchFamily="34" charset="0"/>
              <a:buChar char="•"/>
            </a:pPr>
            <a:r>
              <a:rPr lang="fr-FR" sz="1400" dirty="0"/>
              <a:t>3 </a:t>
            </a:r>
            <a:r>
              <a:rPr lang="fr-FR" sz="1400" dirty="0" err="1"/>
              <a:t>Heaters</a:t>
            </a:r>
            <a:endParaRPr lang="fr-FR" sz="1400" dirty="0"/>
          </a:p>
          <a:p>
            <a:pPr marL="285750" indent="-285750">
              <a:buFont typeface="Arial" panose="020B0604020202020204" pitchFamily="34" charset="0"/>
              <a:buChar char="•"/>
            </a:pPr>
            <a:r>
              <a:rPr lang="fr-FR" sz="1400" dirty="0"/>
              <a:t>2 Vacuum gages</a:t>
            </a:r>
          </a:p>
          <a:p>
            <a:pPr marL="285750" indent="-285750">
              <a:buFont typeface="Arial" panose="020B0604020202020204" pitchFamily="34" charset="0"/>
              <a:buChar char="•"/>
            </a:pPr>
            <a:r>
              <a:rPr lang="fr-FR" sz="1400" dirty="0"/>
              <a:t>PT 100 thermal </a:t>
            </a:r>
            <a:r>
              <a:rPr lang="fr-FR" sz="1400" dirty="0" err="1"/>
              <a:t>sensors</a:t>
            </a:r>
            <a:r>
              <a:rPr lang="fr-FR" sz="1400" dirty="0"/>
              <a:t>:</a:t>
            </a:r>
          </a:p>
          <a:p>
            <a:pPr marL="742950" lvl="1" indent="-285750">
              <a:buFont typeface="Arial" panose="020B0604020202020204" pitchFamily="34" charset="0"/>
              <a:buChar char="•"/>
            </a:pPr>
            <a:r>
              <a:rPr lang="fr-FR" sz="1400" dirty="0"/>
              <a:t>10 on the thermal </a:t>
            </a:r>
            <a:r>
              <a:rPr lang="fr-FR" sz="1400" dirty="0" err="1"/>
              <a:t>shield</a:t>
            </a:r>
            <a:endParaRPr lang="fr-FR" sz="1400" dirty="0"/>
          </a:p>
          <a:p>
            <a:pPr marL="742950" lvl="1" indent="-285750">
              <a:buFont typeface="Arial" panose="020B0604020202020204" pitchFamily="34" charset="0"/>
              <a:buChar char="•"/>
            </a:pPr>
            <a:r>
              <a:rPr lang="fr-FR" sz="1400" dirty="0"/>
              <a:t>6 on the </a:t>
            </a:r>
            <a:r>
              <a:rPr lang="fr-FR" sz="1400" dirty="0" err="1"/>
              <a:t>current</a:t>
            </a:r>
            <a:r>
              <a:rPr lang="fr-FR" sz="1400" dirty="0"/>
              <a:t> leads</a:t>
            </a:r>
          </a:p>
          <a:p>
            <a:pPr marL="285750" indent="-285750">
              <a:buFont typeface="Arial" panose="020B0604020202020204" pitchFamily="34" charset="0"/>
              <a:buChar char="•"/>
            </a:pPr>
            <a:r>
              <a:rPr lang="fr-FR" sz="1400" dirty="0"/>
              <a:t>Flow </a:t>
            </a:r>
            <a:r>
              <a:rPr lang="fr-FR" sz="1400" dirty="0" err="1"/>
              <a:t>meter</a:t>
            </a:r>
            <a:r>
              <a:rPr lang="fr-FR" sz="1400" dirty="0"/>
              <a:t>:</a:t>
            </a:r>
          </a:p>
          <a:p>
            <a:pPr marL="742950" lvl="1" indent="-285750">
              <a:buFont typeface="Arial" panose="020B0604020202020204" pitchFamily="34" charset="0"/>
              <a:buChar char="•"/>
            </a:pPr>
            <a:r>
              <a:rPr lang="fr-FR" sz="1400" dirty="0"/>
              <a:t>2 for the </a:t>
            </a:r>
            <a:r>
              <a:rPr lang="fr-FR" sz="1400" dirty="0" err="1"/>
              <a:t>current</a:t>
            </a:r>
            <a:r>
              <a:rPr lang="fr-FR" sz="1400" dirty="0"/>
              <a:t> leads</a:t>
            </a:r>
          </a:p>
          <a:p>
            <a:pPr marL="742950" lvl="1" indent="-285750">
              <a:buFont typeface="Arial" panose="020B0604020202020204" pitchFamily="34" charset="0"/>
              <a:buChar char="•"/>
            </a:pPr>
            <a:r>
              <a:rPr lang="fr-FR" sz="1400" dirty="0"/>
              <a:t>2 to 4 for the thermosiphons </a:t>
            </a:r>
            <a:r>
              <a:rPr lang="fr-FR" sz="1400" dirty="0" err="1"/>
              <a:t>inlet</a:t>
            </a:r>
            <a:r>
              <a:rPr lang="fr-FR" sz="1400" dirty="0"/>
              <a:t> and </a:t>
            </a:r>
            <a:r>
              <a:rPr lang="fr-FR" sz="1400" dirty="0" err="1"/>
              <a:t>outlet</a:t>
            </a:r>
            <a:endParaRPr lang="fr-FR" sz="1400" dirty="0"/>
          </a:p>
          <a:p>
            <a:pPr marL="742950" lvl="1" indent="-285750">
              <a:buFont typeface="Arial" panose="020B0604020202020204" pitchFamily="34" charset="0"/>
              <a:buChar char="•"/>
            </a:pPr>
            <a:r>
              <a:rPr lang="fr-FR" sz="1400" dirty="0"/>
              <a:t>2 for the 50 K </a:t>
            </a:r>
            <a:r>
              <a:rPr lang="fr-FR" sz="1400" dirty="0" err="1"/>
              <a:t>shield</a:t>
            </a:r>
            <a:r>
              <a:rPr lang="fr-FR" sz="1400" dirty="0"/>
              <a:t> </a:t>
            </a:r>
            <a:r>
              <a:rPr lang="fr-FR" sz="1400" dirty="0" err="1"/>
              <a:t>inlet</a:t>
            </a:r>
            <a:r>
              <a:rPr lang="fr-FR" sz="1400" dirty="0"/>
              <a:t> and </a:t>
            </a:r>
            <a:r>
              <a:rPr lang="fr-FR" sz="1400" dirty="0" err="1"/>
              <a:t>outlet</a:t>
            </a:r>
            <a:endParaRPr lang="fr-FR" sz="1400" dirty="0"/>
          </a:p>
          <a:p>
            <a:pPr marL="285750" indent="-285750">
              <a:buFont typeface="Arial" panose="020B0604020202020204" pitchFamily="34" charset="0"/>
              <a:buChar char="•"/>
            </a:pPr>
            <a:r>
              <a:rPr lang="fr-FR" sz="1400" dirty="0"/>
              <a:t>2 He </a:t>
            </a:r>
            <a:r>
              <a:rPr lang="fr-FR" sz="1400" dirty="0" err="1"/>
              <a:t>level</a:t>
            </a:r>
            <a:r>
              <a:rPr lang="fr-FR" sz="1400" dirty="0"/>
              <a:t> gages</a:t>
            </a:r>
          </a:p>
          <a:p>
            <a:pPr marL="285750" indent="-285750">
              <a:buFont typeface="Arial" panose="020B0604020202020204" pitchFamily="34" charset="0"/>
              <a:buChar char="•"/>
            </a:pPr>
            <a:r>
              <a:rPr lang="fr-FR" sz="1400" dirty="0"/>
              <a:t>2 </a:t>
            </a:r>
            <a:r>
              <a:rPr lang="fr-FR" sz="1400" dirty="0" err="1"/>
              <a:t>Manometer</a:t>
            </a:r>
            <a:r>
              <a:rPr lang="fr-FR" sz="1400" dirty="0"/>
              <a:t> (pressure </a:t>
            </a:r>
            <a:r>
              <a:rPr lang="fr-FR" sz="1400" dirty="0" err="1"/>
              <a:t>sensor</a:t>
            </a:r>
            <a:r>
              <a:rPr lang="fr-FR" sz="1400" dirty="0"/>
              <a:t>)</a:t>
            </a:r>
          </a:p>
          <a:p>
            <a:pPr marL="285750" indent="-285750">
              <a:buFont typeface="Arial" panose="020B0604020202020204" pitchFamily="34" charset="0"/>
              <a:buChar char="•"/>
            </a:pPr>
            <a:r>
              <a:rPr lang="fr-FR" sz="1400" dirty="0"/>
              <a:t>One </a:t>
            </a:r>
            <a:r>
              <a:rPr lang="fr-FR" sz="1400" dirty="0" err="1"/>
              <a:t>load</a:t>
            </a:r>
            <a:r>
              <a:rPr lang="fr-FR" sz="1400" dirty="0"/>
              <a:t> </a:t>
            </a:r>
            <a:r>
              <a:rPr lang="fr-FR" sz="1400" dirty="0" err="1"/>
              <a:t>sensor</a:t>
            </a:r>
            <a:r>
              <a:rPr lang="fr-FR" sz="1400" dirty="0"/>
              <a:t> by </a:t>
            </a:r>
            <a:r>
              <a:rPr lang="fr-FR" sz="1400" dirty="0" err="1"/>
              <a:t>tie-rods</a:t>
            </a:r>
            <a:endParaRPr lang="fr-FR" sz="1400" dirty="0"/>
          </a:p>
          <a:p>
            <a:pPr marL="285750" indent="-285750">
              <a:buFont typeface="Arial" panose="020B0604020202020204" pitchFamily="34" charset="0"/>
              <a:buChar char="•"/>
            </a:pPr>
            <a:r>
              <a:rPr lang="fr-FR" sz="1400" dirty="0"/>
              <a:t>CERNOX thermal </a:t>
            </a:r>
            <a:r>
              <a:rPr lang="fr-FR" sz="1400" dirty="0" err="1"/>
              <a:t>sensors</a:t>
            </a:r>
            <a:r>
              <a:rPr lang="fr-FR" sz="1400" dirty="0"/>
              <a:t>:</a:t>
            </a:r>
          </a:p>
          <a:p>
            <a:pPr marL="742950" lvl="1" indent="-285750">
              <a:buFont typeface="Arial" panose="020B0604020202020204" pitchFamily="34" charset="0"/>
              <a:buChar char="•"/>
            </a:pPr>
            <a:r>
              <a:rPr lang="fr-FR" sz="1400" dirty="0"/>
              <a:t>12 </a:t>
            </a:r>
            <a:r>
              <a:rPr lang="fr-FR" sz="1400" dirty="0" err="1"/>
              <a:t>distributed</a:t>
            </a:r>
            <a:r>
              <a:rPr lang="fr-FR" sz="1400" dirty="0"/>
              <a:t> on the </a:t>
            </a:r>
            <a:r>
              <a:rPr lang="fr-FR" sz="1400" dirty="0" err="1"/>
              <a:t>magnet</a:t>
            </a:r>
            <a:r>
              <a:rPr lang="fr-FR" sz="1400" dirty="0"/>
              <a:t> and the </a:t>
            </a:r>
            <a:r>
              <a:rPr lang="fr-FR" sz="1400" dirty="0" err="1"/>
              <a:t>shell</a:t>
            </a:r>
            <a:endParaRPr lang="fr-FR" sz="1400" dirty="0"/>
          </a:p>
          <a:p>
            <a:pPr marL="742950" lvl="1" indent="-285750">
              <a:buFont typeface="Arial" panose="020B0604020202020204" pitchFamily="34" charset="0"/>
              <a:buChar char="•"/>
            </a:pPr>
            <a:r>
              <a:rPr lang="fr-FR" sz="1400" dirty="0"/>
              <a:t>6 on the phase </a:t>
            </a:r>
            <a:r>
              <a:rPr lang="fr-FR" sz="1400" dirty="0" err="1"/>
              <a:t>separator</a:t>
            </a:r>
            <a:r>
              <a:rPr lang="fr-FR" sz="1400" dirty="0"/>
              <a:t> and  thermosiphon </a:t>
            </a:r>
            <a:r>
              <a:rPr lang="fr-FR" sz="1400" dirty="0" err="1"/>
              <a:t>inlet</a:t>
            </a:r>
            <a:r>
              <a:rPr lang="fr-FR" sz="1400" dirty="0"/>
              <a:t> and </a:t>
            </a:r>
            <a:r>
              <a:rPr lang="fr-FR" sz="1400" dirty="0" err="1"/>
              <a:t>outlet</a:t>
            </a:r>
            <a:endParaRPr lang="fr-FR" sz="1400" dirty="0"/>
          </a:p>
        </p:txBody>
      </p:sp>
      <p:pic>
        <p:nvPicPr>
          <p:cNvPr id="3" name="Picture 2">
            <a:extLst>
              <a:ext uri="{FF2B5EF4-FFF2-40B4-BE49-F238E27FC236}">
                <a16:creationId xmlns:a16="http://schemas.microsoft.com/office/drawing/2014/main" id="{94A5D51E-B36B-4520-8838-13AF830F8A9C}"/>
              </a:ext>
            </a:extLst>
          </p:cNvPr>
          <p:cNvPicPr>
            <a:picLocks noChangeAspect="1"/>
          </p:cNvPicPr>
          <p:nvPr/>
        </p:nvPicPr>
        <p:blipFill>
          <a:blip r:embed="rId2"/>
          <a:stretch>
            <a:fillRect/>
          </a:stretch>
        </p:blipFill>
        <p:spPr>
          <a:xfrm>
            <a:off x="4678321" y="664234"/>
            <a:ext cx="4018788" cy="3086100"/>
          </a:xfrm>
          <a:prstGeom prst="rect">
            <a:avLst/>
          </a:prstGeom>
        </p:spPr>
      </p:pic>
      <p:sp>
        <p:nvSpPr>
          <p:cNvPr id="5" name="TextBox 4">
            <a:extLst>
              <a:ext uri="{FF2B5EF4-FFF2-40B4-BE49-F238E27FC236}">
                <a16:creationId xmlns:a16="http://schemas.microsoft.com/office/drawing/2014/main" id="{7D35B381-2563-4287-B411-91CC6F86B029}"/>
              </a:ext>
            </a:extLst>
          </p:cNvPr>
          <p:cNvSpPr txBox="1"/>
          <p:nvPr/>
        </p:nvSpPr>
        <p:spPr>
          <a:xfrm>
            <a:off x="4977442" y="4175185"/>
            <a:ext cx="2225615" cy="1200329"/>
          </a:xfrm>
          <a:prstGeom prst="rect">
            <a:avLst/>
          </a:prstGeom>
          <a:noFill/>
          <a:ln w="19050">
            <a:solidFill>
              <a:srgbClr val="00B050"/>
            </a:solidFill>
          </a:ln>
        </p:spPr>
        <p:txBody>
          <a:bodyPr wrap="square" rtlCol="0">
            <a:spAutoFit/>
          </a:bodyPr>
          <a:lstStyle/>
          <a:p>
            <a:r>
              <a:rPr lang="en-US" dirty="0">
                <a:solidFill>
                  <a:srgbClr val="00B050"/>
                </a:solidFill>
              </a:rPr>
              <a:t>Magnet is well instrumented with proper redundancy in instrumentation</a:t>
            </a:r>
          </a:p>
        </p:txBody>
      </p:sp>
    </p:spTree>
    <p:extLst>
      <p:ext uri="{BB962C8B-B14F-4D97-AF65-F5344CB8AC3E}">
        <p14:creationId xmlns:p14="http://schemas.microsoft.com/office/powerpoint/2010/main" val="29315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430243" y="197182"/>
            <a:ext cx="7886700" cy="613702"/>
          </a:xfrm>
        </p:spPr>
        <p:txBody>
          <a:bodyPr>
            <a:normAutofit fontScale="90000"/>
          </a:bodyPr>
          <a:lstStyle/>
          <a:p>
            <a:r>
              <a:rPr lang="en-US" dirty="0"/>
              <a:t>ESH &amp;Q- Electrical</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21</a:t>
            </a:fld>
            <a:endParaRPr lang="en-US" dirty="0"/>
          </a:p>
        </p:txBody>
      </p:sp>
      <p:pic>
        <p:nvPicPr>
          <p:cNvPr id="6" name="Picture 5">
            <a:extLst>
              <a:ext uri="{FF2B5EF4-FFF2-40B4-BE49-F238E27FC236}">
                <a16:creationId xmlns:a16="http://schemas.microsoft.com/office/drawing/2014/main" id="{59A4DBBF-B6E0-4A77-BAAC-382AFECDCB27}"/>
              </a:ext>
            </a:extLst>
          </p:cNvPr>
          <p:cNvPicPr>
            <a:picLocks noChangeAspect="1"/>
          </p:cNvPicPr>
          <p:nvPr/>
        </p:nvPicPr>
        <p:blipFill>
          <a:blip r:embed="rId2"/>
          <a:stretch>
            <a:fillRect/>
          </a:stretch>
        </p:blipFill>
        <p:spPr>
          <a:xfrm>
            <a:off x="291142" y="1198237"/>
            <a:ext cx="8177842" cy="3542654"/>
          </a:xfrm>
          <a:prstGeom prst="rect">
            <a:avLst/>
          </a:prstGeom>
        </p:spPr>
      </p:pic>
      <p:sp>
        <p:nvSpPr>
          <p:cNvPr id="7" name="TextBox 6">
            <a:extLst>
              <a:ext uri="{FF2B5EF4-FFF2-40B4-BE49-F238E27FC236}">
                <a16:creationId xmlns:a16="http://schemas.microsoft.com/office/drawing/2014/main" id="{2FED6253-F910-475D-A65B-D3B0967E013B}"/>
              </a:ext>
            </a:extLst>
          </p:cNvPr>
          <p:cNvSpPr txBox="1"/>
          <p:nvPr/>
        </p:nvSpPr>
        <p:spPr>
          <a:xfrm>
            <a:off x="430243" y="4921099"/>
            <a:ext cx="7645160" cy="1477328"/>
          </a:xfrm>
          <a:prstGeom prst="rect">
            <a:avLst/>
          </a:prstGeom>
          <a:noFill/>
          <a:ln w="19050">
            <a:solidFill>
              <a:schemeClr val="accent1"/>
            </a:solidFill>
          </a:ln>
        </p:spPr>
        <p:txBody>
          <a:bodyPr wrap="square" rtlCol="0">
            <a:spAutoFit/>
          </a:bodyPr>
          <a:lstStyle/>
          <a:p>
            <a:pPr marL="285750" indent="-285750">
              <a:buFont typeface="Arial" panose="020B0604020202020204" pitchFamily="34" charset="0"/>
              <a:buChar char="•"/>
            </a:pPr>
            <a:r>
              <a:rPr lang="en-US" dirty="0"/>
              <a:t>Power Supply Specification- Draft version is complete, working on the final specifications document</a:t>
            </a:r>
          </a:p>
          <a:p>
            <a:pPr marL="285750" indent="-285750">
              <a:buFont typeface="Arial" panose="020B0604020202020204" pitchFamily="34" charset="0"/>
              <a:buChar char="•"/>
            </a:pPr>
            <a:r>
              <a:rPr lang="en-US" dirty="0"/>
              <a:t>Vapor Cooled Leads- Specification is finalized and is incorporated in the chimney</a:t>
            </a:r>
          </a:p>
          <a:p>
            <a:pPr marL="285750" indent="-285750">
              <a:buFont typeface="Arial" panose="020B0604020202020204" pitchFamily="34" charset="0"/>
              <a:buChar char="•"/>
            </a:pPr>
            <a:r>
              <a:rPr lang="en-US" dirty="0"/>
              <a:t>Water Cooled Leads- Specification document is almost final</a:t>
            </a:r>
          </a:p>
        </p:txBody>
      </p:sp>
    </p:spTree>
    <p:extLst>
      <p:ext uri="{BB962C8B-B14F-4D97-AF65-F5344CB8AC3E}">
        <p14:creationId xmlns:p14="http://schemas.microsoft.com/office/powerpoint/2010/main" val="1532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430243" y="197182"/>
            <a:ext cx="7886700" cy="613702"/>
          </a:xfrm>
        </p:spPr>
        <p:txBody>
          <a:bodyPr>
            <a:normAutofit fontScale="90000"/>
          </a:bodyPr>
          <a:lstStyle/>
          <a:p>
            <a:r>
              <a:rPr lang="en-US" dirty="0"/>
              <a:t>ESH &amp;Q- Pressure Vessel</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22</a:t>
            </a:fld>
            <a:endParaRPr lang="en-US" dirty="0"/>
          </a:p>
        </p:txBody>
      </p:sp>
      <p:sp>
        <p:nvSpPr>
          <p:cNvPr id="3" name="TextBox 2">
            <a:extLst>
              <a:ext uri="{FF2B5EF4-FFF2-40B4-BE49-F238E27FC236}">
                <a16:creationId xmlns:a16="http://schemas.microsoft.com/office/drawing/2014/main" id="{075D087A-367B-4533-8FCB-4B89E8244C2E}"/>
              </a:ext>
            </a:extLst>
          </p:cNvPr>
          <p:cNvSpPr txBox="1"/>
          <p:nvPr/>
        </p:nvSpPr>
        <p:spPr>
          <a:xfrm>
            <a:off x="230093" y="1151626"/>
            <a:ext cx="8403953" cy="3231654"/>
          </a:xfrm>
          <a:prstGeom prst="rect">
            <a:avLst/>
          </a:prstGeom>
          <a:noFill/>
        </p:spPr>
        <p:txBody>
          <a:bodyPr wrap="square" rtlCol="0">
            <a:spAutoFit/>
          </a:bodyPr>
          <a:lstStyle/>
          <a:p>
            <a:r>
              <a:rPr lang="en-US" sz="2400" dirty="0"/>
              <a:t>Status of ASME Code Analysis</a:t>
            </a:r>
          </a:p>
          <a:p>
            <a:endParaRPr lang="en-US" dirty="0"/>
          </a:p>
          <a:p>
            <a:pPr marL="342900" indent="-342900">
              <a:buFont typeface="+mj-lt"/>
              <a:buAutoNum type="arabicPeriod"/>
            </a:pPr>
            <a:r>
              <a:rPr lang="en-US" dirty="0"/>
              <a:t>Vacuum vessel:</a:t>
            </a:r>
          </a:p>
          <a:p>
            <a:pPr marL="742950" lvl="1" indent="-285750">
              <a:buFont typeface="Arial" panose="020B0604020202020204" pitchFamily="34" charset="0"/>
              <a:buChar char="•"/>
            </a:pPr>
            <a:r>
              <a:rPr lang="en-US" dirty="0"/>
              <a:t> The model was set up now. Waiting for the live loads to be finalized. Once mechanical analysis is complete, the live loads will be incorporated .</a:t>
            </a:r>
          </a:p>
          <a:p>
            <a:pPr marL="342900" indent="-342900">
              <a:buFont typeface="+mj-lt"/>
              <a:buAutoNum type="arabicPeriod"/>
            </a:pPr>
            <a:r>
              <a:rPr lang="en-US" dirty="0"/>
              <a:t>Helium separator and its vacuum vessel:</a:t>
            </a:r>
          </a:p>
          <a:p>
            <a:pPr marL="800100" lvl="1" indent="-342900">
              <a:buFont typeface="Arial" panose="020B0604020202020204" pitchFamily="34" charset="0"/>
              <a:buChar char="•"/>
            </a:pPr>
            <a:r>
              <a:rPr lang="en-US" dirty="0"/>
              <a:t> The model was set up already. Once cryogenic analysis is complete, the model will be updated and analyzed</a:t>
            </a:r>
          </a:p>
          <a:p>
            <a:pPr marL="342900" indent="-342900">
              <a:buFont typeface="+mj-lt"/>
              <a:buAutoNum type="arabicPeriod"/>
            </a:pPr>
            <a:r>
              <a:rPr lang="en-US" dirty="0"/>
              <a:t>Piping system:</a:t>
            </a:r>
          </a:p>
          <a:p>
            <a:pPr marL="800100" lvl="1" indent="-342900">
              <a:buFont typeface="Arial" panose="020B0604020202020204" pitchFamily="34" charset="0"/>
              <a:buChar char="•"/>
            </a:pPr>
            <a:r>
              <a:rPr lang="en-US" dirty="0"/>
              <a:t> Work in progress</a:t>
            </a:r>
          </a:p>
          <a:p>
            <a:endParaRPr lang="en-US" dirty="0"/>
          </a:p>
        </p:txBody>
      </p:sp>
      <p:sp>
        <p:nvSpPr>
          <p:cNvPr id="5" name="TextBox 4">
            <a:extLst>
              <a:ext uri="{FF2B5EF4-FFF2-40B4-BE49-F238E27FC236}">
                <a16:creationId xmlns:a16="http://schemas.microsoft.com/office/drawing/2014/main" id="{33C1BB62-E0E9-41EE-B524-8C9220296DF0}"/>
              </a:ext>
            </a:extLst>
          </p:cNvPr>
          <p:cNvSpPr txBox="1"/>
          <p:nvPr/>
        </p:nvSpPr>
        <p:spPr>
          <a:xfrm>
            <a:off x="3265099" y="4175185"/>
            <a:ext cx="2216988" cy="923330"/>
          </a:xfrm>
          <a:prstGeom prst="rect">
            <a:avLst/>
          </a:prstGeom>
          <a:noFill/>
          <a:ln w="19050">
            <a:solidFill>
              <a:srgbClr val="00B050"/>
            </a:solidFill>
          </a:ln>
        </p:spPr>
        <p:txBody>
          <a:bodyPr wrap="square" rtlCol="0">
            <a:spAutoFit/>
          </a:bodyPr>
          <a:lstStyle/>
          <a:p>
            <a:r>
              <a:rPr lang="en-US" dirty="0">
                <a:solidFill>
                  <a:srgbClr val="00B050"/>
                </a:solidFill>
              </a:rPr>
              <a:t>All the analysis will be complete by Mid-September</a:t>
            </a:r>
          </a:p>
        </p:txBody>
      </p:sp>
    </p:spTree>
    <p:extLst>
      <p:ext uri="{BB962C8B-B14F-4D97-AF65-F5344CB8AC3E}">
        <p14:creationId xmlns:p14="http://schemas.microsoft.com/office/powerpoint/2010/main" val="320207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430243" y="197182"/>
            <a:ext cx="7886700" cy="613702"/>
          </a:xfrm>
        </p:spPr>
        <p:txBody>
          <a:bodyPr>
            <a:normAutofit fontScale="90000"/>
          </a:bodyPr>
          <a:lstStyle/>
          <a:p>
            <a:r>
              <a:rPr lang="en-US" dirty="0"/>
              <a:t>Summary and What Next</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23</a:t>
            </a:fld>
            <a:endParaRPr lang="en-US" dirty="0"/>
          </a:p>
        </p:txBody>
      </p:sp>
      <p:sp>
        <p:nvSpPr>
          <p:cNvPr id="3" name="TextBox 2">
            <a:extLst>
              <a:ext uri="{FF2B5EF4-FFF2-40B4-BE49-F238E27FC236}">
                <a16:creationId xmlns:a16="http://schemas.microsoft.com/office/drawing/2014/main" id="{075D087A-367B-4533-8FCB-4B89E8244C2E}"/>
              </a:ext>
            </a:extLst>
          </p:cNvPr>
          <p:cNvSpPr txBox="1"/>
          <p:nvPr/>
        </p:nvSpPr>
        <p:spPr>
          <a:xfrm>
            <a:off x="230093" y="1151626"/>
            <a:ext cx="8403953"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Summary</a:t>
            </a:r>
          </a:p>
          <a:p>
            <a:pPr marL="800100" lvl="1" indent="-342900">
              <a:buFont typeface="Arial" panose="020B0604020202020204" pitchFamily="34" charset="0"/>
              <a:buChar char="•"/>
            </a:pPr>
            <a:r>
              <a:rPr lang="en-US" sz="2400" dirty="0"/>
              <a:t>The 90% design reviewed is scheduled for October 5 and 6, 2023.</a:t>
            </a:r>
          </a:p>
          <a:p>
            <a:pPr marL="800100" lvl="1" indent="-342900">
              <a:buFont typeface="Arial" panose="020B0604020202020204" pitchFamily="34" charset="0"/>
              <a:buChar char="•"/>
            </a:pPr>
            <a:r>
              <a:rPr lang="en-US" sz="2400" dirty="0"/>
              <a:t>The magnet and the conductor both are long lead procurements.</a:t>
            </a:r>
          </a:p>
          <a:p>
            <a:pPr marL="800100" lvl="1" indent="-342900">
              <a:buFont typeface="Arial" panose="020B0604020202020204" pitchFamily="34" charset="0"/>
              <a:buChar char="•"/>
            </a:pPr>
            <a:r>
              <a:rPr lang="en-US" sz="2400" dirty="0"/>
              <a:t>The magnet is ready for CD3A.</a:t>
            </a:r>
          </a:p>
          <a:p>
            <a:pPr marL="342900" indent="-342900">
              <a:buFont typeface="Arial" panose="020B0604020202020204" pitchFamily="34" charset="0"/>
              <a:buChar char="•"/>
            </a:pPr>
            <a:r>
              <a:rPr lang="en-US" sz="2400" dirty="0"/>
              <a:t>What Next</a:t>
            </a:r>
          </a:p>
          <a:p>
            <a:pPr marL="800100" lvl="1" indent="-342900">
              <a:buFont typeface="Arial" panose="020B0604020202020204" pitchFamily="34" charset="0"/>
              <a:buChar char="•"/>
            </a:pPr>
            <a:r>
              <a:rPr lang="en-US" sz="2400" dirty="0"/>
              <a:t>Complete all the analysis work by Mid-September,</a:t>
            </a:r>
          </a:p>
          <a:p>
            <a:pPr marL="800100" lvl="1" indent="-342900">
              <a:buFont typeface="Arial" panose="020B0604020202020204" pitchFamily="34" charset="0"/>
              <a:buChar char="•"/>
            </a:pPr>
            <a:r>
              <a:rPr lang="en-US" sz="2400" dirty="0"/>
              <a:t>Finalize the sample conductor testing plans</a:t>
            </a:r>
          </a:p>
          <a:p>
            <a:pPr marL="800100" lvl="1" indent="-342900">
              <a:buFont typeface="Arial" panose="020B0604020202020204" pitchFamily="34" charset="0"/>
              <a:buChar char="•"/>
            </a:pPr>
            <a:r>
              <a:rPr lang="en-US" sz="2400" dirty="0"/>
              <a:t>Prepare for 90% design review</a:t>
            </a:r>
          </a:p>
          <a:p>
            <a:pPr marL="800100" lvl="1" indent="-342900">
              <a:buFont typeface="Arial" panose="020B0604020202020204" pitchFamily="34" charset="0"/>
              <a:buChar char="•"/>
            </a:pPr>
            <a:r>
              <a:rPr lang="en-US" sz="2400" dirty="0"/>
              <a:t>Prepare magnet RFQ document and design report</a:t>
            </a:r>
          </a:p>
          <a:p>
            <a:pPr marL="800100" lvl="1" indent="-342900">
              <a:buFont typeface="Arial" panose="020B0604020202020204" pitchFamily="34" charset="0"/>
              <a:buChar char="•"/>
            </a:pPr>
            <a:r>
              <a:rPr lang="en-US" sz="2400" dirty="0"/>
              <a:t>Prepare for the conductor procurement </a:t>
            </a:r>
            <a:endParaRPr lang="en-US" dirty="0"/>
          </a:p>
          <a:p>
            <a:endParaRPr lang="en-US" dirty="0"/>
          </a:p>
        </p:txBody>
      </p:sp>
    </p:spTree>
    <p:extLst>
      <p:ext uri="{BB962C8B-B14F-4D97-AF65-F5344CB8AC3E}">
        <p14:creationId xmlns:p14="http://schemas.microsoft.com/office/powerpoint/2010/main" val="306829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AABA-554F-4315-8790-B5E88938BB9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205B4016-6589-4661-892D-4F6AF83814B1}"/>
              </a:ext>
            </a:extLst>
          </p:cNvPr>
          <p:cNvSpPr>
            <a:spLocks noGrp="1"/>
          </p:cNvSpPr>
          <p:nvPr>
            <p:ph type="sldNum" sz="quarter" idx="12"/>
          </p:nvPr>
        </p:nvSpPr>
        <p:spPr/>
        <p:txBody>
          <a:bodyPr/>
          <a:lstStyle/>
          <a:p>
            <a:fld id="{893C5830-40F3-F04E-B2E3-10E6672BA8FF}" type="slidenum">
              <a:rPr lang="en-US" smtClean="0"/>
              <a:t>24</a:t>
            </a:fld>
            <a:endParaRPr lang="en-US" dirty="0"/>
          </a:p>
        </p:txBody>
      </p:sp>
    </p:spTree>
    <p:extLst>
      <p:ext uri="{BB962C8B-B14F-4D97-AF65-F5344CB8AC3E}">
        <p14:creationId xmlns:p14="http://schemas.microsoft.com/office/powerpoint/2010/main" val="2566205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AABA-554F-4315-8790-B5E88938BB9A}"/>
              </a:ext>
            </a:extLst>
          </p:cNvPr>
          <p:cNvSpPr>
            <a:spLocks noGrp="1"/>
          </p:cNvSpPr>
          <p:nvPr>
            <p:ph type="title"/>
          </p:nvPr>
        </p:nvSpPr>
        <p:spPr>
          <a:xfrm>
            <a:off x="763561" y="2576175"/>
            <a:ext cx="7886700" cy="1325563"/>
          </a:xfrm>
        </p:spPr>
        <p:txBody>
          <a:bodyPr/>
          <a:lstStyle/>
          <a:p>
            <a:pPr algn="ctr"/>
            <a:r>
              <a:rPr lang="en-US" dirty="0"/>
              <a:t>Back up</a:t>
            </a:r>
          </a:p>
        </p:txBody>
      </p:sp>
      <p:sp>
        <p:nvSpPr>
          <p:cNvPr id="4" name="Slide Number Placeholder 3">
            <a:extLst>
              <a:ext uri="{FF2B5EF4-FFF2-40B4-BE49-F238E27FC236}">
                <a16:creationId xmlns:a16="http://schemas.microsoft.com/office/drawing/2014/main" id="{205B4016-6589-4661-892D-4F6AF83814B1}"/>
              </a:ext>
            </a:extLst>
          </p:cNvPr>
          <p:cNvSpPr>
            <a:spLocks noGrp="1"/>
          </p:cNvSpPr>
          <p:nvPr>
            <p:ph type="sldNum" sz="quarter" idx="12"/>
          </p:nvPr>
        </p:nvSpPr>
        <p:spPr/>
        <p:txBody>
          <a:bodyPr/>
          <a:lstStyle/>
          <a:p>
            <a:fld id="{893C5830-40F3-F04E-B2E3-10E6672BA8FF}" type="slidenum">
              <a:rPr lang="en-US" smtClean="0"/>
              <a:t>25</a:t>
            </a:fld>
            <a:endParaRPr lang="en-US" dirty="0"/>
          </a:p>
        </p:txBody>
      </p:sp>
    </p:spTree>
    <p:extLst>
      <p:ext uri="{BB962C8B-B14F-4D97-AF65-F5344CB8AC3E}">
        <p14:creationId xmlns:p14="http://schemas.microsoft.com/office/powerpoint/2010/main" val="141783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87" y="213729"/>
            <a:ext cx="8377327" cy="902957"/>
          </a:xfrm>
        </p:spPr>
        <p:txBody>
          <a:bodyPr>
            <a:normAutofit/>
          </a:bodyPr>
          <a:lstStyle/>
          <a:p>
            <a:r>
              <a:rPr lang="fr-FR" sz="4000" b="0" dirty="0"/>
              <a:t>Displacement due to Self Weight</a:t>
            </a:r>
            <a:endParaRPr lang="en-US" sz="4000" b="0" dirty="0"/>
          </a:p>
        </p:txBody>
      </p:sp>
      <p:sp>
        <p:nvSpPr>
          <p:cNvPr id="3" name="Slide Number Placeholder 2"/>
          <p:cNvSpPr>
            <a:spLocks noGrp="1"/>
          </p:cNvSpPr>
          <p:nvPr>
            <p:ph type="sldNum" sz="quarter" idx="10"/>
          </p:nvPr>
        </p:nvSpPr>
        <p:spPr/>
        <p:txBody>
          <a:bodyPr/>
          <a:lstStyle/>
          <a:p>
            <a:pPr algn="ctr"/>
            <a:fld id="{854A34C9-9A4B-6445-85E1-F779B5E87362}" type="slidenum">
              <a:rPr lang="fr-FR" sz="750"/>
              <a:pPr algn="ctr"/>
              <a:t>26</a:t>
            </a:fld>
            <a:endParaRPr lang="fr-FR" sz="750" dirty="0"/>
          </a:p>
        </p:txBody>
      </p:sp>
      <p:pic>
        <p:nvPicPr>
          <p:cNvPr id="7" name="Picture 6"/>
          <p:cNvPicPr>
            <a:picLocks noChangeAspect="1"/>
          </p:cNvPicPr>
          <p:nvPr/>
        </p:nvPicPr>
        <p:blipFill>
          <a:blip r:embed="rId2"/>
          <a:stretch>
            <a:fillRect/>
          </a:stretch>
        </p:blipFill>
        <p:spPr>
          <a:xfrm>
            <a:off x="234609" y="1136281"/>
            <a:ext cx="2773307" cy="2391896"/>
          </a:xfrm>
          <a:prstGeom prst="rect">
            <a:avLst/>
          </a:prstGeom>
        </p:spPr>
      </p:pic>
      <p:pic>
        <p:nvPicPr>
          <p:cNvPr id="8" name="Picture 7"/>
          <p:cNvPicPr>
            <a:picLocks noChangeAspect="1"/>
          </p:cNvPicPr>
          <p:nvPr/>
        </p:nvPicPr>
        <p:blipFill>
          <a:blip r:embed="rId3"/>
          <a:stretch>
            <a:fillRect/>
          </a:stretch>
        </p:blipFill>
        <p:spPr>
          <a:xfrm>
            <a:off x="2905415" y="3285776"/>
            <a:ext cx="3064669" cy="2643188"/>
          </a:xfrm>
          <a:prstGeom prst="rect">
            <a:avLst/>
          </a:prstGeom>
        </p:spPr>
      </p:pic>
      <p:pic>
        <p:nvPicPr>
          <p:cNvPr id="9" name="Picture 8"/>
          <p:cNvPicPr>
            <a:picLocks noChangeAspect="1"/>
          </p:cNvPicPr>
          <p:nvPr/>
        </p:nvPicPr>
        <p:blipFill>
          <a:blip r:embed="rId4"/>
          <a:stretch>
            <a:fillRect/>
          </a:stretch>
        </p:blipFill>
        <p:spPr>
          <a:xfrm>
            <a:off x="5882838" y="1381072"/>
            <a:ext cx="3064669" cy="2643188"/>
          </a:xfrm>
          <a:prstGeom prst="rect">
            <a:avLst/>
          </a:prstGeom>
        </p:spPr>
      </p:pic>
      <p:sp>
        <p:nvSpPr>
          <p:cNvPr id="10" name="TextBox 9"/>
          <p:cNvSpPr txBox="1"/>
          <p:nvPr/>
        </p:nvSpPr>
        <p:spPr>
          <a:xfrm>
            <a:off x="1729198" y="1167091"/>
            <a:ext cx="1386653" cy="300082"/>
          </a:xfrm>
          <a:prstGeom prst="rect">
            <a:avLst/>
          </a:prstGeom>
          <a:noFill/>
        </p:spPr>
        <p:txBody>
          <a:bodyPr wrap="square" rtlCol="0">
            <a:spAutoFit/>
          </a:bodyPr>
          <a:lstStyle/>
          <a:p>
            <a:pPr algn="l"/>
            <a:r>
              <a:rPr lang="fr-FR" sz="1350" dirty="0"/>
              <a:t>DISPL. X (mm)</a:t>
            </a:r>
            <a:endParaRPr lang="en-US" sz="1350" dirty="0"/>
          </a:p>
        </p:txBody>
      </p:sp>
      <p:sp>
        <p:nvSpPr>
          <p:cNvPr id="11" name="TextBox 10"/>
          <p:cNvSpPr txBox="1"/>
          <p:nvPr/>
        </p:nvSpPr>
        <p:spPr>
          <a:xfrm>
            <a:off x="3792056" y="2935289"/>
            <a:ext cx="1321898" cy="300082"/>
          </a:xfrm>
          <a:prstGeom prst="rect">
            <a:avLst/>
          </a:prstGeom>
          <a:noFill/>
        </p:spPr>
        <p:txBody>
          <a:bodyPr wrap="square" rtlCol="0">
            <a:spAutoFit/>
          </a:bodyPr>
          <a:lstStyle/>
          <a:p>
            <a:pPr algn="l"/>
            <a:r>
              <a:rPr lang="fr-FR" sz="1350" dirty="0"/>
              <a:t>DISPL. Y (mm)</a:t>
            </a:r>
            <a:endParaRPr lang="en-US" sz="1350" dirty="0"/>
          </a:p>
        </p:txBody>
      </p:sp>
      <p:sp>
        <p:nvSpPr>
          <p:cNvPr id="12" name="TextBox 11"/>
          <p:cNvSpPr txBox="1"/>
          <p:nvPr/>
        </p:nvSpPr>
        <p:spPr>
          <a:xfrm>
            <a:off x="7524204" y="1231031"/>
            <a:ext cx="1280161" cy="300082"/>
          </a:xfrm>
          <a:prstGeom prst="rect">
            <a:avLst/>
          </a:prstGeom>
          <a:noFill/>
        </p:spPr>
        <p:txBody>
          <a:bodyPr wrap="square" rtlCol="0">
            <a:spAutoFit/>
          </a:bodyPr>
          <a:lstStyle/>
          <a:p>
            <a:pPr algn="l"/>
            <a:r>
              <a:rPr lang="fr-FR" sz="1350" dirty="0"/>
              <a:t>DISPL. Z (mm)</a:t>
            </a:r>
            <a:endParaRPr lang="en-US" sz="1350" dirty="0"/>
          </a:p>
        </p:txBody>
      </p:sp>
    </p:spTree>
    <p:extLst>
      <p:ext uri="{BB962C8B-B14F-4D97-AF65-F5344CB8AC3E}">
        <p14:creationId xmlns:p14="http://schemas.microsoft.com/office/powerpoint/2010/main" val="287084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64" y="365126"/>
            <a:ext cx="8906447" cy="730429"/>
          </a:xfrm>
        </p:spPr>
        <p:txBody>
          <a:bodyPr>
            <a:normAutofit/>
          </a:bodyPr>
          <a:lstStyle/>
          <a:p>
            <a:r>
              <a:rPr lang="fr-FR" sz="4000" b="0" dirty="0"/>
              <a:t>Equivalent Stress due to Self Weight</a:t>
            </a:r>
            <a:endParaRPr lang="en-US" sz="4000" b="0" dirty="0"/>
          </a:p>
        </p:txBody>
      </p:sp>
      <p:sp>
        <p:nvSpPr>
          <p:cNvPr id="3" name="Slide Number Placeholder 2"/>
          <p:cNvSpPr>
            <a:spLocks noGrp="1"/>
          </p:cNvSpPr>
          <p:nvPr>
            <p:ph type="sldNum" sz="quarter" idx="10"/>
          </p:nvPr>
        </p:nvSpPr>
        <p:spPr/>
        <p:txBody>
          <a:bodyPr/>
          <a:lstStyle/>
          <a:p>
            <a:pPr algn="ctr"/>
            <a:fld id="{854A34C9-9A4B-6445-85E1-F779B5E87362}" type="slidenum">
              <a:rPr lang="fr-FR" sz="750"/>
              <a:pPr algn="ctr"/>
              <a:t>27</a:t>
            </a:fld>
            <a:endParaRPr lang="fr-FR" sz="750" dirty="0"/>
          </a:p>
        </p:txBody>
      </p:sp>
      <p:grpSp>
        <p:nvGrpSpPr>
          <p:cNvPr id="16" name="Group 15"/>
          <p:cNvGrpSpPr/>
          <p:nvPr/>
        </p:nvGrpSpPr>
        <p:grpSpPr>
          <a:xfrm>
            <a:off x="345057" y="1183738"/>
            <a:ext cx="3106949" cy="2775632"/>
            <a:chOff x="0" y="1046149"/>
            <a:chExt cx="4142599" cy="3700842"/>
          </a:xfrm>
        </p:grpSpPr>
        <p:pic>
          <p:nvPicPr>
            <p:cNvPr id="13" name="Picture 12"/>
            <p:cNvPicPr>
              <a:picLocks noChangeAspect="1"/>
            </p:cNvPicPr>
            <p:nvPr/>
          </p:nvPicPr>
          <p:blipFill>
            <a:blip r:embed="rId2"/>
            <a:stretch>
              <a:fillRect/>
            </a:stretch>
          </p:blipFill>
          <p:spPr>
            <a:xfrm>
              <a:off x="0" y="1222741"/>
              <a:ext cx="4086225" cy="3524250"/>
            </a:xfrm>
            <a:prstGeom prst="rect">
              <a:avLst/>
            </a:prstGeom>
          </p:spPr>
        </p:pic>
        <p:sp>
          <p:nvSpPr>
            <p:cNvPr id="10" name="TextBox 9"/>
            <p:cNvSpPr txBox="1"/>
            <p:nvPr/>
          </p:nvSpPr>
          <p:spPr>
            <a:xfrm>
              <a:off x="1856693" y="1046149"/>
              <a:ext cx="2285906" cy="677108"/>
            </a:xfrm>
            <a:prstGeom prst="rect">
              <a:avLst/>
            </a:prstGeom>
            <a:noFill/>
          </p:spPr>
          <p:txBody>
            <a:bodyPr wrap="square" rtlCol="0">
              <a:spAutoFit/>
            </a:bodyPr>
            <a:lstStyle/>
            <a:p>
              <a:pPr algn="l"/>
              <a:r>
                <a:rPr lang="fr-FR" sz="1350" dirty="0"/>
                <a:t>EQ. STRESS (</a:t>
              </a:r>
              <a:r>
                <a:rPr lang="fr-FR" sz="1350" dirty="0" err="1"/>
                <a:t>MPa</a:t>
              </a:r>
              <a:r>
                <a:rPr lang="fr-FR" sz="1350" dirty="0"/>
                <a:t>)</a:t>
              </a:r>
            </a:p>
            <a:p>
              <a:pPr algn="l"/>
              <a:r>
                <a:rPr lang="fr-FR" sz="1350" dirty="0"/>
                <a:t>All the parts</a:t>
              </a:r>
              <a:endParaRPr lang="en-US" sz="1350" dirty="0"/>
            </a:p>
          </p:txBody>
        </p:sp>
      </p:grpSp>
      <p:grpSp>
        <p:nvGrpSpPr>
          <p:cNvPr id="17" name="Group 16"/>
          <p:cNvGrpSpPr/>
          <p:nvPr/>
        </p:nvGrpSpPr>
        <p:grpSpPr>
          <a:xfrm>
            <a:off x="2849884" y="3175084"/>
            <a:ext cx="3064669" cy="3029043"/>
            <a:chOff x="4406837" y="708267"/>
            <a:chExt cx="4086225" cy="4038724"/>
          </a:xfrm>
        </p:grpSpPr>
        <p:pic>
          <p:nvPicPr>
            <p:cNvPr id="14" name="Picture 13"/>
            <p:cNvPicPr>
              <a:picLocks noChangeAspect="1"/>
            </p:cNvPicPr>
            <p:nvPr/>
          </p:nvPicPr>
          <p:blipFill>
            <a:blip r:embed="rId3"/>
            <a:stretch>
              <a:fillRect/>
            </a:stretch>
          </p:blipFill>
          <p:spPr>
            <a:xfrm>
              <a:off x="4406837" y="1222741"/>
              <a:ext cx="4086225" cy="3524250"/>
            </a:xfrm>
            <a:prstGeom prst="rect">
              <a:avLst/>
            </a:prstGeom>
          </p:spPr>
        </p:pic>
        <p:sp>
          <p:nvSpPr>
            <p:cNvPr id="15" name="TextBox 14"/>
            <p:cNvSpPr txBox="1"/>
            <p:nvPr/>
          </p:nvSpPr>
          <p:spPr>
            <a:xfrm>
              <a:off x="5153293" y="708267"/>
              <a:ext cx="2781082" cy="677108"/>
            </a:xfrm>
            <a:prstGeom prst="rect">
              <a:avLst/>
            </a:prstGeom>
            <a:noFill/>
          </p:spPr>
          <p:txBody>
            <a:bodyPr wrap="square" rtlCol="0">
              <a:spAutoFit/>
            </a:bodyPr>
            <a:lstStyle/>
            <a:p>
              <a:pPr algn="l"/>
              <a:r>
                <a:rPr lang="fr-FR" sz="1350" dirty="0"/>
                <a:t>EQ. STRESS (</a:t>
              </a:r>
              <a:r>
                <a:rPr lang="fr-FR" sz="1350" dirty="0" err="1"/>
                <a:t>MPa</a:t>
              </a:r>
              <a:r>
                <a:rPr lang="fr-FR" sz="1350" dirty="0"/>
                <a:t>)</a:t>
              </a:r>
            </a:p>
            <a:p>
              <a:pPr algn="l"/>
              <a:r>
                <a:rPr lang="fr-FR" sz="1350" dirty="0"/>
                <a:t>Mandrel/</a:t>
              </a:r>
              <a:r>
                <a:rPr lang="fr-FR" sz="1350" dirty="0" err="1"/>
                <a:t>brackets</a:t>
              </a:r>
              <a:r>
                <a:rPr lang="fr-FR" sz="1350" dirty="0"/>
                <a:t>/</a:t>
              </a:r>
              <a:r>
                <a:rPr lang="fr-FR" sz="1350" dirty="0" err="1"/>
                <a:t>screws</a:t>
              </a:r>
              <a:endParaRPr lang="en-US" sz="1350" dirty="0"/>
            </a:p>
          </p:txBody>
        </p:sp>
      </p:grpSp>
      <p:pic>
        <p:nvPicPr>
          <p:cNvPr id="18" name="Picture 17"/>
          <p:cNvPicPr>
            <a:picLocks noChangeAspect="1"/>
          </p:cNvPicPr>
          <p:nvPr/>
        </p:nvPicPr>
        <p:blipFill>
          <a:blip r:embed="rId4"/>
          <a:stretch>
            <a:fillRect/>
          </a:stretch>
        </p:blipFill>
        <p:spPr>
          <a:xfrm>
            <a:off x="6104600" y="1903081"/>
            <a:ext cx="3064669" cy="2643188"/>
          </a:xfrm>
          <a:prstGeom prst="rect">
            <a:avLst/>
          </a:prstGeom>
        </p:spPr>
      </p:pic>
      <p:sp>
        <p:nvSpPr>
          <p:cNvPr id="19" name="TextBox 18"/>
          <p:cNvSpPr txBox="1"/>
          <p:nvPr/>
        </p:nvSpPr>
        <p:spPr>
          <a:xfrm>
            <a:off x="6910024" y="1590280"/>
            <a:ext cx="2085812" cy="507831"/>
          </a:xfrm>
          <a:prstGeom prst="rect">
            <a:avLst/>
          </a:prstGeom>
          <a:noFill/>
        </p:spPr>
        <p:txBody>
          <a:bodyPr wrap="square" rtlCol="0">
            <a:spAutoFit/>
          </a:bodyPr>
          <a:lstStyle/>
          <a:p>
            <a:pPr algn="l"/>
            <a:r>
              <a:rPr lang="fr-FR" sz="1350" dirty="0"/>
              <a:t>EQ. STRESS (</a:t>
            </a:r>
            <a:r>
              <a:rPr lang="fr-FR" sz="1350" dirty="0" err="1"/>
              <a:t>MPa</a:t>
            </a:r>
            <a:r>
              <a:rPr lang="fr-FR" sz="1350" dirty="0"/>
              <a:t>)</a:t>
            </a:r>
          </a:p>
          <a:p>
            <a:pPr algn="l"/>
            <a:r>
              <a:rPr lang="fr-FR" sz="1350" dirty="0" err="1"/>
              <a:t>Grounding</a:t>
            </a:r>
            <a:r>
              <a:rPr lang="fr-FR" sz="1350" dirty="0"/>
              <a:t> </a:t>
            </a:r>
            <a:r>
              <a:rPr lang="fr-FR" sz="1350" dirty="0" err="1"/>
              <a:t>insulation</a:t>
            </a:r>
            <a:endParaRPr lang="en-US" sz="1350" dirty="0"/>
          </a:p>
        </p:txBody>
      </p:sp>
    </p:spTree>
    <p:extLst>
      <p:ext uri="{BB962C8B-B14F-4D97-AF65-F5344CB8AC3E}">
        <p14:creationId xmlns:p14="http://schemas.microsoft.com/office/powerpoint/2010/main" val="47439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352605" y="132213"/>
            <a:ext cx="4452309" cy="626912"/>
          </a:xfrm>
        </p:spPr>
        <p:txBody>
          <a:bodyPr>
            <a:normAutofit fontScale="90000"/>
          </a:bodyPr>
          <a:lstStyle/>
          <a:p>
            <a:r>
              <a:rPr lang="en-US" dirty="0"/>
              <a:t>Cooling Scheme</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28</a:t>
            </a:fld>
            <a:endParaRPr lang="en-US" dirty="0"/>
          </a:p>
        </p:txBody>
      </p:sp>
      <p:pic>
        <p:nvPicPr>
          <p:cNvPr id="6" name="Picture 5">
            <a:extLst>
              <a:ext uri="{FF2B5EF4-FFF2-40B4-BE49-F238E27FC236}">
                <a16:creationId xmlns:a16="http://schemas.microsoft.com/office/drawing/2014/main" id="{D3F7CBCC-1143-4188-B4BC-A9BB4486A89A}"/>
              </a:ext>
            </a:extLst>
          </p:cNvPr>
          <p:cNvPicPr>
            <a:picLocks noChangeAspect="1"/>
          </p:cNvPicPr>
          <p:nvPr/>
        </p:nvPicPr>
        <p:blipFill>
          <a:blip r:embed="rId2"/>
          <a:stretch>
            <a:fillRect/>
          </a:stretch>
        </p:blipFill>
        <p:spPr>
          <a:xfrm>
            <a:off x="185090" y="1078302"/>
            <a:ext cx="3558731" cy="4570798"/>
          </a:xfrm>
          <a:prstGeom prst="rect">
            <a:avLst/>
          </a:prstGeom>
        </p:spPr>
      </p:pic>
      <p:pic>
        <p:nvPicPr>
          <p:cNvPr id="7" name="Picture 6">
            <a:extLst>
              <a:ext uri="{FF2B5EF4-FFF2-40B4-BE49-F238E27FC236}">
                <a16:creationId xmlns:a16="http://schemas.microsoft.com/office/drawing/2014/main" id="{CB3B0664-CAB3-4B8C-8D9B-F8A1408D968F}"/>
              </a:ext>
            </a:extLst>
          </p:cNvPr>
          <p:cNvPicPr>
            <a:picLocks noChangeAspect="1"/>
          </p:cNvPicPr>
          <p:nvPr/>
        </p:nvPicPr>
        <p:blipFill>
          <a:blip r:embed="rId3"/>
          <a:stretch>
            <a:fillRect/>
          </a:stretch>
        </p:blipFill>
        <p:spPr>
          <a:xfrm>
            <a:off x="5400180" y="227103"/>
            <a:ext cx="3558731" cy="2750051"/>
          </a:xfrm>
          <a:prstGeom prst="rect">
            <a:avLst/>
          </a:prstGeom>
        </p:spPr>
      </p:pic>
      <p:pic>
        <p:nvPicPr>
          <p:cNvPr id="8" name="Picture 7">
            <a:extLst>
              <a:ext uri="{FF2B5EF4-FFF2-40B4-BE49-F238E27FC236}">
                <a16:creationId xmlns:a16="http://schemas.microsoft.com/office/drawing/2014/main" id="{0BA5DD4E-5DA1-44E0-9C35-B4677E487D29}"/>
              </a:ext>
            </a:extLst>
          </p:cNvPr>
          <p:cNvPicPr>
            <a:picLocks noChangeAspect="1"/>
          </p:cNvPicPr>
          <p:nvPr/>
        </p:nvPicPr>
        <p:blipFill>
          <a:blip r:embed="rId4"/>
          <a:stretch>
            <a:fillRect/>
          </a:stretch>
        </p:blipFill>
        <p:spPr>
          <a:xfrm>
            <a:off x="3743821" y="2920520"/>
            <a:ext cx="2485442" cy="1920654"/>
          </a:xfrm>
          <a:prstGeom prst="rect">
            <a:avLst/>
          </a:prstGeom>
        </p:spPr>
      </p:pic>
      <p:pic>
        <p:nvPicPr>
          <p:cNvPr id="9" name="Picture 8">
            <a:extLst>
              <a:ext uri="{FF2B5EF4-FFF2-40B4-BE49-F238E27FC236}">
                <a16:creationId xmlns:a16="http://schemas.microsoft.com/office/drawing/2014/main" id="{FCBFB347-FA61-41BA-99AA-BFB01DBC0734}"/>
              </a:ext>
            </a:extLst>
          </p:cNvPr>
          <p:cNvPicPr>
            <a:picLocks noChangeAspect="1"/>
          </p:cNvPicPr>
          <p:nvPr/>
        </p:nvPicPr>
        <p:blipFill>
          <a:blip r:embed="rId5"/>
          <a:stretch>
            <a:fillRect/>
          </a:stretch>
        </p:blipFill>
        <p:spPr>
          <a:xfrm>
            <a:off x="6150633" y="4186222"/>
            <a:ext cx="2808277" cy="2170129"/>
          </a:xfrm>
          <a:prstGeom prst="rect">
            <a:avLst/>
          </a:prstGeom>
        </p:spPr>
      </p:pic>
    </p:spTree>
    <p:extLst>
      <p:ext uri="{BB962C8B-B14F-4D97-AF65-F5344CB8AC3E}">
        <p14:creationId xmlns:p14="http://schemas.microsoft.com/office/powerpoint/2010/main" val="23885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352605" y="132213"/>
            <a:ext cx="4452309" cy="626912"/>
          </a:xfrm>
        </p:spPr>
        <p:txBody>
          <a:bodyPr>
            <a:normAutofit fontScale="90000"/>
          </a:bodyPr>
          <a:lstStyle/>
          <a:p>
            <a:r>
              <a:rPr lang="en-US" dirty="0"/>
              <a:t>Phase Separator</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29</a:t>
            </a:fld>
            <a:endParaRPr lang="en-US" dirty="0"/>
          </a:p>
        </p:txBody>
      </p:sp>
      <p:pic>
        <p:nvPicPr>
          <p:cNvPr id="3" name="Picture 2">
            <a:extLst>
              <a:ext uri="{FF2B5EF4-FFF2-40B4-BE49-F238E27FC236}">
                <a16:creationId xmlns:a16="http://schemas.microsoft.com/office/drawing/2014/main" id="{863A5192-00DF-4548-871E-41661594F578}"/>
              </a:ext>
            </a:extLst>
          </p:cNvPr>
          <p:cNvPicPr>
            <a:picLocks noChangeAspect="1"/>
          </p:cNvPicPr>
          <p:nvPr/>
        </p:nvPicPr>
        <p:blipFill>
          <a:blip r:embed="rId2"/>
          <a:stretch>
            <a:fillRect/>
          </a:stretch>
        </p:blipFill>
        <p:spPr>
          <a:xfrm>
            <a:off x="537318" y="893741"/>
            <a:ext cx="3581184" cy="4849495"/>
          </a:xfrm>
          <a:prstGeom prst="rect">
            <a:avLst/>
          </a:prstGeom>
        </p:spPr>
      </p:pic>
      <p:pic>
        <p:nvPicPr>
          <p:cNvPr id="5" name="Picture 4">
            <a:extLst>
              <a:ext uri="{FF2B5EF4-FFF2-40B4-BE49-F238E27FC236}">
                <a16:creationId xmlns:a16="http://schemas.microsoft.com/office/drawing/2014/main" id="{C056AA4C-A1E5-46EC-8845-2D964544EF5B}"/>
              </a:ext>
            </a:extLst>
          </p:cNvPr>
          <p:cNvPicPr>
            <a:picLocks noChangeAspect="1"/>
          </p:cNvPicPr>
          <p:nvPr/>
        </p:nvPicPr>
        <p:blipFill>
          <a:blip r:embed="rId3"/>
          <a:stretch>
            <a:fillRect/>
          </a:stretch>
        </p:blipFill>
        <p:spPr>
          <a:xfrm>
            <a:off x="4896104" y="616860"/>
            <a:ext cx="3462936" cy="3291740"/>
          </a:xfrm>
          <a:prstGeom prst="rect">
            <a:avLst/>
          </a:prstGeom>
        </p:spPr>
      </p:pic>
      <p:sp>
        <p:nvSpPr>
          <p:cNvPr id="10" name="TextBox 9">
            <a:extLst>
              <a:ext uri="{FF2B5EF4-FFF2-40B4-BE49-F238E27FC236}">
                <a16:creationId xmlns:a16="http://schemas.microsoft.com/office/drawing/2014/main" id="{69F6373C-8B82-4D79-AA0F-83644D1585DF}"/>
              </a:ext>
            </a:extLst>
          </p:cNvPr>
          <p:cNvSpPr txBox="1"/>
          <p:nvPr/>
        </p:nvSpPr>
        <p:spPr>
          <a:xfrm>
            <a:off x="5658928" y="4666891"/>
            <a:ext cx="2579617" cy="923330"/>
          </a:xfrm>
          <a:prstGeom prst="rect">
            <a:avLst/>
          </a:prstGeom>
          <a:noFill/>
        </p:spPr>
        <p:txBody>
          <a:bodyPr wrap="none" rtlCol="0">
            <a:spAutoFit/>
          </a:bodyPr>
          <a:lstStyle/>
          <a:p>
            <a:r>
              <a:rPr lang="en-US" dirty="0"/>
              <a:t>Phase Separator Impact:</a:t>
            </a:r>
          </a:p>
          <a:p>
            <a:pPr marL="285750" indent="-285750">
              <a:buFont typeface="Arial" panose="020B0604020202020204" pitchFamily="34" charset="0"/>
              <a:buChar char="•"/>
            </a:pPr>
            <a:r>
              <a:rPr lang="fr-FR" dirty="0"/>
              <a:t>Asymmetry of the </a:t>
            </a:r>
            <a:r>
              <a:rPr lang="fr-FR" dirty="0" err="1"/>
              <a:t>iron</a:t>
            </a:r>
            <a:endParaRPr lang="fr-FR" dirty="0"/>
          </a:p>
          <a:p>
            <a:pPr marL="285750" indent="-285750">
              <a:buFont typeface="Arial" panose="020B0604020202020204" pitchFamily="34" charset="0"/>
              <a:buChar char="•"/>
            </a:pPr>
            <a:r>
              <a:rPr lang="fr-FR" dirty="0" err="1"/>
              <a:t>Fz</a:t>
            </a:r>
            <a:r>
              <a:rPr lang="fr-FR" dirty="0"/>
              <a:t> = -5.6 kN</a:t>
            </a:r>
            <a:endParaRPr lang="en-US" dirty="0"/>
          </a:p>
        </p:txBody>
      </p:sp>
    </p:spTree>
    <p:extLst>
      <p:ext uri="{BB962C8B-B14F-4D97-AF65-F5344CB8AC3E}">
        <p14:creationId xmlns:p14="http://schemas.microsoft.com/office/powerpoint/2010/main" val="284608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4F9-58B7-4F65-9EC3-9A89BF7963FC}"/>
              </a:ext>
            </a:extLst>
          </p:cNvPr>
          <p:cNvSpPr>
            <a:spLocks noGrp="1"/>
          </p:cNvSpPr>
          <p:nvPr>
            <p:ph type="title"/>
          </p:nvPr>
        </p:nvSpPr>
        <p:spPr>
          <a:xfrm>
            <a:off x="478174" y="115345"/>
            <a:ext cx="7226040" cy="1133141"/>
          </a:xfrm>
        </p:spPr>
        <p:txBody>
          <a:bodyPr>
            <a:normAutofit/>
          </a:bodyPr>
          <a:lstStyle/>
          <a:p>
            <a:r>
              <a:rPr lang="en-US" dirty="0"/>
              <a:t>Solenoid Magnet</a:t>
            </a:r>
          </a:p>
        </p:txBody>
      </p:sp>
      <p:sp>
        <p:nvSpPr>
          <p:cNvPr id="3" name="Content Placeholder 2">
            <a:extLst>
              <a:ext uri="{FF2B5EF4-FFF2-40B4-BE49-F238E27FC236}">
                <a16:creationId xmlns:a16="http://schemas.microsoft.com/office/drawing/2014/main" id="{E1FD677B-3451-4136-89F9-19E09F66E922}"/>
              </a:ext>
            </a:extLst>
          </p:cNvPr>
          <p:cNvSpPr>
            <a:spLocks noGrp="1"/>
          </p:cNvSpPr>
          <p:nvPr>
            <p:ph idx="1"/>
          </p:nvPr>
        </p:nvSpPr>
        <p:spPr>
          <a:xfrm>
            <a:off x="250166" y="4241083"/>
            <a:ext cx="8804445" cy="2297830"/>
          </a:xfrm>
          <a:ln w="15875">
            <a:solidFill>
              <a:schemeClr val="accent1"/>
            </a:solidFill>
          </a:ln>
        </p:spPr>
        <p:txBody>
          <a:bodyPr vert="horz" lIns="91440" tIns="45720" rIns="91440" bIns="45720" rtlCol="0" anchor="t">
            <a:noAutofit/>
          </a:bodyPr>
          <a:lstStyle/>
          <a:p>
            <a:r>
              <a:rPr lang="en-US" sz="1800" dirty="0"/>
              <a:t>Assumptions:</a:t>
            </a:r>
          </a:p>
          <a:p>
            <a:pPr lvl="1"/>
            <a:r>
              <a:rPr lang="en-US" sz="1800" dirty="0">
                <a:latin typeface="Arial"/>
                <a:cs typeface="Arial"/>
              </a:rPr>
              <a:t>1.7 T central field (point design value, 2 T stretch goal)</a:t>
            </a:r>
            <a:endParaRPr lang="en-US" sz="1800" dirty="0"/>
          </a:p>
          <a:p>
            <a:pPr lvl="1"/>
            <a:r>
              <a:rPr lang="en-US" sz="1800" dirty="0"/>
              <a:t>Aligned along the electron beam</a:t>
            </a:r>
          </a:p>
          <a:p>
            <a:pPr lvl="1"/>
            <a:r>
              <a:rPr lang="en-US" sz="1800" dirty="0"/>
              <a:t>Fits in the allocated space radially and axially</a:t>
            </a:r>
          </a:p>
          <a:p>
            <a:r>
              <a:rPr lang="en-US" sz="1800" dirty="0"/>
              <a:t>Current Status:</a:t>
            </a:r>
          </a:p>
          <a:p>
            <a:pPr lvl="1"/>
            <a:r>
              <a:rPr lang="en-US" sz="1800" dirty="0"/>
              <a:t>60% design review complete in October 2022</a:t>
            </a:r>
          </a:p>
          <a:p>
            <a:pPr lvl="1"/>
            <a:r>
              <a:rPr lang="en-US" sz="1800" dirty="0"/>
              <a:t>90% design review scheduled for October 5-6, 2023</a:t>
            </a:r>
          </a:p>
        </p:txBody>
      </p:sp>
      <p:sp>
        <p:nvSpPr>
          <p:cNvPr id="4" name="Slide Number Placeholder 3">
            <a:extLst>
              <a:ext uri="{FF2B5EF4-FFF2-40B4-BE49-F238E27FC236}">
                <a16:creationId xmlns:a16="http://schemas.microsoft.com/office/drawing/2014/main" id="{EDD32D58-F317-4CBF-B56D-1E65209DA4BC}"/>
              </a:ext>
            </a:extLst>
          </p:cNvPr>
          <p:cNvSpPr>
            <a:spLocks noGrp="1"/>
          </p:cNvSpPr>
          <p:nvPr>
            <p:ph type="sldNum" sz="quarter" idx="12"/>
          </p:nvPr>
        </p:nvSpPr>
        <p:spPr/>
        <p:txBody>
          <a:bodyPr/>
          <a:lstStyle/>
          <a:p>
            <a:fld id="{893C5830-40F3-F04E-B2E3-10E6672BA8FF}" type="slidenum">
              <a:rPr lang="en-US" smtClean="0"/>
              <a:t>3</a:t>
            </a:fld>
            <a:endParaRPr lang="en-US" dirty="0"/>
          </a:p>
        </p:txBody>
      </p:sp>
      <p:pic>
        <p:nvPicPr>
          <p:cNvPr id="9" name="Picture 8">
            <a:extLst>
              <a:ext uri="{FF2B5EF4-FFF2-40B4-BE49-F238E27FC236}">
                <a16:creationId xmlns:a16="http://schemas.microsoft.com/office/drawing/2014/main" id="{86BD1EE3-B136-4432-AEB2-4E31355F4655}"/>
              </a:ext>
            </a:extLst>
          </p:cNvPr>
          <p:cNvPicPr>
            <a:picLocks noChangeAspect="1"/>
          </p:cNvPicPr>
          <p:nvPr/>
        </p:nvPicPr>
        <p:blipFill>
          <a:blip r:embed="rId2"/>
          <a:stretch>
            <a:fillRect/>
          </a:stretch>
        </p:blipFill>
        <p:spPr>
          <a:xfrm>
            <a:off x="6358147" y="302795"/>
            <a:ext cx="2095500" cy="3819505"/>
          </a:xfrm>
          <a:prstGeom prst="rect">
            <a:avLst/>
          </a:prstGeom>
        </p:spPr>
      </p:pic>
      <p:sp>
        <p:nvSpPr>
          <p:cNvPr id="7" name="Rectangle 6">
            <a:extLst>
              <a:ext uri="{FF2B5EF4-FFF2-40B4-BE49-F238E27FC236}">
                <a16:creationId xmlns:a16="http://schemas.microsoft.com/office/drawing/2014/main" id="{AD1FA412-C3AC-4CE6-95D0-FF7308F1466E}"/>
              </a:ext>
            </a:extLst>
          </p:cNvPr>
          <p:cNvSpPr/>
          <p:nvPr/>
        </p:nvSpPr>
        <p:spPr>
          <a:xfrm>
            <a:off x="6367252" y="3689126"/>
            <a:ext cx="904906" cy="3825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7207422-B597-48DF-B53C-FEF5A1ED37DA}"/>
              </a:ext>
            </a:extLst>
          </p:cNvPr>
          <p:cNvPicPr>
            <a:picLocks noChangeAspect="1"/>
          </p:cNvPicPr>
          <p:nvPr/>
        </p:nvPicPr>
        <p:blipFill>
          <a:blip r:embed="rId3"/>
          <a:stretch>
            <a:fillRect/>
          </a:stretch>
        </p:blipFill>
        <p:spPr>
          <a:xfrm>
            <a:off x="341260" y="1150693"/>
            <a:ext cx="4731072" cy="2680941"/>
          </a:xfrm>
          <a:prstGeom prst="rect">
            <a:avLst/>
          </a:prstGeom>
        </p:spPr>
      </p:pic>
    </p:spTree>
    <p:extLst>
      <p:ext uri="{BB962C8B-B14F-4D97-AF65-F5344CB8AC3E}">
        <p14:creationId xmlns:p14="http://schemas.microsoft.com/office/powerpoint/2010/main" val="5399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352605" y="132213"/>
            <a:ext cx="3304995" cy="626912"/>
          </a:xfrm>
        </p:spPr>
        <p:txBody>
          <a:bodyPr>
            <a:normAutofit fontScale="90000"/>
          </a:bodyPr>
          <a:lstStyle/>
          <a:p>
            <a:r>
              <a:rPr lang="en-US" dirty="0"/>
              <a:t>Chimney</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30</a:t>
            </a:fld>
            <a:endParaRPr lang="en-US" dirty="0"/>
          </a:p>
        </p:txBody>
      </p:sp>
      <p:sp>
        <p:nvSpPr>
          <p:cNvPr id="7" name="TextBox 4">
            <a:extLst>
              <a:ext uri="{FF2B5EF4-FFF2-40B4-BE49-F238E27FC236}">
                <a16:creationId xmlns:a16="http://schemas.microsoft.com/office/drawing/2014/main" id="{AD3DF93B-9778-4280-82E8-5741E3C49C59}"/>
              </a:ext>
            </a:extLst>
          </p:cNvPr>
          <p:cNvSpPr txBox="1"/>
          <p:nvPr/>
        </p:nvSpPr>
        <p:spPr>
          <a:xfrm>
            <a:off x="549643" y="889843"/>
            <a:ext cx="3616915" cy="5078313"/>
          </a:xfrm>
          <a:prstGeom prst="rect">
            <a:avLst/>
          </a:prstGeom>
          <a:noFill/>
        </p:spPr>
        <p:txBody>
          <a:bodyPr wrap="square" rtlCol="0">
            <a:spAutoFit/>
          </a:bodyPr>
          <a:lstStyle/>
          <a:p>
            <a:pPr algn="l"/>
            <a:r>
              <a:rPr lang="fr-FR" sz="1800" dirty="0"/>
              <a:t>CRYO</a:t>
            </a:r>
          </a:p>
          <a:p>
            <a:pPr algn="l"/>
            <a:r>
              <a:rPr lang="fr-FR" sz="1800" dirty="0"/>
              <a:t>Thermosiphon </a:t>
            </a:r>
          </a:p>
          <a:p>
            <a:pPr marL="285750" indent="-285750">
              <a:buFontTx/>
              <a:buChar char="-"/>
            </a:pPr>
            <a:r>
              <a:rPr lang="fr-FR" sz="1800" dirty="0"/>
              <a:t>1 main circuit + 1 </a:t>
            </a:r>
            <a:r>
              <a:rPr lang="fr-FR" sz="1800" dirty="0" err="1"/>
              <a:t>spare</a:t>
            </a:r>
            <a:endParaRPr lang="fr-FR" sz="1800" dirty="0"/>
          </a:p>
          <a:p>
            <a:pPr marL="285750" indent="-285750">
              <a:buFontTx/>
              <a:buChar char="-"/>
            </a:pPr>
            <a:r>
              <a:rPr lang="fr-FR" sz="1800" dirty="0"/>
              <a:t>1 </a:t>
            </a:r>
            <a:r>
              <a:rPr lang="fr-FR" sz="1800" dirty="0" err="1"/>
              <a:t>feeding</a:t>
            </a:r>
            <a:r>
              <a:rPr lang="fr-FR" sz="1800" dirty="0"/>
              <a:t> line</a:t>
            </a:r>
          </a:p>
          <a:p>
            <a:pPr marL="285750" indent="-285750">
              <a:buFontTx/>
              <a:buChar char="-"/>
            </a:pPr>
            <a:r>
              <a:rPr lang="fr-FR" sz="1800" dirty="0"/>
              <a:t>3 return </a:t>
            </a:r>
            <a:r>
              <a:rPr lang="fr-FR" sz="1800" dirty="0" err="1"/>
              <a:t>lines</a:t>
            </a:r>
            <a:r>
              <a:rPr lang="fr-FR" sz="1800" dirty="0"/>
              <a:t> (1 for </a:t>
            </a:r>
            <a:r>
              <a:rPr lang="fr-FR" sz="1800" dirty="0" err="1"/>
              <a:t>each</a:t>
            </a:r>
            <a:r>
              <a:rPr lang="fr-FR" sz="1800" dirty="0"/>
              <a:t> module)</a:t>
            </a:r>
          </a:p>
          <a:p>
            <a:pPr marL="285750" indent="-285750">
              <a:buFontTx/>
              <a:buChar char="-"/>
            </a:pPr>
            <a:r>
              <a:rPr lang="fr-FR" sz="1800" dirty="0"/>
              <a:t>3X10 W </a:t>
            </a:r>
            <a:r>
              <a:rPr lang="fr-FR" sz="1800" dirty="0" err="1"/>
              <a:t>heaters</a:t>
            </a:r>
            <a:endParaRPr lang="fr-FR" sz="1800" dirty="0"/>
          </a:p>
          <a:p>
            <a:endParaRPr lang="fr-FR" sz="1800" dirty="0"/>
          </a:p>
          <a:p>
            <a:r>
              <a:rPr lang="fr-FR" sz="1800" dirty="0"/>
              <a:t>1 line </a:t>
            </a:r>
            <a:r>
              <a:rPr lang="fr-FR" sz="1800" dirty="0" err="1"/>
              <a:t>LHe</a:t>
            </a:r>
            <a:r>
              <a:rPr lang="fr-FR" sz="1800" dirty="0"/>
              <a:t> for the </a:t>
            </a:r>
            <a:r>
              <a:rPr lang="fr-FR" sz="1800" dirty="0" err="1"/>
              <a:t>current</a:t>
            </a:r>
            <a:r>
              <a:rPr lang="fr-FR" sz="1800" dirty="0"/>
              <a:t> leads </a:t>
            </a:r>
          </a:p>
          <a:p>
            <a:pPr algn="l"/>
            <a:endParaRPr lang="fr-FR" sz="1800" dirty="0"/>
          </a:p>
          <a:p>
            <a:r>
              <a:rPr lang="fr-FR" sz="1800" dirty="0"/>
              <a:t>Thermal </a:t>
            </a:r>
            <a:r>
              <a:rPr lang="fr-FR" sz="1800" dirty="0" err="1"/>
              <a:t>shield</a:t>
            </a:r>
            <a:r>
              <a:rPr lang="fr-FR" sz="1800" dirty="0"/>
              <a:t> </a:t>
            </a:r>
          </a:p>
          <a:p>
            <a:pPr marL="285750" indent="-285750">
              <a:buFontTx/>
              <a:buChar char="-"/>
            </a:pPr>
            <a:r>
              <a:rPr lang="fr-FR" sz="1800" dirty="0"/>
              <a:t>1 main circuit + 1 </a:t>
            </a:r>
            <a:r>
              <a:rPr lang="fr-FR" sz="1800" dirty="0" err="1"/>
              <a:t>spare</a:t>
            </a:r>
            <a:endParaRPr lang="fr-FR" sz="1800" dirty="0"/>
          </a:p>
          <a:p>
            <a:endParaRPr lang="fr-FR" sz="1800" dirty="0"/>
          </a:p>
          <a:p>
            <a:endParaRPr lang="fr-FR" sz="1800" dirty="0"/>
          </a:p>
          <a:p>
            <a:r>
              <a:rPr lang="fr-FR" sz="1800" dirty="0"/>
              <a:t>CURRENT LEADS</a:t>
            </a:r>
          </a:p>
          <a:p>
            <a:pPr marL="285750" indent="-285750">
              <a:buFontTx/>
              <a:buChar char="-"/>
            </a:pPr>
            <a:r>
              <a:rPr lang="fr-FR" sz="1800" dirty="0"/>
              <a:t>2 </a:t>
            </a:r>
            <a:r>
              <a:rPr lang="fr-FR" sz="1800" dirty="0" err="1"/>
              <a:t>resistive</a:t>
            </a:r>
            <a:r>
              <a:rPr lang="fr-FR" sz="1800" dirty="0"/>
              <a:t> </a:t>
            </a:r>
            <a:r>
              <a:rPr lang="fr-FR" sz="1800" dirty="0" err="1"/>
              <a:t>current</a:t>
            </a:r>
            <a:r>
              <a:rPr lang="fr-FR" sz="1800" dirty="0"/>
              <a:t> leads</a:t>
            </a:r>
          </a:p>
          <a:p>
            <a:pPr marL="285750" indent="-285750">
              <a:buFontTx/>
              <a:buChar char="-"/>
            </a:pPr>
            <a:r>
              <a:rPr lang="fr-FR" sz="1800" dirty="0"/>
              <a:t>Connection to the vacuum </a:t>
            </a:r>
            <a:r>
              <a:rPr lang="fr-FR" sz="1800" dirty="0" err="1"/>
              <a:t>pumping</a:t>
            </a:r>
            <a:r>
              <a:rPr lang="fr-FR" sz="1800" dirty="0"/>
              <a:t> unit</a:t>
            </a:r>
          </a:p>
          <a:p>
            <a:pPr marL="285750" indent="-285750">
              <a:buFontTx/>
              <a:buChar char="-"/>
            </a:pPr>
            <a:r>
              <a:rPr lang="fr-FR" sz="1800" dirty="0"/>
              <a:t>1 line </a:t>
            </a:r>
            <a:r>
              <a:rPr lang="fr-FR" sz="1800" dirty="0" err="1"/>
              <a:t>LHe</a:t>
            </a:r>
            <a:r>
              <a:rPr lang="fr-FR" sz="1800" dirty="0"/>
              <a:t> for the </a:t>
            </a:r>
            <a:r>
              <a:rPr lang="fr-FR" sz="1800" dirty="0" err="1"/>
              <a:t>current</a:t>
            </a:r>
            <a:r>
              <a:rPr lang="fr-FR" sz="1800" dirty="0"/>
              <a:t> leads </a:t>
            </a:r>
          </a:p>
        </p:txBody>
      </p:sp>
      <p:sp>
        <p:nvSpPr>
          <p:cNvPr id="8" name="Title 1">
            <a:extLst>
              <a:ext uri="{FF2B5EF4-FFF2-40B4-BE49-F238E27FC236}">
                <a16:creationId xmlns:a16="http://schemas.microsoft.com/office/drawing/2014/main" id="{3CA11DD6-6B3E-4021-9933-F9385AE6460E}"/>
              </a:ext>
            </a:extLst>
          </p:cNvPr>
          <p:cNvSpPr txBox="1">
            <a:spLocks/>
          </p:cNvSpPr>
          <p:nvPr/>
        </p:nvSpPr>
        <p:spPr>
          <a:xfrm>
            <a:off x="5016620" y="245619"/>
            <a:ext cx="3304995" cy="62691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dirty="0"/>
              <a:t>Thermosiphon</a:t>
            </a:r>
          </a:p>
        </p:txBody>
      </p:sp>
      <p:pic>
        <p:nvPicPr>
          <p:cNvPr id="9" name="Image 46">
            <a:extLst>
              <a:ext uri="{FF2B5EF4-FFF2-40B4-BE49-F238E27FC236}">
                <a16:creationId xmlns:a16="http://schemas.microsoft.com/office/drawing/2014/main" id="{A75ABAA9-592D-4C5A-848E-BFC1C14BF1E5}"/>
              </a:ext>
            </a:extLst>
          </p:cNvPr>
          <p:cNvPicPr>
            <a:picLocks noChangeAspect="1"/>
          </p:cNvPicPr>
          <p:nvPr/>
        </p:nvPicPr>
        <p:blipFill>
          <a:blip r:embed="rId2"/>
          <a:stretch>
            <a:fillRect/>
          </a:stretch>
        </p:blipFill>
        <p:spPr>
          <a:xfrm>
            <a:off x="4650826" y="952691"/>
            <a:ext cx="3440751" cy="2492031"/>
          </a:xfrm>
          <a:prstGeom prst="rect">
            <a:avLst/>
          </a:prstGeom>
        </p:spPr>
      </p:pic>
      <p:pic>
        <p:nvPicPr>
          <p:cNvPr id="6" name="Picture 5">
            <a:extLst>
              <a:ext uri="{FF2B5EF4-FFF2-40B4-BE49-F238E27FC236}">
                <a16:creationId xmlns:a16="http://schemas.microsoft.com/office/drawing/2014/main" id="{62E233FB-5EE4-4922-B11A-EB2844B76AB5}"/>
              </a:ext>
            </a:extLst>
          </p:cNvPr>
          <p:cNvPicPr>
            <a:picLocks noChangeAspect="1"/>
          </p:cNvPicPr>
          <p:nvPr/>
        </p:nvPicPr>
        <p:blipFill>
          <a:blip r:embed="rId3"/>
          <a:stretch>
            <a:fillRect/>
          </a:stretch>
        </p:blipFill>
        <p:spPr>
          <a:xfrm>
            <a:off x="4106173" y="3579092"/>
            <a:ext cx="4752396" cy="2642889"/>
          </a:xfrm>
          <a:prstGeom prst="rect">
            <a:avLst/>
          </a:prstGeom>
        </p:spPr>
      </p:pic>
    </p:spTree>
    <p:extLst>
      <p:ext uri="{BB962C8B-B14F-4D97-AF65-F5344CB8AC3E}">
        <p14:creationId xmlns:p14="http://schemas.microsoft.com/office/powerpoint/2010/main" val="130943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478" y="285448"/>
            <a:ext cx="7773669" cy="508181"/>
          </a:xfrm>
        </p:spPr>
        <p:txBody>
          <a:bodyPr>
            <a:noAutofit/>
          </a:bodyPr>
          <a:lstStyle/>
          <a:p>
            <a:r>
              <a:rPr lang="fr-FR" sz="2400" dirty="0"/>
              <a:t>3D Transient Analysis –RAMP UP</a:t>
            </a:r>
            <a:endParaRPr lang="en-US" sz="2400" dirty="0"/>
          </a:p>
        </p:txBody>
      </p:sp>
      <p:sp>
        <p:nvSpPr>
          <p:cNvPr id="4" name="Slide Number Placeholder 3"/>
          <p:cNvSpPr>
            <a:spLocks noGrp="1"/>
          </p:cNvSpPr>
          <p:nvPr>
            <p:ph type="sldNum" sz="quarter" idx="10"/>
          </p:nvPr>
        </p:nvSpPr>
        <p:spPr/>
        <p:txBody>
          <a:bodyPr/>
          <a:lstStyle/>
          <a:p>
            <a:pPr algn="ctr"/>
            <a:fld id="{854A34C9-9A4B-6445-85E1-F779B5E87362}" type="slidenum">
              <a:rPr lang="fr-FR" sz="750"/>
              <a:pPr algn="ctr"/>
              <a:t>31</a:t>
            </a:fld>
            <a:endParaRPr lang="fr-FR" sz="750" dirty="0"/>
          </a:p>
        </p:txBody>
      </p:sp>
      <p:graphicFrame>
        <p:nvGraphicFramePr>
          <p:cNvPr id="7" name="Table 6"/>
          <p:cNvGraphicFramePr>
            <a:graphicFrameLocks noGrp="1"/>
          </p:cNvGraphicFramePr>
          <p:nvPr>
            <p:extLst>
              <p:ext uri="{D42A27DB-BD31-4B8C-83A1-F6EECF244321}">
                <p14:modId xmlns:p14="http://schemas.microsoft.com/office/powerpoint/2010/main" val="2355278185"/>
              </p:ext>
            </p:extLst>
          </p:nvPr>
        </p:nvGraphicFramePr>
        <p:xfrm>
          <a:off x="336430" y="1156026"/>
          <a:ext cx="3321170" cy="3864549"/>
        </p:xfrm>
        <a:graphic>
          <a:graphicData uri="http://schemas.openxmlformats.org/drawingml/2006/table">
            <a:tbl>
              <a:tblPr firstRow="1" bandRow="1">
                <a:tableStyleId>{72833802-FEF1-4C79-8D5D-14CF1EAF98D9}</a:tableStyleId>
              </a:tblPr>
              <a:tblGrid>
                <a:gridCol w="1242204">
                  <a:extLst>
                    <a:ext uri="{9D8B030D-6E8A-4147-A177-3AD203B41FA5}">
                      <a16:colId xmlns:a16="http://schemas.microsoft.com/office/drawing/2014/main" val="4223182797"/>
                    </a:ext>
                  </a:extLst>
                </a:gridCol>
                <a:gridCol w="1242204">
                  <a:extLst>
                    <a:ext uri="{9D8B030D-6E8A-4147-A177-3AD203B41FA5}">
                      <a16:colId xmlns:a16="http://schemas.microsoft.com/office/drawing/2014/main" val="1685508345"/>
                    </a:ext>
                  </a:extLst>
                </a:gridCol>
                <a:gridCol w="836762">
                  <a:extLst>
                    <a:ext uri="{9D8B030D-6E8A-4147-A177-3AD203B41FA5}">
                      <a16:colId xmlns:a16="http://schemas.microsoft.com/office/drawing/2014/main" val="853091411"/>
                    </a:ext>
                  </a:extLst>
                </a:gridCol>
              </a:tblGrid>
              <a:tr h="297273">
                <a:tc>
                  <a:txBody>
                    <a:bodyPr/>
                    <a:lstStyle/>
                    <a:p>
                      <a:r>
                        <a:rPr lang="fr-FR" sz="800" dirty="0" err="1"/>
                        <a:t>Parameter</a:t>
                      </a:r>
                      <a:endParaRPr lang="en-US" sz="800" dirty="0"/>
                    </a:p>
                  </a:txBody>
                  <a:tcPr marL="68580" marR="68580" marT="34290" marB="34290"/>
                </a:tc>
                <a:tc>
                  <a:txBody>
                    <a:bodyPr/>
                    <a:lstStyle/>
                    <a:p>
                      <a:pPr algn="ctr"/>
                      <a:r>
                        <a:rPr lang="fr-FR" sz="800" dirty="0"/>
                        <a:t>V7.6.2.2.10</a:t>
                      </a:r>
                      <a:endParaRPr lang="en-US" sz="800" dirty="0"/>
                    </a:p>
                  </a:txBody>
                  <a:tcPr marL="68580" marR="68580" marT="34290" marB="34290"/>
                </a:tc>
                <a:tc>
                  <a:txBody>
                    <a:bodyPr/>
                    <a:lstStyle/>
                    <a:p>
                      <a:r>
                        <a:rPr lang="fr-FR" sz="800" dirty="0" err="1"/>
                        <a:t>Units</a:t>
                      </a:r>
                      <a:endParaRPr lang="en-US" sz="800" dirty="0"/>
                    </a:p>
                  </a:txBody>
                  <a:tcPr marL="68580" marR="68580" marT="34290" marB="34290"/>
                </a:tc>
                <a:extLst>
                  <a:ext uri="{0D108BD9-81ED-4DB2-BD59-A6C34878D82A}">
                    <a16:rowId xmlns:a16="http://schemas.microsoft.com/office/drawing/2014/main" val="1260231109"/>
                  </a:ext>
                </a:extLst>
              </a:tr>
              <a:tr h="297273">
                <a:tc>
                  <a:txBody>
                    <a:bodyPr/>
                    <a:lstStyle/>
                    <a:p>
                      <a:r>
                        <a:rPr lang="fr-FR" sz="1200" b="0" dirty="0" err="1">
                          <a:solidFill>
                            <a:schemeClr val="tx1"/>
                          </a:solidFill>
                        </a:rPr>
                        <a:t>Current</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3924</a:t>
                      </a:r>
                      <a:endParaRPr lang="en-US" sz="1200" b="0" dirty="0">
                        <a:solidFill>
                          <a:schemeClr val="tx1"/>
                        </a:solidFill>
                      </a:endParaRPr>
                    </a:p>
                  </a:txBody>
                  <a:tcPr marL="68580" marR="68580" marT="34290" marB="34290"/>
                </a:tc>
                <a:tc>
                  <a:txBody>
                    <a:bodyPr/>
                    <a:lstStyle/>
                    <a:p>
                      <a:r>
                        <a:rPr lang="fr-FR" sz="1200" b="0" dirty="0">
                          <a:solidFill>
                            <a:schemeClr val="tx1"/>
                          </a:solidFill>
                        </a:rPr>
                        <a:t>A</a:t>
                      </a:r>
                      <a:endParaRPr lang="en-US" sz="1200" b="0" dirty="0">
                        <a:solidFill>
                          <a:schemeClr val="tx1"/>
                        </a:solidFill>
                      </a:endParaRPr>
                    </a:p>
                  </a:txBody>
                  <a:tcPr marL="68580" marR="68580" marT="34290" marB="34290"/>
                </a:tc>
                <a:extLst>
                  <a:ext uri="{0D108BD9-81ED-4DB2-BD59-A6C34878D82A}">
                    <a16:rowId xmlns:a16="http://schemas.microsoft.com/office/drawing/2014/main" val="2193669555"/>
                  </a:ext>
                </a:extLst>
              </a:tr>
              <a:tr h="297273">
                <a:tc>
                  <a:txBody>
                    <a:bodyPr/>
                    <a:lstStyle/>
                    <a:p>
                      <a:r>
                        <a:rPr lang="fr-FR" sz="1200" b="0" dirty="0">
                          <a:solidFill>
                            <a:schemeClr val="tx1"/>
                          </a:solidFill>
                        </a:rPr>
                        <a:t>#</a:t>
                      </a:r>
                      <a:r>
                        <a:rPr lang="fr-FR" sz="1200" b="0" baseline="0" dirty="0">
                          <a:solidFill>
                            <a:schemeClr val="tx1"/>
                          </a:solidFill>
                        </a:rPr>
                        <a:t> </a:t>
                      </a:r>
                      <a:r>
                        <a:rPr lang="fr-FR" sz="1200" b="0" baseline="0" dirty="0" err="1">
                          <a:solidFill>
                            <a:schemeClr val="tx1"/>
                          </a:solidFill>
                        </a:rPr>
                        <a:t>turns</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1668</a:t>
                      </a:r>
                      <a:endParaRPr lang="en-US" sz="1200" b="0" dirty="0">
                        <a:solidFill>
                          <a:schemeClr val="tx1"/>
                        </a:solidFill>
                      </a:endParaRPr>
                    </a:p>
                  </a:txBody>
                  <a:tcPr marL="68580" marR="68580" marT="34290" marB="34290" anchor="ctr"/>
                </a:tc>
                <a:tc>
                  <a:txBody>
                    <a:bodyPr/>
                    <a:lstStyle/>
                    <a:p>
                      <a:endParaRPr lang="en-US" sz="1200" b="0" dirty="0">
                        <a:solidFill>
                          <a:schemeClr val="tx1"/>
                        </a:solidFill>
                      </a:endParaRPr>
                    </a:p>
                  </a:txBody>
                  <a:tcPr marL="68580" marR="68580" marT="34290" marB="34290"/>
                </a:tc>
                <a:extLst>
                  <a:ext uri="{0D108BD9-81ED-4DB2-BD59-A6C34878D82A}">
                    <a16:rowId xmlns:a16="http://schemas.microsoft.com/office/drawing/2014/main" val="2548143361"/>
                  </a:ext>
                </a:extLst>
              </a:tr>
              <a:tr h="297273">
                <a:tc>
                  <a:txBody>
                    <a:bodyPr/>
                    <a:lstStyle/>
                    <a:p>
                      <a:pPr marL="0" marR="0" lvl="0" indent="0" algn="l" defTabSz="957925"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B</a:t>
                      </a:r>
                      <a:r>
                        <a:rPr lang="fr-FR" sz="1200" b="0" baseline="-25000" dirty="0">
                          <a:solidFill>
                            <a:schemeClr val="tx1"/>
                          </a:solidFill>
                        </a:rPr>
                        <a:t>0</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2.000</a:t>
                      </a:r>
                      <a:endParaRPr lang="en-US" sz="1200" b="0" dirty="0">
                        <a:solidFill>
                          <a:schemeClr val="tx1"/>
                        </a:solidFill>
                      </a:endParaRPr>
                    </a:p>
                  </a:txBody>
                  <a:tcPr marL="68580" marR="68580" marT="34290" marB="34290"/>
                </a:tc>
                <a:tc>
                  <a:txBody>
                    <a:bodyPr/>
                    <a:lstStyle/>
                    <a:p>
                      <a:r>
                        <a:rPr lang="fr-FR" sz="1200" b="0" dirty="0">
                          <a:solidFill>
                            <a:schemeClr val="tx1"/>
                          </a:solidFill>
                        </a:rPr>
                        <a:t>T</a:t>
                      </a:r>
                      <a:endParaRPr lang="en-US" sz="1200" b="0" dirty="0">
                        <a:solidFill>
                          <a:schemeClr val="tx1"/>
                        </a:solidFill>
                      </a:endParaRPr>
                    </a:p>
                  </a:txBody>
                  <a:tcPr marL="68580" marR="68580" marT="34290" marB="34290"/>
                </a:tc>
                <a:extLst>
                  <a:ext uri="{0D108BD9-81ED-4DB2-BD59-A6C34878D82A}">
                    <a16:rowId xmlns:a16="http://schemas.microsoft.com/office/drawing/2014/main" val="3526947983"/>
                  </a:ext>
                </a:extLst>
              </a:tr>
              <a:tr h="297273">
                <a:tc>
                  <a:txBody>
                    <a:bodyPr/>
                    <a:lstStyle/>
                    <a:p>
                      <a:r>
                        <a:rPr lang="fr-FR" sz="1200" b="0" dirty="0" err="1">
                          <a:solidFill>
                            <a:schemeClr val="tx1"/>
                          </a:solidFill>
                        </a:rPr>
                        <a:t>Energy</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45.010</a:t>
                      </a:r>
                      <a:endParaRPr lang="en-US" sz="1200" b="0" dirty="0">
                        <a:solidFill>
                          <a:schemeClr val="tx1"/>
                        </a:solidFill>
                      </a:endParaRPr>
                    </a:p>
                  </a:txBody>
                  <a:tcPr marL="68580" marR="68580" marT="34290" marB="34290"/>
                </a:tc>
                <a:tc>
                  <a:txBody>
                    <a:bodyPr/>
                    <a:lstStyle/>
                    <a:p>
                      <a:r>
                        <a:rPr lang="fr-FR" sz="1200" b="0" dirty="0">
                          <a:solidFill>
                            <a:schemeClr val="tx1"/>
                          </a:solidFill>
                        </a:rPr>
                        <a:t>MJ</a:t>
                      </a:r>
                      <a:endParaRPr lang="en-US" sz="1200" b="0" dirty="0">
                        <a:solidFill>
                          <a:schemeClr val="tx1"/>
                        </a:solidFill>
                      </a:endParaRPr>
                    </a:p>
                  </a:txBody>
                  <a:tcPr marL="68580" marR="68580" marT="34290" marB="34290"/>
                </a:tc>
                <a:extLst>
                  <a:ext uri="{0D108BD9-81ED-4DB2-BD59-A6C34878D82A}">
                    <a16:rowId xmlns:a16="http://schemas.microsoft.com/office/drawing/2014/main" val="3649527761"/>
                  </a:ext>
                </a:extLst>
              </a:tr>
              <a:tr h="297273">
                <a:tc>
                  <a:txBody>
                    <a:bodyPr/>
                    <a:lstStyle/>
                    <a:p>
                      <a:r>
                        <a:rPr lang="fr-FR" sz="1200" b="0" dirty="0">
                          <a:solidFill>
                            <a:schemeClr val="tx1"/>
                          </a:solidFill>
                        </a:rPr>
                        <a:t>Inductance</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5.846</a:t>
                      </a:r>
                      <a:endParaRPr lang="en-US" sz="1200" b="0" dirty="0">
                        <a:solidFill>
                          <a:schemeClr val="tx1"/>
                        </a:solidFill>
                      </a:endParaRPr>
                    </a:p>
                  </a:txBody>
                  <a:tcPr marL="68580" marR="68580" marT="34290" marB="34290"/>
                </a:tc>
                <a:tc>
                  <a:txBody>
                    <a:bodyPr/>
                    <a:lstStyle/>
                    <a:p>
                      <a:r>
                        <a:rPr lang="fr-FR" sz="1200" b="0" dirty="0">
                          <a:solidFill>
                            <a:schemeClr val="tx1"/>
                          </a:solidFill>
                        </a:rPr>
                        <a:t>H</a:t>
                      </a:r>
                      <a:endParaRPr lang="en-US" sz="1200" b="0" dirty="0">
                        <a:solidFill>
                          <a:schemeClr val="tx1"/>
                        </a:solidFill>
                      </a:endParaRPr>
                    </a:p>
                  </a:txBody>
                  <a:tcPr marL="68580" marR="68580" marT="34290" marB="34290"/>
                </a:tc>
                <a:extLst>
                  <a:ext uri="{0D108BD9-81ED-4DB2-BD59-A6C34878D82A}">
                    <a16:rowId xmlns:a16="http://schemas.microsoft.com/office/drawing/2014/main" val="3012551756"/>
                  </a:ext>
                </a:extLst>
              </a:tr>
              <a:tr h="297273">
                <a:tc>
                  <a:txBody>
                    <a:bodyPr/>
                    <a:lstStyle/>
                    <a:p>
                      <a:r>
                        <a:rPr lang="fr-FR" sz="1200" b="1" dirty="0" err="1">
                          <a:solidFill>
                            <a:schemeClr val="tx1"/>
                          </a:solidFill>
                        </a:rPr>
                        <a:t>Ramp</a:t>
                      </a:r>
                      <a:r>
                        <a:rPr lang="fr-FR" sz="1200" b="1" baseline="0" dirty="0">
                          <a:solidFill>
                            <a:schemeClr val="tx1"/>
                          </a:solidFill>
                        </a:rPr>
                        <a:t> </a:t>
                      </a:r>
                      <a:endParaRPr lang="en-US" sz="1200" b="1" dirty="0">
                        <a:solidFill>
                          <a:schemeClr val="tx1"/>
                        </a:solidFill>
                      </a:endParaRPr>
                    </a:p>
                  </a:txBody>
                  <a:tcPr marL="68580" marR="68580" marT="34290" marB="34290"/>
                </a:tc>
                <a:tc>
                  <a:txBody>
                    <a:bodyPr/>
                    <a:lstStyle/>
                    <a:p>
                      <a:pPr algn="ctr"/>
                      <a:r>
                        <a:rPr lang="fr-FR" sz="1200" b="1" dirty="0">
                          <a:solidFill>
                            <a:schemeClr val="tx1"/>
                          </a:solidFill>
                        </a:rPr>
                        <a:t>1</a:t>
                      </a:r>
                      <a:endParaRPr lang="en-US" sz="1200" b="1" dirty="0">
                        <a:solidFill>
                          <a:schemeClr val="tx1"/>
                        </a:solidFill>
                      </a:endParaRPr>
                    </a:p>
                  </a:txBody>
                  <a:tcPr marL="68580" marR="68580" marT="34290" marB="34290"/>
                </a:tc>
                <a:tc>
                  <a:txBody>
                    <a:bodyPr/>
                    <a:lstStyle/>
                    <a:p>
                      <a:r>
                        <a:rPr lang="fr-FR" sz="1200" b="1" dirty="0">
                          <a:solidFill>
                            <a:schemeClr val="tx1"/>
                          </a:solidFill>
                        </a:rPr>
                        <a:t>A/s</a:t>
                      </a:r>
                      <a:endParaRPr lang="en-US" sz="1200" b="1" dirty="0">
                        <a:solidFill>
                          <a:schemeClr val="tx1"/>
                        </a:solidFill>
                      </a:endParaRPr>
                    </a:p>
                  </a:txBody>
                  <a:tcPr marL="68580" marR="68580" marT="34290" marB="34290"/>
                </a:tc>
                <a:extLst>
                  <a:ext uri="{0D108BD9-81ED-4DB2-BD59-A6C34878D82A}">
                    <a16:rowId xmlns:a16="http://schemas.microsoft.com/office/drawing/2014/main" val="729077566"/>
                  </a:ext>
                </a:extLst>
              </a:tr>
              <a:tr h="297273">
                <a:tc>
                  <a:txBody>
                    <a:bodyPr/>
                    <a:lstStyle/>
                    <a:p>
                      <a:r>
                        <a:rPr lang="fr-FR" sz="1200" b="0" dirty="0">
                          <a:solidFill>
                            <a:schemeClr val="tx1"/>
                          </a:solidFill>
                        </a:rPr>
                        <a:t>Power</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3.642</a:t>
                      </a:r>
                      <a:endParaRPr lang="en-US" sz="1200" b="0" dirty="0">
                        <a:solidFill>
                          <a:schemeClr val="tx1"/>
                        </a:solidFill>
                      </a:endParaRPr>
                    </a:p>
                  </a:txBody>
                  <a:tcPr marL="68580" marR="68580" marT="34290" marB="34290"/>
                </a:tc>
                <a:tc>
                  <a:txBody>
                    <a:bodyPr/>
                    <a:lstStyle/>
                    <a:p>
                      <a:r>
                        <a:rPr lang="fr-FR" sz="1200" b="0" dirty="0">
                          <a:solidFill>
                            <a:schemeClr val="tx1"/>
                          </a:solidFill>
                        </a:rPr>
                        <a:t>W</a:t>
                      </a:r>
                      <a:endParaRPr lang="en-US" sz="1200" b="0" dirty="0">
                        <a:solidFill>
                          <a:schemeClr val="tx1"/>
                        </a:solidFill>
                      </a:endParaRPr>
                    </a:p>
                  </a:txBody>
                  <a:tcPr marL="68580" marR="68580" marT="34290" marB="34290"/>
                </a:tc>
                <a:extLst>
                  <a:ext uri="{0D108BD9-81ED-4DB2-BD59-A6C34878D82A}">
                    <a16:rowId xmlns:a16="http://schemas.microsoft.com/office/drawing/2014/main" val="1194563722"/>
                  </a:ext>
                </a:extLst>
              </a:tr>
              <a:tr h="297273">
                <a:tc>
                  <a:txBody>
                    <a:bodyPr/>
                    <a:lstStyle/>
                    <a:p>
                      <a:r>
                        <a:rPr lang="fr-FR" sz="1200" b="0" dirty="0">
                          <a:solidFill>
                            <a:schemeClr val="tx1"/>
                          </a:solidFill>
                        </a:rPr>
                        <a:t>Eddy </a:t>
                      </a:r>
                      <a:r>
                        <a:rPr lang="fr-FR" sz="1200" b="0" dirty="0" err="1">
                          <a:solidFill>
                            <a:schemeClr val="tx1"/>
                          </a:solidFill>
                        </a:rPr>
                        <a:t>current</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-1015.32</a:t>
                      </a:r>
                      <a:endParaRPr lang="en-US" sz="1200" b="0" dirty="0">
                        <a:solidFill>
                          <a:schemeClr val="tx1"/>
                        </a:solidFill>
                      </a:endParaRPr>
                    </a:p>
                  </a:txBody>
                  <a:tcPr marL="68580" marR="68580" marT="34290" marB="34290"/>
                </a:tc>
                <a:tc>
                  <a:txBody>
                    <a:bodyPr/>
                    <a:lstStyle/>
                    <a:p>
                      <a:r>
                        <a:rPr lang="fr-FR" sz="1200" b="0" dirty="0">
                          <a:solidFill>
                            <a:schemeClr val="tx1"/>
                          </a:solidFill>
                        </a:rPr>
                        <a:t>A</a:t>
                      </a:r>
                      <a:endParaRPr lang="en-US" sz="1200" b="0" dirty="0">
                        <a:solidFill>
                          <a:schemeClr val="tx1"/>
                        </a:solidFill>
                      </a:endParaRPr>
                    </a:p>
                  </a:txBody>
                  <a:tcPr marL="68580" marR="68580" marT="34290" marB="34290"/>
                </a:tc>
                <a:extLst>
                  <a:ext uri="{0D108BD9-81ED-4DB2-BD59-A6C34878D82A}">
                    <a16:rowId xmlns:a16="http://schemas.microsoft.com/office/drawing/2014/main" val="2841377666"/>
                  </a:ext>
                </a:extLst>
              </a:tr>
              <a:tr h="297273">
                <a:tc>
                  <a:txBody>
                    <a:bodyPr/>
                    <a:lstStyle/>
                    <a:p>
                      <a:r>
                        <a:rPr lang="fr-FR" sz="1200" b="0" dirty="0">
                          <a:solidFill>
                            <a:schemeClr val="tx1"/>
                          </a:solidFill>
                        </a:rPr>
                        <a:t>R</a:t>
                      </a:r>
                      <a:r>
                        <a:rPr lang="fr-FR" sz="1200" b="0" baseline="0" dirty="0">
                          <a:solidFill>
                            <a:schemeClr val="tx1"/>
                          </a:solidFill>
                        </a:rPr>
                        <a:t> </a:t>
                      </a:r>
                      <a:r>
                        <a:rPr lang="fr-FR" sz="1200" b="0" baseline="0" dirty="0" err="1">
                          <a:solidFill>
                            <a:schemeClr val="tx1"/>
                          </a:solidFill>
                        </a:rPr>
                        <a:t>mandrel</a:t>
                      </a:r>
                      <a:r>
                        <a:rPr lang="fr-FR" sz="1200" b="0" baseline="0" dirty="0">
                          <a:solidFill>
                            <a:schemeClr val="tx1"/>
                          </a:solidFill>
                        </a:rPr>
                        <a:t> (P/I²)</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3.516</a:t>
                      </a:r>
                      <a:endParaRPr lang="en-US" sz="1200" b="0" baseline="0" dirty="0">
                        <a:solidFill>
                          <a:schemeClr val="tx1"/>
                        </a:solidFill>
                      </a:endParaRPr>
                    </a:p>
                  </a:txBody>
                  <a:tcPr marL="68580" marR="68580" marT="34290" marB="34290"/>
                </a:tc>
                <a:tc>
                  <a:txBody>
                    <a:bodyPr/>
                    <a:lstStyle/>
                    <a:p>
                      <a:r>
                        <a:rPr lang="el-GR" sz="1200" b="0" dirty="0">
                          <a:solidFill>
                            <a:schemeClr val="tx1"/>
                          </a:solidFill>
                          <a:latin typeface="Calibri" panose="020F0502020204030204" pitchFamily="34" charset="0"/>
                          <a:cs typeface="Calibri" panose="020F0502020204030204" pitchFamily="34" charset="0"/>
                        </a:rPr>
                        <a:t>μΩ</a:t>
                      </a:r>
                      <a:endParaRPr lang="en-US" sz="1200" b="0" dirty="0">
                        <a:solidFill>
                          <a:schemeClr val="tx1"/>
                        </a:solidFill>
                      </a:endParaRPr>
                    </a:p>
                  </a:txBody>
                  <a:tcPr marL="68580" marR="68580" marT="34290" marB="34290"/>
                </a:tc>
                <a:extLst>
                  <a:ext uri="{0D108BD9-81ED-4DB2-BD59-A6C34878D82A}">
                    <a16:rowId xmlns:a16="http://schemas.microsoft.com/office/drawing/2014/main" val="264091155"/>
                  </a:ext>
                </a:extLst>
              </a:tr>
              <a:tr h="297273">
                <a:tc>
                  <a:txBody>
                    <a:bodyPr/>
                    <a:lstStyle/>
                    <a:p>
                      <a:r>
                        <a:rPr lang="fr-FR" sz="1200" b="0" dirty="0">
                          <a:solidFill>
                            <a:schemeClr val="tx1"/>
                          </a:solidFill>
                        </a:rPr>
                        <a:t>M </a:t>
                      </a:r>
                      <a:r>
                        <a:rPr lang="fr-FR" sz="1200" b="0" dirty="0" err="1">
                          <a:solidFill>
                            <a:schemeClr val="tx1"/>
                          </a:solidFill>
                        </a:rPr>
                        <a:t>mandrel</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3.570</a:t>
                      </a:r>
                      <a:endParaRPr lang="en-US" sz="1200" b="0" dirty="0">
                        <a:solidFill>
                          <a:schemeClr val="tx1"/>
                        </a:solidFill>
                      </a:endParaRPr>
                    </a:p>
                  </a:txBody>
                  <a:tcPr marL="68580" marR="68580" marT="34290" marB="34290"/>
                </a:tc>
                <a:tc>
                  <a:txBody>
                    <a:bodyPr/>
                    <a:lstStyle/>
                    <a:p>
                      <a:r>
                        <a:rPr lang="fr-FR" sz="1200" b="0" dirty="0" err="1">
                          <a:solidFill>
                            <a:schemeClr val="tx1"/>
                          </a:solidFill>
                        </a:rPr>
                        <a:t>mH</a:t>
                      </a:r>
                      <a:endParaRPr lang="en-US" sz="1200" b="0" dirty="0">
                        <a:solidFill>
                          <a:schemeClr val="tx1"/>
                        </a:solidFill>
                      </a:endParaRPr>
                    </a:p>
                  </a:txBody>
                  <a:tcPr marL="68580" marR="68580" marT="34290" marB="34290"/>
                </a:tc>
                <a:extLst>
                  <a:ext uri="{0D108BD9-81ED-4DB2-BD59-A6C34878D82A}">
                    <a16:rowId xmlns:a16="http://schemas.microsoft.com/office/drawing/2014/main" val="2711035503"/>
                  </a:ext>
                </a:extLst>
              </a:tr>
              <a:tr h="297273">
                <a:tc>
                  <a:txBody>
                    <a:bodyPr/>
                    <a:lstStyle/>
                    <a:p>
                      <a:r>
                        <a:rPr lang="fr-FR" sz="1200" b="0" dirty="0">
                          <a:solidFill>
                            <a:schemeClr val="tx1"/>
                          </a:solidFill>
                        </a:rPr>
                        <a:t>L </a:t>
                      </a:r>
                      <a:r>
                        <a:rPr lang="fr-FR" sz="1200" b="0" dirty="0" err="1">
                          <a:solidFill>
                            <a:schemeClr val="tx1"/>
                          </a:solidFill>
                        </a:rPr>
                        <a:t>mandrel</a:t>
                      </a:r>
                      <a:r>
                        <a:rPr lang="fr-FR" sz="1200" b="0" dirty="0">
                          <a:solidFill>
                            <a:schemeClr val="tx1"/>
                          </a:solidFill>
                        </a:rPr>
                        <a:t>*</a:t>
                      </a:r>
                      <a:endParaRPr lang="en-US" sz="1200" b="0" dirty="0">
                        <a:solidFill>
                          <a:schemeClr val="tx1"/>
                        </a:solidFill>
                      </a:endParaRPr>
                    </a:p>
                  </a:txBody>
                  <a:tcPr marL="68580" marR="68580" marT="34290" marB="34290"/>
                </a:tc>
                <a:tc>
                  <a:txBody>
                    <a:bodyPr/>
                    <a:lstStyle/>
                    <a:p>
                      <a:pPr algn="ctr"/>
                      <a:r>
                        <a:rPr lang="fr-FR" sz="1200" b="0" dirty="0">
                          <a:solidFill>
                            <a:schemeClr val="tx1"/>
                          </a:solidFill>
                        </a:rPr>
                        <a:t>2.346</a:t>
                      </a:r>
                      <a:endParaRPr lang="en-US" sz="1200" b="0" dirty="0">
                        <a:solidFill>
                          <a:schemeClr val="tx1"/>
                        </a:solidFill>
                      </a:endParaRPr>
                    </a:p>
                  </a:txBody>
                  <a:tcPr marL="68580" marR="68580" marT="34290" marB="34290"/>
                </a:tc>
                <a:tc>
                  <a:txBody>
                    <a:bodyPr/>
                    <a:lstStyle/>
                    <a:p>
                      <a:pPr marL="0" algn="l" defTabSz="957925" rtl="0" eaLnBrk="1" latinLnBrk="0" hangingPunct="1"/>
                      <a:r>
                        <a:rPr lang="el-GR" sz="1200" b="0" kern="1200" dirty="0">
                          <a:solidFill>
                            <a:schemeClr val="tx1"/>
                          </a:solidFill>
                          <a:latin typeface="+mn-lt"/>
                          <a:ea typeface="+mn-ea"/>
                          <a:cs typeface="+mn-cs"/>
                        </a:rPr>
                        <a:t>μ</a:t>
                      </a:r>
                      <a:r>
                        <a:rPr lang="fr-FR" sz="1200" b="0" kern="1200" dirty="0">
                          <a:solidFill>
                            <a:schemeClr val="tx1"/>
                          </a:solidFill>
                          <a:latin typeface="+mn-lt"/>
                          <a:ea typeface="+mn-ea"/>
                          <a:cs typeface="+mn-cs"/>
                        </a:rPr>
                        <a:t>H</a:t>
                      </a:r>
                      <a:endParaRPr lang="en-US" sz="1200" b="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379090341"/>
                  </a:ext>
                </a:extLst>
              </a:tr>
              <a:tr h="297273">
                <a:tc>
                  <a:txBody>
                    <a:bodyPr/>
                    <a:lstStyle/>
                    <a:p>
                      <a:r>
                        <a:rPr lang="fr-FR" sz="1200" dirty="0"/>
                        <a:t>k</a:t>
                      </a:r>
                      <a:endParaRPr lang="en-US" sz="1200" dirty="0"/>
                    </a:p>
                  </a:txBody>
                  <a:tcPr marL="68580" marR="68580" marT="34290" marB="34290"/>
                </a:tc>
                <a:tc>
                  <a:txBody>
                    <a:bodyPr/>
                    <a:lstStyle/>
                    <a:p>
                      <a:pPr algn="ctr"/>
                      <a:r>
                        <a:rPr lang="fr-FR" sz="1200" dirty="0"/>
                        <a:t>0.964</a:t>
                      </a:r>
                      <a:endParaRPr lang="en-US" sz="1200" dirty="0"/>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1570197830"/>
                  </a:ext>
                </a:extLst>
              </a:tr>
            </a:tbl>
          </a:graphicData>
        </a:graphic>
      </p:graphicFrame>
      <p:pic>
        <p:nvPicPr>
          <p:cNvPr id="8" name="Picture 7"/>
          <p:cNvPicPr>
            <a:picLocks noChangeAspect="1"/>
          </p:cNvPicPr>
          <p:nvPr/>
        </p:nvPicPr>
        <p:blipFill>
          <a:blip r:embed="rId2"/>
          <a:stretch>
            <a:fillRect/>
          </a:stretch>
        </p:blipFill>
        <p:spPr>
          <a:xfrm>
            <a:off x="4291710" y="1276268"/>
            <a:ext cx="4537037" cy="3632161"/>
          </a:xfrm>
          <a:prstGeom prst="rect">
            <a:avLst/>
          </a:prstGeom>
        </p:spPr>
      </p:pic>
      <p:sp>
        <p:nvSpPr>
          <p:cNvPr id="11" name="TextBox 10"/>
          <p:cNvSpPr txBox="1"/>
          <p:nvPr/>
        </p:nvSpPr>
        <p:spPr>
          <a:xfrm flipH="1">
            <a:off x="5242354" y="5020575"/>
            <a:ext cx="2635747" cy="346249"/>
          </a:xfrm>
          <a:prstGeom prst="rect">
            <a:avLst/>
          </a:prstGeom>
          <a:noFill/>
        </p:spPr>
        <p:txBody>
          <a:bodyPr wrap="square" rtlCol="0">
            <a:spAutoFit/>
          </a:bodyPr>
          <a:lstStyle/>
          <a:p>
            <a:pPr algn="l"/>
            <a:r>
              <a:rPr lang="fr-FR" sz="825" dirty="0"/>
              <a:t>Power </a:t>
            </a:r>
            <a:r>
              <a:rPr lang="fr-FR" sz="825" dirty="0" err="1"/>
              <a:t>density</a:t>
            </a:r>
            <a:r>
              <a:rPr lang="fr-FR" sz="825" dirty="0"/>
              <a:t> </a:t>
            </a:r>
            <a:r>
              <a:rPr lang="fr-FR" sz="825" dirty="0" err="1"/>
              <a:t>dissipated</a:t>
            </a:r>
            <a:r>
              <a:rPr lang="fr-FR" sz="825" dirty="0"/>
              <a:t> in </a:t>
            </a:r>
            <a:r>
              <a:rPr lang="fr-FR" sz="825" dirty="0" err="1"/>
              <a:t>element</a:t>
            </a:r>
            <a:r>
              <a:rPr lang="fr-FR" sz="825" dirty="0"/>
              <a:t> </a:t>
            </a:r>
            <a:r>
              <a:rPr lang="fr-FR" sz="825" dirty="0" err="1"/>
              <a:t>centroid</a:t>
            </a:r>
            <a:r>
              <a:rPr lang="fr-FR" sz="825" dirty="0"/>
              <a:t> in file</a:t>
            </a:r>
            <a:br>
              <a:rPr lang="fr-FR" sz="825" dirty="0"/>
            </a:br>
            <a:r>
              <a:rPr lang="fr-FR" sz="825" dirty="0"/>
              <a:t>MARCO_v7.6.2.2.10_Power.table </a:t>
            </a:r>
            <a:endParaRPr lang="en-US" sz="825" dirty="0"/>
          </a:p>
        </p:txBody>
      </p:sp>
    </p:spTree>
    <p:extLst>
      <p:ext uri="{BB962C8B-B14F-4D97-AF65-F5344CB8AC3E}">
        <p14:creationId xmlns:p14="http://schemas.microsoft.com/office/powerpoint/2010/main" val="235781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FD3-219D-4007-8B5F-64E4D0B6ADD2}"/>
              </a:ext>
            </a:extLst>
          </p:cNvPr>
          <p:cNvSpPr>
            <a:spLocks noGrp="1"/>
          </p:cNvSpPr>
          <p:nvPr>
            <p:ph type="title"/>
          </p:nvPr>
        </p:nvSpPr>
        <p:spPr>
          <a:xfrm>
            <a:off x="0" y="78216"/>
            <a:ext cx="8962845" cy="640977"/>
          </a:xfrm>
        </p:spPr>
        <p:txBody>
          <a:bodyPr>
            <a:normAutofit fontScale="90000"/>
          </a:bodyPr>
          <a:lstStyle/>
          <a:p>
            <a:r>
              <a:rPr lang="en-US" dirty="0">
                <a:latin typeface="Arial"/>
                <a:cs typeface="Arial"/>
              </a:rPr>
              <a:t>Detector Solenoid Magnets Schedule </a:t>
            </a:r>
            <a:endParaRPr lang="en-US" dirty="0"/>
          </a:p>
        </p:txBody>
      </p:sp>
      <p:sp>
        <p:nvSpPr>
          <p:cNvPr id="4" name="Slide Number Placeholder 3">
            <a:extLst>
              <a:ext uri="{FF2B5EF4-FFF2-40B4-BE49-F238E27FC236}">
                <a16:creationId xmlns:a16="http://schemas.microsoft.com/office/drawing/2014/main" id="{837A82B7-B46C-4BC8-A2A1-71FD09B4C4AE}"/>
              </a:ext>
            </a:extLst>
          </p:cNvPr>
          <p:cNvSpPr>
            <a:spLocks noGrp="1"/>
          </p:cNvSpPr>
          <p:nvPr>
            <p:ph type="sldNum" sz="quarter" idx="12"/>
          </p:nvPr>
        </p:nvSpPr>
        <p:spPr/>
        <p:txBody>
          <a:bodyPr/>
          <a:lstStyle/>
          <a:p>
            <a:fld id="{893C5830-40F3-F04E-B2E3-10E6672BA8FF}" type="slidenum">
              <a:rPr lang="en-US" smtClean="0"/>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20" y="562652"/>
            <a:ext cx="5592798" cy="5733738"/>
          </a:xfrm>
          <a:prstGeom prst="rect">
            <a:avLst/>
          </a:prstGeom>
        </p:spPr>
      </p:pic>
    </p:spTree>
    <p:extLst>
      <p:ext uri="{BB962C8B-B14F-4D97-AF65-F5344CB8AC3E}">
        <p14:creationId xmlns:p14="http://schemas.microsoft.com/office/powerpoint/2010/main" val="13414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B50C-5A27-42BC-8DD5-FB481A47F398}"/>
              </a:ext>
            </a:extLst>
          </p:cNvPr>
          <p:cNvSpPr>
            <a:spLocks noGrp="1"/>
          </p:cNvSpPr>
          <p:nvPr>
            <p:ph type="title"/>
          </p:nvPr>
        </p:nvSpPr>
        <p:spPr>
          <a:xfrm>
            <a:off x="276045" y="250110"/>
            <a:ext cx="8229600" cy="461666"/>
          </a:xfrm>
        </p:spPr>
        <p:txBody>
          <a:bodyPr>
            <a:normAutofit fontScale="90000"/>
          </a:bodyPr>
          <a:lstStyle/>
          <a:p>
            <a:r>
              <a:rPr lang="en-US" sz="4000" dirty="0"/>
              <a:t>Magnet- Long Lead Procurements</a:t>
            </a:r>
          </a:p>
        </p:txBody>
      </p:sp>
      <p:sp>
        <p:nvSpPr>
          <p:cNvPr id="4" name="Slide Number Placeholder 3">
            <a:extLst>
              <a:ext uri="{FF2B5EF4-FFF2-40B4-BE49-F238E27FC236}">
                <a16:creationId xmlns:a16="http://schemas.microsoft.com/office/drawing/2014/main" id="{950ABD6B-F66E-494F-9588-A36F6C8D92B5}"/>
              </a:ext>
            </a:extLst>
          </p:cNvPr>
          <p:cNvSpPr>
            <a:spLocks noGrp="1"/>
          </p:cNvSpPr>
          <p:nvPr>
            <p:ph type="sldNum" sz="quarter" idx="12"/>
          </p:nvPr>
        </p:nvSpPr>
        <p:spPr/>
        <p:txBody>
          <a:bodyPr/>
          <a:lstStyle/>
          <a:p>
            <a:fld id="{893C5830-40F3-F04E-B2E3-10E6672BA8FF}" type="slidenum">
              <a:rPr lang="en-US" smtClean="0"/>
              <a:t>5</a:t>
            </a:fld>
            <a:endParaRPr lang="en-US" dirty="0"/>
          </a:p>
        </p:txBody>
      </p:sp>
      <p:sp>
        <p:nvSpPr>
          <p:cNvPr id="6" name="Content Placeholder 5">
            <a:extLst>
              <a:ext uri="{FF2B5EF4-FFF2-40B4-BE49-F238E27FC236}">
                <a16:creationId xmlns:a16="http://schemas.microsoft.com/office/drawing/2014/main" id="{A1A4A492-A88D-C96C-1A9B-3FD26A0B7ED5}"/>
              </a:ext>
            </a:extLst>
          </p:cNvPr>
          <p:cNvSpPr>
            <a:spLocks noGrp="1"/>
          </p:cNvSpPr>
          <p:nvPr>
            <p:ph idx="1"/>
          </p:nvPr>
        </p:nvSpPr>
        <p:spPr>
          <a:xfrm>
            <a:off x="189781" y="740387"/>
            <a:ext cx="8229600" cy="3986888"/>
          </a:xfrm>
        </p:spPr>
        <p:txBody>
          <a:bodyPr>
            <a:noAutofit/>
          </a:bodyPr>
          <a:lstStyle/>
          <a:p>
            <a:pPr marL="284163" marR="0" lvl="1" indent="-111125">
              <a:lnSpc>
                <a:spcPct val="150000"/>
              </a:lnSpc>
              <a:spcAft>
                <a:spcPts val="200"/>
              </a:spcAft>
            </a:pPr>
            <a:r>
              <a:rPr lang="en-US" sz="1200" dirty="0"/>
              <a:t>The estimated time for magnet manufacturing is ~5 years (based on JLab 12GeV experience)</a:t>
            </a:r>
          </a:p>
          <a:p>
            <a:pPr marL="741363" lvl="2" indent="-111125">
              <a:lnSpc>
                <a:spcPct val="150000"/>
              </a:lnSpc>
              <a:spcAft>
                <a:spcPts val="200"/>
              </a:spcAft>
            </a:pPr>
            <a:r>
              <a:rPr lang="en-US" sz="1200" dirty="0"/>
              <a:t>Magnet size- This magnet is much bigger than 12GeV magnets</a:t>
            </a:r>
          </a:p>
          <a:p>
            <a:pPr marL="741363" lvl="2" indent="-111125">
              <a:lnSpc>
                <a:spcPct val="150000"/>
              </a:lnSpc>
              <a:spcAft>
                <a:spcPts val="200"/>
              </a:spcAft>
            </a:pPr>
            <a:r>
              <a:rPr lang="en-US" sz="1200" dirty="0"/>
              <a:t>Conductor used in this magnet will be Rutherford cable in Copper channel (SC strands+ Rutherford cable+ Copper channel+ Soldering cable in channel), </a:t>
            </a:r>
          </a:p>
          <a:p>
            <a:pPr marL="741363" lvl="2" indent="-111125">
              <a:lnSpc>
                <a:spcPct val="150000"/>
              </a:lnSpc>
              <a:spcAft>
                <a:spcPts val="200"/>
              </a:spcAft>
            </a:pPr>
            <a:r>
              <a:rPr lang="en-US" sz="1200" dirty="0"/>
              <a:t>Limited vendor base for the magnet manufacturing and conductor supplier</a:t>
            </a:r>
          </a:p>
          <a:p>
            <a:pPr marL="741363" lvl="2" indent="-111125">
              <a:lnSpc>
                <a:spcPct val="150000"/>
              </a:lnSpc>
              <a:spcAft>
                <a:spcPts val="200"/>
              </a:spcAft>
            </a:pPr>
            <a:r>
              <a:rPr lang="en-US" sz="1200" dirty="0"/>
              <a:t>Trial runs of conductor manufacturing for the quality assurance </a:t>
            </a:r>
          </a:p>
          <a:p>
            <a:pPr marL="284163" marR="0" lvl="1" indent="-111125">
              <a:lnSpc>
                <a:spcPct val="150000"/>
              </a:lnSpc>
              <a:spcAft>
                <a:spcPts val="200"/>
              </a:spcAft>
            </a:pPr>
            <a:r>
              <a:rPr lang="en-US" sz="1200" dirty="0"/>
              <a:t>Large Superconducting magnet -&gt; Bigger Technical challenge</a:t>
            </a:r>
          </a:p>
          <a:p>
            <a:pPr marL="284163" lvl="1" indent="-111125">
              <a:lnSpc>
                <a:spcPct val="150000"/>
              </a:lnSpc>
              <a:spcAft>
                <a:spcPts val="200"/>
              </a:spcAft>
            </a:pPr>
            <a:r>
              <a:rPr lang="en-US" sz="1200" dirty="0"/>
              <a:t>Procurements are likely on, or near, the critical path, at least for the 6.10 detector scope - </a:t>
            </a:r>
            <a:r>
              <a:rPr lang="en-US" sz="1200" dirty="0">
                <a:solidFill>
                  <a:srgbClr val="FF0000"/>
                </a:solidFill>
              </a:rPr>
              <a:t>Detector solenoid is required to install all the detectors</a:t>
            </a:r>
            <a:r>
              <a:rPr lang="en-US" sz="1200" dirty="0"/>
              <a:t>. The estimated installation time is 17 months.</a:t>
            </a:r>
          </a:p>
          <a:p>
            <a:pPr marL="284163" marR="0" lvl="1" indent="-111125">
              <a:lnSpc>
                <a:spcPct val="150000"/>
              </a:lnSpc>
              <a:spcAft>
                <a:spcPts val="200"/>
              </a:spcAft>
            </a:pPr>
            <a:r>
              <a:rPr lang="en-US" sz="1200" dirty="0"/>
              <a:t>Description of Procurement for Magnet:  “Vendor Design-Build” We will provide a 'Performance Specification’, a working design and a Statement of Work (SOW) to the vendor who then completes the design, produces their own manufacturing drawings and builds the magnet. It gives the vendor an option to validate and modify the design! </a:t>
            </a:r>
          </a:p>
        </p:txBody>
      </p:sp>
      <p:pic>
        <p:nvPicPr>
          <p:cNvPr id="9" name="Picture 8">
            <a:extLst>
              <a:ext uri="{FF2B5EF4-FFF2-40B4-BE49-F238E27FC236}">
                <a16:creationId xmlns:a16="http://schemas.microsoft.com/office/drawing/2014/main" id="{F9578A05-AF09-43F6-B643-C9B5E47DFF2F}"/>
              </a:ext>
            </a:extLst>
          </p:cNvPr>
          <p:cNvPicPr>
            <a:picLocks noChangeAspect="1"/>
          </p:cNvPicPr>
          <p:nvPr/>
        </p:nvPicPr>
        <p:blipFill>
          <a:blip r:embed="rId2"/>
          <a:stretch>
            <a:fillRect/>
          </a:stretch>
        </p:blipFill>
        <p:spPr>
          <a:xfrm>
            <a:off x="347127" y="4811926"/>
            <a:ext cx="5561967" cy="1871153"/>
          </a:xfrm>
          <a:prstGeom prst="rect">
            <a:avLst/>
          </a:prstGeom>
        </p:spPr>
      </p:pic>
      <p:sp>
        <p:nvSpPr>
          <p:cNvPr id="10" name="TextBox 9">
            <a:extLst>
              <a:ext uri="{FF2B5EF4-FFF2-40B4-BE49-F238E27FC236}">
                <a16:creationId xmlns:a16="http://schemas.microsoft.com/office/drawing/2014/main" id="{C8B6A218-3DAF-4013-8DDE-43ECAB8CBDEB}"/>
              </a:ext>
            </a:extLst>
          </p:cNvPr>
          <p:cNvSpPr txBox="1"/>
          <p:nvPr/>
        </p:nvSpPr>
        <p:spPr>
          <a:xfrm>
            <a:off x="6734859" y="5405198"/>
            <a:ext cx="2062014" cy="461665"/>
          </a:xfrm>
          <a:prstGeom prst="rect">
            <a:avLst/>
          </a:prstGeom>
          <a:noFill/>
          <a:ln w="19050">
            <a:solidFill>
              <a:schemeClr val="accent1"/>
            </a:solidFill>
          </a:ln>
        </p:spPr>
        <p:txBody>
          <a:bodyPr wrap="square" rtlCol="0">
            <a:spAutoFit/>
          </a:bodyPr>
          <a:lstStyle/>
          <a:p>
            <a:r>
              <a:rPr lang="en-US" sz="1200" dirty="0"/>
              <a:t>Average Time for Magnet completion = 5.73 years</a:t>
            </a:r>
          </a:p>
        </p:txBody>
      </p:sp>
      <p:sp>
        <p:nvSpPr>
          <p:cNvPr id="7" name="TextBox 6">
            <a:extLst>
              <a:ext uri="{FF2B5EF4-FFF2-40B4-BE49-F238E27FC236}">
                <a16:creationId xmlns:a16="http://schemas.microsoft.com/office/drawing/2014/main" id="{9BB49A17-A833-4A6F-BE28-1769D3C62A05}"/>
              </a:ext>
            </a:extLst>
          </p:cNvPr>
          <p:cNvSpPr txBox="1"/>
          <p:nvPr/>
        </p:nvSpPr>
        <p:spPr>
          <a:xfrm>
            <a:off x="7661409" y="2099037"/>
            <a:ext cx="1135464" cy="369332"/>
          </a:xfrm>
          <a:prstGeom prst="rect">
            <a:avLst/>
          </a:prstGeom>
          <a:solidFill>
            <a:schemeClr val="accent1">
              <a:lumMod val="40000"/>
              <a:lumOff val="60000"/>
            </a:schemeClr>
          </a:solidFill>
        </p:spPr>
        <p:txBody>
          <a:bodyPr wrap="square" rtlCol="0">
            <a:spAutoFit/>
          </a:bodyPr>
          <a:lstStyle/>
          <a:p>
            <a:r>
              <a:rPr lang="en-US" dirty="0"/>
              <a:t>Charge #6</a:t>
            </a:r>
          </a:p>
        </p:txBody>
      </p:sp>
    </p:spTree>
    <p:extLst>
      <p:ext uri="{BB962C8B-B14F-4D97-AF65-F5344CB8AC3E}">
        <p14:creationId xmlns:p14="http://schemas.microsoft.com/office/powerpoint/2010/main" val="285625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4"/>
            <a:ext cx="7886700" cy="428419"/>
          </a:xfrm>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370935" y="569343"/>
            <a:ext cx="8144415" cy="5883215"/>
          </a:xfrm>
        </p:spPr>
        <p:txBody>
          <a:bodyPr>
            <a:noAutofit/>
          </a:bodyPr>
          <a:lstStyle/>
          <a:p>
            <a:pPr lvl="0"/>
            <a:r>
              <a:rPr lang="en-US" sz="1600" dirty="0"/>
              <a:t>CD-0 Approval					December 2019</a:t>
            </a:r>
          </a:p>
          <a:p>
            <a:pPr lvl="0"/>
            <a:r>
              <a:rPr lang="en-US" sz="1600" dirty="0"/>
              <a:t>CD-1 Approval					June 2021</a:t>
            </a:r>
          </a:p>
          <a:p>
            <a:pPr lvl="0"/>
            <a:r>
              <a:rPr lang="en-US" sz="1600" dirty="0"/>
              <a:t>Incremental (30%) Design and Safety Review		February 2022</a:t>
            </a:r>
          </a:p>
          <a:p>
            <a:pPr lvl="0"/>
            <a:r>
              <a:rPr lang="en-US" sz="1600" dirty="0"/>
              <a:t>DPAP closeout report – led to reduced field (&lt; 3 T) 	March 2022</a:t>
            </a:r>
          </a:p>
          <a:p>
            <a:pPr lvl="0"/>
            <a:r>
              <a:rPr lang="en-US" sz="1600" dirty="0"/>
              <a:t>60% design team formation and kick off meeting		May 3, 2022</a:t>
            </a:r>
          </a:p>
          <a:p>
            <a:pPr lvl="0"/>
            <a:r>
              <a:rPr lang="en-US" sz="1600" dirty="0"/>
              <a:t>60% Mid-Project Progress meeting 			June 28, 2022</a:t>
            </a:r>
          </a:p>
          <a:p>
            <a:pPr lvl="0"/>
            <a:r>
              <a:rPr lang="en-US" sz="1600" dirty="0"/>
              <a:t>Point design adjusted to stretch goal of 2 T 		August 10, 2022</a:t>
            </a:r>
          </a:p>
          <a:p>
            <a:pPr lvl="0"/>
            <a:r>
              <a:rPr lang="en-US" sz="1600" dirty="0"/>
              <a:t>60% Design and safety Review			October 18, 2022</a:t>
            </a:r>
          </a:p>
          <a:p>
            <a:pPr lvl="0"/>
            <a:r>
              <a:rPr lang="en-US" sz="1600" dirty="0"/>
              <a:t>90% design contract with CEA, </a:t>
            </a:r>
            <a:r>
              <a:rPr lang="en-US" sz="1600" dirty="0" err="1"/>
              <a:t>Saclay</a:t>
            </a:r>
            <a:r>
              <a:rPr lang="en-US" sz="1600" dirty="0"/>
              <a:t> in place		December 2022</a:t>
            </a:r>
          </a:p>
          <a:p>
            <a:r>
              <a:rPr lang="en-US" sz="1600" dirty="0"/>
              <a:t>Found qualified vendor willing to make conductor	January 2023</a:t>
            </a:r>
          </a:p>
          <a:p>
            <a:pPr lvl="0"/>
            <a:r>
              <a:rPr lang="en-US" sz="1600" dirty="0"/>
              <a:t>Magnet RFI out					March 2, 2023</a:t>
            </a:r>
          </a:p>
          <a:p>
            <a:pPr lvl="0"/>
            <a:r>
              <a:rPr lang="en-US" sz="1600" dirty="0"/>
              <a:t>Sample Conductor order				April 14, 2023</a:t>
            </a:r>
          </a:p>
          <a:p>
            <a:r>
              <a:rPr lang="en-US" sz="1600" dirty="0"/>
              <a:t>90% Mid-Project Progress meeting 			April 18, 2023</a:t>
            </a:r>
          </a:p>
          <a:p>
            <a:r>
              <a:rPr lang="en-US" sz="1600" dirty="0"/>
              <a:t>Long Lead Procurement Review			June 26, 2023</a:t>
            </a:r>
          </a:p>
          <a:p>
            <a:pPr lvl="0"/>
            <a:r>
              <a:rPr lang="en-US" sz="1600" dirty="0">
                <a:solidFill>
                  <a:srgbClr val="00B050"/>
                </a:solidFill>
              </a:rPr>
              <a:t>90% Design completion and review			October  2023</a:t>
            </a:r>
          </a:p>
          <a:p>
            <a:pPr lvl="0"/>
            <a:r>
              <a:rPr lang="en-US" sz="1600" dirty="0">
                <a:solidFill>
                  <a:srgbClr val="00B050"/>
                </a:solidFill>
              </a:rPr>
              <a:t>CD3A Review					November 14-16,  2023</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6</a:t>
            </a:fld>
            <a:endParaRPr lang="en-US"/>
          </a:p>
        </p:txBody>
      </p:sp>
      <p:sp>
        <p:nvSpPr>
          <p:cNvPr id="5" name="TextBox 4">
            <a:extLst>
              <a:ext uri="{FF2B5EF4-FFF2-40B4-BE49-F238E27FC236}">
                <a16:creationId xmlns:a16="http://schemas.microsoft.com/office/drawing/2014/main" id="{521342CC-107D-40AB-A30C-13969FE6665E}"/>
              </a:ext>
            </a:extLst>
          </p:cNvPr>
          <p:cNvSpPr txBox="1"/>
          <p:nvPr/>
        </p:nvSpPr>
        <p:spPr>
          <a:xfrm>
            <a:off x="7551337" y="5308062"/>
            <a:ext cx="1135464" cy="369332"/>
          </a:xfrm>
          <a:prstGeom prst="rect">
            <a:avLst/>
          </a:prstGeom>
          <a:solidFill>
            <a:schemeClr val="accent1">
              <a:lumMod val="40000"/>
              <a:lumOff val="60000"/>
            </a:schemeClr>
          </a:solidFill>
        </p:spPr>
        <p:txBody>
          <a:bodyPr wrap="square" rtlCol="0">
            <a:spAutoFit/>
          </a:bodyPr>
          <a:lstStyle/>
          <a:p>
            <a:r>
              <a:rPr lang="en-US" dirty="0"/>
              <a:t>Charge #4</a:t>
            </a:r>
          </a:p>
        </p:txBody>
      </p:sp>
    </p:spTree>
    <p:extLst>
      <p:ext uri="{BB962C8B-B14F-4D97-AF65-F5344CB8AC3E}">
        <p14:creationId xmlns:p14="http://schemas.microsoft.com/office/powerpoint/2010/main" val="149301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4"/>
            <a:ext cx="7886700" cy="583696"/>
          </a:xfrm>
        </p:spPr>
        <p:txBody>
          <a:bodyPr>
            <a:normAutofit fontScale="90000"/>
          </a:bodyPr>
          <a:lstStyle/>
          <a:p>
            <a:r>
              <a:rPr lang="en-US" dirty="0"/>
              <a:t>How we work</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431321" y="957532"/>
            <a:ext cx="8623291" cy="5763944"/>
          </a:xfrm>
        </p:spPr>
        <p:txBody>
          <a:bodyPr>
            <a:noAutofit/>
          </a:bodyPr>
          <a:lstStyle/>
          <a:p>
            <a:r>
              <a:rPr lang="en-US" sz="2000" dirty="0"/>
              <a:t>Collaboration of Jefferson Lab, CEA </a:t>
            </a:r>
            <a:r>
              <a:rPr lang="en-US" sz="2000" dirty="0" err="1"/>
              <a:t>Saclay</a:t>
            </a:r>
            <a:r>
              <a:rPr lang="en-US" sz="2000" dirty="0"/>
              <a:t> and Brookhaven National Lab</a:t>
            </a:r>
          </a:p>
          <a:p>
            <a:r>
              <a:rPr lang="en-US" sz="2000" dirty="0"/>
              <a:t>30% Design done as in-kind contribution by CEA </a:t>
            </a:r>
            <a:r>
              <a:rPr lang="en-US" sz="2000" dirty="0" err="1"/>
              <a:t>Saclay</a:t>
            </a:r>
            <a:r>
              <a:rPr lang="en-US" sz="2000" dirty="0"/>
              <a:t> in collaboration with Jefferson Lab Magnet Group</a:t>
            </a:r>
          </a:p>
          <a:p>
            <a:r>
              <a:rPr lang="en-US" sz="2000" dirty="0"/>
              <a:t>BNL provides subject matter expert information on infrastructure and integration</a:t>
            </a:r>
          </a:p>
          <a:p>
            <a:r>
              <a:rPr lang="en-US" sz="2000" dirty="0"/>
              <a:t>60% design done as contract with CEA </a:t>
            </a:r>
            <a:r>
              <a:rPr lang="en-US" sz="2000" dirty="0" err="1"/>
              <a:t>Saclay</a:t>
            </a:r>
            <a:r>
              <a:rPr lang="en-US" sz="2000" dirty="0"/>
              <a:t> augmented with Jefferson Lab work and further in-kind contributions of CEA </a:t>
            </a:r>
            <a:r>
              <a:rPr lang="en-US" sz="2000" dirty="0" err="1"/>
              <a:t>Saclay</a:t>
            </a:r>
            <a:endParaRPr lang="en-US" sz="2000" dirty="0"/>
          </a:p>
          <a:p>
            <a:r>
              <a:rPr lang="en-US" sz="2000" dirty="0"/>
              <a:t>90% design work is also being carried out as contract with CEA </a:t>
            </a:r>
            <a:r>
              <a:rPr lang="en-US" sz="2000" dirty="0" err="1"/>
              <a:t>Saclay</a:t>
            </a:r>
            <a:r>
              <a:rPr lang="en-US" sz="2000" dirty="0"/>
              <a:t> augmented with Jefferson Lab work and further in-kind contributions of CEA </a:t>
            </a:r>
            <a:r>
              <a:rPr lang="en-US" sz="2000" dirty="0" err="1"/>
              <a:t>Saclay</a:t>
            </a:r>
            <a:r>
              <a:rPr lang="en-US" sz="2000" dirty="0"/>
              <a:t>.</a:t>
            </a:r>
          </a:p>
          <a:p>
            <a:r>
              <a:rPr lang="en-US" sz="2000" dirty="0"/>
              <a:t>Expectation is that vendor contract may follow similar pattern for vendor oversight.</a:t>
            </a:r>
          </a:p>
          <a:p>
            <a:r>
              <a:rPr lang="en-US" sz="2000" dirty="0"/>
              <a:t>Further discussions ongoing on international engagement on magnet construction phase</a:t>
            </a:r>
            <a:endParaRPr lang="en-US" sz="1600" dirty="0">
              <a:solidFill>
                <a:srgbClr val="00B050"/>
              </a:solidFill>
            </a:endParaRP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7</a:t>
            </a:fld>
            <a:endParaRPr lang="en-US"/>
          </a:p>
        </p:txBody>
      </p:sp>
    </p:spTree>
    <p:extLst>
      <p:ext uri="{BB962C8B-B14F-4D97-AF65-F5344CB8AC3E}">
        <p14:creationId xmlns:p14="http://schemas.microsoft.com/office/powerpoint/2010/main" val="31949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D1E3-3897-498B-A1AB-D2C2ADA9BDF4}"/>
              </a:ext>
            </a:extLst>
          </p:cNvPr>
          <p:cNvSpPr>
            <a:spLocks noGrp="1"/>
          </p:cNvSpPr>
          <p:nvPr>
            <p:ph type="title"/>
          </p:nvPr>
        </p:nvSpPr>
        <p:spPr>
          <a:xfrm>
            <a:off x="50008" y="43421"/>
            <a:ext cx="9093992" cy="543175"/>
          </a:xfrm>
        </p:spPr>
        <p:txBody>
          <a:bodyPr>
            <a:noAutofit/>
          </a:bodyPr>
          <a:lstStyle/>
          <a:p>
            <a:r>
              <a:rPr lang="en-US" dirty="0"/>
              <a:t>High Level View</a:t>
            </a:r>
          </a:p>
        </p:txBody>
      </p:sp>
      <p:sp>
        <p:nvSpPr>
          <p:cNvPr id="3" name="Content Placeholder 2">
            <a:extLst>
              <a:ext uri="{FF2B5EF4-FFF2-40B4-BE49-F238E27FC236}">
                <a16:creationId xmlns:a16="http://schemas.microsoft.com/office/drawing/2014/main" id="{5D5752BD-F1FB-467F-8E72-0700DA5B6F2C}"/>
              </a:ext>
            </a:extLst>
          </p:cNvPr>
          <p:cNvSpPr>
            <a:spLocks noGrp="1"/>
          </p:cNvSpPr>
          <p:nvPr>
            <p:ph idx="1"/>
          </p:nvPr>
        </p:nvSpPr>
        <p:spPr>
          <a:xfrm>
            <a:off x="181155" y="734459"/>
            <a:ext cx="8873457" cy="5758414"/>
          </a:xfrm>
        </p:spPr>
        <p:txBody>
          <a:bodyPr vert="horz" lIns="91440" tIns="45720" rIns="91440" bIns="45720" rtlCol="0" anchor="t">
            <a:noAutofit/>
          </a:bodyPr>
          <a:lstStyle/>
          <a:p>
            <a:pPr>
              <a:lnSpc>
                <a:spcPct val="170000"/>
              </a:lnSpc>
            </a:pPr>
            <a:r>
              <a:rPr lang="en-US" sz="1600" dirty="0">
                <a:latin typeface="Arial"/>
                <a:cs typeface="Arial"/>
              </a:rPr>
              <a:t>Magnet Design is very mature for this stage of project, the two most important design parameters are conservative: large temperature margin and large critical current margin.</a:t>
            </a:r>
          </a:p>
          <a:p>
            <a:pPr>
              <a:lnSpc>
                <a:spcPct val="170000"/>
              </a:lnSpc>
            </a:pPr>
            <a:r>
              <a:rPr lang="en-US" sz="1600" dirty="0">
                <a:latin typeface="Arial"/>
                <a:cs typeface="Arial"/>
              </a:rPr>
              <a:t>Incremental Design and Safety Review (30% review) completed on February 23, 2022,</a:t>
            </a:r>
          </a:p>
          <a:p>
            <a:pPr>
              <a:lnSpc>
                <a:spcPct val="170000"/>
              </a:lnSpc>
            </a:pPr>
            <a:r>
              <a:rPr lang="en-US" sz="1600" dirty="0">
                <a:latin typeface="Arial"/>
                <a:cs typeface="Arial"/>
              </a:rPr>
              <a:t>60% (PDR) Design and safety Review was completed on October 19, 2022,</a:t>
            </a:r>
          </a:p>
          <a:p>
            <a:pPr marL="228600" lvl="1">
              <a:lnSpc>
                <a:spcPct val="170000"/>
              </a:lnSpc>
              <a:spcBef>
                <a:spcPts val="1000"/>
              </a:spcBef>
            </a:pPr>
            <a:r>
              <a:rPr lang="en-US" sz="1600" dirty="0"/>
              <a:t>90% design review scheduled for October 5-6</a:t>
            </a:r>
          </a:p>
          <a:p>
            <a:pPr marL="228600" lvl="1">
              <a:lnSpc>
                <a:spcPct val="170000"/>
              </a:lnSpc>
              <a:spcBef>
                <a:spcPts val="1000"/>
              </a:spcBef>
            </a:pPr>
            <a:r>
              <a:rPr lang="en-US" sz="1600" dirty="0"/>
              <a:t>All the analysis work is either complete or near completion.</a:t>
            </a:r>
          </a:p>
          <a:p>
            <a:pPr marL="228600" lvl="1">
              <a:lnSpc>
                <a:spcPct val="170000"/>
              </a:lnSpc>
              <a:spcBef>
                <a:spcPts val="1000"/>
              </a:spcBef>
            </a:pPr>
            <a:r>
              <a:rPr lang="en-US" sz="1600" dirty="0"/>
              <a:t>All the design margin are well within the design range.</a:t>
            </a:r>
          </a:p>
          <a:p>
            <a:pPr marL="228600" lvl="1">
              <a:lnSpc>
                <a:spcPct val="170000"/>
              </a:lnSpc>
              <a:spcBef>
                <a:spcPts val="1000"/>
              </a:spcBef>
            </a:pPr>
            <a:r>
              <a:rPr lang="en-US" sz="1600" dirty="0"/>
              <a:t>Sample Conductor order is placed, working on finding the sample conductor test plan</a:t>
            </a:r>
          </a:p>
          <a:p>
            <a:pPr marL="228600" lvl="1">
              <a:lnSpc>
                <a:spcPct val="170000"/>
              </a:lnSpc>
              <a:spcBef>
                <a:spcPts val="1000"/>
              </a:spcBef>
            </a:pPr>
            <a:r>
              <a:rPr lang="en-US" sz="1600" dirty="0"/>
              <a:t>The conductor will be “Government Furnished Item” to the magnet manufacturing vendor.</a:t>
            </a:r>
          </a:p>
          <a:p>
            <a:pPr marL="228600" lvl="1">
              <a:lnSpc>
                <a:spcPct val="170000"/>
              </a:lnSpc>
              <a:spcBef>
                <a:spcPts val="1000"/>
              </a:spcBef>
            </a:pPr>
            <a:r>
              <a:rPr lang="en-US" sz="1600" dirty="0"/>
              <a:t>Magnet RFI was out, 5 responses received for magnet RFI, 2 response are very reasonable. </a:t>
            </a:r>
          </a:p>
          <a:p>
            <a:pPr marL="228600" lvl="1">
              <a:lnSpc>
                <a:spcPct val="170000"/>
              </a:lnSpc>
              <a:spcBef>
                <a:spcPts val="1000"/>
              </a:spcBef>
            </a:pPr>
            <a:r>
              <a:rPr lang="en-US" sz="1600" dirty="0"/>
              <a:t>The design work is well on track to for CD3A</a:t>
            </a:r>
          </a:p>
        </p:txBody>
      </p:sp>
      <p:sp>
        <p:nvSpPr>
          <p:cNvPr id="4" name="Slide Number Placeholder 3">
            <a:extLst>
              <a:ext uri="{FF2B5EF4-FFF2-40B4-BE49-F238E27FC236}">
                <a16:creationId xmlns:a16="http://schemas.microsoft.com/office/drawing/2014/main" id="{2D23C477-F0B0-4866-A319-68468C29B0DD}"/>
              </a:ext>
            </a:extLst>
          </p:cNvPr>
          <p:cNvSpPr>
            <a:spLocks noGrp="1"/>
          </p:cNvSpPr>
          <p:nvPr>
            <p:ph type="sldNum" sz="quarter" idx="12"/>
          </p:nvPr>
        </p:nvSpPr>
        <p:spPr/>
        <p:txBody>
          <a:bodyPr/>
          <a:lstStyle/>
          <a:p>
            <a:fld id="{893C5830-40F3-F04E-B2E3-10E6672BA8FF}" type="slidenum">
              <a:rPr lang="en-US" smtClean="0"/>
              <a:pPr/>
              <a:t>8</a:t>
            </a:fld>
            <a:endParaRPr lang="en-US"/>
          </a:p>
        </p:txBody>
      </p:sp>
      <p:sp>
        <p:nvSpPr>
          <p:cNvPr id="5" name="TextBox 4">
            <a:extLst>
              <a:ext uri="{FF2B5EF4-FFF2-40B4-BE49-F238E27FC236}">
                <a16:creationId xmlns:a16="http://schemas.microsoft.com/office/drawing/2014/main" id="{A675B0D6-6ABB-4511-B01D-D4D99037EC86}"/>
              </a:ext>
            </a:extLst>
          </p:cNvPr>
          <p:cNvSpPr txBox="1"/>
          <p:nvPr/>
        </p:nvSpPr>
        <p:spPr>
          <a:xfrm>
            <a:off x="6526231" y="365127"/>
            <a:ext cx="1513588" cy="369332"/>
          </a:xfrm>
          <a:prstGeom prst="rect">
            <a:avLst/>
          </a:prstGeom>
          <a:solidFill>
            <a:schemeClr val="accent1">
              <a:lumMod val="40000"/>
              <a:lumOff val="60000"/>
            </a:schemeClr>
          </a:solidFill>
        </p:spPr>
        <p:txBody>
          <a:bodyPr wrap="square" rtlCol="0">
            <a:spAutoFit/>
          </a:bodyPr>
          <a:lstStyle/>
          <a:p>
            <a:r>
              <a:rPr lang="en-US" dirty="0"/>
              <a:t>Charge #4, #6</a:t>
            </a:r>
          </a:p>
        </p:txBody>
      </p:sp>
    </p:spTree>
    <p:extLst>
      <p:ext uri="{BB962C8B-B14F-4D97-AF65-F5344CB8AC3E}">
        <p14:creationId xmlns:p14="http://schemas.microsoft.com/office/powerpoint/2010/main" val="194696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C57-EF00-41C4-B75C-2206C78F8467}"/>
              </a:ext>
            </a:extLst>
          </p:cNvPr>
          <p:cNvSpPr>
            <a:spLocks noGrp="1"/>
          </p:cNvSpPr>
          <p:nvPr>
            <p:ph type="title"/>
          </p:nvPr>
        </p:nvSpPr>
        <p:spPr>
          <a:xfrm>
            <a:off x="167255" y="157820"/>
            <a:ext cx="8407401" cy="540920"/>
          </a:xfrm>
        </p:spPr>
        <p:txBody>
          <a:bodyPr>
            <a:noAutofit/>
          </a:bodyPr>
          <a:lstStyle/>
          <a:p>
            <a:r>
              <a:rPr lang="en-US" sz="3100" dirty="0" err="1"/>
              <a:t>ePIC</a:t>
            </a:r>
            <a:r>
              <a:rPr lang="en-US" sz="3100" dirty="0"/>
              <a:t> Detector Solenoid (MARCO) Overview</a:t>
            </a:r>
          </a:p>
        </p:txBody>
      </p:sp>
      <p:sp>
        <p:nvSpPr>
          <p:cNvPr id="26" name="Content Placeholder 2">
            <a:extLst>
              <a:ext uri="{FF2B5EF4-FFF2-40B4-BE49-F238E27FC236}">
                <a16:creationId xmlns:a16="http://schemas.microsoft.com/office/drawing/2014/main" id="{4386AB9B-DDAB-4FAD-8E11-8E2212BD82FA}"/>
              </a:ext>
            </a:extLst>
          </p:cNvPr>
          <p:cNvSpPr>
            <a:spLocks noGrp="1"/>
          </p:cNvSpPr>
          <p:nvPr>
            <p:ph idx="1"/>
          </p:nvPr>
        </p:nvSpPr>
        <p:spPr>
          <a:xfrm>
            <a:off x="306392" y="1041546"/>
            <a:ext cx="4123137" cy="2478031"/>
          </a:xfrm>
          <a:ln w="19050">
            <a:solidFill>
              <a:schemeClr val="accent1"/>
            </a:solidFill>
          </a:ln>
        </p:spPr>
        <p:txBody>
          <a:bodyPr>
            <a:noAutofit/>
          </a:bodyPr>
          <a:lstStyle/>
          <a:p>
            <a:pPr marL="0" indent="0">
              <a:spcBef>
                <a:spcPts val="0"/>
              </a:spcBef>
              <a:buNone/>
            </a:pPr>
            <a:endParaRPr lang="en-US" sz="1600" b="1" dirty="0"/>
          </a:p>
          <a:p>
            <a:pPr marL="0" indent="0" algn="ctr">
              <a:lnSpc>
                <a:spcPct val="0"/>
              </a:lnSpc>
              <a:spcBef>
                <a:spcPts val="0"/>
              </a:spcBef>
              <a:buNone/>
            </a:pPr>
            <a:r>
              <a:rPr lang="en-US" sz="1600" b="1" dirty="0"/>
              <a:t>Superconducting Detector Solenoid</a:t>
            </a:r>
          </a:p>
          <a:p>
            <a:pPr marL="0" indent="0" algn="ctr">
              <a:spcBef>
                <a:spcPts val="0"/>
              </a:spcBef>
              <a:buNone/>
            </a:pPr>
            <a:endParaRPr lang="en-US" sz="1600" b="1" dirty="0"/>
          </a:p>
          <a:p>
            <a:pPr>
              <a:lnSpc>
                <a:spcPct val="150000"/>
              </a:lnSpc>
              <a:spcBef>
                <a:spcPts val="0"/>
              </a:spcBef>
            </a:pPr>
            <a:r>
              <a:rPr lang="en-US" sz="1400" dirty="0"/>
              <a:t>3.5 m long coil, 2.84 m room temperature bore diameter </a:t>
            </a:r>
          </a:p>
          <a:p>
            <a:pPr>
              <a:lnSpc>
                <a:spcPct val="150000"/>
              </a:lnSpc>
              <a:spcBef>
                <a:spcPts val="0"/>
              </a:spcBef>
            </a:pPr>
            <a:r>
              <a:rPr lang="en-US" sz="1400" dirty="0"/>
              <a:t>2 T on-axis field</a:t>
            </a:r>
          </a:p>
          <a:p>
            <a:pPr>
              <a:lnSpc>
                <a:spcPct val="150000"/>
              </a:lnSpc>
              <a:spcBef>
                <a:spcPts val="0"/>
              </a:spcBef>
            </a:pPr>
            <a:r>
              <a:rPr lang="en-US" sz="1400" dirty="0"/>
              <a:t>Operating Temperature  4.5 K</a:t>
            </a:r>
          </a:p>
          <a:p>
            <a:pPr>
              <a:lnSpc>
                <a:spcPct val="150000"/>
              </a:lnSpc>
              <a:spcBef>
                <a:spcPts val="0"/>
              </a:spcBef>
            </a:pPr>
            <a:r>
              <a:rPr lang="en-US" sz="1400" dirty="0"/>
              <a:t>Conductor: Copper Cladded, Rutherford Cable made with NbTi superconducting strands</a:t>
            </a:r>
          </a:p>
          <a:p>
            <a:pPr>
              <a:lnSpc>
                <a:spcPct val="100000"/>
              </a:lnSpc>
              <a:spcBef>
                <a:spcPts val="0"/>
              </a:spcBef>
            </a:pPr>
            <a:endParaRPr lang="en-US" sz="1600" dirty="0"/>
          </a:p>
        </p:txBody>
      </p:sp>
      <p:pic>
        <p:nvPicPr>
          <p:cNvPr id="15" name="Picture 14">
            <a:extLst>
              <a:ext uri="{FF2B5EF4-FFF2-40B4-BE49-F238E27FC236}">
                <a16:creationId xmlns:a16="http://schemas.microsoft.com/office/drawing/2014/main" id="{D6E59921-321E-4D27-A86C-4B4BFE8D4E82}"/>
              </a:ext>
            </a:extLst>
          </p:cNvPr>
          <p:cNvPicPr>
            <a:picLocks noChangeAspect="1"/>
          </p:cNvPicPr>
          <p:nvPr/>
        </p:nvPicPr>
        <p:blipFill>
          <a:blip r:embed="rId2"/>
          <a:stretch>
            <a:fillRect/>
          </a:stretch>
        </p:blipFill>
        <p:spPr>
          <a:xfrm>
            <a:off x="4915638" y="3957549"/>
            <a:ext cx="3548290" cy="2086460"/>
          </a:xfrm>
          <a:prstGeom prst="rect">
            <a:avLst/>
          </a:prstGeom>
        </p:spPr>
      </p:pic>
      <p:sp>
        <p:nvSpPr>
          <p:cNvPr id="3" name="Slide Number Placeholder 2"/>
          <p:cNvSpPr>
            <a:spLocks noGrp="1"/>
          </p:cNvSpPr>
          <p:nvPr>
            <p:ph type="sldNum" sz="quarter" idx="12"/>
          </p:nvPr>
        </p:nvSpPr>
        <p:spPr/>
        <p:txBody>
          <a:bodyPr/>
          <a:lstStyle/>
          <a:p>
            <a:fld id="{893C5830-40F3-F04E-B2E3-10E6672BA8FF}" type="slidenum">
              <a:rPr lang="en-US" smtClean="0"/>
              <a:t>9</a:t>
            </a:fld>
            <a:endParaRPr lang="en-US" dirty="0"/>
          </a:p>
        </p:txBody>
      </p:sp>
      <p:sp>
        <p:nvSpPr>
          <p:cNvPr id="4" name="AutoShape 2" descr="data:image/png;base64,iVBORw0KGgoAAAANSUhEUgAAAlgAAAHCCAIAAAHLFhClAAAAAXNSR0IArs4c6QAAAARnQU1BAACxjwv8YQUAAAAJcEhZcwAAEnQAABJ0Ad5mH3gAANisSURBVHhe7P0HTBxZ2u8Br0aj0Wi+0Wo12rt3tfe9q9Hc0Wq02m/ufPvOnZ3gHDDOgMk555xzzjnnnMHkZDDGJGNMMtmAScYYY8AJx7E99nxP1Tk0TQNN00B305yfHpVOnQpdp57+979OdYU//C7skBbufoS2hU+fPkWF7W+hmJiYq6trQUEBHt8mPnz4kF9ZjUc44MmTJ6iw/S389NNPz5w589lnn+Hx7cDNzc3BwcHazk5BQR5XbcQOtnAnsLOzc3d319TUxOMcwK6F8B1bD3M7e5hh7sGD8tICNQMjND8P0Le2j4qM9I1LwuMcwK6Ff/gDu8R6R8S6G6osLi529w/iKl4xdW8GlziAXQtDQ0NxaRVWVlbBQUHnz5/X0NCIjooKDAzEE3jC7YlJXOIAdi1MTU3FpVV4eHiEpWXDryW0MLGoPDMzE0/gCX1DI7i0iuzquoH+fjxCw2ULHR0dw9KzUQ553MJEZ7V0d3VUrrzeXn7j5uWeW1cHR5tGJq+N3m0Zn26dmLlx5z6aAeCyhU5OTh7BYalll/KuNPK4hdA8iKaRO9dGp66j9kzev3Fntg1i6kH73Qcdd+c6781XVVWh+dm1MDs7G5dW4eXlBTnkfQslZHUOHzv+85Fj8vLyzO3pmlnomX3cN/908OGz4Scvby++Hnv+Bi3CroUlJSW4tAprL7/I7PyMqiuFDdehnXbuXnjCDnPoqKi0mqaitp6qoQk0crk9z96MP38z/uLt2LNfbz99NfTwWd/sI7QIpy189+4dLjFh7embdekKHtl5oqKijOydzJzdrdy9bb39tU3MGe3pnX3UOTXbOjrVMHj78s2Bihs3i5taCy5ehKW4zCECWpjJwxaqqqq6hUV5R8cHJKSGpGZFZl/UNbKv7UbtuZF3pQk2Br5QCYVlMXlFEZl55o4usBS7FtbX1+PSOvC4hYWFhSmlVfCJ+Veby6531HT1wxcVtycrD9ocmJjqG5voFRnrHhblEhSmrq8PS221hVnVVxireP/+PSrsHB137nffmx9cWIQvJ2gPWugVGQeJdQkKd/QPtvMJgE2ydPOCb7KxvfP16y2wCLsWboi1pw8vcwjIycnB78rQ4xf9C4s9Dx5DCy3dvan2ODjr29jrWNhomlioGhgr6ujLqmuhRTZoYXBwMC6tBY+/pQA0qf3uXPvUg7apWbD1c+el4EeVao+GtqSympic4mlJaZFz4odET/1y5ChaZIMWtrRQiV4POKDx9/fHI7wCGtk4NHGlfwQKpyVloD2HRU/tP35i/zERiH1Hj3d1d+NZadi1sHvlrCwUBurl+GhD4HEeAm0Dft63D5rUeqMN164DuxaOj4/j0lqoS4rwq4Wbgl0LJyfZdVIKA3AOY3ML4dh364HXuw7nuIX7FmZ4aqIWgsmGJKe3jE2vjLtLsbrMmAcHHEbDEK93x9h0CxlkVNZ2z8xTh/arAg752QeaLSw9B4Z4dTvGGi1k5Jc90fk1cIy/9cCr2zHYtRAOCA1p2trW+OGCbnXH9NzWA69ux+A+hzk1V7vuLWw98Op2jDVayCE51XVd0/MbB/RTWWpWBl7djsF9CzMra25M3GOJ1onppTKjgINpElPl+D28uh2D+xaa+haCB1ztH+E6/GITYYhXtwQcUX311Vfsj6s2BfctNHTLLmluLbveyXWcU7GHIV7djsF9C11DE7Nr6rceeHU7BvctdA8Ng442jqLy5fImA69ux+C+hbZeviflzOG4JCw9G4ah6dmbDXE1exji1e0Y3LfQxMFZXF7ROyreiw4oeEfThWhcYI7lSYyaqHh5DS2owavbMbhvobaZpb1v4NYDr27H4L6Fitp6RvbOWw+8uh2D+xZKyCup6BurGBhTQy4CFqSXxavbMbhv4SEJUzE5xeWQZypvJvDqdgzuW/jLocMHREQPnDh5EEJEFAc9emhVoHqWOallRU7i1e0Y3Lfwx+Pyupa26FQXd6Ftbg1DvLodg/sW/nzwEPPmch14dTvGGi10dubo920Xt1DIIC3cAn//+9//+c9/fvnllwcOHMBV/GAHW3js2DFJSUl0Kh5X8QPyLd39bGcL/0DDKLu6uqIywtbWtr6+XlFRMTk5+euvv/7000/fvHkTGhoKc3700UdQX1JS4u3t7evrixfYJkgON8nY2Fh19fKVvEFBQQcPHpyamoIUmZmZwQ/Pvn37oB4KUKmrqwt5fvfu3X/+8x+oNDExgRoO/zXhHJLD3Q9p4e6HtJCvsDgq5zBsGdhEC9lc/80APP39+/fNzc14fGswWvjq1WsY9g1ucFkDAy5byObaYQZr/lvMNYwWKigouLq4eHp6amhooBr2cNnCDa/o23YYLYSCT2yikrIyGt0Qdi2Eda1HV1eXg2+gR2iEvY9/VWWpracPXmbHgA9FBWtra5+YRJ+YBDS6IVzm8MmTJ/k1dQvz8/B1vTs1xYOLLhktBDwiYnCJA7hsoaGhoaODvZWVVWpKiqamZmRkJJ6wY6xoYfjOt9DNzU3P0sbazj6zug5aGBgYgCfsGMwtdA+PxqVVLDx5mlJ6CY/QcNlCd3d31+AIOPyPLyiFFrpwdtJxKzC3kHE7yeKLF4VNNy519V/pG2kYGm++TV06dn3iXuvk8l1R3LdQXFyMus3i0pXc2gY/Pz88YQuwv3aH0UJ5eXloIQyZ23Pjzn3q6rGp2XbqDoy5jun5pqExND/331KX4PClFtYHBGzDRbSctHB0dBT8cN+RY/uPHIVG5tY2ovZ0zSx033/YO/dkYGHx1qMXI9Ql4L+i7iWXLTS0d3IPi04pu5RT21BQf83OwxtP2ALs+7uohdAqSWVVOU0dZT1DKXkFaAxqz+izX8eevxl//nb8+ZvRxdcjj18MzD3pnqEusuKyhYxrXEDWC48eo/IWYX/dDKOFJo4uFq6e1p6+9r6BMLrcnnvz7ZMz14Yn6nqHLnX0lLa0FzRQ129vvYVVvGyhrKysZ2Ssb1xSUHJ6eEauvILC1b7h6s7espaOgvqW7Jr69IrLScUVcRdLorIvhqVRlz5w2ULGNyqlbNtayP5IELUQRJhWUZNzub6osbWyrTu1pAJ+C6j25FwMT88JTs7wj0/2jo4Hw3QNiXAKpLoHXLYQfhXQwTfK4bYcpjJuplsTxre0c2q2/8Hj4ccv4Ldk6s1vzO2x9wuy9fa38vAxd/UwcXQ1tHOCRbhvISps47eU/T1WqIWKiopjz94MP3k1+PB539zTiNQMK0/fpfY46lnZaZlZqhuZwe+QvJaujBp1v/e6LczKyoLuz7/+9S9YKa5ai21sIfseGWohICcn1373QdvUAzBASKm6MbTHCNojraYhoah8VlpOVPzC0dNn9x87geZft4USEhKqqqrw9WP/I+7l5XX79m08sjU4bKGMjIyamlr9rbGy1i5o4UlxyaOnzx04Lsr4m/WUuASaE8HltxSBLtTfrntm2J83YLQQYPyNJSpvf+LceVy7DgLUQvYwt3BTbEMLAwICWG4M4S6CgoLwetcCfALfH7J58Cq4biFsGborZGWw3EiCgrkezbYcPj47fqJg0y1kgO4KYQS6T4Qx3DBgtpruW9v+X9pquG8h810hXIeH5zYcvrOHXQsNDQ1hGBcXh0ZZYLkxhLsQ6Byy3BjCXQh2C1feGLJ23NvgjpJtOVHAHu5byHJvyIoYZ7p5hLm8KgQ3h4YWVsz3hnAXCQUlMgoKeI00//jHPz755BMxMbEvv/wSV20Z7nNYdr2zvLWLcXsIFxGcVuLu5oZXt2Nw30Lmu0I4isuramrq3QS5hSw3hmwQ69xywvWRJ+dw38LQ9OywDHQ7CeutIhsGug/FJSjMyYnqku8o3LcQ3RWCbg+hyuieEaYyI6ibTVbVU5XR8Q4ODnh1Owb3LWS+K4T7sKceALejcN9ClhtDuAsbGxu8uh2D+xYy3xWycayeja6xsrLCq9sxuG/hihtDuL2dxNzcHK9ux+C+hQcZt5OsvE8EAt1CssYdJUyz0beTiJqYmODV7Rjct5BxnovrOCcjZ2IiwPc9sWwud6Gnv+MP0NyghV9//TUurYJlW7kLgf6WbgvPnz/HpR2Dzy1k/x/wtkBauAUWFxdfv6auuGOD8OeQB5AWbgY/Pz90E5eYmBh8/dCFb+iv4ujo6G+++ebNmzd/+tOflJWVU1NT0X+jhw4dkpSU/MMf/gD1MAqLbPsVkCSHm6G/vx8ygE5M3Lt3Dwrq6tSlWqKiolCAjtLDhw9hHnre39Ext66uLrpb6NixYzD64cMH5htStgWSw92P8LdQ6CEp3PWQFHIPOBscoPAY/NlMkBRyz3r/uPz2/r2RjX1Vw/bcF8UMHNuu7ortVAr/1//6X/B50MjVuHAAOvaG4zkoTE5OFhcXo9WiCycAPJ+LC14pV8AWomNK7oA14BLN8PBwYWlZX1/fzZvdVlZW/uGRjoaKrdmR799/wHNsGZ6mcMPn8gsBLCm0t7eHGnc3N/fwaL+4pFM0eNo2wdMUtra24pLwsjqF8Kvg5ORUWlpaWF7pE83pPXacw30KYUlc4hh0eXFWGXWnVVJR+YvJ3OcvXqZGOzzoS/7tt9/gOICea3fDkkLA3tVNx9LG3Nnd0Nbh+o0buHb74D6FnNzbvCaDY+NpFdU2Do4HDx48LnpKUlLywoUL7+FI7sO22QMfWZ1ChEdEzKZeusU5PE2hG42ylm5Yera1nf358+czq+s0NDQ0NTUTi8oDAwJ4/JqvnWC9FIIX9q7/VrGtwH0K2d8LsSaQP0dHR5eQcJRCMTExlEIAUhgQ4C/EKVTQ1L5y9SoeWYfHz56VX2srbLpR3tZ9qav/cs+tK/0jVwdHG4bGqberrfMaBV6nEFqobWoRnpETX1By9uzZzEtXpGXlKBUWVwhxCmMdVNB74YquUe+8w+npG7k6MNpwi0pP8+071PvvxqhX4FH3+E7MULf5Ui+OW3p3HMQU9Qa5q0OsL3nkdQrh2Mw1JDIsLRtkl1p2CVKYd6Ux93IDjPr7+QlIClfvEc5hSaGMjIy8vHyYtQJKIbpvCTKxIj1Ubqj00HdkQ8xRr8Wbnkdvxrs587D7/qOe2ce9D57Qr8h7PvhoxT//3KeQi06ega2Dpbu3a3AE/JCuSGFtPYz6+voISArZ35jHHuYUooQdPnn6+NnzouIXTkvKnJOVF1dQhkplFW2/2ET6ZvOl9Mw97V9YHHz47NajF8NPXo48fXV78dele7Wp27UnXlAB5bFnvzbduoM/g8cpZMHa0zeltCrr0pXtuhlzu9iWFL569QpSpWZkomFspmVmqWNhrWdlB19iI3snE0dXmKSvp4fTQ+eGkZ7Rp69Hnrwcfvzi1sNnA3NPemcfdd+b75yabYdf19Gpa8MTDYO363qH0KcA259CVVXV9e4BYbnvHKUQhChoKWR/fzx7GCnU0tKCPNl6+9v5Bjr4BTsFhjoHh7uGRsKhqWdkrHd0PEy90n+ne2a+C348J1ek5/LNgUsdvRU3bpa2tFPvo6y/Br9V2TVXYV+lV1xOKb3UOHjb1BJflMp9Crm4WoDl202lkP4tFbQUctE0BowU6ujoyMnJhqRmhmfkRmZfjMktjLtYAn4B39q0ihpotYq6urS0VEF9S96VppyaepQeMJekksqEwjKYOSavKCr7YkRmXlh6TkhqVlByRmBiqn98sm9sInwDjO3w1e/8TqFAqnBbUvju3TvQWVlLR2Vbd01XP2irYXD02sjkjfFp+FUE8Q0uLMIMkB6/uOTglenxiozzCI9xC4tyDYlwCQoHBTv6B9v7Bdn5BICsYb/JaWgrKKmiD+JpCuGT9PX14SMhl7Ozs7QKq7KqcQqV13oK2YaXvO0EW7F5lsOZpIzMm3cfjD17A7a3HM/e3F58PUCnENLjwJQeGy9fKw8fSzcvc1cPM2d3cE1jB2dDO0d9G3uwUh0LGy0zK00Tc3UjM/wZW0nh1hFYFRYVFeHS5mFOIQBJ6ro3Dwec3bOPoHvQdW8BegvQZ4Ceg7SUlIKCwlJ6bOn0WGqaWqgbm6kamijrGSrq6Mtr6cpqaEuraUgqq0koKIvJKZ6VljstKd3c3IQ/gOsUioiIjI+Ph4aGwsLQMce1m8Te2w9SmFxSiccFBi66vAxYUghAFg2MzKCrTsXEDPTcW8amLZ2coV5KWR2nR5FKzzkZKj2i4pIi58SPnj57SPQU9WKQpZfEopBSxr+fDPijQsZrZlHw/o267OH6DD6wOoUAqO38uTOQMxkZaShDAdh35Oi+o8eZ0wMBNSfOibW2teMlOYD7FG7lyDvZVW1PpZBBbm5uaWkpHtkmuE/hVvq/3iYyLCnMLC6r7ei+wjZgBjbBMvN6Udu+HGvU06tKTk7GG7p52KdwJ+BPChnvekYREBCQVFzRODzBLoboYKncmfD23vghKrKysmueDnz//v1vPAd/NhM7nkLVC8fS3dWzvDSddMRzvDV9fX3TK2vA7T2Cw1on7zMFfQiw44E/zszJubKjH2p48CyjnYajFK4W71ZIKLrcNvWga5p+jhyfwjsytn16Hgo8eITKTsNNClVVqYPdP9LAj0l6evrLly9ramrQ1A3JulQHXSUBiT2qQubbV9HD8hsbG9EoJ8RcrKX+IROM2KMq3CKZVXVLj/NaehoWj2L5MWKM4MHTtnYajlK4vWRX1XZMPVg/ZnkV1MftFRVuI4VXGlJKKptHJpuGJ2DI+7iGhrfvoFEbl3WftbW4uPjxxx9HRkaiZ6eJiYn9+9//TklJQVMFBz6oMCb7YnVX/43JGRjyKyIy8y5ebYaCl5cX3qxV1NbWfvHFF99+++0//vEPGEXPwduulwBtI3xIYVBiakFDi4CEh4cH3qxdCx9S6BkRnVZezVXUrKrhIlashPcnybYdPqTQ0S8oOrfAJTAEhhtF4aoaNgEzMwfL1BURmpaFZuPw/duCDB9SaOnqEZCYKqGoHJiYBgW+hIKWrqW7FxR48NjJnYYPKTSwtnUJjlg3QuhgqeQ2qAtS2KwtJIIHz9XcafiQwsPKcRZuXgISPHis5k7DhxTKqqpqm1txENararYerOu0trbGm7Vr4UMKz0pKy6prCULIqGtZWFjgzdq18CGFR06cEBWTEBW7AMMTVIEKKPAlzMyWL/HbpfAhhT8fOLD/mIiupQ3ztUA8DnUjs6Mnz0CBB49F3Wn4kcKDh2DfHTgpz9ihvA9RJe+Dx6nCXknhHzb/uAQ2oBQKSOgbbPz45c8//xyXBJINchMaGuq6reD1ErYPPvyQChTb+282XyApJCncPLW1tczm+ubNm0mOQYv8/e9/h+Gnn34KQ21tbboOU89EKltgJbAZ2/WCVD5CVEhUSOA3AppC+IlDfP/99zBENYwhG9Cj6NcD3RDKuC00PDx8zRVu/fEQvERAU/gRDXTI4uLi/v3vf6NKU1PTTz75BHa6t7e3srLy7OwsqkdpOHLkCBr9+OOPoaalpUVSUvKf//ynn59fVVWVtbX1N998A+VHjx7BKFqksLAQCjA/MlRwZcb8aIZDhw7BEJUFFsHdOH19fVxan/PnWd8mrq6u/v79ewMDA0gGjN67d49lPTdv3sQlJmxtbWEIR0BodHch0N+vzeLu7o5LbNnUGYa3b9/ikqAiVCncm5AU7npICnc9JIW7HpLCXQ9J4a6HpJB7qPfv8JY1H0tPUsglfDllU15ejktMkBRyyZopBJWk5xeoaeuGp2bgqm2lsLAQl5gQ6BSiezNdXV2Tk5NNTU2/+uor9E+hILA6hb39A3MLC67B4VDuu7X8KN9thKcphBYC9OUyK0DvytoQvBaawMBAGFpbW4+PjzPegoTn28Jrt9AWorVxwepl6+sbCsqrLNw8L168aGRmXl1dXZgb09eWhCdvB7tPhQCkDb0DGZCWloa9g8p8Z3UKTUxMNDU14cvh6elpYG4pJiampKSEp20TuzKFAsvqFMJPgp+fn3NQmF9csp2dnZWV1bNnz/C0bYKkcDthk0L/+BRRUdHTp8/gCdsHSeF2sl4Krdy8Ki5dis3I8o3dThdEcJPCyMhIZP6bBZY1dXI1sXd6/vx5WVmpmr5hRm7+zMxMUWmZjadPcdka/ZvdxeoU6hgYOjo4OAeGwg+pV1Scb0winrB98FqFnb19qHC7OSIplv4zdr7k1atXERm5dPXuZnUKb7S1K+nomzm6ghBd/QJw7bbCZQpzc3PZX1O0Hl19A9DVffjwYceN608XF4uLi63UZRfm5+MLtvlZuXxhdQoRBraOvrHbrz8Er1X48sXLly9f+cfEgberqamJnDq1f/9+34BA31juH8QrOAh/Ci0tLR0dHXx9fCIjI+Tk5CwsLJKTk06fPu0f4B8aGhIaGtrf349n3Z2sl0J9WwdhSOFvv/3m7e199ISolbt3TF4RSmF6eTWkMCAk1D00En6c19yaXcS6KbSBFG7/i5gRvEvhu3fvIIVHRE54hEfHrpPCgoICPPfuZP0U2nOnws5bI1mX68MT2LkMr1N4WETELzaJOYVnzpwRehWek5JW0dn4Ctje0fG8uubS1s7Kjt7qmwO1vUNXB27X3xprHJ5oGrkTFByM51sJz1N4XAS+j5BCeXl5SGFkRg5WYViUsKpwcvw2eoWol7E0rqIZnLiTCwm7vnbCmkenrqH3wo7fu06/F7Z18r7/WlnkgwoPHj4CKZSRlgHlZdfUQwr1jE2E+If0zsQ4SmGKiwpKWA2dsLrVCRtbkbDVL4ttvj0F/TG83iX4kMKffvoJUphcUplWcTn7cn1+XVNGZa2w/pCOjIzIykijFPqbydg6uVAJu72GwjZ4u+809XbfS519N+8/wqtegg8p9I6KW05hTX3elcaMysvuYUKYQjgIB7+Qk5VBKYy2VYRRNTV1KmFUtpgTxsjWgw6UMPTc8JmFm/cfds8+6nnwuG/uSf/84sDDZ1dqa/EH0PAuhahTASlEXrgyhbUohUL2QwoJU1CQ//GA6P6jx34+fOznI8fQO7cCQsMhZ/Qr8JYVhhM2QyWsl0rYUyphC89uPXo+9PjF8JNXtxdfo7cz98//ij+AhncpBCxcPW28/HzhiDSXKYXUD6kQqvD9+/eQrX1HJI6ePidyXvyUhNRZaVkxOUWURfg9vNw9iBK2pLCnTAl7efspnTD63ZWrX9mMP4OGpym08vCx9QkISExLKCyD/GXVXM2/2lzU2AqOGJ6R6+jtl3NReFQoLS0NqZJQVJFSUZdV15LX0lXSNVDRN1YzMoV6ZSWlwUfPWRTGkjMqIGGLv44+fUW9Y/vR88GFxf4Hj3vvP4yLi8cfsxMpHB0dxSW2TN6dDk/PARWGCcV/FAjmFFL5k5BQ0TfSNLXQNrfStbTVt7Y3tHM0dnDWNrWAqeilsOPPqVRR8nrxlnoj+uLr2ysT1gO/rtNzHWCc49Mttyebbo3V94+Ut3bij9mJFLL4wXowUgj6w1X8eHPc9sKSQil5BSN7Z1MnN3MXD0s3L/gRAh+x8wlw8AuCqZ5BSegt9rdZE/aAJWFXegZruvqq2rvLr3eWNLcVNlyHXy/8MTuRwu+++w6X2LIXUgjejxLmGBDiHBjmGhLhFhblERHjFRUnC0eqcnLwk0gpbOp+24qE3arp6mdJWG5tQ1Z1HRw0pJZXp5RdAifCH7MTKeQwDZDCsAwhT6F7WDRKmE9Mon98cmBSWnBKZlh6dkRmXmx+McxQP8BIWA/8NpZcaytsvH6RkbCq2rTy6uTSqsSi8viCUlgkOrcgMisf9piOuRX+GL6nMIc+kMFVQpdC/8TssPQcSFh0TgEkIKGgNKmkEmQEucmuuapragGHchfrr0HCslckrGIpYYUoYaFp2ZD7wKT0gIQUv7gkn5gE+Frgj+FvCmHjhFuFLpHF6RU18OuXXX0Vur8FDS2gs4obXZc6e2u7B+GQ1TssYuTR4nLCsi8yEha0MmGeETHu4VFuIZEuweHOQWGO/ssnS/mWwjtUCnNQdwJXCV0K7Rwdci/XX+qgEgYm1zw0fn10qn1yBvwPXBBm0DM0gB/YkDUSFuseHu0WupSwgBAH/2B730DoksEBkbWnr7mrJ/4Y/qYQXIGRQnQQhJb9+OOPoZuPdkdsbCzzfhFwmDf1woUL0Iu/fvsOStjA/JOhh8+gtwDdBjgQhf4fpFBRSZGDhPlYunvDkZGZiwcc3Jo4uhjZOxnYLr8MhacpfPnyJTSyt7eXevgdSiH8kGZSKYR6mMpYtrKyEob//Oc/a2pqPvnkE1Qp+DCn8NatW5AkRsJQLxDF6OKvI09fwVQpaWnHgNB1EuYOCTN2QAlz0Le2g56ltrm1lqmlhrGZuJwC/pidSKHLyvtX1oP2QmE+nAEgSTfG7kC2IIafvLz16PnAwrP++ae9D570zD6GqQqq6qLiFyzcsMKYEmaPEqZpagEJUzM0UdE3UtI1UNDWk9PUkVHTnJmZwZ/BxxRSP6Rpyz+kwgFLCqHnB8csfXNUwrrvP+qaWei6N98BHcG7EA8ghboWNswKwwkzMlXRN2ZOmJSK+gUlFXF5pXOy8mekZE9JSOIPoNlcCuvr6xcWFtzd3WHLUM3g4CAqMNhECpm8UDhgSeGHDx8gT9BJb7sz247f2039u3TjzqyDpzdM0jAxpxJmgBMmDwlT16ITpgoJO48TJnXivMSxs+ePnDpzUET04ImT79+/xx9As7kUwiY6OjqiMtLyP/7xD5ZHBHKYQsAnNhG6RDnlVXh898OSQgDyBLTffXCDfk3/9YmZ6+P3ro3dhUo42JFlJEwBEqZAJeyC1AkxieNn6ISdOHng+In9EEvPfT98WvYF02uvEZtLIeS/vLxclQbViImJoQIDDv2sp6fH3t7e398fhrhq97M6hQDKYvPo3YZb41cHRmt7h+Xl5KDmyImTOGFIYShhTA/qR/HD/oPe/gFrPhMBsf1eyEkKc3y0GZHnq4Nrdz9rpvDBgwenJTQgZyA7GfofKFTed/QYS7YgIGFuXj6//fYbXpgDBCCFfrq4dvezZgoB6C+hzDGAbJ2VUYGEOXt4bvG5ivxPobOBDK7d/ayXQsTc3Jy3t/cuuMt3sym0UGN9AuzuhX0Kdwj+pzDXV6ehoaG2oxviCttA86wXLDOvGbXty7FGPb2eolruHwO8d1MYlpJ+ueeWgATzH+JsWDNbdnZ253jOms9952kK8/10vEIjGocn2MUQ03CHo6ChBW8lW9YTHBxM8hiWnj6Cpyn0NZOTVVJpGZuGgD2ICusHddX6UgEFc5kRaB7GJObCuhGQkALD4mvteCvZwkkz+cjOp9Bb00lXIstLM9tL01DhZHl5eevkzOWeIY/Q8FbqLAYKdKX6Tgfj4+67+/tDTSnTxWFs2OspZAFS2HZntrZnqKqNOp24ZuBr11cGVG4lWNY28/otDMtvrPHCg9UIcwq5gErh1IOOewsphaX0uWD+xNybdzAsbOrCm8UWksIVxCZdRHeECEJk1+35H1Jgbm6upqZmcXERj29EaWl5O3WPiEBERVs33iy2CHkKR0dHh4aGnJ2Xr+9gT0VFBfVHqGBEZfteTSG6r6yoqAiGra2tMGxp4aiDBUAKO6fnBSSyaokXbh5IIXV3nWBEVUcv3iy2CHMKU1NTcYljVqZwnrfB+FwcRdc4+iENDQ3FJYGEHymcnt+2QLlhqeQ4qtp78GaxhaRwBdThDPQL141ZHsaDSs669gLOllLIxQtTqRNsE/ducBCt49OtE9MrKsdXjuKYZq6HRViXWj/Kr3fgzdrN8DqFkelZzSOTjLjGVOZl1PWNwLCoqbW48TreslWgF9CiFy2Ym5vDUFRUlJogYPA6hfKq6lf7R3IvNxTUX4MCv6J//hkMbSOvahqZ4C1bBeMtGWhUYF+fzusUlpaWVnf1Fza2Vnb0QIFfMfT0FQwzq1Y81YWFH3/88f379xISEnhcKFXIxfuLi4qKyq53hmdX6thFQYFfUT8wAkMTv0t4s3YzvE4hCLegoUVAIu4iR78i3d0cdR/5Ba9TWFxcnF1Tv25cXlWzk+GfxNG7Z7jwC16ypRRy8fWEH9K08mquomZVzVYjNDULbxZbSApXAClMKCwTkAhOSsGbxRaSwhUUFhZG50IUBCWnw5Bt4Dk3E2iRjZcKz8iBoXf08sMk2EBSuIKCgoLQ9Gz3sCgNc++w9JywdOpZH0vDHJi0E4HWDJ/CGD2t7A4Ft9BIvFlsEeYUTk5O4hLHQAoDElNtvfyM7JygwK+Q1dCGoVPA2o/AZoGLozZewusU5ufne0XF+8QkyKpqeEfFQ8Aoc1CV0VTgUbqM5mRUrg40Cc3JqGEeZQRaFaQQyrbefniz2EJSuAJIoUtIhEvw+hES4cp+hk0F21VZunngzWKLMKeQi9OGeXl59r6BAhLGDhxd8kNSuILc3FwLN08LNy9BiONa2Xiz2ML5lUF8gQ8pNLJ3FpDQMDbDm8UWYT7B9vLlS1zimJycHG1zK87CelXNNoeKDkf3/gtzCrkgOztbRd+YCoOlQKPbFexXuPJDZdQ08GaxhaRwBVlZWbLqWgIS4vKKeLPYQlK4gszMTDE5BTE5xTVCng6Wyp2Mw9J2eLPYwkXfiZfwOoUZGRmiYhKiYhdgeIIOehSXeRxHT53Cm8UWksIVpKenHzxx8qCI6IETJyGoMgoR0VWxPPUQUzCPspRXBCzOukLqqWbocw8cPwGj+48cw5vFFpLCFUAK9x8T+eXwETufAMZzkHgf5i4eMPzl0CG8WWwhKVwBncLjx8+edwwIZd6nPA6Uwp9OqODNYgtJ4QqQCg8cP77vgjdjh/I+DkrYw/Dn4/J4s9gisJcfInidwsjoZOZdyd+A33O8WWwRhhRu45OOklPSWPYjH4PDFPLlQU+cw9HGWVpa4tJKPvroI1ziGPRDKiDBYQqTk9m95ZrvbJBC1+0Gr5ewffD6J0LA79XbjZAU7npICnc9JIW7nl2Zwo8//hj6ap9//vn333//5ZdfSkpKRkVF4Wl7Dz6kEHY6c09rcjOgRdDNm+fOnfP19f3b3/5WUlJyaOlsZ/0SqRsB2/Djjz+ipXY1u0+FXV1dkMKkpKR//vOff/nLX06dOoVG8eS9B/HCXQ+vU0jYdkgKdz0khbseAU0h45AVFf785z8zymvyr3/9CxXYzGNqasoYImBm5hc8Iphn2BUIaApRJyE/Px+N/ulPf4JeIHpwraen54EDB2DvswCTsrOz4XAJehRv3rz55ptvamtroQwpqayshBoovH79GoZ//OMf0fyoc/Lu3bveXuqRiIz5YWpgYCAMHR0dYfj111/DVIFFQFOIdjGj8Pe//x32KRQgE/r6+vLy8p988glM+uijjwwNDb/99tu//vWvMBW6/DBsaWmBzj5aEIa2trbopggooFEooxc+wOjIyAgUBgcHmedvbm7+7rvvoAzfGyjDECYJLAKaQgLnCG4KtbS0cImGzZOXzp9ffpuXjY0NeoWjmJhYTU0NFECRMIRfSGoyx2x2fj4iuCksKipydXXNycmBHAQEBEAKc3NzX758CT90MFpXVzc3NwezgZOpq6tDYd++ffRyv8OP6pMnTyCRKHk///zzf/7zH0gJrO3gwYNQPzk5CTOMjY1BJfN1Mbq6uubm5sHBwWCN/f39MAlGYQPwZEFFeH5IOX+oAefvgdwVlxkQL9z1kBTuekgKdz0khQQCnyEiJBD4DBEhgcBniAgJBD5DREgg8BkiQgKv+cOe4c6dO2/evMHNXh8iQgKvgW8nd3/BvuP4L15BAJpZWFjIfDXBehAREngNJyJUNzDWs7T59c2b9p6+CwpKRSWlUJlZVKKmo5udz9H7mfiO0IoQ3RAFFm9sbIxq+AW6DQ5d4Ja68l3Gf//733Hp998F89rTH374oa2tDY/wHE5EeGd6urGpqarm8sLCgpm9U0//wPj4eHV945WGxpT8QpjhwwfqYdT9PTdGR0fRIoKG0IoQfd1HRkYOHDiAavjC1NSUKg3zRa3o8nAxMTE0ihDM9416e3vjEj/YUIT+/v5lZWW1tbV9NK4hETC08/T1CI/p6Oxsamq8f3/WTl2q+3r86MhIRFjQs2fP8JKChNCKsKioCJcIu5YNRejg4AAzAD6Ar4+Vu5elq4dfXLJvXJJvWIShoaGIiAgMjx49ihcQSIRWhAL+8jkCJ2woQjs7OxcXF5jHz8/Pw93dOSjMJzbRPz4ZylJSUmpqajBMS0vDcwsqQivCXXSTEWE9NiVCdxBhYCiIEJxQXlXdKyrOOzreJyYRzyrACK0I0btaXr3+9XJjc3Z+/vPXv6J6xNyjJ1m5ec0dXdQ9hUy09fSnZWbenprG4wS+sqEI7e3tYQbQIYjQyckJnNDBN8Dc0dnA1ExbV8/W2w+OS/GsAgwfRMib05XowWv1zc0SCkqK2rpOXj6ovqD+momBmoKCoo+bvqK2HrS8oiBKWkYmIdLt/fv3Z6Vl5bW0oR7d8kvgLxuKUNXAyNjB2dDOydrDxzko3DMiBqwP9Qm9o+J8YhJcgsLxrAIMH0QIH5mZmYlHdoypqSlUuNk3cPFy/evXrxW1dF+//nX2/v3iBOvWcr+YMM+UlJTi4uL8tIDO6sDaLKe7U1NxeYXxBaXosRYEvrOhCFkwsHX0iIjxjU2cusf6VCBBhg8i5M0jDRlNamlrT7pY9PLlq7SKmrqrV0VERZqbm8bHRn19vCHBcnJyIYH+Y6Oj9fVXf/n554Yb7cFJaZzfUk/YUYgIWdhlImTgHRBo7uD88uXLlLJLgbEJtg6OILzz589bWFjkXG7wi03U0NA4ffo0DD28vGzdPU0dnG8ND+OFCXxlsyLUt3HwCKdEeHtCoF93xoJwivDdu3dubm5eXl6+vr5HRE4cOHTYKzIuPD0nLq/Y2s4ORCgmJgYizKq5ml5Rg0SoqakZEBKaVFzhER4FW5iXl5ebm0v+bOQvXIkw2jc24fbEHVy1G+CDCHnwIqrffvsNROjt7Q3DwyIiriERfrFJYenZsXlF1nb2DCfMrK5Lr6gGEZ45cwaJMLGo3D00MiDAHxQIHVfYNXiNBH6weRHa0yJM7B3aTccyfBAhy/WTOwFyQhChu7v74eMi7mHRLCIUFxfHIiynRIgORxki9PfzQyIsKCjAayTwg82KUE1bR05NA2JhYQFXbR+PFp91D4+WNF7PvdJc1NxWer2zvK27qqP3Uld/Tffg5Z5btb1Ddf0jycVVw5vszgi5CD08PMAJXYIj4NcxLC07JpcSoby8PHLClLLqtLJLq53Q19cnJycnIyODiJC/cC7C6bt3QjxsbPWVzdUvGCidczJW1ZM/jadxwNNnz3tvj5dfu5Fb11zYdIMW2M1KWmDVNweQwK70jdQN3L46OFp/a6xhaLxxeKJxeLJp5E7z7TvNo1PXRu+2jEFMt4xPXx+/1zpxz9s/AK99I4RWhOCBTCIMZzihurY2Ohw1NzfPqq7LqW0A+aE+oYeXF3ZCf3w4SkTIXzgX4Z2J8Wh7lXR3dUaEWcmhSYvPXwyMT1a2tNMCa0UCQw5WfRM7GCWw/iWB3RpvHGIS2G1KYNcogd2lBUZp7PoEyGyGikkqbkzep+IOI2Yh2u7Mtk/NcXJaQcidEFIIIjwBceKEmq5+bG4RyCyltCq1vDqt4nLmpSvZl+vz6posnd2U1dTSKy8jEfr5+pI+IQvoBRE8hkMR3n8wp6mlyaxAiGg7xYr2blpgwysEhh1ssgkLbAoLbMnEQGBYY7TAVmkMCwzHFCMeQLSjuIvDI6Ywt64tNHGDf8WFXITghEdEToiJiYEIQV3ghCCz5JLK1LJLyyK80giRW9uQUVmLREhOzKyGk6/ItrOhCAcHBxUUFKB/IScrE2OvxCxCP1MZqAeUlZVBSEwCW3awLQhsDqIDYpqKzun5znvzXfcWqJhZuDnz8Ob9h933H/U8eFzU0NI3v1jSfBNv8VoIpwh/++03dDjq4uKy1CfEh6OsIqxhFiHthGFUn5AcjrIggCKUlpY+eVoCBIhEGOegzFBghod6mpsqEiHC0NAIxLN5gc2vJ7Du2Uc9s497H0A86Zt72jf/tH9+cWBhceDhs8GHz289gngx9PjF8JOXw09ejTx9VdZ4DW/3KvggQh7cZAQi1NXTMzQCjPcdOOgKfcI4WoT04ehaImzKra1niJD0CVeDXsrCY9iIUEpKCqkLnPA/B8/tPyYCceD4iQMioodETx05debo6bPHz4qJnBNHswGysrKXuwdAYOaeUZd7hhgOhjW2psDmOBLY7cXXtxd/HX1GxdizN2PPqRh//nb8BRUTS5GYsrb9CKcIAQNbRwtXT0t3bxsvX4YTxiyLcKlPSIswv25JhMUVIMLwsDByOMoC403kvGQ9ESYkJCBdycnJnbogfUZK5qy03HlZBTF5RXEF5QtKqpLKalKqGjJqmrIa2nKaOrJqmmh+IDK9CI4PG2+NgsCQxvpBYyCwBRDYs0EQ2OOVAnsKAnu9JDBmjaFYITNqFKbSc47CUrDs01cjT16OwDofPacKa/17Ibgi7O/vhwQAcEi5JmjqaoqLi2HxnPyLELkXC3ILCvOLigtLSovLK0oqqkqrLqVm5xjYONj7BLiFRHhHxnpFxjr6BReUlZdX18DUkorK0spLxWXlUHjAj59/wUSgRIjkBB4opaKuoKWrqKOvpGugrGeoom+samiiZmSqYWyuaWKhZWapbW6lY2Gta2mjZ20nK4N7iRmldWs5GC0wWmOrBUZ5GrO6YEFYHERFC2z40fOhh89ugZLnn/SDf4KRgqPOzN+cnuu6O9tx53775L0b49OtY1PhKXm4DUzsDif805/+hEscw+Zs3uTdaWtP3/D0nJTSS+CEWZeuhGfkLjx6jCczERMTg0t7HsER4Y0bN5CWTp4+DwLTNrfWs7LTt7Y3sHUwtHM0sncydnAxcXQxdXIzc3Y3d/Ewd/W0cPOCYyIrDx8ZaWlYEI5Lu6dnGfZFaYwSGKUxJoFhBwOB3QKHBIHNIYE97JlZ6L4HAnvQOYUENoME1nL7zrXhiaahsYbB0fr+kbq+oSs9ty7fHKjp6rvU0VvV3l1x42bp9Z67d/H9PQx2gQjt7e1hK9GbjjkH3dS7JkwirGIvwjV/hvcmbPbnzrGmCG1tbUFIYIPaZpYWbtDjwAKDnNp4+dl6+9v5BNj5Btr7BTn4BzsGhDgFhDoHhrkEhbuGRLiHR9P6ldfU0Bh9+orJwZ6CwPrAwWYe0gIDB3uABNZGC+w6Fth4IwhsYORq3zAIrLYbBNZ/qZMSWOWNm+WtnWUtHSXX2oqbbhQ1Xi+ov3bxajN9uqEh53J99uX6/un7mZdqnV3ccUuW2B1OyIUYOBch9AyJCDdEcESorq4OKoLeINIYQ2CuoZFuYVEgM4+IGE/oZSw93sI3Lsk/PjkgITUwMS0oOd3exx/pMDXvImcC6wEHYxZYISWwFmaBZVVfhW9RRlVtesXl1PLqlLJLySVVScUViUXlCYVl8QWlcRdLYvOKzJxcApKLlfRYWyS0IhwcHMSlVSARhmUQEW4CwRGhpiZ1lgUOKalHqtGPdWIILDglMzQ1Kyw9GxIakZkXmX0xOqcgJrcwNr8YZAB6AFUkFVeig1IlRcXqzl72AoOvRzaTwNLKq1PLLsHXJqmkcoXA8otj8oqicwuicgois/Pho2EDwtJzQtOyQ1KzYKuCkjOCktIDE1MDElLUzVifIskHEXLxCCYuxMCmD7MswrJL8DNGRMgJfHlw1poi9PPzAwmBE0LWkLqYBUZdDkX9/1QDsoHMZtdczbnckHelEXRV0NBS1NQKYnP29Rc3SFRQ14/NvQh+VdRwjRZYDeVgIDBwsOLVAiuMyrkYmbW2wAKT0pDA4BfBj/5p8IlJAB8GNwZP9oyI8QiPdg+LBqN2C43UMLbGLVli74ownBIhcUJOERwRDgwMUEeT8vJBcUkgMEhfPgisvqWokRJY2fWOihtd0EkDl7t8s7+2e7Cud6i+f6RhcLR5eLxlZLJ1dKph4DZag5WDIwjMOSjaJz5vPYExHGx9gcUggcHxMBwVuwSHOweFOQeGOgWGwtEyHDM7+AVBB9XeN1DZ0EFC2VBWURG3ZAmhFeHs7CwureIOcsL0bOpwlGMnnJub+/zzz48cOQLlv/71r7Dj/uu//gvKxsbGn3zyCV9OHvISwREhgCRkaKAHAitpukEJbIgS2PXRqRvj0+2TM51TszenH/TMLPTOPux/8Hhg/ungwuLQo2fDj1+MPHk5+eodWoO8oiocx8LRrH98CnuBgYMxCSwMCcyRSWB2PgG23v4QNl5+8O2y9vSx8vC2dPe2cPOycPU0d/Uwd/E4flbM1MltdYuEVoTQJG9vb2ge4sslkH44xMDAAK/u999//vnnrq4uU1NT0Nu///3vr7/+GjonUEZvOECCFGK46MlvHUjBmql3cHAABcERacPA2OD801sPnw09xAK7/fTV6OJr9Ice438/lph89RvSoLicwZKDRbI4GDuBeawUmIuHmYu7mbM7CMzE0dXY0cXI3tnI3snQztHA1kHfxl7P2k7PylbX0kbHAsLqt99+w81YApoptCLEJRrmB6jhPiFyQnQ4mrmxEzo7O4eHh//jH/+AsqKiIpRBllD+9NNPAwMDo6Ki6LmEFoESIYBUpKSsAbZ269EzFpmB9m4v/np78fUIdcHKq+HHL4cev7j16MXgo+eDD5/VdPaixc/I29n5Bp5XMtE0c6IERmvMCjTm7m0JAnMDB6M1tiQwEwcXYwdnIzssMAMbe31KYHa6lrYgMG1zay0zKy1TCw0Tcw1jc3UjMzUjU1UDYxUDY2U9IyVdAyUdPTUNLdwAJvggQi5wcXHBJY5h88rF5T7hRoejnLy3cY8gaCJsbGxEQjK39QeBdc8sgMAGHj4bWFjsn1/sm3tKXZX24HHP7GPqWtD7D2/OPOyaoS7C7rw3r6alhZZV0rMGjcmoaVICc6QFtuRgtMDsVwtMEwvMVM3QVNXQWEUfBGYIAlPU0VfQ1pPX0qWuklPXklHTklbTkFJRl1RWu6CkIqGgLC6vdEhEBG/9SoRWhGzAfcK0jfuEBAY8uPdlNWxECKCDUkDHxBsE1jpxr5PWWMc0BHUbBH0/BH1jBH2TBH3DxOyNO/fRUjIyMnCgCEeJIDBtcystM0tN2sTUjWkHMzRhONgKgWlog8akVZkEpkgJTExO8bys/FlpuTNSsqclpU9JSJ0Uv3BCTELknNixs+ePnj77w0+/4O1exc6K8OOPP56enmb2E/QCMOhBoWeuffvtt3T1Bj+02yvC6Xszh48eO3ZC9OTZc6fPi0nIyp09LzY/P48nE9ZCAEUImJmZIUUpKiqB/PDdSfRtgXTQdwnSdwyiuwdBitCTRIuInjqtrGuoqGvAEJichrbMCoGpMglMgVlgogyBnaEEdvjk6UOipw6KiB44fgLdz8EIEPAvR47dm2b3YoWdFeEXX3wBQ+g+wVBbW/vRo0dQaG1thYzCXmDk1d2d9UIeFthnYrOMTUyoGxg7+AR4hEV5R8WFJGfY+wTcf/AATyashWCKEEDfJYSVjU3rBHX/bsvY9LWxu9dGp5pvQ9xpGplsHJqouNGN55OXP3X67AqBySwJ7AItsPPLAjty8gwlsBMnqfuk6Ni/Smksse/o8R/2Hzxx9tyVurqHDzd+5NTOinC72BYRRtkqZHqqp7qpmquezfHRyvHWMlQ4lempke2tCTU+Pr54PsJa8PiRzQhORAh8+PBBVlYWy4u+mMbG3b+m51ZVZ19FW3d5W7e1izueRnPuHHWr4dEz546cOnOYSWAsWlozQGD/OXDopJi4T0Bge2fn6lOdXLCHRKguKZLjo71mGCmd9ff3x/MR1kKQRYiYmZmRlVOUl8P3K63Hf376ef9x6iiRRV0QSGAiZ865enq1tLby7G0IfBAhF1chbosIQ6wUWLTHiEwvLSJC9gi+CBlkZGRI01eHMiMjLf39z78cOXnawdWtoan5zZsVr8rjL3tIhIWBeizaY0Surw4RIXt24nG6G8KdCHcdfBAhF1d4ERHuTYgIWdj1IkxxU2fRHiPcjWRAhKWlJRGZuRXtPTjauvd6LO2KzOorHh4eeD9uGc6fVwDfzj3CXhGhkvgxFu0xwkTlXEBAQGRaZkJB6dXB0eUYoIO5ZhuDzcrZfy6aymaG7Y6iplYvLy+8H7cGfNXgO4dHNuLNmzejo6Nde4CRkZFff924m7rrReiqf4FFe4yAw9HAwEBTW4eU0kr6yec7EdQfVrs0Cptavb1Zb0XlDsi+qanpzMxueomn4LD7+4QBuizaYwSIMDg46LjoyfTyGvQU9KqOXgkVMynDODS6QYzTwVK5m0Nc3VXRJLLkWhsaLbnW4eODX/q/dfZCN2+H4KcInZ2dcWknKS8vD0mvQtc6Xekb7pqeq7xxE1/6tMciIjNv9te3l3tuodG40htEhILAtomQi0MR3qQNRJh1qRZdf5h3pbF7ZqHyRmfH9By+InEvhV9s4v1f36aWX0Kjle03fX237YoiIkKu2TYRcnIWiC9QIqy6gl9LQIIpKm4QEQoEPBLh9PR0PQ0azc7OfvfuHRS6u7tBJKiysbGxrq4OlbcRWH9OzZWlt4KQWA7ihAICj0SoqqpqbGzc398PZXNzcxjCKAyhJykpKfnmzZv3799//fXXX331FTX3tlJRUeEaW0W9jofEyvDLavX1JX1C/sMjEaLTNt9//z0MP//8cxh+9tln6OEUMJSVldXU1IQCYG3N+ui4LQIizK6uo97UQ2JlVLb3ECcUBIS/T0iJsKYOvSuLBHNUdRARCgR7QoT5V+rx6yCpd9YJfqBN3fGoudm3jSIkl+lyzbaJkAt4c1s3iDCn5uqqLzoJygn9/PzwbtoyfLkrSjjYEyJUcy7uol7gOtd5l8N4wFQQhGBs2EaBmslZqLlf3UYnJCLkmj0hwszKy+137pNgifLWrm0UIYFr+ClC3jz0srKiIq2s6vrY3eujEFMkcIzdLWluIyIUBIRchHHZ+S4B4UlFZY23xiCahycahyY8QiPQ6F4Ln8jYgYfPm0cm0WhB/TUjC+vY7It4Z20SSN/z589ZjkLDw8PFxMSggA5zPv74Y7qawA4hF2FnV1dkVFRcXmFtzy2IpKLylrG75Te6rvQOoZo9FYGJaf0Li9G5BWg05/JVK2v7luuteGdtHnt7e1SAY/7Xr1+jO1kBqElPT4chESEn8FOEXLy+ggtKS0sjM3Mr27sh4vKKLl4bzKi+jkb3Wph7JhW0TmVWXUajaeXVnp6eeDcR+IfwixD8NiQ5vbi5rbj5BgyPnzrjGhRKl3ci4FNYgmWGNYNlEQiWGbYngpPTfzpwsORaOxpNLCzbxsdbELhG+EVYXFwclJCUV9dEgiXi8gs2fEo65/DmXLdQIvwiLCoq8o6Kzaiqpd+0XJsBQZWp95XzN/i+MeEZOW5ubng3bRnenOsWSvgpQi4eVcoFhYWFjgHRySWVySVV2xylq2r4GJvfGN+4zG284JOIkGv2hAidA0Ji84tJsIRfbNI2vhiLiJBrhF+EBQUFimbxEVl5EVn5jkEJFxSV1U2cIrPyYXSbAtbMg0AfxPhEVNhcqJoFyKiq2wfA3oDRPF3Xi9v4mB8iQq7hpwi5eDYUF4AIrd29glMyIHxjky4oqRg7uKDRvRYqBsayGtreMfFo1CU43MnJCe+mLbMTT0XYIwi/CC9evChlGOUblwRh7xMATqhtbukXlwSBKteMNWdgvwgfA20tm81DU6VV1EGEFi7uqFLaPMvR0RHvpi3Dm9NsQonwizA/P9/I1tE9PBoF/PyjggdTMKYKayy1NMbRP5hRaeXu7eDggHfTliEi5Bp+inCa7duGtwsQoa6ltVNgKAmWMHNyZVx3tnWICLmGnyLkzc34eXl5msZm1l6+VHiyho0XhB8askziV6y7MagJdCvobV6O5UmbCQMbezs7O7ybtgwRIdcIvwhzc3NV9AxNndy2O9yZYs16N1NnOpgLfAiWzVveEm0zS1tbW7ybtgxvznULJcIvwpycHDl1XX1rezrsUEGPCrvdE9TWoo1fWb+pQK1eXpWKvqmNjQ3eTVuGiJBr+ClC3pCdnS2ppKJubLa9oUHH6vJ2xU6vH0JeU2cbHzBJRMg1e0KEp2QMFbR1FbT1uA7FVTVCEGeVbC0tLfFu2jJEhFwj/CLMyso6JX7hgpKqpDIdUFBShdHdEtu4tajtaD/A6FlpWQsLC7ybtgwRIdcIvwgzMjKOnT5zRkpmnZDdZLAsvmZsdv7NBvP6OQmWxXGcOC9mZmaGd9OW4c2/vkLJnhDhvhNyR0+fJcES+08pm5qa4t20ZYgIuUb4RZienv7zIZH9x0T2Hz+x/9gJPUubsxekqFFu4gS1kqU4wFGIHhDZ7oB1sn7KcixvIevGixw6fsLCzYsx+vPRMyYmJng3bRkiQq7ZGyI8eAh97Y6fPa9raesYEML4Iu6p0Da3MnfxOCcth0Z/OXyEiFAQ2FsiPCR6RkxGTlZVA43utbigoCKpoCQqLolGt1eEAvsyEsFH+EWYmprGECHEvsNH9x89zhjdU3HguMgvTLsCRGhkRL0lclsgIuQa4RdhWtqyE5JgDhAhelXr1vnyyy///ve/Dw4O4nHCZtg2ETKe+so5XCzCBcyHoySY45fDR7frcDQxMfGzzz7DI4RNsp0aQK+h55zg4OCamho8smNUVFSoaGiq6+iRYAlVTW3GSwVdd4bZ2Vm0fgIbhP9wlEAQcIRfhOS9eWwgZ1MEASLCPQ0RoSBARLinISIUBIgI9zREhILA3hLhzMwMLvGD3t7e0dFR9Gyl2tra169ff/fdd2gS4Eo/kf6LL75AozsH7JA3b96gMhGhILBXRJidnQ3fbx78LckebW1tJDxQYHJyMqqUkJCAIfq34L/+67/ouh0ENkBeXn5xcRHKRISCADkc3dMQEQoCwi9CAhs2e30FYScgIiQQ+AwRIYHAZ4gIhZO5ubnXr1+vLnPH1tdAYAMR4SZgPrkK5ZmZGZZbB/70pz+ZmprW1ta+efPm2LFjMA90umAILC4uDg4OonJRUREMP/74Y3QuVFVVFUZdXV2PHDkChX//+99obcBHNFCAFcKkTz/9lFGAyr/+9a9QHhoaMjc39/b2hnJGRgYMm5ubYTNERESg3N3dDeWSkhIoo0Wo9dLnq9CfIgBM+v7779EMaIj+KWGsH62htbUVRj/55BM027/+9S80c2NjIxqFMoELlr9VhA1B3zkElJ8/f45q3r9/jypBhDCESlQPw4KCAvQNhm/8jz/+6OvrC99pNIlliGAuw9f9EA2qBBkzF0DqsGZ6xt/RR9TX16OaL7/8EgqxsbFPnjz585//jKaCMr/77jtdXV20CIsIYQi/BaDY6OhoKACr149mc3d3Dw8PhzJ4o6WlZWRkJKoncA3ZfZwCX3H41m4F+LKeO3cOnM3e3h5X8RbYAFzaMmuuirwThjuICAkEPkNEuGn6+/t/+OGH2dlZ+O1/9uyZkpJSW1ubsrKygoICHKFBJfQGYTZtbW0VFRUo2NjYnDp1Cgpo6uTkJBzFnT17Vl1dHV3FlpWV5ebmBqNTU1OOjo7FxcVwrLhv3z44yoVKWAo+JTg4GL03QlJSEo4zoXD69Onjx49DAbYHOpNQKC8vhzWDHaGNQSuHdcIk6DTCEeb+/fthcRhlbDyjRlZW9qeffmJeyS+//AJrdnJySkpKgqnp6ekwNS8vDyoZS6HVoj0AowTuICLcNPD1hW/qhw8fQDmgKBh9+/ZtS0sL9I7Q1JycHChATWBgIBTguw79K2rJpQtEYSmYB3pZIAboYkENrApGnz59CuXMzEz46qNrWaASLQIrgSF8LozCzGNjYzCK6ufm5tAoyBW2AVaONgatHNYJ9TD1xIkTsDgqMzaeUePp6QlLMa8EJsEofBxqLHyKn58f1EABLYUWhNXCPLAHoEzgDiJCAoHPEBESCHyGiJBA4DNEhAQCnyEiJBD4DBEhgcBniAgJBD5DREgg8BkiQgKBzxAREgh8hoiQQOAzRIQEAp8hIiQQ+AwRIYEPvN8bfPjwATeYLUSEBJ4C38s/7A2MjIweP37MiQ6JCAk8BfwBvqB4RHiBNkpISPT39//222+4an2ICAk8hWsRvufg2yw4QBvPnz/f09NDREgQODgX4atXr2A4dmfK1S8AllI3MNK1sI7LK0RTBRwiQoLgwokIoxMSLF08rNy9Fh4+lJCRlVBQhMorTdcm70xJKVGP7RF8hFaEAvUKoba2NvRl+vLLL11dXT09PaEMBQDqX79+HRwc/OOPPzLeBCiYuLi44BKv4NAJrdw8XUMioNDV25tSUAKFqy3XYRgYl0RNFniEX4S1tbXOzs6ozC8OHDjAECGqQYDq4uPjUTkxMfH58+eoLDgcOnQIfilQWWBF6BMdr6itt7i4ODEx4RYWPT4+3tPX/+uvv5o5e6AZ5ufnYViYn4oKgobQirCrq+ujjz6C5gHfffcdsh32wJdsG8HbQT/qD4awGTCcnZ2dnJxED6sHvv/+e1SAT//qq6+YRYjXwgTaSB4DvxpoH/7xj380MTHBG8crOBFhU1OTd2iEnV9wf39/Z1dXcGR0X1+fnb19fFycopZua2vrwOAtdXXVZ8+eJwcYDnTk48UECWijcIoQvuuo4O/vr6mpicp8gX5OPPUCCfR0Q+CHH35ABfRATgaMJ8kLDmZmZvDlRmX4IUAFnrGhCMXExDo7O5OSkmAjQXs9vb1d3d2Dg4M2Xn6eUfH19fVKSkoVqVHZsW6FWUFPHj9uqL+KlxQkhF+EAgIYHQyPHDkCltLY2Ahlb29vegplj3/5y18YriiwCKAI7e3tnZycNDQ0VFRULC0tHR0dKft2cXFydjE2tzBzcLKxsfnl558VFORFRUUF7SvBQGhF2Nvbi0uEbUIARdjR0UGLzsXDw8PPz8/A1FxGSdk3LskvLtknJtHNzU1CQkJXVxeG1dXVeBnBQ2hF2N3djUuEbQK+7rjEKzYUIRyLIhF6enqGhoZq6OgaWpgjEfoGBKipqZ05cwb6AtLS0ngBgYSIkMApAihC6P6BApEIQ0JCtPX0vaPjQYT2Xn4mJiYiIiIwPHr0KJ5bUBFaEZI3b207gi9CTV097yhKhCYWluCBjv5Bp0+fNjQ1w3MLKkSEBE4RZBFCnxBEqGdsgkToFRWnrmcArmjh4qFPRMgvLl26hEuEbUIwRYj6hEiE+sbGUdHRlZculVZWZRWWmDg4+8QkahsY4rkFFaEVYUkJdfkSMHHvfmpGxujde2iUQd31G5m5eY8WV1ykMv/ocVZePsSLXwX6CjK+IIAivHnzJrMIwQkd/IJsPX2MrGx0DYx8/XwpEeoTETIB+4tnyMnJwSfOPnigZmBs6+lr4+nTeI16pZ6Vs1tDQ+3du3fz8vMdfANNHajT7hkZGVNTUwP9fYpaOqaOLlS9I5+vdBNAYK/iEq/YUITPX7zQNDQxMzd3cHAAKeoaGqHDUfQXBZRhqGdCXbEkyPDHCUdHR3Fpx0hNTUWFs1Iycuqa8lo6aDQsLauyKF5GRsbTzVZOQ0fH1OLDh9+1NVWUlVWyMpIdPb0lFVWUdPTs3PBlhwQGAijCp4uLxg4uRvbOpk5u4IEeETEMEfrSIoRCYDj1PlZBhg8ihON49MbmHYUhQiAkNQuXfv89PC0rxNfyw3zJve7E8HTqOjJwxfvdiY+GM/19KeH5hEWmFlfQ8xJWIIAiBF69epWclqFjbKZpYm5k72Tu7Gbl7m3h4mHt5pmYlv74sQDdTLMefBAh45aCHSU5ORmXfv89Nr8Yhpr6Bn4xCdBxz0sPv1HhV5Fi9+jhw8XFxXv3ZsoSrJuKvGKiwsPiEq09fLKr8AurCcwIpgiZqbpy1cbbzy8uySOCelP/boEPIoSPBHb63rnQ0FBc+v33GFqEN7pu9t8ez8rMfPr0qb7s2YGb7Q8fPmxsbITh1ZqqYAfTx48fp6Sl+UbGZFXWoAUJzOwGEdYtiTAGV+0GoI186BPy4I5bZhEGJKZ++PAhNCW9d3j0yLFjft6eQ7duXW9pOXjw4Nu3b2VlZdvb28fHxlxdXSTlFb1CwmOzBfGGF76zO0ToRUTIGTwQIfNHRGbmIRH2DN2Oyr4oKyO7f//+M2fOODk7HxE5YWxsLCoqevjwYV1d3YtXGrp6+wdHx/GSBCaICHcIoRUhgxfPX5g6OA+PjISnZfYOjcTmFWlpaYEC1dTUfP39Y/OKjU1MZGRkxMXFraysLFzclbV0NAyN8cIEJgRfhFebr9l4EhFyBg9EWF9fb25uDrqyAaytPT09/f38wsPDoqKiQIRnz54FEfp4e6emppqZmTFEGBcbGxkRER5GERwc7OXlhVdH2CUitPbyJSLkCB6IEEkoMDDQxcVVRkXNys0rOCUDjkXjC0qWRejnn11Tb0qLUEJCwtraOq3iclxB6RmJC4WFhRcvXszMzMSrI+wWEXoSEXIGD0To6+sLIvTx8bGxtT0qevLkebGg5IzI7Py4i8WampoMEWZVX0UiBCcEEaZW1MRdLDktLpGUlJSdnZ2SkoJXR9gNIqxDIowFEZK/KDZiamoKl3YMhgjt7O2N7Z09I2ODktIjs9YVIXJChghzcnKICFkQfBE232gnIuQUHjztg1mEEvIK5s5uLCJUV1f38fMjIuSc3SDCNhChL69E+OubtxMzs2WNLWmVlzOrr8bmFmTn5sE248kcI7QiBPkhETo6ORk7ICdMo0SYzypCdGIGRGhlZZVaXh1XQES4NoIvwomJiQvyisraegZmFrhq+3j77t2d+w/qOrovXm3Or79e0tJRduNmZXtPVWdf9c2Bmu5btb1DV/qG62+Nefn64WU4Q/hFaGfHOBxdJUJfWoTm5itESJxwHQRfhJVVVVKKyuoGxkqa2riKW0ByU7NzjTf7LtZfy69voSTX2sUkucHLPZTk6vpHrg7crh8ca7g13jg00Tg82TQy2Xz7zsW6psXFRbyujRB+Edo7OFBOGMEqQlVVVU9vbxChiYkpEqGNjU1qOTkcXRcBF6Hs+RM2proSp44qSJzSVTjnZ6WekpSAp23EO3C52QcNXb20y4Hk2lklR7scs+QaKMlNIMk13566Ngpxt2Xsbsv49HUq7l0dGL1//z7+ALYIvwjd3N0ZThiVlR+ZlccQoZOzM4hQS1OTpU94RuICEeFqBFyE0qf2p7urMyLDQyM9dfkifmZ+++399Nz8tZ4BcLm8+msl1yjJVaztcqNMkqNcromS3J1lyY1N06q7R8XEvdaJmdZJFPdvTN4HlXLih8IvQursKFOfkPmKGQtHSoTaevogwgsXLoAIQYHECddDwEV4QXTfChFC0CKEbzZIrrmnvwAkd/Va8bX28huskqtdIbmxhqFx7HIjK12OIbkJiBkWyVFxB8UsRBsdnNyRsydEaOLgcvjYMVU9AxBh/MUSPVPz06dOiUtIZFRdARGmV15mHI5mVNYSEa6HgItQ6uQKJ4Rw8/EBydEu101Jrqt/5YElSG4UJNfIkBzLgeVql1tS3WrJMVTXNsWIBxBVHb1BYeF4E9dB+EXo7OysrGtw4sSJkydPRucUgAiTiitSy6sh0itrQYS5tQ1JReXScvK2Ht4pZZeICNcjODgYl3gF5yK0dfPUlRFZIUIPdVsHe9DbkstBX260nsnlmiiXu9MMkhu7C7EkOWx0zJJjY3QskoNoR3GXiq6Zhajssu4HTzo7O/GGroXwi9DGxtbY3vGXX34RFRWlLlujRQhiYxZhfl1T3pXGrOq6lFIiwnVhvjuMN3AoQuhfyMvLa0mtECEcjmqoKsMxTlV7LzuXow4s2bgcO8kx642OuQ6IaRTznfeo8I1JgA/Nr2H3IhrhFyEcjuqaW4ITnj5zZlmEpUSEm0YwRQgyAwUCahLHVojQA0SoBPVycnKJF6vWO7DELse15LDq5jtp1XXdWwD3uznzkIr7D7vvPyq51gbfrpv3HxcVrvvubqEVIeOKGWcXF2MHZ+egsOBk6oqZNUWYV9eUW4tEWEVEuB4CKEJLS0ukQEBZ7OgKEVJOSIkQAB2mFFVtweXmmFyOSW8Myd2nJTf7CKLnwePeB0965570zT3tn3/av7A4sLA4+PBZ2bWbeKNXIfwitLaxYZwdZeOESyIkTrgugibC+/fvy8opisnoIaXB4Si4X4aHBj2kRKippowmAaDDgoZOLlwOSW5Nl+uZfbye5AYfPr/16PnQ4xdDj18OP3k58vTV7cVf29va8KavhD8iHBkZwaUdgyFCBwcH5gu4NzgcJSdm1kfQRHjhwgU5BbWzUjqgsXPnzu4/euzgseP7jxz7+fCxn2F45Ni+o8fFxMWRCAE5WVlKhJTY5q70DrFKju7LsUgOqQ70tr7kQG/PBh+xSm7k6evbi69HF38dffbr2LM3Y8+pCEvMxZu+Ev6IkAevTALtGRgaGhkba2ppmTq6LouwgEWEdSv7hORwdF2io6NxiVewESHYINaWvLyUlOT+4yf2HxOBOHD8xEGRk4dPnj566uyxM+dFzomdPncezycvb2FhAZJrGb+fV9vEfGzZufLYkllyfaslR7kc6G0DyY1T8Xb8BRUTdIy/eMP8RnQGQivChpZWMxd3S3cvK3dvB78gJhGWsj0xg0WYmZlJRMgC86NceQMbEerp4aNQRQX5QyfOHKEkdw4kd0JM4qSE5OkL0mekZM7KyJ2XVRCTVzoncQHNDGSUX+558KSg/hrVkVuSHNWXmwXJPUYu1weSm1/nwPIJSA6OLbHk1lQdkhwWHtTAVJgHZl58XVhQgBvAhNCKsL7l+lZEmJeXR0TIgkCJEEtKXn7fgYOnJUFysudk5EFy4vJKEooqkkqqUirq0qoasupachra8po6kpKSaH5lJaXeuadJhWVl1ztZJDeADyxZXG6V5NZXHeV7TJKDuA2LPwXpvhyGdT58lllYhBvAhPA64fVWczcPa09fGy8/p8BQn5iE0LTsmLyipJLKtPIakF/mpbrsy/W5dU0F9S1Fja2FjdfzrzRlVNYmFpUb2Ng7+fg7ePlaOvH6GhFBRnBEODs7ixQFiCuqX1BSlVRWA8nJqGkiySlo6ynq6CvpGqjoG6kaGKsZmqgbm+MF5OXzq2rWO33CfGBJS47F6JaFR+sNSY6abVlyYJVYcs9vwaeAwkHq4LGzD3tmFtonpz98+ICbsYRAi9CVhnr93DqgGVYDy46OjecXFeVeLIDIKywqKC4pKisvLq8srawqq6rWsbA2d3F3CQrzCI/2iY53DQ639wmoqL5cdqm6pLKqtOpScXkFNX9ZOdoSAiA4IgwPD0dyOn78GEgOgpacofKy5Mw0TMw1TS20zKy0za11LG30rGyVtfERrIqqJihtLcmxdTm6kpIczA9LURYHkns58vgFJTmwUIbkZh/13qckd/PefNfdB51Tsx2TM20T91rH7kL09vTgZiwhtE7IHmNHV4/wmMTCMrDEvCtNCQWlwclpeBphHQRHhEhLgJi01GrJ6dKS07e2M7BxMLR1NLJzMrZ3NnF0MXVylV36Z7+hp5+N3pglR0kUH1VSFrckuWe3Hq6S3PQcLbn77UuSuz5659rIZPPQeOOt0YaB21f7hq/03oqIYH1Bze4QYWZm5rt37/AIZ8zMzODSWhARcoHgiHCpgyenaWoFLqdrZatnbadvY29g62ho52Rk72zs4GLi6Grq7Gbm7G7u6mHh6kmdHfDw1rWwoheUd3J0XFNy+MCS4XLowHLZ5R4jyXXPzG8suf7hut5btd2Dl2/2V3f2VrX3VLbdrGjtsnAKwc1YYneI8IsvvjA23twDeRkvCV0TJMKEwrKMKkqE8QWlQUSEG8F+l+4E7J1QSkoKxAbaM2FIzoWWnBuWnLWnj42nr623n623v51PgL1voIN/sJycHCwrIyM9/GRlX442OuxyKw8sV0vuBpbcBIvLgeRqulZIrux6R+m19uLmG9R5h4brF69ei8yg3gXGzO4QIWzlmslgAwcijAYR0k7YSETICYImQrHzYiA5ONRkSA6dh1uWnF+Qo3+wY0CIU2Coc1CYS3C4a0iEsqY2Wry8vhm73MNnILkBdPqEPrDsZvTl7tynJDcOkptqAZcbHm+6NbbkckNLLtd3qQMk111xg5ZcS3tJcxtDcujEe87l+uyaq7G5hfBN80isxs1YAtoo6CJ8/fq1Kg0e5wwOnRCJMO4iiDAdTyOsg6CJUEJC3Mbbz9LNi1lyTisl5xYa6R4WBT+4nhGxXpFx3tHx3jEJaHE9Y5dlyU2vOH2yZl+OcjkkOdrlylldroV6NAZ1/WMDklzmpTo4zkqvvJxWXpNadimltAo2r2lwJKm4kuV2+10gQu5g/40xcnRhFmF8QRkR4YYIiAjhm4pUBD1DcDnwvbUkF0NJLireJzrBNzbRLy7ZPz4lIDE1KCk9ODkDnZ5RUFAA4W3G5TqxyzXRkqtf4XJZDMlVgOSqQXLJJZVJxRUJReXwNYu7WBKbXxyTV1R0tTUko3x8fAw3hoaIEPUJiQg3RkBE+O7dOyRCBWVVkBz4HnY56g31S5JLSAlMTA2kJReSmhmalh2WnhORmReZlR+Vc1FFXRMWV1RQKL/ejSR3pQckN7BacsUrJNecyyS5TIbkypcll1hUDgec8UuSi8ktjMopiMq+CJ8bnpkXlpGjbWoRnpHb1dWFG0MjtCLMz2f3jkEQIeQPREifmGmMJ4ejHCBoTqimqQWScwuNYnY5JsnlUpLLvhidWwh6iLtYDPKAjCcWV/jFJqI1RKdlrJTcDWaXoyXXQEmuel3JwQpBcnH5xbG05KKXJAeCB7GFpWeHpmXBJgWnZMAXLDAxLSAh1S8+tbm5CTeGhj8irK+vx6Udg/359CURlsKepQ9HyYmZjeFB1lhg3ycUV7CC77dvTCJILpxFcvnLkgPBpJRdAv1ArjMvXaEv2W+UlJL2Cou2sHagTp8sH1iuKblLy5Ir4FhySVhy8AMBzuwbm+QTk+gdneAVFe8VFVdaWopbQrN3RUifHUUihMPREuKEGyJoIlRT1wDJwWEn9LhYJUddmXg5k3qQV112TT2oDmQGYitsvA52V97aqaiuYenmpaqiAjPUtHUtS66MSXIbuFzOapdbQ3KRcZ6RsR4RMe7h0fC7D71W15DIa83NuCU0e9gJiQg3ieCIED3SQk5BI6W0MjQ1k7oWv+Iy9CyWJEddkY8l13QDjjPLr3dWtt2sau+BXh/0/a703JKRlqZ0LCcHx5bOASFggJTkCkopyVHduU27nA8luThKchGxHuEx8BO/JLkI15Bwl+Bw56Aw6L460OdvOzo6cEto9rITohMz6HCUiHBjBEeEFy5QtyYpyMvn1DZAEteU3KWOnpouLLmrfcMNg7ebbo1dG564fvtO69hdaVqEMrKyIDz/hJT4gnomyeVwcmDpvbbLRbgEQ2DJOQaEOPqHgPAc/ILsfQPt/YJEzsna+QTcuXMHt4Rmj4pw1f+ERIQbIzgiVFFRAQmBkMpvdJatcjlKcgOU5JqHJ1poybVNTHfcud9190H3vfme+wt9s4/UNKkTpLKysuFZeXBgKa+hvUJyicuSgz4nllwUltySy0W5YtVhyYHFgeqw5PwC7XwDQW+23v42EF5+1p6+elZ2J86Lm7kFvn37FreERmhFGBvL7uVYlAgjNi1CCQkJ2F+PHj2CMhQAKMAX5dNPP/3555/pWYQZwRFhREQESAgobrwOkmscHEWSQy7XNnFvSXJzPfcfguT6554Mzj+99fDZ0KPnI49f3H7yUkObeigGiNAvnpZcQopffLJv3EqXgwPL9V1uheQovS1JzssPSc7Kw8fS3Rt6nhZunuaunuYuHko6+oa2Dvo29rgZS0AbhVOEzA9EefLkiZiYGB6hMXZYIUL67CgWIewRe3v7N2/eoFEGUFNXVweFzz77DIaM8/XffPMNDEdHRwcHB1GNsNK2znOKdo71RAh7G4kwNi0DJFffPwySu0lJjnI5Vsk9fTW6+HpskbpSFN+s9OyNpo4uEqEn/Qfj5lwOJLfscsuSswLJuYPkvCxoyZk5u5s6u5k6uZo4uho7uBjZOxvaORnaOp6VM8XNWEKYRTgyMvLjjz9CCxFfLoHHOeBf//oXXh3NgQMHoEsN9VA+dOjQRx99xPwtYX8ALATw4N9dFtYTIYBEaGhiPfDgSePgbZDc8JLLjT6lrslelhx9vxJLaGInlHEOjkZnLDmSHJPLUZLDLuexSnLORvZOIDkDW0cDGwd9a3s4ENW1stWxtNGxsJaVl8dtWALaKMxOWFlZ+dVXX0EjgckloN7IAZ2YKc2oqs1FTpi07IR/+tOfiouL0ehq/vznP+PS7797enrC/FB49+5dY2MjqhRWBEqE6NyMjIzMxIu3KyS3juogRp/9epu6YYK6nVdBCT8XGMTmFBAKGlstOaQ6FpdDB5bruRyWnDUlOV1actrmVlpmlpqmFhom5urGZupGpqWrrnmANgr/4Sjw+vVrXKKh/6JgFmFJ8JII2RAZGQkGCH3C5ORkKH/77bdwjHrx4kV3d/e//OUveCbhRaBE6O3tDSpSUFBILLkBArv16Bmz3iCom+WXJDdM3aP0cujxi1uPng8+fD6wsCglRd2RKCcrY+cbZOXhte+4OC05Xyw56M5RLrd0YOnibkZJzo3hckYMydlQLqe3juTUjEzVDE1UDYxV9I2U9QyVdA1ktGxwA5jgjwh5APuHZDJEuPwXRRK5YmYDBEqEz58/BxUB0IEHyUFXkOFyILmhxy9vYck9G1h41j+/2Df/tHfuSe+DJ/RT1Z7IycJRIXV+1drLT1nXANSylstRz27n3OVYJaejr6itp6ClK6+pI6ehLauuJaOmeUTkBG4AE0IrQvYHh8z/EyInJCLcEIESISAlJYWE1Hz7AZPLPetfoCTXhyT34DH1dPr7j9CTs6nn+d5buDn7iNYvtSy4nOh5CVNnd8aB5QqXs17X5eDAkpacyZLkDFZLTkpVQ1JF7YKSqoSiiriCsri8Usu1a3jrmRBaEbKH6abey7m1jfEXiQg3pre3F5d4BXsRJibi67Bd3dzB5VpGp8DlsOTuY711UkE94beDCupJ2+135zKrLqMFz549vSy5TbmcroGijj6L5KRV1aWWJackJq94XlbhnIz8WWnZ05Iypy5I/3LkFN70lexRERo5EBFuGnROi5ewFyGAtCQnJ1s3MNEFRrcsOaw3/KB7+lUT6LUTbVOzisrUf/2AmISErqWtjoUNs+Q0ll1upeS09VZKTgMkJ7nkcsySO0NJTuqkuKSo2AWR8+LHz4odO3PuyOlzAwMDeLtXsuMi/Pzzz+HwfXx8PDMzs7+//6uvvkL1+/bt++6776Dwt7/9bXFxkeXPgJ1mtQiDiQg3QgBFaG6OnyZqYmIMwmu7c3+V6ui3vtAvgUHvYAJvBNWipWQ1TTl2OVpyyhxL7tSZwydPHzpx8sBx0SMnT+8/JqKuoYE3ehU7K8KXL19CR4L5MAY9rwlk2dzcjETo7e0Nw08//ZSazCtU1dQOHT124vSZU+fOnz5/XuTkaR1tbTyNsA4CKMIPHz4gOSkoKMSkZYDero9PM0lu6RVok/dbqaBeS+gdHoUWkZWVVdE35tTl5JgPLKVOSqwhuYMnTh4UET2w9FYMFCfFJGC1R48fx1u8FjsrQpBfbS314vyvv/4ahu/evVNUVITCF198AUMkQk1NzW+++QYME8o8482bN9aevjF5helVtbm1DWEZa78uh8CMAIoQcHNzY4gqvbYXJEe/AJSWHK066l284/daxqdbxu5CDcMGRUROMElOHVzugpKKBCU5JUpysiA5uTNSVF8OSe7EkuSOnj6LXA5JjlLdSuExh6SyloW1Nd7WddhZEQLx8fEw/PLLL2H47bff0nXUxSXA3//+d8ZLahiTeIO8lq6uuZW9j79vTIJPZKxLUJilmxeeRlgHwRQhwHhZr5ycXEXbTUpyY5Tkro3ebR6dar59p2lksnF4onFoQlFp+Y2FJyWUVrqc3LLLiYPkJFgOLDmRHCN+OnTkPwcPm1la1V2lLnVkz46LMDw8XFdXFwpZWVnooWlDQ0Nokru7OwzhB8zW1hbV8Aw4eoEDY9gAX1/fwMBA+DU1MjLC0wjrILAiZFxKCsjKysTm5DcOTzYMjTfcGq8fHK0buH2lb7i2d0jXyBjPJC8vJnb+jJTsaWaXO8fscqfwgSWlN44k98uRY+q6eoUlJXPz83izOGbHRSg4uNuZZXioGymcyvJUz/bSMlU+m+mpkeOjZaEmluWpoShx8t69e3hWwlo8efIEl3gFhyIEfHx8kLoU5KmjTepWw5qGyz2Dle09FW3dWTVXGW4JwE/wgaPHjp05jyUneurAqr4cm/jx0JGfjxzT1DMoKC6Zm9u05Fazh0To6WSV46O9XiheOMX+yfkEQRYhQN9kKHdBQgJLjf7rAt9Bv5KjR4+C5E5JSLKoa834+fBRCGVNrdyLBdsiudXsJRE6WmV4arJoD0Wer47oscNEhOwRcBEC6urq56S0sNTW4cKFCyAtZT1DkfPizGJD8dPho3BsCZLLys27d49H3wf+iJD3D88D2DuhAnHCjRB8EQIhISFYbWshJSVFie3oUXF55X1Hj4PFgepAcjn5+dP864zsJRE6WmZ5a7FojxHy4qJEhOzZFSIEFhcXFRUVseyWgH7gvv37fzx4RE5ZNTUjc2JyAs8tAOwhEXqt74S5vjrnRI8SEbJnt4iQQUNDQ3x8fGpqKsvTzQSNveSE5MTMbmOLItwt8EeE6el8eLSZl6NVmrsGi/ZQ5PnpnCAnZgQPIsLVbNvugCMEXOIhxAl3HUSEq9n1ImRzYkaOPjGTmJhY29HNiCvcBvNKNhvMK2GUuQtqhe1rxao5UayeDQVMSkpKxvuRhxARrmZ3i9DLySp7HRHm+uqcP3ns3r17fn5+Fe09ONq6STD2Rgjbx4XsEEiEewFyOEoFHI5e7rkVEhwMQxKrIywsDO/HLRMcHNzf349H2AIiNDQ0FBcXPyfs2Nra9vb27gknTF3/xIzIsUNX+0fCw8OvDo4uxwAdzDXbG+utH9Wz+egNZ9jugD2D9+OW+fjjjw8cOIBH2PLhw4eFhQWwiC5hB9o4NzcH7cUtXx8hd8Ks6rroqKimYfq2F+5iiA5GmVHPXWx9DdsWkxEREXg/bhl0AIZHNgK+l+APewFOFAjsehFmeq17YkZWTNQ1JCImJhrdgbYzsXNr3uEYnYqKisL7cWu8e/dukgaPEzbJrj8czfZm1R6KXF9t8dPHpVTU4+Pj6VuwqQDNhKVnozK3cZcpVleuV2YfjPWgWD1pdQ03EZKcDnsAj45Px8TE4P1I4CtCfjj6759+SUxIwA9EmLgnphUqZxyZX9eMRjeI8VU1W4+dWCdnUdd/W0RCU8UqBY3CPomISsD7kcBXdrcIPRwsUtzU3A2lsrw0Mz01XPQlc7y1oOyqJxHnqKwgLnrv3r24uDjqISX040lM7R0DIqNqugfpB5asDvoRJsIQLO2i4srAaGhSmltwGJoH9klsXBzejwS+srtFyAkgwoZh6jsHEZScfv/1m8pO6tlBey3qB0d7Zx+VXW9Ho81j96NiqGcFEfiO8IsQ+oTUwyrpZ+YFJ6fP/vq2or0HjXIeN1bVQKCHXq6u4WOwbAzz6JW+4d7ZhxWtnbhm6gF6YBeB72ybCAU2o/Hxce138RNjPcKiZl6/jckrxA+Q3UuRXlHdM/uw9Fob9UTdqVnYJ7Bn8D4i8JVtEyH7Vybxkbj4hBtT8LWjHt4cmpI5+/otdJDQ6J6K9rtz3fcfxmTlodEbdx7ExZETMwKB8IswISGBeocB/RB16jnqd2YZ5b0csE9gz+B9ROAre0GEidfGqKMvEszROvkgKiYR7yMCX+GRCOtpFhcXodzb29vW1obqU1NT37x5A4X3799D+d27d6h+G0lIiIdeEMtXkATsE9gzeB8R+AqPRKiqqooKjY2Nk5OTc3NzhYWFzc3NUPPxxx/D8I9//CMMd+IdMomJiR3T8/QrtUgsB+wTcjgqIPBIhN99952/vz8Uzpw5g2pOnaLertjV1fXvf/8bCqKiouCEbm5u9MTtJCY2+crgLHSBSDBH4+3Z8Gg+3NRLWA1P+4SgN6Q9QEJCAhW++eYbGP71r399+fLlZ599hiq3EXDCznv0KyZJMEXn9DzsGbyPCHyFFyKE/h4MQWPa2trl5eVwODo6OgrdQuglQv25c+dgiO5G+/nnn2G4vdAiXIDvHIkVcY+IUFDgkRNCVxCOPFG5v79/cHAQCu/evcvPz0cnY968eVNUVITkur3Exae2TlA//CSY48bkXEycgF7ktNfg6eEoX0hOTu6aod97ToIpYJ8kJSXhfUTgK3tChDdnHnbdWyDBHDdnFpJTyIkZgUD4RZiSktx9nyHCeYGPZZ3saMAPU2rqtokQOvy4RNg8/BQhbx6IkJKS2sXqhCzfeyEL5pauG53T4IQpeB9tGd6/00KY2DYRurq64hLH8EaEqSkpcOi16pu61wP2SQoRoWCwJ0RI/fZPzwtcsAiDZeoOx81780SEAoLwizA0MrWg9W4n9ff0XOddDuMBU4HvwdiqjQK1kbOo7p0JCM/E+2jLEBFuBeEXYXJyMnxBO6YebD5mhTSo1oG8k5LJXxQCgfCLMDExsf3OfRKrg1wxIyDwU4Td3d24tJMkJiS0Tc60TkzfmLi3XdE6Pr3BCsdhKoefSM9Jzc9SjwM+iIr1Z+Ai0MaTuygEBOEXYXx83PWxu1SMTpHAMQZxN448Y0YwEGYRvnr5sufBk7jY2Gu37zSPTEJAobZnEJWp0aWCsAZLAxsGRxll2BUxMbG984sPHszi/cUxX3755alTp3R1daH8ySefwCjjMV8wCsNHjx794x//QGXChgizCF+/elXa0hkTHd04NN54awwiMCFl4OEzxuieiqbhiZbRKbegMFwzNB4VFV12vXN+bg7vr03y0UcfwfC7775Do4CIiIipqSkU/uu//guGb968qampoacQ2CHMIoQvgbaFjW9ATGHL8NX+EQiPsKiBhWeR6dlodE9FYUPL9fHpnNp6NFraNuzlH69tbv3o4UO8vzgmNzf3s88+Ky8vhzLkXVZW1t/fH/Z2XV0dEiHjDU3b+PY1IUbI+4RN11rCw8Ku9N6q7bl1pXfILy4JRJhYVAajey1SSqquj02X3+iq6xtGNWFhYU3XWt++fYt31iZhvvkTXPHAgQPoBWmffvrpX/7yF6h8+fJlY2MjmoHABiEXIRAcHFzT1V9NR2hq1q0nLy5ebUajeypyaxtvTN6vbO+uuUnX3OyHPYP30SYBmZ07d05eXh7KcDj69ddfoxtEAeSEk5OT//znP//0pz+hSgJ7+ClCdGf9ThMQEFDZ3gNfPghzj4i8axMppZVodE9FTM7FrPqhpLJrSzU9sGfwPiLwFeEXobunf+qlzrLrVJxScLzSM+AVdxGN7qmIya8pudamZhlR3toFo7lXO129tu1NvYStIPwi9Pb2Lm5uK26+ARGZmfefn3+B7yIa3YGANbMEywxrBssiECwzbENAq385cNA5IHSpps3H2wfvIwJfEX4Renp6FjRcL2hoIbEyrnt6euF9tGXIBdxbYQ8cjrq55V9tyqsjwRoeHu54H20Z3lwGLKwIvwidnJwzLjVk19RzE5dX1fArYEu2dWMyq+udnTedsvXgzYluYWUviNAp89KVjKpaiMxLtRkQVBnX8DGojaEKfNsSJ2cnvI+2DBHhVuCnCEtKSnBpJ7G3t0+rqEkrr+ZVwGfx8uPYB7uNcXBwwPtoyxARbgXhF6GNjW1i0aXkkqptjtJVNXyMzW9MYnGVtS0RoUAg/CK0trZOKipLKOQ4ispZa/gYO7YxiUVlNjY2eB9tGSLCrSD8IrS0tIy7WBKbX0yCJaysrPA+2jJEhFtB+EVobm4enVtIR0FYek5icTkUthxohdQ6dyAYK2cJltk2HWEZOUFJ6XSZWpuFhQXeR1uGiHArCL8I9QwsfBKLI7LyIrLyFQ1cZVRUbfzioLxNAavlQTA+i6WwibD2TxaTlVfUt4+kRvMCUwq0DOzxPtoyRIRbQfhFaGxsDAYYmp4Nwwsa9mfUvJwCQqC8FFDPEngSLLK7gnmbWbYfRl2Cwk7K6KuZ+zEmmZiY4H20ZYgItwI/RZiayotXcxkYGASnZAanZECoGprIqmv5xCSi0T0VPjEJEgrKJo6ujBojIyO8j7YMb/7yFVaEX4T6+voBiako5LV0ZdS1rD19GDV7J+x8AkCExg7OgUlpqAZ+nvA+2jJEhFtB+EWoqmnhGJbtF5fkG5ckqaQKTmhs5wSjqGbNQFNZZmC/CH+D/bahqfYgQkVlTVMLVOMaka6mRd2Auy0QEW4F4RehlpaWd3S8VxQVyjp6chra3lHxjED1bALPGb0crFOXKpdnowvMs3EYeFlGmR5lnYERS3OyDzQbhE90griCkryGFmOSjo4O3kdbhohwKwi/CDU0NDzCY9zDoyE8wqOdAkJRgTnQVGENRhudAkMZuwJCS1MT76MtQ0S4FYRfhGpqqq4hES7BES5ouNmApUIi8BoELKit2vyGobbAUENDHe+jLUNEuBX4KULevAtBWVnZKTAETIDEyghRVVXF+2jLEBFuBX6KkDdv2FZSVLT3C7T3JcEa8POE99GWISLcCsIvQjk5ORsvP2svXyo8V4SNF4QfI1im8ivW3hK0/UtNWLHZjEmbDAUFBbyPtgwR4VYQfhGKy+joOMZYuHmRYA59p1AJOUO8j7YMedz9VhB+EUpJSpo5u5s6uW13wDpRrFlPl53pQAU8lcex1hYubYyMjAzeR1uGN1cgCivCL0IJCQkje2cSq0NKSgrvoy1DRLgVhF+E58+L6Vk76lvb61vb0UN7PRx2uyTw1i5tPMtUDgOthAq0H/Ss7CUkJPE+2jJEhFuBnyL09/fHpZ3k7NkzOuaW2uZW2xTWS8FSL2ix4RZaip0/j/fRliEi3Ar8FCEXi3DBqVOn1E3M1Y3Ntjc06Fhd5iJWL7uNK2cTZ8+exftoyxARbgXhF6HoiRMqBsYq+kwBoyzBPFWgYovbxtxG1lUZwc8T3kdbhohwKwi/CI+KnJfTNlPQ1uM6FFfVCEHIaxufED2N99GWISLcCsIvwsOHD8uqa5FgCRl1rePHj+N9tGWICLeC8Ivw4MGDF5RUISSVVSVhSAeq2RWxjVuLm6+MR48cOYL30ZYhItwKwi/CXw6eOKNgKCanuImQZwqWScISZ+U1Dxw5g/fRluHNDTHCivCL8KeffjojJbN+yG4yWBZfHZuamYtgXj8nwbL4cuzfvx/voy1DRLgVhF+EP/zw/0TPi4uKSdBxYakgcYIOxiijZs+EOPw84X20ZYgIt4Lwi/Df3//nyFnZo6fPkmCOI2ckfvjPL3gfbRkiwq0g/CL87rvvDp44SYWIKAwPHD9xAIZLgScthyg128bBshSOQ6tivXoI9ouwC9aNWSfomZkbe4CqRFOplXz//X/jfbRliAi3gvCL8Nv/+//bf/zs/uMn9h8TOXj0mIWb1/6jx6HMTcBKmILS88YhCl/9bQ7Wj1iO5c1j2XI69KztzklJL42e/O/vf8D7aMsQEW6FPSDCb/+/jG+hmqGxmYvHsVNnGDV7J/YdOapnZWvnHcCo+e9//xvvoy1DRLgV9oIIv2V87XQsbECEEgrKjJq9E8dOnwMROgWGMmqICAWEbROhi4sLLnEMz0S4TxQfg2ERKu5JEZ45p0uJMAzXiJz77/9H/qIQCPaECBlfxAuKquekZI6eucCo2TtxUPTs2QuS+tZ2jJptdELe3BoqrOwtEYrIORy44HzwGLcnZnZz7Dt6/NAZtaMKS4ejx0//97+37ewoEeFW2FsihC/iT/sPMEb3Wvxy8DB1BnVplDihgCD8Ivy//3dZhCSYg4hQQNhbTkiCObZLhO7u7l988cWXX36JxwmbZHtEKCoq+oc//AGGeJwziAj5G//eJhG+fv0asq+rq4vHCZtke0Q4PT0NaRgfH8fjHCAhIQGLBAcH4/Edg4hwvdguEQKQSpAiHiFskm07HIU04BJnLCwsbHYR7iAiXC+2sU+4jXreg2ybDOC7jkscwxsRSklJqevokVgdcrKyaBd1d3dD12AnQOsnsGdLMsB7mltERERwaWeYnZ3FG0ogCDC88CICgcAG4RfhkydPcImwkszMTFwi8BUiwr0L+YddQCAi3LsQEQoIRIR7FyJCAYGIcO9CRCggEBHuXYgIBQQiwr0LEaGAQES4dyEiFBCICHnBoUOHfv75Z01NTSh/++23YmJi1tbWUEZ3AD1//vzdu3dQ/vTTT+nZeQQRoYCwt0TI3yv90bWy33//PQw///xzGDJkcODAARi+f/8+OTkZ1ewctbW1qEBEKCAIvwjn5uYMDQ1BAMDk5CSuZQIqd4LGxkb8Ab//XldXB59eWloK5ZaWFigvLi5C2djY+Ouvv56amvr444/pGX+3tLREBaB+LfLz81O3Br0nKA4fPow/icBX9oQTPnr0SF5eHr52oA1cyw/gKBSGvr6+MPzzn/9M11Goqqp+8803qJydnY0KO8ef/vQn9CnECQUE0ifkBZ999hkoDR2IQtnc3ByOP8Ee4acB1PjmzRsww3//+99//OMf0fy8gYhQQCAi3LsQEQoIRIR7FyJCAUH4RUhYj/7+flwi8BUiQgKBzxAREgh8hoiQQOAzRIQEAp8hIiQQ+AwRoXBSX1+PSyvL3LH1NRDYQETIKeHh4eiSy5mZmT/96U9QAwVUY2tri+aBsqOjIxS6urqgvNmr5IyNjefm5vDI77+/efMGVjI6OorHNwMsiEsrywygEoHH2cLhbATuIDuXU0JDQ12XHimNRAhfzYWFBVSD+PLLL9H39S9/+YuYmBiI8NixY1CDnhL/1VdfQRkwNzf39vaGAggMKQ1dwE1PXM6IrKxsR0fHP//5TyifOXMGJsEKGYXGxkYo/Otf/4KpUIA1wPq/+OILdH8GqoFRVIaNgfnfv3/PuGYVKlFhcXFRWloaRuGnRFRUtLW19d27d7D9LOuH4ddffw2FoKAgWERZWRnK6urqUP/Xv/4VykNDQ9TqCJuHiJBTQISgsUOHDkGZIUJ6yjIwA/D8+fNPP/0UiRAqBwcH0Zx/+9vfwDxNaZKTk/v7+yUkJPbt21dbW+vp6Qnrh5UzmydaijHMy8tjKcBRIghj9ZyM4SeffILKL1++BPmB+GtqaqAGVcLH+fn5PXnyBNSLamZnZ7/55htLS8vKykoYZV7/pUuX0HuXoMy8CGy8oqIizIn2CYELqFQROGG1E3722WeFhYVQYLyOChTY3d0NX/3S0lIkQviagrHAEKZ+9913YIBQABGWlJTAVJgHRMi4sA5sc2RkBJXBY0E2oBMYtrS0QA1owNnZmVFA60Sg8uohw2DREBUQjDJ8OmwYo4aeCxeoyTRQrqioALGhMiwCLUVlECE0h56LwCXLO5rAHtAbfOcA0Mnf//53VAkFqGlubkaj6NARamAoLy8PvgdHj6BJdMs8DGEUDhfhwK+qqmp6ehqOA+FwFOphEXAhEDBaFgCTRAd48HH/+Mc/4MDyo48+ev36NaMAHwozMw4+GUP0WSA/KCDfRvW+vr5w3AgFBKwE6mEIvv3DDz9ADZoNthDNtnr93377LRTgFwE5IZTT0tKgHloNZTBVKBO4gNq5BE6g3zHDPYaGhuCc0OkCeeAq3gJSgU4mHtka8CMCQsUjTOA9RdgkRIQEAp8hIiQQ+AwR4eZQV1e3sbF5//49Hl8F4yzLhrD8A77mH+L6+vpaWlpQEBcXh+HU1BQc9bW1tUH5f//v/w1D2B5nZ+e3b99CGWD8Y8kAdQs5gbEBq1fC4Pz587hE2D6ICDcHfOlfv3797NkzBwcH6OCNjo7a29tDDWhjcnJSUlJST08PZgOVOjk5FRUVaWpquri4IJEoKysrKChkZGSgNfT39yspKYGi/uu//guN7t+/H9YAc5qbm6uqqkIBKtFZk/Ly8rq6OhAhlH19fV+9evX48WMoo+1Br0OFLt9PP/3E2Bi0clhhaGjovn37oMbR0bG4uBjmRBsPa0M1sHJLS0skQrSSmzdvmpmZZWZmKioqTkxMQL2Ojk5wcDB8HGMptNrh4WHYAzADgWuICDcHfAthCF9QkBN8BaF88ODBgIAA+N6DSHJzc5ETQg2ahHwMfb9BD+jsxf/5P/8HhiCwnJyc6urq//znP2hUV1cXFv/w4QOIEDSDKkHJIANY8IsvvkAi/P777zU0NKAGPBC2BwQJIn/37h1MAhNjbAxaOXwobCdoCS0L2oMh2nhGDdoA2EjGSkCEUPDy8gLbh8Lly5dBcvC7gESIlkKrhTI0E4YEriEi3BwlJSVISBEREdeuXQMLcnd3h1FUWVtb29vbS81H14AflpWVQRkpqqWlJTIyEtYA5TkamAf0A0uBE8IoOBL4GAAznDhxAq0EKtHDSMfGxp4+fQo1MDNUQg3Uo7WhUU9PT/SPItoYtPK8vDzwZNA2LAuV6MWgaOMZNfCJsGFoI9FKkLX29fWh7Yf5oS3wufBxjKXQahl7gMA1RISCCNIPHtkyoJyd0MkOrXYPQkRIIPAZIkICgc8QERIIfIaIkEDgM0SEBAKfISIkEPgMESGBQCAQ9jTECAkEAoGwpyFGSCAQCIQ9DTFCAoFAIOxpiBESCAQCYU9DjJBAIBAIexpihAQCgUDY0xAjJBAIBMKehhghgUAgEPY0xAgJBAKBsKchRkggEIScPxCEC3t7e/T6KzbvptwUxAgJBIIwA7+V6Nfz0KFDroRdDkqloqLitWvXxsfHnz9/vi1eSIyQQCAIMwwjhJ9RXEXYtaBUnj9/vqioqKen58mTJ7/99huetgWIERIIBGGGN0b44cMHVLg1Oh6bnR+dmXujp+/NmzcvXryAaWgSYeugVIIRFhYWEiMkEAgEjtguI3z+4mVeZXXyxaKiS5cl5RQePXoMlfdnHxja2AclpvrHJ10sLYealtZWaSUVWRU1VW1deXUtHTMLKSXVO1N36XUQtgpKJTHCXcO7d+9GR0fxCGElgYGBqqqqjP3j7e0Nowh1dXU4joZKZ2dnXLVEf38/1Dc2NioqKh46dEhfX39kZIReAYFLYmJicEl42S4jHBoeFpeVOy8lo29m4RQYsvDw4d3paf/ouODkDG1TC+/QCDzf77/XNbfklldBoWdgMDo9G1UStgWUSmKEuwbIUGhoKB4hLAG/Sj/88ENOTg58m+vr61Hll19+mZqaispr4u/v/69//QuV4QgDFVpbW2ElxAs54fnz57i0EhcXF1wSXrbx1Oidu/e8ImPhl9c9NOr+3Dyu/f33iJR0fUubmdlZNJqale0XHgkFMELngJCotIyni8/QpNW8ffsWlwgcgFJJjHDXgIxwYWEhPT1dWlr6888/RymEng2eY++xuLj417/+tbu7G8qwKxhG+PXXX//5z38GO9y3b19KSgqqZACuCVNfvnyJRgcHB+EXTVlZ+R//+Ed5OXUyirAh0IFGXz/gb3/7G3S7i4uLwR2JEXIO/OBeu95qbO+cnpPnHByRU1QCh2IdNHbuXna+gXUNjVDu7OzUNTRS1NK5dOlSaXm5ubNbRELy/Dzlmvem7+anend2tPf199/s6kqOCrI0046NjR3ou4k+grAhKJXECHcNk5OTiYmJdXV15ubm8EOP8gfsWSOcmpr65JNPAgMDofMHwK6wtbVFpsgMeKG+vj4eoU+Efvzxx7AsHmcCfse/+uorb29vPE5YH4YRwh4zNTWFryXqWBMj5ITS0tK2traBgYH4hERZda2CwsLyysqOzo4+mrKyMsfA0KCwcCiDNR48fERCTl5cVv6Xg4cTk5I0dHTV9AydnZyePXs20dHgqSx660b8s5ni9qZyN7lDLoYqs0OZ432pk+PD+MMIbEGpJEa4awAjXPN0H+PM3h4Hvs2oRwheCDsKrG5ubs7T0xPMsre3F80zOjr60UcfNTc3o1EAfmhgHugUPnr0KC0tDWZmdCsJXECMcEPgd1ZeXl5TUxOG9vb28K2rrq6+fv36zZs3wfnAHYGolLSe3t4hmotFxQFh4aEx8VHxCTBnVlZWWFiYiYmJspLi/fv3X7561d/Xd0FS6vCRI/Z2dnBcuPpYkMAGlEpihLuG9YyQQBAciBFyQnt7u4ODAyyOcKJxdnYBX/T19VVSU7f28NExt3IMCHEJjvCIiPGKiveJS/KLT/aOSfALCnFwdNTS0jp79qyoqKi5uTkqnzx58t69e/gDCByDUkmMcNcAB3olJSV4hEAQSIgRckJHRwd4HnJB2GMw9PT09PPzCw0NdXd31zEwdA4KcwkO94lJ8AX/i0uGgIJvdJyXtxc4n5yc3IkTJ2RlZS0sLKAsIiICa8CrJmwSlEpihLsGYoQEwWcv/CJv3QgHBwft7OzAAhEMIwwJCQEj1NI3ACO08vD2iopjGKFPUIiLs7Ouri78ZIPzmZiY6OjoQPnYsWPoLiACd6BUEiPcNbS0tNTU1OARAkEgIUbICeyNUFNPH4zQOyreJzYRjDAgIdXC1t7G2lpJSUlUVPS8mDi4oKKiIpRhSG6W2CIolcQIdw31NHiEQBBIiBFyAnsj1DUydgmOYDLCFH1Tc3Fx8ePHj+uamkONspbO0SNHTOwcTSyt8RoJ3IJSSYxw10CMkCD4ECPkBGSEsDjDCD08PBhGaGBqBj1C9/BoX/o/QrBDn9gkv/gU39gkr6g4yiBjEnxioDLRyNIKr5HALSiVxAh3DSUlJeTCaIKAQ4yQExhGCCAvZBihk5OTnrGJqYOTgYG+hbm5nZ2tm5sbTAoLC4uPj7eztdXT1TWxdwIjBI/U0jfAayRwC0olMcJdA4sR1tRdNbBxCIhPjsjISSosCU5OC01ccXPFUxooPHv2rLikxNLR2cbDJzw9Jz6/ODo7zykg5OFj6iG/Hz58mJ6ebmtr6+jooB5sTz+iycbdy9jeiV55bmJhaVhqpl9U3LZ8PwjCDdfesIvYuhHev3/fxMwMFgeTc3Z2dnR0hLKvry8YIZiitr6Bc2Ao3fNLhF6gf3yyf3yKf0KqX1yyV3S8a2iUL/QRqUmJhuaWeI0EbkGpFH4jFJoHVefn58OBJCovPnsWGBKqoKVjbOto5epp5+lr6eJuYuc4eOsWmuHXN2/0zC1lVdRz0oITYsPu3r1779691MSI8EBrsENrNy9Da7tLly9/+PB7WV54wcXcmZkZmKeuKicrPam5+ZqKtq6Slq6Rjb2Vq4edpw+s3MjGrqGhAa2cQFgPYoSc8Pz5C0M7RyMHZ2NHF31bBx0Lax0zS10zCz0zCwt7B1CfS3A4NkLm2ydiEr2ZTo2CR2oZGOE1ErgFpVL4jfCrr74KDg7GI7uZ1NTUyclJPEL35Gbu38/Jz9c2t3L18b89Ovr8xYrnIIelZeZerq8uTeptijAzUNJSk+lpio4OtTd3cmttbX1EdweBa5dTijNctdSkHay0xtric7KobuXLly+HhofN7Rz0rWxdfemVr/OQZQKBGWKEHPHhQ1V1jaKmtqKOPrigga2DmbO7taevg1+wc1CYW1iUZ0QMGB70+XxpF/RPgB5hil9ckldkLHiklYePoY19THIK/GrjFRK4BaVSyI0wMDAQGvnxxx8/evQIV+1aWIwQcbN/IDa/+OJlfBENuFd2QWF1fSOUvcKjMrKyirLD3j0o/n2u5Pf5knfzJZdL4qJiYvv6+qiZh26Vl5XXFEW8mSn8fb70twfF7+aKoyJCkhITLl+5cmf6XkB0XHxBaXZVLSifXj2BsAHECLkDjmufPn06++DBwOBgQlo6HN2aOLrYevs7+gc7+AU6BoTcun2b/DexE6BUCrMRQpPAAlE7ZWVlce2uJTQ0dPUBYFffshFC/uqamt2Dwoqrqufm5i5VVcL8KcnJEieOnvzl+7P7/5/k6RMxUVFPnzypKC+7fv16e1vbo0ePQ0NCzhzeJ/rTf58/+IPU2VM1NTWwVHJy8sLCQ6/QCDDCrMoaYoQEDiFGuHWqrtQZ2DraePt5RMRALxD6hVCYujeDJxO2FZRKYTbCtLQ0VVXVH374QV5eHgrj4+N4wu5kHSPsj71Ykl9TB+WXL18GJaREZOV33xp58eLF6dOnOzraHz569PAhIx7CGq41Nf7nP/8ZHBz8+aefbt8eWQDHQ/NQw4dwWFpVWXn6vNilhmb/qNj4wjJihATOIUa4dbARehEj5AUolcL/H+Ga/rEbWbMhIVExVq4e9j4BD+YXXr58FZqSnlZR0zN028Uv0DUkXFxScv+B/XAo8OOPP/78889oKKegUFpZNTo62tTUdOLEif0HqRl++uknNMORI0dU1NSzKqrv3b+vZWxm4uBs7+N/b/YB/jwCgS3ECLfOmkY4dmeNF4cRtg5KJTHC3c2bN28i0rOHJ+5AGXqEYakZKWWXeodGAmMTYnILbR2op9RDh/js2bNiYmJqamoWFha+/v65V5riLpYExCUZm5hoaGjIyspC91FCQgJmtrKycnR0UlBVKygp7R0a9o5OHBjd3T1pAi8hRrh1auob9G0cKCMMXzbC2xOs1wcQtgWUSmKEuwZoxdDQ0DATAwMDBiZmehY2Ukqq5ZWVPb29jr4BfnHJVbVX7D29PcKire3swdvk5OTACCHTyAi9fXxDU7M8w2PsvHyNjY3BCGVkZMAIxcXFNTU1wQhdXN3U9A21DIxOnhPXs7SRUlSuvHQJf+QSz549w5tFIDBBjHDrXG2+pm/rYO3lS4yQB6BUEiPcHYD2QHWqqqrgVYC6urqOjg443E+/7JNWVlUzMNYyMdcxs9S3tDG0sTe2czR1cDFzcjExM1tthB6enjaePnZefvZevqampgwjRD1Ca2trD29vS1dPCxd3M0cXVT2DA0eOXLhwAT5RUVERNkBFRQUK8fHxeMsIBCaIEW4dZIQ2y0aYQBshddaHsO2gVBIj3B1Abnx8fNzc3Ly8vLxpPDw87O0djp4QPXz0mKN/CPTb7H0CgpLTw9KzI7PyY3OL4i4WW9vZrTZCHz//zOq6rOqr6eXVpmZmzEYIFgtGGBASmlpRk1hUHnexxD008rS4RHhYWF5eXm5ubnZ2dmZmZkpKCnxp8JYRCEwQI9w6lBHaOFh7+rqHRxMj3GlQKokR7g4gN76+vu7u7sgIwRQdHR2dXVwOi4gYOzhbgj9GxfnHJy8bYR4yQnvwNk6M8MyZM6xGWFzBMEJ/f/+cnBxihIQNIUa4depbriMj9AAjjEVGGNs7NIwnE7YVlErhN8I170Pfdbx79w6MkNEjBCN0cnKysrI+InJC28zSxMHZO5p6DkVQUnpY2tpGyLhYhoseIXwcixEWFBTgLSMQmCBGuHWab7Tr29ijHqEvZYSJtBGO4MnCxds3b+YXFianpibvTN2ZnHy2uIgn8AqUSmKEuwMwQuZTo1B2dna2s7eHHqG6obGChrapkwtthGnLPcL8FUYoLi6urq5OG6EfGyO0srKijLC8mtkIAwJYe4TECAlrQoxw61TXXdW3dbT19veMjA1ISA1ISPGIiGm7uSvfPPP27btHT59NzMx2DY3WdfSUNt3Ir2vOrWu+2HC9qLmtpKWjrLWz/MbNirbuyvaeqo7eS519l3tuVXX1JVws8QsOaaivh58+vK6dAaWSGOHuABkh86lRFxcXZITG9s6uIRGgGb/YpBVGuKpHuNoIzVaeGoXyCiMsIEZI2BzECLdOe2eXroWNsaOLW2ikX1wySNvK3atvED9PX3B4++7d48VnU7NzvaMTjTf7Kq61FdRfy6trzq9vKWqiTK70OmVy5Uwmd6mrv/rmQM3NwZruQTC82p6h2t6hK33DV/pG6vpHrvbfvjpw++rgaD3ErbEGiOEJKIQmpsIvz7b402pQKokR7g5WGyGUnZ1dDh+n/iN0DV7LCKkeoR2zEaqqqlJG6OuXeWnJCM3N1/6PkNEjDAMjvODj7U3+IyRwAjHCrfBs8UlF8cVAfx8FBQVlZSUdHV1DQ0MDAwM9Pb3cvLz2jo7bt0dfvnyJ595JaJN7fuf+g97b4w1dveXX2i5ehZ5cE5hcYdONkpZ2MLmyVmRy3ZUdvVXLJjeATO5yLza5OmRy4HADtymHGxzDJjc03ggxPNE4PNk0guJO820UU82jU9eouEvF2N3r49PV3UNunl53797Fm7hNoFQSI9wdrP6PEIwQ9wgdnF1oI/RdMsIo2gijcwqMjI3B29AN9ZBpZITuHh7UE0Srr8bmFhjo63NghORiGQKnECPkmsmxEbnTB5KcVTI9NDI9cWRAeSmgDFMzUpPxAtzy7rffnjx7fvfBXP8Y1ZMDk4OeXC7Vk7tGmdw1ZHJd1BnL9h5scp191V0DlM8hk1vZk6ujTW5FT25onPI5yuQmmlh9bgqCNjnK51rGIKaXY5yK6+P3cEygmGlFMTlT2zfm4eM7M7NtD5xDqSRGuDtY3SMEU2ScGnUJDqeNcMV/hJGZedo6usgIwecg02pqapaWlvqGhujUKNihto4O4z/CCxcuICP0DQhMLq1i/o/Qz8+XnBolcAIxQq65MzEue/pAqqtaurv6ehHvqJyRxs4If3v/fvHFi+kH8wPjd5p7BiqvtxfUt9CnK2mTQz25G13Qk6tY7smByfUzenLgcLW94HDDV8DhlkyO7slRJld/i3K4JZObXO7M4Z4c5XMMk4Oe3AqfoxxuyeSww93DDkebHFPcv8Ecd1ZE29RsYdPNiIioN2/e4GZvAZRKYoS7gzVPjbq4ulKnRun/CD3oF5iFpGSEpecgI0wsLDN3coFeoJycHDJCdXV1OXl5sLfMS1fACHNrGxx9/FVUVJiN0AawswePZBjhGYkLHh7uYIHECAkbQoyQa8AIFc4ezPLUYDE/RmR4qAdZyMXERN+anGru6a9sAZOjenJ5VymTK2b05NqgJwcm17PUk6PPWC6bHFNPjvpPbpTjnhyrya3wOdyTY/G5JZPbjM/duDPLiDaWmFqOzpmFyJT09rY2vPu4BaWSGOHuABkh86lRR0dHG1tb6BEa2NgfPnr0BM2hQ4csXT2isi+CEcZfLAEzg/AMj9Yzs7Bx94ovLE2vqk2vrEVGmF1Tn3ulMaGwTEpGVvTECTBCLS0tAwMDr4iY1LJLzPcR+vn5kR4hgROIEXLHq1evpu5MgBEmOKmw+B8jMjw0vI0kvQIDwdtWmxzjP7k1Tleiv+WQyQ1RJsfoyTWvY3KbcDg2JseVwy3FA+ZoZ4rOe/PBKdluIbG5Vzuqu/qSkpIgI3g/bh6USmKEu4PVPUIwQls7O8oIre0PHjx4jGbfvn1OfoGUEeZiI0wqrkguqUwpuwTellpenVZxedkIL9dDpzDvSmN+XRMcWmbXXE0tvZRcUpVRWZtSeon51Ojqq0bJf4SE1cCPSGhoKB4RXrbXCBcXF03NLKSkpGRlpJXFjkTbKbH4HyOgRxhmJa8gI6Wiqh6bU0CdqGS68KQBHI42uaVuHPvTlVz25HbC55hNrv0uS8yh6GDE9BwYYXZNXWRWXm33ANTUDd4Ni4iAIwm8QzcJSiUxwt3B6h6hh4eHk7PzEZETmsZmkpKS0B0UFRU9c/q0nbsnc4+QQyPMuwLRmFtbn1Vdt2yES7dPrO4REiMkrIYY4abo7u4G/5NfQk5WRk3iWLyjMov/rQxVTTVlvIC8vKaWVn5tA9jYytOVzP/J0fa27HBM/8mtMDluHQ6CS4eDYHW4pZjvnJ6nhveoAjWkYqELYmY5nPyDm26NXe0f6b7/qHPmUUBYHHdvAkCpJEa4O1jTCNGpURMHF2UdPbDBM+fO6ZpZhGfkRmblx1D3ETIZYelaRlhDGWHulcY8ygjBBSEaaCO8DMbJ3CP09aWeLAOAEWZkZJBTo4Q1IUbIIbOzs2pqatjNlgAj1JISyfJY/z9Cd/U4ByUN1WUjRKiqqqQXl4NLrfC5ZZOjfG7Z5Dblc6wmB8Ghz63syS05HDI5VntjcribMw9x3Keim4pH3bNU9Mw+7nlARe+DJxD9C4uFDdcKrzb3zT3tn3/a//BZZFz8/Pw83sUcg1JJjHB3ALlhuX0CjHC92yfQxTIreoTrG+FSj3ClETKuGqVvnyCnRgmcQIyQE0BE0tIy8vKKCtjIMGCE6heOp6x/1Sh1sYy5jIaqEl6ACTk5OXU1tYzSKvAeTk0OYltMjsnnVprcPDa5dXyOcrh1TK537kkfFU+xyc0vQgwsoHg2+BDF81uPULwYekxF/cjDiOjYFy9e4B3NGSiVxAh3B8gImf8jBOzsGLdPICNccfsEV0a4dGqU0SOkjTAwMIDFCEmPkLAaYoQbAhIG35KSktJQVzspekJBAbshFCQvSKhJHAuzko+xV4q0VXQ3uJDgpOxuKB1ho+hlJO1tLB1oLuukIyErLSkrI4uWYgHs0MbWruHWGIvDgXu1QeykyTE7HDY57HBrmhzlcH2Uw9Emt+RwbExu6PHL4ScoXo08RfH6NsQiFaOLv44+o2Jg/klySsqmnAylUviNsKSkpLt7Vz6mjxnIDTifp6cn2KG/v39AQAAU7OzsjoicoG6foO8j9IuDHuHy2yfiC9gbYd1KI2T+j5C1R+jvT64aJWwMMUL2eHh4YMsC5GRlFfDZ0VOnTv24b//+YyLs4viJAxAiogdFRA+Jnjp04uSpM2fB+tAamFFX14zNLuu8t4CsrnVixsDexyEovWX8PqvPYZPb2Oe6mHyO0ZNbx+Ron9uqyb1abXIQY8/eUPF8OcapeEvFCyomXr67PjxWtJnzVSiVxAh3DVcam3UtbY0dnE2dXM2c3c1cPMydPcxdPBz8gpZuqGcywtwNjZClR8jOCMmpUQInTE5Opqam4hHhhTsjTEtLk5GRwWa1BHQNf/jppwPHRJZN7sTJw6Knjpw8c/TUmaOnzx07c/742fMi58ROnBcXFZMQFb9wUkLy1AWp0xekT0vKnJGSPX1eHK+LCVlZWa/A8La7C2ByN+8/8oqMq+sbutw9CJa2bmeO0ZPDJvd4hcnNrd2To31uG3pyY+ua3Aqfw263TtBzvpl8+TY8reL2bU5f1oFSSYxw11Dfct3A1tHMxd3C1dPS3cvS3dvK3dvGy5c2QsZ/hMxGSN0Uz6ERLp0dXcsIJS4EBQWlp6cTIySwhxjhesAvrKSkJLapJc6ePXvg+GmRc+JgcifWMDmZs9Jy52TkzsnKn5dTEJNTFJNXEldQllBQvqCockFJVVJZTUpFXUpVHYbiFyRZ/nGUlpZ2cXO7Pj4NnblLnX3ws1A/MNJ25/7SGct1fW6d/+Sec21yHFgdq9uxOhxlcssz0+tBK6RilPosOqh+JBWwSTHxCRw+lBWlkhjhrmFNI7T2pIwQvX1ihRFSp0a5McLs6qvYCPEN9REnz4t5e3llZWVlZ2UlJCQkJibGxsTk5eXhzSIQliBGuB56enrYoJY4eUby+DnZ87IKK0wOHG7Z5Cifk1bVkFHTlFHXlFXXktXQltPUkYfQ0lXQ1lOE0NFX0jVQ1jVU0TeSUVWXk13x3yF0QC1sXNruzCCTq+7obRqeYOrJMUyO454c7XC3weHWM7l1fQ5i3Y4d6snhYDK51Q4HMfLk5ciTFyOPXww/fj70iI6Hz24tLA5CzD8dmHsC0f/gcVRBR3V1Fd77bEGpJEa4ayivuiQuryghryAmKycuKy8hq0CFvKKkorKMipq8uqaiprayjp6qnqG6gbGmkamWsZm2ibmOqYWumaW+pY0BCisbQytbQ2tbI2s7Ixs7YxsHE1sHEztHU3tHEzsHQ2s7AytbfQtrWETb1ELT2EzD0AQCVqhmYKSmbwQrV9HVl1PXau/swptFICxBjHBNrl69Cv0z7E40YmJioufEpMHh1DTB7cDk5FhMTkcfmZySnqEyiE7fSEXfWNXAWNXQRM3QVM3IVB20aWyuYWKuCTo1tdAys9Qys4KCpNSKDwIvdHKBfuEsONwtVodb0+RYe3Ic+xzECp/DsWRyDHsbo3wUOxzD3m7DllAORwdlci+GkcOtZXIQfbOPeu8/7IGYWei+Nw9xc3qu6+6DzqnZzqn7HXfud03PhcfELSws4BysD0olMULh587daWNHV2svP8+I2PCM3ISicugdZlRdybnckF/XnF1dl1BYFp6ZG5yc/vDxY7wMgbB5iBGuiampKfYlGjk5mcPnTRR1TZV0Dan+nD74HMPkTCiTMwKTM6NMzmTZ5LTNIax1LCBsdC1tdK1s9azs9Kzt9K3t9W3sDWwdDG0dDe0cjeydLjDdpA+ABwcEBQ8uPKN8bqXDoVjf4Zb7cIzeG3Mwmdyyz602uWWHYzY56H1SPrdkcrTPUQ734HHvSpO7uWRyyOfA5DruzLRPzrRN3Gsbn74xdrd1bOr66FTL7TstI5PXhieah8ebhsYaBkfjCupLiotwDtYHpZIY4TYAxx3Kysp4RPCYREbo6esRHhOenpNYWJZSWpVeWZtdU593pSnr0pWEgtKwDDDCtIVHxAgJ3EOMcDWjo6MSEhLYlOjbJM6cPq2opUuZnJkluN0KkwOHs7RdaXIOYHIGyOTsnMDnjO2djR2cTRxcTBxdTZ0g3Eyd3eir5+gL6Fw9LN295BRX3GsoJycbGJ0z8fIdS6eNxdiYA5kc5YurHG75ROVKh0Mmt8bpyvkn/XNL3bjZh5TJgcPN4G7czSWHQyYHDodM7sb4dOvYXXC468jhRsDhJpqHxptujTUOgs/drh8Yqe8fudo3XNc7dKX31pWeW7XdA5dvDlzu6q/u7KvupN4D7Onj8+uvv+JMrANKJTHCbQC+arAr6+rq8PjOwHVD1jJC6BGuMELoKW7KCDn/d4Swd+jv798L99VsyghLS0uZLxYFTzohoadn7UiZHB24J7dscuBwa5icOW1yFq6eFm6elm5e+CoBDx8Ia08IXxsvPyq8/Wy9/W19AqRX3lihoaFR2dRy59VvDJNb1ZPb4IwloyfH8p9cP+rJUSZH9+Qok6N7cmBy0ytMrmPJ5NbuyYHJDY013hptHBxtGLiNTO5q31AdNrlByuRu9td0gcn1XerovdTeU9XeXdl2s+IGRFd5a2fZ9Y7Slo7Sa+0l19qKm28UN7X5hMd037yJM7EOKJXECLdKc3Mz2pVffvklrtoZtsMIo8EIE1YYYSMYYTxthEHECAlbA76f8C3FI8LLpozQ29sbexGNhIS4qq4BZXLObvrWdqtNzmLZ5CifQybH8DnK5Lz97XwCqPANtIfwC3KA8A+GcIQICHEKDIWAsszKa2csrWw7Ju6tsLqlztwKk2OcrmSY3INlk8OnK5dMrusus8ndY3+6ku7MLZlcPzK5IWxyVGcOTI7qzFEm14FMrpvZ5MpWmNyNosbWwsbrhQ0tBfUtF69ey7/ajG4DSy+vzr5Um1PbAL9viQUl8fHxOBPrgFJJjHCrfPvtt2hXAu7u7rh2B9iuHiFthIxTo8xGmE6MkLAViBGuRltbGxsRfV5U9KyCpm04mBzoETp8TA6HenLY5CiHYzI57HBUUCbnHBQG4RIcDuEaEgHhFhpJRViUO0R4NCjdIyLG2sOb+SIdKMckJoDnsfwnhy48wZ05pgtPlv+Tm6TOWKLTlZTJjYLJ3QGTu7ZeTw6bHEtPbsnkcE9ulcm1sJpcAavJNaLHQOZcroffruyaq1nVdZmXrkDAYX1G5eX0ystQCEpKG338DCrpNw1UOTo7Q75wMtYCpZIY4fbAA2PYihEaObqsZ4TwjYkvKCNGSNg6xAhXo6WlhY2IfgTahQsXbLz9kclZe/is6MnRnTln2udcgiiTW/I52uRCaZMLA5OLBpPzhIiM9YyM84qK846K946O94lJ8IlJ9I1N9ItL8otL9o9PDkxK0zZacZ2Onq5OedN15HPY5Di48GTzPbkVpyuZTK5tdU/u4lJPjmFytM+ByS35HGVytWBy6RU1aRDl1all1WBy8COWDFFSmVRcAZFYVJ5YWAY/bj7RCXH5xb33ZqOyL8KoqbUN+2tHUSqJEW4PxAgJBGKELLx79475LRNycrLn5K0cAyPB4cDt7HwD1jC5cGxyXhCrTM53yeT8E1ICElIDElMDE9OCktJBvMHJGcEpmSGpEFmhadlh6TkQgUnpskwnSKFT6Obl1zR8h21PbsnkWP6TYza51k2drlyjJ5d1acnkqFeFc2ByReXwwwURX1Aad7GEivzi2PzimLwiKnILo3MKoiCyL0ZlF1h4RenZ+PhGp0Vl55va2PX19eF8rAVKJTHC7WFXGCGILSwDGyHjP0LaCMmpUcI2QIyQBTBCVVVV7EL0k8/UNLXA3sDkPCNinYPCNzQ5cLJVJod9DjQbnpkbkZkXmZUfmZ1PeUBOQXRuIbgCeAOYBFgFiN3C0RkcGG2AgoKClpZmdtVl5HOoJ0ddYEmZXE9lW3cl7sl1lYPJUdeegMm1l0BPrvlGUVMr5XPI5OpRT66ZyeSQzzH35KgzlpTJVV6mTa4mlfI5MLlLSyZH+RyLycUzmVwsbXLQIjA52ufA5C5Sjc3Kh1ZD22EPwA8a7IrQ9GzYJ7BnYP/AXoJ9RZczg5IzjGzdW69fx/lYC5RK4TfCurq6xsZGPLJj8MAYUrl9jcYqIyyFYy74dsIXFxvhRWKEhG2go6OjoqICjwgvXP9HKCsro6Kh45+QBiYHAY642uTC0rNBpJTJZTBMjurlUGZAmVwR2ANtciVxBSXgHMhCKDuBzlNJJf0YqSrqMVJl1dDBgp4WTKXf+kSdmJUDK5aRNneOKL/RtXFPrq4xl/K5lT05FpOje3K0w63dk0ugTY5yuKWeHOVwuCdXSJlcLm1y4HBMJkf5HLUHKJODHUKZHOVwWSEplMnBHoP9Bv3gwKQ0OFagdmZCKhw9+MdDJMPBhF9ckm8sBHV4YWrvWFrK7uAMpVL4jbCeBo/sGLvECKPXNkJy1ShhO+CN1vjOpozQysoKuSAANqSiqgo/6yA36MPBjzV9Kg/15AqYe3JgGMg8lk2OflYi2AyIF5kcOBCoGAwpo4q6YAQsCrwKRA0B7gXSBjODfltxc5uukYmSppasgXd1R4+iurGevj4sBTPAnBXXWhMKSqHAMDlY29J/cqgnxzA5Rk9uhckhn0Mmx9yTQ6crkckx9+Qi6J7cCpNDPbklkwumTS6INjnK56BzvJbJ0T3pBO9oiHjvqHiqnx0VR/9vSvW2PSJiPMJj3MNjVEy8y4gRArwR5+4wwvBo+AoyjJA+NdpEG2EJbYSkR0jYErzRGt/ZlBGGhYVhG6RRVlaGX3/kcOAElKMsmRx0p9ibXDZlcg0Mk4N+28X6awUNLYUN14uaWqFvV9LcBv28susd5a2d5a1dFW03q9q7L3X0BickS1yQ1LWwOiMlLyUtLSuv6hBakF5JdRZTS6sGHiwkFsEGrHu6Erqea/Xklv+WA1Nf2ZPLZTY5ujNHm1wK9OSozlwg3ZlD3eKlzhyLyVE+x+xwXpG0ySGHo0wuGn7N6D9Wo9xCISJdIegLaNFFRi5B1L+wEFrGZteam3Ey1gKlkhjh9rArjJC6WAb9R1hWRYyQsO3wRmt8Z1NGWFdXx3wPg6KickB8GjK56OyLMMQ9uZplk8tb0+SutZW2YJOraO2qvIFMrqe6s7e6s6+mq/9y90Bt9+CVnlt1vUNX+4br+0fqB243Do423Rora2ln3gY5OTlHLx8wYAgrd6qbWNJ4DewN+xxHJpcTxvSfHN2Zg57cWmcsqZ5cCjI52uewyfkw9+SQyTH15Bg+50b5HHU9kWvICp9DJuccGIZumnQKCHFEQV+Fa+sb5BwY7hwQYu0dKq5s3dvD7tIKlEpihNuDIBshftbo2kZInRqFwz1ihIStwxut8Z1NGeH9+/elmB7+CSbkGRhSRN8kl1fbCP7H0pNbNrn2nuqO3howuZv9l2+ymlzDksk1D403D0+0jExev32ndXTqxtjdG+PTbRP32idnOu7c75yaRbe9K6suX7wqJXlBUd8X3A5MLjq3QFLdJjrzom9cGsPk2PfkVv4tt2ZPjjI5L2aTY+3J0Sa3Zk9u2eSQwy2ZHH2TCXW3CX1vpT0EfaulHQR95yV61ACEpZuXnLrmwVPy0hpmtt4BsorKjx49wslYC5RKYoTbw24xQviWU0aIbp9Y+o+QGCFhW+CN1vjOpowQMDMzwxZEIadq6JffcPNSRy/YW35d05WewTVNrpE2uWvDE9dok7s+OtW6lsndnJ7rvjffPbPQQ98U3zf7qP/B4/65JwPzTwfnn95aWLz18Nno4q9qmsu3M8rKyqqqawTjv+Wonhx1geX6PTlmk9u4J4dMbmVPzoWznhzyuTVMbsnn0MMHIODXjA4f9JA56NdaUkE9lEfVwPikhKSKvpG5q4eRo6+mti5OwzqgVBIj3B54YAyhoaGQJDyyGZaNMAKMMJtDI3z37t3MzAweWcV67RUTExMREXn+/Dls6vfff894Fjl81eLj48HIAcZq/f39v/zyy6GhoTdv3sCc3333Haon7FJ4ozW+s1kjrK6uZu4Uaqir51Zdbh6mTA76fI2Dt9cxudmu6bmblMnN99xf6J2lTK7vweMBiLknYHKDlMktoodcD9PPvB558vI2xNNXo0/xU0PRc0Snfv1N18AQfzx9O6Okool3NDpXSZmc7+qeHOVzlMPRAZ056h5H5s4c1ZMLpXpyriFLPbnglSYXGLpkciErTI72OTsfbHJ2PrgnZ7Pkc9ZelMlZgc9RDudj6bFkcm5e9CPoPM1d6XDxMKPC3dQZwo16ap2jq4mjq4GNA7igsYOLsYOzmoFhakoKTsM6oFQSI9weeG+E09PT0dHRx44d+/jjj1Eu8YRVUP8ROtD/ES4ZYWRmHhwGQu8QCqFpmXCUB4ds8DWtvHQJ7S6gvLwcrRbx+eefg8nFxsaOj4/DOtds78uXL2FOxsPHu7u7YRS2E8pQ8PT07OjoYJymeP36NVRCDRoFPvvss7KyMjxC2IXw5p5dvrNZI3z79q2ioiJ2IfqudifPkOtjs9CTgz5cQ/8w5XB0Tw4cjrknN/To2fAaJveKcrhF/LBsOtDjs5cCvTWCKe68/k1LRxd/PH16Vl5BAZxsw54c44zlBj05v/V6cksmx9KTQ904Dx/a4bxph6NNbsnhaJNzpx7ECg5HmRzlc2ByJo5gb5TDQRjZOxvZORlS4Who60i9o8PGQd8GPcrcTs/KDspnxcXv3LmD07AOKJXECLcH3hhhbm4u9Lc+/fRTlDyu+ez/8/mf/+f//B//86//469/heGf//KXL/7H//jiz3/+4YcfDjGB514CjEpSUjIzM3NxcXG99k5NTYHm//nPfx44cMDY2BiWYulWtra2gnNfvHgR6mFqb28vnvD773//+9+hgXiEsAshRrgeeXl5zE940dbWqmhqoR51/fhFx50Z6PAx9+TGlnpya/jcKpPbIJ69oV86+EZNUxN/Nm2EUjIKToFhLsG0zy1dYMlJT26Fz63sydnQPTmqM4d9jrkn50U9UpzyuSWTo32OxeRMKJNzMQaHo8KJ9rllkzNgmBztc7pWttR7GS1tdCwgrLXNIazodzdCUO9xlNd3cXR0wglYH5RKYoTbA2+MkLlHiID+GfQLT506BS61eiqC0SN0p/4jhB5haUoZfrJMLuM+wszcoCTW/wg1NTVramrevHmDx5nYsL3wYyEqKgpeiMeXgI2EzmV+fj6UwXetra1RfWlp6RdffLHmZxF2C8QI1wOd/MdGRP9L5+zs3DOzAEY1/vwtdA3Hnr9l9bCNAr9Zd/FX9Gb5kacQ1Ovmh59AUC+gH3oMQb2Yvm1yRprp3KysrJy0jDQ2Of9gU0d3v5gEWy+/tUxu7Z4c/k9urZ6cOfue3LLDUSZnsFZPTg8cjjY5nbVMDhwOQsMEwlzD2Fzd2EzdiHplP/XifkMTVQMTFQNjFX0j6p/Cs+fY/LnDAKVS+I0Q/S+FR3YMFxcXXNoxuP6PkOk+QnTVaGlKKYsRltBGuA031BcXF4N9qqurh4eHP3/+HFUuLCz4+/urqqpqa2snJiYyu11jY6OpqSn4ZWVlJa4i7FqIEbIBvurM/xSCF0YnJEy8egeWNv7ibd+DxzBkmNxSTw5Mjva5JZMbWWlylM89gng+CPHw2QDEAsRi/zzE0z6IOSryaxulJCXxB8vLy8jIyCrIgeeB1YHfSCgoHz6jaO7itbInx+Jz1Iui0H9yTD05N9rkln1unZ4c9jnUk6N8zpL2uRUmR/ucKe1zK0zObNnkKJ+jTA5CWQ+Cer8/hKKOPoSCtp6Clq48hKYOxFkpuczMTLzr2YJSKfxGyBt2lRGii2WYnyxDXyyzGSPc0RdOEXYpxAjZ4+npib2IBvqIhdWXx168BYcDS+u5/4hyOKaeHDa5h7TJIYdbaXK9c096H1DR8+BxzywV3bOPuu9TcfP+QypmHsJsDp4r3okoJSWtqGkIVgfdOHBBUTEJMLal/+SwyZlgk0MOt3y6clVPzoHuyW1scpprmRzVmVvqyTGZnCF7k5PT0JaFUNeSUdeUUdOUVtWAkFJRl1JRk1RWk1RSOa+gbWRsgnf6RqBUEiPcHnhghFzDdPtENNNVo5ezqUcxcWmEBMJqiBGy5+3bt8zP4AY0NdRK65vA88DnwMw6ph4w9eSeIJ9b2+RmcHTNLHTdw9F5b56KaSo6pudQNAyNM78iX0FB4fy5c1qmFsjndCxtoOu2Uz05yudYenIrTQ4cjsnk5JhNTm2FyUnSJndBSfWCkoqEogr4tziEvJKYvKKYnOJ5OYVzsgrnZOTPSsudkZJVUlaGHOGdvhEolcQItwcBN0IjhyUjTFvLCNHtE8QICVuD61tddxdcGyEwNTUlyXSWEmxJTVU1r6q2d+4pOByYWfvULMPnKJNb8rnONX3uLhXty/FgOaao6Jp56OTtjz+MRkFB/qSYqp61I/pPbvlvOdrkaJ/DJof/lkMmR/0tt7InZ2RKORw2OcrnuO7JsZqcIqvJnZeVp0xORu6stCz43BkpmdOS0qcuSJ+SkDopISkqfkFU7MIJMQmR8+LHz56HfvaHDx/w7uYAlMpdbISVlZXffvvtxx9//Pnnn8fExEDN9PQ0fMk+++yzTz/9VFRUlOWf0q6urq+++urMmTNo9N27d87Ozn/7298++uijffv2jYyMoHruEAIjDCZGSNgaxAg5ob29ndkLAUUFhaScvJv3HyGfuz4+3QFWt8LkWB0Oom1FzK6IOzjyrzRJSa34rAuAnDxY3Sb/k2Ppya0wuXV6cuqUySmv7skprezJrTC505LI5MDhpE6KI5OTQCYnck4MfO74mfPHzpw7evrskVNnDp88fVj01KETpw6eOHlQRPSnA4ciIiLwXuYYlMrdaoQHDhxg/y309/f/5ptv8Mjvv2dkZHz33XfBwcGMu7Z//PFHxh9d4+PjsC/6+/vRKBcIshFO3LmjaWZlZOdk5+XnFRkTnJwWlpYVmZkXk1sYl18UlZUXmJjqHRXnERo5//AhXobw/2/vTGCqONf/bxpjGmMaY5rGmKZpGtPbGHOv13q1VVRkUxEQEJFVENlkk11ABIrsu4gsyib7onAQBBERERERASkibkgpIiLtNbblT9Xrz/9zzjuMwxz25TBzeD75hrzbzLwz73ve73nmHOYgkweNcILU19czvzgD6Ozb53w08NqDHmJyNzuejWtyoFsf9fyjOimVN91jPmKUsGPnTrA06jM5kc/tF/ncxCI5oc9pHxj2mZzI5IxHieREtyvpSG7I5MQjOSU1DUU1dQVV2uQon5MV+pzQ5LaAFLeDNoMUlEAy8orbVXcbWlpBrYy80vadO1++fEld38lAhpKXRgjRG3T922+/BVeDv5999llRURFVJ6K/v3/ZsmV0oaenJ3nESVRUFG2EVlZWECA2NzfDSzcxMXHRokXwMiZVU4DLRgi8fffuaFDokYDg4ITkhHxBavGljEuV5AH2yUWlJzNy80rLqaYIMlXQCCfOnTt3IDaj3EmErq6umalpTnllQ3cfmNzNpz1CPxvF5EB1QvVQekrp5tNnQnU8q2hpp36Nl4G6xh7VvYbgc0KTMxsWyemM/MUTocntGcnkRonkRrhdOZ7J7RSanMjnhCbHsLoxJCOvABEtmLSwA2q7nz17Rl3WyUOGkpdGSP4Xmw7gKisrP/nkE5KGOQqet3HjxsHBQVJib2+/cuVKYxHr168Hg4REX18fqSXAycMOp3N3dDovidnmr4EBQVGR8SErI0srK+cjTt6+7v5BnkFh3qERIK+wSAdPb6+AoNLS0oGBAWobBJk8aIST4pdffmHdIwX27dOxd3S6fLcNbG+4w4lMroNSbUd37RPQrzdAj4m6ah6BfoFEWkm5eCyoo6OjoKREfSwnvGP50eSEdywn/5nc9hFMToUVyTGDuY8h3QSsbmz9sFVuq4qpvlXQ/yb6nZhRIUPJ11ujMAWXL1+ekZERHR29dOnSFNED5UJCQuCULC0toZbQ1dVF2hOYEWF6enpsbKxAIIDQcPHixXV1daR8asCxqBT3aGxs1NDQ0NXRMTExsbGxcXJ0dHF2PuLq6u7u7uHh4e7u5uDgYGNtDe8P7t+/T22DIJMHjXCywPt1WK8op2JgYKBvYHa0uK4ZPA+MTWhyIp+7/uiX6w9BndUPQE+vtXdcu99Rdf9JVduTq22Pr957fKX1ofHBjw+RYbJNTg7COOHtSqHPgckJv2D50eSEH8tpCT+WG25yipTJqcmzIrnto5vc9HxORl7xR1m5DVtkN8kpKGtomlnbhIRHnisUVNfUPOno+Pvvv6lrN0OQoeTxl2U4BUeMsLmp8VJx4aUSAai4qKBMlI6Pi9VSV9HT1tDeq2VuYnjI3MTIyOiwtbm9jaWttZW9jYW1hckhUyOozczMxGe7IFMmPj6+t7eXykgvM2iEBFiCWR8ZMjBwdPctvtUItld571Fl68MrPz+oaGm/fLf9cnNbeXPbpcbWssZWSKQILhruN9LTFb8hCrZqsFVuxw51zSGT0xxucqpskyORHO1tYl41ZRGTW79ZdqPI5EytrP1DQvMLCu80Nr3o65sRB5osZCjRCGcGjhihn6ezo7Fqur9pdqB5bpA5/BUlLMZO5ASax7gb6mvuhJB6Ig8lQpARmfIzH/jFjBsh8NdffzF/rUlbR19Zy1JXz5Bk9fX1dXV1tLW1TczM7I/6+52ICU9MDTuTciwo1NzGdt++fbqMB5my0NfT+2GTrBz1BUuI5ETfPZk9k9siCwlldc2DllYBoWHnBYIGMLkXfXDRqFPlGGQo0QhnBq4Y4TGXcyGWxOQmLjDC014HtdW2oxEi0wGNcJpAPG1iYgLupampYWFuukPLTl9vVIebCKqqqj9s2gwuJau0Q9v4oKb+fnAppntNULDVxm3yYHJgdUqqu/ebmXv7+efkn7t1u6Hn+fO3b99SJ8BDyFBKvxHC3Gpvb6cyswZ3jDAvmIr2JiXYymCPMhohMh3QCGeE/v5+Jycn5uNgpgCEjz9u3ERsTFV73wFb+/2WNsIocLjDEf0oMjmwOjA5w4NmPn7+2Xl5N+tu/drd/Y7PJjcRyFBKvxE2NzcLBAIqM2twxAj9j7m4m6lnBpixfG5s5QZbmO7bpSgni0aITAc0wpnlypUrxsbG4t//HAN9fX2IAn8URYEgEslt2b5bZqeRorqJnvEBdy/v1IzM2rpbz3p6eB3JzRRkKNEIZwbuRITnQid9axQEXogRITJN0AhnidevX2dmZlpbW+vq6mppacFfAGyPJPbs2QPho+H+/S5ubslp6deu13Q87aT/fwwZGzKUaIQzA1eM0NPlkJ5yup/wyzITV06Q+SmP/Zq7FNEIkemARojwDjKUaIQzA3ciwvOhh1g+N65yAs3jPI337cYvyyDI+KARShNkKKXfCDs7O6fz7LQJwh0jzPSf3AeERHhrFEEmCBqhNEGGEo1wZuDIS8L/mIuP1Z40v4Msnxtb4IIHtXcqyuOXZRBkfNAIpQkylGiEMwN3IsIp3BoFMSNCgUAQ4O8fmZIuuHG7cDqqmZTqC2+MJrE9z5VIP4d1e3SxtqXFaja+4IgjitVMImKdy5CSCksCAwOPHz9OTcQhoqKi4KUxt3h6elKp8cjOzqb6PSZohNIEGUo0wpmBIy8JP0+XA1pKZ49PLiLMCTKPdNVXV1YIDQ0tvdUYeTopPCwsNiv/UtO9MtEDnKapS2JiNUBJTLM0EOmlV8LCwvz9/amJyBk6Ojq+/vprKjND0EaISA1ohDMDV4zwmEtB2FQiwrTjproaO8AIr7Q+PJmacSIqKiGvkDzYkMuqYIhVhZKcWh9mX74WGRnJQSOUk5ODZS4oKIjKzwRghH/99dfTp0+vX78uEAjyEf5TWFh49erVR48e/fHHHzC+1EhPAzTCuQSMcLLhIFFeiPDWKBjhxdt3IxNTYk6eTDx/gXqwPQo1jjryrtZER0cHBARQE5EbZGVlkff7Cxcu/P3336nSmQDWyr///hsWzf/+97+wZ4TvwDjCaA4ODs5IOAigEc4l/sdcvK200ib5f4S5wRa2hqo7FLaFhYWezMj18A+KjY1NFlwkP/iCQo2rCzfvwJxJT0+nJiIHePfu3dKlS4kRAnp6elQFgsw+aIRzyTS/LBMWFmbjfszUxi4hPj71QpnwZz+p3/z8KNHvgnazCrkh4c+2icQqn1nN9v65K/KTsKxCEMyTwpp6MMLAwEBqInIJjrw2kXkFGuFcAkZoqKFw1neyX5axCHfWV9upEB4evm3nLlUNzTNnTp8tvnSzo4esfUR1T3tSikpPZeZmXihJL70s/NXsju4hfWzGKJwnYp77RDS1reZUT58lCy4m5JwvrKpKLLggGvphDQQ3bsfFxaERIggBjXAuASMsDLfKGbK3IZ+jDY9O0FVUIsnHhHxGmJ2XFxkZlZCQkFZSXtf5HJY8WjnXH+i4lV1/+Pxe30Bc0b3owqa6zo+1EtNNkZhpOisBSfJY3FFqxf0DPpW1T/rafx+MLWqLL2kZNvSdPUU3G+Lj49EIEYSARjiXXCwWREcE5ySdzE0+GRgQkHnmBCQiQoOyEqNzkk+GBQdmJ0VnnYkODPCHNpCGKijPTYnJSzl5IiI0PT39zz//LC4uBiNMv3j51i+9tzqf0yq70xp8Oqml9/e+v9+W3m4qqKlnNUBJq0rq70amZrT1/9H/9n/FdQ3nr9cNG/pfei/UNcYnJKARIggBjZD3gBGePn06Lv9SzRPhGkfrys8PI5LTmp697AUjrG8qvdPCrEXNvmA4ho2IxFTV9uRkRi68B+r5++2Fm7cv321n1t582ptRcTs+/vTM/pfCTIFGiEgeNELeQ4wwo7TidteL+q5eWgXX64LjE5t7+p8Pvi1raM6pqL7967AGKGkVjHVwQvLd3t+ei94DpV+saOjuo2thnhTfaoI5g0aIIATOGeGrV6+ioqKoDDIBwAhPxSYFJl6suPdMZHWUypvb/KPjmp/39wy+EVy/CYsjXTVVkZWUVcgStdpySaweSr/Km+/7RsXc7f0djDCjpDyr/CqztvrR8xM5N6NjktEIEYSARsh7wAjPnDmTUXrl9q/wrv/jegeqantyqaGl9sGTa+0d9WK1KClWRcuDCzduX2n6+dr9J6wqmCcQEcKcQSNEEAIaIe+5eLEEFrXM0isNv/bdhmUOhRpTME9K0AgRhAEaIe8BIzwVl+wWceFqe8/tX+H9Pgo1lqofPg/PvBl5MgWNEEEIUmWEpqamS5Ys+XqImpoaUm5vb//5559raWl9+eWXampqb968gUJzc/NvvvlGR0dnxYoVK1euhONC4bt372RlZdesWWNsbLxq1ap169YNDAyI9sFdiouLEyEiLLvS0P3yNgSFKNSYaujuK6lvxogQQWikygjBvQAqM4SVlZW6ujqV+fAB0iYmJlRGxODg4KJFi86dOwfpioqKxYsX9/X1Qbqnp2fhwoUtLS2iVtwlJf18UlJiZlnlGEbYIBIrTRLSrTFOk1yNiWiy7TkumCfECH1+4tyvTwBohIjkkSojLCsrg1cRoKmpCR6Wm5sLhRDheXl5kQYARIdQAgkI9SAi/OqrryCIDAgIIGEi0NnZCYEjWCOEidx3QaCkpCQuPjk6u/zGE+HHPyjU2Lr59MXpovr4hESMCBGEILWfEfr5+a1atQoS5ubmysrKpBCAtLOzM5UZIiQkZPXq1ZCAYFFHR4cUAtCYFT5yEDDCxMTErEuVd569bOgW3vhCocYQzJOLt5thzqARIghBeowQIrylS5euX78eAr7ly5fLyMj8LvpJs3fv3mlpaUEVlC9btszb2xsKIf6DWBAiQiiEyO+7777r7u6G8vb2dggHwUHJZ4Tgjv39/cK9cxgwwqQkoRE2Puu/0/0ShRpbME9Kb9+FOYNGiCAEqY0I5w/CW6MJqZ6nSivu98Kb/clJbJVEzbxY13yuVf3ohX9a3cm4s2iECEJAI+Q9YITJycnZ5Vebevobn8H7fRRqLME8KW24m5yCT5ZBEAo0Qt7DMMLfGp+BF7LEXgfnsVhXZp4K5klpQwsaIYLQzFMjbG5uhgNRGZ5z4cKF2PhUWz9B+c/PRUGhuFh+gJpDsYZmDlR5/4VT5PWQE+kBAQHUHOIM+D4YmRM4Z4Tv37/39fWlMrNGampqZ2cnleE5EBGmpqSMfmuUuQiyqlDSJ+ZwE7EakFujLSkpKcHBwdQc4gxohMicwDkjBCRwb2Q+GSEKNUzkM0I0QgShQSPkPeQzwpxy4f8R3unuQ6HGVuOzvtLbzdz8jBCNEJkT0Ah5DxhhSkpyXkVlExjhry/GUIMk1cXQiIUo+rJIRPQ0ACOsaGyGOYNGiCAENELeA0aYlJSUWVoBa+tt4e+Pc1QNYiVT0S8ohlgXZ2KCgSi51ZiUnMTNb40iiOSZp0aYkZHx+PFjKsNzwAgTExMzSi7Xdz6v7+xBocbT8+Kbdzj7iDUEkTzz1AgFAkFzczOV4TnFxcVRJ884hwgK657e6uiue/LrTa6qTtg9Sqwq/gouOH1SHD8v0sPLLV0ukVVRXP09QgSRPGiEfOXvwUFB5bWGp89OJp9NSEhILbpY+7jrxqNfUKixBfOk8Pqt+Ph416PHGjqfldXW//H6NTWrZpM3b97U1NSkpaU1NjZSRR8+vH79uopBT08PVSFiYGAACtvb26m8aCf19fUFBQVdXV1UEYJMGzRCvvL/BgbyyivvdPcFxaXFx8clFxbXPHh6fbhKbzdX3L0Pf7PLr9Y87IQGMy7WEVFzJTIW1Ii0d5Q1tJTcaipvas2vrBEfpvPXamNj45yPejf1/JZXca3vxQtqVs0aYGnV1dUknZiYuGDBArBASEdFRa1Zs4aUswD/W758uYGBAf17os7Ozlu2bHn//j2kk5KSli5dOjg4SKoQZDqgEfIViAiPh5+ISMmwd/eMi4tNKii6dv/xtTahqkR/wQI9AkNudnTf63999kLZuaobpHY2BEckYpWPJlZ7OstZjdZJ8XMZV3T7iW8yWcHQe4dF1XU8u9f/R+qFsqIb9awG+VdrTp2KMT1kBfPHJzyq/+VLalbNJuCFnZ2dZWVlq1atsre3J4VghOB28JIPCwurq6sjhUBhYeHq1avfvXsHLYkRQhrss7a2ljQAvvzyy4yMDCqDINMAjZCvvH37VmPvvo3yCooq+6Kj40KTzpc1tlf+/IBWiuDi8ejY2ie/wmpYVNsQl33uautDZoPZEfSBrSuSV8soYjXjksQuIzM7OcXnng9JSL75pLv15evCG/VxOeeZQ3+pqT06pzIyKnrX7n0yirsUlFXID5ZJjNzc3EWLFlVVVVH5IcALlyxZAgGfn58fHQXSRvjmzRtxI8zKyqIyCDIN0Ah5T1FRUWRkZFx2/uXme+VNQl0WKbOsMuR0cu3jX1v7Xxffakq9UHq5uY00mKDIfig1jyzWJhPR9PcgTWJdjY+ir7xIrK3GVnJhSVjSWTDCn18Khz6psKTibptwP+RqN7dlll2BOePv70/NodkHYsHe3l6S7u7uXrZsGfEw8jugAPifgYHBunXrSJaGNkLA2NhYVlaW3BpNSEhYsWIFSSPINJmnRlhWVsa8D8NrwAjDw8JOZeaW3fm5tKGF1rmq2sMex7xDIwJj4oLizmRfrmLWoqRYBddvOXh6B8cmeIeEu/kFnqu6MazBnZa0i5fDwsMlaYRAX19fcXHxuXPnmF9+GRwcLC8vT01NhVAPYj6qlEFHR0dbWxuVEX25prKy8uLFi6+k5aH5CBeYp0Yo+oYa+84MT4HoNig4JDI5S3CjqfhWI63cK9e36kXLqexX1HLdoBF+MquYWctSyS1qW1GCEqTp8iFRhWLlwg1FhaNtiBKKeZXEy4eq2OVD7T9eVToxojLLr2/RPam020Bhj/0PmpGncsuZ7S/cbDp9rjQoOMzPz4+aQwgyv0Ej5D1CIwwKjD6bUXSzQVB7m9b56pu2Hn77La2ND9nYuv+Udfkqs3ZWVVTbQDRmCdGwQj5K7LzEz1TS55h/9YaxnaeBmcVB28PWR7xzK6uhkO4DzJPUopKg4MDjx49TcwhB5jdohLwHjNDf3z8i6WzB9brz1cNUWHMr72pNcmGJ4Ab4IrtWmlQgEqtwDE22Pe9UWFOfXloBQ194o55VBSd+5lxRgL8/GiGCENAIeU9hYaGvr2/omZT8qhtge9IrODvpPsGpaQqX5UZ8bgG4oAR++HOydHZ2pqamUhkEkRRohLwHjNDD08/AKf1U/o2cimtzp2qxEhQRt65M4oXrFj7Fh10DOWiE7e3tOTk5VAZBJAUaIe8pKCjw8vIKjD2deelq5qXKGRXscMb3KQXi/WU5mZHr5e39008/UXOIMzQ3NwsEAiqDIJJinhphQ0NDSUkJleE5EBEePXrUPyYu7eJlFGoiOnE2y9PTUwIvtMmCRojMCfPUCKXp9QYRobu7u++JUykXylCoiSgiOd3DwwONEEEIaIS8Jz8/38HJU9v2bEhqRVJhcVJhCQo1hk5klekfEdg6+R47doyaQ5wBjRCZE9AIec/58+ddXFy8wqJOnytCoSaikIRkV1dXb29vag5xBjRCZE5AI+Q9YIROTk7HQiLicwvjcgtYikhKi0zJiBcrR0m3YMRjMvNGG/qg2DPOzs5ohAhCQCPkPefOnXNwsPcMDj2VnX8qKz8mi/obnZ5t7uzp5PVTfHa+e0BERHIaFEpG0AEiVrl0iHlqrDRJsETajFY7GzpxNtPC6WhATNzJs5kuviFhiSnDG+RBlZOjg5eXFzWHOAMaITInoBHyHjBCG1t7B5+IE2m50ek5tAJOnd6gHrpL23y9/IHNe0O8IhLAGpkNUNIqv/hcmT1BiurG6zerbVA77h0ezayNSsv1DDttawdGiJ8RIoiQeWqE0vQACzBCW1vbI8cDo85mRqZ+VHBCsqqWtsJOZSUVVV0TU/9Tp5m1U1MUS2cZYpUzs0wxNxkS6yio0URfRlY5LXKFQ8+kaOrpb1PcDqOvZ2oeFJ/IavZT5Ek7Ozv8sgyCENAIeQ8YobW1tctPfuHJaWFJaeFJwr8g3+hYAwurPQb795mY2Xp4eYefgAZQO0GRnbDEasMRsTo5tljbTlmzsU8i5p5psdqMraPB4frmhzT1hUN/+JgPZCOS05n78QqLsrGx4aARStOTLhAegUbIe/Lz880t7aw9ggLjz4acTh5SiuvxwH0HDoIR6piYWR3xsD/mE3ImhdGAajZcrFpxTaoxapbEHAWiYQ2cfY7rHjTXFA69ufURD0dv39AzqXRtYHyqk1+MxSEHT09Pag5xBjRCZE5AI+Q9QiM0N3fw9A6MO8NUQOxpDV39PYZGYIRGVjYQBLAaoKRVfjHxant1NA2MwA6NrGy9w0+wGngEhlhYWqIRIggBjZD35OXlmZqa2nkc849JAMEiSMsr/ISeqYW2sckRvyBm+ZyLdHUiGm1DZgkzzaplidWA2ZJVJV4+tlhbzbmOhUXtNTqwx8DIdfjQk97CfIA3T0ePHqXmEGdAI0TmBDRC3gNGaGJiYnPEw/fEqZ9mT1HzQ6yzllK5+PofPHgQjRBBCGiEvAeMUEffXOVgglNgsld4FESBKNQYOhKUoG2Xrm1of/SoBzWHOAMaITInzFMjfPXqVVRUFJXhObm5uYaGhhaOLkdDIlCoieiwp7eRkZGHBxohgghBI+Q9YIT6+npmhx3dA0PdAkJQc6xAMbEacEC27p7w5snd3Z2aQ5wBjRCZE9AIeQ8Yoa7OPjM7W1e/AJfjgSjUeAqwOeKqr6eHRoggBDRC3pOTk6O9V9vI6rCjz3FHb0kJjsUUqxbFYTl4H7dwPKKjo+vm5kbNIc4gEAiam5upDIJICjRC3gNGuGfPnv0WVoc9fQ57eqNQ48r0sOPevXvRCBGEgEbIe8AINTQ09E0tbNw8rd2OoigdEYlOTEesHfJfJjaH4c3TkSNHqDnEGdAIkTkBjZD3ZGVlqezWl9M/ZehwwtL5iKWz21TkwhCrCiVdOuDop2CSpqJp6uLiQs0hzoBGiMwJ89QIAckcRQJkZ2erqOzS3n/A1MHZ1F7qBCclkplI7FrUiBrvWhmYH1JTU3N1daXmEGdAI0TmBDRC3gMR4c6dO/foGx6wOYxCTUS6Jqa7VFQwIkQQAhoh78nKylTcsXu7rouupZuhpZWhpTUKNYZ0LV12GIUoqRi6ODtTc4gzoBEicwIaIe/JzMyUl5dX09bRNbVAocaVnqm5pr7hdiUlZzRCBBGBRsh7wAi3bdumsmevtvFBFGoi2q2jr6Cg4OTkRM0hzoBGiMwJaIS8JyMjQ2brdkUNU3V94Tt9Tf39KNQY0tA/uFPbSlZexdHRkZpDnCEtLa2jo4PKIIikQCPkPWCEGzduVFJRVdunK0XSGy5hoSpqSPSFGp6lLhfdjCV6qx3qmlu2bOGgEaampnZ2dlIZBJEUaIS8Jz09fcOGDfI7lXdqak1Bypp7RxSrGUusxrRYzTggDnZpBjTaNR+tnCVFVbVNmzY5ODhQc4gzoBEicwIaIe8BI1z3g5yMip28pq2SqpqSmjqK+1IUiVUoGSmoG2zW9Nkgs8PBwZ6aQ5wBjRCZE9AIeQ8Y4b///W8ZOfltO3ehUBPRFgWl//znP/b2aIQIIgSNkPekpaX985//3LhVdovidpF2kMRmkLyipr6h1n4jsMnNCkpTFNnVSBo64vQFfd6xRWlC2spVsfo5TEODMlmxLrhQCiCxMRKTjLyihp7hHoP9MnIKsAlrt5u2yX///feHDx+m5hBnQCNE5gQ0Qt4jNMLvt/6oaCyzQ4+5FMJip210wNLZzcH7uJ2H18at25i1nBZr6WeItaBLt1jnTol1rUYSDP0+Y5NDLm6OPn7WRzw2bZMb1kBJ48ddTt+v24hGiCAENELeQ0eEwxY7BSW5HbvMHVwsnY+AER4NiVDV0p7gMoriu+SVVc0cXIRG6H3cMzRKWWMPa+jBGr9fuxaNEEEIXDRCb29vKjWbSJkR/rht12YlVeZip6i628JJ+GMUYISwGmoa7GfWoqRYCipq5o6uxAiPhUWp7dMd1kBx50Z5te/XbUAjRBACGiHvGS0ilFdWMXeEsMDd0cfPMzRyt86wG6coKda2HbvMHJwPubo7+fgdC4tW1dZhNeBsRJiYmNjd3U1lEERSoBHyntGMcLOy3i7rc6aOR+08/Q75ZG1SsWI3QEmpNu4yU7E+b+Z41PZY8KGfcjftPMBqwFkjjIqKevXqFZVBEEmBRsh7UlPPjmyECkoKyrv27jc2trIxPeywWV6RVYuSYilraGoZGBkdstYy3L9ZgT30xAhtbe2oOcQZ0AiROQGNkPecPpP6r3+NbISU8DsyqOEiRmhjg0aIIELQCHlPWOSZf/3rX2MZIQo1XJu2ya9du9bCwoaaQ5wBjRCZE7hlhEFBQeBPsrKy8BfSVOnsIDVGGB2bPE5EiEINF4kIrbkUEZaVlS0YYsWKFe/fv6cqEGT24ZYRxsbGUi+FBQuio6Op0hllcHBw8eLF1DEWLJCTk6MqeMuoX5ZBoUYRN78so6amRl6VxcXFVBGCSATO3Rpdu3YtvBJWr15N5WeB1NRU8noD2tvbqVLegkaImqy4aYQ9PT2ffPKJpqYmlUcQScE5I2xsbAR/qq6upvKzw5YtW+Aodnac+7LAFEAjRE1W3DRCwMfHp6+vj8ogiKTg4pdlqqqqqNSs8fjx4yVLlgwODlJ5BEEQZL7CRSOUDAMDA1QKQRAEmcfMXyOUGiC6fffuHZVBEARBJgkaIe/Bf71CpgBOGwShQSPkPbiiIVMApw2C0KAR8h5c0ZApgNMGQWjQCHkPrmjIFMBpgyA0aIS8B1c0ZArgtEEQGjRC3oMrGjIFcNogCA0aIe/BFQ2ZAjhtEIQGjZD34IrGpL29vaqqqrW1lcqLeP/+fWNjI5R3dHRQRR8+QBpKCLW1tVSpiM7OTij8/fffqbw0gtMGQWjQCHkPrmg02dnZ5Od7cnNzFyxYQGwvKCho3bp1pLy8vBzKX79+Dek1a9bApYMEk5iYmG+//ZY0KCwsXLhwobQ++hKnDYLQoBHyHtaK1tLS4uvr+8MPP8CKD5ENVTo/ALeDU4ZwUFZWVkVFhRR2d3cvX75cR0fn/PnzK1asSElJIeVghOrq6gEBAXl5ecT5AGiQk5ND0sDGjRv9/PyoDG+BM4XJsGTJEi0treTkZGLtaIQIQoNGyHtgRYOgZ8uWLRC+wHrHxN7e3mcCgBmk8orKykrq5EcC7BAiwk8//RRCOshCYzDCzMxMCBCVlJRWrVr1559/kpaEwcHBlStXOjs7Q3rZsmVZWVmkHAAjHO0Hosk91YnQ1tYG9jyHwClTE2LBgkWLFsnJyUVHR7u4uKARIggBjZD3iL+1Byeorq728PDo7e2liuYB/f399Pm+efPmu+++A4OHNCTA7En5wMDA559/DiEgmB/92yOw4RdffBETEwNpsMP169eTZ7dWVFSAm9LBIn9pbm4WfxotRoQIQoNGyHtwRaPp7u6GeA5CRvAw8qEgoaurKyMjgxVKtra2pqWlQSH4BFUkAi5mUVFRTk7Ow4cPqSJpBKcNgtCgEfIeXNGQKYDTBkFo0Ah5T2JiIutDLwQZFzRCBKFBI0QQBEHmNWiECIIgyLwGjRBBEASZ16ARIgiCIPMaNEIEQRBkXoNGiCAIgsxr0AiRmaezs5M8vI2GPJ8lIiLC19eXtAHevHmTnJxsY2NjbGx8+vRp+lEvhOzsbNgwKCiI9c8h6enpUB4SEiL+tBQJAz2BnkeJPbl79rC3t1+wYIFAIKDyQ4xWLs5oQzN9Jt4HBOEaaITIzAPeAGsiLLJUfoilS5dCOUlraWlBWkVFpb+/H7KFhYUJCQmkigCNv/rqq+XLl69YsYJ+TAystp988sn69ethW1jTSWF3d3dVVRXrQTDgsm1tbc3NzcKnbXZ2wh7AUKElVEGisbGR5bvQjfr6etoVXr16RR5cXlNTM+LvMRUVFUHt6tWr4S/rwdwdHR2wFfO/9MRLwMVbWlqYfaa7B32oq6uD/pPC2tpaule02fT29jY0NJA2zHI4RFdXFykEoOesX88YbWjg0OQNB1w00g0ArgmdBiDb09ND0uL9FzdCOGu4zgMDA1SecRQoZ+4ZEN8hgkgMNEJk5iGr7ddffy0r4sSJE6ScNkLwLUisXbuWlI8INIY9gA1ASwMDAygBs4Q0BJHq6uqQAHsDM9PU1MzPz29tbTUxMYHC2NhYaAkuu2zZMrCKs2fPQqGlpSVYAlmplyxZEhAQoKysDGlHR0doDHEqpIODg2GHxJ7BESsqKr777jtIh4WFXbx4UdghBrCaL168GE4N0hs3boRmsIhDuri4GNKurq6wK4howYTES2BbsPZvv/0W+lxZWblo0SLoDGxLdw+CXRkZGUgDdnZ2VlZWkNixYwfdBq4MXGG4JpBmbgsmlJGRAQk4XygE64U0XBZI04w4NGCfUAgoKCjA1YBTW7hwIVwxuJhQ6ObmBm2qq6shDRHw2P2HPkADeAcDO4EoH4YM0vDeBcaCPgoMH+z5888/hzRY/mg7RBCJgUaIzDzjRoQQEEAClmNSPiLECCEBLgKNwZBgddbW1oYSphHq6emRn9344osv4C85KDSG9MqVK2EVhoUVVmEopFdqSMO2kIb9QBqOAmn4S5Oeng7l4BNQDi0hzYL4KBg5tIG/ZHMStvr6+n766adQAis7iZ9YJampqZAmZ0dYt24dNGN2j7xRgBJIA5CGZpBgtgG+/PJLyMJFYJabmppCGsz7m2++AbNh3UAecWiIRa1Zs4Zkwe0gSx7BSi5Ce3s7XEzoM8Sg4/Y/Pj4eEvQ98Ly8PMg6OzuzjpKYmAhZcNnRdoggEgONEJl5yGoLSx4sqQAszeTuIix2UE7awAoIafAwCMJsbGxWrVoFLUkVgayMJA0WAo0hyCM3A2kjJIusmppaeXm5nJwcpMkSD8EcRCTgmrBP8FESrjHdgmmExDVVVFQKCgqysrIgnCLmB9uSNhAkQZaGtdADEGJCCYRuRUVFHh4eYGOw7kNJdHS0eAkEQMuXL//ss89gtyUlJfAXglHYCbN7Yxsh2CpcMRI1kuCPuS0ApgVZAPZDSmhGHJoxjLC3txfiOQBKSGQ8bv+hARgwjCyMBVxbiHGhMYTCdES4fv16uBpwFvAepaura7QdIojEQCNE5hhYB5kfI00BWMqZH/iB7cFqC6s5ydJ3O0l2DLq7u2GxpjJD0J+KTRzwUfrTO4J4CQAnThx3CsC25L3FiJAYi/bRWWLc/kMDgMoMjztHvKrj7hBBZgk0QmSGgSgEQgEuAOEORB5UZj5hbm4OcTCV4RIQNIM9U5kxEY9lEWT2QCNEEARB5jVohAjXGRwczMjIoDLzjIqKCsnfLRzxoHPSEwSRDGiEyOxiYmLS2toKCXV19SdPnpDCSfHq1SvyzwOzx7t37zZs2EBlJoz4qT19+tTKymr79u1v376FbFdXl5aWFiSampr2798PCcDc3PzkyZP0v5TQO7G1tRX/INPNzU3yNwlHPOic9ARBJAMaITK7wEIP3uDj46OhocEMKcjCmpaWRr73CECa2ENNTU1gYGBBQQHJgrsoKCiImnxs8/79+++//x6CxYMHDxITYhoJa1f/93//p6mpqaamduXKFSgk3sM8NNMISS14GLGuFy9ewIZwuN27d0O2vLw8JiZG1JB9anCUrVu3/vbbb9CG+B/sZNWqVdDAwsKCfBMSqhwcHKCljIzMzz//TO9EUVExOztbuNMPH6CWtlI4O3KVmKfD7DnxWlb3WJ0XNfwIufKsNuIHhYR4ITg6OTUa8jYFWiorK8Nw2NnZ7d27F/qjr68PVRO5mMzTQZA5AY0QmV3IUggJPz+/pKSkuLg4WNNhKZSXl4eF9erVq7DOEnsAG4PG0LK3txc2aWxsBIOBbEREhKzoX9eBe/fukX8lvHv3rq6uLiTMzMyePXsGCWbIwtrVo0ePYLGuq6sj25IuMQ/9v//9b9OmTdAruhbWbrI6k4V+YGBg/fr1wm9x+PjQds46tePHj+fm5pIqcGVIE5eCLHQDPPLly5dwIuQoPT0969atgzS9E1dX1+LiYuHGohATLAe2+sc//gEnxTodZs/JIVjdY3VetMsPrCsv3oZ1UNFG7EJIk63giq1duxa6UVlZSd6mwPsVFRWV5ORkGDgwRXIpJnIxmacDbRBE8qARIsj4PHjwgLgyeCqJZjgFx7vHgl+9ReYDaIQIgiDIvAaNEEEQBJnXoBEiCIIg8xo0QgRBEGReg0aIIAiCzGvQCBEEQZB5DRohgiAIMo/58OH/A8wZtOdWnQxc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5102119" y="698740"/>
            <a:ext cx="3472537" cy="3039002"/>
          </a:xfrm>
          <a:prstGeom prst="rect">
            <a:avLst/>
          </a:prstGeom>
        </p:spPr>
      </p:pic>
      <p:pic>
        <p:nvPicPr>
          <p:cNvPr id="9" name="Picture 8">
            <a:extLst>
              <a:ext uri="{FF2B5EF4-FFF2-40B4-BE49-F238E27FC236}">
                <a16:creationId xmlns:a16="http://schemas.microsoft.com/office/drawing/2014/main" id="{5B801BAC-6AE1-4812-AD18-2F6B7432260E}"/>
              </a:ext>
            </a:extLst>
          </p:cNvPr>
          <p:cNvPicPr>
            <a:picLocks noChangeAspect="1"/>
          </p:cNvPicPr>
          <p:nvPr/>
        </p:nvPicPr>
        <p:blipFill>
          <a:blip r:embed="rId4"/>
          <a:stretch>
            <a:fillRect/>
          </a:stretch>
        </p:blipFill>
        <p:spPr>
          <a:xfrm>
            <a:off x="460375" y="3737742"/>
            <a:ext cx="3735490" cy="2886643"/>
          </a:xfrm>
          <a:prstGeom prst="rect">
            <a:avLst/>
          </a:prstGeom>
        </p:spPr>
      </p:pic>
    </p:spTree>
    <p:extLst>
      <p:ext uri="{BB962C8B-B14F-4D97-AF65-F5344CB8AC3E}">
        <p14:creationId xmlns:p14="http://schemas.microsoft.com/office/powerpoint/2010/main" val="3521209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EC0B1FC2C3004B9F94DAACBD229CA7" ma:contentTypeVersion="8" ma:contentTypeDescription="Create a new document." ma:contentTypeScope="" ma:versionID="8fca61ad4faff684fb71453c19c63165">
  <xsd:schema xmlns:xsd="http://www.w3.org/2001/XMLSchema" xmlns:xs="http://www.w3.org/2001/XMLSchema" xmlns:p="http://schemas.microsoft.com/office/2006/metadata/properties" xmlns:ns2="b7f7d465-c2bd-4cd6-8195-ca6543052bde" targetNamespace="http://schemas.microsoft.com/office/2006/metadata/properties" ma:root="true" ma:fieldsID="1955741449225bb9df2f538ddfc75887" ns2:_="">
    <xsd:import namespace="b7f7d465-c2bd-4cd6-8195-ca6543052b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Presen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7d465-c2bd-4cd6-8195-ca6543052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Presenter" ma:index="11" nillable="true" ma:displayName="Presenter" ma:format="Dropdown"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senter xmlns="b7f7d465-c2bd-4cd6-8195-ca6543052bde">Renuka Rajput-Ghoshal</Presenter>
  </documentManagement>
</p:properties>
</file>

<file path=customXml/itemProps1.xml><?xml version="1.0" encoding="utf-8"?>
<ds:datastoreItem xmlns:ds="http://schemas.openxmlformats.org/officeDocument/2006/customXml" ds:itemID="{CE51899E-7364-4F98-9518-3B942CD10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7d465-c2bd-4cd6-8195-ca6543052b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3.xml><?xml version="1.0" encoding="utf-8"?>
<ds:datastoreItem xmlns:ds="http://schemas.openxmlformats.org/officeDocument/2006/customXml" ds:itemID="{DDE98C05-5760-4FD2-B85E-2A9CB1A90B2B}">
  <ds:schemaRefs>
    <ds:schemaRef ds:uri="http://schemas.microsoft.com/office/2006/metadata/properties"/>
    <ds:schemaRef ds:uri="b7f7d465-c2bd-4cd6-8195-ca6543052bde"/>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41399</TotalTime>
  <Words>2262</Words>
  <Application>Microsoft Office PowerPoint</Application>
  <PresentationFormat>On-screen Show (4:3)</PresentationFormat>
  <Paragraphs>525</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Narrow</vt:lpstr>
      <vt:lpstr>Book Antiqua</vt:lpstr>
      <vt:lpstr>Calibri</vt:lpstr>
      <vt:lpstr>Times New Roman</vt:lpstr>
      <vt:lpstr>Wingdings</vt:lpstr>
      <vt:lpstr>Office Theme</vt:lpstr>
      <vt:lpstr>2_Default Design</vt:lpstr>
      <vt:lpstr>WBS 6.10.07 Solenoid Magnet</vt:lpstr>
      <vt:lpstr>Outline</vt:lpstr>
      <vt:lpstr>Solenoid Magnet</vt:lpstr>
      <vt:lpstr>Detector Solenoid Magnets Schedule </vt:lpstr>
      <vt:lpstr>Magnet- Long Lead Procurements</vt:lpstr>
      <vt:lpstr>Timeline</vt:lpstr>
      <vt:lpstr>How we work</vt:lpstr>
      <vt:lpstr>High Level View</vt:lpstr>
      <vt:lpstr>ePIC Detector Solenoid (MARCO) Overview</vt:lpstr>
      <vt:lpstr>ePIC Detector Solenoid Magnet Specifications</vt:lpstr>
      <vt:lpstr>PowerPoint Presentation</vt:lpstr>
      <vt:lpstr>Magnetic Circuit</vt:lpstr>
      <vt:lpstr>PowerPoint Presentation</vt:lpstr>
      <vt:lpstr>PowerPoint Presentation</vt:lpstr>
      <vt:lpstr>PowerPoint Presentation</vt:lpstr>
      <vt:lpstr>Magnet Assembly</vt:lpstr>
      <vt:lpstr>PowerPoint Presentation</vt:lpstr>
      <vt:lpstr>PowerPoint Presentation</vt:lpstr>
      <vt:lpstr>FEA Thermal</vt:lpstr>
      <vt:lpstr>Instrumentation</vt:lpstr>
      <vt:lpstr>ESH &amp;Q- Electrical</vt:lpstr>
      <vt:lpstr>ESH &amp;Q- Pressure Vessel</vt:lpstr>
      <vt:lpstr>Summary and What Next</vt:lpstr>
      <vt:lpstr>Questions?</vt:lpstr>
      <vt:lpstr>Back up</vt:lpstr>
      <vt:lpstr>Displacement due to Self Weight</vt:lpstr>
      <vt:lpstr>Equivalent Stress due to Self Weight</vt:lpstr>
      <vt:lpstr>Cooling Scheme</vt:lpstr>
      <vt:lpstr>Phase Separator</vt:lpstr>
      <vt:lpstr>Chimney</vt:lpstr>
      <vt:lpstr>3D Transient Analysis –RAMP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Renuka Rajput-Ghoshal</cp:lastModifiedBy>
  <cp:revision>301</cp:revision>
  <dcterms:created xsi:type="dcterms:W3CDTF">2020-09-28T13:10:10Z</dcterms:created>
  <dcterms:modified xsi:type="dcterms:W3CDTF">2023-08-24T12:41:31Z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0x010100E6EC0B1FC2C3004B9F94DAACBD229CA7</vt:lpwstr>
  </property>
  <property fmtid="{D5CDD505-2E9C-101B-9397-08002B2CF9AE}" pid="3" name="MediaServiceImageTags">
    <vt:lpwstr/>
  </property>
  <property fmtid="{D5CDD505-2E9C-101B-9397-08002B2CF9AE}" pid="4" name="Order">
    <vt:r8>6600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