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28.jpeg" ContentType="image/jpeg"/>
  <Override PartName="/ppt/media/image26.jpeg" ContentType="image/jpeg"/>
  <Override PartName="/ppt/media/image21.jpeg" ContentType="image/jpeg"/>
  <Override PartName="/ppt/media/image20.jpeg" ContentType="image/jpeg"/>
  <Override PartName="/ppt/media/image19.jpeg" ContentType="image/jpeg"/>
  <Override PartName="/ppt/media/image18.jpeg" ContentType="image/jpeg"/>
  <Override PartName="/ppt/media/image17.png" ContentType="image/png"/>
  <Override PartName="/ppt/media/image32.jpeg" ContentType="image/jpeg"/>
  <Override PartName="/ppt/media/image16.jpeg" ContentType="image/jpeg"/>
  <Override PartName="/ppt/media/image15.jpeg" ContentType="image/jpeg"/>
  <Override PartName="/ppt/media/image14.png" ContentType="image/png"/>
  <Override PartName="/ppt/media/image10.jpeg" ContentType="image/jpeg"/>
  <Override PartName="/ppt/media/image9.jpeg" ContentType="image/jpeg"/>
  <Override PartName="/ppt/media/image11.jpeg" ContentType="image/jpeg"/>
  <Override PartName="/ppt/media/image29.jpeg" ContentType="image/jpeg"/>
  <Override PartName="/ppt/media/image5.png" ContentType="image/png"/>
  <Override PartName="/ppt/media/image13.jpeg" ContentType="image/jpeg"/>
  <Override PartName="/ppt/media/image12.jpeg" ContentType="image/jpeg"/>
  <Override PartName="/ppt/media/image31.jpeg" ContentType="image/jpeg"/>
  <Override PartName="/ppt/media/image40.png" ContentType="image/png"/>
  <Override PartName="/ppt/media/image4.jpeg" ContentType="image/jpeg"/>
  <Override PartName="/ppt/media/image25.jpeg" ContentType="image/jpeg"/>
  <Override PartName="/ppt/media/image8.jpeg" ContentType="image/jpeg"/>
  <Override PartName="/ppt/media/image39.jpeg" ContentType="image/jpeg"/>
  <Override PartName="/ppt/media/image41.jpeg" ContentType="image/jpeg"/>
  <Override PartName="/ppt/media/image33.jpeg" ContentType="image/jpeg"/>
  <Override PartName="/ppt/media/image6.jpeg" ContentType="image/jpeg"/>
  <Override PartName="/ppt/media/image27.jpeg" ContentType="image/jpeg"/>
  <Override PartName="/ppt/media/image38.jpeg" ContentType="image/jpeg"/>
  <Override PartName="/ppt/media/image34.jpeg" ContentType="image/jpeg"/>
  <Override PartName="/ppt/media/image7.png" ContentType="image/png"/>
  <Override PartName="/ppt/media/image35.jpeg" ContentType="image/jpeg"/>
  <Override PartName="/ppt/media/image1.jpeg" ContentType="image/jpeg"/>
  <Override PartName="/ppt/media/image22.jpeg" ContentType="image/jpeg"/>
  <Override PartName="/ppt/media/image30.png" ContentType="image/png"/>
  <Override PartName="/ppt/media/image37.jpeg" ContentType="image/jpeg"/>
  <Override PartName="/ppt/media/image3.jpeg" ContentType="image/jpeg"/>
  <Override PartName="/ppt/media/image24.jpeg" ContentType="image/jpeg"/>
  <Override PartName="/ppt/media/image36.jpeg" ContentType="image/jpeg"/>
  <Override PartName="/ppt/media/image2.jpeg" ContentType="image/jpeg"/>
  <Override PartName="/ppt/media/image23.jpeg" ContentType="image/jpe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ABE135A-3522-4F11-81D3-C2BCCFED0FEA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0228D2A-2330-4268-AD0C-D093A9D93142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8C599F4-4D91-4C55-8264-A76E80CA6586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A144FBF-3454-4A51-9F2D-B044CC1C59F8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931AA8B-82C3-419C-9D5D-7F18F32ECBC4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E063F21-43EE-4081-9F7C-5E79306BBCDB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CDD70EB-A29C-4DA7-9517-5DF7D1698592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A559EF1-E59D-4512-A3FA-AEE96AC92B0B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A560416-BF18-4F99-BAEE-C17D32B8DC6E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76B39AA-C8BF-427A-A3D8-640B1503CC61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F249CB7-D6D1-4921-A9FE-FF6C9B47DEEB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8BFA4F5-0A31-424C-BDD2-4EED9060DFB3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9" descr=""/>
          <p:cNvPicPr/>
          <p:nvPr/>
        </p:nvPicPr>
        <p:blipFill>
          <a:blip r:embed="rId2"/>
          <a:stretch/>
        </p:blipFill>
        <p:spPr>
          <a:xfrm>
            <a:off x="6480" y="0"/>
            <a:ext cx="12178440" cy="6857280"/>
          </a:xfrm>
          <a:prstGeom prst="rect">
            <a:avLst/>
          </a:prstGeom>
          <a:ln w="0"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3"/>
          <a:stretch/>
        </p:blipFill>
        <p:spPr>
          <a:xfrm>
            <a:off x="6480" y="0"/>
            <a:ext cx="12178440" cy="68572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 descr=""/>
          <p:cNvPicPr/>
          <p:nvPr/>
        </p:nvPicPr>
        <p:blipFill>
          <a:blip r:embed="rId2"/>
          <a:stretch/>
        </p:blipFill>
        <p:spPr>
          <a:xfrm>
            <a:off x="6480" y="0"/>
            <a:ext cx="12178440" cy="685728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sldNum" idx="1"/>
          </p:nvPr>
        </p:nvSpPr>
        <p:spPr>
          <a:xfrm>
            <a:off x="5018760" y="631188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200" spc="-1" strike="noStrike">
                <a:solidFill>
                  <a:srgbClr val="ffffff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CFB2B4A6-AC56-4069-973B-B472D59F588F}" type="slidenum">
              <a:rPr b="0" lang="en-US" sz="1200" spc="-1" strike="noStrike">
                <a:solidFill>
                  <a:srgbClr val="ffffff"/>
                </a:solidFill>
                <a:latin typeface="Arial"/>
                <a:ea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318280" y="1902600"/>
            <a:ext cx="6321960" cy="177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 fontScale="77000"/>
          </a:bodyPr>
          <a:p>
            <a:pPr algn="r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  <a:ea typeface="Arial"/>
              </a:rPr>
              <a:t>WBS 06.10.04</a:t>
            </a:r>
            <a:br>
              <a:rPr sz="4400"/>
            </a:br>
            <a:r>
              <a:rPr b="0" lang="en-US" sz="4400" spc="-1" strike="noStrike">
                <a:solidFill>
                  <a:srgbClr val="ffffff"/>
                </a:solidFill>
                <a:latin typeface="Arial"/>
                <a:ea typeface="Arial"/>
              </a:rPr>
              <a:t>Particle Identification Detectors </a:t>
            </a:r>
            <a:br>
              <a:rPr sz="4400"/>
            </a:br>
            <a:endParaRPr b="0" lang="en-US" sz="4400" spc="-1" strike="noStrike">
              <a:latin typeface="Arial"/>
            </a:endParaRPr>
          </a:p>
        </p:txBody>
      </p:sp>
      <p:sp>
        <p:nvSpPr>
          <p:cNvPr id="81" name="Subtitle 2"/>
          <p:cNvSpPr txBox="1"/>
          <p:nvPr/>
        </p:nvSpPr>
        <p:spPr>
          <a:xfrm>
            <a:off x="6624000" y="3441240"/>
            <a:ext cx="5016240" cy="1587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/>
          </a:bodyPr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B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k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Z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l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m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t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o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m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p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h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v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g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R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v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i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Arial"/>
              </a:rPr>
              <a:t>w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u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g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u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s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t 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9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-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0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0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2</a:t>
            </a:r>
            <a:r>
              <a:rPr b="0" lang="en-US" sz="1300" spc="-1" strike="noStrike">
                <a:solidFill>
                  <a:srgbClr val="ffffff"/>
                </a:solidFill>
                <a:latin typeface="Arial"/>
                <a:ea typeface="Arial"/>
              </a:rPr>
              <a:t>3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Design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5486400" y="93600"/>
            <a:ext cx="6171840" cy="3810240"/>
          </a:xfrm>
          <a:prstGeom prst="rect">
            <a:avLst/>
          </a:prstGeom>
          <a:ln w="0">
            <a:noFill/>
          </a:ln>
        </p:spPr>
      </p:pic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6172200" y="3904200"/>
            <a:ext cx="4900680" cy="2164320"/>
          </a:xfrm>
          <a:prstGeom prst="rect">
            <a:avLst/>
          </a:prstGeom>
          <a:ln w="0">
            <a:noFill/>
          </a:ln>
        </p:spPr>
      </p:pic>
      <p:sp>
        <p:nvSpPr>
          <p:cNvPr id="141" name=""/>
          <p:cNvSpPr/>
          <p:nvPr/>
        </p:nvSpPr>
        <p:spPr>
          <a:xfrm>
            <a:off x="228600" y="1600200"/>
            <a:ext cx="5714640" cy="387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Very similar to PANDA Barrel-DIRC development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12 Bar-Boxes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Fused silica bars 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From SLAC BaBar, need refurbishment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Lens system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Designed and tested in prototype (PANDA)</a:t>
            </a:r>
            <a:endParaRPr b="0" lang="en-US" sz="15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Material radiation hardness tests complete</a:t>
            </a:r>
            <a:endParaRPr b="0" lang="en-US" sz="15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Sapphire choice of material 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Prism Fused Silica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Photo sensors MCP-PMT (288 total)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73728 channels overall</a:t>
            </a:r>
            <a:endParaRPr b="0" lang="en-US" sz="15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Potential Alternative HRPPD, synergy with pfRICH</a:t>
            </a:r>
            <a:endParaRPr b="0" lang="en-US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HV for PMT, LV for electronics, fiber optics for DAQ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Cooling of Photo Sensors and electronics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Dry Nitrogen gas to protect radiator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2" name=""/>
          <p:cNvSpPr/>
          <p:nvPr/>
        </p:nvSpPr>
        <p:spPr>
          <a:xfrm>
            <a:off x="0" y="10476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#2,4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26687B1-8D45-4E57-A77D-AE12A7A2B313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IRC 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Rad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iator 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refu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rbis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hme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nt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7315200" y="3085200"/>
            <a:ext cx="4597200" cy="308664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8862840" y="457200"/>
            <a:ext cx="3252600" cy="2421720"/>
          </a:xfrm>
          <a:prstGeom prst="rect">
            <a:avLst/>
          </a:prstGeom>
          <a:ln w="0">
            <a:noFill/>
          </a:ln>
        </p:spPr>
      </p:pic>
      <p:sp>
        <p:nvSpPr>
          <p:cNvPr id="146" name=""/>
          <p:cNvSpPr/>
          <p:nvPr/>
        </p:nvSpPr>
        <p:spPr>
          <a:xfrm>
            <a:off x="228600" y="1828800"/>
            <a:ext cx="6857640" cy="247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latin typeface="Arial"/>
              </a:rPr>
              <a:t>Transfer BaBar DIRC boxes from SLAC to JLAB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IEWO in progress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Transport expected late fall 2023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latin typeface="Arial"/>
              </a:rPr>
              <a:t>Disassemble and refurbish fused silica bars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At JLAB, work area in preparation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Expected start towards end of 2023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latin typeface="Arial"/>
              </a:rPr>
              <a:t>Determine optical quality of individual bars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At JLAB, laser lab under construction, all equipment on hand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914400" y="4572000"/>
            <a:ext cx="5943240" cy="93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Important to validate the re-usage of the fused silica radiator bars for the hpDIRC project!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8" name=""/>
          <p:cNvSpPr/>
          <p:nvPr/>
        </p:nvSpPr>
        <p:spPr>
          <a:xfrm>
            <a:off x="0" y="10476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7B9FAAF-91BF-45FE-A648-73157D7B8ADA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"/>
          <p:cNvSpPr txBox="1"/>
          <p:nvPr/>
        </p:nvSpPr>
        <p:spPr>
          <a:xfrm>
            <a:off x="1143000" y="457200"/>
            <a:ext cx="5031720" cy="715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Time Lines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0" name=""/>
          <p:cNvSpPr txBox="1"/>
          <p:nvPr/>
        </p:nvSpPr>
        <p:spPr>
          <a:xfrm>
            <a:off x="0" y="0"/>
            <a:ext cx="1151640" cy="26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51" name="Picture 1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7200" y="1232640"/>
            <a:ext cx="8679960" cy="392184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2" descr="A screenshot of a computer&#10;&#10;Description automatically generated"/>
          <p:cNvPicPr/>
          <p:nvPr/>
        </p:nvPicPr>
        <p:blipFill>
          <a:blip r:embed="rId2"/>
          <a:stretch/>
        </p:blipFill>
        <p:spPr>
          <a:xfrm>
            <a:off x="7200" y="1232640"/>
            <a:ext cx="8679960" cy="392184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3" descr="A screenshot of a computer&#10;&#10;Description automatically generated"/>
          <p:cNvPicPr/>
          <p:nvPr/>
        </p:nvPicPr>
        <p:blipFill>
          <a:blip r:embed="rId3"/>
          <a:stretch/>
        </p:blipFill>
        <p:spPr>
          <a:xfrm>
            <a:off x="7200" y="1232640"/>
            <a:ext cx="8679960" cy="3921840"/>
          </a:xfrm>
          <a:prstGeom prst="rect">
            <a:avLst/>
          </a:prstGeom>
          <a:ln w="0">
            <a:noFill/>
          </a:ln>
        </p:spPr>
      </p:pic>
      <p:sp>
        <p:nvSpPr>
          <p:cNvPr id="154" name=""/>
          <p:cNvSpPr txBox="1"/>
          <p:nvPr/>
        </p:nvSpPr>
        <p:spPr>
          <a:xfrm>
            <a:off x="8763120" y="1828800"/>
            <a:ext cx="3429000" cy="392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FDR Aug. 2024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Construction start June 25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First full box assembly for testing early 2028 with cosmic ray test at SBU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Full detector ready mid 2029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First PID detector to be installed, mid 2030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4"/>
          <a:stretch/>
        </p:blipFill>
        <p:spPr>
          <a:xfrm>
            <a:off x="9000360" y="192960"/>
            <a:ext cx="2886840" cy="16358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3923E6A-B67A-4541-A722-CC4649CD5BB3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914400" y="138960"/>
            <a:ext cx="5257800" cy="77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(dual-RICH)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7" name=""/>
          <p:cNvSpPr/>
          <p:nvPr/>
        </p:nvSpPr>
        <p:spPr>
          <a:xfrm>
            <a:off x="211680" y="914400"/>
            <a:ext cx="419076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3</a:t>
            </a:r>
            <a:r>
              <a:rPr b="0" lang="en-US" sz="1800" spc="-1" strike="noStrike"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latin typeface="Arial"/>
                <a:ea typeface="OpenSymbol"/>
              </a:rPr>
              <a:t> </a:t>
            </a:r>
            <a:r>
              <a:rPr b="0" lang="en-US" sz="1800" spc="-1" strike="noStrike"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latin typeface="Arial"/>
                <a:ea typeface="OpenSymbol"/>
              </a:rPr>
              <a:t>/K/p separation up to 50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Rapidity coverage: 1.5 &lt; </a:t>
            </a:r>
            <a:r>
              <a:rPr b="0" lang="en-US" sz="1800" spc="-1" strike="noStrike"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latin typeface="Arial"/>
                <a:ea typeface="OpenSymbol"/>
              </a:rPr>
              <a:t> &lt; 3.5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4419360" y="2286000"/>
            <a:ext cx="7598880" cy="3885840"/>
          </a:xfrm>
          <a:prstGeom prst="rect">
            <a:avLst/>
          </a:prstGeom>
          <a:ln w="0">
            <a:noFill/>
          </a:ln>
        </p:spPr>
      </p:pic>
      <p:sp>
        <p:nvSpPr>
          <p:cNvPr id="159" name=""/>
          <p:cNvSpPr/>
          <p:nvPr/>
        </p:nvSpPr>
        <p:spPr>
          <a:xfrm>
            <a:off x="152280" y="3520800"/>
            <a:ext cx="6705360" cy="27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Implementation: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Radiators: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Aerogel n=1.02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c9211e"/>
                </a:solidFill>
                <a:latin typeface="Arial"/>
              </a:rPr>
              <a:t>C2F6 gas close circuit</a:t>
            </a:r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Carbon fiber vessel (low mass)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Large mirrors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Photo Sensors SiPM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c9211e"/>
                </a:solidFill>
                <a:latin typeface="Arial"/>
              </a:rPr>
              <a:t>Cooling of SiPM to -40 deg. 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LV for sensors and electronics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Fiber optics for DAQ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0" name=""/>
          <p:cNvSpPr/>
          <p:nvPr/>
        </p:nvSpPr>
        <p:spPr>
          <a:xfrm>
            <a:off x="0" y="10476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1" name=""/>
          <p:cNvSpPr/>
          <p:nvPr/>
        </p:nvSpPr>
        <p:spPr>
          <a:xfrm>
            <a:off x="228600" y="2057400"/>
            <a:ext cx="419076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I</a:t>
            </a:r>
            <a:r>
              <a:rPr b="1" lang="en-US" sz="2200" spc="-1" strike="noStrike">
                <a:latin typeface="Arial"/>
              </a:rPr>
              <a:t>n</a:t>
            </a:r>
            <a:r>
              <a:rPr b="1" lang="en-US" sz="2200" spc="-1" strike="noStrike">
                <a:latin typeface="Arial"/>
              </a:rPr>
              <a:t>t</a:t>
            </a:r>
            <a:r>
              <a:rPr b="1" lang="en-US" sz="2200" spc="-1" strike="noStrike">
                <a:latin typeface="Arial"/>
              </a:rPr>
              <a:t>e</a:t>
            </a:r>
            <a:r>
              <a:rPr b="1" lang="en-US" sz="2200" spc="-1" strike="noStrike">
                <a:latin typeface="Arial"/>
              </a:rPr>
              <a:t>r</a:t>
            </a:r>
            <a:r>
              <a:rPr b="1" lang="en-US" sz="2200" spc="-1" strike="noStrike">
                <a:latin typeface="Arial"/>
              </a:rPr>
              <a:t>f</a:t>
            </a:r>
            <a:r>
              <a:rPr b="1" lang="en-US" sz="2200" spc="-1" strike="noStrike">
                <a:latin typeface="Arial"/>
              </a:rPr>
              <a:t>a</a:t>
            </a:r>
            <a:r>
              <a:rPr b="1" lang="en-US" sz="2200" spc="-1" strike="noStrike">
                <a:latin typeface="Arial"/>
              </a:rPr>
              <a:t>c</a:t>
            </a:r>
            <a:r>
              <a:rPr b="1" lang="en-US" sz="2200" spc="-1" strike="noStrike">
                <a:latin typeface="Arial"/>
              </a:rPr>
              <a:t>e</a:t>
            </a:r>
            <a:r>
              <a:rPr b="1" lang="en-US" sz="2200" spc="-1" strike="noStrike">
                <a:latin typeface="Arial"/>
              </a:rPr>
              <a:t> </a:t>
            </a:r>
            <a:r>
              <a:rPr b="1" lang="en-US" sz="2200" spc="-1" strike="noStrike">
                <a:latin typeface="Arial"/>
              </a:rPr>
              <a:t>R</a:t>
            </a:r>
            <a:r>
              <a:rPr b="1" lang="en-US" sz="2200" spc="-1" strike="noStrike">
                <a:latin typeface="Arial"/>
              </a:rPr>
              <a:t>e</a:t>
            </a:r>
            <a:r>
              <a:rPr b="1" lang="en-US" sz="2200" spc="-1" strike="noStrike">
                <a:latin typeface="Arial"/>
              </a:rPr>
              <a:t>q</a:t>
            </a:r>
            <a:r>
              <a:rPr b="1" lang="en-US" sz="2200" spc="-1" strike="noStrike">
                <a:latin typeface="Arial"/>
              </a:rPr>
              <a:t>u</a:t>
            </a:r>
            <a:r>
              <a:rPr b="1" lang="en-US" sz="2200" spc="-1" strike="noStrike">
                <a:latin typeface="Arial"/>
              </a:rPr>
              <a:t>i</a:t>
            </a:r>
            <a:r>
              <a:rPr b="1" lang="en-US" sz="2200" spc="-1" strike="noStrike">
                <a:latin typeface="Arial"/>
              </a:rPr>
              <a:t>r</a:t>
            </a:r>
            <a:r>
              <a:rPr b="1" lang="en-US" sz="2200" spc="-1" strike="noStrike">
                <a:latin typeface="Arial"/>
              </a:rPr>
              <a:t>e</a:t>
            </a:r>
            <a:r>
              <a:rPr b="1" lang="en-US" sz="2200" spc="-1" strike="noStrike">
                <a:latin typeface="Arial"/>
              </a:rPr>
              <a:t>m</a:t>
            </a:r>
            <a:r>
              <a:rPr b="1" lang="en-US" sz="2200" spc="-1" strike="noStrike">
                <a:latin typeface="Arial"/>
              </a:rPr>
              <a:t>e</a:t>
            </a:r>
            <a:r>
              <a:rPr b="1" lang="en-US" sz="2200" spc="-1" strike="noStrike">
                <a:latin typeface="Arial"/>
              </a:rPr>
              <a:t>n</a:t>
            </a:r>
            <a:r>
              <a:rPr b="1" lang="en-US" sz="2200" spc="-1" strike="noStrike">
                <a:latin typeface="Arial"/>
              </a:rPr>
              <a:t>t</a:t>
            </a:r>
            <a:r>
              <a:rPr b="1" lang="en-US" sz="2200" spc="-1" strike="noStrike">
                <a:latin typeface="Arial"/>
              </a:rPr>
              <a:t>s</a:t>
            </a:r>
            <a:r>
              <a:rPr b="1" lang="en-US" sz="2200" spc="-1" strike="noStrike">
                <a:latin typeface="Arial"/>
              </a:rPr>
              <a:t>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k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g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u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&lt;</a:t>
            </a:r>
            <a:r>
              <a:rPr b="0" lang="en-US" sz="1800" spc="-1" strike="noStrike">
                <a:latin typeface="Arial"/>
              </a:rPr>
              <a:t>0</a:t>
            </a:r>
            <a:r>
              <a:rPr b="0" lang="en-US" sz="1800" spc="-1" strike="noStrike">
                <a:latin typeface="Arial"/>
              </a:rPr>
              <a:t>.</a:t>
            </a:r>
            <a:r>
              <a:rPr b="0" lang="en-US" sz="1800" spc="-1" strike="noStrike">
                <a:latin typeface="Arial"/>
              </a:rPr>
              <a:t>5</a:t>
            </a: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g</a:t>
            </a:r>
            <a:r>
              <a:rPr b="0" lang="en-US" sz="1800" spc="-1" strike="noStrike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f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d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g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d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n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d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g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v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u</a:t>
            </a: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8044560" y="138960"/>
            <a:ext cx="3385440" cy="19184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084E7A9-9772-41F7-8B37-22217B08482F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towards FDR: SiPM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4" name=""/>
          <p:cNvSpPr/>
          <p:nvPr/>
        </p:nvSpPr>
        <p:spPr>
          <a:xfrm>
            <a:off x="457200" y="1600200"/>
            <a:ext cx="5943240" cy="242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Photo Senors SiPM</a:t>
            </a:r>
            <a:endParaRPr b="0" lang="en-US" sz="20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Radiation hardness tests 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Annealing tests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Dark rate tests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Cooling tests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Integrated cooling with in-situ annealing </a:t>
            </a:r>
            <a:r>
              <a:rPr b="0" lang="en-US" sz="1800" spc="-1" strike="noStrike">
                <a:solidFill>
                  <a:srgbClr val="127622"/>
                </a:solidFill>
                <a:latin typeface="Arial"/>
                <a:ea typeface="Noto Sans CJK SC"/>
              </a:rPr>
              <a:t>✓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Best Candidate Hamamatsu S13361-3050 (LLP)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SiPM specifications defined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LLP SiPM design review: Sep. 14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6858000" y="1371600"/>
            <a:ext cx="3657600" cy="3094920"/>
          </a:xfrm>
          <a:prstGeom prst="rect">
            <a:avLst/>
          </a:prstGeom>
          <a:ln w="0">
            <a:noFill/>
          </a:ln>
        </p:spPr>
      </p:pic>
      <p:sp>
        <p:nvSpPr>
          <p:cNvPr id="166" name=""/>
          <p:cNvSpPr/>
          <p:nvPr/>
        </p:nvSpPr>
        <p:spPr>
          <a:xfrm>
            <a:off x="0" y="104760"/>
            <a:ext cx="15998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#2,3,4,5,6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799007D-505B-4C6B-9663-399FC998FE44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838080" y="228600"/>
            <a:ext cx="10514880" cy="91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towards final design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9372600" y="2286000"/>
            <a:ext cx="2514240" cy="3886200"/>
          </a:xfrm>
          <a:prstGeom prst="rect">
            <a:avLst/>
          </a:prstGeom>
          <a:ln w="0">
            <a:noFill/>
          </a:ln>
        </p:spPr>
      </p:pic>
      <p:sp>
        <p:nvSpPr>
          <p:cNvPr id="169" name=""/>
          <p:cNvSpPr txBox="1"/>
          <p:nvPr/>
        </p:nvSpPr>
        <p:spPr>
          <a:xfrm>
            <a:off x="6172200" y="1083600"/>
            <a:ext cx="5353200" cy="16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100" spc="-1" strike="noStrike">
                <a:latin typeface="Arial"/>
              </a:rPr>
              <a:t>Photo sensor module with integrated cooling and annealing:</a:t>
            </a:r>
            <a:endParaRPr b="0" lang="en-US" sz="21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256 channels/module (4 ASICs)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832 modules/sector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6 sectors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Calibri"/>
              </a:rPr>
              <a:t>319488 channels overall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0" name=""/>
          <p:cNvSpPr txBox="1"/>
          <p:nvPr/>
        </p:nvSpPr>
        <p:spPr>
          <a:xfrm>
            <a:off x="0" y="0"/>
            <a:ext cx="1407600" cy="26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685800" y="2743200"/>
            <a:ext cx="3866760" cy="3577320"/>
          </a:xfrm>
          <a:prstGeom prst="rect">
            <a:avLst/>
          </a:prstGeom>
          <a:ln w="0">
            <a:noFill/>
          </a:ln>
        </p:spPr>
      </p:pic>
      <p:sp>
        <p:nvSpPr>
          <p:cNvPr id="172" name=""/>
          <p:cNvSpPr txBox="1"/>
          <p:nvPr/>
        </p:nvSpPr>
        <p:spPr>
          <a:xfrm>
            <a:off x="685800" y="1143000"/>
            <a:ext cx="5257800" cy="162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100" spc="-1" strike="noStrike">
                <a:latin typeface="Arial"/>
              </a:rPr>
              <a:t>Carbon fiber mirror construction</a:t>
            </a:r>
            <a:endParaRPr b="0" lang="en-US" sz="2100" spc="-1" strike="noStrike">
              <a:latin typeface="Arial"/>
            </a:endParaRPr>
          </a:p>
          <a:p>
            <a:r>
              <a:rPr b="0" lang="en-US" sz="2100" spc="-1" strike="noStrike">
                <a:latin typeface="Arial"/>
              </a:rPr>
              <a:t>Based on Clas12 experience</a:t>
            </a:r>
            <a:endParaRPr b="0" lang="en-US" sz="2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roughness driven by mandrel 1-2 nm rms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surface accuracy better than 0.2 mrad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radius reproducibility better than 1 %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E706774-A939-4986-902F-E6A6A9014C1C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towards FDR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7248600" y="457200"/>
            <a:ext cx="4104360" cy="5052960"/>
          </a:xfrm>
          <a:prstGeom prst="rect">
            <a:avLst/>
          </a:prstGeom>
          <a:ln w="0">
            <a:noFill/>
          </a:ln>
        </p:spPr>
      </p:pic>
      <p:sp>
        <p:nvSpPr>
          <p:cNvPr id="175" name=""/>
          <p:cNvSpPr/>
          <p:nvPr/>
        </p:nvSpPr>
        <p:spPr>
          <a:xfrm>
            <a:off x="685800" y="1482480"/>
            <a:ext cx="5715000" cy="367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Focal plane sensor array at -40 deg. 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Separated by window from C2F6 gas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Arial"/>
              </a:rPr>
              <a:t>PID Review Recommendation: simulation of SiPM array at various operating temperatures and impact on quartz window and gas radiator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Recovery and recirculation system of C2F6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Mirrors carbon fiber composite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Vessel carbon fiber composite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Aerogel n=1.02 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Samples on order from Chiba Japan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Synergy with pfRICH, Q&amp;A</a:t>
            </a:r>
            <a:r>
              <a:rPr b="0" lang="en-US" sz="1800" spc="-1" strike="noStrike">
                <a:latin typeface="Arial"/>
                <a:ea typeface="OpenSymbol"/>
              </a:rPr>
              <a:t> at Temple and Ferrara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6" name=""/>
          <p:cNvSpPr/>
          <p:nvPr/>
        </p:nvSpPr>
        <p:spPr>
          <a:xfrm>
            <a:off x="0" y="10476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#2,3,5,6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DB178BA-750F-4F0C-AB10-B5D8C2BA02FB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"/>
          <p:cNvSpPr txBox="1"/>
          <p:nvPr/>
        </p:nvSpPr>
        <p:spPr>
          <a:xfrm>
            <a:off x="914400" y="427320"/>
            <a:ext cx="4379400" cy="715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dRICH time lines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8" name=""/>
          <p:cNvSpPr txBox="1"/>
          <p:nvPr/>
        </p:nvSpPr>
        <p:spPr>
          <a:xfrm>
            <a:off x="0" y="0"/>
            <a:ext cx="1279440" cy="26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79" name="Picture 5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7560" y="1232640"/>
            <a:ext cx="8679960" cy="392184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6" descr="A screenshot of a computer&#10;&#10;Description automatically generated"/>
          <p:cNvPicPr/>
          <p:nvPr/>
        </p:nvPicPr>
        <p:blipFill>
          <a:blip r:embed="rId2"/>
          <a:stretch/>
        </p:blipFill>
        <p:spPr>
          <a:xfrm>
            <a:off x="0" y="1232640"/>
            <a:ext cx="8679960" cy="3921840"/>
          </a:xfrm>
          <a:prstGeom prst="rect">
            <a:avLst/>
          </a:prstGeom>
          <a:ln w="0">
            <a:noFill/>
          </a:ln>
        </p:spPr>
      </p:pic>
      <p:sp>
        <p:nvSpPr>
          <p:cNvPr id="181" name=""/>
          <p:cNvSpPr txBox="1"/>
          <p:nvPr/>
        </p:nvSpPr>
        <p:spPr>
          <a:xfrm>
            <a:off x="8763480" y="1600200"/>
            <a:ext cx="3429000" cy="392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FDR Nov. 2024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Construction start June 25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Detector Complete early 2030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Detector Installation fall 2030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F46A965-456C-4ADA-B4D0-FC2FB7345D3D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38080" y="46440"/>
            <a:ext cx="10514880" cy="109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Detector Barrel and forward endcap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914400" y="1026000"/>
            <a:ext cx="4419360" cy="285984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7543800" y="1143000"/>
            <a:ext cx="3129120" cy="2742840"/>
          </a:xfrm>
          <a:prstGeom prst="rect">
            <a:avLst/>
          </a:prstGeom>
          <a:ln w="0">
            <a:noFill/>
          </a:ln>
        </p:spPr>
      </p:pic>
      <p:sp>
        <p:nvSpPr>
          <p:cNvPr id="185" name=""/>
          <p:cNvSpPr/>
          <p:nvPr/>
        </p:nvSpPr>
        <p:spPr>
          <a:xfrm>
            <a:off x="380880" y="4059720"/>
            <a:ext cx="4190760" cy="168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3</a:t>
            </a:r>
            <a:r>
              <a:rPr b="0" lang="en-US" sz="1800" spc="-1" strike="noStrike"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latin typeface="Arial"/>
                <a:ea typeface="OpenSymbol"/>
              </a:rPr>
              <a:t> </a:t>
            </a:r>
            <a:r>
              <a:rPr b="0" lang="en-US" sz="1800" spc="-1" strike="noStrike"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latin typeface="Arial"/>
                <a:ea typeface="OpenSymbol"/>
              </a:rPr>
              <a:t>/K/p separation up to 1.3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Rapidity coverage: -1.5 &lt; </a:t>
            </a:r>
            <a:r>
              <a:rPr b="0" lang="en-US" sz="1800" spc="-1" strike="noStrike"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latin typeface="Arial"/>
                <a:ea typeface="OpenSymbol"/>
              </a:rPr>
              <a:t> &lt; 1.5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Track path length needed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AC-LGAD 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OpenSymbol"/>
              </a:rPr>
              <a:t>strips</a:t>
            </a:r>
            <a:r>
              <a:rPr b="0" lang="en-US" sz="1800" spc="-1" strike="noStrike">
                <a:latin typeface="Arial"/>
                <a:ea typeface="OpenSymbol"/>
              </a:rPr>
              <a:t> 0.5mm x 10mm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4kW cooling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6" name=""/>
          <p:cNvSpPr/>
          <p:nvPr/>
        </p:nvSpPr>
        <p:spPr>
          <a:xfrm>
            <a:off x="6629400" y="4114800"/>
            <a:ext cx="4190760" cy="168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3</a:t>
            </a:r>
            <a:r>
              <a:rPr b="0" lang="en-US" sz="1800" spc="-1" strike="noStrike"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latin typeface="Arial"/>
                <a:ea typeface="OpenSymbol"/>
              </a:rPr>
              <a:t> </a:t>
            </a:r>
            <a:r>
              <a:rPr b="0" lang="en-US" sz="1800" spc="-1" strike="noStrike"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latin typeface="Arial"/>
                <a:ea typeface="OpenSymbol"/>
              </a:rPr>
              <a:t>/K/p separation up to 2.4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Rapidity coverage: 1.5 &lt; </a:t>
            </a:r>
            <a:r>
              <a:rPr b="0" lang="en-US" sz="1800" spc="-1" strike="noStrike"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latin typeface="Arial"/>
                <a:ea typeface="OpenSymbol"/>
              </a:rPr>
              <a:t> &lt; 3.5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Track path length needed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AC-LGAD 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OpenSymbol"/>
              </a:rPr>
              <a:t>pixels</a:t>
            </a:r>
            <a:r>
              <a:rPr b="0" lang="en-US" sz="1800" spc="-1" strike="noStrike">
                <a:latin typeface="Arial"/>
                <a:ea typeface="OpenSymbol"/>
              </a:rPr>
              <a:t> 0.5mm x 0.5mm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13kW cooling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7" name=""/>
          <p:cNvSpPr/>
          <p:nvPr/>
        </p:nvSpPr>
        <p:spPr>
          <a:xfrm>
            <a:off x="0" y="10548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CBE9E1C-9335-4186-8CF9-C65458AE0D60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64832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technology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>
            <a:off x="914400" y="1690200"/>
            <a:ext cx="6171840" cy="35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AC-LGAD Sensors </a:t>
            </a:r>
            <a:r>
              <a:rPr b="0" lang="en-US" sz="1400" spc="-1" strike="noStrike">
                <a:latin typeface="Arial"/>
              </a:rPr>
              <a:t>(similar to CMS endcap timing layer)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Arial"/>
              </a:rPr>
              <a:t>Barrel: Strip Sensor 3.2 x 4 cm^2 (2 ASICs)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1 module with 64 strip sensors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400" spc="-1" strike="noStrike">
                <a:latin typeface="Arial"/>
              </a:rPr>
              <a:t>(16384 channels)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144 modules: overall 2359296 channels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Arial"/>
              </a:rPr>
              <a:t>Endcap: Pixel Sensor 1024 channels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1 board 25 sensors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400" spc="-1" strike="noStrike">
                <a:latin typeface="Arial"/>
              </a:rPr>
              <a:t>(24576 channels)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212 boards: overall 5210112 channels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Arial"/>
              </a:rPr>
              <a:t>Significant cooling requirements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Barrel 4kW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Endcap: 13kW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latin typeface="Arial"/>
              </a:rPr>
              <a:t>Carbon fiber support structure with integrated cooling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Design evaluations ongoing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¼ barrel demonstration prototype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Stave carbon fiber structure to support sensors</a:t>
            </a:r>
            <a:endParaRPr b="0" lang="en-US" sz="16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FEA of structure and cooling system planed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0" name=""/>
          <p:cNvSpPr/>
          <p:nvPr/>
        </p:nvSpPr>
        <p:spPr>
          <a:xfrm>
            <a:off x="0" y="10584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1"/>
          <a:stretch/>
        </p:blipFill>
        <p:spPr>
          <a:xfrm>
            <a:off x="6629400" y="228600"/>
            <a:ext cx="5403960" cy="30621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E021DE8-F739-4365-8F02-8523965B8EBC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920" y="136440"/>
            <a:ext cx="10514880" cy="1006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PID Detector </a:t>
            </a: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Overview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920" y="1143000"/>
            <a:ext cx="10514880" cy="46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Purpose: Particle identification over 4</a:t>
            </a:r>
            <a:r>
              <a:rPr b="0" lang="en-US" sz="2800" spc="-1" strike="noStrike">
                <a:solidFill>
                  <a:srgbClr val="000000"/>
                </a:solidFill>
                <a:latin typeface="OpenSymbol"/>
                <a:ea typeface="OpenSymbol"/>
              </a:rPr>
              <a:t>π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 in central region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4" name=""/>
          <p:cNvSpPr/>
          <p:nvPr/>
        </p:nvSpPr>
        <p:spPr>
          <a:xfrm>
            <a:off x="8229600" y="1603080"/>
            <a:ext cx="3568320" cy="434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Cherekov Detectors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bRICH: backward RICH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hpDIRC: high perf. DIRC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dRICH: dual RICH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TOF Detectors (AC-LGAD)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Barrel TOF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Forward TOF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Particle Identification Detector Technical Design Review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July 5-6 2023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3 Recommendations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22 comments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357840" y="1612440"/>
            <a:ext cx="7643160" cy="4331160"/>
          </a:xfrm>
          <a:prstGeom prst="rect">
            <a:avLst/>
          </a:prstGeom>
          <a:ln w="0">
            <a:noFill/>
          </a:ln>
        </p:spPr>
      </p:pic>
      <p:sp>
        <p:nvSpPr>
          <p:cNvPr id="86" name=""/>
          <p:cNvSpPr/>
          <p:nvPr/>
        </p:nvSpPr>
        <p:spPr>
          <a:xfrm>
            <a:off x="1612080" y="6160320"/>
            <a:ext cx="2057400" cy="0"/>
          </a:xfrm>
          <a:prstGeom prst="line">
            <a:avLst/>
          </a:prstGeom>
          <a:ln w="73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"/>
          <p:cNvSpPr/>
          <p:nvPr/>
        </p:nvSpPr>
        <p:spPr>
          <a:xfrm flipH="1">
            <a:off x="4114440" y="6172200"/>
            <a:ext cx="2057400" cy="0"/>
          </a:xfrm>
          <a:prstGeom prst="line">
            <a:avLst/>
          </a:prstGeom>
          <a:ln w="7308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"/>
          <p:cNvSpPr txBox="1"/>
          <p:nvPr/>
        </p:nvSpPr>
        <p:spPr>
          <a:xfrm>
            <a:off x="1840680" y="6160320"/>
            <a:ext cx="18288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000" spc="-1" strike="noStrike">
                <a:latin typeface="Arial"/>
              </a:rPr>
              <a:t>electron</a:t>
            </a:r>
            <a:endParaRPr b="1" lang="en-US" sz="2000" spc="-1" strike="noStrike">
              <a:latin typeface="Arial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4583880" y="6172200"/>
            <a:ext cx="250272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000" spc="-1" strike="noStrike">
                <a:latin typeface="Arial"/>
              </a:rPr>
              <a:t>hadron</a:t>
            </a:r>
            <a:endParaRPr b="1" lang="en-US" sz="20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ED2DFC0-A9A2-492F-A7AE-93C79202E250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838080" y="367200"/>
            <a:ext cx="10514880" cy="100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stave and support structure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3" name=""/>
          <p:cNvSpPr/>
          <p:nvPr/>
        </p:nvSpPr>
        <p:spPr>
          <a:xfrm>
            <a:off x="0" y="10584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94" name=""/>
          <p:cNvSpPr/>
          <p:nvPr/>
        </p:nvSpPr>
        <p:spPr>
          <a:xfrm>
            <a:off x="457560" y="1226880"/>
            <a:ext cx="982944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Stave and support structure based on carbon fiber composite with integrated cooling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Build upon experience from eRD112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5" name=""/>
          <p:cNvSpPr/>
          <p:nvPr/>
        </p:nvSpPr>
        <p:spPr>
          <a:xfrm>
            <a:off x="593280" y="1863000"/>
            <a:ext cx="9143640" cy="162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latin typeface="Arial"/>
              </a:rPr>
              <a:t>Detector engineering design evaluation under way: </a:t>
            </a:r>
            <a:r>
              <a:rPr b="0" lang="en-US" sz="1800" spc="-1" strike="noStrike">
                <a:latin typeface="Arial"/>
              </a:rPr>
              <a:t>(Purdue, NCKU)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Construction of ¼ barrel full length (carbon fiber composite)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Evaluate the integration of cooling into the structure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End-cap low mass support structure engineering test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FEA of the support structure and tolerances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Thermal property studies and analysis of barrel and endcap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732240" y="3818880"/>
            <a:ext cx="3153960" cy="235332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2"/>
          <a:stretch/>
        </p:blipFill>
        <p:spPr>
          <a:xfrm>
            <a:off x="4343400" y="3969720"/>
            <a:ext cx="3033000" cy="2202480"/>
          </a:xfrm>
          <a:prstGeom prst="rect">
            <a:avLst/>
          </a:prstGeom>
          <a:ln w="0">
            <a:noFill/>
          </a:ln>
        </p:spPr>
      </p:pic>
      <p:pic>
        <p:nvPicPr>
          <p:cNvPr id="198" name="" descr=""/>
          <p:cNvPicPr/>
          <p:nvPr/>
        </p:nvPicPr>
        <p:blipFill>
          <a:blip r:embed="rId3"/>
          <a:stretch/>
        </p:blipFill>
        <p:spPr>
          <a:xfrm>
            <a:off x="8929800" y="1828800"/>
            <a:ext cx="2728800" cy="205740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4"/>
          <a:stretch/>
        </p:blipFill>
        <p:spPr>
          <a:xfrm>
            <a:off x="8686800" y="4114800"/>
            <a:ext cx="2772000" cy="19645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82B0F06-401D-485C-B2DF-76D2A7F0E5C7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"/>
          <p:cNvSpPr txBox="1"/>
          <p:nvPr/>
        </p:nvSpPr>
        <p:spPr>
          <a:xfrm>
            <a:off x="1143000" y="427320"/>
            <a:ext cx="3809520" cy="715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TOF time lines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"/>
          <p:cNvSpPr txBox="1"/>
          <p:nvPr/>
        </p:nvSpPr>
        <p:spPr>
          <a:xfrm>
            <a:off x="0" y="0"/>
            <a:ext cx="1279440" cy="26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02" name="Picture 7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360" y="1232640"/>
            <a:ext cx="8679960" cy="3921840"/>
          </a:xfrm>
          <a:prstGeom prst="rect">
            <a:avLst/>
          </a:prstGeom>
          <a:ln w="0">
            <a:noFill/>
          </a:ln>
        </p:spPr>
      </p:pic>
      <p:sp>
        <p:nvSpPr>
          <p:cNvPr id="203" name=""/>
          <p:cNvSpPr txBox="1"/>
          <p:nvPr/>
        </p:nvSpPr>
        <p:spPr>
          <a:xfrm>
            <a:off x="8763840" y="1600200"/>
            <a:ext cx="3429000" cy="392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FDR Nov. 2024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Sensor &amp; ASIC preproduction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2025/2026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Module Production and Assembly 2027/2028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Construction complete 2029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Ready for Installation 2030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E796B43-4DD0-482B-96B1-6364A800337F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"/>
          <p:cNvSpPr txBox="1"/>
          <p:nvPr/>
        </p:nvSpPr>
        <p:spPr>
          <a:xfrm>
            <a:off x="1130040" y="457200"/>
            <a:ext cx="3670560" cy="91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Conclusion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5" name="Content Placeholder 2"/>
          <p:cNvSpPr txBox="1"/>
          <p:nvPr/>
        </p:nvSpPr>
        <p:spPr>
          <a:xfrm>
            <a:off x="838440" y="136404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8000"/>
          </a:bodyPr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Given the detector progress over the last two years and the status of the ePIC detector, are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projected timelines of the Electron-Ion Collider detector feasible? Do there remain significant open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detector technology questions? </a:t>
            </a:r>
            <a:endParaRPr b="0" lang="en-US" sz="1800" spc="-1" strike="noStrike">
              <a:latin typeface="Arial"/>
            </a:endParaRPr>
          </a:p>
          <a:p>
            <a:pPr lvl="1" marL="864000" indent="-324000" algn="just">
              <a:lnSpc>
                <a:spcPct val="107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The technology questions for all PID detectors are addressed and understood 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Are the requirements for the detector and their flow down sufficiently comprehensive for this stage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of the project to complete the design of the various detector technologies? 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spcBef>
                <a:spcPts val="1134"/>
              </a:spcBef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The design requirements and geometry constraints for all PID detectors are defined and </a:t>
            </a: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tracked</a:t>
            </a: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 by EIC System Engineering</a:t>
            </a: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Are the interfaces between the elements of the design adequately defined for this stage of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project and to proceed with the detector long-lead procurement items?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spcBef>
                <a:spcPts val="1134"/>
              </a:spcBef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Calibri"/>
                <a:ea typeface="Calibri"/>
              </a:rPr>
              <a:t>The interfaces for all PID are defined and tracked by EIC System Engineering.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Is the design of these long-lead procurement items sufficiently advanced and mature to start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procurement in 2024? Are the technical specifications complete?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The dRICH detector system is the only PID detector with a LLP item, the SiPMs. The specifications for these </a:t>
            </a: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devices are understood and defined and manufacturer is identified.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Is the projected design maturity of the further detector components likely to be accomplished by the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end of 2024 for CD-2 and CD-3?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spcBef>
                <a:spcPts val="1134"/>
              </a:spcBef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All technical aspects of the design of the PID detectors are identified and understood.</a:t>
            </a: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	</a:t>
            </a: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	</a:t>
            </a:r>
            <a:endParaRPr b="0" lang="en-US" sz="1400" spc="-1" strike="noStrike">
              <a:latin typeface="Arial"/>
            </a:endParaRPr>
          </a:p>
          <a:p>
            <a:pPr marL="343080" indent="-343080" algn="just">
              <a:lnSpc>
                <a:spcPct val="107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Is the overall schedule for completion of the design, production, and installation of detector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Century Gothic"/>
              </a:rPr>
              <a:t>components realistic?</a:t>
            </a:r>
            <a:endParaRPr b="0" lang="en-US" sz="1800" spc="-1" strike="noStrike">
              <a:latin typeface="Arial"/>
            </a:endParaRPr>
          </a:p>
          <a:p>
            <a:pPr lvl="1" marL="800280" indent="-343080" algn="just">
              <a:lnSpc>
                <a:spcPct val="107000"/>
              </a:lnSpc>
              <a:buClr>
                <a:srgbClr val="70ad47"/>
              </a:buClr>
              <a:buFont typeface="Symbol"/>
              <a:buChar char=""/>
            </a:pP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The construction schedule for all PID detector systems has ample time between construction complete and </a:t>
            </a:r>
            <a:r>
              <a:rPr b="1" lang="en-US" sz="1400" spc="-1" strike="noStrike">
                <a:solidFill>
                  <a:srgbClr val="70ad47"/>
                </a:solidFill>
                <a:latin typeface="Arial"/>
                <a:ea typeface="Calibri"/>
              </a:rPr>
              <a:t>installation.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2A4205A-D0CA-4F4C-A6B6-91ABEE6B6920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BD2A8D4-3213-44BD-B92E-328C2FE93DC5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-18180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1" name=""/>
          <p:cNvSpPr/>
          <p:nvPr/>
        </p:nvSpPr>
        <p:spPr>
          <a:xfrm>
            <a:off x="4098600" y="1152720"/>
            <a:ext cx="6705360" cy="142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3</a:t>
            </a:r>
            <a:r>
              <a:rPr b="0" lang="en-US" sz="1800" spc="-1" strike="noStrike"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latin typeface="Arial"/>
                <a:ea typeface="OpenSymbol"/>
              </a:rPr>
              <a:t> </a:t>
            </a:r>
            <a:r>
              <a:rPr b="0" lang="en-US" sz="1800" spc="-1" strike="noStrike"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latin typeface="Arial"/>
                <a:ea typeface="OpenSymbol"/>
              </a:rPr>
              <a:t>/K separation up to 7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Rapidity coverage: -3.5 &lt; </a:t>
            </a:r>
            <a:r>
              <a:rPr b="0" lang="en-US" sz="1800" spc="-1" strike="noStrike"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latin typeface="Arial"/>
                <a:ea typeface="OpenSymbol"/>
              </a:rPr>
              <a:t> &lt; -1.65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Timing resolution 20ps for TOF at low momenta (&lt; 1.5GeV/c)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457200" y="1569960"/>
            <a:ext cx="3428640" cy="4830480"/>
          </a:xfrm>
          <a:prstGeom prst="rect">
            <a:avLst/>
          </a:prstGeom>
          <a:ln w="0">
            <a:noFill/>
          </a:ln>
        </p:spPr>
      </p:pic>
      <p:sp>
        <p:nvSpPr>
          <p:cNvPr id="93" name=""/>
          <p:cNvSpPr/>
          <p:nvPr/>
        </p:nvSpPr>
        <p:spPr>
          <a:xfrm>
            <a:off x="4114800" y="3429000"/>
            <a:ext cx="6705360" cy="21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Implementation: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Aerogel Radiator: n</a:t>
            </a:r>
            <a:r>
              <a:rPr b="0" lang="en-US" sz="1800" spc="-1" strike="noStrike">
                <a:latin typeface="OpenSymbol"/>
                <a:ea typeface="OpenSymbol"/>
              </a:rPr>
              <a:t>∼</a:t>
            </a:r>
            <a:r>
              <a:rPr b="0" lang="en-US" sz="1800" spc="-1" strike="noStrike">
                <a:latin typeface="Arial"/>
                <a:ea typeface="OpenSymbol"/>
              </a:rPr>
              <a:t>1.04(5)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Dry Nitrogen gas volume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Carbon fiber shell (low mass)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Conical inner and outer mirrors (acceptance increase)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Photo Sensors HRPPD for timing (TOF)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Cooling for photo sensors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HV for PMT, LV for electronics, fiber optics for DAQ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4" name=""/>
          <p:cNvSpPr/>
          <p:nvPr/>
        </p:nvSpPr>
        <p:spPr>
          <a:xfrm>
            <a:off x="4162680" y="5771880"/>
            <a:ext cx="727884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latin typeface="Arial"/>
              </a:rPr>
              <a:t>Side Note: The pfRICH detector replaced the mRICH in the backward region as the base line detector system for PID (ePIC collaboration decision April 2023)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0" y="104040"/>
            <a:ext cx="9140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6" name=""/>
          <p:cNvSpPr/>
          <p:nvPr/>
        </p:nvSpPr>
        <p:spPr>
          <a:xfrm>
            <a:off x="4114800" y="2514600"/>
            <a:ext cx="6705360" cy="68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Interface </a:t>
            </a:r>
            <a:r>
              <a:rPr b="1" lang="en-US" sz="2200" spc="-1" strike="noStrike">
                <a:latin typeface="Arial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Track path </a:t>
            </a:r>
            <a:r>
              <a:rPr b="0" lang="en-US" sz="1800" spc="-1" strike="noStrike">
                <a:latin typeface="Arial"/>
              </a:rPr>
              <a:t>length for TOF </a:t>
            </a:r>
            <a:r>
              <a:rPr b="0" lang="en-US" sz="1800" spc="-1" strike="noStrike">
                <a:latin typeface="Arial"/>
              </a:rPr>
              <a:t>determination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8659800" y="228600"/>
            <a:ext cx="3227400" cy="1828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D0F4595-9FD7-42B8-9A7E-11D65D8D329D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15120" y="228960"/>
            <a:ext cx="10514880" cy="91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 Design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9" name="Picture 32" descr=""/>
          <p:cNvPicPr/>
          <p:nvPr/>
        </p:nvPicPr>
        <p:blipFill>
          <a:blip r:embed="rId1"/>
          <a:stretch/>
        </p:blipFill>
        <p:spPr>
          <a:xfrm>
            <a:off x="943200" y="1662120"/>
            <a:ext cx="9143280" cy="4371120"/>
          </a:xfrm>
          <a:prstGeom prst="rect">
            <a:avLst/>
          </a:prstGeom>
          <a:ln w="0">
            <a:noFill/>
          </a:ln>
        </p:spPr>
      </p:pic>
      <p:sp>
        <p:nvSpPr>
          <p:cNvPr id="100" name=""/>
          <p:cNvSpPr/>
          <p:nvPr/>
        </p:nvSpPr>
        <p:spPr>
          <a:xfrm>
            <a:off x="0" y="104400"/>
            <a:ext cx="11426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>
            <a:off x="228960" y="1025640"/>
            <a:ext cx="6857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Frame and Mirrors based on carbon fiber composites.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Frame shape change to octagon considered.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9144000" y="457200"/>
            <a:ext cx="2971440" cy="102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Photo Sensors: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1024 channels/HRPPD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ASIC digitizer (backplane)</a:t>
            </a:r>
            <a:endParaRPr b="0" lang="en-US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69632 channels overall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D2A44FF-769A-43E5-ADDB-1AAA31F9D091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0514880" cy="867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HRPPD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4" name=""/>
          <p:cNvSpPr txBox="1"/>
          <p:nvPr/>
        </p:nvSpPr>
        <p:spPr>
          <a:xfrm>
            <a:off x="4572000" y="457200"/>
            <a:ext cx="7086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400" spc="-1" strike="noStrike">
                <a:latin typeface="Arial"/>
              </a:rPr>
              <a:t>HRPPD:</a:t>
            </a:r>
            <a:r>
              <a:rPr b="0" lang="en-US" sz="2400" spc="-1" strike="noStrike">
                <a:latin typeface="Arial"/>
              </a:rPr>
              <a:t> </a:t>
            </a:r>
            <a:r>
              <a:rPr b="1" lang="en-US" sz="2400" spc="-1" strike="noStrike">
                <a:latin typeface="Arial"/>
              </a:rPr>
              <a:t>H</a:t>
            </a:r>
            <a:r>
              <a:rPr b="0" lang="en-US" sz="2400" spc="-1" strike="noStrike">
                <a:latin typeface="Arial"/>
              </a:rPr>
              <a:t>igh </a:t>
            </a:r>
            <a:r>
              <a:rPr b="1" lang="en-US" sz="2400" spc="-1" strike="noStrike">
                <a:latin typeface="Arial"/>
              </a:rPr>
              <a:t>R</a:t>
            </a:r>
            <a:r>
              <a:rPr b="0" lang="en-US" sz="2400" spc="-1" strike="noStrike">
                <a:latin typeface="Arial"/>
              </a:rPr>
              <a:t>ate </a:t>
            </a:r>
            <a:r>
              <a:rPr b="1" lang="en-US" sz="2400" spc="-1" strike="noStrike">
                <a:latin typeface="Arial"/>
              </a:rPr>
              <a:t>P</a:t>
            </a:r>
            <a:r>
              <a:rPr b="0" lang="en-US" sz="2400" spc="-1" strike="noStrike">
                <a:latin typeface="Arial"/>
              </a:rPr>
              <a:t>ico-second </a:t>
            </a:r>
            <a:r>
              <a:rPr b="1" lang="en-US" sz="2400" spc="-1" strike="noStrike">
                <a:latin typeface="Arial"/>
              </a:rPr>
              <a:t>P</a:t>
            </a:r>
            <a:r>
              <a:rPr b="0" lang="en-US" sz="2400" spc="-1" strike="noStrike">
                <a:latin typeface="Arial"/>
              </a:rPr>
              <a:t>hoton </a:t>
            </a:r>
            <a:r>
              <a:rPr b="1" lang="en-US" sz="2400" spc="-1" strike="noStrike">
                <a:latin typeface="Arial"/>
              </a:rPr>
              <a:t>D</a:t>
            </a:r>
            <a:r>
              <a:rPr b="0" lang="en-US" sz="2400" spc="-1" strike="noStrike">
                <a:latin typeface="Arial"/>
              </a:rPr>
              <a:t>etector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457200" y="1143000"/>
            <a:ext cx="3353040" cy="251460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457200" y="3828960"/>
            <a:ext cx="3429000" cy="2571840"/>
          </a:xfrm>
          <a:prstGeom prst="rect">
            <a:avLst/>
          </a:prstGeom>
          <a:ln w="0">
            <a:noFill/>
          </a:ln>
        </p:spPr>
      </p:pic>
      <p:sp>
        <p:nvSpPr>
          <p:cNvPr id="107" name=""/>
          <p:cNvSpPr txBox="1"/>
          <p:nvPr/>
        </p:nvSpPr>
        <p:spPr>
          <a:xfrm>
            <a:off x="4800600" y="1371600"/>
            <a:ext cx="7086600" cy="388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200" spc="-1" strike="noStrike">
                <a:latin typeface="Arial"/>
              </a:rPr>
              <a:t>Photo sensitive area: about 10cm x 10cm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Multi channel plate technology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Built by INCOM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For EIC minimize frame, optimze active area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Integrated readout with ASICs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1024 channel over 10cm by 10 cm active area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AC-coupled readout demonstrated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Operational in high magnetic field (increased HV)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eRD110  R&amp;D FY24 evaluate engineering test article    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08" name=""/>
          <p:cNvSpPr txBox="1"/>
          <p:nvPr/>
        </p:nvSpPr>
        <p:spPr>
          <a:xfrm>
            <a:off x="0" y="0"/>
            <a:ext cx="1023480" cy="26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51EBA83-0B26-4769-9A87-47769753A945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228600"/>
            <a:ext cx="10514880" cy="100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 Efforts towards FDR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96040" y="106992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HRPPD engineering test article by INCOM: 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5 HRPPDs on order, 10/2/23-2/2/24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Q&amp;A test facility at Yale (construction now)</a:t>
            </a:r>
            <a:endParaRPr b="0" lang="en-US" sz="16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Aerogel Chiba Japan: n=1.04(5)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Procurement of test samples in preparation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Q&amp;A test facility at Temple Univ. (construction now)</a:t>
            </a:r>
            <a:endParaRPr b="0" lang="en-US" sz="16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Detector Mirrors: Carbon-fiber low mass substrate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Test production in progress: substrate by Purdue, mirroring at Stony Brook</a:t>
            </a:r>
            <a:endParaRPr b="0" lang="en-US" sz="16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Detector quadrant: Vessel, Carbon-fiber low mass (and all the above)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PED request in process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Build full scale sector evaluate/test all components within the assembly</a:t>
            </a:r>
            <a:endParaRPr b="0" lang="en-US" sz="16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Do test beam measurements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0" y="10440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#2,5,6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4B4DAD3-1FE0-48E0-A609-9DCC29B5625B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86520" y="228600"/>
            <a:ext cx="10514880" cy="77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  <a:ea typeface="Arial"/>
              </a:rPr>
              <a:t>pfRICH Detector Time 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3" name=""/>
          <p:cNvSpPr/>
          <p:nvPr/>
        </p:nvSpPr>
        <p:spPr>
          <a:xfrm>
            <a:off x="0" y="10440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#2,5,6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14" name="Picture 4" descr="A screenshot of a computer&#10;&#10;Description automatically generated"/>
          <p:cNvPicPr/>
          <p:nvPr/>
        </p:nvPicPr>
        <p:blipFill>
          <a:blip r:embed="rId1"/>
          <a:stretch/>
        </p:blipFill>
        <p:spPr>
          <a:xfrm>
            <a:off x="6840" y="1232640"/>
            <a:ext cx="8679960" cy="3921840"/>
          </a:xfrm>
          <a:prstGeom prst="rect">
            <a:avLst/>
          </a:prstGeom>
          <a:ln w="0">
            <a:noFill/>
          </a:ln>
        </p:spPr>
      </p:pic>
      <p:sp>
        <p:nvSpPr>
          <p:cNvPr id="115" name=""/>
          <p:cNvSpPr txBox="1"/>
          <p:nvPr/>
        </p:nvSpPr>
        <p:spPr>
          <a:xfrm>
            <a:off x="8686800" y="1600200"/>
            <a:ext cx="3429000" cy="3673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FDR Nov. 2024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Construction start May 25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Aerogel Q&amp;A: Temple/Ferrara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HRPPD Q&amp;A: Yale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Carbon Fiber Vessel and Mirror: Purdue, SBU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Construction complete: EoY 28 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9D94B91-61E7-45A1-A2A4-5B6681848DDB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920" y="365400"/>
            <a:ext cx="4571280" cy="91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Detector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7877880" y="181800"/>
            <a:ext cx="4237920" cy="3475800"/>
          </a:xfrm>
          <a:prstGeom prst="rect">
            <a:avLst/>
          </a:prstGeom>
          <a:ln w="0">
            <a:noFill/>
          </a:ln>
        </p:spPr>
      </p:pic>
      <p:sp>
        <p:nvSpPr>
          <p:cNvPr id="118" name=""/>
          <p:cNvSpPr/>
          <p:nvPr/>
        </p:nvSpPr>
        <p:spPr>
          <a:xfrm>
            <a:off x="152280" y="1143000"/>
            <a:ext cx="6933960" cy="11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3</a:t>
            </a:r>
            <a:r>
              <a:rPr b="0" lang="en-US" sz="1800" spc="-1" strike="noStrike">
                <a:latin typeface="OpenSymbol"/>
                <a:ea typeface="OpenSymbol"/>
              </a:rPr>
              <a:t>σ</a:t>
            </a:r>
            <a:r>
              <a:rPr b="0" lang="en-US" sz="1800" spc="-1" strike="noStrike">
                <a:latin typeface="Arial"/>
                <a:ea typeface="OpenSymbol"/>
              </a:rPr>
              <a:t> </a:t>
            </a:r>
            <a:r>
              <a:rPr b="0" lang="en-US" sz="1800" spc="-1" strike="noStrike">
                <a:latin typeface="OpenSymbol"/>
                <a:ea typeface="OpenSymbol"/>
              </a:rPr>
              <a:t>π</a:t>
            </a:r>
            <a:r>
              <a:rPr b="0" lang="en-US" sz="1800" spc="-1" strike="noStrike">
                <a:latin typeface="Arial"/>
                <a:ea typeface="OpenSymbol"/>
              </a:rPr>
              <a:t>/K/p separation up to 6 GeV/c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Rapidity coverage: -1.5 &lt; </a:t>
            </a:r>
            <a:r>
              <a:rPr b="0" lang="en-US" sz="1800" spc="-1" strike="noStrike">
                <a:latin typeface="OpenSymbol"/>
                <a:ea typeface="OpenSymbol"/>
              </a:rPr>
              <a:t>η</a:t>
            </a:r>
            <a:r>
              <a:rPr b="0" lang="en-US" sz="1800" spc="-1" strike="noStrike">
                <a:latin typeface="Arial"/>
                <a:ea typeface="OpenSymbol"/>
              </a:rPr>
              <a:t> &lt; 1.5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0.5 mrad tracking resolution at 6 GeV/c (impact angle and loc.)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457200" y="3498120"/>
            <a:ext cx="5943240" cy="245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Implementation: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Fused Silica Radiator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Lens system (rad. Hard sapphire)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Fused Silica expansion volume (prism)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Photo Sensors MCP-PMT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Cooling for photo sensors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HV for PMT, LV for electronics, fiber optics for DAQ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Carbon fiber shell/box (low mass)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Dry Nitrogen protective gas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6629400" y="3803400"/>
            <a:ext cx="4800240" cy="2368440"/>
          </a:xfrm>
          <a:prstGeom prst="rect">
            <a:avLst/>
          </a:prstGeom>
          <a:ln w="0">
            <a:noFill/>
          </a:ln>
        </p:spPr>
      </p:pic>
      <p:sp>
        <p:nvSpPr>
          <p:cNvPr id="121" name=""/>
          <p:cNvSpPr/>
          <p:nvPr/>
        </p:nvSpPr>
        <p:spPr>
          <a:xfrm>
            <a:off x="0" y="104760"/>
            <a:ext cx="1371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4800600" y="83520"/>
            <a:ext cx="3483360" cy="1973880"/>
          </a:xfrm>
          <a:prstGeom prst="rect">
            <a:avLst/>
          </a:prstGeom>
          <a:ln w="0">
            <a:noFill/>
          </a:ln>
        </p:spPr>
      </p:pic>
      <p:sp>
        <p:nvSpPr>
          <p:cNvPr id="123" name=""/>
          <p:cNvSpPr/>
          <p:nvPr/>
        </p:nvSpPr>
        <p:spPr>
          <a:xfrm>
            <a:off x="152640" y="2514600"/>
            <a:ext cx="6933960" cy="68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200" spc="-1" strike="noStrike">
                <a:latin typeface="Arial"/>
              </a:rPr>
              <a:t>Inteface Requirements:</a:t>
            </a:r>
            <a:endParaRPr b="0" lang="en-US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OpenSymbol"/>
              </a:rPr>
              <a:t>0.5 mrad tracking resolution at 6 GeV/c (impact angle and loc.)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0087BF9-44E7-48C1-9E2F-70594766A7E6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64832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30519d"/>
                </a:solidFill>
                <a:latin typeface="Arial"/>
              </a:rPr>
              <a:t>hpDIRC Detector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5513040" y="457200"/>
            <a:ext cx="294516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000" spc="-1" strike="noStrike">
                <a:latin typeface="Arial"/>
              </a:rPr>
              <a:t>hp = high-performance</a:t>
            </a:r>
            <a:endParaRPr b="1" lang="en-US" sz="2000" spc="-1" strike="noStrike">
              <a:latin typeface="Arial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0" y="0"/>
            <a:ext cx="1023480" cy="26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729fcf"/>
                </a:highlight>
                <a:latin typeface="Arial"/>
              </a:rPr>
              <a:t>Charge #2,4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6185880" y="2269440"/>
            <a:ext cx="5015520" cy="2073960"/>
          </a:xfrm>
          <a:prstGeom prst="rect">
            <a:avLst/>
          </a:prstGeom>
          <a:ln w="0">
            <a:noFill/>
          </a:ln>
        </p:spPr>
      </p:pic>
      <p:sp>
        <p:nvSpPr>
          <p:cNvPr id="128" name=""/>
          <p:cNvSpPr txBox="1"/>
          <p:nvPr/>
        </p:nvSpPr>
        <p:spPr>
          <a:xfrm>
            <a:off x="457200" y="1371600"/>
            <a:ext cx="5257800" cy="1132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Employ lens system on radiator exit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Focusing light on photon sensor plane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  <a:ea typeface="Noto Sans CJK SC"/>
              </a:rPr>
              <a:t>Enhance angular detection resolution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≤1mrad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c00000"/>
                </a:solidFill>
                <a:latin typeface="Calibri"/>
              </a:rPr>
              <a:t>3σ π/K separation up to at least 6 GeV/c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595800" y="2680920"/>
            <a:ext cx="4433400" cy="371988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3"/>
          <a:stretch/>
        </p:blipFill>
        <p:spPr>
          <a:xfrm>
            <a:off x="8686800" y="0"/>
            <a:ext cx="3483360" cy="1973880"/>
          </a:xfrm>
          <a:prstGeom prst="rect">
            <a:avLst/>
          </a:prstGeom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4"/>
          <a:stretch/>
        </p:blipFill>
        <p:spPr>
          <a:xfrm>
            <a:off x="8359920" y="4298400"/>
            <a:ext cx="2841480" cy="1873800"/>
          </a:xfrm>
          <a:prstGeom prst="rect">
            <a:avLst/>
          </a:prstGeom>
          <a:ln w="0">
            <a:noFill/>
          </a:ln>
        </p:spPr>
      </p:pic>
      <p:sp>
        <p:nvSpPr>
          <p:cNvPr id="132" name=""/>
          <p:cNvSpPr txBox="1"/>
          <p:nvPr/>
        </p:nvSpPr>
        <p:spPr>
          <a:xfrm>
            <a:off x="9144000" y="5514840"/>
            <a:ext cx="177480" cy="20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(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" name=""/>
          <p:cNvSpPr txBox="1"/>
          <p:nvPr/>
        </p:nvSpPr>
        <p:spPr>
          <a:xfrm>
            <a:off x="9202680" y="5532480"/>
            <a:ext cx="177480" cy="17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CambriaMath"/>
              </a:rPr>
              <a:t>𝛾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" name=""/>
          <p:cNvSpPr txBox="1"/>
          <p:nvPr/>
        </p:nvSpPr>
        <p:spPr>
          <a:xfrm>
            <a:off x="9295920" y="5514840"/>
            <a:ext cx="895320" cy="20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dose from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" name=""/>
          <p:cNvSpPr txBox="1"/>
          <p:nvPr/>
        </p:nvSpPr>
        <p:spPr>
          <a:xfrm>
            <a:off x="10181160" y="5523480"/>
            <a:ext cx="128880" cy="12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60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36" name=""/>
          <p:cNvSpPr txBox="1"/>
          <p:nvPr/>
        </p:nvSpPr>
        <p:spPr>
          <a:xfrm>
            <a:off x="10314360" y="5514840"/>
            <a:ext cx="287280" cy="20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Co)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7" name=""/>
          <p:cNvSpPr txBox="1"/>
          <p:nvPr/>
        </p:nvSpPr>
        <p:spPr>
          <a:xfrm>
            <a:off x="5715000" y="4800600"/>
            <a:ext cx="251460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</a:rPr>
              <a:t>Radiation hardness demonstrated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2D74DBC-C3DF-425A-B871-85B8AF365A89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EIC_PPT_Template_rev0420_Widescreen</Template>
  <TotalTime>18938</TotalTime>
  <Application>LibreOffice/7.3.7.2$Linux_X86_64 LibreOffice_project/30$Build-2</Application>
  <AppVersion>15.0000</AppVersion>
  <Company>Brookhaven National Laboratory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2022-03-28T18:21:24Z</dcterms:created>
  <dc:creator>Schoefer, Kristine</dc:creator>
  <dc:description/>
  <dc:language>en-US</dc:language>
  <cp:lastModifiedBy/>
  <dcterms:modified xsi:type="dcterms:W3CDTF">2023-08-23T08:23:24Z</dcterms:modified>
  <cp:revision>126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PresentationFormat">
    <vt:lpwstr>Widescreen</vt:lpwstr>
  </property>
  <property fmtid="{D5CDD505-2E9C-101B-9397-08002B2CF9AE}" pid="4" name="Slides">
    <vt:r8>2</vt:r8>
  </property>
</Properties>
</file>