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29.png" ContentType="image/png"/>
  <Override PartName="/ppt/media/image21.jpeg" ContentType="image/jpeg"/>
  <Override PartName="/ppt/media/image28.jpeg" ContentType="image/jpeg"/>
  <Override PartName="/ppt/media/image26.jpeg" ContentType="image/jpeg"/>
  <Override PartName="/ppt/media/image20.jpeg" ContentType="image/jpeg"/>
  <Override PartName="/ppt/media/image19.jpeg" ContentType="image/jpeg"/>
  <Override PartName="/ppt/media/image42.jpeg" ContentType="image/jpeg"/>
  <Override PartName="/ppt/media/image18.jpeg" ContentType="image/jpeg"/>
  <Override PartName="/ppt/media/image17.png" ContentType="image/png"/>
  <Override PartName="/ppt/media/image32.jpeg" ContentType="image/jpeg"/>
  <Override PartName="/ppt/media/image16.jpeg" ContentType="image/jpeg"/>
  <Override PartName="/ppt/media/image15.jpeg" ContentType="image/jpeg"/>
  <Override PartName="/ppt/media/image11.jpeg" ContentType="image/jpeg"/>
  <Override PartName="/ppt/media/image9.jpeg" ContentType="image/jpeg"/>
  <Override PartName="/ppt/media/image38.jpeg" ContentType="image/jpeg"/>
  <Override PartName="/ppt/media/image5.png" ContentType="image/png"/>
  <Override PartName="/ppt/media/image14.png" ContentType="image/png"/>
  <Override PartName="/ppt/media/image10.jpeg" ContentType="image/jpeg"/>
  <Override PartName="/ppt/media/image40.jpeg" ContentType="image/jpeg"/>
  <Override PartName="/ppt/media/image13.jpeg" ContentType="image/jpeg"/>
  <Override PartName="/ppt/media/image12.jpeg" ContentType="image/jpeg"/>
  <Override PartName="/ppt/media/image30.jpeg" ContentType="image/jpeg"/>
  <Override PartName="/ppt/media/image37.jpeg" ContentType="image/jpeg"/>
  <Override PartName="/ppt/media/image3.jpeg" ContentType="image/jpeg"/>
  <Override PartName="/ppt/media/image24.jpeg" ContentType="image/jpeg"/>
  <Override PartName="/ppt/media/image31.png" ContentType="image/png"/>
  <Override PartName="/ppt/media/image8.jpeg" ContentType="image/jpeg"/>
  <Override PartName="/ppt/media/image39.jpeg" ContentType="image/jpeg"/>
  <Override PartName="/ppt/media/image33.jpeg" ContentType="image/jpeg"/>
  <Override PartName="/ppt/media/image6.jpeg" ContentType="image/jpeg"/>
  <Override PartName="/ppt/media/image27.jpeg" ContentType="image/jpeg"/>
  <Override PartName="/ppt/media/image41.png" ContentType="image/png"/>
  <Override PartName="/ppt/media/image34.jpeg" ContentType="image/jpeg"/>
  <Override PartName="/ppt/media/image7.png" ContentType="image/png"/>
  <Override PartName="/ppt/media/image35.jpeg" ContentType="image/jpeg"/>
  <Override PartName="/ppt/media/image1.jpeg" ContentType="image/jpeg"/>
  <Override PartName="/ppt/media/image22.jpeg" ContentType="image/jpeg"/>
  <Override PartName="/ppt/media/image4.jpeg" ContentType="image/jpeg"/>
  <Override PartName="/ppt/media/image25.jpeg" ContentType="image/jpeg"/>
  <Override PartName="/ppt/media/image36.jpeg" ContentType="image/jpeg"/>
  <Override PartName="/ppt/media/image2.jpeg" ContentType="image/jpeg"/>
  <Override PartName="/ppt/media/image23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6FD1B6D-D1B0-404D-8690-25C844F2A522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0B457EC-597D-4C90-8BB5-3BA975B8047E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8272FFC-9527-405A-A3FF-85414947C1C1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7D34505-359C-48B1-A70B-9F62C63D3BDC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8AD6784-2D63-4971-8403-695149AB85FA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5994513-8BEB-4187-AF41-0F4EAC1EB92F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3C8537E-DCCB-449D-8B82-A71F70CC300F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3587CD1-AC65-4715-9FCA-68480885C3C3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951BDD4-760F-4CE0-8F98-BCA0F737CD1A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B6BA709-82D2-4859-8E86-1B13AA38A606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B0CF184-9881-449F-9F0C-130C30DC7E95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63AED47-05A5-4EFB-B31F-64B03B9A0D4D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9" descr=""/>
          <p:cNvPicPr/>
          <p:nvPr/>
        </p:nvPicPr>
        <p:blipFill>
          <a:blip r:embed="rId2"/>
          <a:stretch/>
        </p:blipFill>
        <p:spPr>
          <a:xfrm>
            <a:off x="6480" y="0"/>
            <a:ext cx="12178080" cy="6856920"/>
          </a:xfrm>
          <a:prstGeom prst="rect">
            <a:avLst/>
          </a:prstGeom>
          <a:ln w="0"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/>
        </p:blipFill>
        <p:spPr>
          <a:xfrm>
            <a:off x="6480" y="0"/>
            <a:ext cx="12178080" cy="68569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 descr=""/>
          <p:cNvPicPr/>
          <p:nvPr/>
        </p:nvPicPr>
        <p:blipFill>
          <a:blip r:embed="rId2"/>
          <a:stretch/>
        </p:blipFill>
        <p:spPr>
          <a:xfrm>
            <a:off x="6480" y="0"/>
            <a:ext cx="12178080" cy="685692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sldNum" idx="1"/>
          </p:nvPr>
        </p:nvSpPr>
        <p:spPr>
          <a:xfrm>
            <a:off x="5018760" y="631188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ffffff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57CEDF0F-36F6-49E7-BD80-1D5B168553EF}" type="slidenum"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318280" y="1902600"/>
            <a:ext cx="6321600" cy="177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77000"/>
          </a:bodyPr>
          <a:p>
            <a:pPr algn="r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  <a:ea typeface="Arial"/>
              </a:rPr>
              <a:t>WBS 06.10.04</a:t>
            </a:r>
            <a:br>
              <a:rPr sz="4400"/>
            </a:br>
            <a:r>
              <a:rPr b="0" lang="en-US" sz="4400" spc="-1" strike="noStrike">
                <a:solidFill>
                  <a:srgbClr val="ffffff"/>
                </a:solidFill>
                <a:latin typeface="Arial"/>
                <a:ea typeface="Arial"/>
              </a:rPr>
              <a:t>Particle Identification Detectors </a:t>
            </a:r>
            <a:br>
              <a:rPr sz="4400"/>
            </a:br>
            <a:endParaRPr b="0" lang="en-US" sz="4400" spc="-1" strike="noStrike">
              <a:latin typeface="Arial"/>
            </a:endParaRPr>
          </a:p>
        </p:txBody>
      </p:sp>
      <p:sp>
        <p:nvSpPr>
          <p:cNvPr id="81" name="Subtitle 2"/>
          <p:cNvSpPr/>
          <p:nvPr/>
        </p:nvSpPr>
        <p:spPr>
          <a:xfrm>
            <a:off x="6624000" y="3441240"/>
            <a:ext cx="5015880" cy="15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7000"/>
          </a:bodyPr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Benedikt Zihlmann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EIC Detector Comprehensive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Design Review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August 29-30, 2023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5486400" y="93600"/>
            <a:ext cx="6171480" cy="380988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6172200" y="3904200"/>
            <a:ext cx="4900320" cy="216396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/>
          <p:nvPr/>
        </p:nvSpPr>
        <p:spPr>
          <a:xfrm>
            <a:off x="228600" y="1600200"/>
            <a:ext cx="5714280" cy="38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Very similar to PANDA Barrel-DIRC development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12 Bar-Boxes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Fused silica bars 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From SLAC BaBar, need refurbishment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Lens system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Designed and tested in prototype (PANDA)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Material radiation hardness tests complete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Sapphire choice of material 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Prism Fused Silica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sensors MCP-PMT (288 total)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73728 channels overall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Potential Alternative HRPPD, synergy with pfRICH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Cooling of Photo Sensors and electronics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Dry Nitrogen gas to protect radiator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>
            <a:off x="0" y="10476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#2,4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8A18832-81E8-45BA-A7BD-8C1B5523C96D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Radiator refurbishment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7315200" y="3085200"/>
            <a:ext cx="4596840" cy="308628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8862840" y="457200"/>
            <a:ext cx="3252240" cy="2421360"/>
          </a:xfrm>
          <a:prstGeom prst="rect">
            <a:avLst/>
          </a:prstGeom>
          <a:ln w="0">
            <a:noFill/>
          </a:ln>
        </p:spPr>
      </p:pic>
      <p:sp>
        <p:nvSpPr>
          <p:cNvPr id="146" name=""/>
          <p:cNvSpPr/>
          <p:nvPr/>
        </p:nvSpPr>
        <p:spPr>
          <a:xfrm>
            <a:off x="228600" y="1828800"/>
            <a:ext cx="6857280" cy="247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Transfer BaBar DIRC boxes from SLAC to JLAB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IEWO in progress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Transport expected late fall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Disassemble and refurbish fused silica bars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At JLAB, work area in preparation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Expected start towards end of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Determine optical quality of individual bars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At JLAB, laser lab under construction, all equipment on hand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914400" y="4572000"/>
            <a:ext cx="5942880" cy="93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Important to validate the re-usage of the fused silica radiator bars for the hpDIRC project!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8" name=""/>
          <p:cNvSpPr/>
          <p:nvPr/>
        </p:nvSpPr>
        <p:spPr>
          <a:xfrm>
            <a:off x="0" y="10476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B75860A-D740-4ABB-BF8B-AA28F26082EF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/>
          <p:nvPr/>
        </p:nvSpPr>
        <p:spPr>
          <a:xfrm>
            <a:off x="1143000" y="457200"/>
            <a:ext cx="5031360" cy="7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0" name=""/>
          <p:cNvSpPr/>
          <p:nvPr/>
        </p:nvSpPr>
        <p:spPr>
          <a:xfrm>
            <a:off x="0" y="0"/>
            <a:ext cx="115128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51" name="Picture 1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7200" y="1232640"/>
            <a:ext cx="8679600" cy="392148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" descr="A screenshot of a computer&#10;&#10;Description automatically generated"/>
          <p:cNvPicPr/>
          <p:nvPr/>
        </p:nvPicPr>
        <p:blipFill>
          <a:blip r:embed="rId2"/>
          <a:stretch/>
        </p:blipFill>
        <p:spPr>
          <a:xfrm>
            <a:off x="7200" y="1232640"/>
            <a:ext cx="8679600" cy="392148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3" descr="A screenshot of a computer&#10;&#10;Description automatically generated"/>
          <p:cNvPicPr/>
          <p:nvPr/>
        </p:nvPicPr>
        <p:blipFill>
          <a:blip r:embed="rId3"/>
          <a:stretch/>
        </p:blipFill>
        <p:spPr>
          <a:xfrm>
            <a:off x="7200" y="1232640"/>
            <a:ext cx="8679600" cy="3921480"/>
          </a:xfrm>
          <a:prstGeom prst="rect">
            <a:avLst/>
          </a:prstGeom>
          <a:ln w="0">
            <a:noFill/>
          </a:ln>
        </p:spPr>
      </p:pic>
      <p:sp>
        <p:nvSpPr>
          <p:cNvPr id="154" name=""/>
          <p:cNvSpPr/>
          <p:nvPr/>
        </p:nvSpPr>
        <p:spPr>
          <a:xfrm>
            <a:off x="8763120" y="1828800"/>
            <a:ext cx="3428640" cy="39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FDR Aug. 2024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Construction start June 25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First full box assembly for testing early 2028 with cosmic ray test at SBU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Full detector ready mid 2029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First PID detector to be installed, mid 2030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4"/>
          <a:stretch/>
        </p:blipFill>
        <p:spPr>
          <a:xfrm>
            <a:off x="9000360" y="192960"/>
            <a:ext cx="2886480" cy="16354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4205899-A8C7-4912-8602-5CB8D812391B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14400" y="138960"/>
            <a:ext cx="5257440" cy="77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(dual-RICH)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7" name=""/>
          <p:cNvSpPr/>
          <p:nvPr/>
        </p:nvSpPr>
        <p:spPr>
          <a:xfrm>
            <a:off x="211680" y="914400"/>
            <a:ext cx="419040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/K/p separation up to 50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Rapidity coverage: 1.5 &lt;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&lt; 3.5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4419360" y="2286000"/>
            <a:ext cx="7598520" cy="3885480"/>
          </a:xfrm>
          <a:prstGeom prst="rect">
            <a:avLst/>
          </a:prstGeom>
          <a:ln w="0">
            <a:noFill/>
          </a:ln>
        </p:spPr>
      </p:pic>
      <p:sp>
        <p:nvSpPr>
          <p:cNvPr id="159" name=""/>
          <p:cNvSpPr/>
          <p:nvPr/>
        </p:nvSpPr>
        <p:spPr>
          <a:xfrm>
            <a:off x="152280" y="3520800"/>
            <a:ext cx="6705000" cy="270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Radiators: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Aerogel n=1.02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C2F6 gas close circuit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Carbon fiber vessel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Large mirrors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Sensors SiPM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Cooling of SiPM to -40 deg. 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LV for sensors and electronics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Fiber optics for DAQ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0" y="10476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228600" y="2057400"/>
            <a:ext cx="419040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Interface 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Tracking resolution &lt;0.5mrad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Minimal magnetic field gradient in detector gas volume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8044560" y="138960"/>
            <a:ext cx="3385080" cy="19180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0C43C30-C1E6-4A63-A38E-7962F2729AFE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FDR: 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SiPM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457200" y="1600200"/>
            <a:ext cx="5942880" cy="242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Photo Senors SiPM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Radiation hardness tests 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DejaVu Sans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Annealing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Dark rate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Cooling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Integrated cooling with in-situ annealing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Best Candidate Hamamatsu S13361-3050 (LLP)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SiPM specifications defined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LLP SiPM design review: Sep. 14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8582760" y="685800"/>
            <a:ext cx="2161440" cy="182880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0" y="104760"/>
            <a:ext cx="15994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#2,3,4,5,6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5745960" y="2971800"/>
            <a:ext cx="6141240" cy="3150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5C2D673-154C-4771-8348-6968EE946E59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228600"/>
            <a:ext cx="10514520" cy="91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final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9372600" y="2286000"/>
            <a:ext cx="2513880" cy="3885840"/>
          </a:xfrm>
          <a:prstGeom prst="rect">
            <a:avLst/>
          </a:prstGeom>
          <a:ln w="0">
            <a:noFill/>
          </a:ln>
        </p:spPr>
      </p:pic>
      <p:sp>
        <p:nvSpPr>
          <p:cNvPr id="170" name=""/>
          <p:cNvSpPr/>
          <p:nvPr/>
        </p:nvSpPr>
        <p:spPr>
          <a:xfrm>
            <a:off x="6172200" y="1083600"/>
            <a:ext cx="5352840" cy="16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100" spc="-1" strike="noStrike">
                <a:latin typeface="Arial"/>
              </a:rPr>
              <a:t>Photo sensor module with integrated cooling and annealing:</a:t>
            </a:r>
            <a:endParaRPr b="0" lang="en-US" sz="2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256 channels/module (4 ASICs)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832 modules/sector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6 sectors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319488 channels overall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0" y="0"/>
            <a:ext cx="140724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685800" y="2743200"/>
            <a:ext cx="3866400" cy="3576960"/>
          </a:xfrm>
          <a:prstGeom prst="rect">
            <a:avLst/>
          </a:prstGeom>
          <a:ln w="0">
            <a:noFill/>
          </a:ln>
        </p:spPr>
      </p:pic>
      <p:sp>
        <p:nvSpPr>
          <p:cNvPr id="173" name=""/>
          <p:cNvSpPr/>
          <p:nvPr/>
        </p:nvSpPr>
        <p:spPr>
          <a:xfrm>
            <a:off x="685800" y="1143000"/>
            <a:ext cx="5257440" cy="16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100" spc="-1" strike="noStrike">
                <a:latin typeface="Arial"/>
              </a:rPr>
              <a:t>Carbon fiber mirror construction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100" spc="-1" strike="noStrike">
                <a:latin typeface="Arial"/>
              </a:rPr>
              <a:t>Based on Clas12 experience</a:t>
            </a:r>
            <a:endParaRPr b="0" lang="en-US" sz="2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roughness driven by mandrel 1-2 nm rms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surface accuracy better than 0.2 mrad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radius reproducibility better than 1 %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7009FD8-6653-4968-A688-589F303A175B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FDR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7248600" y="457200"/>
            <a:ext cx="4104000" cy="5052600"/>
          </a:xfrm>
          <a:prstGeom prst="rect">
            <a:avLst/>
          </a:prstGeom>
          <a:ln w="0">
            <a:noFill/>
          </a:ln>
        </p:spPr>
      </p:pic>
      <p:sp>
        <p:nvSpPr>
          <p:cNvPr id="176" name=""/>
          <p:cNvSpPr/>
          <p:nvPr/>
        </p:nvSpPr>
        <p:spPr>
          <a:xfrm>
            <a:off x="685800" y="1482480"/>
            <a:ext cx="5714640" cy="367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Focal plane sensor array at -40 deg. 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Separated by window from C2F6 gas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PID Review Recommendation: simulation of SiPM array at various operating temperatures and impact on quartz window and gas radiator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Recovery and recirculation system of C2F6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Mirrors carbon fiber composite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Vessel carbon fiber composite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Aerogel n=1.02 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Samples on order from Chiba Japan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Synergy with pfRICH, Q&amp;A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at Temple and Ferrara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First engineering samples expected in November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0" y="10476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92A655D-51F5-4393-9CDC-54A98BB8CE6A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"/>
          <p:cNvSpPr/>
          <p:nvPr/>
        </p:nvSpPr>
        <p:spPr>
          <a:xfrm>
            <a:off x="914400" y="427320"/>
            <a:ext cx="4379040" cy="7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0" y="0"/>
            <a:ext cx="127908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80" name="Picture 5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7560" y="1232640"/>
            <a:ext cx="8679600" cy="392148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6" descr="A screenshot of a computer&#10;&#10;Description automatically generated"/>
          <p:cNvPicPr/>
          <p:nvPr/>
        </p:nvPicPr>
        <p:blipFill>
          <a:blip r:embed="rId2"/>
          <a:stretch/>
        </p:blipFill>
        <p:spPr>
          <a:xfrm>
            <a:off x="0" y="1232640"/>
            <a:ext cx="8679600" cy="3921480"/>
          </a:xfrm>
          <a:prstGeom prst="rect">
            <a:avLst/>
          </a:prstGeom>
          <a:ln w="0">
            <a:noFill/>
          </a:ln>
        </p:spPr>
      </p:pic>
      <p:sp>
        <p:nvSpPr>
          <p:cNvPr id="182" name=""/>
          <p:cNvSpPr/>
          <p:nvPr/>
        </p:nvSpPr>
        <p:spPr>
          <a:xfrm>
            <a:off x="8763480" y="1600200"/>
            <a:ext cx="3428640" cy="39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Construction start June 25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Detector Complete early 2030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Detector Installation fall 2030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6A944D4-5BC2-488B-9FA1-0A530B472813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46440"/>
            <a:ext cx="10514520" cy="109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Detector Barrel and forward endcap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914400" y="1026000"/>
            <a:ext cx="4419000" cy="285948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7543800" y="1143000"/>
            <a:ext cx="3128760" cy="274248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/>
          <p:nvPr/>
        </p:nvSpPr>
        <p:spPr>
          <a:xfrm>
            <a:off x="380880" y="4059720"/>
            <a:ext cx="41904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/K/p separation up to 1.3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Rapidity coverage: -1.5 &lt;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&lt; 1.5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Track path length needed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AC-LGAD 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OpenSymbol"/>
              </a:rPr>
              <a:t>strips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0.5mm x 10mm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4kW cooling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6629400" y="4114800"/>
            <a:ext cx="4190400" cy="168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/K/p separation up to 2.4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Rapidity coverage: 1.5 &lt;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&lt; 3.5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Track path length needed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AC-LGAD 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OpenSymbol"/>
              </a:rPr>
              <a:t>pixels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0.5mm x 0.5mm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13kW cooling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8" name=""/>
          <p:cNvSpPr/>
          <p:nvPr/>
        </p:nvSpPr>
        <p:spPr>
          <a:xfrm>
            <a:off x="0" y="10548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7A3553E-EC0A-4476-8428-504B7A8582CD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64796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technology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914400" y="1690200"/>
            <a:ext cx="6171480" cy="359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AC-LGAD Sensors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(similar to CMS endcap timing layer)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Barrel: Strip Sensor 3.2 x 4 cm^2 (2 ASICs)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 module with 64 strip sensors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(16384 channels)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144 modules: overall 2359296 channels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Endcap: Pixel Sensor 1024 channels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 board 25 sensors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(24576 channels)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212 boards: overall 5210112 channels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Significant cooling requirements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Barrel 4kW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Endcap: 13kW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Carbon fiber support structure with integrated cooling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Design evaluations ongoing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¼ barrel demonstration prototype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Stave carbon fiber structure to support sensors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FEA of structure and cooling system planed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0" y="10584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6629400" y="228600"/>
            <a:ext cx="5403600" cy="3061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C85D8C7-F93F-4E25-9CFA-7E1E3F6B15ED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920" y="136440"/>
            <a:ext cx="10514520" cy="100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PID Detector Overview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920" y="1143000"/>
            <a:ext cx="10514520" cy="45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Purpose: Particle identification over 4</a:t>
            </a:r>
            <a:r>
              <a:rPr b="0" lang="en-US" sz="2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 in central region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8229600" y="1603080"/>
            <a:ext cx="3567960" cy="434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Cherekov Detectors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bRICH: backward RICH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hpDIRC: high perf. DIRC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dRICH: dual RICH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TOF Detectors (AC-LGAD)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Barrel TOF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Forward TOF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Particle Identification Detector Technical Design Review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July 5-6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 Recommendations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22 comments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357840" y="1612440"/>
            <a:ext cx="7642800" cy="433080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/>
          <p:nvPr/>
        </p:nvSpPr>
        <p:spPr>
          <a:xfrm>
            <a:off x="1612080" y="6160320"/>
            <a:ext cx="2057400" cy="360"/>
          </a:xfrm>
          <a:prstGeom prst="line">
            <a:avLst/>
          </a:prstGeom>
          <a:ln w="73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"/>
          <p:cNvSpPr/>
          <p:nvPr/>
        </p:nvSpPr>
        <p:spPr>
          <a:xfrm flipH="1">
            <a:off x="4114440" y="6172200"/>
            <a:ext cx="2057400" cy="360"/>
          </a:xfrm>
          <a:prstGeom prst="line">
            <a:avLst/>
          </a:prstGeom>
          <a:ln w="73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"/>
          <p:cNvSpPr/>
          <p:nvPr/>
        </p:nvSpPr>
        <p:spPr>
          <a:xfrm>
            <a:off x="1840680" y="6160320"/>
            <a:ext cx="18284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electron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"/>
          <p:cNvSpPr/>
          <p:nvPr/>
        </p:nvSpPr>
        <p:spPr>
          <a:xfrm>
            <a:off x="4583880" y="6172200"/>
            <a:ext cx="250236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hadron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9E90DE6-C996-4D16-9139-04F7941FC06A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367200"/>
            <a:ext cx="10514520" cy="100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stave and support structure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4" name=""/>
          <p:cNvSpPr/>
          <p:nvPr/>
        </p:nvSpPr>
        <p:spPr>
          <a:xfrm>
            <a:off x="0" y="10584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95" name=""/>
          <p:cNvSpPr/>
          <p:nvPr/>
        </p:nvSpPr>
        <p:spPr>
          <a:xfrm>
            <a:off x="457560" y="1226880"/>
            <a:ext cx="9829080" cy="6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Stave and support structure based on carbon fiber composite with integrated cooling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Build upon experience from eRD112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6" name=""/>
          <p:cNvSpPr/>
          <p:nvPr/>
        </p:nvSpPr>
        <p:spPr>
          <a:xfrm>
            <a:off x="593280" y="1863000"/>
            <a:ext cx="9143280" cy="16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Detector engineering design evaluation under way: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(Purdue, NCKU)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Construction of ¼ barrel full length (carbon fiber composite)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Evaluate the integration of cooling into the structure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End-cap low mass support structure engineering test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FEA of the support structure and tolerances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Thermal property studies and analysis of barrel and endcap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732240" y="3818880"/>
            <a:ext cx="3153600" cy="235296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2"/>
          <a:stretch/>
        </p:blipFill>
        <p:spPr>
          <a:xfrm>
            <a:off x="4343400" y="3969720"/>
            <a:ext cx="3032640" cy="220212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3"/>
          <a:stretch/>
        </p:blipFill>
        <p:spPr>
          <a:xfrm>
            <a:off x="8929800" y="1828800"/>
            <a:ext cx="2728440" cy="205704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4"/>
          <a:stretch/>
        </p:blipFill>
        <p:spPr>
          <a:xfrm>
            <a:off x="8686800" y="4114800"/>
            <a:ext cx="2771640" cy="1964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C9C9B88-4043-4A80-8039-94B21AB74387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"/>
          <p:cNvSpPr/>
          <p:nvPr/>
        </p:nvSpPr>
        <p:spPr>
          <a:xfrm>
            <a:off x="1143000" y="427320"/>
            <a:ext cx="3809160" cy="7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2" name=""/>
          <p:cNvSpPr/>
          <p:nvPr/>
        </p:nvSpPr>
        <p:spPr>
          <a:xfrm>
            <a:off x="0" y="0"/>
            <a:ext cx="127908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03" name="Picture 7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360" y="1232640"/>
            <a:ext cx="8679600" cy="392148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/>
          <p:nvPr/>
        </p:nvSpPr>
        <p:spPr>
          <a:xfrm>
            <a:off x="8763840" y="1600200"/>
            <a:ext cx="3428640" cy="39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Sensor &amp; ASIC preproduction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2025/2026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Module Production and Assembly 2027/2028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Construction complete 2029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Ready for Installation 2030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01A846D-C39A-46FF-A596-743764C9FD4E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"/>
          <p:cNvSpPr/>
          <p:nvPr/>
        </p:nvSpPr>
        <p:spPr>
          <a:xfrm>
            <a:off x="1130040" y="457200"/>
            <a:ext cx="367020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Conclusion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6" name="Content Placeholder 2"/>
          <p:cNvSpPr/>
          <p:nvPr/>
        </p:nvSpPr>
        <p:spPr>
          <a:xfrm>
            <a:off x="838440" y="1364040"/>
            <a:ext cx="105148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7000"/>
          </a:bodyPr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Given the detector progress over the last two years and the status of the ePIC detector, are the projected timelines of the Electron-Ion Collider detector feasible? Do there remain significant open detector technology questions? </a:t>
            </a:r>
            <a:endParaRPr b="0" lang="en-US" sz="1800" spc="-1" strike="noStrike">
              <a:latin typeface="Arial"/>
            </a:endParaRPr>
          </a:p>
          <a:p>
            <a:pPr lvl="1" marL="864000" indent="-324000" algn="just">
              <a:lnSpc>
                <a:spcPct val="107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technology questions for all PID detectors are addressed and understood 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Are the requirements for the detector and their flow down sufficiently comprehensive for this stage of the project to complete the design of the various detector technologies? 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design requirements and geometry constraints for all PID detectors are defined and tracked by EIC System Engineering.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Are the interfaces between the elements of the design adequately defined for this stage of the project and to proceed with the detector long-lead procurement items?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interfaces for all PID are defined and tracked by EIC System Engineering.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design of these long-lead procurement items sufficiently advanced and mature to start procurement in 2024? Are the technical specifications complete?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The dRICH detector system is the only PID detector with a LLP item, the SiPMs. The specifications for these devices are understood and defined and manufacturer is identified.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projected design maturity of the further detector components likely to be accomplished by the end of 2024 for CD-2 and CD-3?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All technical aspects of the design of the PID detectors are identified and understood.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	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	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overall schedule for completion of the design, production, and installation of detector components realistic?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The construction schedule for all PID detector systems has ample time between construction complete and installation.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5B99AAF-D5C8-4245-A244-E0E33FED588E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5224FF4-9051-4170-A71E-9BD0EC771F6A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-1818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1" name=""/>
          <p:cNvSpPr/>
          <p:nvPr/>
        </p:nvSpPr>
        <p:spPr>
          <a:xfrm>
            <a:off x="4098600" y="1152720"/>
            <a:ext cx="6705000" cy="14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/K separation up to 7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Rapidity coverage: -3.5 &lt;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&lt; -1.65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Timing resolution 20ps for TOF at low momenta (&lt; 1.5GeV/c)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457200" y="1569960"/>
            <a:ext cx="3428280" cy="4830120"/>
          </a:xfrm>
          <a:prstGeom prst="rect">
            <a:avLst/>
          </a:prstGeom>
          <a:ln w="0">
            <a:noFill/>
          </a:ln>
        </p:spPr>
      </p:pic>
      <p:sp>
        <p:nvSpPr>
          <p:cNvPr id="93" name=""/>
          <p:cNvSpPr/>
          <p:nvPr/>
        </p:nvSpPr>
        <p:spPr>
          <a:xfrm>
            <a:off x="4114800" y="3429000"/>
            <a:ext cx="6705000" cy="21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Aerogel Radiator: n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1.04(5)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Dry Nitrogen gas volume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Carbon fiber shell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Conical inner and outer mirrors (acceptance increase)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Photo Sensors HRPPD for timing (TOF)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Cooling for photo sensors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4162680" y="5771880"/>
            <a:ext cx="7278480" cy="6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Side Note: The pfRICH detector replaced the mRICH in the backward region as the base line detector system for PID (ePIC collaboration decision April 2023)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0" y="104040"/>
            <a:ext cx="9136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4114800" y="2514600"/>
            <a:ext cx="6705000" cy="6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Interface 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Track path length for TOF determination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8659800" y="228600"/>
            <a:ext cx="3227040" cy="1828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CF66213-95F8-47F0-979C-140A5A65B444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5120" y="228960"/>
            <a:ext cx="10514520" cy="91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9" name="Picture 32" descr=""/>
          <p:cNvPicPr/>
          <p:nvPr/>
        </p:nvPicPr>
        <p:blipFill>
          <a:blip r:embed="rId1"/>
          <a:stretch/>
        </p:blipFill>
        <p:spPr>
          <a:xfrm>
            <a:off x="943200" y="1662120"/>
            <a:ext cx="9142920" cy="4370760"/>
          </a:xfrm>
          <a:prstGeom prst="rect">
            <a:avLst/>
          </a:prstGeom>
          <a:ln w="0">
            <a:noFill/>
          </a:ln>
        </p:spPr>
      </p:pic>
      <p:sp>
        <p:nvSpPr>
          <p:cNvPr id="100" name=""/>
          <p:cNvSpPr/>
          <p:nvPr/>
        </p:nvSpPr>
        <p:spPr>
          <a:xfrm>
            <a:off x="0" y="104400"/>
            <a:ext cx="11422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228960" y="1025640"/>
            <a:ext cx="68572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Frame and Mirrors based on carbon fiber composites.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Frame shape change to octagon considered.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9144000" y="457200"/>
            <a:ext cx="2971080" cy="102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Sensors: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1024 channels/HRPPD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ASIC digitizer (backplane)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69632 channels overall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D7BF52E-9E63-4740-9261-C1B534180660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0514520" cy="867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HRPPD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4572000" y="457200"/>
            <a:ext cx="70862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latin typeface="Arial"/>
              </a:rPr>
              <a:t>HRPPD:</a:t>
            </a:r>
            <a:r>
              <a:rPr b="0" lang="en-US" sz="2400" spc="-1" strike="noStrike">
                <a:latin typeface="Arial"/>
              </a:rPr>
              <a:t> </a:t>
            </a:r>
            <a:r>
              <a:rPr b="1" lang="en-US" sz="2400" spc="-1" strike="noStrike">
                <a:latin typeface="Arial"/>
              </a:rPr>
              <a:t>H</a:t>
            </a:r>
            <a:r>
              <a:rPr b="0" lang="en-US" sz="2400" spc="-1" strike="noStrike">
                <a:latin typeface="Arial"/>
              </a:rPr>
              <a:t>igh </a:t>
            </a:r>
            <a:r>
              <a:rPr b="1" lang="en-US" sz="2400" spc="-1" strike="noStrike">
                <a:latin typeface="Arial"/>
              </a:rPr>
              <a:t>R</a:t>
            </a:r>
            <a:r>
              <a:rPr b="0" lang="en-US" sz="2400" spc="-1" strike="noStrike">
                <a:latin typeface="Arial"/>
              </a:rPr>
              <a:t>ate </a:t>
            </a:r>
            <a:r>
              <a:rPr b="1" lang="en-US" sz="2400" spc="-1" strike="noStrike">
                <a:latin typeface="Arial"/>
              </a:rPr>
              <a:t>P</a:t>
            </a:r>
            <a:r>
              <a:rPr b="0" lang="en-US" sz="2400" spc="-1" strike="noStrike">
                <a:latin typeface="Arial"/>
              </a:rPr>
              <a:t>ico-second </a:t>
            </a:r>
            <a:r>
              <a:rPr b="1" lang="en-US" sz="2400" spc="-1" strike="noStrike">
                <a:latin typeface="Arial"/>
              </a:rPr>
              <a:t>P</a:t>
            </a:r>
            <a:r>
              <a:rPr b="0" lang="en-US" sz="2400" spc="-1" strike="noStrike">
                <a:latin typeface="Arial"/>
              </a:rPr>
              <a:t>hoton </a:t>
            </a:r>
            <a:r>
              <a:rPr b="1" lang="en-US" sz="2400" spc="-1" strike="noStrike">
                <a:latin typeface="Arial"/>
              </a:rPr>
              <a:t>D</a:t>
            </a:r>
            <a:r>
              <a:rPr b="0" lang="en-US" sz="2400" spc="-1" strike="noStrike">
                <a:latin typeface="Arial"/>
              </a:rPr>
              <a:t>etector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457200" y="1143000"/>
            <a:ext cx="3352680" cy="251424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457200" y="3828960"/>
            <a:ext cx="3428640" cy="257148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4800600" y="1371600"/>
            <a:ext cx="7086240" cy="388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Photo sensitive area: about 10cm x 10cm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Multi channel plate technology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Built by INCOM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For EIC minimize frame, optimze active area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Integrated readout with ASICs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1024 channel over 10cm by 10 cm active area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AC-coupled readout demonstrated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Operational in high magnetic field (increased HV)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200" spc="-1" strike="noStrike">
                <a:latin typeface="Arial"/>
              </a:rPr>
              <a:t>eRD110  R&amp;D FY24 evaluate engineering test article    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08" name=""/>
          <p:cNvSpPr/>
          <p:nvPr/>
        </p:nvSpPr>
        <p:spPr>
          <a:xfrm>
            <a:off x="0" y="0"/>
            <a:ext cx="102312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88B1202-5B74-4414-9960-98BB2B5DA165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228600"/>
            <a:ext cx="10514520" cy="100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Efforts towards FDR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96040" y="106992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HRPPD engineering test article by INCOM: 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5 HRPPDs on order, 10/2/23-2/2/24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Q&amp;A test facility at Yale (construction now)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Aerogel Chiba Japan: n=1.04(5)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Procurement of test samples in preparation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Q&amp;A test facility at Temple Univ. (construction now)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Detector Mirrors: Carbon-fiber low mass substrate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Test production in progress: substrate by Purdue, mirroring at Stony Brook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Detector quadrant: Vessel, Carbon-fiber low mass (and all the above)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PED request in process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Build full scale sector evaluate/test all components within the assembly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Do test beam measurements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0" y="10440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CB4CB31-526A-469B-9C5E-497BE9D46D8B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86520" y="228600"/>
            <a:ext cx="10514520" cy="77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Time 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0" y="10440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14" name="Picture 4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6840" y="1232640"/>
            <a:ext cx="8679600" cy="3921480"/>
          </a:xfrm>
          <a:prstGeom prst="rect">
            <a:avLst/>
          </a:prstGeom>
          <a:ln w="0">
            <a:noFill/>
          </a:ln>
        </p:spPr>
      </p:pic>
      <p:sp>
        <p:nvSpPr>
          <p:cNvPr id="115" name=""/>
          <p:cNvSpPr/>
          <p:nvPr/>
        </p:nvSpPr>
        <p:spPr>
          <a:xfrm>
            <a:off x="8686800" y="1600200"/>
            <a:ext cx="3428640" cy="367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Construction start May 25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Aerogel Q&amp;A: Temple/Ferrara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HRPPD Q&amp;A: Yale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Carbon Fiber Vessel and Mirror: Purdue, SBU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Construction complete: EoY 28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59B9861-2E82-4B6E-B124-75B2C68B551C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920" y="365400"/>
            <a:ext cx="4570920" cy="91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Detector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7877880" y="181800"/>
            <a:ext cx="4237560" cy="3475440"/>
          </a:xfrm>
          <a:prstGeom prst="rect">
            <a:avLst/>
          </a:prstGeom>
          <a:ln w="0">
            <a:noFill/>
          </a:ln>
        </p:spPr>
      </p:pic>
      <p:sp>
        <p:nvSpPr>
          <p:cNvPr id="118" name=""/>
          <p:cNvSpPr/>
          <p:nvPr/>
        </p:nvSpPr>
        <p:spPr>
          <a:xfrm>
            <a:off x="152280" y="1143000"/>
            <a:ext cx="693360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/K/p separation up to 6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Rapidity coverage: -1.5 &lt; </a:t>
            </a:r>
            <a:r>
              <a:rPr b="0" lang="en-US" sz="1800" spc="-1" strike="noStrike">
                <a:solidFill>
                  <a:srgbClr val="000000"/>
                </a:solidFill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 &lt; 1.5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0.5 mrad tracking resolution at 6 GeV/c (impact angle and loc.)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457200" y="3498120"/>
            <a:ext cx="5942880" cy="244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Fused Silica Radiator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Lens system (rad. Hard sapphire)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Fused Silica expansion volume (prism)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Sensors MCP-PMT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Cooling for photo sensors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Carbon fiber shell/box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Dry Nitrogen protective gas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6629400" y="3803400"/>
            <a:ext cx="4799880" cy="2368080"/>
          </a:xfrm>
          <a:prstGeom prst="rect">
            <a:avLst/>
          </a:prstGeom>
          <a:ln w="0">
            <a:noFill/>
          </a:ln>
        </p:spPr>
      </p:pic>
      <p:sp>
        <p:nvSpPr>
          <p:cNvPr id="121" name=""/>
          <p:cNvSpPr/>
          <p:nvPr/>
        </p:nvSpPr>
        <p:spPr>
          <a:xfrm>
            <a:off x="0" y="104760"/>
            <a:ext cx="13708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highlight>
                  <a:srgbClr val="729fcf"/>
                </a:highlight>
                <a:latin typeface="Arial"/>
                <a:ea typeface="DejaVu Sans"/>
              </a:rPr>
              <a:t>Charge #2,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4800600" y="83520"/>
            <a:ext cx="3483000" cy="1973520"/>
          </a:xfrm>
          <a:prstGeom prst="rect">
            <a:avLst/>
          </a:prstGeom>
          <a:ln w="0">
            <a:noFill/>
          </a:ln>
        </p:spPr>
      </p:pic>
      <p:sp>
        <p:nvSpPr>
          <p:cNvPr id="123" name=""/>
          <p:cNvSpPr/>
          <p:nvPr/>
        </p:nvSpPr>
        <p:spPr>
          <a:xfrm>
            <a:off x="152640" y="2514600"/>
            <a:ext cx="6933600" cy="6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Inteface 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OpenSymbol"/>
              </a:rPr>
              <a:t>0.5 mrad tracking resolution at 6 GeV/c (impact angle and loc.)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BA3C480-1149-4D51-84AA-465D82693C02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64796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5513040" y="457200"/>
            <a:ext cx="294480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hp = high-performance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6" name=""/>
          <p:cNvSpPr/>
          <p:nvPr/>
        </p:nvSpPr>
        <p:spPr>
          <a:xfrm>
            <a:off x="0" y="0"/>
            <a:ext cx="1023120" cy="2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#2,4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6185880" y="2269440"/>
            <a:ext cx="5015160" cy="2073600"/>
          </a:xfrm>
          <a:prstGeom prst="rect">
            <a:avLst/>
          </a:prstGeom>
          <a:ln w="0">
            <a:noFill/>
          </a:ln>
        </p:spPr>
      </p:pic>
      <p:sp>
        <p:nvSpPr>
          <p:cNvPr id="128" name=""/>
          <p:cNvSpPr/>
          <p:nvPr/>
        </p:nvSpPr>
        <p:spPr>
          <a:xfrm>
            <a:off x="457200" y="1371600"/>
            <a:ext cx="5257440" cy="113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Employ lens system on radiator exit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Focusing light on photon sensor plane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  <a:ea typeface="Noto Sans CJK SC"/>
              </a:rPr>
              <a:t>Enhance angular detection resolution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Noto Sans CJK SC"/>
              </a:rPr>
              <a:t>≤1mrad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c00000"/>
                </a:solidFill>
                <a:latin typeface="Calibri"/>
                <a:ea typeface="Noto Sans CJK SC"/>
              </a:rPr>
              <a:t>3σ π/K separation up to at least 6 GeV/c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595800" y="2680920"/>
            <a:ext cx="4433040" cy="371952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3"/>
          <a:stretch/>
        </p:blipFill>
        <p:spPr>
          <a:xfrm>
            <a:off x="8686800" y="0"/>
            <a:ext cx="3483000" cy="197352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4"/>
          <a:stretch/>
        </p:blipFill>
        <p:spPr>
          <a:xfrm>
            <a:off x="8359920" y="4298400"/>
            <a:ext cx="2841120" cy="187344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/>
          <p:nvPr/>
        </p:nvSpPr>
        <p:spPr>
          <a:xfrm>
            <a:off x="9144000" y="5514840"/>
            <a:ext cx="1771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(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" name=""/>
          <p:cNvSpPr/>
          <p:nvPr/>
        </p:nvSpPr>
        <p:spPr>
          <a:xfrm>
            <a:off x="9202680" y="5532480"/>
            <a:ext cx="177120" cy="1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mbriaMath"/>
              </a:rPr>
              <a:t>𝛾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" name=""/>
          <p:cNvSpPr/>
          <p:nvPr/>
        </p:nvSpPr>
        <p:spPr>
          <a:xfrm>
            <a:off x="9295920" y="5514840"/>
            <a:ext cx="89496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dose from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10181160" y="5523480"/>
            <a:ext cx="128520" cy="12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60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>
            <a:off x="10314360" y="5514840"/>
            <a:ext cx="286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5715000" y="4800600"/>
            <a:ext cx="2514240" cy="6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Radiation hardness demonstrated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7EA093A-58D9-4C2F-8B1A-0D17C2A47032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EIC_PPT_Template_rev0420_Widescreen</Template>
  <TotalTime>19116</TotalTime>
  <Application>LibreOffice/7.3.7.2$Linux_X86_64 LibreOffice_project/30$Build-2</Application>
  <AppVersion>15.0000</AppVersion>
  <Company>Brookhaven National Laboratory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2022-03-28T18:21:24Z</dcterms:created>
  <dc:creator>Schoefer, Kristine</dc:creator>
  <dc:description/>
  <dc:language>en-US</dc:language>
  <cp:lastModifiedBy/>
  <dcterms:modified xsi:type="dcterms:W3CDTF">2023-08-24T11:31:59Z</dcterms:modified>
  <cp:revision>129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PresentationFormat">
    <vt:lpwstr>Widescreen</vt:lpwstr>
  </property>
  <property fmtid="{D5CDD505-2E9C-101B-9397-08002B2CF9AE}" pid="4" name="Slides">
    <vt:r8>2</vt:r8>
  </property>
</Properties>
</file>