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1111" r:id="rId2"/>
    <p:sldId id="3702" r:id="rId3"/>
    <p:sldId id="3844" r:id="rId4"/>
    <p:sldId id="3706" r:id="rId5"/>
    <p:sldId id="3708" r:id="rId6"/>
    <p:sldId id="3845" r:id="rId7"/>
    <p:sldId id="3846" r:id="rId8"/>
    <p:sldId id="3727" r:id="rId9"/>
    <p:sldId id="2285" r:id="rId10"/>
    <p:sldId id="3847" r:id="rId11"/>
    <p:sldId id="3848" r:id="rId12"/>
    <p:sldId id="3849" r:id="rId13"/>
    <p:sldId id="3854" r:id="rId14"/>
    <p:sldId id="3703" r:id="rId15"/>
    <p:sldId id="3853" r:id="rId16"/>
    <p:sldId id="3851" r:id="rId17"/>
    <p:sldId id="268" r:id="rId18"/>
    <p:sldId id="3850" r:id="rId19"/>
    <p:sldId id="37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F00"/>
    <a:srgbClr val="0000DB"/>
    <a:srgbClr val="FF9300"/>
    <a:srgbClr val="FF40FF"/>
    <a:srgbClr val="1200B4"/>
    <a:srgbClr val="0096FF"/>
    <a:srgbClr val="00FA00"/>
    <a:srgbClr val="FF26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184" y="176"/>
      </p:cViewPr>
      <p:guideLst>
        <p:guide orient="horz" pos="2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Mech-Eng\EIC\DET\SIM\SynRad%20Molflow\Detector%20chamber%2021081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5732043921771"/>
          <c:y val="5.3740280916139721E-2"/>
          <c:w val="0.62723248086599492"/>
          <c:h val="0.74782168326628018"/>
        </c:manualLayout>
      </c:layout>
      <c:scatterChart>
        <c:scatterStyle val="smoothMarker"/>
        <c:varyColors val="0"/>
        <c:ser>
          <c:idx val="2"/>
          <c:order val="0"/>
          <c:tx>
            <c:v>OFHC H2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Sheet1!$A$14:$A$22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4.29E+18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Sheet1!$B$14:$B$22</c:f>
              <c:numCache>
                <c:formatCode>0.00E+00</c:formatCode>
                <c:ptCount val="9"/>
                <c:pt idx="0">
                  <c:v>1.9599999999999999E-3</c:v>
                </c:pt>
                <c:pt idx="1">
                  <c:v>1.9599999999999999E-3</c:v>
                </c:pt>
                <c:pt idx="2">
                  <c:v>9.1799999999999998E-4</c:v>
                </c:pt>
                <c:pt idx="3">
                  <c:v>2.14E-4</c:v>
                </c:pt>
                <c:pt idx="4">
                  <c:v>5.0000000000000002E-5</c:v>
                </c:pt>
                <c:pt idx="5">
                  <c:v>1.17E-5</c:v>
                </c:pt>
                <c:pt idx="6">
                  <c:v>2.7300000000000001E-6</c:v>
                </c:pt>
                <c:pt idx="7">
                  <c:v>6.3499999999999996E-7</c:v>
                </c:pt>
                <c:pt idx="8">
                  <c:v>1.48E-7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9F-448A-A11B-DD05E4781149}"/>
            </c:ext>
          </c:extLst>
        </c:ser>
        <c:ser>
          <c:idx val="3"/>
          <c:order val="1"/>
          <c:tx>
            <c:v>OFHC CO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Sheet1!$A$14:$A$22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4.29E+18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Sheet1!$C$14:$C$22</c:f>
              <c:numCache>
                <c:formatCode>0.00E+00</c:formatCode>
                <c:ptCount val="9"/>
                <c:pt idx="0">
                  <c:v>4.0000000000000002E-4</c:v>
                </c:pt>
                <c:pt idx="1">
                  <c:v>4.0000000000000002E-4</c:v>
                </c:pt>
                <c:pt idx="2">
                  <c:v>1.5200000000000001E-4</c:v>
                </c:pt>
                <c:pt idx="3">
                  <c:v>2.41E-5</c:v>
                </c:pt>
                <c:pt idx="4">
                  <c:v>3.8E-6</c:v>
                </c:pt>
                <c:pt idx="5">
                  <c:v>5.9999999999999997E-7</c:v>
                </c:pt>
                <c:pt idx="6">
                  <c:v>9.4800000000000002E-8</c:v>
                </c:pt>
                <c:pt idx="7">
                  <c:v>1.4999999999999999E-8</c:v>
                </c:pt>
                <c:pt idx="8">
                  <c:v>2.3600000000000001E-9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9F-448A-A11B-DD05E4781149}"/>
            </c:ext>
          </c:extLst>
        </c:ser>
        <c:ser>
          <c:idx val="4"/>
          <c:order val="2"/>
          <c:tx>
            <c:v>OFHC CO2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Sheet1!$A$14:$A$22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4.29E+18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Sheet1!$D$14:$D$22</c:f>
              <c:numCache>
                <c:formatCode>0.00E+00</c:formatCode>
                <c:ptCount val="9"/>
                <c:pt idx="0">
                  <c:v>4.6500000000000003E-4</c:v>
                </c:pt>
                <c:pt idx="1">
                  <c:v>4.6500000000000003E-4</c:v>
                </c:pt>
                <c:pt idx="2">
                  <c:v>2.2100000000000001E-4</c:v>
                </c:pt>
                <c:pt idx="3">
                  <c:v>5.3300000000000001E-5</c:v>
                </c:pt>
                <c:pt idx="4">
                  <c:v>1.29E-5</c:v>
                </c:pt>
                <c:pt idx="5">
                  <c:v>3.1E-6</c:v>
                </c:pt>
                <c:pt idx="6">
                  <c:v>7.5000000000000002E-7</c:v>
                </c:pt>
                <c:pt idx="7">
                  <c:v>1.8099999999999999E-7</c:v>
                </c:pt>
                <c:pt idx="8">
                  <c:v>4.3499999999999999E-8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39F-448A-A11B-DD05E4781149}"/>
            </c:ext>
          </c:extLst>
        </c:ser>
        <c:ser>
          <c:idx val="0"/>
          <c:order val="3"/>
          <c:tx>
            <c:v>NEG H2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Sheet1!$A$3:$A$11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1.43E+18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Sheet1!$B$3:$B$11</c:f>
              <c:numCache>
                <c:formatCode>0.00E+00</c:formatCode>
                <c:ptCount val="9"/>
                <c:pt idx="0">
                  <c:v>1.1199999999999999E-5</c:v>
                </c:pt>
                <c:pt idx="1">
                  <c:v>1.1199999999999999E-5</c:v>
                </c:pt>
                <c:pt idx="2">
                  <c:v>4.6500000000000004E-6</c:v>
                </c:pt>
                <c:pt idx="3">
                  <c:v>1.9400000000000001E-6</c:v>
                </c:pt>
                <c:pt idx="4">
                  <c:v>8.0800000000000004E-7</c:v>
                </c:pt>
                <c:pt idx="5">
                  <c:v>3.3500000000000002E-7</c:v>
                </c:pt>
                <c:pt idx="6">
                  <c:v>1.4000000000000001E-7</c:v>
                </c:pt>
                <c:pt idx="7">
                  <c:v>5.8299999999999999E-8</c:v>
                </c:pt>
                <c:pt idx="8">
                  <c:v>2.4200000000000002E-8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39F-448A-A11B-DD05E4781149}"/>
            </c:ext>
          </c:extLst>
        </c:ser>
        <c:ser>
          <c:idx val="1"/>
          <c:order val="4"/>
          <c:tx>
            <c:v>NEG CO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Sheet1!$A$3:$A$11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1.43E+18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Sheet1!$C$3:$C$11</c:f>
              <c:numCache>
                <c:formatCode>0.00E+00</c:formatCode>
                <c:ptCount val="9"/>
                <c:pt idx="0">
                  <c:v>3.1999999999999999E-6</c:v>
                </c:pt>
                <c:pt idx="1">
                  <c:v>3.1999999999999999E-6</c:v>
                </c:pt>
                <c:pt idx="2">
                  <c:v>1.33E-6</c:v>
                </c:pt>
                <c:pt idx="3">
                  <c:v>5.5499999999999998E-7</c:v>
                </c:pt>
                <c:pt idx="4">
                  <c:v>2.3099999999999999E-7</c:v>
                </c:pt>
                <c:pt idx="5">
                  <c:v>9.5999999999999999E-8</c:v>
                </c:pt>
                <c:pt idx="6">
                  <c:v>4.0000000000000001E-8</c:v>
                </c:pt>
                <c:pt idx="7">
                  <c:v>1.66E-8</c:v>
                </c:pt>
                <c:pt idx="8">
                  <c:v>6.8999999999999997E-9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39F-448A-A11B-DD05E4781149}"/>
            </c:ext>
          </c:extLst>
        </c:ser>
        <c:ser>
          <c:idx val="5"/>
          <c:order val="5"/>
          <c:tx>
            <c:v>NEG CO2</c:v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Sheet1!$A$3:$A$11</c:f>
              <c:numCache>
                <c:formatCode>0.00E+00</c:formatCode>
                <c:ptCount val="9"/>
                <c:pt idx="0">
                  <c:v>1430000000000000</c:v>
                </c:pt>
                <c:pt idx="1">
                  <c:v>1.43E+18</c:v>
                </c:pt>
                <c:pt idx="2">
                  <c:v>1.43E+19</c:v>
                </c:pt>
                <c:pt idx="3">
                  <c:v>1.43E+20</c:v>
                </c:pt>
                <c:pt idx="4">
                  <c:v>1.43E+21</c:v>
                </c:pt>
                <c:pt idx="5">
                  <c:v>1.4300000000000001E+22</c:v>
                </c:pt>
                <c:pt idx="6">
                  <c:v>1.4299999999999999E+23</c:v>
                </c:pt>
                <c:pt idx="7">
                  <c:v>1.43E+24</c:v>
                </c:pt>
                <c:pt idx="8">
                  <c:v>1.4299999999999999E+25</c:v>
                </c:pt>
              </c:numCache>
            </c:numRef>
          </c:xVal>
          <c:yVal>
            <c:numRef>
              <c:f>Sheet1!$D$3:$D$11</c:f>
              <c:numCache>
                <c:formatCode>0.00E+00</c:formatCode>
                <c:ptCount val="9"/>
                <c:pt idx="0">
                  <c:v>6.4000000000000001E-7</c:v>
                </c:pt>
                <c:pt idx="1">
                  <c:v>6.4000000000000001E-7</c:v>
                </c:pt>
                <c:pt idx="2">
                  <c:v>2.65E-7</c:v>
                </c:pt>
                <c:pt idx="3">
                  <c:v>1.11E-7</c:v>
                </c:pt>
                <c:pt idx="4">
                  <c:v>4.6000000000000002E-8</c:v>
                </c:pt>
                <c:pt idx="5">
                  <c:v>1.92E-8</c:v>
                </c:pt>
                <c:pt idx="6">
                  <c:v>7.9799999999999993E-9</c:v>
                </c:pt>
                <c:pt idx="7">
                  <c:v>3.3299999999999999E-9</c:v>
                </c:pt>
                <c:pt idx="8">
                  <c:v>1.38E-9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39F-448A-A11B-DD05E4781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212815"/>
        <c:axId val="2107213231"/>
      </c:scatterChart>
      <c:valAx>
        <c:axId val="2107212815"/>
        <c:scaling>
          <c:logBase val="10"/>
          <c:orientation val="minMax"/>
          <c:max val="9.9999999999999988E+24"/>
          <c:min val="1E+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Dose</a:t>
                </a:r>
                <a:r>
                  <a:rPr lang="en-US" sz="1050" b="1" baseline="0" dirty="0"/>
                  <a:t> [accumulated photons/m]</a:t>
                </a:r>
                <a:endParaRPr lang="en-US" sz="1050" b="1" dirty="0"/>
              </a:p>
            </c:rich>
          </c:tx>
          <c:layout>
            <c:manualLayout>
              <c:xMode val="edge"/>
              <c:yMode val="edge"/>
              <c:x val="0.40785307644080027"/>
              <c:y val="0.94431058972420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213231"/>
        <c:crosses val="autoZero"/>
        <c:crossBetween val="midCat"/>
        <c:majorUnit val="100"/>
      </c:valAx>
      <c:valAx>
        <c:axId val="2107213231"/>
        <c:scaling>
          <c:logBase val="10"/>
          <c:orientation val="minMax"/>
          <c:max val="1.0000000000000002E-2"/>
          <c:min val="1.0000000000000005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Desorption [mol/photon]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212815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7675507271349478"/>
          <c:y val="1.3244797954690716E-2"/>
          <c:w val="0.30143323735501626"/>
          <c:h val="0.3247878675493901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10738622973183E-2"/>
          <c:y val="2.3504273504273504E-2"/>
          <c:w val="0.89374170959889998"/>
          <c:h val="0.853278385596440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'H2 only, 10000Ahrs'!$C$11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'H2 only, 10000Ahrs'!$B$13:$B$112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10000Ahrs'!$C$13:$C$112</c:f>
              <c:numCache>
                <c:formatCode>0.00E+00</c:formatCode>
                <c:ptCount val="100"/>
                <c:pt idx="0">
                  <c:v>2.7779400000000001E-10</c:v>
                </c:pt>
                <c:pt idx="1">
                  <c:v>3.3160500000000001E-10</c:v>
                </c:pt>
                <c:pt idx="2">
                  <c:v>4.0533699999999999E-10</c:v>
                </c:pt>
                <c:pt idx="3">
                  <c:v>4.8140300000000004E-10</c:v>
                </c:pt>
                <c:pt idx="4">
                  <c:v>5.7288400000000002E-10</c:v>
                </c:pt>
                <c:pt idx="5">
                  <c:v>6.5467600000000003E-10</c:v>
                </c:pt>
                <c:pt idx="6">
                  <c:v>7.3956099999999999E-10</c:v>
                </c:pt>
                <c:pt idx="7">
                  <c:v>8.3183400000000005E-10</c:v>
                </c:pt>
                <c:pt idx="8">
                  <c:v>9.4579399999999993E-10</c:v>
                </c:pt>
                <c:pt idx="9">
                  <c:v>1.03413E-9</c:v>
                </c:pt>
                <c:pt idx="10">
                  <c:v>1.1495800000000001E-9</c:v>
                </c:pt>
                <c:pt idx="11">
                  <c:v>1.2603799999999999E-9</c:v>
                </c:pt>
                <c:pt idx="12">
                  <c:v>1.3815E-9</c:v>
                </c:pt>
                <c:pt idx="13">
                  <c:v>1.51497E-9</c:v>
                </c:pt>
                <c:pt idx="14">
                  <c:v>1.6694E-9</c:v>
                </c:pt>
                <c:pt idx="15">
                  <c:v>1.78908E-9</c:v>
                </c:pt>
                <c:pt idx="16">
                  <c:v>1.9228099999999999E-9</c:v>
                </c:pt>
                <c:pt idx="17">
                  <c:v>2.0696600000000001E-9</c:v>
                </c:pt>
                <c:pt idx="18">
                  <c:v>2.2283800000000001E-9</c:v>
                </c:pt>
                <c:pt idx="19">
                  <c:v>2.4323099999999998E-9</c:v>
                </c:pt>
                <c:pt idx="20">
                  <c:v>2.60134E-9</c:v>
                </c:pt>
                <c:pt idx="21">
                  <c:v>2.7582999999999999E-9</c:v>
                </c:pt>
                <c:pt idx="22">
                  <c:v>2.9084600000000001E-9</c:v>
                </c:pt>
                <c:pt idx="23">
                  <c:v>3.0808900000000001E-9</c:v>
                </c:pt>
                <c:pt idx="24">
                  <c:v>3.1840599999999999E-9</c:v>
                </c:pt>
                <c:pt idx="25">
                  <c:v>3.2859099999999999E-9</c:v>
                </c:pt>
                <c:pt idx="26">
                  <c:v>3.3434100000000001E-9</c:v>
                </c:pt>
                <c:pt idx="27">
                  <c:v>3.4332000000000001E-9</c:v>
                </c:pt>
                <c:pt idx="28">
                  <c:v>3.4646299999999999E-9</c:v>
                </c:pt>
                <c:pt idx="29">
                  <c:v>3.4830799999999999E-9</c:v>
                </c:pt>
                <c:pt idx="30">
                  <c:v>3.4249799999999999E-9</c:v>
                </c:pt>
                <c:pt idx="31">
                  <c:v>3.3267600000000002E-9</c:v>
                </c:pt>
                <c:pt idx="32">
                  <c:v>3.23754E-9</c:v>
                </c:pt>
                <c:pt idx="33">
                  <c:v>3.1255099999999999E-9</c:v>
                </c:pt>
                <c:pt idx="34">
                  <c:v>3.0388399999999998E-9</c:v>
                </c:pt>
                <c:pt idx="35">
                  <c:v>2.9073899999999998E-9</c:v>
                </c:pt>
                <c:pt idx="36">
                  <c:v>2.8246900000000001E-9</c:v>
                </c:pt>
                <c:pt idx="37">
                  <c:v>2.7460599999999999E-9</c:v>
                </c:pt>
                <c:pt idx="38">
                  <c:v>2.6893800000000001E-9</c:v>
                </c:pt>
                <c:pt idx="39">
                  <c:v>2.63303E-9</c:v>
                </c:pt>
                <c:pt idx="40">
                  <c:v>2.6443899999999998E-9</c:v>
                </c:pt>
                <c:pt idx="41">
                  <c:v>2.9660200000000001E-9</c:v>
                </c:pt>
                <c:pt idx="42">
                  <c:v>3.4293400000000001E-9</c:v>
                </c:pt>
                <c:pt idx="43">
                  <c:v>4.1884199999999999E-9</c:v>
                </c:pt>
                <c:pt idx="44">
                  <c:v>4.5701899999999999E-9</c:v>
                </c:pt>
                <c:pt idx="45">
                  <c:v>4.8463499999999999E-9</c:v>
                </c:pt>
                <c:pt idx="46">
                  <c:v>4.9146000000000004E-9</c:v>
                </c:pt>
                <c:pt idx="47">
                  <c:v>4.8981799999999997E-9</c:v>
                </c:pt>
                <c:pt idx="48">
                  <c:v>4.7384399999999996E-9</c:v>
                </c:pt>
                <c:pt idx="49">
                  <c:v>4.4481099999999999E-9</c:v>
                </c:pt>
                <c:pt idx="50">
                  <c:v>4.0624800000000002E-9</c:v>
                </c:pt>
                <c:pt idx="51">
                  <c:v>3.8074400000000002E-9</c:v>
                </c:pt>
                <c:pt idx="52">
                  <c:v>4.3100399999999997E-9</c:v>
                </c:pt>
                <c:pt idx="53">
                  <c:v>4.6059499999999998E-9</c:v>
                </c:pt>
                <c:pt idx="54">
                  <c:v>4.7343199999999998E-9</c:v>
                </c:pt>
                <c:pt idx="55">
                  <c:v>4.6921499999999998E-9</c:v>
                </c:pt>
                <c:pt idx="56">
                  <c:v>4.5496999999999997E-9</c:v>
                </c:pt>
                <c:pt idx="57">
                  <c:v>4.1908199999999998E-9</c:v>
                </c:pt>
                <c:pt idx="58">
                  <c:v>3.6817100000000001E-9</c:v>
                </c:pt>
                <c:pt idx="59">
                  <c:v>2.9990000000000001E-9</c:v>
                </c:pt>
                <c:pt idx="60">
                  <c:v>2.13515E-9</c:v>
                </c:pt>
                <c:pt idx="61">
                  <c:v>1.2986099999999999E-9</c:v>
                </c:pt>
                <c:pt idx="62">
                  <c:v>1.1480400000000001E-9</c:v>
                </c:pt>
                <c:pt idx="63">
                  <c:v>9.7570099999999996E-10</c:v>
                </c:pt>
                <c:pt idx="64">
                  <c:v>7.6353199999999996E-10</c:v>
                </c:pt>
                <c:pt idx="65">
                  <c:v>8.0220600000000003E-10</c:v>
                </c:pt>
                <c:pt idx="66">
                  <c:v>1.0508499999999999E-9</c:v>
                </c:pt>
                <c:pt idx="67">
                  <c:v>1.24588E-9</c:v>
                </c:pt>
                <c:pt idx="68">
                  <c:v>1.4239800000000001E-9</c:v>
                </c:pt>
                <c:pt idx="69">
                  <c:v>1.5826499999999999E-9</c:v>
                </c:pt>
                <c:pt idx="70">
                  <c:v>1.7314799999999999E-9</c:v>
                </c:pt>
                <c:pt idx="71">
                  <c:v>1.8712999999999999E-9</c:v>
                </c:pt>
                <c:pt idx="72">
                  <c:v>2.04068E-9</c:v>
                </c:pt>
                <c:pt idx="73">
                  <c:v>2.1632700000000001E-9</c:v>
                </c:pt>
                <c:pt idx="74">
                  <c:v>2.2487100000000002E-9</c:v>
                </c:pt>
                <c:pt idx="75">
                  <c:v>2.3436600000000002E-9</c:v>
                </c:pt>
                <c:pt idx="76">
                  <c:v>2.3872899999999999E-9</c:v>
                </c:pt>
                <c:pt idx="77">
                  <c:v>2.3757799999999998E-9</c:v>
                </c:pt>
                <c:pt idx="78">
                  <c:v>2.60319E-9</c:v>
                </c:pt>
                <c:pt idx="79">
                  <c:v>2.9380399999999999E-9</c:v>
                </c:pt>
                <c:pt idx="80">
                  <c:v>3.2029899999999999E-9</c:v>
                </c:pt>
                <c:pt idx="81">
                  <c:v>3.42644E-9</c:v>
                </c:pt>
                <c:pt idx="82">
                  <c:v>3.6010100000000002E-9</c:v>
                </c:pt>
                <c:pt idx="83">
                  <c:v>3.7453600000000004E-9</c:v>
                </c:pt>
                <c:pt idx="84">
                  <c:v>3.79085E-9</c:v>
                </c:pt>
                <c:pt idx="85">
                  <c:v>3.8243300000000002E-9</c:v>
                </c:pt>
                <c:pt idx="86">
                  <c:v>3.8180900000000004E-9</c:v>
                </c:pt>
                <c:pt idx="87">
                  <c:v>3.7286699999999997E-9</c:v>
                </c:pt>
                <c:pt idx="88">
                  <c:v>3.7305699999999999E-9</c:v>
                </c:pt>
                <c:pt idx="89">
                  <c:v>4.2199999999999999E-9</c:v>
                </c:pt>
                <c:pt idx="90">
                  <c:v>4.61598E-9</c:v>
                </c:pt>
                <c:pt idx="91">
                  <c:v>4.9380299999999997E-9</c:v>
                </c:pt>
                <c:pt idx="92">
                  <c:v>5.1998100000000001E-9</c:v>
                </c:pt>
                <c:pt idx="93">
                  <c:v>5.4387499999999996E-9</c:v>
                </c:pt>
                <c:pt idx="94">
                  <c:v>5.6540100000000004E-9</c:v>
                </c:pt>
                <c:pt idx="95">
                  <c:v>5.8235199999999998E-9</c:v>
                </c:pt>
                <c:pt idx="96">
                  <c:v>5.9173699999999998E-9</c:v>
                </c:pt>
                <c:pt idx="97">
                  <c:v>5.9855400000000004E-9</c:v>
                </c:pt>
                <c:pt idx="98">
                  <c:v>6.011E-9</c:v>
                </c:pt>
                <c:pt idx="99">
                  <c:v>6.0090299999999999E-9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BC-4A57-AA2B-E09796DC7C41}"/>
            </c:ext>
          </c:extLst>
        </c:ser>
        <c:ser>
          <c:idx val="1"/>
          <c:order val="1"/>
          <c:tx>
            <c:strRef>
              <c:f>'H2 only, 10000Ahrs'!$H$11</c:f>
              <c:strCache>
                <c:ptCount val="1"/>
                <c:pt idx="0">
                  <c:v>6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'H2 only, 10000Ahrs'!$B$13:$B$112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  <c:extLst xmlns:c15="http://schemas.microsoft.com/office/drawing/2012/chart"/>
            </c:numRef>
          </c:xVal>
          <c:yVal>
            <c:numRef>
              <c:f>'H2 only, 10000Ahrs'!$H$13:$H$112</c:f>
              <c:numCache>
                <c:formatCode>0.00E+00</c:formatCode>
                <c:ptCount val="100"/>
                <c:pt idx="0">
                  <c:v>2.7273200000000002E-10</c:v>
                </c:pt>
                <c:pt idx="1">
                  <c:v>3.39347E-10</c:v>
                </c:pt>
                <c:pt idx="2">
                  <c:v>3.9446999999999998E-10</c:v>
                </c:pt>
                <c:pt idx="3">
                  <c:v>4.7873900000000004E-10</c:v>
                </c:pt>
                <c:pt idx="4">
                  <c:v>5.5711900000000003E-10</c:v>
                </c:pt>
                <c:pt idx="5">
                  <c:v>6.3501700000000002E-10</c:v>
                </c:pt>
                <c:pt idx="6">
                  <c:v>7.3671000000000003E-10</c:v>
                </c:pt>
                <c:pt idx="7">
                  <c:v>8.13436E-10</c:v>
                </c:pt>
                <c:pt idx="8">
                  <c:v>9.2408199999999999E-10</c:v>
                </c:pt>
                <c:pt idx="9">
                  <c:v>1.01277E-9</c:v>
                </c:pt>
                <c:pt idx="10">
                  <c:v>1.13689E-9</c:v>
                </c:pt>
                <c:pt idx="11">
                  <c:v>1.27758E-9</c:v>
                </c:pt>
                <c:pt idx="12">
                  <c:v>1.3659E-9</c:v>
                </c:pt>
                <c:pt idx="13">
                  <c:v>1.50232E-9</c:v>
                </c:pt>
                <c:pt idx="14">
                  <c:v>1.7294599999999999E-9</c:v>
                </c:pt>
                <c:pt idx="15">
                  <c:v>1.8667400000000001E-9</c:v>
                </c:pt>
                <c:pt idx="16">
                  <c:v>2.0659799999999999E-9</c:v>
                </c:pt>
                <c:pt idx="17">
                  <c:v>2.1914600000000002E-9</c:v>
                </c:pt>
                <c:pt idx="18">
                  <c:v>2.3714699999999999E-9</c:v>
                </c:pt>
                <c:pt idx="19">
                  <c:v>2.5563900000000001E-9</c:v>
                </c:pt>
                <c:pt idx="20">
                  <c:v>2.6745100000000001E-9</c:v>
                </c:pt>
                <c:pt idx="21">
                  <c:v>2.9302499999999999E-9</c:v>
                </c:pt>
                <c:pt idx="22">
                  <c:v>3.2265799999999998E-9</c:v>
                </c:pt>
                <c:pt idx="23">
                  <c:v>3.3453799999999999E-9</c:v>
                </c:pt>
                <c:pt idx="24">
                  <c:v>3.39602E-9</c:v>
                </c:pt>
                <c:pt idx="25">
                  <c:v>3.5517600000000002E-9</c:v>
                </c:pt>
                <c:pt idx="26">
                  <c:v>3.68107E-9</c:v>
                </c:pt>
                <c:pt idx="27">
                  <c:v>3.86816E-9</c:v>
                </c:pt>
                <c:pt idx="28">
                  <c:v>3.8859499999999998E-9</c:v>
                </c:pt>
                <c:pt idx="29">
                  <c:v>3.8857000000000003E-9</c:v>
                </c:pt>
                <c:pt idx="30">
                  <c:v>3.7881999999999998E-9</c:v>
                </c:pt>
                <c:pt idx="31">
                  <c:v>3.7689700000000001E-9</c:v>
                </c:pt>
                <c:pt idx="32">
                  <c:v>3.68732E-9</c:v>
                </c:pt>
                <c:pt idx="33">
                  <c:v>3.57108E-9</c:v>
                </c:pt>
                <c:pt idx="34">
                  <c:v>3.4528500000000001E-9</c:v>
                </c:pt>
                <c:pt idx="35">
                  <c:v>3.3859499999999999E-9</c:v>
                </c:pt>
                <c:pt idx="36">
                  <c:v>3.2974100000000001E-9</c:v>
                </c:pt>
                <c:pt idx="37">
                  <c:v>3.20363E-9</c:v>
                </c:pt>
                <c:pt idx="38">
                  <c:v>3.1202099999999999E-9</c:v>
                </c:pt>
                <c:pt idx="39">
                  <c:v>3.06808E-9</c:v>
                </c:pt>
                <c:pt idx="40">
                  <c:v>3.0648099999999999E-9</c:v>
                </c:pt>
                <c:pt idx="41">
                  <c:v>3.5926400000000001E-9</c:v>
                </c:pt>
                <c:pt idx="42">
                  <c:v>4.3043900000000003E-9</c:v>
                </c:pt>
                <c:pt idx="43">
                  <c:v>5.6965799999999998E-9</c:v>
                </c:pt>
                <c:pt idx="44">
                  <c:v>6.4871500000000003E-9</c:v>
                </c:pt>
                <c:pt idx="45">
                  <c:v>6.95289E-9</c:v>
                </c:pt>
                <c:pt idx="46">
                  <c:v>7.3033599999999999E-9</c:v>
                </c:pt>
                <c:pt idx="47">
                  <c:v>7.5982899999999994E-9</c:v>
                </c:pt>
                <c:pt idx="48">
                  <c:v>7.8298699999999996E-9</c:v>
                </c:pt>
                <c:pt idx="49">
                  <c:v>7.8832999999999999E-9</c:v>
                </c:pt>
                <c:pt idx="50">
                  <c:v>7.8639800000000004E-9</c:v>
                </c:pt>
                <c:pt idx="51">
                  <c:v>8.2305899999999994E-9</c:v>
                </c:pt>
                <c:pt idx="52">
                  <c:v>1.03899E-8</c:v>
                </c:pt>
                <c:pt idx="53">
                  <c:v>1.22879E-8</c:v>
                </c:pt>
                <c:pt idx="54">
                  <c:v>1.3857299999999999E-8</c:v>
                </c:pt>
                <c:pt idx="55">
                  <c:v>1.5440300000000001E-8</c:v>
                </c:pt>
                <c:pt idx="56">
                  <c:v>1.6951399999999999E-8</c:v>
                </c:pt>
                <c:pt idx="57">
                  <c:v>1.8103399999999999E-8</c:v>
                </c:pt>
                <c:pt idx="58">
                  <c:v>1.8980100000000001E-8</c:v>
                </c:pt>
                <c:pt idx="59">
                  <c:v>2.01996E-8</c:v>
                </c:pt>
                <c:pt idx="60">
                  <c:v>2.09103E-8</c:v>
                </c:pt>
                <c:pt idx="61">
                  <c:v>2.14413E-8</c:v>
                </c:pt>
                <c:pt idx="62">
                  <c:v>2.2285800000000001E-8</c:v>
                </c:pt>
                <c:pt idx="63">
                  <c:v>2.2760599999999999E-8</c:v>
                </c:pt>
                <c:pt idx="64">
                  <c:v>2.2847100000000001E-8</c:v>
                </c:pt>
                <c:pt idx="65">
                  <c:v>2.34028E-8</c:v>
                </c:pt>
                <c:pt idx="66">
                  <c:v>2.36951E-8</c:v>
                </c:pt>
                <c:pt idx="67">
                  <c:v>2.38827E-8</c:v>
                </c:pt>
                <c:pt idx="68">
                  <c:v>2.4217000000000001E-8</c:v>
                </c:pt>
                <c:pt idx="69">
                  <c:v>2.4351999999999999E-8</c:v>
                </c:pt>
                <c:pt idx="70">
                  <c:v>2.4422499999999999E-8</c:v>
                </c:pt>
                <c:pt idx="71">
                  <c:v>2.4731799999999998E-8</c:v>
                </c:pt>
                <c:pt idx="72">
                  <c:v>2.5192900000000001E-8</c:v>
                </c:pt>
                <c:pt idx="73">
                  <c:v>2.5484300000000001E-8</c:v>
                </c:pt>
                <c:pt idx="74">
                  <c:v>2.5841899999999999E-8</c:v>
                </c:pt>
                <c:pt idx="75">
                  <c:v>2.5932200000000001E-8</c:v>
                </c:pt>
                <c:pt idx="76">
                  <c:v>2.5962499999999998E-8</c:v>
                </c:pt>
                <c:pt idx="77">
                  <c:v>2.6169000000000001E-8</c:v>
                </c:pt>
                <c:pt idx="78">
                  <c:v>2.6176400000000001E-8</c:v>
                </c:pt>
                <c:pt idx="79">
                  <c:v>2.6125200000000002E-8</c:v>
                </c:pt>
                <c:pt idx="80">
                  <c:v>2.6295900000000001E-8</c:v>
                </c:pt>
                <c:pt idx="81">
                  <c:v>2.62402E-8</c:v>
                </c:pt>
                <c:pt idx="82">
                  <c:v>2.61461E-8</c:v>
                </c:pt>
                <c:pt idx="83">
                  <c:v>2.5975299999999999E-8</c:v>
                </c:pt>
                <c:pt idx="84">
                  <c:v>2.5786899999999999E-8</c:v>
                </c:pt>
                <c:pt idx="85">
                  <c:v>2.5613799999999999E-8</c:v>
                </c:pt>
                <c:pt idx="86">
                  <c:v>2.5442899999999999E-8</c:v>
                </c:pt>
                <c:pt idx="87">
                  <c:v>2.5198799999999999E-8</c:v>
                </c:pt>
                <c:pt idx="88">
                  <c:v>2.4957700000000001E-8</c:v>
                </c:pt>
                <c:pt idx="89">
                  <c:v>2.4588300000000001E-8</c:v>
                </c:pt>
                <c:pt idx="90">
                  <c:v>2.42048E-8</c:v>
                </c:pt>
                <c:pt idx="91">
                  <c:v>2.37091E-8</c:v>
                </c:pt>
                <c:pt idx="92">
                  <c:v>2.3282099999999998E-8</c:v>
                </c:pt>
                <c:pt idx="93">
                  <c:v>2.2881799999999998E-8</c:v>
                </c:pt>
                <c:pt idx="94">
                  <c:v>2.2266100000000001E-8</c:v>
                </c:pt>
                <c:pt idx="95">
                  <c:v>2.16939E-8</c:v>
                </c:pt>
                <c:pt idx="96">
                  <c:v>2.1022199999999999E-8</c:v>
                </c:pt>
                <c:pt idx="97">
                  <c:v>2.04815E-8</c:v>
                </c:pt>
                <c:pt idx="98">
                  <c:v>1.96364E-8</c:v>
                </c:pt>
                <c:pt idx="99">
                  <c:v>1.8923200000000001E-8</c:v>
                </c:pt>
              </c:numCache>
              <c:extLst xmlns:c15="http://schemas.microsoft.com/office/drawing/2012/chart"/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9DBC-4A57-AA2B-E09796DC7C41}"/>
            </c:ext>
          </c:extLst>
        </c:ser>
        <c:ser>
          <c:idx val="2"/>
          <c:order val="2"/>
          <c:tx>
            <c:v>100Ahr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'H2 only, 100Ahrs'!$B$13:$B$112</c:f>
              <c:numCache>
                <c:formatCode>General</c:formatCode>
                <c:ptCount val="100"/>
                <c:pt idx="0">
                  <c:v>5</c:v>
                </c:pt>
                <c:pt idx="1">
                  <c:v>4.7979797979797976</c:v>
                </c:pt>
                <c:pt idx="2">
                  <c:v>4.595959595959596</c:v>
                </c:pt>
                <c:pt idx="3">
                  <c:v>4.3939393939393936</c:v>
                </c:pt>
                <c:pt idx="4">
                  <c:v>4.191919191919192</c:v>
                </c:pt>
                <c:pt idx="5">
                  <c:v>3.9898989898989896</c:v>
                </c:pt>
                <c:pt idx="6">
                  <c:v>3.7878787878787881</c:v>
                </c:pt>
                <c:pt idx="7">
                  <c:v>3.5858585858585856</c:v>
                </c:pt>
                <c:pt idx="8">
                  <c:v>3.3838383838383836</c:v>
                </c:pt>
                <c:pt idx="9">
                  <c:v>3.1818181818181817</c:v>
                </c:pt>
                <c:pt idx="10">
                  <c:v>2.9797979797979797</c:v>
                </c:pt>
                <c:pt idx="11">
                  <c:v>2.7777777777777777</c:v>
                </c:pt>
                <c:pt idx="12">
                  <c:v>2.5757575757575757</c:v>
                </c:pt>
                <c:pt idx="13">
                  <c:v>2.3737373737373737</c:v>
                </c:pt>
                <c:pt idx="14">
                  <c:v>2.1717171717171717</c:v>
                </c:pt>
                <c:pt idx="15">
                  <c:v>1.9696969696969697</c:v>
                </c:pt>
                <c:pt idx="16">
                  <c:v>1.7676767676767673</c:v>
                </c:pt>
                <c:pt idx="17">
                  <c:v>1.5656565656565657</c:v>
                </c:pt>
                <c:pt idx="18">
                  <c:v>1.3636363636363633</c:v>
                </c:pt>
                <c:pt idx="19">
                  <c:v>1.1616161616161618</c:v>
                </c:pt>
                <c:pt idx="20">
                  <c:v>0.95959595959595934</c:v>
                </c:pt>
                <c:pt idx="21">
                  <c:v>0.75757575757575779</c:v>
                </c:pt>
                <c:pt idx="22">
                  <c:v>0.55555555555555536</c:v>
                </c:pt>
                <c:pt idx="23">
                  <c:v>0.35353535353535381</c:v>
                </c:pt>
                <c:pt idx="24">
                  <c:v>0.15151515151515138</c:v>
                </c:pt>
                <c:pt idx="25">
                  <c:v>-5.0505050505051052E-2</c:v>
                </c:pt>
                <c:pt idx="26">
                  <c:v>-0.2525252525252526</c:v>
                </c:pt>
                <c:pt idx="27">
                  <c:v>-0.45454545454545414</c:v>
                </c:pt>
                <c:pt idx="28">
                  <c:v>-0.65656565656565657</c:v>
                </c:pt>
                <c:pt idx="29">
                  <c:v>-0.85858585858585812</c:v>
                </c:pt>
                <c:pt idx="30">
                  <c:v>-1.0606060606060606</c:v>
                </c:pt>
                <c:pt idx="31">
                  <c:v>-1.262626262626263</c:v>
                </c:pt>
                <c:pt idx="32">
                  <c:v>-1.4646464646464654</c:v>
                </c:pt>
                <c:pt idx="33">
                  <c:v>-1.6666666666666661</c:v>
                </c:pt>
                <c:pt idx="34">
                  <c:v>-1.8686868686868685</c:v>
                </c:pt>
                <c:pt idx="35">
                  <c:v>-2.0707070707070709</c:v>
                </c:pt>
                <c:pt idx="36">
                  <c:v>-2.2727272727272734</c:v>
                </c:pt>
                <c:pt idx="37">
                  <c:v>-2.4747474747474749</c:v>
                </c:pt>
                <c:pt idx="38">
                  <c:v>-2.6767676767676765</c:v>
                </c:pt>
                <c:pt idx="39">
                  <c:v>-2.8787878787878789</c:v>
                </c:pt>
                <c:pt idx="40">
                  <c:v>-3.0808080808080813</c:v>
                </c:pt>
                <c:pt idx="41">
                  <c:v>-3.2828282828282838</c:v>
                </c:pt>
                <c:pt idx="42">
                  <c:v>-3.4848484848484844</c:v>
                </c:pt>
                <c:pt idx="43">
                  <c:v>-3.6868686868686869</c:v>
                </c:pt>
                <c:pt idx="44">
                  <c:v>-3.8888888888888893</c:v>
                </c:pt>
                <c:pt idx="45">
                  <c:v>-4.0909090909090899</c:v>
                </c:pt>
                <c:pt idx="46">
                  <c:v>-4.2929292929292924</c:v>
                </c:pt>
                <c:pt idx="47">
                  <c:v>-4.4949494949494948</c:v>
                </c:pt>
                <c:pt idx="48">
                  <c:v>-4.6969696969696972</c:v>
                </c:pt>
                <c:pt idx="49">
                  <c:v>-4.8989898989898997</c:v>
                </c:pt>
                <c:pt idx="50">
                  <c:v>-5.1010101010101021</c:v>
                </c:pt>
                <c:pt idx="51">
                  <c:v>-5.3030303030303028</c:v>
                </c:pt>
                <c:pt idx="52">
                  <c:v>-5.5050505050505052</c:v>
                </c:pt>
                <c:pt idx="53">
                  <c:v>-5.7070707070707076</c:v>
                </c:pt>
                <c:pt idx="54">
                  <c:v>-5.9090909090909083</c:v>
                </c:pt>
                <c:pt idx="55">
                  <c:v>-6.1111111111111107</c:v>
                </c:pt>
                <c:pt idx="56">
                  <c:v>-6.3131313131313131</c:v>
                </c:pt>
                <c:pt idx="57">
                  <c:v>-6.5151515151515156</c:v>
                </c:pt>
                <c:pt idx="58">
                  <c:v>-6.7171717171717162</c:v>
                </c:pt>
                <c:pt idx="59">
                  <c:v>-6.9191919191919187</c:v>
                </c:pt>
                <c:pt idx="60">
                  <c:v>-7.1212121212121211</c:v>
                </c:pt>
                <c:pt idx="61">
                  <c:v>-7.3232323232323218</c:v>
                </c:pt>
                <c:pt idx="62">
                  <c:v>-7.525252525252526</c:v>
                </c:pt>
                <c:pt idx="63">
                  <c:v>-7.7272727272727266</c:v>
                </c:pt>
                <c:pt idx="64">
                  <c:v>-7.9292929292929308</c:v>
                </c:pt>
                <c:pt idx="65">
                  <c:v>-8.1313131313131315</c:v>
                </c:pt>
                <c:pt idx="66">
                  <c:v>-8.3333333333333321</c:v>
                </c:pt>
                <c:pt idx="67">
                  <c:v>-8.5353535353535364</c:v>
                </c:pt>
                <c:pt idx="68">
                  <c:v>-8.737373737373737</c:v>
                </c:pt>
                <c:pt idx="69">
                  <c:v>-8.9393939393939412</c:v>
                </c:pt>
                <c:pt idx="70">
                  <c:v>-9.1414141414141419</c:v>
                </c:pt>
                <c:pt idx="71">
                  <c:v>-9.3434343434343425</c:v>
                </c:pt>
                <c:pt idx="72">
                  <c:v>-9.5454545454545467</c:v>
                </c:pt>
                <c:pt idx="73">
                  <c:v>-9.7474747474747474</c:v>
                </c:pt>
                <c:pt idx="74">
                  <c:v>-9.9494949494949498</c:v>
                </c:pt>
                <c:pt idx="75">
                  <c:v>-10.151515151515152</c:v>
                </c:pt>
                <c:pt idx="76">
                  <c:v>-10.353535353535353</c:v>
                </c:pt>
                <c:pt idx="77">
                  <c:v>-10.555555555555555</c:v>
                </c:pt>
                <c:pt idx="78">
                  <c:v>-10.757575757575758</c:v>
                </c:pt>
                <c:pt idx="79">
                  <c:v>-10.95959595959596</c:v>
                </c:pt>
                <c:pt idx="80">
                  <c:v>-11.161616161616163</c:v>
                </c:pt>
                <c:pt idx="81">
                  <c:v>-11.363636363636363</c:v>
                </c:pt>
                <c:pt idx="82">
                  <c:v>-11.565656565656568</c:v>
                </c:pt>
                <c:pt idx="83">
                  <c:v>-11.767676767676768</c:v>
                </c:pt>
                <c:pt idx="84">
                  <c:v>-11.969696969696969</c:v>
                </c:pt>
                <c:pt idx="85">
                  <c:v>-12.171717171717169</c:v>
                </c:pt>
                <c:pt idx="86">
                  <c:v>-12.373737373737374</c:v>
                </c:pt>
                <c:pt idx="87">
                  <c:v>-12.575757575757574</c:v>
                </c:pt>
                <c:pt idx="88">
                  <c:v>-12.777777777777779</c:v>
                </c:pt>
                <c:pt idx="89">
                  <c:v>-12.979797979797979</c:v>
                </c:pt>
                <c:pt idx="90">
                  <c:v>-13.18181818181818</c:v>
                </c:pt>
                <c:pt idx="91">
                  <c:v>-13.383838383838384</c:v>
                </c:pt>
                <c:pt idx="92">
                  <c:v>-13.585858585858585</c:v>
                </c:pt>
                <c:pt idx="93">
                  <c:v>-13.787878787878789</c:v>
                </c:pt>
                <c:pt idx="94">
                  <c:v>-13.98989898989899</c:v>
                </c:pt>
                <c:pt idx="95">
                  <c:v>-14.19191919191919</c:v>
                </c:pt>
                <c:pt idx="96">
                  <c:v>-14.393939393939394</c:v>
                </c:pt>
                <c:pt idx="97">
                  <c:v>-14.595959595959595</c:v>
                </c:pt>
                <c:pt idx="98">
                  <c:v>-14.797979797979799</c:v>
                </c:pt>
                <c:pt idx="99">
                  <c:v>-15</c:v>
                </c:pt>
              </c:numCache>
            </c:numRef>
          </c:xVal>
          <c:yVal>
            <c:numRef>
              <c:f>'H2 only, 100Ahrs'!$H$13:$H$112</c:f>
              <c:numCache>
                <c:formatCode>0.00E+00</c:formatCode>
                <c:ptCount val="100"/>
                <c:pt idx="0">
                  <c:v>2.6946299999999998E-9</c:v>
                </c:pt>
                <c:pt idx="1">
                  <c:v>3.0482699999999999E-9</c:v>
                </c:pt>
                <c:pt idx="2">
                  <c:v>3.6688499999999998E-9</c:v>
                </c:pt>
                <c:pt idx="3">
                  <c:v>4.4982500000000003E-9</c:v>
                </c:pt>
                <c:pt idx="4">
                  <c:v>5.1026600000000002E-9</c:v>
                </c:pt>
                <c:pt idx="5">
                  <c:v>6.0052899999999996E-9</c:v>
                </c:pt>
                <c:pt idx="6">
                  <c:v>7.0610999999999999E-9</c:v>
                </c:pt>
                <c:pt idx="7">
                  <c:v>8.3602700000000001E-9</c:v>
                </c:pt>
                <c:pt idx="8">
                  <c:v>8.9152199999999997E-9</c:v>
                </c:pt>
                <c:pt idx="9">
                  <c:v>1.0117800000000001E-8</c:v>
                </c:pt>
                <c:pt idx="10">
                  <c:v>1.1270700000000001E-8</c:v>
                </c:pt>
                <c:pt idx="11">
                  <c:v>1.3141E-8</c:v>
                </c:pt>
                <c:pt idx="12">
                  <c:v>1.3931000000000001E-8</c:v>
                </c:pt>
                <c:pt idx="13">
                  <c:v>1.54316E-8</c:v>
                </c:pt>
                <c:pt idx="14">
                  <c:v>1.65401E-8</c:v>
                </c:pt>
                <c:pt idx="15">
                  <c:v>1.7783800000000001E-8</c:v>
                </c:pt>
                <c:pt idx="16">
                  <c:v>1.8631099999999999E-8</c:v>
                </c:pt>
                <c:pt idx="17">
                  <c:v>2.0131399999999999E-8</c:v>
                </c:pt>
                <c:pt idx="18">
                  <c:v>2.18025E-8</c:v>
                </c:pt>
                <c:pt idx="19">
                  <c:v>2.3476300000000001E-8</c:v>
                </c:pt>
                <c:pt idx="20">
                  <c:v>2.63405E-8</c:v>
                </c:pt>
                <c:pt idx="21">
                  <c:v>2.8727200000000001E-8</c:v>
                </c:pt>
                <c:pt idx="22">
                  <c:v>3.1417399999999998E-8</c:v>
                </c:pt>
                <c:pt idx="23">
                  <c:v>3.2759700000000001E-8</c:v>
                </c:pt>
                <c:pt idx="24">
                  <c:v>3.39021E-8</c:v>
                </c:pt>
                <c:pt idx="25">
                  <c:v>3.4942299999999999E-8</c:v>
                </c:pt>
                <c:pt idx="26">
                  <c:v>3.4358299999999999E-8</c:v>
                </c:pt>
                <c:pt idx="27">
                  <c:v>3.5793199999999999E-8</c:v>
                </c:pt>
                <c:pt idx="28">
                  <c:v>3.6788599999999998E-8</c:v>
                </c:pt>
                <c:pt idx="29">
                  <c:v>3.6672300000000002E-8</c:v>
                </c:pt>
                <c:pt idx="30">
                  <c:v>3.78679E-8</c:v>
                </c:pt>
                <c:pt idx="31">
                  <c:v>3.6594899999999999E-8</c:v>
                </c:pt>
                <c:pt idx="32">
                  <c:v>3.6019599999999999E-8</c:v>
                </c:pt>
                <c:pt idx="33">
                  <c:v>3.5026499999999999E-8</c:v>
                </c:pt>
                <c:pt idx="34">
                  <c:v>3.4726100000000002E-8</c:v>
                </c:pt>
                <c:pt idx="35">
                  <c:v>3.4234900000000003E-8</c:v>
                </c:pt>
                <c:pt idx="36">
                  <c:v>3.2943599999999999E-8</c:v>
                </c:pt>
                <c:pt idx="37">
                  <c:v>3.3076700000000003E-8</c:v>
                </c:pt>
                <c:pt idx="38">
                  <c:v>3.2413500000000001E-8</c:v>
                </c:pt>
                <c:pt idx="39">
                  <c:v>3.24743E-8</c:v>
                </c:pt>
                <c:pt idx="40">
                  <c:v>3.2802999999999999E-8</c:v>
                </c:pt>
                <c:pt idx="41">
                  <c:v>3.8992299999999999E-8</c:v>
                </c:pt>
                <c:pt idx="42">
                  <c:v>4.8761600000000002E-8</c:v>
                </c:pt>
                <c:pt idx="43">
                  <c:v>6.4595500000000004E-8</c:v>
                </c:pt>
                <c:pt idx="44">
                  <c:v>7.5996300000000004E-8</c:v>
                </c:pt>
                <c:pt idx="45">
                  <c:v>8.0642800000000005E-8</c:v>
                </c:pt>
                <c:pt idx="46">
                  <c:v>8.7902599999999995E-8</c:v>
                </c:pt>
                <c:pt idx="47">
                  <c:v>9.1506199999999997E-8</c:v>
                </c:pt>
                <c:pt idx="48">
                  <c:v>9.4698799999999996E-8</c:v>
                </c:pt>
                <c:pt idx="49">
                  <c:v>9.8924400000000001E-8</c:v>
                </c:pt>
                <c:pt idx="50">
                  <c:v>9.8939600000000003E-8</c:v>
                </c:pt>
                <c:pt idx="51">
                  <c:v>1.03024E-7</c:v>
                </c:pt>
                <c:pt idx="52">
                  <c:v>1.28018E-7</c:v>
                </c:pt>
                <c:pt idx="53">
                  <c:v>1.47014E-7</c:v>
                </c:pt>
                <c:pt idx="54">
                  <c:v>1.6854800000000001E-7</c:v>
                </c:pt>
                <c:pt idx="55">
                  <c:v>1.88781E-7</c:v>
                </c:pt>
                <c:pt idx="56">
                  <c:v>2.0820800000000001E-7</c:v>
                </c:pt>
                <c:pt idx="57">
                  <c:v>2.2081200000000001E-7</c:v>
                </c:pt>
                <c:pt idx="58">
                  <c:v>2.3566999999999999E-7</c:v>
                </c:pt>
                <c:pt idx="59">
                  <c:v>2.4464600000000001E-7</c:v>
                </c:pt>
                <c:pt idx="60">
                  <c:v>2.5394400000000001E-7</c:v>
                </c:pt>
                <c:pt idx="61">
                  <c:v>2.6465700000000001E-7</c:v>
                </c:pt>
                <c:pt idx="62">
                  <c:v>2.7145200000000001E-7</c:v>
                </c:pt>
                <c:pt idx="63">
                  <c:v>2.8235399999999999E-7</c:v>
                </c:pt>
                <c:pt idx="64">
                  <c:v>2.88319E-7</c:v>
                </c:pt>
                <c:pt idx="65">
                  <c:v>2.9484699999999999E-7</c:v>
                </c:pt>
                <c:pt idx="66">
                  <c:v>2.9750400000000001E-7</c:v>
                </c:pt>
                <c:pt idx="67">
                  <c:v>2.9918499999999999E-7</c:v>
                </c:pt>
                <c:pt idx="68">
                  <c:v>3.0664699999999998E-7</c:v>
                </c:pt>
                <c:pt idx="69">
                  <c:v>3.1004500000000002E-7</c:v>
                </c:pt>
                <c:pt idx="70">
                  <c:v>3.0929500000000002E-7</c:v>
                </c:pt>
                <c:pt idx="71">
                  <c:v>3.1579299999999997E-7</c:v>
                </c:pt>
                <c:pt idx="72">
                  <c:v>3.2006999999999998E-7</c:v>
                </c:pt>
                <c:pt idx="73">
                  <c:v>3.2616699999999999E-7</c:v>
                </c:pt>
                <c:pt idx="74">
                  <c:v>3.29428E-7</c:v>
                </c:pt>
                <c:pt idx="75">
                  <c:v>3.3266400000000002E-7</c:v>
                </c:pt>
                <c:pt idx="76">
                  <c:v>3.3180699999999997E-7</c:v>
                </c:pt>
                <c:pt idx="77">
                  <c:v>3.3236300000000002E-7</c:v>
                </c:pt>
                <c:pt idx="78">
                  <c:v>3.3340000000000001E-7</c:v>
                </c:pt>
                <c:pt idx="79">
                  <c:v>3.3175399999999999E-7</c:v>
                </c:pt>
                <c:pt idx="80">
                  <c:v>3.3125499999999998E-7</c:v>
                </c:pt>
                <c:pt idx="81">
                  <c:v>3.3278100000000002E-7</c:v>
                </c:pt>
                <c:pt idx="82">
                  <c:v>3.30475E-7</c:v>
                </c:pt>
                <c:pt idx="83">
                  <c:v>3.2665199999999998E-7</c:v>
                </c:pt>
                <c:pt idx="84">
                  <c:v>3.2555600000000001E-7</c:v>
                </c:pt>
                <c:pt idx="85">
                  <c:v>3.22029E-7</c:v>
                </c:pt>
                <c:pt idx="86">
                  <c:v>3.1802900000000002E-7</c:v>
                </c:pt>
                <c:pt idx="87">
                  <c:v>3.1481499999999998E-7</c:v>
                </c:pt>
                <c:pt idx="88">
                  <c:v>3.0887399999999999E-7</c:v>
                </c:pt>
                <c:pt idx="89">
                  <c:v>3.0532100000000001E-7</c:v>
                </c:pt>
                <c:pt idx="90">
                  <c:v>2.988E-7</c:v>
                </c:pt>
                <c:pt idx="91">
                  <c:v>2.9021699999999998E-7</c:v>
                </c:pt>
                <c:pt idx="92">
                  <c:v>2.8402700000000001E-7</c:v>
                </c:pt>
                <c:pt idx="93">
                  <c:v>2.77184E-7</c:v>
                </c:pt>
                <c:pt idx="94">
                  <c:v>2.7003300000000002E-7</c:v>
                </c:pt>
                <c:pt idx="95">
                  <c:v>2.6292900000000001E-7</c:v>
                </c:pt>
                <c:pt idx="96">
                  <c:v>2.5400999999999998E-7</c:v>
                </c:pt>
                <c:pt idx="97">
                  <c:v>2.4566700000000003E-7</c:v>
                </c:pt>
                <c:pt idx="98">
                  <c:v>2.3645700000000001E-7</c:v>
                </c:pt>
                <c:pt idx="99">
                  <c:v>2.2752299999999999E-7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DBC-4A57-AA2B-E09796DC7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158719"/>
        <c:axId val="1814173695"/>
        <c:extLst/>
      </c:scatterChart>
      <c:valAx>
        <c:axId val="1814158719"/>
        <c:scaling>
          <c:orientation val="maxMin"/>
          <c:max val="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73695"/>
        <c:crosses val="autoZero"/>
        <c:crossBetween val="midCat"/>
        <c:majorUnit val="1"/>
      </c:valAx>
      <c:valAx>
        <c:axId val="1814173695"/>
        <c:scaling>
          <c:logBase val="10"/>
          <c:orientation val="minMax"/>
          <c:max val="5.000000000000003E-7"/>
          <c:min val="5.0000000000000024E-10"/>
        </c:scaling>
        <c:delete val="0"/>
        <c:axPos val="r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[mbar]</a:t>
                </a:r>
              </a:p>
            </c:rich>
          </c:tx>
          <c:layout>
            <c:manualLayout>
              <c:xMode val="edge"/>
              <c:yMode val="edge"/>
              <c:x val="6.0296946793272615E-3"/>
              <c:y val="0.388383134800457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58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8/19/23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8/19/23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952"/>
            <a:ext cx="9144000" cy="5886054"/>
          </a:xfrm>
          <a:effectLst/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+mj-lt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+mj-lt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+mj-lt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+mj-lt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+mj-lt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3"/>
            <a:ext cx="2057400" cy="36512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eRHIC Pre‐Conceptual Design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3"/>
            <a:ext cx="2057400" cy="365125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  <a:effectLst/>
        </p:spPr>
        <p:txBody>
          <a:bodyPr>
            <a:normAutofit/>
          </a:bodyPr>
          <a:lstStyle>
            <a:lvl1pPr algn="l">
              <a:defRPr sz="3200" b="0" i="1">
                <a:solidFill>
                  <a:srgbClr val="1200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eRHIC Pre‐Conceptual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l">
              <a:defRPr sz="3200" b="0" i="1">
                <a:solidFill>
                  <a:srgbClr val="1200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eRHIC Pre‐Conceptual Design Review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365125"/>
          </a:xfr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eRHIC Pre‐Conceptual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rxiv.org/abs/1310.2495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bnl.gov/EPIC/index.php?title=Backgroun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0" y="1079198"/>
            <a:ext cx="9118359" cy="204144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Detector Impact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6313" y="3429000"/>
            <a:ext cx="5414866" cy="1398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Elke-Caroline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Aschenauer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(BNL)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Co-Associate Director for the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EIC Experimental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EIC Detector Comprehensive 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Review </a:t>
            </a: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August 29-30, 2023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CF095-FBCC-454C-B2D8-B8BEE2C2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4"/>
          <a:stretch/>
        </p:blipFill>
        <p:spPr>
          <a:xfrm>
            <a:off x="5524299" y="6010384"/>
            <a:ext cx="355648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Gas Background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7D9C-EC27-644A-B35F-79026B99D042}"/>
              </a:ext>
            </a:extLst>
          </p:cNvPr>
          <p:cNvSpPr txBox="1"/>
          <p:nvPr/>
        </p:nvSpPr>
        <p:spPr>
          <a:xfrm>
            <a:off x="5961948" y="3941394"/>
            <a:ext cx="95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GEANT4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CE1A-C4CE-C447-A340-0DCF6AC30C6B}"/>
              </a:ext>
            </a:extLst>
          </p:cNvPr>
          <p:cNvSpPr txBox="1"/>
          <p:nvPr/>
        </p:nvSpPr>
        <p:spPr>
          <a:xfrm>
            <a:off x="0" y="461748"/>
            <a:ext cx="90862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beam: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gas interactions 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generation of non-gaussian tails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accounted in accelerator simulations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 momentum electrons 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will be shielded by collimators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simulations of collimation system underway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Big contribution for detector background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Bethe-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Heitler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process: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restgas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e’ + </a:t>
            </a:r>
            <a:r>
              <a:rPr lang="en-US" sz="1600" dirty="0">
                <a:latin typeface="Symbol" pitchFamily="2" charset="2"/>
                <a:cs typeface="Arial" panose="020B0604020202020204" pitchFamily="34" charset="0"/>
                <a:sym typeface="Wingdings" pitchFamily="2" charset="2"/>
              </a:rPr>
              <a:t>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restgas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Kinematics: fixed target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particles boosted towards outgoing electron direction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Generate real tracks not random hit pattern like SR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Mitigation: excellent vacuum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C47C8-71BD-DC45-8A46-EC4F4B62F024}"/>
              </a:ext>
            </a:extLst>
          </p:cNvPr>
          <p:cNvSpPr txBox="1"/>
          <p:nvPr/>
        </p:nvSpPr>
        <p:spPr>
          <a:xfrm>
            <a:off x="0" y="3176317"/>
            <a:ext cx="91293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  <a:latin typeface="+mj-lt"/>
                <a:cs typeface="Comic Sans MS"/>
              </a:rPr>
              <a:t>Proton beam: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sz="800" dirty="0">
              <a:latin typeface="+mj-lt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Low beam lifetime during injection and ramping </a:t>
            </a:r>
            <a:r>
              <a:rPr lang="en-US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b="0" dirty="0">
                <a:latin typeface="+mj-lt"/>
                <a:cs typeface="Comic Sans MS"/>
                <a:sym typeface="Wingdings" pitchFamily="2" charset="2"/>
              </a:rPr>
              <a:t> collimator setup </a:t>
            </a:r>
            <a:r>
              <a:rPr lang="en-US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b="0" dirty="0">
                <a:latin typeface="+mj-lt"/>
                <a:cs typeface="Comic Sans MS"/>
                <a:sym typeface="Wingdings" pitchFamily="2" charset="2"/>
              </a:rPr>
              <a:t> simulation by accelerator colleagues, but ample experience for 21 y of RHIC running</a:t>
            </a:r>
            <a:endParaRPr lang="en-US" b="0" dirty="0">
              <a:latin typeface="+mj-lt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Beam gas interactions </a:t>
            </a:r>
          </a:p>
          <a:p>
            <a:pPr>
              <a:buClr>
                <a:srgbClr val="0000FF"/>
              </a:buClr>
            </a:pPr>
            <a:r>
              <a:rPr lang="en-US" dirty="0">
                <a:latin typeface="+mj-lt"/>
                <a:cs typeface="Comic Sans MS"/>
              </a:rPr>
              <a:t>     concern: </a:t>
            </a:r>
            <a:r>
              <a:rPr lang="en-US" b="0" dirty="0">
                <a:latin typeface="+mj-lt"/>
                <a:cs typeface="Comic Sans MS"/>
              </a:rPr>
              <a:t>large hadronic cross section p/A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restgas</a:t>
            </a:r>
            <a:endParaRPr lang="en-US" b="0" dirty="0">
              <a:latin typeface="+mj-lt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  <a:cs typeface="Comic Sans MS"/>
              </a:rPr>
              <a:t>Secondary interactions with aperture limitations, i.e. magnets, beam pipe, masks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Beam-gas interactions are also a source of neutrons that thermalize within the detector hall and can cause damage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need still to model it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Kinematics: fixed target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particles boosted towards outgoing hadron direction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Generate real tracks not random hit pattern like SR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Mitigation: excellent vacuum</a:t>
            </a:r>
          </a:p>
        </p:txBody>
      </p:sp>
    </p:spTree>
    <p:extLst>
      <p:ext uri="{BB962C8B-B14F-4D97-AF65-F5344CB8AC3E}">
        <p14:creationId xmlns:p14="http://schemas.microsoft.com/office/powerpoint/2010/main" val="179187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FDFCF-7D05-8F4F-8DDB-A519D49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2ACAA-8BCF-4342-937E-FA3FA177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4FA0B7-97BB-D948-871A-53C6ECE2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 and Rate Comparisons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36699B8-9851-8C48-A4F4-C561960D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77" y="939474"/>
            <a:ext cx="9144000" cy="1303376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1645BA2-6D3D-0B4A-9DBD-A31E74F1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" y="4245121"/>
            <a:ext cx="8763000" cy="1943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2757CE-232B-2A44-A251-75396E8E7AD8}"/>
              </a:ext>
            </a:extLst>
          </p:cNvPr>
          <p:cNvSpPr txBox="1"/>
          <p:nvPr/>
        </p:nvSpPr>
        <p:spPr>
          <a:xfrm>
            <a:off x="95787" y="3137411"/>
            <a:ext cx="9088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beam current and energy impact electron beam gas background and synchrotron radiation</a:t>
            </a: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hadron beam current impacts hadron beam gas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CEAE6-6FAD-9F42-B9D5-A7BBC9438988}"/>
              </a:ext>
            </a:extLst>
          </p:cNvPr>
          <p:cNvSpPr txBox="1"/>
          <p:nvPr/>
        </p:nvSpPr>
        <p:spPr>
          <a:xfrm>
            <a:off x="55232" y="2326979"/>
            <a:ext cx="887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Different to hadron-hadron colliders beam related background cross-sections are larger than signal cross-section</a:t>
            </a:r>
          </a:p>
        </p:txBody>
      </p:sp>
    </p:spTree>
    <p:extLst>
      <p:ext uri="{BB962C8B-B14F-4D97-AF65-F5344CB8AC3E}">
        <p14:creationId xmlns:p14="http://schemas.microsoft.com/office/powerpoint/2010/main" val="130451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E31CC-52D2-2041-AF52-AF38A292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4EDD9-826F-014C-B2DF-B99DDB14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0142CA-A003-4E49-9697-EF242E2A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 and Beam Gas Background Rates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4D7CAA7E-A681-A543-AFA9-C606F3250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" r="10453"/>
          <a:stretch/>
        </p:blipFill>
        <p:spPr>
          <a:xfrm>
            <a:off x="4708500" y="3608712"/>
            <a:ext cx="4435500" cy="3037778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6C9F5FC0-B2A2-9C43-8017-35345CEF9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9" r="13601"/>
          <a:stretch/>
        </p:blipFill>
        <p:spPr>
          <a:xfrm>
            <a:off x="2278662" y="570934"/>
            <a:ext cx="4294598" cy="3037778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252E0B4A-94E8-B940-A445-E991FD4AA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9081"/>
            <a:ext cx="4572000" cy="2497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2D9DD5-01B4-8546-9105-0C071A3DEC76}"/>
              </a:ext>
            </a:extLst>
          </p:cNvPr>
          <p:cNvSpPr txBox="1"/>
          <p:nvPr/>
        </p:nvSpPr>
        <p:spPr>
          <a:xfrm>
            <a:off x="6865338" y="2777715"/>
            <a:ext cx="255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Hadron Beam Gas </a:t>
            </a:r>
          </a:p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protons: 275 GeV </a:t>
            </a:r>
          </a:p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vacuum after 10000 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20036-DA21-B142-9D10-F5531893CE95}"/>
              </a:ext>
            </a:extLst>
          </p:cNvPr>
          <p:cNvSpPr txBox="1"/>
          <p:nvPr/>
        </p:nvSpPr>
        <p:spPr>
          <a:xfrm>
            <a:off x="0" y="3013501"/>
            <a:ext cx="255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Beam Gas </a:t>
            </a:r>
          </a:p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 GeV </a:t>
            </a:r>
          </a:p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vacuum after 10000 Ah</a:t>
            </a:r>
          </a:p>
        </p:txBody>
      </p:sp>
    </p:spTree>
    <p:extLst>
      <p:ext uri="{BB962C8B-B14F-4D97-AF65-F5344CB8AC3E}">
        <p14:creationId xmlns:p14="http://schemas.microsoft.com/office/powerpoint/2010/main" val="48464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A092D-E29D-F942-8036-3EDC5719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B4E94-90E7-3442-9538-4838FC33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022067-2C39-2D4E-A050-F094C452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73465" cy="584669"/>
          </a:xfrm>
        </p:spPr>
        <p:txBody>
          <a:bodyPr>
            <a:normAutofit/>
          </a:bodyPr>
          <a:lstStyle/>
          <a:p>
            <a:r>
              <a:rPr lang="en-US" sz="2700" dirty="0"/>
              <a:t>Impact of Beam Background on Detector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883B-CAE5-354D-A1D5-BAEEAA184C71}"/>
              </a:ext>
            </a:extLst>
          </p:cNvPr>
          <p:cNvSpPr txBox="1"/>
          <p:nvPr/>
        </p:nvSpPr>
        <p:spPr>
          <a:xfrm>
            <a:off x="0" y="678095"/>
            <a:ext cx="878958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Embedding of beam background events in DIS signal event in MC simulations</a:t>
            </a:r>
          </a:p>
          <a:p>
            <a:pPr algn="l">
              <a:buClr>
                <a:srgbClr val="0000FF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Merge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 given signal (DIS, particle gun):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 time slice width, e.g. 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for MAPS integration time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signal event(s) at random point(s) in the slice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events to add from Poisson distribution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Draw random events, or SR photons from weighted distribution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uniformly random times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00FF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1A2870-03BE-2D41-814E-3B94C3BC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298" y="3084173"/>
            <a:ext cx="6709025" cy="37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2AC49-3564-D240-86CC-FDB42B98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77449-73C0-4940-A3AD-8304704D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04ED96-F66A-3940-829C-01B6D28C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at 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DAA24A-1882-FF40-97E3-C06374F9B0AA}"/>
              </a:ext>
            </a:extLst>
          </p:cNvPr>
          <p:cNvSpPr/>
          <p:nvPr/>
        </p:nvSpPr>
        <p:spPr>
          <a:xfrm>
            <a:off x="18134" y="474234"/>
            <a:ext cx="8766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collisions contribute a substantial fraction of the ionizing radiation and low energy neutron fluence in the experimental hall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Simulations use Pythia-6 well tuned to HERMES, COMPASS and HERA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rates: “min-bias” DIS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Q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&gt;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GeV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Validation: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Yuri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Fisyak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NIM A 756 (2014) 68-72, arXiv: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1310.2495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Study dependence on physics-list in GEANT-4  especially for low energy neutrons</a:t>
            </a:r>
          </a:p>
        </p:txBody>
      </p:sp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8A88C60B-B474-BA47-9930-DA45CE3F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9" y="2721938"/>
            <a:ext cx="9061524" cy="35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7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D368D-F193-2348-B319-507F2B3E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83FAD1-8CEC-894B-99CA-4EA75188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B6D18C-51D0-A34D-BE14-DE639E29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and Neutron Radiation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687AF3C-AE5C-7E48-9788-11C86C35F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1" y="533482"/>
            <a:ext cx="8410016" cy="3327502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CD154F9-4D9C-A94E-BE52-6B639CEE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07513"/>
            <a:ext cx="3797300" cy="30099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AC93548-EAA9-654C-883F-DFBC2D622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48" y="3860984"/>
            <a:ext cx="3797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7BE46-DA40-6643-BA80-C34D5ADE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All background sources are understood and simulated</a:t>
            </a:r>
          </a:p>
          <a:p>
            <a:pPr lvl="1"/>
            <a:r>
              <a:rPr lang="en-US" sz="1800" dirty="0"/>
              <a:t>well documented on the wiki: </a:t>
            </a:r>
            <a:r>
              <a:rPr lang="en-US" sz="1800" dirty="0">
                <a:hlinkClick r:id="rId2"/>
              </a:rPr>
              <a:t>https://wiki.bnl.gov/EPIC/index.php?title=Background</a:t>
            </a:r>
            <a:endParaRPr lang="en-US" sz="1800" dirty="0"/>
          </a:p>
          <a:p>
            <a:pPr lvl="1"/>
            <a:r>
              <a:rPr lang="en-US" sz="1800" dirty="0"/>
              <a:t>good vacuum is critical to keep beam gas related backgrounds under control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 Impact of SR and beam gas events on detector performance understudy</a:t>
            </a:r>
          </a:p>
          <a:p>
            <a:pPr lvl="1"/>
            <a:r>
              <a:rPr lang="en-US" sz="1800" dirty="0"/>
              <a:t>embedding of beam backgrounds in DIS events under way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>
                <a:sym typeface="Wingdings" pitchFamily="2" charset="2"/>
              </a:rPr>
              <a:t> Next studies</a:t>
            </a:r>
          </a:p>
          <a:p>
            <a:pPr lvl="1"/>
            <a:r>
              <a:rPr lang="en-US" sz="1800" dirty="0">
                <a:sym typeface="Wingdings" pitchFamily="2" charset="2"/>
              </a:rPr>
              <a:t>ion beam gas events</a:t>
            </a:r>
          </a:p>
          <a:p>
            <a:pPr lvl="1"/>
            <a:r>
              <a:rPr lang="en-US" sz="1800" dirty="0">
                <a:sym typeface="Wingdings" pitchFamily="2" charset="2"/>
              </a:rPr>
              <a:t>update SR studies with new electron lattice</a:t>
            </a:r>
          </a:p>
          <a:p>
            <a:pPr lvl="1"/>
            <a:r>
              <a:rPr lang="en-US" sz="1800" dirty="0">
                <a:sym typeface="Wingdings" pitchFamily="2" charset="2"/>
              </a:rPr>
              <a:t>study beam gas event contribution to radiation and neutron fluence</a:t>
            </a:r>
          </a:p>
          <a:p>
            <a:pPr lvl="1"/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C51EC-3B62-D64B-A117-106AAC9F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34D8F-F3B5-DE4C-9BD1-EBF0160F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C2AD5D-BED0-884C-A630-C878E704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353909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A57E-281D-F944-9D4F-38A0ADE2B99B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7" y="813284"/>
            <a:ext cx="9142413" cy="4575933"/>
          </a:xfrm>
        </p:spPr>
        <p:txBody>
          <a:bodyPr>
            <a:noAutofit/>
          </a:bodyPr>
          <a:lstStyle/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HERA performed an upgrade to increase luminosity by a factor of 5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Mainly by squeezing the beam more at the IP by redesign of the IR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The upgrade increased backgrounds dramatically </a:t>
            </a:r>
            <a:r>
              <a:rPr lang="en-US" sz="2000" dirty="0">
                <a:solidFill>
                  <a:srgbClr val="0000FF"/>
                </a:solidFill>
                <a:latin typeface="+mj-lt"/>
                <a:sym typeface="Wingdings"/>
              </a:rPr>
              <a:t></a:t>
            </a:r>
            <a:r>
              <a:rPr lang="en-US" sz="2000" dirty="0">
                <a:latin typeface="+mj-lt"/>
                <a:sym typeface="Wingdings"/>
              </a:rPr>
              <a:t> </a:t>
            </a:r>
            <a:r>
              <a:rPr lang="en-US" sz="2000" dirty="0">
                <a:latin typeface="+mj-lt"/>
              </a:rPr>
              <a:t>Several month    shutdown to implement improvements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Main culprits: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no careful simulations prior to the upgrade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Proton beam-gas interactions most severe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Needed an extremely good vacuum to mitigate this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Synchrotron radiation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Background to detectors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Excess heating of beam pipe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>
                <a:latin typeface="+mj-lt"/>
              </a:rPr>
              <a:t>Can damage flanges, etc.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>
                <a:latin typeface="+mj-lt"/>
              </a:rPr>
              <a:t>Can heat beam pipe, decreasing vacuum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Electron beam-gas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D9C9-552F-794C-B3B7-3132BCE0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" y="971269"/>
            <a:ext cx="440690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900" y="493747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Dynamic pressure increase due </a:t>
            </a:r>
          </a:p>
          <a:p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to thermal and photo desorption</a:t>
            </a:r>
            <a:endParaRPr lang="en-US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7499"/>
            <a:ext cx="4419600" cy="293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5428" y="519064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Pressure vs. integrated electron </a:t>
            </a:r>
          </a:p>
          <a:p>
            <a:pPr algn="ctr"/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current 2002 - 03</a:t>
            </a:r>
            <a:endParaRPr lang="en-US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4006850"/>
            <a:ext cx="5124450" cy="2851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428435"/>
            <a:ext cx="4063933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Proton Beam Gas Background</a:t>
            </a:r>
          </a:p>
          <a:p>
            <a:endParaRPr lang="en-US" sz="900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0" dirty="0">
                <a:latin typeface="+mj-lt"/>
                <a:cs typeface="Times New Roman" panose="02020603050405020304" pitchFamily="18" charset="0"/>
              </a:rPr>
              <a:t>Two time constants for vacuum </a:t>
            </a:r>
          </a:p>
          <a:p>
            <a:r>
              <a:rPr lang="en-US" b="0" dirty="0">
                <a:latin typeface="+mj-lt"/>
                <a:cs typeface="Times New Roman" panose="02020603050405020304" pitchFamily="18" charset="0"/>
              </a:rPr>
              <a:t>conditioning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0" dirty="0">
                <a:latin typeface="+mj-lt"/>
                <a:cs typeface="Times New Roman" panose="02020603050405020304" pitchFamily="18" charset="0"/>
              </a:rPr>
              <a:t>Short term after leaks 20 – 30 days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0" dirty="0">
                <a:latin typeface="+mj-lt"/>
                <a:cs typeface="Times New Roman" panose="02020603050405020304" pitchFamily="18" charset="0"/>
              </a:rPr>
              <a:t>Long term 600 days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B2D57-4F64-9846-A3B4-637283D0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9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BF4BF-AD2E-D145-B2AB-3DDC8ADAADC8}"/>
              </a:ext>
            </a:extLst>
          </p:cNvPr>
          <p:cNvSpPr/>
          <p:nvPr/>
        </p:nvSpPr>
        <p:spPr>
          <a:xfrm>
            <a:off x="0" y="530763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HERA and KEK experience show that having backgrounds well understood, is crucial for the EIC collider and detector  performance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several background/radiation sources : 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primary collisions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beam-gas induced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</a:p>
          <a:p>
            <a:pPr>
              <a:buClr>
                <a:srgbClr val="0000FF"/>
              </a:buClr>
            </a:pPr>
            <a:endParaRPr lang="en-US" sz="12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to HERA and KEK the length of beam pipe the both beam share, is thanks to the crossing angle minimized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7D9C-EC27-644A-B35F-79026B99D042}"/>
              </a:ext>
            </a:extLst>
          </p:cNvPr>
          <p:cNvSpPr txBox="1"/>
          <p:nvPr/>
        </p:nvSpPr>
        <p:spPr>
          <a:xfrm>
            <a:off x="5961948" y="3941394"/>
            <a:ext cx="95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GEANT4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19F0C85-E79F-5C43-895A-21819582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3122"/>
            <a:ext cx="4901531" cy="3702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9ABBD-A4AA-3045-B242-3DA417D6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126" y="3429000"/>
            <a:ext cx="4830706" cy="2553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0BAAE-6A89-1A4B-AB36-8795B0BFD4CC}"/>
              </a:ext>
            </a:extLst>
          </p:cNvPr>
          <p:cNvSpPr txBox="1"/>
          <p:nvPr/>
        </p:nvSpPr>
        <p:spPr>
          <a:xfrm rot="1366666">
            <a:off x="7074599" y="466206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Outside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91790-08F1-1041-9116-65DDF8685510}"/>
              </a:ext>
            </a:extLst>
          </p:cNvPr>
          <p:cNvSpPr txBox="1"/>
          <p:nvPr/>
        </p:nvSpPr>
        <p:spPr>
          <a:xfrm rot="1623849">
            <a:off x="6259709" y="478372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Inside</a:t>
            </a:r>
          </a:p>
        </p:txBody>
      </p:sp>
    </p:spTree>
    <p:extLst>
      <p:ext uri="{BB962C8B-B14F-4D97-AF65-F5344CB8AC3E}">
        <p14:creationId xmlns:p14="http://schemas.microsoft.com/office/powerpoint/2010/main" val="121036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E3C63-0C67-0A46-8425-8C559708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F125A-51E0-CB4C-9094-D598CEBC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F0826-2302-8148-A3F9-EC322672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Beam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5F186-5848-A547-B8DA-3DDF5B58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3" y="519572"/>
            <a:ext cx="8082314" cy="4741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682F1-B45D-2C41-956E-A3193A04ECA1}"/>
              </a:ext>
            </a:extLst>
          </p:cNvPr>
          <p:cNvSpPr txBox="1"/>
          <p:nvPr/>
        </p:nvSpPr>
        <p:spPr>
          <a:xfrm>
            <a:off x="1" y="5290019"/>
            <a:ext cx="9088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beam current and energy impact electron beam gas background and synchrotron radiation</a:t>
            </a:r>
          </a:p>
          <a:p>
            <a:pPr>
              <a:buClr>
                <a:srgbClr val="0000FF"/>
              </a:buClr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Radiated SR power: P(kW)=88.46 E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(GeV)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 r(m)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 (A)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hadron beam current impacts hadron beam gas </a:t>
            </a: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energies and luminosity impact the radiation and neutron fluence</a:t>
            </a:r>
          </a:p>
        </p:txBody>
      </p:sp>
    </p:spTree>
    <p:extLst>
      <p:ext uri="{BB962C8B-B14F-4D97-AF65-F5344CB8AC3E}">
        <p14:creationId xmlns:p14="http://schemas.microsoft.com/office/powerpoint/2010/main" val="104759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7D9C-EC27-644A-B35F-79026B99D042}"/>
              </a:ext>
            </a:extLst>
          </p:cNvPr>
          <p:cNvSpPr txBox="1"/>
          <p:nvPr/>
        </p:nvSpPr>
        <p:spPr>
          <a:xfrm>
            <a:off x="5961948" y="3941394"/>
            <a:ext cx="95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GEANT4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CE1A-C4CE-C447-A340-0DCF6AC30C6B}"/>
              </a:ext>
            </a:extLst>
          </p:cNvPr>
          <p:cNvSpPr txBox="1"/>
          <p:nvPr/>
        </p:nvSpPr>
        <p:spPr>
          <a:xfrm>
            <a:off x="6332" y="737828"/>
            <a:ext cx="90862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000" b="1" dirty="0">
                <a:solidFill>
                  <a:srgbClr val="0000FF"/>
                </a:solidFill>
                <a:latin typeface="+mj-lt"/>
                <a:cs typeface="Comic Sans MS"/>
              </a:rPr>
              <a:t>Both beams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1600" dirty="0" err="1">
                <a:latin typeface="+mj-lt"/>
              </a:rPr>
              <a:t>Touschek</a:t>
            </a:r>
            <a:r>
              <a:rPr lang="en-US" sz="1600" dirty="0">
                <a:latin typeface="+mj-lt"/>
              </a:rPr>
              <a:t> scattering is related to intra-beam scattering, leads to particle loss, and hence a reduction in the beam lifetime 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sym typeface="Wingdings" pitchFamily="2" charset="2"/>
              </a:rPr>
              <a:t> simulated by accelerator colleagues 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sym typeface="Wingdings" pitchFamily="2" charset="2"/>
              </a:rPr>
              <a:t> design of momentum collimators</a:t>
            </a:r>
          </a:p>
          <a:p>
            <a:pPr>
              <a:buClr>
                <a:srgbClr val="0000FF"/>
              </a:buClr>
            </a:pPr>
            <a:r>
              <a:rPr lang="en-US" sz="1200" dirty="0">
                <a:latin typeface="+mj-lt"/>
                <a:sym typeface="Wingdings" pitchFamily="2" charset="2"/>
              </a:rPr>
              <a:t>      </a:t>
            </a:r>
            <a:r>
              <a:rPr lang="en-US" sz="1200" dirty="0" err="1">
                <a:latin typeface="+mj-lt"/>
                <a:sym typeface="Wingdings" pitchFamily="2" charset="2"/>
              </a:rPr>
              <a:t>Touschek</a:t>
            </a:r>
            <a:r>
              <a:rPr lang="en-US" sz="1200" dirty="0">
                <a:latin typeface="+mj-lt"/>
                <a:sym typeface="Wingdings" pitchFamily="2" charset="2"/>
              </a:rPr>
              <a:t>: </a:t>
            </a:r>
            <a:r>
              <a:rPr lang="en-US" sz="1200" dirty="0">
                <a:latin typeface="+mj-lt"/>
              </a:rPr>
              <a:t>Single-scattering IBS, so to speak. Transfer of transverse momentum, from the transverse focusing, into the </a:t>
            </a:r>
          </a:p>
          <a:p>
            <a:pPr>
              <a:buClr>
                <a:srgbClr val="0000FF"/>
              </a:buClr>
            </a:pPr>
            <a:r>
              <a:rPr lang="en-US" sz="1200" dirty="0">
                <a:latin typeface="+mj-lt"/>
              </a:rPr>
              <a:t>      longitudinal direction when two electrons scatter off each other. The resulting longitudinal momentum exceeds the bucket height. </a:t>
            </a:r>
          </a:p>
          <a:p>
            <a:pPr>
              <a:buClr>
                <a:srgbClr val="0000FF"/>
              </a:buClr>
            </a:pPr>
            <a:endParaRPr lang="en-US" sz="1200" dirty="0">
              <a:latin typeface="+mj-lt"/>
            </a:endParaRPr>
          </a:p>
          <a:p>
            <a:pPr>
              <a:buClr>
                <a:srgbClr val="0000FF"/>
              </a:buClr>
            </a:pPr>
            <a:r>
              <a:rPr lang="en-US" sz="1200" dirty="0">
                <a:latin typeface="+mj-lt"/>
              </a:rPr>
              <a:t>                            </a:t>
            </a:r>
            <a:r>
              <a:rPr lang="en-US" sz="1600" dirty="0" err="1">
                <a:latin typeface="+mj-lt"/>
              </a:rPr>
              <a:t>Touschek</a:t>
            </a:r>
            <a:r>
              <a:rPr lang="en-US" sz="1600" dirty="0">
                <a:latin typeface="+mj-lt"/>
              </a:rPr>
              <a:t> lifetime:                                         from EIC-CDR is 5.27 h @ 10 GeV</a:t>
            </a:r>
          </a:p>
          <a:p>
            <a:pPr>
              <a:buClr>
                <a:srgbClr val="0000FF"/>
              </a:buClr>
            </a:pPr>
            <a:endParaRPr lang="en-US" sz="1600" dirty="0">
              <a:latin typeface="+mj-lt"/>
            </a:endParaRPr>
          </a:p>
          <a:p>
            <a:pPr>
              <a:buClr>
                <a:srgbClr val="0000FF"/>
              </a:buClr>
            </a:pPr>
            <a:r>
              <a:rPr lang="en-US" sz="1600" dirty="0">
                <a:latin typeface="+mj-lt"/>
              </a:rPr>
              <a:t>                     and such not a major concern for EIC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049C7F-3144-2E49-9B2D-E3DB965905AC}"/>
                  </a:ext>
                </a:extLst>
              </p:cNvPr>
              <p:cNvSpPr txBox="1"/>
              <p:nvPr/>
            </p:nvSpPr>
            <p:spPr>
              <a:xfrm>
                <a:off x="2966324" y="2157972"/>
                <a:ext cx="2135328" cy="688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𝝉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𝑵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𝒂𝒄𝒄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049C7F-3144-2E49-9B2D-E3DB96590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324" y="2157972"/>
                <a:ext cx="2135328" cy="688009"/>
              </a:xfrm>
              <a:prstGeom prst="rect">
                <a:avLst/>
              </a:prstGeom>
              <a:blipFill>
                <a:blip r:embed="rId2"/>
                <a:stretch>
                  <a:fillRect l="-177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11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7D9C-EC27-644A-B35F-79026B99D042}"/>
              </a:ext>
            </a:extLst>
          </p:cNvPr>
          <p:cNvSpPr txBox="1"/>
          <p:nvPr/>
        </p:nvSpPr>
        <p:spPr>
          <a:xfrm>
            <a:off x="5961948" y="3941394"/>
            <a:ext cx="95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GEANT4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CE1A-C4CE-C447-A340-0DCF6AC30C6B}"/>
              </a:ext>
            </a:extLst>
          </p:cNvPr>
          <p:cNvSpPr txBox="1"/>
          <p:nvPr/>
        </p:nvSpPr>
        <p:spPr>
          <a:xfrm>
            <a:off x="35172" y="361867"/>
            <a:ext cx="90862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beam: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432FF"/>
              </a:buClr>
              <a:buFont typeface="Wingdings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Higher order mode losses</a:t>
            </a:r>
          </a:p>
          <a:p>
            <a:pPr marL="742950" lvl="1" indent="-285750">
              <a:buClr>
                <a:srgbClr val="0432FF"/>
              </a:buClr>
              <a:buFont typeface="Wingdings" charset="2"/>
              <a:buChar char="Ø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Local heating at injection and ramp (short bunches)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à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degradation of vacuum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à"/>
            </a:pP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not relevant for EIC as we inject on energy and keep impedance low in the IR</a:t>
            </a:r>
          </a:p>
          <a:p>
            <a:pPr lvl="1">
              <a:buClr>
                <a:srgbClr val="0432FF"/>
              </a:buClr>
            </a:pPr>
            <a:endParaRPr lang="en-US" sz="1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432FF"/>
              </a:buClr>
              <a:buFont typeface="Wingdings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background due to de-excitation of beam if bunches are replaced </a:t>
            </a:r>
          </a:p>
          <a:p>
            <a:pPr lvl="1">
              <a:buClr>
                <a:srgbClr val="0432FF"/>
              </a:buClr>
            </a:pPr>
            <a:r>
              <a:rPr lang="en-US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 electron bunches are replaced per 1 s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should be “no” background for the experiment as the idea is to shave off the electron tails beyond 6 </a:t>
            </a:r>
            <a:r>
              <a:rPr lang="en-US" sz="1600" dirty="0">
                <a:latin typeface="Symbol" pitchFamily="2" charset="2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the transfer line.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Electrons are injected on orbit and on energy (with reasonable errors) in one sigma, this is  also required to not impact the proton beam performance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Injection is at IP-12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6 </a:t>
            </a:r>
            <a:r>
              <a:rPr lang="en-US" sz="1600" dirty="0">
                <a:solidFill>
                  <a:srgbClr val="0432FF"/>
                </a:solidFill>
                <a:latin typeface="Symbol" pitchFamily="2" charset="2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 beam would always be well within the aperture limits of of 13.5/23 </a:t>
            </a:r>
            <a:r>
              <a:rPr lang="en-US" sz="1600" dirty="0">
                <a:solidFill>
                  <a:srgbClr val="0432FF"/>
                </a:solidFill>
                <a:latin typeface="Symbol" pitchFamily="2" charset="2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23C0F626-574E-804C-A23D-917451F4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8" y="3941394"/>
            <a:ext cx="2799654" cy="23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3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EB922-2D70-D640-88DB-50BE2B42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20" y="647399"/>
            <a:ext cx="3461612" cy="3162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3CE1A-C4CE-C447-A340-0DCF6AC30C6B}"/>
              </a:ext>
            </a:extLst>
          </p:cNvPr>
          <p:cNvSpPr txBox="1"/>
          <p:nvPr/>
        </p:nvSpPr>
        <p:spPr>
          <a:xfrm>
            <a:off x="11320" y="401424"/>
            <a:ext cx="90862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beam: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extensive simulations by of SR by accelerator background WG group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SynRad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modeling software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solidFill>
                  <a:srgbClr val="0432FF"/>
                </a:solidFill>
                <a:latin typeface="+mj-lt"/>
              </a:rPr>
              <a:t>Input: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3D model of beampipe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emittance, current Magnet locations and fields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geometry – core and tails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– Position, Flux, Energy, Direction</a:t>
            </a:r>
          </a:p>
          <a:p>
            <a:pPr lvl="1">
              <a:buClr>
                <a:srgbClr val="0000FF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Synchrotron Radiation Mitigation:</a:t>
            </a:r>
          </a:p>
          <a:p>
            <a:pPr lvl="1"/>
            <a:r>
              <a:rPr lang="en-US" sz="1600" dirty="0">
                <a:latin typeface="+mj-lt"/>
              </a:rPr>
              <a:t>Photon absorber configuration: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Horizontal plane only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Annular configuration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+mj-lt"/>
              </a:rPr>
              <a:t>Length, diameter, position </a:t>
            </a:r>
          </a:p>
          <a:p>
            <a:pPr lvl="1"/>
            <a:r>
              <a:rPr lang="en-US" sz="1600" dirty="0">
                <a:latin typeface="+mj-lt"/>
              </a:rPr>
              <a:t>Beamline dimensions: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Wider beam pipe for 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13.5 </a:t>
            </a:r>
            <a:r>
              <a:rPr lang="en-US" sz="1600" b="1" dirty="0">
                <a:latin typeface="Symbol" pitchFamily="2" charset="2"/>
              </a:rPr>
              <a:t>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clearance in x 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23 </a:t>
            </a:r>
            <a:r>
              <a:rPr lang="en-US" sz="1600" dirty="0">
                <a:latin typeface="Symbol" pitchFamily="2" charset="2"/>
              </a:rPr>
              <a:t>s</a:t>
            </a:r>
            <a:r>
              <a:rPr lang="en-US" sz="1600" dirty="0">
                <a:latin typeface="+mj-lt"/>
              </a:rPr>
              <a:t> clearance in y </a:t>
            </a:r>
          </a:p>
          <a:p>
            <a:pPr lvl="1"/>
            <a:r>
              <a:rPr lang="en-US" sz="1600" dirty="0">
                <a:latin typeface="+mj-lt"/>
              </a:rPr>
              <a:t>Beampipe material/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2-5 </a:t>
            </a:r>
            <a:r>
              <a:rPr lang="en-US" sz="1600" dirty="0">
                <a:latin typeface="Symbol" pitchFamily="2" charset="2"/>
              </a:rPr>
              <a:t>m</a:t>
            </a:r>
            <a:r>
              <a:rPr lang="en-US" sz="1600" dirty="0">
                <a:latin typeface="+mj-lt"/>
              </a:rPr>
              <a:t>m Au coding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Sawtooth/ridge texture for photon absorption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15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47628-C5EB-144E-AE44-6F20DF3B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8CE6F-8289-E64E-AA7C-5D7147C7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43B32C-FADE-B645-BBB9-9B8CD14F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Radiation Results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A9531F6-1150-E146-B774-2868DACE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271"/>
            <a:ext cx="4626739" cy="2106202"/>
          </a:xfrm>
          <a:prstGeom prst="rect">
            <a:avLst/>
          </a:prstGeom>
        </p:spPr>
      </p:pic>
      <p:pic>
        <p:nvPicPr>
          <p:cNvPr id="8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92FB5BF2-639C-624B-B828-D88F108C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39" y="2104372"/>
            <a:ext cx="4253502" cy="188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06A932-8EBE-3B48-8CC4-A1899BE495D4}"/>
              </a:ext>
            </a:extLst>
          </p:cNvPr>
          <p:cNvSpPr txBox="1"/>
          <p:nvPr/>
        </p:nvSpPr>
        <p:spPr>
          <a:xfrm>
            <a:off x="304131" y="649834"/>
            <a:ext cx="30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Rates in different subdetectors: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72A-CA83-7A4B-9937-E8EA0C67D846}"/>
              </a:ext>
            </a:extLst>
          </p:cNvPr>
          <p:cNvSpPr txBox="1"/>
          <p:nvPr/>
        </p:nvSpPr>
        <p:spPr>
          <a:xfrm>
            <a:off x="4890499" y="1470776"/>
            <a:ext cx="3270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Effect of gold coating on SR</a:t>
            </a:r>
          </a:p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Example </a:t>
            </a:r>
            <a:r>
              <a:rPr lang="en-US" sz="1600" dirty="0" err="1">
                <a:latin typeface="Symbol" pitchFamily="2" charset="2"/>
                <a:cs typeface="Arial" panose="020B0604020202020204" pitchFamily="34" charset="0"/>
                <a:sym typeface="Wingdings" pitchFamily="2" charset="2"/>
              </a:rPr>
              <a:t>m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vertex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MAPS layers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A95290D3-62D4-D54F-AEC9-FAD8B6CD1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8" y="4258940"/>
            <a:ext cx="5661061" cy="25123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3ED7E4-B206-AB41-9F90-8A2073C2C3BE}"/>
              </a:ext>
            </a:extLst>
          </p:cNvPr>
          <p:cNvSpPr txBox="1"/>
          <p:nvPr/>
        </p:nvSpPr>
        <p:spPr>
          <a:xfrm>
            <a:off x="5793157" y="5099593"/>
            <a:ext cx="282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Need to repeat all synchrotron radiation studies due to recent lattice change</a:t>
            </a:r>
          </a:p>
        </p:txBody>
      </p:sp>
    </p:spTree>
    <p:extLst>
      <p:ext uri="{BB962C8B-B14F-4D97-AF65-F5344CB8AC3E}">
        <p14:creationId xmlns:p14="http://schemas.microsoft.com/office/powerpoint/2010/main" val="371055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97B43606-03C3-4AC1-A4D9-7C865E30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5" t="12508" r="21393" b="10137"/>
          <a:stretch/>
        </p:blipFill>
        <p:spPr>
          <a:xfrm>
            <a:off x="4031270" y="1177123"/>
            <a:ext cx="4962620" cy="3430779"/>
          </a:xfrm>
          <a:prstGeom prst="rect">
            <a:avLst/>
          </a:prstGeom>
        </p:spPr>
      </p:pic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70D1EEF2-F343-4DA1-892B-ED6F2D15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5656D-5167-DB45-80F8-7A619D13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SynRad</a:t>
            </a:r>
            <a:r>
              <a:rPr lang="en-US" dirty="0"/>
              <a:t>+/</a:t>
            </a:r>
            <a:r>
              <a:rPr lang="en-US" dirty="0" err="1"/>
              <a:t>Molflow</a:t>
            </a:r>
            <a:r>
              <a:rPr lang="en-US" dirty="0"/>
              <a:t>+ Coupled Simulations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9B3EF-6595-430C-AB4B-59A9D2088F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5" t="10556" r="10531" b="12579"/>
          <a:stretch/>
        </p:blipFill>
        <p:spPr>
          <a:xfrm>
            <a:off x="76466" y="311879"/>
            <a:ext cx="5908870" cy="293896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07C36C-8405-4237-84E4-7D5D8FF1D88E}"/>
              </a:ext>
            </a:extLst>
          </p:cNvPr>
          <p:cNvCxnSpPr>
            <a:cxnSpLocks/>
          </p:cNvCxnSpPr>
          <p:nvPr/>
        </p:nvCxnSpPr>
        <p:spPr>
          <a:xfrm>
            <a:off x="1919363" y="969367"/>
            <a:ext cx="277142" cy="113401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F21BA8C-287B-41C9-8246-CDD58AD221DC}"/>
              </a:ext>
            </a:extLst>
          </p:cNvPr>
          <p:cNvSpPr txBox="1"/>
          <p:nvPr/>
        </p:nvSpPr>
        <p:spPr>
          <a:xfrm>
            <a:off x="1061960" y="778939"/>
            <a:ext cx="928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Pump ports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891BBB8-CB1D-428C-AA15-69B4A889D5AD}"/>
              </a:ext>
            </a:extLst>
          </p:cNvPr>
          <p:cNvCxnSpPr>
            <a:cxnSpLocks/>
          </p:cNvCxnSpPr>
          <p:nvPr/>
        </p:nvCxnSpPr>
        <p:spPr>
          <a:xfrm flipH="1">
            <a:off x="1856714" y="969367"/>
            <a:ext cx="62649" cy="121428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5D23A3-9E85-4E94-81D4-BFE44BBAF71D}"/>
              </a:ext>
            </a:extLst>
          </p:cNvPr>
          <p:cNvCxnSpPr>
            <a:cxnSpLocks/>
          </p:cNvCxnSpPr>
          <p:nvPr/>
        </p:nvCxnSpPr>
        <p:spPr>
          <a:xfrm>
            <a:off x="1919363" y="969367"/>
            <a:ext cx="720675" cy="88721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DB394C-7793-4376-A722-4EE4B0B518D1}"/>
              </a:ext>
            </a:extLst>
          </p:cNvPr>
          <p:cNvCxnSpPr>
            <a:cxnSpLocks/>
          </p:cNvCxnSpPr>
          <p:nvPr/>
        </p:nvCxnSpPr>
        <p:spPr>
          <a:xfrm>
            <a:off x="1919363" y="969367"/>
            <a:ext cx="865435" cy="35205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BCD5999-8488-4054-8C64-DB6ED2A83AE0}"/>
              </a:ext>
            </a:extLst>
          </p:cNvPr>
          <p:cNvSpPr txBox="1"/>
          <p:nvPr/>
        </p:nvSpPr>
        <p:spPr>
          <a:xfrm>
            <a:off x="139685" y="1641715"/>
            <a:ext cx="138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Photon flux density on surfaces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CAD71A-CDF6-4815-B72B-B218C9C19CA4}"/>
              </a:ext>
            </a:extLst>
          </p:cNvPr>
          <p:cNvCxnSpPr>
            <a:cxnSpLocks/>
          </p:cNvCxnSpPr>
          <p:nvPr/>
        </p:nvCxnSpPr>
        <p:spPr>
          <a:xfrm>
            <a:off x="993362" y="2116530"/>
            <a:ext cx="207897" cy="33290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1F13A3A-5B6B-4CAA-B732-3128DE9FE36E}"/>
              </a:ext>
            </a:extLst>
          </p:cNvPr>
          <p:cNvSpPr txBox="1"/>
          <p:nvPr/>
        </p:nvSpPr>
        <p:spPr>
          <a:xfrm>
            <a:off x="6965368" y="3879055"/>
            <a:ext cx="121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Pressure profile along beamlines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4878FD4-14FA-4BE7-8ADB-260B2AB5869B}"/>
              </a:ext>
            </a:extLst>
          </p:cNvPr>
          <p:cNvCxnSpPr>
            <a:cxnSpLocks/>
          </p:cNvCxnSpPr>
          <p:nvPr/>
        </p:nvCxnSpPr>
        <p:spPr>
          <a:xfrm flipH="1" flipV="1">
            <a:off x="6243958" y="3318818"/>
            <a:ext cx="830819" cy="59683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E3DC116-5B43-460C-BFDB-F9E950B1BA7E}"/>
              </a:ext>
            </a:extLst>
          </p:cNvPr>
          <p:cNvCxnSpPr>
            <a:cxnSpLocks/>
          </p:cNvCxnSpPr>
          <p:nvPr/>
        </p:nvCxnSpPr>
        <p:spPr>
          <a:xfrm flipH="1" flipV="1">
            <a:off x="6314125" y="3124581"/>
            <a:ext cx="760652" cy="79107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5C24351-1456-4842-80E0-210852ADE6ED}"/>
              </a:ext>
            </a:extLst>
          </p:cNvPr>
          <p:cNvGraphicFramePr>
            <a:graphicFrameLocks/>
          </p:cNvGraphicFramePr>
          <p:nvPr/>
        </p:nvGraphicFramePr>
        <p:xfrm>
          <a:off x="387476" y="3510448"/>
          <a:ext cx="3217118" cy="246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8001527-998E-46EC-B1E1-B957233D1C18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1996035" y="2449438"/>
            <a:ext cx="0" cy="106101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CA6D07B-047F-410A-A7FF-3F9B40C3A30D}"/>
              </a:ext>
            </a:extLst>
          </p:cNvPr>
          <p:cNvSpPr txBox="1"/>
          <p:nvPr/>
        </p:nvSpPr>
        <p:spPr>
          <a:xfrm>
            <a:off x="1272279" y="2847582"/>
            <a:ext cx="162336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Convert to desorption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DFD7FC2-052E-47EF-BECC-8EA114A261F4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269642" y="4492609"/>
            <a:ext cx="0" cy="67614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E1BC32A-D5E4-4C62-B156-7E2175DB40CC}"/>
              </a:ext>
            </a:extLst>
          </p:cNvPr>
          <p:cNvSpPr txBox="1"/>
          <p:nvPr/>
        </p:nvSpPr>
        <p:spPr>
          <a:xfrm>
            <a:off x="4240942" y="5168755"/>
            <a:ext cx="20573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Applied as surface outgassing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C4DA1A7-8944-4EF2-A2CF-4CA67445A99A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3604594" y="5307254"/>
            <a:ext cx="6363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A3DEABB-75FC-4035-A090-B9094C2E4CD3}"/>
              </a:ext>
            </a:extLst>
          </p:cNvPr>
          <p:cNvCxnSpPr>
            <a:cxnSpLocks/>
          </p:cNvCxnSpPr>
          <p:nvPr/>
        </p:nvCxnSpPr>
        <p:spPr>
          <a:xfrm>
            <a:off x="5563878" y="1091750"/>
            <a:ext cx="1597951" cy="134252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9E3C3045-DB11-4F18-BDEC-322775CB2943}"/>
              </a:ext>
            </a:extLst>
          </p:cNvPr>
          <p:cNvSpPr txBox="1"/>
          <p:nvPr/>
        </p:nvSpPr>
        <p:spPr>
          <a:xfrm>
            <a:off x="5419955" y="1457750"/>
            <a:ext cx="18147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Geometry imported from </a:t>
            </a:r>
            <a:r>
              <a:rPr lang="en-US" sz="1200" dirty="0" err="1"/>
              <a:t>SynRad</a:t>
            </a:r>
            <a:r>
              <a:rPr lang="en-US" sz="1200" dirty="0"/>
              <a:t>+ to </a:t>
            </a:r>
            <a:r>
              <a:rPr lang="en-US" sz="1200" dirty="0" err="1"/>
              <a:t>Molflow</a:t>
            </a:r>
            <a:r>
              <a:rPr lang="en-US" sz="1200" dirty="0"/>
              <a:t>+</a:t>
            </a:r>
          </a:p>
        </p:txBody>
      </p:sp>
      <p:sp>
        <p:nvSpPr>
          <p:cNvPr id="24" name="Curved Right Arrow 23">
            <a:extLst>
              <a:ext uri="{FF2B5EF4-FFF2-40B4-BE49-F238E27FC236}">
                <a16:creationId xmlns:a16="http://schemas.microsoft.com/office/drawing/2014/main" id="{F59C6843-0DFF-9A4A-8083-EE4148A880BB}"/>
              </a:ext>
            </a:extLst>
          </p:cNvPr>
          <p:cNvSpPr/>
          <p:nvPr/>
        </p:nvSpPr>
        <p:spPr bwMode="auto">
          <a:xfrm>
            <a:off x="4291998" y="5737614"/>
            <a:ext cx="402045" cy="392218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12979-F544-A94D-A23F-D9A7516B93B5}"/>
              </a:ext>
            </a:extLst>
          </p:cNvPr>
          <p:cNvSpPr txBox="1"/>
          <p:nvPr/>
        </p:nvSpPr>
        <p:spPr>
          <a:xfrm>
            <a:off x="4835887" y="5652097"/>
            <a:ext cx="370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SR no impact on vacuum of far-forward beam pipe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ZDC, RP, ….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F4202E79-500A-4976-9452-66EC47A370E6}"/>
              </a:ext>
            </a:extLst>
          </p:cNvPr>
          <p:cNvGraphicFramePr>
            <a:graphicFrameLocks/>
          </p:cNvGraphicFramePr>
          <p:nvPr/>
        </p:nvGraphicFramePr>
        <p:xfrm>
          <a:off x="64734" y="2069880"/>
          <a:ext cx="8974069" cy="358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DB4C429-381B-4A0B-AD1F-1813068D7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5" t="58216" r="2062" b="32574"/>
          <a:stretch/>
        </p:blipFill>
        <p:spPr>
          <a:xfrm>
            <a:off x="781485" y="902626"/>
            <a:ext cx="8102282" cy="4786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8FF040-524B-4DA7-808B-6300C465CC6D}"/>
              </a:ext>
            </a:extLst>
          </p:cNvPr>
          <p:cNvSpPr/>
          <p:nvPr/>
        </p:nvSpPr>
        <p:spPr>
          <a:xfrm>
            <a:off x="989559" y="797062"/>
            <a:ext cx="3833187" cy="538247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6F345-9057-4AFB-9B83-A41A6F5AA767}"/>
              </a:ext>
            </a:extLst>
          </p:cNvPr>
          <p:cNvSpPr/>
          <p:nvPr/>
        </p:nvSpPr>
        <p:spPr>
          <a:xfrm>
            <a:off x="5124045" y="806166"/>
            <a:ext cx="510929" cy="52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B5A12C-8728-4474-B6DE-4AB1E6491AEA}"/>
              </a:ext>
            </a:extLst>
          </p:cNvPr>
          <p:cNvSpPr/>
          <p:nvPr/>
        </p:nvSpPr>
        <p:spPr>
          <a:xfrm>
            <a:off x="7175986" y="815269"/>
            <a:ext cx="686588" cy="52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7AE95-1EC6-429C-B8A3-9E082A4D92FB}"/>
              </a:ext>
            </a:extLst>
          </p:cNvPr>
          <p:cNvSpPr txBox="1"/>
          <p:nvPr/>
        </p:nvSpPr>
        <p:spPr>
          <a:xfrm>
            <a:off x="5174100" y="835353"/>
            <a:ext cx="4748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Q0eF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574AB-9DE1-4451-8D31-F8C654EB70C5}"/>
              </a:ext>
            </a:extLst>
          </p:cNvPr>
          <p:cNvSpPr txBox="1"/>
          <p:nvPr/>
        </p:nvSpPr>
        <p:spPr>
          <a:xfrm>
            <a:off x="7307226" y="835353"/>
            <a:ext cx="4748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Q1eF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7A57B-E439-4775-A319-469ECDEB7000}"/>
              </a:ext>
            </a:extLst>
          </p:cNvPr>
          <p:cNvSpPr txBox="1"/>
          <p:nvPr/>
        </p:nvSpPr>
        <p:spPr>
          <a:xfrm>
            <a:off x="2271225" y="815746"/>
            <a:ext cx="6671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Detector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6C2857-E2A1-4C02-ADC0-E177CBB1A301}"/>
              </a:ext>
            </a:extLst>
          </p:cNvPr>
          <p:cNvCxnSpPr>
            <a:cxnSpLocks/>
          </p:cNvCxnSpPr>
          <p:nvPr/>
        </p:nvCxnSpPr>
        <p:spPr>
          <a:xfrm flipH="1">
            <a:off x="6402461" y="3125032"/>
            <a:ext cx="194878" cy="42144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E66676-F7B5-4495-9DDC-2AB148B5169A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5276721" y="4554231"/>
            <a:ext cx="372189" cy="30234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AB43B6B-3C17-4010-BF2C-C958D8D5BC72}"/>
              </a:ext>
            </a:extLst>
          </p:cNvPr>
          <p:cNvSpPr txBox="1"/>
          <p:nvPr/>
        </p:nvSpPr>
        <p:spPr>
          <a:xfrm>
            <a:off x="1161117" y="1719393"/>
            <a:ext cx="10410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10GeV, 2.5A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5B7A6A-328F-4634-BCC2-EF896CD6969E}"/>
              </a:ext>
            </a:extLst>
          </p:cNvPr>
          <p:cNvCxnSpPr>
            <a:cxnSpLocks/>
          </p:cNvCxnSpPr>
          <p:nvPr/>
        </p:nvCxnSpPr>
        <p:spPr>
          <a:xfrm flipV="1">
            <a:off x="4939567" y="1075289"/>
            <a:ext cx="0" cy="424334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8EC653-BC10-4590-8EF7-CFE5A93228A6}"/>
              </a:ext>
            </a:extLst>
          </p:cNvPr>
          <p:cNvCxnSpPr>
            <a:cxnSpLocks/>
          </p:cNvCxnSpPr>
          <p:nvPr/>
        </p:nvCxnSpPr>
        <p:spPr>
          <a:xfrm flipV="1">
            <a:off x="5750513" y="1069662"/>
            <a:ext cx="0" cy="424897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D3942C-CDB8-4BCE-BBD4-6B1E481B5BEE}"/>
              </a:ext>
            </a:extLst>
          </p:cNvPr>
          <p:cNvCxnSpPr>
            <a:cxnSpLocks/>
          </p:cNvCxnSpPr>
          <p:nvPr/>
        </p:nvCxnSpPr>
        <p:spPr>
          <a:xfrm flipV="1">
            <a:off x="6055870" y="1089269"/>
            <a:ext cx="0" cy="422936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C5CDD2-E74A-43D3-83AB-4DC5EA318DC0}"/>
              </a:ext>
            </a:extLst>
          </p:cNvPr>
          <p:cNvCxnSpPr>
            <a:cxnSpLocks/>
          </p:cNvCxnSpPr>
          <p:nvPr/>
        </p:nvCxnSpPr>
        <p:spPr>
          <a:xfrm flipV="1">
            <a:off x="7102091" y="1089269"/>
            <a:ext cx="0" cy="422936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42DFB0-8C2F-4864-A9DC-4528C9595B1A}"/>
              </a:ext>
            </a:extLst>
          </p:cNvPr>
          <p:cNvCxnSpPr>
            <a:cxnSpLocks/>
          </p:cNvCxnSpPr>
          <p:nvPr/>
        </p:nvCxnSpPr>
        <p:spPr>
          <a:xfrm flipV="1">
            <a:off x="7938066" y="1069662"/>
            <a:ext cx="0" cy="424897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49BD8DF-2030-49DD-A716-D8318381DD6F}"/>
              </a:ext>
            </a:extLst>
          </p:cNvPr>
          <p:cNvSpPr txBox="1"/>
          <p:nvPr/>
        </p:nvSpPr>
        <p:spPr>
          <a:xfrm rot="16200000">
            <a:off x="4709540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3C4F0B-B9C5-412E-BA41-4DDDD3119E1B}"/>
              </a:ext>
            </a:extLst>
          </p:cNvPr>
          <p:cNvSpPr txBox="1"/>
          <p:nvPr/>
        </p:nvSpPr>
        <p:spPr>
          <a:xfrm rot="16200000">
            <a:off x="5507264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3CC45-76F5-48BB-95FA-06F940978826}"/>
              </a:ext>
            </a:extLst>
          </p:cNvPr>
          <p:cNvSpPr txBox="1"/>
          <p:nvPr/>
        </p:nvSpPr>
        <p:spPr>
          <a:xfrm rot="16200000">
            <a:off x="5825291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12B92C-0D3A-4361-ABD8-822B7923D230}"/>
              </a:ext>
            </a:extLst>
          </p:cNvPr>
          <p:cNvSpPr txBox="1"/>
          <p:nvPr/>
        </p:nvSpPr>
        <p:spPr>
          <a:xfrm rot="16200000">
            <a:off x="6878318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C889DB-7057-4412-9846-57D2CA705B53}"/>
              </a:ext>
            </a:extLst>
          </p:cNvPr>
          <p:cNvSpPr txBox="1"/>
          <p:nvPr/>
        </p:nvSpPr>
        <p:spPr>
          <a:xfrm rot="16200000">
            <a:off x="7696082" y="668382"/>
            <a:ext cx="44435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eF</a:t>
            </a:r>
            <a:r>
              <a:rPr lang="en-US" sz="825" dirty="0"/>
              <a:t> IP5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52FF57-BCD7-40BE-82F9-C6CF0F289F14}"/>
              </a:ext>
            </a:extLst>
          </p:cNvPr>
          <p:cNvSpPr/>
          <p:nvPr/>
        </p:nvSpPr>
        <p:spPr>
          <a:xfrm>
            <a:off x="5029821" y="533008"/>
            <a:ext cx="3853946" cy="950076"/>
          </a:xfrm>
          <a:prstGeom prst="rect">
            <a:avLst/>
          </a:prstGeom>
          <a:solidFill>
            <a:schemeClr val="bg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6F329-215B-41F1-A121-1D97E16FF67C}"/>
              </a:ext>
            </a:extLst>
          </p:cNvPr>
          <p:cNvSpPr txBox="1"/>
          <p:nvPr/>
        </p:nvSpPr>
        <p:spPr>
          <a:xfrm rot="16200000">
            <a:off x="4097019" y="668382"/>
            <a:ext cx="3481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FPA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D62CC2-CF2B-48EE-8D62-413EB799EC6B}"/>
              </a:ext>
            </a:extLst>
          </p:cNvPr>
          <p:cNvCxnSpPr>
            <a:cxnSpLocks/>
          </p:cNvCxnSpPr>
          <p:nvPr/>
        </p:nvCxnSpPr>
        <p:spPr>
          <a:xfrm flipV="1">
            <a:off x="855760" y="1089269"/>
            <a:ext cx="0" cy="422936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8BB27CF-0EB6-4EF0-8215-2AE630E51732}"/>
              </a:ext>
            </a:extLst>
          </p:cNvPr>
          <p:cNvSpPr txBox="1"/>
          <p:nvPr/>
        </p:nvSpPr>
        <p:spPr>
          <a:xfrm rot="16200000">
            <a:off x="620924" y="668382"/>
            <a:ext cx="45397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eR</a:t>
            </a:r>
            <a:r>
              <a:rPr lang="en-US" sz="825" dirty="0"/>
              <a:t> IP1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C395451-E41D-4652-8689-7EC30263D67C}"/>
              </a:ext>
            </a:extLst>
          </p:cNvPr>
          <p:cNvSpPr txBox="1">
            <a:spLocks/>
          </p:cNvSpPr>
          <p:nvPr/>
        </p:nvSpPr>
        <p:spPr>
          <a:xfrm>
            <a:off x="628650" y="174775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70D1EEF2-F343-4DA1-892B-ED6F2D15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6CE58-4596-B343-BD7D-82E949FD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32" y="0"/>
            <a:ext cx="9144000" cy="584669"/>
          </a:xfrm>
        </p:spPr>
        <p:txBody>
          <a:bodyPr>
            <a:normAutofit/>
          </a:bodyPr>
          <a:lstStyle/>
          <a:p>
            <a:r>
              <a:rPr lang="en-US" dirty="0"/>
              <a:t>Pressure Profile Inside Forward Cryostat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AD46B7-42E8-40EB-A063-86E073530DA3}"/>
              </a:ext>
            </a:extLst>
          </p:cNvPr>
          <p:cNvCxnSpPr>
            <a:cxnSpLocks/>
          </p:cNvCxnSpPr>
          <p:nvPr/>
        </p:nvCxnSpPr>
        <p:spPr>
          <a:xfrm>
            <a:off x="2174643" y="3058479"/>
            <a:ext cx="297622" cy="41151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9CE1F5-E456-4910-861C-9DE875DD5094}"/>
              </a:ext>
            </a:extLst>
          </p:cNvPr>
          <p:cNvSpPr txBox="1"/>
          <p:nvPr/>
        </p:nvSpPr>
        <p:spPr>
          <a:xfrm>
            <a:off x="6306791" y="2547951"/>
            <a:ext cx="2000869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10,000 </a:t>
            </a:r>
            <a:r>
              <a:rPr lang="en-US" sz="1050" dirty="0" err="1"/>
              <a:t>Ahr</a:t>
            </a:r>
            <a:r>
              <a:rPr lang="en-US" sz="1050" dirty="0"/>
              <a:t>, no pumps in cryostat</a:t>
            </a:r>
          </a:p>
          <a:p>
            <a:pPr algn="ctr"/>
            <a:r>
              <a:rPr lang="en-US" sz="1050" dirty="0"/>
              <a:t>+5/-15m Avg: 1.3e-8</a:t>
            </a:r>
          </a:p>
          <a:p>
            <a:pPr algn="ctr"/>
            <a:r>
              <a:rPr lang="en-US" sz="1050" dirty="0"/>
              <a:t>+4.5/-5m Avg: 3.3e-9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881B9A-E24D-480E-9B97-4BC7F8D95FE2}"/>
              </a:ext>
            </a:extLst>
          </p:cNvPr>
          <p:cNvSpPr txBox="1"/>
          <p:nvPr/>
        </p:nvSpPr>
        <p:spPr>
          <a:xfrm>
            <a:off x="3692825" y="4568035"/>
            <a:ext cx="1583896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10,000 </a:t>
            </a:r>
            <a:r>
              <a:rPr lang="en-US" sz="1050" dirty="0" err="1"/>
              <a:t>Ahr</a:t>
            </a:r>
            <a:r>
              <a:rPr lang="en-US" sz="1050" dirty="0"/>
              <a:t>, all pumps</a:t>
            </a:r>
          </a:p>
          <a:p>
            <a:pPr algn="ctr"/>
            <a:r>
              <a:rPr lang="en-US" sz="1050" dirty="0"/>
              <a:t>+5/-15m Avg: 3.0e-9</a:t>
            </a:r>
          </a:p>
          <a:p>
            <a:pPr algn="ctr"/>
            <a:r>
              <a:rPr lang="en-US" sz="1050" dirty="0"/>
              <a:t>+4.5/-5m Avg: 2.7e-9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EC075E-CD55-418C-BE4B-CB79C96C101D}"/>
              </a:ext>
            </a:extLst>
          </p:cNvPr>
          <p:cNvSpPr txBox="1"/>
          <p:nvPr/>
        </p:nvSpPr>
        <p:spPr>
          <a:xfrm>
            <a:off x="1286480" y="2481398"/>
            <a:ext cx="1898277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100 </a:t>
            </a:r>
            <a:r>
              <a:rPr lang="en-US" sz="1050" dirty="0" err="1"/>
              <a:t>Ahr</a:t>
            </a:r>
            <a:r>
              <a:rPr lang="en-US" sz="1050" dirty="0"/>
              <a:t>, no pumps in cryostat</a:t>
            </a:r>
          </a:p>
          <a:p>
            <a:pPr algn="ctr"/>
            <a:r>
              <a:rPr lang="en-US" sz="1050" dirty="0"/>
              <a:t>+5/-15m Avg: 1.5e-7</a:t>
            </a:r>
          </a:p>
          <a:p>
            <a:pPr algn="ctr"/>
            <a:r>
              <a:rPr lang="en-US" sz="1050" dirty="0"/>
              <a:t>+4.5/-5m Avg: 3.5e-8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C9E5A-55B3-2140-AC3C-9104C885502D}"/>
              </a:ext>
            </a:extLst>
          </p:cNvPr>
          <p:cNvSpPr txBox="1"/>
          <p:nvPr/>
        </p:nvSpPr>
        <p:spPr>
          <a:xfrm>
            <a:off x="906170" y="5623187"/>
            <a:ext cx="6194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cs typeface="Comic Sans MS"/>
              </a:rPr>
              <a:t>Note all simulations use blue curve:</a:t>
            </a:r>
          </a:p>
          <a:p>
            <a:pPr>
              <a:buClr>
                <a:srgbClr val="0000FF"/>
              </a:buClr>
            </a:pPr>
            <a:r>
              <a:rPr lang="en-US" dirty="0">
                <a:cs typeface="Comic Sans MS"/>
              </a:rPr>
              <a:t>10000 Ah correspond to 5month @ 10</a:t>
            </a:r>
            <a:r>
              <a:rPr lang="en-US" baseline="30000" dirty="0">
                <a:cs typeface="Comic Sans MS"/>
              </a:rPr>
              <a:t>34</a:t>
            </a:r>
            <a:r>
              <a:rPr lang="en-US" dirty="0">
                <a:cs typeface="Comic Sans MS"/>
              </a:rPr>
              <a:t> cm</a:t>
            </a:r>
            <a:r>
              <a:rPr lang="en-US" baseline="30000" dirty="0">
                <a:cs typeface="Comic Sans MS"/>
              </a:rPr>
              <a:t>2</a:t>
            </a:r>
            <a:r>
              <a:rPr lang="en-US" dirty="0">
                <a:cs typeface="Comic Sans MS"/>
              </a:rPr>
              <a:t>s</a:t>
            </a:r>
            <a:r>
              <a:rPr lang="en-US" baseline="30000" dirty="0">
                <a:cs typeface="Comic Sans MS"/>
              </a:rPr>
              <a:t>-1</a:t>
            </a:r>
            <a:endParaRPr lang="en-US" dirty="0"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cs typeface="Comic Sans MS"/>
                <a:sym typeface="Wingdings" pitchFamily="2" charset="2"/>
              </a:rPr>
              <a:t></a:t>
            </a:r>
            <a:r>
              <a:rPr lang="en-US" dirty="0">
                <a:cs typeface="Comic Sans MS"/>
                <a:sym typeface="Wingdings" pitchFamily="2" charset="2"/>
              </a:rPr>
              <a:t> beam pipe bake-out absolutely critical to keep a good vacuum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2FA428-AD90-8D4D-AB91-AFDF9D3BA01A}"/>
              </a:ext>
            </a:extLst>
          </p:cNvPr>
          <p:cNvCxnSpPr/>
          <p:nvPr/>
        </p:nvCxnSpPr>
        <p:spPr>
          <a:xfrm flipH="1">
            <a:off x="4380751" y="1719393"/>
            <a:ext cx="4503016" cy="0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B34A0F-5F45-DD43-8915-A089BE0A3618}"/>
              </a:ext>
            </a:extLst>
          </p:cNvPr>
          <p:cNvSpPr txBox="1"/>
          <p:nvPr/>
        </p:nvSpPr>
        <p:spPr>
          <a:xfrm>
            <a:off x="4592553" y="1676065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D0E0B-6561-C141-ABEC-C67FFA08C152}"/>
              </a:ext>
            </a:extLst>
          </p:cNvPr>
          <p:cNvSpPr txBox="1"/>
          <p:nvPr/>
        </p:nvSpPr>
        <p:spPr>
          <a:xfrm>
            <a:off x="2667536" y="4888616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396847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buClr>
            <a:srgbClr val="0000FF"/>
          </a:buCl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1476</Words>
  <Application>Microsoft Macintosh PowerPoint</Application>
  <PresentationFormat>On-screen Show (4:3)</PresentationFormat>
  <Paragraphs>241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Background  and  Detector Impact</vt:lpstr>
      <vt:lpstr>Beam Background / Radiation at IR</vt:lpstr>
      <vt:lpstr>EIC Beam Parameters</vt:lpstr>
      <vt:lpstr>Beam Background / Radiation at IR</vt:lpstr>
      <vt:lpstr>Beam Background / Radiation at IR</vt:lpstr>
      <vt:lpstr>Beam Background / Radiation at IR</vt:lpstr>
      <vt:lpstr>Synchrotron Radiation Results</vt:lpstr>
      <vt:lpstr>SynRad+/Molflow+ Coupled Simulations</vt:lpstr>
      <vt:lpstr>Pressure Profile Inside Forward Cryostat</vt:lpstr>
      <vt:lpstr>Beam Gas Background</vt:lpstr>
      <vt:lpstr>Cross Section and Rate Comparisons</vt:lpstr>
      <vt:lpstr>DIS and Beam Gas Background Rates</vt:lpstr>
      <vt:lpstr>Impact of Beam Background on Detector Performance</vt:lpstr>
      <vt:lpstr>Radiation at IR</vt:lpstr>
      <vt:lpstr>Proton and Neutron Radiation</vt:lpstr>
      <vt:lpstr>Summary and Outlook</vt:lpstr>
      <vt:lpstr>PowerPoint Presentation</vt:lpstr>
      <vt:lpstr>Lessons from HERA II upgrade</vt:lpstr>
      <vt:lpstr>Lessons from HERA II upgrade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699</cp:revision>
  <dcterms:created xsi:type="dcterms:W3CDTF">2019-04-29T20:50:32Z</dcterms:created>
  <dcterms:modified xsi:type="dcterms:W3CDTF">2023-08-20T00:21:42Z</dcterms:modified>
</cp:coreProperties>
</file>