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sldIdLst>
    <p:sldId id="316" r:id="rId5"/>
    <p:sldId id="3918" r:id="rId6"/>
    <p:sldId id="3932" r:id="rId7"/>
    <p:sldId id="3922" r:id="rId8"/>
    <p:sldId id="3923" r:id="rId9"/>
    <p:sldId id="3924" r:id="rId10"/>
    <p:sldId id="3919" r:id="rId11"/>
    <p:sldId id="3926" r:id="rId12"/>
    <p:sldId id="3925" r:id="rId13"/>
    <p:sldId id="3915" r:id="rId14"/>
    <p:sldId id="3909" r:id="rId15"/>
    <p:sldId id="3921" r:id="rId16"/>
    <p:sldId id="3934" r:id="rId17"/>
    <p:sldId id="3928" r:id="rId18"/>
    <p:sldId id="2283" r:id="rId19"/>
    <p:sldId id="2282" r:id="rId20"/>
    <p:sldId id="377" r:id="rId21"/>
    <p:sldId id="3929" r:id="rId22"/>
    <p:sldId id="256" r:id="rId23"/>
    <p:sldId id="3930" r:id="rId24"/>
    <p:sldId id="3910" r:id="rId25"/>
    <p:sldId id="3911" r:id="rId26"/>
    <p:sldId id="3927" r:id="rId27"/>
    <p:sldId id="3931" r:id="rId28"/>
    <p:sldId id="3920" r:id="rId29"/>
    <p:sldId id="3913" r:id="rId30"/>
    <p:sldId id="3917" r:id="rId31"/>
    <p:sldId id="300"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FFCC"/>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p:restoredTop sz="94646"/>
  </p:normalViewPr>
  <p:slideViewPr>
    <p:cSldViewPr snapToGrid="0" snapToObjects="1">
      <p:cViewPr varScale="1">
        <p:scale>
          <a:sx n="131" d="100"/>
          <a:sy n="131" d="100"/>
        </p:scale>
        <p:origin x="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516BF-D3CB-483E-A412-96C76539BC14}"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2674F-647D-4B17-A291-93F81348E053}" type="slidenum">
              <a:rPr lang="en-US" smtClean="0"/>
              <a:t>‹#›</a:t>
            </a:fld>
            <a:endParaRPr lang="en-US"/>
          </a:p>
        </p:txBody>
      </p:sp>
    </p:spTree>
    <p:extLst>
      <p:ext uri="{BB962C8B-B14F-4D97-AF65-F5344CB8AC3E}">
        <p14:creationId xmlns:p14="http://schemas.microsoft.com/office/powerpoint/2010/main" val="167884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71281"/>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2"/>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018873" y="6311898"/>
            <a:ext cx="27432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32480" y="6300029"/>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4724400" y="6300029"/>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4724400" y="631031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520" y="365128"/>
            <a:ext cx="10515600" cy="751640"/>
          </a:xfrm>
        </p:spPr>
        <p:txBody>
          <a:bodyPr>
            <a:norm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4724400" y="6310310"/>
            <a:ext cx="2743200" cy="365125"/>
          </a:xfrm>
        </p:spPr>
        <p:txBody>
          <a:bodyPr/>
          <a:lstStyle>
            <a:lvl1pPr algn="ctr">
              <a:defRPr sz="1600" b="1"/>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273225"/>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4724400" y="6218237"/>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4724400" y="6335655"/>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10" name="Picture 9">
            <a:extLst>
              <a:ext uri="{FF2B5EF4-FFF2-40B4-BE49-F238E27FC236}">
                <a16:creationId xmlns:a16="http://schemas.microsoft.com/office/drawing/2014/main" id="{3AF3181C-7075-5645-97E3-248EB6F42B7C}"/>
              </a:ext>
            </a:extLst>
          </p:cNvPr>
          <p:cNvPicPr>
            <a:picLocks noChangeAspect="1"/>
          </p:cNvPicPr>
          <p:nvPr userDrawn="1"/>
        </p:nvPicPr>
        <p:blipFill>
          <a:blip r:embed="rId13"/>
          <a:stretch>
            <a:fillRect/>
          </a:stretch>
        </p:blipFill>
        <p:spPr>
          <a:xfrm>
            <a:off x="6350" y="0"/>
            <a:ext cx="121793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0.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0.png"/><Relationship Id="rId7" Type="http://schemas.openxmlformats.org/officeDocument/2006/relationships/image" Target="../media/image29.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420.png"/><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803" y="2397874"/>
            <a:ext cx="9538433" cy="1774948"/>
          </a:xfrm>
        </p:spPr>
        <p:txBody>
          <a:bodyPr>
            <a:normAutofit fontScale="90000"/>
          </a:bodyPr>
          <a:lstStyle/>
          <a:p>
            <a:r>
              <a:rPr lang="en-US" sz="4900" dirty="0"/>
              <a:t>WBS 6.10.14</a:t>
            </a:r>
            <a:br>
              <a:rPr lang="en-US" sz="4900" dirty="0"/>
            </a:br>
            <a:r>
              <a:rPr lang="en-US" sz="4900" dirty="0"/>
              <a:t>Polarimetry</a:t>
            </a:r>
            <a:br>
              <a:rPr lang="en-US" dirty="0"/>
            </a:br>
            <a:br>
              <a:rPr lang="en-US" dirty="0"/>
            </a:br>
            <a:endParaRPr lang="en-US" sz="3100" dirty="0"/>
          </a:p>
        </p:txBody>
      </p:sp>
      <p:sp>
        <p:nvSpPr>
          <p:cNvPr id="3" name="Subtitle 2"/>
          <p:cNvSpPr>
            <a:spLocks noGrp="1"/>
          </p:cNvSpPr>
          <p:nvPr>
            <p:ph type="subTitle" idx="1"/>
          </p:nvPr>
        </p:nvSpPr>
        <p:spPr>
          <a:xfrm>
            <a:off x="3368432" y="3429344"/>
            <a:ext cx="8136804" cy="1823582"/>
          </a:xfrm>
        </p:spPr>
        <p:txBody>
          <a:bodyPr vert="horz" lIns="91440" tIns="45720" rIns="91440" bIns="45720" rtlCol="0" anchor="t">
            <a:noAutofit/>
          </a:bodyPr>
          <a:lstStyle/>
          <a:p>
            <a:r>
              <a:rPr lang="en-US" dirty="0">
                <a:latin typeface="Arial"/>
                <a:cs typeface="Arial"/>
              </a:rPr>
              <a:t>Oleg Eyser (BNL) / Dave Gaskell(JLab)</a:t>
            </a:r>
          </a:p>
          <a:p>
            <a:r>
              <a:rPr lang="en-US" dirty="0">
                <a:latin typeface="Arial"/>
                <a:cs typeface="Arial"/>
              </a:rPr>
              <a:t>EIC Detector Comprehensive</a:t>
            </a:r>
            <a:br>
              <a:rPr lang="en-US" dirty="0">
                <a:latin typeface="Arial"/>
                <a:cs typeface="Arial"/>
              </a:rPr>
            </a:br>
            <a:r>
              <a:rPr lang="en-US" dirty="0">
                <a:latin typeface="Arial"/>
                <a:cs typeface="Arial"/>
              </a:rPr>
              <a:t>Detector Design Review</a:t>
            </a:r>
          </a:p>
          <a:p>
            <a:r>
              <a:rPr lang="en-US" dirty="0">
                <a:latin typeface="Arial"/>
                <a:cs typeface="Arial"/>
              </a:rPr>
              <a:t>August 29-30, 2023</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D886F-89A5-DA6A-F2BD-4BFBB47362E4}"/>
              </a:ext>
            </a:extLst>
          </p:cNvPr>
          <p:cNvPicPr>
            <a:picLocks noChangeAspect="1"/>
          </p:cNvPicPr>
          <p:nvPr/>
        </p:nvPicPr>
        <p:blipFill>
          <a:blip r:embed="rId2"/>
          <a:stretch>
            <a:fillRect/>
          </a:stretch>
        </p:blipFill>
        <p:spPr>
          <a:xfrm>
            <a:off x="8194955" y="2165981"/>
            <a:ext cx="3841534" cy="4034577"/>
          </a:xfrm>
          <a:prstGeom prst="rect">
            <a:avLst/>
          </a:prstGeom>
        </p:spPr>
      </p:pic>
      <p:pic>
        <p:nvPicPr>
          <p:cNvPr id="9" name="Picture 8">
            <a:extLst>
              <a:ext uri="{FF2B5EF4-FFF2-40B4-BE49-F238E27FC236}">
                <a16:creationId xmlns:a16="http://schemas.microsoft.com/office/drawing/2014/main" id="{2C5DE224-2BDA-F389-E91E-6F1CEB414D60}"/>
              </a:ext>
            </a:extLst>
          </p:cNvPr>
          <p:cNvPicPr>
            <a:picLocks noChangeAspect="1"/>
          </p:cNvPicPr>
          <p:nvPr/>
        </p:nvPicPr>
        <p:blipFill>
          <a:blip r:embed="rId3"/>
          <a:stretch>
            <a:fillRect/>
          </a:stretch>
        </p:blipFill>
        <p:spPr>
          <a:xfrm>
            <a:off x="634892" y="1385026"/>
            <a:ext cx="10467941" cy="1278786"/>
          </a:xfrm>
          <a:prstGeom prst="rect">
            <a:avLst/>
          </a:prstGeom>
        </p:spPr>
      </p:pic>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p:txBody>
          <a:bodyPr anchor="t">
            <a:normAutofit fontScale="90000"/>
          </a:bodyPr>
          <a:lstStyle/>
          <a:p>
            <a:r>
              <a:rPr lang="en-US" dirty="0"/>
              <a:t>ESR Compton – Beamline Design</a:t>
            </a:r>
            <a:br>
              <a:rPr lang="en-US" dirty="0"/>
            </a:br>
            <a:r>
              <a:rPr lang="en-US" dirty="0"/>
              <a:t>and </a:t>
            </a:r>
            <a:r>
              <a:rPr lang="en-US" dirty="0" err="1"/>
              <a:t>Synchroton</a:t>
            </a:r>
            <a:r>
              <a:rPr lang="en-US" dirty="0"/>
              <a:t> Backgrounds</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10</a:t>
            </a:fld>
            <a:endParaRPr lang="en-US" dirty="0"/>
          </a:p>
        </p:txBody>
      </p:sp>
      <p:sp>
        <p:nvSpPr>
          <p:cNvPr id="7" name="TextBox 6">
            <a:extLst>
              <a:ext uri="{FF2B5EF4-FFF2-40B4-BE49-F238E27FC236}">
                <a16:creationId xmlns:a16="http://schemas.microsoft.com/office/drawing/2014/main" id="{3C807EA9-5E0F-91FA-FBBC-698E870A11FC}"/>
              </a:ext>
            </a:extLst>
          </p:cNvPr>
          <p:cNvSpPr txBox="1"/>
          <p:nvPr/>
        </p:nvSpPr>
        <p:spPr>
          <a:xfrm>
            <a:off x="365760" y="2672745"/>
            <a:ext cx="7432325" cy="37087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Beampipe design for region downstream of laser-electron beam collisions underway</a:t>
            </a:r>
          </a:p>
          <a:p>
            <a:pPr marL="342900" indent="-342900">
              <a:spcAft>
                <a:spcPts val="600"/>
              </a:spcAft>
              <a:buFont typeface="Arial" panose="020B0604020202020204" pitchFamily="34" charset="0"/>
              <a:buChar char="•"/>
            </a:pPr>
            <a:r>
              <a:rPr lang="en-US" sz="2000" dirty="0">
                <a:sym typeface="Wingdings" pitchFamily="2" charset="2"/>
              </a:rPr>
              <a:t>Need photon exit window and room to accommodate scattered electrons and electron detector</a:t>
            </a:r>
          </a:p>
          <a:p>
            <a:pPr marL="342900" indent="-342900">
              <a:spcAft>
                <a:spcPts val="600"/>
              </a:spcAft>
              <a:buFont typeface="Arial" panose="020B0604020202020204" pitchFamily="34" charset="0"/>
              <a:buChar char="•"/>
            </a:pPr>
            <a:r>
              <a:rPr lang="en-US" sz="2000" dirty="0">
                <a:sym typeface="Wingdings" pitchFamily="2" charset="2"/>
              </a:rPr>
              <a:t>Impedance likely an issue – electron detector may need to be outside beam pipe, but this could limit how much of the spectrum we can detect</a:t>
            </a:r>
          </a:p>
          <a:p>
            <a:pPr marL="342900" indent="-342900">
              <a:spcAft>
                <a:spcPts val="600"/>
              </a:spcAft>
              <a:buFont typeface="Arial" panose="020B0604020202020204" pitchFamily="34" charset="0"/>
              <a:buChar char="•"/>
            </a:pPr>
            <a:r>
              <a:rPr lang="en-US" sz="2000" dirty="0">
                <a:sym typeface="Wingdings" pitchFamily="2" charset="2"/>
              </a:rPr>
              <a:t>Synchrotron backgrounds at 18 GeV require 2 cm tungsten shield!  Although polarimeter location has been chosen, need to iterate with machine group to minimize synchrotron backgrounds (dipole bend too large)</a:t>
            </a:r>
            <a:endParaRPr lang="en-US" sz="2000" dirty="0"/>
          </a:p>
        </p:txBody>
      </p:sp>
      <p:sp>
        <p:nvSpPr>
          <p:cNvPr id="5" name="TextBox 4">
            <a:extLst>
              <a:ext uri="{FF2B5EF4-FFF2-40B4-BE49-F238E27FC236}">
                <a16:creationId xmlns:a16="http://schemas.microsoft.com/office/drawing/2014/main" id="{E03D89CA-62F6-7885-9115-E674B480C2DF}"/>
              </a:ext>
            </a:extLst>
          </p:cNvPr>
          <p:cNvSpPr txBox="1"/>
          <p:nvPr/>
        </p:nvSpPr>
        <p:spPr>
          <a:xfrm>
            <a:off x="8194955" y="5831226"/>
            <a:ext cx="2439212" cy="369332"/>
          </a:xfrm>
          <a:prstGeom prst="rect">
            <a:avLst/>
          </a:prstGeom>
          <a:noFill/>
        </p:spPr>
        <p:txBody>
          <a:bodyPr wrap="square">
            <a:spAutoFit/>
          </a:bodyPr>
          <a:lstStyle/>
          <a:p>
            <a:r>
              <a:rPr lang="en-US" sz="1800" i="1" dirty="0" err="1">
                <a:effectLst/>
              </a:rPr>
              <a:t>Zhengqiao</a:t>
            </a:r>
            <a:r>
              <a:rPr lang="en-US" sz="1800" i="1" dirty="0">
                <a:effectLst/>
              </a:rPr>
              <a:t> Zhang (BNL)</a:t>
            </a:r>
            <a:endParaRPr lang="en-US" i="1" dirty="0"/>
          </a:p>
        </p:txBody>
      </p:sp>
      <p:sp>
        <p:nvSpPr>
          <p:cNvPr id="3" name="TextBox 2">
            <a:extLst>
              <a:ext uri="{FF2B5EF4-FFF2-40B4-BE49-F238E27FC236}">
                <a16:creationId xmlns:a16="http://schemas.microsoft.com/office/drawing/2014/main" id="{14510587-EDEB-CAF5-B1D1-750CF8B992B5}"/>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338906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low confidence">
            <a:extLst>
              <a:ext uri="{FF2B5EF4-FFF2-40B4-BE49-F238E27FC236}">
                <a16:creationId xmlns:a16="http://schemas.microsoft.com/office/drawing/2014/main" id="{050790DF-8FE0-9CAE-2478-554EEC4E980F}"/>
              </a:ext>
            </a:extLst>
          </p:cNvPr>
          <p:cNvPicPr>
            <a:picLocks noChangeAspect="1"/>
          </p:cNvPicPr>
          <p:nvPr/>
        </p:nvPicPr>
        <p:blipFill>
          <a:blip r:embed="rId2"/>
          <a:stretch>
            <a:fillRect/>
          </a:stretch>
        </p:blipFill>
        <p:spPr>
          <a:xfrm>
            <a:off x="70602" y="4380928"/>
            <a:ext cx="12050795" cy="1548256"/>
          </a:xfrm>
          <a:prstGeom prst="rect">
            <a:avLst/>
          </a:prstGeom>
        </p:spPr>
      </p:pic>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p:txBody>
          <a:bodyPr>
            <a:normAutofit/>
          </a:bodyPr>
          <a:lstStyle/>
          <a:p>
            <a:r>
              <a:rPr lang="en-US" dirty="0"/>
              <a:t>Rapid Cycling Synchrotron Compton</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11</a:t>
            </a:fld>
            <a:endParaRPr lang="en-US" dirty="0"/>
          </a:p>
        </p:txBody>
      </p:sp>
      <p:sp>
        <p:nvSpPr>
          <p:cNvPr id="5" name="TextBox 4">
            <a:extLst>
              <a:ext uri="{FF2B5EF4-FFF2-40B4-BE49-F238E27FC236}">
                <a16:creationId xmlns:a16="http://schemas.microsoft.com/office/drawing/2014/main" id="{FE732987-81A6-6033-2F49-178DBBA9E7C7}"/>
              </a:ext>
            </a:extLst>
          </p:cNvPr>
          <p:cNvSpPr txBox="1"/>
          <p:nvPr/>
        </p:nvSpPr>
        <p:spPr>
          <a:xfrm>
            <a:off x="365760" y="1188720"/>
            <a:ext cx="5480236" cy="2318583"/>
          </a:xfrm>
          <a:prstGeom prst="rect">
            <a:avLst/>
          </a:prstGeom>
          <a:noFill/>
        </p:spPr>
        <p:txBody>
          <a:bodyPr wrap="square" rtlCol="0">
            <a:spAutoFit/>
          </a:bodyPr>
          <a:lstStyle/>
          <a:p>
            <a:pPr>
              <a:spcAft>
                <a:spcPts val="400"/>
              </a:spcAft>
            </a:pPr>
            <a:r>
              <a:rPr lang="en-US" sz="2000" u="sng" dirty="0"/>
              <a:t>RCS properties</a:t>
            </a:r>
          </a:p>
          <a:p>
            <a:pPr marL="342900" indent="-342900">
              <a:spcAft>
                <a:spcPts val="400"/>
              </a:spcAft>
              <a:buFont typeface="Arial" panose="020B0604020202020204" pitchFamily="34" charset="0"/>
              <a:buChar char="•"/>
            </a:pPr>
            <a:r>
              <a:rPr lang="en-US" dirty="0"/>
              <a:t>RCS accelerates electron bunches from 0.4 GeV to full beam energy (5-18 GeV)</a:t>
            </a:r>
          </a:p>
          <a:p>
            <a:pPr marL="342900" indent="-342900">
              <a:spcAft>
                <a:spcPts val="400"/>
              </a:spcAft>
              <a:buFont typeface="Arial" panose="020B0604020202020204" pitchFamily="34" charset="0"/>
              <a:buChar char="•"/>
            </a:pPr>
            <a:r>
              <a:rPr lang="en-US" dirty="0"/>
              <a:t>Bunch frequency </a:t>
            </a:r>
            <a:r>
              <a:rPr lang="en-US" dirty="0">
                <a:sym typeface="Wingdings" pitchFamily="2" charset="2"/>
              </a:rPr>
              <a:t> 2 Hz</a:t>
            </a:r>
          </a:p>
          <a:p>
            <a:pPr marL="342900" indent="-342900">
              <a:spcAft>
                <a:spcPts val="400"/>
              </a:spcAft>
              <a:buFont typeface="Arial" panose="020B0604020202020204" pitchFamily="34" charset="0"/>
              <a:buChar char="•"/>
            </a:pPr>
            <a:r>
              <a:rPr lang="en-US" dirty="0">
                <a:sym typeface="Wingdings" pitchFamily="2" charset="2"/>
              </a:rPr>
              <a:t>Bunch charge  up to 28 </a:t>
            </a:r>
            <a:r>
              <a:rPr lang="en-US" dirty="0" err="1">
                <a:sym typeface="Wingdings" pitchFamily="2" charset="2"/>
              </a:rPr>
              <a:t>nA</a:t>
            </a:r>
            <a:endParaRPr lang="en-US" dirty="0">
              <a:sym typeface="Wingdings" pitchFamily="2" charset="2"/>
            </a:endParaRPr>
          </a:p>
          <a:p>
            <a:pPr marL="342900" indent="-342900">
              <a:spcAft>
                <a:spcPts val="400"/>
              </a:spcAft>
              <a:buFont typeface="Arial" panose="020B0604020202020204" pitchFamily="34" charset="0"/>
              <a:buChar char="•"/>
            </a:pPr>
            <a:r>
              <a:rPr lang="en-US" dirty="0">
                <a:sym typeface="Wingdings" pitchFamily="2" charset="2"/>
              </a:rPr>
              <a:t>Ramping time = 100 </a:t>
            </a:r>
            <a:r>
              <a:rPr lang="en-US" dirty="0" err="1">
                <a:sym typeface="Wingdings" pitchFamily="2" charset="2"/>
              </a:rPr>
              <a:t>ms</a:t>
            </a:r>
            <a:endParaRPr lang="en-US" dirty="0">
              <a:sym typeface="Wingdings" pitchFamily="2" charset="2"/>
            </a:endParaRPr>
          </a:p>
          <a:p>
            <a:pPr>
              <a:spcAft>
                <a:spcPts val="400"/>
              </a:spcAft>
            </a:pPr>
            <a:endParaRPr lang="en-US" dirty="0"/>
          </a:p>
        </p:txBody>
      </p:sp>
      <p:sp>
        <p:nvSpPr>
          <p:cNvPr id="6" name="Right Arrow 5">
            <a:extLst>
              <a:ext uri="{FF2B5EF4-FFF2-40B4-BE49-F238E27FC236}">
                <a16:creationId xmlns:a16="http://schemas.microsoft.com/office/drawing/2014/main" id="{0037D3C1-D344-1DF2-7C42-7D00B3FE2F42}"/>
              </a:ext>
            </a:extLst>
          </p:cNvPr>
          <p:cNvSpPr/>
          <p:nvPr/>
        </p:nvSpPr>
        <p:spPr>
          <a:xfrm>
            <a:off x="6026221" y="1553065"/>
            <a:ext cx="1105319" cy="622998"/>
          </a:xfrm>
          <a:prstGeom prst="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60CE53-2BD8-4C52-FF68-608644C777E4}"/>
              </a:ext>
            </a:extLst>
          </p:cNvPr>
          <p:cNvSpPr txBox="1"/>
          <p:nvPr/>
        </p:nvSpPr>
        <p:spPr>
          <a:xfrm>
            <a:off x="7422739" y="1188720"/>
            <a:ext cx="4448322" cy="1661993"/>
          </a:xfrm>
          <a:prstGeom prst="rect">
            <a:avLst/>
          </a:prstGeom>
          <a:noFill/>
        </p:spPr>
        <p:txBody>
          <a:bodyPr wrap="square" rtlCol="0">
            <a:spAutoFit/>
          </a:bodyPr>
          <a:lstStyle/>
          <a:p>
            <a:pPr>
              <a:spcAft>
                <a:spcPts val="400"/>
              </a:spcAft>
            </a:pPr>
            <a:r>
              <a:rPr lang="en-US" sz="2000" u="sng" dirty="0"/>
              <a:t>Polarimetry challenges</a:t>
            </a:r>
          </a:p>
          <a:p>
            <a:pPr marL="285750" indent="-285750">
              <a:spcAft>
                <a:spcPts val="400"/>
              </a:spcAft>
              <a:buFont typeface="Arial" panose="020B0604020202020204" pitchFamily="34" charset="0"/>
              <a:buChar char="•"/>
            </a:pPr>
            <a:r>
              <a:rPr lang="en-US" dirty="0"/>
              <a:t>Analyzing power often depends on beam energy </a:t>
            </a:r>
          </a:p>
          <a:p>
            <a:pPr marL="285750" indent="-285750">
              <a:spcAft>
                <a:spcPts val="400"/>
              </a:spcAft>
              <a:buFont typeface="Arial" panose="020B0604020202020204" pitchFamily="34" charset="0"/>
              <a:buChar char="•"/>
            </a:pPr>
            <a:r>
              <a:rPr lang="en-US" dirty="0"/>
              <a:t>Low average current</a:t>
            </a:r>
          </a:p>
          <a:p>
            <a:pPr marL="285750" indent="-285750">
              <a:spcAft>
                <a:spcPts val="400"/>
              </a:spcAft>
              <a:buFont typeface="Arial" panose="020B0604020202020204" pitchFamily="34" charset="0"/>
              <a:buChar char="•"/>
            </a:pPr>
            <a:r>
              <a:rPr lang="en-US" dirty="0"/>
              <a:t>Bunch lifetime is short</a:t>
            </a:r>
          </a:p>
        </p:txBody>
      </p:sp>
      <p:sp>
        <p:nvSpPr>
          <p:cNvPr id="9" name="TextBox 8">
            <a:extLst>
              <a:ext uri="{FF2B5EF4-FFF2-40B4-BE49-F238E27FC236}">
                <a16:creationId xmlns:a16="http://schemas.microsoft.com/office/drawing/2014/main" id="{AAFF8EFB-F2D6-3A08-2020-FCA50437D51C}"/>
              </a:ext>
            </a:extLst>
          </p:cNvPr>
          <p:cNvSpPr txBox="1"/>
          <p:nvPr/>
        </p:nvSpPr>
        <p:spPr>
          <a:xfrm>
            <a:off x="365759" y="3251158"/>
            <a:ext cx="11613907" cy="964367"/>
          </a:xfrm>
          <a:prstGeom prst="rect">
            <a:avLst/>
          </a:prstGeom>
          <a:noFill/>
        </p:spPr>
        <p:txBody>
          <a:bodyPr wrap="square" rtlCol="0">
            <a:spAutoFit/>
          </a:bodyPr>
          <a:lstStyle/>
          <a:p>
            <a:pPr>
              <a:spcAft>
                <a:spcPts val="400"/>
              </a:spcAft>
            </a:pPr>
            <a:r>
              <a:rPr lang="en-US" dirty="0"/>
              <a:t>Compton polarimeter can also be used for measurement of polarization in RCS</a:t>
            </a:r>
          </a:p>
          <a:p>
            <a:pPr marL="342900" indent="-342900">
              <a:spcAft>
                <a:spcPts val="400"/>
              </a:spcAft>
              <a:buFont typeface="Wingdings" pitchFamily="2" charset="2"/>
              <a:buChar char="à"/>
            </a:pPr>
            <a:r>
              <a:rPr lang="en-US" sz="1600" dirty="0">
                <a:sym typeface="Wingdings" pitchFamily="2" charset="2"/>
              </a:rPr>
              <a:t>Measurements will be averaged over several bunches – can tag accelerating bunches to get information on bunches at fixed energy</a:t>
            </a:r>
          </a:p>
          <a:p>
            <a:pPr marL="342900" indent="-342900">
              <a:spcAft>
                <a:spcPts val="400"/>
              </a:spcAft>
              <a:buFont typeface="Wingdings" pitchFamily="2" charset="2"/>
              <a:buChar char="à"/>
            </a:pPr>
            <a:r>
              <a:rPr lang="en-US" sz="1600" dirty="0">
                <a:sym typeface="Wingdings" pitchFamily="2" charset="2"/>
              </a:rPr>
              <a:t>Requires measurement in multiphoton mode (many backscattered photons/electron bunch)</a:t>
            </a:r>
            <a:endParaRPr lang="en-US" sz="1600" dirty="0"/>
          </a:p>
        </p:txBody>
      </p:sp>
      <p:sp>
        <p:nvSpPr>
          <p:cNvPr id="14" name="TextBox 13">
            <a:extLst>
              <a:ext uri="{FF2B5EF4-FFF2-40B4-BE49-F238E27FC236}">
                <a16:creationId xmlns:a16="http://schemas.microsoft.com/office/drawing/2014/main" id="{C25F7F07-C40A-9BA2-6750-485D2923C699}"/>
              </a:ext>
            </a:extLst>
          </p:cNvPr>
          <p:cNvSpPr txBox="1"/>
          <p:nvPr/>
        </p:nvSpPr>
        <p:spPr>
          <a:xfrm>
            <a:off x="7636382" y="5989742"/>
            <a:ext cx="907621" cy="369332"/>
          </a:xfrm>
          <a:prstGeom prst="rect">
            <a:avLst/>
          </a:prstGeom>
          <a:solidFill>
            <a:schemeClr val="bg1"/>
          </a:solidFill>
          <a:ln>
            <a:solidFill>
              <a:schemeClr val="tx1">
                <a:lumMod val="50000"/>
                <a:lumOff val="50000"/>
              </a:schemeClr>
            </a:solidFill>
          </a:ln>
        </p:spPr>
        <p:txBody>
          <a:bodyPr wrap="none" rtlCol="0">
            <a:spAutoFit/>
          </a:bodyPr>
          <a:lstStyle/>
          <a:p>
            <a:r>
              <a:rPr lang="en-US" dirty="0"/>
              <a:t>Laser IP</a:t>
            </a:r>
          </a:p>
        </p:txBody>
      </p:sp>
      <p:cxnSp>
        <p:nvCxnSpPr>
          <p:cNvPr id="38" name="Straight Arrow Connector 37">
            <a:extLst>
              <a:ext uri="{FF2B5EF4-FFF2-40B4-BE49-F238E27FC236}">
                <a16:creationId xmlns:a16="http://schemas.microsoft.com/office/drawing/2014/main" id="{EA8C9C38-DEFD-694F-1A6A-49E4C8CBD702}"/>
              </a:ext>
            </a:extLst>
          </p:cNvPr>
          <p:cNvCxnSpPr>
            <a:cxnSpLocks/>
            <a:stCxn id="14" idx="0"/>
          </p:cNvCxnSpPr>
          <p:nvPr/>
        </p:nvCxnSpPr>
        <p:spPr>
          <a:xfrm flipH="1" flipV="1">
            <a:off x="7756988" y="5630238"/>
            <a:ext cx="333205" cy="359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B90DA55-FC5F-9D42-AF98-9EF6642DDBBC}"/>
              </a:ext>
            </a:extLst>
          </p:cNvPr>
          <p:cNvSpPr txBox="1"/>
          <p:nvPr/>
        </p:nvSpPr>
        <p:spPr>
          <a:xfrm>
            <a:off x="206410" y="5989742"/>
            <a:ext cx="1718547" cy="369332"/>
          </a:xfrm>
          <a:prstGeom prst="rect">
            <a:avLst/>
          </a:prstGeom>
          <a:solidFill>
            <a:schemeClr val="bg1"/>
          </a:solidFill>
          <a:ln>
            <a:solidFill>
              <a:schemeClr val="tx1">
                <a:lumMod val="50000"/>
                <a:lumOff val="50000"/>
              </a:schemeClr>
            </a:solidFill>
          </a:ln>
        </p:spPr>
        <p:txBody>
          <a:bodyPr wrap="none" rtlCol="0">
            <a:spAutoFit/>
          </a:bodyPr>
          <a:lstStyle/>
          <a:p>
            <a:r>
              <a:rPr lang="en-US" dirty="0"/>
              <a:t>Photon detector</a:t>
            </a:r>
          </a:p>
        </p:txBody>
      </p:sp>
      <p:cxnSp>
        <p:nvCxnSpPr>
          <p:cNvPr id="40" name="Straight Arrow Connector 39">
            <a:extLst>
              <a:ext uri="{FF2B5EF4-FFF2-40B4-BE49-F238E27FC236}">
                <a16:creationId xmlns:a16="http://schemas.microsoft.com/office/drawing/2014/main" id="{CAB5AF60-1823-0AD0-9EBB-03C0C930FE2E}"/>
              </a:ext>
            </a:extLst>
          </p:cNvPr>
          <p:cNvCxnSpPr>
            <a:cxnSpLocks/>
            <a:stCxn id="39" idx="0"/>
          </p:cNvCxnSpPr>
          <p:nvPr/>
        </p:nvCxnSpPr>
        <p:spPr>
          <a:xfrm flipH="1" flipV="1">
            <a:off x="821935" y="5630238"/>
            <a:ext cx="243749" cy="359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1CC57CE-7B98-A5F6-C5BE-6168FDF214DF}"/>
              </a:ext>
            </a:extLst>
          </p:cNvPr>
          <p:cNvSpPr txBox="1"/>
          <p:nvPr/>
        </p:nvSpPr>
        <p:spPr>
          <a:xfrm>
            <a:off x="3915583" y="5762107"/>
            <a:ext cx="2105063" cy="369332"/>
          </a:xfrm>
          <a:prstGeom prst="rect">
            <a:avLst/>
          </a:prstGeom>
          <a:solidFill>
            <a:schemeClr val="bg1"/>
          </a:solidFill>
        </p:spPr>
        <p:txBody>
          <a:bodyPr wrap="none" rtlCol="0">
            <a:spAutoFit/>
          </a:bodyPr>
          <a:lstStyle/>
          <a:p>
            <a:r>
              <a:rPr lang="en-US" i="1" dirty="0"/>
              <a:t>Bijan Bhandari - BNL</a:t>
            </a:r>
          </a:p>
        </p:txBody>
      </p:sp>
      <p:sp>
        <p:nvSpPr>
          <p:cNvPr id="3" name="TextBox 2">
            <a:extLst>
              <a:ext uri="{FF2B5EF4-FFF2-40B4-BE49-F238E27FC236}">
                <a16:creationId xmlns:a16="http://schemas.microsoft.com/office/drawing/2014/main" id="{49195BC6-5299-6343-D73D-1E148E00666F}"/>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59162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3C12-726C-A43E-239D-A7B02B6C9F77}"/>
              </a:ext>
            </a:extLst>
          </p:cNvPr>
          <p:cNvSpPr>
            <a:spLocks noGrp="1"/>
          </p:cNvSpPr>
          <p:nvPr>
            <p:ph type="title"/>
          </p:nvPr>
        </p:nvSpPr>
        <p:spPr/>
        <p:txBody>
          <a:bodyPr anchor="t">
            <a:normAutofit fontScale="90000"/>
          </a:bodyPr>
          <a:lstStyle/>
          <a:p>
            <a:r>
              <a:rPr lang="en-US" sz="4000" dirty="0"/>
              <a:t>Transverse Polarimetry in </a:t>
            </a:r>
            <a:br>
              <a:rPr lang="en-US" sz="4000" dirty="0"/>
            </a:br>
            <a:r>
              <a:rPr lang="en-US" sz="4000" dirty="0"/>
              <a:t>Multi-Photon mode</a:t>
            </a:r>
          </a:p>
        </p:txBody>
      </p:sp>
      <p:sp>
        <p:nvSpPr>
          <p:cNvPr id="4" name="Slide Number Placeholder 3">
            <a:extLst>
              <a:ext uri="{FF2B5EF4-FFF2-40B4-BE49-F238E27FC236}">
                <a16:creationId xmlns:a16="http://schemas.microsoft.com/office/drawing/2014/main" id="{16A3C6FC-9377-F85A-EE5D-2A6EF652FEEC}"/>
              </a:ext>
            </a:extLst>
          </p:cNvPr>
          <p:cNvSpPr>
            <a:spLocks noGrp="1"/>
          </p:cNvSpPr>
          <p:nvPr>
            <p:ph type="sldNum" sz="quarter" idx="12"/>
          </p:nvPr>
        </p:nvSpPr>
        <p:spPr/>
        <p:txBody>
          <a:bodyPr/>
          <a:lstStyle/>
          <a:p>
            <a:fld id="{893C5830-40F3-F04E-B2E3-10E6672BA8FF}" type="slidenum">
              <a:rPr lang="en-US" smtClean="0"/>
              <a:pPr/>
              <a:t>12</a:t>
            </a:fld>
            <a:endParaRPr lang="en-US" dirty="0"/>
          </a:p>
        </p:txBody>
      </p:sp>
      <p:pic>
        <p:nvPicPr>
          <p:cNvPr id="5" name="Picture 4">
            <a:extLst>
              <a:ext uri="{FF2B5EF4-FFF2-40B4-BE49-F238E27FC236}">
                <a16:creationId xmlns:a16="http://schemas.microsoft.com/office/drawing/2014/main" id="{4AF29B87-F86D-8C84-1735-C62A716A3D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81325" y="468582"/>
            <a:ext cx="4506759" cy="6243428"/>
          </a:xfrm>
          <a:prstGeom prst="rect">
            <a:avLst/>
          </a:prstGeom>
        </p:spPr>
      </p:pic>
      <p:sp>
        <p:nvSpPr>
          <p:cNvPr id="6" name="TextBox 5">
            <a:extLst>
              <a:ext uri="{FF2B5EF4-FFF2-40B4-BE49-F238E27FC236}">
                <a16:creationId xmlns:a16="http://schemas.microsoft.com/office/drawing/2014/main" id="{61E6D5E7-5759-5721-1D54-428C46803DCF}"/>
              </a:ext>
            </a:extLst>
          </p:cNvPr>
          <p:cNvSpPr txBox="1"/>
          <p:nvPr/>
        </p:nvSpPr>
        <p:spPr>
          <a:xfrm>
            <a:off x="365759" y="1503510"/>
            <a:ext cx="5208187" cy="3801041"/>
          </a:xfrm>
          <a:prstGeom prst="rect">
            <a:avLst/>
          </a:prstGeom>
          <a:noFill/>
        </p:spPr>
        <p:txBody>
          <a:bodyPr wrap="square" rtlCol="0">
            <a:spAutoFit/>
          </a:bodyPr>
          <a:lstStyle/>
          <a:p>
            <a:pPr>
              <a:spcAft>
                <a:spcPts val="600"/>
              </a:spcAft>
            </a:pPr>
            <a:r>
              <a:rPr lang="en-US" dirty="0"/>
              <a:t>Highest precision transverse Compton polarimeter operated in </a:t>
            </a:r>
            <a:r>
              <a:rPr lang="en-US" b="1" dirty="0">
                <a:solidFill>
                  <a:srgbClr val="222BFB"/>
                </a:solidFill>
              </a:rPr>
              <a:t>single photon</a:t>
            </a:r>
            <a:r>
              <a:rPr lang="en-US" dirty="0"/>
              <a:t> mode (HERA)</a:t>
            </a:r>
          </a:p>
          <a:p>
            <a:pPr marL="285750" indent="-285750">
              <a:spcAft>
                <a:spcPts val="600"/>
              </a:spcAft>
              <a:buFont typeface="Wingdings" panose="05000000000000000000" pitchFamily="2" charset="2"/>
              <a:buChar char="à"/>
            </a:pPr>
            <a:r>
              <a:rPr lang="en-US" dirty="0">
                <a:sym typeface="Wingdings" pitchFamily="2" charset="2"/>
              </a:rPr>
              <a:t>RCS requires position sensitive measurement in </a:t>
            </a:r>
            <a:r>
              <a:rPr lang="en-US" b="1" dirty="0">
                <a:solidFill>
                  <a:srgbClr val="FF0000"/>
                </a:solidFill>
                <a:sym typeface="Wingdings" pitchFamily="2" charset="2"/>
              </a:rPr>
              <a:t>multi-photon</a:t>
            </a:r>
            <a:r>
              <a:rPr lang="en-US" dirty="0">
                <a:sym typeface="Wingdings" pitchFamily="2" charset="2"/>
              </a:rPr>
              <a:t> mode</a:t>
            </a:r>
          </a:p>
          <a:p>
            <a:pPr>
              <a:spcAft>
                <a:spcPts val="600"/>
              </a:spcAft>
            </a:pPr>
            <a:r>
              <a:rPr lang="en-US" dirty="0"/>
              <a:t>Need highly segmented detector sensitive to signal size (not just counts above threshold)</a:t>
            </a:r>
          </a:p>
          <a:p>
            <a:pPr marL="285750" indent="-285750">
              <a:spcAft>
                <a:spcPts val="600"/>
              </a:spcAft>
              <a:buFont typeface="Wingdings" pitchFamily="2" charset="2"/>
              <a:buChar char="à"/>
            </a:pPr>
            <a:r>
              <a:rPr lang="en-US" dirty="0">
                <a:sym typeface="Wingdings" pitchFamily="2" charset="2"/>
              </a:rPr>
              <a:t>LEP polarimeter operated in this fashion, although with relatively low precision</a:t>
            </a:r>
          </a:p>
          <a:p>
            <a:pPr>
              <a:spcAft>
                <a:spcPts val="600"/>
              </a:spcAft>
            </a:pPr>
            <a:r>
              <a:rPr lang="en-US" dirty="0">
                <a:sym typeface="Wingdings" pitchFamily="2" charset="2"/>
              </a:rPr>
              <a:t>Simulations will guide the detector technology choice based on requirements for radiation hardness and position resolution</a:t>
            </a:r>
          </a:p>
          <a:p>
            <a:pPr>
              <a:spcAft>
                <a:spcPts val="600"/>
              </a:spcAft>
            </a:pPr>
            <a:r>
              <a:rPr lang="en-US" dirty="0">
                <a:sym typeface="Wingdings" pitchFamily="2" charset="2"/>
              </a:rPr>
              <a:t>Note: RCS Compton only needed for machine setup</a:t>
            </a:r>
          </a:p>
        </p:txBody>
      </p:sp>
      <p:sp>
        <p:nvSpPr>
          <p:cNvPr id="3" name="TextBox 2">
            <a:extLst>
              <a:ext uri="{FF2B5EF4-FFF2-40B4-BE49-F238E27FC236}">
                <a16:creationId xmlns:a16="http://schemas.microsoft.com/office/drawing/2014/main" id="{673337D7-BE5D-C1C1-7D06-E6E6B4BB47EF}"/>
              </a:ext>
            </a:extLst>
          </p:cNvPr>
          <p:cNvSpPr txBox="1"/>
          <p:nvPr/>
        </p:nvSpPr>
        <p:spPr>
          <a:xfrm>
            <a:off x="9793008" y="203103"/>
            <a:ext cx="2215991" cy="830997"/>
          </a:xfrm>
          <a:prstGeom prst="rect">
            <a:avLst/>
          </a:prstGeom>
          <a:solidFill>
            <a:srgbClr val="0070C0"/>
          </a:solidFill>
        </p:spPr>
        <p:txBody>
          <a:bodyPr wrap="none" rtlCol="0">
            <a:spAutoFit/>
          </a:bodyPr>
          <a:lstStyle/>
          <a:p>
            <a:pPr algn="r"/>
            <a:r>
              <a:rPr lang="en-US" sz="1600" dirty="0">
                <a:solidFill>
                  <a:schemeClr val="bg1"/>
                </a:solidFill>
              </a:rPr>
              <a:t>#1 technology questions</a:t>
            </a:r>
          </a:p>
          <a:p>
            <a:pPr algn="r"/>
            <a:r>
              <a:rPr lang="en-US" sz="1600" dirty="0">
                <a:solidFill>
                  <a:schemeClr val="bg1"/>
                </a:solidFill>
              </a:rPr>
              <a:t>#2 requirements</a:t>
            </a:r>
          </a:p>
          <a:p>
            <a:pPr algn="r"/>
            <a:r>
              <a:rPr lang="en-US" sz="1600" dirty="0">
                <a:solidFill>
                  <a:schemeClr val="bg1"/>
                </a:solidFill>
              </a:rPr>
              <a:t>#5 design maturity</a:t>
            </a:r>
          </a:p>
        </p:txBody>
      </p:sp>
    </p:spTree>
    <p:extLst>
      <p:ext uri="{BB962C8B-B14F-4D97-AF65-F5344CB8AC3E}">
        <p14:creationId xmlns:p14="http://schemas.microsoft.com/office/powerpoint/2010/main" val="3092855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50A6-8A04-F0B9-66D2-CD4D3BBA51FE}"/>
              </a:ext>
            </a:extLst>
          </p:cNvPr>
          <p:cNvSpPr>
            <a:spLocks noGrp="1"/>
          </p:cNvSpPr>
          <p:nvPr>
            <p:ph type="title"/>
          </p:nvPr>
        </p:nvSpPr>
        <p:spPr/>
        <p:txBody>
          <a:bodyPr/>
          <a:lstStyle/>
          <a:p>
            <a:r>
              <a:rPr lang="en-US" dirty="0"/>
              <a:t>Overview</a:t>
            </a:r>
          </a:p>
        </p:txBody>
      </p:sp>
      <p:pic>
        <p:nvPicPr>
          <p:cNvPr id="4" name="Picture 3">
            <a:extLst>
              <a:ext uri="{FF2B5EF4-FFF2-40B4-BE49-F238E27FC236}">
                <a16:creationId xmlns:a16="http://schemas.microsoft.com/office/drawing/2014/main" id="{D68C2D38-EF2A-D5D0-0096-C74C5EE7F8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2860" y="736886"/>
            <a:ext cx="6545926" cy="3234638"/>
          </a:xfrm>
          <a:prstGeom prst="rect">
            <a:avLst/>
          </a:prstGeom>
        </p:spPr>
      </p:pic>
      <p:sp>
        <p:nvSpPr>
          <p:cNvPr id="5" name="Oval 4">
            <a:extLst>
              <a:ext uri="{FF2B5EF4-FFF2-40B4-BE49-F238E27FC236}">
                <a16:creationId xmlns:a16="http://schemas.microsoft.com/office/drawing/2014/main" id="{A8BD67A7-F69E-AC8B-AB2B-C2B7FD96AFFE}"/>
              </a:ext>
            </a:extLst>
          </p:cNvPr>
          <p:cNvSpPr/>
          <p:nvPr/>
        </p:nvSpPr>
        <p:spPr>
          <a:xfrm>
            <a:off x="8402725" y="140946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74AB04-0A93-F808-79BE-58EEAD007DC5}"/>
              </a:ext>
            </a:extLst>
          </p:cNvPr>
          <p:cNvSpPr/>
          <p:nvPr/>
        </p:nvSpPr>
        <p:spPr>
          <a:xfrm>
            <a:off x="6048400" y="1702074"/>
            <a:ext cx="914400" cy="91440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D095252-11DE-A581-22D7-F0A0797DB3C5}"/>
              </a:ext>
            </a:extLst>
          </p:cNvPr>
          <p:cNvCxnSpPr>
            <a:cxnSpLocks/>
          </p:cNvCxnSpPr>
          <p:nvPr/>
        </p:nvCxnSpPr>
        <p:spPr>
          <a:xfrm flipH="1" flipV="1">
            <a:off x="9260100" y="2231015"/>
            <a:ext cx="387413" cy="4188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3A7CAD-860D-A26C-101E-19DB837AFABB}"/>
              </a:ext>
            </a:extLst>
          </p:cNvPr>
          <p:cNvSpPr txBox="1"/>
          <p:nvPr/>
        </p:nvSpPr>
        <p:spPr>
          <a:xfrm>
            <a:off x="8657337" y="2574935"/>
            <a:ext cx="3288905" cy="1461939"/>
          </a:xfrm>
          <a:prstGeom prst="rect">
            <a:avLst/>
          </a:prstGeom>
          <a:solidFill>
            <a:schemeClr val="bg1"/>
          </a:solidFill>
          <a:ln>
            <a:solidFill>
              <a:srgbClr val="FF0000"/>
            </a:solidFill>
          </a:ln>
        </p:spPr>
        <p:txBody>
          <a:bodyPr wrap="square" rtlCol="0">
            <a:spAutoFit/>
          </a:bodyPr>
          <a:lstStyle/>
          <a:p>
            <a:pPr algn="ctr">
              <a:spcAft>
                <a:spcPts val="600"/>
              </a:spcAft>
            </a:pPr>
            <a:r>
              <a:rPr lang="en-US" sz="1600" b="1" dirty="0">
                <a:solidFill>
                  <a:srgbClr val="FF0000"/>
                </a:solidFill>
                <a:latin typeface="Arial" panose="020B0604020202020204" pitchFamily="34" charset="0"/>
                <a:cs typeface="Arial" panose="020B0604020202020204" pitchFamily="34" charset="0"/>
              </a:rPr>
              <a:t>IR-4</a:t>
            </a:r>
          </a:p>
          <a:p>
            <a:pPr>
              <a:spcAft>
                <a:spcPts val="600"/>
              </a:spcAft>
            </a:pPr>
            <a:r>
              <a:rPr lang="en-US" sz="1600" dirty="0">
                <a:solidFill>
                  <a:srgbClr val="FF0000"/>
                </a:solidFill>
                <a:latin typeface="Arial" panose="020B0604020202020204" pitchFamily="34" charset="0"/>
                <a:cs typeface="Arial" panose="020B0604020202020204" pitchFamily="34" charset="0"/>
              </a:rPr>
              <a:t>Hadron polarimetry</a:t>
            </a:r>
          </a:p>
          <a:p>
            <a:pPr marL="285750" indent="-285750">
              <a:spcAft>
                <a:spcPts val="600"/>
              </a:spcAft>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HJET for absolute polarization</a:t>
            </a:r>
          </a:p>
          <a:p>
            <a:pPr marL="285750" indent="-285750">
              <a:spcAft>
                <a:spcPts val="600"/>
              </a:spcAft>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Fiber target for time dependence and bunch profile</a:t>
            </a:r>
          </a:p>
        </p:txBody>
      </p:sp>
      <p:cxnSp>
        <p:nvCxnSpPr>
          <p:cNvPr id="9" name="Straight Arrow Connector 8">
            <a:extLst>
              <a:ext uri="{FF2B5EF4-FFF2-40B4-BE49-F238E27FC236}">
                <a16:creationId xmlns:a16="http://schemas.microsoft.com/office/drawing/2014/main" id="{BF1E5002-FA51-82AF-5349-26ED9176EFE3}"/>
              </a:ext>
            </a:extLst>
          </p:cNvPr>
          <p:cNvCxnSpPr>
            <a:cxnSpLocks/>
          </p:cNvCxnSpPr>
          <p:nvPr/>
        </p:nvCxnSpPr>
        <p:spPr>
          <a:xfrm flipV="1">
            <a:off x="3778428" y="2403664"/>
            <a:ext cx="2269972" cy="32404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FB28CE-4F5B-D80A-239B-86DB62F01405}"/>
              </a:ext>
            </a:extLst>
          </p:cNvPr>
          <p:cNvSpPr txBox="1"/>
          <p:nvPr/>
        </p:nvSpPr>
        <p:spPr>
          <a:xfrm>
            <a:off x="215451" y="1331876"/>
            <a:ext cx="4317996" cy="1538883"/>
          </a:xfrm>
          <a:prstGeom prst="rect">
            <a:avLst/>
          </a:prstGeom>
          <a:solidFill>
            <a:schemeClr val="bg1"/>
          </a:solidFill>
          <a:ln>
            <a:solidFill>
              <a:srgbClr val="0000FF"/>
            </a:solidFill>
          </a:ln>
        </p:spPr>
        <p:txBody>
          <a:bodyPr wrap="square" rtlCol="0">
            <a:spAutoFit/>
          </a:bodyPr>
          <a:lstStyle/>
          <a:p>
            <a:pPr algn="ctr">
              <a:spcAft>
                <a:spcPts val="600"/>
              </a:spcAft>
            </a:pPr>
            <a:r>
              <a:rPr lang="en-US" sz="1600" b="1" dirty="0">
                <a:solidFill>
                  <a:srgbClr val="0000FF"/>
                </a:solidFill>
                <a:latin typeface="Arial" panose="020B0604020202020204" pitchFamily="34" charset="0"/>
                <a:cs typeface="Arial" panose="020B0604020202020204" pitchFamily="34" charset="0"/>
              </a:rPr>
              <a:t>IR-6 / </a:t>
            </a:r>
            <a:r>
              <a:rPr lang="en-US" sz="1600" b="1" dirty="0" err="1">
                <a:solidFill>
                  <a:srgbClr val="0000FF"/>
                </a:solidFill>
                <a:latin typeface="Arial" panose="020B0604020202020204" pitchFamily="34" charset="0"/>
                <a:cs typeface="Arial" panose="020B0604020202020204" pitchFamily="34" charset="0"/>
              </a:rPr>
              <a:t>ePIC</a:t>
            </a:r>
            <a:endParaRPr lang="en-US" sz="1600" b="1" dirty="0">
              <a:solidFill>
                <a:srgbClr val="0000FF"/>
              </a:solidFill>
              <a:latin typeface="Arial" panose="020B0604020202020204" pitchFamily="34" charset="0"/>
              <a:cs typeface="Arial" panose="020B0604020202020204" pitchFamily="34" charset="0"/>
            </a:endParaRPr>
          </a:p>
          <a:p>
            <a:pPr>
              <a:spcAft>
                <a:spcPts val="600"/>
              </a:spcAft>
            </a:pPr>
            <a:r>
              <a:rPr lang="en-US" sz="1600" dirty="0">
                <a:solidFill>
                  <a:srgbClr val="0000FF"/>
                </a:solidFill>
                <a:latin typeface="Arial" panose="020B0604020202020204" pitchFamily="34" charset="0"/>
                <a:cs typeface="Arial" panose="020B0604020202020204" pitchFamily="34" charset="0"/>
              </a:rPr>
              <a:t>Local polarimetry</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Inside spin rotators</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Fiber target for hadron polarization orientation</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Compton backscattering for electron polarization</a:t>
            </a:r>
          </a:p>
        </p:txBody>
      </p:sp>
      <p:sp>
        <p:nvSpPr>
          <p:cNvPr id="42" name="Slide Number Placeholder 41">
            <a:extLst>
              <a:ext uri="{FF2B5EF4-FFF2-40B4-BE49-F238E27FC236}">
                <a16:creationId xmlns:a16="http://schemas.microsoft.com/office/drawing/2014/main" id="{55584608-9D8F-B2AF-48AD-1C38DBB1A0B5}"/>
              </a:ext>
            </a:extLst>
          </p:cNvPr>
          <p:cNvSpPr>
            <a:spLocks noGrp="1"/>
          </p:cNvSpPr>
          <p:nvPr>
            <p:ph type="sldNum" sz="quarter" idx="12"/>
          </p:nvPr>
        </p:nvSpPr>
        <p:spPr/>
        <p:txBody>
          <a:bodyPr/>
          <a:lstStyle/>
          <a:p>
            <a:fld id="{893C5830-40F3-F04E-B2E3-10E6672BA8FF}" type="slidenum">
              <a:rPr lang="en-US" smtClean="0"/>
              <a:pPr/>
              <a:t>13</a:t>
            </a:fld>
            <a:endParaRPr lang="en-US"/>
          </a:p>
        </p:txBody>
      </p:sp>
      <p:grpSp>
        <p:nvGrpSpPr>
          <p:cNvPr id="11" name="Group 10">
            <a:extLst>
              <a:ext uri="{FF2B5EF4-FFF2-40B4-BE49-F238E27FC236}">
                <a16:creationId xmlns:a16="http://schemas.microsoft.com/office/drawing/2014/main" id="{5702538E-01B0-70C2-B967-7C704B127151}"/>
              </a:ext>
            </a:extLst>
          </p:cNvPr>
          <p:cNvGrpSpPr/>
          <p:nvPr/>
        </p:nvGrpSpPr>
        <p:grpSpPr>
          <a:xfrm>
            <a:off x="2013292" y="3647743"/>
            <a:ext cx="5991845" cy="813730"/>
            <a:chOff x="3168865" y="4346455"/>
            <a:chExt cx="5991845" cy="813730"/>
          </a:xfrm>
        </p:grpSpPr>
        <p:sp>
          <p:nvSpPr>
            <p:cNvPr id="12" name="Oval 11">
              <a:extLst>
                <a:ext uri="{FF2B5EF4-FFF2-40B4-BE49-F238E27FC236}">
                  <a16:creationId xmlns:a16="http://schemas.microsoft.com/office/drawing/2014/main" id="{65FD209B-DBA4-A7D3-987C-95F7A4D697A6}"/>
                </a:ext>
              </a:extLst>
            </p:cNvPr>
            <p:cNvSpPr/>
            <p:nvPr/>
          </p:nvSpPr>
          <p:spPr>
            <a:xfrm>
              <a:off x="3168865"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CDECC5-E09B-5151-0DB6-B36682112FE2}"/>
                </a:ext>
              </a:extLst>
            </p:cNvPr>
            <p:cNvSpPr/>
            <p:nvPr/>
          </p:nvSpPr>
          <p:spPr>
            <a:xfrm>
              <a:off x="3786386"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CE0FCA-0AD9-8F48-4669-F4D52DEAD0C4}"/>
                </a:ext>
              </a:extLst>
            </p:cNvPr>
            <p:cNvSpPr/>
            <p:nvPr/>
          </p:nvSpPr>
          <p:spPr>
            <a:xfrm>
              <a:off x="4403907"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FB110D-4A0A-7CE0-4158-66DCE1138D73}"/>
                </a:ext>
              </a:extLst>
            </p:cNvPr>
            <p:cNvSpPr/>
            <p:nvPr/>
          </p:nvSpPr>
          <p:spPr>
            <a:xfrm>
              <a:off x="5021428"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1A84DB-CE0B-78AC-742E-3FBB58AF5F23}"/>
                </a:ext>
              </a:extLst>
            </p:cNvPr>
            <p:cNvSpPr/>
            <p:nvPr/>
          </p:nvSpPr>
          <p:spPr>
            <a:xfrm>
              <a:off x="5638949"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F2A13D6-7F8E-02A7-7027-FC9347D5B157}"/>
                </a:ext>
              </a:extLst>
            </p:cNvPr>
            <p:cNvSpPr/>
            <p:nvPr/>
          </p:nvSpPr>
          <p:spPr>
            <a:xfrm>
              <a:off x="6256470"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586E48-1B8E-CD8B-543E-D56539061628}"/>
                </a:ext>
              </a:extLst>
            </p:cNvPr>
            <p:cNvSpPr/>
            <p:nvPr/>
          </p:nvSpPr>
          <p:spPr>
            <a:xfrm>
              <a:off x="6873991"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DD3360-CA1D-8E62-8806-57DCE3FEAE12}"/>
                </a:ext>
              </a:extLst>
            </p:cNvPr>
            <p:cNvSpPr/>
            <p:nvPr/>
          </p:nvSpPr>
          <p:spPr>
            <a:xfrm>
              <a:off x="7491511"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E1A618C-AF1C-272B-08EA-B665BC250F34}"/>
                </a:ext>
              </a:extLst>
            </p:cNvPr>
            <p:cNvSpPr/>
            <p:nvPr/>
          </p:nvSpPr>
          <p:spPr>
            <a:xfrm>
              <a:off x="8182302" y="4762893"/>
              <a:ext cx="978408" cy="36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081FE17D-65F7-7364-D649-065CD529C43B}"/>
                </a:ext>
              </a:extLst>
            </p:cNvPr>
            <p:cNvSpPr/>
            <p:nvPr/>
          </p:nvSpPr>
          <p:spPr>
            <a:xfrm>
              <a:off x="4541067"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11EC1C68-55AA-C3DC-717C-6C010C0E0A12}"/>
                </a:ext>
              </a:extLst>
            </p:cNvPr>
            <p:cNvSpPr/>
            <p:nvPr/>
          </p:nvSpPr>
          <p:spPr>
            <a:xfrm>
              <a:off x="5158588"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DA1F096F-14B0-FACA-973F-DB8B08DAF698}"/>
                </a:ext>
              </a:extLst>
            </p:cNvPr>
            <p:cNvSpPr/>
            <p:nvPr/>
          </p:nvSpPr>
          <p:spPr>
            <a:xfrm>
              <a:off x="7011151"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C330D948-B152-8FB5-00F3-622CB5DF7989}"/>
                </a:ext>
              </a:extLst>
            </p:cNvPr>
            <p:cNvSpPr/>
            <p:nvPr/>
          </p:nvSpPr>
          <p:spPr>
            <a:xfrm>
              <a:off x="7628671"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747FD2D6-6DD3-A109-0E1D-09867DBC5401}"/>
                </a:ext>
              </a:extLst>
            </p:cNvPr>
            <p:cNvSpPr/>
            <p:nvPr/>
          </p:nvSpPr>
          <p:spPr>
            <a:xfrm flipV="1">
              <a:off x="3306025"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AA327006-096E-F417-B69C-C781E1563FE0}"/>
                </a:ext>
              </a:extLst>
            </p:cNvPr>
            <p:cNvSpPr/>
            <p:nvPr/>
          </p:nvSpPr>
          <p:spPr>
            <a:xfrm flipV="1">
              <a:off x="3923546"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1C43325A-0FAF-2DD0-9095-1B5AD1392ADA}"/>
                </a:ext>
              </a:extLst>
            </p:cNvPr>
            <p:cNvSpPr/>
            <p:nvPr/>
          </p:nvSpPr>
          <p:spPr>
            <a:xfrm flipV="1">
              <a:off x="5776109"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200C6EC6-4539-B938-0DB5-C5A90296A82B}"/>
                </a:ext>
              </a:extLst>
            </p:cNvPr>
            <p:cNvSpPr/>
            <p:nvPr/>
          </p:nvSpPr>
          <p:spPr>
            <a:xfrm flipV="1">
              <a:off x="6393630"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ight Brace 28">
              <a:extLst>
                <a:ext uri="{FF2B5EF4-FFF2-40B4-BE49-F238E27FC236}">
                  <a16:creationId xmlns:a16="http://schemas.microsoft.com/office/drawing/2014/main" id="{C01B6E46-C518-7B24-E0F7-FBB6F7DF765B}"/>
                </a:ext>
              </a:extLst>
            </p:cNvPr>
            <p:cNvSpPr/>
            <p:nvPr/>
          </p:nvSpPr>
          <p:spPr>
            <a:xfrm rot="16200000" flipV="1">
              <a:off x="3643574" y="4338707"/>
              <a:ext cx="128016" cy="615121"/>
            </a:xfrm>
            <a:prstGeom prst="righ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3339B37-EC1F-9A4E-7094-7AD611B1B7F4}"/>
                    </a:ext>
                  </a:extLst>
                </p:cNvPr>
                <p:cNvSpPr txBox="1"/>
                <p:nvPr/>
              </p:nvSpPr>
              <p:spPr>
                <a:xfrm>
                  <a:off x="3451034" y="4346455"/>
                  <a:ext cx="52097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10 </m:t>
                        </m:r>
                        <m:r>
                          <m:rPr>
                            <m:nor/>
                          </m:rPr>
                          <a:rPr lang="en-US" sz="1600" b="0" i="0" smtClean="0">
                            <a:solidFill>
                              <a:srgbClr val="0070C0"/>
                            </a:solidFill>
                            <a:latin typeface="Cambria Math" panose="02040503050406030204" pitchFamily="18" charset="0"/>
                          </a:rPr>
                          <m:t>ns</m:t>
                        </m:r>
                      </m:oMath>
                    </m:oMathPara>
                  </a14:m>
                  <a:endParaRPr lang="en-US" sz="1600" dirty="0">
                    <a:solidFill>
                      <a:srgbClr val="0070C0"/>
                    </a:solidFill>
                  </a:endParaRPr>
                </a:p>
              </p:txBody>
            </p:sp>
          </mc:Choice>
          <mc:Fallback xmlns="">
            <p:sp>
              <p:nvSpPr>
                <p:cNvPr id="30" name="TextBox 29">
                  <a:extLst>
                    <a:ext uri="{FF2B5EF4-FFF2-40B4-BE49-F238E27FC236}">
                      <a16:creationId xmlns:a16="http://schemas.microsoft.com/office/drawing/2014/main" id="{13339B37-EC1F-9A4E-7094-7AD611B1B7F4}"/>
                    </a:ext>
                  </a:extLst>
                </p:cNvPr>
                <p:cNvSpPr txBox="1">
                  <a:spLocks noRot="1" noChangeAspect="1" noMove="1" noResize="1" noEditPoints="1" noAdjustHandles="1" noChangeArrowheads="1" noChangeShapeType="1" noTextEdit="1"/>
                </p:cNvSpPr>
                <p:nvPr/>
              </p:nvSpPr>
              <p:spPr>
                <a:xfrm>
                  <a:off x="3451034" y="4346455"/>
                  <a:ext cx="520976" cy="246221"/>
                </a:xfrm>
                <a:prstGeom prst="rect">
                  <a:avLst/>
                </a:prstGeom>
                <a:blipFill>
                  <a:blip r:embed="rId3"/>
                  <a:stretch>
                    <a:fillRect l="-9412" r="-3529" b="-4878"/>
                  </a:stretch>
                </a:blipFill>
              </p:spPr>
              <p:txBody>
                <a:bodyPr/>
                <a:lstStyle/>
                <a:p>
                  <a:r>
                    <a:rPr lang="en-US">
                      <a:noFill/>
                    </a:rPr>
                    <a:t> </a:t>
                  </a:r>
                </a:p>
              </p:txBody>
            </p:sp>
          </mc:Fallback>
        </mc:AlternateContent>
      </p:grpSp>
      <p:sp>
        <p:nvSpPr>
          <p:cNvPr id="45" name="TextBox 44">
            <a:extLst>
              <a:ext uri="{FF2B5EF4-FFF2-40B4-BE49-F238E27FC236}">
                <a16:creationId xmlns:a16="http://schemas.microsoft.com/office/drawing/2014/main" id="{1A2BAC00-CF77-B4A6-991D-9F75B7E0FC4A}"/>
              </a:ext>
            </a:extLst>
          </p:cNvPr>
          <p:cNvSpPr txBox="1"/>
          <p:nvPr/>
        </p:nvSpPr>
        <p:spPr>
          <a:xfrm>
            <a:off x="3899036" y="5306517"/>
            <a:ext cx="4999767" cy="40011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a:t>Hadron bunches are stored for many hours.</a:t>
            </a:r>
          </a:p>
        </p:txBody>
      </p:sp>
      <p:grpSp>
        <p:nvGrpSpPr>
          <p:cNvPr id="46" name="Group 45">
            <a:extLst>
              <a:ext uri="{FF2B5EF4-FFF2-40B4-BE49-F238E27FC236}">
                <a16:creationId xmlns:a16="http://schemas.microsoft.com/office/drawing/2014/main" id="{7B4DA5DE-A20C-0568-8029-D45259152423}"/>
              </a:ext>
            </a:extLst>
          </p:cNvPr>
          <p:cNvGrpSpPr/>
          <p:nvPr/>
        </p:nvGrpSpPr>
        <p:grpSpPr>
          <a:xfrm>
            <a:off x="2063363" y="4633868"/>
            <a:ext cx="5946125" cy="365760"/>
            <a:chOff x="3150148" y="6095413"/>
            <a:chExt cx="5946125" cy="365760"/>
          </a:xfrm>
        </p:grpSpPr>
        <p:sp>
          <p:nvSpPr>
            <p:cNvPr id="47" name="Arrow: Right 46">
              <a:extLst>
                <a:ext uri="{FF2B5EF4-FFF2-40B4-BE49-F238E27FC236}">
                  <a16:creationId xmlns:a16="http://schemas.microsoft.com/office/drawing/2014/main" id="{66DC2407-64F2-42C9-A2D8-9ABF5BF16715}"/>
                </a:ext>
              </a:extLst>
            </p:cNvPr>
            <p:cNvSpPr/>
            <p:nvPr/>
          </p:nvSpPr>
          <p:spPr>
            <a:xfrm>
              <a:off x="8117865" y="6095413"/>
              <a:ext cx="978408" cy="36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Arrow: Up 47">
              <a:extLst>
                <a:ext uri="{FF2B5EF4-FFF2-40B4-BE49-F238E27FC236}">
                  <a16:creationId xmlns:a16="http://schemas.microsoft.com/office/drawing/2014/main" id="{053D886A-ED6A-8D1C-25DF-F5E617F45D5F}"/>
                </a:ext>
              </a:extLst>
            </p:cNvPr>
            <p:cNvSpPr/>
            <p:nvPr/>
          </p:nvSpPr>
          <p:spPr>
            <a:xfrm rot="5400000">
              <a:off x="4476630"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Arrow: Up 48">
              <a:extLst>
                <a:ext uri="{FF2B5EF4-FFF2-40B4-BE49-F238E27FC236}">
                  <a16:creationId xmlns:a16="http://schemas.microsoft.com/office/drawing/2014/main" id="{AEC25ACB-E15A-B806-9F87-FBDEBB04C995}"/>
                </a:ext>
              </a:extLst>
            </p:cNvPr>
            <p:cNvSpPr/>
            <p:nvPr/>
          </p:nvSpPr>
          <p:spPr>
            <a:xfrm rot="5400000">
              <a:off x="5094151"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Arrow: Up 49">
              <a:extLst>
                <a:ext uri="{FF2B5EF4-FFF2-40B4-BE49-F238E27FC236}">
                  <a16:creationId xmlns:a16="http://schemas.microsoft.com/office/drawing/2014/main" id="{684C586F-1F87-19C3-F1E2-7FC72F0EC337}"/>
                </a:ext>
              </a:extLst>
            </p:cNvPr>
            <p:cNvSpPr/>
            <p:nvPr/>
          </p:nvSpPr>
          <p:spPr>
            <a:xfrm rot="5400000">
              <a:off x="6946714"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Arrow: Up 50">
              <a:extLst>
                <a:ext uri="{FF2B5EF4-FFF2-40B4-BE49-F238E27FC236}">
                  <a16:creationId xmlns:a16="http://schemas.microsoft.com/office/drawing/2014/main" id="{ACB45F45-BB5C-7EE4-E4AA-FCF951F1D5D7}"/>
                </a:ext>
              </a:extLst>
            </p:cNvPr>
            <p:cNvSpPr/>
            <p:nvPr/>
          </p:nvSpPr>
          <p:spPr>
            <a:xfrm rot="5400000">
              <a:off x="7564234"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Arrow: Up 51">
              <a:extLst>
                <a:ext uri="{FF2B5EF4-FFF2-40B4-BE49-F238E27FC236}">
                  <a16:creationId xmlns:a16="http://schemas.microsoft.com/office/drawing/2014/main" id="{6DB2B474-4835-0F57-15EC-A9CADF4759B2}"/>
                </a:ext>
              </a:extLst>
            </p:cNvPr>
            <p:cNvSpPr/>
            <p:nvPr/>
          </p:nvSpPr>
          <p:spPr>
            <a:xfrm rot="5400000" flipV="1">
              <a:off x="3241588"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Arrow: Up 52">
              <a:extLst>
                <a:ext uri="{FF2B5EF4-FFF2-40B4-BE49-F238E27FC236}">
                  <a16:creationId xmlns:a16="http://schemas.microsoft.com/office/drawing/2014/main" id="{CA81B8BB-670E-ED61-D613-FEEE14E6E001}"/>
                </a:ext>
              </a:extLst>
            </p:cNvPr>
            <p:cNvSpPr/>
            <p:nvPr/>
          </p:nvSpPr>
          <p:spPr>
            <a:xfrm rot="5400000" flipV="1">
              <a:off x="3859109"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0C8B3DCF-B45B-F59F-4B37-42F3CCC3EFCA}"/>
                </a:ext>
              </a:extLst>
            </p:cNvPr>
            <p:cNvSpPr/>
            <p:nvPr/>
          </p:nvSpPr>
          <p:spPr>
            <a:xfrm rot="5400000" flipV="1">
              <a:off x="5711672"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Arrow: Up 54">
              <a:extLst>
                <a:ext uri="{FF2B5EF4-FFF2-40B4-BE49-F238E27FC236}">
                  <a16:creationId xmlns:a16="http://schemas.microsoft.com/office/drawing/2014/main" id="{33CBF780-BC34-EB95-86AF-CD3FAD64006B}"/>
                </a:ext>
              </a:extLst>
            </p:cNvPr>
            <p:cNvSpPr/>
            <p:nvPr/>
          </p:nvSpPr>
          <p:spPr>
            <a:xfrm rot="5400000" flipV="1">
              <a:off x="6329193"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4BF75CA-995C-6630-2528-8C05DC3D7D67}"/>
              </a:ext>
            </a:extLst>
          </p:cNvPr>
          <p:cNvSpPr txBox="1"/>
          <p:nvPr/>
        </p:nvSpPr>
        <p:spPr>
          <a:xfrm>
            <a:off x="471442" y="4071676"/>
            <a:ext cx="1154483" cy="369332"/>
          </a:xfrm>
          <a:prstGeom prst="rect">
            <a:avLst/>
          </a:prstGeom>
          <a:noFill/>
        </p:spPr>
        <p:txBody>
          <a:bodyPr wrap="none" rtlCol="0">
            <a:spAutoFit/>
          </a:bodyPr>
          <a:lstStyle/>
          <a:p>
            <a:r>
              <a:rPr lang="en-US" dirty="0"/>
              <a:t>transverse</a:t>
            </a:r>
          </a:p>
        </p:txBody>
      </p:sp>
      <p:sp>
        <p:nvSpPr>
          <p:cNvPr id="57" name="TextBox 56">
            <a:extLst>
              <a:ext uri="{FF2B5EF4-FFF2-40B4-BE49-F238E27FC236}">
                <a16:creationId xmlns:a16="http://schemas.microsoft.com/office/drawing/2014/main" id="{9C608EE0-30EF-A77F-5468-4CEB7AA1BF2B}"/>
              </a:ext>
            </a:extLst>
          </p:cNvPr>
          <p:cNvSpPr txBox="1"/>
          <p:nvPr/>
        </p:nvSpPr>
        <p:spPr>
          <a:xfrm>
            <a:off x="503922" y="4591331"/>
            <a:ext cx="1301959" cy="369332"/>
          </a:xfrm>
          <a:prstGeom prst="rect">
            <a:avLst/>
          </a:prstGeom>
          <a:noFill/>
        </p:spPr>
        <p:txBody>
          <a:bodyPr wrap="none" rtlCol="0">
            <a:spAutoFit/>
          </a:bodyPr>
          <a:lstStyle/>
          <a:p>
            <a:r>
              <a:rPr lang="en-US" dirty="0"/>
              <a:t>longitudinal</a:t>
            </a:r>
          </a:p>
        </p:txBody>
      </p:sp>
      <p:sp>
        <p:nvSpPr>
          <p:cNvPr id="3" name="TextBox 2">
            <a:extLst>
              <a:ext uri="{FF2B5EF4-FFF2-40B4-BE49-F238E27FC236}">
                <a16:creationId xmlns:a16="http://schemas.microsoft.com/office/drawing/2014/main" id="{DBD8B707-E789-2E20-E37A-0DFED2CFCE30}"/>
              </a:ext>
            </a:extLst>
          </p:cNvPr>
          <p:cNvSpPr txBox="1"/>
          <p:nvPr/>
        </p:nvSpPr>
        <p:spPr>
          <a:xfrm>
            <a:off x="10445045" y="203103"/>
            <a:ext cx="1563954" cy="584775"/>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p:txBody>
      </p:sp>
    </p:spTree>
    <p:extLst>
      <p:ext uri="{BB962C8B-B14F-4D97-AF65-F5344CB8AC3E}">
        <p14:creationId xmlns:p14="http://schemas.microsoft.com/office/powerpoint/2010/main" val="132862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57A3-CB0C-54D5-47C2-84164EB75629}"/>
              </a:ext>
            </a:extLst>
          </p:cNvPr>
          <p:cNvSpPr>
            <a:spLocks noGrp="1"/>
          </p:cNvSpPr>
          <p:nvPr>
            <p:ph type="title"/>
          </p:nvPr>
        </p:nvSpPr>
        <p:spPr/>
        <p:txBody>
          <a:bodyPr/>
          <a:lstStyle/>
          <a:p>
            <a:r>
              <a:rPr lang="en-US" dirty="0"/>
              <a:t>Hadron Polarimetry – WBS 6.10.14.02</a:t>
            </a:r>
          </a:p>
        </p:txBody>
      </p:sp>
      <p:sp>
        <p:nvSpPr>
          <p:cNvPr id="3" name="Slide Number Placeholder 2">
            <a:extLst>
              <a:ext uri="{FF2B5EF4-FFF2-40B4-BE49-F238E27FC236}">
                <a16:creationId xmlns:a16="http://schemas.microsoft.com/office/drawing/2014/main" id="{7ACBEA44-85C9-45C7-DBA2-1EE0F4796FF4}"/>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4" name="TextBox 3">
            <a:extLst>
              <a:ext uri="{FF2B5EF4-FFF2-40B4-BE49-F238E27FC236}">
                <a16:creationId xmlns:a16="http://schemas.microsoft.com/office/drawing/2014/main" id="{14DEDD7A-FCF5-64C3-E3C5-F048D9A98412}"/>
              </a:ext>
            </a:extLst>
          </p:cNvPr>
          <p:cNvSpPr txBox="1"/>
          <p:nvPr/>
        </p:nvSpPr>
        <p:spPr>
          <a:xfrm>
            <a:off x="365760" y="1188720"/>
            <a:ext cx="6883929" cy="193899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Using transverse spin asymmetries from elastic recoil</a:t>
            </a:r>
          </a:p>
          <a:p>
            <a:pPr marL="800100" lvl="1" indent="-342900">
              <a:spcAft>
                <a:spcPts val="600"/>
              </a:spcAft>
              <a:buFont typeface="Arial" panose="020B0604020202020204" pitchFamily="34" charset="0"/>
              <a:buChar char="•"/>
            </a:pPr>
            <a:r>
              <a:rPr lang="en-US" sz="2000" dirty="0"/>
              <a:t>Based on RHIC experience</a:t>
            </a:r>
          </a:p>
          <a:p>
            <a:pPr marL="800100" lvl="1" indent="-342900">
              <a:spcAft>
                <a:spcPts val="600"/>
              </a:spcAft>
              <a:buFont typeface="Arial" panose="020B0604020202020204" pitchFamily="34" charset="0"/>
              <a:buChar char="•"/>
            </a:pPr>
            <a:r>
              <a:rPr lang="en-US" sz="2000" dirty="0"/>
              <a:t>Absolute polarimeter: HJET</a:t>
            </a:r>
          </a:p>
          <a:p>
            <a:pPr marL="800100" lvl="1" indent="-342900">
              <a:spcAft>
                <a:spcPts val="600"/>
              </a:spcAft>
              <a:buFont typeface="Arial" panose="020B0604020202020204" pitchFamily="34" charset="0"/>
              <a:buChar char="•"/>
            </a:pPr>
            <a:r>
              <a:rPr lang="en-US" sz="2000" dirty="0"/>
              <a:t>Fast polarimeter: ultra-thin fiber target</a:t>
            </a:r>
          </a:p>
          <a:p>
            <a:pPr marL="342900" indent="-342900">
              <a:spcAft>
                <a:spcPts val="600"/>
              </a:spcAft>
              <a:buFont typeface="Arial" panose="020B0604020202020204" pitchFamily="34" charset="0"/>
              <a:buChar char="•"/>
            </a:pPr>
            <a:r>
              <a:rPr lang="en-US" sz="2000" dirty="0"/>
              <a:t>Measure energy, angle, time-of-flight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04E44A-8614-1749-D78B-A1831146B8B8}"/>
                  </a:ext>
                </a:extLst>
              </p:cNvPr>
              <p:cNvSpPr txBox="1"/>
              <p:nvPr/>
            </p:nvSpPr>
            <p:spPr>
              <a:xfrm>
                <a:off x="8024736" y="1613944"/>
                <a:ext cx="1604991" cy="772134"/>
              </a:xfrm>
              <a:prstGeom prst="rect">
                <a:avLst/>
              </a:prstGeom>
              <a:noFill/>
              <a:ln>
                <a:solidFill>
                  <a:srgbClr val="002060"/>
                </a:solidFill>
              </a:ln>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𝑃</m:t>
                      </m:r>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𝑃</m:t>
                          </m:r>
                        </m:e>
                        <m:sub>
                          <m:r>
                            <a:rPr lang="en-US" b="0" i="1" smtClean="0">
                              <a:solidFill>
                                <a:srgbClr val="0070C0"/>
                              </a:solidFill>
                              <a:latin typeface="Cambria Math"/>
                            </a:rPr>
                            <m:t>0</m:t>
                          </m:r>
                        </m:sub>
                      </m:sSub>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𝑑𝑃</m:t>
                          </m:r>
                        </m:num>
                        <m:den>
                          <m:r>
                            <a:rPr lang="en-US" b="0" i="1" smtClean="0">
                              <a:solidFill>
                                <a:srgbClr val="0070C0"/>
                              </a:solidFill>
                              <a:latin typeface="Cambria Math"/>
                            </a:rPr>
                            <m:t>𝑑𝑡</m:t>
                          </m:r>
                        </m:den>
                      </m:f>
                      <m:r>
                        <a:rPr lang="en-US" b="0" i="1" smtClean="0">
                          <a:solidFill>
                            <a:srgbClr val="0070C0"/>
                          </a:solidFill>
                          <a:latin typeface="Cambria Math"/>
                        </a:rPr>
                        <m:t>𝑡</m:t>
                      </m:r>
                    </m:oMath>
                  </m:oMathPara>
                </a14:m>
                <a:endParaRPr lang="en-US" dirty="0">
                  <a:solidFill>
                    <a:srgbClr val="0070C0"/>
                  </a:solidFill>
                </a:endParaRPr>
              </a:p>
            </p:txBody>
          </p:sp>
        </mc:Choice>
        <mc:Fallback xmlns="">
          <p:sp>
            <p:nvSpPr>
              <p:cNvPr id="5" name="TextBox 4">
                <a:extLst>
                  <a:ext uri="{FF2B5EF4-FFF2-40B4-BE49-F238E27FC236}">
                    <a16:creationId xmlns:a16="http://schemas.microsoft.com/office/drawing/2014/main" id="{DD04E44A-8614-1749-D78B-A1831146B8B8}"/>
                  </a:ext>
                </a:extLst>
              </p:cNvPr>
              <p:cNvSpPr txBox="1">
                <a:spLocks noRot="1" noChangeAspect="1" noMove="1" noResize="1" noEditPoints="1" noAdjustHandles="1" noChangeArrowheads="1" noChangeShapeType="1" noTextEdit="1"/>
              </p:cNvSpPr>
              <p:nvPr/>
            </p:nvSpPr>
            <p:spPr>
              <a:xfrm>
                <a:off x="8024736" y="1613944"/>
                <a:ext cx="1604991" cy="772134"/>
              </a:xfrm>
              <a:prstGeom prst="rect">
                <a:avLst/>
              </a:prstGeom>
              <a:blipFill>
                <a:blip r:embed="rId2"/>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E833EB-5F70-590C-E17C-5DCEF8583016}"/>
                  </a:ext>
                </a:extLst>
              </p:cNvPr>
              <p:cNvSpPr txBox="1"/>
              <p:nvPr/>
            </p:nvSpPr>
            <p:spPr>
              <a:xfrm>
                <a:off x="10082136" y="1613944"/>
                <a:ext cx="1630895" cy="772134"/>
              </a:xfrm>
              <a:prstGeom prst="rect">
                <a:avLst/>
              </a:prstGeom>
              <a:noFill/>
              <a:ln>
                <a:solidFill>
                  <a:srgbClr val="002060"/>
                </a:solidFill>
              </a:ln>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m:rPr>
                          <m:sty m:val="p"/>
                        </m:rPr>
                        <a:rPr lang="en-US">
                          <a:solidFill>
                            <a:srgbClr val="0070C0"/>
                          </a:solidFill>
                          <a:latin typeface="Cambria Math"/>
                        </a:rPr>
                        <m:t>R</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𝑅</m:t>
                          </m:r>
                        </m:e>
                        <m:sub>
                          <m:r>
                            <a:rPr lang="en-US" i="1">
                              <a:solidFill>
                                <a:srgbClr val="0070C0"/>
                              </a:solidFill>
                              <a:latin typeface="Cambria Math"/>
                            </a:rPr>
                            <m:t>0</m:t>
                          </m:r>
                        </m:sub>
                      </m:sSub>
                      <m:r>
                        <a:rPr lang="en-US" i="1">
                          <a:solidFill>
                            <a:srgbClr val="0070C0"/>
                          </a:solidFill>
                          <a:latin typeface="Cambria Math"/>
                        </a:rPr>
                        <m:t>+</m:t>
                      </m:r>
                      <m:f>
                        <m:fPr>
                          <m:ctrlPr>
                            <a:rPr lang="en-US" i="1">
                              <a:solidFill>
                                <a:srgbClr val="0070C0"/>
                              </a:solidFill>
                              <a:latin typeface="Cambria Math" panose="02040503050406030204" pitchFamily="18" charset="0"/>
                            </a:rPr>
                          </m:ctrlPr>
                        </m:fPr>
                        <m:num>
                          <m:r>
                            <a:rPr lang="en-US" i="1">
                              <a:solidFill>
                                <a:srgbClr val="0070C0"/>
                              </a:solidFill>
                              <a:latin typeface="Cambria Math"/>
                            </a:rPr>
                            <m:t>𝑑𝑅</m:t>
                          </m:r>
                        </m:num>
                        <m:den>
                          <m:r>
                            <a:rPr lang="en-US" i="1">
                              <a:solidFill>
                                <a:srgbClr val="0070C0"/>
                              </a:solidFill>
                              <a:latin typeface="Cambria Math"/>
                            </a:rPr>
                            <m:t>𝑑𝑡</m:t>
                          </m:r>
                        </m:den>
                      </m:f>
                      <m:r>
                        <a:rPr lang="en-US" i="1">
                          <a:solidFill>
                            <a:srgbClr val="0070C0"/>
                          </a:solidFill>
                          <a:latin typeface="Cambria Math"/>
                        </a:rPr>
                        <m:t>𝑡</m:t>
                      </m:r>
                    </m:oMath>
                  </m:oMathPara>
                </a14:m>
                <a:endParaRPr lang="en-US" dirty="0">
                  <a:solidFill>
                    <a:srgbClr val="0070C0"/>
                  </a:solidFill>
                </a:endParaRPr>
              </a:p>
            </p:txBody>
          </p:sp>
        </mc:Choice>
        <mc:Fallback xmlns="">
          <p:sp>
            <p:nvSpPr>
              <p:cNvPr id="6" name="TextBox 5">
                <a:extLst>
                  <a:ext uri="{FF2B5EF4-FFF2-40B4-BE49-F238E27FC236}">
                    <a16:creationId xmlns:a16="http://schemas.microsoft.com/office/drawing/2014/main" id="{A7E833EB-5F70-590C-E17C-5DCEF8583016}"/>
                  </a:ext>
                </a:extLst>
              </p:cNvPr>
              <p:cNvSpPr txBox="1">
                <a:spLocks noRot="1" noChangeAspect="1" noMove="1" noResize="1" noEditPoints="1" noAdjustHandles="1" noChangeArrowheads="1" noChangeShapeType="1" noTextEdit="1"/>
              </p:cNvSpPr>
              <p:nvPr/>
            </p:nvSpPr>
            <p:spPr>
              <a:xfrm>
                <a:off x="10082136" y="1613944"/>
                <a:ext cx="1630895" cy="772134"/>
              </a:xfrm>
              <a:prstGeom prst="rect">
                <a:avLst/>
              </a:prstGeom>
              <a:blipFill>
                <a:blip r:embed="rId3"/>
                <a:stretch>
                  <a:fillRect/>
                </a:stretch>
              </a:blipFill>
              <a:ln>
                <a:solidFill>
                  <a:srgbClr val="002060"/>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83347D33-5390-3831-4940-09085DC75B13}"/>
              </a:ext>
            </a:extLst>
          </p:cNvPr>
          <p:cNvSpPr/>
          <p:nvPr/>
        </p:nvSpPr>
        <p:spPr>
          <a:xfrm>
            <a:off x="7443121" y="3641183"/>
            <a:ext cx="914400" cy="91440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C6A966-FD4F-0FBE-C054-A05089DC46D0}"/>
                  </a:ext>
                </a:extLst>
              </p:cNvPr>
              <p:cNvSpPr txBox="1"/>
              <p:nvPr/>
            </p:nvSpPr>
            <p:spPr>
              <a:xfrm>
                <a:off x="8666089" y="2716969"/>
                <a:ext cx="3277628" cy="696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𝑃</m:t>
                          </m:r>
                        </m:e>
                        <m:sub>
                          <m:r>
                            <a:rPr lang="en-US" sz="1600" b="0" i="1" smtClean="0">
                              <a:latin typeface="Cambria Math"/>
                            </a:rPr>
                            <m:t>𝑐𝑜𝑙𝑙</m:t>
                          </m:r>
                        </m:sub>
                      </m:sSub>
                      <m:r>
                        <a:rPr lang="en-US" sz="1600" b="0" i="1" smtClean="0">
                          <a:latin typeface="Cambria Math"/>
                        </a:rPr>
                        <m:t>=</m:t>
                      </m:r>
                      <m:f>
                        <m:fPr>
                          <m:ctrlPr>
                            <a:rPr lang="en-US" sz="1600" b="0" i="1" smtClean="0">
                              <a:latin typeface="Cambria Math" panose="02040503050406030204" pitchFamily="18" charset="0"/>
                            </a:rPr>
                          </m:ctrlPr>
                        </m:fPr>
                        <m:num>
                          <m:nary>
                            <m:naryPr>
                              <m:limLoc m:val="undOvr"/>
                              <m:subHide m:val="on"/>
                              <m:supHide m:val="on"/>
                              <m:ctrlPr>
                                <a:rPr lang="en-US" sz="1600" i="1">
                                  <a:latin typeface="Cambria Math" panose="02040503050406030204" pitchFamily="18" charset="0"/>
                                </a:rPr>
                              </m:ctrlPr>
                            </m:naryPr>
                            <m:sub/>
                            <m:sup/>
                            <m:e>
                              <m:r>
                                <a:rPr lang="en-US" sz="1600" i="1">
                                  <a:latin typeface="Cambria Math"/>
                                </a:rPr>
                                <m:t>𝑑𝑥𝑑</m:t>
                              </m:r>
                              <m:r>
                                <a:rPr lang="en-US" sz="1600" b="0" i="1" smtClean="0">
                                  <a:latin typeface="Cambria Math" panose="02040503050406030204" pitchFamily="18" charset="0"/>
                                </a:rPr>
                                <m:t>𝑡</m:t>
                              </m:r>
                              <m:r>
                                <a:rPr lang="en-US" sz="1600" i="1">
                                  <a:latin typeface="Cambria Math"/>
                                </a:rPr>
                                <m:t>𝑃</m:t>
                              </m:r>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𝑒</m:t>
                                  </m:r>
                                </m:sub>
                              </m:sSub>
                              <m:r>
                                <a:rPr lang="en-US" sz="1600" i="1">
                                  <a:latin typeface="Cambria Math"/>
                                </a:rPr>
                                <m:t>(</m:t>
                              </m:r>
                              <m:r>
                                <a:rPr lang="en-US" sz="1600" i="1">
                                  <a:latin typeface="Cambria Math"/>
                                </a:rPr>
                                <m:t>𝑥</m:t>
                              </m:r>
                              <m:r>
                                <a:rPr lang="en-US" sz="1600" i="1">
                                  <a:latin typeface="Cambria Math"/>
                                </a:rPr>
                                <m:t>,</m:t>
                              </m:r>
                              <m:r>
                                <a:rPr lang="en-US" sz="1600" b="0" i="1" smtClean="0">
                                  <a:latin typeface="Cambria Math" panose="02040503050406030204" pitchFamily="18" charset="0"/>
                                </a:rPr>
                                <m:t>𝑡</m:t>
                              </m:r>
                              <m:r>
                                <a:rPr lang="en-US" sz="1600" i="1">
                                  <a:latin typeface="Cambria Math"/>
                                </a:rPr>
                                <m:t>)</m:t>
                              </m:r>
                            </m:e>
                          </m:nary>
                        </m:num>
                        <m:den>
                          <m:nary>
                            <m:naryPr>
                              <m:limLoc m:val="undOvr"/>
                              <m:subHide m:val="on"/>
                              <m:supHide m:val="on"/>
                              <m:ctrlPr>
                                <a:rPr lang="en-US" sz="1600" i="1">
                                  <a:latin typeface="Cambria Math" panose="02040503050406030204" pitchFamily="18" charset="0"/>
                                </a:rPr>
                              </m:ctrlPr>
                            </m:naryPr>
                            <m:sub/>
                            <m:sup/>
                            <m:e>
                              <m:r>
                                <a:rPr lang="en-US" sz="1600" i="1">
                                  <a:latin typeface="Cambria Math"/>
                                </a:rPr>
                                <m:t>𝑑𝑥𝑑</m:t>
                              </m:r>
                              <m:r>
                                <a:rPr lang="en-US" sz="1600" b="0" i="1" smtClean="0">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𝑒</m:t>
                                  </m:r>
                                </m:sub>
                              </m:sSub>
                              <m:r>
                                <a:rPr lang="en-US" sz="1600" i="1">
                                  <a:latin typeface="Cambria Math"/>
                                </a:rPr>
                                <m:t>(</m:t>
                              </m:r>
                              <m:r>
                                <a:rPr lang="en-US" sz="1600" i="1">
                                  <a:latin typeface="Cambria Math"/>
                                </a:rPr>
                                <m:t>𝑥</m:t>
                              </m:r>
                              <m:r>
                                <a:rPr lang="en-US" sz="1600" i="1">
                                  <a:latin typeface="Cambria Math"/>
                                </a:rPr>
                                <m:t>,</m:t>
                              </m:r>
                              <m:r>
                                <a:rPr lang="en-US" sz="1600" b="0" i="1" smtClean="0">
                                  <a:latin typeface="Cambria Math" panose="02040503050406030204" pitchFamily="18" charset="0"/>
                                </a:rPr>
                                <m:t>𝑡</m:t>
                              </m:r>
                              <m:r>
                                <a:rPr lang="en-US" sz="1600" i="1">
                                  <a:latin typeface="Cambria Math"/>
                                </a:rPr>
                                <m:t>)</m:t>
                              </m:r>
                            </m:e>
                          </m:nary>
                        </m:den>
                      </m:f>
                    </m:oMath>
                  </m:oMathPara>
                </a14:m>
                <a:endParaRPr lang="en-US" sz="1600" dirty="0"/>
              </a:p>
            </p:txBody>
          </p:sp>
        </mc:Choice>
        <mc:Fallback xmlns="">
          <p:sp>
            <p:nvSpPr>
              <p:cNvPr id="8" name="TextBox 7">
                <a:extLst>
                  <a:ext uri="{FF2B5EF4-FFF2-40B4-BE49-F238E27FC236}">
                    <a16:creationId xmlns:a16="http://schemas.microsoft.com/office/drawing/2014/main" id="{57C6A966-FD4F-0FBE-C054-A05089DC46D0}"/>
                  </a:ext>
                </a:extLst>
              </p:cNvPr>
              <p:cNvSpPr txBox="1">
                <a:spLocks noRot="1" noChangeAspect="1" noMove="1" noResize="1" noEditPoints="1" noAdjustHandles="1" noChangeArrowheads="1" noChangeShapeType="1" noTextEdit="1"/>
              </p:cNvSpPr>
              <p:nvPr/>
            </p:nvSpPr>
            <p:spPr>
              <a:xfrm>
                <a:off x="8666089" y="2716969"/>
                <a:ext cx="3277628" cy="696281"/>
              </a:xfrm>
              <a:prstGeom prst="rect">
                <a:avLst/>
              </a:prstGeom>
              <a:blipFill>
                <a:blip r:embed="rId4"/>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16275F71-B8DC-95A7-B6B2-C70805925B0C}"/>
              </a:ext>
            </a:extLst>
          </p:cNvPr>
          <p:cNvSpPr/>
          <p:nvPr/>
        </p:nvSpPr>
        <p:spPr>
          <a:xfrm>
            <a:off x="7626001" y="2828556"/>
            <a:ext cx="548640" cy="5486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0" name="Oval 9">
            <a:extLst>
              <a:ext uri="{FF2B5EF4-FFF2-40B4-BE49-F238E27FC236}">
                <a16:creationId xmlns:a16="http://schemas.microsoft.com/office/drawing/2014/main" id="{DB914192-844E-49AA-E0E7-FD0574E2E9D8}"/>
              </a:ext>
            </a:extLst>
          </p:cNvPr>
          <p:cNvSpPr/>
          <p:nvPr/>
        </p:nvSpPr>
        <p:spPr>
          <a:xfrm>
            <a:off x="7732681" y="2930329"/>
            <a:ext cx="548640" cy="548640"/>
          </a:xfrm>
          <a:prstGeom prst="ellipse">
            <a:avLst/>
          </a:prstGeom>
          <a:gradFill>
            <a:gsLst>
              <a:gs pos="0">
                <a:srgbClr val="FFFF00"/>
              </a:gs>
              <a:gs pos="25000">
                <a:srgbClr val="FFFF00"/>
              </a:gs>
              <a:gs pos="100000">
                <a:srgbClr val="FFFFCC"/>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1" name="Oval 10">
            <a:extLst>
              <a:ext uri="{FF2B5EF4-FFF2-40B4-BE49-F238E27FC236}">
                <a16:creationId xmlns:a16="http://schemas.microsoft.com/office/drawing/2014/main" id="{73F812D9-38B2-29FE-0724-4963578C8258}"/>
              </a:ext>
            </a:extLst>
          </p:cNvPr>
          <p:cNvSpPr/>
          <p:nvPr/>
        </p:nvSpPr>
        <p:spPr>
          <a:xfrm>
            <a:off x="7626001" y="4881049"/>
            <a:ext cx="548640" cy="5486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2" name="Oval 11">
            <a:extLst>
              <a:ext uri="{FF2B5EF4-FFF2-40B4-BE49-F238E27FC236}">
                <a16:creationId xmlns:a16="http://schemas.microsoft.com/office/drawing/2014/main" id="{245300C1-E36A-A723-62CB-FE26BCB513A2}"/>
              </a:ext>
            </a:extLst>
          </p:cNvPr>
          <p:cNvSpPr/>
          <p:nvPr/>
        </p:nvSpPr>
        <p:spPr>
          <a:xfrm>
            <a:off x="7626001" y="3824063"/>
            <a:ext cx="548640" cy="5486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509740-5E0E-DA68-603E-E6C43621D2DE}"/>
                  </a:ext>
                </a:extLst>
              </p:cNvPr>
              <p:cNvSpPr txBox="1"/>
              <p:nvPr/>
            </p:nvSpPr>
            <p:spPr>
              <a:xfrm>
                <a:off x="8666089" y="3712476"/>
                <a:ext cx="2597891" cy="696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𝑃</m:t>
                          </m:r>
                        </m:e>
                        <m:sub>
                          <m:r>
                            <a:rPr lang="en-US" sz="1600" b="0" i="1" smtClean="0">
                              <a:latin typeface="Cambria Math"/>
                            </a:rPr>
                            <m:t>𝑗𝑒𝑡</m:t>
                          </m:r>
                        </m:sub>
                      </m:sSub>
                      <m:r>
                        <a:rPr lang="en-US" sz="1600" b="0" i="1" smtClean="0">
                          <a:latin typeface="Cambria Math"/>
                        </a:rPr>
                        <m:t>=</m:t>
                      </m:r>
                      <m:f>
                        <m:fPr>
                          <m:ctrlPr>
                            <a:rPr lang="en-US" sz="1600" b="0" i="1" smtClean="0">
                              <a:latin typeface="Cambria Math" panose="02040503050406030204" pitchFamily="18" charset="0"/>
                            </a:rPr>
                          </m:ctrlPr>
                        </m:fPr>
                        <m:num>
                          <m:nary>
                            <m:naryPr>
                              <m:limLoc m:val="undOvr"/>
                              <m:subHide m:val="on"/>
                              <m:supHide m:val="on"/>
                              <m:ctrlPr>
                                <a:rPr lang="en-US" sz="1600" i="1">
                                  <a:latin typeface="Cambria Math" panose="02040503050406030204" pitchFamily="18" charset="0"/>
                                </a:rPr>
                              </m:ctrlPr>
                            </m:naryPr>
                            <m:sub/>
                            <m:sup/>
                            <m:e>
                              <m:r>
                                <a:rPr lang="en-US" sz="1600" i="1">
                                  <a:latin typeface="Cambria Math"/>
                                </a:rPr>
                                <m:t>𝑑𝑥𝑑</m:t>
                              </m:r>
                              <m:r>
                                <a:rPr lang="en-US" sz="1600" b="0" i="1" smtClean="0">
                                  <a:latin typeface="Cambria Math" panose="02040503050406030204" pitchFamily="18" charset="0"/>
                                </a:rPr>
                                <m:t>𝑡</m:t>
                              </m:r>
                              <m:r>
                                <a:rPr lang="en-US" sz="1600" i="1">
                                  <a:latin typeface="Cambria Math"/>
                                </a:rPr>
                                <m:t>𝑃</m:t>
                              </m:r>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e>
                          </m:nary>
                        </m:num>
                        <m:den>
                          <m:nary>
                            <m:naryPr>
                              <m:limLoc m:val="undOvr"/>
                              <m:subHide m:val="on"/>
                              <m:supHide m:val="on"/>
                              <m:ctrlPr>
                                <a:rPr lang="en-US" sz="1600" i="1" smtClean="0">
                                  <a:latin typeface="Cambria Math" panose="02040503050406030204" pitchFamily="18" charset="0"/>
                                </a:rPr>
                              </m:ctrlPr>
                            </m:naryPr>
                            <m:sub/>
                            <m:sup/>
                            <m:e>
                              <m:r>
                                <a:rPr lang="en-US" sz="1600" i="1">
                                  <a:latin typeface="Cambria Math"/>
                                </a:rPr>
                                <m:t>𝑑𝑥𝑑</m:t>
                              </m:r>
                              <m:r>
                                <a:rPr lang="en-US" sz="1600" b="0" i="1" smtClean="0">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i="1">
                                      <a:latin typeface="Cambria Math"/>
                                    </a:rPr>
                                    <m:t>𝑥</m:t>
                                  </m:r>
                                  <m:r>
                                    <a:rPr lang="en-US" sz="1600" i="1">
                                      <a:latin typeface="Cambria Math"/>
                                    </a:rPr>
                                    <m:t>,</m:t>
                                  </m:r>
                                  <m:r>
                                    <a:rPr lang="en-US" sz="1600" b="0" i="1" smtClean="0">
                                      <a:latin typeface="Cambria Math" panose="02040503050406030204" pitchFamily="18" charset="0"/>
                                    </a:rPr>
                                    <m:t>𝑡</m:t>
                                  </m:r>
                                </m:e>
                              </m:d>
                            </m:e>
                          </m:nary>
                        </m:den>
                      </m:f>
                    </m:oMath>
                  </m:oMathPara>
                </a14:m>
                <a:endParaRPr lang="en-US" sz="1600" dirty="0"/>
              </a:p>
            </p:txBody>
          </p:sp>
        </mc:Choice>
        <mc:Fallback xmlns="">
          <p:sp>
            <p:nvSpPr>
              <p:cNvPr id="13" name="TextBox 12">
                <a:extLst>
                  <a:ext uri="{FF2B5EF4-FFF2-40B4-BE49-F238E27FC236}">
                    <a16:creationId xmlns:a16="http://schemas.microsoft.com/office/drawing/2014/main" id="{A1509740-5E0E-DA68-603E-E6C43621D2DE}"/>
                  </a:ext>
                </a:extLst>
              </p:cNvPr>
              <p:cNvSpPr txBox="1">
                <a:spLocks noRot="1" noChangeAspect="1" noMove="1" noResize="1" noEditPoints="1" noAdjustHandles="1" noChangeArrowheads="1" noChangeShapeType="1" noTextEdit="1"/>
              </p:cNvSpPr>
              <p:nvPr/>
            </p:nvSpPr>
            <p:spPr>
              <a:xfrm>
                <a:off x="8666089" y="3712476"/>
                <a:ext cx="2597891" cy="6962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D0BA0EE-186E-F966-8643-FDE04B99D26D}"/>
                  </a:ext>
                </a:extLst>
              </p:cNvPr>
              <p:cNvSpPr txBox="1"/>
              <p:nvPr/>
            </p:nvSpPr>
            <p:spPr>
              <a:xfrm>
                <a:off x="8666089" y="4769462"/>
                <a:ext cx="2310697" cy="696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𝑃</m:t>
                          </m:r>
                        </m:e>
                        <m:sub>
                          <m:r>
                            <a:rPr lang="en-US" sz="1600" b="0" i="1" smtClean="0">
                              <a:latin typeface="Cambria Math"/>
                            </a:rPr>
                            <m:t>𝑠𝑤𝑒𝑒𝑝</m:t>
                          </m:r>
                        </m:sub>
                      </m:sSub>
                      <m:r>
                        <a:rPr lang="en-US" sz="1600" b="0" i="1" smtClean="0">
                          <a:latin typeface="Cambria Math"/>
                        </a:rPr>
                        <m:t>=</m:t>
                      </m:r>
                      <m:f>
                        <m:fPr>
                          <m:ctrlPr>
                            <a:rPr lang="en-US" sz="1600" b="0" i="1" smtClean="0">
                              <a:latin typeface="Cambria Math" panose="02040503050406030204" pitchFamily="18" charset="0"/>
                            </a:rPr>
                          </m:ctrlPr>
                        </m:fPr>
                        <m:num>
                          <m:nary>
                            <m:naryPr>
                              <m:limLoc m:val="undOvr"/>
                              <m:subHide m:val="on"/>
                              <m:supHide m:val="on"/>
                              <m:ctrlPr>
                                <a:rPr lang="en-US" sz="1600" i="1">
                                  <a:latin typeface="Cambria Math" panose="02040503050406030204" pitchFamily="18" charset="0"/>
                                </a:rPr>
                              </m:ctrlPr>
                            </m:naryPr>
                            <m:sub/>
                            <m:sup/>
                            <m:e>
                              <m:r>
                                <a:rPr lang="en-US" sz="1600" i="1">
                                  <a:latin typeface="Cambria Math"/>
                                </a:rPr>
                                <m:t>𝑑𝑦𝑃</m:t>
                              </m:r>
                              <m:d>
                                <m:dPr>
                                  <m:ctrlPr>
                                    <a:rPr lang="en-US" sz="1600" i="1">
                                      <a:latin typeface="Cambria Math" panose="02040503050406030204" pitchFamily="18" charset="0"/>
                                    </a:rPr>
                                  </m:ctrlPr>
                                </m:dPr>
                                <m:e>
                                  <m:r>
                                    <a:rPr lang="en-US" sz="1600" b="0" i="1" smtClean="0">
                                      <a:latin typeface="Cambria Math" panose="02040503050406030204" pitchFamily="18" charset="0"/>
                                    </a:rPr>
                                    <m:t>𝑥</m:t>
                                  </m:r>
                                </m:e>
                              </m:d>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b="0" i="1" smtClean="0">
                                      <a:latin typeface="Cambria Math" panose="02040503050406030204" pitchFamily="18" charset="0"/>
                                    </a:rPr>
                                    <m:t>𝑥</m:t>
                                  </m:r>
                                </m:e>
                              </m:d>
                            </m:e>
                          </m:nary>
                        </m:num>
                        <m:den>
                          <m:nary>
                            <m:naryPr>
                              <m:limLoc m:val="undOvr"/>
                              <m:subHide m:val="on"/>
                              <m:supHide m:val="on"/>
                              <m:ctrlPr>
                                <a:rPr lang="en-US" sz="1600" i="1" smtClean="0">
                                  <a:latin typeface="Cambria Math" panose="02040503050406030204" pitchFamily="18" charset="0"/>
                                </a:rPr>
                              </m:ctrlPr>
                            </m:naryPr>
                            <m:sub/>
                            <m:sup/>
                            <m:e>
                              <m:r>
                                <a:rPr lang="en-US" sz="1600" i="1">
                                  <a:latin typeface="Cambria Math"/>
                                </a:rPr>
                                <m:t>𝑑𝑦</m:t>
                              </m:r>
                              <m:sSub>
                                <m:sSubPr>
                                  <m:ctrlPr>
                                    <a:rPr lang="en-US" sz="1600" i="1">
                                      <a:latin typeface="Cambria Math" panose="02040503050406030204" pitchFamily="18" charset="0"/>
                                    </a:rPr>
                                  </m:ctrlPr>
                                </m:sSubPr>
                                <m:e>
                                  <m:r>
                                    <a:rPr lang="en-US" sz="1600" i="1">
                                      <a:latin typeface="Cambria Math"/>
                                    </a:rPr>
                                    <m:t>𝐼</m:t>
                                  </m:r>
                                </m:e>
                                <m:sub>
                                  <m:r>
                                    <a:rPr lang="en-US" sz="1600" b="0" i="1" smtClean="0">
                                      <a:latin typeface="Cambria Math" panose="02040503050406030204" pitchFamily="18" charset="0"/>
                                    </a:rPr>
                                    <m:t>𝑝</m:t>
                                  </m:r>
                                </m:sub>
                              </m:sSub>
                              <m:d>
                                <m:dPr>
                                  <m:ctrlPr>
                                    <a:rPr lang="en-US" sz="1600" i="1">
                                      <a:latin typeface="Cambria Math" panose="02040503050406030204" pitchFamily="18" charset="0"/>
                                    </a:rPr>
                                  </m:ctrlPr>
                                </m:dPr>
                                <m:e>
                                  <m:r>
                                    <a:rPr lang="en-US" sz="1600" b="0" i="1" smtClean="0">
                                      <a:latin typeface="Cambria Math" panose="02040503050406030204" pitchFamily="18" charset="0"/>
                                    </a:rPr>
                                    <m:t>𝑥</m:t>
                                  </m:r>
                                </m:e>
                              </m:d>
                            </m:e>
                          </m:nary>
                        </m:den>
                      </m:f>
                    </m:oMath>
                  </m:oMathPara>
                </a14:m>
                <a:endParaRPr lang="en-US" sz="1600" dirty="0"/>
              </a:p>
            </p:txBody>
          </p:sp>
        </mc:Choice>
        <mc:Fallback xmlns="">
          <p:sp>
            <p:nvSpPr>
              <p:cNvPr id="14" name="TextBox 13">
                <a:extLst>
                  <a:ext uri="{FF2B5EF4-FFF2-40B4-BE49-F238E27FC236}">
                    <a16:creationId xmlns:a16="http://schemas.microsoft.com/office/drawing/2014/main" id="{0D0BA0EE-186E-F966-8643-FDE04B99D26D}"/>
                  </a:ext>
                </a:extLst>
              </p:cNvPr>
              <p:cNvSpPr txBox="1">
                <a:spLocks noRot="1" noChangeAspect="1" noMove="1" noResize="1" noEditPoints="1" noAdjustHandles="1" noChangeArrowheads="1" noChangeShapeType="1" noTextEdit="1"/>
              </p:cNvSpPr>
              <p:nvPr/>
            </p:nvSpPr>
            <p:spPr>
              <a:xfrm>
                <a:off x="8666089" y="4769462"/>
                <a:ext cx="2310697" cy="696281"/>
              </a:xfrm>
              <a:prstGeom prst="rect">
                <a:avLst/>
              </a:prstGeom>
              <a:blipFill>
                <a:blip r:embed="rId6"/>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7FF2C5B3-60C5-133E-B436-308993684120}"/>
              </a:ext>
            </a:extLst>
          </p:cNvPr>
          <p:cNvCxnSpPr/>
          <p:nvPr/>
        </p:nvCxnSpPr>
        <p:spPr>
          <a:xfrm>
            <a:off x="7900321" y="4698169"/>
            <a:ext cx="0" cy="9144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FB78313-E0C9-0A03-6515-7B52EF897AB2}"/>
              </a:ext>
            </a:extLst>
          </p:cNvPr>
          <p:cNvPicPr>
            <a:picLocks noChangeAspect="1"/>
          </p:cNvPicPr>
          <p:nvPr/>
        </p:nvPicPr>
        <p:blipFill>
          <a:blip r:embed="rId7" cstate="screen">
            <a:extLst>
              <a:ext uri="{28A0092B-C50C-407E-A947-70E740481C1C}">
                <a14:useLocalDpi xmlns:a14="http://schemas.microsoft.com/office/drawing/2010/main"/>
              </a:ext>
            </a:extLst>
          </a:blip>
          <a:stretch/>
        </p:blipFill>
        <p:spPr>
          <a:xfrm>
            <a:off x="471222" y="3807127"/>
            <a:ext cx="2375204" cy="2209432"/>
          </a:xfrm>
          <a:prstGeom prst="rect">
            <a:avLst/>
          </a:prstGeom>
          <a:ln>
            <a:noFill/>
          </a:ln>
        </p:spPr>
      </p:pic>
      <p:pic>
        <p:nvPicPr>
          <p:cNvPr id="17" name="Picture 16">
            <a:extLst>
              <a:ext uri="{FF2B5EF4-FFF2-40B4-BE49-F238E27FC236}">
                <a16:creationId xmlns:a16="http://schemas.microsoft.com/office/drawing/2014/main" id="{3DF7DE15-3528-5FE7-1C0A-0A1128C69C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07264" y="3726221"/>
            <a:ext cx="3558512" cy="2290338"/>
          </a:xfrm>
          <a:prstGeom prst="rect">
            <a:avLst/>
          </a:prstGeom>
        </p:spPr>
      </p:pic>
      <p:sp>
        <p:nvSpPr>
          <p:cNvPr id="18" name="TextBox 17">
            <a:extLst>
              <a:ext uri="{FF2B5EF4-FFF2-40B4-BE49-F238E27FC236}">
                <a16:creationId xmlns:a16="http://schemas.microsoft.com/office/drawing/2014/main" id="{BEE6A95F-EBB8-B836-53FA-6FBC4168514E}"/>
              </a:ext>
            </a:extLst>
          </p:cNvPr>
          <p:cNvSpPr txBox="1"/>
          <p:nvPr/>
        </p:nvSpPr>
        <p:spPr>
          <a:xfrm>
            <a:off x="1225842" y="3483877"/>
            <a:ext cx="1123897" cy="369332"/>
          </a:xfrm>
          <a:prstGeom prst="rect">
            <a:avLst/>
          </a:prstGeom>
          <a:noFill/>
        </p:spPr>
        <p:txBody>
          <a:bodyPr wrap="none" rtlCol="0">
            <a:spAutoFit/>
          </a:bodyPr>
          <a:lstStyle/>
          <a:p>
            <a:r>
              <a:rPr lang="en-US" dirty="0"/>
              <a:t>RHIC Data</a:t>
            </a:r>
          </a:p>
        </p:txBody>
      </p:sp>
      <p:sp>
        <p:nvSpPr>
          <p:cNvPr id="19" name="TextBox 18">
            <a:extLst>
              <a:ext uri="{FF2B5EF4-FFF2-40B4-BE49-F238E27FC236}">
                <a16:creationId xmlns:a16="http://schemas.microsoft.com/office/drawing/2014/main" id="{FE2C8CE5-5D54-F50F-6504-DCC9B2FB8158}"/>
              </a:ext>
            </a:extLst>
          </p:cNvPr>
          <p:cNvSpPr txBox="1"/>
          <p:nvPr/>
        </p:nvSpPr>
        <p:spPr>
          <a:xfrm>
            <a:off x="3385456" y="3480163"/>
            <a:ext cx="2937599" cy="369332"/>
          </a:xfrm>
          <a:prstGeom prst="rect">
            <a:avLst/>
          </a:prstGeom>
          <a:noFill/>
        </p:spPr>
        <p:txBody>
          <a:bodyPr wrap="none" rtlCol="0">
            <a:spAutoFit/>
          </a:bodyPr>
          <a:lstStyle/>
          <a:p>
            <a:r>
              <a:rPr lang="en-US" dirty="0"/>
              <a:t>Simulation (PYTHIA+GEANT4)</a:t>
            </a:r>
          </a:p>
        </p:txBody>
      </p:sp>
      <p:sp>
        <p:nvSpPr>
          <p:cNvPr id="20" name="TextBox 19">
            <a:extLst>
              <a:ext uri="{FF2B5EF4-FFF2-40B4-BE49-F238E27FC236}">
                <a16:creationId xmlns:a16="http://schemas.microsoft.com/office/drawing/2014/main" id="{7DFBE08A-11A9-6EA6-39AF-4799CCB48F19}"/>
              </a:ext>
            </a:extLst>
          </p:cNvPr>
          <p:cNvSpPr txBox="1"/>
          <p:nvPr/>
        </p:nvSpPr>
        <p:spPr>
          <a:xfrm>
            <a:off x="10445045" y="203103"/>
            <a:ext cx="1563954" cy="584775"/>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p:txBody>
      </p:sp>
    </p:spTree>
    <p:extLst>
      <p:ext uri="{BB962C8B-B14F-4D97-AF65-F5344CB8AC3E}">
        <p14:creationId xmlns:p14="http://schemas.microsoft.com/office/powerpoint/2010/main" val="19542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Arrow: Right 110">
            <a:extLst>
              <a:ext uri="{FF2B5EF4-FFF2-40B4-BE49-F238E27FC236}">
                <a16:creationId xmlns:a16="http://schemas.microsoft.com/office/drawing/2014/main" id="{DCC356DE-C556-5CAC-4579-2624AABBDEC4}"/>
              </a:ext>
            </a:extLst>
          </p:cNvPr>
          <p:cNvSpPr/>
          <p:nvPr/>
        </p:nvSpPr>
        <p:spPr>
          <a:xfrm>
            <a:off x="8385708" y="1365756"/>
            <a:ext cx="1005840" cy="274320"/>
          </a:xfrm>
          <a:prstGeom prst="rightArrow">
            <a:avLst/>
          </a:prstGeom>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IR-4 Layout</a:t>
            </a:r>
          </a:p>
        </p:txBody>
      </p:sp>
      <p:sp>
        <p:nvSpPr>
          <p:cNvPr id="4" name="Slide Number Placeholder 3">
            <a:extLst>
              <a:ext uri="{FF2B5EF4-FFF2-40B4-BE49-F238E27FC236}">
                <a16:creationId xmlns:a16="http://schemas.microsoft.com/office/drawing/2014/main" id="{DC201444-B9D8-4E0A-9CCF-760438255E8E}"/>
              </a:ext>
            </a:extLst>
          </p:cNvPr>
          <p:cNvSpPr>
            <a:spLocks noGrp="1"/>
          </p:cNvSpPr>
          <p:nvPr>
            <p:ph type="sldNum" sz="quarter" idx="12"/>
          </p:nvPr>
        </p:nvSpPr>
        <p:spPr/>
        <p:txBody>
          <a:bodyPr/>
          <a:lstStyle/>
          <a:p>
            <a:fld id="{893C5830-40F3-F04E-B2E3-10E6672BA8FF}" type="slidenum">
              <a:rPr lang="en-US" smtClean="0"/>
              <a:pPr/>
              <a:t>15</a:t>
            </a:fld>
            <a:endParaRPr lang="en-US" dirty="0"/>
          </a:p>
        </p:txBody>
      </p:sp>
      <p:pic>
        <p:nvPicPr>
          <p:cNvPr id="3" name="Picture 2">
            <a:extLst>
              <a:ext uri="{FF2B5EF4-FFF2-40B4-BE49-F238E27FC236}">
                <a16:creationId xmlns:a16="http://schemas.microsoft.com/office/drawing/2014/main" id="{258E5B40-345A-BB5D-D564-7FAA9F707C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562" y="1963163"/>
            <a:ext cx="11935128" cy="861231"/>
          </a:xfrm>
          <a:prstGeom prst="rect">
            <a:avLst/>
          </a:prstGeom>
        </p:spPr>
      </p:pic>
      <p:sp>
        <p:nvSpPr>
          <p:cNvPr id="5" name="TextBox 4">
            <a:extLst>
              <a:ext uri="{FF2B5EF4-FFF2-40B4-BE49-F238E27FC236}">
                <a16:creationId xmlns:a16="http://schemas.microsoft.com/office/drawing/2014/main" id="{5C337931-2E58-1DE4-B819-D3FA856281EE}"/>
              </a:ext>
            </a:extLst>
          </p:cNvPr>
          <p:cNvSpPr txBox="1"/>
          <p:nvPr/>
        </p:nvSpPr>
        <p:spPr>
          <a:xfrm>
            <a:off x="10069703" y="2663008"/>
            <a:ext cx="1006173" cy="307777"/>
          </a:xfrm>
          <a:prstGeom prst="rect">
            <a:avLst/>
          </a:prstGeom>
          <a:noFill/>
        </p:spPr>
        <p:txBody>
          <a:bodyPr wrap="none" rtlCol="0">
            <a:spAutoFit/>
          </a:bodyPr>
          <a:lstStyle/>
          <a:p>
            <a:r>
              <a:rPr lang="en-US" sz="1400" dirty="0"/>
              <a:t>10X Kickers</a:t>
            </a:r>
          </a:p>
        </p:txBody>
      </p:sp>
      <p:sp>
        <p:nvSpPr>
          <p:cNvPr id="11" name="TextBox 10">
            <a:extLst>
              <a:ext uri="{FF2B5EF4-FFF2-40B4-BE49-F238E27FC236}">
                <a16:creationId xmlns:a16="http://schemas.microsoft.com/office/drawing/2014/main" id="{FB6674E5-F494-CE81-BEA2-F2467B5AE850}"/>
              </a:ext>
            </a:extLst>
          </p:cNvPr>
          <p:cNvSpPr txBox="1"/>
          <p:nvPr/>
        </p:nvSpPr>
        <p:spPr>
          <a:xfrm>
            <a:off x="8677468" y="2663008"/>
            <a:ext cx="1300356" cy="307777"/>
          </a:xfrm>
          <a:prstGeom prst="rect">
            <a:avLst/>
          </a:prstGeom>
          <a:noFill/>
        </p:spPr>
        <p:txBody>
          <a:bodyPr wrap="none" rtlCol="0">
            <a:spAutoFit/>
          </a:bodyPr>
          <a:lstStyle/>
          <a:p>
            <a:r>
              <a:rPr lang="en-US" sz="1400" dirty="0"/>
              <a:t>3X HSR 98 MHz</a:t>
            </a:r>
          </a:p>
        </p:txBody>
      </p:sp>
      <p:sp>
        <p:nvSpPr>
          <p:cNvPr id="15" name="TextBox 14">
            <a:extLst>
              <a:ext uri="{FF2B5EF4-FFF2-40B4-BE49-F238E27FC236}">
                <a16:creationId xmlns:a16="http://schemas.microsoft.com/office/drawing/2014/main" id="{2DB149A6-E3B8-CE42-DD4B-F532AA250478}"/>
              </a:ext>
            </a:extLst>
          </p:cNvPr>
          <p:cNvSpPr txBox="1"/>
          <p:nvPr/>
        </p:nvSpPr>
        <p:spPr>
          <a:xfrm>
            <a:off x="7140192" y="2663008"/>
            <a:ext cx="983667" cy="307777"/>
          </a:xfrm>
          <a:prstGeom prst="rect">
            <a:avLst/>
          </a:prstGeom>
          <a:noFill/>
        </p:spPr>
        <p:txBody>
          <a:bodyPr wrap="none" rtlCol="0">
            <a:spAutoFit/>
          </a:bodyPr>
          <a:lstStyle/>
          <a:p>
            <a:r>
              <a:rPr lang="en-US" sz="1400" dirty="0"/>
              <a:t>HSR Triplet</a:t>
            </a:r>
          </a:p>
        </p:txBody>
      </p:sp>
      <p:cxnSp>
        <p:nvCxnSpPr>
          <p:cNvPr id="18" name="Straight Arrow Connector 17">
            <a:extLst>
              <a:ext uri="{FF2B5EF4-FFF2-40B4-BE49-F238E27FC236}">
                <a16:creationId xmlns:a16="http://schemas.microsoft.com/office/drawing/2014/main" id="{F177C298-7BDA-4C81-A1A7-4C3C9BF0CB8F}"/>
              </a:ext>
            </a:extLst>
          </p:cNvPr>
          <p:cNvCxnSpPr>
            <a:cxnSpLocks/>
          </p:cNvCxnSpPr>
          <p:nvPr/>
        </p:nvCxnSpPr>
        <p:spPr>
          <a:xfrm flipV="1">
            <a:off x="6081133" y="2904892"/>
            <a:ext cx="0" cy="73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C41D05-9D57-45EF-3893-9CE2D2FE1E96}"/>
              </a:ext>
            </a:extLst>
          </p:cNvPr>
          <p:cNvSpPr txBox="1"/>
          <p:nvPr/>
        </p:nvSpPr>
        <p:spPr>
          <a:xfrm>
            <a:off x="5943694" y="3624782"/>
            <a:ext cx="1854290" cy="338554"/>
          </a:xfrm>
          <a:prstGeom prst="rect">
            <a:avLst/>
          </a:prstGeom>
          <a:noFill/>
        </p:spPr>
        <p:txBody>
          <a:bodyPr wrap="none" rtlCol="0">
            <a:spAutoFit/>
          </a:bodyPr>
          <a:lstStyle/>
          <a:p>
            <a:r>
              <a:rPr lang="en-US" sz="1600" b="1" dirty="0"/>
              <a:t>Carbon polarimeter</a:t>
            </a:r>
          </a:p>
        </p:txBody>
      </p:sp>
      <p:cxnSp>
        <p:nvCxnSpPr>
          <p:cNvPr id="30" name="Straight Arrow Connector 29">
            <a:extLst>
              <a:ext uri="{FF2B5EF4-FFF2-40B4-BE49-F238E27FC236}">
                <a16:creationId xmlns:a16="http://schemas.microsoft.com/office/drawing/2014/main" id="{F18AAD02-5B8C-C893-45AE-308E2845F12D}"/>
              </a:ext>
            </a:extLst>
          </p:cNvPr>
          <p:cNvCxnSpPr>
            <a:cxnSpLocks/>
          </p:cNvCxnSpPr>
          <p:nvPr/>
        </p:nvCxnSpPr>
        <p:spPr>
          <a:xfrm flipV="1">
            <a:off x="5679686" y="2904893"/>
            <a:ext cx="0" cy="73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F276B4-F8A7-9BEB-1AD2-6E658CAF55A4}"/>
              </a:ext>
            </a:extLst>
          </p:cNvPr>
          <p:cNvSpPr txBox="1"/>
          <p:nvPr/>
        </p:nvSpPr>
        <p:spPr>
          <a:xfrm>
            <a:off x="5249633" y="3624782"/>
            <a:ext cx="579005" cy="338554"/>
          </a:xfrm>
          <a:prstGeom prst="rect">
            <a:avLst/>
          </a:prstGeom>
          <a:noFill/>
        </p:spPr>
        <p:txBody>
          <a:bodyPr wrap="none" rtlCol="0">
            <a:spAutoFit/>
          </a:bodyPr>
          <a:lstStyle/>
          <a:p>
            <a:r>
              <a:rPr lang="en-US" sz="1600" b="1" dirty="0"/>
              <a:t>HJET</a:t>
            </a:r>
          </a:p>
        </p:txBody>
      </p:sp>
      <p:sp>
        <p:nvSpPr>
          <p:cNvPr id="42" name="TextBox 41">
            <a:extLst>
              <a:ext uri="{FF2B5EF4-FFF2-40B4-BE49-F238E27FC236}">
                <a16:creationId xmlns:a16="http://schemas.microsoft.com/office/drawing/2014/main" id="{1301F49C-B599-8F0C-51A0-5C927ADA7331}"/>
              </a:ext>
            </a:extLst>
          </p:cNvPr>
          <p:cNvSpPr txBox="1"/>
          <p:nvPr/>
        </p:nvSpPr>
        <p:spPr>
          <a:xfrm>
            <a:off x="4212963" y="2663008"/>
            <a:ext cx="1350819" cy="523220"/>
          </a:xfrm>
          <a:prstGeom prst="rect">
            <a:avLst/>
          </a:prstGeom>
          <a:noFill/>
        </p:spPr>
        <p:txBody>
          <a:bodyPr wrap="none" rtlCol="0">
            <a:spAutoFit/>
          </a:bodyPr>
          <a:lstStyle/>
          <a:p>
            <a:r>
              <a:rPr lang="en-US" sz="1400" dirty="0"/>
              <a:t>D0 replacement</a:t>
            </a:r>
            <a:br>
              <a:rPr lang="en-US" sz="1400" dirty="0"/>
            </a:br>
            <a:r>
              <a:rPr lang="en-US" sz="1400" dirty="0"/>
              <a:t>dipole</a:t>
            </a:r>
          </a:p>
        </p:txBody>
      </p:sp>
      <p:sp>
        <p:nvSpPr>
          <p:cNvPr id="45" name="TextBox 44">
            <a:extLst>
              <a:ext uri="{FF2B5EF4-FFF2-40B4-BE49-F238E27FC236}">
                <a16:creationId xmlns:a16="http://schemas.microsoft.com/office/drawing/2014/main" id="{5C5F7117-5907-CE82-96B4-55C68BF987CE}"/>
              </a:ext>
            </a:extLst>
          </p:cNvPr>
          <p:cNvSpPr txBox="1"/>
          <p:nvPr/>
        </p:nvSpPr>
        <p:spPr>
          <a:xfrm>
            <a:off x="1358057" y="3624782"/>
            <a:ext cx="2304733" cy="307777"/>
          </a:xfrm>
          <a:prstGeom prst="rect">
            <a:avLst/>
          </a:prstGeom>
          <a:noFill/>
        </p:spPr>
        <p:txBody>
          <a:bodyPr wrap="none" rtlCol="0">
            <a:spAutoFit/>
          </a:bodyPr>
          <a:lstStyle/>
          <a:p>
            <a:r>
              <a:rPr lang="en-US" sz="1400" b="1" dirty="0"/>
              <a:t>Tagger location &amp; drift space</a:t>
            </a:r>
          </a:p>
        </p:txBody>
      </p:sp>
      <p:cxnSp>
        <p:nvCxnSpPr>
          <p:cNvPr id="46" name="Straight Arrow Connector 45">
            <a:extLst>
              <a:ext uri="{FF2B5EF4-FFF2-40B4-BE49-F238E27FC236}">
                <a16:creationId xmlns:a16="http://schemas.microsoft.com/office/drawing/2014/main" id="{D0646D81-E824-2C63-AF96-49B512D7ACAC}"/>
              </a:ext>
            </a:extLst>
          </p:cNvPr>
          <p:cNvCxnSpPr>
            <a:cxnSpLocks/>
          </p:cNvCxnSpPr>
          <p:nvPr/>
        </p:nvCxnSpPr>
        <p:spPr>
          <a:xfrm flipV="1">
            <a:off x="1509132" y="2904893"/>
            <a:ext cx="0" cy="73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F549DB0-EDE1-9D96-8BDE-648BCA6960D4}"/>
              </a:ext>
            </a:extLst>
          </p:cNvPr>
          <p:cNvSpPr txBox="1"/>
          <p:nvPr/>
        </p:nvSpPr>
        <p:spPr>
          <a:xfrm>
            <a:off x="135575" y="2663008"/>
            <a:ext cx="728084" cy="307777"/>
          </a:xfrm>
          <a:prstGeom prst="rect">
            <a:avLst/>
          </a:prstGeom>
          <a:noFill/>
        </p:spPr>
        <p:txBody>
          <a:bodyPr wrap="none" rtlCol="0">
            <a:spAutoFit/>
          </a:bodyPr>
          <a:lstStyle/>
          <a:p>
            <a:r>
              <a:rPr lang="en-US" sz="1400" dirty="0"/>
              <a:t>HSR Q4</a:t>
            </a:r>
          </a:p>
        </p:txBody>
      </p:sp>
      <p:sp>
        <p:nvSpPr>
          <p:cNvPr id="70" name="TextBox 69">
            <a:extLst>
              <a:ext uri="{FF2B5EF4-FFF2-40B4-BE49-F238E27FC236}">
                <a16:creationId xmlns:a16="http://schemas.microsoft.com/office/drawing/2014/main" id="{57FDE466-C6E8-56FB-400D-15736B975AE8}"/>
              </a:ext>
            </a:extLst>
          </p:cNvPr>
          <p:cNvSpPr txBox="1"/>
          <p:nvPr/>
        </p:nvSpPr>
        <p:spPr>
          <a:xfrm>
            <a:off x="484659" y="1521367"/>
            <a:ext cx="867160" cy="338554"/>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none" rtlCol="0">
            <a:spAutoFit/>
          </a:bodyPr>
          <a:lstStyle/>
          <a:p>
            <a:r>
              <a:rPr lang="en-US" sz="1600" dirty="0"/>
              <a:t>Sector 3</a:t>
            </a:r>
          </a:p>
        </p:txBody>
      </p:sp>
      <p:cxnSp>
        <p:nvCxnSpPr>
          <p:cNvPr id="74" name="Straight Arrow Connector 73">
            <a:extLst>
              <a:ext uri="{FF2B5EF4-FFF2-40B4-BE49-F238E27FC236}">
                <a16:creationId xmlns:a16="http://schemas.microsoft.com/office/drawing/2014/main" id="{29EFFBD7-5794-85F0-CB22-A225DC333C0B}"/>
              </a:ext>
            </a:extLst>
          </p:cNvPr>
          <p:cNvCxnSpPr>
            <a:cxnSpLocks/>
            <a:stCxn id="70" idx="1"/>
          </p:cNvCxnSpPr>
          <p:nvPr/>
        </p:nvCxnSpPr>
        <p:spPr>
          <a:xfrm flipH="1">
            <a:off x="193709" y="1690644"/>
            <a:ext cx="2909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908155A-A00C-7FD3-286A-2F8DD36E796F}"/>
              </a:ext>
            </a:extLst>
          </p:cNvPr>
          <p:cNvSpPr txBox="1"/>
          <p:nvPr/>
        </p:nvSpPr>
        <p:spPr>
          <a:xfrm>
            <a:off x="10836648" y="1517649"/>
            <a:ext cx="867160" cy="338554"/>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none" rtlCol="0">
            <a:spAutoFit/>
          </a:bodyPr>
          <a:lstStyle/>
          <a:p>
            <a:r>
              <a:rPr lang="en-US" sz="1600" dirty="0"/>
              <a:t>Sector 4</a:t>
            </a:r>
          </a:p>
        </p:txBody>
      </p:sp>
      <p:cxnSp>
        <p:nvCxnSpPr>
          <p:cNvPr id="80" name="Straight Arrow Connector 79">
            <a:extLst>
              <a:ext uri="{FF2B5EF4-FFF2-40B4-BE49-F238E27FC236}">
                <a16:creationId xmlns:a16="http://schemas.microsoft.com/office/drawing/2014/main" id="{1BC7BDF1-6AC0-98CE-43BC-B43A9D212264}"/>
              </a:ext>
            </a:extLst>
          </p:cNvPr>
          <p:cNvCxnSpPr>
            <a:cxnSpLocks/>
            <a:stCxn id="79" idx="3"/>
          </p:cNvCxnSpPr>
          <p:nvPr/>
        </p:nvCxnSpPr>
        <p:spPr>
          <a:xfrm>
            <a:off x="11703808" y="1686926"/>
            <a:ext cx="2926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F816DAE-21F2-58BC-6E06-A267434CF255}"/>
              </a:ext>
            </a:extLst>
          </p:cNvPr>
          <p:cNvSpPr txBox="1"/>
          <p:nvPr/>
        </p:nvSpPr>
        <p:spPr>
          <a:xfrm>
            <a:off x="8022944" y="1336020"/>
            <a:ext cx="505395" cy="338554"/>
          </a:xfrm>
          <a:prstGeom prst="rect">
            <a:avLst/>
          </a:prstGeom>
          <a:solidFill>
            <a:schemeClr val="bg1"/>
          </a:solidFill>
          <a:ln w="12700">
            <a:solidFill>
              <a:srgbClr val="FF0000"/>
            </a:solidFill>
          </a:ln>
        </p:spPr>
        <p:txBody>
          <a:bodyPr wrap="none" rtlCol="0">
            <a:spAutoFit/>
          </a:bodyPr>
          <a:lstStyle/>
          <a:p>
            <a:r>
              <a:rPr lang="en-US" sz="1600" b="1" dirty="0">
                <a:solidFill>
                  <a:srgbClr val="FF0000"/>
                </a:solidFill>
              </a:rPr>
              <a:t>RCS</a:t>
            </a:r>
          </a:p>
        </p:txBody>
      </p:sp>
      <p:cxnSp>
        <p:nvCxnSpPr>
          <p:cNvPr id="100" name="Straight Arrow Connector 99">
            <a:extLst>
              <a:ext uri="{FF2B5EF4-FFF2-40B4-BE49-F238E27FC236}">
                <a16:creationId xmlns:a16="http://schemas.microsoft.com/office/drawing/2014/main" id="{0619693A-3C35-8D39-C7B5-CE4542059762}"/>
              </a:ext>
            </a:extLst>
          </p:cNvPr>
          <p:cNvCxnSpPr>
            <a:cxnSpLocks/>
            <a:stCxn id="94" idx="2"/>
          </p:cNvCxnSpPr>
          <p:nvPr/>
        </p:nvCxnSpPr>
        <p:spPr>
          <a:xfrm>
            <a:off x="8275642" y="1674574"/>
            <a:ext cx="0" cy="5083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319A225-C5CD-3271-C543-470AF5A33D8B}"/>
              </a:ext>
            </a:extLst>
          </p:cNvPr>
          <p:cNvSpPr txBox="1"/>
          <p:nvPr/>
        </p:nvSpPr>
        <p:spPr>
          <a:xfrm>
            <a:off x="8613954" y="1336020"/>
            <a:ext cx="495264" cy="338554"/>
          </a:xfrm>
          <a:prstGeom prst="rect">
            <a:avLst/>
          </a:prstGeom>
          <a:solidFill>
            <a:schemeClr val="bg1"/>
          </a:solidFill>
          <a:ln w="12700">
            <a:solidFill>
              <a:srgbClr val="FF0000"/>
            </a:solidFill>
          </a:ln>
        </p:spPr>
        <p:txBody>
          <a:bodyPr wrap="none" rtlCol="0">
            <a:spAutoFit/>
          </a:bodyPr>
          <a:lstStyle/>
          <a:p>
            <a:r>
              <a:rPr lang="en-US" sz="1600" b="1" dirty="0">
                <a:solidFill>
                  <a:srgbClr val="FF0000"/>
                </a:solidFill>
              </a:rPr>
              <a:t>ESR</a:t>
            </a:r>
          </a:p>
        </p:txBody>
      </p:sp>
      <p:cxnSp>
        <p:nvCxnSpPr>
          <p:cNvPr id="104" name="Straight Arrow Connector 103">
            <a:extLst>
              <a:ext uri="{FF2B5EF4-FFF2-40B4-BE49-F238E27FC236}">
                <a16:creationId xmlns:a16="http://schemas.microsoft.com/office/drawing/2014/main" id="{1EE9ADF5-866F-BA2A-21D3-712B5EA59423}"/>
              </a:ext>
            </a:extLst>
          </p:cNvPr>
          <p:cNvCxnSpPr>
            <a:cxnSpLocks/>
            <a:stCxn id="103" idx="2"/>
          </p:cNvCxnSpPr>
          <p:nvPr/>
        </p:nvCxnSpPr>
        <p:spPr>
          <a:xfrm>
            <a:off x="8861586" y="1674574"/>
            <a:ext cx="5066" cy="6718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Arrow: Right 111">
            <a:extLst>
              <a:ext uri="{FF2B5EF4-FFF2-40B4-BE49-F238E27FC236}">
                <a16:creationId xmlns:a16="http://schemas.microsoft.com/office/drawing/2014/main" id="{92F65368-85E4-1953-479F-FEA49D572D1A}"/>
              </a:ext>
            </a:extLst>
          </p:cNvPr>
          <p:cNvSpPr/>
          <p:nvPr/>
        </p:nvSpPr>
        <p:spPr>
          <a:xfrm flipH="1">
            <a:off x="8805744" y="3123926"/>
            <a:ext cx="548640" cy="274320"/>
          </a:xfrm>
          <a:prstGeom prst="rightArrow">
            <a:avLst/>
          </a:prstGeom>
          <a:ln w="127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050"/>
              </a:solidFill>
            </a:endParaRPr>
          </a:p>
        </p:txBody>
      </p:sp>
      <p:sp>
        <p:nvSpPr>
          <p:cNvPr id="113" name="TextBox 112">
            <a:extLst>
              <a:ext uri="{FF2B5EF4-FFF2-40B4-BE49-F238E27FC236}">
                <a16:creationId xmlns:a16="http://schemas.microsoft.com/office/drawing/2014/main" id="{E132EC16-63C5-3465-3DBE-78BE2BF1BEB1}"/>
              </a:ext>
            </a:extLst>
          </p:cNvPr>
          <p:cNvSpPr txBox="1"/>
          <p:nvPr/>
        </p:nvSpPr>
        <p:spPr>
          <a:xfrm>
            <a:off x="9074874" y="3079317"/>
            <a:ext cx="1930400" cy="338554"/>
          </a:xfrm>
          <a:prstGeom prst="rect">
            <a:avLst/>
          </a:prstGeom>
          <a:solidFill>
            <a:schemeClr val="bg1"/>
          </a:solidFill>
          <a:ln w="12700">
            <a:solidFill>
              <a:srgbClr val="00B050"/>
            </a:solidFill>
          </a:ln>
        </p:spPr>
        <p:txBody>
          <a:bodyPr wrap="none" rtlCol="0">
            <a:spAutoFit/>
          </a:bodyPr>
          <a:lstStyle/>
          <a:p>
            <a:r>
              <a:rPr lang="en-US" sz="1600" b="1" dirty="0">
                <a:solidFill>
                  <a:srgbClr val="00B050"/>
                </a:solidFill>
              </a:rPr>
              <a:t>Hadron Storage Ring</a:t>
            </a:r>
          </a:p>
        </p:txBody>
      </p:sp>
      <p:cxnSp>
        <p:nvCxnSpPr>
          <p:cNvPr id="114" name="Straight Arrow Connector 113">
            <a:extLst>
              <a:ext uri="{FF2B5EF4-FFF2-40B4-BE49-F238E27FC236}">
                <a16:creationId xmlns:a16="http://schemas.microsoft.com/office/drawing/2014/main" id="{67ADB37E-52E0-A387-1B33-9CEBCD8CEF24}"/>
              </a:ext>
            </a:extLst>
          </p:cNvPr>
          <p:cNvCxnSpPr>
            <a:cxnSpLocks/>
            <a:stCxn id="113" idx="0"/>
          </p:cNvCxnSpPr>
          <p:nvPr/>
        </p:nvCxnSpPr>
        <p:spPr>
          <a:xfrm flipV="1">
            <a:off x="10040074" y="2584345"/>
            <a:ext cx="0" cy="49497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A1679AB-210E-1288-DF93-5AF08FCDE85F}"/>
              </a:ext>
            </a:extLst>
          </p:cNvPr>
          <p:cNvSpPr txBox="1"/>
          <p:nvPr/>
        </p:nvSpPr>
        <p:spPr>
          <a:xfrm>
            <a:off x="3114918" y="1122834"/>
            <a:ext cx="4380254" cy="646331"/>
          </a:xfrm>
          <a:prstGeom prst="rect">
            <a:avLst/>
          </a:prstGeom>
          <a:noFill/>
          <a:ln>
            <a:solidFill>
              <a:srgbClr val="00B050"/>
            </a:solidFill>
          </a:ln>
        </p:spPr>
        <p:txBody>
          <a:bodyPr wrap="square" rtlCol="0">
            <a:spAutoFit/>
          </a:bodyPr>
          <a:lstStyle/>
          <a:p>
            <a:pPr algn="ctr"/>
            <a:r>
              <a:rPr lang="en-US" dirty="0"/>
              <a:t>Choice of location driven by size of HJET setup and the following drift space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5DEE5E-43E8-F4B4-8B4E-2AD7DB6C90EB}"/>
                  </a:ext>
                </a:extLst>
              </p:cNvPr>
              <p:cNvSpPr txBox="1"/>
              <p:nvPr/>
            </p:nvSpPr>
            <p:spPr>
              <a:xfrm>
                <a:off x="6242811" y="4552394"/>
                <a:ext cx="2154244" cy="636713"/>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C00000"/>
                              </a:solidFill>
                              <a:latin typeface="Cambria Math" panose="02040503050406030204" pitchFamily="18" charset="0"/>
                            </a:rPr>
                          </m:ctrlPr>
                        </m:sSubPr>
                        <m:e>
                          <m:r>
                            <a:rPr lang="en-US" sz="1600" b="0" i="1" smtClean="0">
                              <a:solidFill>
                                <a:srgbClr val="C00000"/>
                              </a:solidFill>
                              <a:latin typeface="Cambria Math"/>
                            </a:rPr>
                            <m:t>𝐴</m:t>
                          </m:r>
                        </m:e>
                        <m:sub>
                          <m:r>
                            <a:rPr lang="en-US" sz="1600" b="0" i="1" smtClean="0">
                              <a:solidFill>
                                <a:srgbClr val="C00000"/>
                              </a:solidFill>
                              <a:latin typeface="Cambria Math"/>
                            </a:rPr>
                            <m:t>𝑁</m:t>
                          </m:r>
                        </m:sub>
                      </m:sSub>
                      <m:r>
                        <a:rPr lang="en-US" sz="1600" i="1" smtClean="0">
                          <a:solidFill>
                            <a:srgbClr val="C00000"/>
                          </a:solidFill>
                          <a:latin typeface="Cambria Math"/>
                          <a:ea typeface="Cambria Math"/>
                        </a:rPr>
                        <m:t>=</m:t>
                      </m:r>
                      <m:f>
                        <m:fPr>
                          <m:ctrlPr>
                            <a:rPr lang="en-US" sz="1600" i="1" smtClean="0">
                              <a:solidFill>
                                <a:srgbClr val="C00000"/>
                              </a:solidFill>
                              <a:latin typeface="Cambria Math" panose="02040503050406030204" pitchFamily="18" charset="0"/>
                              <a:ea typeface="Cambria Math"/>
                            </a:rPr>
                          </m:ctrlPr>
                        </m:fPr>
                        <m:num>
                          <m:sSub>
                            <m:sSubPr>
                              <m:ctrlPr>
                                <a:rPr lang="en-US" sz="1600" i="1" smtClean="0">
                                  <a:solidFill>
                                    <a:srgbClr val="C00000"/>
                                  </a:solidFill>
                                  <a:latin typeface="Cambria Math" panose="02040503050406030204" pitchFamily="18" charset="0"/>
                                  <a:ea typeface="Cambria Math"/>
                                </a:rPr>
                              </m:ctrlPr>
                            </m:sSubPr>
                            <m:e>
                              <m:r>
                                <a:rPr lang="en-US" sz="1600" b="0" i="1" smtClean="0">
                                  <a:solidFill>
                                    <a:srgbClr val="C00000"/>
                                  </a:solidFill>
                                  <a:latin typeface="Cambria Math"/>
                                  <a:ea typeface="Cambria Math"/>
                                </a:rPr>
                                <m:t>𝑑</m:t>
                              </m:r>
                              <m:r>
                                <a:rPr lang="en-US" sz="1600" b="0" i="1" smtClean="0">
                                  <a:solidFill>
                                    <a:srgbClr val="C00000"/>
                                  </a:solidFill>
                                  <a:latin typeface="Cambria Math"/>
                                  <a:ea typeface="Cambria Math"/>
                                </a:rPr>
                                <m:t>𝜎</m:t>
                              </m:r>
                            </m:e>
                            <m:sub>
                              <m:r>
                                <a:rPr lang="en-US" sz="1600" b="0" i="1" smtClean="0">
                                  <a:solidFill>
                                    <a:srgbClr val="C00000"/>
                                  </a:solidFill>
                                  <a:latin typeface="Cambria Math"/>
                                  <a:ea typeface="Cambria Math"/>
                                </a:rPr>
                                <m:t>𝑙𝑒𝑓𝑡</m:t>
                              </m:r>
                            </m:sub>
                          </m:sSub>
                          <m:r>
                            <a:rPr lang="en-US" sz="1600" b="0" i="1" smtClean="0">
                              <a:solidFill>
                                <a:srgbClr val="C00000"/>
                              </a:solidFill>
                              <a:latin typeface="Cambria Math"/>
                              <a:ea typeface="Cambria Math"/>
                            </a:rPr>
                            <m:t>−</m:t>
                          </m:r>
                          <m:sSub>
                            <m:sSubPr>
                              <m:ctrlPr>
                                <a:rPr lang="en-US" sz="1600" b="0" i="1" smtClean="0">
                                  <a:solidFill>
                                    <a:srgbClr val="C00000"/>
                                  </a:solidFill>
                                  <a:latin typeface="Cambria Math" panose="02040503050406030204" pitchFamily="18" charset="0"/>
                                  <a:ea typeface="Cambria Math"/>
                                </a:rPr>
                              </m:ctrlPr>
                            </m:sSubPr>
                            <m:e>
                              <m:r>
                                <a:rPr lang="en-US" sz="1600" b="0" i="1" smtClean="0">
                                  <a:solidFill>
                                    <a:srgbClr val="C00000"/>
                                  </a:solidFill>
                                  <a:latin typeface="Cambria Math"/>
                                  <a:ea typeface="Cambria Math"/>
                                </a:rPr>
                                <m:t>𝑑</m:t>
                              </m:r>
                              <m:r>
                                <a:rPr lang="en-US" sz="1600" b="0" i="1" smtClean="0">
                                  <a:solidFill>
                                    <a:srgbClr val="C00000"/>
                                  </a:solidFill>
                                  <a:latin typeface="Cambria Math"/>
                                  <a:ea typeface="Cambria Math"/>
                                </a:rPr>
                                <m:t>𝜎</m:t>
                              </m:r>
                            </m:e>
                            <m:sub>
                              <m:r>
                                <a:rPr lang="en-US" sz="1600" b="0" i="1" smtClean="0">
                                  <a:solidFill>
                                    <a:srgbClr val="C00000"/>
                                  </a:solidFill>
                                  <a:latin typeface="Cambria Math"/>
                                  <a:ea typeface="Cambria Math"/>
                                </a:rPr>
                                <m:t>𝑟𝑖𝑔h𝑡</m:t>
                              </m:r>
                            </m:sub>
                          </m:sSub>
                        </m:num>
                        <m:den>
                          <m:sSub>
                            <m:sSubPr>
                              <m:ctrlPr>
                                <a:rPr lang="en-US" sz="1600" i="1">
                                  <a:solidFill>
                                    <a:srgbClr val="C00000"/>
                                  </a:solidFill>
                                  <a:latin typeface="Cambria Math" panose="02040503050406030204" pitchFamily="18" charset="0"/>
                                  <a:ea typeface="Cambria Math"/>
                                </a:rPr>
                              </m:ctrlPr>
                            </m:sSubPr>
                            <m:e>
                              <m:r>
                                <a:rPr lang="en-US" sz="1600" i="1">
                                  <a:solidFill>
                                    <a:srgbClr val="C00000"/>
                                  </a:solidFill>
                                  <a:latin typeface="Cambria Math"/>
                                  <a:ea typeface="Cambria Math"/>
                                </a:rPr>
                                <m:t>𝑑</m:t>
                              </m:r>
                              <m:r>
                                <a:rPr lang="en-US" sz="1600" i="1">
                                  <a:solidFill>
                                    <a:srgbClr val="C00000"/>
                                  </a:solidFill>
                                  <a:latin typeface="Cambria Math"/>
                                  <a:ea typeface="Cambria Math"/>
                                </a:rPr>
                                <m:t>𝜎</m:t>
                              </m:r>
                            </m:e>
                            <m:sub>
                              <m:r>
                                <a:rPr lang="en-US" sz="1600" b="0" i="1" smtClean="0">
                                  <a:solidFill>
                                    <a:srgbClr val="C00000"/>
                                  </a:solidFill>
                                  <a:latin typeface="Cambria Math"/>
                                  <a:ea typeface="Cambria Math"/>
                                </a:rPr>
                                <m:t>𝑙𝑒𝑓𝑡</m:t>
                              </m:r>
                            </m:sub>
                          </m:sSub>
                          <m:r>
                            <a:rPr lang="en-US" sz="1600" b="0" i="1" smtClean="0">
                              <a:solidFill>
                                <a:srgbClr val="C00000"/>
                              </a:solidFill>
                              <a:latin typeface="Cambria Math"/>
                              <a:ea typeface="Cambria Math"/>
                            </a:rPr>
                            <m:t>+</m:t>
                          </m:r>
                          <m:sSub>
                            <m:sSubPr>
                              <m:ctrlPr>
                                <a:rPr lang="en-US" sz="1600" i="1">
                                  <a:solidFill>
                                    <a:srgbClr val="C00000"/>
                                  </a:solidFill>
                                  <a:latin typeface="Cambria Math" panose="02040503050406030204" pitchFamily="18" charset="0"/>
                                  <a:ea typeface="Cambria Math"/>
                                </a:rPr>
                              </m:ctrlPr>
                            </m:sSubPr>
                            <m:e>
                              <m:r>
                                <a:rPr lang="en-US" sz="1600" i="1">
                                  <a:solidFill>
                                    <a:srgbClr val="C00000"/>
                                  </a:solidFill>
                                  <a:latin typeface="Cambria Math"/>
                                  <a:ea typeface="Cambria Math"/>
                                </a:rPr>
                                <m:t>𝑑</m:t>
                              </m:r>
                              <m:r>
                                <a:rPr lang="en-US" sz="1600" i="1">
                                  <a:solidFill>
                                    <a:srgbClr val="C00000"/>
                                  </a:solidFill>
                                  <a:latin typeface="Cambria Math"/>
                                  <a:ea typeface="Cambria Math"/>
                                </a:rPr>
                                <m:t>𝜎</m:t>
                              </m:r>
                            </m:e>
                            <m:sub>
                              <m:r>
                                <a:rPr lang="en-US" sz="1600" b="0" i="1" smtClean="0">
                                  <a:solidFill>
                                    <a:srgbClr val="C00000"/>
                                  </a:solidFill>
                                  <a:latin typeface="Cambria Math"/>
                                  <a:ea typeface="Cambria Math"/>
                                </a:rPr>
                                <m:t>𝑟𝑖𝑔h𝑡</m:t>
                              </m:r>
                            </m:sub>
                          </m:sSub>
                        </m:den>
                      </m:f>
                    </m:oMath>
                  </m:oMathPara>
                </a14:m>
                <a:endParaRPr lang="en-US" sz="1600" dirty="0">
                  <a:solidFill>
                    <a:srgbClr val="C00000"/>
                  </a:solidFill>
                </a:endParaRPr>
              </a:p>
            </p:txBody>
          </p:sp>
        </mc:Choice>
        <mc:Fallback xmlns="">
          <p:sp>
            <p:nvSpPr>
              <p:cNvPr id="6" name="TextBox 5">
                <a:extLst>
                  <a:ext uri="{FF2B5EF4-FFF2-40B4-BE49-F238E27FC236}">
                    <a16:creationId xmlns:a16="http://schemas.microsoft.com/office/drawing/2014/main" id="{555DEE5E-43E8-F4B4-8B4E-2AD7DB6C90EB}"/>
                  </a:ext>
                </a:extLst>
              </p:cNvPr>
              <p:cNvSpPr txBox="1">
                <a:spLocks noRot="1" noChangeAspect="1" noMove="1" noResize="1" noEditPoints="1" noAdjustHandles="1" noChangeArrowheads="1" noChangeShapeType="1" noTextEdit="1"/>
              </p:cNvSpPr>
              <p:nvPr/>
            </p:nvSpPr>
            <p:spPr>
              <a:xfrm>
                <a:off x="6242811" y="4552394"/>
                <a:ext cx="2154244" cy="636713"/>
              </a:xfrm>
              <a:prstGeom prst="rect">
                <a:avLst/>
              </a:prstGeom>
              <a:blipFill>
                <a:blip r:embed="rId3"/>
                <a:stretch>
                  <a:fillRect/>
                </a:stretch>
              </a:blipFill>
              <a:ln>
                <a:noFill/>
              </a:ln>
              <a:effec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258142F0-8026-F36B-A4EB-2DCE8CCD62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883" y="3832587"/>
            <a:ext cx="3347234" cy="2360346"/>
          </a:xfrm>
          <a:prstGeom prst="rect">
            <a:avLst/>
          </a:prstGeom>
        </p:spPr>
      </p:pic>
      <p:sp>
        <p:nvSpPr>
          <p:cNvPr id="8" name="TextBox 7">
            <a:extLst>
              <a:ext uri="{FF2B5EF4-FFF2-40B4-BE49-F238E27FC236}">
                <a16:creationId xmlns:a16="http://schemas.microsoft.com/office/drawing/2014/main" id="{276DDC8A-9B18-DA2A-85ED-804837C6A17A}"/>
              </a:ext>
            </a:extLst>
          </p:cNvPr>
          <p:cNvSpPr txBox="1"/>
          <p:nvPr/>
        </p:nvSpPr>
        <p:spPr>
          <a:xfrm>
            <a:off x="9126419" y="3936401"/>
            <a:ext cx="2730171" cy="307777"/>
          </a:xfrm>
          <a:prstGeom prst="rect">
            <a:avLst/>
          </a:prstGeom>
          <a:noFill/>
        </p:spPr>
        <p:txBody>
          <a:bodyPr wrap="none" rtlCol="0">
            <a:spAutoFit/>
          </a:bodyPr>
          <a:lstStyle/>
          <a:p>
            <a:r>
              <a:rPr lang="en-US" sz="1400" dirty="0"/>
              <a:t>Phys. Rev. Lett. 123, 162001 (2019)</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ABEE45-DD48-8FD4-A655-1875F528CCB1}"/>
                  </a:ext>
                </a:extLst>
              </p:cNvPr>
              <p:cNvSpPr txBox="1"/>
              <p:nvPr/>
            </p:nvSpPr>
            <p:spPr>
              <a:xfrm>
                <a:off x="365760" y="4023360"/>
                <a:ext cx="5598916" cy="20621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Currently at IR-12</a:t>
                </a:r>
              </a:p>
              <a:p>
                <a:pPr marL="285750" indent="-285750">
                  <a:spcAft>
                    <a:spcPts val="600"/>
                  </a:spcAft>
                  <a:buFont typeface="Arial" panose="020B0604020202020204" pitchFamily="34" charset="0"/>
                  <a:buChar char="•"/>
                </a:pPr>
                <a:r>
                  <a:rPr lang="en-US" dirty="0"/>
                  <a:t>Decommissioning after RHIC Run 25</a:t>
                </a:r>
              </a:p>
              <a:p>
                <a:pPr marL="285750" indent="-285750">
                  <a:spcAft>
                    <a:spcPts val="600"/>
                  </a:spcAft>
                  <a:buFont typeface="Arial" panose="020B0604020202020204" pitchFamily="34" charset="0"/>
                  <a:buChar char="•"/>
                </a:pPr>
                <a:r>
                  <a:rPr lang="en-US" dirty="0"/>
                  <a:t>Planned setup in BNL Physics for refurbishment and modifications</a:t>
                </a:r>
              </a:p>
              <a:p>
                <a:pPr marL="742950" lvl="1" indent="-285750">
                  <a:spcAft>
                    <a:spcPts val="600"/>
                  </a:spcAft>
                  <a:buFont typeface="Arial" panose="020B0604020202020204" pitchFamily="34" charset="0"/>
                  <a:buChar char="•"/>
                </a:pPr>
                <a:r>
                  <a:rPr lang="en-US" dirty="0"/>
                  <a:t>Target gas analyzer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i="1" dirty="0" smtClean="0">
                            <a:latin typeface="Cambria Math" panose="02040503050406030204" pitchFamily="18" charset="0"/>
                          </a:rPr>
                          <m:t>2</m:t>
                        </m:r>
                      </m:sub>
                    </m:sSub>
                  </m:oMath>
                </a14:m>
                <a:r>
                  <a:rPr lang="en-US" dirty="0"/>
                  <a:t> content)</a:t>
                </a:r>
              </a:p>
              <a:p>
                <a:pPr marL="742950" lvl="1" indent="-285750">
                  <a:spcAft>
                    <a:spcPts val="600"/>
                  </a:spcAft>
                  <a:buFont typeface="Arial" panose="020B0604020202020204" pitchFamily="34" charset="0"/>
                  <a:buChar char="•"/>
                </a:pPr>
                <a:r>
                  <a:rPr lang="en-US" dirty="0"/>
                  <a:t>Target chamber / magnetic field</a:t>
                </a:r>
              </a:p>
            </p:txBody>
          </p:sp>
        </mc:Choice>
        <mc:Fallback xmlns="">
          <p:sp>
            <p:nvSpPr>
              <p:cNvPr id="9" name="TextBox 8">
                <a:extLst>
                  <a:ext uri="{FF2B5EF4-FFF2-40B4-BE49-F238E27FC236}">
                    <a16:creationId xmlns:a16="http://schemas.microsoft.com/office/drawing/2014/main" id="{89ABEE45-DD48-8FD4-A655-1875F528CCB1}"/>
                  </a:ext>
                </a:extLst>
              </p:cNvPr>
              <p:cNvSpPr txBox="1">
                <a:spLocks noRot="1" noChangeAspect="1" noMove="1" noResize="1" noEditPoints="1" noAdjustHandles="1" noChangeArrowheads="1" noChangeShapeType="1" noTextEdit="1"/>
              </p:cNvSpPr>
              <p:nvPr/>
            </p:nvSpPr>
            <p:spPr>
              <a:xfrm>
                <a:off x="365760" y="4023360"/>
                <a:ext cx="5598916" cy="2062103"/>
              </a:xfrm>
              <a:prstGeom prst="rect">
                <a:avLst/>
              </a:prstGeom>
              <a:blipFill>
                <a:blip r:embed="rId5"/>
                <a:stretch>
                  <a:fillRect l="-654" t="-1479" b="-38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1436128-E74F-A613-8FE1-F45EDC570E71}"/>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391965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B169-85E2-AF41-F8DF-FEC4FCFF0BFC}"/>
              </a:ext>
            </a:extLst>
          </p:cNvPr>
          <p:cNvSpPr>
            <a:spLocks noGrp="1"/>
          </p:cNvSpPr>
          <p:nvPr>
            <p:ph type="title"/>
          </p:nvPr>
        </p:nvSpPr>
        <p:spPr/>
        <p:txBody>
          <a:bodyPr/>
          <a:lstStyle/>
          <a:p>
            <a:r>
              <a:rPr lang="en-US" dirty="0"/>
              <a:t>Local Polarimeter at IR-6</a:t>
            </a:r>
          </a:p>
        </p:txBody>
      </p:sp>
      <p:sp>
        <p:nvSpPr>
          <p:cNvPr id="3" name="Slide Number Placeholder 2">
            <a:extLst>
              <a:ext uri="{FF2B5EF4-FFF2-40B4-BE49-F238E27FC236}">
                <a16:creationId xmlns:a16="http://schemas.microsoft.com/office/drawing/2014/main" id="{C40676C1-5FA0-DA23-9B21-9FFAE3C765B9}"/>
              </a:ext>
            </a:extLst>
          </p:cNvPr>
          <p:cNvSpPr>
            <a:spLocks noGrp="1"/>
          </p:cNvSpPr>
          <p:nvPr>
            <p:ph type="sldNum" sz="quarter" idx="12"/>
          </p:nvPr>
        </p:nvSpPr>
        <p:spPr/>
        <p:txBody>
          <a:bodyPr/>
          <a:lstStyle/>
          <a:p>
            <a:fld id="{893C5830-40F3-F04E-B2E3-10E6672BA8FF}" type="slidenum">
              <a:rPr lang="en-US" smtClean="0"/>
              <a:pPr/>
              <a:t>16</a:t>
            </a:fld>
            <a:endParaRPr lang="en-US" b="1"/>
          </a:p>
        </p:txBody>
      </p:sp>
      <p:sp>
        <p:nvSpPr>
          <p:cNvPr id="6" name="TextBox 5">
            <a:extLst>
              <a:ext uri="{FF2B5EF4-FFF2-40B4-BE49-F238E27FC236}">
                <a16:creationId xmlns:a16="http://schemas.microsoft.com/office/drawing/2014/main" id="{BEFB258F-C574-870B-A12A-DE1C6575BFF2}"/>
              </a:ext>
            </a:extLst>
          </p:cNvPr>
          <p:cNvSpPr txBox="1"/>
          <p:nvPr/>
        </p:nvSpPr>
        <p:spPr>
          <a:xfrm>
            <a:off x="365760" y="1188720"/>
            <a:ext cx="5593222" cy="26314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rgbClr val="002060"/>
                </a:solidFill>
              </a:rPr>
              <a:t>Spin rotators for longitudinal polarization</a:t>
            </a:r>
          </a:p>
          <a:p>
            <a:pPr marL="342900" indent="-342900">
              <a:spcAft>
                <a:spcPts val="600"/>
              </a:spcAft>
              <a:buFont typeface="Arial" panose="020B0604020202020204" pitchFamily="34" charset="0"/>
              <a:buChar char="•"/>
            </a:pPr>
            <a:r>
              <a:rPr lang="en-US" sz="2000" dirty="0">
                <a:solidFill>
                  <a:srgbClr val="002060"/>
                </a:solidFill>
              </a:rPr>
              <a:t>Crab cavities for increased luminosity in collision</a:t>
            </a:r>
          </a:p>
          <a:p>
            <a:pPr marL="342900" indent="-342900">
              <a:spcAft>
                <a:spcPts val="600"/>
              </a:spcAft>
              <a:buFont typeface="Arial" panose="020B0604020202020204" pitchFamily="34" charset="0"/>
              <a:buChar char="•"/>
            </a:pPr>
            <a:r>
              <a:rPr lang="en-US" sz="2000" dirty="0">
                <a:solidFill>
                  <a:srgbClr val="002060"/>
                </a:solidFill>
              </a:rPr>
              <a:t>Limited space in hall / straight section</a:t>
            </a:r>
          </a:p>
          <a:p>
            <a:pPr marL="342900" indent="-342900">
              <a:spcAft>
                <a:spcPts val="600"/>
              </a:spcAft>
              <a:buFont typeface="Arial" panose="020B0604020202020204" pitchFamily="34" charset="0"/>
              <a:buChar char="•"/>
            </a:pPr>
            <a:r>
              <a:rPr lang="en-US" sz="2000" dirty="0">
                <a:solidFill>
                  <a:srgbClr val="002060"/>
                </a:solidFill>
              </a:rPr>
              <a:t>Polarimeter in incoming hadron beam</a:t>
            </a:r>
          </a:p>
          <a:p>
            <a:pPr marL="800100" lvl="1" indent="-342900">
              <a:spcAft>
                <a:spcPts val="600"/>
              </a:spcAft>
              <a:buFont typeface="Arial" panose="020B0604020202020204" pitchFamily="34" charset="0"/>
              <a:buChar char="•"/>
            </a:pPr>
            <a:r>
              <a:rPr lang="en-US" sz="2000" dirty="0">
                <a:solidFill>
                  <a:srgbClr val="002060"/>
                </a:solidFill>
              </a:rPr>
              <a:t>Single target chamber similar to IR-4 device</a:t>
            </a:r>
          </a:p>
          <a:p>
            <a:pPr marL="800100" lvl="1" indent="-342900">
              <a:spcAft>
                <a:spcPts val="600"/>
              </a:spcAft>
              <a:buFont typeface="Arial" panose="020B0604020202020204" pitchFamily="34" charset="0"/>
              <a:buChar char="•"/>
            </a:pPr>
            <a:r>
              <a:rPr lang="en-US" sz="2000" dirty="0">
                <a:solidFill>
                  <a:srgbClr val="002060"/>
                </a:solidFill>
              </a:rPr>
              <a:t>Primarily for polarization vector determination</a:t>
            </a:r>
          </a:p>
        </p:txBody>
      </p:sp>
      <p:pic>
        <p:nvPicPr>
          <p:cNvPr id="11" name="Picture 10">
            <a:extLst>
              <a:ext uri="{FF2B5EF4-FFF2-40B4-BE49-F238E27FC236}">
                <a16:creationId xmlns:a16="http://schemas.microsoft.com/office/drawing/2014/main" id="{1510891C-D041-2DC3-DC2F-F40081ECA2AD}"/>
              </a:ext>
            </a:extLst>
          </p:cNvPr>
          <p:cNvPicPr>
            <a:picLocks noChangeAspect="1"/>
          </p:cNvPicPr>
          <p:nvPr/>
        </p:nvPicPr>
        <p:blipFill>
          <a:blip r:embed="rId2"/>
          <a:stretch>
            <a:fillRect/>
          </a:stretch>
        </p:blipFill>
        <p:spPr>
          <a:xfrm>
            <a:off x="6199648" y="1276304"/>
            <a:ext cx="5477301" cy="4494663"/>
          </a:xfrm>
          <a:prstGeom prst="rect">
            <a:avLst/>
          </a:prstGeom>
        </p:spPr>
      </p:pic>
      <p:sp>
        <p:nvSpPr>
          <p:cNvPr id="4" name="TextBox 3">
            <a:extLst>
              <a:ext uri="{FF2B5EF4-FFF2-40B4-BE49-F238E27FC236}">
                <a16:creationId xmlns:a16="http://schemas.microsoft.com/office/drawing/2014/main" id="{C29F11C0-BA1A-3886-138C-6EDA4C4E9F1F}"/>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371218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ABAB-1D45-15CA-6CA6-664485EAA982}"/>
              </a:ext>
            </a:extLst>
          </p:cNvPr>
          <p:cNvSpPr>
            <a:spLocks noGrp="1"/>
          </p:cNvSpPr>
          <p:nvPr>
            <p:ph type="title"/>
          </p:nvPr>
        </p:nvSpPr>
        <p:spPr/>
        <p:txBody>
          <a:bodyPr/>
          <a:lstStyle/>
          <a:p>
            <a:r>
              <a:rPr lang="en-US" dirty="0"/>
              <a:t>Fiber Target Polarimeters</a:t>
            </a:r>
          </a:p>
        </p:txBody>
      </p:sp>
      <p:sp>
        <p:nvSpPr>
          <p:cNvPr id="3" name="Slide Number Placeholder 2">
            <a:extLst>
              <a:ext uri="{FF2B5EF4-FFF2-40B4-BE49-F238E27FC236}">
                <a16:creationId xmlns:a16="http://schemas.microsoft.com/office/drawing/2014/main" id="{CC545A31-7C66-EF0E-C533-D0D8FC6CA460}"/>
              </a:ext>
            </a:extLst>
          </p:cNvPr>
          <p:cNvSpPr>
            <a:spLocks noGrp="1"/>
          </p:cNvSpPr>
          <p:nvPr>
            <p:ph type="sldNum" sz="quarter" idx="12"/>
          </p:nvPr>
        </p:nvSpPr>
        <p:spPr/>
        <p:txBody>
          <a:bodyPr/>
          <a:lstStyle/>
          <a:p>
            <a:fld id="{DF69D58E-C59B-4BE3-83E0-B1C1287A8E5B}" type="slidenum">
              <a:rPr lang="en-US" smtClean="0"/>
              <a:pPr/>
              <a:t>17</a:t>
            </a:fld>
            <a:endParaRPr lang="en-US"/>
          </a:p>
        </p:txBody>
      </p:sp>
      <p:pic>
        <p:nvPicPr>
          <p:cNvPr id="4" name="Picture 2">
            <a:extLst>
              <a:ext uri="{FF2B5EF4-FFF2-40B4-BE49-F238E27FC236}">
                <a16:creationId xmlns:a16="http://schemas.microsoft.com/office/drawing/2014/main" id="{343CFBA7-CDB0-EE3C-2F5F-3481F96AB9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143000"/>
            <a:ext cx="4042332" cy="30194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a:extLst>
              <a:ext uri="{FF2B5EF4-FFF2-40B4-BE49-F238E27FC236}">
                <a16:creationId xmlns:a16="http://schemas.microsoft.com/office/drawing/2014/main" id="{6A517669-68AB-B4BB-047D-9FBAD7D398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88305" y="1528995"/>
            <a:ext cx="4416106" cy="225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A514AE4C-4E7A-C90E-9A99-411EA3DB67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30260" y="1528995"/>
            <a:ext cx="2782891" cy="20513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24F13D-9232-CB9D-8F7C-E02EEEC20228}"/>
                  </a:ext>
                </a:extLst>
              </p:cNvPr>
              <p:cNvSpPr txBox="1"/>
              <p:nvPr/>
            </p:nvSpPr>
            <p:spPr>
              <a:xfrm>
                <a:off x="365760" y="4389120"/>
                <a:ext cx="4552400" cy="1785104"/>
              </a:xfrm>
              <a:prstGeom prst="rect">
                <a:avLst/>
              </a:prstGeom>
              <a:noFill/>
            </p:spPr>
            <p:txBody>
              <a:bodyPr wrap="none" rtlCol="0">
                <a:spAutoFit/>
              </a:bodyPr>
              <a:lstStyle/>
              <a:p>
                <a:pPr marL="285750" indent="-285750" algn="l">
                  <a:spcAft>
                    <a:spcPts val="600"/>
                  </a:spcAft>
                  <a:buFont typeface="Arial" panose="020B0604020202020204" pitchFamily="34" charset="0"/>
                  <a:buChar char="•"/>
                </a:pPr>
                <a:r>
                  <a:rPr lang="en-US" dirty="0"/>
                  <a:t>Ultra-thin ribbon targets:</a:t>
                </a:r>
              </a:p>
              <a:p>
                <a:pPr algn="l">
                  <a:spcAft>
                    <a:spcPts val="600"/>
                  </a:spcAft>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i="1" dirty="0" smtClean="0">
                          <a:latin typeface="Cambria Math" panose="02040503050406030204" pitchFamily="18" charset="0"/>
                        </a:rPr>
                        <m:t>10</m:t>
                      </m:r>
                      <m:r>
                        <a:rPr lang="en-US" i="1" dirty="0">
                          <a:latin typeface="Cambria Math" panose="02040503050406030204" pitchFamily="18" charset="0"/>
                        </a:rPr>
                        <m:t> </m:t>
                      </m:r>
                      <m:r>
                        <a:rPr lang="en-US" b="0" i="1" dirty="0" smtClean="0">
                          <a:latin typeface="Cambria Math" panose="02040503050406030204" pitchFamily="18" charset="0"/>
                        </a:rPr>
                        <m:t>𝜇</m:t>
                      </m:r>
                      <m:r>
                        <m:rPr>
                          <m:nor/>
                        </m:rPr>
                        <a:rPr lang="en-US" i="0" dirty="0" smtClean="0">
                          <a:latin typeface="Cambria Math" panose="02040503050406030204" pitchFamily="18" charset="0"/>
                        </a:rPr>
                        <m:t>m</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a:latin typeface="Cambria Math" panose="02040503050406030204" pitchFamily="18" charset="0"/>
                        </a:rPr>
                        <m:t> </m:t>
                      </m:r>
                      <m:r>
                        <a:rPr lang="en-US" i="1" dirty="0" smtClean="0">
                          <a:latin typeface="Cambria Math" panose="02040503050406030204" pitchFamily="18" charset="0"/>
                        </a:rPr>
                        <m:t>100</m:t>
                      </m:r>
                      <m:r>
                        <a:rPr lang="en-US" i="1" dirty="0">
                          <a:latin typeface="Cambria Math" panose="02040503050406030204" pitchFamily="18" charset="0"/>
                        </a:rPr>
                        <m:t> </m:t>
                      </m:r>
                      <m:r>
                        <m:rPr>
                          <m:nor/>
                        </m:rPr>
                        <a:rPr lang="en-US" i="0" dirty="0" smtClean="0">
                          <a:latin typeface="Cambria Math" panose="02040503050406030204" pitchFamily="18" charset="0"/>
                        </a:rPr>
                        <m:t>nm</m:t>
                      </m:r>
                    </m:oMath>
                  </m:oMathPara>
                </a14:m>
                <a:endParaRPr lang="en-US" dirty="0"/>
              </a:p>
              <a:p>
                <a:pPr marL="285750" indent="-285750" algn="l">
                  <a:spcAft>
                    <a:spcPts val="600"/>
                  </a:spcAft>
                  <a:buFont typeface="Arial" panose="020B0604020202020204" pitchFamily="34" charset="0"/>
                  <a:buChar char="•"/>
                </a:pPr>
                <a:r>
                  <a:rPr lang="en-US" dirty="0"/>
                  <a:t>Target holder inside the beam pipe</a:t>
                </a:r>
              </a:p>
              <a:p>
                <a:pPr marL="285750" indent="-285750" algn="l">
                  <a:spcAft>
                    <a:spcPts val="600"/>
                  </a:spcAft>
                  <a:buFont typeface="Arial" panose="020B0604020202020204" pitchFamily="34" charset="0"/>
                  <a:buChar char="•"/>
                </a:pPr>
                <a:r>
                  <a:rPr lang="en-US" dirty="0"/>
                  <a:t>Energy loss of hadron beam heats up target</a:t>
                </a:r>
              </a:p>
              <a:p>
                <a:pPr marL="285750" indent="-285750" algn="l">
                  <a:spcAft>
                    <a:spcPts val="600"/>
                  </a:spcAft>
                  <a:buFont typeface="Arial" panose="020B0604020202020204" pitchFamily="34" charset="0"/>
                  <a:buChar char="•"/>
                </a:pPr>
                <a:r>
                  <a:rPr lang="en-US" dirty="0"/>
                  <a:t>Investigating target modifications / material</a:t>
                </a:r>
              </a:p>
            </p:txBody>
          </p:sp>
        </mc:Choice>
        <mc:Fallback xmlns="">
          <p:sp>
            <p:nvSpPr>
              <p:cNvPr id="9" name="TextBox 8">
                <a:extLst>
                  <a:ext uri="{FF2B5EF4-FFF2-40B4-BE49-F238E27FC236}">
                    <a16:creationId xmlns:a16="http://schemas.microsoft.com/office/drawing/2014/main" id="{9824F13D-9232-CB9D-8F7C-E02EEEC20228}"/>
                  </a:ext>
                </a:extLst>
              </p:cNvPr>
              <p:cNvSpPr txBox="1">
                <a:spLocks noRot="1" noChangeAspect="1" noMove="1" noResize="1" noEditPoints="1" noAdjustHandles="1" noChangeArrowheads="1" noChangeShapeType="1" noTextEdit="1"/>
              </p:cNvSpPr>
              <p:nvPr/>
            </p:nvSpPr>
            <p:spPr>
              <a:xfrm>
                <a:off x="365760" y="4389120"/>
                <a:ext cx="4552400" cy="1785104"/>
              </a:xfrm>
              <a:prstGeom prst="rect">
                <a:avLst/>
              </a:prstGeom>
              <a:blipFill>
                <a:blip r:embed="rId5"/>
                <a:stretch>
                  <a:fillRect l="-803" t="-1706" r="-803" b="-443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F50198C-9C35-AB9D-EAE3-907FC31328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28143" y="4063784"/>
            <a:ext cx="4826293" cy="2411971"/>
          </a:xfrm>
          <a:prstGeom prst="rect">
            <a:avLst/>
          </a:prstGeom>
        </p:spPr>
      </p:pic>
      <p:sp>
        <p:nvSpPr>
          <p:cNvPr id="6" name="TextBox 5">
            <a:extLst>
              <a:ext uri="{FF2B5EF4-FFF2-40B4-BE49-F238E27FC236}">
                <a16:creationId xmlns:a16="http://schemas.microsoft.com/office/drawing/2014/main" id="{6A37666A-4543-BB3B-4364-C2019B0E984F}"/>
              </a:ext>
            </a:extLst>
          </p:cNvPr>
          <p:cNvSpPr txBox="1"/>
          <p:nvPr/>
        </p:nvSpPr>
        <p:spPr>
          <a:xfrm>
            <a:off x="9793008" y="203103"/>
            <a:ext cx="2215991" cy="830997"/>
          </a:xfrm>
          <a:prstGeom prst="rect">
            <a:avLst/>
          </a:prstGeom>
          <a:solidFill>
            <a:srgbClr val="0070C0"/>
          </a:solidFill>
        </p:spPr>
        <p:txBody>
          <a:bodyPr wrap="none" rtlCol="0">
            <a:spAutoFit/>
          </a:bodyPr>
          <a:lstStyle/>
          <a:p>
            <a:pPr algn="r"/>
            <a:r>
              <a:rPr lang="en-US" sz="1600" dirty="0">
                <a:solidFill>
                  <a:schemeClr val="bg1"/>
                </a:solidFill>
              </a:rPr>
              <a:t>#1 technology questions</a:t>
            </a:r>
          </a:p>
          <a:p>
            <a:pPr algn="r"/>
            <a:r>
              <a:rPr lang="en-US" sz="1600" dirty="0">
                <a:solidFill>
                  <a:schemeClr val="bg1"/>
                </a:solidFill>
              </a:rPr>
              <a:t>#2 requirements</a:t>
            </a:r>
          </a:p>
          <a:p>
            <a:pPr algn="r"/>
            <a:r>
              <a:rPr lang="en-US" sz="1600" dirty="0">
                <a:solidFill>
                  <a:schemeClr val="bg1"/>
                </a:solidFill>
              </a:rPr>
              <a:t>#5 design maturity</a:t>
            </a:r>
          </a:p>
        </p:txBody>
      </p:sp>
    </p:spTree>
    <p:extLst>
      <p:ext uri="{BB962C8B-B14F-4D97-AF65-F5344CB8AC3E}">
        <p14:creationId xmlns:p14="http://schemas.microsoft.com/office/powerpoint/2010/main" val="412516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45D7-0B9D-D5E0-E6E8-DDB5F0BE66AB}"/>
              </a:ext>
            </a:extLst>
          </p:cNvPr>
          <p:cNvSpPr>
            <a:spLocks noGrp="1"/>
          </p:cNvSpPr>
          <p:nvPr>
            <p:ph type="title"/>
          </p:nvPr>
        </p:nvSpPr>
        <p:spPr/>
        <p:txBody>
          <a:bodyPr/>
          <a:lstStyle/>
          <a:p>
            <a:r>
              <a:rPr lang="en-US" dirty="0"/>
              <a:t>Impedance in Polarimeter Chamber</a:t>
            </a:r>
          </a:p>
        </p:txBody>
      </p:sp>
      <p:sp>
        <p:nvSpPr>
          <p:cNvPr id="3" name="Slide Number Placeholder 2">
            <a:extLst>
              <a:ext uri="{FF2B5EF4-FFF2-40B4-BE49-F238E27FC236}">
                <a16:creationId xmlns:a16="http://schemas.microsoft.com/office/drawing/2014/main" id="{7A664FDD-A972-F73C-0ACA-B62ED204E307}"/>
              </a:ext>
            </a:extLst>
          </p:cNvPr>
          <p:cNvSpPr>
            <a:spLocks noGrp="1"/>
          </p:cNvSpPr>
          <p:nvPr>
            <p:ph type="sldNum" sz="quarter" idx="12"/>
          </p:nvPr>
        </p:nvSpPr>
        <p:spPr/>
        <p:txBody>
          <a:bodyPr/>
          <a:lstStyle/>
          <a:p>
            <a:fld id="{893C5830-40F3-F04E-B2E3-10E6672BA8FF}" type="slidenum">
              <a:rPr lang="en-US" smtClean="0"/>
              <a:pPr/>
              <a:t>18</a:t>
            </a:fld>
            <a:endParaRPr lang="en-US"/>
          </a:p>
        </p:txBody>
      </p:sp>
      <p:pic>
        <p:nvPicPr>
          <p:cNvPr id="7" name="Picture 6">
            <a:extLst>
              <a:ext uri="{FF2B5EF4-FFF2-40B4-BE49-F238E27FC236}">
                <a16:creationId xmlns:a16="http://schemas.microsoft.com/office/drawing/2014/main" id="{8FC048D1-83E5-5465-6A55-DEB2BDDBF1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8859" y="1424066"/>
            <a:ext cx="4023360" cy="2787926"/>
          </a:xfrm>
          <a:prstGeom prst="rect">
            <a:avLst/>
          </a:prstGeom>
          <a:ln>
            <a:solidFill>
              <a:schemeClr val="tx1">
                <a:lumMod val="95000"/>
                <a:lumOff val="5000"/>
              </a:schemeClr>
            </a:solidFill>
          </a:ln>
        </p:spPr>
      </p:pic>
      <p:pic>
        <p:nvPicPr>
          <p:cNvPr id="9" name="Picture 8">
            <a:extLst>
              <a:ext uri="{FF2B5EF4-FFF2-40B4-BE49-F238E27FC236}">
                <a16:creationId xmlns:a16="http://schemas.microsoft.com/office/drawing/2014/main" id="{3EB46C98-D5B0-1A4C-FA41-88B08D2FE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8859" y="4340045"/>
            <a:ext cx="4023360" cy="2288045"/>
          </a:xfrm>
          <a:prstGeom prst="rect">
            <a:avLst/>
          </a:prstGeom>
          <a:ln>
            <a:solidFill>
              <a:schemeClr val="tx1">
                <a:lumMod val="95000"/>
                <a:lumOff val="5000"/>
              </a:schemeClr>
            </a:solidFill>
          </a:ln>
        </p:spPr>
      </p:pic>
      <p:sp>
        <p:nvSpPr>
          <p:cNvPr id="11" name="TextBox 10">
            <a:extLst>
              <a:ext uri="{FF2B5EF4-FFF2-40B4-BE49-F238E27FC236}">
                <a16:creationId xmlns:a16="http://schemas.microsoft.com/office/drawing/2014/main" id="{BCB4057E-25B9-6BBF-2A74-2118C9D5A128}"/>
              </a:ext>
            </a:extLst>
          </p:cNvPr>
          <p:cNvSpPr txBox="1"/>
          <p:nvPr/>
        </p:nvSpPr>
        <p:spPr>
          <a:xfrm>
            <a:off x="365760" y="1188720"/>
            <a:ext cx="7339184" cy="3247043"/>
          </a:xfrm>
          <a:prstGeom prst="rect">
            <a:avLst/>
          </a:prstGeom>
          <a:noFill/>
        </p:spPr>
        <p:txBody>
          <a:bodyPr wrap="square">
            <a:spAutoFit/>
          </a:bodyPr>
          <a:lstStyle/>
          <a:p>
            <a:pPr algn="r">
              <a:spcAft>
                <a:spcPts val="600"/>
              </a:spcAft>
            </a:pPr>
            <a:r>
              <a:rPr lang="en-US" b="1" dirty="0"/>
              <a:t>A. </a:t>
            </a:r>
            <a:r>
              <a:rPr lang="en-US" b="1" dirty="0" err="1"/>
              <a:t>Blednyk</a:t>
            </a:r>
            <a:r>
              <a:rPr lang="en-US" b="1" dirty="0"/>
              <a:t> (BNL)</a:t>
            </a:r>
          </a:p>
          <a:p>
            <a:pPr>
              <a:spcAft>
                <a:spcPts val="600"/>
              </a:spcAft>
            </a:pPr>
            <a:r>
              <a:rPr lang="en-US" sz="2000" dirty="0"/>
              <a:t>Usability of existing chambers to be verified for EIC short bunch spacing (GHz)</a:t>
            </a:r>
          </a:p>
          <a:p>
            <a:pPr>
              <a:spcAft>
                <a:spcPts val="600"/>
              </a:spcAft>
            </a:pPr>
            <a:r>
              <a:rPr lang="en-US" sz="2000" dirty="0"/>
              <a:t>Fiber target chambers</a:t>
            </a:r>
          </a:p>
          <a:p>
            <a:pPr marL="285750" indent="-285750">
              <a:spcAft>
                <a:spcPts val="600"/>
              </a:spcAft>
              <a:buFont typeface="Arial" panose="020B0604020202020204" pitchFamily="34" charset="0"/>
              <a:buChar char="•"/>
            </a:pPr>
            <a:r>
              <a:rPr lang="en-US" dirty="0"/>
              <a:t>Single-Bunch - Ok</a:t>
            </a:r>
          </a:p>
          <a:p>
            <a:pPr marL="285750" indent="-285750">
              <a:spcAft>
                <a:spcPts val="600"/>
              </a:spcAft>
              <a:buFont typeface="Arial" panose="020B0604020202020204" pitchFamily="34" charset="0"/>
              <a:buChar char="•"/>
            </a:pPr>
            <a:r>
              <a:rPr lang="en-US" dirty="0"/>
              <a:t>Higher order modes → Pumping ports will require RF shielding</a:t>
            </a:r>
          </a:p>
          <a:p>
            <a:pPr marL="285750" indent="-285750">
              <a:spcAft>
                <a:spcPts val="600"/>
              </a:spcAft>
              <a:buFont typeface="Arial" panose="020B0604020202020204" pitchFamily="34" charset="0"/>
              <a:buChar char="•"/>
            </a:pPr>
            <a:r>
              <a:rPr lang="en-US" dirty="0"/>
              <a:t>Simulations with targets are the next step</a:t>
            </a:r>
          </a:p>
          <a:p>
            <a:pPr>
              <a:spcAft>
                <a:spcPts val="600"/>
              </a:spcAft>
            </a:pPr>
            <a:r>
              <a:rPr lang="en-US" sz="2000" dirty="0"/>
              <a:t>Hydrogen Jet (IP4)</a:t>
            </a:r>
          </a:p>
          <a:p>
            <a:pPr marL="285750" indent="-285750">
              <a:spcAft>
                <a:spcPts val="600"/>
              </a:spcAft>
              <a:buFont typeface="Arial" panose="020B0604020202020204" pitchFamily="34" charset="0"/>
              <a:buChar char="•"/>
            </a:pPr>
            <a:r>
              <a:rPr lang="en-US" dirty="0"/>
              <a:t>Single-Bunch simulations in progress</a:t>
            </a:r>
          </a:p>
        </p:txBody>
      </p:sp>
      <p:pic>
        <p:nvPicPr>
          <p:cNvPr id="5" name="Picture 4">
            <a:extLst>
              <a:ext uri="{FF2B5EF4-FFF2-40B4-BE49-F238E27FC236}">
                <a16:creationId xmlns:a16="http://schemas.microsoft.com/office/drawing/2014/main" id="{5B6F0A96-5A1C-6F9A-34B9-D983CBC0BDD7}"/>
              </a:ext>
            </a:extLst>
          </p:cNvPr>
          <p:cNvPicPr>
            <a:picLocks noChangeAspect="1"/>
          </p:cNvPicPr>
          <p:nvPr/>
        </p:nvPicPr>
        <p:blipFill>
          <a:blip r:embed="rId4"/>
          <a:stretch>
            <a:fillRect/>
          </a:stretch>
        </p:blipFill>
        <p:spPr>
          <a:xfrm>
            <a:off x="1328894" y="4538891"/>
            <a:ext cx="3615838" cy="2227940"/>
          </a:xfrm>
          <a:prstGeom prst="rect">
            <a:avLst/>
          </a:prstGeom>
          <a:ln>
            <a:solidFill>
              <a:schemeClr val="tx1">
                <a:lumMod val="95000"/>
                <a:lumOff val="5000"/>
              </a:schemeClr>
            </a:solidFill>
          </a:ln>
        </p:spPr>
      </p:pic>
      <p:sp>
        <p:nvSpPr>
          <p:cNvPr id="6" name="TextBox 5">
            <a:extLst>
              <a:ext uri="{FF2B5EF4-FFF2-40B4-BE49-F238E27FC236}">
                <a16:creationId xmlns:a16="http://schemas.microsoft.com/office/drawing/2014/main" id="{DA46EC34-DF51-F488-01D9-0D603116370E}"/>
              </a:ext>
            </a:extLst>
          </p:cNvPr>
          <p:cNvSpPr txBox="1"/>
          <p:nvPr/>
        </p:nvSpPr>
        <p:spPr>
          <a:xfrm>
            <a:off x="4939264" y="4729397"/>
            <a:ext cx="2543326" cy="830997"/>
          </a:xfrm>
          <a:prstGeom prst="rect">
            <a:avLst/>
          </a:prstGeom>
          <a:noFill/>
        </p:spPr>
        <p:txBody>
          <a:bodyPr wrap="square" rtlCol="0">
            <a:spAutoFit/>
          </a:bodyPr>
          <a:lstStyle/>
          <a:p>
            <a:r>
              <a:rPr lang="en-US" sz="1600" dirty="0"/>
              <a:t>Single bunch simulation for geometric and resistive wall </a:t>
            </a:r>
            <a:r>
              <a:rPr lang="en-US" sz="1600" dirty="0" err="1"/>
              <a:t>wakefields</a:t>
            </a:r>
            <a:endParaRPr lang="en-US" sz="1600" dirty="0"/>
          </a:p>
        </p:txBody>
      </p:sp>
      <p:sp>
        <p:nvSpPr>
          <p:cNvPr id="8" name="TextBox 7">
            <a:extLst>
              <a:ext uri="{FF2B5EF4-FFF2-40B4-BE49-F238E27FC236}">
                <a16:creationId xmlns:a16="http://schemas.microsoft.com/office/drawing/2014/main" id="{CB4F0CA2-E86F-C178-11A0-3AACC2787FC5}"/>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319395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8B389-9044-4C2E-AB5D-A38665ABEB25}"/>
              </a:ext>
            </a:extLst>
          </p:cNvPr>
          <p:cNvSpPr>
            <a:spLocks noGrp="1"/>
          </p:cNvSpPr>
          <p:nvPr>
            <p:ph type="title"/>
          </p:nvPr>
        </p:nvSpPr>
        <p:spPr>
          <a:xfrm>
            <a:off x="358520" y="365128"/>
            <a:ext cx="10515600" cy="751640"/>
          </a:xfrm>
        </p:spPr>
        <p:txBody>
          <a:bodyPr/>
          <a:lstStyle/>
          <a:p>
            <a:r>
              <a:rPr lang="en-US" dirty="0"/>
              <a:t>Hadron Polarimeter R&amp;D</a:t>
            </a:r>
          </a:p>
        </p:txBody>
      </p:sp>
      <p:pic>
        <p:nvPicPr>
          <p:cNvPr id="6" name="Picture 5">
            <a:extLst>
              <a:ext uri="{FF2B5EF4-FFF2-40B4-BE49-F238E27FC236}">
                <a16:creationId xmlns:a16="http://schemas.microsoft.com/office/drawing/2014/main" id="{45BDDF81-D032-470F-8778-627324D16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550" y="2288739"/>
            <a:ext cx="2847291" cy="1766103"/>
          </a:xfrm>
          <a:prstGeom prst="rect">
            <a:avLst/>
          </a:prstGeom>
        </p:spPr>
      </p:pic>
      <p:sp>
        <p:nvSpPr>
          <p:cNvPr id="7" name="TextBox 6">
            <a:extLst>
              <a:ext uri="{FF2B5EF4-FFF2-40B4-BE49-F238E27FC236}">
                <a16:creationId xmlns:a16="http://schemas.microsoft.com/office/drawing/2014/main" id="{721E6233-9C28-4F1D-93A2-4FC173012A37}"/>
              </a:ext>
            </a:extLst>
          </p:cNvPr>
          <p:cNvSpPr txBox="1"/>
          <p:nvPr/>
        </p:nvSpPr>
        <p:spPr>
          <a:xfrm>
            <a:off x="301994" y="1188720"/>
            <a:ext cx="5424305" cy="107721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dirty="0">
                <a:solidFill>
                  <a:srgbClr val="0070C0"/>
                </a:solidFill>
              </a:rPr>
              <a:t>Second detector layer installed in </a:t>
            </a:r>
            <a:r>
              <a:rPr lang="en-US" dirty="0" err="1">
                <a:solidFill>
                  <a:srgbClr val="0070C0"/>
                </a:solidFill>
              </a:rPr>
              <a:t>pC</a:t>
            </a:r>
            <a:r>
              <a:rPr lang="en-US" dirty="0">
                <a:solidFill>
                  <a:srgbClr val="0070C0"/>
                </a:solidFill>
              </a:rPr>
              <a:t> polarimeter</a:t>
            </a:r>
          </a:p>
          <a:p>
            <a:pPr marL="742950" lvl="1" indent="-285750">
              <a:spcAft>
                <a:spcPts val="600"/>
              </a:spcAft>
              <a:buFont typeface="Arial" panose="020B0604020202020204" pitchFamily="34" charset="0"/>
              <a:buChar char="•"/>
            </a:pPr>
            <a:r>
              <a:rPr lang="en-US" dirty="0">
                <a:solidFill>
                  <a:srgbClr val="0070C0"/>
                </a:solidFill>
              </a:rPr>
              <a:t>Included in DAQ since start of Run22 operations</a:t>
            </a:r>
          </a:p>
          <a:p>
            <a:pPr marL="742950" lvl="1" indent="-285750">
              <a:spcAft>
                <a:spcPts val="600"/>
              </a:spcAft>
              <a:buFont typeface="Arial" panose="020B0604020202020204" pitchFamily="34" charset="0"/>
              <a:buChar char="•"/>
            </a:pPr>
            <a:r>
              <a:rPr lang="en-US" dirty="0">
                <a:solidFill>
                  <a:srgbClr val="0070C0"/>
                </a:solidFill>
              </a:rPr>
              <a:t>Data from RHIC Run 22</a:t>
            </a:r>
            <a:endParaRPr lang="en-US" dirty="0">
              <a:solidFill>
                <a:srgbClr val="00B050"/>
              </a:solidFill>
            </a:endParaRPr>
          </a:p>
        </p:txBody>
      </p:sp>
      <p:pic>
        <p:nvPicPr>
          <p:cNvPr id="11" name="Picture 10">
            <a:extLst>
              <a:ext uri="{FF2B5EF4-FFF2-40B4-BE49-F238E27FC236}">
                <a16:creationId xmlns:a16="http://schemas.microsoft.com/office/drawing/2014/main" id="{E2D325E8-E744-402C-ADBF-F22CFC600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085" y="4458099"/>
            <a:ext cx="2805268" cy="1828800"/>
          </a:xfrm>
          <a:prstGeom prst="rect">
            <a:avLst/>
          </a:prstGeom>
        </p:spPr>
      </p:pic>
      <p:pic>
        <p:nvPicPr>
          <p:cNvPr id="13" name="Picture 12">
            <a:extLst>
              <a:ext uri="{FF2B5EF4-FFF2-40B4-BE49-F238E27FC236}">
                <a16:creationId xmlns:a16="http://schemas.microsoft.com/office/drawing/2014/main" id="{3E780B66-17E2-4A6E-B46F-62959A712A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3047" y="4457244"/>
            <a:ext cx="2805268" cy="1828800"/>
          </a:xfrm>
          <a:prstGeom prst="rect">
            <a:avLst/>
          </a:prstGeom>
        </p:spPr>
      </p:pic>
      <p:pic>
        <p:nvPicPr>
          <p:cNvPr id="19" name="Picture 18">
            <a:extLst>
              <a:ext uri="{FF2B5EF4-FFF2-40B4-BE49-F238E27FC236}">
                <a16:creationId xmlns:a16="http://schemas.microsoft.com/office/drawing/2014/main" id="{3B2FCF12-A097-46A8-BDA2-85D6A17BF2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101" y="2448827"/>
            <a:ext cx="2288159" cy="1360746"/>
          </a:xfrm>
          <a:prstGeom prst="rect">
            <a:avLst/>
          </a:prstGeom>
        </p:spPr>
      </p:pic>
      <p:sp>
        <p:nvSpPr>
          <p:cNvPr id="25" name="TextBox 24">
            <a:extLst>
              <a:ext uri="{FF2B5EF4-FFF2-40B4-BE49-F238E27FC236}">
                <a16:creationId xmlns:a16="http://schemas.microsoft.com/office/drawing/2014/main" id="{92C01997-EDF1-4399-9654-1AE77CE5AC8E}"/>
              </a:ext>
            </a:extLst>
          </p:cNvPr>
          <p:cNvSpPr txBox="1"/>
          <p:nvPr/>
        </p:nvSpPr>
        <p:spPr>
          <a:xfrm>
            <a:off x="504977" y="4158366"/>
            <a:ext cx="2317072" cy="347432"/>
          </a:xfrm>
          <a:prstGeom prst="rect">
            <a:avLst/>
          </a:prstGeom>
          <a:noFill/>
          <a:ln>
            <a:solidFill>
              <a:schemeClr val="tx1">
                <a:lumMod val="50000"/>
                <a:lumOff val="50000"/>
              </a:schemeClr>
            </a:solidFill>
          </a:ln>
        </p:spPr>
        <p:txBody>
          <a:bodyPr wrap="square" rtlCol="0">
            <a:spAutoFit/>
          </a:bodyPr>
          <a:lstStyle/>
          <a:p>
            <a:r>
              <a:rPr lang="en-US" sz="1600" dirty="0" err="1"/>
              <a:t>Tof</a:t>
            </a:r>
            <a:r>
              <a:rPr lang="en-US" sz="1600" dirty="0"/>
              <a:t> vs. </a:t>
            </a:r>
            <a:r>
              <a:rPr lang="en-US" sz="1600" dirty="0" err="1"/>
              <a:t>Ekin</a:t>
            </a:r>
            <a:r>
              <a:rPr lang="en-US" sz="1600" dirty="0"/>
              <a:t> in layer 1 (F)</a:t>
            </a:r>
          </a:p>
        </p:txBody>
      </p:sp>
      <p:sp>
        <p:nvSpPr>
          <p:cNvPr id="28" name="Arrow: Down 27">
            <a:extLst>
              <a:ext uri="{FF2B5EF4-FFF2-40B4-BE49-F238E27FC236}">
                <a16:creationId xmlns:a16="http://schemas.microsoft.com/office/drawing/2014/main" id="{1D40B1B7-8EF9-4E83-8DDF-C666D8EFC81F}"/>
              </a:ext>
            </a:extLst>
          </p:cNvPr>
          <p:cNvSpPr/>
          <p:nvPr/>
        </p:nvSpPr>
        <p:spPr>
          <a:xfrm rot="16200000">
            <a:off x="3128143" y="4793871"/>
            <a:ext cx="398361" cy="1155544"/>
          </a:xfrm>
          <a:prstGeom prst="downArrow">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C7DCDFBF-AED3-4BBC-AB55-166E4636C964}"/>
              </a:ext>
            </a:extLst>
          </p:cNvPr>
          <p:cNvSpPr txBox="1"/>
          <p:nvPr/>
        </p:nvSpPr>
        <p:spPr>
          <a:xfrm>
            <a:off x="3804960" y="4156976"/>
            <a:ext cx="2177519" cy="276999"/>
          </a:xfrm>
          <a:prstGeom prst="rect">
            <a:avLst/>
          </a:prstGeom>
          <a:solidFill>
            <a:schemeClr val="bg1"/>
          </a:solidFill>
          <a:ln>
            <a:solidFill>
              <a:schemeClr val="bg1">
                <a:lumMod val="50000"/>
              </a:schemeClr>
            </a:solidFill>
          </a:ln>
        </p:spPr>
        <p:txBody>
          <a:bodyPr wrap="none" rtlCol="0">
            <a:spAutoFit/>
          </a:bodyPr>
          <a:lstStyle/>
          <a:p>
            <a:r>
              <a:rPr lang="en-US" sz="1200" dirty="0"/>
              <a:t>with a match in second layer (R)</a:t>
            </a:r>
          </a:p>
        </p:txBody>
      </p:sp>
      <p:grpSp>
        <p:nvGrpSpPr>
          <p:cNvPr id="24" name="Group 23">
            <a:extLst>
              <a:ext uri="{FF2B5EF4-FFF2-40B4-BE49-F238E27FC236}">
                <a16:creationId xmlns:a16="http://schemas.microsoft.com/office/drawing/2014/main" id="{073260B1-9E21-9364-092A-9FA024EB603B}"/>
              </a:ext>
            </a:extLst>
          </p:cNvPr>
          <p:cNvGrpSpPr/>
          <p:nvPr/>
        </p:nvGrpSpPr>
        <p:grpSpPr>
          <a:xfrm>
            <a:off x="7293204" y="2996454"/>
            <a:ext cx="2204942" cy="2285798"/>
            <a:chOff x="9720457" y="1812385"/>
            <a:chExt cx="2204942" cy="2285798"/>
          </a:xfrm>
        </p:grpSpPr>
        <p:pic>
          <p:nvPicPr>
            <p:cNvPr id="12" name="Picture 11">
              <a:extLst>
                <a:ext uri="{FF2B5EF4-FFF2-40B4-BE49-F238E27FC236}">
                  <a16:creationId xmlns:a16="http://schemas.microsoft.com/office/drawing/2014/main" id="{2CC8641A-E085-4EB9-E51A-088D73941C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20457" y="1812385"/>
              <a:ext cx="2204942" cy="2285798"/>
            </a:xfrm>
            <a:prstGeom prst="rect">
              <a:avLst/>
            </a:prstGeom>
          </p:spPr>
        </p:pic>
        <p:grpSp>
          <p:nvGrpSpPr>
            <p:cNvPr id="14" name="Group 13">
              <a:extLst>
                <a:ext uri="{FF2B5EF4-FFF2-40B4-BE49-F238E27FC236}">
                  <a16:creationId xmlns:a16="http://schemas.microsoft.com/office/drawing/2014/main" id="{B8A81F74-3695-AE48-053C-3A225A470A37}"/>
                </a:ext>
              </a:extLst>
            </p:cNvPr>
            <p:cNvGrpSpPr>
              <a:grpSpLocks noChangeAspect="1"/>
            </p:cNvGrpSpPr>
            <p:nvPr/>
          </p:nvGrpSpPr>
          <p:grpSpPr>
            <a:xfrm>
              <a:off x="10129327" y="2030511"/>
              <a:ext cx="1593881" cy="1796090"/>
              <a:chOff x="3620429" y="4177990"/>
              <a:chExt cx="1992351" cy="2245112"/>
            </a:xfrm>
          </p:grpSpPr>
          <p:sp>
            <p:nvSpPr>
              <p:cNvPr id="16" name="Freeform: Shape 15">
                <a:extLst>
                  <a:ext uri="{FF2B5EF4-FFF2-40B4-BE49-F238E27FC236}">
                    <a16:creationId xmlns:a16="http://schemas.microsoft.com/office/drawing/2014/main" id="{D6207348-3977-CAEB-BB9A-9A8CEC1760C8}"/>
                  </a:ext>
                </a:extLst>
              </p:cNvPr>
              <p:cNvSpPr/>
              <p:nvPr/>
            </p:nvSpPr>
            <p:spPr>
              <a:xfrm>
                <a:off x="3627863" y="4177990"/>
                <a:ext cx="1984917" cy="1784195"/>
              </a:xfrm>
              <a:custGeom>
                <a:avLst/>
                <a:gdLst>
                  <a:gd name="connsiteX0" fmla="*/ 0 w 1984917"/>
                  <a:gd name="connsiteY0" fmla="*/ 0 h 1784195"/>
                  <a:gd name="connsiteX1" fmla="*/ 512957 w 1984917"/>
                  <a:gd name="connsiteY1" fmla="*/ 1308410 h 1784195"/>
                  <a:gd name="connsiteX2" fmla="*/ 1984917 w 1984917"/>
                  <a:gd name="connsiteY2" fmla="*/ 1784195 h 1784195"/>
                </a:gdLst>
                <a:ahLst/>
                <a:cxnLst>
                  <a:cxn ang="0">
                    <a:pos x="connsiteX0" y="connsiteY0"/>
                  </a:cxn>
                  <a:cxn ang="0">
                    <a:pos x="connsiteX1" y="connsiteY1"/>
                  </a:cxn>
                  <a:cxn ang="0">
                    <a:pos x="connsiteX2" y="connsiteY2"/>
                  </a:cxn>
                </a:cxnLst>
                <a:rect l="l" t="t" r="r" b="b"/>
                <a:pathLst>
                  <a:path w="1984917" h="1784195">
                    <a:moveTo>
                      <a:pt x="0" y="0"/>
                    </a:moveTo>
                    <a:cubicBezTo>
                      <a:pt x="91069" y="505522"/>
                      <a:pt x="182138" y="1011044"/>
                      <a:pt x="512957" y="1308410"/>
                    </a:cubicBezTo>
                    <a:cubicBezTo>
                      <a:pt x="843777" y="1605776"/>
                      <a:pt x="1414347" y="1694985"/>
                      <a:pt x="1984917" y="17841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7C298E3-0C3F-850E-2264-DE52175FF051}"/>
                  </a:ext>
                </a:extLst>
              </p:cNvPr>
              <p:cNvSpPr/>
              <p:nvPr/>
            </p:nvSpPr>
            <p:spPr>
              <a:xfrm>
                <a:off x="3620429" y="5954751"/>
                <a:ext cx="1992351" cy="468351"/>
              </a:xfrm>
              <a:custGeom>
                <a:avLst/>
                <a:gdLst>
                  <a:gd name="connsiteX0" fmla="*/ 1992351 w 1992351"/>
                  <a:gd name="connsiteY0" fmla="*/ 0 h 468351"/>
                  <a:gd name="connsiteX1" fmla="*/ 802887 w 1992351"/>
                  <a:gd name="connsiteY1" fmla="*/ 81776 h 468351"/>
                  <a:gd name="connsiteX2" fmla="*/ 0 w 1992351"/>
                  <a:gd name="connsiteY2" fmla="*/ 468351 h 468351"/>
                </a:gdLst>
                <a:ahLst/>
                <a:cxnLst>
                  <a:cxn ang="0">
                    <a:pos x="connsiteX0" y="connsiteY0"/>
                  </a:cxn>
                  <a:cxn ang="0">
                    <a:pos x="connsiteX1" y="connsiteY1"/>
                  </a:cxn>
                  <a:cxn ang="0">
                    <a:pos x="connsiteX2" y="connsiteY2"/>
                  </a:cxn>
                </a:cxnLst>
                <a:rect l="l" t="t" r="r" b="b"/>
                <a:pathLst>
                  <a:path w="1992351" h="468351">
                    <a:moveTo>
                      <a:pt x="1992351" y="0"/>
                    </a:moveTo>
                    <a:cubicBezTo>
                      <a:pt x="1563648" y="1859"/>
                      <a:pt x="1134945" y="3718"/>
                      <a:pt x="802887" y="81776"/>
                    </a:cubicBezTo>
                    <a:cubicBezTo>
                      <a:pt x="470828" y="159835"/>
                      <a:pt x="235414" y="314093"/>
                      <a:pt x="0" y="46835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3EB94EB4-CB24-48EC-E2E4-59DFCF2CF93B}"/>
              </a:ext>
            </a:extLst>
          </p:cNvPr>
          <p:cNvGrpSpPr/>
          <p:nvPr/>
        </p:nvGrpSpPr>
        <p:grpSpPr>
          <a:xfrm>
            <a:off x="9765450" y="3053077"/>
            <a:ext cx="2204942" cy="2285798"/>
            <a:chOff x="9612198" y="4282271"/>
            <a:chExt cx="2204942" cy="2285798"/>
          </a:xfrm>
        </p:grpSpPr>
        <p:pic>
          <p:nvPicPr>
            <p:cNvPr id="10" name="Picture 9">
              <a:extLst>
                <a:ext uri="{FF2B5EF4-FFF2-40B4-BE49-F238E27FC236}">
                  <a16:creationId xmlns:a16="http://schemas.microsoft.com/office/drawing/2014/main" id="{453028C8-DF74-DEE0-67A6-F4E7FDE7815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12198" y="4282271"/>
              <a:ext cx="2204942" cy="2285798"/>
            </a:xfrm>
            <a:prstGeom prst="rect">
              <a:avLst/>
            </a:prstGeom>
          </p:spPr>
        </p:pic>
        <p:grpSp>
          <p:nvGrpSpPr>
            <p:cNvPr id="18" name="Group 17">
              <a:extLst>
                <a:ext uri="{FF2B5EF4-FFF2-40B4-BE49-F238E27FC236}">
                  <a16:creationId xmlns:a16="http://schemas.microsoft.com/office/drawing/2014/main" id="{C97B30EF-658E-C029-865C-0B7BF9BA079B}"/>
                </a:ext>
              </a:extLst>
            </p:cNvPr>
            <p:cNvGrpSpPr/>
            <p:nvPr/>
          </p:nvGrpSpPr>
          <p:grpSpPr>
            <a:xfrm>
              <a:off x="10076218" y="4500397"/>
              <a:ext cx="1593881" cy="1796090"/>
              <a:chOff x="3620429" y="4177990"/>
              <a:chExt cx="1992351" cy="2245112"/>
            </a:xfrm>
          </p:grpSpPr>
          <p:sp>
            <p:nvSpPr>
              <p:cNvPr id="20" name="Freeform: Shape 19">
                <a:extLst>
                  <a:ext uri="{FF2B5EF4-FFF2-40B4-BE49-F238E27FC236}">
                    <a16:creationId xmlns:a16="http://schemas.microsoft.com/office/drawing/2014/main" id="{45286824-58C6-2A73-6185-D59CB61D3626}"/>
                  </a:ext>
                </a:extLst>
              </p:cNvPr>
              <p:cNvSpPr/>
              <p:nvPr/>
            </p:nvSpPr>
            <p:spPr>
              <a:xfrm>
                <a:off x="3627863" y="4177990"/>
                <a:ext cx="1984917" cy="1784195"/>
              </a:xfrm>
              <a:custGeom>
                <a:avLst/>
                <a:gdLst>
                  <a:gd name="connsiteX0" fmla="*/ 0 w 1984917"/>
                  <a:gd name="connsiteY0" fmla="*/ 0 h 1784195"/>
                  <a:gd name="connsiteX1" fmla="*/ 512957 w 1984917"/>
                  <a:gd name="connsiteY1" fmla="*/ 1308410 h 1784195"/>
                  <a:gd name="connsiteX2" fmla="*/ 1984917 w 1984917"/>
                  <a:gd name="connsiteY2" fmla="*/ 1784195 h 1784195"/>
                </a:gdLst>
                <a:ahLst/>
                <a:cxnLst>
                  <a:cxn ang="0">
                    <a:pos x="connsiteX0" y="connsiteY0"/>
                  </a:cxn>
                  <a:cxn ang="0">
                    <a:pos x="connsiteX1" y="connsiteY1"/>
                  </a:cxn>
                  <a:cxn ang="0">
                    <a:pos x="connsiteX2" y="connsiteY2"/>
                  </a:cxn>
                </a:cxnLst>
                <a:rect l="l" t="t" r="r" b="b"/>
                <a:pathLst>
                  <a:path w="1984917" h="1784195">
                    <a:moveTo>
                      <a:pt x="0" y="0"/>
                    </a:moveTo>
                    <a:cubicBezTo>
                      <a:pt x="91069" y="505522"/>
                      <a:pt x="182138" y="1011044"/>
                      <a:pt x="512957" y="1308410"/>
                    </a:cubicBezTo>
                    <a:cubicBezTo>
                      <a:pt x="843777" y="1605776"/>
                      <a:pt x="1414347" y="1694985"/>
                      <a:pt x="1984917" y="17841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B6E80F1-313B-C0C6-2AA8-7FCF8E2A3877}"/>
                  </a:ext>
                </a:extLst>
              </p:cNvPr>
              <p:cNvSpPr/>
              <p:nvPr/>
            </p:nvSpPr>
            <p:spPr>
              <a:xfrm>
                <a:off x="3620429" y="5954751"/>
                <a:ext cx="1992351" cy="468351"/>
              </a:xfrm>
              <a:custGeom>
                <a:avLst/>
                <a:gdLst>
                  <a:gd name="connsiteX0" fmla="*/ 1992351 w 1992351"/>
                  <a:gd name="connsiteY0" fmla="*/ 0 h 468351"/>
                  <a:gd name="connsiteX1" fmla="*/ 802887 w 1992351"/>
                  <a:gd name="connsiteY1" fmla="*/ 81776 h 468351"/>
                  <a:gd name="connsiteX2" fmla="*/ 0 w 1992351"/>
                  <a:gd name="connsiteY2" fmla="*/ 468351 h 468351"/>
                </a:gdLst>
                <a:ahLst/>
                <a:cxnLst>
                  <a:cxn ang="0">
                    <a:pos x="connsiteX0" y="connsiteY0"/>
                  </a:cxn>
                  <a:cxn ang="0">
                    <a:pos x="connsiteX1" y="connsiteY1"/>
                  </a:cxn>
                  <a:cxn ang="0">
                    <a:pos x="connsiteX2" y="connsiteY2"/>
                  </a:cxn>
                </a:cxnLst>
                <a:rect l="l" t="t" r="r" b="b"/>
                <a:pathLst>
                  <a:path w="1992351" h="468351">
                    <a:moveTo>
                      <a:pt x="1992351" y="0"/>
                    </a:moveTo>
                    <a:cubicBezTo>
                      <a:pt x="1563648" y="1859"/>
                      <a:pt x="1134945" y="3718"/>
                      <a:pt x="802887" y="81776"/>
                    </a:cubicBezTo>
                    <a:cubicBezTo>
                      <a:pt x="470828" y="159835"/>
                      <a:pt x="235414" y="314093"/>
                      <a:pt x="0" y="46835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256D3D8C-7DA6-76FA-CA9C-C2F5068590EF}"/>
              </a:ext>
            </a:extLst>
          </p:cNvPr>
          <p:cNvSpPr txBox="1"/>
          <p:nvPr/>
        </p:nvSpPr>
        <p:spPr>
          <a:xfrm>
            <a:off x="7308353" y="1188720"/>
            <a:ext cx="4244432" cy="107721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dirty="0">
                <a:solidFill>
                  <a:srgbClr val="0070C0"/>
                </a:solidFill>
              </a:rPr>
              <a:t>Hybrid simulation</a:t>
            </a:r>
          </a:p>
          <a:p>
            <a:pPr marL="742950" lvl="1" indent="-285750">
              <a:spcAft>
                <a:spcPts val="600"/>
              </a:spcAft>
              <a:buFont typeface="Arial" panose="020B0604020202020204" pitchFamily="34" charset="0"/>
              <a:buChar char="•"/>
            </a:pPr>
            <a:r>
              <a:rPr lang="en-US" dirty="0">
                <a:solidFill>
                  <a:srgbClr val="0070C0"/>
                </a:solidFill>
              </a:rPr>
              <a:t>PYTHIA &amp; GEANT</a:t>
            </a:r>
          </a:p>
          <a:p>
            <a:pPr marL="742950" lvl="1" indent="-285750">
              <a:spcAft>
                <a:spcPts val="600"/>
              </a:spcAft>
              <a:buFont typeface="Arial" panose="020B0604020202020204" pitchFamily="34" charset="0"/>
              <a:buChar char="•"/>
            </a:pPr>
            <a:r>
              <a:rPr lang="en-US" dirty="0">
                <a:solidFill>
                  <a:srgbClr val="0070C0"/>
                </a:solidFill>
              </a:rPr>
              <a:t>Repeated with 10 ns bunch spacing</a:t>
            </a:r>
          </a:p>
        </p:txBody>
      </p:sp>
      <p:sp>
        <p:nvSpPr>
          <p:cNvPr id="35" name="TextBox 34">
            <a:extLst>
              <a:ext uri="{FF2B5EF4-FFF2-40B4-BE49-F238E27FC236}">
                <a16:creationId xmlns:a16="http://schemas.microsoft.com/office/drawing/2014/main" id="{6765B73E-514F-6ACC-E248-C19EC7DC9B82}"/>
              </a:ext>
            </a:extLst>
          </p:cNvPr>
          <p:cNvSpPr txBox="1"/>
          <p:nvPr/>
        </p:nvSpPr>
        <p:spPr>
          <a:xfrm>
            <a:off x="7393703" y="5377086"/>
            <a:ext cx="1902252" cy="338554"/>
          </a:xfrm>
          <a:prstGeom prst="rect">
            <a:avLst/>
          </a:prstGeom>
          <a:noFill/>
        </p:spPr>
        <p:txBody>
          <a:bodyPr wrap="none" rtlCol="0">
            <a:spAutoFit/>
          </a:bodyPr>
          <a:lstStyle/>
          <a:p>
            <a:r>
              <a:rPr lang="en-US" sz="1600" dirty="0">
                <a:solidFill>
                  <a:srgbClr val="FF0000"/>
                </a:solidFill>
              </a:rPr>
              <a:t>Proton time-of-flight</a:t>
            </a:r>
          </a:p>
        </p:txBody>
      </p:sp>
      <p:sp>
        <p:nvSpPr>
          <p:cNvPr id="36" name="TextBox 35">
            <a:extLst>
              <a:ext uri="{FF2B5EF4-FFF2-40B4-BE49-F238E27FC236}">
                <a16:creationId xmlns:a16="http://schemas.microsoft.com/office/drawing/2014/main" id="{C8CAD7BC-7253-2DEF-90FF-0DE57D354732}"/>
              </a:ext>
            </a:extLst>
          </p:cNvPr>
          <p:cNvSpPr txBox="1"/>
          <p:nvPr/>
        </p:nvSpPr>
        <p:spPr>
          <a:xfrm>
            <a:off x="8439465" y="2446599"/>
            <a:ext cx="2598212" cy="338554"/>
          </a:xfrm>
          <a:prstGeom prst="rect">
            <a:avLst/>
          </a:prstGeom>
          <a:noFill/>
        </p:spPr>
        <p:txBody>
          <a:bodyPr wrap="none" rtlCol="0">
            <a:spAutoFit/>
          </a:bodyPr>
          <a:lstStyle/>
          <a:p>
            <a:r>
              <a:rPr lang="en-US" sz="1600" dirty="0">
                <a:solidFill>
                  <a:srgbClr val="00B050"/>
                </a:solidFill>
              </a:rPr>
              <a:t>Veto punch through particles</a:t>
            </a:r>
          </a:p>
        </p:txBody>
      </p:sp>
      <p:cxnSp>
        <p:nvCxnSpPr>
          <p:cNvPr id="38" name="Connector: Curved 37">
            <a:extLst>
              <a:ext uri="{FF2B5EF4-FFF2-40B4-BE49-F238E27FC236}">
                <a16:creationId xmlns:a16="http://schemas.microsoft.com/office/drawing/2014/main" id="{C5203B27-DEE7-A8AD-6490-49ED9020D66E}"/>
              </a:ext>
            </a:extLst>
          </p:cNvPr>
          <p:cNvCxnSpPr>
            <a:stCxn id="12" idx="0"/>
            <a:endCxn id="10" idx="0"/>
          </p:cNvCxnSpPr>
          <p:nvPr/>
        </p:nvCxnSpPr>
        <p:spPr>
          <a:xfrm rot="16200000" flipH="1">
            <a:off x="9603486" y="1788642"/>
            <a:ext cx="56623" cy="2472246"/>
          </a:xfrm>
          <a:prstGeom prst="curvedConnector3">
            <a:avLst>
              <a:gd name="adj1" fmla="val -40372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5325B97-57D0-6675-75EC-C0EEDA6C2F7B}"/>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3" name="TextBox 2">
            <a:extLst>
              <a:ext uri="{FF2B5EF4-FFF2-40B4-BE49-F238E27FC236}">
                <a16:creationId xmlns:a16="http://schemas.microsoft.com/office/drawing/2014/main" id="{3A9351CE-67CB-4A3D-A554-78DA84FC6A02}"/>
              </a:ext>
            </a:extLst>
          </p:cNvPr>
          <p:cNvSpPr txBox="1"/>
          <p:nvPr/>
        </p:nvSpPr>
        <p:spPr>
          <a:xfrm>
            <a:off x="6498243" y="556282"/>
            <a:ext cx="3855927" cy="369332"/>
          </a:xfrm>
          <a:prstGeom prst="rect">
            <a:avLst/>
          </a:prstGeom>
          <a:noFill/>
        </p:spPr>
        <p:txBody>
          <a:bodyPr wrap="none" rtlCol="0">
            <a:spAutoFit/>
          </a:bodyPr>
          <a:lstStyle/>
          <a:p>
            <a:r>
              <a:rPr lang="en-US" dirty="0">
                <a:solidFill>
                  <a:srgbClr val="C00000"/>
                </a:solidFill>
              </a:rPr>
              <a:t>(Part of WBS 6.02.03 Accelerator R&amp;D)</a:t>
            </a:r>
          </a:p>
        </p:txBody>
      </p:sp>
      <p:sp>
        <p:nvSpPr>
          <p:cNvPr id="5" name="TextBox 4">
            <a:extLst>
              <a:ext uri="{FF2B5EF4-FFF2-40B4-BE49-F238E27FC236}">
                <a16:creationId xmlns:a16="http://schemas.microsoft.com/office/drawing/2014/main" id="{D1269A2E-B212-07CA-4CE4-EF2CDAB86799}"/>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310760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7807-5884-12EC-9B9E-938E676E397D}"/>
              </a:ext>
            </a:extLst>
          </p:cNvPr>
          <p:cNvSpPr>
            <a:spLocks noGrp="1"/>
          </p:cNvSpPr>
          <p:nvPr>
            <p:ph type="title"/>
          </p:nvPr>
        </p:nvSpPr>
        <p:spPr/>
        <p:txBody>
          <a:bodyPr/>
          <a:lstStyle/>
          <a:p>
            <a:r>
              <a:rPr lang="en-US" dirty="0"/>
              <a:t>Requirements</a:t>
            </a:r>
          </a:p>
        </p:txBody>
      </p:sp>
      <p:sp>
        <p:nvSpPr>
          <p:cNvPr id="4" name="Slide Number Placeholder 3">
            <a:extLst>
              <a:ext uri="{FF2B5EF4-FFF2-40B4-BE49-F238E27FC236}">
                <a16:creationId xmlns:a16="http://schemas.microsoft.com/office/drawing/2014/main" id="{044729AE-DDD5-7333-409C-88E9610F9637}"/>
              </a:ext>
            </a:extLst>
          </p:cNvPr>
          <p:cNvSpPr>
            <a:spLocks noGrp="1"/>
          </p:cNvSpPr>
          <p:nvPr>
            <p:ph type="sldNum" sz="quarter" idx="12"/>
          </p:nvPr>
        </p:nvSpPr>
        <p:spPr/>
        <p:txBody>
          <a:bodyPr/>
          <a:lstStyle/>
          <a:p>
            <a:fld id="{893C5830-40F3-F04E-B2E3-10E6672BA8FF}" type="slidenum">
              <a:rPr lang="en-US" smtClean="0"/>
              <a:pPr/>
              <a:t>2</a:t>
            </a:fld>
            <a:endParaRPr lang="en-US" dirty="0"/>
          </a:p>
        </p:txBody>
      </p:sp>
      <p:graphicFrame>
        <p:nvGraphicFramePr>
          <p:cNvPr id="5" name="Table 4">
            <a:extLst>
              <a:ext uri="{FF2B5EF4-FFF2-40B4-BE49-F238E27FC236}">
                <a16:creationId xmlns:a16="http://schemas.microsoft.com/office/drawing/2014/main" id="{DB1A9A3C-FB67-B19B-2972-7507A9ABC8D7}"/>
              </a:ext>
            </a:extLst>
          </p:cNvPr>
          <p:cNvGraphicFramePr>
            <a:graphicFrameLocks noGrp="1"/>
          </p:cNvGraphicFramePr>
          <p:nvPr>
            <p:extLst>
              <p:ext uri="{D42A27DB-BD31-4B8C-83A1-F6EECF244321}">
                <p14:modId xmlns:p14="http://schemas.microsoft.com/office/powerpoint/2010/main" val="1627126927"/>
              </p:ext>
            </p:extLst>
          </p:nvPr>
        </p:nvGraphicFramePr>
        <p:xfrm>
          <a:off x="201036" y="1173530"/>
          <a:ext cx="7259070" cy="3901440"/>
        </p:xfrm>
        <a:graphic>
          <a:graphicData uri="http://schemas.openxmlformats.org/drawingml/2006/table">
            <a:tbl>
              <a:tblPr firstRow="1" bandRow="1">
                <a:tableStyleId>{93296810-A885-4BE3-A3E7-6D5BEEA58F35}</a:tableStyleId>
              </a:tblPr>
              <a:tblGrid>
                <a:gridCol w="3629535">
                  <a:extLst>
                    <a:ext uri="{9D8B030D-6E8A-4147-A177-3AD203B41FA5}">
                      <a16:colId xmlns:a16="http://schemas.microsoft.com/office/drawing/2014/main" val="508340409"/>
                    </a:ext>
                  </a:extLst>
                </a:gridCol>
                <a:gridCol w="3629535">
                  <a:extLst>
                    <a:ext uri="{9D8B030D-6E8A-4147-A177-3AD203B41FA5}">
                      <a16:colId xmlns:a16="http://schemas.microsoft.com/office/drawing/2014/main" val="1498764769"/>
                    </a:ext>
                  </a:extLst>
                </a:gridCol>
              </a:tblGrid>
              <a:tr h="370840">
                <a:tc>
                  <a:txBody>
                    <a:bodyPr/>
                    <a:lstStyle/>
                    <a:p>
                      <a:pPr algn="ctr"/>
                      <a:r>
                        <a:rPr lang="en-US" sz="2000"/>
                        <a:t>Polarized Electron Beams</a:t>
                      </a:r>
                    </a:p>
                  </a:txBody>
                  <a:tcPr/>
                </a:tc>
                <a:tc>
                  <a:txBody>
                    <a:bodyPr/>
                    <a:lstStyle/>
                    <a:p>
                      <a:pPr algn="ctr"/>
                      <a:r>
                        <a:rPr lang="en-US" sz="2000"/>
                        <a:t>Polarized Hadron Beams</a:t>
                      </a:r>
                    </a:p>
                  </a:txBody>
                  <a:tcPr/>
                </a:tc>
                <a:extLst>
                  <a:ext uri="{0D108BD9-81ED-4DB2-BD59-A6C34878D82A}">
                    <a16:rowId xmlns:a16="http://schemas.microsoft.com/office/drawing/2014/main" val="344432297"/>
                  </a:ext>
                </a:extLst>
              </a:tr>
              <a:tr h="370840">
                <a:tc gridSpan="2">
                  <a:txBody>
                    <a:bodyPr/>
                    <a:lstStyle/>
                    <a:p>
                      <a:pPr algn="ctr"/>
                      <a:r>
                        <a:rPr lang="en-US" sz="1800" dirty="0"/>
                        <a:t>Highly polarized beams, P≈70%</a:t>
                      </a:r>
                    </a:p>
                  </a:txBody>
                  <a:tcPr/>
                </a:tc>
                <a:tc hMerge="1">
                  <a:txBody>
                    <a:bodyPr/>
                    <a:lstStyle/>
                    <a:p>
                      <a:pPr algn="ctr"/>
                      <a:endParaRPr lang="en-US" sz="2000"/>
                    </a:p>
                  </a:txBody>
                  <a:tcPr/>
                </a:tc>
                <a:extLst>
                  <a:ext uri="{0D108BD9-81ED-4DB2-BD59-A6C34878D82A}">
                    <a16:rowId xmlns:a16="http://schemas.microsoft.com/office/drawing/2014/main" val="1908533230"/>
                  </a:ext>
                </a:extLst>
              </a:tr>
              <a:tr h="370840">
                <a:tc gridSpan="2">
                  <a:txBody>
                    <a:bodyPr/>
                    <a:lstStyle/>
                    <a:p>
                      <a:pPr algn="ctr"/>
                      <a:r>
                        <a:rPr lang="en-US" sz="1800" dirty="0"/>
                        <a:t>Fast feedback for machine setup</a:t>
                      </a:r>
                    </a:p>
                  </a:txBody>
                  <a:tcPr/>
                </a:tc>
                <a:tc hMerge="1">
                  <a:txBody>
                    <a:bodyPr/>
                    <a:lstStyle/>
                    <a:p>
                      <a:endParaRPr lang="en-US"/>
                    </a:p>
                  </a:txBody>
                  <a:tcPr/>
                </a:tc>
                <a:extLst>
                  <a:ext uri="{0D108BD9-81ED-4DB2-BD59-A6C34878D82A}">
                    <a16:rowId xmlns:a16="http://schemas.microsoft.com/office/drawing/2014/main" val="2395819216"/>
                  </a:ext>
                </a:extLst>
              </a:tr>
              <a:tr h="370840">
                <a:tc gridSpan="2">
                  <a:txBody>
                    <a:bodyPr/>
                    <a:lstStyle/>
                    <a:p>
                      <a:pPr algn="ctr"/>
                      <a:r>
                        <a:rPr lang="en-US" sz="1800" dirty="0"/>
                        <a:t>Excellent measurement of absolute polarization, </a:t>
                      </a:r>
                      <a:r>
                        <a:rPr lang="el-GR" sz="1800" dirty="0"/>
                        <a:t>Δ</a:t>
                      </a:r>
                      <a:r>
                        <a:rPr lang="en-US" sz="1800" dirty="0"/>
                        <a:t>P/P</a:t>
                      </a:r>
                      <a:r>
                        <a:rPr lang="el-GR" sz="1800" dirty="0"/>
                        <a:t>≈</a:t>
                      </a:r>
                      <a:r>
                        <a:rPr lang="en-US" sz="1800" dirty="0"/>
                        <a:t>1%</a:t>
                      </a:r>
                    </a:p>
                  </a:txBody>
                  <a:tcPr/>
                </a:tc>
                <a:tc hMerge="1">
                  <a:txBody>
                    <a:bodyPr/>
                    <a:lstStyle/>
                    <a:p>
                      <a:pPr algn="ctr"/>
                      <a:endParaRPr lang="en-US" sz="2000"/>
                    </a:p>
                  </a:txBody>
                  <a:tcPr/>
                </a:tc>
                <a:extLst>
                  <a:ext uri="{0D108BD9-81ED-4DB2-BD59-A6C34878D82A}">
                    <a16:rowId xmlns:a16="http://schemas.microsoft.com/office/drawing/2014/main" val="32528590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Non-destructive polarimetry</a:t>
                      </a:r>
                    </a:p>
                  </a:txBody>
                  <a:tcPr/>
                </a:tc>
                <a:tc hMerge="1">
                  <a:txBody>
                    <a:bodyPr/>
                    <a:lstStyle/>
                    <a:p>
                      <a:pPr algn="ctr"/>
                      <a:endParaRPr lang="en-US" sz="2000"/>
                    </a:p>
                  </a:txBody>
                  <a:tcPr/>
                </a:tc>
                <a:extLst>
                  <a:ext uri="{0D108BD9-81ED-4DB2-BD59-A6C34878D82A}">
                    <a16:rowId xmlns:a16="http://schemas.microsoft.com/office/drawing/2014/main" val="20349102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Bunch-by-bunch polarization measurement</a:t>
                      </a:r>
                      <a:br>
                        <a:rPr lang="en-US" sz="1800"/>
                      </a:br>
                      <a:r>
                        <a:rPr lang="en-US" sz="1800"/>
                        <a:t>(fill pattern: P</a:t>
                      </a:r>
                      <a:r>
                        <a:rPr lang="en-US" sz="1800" baseline="30000"/>
                        <a:t>↑</a:t>
                      </a:r>
                      <a:r>
                        <a:rPr lang="en-US" sz="1800"/>
                        <a:t>,P</a:t>
                      </a:r>
                      <a:r>
                        <a:rPr lang="en-US" sz="1800" baseline="30000"/>
                        <a:t>↓</a:t>
                      </a:r>
                      <a:r>
                        <a:rPr lang="en-US" sz="1800"/>
                        <a:t>, </a:t>
                      </a:r>
                      <a:r>
                        <a:rPr lang="el-GR" sz="1800"/>
                        <a:t>Δ</a:t>
                      </a:r>
                      <a:r>
                        <a:rPr lang="en-US" sz="1800"/>
                        <a:t>t≈10 ns)</a:t>
                      </a:r>
                    </a:p>
                  </a:txBody>
                  <a:tcPr/>
                </a:tc>
                <a:tc hMerge="1">
                  <a:txBody>
                    <a:bodyPr/>
                    <a:lstStyle/>
                    <a:p>
                      <a:pPr algn="ctr"/>
                      <a:endParaRPr lang="en-US" sz="2000"/>
                    </a:p>
                  </a:txBody>
                  <a:tcPr/>
                </a:tc>
                <a:extLst>
                  <a:ext uri="{0D108BD9-81ED-4DB2-BD59-A6C34878D82A}">
                    <a16:rowId xmlns:a16="http://schemas.microsoft.com/office/drawing/2014/main" val="2455010160"/>
                  </a:ext>
                </a:extLst>
              </a:tr>
              <a:tr h="370840">
                <a:tc>
                  <a:txBody>
                    <a:bodyPr/>
                    <a:lstStyle/>
                    <a:p>
                      <a:pPr algn="ctr"/>
                      <a:r>
                        <a:rPr lang="en-US" sz="1800"/>
                        <a:t>Bunch replacement every few minutes (Sokolov-</a:t>
                      </a:r>
                      <a:r>
                        <a:rPr lang="en-US" sz="1800" err="1"/>
                        <a:t>Ternov</a:t>
                      </a:r>
                      <a:r>
                        <a:rPr lang="en-US" sz="1800"/>
                        <a:t> </a:t>
                      </a:r>
                      <a:r>
                        <a:rPr lang="el-GR" sz="1800"/>
                        <a:t>Δ</a:t>
                      </a:r>
                      <a:r>
                        <a:rPr lang="en-US" sz="1800"/>
                        <a:t>P</a:t>
                      </a:r>
                      <a:r>
                        <a:rPr lang="en-US" sz="1800" baseline="30000"/>
                        <a:t>↑</a:t>
                      </a:r>
                      <a:r>
                        <a:rPr lang="el-GR" sz="1800"/>
                        <a:t>≠Δ</a:t>
                      </a:r>
                      <a:r>
                        <a:rPr lang="en-US" sz="1800"/>
                        <a:t>P</a:t>
                      </a:r>
                      <a:r>
                        <a:rPr lang="en-US" sz="1800" baseline="30000"/>
                        <a:t>↓</a:t>
                      </a:r>
                      <a:r>
                        <a:rPr lang="en-US" sz="1800"/>
                        <a:t>) </a:t>
                      </a:r>
                    </a:p>
                  </a:txBody>
                  <a:tcPr/>
                </a:tc>
                <a:tc>
                  <a:txBody>
                    <a:bodyPr/>
                    <a:lstStyle/>
                    <a:p>
                      <a:pPr algn="ctr"/>
                      <a:r>
                        <a:rPr lang="en-US" sz="1800"/>
                        <a:t>Polarization decay</a:t>
                      </a:r>
                    </a:p>
                    <a:p>
                      <a:pPr algn="ctr"/>
                      <a:r>
                        <a:rPr lang="en-US" sz="1800"/>
                        <a:t>(</a:t>
                      </a:r>
                      <a:r>
                        <a:rPr lang="el-GR" sz="1800"/>
                        <a:t>Δ</a:t>
                      </a:r>
                      <a:r>
                        <a:rPr lang="en-US" sz="1800"/>
                        <a:t>P≈1-2%/h)</a:t>
                      </a:r>
                    </a:p>
                  </a:txBody>
                  <a:tcPr/>
                </a:tc>
                <a:extLst>
                  <a:ext uri="{0D108BD9-81ED-4DB2-BD59-A6C34878D82A}">
                    <a16:rowId xmlns:a16="http://schemas.microsoft.com/office/drawing/2014/main" val="1027542659"/>
                  </a:ext>
                </a:extLst>
              </a:tr>
              <a:tr h="370840">
                <a:tc>
                  <a:txBody>
                    <a:bodyPr/>
                    <a:lstStyle/>
                    <a:p>
                      <a:pPr algn="ctr"/>
                      <a:endParaRPr lang="en-US" sz="1800"/>
                    </a:p>
                  </a:txBody>
                  <a:tcPr/>
                </a:tc>
                <a:tc>
                  <a:txBody>
                    <a:bodyPr/>
                    <a:lstStyle/>
                    <a:p>
                      <a:pPr algn="ctr"/>
                      <a:r>
                        <a:rPr lang="en-US" sz="1800"/>
                        <a:t>Transverse bunch polarization profile</a:t>
                      </a:r>
                    </a:p>
                  </a:txBody>
                  <a:tcPr/>
                </a:tc>
                <a:extLst>
                  <a:ext uri="{0D108BD9-81ED-4DB2-BD59-A6C34878D82A}">
                    <a16:rowId xmlns:a16="http://schemas.microsoft.com/office/drawing/2014/main" val="255344349"/>
                  </a:ext>
                </a:extLst>
              </a:tr>
              <a:tr h="370840">
                <a:tc gridSpan="2">
                  <a:txBody>
                    <a:bodyPr/>
                    <a:lstStyle/>
                    <a:p>
                      <a:pPr algn="ctr"/>
                      <a:r>
                        <a:rPr lang="en-US" sz="1800" dirty="0"/>
                        <a:t>Polarization vector at experiment (transverse, longitudinal)</a:t>
                      </a:r>
                    </a:p>
                  </a:txBody>
                  <a:tcPr/>
                </a:tc>
                <a:tc hMerge="1">
                  <a:txBody>
                    <a:bodyPr/>
                    <a:lstStyle/>
                    <a:p>
                      <a:pPr algn="ctr"/>
                      <a:endParaRPr lang="en-US" sz="2000"/>
                    </a:p>
                  </a:txBody>
                  <a:tcPr/>
                </a:tc>
                <a:extLst>
                  <a:ext uri="{0D108BD9-81ED-4DB2-BD59-A6C34878D82A}">
                    <a16:rowId xmlns:a16="http://schemas.microsoft.com/office/drawing/2014/main" val="3863859347"/>
                  </a:ext>
                </a:extLst>
              </a:tr>
            </a:tbl>
          </a:graphicData>
        </a:graphic>
      </p:graphicFrame>
      <p:sp>
        <p:nvSpPr>
          <p:cNvPr id="7" name="TextBox 6">
            <a:extLst>
              <a:ext uri="{FF2B5EF4-FFF2-40B4-BE49-F238E27FC236}">
                <a16:creationId xmlns:a16="http://schemas.microsoft.com/office/drawing/2014/main" id="{AFBB38F8-16D0-A4E1-56F5-975A77948089}"/>
              </a:ext>
            </a:extLst>
          </p:cNvPr>
          <p:cNvSpPr txBox="1"/>
          <p:nvPr/>
        </p:nvSpPr>
        <p:spPr>
          <a:xfrm>
            <a:off x="7629992" y="864823"/>
            <a:ext cx="4379007" cy="4770665"/>
          </a:xfrm>
          <a:prstGeom prst="rect">
            <a:avLst/>
          </a:prstGeom>
          <a:noFill/>
        </p:spPr>
        <p:txBody>
          <a:bodyPr wrap="square">
            <a:spAutoFit/>
          </a:bodyPr>
          <a:lstStyle/>
          <a:p>
            <a:pPr marR="0" lvl="0" algn="just">
              <a:lnSpc>
                <a:spcPct val="107000"/>
              </a:lnSpc>
              <a:spcBef>
                <a:spcPts val="0"/>
              </a:spcBef>
              <a:spcAft>
                <a:spcPts val="400"/>
              </a:spcAft>
            </a:pPr>
            <a:r>
              <a:rPr lang="en-US" sz="1400" b="1" u="sng" dirty="0">
                <a:effectLst/>
                <a:latin typeface="Arial" panose="020B0604020202020204" pitchFamily="34" charset="0"/>
                <a:ea typeface="Century Gothic" panose="020B0502020202020204" pitchFamily="34" charset="0"/>
                <a:cs typeface="Times New Roman" panose="02020603050405020304" pitchFamily="18" charset="0"/>
              </a:rPr>
              <a:t>Charge questions:</a:t>
            </a:r>
          </a:p>
          <a:p>
            <a:pPr marL="342900" marR="0" lvl="0" indent="-342900" algn="just">
              <a:lnSpc>
                <a:spcPct val="107000"/>
              </a:lnSpc>
              <a:spcBef>
                <a:spcPts val="0"/>
              </a:spcBef>
              <a:spcAft>
                <a:spcPts val="400"/>
              </a:spcAft>
              <a:buFont typeface="+mj-lt"/>
              <a:buAutoNum type="arabicPeriod"/>
            </a:pPr>
            <a:r>
              <a:rPr lang="en-US" sz="1200" dirty="0">
                <a:solidFill>
                  <a:schemeClr val="bg1">
                    <a:lumMod val="50000"/>
                  </a:schemeClr>
                </a:solidFill>
                <a:effectLst/>
                <a:latin typeface="Arial" panose="020B0604020202020204" pitchFamily="34" charset="0"/>
                <a:ea typeface="Century Gothic" panose="020B0502020202020204" pitchFamily="34" charset="0"/>
                <a:cs typeface="Times New Roman" panose="02020603050405020304" pitchFamily="18" charset="0"/>
              </a:rPr>
              <a:t>Given the detector progress over the last two years and the status of the </a:t>
            </a:r>
            <a:r>
              <a:rPr lang="en-US" sz="1200" dirty="0" err="1">
                <a:solidFill>
                  <a:schemeClr val="bg1">
                    <a:lumMod val="50000"/>
                  </a:schemeClr>
                </a:solidFill>
                <a:effectLst/>
                <a:latin typeface="Arial" panose="020B0604020202020204" pitchFamily="34" charset="0"/>
                <a:ea typeface="Century Gothic" panose="020B0502020202020204" pitchFamily="34" charset="0"/>
                <a:cs typeface="Times New Roman" panose="02020603050405020304" pitchFamily="18" charset="0"/>
              </a:rPr>
              <a:t>ePIC</a:t>
            </a:r>
            <a:r>
              <a:rPr lang="en-US" sz="1200" dirty="0">
                <a:solidFill>
                  <a:schemeClr val="bg1">
                    <a:lumMod val="50000"/>
                  </a:schemeClr>
                </a:solidFill>
                <a:effectLst/>
                <a:latin typeface="Arial" panose="020B0604020202020204" pitchFamily="34" charset="0"/>
                <a:ea typeface="Century Gothic" panose="020B0502020202020204" pitchFamily="34" charset="0"/>
                <a:cs typeface="Times New Roman" panose="02020603050405020304" pitchFamily="18" charset="0"/>
              </a:rPr>
              <a:t> detector, are the projected timelines of the Electron-Ion Collider detector feasible? </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Do there remain significant open </a:t>
            </a:r>
            <a:r>
              <a:rPr lang="en-US" sz="1200" b="1"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detector technology questions</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400"/>
              </a:spcAft>
              <a:buFont typeface="+mj-lt"/>
              <a:buAutoNum type="arabicPeriod"/>
            </a:pP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Are the </a:t>
            </a:r>
            <a:r>
              <a:rPr lang="en-US" sz="1200" b="1"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requirements</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 for the detector and their flow down sufficiently comprehensive for this stage of the project to complete the design of the various detector technologies?</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400"/>
              </a:spcAft>
              <a:buFont typeface="+mj-lt"/>
              <a:buAutoNum type="arabicPeriod"/>
            </a:pP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Are the </a:t>
            </a:r>
            <a:r>
              <a:rPr lang="en-US" sz="1200" b="1"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interfaces</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 between the elements of the design adequately defined for this stage of the project </a:t>
            </a:r>
            <a:r>
              <a:rPr lang="en-US" sz="1200" dirty="0">
                <a:solidFill>
                  <a:schemeClr val="bg1">
                    <a:lumMod val="50000"/>
                  </a:schemeClr>
                </a:solidFill>
                <a:effectLst/>
                <a:latin typeface="Arial" panose="020B0604020202020204" pitchFamily="34" charset="0"/>
                <a:ea typeface="Century Gothic" panose="020B0502020202020204" pitchFamily="34" charset="0"/>
                <a:cs typeface="Times New Roman" panose="02020603050405020304" pitchFamily="18" charset="0"/>
              </a:rPr>
              <a:t>and to proceed with the detector long-lead procurement items</a:t>
            </a:r>
            <a:r>
              <a:rPr lang="en-US" sz="1200" dirty="0">
                <a:effectLst/>
                <a:latin typeface="Arial" panose="020B0604020202020204" pitchFamily="34" charset="0"/>
                <a:ea typeface="Century Gothic" panose="020B050202020202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400"/>
              </a:spcAft>
              <a:buFont typeface="+mj-lt"/>
              <a:buAutoNum type="arabicPeriod"/>
            </a:pPr>
            <a:r>
              <a:rPr lang="en-US" sz="1200" dirty="0">
                <a:solidFill>
                  <a:schemeClr val="bg1">
                    <a:lumMod val="50000"/>
                  </a:schemeClr>
                </a:solidFill>
                <a:effectLst/>
                <a:latin typeface="Arial" panose="020B0604020202020204" pitchFamily="34" charset="0"/>
                <a:ea typeface="Century Gothic" panose="020B0502020202020204" pitchFamily="34" charset="0"/>
                <a:cs typeface="Times New Roman" panose="02020603050405020304" pitchFamily="18" charset="0"/>
              </a:rPr>
              <a:t>Is the design of these long-lead procurement items sufficiently advanced and mature to start procurement in 2024? Are the technical specifications complete?</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400"/>
              </a:spcAft>
              <a:buFont typeface="+mj-lt"/>
              <a:buAutoNum type="arabicPeriod"/>
            </a:pP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Is the projected </a:t>
            </a:r>
            <a:r>
              <a:rPr lang="en-US" sz="1200" b="1"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design maturity </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of the further detector components likely to be accomplished by the end of 2024 for CD-2 and CD-3? </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400"/>
              </a:spcAft>
              <a:buFont typeface="+mj-lt"/>
              <a:buAutoNum type="arabicPeriod"/>
            </a:pP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Is the overall </a:t>
            </a:r>
            <a:r>
              <a:rPr lang="en-US" sz="1200" b="1"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schedule for completion</a:t>
            </a:r>
            <a:r>
              <a:rPr lang="en-US" sz="1200" dirty="0">
                <a:solidFill>
                  <a:srgbClr val="0070C0"/>
                </a:solidFill>
                <a:effectLst/>
                <a:latin typeface="Arial" panose="020B0604020202020204" pitchFamily="34" charset="0"/>
                <a:ea typeface="Century Gothic" panose="020B0502020202020204" pitchFamily="34" charset="0"/>
                <a:cs typeface="Times New Roman" panose="02020603050405020304" pitchFamily="18" charset="0"/>
              </a:rPr>
              <a:t> of the design, production, and installation of detector components realistic?</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39165F6-AA29-C934-7205-4189BB87E9D4}"/>
              </a:ext>
            </a:extLst>
          </p:cNvPr>
          <p:cNvSpPr txBox="1"/>
          <p:nvPr/>
        </p:nvSpPr>
        <p:spPr>
          <a:xfrm>
            <a:off x="10445045" y="203103"/>
            <a:ext cx="1563954" cy="338554"/>
          </a:xfrm>
          <a:prstGeom prst="rect">
            <a:avLst/>
          </a:prstGeom>
          <a:solidFill>
            <a:srgbClr val="0070C0"/>
          </a:solidFill>
        </p:spPr>
        <p:txBody>
          <a:bodyPr wrap="none" rtlCol="0">
            <a:spAutoFit/>
          </a:bodyPr>
          <a:lstStyle/>
          <a:p>
            <a:pPr algn="r"/>
            <a:r>
              <a:rPr lang="en-US" sz="1600" dirty="0">
                <a:solidFill>
                  <a:schemeClr val="bg1"/>
                </a:solidFill>
              </a:rPr>
              <a:t>#2 requirements</a:t>
            </a:r>
          </a:p>
        </p:txBody>
      </p:sp>
    </p:spTree>
    <p:extLst>
      <p:ext uri="{BB962C8B-B14F-4D97-AF65-F5344CB8AC3E}">
        <p14:creationId xmlns:p14="http://schemas.microsoft.com/office/powerpoint/2010/main" val="152571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33291D-DE5D-1233-68F3-D225C7427891}"/>
              </a:ext>
            </a:extLst>
          </p:cNvPr>
          <p:cNvPicPr>
            <a:picLocks noChangeAspect="1"/>
          </p:cNvPicPr>
          <p:nvPr/>
        </p:nvPicPr>
        <p:blipFill rotWithShape="1">
          <a:blip r:embed="rId2"/>
          <a:srcRect r="-1746"/>
          <a:stretch/>
        </p:blipFill>
        <p:spPr>
          <a:xfrm>
            <a:off x="4995713" y="3666126"/>
            <a:ext cx="5590835" cy="2586153"/>
          </a:xfrm>
          <a:prstGeom prst="rect">
            <a:avLst/>
          </a:prstGeom>
          <a:solidFill>
            <a:schemeClr val="bg1"/>
          </a:solidFill>
          <a:ln>
            <a:solidFill>
              <a:schemeClr val="tx1">
                <a:lumMod val="50000"/>
                <a:lumOff val="50000"/>
              </a:schemeClr>
            </a:solidFill>
          </a:ln>
        </p:spPr>
      </p:pic>
      <p:sp>
        <p:nvSpPr>
          <p:cNvPr id="4" name="Title 3">
            <a:extLst>
              <a:ext uri="{FF2B5EF4-FFF2-40B4-BE49-F238E27FC236}">
                <a16:creationId xmlns:a16="http://schemas.microsoft.com/office/drawing/2014/main" id="{2208B389-9044-4C2E-AB5D-A38665ABEB25}"/>
              </a:ext>
            </a:extLst>
          </p:cNvPr>
          <p:cNvSpPr>
            <a:spLocks noGrp="1"/>
          </p:cNvSpPr>
          <p:nvPr>
            <p:ph type="title"/>
          </p:nvPr>
        </p:nvSpPr>
        <p:spPr/>
        <p:txBody>
          <a:bodyPr/>
          <a:lstStyle/>
          <a:p>
            <a:r>
              <a:rPr lang="en-US" dirty="0"/>
              <a:t>Hadron Polarimetry R&amp;D</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494051C-5D93-47A6-86B5-864A848520DC}"/>
                  </a:ext>
                </a:extLst>
              </p:cNvPr>
              <p:cNvSpPr txBox="1"/>
              <p:nvPr/>
            </p:nvSpPr>
            <p:spPr>
              <a:xfrm>
                <a:off x="365760" y="1188720"/>
                <a:ext cx="5781762" cy="3651256"/>
              </a:xfrm>
              <a:prstGeom prst="rect">
                <a:avLst/>
              </a:prstGeom>
              <a:noFill/>
              <a:ln>
                <a:noFill/>
              </a:ln>
            </p:spPr>
            <p:txBody>
              <a:bodyPr wrap="square" lIns="91440" rtlCol="0">
                <a:spAutoFit/>
              </a:bodyPr>
              <a:lstStyle/>
              <a:p>
                <a:pPr marL="285750" indent="-285750">
                  <a:spcAft>
                    <a:spcPts val="600"/>
                  </a:spcAft>
                  <a:buFont typeface="Arial" panose="020B0604020202020204" pitchFamily="34" charset="0"/>
                  <a:buChar char="•"/>
                </a:pPr>
                <a14:m>
                  <m:oMath xmlns:m="http://schemas.openxmlformats.org/officeDocument/2006/math">
                    <m:sPre>
                      <m:sPrePr>
                        <m:ctrlPr>
                          <a:rPr lang="en-US" i="1" smtClean="0">
                            <a:solidFill>
                              <a:srgbClr val="C00000"/>
                            </a:solidFill>
                            <a:latin typeface="Cambria Math" panose="02040503050406030204" pitchFamily="18" charset="0"/>
                          </a:rPr>
                        </m:ctrlPr>
                      </m:sPrePr>
                      <m:sub/>
                      <m:sup>
                        <m:r>
                          <a:rPr lang="en-US" b="0" i="1" smtClean="0">
                            <a:solidFill>
                              <a:srgbClr val="C00000"/>
                            </a:solidFill>
                            <a:latin typeface="Cambria Math" panose="02040503050406030204" pitchFamily="18" charset="0"/>
                          </a:rPr>
                          <m:t>3</m:t>
                        </m:r>
                      </m:sup>
                      <m:e>
                        <m:r>
                          <a:rPr lang="en-US" b="0" i="1" smtClean="0">
                            <a:solidFill>
                              <a:srgbClr val="C00000"/>
                            </a:solidFill>
                            <a:latin typeface="Cambria Math" panose="02040503050406030204" pitchFamily="18" charset="0"/>
                          </a:rPr>
                          <m:t>𝐻𝑒</m:t>
                        </m:r>
                      </m:e>
                    </m:sPre>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𝑝𝑑</m:t>
                    </m:r>
                  </m:oMath>
                </a14:m>
                <a:r>
                  <a:rPr lang="en-US" dirty="0">
                    <a:solidFill>
                      <a:srgbClr val="C00000"/>
                    </a:solidFill>
                  </a:rPr>
                  <a:t> break-up</a:t>
                </a:r>
              </a:p>
              <a:p>
                <a:pPr marL="742950" lvl="1" indent="-285750">
                  <a:spcAft>
                    <a:spcPts val="600"/>
                  </a:spcAft>
                  <a:buFont typeface="Arial" panose="020B0604020202020204" pitchFamily="34" charset="0"/>
                  <a:buChar char="•"/>
                </a:pPr>
                <a:r>
                  <a:rPr lang="en-US" dirty="0">
                    <a:solidFill>
                      <a:srgbClr val="C00000"/>
                    </a:solidFill>
                  </a:rPr>
                  <a:t>Tagging with hadron calorimeters</a:t>
                </a:r>
              </a:p>
              <a:p>
                <a:pPr marL="285750" indent="-285750">
                  <a:spcAft>
                    <a:spcPts val="600"/>
                  </a:spcAft>
                  <a:buFont typeface="Arial" panose="020B0604020202020204" pitchFamily="34" charset="0"/>
                  <a:buChar char="•"/>
                </a:pPr>
                <a:r>
                  <a:rPr lang="en-US" dirty="0">
                    <a:solidFill>
                      <a:srgbClr val="C00000"/>
                    </a:solidFill>
                  </a:rPr>
                  <a:t>ZDC’s installed downstream of HJET (behind DX)</a:t>
                </a:r>
              </a:p>
              <a:p>
                <a:pPr marL="742950" lvl="1" indent="-285750">
                  <a:spcAft>
                    <a:spcPts val="600"/>
                  </a:spcAft>
                  <a:buFont typeface="Arial" panose="020B0604020202020204" pitchFamily="34" charset="0"/>
                  <a:buChar char="•"/>
                </a:pPr>
                <a:r>
                  <a:rPr lang="en-US" dirty="0">
                    <a:solidFill>
                      <a:srgbClr val="C00000"/>
                    </a:solidFill>
                  </a:rPr>
                  <a:t>Operational in RHIC Run 23 (</a:t>
                </a:r>
                <a14:m>
                  <m:oMath xmlns:m="http://schemas.openxmlformats.org/officeDocument/2006/math">
                    <m:r>
                      <a:rPr lang="en-US" i="1" dirty="0" smtClean="0">
                        <a:solidFill>
                          <a:srgbClr val="C00000"/>
                        </a:solidFill>
                        <a:latin typeface="Cambria Math" panose="02040503050406030204" pitchFamily="18" charset="0"/>
                      </a:rPr>
                      <m:t>𝐴𝑢</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𝐴𝑢</m:t>
                    </m:r>
                  </m:oMath>
                </a14:m>
                <a:r>
                  <a:rPr lang="en-US" dirty="0">
                    <a:solidFill>
                      <a:srgbClr val="C00000"/>
                    </a:solidFill>
                  </a:rPr>
                  <a:t>)</a:t>
                </a:r>
              </a:p>
              <a:p>
                <a:pPr marL="742950" lvl="1" indent="-285750">
                  <a:spcAft>
                    <a:spcPts val="600"/>
                  </a:spcAft>
                  <a:buFont typeface="Arial" panose="020B0604020202020204" pitchFamily="34" charset="0"/>
                  <a:buChar char="•"/>
                </a:pPr>
                <a:r>
                  <a:rPr lang="en-US" dirty="0">
                    <a:solidFill>
                      <a:srgbClr val="C00000"/>
                    </a:solidFill>
                  </a:rPr>
                  <a:t>Neutron peak calibration needed</a:t>
                </a:r>
              </a:p>
              <a:p>
                <a:pPr marL="742950" lvl="1" indent="-285750">
                  <a:spcAft>
                    <a:spcPts val="600"/>
                  </a:spcAft>
                  <a:buFont typeface="Arial" panose="020B0604020202020204" pitchFamily="34" charset="0"/>
                  <a:buChar char="•"/>
                </a:pPr>
                <a:endParaRPr lang="en-US" dirty="0">
                  <a:solidFill>
                    <a:srgbClr val="C00000"/>
                  </a:solidFill>
                </a:endParaRPr>
              </a:p>
              <a:p>
                <a:pPr marL="742950" lvl="1" indent="-285750">
                  <a:spcAft>
                    <a:spcPts val="600"/>
                  </a:spcAft>
                  <a:buFont typeface="Arial" panose="020B0604020202020204" pitchFamily="34" charset="0"/>
                  <a:buChar char="•"/>
                </a:pPr>
                <a:endParaRPr lang="en-US" dirty="0">
                  <a:solidFill>
                    <a:srgbClr val="C00000"/>
                  </a:solidFill>
                </a:endParaRPr>
              </a:p>
              <a:p>
                <a:pPr marL="285750" indent="-285750">
                  <a:spcAft>
                    <a:spcPts val="600"/>
                  </a:spcAft>
                  <a:buFont typeface="Arial" panose="020B0604020202020204" pitchFamily="34" charset="0"/>
                  <a:buChar char="•"/>
                </a:pPr>
                <a:r>
                  <a:rPr lang="en-US" dirty="0">
                    <a:solidFill>
                      <a:srgbClr val="C00000"/>
                    </a:solidFill>
                  </a:rPr>
                  <a:t>To be scheduled in APEX</a:t>
                </a:r>
              </a:p>
              <a:p>
                <a:pPr marL="742950" lvl="1" indent="-285750">
                  <a:spcAft>
                    <a:spcPts val="600"/>
                  </a:spcAft>
                  <a:buFont typeface="Arial" panose="020B0604020202020204" pitchFamily="34" charset="0"/>
                  <a:buChar char="•"/>
                </a:pPr>
                <a14:m>
                  <m:oMath xmlns:m="http://schemas.openxmlformats.org/officeDocument/2006/math">
                    <m:sPre>
                      <m:sPrePr>
                        <m:ctrlPr>
                          <a:rPr lang="en-US" i="1" dirty="0" smtClean="0">
                            <a:solidFill>
                              <a:srgbClr val="C00000"/>
                            </a:solidFill>
                            <a:latin typeface="Cambria Math" panose="02040503050406030204" pitchFamily="18" charset="0"/>
                          </a:rPr>
                        </m:ctrlPr>
                      </m:sPrePr>
                      <m:sub/>
                      <m:sup>
                        <m:r>
                          <a:rPr lang="en-US" b="0" i="1" smtClean="0">
                            <a:solidFill>
                              <a:srgbClr val="C00000"/>
                            </a:solidFill>
                            <a:latin typeface="Cambria Math" panose="02040503050406030204" pitchFamily="18" charset="0"/>
                          </a:rPr>
                          <m:t>3</m:t>
                        </m:r>
                      </m:sup>
                      <m:e>
                        <m:r>
                          <a:rPr lang="en-US" b="0" i="1" smtClean="0">
                            <a:solidFill>
                              <a:srgbClr val="C00000"/>
                            </a:solidFill>
                            <a:latin typeface="Cambria Math" panose="02040503050406030204" pitchFamily="18" charset="0"/>
                          </a:rPr>
                          <m:t>𝐻𝑒</m:t>
                        </m:r>
                      </m:e>
                    </m:sPre>
                  </m:oMath>
                </a14:m>
                <a:r>
                  <a:rPr lang="en-US" dirty="0">
                    <a:solidFill>
                      <a:srgbClr val="C00000"/>
                    </a:solidFill>
                  </a:rPr>
                  <a:t> beam, EBIS source is ready</a:t>
                </a:r>
              </a:p>
              <a:p>
                <a:pPr marL="742950" lvl="1" indent="-285750">
                  <a:spcAft>
                    <a:spcPts val="600"/>
                  </a:spcAft>
                  <a:buFont typeface="Arial" panose="020B0604020202020204" pitchFamily="34" charset="0"/>
                  <a:buChar char="•"/>
                </a:pPr>
                <a:r>
                  <a:rPr lang="en-US" dirty="0">
                    <a:solidFill>
                      <a:srgbClr val="C00000"/>
                    </a:solidFill>
                  </a:rPr>
                  <a:t>RHIC Run 24</a:t>
                </a:r>
              </a:p>
            </p:txBody>
          </p:sp>
        </mc:Choice>
        <mc:Fallback xmlns="">
          <p:sp>
            <p:nvSpPr>
              <p:cNvPr id="29" name="TextBox 28">
                <a:extLst>
                  <a:ext uri="{FF2B5EF4-FFF2-40B4-BE49-F238E27FC236}">
                    <a16:creationId xmlns:a16="http://schemas.microsoft.com/office/drawing/2014/main" id="{C494051C-5D93-47A6-86B5-864A848520DC}"/>
                  </a:ext>
                </a:extLst>
              </p:cNvPr>
              <p:cNvSpPr txBox="1">
                <a:spLocks noRot="1" noChangeAspect="1" noMove="1" noResize="1" noEditPoints="1" noAdjustHandles="1" noChangeArrowheads="1" noChangeShapeType="1" noTextEdit="1"/>
              </p:cNvSpPr>
              <p:nvPr/>
            </p:nvSpPr>
            <p:spPr>
              <a:xfrm>
                <a:off x="365760" y="1188720"/>
                <a:ext cx="5781762" cy="3651256"/>
              </a:xfrm>
              <a:prstGeom prst="rect">
                <a:avLst/>
              </a:prstGeom>
              <a:blipFill>
                <a:blip r:embed="rId3"/>
                <a:stretch>
                  <a:fillRect l="-633" t="-167" b="-668"/>
                </a:stretch>
              </a:blipFill>
              <a:ln>
                <a:noFill/>
              </a:ln>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FE239EBA-B8A9-EB6B-006A-D49C264E04C2}"/>
              </a:ext>
            </a:extLst>
          </p:cNvPr>
          <p:cNvGrpSpPr/>
          <p:nvPr/>
        </p:nvGrpSpPr>
        <p:grpSpPr>
          <a:xfrm>
            <a:off x="4479212" y="1743207"/>
            <a:ext cx="7431092" cy="1903267"/>
            <a:chOff x="256590" y="2212372"/>
            <a:chExt cx="7431092" cy="1903267"/>
          </a:xfrm>
        </p:grpSpPr>
        <p:cxnSp>
          <p:nvCxnSpPr>
            <p:cNvPr id="2" name="Straight Connector 1">
              <a:extLst>
                <a:ext uri="{FF2B5EF4-FFF2-40B4-BE49-F238E27FC236}">
                  <a16:creationId xmlns:a16="http://schemas.microsoft.com/office/drawing/2014/main" id="{AFE573CB-028A-19F1-9FB1-5B36116ACD72}"/>
                </a:ext>
              </a:extLst>
            </p:cNvPr>
            <p:cNvCxnSpPr/>
            <p:nvPr/>
          </p:nvCxnSpPr>
          <p:spPr>
            <a:xfrm>
              <a:off x="349148" y="3678091"/>
              <a:ext cx="2852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27E66D7-B55C-8BBA-AC33-BB8D61DCA009}"/>
                </a:ext>
              </a:extLst>
            </p:cNvPr>
            <p:cNvCxnSpPr/>
            <p:nvPr/>
          </p:nvCxnSpPr>
          <p:spPr>
            <a:xfrm flipV="1">
              <a:off x="3202076" y="2727115"/>
              <a:ext cx="2852928" cy="9509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65E0E6-9521-3D24-CC7E-6752C0E4140D}"/>
                    </a:ext>
                  </a:extLst>
                </p:cNvPr>
                <p:cNvSpPr txBox="1"/>
                <p:nvPr/>
              </p:nvSpPr>
              <p:spPr>
                <a:xfrm>
                  <a:off x="6292748" y="2212372"/>
                  <a:ext cx="1143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A865E0E6-9521-3D24-CC7E-6752C0E4140D}"/>
                    </a:ext>
                  </a:extLst>
                </p:cNvPr>
                <p:cNvSpPr txBox="1">
                  <a:spLocks noRot="1" noChangeAspect="1" noMove="1" noResize="1" noEditPoints="1" noAdjustHandles="1" noChangeArrowheads="1" noChangeShapeType="1" noTextEdit="1"/>
                </p:cNvSpPr>
                <p:nvPr/>
              </p:nvSpPr>
              <p:spPr>
                <a:xfrm>
                  <a:off x="6292748" y="2212372"/>
                  <a:ext cx="1143583" cy="276999"/>
                </a:xfrm>
                <a:prstGeom prst="rect">
                  <a:avLst/>
                </a:prstGeom>
                <a:blipFill>
                  <a:blip r:embed="rId4"/>
                  <a:stretch>
                    <a:fillRect l="-4813" t="-2222" r="-4813" b="-3555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E56A422-7D01-E693-82C5-05884DCA79E3}"/>
                </a:ext>
              </a:extLst>
            </p:cNvPr>
            <p:cNvCxnSpPr>
              <a:cxnSpLocks/>
            </p:cNvCxnSpPr>
            <p:nvPr/>
          </p:nvCxnSpPr>
          <p:spPr>
            <a:xfrm flipV="1">
              <a:off x="3202076" y="2727114"/>
              <a:ext cx="1901952" cy="9509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AB7C0C-E645-E435-7287-1CB06C7D1B47}"/>
                    </a:ext>
                  </a:extLst>
                </p:cNvPr>
                <p:cNvSpPr txBox="1"/>
                <p:nvPr/>
              </p:nvSpPr>
              <p:spPr>
                <a:xfrm>
                  <a:off x="6292748" y="2635151"/>
                  <a:ext cx="13867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𝑒</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=2/3</m:t>
                        </m:r>
                      </m:oMath>
                    </m:oMathPara>
                  </a14:m>
                  <a:endParaRPr lang="en-US" dirty="0">
                    <a:solidFill>
                      <a:srgbClr val="0070C0"/>
                    </a:solidFill>
                  </a:endParaRPr>
                </a:p>
              </p:txBody>
            </p:sp>
          </mc:Choice>
          <mc:Fallback xmlns="">
            <p:sp>
              <p:nvSpPr>
                <p:cNvPr id="9" name="TextBox 8">
                  <a:extLst>
                    <a:ext uri="{FF2B5EF4-FFF2-40B4-BE49-F238E27FC236}">
                      <a16:creationId xmlns:a16="http://schemas.microsoft.com/office/drawing/2014/main" id="{E7AB7C0C-E645-E435-7287-1CB06C7D1B47}"/>
                    </a:ext>
                  </a:extLst>
                </p:cNvPr>
                <p:cNvSpPr txBox="1">
                  <a:spLocks noRot="1" noChangeAspect="1" noMove="1" noResize="1" noEditPoints="1" noAdjustHandles="1" noChangeArrowheads="1" noChangeShapeType="1" noTextEdit="1"/>
                </p:cNvSpPr>
                <p:nvPr/>
              </p:nvSpPr>
              <p:spPr>
                <a:xfrm>
                  <a:off x="6292748" y="2635151"/>
                  <a:ext cx="1386790" cy="276999"/>
                </a:xfrm>
                <a:prstGeom prst="rect">
                  <a:avLst/>
                </a:prstGeom>
                <a:blipFill>
                  <a:blip r:embed="rId5"/>
                  <a:stretch>
                    <a:fillRect l="-3965" t="-2174" r="-3965"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51D362-7406-F575-1322-3F68FAE458B2}"/>
                    </a:ext>
                  </a:extLst>
                </p:cNvPr>
                <p:cNvSpPr txBox="1"/>
                <p:nvPr/>
              </p:nvSpPr>
              <p:spPr>
                <a:xfrm>
                  <a:off x="6292748" y="3057930"/>
                  <a:ext cx="13949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𝑑</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=1/2</m:t>
                        </m:r>
                      </m:oMath>
                    </m:oMathPara>
                  </a14:m>
                  <a:endParaRPr lang="en-US" dirty="0">
                    <a:solidFill>
                      <a:srgbClr val="C00000"/>
                    </a:solidFill>
                  </a:endParaRPr>
                </a:p>
              </p:txBody>
            </p:sp>
          </mc:Choice>
          <mc:Fallback xmlns="">
            <p:sp>
              <p:nvSpPr>
                <p:cNvPr id="10" name="TextBox 9">
                  <a:extLst>
                    <a:ext uri="{FF2B5EF4-FFF2-40B4-BE49-F238E27FC236}">
                      <a16:creationId xmlns:a16="http://schemas.microsoft.com/office/drawing/2014/main" id="{3C51D362-7406-F575-1322-3F68FAE458B2}"/>
                    </a:ext>
                  </a:extLst>
                </p:cNvPr>
                <p:cNvSpPr txBox="1">
                  <a:spLocks noRot="1" noChangeAspect="1" noMove="1" noResize="1" noEditPoints="1" noAdjustHandles="1" noChangeArrowheads="1" noChangeShapeType="1" noTextEdit="1"/>
                </p:cNvSpPr>
                <p:nvPr/>
              </p:nvSpPr>
              <p:spPr>
                <a:xfrm>
                  <a:off x="6292748" y="3057930"/>
                  <a:ext cx="1394934" cy="276999"/>
                </a:xfrm>
                <a:prstGeom prst="rect">
                  <a:avLst/>
                </a:prstGeom>
                <a:blipFill>
                  <a:blip r:embed="rId6"/>
                  <a:stretch>
                    <a:fillRect l="-3930" t="-4444" r="-3493" b="-3555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DDF5300-6F62-073C-ED75-2CC547FB192B}"/>
                </a:ext>
              </a:extLst>
            </p:cNvPr>
            <p:cNvCxnSpPr>
              <a:cxnSpLocks/>
            </p:cNvCxnSpPr>
            <p:nvPr/>
          </p:nvCxnSpPr>
          <p:spPr>
            <a:xfrm flipV="1">
              <a:off x="3202076" y="3241857"/>
              <a:ext cx="2129436" cy="43623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6FA3858-974B-3DE5-4AEE-A41ACACA83F7}"/>
                </a:ext>
              </a:extLst>
            </p:cNvPr>
            <p:cNvSpPr/>
            <p:nvPr/>
          </p:nvSpPr>
          <p:spPr>
            <a:xfrm rot="20378565">
              <a:off x="5277206" y="2419464"/>
              <a:ext cx="356616" cy="376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D7AC45-299E-7EE8-4005-1FC4D7DD22C8}"/>
                </a:ext>
              </a:extLst>
            </p:cNvPr>
            <p:cNvSpPr/>
            <p:nvPr/>
          </p:nvSpPr>
          <p:spPr>
            <a:xfrm rot="20378565">
              <a:off x="5514950" y="3015138"/>
              <a:ext cx="356616" cy="376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2BA5BF0-A2AE-5810-9319-8E2B6AACC911}"/>
                    </a:ext>
                  </a:extLst>
                </p:cNvPr>
                <p:cNvSpPr txBox="1"/>
                <p:nvPr/>
              </p:nvSpPr>
              <p:spPr>
                <a:xfrm>
                  <a:off x="2920410" y="2667155"/>
                  <a:ext cx="642355"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𝐵</m:t>
                            </m:r>
                            <m:r>
                              <m:rPr>
                                <m:nor/>
                              </m:rPr>
                              <a:rPr lang="en-US" b="0" i="0" smtClean="0">
                                <a:latin typeface="Cambria Math" panose="02040503050406030204" pitchFamily="18" charset="0"/>
                              </a:rPr>
                              <m:t>d</m:t>
                            </m:r>
                            <m:r>
                              <a:rPr lang="en-US" b="0" i="1" smtClean="0">
                                <a:latin typeface="Cambria Math" panose="02040503050406030204" pitchFamily="18" charset="0"/>
                              </a:rPr>
                              <m:t>𝑙</m:t>
                            </m:r>
                          </m:e>
                        </m:nary>
                      </m:oMath>
                    </m:oMathPara>
                  </a14:m>
                  <a:endParaRPr lang="en-US" dirty="0"/>
                </a:p>
              </p:txBody>
            </p:sp>
          </mc:Choice>
          <mc:Fallback xmlns="">
            <p:sp>
              <p:nvSpPr>
                <p:cNvPr id="18" name="TextBox 17">
                  <a:extLst>
                    <a:ext uri="{FF2B5EF4-FFF2-40B4-BE49-F238E27FC236}">
                      <a16:creationId xmlns:a16="http://schemas.microsoft.com/office/drawing/2014/main" id="{B2BA5BF0-A2AE-5810-9319-8E2B6AACC911}"/>
                    </a:ext>
                  </a:extLst>
                </p:cNvPr>
                <p:cNvSpPr txBox="1">
                  <a:spLocks noRot="1" noChangeAspect="1" noMove="1" noResize="1" noEditPoints="1" noAdjustHandles="1" noChangeArrowheads="1" noChangeShapeType="1" noTextEdit="1"/>
                </p:cNvSpPr>
                <p:nvPr/>
              </p:nvSpPr>
              <p:spPr>
                <a:xfrm>
                  <a:off x="2920410" y="2667155"/>
                  <a:ext cx="642355" cy="7265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F037EBE-F015-2229-AC9E-347F4B530F4B}"/>
                    </a:ext>
                  </a:extLst>
                </p:cNvPr>
                <p:cNvSpPr txBox="1"/>
                <p:nvPr/>
              </p:nvSpPr>
              <p:spPr>
                <a:xfrm>
                  <a:off x="256590" y="3384311"/>
                  <a:ext cx="185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en-US" dirty="0"/>
                </a:p>
              </p:txBody>
            </p:sp>
          </mc:Choice>
          <mc:Fallback xmlns="">
            <p:sp>
              <p:nvSpPr>
                <p:cNvPr id="20" name="TextBox 19">
                  <a:extLst>
                    <a:ext uri="{FF2B5EF4-FFF2-40B4-BE49-F238E27FC236}">
                      <a16:creationId xmlns:a16="http://schemas.microsoft.com/office/drawing/2014/main" id="{7F037EBE-F015-2229-AC9E-347F4B530F4B}"/>
                    </a:ext>
                  </a:extLst>
                </p:cNvPr>
                <p:cNvSpPr txBox="1">
                  <a:spLocks noRot="1" noChangeAspect="1" noMove="1" noResize="1" noEditPoints="1" noAdjustHandles="1" noChangeArrowheads="1" noChangeShapeType="1" noTextEdit="1"/>
                </p:cNvSpPr>
                <p:nvPr/>
              </p:nvSpPr>
              <p:spPr>
                <a:xfrm>
                  <a:off x="256590" y="3384311"/>
                  <a:ext cx="185115" cy="276999"/>
                </a:xfrm>
                <a:prstGeom prst="rect">
                  <a:avLst/>
                </a:prstGeom>
                <a:blipFill>
                  <a:blip r:embed="rId8"/>
                  <a:stretch>
                    <a:fillRect l="-33333" r="-30000" b="-6522"/>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0A045A95-ABEF-EF2D-983F-A8044B52B3BB}"/>
                </a:ext>
              </a:extLst>
            </p:cNvPr>
            <p:cNvSpPr/>
            <p:nvPr/>
          </p:nvSpPr>
          <p:spPr>
            <a:xfrm>
              <a:off x="1072640" y="3595795"/>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AB8CB6-ABE5-17C6-DD87-289ECC4464B2}"/>
                </a:ext>
              </a:extLst>
            </p:cNvPr>
            <p:cNvSpPr txBox="1"/>
            <p:nvPr/>
          </p:nvSpPr>
          <p:spPr>
            <a:xfrm>
              <a:off x="862112" y="3282220"/>
              <a:ext cx="556884" cy="276999"/>
            </a:xfrm>
            <a:prstGeom prst="rect">
              <a:avLst/>
            </a:prstGeom>
            <a:noFill/>
          </p:spPr>
          <p:txBody>
            <a:bodyPr wrap="none" rtlCol="0">
              <a:spAutoFit/>
            </a:bodyPr>
            <a:lstStyle/>
            <a:p>
              <a:r>
                <a:rPr lang="en-US" sz="1200" dirty="0"/>
                <a:t>target</a:t>
              </a:r>
            </a:p>
          </p:txBody>
        </p:sp>
        <p:cxnSp>
          <p:nvCxnSpPr>
            <p:cNvPr id="24" name="Straight Arrow Connector 23">
              <a:extLst>
                <a:ext uri="{FF2B5EF4-FFF2-40B4-BE49-F238E27FC236}">
                  <a16:creationId xmlns:a16="http://schemas.microsoft.com/office/drawing/2014/main" id="{3BF16030-B2CD-6024-6F1B-A9C8F2303E22}"/>
                </a:ext>
              </a:extLst>
            </p:cNvPr>
            <p:cNvCxnSpPr>
              <a:cxnSpLocks/>
            </p:cNvCxnSpPr>
            <p:nvPr/>
          </p:nvCxnSpPr>
          <p:spPr>
            <a:xfrm>
              <a:off x="3202076" y="3661310"/>
              <a:ext cx="212943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9D739A4-551B-D887-142F-8B21EE4BDFD0}"/>
                    </a:ext>
                  </a:extLst>
                </p:cNvPr>
                <p:cNvSpPr txBox="1"/>
                <p:nvPr/>
              </p:nvSpPr>
              <p:spPr>
                <a:xfrm>
                  <a:off x="6292748" y="3480709"/>
                  <a:ext cx="1149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33" name="TextBox 32">
                  <a:extLst>
                    <a:ext uri="{FF2B5EF4-FFF2-40B4-BE49-F238E27FC236}">
                      <a16:creationId xmlns:a16="http://schemas.microsoft.com/office/drawing/2014/main" id="{D9D739A4-551B-D887-142F-8B21EE4BDFD0}"/>
                    </a:ext>
                  </a:extLst>
                </p:cNvPr>
                <p:cNvSpPr txBox="1">
                  <a:spLocks noRot="1" noChangeAspect="1" noMove="1" noResize="1" noEditPoints="1" noAdjustHandles="1" noChangeArrowheads="1" noChangeShapeType="1" noTextEdit="1"/>
                </p:cNvSpPr>
                <p:nvPr/>
              </p:nvSpPr>
              <p:spPr>
                <a:xfrm>
                  <a:off x="6292748" y="3480709"/>
                  <a:ext cx="1149545" cy="276999"/>
                </a:xfrm>
                <a:prstGeom prst="rect">
                  <a:avLst/>
                </a:prstGeom>
                <a:blipFill>
                  <a:blip r:embed="rId9"/>
                  <a:stretch>
                    <a:fillRect l="-2660" t="-2174" r="-4787" b="-32609"/>
                  </a:stretch>
                </a:blipFill>
              </p:spPr>
              <p:txBody>
                <a:bodyPr/>
                <a:lstStyle/>
                <a:p>
                  <a:r>
                    <a:rPr lang="en-US">
                      <a:noFill/>
                    </a:rPr>
                    <a:t> </a:t>
                  </a:r>
                </a:p>
              </p:txBody>
            </p:sp>
          </mc:Fallback>
        </mc:AlternateContent>
        <p:sp>
          <p:nvSpPr>
            <p:cNvPr id="17" name="Isosceles Triangle 16">
              <a:extLst>
                <a:ext uri="{FF2B5EF4-FFF2-40B4-BE49-F238E27FC236}">
                  <a16:creationId xmlns:a16="http://schemas.microsoft.com/office/drawing/2014/main" id="{5C8F369D-B18C-6F88-7E4E-1E37BED0CBC7}"/>
                </a:ext>
              </a:extLst>
            </p:cNvPr>
            <p:cNvSpPr/>
            <p:nvPr/>
          </p:nvSpPr>
          <p:spPr>
            <a:xfrm flipV="1">
              <a:off x="3023768" y="3321475"/>
              <a:ext cx="356616" cy="79416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7B9C413-C7D9-9604-C4FF-6957B7CB3935}"/>
              </a:ext>
            </a:extLst>
          </p:cNvPr>
          <p:cNvSpPr txBox="1"/>
          <p:nvPr/>
        </p:nvSpPr>
        <p:spPr>
          <a:xfrm rot="21097865">
            <a:off x="6675605" y="5455150"/>
            <a:ext cx="540854" cy="461665"/>
          </a:xfrm>
          <a:prstGeom prst="rect">
            <a:avLst/>
          </a:prstGeom>
          <a:noFill/>
        </p:spPr>
        <p:txBody>
          <a:bodyPr wrap="none" rtlCol="0">
            <a:spAutoFit/>
          </a:bodyPr>
          <a:lstStyle/>
          <a:p>
            <a:r>
              <a:rPr lang="en-US" sz="2400" b="1" dirty="0">
                <a:solidFill>
                  <a:schemeClr val="bg1"/>
                </a:solidFill>
              </a:rPr>
              <a:t>DX</a:t>
            </a:r>
          </a:p>
        </p:txBody>
      </p:sp>
      <p:cxnSp>
        <p:nvCxnSpPr>
          <p:cNvPr id="11" name="Straight Arrow Connector 10">
            <a:extLst>
              <a:ext uri="{FF2B5EF4-FFF2-40B4-BE49-F238E27FC236}">
                <a16:creationId xmlns:a16="http://schemas.microsoft.com/office/drawing/2014/main" id="{6BE51C57-4128-345A-FF12-1925D492DD38}"/>
              </a:ext>
            </a:extLst>
          </p:cNvPr>
          <p:cNvCxnSpPr>
            <a:cxnSpLocks/>
          </p:cNvCxnSpPr>
          <p:nvPr/>
        </p:nvCxnSpPr>
        <p:spPr>
          <a:xfrm>
            <a:off x="4707763" y="3060761"/>
            <a:ext cx="4572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F6F7998B-176E-AC38-2261-3183394B2E76}"/>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15" name="TextBox 14">
            <a:extLst>
              <a:ext uri="{FF2B5EF4-FFF2-40B4-BE49-F238E27FC236}">
                <a16:creationId xmlns:a16="http://schemas.microsoft.com/office/drawing/2014/main" id="{3C19C5E0-46CE-5A55-D33D-50300CA6B515}"/>
              </a:ext>
            </a:extLst>
          </p:cNvPr>
          <p:cNvSpPr txBox="1"/>
          <p:nvPr/>
        </p:nvSpPr>
        <p:spPr>
          <a:xfrm>
            <a:off x="6498243" y="556282"/>
            <a:ext cx="3855927" cy="369332"/>
          </a:xfrm>
          <a:prstGeom prst="rect">
            <a:avLst/>
          </a:prstGeom>
          <a:noFill/>
        </p:spPr>
        <p:txBody>
          <a:bodyPr wrap="none" rtlCol="0">
            <a:spAutoFit/>
          </a:bodyPr>
          <a:lstStyle/>
          <a:p>
            <a:r>
              <a:rPr lang="en-US" dirty="0">
                <a:solidFill>
                  <a:srgbClr val="C00000"/>
                </a:solidFill>
              </a:rPr>
              <a:t>(Part of WBS 6.02.03 Accelerator R&amp;D)</a:t>
            </a:r>
          </a:p>
        </p:txBody>
      </p:sp>
      <p:sp>
        <p:nvSpPr>
          <p:cNvPr id="19" name="TextBox 18">
            <a:extLst>
              <a:ext uri="{FF2B5EF4-FFF2-40B4-BE49-F238E27FC236}">
                <a16:creationId xmlns:a16="http://schemas.microsoft.com/office/drawing/2014/main" id="{2AA89151-B4B6-8451-48B2-EAB92A0CB67F}"/>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1231659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p:txBody>
          <a:bodyPr>
            <a:normAutofit/>
          </a:bodyPr>
          <a:lstStyle/>
          <a:p>
            <a:r>
              <a:rPr lang="en-US" dirty="0"/>
              <a:t>Polarimetry Subsystem Status Review</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21</a:t>
            </a:fld>
            <a:endParaRPr lang="en-US" dirty="0"/>
          </a:p>
        </p:txBody>
      </p:sp>
      <p:sp>
        <p:nvSpPr>
          <p:cNvPr id="5" name="TextBox 4">
            <a:extLst>
              <a:ext uri="{FF2B5EF4-FFF2-40B4-BE49-F238E27FC236}">
                <a16:creationId xmlns:a16="http://schemas.microsoft.com/office/drawing/2014/main" id="{199E3E05-2A29-BFDE-5996-C88599CD01B3}"/>
              </a:ext>
            </a:extLst>
          </p:cNvPr>
          <p:cNvSpPr txBox="1"/>
          <p:nvPr/>
        </p:nvSpPr>
        <p:spPr>
          <a:xfrm>
            <a:off x="270572" y="1247361"/>
            <a:ext cx="4551246" cy="461665"/>
          </a:xfrm>
          <a:prstGeom prst="rect">
            <a:avLst/>
          </a:prstGeom>
          <a:noFill/>
        </p:spPr>
        <p:txBody>
          <a:bodyPr wrap="none" rtlCol="0">
            <a:spAutoFit/>
          </a:bodyPr>
          <a:lstStyle/>
          <a:p>
            <a:r>
              <a:rPr lang="en-US" sz="2400" dirty="0"/>
              <a:t>Review took place Jan. 17-18, 2023</a:t>
            </a:r>
          </a:p>
        </p:txBody>
      </p:sp>
      <p:sp>
        <p:nvSpPr>
          <p:cNvPr id="6" name="TextBox 5">
            <a:extLst>
              <a:ext uri="{FF2B5EF4-FFF2-40B4-BE49-F238E27FC236}">
                <a16:creationId xmlns:a16="http://schemas.microsoft.com/office/drawing/2014/main" id="{44BFC18E-05DF-2355-A543-FB3822F0C44C}"/>
              </a:ext>
            </a:extLst>
          </p:cNvPr>
          <p:cNvSpPr txBox="1"/>
          <p:nvPr/>
        </p:nvSpPr>
        <p:spPr>
          <a:xfrm>
            <a:off x="270572" y="2417790"/>
            <a:ext cx="4492255" cy="1508105"/>
          </a:xfrm>
          <a:prstGeom prst="rect">
            <a:avLst/>
          </a:prstGeom>
          <a:noFill/>
          <a:ln>
            <a:solidFill>
              <a:schemeClr val="bg1">
                <a:lumMod val="50000"/>
              </a:schemeClr>
            </a:solidFill>
          </a:ln>
        </p:spPr>
        <p:txBody>
          <a:bodyPr wrap="none" rtlCol="0">
            <a:spAutoFit/>
          </a:bodyPr>
          <a:lstStyle/>
          <a:p>
            <a:r>
              <a:rPr lang="en-US" sz="2000" u="sng" dirty="0"/>
              <a:t>Committee:</a:t>
            </a:r>
            <a:endParaRPr lang="en-US" sz="2000" dirty="0"/>
          </a:p>
          <a:p>
            <a:r>
              <a:rPr lang="en-US" dirty="0" err="1"/>
              <a:t>Dipangkar</a:t>
            </a:r>
            <a:r>
              <a:rPr lang="en-US" dirty="0"/>
              <a:t> Dutta (Mississippi State University) </a:t>
            </a:r>
          </a:p>
          <a:p>
            <a:r>
              <a:rPr lang="en-US" dirty="0"/>
              <a:t>Jenny List (DESY)</a:t>
            </a:r>
          </a:p>
          <a:p>
            <a:r>
              <a:rPr lang="en-US" dirty="0"/>
              <a:t>Paolo </a:t>
            </a:r>
            <a:r>
              <a:rPr lang="en-US" dirty="0" err="1"/>
              <a:t>Lenisa</a:t>
            </a:r>
            <a:r>
              <a:rPr lang="en-US" dirty="0"/>
              <a:t> (Ferrara University)</a:t>
            </a:r>
          </a:p>
          <a:p>
            <a:r>
              <a:rPr lang="en-US" dirty="0"/>
              <a:t>Frank Rathmann (Julich)</a:t>
            </a:r>
          </a:p>
        </p:txBody>
      </p:sp>
      <p:sp>
        <p:nvSpPr>
          <p:cNvPr id="9" name="TextBox 8">
            <a:extLst>
              <a:ext uri="{FF2B5EF4-FFF2-40B4-BE49-F238E27FC236}">
                <a16:creationId xmlns:a16="http://schemas.microsoft.com/office/drawing/2014/main" id="{CFB30FA8-5839-3442-A46E-89F5EAA21269}"/>
              </a:ext>
            </a:extLst>
          </p:cNvPr>
          <p:cNvSpPr txBox="1"/>
          <p:nvPr/>
        </p:nvSpPr>
        <p:spPr>
          <a:xfrm>
            <a:off x="5549465" y="1359891"/>
            <a:ext cx="6344633" cy="4247317"/>
          </a:xfrm>
          <a:prstGeom prst="rect">
            <a:avLst/>
          </a:prstGeom>
          <a:noFill/>
        </p:spPr>
        <p:txBody>
          <a:bodyPr wrap="square" rtlCol="0">
            <a:spAutoFit/>
          </a:bodyPr>
          <a:lstStyle/>
          <a:p>
            <a:r>
              <a:rPr lang="en-US" u="sng" dirty="0"/>
              <a:t>Tuesday, Jan. 17</a:t>
            </a:r>
            <a:endParaRPr lang="en-US" dirty="0"/>
          </a:p>
          <a:p>
            <a:r>
              <a:rPr lang="en-US" dirty="0"/>
              <a:t>08:00-08:30  Executive Session</a:t>
            </a:r>
          </a:p>
          <a:p>
            <a:r>
              <a:rPr lang="en-US" dirty="0"/>
              <a:t>08:30-09:00  Welcome and Introduction to the EIC Project (Elke </a:t>
            </a:r>
            <a:r>
              <a:rPr lang="en-US" dirty="0" err="1"/>
              <a:t>Aschenauer</a:t>
            </a:r>
            <a:r>
              <a:rPr lang="en-US" dirty="0"/>
              <a:t> and Rolf Ent)</a:t>
            </a:r>
          </a:p>
          <a:p>
            <a:r>
              <a:rPr lang="en-US" dirty="0"/>
              <a:t>09:00-09:30  Polarized Beams at the EIC (Vadim </a:t>
            </a:r>
            <a:r>
              <a:rPr lang="en-US" dirty="0" err="1"/>
              <a:t>Ptitsyn</a:t>
            </a:r>
            <a:r>
              <a:rPr lang="en-US" dirty="0"/>
              <a:t>)</a:t>
            </a:r>
          </a:p>
          <a:p>
            <a:r>
              <a:rPr lang="en-US" dirty="0"/>
              <a:t>09:30-10:10  Hadron Polarimetry Overview (Oleg </a:t>
            </a:r>
            <a:r>
              <a:rPr lang="en-US" dirty="0" err="1"/>
              <a:t>Eyser</a:t>
            </a:r>
            <a:r>
              <a:rPr lang="en-US" dirty="0"/>
              <a:t>)</a:t>
            </a:r>
          </a:p>
          <a:p>
            <a:r>
              <a:rPr lang="en-US" dirty="0"/>
              <a:t>10:10-10:40  R&amp;D for Hadron Polarimetry</a:t>
            </a:r>
          </a:p>
          <a:p>
            <a:r>
              <a:rPr lang="en-US" dirty="0"/>
              <a:t>10:40-11:00 Break</a:t>
            </a:r>
          </a:p>
          <a:p>
            <a:r>
              <a:rPr lang="en-US" dirty="0"/>
              <a:t>11:00-11:40 Electron Polarimetry Overview (Dave Gaskell)</a:t>
            </a:r>
          </a:p>
          <a:p>
            <a:r>
              <a:rPr lang="en-US" dirty="0"/>
              <a:t>11:40-12:10 Backgrounds for Compton Polarimetry (Mike Sullivan)</a:t>
            </a:r>
          </a:p>
          <a:p>
            <a:r>
              <a:rPr lang="en-US" dirty="0"/>
              <a:t>12:10-12:40 Laser System for Compton Polarimetry (</a:t>
            </a:r>
            <a:r>
              <a:rPr lang="en-US" dirty="0" err="1"/>
              <a:t>Ciprian</a:t>
            </a:r>
            <a:r>
              <a:rPr lang="en-US" dirty="0"/>
              <a:t> Gal)</a:t>
            </a:r>
          </a:p>
          <a:p>
            <a:endParaRPr lang="en-US" dirty="0"/>
          </a:p>
          <a:p>
            <a:r>
              <a:rPr lang="en-US" u="sng" dirty="0"/>
              <a:t>Wednesday, Jan. 18</a:t>
            </a:r>
            <a:endParaRPr lang="en-US" dirty="0"/>
          </a:p>
          <a:p>
            <a:r>
              <a:rPr lang="en-US" dirty="0"/>
              <a:t>09:00-11:30 Executive Session</a:t>
            </a:r>
          </a:p>
          <a:p>
            <a:r>
              <a:rPr lang="en-US" dirty="0"/>
              <a:t>11:30-12:00  Closeout</a:t>
            </a:r>
          </a:p>
        </p:txBody>
      </p:sp>
    </p:spTree>
    <p:extLst>
      <p:ext uri="{BB962C8B-B14F-4D97-AF65-F5344CB8AC3E}">
        <p14:creationId xmlns:p14="http://schemas.microsoft.com/office/powerpoint/2010/main" val="211659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p:txBody>
          <a:bodyPr>
            <a:normAutofit/>
          </a:bodyPr>
          <a:lstStyle/>
          <a:p>
            <a:r>
              <a:rPr lang="en-US" dirty="0"/>
              <a:t>Polarimetry Subsystem Status Review</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22</a:t>
            </a:fld>
            <a:endParaRPr lang="en-US" dirty="0"/>
          </a:p>
        </p:txBody>
      </p:sp>
      <p:sp>
        <p:nvSpPr>
          <p:cNvPr id="3" name="TextBox 2">
            <a:extLst>
              <a:ext uri="{FF2B5EF4-FFF2-40B4-BE49-F238E27FC236}">
                <a16:creationId xmlns:a16="http://schemas.microsoft.com/office/drawing/2014/main" id="{A4083BBA-E421-A06B-D31D-C2723A4A4CE0}"/>
              </a:ext>
            </a:extLst>
          </p:cNvPr>
          <p:cNvSpPr txBox="1"/>
          <p:nvPr/>
        </p:nvSpPr>
        <p:spPr>
          <a:xfrm>
            <a:off x="3715989" y="1150584"/>
            <a:ext cx="4760021" cy="523220"/>
          </a:xfrm>
          <a:prstGeom prst="rect">
            <a:avLst/>
          </a:prstGeom>
          <a:noFill/>
        </p:spPr>
        <p:txBody>
          <a:bodyPr wrap="none" rtlCol="0">
            <a:spAutoFit/>
          </a:bodyPr>
          <a:lstStyle/>
          <a:p>
            <a:r>
              <a:rPr lang="en-US" sz="2800" u="sng" dirty="0"/>
              <a:t>Summary of Recommendations</a:t>
            </a:r>
          </a:p>
        </p:txBody>
      </p:sp>
      <p:sp>
        <p:nvSpPr>
          <p:cNvPr id="7" name="TextBox 6">
            <a:extLst>
              <a:ext uri="{FF2B5EF4-FFF2-40B4-BE49-F238E27FC236}">
                <a16:creationId xmlns:a16="http://schemas.microsoft.com/office/drawing/2014/main" id="{0F7297BB-7AC9-1215-29F2-6EBF6CF7541C}"/>
              </a:ext>
            </a:extLst>
          </p:cNvPr>
          <p:cNvSpPr txBox="1"/>
          <p:nvPr/>
        </p:nvSpPr>
        <p:spPr>
          <a:xfrm>
            <a:off x="6098605" y="1716007"/>
            <a:ext cx="5669280" cy="4247317"/>
          </a:xfrm>
          <a:prstGeom prst="rect">
            <a:avLst/>
          </a:prstGeom>
          <a:noFill/>
        </p:spPr>
        <p:txBody>
          <a:bodyPr wrap="square" rtlCol="0">
            <a:spAutoFit/>
          </a:bodyPr>
          <a:lstStyle/>
          <a:p>
            <a:pPr algn="ctr">
              <a:spcAft>
                <a:spcPts val="600"/>
              </a:spcAft>
            </a:pPr>
            <a:r>
              <a:rPr lang="en-US" sz="2000" b="1" dirty="0"/>
              <a:t>Hadron Polarimetry</a:t>
            </a:r>
          </a:p>
          <a:p>
            <a:pPr marL="342900" indent="-342900">
              <a:spcAft>
                <a:spcPts val="600"/>
              </a:spcAft>
              <a:buAutoNum type="arabicPeriod"/>
            </a:pPr>
            <a:r>
              <a:rPr lang="en-US" sz="2000" dirty="0">
                <a:solidFill>
                  <a:srgbClr val="00B050"/>
                </a:solidFill>
              </a:rPr>
              <a:t>Target gas analyzer should be used to determine molecular fraction in the H-Jet </a:t>
            </a:r>
          </a:p>
          <a:p>
            <a:pPr marL="342900" indent="-342900">
              <a:spcAft>
                <a:spcPts val="600"/>
              </a:spcAft>
              <a:buAutoNum type="arabicPeriod"/>
            </a:pPr>
            <a:r>
              <a:rPr lang="en-US" sz="2000" dirty="0">
                <a:solidFill>
                  <a:srgbClr val="00B050"/>
                </a:solidFill>
              </a:rPr>
              <a:t>Explore using thinner Si detectors in both H-Jet and p-Carbon polarimeters to veto punch through events</a:t>
            </a:r>
          </a:p>
          <a:p>
            <a:pPr marL="342900" indent="-342900">
              <a:spcAft>
                <a:spcPts val="600"/>
              </a:spcAft>
              <a:buAutoNum type="arabicPeriod"/>
            </a:pPr>
            <a:r>
              <a:rPr lang="en-US" sz="2000" dirty="0">
                <a:solidFill>
                  <a:srgbClr val="C00000"/>
                </a:solidFill>
              </a:rPr>
              <a:t>In addition to exploring new target materials for p-Carbon polarimeter, explore larger beam size</a:t>
            </a:r>
          </a:p>
          <a:p>
            <a:pPr marL="342900" indent="-342900">
              <a:spcAft>
                <a:spcPts val="600"/>
              </a:spcAft>
              <a:buAutoNum type="arabicPeriod"/>
            </a:pPr>
            <a:r>
              <a:rPr lang="en-US" sz="2000" dirty="0">
                <a:solidFill>
                  <a:srgbClr val="C00000"/>
                </a:solidFill>
              </a:rPr>
              <a:t>Obtain beam time with AGS p-C polarimeter to test detectors</a:t>
            </a:r>
          </a:p>
          <a:p>
            <a:pPr marL="342900" indent="-342900">
              <a:spcAft>
                <a:spcPts val="600"/>
              </a:spcAft>
              <a:buAutoNum type="arabicPeriod"/>
            </a:pPr>
            <a:r>
              <a:rPr lang="en-US" sz="2000" dirty="0">
                <a:solidFill>
                  <a:srgbClr val="0070C0"/>
                </a:solidFill>
              </a:rPr>
              <a:t>Theoretical assessment 3He-3He analyzing power</a:t>
            </a:r>
          </a:p>
          <a:p>
            <a:pPr marL="342900" indent="-342900">
              <a:spcAft>
                <a:spcPts val="600"/>
              </a:spcAft>
              <a:buAutoNum type="arabicPeriod"/>
            </a:pPr>
            <a:r>
              <a:rPr lang="en-US" sz="2000" dirty="0">
                <a:solidFill>
                  <a:srgbClr val="0070C0"/>
                </a:solidFill>
              </a:rPr>
              <a:t>Further 3He studies during remaining RHIC runs</a:t>
            </a:r>
          </a:p>
        </p:txBody>
      </p:sp>
      <p:sp>
        <p:nvSpPr>
          <p:cNvPr id="8" name="TextBox 7">
            <a:extLst>
              <a:ext uri="{FF2B5EF4-FFF2-40B4-BE49-F238E27FC236}">
                <a16:creationId xmlns:a16="http://schemas.microsoft.com/office/drawing/2014/main" id="{74FFF402-DB48-8667-E94D-79CB1CB830DF}"/>
              </a:ext>
            </a:extLst>
          </p:cNvPr>
          <p:cNvSpPr txBox="1"/>
          <p:nvPr/>
        </p:nvSpPr>
        <p:spPr>
          <a:xfrm>
            <a:off x="310633" y="1716007"/>
            <a:ext cx="5669280" cy="3554819"/>
          </a:xfrm>
          <a:prstGeom prst="rect">
            <a:avLst/>
          </a:prstGeom>
          <a:noFill/>
        </p:spPr>
        <p:txBody>
          <a:bodyPr wrap="square" rtlCol="0">
            <a:spAutoFit/>
          </a:bodyPr>
          <a:lstStyle/>
          <a:p>
            <a:pPr algn="ctr">
              <a:spcAft>
                <a:spcPts val="600"/>
              </a:spcAft>
            </a:pPr>
            <a:r>
              <a:rPr lang="en-US" sz="2000" b="1" dirty="0"/>
              <a:t>Electron Polarimetry</a:t>
            </a:r>
          </a:p>
          <a:p>
            <a:pPr marL="342900" indent="-342900">
              <a:spcAft>
                <a:spcPts val="600"/>
              </a:spcAft>
              <a:buAutoNum type="arabicPeriod"/>
            </a:pPr>
            <a:r>
              <a:rPr lang="en-US" sz="2000" dirty="0">
                <a:solidFill>
                  <a:srgbClr val="C00000"/>
                </a:solidFill>
              </a:rPr>
              <a:t>Develop alternative detector concept based on silicon</a:t>
            </a:r>
          </a:p>
          <a:p>
            <a:pPr marL="342900" indent="-342900">
              <a:spcAft>
                <a:spcPts val="600"/>
              </a:spcAft>
              <a:buAutoNum type="arabicPeriod"/>
            </a:pPr>
            <a:r>
              <a:rPr lang="en-US" sz="2000" dirty="0">
                <a:solidFill>
                  <a:srgbClr val="00B050"/>
                </a:solidFill>
              </a:rPr>
              <a:t>Detailed simulations including all backgrounds and shielding</a:t>
            </a:r>
          </a:p>
          <a:p>
            <a:pPr marL="342900" indent="-342900">
              <a:spcAft>
                <a:spcPts val="600"/>
              </a:spcAft>
              <a:buAutoNum type="arabicPeriod"/>
            </a:pPr>
            <a:r>
              <a:rPr lang="en-US" sz="2000" dirty="0">
                <a:solidFill>
                  <a:srgbClr val="C00000"/>
                </a:solidFill>
              </a:rPr>
              <a:t>Explore transverse polarization measurements using synchrotron radiation</a:t>
            </a:r>
          </a:p>
          <a:p>
            <a:pPr marL="342900" indent="-342900">
              <a:spcAft>
                <a:spcPts val="600"/>
              </a:spcAft>
              <a:buAutoNum type="arabicPeriod"/>
            </a:pPr>
            <a:r>
              <a:rPr lang="en-US" sz="2000" dirty="0">
                <a:solidFill>
                  <a:srgbClr val="00B050"/>
                </a:solidFill>
              </a:rPr>
              <a:t>More detailed detector requirements for RCS polarimeter </a:t>
            </a:r>
          </a:p>
          <a:p>
            <a:pPr marL="342900" indent="-342900">
              <a:spcAft>
                <a:spcPts val="600"/>
              </a:spcAft>
              <a:buAutoNum type="arabicPeriod"/>
            </a:pPr>
            <a:endParaRPr lang="en-US" sz="2000" dirty="0"/>
          </a:p>
        </p:txBody>
      </p:sp>
      <p:sp>
        <p:nvSpPr>
          <p:cNvPr id="6" name="TextBox 5">
            <a:extLst>
              <a:ext uri="{FF2B5EF4-FFF2-40B4-BE49-F238E27FC236}">
                <a16:creationId xmlns:a16="http://schemas.microsoft.com/office/drawing/2014/main" id="{028DB20B-A369-F8C6-B0D2-CD707252D9AA}"/>
              </a:ext>
            </a:extLst>
          </p:cNvPr>
          <p:cNvSpPr txBox="1"/>
          <p:nvPr/>
        </p:nvSpPr>
        <p:spPr>
          <a:xfrm>
            <a:off x="1903753" y="5209086"/>
            <a:ext cx="3698577" cy="830997"/>
          </a:xfrm>
          <a:prstGeom prst="rect">
            <a:avLst/>
          </a:prstGeom>
          <a:solidFill>
            <a:schemeClr val="bg1"/>
          </a:solidFill>
          <a:ln>
            <a:solidFill>
              <a:schemeClr val="tx1">
                <a:lumMod val="50000"/>
                <a:lumOff val="50000"/>
              </a:schemeClr>
            </a:solidFill>
          </a:ln>
        </p:spPr>
        <p:txBody>
          <a:bodyPr wrap="none" rtlCol="0">
            <a:spAutoFit/>
          </a:bodyPr>
          <a:lstStyle/>
          <a:p>
            <a:r>
              <a:rPr lang="en-US" sz="1600" dirty="0">
                <a:solidFill>
                  <a:srgbClr val="00B050"/>
                </a:solidFill>
              </a:rPr>
              <a:t>On-going/scheduled</a:t>
            </a:r>
          </a:p>
          <a:p>
            <a:r>
              <a:rPr lang="en-US" sz="1600" dirty="0">
                <a:solidFill>
                  <a:srgbClr val="C00000"/>
                </a:solidFill>
              </a:rPr>
              <a:t>alternatives under discussion</a:t>
            </a:r>
          </a:p>
          <a:p>
            <a:r>
              <a:rPr lang="en-US" sz="1600" dirty="0">
                <a:solidFill>
                  <a:srgbClr val="0070C0"/>
                </a:solidFill>
              </a:rPr>
              <a:t>On-going effort, not part of initial baseline</a:t>
            </a:r>
          </a:p>
        </p:txBody>
      </p:sp>
    </p:spTree>
    <p:extLst>
      <p:ext uri="{BB962C8B-B14F-4D97-AF65-F5344CB8AC3E}">
        <p14:creationId xmlns:p14="http://schemas.microsoft.com/office/powerpoint/2010/main" val="1235081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D564-0BFD-F7C4-4A0A-9910B0BDC9D0}"/>
              </a:ext>
            </a:extLst>
          </p:cNvPr>
          <p:cNvSpPr>
            <a:spLocks noGrp="1"/>
          </p:cNvSpPr>
          <p:nvPr>
            <p:ph type="title"/>
          </p:nvPr>
        </p:nvSpPr>
        <p:spPr/>
        <p:txBody>
          <a:bodyPr/>
          <a:lstStyle/>
          <a:p>
            <a:r>
              <a:rPr lang="en-US" dirty="0"/>
              <a:t>Polarimetry Schedule</a:t>
            </a:r>
          </a:p>
        </p:txBody>
      </p:sp>
      <p:sp>
        <p:nvSpPr>
          <p:cNvPr id="4" name="Slide Number Placeholder 3">
            <a:extLst>
              <a:ext uri="{FF2B5EF4-FFF2-40B4-BE49-F238E27FC236}">
                <a16:creationId xmlns:a16="http://schemas.microsoft.com/office/drawing/2014/main" id="{C2E69A8C-9844-9F90-5D03-831B878A43FA}"/>
              </a:ext>
            </a:extLst>
          </p:cNvPr>
          <p:cNvSpPr>
            <a:spLocks noGrp="1"/>
          </p:cNvSpPr>
          <p:nvPr>
            <p:ph type="sldNum" sz="quarter" idx="12"/>
          </p:nvPr>
        </p:nvSpPr>
        <p:spPr/>
        <p:txBody>
          <a:bodyPr/>
          <a:lstStyle/>
          <a:p>
            <a:fld id="{893C5830-40F3-F04E-B2E3-10E6672BA8FF}" type="slidenum">
              <a:rPr lang="en-US" smtClean="0"/>
              <a:pPr/>
              <a:t>23</a:t>
            </a:fld>
            <a:endParaRPr lang="en-US" dirty="0"/>
          </a:p>
        </p:txBody>
      </p:sp>
      <p:pic>
        <p:nvPicPr>
          <p:cNvPr id="12" name="Picture 11" descr="A screenshot of a computer&#10;&#10;Description automatically generated">
            <a:extLst>
              <a:ext uri="{FF2B5EF4-FFF2-40B4-BE49-F238E27FC236}">
                <a16:creationId xmlns:a16="http://schemas.microsoft.com/office/drawing/2014/main" id="{63FE9ECC-B74A-5A9A-E9F8-A3879CB1EA3A}"/>
              </a:ext>
            </a:extLst>
          </p:cNvPr>
          <p:cNvPicPr>
            <a:picLocks noChangeAspect="1"/>
          </p:cNvPicPr>
          <p:nvPr/>
        </p:nvPicPr>
        <p:blipFill>
          <a:blip r:embed="rId2"/>
          <a:stretch>
            <a:fillRect/>
          </a:stretch>
        </p:blipFill>
        <p:spPr>
          <a:xfrm>
            <a:off x="1719096" y="2169252"/>
            <a:ext cx="8753809" cy="3955306"/>
          </a:xfrm>
          <a:prstGeom prst="rect">
            <a:avLst/>
          </a:prstGeom>
        </p:spPr>
      </p:pic>
      <p:sp>
        <p:nvSpPr>
          <p:cNvPr id="13" name="TextBox 12">
            <a:extLst>
              <a:ext uri="{FF2B5EF4-FFF2-40B4-BE49-F238E27FC236}">
                <a16:creationId xmlns:a16="http://schemas.microsoft.com/office/drawing/2014/main" id="{D7A180D4-F91C-0B66-7C00-43301F6D3CBD}"/>
              </a:ext>
            </a:extLst>
          </p:cNvPr>
          <p:cNvSpPr txBox="1"/>
          <p:nvPr/>
        </p:nvSpPr>
        <p:spPr>
          <a:xfrm>
            <a:off x="3720011" y="1048404"/>
            <a:ext cx="1747081" cy="307777"/>
          </a:xfrm>
          <a:prstGeom prst="rect">
            <a:avLst/>
          </a:prstGeom>
          <a:noFill/>
        </p:spPr>
        <p:txBody>
          <a:bodyPr wrap="none" rtlCol="0">
            <a:spAutoFit/>
          </a:bodyPr>
          <a:lstStyle/>
          <a:p>
            <a:r>
              <a:rPr lang="en-US" sz="1400" dirty="0"/>
              <a:t>Final RHIC operations</a:t>
            </a:r>
          </a:p>
        </p:txBody>
      </p:sp>
      <p:cxnSp>
        <p:nvCxnSpPr>
          <p:cNvPr id="15" name="Straight Arrow Connector 14">
            <a:extLst>
              <a:ext uri="{FF2B5EF4-FFF2-40B4-BE49-F238E27FC236}">
                <a16:creationId xmlns:a16="http://schemas.microsoft.com/office/drawing/2014/main" id="{CB7B42D5-C390-2D4F-156A-A099C45D7C36}"/>
              </a:ext>
            </a:extLst>
          </p:cNvPr>
          <p:cNvCxnSpPr>
            <a:cxnSpLocks/>
            <a:stCxn id="13" idx="3"/>
          </p:cNvCxnSpPr>
          <p:nvPr/>
        </p:nvCxnSpPr>
        <p:spPr>
          <a:xfrm>
            <a:off x="5467092" y="1202293"/>
            <a:ext cx="0" cy="92605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307F5BE-9250-0A77-9A4E-60E1EF6806D2}"/>
              </a:ext>
            </a:extLst>
          </p:cNvPr>
          <p:cNvSpPr txBox="1"/>
          <p:nvPr/>
        </p:nvSpPr>
        <p:spPr>
          <a:xfrm>
            <a:off x="3540175" y="1397874"/>
            <a:ext cx="1627240" cy="307777"/>
          </a:xfrm>
          <a:prstGeom prst="rect">
            <a:avLst/>
          </a:prstGeom>
          <a:noFill/>
        </p:spPr>
        <p:txBody>
          <a:bodyPr wrap="none" rtlCol="0">
            <a:spAutoFit/>
          </a:bodyPr>
          <a:lstStyle/>
          <a:p>
            <a:r>
              <a:rPr lang="en-US" sz="1400" dirty="0"/>
              <a:t>Final Design Review</a:t>
            </a:r>
          </a:p>
        </p:txBody>
      </p:sp>
      <p:cxnSp>
        <p:nvCxnSpPr>
          <p:cNvPr id="18" name="Straight Arrow Connector 17">
            <a:extLst>
              <a:ext uri="{FF2B5EF4-FFF2-40B4-BE49-F238E27FC236}">
                <a16:creationId xmlns:a16="http://schemas.microsoft.com/office/drawing/2014/main" id="{54DF7CD4-E000-94E4-6949-B5AF1156468B}"/>
              </a:ext>
            </a:extLst>
          </p:cNvPr>
          <p:cNvCxnSpPr>
            <a:cxnSpLocks/>
            <a:stCxn id="17" idx="3"/>
          </p:cNvCxnSpPr>
          <p:nvPr/>
        </p:nvCxnSpPr>
        <p:spPr>
          <a:xfrm>
            <a:off x="5167415" y="1551763"/>
            <a:ext cx="0" cy="56402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0FC5A87-5743-1FA0-1EBB-02C00228AD8C}"/>
              </a:ext>
            </a:extLst>
          </p:cNvPr>
          <p:cNvSpPr txBox="1"/>
          <p:nvPr/>
        </p:nvSpPr>
        <p:spPr>
          <a:xfrm>
            <a:off x="6258974" y="1048404"/>
            <a:ext cx="1659557" cy="307777"/>
          </a:xfrm>
          <a:prstGeom prst="rect">
            <a:avLst/>
          </a:prstGeom>
          <a:noFill/>
        </p:spPr>
        <p:txBody>
          <a:bodyPr wrap="none" rtlCol="0">
            <a:spAutoFit/>
          </a:bodyPr>
          <a:lstStyle/>
          <a:p>
            <a:r>
              <a:rPr lang="en-US" sz="1400" dirty="0"/>
              <a:t>Final commissioning</a:t>
            </a:r>
          </a:p>
        </p:txBody>
      </p:sp>
      <p:cxnSp>
        <p:nvCxnSpPr>
          <p:cNvPr id="21" name="Straight Arrow Connector 20">
            <a:extLst>
              <a:ext uri="{FF2B5EF4-FFF2-40B4-BE49-F238E27FC236}">
                <a16:creationId xmlns:a16="http://schemas.microsoft.com/office/drawing/2014/main" id="{C9B75151-4473-69EA-AE22-CB8B268DC2F1}"/>
              </a:ext>
            </a:extLst>
          </p:cNvPr>
          <p:cNvCxnSpPr>
            <a:cxnSpLocks/>
            <a:stCxn id="20" idx="3"/>
          </p:cNvCxnSpPr>
          <p:nvPr/>
        </p:nvCxnSpPr>
        <p:spPr>
          <a:xfrm>
            <a:off x="7918531" y="1202293"/>
            <a:ext cx="0" cy="9297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DF1BD30-3BDF-8F18-AF78-088B58410939}"/>
              </a:ext>
            </a:extLst>
          </p:cNvPr>
          <p:cNvSpPr txBox="1"/>
          <p:nvPr/>
        </p:nvSpPr>
        <p:spPr>
          <a:xfrm>
            <a:off x="8255170" y="1048404"/>
            <a:ext cx="3422168" cy="707886"/>
          </a:xfrm>
          <a:prstGeom prst="rect">
            <a:avLst/>
          </a:prstGeom>
          <a:noFill/>
        </p:spPr>
        <p:txBody>
          <a:bodyPr wrap="square" rtlCol="0">
            <a:spAutoFit/>
          </a:bodyPr>
          <a:lstStyle/>
          <a:p>
            <a:r>
              <a:rPr lang="en-US" sz="1400" dirty="0"/>
              <a:t>Polarimeters ready</a:t>
            </a:r>
            <a:br>
              <a:rPr lang="en-US" sz="1400" dirty="0"/>
            </a:br>
            <a:r>
              <a:rPr lang="en-US" sz="1400" dirty="0"/>
              <a:t>for beam development</a:t>
            </a:r>
          </a:p>
          <a:p>
            <a:r>
              <a:rPr lang="en-US" sz="1200" dirty="0"/>
              <a:t>(L2_0600 Construction of Components Complete)</a:t>
            </a:r>
          </a:p>
        </p:txBody>
      </p:sp>
      <p:cxnSp>
        <p:nvCxnSpPr>
          <p:cNvPr id="5" name="Straight Arrow Connector 4">
            <a:extLst>
              <a:ext uri="{FF2B5EF4-FFF2-40B4-BE49-F238E27FC236}">
                <a16:creationId xmlns:a16="http://schemas.microsoft.com/office/drawing/2014/main" id="{CDCCFA0C-C390-5771-35F6-7C78E5EFFF6B}"/>
              </a:ext>
            </a:extLst>
          </p:cNvPr>
          <p:cNvCxnSpPr>
            <a:cxnSpLocks/>
            <a:stCxn id="3" idx="1"/>
          </p:cNvCxnSpPr>
          <p:nvPr/>
        </p:nvCxnSpPr>
        <p:spPr>
          <a:xfrm>
            <a:off x="8255170" y="1402347"/>
            <a:ext cx="0" cy="713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DF040A-4E86-34A0-1BE1-7C4D77DD8757}"/>
              </a:ext>
            </a:extLst>
          </p:cNvPr>
          <p:cNvSpPr txBox="1"/>
          <p:nvPr/>
        </p:nvSpPr>
        <p:spPr>
          <a:xfrm>
            <a:off x="10830471" y="203103"/>
            <a:ext cx="1178528" cy="338554"/>
          </a:xfrm>
          <a:prstGeom prst="rect">
            <a:avLst/>
          </a:prstGeom>
          <a:solidFill>
            <a:srgbClr val="0070C0"/>
          </a:solidFill>
        </p:spPr>
        <p:txBody>
          <a:bodyPr wrap="none" rtlCol="0">
            <a:spAutoFit/>
          </a:bodyPr>
          <a:lstStyle/>
          <a:p>
            <a:pPr algn="r"/>
            <a:r>
              <a:rPr lang="en-US" sz="1600" dirty="0">
                <a:solidFill>
                  <a:schemeClr val="bg1"/>
                </a:solidFill>
              </a:rPr>
              <a:t>#6 schedule</a:t>
            </a:r>
          </a:p>
        </p:txBody>
      </p:sp>
    </p:spTree>
    <p:extLst>
      <p:ext uri="{BB962C8B-B14F-4D97-AF65-F5344CB8AC3E}">
        <p14:creationId xmlns:p14="http://schemas.microsoft.com/office/powerpoint/2010/main" val="414678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ADD8-D1B7-A452-767A-821707D38A29}"/>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182E125E-06AB-EE1D-F03C-41BFA1EF5F3C}"/>
              </a:ext>
            </a:extLst>
          </p:cNvPr>
          <p:cNvSpPr>
            <a:spLocks noGrp="1"/>
          </p:cNvSpPr>
          <p:nvPr>
            <p:ph type="sldNum" sz="quarter" idx="12"/>
          </p:nvPr>
        </p:nvSpPr>
        <p:spPr/>
        <p:txBody>
          <a:bodyPr/>
          <a:lstStyle/>
          <a:p>
            <a:fld id="{893C5830-40F3-F04E-B2E3-10E6672BA8FF}" type="slidenum">
              <a:rPr lang="en-US" smtClean="0"/>
              <a:pPr/>
              <a:t>24</a:t>
            </a:fld>
            <a:endParaRPr lang="en-US"/>
          </a:p>
        </p:txBody>
      </p:sp>
      <p:sp>
        <p:nvSpPr>
          <p:cNvPr id="4" name="TextBox 3">
            <a:extLst>
              <a:ext uri="{FF2B5EF4-FFF2-40B4-BE49-F238E27FC236}">
                <a16:creationId xmlns:a16="http://schemas.microsoft.com/office/drawing/2014/main" id="{403C5567-3726-F16B-29F9-0BE251DED226}"/>
              </a:ext>
            </a:extLst>
          </p:cNvPr>
          <p:cNvSpPr txBox="1"/>
          <p:nvPr/>
        </p:nvSpPr>
        <p:spPr>
          <a:xfrm>
            <a:off x="365760" y="1188720"/>
            <a:ext cx="9085538" cy="424731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rgbClr val="002060"/>
                </a:solidFill>
              </a:rPr>
              <a:t>The basic polarimetry methods and detector technologies are established. Options for value engineering are under discussion.</a:t>
            </a:r>
          </a:p>
          <a:p>
            <a:pPr marL="342900" indent="-342900">
              <a:spcAft>
                <a:spcPts val="600"/>
              </a:spcAft>
              <a:buFont typeface="Arial" panose="020B0604020202020204" pitchFamily="34" charset="0"/>
              <a:buChar char="•"/>
            </a:pPr>
            <a:r>
              <a:rPr lang="en-US" sz="2000" dirty="0">
                <a:solidFill>
                  <a:srgbClr val="002060"/>
                </a:solidFill>
              </a:rPr>
              <a:t>The requirements and interfaces, mostly with the accelerator, are defined.</a:t>
            </a:r>
          </a:p>
          <a:p>
            <a:pPr marL="342900" indent="-342900">
              <a:spcAft>
                <a:spcPts val="600"/>
              </a:spcAft>
              <a:buFont typeface="Arial" panose="020B0604020202020204" pitchFamily="34" charset="0"/>
              <a:buChar char="•"/>
            </a:pPr>
            <a:r>
              <a:rPr lang="en-US" sz="2000" dirty="0">
                <a:solidFill>
                  <a:srgbClr val="002060"/>
                </a:solidFill>
              </a:rPr>
              <a:t>The design is progressing towards CD2/3 in FY25.</a:t>
            </a:r>
          </a:p>
          <a:p>
            <a:pPr marL="800100" lvl="1" indent="-342900">
              <a:spcAft>
                <a:spcPts val="600"/>
              </a:spcAft>
              <a:buFont typeface="Arial" panose="020B0604020202020204" pitchFamily="34" charset="0"/>
              <a:buChar char="•"/>
            </a:pPr>
            <a:r>
              <a:rPr lang="en-US" sz="2000" dirty="0">
                <a:solidFill>
                  <a:srgbClr val="002060"/>
                </a:solidFill>
              </a:rPr>
              <a:t>Demands at EIC are higher than at previous facilities, some improvements are still needed.</a:t>
            </a:r>
          </a:p>
          <a:p>
            <a:pPr marL="800100" lvl="1" indent="-342900">
              <a:spcAft>
                <a:spcPts val="600"/>
              </a:spcAft>
              <a:buFont typeface="Arial" panose="020B0604020202020204" pitchFamily="34" charset="0"/>
              <a:buChar char="•"/>
            </a:pPr>
            <a:r>
              <a:rPr lang="en-US" sz="2000" dirty="0">
                <a:solidFill>
                  <a:srgbClr val="002060"/>
                </a:solidFill>
              </a:rPr>
              <a:t>Future modifications beyond the EIC baseline are not precluded within the current scope.</a:t>
            </a:r>
          </a:p>
          <a:p>
            <a:pPr marL="342900" indent="-342900">
              <a:spcAft>
                <a:spcPts val="600"/>
              </a:spcAft>
              <a:buFont typeface="Arial" panose="020B0604020202020204" pitchFamily="34" charset="0"/>
              <a:buChar char="•"/>
            </a:pPr>
            <a:r>
              <a:rPr lang="en-US" sz="2000" dirty="0">
                <a:solidFill>
                  <a:srgbClr val="002060"/>
                </a:solidFill>
              </a:rPr>
              <a:t>All polarimeters have to be ready for operation with the start of polarized beam development. Some polarimeters are for solely for beam development, while others provide constant monitoring throughout physics data taking.</a:t>
            </a:r>
          </a:p>
          <a:p>
            <a:pPr marL="342900" indent="-342900">
              <a:spcAft>
                <a:spcPts val="600"/>
              </a:spcAft>
              <a:buFont typeface="Arial" panose="020B0604020202020204" pitchFamily="34" charset="0"/>
              <a:buChar char="•"/>
            </a:pPr>
            <a:r>
              <a:rPr lang="en-US" sz="2000" dirty="0">
                <a:solidFill>
                  <a:srgbClr val="002060"/>
                </a:solidFill>
              </a:rPr>
              <a:t>The schedule has significant float.</a:t>
            </a:r>
          </a:p>
        </p:txBody>
      </p:sp>
    </p:spTree>
    <p:extLst>
      <p:ext uri="{BB962C8B-B14F-4D97-AF65-F5344CB8AC3E}">
        <p14:creationId xmlns:p14="http://schemas.microsoft.com/office/powerpoint/2010/main" val="304296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702A-D2D0-07D2-F6B8-C585F0EDE0C3}"/>
              </a:ext>
            </a:extLst>
          </p:cNvPr>
          <p:cNvSpPr>
            <a:spLocks noGrp="1"/>
          </p:cNvSpPr>
          <p:nvPr>
            <p:ph type="title"/>
          </p:nvPr>
        </p:nvSpPr>
        <p:spPr/>
        <p:txBody>
          <a:bodyPr/>
          <a:lstStyle/>
          <a:p>
            <a:r>
              <a:rPr lang="en-US" dirty="0"/>
              <a:t>EXTRA</a:t>
            </a:r>
          </a:p>
        </p:txBody>
      </p:sp>
      <p:sp>
        <p:nvSpPr>
          <p:cNvPr id="4" name="Slide Number Placeholder 3">
            <a:extLst>
              <a:ext uri="{FF2B5EF4-FFF2-40B4-BE49-F238E27FC236}">
                <a16:creationId xmlns:a16="http://schemas.microsoft.com/office/drawing/2014/main" id="{2ADC4BE4-DF36-A73D-BBA5-CEA3A82A7837}"/>
              </a:ext>
            </a:extLst>
          </p:cNvPr>
          <p:cNvSpPr>
            <a:spLocks noGrp="1"/>
          </p:cNvSpPr>
          <p:nvPr>
            <p:ph type="sldNum" sz="quarter" idx="12"/>
          </p:nvPr>
        </p:nvSpPr>
        <p:spPr/>
        <p:txBody>
          <a:bodyPr/>
          <a:lstStyle/>
          <a:p>
            <a:fld id="{893C5830-40F3-F04E-B2E3-10E6672BA8FF}" type="slidenum">
              <a:rPr lang="en-US" smtClean="0"/>
              <a:pPr/>
              <a:t>25</a:t>
            </a:fld>
            <a:endParaRPr lang="en-US" dirty="0"/>
          </a:p>
        </p:txBody>
      </p:sp>
    </p:spTree>
    <p:extLst>
      <p:ext uri="{BB962C8B-B14F-4D97-AF65-F5344CB8AC3E}">
        <p14:creationId xmlns:p14="http://schemas.microsoft.com/office/powerpoint/2010/main" val="312211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a:xfrm>
            <a:off x="270572" y="191924"/>
            <a:ext cx="10515600" cy="426247"/>
          </a:xfrm>
        </p:spPr>
        <p:txBody>
          <a:bodyPr>
            <a:normAutofit fontScale="90000"/>
          </a:bodyPr>
          <a:lstStyle/>
          <a:p>
            <a:r>
              <a:rPr lang="en-US" dirty="0"/>
              <a:t>ESR Compton – Synchrotron Radiation</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26</a:t>
            </a:fld>
            <a:endParaRPr lang="en-US" dirty="0"/>
          </a:p>
        </p:txBody>
      </p:sp>
      <p:pic>
        <p:nvPicPr>
          <p:cNvPr id="3" name="Picture 2" descr="Diagram, engineering drawing&#10;&#10;Description automatically generated">
            <a:extLst>
              <a:ext uri="{FF2B5EF4-FFF2-40B4-BE49-F238E27FC236}">
                <a16:creationId xmlns:a16="http://schemas.microsoft.com/office/drawing/2014/main" id="{B40E8313-8B9C-03E5-F0A8-689B34C469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21600" y="618171"/>
            <a:ext cx="7824844" cy="5941555"/>
          </a:xfrm>
          <a:prstGeom prst="rect">
            <a:avLst/>
          </a:prstGeom>
        </p:spPr>
      </p:pic>
      <p:sp>
        <p:nvSpPr>
          <p:cNvPr id="5" name="TextBox 4">
            <a:extLst>
              <a:ext uri="{FF2B5EF4-FFF2-40B4-BE49-F238E27FC236}">
                <a16:creationId xmlns:a16="http://schemas.microsoft.com/office/drawing/2014/main" id="{16A688C0-DB28-58C3-35AE-21221D6014DB}"/>
              </a:ext>
            </a:extLst>
          </p:cNvPr>
          <p:cNvSpPr txBox="1"/>
          <p:nvPr/>
        </p:nvSpPr>
        <p:spPr>
          <a:xfrm>
            <a:off x="5538857" y="3152204"/>
            <a:ext cx="1489382" cy="369332"/>
          </a:xfrm>
          <a:prstGeom prst="rect">
            <a:avLst/>
          </a:prstGeom>
          <a:noFill/>
        </p:spPr>
        <p:txBody>
          <a:bodyPr wrap="none" rtlCol="0">
            <a:spAutoFit/>
          </a:bodyPr>
          <a:lstStyle/>
          <a:p>
            <a:r>
              <a:rPr lang="en-US" dirty="0"/>
              <a:t>Water cooling</a:t>
            </a:r>
          </a:p>
        </p:txBody>
      </p:sp>
      <p:cxnSp>
        <p:nvCxnSpPr>
          <p:cNvPr id="8" name="Straight Arrow Connector 7">
            <a:extLst>
              <a:ext uri="{FF2B5EF4-FFF2-40B4-BE49-F238E27FC236}">
                <a16:creationId xmlns:a16="http://schemas.microsoft.com/office/drawing/2014/main" id="{14FAD565-0E6C-F362-A1B3-651D1BE4FD4F}"/>
              </a:ext>
            </a:extLst>
          </p:cNvPr>
          <p:cNvCxnSpPr>
            <a:cxnSpLocks/>
          </p:cNvCxnSpPr>
          <p:nvPr/>
        </p:nvCxnSpPr>
        <p:spPr>
          <a:xfrm flipV="1">
            <a:off x="6096000" y="2375210"/>
            <a:ext cx="0" cy="776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A0B04C-F82A-CF2B-5A6E-8B814303EF5F}"/>
              </a:ext>
            </a:extLst>
          </p:cNvPr>
          <p:cNvCxnSpPr>
            <a:cxnSpLocks/>
          </p:cNvCxnSpPr>
          <p:nvPr/>
        </p:nvCxnSpPr>
        <p:spPr>
          <a:xfrm flipV="1">
            <a:off x="6349513" y="2868770"/>
            <a:ext cx="452731" cy="26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E807AB-E539-5A92-60D1-01CC3C795B52}"/>
              </a:ext>
            </a:extLst>
          </p:cNvPr>
          <p:cNvCxnSpPr>
            <a:cxnSpLocks/>
          </p:cNvCxnSpPr>
          <p:nvPr/>
        </p:nvCxnSpPr>
        <p:spPr>
          <a:xfrm>
            <a:off x="6294699" y="3341077"/>
            <a:ext cx="507545" cy="36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9397138-FA4D-0220-1799-DFB399688396}"/>
              </a:ext>
            </a:extLst>
          </p:cNvPr>
          <p:cNvCxnSpPr>
            <a:cxnSpLocks/>
            <a:stCxn id="5" idx="3"/>
          </p:cNvCxnSpPr>
          <p:nvPr/>
        </p:nvCxnSpPr>
        <p:spPr>
          <a:xfrm>
            <a:off x="7028239" y="3336870"/>
            <a:ext cx="529847" cy="92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65DACD-B21F-A390-1F04-D03F1F7A1FEF}"/>
              </a:ext>
            </a:extLst>
          </p:cNvPr>
          <p:cNvCxnSpPr>
            <a:cxnSpLocks/>
            <a:stCxn id="5" idx="3"/>
          </p:cNvCxnSpPr>
          <p:nvPr/>
        </p:nvCxnSpPr>
        <p:spPr>
          <a:xfrm>
            <a:off x="7028239" y="3336870"/>
            <a:ext cx="2795985" cy="1792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D735C0-8F85-459B-3FEC-3A27FE15CBE7}"/>
              </a:ext>
            </a:extLst>
          </p:cNvPr>
          <p:cNvSpPr txBox="1"/>
          <p:nvPr/>
        </p:nvSpPr>
        <p:spPr>
          <a:xfrm>
            <a:off x="698649" y="737264"/>
            <a:ext cx="2124621" cy="369332"/>
          </a:xfrm>
          <a:prstGeom prst="rect">
            <a:avLst/>
          </a:prstGeom>
          <a:noFill/>
        </p:spPr>
        <p:txBody>
          <a:bodyPr wrap="none" rtlCol="0">
            <a:spAutoFit/>
          </a:bodyPr>
          <a:lstStyle/>
          <a:p>
            <a:r>
              <a:rPr lang="en-US" dirty="0"/>
              <a:t>Mike Sullivan (SLAC)</a:t>
            </a:r>
          </a:p>
        </p:txBody>
      </p:sp>
      <p:sp>
        <p:nvSpPr>
          <p:cNvPr id="25" name="TextBox 24">
            <a:extLst>
              <a:ext uri="{FF2B5EF4-FFF2-40B4-BE49-F238E27FC236}">
                <a16:creationId xmlns:a16="http://schemas.microsoft.com/office/drawing/2014/main" id="{CF64E3AE-3499-20FF-425D-D5F92B6D8AE1}"/>
              </a:ext>
            </a:extLst>
          </p:cNvPr>
          <p:cNvSpPr txBox="1"/>
          <p:nvPr/>
        </p:nvSpPr>
        <p:spPr>
          <a:xfrm>
            <a:off x="101639" y="1228865"/>
            <a:ext cx="3926922" cy="3693319"/>
          </a:xfrm>
          <a:prstGeom prst="rect">
            <a:avLst/>
          </a:prstGeom>
          <a:noFill/>
        </p:spPr>
        <p:txBody>
          <a:bodyPr wrap="square" rtlCol="0">
            <a:spAutoFit/>
          </a:bodyPr>
          <a:lstStyle/>
          <a:p>
            <a:r>
              <a:rPr lang="en-US" dirty="0"/>
              <a:t>Mask needed to mitigate SR on photon exit window </a:t>
            </a:r>
          </a:p>
          <a:p>
            <a:endParaRPr lang="en-US" dirty="0"/>
          </a:p>
          <a:p>
            <a:r>
              <a:rPr lang="en-US" dirty="0"/>
              <a:t>120 W remains with broad peak at the center of the window</a:t>
            </a:r>
          </a:p>
          <a:p>
            <a:r>
              <a:rPr lang="en-US" dirty="0">
                <a:sym typeface="Wingdings" pitchFamily="2" charset="2"/>
              </a:rPr>
              <a:t> M</a:t>
            </a:r>
            <a:r>
              <a:rPr lang="en-US" dirty="0"/>
              <a:t>ay need a fairly thick W shield (</a:t>
            </a:r>
            <a:r>
              <a:rPr lang="en-US" dirty="0">
                <a:sym typeface="Symbol" panose="05050102010706020507" pitchFamily="18" charset="2"/>
              </a:rPr>
              <a:t> </a:t>
            </a:r>
            <a:r>
              <a:rPr lang="en-US" dirty="0"/>
              <a:t>2 cm) for the 18 GeV beam</a:t>
            </a:r>
          </a:p>
          <a:p>
            <a:endParaRPr lang="en-US" dirty="0"/>
          </a:p>
          <a:p>
            <a:r>
              <a:rPr lang="en-US" dirty="0"/>
              <a:t>10 GeV beam has a softer photon energy spectrum </a:t>
            </a:r>
            <a:r>
              <a:rPr lang="en-US" dirty="0">
                <a:sym typeface="Wingdings" pitchFamily="2" charset="2"/>
              </a:rPr>
              <a:t></a:t>
            </a:r>
            <a:r>
              <a:rPr lang="en-US" dirty="0"/>
              <a:t> 2 mm of W looks to be quite effective in blocking all of the SR photons at this beam energy</a:t>
            </a:r>
          </a:p>
          <a:p>
            <a:endParaRPr lang="en-US" dirty="0"/>
          </a:p>
        </p:txBody>
      </p:sp>
    </p:spTree>
    <p:extLst>
      <p:ext uri="{BB962C8B-B14F-4D97-AF65-F5344CB8AC3E}">
        <p14:creationId xmlns:p14="http://schemas.microsoft.com/office/powerpoint/2010/main" val="92081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E3C2-A330-5E67-2000-A35C643DDB3E}"/>
              </a:ext>
            </a:extLst>
          </p:cNvPr>
          <p:cNvSpPr>
            <a:spLocks noGrp="1"/>
          </p:cNvSpPr>
          <p:nvPr>
            <p:ph type="title"/>
          </p:nvPr>
        </p:nvSpPr>
        <p:spPr>
          <a:xfrm>
            <a:off x="270572" y="191924"/>
            <a:ext cx="10515600" cy="426247"/>
          </a:xfrm>
        </p:spPr>
        <p:txBody>
          <a:bodyPr>
            <a:normAutofit fontScale="90000"/>
          </a:bodyPr>
          <a:lstStyle/>
          <a:p>
            <a:r>
              <a:rPr lang="en-US" dirty="0"/>
              <a:t>ESR Lattice Update</a:t>
            </a:r>
          </a:p>
        </p:txBody>
      </p:sp>
      <p:sp>
        <p:nvSpPr>
          <p:cNvPr id="4" name="Slide Number Placeholder 3">
            <a:extLst>
              <a:ext uri="{FF2B5EF4-FFF2-40B4-BE49-F238E27FC236}">
                <a16:creationId xmlns:a16="http://schemas.microsoft.com/office/drawing/2014/main" id="{FCE2A0D5-7388-882C-9FBD-F944D4C96B34}"/>
              </a:ext>
            </a:extLst>
          </p:cNvPr>
          <p:cNvSpPr>
            <a:spLocks noGrp="1"/>
          </p:cNvSpPr>
          <p:nvPr>
            <p:ph type="sldNum" sz="quarter" idx="12"/>
          </p:nvPr>
        </p:nvSpPr>
        <p:spPr/>
        <p:txBody>
          <a:bodyPr/>
          <a:lstStyle/>
          <a:p>
            <a:fld id="{893C5830-40F3-F04E-B2E3-10E6672BA8FF}" type="slidenum">
              <a:rPr lang="en-US" smtClean="0"/>
              <a:pPr/>
              <a:t>27</a:t>
            </a:fld>
            <a:endParaRPr lang="en-US" dirty="0"/>
          </a:p>
        </p:txBody>
      </p:sp>
      <p:pic>
        <p:nvPicPr>
          <p:cNvPr id="5" name="Picture 4">
            <a:extLst>
              <a:ext uri="{FF2B5EF4-FFF2-40B4-BE49-F238E27FC236}">
                <a16:creationId xmlns:a16="http://schemas.microsoft.com/office/drawing/2014/main" id="{F715A090-970E-10BB-E9E2-AA8E706B5B0C}"/>
              </a:ext>
            </a:extLst>
          </p:cNvPr>
          <p:cNvPicPr>
            <a:picLocks noChangeAspect="1"/>
          </p:cNvPicPr>
          <p:nvPr/>
        </p:nvPicPr>
        <p:blipFill>
          <a:blip r:embed="rId2"/>
          <a:stretch>
            <a:fillRect/>
          </a:stretch>
        </p:blipFill>
        <p:spPr>
          <a:xfrm>
            <a:off x="95557" y="778742"/>
            <a:ext cx="12096443" cy="2508478"/>
          </a:xfrm>
          <a:prstGeom prst="rect">
            <a:avLst/>
          </a:prstGeom>
        </p:spPr>
      </p:pic>
      <p:sp>
        <p:nvSpPr>
          <p:cNvPr id="6" name="TextBox 5">
            <a:extLst>
              <a:ext uri="{FF2B5EF4-FFF2-40B4-BE49-F238E27FC236}">
                <a16:creationId xmlns:a16="http://schemas.microsoft.com/office/drawing/2014/main" id="{E5D360FC-F736-8DD8-6DF7-40C5EBCBAC18}"/>
              </a:ext>
            </a:extLst>
          </p:cNvPr>
          <p:cNvSpPr txBox="1"/>
          <p:nvPr/>
        </p:nvSpPr>
        <p:spPr>
          <a:xfrm>
            <a:off x="758283" y="1182029"/>
            <a:ext cx="1252651" cy="400110"/>
          </a:xfrm>
          <a:prstGeom prst="rect">
            <a:avLst/>
          </a:prstGeom>
          <a:noFill/>
        </p:spPr>
        <p:txBody>
          <a:bodyPr wrap="none" rtlCol="0">
            <a:spAutoFit/>
          </a:bodyPr>
          <a:lstStyle/>
          <a:p>
            <a:r>
              <a:rPr lang="en-US" sz="2000" dirty="0"/>
              <a:t>Old lattice</a:t>
            </a:r>
          </a:p>
        </p:txBody>
      </p:sp>
      <p:pic>
        <p:nvPicPr>
          <p:cNvPr id="10" name="Picture 9">
            <a:extLst>
              <a:ext uri="{FF2B5EF4-FFF2-40B4-BE49-F238E27FC236}">
                <a16:creationId xmlns:a16="http://schemas.microsoft.com/office/drawing/2014/main" id="{3B175A05-9ED6-2A44-55B4-DC9A04028ABE}"/>
              </a:ext>
            </a:extLst>
          </p:cNvPr>
          <p:cNvPicPr>
            <a:picLocks noChangeAspect="1"/>
          </p:cNvPicPr>
          <p:nvPr/>
        </p:nvPicPr>
        <p:blipFill>
          <a:blip r:embed="rId3"/>
          <a:stretch>
            <a:fillRect/>
          </a:stretch>
        </p:blipFill>
        <p:spPr>
          <a:xfrm>
            <a:off x="1371695" y="3415769"/>
            <a:ext cx="9723865" cy="1944773"/>
          </a:xfrm>
          <a:prstGeom prst="rect">
            <a:avLst/>
          </a:prstGeom>
        </p:spPr>
      </p:pic>
      <p:sp>
        <p:nvSpPr>
          <p:cNvPr id="11" name="TextBox 10">
            <a:extLst>
              <a:ext uri="{FF2B5EF4-FFF2-40B4-BE49-F238E27FC236}">
                <a16:creationId xmlns:a16="http://schemas.microsoft.com/office/drawing/2014/main" id="{37EBDAA9-E2A0-FEFC-74CC-64691A3FA398}"/>
              </a:ext>
            </a:extLst>
          </p:cNvPr>
          <p:cNvSpPr txBox="1"/>
          <p:nvPr/>
        </p:nvSpPr>
        <p:spPr>
          <a:xfrm>
            <a:off x="9719690" y="3205053"/>
            <a:ext cx="1363578" cy="400110"/>
          </a:xfrm>
          <a:prstGeom prst="rect">
            <a:avLst/>
          </a:prstGeom>
          <a:noFill/>
        </p:spPr>
        <p:txBody>
          <a:bodyPr wrap="none" rtlCol="0">
            <a:spAutoFit/>
          </a:bodyPr>
          <a:lstStyle/>
          <a:p>
            <a:r>
              <a:rPr lang="en-US" sz="2000" dirty="0"/>
              <a:t>New lattice</a:t>
            </a:r>
          </a:p>
        </p:txBody>
      </p:sp>
      <p:sp>
        <p:nvSpPr>
          <p:cNvPr id="12" name="TextBox 11">
            <a:extLst>
              <a:ext uri="{FF2B5EF4-FFF2-40B4-BE49-F238E27FC236}">
                <a16:creationId xmlns:a16="http://schemas.microsoft.com/office/drawing/2014/main" id="{37A8CE5C-AF17-3086-EB36-3185FA164036}"/>
              </a:ext>
            </a:extLst>
          </p:cNvPr>
          <p:cNvSpPr txBox="1"/>
          <p:nvPr/>
        </p:nvSpPr>
        <p:spPr>
          <a:xfrm>
            <a:off x="2805267" y="2917888"/>
            <a:ext cx="771365" cy="369332"/>
          </a:xfrm>
          <a:prstGeom prst="rect">
            <a:avLst/>
          </a:prstGeom>
          <a:noFill/>
        </p:spPr>
        <p:txBody>
          <a:bodyPr wrap="none" rtlCol="0">
            <a:spAutoFit/>
          </a:bodyPr>
          <a:lstStyle/>
          <a:p>
            <a:r>
              <a:rPr lang="en-US" dirty="0"/>
              <a:t>dipole</a:t>
            </a:r>
          </a:p>
        </p:txBody>
      </p:sp>
      <p:cxnSp>
        <p:nvCxnSpPr>
          <p:cNvPr id="14" name="Straight Arrow Connector 13">
            <a:extLst>
              <a:ext uri="{FF2B5EF4-FFF2-40B4-BE49-F238E27FC236}">
                <a16:creationId xmlns:a16="http://schemas.microsoft.com/office/drawing/2014/main" id="{7C99D93E-ED1C-09F9-B5DA-8F81B68BC80A}"/>
              </a:ext>
            </a:extLst>
          </p:cNvPr>
          <p:cNvCxnSpPr>
            <a:cxnSpLocks/>
            <a:stCxn id="12" idx="1"/>
          </p:cNvCxnSpPr>
          <p:nvPr/>
        </p:nvCxnSpPr>
        <p:spPr>
          <a:xfrm flipH="1" flipV="1">
            <a:off x="1297798" y="2718332"/>
            <a:ext cx="1507469" cy="3842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876E68-C2D8-97AA-4457-D7282C931CD6}"/>
              </a:ext>
            </a:extLst>
          </p:cNvPr>
          <p:cNvCxnSpPr>
            <a:cxnSpLocks/>
          </p:cNvCxnSpPr>
          <p:nvPr/>
        </p:nvCxnSpPr>
        <p:spPr>
          <a:xfrm>
            <a:off x="3356517" y="3287220"/>
            <a:ext cx="440231" cy="6287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0809E1-AC73-ED1E-F52A-D5335809636F}"/>
              </a:ext>
            </a:extLst>
          </p:cNvPr>
          <p:cNvSpPr txBox="1"/>
          <p:nvPr/>
        </p:nvSpPr>
        <p:spPr>
          <a:xfrm>
            <a:off x="5065075" y="2843141"/>
            <a:ext cx="4366324" cy="369332"/>
          </a:xfrm>
          <a:prstGeom prst="rect">
            <a:avLst/>
          </a:prstGeom>
          <a:noFill/>
        </p:spPr>
        <p:txBody>
          <a:bodyPr wrap="none" rtlCol="0">
            <a:spAutoFit/>
          </a:bodyPr>
          <a:lstStyle/>
          <a:p>
            <a:r>
              <a:rPr lang="en-US" dirty="0"/>
              <a:t>“Compton” dipole removed from new lattice</a:t>
            </a:r>
          </a:p>
        </p:txBody>
      </p:sp>
      <p:cxnSp>
        <p:nvCxnSpPr>
          <p:cNvPr id="22" name="Straight Arrow Connector 21">
            <a:extLst>
              <a:ext uri="{FF2B5EF4-FFF2-40B4-BE49-F238E27FC236}">
                <a16:creationId xmlns:a16="http://schemas.microsoft.com/office/drawing/2014/main" id="{022F3177-681B-EAA0-0D44-1EAFE0738EDA}"/>
              </a:ext>
            </a:extLst>
          </p:cNvPr>
          <p:cNvCxnSpPr/>
          <p:nvPr/>
        </p:nvCxnSpPr>
        <p:spPr>
          <a:xfrm flipH="1" flipV="1">
            <a:off x="5034864" y="2297151"/>
            <a:ext cx="347160" cy="47812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D7FF1E-27BE-4C66-A0A8-A484FA358484}"/>
              </a:ext>
            </a:extLst>
          </p:cNvPr>
          <p:cNvCxnSpPr/>
          <p:nvPr/>
        </p:nvCxnSpPr>
        <p:spPr>
          <a:xfrm flipH="1">
            <a:off x="5339962" y="3280342"/>
            <a:ext cx="173580" cy="67805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D50E64-2EA2-C9AA-68C6-25CB2839CC89}"/>
              </a:ext>
            </a:extLst>
          </p:cNvPr>
          <p:cNvSpPr txBox="1"/>
          <p:nvPr/>
        </p:nvSpPr>
        <p:spPr>
          <a:xfrm>
            <a:off x="2835172" y="5426366"/>
            <a:ext cx="7110601" cy="707886"/>
          </a:xfrm>
          <a:prstGeom prst="rect">
            <a:avLst/>
          </a:prstGeom>
          <a:solidFill>
            <a:schemeClr val="bg1"/>
          </a:solidFill>
        </p:spPr>
        <p:txBody>
          <a:bodyPr wrap="none" rtlCol="0">
            <a:spAutoFit/>
          </a:bodyPr>
          <a:lstStyle/>
          <a:p>
            <a:r>
              <a:rPr lang="en-US" sz="2000" dirty="0"/>
              <a:t>New ESR lattice not compatible with existing Compton design</a:t>
            </a:r>
          </a:p>
          <a:p>
            <a:r>
              <a:rPr lang="en-US" sz="2000" dirty="0">
                <a:sym typeface="Wingdings" pitchFamily="2" charset="2"/>
              </a:rPr>
              <a:t> Not clear new lattice can accommodate Compton requirements</a:t>
            </a:r>
            <a:endParaRPr lang="en-US" sz="2000" dirty="0"/>
          </a:p>
        </p:txBody>
      </p:sp>
    </p:spTree>
    <p:extLst>
      <p:ext uri="{BB962C8B-B14F-4D97-AF65-F5344CB8AC3E}">
        <p14:creationId xmlns:p14="http://schemas.microsoft.com/office/powerpoint/2010/main" val="414924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2163-4050-4375-93C9-E29B56C27D2B}"/>
              </a:ext>
            </a:extLst>
          </p:cNvPr>
          <p:cNvSpPr>
            <a:spLocks noGrp="1"/>
          </p:cNvSpPr>
          <p:nvPr>
            <p:ph type="title"/>
          </p:nvPr>
        </p:nvSpPr>
        <p:spPr/>
        <p:txBody>
          <a:bodyPr/>
          <a:lstStyle/>
          <a:p>
            <a:r>
              <a:rPr lang="en-US" dirty="0"/>
              <a:t>Beam Heating of Target Material</a:t>
            </a:r>
          </a:p>
        </p:txBody>
      </p:sp>
      <p:sp>
        <p:nvSpPr>
          <p:cNvPr id="3" name="Slide Number Placeholder 2">
            <a:extLst>
              <a:ext uri="{FF2B5EF4-FFF2-40B4-BE49-F238E27FC236}">
                <a16:creationId xmlns:a16="http://schemas.microsoft.com/office/drawing/2014/main" id="{63E8F267-C368-4F57-AC3C-2645165FFF67}"/>
              </a:ext>
            </a:extLst>
          </p:cNvPr>
          <p:cNvSpPr>
            <a:spLocks noGrp="1"/>
          </p:cNvSpPr>
          <p:nvPr>
            <p:ph type="sldNum" sz="quarter" idx="12"/>
          </p:nvPr>
        </p:nvSpPr>
        <p:spPr/>
        <p:txBody>
          <a:bodyPr/>
          <a:lstStyle/>
          <a:p>
            <a:fld id="{B53F51AA-2D38-4AC7-ACA0-F5B953F59295}" type="slidenum">
              <a:rPr lang="en-US" smtClean="0"/>
              <a:t>28</a:t>
            </a:fld>
            <a:endParaRPr lang="en-US"/>
          </a:p>
        </p:txBody>
      </p:sp>
      <p:pic>
        <p:nvPicPr>
          <p:cNvPr id="5" name="Picture 4">
            <a:extLst>
              <a:ext uri="{FF2B5EF4-FFF2-40B4-BE49-F238E27FC236}">
                <a16:creationId xmlns:a16="http://schemas.microsoft.com/office/drawing/2014/main" id="{16C194CE-7EBD-4715-B5E5-9A2B76C62339}"/>
              </a:ext>
            </a:extLst>
          </p:cNvPr>
          <p:cNvPicPr>
            <a:picLocks noChangeAspect="1"/>
          </p:cNvPicPr>
          <p:nvPr/>
        </p:nvPicPr>
        <p:blipFill>
          <a:blip r:embed="rId2"/>
          <a:stretch>
            <a:fillRect/>
          </a:stretch>
        </p:blipFill>
        <p:spPr>
          <a:xfrm>
            <a:off x="390144" y="1764792"/>
            <a:ext cx="3924502" cy="4858000"/>
          </a:xfrm>
          <a:prstGeom prst="rect">
            <a:avLst/>
          </a:prstGeom>
        </p:spPr>
      </p:pic>
      <p:sp>
        <p:nvSpPr>
          <p:cNvPr id="6" name="TextBox 5">
            <a:extLst>
              <a:ext uri="{FF2B5EF4-FFF2-40B4-BE49-F238E27FC236}">
                <a16:creationId xmlns:a16="http://schemas.microsoft.com/office/drawing/2014/main" id="{B1C012B1-F837-46C5-9654-AF43490C458B}"/>
              </a:ext>
            </a:extLst>
          </p:cNvPr>
          <p:cNvSpPr txBox="1"/>
          <p:nvPr/>
        </p:nvSpPr>
        <p:spPr>
          <a:xfrm>
            <a:off x="427916" y="1289304"/>
            <a:ext cx="3290644" cy="369332"/>
          </a:xfrm>
          <a:prstGeom prst="rect">
            <a:avLst/>
          </a:prstGeom>
          <a:noFill/>
        </p:spPr>
        <p:txBody>
          <a:bodyPr wrap="none" rtlCol="0">
            <a:spAutoFit/>
          </a:bodyPr>
          <a:lstStyle/>
          <a:p>
            <a:r>
              <a:rPr lang="en-US" b="1" baseline="30000" dirty="0">
                <a:solidFill>
                  <a:schemeClr val="tx1">
                    <a:lumMod val="50000"/>
                    <a:lumOff val="50000"/>
                  </a:schemeClr>
                </a:solidFill>
              </a:rPr>
              <a:t>*</a:t>
            </a:r>
            <a:r>
              <a:rPr lang="en-US" b="1" dirty="0">
                <a:solidFill>
                  <a:schemeClr val="tx1">
                    <a:lumMod val="50000"/>
                    <a:lumOff val="50000"/>
                  </a:schemeClr>
                </a:solidFill>
              </a:rPr>
              <a:t>Calculation by Peter </a:t>
            </a:r>
            <a:r>
              <a:rPr lang="en-US" b="1" dirty="0" err="1">
                <a:solidFill>
                  <a:schemeClr val="tx1">
                    <a:lumMod val="50000"/>
                    <a:lumOff val="50000"/>
                  </a:schemeClr>
                </a:solidFill>
              </a:rPr>
              <a:t>Thieberger</a:t>
            </a:r>
            <a:endParaRPr lang="en-US" b="1" dirty="0">
              <a:solidFill>
                <a:schemeClr val="tx1">
                  <a:lumMod val="50000"/>
                  <a:lumOff val="50000"/>
                </a:schemeClr>
              </a:solidFill>
            </a:endParaRPr>
          </a:p>
        </p:txBody>
      </p:sp>
      <p:pic>
        <p:nvPicPr>
          <p:cNvPr id="8" name="Picture 7">
            <a:extLst>
              <a:ext uri="{FF2B5EF4-FFF2-40B4-BE49-F238E27FC236}">
                <a16:creationId xmlns:a16="http://schemas.microsoft.com/office/drawing/2014/main" id="{55A32CDE-DFBE-4DA5-8537-555A3E1AE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8703" y="1289304"/>
            <a:ext cx="5368793" cy="5468112"/>
          </a:xfrm>
          <a:prstGeom prst="rect">
            <a:avLst/>
          </a:prstGeom>
        </p:spPr>
      </p:pic>
      <p:sp>
        <p:nvSpPr>
          <p:cNvPr id="9" name="TextBox 8">
            <a:extLst>
              <a:ext uri="{FF2B5EF4-FFF2-40B4-BE49-F238E27FC236}">
                <a16:creationId xmlns:a16="http://schemas.microsoft.com/office/drawing/2014/main" id="{35F8F69F-0FC5-4FE5-AAE1-A448CD1CD2BB}"/>
              </a:ext>
            </a:extLst>
          </p:cNvPr>
          <p:cNvSpPr txBox="1"/>
          <p:nvPr/>
        </p:nvSpPr>
        <p:spPr>
          <a:xfrm>
            <a:off x="7996639" y="1289304"/>
            <a:ext cx="1665521" cy="369332"/>
          </a:xfrm>
          <a:prstGeom prst="rect">
            <a:avLst/>
          </a:prstGeom>
          <a:noFill/>
        </p:spPr>
        <p:txBody>
          <a:bodyPr wrap="none" rtlCol="0">
            <a:spAutoFit/>
          </a:bodyPr>
          <a:lstStyle/>
          <a:p>
            <a:pPr algn="ctr"/>
            <a:r>
              <a:rPr lang="en-US" dirty="0"/>
              <a:t>RHIC conditions</a:t>
            </a:r>
          </a:p>
        </p:txBody>
      </p:sp>
      <p:sp>
        <p:nvSpPr>
          <p:cNvPr id="10" name="Rectangle 9">
            <a:extLst>
              <a:ext uri="{FF2B5EF4-FFF2-40B4-BE49-F238E27FC236}">
                <a16:creationId xmlns:a16="http://schemas.microsoft.com/office/drawing/2014/main" id="{10697E5E-D99E-4096-A9C5-FB582F23130E}"/>
              </a:ext>
            </a:extLst>
          </p:cNvPr>
          <p:cNvSpPr/>
          <p:nvPr/>
        </p:nvSpPr>
        <p:spPr>
          <a:xfrm>
            <a:off x="2173224" y="1883664"/>
            <a:ext cx="594360" cy="3803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13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D93953D4-B04E-43C4-92FD-B78A64C83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2423" y="483582"/>
            <a:ext cx="2832657" cy="2913544"/>
          </a:xfrm>
          <a:prstGeom prst="rect">
            <a:avLst/>
          </a:prstGeom>
        </p:spPr>
      </p:pic>
      <p:sp>
        <p:nvSpPr>
          <p:cNvPr id="2" name="Title 1">
            <a:extLst>
              <a:ext uri="{FF2B5EF4-FFF2-40B4-BE49-F238E27FC236}">
                <a16:creationId xmlns:a16="http://schemas.microsoft.com/office/drawing/2014/main" id="{CFFB9854-0F7C-48E6-BCCB-5769E0477F4A}"/>
              </a:ext>
            </a:extLst>
          </p:cNvPr>
          <p:cNvSpPr>
            <a:spLocks noGrp="1"/>
          </p:cNvSpPr>
          <p:nvPr>
            <p:ph type="title"/>
          </p:nvPr>
        </p:nvSpPr>
        <p:spPr/>
        <p:txBody>
          <a:bodyPr/>
          <a:lstStyle/>
          <a:p>
            <a:r>
              <a:rPr lang="en-US" dirty="0"/>
              <a:t>Carbon Polarimeter</a:t>
            </a:r>
          </a:p>
        </p:txBody>
      </p:sp>
      <p:sp>
        <p:nvSpPr>
          <p:cNvPr id="4" name="Slide Number Placeholder 3">
            <a:extLst>
              <a:ext uri="{FF2B5EF4-FFF2-40B4-BE49-F238E27FC236}">
                <a16:creationId xmlns:a16="http://schemas.microsoft.com/office/drawing/2014/main" id="{CA6887DD-4F7A-45F2-9507-C62CA9704D07}"/>
              </a:ext>
            </a:extLst>
          </p:cNvPr>
          <p:cNvSpPr>
            <a:spLocks noGrp="1"/>
          </p:cNvSpPr>
          <p:nvPr>
            <p:ph type="sldNum" sz="quarter" idx="12"/>
          </p:nvPr>
        </p:nvSpPr>
        <p:spPr/>
        <p:txBody>
          <a:bodyPr/>
          <a:lstStyle/>
          <a:p>
            <a:fld id="{B53F51AA-2D38-4AC7-ACA0-F5B953F59295}" type="slidenum">
              <a:rPr lang="en-US" smtClean="0"/>
              <a:t>29</a:t>
            </a:fld>
            <a:endParaRPr lang="en-US"/>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3719D69E-19EF-4BD2-B673-71F0F96162C7}"/>
                  </a:ext>
                </a:extLst>
              </p:cNvPr>
              <p:cNvSpPr txBox="1">
                <a:spLocks/>
              </p:cNvSpPr>
              <p:nvPr/>
            </p:nvSpPr>
            <p:spPr>
              <a:xfrm>
                <a:off x="390145" y="1289304"/>
                <a:ext cx="4636005" cy="44689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
                </a:pPr>
                <a14:m>
                  <m:oMath xmlns:m="http://schemas.openxmlformats.org/officeDocument/2006/math">
                    <m:sSub>
                      <m:sSubPr>
                        <m:ctrlPr>
                          <a:rPr lang="en-US" sz="2000" i="1" dirty="0" smtClean="0">
                            <a:solidFill>
                              <a:srgbClr val="0070C0"/>
                            </a:solidFill>
                            <a:latin typeface="Cambria Math" panose="02040503050406030204" pitchFamily="18" charset="0"/>
                          </a:rPr>
                        </m:ctrlPr>
                      </m:sSubPr>
                      <m:e>
                        <m:r>
                          <a:rPr lang="en-US" sz="2000" i="1" dirty="0" smtClean="0">
                            <a:solidFill>
                              <a:srgbClr val="0070C0"/>
                            </a:solidFill>
                            <a:latin typeface="Cambria Math" panose="02040503050406030204" pitchFamily="18" charset="0"/>
                          </a:rPr>
                          <m:t>𝐴</m:t>
                        </m:r>
                      </m:e>
                      <m:sub>
                        <m:r>
                          <a:rPr lang="en-US" sz="2000" b="0" i="1" dirty="0" smtClean="0">
                            <a:solidFill>
                              <a:srgbClr val="0070C0"/>
                            </a:solidFill>
                            <a:latin typeface="Cambria Math" panose="02040503050406030204" pitchFamily="18" charset="0"/>
                          </a:rPr>
                          <m:t>𝑁</m:t>
                        </m:r>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𝐶</m:t>
                        </m:r>
                      </m:sub>
                    </m:sSub>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𝑇</m:t>
                    </m:r>
                    <m:r>
                      <a:rPr lang="en-US" sz="2000" b="0" i="1" dirty="0" smtClean="0">
                        <a:solidFill>
                          <a:srgbClr val="0070C0"/>
                        </a:solidFill>
                        <a:latin typeface="Cambria Math" panose="02040503050406030204" pitchFamily="18" charset="0"/>
                      </a:rPr>
                      <m:t>)</m:t>
                    </m:r>
                  </m:oMath>
                </a14:m>
                <a:r>
                  <a:rPr lang="en-US" sz="2000" dirty="0">
                    <a:solidFill>
                      <a:srgbClr val="0070C0"/>
                    </a:solidFill>
                  </a:rPr>
                  <a:t> is very steep</a:t>
                </a:r>
              </a:p>
              <a:p>
                <a:pPr lvl="1">
                  <a:lnSpc>
                    <a:spcPct val="120000"/>
                  </a:lnSpc>
                  <a:spcBef>
                    <a:spcPts val="0"/>
                  </a:spcBef>
                  <a:spcAft>
                    <a:spcPts val="600"/>
                  </a:spcAft>
                  <a:buFont typeface="Wingdings" panose="05000000000000000000" pitchFamily="2" charset="2"/>
                  <a:buChar char="§"/>
                </a:pPr>
                <a14:m>
                  <m:oMath xmlns:m="http://schemas.openxmlformats.org/officeDocument/2006/math">
                    <m:r>
                      <m:rPr>
                        <m:sty m:val="p"/>
                      </m:rPr>
                      <a:rPr lang="en-US" sz="1800" i="0" dirty="0" smtClean="0">
                        <a:solidFill>
                          <a:srgbClr val="0070C0"/>
                        </a:solidFill>
                        <a:latin typeface="Cambria Math" panose="02040503050406030204" pitchFamily="18" charset="0"/>
                      </a:rPr>
                      <m:t>Δ</m:t>
                    </m:r>
                    <m:r>
                      <m:rPr>
                        <m:sty m:val="p"/>
                      </m:rPr>
                      <a:rPr lang="en-US" sz="1800" i="1" dirty="0" err="1" smtClean="0">
                        <a:solidFill>
                          <a:srgbClr val="0070C0"/>
                        </a:solidFill>
                        <a:latin typeface="Cambria Math" panose="02040503050406030204" pitchFamily="18" charset="0"/>
                      </a:rPr>
                      <m:t>T</m:t>
                    </m:r>
                    <m:r>
                      <a:rPr lang="en-US" sz="1800" i="1" dirty="0" smtClean="0">
                        <a:solidFill>
                          <a:srgbClr val="0070C0"/>
                        </a:solidFill>
                        <a:latin typeface="Cambria Math" panose="02040503050406030204" pitchFamily="18" charset="0"/>
                      </a:rPr>
                      <m:t>=25 </m:t>
                    </m:r>
                    <m:r>
                      <m:rPr>
                        <m:nor/>
                      </m:rPr>
                      <a:rPr lang="en-US" sz="1800" i="0" dirty="0" smtClean="0">
                        <a:solidFill>
                          <a:srgbClr val="0070C0"/>
                        </a:solidFill>
                        <a:latin typeface="Cambria Math" panose="02040503050406030204" pitchFamily="18" charset="0"/>
                      </a:rPr>
                      <m:t>keV</m:t>
                    </m:r>
                    <m:r>
                      <a:rPr lang="en-US" sz="1800" i="1" dirty="0" smtClean="0">
                        <a:solidFill>
                          <a:srgbClr val="0070C0"/>
                        </a:solidFill>
                        <a:latin typeface="Cambria Math" panose="02040503050406030204" pitchFamily="18" charset="0"/>
                      </a:rPr>
                      <m:t> −&gt;</m:t>
                    </m:r>
                    <m:r>
                      <a:rPr lang="en-US" sz="1800" i="1" dirty="0" smtClean="0">
                        <a:solidFill>
                          <a:srgbClr val="0070C0"/>
                        </a:solidFill>
                        <a:latin typeface="Cambria Math" panose="02040503050406030204" pitchFamily="18" charset="0"/>
                      </a:rPr>
                      <m:t>𝛿</m:t>
                    </m:r>
                    <m:sSub>
                      <m:sSubPr>
                        <m:ctrlPr>
                          <a:rPr lang="en-US" sz="1800" b="0" i="1" dirty="0" smtClean="0">
                            <a:solidFill>
                              <a:srgbClr val="0070C0"/>
                            </a:solidFill>
                            <a:latin typeface="Cambria Math" panose="02040503050406030204" pitchFamily="18" charset="0"/>
                          </a:rPr>
                        </m:ctrlPr>
                      </m:sSubPr>
                      <m:e>
                        <m:r>
                          <a:rPr lang="en-US" sz="1800" b="0" i="1" dirty="0" smtClean="0">
                            <a:solidFill>
                              <a:srgbClr val="0070C0"/>
                            </a:solidFill>
                            <a:latin typeface="Cambria Math" panose="02040503050406030204" pitchFamily="18" charset="0"/>
                          </a:rPr>
                          <m:t>𝐴</m:t>
                        </m:r>
                      </m:e>
                      <m:sub>
                        <m:r>
                          <a:rPr lang="en-US" sz="1800" b="0" i="1" dirty="0" smtClean="0">
                            <a:solidFill>
                              <a:srgbClr val="0070C0"/>
                            </a:solidFill>
                            <a:latin typeface="Cambria Math" panose="02040503050406030204" pitchFamily="18" charset="0"/>
                          </a:rPr>
                          <m:t>𝑁</m:t>
                        </m:r>
                      </m:sub>
                    </m:sSub>
                    <m:r>
                      <a:rPr lang="en-US" sz="1800" b="0" i="1" dirty="0" smtClean="0">
                        <a:solidFill>
                          <a:srgbClr val="0070C0"/>
                        </a:solidFill>
                        <a:latin typeface="Cambria Math" panose="02040503050406030204" pitchFamily="18" charset="0"/>
                      </a:rPr>
                      <m:t>/</m:t>
                    </m:r>
                    <m:sSub>
                      <m:sSubPr>
                        <m:ctrlPr>
                          <a:rPr lang="en-US" sz="1800" b="0" i="1" dirty="0" smtClean="0">
                            <a:solidFill>
                              <a:srgbClr val="0070C0"/>
                            </a:solidFill>
                            <a:latin typeface="Cambria Math" panose="02040503050406030204" pitchFamily="18" charset="0"/>
                          </a:rPr>
                        </m:ctrlPr>
                      </m:sSubPr>
                      <m:e>
                        <m:r>
                          <a:rPr lang="en-US" sz="1800" b="0" i="1" dirty="0" smtClean="0">
                            <a:solidFill>
                              <a:srgbClr val="0070C0"/>
                            </a:solidFill>
                            <a:latin typeface="Cambria Math" panose="02040503050406030204" pitchFamily="18" charset="0"/>
                          </a:rPr>
                          <m:t>𝐴</m:t>
                        </m:r>
                      </m:e>
                      <m:sub>
                        <m:r>
                          <a:rPr lang="en-US" sz="1800" b="0" i="1" dirty="0" smtClean="0">
                            <a:solidFill>
                              <a:srgbClr val="0070C0"/>
                            </a:solidFill>
                            <a:latin typeface="Cambria Math" panose="02040503050406030204" pitchFamily="18" charset="0"/>
                          </a:rPr>
                          <m:t>𝑁</m:t>
                        </m:r>
                      </m:sub>
                    </m:sSub>
                    <m:r>
                      <a:rPr lang="en-US" sz="1800" b="0" i="1" dirty="0" smtClean="0">
                        <a:solidFill>
                          <a:srgbClr val="0070C0"/>
                        </a:solidFill>
                        <a:latin typeface="Cambria Math" panose="02040503050406030204" pitchFamily="18" charset="0"/>
                      </a:rPr>
                      <m:t>≈5%</m:t>
                    </m:r>
                  </m:oMath>
                </a14:m>
                <a:endParaRPr lang="en-US" sz="1800" dirty="0">
                  <a:solidFill>
                    <a:srgbClr val="0070C0"/>
                  </a:solidFill>
                </a:endParaRPr>
              </a:p>
              <a:p>
                <a:pPr>
                  <a:lnSpc>
                    <a:spcPct val="120000"/>
                  </a:lnSpc>
                  <a:spcBef>
                    <a:spcPts val="0"/>
                  </a:spcBef>
                  <a:spcAft>
                    <a:spcPts val="600"/>
                  </a:spcAft>
                  <a:buFont typeface="Wingdings" panose="05000000000000000000" pitchFamily="2" charset="2"/>
                  <a:buChar char="§"/>
                </a:pPr>
                <a:r>
                  <a:rPr lang="en-US" sz="2000" dirty="0">
                    <a:solidFill>
                      <a:srgbClr val="00B050"/>
                    </a:solidFill>
                  </a:rPr>
                  <a:t>Energy calibration with </a:t>
                </a:r>
                <a14:m>
                  <m:oMath xmlns:m="http://schemas.openxmlformats.org/officeDocument/2006/math">
                    <m:r>
                      <a:rPr lang="en-US" sz="2000" b="0" i="1" dirty="0" smtClean="0">
                        <a:solidFill>
                          <a:srgbClr val="00B050"/>
                        </a:solidFill>
                        <a:latin typeface="Cambria Math" panose="02040503050406030204" pitchFamily="18" charset="0"/>
                      </a:rPr>
                      <m:t>𝛼</m:t>
                    </m:r>
                  </m:oMath>
                </a14:m>
                <a:r>
                  <a:rPr lang="en-US" sz="2000" dirty="0">
                    <a:solidFill>
                      <a:srgbClr val="00B050"/>
                    </a:solidFill>
                  </a:rPr>
                  <a:t>-particles</a:t>
                </a:r>
              </a:p>
              <a:p>
                <a:pPr lvl="1">
                  <a:lnSpc>
                    <a:spcPct val="120000"/>
                  </a:lnSpc>
                  <a:spcBef>
                    <a:spcPts val="0"/>
                  </a:spcBef>
                  <a:spcAft>
                    <a:spcPts val="600"/>
                  </a:spcAft>
                  <a:buFont typeface="Wingdings" panose="05000000000000000000" pitchFamily="2" charset="2"/>
                  <a:buChar char="§"/>
                </a:pPr>
                <a:r>
                  <a:rPr lang="en-US" sz="1800" dirty="0">
                    <a:solidFill>
                      <a:srgbClr val="00B050"/>
                    </a:solidFill>
                  </a:rPr>
                  <a:t>Thickness of dead layer in front of</a:t>
                </a:r>
                <a:br>
                  <a:rPr lang="en-US" sz="1800" dirty="0">
                    <a:solidFill>
                      <a:srgbClr val="00B050"/>
                    </a:solidFill>
                  </a:rPr>
                </a:br>
                <a:r>
                  <a:rPr lang="en-US" sz="1800" dirty="0">
                    <a:solidFill>
                      <a:srgbClr val="00B050"/>
                    </a:solidFill>
                  </a:rPr>
                  <a:t>Si detectors</a:t>
                </a:r>
              </a:p>
              <a:p>
                <a:pPr lvl="1">
                  <a:lnSpc>
                    <a:spcPct val="120000"/>
                  </a:lnSpc>
                  <a:spcBef>
                    <a:spcPts val="0"/>
                  </a:spcBef>
                  <a:spcAft>
                    <a:spcPts val="600"/>
                  </a:spcAft>
                  <a:buFont typeface="Wingdings" panose="05000000000000000000" pitchFamily="2" charset="2"/>
                  <a:buChar char="§"/>
                </a:pPr>
                <a14:m>
                  <m:oMath xmlns:m="http://schemas.openxmlformats.org/officeDocument/2006/math">
                    <m:r>
                      <a:rPr lang="en-US" sz="1800" i="1" dirty="0">
                        <a:solidFill>
                          <a:srgbClr val="00B050"/>
                        </a:solidFill>
                        <a:latin typeface="Cambria Math" panose="02040503050406030204" pitchFamily="18" charset="0"/>
                      </a:rPr>
                      <m:t>60 </m:t>
                    </m:r>
                    <m:r>
                      <a:rPr lang="en-US" sz="1800" i="1" dirty="0">
                        <a:solidFill>
                          <a:srgbClr val="00B050"/>
                        </a:solidFill>
                        <a:latin typeface="Cambria Math" panose="02040503050406030204" pitchFamily="18" charset="0"/>
                      </a:rPr>
                      <m:t>𝜇</m:t>
                    </m:r>
                    <m:r>
                      <m:rPr>
                        <m:nor/>
                      </m:rPr>
                      <a:rPr lang="en-US" sz="1800" dirty="0">
                        <a:solidFill>
                          <a:srgbClr val="00B050"/>
                        </a:solidFill>
                        <a:latin typeface="Cambria Math" panose="02040503050406030204" pitchFamily="18" charset="0"/>
                      </a:rPr>
                      <m:t>g</m:t>
                    </m:r>
                    <m:r>
                      <m:rPr>
                        <m:nor/>
                      </m:rPr>
                      <a:rPr lang="en-US" sz="1800" dirty="0">
                        <a:solidFill>
                          <a:srgbClr val="00B050"/>
                        </a:solidFill>
                        <a:latin typeface="Cambria Math" panose="02040503050406030204" pitchFamily="18" charset="0"/>
                      </a:rPr>
                      <m:t>/</m:t>
                    </m:r>
                    <m:sSup>
                      <m:sSupPr>
                        <m:ctrlPr>
                          <a:rPr lang="en-US" sz="1800" i="1" dirty="0">
                            <a:solidFill>
                              <a:srgbClr val="00B050"/>
                            </a:solidFill>
                            <a:latin typeface="Cambria Math" panose="02040503050406030204" pitchFamily="18" charset="0"/>
                          </a:rPr>
                        </m:ctrlPr>
                      </m:sSupPr>
                      <m:e>
                        <m:r>
                          <m:rPr>
                            <m:nor/>
                          </m:rPr>
                          <a:rPr lang="en-US" sz="1800" dirty="0">
                            <a:solidFill>
                              <a:srgbClr val="00B050"/>
                            </a:solidFill>
                            <a:latin typeface="Cambria Math" panose="02040503050406030204" pitchFamily="18" charset="0"/>
                          </a:rPr>
                          <m:t>cm</m:t>
                        </m:r>
                      </m:e>
                      <m:sup>
                        <m:r>
                          <a:rPr lang="en-US" sz="1800" i="1" dirty="0">
                            <a:solidFill>
                              <a:srgbClr val="00B050"/>
                            </a:solidFill>
                            <a:latin typeface="Cambria Math" panose="02040503050406030204" pitchFamily="18" charset="0"/>
                          </a:rPr>
                          <m:t>2</m:t>
                        </m:r>
                      </m:sup>
                    </m:sSup>
                    <m:r>
                      <a:rPr lang="en-US" sz="1800" i="1" dirty="0">
                        <a:solidFill>
                          <a:srgbClr val="00B050"/>
                        </a:solidFill>
                        <a:latin typeface="Cambria Math" panose="02040503050406030204" pitchFamily="18" charset="0"/>
                      </a:rPr>
                      <m:t>→200 </m:t>
                    </m:r>
                    <m:r>
                      <m:rPr>
                        <m:nor/>
                      </m:rPr>
                      <a:rPr lang="en-US" sz="1800" dirty="0">
                        <a:solidFill>
                          <a:srgbClr val="00B050"/>
                        </a:solidFill>
                        <a:latin typeface="Cambria Math" panose="02040503050406030204" pitchFamily="18" charset="0"/>
                      </a:rPr>
                      <m:t>keV</m:t>
                    </m:r>
                    <m:r>
                      <a:rPr lang="en-US" sz="1800" i="1" dirty="0">
                        <a:solidFill>
                          <a:srgbClr val="00B050"/>
                        </a:solidFill>
                        <a:latin typeface="Cambria Math" panose="02040503050406030204" pitchFamily="18" charset="0"/>
                      </a:rPr>
                      <m:t>±10%</m:t>
                    </m:r>
                  </m:oMath>
                </a14:m>
                <a:endParaRPr lang="en-US" sz="2000" dirty="0">
                  <a:solidFill>
                    <a:srgbClr val="00B050"/>
                  </a:solidFill>
                </a:endParaRPr>
              </a:p>
              <a:p>
                <a:pPr>
                  <a:lnSpc>
                    <a:spcPct val="120000"/>
                  </a:lnSpc>
                  <a:spcBef>
                    <a:spcPts val="0"/>
                  </a:spcBef>
                  <a:spcAft>
                    <a:spcPts val="600"/>
                  </a:spcAft>
                  <a:buFont typeface="Wingdings" panose="05000000000000000000" pitchFamily="2" charset="2"/>
                  <a:buChar char="§"/>
                </a:pPr>
                <a:r>
                  <a:rPr lang="en-US" sz="2000" dirty="0">
                    <a:solidFill>
                      <a:srgbClr val="FF0000"/>
                    </a:solidFill>
                  </a:rPr>
                  <a:t>Energy loss in target</a:t>
                </a:r>
              </a:p>
              <a:p>
                <a:pPr lvl="1">
                  <a:lnSpc>
                    <a:spcPct val="120000"/>
                  </a:lnSpc>
                  <a:spcBef>
                    <a:spcPts val="0"/>
                  </a:spcBef>
                  <a:spcAft>
                    <a:spcPts val="600"/>
                  </a:spcAft>
                  <a:buFont typeface="Wingdings" panose="05000000000000000000" pitchFamily="2" charset="2"/>
                  <a:buChar char="§"/>
                </a:pPr>
                <a:r>
                  <a:rPr lang="en-US" sz="1800" dirty="0">
                    <a:solidFill>
                      <a:srgbClr val="FF0000"/>
                    </a:solidFill>
                  </a:rPr>
                  <a:t>Path length depends on ribbon orientation</a:t>
                </a:r>
              </a:p>
              <a:p>
                <a:pPr lvl="1">
                  <a:lnSpc>
                    <a:spcPct val="120000"/>
                  </a:lnSpc>
                  <a:spcBef>
                    <a:spcPts val="0"/>
                  </a:spcBef>
                  <a:spcAft>
                    <a:spcPts val="600"/>
                  </a:spcAft>
                  <a:buFont typeface="Wingdings" panose="05000000000000000000" pitchFamily="2" charset="2"/>
                  <a:buChar char="§"/>
                </a:pPr>
                <a:r>
                  <a:rPr lang="en-US" sz="1800" dirty="0">
                    <a:solidFill>
                      <a:srgbClr val="FF0000"/>
                    </a:solidFill>
                  </a:rPr>
                  <a:t>Multiple scattering in target</a:t>
                </a:r>
              </a:p>
              <a:p>
                <a:pPr lvl="1">
                  <a:lnSpc>
                    <a:spcPct val="120000"/>
                  </a:lnSpc>
                  <a:spcBef>
                    <a:spcPts val="0"/>
                  </a:spcBef>
                  <a:spcAft>
                    <a:spcPts val="600"/>
                  </a:spcAft>
                  <a:buFont typeface="Wingdings" panose="05000000000000000000" pitchFamily="2" charset="2"/>
                  <a:buChar char="§"/>
                </a:pPr>
                <a:r>
                  <a:rPr lang="en-US" sz="1800" dirty="0">
                    <a:solidFill>
                      <a:srgbClr val="FF0000"/>
                    </a:solidFill>
                  </a:rPr>
                  <a:t>Sway of ribbon in proton beam</a:t>
                </a:r>
              </a:p>
            </p:txBody>
          </p:sp>
        </mc:Choice>
        <mc:Fallback xmlns="">
          <p:sp>
            <p:nvSpPr>
              <p:cNvPr id="14" name="Content Placeholder 2">
                <a:extLst>
                  <a:ext uri="{FF2B5EF4-FFF2-40B4-BE49-F238E27FC236}">
                    <a16:creationId xmlns:a16="http://schemas.microsoft.com/office/drawing/2014/main" id="{3719D69E-19EF-4BD2-B673-71F0F96162C7}"/>
                  </a:ext>
                </a:extLst>
              </p:cNvPr>
              <p:cNvSpPr txBox="1">
                <a:spLocks noRot="1" noChangeAspect="1" noMove="1" noResize="1" noEditPoints="1" noAdjustHandles="1" noChangeArrowheads="1" noChangeShapeType="1" noTextEdit="1"/>
              </p:cNvSpPr>
              <p:nvPr/>
            </p:nvSpPr>
            <p:spPr>
              <a:xfrm>
                <a:off x="390145" y="1289304"/>
                <a:ext cx="4636005" cy="4468980"/>
              </a:xfrm>
              <a:prstGeom prst="rect">
                <a:avLst/>
              </a:prstGeom>
              <a:blipFill>
                <a:blip r:embed="rId3"/>
                <a:stretch>
                  <a:fillRect l="-1184" b="-109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BAA6B3B-556D-416A-B30F-F75F6E7F56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6293" y="574173"/>
            <a:ext cx="2899876" cy="2752617"/>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C8B67A6-8F39-43A3-B052-48ED87EB94AA}"/>
                  </a:ext>
                </a:extLst>
              </p:cNvPr>
              <p:cNvSpPr txBox="1"/>
              <p:nvPr/>
            </p:nvSpPr>
            <p:spPr>
              <a:xfrm>
                <a:off x="9199636" y="3475469"/>
                <a:ext cx="1753942" cy="523220"/>
              </a:xfrm>
              <a:prstGeom prst="rect">
                <a:avLst/>
              </a:prstGeom>
              <a:noFill/>
            </p:spPr>
            <p:txBody>
              <a:bodyPr wrap="none" rtlCol="0">
                <a:spAutoFit/>
              </a:bodyPr>
              <a:lstStyle/>
              <a:p>
                <a:r>
                  <a:rPr lang="en-US" sz="1400" dirty="0">
                    <a:solidFill>
                      <a:schemeClr val="tx1">
                        <a:lumMod val="50000"/>
                        <a:lumOff val="50000"/>
                      </a:schemeClr>
                    </a:solidFill>
                  </a:rPr>
                  <a:t>Dead layer</a:t>
                </a:r>
              </a:p>
              <a:p>
                <a:pPr/>
                <a14:m>
                  <m:oMathPara xmlns:m="http://schemas.openxmlformats.org/officeDocument/2006/math">
                    <m:oMathParaPr>
                      <m:jc m:val="centerGroup"/>
                    </m:oMathParaPr>
                    <m:oMath xmlns:m="http://schemas.openxmlformats.org/officeDocument/2006/math">
                      <m:r>
                        <a:rPr lang="en-US" sz="1400" b="0" i="1" smtClean="0">
                          <a:solidFill>
                            <a:schemeClr val="tx1">
                              <a:lumMod val="50000"/>
                              <a:lumOff val="50000"/>
                            </a:schemeClr>
                          </a:solidFill>
                          <a:latin typeface="Cambria Math" panose="02040503050406030204" pitchFamily="18" charset="0"/>
                        </a:rPr>
                        <m:t>𝑧</m:t>
                      </m:r>
                      <m:r>
                        <a:rPr lang="en-US" sz="1400" b="0" i="1" smtClean="0">
                          <a:solidFill>
                            <a:schemeClr val="tx1">
                              <a:lumMod val="50000"/>
                              <a:lumOff val="50000"/>
                            </a:schemeClr>
                          </a:solidFill>
                          <a:latin typeface="Cambria Math" panose="02040503050406030204" pitchFamily="18" charset="0"/>
                        </a:rPr>
                        <m:t>≈0.25−0.5 </m:t>
                      </m:r>
                      <m:r>
                        <a:rPr lang="en-US" sz="1400" b="0" i="1" smtClean="0">
                          <a:solidFill>
                            <a:schemeClr val="tx1">
                              <a:lumMod val="50000"/>
                              <a:lumOff val="50000"/>
                            </a:schemeClr>
                          </a:solidFill>
                          <a:latin typeface="Cambria Math" panose="02040503050406030204" pitchFamily="18" charset="0"/>
                        </a:rPr>
                        <m:t>𝜇</m:t>
                      </m:r>
                      <m:r>
                        <m:rPr>
                          <m:nor/>
                        </m:rPr>
                        <a:rPr lang="en-US" sz="1400" b="0" i="0" smtClean="0">
                          <a:solidFill>
                            <a:schemeClr val="tx1">
                              <a:lumMod val="50000"/>
                              <a:lumOff val="50000"/>
                            </a:schemeClr>
                          </a:solidFill>
                          <a:latin typeface="Cambria Math" panose="02040503050406030204" pitchFamily="18" charset="0"/>
                        </a:rPr>
                        <m:t>m</m:t>
                      </m:r>
                    </m:oMath>
                  </m:oMathPara>
                </a14:m>
                <a:endParaRPr lang="en-US" sz="1400" dirty="0">
                  <a:solidFill>
                    <a:schemeClr val="tx1">
                      <a:lumMod val="50000"/>
                      <a:lumOff val="50000"/>
                    </a:schemeClr>
                  </a:solidFill>
                </a:endParaRPr>
              </a:p>
            </p:txBody>
          </p:sp>
        </mc:Choice>
        <mc:Fallback xmlns="">
          <p:sp>
            <p:nvSpPr>
              <p:cNvPr id="3" name="TextBox 2">
                <a:extLst>
                  <a:ext uri="{FF2B5EF4-FFF2-40B4-BE49-F238E27FC236}">
                    <a16:creationId xmlns:a16="http://schemas.microsoft.com/office/drawing/2014/main" id="{DC8B67A6-8F39-43A3-B052-48ED87EB94AA}"/>
                  </a:ext>
                </a:extLst>
              </p:cNvPr>
              <p:cNvSpPr txBox="1">
                <a:spLocks noRot="1" noChangeAspect="1" noMove="1" noResize="1" noEditPoints="1" noAdjustHandles="1" noChangeArrowheads="1" noChangeShapeType="1" noTextEdit="1"/>
              </p:cNvSpPr>
              <p:nvPr/>
            </p:nvSpPr>
            <p:spPr>
              <a:xfrm>
                <a:off x="9199636" y="3475469"/>
                <a:ext cx="1753942" cy="523220"/>
              </a:xfrm>
              <a:prstGeom prst="rect">
                <a:avLst/>
              </a:prstGeom>
              <a:blipFill>
                <a:blip r:embed="rId5"/>
                <a:stretch>
                  <a:fillRect l="-1042" t="-232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600D337B-4F85-48ED-AB7D-886E53EB7AB0}"/>
              </a:ext>
            </a:extLst>
          </p:cNvPr>
          <p:cNvCxnSpPr/>
          <p:nvPr/>
        </p:nvCxnSpPr>
        <p:spPr>
          <a:xfrm flipV="1">
            <a:off x="9203451" y="3222550"/>
            <a:ext cx="0" cy="356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A61DD6-26E4-4619-B395-01F7CA30539B}"/>
              </a:ext>
            </a:extLst>
          </p:cNvPr>
          <p:cNvSpPr txBox="1"/>
          <p:nvPr/>
        </p:nvSpPr>
        <p:spPr>
          <a:xfrm>
            <a:off x="6518135" y="3305785"/>
            <a:ext cx="1644296" cy="338554"/>
          </a:xfrm>
          <a:prstGeom prst="rect">
            <a:avLst/>
          </a:prstGeom>
          <a:noFill/>
        </p:spPr>
        <p:txBody>
          <a:bodyPr wrap="none" rtlCol="0">
            <a:spAutoFit/>
          </a:bodyPr>
          <a:lstStyle/>
          <a:p>
            <a:r>
              <a:rPr lang="en-US" sz="1600" dirty="0"/>
              <a:t>Measured energy</a:t>
            </a:r>
          </a:p>
        </p:txBody>
      </p:sp>
      <p:pic>
        <p:nvPicPr>
          <p:cNvPr id="6" name="Picture 5">
            <a:extLst>
              <a:ext uri="{FF2B5EF4-FFF2-40B4-BE49-F238E27FC236}">
                <a16:creationId xmlns:a16="http://schemas.microsoft.com/office/drawing/2014/main" id="{99E8B206-B02B-53A6-D4F1-08764683C2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4539" y="4107163"/>
            <a:ext cx="4048875" cy="2148383"/>
          </a:xfrm>
          <a:prstGeom prst="rect">
            <a:avLst/>
          </a:prstGeom>
        </p:spPr>
      </p:pic>
      <p:pic>
        <p:nvPicPr>
          <p:cNvPr id="10" name="Picture 5">
            <a:extLst>
              <a:ext uri="{FF2B5EF4-FFF2-40B4-BE49-F238E27FC236}">
                <a16:creationId xmlns:a16="http://schemas.microsoft.com/office/drawing/2014/main" id="{D1904263-A63E-4FF0-0418-614DBB4D26E4}"/>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4988442" y="4206815"/>
            <a:ext cx="2432944" cy="17934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500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50A6-8A04-F0B9-66D2-CD4D3BBA51FE}"/>
              </a:ext>
            </a:extLst>
          </p:cNvPr>
          <p:cNvSpPr>
            <a:spLocks noGrp="1"/>
          </p:cNvSpPr>
          <p:nvPr>
            <p:ph type="title"/>
          </p:nvPr>
        </p:nvSpPr>
        <p:spPr/>
        <p:txBody>
          <a:bodyPr/>
          <a:lstStyle/>
          <a:p>
            <a:r>
              <a:rPr lang="en-US" dirty="0"/>
              <a:t>Overview</a:t>
            </a:r>
          </a:p>
        </p:txBody>
      </p:sp>
      <p:pic>
        <p:nvPicPr>
          <p:cNvPr id="4" name="Picture 3">
            <a:extLst>
              <a:ext uri="{FF2B5EF4-FFF2-40B4-BE49-F238E27FC236}">
                <a16:creationId xmlns:a16="http://schemas.microsoft.com/office/drawing/2014/main" id="{D68C2D38-EF2A-D5D0-0096-C74C5EE7F8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2860" y="736886"/>
            <a:ext cx="6545926" cy="3234638"/>
          </a:xfrm>
          <a:prstGeom prst="rect">
            <a:avLst/>
          </a:prstGeom>
        </p:spPr>
      </p:pic>
      <p:sp>
        <p:nvSpPr>
          <p:cNvPr id="5" name="Oval 4">
            <a:extLst>
              <a:ext uri="{FF2B5EF4-FFF2-40B4-BE49-F238E27FC236}">
                <a16:creationId xmlns:a16="http://schemas.microsoft.com/office/drawing/2014/main" id="{A8BD67A7-F69E-AC8B-AB2B-C2B7FD96AFFE}"/>
              </a:ext>
            </a:extLst>
          </p:cNvPr>
          <p:cNvSpPr/>
          <p:nvPr/>
        </p:nvSpPr>
        <p:spPr>
          <a:xfrm>
            <a:off x="8402725" y="140946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74AB04-0A93-F808-79BE-58EEAD007DC5}"/>
              </a:ext>
            </a:extLst>
          </p:cNvPr>
          <p:cNvSpPr/>
          <p:nvPr/>
        </p:nvSpPr>
        <p:spPr>
          <a:xfrm>
            <a:off x="6048400" y="1702074"/>
            <a:ext cx="914400" cy="91440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D095252-11DE-A581-22D7-F0A0797DB3C5}"/>
              </a:ext>
            </a:extLst>
          </p:cNvPr>
          <p:cNvCxnSpPr>
            <a:cxnSpLocks/>
          </p:cNvCxnSpPr>
          <p:nvPr/>
        </p:nvCxnSpPr>
        <p:spPr>
          <a:xfrm flipH="1" flipV="1">
            <a:off x="9260100" y="2231015"/>
            <a:ext cx="387413" cy="4188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1E5002-FA51-82AF-5349-26ED9176EFE3}"/>
              </a:ext>
            </a:extLst>
          </p:cNvPr>
          <p:cNvCxnSpPr>
            <a:cxnSpLocks/>
          </p:cNvCxnSpPr>
          <p:nvPr/>
        </p:nvCxnSpPr>
        <p:spPr>
          <a:xfrm flipV="1">
            <a:off x="3778428" y="2403664"/>
            <a:ext cx="2269972" cy="32404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2" name="Slide Number Placeholder 41">
            <a:extLst>
              <a:ext uri="{FF2B5EF4-FFF2-40B4-BE49-F238E27FC236}">
                <a16:creationId xmlns:a16="http://schemas.microsoft.com/office/drawing/2014/main" id="{55584608-9D8F-B2AF-48AD-1C38DBB1A0B5}"/>
              </a:ext>
            </a:extLst>
          </p:cNvPr>
          <p:cNvSpPr>
            <a:spLocks noGrp="1"/>
          </p:cNvSpPr>
          <p:nvPr>
            <p:ph type="sldNum" sz="quarter" idx="12"/>
          </p:nvPr>
        </p:nvSpPr>
        <p:spPr/>
        <p:txBody>
          <a:bodyPr/>
          <a:lstStyle/>
          <a:p>
            <a:fld id="{893C5830-40F3-F04E-B2E3-10E6672BA8FF}" type="slidenum">
              <a:rPr lang="en-US" smtClean="0"/>
              <a:pPr/>
              <a:t>3</a:t>
            </a:fld>
            <a:endParaRPr lang="en-US"/>
          </a:p>
        </p:txBody>
      </p:sp>
      <p:pic>
        <p:nvPicPr>
          <p:cNvPr id="44" name="Picture 43">
            <a:extLst>
              <a:ext uri="{FF2B5EF4-FFF2-40B4-BE49-F238E27FC236}">
                <a16:creationId xmlns:a16="http://schemas.microsoft.com/office/drawing/2014/main" id="{1A3D49A4-9DE2-0066-CD22-858F37B464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298" y="5175766"/>
            <a:ext cx="3457670" cy="1425854"/>
          </a:xfrm>
          <a:prstGeom prst="rect">
            <a:avLst/>
          </a:prstGeom>
          <a:ln>
            <a:solidFill>
              <a:schemeClr val="tx1">
                <a:lumMod val="50000"/>
                <a:lumOff val="50000"/>
              </a:schemeClr>
            </a:solidFill>
          </a:ln>
        </p:spPr>
      </p:pic>
      <p:grpSp>
        <p:nvGrpSpPr>
          <p:cNvPr id="11" name="Group 10">
            <a:extLst>
              <a:ext uri="{FF2B5EF4-FFF2-40B4-BE49-F238E27FC236}">
                <a16:creationId xmlns:a16="http://schemas.microsoft.com/office/drawing/2014/main" id="{5702538E-01B0-70C2-B967-7C704B127151}"/>
              </a:ext>
            </a:extLst>
          </p:cNvPr>
          <p:cNvGrpSpPr/>
          <p:nvPr/>
        </p:nvGrpSpPr>
        <p:grpSpPr>
          <a:xfrm>
            <a:off x="2013292" y="3647743"/>
            <a:ext cx="5991845" cy="813730"/>
            <a:chOff x="3168865" y="4346455"/>
            <a:chExt cx="5991845" cy="813730"/>
          </a:xfrm>
        </p:grpSpPr>
        <p:sp>
          <p:nvSpPr>
            <p:cNvPr id="12" name="Oval 11">
              <a:extLst>
                <a:ext uri="{FF2B5EF4-FFF2-40B4-BE49-F238E27FC236}">
                  <a16:creationId xmlns:a16="http://schemas.microsoft.com/office/drawing/2014/main" id="{65FD209B-DBA4-A7D3-987C-95F7A4D697A6}"/>
                </a:ext>
              </a:extLst>
            </p:cNvPr>
            <p:cNvSpPr/>
            <p:nvPr/>
          </p:nvSpPr>
          <p:spPr>
            <a:xfrm>
              <a:off x="3168865"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CDECC5-E09B-5151-0DB6-B36682112FE2}"/>
                </a:ext>
              </a:extLst>
            </p:cNvPr>
            <p:cNvSpPr/>
            <p:nvPr/>
          </p:nvSpPr>
          <p:spPr>
            <a:xfrm>
              <a:off x="3786386"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CE0FCA-0AD9-8F48-4669-F4D52DEAD0C4}"/>
                </a:ext>
              </a:extLst>
            </p:cNvPr>
            <p:cNvSpPr/>
            <p:nvPr/>
          </p:nvSpPr>
          <p:spPr>
            <a:xfrm>
              <a:off x="4403907"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FB110D-4A0A-7CE0-4158-66DCE1138D73}"/>
                </a:ext>
              </a:extLst>
            </p:cNvPr>
            <p:cNvSpPr/>
            <p:nvPr/>
          </p:nvSpPr>
          <p:spPr>
            <a:xfrm>
              <a:off x="5021428"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1A84DB-CE0B-78AC-742E-3FBB58AF5F23}"/>
                </a:ext>
              </a:extLst>
            </p:cNvPr>
            <p:cNvSpPr/>
            <p:nvPr/>
          </p:nvSpPr>
          <p:spPr>
            <a:xfrm>
              <a:off x="5638949"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F2A13D6-7F8E-02A7-7027-FC9347D5B157}"/>
                </a:ext>
              </a:extLst>
            </p:cNvPr>
            <p:cNvSpPr/>
            <p:nvPr/>
          </p:nvSpPr>
          <p:spPr>
            <a:xfrm>
              <a:off x="6256470"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586E48-1B8E-CD8B-543E-D56539061628}"/>
                </a:ext>
              </a:extLst>
            </p:cNvPr>
            <p:cNvSpPr/>
            <p:nvPr/>
          </p:nvSpPr>
          <p:spPr>
            <a:xfrm>
              <a:off x="6873991"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DD3360-CA1D-8E62-8806-57DCE3FEAE12}"/>
                </a:ext>
              </a:extLst>
            </p:cNvPr>
            <p:cNvSpPr/>
            <p:nvPr/>
          </p:nvSpPr>
          <p:spPr>
            <a:xfrm>
              <a:off x="7491511" y="4885865"/>
              <a:ext cx="457200" cy="137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E1A618C-AF1C-272B-08EA-B665BC250F34}"/>
                </a:ext>
              </a:extLst>
            </p:cNvPr>
            <p:cNvSpPr/>
            <p:nvPr/>
          </p:nvSpPr>
          <p:spPr>
            <a:xfrm>
              <a:off x="8182302" y="4762893"/>
              <a:ext cx="978408" cy="36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081FE17D-65F7-7364-D649-065CD529C43B}"/>
                </a:ext>
              </a:extLst>
            </p:cNvPr>
            <p:cNvSpPr/>
            <p:nvPr/>
          </p:nvSpPr>
          <p:spPr>
            <a:xfrm>
              <a:off x="4541067"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11EC1C68-55AA-C3DC-717C-6C010C0E0A12}"/>
                </a:ext>
              </a:extLst>
            </p:cNvPr>
            <p:cNvSpPr/>
            <p:nvPr/>
          </p:nvSpPr>
          <p:spPr>
            <a:xfrm>
              <a:off x="5158588"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DA1F096F-14B0-FACA-973F-DB8B08DAF698}"/>
                </a:ext>
              </a:extLst>
            </p:cNvPr>
            <p:cNvSpPr/>
            <p:nvPr/>
          </p:nvSpPr>
          <p:spPr>
            <a:xfrm>
              <a:off x="7011151"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C330D948-B152-8FB5-00F3-622CB5DF7989}"/>
                </a:ext>
              </a:extLst>
            </p:cNvPr>
            <p:cNvSpPr/>
            <p:nvPr/>
          </p:nvSpPr>
          <p:spPr>
            <a:xfrm>
              <a:off x="7628671" y="476289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747FD2D6-6DD3-A109-0E1D-09867DBC5401}"/>
                </a:ext>
              </a:extLst>
            </p:cNvPr>
            <p:cNvSpPr/>
            <p:nvPr/>
          </p:nvSpPr>
          <p:spPr>
            <a:xfrm flipV="1">
              <a:off x="3306025"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AA327006-096E-F417-B69C-C781E1563FE0}"/>
                </a:ext>
              </a:extLst>
            </p:cNvPr>
            <p:cNvSpPr/>
            <p:nvPr/>
          </p:nvSpPr>
          <p:spPr>
            <a:xfrm flipV="1">
              <a:off x="3923546"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1C43325A-0FAF-2DD0-9095-1B5AD1392ADA}"/>
                </a:ext>
              </a:extLst>
            </p:cNvPr>
            <p:cNvSpPr/>
            <p:nvPr/>
          </p:nvSpPr>
          <p:spPr>
            <a:xfrm flipV="1">
              <a:off x="5776109"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200C6EC6-4539-B938-0DB5-C5A90296A82B}"/>
                </a:ext>
              </a:extLst>
            </p:cNvPr>
            <p:cNvSpPr/>
            <p:nvPr/>
          </p:nvSpPr>
          <p:spPr>
            <a:xfrm flipV="1">
              <a:off x="6393630" y="4794425"/>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ight Brace 28">
              <a:extLst>
                <a:ext uri="{FF2B5EF4-FFF2-40B4-BE49-F238E27FC236}">
                  <a16:creationId xmlns:a16="http://schemas.microsoft.com/office/drawing/2014/main" id="{C01B6E46-C518-7B24-E0F7-FBB6F7DF765B}"/>
                </a:ext>
              </a:extLst>
            </p:cNvPr>
            <p:cNvSpPr/>
            <p:nvPr/>
          </p:nvSpPr>
          <p:spPr>
            <a:xfrm rot="16200000" flipV="1">
              <a:off x="3643574" y="4338707"/>
              <a:ext cx="128016" cy="615121"/>
            </a:xfrm>
            <a:prstGeom prst="righ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3339B37-EC1F-9A4E-7094-7AD611B1B7F4}"/>
                    </a:ext>
                  </a:extLst>
                </p:cNvPr>
                <p:cNvSpPr txBox="1"/>
                <p:nvPr/>
              </p:nvSpPr>
              <p:spPr>
                <a:xfrm>
                  <a:off x="3451034" y="4346455"/>
                  <a:ext cx="52097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10 </m:t>
                        </m:r>
                        <m:r>
                          <m:rPr>
                            <m:nor/>
                          </m:rPr>
                          <a:rPr lang="en-US" sz="1600" b="0" i="0" smtClean="0">
                            <a:solidFill>
                              <a:srgbClr val="0070C0"/>
                            </a:solidFill>
                            <a:latin typeface="Cambria Math" panose="02040503050406030204" pitchFamily="18" charset="0"/>
                          </a:rPr>
                          <m:t>ns</m:t>
                        </m:r>
                      </m:oMath>
                    </m:oMathPara>
                  </a14:m>
                  <a:endParaRPr lang="en-US" sz="1600" dirty="0">
                    <a:solidFill>
                      <a:srgbClr val="0070C0"/>
                    </a:solidFill>
                  </a:endParaRPr>
                </a:p>
              </p:txBody>
            </p:sp>
          </mc:Choice>
          <mc:Fallback xmlns="">
            <p:sp>
              <p:nvSpPr>
                <p:cNvPr id="30" name="TextBox 29">
                  <a:extLst>
                    <a:ext uri="{FF2B5EF4-FFF2-40B4-BE49-F238E27FC236}">
                      <a16:creationId xmlns:a16="http://schemas.microsoft.com/office/drawing/2014/main" id="{13339B37-EC1F-9A4E-7094-7AD611B1B7F4}"/>
                    </a:ext>
                  </a:extLst>
                </p:cNvPr>
                <p:cNvSpPr txBox="1">
                  <a:spLocks noRot="1" noChangeAspect="1" noMove="1" noResize="1" noEditPoints="1" noAdjustHandles="1" noChangeArrowheads="1" noChangeShapeType="1" noTextEdit="1"/>
                </p:cNvSpPr>
                <p:nvPr/>
              </p:nvSpPr>
              <p:spPr>
                <a:xfrm>
                  <a:off x="3451034" y="4346455"/>
                  <a:ext cx="520976" cy="246221"/>
                </a:xfrm>
                <a:prstGeom prst="rect">
                  <a:avLst/>
                </a:prstGeom>
                <a:blipFill>
                  <a:blip r:embed="rId4"/>
                  <a:stretch>
                    <a:fillRect l="-9412" r="-3529" b="-4878"/>
                  </a:stretch>
                </a:blipFill>
              </p:spPr>
              <p:txBody>
                <a:bodyPr/>
                <a:lstStyle/>
                <a:p>
                  <a:r>
                    <a:rPr lang="en-US">
                      <a:noFill/>
                    </a:rPr>
                    <a:t> </a:t>
                  </a:r>
                </a:p>
              </p:txBody>
            </p:sp>
          </mc:Fallback>
        </mc:AlternateContent>
      </p:grpSp>
      <p:sp>
        <p:nvSpPr>
          <p:cNvPr id="45" name="TextBox 44">
            <a:extLst>
              <a:ext uri="{FF2B5EF4-FFF2-40B4-BE49-F238E27FC236}">
                <a16:creationId xmlns:a16="http://schemas.microsoft.com/office/drawing/2014/main" id="{1A2BAC00-CF77-B4A6-991D-9F75B7E0FC4A}"/>
              </a:ext>
            </a:extLst>
          </p:cNvPr>
          <p:cNvSpPr txBox="1"/>
          <p:nvPr/>
        </p:nvSpPr>
        <p:spPr>
          <a:xfrm>
            <a:off x="3899036" y="5306517"/>
            <a:ext cx="5662961" cy="78483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a:t>Electron bunches are replaced every few seconds.</a:t>
            </a:r>
          </a:p>
          <a:p>
            <a:pPr marL="285750" indent="-285750">
              <a:spcAft>
                <a:spcPts val="600"/>
              </a:spcAft>
              <a:buFont typeface="Arial" panose="020B0604020202020204" pitchFamily="34" charset="0"/>
              <a:buChar char="•"/>
            </a:pPr>
            <a:r>
              <a:rPr lang="en-US" sz="2000" dirty="0"/>
              <a:t>Hadron bunches are stored for many hours.</a:t>
            </a:r>
          </a:p>
        </p:txBody>
      </p:sp>
      <p:grpSp>
        <p:nvGrpSpPr>
          <p:cNvPr id="46" name="Group 45">
            <a:extLst>
              <a:ext uri="{FF2B5EF4-FFF2-40B4-BE49-F238E27FC236}">
                <a16:creationId xmlns:a16="http://schemas.microsoft.com/office/drawing/2014/main" id="{7B4DA5DE-A20C-0568-8029-D45259152423}"/>
              </a:ext>
            </a:extLst>
          </p:cNvPr>
          <p:cNvGrpSpPr/>
          <p:nvPr/>
        </p:nvGrpSpPr>
        <p:grpSpPr>
          <a:xfrm>
            <a:off x="2063363" y="4633868"/>
            <a:ext cx="5946125" cy="365760"/>
            <a:chOff x="3150148" y="6095413"/>
            <a:chExt cx="5946125" cy="365760"/>
          </a:xfrm>
        </p:grpSpPr>
        <p:sp>
          <p:nvSpPr>
            <p:cNvPr id="47" name="Arrow: Right 46">
              <a:extLst>
                <a:ext uri="{FF2B5EF4-FFF2-40B4-BE49-F238E27FC236}">
                  <a16:creationId xmlns:a16="http://schemas.microsoft.com/office/drawing/2014/main" id="{66DC2407-64F2-42C9-A2D8-9ABF5BF16715}"/>
                </a:ext>
              </a:extLst>
            </p:cNvPr>
            <p:cNvSpPr/>
            <p:nvPr/>
          </p:nvSpPr>
          <p:spPr>
            <a:xfrm>
              <a:off x="8117865" y="6095413"/>
              <a:ext cx="978408" cy="36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Arrow: Up 47">
              <a:extLst>
                <a:ext uri="{FF2B5EF4-FFF2-40B4-BE49-F238E27FC236}">
                  <a16:creationId xmlns:a16="http://schemas.microsoft.com/office/drawing/2014/main" id="{053D886A-ED6A-8D1C-25DF-F5E617F45D5F}"/>
                </a:ext>
              </a:extLst>
            </p:cNvPr>
            <p:cNvSpPr/>
            <p:nvPr/>
          </p:nvSpPr>
          <p:spPr>
            <a:xfrm rot="5400000">
              <a:off x="4476630"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Arrow: Up 48">
              <a:extLst>
                <a:ext uri="{FF2B5EF4-FFF2-40B4-BE49-F238E27FC236}">
                  <a16:creationId xmlns:a16="http://schemas.microsoft.com/office/drawing/2014/main" id="{AEC25ACB-E15A-B806-9F87-FBDEBB04C995}"/>
                </a:ext>
              </a:extLst>
            </p:cNvPr>
            <p:cNvSpPr/>
            <p:nvPr/>
          </p:nvSpPr>
          <p:spPr>
            <a:xfrm rot="5400000">
              <a:off x="5094151"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Arrow: Up 49">
              <a:extLst>
                <a:ext uri="{FF2B5EF4-FFF2-40B4-BE49-F238E27FC236}">
                  <a16:creationId xmlns:a16="http://schemas.microsoft.com/office/drawing/2014/main" id="{684C586F-1F87-19C3-F1E2-7FC72F0EC337}"/>
                </a:ext>
              </a:extLst>
            </p:cNvPr>
            <p:cNvSpPr/>
            <p:nvPr/>
          </p:nvSpPr>
          <p:spPr>
            <a:xfrm rot="5400000">
              <a:off x="6946714"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Arrow: Up 50">
              <a:extLst>
                <a:ext uri="{FF2B5EF4-FFF2-40B4-BE49-F238E27FC236}">
                  <a16:creationId xmlns:a16="http://schemas.microsoft.com/office/drawing/2014/main" id="{ACB45F45-BB5C-7EE4-E4AA-FCF951F1D5D7}"/>
                </a:ext>
              </a:extLst>
            </p:cNvPr>
            <p:cNvSpPr/>
            <p:nvPr/>
          </p:nvSpPr>
          <p:spPr>
            <a:xfrm rot="5400000">
              <a:off x="7564234"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Arrow: Up 51">
              <a:extLst>
                <a:ext uri="{FF2B5EF4-FFF2-40B4-BE49-F238E27FC236}">
                  <a16:creationId xmlns:a16="http://schemas.microsoft.com/office/drawing/2014/main" id="{6DB2B474-4835-0F57-15EC-A9CADF4759B2}"/>
                </a:ext>
              </a:extLst>
            </p:cNvPr>
            <p:cNvSpPr/>
            <p:nvPr/>
          </p:nvSpPr>
          <p:spPr>
            <a:xfrm rot="5400000" flipV="1">
              <a:off x="3241588"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Arrow: Up 52">
              <a:extLst>
                <a:ext uri="{FF2B5EF4-FFF2-40B4-BE49-F238E27FC236}">
                  <a16:creationId xmlns:a16="http://schemas.microsoft.com/office/drawing/2014/main" id="{CA81B8BB-670E-ED61-D613-FEEE14E6E001}"/>
                </a:ext>
              </a:extLst>
            </p:cNvPr>
            <p:cNvSpPr/>
            <p:nvPr/>
          </p:nvSpPr>
          <p:spPr>
            <a:xfrm rot="5400000" flipV="1">
              <a:off x="3859109"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0C8B3DCF-B45B-F59F-4B37-42F3CCC3EFCA}"/>
                </a:ext>
              </a:extLst>
            </p:cNvPr>
            <p:cNvSpPr/>
            <p:nvPr/>
          </p:nvSpPr>
          <p:spPr>
            <a:xfrm rot="5400000" flipV="1">
              <a:off x="5711672"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Arrow: Up 54">
              <a:extLst>
                <a:ext uri="{FF2B5EF4-FFF2-40B4-BE49-F238E27FC236}">
                  <a16:creationId xmlns:a16="http://schemas.microsoft.com/office/drawing/2014/main" id="{33CBF780-BC34-EB95-86AF-CD3FAD64006B}"/>
                </a:ext>
              </a:extLst>
            </p:cNvPr>
            <p:cNvSpPr/>
            <p:nvPr/>
          </p:nvSpPr>
          <p:spPr>
            <a:xfrm rot="5400000" flipV="1">
              <a:off x="6329193" y="6095413"/>
              <a:ext cx="182880" cy="365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4BF75CA-995C-6630-2528-8C05DC3D7D67}"/>
              </a:ext>
            </a:extLst>
          </p:cNvPr>
          <p:cNvSpPr txBox="1"/>
          <p:nvPr/>
        </p:nvSpPr>
        <p:spPr>
          <a:xfrm>
            <a:off x="471442" y="4071676"/>
            <a:ext cx="1154483" cy="369332"/>
          </a:xfrm>
          <a:prstGeom prst="rect">
            <a:avLst/>
          </a:prstGeom>
          <a:noFill/>
        </p:spPr>
        <p:txBody>
          <a:bodyPr wrap="none" rtlCol="0">
            <a:spAutoFit/>
          </a:bodyPr>
          <a:lstStyle/>
          <a:p>
            <a:r>
              <a:rPr lang="en-US" dirty="0"/>
              <a:t>transverse</a:t>
            </a:r>
          </a:p>
        </p:txBody>
      </p:sp>
      <p:sp>
        <p:nvSpPr>
          <p:cNvPr id="57" name="TextBox 56">
            <a:extLst>
              <a:ext uri="{FF2B5EF4-FFF2-40B4-BE49-F238E27FC236}">
                <a16:creationId xmlns:a16="http://schemas.microsoft.com/office/drawing/2014/main" id="{9C608EE0-30EF-A77F-5468-4CEB7AA1BF2B}"/>
              </a:ext>
            </a:extLst>
          </p:cNvPr>
          <p:cNvSpPr txBox="1"/>
          <p:nvPr/>
        </p:nvSpPr>
        <p:spPr>
          <a:xfrm>
            <a:off x="503922" y="4591331"/>
            <a:ext cx="1301959" cy="369332"/>
          </a:xfrm>
          <a:prstGeom prst="rect">
            <a:avLst/>
          </a:prstGeom>
          <a:noFill/>
        </p:spPr>
        <p:txBody>
          <a:bodyPr wrap="none" rtlCol="0">
            <a:spAutoFit/>
          </a:bodyPr>
          <a:lstStyle/>
          <a:p>
            <a:r>
              <a:rPr lang="en-US" dirty="0"/>
              <a:t>longitudinal</a:t>
            </a:r>
          </a:p>
        </p:txBody>
      </p:sp>
      <p:sp>
        <p:nvSpPr>
          <p:cNvPr id="58" name="TextBox 57">
            <a:extLst>
              <a:ext uri="{FF2B5EF4-FFF2-40B4-BE49-F238E27FC236}">
                <a16:creationId xmlns:a16="http://schemas.microsoft.com/office/drawing/2014/main" id="{CC0E022E-1BAE-DB61-491B-D981B9B53209}"/>
              </a:ext>
            </a:extLst>
          </p:cNvPr>
          <p:cNvSpPr txBox="1"/>
          <p:nvPr/>
        </p:nvSpPr>
        <p:spPr>
          <a:xfrm>
            <a:off x="8657337" y="2574935"/>
            <a:ext cx="3288905" cy="1461939"/>
          </a:xfrm>
          <a:prstGeom prst="rect">
            <a:avLst/>
          </a:prstGeom>
          <a:solidFill>
            <a:schemeClr val="bg1"/>
          </a:solidFill>
          <a:ln>
            <a:solidFill>
              <a:srgbClr val="FF0000"/>
            </a:solidFill>
          </a:ln>
        </p:spPr>
        <p:txBody>
          <a:bodyPr wrap="square" rtlCol="0">
            <a:spAutoFit/>
          </a:bodyPr>
          <a:lstStyle/>
          <a:p>
            <a:pPr algn="ctr">
              <a:spcAft>
                <a:spcPts val="600"/>
              </a:spcAft>
            </a:pPr>
            <a:r>
              <a:rPr lang="en-US" sz="1600" b="1" dirty="0">
                <a:solidFill>
                  <a:srgbClr val="FF0000"/>
                </a:solidFill>
                <a:latin typeface="Arial" panose="020B0604020202020204" pitchFamily="34" charset="0"/>
                <a:cs typeface="Arial" panose="020B0604020202020204" pitchFamily="34" charset="0"/>
              </a:rPr>
              <a:t>IR-4</a:t>
            </a:r>
          </a:p>
          <a:p>
            <a:pPr>
              <a:spcAft>
                <a:spcPts val="600"/>
              </a:spcAft>
            </a:pPr>
            <a:r>
              <a:rPr lang="en-US" sz="1600" dirty="0">
                <a:solidFill>
                  <a:srgbClr val="FF0000"/>
                </a:solidFill>
                <a:latin typeface="Arial" panose="020B0604020202020204" pitchFamily="34" charset="0"/>
                <a:cs typeface="Arial" panose="020B0604020202020204" pitchFamily="34" charset="0"/>
              </a:rPr>
              <a:t>Hadron polarimetry</a:t>
            </a:r>
          </a:p>
          <a:p>
            <a:pPr marL="285750" indent="-285750">
              <a:spcAft>
                <a:spcPts val="600"/>
              </a:spcAft>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HJET for absolute polarization</a:t>
            </a:r>
          </a:p>
          <a:p>
            <a:pPr marL="285750" indent="-285750">
              <a:spcAft>
                <a:spcPts val="600"/>
              </a:spcAft>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Fiber target for time dependence and bunch profile</a:t>
            </a:r>
          </a:p>
        </p:txBody>
      </p:sp>
      <p:sp>
        <p:nvSpPr>
          <p:cNvPr id="59" name="TextBox 58">
            <a:extLst>
              <a:ext uri="{FF2B5EF4-FFF2-40B4-BE49-F238E27FC236}">
                <a16:creationId xmlns:a16="http://schemas.microsoft.com/office/drawing/2014/main" id="{1F628EB2-9B01-A7E4-D925-BF79264304E7}"/>
              </a:ext>
            </a:extLst>
          </p:cNvPr>
          <p:cNvSpPr txBox="1"/>
          <p:nvPr/>
        </p:nvSpPr>
        <p:spPr>
          <a:xfrm>
            <a:off x="215451" y="1331876"/>
            <a:ext cx="4317996" cy="1538883"/>
          </a:xfrm>
          <a:prstGeom prst="rect">
            <a:avLst/>
          </a:prstGeom>
          <a:solidFill>
            <a:schemeClr val="bg1"/>
          </a:solidFill>
          <a:ln>
            <a:solidFill>
              <a:srgbClr val="0000FF"/>
            </a:solidFill>
          </a:ln>
        </p:spPr>
        <p:txBody>
          <a:bodyPr wrap="square" rtlCol="0">
            <a:spAutoFit/>
          </a:bodyPr>
          <a:lstStyle/>
          <a:p>
            <a:pPr algn="ctr">
              <a:spcAft>
                <a:spcPts val="600"/>
              </a:spcAft>
            </a:pPr>
            <a:r>
              <a:rPr lang="en-US" sz="1600" b="1" dirty="0">
                <a:solidFill>
                  <a:srgbClr val="0000FF"/>
                </a:solidFill>
                <a:latin typeface="Arial" panose="020B0604020202020204" pitchFamily="34" charset="0"/>
                <a:cs typeface="Arial" panose="020B0604020202020204" pitchFamily="34" charset="0"/>
              </a:rPr>
              <a:t>IR-6 / </a:t>
            </a:r>
            <a:r>
              <a:rPr lang="en-US" sz="1600" b="1" dirty="0" err="1">
                <a:solidFill>
                  <a:srgbClr val="0000FF"/>
                </a:solidFill>
                <a:latin typeface="Arial" panose="020B0604020202020204" pitchFamily="34" charset="0"/>
                <a:cs typeface="Arial" panose="020B0604020202020204" pitchFamily="34" charset="0"/>
              </a:rPr>
              <a:t>ePIC</a:t>
            </a:r>
            <a:endParaRPr lang="en-US" sz="1600" b="1" dirty="0">
              <a:solidFill>
                <a:srgbClr val="0000FF"/>
              </a:solidFill>
              <a:latin typeface="Arial" panose="020B0604020202020204" pitchFamily="34" charset="0"/>
              <a:cs typeface="Arial" panose="020B0604020202020204" pitchFamily="34" charset="0"/>
            </a:endParaRPr>
          </a:p>
          <a:p>
            <a:pPr>
              <a:spcAft>
                <a:spcPts val="600"/>
              </a:spcAft>
            </a:pPr>
            <a:r>
              <a:rPr lang="en-US" sz="1600" dirty="0">
                <a:solidFill>
                  <a:srgbClr val="0000FF"/>
                </a:solidFill>
                <a:latin typeface="Arial" panose="020B0604020202020204" pitchFamily="34" charset="0"/>
                <a:cs typeface="Arial" panose="020B0604020202020204" pitchFamily="34" charset="0"/>
              </a:rPr>
              <a:t>Local polarimetry</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Inside spin rotators</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Fiber target for hadron polarization orientation</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Compton backscattering for electron polarization</a:t>
            </a:r>
          </a:p>
        </p:txBody>
      </p:sp>
      <p:sp>
        <p:nvSpPr>
          <p:cNvPr id="60" name="TextBox 59">
            <a:extLst>
              <a:ext uri="{FF2B5EF4-FFF2-40B4-BE49-F238E27FC236}">
                <a16:creationId xmlns:a16="http://schemas.microsoft.com/office/drawing/2014/main" id="{DE1195B5-7118-8385-FC5D-4F936F52BFA3}"/>
              </a:ext>
            </a:extLst>
          </p:cNvPr>
          <p:cNvSpPr txBox="1"/>
          <p:nvPr/>
        </p:nvSpPr>
        <p:spPr>
          <a:xfrm>
            <a:off x="10445045" y="203103"/>
            <a:ext cx="1563954" cy="584775"/>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p:txBody>
      </p:sp>
    </p:spTree>
    <p:extLst>
      <p:ext uri="{BB962C8B-B14F-4D97-AF65-F5344CB8AC3E}">
        <p14:creationId xmlns:p14="http://schemas.microsoft.com/office/powerpoint/2010/main" val="396850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AF4A-D98C-EF00-E30F-AAA2D542D26F}"/>
              </a:ext>
            </a:extLst>
          </p:cNvPr>
          <p:cNvSpPr>
            <a:spLocks noGrp="1"/>
          </p:cNvSpPr>
          <p:nvPr>
            <p:ph type="title"/>
          </p:nvPr>
        </p:nvSpPr>
        <p:spPr/>
        <p:txBody>
          <a:bodyPr/>
          <a:lstStyle/>
          <a:p>
            <a:r>
              <a:rPr lang="en-US" dirty="0"/>
              <a:t>Electron Polarimetry – WBS 6.10.14.01</a:t>
            </a:r>
          </a:p>
        </p:txBody>
      </p:sp>
      <p:sp>
        <p:nvSpPr>
          <p:cNvPr id="4" name="Slide Number Placeholder 3">
            <a:extLst>
              <a:ext uri="{FF2B5EF4-FFF2-40B4-BE49-F238E27FC236}">
                <a16:creationId xmlns:a16="http://schemas.microsoft.com/office/drawing/2014/main" id="{0F5F1F08-54DB-D653-381D-B93145F8E810}"/>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5" name="Picture 4" descr="A diagram of a circular network&#10;&#10;Description automatically generated">
            <a:extLst>
              <a:ext uri="{FF2B5EF4-FFF2-40B4-BE49-F238E27FC236}">
                <a16:creationId xmlns:a16="http://schemas.microsoft.com/office/drawing/2014/main" id="{6BA24B69-D600-66DC-F34A-396D5536D9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7013" y="1525800"/>
            <a:ext cx="6400800" cy="3886200"/>
          </a:xfrm>
          <a:prstGeom prst="rect">
            <a:avLst/>
          </a:prstGeom>
        </p:spPr>
      </p:pic>
      <p:sp>
        <p:nvSpPr>
          <p:cNvPr id="6" name="TextBox 5">
            <a:extLst>
              <a:ext uri="{FF2B5EF4-FFF2-40B4-BE49-F238E27FC236}">
                <a16:creationId xmlns:a16="http://schemas.microsoft.com/office/drawing/2014/main" id="{F0865013-FEBC-7CFA-1276-520C307350F3}"/>
              </a:ext>
            </a:extLst>
          </p:cNvPr>
          <p:cNvSpPr txBox="1"/>
          <p:nvPr/>
        </p:nvSpPr>
        <p:spPr>
          <a:xfrm>
            <a:off x="9247723" y="4685869"/>
            <a:ext cx="2215094" cy="646331"/>
          </a:xfrm>
          <a:prstGeom prst="rect">
            <a:avLst/>
          </a:prstGeom>
          <a:solidFill>
            <a:srgbClr val="CCFFCC"/>
          </a:solidFill>
          <a:ln>
            <a:solidFill>
              <a:srgbClr val="00B050"/>
            </a:solidFill>
          </a:ln>
        </p:spPr>
        <p:txBody>
          <a:bodyPr wrap="none" rtlCol="0">
            <a:spAutoFit/>
          </a:bodyPr>
          <a:lstStyle/>
          <a:p>
            <a:r>
              <a:rPr lang="en-US" dirty="0"/>
              <a:t>Electron Storage Ring</a:t>
            </a:r>
            <a:br>
              <a:rPr lang="en-US" dirty="0"/>
            </a:br>
            <a:r>
              <a:rPr lang="en-US" dirty="0"/>
              <a:t>Compton polarimeter</a:t>
            </a:r>
          </a:p>
        </p:txBody>
      </p:sp>
      <p:sp>
        <p:nvSpPr>
          <p:cNvPr id="7" name="TextBox 6">
            <a:extLst>
              <a:ext uri="{FF2B5EF4-FFF2-40B4-BE49-F238E27FC236}">
                <a16:creationId xmlns:a16="http://schemas.microsoft.com/office/drawing/2014/main" id="{AC5A210D-7797-A4BD-0EC7-4649AAD96A9C}"/>
              </a:ext>
            </a:extLst>
          </p:cNvPr>
          <p:cNvSpPr txBox="1"/>
          <p:nvPr/>
        </p:nvSpPr>
        <p:spPr>
          <a:xfrm>
            <a:off x="6622068" y="1202635"/>
            <a:ext cx="2625655" cy="646331"/>
          </a:xfrm>
          <a:prstGeom prst="rect">
            <a:avLst/>
          </a:prstGeom>
          <a:solidFill>
            <a:srgbClr val="CCFFCC"/>
          </a:solidFill>
          <a:ln>
            <a:solidFill>
              <a:srgbClr val="00B050"/>
            </a:solidFill>
          </a:ln>
        </p:spPr>
        <p:txBody>
          <a:bodyPr wrap="none" rtlCol="0">
            <a:spAutoFit/>
          </a:bodyPr>
          <a:lstStyle/>
          <a:p>
            <a:r>
              <a:rPr lang="en-US" dirty="0">
                <a:sym typeface="Wingdings" pitchFamily="2" charset="2"/>
              </a:rPr>
              <a:t>Rapid Cycling Synchrotron</a:t>
            </a:r>
            <a:br>
              <a:rPr lang="en-US" dirty="0">
                <a:sym typeface="Wingdings" pitchFamily="2" charset="2"/>
              </a:rPr>
            </a:br>
            <a:r>
              <a:rPr lang="en-US" dirty="0"/>
              <a:t>Compton polarimeter</a:t>
            </a:r>
          </a:p>
        </p:txBody>
      </p:sp>
      <p:sp>
        <p:nvSpPr>
          <p:cNvPr id="8" name="TextBox 7">
            <a:extLst>
              <a:ext uri="{FF2B5EF4-FFF2-40B4-BE49-F238E27FC236}">
                <a16:creationId xmlns:a16="http://schemas.microsoft.com/office/drawing/2014/main" id="{3908046C-DF6B-3B53-087B-C4ED5C7D84DA}"/>
              </a:ext>
            </a:extLst>
          </p:cNvPr>
          <p:cNvSpPr txBox="1"/>
          <p:nvPr/>
        </p:nvSpPr>
        <p:spPr>
          <a:xfrm>
            <a:off x="365760" y="1188720"/>
            <a:ext cx="5253935" cy="4247317"/>
          </a:xfrm>
          <a:prstGeom prst="rect">
            <a:avLst/>
          </a:prstGeom>
          <a:noFill/>
        </p:spPr>
        <p:txBody>
          <a:bodyPr wrap="square" rtlCol="0">
            <a:spAutoFit/>
          </a:bodyPr>
          <a:lstStyle/>
          <a:p>
            <a:r>
              <a:rPr lang="en-US" dirty="0">
                <a:sym typeface="Wingdings" pitchFamily="2" charset="2"/>
              </a:rPr>
              <a:t>Electron Storage Ring Compton (ESR)</a:t>
            </a:r>
          </a:p>
          <a:p>
            <a:r>
              <a:rPr lang="en-US" dirty="0">
                <a:sym typeface="Wingdings" pitchFamily="2" charset="2"/>
              </a:rPr>
              <a:t>  Upstream of IP6, between IP and spin rotating solenoid</a:t>
            </a:r>
          </a:p>
          <a:p>
            <a:pPr marL="285750" indent="-285750">
              <a:buFont typeface="Wingdings" pitchFamily="2" charset="2"/>
              <a:buChar char="à"/>
            </a:pPr>
            <a:r>
              <a:rPr lang="en-US" dirty="0">
                <a:sym typeface="Wingdings" pitchFamily="2" charset="2"/>
              </a:rPr>
              <a:t>Will measure polarization for each bunch</a:t>
            </a:r>
          </a:p>
          <a:p>
            <a:pPr marL="285750" indent="-285750">
              <a:buFont typeface="Wingdings" pitchFamily="2" charset="2"/>
              <a:buChar char="à"/>
            </a:pPr>
            <a:r>
              <a:rPr lang="en-US" dirty="0">
                <a:sym typeface="Wingdings" pitchFamily="2" charset="2"/>
              </a:rPr>
              <a:t>Measure both transverse and longitudinal beam polarization</a:t>
            </a:r>
          </a:p>
          <a:p>
            <a:pPr marL="285750" indent="-285750">
              <a:buFont typeface="Wingdings" pitchFamily="2" charset="2"/>
              <a:buChar char="à"/>
            </a:pPr>
            <a:r>
              <a:rPr lang="en-US" dirty="0">
                <a:sym typeface="Wingdings" pitchFamily="2" charset="2"/>
              </a:rPr>
              <a:t>Detect backscattered photon and scattered electron</a:t>
            </a:r>
          </a:p>
          <a:p>
            <a:pPr marL="285750" indent="-285750">
              <a:buFont typeface="Wingdings" pitchFamily="2" charset="2"/>
              <a:buChar char="à"/>
            </a:pPr>
            <a:endParaRPr lang="en-US" dirty="0">
              <a:sym typeface="Wingdings" pitchFamily="2" charset="2"/>
            </a:endParaRPr>
          </a:p>
          <a:p>
            <a:r>
              <a:rPr lang="en-US" dirty="0">
                <a:sym typeface="Wingdings" pitchFamily="2" charset="2"/>
              </a:rPr>
              <a:t>Rapid Cycling Synchrotron Compton (RCS)</a:t>
            </a:r>
          </a:p>
          <a:p>
            <a:pPr marL="285750" indent="-285750">
              <a:buFont typeface="Wingdings" pitchFamily="2" charset="2"/>
              <a:buChar char="à"/>
            </a:pPr>
            <a:r>
              <a:rPr lang="en-US" dirty="0">
                <a:sym typeface="Wingdings" pitchFamily="2" charset="2"/>
              </a:rPr>
              <a:t>Primarily for machine setup – less stringent precision requirements</a:t>
            </a:r>
          </a:p>
          <a:p>
            <a:pPr marL="285750" indent="-285750">
              <a:buFont typeface="Wingdings" pitchFamily="2" charset="2"/>
              <a:buChar char="à"/>
            </a:pPr>
            <a:r>
              <a:rPr lang="en-US" dirty="0">
                <a:sym typeface="Wingdings" pitchFamily="2" charset="2"/>
              </a:rPr>
              <a:t>Detect backscattered photons, multi-photon mode</a:t>
            </a:r>
          </a:p>
          <a:p>
            <a:pPr marL="285750" indent="-285750">
              <a:buFont typeface="Wingdings" pitchFamily="2" charset="2"/>
              <a:buChar char="à"/>
            </a:pPr>
            <a:r>
              <a:rPr lang="en-US" dirty="0">
                <a:sym typeface="Wingdings" pitchFamily="2" charset="2"/>
              </a:rPr>
              <a:t>Average over several bunches</a:t>
            </a:r>
          </a:p>
          <a:p>
            <a:pPr marL="285750" indent="-285750">
              <a:buFont typeface="Wingdings" pitchFamily="2" charset="2"/>
              <a:buChar char="à"/>
            </a:pPr>
            <a:endParaRPr lang="en-US" dirty="0"/>
          </a:p>
        </p:txBody>
      </p:sp>
      <p:cxnSp>
        <p:nvCxnSpPr>
          <p:cNvPr id="9" name="Straight Arrow Connector 8">
            <a:extLst>
              <a:ext uri="{FF2B5EF4-FFF2-40B4-BE49-F238E27FC236}">
                <a16:creationId xmlns:a16="http://schemas.microsoft.com/office/drawing/2014/main" id="{7A789E6D-F459-3A73-57B4-59051595283D}"/>
              </a:ext>
            </a:extLst>
          </p:cNvPr>
          <p:cNvCxnSpPr>
            <a:cxnSpLocks/>
          </p:cNvCxnSpPr>
          <p:nvPr/>
        </p:nvCxnSpPr>
        <p:spPr>
          <a:xfrm flipH="1" flipV="1">
            <a:off x="9323882" y="3429000"/>
            <a:ext cx="1031388" cy="1256869"/>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1A3CF3-B974-C137-4EA3-8BFD69F6FB1F}"/>
              </a:ext>
            </a:extLst>
          </p:cNvPr>
          <p:cNvCxnSpPr>
            <a:cxnSpLocks/>
          </p:cNvCxnSpPr>
          <p:nvPr/>
        </p:nvCxnSpPr>
        <p:spPr>
          <a:xfrm>
            <a:off x="7937292" y="1848966"/>
            <a:ext cx="519692" cy="1374041"/>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Shape 16">
            <a:extLst>
              <a:ext uri="{FF2B5EF4-FFF2-40B4-BE49-F238E27FC236}">
                <a16:creationId xmlns:a16="http://schemas.microsoft.com/office/drawing/2014/main" id="{B8F501AA-9445-5B82-BF7D-70E63166BEDC}"/>
              </a:ext>
            </a:extLst>
          </p:cNvPr>
          <p:cNvSpPr/>
          <p:nvPr/>
        </p:nvSpPr>
        <p:spPr>
          <a:xfrm>
            <a:off x="9818556" y="3222885"/>
            <a:ext cx="1109272" cy="254833"/>
          </a:xfrm>
          <a:custGeom>
            <a:avLst/>
            <a:gdLst>
              <a:gd name="connsiteX0" fmla="*/ 1109272 w 1109272"/>
              <a:gd name="connsiteY0" fmla="*/ 0 h 254833"/>
              <a:gd name="connsiteX1" fmla="*/ 569626 w 1109272"/>
              <a:gd name="connsiteY1" fmla="*/ 187377 h 254833"/>
              <a:gd name="connsiteX2" fmla="*/ 0 w 1109272"/>
              <a:gd name="connsiteY2" fmla="*/ 254833 h 254833"/>
            </a:gdLst>
            <a:ahLst/>
            <a:cxnLst>
              <a:cxn ang="0">
                <a:pos x="connsiteX0" y="connsiteY0"/>
              </a:cxn>
              <a:cxn ang="0">
                <a:pos x="connsiteX1" y="connsiteY1"/>
              </a:cxn>
              <a:cxn ang="0">
                <a:pos x="connsiteX2" y="connsiteY2"/>
              </a:cxn>
            </a:cxnLst>
            <a:rect l="l" t="t" r="r" b="b"/>
            <a:pathLst>
              <a:path w="1109272" h="254833">
                <a:moveTo>
                  <a:pt x="1109272" y="0"/>
                </a:moveTo>
                <a:cubicBezTo>
                  <a:pt x="931888" y="72452"/>
                  <a:pt x="754505" y="144905"/>
                  <a:pt x="569626" y="187377"/>
                </a:cubicBezTo>
                <a:cubicBezTo>
                  <a:pt x="384747" y="229849"/>
                  <a:pt x="192373" y="242341"/>
                  <a:pt x="0" y="254833"/>
                </a:cubicBezTo>
              </a:path>
            </a:pathLst>
          </a:custGeom>
          <a:noFill/>
          <a:ln>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9EA191-3C25-663A-047E-4E4BA11F3345}"/>
              </a:ext>
            </a:extLst>
          </p:cNvPr>
          <p:cNvSpPr txBox="1"/>
          <p:nvPr/>
        </p:nvSpPr>
        <p:spPr>
          <a:xfrm>
            <a:off x="10476401" y="3305334"/>
            <a:ext cx="821059" cy="338554"/>
          </a:xfrm>
          <a:prstGeom prst="rect">
            <a:avLst/>
          </a:prstGeom>
          <a:noFill/>
        </p:spPr>
        <p:txBody>
          <a:bodyPr wrap="none" rtlCol="0">
            <a:spAutoFit/>
          </a:bodyPr>
          <a:lstStyle/>
          <a:p>
            <a:r>
              <a:rPr lang="en-US" sz="1600" dirty="0">
                <a:solidFill>
                  <a:srgbClr val="00B050"/>
                </a:solidFill>
              </a:rPr>
              <a:t>e-beam</a:t>
            </a:r>
          </a:p>
        </p:txBody>
      </p:sp>
      <p:sp>
        <p:nvSpPr>
          <p:cNvPr id="19" name="TextBox 18">
            <a:extLst>
              <a:ext uri="{FF2B5EF4-FFF2-40B4-BE49-F238E27FC236}">
                <a16:creationId xmlns:a16="http://schemas.microsoft.com/office/drawing/2014/main" id="{CB88B51F-D498-F46A-EEDD-F62F44C3FE95}"/>
              </a:ext>
            </a:extLst>
          </p:cNvPr>
          <p:cNvSpPr txBox="1"/>
          <p:nvPr/>
        </p:nvSpPr>
        <p:spPr>
          <a:xfrm>
            <a:off x="10445045" y="203103"/>
            <a:ext cx="1563954" cy="584775"/>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p:txBody>
      </p:sp>
    </p:spTree>
    <p:extLst>
      <p:ext uri="{BB962C8B-B14F-4D97-AF65-F5344CB8AC3E}">
        <p14:creationId xmlns:p14="http://schemas.microsoft.com/office/powerpoint/2010/main" val="410419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CB55F-1F6B-C371-4BBC-CB21FB6AA65A}"/>
              </a:ext>
            </a:extLst>
          </p:cNvPr>
          <p:cNvPicPr>
            <a:picLocks noChangeAspect="1"/>
          </p:cNvPicPr>
          <p:nvPr/>
        </p:nvPicPr>
        <p:blipFill>
          <a:blip r:embed="rId2"/>
          <a:stretch>
            <a:fillRect/>
          </a:stretch>
        </p:blipFill>
        <p:spPr>
          <a:xfrm>
            <a:off x="0" y="1295606"/>
            <a:ext cx="12192000" cy="2508478"/>
          </a:xfrm>
          <a:prstGeom prst="rect">
            <a:avLst/>
          </a:prstGeom>
        </p:spPr>
      </p:pic>
      <p:sp>
        <p:nvSpPr>
          <p:cNvPr id="2" name="Title 1">
            <a:extLst>
              <a:ext uri="{FF2B5EF4-FFF2-40B4-BE49-F238E27FC236}">
                <a16:creationId xmlns:a16="http://schemas.microsoft.com/office/drawing/2014/main" id="{B0997CFD-7628-ED96-E8A5-9B14163F504B}"/>
              </a:ext>
            </a:extLst>
          </p:cNvPr>
          <p:cNvSpPr>
            <a:spLocks noGrp="1"/>
          </p:cNvSpPr>
          <p:nvPr>
            <p:ph type="title"/>
          </p:nvPr>
        </p:nvSpPr>
        <p:spPr/>
        <p:txBody>
          <a:bodyPr/>
          <a:lstStyle/>
          <a:p>
            <a:r>
              <a:rPr lang="en-US" dirty="0"/>
              <a:t>Electron Storage Ring Compton</a:t>
            </a:r>
          </a:p>
        </p:txBody>
      </p:sp>
      <p:sp>
        <p:nvSpPr>
          <p:cNvPr id="4" name="Slide Number Placeholder 3">
            <a:extLst>
              <a:ext uri="{FF2B5EF4-FFF2-40B4-BE49-F238E27FC236}">
                <a16:creationId xmlns:a16="http://schemas.microsoft.com/office/drawing/2014/main" id="{295CB269-CB0C-A2B0-376D-E4BC532F7C5B}"/>
              </a:ext>
            </a:extLst>
          </p:cNvPr>
          <p:cNvSpPr>
            <a:spLocks noGrp="1"/>
          </p:cNvSpPr>
          <p:nvPr>
            <p:ph type="sldNum" sz="quarter" idx="12"/>
          </p:nvPr>
        </p:nvSpPr>
        <p:spPr/>
        <p:txBody>
          <a:bodyPr/>
          <a:lstStyle/>
          <a:p>
            <a:fld id="{893C5830-40F3-F04E-B2E3-10E6672BA8FF}" type="slidenum">
              <a:rPr lang="en-US" smtClean="0"/>
              <a:pPr/>
              <a:t>5</a:t>
            </a:fld>
            <a:endParaRPr lang="en-US" dirty="0"/>
          </a:p>
        </p:txBody>
      </p:sp>
      <p:sp>
        <p:nvSpPr>
          <p:cNvPr id="6" name="TextBox 5">
            <a:extLst>
              <a:ext uri="{FF2B5EF4-FFF2-40B4-BE49-F238E27FC236}">
                <a16:creationId xmlns:a16="http://schemas.microsoft.com/office/drawing/2014/main" id="{A30CA82F-49CE-18E9-2534-774D9C7F3295}"/>
              </a:ext>
            </a:extLst>
          </p:cNvPr>
          <p:cNvSpPr txBox="1"/>
          <p:nvPr/>
        </p:nvSpPr>
        <p:spPr>
          <a:xfrm rot="21220599">
            <a:off x="4136038" y="1835862"/>
            <a:ext cx="1809598" cy="369332"/>
          </a:xfrm>
          <a:prstGeom prst="rect">
            <a:avLst/>
          </a:prstGeom>
          <a:noFill/>
        </p:spPr>
        <p:txBody>
          <a:bodyPr wrap="none" rtlCol="0">
            <a:spAutoFit/>
          </a:bodyPr>
          <a:lstStyle/>
          <a:p>
            <a:r>
              <a:rPr lang="en-US" dirty="0"/>
              <a:t>Hadron beamline</a:t>
            </a:r>
          </a:p>
        </p:txBody>
      </p:sp>
      <p:sp>
        <p:nvSpPr>
          <p:cNvPr id="8" name="TextBox 7">
            <a:extLst>
              <a:ext uri="{FF2B5EF4-FFF2-40B4-BE49-F238E27FC236}">
                <a16:creationId xmlns:a16="http://schemas.microsoft.com/office/drawing/2014/main" id="{C0A0AED1-7C80-EBA6-8DE8-5FB0CF766D27}"/>
              </a:ext>
            </a:extLst>
          </p:cNvPr>
          <p:cNvSpPr txBox="1"/>
          <p:nvPr/>
        </p:nvSpPr>
        <p:spPr>
          <a:xfrm>
            <a:off x="609600" y="3142634"/>
            <a:ext cx="688009" cy="307777"/>
          </a:xfrm>
          <a:prstGeom prst="rect">
            <a:avLst/>
          </a:prstGeom>
          <a:noFill/>
        </p:spPr>
        <p:txBody>
          <a:bodyPr wrap="none" rtlCol="0">
            <a:spAutoFit/>
          </a:bodyPr>
          <a:lstStyle/>
          <a:p>
            <a:pPr algn="ctr"/>
            <a:r>
              <a:rPr lang="en-US" sz="1400" dirty="0"/>
              <a:t>D3EF4 </a:t>
            </a:r>
          </a:p>
        </p:txBody>
      </p:sp>
      <p:sp>
        <p:nvSpPr>
          <p:cNvPr id="10" name="TextBox 9">
            <a:extLst>
              <a:ext uri="{FF2B5EF4-FFF2-40B4-BE49-F238E27FC236}">
                <a16:creationId xmlns:a16="http://schemas.microsoft.com/office/drawing/2014/main" id="{9EF3866B-1F30-CD66-F7FC-4BAF0AC8CF05}"/>
              </a:ext>
            </a:extLst>
          </p:cNvPr>
          <p:cNvSpPr txBox="1"/>
          <p:nvPr/>
        </p:nvSpPr>
        <p:spPr>
          <a:xfrm>
            <a:off x="1484199" y="3063018"/>
            <a:ext cx="1346266" cy="307777"/>
          </a:xfrm>
          <a:prstGeom prst="rect">
            <a:avLst/>
          </a:prstGeom>
          <a:noFill/>
        </p:spPr>
        <p:txBody>
          <a:bodyPr wrap="none" rtlCol="0">
            <a:spAutoFit/>
          </a:bodyPr>
          <a:lstStyle/>
          <a:p>
            <a:pPr algn="ctr"/>
            <a:r>
              <a:rPr lang="en-US" sz="1400" dirty="0"/>
              <a:t>Q8EF </a:t>
            </a:r>
            <a:r>
              <a:rPr lang="en-US" sz="1400" dirty="0" err="1"/>
              <a:t>Xfocusing</a:t>
            </a:r>
            <a:r>
              <a:rPr lang="en-US" sz="1400" dirty="0"/>
              <a:t> </a:t>
            </a:r>
          </a:p>
        </p:txBody>
      </p:sp>
      <p:sp>
        <p:nvSpPr>
          <p:cNvPr id="11" name="TextBox 10">
            <a:extLst>
              <a:ext uri="{FF2B5EF4-FFF2-40B4-BE49-F238E27FC236}">
                <a16:creationId xmlns:a16="http://schemas.microsoft.com/office/drawing/2014/main" id="{422444A6-97C5-494F-0F16-C0F315F6813C}"/>
              </a:ext>
            </a:extLst>
          </p:cNvPr>
          <p:cNvSpPr txBox="1"/>
          <p:nvPr/>
        </p:nvSpPr>
        <p:spPr>
          <a:xfrm>
            <a:off x="2702038" y="2947901"/>
            <a:ext cx="606256" cy="307777"/>
          </a:xfrm>
          <a:prstGeom prst="rect">
            <a:avLst/>
          </a:prstGeom>
          <a:noFill/>
        </p:spPr>
        <p:txBody>
          <a:bodyPr wrap="none" rtlCol="0">
            <a:spAutoFit/>
          </a:bodyPr>
          <a:lstStyle/>
          <a:p>
            <a:pPr algn="ctr"/>
            <a:r>
              <a:rPr lang="en-US" sz="1400" dirty="0"/>
              <a:t>Q7EF </a:t>
            </a:r>
          </a:p>
        </p:txBody>
      </p:sp>
      <p:sp>
        <p:nvSpPr>
          <p:cNvPr id="12" name="TextBox 11">
            <a:extLst>
              <a:ext uri="{FF2B5EF4-FFF2-40B4-BE49-F238E27FC236}">
                <a16:creationId xmlns:a16="http://schemas.microsoft.com/office/drawing/2014/main" id="{71571770-FAC4-4E8A-52A9-9674000A697E}"/>
              </a:ext>
            </a:extLst>
          </p:cNvPr>
          <p:cNvSpPr txBox="1"/>
          <p:nvPr/>
        </p:nvSpPr>
        <p:spPr>
          <a:xfrm>
            <a:off x="3805243" y="2858539"/>
            <a:ext cx="898579" cy="492443"/>
          </a:xfrm>
          <a:prstGeom prst="rect">
            <a:avLst/>
          </a:prstGeom>
          <a:noFill/>
        </p:spPr>
        <p:txBody>
          <a:bodyPr wrap="none" rtlCol="0">
            <a:spAutoFit/>
          </a:bodyPr>
          <a:lstStyle/>
          <a:p>
            <a:pPr algn="ctr"/>
            <a:r>
              <a:rPr lang="en-US" sz="1400" dirty="0"/>
              <a:t>Q6EF </a:t>
            </a:r>
          </a:p>
          <a:p>
            <a:pPr algn="ctr"/>
            <a:r>
              <a:rPr lang="en-US" sz="1200" b="1" dirty="0"/>
              <a:t>(-18.6 T/m)</a:t>
            </a:r>
          </a:p>
        </p:txBody>
      </p:sp>
      <p:sp>
        <p:nvSpPr>
          <p:cNvPr id="13" name="TextBox 12">
            <a:extLst>
              <a:ext uri="{FF2B5EF4-FFF2-40B4-BE49-F238E27FC236}">
                <a16:creationId xmlns:a16="http://schemas.microsoft.com/office/drawing/2014/main" id="{D1617EBE-95D3-8643-6D15-B84F6E29F7F4}"/>
              </a:ext>
            </a:extLst>
          </p:cNvPr>
          <p:cNvSpPr txBox="1"/>
          <p:nvPr/>
        </p:nvSpPr>
        <p:spPr>
          <a:xfrm>
            <a:off x="5089860" y="2707100"/>
            <a:ext cx="929037" cy="492443"/>
          </a:xfrm>
          <a:prstGeom prst="rect">
            <a:avLst/>
          </a:prstGeom>
          <a:noFill/>
        </p:spPr>
        <p:txBody>
          <a:bodyPr wrap="none" rtlCol="0">
            <a:spAutoFit/>
          </a:bodyPr>
          <a:lstStyle/>
          <a:p>
            <a:pPr algn="ctr"/>
            <a:r>
              <a:rPr lang="en-US" sz="1400" dirty="0"/>
              <a:t>Q5EF </a:t>
            </a:r>
          </a:p>
          <a:p>
            <a:pPr algn="ctr"/>
            <a:r>
              <a:rPr lang="en-US" sz="1200" b="1" dirty="0"/>
              <a:t>(+12.2 T/m)</a:t>
            </a:r>
          </a:p>
        </p:txBody>
      </p:sp>
      <p:sp>
        <p:nvSpPr>
          <p:cNvPr id="14" name="TextBox 13">
            <a:extLst>
              <a:ext uri="{FF2B5EF4-FFF2-40B4-BE49-F238E27FC236}">
                <a16:creationId xmlns:a16="http://schemas.microsoft.com/office/drawing/2014/main" id="{2ACBAEE5-8FF6-8E5C-B2F1-17E30797E151}"/>
              </a:ext>
            </a:extLst>
          </p:cNvPr>
          <p:cNvSpPr txBox="1"/>
          <p:nvPr/>
        </p:nvSpPr>
        <p:spPr>
          <a:xfrm>
            <a:off x="6437001" y="2588470"/>
            <a:ext cx="898579" cy="492443"/>
          </a:xfrm>
          <a:prstGeom prst="rect">
            <a:avLst/>
          </a:prstGeom>
          <a:noFill/>
        </p:spPr>
        <p:txBody>
          <a:bodyPr wrap="none" rtlCol="0">
            <a:spAutoFit/>
          </a:bodyPr>
          <a:lstStyle/>
          <a:p>
            <a:pPr algn="ctr"/>
            <a:r>
              <a:rPr lang="en-US" sz="1400" dirty="0"/>
              <a:t>Q4EF </a:t>
            </a:r>
          </a:p>
          <a:p>
            <a:pPr algn="ctr"/>
            <a:r>
              <a:rPr lang="en-US" sz="1200" b="1" dirty="0"/>
              <a:t>(-4.15 T/m)</a:t>
            </a:r>
          </a:p>
        </p:txBody>
      </p:sp>
      <p:sp>
        <p:nvSpPr>
          <p:cNvPr id="15" name="TextBox 14">
            <a:extLst>
              <a:ext uri="{FF2B5EF4-FFF2-40B4-BE49-F238E27FC236}">
                <a16:creationId xmlns:a16="http://schemas.microsoft.com/office/drawing/2014/main" id="{19F0433D-E45F-DAE4-B1C4-7F0B195E8041}"/>
              </a:ext>
            </a:extLst>
          </p:cNvPr>
          <p:cNvSpPr txBox="1"/>
          <p:nvPr/>
        </p:nvSpPr>
        <p:spPr>
          <a:xfrm>
            <a:off x="11406006" y="2024264"/>
            <a:ext cx="606256" cy="307777"/>
          </a:xfrm>
          <a:prstGeom prst="rect">
            <a:avLst/>
          </a:prstGeom>
          <a:noFill/>
        </p:spPr>
        <p:txBody>
          <a:bodyPr wrap="none" rtlCol="0">
            <a:spAutoFit/>
          </a:bodyPr>
          <a:lstStyle/>
          <a:p>
            <a:pPr algn="ctr"/>
            <a:r>
              <a:rPr lang="en-US" sz="1400" dirty="0"/>
              <a:t>Q3EF </a:t>
            </a:r>
          </a:p>
        </p:txBody>
      </p:sp>
      <p:sp>
        <p:nvSpPr>
          <p:cNvPr id="16" name="TextBox 15">
            <a:extLst>
              <a:ext uri="{FF2B5EF4-FFF2-40B4-BE49-F238E27FC236}">
                <a16:creationId xmlns:a16="http://schemas.microsoft.com/office/drawing/2014/main" id="{3A19A882-F984-A944-E69A-50E3BA375944}"/>
              </a:ext>
            </a:extLst>
          </p:cNvPr>
          <p:cNvSpPr txBox="1"/>
          <p:nvPr/>
        </p:nvSpPr>
        <p:spPr>
          <a:xfrm>
            <a:off x="4553116" y="2769707"/>
            <a:ext cx="688009" cy="492443"/>
          </a:xfrm>
          <a:prstGeom prst="rect">
            <a:avLst/>
          </a:prstGeom>
          <a:noFill/>
        </p:spPr>
        <p:txBody>
          <a:bodyPr wrap="none" rtlCol="0">
            <a:spAutoFit/>
          </a:bodyPr>
          <a:lstStyle/>
          <a:p>
            <a:pPr algn="ctr"/>
            <a:r>
              <a:rPr lang="en-US" sz="1400" dirty="0"/>
              <a:t>D2EF4 </a:t>
            </a:r>
          </a:p>
          <a:p>
            <a:pPr algn="ctr"/>
            <a:r>
              <a:rPr lang="en-US" sz="1200" b="1" dirty="0"/>
              <a:t>(0.29 T)</a:t>
            </a:r>
          </a:p>
        </p:txBody>
      </p:sp>
      <p:cxnSp>
        <p:nvCxnSpPr>
          <p:cNvPr id="18" name="Straight Arrow Connector 17">
            <a:extLst>
              <a:ext uri="{FF2B5EF4-FFF2-40B4-BE49-F238E27FC236}">
                <a16:creationId xmlns:a16="http://schemas.microsoft.com/office/drawing/2014/main" id="{5770E7FD-372A-ACD6-58C2-6C1FBB4F2422}"/>
              </a:ext>
            </a:extLst>
          </p:cNvPr>
          <p:cNvCxnSpPr>
            <a:cxnSpLocks/>
          </p:cNvCxnSpPr>
          <p:nvPr/>
        </p:nvCxnSpPr>
        <p:spPr>
          <a:xfrm flipH="1">
            <a:off x="4829175" y="2189235"/>
            <a:ext cx="1131296" cy="114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618017-27D2-EFF6-2D5E-D86DEC8A75D7}"/>
              </a:ext>
            </a:extLst>
          </p:cNvPr>
          <p:cNvCxnSpPr>
            <a:cxnSpLocks/>
          </p:cNvCxnSpPr>
          <p:nvPr/>
        </p:nvCxnSpPr>
        <p:spPr>
          <a:xfrm flipV="1">
            <a:off x="7565738" y="2053515"/>
            <a:ext cx="3043376" cy="34261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4D8C0B-8671-E444-4A13-04CEAAF08718}"/>
              </a:ext>
            </a:extLst>
          </p:cNvPr>
          <p:cNvSpPr txBox="1"/>
          <p:nvPr/>
        </p:nvSpPr>
        <p:spPr>
          <a:xfrm rot="21198770">
            <a:off x="8127359" y="2268618"/>
            <a:ext cx="1891352" cy="369332"/>
          </a:xfrm>
          <a:prstGeom prst="rect">
            <a:avLst/>
          </a:prstGeom>
          <a:noFill/>
        </p:spPr>
        <p:txBody>
          <a:bodyPr wrap="none" rtlCol="0">
            <a:spAutoFit/>
          </a:bodyPr>
          <a:lstStyle/>
          <a:p>
            <a:r>
              <a:rPr lang="en-US" dirty="0">
                <a:solidFill>
                  <a:srgbClr val="4472C4"/>
                </a:solidFill>
              </a:rPr>
              <a:t>electron beamline</a:t>
            </a:r>
          </a:p>
        </p:txBody>
      </p:sp>
      <p:sp>
        <p:nvSpPr>
          <p:cNvPr id="21" name="TextBox 20">
            <a:extLst>
              <a:ext uri="{FF2B5EF4-FFF2-40B4-BE49-F238E27FC236}">
                <a16:creationId xmlns:a16="http://schemas.microsoft.com/office/drawing/2014/main" id="{D103DAA7-FE81-4154-A1CC-68E25BC2EDD9}"/>
              </a:ext>
            </a:extLst>
          </p:cNvPr>
          <p:cNvSpPr txBox="1"/>
          <p:nvPr/>
        </p:nvSpPr>
        <p:spPr>
          <a:xfrm>
            <a:off x="2557392" y="3367232"/>
            <a:ext cx="2031710" cy="615553"/>
          </a:xfrm>
          <a:prstGeom prst="rect">
            <a:avLst/>
          </a:prstGeom>
          <a:noFill/>
          <a:ln>
            <a:solidFill>
              <a:schemeClr val="bg1">
                <a:lumMod val="65000"/>
              </a:schemeClr>
            </a:solidFill>
          </a:ln>
        </p:spPr>
        <p:txBody>
          <a:bodyPr wrap="none" rtlCol="0">
            <a:spAutoFit/>
          </a:bodyPr>
          <a:lstStyle/>
          <a:p>
            <a:pPr algn="ctr"/>
            <a:r>
              <a:rPr lang="en-US" b="1" dirty="0"/>
              <a:t>Laser IP</a:t>
            </a:r>
          </a:p>
          <a:p>
            <a:pPr algn="ctr"/>
            <a:r>
              <a:rPr lang="en-US" sz="1600" dirty="0"/>
              <a:t>72 m upstream of IP-6</a:t>
            </a:r>
          </a:p>
        </p:txBody>
      </p:sp>
      <p:sp>
        <p:nvSpPr>
          <p:cNvPr id="23" name="TextBox 22">
            <a:extLst>
              <a:ext uri="{FF2B5EF4-FFF2-40B4-BE49-F238E27FC236}">
                <a16:creationId xmlns:a16="http://schemas.microsoft.com/office/drawing/2014/main" id="{AB027C50-29FF-0D94-2727-B34F75AE056B}"/>
              </a:ext>
            </a:extLst>
          </p:cNvPr>
          <p:cNvSpPr txBox="1"/>
          <p:nvPr/>
        </p:nvSpPr>
        <p:spPr>
          <a:xfrm>
            <a:off x="5349077" y="3367232"/>
            <a:ext cx="1832681" cy="615553"/>
          </a:xfrm>
          <a:prstGeom prst="rect">
            <a:avLst/>
          </a:prstGeom>
          <a:noFill/>
          <a:ln>
            <a:solidFill>
              <a:schemeClr val="bg1">
                <a:lumMod val="65000"/>
              </a:schemeClr>
            </a:solidFill>
          </a:ln>
        </p:spPr>
        <p:txBody>
          <a:bodyPr wrap="none" rtlCol="0">
            <a:spAutoFit/>
          </a:bodyPr>
          <a:lstStyle/>
          <a:p>
            <a:pPr algn="ctr"/>
            <a:r>
              <a:rPr lang="en-US" b="1" dirty="0"/>
              <a:t>Electron detector</a:t>
            </a:r>
          </a:p>
          <a:p>
            <a:pPr algn="ctr"/>
            <a:r>
              <a:rPr lang="en-US" sz="1600" dirty="0"/>
              <a:t>9.7 m from Laser IP</a:t>
            </a:r>
          </a:p>
        </p:txBody>
      </p:sp>
      <p:sp>
        <p:nvSpPr>
          <p:cNvPr id="25" name="TextBox 24">
            <a:extLst>
              <a:ext uri="{FF2B5EF4-FFF2-40B4-BE49-F238E27FC236}">
                <a16:creationId xmlns:a16="http://schemas.microsoft.com/office/drawing/2014/main" id="{28892DB4-56B9-B5FC-F800-1CCDA360C1C7}"/>
              </a:ext>
            </a:extLst>
          </p:cNvPr>
          <p:cNvSpPr txBox="1"/>
          <p:nvPr/>
        </p:nvSpPr>
        <p:spPr>
          <a:xfrm>
            <a:off x="9917703" y="3367232"/>
            <a:ext cx="1742657" cy="615553"/>
          </a:xfrm>
          <a:prstGeom prst="rect">
            <a:avLst/>
          </a:prstGeom>
          <a:noFill/>
          <a:ln>
            <a:solidFill>
              <a:schemeClr val="bg1">
                <a:lumMod val="65000"/>
              </a:schemeClr>
            </a:solidFill>
          </a:ln>
        </p:spPr>
        <p:txBody>
          <a:bodyPr wrap="none" rtlCol="0">
            <a:spAutoFit/>
          </a:bodyPr>
          <a:lstStyle/>
          <a:p>
            <a:r>
              <a:rPr lang="en-US" b="1" dirty="0"/>
              <a:t>Photon detector</a:t>
            </a:r>
          </a:p>
          <a:p>
            <a:r>
              <a:rPr lang="en-US" sz="1600" dirty="0"/>
              <a:t>29 m from Laser IP</a:t>
            </a:r>
          </a:p>
        </p:txBody>
      </p:sp>
      <p:grpSp>
        <p:nvGrpSpPr>
          <p:cNvPr id="27" name="Group 26">
            <a:extLst>
              <a:ext uri="{FF2B5EF4-FFF2-40B4-BE49-F238E27FC236}">
                <a16:creationId xmlns:a16="http://schemas.microsoft.com/office/drawing/2014/main" id="{01BD7A83-B907-6EE7-FFCB-1A02A0508938}"/>
              </a:ext>
            </a:extLst>
          </p:cNvPr>
          <p:cNvGrpSpPr/>
          <p:nvPr/>
        </p:nvGrpSpPr>
        <p:grpSpPr>
          <a:xfrm>
            <a:off x="10228148" y="4569270"/>
            <a:ext cx="1582886" cy="1262453"/>
            <a:chOff x="10609114" y="1313098"/>
            <a:chExt cx="1582886" cy="1262453"/>
          </a:xfrm>
        </p:grpSpPr>
        <p:sp>
          <p:nvSpPr>
            <p:cNvPr id="30" name="Rectangle 29">
              <a:extLst>
                <a:ext uri="{FF2B5EF4-FFF2-40B4-BE49-F238E27FC236}">
                  <a16:creationId xmlns:a16="http://schemas.microsoft.com/office/drawing/2014/main" id="{7330DAC5-AA3A-C58C-14FE-11CC2E2ADBE6}"/>
                </a:ext>
              </a:extLst>
            </p:cNvPr>
            <p:cNvSpPr/>
            <p:nvPr/>
          </p:nvSpPr>
          <p:spPr>
            <a:xfrm>
              <a:off x="10609114" y="1313098"/>
              <a:ext cx="1582886" cy="1262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C193353-A0A1-58E7-F8DB-D18C1DD6CCCB}"/>
                </a:ext>
              </a:extLst>
            </p:cNvPr>
            <p:cNvPicPr>
              <a:picLocks noChangeAspect="1"/>
            </p:cNvPicPr>
            <p:nvPr/>
          </p:nvPicPr>
          <p:blipFill>
            <a:blip r:embed="rId3"/>
            <a:stretch>
              <a:fillRect/>
            </a:stretch>
          </p:blipFill>
          <p:spPr>
            <a:xfrm>
              <a:off x="10875901" y="1533749"/>
              <a:ext cx="1305107" cy="1019317"/>
            </a:xfrm>
            <a:prstGeom prst="rect">
              <a:avLst/>
            </a:prstGeom>
          </p:spPr>
        </p:pic>
        <p:sp>
          <p:nvSpPr>
            <p:cNvPr id="29" name="TextBox 28">
              <a:extLst>
                <a:ext uri="{FF2B5EF4-FFF2-40B4-BE49-F238E27FC236}">
                  <a16:creationId xmlns:a16="http://schemas.microsoft.com/office/drawing/2014/main" id="{CAE89CEE-3271-659B-9920-22A3614D17FB}"/>
                </a:ext>
              </a:extLst>
            </p:cNvPr>
            <p:cNvSpPr txBox="1"/>
            <p:nvPr/>
          </p:nvSpPr>
          <p:spPr>
            <a:xfrm>
              <a:off x="10630219" y="1320593"/>
              <a:ext cx="1163411" cy="646331"/>
            </a:xfrm>
            <a:prstGeom prst="rect">
              <a:avLst/>
            </a:prstGeom>
            <a:noFill/>
          </p:spPr>
          <p:txBody>
            <a:bodyPr wrap="square" rtlCol="0">
              <a:spAutoFit/>
            </a:bodyPr>
            <a:lstStyle/>
            <a:p>
              <a:r>
                <a:rPr lang="en-US" dirty="0"/>
                <a:t>Sim axes at Q9EF</a:t>
              </a:r>
            </a:p>
          </p:txBody>
        </p:sp>
      </p:grpSp>
      <p:sp>
        <p:nvSpPr>
          <p:cNvPr id="31" name="TextBox 30">
            <a:extLst>
              <a:ext uri="{FF2B5EF4-FFF2-40B4-BE49-F238E27FC236}">
                <a16:creationId xmlns:a16="http://schemas.microsoft.com/office/drawing/2014/main" id="{9A9D939B-46C0-C641-5908-FC5DE9F42DC3}"/>
              </a:ext>
            </a:extLst>
          </p:cNvPr>
          <p:cNvSpPr txBox="1"/>
          <p:nvPr/>
        </p:nvSpPr>
        <p:spPr>
          <a:xfrm rot="21306301">
            <a:off x="8039581" y="1295606"/>
            <a:ext cx="1210588" cy="369332"/>
          </a:xfrm>
          <a:prstGeom prst="rect">
            <a:avLst/>
          </a:prstGeom>
          <a:noFill/>
        </p:spPr>
        <p:txBody>
          <a:bodyPr wrap="none" rtlCol="0">
            <a:spAutoFit/>
          </a:bodyPr>
          <a:lstStyle/>
          <a:p>
            <a:r>
              <a:rPr lang="en-US" dirty="0"/>
              <a:t>Crab cavity</a:t>
            </a:r>
          </a:p>
        </p:txBody>
      </p:sp>
      <p:sp>
        <p:nvSpPr>
          <p:cNvPr id="32" name="TextBox 31">
            <a:extLst>
              <a:ext uri="{FF2B5EF4-FFF2-40B4-BE49-F238E27FC236}">
                <a16:creationId xmlns:a16="http://schemas.microsoft.com/office/drawing/2014/main" id="{94C004C8-7AAA-2CB7-5A15-F73B22FC9AA2}"/>
              </a:ext>
            </a:extLst>
          </p:cNvPr>
          <p:cNvSpPr txBox="1"/>
          <p:nvPr/>
        </p:nvSpPr>
        <p:spPr>
          <a:xfrm>
            <a:off x="365760" y="1188720"/>
            <a:ext cx="4348113"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Will operate in “single photon” mode</a:t>
            </a:r>
          </a:p>
        </p:txBody>
      </p:sp>
      <p:sp>
        <p:nvSpPr>
          <p:cNvPr id="33" name="TextBox 32">
            <a:extLst>
              <a:ext uri="{FF2B5EF4-FFF2-40B4-BE49-F238E27FC236}">
                <a16:creationId xmlns:a16="http://schemas.microsoft.com/office/drawing/2014/main" id="{939A9002-EAA1-3A8D-E444-C0BDF23D0991}"/>
              </a:ext>
            </a:extLst>
          </p:cNvPr>
          <p:cNvSpPr txBox="1"/>
          <p:nvPr/>
        </p:nvSpPr>
        <p:spPr>
          <a:xfrm>
            <a:off x="4617931" y="4257628"/>
            <a:ext cx="5028244" cy="1631216"/>
          </a:xfrm>
          <a:prstGeom prst="rect">
            <a:avLst/>
          </a:prstGeom>
          <a:noFill/>
        </p:spPr>
        <p:txBody>
          <a:bodyPr wrap="square" rtlCol="0">
            <a:spAutoFit/>
          </a:bodyPr>
          <a:lstStyle/>
          <a:p>
            <a:pPr>
              <a:spcAft>
                <a:spcPts val="400"/>
              </a:spcAft>
            </a:pPr>
            <a:r>
              <a:rPr lang="en-US" b="1" dirty="0"/>
              <a:t>Polarimeter Components:</a:t>
            </a:r>
          </a:p>
          <a:p>
            <a:pPr marL="342900" indent="-342900">
              <a:spcAft>
                <a:spcPts val="400"/>
              </a:spcAft>
              <a:buAutoNum type="arabicPeriod"/>
            </a:pPr>
            <a:r>
              <a:rPr lang="en-US" dirty="0"/>
              <a:t>RF-pulsed laser system (under development)</a:t>
            </a:r>
          </a:p>
          <a:p>
            <a:pPr marL="342900" indent="-342900">
              <a:spcAft>
                <a:spcPts val="400"/>
              </a:spcAft>
              <a:buAutoNum type="arabicPeriod"/>
            </a:pPr>
            <a:r>
              <a:rPr lang="en-US" dirty="0"/>
              <a:t>Position sensitive detectors (diamond strips) for scattered electrons and backscattered photons</a:t>
            </a:r>
          </a:p>
          <a:p>
            <a:pPr marL="342900" indent="-342900">
              <a:spcAft>
                <a:spcPts val="400"/>
              </a:spcAft>
              <a:buAutoNum type="arabicPeriod"/>
            </a:pPr>
            <a:r>
              <a:rPr lang="en-US" dirty="0"/>
              <a:t>Calorimeter for backscattered photons</a:t>
            </a:r>
          </a:p>
        </p:txBody>
      </p:sp>
      <p:graphicFrame>
        <p:nvGraphicFramePr>
          <p:cNvPr id="34" name="Table 33">
            <a:extLst>
              <a:ext uri="{FF2B5EF4-FFF2-40B4-BE49-F238E27FC236}">
                <a16:creationId xmlns:a16="http://schemas.microsoft.com/office/drawing/2014/main" id="{9787E37F-5208-4C39-26E7-84E3DC7019CA}"/>
              </a:ext>
            </a:extLst>
          </p:cNvPr>
          <p:cNvGraphicFramePr>
            <a:graphicFrameLocks noGrp="1"/>
          </p:cNvGraphicFramePr>
          <p:nvPr>
            <p:extLst>
              <p:ext uri="{D42A27DB-BD31-4B8C-83A1-F6EECF244321}">
                <p14:modId xmlns:p14="http://schemas.microsoft.com/office/powerpoint/2010/main" val="1975188208"/>
              </p:ext>
            </p:extLst>
          </p:nvPr>
        </p:nvGraphicFramePr>
        <p:xfrm>
          <a:off x="451649" y="4651826"/>
          <a:ext cx="3374909" cy="1478280"/>
        </p:xfrm>
        <a:graphic>
          <a:graphicData uri="http://schemas.openxmlformats.org/drawingml/2006/table">
            <a:tbl>
              <a:tblPr firstRow="1" bandRow="1">
                <a:tableStyleId>{5C22544A-7EE6-4342-B048-85BDC9FD1C3A}</a:tableStyleId>
              </a:tblPr>
              <a:tblGrid>
                <a:gridCol w="1595925">
                  <a:extLst>
                    <a:ext uri="{9D8B030D-6E8A-4147-A177-3AD203B41FA5}">
                      <a16:colId xmlns:a16="http://schemas.microsoft.com/office/drawing/2014/main" val="4173067496"/>
                    </a:ext>
                  </a:extLst>
                </a:gridCol>
                <a:gridCol w="936729">
                  <a:extLst>
                    <a:ext uri="{9D8B030D-6E8A-4147-A177-3AD203B41FA5}">
                      <a16:colId xmlns:a16="http://schemas.microsoft.com/office/drawing/2014/main" val="1473942221"/>
                    </a:ext>
                  </a:extLst>
                </a:gridCol>
                <a:gridCol w="842255">
                  <a:extLst>
                    <a:ext uri="{9D8B030D-6E8A-4147-A177-3AD203B41FA5}">
                      <a16:colId xmlns:a16="http://schemas.microsoft.com/office/drawing/2014/main" val="967136938"/>
                    </a:ext>
                  </a:extLst>
                </a:gridCol>
              </a:tblGrid>
              <a:tr h="174188">
                <a:tc>
                  <a:txBody>
                    <a:bodyPr/>
                    <a:lstStyle/>
                    <a:p>
                      <a:r>
                        <a:rPr lang="en-US" sz="1800" dirty="0"/>
                        <a:t>Beam energy</a:t>
                      </a:r>
                    </a:p>
                  </a:txBody>
                  <a:tcPr/>
                </a:tc>
                <a:tc>
                  <a:txBody>
                    <a:bodyPr/>
                    <a:lstStyle/>
                    <a:p>
                      <a:r>
                        <a:rPr lang="en-US" sz="1800" dirty="0"/>
                        <a:t>P</a:t>
                      </a:r>
                      <a:r>
                        <a:rPr lang="en-US" sz="1800" baseline="-25000" dirty="0"/>
                        <a:t>L</a:t>
                      </a:r>
                    </a:p>
                  </a:txBody>
                  <a:tcPr/>
                </a:tc>
                <a:tc>
                  <a:txBody>
                    <a:bodyPr/>
                    <a:lstStyle/>
                    <a:p>
                      <a:r>
                        <a:rPr lang="en-US" sz="1800" dirty="0"/>
                        <a:t>P</a:t>
                      </a:r>
                      <a:r>
                        <a:rPr lang="en-US" sz="1800" baseline="-25000" dirty="0"/>
                        <a:t>T</a:t>
                      </a:r>
                    </a:p>
                  </a:txBody>
                  <a:tcPr/>
                </a:tc>
                <a:extLst>
                  <a:ext uri="{0D108BD9-81ED-4DB2-BD59-A6C34878D82A}">
                    <a16:rowId xmlns:a16="http://schemas.microsoft.com/office/drawing/2014/main" val="2192485981"/>
                  </a:ext>
                </a:extLst>
              </a:tr>
              <a:tr h="370840">
                <a:tc>
                  <a:txBody>
                    <a:bodyPr/>
                    <a:lstStyle/>
                    <a:p>
                      <a:r>
                        <a:rPr lang="en-US" sz="1800" dirty="0"/>
                        <a:t>5 GeV</a:t>
                      </a:r>
                    </a:p>
                  </a:txBody>
                  <a:tcPr/>
                </a:tc>
                <a:tc>
                  <a:txBody>
                    <a:bodyPr/>
                    <a:lstStyle/>
                    <a:p>
                      <a:r>
                        <a:rPr lang="en-US" sz="1800" dirty="0"/>
                        <a:t>96.5%</a:t>
                      </a:r>
                    </a:p>
                  </a:txBody>
                  <a:tcPr/>
                </a:tc>
                <a:tc>
                  <a:txBody>
                    <a:bodyPr/>
                    <a:lstStyle/>
                    <a:p>
                      <a:r>
                        <a:rPr lang="en-US" sz="1800" dirty="0"/>
                        <a:t>26.1%</a:t>
                      </a:r>
                    </a:p>
                  </a:txBody>
                  <a:tcPr/>
                </a:tc>
                <a:extLst>
                  <a:ext uri="{0D108BD9-81ED-4DB2-BD59-A6C34878D82A}">
                    <a16:rowId xmlns:a16="http://schemas.microsoft.com/office/drawing/2014/main" val="1587059602"/>
                  </a:ext>
                </a:extLst>
              </a:tr>
              <a:tr h="370840">
                <a:tc>
                  <a:txBody>
                    <a:bodyPr/>
                    <a:lstStyle/>
                    <a:p>
                      <a:r>
                        <a:rPr lang="en-US" sz="1800" dirty="0"/>
                        <a:t>10 GeV</a:t>
                      </a:r>
                    </a:p>
                  </a:txBody>
                  <a:tcPr/>
                </a:tc>
                <a:tc>
                  <a:txBody>
                    <a:bodyPr/>
                    <a:lstStyle/>
                    <a:p>
                      <a:r>
                        <a:rPr lang="en-US" sz="1800" dirty="0"/>
                        <a:t>86.4%</a:t>
                      </a:r>
                    </a:p>
                  </a:txBody>
                  <a:tcPr/>
                </a:tc>
                <a:tc>
                  <a:txBody>
                    <a:bodyPr/>
                    <a:lstStyle/>
                    <a:p>
                      <a:r>
                        <a:rPr lang="en-US" sz="1800" dirty="0"/>
                        <a:t>50.4%</a:t>
                      </a:r>
                    </a:p>
                  </a:txBody>
                  <a:tcPr/>
                </a:tc>
                <a:extLst>
                  <a:ext uri="{0D108BD9-81ED-4DB2-BD59-A6C34878D82A}">
                    <a16:rowId xmlns:a16="http://schemas.microsoft.com/office/drawing/2014/main" val="4210704662"/>
                  </a:ext>
                </a:extLst>
              </a:tr>
              <a:tr h="370840">
                <a:tc>
                  <a:txBody>
                    <a:bodyPr/>
                    <a:lstStyle/>
                    <a:p>
                      <a:r>
                        <a:rPr lang="en-US" sz="1800" dirty="0"/>
                        <a:t>18 GeV</a:t>
                      </a:r>
                    </a:p>
                  </a:txBody>
                  <a:tcPr/>
                </a:tc>
                <a:tc>
                  <a:txBody>
                    <a:bodyPr/>
                    <a:lstStyle/>
                    <a:p>
                      <a:r>
                        <a:rPr lang="en-US" sz="1800" dirty="0"/>
                        <a:t>58.1%</a:t>
                      </a:r>
                    </a:p>
                  </a:txBody>
                  <a:tcPr/>
                </a:tc>
                <a:tc>
                  <a:txBody>
                    <a:bodyPr/>
                    <a:lstStyle/>
                    <a:p>
                      <a:r>
                        <a:rPr lang="en-US" sz="1800" dirty="0"/>
                        <a:t>81.4%</a:t>
                      </a:r>
                    </a:p>
                  </a:txBody>
                  <a:tcPr/>
                </a:tc>
                <a:extLst>
                  <a:ext uri="{0D108BD9-81ED-4DB2-BD59-A6C34878D82A}">
                    <a16:rowId xmlns:a16="http://schemas.microsoft.com/office/drawing/2014/main" val="2201422494"/>
                  </a:ext>
                </a:extLst>
              </a:tr>
            </a:tbl>
          </a:graphicData>
        </a:graphic>
      </p:graphicFrame>
      <p:sp>
        <p:nvSpPr>
          <p:cNvPr id="35" name="TextBox 34">
            <a:extLst>
              <a:ext uri="{FF2B5EF4-FFF2-40B4-BE49-F238E27FC236}">
                <a16:creationId xmlns:a16="http://schemas.microsoft.com/office/drawing/2014/main" id="{5828A988-F77A-D2E0-B892-D17801A5FD0A}"/>
              </a:ext>
            </a:extLst>
          </p:cNvPr>
          <p:cNvSpPr txBox="1"/>
          <p:nvPr/>
        </p:nvSpPr>
        <p:spPr>
          <a:xfrm>
            <a:off x="343451" y="4257628"/>
            <a:ext cx="3591304" cy="369332"/>
          </a:xfrm>
          <a:prstGeom prst="rect">
            <a:avLst/>
          </a:prstGeom>
          <a:noFill/>
        </p:spPr>
        <p:txBody>
          <a:bodyPr wrap="none" rtlCol="0">
            <a:spAutoFit/>
          </a:bodyPr>
          <a:lstStyle/>
          <a:p>
            <a:r>
              <a:rPr lang="en-US" b="1" dirty="0"/>
              <a:t>Polarization components at Laser IP</a:t>
            </a:r>
          </a:p>
        </p:txBody>
      </p:sp>
      <p:sp>
        <p:nvSpPr>
          <p:cNvPr id="36" name="TextBox 35">
            <a:extLst>
              <a:ext uri="{FF2B5EF4-FFF2-40B4-BE49-F238E27FC236}">
                <a16:creationId xmlns:a16="http://schemas.microsoft.com/office/drawing/2014/main" id="{775B88E9-07A8-75DD-0AD9-C82CB2D405F8}"/>
              </a:ext>
            </a:extLst>
          </p:cNvPr>
          <p:cNvSpPr txBox="1"/>
          <p:nvPr/>
        </p:nvSpPr>
        <p:spPr>
          <a:xfrm>
            <a:off x="3749883" y="2657338"/>
            <a:ext cx="312906" cy="400110"/>
          </a:xfrm>
          <a:prstGeom prst="rect">
            <a:avLst/>
          </a:prstGeom>
          <a:noFill/>
        </p:spPr>
        <p:txBody>
          <a:bodyPr wrap="none" rtlCol="0">
            <a:spAutoFit/>
          </a:bodyPr>
          <a:lstStyle/>
          <a:p>
            <a:r>
              <a:rPr lang="en-US" sz="2000" b="1" dirty="0"/>
              <a:t>*</a:t>
            </a:r>
          </a:p>
        </p:txBody>
      </p:sp>
      <p:cxnSp>
        <p:nvCxnSpPr>
          <p:cNvPr id="38" name="Straight Arrow Connector 37">
            <a:extLst>
              <a:ext uri="{FF2B5EF4-FFF2-40B4-BE49-F238E27FC236}">
                <a16:creationId xmlns:a16="http://schemas.microsoft.com/office/drawing/2014/main" id="{592912E8-4FBE-AA75-6D80-C416DB988F32}"/>
              </a:ext>
            </a:extLst>
          </p:cNvPr>
          <p:cNvCxnSpPr>
            <a:cxnSpLocks/>
            <a:endCxn id="21" idx="0"/>
          </p:cNvCxnSpPr>
          <p:nvPr/>
        </p:nvCxnSpPr>
        <p:spPr>
          <a:xfrm flipH="1">
            <a:off x="3573247" y="2909821"/>
            <a:ext cx="290376" cy="45741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CD1441-4008-C1B4-EF85-C5A46664627D}"/>
              </a:ext>
            </a:extLst>
          </p:cNvPr>
          <p:cNvCxnSpPr>
            <a:cxnSpLocks/>
            <a:endCxn id="23" idx="0"/>
          </p:cNvCxnSpPr>
          <p:nvPr/>
        </p:nvCxnSpPr>
        <p:spPr>
          <a:xfrm flipH="1">
            <a:off x="6265418" y="2549845"/>
            <a:ext cx="203165" cy="81738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E15B3B-8775-28C1-F16E-53907A660C1A}"/>
              </a:ext>
            </a:extLst>
          </p:cNvPr>
          <p:cNvCxnSpPr>
            <a:cxnSpLocks/>
            <a:endCxn id="25" idx="0"/>
          </p:cNvCxnSpPr>
          <p:nvPr/>
        </p:nvCxnSpPr>
        <p:spPr>
          <a:xfrm flipH="1">
            <a:off x="10789032" y="1948721"/>
            <a:ext cx="675400" cy="141851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61C6C11-F8CD-F8B9-2AE8-37B16A5ACDC5}"/>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12406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6B22-095E-A484-6F56-0F3F2E2A07B9}"/>
              </a:ext>
            </a:extLst>
          </p:cNvPr>
          <p:cNvSpPr>
            <a:spLocks noGrp="1"/>
          </p:cNvSpPr>
          <p:nvPr>
            <p:ph type="title"/>
          </p:nvPr>
        </p:nvSpPr>
        <p:spPr/>
        <p:txBody>
          <a:bodyPr>
            <a:normAutofit/>
          </a:bodyPr>
          <a:lstStyle/>
          <a:p>
            <a:r>
              <a:rPr lang="en-US" dirty="0"/>
              <a:t>ESR Compton – Laser System</a:t>
            </a:r>
          </a:p>
        </p:txBody>
      </p:sp>
      <p:sp>
        <p:nvSpPr>
          <p:cNvPr id="4" name="Slide Number Placeholder 3">
            <a:extLst>
              <a:ext uri="{FF2B5EF4-FFF2-40B4-BE49-F238E27FC236}">
                <a16:creationId xmlns:a16="http://schemas.microsoft.com/office/drawing/2014/main" id="{27EB0398-1163-3497-C414-F7A88E2AE9E9}"/>
              </a:ext>
            </a:extLst>
          </p:cNvPr>
          <p:cNvSpPr>
            <a:spLocks noGrp="1"/>
          </p:cNvSpPr>
          <p:nvPr>
            <p:ph type="sldNum" sz="quarter" idx="12"/>
          </p:nvPr>
        </p:nvSpPr>
        <p:spPr/>
        <p:txBody>
          <a:bodyPr/>
          <a:lstStyle/>
          <a:p>
            <a:fld id="{893C5830-40F3-F04E-B2E3-10E6672BA8FF}" type="slidenum">
              <a:rPr lang="en-US" smtClean="0"/>
              <a:pPr/>
              <a:t>6</a:t>
            </a:fld>
            <a:endParaRPr lang="en-US" dirty="0"/>
          </a:p>
        </p:txBody>
      </p:sp>
      <p:pic>
        <p:nvPicPr>
          <p:cNvPr id="5" name="Picture 4">
            <a:extLst>
              <a:ext uri="{FF2B5EF4-FFF2-40B4-BE49-F238E27FC236}">
                <a16:creationId xmlns:a16="http://schemas.microsoft.com/office/drawing/2014/main" id="{24B60755-BDE6-FF05-DA6C-6C51E192FD68}"/>
              </a:ext>
            </a:extLst>
          </p:cNvPr>
          <p:cNvPicPr>
            <a:picLocks noChangeAspect="1"/>
          </p:cNvPicPr>
          <p:nvPr/>
        </p:nvPicPr>
        <p:blipFill rotWithShape="1">
          <a:blip r:embed="rId2"/>
          <a:srcRect r="4795"/>
          <a:stretch/>
        </p:blipFill>
        <p:spPr>
          <a:xfrm>
            <a:off x="5720997" y="1284576"/>
            <a:ext cx="6260802" cy="3345258"/>
          </a:xfrm>
          <a:prstGeom prst="rect">
            <a:avLst/>
          </a:prstGeom>
        </p:spPr>
      </p:pic>
      <p:sp>
        <p:nvSpPr>
          <p:cNvPr id="6" name="TextBox 5">
            <a:extLst>
              <a:ext uri="{FF2B5EF4-FFF2-40B4-BE49-F238E27FC236}">
                <a16:creationId xmlns:a16="http://schemas.microsoft.com/office/drawing/2014/main" id="{CD6540DA-286C-25F0-259C-500255149716}"/>
              </a:ext>
            </a:extLst>
          </p:cNvPr>
          <p:cNvSpPr txBox="1"/>
          <p:nvPr/>
        </p:nvSpPr>
        <p:spPr>
          <a:xfrm>
            <a:off x="274320" y="1280160"/>
            <a:ext cx="5315559" cy="3585597"/>
          </a:xfrm>
          <a:prstGeom prst="rect">
            <a:avLst/>
          </a:prstGeom>
          <a:noFill/>
        </p:spPr>
        <p:txBody>
          <a:bodyPr wrap="square" rtlCol="0">
            <a:spAutoFit/>
          </a:bodyPr>
          <a:lstStyle/>
          <a:p>
            <a:pPr>
              <a:spcAft>
                <a:spcPts val="600"/>
              </a:spcAft>
            </a:pPr>
            <a:r>
              <a:rPr lang="en-US" sz="2000" dirty="0"/>
              <a:t>Laser system based on similar system used in JLab injector and LERF </a:t>
            </a:r>
          </a:p>
          <a:p>
            <a:pPr marL="342900" indent="-342900">
              <a:spcAft>
                <a:spcPts val="600"/>
              </a:spcAft>
              <a:buAutoNum type="arabicPeriod"/>
            </a:pPr>
            <a:r>
              <a:rPr lang="en-US" dirty="0"/>
              <a:t>Gain-switched diode seed laser – variable frequency, few to </a:t>
            </a:r>
            <a:r>
              <a:rPr lang="en-US" b="1" dirty="0">
                <a:solidFill>
                  <a:srgbClr val="FF0000"/>
                </a:solidFill>
              </a:rPr>
              <a:t>10 </a:t>
            </a:r>
            <a:r>
              <a:rPr lang="en-US" b="1" dirty="0" err="1">
                <a:solidFill>
                  <a:srgbClr val="FF0000"/>
                </a:solidFill>
              </a:rPr>
              <a:t>ps</a:t>
            </a:r>
            <a:r>
              <a:rPr lang="en-US" b="1" dirty="0">
                <a:solidFill>
                  <a:srgbClr val="FF0000"/>
                </a:solidFill>
              </a:rPr>
              <a:t> pulses </a:t>
            </a:r>
            <a:r>
              <a:rPr lang="en-US" dirty="0"/>
              <a:t>@ </a:t>
            </a:r>
            <a:r>
              <a:rPr lang="en-US" dirty="0">
                <a:sym typeface="Wingdings" pitchFamily="2" charset="2"/>
              </a:rPr>
              <a:t>1064 nm</a:t>
            </a:r>
          </a:p>
          <a:p>
            <a:pPr lvl="1">
              <a:spcAft>
                <a:spcPts val="600"/>
              </a:spcAft>
            </a:pPr>
            <a:r>
              <a:rPr lang="en-US" dirty="0">
                <a:sym typeface="Wingdings" pitchFamily="2" charset="2"/>
              </a:rPr>
              <a:t> Variable frequency allows optimal use at different bunch frequencies (</a:t>
            </a:r>
            <a:r>
              <a:rPr lang="en-US" b="1" dirty="0">
                <a:solidFill>
                  <a:srgbClr val="FF0000"/>
                </a:solidFill>
                <a:sym typeface="Wingdings" pitchFamily="2" charset="2"/>
              </a:rPr>
              <a:t>100 MHz vs 25 MHz</a:t>
            </a:r>
            <a:r>
              <a:rPr lang="en-US" dirty="0">
                <a:sym typeface="Wingdings" pitchFamily="2" charset="2"/>
              </a:rPr>
              <a:t>)</a:t>
            </a:r>
            <a:endParaRPr lang="en-US" dirty="0"/>
          </a:p>
          <a:p>
            <a:pPr marL="342900" indent="-342900">
              <a:spcAft>
                <a:spcPts val="600"/>
              </a:spcAft>
              <a:buAutoNum type="arabicPeriod"/>
            </a:pPr>
            <a:r>
              <a:rPr lang="en-US" dirty="0"/>
              <a:t>Fiber amplifier </a:t>
            </a:r>
            <a:r>
              <a:rPr lang="en-US" dirty="0">
                <a:sym typeface="Wingdings" pitchFamily="2" charset="2"/>
              </a:rPr>
              <a:t> average power 10-20 W</a:t>
            </a:r>
          </a:p>
          <a:p>
            <a:pPr marL="342900" indent="-342900">
              <a:spcAft>
                <a:spcPts val="600"/>
              </a:spcAft>
              <a:buAutoNum type="arabicPeriod"/>
            </a:pPr>
            <a:r>
              <a:rPr lang="en-US" dirty="0">
                <a:sym typeface="Wingdings" pitchFamily="2" charset="2"/>
              </a:rPr>
              <a:t>Optional: Frequency doubling system (LBO or PPLN)</a:t>
            </a:r>
          </a:p>
          <a:p>
            <a:pPr marL="342900" indent="-342900">
              <a:spcAft>
                <a:spcPts val="600"/>
              </a:spcAft>
              <a:buAutoNum type="arabicPeriod"/>
            </a:pPr>
            <a:r>
              <a:rPr lang="en-US" dirty="0">
                <a:sym typeface="Wingdings" pitchFamily="2" charset="2"/>
              </a:rPr>
              <a:t>Insertable in-vacuum mirror for laser polarization setup</a:t>
            </a:r>
          </a:p>
        </p:txBody>
      </p:sp>
      <p:sp>
        <p:nvSpPr>
          <p:cNvPr id="7" name="TextBox 6">
            <a:extLst>
              <a:ext uri="{FF2B5EF4-FFF2-40B4-BE49-F238E27FC236}">
                <a16:creationId xmlns:a16="http://schemas.microsoft.com/office/drawing/2014/main" id="{7955B87C-91B3-9867-5CB7-549C9D41B049}"/>
              </a:ext>
            </a:extLst>
          </p:cNvPr>
          <p:cNvSpPr txBox="1"/>
          <p:nvPr/>
        </p:nvSpPr>
        <p:spPr>
          <a:xfrm>
            <a:off x="866095" y="5137808"/>
            <a:ext cx="11012310"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a:t>Gain-switched seed laser components procured under earlier generic EIC R&amp;D </a:t>
            </a:r>
            <a:r>
              <a:rPr lang="en-US" sz="2000" dirty="0">
                <a:sym typeface="Wingdings" pitchFamily="2" charset="2"/>
              </a:rPr>
              <a:t> (Ciprian Gal et al.)</a:t>
            </a:r>
          </a:p>
          <a:p>
            <a:pPr marL="342900" indent="-342900">
              <a:buFont typeface="Arial" panose="020B0604020202020204" pitchFamily="34" charset="0"/>
              <a:buChar char="•"/>
            </a:pPr>
            <a:r>
              <a:rPr lang="en-US" sz="2000" dirty="0">
                <a:sym typeface="Wingdings" pitchFamily="2" charset="2"/>
              </a:rPr>
              <a:t>Fiber amplifier ordered  work will restart at JLab in existing Compton polarimetry laser lab</a:t>
            </a:r>
            <a:endParaRPr lang="en-US" sz="2000" dirty="0"/>
          </a:p>
        </p:txBody>
      </p:sp>
      <p:sp>
        <p:nvSpPr>
          <p:cNvPr id="3" name="TextBox 2">
            <a:extLst>
              <a:ext uri="{FF2B5EF4-FFF2-40B4-BE49-F238E27FC236}">
                <a16:creationId xmlns:a16="http://schemas.microsoft.com/office/drawing/2014/main" id="{2DE90069-354E-F21E-DC79-D6C3123A19CF}"/>
              </a:ext>
            </a:extLst>
          </p:cNvPr>
          <p:cNvSpPr txBox="1"/>
          <p:nvPr/>
        </p:nvSpPr>
        <p:spPr>
          <a:xfrm>
            <a:off x="10268138" y="203103"/>
            <a:ext cx="1740861" cy="830997"/>
          </a:xfrm>
          <a:prstGeom prst="rect">
            <a:avLst/>
          </a:prstGeom>
          <a:solidFill>
            <a:srgbClr val="0070C0"/>
          </a:solidFill>
        </p:spPr>
        <p:txBody>
          <a:bodyPr wrap="none" rtlCol="0">
            <a:spAutoFit/>
          </a:bodyPr>
          <a:lstStyle/>
          <a:p>
            <a:pPr algn="r"/>
            <a:r>
              <a:rPr lang="en-US" sz="1600" dirty="0">
                <a:solidFill>
                  <a:schemeClr val="bg1"/>
                </a:solidFill>
              </a:rPr>
              <a:t>#2 requirements</a:t>
            </a:r>
          </a:p>
          <a:p>
            <a:pPr algn="r"/>
            <a:r>
              <a:rPr lang="en-US" sz="1600" dirty="0">
                <a:solidFill>
                  <a:schemeClr val="bg1"/>
                </a:solidFill>
              </a:rPr>
              <a:t>#3 interfaces</a:t>
            </a:r>
          </a:p>
          <a:p>
            <a:pPr algn="r"/>
            <a:r>
              <a:rPr lang="en-US" sz="1600" dirty="0">
                <a:solidFill>
                  <a:schemeClr val="bg1"/>
                </a:solidFill>
              </a:rPr>
              <a:t>#5 design maturity</a:t>
            </a:r>
          </a:p>
        </p:txBody>
      </p:sp>
    </p:spTree>
    <p:extLst>
      <p:ext uri="{BB962C8B-B14F-4D97-AF65-F5344CB8AC3E}">
        <p14:creationId xmlns:p14="http://schemas.microsoft.com/office/powerpoint/2010/main" val="190558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5191-5C38-060D-5369-ABDE34F60C43}"/>
              </a:ext>
            </a:extLst>
          </p:cNvPr>
          <p:cNvSpPr>
            <a:spLocks noGrp="1"/>
          </p:cNvSpPr>
          <p:nvPr>
            <p:ph type="title"/>
          </p:nvPr>
        </p:nvSpPr>
        <p:spPr/>
        <p:txBody>
          <a:bodyPr/>
          <a:lstStyle/>
          <a:p>
            <a:r>
              <a:rPr lang="en-US" dirty="0"/>
              <a:t>Position Sensitive Detectors</a:t>
            </a:r>
          </a:p>
        </p:txBody>
      </p:sp>
      <p:sp>
        <p:nvSpPr>
          <p:cNvPr id="4" name="Slide Number Placeholder 3">
            <a:extLst>
              <a:ext uri="{FF2B5EF4-FFF2-40B4-BE49-F238E27FC236}">
                <a16:creationId xmlns:a16="http://schemas.microsoft.com/office/drawing/2014/main" id="{13F632A7-8060-CC2E-D845-105072753ACF}"/>
              </a:ext>
            </a:extLst>
          </p:cNvPr>
          <p:cNvSpPr>
            <a:spLocks noGrp="1"/>
          </p:cNvSpPr>
          <p:nvPr>
            <p:ph type="sldNum" sz="quarter" idx="12"/>
          </p:nvPr>
        </p:nvSpPr>
        <p:spPr/>
        <p:txBody>
          <a:bodyPr/>
          <a:lstStyle/>
          <a:p>
            <a:fld id="{893C5830-40F3-F04E-B2E3-10E6672BA8FF}" type="slidenum">
              <a:rPr lang="en-US" smtClean="0"/>
              <a:pPr/>
              <a:t>7</a:t>
            </a:fld>
            <a:endParaRPr lang="en-US" dirty="0"/>
          </a:p>
        </p:txBody>
      </p:sp>
      <p:pic>
        <p:nvPicPr>
          <p:cNvPr id="6" name="Picture 1">
            <a:extLst>
              <a:ext uri="{FF2B5EF4-FFF2-40B4-BE49-F238E27FC236}">
                <a16:creationId xmlns:a16="http://schemas.microsoft.com/office/drawing/2014/main" id="{89E4FDED-C462-C684-607A-9B399D6B7B94}"/>
              </a:ext>
            </a:extLst>
          </p:cNvPr>
          <p:cNvPicPr>
            <a:picLocks noChangeAspect="1" noChangeArrowheads="1"/>
          </p:cNvPicPr>
          <p:nvPr/>
        </p:nvPicPr>
        <p:blipFill>
          <a:blip r:embed="rId2" cstate="print"/>
          <a:srcRect/>
          <a:stretch>
            <a:fillRect/>
          </a:stretch>
        </p:blipFill>
        <p:spPr bwMode="auto">
          <a:xfrm>
            <a:off x="8467121" y="575483"/>
            <a:ext cx="2814219" cy="2035863"/>
          </a:xfrm>
          <a:prstGeom prst="rect">
            <a:avLst/>
          </a:prstGeom>
          <a:solidFill>
            <a:schemeClr val="accent2"/>
          </a:solidFill>
          <a:ln w="9525">
            <a:noFill/>
            <a:miter lim="800000"/>
            <a:headEnd/>
            <a:tailEnd/>
          </a:ln>
        </p:spPr>
      </p:pic>
      <p:sp>
        <p:nvSpPr>
          <p:cNvPr id="7" name="TextBox 6">
            <a:extLst>
              <a:ext uri="{FF2B5EF4-FFF2-40B4-BE49-F238E27FC236}">
                <a16:creationId xmlns:a16="http://schemas.microsoft.com/office/drawing/2014/main" id="{6A4F3E2D-88CD-7927-3C9D-0AE103B7113F}"/>
              </a:ext>
            </a:extLst>
          </p:cNvPr>
          <p:cNvSpPr txBox="1"/>
          <p:nvPr/>
        </p:nvSpPr>
        <p:spPr>
          <a:xfrm>
            <a:off x="8414311" y="2686817"/>
            <a:ext cx="2919838" cy="369332"/>
          </a:xfrm>
          <a:prstGeom prst="rect">
            <a:avLst/>
          </a:prstGeom>
          <a:noFill/>
        </p:spPr>
        <p:txBody>
          <a:bodyPr wrap="none" rtlCol="0">
            <a:spAutoFit/>
          </a:bodyPr>
          <a:lstStyle/>
          <a:p>
            <a:r>
              <a:rPr lang="en-US" i="1" dirty="0"/>
              <a:t>JLab Hall C diamond detector</a:t>
            </a:r>
          </a:p>
        </p:txBody>
      </p:sp>
      <p:grpSp>
        <p:nvGrpSpPr>
          <p:cNvPr id="11" name="Group 10">
            <a:extLst>
              <a:ext uri="{FF2B5EF4-FFF2-40B4-BE49-F238E27FC236}">
                <a16:creationId xmlns:a16="http://schemas.microsoft.com/office/drawing/2014/main" id="{38256716-57FD-9AC5-1463-9C9E8DA85ABF}"/>
              </a:ext>
            </a:extLst>
          </p:cNvPr>
          <p:cNvGrpSpPr/>
          <p:nvPr/>
        </p:nvGrpSpPr>
        <p:grpSpPr>
          <a:xfrm>
            <a:off x="8042058" y="3210657"/>
            <a:ext cx="3664345" cy="3009162"/>
            <a:chOff x="5026814" y="3056149"/>
            <a:chExt cx="3664345" cy="3009162"/>
          </a:xfrm>
        </p:grpSpPr>
        <p:pic>
          <p:nvPicPr>
            <p:cNvPr id="5" name="Picture 4">
              <a:extLst>
                <a:ext uri="{FF2B5EF4-FFF2-40B4-BE49-F238E27FC236}">
                  <a16:creationId xmlns:a16="http://schemas.microsoft.com/office/drawing/2014/main" id="{9C9D8FED-F1C2-102B-F785-8F996CB9A1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14" y="3056149"/>
              <a:ext cx="3664345" cy="3009162"/>
            </a:xfrm>
            <a:prstGeom prst="rect">
              <a:avLst/>
            </a:prstGeom>
          </p:spPr>
        </p:pic>
        <p:cxnSp>
          <p:nvCxnSpPr>
            <p:cNvPr id="9" name="Straight Arrow Connector 8">
              <a:extLst>
                <a:ext uri="{FF2B5EF4-FFF2-40B4-BE49-F238E27FC236}">
                  <a16:creationId xmlns:a16="http://schemas.microsoft.com/office/drawing/2014/main" id="{141DE806-530F-E0F7-8D6D-6212387CA9C7}"/>
                </a:ext>
              </a:extLst>
            </p:cNvPr>
            <p:cNvCxnSpPr/>
            <p:nvPr/>
          </p:nvCxnSpPr>
          <p:spPr>
            <a:xfrm>
              <a:off x="7216137" y="5722930"/>
              <a:ext cx="437745" cy="0"/>
            </a:xfrm>
            <a:prstGeom prst="straightConnector1">
              <a:avLst/>
            </a:prstGeom>
            <a:ln w="28575">
              <a:solidFill>
                <a:schemeClr val="accent4">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3DEE4-1FB7-9A60-6B07-26205DEEC063}"/>
                </a:ext>
              </a:extLst>
            </p:cNvPr>
            <p:cNvSpPr txBox="1"/>
            <p:nvPr/>
          </p:nvSpPr>
          <p:spPr>
            <a:xfrm>
              <a:off x="7653882" y="5538264"/>
              <a:ext cx="683200" cy="369332"/>
            </a:xfrm>
            <a:prstGeom prst="rect">
              <a:avLst/>
            </a:prstGeom>
            <a:noFill/>
          </p:spPr>
          <p:txBody>
            <a:bodyPr wrap="none" rtlCol="0">
              <a:spAutoFit/>
            </a:bodyPr>
            <a:lstStyle/>
            <a:p>
              <a:r>
                <a:rPr lang="en-US" dirty="0">
                  <a:highlight>
                    <a:srgbClr val="FFFF00"/>
                  </a:highlight>
                </a:rPr>
                <a:t>10 ns</a:t>
              </a:r>
            </a:p>
          </p:txBody>
        </p:sp>
      </p:grpSp>
      <p:sp>
        <p:nvSpPr>
          <p:cNvPr id="12" name="TextBox 11">
            <a:extLst>
              <a:ext uri="{FF2B5EF4-FFF2-40B4-BE49-F238E27FC236}">
                <a16:creationId xmlns:a16="http://schemas.microsoft.com/office/drawing/2014/main" id="{DF3FDA1D-7C99-FC51-ADD3-C7D4EDB7C42E}"/>
              </a:ext>
            </a:extLst>
          </p:cNvPr>
          <p:cNvSpPr txBox="1"/>
          <p:nvPr/>
        </p:nvSpPr>
        <p:spPr>
          <a:xfrm>
            <a:off x="274320" y="1280160"/>
            <a:ext cx="6971271"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Position sensitive detectors needed to measure:</a:t>
            </a:r>
          </a:p>
          <a:p>
            <a:pPr marL="742950" lvl="1" indent="-285750">
              <a:spcAft>
                <a:spcPts val="600"/>
              </a:spcAft>
              <a:buFont typeface="Arial" panose="020B0604020202020204" pitchFamily="34" charset="0"/>
              <a:buChar char="•"/>
            </a:pPr>
            <a:r>
              <a:rPr lang="en-US" sz="2000" dirty="0"/>
              <a:t>Scattered electrons </a:t>
            </a:r>
            <a:r>
              <a:rPr lang="en-US" sz="2000" dirty="0">
                <a:sym typeface="Wingdings" pitchFamily="2" charset="2"/>
              </a:rPr>
              <a:t> P</a:t>
            </a:r>
            <a:r>
              <a:rPr lang="en-US" sz="2000" baseline="-25000" dirty="0">
                <a:sym typeface="Wingdings" pitchFamily="2" charset="2"/>
              </a:rPr>
              <a:t>L</a:t>
            </a:r>
          </a:p>
          <a:p>
            <a:pPr marL="742950" lvl="1" indent="-285750">
              <a:spcAft>
                <a:spcPts val="600"/>
              </a:spcAft>
              <a:buFont typeface="Arial" panose="020B0604020202020204" pitchFamily="34" charset="0"/>
              <a:buChar char="•"/>
            </a:pPr>
            <a:r>
              <a:rPr lang="en-US" sz="2000" dirty="0">
                <a:sym typeface="Wingdings" pitchFamily="2" charset="2"/>
              </a:rPr>
              <a:t>Backscattered photons  P</a:t>
            </a:r>
            <a:r>
              <a:rPr lang="en-US" sz="2000" baseline="-25000" dirty="0">
                <a:sym typeface="Wingdings" pitchFamily="2" charset="2"/>
              </a:rPr>
              <a:t>T</a:t>
            </a:r>
          </a:p>
          <a:p>
            <a:pPr marL="285750" indent="-285750">
              <a:spcAft>
                <a:spcPts val="600"/>
              </a:spcAft>
              <a:buFont typeface="Arial" panose="020B0604020202020204" pitchFamily="34" charset="0"/>
              <a:buChar char="•"/>
            </a:pPr>
            <a:r>
              <a:rPr lang="en-US" sz="2000" dirty="0">
                <a:sym typeface="Wingdings" pitchFamily="2" charset="2"/>
              </a:rPr>
              <a:t>Technology choice – diamond strips  radiation hard, good time response</a:t>
            </a:r>
          </a:p>
          <a:p>
            <a:pPr marL="285750" indent="-285750">
              <a:spcAft>
                <a:spcPts val="600"/>
              </a:spcAft>
              <a:buFont typeface="Arial" panose="020B0604020202020204" pitchFamily="34" charset="0"/>
              <a:buChar char="•"/>
            </a:pPr>
            <a:r>
              <a:rPr lang="en-US" sz="2000" dirty="0">
                <a:sym typeface="Wingdings" pitchFamily="2" charset="2"/>
              </a:rPr>
              <a:t>Diamond used during Q-Weak </a:t>
            </a:r>
            <a:r>
              <a:rPr lang="en-US" sz="2000" dirty="0" err="1">
                <a:sym typeface="Wingdings" pitchFamily="2" charset="2"/>
              </a:rPr>
              <a:t>expt</a:t>
            </a:r>
            <a:r>
              <a:rPr lang="en-US" sz="2000" dirty="0">
                <a:sym typeface="Wingdings" pitchFamily="2" charset="2"/>
              </a:rPr>
              <a:t> at </a:t>
            </a:r>
            <a:r>
              <a:rPr lang="en-US" sz="2000" dirty="0" err="1">
                <a:sym typeface="Wingdings" pitchFamily="2" charset="2"/>
              </a:rPr>
              <a:t>Jlab</a:t>
            </a:r>
            <a:r>
              <a:rPr lang="en-US" sz="2000" dirty="0">
                <a:sym typeface="Wingdings" pitchFamily="2" charset="2"/>
              </a:rPr>
              <a:t>  no performance degradation after 10 </a:t>
            </a:r>
            <a:r>
              <a:rPr lang="en-US" sz="2000" dirty="0" err="1">
                <a:sym typeface="Wingdings" pitchFamily="2" charset="2"/>
              </a:rPr>
              <a:t>MRad</a:t>
            </a:r>
            <a:r>
              <a:rPr lang="en-US" sz="2000" dirty="0">
                <a:sym typeface="Wingdings" pitchFamily="2" charset="2"/>
              </a:rPr>
              <a:t> of exposure</a:t>
            </a:r>
          </a:p>
          <a:p>
            <a:pPr marL="285750" indent="-285750">
              <a:spcAft>
                <a:spcPts val="600"/>
              </a:spcAft>
              <a:buFont typeface="Arial" panose="020B0604020202020204" pitchFamily="34" charset="0"/>
              <a:buChar char="•"/>
            </a:pPr>
            <a:r>
              <a:rPr lang="en-US" sz="2000" dirty="0">
                <a:sym typeface="Wingdings" pitchFamily="2" charset="2"/>
              </a:rPr>
              <a:t>Required detector segmentation = 500 </a:t>
            </a:r>
            <a:r>
              <a:rPr lang="en-US" sz="2000" dirty="0">
                <a:latin typeface="Symbol" pitchFamily="2" charset="2"/>
                <a:sym typeface="Wingdings" pitchFamily="2" charset="2"/>
              </a:rPr>
              <a:t>m</a:t>
            </a:r>
            <a:r>
              <a:rPr lang="en-US" sz="2000" dirty="0">
                <a:sym typeface="Wingdings" pitchFamily="2" charset="2"/>
              </a:rPr>
              <a:t>m (electrons)/100-200 </a:t>
            </a:r>
            <a:r>
              <a:rPr lang="en-US" sz="2000" dirty="0">
                <a:latin typeface="Symbol" pitchFamily="2" charset="2"/>
                <a:sym typeface="Wingdings" pitchFamily="2" charset="2"/>
              </a:rPr>
              <a:t>m</a:t>
            </a:r>
            <a:r>
              <a:rPr lang="en-US" sz="2000" dirty="0">
                <a:sym typeface="Wingdings" pitchFamily="2" charset="2"/>
              </a:rPr>
              <a:t>m (photons)</a:t>
            </a:r>
          </a:p>
          <a:p>
            <a:pPr marL="285750" indent="-285750">
              <a:spcAft>
                <a:spcPts val="600"/>
              </a:spcAft>
              <a:buFont typeface="Arial" panose="020B0604020202020204" pitchFamily="34" charset="0"/>
              <a:buChar char="•"/>
            </a:pPr>
            <a:r>
              <a:rPr lang="en-US" sz="2000" dirty="0">
                <a:sym typeface="Wingdings" pitchFamily="2" charset="2"/>
              </a:rPr>
              <a:t>Detector size = 6 cm (electrons)/ 5 cm (photons)</a:t>
            </a:r>
          </a:p>
          <a:p>
            <a:pPr marL="285750" indent="-285750">
              <a:spcAft>
                <a:spcPts val="600"/>
              </a:spcAft>
              <a:buFont typeface="Arial" panose="020B0604020202020204" pitchFamily="34" charset="0"/>
              <a:buChar char="•"/>
            </a:pPr>
            <a:r>
              <a:rPr lang="en-US" sz="2000" dirty="0">
                <a:sym typeface="Wingdings" pitchFamily="2" charset="2"/>
              </a:rPr>
              <a:t>Custom ASIC required  new “FLAT32” chip based on “CALYPSO” (used at LHC) under development for </a:t>
            </a:r>
            <a:r>
              <a:rPr lang="en-US" sz="2000" dirty="0" err="1">
                <a:sym typeface="Wingdings" pitchFamily="2" charset="2"/>
              </a:rPr>
              <a:t>Jlab</a:t>
            </a:r>
            <a:r>
              <a:rPr lang="en-US" sz="2000" dirty="0">
                <a:sym typeface="Wingdings" pitchFamily="2" charset="2"/>
              </a:rPr>
              <a:t>/MOLLER</a:t>
            </a:r>
          </a:p>
          <a:p>
            <a:pPr marL="742950" lvl="1" indent="-285750">
              <a:spcAft>
                <a:spcPts val="600"/>
              </a:spcAft>
              <a:buFont typeface="Arial" panose="020B0604020202020204" pitchFamily="34" charset="0"/>
              <a:buChar char="•"/>
            </a:pPr>
            <a:r>
              <a:rPr lang="en-US" sz="2000" dirty="0">
                <a:sym typeface="Wingdings" pitchFamily="2" charset="2"/>
              </a:rPr>
              <a:t>Already meets timing requirements of EIC (10 ns)</a:t>
            </a:r>
          </a:p>
        </p:txBody>
      </p:sp>
      <p:sp>
        <p:nvSpPr>
          <p:cNvPr id="3" name="TextBox 2">
            <a:extLst>
              <a:ext uri="{FF2B5EF4-FFF2-40B4-BE49-F238E27FC236}">
                <a16:creationId xmlns:a16="http://schemas.microsoft.com/office/drawing/2014/main" id="{C2B25921-77F7-98E0-E91A-49397B02AE00}"/>
              </a:ext>
            </a:extLst>
          </p:cNvPr>
          <p:cNvSpPr txBox="1"/>
          <p:nvPr/>
        </p:nvSpPr>
        <p:spPr>
          <a:xfrm>
            <a:off x="9793008" y="203103"/>
            <a:ext cx="2215991" cy="584775"/>
          </a:xfrm>
          <a:prstGeom prst="rect">
            <a:avLst/>
          </a:prstGeom>
          <a:solidFill>
            <a:srgbClr val="0070C0"/>
          </a:solidFill>
        </p:spPr>
        <p:txBody>
          <a:bodyPr wrap="none" rtlCol="0">
            <a:spAutoFit/>
          </a:bodyPr>
          <a:lstStyle/>
          <a:p>
            <a:pPr algn="r"/>
            <a:r>
              <a:rPr lang="en-US" sz="1600" dirty="0">
                <a:solidFill>
                  <a:schemeClr val="bg1"/>
                </a:solidFill>
              </a:rPr>
              <a:t>#1 technology questions</a:t>
            </a:r>
          </a:p>
          <a:p>
            <a:pPr algn="r"/>
            <a:r>
              <a:rPr lang="en-US" sz="1600" dirty="0">
                <a:solidFill>
                  <a:schemeClr val="bg1"/>
                </a:solidFill>
              </a:rPr>
              <a:t>#5 design maturity</a:t>
            </a:r>
          </a:p>
        </p:txBody>
      </p:sp>
    </p:spTree>
    <p:extLst>
      <p:ext uri="{BB962C8B-B14F-4D97-AF65-F5344CB8AC3E}">
        <p14:creationId xmlns:p14="http://schemas.microsoft.com/office/powerpoint/2010/main" val="279868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3A83-A8EF-9FB5-7C68-CD3A4773F1FD}"/>
              </a:ext>
            </a:extLst>
          </p:cNvPr>
          <p:cNvSpPr>
            <a:spLocks noGrp="1"/>
          </p:cNvSpPr>
          <p:nvPr>
            <p:ph type="title"/>
          </p:nvPr>
        </p:nvSpPr>
        <p:spPr/>
        <p:txBody>
          <a:bodyPr/>
          <a:lstStyle/>
          <a:p>
            <a:r>
              <a:rPr lang="en-US" dirty="0"/>
              <a:t>Photon Calorimeter</a:t>
            </a:r>
          </a:p>
        </p:txBody>
      </p:sp>
      <p:sp>
        <p:nvSpPr>
          <p:cNvPr id="4" name="Slide Number Placeholder 3">
            <a:extLst>
              <a:ext uri="{FF2B5EF4-FFF2-40B4-BE49-F238E27FC236}">
                <a16:creationId xmlns:a16="http://schemas.microsoft.com/office/drawing/2014/main" id="{9CCDAEBD-F5FF-8F25-4A27-949A789638F7}"/>
              </a:ext>
            </a:extLst>
          </p:cNvPr>
          <p:cNvSpPr>
            <a:spLocks noGrp="1"/>
          </p:cNvSpPr>
          <p:nvPr>
            <p:ph type="sldNum" sz="quarter" idx="12"/>
          </p:nvPr>
        </p:nvSpPr>
        <p:spPr/>
        <p:txBody>
          <a:bodyPr/>
          <a:lstStyle/>
          <a:p>
            <a:fld id="{893C5830-40F3-F04E-B2E3-10E6672BA8FF}" type="slidenum">
              <a:rPr lang="en-US" smtClean="0"/>
              <a:pPr/>
              <a:t>8</a:t>
            </a:fld>
            <a:endParaRPr lang="en-US" dirty="0"/>
          </a:p>
        </p:txBody>
      </p:sp>
      <p:sp>
        <p:nvSpPr>
          <p:cNvPr id="6" name="Rectangle 5">
            <a:extLst>
              <a:ext uri="{FF2B5EF4-FFF2-40B4-BE49-F238E27FC236}">
                <a16:creationId xmlns:a16="http://schemas.microsoft.com/office/drawing/2014/main" id="{A75C1D4F-3BE7-69C8-8BAC-4D3A1DA54289}"/>
              </a:ext>
            </a:extLst>
          </p:cNvPr>
          <p:cNvSpPr/>
          <p:nvPr/>
        </p:nvSpPr>
        <p:spPr>
          <a:xfrm>
            <a:off x="361848" y="1188720"/>
            <a:ext cx="6116773" cy="4816703"/>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On-going value engineering (cost/risk)</a:t>
            </a:r>
          </a:p>
          <a:p>
            <a:pPr marL="285750" indent="-285750">
              <a:spcAft>
                <a:spcPts val="600"/>
              </a:spcAft>
              <a:buFont typeface="Arial" panose="020B0604020202020204" pitchFamily="34" charset="0"/>
              <a:buChar char="•"/>
            </a:pPr>
            <a:r>
              <a:rPr lang="en-US" sz="2000" dirty="0"/>
              <a:t>Good energy resolution required for longitudinal polarization measurements, but fast time response required for bunch-by-bunch measurements</a:t>
            </a:r>
          </a:p>
          <a:p>
            <a:pPr marL="285750" indent="-285750">
              <a:spcAft>
                <a:spcPts val="600"/>
              </a:spcAft>
              <a:buFont typeface="Arial" panose="020B0604020202020204" pitchFamily="34" charset="0"/>
              <a:buChar char="•"/>
            </a:pPr>
            <a:r>
              <a:rPr lang="en-US" sz="2000" dirty="0"/>
              <a:t>Tungsten-powder calorimeter (similar to STAR Forward Upgrade) satisfies timing requirements for Compton polarimeters</a:t>
            </a:r>
          </a:p>
          <a:p>
            <a:pPr marL="742950" lvl="1" indent="-285750">
              <a:spcAft>
                <a:spcPts val="600"/>
              </a:spcAft>
              <a:buFont typeface="Arial" panose="020B0604020202020204" pitchFamily="34" charset="0"/>
              <a:buChar char="•"/>
            </a:pPr>
            <a:r>
              <a:rPr lang="en-US" dirty="0"/>
              <a:t>Scintillating fiber embedded in tungsten powder</a:t>
            </a:r>
          </a:p>
          <a:p>
            <a:pPr marL="742950" lvl="1" indent="-285750">
              <a:spcAft>
                <a:spcPts val="600"/>
              </a:spcAft>
              <a:buFont typeface="Arial" panose="020B0604020202020204" pitchFamily="34" charset="0"/>
              <a:buChar char="•"/>
            </a:pPr>
            <a:r>
              <a:rPr lang="en-US" dirty="0"/>
              <a:t>Ample experience with such detectors at BNL</a:t>
            </a:r>
          </a:p>
          <a:p>
            <a:pPr marL="285750" indent="-285750">
              <a:spcAft>
                <a:spcPts val="600"/>
              </a:spcAft>
              <a:buFont typeface="Arial" panose="020B0604020202020204" pitchFamily="34" charset="0"/>
              <a:buChar char="•"/>
            </a:pPr>
            <a:r>
              <a:rPr lang="en-US" sz="2000" dirty="0"/>
              <a:t>Detector size 16 x 16 mm</a:t>
            </a:r>
            <a:r>
              <a:rPr lang="en-US" sz="2000" baseline="30000" dirty="0"/>
              <a:t>2</a:t>
            </a:r>
          </a:p>
          <a:p>
            <a:pPr marL="285750" indent="-285750">
              <a:spcAft>
                <a:spcPts val="600"/>
              </a:spcAft>
              <a:buFont typeface="Arial" panose="020B0604020202020204" pitchFamily="34" charset="0"/>
              <a:buChar char="•"/>
            </a:pPr>
            <a:r>
              <a:rPr lang="en-US" sz="2000" dirty="0"/>
              <a:t>Initially, that long time component rules out lead-tungstate</a:t>
            </a:r>
          </a:p>
          <a:p>
            <a:pPr marL="742950" lvl="1" indent="-285750">
              <a:spcAft>
                <a:spcPts val="600"/>
              </a:spcAft>
              <a:buFont typeface="Arial" panose="020B0604020202020204" pitchFamily="34" charset="0"/>
              <a:buChar char="•"/>
            </a:pPr>
            <a:r>
              <a:rPr lang="en-US" dirty="0"/>
              <a:t>Recent publication suggests time response at room temperature may be acceptable</a:t>
            </a:r>
          </a:p>
        </p:txBody>
      </p:sp>
      <p:pic>
        <p:nvPicPr>
          <p:cNvPr id="8" name="Picture 7">
            <a:extLst>
              <a:ext uri="{FF2B5EF4-FFF2-40B4-BE49-F238E27FC236}">
                <a16:creationId xmlns:a16="http://schemas.microsoft.com/office/drawing/2014/main" id="{F7B43F12-D45A-EA65-94A2-78CBBC95904D}"/>
              </a:ext>
            </a:extLst>
          </p:cNvPr>
          <p:cNvPicPr>
            <a:picLocks noChangeAspect="1"/>
          </p:cNvPicPr>
          <p:nvPr/>
        </p:nvPicPr>
        <p:blipFill>
          <a:blip r:embed="rId2"/>
          <a:stretch>
            <a:fillRect/>
          </a:stretch>
        </p:blipFill>
        <p:spPr>
          <a:xfrm>
            <a:off x="6271098" y="610379"/>
            <a:ext cx="5816471" cy="5173001"/>
          </a:xfrm>
          <a:prstGeom prst="rect">
            <a:avLst/>
          </a:prstGeom>
        </p:spPr>
      </p:pic>
      <p:sp>
        <p:nvSpPr>
          <p:cNvPr id="9" name="Rectangle 8">
            <a:extLst>
              <a:ext uri="{FF2B5EF4-FFF2-40B4-BE49-F238E27FC236}">
                <a16:creationId xmlns:a16="http://schemas.microsoft.com/office/drawing/2014/main" id="{AA575640-5224-32CC-2DEA-7C451D4E4CF4}"/>
              </a:ext>
            </a:extLst>
          </p:cNvPr>
          <p:cNvSpPr/>
          <p:nvPr/>
        </p:nvSpPr>
        <p:spPr>
          <a:xfrm>
            <a:off x="10681212" y="1988820"/>
            <a:ext cx="588767" cy="158170"/>
          </a:xfrm>
          <a:prstGeom prst="rect">
            <a:avLst/>
          </a:prstGeom>
          <a:solidFill>
            <a:srgbClr val="00B050">
              <a:alpha val="320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6F9AD0F-9C26-84B5-78FE-2E6E7D947988}"/>
              </a:ext>
            </a:extLst>
          </p:cNvPr>
          <p:cNvSpPr/>
          <p:nvPr/>
        </p:nvSpPr>
        <p:spPr>
          <a:xfrm>
            <a:off x="10681212" y="2918460"/>
            <a:ext cx="588767" cy="158170"/>
          </a:xfrm>
          <a:prstGeom prst="rect">
            <a:avLst/>
          </a:prstGeom>
          <a:solidFill>
            <a:srgbClr val="00B050">
              <a:alpha val="320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77E33-4040-9389-ED22-6F9EC5997226}"/>
              </a:ext>
            </a:extLst>
          </p:cNvPr>
          <p:cNvSpPr/>
          <p:nvPr/>
        </p:nvSpPr>
        <p:spPr>
          <a:xfrm>
            <a:off x="10669781" y="3882834"/>
            <a:ext cx="588767" cy="158170"/>
          </a:xfrm>
          <a:prstGeom prst="rect">
            <a:avLst/>
          </a:prstGeom>
          <a:solidFill>
            <a:srgbClr val="00B050">
              <a:alpha val="320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82845B-5A4D-0BF2-B45D-F010305FA477}"/>
              </a:ext>
            </a:extLst>
          </p:cNvPr>
          <p:cNvSpPr txBox="1"/>
          <p:nvPr/>
        </p:nvSpPr>
        <p:spPr>
          <a:xfrm>
            <a:off x="7383592" y="5817150"/>
            <a:ext cx="3580572" cy="369332"/>
          </a:xfrm>
          <a:prstGeom prst="rect">
            <a:avLst/>
          </a:prstGeom>
          <a:solidFill>
            <a:schemeClr val="bg1"/>
          </a:solidFill>
        </p:spPr>
        <p:txBody>
          <a:bodyPr wrap="square">
            <a:spAutoFit/>
          </a:bodyPr>
          <a:lstStyle/>
          <a:p>
            <a:r>
              <a:rPr lang="en-US" i="1" dirty="0"/>
              <a:t>M. </a:t>
            </a:r>
            <a:r>
              <a:rPr lang="en-US" i="1" dirty="0" err="1"/>
              <a:t>Follin</a:t>
            </a:r>
            <a:r>
              <a:rPr lang="en-US" i="1" dirty="0"/>
              <a:t> et al 2021 JINST 16 P08040</a:t>
            </a:r>
          </a:p>
        </p:txBody>
      </p:sp>
      <p:sp>
        <p:nvSpPr>
          <p:cNvPr id="3" name="TextBox 2">
            <a:extLst>
              <a:ext uri="{FF2B5EF4-FFF2-40B4-BE49-F238E27FC236}">
                <a16:creationId xmlns:a16="http://schemas.microsoft.com/office/drawing/2014/main" id="{334E4602-CCB0-F13C-E45A-70A38B81752B}"/>
              </a:ext>
            </a:extLst>
          </p:cNvPr>
          <p:cNvSpPr txBox="1"/>
          <p:nvPr/>
        </p:nvSpPr>
        <p:spPr>
          <a:xfrm>
            <a:off x="9793008" y="203103"/>
            <a:ext cx="2215991" cy="338554"/>
          </a:xfrm>
          <a:prstGeom prst="rect">
            <a:avLst/>
          </a:prstGeom>
          <a:solidFill>
            <a:srgbClr val="0070C0"/>
          </a:solidFill>
        </p:spPr>
        <p:txBody>
          <a:bodyPr wrap="none" rtlCol="0">
            <a:spAutoFit/>
          </a:bodyPr>
          <a:lstStyle/>
          <a:p>
            <a:pPr algn="r"/>
            <a:r>
              <a:rPr lang="en-US" sz="1600" dirty="0">
                <a:solidFill>
                  <a:schemeClr val="bg1"/>
                </a:solidFill>
              </a:rPr>
              <a:t>#1 technology questions</a:t>
            </a:r>
          </a:p>
        </p:txBody>
      </p:sp>
    </p:spTree>
    <p:extLst>
      <p:ext uri="{BB962C8B-B14F-4D97-AF65-F5344CB8AC3E}">
        <p14:creationId xmlns:p14="http://schemas.microsoft.com/office/powerpoint/2010/main" val="11800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AE2D-BA3C-361D-E05E-5F7F58406FDE}"/>
              </a:ext>
            </a:extLst>
          </p:cNvPr>
          <p:cNvSpPr>
            <a:spLocks noGrp="1"/>
          </p:cNvSpPr>
          <p:nvPr>
            <p:ph type="title"/>
          </p:nvPr>
        </p:nvSpPr>
        <p:spPr/>
        <p:txBody>
          <a:bodyPr/>
          <a:lstStyle/>
          <a:p>
            <a:r>
              <a:rPr lang="en-US" sz="4400" dirty="0"/>
              <a:t>ESR Compton – Detector Simulations</a:t>
            </a:r>
            <a:endParaRPr lang="en-US" dirty="0"/>
          </a:p>
        </p:txBody>
      </p:sp>
      <p:sp>
        <p:nvSpPr>
          <p:cNvPr id="4" name="Slide Number Placeholder 3">
            <a:extLst>
              <a:ext uri="{FF2B5EF4-FFF2-40B4-BE49-F238E27FC236}">
                <a16:creationId xmlns:a16="http://schemas.microsoft.com/office/drawing/2014/main" id="{70E4A769-34D1-0E8A-9CD6-4083FEB68710}"/>
              </a:ext>
            </a:extLst>
          </p:cNvPr>
          <p:cNvSpPr>
            <a:spLocks noGrp="1"/>
          </p:cNvSpPr>
          <p:nvPr>
            <p:ph type="sldNum" sz="quarter" idx="12"/>
          </p:nvPr>
        </p:nvSpPr>
        <p:spPr/>
        <p:txBody>
          <a:bodyPr/>
          <a:lstStyle/>
          <a:p>
            <a:fld id="{893C5830-40F3-F04E-B2E3-10E6672BA8FF}" type="slidenum">
              <a:rPr lang="en-US" smtClean="0"/>
              <a:pPr/>
              <a:t>9</a:t>
            </a:fld>
            <a:endParaRPr lang="en-US" dirty="0"/>
          </a:p>
        </p:txBody>
      </p:sp>
      <p:pic>
        <p:nvPicPr>
          <p:cNvPr id="5" name="Picture 4" descr="A screenshot of a computer&#10;&#10;Description automatically generated">
            <a:extLst>
              <a:ext uri="{FF2B5EF4-FFF2-40B4-BE49-F238E27FC236}">
                <a16:creationId xmlns:a16="http://schemas.microsoft.com/office/drawing/2014/main" id="{15C02845-E8A1-2F2C-AB17-8DFF9A377D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3522" y="1258737"/>
            <a:ext cx="4826402" cy="4896861"/>
          </a:xfrm>
          <a:prstGeom prst="rect">
            <a:avLst/>
          </a:prstGeom>
          <a:ln>
            <a:solidFill>
              <a:schemeClr val="tx1"/>
            </a:solidFill>
          </a:ln>
        </p:spPr>
      </p:pic>
      <p:sp>
        <p:nvSpPr>
          <p:cNvPr id="6" name="TextBox 5">
            <a:extLst>
              <a:ext uri="{FF2B5EF4-FFF2-40B4-BE49-F238E27FC236}">
                <a16:creationId xmlns:a16="http://schemas.microsoft.com/office/drawing/2014/main" id="{30944714-69D9-CE01-EA6D-E914444AC873}"/>
              </a:ext>
            </a:extLst>
          </p:cNvPr>
          <p:cNvSpPr txBox="1"/>
          <p:nvPr/>
        </p:nvSpPr>
        <p:spPr>
          <a:xfrm>
            <a:off x="365760" y="1188720"/>
            <a:ext cx="5303638" cy="1200329"/>
          </a:xfrm>
          <a:prstGeom prst="rect">
            <a:avLst/>
          </a:prstGeom>
          <a:noFill/>
        </p:spPr>
        <p:txBody>
          <a:bodyPr wrap="square" rtlCol="0">
            <a:spAutoFit/>
          </a:bodyPr>
          <a:lstStyle/>
          <a:p>
            <a:pPr marL="285750" indent="-285750">
              <a:buFont typeface="Wingdings" pitchFamily="2" charset="2"/>
              <a:buChar char="à"/>
            </a:pPr>
            <a:r>
              <a:rPr lang="en-US" dirty="0">
                <a:sym typeface="Wingdings" pitchFamily="2" charset="2"/>
              </a:rPr>
              <a:t>Need high position resolution for backscattered photons for transverse polarization measurement</a:t>
            </a:r>
          </a:p>
          <a:p>
            <a:pPr marL="285750" indent="-285750">
              <a:buFont typeface="Wingdings" pitchFamily="2" charset="2"/>
              <a:buChar char="à"/>
            </a:pPr>
            <a:r>
              <a:rPr lang="en-US" dirty="0">
                <a:sym typeface="Wingdings" pitchFamily="2" charset="2"/>
              </a:rPr>
              <a:t>Best results from longitudinally segmented calorimeter with (x-y) diamond strips</a:t>
            </a:r>
            <a:endParaRPr lang="en-US" dirty="0"/>
          </a:p>
        </p:txBody>
      </p:sp>
      <p:pic>
        <p:nvPicPr>
          <p:cNvPr id="7" name="Picture 6">
            <a:extLst>
              <a:ext uri="{FF2B5EF4-FFF2-40B4-BE49-F238E27FC236}">
                <a16:creationId xmlns:a16="http://schemas.microsoft.com/office/drawing/2014/main" id="{E6D99A3C-69B8-E1BB-03ED-40D107FD68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796" y="2291902"/>
            <a:ext cx="4015588" cy="3009920"/>
          </a:xfrm>
          <a:prstGeom prst="rect">
            <a:avLst/>
          </a:prstGeom>
        </p:spPr>
      </p:pic>
      <p:sp>
        <p:nvSpPr>
          <p:cNvPr id="8" name="TextBox 7">
            <a:extLst>
              <a:ext uri="{FF2B5EF4-FFF2-40B4-BE49-F238E27FC236}">
                <a16:creationId xmlns:a16="http://schemas.microsoft.com/office/drawing/2014/main" id="{88F9AE9B-2CC2-3769-8B45-1A08D24229D3}"/>
              </a:ext>
            </a:extLst>
          </p:cNvPr>
          <p:cNvSpPr txBox="1"/>
          <p:nvPr/>
        </p:nvSpPr>
        <p:spPr>
          <a:xfrm>
            <a:off x="1141187" y="5440401"/>
            <a:ext cx="4444807" cy="369332"/>
          </a:xfrm>
          <a:prstGeom prst="rect">
            <a:avLst/>
          </a:prstGeom>
          <a:solidFill>
            <a:schemeClr val="bg1"/>
          </a:solidFill>
        </p:spPr>
        <p:txBody>
          <a:bodyPr wrap="none" rtlCol="0">
            <a:spAutoFit/>
          </a:bodyPr>
          <a:lstStyle/>
          <a:p>
            <a:r>
              <a:rPr lang="en-US" dirty="0"/>
              <a:t>Overall efficiency 60% w/adequate resolution</a:t>
            </a:r>
          </a:p>
        </p:txBody>
      </p:sp>
      <p:sp>
        <p:nvSpPr>
          <p:cNvPr id="9" name="TextBox 8">
            <a:extLst>
              <a:ext uri="{FF2B5EF4-FFF2-40B4-BE49-F238E27FC236}">
                <a16:creationId xmlns:a16="http://schemas.microsoft.com/office/drawing/2014/main" id="{0D16CEA7-0150-0C68-BDD9-A19565B88561}"/>
              </a:ext>
            </a:extLst>
          </p:cNvPr>
          <p:cNvSpPr txBox="1"/>
          <p:nvPr/>
        </p:nvSpPr>
        <p:spPr>
          <a:xfrm>
            <a:off x="6744804" y="5650674"/>
            <a:ext cx="2296911" cy="369332"/>
          </a:xfrm>
          <a:prstGeom prst="rect">
            <a:avLst/>
          </a:prstGeom>
          <a:noFill/>
        </p:spPr>
        <p:txBody>
          <a:bodyPr wrap="none" rtlCol="0">
            <a:spAutoFit/>
          </a:bodyPr>
          <a:lstStyle/>
          <a:p>
            <a:r>
              <a:rPr lang="en-US" dirty="0"/>
              <a:t>x and y diamond strips</a:t>
            </a:r>
          </a:p>
        </p:txBody>
      </p:sp>
      <p:sp>
        <p:nvSpPr>
          <p:cNvPr id="10" name="TextBox 9">
            <a:extLst>
              <a:ext uri="{FF2B5EF4-FFF2-40B4-BE49-F238E27FC236}">
                <a16:creationId xmlns:a16="http://schemas.microsoft.com/office/drawing/2014/main" id="{853D3D49-84F8-F642-6979-BD5B0FA799C7}"/>
              </a:ext>
            </a:extLst>
          </p:cNvPr>
          <p:cNvSpPr txBox="1"/>
          <p:nvPr/>
        </p:nvSpPr>
        <p:spPr>
          <a:xfrm>
            <a:off x="6634496" y="1320141"/>
            <a:ext cx="2083327" cy="369332"/>
          </a:xfrm>
          <a:prstGeom prst="rect">
            <a:avLst/>
          </a:prstGeom>
          <a:noFill/>
        </p:spPr>
        <p:txBody>
          <a:bodyPr wrap="none" rtlCol="0">
            <a:spAutoFit/>
          </a:bodyPr>
          <a:lstStyle/>
          <a:p>
            <a:r>
              <a:rPr lang="en-US" dirty="0"/>
              <a:t>0.5 cm thick PbWO4</a:t>
            </a:r>
          </a:p>
        </p:txBody>
      </p:sp>
      <p:sp>
        <p:nvSpPr>
          <p:cNvPr id="11" name="TextBox 10">
            <a:extLst>
              <a:ext uri="{FF2B5EF4-FFF2-40B4-BE49-F238E27FC236}">
                <a16:creationId xmlns:a16="http://schemas.microsoft.com/office/drawing/2014/main" id="{B510DAE0-17F9-2663-F68F-A5E555225AB0}"/>
              </a:ext>
            </a:extLst>
          </p:cNvPr>
          <p:cNvSpPr txBox="1"/>
          <p:nvPr/>
        </p:nvSpPr>
        <p:spPr>
          <a:xfrm>
            <a:off x="9646300" y="1320141"/>
            <a:ext cx="1763624" cy="369332"/>
          </a:xfrm>
          <a:prstGeom prst="rect">
            <a:avLst/>
          </a:prstGeom>
          <a:noFill/>
        </p:spPr>
        <p:txBody>
          <a:bodyPr wrap="none" rtlCol="0">
            <a:spAutoFit/>
          </a:bodyPr>
          <a:lstStyle/>
          <a:p>
            <a:r>
              <a:rPr lang="en-US" dirty="0"/>
              <a:t>20 cm long block</a:t>
            </a:r>
          </a:p>
        </p:txBody>
      </p:sp>
      <p:cxnSp>
        <p:nvCxnSpPr>
          <p:cNvPr id="12" name="Straight Arrow Connector 11">
            <a:extLst>
              <a:ext uri="{FF2B5EF4-FFF2-40B4-BE49-F238E27FC236}">
                <a16:creationId xmlns:a16="http://schemas.microsoft.com/office/drawing/2014/main" id="{21746230-7A47-9D3D-EC1F-2FFC78D75DC3}"/>
              </a:ext>
            </a:extLst>
          </p:cNvPr>
          <p:cNvCxnSpPr>
            <a:cxnSpLocks/>
          </p:cNvCxnSpPr>
          <p:nvPr/>
        </p:nvCxnSpPr>
        <p:spPr>
          <a:xfrm flipH="1">
            <a:off x="9898483" y="2377233"/>
            <a:ext cx="604484" cy="668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860EAF-8CC8-968B-3AB1-EE2219D0AFF7}"/>
              </a:ext>
            </a:extLst>
          </p:cNvPr>
          <p:cNvCxnSpPr/>
          <p:nvPr/>
        </p:nvCxnSpPr>
        <p:spPr>
          <a:xfrm flipV="1">
            <a:off x="7968210" y="4794046"/>
            <a:ext cx="208721" cy="883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D8BA2C-FBA4-A39D-9C4C-15CCD499EC8F}"/>
              </a:ext>
            </a:extLst>
          </p:cNvPr>
          <p:cNvCxnSpPr>
            <a:cxnSpLocks/>
          </p:cNvCxnSpPr>
          <p:nvPr/>
        </p:nvCxnSpPr>
        <p:spPr>
          <a:xfrm>
            <a:off x="7670617" y="2296202"/>
            <a:ext cx="268285" cy="1337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BE1827-5DDE-4D64-857A-565E87682C60}"/>
              </a:ext>
            </a:extLst>
          </p:cNvPr>
          <p:cNvCxnSpPr>
            <a:cxnSpLocks/>
          </p:cNvCxnSpPr>
          <p:nvPr/>
        </p:nvCxnSpPr>
        <p:spPr>
          <a:xfrm>
            <a:off x="7673744" y="2296202"/>
            <a:ext cx="437179" cy="1250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45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rev0420_Widescreen" id="{9E38B862-608B-A543-ACF9-09AE29A0433D}" vid="{C9BD760F-AF2A-1741-8180-A6B740950F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9e4a43c1-b2a9-408a-8cac-448eda25f0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12" ma:contentTypeDescription="Create a new document." ma:contentTypeScope="" ma:versionID="d6a1a5266b928f462205c9a8d42d342f">
  <xsd:schema xmlns:xsd="http://www.w3.org/2001/XMLSchema" xmlns:xs="http://www.w3.org/2001/XMLSchema" xmlns:p="http://schemas.microsoft.com/office/2006/metadata/properties" xmlns:ns2="9e4a43c1-b2a9-408a-8cac-448eda25f0f3" xmlns:ns3="dd7425a4-fa23-406d-b478-3c2992d2d4ba" xmlns:ns4="3bfd71d5-c7ac-4dca-b865-a609d1eb4074" targetNamespace="http://schemas.microsoft.com/office/2006/metadata/properties" ma:root="true" ma:fieldsID="de13b0ffcf723a3d3b828d5f79b91e92" ns2:_="" ns3:_="" ns4:_="">
    <xsd:import namespace="9e4a43c1-b2a9-408a-8cac-448eda25f0f3"/>
    <xsd:import namespace="dd7425a4-fa23-406d-b478-3c2992d2d4ba"/>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D16CF-CCAD-40C9-AEA4-6ECC95C36F8C}">
  <ds:schemaRefs>
    <ds:schemaRef ds:uri="http://purl.org/dc/elements/1.1/"/>
    <ds:schemaRef ds:uri="9e4a43c1-b2a9-408a-8cac-448eda25f0f3"/>
    <ds:schemaRef ds:uri="http://schemas.microsoft.com/office/2006/metadata/properties"/>
    <ds:schemaRef ds:uri="http://purl.org/dc/terms/"/>
    <ds:schemaRef ds:uri="dd7425a4-fa23-406d-b478-3c2992d2d4ba"/>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3bfd71d5-c7ac-4dca-b865-a609d1eb4074"/>
    <ds:schemaRef ds:uri="http://purl.org/dc/dcmitype/"/>
  </ds:schemaRefs>
</ds:datastoreItem>
</file>

<file path=customXml/itemProps2.xml><?xml version="1.0" encoding="utf-8"?>
<ds:datastoreItem xmlns:ds="http://schemas.openxmlformats.org/officeDocument/2006/customXml" ds:itemID="{691350E5-4A37-49A0-9C34-040A0ECAD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87D868-2FE5-4E6E-B6DE-0B31813BAE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EIC_PPT_Template_rev0420_Widescreen</Template>
  <TotalTime>4425</TotalTime>
  <Words>2466</Words>
  <Application>Microsoft Macintosh PowerPoint</Application>
  <PresentationFormat>Widescreen</PresentationFormat>
  <Paragraphs>425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Symbol</vt:lpstr>
      <vt:lpstr>Wingdings</vt:lpstr>
      <vt:lpstr>Office Theme</vt:lpstr>
      <vt:lpstr>WBS 6.10.14 Polarimetry  </vt:lpstr>
      <vt:lpstr>Requirements</vt:lpstr>
      <vt:lpstr>Overview</vt:lpstr>
      <vt:lpstr>Electron Polarimetry – WBS 6.10.14.01</vt:lpstr>
      <vt:lpstr>Electron Storage Ring Compton</vt:lpstr>
      <vt:lpstr>ESR Compton – Laser System</vt:lpstr>
      <vt:lpstr>Position Sensitive Detectors</vt:lpstr>
      <vt:lpstr>Photon Calorimeter</vt:lpstr>
      <vt:lpstr>ESR Compton – Detector Simulations</vt:lpstr>
      <vt:lpstr>ESR Compton – Beamline Design and Synchroton Backgrounds</vt:lpstr>
      <vt:lpstr>Rapid Cycling Synchrotron Compton</vt:lpstr>
      <vt:lpstr>Transverse Polarimetry in  Multi-Photon mode</vt:lpstr>
      <vt:lpstr>Overview</vt:lpstr>
      <vt:lpstr>Hadron Polarimetry – WBS 6.10.14.02</vt:lpstr>
      <vt:lpstr>IR-4 Layout</vt:lpstr>
      <vt:lpstr>Local Polarimeter at IR-6</vt:lpstr>
      <vt:lpstr>Fiber Target Polarimeters</vt:lpstr>
      <vt:lpstr>Impedance in Polarimeter Chamber</vt:lpstr>
      <vt:lpstr>Hadron Polarimeter R&amp;D</vt:lpstr>
      <vt:lpstr>Hadron Polarimetry R&amp;D</vt:lpstr>
      <vt:lpstr>Polarimetry Subsystem Status Review</vt:lpstr>
      <vt:lpstr>Polarimetry Subsystem Status Review</vt:lpstr>
      <vt:lpstr>Polarimetry Schedule</vt:lpstr>
      <vt:lpstr>Summary</vt:lpstr>
      <vt:lpstr>EXTRA</vt:lpstr>
      <vt:lpstr>ESR Compton – Synchrotron Radiation</vt:lpstr>
      <vt:lpstr>ESR Lattice Update</vt:lpstr>
      <vt:lpstr>Beam Heating of Target Material</vt:lpstr>
      <vt:lpstr>Carbon Polarimeter</vt:lpstr>
    </vt:vector>
  </TitlesOfParts>
  <Company>Brookhaven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Schoefer, Kristine</dc:creator>
  <cp:lastModifiedBy>Dave Gaskell</cp:lastModifiedBy>
  <cp:revision>24</cp:revision>
  <dcterms:created xsi:type="dcterms:W3CDTF">2022-03-28T18:21:24Z</dcterms:created>
  <dcterms:modified xsi:type="dcterms:W3CDTF">2023-08-23T22:00:05Z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y fmtid="{D5CDD505-2E9C-101B-9397-08002B2CF9AE}" pid="3" name="MediaServiceImageTags">
    <vt:lpwstr/>
  </property>
</Properties>
</file>