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316" r:id="rId5"/>
    <p:sldId id="2277" r:id="rId6"/>
    <p:sldId id="3901" r:id="rId7"/>
    <p:sldId id="2298" r:id="rId8"/>
    <p:sldId id="3964" r:id="rId9"/>
    <p:sldId id="3952" r:id="rId10"/>
    <p:sldId id="3953" r:id="rId11"/>
    <p:sldId id="3959" r:id="rId12"/>
    <p:sldId id="3960" r:id="rId13"/>
    <p:sldId id="3961" r:id="rId14"/>
    <p:sldId id="268" r:id="rId15"/>
    <p:sldId id="3946" r:id="rId16"/>
    <p:sldId id="3962" r:id="rId17"/>
    <p:sldId id="3963" r:id="rId18"/>
    <p:sldId id="258" r:id="rId19"/>
    <p:sldId id="3823" r:id="rId20"/>
    <p:sldId id="3956" r:id="rId21"/>
    <p:sldId id="3958" r:id="rId22"/>
    <p:sldId id="3966" r:id="rId23"/>
    <p:sldId id="3957" r:id="rId24"/>
    <p:sldId id="259" r:id="rId25"/>
    <p:sldId id="261" r:id="rId26"/>
    <p:sldId id="3944" r:id="rId27"/>
    <p:sldId id="3940" r:id="rId28"/>
    <p:sldId id="269"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0066FF"/>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6"/>
  </p:normalViewPr>
  <p:slideViewPr>
    <p:cSldViewPr snapToGrid="0" snapToObjects="1">
      <p:cViewPr varScale="1">
        <p:scale>
          <a:sx n="102" d="100"/>
          <a:sy n="102" d="100"/>
        </p:scale>
        <p:origin x="7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1T16:58:52.753"/>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359 523,'-2'5,"0"1,0-1,-1 0,0 0,0 0,0-1,0 1,-7 6,-5 8,5-1,0 1,0 0,2 1,1 0,0 0,-3 22,-16 128,23-144,-4 63,7 118,3-78,-2-103,1 0,2 1,1-2,1 1,9 25,5 5,30 60,-36-85,2 0,1-2,2 1,23 27,-27-37,-2-1,0 1,15 35,9 13,-28-54,1 0,0 0,1-1,1-1,-1 0,2 0,0-1,0-1,1 0,1-1,15 8,-14-8,0 0,24 20,-25-17,0-1,25 13,5 0,-32-16,1 0,-1-1,1-1,0 0,1-1,-1-1,31 5,94 4,211 45,-261-35,107 21,-180-42,-1 0,1-2,0 1,0-2,0 0,-1-1,28-7,-19 2,-1-2,0 0,0-2,25-15,22-17,-3-3,107-95,-109 90,-51 41,0 0,-1 0,0-1,-1-1,0 0,-1-1,13-18,-13 13,12-19,34-77,-48 89,-1-1,-1 0,-1 0,-2-1,2-33,3-25,4-94,-11 39,-5-195,2 327,0 1,-1 0,0 0,0 0,0 0,-1 0,0 0,0 0,0 1,-1 0,0 0,-1 0,1 0,-1 0,-8-6,-8-6,0 2,0 1,-25-13,-12-9,2-5,-72-73,-29-23,77 71,48 38,-2 2,-38-23,71 49,-77-47,-1 3,-158-62,177 88,-2 2,-121-16,-130 18,242 13,43 1,-1 0,0 1,1 2,-29 6,47-6,1 2,0-1,1 1,-1 0,0 1,1 0,0 1,1-1,-1 1,-9 10,-8 11,-31 42,25-29,-40 50,4 3,-77 146,105-170,-74 156,104-201,0 0,1 1,2 0,1 0,0 0,2 1,0 41,4-46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8:03.553"/>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8:06.964"/>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8:11.788"/>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7:58.270"/>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8:00.024"/>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8:18.854"/>
    </inkml:context>
    <inkml:brush xml:id="br0">
      <inkml:brushProperty name="width" value="0.05" units="cm"/>
      <inkml:brushProperty name="height" value="0.05" units="cm"/>
      <inkml:brushProperty name="color" value="#FFFFFF"/>
    </inkml:brush>
  </inkml:definitions>
  <inkml:trace contextRef="#ctx0" brushRef="#br0">16 56 24575,'1'8'0,"-1"0"0,1 0 0,1 0 0,-1-1 0,1 1 0,1-1 0,0 1 0,0-1 0,0 1 0,6 8 0,-8-54 0,0 19 0,0 13 0,-1 1 0,0 0 0,0 0 0,0-1 0,0 1 0,-1 0 0,0 0 0,-2-8 0,-2 48 0,6-16 0,-1-11 0,0 0 0,0 0 0,0 0 0,-3 14 0,3-21 0,-1 1 0,1-1 0,-1 0 0,0 1 0,1-1 0,0 0 0,-1 0 0,0 1 0,0-1 0,1 0 0,-2 0 0,1 0 0,1 0 0,-2 1 0,1-2 0,0 1 0,0 0 0,0 0 0,0-1 0,-1 1 0,1 0 0,-1 0 0,2-1 0,-2 0 0,1 1 0,-1-1 0,1 1 0,-1-1 0,1 0 0,-1 0 0,-1 0 0,23-2 0,-14 2 0,-1-1 0,1 0 0,-1 1 0,0 0 0,1 0 0,0 1 0,-1 0 0,1-1 0,-1 2 0,8 2 0,-12-3 0,0 0 0,0 0 0,0 1 0,0-1 0,0 0 0,-1 1 0,1-1 0,-1 1 0,1-1 0,-1 1 0,1-1 0,-1 1 0,1 0 0,-1-1 0,0 1 0,0-1 0,0 1 0,0-1 0,0 1 0,-1 2 0,1-4 0,0 1 0,-1-1 0,1 1 0,0 0 0,0-1 0,0 0 0,0 1 0,-1-1 0,1 1 0,0-1 0,0 1 0,0-1 0,0 0 0,-1 1 0,1-1 0,-1 1 0,1-1 0,-1 1 0,1-1 0,0 0 0,0 0 0,-1 0 0,0 1 0,0-1 0,1 0 0,-1-1 0,0 1 0,0 0 0,1 0 0,-1 0 0,0 0 0,0-1 0,1 1 0,0-1 0,-1 0 0,0 1 0,1 0 0,-1 0 0,1-1 0,0 0 0,-1 0 0,0 1 0,1 0 0,-1-1 0,1 0 0,0-1 0,-4-4 0,1 0 0,1-1 0,-1 0 0,0 1 0,2-1 0,-1 0 0,-1-12 0,-1-50 0,4 63 0,-1-3 0,1-23 0,0 31 0,1-1 0,-1 1 0,0-1 0,0 1 0,1 0 0,-1-1 0,0 1 0,0-1 0,1 1 0,0 0 0,0 0 0,-1-1 0,1 1 0,0 0 0,0 0 0,-1 0 0,3-2 0,-3 3 0,0 0 0,1 0 0,-1 0 0,1 0 0,-1-1 0,1 1 0,-1 0 0,0 0 0,0 0 0,0 0 0,1-1 0,-1 1 0,1 0 0,-1 0 0,1 0 0,-1 0 0,0 0 0,0 1 0,1-1 0,-1 0 0,1 0 0,-1 0 0,1 0 0,-1 0 0,0 1 0,0-1 0,1 0 0,-1 0 0,0 0 0,1 0 0,-1 0 0,1 1 0,7 13 0,-2 16 0,-10 56 0,4-85 0,0-1 0,0 0 0,0 0 0,-1 0 0,1 1 0,0-1 0,0 1 0,0-1 0,0 1 0,0-1 0,0 0 0,0 0 0,0 1 0,0-1 0,1 1 0,-1-1 0,0 0 0,0 1 0,0-1 0,0 0 0,1 0 0,-1 1 0,0-1 0,0 0 0,1 1 0,-1-1 0,0 0 0,0 1 0,0-1 0,0 0 0,1 0 0,-1 0 0,1 0 0,-1 0 0,0 1 0,1-1 0,-1 0 0,0 0 0,0 0 0,1 0 0,-1 1 0,1-1 0,-1 0 0,0 0 0,1 0 0,-1 0 0,0 0 0,0 0 0,1 0 0,-1-1 0,1 1 0,-1 0 0,1 0 0,-1 0 0,0 0 0,0 0 0,0-1 0,1 1 0,-1 0 0,1 0 0,-1 0 0,0 0 0,1 0 0,-1-1 0,0 0 0,14-19 0,-11-3 0,-3 20 0,0 0 0,0 0 0,0 0 0,1 0 0,-1 0 0,1 0 0,0-1 0,0 1 0,-1 1 0,2-1 0,-1 0 0,3-4 0,-4 7 0,1 0 0,0 0 0,-1 0 0,0 0 0,1 0 0,0 0 0,-1 0 0,1 0 0,-1 0 0,1 0 0,-1 0 0,1 0 0,0 0 0,-1 1 0,0-1 0,1 0 0,-1 0 0,1 0 0,0 0 0,-1 1 0,0-1 0,0 1 0,1-1 0,0 1 0,-1-1 0,1 0 0,-1 0 0,0 1 0,0 0 0,0-1 0,1 1 0,-1-1 0,0 0 0,0 1 0,1 0 0,-1-1 0,0 1 0,0-1 0,0 0 0,0 2 0,9 23 0,-8-16 0,2 5 0,0-14 0,0-9 0,-2 4 0,10-21 0,-11 26 0,0 0 0,0-1 0,0 1 0,0 0 0,0 0 0,0 0 0,0 0 0,0 0 0,0 0 0,1 0 0,-1 0 0,0 0 0,0 0 0,0 0 0,1 0 0,-1 0 0,0 0 0,0 0 0,0 0 0,1 0 0,-1 0 0,0 0 0,0 0 0,0 0 0,0 0 0,0 0 0,0 0 0,0 0 0,0 0 0,1 0 0,-1 0 0,0 0 0,0 0 0,0 0 0,0 0 0,1 0 0,-1 0 0,0 0 0,0 0 0,0 0 0,0 0 0,1 0 0,-1 0 0,0 1 0,6 16 0,-3-2 0,3 9 0,1-23 0,4-13 0,2-13 0,-12 21 0,0 0 0,2 0 0,-2 1 0,1 0 0,0-1 0,0 1 0,0-1 0,1 1 0,5-5 0,-7 8 0,-1 0 0,0 1 0,0-1 0,0 0 0,0 0 0,1 0 0,-1 0 0,0 1 0,1-1 0,-1 0 0,0 1 0,0-1 0,1 1 0,-1-1 0,0 0 0,0 0 0,0 1 0,0-1 0,0 1 0,0-1 0,0 0 0,0 1 0,0-1 0,0 0 0,0 0 0,0 1 0,0-1 0,0 1 0,0-1 0,0 1 0,0-1 0,0 0 0,-1 0 0,1 1 0,0 0 0,-3 15 0,3-15 0,-8 32 0,9-29 0,5-21 0,14-43 0,-17 63 0,1 11 0,2 14 0,-6-28 0,0 0 0,0 0 0,0 1 0,0-1 0,0 1 0,0-1 0,0 0 0,0 1 0,0-1 0,0 0 0,0 0 0,0 0 0,0 0 0,1 1 0,-1-1 0,0 0 0,0 1 0,0-1 0,0 0 0,1 0 0,-1 1 0,0-1 0,0 0 0,0 0 0,0 0 0,0 0 0,0 0 0,1 0 0,-1 1 0,0-1 0,1 0 0,-1 0 0,0 0 0,1 0 0,-1 0 0,0 0 0,0 0 0,0 1 0,0-1 0,1 0 0,-1 0 0,0 0 0,1 0 0,-1-1 0,1 1 0,-1 0 0,0 0 0,0 0 0,0 0 0,1 0 0,13-15 0,9-22 0,-22 35 0,8-14 0,-6 16 0,-1 10 0,-4 3 0,2-10 0,0 0 0,-1 0 0,1 0 0,0 0 0,0 0 0,0 1 0,0-1 0,1 0 0,-1 0 0,3 5 0,-3-8 0,0 0 0,1 0 0,0 0 0,-1 0 0,1 0 0,-1 0 0,0 0 0,1 0 0,-1-1 0,1 1 0,0 0 0,-1-1 0,0 1 0,0 0 0,1 0 0,0 0 0,-1-1 0,1 1 0,-1 0 0,0-1 0,0 1 0,0-1 0,1 1 0,-1 0 0,0-1 0,1 1 0,-1-2 0,12-16 0,-10 15 0,-1 2 0,-1 1 0,0 0 0,0-1 0,1 1 0,-1 0 0,0-1 0,0 1 0,0 0 0,0 0 0,1 0 0,-1 0 0,0 0 0,1 0 0,-1-1 0,0 1 0,1 0 0,-1 0 0,0 0 0,0 0 0,0 0 0,1 0 0,-1 0 0,1 0 0,-1 0 0,1 0 0,-1 0 0,0 0 0,0 0 0,0 0 0,1 0 0,-1 0 0,0 0 0,1 1 0,-1-1 0,1 0 0,-1 0 0,0 0 0,0 0 0,0 0 0,0 0 0,1 0 0,-1 1 0,0-1 0,0 0 0,1 1 0,-1-1 0,0 0 0,0 1 0,1-1 0,-1 0 0,0 0 0,0 0 0,0 1 0,0-1 0,0 1 0,0-1 0,0 0 0,0 1 0,0-1 0,0 0 0,0 0 0,0 1 0,9 33 0,-3-12 0,-6-22 0,0 1 0,1 0 0,-1-1 0,0 1 0,0-1 0,0 0 0,1 0 0,-1 1 0,0 0 0,1-1 0,-1 1 0,0-1 0,0 0 0,0 0 0,0 0 0,1 1 0,-1-1 0,1 1 0,-1-1 0,1 0 0,-1 1 0,0-1 0,0 0 0,1 0 0,0 0 0,-1 0 0,1 0 0,-1 0 0,0 0 0,1 0 0,-1 0 0,1 0 0,-1 0 0,1 0 0,-1 0 0,0 0 0,1 0 0,-1 0 0,1 0 0,0 0 0,-1 0 0,0 0 0,0 0 0,1 0 0,-1-1 0,1 1 0,-1 0 0,1-1 0,-1 1 0,0 0 0,0-1 0,1 1 0,-1 0 0,0 0 0,1-1 0,-1 1 0,0-1 0,1 1 0,-1-1 0,16-33 0,-9 19 0,-6 15 0,-1 1 0,0-1 0,1 0 0,0 1 0,-1 0 0,1-1 0,-1 1 0,0-1 0,1 1 0,-1 0 0,1-1 0,-1 1 0,0-1 0,1 1 0,-1 0 0,0 0 0,0-1 0,0 1 0,0 0 0,0 0 0,0-1 0,0 1 0,0 1 0,5 23 0,-1-8 0,3-14 0,10-18 0,-7 5 0,-10 9 0,0 1 0,0 0 0,0 0 0,1-1 0,-1 1 0,0 0 0,0 0 0,1 0 0,-1 0 0,0 0 0,0 0 0,0 0 0,0 0 0,0 0 0,1 0 0,-1 0 0,0 0 0,1 0 0,-1-1 0,0 1 0,1 0 0,-1 0 0,0 0 0,0 1 0,0-1 0,0 0 0,1 0 0,-1 0 0,0 0 0,1 0 0,-1 0 0,0 0 0,1 0 0,-1 0 0,0 0 0,0 0 0,0 0 0,0 0 0,0 1 0,0-1 0,1 0 0,-1 0 0,0 1 0,0-1 0,0 0 0,0 1 0,1-1 0,-1 0 0,0 0 0,0 0 0,0 0 0,6 20 0,2 0 0,-7-20 0,0 0 0,-1 1 0,1-1 0,0 0 0,0 0 0,0 0 0,0 0 0,0 0 0,-1 0 0,1-1 0,0 1 0,0 0 0,-1 0 0,1-1 0,0 1 0,0 0 0,-1 0 0,1-1 0,0 1 0,0-1 0,-1 1 0,0-1 0,1 1 0,0 0 0,-1-1 0,1 0 0,-1 0 0,0 1 0,1-1 0,0 0 0,0 0 0,14-26 0,-12 22 0,-6 19-1365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8:27.506"/>
    </inkml:context>
    <inkml:brush xml:id="br0">
      <inkml:brushProperty name="width" value="0.35" units="cm"/>
      <inkml:brushProperty name="height" value="0.35" units="cm"/>
      <inkml:brushProperty name="color" value="#FFFFFF"/>
    </inkml:brush>
  </inkml:definitions>
  <inkml:trace contextRef="#ctx0" brushRef="#br0">132 1 24575,'3'0'0,"0"1"0,-1 0 0,0-1 0,0 1 0,1 0 0,-1 0 0,-1 0 0,2 0 0,-1 0 0,0 1 0,0-1 0,0 1 0,-1-1 0,1 1 0,-1 0 0,1 0 0,-1 0 0,1-1 0,-1 2 0,1-1 0,0 4 0,3 2 0,-2 0 0,1 1 0,-1 0 0,3 11 0,-1-3 0,-5-13 0,2 0 0,-1-1 0,-1 0 0,1 1 0,0 0 0,-1 0 0,0 7 0,0-10 0,-1 1 0,0-1 0,1 1 0,0-1 0,-1 0 0,0 1 0,0-1 0,0 0 0,0 0 0,0 1 0,0-1 0,0 0 0,0 0 0,0 0 0,-1 0 0,1 0 0,0 0 0,0-1 0,-1 1 0,1 0 0,-1-1 0,1 1 0,-1-1 0,-1 1 0,-7 1 0,-1 1 0,1-1 0,-2-1 0,2-1 0,-1 1 0,0-1 0,1-1 0,-1 0 0,-12-3 0,12 0 0,-1 0 0,1-1 0,-13-9 0,24 10 0,9 1 0,14-3 0,-20 6 0,40-9 0,-20 6 0,0-1 0,-1-2 0,28-10 0,-28 6-90,-17 7-37,1 0-1,-1 1 1,1 0-1,0 0 1,0 0-1,0 1 1,0-1-1,0 1 0,11 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8:42.40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8:56.824"/>
    </inkml:context>
    <inkml:brush xml:id="br0">
      <inkml:brushProperty name="width" value="0.025" units="cm"/>
      <inkml:brushProperty name="height" value="0.025" units="cm"/>
      <inkml:brushProperty name="color" value="#FFFFFF"/>
    </inkml:brush>
  </inkml:definitions>
  <inkml:trace contextRef="#ctx0" brushRef="#br0">6 99 24575,'1'-26'0,"6"-46"0,-9 112 33,2-32-233,0 0 1,-1 1-1,0-1 0,0 0 0,0 0 1,-4 12-1,3-16-6626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8:59.212"/>
    </inkml:context>
    <inkml:brush xml:id="br0">
      <inkml:brushProperty name="width" value="0.025" units="cm"/>
      <inkml:brushProperty name="height" value="0.025" units="cm"/>
      <inkml:brushProperty name="color" value="#FFFFFF"/>
    </inkml:brush>
  </inkml:definitions>
  <inkml:trace contextRef="#ctx0" brushRef="#br0">1 0 24575,'0'123'-1365,"0"-117"-5461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1T16:58:56.418"/>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237 266,'-1'6,"-1"-1,1 0,-1 0,-1 0,1 0,-1 0,0 0,-5 6,0 2,-30 49,21-37,1 1,1 0,2 1,1 0,0 1,-9 42,-3 63,7 2,-1 260,19-384,1 1,0-1,1 0,0 0,1 0,0 0,1 0,0-1,1 0,0 0,14 18,3 0,1-1,41 37,-49-51,1 0,1-1,0-1,0-1,37 16,105 26,-87-31,-38-13,1-2,0-1,-1-2,2-2,61-5,-2 1,-76 2,-1-1,1-1,-1 0,0-2,0 0,0-1,-1-1,29-15,137-52,-128 55,-2-2,0-3,-1-2,62-42,-108 62,0-1,-1 1,1-1,-1 0,-1 0,1 0,-1-1,-1 0,1 0,-1 0,-1-1,1 0,-2 1,1-1,-1 0,1-11,1-16,-2 0,-3-65,-1 43,-1 19,-1 0,-2 0,-2 1,-1 0,-2 1,-2 0,-1 0,-2 2,-1 0,-38-56,36 66,-2 1,0 0,-2 2,0 1,-48-34,35 28,-60-59,74 64,-1 2,-1 0,0 1,-2 1,0 2,-1 0,-51-20,-11 2,-110-24,101 31,48 17,0 2,-1 2,0 2,0 3,-57 5,11-2,54-1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9:01.534"/>
    </inkml:context>
    <inkml:brush xml:id="br0">
      <inkml:brushProperty name="width" value="0.025" units="cm"/>
      <inkml:brushProperty name="height" value="0.025" units="cm"/>
      <inkml:brushProperty name="color" value="#FFFFFF"/>
    </inkml:brush>
  </inkml:definitions>
  <inkml:trace contextRef="#ctx0" brushRef="#br0">24 53 24575,'-1'2'0,"0"0"0,0 0 0,0 1 0,0-1 0,0 0 0,-1 0 0,1 0 0,0 0 0,-1 0 0,0-1 0,1 1 0,-1 0 0,0-1 0,-2 2 0,4-6 0,1 0 0,-1 1 0,1-1 0,-1 0 0,1 1 0,0-1 0,0 1 0,2-5 0,-3 7 0,16-50-1365,-14 45-5461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9:24.480"/>
    </inkml:context>
    <inkml:brush xml:id="br0">
      <inkml:brushProperty name="width" value="0.025" units="cm"/>
      <inkml:brushProperty name="height" value="0.025" units="cm"/>
    </inkml:brush>
  </inkml:definitions>
  <inkml:trace contextRef="#ctx0" brushRef="#br0">14 1 24575,'-7'116'0,"1"-86"-1365,5-24-5461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1T17:26:49.242"/>
    </inkml:context>
    <inkml:brush xml:id="br0">
      <inkml:brushProperty name="width" value="0.2" units="cm"/>
      <inkml:brushProperty name="height" value="0.4" units="cm"/>
      <inkml:brushProperty name="color" value="#EF0C4D"/>
      <inkml:brushProperty name="tip" value="rectangle"/>
      <inkml:brushProperty name="rasterOp" value="maskPen"/>
      <inkml:brushProperty name="ignorePressure" value="1"/>
    </inkml:brush>
  </inkml:definitions>
  <inkml:trace contextRef="#ctx0" brushRef="#br0">0 351,'559'0,"-531"-2,-1-1,0-1,40-11,-37 7,-1 2,47-4,10 0,-69 6,-1 1,1 1,-1 1,1 0,0 2,-1-1,22 5,-22-1,-9-1,0-1,-1-1,1 1,0-1,0 0,0 0,0-1,0 0,0 0,0-1,10-2,-16 2,-1 1,1-1,0 0,0 0,0 0,-1 0,1 0,0 0,-1 0,1-1,-1 1,1 0,-1 0,0 0,0 0,1-1,-1 1,0 0,0 0,0-1,0 1,0 0,0 0,-1 0,1-1,0 1,-1 0,1 0,-1 0,1 0,-1 0,1 0,-1 0,0 0,-1-2,-25-38,7 20,-2 0,-38-28,-19-19,14 10,77 98,1-15,0-2,25 31,-28-42,-1 1,0 0,0 0,-1 0,-1 1,0 1,-1-1,-1 1,0 0,-1 0,2 19,-4-21,1 0,0 0,0 0,8 17,-5-13,-6-15,1 0,-1 0,0 0,0 1,0-1,0 0,0 0,0 0,-1 0,1 1,-1-1,1 0,-1 0,0 0,0 0,0 0,0 0,0 0,0-1,-1 1,1 0,0-1,-1 1,0-1,1 1,-4 1,-7 6,0-1,-26 14,14-8,5-4,2-1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21T17:30:12.733"/>
    </inkml:context>
    <inkml:brush xml:id="br0">
      <inkml:brushProperty name="width" value="0.2" units="cm"/>
      <inkml:brushProperty name="height" value="0.4" units="cm"/>
      <inkml:brushProperty name="color" value="#EF0C4D"/>
      <inkml:brushProperty name="tip" value="rectangle"/>
      <inkml:brushProperty name="rasterOp" value="maskPen"/>
      <inkml:brushProperty name="ignorePressure" value="1"/>
    </inkml:brush>
  </inkml:definitions>
  <inkml:trace contextRef="#ctx0" brushRef="#br0">589 658,'-147'246,"122"-203,1 1,-24 66,32-71,-9 19,10-28,2 1,-14 52,23-65,-6 20,2 0,1 1,-1 49,5-37,-19 96,0-2,14-93,-2 1,-25 78,-1 0,12-58,18-57,1 0,0 0,1 1,0-1,-1 28,-6 114,-1 18,13 350,1-506,1 0,1-1,1 0,0 0,2 0,0 0,1-1,16 27,13 33,-18-29,2 0,3-2,1-1,57 79,-54-85,12 15,23 13,-16-15,2-3,75 61,-100-96,1-2,1 0,0-2,0-1,1-1,44 9,24 10,762 185,-816-204,-1-2,1-1,82-1,-78-7,1-2,-1-2,-1-2,1-2,-1-2,-1-2,-1-2,0-1,0-3,42-26,6-11,109-91,-173 126,-1-2,-1 0,-1-1,-1-2,-1 0,-2-1,-1-1,19-41,1-29,44-185,-64 212,3-21,-5-1,-4-1,0-177,-11 242,-6-310,-1 249,-30-156,-51-71,5 23,-31-74,42 152,35 99,-5 1,-88-175,120 275,-2 0,0 1,-1 0,0 1,-1 0,-1 1,0 0,-1 1,-1 1,0 1,0 0,-26-12,-149-70,-3 9,-327-94,495 171,0 0,-1 2,0 1,-39-2,54 6,1 1,-1 1,1-1,-1 2,1-1,0 2,0-1,0 2,1-1,-1 2,1-1,-18 14,-128 110,100-80,-1-3,-81 50,87-70,-1-2,-1-2,-1-3,-89 19,103-27,30-9,-1 0,0 1,1 0,0 1,0 0,0 1,0 0,1 1,-1-1,1 2,1-1,-1 2,1-1,-11 14,11-8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7:19.962"/>
    </inkml:context>
    <inkml:brush xml:id="br0">
      <inkml:brushProperty name="width" value="0.05" units="cm"/>
      <inkml:brushProperty name="height" value="0.05" units="cm"/>
      <inkml:brushProperty name="color" value="#FFFFFF"/>
    </inkml:brush>
  </inkml:definitions>
  <inkml:trace contextRef="#ctx0" brushRef="#br0">7 112 24575,'1'-29'0,"0"17"0,-1-1 0,-3-22 0,3 35 0,0 0 0,0 0 0,0 0 0,0 1 0,0-1 0,0 0 0,0 0 0,0 0 0,0 0 0,0 0 0,0 1 0,0-1 0,0 0 0,0 0 0,0 0 0,0 0 0,0 0 0,0 0 0,0 0 0,-1 0 0,1 1 0,0-1 0,0 0 0,0 0 0,0 0 0,0 0 0,-1 0 0,1 0 0,0 0 0,0 0 0,0 0 0,0 0 0,0 0 0,-1 0 0,1 0 0,0 0 0,0 0 0,0 0 0,0 0 0,0 0 0,0 0 0,0 0 0,0 0 0,0 0 0,0 0 0,0 0 0,-1-1 0,1 1 0,0 0 0,0 0 0,0 0 0,0 0 0,0 0 0,0 0 0,0 0 0,-1 0 0,1-1 0,0 1 0,0 0 0,0 0 0,0 0 0,0 0 0,0 0 0,0-1 0,0 1 0,0 0 0,0 0 0,0 0 0,0 0 0,0 1 0,0 0 0,0-1 0,0 1 0,0-1 0,1 0 0,-1 1 0,0 0 0,0-1 0,1 1 0,-1-1 0,0 0 0,0 1 0,0-1 0,0 1 0,1 0 0,-1-1 0,1 0 0,-1 0 0,1 0 0,-1 1 0,0-1 0,1 1 0,-1-1 0,1 0 0,-1 1 0,1-1 0,-1 0 0,0 0 0,1 0 0,0 0 0,0 0 0,12 5 0,1-1 0,-1-1 0,1 0 0,0-1 0,17 1 0,77-3 0,-67-1 0,123-11 0,-25 2 0,-513 10 0,364 0 0,0 0 0,0 0 0,1-1 0,-1-1 0,0 0 0,1 0 0,-1-1 0,-11-5 0,21 8 0,0 0 0,0 0 0,0 0 0,0 0 0,1-1 0,-1 1 0,0 0 0,0 0 0,1 0 0,-1 0 0,0-1 0,1 1 0,-1 0 0,0 0 0,0-1 0,0 1 0,0 0 0,0 0 0,0 0 0,0 0 0,0 0 0,0-1 0,1 1 0,-1 0 0,0-1 0,0 1 0,0 0 0,0-1 0,0 1 0,0 0 0,0 0 0,0 0 0,0 0 0,0-1 0,0 1 0,0 0 0,0-1 0,0 1 0,0 0 0,-1-1 0,1 1 0,0 0 0,0 0 0,0 0 0,0 0 0,0 0 0,0-1 0,0 1 0,0 0 0,0 0 0,-1-1 0,1 1 0,0 0 0,-1 0 0,1 0 0,0-1 0,0 1 0,-1 0 0,28-2 0,42 6 0,2 2 0,128 30 0,-196-35-80,1-1 0,0 1-1,0-1 1,0 0 0,0 0-1,0 0 1,0 0 0,0-1-1,0 1 1,0-1 0,0 0 0,0 0-1,-1-1 1,1 1 0,-1-1-1,6-2 1,0-3-6746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7:36.655"/>
    </inkml:context>
    <inkml:brush xml:id="br0">
      <inkml:brushProperty name="width" value="0.05" units="cm"/>
      <inkml:brushProperty name="height" value="0.05" units="cm"/>
      <inkml:brushProperty name="color" value="#FFFFFF"/>
    </inkml:brush>
  </inkml:definitions>
  <inkml:trace contextRef="#ctx0" brushRef="#br0">0 0 24575,'2'2'0,"-1"0"0,1 0 0,-1 0 0,1 1 0,-2-1 0,2 0 0,-1 0 0,-1 1 0,1 0 0,1 3 0,1 5 0,2-2-273,-1-1 0,2 0 0,-1 0 0,14 14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7:45.925"/>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7:49.370"/>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7T12:37:54.681"/>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8/23/2023</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dico.bnl.gov/event/16676/"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3" Type="http://schemas.openxmlformats.org/officeDocument/2006/relationships/customXml" Target="../ink/ink9.xml"/><Relationship Id="rId18" Type="http://schemas.openxmlformats.org/officeDocument/2006/relationships/image" Target="NULL"/><Relationship Id="rId26" Type="http://schemas.openxmlformats.org/officeDocument/2006/relationships/customXml" Target="../ink/ink18.xml"/><Relationship Id="rId3" Type="http://schemas.openxmlformats.org/officeDocument/2006/relationships/image" Target="../media/image26.png"/><Relationship Id="rId21" Type="http://schemas.openxmlformats.org/officeDocument/2006/relationships/image" Target="NULL"/><Relationship Id="rId7" Type="http://schemas.openxmlformats.org/officeDocument/2006/relationships/image" Target="../media/image220.png"/><Relationship Id="rId12" Type="http://schemas.openxmlformats.org/officeDocument/2006/relationships/customXml" Target="../ink/ink8.xml"/><Relationship Id="rId17" Type="http://schemas.openxmlformats.org/officeDocument/2006/relationships/customXml" Target="../ink/ink13.xml"/><Relationship Id="rId25" Type="http://schemas.openxmlformats.org/officeDocument/2006/relationships/image" Target="../media/image260.png"/><Relationship Id="rId33" Type="http://schemas.openxmlformats.org/officeDocument/2006/relationships/image" Target="../media/image270.png"/><Relationship Id="rId2" Type="http://schemas.openxmlformats.org/officeDocument/2006/relationships/image" Target="../media/image25.png"/><Relationship Id="rId16" Type="http://schemas.openxmlformats.org/officeDocument/2006/relationships/customXml" Target="../ink/ink12.xml"/><Relationship Id="rId20" Type="http://schemas.openxmlformats.org/officeDocument/2006/relationships/customXml" Target="../ink/ink15.xml"/><Relationship Id="rId29"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240.png"/><Relationship Id="rId24" Type="http://schemas.openxmlformats.org/officeDocument/2006/relationships/customXml" Target="../ink/ink17.xml"/><Relationship Id="rId32" Type="http://schemas.openxmlformats.org/officeDocument/2006/relationships/customXml" Target="../ink/ink21.xml"/><Relationship Id="rId5" Type="http://schemas.openxmlformats.org/officeDocument/2006/relationships/image" Target="../media/image28.png"/><Relationship Id="rId15" Type="http://schemas.openxmlformats.org/officeDocument/2006/relationships/customXml" Target="../ink/ink11.xml"/><Relationship Id="rId23" Type="http://schemas.openxmlformats.org/officeDocument/2006/relationships/image" Target="../media/image250.png"/><Relationship Id="rId28" Type="http://schemas.openxmlformats.org/officeDocument/2006/relationships/customXml" Target="../ink/ink19.xml"/><Relationship Id="rId10" Type="http://schemas.openxmlformats.org/officeDocument/2006/relationships/customXml" Target="../ink/ink7.xml"/><Relationship Id="rId19" Type="http://schemas.openxmlformats.org/officeDocument/2006/relationships/customXml" Target="../ink/ink14.xml"/><Relationship Id="rId31" Type="http://schemas.openxmlformats.org/officeDocument/2006/relationships/image" Target="NULL"/><Relationship Id="rId4" Type="http://schemas.openxmlformats.org/officeDocument/2006/relationships/image" Target="../media/image27.png"/><Relationship Id="rId9" Type="http://schemas.openxmlformats.org/officeDocument/2006/relationships/image" Target="../media/image230.png"/><Relationship Id="rId14" Type="http://schemas.openxmlformats.org/officeDocument/2006/relationships/customXml" Target="../ink/ink10.xml"/><Relationship Id="rId22" Type="http://schemas.openxmlformats.org/officeDocument/2006/relationships/customXml" Target="../ink/ink16.xml"/><Relationship Id="rId27" Type="http://schemas.openxmlformats.org/officeDocument/2006/relationships/image" Target="NULL"/><Relationship Id="rId30" Type="http://schemas.openxmlformats.org/officeDocument/2006/relationships/customXml" Target="../ink/ink20.xml"/><Relationship Id="rId8" Type="http://schemas.openxmlformats.org/officeDocument/2006/relationships/customXml" Target="../ink/ink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770" y="1462838"/>
            <a:ext cx="7132005" cy="1774948"/>
          </a:xfrm>
        </p:spPr>
        <p:txBody>
          <a:bodyPr>
            <a:normAutofit fontScale="90000"/>
          </a:bodyPr>
          <a:lstStyle/>
          <a:p>
            <a:r>
              <a:rPr lang="en-US" dirty="0"/>
              <a:t>WBS 6.10.09</a:t>
            </a:r>
            <a:br>
              <a:rPr lang="en-US" dirty="0"/>
            </a:br>
            <a:r>
              <a:rPr lang="en-US" dirty="0"/>
              <a:t>DAQ and Scientific Computing</a:t>
            </a:r>
            <a:br>
              <a:rPr lang="en-US" dirty="0"/>
            </a:br>
            <a:br>
              <a:rPr lang="en-US" dirty="0"/>
            </a:br>
            <a:endParaRPr lang="en-US" sz="2200" dirty="0"/>
          </a:p>
        </p:txBody>
      </p:sp>
      <p:sp>
        <p:nvSpPr>
          <p:cNvPr id="3" name="Subtitle 2"/>
          <p:cNvSpPr>
            <a:spLocks noGrp="1"/>
          </p:cNvSpPr>
          <p:nvPr>
            <p:ph type="subTitle" idx="1"/>
          </p:nvPr>
        </p:nvSpPr>
        <p:spPr>
          <a:xfrm>
            <a:off x="3567165" y="3237786"/>
            <a:ext cx="5394300" cy="2157376"/>
          </a:xfrm>
        </p:spPr>
        <p:txBody>
          <a:bodyPr>
            <a:normAutofit/>
          </a:bodyPr>
          <a:lstStyle/>
          <a:p>
            <a:r>
              <a:rPr lang="en-US" dirty="0"/>
              <a:t>Jeff Landgraf and David Abbott</a:t>
            </a:r>
          </a:p>
          <a:p>
            <a:r>
              <a:rPr lang="en-US" dirty="0"/>
              <a:t>L3 CAMs</a:t>
            </a:r>
          </a:p>
          <a:p>
            <a:r>
              <a:rPr lang="en-US" dirty="0"/>
              <a:t>EIC Detector Comprehensive</a:t>
            </a:r>
          </a:p>
          <a:p>
            <a:r>
              <a:rPr lang="en-US" dirty="0"/>
              <a:t>Design Review</a:t>
            </a:r>
          </a:p>
          <a:p>
            <a:r>
              <a:rPr lang="en-US" sz="1300" dirty="0"/>
              <a:t>August 29-30, 2023</a:t>
            </a:r>
          </a:p>
        </p:txBody>
      </p:sp>
    </p:spTree>
    <p:extLst>
      <p:ext uri="{BB962C8B-B14F-4D97-AF65-F5344CB8AC3E}">
        <p14:creationId xmlns:p14="http://schemas.microsoft.com/office/powerpoint/2010/main" val="70066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F1F6C5-3D78-2BB4-8898-887E89434F17}"/>
              </a:ext>
            </a:extLst>
          </p:cNvPr>
          <p:cNvPicPr>
            <a:picLocks noChangeAspect="1"/>
          </p:cNvPicPr>
          <p:nvPr/>
        </p:nvPicPr>
        <p:blipFill>
          <a:blip r:embed="rId2"/>
          <a:stretch>
            <a:fillRect/>
          </a:stretch>
        </p:blipFill>
        <p:spPr>
          <a:xfrm>
            <a:off x="355256" y="494495"/>
            <a:ext cx="8433488" cy="2664774"/>
          </a:xfrm>
          <a:prstGeom prst="rect">
            <a:avLst/>
          </a:prstGeom>
        </p:spPr>
      </p:pic>
      <p:sp>
        <p:nvSpPr>
          <p:cNvPr id="33" name="Rectangle 32">
            <a:extLst>
              <a:ext uri="{FF2B5EF4-FFF2-40B4-BE49-F238E27FC236}">
                <a16:creationId xmlns:a16="http://schemas.microsoft.com/office/drawing/2014/main" id="{143F43A0-818B-E925-85CD-B343662CE6CD}"/>
              </a:ext>
            </a:extLst>
          </p:cNvPr>
          <p:cNvSpPr/>
          <p:nvPr/>
        </p:nvSpPr>
        <p:spPr>
          <a:xfrm>
            <a:off x="266699" y="434078"/>
            <a:ext cx="8610602" cy="2752900"/>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C8C9FB6-3298-554A-70F5-18A68594F7D5}"/>
              </a:ext>
            </a:extLst>
          </p:cNvPr>
          <p:cNvSpPr/>
          <p:nvPr/>
        </p:nvSpPr>
        <p:spPr>
          <a:xfrm>
            <a:off x="266699" y="3270497"/>
            <a:ext cx="8610602" cy="2698503"/>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E9C95FF-3C3E-50C0-268F-B7B081390CF8}"/>
              </a:ext>
            </a:extLst>
          </p:cNvPr>
          <p:cNvCxnSpPr>
            <a:cxnSpLocks/>
          </p:cNvCxnSpPr>
          <p:nvPr/>
        </p:nvCxnSpPr>
        <p:spPr>
          <a:xfrm flipH="1">
            <a:off x="4301165" y="3567247"/>
            <a:ext cx="612056" cy="2037686"/>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0F7DF8C-8248-6AB0-E67D-E8E1F0E54508}"/>
              </a:ext>
            </a:extLst>
          </p:cNvPr>
          <p:cNvSpPr/>
          <p:nvPr/>
        </p:nvSpPr>
        <p:spPr>
          <a:xfrm>
            <a:off x="2658036" y="3755954"/>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FEB</a:t>
            </a:r>
          </a:p>
        </p:txBody>
      </p:sp>
      <p:sp>
        <p:nvSpPr>
          <p:cNvPr id="8" name="Rectangle 7">
            <a:extLst>
              <a:ext uri="{FF2B5EF4-FFF2-40B4-BE49-F238E27FC236}">
                <a16:creationId xmlns:a16="http://schemas.microsoft.com/office/drawing/2014/main" id="{94D3DDA3-EEDD-556F-57B8-E9D6DCC15171}"/>
              </a:ext>
            </a:extLst>
          </p:cNvPr>
          <p:cNvSpPr/>
          <p:nvPr/>
        </p:nvSpPr>
        <p:spPr>
          <a:xfrm>
            <a:off x="3776795" y="3737670"/>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RDO</a:t>
            </a:r>
          </a:p>
        </p:txBody>
      </p:sp>
      <p:sp>
        <p:nvSpPr>
          <p:cNvPr id="9" name="Rectangle 8">
            <a:extLst>
              <a:ext uri="{FF2B5EF4-FFF2-40B4-BE49-F238E27FC236}">
                <a16:creationId xmlns:a16="http://schemas.microsoft.com/office/drawing/2014/main" id="{FBE71A04-5EF1-D355-CC77-2041B2936463}"/>
              </a:ext>
            </a:extLst>
          </p:cNvPr>
          <p:cNvSpPr/>
          <p:nvPr/>
        </p:nvSpPr>
        <p:spPr>
          <a:xfrm>
            <a:off x="6225933" y="3737671"/>
            <a:ext cx="1144379"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Readout Computer</a:t>
            </a:r>
          </a:p>
        </p:txBody>
      </p:sp>
      <p:sp>
        <p:nvSpPr>
          <p:cNvPr id="10" name="Rectangle 9">
            <a:extLst>
              <a:ext uri="{FF2B5EF4-FFF2-40B4-BE49-F238E27FC236}">
                <a16:creationId xmlns:a16="http://schemas.microsoft.com/office/drawing/2014/main" id="{7FDA0B7E-6ACF-4011-38ED-670E980B2162}"/>
              </a:ext>
            </a:extLst>
          </p:cNvPr>
          <p:cNvSpPr/>
          <p:nvPr/>
        </p:nvSpPr>
        <p:spPr>
          <a:xfrm>
            <a:off x="1658741" y="3751565"/>
            <a:ext cx="817492"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Detector</a:t>
            </a:r>
          </a:p>
        </p:txBody>
      </p:sp>
      <p:cxnSp>
        <p:nvCxnSpPr>
          <p:cNvPr id="11" name="Straight Connector 10">
            <a:extLst>
              <a:ext uri="{FF2B5EF4-FFF2-40B4-BE49-F238E27FC236}">
                <a16:creationId xmlns:a16="http://schemas.microsoft.com/office/drawing/2014/main" id="{B77213D3-6F4E-17F1-285D-127AFB253D5D}"/>
              </a:ext>
            </a:extLst>
          </p:cNvPr>
          <p:cNvCxnSpPr>
            <a:cxnSpLocks/>
          </p:cNvCxnSpPr>
          <p:nvPr/>
        </p:nvCxnSpPr>
        <p:spPr>
          <a:xfrm flipV="1">
            <a:off x="2433119" y="3516446"/>
            <a:ext cx="224917" cy="86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6B3D71-CE55-6703-16A2-FD52B8C21DE1}"/>
              </a:ext>
            </a:extLst>
          </p:cNvPr>
          <p:cNvCxnSpPr>
            <a:cxnSpLocks/>
          </p:cNvCxnSpPr>
          <p:nvPr/>
        </p:nvCxnSpPr>
        <p:spPr>
          <a:xfrm flipV="1">
            <a:off x="3299040" y="3516447"/>
            <a:ext cx="477755" cy="134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B6681-A7D6-943C-AA73-FB49CE72C625}"/>
              </a:ext>
            </a:extLst>
          </p:cNvPr>
          <p:cNvCxnSpPr>
            <a:cxnSpLocks/>
          </p:cNvCxnSpPr>
          <p:nvPr/>
        </p:nvCxnSpPr>
        <p:spPr>
          <a:xfrm flipV="1">
            <a:off x="7650550" y="3637096"/>
            <a:ext cx="306057" cy="14541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56FCFC9-C880-703A-BBBA-2C000EB6E636}"/>
              </a:ext>
            </a:extLst>
          </p:cNvPr>
          <p:cNvSpPr/>
          <p:nvPr/>
        </p:nvSpPr>
        <p:spPr>
          <a:xfrm>
            <a:off x="4997244" y="3737671"/>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DAM</a:t>
            </a:r>
          </a:p>
        </p:txBody>
      </p:sp>
      <p:sp>
        <p:nvSpPr>
          <p:cNvPr id="15" name="Arrow: Right 14">
            <a:extLst>
              <a:ext uri="{FF2B5EF4-FFF2-40B4-BE49-F238E27FC236}">
                <a16:creationId xmlns:a16="http://schemas.microsoft.com/office/drawing/2014/main" id="{1238AADA-B039-A235-D2F3-564BAB00C2D3}"/>
              </a:ext>
            </a:extLst>
          </p:cNvPr>
          <p:cNvSpPr/>
          <p:nvPr/>
        </p:nvSpPr>
        <p:spPr>
          <a:xfrm>
            <a:off x="5558963" y="3870100"/>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2A085043-0F69-85FD-FAB2-38EBED50FD1F}"/>
              </a:ext>
            </a:extLst>
          </p:cNvPr>
          <p:cNvSpPr txBox="1"/>
          <p:nvPr/>
        </p:nvSpPr>
        <p:spPr>
          <a:xfrm>
            <a:off x="5617689" y="3766592"/>
            <a:ext cx="447558" cy="196208"/>
          </a:xfrm>
          <a:prstGeom prst="rect">
            <a:avLst/>
          </a:prstGeom>
          <a:noFill/>
        </p:spPr>
        <p:txBody>
          <a:bodyPr wrap="none" rtlCol="0">
            <a:spAutoFit/>
          </a:bodyPr>
          <a:lstStyle/>
          <a:p>
            <a:r>
              <a:rPr lang="en-US" sz="675" dirty="0"/>
              <a:t>PCI/Eth</a:t>
            </a:r>
          </a:p>
        </p:txBody>
      </p:sp>
      <p:sp>
        <p:nvSpPr>
          <p:cNvPr id="17" name="Arrow: Right 16">
            <a:extLst>
              <a:ext uri="{FF2B5EF4-FFF2-40B4-BE49-F238E27FC236}">
                <a16:creationId xmlns:a16="http://schemas.microsoft.com/office/drawing/2014/main" id="{E27AC4DC-284C-0656-B079-0981FEFFA086}"/>
              </a:ext>
            </a:extLst>
          </p:cNvPr>
          <p:cNvSpPr/>
          <p:nvPr/>
        </p:nvSpPr>
        <p:spPr>
          <a:xfrm>
            <a:off x="4334395" y="3870100"/>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AE9908F4-42BE-BEB9-0AFC-F4CE9B3CFAAC}"/>
              </a:ext>
            </a:extLst>
          </p:cNvPr>
          <p:cNvSpPr txBox="1"/>
          <p:nvPr/>
        </p:nvSpPr>
        <p:spPr>
          <a:xfrm>
            <a:off x="4393120" y="3766592"/>
            <a:ext cx="362600" cy="196208"/>
          </a:xfrm>
          <a:prstGeom prst="rect">
            <a:avLst/>
          </a:prstGeom>
          <a:noFill/>
        </p:spPr>
        <p:txBody>
          <a:bodyPr wrap="none" rtlCol="0">
            <a:spAutoFit/>
          </a:bodyPr>
          <a:lstStyle/>
          <a:p>
            <a:r>
              <a:rPr lang="en-US" sz="675" dirty="0"/>
              <a:t>Fiber</a:t>
            </a:r>
          </a:p>
        </p:txBody>
      </p:sp>
      <p:sp>
        <p:nvSpPr>
          <p:cNvPr id="19" name="Arrow: Right 18">
            <a:extLst>
              <a:ext uri="{FF2B5EF4-FFF2-40B4-BE49-F238E27FC236}">
                <a16:creationId xmlns:a16="http://schemas.microsoft.com/office/drawing/2014/main" id="{71C8C38A-9759-82E8-A916-14A041A3E0DD}"/>
              </a:ext>
            </a:extLst>
          </p:cNvPr>
          <p:cNvSpPr/>
          <p:nvPr/>
        </p:nvSpPr>
        <p:spPr>
          <a:xfrm>
            <a:off x="3215762" y="3864450"/>
            <a:ext cx="540146"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BF726B31-CEA7-177D-1354-DDC5D6F2B6DE}"/>
              </a:ext>
            </a:extLst>
          </p:cNvPr>
          <p:cNvSpPr txBox="1"/>
          <p:nvPr/>
        </p:nvSpPr>
        <p:spPr>
          <a:xfrm>
            <a:off x="3252429" y="3747498"/>
            <a:ext cx="439544" cy="196208"/>
          </a:xfrm>
          <a:prstGeom prst="rect">
            <a:avLst/>
          </a:prstGeom>
          <a:noFill/>
        </p:spPr>
        <p:txBody>
          <a:bodyPr wrap="none" rtlCol="0">
            <a:spAutoFit/>
          </a:bodyPr>
          <a:lstStyle/>
          <a:p>
            <a:r>
              <a:rPr lang="en-US" sz="675" dirty="0"/>
              <a:t>Copper</a:t>
            </a:r>
          </a:p>
        </p:txBody>
      </p:sp>
      <p:graphicFrame>
        <p:nvGraphicFramePr>
          <p:cNvPr id="21" name="Table 48">
            <a:extLst>
              <a:ext uri="{FF2B5EF4-FFF2-40B4-BE49-F238E27FC236}">
                <a16:creationId xmlns:a16="http://schemas.microsoft.com/office/drawing/2014/main" id="{3BC38192-DD70-1526-7F63-667D7965C23B}"/>
              </a:ext>
            </a:extLst>
          </p:cNvPr>
          <p:cNvGraphicFramePr>
            <a:graphicFrameLocks noGrp="1"/>
          </p:cNvGraphicFramePr>
          <p:nvPr/>
        </p:nvGraphicFramePr>
        <p:xfrm>
          <a:off x="535433" y="4273761"/>
          <a:ext cx="1790301" cy="190500"/>
        </p:xfrm>
        <a:graphic>
          <a:graphicData uri="http://schemas.openxmlformats.org/drawingml/2006/table">
            <a:tbl>
              <a:tblPr firstRow="1" bandRow="1">
                <a:tableStyleId>{5C22544A-7EE6-4342-B048-85BDC9FD1C3A}</a:tableStyleId>
              </a:tblPr>
              <a:tblGrid>
                <a:gridCol w="876301">
                  <a:extLst>
                    <a:ext uri="{9D8B030D-6E8A-4147-A177-3AD203B41FA5}">
                      <a16:colId xmlns:a16="http://schemas.microsoft.com/office/drawing/2014/main" val="3877741135"/>
                    </a:ext>
                  </a:extLst>
                </a:gridCol>
                <a:gridCol w="914000">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100% Occupancy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27.5-1760 Pb/sec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bl>
          </a:graphicData>
        </a:graphic>
      </p:graphicFrame>
      <p:graphicFrame>
        <p:nvGraphicFramePr>
          <p:cNvPr id="22" name="Table 21">
            <a:extLst>
              <a:ext uri="{FF2B5EF4-FFF2-40B4-BE49-F238E27FC236}">
                <a16:creationId xmlns:a16="http://schemas.microsoft.com/office/drawing/2014/main" id="{294BD411-20BF-3DFD-CD4D-62C587DBE928}"/>
              </a:ext>
            </a:extLst>
          </p:cNvPr>
          <p:cNvGraphicFramePr>
            <a:graphicFrameLocks noGrp="1"/>
          </p:cNvGraphicFramePr>
          <p:nvPr/>
        </p:nvGraphicFramePr>
        <p:xfrm>
          <a:off x="927306" y="4665916"/>
          <a:ext cx="2330779" cy="571500"/>
        </p:xfrm>
        <a:graphic>
          <a:graphicData uri="http://schemas.openxmlformats.org/drawingml/2006/table">
            <a:tbl>
              <a:tblPr firstRow="1" bandRow="1">
                <a:tableStyleId>{5C22544A-7EE6-4342-B048-85BDC9FD1C3A}</a:tableStyleId>
              </a:tblPr>
              <a:tblGrid>
                <a:gridCol w="1550807">
                  <a:extLst>
                    <a:ext uri="{9D8B030D-6E8A-4147-A177-3AD203B41FA5}">
                      <a16:colId xmlns:a16="http://schemas.microsoft.com/office/drawing/2014/main" val="3877741135"/>
                    </a:ext>
                  </a:extLst>
                </a:gridCol>
                <a:gridCol w="779972">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3.4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 Tb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3276082"/>
                  </a:ext>
                </a:extLst>
              </a:tr>
              <a:tr h="182880">
                <a:tc>
                  <a:txBody>
                    <a:bodyPr/>
                    <a:lstStyle/>
                    <a:p>
                      <a:r>
                        <a:rPr lang="en-US" sz="800" b="0" dirty="0">
                          <a:solidFill>
                            <a:sysClr val="windowText" lastClr="000000"/>
                          </a:solidFill>
                        </a:rPr>
                        <a:t>Signal from Physics + Background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400 Gb /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7577381"/>
                  </a:ext>
                </a:extLst>
              </a:tr>
            </a:tbl>
          </a:graphicData>
        </a:graphic>
      </p:graphicFrame>
      <p:graphicFrame>
        <p:nvGraphicFramePr>
          <p:cNvPr id="23" name="Table 22">
            <a:extLst>
              <a:ext uri="{FF2B5EF4-FFF2-40B4-BE49-F238E27FC236}">
                <a16:creationId xmlns:a16="http://schemas.microsoft.com/office/drawing/2014/main" id="{2684B54B-8BB6-AEBE-E734-1472A0B7A8D3}"/>
              </a:ext>
            </a:extLst>
          </p:cNvPr>
          <p:cNvGraphicFramePr>
            <a:graphicFrameLocks noGrp="1"/>
          </p:cNvGraphicFramePr>
          <p:nvPr/>
        </p:nvGraphicFramePr>
        <p:xfrm>
          <a:off x="2325734" y="5511422"/>
          <a:ext cx="1896485" cy="38100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3.4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Per fiber (Avg)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1.85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bl>
          </a:graphicData>
        </a:graphic>
      </p:graphicFrame>
      <p:sp>
        <p:nvSpPr>
          <p:cNvPr id="24" name="Arrow: Right 23">
            <a:extLst>
              <a:ext uri="{FF2B5EF4-FFF2-40B4-BE49-F238E27FC236}">
                <a16:creationId xmlns:a16="http://schemas.microsoft.com/office/drawing/2014/main" id="{2A4D40A9-E691-4837-1747-E54D7EA3B2CB}"/>
              </a:ext>
            </a:extLst>
          </p:cNvPr>
          <p:cNvSpPr/>
          <p:nvPr/>
        </p:nvSpPr>
        <p:spPr>
          <a:xfrm>
            <a:off x="7398542" y="3859461"/>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B1FAF8BD-EB01-5900-B384-6D8BE0A080A8}"/>
              </a:ext>
            </a:extLst>
          </p:cNvPr>
          <p:cNvSpPr txBox="1"/>
          <p:nvPr/>
        </p:nvSpPr>
        <p:spPr>
          <a:xfrm>
            <a:off x="7457267" y="3755954"/>
            <a:ext cx="300082" cy="196208"/>
          </a:xfrm>
          <a:prstGeom prst="rect">
            <a:avLst/>
          </a:prstGeom>
          <a:noFill/>
        </p:spPr>
        <p:txBody>
          <a:bodyPr wrap="none" rtlCol="0">
            <a:spAutoFit/>
          </a:bodyPr>
          <a:lstStyle/>
          <a:p>
            <a:r>
              <a:rPr lang="en-US" sz="675" dirty="0"/>
              <a:t>Eth</a:t>
            </a:r>
          </a:p>
        </p:txBody>
      </p:sp>
      <p:graphicFrame>
        <p:nvGraphicFramePr>
          <p:cNvPr id="26" name="Table 25">
            <a:extLst>
              <a:ext uri="{FF2B5EF4-FFF2-40B4-BE49-F238E27FC236}">
                <a16:creationId xmlns:a16="http://schemas.microsoft.com/office/drawing/2014/main" id="{C4B5BA26-9FC7-8AC5-7622-68D0E3C78EE5}"/>
              </a:ext>
            </a:extLst>
          </p:cNvPr>
          <p:cNvGraphicFramePr>
            <a:graphicFrameLocks noGrp="1"/>
          </p:cNvGraphicFramePr>
          <p:nvPr/>
        </p:nvGraphicFramePr>
        <p:xfrm>
          <a:off x="5681337" y="4742481"/>
          <a:ext cx="1896485" cy="114300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48301">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99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Collision Signal</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38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r h="182880">
                <a:tc>
                  <a:txBody>
                    <a:bodyPr/>
                    <a:lstStyle/>
                    <a:p>
                      <a:r>
                        <a:rPr lang="en-US" sz="800" b="0" dirty="0">
                          <a:solidFill>
                            <a:sysClr val="windowText" lastClr="000000"/>
                          </a:solidFill>
                        </a:rPr>
                        <a:t>Synchrotron Rad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.01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7613994"/>
                  </a:ext>
                </a:extLst>
              </a:tr>
              <a:tr h="182880">
                <a:tc>
                  <a:txBody>
                    <a:bodyPr/>
                    <a:lstStyle/>
                    <a:p>
                      <a:r>
                        <a:rPr lang="en-US" sz="800" b="0" dirty="0">
                          <a:solidFill>
                            <a:sysClr val="windowText" lastClr="000000"/>
                          </a:solidFill>
                        </a:rPr>
                        <a:t>Electron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4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16652967"/>
                  </a:ext>
                </a:extLst>
              </a:tr>
              <a:tr h="182880">
                <a:tc>
                  <a:txBody>
                    <a:bodyPr/>
                    <a:lstStyle/>
                    <a:p>
                      <a:r>
                        <a:rPr lang="en-US" sz="800" b="0" dirty="0">
                          <a:solidFill>
                            <a:sysClr val="windowText" lastClr="000000"/>
                          </a:solidFill>
                        </a:rPr>
                        <a:t>Hadron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22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5341044"/>
                  </a:ext>
                </a:extLst>
              </a:tr>
              <a:tr h="182880">
                <a:tc>
                  <a:txBody>
                    <a:bodyPr/>
                    <a:lstStyle/>
                    <a:p>
                      <a:r>
                        <a:rPr lang="en-US" sz="800" b="0" dirty="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35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23220783"/>
                  </a:ext>
                </a:extLst>
              </a:tr>
            </a:tbl>
          </a:graphicData>
        </a:graphic>
      </p:graphicFrame>
      <p:sp>
        <p:nvSpPr>
          <p:cNvPr id="30" name="TextBox 29">
            <a:extLst>
              <a:ext uri="{FF2B5EF4-FFF2-40B4-BE49-F238E27FC236}">
                <a16:creationId xmlns:a16="http://schemas.microsoft.com/office/drawing/2014/main" id="{AC18A460-A9F7-89A6-2E67-54D92F5EBBF9}"/>
              </a:ext>
            </a:extLst>
          </p:cNvPr>
          <p:cNvSpPr txBox="1"/>
          <p:nvPr/>
        </p:nvSpPr>
        <p:spPr>
          <a:xfrm>
            <a:off x="404256" y="3270497"/>
            <a:ext cx="2071977" cy="338554"/>
          </a:xfrm>
          <a:prstGeom prst="rect">
            <a:avLst/>
          </a:prstGeom>
          <a:noFill/>
        </p:spPr>
        <p:txBody>
          <a:bodyPr wrap="none" rtlCol="0">
            <a:spAutoFit/>
          </a:bodyPr>
          <a:lstStyle/>
          <a:p>
            <a:r>
              <a:rPr lang="en-US" sz="1600" dirty="0"/>
              <a:t>Summary of Data Flow</a:t>
            </a:r>
          </a:p>
        </p:txBody>
      </p:sp>
      <p:sp>
        <p:nvSpPr>
          <p:cNvPr id="42" name="Rectangle 41">
            <a:extLst>
              <a:ext uri="{FF2B5EF4-FFF2-40B4-BE49-F238E27FC236}">
                <a16:creationId xmlns:a16="http://schemas.microsoft.com/office/drawing/2014/main" id="{8C65AACD-C045-CA76-5782-36D1570BB080}"/>
              </a:ext>
            </a:extLst>
          </p:cNvPr>
          <p:cNvSpPr/>
          <p:nvPr/>
        </p:nvSpPr>
        <p:spPr>
          <a:xfrm>
            <a:off x="794134" y="2294725"/>
            <a:ext cx="5195333" cy="991889"/>
          </a:xfrm>
          <a:prstGeom prst="rect">
            <a:avLst/>
          </a:prstGeom>
          <a:solidFill>
            <a:schemeClr val="bg2">
              <a:lumMod val="9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26C7CA5-CB16-A067-961E-612F97223426}"/>
              </a:ext>
            </a:extLst>
          </p:cNvPr>
          <p:cNvSpPr txBox="1"/>
          <p:nvPr/>
        </p:nvSpPr>
        <p:spPr>
          <a:xfrm>
            <a:off x="927306" y="2344089"/>
            <a:ext cx="4929996" cy="923330"/>
          </a:xfrm>
          <a:prstGeom prst="rect">
            <a:avLst/>
          </a:prstGeom>
          <a:noFill/>
        </p:spPr>
        <p:txBody>
          <a:bodyPr wrap="square" rtlCol="0">
            <a:spAutoFit/>
          </a:bodyPr>
          <a:lstStyle/>
          <a:p>
            <a:r>
              <a:rPr lang="en-US" dirty="0"/>
              <a:t>After online processing we expect roughly equal contributions from collision hits, beam background hits, and noise.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47AEA79-194B-2A20-A245-96DE5456D5BE}"/>
                  </a:ext>
                </a:extLst>
              </p14:cNvPr>
              <p14:cNvContentPartPr/>
              <p14:nvPr/>
            </p14:nvContentPartPr>
            <p14:xfrm>
              <a:off x="6541243" y="4437619"/>
              <a:ext cx="1178280" cy="1676880"/>
            </p14:xfrm>
          </p:contentPart>
        </mc:Choice>
        <mc:Fallback xmlns="">
          <p:pic>
            <p:nvPicPr>
              <p:cNvPr id="4" name="Ink 3">
                <a:extLst>
                  <a:ext uri="{FF2B5EF4-FFF2-40B4-BE49-F238E27FC236}">
                    <a16:creationId xmlns:a16="http://schemas.microsoft.com/office/drawing/2014/main" id="{847AEA79-194B-2A20-A245-96DE5456D5BE}"/>
                  </a:ext>
                </a:extLst>
              </p:cNvPr>
              <p:cNvPicPr/>
              <p:nvPr/>
            </p:nvPicPr>
            <p:blipFill>
              <a:blip r:embed="rId4"/>
              <a:stretch>
                <a:fillRect/>
              </a:stretch>
            </p:blipFill>
            <p:spPr>
              <a:xfrm>
                <a:off x="6505254" y="4365619"/>
                <a:ext cx="1249898" cy="1820520"/>
              </a:xfrm>
              <a:prstGeom prst="rect">
                <a:avLst/>
              </a:prstGeom>
            </p:spPr>
          </p:pic>
        </mc:Fallback>
      </mc:AlternateContent>
      <p:sp>
        <p:nvSpPr>
          <p:cNvPr id="27" name="Slide Number Placeholder 26">
            <a:extLst>
              <a:ext uri="{FF2B5EF4-FFF2-40B4-BE49-F238E27FC236}">
                <a16:creationId xmlns:a16="http://schemas.microsoft.com/office/drawing/2014/main" id="{C894BA35-D25A-DB06-56A8-44A093713F0C}"/>
              </a:ext>
            </a:extLst>
          </p:cNvPr>
          <p:cNvSpPr>
            <a:spLocks noGrp="1"/>
          </p:cNvSpPr>
          <p:nvPr>
            <p:ph type="sldNum" sz="quarter" idx="12"/>
          </p:nvPr>
        </p:nvSpPr>
        <p:spPr/>
        <p:txBody>
          <a:bodyPr/>
          <a:lstStyle/>
          <a:p>
            <a:fld id="{893C5830-40F3-F04E-B2E3-10E6672BA8FF}" type="slidenum">
              <a:rPr lang="en-US" smtClean="0"/>
              <a:t>10</a:t>
            </a:fld>
            <a:endParaRPr lang="en-US" dirty="0"/>
          </a:p>
        </p:txBody>
      </p:sp>
      <p:sp>
        <p:nvSpPr>
          <p:cNvPr id="28" name="TextBox 27">
            <a:extLst>
              <a:ext uri="{FF2B5EF4-FFF2-40B4-BE49-F238E27FC236}">
                <a16:creationId xmlns:a16="http://schemas.microsoft.com/office/drawing/2014/main" id="{906D1076-AC60-4F6E-7EA3-FA14149D93D3}"/>
              </a:ext>
            </a:extLst>
          </p:cNvPr>
          <p:cNvSpPr txBox="1"/>
          <p:nvPr/>
        </p:nvSpPr>
        <p:spPr>
          <a:xfrm>
            <a:off x="6417159" y="-10717"/>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spTree>
    <p:extLst>
      <p:ext uri="{BB962C8B-B14F-4D97-AF65-F5344CB8AC3E}">
        <p14:creationId xmlns:p14="http://schemas.microsoft.com/office/powerpoint/2010/main" val="78106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8EDCA6-C3E5-F796-0164-463A5E9F9636}"/>
              </a:ext>
            </a:extLst>
          </p:cNvPr>
          <p:cNvSpPr txBox="1"/>
          <p:nvPr/>
        </p:nvSpPr>
        <p:spPr>
          <a:xfrm>
            <a:off x="214313" y="1392415"/>
            <a:ext cx="2836069" cy="4016484"/>
          </a:xfrm>
          <a:prstGeom prst="rect">
            <a:avLst/>
          </a:prstGeom>
          <a:noFill/>
        </p:spPr>
        <p:txBody>
          <a:bodyPr wrap="square" rtlCol="0">
            <a:spAutoFit/>
          </a:bodyPr>
          <a:lstStyle/>
          <a:p>
            <a:r>
              <a:rPr lang="en-US" dirty="0"/>
              <a:t>DAQ Computing</a:t>
            </a:r>
          </a:p>
          <a:p>
            <a:endParaRPr lang="en-US" sz="1350" dirty="0"/>
          </a:p>
          <a:p>
            <a:pPr marL="214313" indent="-214313">
              <a:buFont typeface="Arial" panose="020B0604020202020204" pitchFamily="34" charset="0"/>
              <a:buChar char="•"/>
            </a:pPr>
            <a:r>
              <a:rPr lang="en-US" sz="1050" dirty="0"/>
              <a:t>Time Frames (~1ms)</a:t>
            </a:r>
          </a:p>
          <a:p>
            <a:pPr marL="557213" lvl="1" indent="-214313">
              <a:buFont typeface="Arial" panose="020B0604020202020204" pitchFamily="34" charset="0"/>
              <a:buChar char="•"/>
            </a:pPr>
            <a:r>
              <a:rPr lang="en-US" sz="1050" dirty="0">
                <a:sym typeface="Wingdings" panose="05000000000000000000" pitchFamily="2" charset="2"/>
              </a:rPr>
              <a:t>Up to ~500 events</a:t>
            </a:r>
          </a:p>
          <a:p>
            <a:pPr marL="557213" lvl="1" indent="-214313">
              <a:buFont typeface="Arial" panose="020B0604020202020204" pitchFamily="34" charset="0"/>
              <a:buChar char="•"/>
            </a:pPr>
            <a:r>
              <a:rPr lang="en-US" sz="1050" dirty="0">
                <a:sym typeface="Wingdings" panose="05000000000000000000" pitchFamily="2" charset="2"/>
              </a:rPr>
              <a:t>~10MB output data</a:t>
            </a:r>
          </a:p>
          <a:p>
            <a:pPr marL="557213" lvl="1" indent="-214313">
              <a:buFont typeface="Arial" panose="020B0604020202020204" pitchFamily="34" charset="0"/>
              <a:buChar char="•"/>
            </a:pPr>
            <a:r>
              <a:rPr lang="en-US" sz="1050" dirty="0">
                <a:sym typeface="Wingdings" panose="05000000000000000000" pitchFamily="2" charset="2"/>
              </a:rPr>
              <a:t>~3.4MB from RDO average / DAM</a:t>
            </a:r>
          </a:p>
          <a:p>
            <a:pPr marL="557213" lvl="1" indent="-214313">
              <a:buFont typeface="Arial" panose="020B0604020202020204" pitchFamily="34" charset="0"/>
              <a:buChar char="•"/>
            </a:pPr>
            <a:r>
              <a:rPr lang="en-US" sz="1050" dirty="0">
                <a:sym typeface="Wingdings" panose="05000000000000000000" pitchFamily="2" charset="2"/>
              </a:rPr>
              <a:t>~100kB to Tape average / DAM</a:t>
            </a:r>
          </a:p>
          <a:p>
            <a:pPr marL="557213" lvl="1" indent="-214313">
              <a:buFont typeface="Arial" panose="020B0604020202020204" pitchFamily="34" charset="0"/>
              <a:buChar char="•"/>
            </a:pPr>
            <a:endParaRPr lang="en-US" sz="1050" dirty="0">
              <a:sym typeface="Wingdings" panose="05000000000000000000" pitchFamily="2" charset="2"/>
            </a:endParaRPr>
          </a:p>
          <a:p>
            <a:pPr marL="214313" indent="-214313">
              <a:buFont typeface="Arial" panose="020B0604020202020204" pitchFamily="34" charset="0"/>
              <a:buChar char="•"/>
            </a:pPr>
            <a:r>
              <a:rPr lang="en-US" sz="1050" dirty="0">
                <a:sym typeface="Wingdings" panose="05000000000000000000" pitchFamily="2" charset="2"/>
              </a:rPr>
              <a:t>Routing data</a:t>
            </a:r>
          </a:p>
          <a:p>
            <a:pPr marL="214313" indent="-214313">
              <a:buFont typeface="Arial" panose="020B0604020202020204" pitchFamily="34" charset="0"/>
              <a:buChar char="•"/>
            </a:pPr>
            <a:r>
              <a:rPr lang="en-US" sz="1050" dirty="0">
                <a:sym typeface="Wingdings" panose="05000000000000000000" pitchFamily="2" charset="2"/>
              </a:rPr>
              <a:t>Formatting data</a:t>
            </a:r>
          </a:p>
          <a:p>
            <a:pPr marL="214313" indent="-214313">
              <a:buFont typeface="Arial" panose="020B0604020202020204" pitchFamily="34" charset="0"/>
              <a:buChar char="•"/>
            </a:pPr>
            <a:r>
              <a:rPr lang="en-US" sz="1050" dirty="0">
                <a:sym typeface="Wingdings" panose="05000000000000000000" pitchFamily="2" charset="2"/>
              </a:rPr>
              <a:t>Processing data</a:t>
            </a:r>
          </a:p>
          <a:p>
            <a:pPr marL="557213" lvl="1" indent="-214313">
              <a:buFont typeface="Arial" panose="020B0604020202020204" pitchFamily="34" charset="0"/>
              <a:buChar char="•"/>
            </a:pPr>
            <a:r>
              <a:rPr lang="en-US" sz="1050" dirty="0">
                <a:sym typeface="Wingdings" panose="05000000000000000000" pitchFamily="2" charset="2"/>
              </a:rPr>
              <a:t>DAM FPGA &amp; CPUs</a:t>
            </a:r>
          </a:p>
          <a:p>
            <a:pPr marL="557213" lvl="1" indent="-214313">
              <a:buFont typeface="Arial" panose="020B0604020202020204" pitchFamily="34" charset="0"/>
              <a:buChar char="•"/>
            </a:pPr>
            <a:r>
              <a:rPr lang="en-US" sz="1050" dirty="0">
                <a:sym typeface="Wingdings" panose="05000000000000000000" pitchFamily="2" charset="2"/>
              </a:rPr>
              <a:t>Cluster finding</a:t>
            </a:r>
          </a:p>
          <a:p>
            <a:pPr marL="557213" lvl="1" indent="-214313">
              <a:buFont typeface="Arial" panose="020B0604020202020204" pitchFamily="34" charset="0"/>
              <a:buChar char="•"/>
            </a:pPr>
            <a:r>
              <a:rPr lang="en-US" sz="1050" dirty="0">
                <a:sym typeface="Wingdings" panose="05000000000000000000" pitchFamily="2" charset="2"/>
              </a:rPr>
              <a:t>Software triggering</a:t>
            </a:r>
          </a:p>
          <a:p>
            <a:pPr marL="557213" lvl="1" indent="-214313">
              <a:buFont typeface="Arial" panose="020B0604020202020204" pitchFamily="34" charset="0"/>
              <a:buChar char="•"/>
            </a:pPr>
            <a:r>
              <a:rPr lang="en-US" sz="1050" dirty="0">
                <a:sym typeface="Wingdings" panose="05000000000000000000" pitchFamily="2" charset="2"/>
              </a:rPr>
              <a:t>Sanity Checkers </a:t>
            </a:r>
          </a:p>
          <a:p>
            <a:pPr marL="557213" lvl="1" indent="-214313">
              <a:buFont typeface="Arial" panose="020B0604020202020204" pitchFamily="34" charset="0"/>
              <a:buChar char="•"/>
            </a:pPr>
            <a:r>
              <a:rPr lang="en-US" sz="1050" dirty="0">
                <a:sym typeface="Wingdings" panose="05000000000000000000" pitchFamily="2" charset="2"/>
              </a:rPr>
              <a:t>QA Monitoring</a:t>
            </a:r>
          </a:p>
          <a:p>
            <a:pPr marL="557213" lvl="1" indent="-214313">
              <a:buFont typeface="Arial" panose="020B0604020202020204" pitchFamily="34" charset="0"/>
              <a:buChar char="•"/>
            </a:pPr>
            <a:r>
              <a:rPr lang="en-US" sz="1050" dirty="0">
                <a:sym typeface="Wingdings" panose="05000000000000000000" pitchFamily="2" charset="2"/>
              </a:rPr>
              <a:t>Metadata</a:t>
            </a:r>
          </a:p>
          <a:p>
            <a:pPr marL="557213" lvl="1" indent="-214313">
              <a:buFont typeface="Arial" panose="020B0604020202020204" pitchFamily="34" charset="0"/>
              <a:buChar char="•"/>
            </a:pPr>
            <a:r>
              <a:rPr lang="en-US" sz="1050" dirty="0">
                <a:sym typeface="Wingdings" panose="05000000000000000000" pitchFamily="2" charset="2"/>
              </a:rPr>
              <a:t>Slow controls integration</a:t>
            </a:r>
          </a:p>
          <a:p>
            <a:endParaRPr lang="en-US" sz="1050" dirty="0">
              <a:sym typeface="Wingdings" panose="05000000000000000000" pitchFamily="2" charset="2"/>
            </a:endParaRPr>
          </a:p>
          <a:p>
            <a:pPr marL="214313" indent="-214313">
              <a:buFont typeface="Arial" panose="020B0604020202020204" pitchFamily="34" charset="0"/>
              <a:buChar char="•"/>
            </a:pPr>
            <a:r>
              <a:rPr lang="en-US" sz="1050" dirty="0">
                <a:sym typeface="Wingdings" panose="05000000000000000000" pitchFamily="2" charset="2"/>
              </a:rPr>
              <a:t>Scalers / continuously running DAQ components</a:t>
            </a:r>
          </a:p>
          <a:p>
            <a:pPr marL="214313" indent="-214313">
              <a:buFont typeface="Arial" panose="020B0604020202020204" pitchFamily="34" charset="0"/>
              <a:buChar char="•"/>
            </a:pPr>
            <a:endParaRPr lang="en-US" sz="1050" dirty="0"/>
          </a:p>
          <a:p>
            <a:endParaRPr lang="en-US" sz="1350" dirty="0"/>
          </a:p>
        </p:txBody>
      </p:sp>
      <p:pic>
        <p:nvPicPr>
          <p:cNvPr id="4" name="Picture 3">
            <a:extLst>
              <a:ext uri="{FF2B5EF4-FFF2-40B4-BE49-F238E27FC236}">
                <a16:creationId xmlns:a16="http://schemas.microsoft.com/office/drawing/2014/main" id="{B6128DD0-6D01-D37B-0EC8-B6AAFC8A7343}"/>
              </a:ext>
            </a:extLst>
          </p:cNvPr>
          <p:cNvPicPr>
            <a:picLocks noChangeAspect="1"/>
          </p:cNvPicPr>
          <p:nvPr/>
        </p:nvPicPr>
        <p:blipFill>
          <a:blip r:embed="rId2"/>
          <a:stretch>
            <a:fillRect/>
          </a:stretch>
        </p:blipFill>
        <p:spPr>
          <a:xfrm>
            <a:off x="3073532" y="1392415"/>
            <a:ext cx="5856156" cy="3833243"/>
          </a:xfrm>
          <a:prstGeom prst="rect">
            <a:avLst/>
          </a:prstGeom>
        </p:spPr>
      </p:pic>
      <p:sp>
        <p:nvSpPr>
          <p:cNvPr id="5" name="Slide Number Placeholder 4">
            <a:extLst>
              <a:ext uri="{FF2B5EF4-FFF2-40B4-BE49-F238E27FC236}">
                <a16:creationId xmlns:a16="http://schemas.microsoft.com/office/drawing/2014/main" id="{A8C965A9-64B8-1D73-2FF8-34E4AB3CEBE5}"/>
              </a:ext>
            </a:extLst>
          </p:cNvPr>
          <p:cNvSpPr>
            <a:spLocks noGrp="1"/>
          </p:cNvSpPr>
          <p:nvPr>
            <p:ph type="sldNum" sz="quarter" idx="12"/>
          </p:nvPr>
        </p:nvSpPr>
        <p:spPr/>
        <p:txBody>
          <a:bodyPr/>
          <a:lstStyle/>
          <a:p>
            <a:fld id="{893C5830-40F3-F04E-B2E3-10E6672BA8FF}" type="slidenum">
              <a:rPr lang="en-US" smtClean="0"/>
              <a:t>11</a:t>
            </a:fld>
            <a:endParaRPr lang="en-US" dirty="0"/>
          </a:p>
        </p:txBody>
      </p:sp>
      <p:sp>
        <p:nvSpPr>
          <p:cNvPr id="6" name="TextBox 5">
            <a:extLst>
              <a:ext uri="{FF2B5EF4-FFF2-40B4-BE49-F238E27FC236}">
                <a16:creationId xmlns:a16="http://schemas.microsoft.com/office/drawing/2014/main" id="{D50414D6-6D89-6E7A-2152-D685BE3CF3E3}"/>
              </a:ext>
            </a:extLst>
          </p:cNvPr>
          <p:cNvSpPr txBox="1"/>
          <p:nvPr/>
        </p:nvSpPr>
        <p:spPr>
          <a:xfrm>
            <a:off x="6434665" y="-10799"/>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spTree>
    <p:extLst>
      <p:ext uri="{BB962C8B-B14F-4D97-AF65-F5344CB8AC3E}">
        <p14:creationId xmlns:p14="http://schemas.microsoft.com/office/powerpoint/2010/main" val="394574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FBB603-D79C-F540-8768-A202D1BAE269}"/>
              </a:ext>
            </a:extLst>
          </p:cNvPr>
          <p:cNvPicPr>
            <a:picLocks noGrp="1" noChangeAspect="1"/>
          </p:cNvPicPr>
          <p:nvPr>
            <p:ph idx="1"/>
          </p:nvPr>
        </p:nvPicPr>
        <p:blipFill>
          <a:blip r:embed="rId2"/>
          <a:stretch>
            <a:fillRect/>
          </a:stretch>
        </p:blipFill>
        <p:spPr>
          <a:xfrm>
            <a:off x="993227" y="2713160"/>
            <a:ext cx="7157545" cy="3643191"/>
          </a:xfrm>
        </p:spPr>
      </p:pic>
      <p:sp>
        <p:nvSpPr>
          <p:cNvPr id="8" name="TextBox 7">
            <a:extLst>
              <a:ext uri="{FF2B5EF4-FFF2-40B4-BE49-F238E27FC236}">
                <a16:creationId xmlns:a16="http://schemas.microsoft.com/office/drawing/2014/main" id="{F3FD14A4-B8F9-5D40-AA46-57DC800AD384}"/>
              </a:ext>
            </a:extLst>
          </p:cNvPr>
          <p:cNvSpPr txBox="1"/>
          <p:nvPr/>
        </p:nvSpPr>
        <p:spPr>
          <a:xfrm>
            <a:off x="158500" y="516091"/>
            <a:ext cx="8071100" cy="2031325"/>
          </a:xfrm>
          <a:prstGeom prst="rect">
            <a:avLst/>
          </a:prstGeom>
          <a:noFill/>
        </p:spPr>
        <p:txBody>
          <a:bodyPr wrap="square" rtlCol="0">
            <a:spAutoFit/>
          </a:bodyPr>
          <a:lstStyle/>
          <a:p>
            <a:pPr marL="285750" indent="-285750">
              <a:buFont typeface="Wingdings" pitchFamily="2" charset="2"/>
              <a:buChar char="§"/>
            </a:pPr>
            <a:r>
              <a:rPr lang="en-US" dirty="0"/>
              <a:t>The streaming architecture allows for some blurring of the offline and online processing with respect to calibrations, QA monitoring, and potential seed analysis to improve reconstruction turn around.  These aspects are not yet fully specified</a:t>
            </a:r>
          </a:p>
          <a:p>
            <a:pPr marL="285750" indent="-285750">
              <a:buFont typeface="Wingdings" pitchFamily="2" charset="2"/>
              <a:buChar char="§"/>
            </a:pPr>
            <a:r>
              <a:rPr lang="en-US" dirty="0"/>
              <a:t>Require an interface to allow sharing of code between offline / online processing</a:t>
            </a:r>
          </a:p>
          <a:p>
            <a:pPr marL="285750" indent="-285750">
              <a:buFont typeface="Wingdings" pitchFamily="2" charset="2"/>
              <a:buChar char="§"/>
            </a:pPr>
            <a:r>
              <a:rPr lang="en-US" dirty="0"/>
              <a:t>Local buffering provides elasticity in the transfer of data to computing facilities</a:t>
            </a:r>
          </a:p>
          <a:p>
            <a:pPr marL="285750" indent="-285750">
              <a:buFont typeface="Wingdings" pitchFamily="2" charset="2"/>
              <a:buChar char="§"/>
            </a:pPr>
            <a:r>
              <a:rPr lang="en-US" dirty="0"/>
              <a:t>Offline buffering will allow several weeks for calibration and reconstruction.</a:t>
            </a:r>
          </a:p>
        </p:txBody>
      </p:sp>
      <p:sp>
        <p:nvSpPr>
          <p:cNvPr id="2" name="Title 1">
            <a:extLst>
              <a:ext uri="{FF2B5EF4-FFF2-40B4-BE49-F238E27FC236}">
                <a16:creationId xmlns:a16="http://schemas.microsoft.com/office/drawing/2014/main" id="{250966A8-DC84-C049-8293-D5528C9FE1A9}"/>
              </a:ext>
            </a:extLst>
          </p:cNvPr>
          <p:cNvSpPr>
            <a:spLocks noGrp="1"/>
          </p:cNvSpPr>
          <p:nvPr>
            <p:ph type="title"/>
          </p:nvPr>
        </p:nvSpPr>
        <p:spPr>
          <a:xfrm>
            <a:off x="250700" y="-337738"/>
            <a:ext cx="7886700" cy="1325563"/>
          </a:xfrm>
        </p:spPr>
        <p:txBody>
          <a:bodyPr>
            <a:noAutofit/>
          </a:bodyPr>
          <a:lstStyle/>
          <a:p>
            <a:r>
              <a:rPr lang="en-US" sz="2800" dirty="0"/>
              <a:t>Boundary between Online and Offline</a:t>
            </a:r>
          </a:p>
        </p:txBody>
      </p:sp>
      <p:sp>
        <p:nvSpPr>
          <p:cNvPr id="4" name="Slide Number Placeholder 3">
            <a:extLst>
              <a:ext uri="{FF2B5EF4-FFF2-40B4-BE49-F238E27FC236}">
                <a16:creationId xmlns:a16="http://schemas.microsoft.com/office/drawing/2014/main" id="{6E443270-5366-1946-B7A7-0DF1A9A96F50}"/>
              </a:ext>
            </a:extLst>
          </p:cNvPr>
          <p:cNvSpPr>
            <a:spLocks noGrp="1"/>
          </p:cNvSpPr>
          <p:nvPr>
            <p:ph type="sldNum" sz="quarter" idx="12"/>
          </p:nvPr>
        </p:nvSpPr>
        <p:spPr/>
        <p:txBody>
          <a:bodyPr/>
          <a:lstStyle/>
          <a:p>
            <a:fld id="{893C5830-40F3-F04E-B2E3-10E6672BA8FF}" type="slidenum">
              <a:rPr lang="en-US" smtClean="0"/>
              <a:pPr/>
              <a:t>12</a:t>
            </a:fld>
            <a:endParaRPr lang="en-US"/>
          </a:p>
        </p:txBody>
      </p:sp>
      <p:sp>
        <p:nvSpPr>
          <p:cNvPr id="7" name="TextBox 6">
            <a:extLst>
              <a:ext uri="{FF2B5EF4-FFF2-40B4-BE49-F238E27FC236}">
                <a16:creationId xmlns:a16="http://schemas.microsoft.com/office/drawing/2014/main" id="{396B44FB-94F5-DE9B-8E76-5BAFA6BA5159}"/>
              </a:ext>
            </a:extLst>
          </p:cNvPr>
          <p:cNvSpPr txBox="1"/>
          <p:nvPr/>
        </p:nvSpPr>
        <p:spPr>
          <a:xfrm>
            <a:off x="6371163" y="6134"/>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spTree>
    <p:extLst>
      <p:ext uri="{BB962C8B-B14F-4D97-AF65-F5344CB8AC3E}">
        <p14:creationId xmlns:p14="http://schemas.microsoft.com/office/powerpoint/2010/main" val="286730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FD14A4-B8F9-5D40-AA46-57DC800AD384}"/>
              </a:ext>
            </a:extLst>
          </p:cNvPr>
          <p:cNvSpPr txBox="1"/>
          <p:nvPr/>
        </p:nvSpPr>
        <p:spPr>
          <a:xfrm>
            <a:off x="250700" y="726278"/>
            <a:ext cx="8071100" cy="2308324"/>
          </a:xfrm>
          <a:prstGeom prst="rect">
            <a:avLst/>
          </a:prstGeom>
          <a:noFill/>
        </p:spPr>
        <p:txBody>
          <a:bodyPr wrap="square" rtlCol="0">
            <a:spAutoFit/>
          </a:bodyPr>
          <a:lstStyle/>
          <a:p>
            <a:pPr marL="285750" indent="-285750">
              <a:buFont typeface="Wingdings" pitchFamily="2" charset="2"/>
              <a:buChar char="§"/>
            </a:pPr>
            <a:r>
              <a:rPr lang="en-US" dirty="0"/>
              <a:t>The organization of the scientific computing is handled by the </a:t>
            </a:r>
            <a:r>
              <a:rPr lang="en-US" dirty="0" err="1"/>
              <a:t>ePIC</a:t>
            </a:r>
            <a:r>
              <a:rPr lang="en-US" dirty="0"/>
              <a:t> collaboration</a:t>
            </a:r>
          </a:p>
          <a:p>
            <a:endParaRPr lang="en-US" dirty="0"/>
          </a:p>
          <a:p>
            <a:pPr marL="285750" indent="-285750">
              <a:buFont typeface="Wingdings" pitchFamily="2" charset="2"/>
              <a:buChar char="§"/>
            </a:pPr>
            <a:r>
              <a:rPr lang="en-US" dirty="0"/>
              <a:t>The computing group is actively implementing the scientific software as well as defining the data model to best interact with the streaming DAQ system.</a:t>
            </a:r>
          </a:p>
          <a:p>
            <a:endParaRPr lang="en-US" dirty="0"/>
          </a:p>
          <a:p>
            <a:pPr marL="285750" indent="-285750">
              <a:buFont typeface="Wingdings" pitchFamily="2" charset="2"/>
              <a:buChar char="§"/>
            </a:pPr>
            <a:r>
              <a:rPr lang="en-US" dirty="0"/>
              <a:t>A primary goal for this collaboration is to provide an environment that can provide a real-time interplay with the running experiments.</a:t>
            </a:r>
          </a:p>
          <a:p>
            <a:endParaRPr lang="en-US" dirty="0"/>
          </a:p>
        </p:txBody>
      </p:sp>
      <p:sp>
        <p:nvSpPr>
          <p:cNvPr id="2" name="Title 1">
            <a:extLst>
              <a:ext uri="{FF2B5EF4-FFF2-40B4-BE49-F238E27FC236}">
                <a16:creationId xmlns:a16="http://schemas.microsoft.com/office/drawing/2014/main" id="{250966A8-DC84-C049-8293-D5528C9FE1A9}"/>
              </a:ext>
            </a:extLst>
          </p:cNvPr>
          <p:cNvSpPr>
            <a:spLocks noGrp="1"/>
          </p:cNvSpPr>
          <p:nvPr>
            <p:ph type="title"/>
          </p:nvPr>
        </p:nvSpPr>
        <p:spPr>
          <a:xfrm>
            <a:off x="250700" y="-337738"/>
            <a:ext cx="7886700" cy="1325563"/>
          </a:xfrm>
        </p:spPr>
        <p:txBody>
          <a:bodyPr>
            <a:noAutofit/>
          </a:bodyPr>
          <a:lstStyle/>
          <a:p>
            <a:r>
              <a:rPr lang="en-US" sz="2800" dirty="0" err="1"/>
              <a:t>ePIC</a:t>
            </a:r>
            <a:r>
              <a:rPr lang="en-US" sz="2800" dirty="0"/>
              <a:t> Scientific Computing</a:t>
            </a:r>
          </a:p>
        </p:txBody>
      </p:sp>
      <p:sp>
        <p:nvSpPr>
          <p:cNvPr id="4" name="Slide Number Placeholder 3">
            <a:extLst>
              <a:ext uri="{FF2B5EF4-FFF2-40B4-BE49-F238E27FC236}">
                <a16:creationId xmlns:a16="http://schemas.microsoft.com/office/drawing/2014/main" id="{6E443270-5366-1946-B7A7-0DF1A9A96F50}"/>
              </a:ext>
            </a:extLst>
          </p:cNvPr>
          <p:cNvSpPr>
            <a:spLocks noGrp="1"/>
          </p:cNvSpPr>
          <p:nvPr>
            <p:ph type="sldNum" sz="quarter" idx="12"/>
          </p:nvPr>
        </p:nvSpPr>
        <p:spPr/>
        <p:txBody>
          <a:bodyPr/>
          <a:lstStyle/>
          <a:p>
            <a:fld id="{893C5830-40F3-F04E-B2E3-10E6672BA8FF}" type="slidenum">
              <a:rPr lang="en-US" smtClean="0"/>
              <a:pPr/>
              <a:t>13</a:t>
            </a:fld>
            <a:endParaRPr lang="en-US"/>
          </a:p>
        </p:txBody>
      </p:sp>
      <p:sp>
        <p:nvSpPr>
          <p:cNvPr id="7" name="TextBox 6">
            <a:extLst>
              <a:ext uri="{FF2B5EF4-FFF2-40B4-BE49-F238E27FC236}">
                <a16:creationId xmlns:a16="http://schemas.microsoft.com/office/drawing/2014/main" id="{396B44FB-94F5-DE9B-8E76-5BAFA6BA5159}"/>
              </a:ext>
            </a:extLst>
          </p:cNvPr>
          <p:cNvSpPr txBox="1"/>
          <p:nvPr/>
        </p:nvSpPr>
        <p:spPr>
          <a:xfrm>
            <a:off x="6371163" y="6134"/>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pic>
        <p:nvPicPr>
          <p:cNvPr id="10" name="Picture 9">
            <a:extLst>
              <a:ext uri="{FF2B5EF4-FFF2-40B4-BE49-F238E27FC236}">
                <a16:creationId xmlns:a16="http://schemas.microsoft.com/office/drawing/2014/main" id="{5E80CB1D-6CF7-293A-F693-41AD05D13719}"/>
              </a:ext>
            </a:extLst>
          </p:cNvPr>
          <p:cNvPicPr>
            <a:picLocks noChangeAspect="1"/>
          </p:cNvPicPr>
          <p:nvPr/>
        </p:nvPicPr>
        <p:blipFill>
          <a:blip r:embed="rId2"/>
          <a:stretch>
            <a:fillRect/>
          </a:stretch>
        </p:blipFill>
        <p:spPr>
          <a:xfrm>
            <a:off x="3520931" y="3034602"/>
            <a:ext cx="5623069" cy="3176910"/>
          </a:xfrm>
          <a:prstGeom prst="rect">
            <a:avLst/>
          </a:prstGeom>
        </p:spPr>
      </p:pic>
      <p:sp>
        <p:nvSpPr>
          <p:cNvPr id="3" name="TextBox 2">
            <a:extLst>
              <a:ext uri="{FF2B5EF4-FFF2-40B4-BE49-F238E27FC236}">
                <a16:creationId xmlns:a16="http://schemas.microsoft.com/office/drawing/2014/main" id="{9A4D3F8E-313C-5F48-A7EB-BED212F4C480}"/>
              </a:ext>
            </a:extLst>
          </p:cNvPr>
          <p:cNvSpPr txBox="1"/>
          <p:nvPr/>
        </p:nvSpPr>
        <p:spPr>
          <a:xfrm>
            <a:off x="0" y="3064524"/>
            <a:ext cx="3809372" cy="3170099"/>
          </a:xfrm>
          <a:prstGeom prst="rect">
            <a:avLst/>
          </a:prstGeom>
          <a:noFill/>
        </p:spPr>
        <p:txBody>
          <a:bodyPr wrap="square" rtlCol="0">
            <a:spAutoFit/>
          </a:bodyPr>
          <a:lstStyle/>
          <a:p>
            <a:r>
              <a:rPr lang="en-US" sz="1400" b="1" dirty="0"/>
              <a:t>For more information reference this review or planned reviews of the </a:t>
            </a:r>
            <a:r>
              <a:rPr lang="en-US" sz="1400" b="1" dirty="0" err="1"/>
              <a:t>ePIC</a:t>
            </a:r>
            <a:r>
              <a:rPr lang="en-US" sz="1400" b="1" dirty="0"/>
              <a:t> software</a:t>
            </a:r>
          </a:p>
          <a:p>
            <a:endParaRPr lang="en-US" sz="1400" b="1" dirty="0"/>
          </a:p>
          <a:p>
            <a:pPr lvl="1" indent="-228600">
              <a:buFont typeface="Wingdings" panose="05000000000000000000" pitchFamily="2" charset="2"/>
              <a:buChar char="Ø"/>
            </a:pPr>
            <a:r>
              <a:rPr lang="en-US" sz="1400" dirty="0"/>
              <a:t>August 22, 2022 – EIC Software Infrastructure Review </a:t>
            </a:r>
            <a:r>
              <a:rPr lang="en-US" sz="1400" dirty="0">
                <a:hlinkClick r:id="rId3"/>
              </a:rPr>
              <a:t>https://indico.bnl.gov/event/16676/</a:t>
            </a:r>
            <a:endParaRPr lang="en-US" sz="1400" dirty="0"/>
          </a:p>
          <a:p>
            <a:pPr lvl="1" indent="-228600"/>
            <a:endParaRPr lang="en-US" sz="1400" dirty="0"/>
          </a:p>
          <a:p>
            <a:pPr lvl="1" indent="-228600">
              <a:buFont typeface="Wingdings" panose="05000000000000000000" pitchFamily="2" charset="2"/>
              <a:buChar char="Ø"/>
            </a:pPr>
            <a:r>
              <a:rPr lang="en-US" sz="1400" dirty="0"/>
              <a:t>October 19-20, 2023 - </a:t>
            </a:r>
            <a:r>
              <a:rPr lang="en-US" sz="1400" dirty="0" err="1"/>
              <a:t>ePIC</a:t>
            </a:r>
            <a:r>
              <a:rPr lang="en-US" sz="1400" dirty="0"/>
              <a:t> software </a:t>
            </a:r>
            <a:r>
              <a:rPr lang="en-US" sz="1400" dirty="0">
                <a:cs typeface="Arial" panose="020B0604020202020204" pitchFamily="34" charset="0"/>
              </a:rPr>
              <a:t>and Computing model review</a:t>
            </a:r>
          </a:p>
          <a:p>
            <a:pPr lvl="1" indent="-228600">
              <a:buFont typeface="Wingdings" panose="05000000000000000000" pitchFamily="2" charset="2"/>
              <a:buChar char="Ø"/>
            </a:pPr>
            <a:endParaRPr lang="en-US" sz="1400" dirty="0">
              <a:cs typeface="Arial" panose="020B0604020202020204" pitchFamily="34" charset="0"/>
            </a:endParaRPr>
          </a:p>
          <a:p>
            <a:pPr lvl="1" indent="-228600">
              <a:buFont typeface="Wingdings" panose="05000000000000000000" pitchFamily="2" charset="2"/>
              <a:buChar char="Ø"/>
            </a:pPr>
            <a:r>
              <a:rPr lang="en-US" sz="1400" dirty="0">
                <a:cs typeface="Arial" panose="020B0604020202020204" pitchFamily="34" charset="0"/>
              </a:rPr>
              <a:t>December, 2023 -  </a:t>
            </a:r>
            <a:r>
              <a:rPr lang="en-US" sz="1400" dirty="0" err="1">
                <a:cs typeface="Arial" panose="020B0604020202020204" pitchFamily="34" charset="0"/>
              </a:rPr>
              <a:t>ePIC</a:t>
            </a:r>
            <a:r>
              <a:rPr lang="en-US" sz="1400" dirty="0">
                <a:cs typeface="Arial" panose="020B0604020202020204" pitchFamily="34" charset="0"/>
              </a:rPr>
              <a:t> presents the updated computing model to he EIC Resource and Review Board</a:t>
            </a:r>
          </a:p>
          <a:p>
            <a:endParaRPr lang="en-US" dirty="0"/>
          </a:p>
        </p:txBody>
      </p:sp>
    </p:spTree>
    <p:extLst>
      <p:ext uri="{BB962C8B-B14F-4D97-AF65-F5344CB8AC3E}">
        <p14:creationId xmlns:p14="http://schemas.microsoft.com/office/powerpoint/2010/main" val="61639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033A988-6A22-2395-CFBD-B80616261730}"/>
              </a:ext>
            </a:extLst>
          </p:cNvPr>
          <p:cNvSpPr/>
          <p:nvPr/>
        </p:nvSpPr>
        <p:spPr>
          <a:xfrm>
            <a:off x="3026826" y="4431632"/>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0" name="Rectangle 39">
            <a:extLst>
              <a:ext uri="{FF2B5EF4-FFF2-40B4-BE49-F238E27FC236}">
                <a16:creationId xmlns:a16="http://schemas.microsoft.com/office/drawing/2014/main" id="{1B494D52-0833-C82C-8AED-FFB7766C0398}"/>
              </a:ext>
            </a:extLst>
          </p:cNvPr>
          <p:cNvSpPr/>
          <p:nvPr/>
        </p:nvSpPr>
        <p:spPr>
          <a:xfrm>
            <a:off x="2933695" y="4322735"/>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9" name="Rectangle 38">
            <a:extLst>
              <a:ext uri="{FF2B5EF4-FFF2-40B4-BE49-F238E27FC236}">
                <a16:creationId xmlns:a16="http://schemas.microsoft.com/office/drawing/2014/main" id="{ABCD28F6-3120-8D4F-7B93-407096A192A4}"/>
              </a:ext>
            </a:extLst>
          </p:cNvPr>
          <p:cNvSpPr/>
          <p:nvPr/>
        </p:nvSpPr>
        <p:spPr>
          <a:xfrm>
            <a:off x="2840564" y="4201320"/>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8" name="Rectangle 17">
            <a:extLst>
              <a:ext uri="{FF2B5EF4-FFF2-40B4-BE49-F238E27FC236}">
                <a16:creationId xmlns:a16="http://schemas.microsoft.com/office/drawing/2014/main" id="{61905690-2DBE-3706-BF91-D431DE8A5B57}"/>
              </a:ext>
            </a:extLst>
          </p:cNvPr>
          <p:cNvSpPr/>
          <p:nvPr/>
        </p:nvSpPr>
        <p:spPr>
          <a:xfrm>
            <a:off x="2696634" y="2772712"/>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7" name="Rectangle 16">
            <a:extLst>
              <a:ext uri="{FF2B5EF4-FFF2-40B4-BE49-F238E27FC236}">
                <a16:creationId xmlns:a16="http://schemas.microsoft.com/office/drawing/2014/main" id="{5CACD1CA-1574-B9BE-0CFF-E5423F9CC305}"/>
              </a:ext>
            </a:extLst>
          </p:cNvPr>
          <p:cNvSpPr/>
          <p:nvPr/>
        </p:nvSpPr>
        <p:spPr>
          <a:xfrm>
            <a:off x="2620432" y="2689050"/>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Rectangle 11">
            <a:extLst>
              <a:ext uri="{FF2B5EF4-FFF2-40B4-BE49-F238E27FC236}">
                <a16:creationId xmlns:a16="http://schemas.microsoft.com/office/drawing/2014/main" id="{B61BB182-7561-8C74-5DD9-60967C82E28B}"/>
              </a:ext>
            </a:extLst>
          </p:cNvPr>
          <p:cNvSpPr/>
          <p:nvPr/>
        </p:nvSpPr>
        <p:spPr>
          <a:xfrm>
            <a:off x="2514598" y="1509259"/>
            <a:ext cx="1240367" cy="6071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Slide Number Placeholder 3">
            <a:extLst>
              <a:ext uri="{FF2B5EF4-FFF2-40B4-BE49-F238E27FC236}">
                <a16:creationId xmlns:a16="http://schemas.microsoft.com/office/drawing/2014/main" id="{D241EE9C-9ACA-5444-EB97-DDA4C039358B}"/>
              </a:ext>
            </a:extLst>
          </p:cNvPr>
          <p:cNvSpPr>
            <a:spLocks noGrp="1"/>
          </p:cNvSpPr>
          <p:nvPr>
            <p:ph type="sldNum" sz="quarter" idx="12"/>
          </p:nvPr>
        </p:nvSpPr>
        <p:spPr/>
        <p:txBody>
          <a:bodyPr/>
          <a:lstStyle/>
          <a:p>
            <a:fld id="{893C5830-40F3-F04E-B2E3-10E6672BA8FF}" type="slidenum">
              <a:rPr lang="en-US" smtClean="0"/>
              <a:t>14</a:t>
            </a:fld>
            <a:endParaRPr lang="en-US" dirty="0"/>
          </a:p>
        </p:txBody>
      </p:sp>
      <p:sp>
        <p:nvSpPr>
          <p:cNvPr id="5" name="TextBox 4">
            <a:extLst>
              <a:ext uri="{FF2B5EF4-FFF2-40B4-BE49-F238E27FC236}">
                <a16:creationId xmlns:a16="http://schemas.microsoft.com/office/drawing/2014/main" id="{F3838ACE-3D0C-B5E7-6485-07D1E4229766}"/>
              </a:ext>
            </a:extLst>
          </p:cNvPr>
          <p:cNvSpPr txBox="1"/>
          <p:nvPr/>
        </p:nvSpPr>
        <p:spPr>
          <a:xfrm>
            <a:off x="738140" y="263471"/>
            <a:ext cx="5162504" cy="523220"/>
          </a:xfrm>
          <a:prstGeom prst="rect">
            <a:avLst/>
          </a:prstGeom>
          <a:noFill/>
        </p:spPr>
        <p:txBody>
          <a:bodyPr wrap="none" rtlCol="0">
            <a:spAutoFit/>
          </a:bodyPr>
          <a:lstStyle/>
          <a:p>
            <a:r>
              <a:rPr lang="en-US" sz="2800" dirty="0" err="1"/>
              <a:t>ePIC</a:t>
            </a:r>
            <a:r>
              <a:rPr lang="en-US" sz="2800" dirty="0"/>
              <a:t> DAQ Requirements Summary</a:t>
            </a:r>
          </a:p>
        </p:txBody>
      </p:sp>
      <p:sp>
        <p:nvSpPr>
          <p:cNvPr id="6" name="TextBox 5">
            <a:extLst>
              <a:ext uri="{FF2B5EF4-FFF2-40B4-BE49-F238E27FC236}">
                <a16:creationId xmlns:a16="http://schemas.microsoft.com/office/drawing/2014/main" id="{994BFC19-4ACE-675C-D0A2-CA0D4C5ECBDF}"/>
              </a:ext>
            </a:extLst>
          </p:cNvPr>
          <p:cNvSpPr txBox="1"/>
          <p:nvPr/>
        </p:nvSpPr>
        <p:spPr>
          <a:xfrm>
            <a:off x="7128122" y="33730"/>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#2</a:t>
            </a:r>
            <a:r>
              <a:rPr lang="en-US" sz="1200" spc="-1" dirty="0">
                <a:highlight>
                  <a:srgbClr val="729FCF"/>
                </a:highlight>
                <a:latin typeface="Arial"/>
              </a:rPr>
              <a:t> – Requirements</a:t>
            </a:r>
            <a:r>
              <a:rPr lang="en-US" sz="1200" spc="-1" dirty="0">
                <a:highlight>
                  <a:srgbClr val="30519D"/>
                </a:highlight>
                <a:latin typeface="Arial"/>
              </a:rPr>
              <a:t>   </a:t>
            </a:r>
            <a:r>
              <a:rPr lang="en-US" sz="1200" spc="-1" dirty="0">
                <a:highlight>
                  <a:srgbClr val="729FCF"/>
                </a:highlight>
                <a:latin typeface="Arial"/>
              </a:rPr>
              <a:t> </a:t>
            </a:r>
            <a:endParaRPr lang="en-US" sz="1200" b="0" strike="noStrike" spc="-1" dirty="0">
              <a:highlight>
                <a:srgbClr val="729FCF"/>
              </a:highlight>
              <a:latin typeface="Arial"/>
            </a:endParaRPr>
          </a:p>
        </p:txBody>
      </p:sp>
      <p:sp>
        <p:nvSpPr>
          <p:cNvPr id="9" name="Rectangle 8">
            <a:extLst>
              <a:ext uri="{FF2B5EF4-FFF2-40B4-BE49-F238E27FC236}">
                <a16:creationId xmlns:a16="http://schemas.microsoft.com/office/drawing/2014/main" id="{C5DB0A56-AD0F-336C-8FE5-2A23743DD9FF}"/>
              </a:ext>
            </a:extLst>
          </p:cNvPr>
          <p:cNvSpPr/>
          <p:nvPr/>
        </p:nvSpPr>
        <p:spPr>
          <a:xfrm>
            <a:off x="2412998" y="1422879"/>
            <a:ext cx="1240367" cy="6071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Read out all detector data and transfer to external facilities</a:t>
            </a:r>
          </a:p>
        </p:txBody>
      </p:sp>
      <p:sp>
        <p:nvSpPr>
          <p:cNvPr id="13" name="Rectangle 12">
            <a:extLst>
              <a:ext uri="{FF2B5EF4-FFF2-40B4-BE49-F238E27FC236}">
                <a16:creationId xmlns:a16="http://schemas.microsoft.com/office/drawing/2014/main" id="{AC70329F-F30B-A1A6-655B-CFD586C3980F}"/>
              </a:ext>
            </a:extLst>
          </p:cNvPr>
          <p:cNvSpPr/>
          <p:nvPr/>
        </p:nvSpPr>
        <p:spPr>
          <a:xfrm>
            <a:off x="4199464" y="1519439"/>
            <a:ext cx="1240367" cy="6071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Rectangle 13">
            <a:extLst>
              <a:ext uri="{FF2B5EF4-FFF2-40B4-BE49-F238E27FC236}">
                <a16:creationId xmlns:a16="http://schemas.microsoft.com/office/drawing/2014/main" id="{FAD82AFF-C789-B152-FD4C-F05626BC64A6}"/>
              </a:ext>
            </a:extLst>
          </p:cNvPr>
          <p:cNvSpPr/>
          <p:nvPr/>
        </p:nvSpPr>
        <p:spPr>
          <a:xfrm>
            <a:off x="4097864" y="1433059"/>
            <a:ext cx="1240367" cy="6071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Prefer COTS solutions to avoid cost, risk, obsolescence</a:t>
            </a:r>
          </a:p>
        </p:txBody>
      </p:sp>
      <p:sp>
        <p:nvSpPr>
          <p:cNvPr id="15" name="Rectangle 14">
            <a:extLst>
              <a:ext uri="{FF2B5EF4-FFF2-40B4-BE49-F238E27FC236}">
                <a16:creationId xmlns:a16="http://schemas.microsoft.com/office/drawing/2014/main" id="{58F131CA-960F-E738-4A2E-E6157C513AF7}"/>
              </a:ext>
            </a:extLst>
          </p:cNvPr>
          <p:cNvSpPr/>
          <p:nvPr/>
        </p:nvSpPr>
        <p:spPr>
          <a:xfrm>
            <a:off x="2527298" y="2620608"/>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6" name="Rectangle 15">
            <a:extLst>
              <a:ext uri="{FF2B5EF4-FFF2-40B4-BE49-F238E27FC236}">
                <a16:creationId xmlns:a16="http://schemas.microsoft.com/office/drawing/2014/main" id="{7949CC87-B838-CEB2-8995-C72CDD736E2C}"/>
              </a:ext>
            </a:extLst>
          </p:cNvPr>
          <p:cNvSpPr/>
          <p:nvPr/>
        </p:nvSpPr>
        <p:spPr>
          <a:xfrm>
            <a:off x="2425698" y="2534228"/>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Sufficient space, power, environment, and proximity to sensors</a:t>
            </a:r>
          </a:p>
        </p:txBody>
      </p:sp>
      <p:sp>
        <p:nvSpPr>
          <p:cNvPr id="19" name="Rectangle 18">
            <a:extLst>
              <a:ext uri="{FF2B5EF4-FFF2-40B4-BE49-F238E27FC236}">
                <a16:creationId xmlns:a16="http://schemas.microsoft.com/office/drawing/2014/main" id="{A8F0291A-6B7F-298B-0FC5-02B377601E0D}"/>
              </a:ext>
            </a:extLst>
          </p:cNvPr>
          <p:cNvSpPr/>
          <p:nvPr/>
        </p:nvSpPr>
        <p:spPr>
          <a:xfrm>
            <a:off x="4199464" y="2647927"/>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0" name="Rectangle 19">
            <a:extLst>
              <a:ext uri="{FF2B5EF4-FFF2-40B4-BE49-F238E27FC236}">
                <a16:creationId xmlns:a16="http://schemas.microsoft.com/office/drawing/2014/main" id="{05BDC10A-ACE6-A7F6-ECFD-831144165CE0}"/>
              </a:ext>
            </a:extLst>
          </p:cNvPr>
          <p:cNvSpPr/>
          <p:nvPr/>
        </p:nvSpPr>
        <p:spPr>
          <a:xfrm>
            <a:off x="4097864" y="2561547"/>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Streaming, continuous operation, while supporting independent detector operation</a:t>
            </a:r>
          </a:p>
        </p:txBody>
      </p:sp>
      <p:sp>
        <p:nvSpPr>
          <p:cNvPr id="21" name="Rectangle 20">
            <a:extLst>
              <a:ext uri="{FF2B5EF4-FFF2-40B4-BE49-F238E27FC236}">
                <a16:creationId xmlns:a16="http://schemas.microsoft.com/office/drawing/2014/main" id="{C5A91015-23DD-AD92-86DC-76B10DB26753}"/>
              </a:ext>
            </a:extLst>
          </p:cNvPr>
          <p:cNvSpPr/>
          <p:nvPr/>
        </p:nvSpPr>
        <p:spPr>
          <a:xfrm>
            <a:off x="5977466" y="2824368"/>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2" name="Rectangle 21">
            <a:extLst>
              <a:ext uri="{FF2B5EF4-FFF2-40B4-BE49-F238E27FC236}">
                <a16:creationId xmlns:a16="http://schemas.microsoft.com/office/drawing/2014/main" id="{8EE1AED4-0C1B-D395-7C1F-84A26601AB98}"/>
              </a:ext>
            </a:extLst>
          </p:cNvPr>
          <p:cNvSpPr/>
          <p:nvPr/>
        </p:nvSpPr>
        <p:spPr>
          <a:xfrm>
            <a:off x="5901264" y="2740706"/>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3" name="Rectangle 22">
            <a:extLst>
              <a:ext uri="{FF2B5EF4-FFF2-40B4-BE49-F238E27FC236}">
                <a16:creationId xmlns:a16="http://schemas.microsoft.com/office/drawing/2014/main" id="{2EC90489-49AC-FCFC-8792-A92407D7A019}"/>
              </a:ext>
            </a:extLst>
          </p:cNvPr>
          <p:cNvSpPr/>
          <p:nvPr/>
        </p:nvSpPr>
        <p:spPr>
          <a:xfrm>
            <a:off x="5808130" y="2672264"/>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4" name="Rectangle 23">
            <a:extLst>
              <a:ext uri="{FF2B5EF4-FFF2-40B4-BE49-F238E27FC236}">
                <a16:creationId xmlns:a16="http://schemas.microsoft.com/office/drawing/2014/main" id="{F1AD8341-D837-7F2D-44C0-45A2361CDD4A}"/>
              </a:ext>
            </a:extLst>
          </p:cNvPr>
          <p:cNvSpPr/>
          <p:nvPr/>
        </p:nvSpPr>
        <p:spPr>
          <a:xfrm>
            <a:off x="5706530" y="2585884"/>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Define components and specify the DAQ must provide sufficient links and processing power</a:t>
            </a:r>
          </a:p>
        </p:txBody>
      </p:sp>
      <p:sp>
        <p:nvSpPr>
          <p:cNvPr id="25" name="Rectangle 24">
            <a:extLst>
              <a:ext uri="{FF2B5EF4-FFF2-40B4-BE49-F238E27FC236}">
                <a16:creationId xmlns:a16="http://schemas.microsoft.com/office/drawing/2014/main" id="{19A90C2D-5F9A-135C-4A6B-E16CB41FB97C}"/>
              </a:ext>
            </a:extLst>
          </p:cNvPr>
          <p:cNvSpPr/>
          <p:nvPr/>
        </p:nvSpPr>
        <p:spPr>
          <a:xfrm>
            <a:off x="7581896" y="2681059"/>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6" name="Rectangle 25">
            <a:extLst>
              <a:ext uri="{FF2B5EF4-FFF2-40B4-BE49-F238E27FC236}">
                <a16:creationId xmlns:a16="http://schemas.microsoft.com/office/drawing/2014/main" id="{03DC3E04-B4AC-4036-D61F-21A85A25FD09}"/>
              </a:ext>
            </a:extLst>
          </p:cNvPr>
          <p:cNvSpPr/>
          <p:nvPr/>
        </p:nvSpPr>
        <p:spPr>
          <a:xfrm>
            <a:off x="7480296" y="2594679"/>
            <a:ext cx="1240367" cy="6071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Provide common hardware, software, and network for detector slow controls efforts</a:t>
            </a:r>
          </a:p>
        </p:txBody>
      </p:sp>
      <p:sp>
        <p:nvSpPr>
          <p:cNvPr id="27" name="Rectangle 26">
            <a:extLst>
              <a:ext uri="{FF2B5EF4-FFF2-40B4-BE49-F238E27FC236}">
                <a16:creationId xmlns:a16="http://schemas.microsoft.com/office/drawing/2014/main" id="{D4150F9D-00CD-041A-6EC3-518F41EF19CD}"/>
              </a:ext>
            </a:extLst>
          </p:cNvPr>
          <p:cNvSpPr/>
          <p:nvPr/>
        </p:nvSpPr>
        <p:spPr>
          <a:xfrm>
            <a:off x="2747434" y="4119594"/>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8" name="Rectangle 27">
            <a:extLst>
              <a:ext uri="{FF2B5EF4-FFF2-40B4-BE49-F238E27FC236}">
                <a16:creationId xmlns:a16="http://schemas.microsoft.com/office/drawing/2014/main" id="{41F5D0CD-EBB2-7848-404A-7F0DA47D8749}"/>
              </a:ext>
            </a:extLst>
          </p:cNvPr>
          <p:cNvSpPr/>
          <p:nvPr/>
        </p:nvSpPr>
        <p:spPr>
          <a:xfrm>
            <a:off x="2671232" y="4035932"/>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9" name="Rectangle 28">
            <a:extLst>
              <a:ext uri="{FF2B5EF4-FFF2-40B4-BE49-F238E27FC236}">
                <a16:creationId xmlns:a16="http://schemas.microsoft.com/office/drawing/2014/main" id="{08C33C09-79F6-9A5D-0A35-E40BAC6554DE}"/>
              </a:ext>
            </a:extLst>
          </p:cNvPr>
          <p:cNvSpPr/>
          <p:nvPr/>
        </p:nvSpPr>
        <p:spPr>
          <a:xfrm>
            <a:off x="2578098" y="3967490"/>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0" name="Rectangle 29">
            <a:extLst>
              <a:ext uri="{FF2B5EF4-FFF2-40B4-BE49-F238E27FC236}">
                <a16:creationId xmlns:a16="http://schemas.microsoft.com/office/drawing/2014/main" id="{D33A2B2F-D30B-5D73-F848-AA2B0F9F899E}"/>
              </a:ext>
            </a:extLst>
          </p:cNvPr>
          <p:cNvSpPr/>
          <p:nvPr/>
        </p:nvSpPr>
        <p:spPr>
          <a:xfrm>
            <a:off x="2476498" y="3881110"/>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Specific Environmental/Power requirements</a:t>
            </a:r>
          </a:p>
        </p:txBody>
      </p:sp>
      <p:sp>
        <p:nvSpPr>
          <p:cNvPr id="31" name="Rectangle 30">
            <a:extLst>
              <a:ext uri="{FF2B5EF4-FFF2-40B4-BE49-F238E27FC236}">
                <a16:creationId xmlns:a16="http://schemas.microsoft.com/office/drawing/2014/main" id="{780DCF40-ACD1-1A65-038A-0E3B02355668}"/>
              </a:ext>
            </a:extLst>
          </p:cNvPr>
          <p:cNvSpPr/>
          <p:nvPr/>
        </p:nvSpPr>
        <p:spPr>
          <a:xfrm>
            <a:off x="4250264" y="3994809"/>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2" name="Rectangle 31">
            <a:extLst>
              <a:ext uri="{FF2B5EF4-FFF2-40B4-BE49-F238E27FC236}">
                <a16:creationId xmlns:a16="http://schemas.microsoft.com/office/drawing/2014/main" id="{0F38EFA9-5F72-889D-8A4C-3B1BFB8F3424}"/>
              </a:ext>
            </a:extLst>
          </p:cNvPr>
          <p:cNvSpPr/>
          <p:nvPr/>
        </p:nvSpPr>
        <p:spPr>
          <a:xfrm>
            <a:off x="4148664" y="3908429"/>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Online Computing Network must support &gt;=100Gb/s per node and &gt;=400Gb/s external</a:t>
            </a:r>
          </a:p>
        </p:txBody>
      </p:sp>
      <p:sp>
        <p:nvSpPr>
          <p:cNvPr id="35" name="Rectangle 34">
            <a:extLst>
              <a:ext uri="{FF2B5EF4-FFF2-40B4-BE49-F238E27FC236}">
                <a16:creationId xmlns:a16="http://schemas.microsoft.com/office/drawing/2014/main" id="{44C14714-21CF-F568-042A-856F12AC8A4F}"/>
              </a:ext>
            </a:extLst>
          </p:cNvPr>
          <p:cNvSpPr/>
          <p:nvPr/>
        </p:nvSpPr>
        <p:spPr>
          <a:xfrm>
            <a:off x="5858930" y="4019146"/>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6" name="Rectangle 35">
            <a:extLst>
              <a:ext uri="{FF2B5EF4-FFF2-40B4-BE49-F238E27FC236}">
                <a16:creationId xmlns:a16="http://schemas.microsoft.com/office/drawing/2014/main" id="{4473DC90-C018-96F0-077B-D0A539878980}"/>
              </a:ext>
            </a:extLst>
          </p:cNvPr>
          <p:cNvSpPr/>
          <p:nvPr/>
        </p:nvSpPr>
        <p:spPr>
          <a:xfrm>
            <a:off x="5757330" y="3932766"/>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Readout fibers from Front ends must support &gt;=10Gb/s per fiber and 10Tb/s aggregate</a:t>
            </a:r>
          </a:p>
        </p:txBody>
      </p:sp>
      <p:sp>
        <p:nvSpPr>
          <p:cNvPr id="38" name="Rectangle 37">
            <a:extLst>
              <a:ext uri="{FF2B5EF4-FFF2-40B4-BE49-F238E27FC236}">
                <a16:creationId xmlns:a16="http://schemas.microsoft.com/office/drawing/2014/main" id="{93CF7993-F1C8-42DC-8C8B-C8BF0E0DF2E9}"/>
              </a:ext>
            </a:extLst>
          </p:cNvPr>
          <p:cNvSpPr/>
          <p:nvPr/>
        </p:nvSpPr>
        <p:spPr>
          <a:xfrm>
            <a:off x="7531096" y="3941561"/>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Timing system must deliver clock with &lt;100ps jitter, and support &lt;5ps jitter for selected detectors</a:t>
            </a:r>
          </a:p>
        </p:txBody>
      </p:sp>
      <p:sp>
        <p:nvSpPr>
          <p:cNvPr id="42" name="Rectangle 41">
            <a:extLst>
              <a:ext uri="{FF2B5EF4-FFF2-40B4-BE49-F238E27FC236}">
                <a16:creationId xmlns:a16="http://schemas.microsoft.com/office/drawing/2014/main" id="{1B0AFC92-294E-FC8D-ECE5-C0C742BAD423}"/>
              </a:ext>
            </a:extLst>
          </p:cNvPr>
          <p:cNvSpPr/>
          <p:nvPr/>
        </p:nvSpPr>
        <p:spPr>
          <a:xfrm>
            <a:off x="4901811" y="5007185"/>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72 hours of elasticity buffer in online computer nodes</a:t>
            </a:r>
          </a:p>
        </p:txBody>
      </p:sp>
      <p:sp>
        <p:nvSpPr>
          <p:cNvPr id="43" name="Rectangle 42">
            <a:extLst>
              <a:ext uri="{FF2B5EF4-FFF2-40B4-BE49-F238E27FC236}">
                <a16:creationId xmlns:a16="http://schemas.microsoft.com/office/drawing/2014/main" id="{02A5BD91-44B2-B5DA-C916-9811ED93646A}"/>
              </a:ext>
            </a:extLst>
          </p:cNvPr>
          <p:cNvSpPr/>
          <p:nvPr/>
        </p:nvSpPr>
        <p:spPr>
          <a:xfrm>
            <a:off x="6597650" y="5007185"/>
            <a:ext cx="1240367" cy="607178"/>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Sufficient computing power to perform needed online processing</a:t>
            </a:r>
          </a:p>
        </p:txBody>
      </p:sp>
      <p:sp>
        <p:nvSpPr>
          <p:cNvPr id="44" name="TextBox 43">
            <a:extLst>
              <a:ext uri="{FF2B5EF4-FFF2-40B4-BE49-F238E27FC236}">
                <a16:creationId xmlns:a16="http://schemas.microsoft.com/office/drawing/2014/main" id="{5D808C72-0F93-E3D5-B4D3-1E58A08A0138}"/>
              </a:ext>
            </a:extLst>
          </p:cNvPr>
          <p:cNvSpPr txBox="1"/>
          <p:nvPr/>
        </p:nvSpPr>
        <p:spPr>
          <a:xfrm>
            <a:off x="321015" y="1484192"/>
            <a:ext cx="1496372" cy="646331"/>
          </a:xfrm>
          <a:prstGeom prst="rect">
            <a:avLst/>
          </a:prstGeom>
          <a:noFill/>
        </p:spPr>
        <p:txBody>
          <a:bodyPr wrap="none" rtlCol="0">
            <a:spAutoFit/>
          </a:bodyPr>
          <a:lstStyle/>
          <a:p>
            <a:r>
              <a:rPr lang="en-US" dirty="0"/>
              <a:t>General </a:t>
            </a:r>
          </a:p>
          <a:p>
            <a:r>
              <a:rPr lang="en-US" dirty="0"/>
              <a:t>Requirements</a:t>
            </a:r>
          </a:p>
        </p:txBody>
      </p:sp>
      <p:sp>
        <p:nvSpPr>
          <p:cNvPr id="45" name="TextBox 44">
            <a:extLst>
              <a:ext uri="{FF2B5EF4-FFF2-40B4-BE49-F238E27FC236}">
                <a16:creationId xmlns:a16="http://schemas.microsoft.com/office/drawing/2014/main" id="{D84D5C81-3DBC-0DD1-95EE-C2FAE2CB670E}"/>
              </a:ext>
            </a:extLst>
          </p:cNvPr>
          <p:cNvSpPr txBox="1"/>
          <p:nvPr/>
        </p:nvSpPr>
        <p:spPr>
          <a:xfrm>
            <a:off x="329307" y="2567831"/>
            <a:ext cx="1496372" cy="646331"/>
          </a:xfrm>
          <a:prstGeom prst="rect">
            <a:avLst/>
          </a:prstGeom>
          <a:noFill/>
        </p:spPr>
        <p:txBody>
          <a:bodyPr wrap="none" rtlCol="0">
            <a:spAutoFit/>
          </a:bodyPr>
          <a:lstStyle/>
          <a:p>
            <a:r>
              <a:rPr lang="en-US" dirty="0"/>
              <a:t>Functional </a:t>
            </a:r>
          </a:p>
          <a:p>
            <a:r>
              <a:rPr lang="en-US" dirty="0"/>
              <a:t>Requirements</a:t>
            </a:r>
          </a:p>
        </p:txBody>
      </p:sp>
      <p:sp>
        <p:nvSpPr>
          <p:cNvPr id="46" name="TextBox 45">
            <a:extLst>
              <a:ext uri="{FF2B5EF4-FFF2-40B4-BE49-F238E27FC236}">
                <a16:creationId xmlns:a16="http://schemas.microsoft.com/office/drawing/2014/main" id="{9B51586D-D026-7992-B1EF-AD2564AE7F46}"/>
              </a:ext>
            </a:extLst>
          </p:cNvPr>
          <p:cNvSpPr txBox="1"/>
          <p:nvPr/>
        </p:nvSpPr>
        <p:spPr>
          <a:xfrm>
            <a:off x="321015" y="3835921"/>
            <a:ext cx="1496372" cy="646331"/>
          </a:xfrm>
          <a:prstGeom prst="rect">
            <a:avLst/>
          </a:prstGeom>
          <a:noFill/>
        </p:spPr>
        <p:txBody>
          <a:bodyPr wrap="none" rtlCol="0">
            <a:spAutoFit/>
          </a:bodyPr>
          <a:lstStyle/>
          <a:p>
            <a:r>
              <a:rPr lang="en-US" dirty="0"/>
              <a:t>Performance</a:t>
            </a:r>
          </a:p>
          <a:p>
            <a:r>
              <a:rPr lang="en-US" dirty="0"/>
              <a:t>Requirements</a:t>
            </a:r>
          </a:p>
        </p:txBody>
      </p:sp>
    </p:spTree>
    <p:extLst>
      <p:ext uri="{BB962C8B-B14F-4D97-AF65-F5344CB8AC3E}">
        <p14:creationId xmlns:p14="http://schemas.microsoft.com/office/powerpoint/2010/main" val="302024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921344-C8CC-51E2-4560-077DA71B5992}"/>
              </a:ext>
            </a:extLst>
          </p:cNvPr>
          <p:cNvSpPr/>
          <p:nvPr/>
        </p:nvSpPr>
        <p:spPr>
          <a:xfrm>
            <a:off x="196523" y="1966924"/>
            <a:ext cx="2566473" cy="3815809"/>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CAFBF-C913-3C2F-C661-BDE700785C66}"/>
              </a:ext>
            </a:extLst>
          </p:cNvPr>
          <p:cNvSpPr/>
          <p:nvPr/>
        </p:nvSpPr>
        <p:spPr>
          <a:xfrm>
            <a:off x="2904651" y="4773903"/>
            <a:ext cx="6179813" cy="174712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F7CBDC-A2D8-7962-B6D0-73CFC14ED41C}"/>
              </a:ext>
            </a:extLst>
          </p:cNvPr>
          <p:cNvSpPr/>
          <p:nvPr/>
        </p:nvSpPr>
        <p:spPr>
          <a:xfrm>
            <a:off x="2904919" y="2862163"/>
            <a:ext cx="6179813" cy="193037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D3FED3-4A80-19AB-CB0F-C87C239FFCF3}"/>
              </a:ext>
            </a:extLst>
          </p:cNvPr>
          <p:cNvSpPr/>
          <p:nvPr/>
        </p:nvSpPr>
        <p:spPr>
          <a:xfrm>
            <a:off x="2904920" y="671099"/>
            <a:ext cx="6179812" cy="2175237"/>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8EDCA6-C3E5-F796-0164-463A5E9F9636}"/>
              </a:ext>
            </a:extLst>
          </p:cNvPr>
          <p:cNvSpPr txBox="1"/>
          <p:nvPr/>
        </p:nvSpPr>
        <p:spPr>
          <a:xfrm>
            <a:off x="155262" y="1966924"/>
            <a:ext cx="2687638" cy="4224233"/>
          </a:xfrm>
          <a:prstGeom prst="rect">
            <a:avLst/>
          </a:prstGeom>
          <a:noFill/>
        </p:spPr>
        <p:txBody>
          <a:bodyPr wrap="square" rtlCol="0">
            <a:spAutoFit/>
          </a:bodyPr>
          <a:lstStyle/>
          <a:p>
            <a:r>
              <a:rPr lang="en-US" dirty="0"/>
              <a:t>Timing Protocol</a:t>
            </a:r>
          </a:p>
          <a:p>
            <a:endParaRPr lang="en-US" sz="1350" dirty="0"/>
          </a:p>
          <a:p>
            <a:pPr marL="214313" indent="-214313">
              <a:buFont typeface="Arial" panose="020B0604020202020204" pitchFamily="34" charset="0"/>
              <a:buChar char="•"/>
            </a:pPr>
            <a:r>
              <a:rPr lang="en-US" sz="1050" dirty="0"/>
              <a:t>Defines the data flow between the GTU, RDO, and DAM boards</a:t>
            </a:r>
          </a:p>
          <a:p>
            <a:pPr marL="557213" lvl="1" indent="-214313">
              <a:buFont typeface="Arial" panose="020B0604020202020204" pitchFamily="34" charset="0"/>
              <a:buChar char="•"/>
            </a:pPr>
            <a:endParaRPr lang="en-US" sz="1050" dirty="0"/>
          </a:p>
          <a:p>
            <a:pPr marL="214313" indent="-214313">
              <a:buFont typeface="Arial" panose="020B0604020202020204" pitchFamily="34" charset="0"/>
              <a:buChar char="•"/>
            </a:pPr>
            <a:r>
              <a:rPr lang="en-US" sz="1050" dirty="0"/>
              <a:t>Optical Protocol Requirements</a:t>
            </a:r>
          </a:p>
          <a:p>
            <a:pPr marL="515938" lvl="1" indent="-168275">
              <a:buFont typeface="Arial" panose="020B0604020202020204" pitchFamily="34" charset="0"/>
              <a:buChar char="•"/>
              <a:tabLst>
                <a:tab pos="457200" algn="l"/>
              </a:tabLst>
            </a:pPr>
            <a:r>
              <a:rPr lang="en-US" sz="1050" dirty="0"/>
              <a:t>Timing (&lt;=5ps Hi-Res Detectors)</a:t>
            </a:r>
          </a:p>
          <a:p>
            <a:pPr marL="515938" lvl="1" indent="-168275">
              <a:buFont typeface="Arial" panose="020B0604020202020204" pitchFamily="34" charset="0"/>
              <a:buChar char="•"/>
              <a:tabLst>
                <a:tab pos="457200" algn="l"/>
              </a:tabLst>
            </a:pPr>
            <a:r>
              <a:rPr lang="en-US" sz="1050" dirty="0"/>
              <a:t>Timing (&lt;=100ps Lo-Res Detectors)</a:t>
            </a:r>
          </a:p>
          <a:p>
            <a:pPr marL="515938" lvl="1" indent="-168275">
              <a:buFont typeface="Arial" panose="020B0604020202020204" pitchFamily="34" charset="0"/>
              <a:buChar char="•"/>
              <a:tabLst>
                <a:tab pos="457200" algn="l"/>
              </a:tabLst>
            </a:pPr>
            <a:r>
              <a:rPr lang="en-US" sz="1050" dirty="0"/>
              <a:t>Timing phase stability on power cycle</a:t>
            </a:r>
          </a:p>
          <a:p>
            <a:pPr marL="515938" lvl="1" indent="-168275">
              <a:buFont typeface="Arial" panose="020B0604020202020204" pitchFamily="34" charset="0"/>
              <a:buChar char="•"/>
              <a:tabLst>
                <a:tab pos="457200" algn="l"/>
              </a:tabLst>
            </a:pPr>
            <a:r>
              <a:rPr lang="en-US" sz="1050" dirty="0"/>
              <a:t>Configuration and slow control monitoring passthrough for ASICS/FEBs</a:t>
            </a:r>
          </a:p>
          <a:p>
            <a:pPr marL="515938" lvl="1" indent="-168275">
              <a:buFont typeface="Arial" panose="020B0604020202020204" pitchFamily="34" charset="0"/>
              <a:buChar char="•"/>
              <a:tabLst>
                <a:tab pos="457200" algn="l"/>
              </a:tabLst>
            </a:pPr>
            <a:r>
              <a:rPr lang="en-US" sz="1050" dirty="0"/>
              <a:t>Real-Time Command / Control</a:t>
            </a:r>
          </a:p>
          <a:p>
            <a:pPr marL="515938" lvl="1" indent="-168275">
              <a:buFont typeface="Arial" panose="020B0604020202020204" pitchFamily="34" charset="0"/>
              <a:buChar char="•"/>
              <a:tabLst>
                <a:tab pos="457200" algn="l"/>
              </a:tabLst>
            </a:pPr>
            <a:r>
              <a:rPr lang="en-US" sz="1050" dirty="0"/>
              <a:t>Data Transfer (&gt;=10 or 25 Gb/s per RDO)</a:t>
            </a:r>
          </a:p>
          <a:p>
            <a:pPr marL="557213" lvl="1" indent="-214313">
              <a:buFont typeface="Arial" panose="020B0604020202020204" pitchFamily="34" charset="0"/>
              <a:buChar char="•"/>
              <a:tabLst>
                <a:tab pos="457200" algn="l"/>
              </a:tabLst>
            </a:pPr>
            <a:endParaRPr lang="en-US" sz="1050" dirty="0"/>
          </a:p>
          <a:p>
            <a:pPr marL="214313" indent="-214313">
              <a:buFont typeface="Arial" panose="020B0604020202020204" pitchFamily="34" charset="0"/>
              <a:buChar char="•"/>
            </a:pPr>
            <a:r>
              <a:rPr lang="en-US" sz="1050" dirty="0"/>
              <a:t>Optical protocol choices under evaluation</a:t>
            </a:r>
          </a:p>
          <a:p>
            <a:pPr marL="515938" lvl="1" indent="-173038">
              <a:buFont typeface="Arial" panose="020B0604020202020204" pitchFamily="34" charset="0"/>
              <a:buChar char="•"/>
            </a:pPr>
            <a:r>
              <a:rPr lang="en-US" sz="1050" dirty="0" err="1"/>
              <a:t>ePIC</a:t>
            </a:r>
            <a:r>
              <a:rPr lang="en-US" sz="1050" dirty="0"/>
              <a:t> – simple custom protocol</a:t>
            </a:r>
          </a:p>
          <a:p>
            <a:pPr marL="515938" lvl="1" indent="-173038">
              <a:buFont typeface="Arial" panose="020B0604020202020204" pitchFamily="34" charset="0"/>
              <a:buChar char="•"/>
            </a:pPr>
            <a:r>
              <a:rPr lang="en-US" sz="1050" dirty="0"/>
              <a:t>GPT in FPGA</a:t>
            </a:r>
          </a:p>
          <a:p>
            <a:pPr marL="515938" lvl="1" indent="-173038">
              <a:buFont typeface="Arial" panose="020B0604020202020204" pitchFamily="34" charset="0"/>
              <a:buChar char="•"/>
            </a:pPr>
            <a:r>
              <a:rPr lang="en-US" sz="1050" dirty="0"/>
              <a:t>Dedicated Clock/Reconstructed Clock (2 or 3 fibers per RDO)</a:t>
            </a:r>
          </a:p>
          <a:p>
            <a:endParaRPr lang="en-US" sz="1350" dirty="0"/>
          </a:p>
          <a:p>
            <a:pPr marL="214313" indent="-214313">
              <a:buFont typeface="Arial" panose="020B0604020202020204" pitchFamily="34" charset="0"/>
              <a:buChar char="•"/>
            </a:pPr>
            <a:endParaRPr lang="en-US" sz="1350" dirty="0"/>
          </a:p>
        </p:txBody>
      </p:sp>
      <p:sp>
        <p:nvSpPr>
          <p:cNvPr id="10" name="Slide Number Placeholder 9">
            <a:extLst>
              <a:ext uri="{FF2B5EF4-FFF2-40B4-BE49-F238E27FC236}">
                <a16:creationId xmlns:a16="http://schemas.microsoft.com/office/drawing/2014/main" id="{960582BE-9CC8-0D70-6CA0-9B20B8852FCF}"/>
              </a:ext>
            </a:extLst>
          </p:cNvPr>
          <p:cNvSpPr>
            <a:spLocks noGrp="1"/>
          </p:cNvSpPr>
          <p:nvPr>
            <p:ph type="sldNum" sz="quarter" idx="12"/>
          </p:nvPr>
        </p:nvSpPr>
        <p:spPr>
          <a:xfrm>
            <a:off x="8511992" y="6512341"/>
            <a:ext cx="565159" cy="273844"/>
          </a:xfrm>
        </p:spPr>
        <p:txBody>
          <a:bodyPr/>
          <a:lstStyle/>
          <a:p>
            <a:fld id="{18D3BD0E-CBBF-4210-973B-4C15C8F41F1E}" type="slidenum">
              <a:rPr lang="en-US" smtClean="0"/>
              <a:t>15</a:t>
            </a:fld>
            <a:endParaRPr lang="en-US" dirty="0"/>
          </a:p>
        </p:txBody>
      </p:sp>
      <p:sp>
        <p:nvSpPr>
          <p:cNvPr id="4" name="TextBox 3">
            <a:extLst>
              <a:ext uri="{FF2B5EF4-FFF2-40B4-BE49-F238E27FC236}">
                <a16:creationId xmlns:a16="http://schemas.microsoft.com/office/drawing/2014/main" id="{BEC0854A-C7E0-0CE0-3A3E-98E5726E24F3}"/>
              </a:ext>
            </a:extLst>
          </p:cNvPr>
          <p:cNvSpPr txBox="1"/>
          <p:nvPr/>
        </p:nvSpPr>
        <p:spPr>
          <a:xfrm>
            <a:off x="1624899" y="-70915"/>
            <a:ext cx="5477749" cy="646331"/>
          </a:xfrm>
          <a:prstGeom prst="rect">
            <a:avLst/>
          </a:prstGeom>
          <a:noFill/>
        </p:spPr>
        <p:txBody>
          <a:bodyPr wrap="square" rtlCol="0">
            <a:spAutoFit/>
          </a:bodyPr>
          <a:lstStyle/>
          <a:p>
            <a:r>
              <a:rPr lang="en-US" sz="3600" dirty="0"/>
              <a:t>System Component Status</a:t>
            </a:r>
          </a:p>
        </p:txBody>
      </p:sp>
      <p:sp>
        <p:nvSpPr>
          <p:cNvPr id="5" name="TextBox 4">
            <a:extLst>
              <a:ext uri="{FF2B5EF4-FFF2-40B4-BE49-F238E27FC236}">
                <a16:creationId xmlns:a16="http://schemas.microsoft.com/office/drawing/2014/main" id="{EF24F49C-402C-4EA6-E9AE-114785AA24BA}"/>
              </a:ext>
            </a:extLst>
          </p:cNvPr>
          <p:cNvSpPr txBox="1"/>
          <p:nvPr/>
        </p:nvSpPr>
        <p:spPr>
          <a:xfrm>
            <a:off x="2863573" y="746110"/>
            <a:ext cx="3416854" cy="1500411"/>
          </a:xfrm>
          <a:prstGeom prst="rect">
            <a:avLst/>
          </a:prstGeom>
          <a:noFill/>
        </p:spPr>
        <p:txBody>
          <a:bodyPr wrap="square" rtlCol="0">
            <a:spAutoFit/>
          </a:bodyPr>
          <a:lstStyle/>
          <a:p>
            <a:r>
              <a:rPr lang="en-US" dirty="0"/>
              <a:t>RDO Status:</a:t>
            </a:r>
          </a:p>
          <a:p>
            <a:pPr marL="119063" indent="-119063">
              <a:buFont typeface="Arial" panose="020B0604020202020204" pitchFamily="34" charset="0"/>
              <a:buChar char="•"/>
            </a:pPr>
            <a:r>
              <a:rPr lang="en-US" sz="1050" dirty="0"/>
              <a:t>Mocking up with devkits for initial studies</a:t>
            </a:r>
          </a:p>
          <a:p>
            <a:pPr marL="119063" indent="-119063">
              <a:buFont typeface="Arial" panose="020B0604020202020204" pitchFamily="34" charset="0"/>
              <a:buChar char="•"/>
            </a:pPr>
            <a:r>
              <a:rPr lang="en-US" sz="1050" dirty="0"/>
              <a:t>Nominal 2.5” x 2.5” for common elements + connector space</a:t>
            </a:r>
          </a:p>
          <a:p>
            <a:pPr marL="119063" indent="-119063">
              <a:buFont typeface="Arial" panose="020B0604020202020204" pitchFamily="34" charset="0"/>
              <a:buChar char="•"/>
            </a:pPr>
            <a:r>
              <a:rPr lang="en-US" sz="1050" dirty="0"/>
              <a:t>FPGA defined by price (</a:t>
            </a:r>
            <a:r>
              <a:rPr lang="en-US" sz="1050" dirty="0" err="1"/>
              <a:t>Artix</a:t>
            </a:r>
            <a:r>
              <a:rPr lang="en-US" sz="1050" dirty="0"/>
              <a:t> </a:t>
            </a:r>
            <a:r>
              <a:rPr lang="en-US" sz="1050" dirty="0" err="1"/>
              <a:t>Ultrascale</a:t>
            </a:r>
            <a:r>
              <a:rPr lang="en-US" sz="1050" dirty="0"/>
              <a:t>+ Class)</a:t>
            </a:r>
          </a:p>
          <a:p>
            <a:pPr marL="119063" indent="-119063">
              <a:buFont typeface="Arial" panose="020B0604020202020204" pitchFamily="34" charset="0"/>
              <a:buChar char="•"/>
            </a:pPr>
            <a:r>
              <a:rPr lang="en-US" sz="1050" dirty="0"/>
              <a:t>Power 3-5 Watts.  2 LV +5V for optical interfaces, lower for FPGA/digital components</a:t>
            </a:r>
          </a:p>
          <a:p>
            <a:pPr marL="119063" indent="-119063">
              <a:buFont typeface="Arial" panose="020B0604020202020204" pitchFamily="34" charset="0"/>
              <a:buChar char="•"/>
            </a:pPr>
            <a:r>
              <a:rPr lang="en-US" sz="1050" dirty="0"/>
              <a:t>Accept 2 or 3 fibers for potential Hi-Res Timing</a:t>
            </a:r>
          </a:p>
        </p:txBody>
      </p:sp>
      <p:pic>
        <p:nvPicPr>
          <p:cNvPr id="6" name="Picture 5">
            <a:extLst>
              <a:ext uri="{FF2B5EF4-FFF2-40B4-BE49-F238E27FC236}">
                <a16:creationId xmlns:a16="http://schemas.microsoft.com/office/drawing/2014/main" id="{8FD626C6-0F06-F774-9E85-6ED3C7A28C62}"/>
              </a:ext>
            </a:extLst>
          </p:cNvPr>
          <p:cNvPicPr>
            <a:picLocks noChangeAspect="1"/>
          </p:cNvPicPr>
          <p:nvPr/>
        </p:nvPicPr>
        <p:blipFill rotWithShape="1">
          <a:blip r:embed="rId2"/>
          <a:srcRect t="5592"/>
          <a:stretch/>
        </p:blipFill>
        <p:spPr>
          <a:xfrm>
            <a:off x="5673295" y="2921347"/>
            <a:ext cx="3326461" cy="1766002"/>
          </a:xfrm>
          <a:prstGeom prst="rect">
            <a:avLst/>
          </a:prstGeom>
        </p:spPr>
      </p:pic>
      <p:sp>
        <p:nvSpPr>
          <p:cNvPr id="11" name="TextBox 10">
            <a:extLst>
              <a:ext uri="{FF2B5EF4-FFF2-40B4-BE49-F238E27FC236}">
                <a16:creationId xmlns:a16="http://schemas.microsoft.com/office/drawing/2014/main" id="{982271E7-CE67-C9C8-063C-6EA16E85F3AB}"/>
              </a:ext>
            </a:extLst>
          </p:cNvPr>
          <p:cNvSpPr txBox="1"/>
          <p:nvPr/>
        </p:nvSpPr>
        <p:spPr>
          <a:xfrm>
            <a:off x="2877237" y="2816744"/>
            <a:ext cx="2796058" cy="1338828"/>
          </a:xfrm>
          <a:prstGeom prst="rect">
            <a:avLst/>
          </a:prstGeom>
          <a:noFill/>
        </p:spPr>
        <p:txBody>
          <a:bodyPr wrap="square" rtlCol="0">
            <a:spAutoFit/>
          </a:bodyPr>
          <a:lstStyle/>
          <a:p>
            <a:r>
              <a:rPr lang="en-US" dirty="0"/>
              <a:t>GTU status:</a:t>
            </a:r>
            <a:endParaRPr lang="en-US" sz="1350" dirty="0"/>
          </a:p>
          <a:p>
            <a:pPr marL="119063" indent="-119063">
              <a:buFont typeface="Arial" panose="020B0604020202020204" pitchFamily="34" charset="0"/>
              <a:buChar char="•"/>
            </a:pPr>
            <a:r>
              <a:rPr lang="en-US" sz="1050" dirty="0"/>
              <a:t>Mocking up with devkits for initial studies</a:t>
            </a:r>
          </a:p>
          <a:p>
            <a:pPr marL="119063" indent="-119063">
              <a:buFont typeface="Arial" panose="020B0604020202020204" pitchFamily="34" charset="0"/>
              <a:buChar char="•"/>
            </a:pPr>
            <a:r>
              <a:rPr lang="en-US" sz="1050" dirty="0"/>
              <a:t>Interface to collider (Bunch crossing clock, Spin Patterns per bunch crossing)</a:t>
            </a:r>
          </a:p>
          <a:p>
            <a:pPr marL="119063" indent="-119063">
              <a:buFont typeface="Arial" panose="020B0604020202020204" pitchFamily="34" charset="0"/>
              <a:buChar char="•"/>
            </a:pPr>
            <a:r>
              <a:rPr lang="en-US" sz="1050" dirty="0"/>
              <a:t>Distribution of timing to ~100 DAMs +          ~220 RDOs of Hi-Res Timing Detectors</a:t>
            </a:r>
          </a:p>
          <a:p>
            <a:pPr marL="119063" indent="-119063">
              <a:buFont typeface="Arial" panose="020B0604020202020204" pitchFamily="34" charset="0"/>
              <a:buChar char="•"/>
            </a:pPr>
            <a:r>
              <a:rPr lang="en-US" sz="1050" dirty="0"/>
              <a:t>Interface to Run Control</a:t>
            </a:r>
            <a:endParaRPr lang="en-US" sz="1350" dirty="0"/>
          </a:p>
        </p:txBody>
      </p:sp>
      <p:pic>
        <p:nvPicPr>
          <p:cNvPr id="3" name="Picture 2">
            <a:extLst>
              <a:ext uri="{FF2B5EF4-FFF2-40B4-BE49-F238E27FC236}">
                <a16:creationId xmlns:a16="http://schemas.microsoft.com/office/drawing/2014/main" id="{A98A5E75-20D8-6714-BABC-7D89785988A5}"/>
              </a:ext>
            </a:extLst>
          </p:cNvPr>
          <p:cNvPicPr>
            <a:picLocks noChangeAspect="1"/>
          </p:cNvPicPr>
          <p:nvPr/>
        </p:nvPicPr>
        <p:blipFill rotWithShape="1">
          <a:blip r:embed="rId3"/>
          <a:srcRect l="57553" t="37189"/>
          <a:stretch/>
        </p:blipFill>
        <p:spPr>
          <a:xfrm>
            <a:off x="6199286" y="716518"/>
            <a:ext cx="2529813" cy="2100226"/>
          </a:xfrm>
          <a:prstGeom prst="rect">
            <a:avLst/>
          </a:prstGeom>
        </p:spPr>
      </p:pic>
      <p:pic>
        <p:nvPicPr>
          <p:cNvPr id="17" name="Picture 16">
            <a:extLst>
              <a:ext uri="{FF2B5EF4-FFF2-40B4-BE49-F238E27FC236}">
                <a16:creationId xmlns:a16="http://schemas.microsoft.com/office/drawing/2014/main" id="{CF63A934-6247-363E-2200-86327F9C9369}"/>
              </a:ext>
            </a:extLst>
          </p:cNvPr>
          <p:cNvPicPr>
            <a:picLocks noChangeAspect="1"/>
          </p:cNvPicPr>
          <p:nvPr/>
        </p:nvPicPr>
        <p:blipFill>
          <a:blip r:embed="rId4"/>
          <a:stretch>
            <a:fillRect/>
          </a:stretch>
        </p:blipFill>
        <p:spPr>
          <a:xfrm>
            <a:off x="5221410" y="4849702"/>
            <a:ext cx="3762477" cy="1414848"/>
          </a:xfrm>
          <a:prstGeom prst="rect">
            <a:avLst/>
          </a:prstGeom>
        </p:spPr>
      </p:pic>
      <p:pic>
        <p:nvPicPr>
          <p:cNvPr id="18" name="Picture 17">
            <a:extLst>
              <a:ext uri="{FF2B5EF4-FFF2-40B4-BE49-F238E27FC236}">
                <a16:creationId xmlns:a16="http://schemas.microsoft.com/office/drawing/2014/main" id="{8398C2D0-C067-50FF-C083-919C1F95864A}"/>
              </a:ext>
            </a:extLst>
          </p:cNvPr>
          <p:cNvPicPr>
            <a:picLocks noChangeAspect="1"/>
          </p:cNvPicPr>
          <p:nvPr/>
        </p:nvPicPr>
        <p:blipFill>
          <a:blip r:embed="rId5"/>
          <a:stretch>
            <a:fillRect/>
          </a:stretch>
        </p:blipFill>
        <p:spPr>
          <a:xfrm>
            <a:off x="4806168" y="4849702"/>
            <a:ext cx="415242" cy="1564721"/>
          </a:xfrm>
          <a:prstGeom prst="rect">
            <a:avLst/>
          </a:prstGeom>
        </p:spPr>
      </p:pic>
      <p:sp>
        <p:nvSpPr>
          <p:cNvPr id="19" name="TextBox 18">
            <a:extLst>
              <a:ext uri="{FF2B5EF4-FFF2-40B4-BE49-F238E27FC236}">
                <a16:creationId xmlns:a16="http://schemas.microsoft.com/office/drawing/2014/main" id="{515E1DFB-29F8-573B-3F94-78AF31127677}"/>
              </a:ext>
            </a:extLst>
          </p:cNvPr>
          <p:cNvSpPr txBox="1"/>
          <p:nvPr/>
        </p:nvSpPr>
        <p:spPr>
          <a:xfrm>
            <a:off x="2884160" y="4773903"/>
            <a:ext cx="1901517" cy="1661993"/>
          </a:xfrm>
          <a:prstGeom prst="rect">
            <a:avLst/>
          </a:prstGeom>
          <a:noFill/>
        </p:spPr>
        <p:txBody>
          <a:bodyPr wrap="square" rtlCol="0">
            <a:spAutoFit/>
          </a:bodyPr>
          <a:lstStyle/>
          <a:p>
            <a:r>
              <a:rPr lang="en-US" dirty="0"/>
              <a:t>DAM Status:</a:t>
            </a:r>
          </a:p>
          <a:p>
            <a:pPr marL="119063" indent="-119063">
              <a:buFont typeface="Arial" panose="020B0604020202020204" pitchFamily="34" charset="0"/>
              <a:buChar char="•"/>
            </a:pPr>
            <a:r>
              <a:rPr lang="en-US" sz="1050" dirty="0"/>
              <a:t>Obtained Board From Omega</a:t>
            </a:r>
          </a:p>
          <a:p>
            <a:pPr marL="119063" indent="-119063">
              <a:buFont typeface="Arial" panose="020B0604020202020204" pitchFamily="34" charset="0"/>
              <a:buChar char="•"/>
            </a:pPr>
            <a:r>
              <a:rPr lang="en-US" sz="1050" dirty="0"/>
              <a:t>Versa FPGA</a:t>
            </a:r>
          </a:p>
          <a:p>
            <a:pPr marL="119063" indent="-119063">
              <a:buFont typeface="Arial" panose="020B0604020202020204" pitchFamily="34" charset="0"/>
              <a:buChar char="•"/>
            </a:pPr>
            <a:r>
              <a:rPr lang="en-US" sz="1050" dirty="0"/>
              <a:t>24 x 10 PCIe Gen4 x16 or 100Gb Ethernet</a:t>
            </a:r>
          </a:p>
          <a:p>
            <a:pPr marL="119063" indent="-119063">
              <a:buFont typeface="Arial" panose="020B0604020202020204" pitchFamily="34" charset="0"/>
              <a:buChar char="•"/>
            </a:pPr>
            <a:r>
              <a:rPr lang="en-US" sz="1050" dirty="0"/>
              <a:t>24 Firefly links 10Gb/s or 25Gb/s options</a:t>
            </a:r>
          </a:p>
          <a:p>
            <a:pPr marL="119063" indent="-119063">
              <a:buFont typeface="Arial" panose="020B0604020202020204" pitchFamily="34" charset="0"/>
              <a:buChar char="•"/>
            </a:pPr>
            <a:r>
              <a:rPr lang="en-US" sz="1050" dirty="0"/>
              <a:t>48 link upgrade planned</a:t>
            </a:r>
          </a:p>
          <a:p>
            <a:pPr marL="119063" indent="-119063">
              <a:buFont typeface="Arial" panose="020B0604020202020204" pitchFamily="34" charset="0"/>
              <a:buChar char="•"/>
            </a:pPr>
            <a:r>
              <a:rPr lang="en-US" sz="1050" dirty="0"/>
              <a:t>Additional front panel I/O</a:t>
            </a:r>
          </a:p>
        </p:txBody>
      </p:sp>
      <p:sp>
        <p:nvSpPr>
          <p:cNvPr id="20" name="TextBox 19">
            <a:extLst>
              <a:ext uri="{FF2B5EF4-FFF2-40B4-BE49-F238E27FC236}">
                <a16:creationId xmlns:a16="http://schemas.microsoft.com/office/drawing/2014/main" id="{00FA457C-706F-D322-2DDD-9E7469B0B0F1}"/>
              </a:ext>
            </a:extLst>
          </p:cNvPr>
          <p:cNvSpPr txBox="1"/>
          <p:nvPr/>
        </p:nvSpPr>
        <p:spPr>
          <a:xfrm>
            <a:off x="196523" y="787617"/>
            <a:ext cx="2277533" cy="1015663"/>
          </a:xfrm>
          <a:prstGeom prst="rect">
            <a:avLst/>
          </a:prstGeom>
          <a:noFill/>
        </p:spPr>
        <p:txBody>
          <a:bodyPr wrap="square" rtlCol="0">
            <a:spAutoFit/>
          </a:bodyPr>
          <a:lstStyle/>
          <a:p>
            <a:r>
              <a:rPr lang="en-US" sz="1200" dirty="0"/>
              <a:t>Detailed Electronics Design starts with CD3.   The current status is that we are evaluating system design and interactions between components</a:t>
            </a:r>
          </a:p>
        </p:txBody>
      </p:sp>
      <p:sp>
        <p:nvSpPr>
          <p:cNvPr id="9" name="TextBox 8">
            <a:extLst>
              <a:ext uri="{FF2B5EF4-FFF2-40B4-BE49-F238E27FC236}">
                <a16:creationId xmlns:a16="http://schemas.microsoft.com/office/drawing/2014/main" id="{20DB4238-B7B9-3342-9B1E-B740CF152F99}"/>
              </a:ext>
            </a:extLst>
          </p:cNvPr>
          <p:cNvSpPr txBox="1"/>
          <p:nvPr/>
        </p:nvSpPr>
        <p:spPr>
          <a:xfrm>
            <a:off x="7034914" y="-1080"/>
            <a:ext cx="2490086"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#5 – Design Maturity </a:t>
            </a:r>
          </a:p>
        </p:txBody>
      </p:sp>
    </p:spTree>
    <p:extLst>
      <p:ext uri="{BB962C8B-B14F-4D97-AF65-F5344CB8AC3E}">
        <p14:creationId xmlns:p14="http://schemas.microsoft.com/office/powerpoint/2010/main" val="131123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54BE-7C17-A24E-BFCE-8DA837CA2FDA}"/>
              </a:ext>
            </a:extLst>
          </p:cNvPr>
          <p:cNvSpPr>
            <a:spLocks noGrp="1"/>
          </p:cNvSpPr>
          <p:nvPr>
            <p:ph type="title"/>
          </p:nvPr>
        </p:nvSpPr>
        <p:spPr>
          <a:xfrm>
            <a:off x="1542723" y="-23572"/>
            <a:ext cx="7886700" cy="843280"/>
          </a:xfrm>
        </p:spPr>
        <p:txBody>
          <a:bodyPr>
            <a:normAutofit/>
          </a:bodyPr>
          <a:lstStyle/>
          <a:p>
            <a:r>
              <a:rPr lang="en-US" sz="3200" dirty="0"/>
              <a:t>EIC DAQ/Computing schedule</a:t>
            </a:r>
          </a:p>
        </p:txBody>
      </p:sp>
      <p:sp>
        <p:nvSpPr>
          <p:cNvPr id="3" name="Slide Number Placeholder 2">
            <a:extLst>
              <a:ext uri="{FF2B5EF4-FFF2-40B4-BE49-F238E27FC236}">
                <a16:creationId xmlns:a16="http://schemas.microsoft.com/office/drawing/2014/main" id="{12C6BE38-021B-264E-A9A1-525358D0E157}"/>
              </a:ext>
            </a:extLst>
          </p:cNvPr>
          <p:cNvSpPr>
            <a:spLocks noGrp="1"/>
          </p:cNvSpPr>
          <p:nvPr>
            <p:ph type="sldNum" sz="quarter" idx="12"/>
          </p:nvPr>
        </p:nvSpPr>
        <p:spPr/>
        <p:txBody>
          <a:bodyPr/>
          <a:lstStyle/>
          <a:p>
            <a:fld id="{893C5830-40F3-F04E-B2E3-10E6672BA8FF}" type="slidenum">
              <a:rPr lang="en-US" smtClean="0"/>
              <a:t>16</a:t>
            </a:fld>
            <a:endParaRPr lang="en-US" dirty="0"/>
          </a:p>
        </p:txBody>
      </p:sp>
      <p:sp>
        <p:nvSpPr>
          <p:cNvPr id="16" name="TextBox 15">
            <a:extLst>
              <a:ext uri="{FF2B5EF4-FFF2-40B4-BE49-F238E27FC236}">
                <a16:creationId xmlns:a16="http://schemas.microsoft.com/office/drawing/2014/main" id="{CAA28741-D3C2-5E4D-B312-675757E1C056}"/>
              </a:ext>
            </a:extLst>
          </p:cNvPr>
          <p:cNvSpPr txBox="1"/>
          <p:nvPr/>
        </p:nvSpPr>
        <p:spPr>
          <a:xfrm>
            <a:off x="465101" y="827049"/>
            <a:ext cx="8213798" cy="1107996"/>
          </a:xfrm>
          <a:prstGeom prst="rect">
            <a:avLst/>
          </a:prstGeom>
          <a:noFill/>
        </p:spPr>
        <p:txBody>
          <a:bodyPr wrap="square" rtlCol="0">
            <a:spAutoFit/>
          </a:bodyPr>
          <a:lstStyle/>
          <a:p>
            <a:pPr marL="285750" indent="-285750">
              <a:buFont typeface="Wingdings" pitchFamily="2" charset="2"/>
              <a:buChar char="§"/>
            </a:pPr>
            <a:r>
              <a:rPr lang="en-US" sz="1100" dirty="0"/>
              <a:t>The DAQ and computing schedule is planned to be somewhat accelerated in relation to the full detector construction.</a:t>
            </a:r>
          </a:p>
          <a:p>
            <a:pPr marL="285750" indent="-285750">
              <a:buFont typeface="Wingdings" pitchFamily="2" charset="2"/>
              <a:buChar char="§"/>
            </a:pPr>
            <a:r>
              <a:rPr lang="en-US" sz="1100" dirty="0"/>
              <a:t>A functional DAQ will be necessary for small scale detector testing as well as commissioning and pre-ops.</a:t>
            </a:r>
          </a:p>
          <a:p>
            <a:pPr marL="285750" indent="-285750">
              <a:buFont typeface="Wingdings" pitchFamily="2" charset="2"/>
              <a:buChar char="§"/>
            </a:pPr>
            <a:r>
              <a:rPr lang="en-US" sz="1100" dirty="0"/>
              <a:t>Hardware and software development early in the construction phase will produce a series of releases with increasing functionality</a:t>
            </a:r>
          </a:p>
          <a:p>
            <a:pPr marL="285750" indent="-285750">
              <a:buFont typeface="Wingdings" pitchFamily="2" charset="2"/>
              <a:buChar char="§"/>
            </a:pPr>
            <a:r>
              <a:rPr lang="en-US" sz="1100" dirty="0"/>
              <a:t>Computing resources are staged in order to make purchases when the hardware is needed, taking advantage of price savings and performance improvements in time </a:t>
            </a:r>
          </a:p>
          <a:p>
            <a:pPr marL="285750" indent="-285750">
              <a:buFont typeface="Wingdings" pitchFamily="2" charset="2"/>
              <a:buChar char="§"/>
            </a:pPr>
            <a:endParaRPr lang="en-US" sz="1100" dirty="0"/>
          </a:p>
        </p:txBody>
      </p:sp>
      <p:sp>
        <p:nvSpPr>
          <p:cNvPr id="6" name="TextBox 5">
            <a:extLst>
              <a:ext uri="{FF2B5EF4-FFF2-40B4-BE49-F238E27FC236}">
                <a16:creationId xmlns:a16="http://schemas.microsoft.com/office/drawing/2014/main" id="{E2496D3B-6026-E52F-813D-5AEA8323BB8B}"/>
              </a:ext>
            </a:extLst>
          </p:cNvPr>
          <p:cNvSpPr txBox="1"/>
          <p:nvPr/>
        </p:nvSpPr>
        <p:spPr>
          <a:xfrm>
            <a:off x="7459132" y="6024"/>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#6</a:t>
            </a:r>
            <a:r>
              <a:rPr lang="en-US" sz="1200" spc="-1" dirty="0">
                <a:highlight>
                  <a:srgbClr val="729FCF"/>
                </a:highlight>
                <a:latin typeface="Arial"/>
              </a:rPr>
              <a:t> – Schedule</a:t>
            </a:r>
            <a:endParaRPr lang="en-US" sz="1200" b="0" strike="noStrike" spc="-1" dirty="0">
              <a:highlight>
                <a:srgbClr val="729FCF"/>
              </a:highlight>
              <a:latin typeface="Arial"/>
            </a:endParaRPr>
          </a:p>
        </p:txBody>
      </p:sp>
      <p:pic>
        <p:nvPicPr>
          <p:cNvPr id="5" name="Picture 4" descr="A screenshot of a computer&#10;&#10;Description automatically generated">
            <a:extLst>
              <a:ext uri="{FF2B5EF4-FFF2-40B4-BE49-F238E27FC236}">
                <a16:creationId xmlns:a16="http://schemas.microsoft.com/office/drawing/2014/main" id="{13EA0094-25F4-917D-8CA4-D26DEA560585}"/>
              </a:ext>
            </a:extLst>
          </p:cNvPr>
          <p:cNvPicPr>
            <a:picLocks noChangeAspect="1"/>
          </p:cNvPicPr>
          <p:nvPr/>
        </p:nvPicPr>
        <p:blipFill>
          <a:blip r:embed="rId2"/>
          <a:stretch>
            <a:fillRect/>
          </a:stretch>
        </p:blipFill>
        <p:spPr>
          <a:xfrm>
            <a:off x="190988" y="1803347"/>
            <a:ext cx="8589511" cy="4476737"/>
          </a:xfrm>
          <a:prstGeom prst="rect">
            <a:avLst/>
          </a:prstGeom>
        </p:spPr>
      </p:pic>
    </p:spTree>
    <p:extLst>
      <p:ext uri="{BB962C8B-B14F-4D97-AF65-F5344CB8AC3E}">
        <p14:creationId xmlns:p14="http://schemas.microsoft.com/office/powerpoint/2010/main" val="237380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6E20-B484-EBED-12C4-A9B17B0630AF}"/>
              </a:ext>
            </a:extLst>
          </p:cNvPr>
          <p:cNvSpPr>
            <a:spLocks noGrp="1"/>
          </p:cNvSpPr>
          <p:nvPr>
            <p:ph type="title"/>
          </p:nvPr>
        </p:nvSpPr>
        <p:spPr/>
        <p:txBody>
          <a:bodyPr/>
          <a:lstStyle/>
          <a:p>
            <a:r>
              <a:rPr lang="en-US" dirty="0"/>
              <a:t>Conclusion</a:t>
            </a:r>
          </a:p>
        </p:txBody>
      </p:sp>
      <p:sp>
        <p:nvSpPr>
          <p:cNvPr id="4" name="TextBox 3">
            <a:extLst>
              <a:ext uri="{FF2B5EF4-FFF2-40B4-BE49-F238E27FC236}">
                <a16:creationId xmlns:a16="http://schemas.microsoft.com/office/drawing/2014/main" id="{F7B2D49C-039E-48DA-EBFB-1EE0FDF41328}"/>
              </a:ext>
            </a:extLst>
          </p:cNvPr>
          <p:cNvSpPr txBox="1"/>
          <p:nvPr/>
        </p:nvSpPr>
        <p:spPr>
          <a:xfrm>
            <a:off x="959337" y="1598771"/>
            <a:ext cx="7312595" cy="4324261"/>
          </a:xfrm>
          <a:prstGeom prst="rect">
            <a:avLst/>
          </a:prstGeom>
          <a:noFill/>
        </p:spPr>
        <p:txBody>
          <a:bodyPr wrap="square" rtlCol="0">
            <a:spAutoFit/>
          </a:bodyPr>
          <a:lstStyle/>
          <a:p>
            <a:pPr marL="228600" indent="-228600" algn="just" rtl="0" fontAlgn="base">
              <a:buFont typeface="+mj-lt"/>
              <a:buAutoNum type="arabicPeriod"/>
            </a:pPr>
            <a:r>
              <a:rPr lang="en-US" sz="1100" b="0" i="0" dirty="0">
                <a:solidFill>
                  <a:srgbClr val="000000"/>
                </a:solidFill>
                <a:effectLst/>
                <a:latin typeface="Arial" panose="020B0604020202020204" pitchFamily="34" charset="0"/>
              </a:rPr>
              <a:t>Given the detector progress over the last two years and the status of the </a:t>
            </a:r>
            <a:r>
              <a:rPr lang="en-US" sz="1100" b="0" i="0" dirty="0" err="1">
                <a:solidFill>
                  <a:srgbClr val="000000"/>
                </a:solidFill>
                <a:effectLst/>
                <a:latin typeface="Arial" panose="020B0604020202020204" pitchFamily="34" charset="0"/>
              </a:rPr>
              <a:t>ePIC</a:t>
            </a:r>
            <a:r>
              <a:rPr lang="en-US" sz="1100" b="0" i="0" dirty="0">
                <a:solidFill>
                  <a:srgbClr val="000000"/>
                </a:solidFill>
                <a:effectLst/>
                <a:latin typeface="Arial" panose="020B0604020202020204" pitchFamily="34" charset="0"/>
              </a:rPr>
              <a:t> detector, are the projected timelines of the Electron-Ion Collider detector feasible? Do there remain significant open detector technology questions? </a:t>
            </a:r>
          </a:p>
          <a:p>
            <a:pPr marL="628650" lvl="1" indent="-171450" algn="just" fontAlgn="base">
              <a:buFont typeface="Arial" panose="020B0604020202020204" pitchFamily="34" charset="0"/>
              <a:buChar char="•"/>
            </a:pPr>
            <a:r>
              <a:rPr lang="en-US" sz="1100" dirty="0">
                <a:solidFill>
                  <a:srgbClr val="000000"/>
                </a:solidFill>
                <a:latin typeface="Arial" panose="020B0604020202020204" pitchFamily="34" charset="0"/>
              </a:rPr>
              <a:t>We have presented the technologies and status of their development for the </a:t>
            </a:r>
            <a:r>
              <a:rPr lang="en-US" sz="1100" dirty="0" err="1">
                <a:solidFill>
                  <a:srgbClr val="000000"/>
                </a:solidFill>
                <a:latin typeface="Arial" panose="020B0604020202020204" pitchFamily="34" charset="0"/>
              </a:rPr>
              <a:t>ePIC</a:t>
            </a:r>
            <a:r>
              <a:rPr lang="en-US" sz="1100" dirty="0">
                <a:solidFill>
                  <a:srgbClr val="000000"/>
                </a:solidFill>
                <a:latin typeface="Arial" panose="020B0604020202020204" pitchFamily="34" charset="0"/>
              </a:rPr>
              <a:t> DAQ</a:t>
            </a:r>
            <a:r>
              <a:rPr lang="en-US" sz="1100" b="0" i="0" dirty="0">
                <a:solidFill>
                  <a:srgbClr val="000000"/>
                </a:solidFill>
                <a:effectLst/>
                <a:latin typeface="Arial" panose="020B0604020202020204" pitchFamily="34" charset="0"/>
              </a:rPr>
              <a:t>   </a:t>
            </a:r>
            <a:endParaRPr lang="en-US" sz="1100" dirty="0">
              <a:solidFill>
                <a:srgbClr val="000000"/>
              </a:solidFill>
              <a:latin typeface="Arial" panose="020B0604020202020204" pitchFamily="34" charset="0"/>
            </a:endParaRPr>
          </a:p>
          <a:p>
            <a:pPr lvl="1" algn="just" fontAlgn="base"/>
            <a:endParaRPr lang="en-US" sz="1100" b="0" i="0" dirty="0">
              <a:solidFill>
                <a:srgbClr val="00B050"/>
              </a:solidFill>
              <a:effectLst/>
              <a:latin typeface="Arial" panose="020B0604020202020204" pitchFamily="34" charset="0"/>
            </a:endParaRPr>
          </a:p>
          <a:p>
            <a:pPr marL="228600" indent="-228600" algn="just" rtl="0" fontAlgn="base">
              <a:buFont typeface="+mj-lt"/>
              <a:buAutoNum type="arabicPeriod"/>
            </a:pPr>
            <a:r>
              <a:rPr lang="en-US" sz="1100" b="0" i="0" dirty="0">
                <a:solidFill>
                  <a:srgbClr val="000000"/>
                </a:solidFill>
                <a:effectLst/>
                <a:latin typeface="Arial" panose="020B0604020202020204" pitchFamily="34" charset="0"/>
              </a:rPr>
              <a:t>Are the requirements for the detector and their flow down sufficiently comprehensive for this stage of the project to complete the design of the various detector technologies</a:t>
            </a:r>
            <a:endParaRPr lang="en-US" sz="1100" dirty="0">
              <a:solidFill>
                <a:srgbClr val="000000"/>
              </a:solidFill>
              <a:latin typeface="Arial" panose="020B0604020202020204" pitchFamily="34" charset="0"/>
            </a:endParaRPr>
          </a:p>
          <a:p>
            <a:pPr marL="628650" lvl="1" indent="-171450" algn="just" fontAlgn="base">
              <a:buFont typeface="Arial" panose="020B0604020202020204" pitchFamily="34" charset="0"/>
              <a:buChar char="•"/>
            </a:pPr>
            <a:r>
              <a:rPr lang="en-US" sz="1100" dirty="0">
                <a:solidFill>
                  <a:srgbClr val="000000"/>
                </a:solidFill>
                <a:latin typeface="Arial" panose="020B0604020202020204" pitchFamily="34" charset="0"/>
              </a:rPr>
              <a:t>We have summarized the DAQ requirements</a:t>
            </a:r>
          </a:p>
          <a:p>
            <a:pPr lvl="1" algn="just" fontAlgn="base"/>
            <a:r>
              <a:rPr lang="en-US" sz="1100" b="0" i="0" dirty="0">
                <a:solidFill>
                  <a:srgbClr val="000000"/>
                </a:solidFill>
                <a:effectLst/>
                <a:latin typeface="Arial" panose="020B0604020202020204" pitchFamily="34" charset="0"/>
              </a:rPr>
              <a:t> </a:t>
            </a:r>
          </a:p>
          <a:p>
            <a:pPr marL="228600" indent="-228600" algn="just" rtl="0" fontAlgn="base">
              <a:buFont typeface="+mj-lt"/>
              <a:buAutoNum type="arabicPeriod"/>
            </a:pPr>
            <a:r>
              <a:rPr lang="en-US" sz="1100" b="0" i="0" dirty="0">
                <a:solidFill>
                  <a:srgbClr val="000000"/>
                </a:solidFill>
                <a:effectLst/>
                <a:latin typeface="Arial" panose="020B0604020202020204" pitchFamily="34" charset="0"/>
              </a:rPr>
              <a:t>Are the interfaces between the elements of the design adequately defined for this stage of the project and to proceed with the detector long-lead procurement items? </a:t>
            </a:r>
          </a:p>
          <a:p>
            <a:pPr marL="628650" lvl="1" indent="-171450" algn="just" fontAlgn="base">
              <a:buFont typeface="Arial" panose="020B0604020202020204" pitchFamily="34" charset="0"/>
              <a:buChar char="•"/>
            </a:pPr>
            <a:r>
              <a:rPr lang="en-US" sz="1100" dirty="0">
                <a:solidFill>
                  <a:srgbClr val="000000"/>
                </a:solidFill>
                <a:latin typeface="Arial" panose="020B0604020202020204" pitchFamily="34" charset="0"/>
              </a:rPr>
              <a:t>The interfaces are defined, but there are no LLP directly defined by 6.10.09</a:t>
            </a:r>
            <a:endParaRPr lang="en-US" sz="1100" b="0" i="0" dirty="0">
              <a:solidFill>
                <a:schemeClr val="bg1"/>
              </a:solidFill>
              <a:effectLst/>
              <a:latin typeface="Arial" panose="020B0604020202020204" pitchFamily="34" charset="0"/>
            </a:endParaRPr>
          </a:p>
          <a:p>
            <a:pPr lvl="1" algn="just" fontAlgn="base"/>
            <a:endParaRPr lang="en-US" sz="1100" b="0" i="0" dirty="0">
              <a:solidFill>
                <a:srgbClr val="000000"/>
              </a:solidFill>
              <a:effectLst/>
              <a:highlight>
                <a:srgbClr val="00FFFF"/>
              </a:highlight>
              <a:latin typeface="Arial" panose="020B0604020202020204" pitchFamily="34" charset="0"/>
            </a:endParaRPr>
          </a:p>
          <a:p>
            <a:pPr marL="228600" indent="-228600" algn="just" rtl="0" fontAlgn="base">
              <a:buFont typeface="+mj-lt"/>
              <a:buAutoNum type="arabicPeriod"/>
            </a:pPr>
            <a:r>
              <a:rPr lang="en-US" sz="1100" b="0" i="0" dirty="0">
                <a:solidFill>
                  <a:srgbClr val="000000"/>
                </a:solidFill>
                <a:effectLst/>
                <a:latin typeface="Arial" panose="020B0604020202020204" pitchFamily="34" charset="0"/>
              </a:rPr>
              <a:t>Is the design of these long-lead procurement items sufficiently advanced and mature to start procurement in 2024? Are the technical specifications complete? </a:t>
            </a:r>
          </a:p>
          <a:p>
            <a:pPr marL="685800" lvl="1" indent="-228600" algn="just" fontAlgn="base">
              <a:buFont typeface="Arial" panose="020B0604020202020204" pitchFamily="34" charset="0"/>
              <a:buChar char="•"/>
            </a:pPr>
            <a:r>
              <a:rPr lang="en-US" sz="1100" dirty="0">
                <a:solidFill>
                  <a:srgbClr val="000000"/>
                </a:solidFill>
                <a:latin typeface="Arial" panose="020B0604020202020204" pitchFamily="34" charset="0"/>
              </a:rPr>
              <a:t>N/A, no LLP for 6.10.09</a:t>
            </a:r>
          </a:p>
          <a:p>
            <a:pPr lvl="1" algn="just" fontAlgn="base"/>
            <a:endParaRPr lang="en-US" sz="1100" b="0" i="0" dirty="0">
              <a:solidFill>
                <a:srgbClr val="000000"/>
              </a:solidFill>
              <a:effectLst/>
              <a:highlight>
                <a:srgbClr val="00FFFF"/>
              </a:highlight>
              <a:latin typeface="Arial" panose="020B0604020202020204" pitchFamily="34" charset="0"/>
            </a:endParaRPr>
          </a:p>
          <a:p>
            <a:pPr marL="228600" indent="-228600" algn="just" rtl="0" fontAlgn="base">
              <a:buFont typeface="+mj-lt"/>
              <a:buAutoNum type="arabicPeriod"/>
            </a:pPr>
            <a:r>
              <a:rPr lang="en-US" sz="1100" b="0" i="0" dirty="0">
                <a:solidFill>
                  <a:srgbClr val="000000"/>
                </a:solidFill>
                <a:effectLst/>
                <a:latin typeface="Arial" panose="020B0604020202020204" pitchFamily="34" charset="0"/>
              </a:rPr>
              <a:t>Is the projected design maturity of the further detector components likely to be accomplished by the end of 2024 for CD-2 and CD-3?  </a:t>
            </a:r>
          </a:p>
          <a:p>
            <a:pPr marL="685800" lvl="1" indent="-228600" algn="just" fontAlgn="base">
              <a:buFont typeface="Arial" panose="020B0604020202020204" pitchFamily="34" charset="0"/>
              <a:buChar char="•"/>
            </a:pPr>
            <a:r>
              <a:rPr lang="en-US" sz="1100" dirty="0">
                <a:solidFill>
                  <a:srgbClr val="000000"/>
                </a:solidFill>
                <a:latin typeface="Arial" panose="020B0604020202020204" pitchFamily="34" charset="0"/>
              </a:rPr>
              <a:t>The system should be fully defined by the end of 2024, </a:t>
            </a:r>
            <a:r>
              <a:rPr lang="en-US" sz="1100" b="0" i="0" dirty="0">
                <a:solidFill>
                  <a:srgbClr val="000000"/>
                </a:solidFill>
                <a:effectLst/>
                <a:latin typeface="Arial" panose="020B0604020202020204" pitchFamily="34" charset="0"/>
              </a:rPr>
              <a:t>although electronics board design starts with CD3 </a:t>
            </a:r>
          </a:p>
          <a:p>
            <a:pPr marL="685800" lvl="1" indent="-228600" algn="just" fontAlgn="base">
              <a:buFont typeface="+mj-lt"/>
              <a:buAutoNum type="arabicPeriod"/>
            </a:pPr>
            <a:endParaRPr lang="en-US" sz="1100" b="0" i="0" dirty="0">
              <a:solidFill>
                <a:srgbClr val="000000"/>
              </a:solidFill>
              <a:effectLst/>
              <a:latin typeface="Arial" panose="020B0604020202020204" pitchFamily="34" charset="0"/>
            </a:endParaRPr>
          </a:p>
          <a:p>
            <a:pPr marL="228600" indent="-228600" algn="just" rtl="0" fontAlgn="base">
              <a:buFont typeface="+mj-lt"/>
              <a:buAutoNum type="arabicPeriod"/>
            </a:pPr>
            <a:r>
              <a:rPr lang="en-US" sz="1100" b="0" i="0" dirty="0">
                <a:solidFill>
                  <a:srgbClr val="000000"/>
                </a:solidFill>
                <a:effectLst/>
                <a:latin typeface="Arial" panose="020B0604020202020204" pitchFamily="34" charset="0"/>
              </a:rPr>
              <a:t>Is the overall schedule for completion of the design, production, and installation of detector components realistic? </a:t>
            </a:r>
          </a:p>
          <a:p>
            <a:pPr marL="685800" lvl="1" indent="-228600" algn="just" fontAlgn="base">
              <a:buFont typeface="Arial" panose="020B0604020202020204" pitchFamily="34" charset="0"/>
              <a:buChar char="•"/>
            </a:pPr>
            <a:r>
              <a:rPr lang="en-US" sz="1100" dirty="0">
                <a:solidFill>
                  <a:srgbClr val="000000"/>
                </a:solidFill>
                <a:latin typeface="Arial" panose="020B0604020202020204" pitchFamily="34" charset="0"/>
              </a:rPr>
              <a:t>We have presented the scope and schedule of the DAQ system</a:t>
            </a:r>
            <a:endParaRPr lang="en-US" sz="1100" b="0" i="0" dirty="0">
              <a:solidFill>
                <a:srgbClr val="000000"/>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F6BE866B-C996-A89B-772D-14F2AE84E8CC}"/>
              </a:ext>
            </a:extLst>
          </p:cNvPr>
          <p:cNvSpPr>
            <a:spLocks noGrp="1"/>
          </p:cNvSpPr>
          <p:nvPr>
            <p:ph type="sldNum" sz="quarter" idx="12"/>
          </p:nvPr>
        </p:nvSpPr>
        <p:spPr/>
        <p:txBody>
          <a:bodyPr/>
          <a:lstStyle/>
          <a:p>
            <a:fld id="{893C5830-40F3-F04E-B2E3-10E6672BA8FF}" type="slidenum">
              <a:rPr lang="en-US" smtClean="0"/>
              <a:t>17</a:t>
            </a:fld>
            <a:endParaRPr lang="en-US" dirty="0"/>
          </a:p>
        </p:txBody>
      </p:sp>
    </p:spTree>
    <p:extLst>
      <p:ext uri="{BB962C8B-B14F-4D97-AF65-F5344CB8AC3E}">
        <p14:creationId xmlns:p14="http://schemas.microsoft.com/office/powerpoint/2010/main" val="977293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6E20-B484-EBED-12C4-A9B17B0630AF}"/>
              </a:ext>
            </a:extLst>
          </p:cNvPr>
          <p:cNvSpPr>
            <a:spLocks noGrp="1"/>
          </p:cNvSpPr>
          <p:nvPr>
            <p:ph type="title"/>
          </p:nvPr>
        </p:nvSpPr>
        <p:spPr/>
        <p:txBody>
          <a:bodyPr/>
          <a:lstStyle/>
          <a:p>
            <a:r>
              <a:rPr lang="en-US" dirty="0"/>
              <a:t>Backup</a:t>
            </a:r>
          </a:p>
        </p:txBody>
      </p:sp>
      <p:sp>
        <p:nvSpPr>
          <p:cNvPr id="3" name="Slide Number Placeholder 2">
            <a:extLst>
              <a:ext uri="{FF2B5EF4-FFF2-40B4-BE49-F238E27FC236}">
                <a16:creationId xmlns:a16="http://schemas.microsoft.com/office/drawing/2014/main" id="{24A8888C-6A33-9252-2AC0-2E47D36662CC}"/>
              </a:ext>
            </a:extLst>
          </p:cNvPr>
          <p:cNvSpPr>
            <a:spLocks noGrp="1"/>
          </p:cNvSpPr>
          <p:nvPr>
            <p:ph type="sldNum" sz="quarter" idx="12"/>
          </p:nvPr>
        </p:nvSpPr>
        <p:spPr/>
        <p:txBody>
          <a:bodyPr/>
          <a:lstStyle/>
          <a:p>
            <a:fld id="{893C5830-40F3-F04E-B2E3-10E6672BA8FF}" type="slidenum">
              <a:rPr lang="en-US" smtClean="0"/>
              <a:t>18</a:t>
            </a:fld>
            <a:endParaRPr lang="en-US" dirty="0"/>
          </a:p>
        </p:txBody>
      </p:sp>
    </p:spTree>
    <p:extLst>
      <p:ext uri="{BB962C8B-B14F-4D97-AF65-F5344CB8AC3E}">
        <p14:creationId xmlns:p14="http://schemas.microsoft.com/office/powerpoint/2010/main" val="349205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A8888C-6A33-9252-2AC0-2E47D36662CC}"/>
              </a:ext>
            </a:extLst>
          </p:cNvPr>
          <p:cNvSpPr>
            <a:spLocks noGrp="1"/>
          </p:cNvSpPr>
          <p:nvPr>
            <p:ph type="sldNum" sz="quarter" idx="12"/>
          </p:nvPr>
        </p:nvSpPr>
        <p:spPr/>
        <p:txBody>
          <a:bodyPr/>
          <a:lstStyle/>
          <a:p>
            <a:fld id="{893C5830-40F3-F04E-B2E3-10E6672BA8FF}" type="slidenum">
              <a:rPr lang="en-US" smtClean="0"/>
              <a:t>19</a:t>
            </a:fld>
            <a:endParaRPr lang="en-US" dirty="0"/>
          </a:p>
        </p:txBody>
      </p:sp>
      <p:sp>
        <p:nvSpPr>
          <p:cNvPr id="5" name="TextBox 4">
            <a:extLst>
              <a:ext uri="{FF2B5EF4-FFF2-40B4-BE49-F238E27FC236}">
                <a16:creationId xmlns:a16="http://schemas.microsoft.com/office/drawing/2014/main" id="{9F65E729-0223-4C5A-31C0-0BF359CF2A24}"/>
              </a:ext>
            </a:extLst>
          </p:cNvPr>
          <p:cNvSpPr txBox="1"/>
          <p:nvPr/>
        </p:nvSpPr>
        <p:spPr>
          <a:xfrm>
            <a:off x="204378" y="375739"/>
            <a:ext cx="3445559" cy="300082"/>
          </a:xfrm>
          <a:prstGeom prst="rect">
            <a:avLst/>
          </a:prstGeom>
          <a:noFill/>
        </p:spPr>
        <p:txBody>
          <a:bodyPr wrap="none" rtlCol="0">
            <a:spAutoFit/>
          </a:bodyPr>
          <a:lstStyle/>
          <a:p>
            <a:r>
              <a:rPr lang="en-US" sz="1350" dirty="0"/>
              <a:t>EPIC Detector Scale and Technology Summary:</a:t>
            </a:r>
          </a:p>
        </p:txBody>
      </p:sp>
      <p:pic>
        <p:nvPicPr>
          <p:cNvPr id="8" name="Picture 7">
            <a:extLst>
              <a:ext uri="{FF2B5EF4-FFF2-40B4-BE49-F238E27FC236}">
                <a16:creationId xmlns:a16="http://schemas.microsoft.com/office/drawing/2014/main" id="{5C69DF0C-3804-F468-D100-35BE8B8BA4AE}"/>
              </a:ext>
            </a:extLst>
          </p:cNvPr>
          <p:cNvPicPr>
            <a:picLocks noChangeAspect="1"/>
          </p:cNvPicPr>
          <p:nvPr/>
        </p:nvPicPr>
        <p:blipFill>
          <a:blip r:embed="rId2"/>
          <a:stretch>
            <a:fillRect/>
          </a:stretch>
        </p:blipFill>
        <p:spPr>
          <a:xfrm>
            <a:off x="122549" y="1027521"/>
            <a:ext cx="8974311" cy="4511183"/>
          </a:xfrm>
          <a:prstGeom prst="rect">
            <a:avLst/>
          </a:prstGeom>
        </p:spPr>
      </p:pic>
    </p:spTree>
    <p:extLst>
      <p:ext uri="{BB962C8B-B14F-4D97-AF65-F5344CB8AC3E}">
        <p14:creationId xmlns:p14="http://schemas.microsoft.com/office/powerpoint/2010/main" val="106589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D1E3-3897-498B-A1AB-D2C2ADA9BDF4}"/>
              </a:ext>
            </a:extLst>
          </p:cNvPr>
          <p:cNvSpPr>
            <a:spLocks noGrp="1"/>
          </p:cNvSpPr>
          <p:nvPr>
            <p:ph type="title"/>
          </p:nvPr>
        </p:nvSpPr>
        <p:spPr>
          <a:xfrm>
            <a:off x="50008" y="231212"/>
            <a:ext cx="9093992" cy="702893"/>
          </a:xfrm>
        </p:spPr>
        <p:txBody>
          <a:bodyPr>
            <a:noAutofit/>
          </a:bodyPr>
          <a:lstStyle/>
          <a:p>
            <a:r>
              <a:rPr lang="en-US" dirty="0"/>
              <a:t>Overview</a:t>
            </a:r>
          </a:p>
        </p:txBody>
      </p:sp>
      <p:sp>
        <p:nvSpPr>
          <p:cNvPr id="3" name="Content Placeholder 2">
            <a:extLst>
              <a:ext uri="{FF2B5EF4-FFF2-40B4-BE49-F238E27FC236}">
                <a16:creationId xmlns:a16="http://schemas.microsoft.com/office/drawing/2014/main" id="{5D5752BD-F1FB-467F-8E72-0700DA5B6F2C}"/>
              </a:ext>
            </a:extLst>
          </p:cNvPr>
          <p:cNvSpPr>
            <a:spLocks noGrp="1"/>
          </p:cNvSpPr>
          <p:nvPr>
            <p:ph idx="1"/>
          </p:nvPr>
        </p:nvSpPr>
        <p:spPr>
          <a:xfrm>
            <a:off x="390764" y="1036499"/>
            <a:ext cx="8412480" cy="4855369"/>
          </a:xfrm>
        </p:spPr>
        <p:txBody>
          <a:bodyPr>
            <a:normAutofit/>
          </a:bodyPr>
          <a:lstStyle/>
          <a:p>
            <a:r>
              <a:rPr lang="en-US" dirty="0"/>
              <a:t>The technology and scale of the </a:t>
            </a:r>
            <a:r>
              <a:rPr lang="en-US" dirty="0" err="1"/>
              <a:t>ePIC</a:t>
            </a:r>
            <a:r>
              <a:rPr lang="en-US" dirty="0"/>
              <a:t> DAQ   </a:t>
            </a:r>
          </a:p>
          <a:p>
            <a:pPr lvl="1">
              <a:buFont typeface="Courier New" panose="02070309020205020404" pitchFamily="49" charset="0"/>
              <a:buChar char="o"/>
            </a:pPr>
            <a:r>
              <a:rPr lang="en-US" sz="2000" dirty="0">
                <a:solidFill>
                  <a:srgbClr val="0066FF"/>
                </a:solidFill>
              </a:rPr>
              <a:t>Streaming readout community</a:t>
            </a:r>
          </a:p>
          <a:p>
            <a:pPr lvl="1">
              <a:buFont typeface="Courier New" panose="02070309020205020404" pitchFamily="49" charset="0"/>
              <a:buChar char="o"/>
            </a:pPr>
            <a:r>
              <a:rPr lang="en-US" sz="2000" dirty="0">
                <a:solidFill>
                  <a:srgbClr val="0066FF"/>
                </a:solidFill>
              </a:rPr>
              <a:t>Streaming architecture</a:t>
            </a:r>
          </a:p>
          <a:p>
            <a:pPr lvl="1">
              <a:buFont typeface="Courier New" panose="02070309020205020404" pitchFamily="49" charset="0"/>
              <a:buChar char="o"/>
            </a:pPr>
            <a:r>
              <a:rPr lang="en-US" sz="2000" dirty="0">
                <a:solidFill>
                  <a:srgbClr val="0066FF"/>
                </a:solidFill>
              </a:rPr>
              <a:t>System components and operational concept</a:t>
            </a:r>
          </a:p>
          <a:p>
            <a:pPr lvl="1">
              <a:buFont typeface="Courier New" panose="02070309020205020404" pitchFamily="49" charset="0"/>
              <a:buChar char="o"/>
            </a:pPr>
            <a:r>
              <a:rPr lang="en-US" sz="2000" dirty="0">
                <a:solidFill>
                  <a:srgbClr val="0066FF"/>
                </a:solidFill>
              </a:rPr>
              <a:t>Component counts &amp; expected data</a:t>
            </a:r>
          </a:p>
          <a:p>
            <a:r>
              <a:rPr lang="en-US" dirty="0"/>
              <a:t>Requirements Flow Down</a:t>
            </a:r>
          </a:p>
          <a:p>
            <a:r>
              <a:rPr lang="en-US" dirty="0"/>
              <a:t>Status of Components</a:t>
            </a:r>
          </a:p>
          <a:p>
            <a:r>
              <a:rPr lang="en-US" dirty="0"/>
              <a:t>Schedule</a:t>
            </a:r>
            <a:endParaRPr lang="en-US" sz="2400" dirty="0"/>
          </a:p>
          <a:p>
            <a:endParaRPr lang="en-US" sz="2000" dirty="0"/>
          </a:p>
          <a:p>
            <a:pPr lvl="0"/>
            <a:endParaRPr lang="en-US" sz="2000" dirty="0">
              <a:solidFill>
                <a:srgbClr val="FF0000"/>
              </a:solidFill>
            </a:endParaRPr>
          </a:p>
        </p:txBody>
      </p:sp>
      <p:sp>
        <p:nvSpPr>
          <p:cNvPr id="4" name="TextBox 3">
            <a:extLst>
              <a:ext uri="{FF2B5EF4-FFF2-40B4-BE49-F238E27FC236}">
                <a16:creationId xmlns:a16="http://schemas.microsoft.com/office/drawing/2014/main" id="{91D53B54-9F09-6F1D-32AF-503B40D14547}"/>
              </a:ext>
            </a:extLst>
          </p:cNvPr>
          <p:cNvSpPr txBox="1"/>
          <p:nvPr/>
        </p:nvSpPr>
        <p:spPr>
          <a:xfrm>
            <a:off x="4769338" y="3563038"/>
            <a:ext cx="4231244" cy="2985433"/>
          </a:xfrm>
          <a:prstGeom prst="rect">
            <a:avLst/>
          </a:prstGeom>
          <a:noFill/>
        </p:spPr>
        <p:txBody>
          <a:bodyPr wrap="square" rtlCol="0">
            <a:spAutoFit/>
          </a:bodyPr>
          <a:lstStyle/>
          <a:p>
            <a:pPr algn="ctr" rtl="0" fontAlgn="base"/>
            <a:r>
              <a:rPr lang="en-US" b="0" i="0" dirty="0">
                <a:solidFill>
                  <a:srgbClr val="000000"/>
                </a:solidFill>
                <a:effectLst/>
                <a:latin typeface="Arial" panose="020B0604020202020204" pitchFamily="34" charset="0"/>
              </a:rPr>
              <a:t>Charges</a:t>
            </a:r>
          </a:p>
          <a:p>
            <a:pPr marL="228600" indent="-228600" algn="just" rtl="0" fontAlgn="base">
              <a:buFont typeface="+mj-lt"/>
              <a:buAutoNum type="arabicPeriod"/>
            </a:pPr>
            <a:r>
              <a:rPr lang="en-US" sz="1000" b="0" i="0" dirty="0">
                <a:solidFill>
                  <a:srgbClr val="000000"/>
                </a:solidFill>
                <a:effectLst/>
                <a:latin typeface="Arial" panose="020B0604020202020204" pitchFamily="34" charset="0"/>
              </a:rPr>
              <a:t>Given the detector progress over the last two years and the status of the </a:t>
            </a:r>
            <a:r>
              <a:rPr lang="en-US" sz="1000" b="0" i="0" dirty="0" err="1">
                <a:solidFill>
                  <a:srgbClr val="000000"/>
                </a:solidFill>
                <a:effectLst/>
                <a:latin typeface="Arial" panose="020B0604020202020204" pitchFamily="34" charset="0"/>
              </a:rPr>
              <a:t>ePIC</a:t>
            </a:r>
            <a:r>
              <a:rPr lang="en-US" sz="1000" b="0" i="0" dirty="0">
                <a:solidFill>
                  <a:srgbClr val="000000"/>
                </a:solidFill>
                <a:effectLst/>
                <a:latin typeface="Arial" panose="020B0604020202020204" pitchFamily="34" charset="0"/>
              </a:rPr>
              <a:t> detector, are the projected timelines of the Electron-Ion Collider detector feasible? Do there remain significant open detector technology questions? </a:t>
            </a:r>
          </a:p>
          <a:p>
            <a:pPr marL="228600" indent="-228600" algn="just" rtl="0" fontAlgn="base">
              <a:buFont typeface="+mj-lt"/>
              <a:buAutoNum type="arabicPeriod"/>
            </a:pPr>
            <a:r>
              <a:rPr lang="en-US" sz="1000" b="0" i="0" dirty="0">
                <a:solidFill>
                  <a:srgbClr val="000000"/>
                </a:solidFill>
                <a:effectLst/>
                <a:latin typeface="Arial" panose="020B0604020202020204" pitchFamily="34" charset="0"/>
              </a:rPr>
              <a:t>Are the requirements for the detector and their flow down sufficiently comprehensive for this stage of the project to complete the design of the various detector technologies? </a:t>
            </a:r>
          </a:p>
          <a:p>
            <a:pPr marL="228600" indent="-228600" algn="just" rtl="0" fontAlgn="base">
              <a:buFont typeface="+mj-lt"/>
              <a:buAutoNum type="arabicPeriod"/>
            </a:pPr>
            <a:r>
              <a:rPr lang="en-US" sz="1000" b="0" i="0" dirty="0">
                <a:solidFill>
                  <a:srgbClr val="000000"/>
                </a:solidFill>
                <a:effectLst/>
                <a:highlight>
                  <a:srgbClr val="C0C0C0"/>
                </a:highlight>
                <a:latin typeface="Arial" panose="020B0604020202020204" pitchFamily="34" charset="0"/>
              </a:rPr>
              <a:t>Are the interfaces between the elements of the design adequately defined for this stage of the project and to proceed with the detector long-lead procurement items? </a:t>
            </a:r>
          </a:p>
          <a:p>
            <a:pPr marL="228600" indent="-228600" algn="just" rtl="0" fontAlgn="base">
              <a:buFont typeface="+mj-lt"/>
              <a:buAutoNum type="arabicPeriod"/>
            </a:pPr>
            <a:r>
              <a:rPr lang="en-US" sz="1000" b="0" i="0" dirty="0">
                <a:solidFill>
                  <a:srgbClr val="000000"/>
                </a:solidFill>
                <a:effectLst/>
                <a:highlight>
                  <a:srgbClr val="C0C0C0"/>
                </a:highlight>
                <a:latin typeface="Arial" panose="020B0604020202020204" pitchFamily="34" charset="0"/>
              </a:rPr>
              <a:t>Is the design of these long-lead procurement items sufficiently advanced and mature to start procurement in 2024? Are the technical specifications complete? </a:t>
            </a:r>
          </a:p>
          <a:p>
            <a:pPr marL="228600" indent="-228600" algn="just" rtl="0" fontAlgn="base">
              <a:buFont typeface="+mj-lt"/>
              <a:buAutoNum type="arabicPeriod"/>
            </a:pPr>
            <a:r>
              <a:rPr lang="en-US" sz="1000" b="0" i="0" dirty="0">
                <a:solidFill>
                  <a:srgbClr val="000000"/>
                </a:solidFill>
                <a:effectLst/>
                <a:latin typeface="Arial" panose="020B0604020202020204" pitchFamily="34" charset="0"/>
              </a:rPr>
              <a:t>Is the projected design maturity of the further detector components likely to be accomplished by the end of 2024 for CD-2 and CD-3?  </a:t>
            </a:r>
          </a:p>
          <a:p>
            <a:pPr marL="228600" indent="-228600" algn="just" rtl="0" fontAlgn="base">
              <a:buFont typeface="+mj-lt"/>
              <a:buAutoNum type="arabicPeriod"/>
            </a:pPr>
            <a:r>
              <a:rPr lang="en-US" sz="1000" b="0" i="0" dirty="0">
                <a:solidFill>
                  <a:srgbClr val="000000"/>
                </a:solidFill>
                <a:effectLst/>
                <a:latin typeface="Arial" panose="020B0604020202020204" pitchFamily="34" charset="0"/>
              </a:rPr>
              <a:t>Is the overall schedule for completion of the design, production, and installation of detector components realistic? </a:t>
            </a:r>
          </a:p>
        </p:txBody>
      </p:sp>
      <p:sp>
        <p:nvSpPr>
          <p:cNvPr id="5" name="TextBox 4">
            <a:extLst>
              <a:ext uri="{FF2B5EF4-FFF2-40B4-BE49-F238E27FC236}">
                <a16:creationId xmlns:a16="http://schemas.microsoft.com/office/drawing/2014/main" id="{9DAD8C00-E138-7FF7-D261-A9B0D0D05BB2}"/>
              </a:ext>
            </a:extLst>
          </p:cNvPr>
          <p:cNvSpPr txBox="1"/>
          <p:nvPr/>
        </p:nvSpPr>
        <p:spPr>
          <a:xfrm>
            <a:off x="7624823" y="1036499"/>
            <a:ext cx="935769" cy="307777"/>
          </a:xfrm>
          <a:prstGeom prst="rect">
            <a:avLst/>
          </a:prstGeom>
          <a:noFill/>
        </p:spPr>
        <p:txBody>
          <a:bodyPr wrap="none" rtlCol="0">
            <a:spAutoFit/>
          </a:bodyPr>
          <a:lstStyle/>
          <a:p>
            <a:r>
              <a:rPr lang="en-US" sz="1400" dirty="0"/>
              <a:t>(Charge 1)</a:t>
            </a:r>
          </a:p>
        </p:txBody>
      </p:sp>
      <p:sp>
        <p:nvSpPr>
          <p:cNvPr id="6" name="TextBox 5">
            <a:extLst>
              <a:ext uri="{FF2B5EF4-FFF2-40B4-BE49-F238E27FC236}">
                <a16:creationId xmlns:a16="http://schemas.microsoft.com/office/drawing/2014/main" id="{5FBFCA93-30F2-8E19-EE2A-AC9F4CE3BD71}"/>
              </a:ext>
            </a:extLst>
          </p:cNvPr>
          <p:cNvSpPr txBox="1"/>
          <p:nvPr/>
        </p:nvSpPr>
        <p:spPr>
          <a:xfrm>
            <a:off x="4769338" y="2916138"/>
            <a:ext cx="935769" cy="307777"/>
          </a:xfrm>
          <a:prstGeom prst="rect">
            <a:avLst/>
          </a:prstGeom>
          <a:noFill/>
        </p:spPr>
        <p:txBody>
          <a:bodyPr wrap="none" rtlCol="0">
            <a:spAutoFit/>
          </a:bodyPr>
          <a:lstStyle/>
          <a:p>
            <a:r>
              <a:rPr lang="en-US" sz="1400" dirty="0"/>
              <a:t>(Charge 2)</a:t>
            </a:r>
          </a:p>
        </p:txBody>
      </p:sp>
      <p:sp>
        <p:nvSpPr>
          <p:cNvPr id="7" name="TextBox 6">
            <a:extLst>
              <a:ext uri="{FF2B5EF4-FFF2-40B4-BE49-F238E27FC236}">
                <a16:creationId xmlns:a16="http://schemas.microsoft.com/office/drawing/2014/main" id="{AD409828-C46B-696E-A610-FF78CAD52741}"/>
              </a:ext>
            </a:extLst>
          </p:cNvPr>
          <p:cNvSpPr txBox="1"/>
          <p:nvPr/>
        </p:nvSpPr>
        <p:spPr>
          <a:xfrm>
            <a:off x="4262957" y="3426083"/>
            <a:ext cx="935769" cy="307777"/>
          </a:xfrm>
          <a:prstGeom prst="rect">
            <a:avLst/>
          </a:prstGeom>
          <a:noFill/>
        </p:spPr>
        <p:txBody>
          <a:bodyPr wrap="none" rtlCol="0">
            <a:spAutoFit/>
          </a:bodyPr>
          <a:lstStyle/>
          <a:p>
            <a:r>
              <a:rPr lang="en-US" sz="1400" dirty="0"/>
              <a:t>(Charge 5)</a:t>
            </a:r>
          </a:p>
        </p:txBody>
      </p:sp>
      <p:sp>
        <p:nvSpPr>
          <p:cNvPr id="8" name="TextBox 7">
            <a:extLst>
              <a:ext uri="{FF2B5EF4-FFF2-40B4-BE49-F238E27FC236}">
                <a16:creationId xmlns:a16="http://schemas.microsoft.com/office/drawing/2014/main" id="{4D86B38B-21BB-0E51-CC04-5EE12CAB5B34}"/>
              </a:ext>
            </a:extLst>
          </p:cNvPr>
          <p:cNvSpPr txBox="1"/>
          <p:nvPr/>
        </p:nvSpPr>
        <p:spPr>
          <a:xfrm>
            <a:off x="2286388" y="3994666"/>
            <a:ext cx="935769" cy="307777"/>
          </a:xfrm>
          <a:prstGeom prst="rect">
            <a:avLst/>
          </a:prstGeom>
          <a:noFill/>
        </p:spPr>
        <p:txBody>
          <a:bodyPr wrap="none" rtlCol="0">
            <a:spAutoFit/>
          </a:bodyPr>
          <a:lstStyle/>
          <a:p>
            <a:r>
              <a:rPr lang="en-US" sz="1400" dirty="0"/>
              <a:t>(Charge 6)</a:t>
            </a:r>
          </a:p>
        </p:txBody>
      </p:sp>
      <p:sp>
        <p:nvSpPr>
          <p:cNvPr id="9" name="Slide Number Placeholder 8">
            <a:extLst>
              <a:ext uri="{FF2B5EF4-FFF2-40B4-BE49-F238E27FC236}">
                <a16:creationId xmlns:a16="http://schemas.microsoft.com/office/drawing/2014/main" id="{B02D00AE-6CB1-0C0C-9179-BBEF75E4255E}"/>
              </a:ext>
            </a:extLst>
          </p:cNvPr>
          <p:cNvSpPr>
            <a:spLocks noGrp="1"/>
          </p:cNvSpPr>
          <p:nvPr>
            <p:ph type="sldNum" sz="quarter" idx="12"/>
          </p:nvPr>
        </p:nvSpPr>
        <p:spPr/>
        <p:txBody>
          <a:bodyPr/>
          <a:lstStyle/>
          <a:p>
            <a:fld id="{893C5830-40F3-F04E-B2E3-10E6672BA8FF}" type="slidenum">
              <a:rPr lang="en-US" smtClean="0"/>
              <a:t>2</a:t>
            </a:fld>
            <a:endParaRPr lang="en-US" dirty="0"/>
          </a:p>
        </p:txBody>
      </p:sp>
    </p:spTree>
    <p:extLst>
      <p:ext uri="{BB962C8B-B14F-4D97-AF65-F5344CB8AC3E}">
        <p14:creationId xmlns:p14="http://schemas.microsoft.com/office/powerpoint/2010/main" val="133978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8EDCA6-C3E5-F796-0164-463A5E9F9636}"/>
              </a:ext>
            </a:extLst>
          </p:cNvPr>
          <p:cNvSpPr txBox="1"/>
          <p:nvPr/>
        </p:nvSpPr>
        <p:spPr>
          <a:xfrm>
            <a:off x="214312" y="1333500"/>
            <a:ext cx="2687638" cy="3901068"/>
          </a:xfrm>
          <a:prstGeom prst="rect">
            <a:avLst/>
          </a:prstGeom>
          <a:noFill/>
        </p:spPr>
        <p:txBody>
          <a:bodyPr wrap="square" rtlCol="0">
            <a:spAutoFit/>
          </a:bodyPr>
          <a:lstStyle/>
          <a:p>
            <a:r>
              <a:rPr lang="en-US" dirty="0"/>
              <a:t>RDO Discussions</a:t>
            </a:r>
          </a:p>
          <a:p>
            <a:endParaRPr lang="en-US" sz="1350" dirty="0"/>
          </a:p>
          <a:p>
            <a:pPr marL="214313" indent="-214313">
              <a:buFont typeface="Arial" panose="020B0604020202020204" pitchFamily="34" charset="0"/>
              <a:buChar char="•"/>
            </a:pPr>
            <a:r>
              <a:rPr lang="en-US" sz="1050" dirty="0"/>
              <a:t>Physical Characteristics</a:t>
            </a:r>
          </a:p>
          <a:p>
            <a:pPr marL="557213" lvl="1" indent="-214313">
              <a:buFont typeface="Arial" panose="020B0604020202020204" pitchFamily="34" charset="0"/>
              <a:buChar char="•"/>
            </a:pPr>
            <a:r>
              <a:rPr lang="en-US" sz="1050" dirty="0"/>
              <a:t>Locations</a:t>
            </a:r>
          </a:p>
          <a:p>
            <a:pPr marL="557213" lvl="1" indent="-214313">
              <a:buFont typeface="Arial" panose="020B0604020202020204" pitchFamily="34" charset="0"/>
              <a:buChar char="•"/>
            </a:pPr>
            <a:r>
              <a:rPr lang="en-US" sz="1050" dirty="0"/>
              <a:t>Size</a:t>
            </a:r>
          </a:p>
          <a:p>
            <a:pPr marL="557213" lvl="1" indent="-214313">
              <a:buFont typeface="Arial" panose="020B0604020202020204" pitchFamily="34" charset="0"/>
              <a:buChar char="•"/>
            </a:pPr>
            <a:r>
              <a:rPr lang="en-US" sz="1050" dirty="0"/>
              <a:t>Power / Cooling</a:t>
            </a:r>
          </a:p>
          <a:p>
            <a:pPr marL="557213" lvl="1" indent="-214313">
              <a:buFont typeface="Arial" panose="020B0604020202020204" pitchFamily="34" charset="0"/>
              <a:buChar char="•"/>
            </a:pPr>
            <a:r>
              <a:rPr lang="en-US" sz="1050" dirty="0"/>
              <a:t>Radiation Requirements</a:t>
            </a:r>
          </a:p>
          <a:p>
            <a:pPr marL="557213" lvl="1" indent="-214313">
              <a:buFont typeface="Arial" panose="020B0604020202020204" pitchFamily="34" charset="0"/>
              <a:buChar char="•"/>
            </a:pPr>
            <a:r>
              <a:rPr lang="en-US" sz="1050" dirty="0"/>
              <a:t>Link distances/rates</a:t>
            </a:r>
          </a:p>
          <a:p>
            <a:pPr marL="557213" lvl="1" indent="-214313">
              <a:buFont typeface="Arial" panose="020B0604020202020204" pitchFamily="34" charset="0"/>
              <a:buChar char="•"/>
            </a:pPr>
            <a:endParaRPr lang="en-US" sz="1050" dirty="0"/>
          </a:p>
          <a:p>
            <a:pPr marL="214313" indent="-214313">
              <a:buFont typeface="Arial" panose="020B0604020202020204" pitchFamily="34" charset="0"/>
              <a:buChar char="•"/>
            </a:pPr>
            <a:r>
              <a:rPr lang="en-US" sz="1050" dirty="0"/>
              <a:t>Optical Protocol Requirements</a:t>
            </a:r>
          </a:p>
          <a:p>
            <a:pPr marL="557213" lvl="1" indent="-214313">
              <a:buFont typeface="Arial" panose="020B0604020202020204" pitchFamily="34" charset="0"/>
              <a:buChar char="•"/>
            </a:pPr>
            <a:r>
              <a:rPr lang="en-US" sz="1050" dirty="0"/>
              <a:t>Timing (5ps / 50-100ps)</a:t>
            </a:r>
          </a:p>
          <a:p>
            <a:pPr marL="557213" lvl="1" indent="-214313">
              <a:buFont typeface="Arial" panose="020B0604020202020204" pitchFamily="34" charset="0"/>
              <a:buChar char="•"/>
            </a:pPr>
            <a:r>
              <a:rPr lang="en-US" sz="1050" dirty="0"/>
              <a:t>I2C for ASICs/FEBs</a:t>
            </a:r>
          </a:p>
          <a:p>
            <a:pPr marL="557213" lvl="1" indent="-214313">
              <a:buFont typeface="Arial" panose="020B0604020202020204" pitchFamily="34" charset="0"/>
              <a:buChar char="•"/>
            </a:pPr>
            <a:r>
              <a:rPr lang="en-US" sz="1050" dirty="0"/>
              <a:t>Real-Time Command / Control</a:t>
            </a:r>
          </a:p>
          <a:p>
            <a:pPr marL="557213" lvl="1" indent="-214313">
              <a:buFont typeface="Arial" panose="020B0604020202020204" pitchFamily="34" charset="0"/>
              <a:buChar char="•"/>
            </a:pPr>
            <a:r>
              <a:rPr lang="en-US" sz="1050" dirty="0"/>
              <a:t>Data Transfer (10Gb/s / 25 Gb/s)</a:t>
            </a:r>
          </a:p>
          <a:p>
            <a:pPr marL="557213" lvl="1" indent="-214313">
              <a:buFont typeface="Arial" panose="020B0604020202020204" pitchFamily="34" charset="0"/>
              <a:buChar char="•"/>
            </a:pPr>
            <a:endParaRPr lang="en-US" sz="1050" dirty="0"/>
          </a:p>
          <a:p>
            <a:pPr marL="214313" indent="-214313">
              <a:buFont typeface="Arial" panose="020B0604020202020204" pitchFamily="34" charset="0"/>
              <a:buChar char="•"/>
            </a:pPr>
            <a:r>
              <a:rPr lang="en-US" sz="1050" dirty="0"/>
              <a:t>Optical Protocol Choices</a:t>
            </a:r>
          </a:p>
          <a:p>
            <a:pPr marL="557213" lvl="1" indent="-214313">
              <a:buFont typeface="Arial" panose="020B0604020202020204" pitchFamily="34" charset="0"/>
              <a:buChar char="•"/>
            </a:pPr>
            <a:r>
              <a:rPr lang="en-US" sz="1050" dirty="0" err="1"/>
              <a:t>ePIC</a:t>
            </a:r>
            <a:r>
              <a:rPr lang="en-US" sz="1050" dirty="0"/>
              <a:t> – simple custom protocol</a:t>
            </a:r>
          </a:p>
          <a:p>
            <a:pPr marL="557213" lvl="1" indent="-214313">
              <a:buFont typeface="Arial" panose="020B0604020202020204" pitchFamily="34" charset="0"/>
              <a:buChar char="•"/>
            </a:pPr>
            <a:r>
              <a:rPr lang="en-US" sz="1050" dirty="0"/>
              <a:t>GPT in FPGA</a:t>
            </a:r>
          </a:p>
          <a:p>
            <a:pPr marL="557213" lvl="1" indent="-214313">
              <a:buFont typeface="Arial" panose="020B0604020202020204" pitchFamily="34" charset="0"/>
              <a:buChar char="•"/>
            </a:pPr>
            <a:r>
              <a:rPr lang="en-US" sz="1050" dirty="0"/>
              <a:t>Dedicated Clock/Reconstructed Clock (2 or 3 fibers/RDO?)</a:t>
            </a:r>
          </a:p>
          <a:p>
            <a:endParaRPr lang="en-US" sz="1350" dirty="0"/>
          </a:p>
          <a:p>
            <a:pPr marL="214313" indent="-214313">
              <a:buFont typeface="Arial" panose="020B0604020202020204" pitchFamily="34" charset="0"/>
              <a:buChar char="•"/>
            </a:pPr>
            <a:endParaRPr lang="en-US" sz="1350" dirty="0"/>
          </a:p>
        </p:txBody>
      </p:sp>
      <p:sp>
        <p:nvSpPr>
          <p:cNvPr id="10" name="Slide Number Placeholder 9">
            <a:extLst>
              <a:ext uri="{FF2B5EF4-FFF2-40B4-BE49-F238E27FC236}">
                <a16:creationId xmlns:a16="http://schemas.microsoft.com/office/drawing/2014/main" id="{960582BE-9CC8-0D70-6CA0-9B20B8852FCF}"/>
              </a:ext>
            </a:extLst>
          </p:cNvPr>
          <p:cNvSpPr>
            <a:spLocks noGrp="1"/>
          </p:cNvSpPr>
          <p:nvPr>
            <p:ph type="sldNum" sz="quarter" idx="12"/>
          </p:nvPr>
        </p:nvSpPr>
        <p:spPr>
          <a:xfrm>
            <a:off x="7907783" y="5543550"/>
            <a:ext cx="565159" cy="273844"/>
          </a:xfrm>
        </p:spPr>
        <p:txBody>
          <a:bodyPr/>
          <a:lstStyle/>
          <a:p>
            <a:fld id="{18D3BD0E-CBBF-4210-973B-4C15C8F41F1E}" type="slidenum">
              <a:rPr lang="en-US" smtClean="0"/>
              <a:t>20</a:t>
            </a:fld>
            <a:endParaRPr lang="en-US"/>
          </a:p>
        </p:txBody>
      </p:sp>
      <p:pic>
        <p:nvPicPr>
          <p:cNvPr id="3" name="Picture 2">
            <a:extLst>
              <a:ext uri="{FF2B5EF4-FFF2-40B4-BE49-F238E27FC236}">
                <a16:creationId xmlns:a16="http://schemas.microsoft.com/office/drawing/2014/main" id="{A98A5E75-20D8-6714-BABC-7D89785988A5}"/>
              </a:ext>
            </a:extLst>
          </p:cNvPr>
          <p:cNvPicPr>
            <a:picLocks noChangeAspect="1"/>
          </p:cNvPicPr>
          <p:nvPr/>
        </p:nvPicPr>
        <p:blipFill>
          <a:blip r:embed="rId2"/>
          <a:stretch>
            <a:fillRect/>
          </a:stretch>
        </p:blipFill>
        <p:spPr>
          <a:xfrm>
            <a:off x="2969788" y="1428750"/>
            <a:ext cx="5959899" cy="3343744"/>
          </a:xfrm>
          <a:prstGeom prst="rect">
            <a:avLst/>
          </a:prstGeom>
        </p:spPr>
      </p:pic>
    </p:spTree>
    <p:extLst>
      <p:ext uri="{BB962C8B-B14F-4D97-AF65-F5344CB8AC3E}">
        <p14:creationId xmlns:p14="http://schemas.microsoft.com/office/powerpoint/2010/main" val="69804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8EDCA6-C3E5-F796-0164-463A5E9F9636}"/>
              </a:ext>
            </a:extLst>
          </p:cNvPr>
          <p:cNvSpPr txBox="1"/>
          <p:nvPr/>
        </p:nvSpPr>
        <p:spPr>
          <a:xfrm>
            <a:off x="214313" y="1333500"/>
            <a:ext cx="2486024" cy="2931572"/>
          </a:xfrm>
          <a:prstGeom prst="rect">
            <a:avLst/>
          </a:prstGeom>
          <a:noFill/>
        </p:spPr>
        <p:txBody>
          <a:bodyPr wrap="square" rtlCol="0">
            <a:spAutoFit/>
          </a:bodyPr>
          <a:lstStyle/>
          <a:p>
            <a:r>
              <a:rPr lang="en-US" dirty="0"/>
              <a:t>RDO Discussions</a:t>
            </a:r>
          </a:p>
          <a:p>
            <a:endParaRPr lang="en-US" sz="1350" dirty="0"/>
          </a:p>
          <a:p>
            <a:pPr marL="214313" indent="-214313">
              <a:buFont typeface="Arial" panose="020B0604020202020204" pitchFamily="34" charset="0"/>
              <a:buChar char="•"/>
            </a:pPr>
            <a:r>
              <a:rPr lang="en-US" sz="1050" dirty="0"/>
              <a:t>RDO / Timing subgroup to mock up GTU/DAM/RDO to answer these questions</a:t>
            </a:r>
          </a:p>
          <a:p>
            <a:pPr marL="557213" lvl="1" indent="-214313">
              <a:buFont typeface="Arial" panose="020B0604020202020204" pitchFamily="34" charset="0"/>
              <a:buChar char="•"/>
            </a:pPr>
            <a:r>
              <a:rPr lang="en-US" sz="1050" dirty="0"/>
              <a:t>Slow startup due to time constraints of group members</a:t>
            </a:r>
          </a:p>
          <a:p>
            <a:pPr marL="557213" lvl="1" indent="-214313">
              <a:buFont typeface="Arial" panose="020B0604020202020204" pitchFamily="34" charset="0"/>
              <a:buChar char="•"/>
            </a:pPr>
            <a:r>
              <a:rPr lang="en-US" sz="1050" dirty="0"/>
              <a:t>Devkits being distributed</a:t>
            </a:r>
          </a:p>
          <a:p>
            <a:pPr marL="557213" lvl="1" indent="-214313">
              <a:buFont typeface="Arial" panose="020B0604020202020204" pitchFamily="34" charset="0"/>
              <a:buChar char="•"/>
            </a:pPr>
            <a:r>
              <a:rPr lang="en-US" sz="1050" dirty="0"/>
              <a:t>Arrangements for FELIX 182 slow but progressing</a:t>
            </a:r>
          </a:p>
          <a:p>
            <a:pPr marL="557213" lvl="1" indent="-214313">
              <a:buFont typeface="Arial" panose="020B0604020202020204" pitchFamily="34" charset="0"/>
              <a:buChar char="•"/>
            </a:pPr>
            <a:endParaRPr lang="en-US" sz="1050" dirty="0"/>
          </a:p>
          <a:p>
            <a:pPr marL="214313" indent="-214313">
              <a:buFont typeface="Arial" panose="020B0604020202020204" pitchFamily="34" charset="0"/>
              <a:buChar char="•"/>
            </a:pPr>
            <a:r>
              <a:rPr lang="en-US" sz="1050" dirty="0"/>
              <a:t>Hope to start getting answers this fall</a:t>
            </a:r>
          </a:p>
          <a:p>
            <a:pPr marL="557213" lvl="1" indent="-214313">
              <a:buFont typeface="Arial" panose="020B0604020202020204" pitchFamily="34" charset="0"/>
              <a:buChar char="•"/>
            </a:pPr>
            <a:r>
              <a:rPr lang="en-US" sz="1050" dirty="0"/>
              <a:t>Protocol document</a:t>
            </a:r>
          </a:p>
          <a:p>
            <a:pPr marL="557213" lvl="1" indent="-214313">
              <a:buFont typeface="Arial" panose="020B0604020202020204" pitchFamily="34" charset="0"/>
              <a:buChar char="•"/>
            </a:pPr>
            <a:r>
              <a:rPr lang="en-US" sz="1050" dirty="0"/>
              <a:t>Timing measurements</a:t>
            </a:r>
          </a:p>
          <a:p>
            <a:endParaRPr lang="en-US" sz="1350" dirty="0"/>
          </a:p>
          <a:p>
            <a:pPr marL="214313" indent="-214313">
              <a:buFont typeface="Arial" panose="020B0604020202020204" pitchFamily="34" charset="0"/>
              <a:buChar char="•"/>
            </a:pPr>
            <a:endParaRPr lang="en-US" sz="1350" dirty="0"/>
          </a:p>
        </p:txBody>
      </p:sp>
      <p:sp>
        <p:nvSpPr>
          <p:cNvPr id="10" name="Slide Number Placeholder 9">
            <a:extLst>
              <a:ext uri="{FF2B5EF4-FFF2-40B4-BE49-F238E27FC236}">
                <a16:creationId xmlns:a16="http://schemas.microsoft.com/office/drawing/2014/main" id="{960582BE-9CC8-0D70-6CA0-9B20B8852FCF}"/>
              </a:ext>
            </a:extLst>
          </p:cNvPr>
          <p:cNvSpPr>
            <a:spLocks noGrp="1"/>
          </p:cNvSpPr>
          <p:nvPr>
            <p:ph type="sldNum" sz="quarter" idx="12"/>
          </p:nvPr>
        </p:nvSpPr>
        <p:spPr>
          <a:xfrm>
            <a:off x="7907783" y="5543550"/>
            <a:ext cx="565159" cy="273844"/>
          </a:xfrm>
        </p:spPr>
        <p:txBody>
          <a:bodyPr/>
          <a:lstStyle/>
          <a:p>
            <a:fld id="{18D3BD0E-CBBF-4210-973B-4C15C8F41F1E}" type="slidenum">
              <a:rPr lang="en-US" smtClean="0"/>
              <a:t>21</a:t>
            </a:fld>
            <a:endParaRPr lang="en-US"/>
          </a:p>
        </p:txBody>
      </p:sp>
      <p:pic>
        <p:nvPicPr>
          <p:cNvPr id="4" name="Picture 3">
            <a:extLst>
              <a:ext uri="{FF2B5EF4-FFF2-40B4-BE49-F238E27FC236}">
                <a16:creationId xmlns:a16="http://schemas.microsoft.com/office/drawing/2014/main" id="{BBC16B37-A6AE-6F7A-8F44-E03B3FA39AE9}"/>
              </a:ext>
            </a:extLst>
          </p:cNvPr>
          <p:cNvPicPr>
            <a:picLocks noChangeAspect="1"/>
          </p:cNvPicPr>
          <p:nvPr/>
        </p:nvPicPr>
        <p:blipFill>
          <a:blip r:embed="rId2"/>
          <a:stretch>
            <a:fillRect/>
          </a:stretch>
        </p:blipFill>
        <p:spPr>
          <a:xfrm>
            <a:off x="3131292" y="1414462"/>
            <a:ext cx="5805542" cy="3264694"/>
          </a:xfrm>
          <a:prstGeom prst="rect">
            <a:avLst/>
          </a:prstGeom>
        </p:spPr>
      </p:pic>
    </p:spTree>
    <p:extLst>
      <p:ext uri="{BB962C8B-B14F-4D97-AF65-F5344CB8AC3E}">
        <p14:creationId xmlns:p14="http://schemas.microsoft.com/office/powerpoint/2010/main" val="165105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78EDCA6-C3E5-F796-0164-463A5E9F9636}"/>
              </a:ext>
            </a:extLst>
          </p:cNvPr>
          <p:cNvSpPr txBox="1"/>
          <p:nvPr/>
        </p:nvSpPr>
        <p:spPr>
          <a:xfrm>
            <a:off x="126975" y="1109134"/>
            <a:ext cx="2836069" cy="4662815"/>
          </a:xfrm>
          <a:prstGeom prst="rect">
            <a:avLst/>
          </a:prstGeom>
          <a:noFill/>
        </p:spPr>
        <p:txBody>
          <a:bodyPr wrap="square" rtlCol="0">
            <a:spAutoFit/>
          </a:bodyPr>
          <a:lstStyle/>
          <a:p>
            <a:r>
              <a:rPr lang="en-US" dirty="0"/>
              <a:t>Data Volumes</a:t>
            </a:r>
          </a:p>
          <a:p>
            <a:endParaRPr lang="en-US" sz="1350" dirty="0"/>
          </a:p>
          <a:p>
            <a:pPr marL="214313" indent="-214313">
              <a:buFont typeface="Arial" panose="020B0604020202020204" pitchFamily="34" charset="0"/>
              <a:buChar char="•"/>
            </a:pPr>
            <a:r>
              <a:rPr lang="en-US" sz="1050" dirty="0"/>
              <a:t>Distilled volumes from</a:t>
            </a:r>
          </a:p>
          <a:p>
            <a:pPr marL="557213" lvl="1" indent="-214313">
              <a:buFont typeface="Arial" panose="020B0604020202020204" pitchFamily="34" charset="0"/>
              <a:buChar char="•"/>
            </a:pPr>
            <a:r>
              <a:rPr lang="en-US" sz="1050" dirty="0"/>
              <a:t>Background Group Simulations provide hits/sec above detector thresholds</a:t>
            </a:r>
          </a:p>
          <a:p>
            <a:pPr marL="900113" lvl="2" indent="-214313">
              <a:buFont typeface="Arial" panose="020B0604020202020204" pitchFamily="34" charset="0"/>
              <a:buChar char="•"/>
            </a:pPr>
            <a:r>
              <a:rPr lang="en-US" sz="1050" dirty="0"/>
              <a:t>Synchrotron Radiation</a:t>
            </a:r>
          </a:p>
          <a:p>
            <a:pPr marL="900113" lvl="2" indent="-214313">
              <a:buFont typeface="Arial" panose="020B0604020202020204" pitchFamily="34" charset="0"/>
              <a:buChar char="•"/>
            </a:pPr>
            <a:r>
              <a:rPr lang="en-US" sz="1050" dirty="0"/>
              <a:t>Hadron Beam</a:t>
            </a:r>
          </a:p>
          <a:p>
            <a:pPr marL="900113" lvl="2" indent="-214313">
              <a:buFont typeface="Arial" panose="020B0604020202020204" pitchFamily="34" charset="0"/>
              <a:buChar char="•"/>
            </a:pPr>
            <a:r>
              <a:rPr lang="en-US" sz="1050" dirty="0"/>
              <a:t>Electron Beam</a:t>
            </a:r>
          </a:p>
          <a:p>
            <a:pPr marL="900113" lvl="2" indent="-214313">
              <a:buFont typeface="Arial" panose="020B0604020202020204" pitchFamily="34" charset="0"/>
              <a:buChar char="•"/>
            </a:pPr>
            <a:r>
              <a:rPr lang="en-US" sz="1050" dirty="0"/>
              <a:t>DIS (18x275 scaled to 500khz)</a:t>
            </a:r>
          </a:p>
          <a:p>
            <a:pPr marL="557213" lvl="1" indent="-214313">
              <a:buFont typeface="Arial" panose="020B0604020202020204" pitchFamily="34" charset="0"/>
              <a:buChar char="•"/>
            </a:pPr>
            <a:r>
              <a:rPr lang="en-US" sz="1050" dirty="0"/>
              <a:t>Noise estimates from</a:t>
            </a:r>
          </a:p>
          <a:p>
            <a:pPr marL="900113" lvl="2" indent="-214313">
              <a:buFont typeface="Arial" panose="020B0604020202020204" pitchFamily="34" charset="0"/>
              <a:buChar char="•"/>
            </a:pPr>
            <a:r>
              <a:rPr lang="en-US" sz="1050" dirty="0"/>
              <a:t>“digitization spreadsheet”</a:t>
            </a:r>
          </a:p>
          <a:p>
            <a:pPr marL="900113" lvl="2" indent="-214313">
              <a:buFont typeface="Arial" panose="020B0604020202020204" pitchFamily="34" charset="0"/>
              <a:buChar char="•"/>
            </a:pPr>
            <a:r>
              <a:rPr lang="en-US" sz="1050" dirty="0"/>
              <a:t>E&amp;DAQ WG presentations</a:t>
            </a:r>
          </a:p>
          <a:p>
            <a:pPr marL="557213" lvl="1" indent="-214313">
              <a:buFont typeface="Arial" panose="020B0604020202020204" pitchFamily="34" charset="0"/>
              <a:buChar char="•"/>
            </a:pPr>
            <a:r>
              <a:rPr lang="en-US" sz="1050" dirty="0"/>
              <a:t>Bits / hit = Charge Sharing * </a:t>
            </a:r>
          </a:p>
          <a:p>
            <a:pPr lvl="1"/>
            <a:r>
              <a:rPr lang="en-US" sz="1050" dirty="0"/>
              <a:t>  		      Hit Duration *</a:t>
            </a:r>
          </a:p>
          <a:p>
            <a:pPr lvl="1"/>
            <a:r>
              <a:rPr lang="en-US" sz="1050" dirty="0"/>
              <a:t>		      Bits Per Hit</a:t>
            </a:r>
          </a:p>
          <a:p>
            <a:pPr marL="557213" lvl="1" indent="-214313">
              <a:buFont typeface="Arial" panose="020B0604020202020204" pitchFamily="34" charset="0"/>
              <a:buChar char="•"/>
            </a:pPr>
            <a:r>
              <a:rPr lang="en-US" sz="1050" dirty="0"/>
              <a:t>Cluster finding (where possible) reduces hit size to </a:t>
            </a:r>
            <a:r>
              <a:rPr lang="en-US" sz="1050" dirty="0" err="1"/>
              <a:t>BitsPerHit</a:t>
            </a:r>
            <a:endParaRPr lang="en-US" sz="1050" dirty="0"/>
          </a:p>
          <a:p>
            <a:pPr marL="557213" lvl="1" indent="-214313">
              <a:buFont typeface="Arial" panose="020B0604020202020204" pitchFamily="34" charset="0"/>
              <a:buChar char="•"/>
            </a:pPr>
            <a:r>
              <a:rPr lang="en-US" sz="1050" dirty="0"/>
              <a:t>Cluster finding (when possible) reduces noise x 10^-5</a:t>
            </a:r>
          </a:p>
          <a:p>
            <a:pPr marL="557213" lvl="1" indent="-214313">
              <a:buFont typeface="Arial" panose="020B0604020202020204" pitchFamily="34" charset="0"/>
              <a:buChar char="•"/>
            </a:pPr>
            <a:r>
              <a:rPr lang="en-US" sz="1050" dirty="0"/>
              <a:t>Software “triggering” for Far Backward/</a:t>
            </a:r>
            <a:r>
              <a:rPr lang="en-US" sz="1050" dirty="0" err="1"/>
              <a:t>dRICH</a:t>
            </a:r>
            <a:endParaRPr lang="en-US" sz="1050" dirty="0"/>
          </a:p>
          <a:p>
            <a:pPr marL="214313" indent="-214313">
              <a:buFont typeface="Arial" panose="020B0604020202020204" pitchFamily="34" charset="0"/>
              <a:buChar char="•"/>
            </a:pPr>
            <a:r>
              <a:rPr lang="en-US" sz="1050" dirty="0"/>
              <a:t>Charge sharing / Time Sharing / noise estimates should be considered VERY preliminary</a:t>
            </a:r>
          </a:p>
          <a:p>
            <a:endParaRPr lang="en-US" sz="1350" dirty="0"/>
          </a:p>
        </p:txBody>
      </p:sp>
      <p:sp>
        <p:nvSpPr>
          <p:cNvPr id="10" name="Slide Number Placeholder 9">
            <a:extLst>
              <a:ext uri="{FF2B5EF4-FFF2-40B4-BE49-F238E27FC236}">
                <a16:creationId xmlns:a16="http://schemas.microsoft.com/office/drawing/2014/main" id="{960582BE-9CC8-0D70-6CA0-9B20B8852FCF}"/>
              </a:ext>
            </a:extLst>
          </p:cNvPr>
          <p:cNvSpPr>
            <a:spLocks noGrp="1"/>
          </p:cNvSpPr>
          <p:nvPr>
            <p:ph type="sldNum" sz="quarter" idx="12"/>
          </p:nvPr>
        </p:nvSpPr>
        <p:spPr>
          <a:xfrm>
            <a:off x="8472942" y="6311900"/>
            <a:ext cx="565159" cy="273844"/>
          </a:xfrm>
        </p:spPr>
        <p:txBody>
          <a:bodyPr/>
          <a:lstStyle/>
          <a:p>
            <a:fld id="{18D3BD0E-CBBF-4210-973B-4C15C8F41F1E}" type="slidenum">
              <a:rPr lang="en-US" smtClean="0"/>
              <a:t>22</a:t>
            </a:fld>
            <a:endParaRPr lang="en-US" dirty="0"/>
          </a:p>
        </p:txBody>
      </p:sp>
      <p:pic>
        <p:nvPicPr>
          <p:cNvPr id="4" name="Picture 3">
            <a:extLst>
              <a:ext uri="{FF2B5EF4-FFF2-40B4-BE49-F238E27FC236}">
                <a16:creationId xmlns:a16="http://schemas.microsoft.com/office/drawing/2014/main" id="{143A7C3D-93EF-4FA5-AA6E-0B286A28ECA8}"/>
              </a:ext>
            </a:extLst>
          </p:cNvPr>
          <p:cNvPicPr>
            <a:picLocks noChangeAspect="1"/>
          </p:cNvPicPr>
          <p:nvPr/>
        </p:nvPicPr>
        <p:blipFill>
          <a:blip r:embed="rId2"/>
          <a:stretch>
            <a:fillRect/>
          </a:stretch>
        </p:blipFill>
        <p:spPr>
          <a:xfrm>
            <a:off x="3050382" y="1392414"/>
            <a:ext cx="5939191" cy="3435331"/>
          </a:xfrm>
          <a:prstGeom prst="rect">
            <a:avLst/>
          </a:prstGeom>
          <a:ln>
            <a:solidFill>
              <a:schemeClr val="accent1"/>
            </a:solidFill>
            <a:prstDash val="sysDash"/>
          </a:ln>
        </p:spPr>
      </p:pic>
      <p:sp>
        <p:nvSpPr>
          <p:cNvPr id="3" name="Freeform: Shape 2">
            <a:extLst>
              <a:ext uri="{FF2B5EF4-FFF2-40B4-BE49-F238E27FC236}">
                <a16:creationId xmlns:a16="http://schemas.microsoft.com/office/drawing/2014/main" id="{7E8D14EA-DEC7-FC3B-2A28-D0DB018513F0}"/>
              </a:ext>
            </a:extLst>
          </p:cNvPr>
          <p:cNvSpPr/>
          <p:nvPr/>
        </p:nvSpPr>
        <p:spPr>
          <a:xfrm>
            <a:off x="6836419" y="2418284"/>
            <a:ext cx="354889" cy="64743"/>
          </a:xfrm>
          <a:custGeom>
            <a:avLst/>
            <a:gdLst>
              <a:gd name="connsiteX0" fmla="*/ 0 w 316523"/>
              <a:gd name="connsiteY0" fmla="*/ 70339 h 70339"/>
              <a:gd name="connsiteX1" fmla="*/ 201424 w 316523"/>
              <a:gd name="connsiteY1" fmla="*/ 47958 h 70339"/>
              <a:gd name="connsiteX2" fmla="*/ 316523 w 316523"/>
              <a:gd name="connsiteY2" fmla="*/ 0 h 70339"/>
            </a:gdLst>
            <a:ahLst/>
            <a:cxnLst>
              <a:cxn ang="0">
                <a:pos x="connsiteX0" y="connsiteY0"/>
              </a:cxn>
              <a:cxn ang="0">
                <a:pos x="connsiteX1" y="connsiteY1"/>
              </a:cxn>
              <a:cxn ang="0">
                <a:pos x="connsiteX2" y="connsiteY2"/>
              </a:cxn>
            </a:cxnLst>
            <a:rect l="l" t="t" r="r" b="b"/>
            <a:pathLst>
              <a:path w="316523" h="70339">
                <a:moveTo>
                  <a:pt x="0" y="70339"/>
                </a:moveTo>
                <a:cubicBezTo>
                  <a:pt x="74335" y="65010"/>
                  <a:pt x="148670" y="59681"/>
                  <a:pt x="201424" y="47958"/>
                </a:cubicBezTo>
                <a:cubicBezTo>
                  <a:pt x="254178" y="36235"/>
                  <a:pt x="291478" y="9059"/>
                  <a:pt x="316523" y="0"/>
                </a:cubicBezTo>
              </a:path>
            </a:pathLst>
          </a:custGeom>
          <a:noFill/>
          <a:ln w="6350">
            <a:solidFill>
              <a:schemeClr val="bg1">
                <a:alpha val="64000"/>
              </a:schemeClr>
            </a:solidFill>
            <a:prstDash val="sysDash"/>
            <a:headEnd type="triangle" w="sm" len="sm"/>
            <a:tailEnd type="triangle"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1594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331D-A102-B845-9D2B-F54DC392F4DB}"/>
              </a:ext>
            </a:extLst>
          </p:cNvPr>
          <p:cNvSpPr>
            <a:spLocks noGrp="1"/>
          </p:cNvSpPr>
          <p:nvPr>
            <p:ph type="title"/>
          </p:nvPr>
        </p:nvSpPr>
        <p:spPr>
          <a:xfrm>
            <a:off x="0" y="0"/>
            <a:ext cx="8954814" cy="681037"/>
          </a:xfrm>
        </p:spPr>
        <p:txBody>
          <a:bodyPr>
            <a:noAutofit/>
          </a:bodyPr>
          <a:lstStyle/>
          <a:p>
            <a:r>
              <a:rPr lang="en-US" sz="3200" dirty="0"/>
              <a:t>DAM Option - Front-End Link Exchange (FELIX)</a:t>
            </a:r>
          </a:p>
        </p:txBody>
      </p:sp>
      <p:sp>
        <p:nvSpPr>
          <p:cNvPr id="3" name="Content Placeholder 2">
            <a:extLst>
              <a:ext uri="{FF2B5EF4-FFF2-40B4-BE49-F238E27FC236}">
                <a16:creationId xmlns:a16="http://schemas.microsoft.com/office/drawing/2014/main" id="{B881A6BE-F74E-D148-B158-621182F381C0}"/>
              </a:ext>
            </a:extLst>
          </p:cNvPr>
          <p:cNvSpPr>
            <a:spLocks noGrp="1"/>
          </p:cNvSpPr>
          <p:nvPr>
            <p:ph idx="1"/>
          </p:nvPr>
        </p:nvSpPr>
        <p:spPr>
          <a:xfrm>
            <a:off x="199696" y="810507"/>
            <a:ext cx="7956331" cy="1597413"/>
          </a:xfrm>
        </p:spPr>
        <p:txBody>
          <a:bodyPr>
            <a:normAutofit/>
          </a:bodyPr>
          <a:lstStyle/>
          <a:p>
            <a:r>
              <a:rPr lang="en-US" sz="2000" dirty="0"/>
              <a:t>Originally developed for ATLAS at CERN</a:t>
            </a:r>
          </a:p>
          <a:p>
            <a:r>
              <a:rPr lang="en-US" sz="2000" dirty="0"/>
              <a:t>Design team is based at Brookhaven</a:t>
            </a:r>
          </a:p>
          <a:p>
            <a:pPr lvl="1"/>
            <a:r>
              <a:rPr lang="en-US" sz="1800" dirty="0">
                <a:solidFill>
                  <a:srgbClr val="0070C0"/>
                </a:solidFill>
              </a:rPr>
              <a:t>Current version (FLX-172) in use at BNL for </a:t>
            </a:r>
            <a:r>
              <a:rPr lang="en-US" sz="1800" dirty="0" err="1">
                <a:solidFill>
                  <a:srgbClr val="0070C0"/>
                </a:solidFill>
              </a:rPr>
              <a:t>sPHENIX</a:t>
            </a:r>
            <a:endParaRPr lang="en-US" sz="1800" dirty="0">
              <a:solidFill>
                <a:srgbClr val="0070C0"/>
              </a:solidFill>
            </a:endParaRPr>
          </a:p>
          <a:p>
            <a:r>
              <a:rPr lang="en-US" sz="2000" dirty="0"/>
              <a:t>New board being prototyped now for ATLAS HL-LHC running.</a:t>
            </a:r>
          </a:p>
        </p:txBody>
      </p:sp>
      <p:sp>
        <p:nvSpPr>
          <p:cNvPr id="4" name="Slide Number Placeholder 3">
            <a:extLst>
              <a:ext uri="{FF2B5EF4-FFF2-40B4-BE49-F238E27FC236}">
                <a16:creationId xmlns:a16="http://schemas.microsoft.com/office/drawing/2014/main" id="{7F8F4D73-9F0B-1941-A7DD-AB7F770660B9}"/>
              </a:ext>
            </a:extLst>
          </p:cNvPr>
          <p:cNvSpPr>
            <a:spLocks noGrp="1"/>
          </p:cNvSpPr>
          <p:nvPr>
            <p:ph type="sldNum" sz="quarter" idx="12"/>
          </p:nvPr>
        </p:nvSpPr>
        <p:spPr/>
        <p:txBody>
          <a:bodyPr/>
          <a:lstStyle/>
          <a:p>
            <a:fld id="{893C5830-40F3-F04E-B2E3-10E6672BA8FF}" type="slidenum">
              <a:rPr lang="en-US" smtClean="0"/>
              <a:pPr/>
              <a:t>23</a:t>
            </a:fld>
            <a:endParaRPr lang="en-US"/>
          </a:p>
        </p:txBody>
      </p:sp>
      <p:pic>
        <p:nvPicPr>
          <p:cNvPr id="7" name="Picture 6">
            <a:extLst>
              <a:ext uri="{FF2B5EF4-FFF2-40B4-BE49-F238E27FC236}">
                <a16:creationId xmlns:a16="http://schemas.microsoft.com/office/drawing/2014/main" id="{7A2564CC-3CF9-CE46-922D-29483D4FB77B}"/>
              </a:ext>
            </a:extLst>
          </p:cNvPr>
          <p:cNvPicPr>
            <a:picLocks noChangeAspect="1"/>
          </p:cNvPicPr>
          <p:nvPr/>
        </p:nvPicPr>
        <p:blipFill>
          <a:blip r:embed="rId2"/>
          <a:stretch>
            <a:fillRect/>
          </a:stretch>
        </p:blipFill>
        <p:spPr>
          <a:xfrm>
            <a:off x="4048018" y="2314746"/>
            <a:ext cx="5095982" cy="2387120"/>
          </a:xfrm>
          <a:prstGeom prst="rect">
            <a:avLst/>
          </a:prstGeom>
        </p:spPr>
      </p:pic>
      <p:sp>
        <p:nvSpPr>
          <p:cNvPr id="8" name="TextBox 7">
            <a:extLst>
              <a:ext uri="{FF2B5EF4-FFF2-40B4-BE49-F238E27FC236}">
                <a16:creationId xmlns:a16="http://schemas.microsoft.com/office/drawing/2014/main" id="{400115C1-DADE-6147-ADF9-7F89D7971BA8}"/>
              </a:ext>
            </a:extLst>
          </p:cNvPr>
          <p:cNvSpPr txBox="1"/>
          <p:nvPr/>
        </p:nvSpPr>
        <p:spPr>
          <a:xfrm>
            <a:off x="3035818" y="5412245"/>
            <a:ext cx="6773049" cy="923330"/>
          </a:xfrm>
          <a:prstGeom prst="rect">
            <a:avLst/>
          </a:prstGeom>
          <a:noFill/>
        </p:spPr>
        <p:txBody>
          <a:bodyPr wrap="square" rtlCol="0">
            <a:spAutoFit/>
          </a:bodyPr>
          <a:lstStyle/>
          <a:p>
            <a:r>
              <a:rPr lang="en-US" b="1" dirty="0"/>
              <a:t>Notes: </a:t>
            </a:r>
            <a:r>
              <a:rPr lang="en-US" dirty="0"/>
              <a:t>The Xilinx Versal Prime is a </a:t>
            </a:r>
            <a:r>
              <a:rPr lang="en-US" dirty="0" err="1"/>
              <a:t>SoC.</a:t>
            </a:r>
            <a:r>
              <a:rPr lang="en-US" dirty="0"/>
              <a:t>- Dual Core ARM Cortex</a:t>
            </a:r>
          </a:p>
          <a:p>
            <a:r>
              <a:rPr lang="en-US" dirty="0"/>
              <a:t>             Power usage ~133W. No power through PCIe.</a:t>
            </a:r>
          </a:p>
          <a:p>
            <a:r>
              <a:rPr lang="en-US" dirty="0"/>
              <a:t>             Can be implemented as a stand alone device (no Server) </a:t>
            </a:r>
          </a:p>
        </p:txBody>
      </p:sp>
      <p:sp>
        <p:nvSpPr>
          <p:cNvPr id="9" name="TextBox 8">
            <a:extLst>
              <a:ext uri="{FF2B5EF4-FFF2-40B4-BE49-F238E27FC236}">
                <a16:creationId xmlns:a16="http://schemas.microsoft.com/office/drawing/2014/main" id="{E8409450-2E46-EE40-B581-1758BA677E4B}"/>
              </a:ext>
            </a:extLst>
          </p:cNvPr>
          <p:cNvSpPr txBox="1"/>
          <p:nvPr/>
        </p:nvSpPr>
        <p:spPr>
          <a:xfrm>
            <a:off x="5209654" y="4872389"/>
            <a:ext cx="3543984" cy="369332"/>
          </a:xfrm>
          <a:prstGeom prst="rect">
            <a:avLst/>
          </a:prstGeom>
          <a:noFill/>
        </p:spPr>
        <p:txBody>
          <a:bodyPr wrap="none" rtlCol="0">
            <a:spAutoFit/>
          </a:bodyPr>
          <a:lstStyle/>
          <a:p>
            <a:r>
              <a:rPr lang="en-US" dirty="0"/>
              <a:t>Block Diagram of FLX-182 Prototype</a:t>
            </a:r>
          </a:p>
        </p:txBody>
      </p:sp>
      <p:sp>
        <p:nvSpPr>
          <p:cNvPr id="10" name="TextBox 9">
            <a:extLst>
              <a:ext uri="{FF2B5EF4-FFF2-40B4-BE49-F238E27FC236}">
                <a16:creationId xmlns:a16="http://schemas.microsoft.com/office/drawing/2014/main" id="{168C3938-35C2-F84E-96E4-61AE30850C1B}"/>
              </a:ext>
            </a:extLst>
          </p:cNvPr>
          <p:cNvSpPr txBox="1"/>
          <p:nvPr/>
        </p:nvSpPr>
        <p:spPr>
          <a:xfrm>
            <a:off x="199696" y="2537390"/>
            <a:ext cx="3610347" cy="2739211"/>
          </a:xfrm>
          <a:prstGeom prst="rect">
            <a:avLst/>
          </a:prstGeom>
          <a:noFill/>
        </p:spPr>
        <p:txBody>
          <a:bodyPr wrap="none" rtlCol="0">
            <a:spAutoFit/>
          </a:bodyPr>
          <a:lstStyle/>
          <a:p>
            <a:r>
              <a:rPr lang="en-US" dirty="0">
                <a:solidFill>
                  <a:srgbClr val="0070C0"/>
                </a:solidFill>
              </a:rPr>
              <a:t>FPGA: Xilinx Versal Prime XCVM1802</a:t>
            </a:r>
          </a:p>
          <a:p>
            <a:pPr marL="285750" indent="-285750">
              <a:buFont typeface="Arial" panose="020B0604020202020204" pitchFamily="34" charset="0"/>
              <a:buChar char="•"/>
            </a:pPr>
            <a:r>
              <a:rPr lang="en-US" sz="1600" dirty="0"/>
              <a:t>PCIe Gen4 x16</a:t>
            </a:r>
          </a:p>
          <a:p>
            <a:pPr marL="285750" indent="-285750">
              <a:buFont typeface="Arial" panose="020B0604020202020204" pitchFamily="34" charset="0"/>
              <a:buChar char="•"/>
            </a:pPr>
            <a:r>
              <a:rPr lang="en-US" sz="1600" dirty="0"/>
              <a:t>24 Firefly links with 3 config options</a:t>
            </a:r>
          </a:p>
          <a:p>
            <a:pPr marL="742950" lvl="1" indent="-285750">
              <a:buFont typeface="Arial" panose="020B0604020202020204" pitchFamily="34" charset="0"/>
              <a:buChar char="•"/>
            </a:pPr>
            <a:r>
              <a:rPr lang="en-US" sz="1400" dirty="0">
                <a:solidFill>
                  <a:srgbClr val="00B0F0"/>
                </a:solidFill>
              </a:rPr>
              <a:t>24 links @ 25Gbs</a:t>
            </a:r>
          </a:p>
          <a:p>
            <a:pPr marL="742950" lvl="1" indent="-285750">
              <a:buFont typeface="Arial" panose="020B0604020202020204" pitchFamily="34" charset="0"/>
              <a:buChar char="•"/>
            </a:pPr>
            <a:r>
              <a:rPr lang="en-US" sz="1400" dirty="0">
                <a:solidFill>
                  <a:srgbClr val="00B0F0"/>
                </a:solidFill>
              </a:rPr>
              <a:t>24 links @ 10Gbs</a:t>
            </a:r>
          </a:p>
          <a:p>
            <a:pPr marL="742950" lvl="1" indent="-285750">
              <a:buFont typeface="Arial" panose="020B0604020202020204" pitchFamily="34" charset="0"/>
              <a:buChar char="•"/>
            </a:pPr>
            <a:r>
              <a:rPr lang="en-US" sz="1400" dirty="0">
                <a:solidFill>
                  <a:srgbClr val="00B0F0"/>
                </a:solidFill>
              </a:rPr>
              <a:t>12 @ 25Gbs + 12 @ 10Gbs </a:t>
            </a:r>
          </a:p>
          <a:p>
            <a:pPr marL="285750" indent="-285750">
              <a:buFont typeface="Arial" panose="020B0604020202020204" pitchFamily="34" charset="0"/>
              <a:buChar char="•"/>
            </a:pPr>
            <a:r>
              <a:rPr lang="en-US" sz="1600" dirty="0"/>
              <a:t>4 additional Firefly links</a:t>
            </a:r>
          </a:p>
          <a:p>
            <a:pPr marL="285750" indent="-285750">
              <a:buFont typeface="Arial" panose="020B0604020202020204" pitchFamily="34" charset="0"/>
              <a:buChar char="•"/>
            </a:pPr>
            <a:r>
              <a:rPr lang="en-US" sz="1600" dirty="0"/>
              <a:t>Front Panel: Fiber I/O</a:t>
            </a:r>
          </a:p>
          <a:p>
            <a:pPr marL="742950" lvl="1" indent="-285750">
              <a:buFont typeface="Arial" panose="020B0604020202020204" pitchFamily="34" charset="0"/>
              <a:buChar char="•"/>
            </a:pPr>
            <a:r>
              <a:rPr lang="en-US" sz="1400" dirty="0"/>
              <a:t>Additional 3 Inputs, 3 Outputs</a:t>
            </a:r>
          </a:p>
          <a:p>
            <a:pPr marL="285750" indent="-285750">
              <a:buFont typeface="Arial" panose="020B0604020202020204" pitchFamily="34" charset="0"/>
              <a:buChar char="•"/>
            </a:pPr>
            <a:r>
              <a:rPr lang="en-US" sz="1600" dirty="0"/>
              <a:t>1 DDR4 Mini-UDIMM</a:t>
            </a:r>
          </a:p>
          <a:p>
            <a:pPr marL="285750" indent="-285750">
              <a:buFont typeface="Arial" panose="020B0604020202020204" pitchFamily="34" charset="0"/>
              <a:buChar char="•"/>
            </a:pPr>
            <a:r>
              <a:rPr lang="en-US" sz="1600" dirty="0"/>
              <a:t>USB-JTAG/USB-UART</a:t>
            </a:r>
          </a:p>
        </p:txBody>
      </p:sp>
    </p:spTree>
    <p:extLst>
      <p:ext uri="{BB962C8B-B14F-4D97-AF65-F5344CB8AC3E}">
        <p14:creationId xmlns:p14="http://schemas.microsoft.com/office/powerpoint/2010/main" val="58911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6F2B-4624-456A-A33E-769E2B891A20}"/>
              </a:ext>
            </a:extLst>
          </p:cNvPr>
          <p:cNvSpPr>
            <a:spLocks noGrp="1"/>
          </p:cNvSpPr>
          <p:nvPr>
            <p:ph type="title"/>
          </p:nvPr>
        </p:nvSpPr>
        <p:spPr>
          <a:xfrm>
            <a:off x="0" y="20963"/>
            <a:ext cx="7886700" cy="644967"/>
          </a:xfrm>
        </p:spPr>
        <p:txBody>
          <a:bodyPr>
            <a:normAutofit/>
          </a:bodyPr>
          <a:lstStyle/>
          <a:p>
            <a:r>
              <a:rPr lang="en-US" sz="3600" dirty="0"/>
              <a:t>FELIX timelines</a:t>
            </a:r>
          </a:p>
        </p:txBody>
      </p:sp>
      <p:sp>
        <p:nvSpPr>
          <p:cNvPr id="6" name="Slide Number Placeholder 5">
            <a:extLst>
              <a:ext uri="{FF2B5EF4-FFF2-40B4-BE49-F238E27FC236}">
                <a16:creationId xmlns:a16="http://schemas.microsoft.com/office/drawing/2014/main" id="{EC8A31CE-4C9D-4CA7-9F20-252FD7FBCC5A}"/>
              </a:ext>
            </a:extLst>
          </p:cNvPr>
          <p:cNvSpPr>
            <a:spLocks noGrp="1"/>
          </p:cNvSpPr>
          <p:nvPr>
            <p:ph type="sldNum" sz="quarter" idx="12"/>
          </p:nvPr>
        </p:nvSpPr>
        <p:spPr/>
        <p:txBody>
          <a:bodyPr/>
          <a:lstStyle/>
          <a:p>
            <a:fld id="{893C5830-40F3-F04E-B2E3-10E6672BA8FF}" type="slidenum">
              <a:rPr lang="en-US" smtClean="0"/>
              <a:t>24</a:t>
            </a:fld>
            <a:endParaRPr lang="en-US"/>
          </a:p>
        </p:txBody>
      </p:sp>
      <p:pic>
        <p:nvPicPr>
          <p:cNvPr id="4" name="Picture 3">
            <a:extLst>
              <a:ext uri="{FF2B5EF4-FFF2-40B4-BE49-F238E27FC236}">
                <a16:creationId xmlns:a16="http://schemas.microsoft.com/office/drawing/2014/main" id="{B9E96C00-F87A-C441-AA22-2D024E4F9827}"/>
              </a:ext>
            </a:extLst>
          </p:cNvPr>
          <p:cNvPicPr>
            <a:picLocks noChangeAspect="1"/>
          </p:cNvPicPr>
          <p:nvPr/>
        </p:nvPicPr>
        <p:blipFill>
          <a:blip r:embed="rId2"/>
          <a:stretch>
            <a:fillRect/>
          </a:stretch>
        </p:blipFill>
        <p:spPr>
          <a:xfrm>
            <a:off x="175239" y="4050168"/>
            <a:ext cx="6730059" cy="1717851"/>
          </a:xfrm>
          <a:prstGeom prst="rect">
            <a:avLst/>
          </a:prstGeom>
        </p:spPr>
      </p:pic>
      <p:sp>
        <p:nvSpPr>
          <p:cNvPr id="9" name="TextBox 8">
            <a:extLst>
              <a:ext uri="{FF2B5EF4-FFF2-40B4-BE49-F238E27FC236}">
                <a16:creationId xmlns:a16="http://schemas.microsoft.com/office/drawing/2014/main" id="{C42ADCEB-ECCE-C34E-8947-E33633763CE8}"/>
              </a:ext>
            </a:extLst>
          </p:cNvPr>
          <p:cNvSpPr txBox="1"/>
          <p:nvPr/>
        </p:nvSpPr>
        <p:spPr>
          <a:xfrm>
            <a:off x="220719" y="853666"/>
            <a:ext cx="2073161" cy="2585323"/>
          </a:xfrm>
          <a:prstGeom prst="rect">
            <a:avLst/>
          </a:prstGeom>
          <a:noFill/>
        </p:spPr>
        <p:txBody>
          <a:bodyPr wrap="square" rtlCol="0">
            <a:spAutoFit/>
          </a:bodyPr>
          <a:lstStyle/>
          <a:p>
            <a:r>
              <a:rPr lang="en-US" dirty="0"/>
              <a:t>10 boards were produced in early 2023. </a:t>
            </a:r>
          </a:p>
          <a:p>
            <a:endParaRPr lang="en-US" dirty="0"/>
          </a:p>
          <a:p>
            <a:r>
              <a:rPr lang="en-US" dirty="0"/>
              <a:t>DAQ Working Group has recently acquired one of these boards for testing</a:t>
            </a:r>
          </a:p>
        </p:txBody>
      </p:sp>
      <p:sp>
        <p:nvSpPr>
          <p:cNvPr id="10" name="TextBox 9">
            <a:extLst>
              <a:ext uri="{FF2B5EF4-FFF2-40B4-BE49-F238E27FC236}">
                <a16:creationId xmlns:a16="http://schemas.microsoft.com/office/drawing/2014/main" id="{F44E46AC-B515-1046-81D2-A2E5B5B8666F}"/>
              </a:ext>
            </a:extLst>
          </p:cNvPr>
          <p:cNvSpPr txBox="1"/>
          <p:nvPr/>
        </p:nvSpPr>
        <p:spPr>
          <a:xfrm>
            <a:off x="5712431" y="3055889"/>
            <a:ext cx="3326464" cy="1477328"/>
          </a:xfrm>
          <a:prstGeom prst="rect">
            <a:avLst/>
          </a:prstGeom>
          <a:noFill/>
          <a:ln>
            <a:solidFill>
              <a:schemeClr val="accent1"/>
            </a:solidFill>
          </a:ln>
        </p:spPr>
        <p:txBody>
          <a:bodyPr wrap="square" rtlCol="0">
            <a:spAutoFit/>
          </a:bodyPr>
          <a:lstStyle/>
          <a:p>
            <a:r>
              <a:rPr lang="en-US" dirty="0"/>
              <a:t>General technical support for the FELIX Hardware should be available through the end of HL-LHC operation. </a:t>
            </a:r>
          </a:p>
          <a:p>
            <a:r>
              <a:rPr lang="en-US" dirty="0"/>
              <a:t>(i.e. into the late 2030s for Run 5)</a:t>
            </a:r>
          </a:p>
        </p:txBody>
      </p:sp>
      <p:pic>
        <p:nvPicPr>
          <p:cNvPr id="5" name="Picture 4">
            <a:extLst>
              <a:ext uri="{FF2B5EF4-FFF2-40B4-BE49-F238E27FC236}">
                <a16:creationId xmlns:a16="http://schemas.microsoft.com/office/drawing/2014/main" id="{244CFEC8-9E45-0342-944F-D6FD449856FD}"/>
              </a:ext>
            </a:extLst>
          </p:cNvPr>
          <p:cNvPicPr>
            <a:picLocks noChangeAspect="1"/>
          </p:cNvPicPr>
          <p:nvPr/>
        </p:nvPicPr>
        <p:blipFill>
          <a:blip r:embed="rId3"/>
          <a:stretch>
            <a:fillRect/>
          </a:stretch>
        </p:blipFill>
        <p:spPr>
          <a:xfrm>
            <a:off x="3098057" y="726070"/>
            <a:ext cx="5956663" cy="2239953"/>
          </a:xfrm>
          <a:prstGeom prst="rect">
            <a:avLst/>
          </a:prstGeom>
        </p:spPr>
      </p:pic>
      <p:pic>
        <p:nvPicPr>
          <p:cNvPr id="11" name="Picture 10">
            <a:extLst>
              <a:ext uri="{FF2B5EF4-FFF2-40B4-BE49-F238E27FC236}">
                <a16:creationId xmlns:a16="http://schemas.microsoft.com/office/drawing/2014/main" id="{2F1CECFF-19EC-244F-A8CA-EABC54CC2E90}"/>
              </a:ext>
            </a:extLst>
          </p:cNvPr>
          <p:cNvPicPr>
            <a:picLocks noChangeAspect="1"/>
          </p:cNvPicPr>
          <p:nvPr/>
        </p:nvPicPr>
        <p:blipFill>
          <a:blip r:embed="rId4"/>
          <a:stretch>
            <a:fillRect/>
          </a:stretch>
        </p:blipFill>
        <p:spPr>
          <a:xfrm>
            <a:off x="2439219" y="726070"/>
            <a:ext cx="658838" cy="2482643"/>
          </a:xfrm>
          <a:prstGeom prst="rect">
            <a:avLst/>
          </a:prstGeom>
        </p:spPr>
      </p:pic>
    </p:spTree>
    <p:extLst>
      <p:ext uri="{BB962C8B-B14F-4D97-AF65-F5344CB8AC3E}">
        <p14:creationId xmlns:p14="http://schemas.microsoft.com/office/powerpoint/2010/main" val="4286058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999128C-627E-BBE7-252C-9B5FB6E57BAA}"/>
              </a:ext>
            </a:extLst>
          </p:cNvPr>
          <p:cNvSpPr/>
          <p:nvPr/>
        </p:nvSpPr>
        <p:spPr>
          <a:xfrm>
            <a:off x="3243263" y="1085266"/>
            <a:ext cx="5822156" cy="4529722"/>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278EDCA6-C3E5-F796-0164-463A5E9F9636}"/>
              </a:ext>
            </a:extLst>
          </p:cNvPr>
          <p:cNvSpPr txBox="1"/>
          <p:nvPr/>
        </p:nvSpPr>
        <p:spPr>
          <a:xfrm>
            <a:off x="204880" y="1097283"/>
            <a:ext cx="2836069" cy="4016484"/>
          </a:xfrm>
          <a:prstGeom prst="rect">
            <a:avLst/>
          </a:prstGeom>
          <a:noFill/>
        </p:spPr>
        <p:txBody>
          <a:bodyPr wrap="square" rtlCol="0">
            <a:spAutoFit/>
          </a:bodyPr>
          <a:lstStyle/>
          <a:p>
            <a:r>
              <a:rPr lang="en-US" dirty="0"/>
              <a:t>S&amp;C Streaming DAQ WG</a:t>
            </a:r>
          </a:p>
          <a:p>
            <a:endParaRPr lang="en-US" sz="1350" dirty="0"/>
          </a:p>
          <a:p>
            <a:pPr marL="214313" indent="-214313">
              <a:buFont typeface="Arial" panose="020B0604020202020204" pitchFamily="34" charset="0"/>
              <a:buChar char="•"/>
            </a:pPr>
            <a:r>
              <a:rPr lang="en-US" sz="1050" dirty="0"/>
              <a:t>Two streaming concepts</a:t>
            </a:r>
          </a:p>
          <a:p>
            <a:pPr marL="557213" lvl="1" indent="-214313">
              <a:buFont typeface="Arial" panose="020B0604020202020204" pitchFamily="34" charset="0"/>
              <a:buChar char="•"/>
            </a:pPr>
            <a:r>
              <a:rPr lang="en-US" sz="1050" dirty="0"/>
              <a:t>(Electronic) No Level-0 trigger</a:t>
            </a:r>
          </a:p>
          <a:p>
            <a:pPr marL="557213" lvl="1" indent="-214313">
              <a:buFont typeface="Arial" panose="020B0604020202020204" pitchFamily="34" charset="0"/>
              <a:buChar char="•"/>
            </a:pPr>
            <a:r>
              <a:rPr lang="en-US" sz="1050" dirty="0"/>
              <a:t>(Institutional) Rapid turn around of reconstructed data (streaming as opposed to batch processing)</a:t>
            </a:r>
          </a:p>
          <a:p>
            <a:pPr marL="557213" lvl="1" indent="-214313">
              <a:buFont typeface="Arial" panose="020B0604020202020204" pitchFamily="34" charset="0"/>
              <a:buChar char="•"/>
            </a:pPr>
            <a:endParaRPr lang="en-US" sz="1050" dirty="0"/>
          </a:p>
          <a:p>
            <a:pPr marL="214313" indent="-214313">
              <a:buFont typeface="Arial" panose="020B0604020202020204" pitchFamily="34" charset="0"/>
              <a:buChar char="•"/>
            </a:pPr>
            <a:r>
              <a:rPr lang="en-US" sz="1050" dirty="0"/>
              <a:t>The focus of the group is the institutional requirements and organization</a:t>
            </a:r>
          </a:p>
          <a:p>
            <a:pPr marL="557213" lvl="1" indent="-214313">
              <a:buFont typeface="Arial" panose="020B0604020202020204" pitchFamily="34" charset="0"/>
              <a:buChar char="•"/>
            </a:pPr>
            <a:r>
              <a:rPr lang="en-US" sz="1050" dirty="0"/>
              <a:t>International Collaboration</a:t>
            </a:r>
          </a:p>
          <a:p>
            <a:pPr marL="557213" lvl="1" indent="-214313">
              <a:buFont typeface="Arial" panose="020B0604020202020204" pitchFamily="34" charset="0"/>
              <a:buChar char="•"/>
            </a:pPr>
            <a:r>
              <a:rPr lang="en-US" sz="1050" dirty="0"/>
              <a:t>Tasks to be done and associated institutional requirements</a:t>
            </a:r>
          </a:p>
          <a:p>
            <a:pPr marL="557213" lvl="1" indent="-214313">
              <a:buFont typeface="Arial" panose="020B0604020202020204" pitchFamily="34" charset="0"/>
              <a:buChar char="•"/>
            </a:pPr>
            <a:r>
              <a:rPr lang="en-US" sz="1050" dirty="0"/>
              <a:t>Support for streaming model</a:t>
            </a:r>
          </a:p>
          <a:p>
            <a:pPr marL="900113" lvl="2" indent="-214313">
              <a:buFont typeface="Arial" panose="020B0604020202020204" pitchFamily="34" charset="0"/>
              <a:buChar char="•"/>
            </a:pPr>
            <a:r>
              <a:rPr lang="en-US" sz="1050" dirty="0"/>
              <a:t>Automated data handling</a:t>
            </a:r>
          </a:p>
          <a:p>
            <a:pPr marL="900113" lvl="2" indent="-214313">
              <a:buFont typeface="Arial" panose="020B0604020202020204" pitchFamily="34" charset="0"/>
              <a:buChar char="•"/>
            </a:pPr>
            <a:r>
              <a:rPr lang="en-US" sz="1050" dirty="0"/>
              <a:t>Automated calibration tools</a:t>
            </a:r>
          </a:p>
          <a:p>
            <a:pPr marL="900113" lvl="2" indent="-214313">
              <a:buFont typeface="Arial" panose="020B0604020202020204" pitchFamily="34" charset="0"/>
              <a:buChar char="•"/>
            </a:pPr>
            <a:r>
              <a:rPr lang="en-US" sz="1050" dirty="0"/>
              <a:t>Automated monitoring tools</a:t>
            </a:r>
          </a:p>
          <a:p>
            <a:pPr marL="557213" lvl="1" indent="-214313">
              <a:buFont typeface="Arial" panose="020B0604020202020204" pitchFamily="34" charset="0"/>
              <a:buChar char="•"/>
            </a:pPr>
            <a:endParaRPr lang="en-US" sz="1050" dirty="0"/>
          </a:p>
          <a:p>
            <a:pPr marL="214313" indent="-214313">
              <a:buFont typeface="Arial" panose="020B0604020202020204" pitchFamily="34" charset="0"/>
              <a:buChar char="•"/>
            </a:pPr>
            <a:r>
              <a:rPr lang="en-US" sz="1050" dirty="0"/>
              <a:t>We expect this may lead also to links between the DAQ and the streaming reconstruction for rapid turn around of critical information such as calibrations</a:t>
            </a:r>
          </a:p>
          <a:p>
            <a:endParaRPr lang="en-US" sz="1350" dirty="0"/>
          </a:p>
        </p:txBody>
      </p:sp>
      <p:sp>
        <p:nvSpPr>
          <p:cNvPr id="10" name="Slide Number Placeholder 9">
            <a:extLst>
              <a:ext uri="{FF2B5EF4-FFF2-40B4-BE49-F238E27FC236}">
                <a16:creationId xmlns:a16="http://schemas.microsoft.com/office/drawing/2014/main" id="{960582BE-9CC8-0D70-6CA0-9B20B8852FCF}"/>
              </a:ext>
            </a:extLst>
          </p:cNvPr>
          <p:cNvSpPr>
            <a:spLocks noGrp="1"/>
          </p:cNvSpPr>
          <p:nvPr>
            <p:ph type="sldNum" sz="quarter" idx="12"/>
          </p:nvPr>
        </p:nvSpPr>
        <p:spPr>
          <a:xfrm>
            <a:off x="7907783" y="5543550"/>
            <a:ext cx="565159" cy="273844"/>
          </a:xfrm>
        </p:spPr>
        <p:txBody>
          <a:bodyPr/>
          <a:lstStyle/>
          <a:p>
            <a:fld id="{18D3BD0E-CBBF-4210-973B-4C15C8F41F1E}" type="slidenum">
              <a:rPr lang="en-US" smtClean="0"/>
              <a:t>25</a:t>
            </a:fld>
            <a:endParaRPr lang="en-US"/>
          </a:p>
        </p:txBody>
      </p:sp>
      <p:pic>
        <p:nvPicPr>
          <p:cNvPr id="5" name="Picture 4">
            <a:extLst>
              <a:ext uri="{FF2B5EF4-FFF2-40B4-BE49-F238E27FC236}">
                <a16:creationId xmlns:a16="http://schemas.microsoft.com/office/drawing/2014/main" id="{8A17D7FB-B60F-8324-7210-BC01CA5C374E}"/>
              </a:ext>
            </a:extLst>
          </p:cNvPr>
          <p:cNvPicPr>
            <a:picLocks noChangeAspect="1"/>
          </p:cNvPicPr>
          <p:nvPr/>
        </p:nvPicPr>
        <p:blipFill>
          <a:blip r:embed="rId2"/>
          <a:stretch>
            <a:fillRect/>
          </a:stretch>
        </p:blipFill>
        <p:spPr>
          <a:xfrm>
            <a:off x="4457120" y="1390760"/>
            <a:ext cx="1479336" cy="1962486"/>
          </a:xfrm>
          <a:prstGeom prst="rect">
            <a:avLst/>
          </a:prstGeom>
        </p:spPr>
      </p:pic>
      <p:pic>
        <p:nvPicPr>
          <p:cNvPr id="11" name="Picture 10">
            <a:extLst>
              <a:ext uri="{FF2B5EF4-FFF2-40B4-BE49-F238E27FC236}">
                <a16:creationId xmlns:a16="http://schemas.microsoft.com/office/drawing/2014/main" id="{CDA5B170-015B-3300-2FF2-0271F34160B8}"/>
              </a:ext>
            </a:extLst>
          </p:cNvPr>
          <p:cNvPicPr>
            <a:picLocks noChangeAspect="1"/>
          </p:cNvPicPr>
          <p:nvPr/>
        </p:nvPicPr>
        <p:blipFill>
          <a:blip r:embed="rId3"/>
          <a:stretch>
            <a:fillRect/>
          </a:stretch>
        </p:blipFill>
        <p:spPr>
          <a:xfrm>
            <a:off x="6122194" y="1390761"/>
            <a:ext cx="1978819" cy="1955120"/>
          </a:xfrm>
          <a:prstGeom prst="rect">
            <a:avLst/>
          </a:prstGeom>
        </p:spPr>
      </p:pic>
      <p:pic>
        <p:nvPicPr>
          <p:cNvPr id="13" name="Picture 12">
            <a:extLst>
              <a:ext uri="{FF2B5EF4-FFF2-40B4-BE49-F238E27FC236}">
                <a16:creationId xmlns:a16="http://schemas.microsoft.com/office/drawing/2014/main" id="{3141FA2B-7990-1867-89E8-40ED16C39D9A}"/>
              </a:ext>
            </a:extLst>
          </p:cNvPr>
          <p:cNvPicPr>
            <a:picLocks noChangeAspect="1"/>
          </p:cNvPicPr>
          <p:nvPr/>
        </p:nvPicPr>
        <p:blipFill>
          <a:blip r:embed="rId4"/>
          <a:stretch>
            <a:fillRect/>
          </a:stretch>
        </p:blipFill>
        <p:spPr>
          <a:xfrm>
            <a:off x="3393679" y="3716664"/>
            <a:ext cx="2894582" cy="1646618"/>
          </a:xfrm>
          <a:prstGeom prst="rect">
            <a:avLst/>
          </a:prstGeom>
        </p:spPr>
      </p:pic>
      <p:pic>
        <p:nvPicPr>
          <p:cNvPr id="15" name="Picture 14">
            <a:extLst>
              <a:ext uri="{FF2B5EF4-FFF2-40B4-BE49-F238E27FC236}">
                <a16:creationId xmlns:a16="http://schemas.microsoft.com/office/drawing/2014/main" id="{FEA431C0-CEEE-C9D4-B96D-E04D939EDA2D}"/>
              </a:ext>
            </a:extLst>
          </p:cNvPr>
          <p:cNvPicPr>
            <a:picLocks noChangeAspect="1"/>
          </p:cNvPicPr>
          <p:nvPr/>
        </p:nvPicPr>
        <p:blipFill>
          <a:blip r:embed="rId5"/>
          <a:stretch>
            <a:fillRect/>
          </a:stretch>
        </p:blipFill>
        <p:spPr>
          <a:xfrm>
            <a:off x="6464047" y="3716664"/>
            <a:ext cx="2475074" cy="1646618"/>
          </a:xfrm>
          <a:prstGeom prst="rect">
            <a:avLst/>
          </a:prstGeom>
        </p:spPr>
      </p:pic>
      <p:sp>
        <p:nvSpPr>
          <p:cNvPr id="16" name="TextBox 15">
            <a:extLst>
              <a:ext uri="{FF2B5EF4-FFF2-40B4-BE49-F238E27FC236}">
                <a16:creationId xmlns:a16="http://schemas.microsoft.com/office/drawing/2014/main" id="{4DCE34A6-5290-5C72-5DDE-E9319BCE9939}"/>
              </a:ext>
            </a:extLst>
          </p:cNvPr>
          <p:cNvSpPr txBox="1"/>
          <p:nvPr/>
        </p:nvSpPr>
        <p:spPr>
          <a:xfrm>
            <a:off x="4457120" y="1085266"/>
            <a:ext cx="3689856" cy="300082"/>
          </a:xfrm>
          <a:prstGeom prst="rect">
            <a:avLst/>
          </a:prstGeom>
          <a:noFill/>
        </p:spPr>
        <p:txBody>
          <a:bodyPr wrap="none" rtlCol="0">
            <a:spAutoFit/>
          </a:bodyPr>
          <a:lstStyle/>
          <a:p>
            <a:r>
              <a:rPr lang="en-US" sz="1350" dirty="0"/>
              <a:t>Batch options:     (reconstruction is human driven)</a:t>
            </a:r>
          </a:p>
        </p:txBody>
      </p:sp>
      <p:sp>
        <p:nvSpPr>
          <p:cNvPr id="17" name="TextBox 16">
            <a:extLst>
              <a:ext uri="{FF2B5EF4-FFF2-40B4-BE49-F238E27FC236}">
                <a16:creationId xmlns:a16="http://schemas.microsoft.com/office/drawing/2014/main" id="{3C2FB459-955D-4BB8-E4E5-E5D960144105}"/>
              </a:ext>
            </a:extLst>
          </p:cNvPr>
          <p:cNvSpPr txBox="1"/>
          <p:nvPr/>
        </p:nvSpPr>
        <p:spPr>
          <a:xfrm>
            <a:off x="3385084" y="3407350"/>
            <a:ext cx="3827010" cy="300082"/>
          </a:xfrm>
          <a:prstGeom prst="rect">
            <a:avLst/>
          </a:prstGeom>
          <a:noFill/>
        </p:spPr>
        <p:txBody>
          <a:bodyPr wrap="none" rtlCol="0">
            <a:spAutoFit/>
          </a:bodyPr>
          <a:lstStyle/>
          <a:p>
            <a:r>
              <a:rPr lang="en-US" sz="1350" dirty="0"/>
              <a:t>Streaming options:     (reconstruction is data driven)</a:t>
            </a:r>
          </a:p>
        </p:txBody>
      </p:sp>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B57BEFD3-05AD-0B15-130D-BD5EA649DEE8}"/>
                  </a:ext>
                </a:extLst>
              </p14:cNvPr>
              <p14:cNvContentPartPr/>
              <p14:nvPr/>
            </p14:nvContentPartPr>
            <p14:xfrm>
              <a:off x="5998320" y="3895920"/>
              <a:ext cx="202500" cy="40500"/>
            </p14:xfrm>
          </p:contentPart>
        </mc:Choice>
        <mc:Fallback xmlns="">
          <p:pic>
            <p:nvPicPr>
              <p:cNvPr id="19" name="Ink 18">
                <a:extLst>
                  <a:ext uri="{FF2B5EF4-FFF2-40B4-BE49-F238E27FC236}">
                    <a16:creationId xmlns:a16="http://schemas.microsoft.com/office/drawing/2014/main" id="{B57BEFD3-05AD-0B15-130D-BD5EA649DEE8}"/>
                  </a:ext>
                </a:extLst>
              </p:cNvPr>
              <p:cNvPicPr/>
              <p:nvPr/>
            </p:nvPicPr>
            <p:blipFill>
              <a:blip r:embed="rId7"/>
              <a:stretch>
                <a:fillRect/>
              </a:stretch>
            </p:blipFill>
            <p:spPr>
              <a:xfrm>
                <a:off x="5989328" y="3886960"/>
                <a:ext cx="220124" cy="5806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5B31106D-B824-9659-78E7-4C7820F5CDD0}"/>
                  </a:ext>
                </a:extLst>
              </p14:cNvPr>
              <p14:cNvContentPartPr/>
              <p14:nvPr/>
            </p14:nvContentPartPr>
            <p14:xfrm>
              <a:off x="5990339" y="4008244"/>
              <a:ext cx="19980" cy="34560"/>
            </p14:xfrm>
          </p:contentPart>
        </mc:Choice>
        <mc:Fallback xmlns="">
          <p:pic>
            <p:nvPicPr>
              <p:cNvPr id="21" name="Ink 20">
                <a:extLst>
                  <a:ext uri="{FF2B5EF4-FFF2-40B4-BE49-F238E27FC236}">
                    <a16:creationId xmlns:a16="http://schemas.microsoft.com/office/drawing/2014/main" id="{5B31106D-B824-9659-78E7-4C7820F5CDD0}"/>
                  </a:ext>
                </a:extLst>
              </p:cNvPr>
              <p:cNvPicPr/>
              <p:nvPr/>
            </p:nvPicPr>
            <p:blipFill>
              <a:blip r:embed="rId9"/>
              <a:stretch>
                <a:fillRect/>
              </a:stretch>
            </p:blipFill>
            <p:spPr>
              <a:xfrm>
                <a:off x="5981576" y="3999244"/>
                <a:ext cx="37156"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FD48D192-C2D9-F4A5-F8F4-20988239F59C}"/>
                  </a:ext>
                </a:extLst>
              </p14:cNvPr>
              <p14:cNvContentPartPr/>
              <p14:nvPr/>
            </p14:nvContentPartPr>
            <p14:xfrm>
              <a:off x="5990339" y="4010674"/>
              <a:ext cx="270" cy="270"/>
            </p14:xfrm>
          </p:contentPart>
        </mc:Choice>
        <mc:Fallback xmlns="">
          <p:pic>
            <p:nvPicPr>
              <p:cNvPr id="22" name="Ink 21">
                <a:extLst>
                  <a:ext uri="{FF2B5EF4-FFF2-40B4-BE49-F238E27FC236}">
                    <a16:creationId xmlns:a16="http://schemas.microsoft.com/office/drawing/2014/main" id="{FD48D192-C2D9-F4A5-F8F4-20988239F59C}"/>
                  </a:ext>
                </a:extLst>
              </p:cNvPr>
              <p:cNvPicPr/>
              <p:nvPr/>
            </p:nvPicPr>
            <p:blipFill>
              <a:blip r:embed="rId11"/>
              <a:stretch>
                <a:fillRect/>
              </a:stretch>
            </p:blipFill>
            <p:spPr>
              <a:xfrm>
                <a:off x="5983589" y="4003924"/>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77173E0C-664B-0E0D-9BA3-FFD76EC00C3F}"/>
                  </a:ext>
                </a:extLst>
              </p14:cNvPr>
              <p14:cNvContentPartPr/>
              <p14:nvPr/>
            </p14:nvContentPartPr>
            <p14:xfrm>
              <a:off x="5990339" y="4016074"/>
              <a:ext cx="270" cy="270"/>
            </p14:xfrm>
          </p:contentPart>
        </mc:Choice>
        <mc:Fallback xmlns="">
          <p:pic>
            <p:nvPicPr>
              <p:cNvPr id="23" name="Ink 22">
                <a:extLst>
                  <a:ext uri="{FF2B5EF4-FFF2-40B4-BE49-F238E27FC236}">
                    <a16:creationId xmlns:a16="http://schemas.microsoft.com/office/drawing/2014/main" id="{77173E0C-664B-0E0D-9BA3-FFD76EC00C3F}"/>
                  </a:ext>
                </a:extLst>
              </p:cNvPr>
              <p:cNvPicPr/>
              <p:nvPr/>
            </p:nvPicPr>
            <p:blipFill>
              <a:blip r:embed="rId11"/>
              <a:stretch>
                <a:fillRect/>
              </a:stretch>
            </p:blipFill>
            <p:spPr>
              <a:xfrm>
                <a:off x="5983589" y="4009324"/>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0D3B85AB-50F1-D548-519F-52FFF40DC14B}"/>
                  </a:ext>
                </a:extLst>
              </p14:cNvPr>
              <p14:cNvContentPartPr/>
              <p14:nvPr/>
            </p14:nvContentPartPr>
            <p14:xfrm>
              <a:off x="5992769" y="4016074"/>
              <a:ext cx="270" cy="270"/>
            </p14:xfrm>
          </p:contentPart>
        </mc:Choice>
        <mc:Fallback xmlns="">
          <p:pic>
            <p:nvPicPr>
              <p:cNvPr id="24" name="Ink 23">
                <a:extLst>
                  <a:ext uri="{FF2B5EF4-FFF2-40B4-BE49-F238E27FC236}">
                    <a16:creationId xmlns:a16="http://schemas.microsoft.com/office/drawing/2014/main" id="{0D3B85AB-50F1-D548-519F-52FFF40DC14B}"/>
                  </a:ext>
                </a:extLst>
              </p:cNvPr>
              <p:cNvPicPr/>
              <p:nvPr/>
            </p:nvPicPr>
            <p:blipFill>
              <a:blip r:embed="rId11"/>
              <a:stretch>
                <a:fillRect/>
              </a:stretch>
            </p:blipFill>
            <p:spPr>
              <a:xfrm>
                <a:off x="5986019" y="4009324"/>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993A6332-D549-6859-AA9C-9ECDF9135BF5}"/>
                  </a:ext>
                </a:extLst>
              </p14:cNvPr>
              <p14:cNvContentPartPr/>
              <p14:nvPr/>
            </p14:nvContentPartPr>
            <p14:xfrm>
              <a:off x="5987639" y="4023634"/>
              <a:ext cx="270" cy="270"/>
            </p14:xfrm>
          </p:contentPart>
        </mc:Choice>
        <mc:Fallback xmlns="">
          <p:pic>
            <p:nvPicPr>
              <p:cNvPr id="28" name="Ink 27">
                <a:extLst>
                  <a:ext uri="{FF2B5EF4-FFF2-40B4-BE49-F238E27FC236}">
                    <a16:creationId xmlns:a16="http://schemas.microsoft.com/office/drawing/2014/main" id="{993A6332-D549-6859-AA9C-9ECDF9135BF5}"/>
                  </a:ext>
                </a:extLst>
              </p:cNvPr>
              <p:cNvPicPr/>
              <p:nvPr/>
            </p:nvPicPr>
            <p:blipFill>
              <a:blip r:embed="rId11"/>
              <a:stretch>
                <a:fillRect/>
              </a:stretch>
            </p:blipFill>
            <p:spPr>
              <a:xfrm>
                <a:off x="5980889" y="4016884"/>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383864DA-9825-39B0-FC8D-3C8F5BA8A0C4}"/>
                  </a:ext>
                </a:extLst>
              </p14:cNvPr>
              <p14:cNvContentPartPr/>
              <p14:nvPr/>
            </p14:nvContentPartPr>
            <p14:xfrm>
              <a:off x="5990339" y="4013374"/>
              <a:ext cx="270" cy="270"/>
            </p14:xfrm>
          </p:contentPart>
        </mc:Choice>
        <mc:Fallback xmlns="">
          <p:pic>
            <p:nvPicPr>
              <p:cNvPr id="30" name="Ink 29">
                <a:extLst>
                  <a:ext uri="{FF2B5EF4-FFF2-40B4-BE49-F238E27FC236}">
                    <a16:creationId xmlns:a16="http://schemas.microsoft.com/office/drawing/2014/main" id="{383864DA-9825-39B0-FC8D-3C8F5BA8A0C4}"/>
                  </a:ext>
                </a:extLst>
              </p:cNvPr>
              <p:cNvPicPr/>
              <p:nvPr/>
            </p:nvPicPr>
            <p:blipFill>
              <a:blip r:embed="rId11"/>
              <a:stretch>
                <a:fillRect/>
              </a:stretch>
            </p:blipFill>
            <p:spPr>
              <a:xfrm>
                <a:off x="5983589" y="4006624"/>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Ink 30">
                <a:extLst>
                  <a:ext uri="{FF2B5EF4-FFF2-40B4-BE49-F238E27FC236}">
                    <a16:creationId xmlns:a16="http://schemas.microsoft.com/office/drawing/2014/main" id="{C88A3DF0-FD33-DC72-8BCC-2B222E8F17EE}"/>
                  </a:ext>
                </a:extLst>
              </p14:cNvPr>
              <p14:cNvContentPartPr/>
              <p14:nvPr/>
            </p14:nvContentPartPr>
            <p14:xfrm>
              <a:off x="5987639" y="4034164"/>
              <a:ext cx="270" cy="270"/>
            </p14:xfrm>
          </p:contentPart>
        </mc:Choice>
        <mc:Fallback xmlns="">
          <p:pic>
            <p:nvPicPr>
              <p:cNvPr id="31" name="Ink 30">
                <a:extLst>
                  <a:ext uri="{FF2B5EF4-FFF2-40B4-BE49-F238E27FC236}">
                    <a16:creationId xmlns:a16="http://schemas.microsoft.com/office/drawing/2014/main" id="{C88A3DF0-FD33-DC72-8BCC-2B222E8F17EE}"/>
                  </a:ext>
                </a:extLst>
              </p:cNvPr>
              <p:cNvPicPr/>
              <p:nvPr/>
            </p:nvPicPr>
            <p:blipFill>
              <a:blip r:embed="rId11"/>
              <a:stretch>
                <a:fillRect/>
              </a:stretch>
            </p:blipFill>
            <p:spPr>
              <a:xfrm>
                <a:off x="5980889" y="4027414"/>
                <a:ext cx="13500" cy="13500"/>
              </a:xfrm>
              <a:prstGeom prst="rect">
                <a:avLst/>
              </a:prstGeom>
            </p:spPr>
          </p:pic>
        </mc:Fallback>
      </mc:AlternateContent>
      <p:grpSp>
        <p:nvGrpSpPr>
          <p:cNvPr id="34" name="Group 33">
            <a:extLst>
              <a:ext uri="{FF2B5EF4-FFF2-40B4-BE49-F238E27FC236}">
                <a16:creationId xmlns:a16="http://schemas.microsoft.com/office/drawing/2014/main" id="{3F048639-4536-A13B-6B6B-619AEC086B67}"/>
              </a:ext>
            </a:extLst>
          </p:cNvPr>
          <p:cNvGrpSpPr/>
          <p:nvPr/>
        </p:nvGrpSpPr>
        <p:grpSpPr>
          <a:xfrm>
            <a:off x="5975364" y="3849870"/>
            <a:ext cx="210330" cy="79110"/>
            <a:chOff x="7983518" y="4164245"/>
            <a:chExt cx="280440" cy="105480"/>
          </a:xfrm>
        </p:grpSpPr>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54BDE586-EBD3-DD33-2418-1E6CCC8E9CD9}"/>
                    </a:ext>
                  </a:extLst>
                </p14:cNvPr>
                <p14:cNvContentPartPr/>
                <p14:nvPr/>
              </p14:nvContentPartPr>
              <p14:xfrm>
                <a:off x="7983518" y="4246325"/>
                <a:ext cx="360" cy="360"/>
              </p14:xfrm>
            </p:contentPart>
          </mc:Choice>
          <mc:Fallback xmlns="">
            <p:pic>
              <p:nvPicPr>
                <p:cNvPr id="25" name="Ink 24">
                  <a:extLst>
                    <a:ext uri="{FF2B5EF4-FFF2-40B4-BE49-F238E27FC236}">
                      <a16:creationId xmlns:a16="http://schemas.microsoft.com/office/drawing/2014/main" id="{54BDE586-EBD3-DD33-2418-1E6CCC8E9CD9}"/>
                    </a:ext>
                  </a:extLst>
                </p:cNvPr>
                <p:cNvPicPr/>
                <p:nvPr/>
              </p:nvPicPr>
              <p:blipFill>
                <a:blip r:embed="rId18"/>
                <a:stretch>
                  <a:fillRect/>
                </a:stretch>
              </p:blipFill>
              <p:spPr>
                <a:xfrm>
                  <a:off x="7974518" y="42373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85A0EBE0-D62D-68FC-E3D5-1E8264ED886F}"/>
                    </a:ext>
                  </a:extLst>
                </p14:cNvPr>
                <p14:cNvContentPartPr/>
                <p14:nvPr/>
              </p14:nvContentPartPr>
              <p14:xfrm>
                <a:off x="7990358" y="4221845"/>
                <a:ext cx="360" cy="360"/>
              </p14:xfrm>
            </p:contentPart>
          </mc:Choice>
          <mc:Fallback xmlns="">
            <p:pic>
              <p:nvPicPr>
                <p:cNvPr id="26" name="Ink 25">
                  <a:extLst>
                    <a:ext uri="{FF2B5EF4-FFF2-40B4-BE49-F238E27FC236}">
                      <a16:creationId xmlns:a16="http://schemas.microsoft.com/office/drawing/2014/main" id="{85A0EBE0-D62D-68FC-E3D5-1E8264ED886F}"/>
                    </a:ext>
                  </a:extLst>
                </p:cNvPr>
                <p:cNvPicPr/>
                <p:nvPr/>
              </p:nvPicPr>
              <p:blipFill>
                <a:blip r:embed="rId18"/>
                <a:stretch>
                  <a:fillRect/>
                </a:stretch>
              </p:blipFill>
              <p:spPr>
                <a:xfrm>
                  <a:off x="7981718" y="42132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C9658957-88B9-E7F6-08D7-BCE39E159767}"/>
                    </a:ext>
                  </a:extLst>
                </p14:cNvPr>
                <p14:cNvContentPartPr/>
                <p14:nvPr/>
              </p14:nvContentPartPr>
              <p14:xfrm>
                <a:off x="7996838" y="4164245"/>
                <a:ext cx="267120" cy="105480"/>
              </p14:xfrm>
            </p:contentPart>
          </mc:Choice>
          <mc:Fallback xmlns="">
            <p:pic>
              <p:nvPicPr>
                <p:cNvPr id="33" name="Ink 32">
                  <a:extLst>
                    <a:ext uri="{FF2B5EF4-FFF2-40B4-BE49-F238E27FC236}">
                      <a16:creationId xmlns:a16="http://schemas.microsoft.com/office/drawing/2014/main" id="{C9658957-88B9-E7F6-08D7-BCE39E159767}"/>
                    </a:ext>
                  </a:extLst>
                </p:cNvPr>
                <p:cNvPicPr/>
                <p:nvPr/>
              </p:nvPicPr>
              <p:blipFill>
                <a:blip r:embed="rId21"/>
                <a:stretch>
                  <a:fillRect/>
                </a:stretch>
              </p:blipFill>
              <p:spPr>
                <a:xfrm>
                  <a:off x="7987838" y="4155245"/>
                  <a:ext cx="28476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57A404E1-6B4A-6A9D-8CCC-52EFCD9601E4}"/>
                  </a:ext>
                </a:extLst>
              </p14:cNvPr>
              <p14:cNvContentPartPr/>
              <p14:nvPr/>
            </p14:nvContentPartPr>
            <p14:xfrm>
              <a:off x="6070303" y="3878549"/>
              <a:ext cx="103680" cy="63990"/>
            </p14:xfrm>
          </p:contentPart>
        </mc:Choice>
        <mc:Fallback xmlns="">
          <p:pic>
            <p:nvPicPr>
              <p:cNvPr id="35" name="Ink 34">
                <a:extLst>
                  <a:ext uri="{FF2B5EF4-FFF2-40B4-BE49-F238E27FC236}">
                    <a16:creationId xmlns:a16="http://schemas.microsoft.com/office/drawing/2014/main" id="{57A404E1-6B4A-6A9D-8CCC-52EFCD9601E4}"/>
                  </a:ext>
                </a:extLst>
              </p:cNvPr>
              <p:cNvPicPr/>
              <p:nvPr/>
            </p:nvPicPr>
            <p:blipFill>
              <a:blip r:embed="rId23"/>
              <a:stretch>
                <a:fillRect/>
              </a:stretch>
            </p:blipFill>
            <p:spPr>
              <a:xfrm>
                <a:off x="6007303" y="3815637"/>
                <a:ext cx="229320" cy="18945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F7248B1F-5401-BFA5-F2B9-309455C9E903}"/>
                  </a:ext>
                </a:extLst>
              </p14:cNvPr>
              <p14:cNvContentPartPr/>
              <p14:nvPr/>
            </p14:nvContentPartPr>
            <p14:xfrm>
              <a:off x="6221168" y="3895235"/>
              <a:ext cx="270" cy="270"/>
            </p14:xfrm>
          </p:contentPart>
        </mc:Choice>
        <mc:Fallback xmlns="">
          <p:pic>
            <p:nvPicPr>
              <p:cNvPr id="37" name="Ink 36">
                <a:extLst>
                  <a:ext uri="{FF2B5EF4-FFF2-40B4-BE49-F238E27FC236}">
                    <a16:creationId xmlns:a16="http://schemas.microsoft.com/office/drawing/2014/main" id="{F7248B1F-5401-BFA5-F2B9-309455C9E903}"/>
                  </a:ext>
                </a:extLst>
              </p:cNvPr>
              <p:cNvPicPr/>
              <p:nvPr/>
            </p:nvPicPr>
            <p:blipFill>
              <a:blip r:embed="rId25"/>
              <a:stretch>
                <a:fillRect/>
              </a:stretch>
            </p:blipFill>
            <p:spPr>
              <a:xfrm>
                <a:off x="6173918" y="3847985"/>
                <a:ext cx="94500" cy="94500"/>
              </a:xfrm>
              <a:prstGeom prst="rect">
                <a:avLst/>
              </a:prstGeom>
            </p:spPr>
          </p:pic>
        </mc:Fallback>
      </mc:AlternateContent>
      <p:grpSp>
        <p:nvGrpSpPr>
          <p:cNvPr id="42" name="Group 41">
            <a:extLst>
              <a:ext uri="{FF2B5EF4-FFF2-40B4-BE49-F238E27FC236}">
                <a16:creationId xmlns:a16="http://schemas.microsoft.com/office/drawing/2014/main" id="{9147A51D-53BB-865E-7005-EFD99718B565}"/>
              </a:ext>
            </a:extLst>
          </p:cNvPr>
          <p:cNvGrpSpPr/>
          <p:nvPr/>
        </p:nvGrpSpPr>
        <p:grpSpPr>
          <a:xfrm>
            <a:off x="3395760" y="3874526"/>
            <a:ext cx="14580" cy="46710"/>
            <a:chOff x="4537205" y="4194485"/>
            <a:chExt cx="19440" cy="62280"/>
          </a:xfrm>
        </p:grpSpPr>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00EFA591-E2DB-52FE-EDFC-E7AD88AA65AB}"/>
                    </a:ext>
                  </a:extLst>
                </p14:cNvPr>
                <p14:cNvContentPartPr/>
                <p14:nvPr/>
              </p14:nvContentPartPr>
              <p14:xfrm>
                <a:off x="4544765" y="4198805"/>
                <a:ext cx="6480" cy="55080"/>
              </p14:xfrm>
            </p:contentPart>
          </mc:Choice>
          <mc:Fallback xmlns="">
            <p:pic>
              <p:nvPicPr>
                <p:cNvPr id="38" name="Ink 37">
                  <a:extLst>
                    <a:ext uri="{FF2B5EF4-FFF2-40B4-BE49-F238E27FC236}">
                      <a16:creationId xmlns:a16="http://schemas.microsoft.com/office/drawing/2014/main" id="{00EFA591-E2DB-52FE-EDFC-E7AD88AA65AB}"/>
                    </a:ext>
                  </a:extLst>
                </p:cNvPr>
                <p:cNvPicPr/>
                <p:nvPr/>
              </p:nvPicPr>
              <p:blipFill>
                <a:blip r:embed="rId27"/>
                <a:stretch>
                  <a:fillRect/>
                </a:stretch>
              </p:blipFill>
              <p:spPr>
                <a:xfrm>
                  <a:off x="4540445" y="4194485"/>
                  <a:ext cx="15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C5BA4336-D322-326B-57F8-1EEB8EA89D94}"/>
                    </a:ext>
                  </a:extLst>
                </p14:cNvPr>
                <p14:cNvContentPartPr/>
                <p14:nvPr/>
              </p14:nvContentPartPr>
              <p14:xfrm>
                <a:off x="4537205" y="4194485"/>
                <a:ext cx="360" cy="62280"/>
              </p14:xfrm>
            </p:contentPart>
          </mc:Choice>
          <mc:Fallback xmlns="">
            <p:pic>
              <p:nvPicPr>
                <p:cNvPr id="39" name="Ink 38">
                  <a:extLst>
                    <a:ext uri="{FF2B5EF4-FFF2-40B4-BE49-F238E27FC236}">
                      <a16:creationId xmlns:a16="http://schemas.microsoft.com/office/drawing/2014/main" id="{C5BA4336-D322-326B-57F8-1EEB8EA89D94}"/>
                    </a:ext>
                  </a:extLst>
                </p:cNvPr>
                <p:cNvPicPr/>
                <p:nvPr/>
              </p:nvPicPr>
              <p:blipFill>
                <a:blip r:embed="rId29"/>
                <a:stretch>
                  <a:fillRect/>
                </a:stretch>
              </p:blipFill>
              <p:spPr>
                <a:xfrm>
                  <a:off x="4532885" y="4190165"/>
                  <a:ext cx="9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 name="Ink 40">
                  <a:extLst>
                    <a:ext uri="{FF2B5EF4-FFF2-40B4-BE49-F238E27FC236}">
                      <a16:creationId xmlns:a16="http://schemas.microsoft.com/office/drawing/2014/main" id="{245C6F14-73D3-F78A-E1CE-87B1266365E2}"/>
                    </a:ext>
                  </a:extLst>
                </p14:cNvPr>
                <p14:cNvContentPartPr/>
                <p14:nvPr/>
              </p14:nvContentPartPr>
              <p14:xfrm>
                <a:off x="4543685" y="4210685"/>
                <a:ext cx="12960" cy="40320"/>
              </p14:xfrm>
            </p:contentPart>
          </mc:Choice>
          <mc:Fallback xmlns="">
            <p:pic>
              <p:nvPicPr>
                <p:cNvPr id="41" name="Ink 40">
                  <a:extLst>
                    <a:ext uri="{FF2B5EF4-FFF2-40B4-BE49-F238E27FC236}">
                      <a16:creationId xmlns:a16="http://schemas.microsoft.com/office/drawing/2014/main" id="{245C6F14-73D3-F78A-E1CE-87B1266365E2}"/>
                    </a:ext>
                  </a:extLst>
                </p:cNvPr>
                <p:cNvPicPr/>
                <p:nvPr/>
              </p:nvPicPr>
              <p:blipFill>
                <a:blip r:embed="rId31"/>
                <a:stretch>
                  <a:fillRect/>
                </a:stretch>
              </p:blipFill>
              <p:spPr>
                <a:xfrm>
                  <a:off x="4539365" y="4206365"/>
                  <a:ext cx="2160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44" name="Ink 43">
                <a:extLst>
                  <a:ext uri="{FF2B5EF4-FFF2-40B4-BE49-F238E27FC236}">
                    <a16:creationId xmlns:a16="http://schemas.microsoft.com/office/drawing/2014/main" id="{4DD1671F-55F0-BC77-901F-7B038940A428}"/>
                  </a:ext>
                </a:extLst>
              </p14:cNvPr>
              <p14:cNvContentPartPr/>
              <p14:nvPr/>
            </p14:nvContentPartPr>
            <p14:xfrm>
              <a:off x="3385084" y="3997690"/>
              <a:ext cx="5130" cy="54810"/>
            </p14:xfrm>
          </p:contentPart>
        </mc:Choice>
        <mc:Fallback xmlns="">
          <p:pic>
            <p:nvPicPr>
              <p:cNvPr id="44" name="Ink 43">
                <a:extLst>
                  <a:ext uri="{FF2B5EF4-FFF2-40B4-BE49-F238E27FC236}">
                    <a16:creationId xmlns:a16="http://schemas.microsoft.com/office/drawing/2014/main" id="{4DD1671F-55F0-BC77-901F-7B038940A428}"/>
                  </a:ext>
                </a:extLst>
              </p:cNvPr>
              <p:cNvPicPr/>
              <p:nvPr/>
            </p:nvPicPr>
            <p:blipFill>
              <a:blip r:embed="rId33"/>
              <a:stretch>
                <a:fillRect/>
              </a:stretch>
            </p:blipFill>
            <p:spPr>
              <a:xfrm>
                <a:off x="3380980" y="3993391"/>
                <a:ext cx="13338" cy="63408"/>
              </a:xfrm>
              <a:prstGeom prst="rect">
                <a:avLst/>
              </a:prstGeom>
            </p:spPr>
          </p:pic>
        </mc:Fallback>
      </mc:AlternateContent>
      <p:sp>
        <p:nvSpPr>
          <p:cNvPr id="46" name="TextBox 45">
            <a:extLst>
              <a:ext uri="{FF2B5EF4-FFF2-40B4-BE49-F238E27FC236}">
                <a16:creationId xmlns:a16="http://schemas.microsoft.com/office/drawing/2014/main" id="{9A123218-B359-F7D9-5A95-FDE7CF686A84}"/>
              </a:ext>
            </a:extLst>
          </p:cNvPr>
          <p:cNvSpPr txBox="1"/>
          <p:nvPr/>
        </p:nvSpPr>
        <p:spPr>
          <a:xfrm>
            <a:off x="8158618" y="5375421"/>
            <a:ext cx="780983" cy="207749"/>
          </a:xfrm>
          <a:prstGeom prst="rect">
            <a:avLst/>
          </a:prstGeom>
          <a:noFill/>
        </p:spPr>
        <p:txBody>
          <a:bodyPr wrap="none" rtlCol="0">
            <a:spAutoFit/>
          </a:bodyPr>
          <a:lstStyle/>
          <a:p>
            <a:r>
              <a:rPr lang="en-US" sz="750" dirty="0"/>
              <a:t>Graham </a:t>
            </a:r>
            <a:r>
              <a:rPr lang="en-US" sz="750" dirty="0" err="1"/>
              <a:t>Heyes</a:t>
            </a:r>
            <a:r>
              <a:rPr lang="en-US" sz="750" dirty="0"/>
              <a:t> </a:t>
            </a:r>
          </a:p>
        </p:txBody>
      </p:sp>
    </p:spTree>
    <p:extLst>
      <p:ext uri="{BB962C8B-B14F-4D97-AF65-F5344CB8AC3E}">
        <p14:creationId xmlns:p14="http://schemas.microsoft.com/office/powerpoint/2010/main" val="242704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6085-75E7-E84E-B281-761C480C332F}"/>
              </a:ext>
            </a:extLst>
          </p:cNvPr>
          <p:cNvSpPr>
            <a:spLocks noGrp="1"/>
          </p:cNvSpPr>
          <p:nvPr>
            <p:ph type="title"/>
          </p:nvPr>
        </p:nvSpPr>
        <p:spPr>
          <a:xfrm>
            <a:off x="342755" y="86415"/>
            <a:ext cx="9144001" cy="664218"/>
          </a:xfrm>
        </p:spPr>
        <p:txBody>
          <a:bodyPr>
            <a:noAutofit/>
          </a:bodyPr>
          <a:lstStyle/>
          <a:p>
            <a:r>
              <a:rPr lang="en-US" sz="2800" dirty="0">
                <a:latin typeface="Arial" panose="020B0604020202020204" pitchFamily="34" charset="0"/>
                <a:cs typeface="Arial" panose="020B0604020202020204" pitchFamily="34" charset="0"/>
              </a:rPr>
              <a:t>EIC Streaming Readout Community</a:t>
            </a:r>
          </a:p>
        </p:txBody>
      </p:sp>
      <p:sp>
        <p:nvSpPr>
          <p:cNvPr id="6" name="TextBox 5">
            <a:extLst>
              <a:ext uri="{FF2B5EF4-FFF2-40B4-BE49-F238E27FC236}">
                <a16:creationId xmlns:a16="http://schemas.microsoft.com/office/drawing/2014/main" id="{5F97684D-F233-4640-8386-2C0602E23EBD}"/>
              </a:ext>
            </a:extLst>
          </p:cNvPr>
          <p:cNvSpPr txBox="1"/>
          <p:nvPr/>
        </p:nvSpPr>
        <p:spPr>
          <a:xfrm>
            <a:off x="-307645" y="2964999"/>
            <a:ext cx="8639393" cy="1154162"/>
          </a:xfrm>
          <a:prstGeom prst="rect">
            <a:avLst/>
          </a:prstGeom>
          <a:noFill/>
        </p:spPr>
        <p:txBody>
          <a:bodyPr wrap="square" rtlCol="0">
            <a:spAutoFit/>
          </a:bodyPr>
          <a:lstStyle/>
          <a:p>
            <a:pPr algn="ctr">
              <a:spcAft>
                <a:spcPts val="600"/>
              </a:spcAft>
              <a:buClr>
                <a:srgbClr val="0432FF"/>
              </a:buClr>
              <a:defRPr/>
            </a:pPr>
            <a:endParaRPr lang="en-US" sz="3200" dirty="0">
              <a:solidFill>
                <a:prstClr val="black"/>
              </a:solidFill>
              <a:latin typeface="Arial" panose="020B0604020202020204" pitchFamily="34" charset="0"/>
              <a:cs typeface="Arial" panose="020B0604020202020204" pitchFamily="34" charset="0"/>
            </a:endParaRPr>
          </a:p>
          <a:p>
            <a:pPr algn="ctr">
              <a:spcAft>
                <a:spcPts val="600"/>
              </a:spcAft>
              <a:buClr>
                <a:srgbClr val="0432FF"/>
              </a:buClr>
              <a:defRPr/>
            </a:pPr>
            <a:endParaRPr lang="en-US" sz="3200" dirty="0">
              <a:solidFill>
                <a:prstClr val="black"/>
              </a:solidFill>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5A32A11E-00D6-5048-8BD6-926A9B4FE1F9}"/>
              </a:ext>
            </a:extLst>
          </p:cNvPr>
          <p:cNvSpPr>
            <a:spLocks noGrp="1"/>
          </p:cNvSpPr>
          <p:nvPr>
            <p:ph type="sldNum" sz="quarter" idx="12"/>
          </p:nvPr>
        </p:nvSpPr>
        <p:spPr>
          <a:xfrm>
            <a:off x="6997702" y="6357174"/>
            <a:ext cx="2057400" cy="365125"/>
          </a:xfrm>
        </p:spPr>
        <p:txBody>
          <a:bodyPr/>
          <a:lstStyle/>
          <a:p>
            <a:fld id="{893C5830-40F3-F04E-B2E3-10E6672BA8FF}" type="slidenum">
              <a:rPr lang="en-US" smtClean="0"/>
              <a:t>3</a:t>
            </a:fld>
            <a:endParaRPr lang="en-US" dirty="0"/>
          </a:p>
        </p:txBody>
      </p:sp>
      <p:sp>
        <p:nvSpPr>
          <p:cNvPr id="3" name="TextBox 2">
            <a:extLst>
              <a:ext uri="{FF2B5EF4-FFF2-40B4-BE49-F238E27FC236}">
                <a16:creationId xmlns:a16="http://schemas.microsoft.com/office/drawing/2014/main" id="{407BF62A-E94C-B740-9062-47900EF90D82}"/>
              </a:ext>
            </a:extLst>
          </p:cNvPr>
          <p:cNvSpPr txBox="1"/>
          <p:nvPr/>
        </p:nvSpPr>
        <p:spPr>
          <a:xfrm>
            <a:off x="325819" y="1008992"/>
            <a:ext cx="8492359" cy="5324535"/>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rgbClr val="0070C0"/>
                </a:solidFill>
              </a:rPr>
              <a:t>The EIC Streaming Readout (SRO) Consortium </a:t>
            </a:r>
          </a:p>
          <a:p>
            <a:pPr marL="742950" lvl="1" indent="-285750">
              <a:buFont typeface="Arial" panose="020B0604020202020204" pitchFamily="34" charset="0"/>
              <a:buChar char="•"/>
            </a:pPr>
            <a:r>
              <a:rPr lang="en-US" sz="1400" dirty="0"/>
              <a:t>Formed in 2018 with the goals of engaging the nuclear physics community to explore a streaming readout architecture for the EIC detectors. </a:t>
            </a:r>
          </a:p>
          <a:p>
            <a:pPr marL="742950" lvl="1" indent="-285750">
              <a:buFont typeface="Arial" panose="020B0604020202020204" pitchFamily="34" charset="0"/>
              <a:buChar char="•"/>
            </a:pPr>
            <a:r>
              <a:rPr lang="en-US" sz="1400" dirty="0"/>
              <a:t>Series of ten workshops so far since 2018 (next in Oct 2023)</a:t>
            </a:r>
          </a:p>
          <a:p>
            <a:pPr marL="742950" lvl="1" indent="-285750">
              <a:buFont typeface="Arial" panose="020B0604020202020204" pitchFamily="34" charset="0"/>
              <a:buChar char="•"/>
            </a:pPr>
            <a:r>
              <a:rPr lang="en-US" sz="1400" dirty="0"/>
              <a:t>Led to adoption of SRO for Yellow Report the physics program for EIC.</a:t>
            </a:r>
          </a:p>
          <a:p>
            <a:pPr marL="285750" indent="-285750">
              <a:buFont typeface="Arial" panose="020B0604020202020204" pitchFamily="34" charset="0"/>
              <a:buChar char="•"/>
            </a:pPr>
            <a:endParaRPr lang="en-US" sz="1400" b="1" dirty="0">
              <a:solidFill>
                <a:srgbClr val="0070C0"/>
              </a:solidFill>
            </a:endParaRPr>
          </a:p>
          <a:p>
            <a:pPr marL="285750" indent="-285750">
              <a:buFont typeface="Arial" panose="020B0604020202020204" pitchFamily="34" charset="0"/>
              <a:buChar char="•"/>
            </a:pPr>
            <a:r>
              <a:rPr lang="en-US" sz="1400" b="1" dirty="0" err="1">
                <a:solidFill>
                  <a:srgbClr val="0070C0"/>
                </a:solidFill>
              </a:rPr>
              <a:t>ePIC</a:t>
            </a:r>
            <a:r>
              <a:rPr lang="en-US" sz="1400" b="1" dirty="0">
                <a:solidFill>
                  <a:srgbClr val="0070C0"/>
                </a:solidFill>
              </a:rPr>
              <a:t> Electronics/DAQ Working Group</a:t>
            </a:r>
          </a:p>
          <a:p>
            <a:pPr marL="742950" lvl="1" indent="-285750">
              <a:buFont typeface="Arial" panose="020B0604020202020204" pitchFamily="34" charset="0"/>
              <a:buChar char="•"/>
            </a:pPr>
            <a:r>
              <a:rPr lang="en-US" sz="1400" dirty="0"/>
              <a:t>Conveners:</a:t>
            </a:r>
            <a:r>
              <a:rPr lang="en-US" sz="1400" b="1" dirty="0">
                <a:solidFill>
                  <a:srgbClr val="0070C0"/>
                </a:solidFill>
              </a:rPr>
              <a:t>  </a:t>
            </a:r>
            <a:r>
              <a:rPr lang="en-US" sz="1400" dirty="0"/>
              <a:t>F. Barbosa (</a:t>
            </a:r>
            <a:r>
              <a:rPr lang="en-US" sz="1400" dirty="0" err="1"/>
              <a:t>JLab</a:t>
            </a:r>
            <a:r>
              <a:rPr lang="en-US" sz="1400" dirty="0"/>
              <a:t>), J. Huang (BNL), J. Landgraf (BNL)</a:t>
            </a:r>
          </a:p>
          <a:p>
            <a:pPr marL="742950" lvl="1" indent="-285750">
              <a:buFont typeface="Arial" panose="020B0604020202020204" pitchFamily="34" charset="0"/>
              <a:buChar char="•"/>
            </a:pPr>
            <a:r>
              <a:rPr lang="en-US" sz="1400" dirty="0"/>
              <a:t>Regular meetings to focus on design and requirements specifically for the new </a:t>
            </a:r>
            <a:r>
              <a:rPr lang="en-US" sz="1400" dirty="0" err="1"/>
              <a:t>ePIC</a:t>
            </a:r>
            <a:r>
              <a:rPr lang="en-US" sz="1400" dirty="0"/>
              <a:t> detector</a:t>
            </a:r>
          </a:p>
          <a:p>
            <a:pPr marL="742950" lvl="1" indent="-285750">
              <a:buFont typeface="Arial" panose="020B0604020202020204" pitchFamily="34" charset="0"/>
              <a:buChar char="•"/>
            </a:pPr>
            <a:r>
              <a:rPr lang="en-US" sz="1400" dirty="0"/>
              <a:t>Interface to detectors, readout, DAQ, online processing, monitoring and control.</a:t>
            </a:r>
          </a:p>
          <a:p>
            <a:pPr lvl="1"/>
            <a:endParaRPr lang="en-US" sz="1400" dirty="0"/>
          </a:p>
          <a:p>
            <a:pPr marL="285750" indent="-285750">
              <a:buFont typeface="Arial" panose="020B0604020202020204" pitchFamily="34" charset="0"/>
              <a:buChar char="•"/>
            </a:pPr>
            <a:r>
              <a:rPr lang="en-US" sz="1400" b="1" dirty="0" err="1">
                <a:solidFill>
                  <a:srgbClr val="0070C0"/>
                </a:solidFill>
              </a:rPr>
              <a:t>ePIC</a:t>
            </a:r>
            <a:r>
              <a:rPr lang="en-US" sz="1400" b="1" dirty="0">
                <a:solidFill>
                  <a:srgbClr val="0070C0"/>
                </a:solidFill>
              </a:rPr>
              <a:t> Software/Computing Working Group</a:t>
            </a:r>
          </a:p>
          <a:p>
            <a:pPr marL="742950" lvl="1" indent="-285750">
              <a:buFont typeface="Arial" panose="020B0604020202020204" pitchFamily="34" charset="0"/>
              <a:buChar char="•"/>
            </a:pPr>
            <a:r>
              <a:rPr lang="en-US" sz="1400" dirty="0"/>
              <a:t>Conveners: M. </a:t>
            </a:r>
            <a:r>
              <a:rPr lang="en-US" sz="1400" dirty="0" err="1"/>
              <a:t>Diefenthaler</a:t>
            </a:r>
            <a:r>
              <a:rPr lang="en-US" sz="1400" dirty="0"/>
              <a:t> (</a:t>
            </a:r>
            <a:r>
              <a:rPr lang="en-US" sz="1400" dirty="0" err="1"/>
              <a:t>Jlab</a:t>
            </a:r>
            <a:r>
              <a:rPr lang="en-US" sz="1400" dirty="0"/>
              <a:t>), S. Joosten (ANL), T. </a:t>
            </a:r>
            <a:r>
              <a:rPr lang="en-US" sz="1400" dirty="0" err="1"/>
              <a:t>Wenaus</a:t>
            </a:r>
            <a:r>
              <a:rPr lang="en-US" sz="1400" dirty="0"/>
              <a:t> (BNL), W. </a:t>
            </a:r>
            <a:r>
              <a:rPr lang="en-US" sz="1400" dirty="0" err="1"/>
              <a:t>Deconinck</a:t>
            </a:r>
            <a:r>
              <a:rPr lang="en-US" sz="1400" dirty="0"/>
              <a:t> (UM)</a:t>
            </a:r>
          </a:p>
          <a:p>
            <a:pPr marL="742950" lvl="1" indent="-285750">
              <a:buFont typeface="Arial" panose="020B0604020202020204" pitchFamily="34" charset="0"/>
              <a:buChar char="•"/>
            </a:pPr>
            <a:r>
              <a:rPr lang="en-US" sz="1400" dirty="0"/>
              <a:t>Coordinate software development for EIC physics</a:t>
            </a:r>
          </a:p>
          <a:p>
            <a:pPr lvl="1"/>
            <a:endParaRPr lang="en-US" sz="1400" dirty="0"/>
          </a:p>
          <a:p>
            <a:pPr marL="285750" indent="-285750">
              <a:buFont typeface="Arial" panose="020B0604020202020204" pitchFamily="34" charset="0"/>
              <a:buChar char="•"/>
            </a:pPr>
            <a:r>
              <a:rPr lang="en-US" sz="1400" b="1" dirty="0" err="1">
                <a:solidFill>
                  <a:srgbClr val="0070C0"/>
                </a:solidFill>
              </a:rPr>
              <a:t>ePIC</a:t>
            </a:r>
            <a:r>
              <a:rPr lang="en-US" sz="1400" b="1" dirty="0">
                <a:solidFill>
                  <a:srgbClr val="0070C0"/>
                </a:solidFill>
              </a:rPr>
              <a:t> Software/Computing Streaming DAQ Working Group</a:t>
            </a:r>
          </a:p>
          <a:p>
            <a:pPr marL="742950" lvl="1" indent="-285750">
              <a:buFont typeface="Arial" panose="020B0604020202020204" pitchFamily="34" charset="0"/>
              <a:buChar char="•"/>
            </a:pPr>
            <a:r>
              <a:rPr lang="en-US" sz="1400" dirty="0"/>
              <a:t>Conveners:  M. </a:t>
            </a:r>
            <a:r>
              <a:rPr lang="en-US" sz="1400" dirty="0" err="1"/>
              <a:t>Battaglieri</a:t>
            </a:r>
            <a:r>
              <a:rPr lang="en-US" sz="1400" dirty="0"/>
              <a:t> (</a:t>
            </a:r>
            <a:r>
              <a:rPr lang="en-US" sz="1400" dirty="0" err="1"/>
              <a:t>JLab</a:t>
            </a:r>
            <a:r>
              <a:rPr lang="en-US" sz="1400" dirty="0"/>
              <a:t>), J. Huang (BNL)</a:t>
            </a:r>
          </a:p>
          <a:p>
            <a:pPr marL="742950" lvl="1" indent="-285750">
              <a:buFont typeface="Arial" panose="020B0604020202020204" pitchFamily="34" charset="0"/>
              <a:buChar char="•"/>
            </a:pPr>
            <a:r>
              <a:rPr lang="en-US" sz="1400" dirty="0"/>
              <a:t>Streaming Reconstruction</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solidFill>
                  <a:srgbClr val="0070C0"/>
                </a:solidFill>
              </a:rPr>
              <a:t>EIC Project L3 CAMs (DAQ/Online, Electronics)</a:t>
            </a:r>
          </a:p>
          <a:p>
            <a:pPr marL="742950" lvl="1" indent="-285750">
              <a:buFont typeface="Arial" panose="020B0604020202020204" pitchFamily="34" charset="0"/>
              <a:buChar char="•"/>
            </a:pPr>
            <a:r>
              <a:rPr lang="en-US" sz="1400" dirty="0"/>
              <a:t>D. Abbott (</a:t>
            </a:r>
            <a:r>
              <a:rPr lang="en-US" sz="1400" dirty="0" err="1"/>
              <a:t>JLab</a:t>
            </a:r>
            <a:r>
              <a:rPr lang="en-US" sz="1400" dirty="0"/>
              <a:t>), J. Landgraf (BNL), F. Barbosa (</a:t>
            </a:r>
            <a:r>
              <a:rPr lang="en-US" sz="1400" dirty="0" err="1"/>
              <a:t>JLab</a:t>
            </a:r>
            <a:r>
              <a:rPr lang="en-US" sz="1400" dirty="0"/>
              <a:t>)</a:t>
            </a:r>
          </a:p>
          <a:p>
            <a:pPr marL="742950" lvl="1" indent="-285750">
              <a:buFont typeface="Arial" panose="020B0604020202020204" pitchFamily="34" charset="0"/>
              <a:buChar char="•"/>
            </a:pPr>
            <a:r>
              <a:rPr lang="en-US" sz="1400" dirty="0"/>
              <a:t>Project management (cost/schedule)</a:t>
            </a:r>
          </a:p>
          <a:p>
            <a:pPr marL="742950" lvl="1" indent="-285750">
              <a:buFont typeface="Arial" panose="020B0604020202020204" pitchFamily="34" charset="0"/>
              <a:buChar char="•"/>
            </a:pPr>
            <a:r>
              <a:rPr lang="en-US" sz="1400" dirty="0"/>
              <a:t>Coordination between relevant EIC working groups (including Detectors) </a:t>
            </a:r>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EB27E78D-8395-8C81-F223-2756B9A139B3}"/>
              </a:ext>
            </a:extLst>
          </p:cNvPr>
          <p:cNvSpPr txBox="1"/>
          <p:nvPr/>
        </p:nvSpPr>
        <p:spPr>
          <a:xfrm>
            <a:off x="6434665" y="5201"/>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spTree>
    <p:extLst>
      <p:ext uri="{BB962C8B-B14F-4D97-AF65-F5344CB8AC3E}">
        <p14:creationId xmlns:p14="http://schemas.microsoft.com/office/powerpoint/2010/main" val="359198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1C3D83-5022-C146-6162-B5146D318E47}"/>
              </a:ext>
            </a:extLst>
          </p:cNvPr>
          <p:cNvSpPr/>
          <p:nvPr/>
        </p:nvSpPr>
        <p:spPr>
          <a:xfrm>
            <a:off x="2942729" y="1559859"/>
            <a:ext cx="2243987" cy="4204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337BE9-6567-66AA-B2B1-AE1ACCED6A07}"/>
              </a:ext>
            </a:extLst>
          </p:cNvPr>
          <p:cNvSpPr/>
          <p:nvPr/>
        </p:nvSpPr>
        <p:spPr>
          <a:xfrm>
            <a:off x="528914" y="1559859"/>
            <a:ext cx="2243987" cy="4204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C3A31D-D12C-7B9B-6BA2-9E15D9D8F3BA}"/>
              </a:ext>
            </a:extLst>
          </p:cNvPr>
          <p:cNvSpPr>
            <a:spLocks noGrp="1"/>
          </p:cNvSpPr>
          <p:nvPr>
            <p:ph type="title"/>
          </p:nvPr>
        </p:nvSpPr>
        <p:spPr>
          <a:xfrm>
            <a:off x="528914" y="313893"/>
            <a:ext cx="7886700" cy="1325563"/>
          </a:xfrm>
        </p:spPr>
        <p:txBody>
          <a:bodyPr/>
          <a:lstStyle/>
          <a:p>
            <a:r>
              <a:rPr lang="en-US" dirty="0" err="1"/>
              <a:t>ePIC</a:t>
            </a:r>
            <a:r>
              <a:rPr lang="en-US" dirty="0"/>
              <a:t> Streaming Readout</a:t>
            </a:r>
          </a:p>
        </p:txBody>
      </p:sp>
      <p:sp>
        <p:nvSpPr>
          <p:cNvPr id="5" name="Slide Number Placeholder 4">
            <a:extLst>
              <a:ext uri="{FF2B5EF4-FFF2-40B4-BE49-F238E27FC236}">
                <a16:creationId xmlns:a16="http://schemas.microsoft.com/office/drawing/2014/main" id="{E1FDFCB1-B6E6-D68A-17F3-0BDD5429936C}"/>
              </a:ext>
            </a:extLst>
          </p:cNvPr>
          <p:cNvSpPr>
            <a:spLocks noGrp="1"/>
          </p:cNvSpPr>
          <p:nvPr>
            <p:ph type="sldNum" sz="quarter" idx="12"/>
          </p:nvPr>
        </p:nvSpPr>
        <p:spPr/>
        <p:txBody>
          <a:bodyPr/>
          <a:lstStyle/>
          <a:p>
            <a:fld id="{893C5830-40F3-F04E-B2E3-10E6672BA8FF}" type="slidenum">
              <a:rPr lang="en-US" smtClean="0"/>
              <a:t>4</a:t>
            </a:fld>
            <a:endParaRPr lang="en-US" dirty="0"/>
          </a:p>
        </p:txBody>
      </p:sp>
      <p:pic>
        <p:nvPicPr>
          <p:cNvPr id="7" name="Picture 6">
            <a:extLst>
              <a:ext uri="{FF2B5EF4-FFF2-40B4-BE49-F238E27FC236}">
                <a16:creationId xmlns:a16="http://schemas.microsoft.com/office/drawing/2014/main" id="{DB90FC29-8CFB-5C2B-594B-3FB360CE1175}"/>
              </a:ext>
            </a:extLst>
          </p:cNvPr>
          <p:cNvPicPr>
            <a:picLocks noChangeAspect="1"/>
          </p:cNvPicPr>
          <p:nvPr/>
        </p:nvPicPr>
        <p:blipFill>
          <a:blip r:embed="rId2"/>
          <a:stretch>
            <a:fillRect/>
          </a:stretch>
        </p:blipFill>
        <p:spPr>
          <a:xfrm>
            <a:off x="648530" y="2182355"/>
            <a:ext cx="2057687" cy="3515216"/>
          </a:xfrm>
          <a:prstGeom prst="rect">
            <a:avLst/>
          </a:prstGeom>
        </p:spPr>
      </p:pic>
      <p:pic>
        <p:nvPicPr>
          <p:cNvPr id="9" name="Picture 8">
            <a:extLst>
              <a:ext uri="{FF2B5EF4-FFF2-40B4-BE49-F238E27FC236}">
                <a16:creationId xmlns:a16="http://schemas.microsoft.com/office/drawing/2014/main" id="{E31E958C-D878-DB47-CD85-33C109001C8B}"/>
              </a:ext>
            </a:extLst>
          </p:cNvPr>
          <p:cNvPicPr>
            <a:picLocks noChangeAspect="1"/>
          </p:cNvPicPr>
          <p:nvPr/>
        </p:nvPicPr>
        <p:blipFill>
          <a:blip r:embed="rId3"/>
          <a:stretch>
            <a:fillRect/>
          </a:stretch>
        </p:blipFill>
        <p:spPr>
          <a:xfrm>
            <a:off x="2999442" y="2182355"/>
            <a:ext cx="2124371" cy="3515216"/>
          </a:xfrm>
          <a:prstGeom prst="rect">
            <a:avLst/>
          </a:prstGeom>
        </p:spPr>
      </p:pic>
      <p:sp>
        <p:nvSpPr>
          <p:cNvPr id="10" name="TextBox 9">
            <a:extLst>
              <a:ext uri="{FF2B5EF4-FFF2-40B4-BE49-F238E27FC236}">
                <a16:creationId xmlns:a16="http://schemas.microsoft.com/office/drawing/2014/main" id="{F810C810-7CDE-A40C-610F-03B3D43E537A}"/>
              </a:ext>
            </a:extLst>
          </p:cNvPr>
          <p:cNvSpPr txBox="1"/>
          <p:nvPr/>
        </p:nvSpPr>
        <p:spPr>
          <a:xfrm>
            <a:off x="906488" y="1690689"/>
            <a:ext cx="1541769" cy="369332"/>
          </a:xfrm>
          <a:prstGeom prst="rect">
            <a:avLst/>
          </a:prstGeom>
          <a:noFill/>
        </p:spPr>
        <p:txBody>
          <a:bodyPr wrap="none" rtlCol="0">
            <a:spAutoFit/>
          </a:bodyPr>
          <a:lstStyle/>
          <a:p>
            <a:r>
              <a:rPr lang="en-US" dirty="0"/>
              <a:t>Triggered DAQ</a:t>
            </a:r>
          </a:p>
        </p:txBody>
      </p:sp>
      <p:sp>
        <p:nvSpPr>
          <p:cNvPr id="11" name="Rectangle 10">
            <a:extLst>
              <a:ext uri="{FF2B5EF4-FFF2-40B4-BE49-F238E27FC236}">
                <a16:creationId xmlns:a16="http://schemas.microsoft.com/office/drawing/2014/main" id="{25EFA118-CF04-6D12-6C86-DA41D9BD9D83}"/>
              </a:ext>
            </a:extLst>
          </p:cNvPr>
          <p:cNvSpPr/>
          <p:nvPr/>
        </p:nvSpPr>
        <p:spPr>
          <a:xfrm>
            <a:off x="648530" y="4141694"/>
            <a:ext cx="772659" cy="842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AAD2F7D-43FA-1D7C-8BBA-348C6F36D3E3}"/>
              </a:ext>
            </a:extLst>
          </p:cNvPr>
          <p:cNvSpPr txBox="1"/>
          <p:nvPr/>
        </p:nvSpPr>
        <p:spPr>
          <a:xfrm>
            <a:off x="3254803" y="1579275"/>
            <a:ext cx="1613647" cy="646331"/>
          </a:xfrm>
          <a:prstGeom prst="rect">
            <a:avLst/>
          </a:prstGeom>
          <a:noFill/>
        </p:spPr>
        <p:txBody>
          <a:bodyPr wrap="square" rtlCol="0">
            <a:spAutoFit/>
          </a:bodyPr>
          <a:lstStyle/>
          <a:p>
            <a:pPr algn="ctr"/>
            <a:r>
              <a:rPr lang="en-US" dirty="0"/>
              <a:t>Streaming Readout (SRO)</a:t>
            </a:r>
          </a:p>
        </p:txBody>
      </p:sp>
      <p:sp>
        <p:nvSpPr>
          <p:cNvPr id="15" name="TextBox 14">
            <a:extLst>
              <a:ext uri="{FF2B5EF4-FFF2-40B4-BE49-F238E27FC236}">
                <a16:creationId xmlns:a16="http://schemas.microsoft.com/office/drawing/2014/main" id="{34B9D6E5-928A-DD1B-F346-D4D0186C919C}"/>
              </a:ext>
            </a:extLst>
          </p:cNvPr>
          <p:cNvSpPr txBox="1"/>
          <p:nvPr/>
        </p:nvSpPr>
        <p:spPr>
          <a:xfrm>
            <a:off x="5791200" y="1493481"/>
            <a:ext cx="3182471" cy="4001095"/>
          </a:xfrm>
          <a:prstGeom prst="rect">
            <a:avLst/>
          </a:prstGeom>
          <a:noFill/>
        </p:spPr>
        <p:txBody>
          <a:bodyPr wrap="square" rtlCol="0">
            <a:spAutoFit/>
          </a:bodyPr>
          <a:lstStyle/>
          <a:p>
            <a:r>
              <a:rPr lang="en-US" dirty="0"/>
              <a:t>Features of </a:t>
            </a:r>
            <a:r>
              <a:rPr lang="en-US" dirty="0" err="1"/>
              <a:t>ePIC</a:t>
            </a:r>
            <a:r>
              <a:rPr lang="en-US" dirty="0"/>
              <a:t> SRO</a:t>
            </a:r>
          </a:p>
          <a:p>
            <a:endParaRPr lang="en-US" dirty="0"/>
          </a:p>
          <a:p>
            <a:pPr marL="285750" indent="-285750">
              <a:buFont typeface="Arial" panose="020B0604020202020204" pitchFamily="34" charset="0"/>
              <a:buChar char="•"/>
            </a:pPr>
            <a:r>
              <a:rPr lang="en-US" sz="1400" dirty="0"/>
              <a:t>No global trigger</a:t>
            </a:r>
          </a:p>
          <a:p>
            <a:pPr marL="742950" lvl="1" indent="-285750">
              <a:buFont typeface="Arial" panose="020B0604020202020204" pitchFamily="34" charset="0"/>
              <a:buChar char="•"/>
            </a:pPr>
            <a:r>
              <a:rPr lang="en-US" sz="1400" dirty="0"/>
              <a:t>No custom trigger electronics</a:t>
            </a:r>
          </a:p>
          <a:p>
            <a:pPr marL="742950" lvl="1" indent="-285750">
              <a:buFont typeface="Arial" panose="020B0604020202020204" pitchFamily="34" charset="0"/>
              <a:buChar char="•"/>
            </a:pPr>
            <a:r>
              <a:rPr lang="en-US" sz="1400" dirty="0"/>
              <a:t>Zero-suppress early (ASICs)</a:t>
            </a:r>
          </a:p>
          <a:p>
            <a:pPr marL="285750" indent="-285750">
              <a:buFont typeface="Arial" panose="020B0604020202020204" pitchFamily="34" charset="0"/>
              <a:buChar char="•"/>
            </a:pPr>
            <a:r>
              <a:rPr lang="en-US" sz="1400" dirty="0"/>
              <a:t>Hits identified by time stamp rather than by event</a:t>
            </a:r>
          </a:p>
          <a:p>
            <a:pPr marL="285750" indent="-285750">
              <a:buFont typeface="Arial" panose="020B0604020202020204" pitchFamily="34" charset="0"/>
              <a:buChar char="•"/>
            </a:pPr>
            <a:r>
              <a:rPr lang="en-US" sz="1400" dirty="0"/>
              <a:t>Flexibility in event selection</a:t>
            </a:r>
          </a:p>
          <a:p>
            <a:pPr marL="742950" lvl="1" indent="-285750">
              <a:buFont typeface="Arial" panose="020B0604020202020204" pitchFamily="34" charset="0"/>
              <a:buChar char="•"/>
            </a:pPr>
            <a:r>
              <a:rPr lang="en-US" sz="1400" dirty="0"/>
              <a:t>Can be performed with all channels available</a:t>
            </a:r>
          </a:p>
          <a:p>
            <a:pPr marL="742950" lvl="1" indent="-285750">
              <a:buFont typeface="Arial" panose="020B0604020202020204" pitchFamily="34" charset="0"/>
              <a:buChar char="•"/>
            </a:pPr>
            <a:r>
              <a:rPr lang="en-US" sz="1400" dirty="0"/>
              <a:t>Can be performed in CPU, FPGA, or GPU</a:t>
            </a:r>
          </a:p>
          <a:p>
            <a:pPr marL="285750" indent="-285750">
              <a:buFont typeface="Arial" panose="020B0604020202020204" pitchFamily="34" charset="0"/>
              <a:buChar char="•"/>
            </a:pPr>
            <a:r>
              <a:rPr lang="en-US" sz="1400" dirty="0"/>
              <a:t>Cons</a:t>
            </a:r>
          </a:p>
          <a:p>
            <a:pPr marL="742950" lvl="1" indent="-285750">
              <a:buFont typeface="Arial" panose="020B0604020202020204" pitchFamily="34" charset="0"/>
              <a:buChar char="•"/>
            </a:pPr>
            <a:r>
              <a:rPr lang="en-US" sz="1400" dirty="0"/>
              <a:t>SRO has greater sensitivity to noise and background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6" name="TextBox 15">
            <a:extLst>
              <a:ext uri="{FF2B5EF4-FFF2-40B4-BE49-F238E27FC236}">
                <a16:creationId xmlns:a16="http://schemas.microsoft.com/office/drawing/2014/main" id="{24E6D015-DC46-B0C7-AF9D-726181CE2C7E}"/>
              </a:ext>
            </a:extLst>
          </p:cNvPr>
          <p:cNvSpPr txBox="1"/>
          <p:nvPr/>
        </p:nvSpPr>
        <p:spPr>
          <a:xfrm>
            <a:off x="628650" y="5468699"/>
            <a:ext cx="1194558" cy="215444"/>
          </a:xfrm>
          <a:prstGeom prst="rect">
            <a:avLst/>
          </a:prstGeom>
          <a:noFill/>
        </p:spPr>
        <p:txBody>
          <a:bodyPr wrap="none" rtlCol="0">
            <a:spAutoFit/>
          </a:bodyPr>
          <a:lstStyle/>
          <a:p>
            <a:r>
              <a:rPr lang="en-US" sz="800" dirty="0"/>
              <a:t>(Marco </a:t>
            </a:r>
            <a:r>
              <a:rPr lang="en-US" sz="800" dirty="0" err="1"/>
              <a:t>Battaglieri</a:t>
            </a:r>
            <a:r>
              <a:rPr lang="en-US" sz="800" dirty="0"/>
              <a:t> INFN)</a:t>
            </a:r>
          </a:p>
        </p:txBody>
      </p:sp>
      <p:sp>
        <p:nvSpPr>
          <p:cNvPr id="17" name="TextBox 16">
            <a:extLst>
              <a:ext uri="{FF2B5EF4-FFF2-40B4-BE49-F238E27FC236}">
                <a16:creationId xmlns:a16="http://schemas.microsoft.com/office/drawing/2014/main" id="{825DA388-2897-5C7A-1FBF-2469FAA109B8}"/>
              </a:ext>
            </a:extLst>
          </p:cNvPr>
          <p:cNvSpPr txBox="1"/>
          <p:nvPr/>
        </p:nvSpPr>
        <p:spPr>
          <a:xfrm>
            <a:off x="6443132" y="6134"/>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spTree>
    <p:extLst>
      <p:ext uri="{BB962C8B-B14F-4D97-AF65-F5344CB8AC3E}">
        <p14:creationId xmlns:p14="http://schemas.microsoft.com/office/powerpoint/2010/main" val="397384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DE563A-18B0-6448-A35D-CADCC6683EB4}"/>
              </a:ext>
            </a:extLst>
          </p:cNvPr>
          <p:cNvSpPr>
            <a:spLocks noGrp="1"/>
          </p:cNvSpPr>
          <p:nvPr>
            <p:ph type="sldNum" sz="quarter" idx="12"/>
          </p:nvPr>
        </p:nvSpPr>
        <p:spPr/>
        <p:txBody>
          <a:bodyPr/>
          <a:lstStyle/>
          <a:p>
            <a:fld id="{893C5830-40F3-F04E-B2E3-10E6672BA8FF}" type="slidenum">
              <a:rPr lang="en-US" smtClean="0"/>
              <a:t>5</a:t>
            </a:fld>
            <a:endParaRPr lang="en-US" dirty="0"/>
          </a:p>
        </p:txBody>
      </p:sp>
      <p:sp>
        <p:nvSpPr>
          <p:cNvPr id="5" name="Title 1">
            <a:extLst>
              <a:ext uri="{FF2B5EF4-FFF2-40B4-BE49-F238E27FC236}">
                <a16:creationId xmlns:a16="http://schemas.microsoft.com/office/drawing/2014/main" id="{3AC9A53B-CD80-B743-BD5F-4001FA8974AA}"/>
              </a:ext>
            </a:extLst>
          </p:cNvPr>
          <p:cNvSpPr>
            <a:spLocks noGrp="1"/>
          </p:cNvSpPr>
          <p:nvPr>
            <p:ph type="title"/>
          </p:nvPr>
        </p:nvSpPr>
        <p:spPr>
          <a:xfrm>
            <a:off x="0" y="140196"/>
            <a:ext cx="9115572" cy="625944"/>
          </a:xfrm>
        </p:spPr>
        <p:txBody>
          <a:bodyPr>
            <a:normAutofit/>
          </a:bodyPr>
          <a:lstStyle/>
          <a:p>
            <a:r>
              <a:rPr lang="en-US" sz="2800" dirty="0" err="1">
                <a:latin typeface="Arial" panose="020B0604020202020204" pitchFamily="34" charset="0"/>
                <a:cs typeface="Arial" panose="020B0604020202020204" pitchFamily="34" charset="0"/>
              </a:rPr>
              <a:t>ePIC</a:t>
            </a:r>
            <a:r>
              <a:rPr lang="en-US" sz="2800" dirty="0">
                <a:latin typeface="Arial" panose="020B0604020202020204" pitchFamily="34" charset="0"/>
                <a:cs typeface="Arial" panose="020B0604020202020204" pitchFamily="34" charset="0"/>
              </a:rPr>
              <a:t> Streaming DAQ/Computing Architecture</a:t>
            </a:r>
          </a:p>
        </p:txBody>
      </p:sp>
      <p:pic>
        <p:nvPicPr>
          <p:cNvPr id="6" name="Picture 5">
            <a:extLst>
              <a:ext uri="{FF2B5EF4-FFF2-40B4-BE49-F238E27FC236}">
                <a16:creationId xmlns:a16="http://schemas.microsoft.com/office/drawing/2014/main" id="{0E40260E-D487-1E45-8373-60DC9105DA43}"/>
              </a:ext>
            </a:extLst>
          </p:cNvPr>
          <p:cNvPicPr>
            <a:picLocks noChangeAspect="1"/>
          </p:cNvPicPr>
          <p:nvPr/>
        </p:nvPicPr>
        <p:blipFill>
          <a:blip r:embed="rId2"/>
          <a:stretch>
            <a:fillRect/>
          </a:stretch>
        </p:blipFill>
        <p:spPr>
          <a:xfrm>
            <a:off x="641131" y="1614845"/>
            <a:ext cx="8376745" cy="4072960"/>
          </a:xfrm>
          <a:prstGeom prst="rect">
            <a:avLst/>
          </a:prstGeom>
        </p:spPr>
      </p:pic>
      <p:sp>
        <p:nvSpPr>
          <p:cNvPr id="7" name="Rounded Rectangle 6">
            <a:extLst>
              <a:ext uri="{FF2B5EF4-FFF2-40B4-BE49-F238E27FC236}">
                <a16:creationId xmlns:a16="http://schemas.microsoft.com/office/drawing/2014/main" id="{C9F1A0CA-596A-2F48-BCF7-23495472D182}"/>
              </a:ext>
            </a:extLst>
          </p:cNvPr>
          <p:cNvSpPr/>
          <p:nvPr/>
        </p:nvSpPr>
        <p:spPr>
          <a:xfrm>
            <a:off x="136634" y="1968588"/>
            <a:ext cx="504497" cy="3121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163FC7C-FF5D-4B4E-B8F4-DBFDA13F03E9}"/>
              </a:ext>
            </a:extLst>
          </p:cNvPr>
          <p:cNvSpPr txBox="1"/>
          <p:nvPr/>
        </p:nvSpPr>
        <p:spPr>
          <a:xfrm rot="16200000">
            <a:off x="-699911" y="3298541"/>
            <a:ext cx="2220416" cy="461665"/>
          </a:xfrm>
          <a:prstGeom prst="rect">
            <a:avLst/>
          </a:prstGeom>
          <a:noFill/>
        </p:spPr>
        <p:txBody>
          <a:bodyPr wrap="none" rtlCol="0">
            <a:spAutoFit/>
          </a:bodyPr>
          <a:lstStyle/>
          <a:p>
            <a:r>
              <a:rPr lang="en-US" sz="2400" b="1" dirty="0" err="1"/>
              <a:t>ePIC</a:t>
            </a:r>
            <a:r>
              <a:rPr lang="en-US" sz="2400" b="1" dirty="0"/>
              <a:t>  DETECTOR</a:t>
            </a:r>
          </a:p>
        </p:txBody>
      </p:sp>
      <p:sp>
        <p:nvSpPr>
          <p:cNvPr id="9" name="TextBox 8">
            <a:extLst>
              <a:ext uri="{FF2B5EF4-FFF2-40B4-BE49-F238E27FC236}">
                <a16:creationId xmlns:a16="http://schemas.microsoft.com/office/drawing/2014/main" id="{A831A1CA-FDCA-9843-8F8A-445912B31928}"/>
              </a:ext>
            </a:extLst>
          </p:cNvPr>
          <p:cNvSpPr txBox="1"/>
          <p:nvPr/>
        </p:nvSpPr>
        <p:spPr>
          <a:xfrm>
            <a:off x="179464" y="1656429"/>
            <a:ext cx="1085554" cy="261610"/>
          </a:xfrm>
          <a:prstGeom prst="rect">
            <a:avLst/>
          </a:prstGeom>
          <a:noFill/>
        </p:spPr>
        <p:txBody>
          <a:bodyPr wrap="none" rtlCol="0">
            <a:spAutoFit/>
          </a:bodyPr>
          <a:lstStyle/>
          <a:p>
            <a:r>
              <a:rPr lang="en-US" sz="1050" b="1" dirty="0">
                <a:solidFill>
                  <a:schemeClr val="accent1"/>
                </a:solidFill>
              </a:rPr>
              <a:t>BW O(100Tbps)</a:t>
            </a:r>
          </a:p>
        </p:txBody>
      </p:sp>
      <p:sp>
        <p:nvSpPr>
          <p:cNvPr id="10" name="TextBox 9">
            <a:extLst>
              <a:ext uri="{FF2B5EF4-FFF2-40B4-BE49-F238E27FC236}">
                <a16:creationId xmlns:a16="http://schemas.microsoft.com/office/drawing/2014/main" id="{9F7ACA0E-6FD9-D94D-A58A-954179312CE7}"/>
              </a:ext>
            </a:extLst>
          </p:cNvPr>
          <p:cNvSpPr txBox="1"/>
          <p:nvPr/>
        </p:nvSpPr>
        <p:spPr>
          <a:xfrm>
            <a:off x="1476361" y="3311234"/>
            <a:ext cx="990977" cy="253916"/>
          </a:xfrm>
          <a:prstGeom prst="rect">
            <a:avLst/>
          </a:prstGeom>
          <a:solidFill>
            <a:schemeClr val="bg1"/>
          </a:solidFill>
        </p:spPr>
        <p:txBody>
          <a:bodyPr wrap="none" rtlCol="0">
            <a:spAutoFit/>
          </a:bodyPr>
          <a:lstStyle/>
          <a:p>
            <a:r>
              <a:rPr lang="en-US" sz="1050" b="1" dirty="0">
                <a:solidFill>
                  <a:schemeClr val="accent1"/>
                </a:solidFill>
              </a:rPr>
              <a:t>BW O(10Tbps)</a:t>
            </a:r>
          </a:p>
        </p:txBody>
      </p:sp>
      <p:sp>
        <p:nvSpPr>
          <p:cNvPr id="11" name="TextBox 10">
            <a:extLst>
              <a:ext uri="{FF2B5EF4-FFF2-40B4-BE49-F238E27FC236}">
                <a16:creationId xmlns:a16="http://schemas.microsoft.com/office/drawing/2014/main" id="{867977E5-6D56-AE4E-B576-A38BFD53FC6E}"/>
              </a:ext>
            </a:extLst>
          </p:cNvPr>
          <p:cNvSpPr txBox="1"/>
          <p:nvPr/>
        </p:nvSpPr>
        <p:spPr>
          <a:xfrm>
            <a:off x="5367909" y="4094465"/>
            <a:ext cx="1079142" cy="253916"/>
          </a:xfrm>
          <a:prstGeom prst="rect">
            <a:avLst/>
          </a:prstGeom>
          <a:noFill/>
        </p:spPr>
        <p:txBody>
          <a:bodyPr wrap="none" rtlCol="0">
            <a:spAutoFit/>
          </a:bodyPr>
          <a:lstStyle/>
          <a:p>
            <a:r>
              <a:rPr lang="en-US" sz="1050" b="1" dirty="0">
                <a:solidFill>
                  <a:schemeClr val="accent1"/>
                </a:solidFill>
              </a:rPr>
              <a:t>BW O(100Gbps)</a:t>
            </a:r>
          </a:p>
        </p:txBody>
      </p:sp>
      <p:grpSp>
        <p:nvGrpSpPr>
          <p:cNvPr id="12" name="Group 11">
            <a:extLst>
              <a:ext uri="{FF2B5EF4-FFF2-40B4-BE49-F238E27FC236}">
                <a16:creationId xmlns:a16="http://schemas.microsoft.com/office/drawing/2014/main" id="{AF9CB2BB-2897-A64E-8462-96E373C13ACC}"/>
              </a:ext>
            </a:extLst>
          </p:cNvPr>
          <p:cNvGrpSpPr/>
          <p:nvPr/>
        </p:nvGrpSpPr>
        <p:grpSpPr>
          <a:xfrm>
            <a:off x="690330" y="1933271"/>
            <a:ext cx="465192" cy="276999"/>
            <a:chOff x="2557847" y="711148"/>
            <a:chExt cx="465192" cy="276999"/>
          </a:xfrm>
        </p:grpSpPr>
        <p:sp>
          <p:nvSpPr>
            <p:cNvPr id="13" name="Rectangle 12">
              <a:extLst>
                <a:ext uri="{FF2B5EF4-FFF2-40B4-BE49-F238E27FC236}">
                  <a16:creationId xmlns:a16="http://schemas.microsoft.com/office/drawing/2014/main" id="{D6938524-EA2A-9D44-B35D-E31B904DFE58}"/>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8D93EA-FC03-F64D-A0EC-D8100F473684}"/>
                </a:ext>
              </a:extLst>
            </p:cNvPr>
            <p:cNvSpPr txBox="1"/>
            <p:nvPr/>
          </p:nvSpPr>
          <p:spPr>
            <a:xfrm>
              <a:off x="2557847" y="711148"/>
              <a:ext cx="465192" cy="276999"/>
            </a:xfrm>
            <a:prstGeom prst="rect">
              <a:avLst/>
            </a:prstGeom>
            <a:noFill/>
          </p:spPr>
          <p:txBody>
            <a:bodyPr wrap="none" rtlCol="0">
              <a:spAutoFit/>
            </a:bodyPr>
            <a:lstStyle/>
            <a:p>
              <a:r>
                <a:rPr lang="en-US" sz="1200" dirty="0">
                  <a:solidFill>
                    <a:schemeClr val="bg1"/>
                  </a:solidFill>
                </a:rPr>
                <a:t>RDO</a:t>
              </a:r>
            </a:p>
          </p:txBody>
        </p:sp>
      </p:grpSp>
      <p:grpSp>
        <p:nvGrpSpPr>
          <p:cNvPr id="15" name="Group 14">
            <a:extLst>
              <a:ext uri="{FF2B5EF4-FFF2-40B4-BE49-F238E27FC236}">
                <a16:creationId xmlns:a16="http://schemas.microsoft.com/office/drawing/2014/main" id="{6CB10736-FBA3-154A-A38D-FE14D7A540CD}"/>
              </a:ext>
            </a:extLst>
          </p:cNvPr>
          <p:cNvGrpSpPr/>
          <p:nvPr/>
        </p:nvGrpSpPr>
        <p:grpSpPr>
          <a:xfrm>
            <a:off x="690330" y="2285703"/>
            <a:ext cx="465192" cy="276999"/>
            <a:chOff x="2557847" y="711148"/>
            <a:chExt cx="465192" cy="276999"/>
          </a:xfrm>
        </p:grpSpPr>
        <p:sp>
          <p:nvSpPr>
            <p:cNvPr id="16" name="Rectangle 15">
              <a:extLst>
                <a:ext uri="{FF2B5EF4-FFF2-40B4-BE49-F238E27FC236}">
                  <a16:creationId xmlns:a16="http://schemas.microsoft.com/office/drawing/2014/main" id="{60C6F4DE-D9AC-D34F-ABC0-7405563F9AFA}"/>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362CD6D-C7A9-414C-A1D9-460798D4E938}"/>
                </a:ext>
              </a:extLst>
            </p:cNvPr>
            <p:cNvSpPr txBox="1"/>
            <p:nvPr/>
          </p:nvSpPr>
          <p:spPr>
            <a:xfrm>
              <a:off x="2557847" y="711148"/>
              <a:ext cx="465192" cy="276999"/>
            </a:xfrm>
            <a:prstGeom prst="rect">
              <a:avLst/>
            </a:prstGeom>
            <a:noFill/>
          </p:spPr>
          <p:txBody>
            <a:bodyPr wrap="none" rtlCol="0">
              <a:spAutoFit/>
            </a:bodyPr>
            <a:lstStyle/>
            <a:p>
              <a:r>
                <a:rPr lang="en-US" sz="1200" dirty="0">
                  <a:solidFill>
                    <a:schemeClr val="bg1"/>
                  </a:solidFill>
                </a:rPr>
                <a:t>RDO</a:t>
              </a:r>
            </a:p>
          </p:txBody>
        </p:sp>
      </p:grpSp>
      <p:grpSp>
        <p:nvGrpSpPr>
          <p:cNvPr id="18" name="Group 17">
            <a:extLst>
              <a:ext uri="{FF2B5EF4-FFF2-40B4-BE49-F238E27FC236}">
                <a16:creationId xmlns:a16="http://schemas.microsoft.com/office/drawing/2014/main" id="{34F70970-AC3A-5649-B240-BD690AB09598}"/>
              </a:ext>
            </a:extLst>
          </p:cNvPr>
          <p:cNvGrpSpPr/>
          <p:nvPr/>
        </p:nvGrpSpPr>
        <p:grpSpPr>
          <a:xfrm>
            <a:off x="690330" y="2653206"/>
            <a:ext cx="465192" cy="276999"/>
            <a:chOff x="2557847" y="711148"/>
            <a:chExt cx="465192" cy="276999"/>
          </a:xfrm>
        </p:grpSpPr>
        <p:sp>
          <p:nvSpPr>
            <p:cNvPr id="19" name="Rectangle 18">
              <a:extLst>
                <a:ext uri="{FF2B5EF4-FFF2-40B4-BE49-F238E27FC236}">
                  <a16:creationId xmlns:a16="http://schemas.microsoft.com/office/drawing/2014/main" id="{A3307882-5A6D-2D4A-B062-59EE7ADE6174}"/>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4D3D96-F37A-5840-8F26-094D973DEDBE}"/>
                </a:ext>
              </a:extLst>
            </p:cNvPr>
            <p:cNvSpPr txBox="1"/>
            <p:nvPr/>
          </p:nvSpPr>
          <p:spPr>
            <a:xfrm>
              <a:off x="2557847" y="711148"/>
              <a:ext cx="465192" cy="276999"/>
            </a:xfrm>
            <a:prstGeom prst="rect">
              <a:avLst/>
            </a:prstGeom>
            <a:noFill/>
          </p:spPr>
          <p:txBody>
            <a:bodyPr wrap="none" rtlCol="0">
              <a:spAutoFit/>
            </a:bodyPr>
            <a:lstStyle/>
            <a:p>
              <a:r>
                <a:rPr lang="en-US" sz="1200" dirty="0">
                  <a:solidFill>
                    <a:schemeClr val="bg1"/>
                  </a:solidFill>
                </a:rPr>
                <a:t>RDO</a:t>
              </a:r>
            </a:p>
          </p:txBody>
        </p:sp>
      </p:grpSp>
      <p:grpSp>
        <p:nvGrpSpPr>
          <p:cNvPr id="21" name="Group 20">
            <a:extLst>
              <a:ext uri="{FF2B5EF4-FFF2-40B4-BE49-F238E27FC236}">
                <a16:creationId xmlns:a16="http://schemas.microsoft.com/office/drawing/2014/main" id="{78D185E8-BF86-E040-AC40-662BC561253E}"/>
              </a:ext>
            </a:extLst>
          </p:cNvPr>
          <p:cNvGrpSpPr/>
          <p:nvPr/>
        </p:nvGrpSpPr>
        <p:grpSpPr>
          <a:xfrm>
            <a:off x="690330" y="3008143"/>
            <a:ext cx="465192" cy="276999"/>
            <a:chOff x="2557847" y="711148"/>
            <a:chExt cx="465192" cy="276999"/>
          </a:xfrm>
        </p:grpSpPr>
        <p:sp>
          <p:nvSpPr>
            <p:cNvPr id="22" name="Rectangle 21">
              <a:extLst>
                <a:ext uri="{FF2B5EF4-FFF2-40B4-BE49-F238E27FC236}">
                  <a16:creationId xmlns:a16="http://schemas.microsoft.com/office/drawing/2014/main" id="{6F148E49-7556-C944-BEDE-7BE86D9A9D06}"/>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822D4E1-042B-5145-9F19-325118764171}"/>
                </a:ext>
              </a:extLst>
            </p:cNvPr>
            <p:cNvSpPr txBox="1"/>
            <p:nvPr/>
          </p:nvSpPr>
          <p:spPr>
            <a:xfrm>
              <a:off x="2557847" y="711148"/>
              <a:ext cx="465192" cy="276999"/>
            </a:xfrm>
            <a:prstGeom prst="rect">
              <a:avLst/>
            </a:prstGeom>
            <a:noFill/>
          </p:spPr>
          <p:txBody>
            <a:bodyPr wrap="none" rtlCol="0">
              <a:spAutoFit/>
            </a:bodyPr>
            <a:lstStyle/>
            <a:p>
              <a:r>
                <a:rPr lang="en-US" sz="1200" dirty="0">
                  <a:solidFill>
                    <a:schemeClr val="bg1"/>
                  </a:solidFill>
                </a:rPr>
                <a:t>RDO</a:t>
              </a:r>
            </a:p>
          </p:txBody>
        </p:sp>
      </p:grpSp>
      <p:grpSp>
        <p:nvGrpSpPr>
          <p:cNvPr id="24" name="Group 23">
            <a:extLst>
              <a:ext uri="{FF2B5EF4-FFF2-40B4-BE49-F238E27FC236}">
                <a16:creationId xmlns:a16="http://schemas.microsoft.com/office/drawing/2014/main" id="{E5327C83-4292-4A46-95B2-605F376F5772}"/>
              </a:ext>
            </a:extLst>
          </p:cNvPr>
          <p:cNvGrpSpPr/>
          <p:nvPr/>
        </p:nvGrpSpPr>
        <p:grpSpPr>
          <a:xfrm>
            <a:off x="690330" y="3378017"/>
            <a:ext cx="465192" cy="276999"/>
            <a:chOff x="2557847" y="711148"/>
            <a:chExt cx="465192" cy="276999"/>
          </a:xfrm>
        </p:grpSpPr>
        <p:sp>
          <p:nvSpPr>
            <p:cNvPr id="25" name="Rectangle 24">
              <a:extLst>
                <a:ext uri="{FF2B5EF4-FFF2-40B4-BE49-F238E27FC236}">
                  <a16:creationId xmlns:a16="http://schemas.microsoft.com/office/drawing/2014/main" id="{78922FD6-746A-C642-ACA5-B71777CED133}"/>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D563D41-DE45-6542-9097-5D1F3AAFA422}"/>
                </a:ext>
              </a:extLst>
            </p:cNvPr>
            <p:cNvSpPr txBox="1"/>
            <p:nvPr/>
          </p:nvSpPr>
          <p:spPr>
            <a:xfrm>
              <a:off x="2557847" y="711148"/>
              <a:ext cx="465192" cy="276999"/>
            </a:xfrm>
            <a:prstGeom prst="rect">
              <a:avLst/>
            </a:prstGeom>
            <a:noFill/>
          </p:spPr>
          <p:txBody>
            <a:bodyPr wrap="none" rtlCol="0">
              <a:spAutoFit/>
            </a:bodyPr>
            <a:lstStyle/>
            <a:p>
              <a:r>
                <a:rPr lang="en-US" sz="1200" dirty="0">
                  <a:solidFill>
                    <a:schemeClr val="bg1"/>
                  </a:solidFill>
                </a:rPr>
                <a:t>RDO</a:t>
              </a:r>
            </a:p>
          </p:txBody>
        </p:sp>
      </p:grpSp>
      <p:grpSp>
        <p:nvGrpSpPr>
          <p:cNvPr id="27" name="Group 26">
            <a:extLst>
              <a:ext uri="{FF2B5EF4-FFF2-40B4-BE49-F238E27FC236}">
                <a16:creationId xmlns:a16="http://schemas.microsoft.com/office/drawing/2014/main" id="{DB86D69A-37B7-E146-AA37-B75110A879D0}"/>
              </a:ext>
            </a:extLst>
          </p:cNvPr>
          <p:cNvGrpSpPr/>
          <p:nvPr/>
        </p:nvGrpSpPr>
        <p:grpSpPr>
          <a:xfrm>
            <a:off x="690330" y="3735044"/>
            <a:ext cx="465192" cy="276999"/>
            <a:chOff x="2557847" y="711148"/>
            <a:chExt cx="465192" cy="276999"/>
          </a:xfrm>
        </p:grpSpPr>
        <p:sp>
          <p:nvSpPr>
            <p:cNvPr id="28" name="Rectangle 27">
              <a:extLst>
                <a:ext uri="{FF2B5EF4-FFF2-40B4-BE49-F238E27FC236}">
                  <a16:creationId xmlns:a16="http://schemas.microsoft.com/office/drawing/2014/main" id="{23BB6EE5-A98B-2C44-861A-255C2BA895AF}"/>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B5961FC-21DF-804C-988F-F915F1BEC2D1}"/>
                </a:ext>
              </a:extLst>
            </p:cNvPr>
            <p:cNvSpPr txBox="1"/>
            <p:nvPr/>
          </p:nvSpPr>
          <p:spPr>
            <a:xfrm>
              <a:off x="2557847" y="711148"/>
              <a:ext cx="465192" cy="276999"/>
            </a:xfrm>
            <a:prstGeom prst="rect">
              <a:avLst/>
            </a:prstGeom>
            <a:noFill/>
          </p:spPr>
          <p:txBody>
            <a:bodyPr wrap="none" rtlCol="0">
              <a:spAutoFit/>
            </a:bodyPr>
            <a:lstStyle/>
            <a:p>
              <a:r>
                <a:rPr lang="en-US" sz="1200" dirty="0">
                  <a:solidFill>
                    <a:schemeClr val="bg1"/>
                  </a:solidFill>
                </a:rPr>
                <a:t>RDO</a:t>
              </a:r>
            </a:p>
          </p:txBody>
        </p:sp>
      </p:grpSp>
      <p:grpSp>
        <p:nvGrpSpPr>
          <p:cNvPr id="30" name="Group 29">
            <a:extLst>
              <a:ext uri="{FF2B5EF4-FFF2-40B4-BE49-F238E27FC236}">
                <a16:creationId xmlns:a16="http://schemas.microsoft.com/office/drawing/2014/main" id="{E39EF3F2-ED98-A945-AE46-25F3E9660999}"/>
              </a:ext>
            </a:extLst>
          </p:cNvPr>
          <p:cNvGrpSpPr/>
          <p:nvPr/>
        </p:nvGrpSpPr>
        <p:grpSpPr>
          <a:xfrm>
            <a:off x="690330" y="4102547"/>
            <a:ext cx="465192" cy="276999"/>
            <a:chOff x="2557847" y="711148"/>
            <a:chExt cx="465192" cy="276999"/>
          </a:xfrm>
        </p:grpSpPr>
        <p:sp>
          <p:nvSpPr>
            <p:cNvPr id="31" name="Rectangle 30">
              <a:extLst>
                <a:ext uri="{FF2B5EF4-FFF2-40B4-BE49-F238E27FC236}">
                  <a16:creationId xmlns:a16="http://schemas.microsoft.com/office/drawing/2014/main" id="{4BD9CC37-C664-5D49-A580-51F909FDE93F}"/>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D76F348-2907-894A-B14B-0271559E9543}"/>
                </a:ext>
              </a:extLst>
            </p:cNvPr>
            <p:cNvSpPr txBox="1"/>
            <p:nvPr/>
          </p:nvSpPr>
          <p:spPr>
            <a:xfrm>
              <a:off x="2557847" y="711148"/>
              <a:ext cx="465192" cy="276999"/>
            </a:xfrm>
            <a:prstGeom prst="rect">
              <a:avLst/>
            </a:prstGeom>
            <a:noFill/>
          </p:spPr>
          <p:txBody>
            <a:bodyPr wrap="none" rtlCol="0">
              <a:spAutoFit/>
            </a:bodyPr>
            <a:lstStyle/>
            <a:p>
              <a:r>
                <a:rPr lang="en-US" sz="1200" dirty="0">
                  <a:solidFill>
                    <a:schemeClr val="bg1"/>
                  </a:solidFill>
                </a:rPr>
                <a:t>RDO</a:t>
              </a:r>
            </a:p>
          </p:txBody>
        </p:sp>
      </p:grpSp>
      <p:grpSp>
        <p:nvGrpSpPr>
          <p:cNvPr id="33" name="Group 32">
            <a:extLst>
              <a:ext uri="{FF2B5EF4-FFF2-40B4-BE49-F238E27FC236}">
                <a16:creationId xmlns:a16="http://schemas.microsoft.com/office/drawing/2014/main" id="{9A3A14AF-FF3E-8941-BCEE-74A2668CD07D}"/>
              </a:ext>
            </a:extLst>
          </p:cNvPr>
          <p:cNvGrpSpPr/>
          <p:nvPr/>
        </p:nvGrpSpPr>
        <p:grpSpPr>
          <a:xfrm>
            <a:off x="690330" y="4462517"/>
            <a:ext cx="465192" cy="276999"/>
            <a:chOff x="2557847" y="711148"/>
            <a:chExt cx="465192" cy="276999"/>
          </a:xfrm>
        </p:grpSpPr>
        <p:sp>
          <p:nvSpPr>
            <p:cNvPr id="34" name="Rectangle 33">
              <a:extLst>
                <a:ext uri="{FF2B5EF4-FFF2-40B4-BE49-F238E27FC236}">
                  <a16:creationId xmlns:a16="http://schemas.microsoft.com/office/drawing/2014/main" id="{2D589BF8-B599-5C43-9A65-AC7D1B70CD42}"/>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391801B-188A-7847-8BF0-96DBD79FC246}"/>
                </a:ext>
              </a:extLst>
            </p:cNvPr>
            <p:cNvSpPr txBox="1"/>
            <p:nvPr/>
          </p:nvSpPr>
          <p:spPr>
            <a:xfrm>
              <a:off x="2557847" y="711148"/>
              <a:ext cx="465192" cy="276999"/>
            </a:xfrm>
            <a:prstGeom prst="rect">
              <a:avLst/>
            </a:prstGeom>
            <a:noFill/>
          </p:spPr>
          <p:txBody>
            <a:bodyPr wrap="none" rtlCol="0">
              <a:spAutoFit/>
            </a:bodyPr>
            <a:lstStyle/>
            <a:p>
              <a:r>
                <a:rPr lang="en-US" sz="1200" dirty="0">
                  <a:solidFill>
                    <a:schemeClr val="bg1"/>
                  </a:solidFill>
                </a:rPr>
                <a:t>RDO</a:t>
              </a:r>
            </a:p>
          </p:txBody>
        </p:sp>
      </p:grpSp>
      <p:grpSp>
        <p:nvGrpSpPr>
          <p:cNvPr id="36" name="Group 35">
            <a:extLst>
              <a:ext uri="{FF2B5EF4-FFF2-40B4-BE49-F238E27FC236}">
                <a16:creationId xmlns:a16="http://schemas.microsoft.com/office/drawing/2014/main" id="{005FE243-1981-8944-AAF6-5B4679CC6581}"/>
              </a:ext>
            </a:extLst>
          </p:cNvPr>
          <p:cNvGrpSpPr/>
          <p:nvPr/>
        </p:nvGrpSpPr>
        <p:grpSpPr>
          <a:xfrm>
            <a:off x="690330" y="4826882"/>
            <a:ext cx="465192" cy="276999"/>
            <a:chOff x="2557847" y="711148"/>
            <a:chExt cx="465192" cy="276999"/>
          </a:xfrm>
        </p:grpSpPr>
        <p:sp>
          <p:nvSpPr>
            <p:cNvPr id="37" name="Rectangle 36">
              <a:extLst>
                <a:ext uri="{FF2B5EF4-FFF2-40B4-BE49-F238E27FC236}">
                  <a16:creationId xmlns:a16="http://schemas.microsoft.com/office/drawing/2014/main" id="{A7F56618-B8DC-8E48-A302-DDD7980F803D}"/>
                </a:ext>
              </a:extLst>
            </p:cNvPr>
            <p:cNvSpPr/>
            <p:nvPr/>
          </p:nvSpPr>
          <p:spPr>
            <a:xfrm>
              <a:off x="2584377" y="718843"/>
              <a:ext cx="412133" cy="26161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E6F67C2-5D90-1A4C-BC78-74C5511CDC1F}"/>
                </a:ext>
              </a:extLst>
            </p:cNvPr>
            <p:cNvSpPr txBox="1"/>
            <p:nvPr/>
          </p:nvSpPr>
          <p:spPr>
            <a:xfrm>
              <a:off x="2557847" y="711148"/>
              <a:ext cx="465192" cy="276999"/>
            </a:xfrm>
            <a:prstGeom prst="rect">
              <a:avLst/>
            </a:prstGeom>
            <a:noFill/>
          </p:spPr>
          <p:txBody>
            <a:bodyPr wrap="none" rtlCol="0">
              <a:spAutoFit/>
            </a:bodyPr>
            <a:lstStyle/>
            <a:p>
              <a:r>
                <a:rPr lang="en-US" sz="1200" dirty="0">
                  <a:solidFill>
                    <a:schemeClr val="bg1"/>
                  </a:solidFill>
                </a:rPr>
                <a:t>RDO</a:t>
              </a:r>
            </a:p>
          </p:txBody>
        </p:sp>
      </p:grpSp>
      <p:sp>
        <p:nvSpPr>
          <p:cNvPr id="39" name="TextBox 4">
            <a:extLst>
              <a:ext uri="{FF2B5EF4-FFF2-40B4-BE49-F238E27FC236}">
                <a16:creationId xmlns:a16="http://schemas.microsoft.com/office/drawing/2014/main" id="{09508689-9B9F-4F4E-BDAD-36BFD6903F68}"/>
              </a:ext>
            </a:extLst>
          </p:cNvPr>
          <p:cNvSpPr txBox="1"/>
          <p:nvPr/>
        </p:nvSpPr>
        <p:spPr>
          <a:xfrm>
            <a:off x="103436" y="841546"/>
            <a:ext cx="3038011" cy="738664"/>
          </a:xfrm>
          <a:prstGeom prst="rect">
            <a:avLst/>
          </a:prstGeom>
          <a:noFill/>
          <a:ln>
            <a:noFill/>
          </a:ln>
        </p:spPr>
        <p:style>
          <a:lnRef idx="0">
            <a:scrgbClr r="0" g="0" b="0"/>
          </a:lnRef>
          <a:fillRef idx="0">
            <a:scrgbClr r="0" g="0" b="0"/>
          </a:fillRef>
          <a:effectRef idx="0">
            <a:scrgbClr r="0" g="0" b="0"/>
          </a:effectRef>
          <a:fontRef idx="minor">
            <a:schemeClr val="tx1"/>
          </a:fontRef>
        </p:style>
        <p:txBody>
          <a:bodyPr wrap="non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B</a:t>
            </a:r>
            <a:r>
              <a:rPr lang="en-US" sz="1400" dirty="0">
                <a:latin typeface="Arial" panose="020B0604020202020204" pitchFamily="34" charset="0"/>
                <a:cs typeface="Arial" panose="020B0604020202020204" pitchFamily="34" charset="0"/>
              </a:rPr>
              <a:t>unch Crossing ~ 10.2 ns/98.5 MHz</a:t>
            </a:r>
          </a:p>
          <a:p>
            <a:r>
              <a:rPr lang="en-US" sz="1400" dirty="0">
                <a:latin typeface="Arial" panose="020B0604020202020204" pitchFamily="34" charset="0"/>
                <a:cs typeface="Arial" panose="020B0604020202020204" pitchFamily="34" charset="0"/>
              </a:rPr>
              <a:t>Interaction Rate ~ 2 us/500 kHz</a:t>
            </a:r>
          </a:p>
          <a:p>
            <a:r>
              <a:rPr lang="en-US" sz="1400" dirty="0">
                <a:latin typeface="Arial" panose="020B0604020202020204" pitchFamily="34" charset="0"/>
                <a:cs typeface="Arial" panose="020B0604020202020204" pitchFamily="34" charset="0"/>
              </a:rPr>
              <a:t>Low occupancy.</a:t>
            </a:r>
          </a:p>
        </p:txBody>
      </p:sp>
      <p:sp>
        <p:nvSpPr>
          <p:cNvPr id="40" name="TextBox 39">
            <a:extLst>
              <a:ext uri="{FF2B5EF4-FFF2-40B4-BE49-F238E27FC236}">
                <a16:creationId xmlns:a16="http://schemas.microsoft.com/office/drawing/2014/main" id="{AAA97A1A-7C1E-D64B-82FE-1D445EAE4930}"/>
              </a:ext>
            </a:extLst>
          </p:cNvPr>
          <p:cNvSpPr txBox="1"/>
          <p:nvPr/>
        </p:nvSpPr>
        <p:spPr>
          <a:xfrm>
            <a:off x="2798064" y="5599213"/>
            <a:ext cx="1411861" cy="523220"/>
          </a:xfrm>
          <a:prstGeom prst="rect">
            <a:avLst/>
          </a:prstGeom>
          <a:noFill/>
        </p:spPr>
        <p:txBody>
          <a:bodyPr wrap="none" rtlCol="0">
            <a:spAutoFit/>
          </a:bodyPr>
          <a:lstStyle/>
          <a:p>
            <a:r>
              <a:rPr lang="en-US" sz="1400" dirty="0"/>
              <a:t>Distributed clock</a:t>
            </a:r>
          </a:p>
          <a:p>
            <a:r>
              <a:rPr lang="en-US" sz="1400" dirty="0"/>
              <a:t>jitter ~5ps</a:t>
            </a:r>
          </a:p>
        </p:txBody>
      </p:sp>
      <p:sp>
        <p:nvSpPr>
          <p:cNvPr id="41" name="TextBox 40">
            <a:extLst>
              <a:ext uri="{FF2B5EF4-FFF2-40B4-BE49-F238E27FC236}">
                <a16:creationId xmlns:a16="http://schemas.microsoft.com/office/drawing/2014/main" id="{E757C4A2-D658-EDE8-2D50-0A2CF2300C6D}"/>
              </a:ext>
            </a:extLst>
          </p:cNvPr>
          <p:cNvSpPr txBox="1"/>
          <p:nvPr/>
        </p:nvSpPr>
        <p:spPr>
          <a:xfrm>
            <a:off x="6447051" y="0"/>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spTree>
    <p:extLst>
      <p:ext uri="{BB962C8B-B14F-4D97-AF65-F5344CB8AC3E}">
        <p14:creationId xmlns:p14="http://schemas.microsoft.com/office/powerpoint/2010/main" val="122429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4831"/>
            <a:ext cx="7360938" cy="800092"/>
          </a:xfrm>
        </p:spPr>
        <p:txBody>
          <a:bodyPr>
            <a:normAutofit/>
          </a:bodyPr>
          <a:lstStyle/>
          <a:p>
            <a:r>
              <a:rPr lang="en-US" sz="3200" dirty="0"/>
              <a:t>EIC Readout Chain</a:t>
            </a:r>
          </a:p>
        </p:txBody>
      </p:sp>
      <p:sp>
        <p:nvSpPr>
          <p:cNvPr id="3" name="TextBox 2">
            <a:extLst>
              <a:ext uri="{FF2B5EF4-FFF2-40B4-BE49-F238E27FC236}">
                <a16:creationId xmlns:a16="http://schemas.microsoft.com/office/drawing/2014/main" id="{8AF07F1C-0E49-42F8-A8E9-113CF88114A8}"/>
              </a:ext>
            </a:extLst>
          </p:cNvPr>
          <p:cNvSpPr txBox="1"/>
          <p:nvPr/>
        </p:nvSpPr>
        <p:spPr>
          <a:xfrm>
            <a:off x="282633" y="2766060"/>
            <a:ext cx="970524" cy="2862322"/>
          </a:xfrm>
          <a:prstGeom prst="rect">
            <a:avLst/>
          </a:prstGeom>
          <a:noFill/>
        </p:spPr>
        <p:txBody>
          <a:bodyPr wrap="square" rtlCol="0">
            <a:spAutoFit/>
          </a:bodyPr>
          <a:lstStyle/>
          <a:p>
            <a:r>
              <a:rPr lang="en-US" sz="1200" dirty="0">
                <a:solidFill>
                  <a:schemeClr val="accent5">
                    <a:lumMod val="75000"/>
                  </a:schemeClr>
                </a:solidFill>
              </a:rPr>
              <a:t>Name</a:t>
            </a:r>
          </a:p>
          <a:p>
            <a:endParaRPr lang="en-US" sz="1200" dirty="0"/>
          </a:p>
          <a:p>
            <a:endParaRPr lang="en-US" sz="1200" dirty="0"/>
          </a:p>
          <a:p>
            <a:r>
              <a:rPr lang="en-US" sz="1200" dirty="0">
                <a:solidFill>
                  <a:schemeClr val="accent5">
                    <a:lumMod val="75000"/>
                  </a:schemeClr>
                </a:solidFill>
              </a:rPr>
              <a:t>Design</a:t>
            </a:r>
          </a:p>
          <a:p>
            <a:endParaRPr lang="en-US" sz="1200" dirty="0"/>
          </a:p>
          <a:p>
            <a:r>
              <a:rPr lang="en-US" sz="1200" dirty="0">
                <a:solidFill>
                  <a:schemeClr val="accent5">
                    <a:lumMod val="75000"/>
                  </a:schemeClr>
                </a:solidFill>
              </a:rPr>
              <a:t>Function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solidFill>
                  <a:schemeClr val="accent5">
                    <a:lumMod val="75000"/>
                  </a:schemeClr>
                </a:solidFill>
              </a:rPr>
              <a:t>Attributes</a:t>
            </a:r>
          </a:p>
        </p:txBody>
      </p:sp>
      <p:sp>
        <p:nvSpPr>
          <p:cNvPr id="6" name="TextBox 5">
            <a:extLst>
              <a:ext uri="{FF2B5EF4-FFF2-40B4-BE49-F238E27FC236}">
                <a16:creationId xmlns:a16="http://schemas.microsoft.com/office/drawing/2014/main" id="{AD4CFF49-81B7-4553-A704-92F9ABA5ACE1}"/>
              </a:ext>
            </a:extLst>
          </p:cNvPr>
          <p:cNvSpPr txBox="1"/>
          <p:nvPr/>
        </p:nvSpPr>
        <p:spPr>
          <a:xfrm>
            <a:off x="2383945" y="2758807"/>
            <a:ext cx="1262907" cy="3046988"/>
          </a:xfrm>
          <a:prstGeom prst="rect">
            <a:avLst/>
          </a:prstGeom>
          <a:noFill/>
        </p:spPr>
        <p:txBody>
          <a:bodyPr wrap="square" rtlCol="0">
            <a:spAutoFit/>
          </a:bodyPr>
          <a:lstStyle/>
          <a:p>
            <a:r>
              <a:rPr lang="en-US" sz="1200" dirty="0">
                <a:solidFill>
                  <a:schemeClr val="accent5">
                    <a:lumMod val="75000"/>
                  </a:schemeClr>
                </a:solidFill>
              </a:rPr>
              <a:t>Adapter</a:t>
            </a:r>
          </a:p>
          <a:p>
            <a:endParaRPr lang="en-US" sz="1200" dirty="0"/>
          </a:p>
          <a:p>
            <a:endParaRPr lang="en-US" sz="1200" dirty="0"/>
          </a:p>
          <a:p>
            <a:r>
              <a:rPr lang="en-US" sz="1200" dirty="0"/>
              <a:t>Detector Specific</a:t>
            </a:r>
          </a:p>
          <a:p>
            <a:endParaRPr lang="en-US" sz="1200" dirty="0"/>
          </a:p>
          <a:p>
            <a:r>
              <a:rPr lang="en-US" sz="1200" dirty="0"/>
              <a:t>-HV/Bias Distribution</a:t>
            </a:r>
          </a:p>
          <a:p>
            <a:r>
              <a:rPr lang="en-US" sz="1200" dirty="0"/>
              <a:t>-HV divider</a:t>
            </a:r>
          </a:p>
          <a:p>
            <a:r>
              <a:rPr lang="en-US" sz="1200" dirty="0"/>
              <a:t>-Interconnect Routing</a:t>
            </a:r>
          </a:p>
          <a:p>
            <a:endParaRPr lang="en-US" sz="1200" dirty="0"/>
          </a:p>
          <a:p>
            <a:endParaRPr lang="en-US" sz="1200" dirty="0"/>
          </a:p>
          <a:p>
            <a:endParaRPr lang="en-US" sz="1200" dirty="0"/>
          </a:p>
          <a:p>
            <a:endParaRPr lang="en-US" sz="1200" dirty="0"/>
          </a:p>
          <a:p>
            <a:r>
              <a:rPr lang="en-US" sz="1200" dirty="0"/>
              <a:t>-Sensor Specific</a:t>
            </a:r>
          </a:p>
          <a:p>
            <a:r>
              <a:rPr lang="en-US" sz="1200" dirty="0"/>
              <a:t>-Passive</a:t>
            </a:r>
          </a:p>
        </p:txBody>
      </p:sp>
      <p:sp>
        <p:nvSpPr>
          <p:cNvPr id="7" name="TextBox 6">
            <a:extLst>
              <a:ext uri="{FF2B5EF4-FFF2-40B4-BE49-F238E27FC236}">
                <a16:creationId xmlns:a16="http://schemas.microsoft.com/office/drawing/2014/main" id="{CA805B96-26E8-4354-8AA4-7541C78763FA}"/>
              </a:ext>
            </a:extLst>
          </p:cNvPr>
          <p:cNvSpPr txBox="1"/>
          <p:nvPr/>
        </p:nvSpPr>
        <p:spPr>
          <a:xfrm>
            <a:off x="1109858" y="2758807"/>
            <a:ext cx="1262907" cy="3785652"/>
          </a:xfrm>
          <a:prstGeom prst="rect">
            <a:avLst/>
          </a:prstGeom>
          <a:noFill/>
        </p:spPr>
        <p:txBody>
          <a:bodyPr wrap="square" rtlCol="0">
            <a:spAutoFit/>
          </a:bodyPr>
          <a:lstStyle/>
          <a:p>
            <a:r>
              <a:rPr lang="en-US" sz="1200" dirty="0">
                <a:solidFill>
                  <a:schemeClr val="accent5">
                    <a:lumMod val="75000"/>
                  </a:schemeClr>
                </a:solidFill>
              </a:rPr>
              <a:t>Sensor</a:t>
            </a:r>
          </a:p>
          <a:p>
            <a:endParaRPr lang="en-US" sz="1200" dirty="0"/>
          </a:p>
          <a:p>
            <a:endParaRPr lang="en-US" sz="1200" dirty="0"/>
          </a:p>
          <a:p>
            <a:r>
              <a:rPr lang="en-US" sz="1200" dirty="0"/>
              <a:t>Detector Specific</a:t>
            </a:r>
          </a:p>
          <a:p>
            <a:endParaRPr lang="en-US" sz="1200" dirty="0"/>
          </a:p>
          <a:p>
            <a:r>
              <a:rPr lang="en-US" sz="1200" dirty="0"/>
              <a:t>-Multi-Channel Sensor</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-MAPS</a:t>
            </a:r>
          </a:p>
          <a:p>
            <a:r>
              <a:rPr lang="en-US" sz="1200" dirty="0"/>
              <a:t>-AC-LGAD</a:t>
            </a:r>
          </a:p>
          <a:p>
            <a:r>
              <a:rPr lang="en-US" sz="1200" dirty="0"/>
              <a:t>-MPGD</a:t>
            </a:r>
          </a:p>
          <a:p>
            <a:r>
              <a:rPr lang="en-US" sz="1200" dirty="0"/>
              <a:t>-MCP-PMT</a:t>
            </a:r>
          </a:p>
          <a:p>
            <a:r>
              <a:rPr lang="en-US" sz="1200" dirty="0"/>
              <a:t>-</a:t>
            </a:r>
            <a:r>
              <a:rPr lang="en-US" sz="1200" dirty="0" err="1"/>
              <a:t>SiPM</a:t>
            </a:r>
            <a:endParaRPr lang="en-US" sz="1200" dirty="0"/>
          </a:p>
          <a:p>
            <a:r>
              <a:rPr lang="en-US" sz="1200" dirty="0"/>
              <a:t>-LAPPD</a:t>
            </a:r>
          </a:p>
        </p:txBody>
      </p:sp>
      <p:sp>
        <p:nvSpPr>
          <p:cNvPr id="8" name="TextBox 7">
            <a:extLst>
              <a:ext uri="{FF2B5EF4-FFF2-40B4-BE49-F238E27FC236}">
                <a16:creationId xmlns:a16="http://schemas.microsoft.com/office/drawing/2014/main" id="{4ABD52CD-F28C-460E-B325-6142F98FC501}"/>
              </a:ext>
            </a:extLst>
          </p:cNvPr>
          <p:cNvSpPr txBox="1"/>
          <p:nvPr/>
        </p:nvSpPr>
        <p:spPr>
          <a:xfrm>
            <a:off x="3636935" y="2758807"/>
            <a:ext cx="1274087" cy="3231654"/>
          </a:xfrm>
          <a:prstGeom prst="rect">
            <a:avLst/>
          </a:prstGeom>
          <a:noFill/>
        </p:spPr>
        <p:txBody>
          <a:bodyPr wrap="square" rtlCol="0">
            <a:spAutoFit/>
          </a:bodyPr>
          <a:lstStyle/>
          <a:p>
            <a:r>
              <a:rPr lang="en-US" sz="1200" dirty="0">
                <a:solidFill>
                  <a:schemeClr val="accent5">
                    <a:lumMod val="75000"/>
                  </a:schemeClr>
                </a:solidFill>
              </a:rPr>
              <a:t>Front End Board</a:t>
            </a:r>
          </a:p>
          <a:p>
            <a:r>
              <a:rPr lang="en-US" sz="1200" dirty="0">
                <a:solidFill>
                  <a:schemeClr val="accent5">
                    <a:lumMod val="75000"/>
                  </a:schemeClr>
                </a:solidFill>
              </a:rPr>
              <a:t>(FEB)</a:t>
            </a:r>
          </a:p>
          <a:p>
            <a:endParaRPr lang="en-US" sz="1200" dirty="0"/>
          </a:p>
          <a:p>
            <a:r>
              <a:rPr lang="en-US" sz="1200" dirty="0"/>
              <a:t>Detector Specific</a:t>
            </a:r>
          </a:p>
          <a:p>
            <a:endParaRPr lang="en-US" sz="1200" dirty="0"/>
          </a:p>
          <a:p>
            <a:r>
              <a:rPr lang="en-US" sz="1200" dirty="0"/>
              <a:t>-Amplification</a:t>
            </a:r>
          </a:p>
          <a:p>
            <a:r>
              <a:rPr lang="en-US" sz="1200" dirty="0"/>
              <a:t>-Shaping</a:t>
            </a:r>
          </a:p>
          <a:p>
            <a:r>
              <a:rPr lang="en-US" sz="1200" dirty="0"/>
              <a:t>-Digitization</a:t>
            </a:r>
          </a:p>
          <a:p>
            <a:r>
              <a:rPr lang="en-US" sz="1200" dirty="0"/>
              <a:t>-Zero Suppression</a:t>
            </a:r>
          </a:p>
          <a:p>
            <a:r>
              <a:rPr lang="en-US" sz="1200" dirty="0"/>
              <a:t>-Bias Control &amp; Monitoring</a:t>
            </a:r>
          </a:p>
          <a:p>
            <a:endParaRPr lang="en-US" sz="1200" dirty="0"/>
          </a:p>
          <a:p>
            <a:endParaRPr lang="en-US" sz="1200" dirty="0"/>
          </a:p>
          <a:p>
            <a:r>
              <a:rPr lang="en-US" sz="1200" dirty="0"/>
              <a:t>-ASIC/ADC</a:t>
            </a:r>
          </a:p>
          <a:p>
            <a:r>
              <a:rPr lang="en-US" sz="1200" dirty="0"/>
              <a:t>-Discrete</a:t>
            </a:r>
          </a:p>
          <a:p>
            <a:r>
              <a:rPr lang="en-US" sz="1200" dirty="0"/>
              <a:t>-Serial Link</a:t>
            </a:r>
          </a:p>
        </p:txBody>
      </p:sp>
      <p:sp>
        <p:nvSpPr>
          <p:cNvPr id="9" name="TextBox 8">
            <a:extLst>
              <a:ext uri="{FF2B5EF4-FFF2-40B4-BE49-F238E27FC236}">
                <a16:creationId xmlns:a16="http://schemas.microsoft.com/office/drawing/2014/main" id="{04B71446-E3AA-4433-B054-BD5259FD2A40}"/>
              </a:ext>
            </a:extLst>
          </p:cNvPr>
          <p:cNvSpPr txBox="1"/>
          <p:nvPr/>
        </p:nvSpPr>
        <p:spPr>
          <a:xfrm>
            <a:off x="4880009" y="2758807"/>
            <a:ext cx="1274087" cy="3046988"/>
          </a:xfrm>
          <a:prstGeom prst="rect">
            <a:avLst/>
          </a:prstGeom>
          <a:noFill/>
        </p:spPr>
        <p:txBody>
          <a:bodyPr wrap="square" rtlCol="0">
            <a:spAutoFit/>
          </a:bodyPr>
          <a:lstStyle/>
          <a:p>
            <a:r>
              <a:rPr lang="en-US" sz="1200" dirty="0">
                <a:solidFill>
                  <a:schemeClr val="accent5">
                    <a:lumMod val="75000"/>
                  </a:schemeClr>
                </a:solidFill>
              </a:rPr>
              <a:t>Readout Board</a:t>
            </a:r>
          </a:p>
          <a:p>
            <a:r>
              <a:rPr lang="en-US" sz="1200" dirty="0">
                <a:solidFill>
                  <a:schemeClr val="accent5">
                    <a:lumMod val="75000"/>
                  </a:schemeClr>
                </a:solidFill>
              </a:rPr>
              <a:t>(RDO)</a:t>
            </a:r>
          </a:p>
          <a:p>
            <a:endParaRPr lang="en-US" sz="1200" dirty="0"/>
          </a:p>
          <a:p>
            <a:r>
              <a:rPr lang="en-US" sz="1200" dirty="0"/>
              <a:t>Few Variants</a:t>
            </a:r>
          </a:p>
          <a:p>
            <a:endParaRPr lang="en-US" sz="1200" dirty="0"/>
          </a:p>
          <a:p>
            <a:r>
              <a:rPr lang="en-US" sz="1200" dirty="0"/>
              <a:t>-Communication</a:t>
            </a:r>
          </a:p>
          <a:p>
            <a:r>
              <a:rPr lang="en-US" sz="1200" dirty="0"/>
              <a:t>-Aggregation</a:t>
            </a:r>
          </a:p>
          <a:p>
            <a:r>
              <a:rPr lang="en-US" sz="1200" dirty="0"/>
              <a:t>-Formatting</a:t>
            </a:r>
          </a:p>
          <a:p>
            <a:r>
              <a:rPr lang="en-US" sz="1200" dirty="0"/>
              <a:t>-Data Readout</a:t>
            </a:r>
          </a:p>
          <a:p>
            <a:r>
              <a:rPr lang="en-US" sz="1200" dirty="0"/>
              <a:t>-Config &amp; Control</a:t>
            </a:r>
          </a:p>
          <a:p>
            <a:r>
              <a:rPr lang="en-US" sz="1200" dirty="0"/>
              <a:t>-Clock &amp; Timing</a:t>
            </a:r>
          </a:p>
          <a:p>
            <a:endParaRPr lang="en-US" sz="1200" dirty="0"/>
          </a:p>
          <a:p>
            <a:endParaRPr lang="en-US" sz="1200" dirty="0"/>
          </a:p>
          <a:p>
            <a:endParaRPr lang="en-US" sz="1200" dirty="0"/>
          </a:p>
          <a:p>
            <a:r>
              <a:rPr lang="en-US" sz="1200" dirty="0"/>
              <a:t>-FPGA</a:t>
            </a:r>
          </a:p>
          <a:p>
            <a:r>
              <a:rPr lang="en-US" sz="1200" dirty="0"/>
              <a:t>-Fiber Link</a:t>
            </a:r>
          </a:p>
        </p:txBody>
      </p:sp>
      <p:sp>
        <p:nvSpPr>
          <p:cNvPr id="10" name="TextBox 9">
            <a:extLst>
              <a:ext uri="{FF2B5EF4-FFF2-40B4-BE49-F238E27FC236}">
                <a16:creationId xmlns:a16="http://schemas.microsoft.com/office/drawing/2014/main" id="{D851DD68-A548-476A-9427-F850288C70DB}"/>
              </a:ext>
            </a:extLst>
          </p:cNvPr>
          <p:cNvSpPr txBox="1"/>
          <p:nvPr/>
        </p:nvSpPr>
        <p:spPr>
          <a:xfrm>
            <a:off x="6154096" y="2766060"/>
            <a:ext cx="1274087" cy="3231654"/>
          </a:xfrm>
          <a:prstGeom prst="rect">
            <a:avLst/>
          </a:prstGeom>
          <a:noFill/>
        </p:spPr>
        <p:txBody>
          <a:bodyPr wrap="square" rtlCol="0">
            <a:spAutoFit/>
          </a:bodyPr>
          <a:lstStyle/>
          <a:p>
            <a:r>
              <a:rPr lang="en-US" sz="1200" dirty="0">
                <a:solidFill>
                  <a:schemeClr val="accent5">
                    <a:lumMod val="75000"/>
                  </a:schemeClr>
                </a:solidFill>
              </a:rPr>
              <a:t>Data Aggregation Module (DAM)</a:t>
            </a:r>
          </a:p>
          <a:p>
            <a:endParaRPr lang="en-US" sz="1200" dirty="0"/>
          </a:p>
          <a:p>
            <a:r>
              <a:rPr lang="en-US" sz="1200" dirty="0"/>
              <a:t>Common</a:t>
            </a:r>
          </a:p>
          <a:p>
            <a:endParaRPr lang="en-US" sz="1200" dirty="0"/>
          </a:p>
          <a:p>
            <a:r>
              <a:rPr lang="en-US" sz="1200" dirty="0"/>
              <a:t>-Computing Interface</a:t>
            </a:r>
          </a:p>
          <a:p>
            <a:r>
              <a:rPr lang="en-US" sz="1200" dirty="0"/>
              <a:t>-Aggregation</a:t>
            </a:r>
          </a:p>
          <a:p>
            <a:r>
              <a:rPr lang="en-US" sz="1200" dirty="0"/>
              <a:t>-Software Trigger</a:t>
            </a:r>
          </a:p>
          <a:p>
            <a:r>
              <a:rPr lang="en-US" sz="1200" dirty="0"/>
              <a:t>-Config &amp; Control</a:t>
            </a:r>
          </a:p>
          <a:p>
            <a:r>
              <a:rPr lang="en-US" sz="1200" dirty="0"/>
              <a:t>-Clock &amp; Timing</a:t>
            </a:r>
          </a:p>
          <a:p>
            <a:endParaRPr lang="en-US" sz="1200" dirty="0"/>
          </a:p>
          <a:p>
            <a:endParaRPr lang="en-US" sz="1200" dirty="0"/>
          </a:p>
          <a:p>
            <a:endParaRPr lang="en-US" sz="1200" dirty="0"/>
          </a:p>
          <a:p>
            <a:r>
              <a:rPr lang="en-US" sz="1200" dirty="0"/>
              <a:t>-Large FPGA</a:t>
            </a:r>
          </a:p>
          <a:p>
            <a:r>
              <a:rPr lang="en-US" sz="1200" dirty="0"/>
              <a:t>-PCIe</a:t>
            </a:r>
          </a:p>
          <a:p>
            <a:r>
              <a:rPr lang="en-US" sz="1200" dirty="0"/>
              <a:t>-Ethernet</a:t>
            </a:r>
          </a:p>
        </p:txBody>
      </p:sp>
      <p:sp>
        <p:nvSpPr>
          <p:cNvPr id="11" name="TextBox 10">
            <a:extLst>
              <a:ext uri="{FF2B5EF4-FFF2-40B4-BE49-F238E27FC236}">
                <a16:creationId xmlns:a16="http://schemas.microsoft.com/office/drawing/2014/main" id="{A5D6E099-5CCD-43AD-B935-95291294272C}"/>
              </a:ext>
            </a:extLst>
          </p:cNvPr>
          <p:cNvSpPr txBox="1"/>
          <p:nvPr/>
        </p:nvSpPr>
        <p:spPr>
          <a:xfrm>
            <a:off x="7428183" y="2758807"/>
            <a:ext cx="1575464" cy="3046988"/>
          </a:xfrm>
          <a:prstGeom prst="rect">
            <a:avLst/>
          </a:prstGeom>
          <a:noFill/>
        </p:spPr>
        <p:txBody>
          <a:bodyPr wrap="square" rtlCol="0">
            <a:spAutoFit/>
          </a:bodyPr>
          <a:lstStyle/>
          <a:p>
            <a:r>
              <a:rPr lang="en-US" sz="1200" dirty="0">
                <a:solidFill>
                  <a:schemeClr val="accent5">
                    <a:lumMod val="75000"/>
                  </a:schemeClr>
                </a:solidFill>
              </a:rPr>
              <a:t>Computing</a:t>
            </a:r>
          </a:p>
          <a:p>
            <a:endParaRPr lang="en-US" sz="1200" dirty="0"/>
          </a:p>
          <a:p>
            <a:endParaRPr lang="en-US" sz="1200" dirty="0"/>
          </a:p>
          <a:p>
            <a:r>
              <a:rPr lang="en-US" sz="1200" dirty="0"/>
              <a:t>Common</a:t>
            </a:r>
          </a:p>
          <a:p>
            <a:endParaRPr lang="en-US" sz="1200" dirty="0"/>
          </a:p>
          <a:p>
            <a:r>
              <a:rPr lang="en-US" sz="1200" dirty="0"/>
              <a:t>-Data Buffering and Sinking</a:t>
            </a:r>
          </a:p>
          <a:p>
            <a:r>
              <a:rPr lang="en-US" sz="1200" dirty="0"/>
              <a:t>-Calibration Support</a:t>
            </a:r>
          </a:p>
          <a:p>
            <a:r>
              <a:rPr lang="en-US" sz="1200" dirty="0"/>
              <a:t>-QA/Scalers</a:t>
            </a:r>
          </a:p>
          <a:p>
            <a:r>
              <a:rPr lang="en-US" sz="1200" dirty="0"/>
              <a:t>-Collider Feedback</a:t>
            </a:r>
          </a:p>
          <a:p>
            <a:r>
              <a:rPr lang="en-US" sz="1200" dirty="0"/>
              <a:t>-Event ID/Building</a:t>
            </a:r>
          </a:p>
          <a:p>
            <a:r>
              <a:rPr lang="en-US" sz="1200" dirty="0"/>
              <a:t>-Software Trigger</a:t>
            </a:r>
          </a:p>
          <a:p>
            <a:r>
              <a:rPr lang="en-US" sz="1200" dirty="0"/>
              <a:t>-Monitoring</a:t>
            </a:r>
          </a:p>
          <a:p>
            <a:endParaRPr lang="en-US" sz="1200" dirty="0"/>
          </a:p>
          <a:p>
            <a:r>
              <a:rPr lang="en-US" sz="1200" dirty="0"/>
              <a:t>-COTS</a:t>
            </a:r>
          </a:p>
          <a:p>
            <a:r>
              <a:rPr lang="en-US" sz="1200" dirty="0"/>
              <a:t>-Ethernet</a:t>
            </a:r>
          </a:p>
        </p:txBody>
      </p:sp>
      <p:pic>
        <p:nvPicPr>
          <p:cNvPr id="12" name="Picture 11">
            <a:extLst>
              <a:ext uri="{FF2B5EF4-FFF2-40B4-BE49-F238E27FC236}">
                <a16:creationId xmlns:a16="http://schemas.microsoft.com/office/drawing/2014/main" id="{8E664124-1E4B-4E27-9AE6-CBF35C8F5224}"/>
              </a:ext>
            </a:extLst>
          </p:cNvPr>
          <p:cNvPicPr>
            <a:picLocks noChangeAspect="1"/>
          </p:cNvPicPr>
          <p:nvPr/>
        </p:nvPicPr>
        <p:blipFill>
          <a:blip r:embed="rId2"/>
          <a:stretch>
            <a:fillRect/>
          </a:stretch>
        </p:blipFill>
        <p:spPr>
          <a:xfrm>
            <a:off x="1253157" y="1920056"/>
            <a:ext cx="720941" cy="673367"/>
          </a:xfrm>
          <a:prstGeom prst="rect">
            <a:avLst/>
          </a:prstGeom>
        </p:spPr>
      </p:pic>
      <p:sp>
        <p:nvSpPr>
          <p:cNvPr id="13" name="Rectangle 12">
            <a:extLst>
              <a:ext uri="{FF2B5EF4-FFF2-40B4-BE49-F238E27FC236}">
                <a16:creationId xmlns:a16="http://schemas.microsoft.com/office/drawing/2014/main" id="{5549153C-B100-421C-9509-F1C5F7673D14}"/>
              </a:ext>
            </a:extLst>
          </p:cNvPr>
          <p:cNvSpPr/>
          <p:nvPr/>
        </p:nvSpPr>
        <p:spPr>
          <a:xfrm>
            <a:off x="2372765" y="1759985"/>
            <a:ext cx="922015" cy="861172"/>
          </a:xfrm>
          <a:prstGeom prst="rect">
            <a:avLst/>
          </a:prstGeom>
          <a:solidFill>
            <a:srgbClr val="FFFB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044D42-7787-465D-9ECD-E58559449D6A}"/>
              </a:ext>
            </a:extLst>
          </p:cNvPr>
          <p:cNvSpPr/>
          <p:nvPr/>
        </p:nvSpPr>
        <p:spPr>
          <a:xfrm>
            <a:off x="3707416" y="1759985"/>
            <a:ext cx="922015" cy="8611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7CDA14-6F1A-4931-BB1A-660A2829C785}"/>
              </a:ext>
            </a:extLst>
          </p:cNvPr>
          <p:cNvSpPr/>
          <p:nvPr/>
        </p:nvSpPr>
        <p:spPr>
          <a:xfrm>
            <a:off x="4987969" y="1759985"/>
            <a:ext cx="922015" cy="86117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8DA97C-4FC9-4B84-A5A2-BCEAB2E8962D}"/>
              </a:ext>
            </a:extLst>
          </p:cNvPr>
          <p:cNvSpPr/>
          <p:nvPr/>
        </p:nvSpPr>
        <p:spPr>
          <a:xfrm>
            <a:off x="6221487" y="1759985"/>
            <a:ext cx="922015" cy="86117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DF53CF3-3716-4C86-83AB-DF3AA7CD10B7}"/>
              </a:ext>
            </a:extLst>
          </p:cNvPr>
          <p:cNvSpPr/>
          <p:nvPr/>
        </p:nvSpPr>
        <p:spPr>
          <a:xfrm>
            <a:off x="7502040" y="1759985"/>
            <a:ext cx="922015" cy="8611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63D34FE-17BD-4C0E-A5B4-B62AA754A14D}"/>
              </a:ext>
            </a:extLst>
          </p:cNvPr>
          <p:cNvSpPr/>
          <p:nvPr/>
        </p:nvSpPr>
        <p:spPr>
          <a:xfrm>
            <a:off x="6221487" y="593863"/>
            <a:ext cx="922015" cy="86117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F23A66-5F6A-4AB1-BA74-F042EDD5BD7F}"/>
              </a:ext>
            </a:extLst>
          </p:cNvPr>
          <p:cNvSpPr txBox="1"/>
          <p:nvPr/>
        </p:nvSpPr>
        <p:spPr>
          <a:xfrm>
            <a:off x="6128138" y="304239"/>
            <a:ext cx="2650602" cy="1384995"/>
          </a:xfrm>
          <a:prstGeom prst="rect">
            <a:avLst/>
          </a:prstGeom>
          <a:noFill/>
        </p:spPr>
        <p:txBody>
          <a:bodyPr wrap="square" rtlCol="0">
            <a:spAutoFit/>
          </a:bodyPr>
          <a:lstStyle/>
          <a:p>
            <a:r>
              <a:rPr lang="en-US" sz="1200" dirty="0">
                <a:solidFill>
                  <a:schemeClr val="accent5">
                    <a:lumMod val="75000"/>
                  </a:schemeClr>
                </a:solidFill>
              </a:rPr>
              <a:t>Global Timing Unit (GTU)</a:t>
            </a:r>
          </a:p>
          <a:p>
            <a:endParaRPr lang="en-US" sz="1200" dirty="0"/>
          </a:p>
          <a:p>
            <a:r>
              <a:rPr lang="en-US" sz="1200" dirty="0"/>
              <a:t>	    -Interfaces to Collider, 	     Run Control &amp; DAM</a:t>
            </a:r>
          </a:p>
          <a:p>
            <a:r>
              <a:rPr lang="en-US" sz="1200" dirty="0"/>
              <a:t>	    -Config &amp; Control</a:t>
            </a:r>
          </a:p>
          <a:p>
            <a:r>
              <a:rPr lang="en-US" sz="1200" dirty="0"/>
              <a:t>	    -Clock &amp; Timing</a:t>
            </a:r>
          </a:p>
          <a:p>
            <a:endParaRPr lang="en-US" sz="1200" dirty="0"/>
          </a:p>
        </p:txBody>
      </p:sp>
      <p:sp>
        <p:nvSpPr>
          <p:cNvPr id="20" name="Rectangle: Rounded Corners 19">
            <a:extLst>
              <a:ext uri="{FF2B5EF4-FFF2-40B4-BE49-F238E27FC236}">
                <a16:creationId xmlns:a16="http://schemas.microsoft.com/office/drawing/2014/main" id="{3AC2F7A1-2508-4811-8CF9-B832BD767178}"/>
              </a:ext>
            </a:extLst>
          </p:cNvPr>
          <p:cNvSpPr/>
          <p:nvPr/>
        </p:nvSpPr>
        <p:spPr>
          <a:xfrm>
            <a:off x="1005840" y="1607574"/>
            <a:ext cx="2468880" cy="1151233"/>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4C16912-AB4A-4F3B-8D4D-C5DB1AAA320D}"/>
              </a:ext>
            </a:extLst>
          </p:cNvPr>
          <p:cNvSpPr txBox="1"/>
          <p:nvPr/>
        </p:nvSpPr>
        <p:spPr>
          <a:xfrm>
            <a:off x="1782471" y="1309349"/>
            <a:ext cx="1140043" cy="461665"/>
          </a:xfrm>
          <a:prstGeom prst="rect">
            <a:avLst/>
          </a:prstGeom>
          <a:noFill/>
        </p:spPr>
        <p:txBody>
          <a:bodyPr wrap="square" rtlCol="0">
            <a:spAutoFit/>
          </a:bodyPr>
          <a:lstStyle/>
          <a:p>
            <a:r>
              <a:rPr lang="en-US" sz="1200" dirty="0"/>
              <a:t>On Detector</a:t>
            </a:r>
          </a:p>
          <a:p>
            <a:endParaRPr lang="en-US" sz="1200" dirty="0"/>
          </a:p>
        </p:txBody>
      </p:sp>
      <p:sp>
        <p:nvSpPr>
          <p:cNvPr id="22" name="Freeform: Shape 21">
            <a:extLst>
              <a:ext uri="{FF2B5EF4-FFF2-40B4-BE49-F238E27FC236}">
                <a16:creationId xmlns:a16="http://schemas.microsoft.com/office/drawing/2014/main" id="{CA19D5DC-A15A-4070-8257-5B5AFDB8C138}"/>
              </a:ext>
            </a:extLst>
          </p:cNvPr>
          <p:cNvSpPr/>
          <p:nvPr/>
        </p:nvSpPr>
        <p:spPr>
          <a:xfrm>
            <a:off x="1902542" y="2003292"/>
            <a:ext cx="870155" cy="238463"/>
          </a:xfrm>
          <a:custGeom>
            <a:avLst/>
            <a:gdLst>
              <a:gd name="connsiteX0" fmla="*/ 0 w 870155"/>
              <a:gd name="connsiteY0" fmla="*/ 135224 h 238463"/>
              <a:gd name="connsiteX1" fmla="*/ 265471 w 870155"/>
              <a:gd name="connsiteY1" fmla="*/ 2489 h 238463"/>
              <a:gd name="connsiteX2" fmla="*/ 870155 w 870155"/>
              <a:gd name="connsiteY2" fmla="*/ 238463 h 238463"/>
            </a:gdLst>
            <a:ahLst/>
            <a:cxnLst>
              <a:cxn ang="0">
                <a:pos x="connsiteX0" y="connsiteY0"/>
              </a:cxn>
              <a:cxn ang="0">
                <a:pos x="connsiteX1" y="connsiteY1"/>
              </a:cxn>
              <a:cxn ang="0">
                <a:pos x="connsiteX2" y="connsiteY2"/>
              </a:cxn>
            </a:cxnLst>
            <a:rect l="l" t="t" r="r" b="b"/>
            <a:pathLst>
              <a:path w="870155" h="238463">
                <a:moveTo>
                  <a:pt x="0" y="135224"/>
                </a:moveTo>
                <a:cubicBezTo>
                  <a:pt x="60222" y="60253"/>
                  <a:pt x="120445" y="-14717"/>
                  <a:pt x="265471" y="2489"/>
                </a:cubicBezTo>
                <a:cubicBezTo>
                  <a:pt x="410497" y="19695"/>
                  <a:pt x="640326" y="129079"/>
                  <a:pt x="870155" y="238463"/>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1354DDBB-792B-4D7E-9A03-069FE7B11C63}"/>
              </a:ext>
            </a:extLst>
          </p:cNvPr>
          <p:cNvCxnSpPr/>
          <p:nvPr/>
        </p:nvCxnSpPr>
        <p:spPr>
          <a:xfrm>
            <a:off x="4629431" y="2003292"/>
            <a:ext cx="358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3D7AF0F-E07C-4B62-A779-1443AD4DB4CD}"/>
              </a:ext>
            </a:extLst>
          </p:cNvPr>
          <p:cNvCxnSpPr/>
          <p:nvPr/>
        </p:nvCxnSpPr>
        <p:spPr>
          <a:xfrm flipH="1">
            <a:off x="4629431" y="2354580"/>
            <a:ext cx="358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5D56FB0-D8FF-4DAB-BA33-10AE15657E91}"/>
              </a:ext>
            </a:extLst>
          </p:cNvPr>
          <p:cNvCxnSpPr/>
          <p:nvPr/>
        </p:nvCxnSpPr>
        <p:spPr>
          <a:xfrm>
            <a:off x="5909984" y="2003108"/>
            <a:ext cx="3115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B69FE4D-8946-4C37-BFCA-2BA2E9312373}"/>
              </a:ext>
            </a:extLst>
          </p:cNvPr>
          <p:cNvCxnSpPr/>
          <p:nvPr/>
        </p:nvCxnSpPr>
        <p:spPr>
          <a:xfrm flipH="1">
            <a:off x="5909984" y="2354580"/>
            <a:ext cx="3115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6AB085B-9067-4D2E-B127-1C32ECE5C626}"/>
              </a:ext>
            </a:extLst>
          </p:cNvPr>
          <p:cNvCxnSpPr/>
          <p:nvPr/>
        </p:nvCxnSpPr>
        <p:spPr>
          <a:xfrm>
            <a:off x="7143502" y="2003108"/>
            <a:ext cx="358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7EFEE6F-58DD-4B26-851C-5A3B56474E78}"/>
              </a:ext>
            </a:extLst>
          </p:cNvPr>
          <p:cNvCxnSpPr/>
          <p:nvPr/>
        </p:nvCxnSpPr>
        <p:spPr>
          <a:xfrm flipH="1">
            <a:off x="7143502" y="2354580"/>
            <a:ext cx="358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E82DC30-28BC-4C2C-9797-529D5CC0DC3C}"/>
              </a:ext>
            </a:extLst>
          </p:cNvPr>
          <p:cNvCxnSpPr/>
          <p:nvPr/>
        </p:nvCxnSpPr>
        <p:spPr>
          <a:xfrm flipV="1">
            <a:off x="6492240" y="1455035"/>
            <a:ext cx="0" cy="30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A269D87-B6A6-4582-AD50-B9AB80600105}"/>
              </a:ext>
            </a:extLst>
          </p:cNvPr>
          <p:cNvCxnSpPr/>
          <p:nvPr/>
        </p:nvCxnSpPr>
        <p:spPr>
          <a:xfrm>
            <a:off x="6894342" y="1455035"/>
            <a:ext cx="0" cy="30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9763EC-8EBE-4F46-958A-F5C07B810D44}"/>
              </a:ext>
            </a:extLst>
          </p:cNvPr>
          <p:cNvSpPr txBox="1"/>
          <p:nvPr/>
        </p:nvSpPr>
        <p:spPr>
          <a:xfrm>
            <a:off x="1956098" y="1782043"/>
            <a:ext cx="718427" cy="646331"/>
          </a:xfrm>
          <a:prstGeom prst="rect">
            <a:avLst/>
          </a:prstGeom>
          <a:noFill/>
        </p:spPr>
        <p:txBody>
          <a:bodyPr wrap="square" rtlCol="0">
            <a:spAutoFit/>
          </a:bodyPr>
          <a:lstStyle/>
          <a:p>
            <a:r>
              <a:rPr lang="en-US" sz="1200" dirty="0"/>
              <a:t>SMT BGA</a:t>
            </a:r>
          </a:p>
          <a:p>
            <a:endParaRPr lang="en-US" sz="1200" dirty="0"/>
          </a:p>
        </p:txBody>
      </p:sp>
      <p:cxnSp>
        <p:nvCxnSpPr>
          <p:cNvPr id="33" name="Straight Arrow Connector 32">
            <a:extLst>
              <a:ext uri="{FF2B5EF4-FFF2-40B4-BE49-F238E27FC236}">
                <a16:creationId xmlns:a16="http://schemas.microsoft.com/office/drawing/2014/main" id="{1354DDBB-792B-4D7E-9A03-069FE7B11C63}"/>
              </a:ext>
            </a:extLst>
          </p:cNvPr>
          <p:cNvCxnSpPr/>
          <p:nvPr/>
        </p:nvCxnSpPr>
        <p:spPr>
          <a:xfrm>
            <a:off x="3294780" y="2003292"/>
            <a:ext cx="412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AF0F-E07C-4B62-A779-1443AD4DB4CD}"/>
              </a:ext>
            </a:extLst>
          </p:cNvPr>
          <p:cNvCxnSpPr/>
          <p:nvPr/>
        </p:nvCxnSpPr>
        <p:spPr>
          <a:xfrm flipH="1">
            <a:off x="3294780" y="2354580"/>
            <a:ext cx="4126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919B8470-16A3-42C3-B8F6-4B93B7D27E58}"/>
              </a:ext>
            </a:extLst>
          </p:cNvPr>
          <p:cNvSpPr/>
          <p:nvPr/>
        </p:nvSpPr>
        <p:spPr>
          <a:xfrm>
            <a:off x="768929" y="1132609"/>
            <a:ext cx="4142093" cy="2140527"/>
          </a:xfrm>
          <a:prstGeom prst="roundRect">
            <a:avLst/>
          </a:prstGeom>
          <a:noFill/>
          <a:ln w="254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a:extLst>
              <a:ext uri="{FF2B5EF4-FFF2-40B4-BE49-F238E27FC236}">
                <a16:creationId xmlns:a16="http://schemas.microsoft.com/office/drawing/2014/main" id="{3E812369-7D03-A8C7-C78D-E709FA2EE558}"/>
              </a:ext>
            </a:extLst>
          </p:cNvPr>
          <p:cNvSpPr>
            <a:spLocks noGrp="1"/>
          </p:cNvSpPr>
          <p:nvPr>
            <p:ph type="sldNum" sz="quarter" idx="12"/>
          </p:nvPr>
        </p:nvSpPr>
        <p:spPr/>
        <p:txBody>
          <a:bodyPr/>
          <a:lstStyle/>
          <a:p>
            <a:fld id="{893C5830-40F3-F04E-B2E3-10E6672BA8FF}" type="slidenum">
              <a:rPr lang="en-US" smtClean="0"/>
              <a:t>6</a:t>
            </a:fld>
            <a:endParaRPr lang="en-US" dirty="0"/>
          </a:p>
        </p:txBody>
      </p:sp>
      <p:sp>
        <p:nvSpPr>
          <p:cNvPr id="25" name="TextBox 24">
            <a:extLst>
              <a:ext uri="{FF2B5EF4-FFF2-40B4-BE49-F238E27FC236}">
                <a16:creationId xmlns:a16="http://schemas.microsoft.com/office/drawing/2014/main" id="{C3925E40-00C3-8A4E-20BC-B72B8B884C0D}"/>
              </a:ext>
            </a:extLst>
          </p:cNvPr>
          <p:cNvSpPr txBox="1"/>
          <p:nvPr/>
        </p:nvSpPr>
        <p:spPr>
          <a:xfrm>
            <a:off x="6371163" y="6134"/>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spTree>
    <p:extLst>
      <p:ext uri="{BB962C8B-B14F-4D97-AF65-F5344CB8AC3E}">
        <p14:creationId xmlns:p14="http://schemas.microsoft.com/office/powerpoint/2010/main" val="99321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43F43A0-818B-E925-85CD-B343662CE6CD}"/>
              </a:ext>
            </a:extLst>
          </p:cNvPr>
          <p:cNvSpPr/>
          <p:nvPr/>
        </p:nvSpPr>
        <p:spPr>
          <a:xfrm>
            <a:off x="266699" y="434078"/>
            <a:ext cx="8610602" cy="2752900"/>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C8C9FB6-3298-554A-70F5-18A68594F7D5}"/>
              </a:ext>
            </a:extLst>
          </p:cNvPr>
          <p:cNvSpPr/>
          <p:nvPr/>
        </p:nvSpPr>
        <p:spPr>
          <a:xfrm>
            <a:off x="266699" y="3270497"/>
            <a:ext cx="8610602" cy="2698503"/>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E9C95FF-3C3E-50C0-268F-B7B081390CF8}"/>
              </a:ext>
            </a:extLst>
          </p:cNvPr>
          <p:cNvCxnSpPr>
            <a:cxnSpLocks/>
          </p:cNvCxnSpPr>
          <p:nvPr/>
        </p:nvCxnSpPr>
        <p:spPr>
          <a:xfrm flipH="1">
            <a:off x="4301165" y="3567247"/>
            <a:ext cx="612056" cy="2037686"/>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0F7DF8C-8248-6AB0-E67D-E8E1F0E54508}"/>
              </a:ext>
            </a:extLst>
          </p:cNvPr>
          <p:cNvSpPr/>
          <p:nvPr/>
        </p:nvSpPr>
        <p:spPr>
          <a:xfrm>
            <a:off x="2658036" y="3755954"/>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FEB</a:t>
            </a:r>
          </a:p>
        </p:txBody>
      </p:sp>
      <p:sp>
        <p:nvSpPr>
          <p:cNvPr id="8" name="Rectangle 7">
            <a:extLst>
              <a:ext uri="{FF2B5EF4-FFF2-40B4-BE49-F238E27FC236}">
                <a16:creationId xmlns:a16="http://schemas.microsoft.com/office/drawing/2014/main" id="{94D3DDA3-EEDD-556F-57B8-E9D6DCC15171}"/>
              </a:ext>
            </a:extLst>
          </p:cNvPr>
          <p:cNvSpPr/>
          <p:nvPr/>
        </p:nvSpPr>
        <p:spPr>
          <a:xfrm>
            <a:off x="3776795" y="3737670"/>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RDO</a:t>
            </a:r>
          </a:p>
        </p:txBody>
      </p:sp>
      <p:sp>
        <p:nvSpPr>
          <p:cNvPr id="9" name="Rectangle 8">
            <a:extLst>
              <a:ext uri="{FF2B5EF4-FFF2-40B4-BE49-F238E27FC236}">
                <a16:creationId xmlns:a16="http://schemas.microsoft.com/office/drawing/2014/main" id="{FBE71A04-5EF1-D355-CC77-2041B2936463}"/>
              </a:ext>
            </a:extLst>
          </p:cNvPr>
          <p:cNvSpPr/>
          <p:nvPr/>
        </p:nvSpPr>
        <p:spPr>
          <a:xfrm>
            <a:off x="6225933" y="3737671"/>
            <a:ext cx="1144379"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Readout Computer</a:t>
            </a:r>
          </a:p>
        </p:txBody>
      </p:sp>
      <p:sp>
        <p:nvSpPr>
          <p:cNvPr id="10" name="Rectangle 9">
            <a:extLst>
              <a:ext uri="{FF2B5EF4-FFF2-40B4-BE49-F238E27FC236}">
                <a16:creationId xmlns:a16="http://schemas.microsoft.com/office/drawing/2014/main" id="{7FDA0B7E-6ACF-4011-38ED-670E980B2162}"/>
              </a:ext>
            </a:extLst>
          </p:cNvPr>
          <p:cNvSpPr/>
          <p:nvPr/>
        </p:nvSpPr>
        <p:spPr>
          <a:xfrm>
            <a:off x="1658741" y="3751565"/>
            <a:ext cx="817492"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Detector</a:t>
            </a:r>
          </a:p>
        </p:txBody>
      </p:sp>
      <p:cxnSp>
        <p:nvCxnSpPr>
          <p:cNvPr id="11" name="Straight Connector 10">
            <a:extLst>
              <a:ext uri="{FF2B5EF4-FFF2-40B4-BE49-F238E27FC236}">
                <a16:creationId xmlns:a16="http://schemas.microsoft.com/office/drawing/2014/main" id="{B77213D3-6F4E-17F1-285D-127AFB253D5D}"/>
              </a:ext>
            </a:extLst>
          </p:cNvPr>
          <p:cNvCxnSpPr>
            <a:cxnSpLocks/>
          </p:cNvCxnSpPr>
          <p:nvPr/>
        </p:nvCxnSpPr>
        <p:spPr>
          <a:xfrm flipV="1">
            <a:off x="2433119" y="3516446"/>
            <a:ext cx="224917" cy="86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6B3D71-CE55-6703-16A2-FD52B8C21DE1}"/>
              </a:ext>
            </a:extLst>
          </p:cNvPr>
          <p:cNvCxnSpPr>
            <a:cxnSpLocks/>
          </p:cNvCxnSpPr>
          <p:nvPr/>
        </p:nvCxnSpPr>
        <p:spPr>
          <a:xfrm flipV="1">
            <a:off x="3299040" y="3516447"/>
            <a:ext cx="477755" cy="134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B6681-A7D6-943C-AA73-FB49CE72C625}"/>
              </a:ext>
            </a:extLst>
          </p:cNvPr>
          <p:cNvCxnSpPr>
            <a:cxnSpLocks/>
          </p:cNvCxnSpPr>
          <p:nvPr/>
        </p:nvCxnSpPr>
        <p:spPr>
          <a:xfrm flipV="1">
            <a:off x="7650550" y="3637096"/>
            <a:ext cx="306057" cy="14541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56FCFC9-C880-703A-BBBA-2C000EB6E636}"/>
              </a:ext>
            </a:extLst>
          </p:cNvPr>
          <p:cNvSpPr/>
          <p:nvPr/>
        </p:nvSpPr>
        <p:spPr>
          <a:xfrm>
            <a:off x="4997244" y="3737671"/>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DAM</a:t>
            </a:r>
          </a:p>
        </p:txBody>
      </p:sp>
      <p:sp>
        <p:nvSpPr>
          <p:cNvPr id="15" name="Arrow: Right 14">
            <a:extLst>
              <a:ext uri="{FF2B5EF4-FFF2-40B4-BE49-F238E27FC236}">
                <a16:creationId xmlns:a16="http://schemas.microsoft.com/office/drawing/2014/main" id="{1238AADA-B039-A235-D2F3-564BAB00C2D3}"/>
              </a:ext>
            </a:extLst>
          </p:cNvPr>
          <p:cNvSpPr/>
          <p:nvPr/>
        </p:nvSpPr>
        <p:spPr>
          <a:xfrm>
            <a:off x="5558963" y="3870100"/>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2A085043-0F69-85FD-FAB2-38EBED50FD1F}"/>
              </a:ext>
            </a:extLst>
          </p:cNvPr>
          <p:cNvSpPr txBox="1"/>
          <p:nvPr/>
        </p:nvSpPr>
        <p:spPr>
          <a:xfrm>
            <a:off x="5617689" y="3766592"/>
            <a:ext cx="447558" cy="196208"/>
          </a:xfrm>
          <a:prstGeom prst="rect">
            <a:avLst/>
          </a:prstGeom>
          <a:noFill/>
        </p:spPr>
        <p:txBody>
          <a:bodyPr wrap="none" rtlCol="0">
            <a:spAutoFit/>
          </a:bodyPr>
          <a:lstStyle/>
          <a:p>
            <a:r>
              <a:rPr lang="en-US" sz="675" dirty="0"/>
              <a:t>PCI/Eth</a:t>
            </a:r>
          </a:p>
        </p:txBody>
      </p:sp>
      <p:sp>
        <p:nvSpPr>
          <p:cNvPr id="17" name="Arrow: Right 16">
            <a:extLst>
              <a:ext uri="{FF2B5EF4-FFF2-40B4-BE49-F238E27FC236}">
                <a16:creationId xmlns:a16="http://schemas.microsoft.com/office/drawing/2014/main" id="{E27AC4DC-284C-0656-B079-0981FEFFA086}"/>
              </a:ext>
            </a:extLst>
          </p:cNvPr>
          <p:cNvSpPr/>
          <p:nvPr/>
        </p:nvSpPr>
        <p:spPr>
          <a:xfrm>
            <a:off x="4334395" y="3870100"/>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AE9908F4-42BE-BEB9-0AFC-F4CE9B3CFAAC}"/>
              </a:ext>
            </a:extLst>
          </p:cNvPr>
          <p:cNvSpPr txBox="1"/>
          <p:nvPr/>
        </p:nvSpPr>
        <p:spPr>
          <a:xfrm>
            <a:off x="4393120" y="3766592"/>
            <a:ext cx="362600" cy="196208"/>
          </a:xfrm>
          <a:prstGeom prst="rect">
            <a:avLst/>
          </a:prstGeom>
          <a:noFill/>
        </p:spPr>
        <p:txBody>
          <a:bodyPr wrap="none" rtlCol="0">
            <a:spAutoFit/>
          </a:bodyPr>
          <a:lstStyle/>
          <a:p>
            <a:r>
              <a:rPr lang="en-US" sz="675" dirty="0"/>
              <a:t>Fiber</a:t>
            </a:r>
          </a:p>
        </p:txBody>
      </p:sp>
      <p:sp>
        <p:nvSpPr>
          <p:cNvPr id="19" name="Arrow: Right 18">
            <a:extLst>
              <a:ext uri="{FF2B5EF4-FFF2-40B4-BE49-F238E27FC236}">
                <a16:creationId xmlns:a16="http://schemas.microsoft.com/office/drawing/2014/main" id="{71C8C38A-9759-82E8-A916-14A041A3E0DD}"/>
              </a:ext>
            </a:extLst>
          </p:cNvPr>
          <p:cNvSpPr/>
          <p:nvPr/>
        </p:nvSpPr>
        <p:spPr>
          <a:xfrm>
            <a:off x="3215762" y="3864450"/>
            <a:ext cx="540146"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BF726B31-CEA7-177D-1354-DDC5D6F2B6DE}"/>
              </a:ext>
            </a:extLst>
          </p:cNvPr>
          <p:cNvSpPr txBox="1"/>
          <p:nvPr/>
        </p:nvSpPr>
        <p:spPr>
          <a:xfrm>
            <a:off x="3252429" y="3747498"/>
            <a:ext cx="439544" cy="196208"/>
          </a:xfrm>
          <a:prstGeom prst="rect">
            <a:avLst/>
          </a:prstGeom>
          <a:noFill/>
        </p:spPr>
        <p:txBody>
          <a:bodyPr wrap="none" rtlCol="0">
            <a:spAutoFit/>
          </a:bodyPr>
          <a:lstStyle/>
          <a:p>
            <a:r>
              <a:rPr lang="en-US" sz="675" dirty="0"/>
              <a:t>Copper</a:t>
            </a:r>
          </a:p>
        </p:txBody>
      </p:sp>
      <p:graphicFrame>
        <p:nvGraphicFramePr>
          <p:cNvPr id="21" name="Table 48">
            <a:extLst>
              <a:ext uri="{FF2B5EF4-FFF2-40B4-BE49-F238E27FC236}">
                <a16:creationId xmlns:a16="http://schemas.microsoft.com/office/drawing/2014/main" id="{3BC38192-DD70-1526-7F63-667D7965C23B}"/>
              </a:ext>
            </a:extLst>
          </p:cNvPr>
          <p:cNvGraphicFramePr>
            <a:graphicFrameLocks noGrp="1"/>
          </p:cNvGraphicFramePr>
          <p:nvPr>
            <p:extLst>
              <p:ext uri="{D42A27DB-BD31-4B8C-83A1-F6EECF244321}">
                <p14:modId xmlns:p14="http://schemas.microsoft.com/office/powerpoint/2010/main" val="3454273665"/>
              </p:ext>
            </p:extLst>
          </p:nvPr>
        </p:nvGraphicFramePr>
        <p:xfrm>
          <a:off x="535433" y="4273761"/>
          <a:ext cx="1790301" cy="190500"/>
        </p:xfrm>
        <a:graphic>
          <a:graphicData uri="http://schemas.openxmlformats.org/drawingml/2006/table">
            <a:tbl>
              <a:tblPr firstRow="1" bandRow="1">
                <a:tableStyleId>{5C22544A-7EE6-4342-B048-85BDC9FD1C3A}</a:tableStyleId>
              </a:tblPr>
              <a:tblGrid>
                <a:gridCol w="876301">
                  <a:extLst>
                    <a:ext uri="{9D8B030D-6E8A-4147-A177-3AD203B41FA5}">
                      <a16:colId xmlns:a16="http://schemas.microsoft.com/office/drawing/2014/main" val="3877741135"/>
                    </a:ext>
                  </a:extLst>
                </a:gridCol>
                <a:gridCol w="914000">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100% Occupancy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27.5-1760 Pb/sec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bl>
          </a:graphicData>
        </a:graphic>
      </p:graphicFrame>
      <p:graphicFrame>
        <p:nvGraphicFramePr>
          <p:cNvPr id="22" name="Table 21">
            <a:extLst>
              <a:ext uri="{FF2B5EF4-FFF2-40B4-BE49-F238E27FC236}">
                <a16:creationId xmlns:a16="http://schemas.microsoft.com/office/drawing/2014/main" id="{294BD411-20BF-3DFD-CD4D-62C587DBE928}"/>
              </a:ext>
            </a:extLst>
          </p:cNvPr>
          <p:cNvGraphicFramePr>
            <a:graphicFrameLocks noGrp="1"/>
          </p:cNvGraphicFramePr>
          <p:nvPr>
            <p:extLst>
              <p:ext uri="{D42A27DB-BD31-4B8C-83A1-F6EECF244321}">
                <p14:modId xmlns:p14="http://schemas.microsoft.com/office/powerpoint/2010/main" val="398186538"/>
              </p:ext>
            </p:extLst>
          </p:nvPr>
        </p:nvGraphicFramePr>
        <p:xfrm>
          <a:off x="927306" y="4665916"/>
          <a:ext cx="2330779" cy="571500"/>
        </p:xfrm>
        <a:graphic>
          <a:graphicData uri="http://schemas.openxmlformats.org/drawingml/2006/table">
            <a:tbl>
              <a:tblPr firstRow="1" bandRow="1">
                <a:tableStyleId>{5C22544A-7EE6-4342-B048-85BDC9FD1C3A}</a:tableStyleId>
              </a:tblPr>
              <a:tblGrid>
                <a:gridCol w="1550807">
                  <a:extLst>
                    <a:ext uri="{9D8B030D-6E8A-4147-A177-3AD203B41FA5}">
                      <a16:colId xmlns:a16="http://schemas.microsoft.com/office/drawing/2014/main" val="3877741135"/>
                    </a:ext>
                  </a:extLst>
                </a:gridCol>
                <a:gridCol w="779972">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3.4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 Tb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3276082"/>
                  </a:ext>
                </a:extLst>
              </a:tr>
              <a:tr h="182880">
                <a:tc>
                  <a:txBody>
                    <a:bodyPr/>
                    <a:lstStyle/>
                    <a:p>
                      <a:r>
                        <a:rPr lang="en-US" sz="800" b="0" dirty="0">
                          <a:solidFill>
                            <a:sysClr val="windowText" lastClr="000000"/>
                          </a:solidFill>
                        </a:rPr>
                        <a:t>Signal from Physics + Background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400 Gb /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7577381"/>
                  </a:ext>
                </a:extLst>
              </a:tr>
            </a:tbl>
          </a:graphicData>
        </a:graphic>
      </p:graphicFrame>
      <p:graphicFrame>
        <p:nvGraphicFramePr>
          <p:cNvPr id="23" name="Table 22">
            <a:extLst>
              <a:ext uri="{FF2B5EF4-FFF2-40B4-BE49-F238E27FC236}">
                <a16:creationId xmlns:a16="http://schemas.microsoft.com/office/drawing/2014/main" id="{2684B54B-8BB6-AEBE-E734-1472A0B7A8D3}"/>
              </a:ext>
            </a:extLst>
          </p:cNvPr>
          <p:cNvGraphicFramePr>
            <a:graphicFrameLocks noGrp="1"/>
          </p:cNvGraphicFramePr>
          <p:nvPr>
            <p:extLst>
              <p:ext uri="{D42A27DB-BD31-4B8C-83A1-F6EECF244321}">
                <p14:modId xmlns:p14="http://schemas.microsoft.com/office/powerpoint/2010/main" val="1652991206"/>
              </p:ext>
            </p:extLst>
          </p:nvPr>
        </p:nvGraphicFramePr>
        <p:xfrm>
          <a:off x="2325734" y="5511422"/>
          <a:ext cx="1896485" cy="38100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3.4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Per fiber (Avg)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1.85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bl>
          </a:graphicData>
        </a:graphic>
      </p:graphicFrame>
      <p:sp>
        <p:nvSpPr>
          <p:cNvPr id="24" name="Arrow: Right 23">
            <a:extLst>
              <a:ext uri="{FF2B5EF4-FFF2-40B4-BE49-F238E27FC236}">
                <a16:creationId xmlns:a16="http://schemas.microsoft.com/office/drawing/2014/main" id="{2A4D40A9-E691-4837-1747-E54D7EA3B2CB}"/>
              </a:ext>
            </a:extLst>
          </p:cNvPr>
          <p:cNvSpPr/>
          <p:nvPr/>
        </p:nvSpPr>
        <p:spPr>
          <a:xfrm>
            <a:off x="7398542" y="3859461"/>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B1FAF8BD-EB01-5900-B384-6D8BE0A080A8}"/>
              </a:ext>
            </a:extLst>
          </p:cNvPr>
          <p:cNvSpPr txBox="1"/>
          <p:nvPr/>
        </p:nvSpPr>
        <p:spPr>
          <a:xfrm>
            <a:off x="7457267" y="3755954"/>
            <a:ext cx="300082" cy="196208"/>
          </a:xfrm>
          <a:prstGeom prst="rect">
            <a:avLst/>
          </a:prstGeom>
          <a:noFill/>
        </p:spPr>
        <p:txBody>
          <a:bodyPr wrap="none" rtlCol="0">
            <a:spAutoFit/>
          </a:bodyPr>
          <a:lstStyle/>
          <a:p>
            <a:r>
              <a:rPr lang="en-US" sz="675" dirty="0"/>
              <a:t>Eth</a:t>
            </a:r>
          </a:p>
        </p:txBody>
      </p:sp>
      <p:graphicFrame>
        <p:nvGraphicFramePr>
          <p:cNvPr id="26" name="Table 25">
            <a:extLst>
              <a:ext uri="{FF2B5EF4-FFF2-40B4-BE49-F238E27FC236}">
                <a16:creationId xmlns:a16="http://schemas.microsoft.com/office/drawing/2014/main" id="{C4B5BA26-9FC7-8AC5-7622-68D0E3C78EE5}"/>
              </a:ext>
            </a:extLst>
          </p:cNvPr>
          <p:cNvGraphicFramePr>
            <a:graphicFrameLocks noGrp="1"/>
          </p:cNvGraphicFramePr>
          <p:nvPr>
            <p:extLst>
              <p:ext uri="{D42A27DB-BD31-4B8C-83A1-F6EECF244321}">
                <p14:modId xmlns:p14="http://schemas.microsoft.com/office/powerpoint/2010/main" val="1083992418"/>
              </p:ext>
            </p:extLst>
          </p:nvPr>
        </p:nvGraphicFramePr>
        <p:xfrm>
          <a:off x="5681337" y="4742481"/>
          <a:ext cx="1896485" cy="114300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48301">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99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Collision Signal</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38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r h="182880">
                <a:tc>
                  <a:txBody>
                    <a:bodyPr/>
                    <a:lstStyle/>
                    <a:p>
                      <a:r>
                        <a:rPr lang="en-US" sz="800" b="0" dirty="0">
                          <a:solidFill>
                            <a:sysClr val="windowText" lastClr="000000"/>
                          </a:solidFill>
                        </a:rPr>
                        <a:t>Synchrotron Rad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.01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7613994"/>
                  </a:ext>
                </a:extLst>
              </a:tr>
              <a:tr h="182880">
                <a:tc>
                  <a:txBody>
                    <a:bodyPr/>
                    <a:lstStyle/>
                    <a:p>
                      <a:r>
                        <a:rPr lang="en-US" sz="800" b="0" dirty="0">
                          <a:solidFill>
                            <a:sysClr val="windowText" lastClr="000000"/>
                          </a:solidFill>
                        </a:rPr>
                        <a:t>Electron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4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16652967"/>
                  </a:ext>
                </a:extLst>
              </a:tr>
              <a:tr h="182880">
                <a:tc>
                  <a:txBody>
                    <a:bodyPr/>
                    <a:lstStyle/>
                    <a:p>
                      <a:r>
                        <a:rPr lang="en-US" sz="800" b="0" dirty="0">
                          <a:solidFill>
                            <a:sysClr val="windowText" lastClr="000000"/>
                          </a:solidFill>
                        </a:rPr>
                        <a:t>Hadron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22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5341044"/>
                  </a:ext>
                </a:extLst>
              </a:tr>
              <a:tr h="182880">
                <a:tc>
                  <a:txBody>
                    <a:bodyPr/>
                    <a:lstStyle/>
                    <a:p>
                      <a:r>
                        <a:rPr lang="en-US" sz="800" b="0" dirty="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35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23220783"/>
                  </a:ext>
                </a:extLst>
              </a:tr>
            </a:tbl>
          </a:graphicData>
        </a:graphic>
      </p:graphicFrame>
      <p:sp>
        <p:nvSpPr>
          <p:cNvPr id="30" name="TextBox 29">
            <a:extLst>
              <a:ext uri="{FF2B5EF4-FFF2-40B4-BE49-F238E27FC236}">
                <a16:creationId xmlns:a16="http://schemas.microsoft.com/office/drawing/2014/main" id="{AC18A460-A9F7-89A6-2E67-54D92F5EBBF9}"/>
              </a:ext>
            </a:extLst>
          </p:cNvPr>
          <p:cNvSpPr txBox="1"/>
          <p:nvPr/>
        </p:nvSpPr>
        <p:spPr>
          <a:xfrm>
            <a:off x="404256" y="3270497"/>
            <a:ext cx="2071977" cy="338554"/>
          </a:xfrm>
          <a:prstGeom prst="rect">
            <a:avLst/>
          </a:prstGeom>
          <a:noFill/>
        </p:spPr>
        <p:txBody>
          <a:bodyPr wrap="none" rtlCol="0">
            <a:spAutoFit/>
          </a:bodyPr>
          <a:lstStyle/>
          <a:p>
            <a:r>
              <a:rPr lang="en-US" sz="1600" dirty="0"/>
              <a:t>Summary of Data Flow</a:t>
            </a:r>
          </a:p>
        </p:txBody>
      </p:sp>
      <p:sp>
        <p:nvSpPr>
          <p:cNvPr id="4" name="Slide Number Placeholder 3">
            <a:extLst>
              <a:ext uri="{FF2B5EF4-FFF2-40B4-BE49-F238E27FC236}">
                <a16:creationId xmlns:a16="http://schemas.microsoft.com/office/drawing/2014/main" id="{DFDE30B2-1C03-B0DC-E4F0-0DDF719BFFAB}"/>
              </a:ext>
            </a:extLst>
          </p:cNvPr>
          <p:cNvSpPr>
            <a:spLocks noGrp="1"/>
          </p:cNvSpPr>
          <p:nvPr>
            <p:ph type="sldNum" sz="quarter" idx="12"/>
          </p:nvPr>
        </p:nvSpPr>
        <p:spPr/>
        <p:txBody>
          <a:bodyPr/>
          <a:lstStyle/>
          <a:p>
            <a:fld id="{893C5830-40F3-F04E-B2E3-10E6672BA8FF}" type="slidenum">
              <a:rPr lang="en-US" smtClean="0"/>
              <a:t>7</a:t>
            </a:fld>
            <a:endParaRPr lang="en-US" dirty="0"/>
          </a:p>
        </p:txBody>
      </p:sp>
      <p:sp>
        <p:nvSpPr>
          <p:cNvPr id="27" name="TextBox 26">
            <a:extLst>
              <a:ext uri="{FF2B5EF4-FFF2-40B4-BE49-F238E27FC236}">
                <a16:creationId xmlns:a16="http://schemas.microsoft.com/office/drawing/2014/main" id="{6208EE18-DE90-BEBB-6EFF-11E3A93BC124}"/>
              </a:ext>
            </a:extLst>
          </p:cNvPr>
          <p:cNvSpPr txBox="1"/>
          <p:nvPr/>
        </p:nvSpPr>
        <p:spPr>
          <a:xfrm>
            <a:off x="6417159" y="6024"/>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pic>
        <p:nvPicPr>
          <p:cNvPr id="3" name="Picture 2">
            <a:extLst>
              <a:ext uri="{FF2B5EF4-FFF2-40B4-BE49-F238E27FC236}">
                <a16:creationId xmlns:a16="http://schemas.microsoft.com/office/drawing/2014/main" id="{26B9987F-EBD2-5230-0933-AB991B810FD3}"/>
              </a:ext>
            </a:extLst>
          </p:cNvPr>
          <p:cNvPicPr>
            <a:picLocks noChangeAspect="1"/>
          </p:cNvPicPr>
          <p:nvPr/>
        </p:nvPicPr>
        <p:blipFill>
          <a:blip r:embed="rId2"/>
          <a:stretch>
            <a:fillRect/>
          </a:stretch>
        </p:blipFill>
        <p:spPr>
          <a:xfrm>
            <a:off x="355256" y="494495"/>
            <a:ext cx="8433488" cy="2664774"/>
          </a:xfrm>
          <a:prstGeom prst="rect">
            <a:avLst/>
          </a:prstGeom>
        </p:spPr>
      </p:pic>
    </p:spTree>
    <p:extLst>
      <p:ext uri="{BB962C8B-B14F-4D97-AF65-F5344CB8AC3E}">
        <p14:creationId xmlns:p14="http://schemas.microsoft.com/office/powerpoint/2010/main" val="339281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76A642-66B9-D17D-3723-53DC2075803C}"/>
              </a:ext>
            </a:extLst>
          </p:cNvPr>
          <p:cNvPicPr>
            <a:picLocks noChangeAspect="1"/>
          </p:cNvPicPr>
          <p:nvPr/>
        </p:nvPicPr>
        <p:blipFill>
          <a:blip r:embed="rId2"/>
          <a:stretch>
            <a:fillRect/>
          </a:stretch>
        </p:blipFill>
        <p:spPr>
          <a:xfrm>
            <a:off x="355256" y="494495"/>
            <a:ext cx="8433488" cy="2664774"/>
          </a:xfrm>
          <a:prstGeom prst="rect">
            <a:avLst/>
          </a:prstGeom>
        </p:spPr>
      </p:pic>
      <p:sp>
        <p:nvSpPr>
          <p:cNvPr id="33" name="Rectangle 32">
            <a:extLst>
              <a:ext uri="{FF2B5EF4-FFF2-40B4-BE49-F238E27FC236}">
                <a16:creationId xmlns:a16="http://schemas.microsoft.com/office/drawing/2014/main" id="{143F43A0-818B-E925-85CD-B343662CE6CD}"/>
              </a:ext>
            </a:extLst>
          </p:cNvPr>
          <p:cNvSpPr/>
          <p:nvPr/>
        </p:nvSpPr>
        <p:spPr>
          <a:xfrm>
            <a:off x="275166" y="425610"/>
            <a:ext cx="8610602" cy="2804985"/>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C8C9FB6-3298-554A-70F5-18A68594F7D5}"/>
              </a:ext>
            </a:extLst>
          </p:cNvPr>
          <p:cNvSpPr/>
          <p:nvPr/>
        </p:nvSpPr>
        <p:spPr>
          <a:xfrm>
            <a:off x="266699" y="3270497"/>
            <a:ext cx="8610602" cy="2698503"/>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E9C95FF-3C3E-50C0-268F-B7B081390CF8}"/>
              </a:ext>
            </a:extLst>
          </p:cNvPr>
          <p:cNvCxnSpPr>
            <a:cxnSpLocks/>
          </p:cNvCxnSpPr>
          <p:nvPr/>
        </p:nvCxnSpPr>
        <p:spPr>
          <a:xfrm flipH="1">
            <a:off x="4301165" y="3567247"/>
            <a:ext cx="612056" cy="2037686"/>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0F7DF8C-8248-6AB0-E67D-E8E1F0E54508}"/>
              </a:ext>
            </a:extLst>
          </p:cNvPr>
          <p:cNvSpPr/>
          <p:nvPr/>
        </p:nvSpPr>
        <p:spPr>
          <a:xfrm>
            <a:off x="2658036" y="3755954"/>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FEB</a:t>
            </a:r>
          </a:p>
        </p:txBody>
      </p:sp>
      <p:sp>
        <p:nvSpPr>
          <p:cNvPr id="8" name="Rectangle 7">
            <a:extLst>
              <a:ext uri="{FF2B5EF4-FFF2-40B4-BE49-F238E27FC236}">
                <a16:creationId xmlns:a16="http://schemas.microsoft.com/office/drawing/2014/main" id="{94D3DDA3-EEDD-556F-57B8-E9D6DCC15171}"/>
              </a:ext>
            </a:extLst>
          </p:cNvPr>
          <p:cNvSpPr/>
          <p:nvPr/>
        </p:nvSpPr>
        <p:spPr>
          <a:xfrm>
            <a:off x="3776795" y="3737670"/>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RDO</a:t>
            </a:r>
          </a:p>
        </p:txBody>
      </p:sp>
      <p:sp>
        <p:nvSpPr>
          <p:cNvPr id="9" name="Rectangle 8">
            <a:extLst>
              <a:ext uri="{FF2B5EF4-FFF2-40B4-BE49-F238E27FC236}">
                <a16:creationId xmlns:a16="http://schemas.microsoft.com/office/drawing/2014/main" id="{FBE71A04-5EF1-D355-CC77-2041B2936463}"/>
              </a:ext>
            </a:extLst>
          </p:cNvPr>
          <p:cNvSpPr/>
          <p:nvPr/>
        </p:nvSpPr>
        <p:spPr>
          <a:xfrm>
            <a:off x="6225933" y="3737671"/>
            <a:ext cx="1144379"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Readout Computer</a:t>
            </a:r>
          </a:p>
        </p:txBody>
      </p:sp>
      <p:sp>
        <p:nvSpPr>
          <p:cNvPr id="10" name="Rectangle 9">
            <a:extLst>
              <a:ext uri="{FF2B5EF4-FFF2-40B4-BE49-F238E27FC236}">
                <a16:creationId xmlns:a16="http://schemas.microsoft.com/office/drawing/2014/main" id="{7FDA0B7E-6ACF-4011-38ED-670E980B2162}"/>
              </a:ext>
            </a:extLst>
          </p:cNvPr>
          <p:cNvSpPr/>
          <p:nvPr/>
        </p:nvSpPr>
        <p:spPr>
          <a:xfrm>
            <a:off x="1658741" y="3751565"/>
            <a:ext cx="817492"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Detector</a:t>
            </a:r>
          </a:p>
        </p:txBody>
      </p:sp>
      <p:cxnSp>
        <p:nvCxnSpPr>
          <p:cNvPr id="11" name="Straight Connector 10">
            <a:extLst>
              <a:ext uri="{FF2B5EF4-FFF2-40B4-BE49-F238E27FC236}">
                <a16:creationId xmlns:a16="http://schemas.microsoft.com/office/drawing/2014/main" id="{B77213D3-6F4E-17F1-285D-127AFB253D5D}"/>
              </a:ext>
            </a:extLst>
          </p:cNvPr>
          <p:cNvCxnSpPr>
            <a:cxnSpLocks/>
          </p:cNvCxnSpPr>
          <p:nvPr/>
        </p:nvCxnSpPr>
        <p:spPr>
          <a:xfrm flipV="1">
            <a:off x="2433119" y="3516446"/>
            <a:ext cx="224917" cy="86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6B3D71-CE55-6703-16A2-FD52B8C21DE1}"/>
              </a:ext>
            </a:extLst>
          </p:cNvPr>
          <p:cNvCxnSpPr>
            <a:cxnSpLocks/>
          </p:cNvCxnSpPr>
          <p:nvPr/>
        </p:nvCxnSpPr>
        <p:spPr>
          <a:xfrm flipV="1">
            <a:off x="3299040" y="3516447"/>
            <a:ext cx="477755" cy="134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B6681-A7D6-943C-AA73-FB49CE72C625}"/>
              </a:ext>
            </a:extLst>
          </p:cNvPr>
          <p:cNvCxnSpPr>
            <a:cxnSpLocks/>
          </p:cNvCxnSpPr>
          <p:nvPr/>
        </p:nvCxnSpPr>
        <p:spPr>
          <a:xfrm flipV="1">
            <a:off x="7650550" y="3637096"/>
            <a:ext cx="306057" cy="14541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56FCFC9-C880-703A-BBBA-2C000EB6E636}"/>
              </a:ext>
            </a:extLst>
          </p:cNvPr>
          <p:cNvSpPr/>
          <p:nvPr/>
        </p:nvSpPr>
        <p:spPr>
          <a:xfrm>
            <a:off x="4997244" y="3737671"/>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DAM</a:t>
            </a:r>
          </a:p>
        </p:txBody>
      </p:sp>
      <p:sp>
        <p:nvSpPr>
          <p:cNvPr id="15" name="Arrow: Right 14">
            <a:extLst>
              <a:ext uri="{FF2B5EF4-FFF2-40B4-BE49-F238E27FC236}">
                <a16:creationId xmlns:a16="http://schemas.microsoft.com/office/drawing/2014/main" id="{1238AADA-B039-A235-D2F3-564BAB00C2D3}"/>
              </a:ext>
            </a:extLst>
          </p:cNvPr>
          <p:cNvSpPr/>
          <p:nvPr/>
        </p:nvSpPr>
        <p:spPr>
          <a:xfrm>
            <a:off x="5558963" y="3870100"/>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2A085043-0F69-85FD-FAB2-38EBED50FD1F}"/>
              </a:ext>
            </a:extLst>
          </p:cNvPr>
          <p:cNvSpPr txBox="1"/>
          <p:nvPr/>
        </p:nvSpPr>
        <p:spPr>
          <a:xfrm>
            <a:off x="5617689" y="3766592"/>
            <a:ext cx="447558" cy="196208"/>
          </a:xfrm>
          <a:prstGeom prst="rect">
            <a:avLst/>
          </a:prstGeom>
          <a:noFill/>
        </p:spPr>
        <p:txBody>
          <a:bodyPr wrap="none" rtlCol="0">
            <a:spAutoFit/>
          </a:bodyPr>
          <a:lstStyle/>
          <a:p>
            <a:r>
              <a:rPr lang="en-US" sz="675" dirty="0"/>
              <a:t>PCI/Eth</a:t>
            </a:r>
          </a:p>
        </p:txBody>
      </p:sp>
      <p:sp>
        <p:nvSpPr>
          <p:cNvPr id="17" name="Arrow: Right 16">
            <a:extLst>
              <a:ext uri="{FF2B5EF4-FFF2-40B4-BE49-F238E27FC236}">
                <a16:creationId xmlns:a16="http://schemas.microsoft.com/office/drawing/2014/main" id="{E27AC4DC-284C-0656-B079-0981FEFFA086}"/>
              </a:ext>
            </a:extLst>
          </p:cNvPr>
          <p:cNvSpPr/>
          <p:nvPr/>
        </p:nvSpPr>
        <p:spPr>
          <a:xfrm>
            <a:off x="4334395" y="3870100"/>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AE9908F4-42BE-BEB9-0AFC-F4CE9B3CFAAC}"/>
              </a:ext>
            </a:extLst>
          </p:cNvPr>
          <p:cNvSpPr txBox="1"/>
          <p:nvPr/>
        </p:nvSpPr>
        <p:spPr>
          <a:xfrm>
            <a:off x="4393120" y="3766592"/>
            <a:ext cx="362600" cy="196208"/>
          </a:xfrm>
          <a:prstGeom prst="rect">
            <a:avLst/>
          </a:prstGeom>
          <a:noFill/>
        </p:spPr>
        <p:txBody>
          <a:bodyPr wrap="none" rtlCol="0">
            <a:spAutoFit/>
          </a:bodyPr>
          <a:lstStyle/>
          <a:p>
            <a:r>
              <a:rPr lang="en-US" sz="675" dirty="0"/>
              <a:t>Fiber</a:t>
            </a:r>
          </a:p>
        </p:txBody>
      </p:sp>
      <p:sp>
        <p:nvSpPr>
          <p:cNvPr id="19" name="Arrow: Right 18">
            <a:extLst>
              <a:ext uri="{FF2B5EF4-FFF2-40B4-BE49-F238E27FC236}">
                <a16:creationId xmlns:a16="http://schemas.microsoft.com/office/drawing/2014/main" id="{71C8C38A-9759-82E8-A916-14A041A3E0DD}"/>
              </a:ext>
            </a:extLst>
          </p:cNvPr>
          <p:cNvSpPr/>
          <p:nvPr/>
        </p:nvSpPr>
        <p:spPr>
          <a:xfrm>
            <a:off x="3215762" y="3864450"/>
            <a:ext cx="540146"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BF726B31-CEA7-177D-1354-DDC5D6F2B6DE}"/>
              </a:ext>
            </a:extLst>
          </p:cNvPr>
          <p:cNvSpPr txBox="1"/>
          <p:nvPr/>
        </p:nvSpPr>
        <p:spPr>
          <a:xfrm>
            <a:off x="3252429" y="3747498"/>
            <a:ext cx="439544" cy="196208"/>
          </a:xfrm>
          <a:prstGeom prst="rect">
            <a:avLst/>
          </a:prstGeom>
          <a:noFill/>
        </p:spPr>
        <p:txBody>
          <a:bodyPr wrap="none" rtlCol="0">
            <a:spAutoFit/>
          </a:bodyPr>
          <a:lstStyle/>
          <a:p>
            <a:r>
              <a:rPr lang="en-US" sz="675" dirty="0"/>
              <a:t>Copper</a:t>
            </a:r>
          </a:p>
        </p:txBody>
      </p:sp>
      <p:graphicFrame>
        <p:nvGraphicFramePr>
          <p:cNvPr id="21" name="Table 48">
            <a:extLst>
              <a:ext uri="{FF2B5EF4-FFF2-40B4-BE49-F238E27FC236}">
                <a16:creationId xmlns:a16="http://schemas.microsoft.com/office/drawing/2014/main" id="{3BC38192-DD70-1526-7F63-667D7965C23B}"/>
              </a:ext>
            </a:extLst>
          </p:cNvPr>
          <p:cNvGraphicFramePr>
            <a:graphicFrameLocks noGrp="1"/>
          </p:cNvGraphicFramePr>
          <p:nvPr/>
        </p:nvGraphicFramePr>
        <p:xfrm>
          <a:off x="535433" y="4273761"/>
          <a:ext cx="1790301" cy="190500"/>
        </p:xfrm>
        <a:graphic>
          <a:graphicData uri="http://schemas.openxmlformats.org/drawingml/2006/table">
            <a:tbl>
              <a:tblPr firstRow="1" bandRow="1">
                <a:tableStyleId>{5C22544A-7EE6-4342-B048-85BDC9FD1C3A}</a:tableStyleId>
              </a:tblPr>
              <a:tblGrid>
                <a:gridCol w="876301">
                  <a:extLst>
                    <a:ext uri="{9D8B030D-6E8A-4147-A177-3AD203B41FA5}">
                      <a16:colId xmlns:a16="http://schemas.microsoft.com/office/drawing/2014/main" val="3877741135"/>
                    </a:ext>
                  </a:extLst>
                </a:gridCol>
                <a:gridCol w="914000">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100% Occupancy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27.5-1760 Pb/sec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bl>
          </a:graphicData>
        </a:graphic>
      </p:graphicFrame>
      <p:graphicFrame>
        <p:nvGraphicFramePr>
          <p:cNvPr id="22" name="Table 21">
            <a:extLst>
              <a:ext uri="{FF2B5EF4-FFF2-40B4-BE49-F238E27FC236}">
                <a16:creationId xmlns:a16="http://schemas.microsoft.com/office/drawing/2014/main" id="{294BD411-20BF-3DFD-CD4D-62C587DBE928}"/>
              </a:ext>
            </a:extLst>
          </p:cNvPr>
          <p:cNvGraphicFramePr>
            <a:graphicFrameLocks noGrp="1"/>
          </p:cNvGraphicFramePr>
          <p:nvPr/>
        </p:nvGraphicFramePr>
        <p:xfrm>
          <a:off x="927306" y="4665916"/>
          <a:ext cx="2330779" cy="571500"/>
        </p:xfrm>
        <a:graphic>
          <a:graphicData uri="http://schemas.openxmlformats.org/drawingml/2006/table">
            <a:tbl>
              <a:tblPr firstRow="1" bandRow="1">
                <a:tableStyleId>{5C22544A-7EE6-4342-B048-85BDC9FD1C3A}</a:tableStyleId>
              </a:tblPr>
              <a:tblGrid>
                <a:gridCol w="1550807">
                  <a:extLst>
                    <a:ext uri="{9D8B030D-6E8A-4147-A177-3AD203B41FA5}">
                      <a16:colId xmlns:a16="http://schemas.microsoft.com/office/drawing/2014/main" val="3877741135"/>
                    </a:ext>
                  </a:extLst>
                </a:gridCol>
                <a:gridCol w="779972">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3.4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 Tb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3276082"/>
                  </a:ext>
                </a:extLst>
              </a:tr>
              <a:tr h="182880">
                <a:tc>
                  <a:txBody>
                    <a:bodyPr/>
                    <a:lstStyle/>
                    <a:p>
                      <a:r>
                        <a:rPr lang="en-US" sz="800" b="0" dirty="0">
                          <a:solidFill>
                            <a:sysClr val="windowText" lastClr="000000"/>
                          </a:solidFill>
                        </a:rPr>
                        <a:t>Signal from Physics + Background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400 Gb /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7577381"/>
                  </a:ext>
                </a:extLst>
              </a:tr>
            </a:tbl>
          </a:graphicData>
        </a:graphic>
      </p:graphicFrame>
      <p:graphicFrame>
        <p:nvGraphicFramePr>
          <p:cNvPr id="23" name="Table 22">
            <a:extLst>
              <a:ext uri="{FF2B5EF4-FFF2-40B4-BE49-F238E27FC236}">
                <a16:creationId xmlns:a16="http://schemas.microsoft.com/office/drawing/2014/main" id="{2684B54B-8BB6-AEBE-E734-1472A0B7A8D3}"/>
              </a:ext>
            </a:extLst>
          </p:cNvPr>
          <p:cNvGraphicFramePr>
            <a:graphicFrameLocks noGrp="1"/>
          </p:cNvGraphicFramePr>
          <p:nvPr/>
        </p:nvGraphicFramePr>
        <p:xfrm>
          <a:off x="2325734" y="5511422"/>
          <a:ext cx="1896485" cy="38100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3.4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Per fiber (Avg)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1.85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bl>
          </a:graphicData>
        </a:graphic>
      </p:graphicFrame>
      <p:sp>
        <p:nvSpPr>
          <p:cNvPr id="24" name="Arrow: Right 23">
            <a:extLst>
              <a:ext uri="{FF2B5EF4-FFF2-40B4-BE49-F238E27FC236}">
                <a16:creationId xmlns:a16="http://schemas.microsoft.com/office/drawing/2014/main" id="{2A4D40A9-E691-4837-1747-E54D7EA3B2CB}"/>
              </a:ext>
            </a:extLst>
          </p:cNvPr>
          <p:cNvSpPr/>
          <p:nvPr/>
        </p:nvSpPr>
        <p:spPr>
          <a:xfrm>
            <a:off x="7398542" y="3859461"/>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B1FAF8BD-EB01-5900-B384-6D8BE0A080A8}"/>
              </a:ext>
            </a:extLst>
          </p:cNvPr>
          <p:cNvSpPr txBox="1"/>
          <p:nvPr/>
        </p:nvSpPr>
        <p:spPr>
          <a:xfrm>
            <a:off x="7457267" y="3755954"/>
            <a:ext cx="300082" cy="196208"/>
          </a:xfrm>
          <a:prstGeom prst="rect">
            <a:avLst/>
          </a:prstGeom>
          <a:noFill/>
        </p:spPr>
        <p:txBody>
          <a:bodyPr wrap="none" rtlCol="0">
            <a:spAutoFit/>
          </a:bodyPr>
          <a:lstStyle/>
          <a:p>
            <a:r>
              <a:rPr lang="en-US" sz="675" dirty="0"/>
              <a:t>Eth</a:t>
            </a:r>
          </a:p>
        </p:txBody>
      </p:sp>
      <p:graphicFrame>
        <p:nvGraphicFramePr>
          <p:cNvPr id="26" name="Table 25">
            <a:extLst>
              <a:ext uri="{FF2B5EF4-FFF2-40B4-BE49-F238E27FC236}">
                <a16:creationId xmlns:a16="http://schemas.microsoft.com/office/drawing/2014/main" id="{C4B5BA26-9FC7-8AC5-7622-68D0E3C78EE5}"/>
              </a:ext>
            </a:extLst>
          </p:cNvPr>
          <p:cNvGraphicFramePr>
            <a:graphicFrameLocks noGrp="1"/>
          </p:cNvGraphicFramePr>
          <p:nvPr/>
        </p:nvGraphicFramePr>
        <p:xfrm>
          <a:off x="5681337" y="4742481"/>
          <a:ext cx="1896485" cy="114300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48301">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99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Collision Signal</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38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r h="182880">
                <a:tc>
                  <a:txBody>
                    <a:bodyPr/>
                    <a:lstStyle/>
                    <a:p>
                      <a:r>
                        <a:rPr lang="en-US" sz="800" b="0" dirty="0">
                          <a:solidFill>
                            <a:sysClr val="windowText" lastClr="000000"/>
                          </a:solidFill>
                        </a:rPr>
                        <a:t>Synchrotron Rad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.01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7613994"/>
                  </a:ext>
                </a:extLst>
              </a:tr>
              <a:tr h="182880">
                <a:tc>
                  <a:txBody>
                    <a:bodyPr/>
                    <a:lstStyle/>
                    <a:p>
                      <a:r>
                        <a:rPr lang="en-US" sz="800" b="0" dirty="0">
                          <a:solidFill>
                            <a:sysClr val="windowText" lastClr="000000"/>
                          </a:solidFill>
                        </a:rPr>
                        <a:t>Electron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4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16652967"/>
                  </a:ext>
                </a:extLst>
              </a:tr>
              <a:tr h="182880">
                <a:tc>
                  <a:txBody>
                    <a:bodyPr/>
                    <a:lstStyle/>
                    <a:p>
                      <a:r>
                        <a:rPr lang="en-US" sz="800" b="0" dirty="0">
                          <a:solidFill>
                            <a:sysClr val="windowText" lastClr="000000"/>
                          </a:solidFill>
                        </a:rPr>
                        <a:t>Hadron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22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5341044"/>
                  </a:ext>
                </a:extLst>
              </a:tr>
              <a:tr h="182880">
                <a:tc>
                  <a:txBody>
                    <a:bodyPr/>
                    <a:lstStyle/>
                    <a:p>
                      <a:r>
                        <a:rPr lang="en-US" sz="800" b="0" dirty="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35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23220783"/>
                  </a:ext>
                </a:extLst>
              </a:tr>
            </a:tbl>
          </a:graphicData>
        </a:graphic>
      </p:graphicFrame>
      <p:sp>
        <p:nvSpPr>
          <p:cNvPr id="30" name="TextBox 29">
            <a:extLst>
              <a:ext uri="{FF2B5EF4-FFF2-40B4-BE49-F238E27FC236}">
                <a16:creationId xmlns:a16="http://schemas.microsoft.com/office/drawing/2014/main" id="{AC18A460-A9F7-89A6-2E67-54D92F5EBBF9}"/>
              </a:ext>
            </a:extLst>
          </p:cNvPr>
          <p:cNvSpPr txBox="1"/>
          <p:nvPr/>
        </p:nvSpPr>
        <p:spPr>
          <a:xfrm>
            <a:off x="404256" y="3270497"/>
            <a:ext cx="2071977" cy="338554"/>
          </a:xfrm>
          <a:prstGeom prst="rect">
            <a:avLst/>
          </a:prstGeom>
          <a:noFill/>
        </p:spPr>
        <p:txBody>
          <a:bodyPr wrap="none" rtlCol="0">
            <a:spAutoFit/>
          </a:bodyPr>
          <a:lstStyle/>
          <a:p>
            <a:r>
              <a:rPr lang="en-US" sz="1600" dirty="0"/>
              <a:t>Summary of Data Flow</a:t>
            </a:r>
          </a:p>
        </p:txBody>
      </p:sp>
      <mc:AlternateContent xmlns:mc="http://schemas.openxmlformats.org/markup-compatibility/2006" xmlns:p14="http://schemas.microsoft.com/office/powerpoint/2010/main">
        <mc:Choice Requires="p14">
          <p:contentPart p14:bwMode="auto" r:id="rId3">
            <p14:nvContentPartPr>
              <p14:cNvPr id="40" name="Ink 39">
                <a:extLst>
                  <a:ext uri="{FF2B5EF4-FFF2-40B4-BE49-F238E27FC236}">
                    <a16:creationId xmlns:a16="http://schemas.microsoft.com/office/drawing/2014/main" id="{08595A6E-D437-C0BD-0404-7639FCC71EB1}"/>
                  </a:ext>
                </a:extLst>
              </p14:cNvPr>
              <p14:cNvContentPartPr/>
              <p14:nvPr/>
            </p14:nvContentPartPr>
            <p14:xfrm>
              <a:off x="2258467" y="4499785"/>
              <a:ext cx="985680" cy="916920"/>
            </p14:xfrm>
          </p:contentPart>
        </mc:Choice>
        <mc:Fallback xmlns="">
          <p:pic>
            <p:nvPicPr>
              <p:cNvPr id="40" name="Ink 39">
                <a:extLst>
                  <a:ext uri="{FF2B5EF4-FFF2-40B4-BE49-F238E27FC236}">
                    <a16:creationId xmlns:a16="http://schemas.microsoft.com/office/drawing/2014/main" id="{08595A6E-D437-C0BD-0404-7639FCC71EB1}"/>
                  </a:ext>
                </a:extLst>
              </p:cNvPr>
              <p:cNvPicPr/>
              <p:nvPr/>
            </p:nvPicPr>
            <p:blipFill>
              <a:blip r:embed="rId4"/>
              <a:stretch>
                <a:fillRect/>
              </a:stretch>
            </p:blipFill>
            <p:spPr>
              <a:xfrm>
                <a:off x="2204467" y="4391785"/>
                <a:ext cx="1093320" cy="113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BCAFD68A-072A-E3CD-7DB4-4382E3BF7257}"/>
                  </a:ext>
                </a:extLst>
              </p14:cNvPr>
              <p14:cNvContentPartPr/>
              <p14:nvPr/>
            </p14:nvContentPartPr>
            <p14:xfrm>
              <a:off x="7370312" y="2317442"/>
              <a:ext cx="620640" cy="623520"/>
            </p14:xfrm>
          </p:contentPart>
        </mc:Choice>
        <mc:Fallback xmlns="">
          <p:pic>
            <p:nvPicPr>
              <p:cNvPr id="41" name="Ink 40">
                <a:extLst>
                  <a:ext uri="{FF2B5EF4-FFF2-40B4-BE49-F238E27FC236}">
                    <a16:creationId xmlns:a16="http://schemas.microsoft.com/office/drawing/2014/main" id="{BCAFD68A-072A-E3CD-7DB4-4382E3BF7257}"/>
                  </a:ext>
                </a:extLst>
              </p:cNvPr>
              <p:cNvPicPr/>
              <p:nvPr/>
            </p:nvPicPr>
            <p:blipFill>
              <a:blip r:embed="rId6"/>
              <a:stretch>
                <a:fillRect/>
              </a:stretch>
            </p:blipFill>
            <p:spPr>
              <a:xfrm>
                <a:off x="7316281" y="2209442"/>
                <a:ext cx="728342" cy="839160"/>
              </a:xfrm>
              <a:prstGeom prst="rect">
                <a:avLst/>
              </a:prstGeom>
            </p:spPr>
          </p:pic>
        </mc:Fallback>
      </mc:AlternateContent>
      <p:sp>
        <p:nvSpPr>
          <p:cNvPr id="42" name="Rectangle 41">
            <a:extLst>
              <a:ext uri="{FF2B5EF4-FFF2-40B4-BE49-F238E27FC236}">
                <a16:creationId xmlns:a16="http://schemas.microsoft.com/office/drawing/2014/main" id="{8C65AACD-C045-CA76-5782-36D1570BB080}"/>
              </a:ext>
            </a:extLst>
          </p:cNvPr>
          <p:cNvSpPr/>
          <p:nvPr/>
        </p:nvSpPr>
        <p:spPr>
          <a:xfrm>
            <a:off x="3348438" y="3028273"/>
            <a:ext cx="5461480" cy="3600065"/>
          </a:xfrm>
          <a:prstGeom prst="rect">
            <a:avLst/>
          </a:prstGeom>
          <a:solidFill>
            <a:schemeClr val="bg2">
              <a:lumMod val="9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26C7CA5-CB16-A067-961E-612F97223426}"/>
              </a:ext>
            </a:extLst>
          </p:cNvPr>
          <p:cNvSpPr txBox="1"/>
          <p:nvPr/>
        </p:nvSpPr>
        <p:spPr>
          <a:xfrm>
            <a:off x="3437130" y="3028274"/>
            <a:ext cx="5300467" cy="3600986"/>
          </a:xfrm>
          <a:prstGeom prst="rect">
            <a:avLst/>
          </a:prstGeom>
          <a:noFill/>
        </p:spPr>
        <p:txBody>
          <a:bodyPr wrap="square" rtlCol="0">
            <a:spAutoFit/>
          </a:bodyPr>
          <a:lstStyle/>
          <a:p>
            <a:r>
              <a:rPr lang="en-US" dirty="0"/>
              <a:t>Significant Filtering Challenges:</a:t>
            </a:r>
          </a:p>
          <a:p>
            <a:endParaRPr lang="en-US" dirty="0"/>
          </a:p>
          <a:p>
            <a:pPr marL="171450" indent="-171450">
              <a:buFont typeface="Arial" panose="020B0604020202020204" pitchFamily="34" charset="0"/>
              <a:buChar char="•"/>
            </a:pPr>
            <a:r>
              <a:rPr lang="en-US" sz="1200" dirty="0"/>
              <a:t>After several years in a radiation environment, “noise” dominates signal at the RDO by factors up to x7.5</a:t>
            </a:r>
          </a:p>
          <a:p>
            <a:pPr marL="171450" indent="-171450">
              <a:buFont typeface="Arial" panose="020B0604020202020204" pitchFamily="34" charset="0"/>
              <a:buChar char="•"/>
            </a:pPr>
            <a:endParaRPr lang="en-US" sz="1200" dirty="0"/>
          </a:p>
          <a:p>
            <a:pPr marL="169863" indent="-169863">
              <a:buFont typeface="Arial" panose="020B0604020202020204" pitchFamily="34" charset="0"/>
              <a:buChar char="•"/>
            </a:pPr>
            <a:r>
              <a:rPr lang="en-US" sz="1200" dirty="0" err="1"/>
              <a:t>dRICH</a:t>
            </a:r>
            <a:r>
              <a:rPr lang="en-US" sz="1200" dirty="0"/>
              <a:t> – </a:t>
            </a:r>
            <a:r>
              <a:rPr lang="en-US" sz="1200" dirty="0" err="1"/>
              <a:t>SiPMs</a:t>
            </a:r>
            <a:r>
              <a:rPr lang="en-US" sz="1200" dirty="0"/>
              <a:t> requiring single photon sensitivity</a:t>
            </a:r>
          </a:p>
          <a:p>
            <a:pPr marL="398463" lvl="1" indent="-169863">
              <a:buFont typeface="Arial" panose="020B0604020202020204" pitchFamily="34" charset="0"/>
              <a:buChar char="•"/>
            </a:pPr>
            <a:r>
              <a:rPr lang="en-US" sz="1200" dirty="0"/>
              <a:t>Dark currents increase with radiation damage</a:t>
            </a:r>
          </a:p>
          <a:p>
            <a:pPr marL="398463" lvl="1" indent="-169863">
              <a:buFont typeface="Arial" panose="020B0604020202020204" pitchFamily="34" charset="0"/>
              <a:buChar char="•"/>
              <a:tabLst>
                <a:tab pos="804863" algn="l"/>
              </a:tabLst>
            </a:pPr>
            <a:r>
              <a:rPr lang="en-US" sz="1200" dirty="0"/>
              <a:t>Expect several years before annealing necessary to reduce dark currents</a:t>
            </a:r>
          </a:p>
          <a:p>
            <a:pPr marL="169863" indent="-169863">
              <a:buFont typeface="Arial" panose="020B0604020202020204" pitchFamily="34" charset="0"/>
              <a:buChar char="•"/>
            </a:pPr>
            <a:r>
              <a:rPr lang="en-US" sz="1200" dirty="0"/>
              <a:t>Electron Bremsstrahlung in Far Backward</a:t>
            </a:r>
          </a:p>
          <a:p>
            <a:pPr marL="398463" lvl="1" indent="-169863">
              <a:buFont typeface="Arial" panose="020B0604020202020204" pitchFamily="34" charset="0"/>
              <a:buChar char="•"/>
            </a:pPr>
            <a:r>
              <a:rPr lang="en-US" sz="1200" dirty="0"/>
              <a:t>Bremsstrahlung will produce up to 18 particles / Bunch Crossing.</a:t>
            </a:r>
          </a:p>
          <a:p>
            <a:pPr marL="398463" lvl="1" indent="-169863">
              <a:buFont typeface="Arial" panose="020B0604020202020204" pitchFamily="34" charset="0"/>
              <a:buChar char="•"/>
            </a:pPr>
            <a:r>
              <a:rPr lang="en-US" sz="1200" dirty="0"/>
              <a:t>Signal needs to be summarized, but full data is only needed in conjunction with central detector collisions</a:t>
            </a:r>
          </a:p>
          <a:p>
            <a:pPr marL="742950" lvl="1" indent="-285750">
              <a:buFont typeface="Arial" panose="020B0604020202020204" pitchFamily="34" charset="0"/>
              <a:buChar char="•"/>
            </a:pPr>
            <a:endParaRPr lang="en-US" sz="1200" dirty="0"/>
          </a:p>
          <a:p>
            <a:pPr marL="169863" indent="-169863">
              <a:buFont typeface="Arial" panose="020B0604020202020204" pitchFamily="34" charset="0"/>
              <a:buChar char="•"/>
            </a:pPr>
            <a:r>
              <a:rPr lang="en-US" sz="1200" dirty="0"/>
              <a:t>Main Strategy for </a:t>
            </a:r>
            <a:r>
              <a:rPr lang="en-US" sz="1200" dirty="0" err="1"/>
              <a:t>dRICH</a:t>
            </a:r>
            <a:r>
              <a:rPr lang="en-US" sz="1200" dirty="0"/>
              <a:t>/Far Backward</a:t>
            </a:r>
          </a:p>
          <a:p>
            <a:pPr marL="398463" lvl="1" indent="-169863">
              <a:buFont typeface="Arial" panose="020B0604020202020204" pitchFamily="34" charset="0"/>
              <a:buChar char="•"/>
            </a:pPr>
            <a:r>
              <a:rPr lang="en-US" sz="1200" dirty="0"/>
              <a:t>Supply enough bandwidth to account for maximum data volume to the DAM boards</a:t>
            </a:r>
          </a:p>
          <a:p>
            <a:pPr marL="398463" lvl="1" indent="-169863">
              <a:buFont typeface="Arial" panose="020B0604020202020204" pitchFamily="34" charset="0"/>
              <a:buChar char="•"/>
            </a:pPr>
            <a:r>
              <a:rPr lang="en-US" sz="1200" dirty="0"/>
              <a:t>Apply cross-detector correlation filter in nearby detectors in DAM / Readout computers to reduce recorded data volume</a:t>
            </a:r>
          </a:p>
        </p:txBody>
      </p:sp>
      <p:sp>
        <p:nvSpPr>
          <p:cNvPr id="4" name="Slide Number Placeholder 3">
            <a:extLst>
              <a:ext uri="{FF2B5EF4-FFF2-40B4-BE49-F238E27FC236}">
                <a16:creationId xmlns:a16="http://schemas.microsoft.com/office/drawing/2014/main" id="{74982C04-6329-75FC-5E88-FF53B715191B}"/>
              </a:ext>
            </a:extLst>
          </p:cNvPr>
          <p:cNvSpPr>
            <a:spLocks noGrp="1"/>
          </p:cNvSpPr>
          <p:nvPr>
            <p:ph type="sldNum" sz="quarter" idx="12"/>
          </p:nvPr>
        </p:nvSpPr>
        <p:spPr/>
        <p:txBody>
          <a:bodyPr/>
          <a:lstStyle/>
          <a:p>
            <a:fld id="{893C5830-40F3-F04E-B2E3-10E6672BA8FF}" type="slidenum">
              <a:rPr lang="en-US" smtClean="0"/>
              <a:t>8</a:t>
            </a:fld>
            <a:endParaRPr lang="en-US" dirty="0"/>
          </a:p>
        </p:txBody>
      </p:sp>
      <p:sp>
        <p:nvSpPr>
          <p:cNvPr id="27" name="TextBox 26">
            <a:extLst>
              <a:ext uri="{FF2B5EF4-FFF2-40B4-BE49-F238E27FC236}">
                <a16:creationId xmlns:a16="http://schemas.microsoft.com/office/drawing/2014/main" id="{C80C13BD-FD0E-B84E-FAAC-0F9D36E2FA7B}"/>
              </a:ext>
            </a:extLst>
          </p:cNvPr>
          <p:cNvSpPr txBox="1"/>
          <p:nvPr/>
        </p:nvSpPr>
        <p:spPr>
          <a:xfrm>
            <a:off x="6417159" y="-12035"/>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spTree>
    <p:extLst>
      <p:ext uri="{BB962C8B-B14F-4D97-AF65-F5344CB8AC3E}">
        <p14:creationId xmlns:p14="http://schemas.microsoft.com/office/powerpoint/2010/main" val="196445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3A6517-B1F3-7725-D359-5F4236F55B70}"/>
              </a:ext>
            </a:extLst>
          </p:cNvPr>
          <p:cNvPicPr>
            <a:picLocks noChangeAspect="1"/>
          </p:cNvPicPr>
          <p:nvPr/>
        </p:nvPicPr>
        <p:blipFill>
          <a:blip r:embed="rId2"/>
          <a:stretch>
            <a:fillRect/>
          </a:stretch>
        </p:blipFill>
        <p:spPr>
          <a:xfrm>
            <a:off x="355256" y="494495"/>
            <a:ext cx="8433488" cy="2664774"/>
          </a:xfrm>
          <a:prstGeom prst="rect">
            <a:avLst/>
          </a:prstGeom>
        </p:spPr>
      </p:pic>
      <p:sp>
        <p:nvSpPr>
          <p:cNvPr id="33" name="Rectangle 32">
            <a:extLst>
              <a:ext uri="{FF2B5EF4-FFF2-40B4-BE49-F238E27FC236}">
                <a16:creationId xmlns:a16="http://schemas.microsoft.com/office/drawing/2014/main" id="{143F43A0-818B-E925-85CD-B343662CE6CD}"/>
              </a:ext>
            </a:extLst>
          </p:cNvPr>
          <p:cNvSpPr/>
          <p:nvPr/>
        </p:nvSpPr>
        <p:spPr>
          <a:xfrm>
            <a:off x="266699" y="434078"/>
            <a:ext cx="8610602" cy="2752900"/>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C8C9FB6-3298-554A-70F5-18A68594F7D5}"/>
              </a:ext>
            </a:extLst>
          </p:cNvPr>
          <p:cNvSpPr/>
          <p:nvPr/>
        </p:nvSpPr>
        <p:spPr>
          <a:xfrm>
            <a:off x="266699" y="3270497"/>
            <a:ext cx="8610602" cy="2698503"/>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E9C95FF-3C3E-50C0-268F-B7B081390CF8}"/>
              </a:ext>
            </a:extLst>
          </p:cNvPr>
          <p:cNvCxnSpPr>
            <a:cxnSpLocks/>
          </p:cNvCxnSpPr>
          <p:nvPr/>
        </p:nvCxnSpPr>
        <p:spPr>
          <a:xfrm flipH="1">
            <a:off x="4301165" y="3567247"/>
            <a:ext cx="612056" cy="2037686"/>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0F7DF8C-8248-6AB0-E67D-E8E1F0E54508}"/>
              </a:ext>
            </a:extLst>
          </p:cNvPr>
          <p:cNvSpPr/>
          <p:nvPr/>
        </p:nvSpPr>
        <p:spPr>
          <a:xfrm>
            <a:off x="2658036" y="3755954"/>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FEB</a:t>
            </a:r>
          </a:p>
        </p:txBody>
      </p:sp>
      <p:sp>
        <p:nvSpPr>
          <p:cNvPr id="8" name="Rectangle 7">
            <a:extLst>
              <a:ext uri="{FF2B5EF4-FFF2-40B4-BE49-F238E27FC236}">
                <a16:creationId xmlns:a16="http://schemas.microsoft.com/office/drawing/2014/main" id="{94D3DDA3-EEDD-556F-57B8-E9D6DCC15171}"/>
              </a:ext>
            </a:extLst>
          </p:cNvPr>
          <p:cNvSpPr/>
          <p:nvPr/>
        </p:nvSpPr>
        <p:spPr>
          <a:xfrm>
            <a:off x="3776795" y="3737670"/>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RDO</a:t>
            </a:r>
          </a:p>
        </p:txBody>
      </p:sp>
      <p:sp>
        <p:nvSpPr>
          <p:cNvPr id="9" name="Rectangle 8">
            <a:extLst>
              <a:ext uri="{FF2B5EF4-FFF2-40B4-BE49-F238E27FC236}">
                <a16:creationId xmlns:a16="http://schemas.microsoft.com/office/drawing/2014/main" id="{FBE71A04-5EF1-D355-CC77-2041B2936463}"/>
              </a:ext>
            </a:extLst>
          </p:cNvPr>
          <p:cNvSpPr/>
          <p:nvPr/>
        </p:nvSpPr>
        <p:spPr>
          <a:xfrm>
            <a:off x="6225933" y="3737671"/>
            <a:ext cx="1144379"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Readout Computer</a:t>
            </a:r>
          </a:p>
        </p:txBody>
      </p:sp>
      <p:sp>
        <p:nvSpPr>
          <p:cNvPr id="10" name="Rectangle 9">
            <a:extLst>
              <a:ext uri="{FF2B5EF4-FFF2-40B4-BE49-F238E27FC236}">
                <a16:creationId xmlns:a16="http://schemas.microsoft.com/office/drawing/2014/main" id="{7FDA0B7E-6ACF-4011-38ED-670E980B2162}"/>
              </a:ext>
            </a:extLst>
          </p:cNvPr>
          <p:cNvSpPr/>
          <p:nvPr/>
        </p:nvSpPr>
        <p:spPr>
          <a:xfrm>
            <a:off x="1658741" y="3751565"/>
            <a:ext cx="817492"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Detector</a:t>
            </a:r>
          </a:p>
        </p:txBody>
      </p:sp>
      <p:cxnSp>
        <p:nvCxnSpPr>
          <p:cNvPr id="11" name="Straight Connector 10">
            <a:extLst>
              <a:ext uri="{FF2B5EF4-FFF2-40B4-BE49-F238E27FC236}">
                <a16:creationId xmlns:a16="http://schemas.microsoft.com/office/drawing/2014/main" id="{B77213D3-6F4E-17F1-285D-127AFB253D5D}"/>
              </a:ext>
            </a:extLst>
          </p:cNvPr>
          <p:cNvCxnSpPr>
            <a:cxnSpLocks/>
          </p:cNvCxnSpPr>
          <p:nvPr/>
        </p:nvCxnSpPr>
        <p:spPr>
          <a:xfrm flipV="1">
            <a:off x="2433119" y="3516446"/>
            <a:ext cx="224917" cy="86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6B3D71-CE55-6703-16A2-FD52B8C21DE1}"/>
              </a:ext>
            </a:extLst>
          </p:cNvPr>
          <p:cNvCxnSpPr>
            <a:cxnSpLocks/>
          </p:cNvCxnSpPr>
          <p:nvPr/>
        </p:nvCxnSpPr>
        <p:spPr>
          <a:xfrm flipV="1">
            <a:off x="3299040" y="3516447"/>
            <a:ext cx="477755" cy="1347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B6681-A7D6-943C-AA73-FB49CE72C625}"/>
              </a:ext>
            </a:extLst>
          </p:cNvPr>
          <p:cNvCxnSpPr>
            <a:cxnSpLocks/>
          </p:cNvCxnSpPr>
          <p:nvPr/>
        </p:nvCxnSpPr>
        <p:spPr>
          <a:xfrm flipV="1">
            <a:off x="7650550" y="3637096"/>
            <a:ext cx="306057" cy="14541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56FCFC9-C880-703A-BBBA-2C000EB6E636}"/>
              </a:ext>
            </a:extLst>
          </p:cNvPr>
          <p:cNvSpPr/>
          <p:nvPr/>
        </p:nvSpPr>
        <p:spPr>
          <a:xfrm>
            <a:off x="4997244" y="3737671"/>
            <a:ext cx="536713" cy="3801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DAM</a:t>
            </a:r>
          </a:p>
        </p:txBody>
      </p:sp>
      <p:sp>
        <p:nvSpPr>
          <p:cNvPr id="15" name="Arrow: Right 14">
            <a:extLst>
              <a:ext uri="{FF2B5EF4-FFF2-40B4-BE49-F238E27FC236}">
                <a16:creationId xmlns:a16="http://schemas.microsoft.com/office/drawing/2014/main" id="{1238AADA-B039-A235-D2F3-564BAB00C2D3}"/>
              </a:ext>
            </a:extLst>
          </p:cNvPr>
          <p:cNvSpPr/>
          <p:nvPr/>
        </p:nvSpPr>
        <p:spPr>
          <a:xfrm>
            <a:off x="5558963" y="3870100"/>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2A085043-0F69-85FD-FAB2-38EBED50FD1F}"/>
              </a:ext>
            </a:extLst>
          </p:cNvPr>
          <p:cNvSpPr txBox="1"/>
          <p:nvPr/>
        </p:nvSpPr>
        <p:spPr>
          <a:xfrm>
            <a:off x="5617689" y="3766592"/>
            <a:ext cx="447558" cy="196208"/>
          </a:xfrm>
          <a:prstGeom prst="rect">
            <a:avLst/>
          </a:prstGeom>
          <a:noFill/>
        </p:spPr>
        <p:txBody>
          <a:bodyPr wrap="none" rtlCol="0">
            <a:spAutoFit/>
          </a:bodyPr>
          <a:lstStyle/>
          <a:p>
            <a:r>
              <a:rPr lang="en-US" sz="675" dirty="0"/>
              <a:t>PCI/Eth</a:t>
            </a:r>
          </a:p>
        </p:txBody>
      </p:sp>
      <p:sp>
        <p:nvSpPr>
          <p:cNvPr id="17" name="Arrow: Right 16">
            <a:extLst>
              <a:ext uri="{FF2B5EF4-FFF2-40B4-BE49-F238E27FC236}">
                <a16:creationId xmlns:a16="http://schemas.microsoft.com/office/drawing/2014/main" id="{E27AC4DC-284C-0656-B079-0981FEFFA086}"/>
              </a:ext>
            </a:extLst>
          </p:cNvPr>
          <p:cNvSpPr/>
          <p:nvPr/>
        </p:nvSpPr>
        <p:spPr>
          <a:xfrm>
            <a:off x="4334395" y="3870100"/>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id="{AE9908F4-42BE-BEB9-0AFC-F4CE9B3CFAAC}"/>
              </a:ext>
            </a:extLst>
          </p:cNvPr>
          <p:cNvSpPr txBox="1"/>
          <p:nvPr/>
        </p:nvSpPr>
        <p:spPr>
          <a:xfrm>
            <a:off x="4393120" y="3766592"/>
            <a:ext cx="362600" cy="196208"/>
          </a:xfrm>
          <a:prstGeom prst="rect">
            <a:avLst/>
          </a:prstGeom>
          <a:noFill/>
        </p:spPr>
        <p:txBody>
          <a:bodyPr wrap="none" rtlCol="0">
            <a:spAutoFit/>
          </a:bodyPr>
          <a:lstStyle/>
          <a:p>
            <a:r>
              <a:rPr lang="en-US" sz="675" dirty="0"/>
              <a:t>Fiber</a:t>
            </a:r>
          </a:p>
        </p:txBody>
      </p:sp>
      <p:sp>
        <p:nvSpPr>
          <p:cNvPr id="19" name="Arrow: Right 18">
            <a:extLst>
              <a:ext uri="{FF2B5EF4-FFF2-40B4-BE49-F238E27FC236}">
                <a16:creationId xmlns:a16="http://schemas.microsoft.com/office/drawing/2014/main" id="{71C8C38A-9759-82E8-A916-14A041A3E0DD}"/>
              </a:ext>
            </a:extLst>
          </p:cNvPr>
          <p:cNvSpPr/>
          <p:nvPr/>
        </p:nvSpPr>
        <p:spPr>
          <a:xfrm>
            <a:off x="3215762" y="3864450"/>
            <a:ext cx="540146"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BF726B31-CEA7-177D-1354-DDC5D6F2B6DE}"/>
              </a:ext>
            </a:extLst>
          </p:cNvPr>
          <p:cNvSpPr txBox="1"/>
          <p:nvPr/>
        </p:nvSpPr>
        <p:spPr>
          <a:xfrm>
            <a:off x="3252429" y="3747498"/>
            <a:ext cx="439544" cy="196208"/>
          </a:xfrm>
          <a:prstGeom prst="rect">
            <a:avLst/>
          </a:prstGeom>
          <a:noFill/>
        </p:spPr>
        <p:txBody>
          <a:bodyPr wrap="none" rtlCol="0">
            <a:spAutoFit/>
          </a:bodyPr>
          <a:lstStyle/>
          <a:p>
            <a:r>
              <a:rPr lang="en-US" sz="675" dirty="0"/>
              <a:t>Copper</a:t>
            </a:r>
          </a:p>
        </p:txBody>
      </p:sp>
      <p:graphicFrame>
        <p:nvGraphicFramePr>
          <p:cNvPr id="21" name="Table 48">
            <a:extLst>
              <a:ext uri="{FF2B5EF4-FFF2-40B4-BE49-F238E27FC236}">
                <a16:creationId xmlns:a16="http://schemas.microsoft.com/office/drawing/2014/main" id="{3BC38192-DD70-1526-7F63-667D7965C23B}"/>
              </a:ext>
            </a:extLst>
          </p:cNvPr>
          <p:cNvGraphicFramePr>
            <a:graphicFrameLocks noGrp="1"/>
          </p:cNvGraphicFramePr>
          <p:nvPr/>
        </p:nvGraphicFramePr>
        <p:xfrm>
          <a:off x="535433" y="4273761"/>
          <a:ext cx="1790301" cy="190500"/>
        </p:xfrm>
        <a:graphic>
          <a:graphicData uri="http://schemas.openxmlformats.org/drawingml/2006/table">
            <a:tbl>
              <a:tblPr firstRow="1" bandRow="1">
                <a:tableStyleId>{5C22544A-7EE6-4342-B048-85BDC9FD1C3A}</a:tableStyleId>
              </a:tblPr>
              <a:tblGrid>
                <a:gridCol w="876301">
                  <a:extLst>
                    <a:ext uri="{9D8B030D-6E8A-4147-A177-3AD203B41FA5}">
                      <a16:colId xmlns:a16="http://schemas.microsoft.com/office/drawing/2014/main" val="3877741135"/>
                    </a:ext>
                  </a:extLst>
                </a:gridCol>
                <a:gridCol w="914000">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100% Occupancy</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27.5-1760 Pb/sec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bl>
          </a:graphicData>
        </a:graphic>
      </p:graphicFrame>
      <p:graphicFrame>
        <p:nvGraphicFramePr>
          <p:cNvPr id="22" name="Table 21">
            <a:extLst>
              <a:ext uri="{FF2B5EF4-FFF2-40B4-BE49-F238E27FC236}">
                <a16:creationId xmlns:a16="http://schemas.microsoft.com/office/drawing/2014/main" id="{294BD411-20BF-3DFD-CD4D-62C587DBE928}"/>
              </a:ext>
            </a:extLst>
          </p:cNvPr>
          <p:cNvGraphicFramePr>
            <a:graphicFrameLocks noGrp="1"/>
          </p:cNvGraphicFramePr>
          <p:nvPr/>
        </p:nvGraphicFramePr>
        <p:xfrm>
          <a:off x="927306" y="4665916"/>
          <a:ext cx="2330779" cy="571500"/>
        </p:xfrm>
        <a:graphic>
          <a:graphicData uri="http://schemas.openxmlformats.org/drawingml/2006/table">
            <a:tbl>
              <a:tblPr firstRow="1" bandRow="1">
                <a:tableStyleId>{5C22544A-7EE6-4342-B048-85BDC9FD1C3A}</a:tableStyleId>
              </a:tblPr>
              <a:tblGrid>
                <a:gridCol w="1550807">
                  <a:extLst>
                    <a:ext uri="{9D8B030D-6E8A-4147-A177-3AD203B41FA5}">
                      <a16:colId xmlns:a16="http://schemas.microsoft.com/office/drawing/2014/main" val="3877741135"/>
                    </a:ext>
                  </a:extLst>
                </a:gridCol>
                <a:gridCol w="779972">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3.4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 Tb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13276082"/>
                  </a:ext>
                </a:extLst>
              </a:tr>
              <a:tr h="182880">
                <a:tc>
                  <a:txBody>
                    <a:bodyPr/>
                    <a:lstStyle/>
                    <a:p>
                      <a:r>
                        <a:rPr lang="en-US" sz="800" b="0" dirty="0">
                          <a:solidFill>
                            <a:sysClr val="windowText" lastClr="000000"/>
                          </a:solidFill>
                        </a:rPr>
                        <a:t>Signal from Physics + Background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400 Gb / 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7577381"/>
                  </a:ext>
                </a:extLst>
              </a:tr>
            </a:tbl>
          </a:graphicData>
        </a:graphic>
      </p:graphicFrame>
      <p:graphicFrame>
        <p:nvGraphicFramePr>
          <p:cNvPr id="23" name="Table 22">
            <a:extLst>
              <a:ext uri="{FF2B5EF4-FFF2-40B4-BE49-F238E27FC236}">
                <a16:creationId xmlns:a16="http://schemas.microsoft.com/office/drawing/2014/main" id="{2684B54B-8BB6-AEBE-E734-1472A0B7A8D3}"/>
              </a:ext>
            </a:extLst>
          </p:cNvPr>
          <p:cNvGraphicFramePr>
            <a:graphicFrameLocks noGrp="1"/>
          </p:cNvGraphicFramePr>
          <p:nvPr/>
        </p:nvGraphicFramePr>
        <p:xfrm>
          <a:off x="2325734" y="5511422"/>
          <a:ext cx="1896485" cy="38100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82880">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3.4 Tb/sec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Per fiber (Avg)</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1.85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bl>
          </a:graphicData>
        </a:graphic>
      </p:graphicFrame>
      <p:sp>
        <p:nvSpPr>
          <p:cNvPr id="24" name="Arrow: Right 23">
            <a:extLst>
              <a:ext uri="{FF2B5EF4-FFF2-40B4-BE49-F238E27FC236}">
                <a16:creationId xmlns:a16="http://schemas.microsoft.com/office/drawing/2014/main" id="{2A4D40A9-E691-4837-1747-E54D7EA3B2CB}"/>
              </a:ext>
            </a:extLst>
          </p:cNvPr>
          <p:cNvSpPr/>
          <p:nvPr/>
        </p:nvSpPr>
        <p:spPr>
          <a:xfrm>
            <a:off x="7398542" y="3859461"/>
            <a:ext cx="641962" cy="17218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B1FAF8BD-EB01-5900-B384-6D8BE0A080A8}"/>
              </a:ext>
            </a:extLst>
          </p:cNvPr>
          <p:cNvSpPr txBox="1"/>
          <p:nvPr/>
        </p:nvSpPr>
        <p:spPr>
          <a:xfrm>
            <a:off x="7457267" y="3755954"/>
            <a:ext cx="300082" cy="196208"/>
          </a:xfrm>
          <a:prstGeom prst="rect">
            <a:avLst/>
          </a:prstGeom>
          <a:noFill/>
        </p:spPr>
        <p:txBody>
          <a:bodyPr wrap="none" rtlCol="0">
            <a:spAutoFit/>
          </a:bodyPr>
          <a:lstStyle/>
          <a:p>
            <a:r>
              <a:rPr lang="en-US" sz="675" dirty="0"/>
              <a:t>Eth</a:t>
            </a:r>
          </a:p>
        </p:txBody>
      </p:sp>
      <p:graphicFrame>
        <p:nvGraphicFramePr>
          <p:cNvPr id="26" name="Table 25">
            <a:extLst>
              <a:ext uri="{FF2B5EF4-FFF2-40B4-BE49-F238E27FC236}">
                <a16:creationId xmlns:a16="http://schemas.microsoft.com/office/drawing/2014/main" id="{C4B5BA26-9FC7-8AC5-7622-68D0E3C78EE5}"/>
              </a:ext>
            </a:extLst>
          </p:cNvPr>
          <p:cNvGraphicFramePr>
            <a:graphicFrameLocks noGrp="1"/>
          </p:cNvGraphicFramePr>
          <p:nvPr/>
        </p:nvGraphicFramePr>
        <p:xfrm>
          <a:off x="5681337" y="4742481"/>
          <a:ext cx="1896485" cy="1143000"/>
        </p:xfrm>
        <a:graphic>
          <a:graphicData uri="http://schemas.openxmlformats.org/drawingml/2006/table">
            <a:tbl>
              <a:tblPr firstRow="1" bandRow="1">
                <a:tableStyleId>{5C22544A-7EE6-4342-B048-85BDC9FD1C3A}</a:tableStyleId>
              </a:tblPr>
              <a:tblGrid>
                <a:gridCol w="1095744">
                  <a:extLst>
                    <a:ext uri="{9D8B030D-6E8A-4147-A177-3AD203B41FA5}">
                      <a16:colId xmlns:a16="http://schemas.microsoft.com/office/drawing/2014/main" val="3877741135"/>
                    </a:ext>
                  </a:extLst>
                </a:gridCol>
                <a:gridCol w="800741">
                  <a:extLst>
                    <a:ext uri="{9D8B030D-6E8A-4147-A177-3AD203B41FA5}">
                      <a16:colId xmlns:a16="http://schemas.microsoft.com/office/drawing/2014/main" val="3720784282"/>
                    </a:ext>
                  </a:extLst>
                </a:gridCol>
              </a:tblGrid>
              <a:tr h="148301">
                <a:tc>
                  <a:txBody>
                    <a:bodyPr/>
                    <a:lstStyle/>
                    <a:p>
                      <a:r>
                        <a:rPr lang="en-US" sz="800" b="0" dirty="0">
                          <a:solidFill>
                            <a:sysClr val="windowText" lastClr="000000"/>
                          </a:solidFill>
                        </a:rPr>
                        <a:t>Aggregate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800" b="0" dirty="0">
                          <a:solidFill>
                            <a:sysClr val="windowText" lastClr="000000"/>
                          </a:solidFill>
                        </a:rPr>
                        <a:t>99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9975566"/>
                  </a:ext>
                </a:extLst>
              </a:tr>
              <a:tr h="182880">
                <a:tc>
                  <a:txBody>
                    <a:bodyPr/>
                    <a:lstStyle/>
                    <a:p>
                      <a:r>
                        <a:rPr lang="en-US" sz="800" b="0" dirty="0">
                          <a:solidFill>
                            <a:sysClr val="windowText" lastClr="000000"/>
                          </a:solidFill>
                        </a:rPr>
                        <a:t>Collision Signal</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38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6371346"/>
                  </a:ext>
                </a:extLst>
              </a:tr>
              <a:tr h="182880">
                <a:tc>
                  <a:txBody>
                    <a:bodyPr/>
                    <a:lstStyle/>
                    <a:p>
                      <a:r>
                        <a:rPr lang="en-US" sz="800" b="0" dirty="0">
                          <a:solidFill>
                            <a:sysClr val="windowText" lastClr="000000"/>
                          </a:solidFill>
                        </a:rPr>
                        <a:t>Synchrotron Rad</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.01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7613994"/>
                  </a:ext>
                </a:extLst>
              </a:tr>
              <a:tr h="182880">
                <a:tc>
                  <a:txBody>
                    <a:bodyPr/>
                    <a:lstStyle/>
                    <a:p>
                      <a:r>
                        <a:rPr lang="en-US" sz="800" b="0" dirty="0">
                          <a:solidFill>
                            <a:sysClr val="windowText" lastClr="000000"/>
                          </a:solidFill>
                        </a:rPr>
                        <a:t>Electron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4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16652967"/>
                  </a:ext>
                </a:extLst>
              </a:tr>
              <a:tr h="182880">
                <a:tc>
                  <a:txBody>
                    <a:bodyPr/>
                    <a:lstStyle/>
                    <a:p>
                      <a:r>
                        <a:rPr lang="en-US" sz="800" b="0" dirty="0">
                          <a:solidFill>
                            <a:sysClr val="windowText" lastClr="000000"/>
                          </a:solidFill>
                        </a:rPr>
                        <a:t>Hadron Beam</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22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85341044"/>
                  </a:ext>
                </a:extLst>
              </a:tr>
              <a:tr h="182880">
                <a:tc>
                  <a:txBody>
                    <a:bodyPr/>
                    <a:lstStyle/>
                    <a:p>
                      <a:r>
                        <a:rPr lang="en-US" sz="800" b="0" dirty="0">
                          <a:solidFill>
                            <a:sysClr val="windowText" lastClr="000000"/>
                          </a:solidFill>
                        </a:rPr>
                        <a:t>Noise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ysClr val="windowText" lastClr="000000"/>
                          </a:solidFill>
                        </a:rPr>
                        <a:t>35 Gb/sec</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23220783"/>
                  </a:ext>
                </a:extLst>
              </a:tr>
            </a:tbl>
          </a:graphicData>
        </a:graphic>
      </p:graphicFrame>
      <p:sp>
        <p:nvSpPr>
          <p:cNvPr id="30" name="TextBox 29">
            <a:extLst>
              <a:ext uri="{FF2B5EF4-FFF2-40B4-BE49-F238E27FC236}">
                <a16:creationId xmlns:a16="http://schemas.microsoft.com/office/drawing/2014/main" id="{AC18A460-A9F7-89A6-2E67-54D92F5EBBF9}"/>
              </a:ext>
            </a:extLst>
          </p:cNvPr>
          <p:cNvSpPr txBox="1"/>
          <p:nvPr/>
        </p:nvSpPr>
        <p:spPr>
          <a:xfrm>
            <a:off x="404256" y="3270497"/>
            <a:ext cx="2071977" cy="338554"/>
          </a:xfrm>
          <a:prstGeom prst="rect">
            <a:avLst/>
          </a:prstGeom>
          <a:noFill/>
        </p:spPr>
        <p:txBody>
          <a:bodyPr wrap="none" rtlCol="0">
            <a:spAutoFit/>
          </a:bodyPr>
          <a:lstStyle/>
          <a:p>
            <a:r>
              <a:rPr lang="en-US" sz="1600" dirty="0"/>
              <a:t>Summary of Data Flow</a:t>
            </a:r>
          </a:p>
        </p:txBody>
      </p:sp>
      <p:sp>
        <p:nvSpPr>
          <p:cNvPr id="42" name="Rectangle 41">
            <a:extLst>
              <a:ext uri="{FF2B5EF4-FFF2-40B4-BE49-F238E27FC236}">
                <a16:creationId xmlns:a16="http://schemas.microsoft.com/office/drawing/2014/main" id="{8C65AACD-C045-CA76-5782-36D1570BB080}"/>
              </a:ext>
            </a:extLst>
          </p:cNvPr>
          <p:cNvSpPr/>
          <p:nvPr/>
        </p:nvSpPr>
        <p:spPr>
          <a:xfrm>
            <a:off x="2130502" y="558180"/>
            <a:ext cx="5195333" cy="1868820"/>
          </a:xfrm>
          <a:prstGeom prst="rect">
            <a:avLst/>
          </a:prstGeom>
          <a:solidFill>
            <a:schemeClr val="bg2">
              <a:lumMod val="9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26C7CA5-CB16-A067-961E-612F97223426}"/>
              </a:ext>
            </a:extLst>
          </p:cNvPr>
          <p:cNvSpPr txBox="1"/>
          <p:nvPr/>
        </p:nvSpPr>
        <p:spPr>
          <a:xfrm>
            <a:off x="2190378" y="615447"/>
            <a:ext cx="4929996" cy="1754326"/>
          </a:xfrm>
          <a:prstGeom prst="rect">
            <a:avLst/>
          </a:prstGeom>
          <a:noFill/>
        </p:spPr>
        <p:txBody>
          <a:bodyPr wrap="square" rtlCol="0">
            <a:spAutoFit/>
          </a:bodyPr>
          <a:lstStyle/>
          <a:p>
            <a:r>
              <a:rPr lang="en-US" dirty="0"/>
              <a:t>Data Filtering</a:t>
            </a:r>
          </a:p>
          <a:p>
            <a:endParaRPr lang="en-US" dirty="0"/>
          </a:p>
          <a:p>
            <a:pPr marL="169863" indent="-169863">
              <a:buFont typeface="Arial" panose="020B0604020202020204" pitchFamily="34" charset="0"/>
              <a:buChar char="•"/>
            </a:pPr>
            <a:r>
              <a:rPr lang="en-US" sz="1200" dirty="0"/>
              <a:t>Cluster finding accounts for the balance of the calculated noise reduction, and for the reduced signal data volume.</a:t>
            </a:r>
          </a:p>
          <a:p>
            <a:pPr marL="169863" indent="-169863">
              <a:buFont typeface="Arial" panose="020B0604020202020204" pitchFamily="34" charset="0"/>
              <a:buChar char="•"/>
            </a:pPr>
            <a:r>
              <a:rPr lang="en-US" sz="1200" dirty="0"/>
              <a:t>Additional methods are being considered including AI/ML techniques for pattern recognition and/or data compression</a:t>
            </a:r>
          </a:p>
          <a:p>
            <a:pPr marL="169863" indent="-169863">
              <a:buFont typeface="Arial" panose="020B0604020202020204" pitchFamily="34" charset="0"/>
              <a:buChar char="•"/>
            </a:pPr>
            <a:r>
              <a:rPr lang="en-US" sz="1200" dirty="0"/>
              <a:t>These functions will be performed in the DAM boards and the Online computing farm</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D3ABF82-791F-79E0-D0BE-023C7EAB0F10}"/>
                  </a:ext>
                </a:extLst>
              </p14:cNvPr>
              <p14:cNvContentPartPr/>
              <p14:nvPr/>
            </p14:nvContentPartPr>
            <p14:xfrm>
              <a:off x="7835384" y="2210901"/>
              <a:ext cx="433080" cy="199440"/>
            </p14:xfrm>
          </p:contentPart>
        </mc:Choice>
        <mc:Fallback xmlns="">
          <p:pic>
            <p:nvPicPr>
              <p:cNvPr id="3" name="Ink 2">
                <a:extLst>
                  <a:ext uri="{FF2B5EF4-FFF2-40B4-BE49-F238E27FC236}">
                    <a16:creationId xmlns:a16="http://schemas.microsoft.com/office/drawing/2014/main" id="{4D3ABF82-791F-79E0-D0BE-023C7EAB0F10}"/>
                  </a:ext>
                </a:extLst>
              </p:cNvPr>
              <p:cNvPicPr/>
              <p:nvPr/>
            </p:nvPicPr>
            <p:blipFill>
              <a:blip r:embed="rId4"/>
              <a:stretch>
                <a:fillRect/>
              </a:stretch>
            </p:blipFill>
            <p:spPr>
              <a:xfrm>
                <a:off x="7799384" y="2138901"/>
                <a:ext cx="504720" cy="343080"/>
              </a:xfrm>
              <a:prstGeom prst="rect">
                <a:avLst/>
              </a:prstGeom>
            </p:spPr>
          </p:pic>
        </mc:Fallback>
      </mc:AlternateContent>
      <p:sp>
        <p:nvSpPr>
          <p:cNvPr id="27" name="Slide Number Placeholder 26">
            <a:extLst>
              <a:ext uri="{FF2B5EF4-FFF2-40B4-BE49-F238E27FC236}">
                <a16:creationId xmlns:a16="http://schemas.microsoft.com/office/drawing/2014/main" id="{CB77C653-79C5-10F2-3FE1-92665D3949F2}"/>
              </a:ext>
            </a:extLst>
          </p:cNvPr>
          <p:cNvSpPr>
            <a:spLocks noGrp="1"/>
          </p:cNvSpPr>
          <p:nvPr>
            <p:ph type="sldNum" sz="quarter" idx="12"/>
          </p:nvPr>
        </p:nvSpPr>
        <p:spPr/>
        <p:txBody>
          <a:bodyPr/>
          <a:lstStyle/>
          <a:p>
            <a:fld id="{893C5830-40F3-F04E-B2E3-10E6672BA8FF}" type="slidenum">
              <a:rPr lang="en-US" smtClean="0"/>
              <a:t>9</a:t>
            </a:fld>
            <a:endParaRPr lang="en-US" dirty="0"/>
          </a:p>
        </p:txBody>
      </p:sp>
      <p:sp>
        <p:nvSpPr>
          <p:cNvPr id="28" name="TextBox 27">
            <a:extLst>
              <a:ext uri="{FF2B5EF4-FFF2-40B4-BE49-F238E27FC236}">
                <a16:creationId xmlns:a16="http://schemas.microsoft.com/office/drawing/2014/main" id="{C764B228-FCB0-9AC3-F12E-506278F3CFF0}"/>
              </a:ext>
            </a:extLst>
          </p:cNvPr>
          <p:cNvSpPr txBox="1"/>
          <p:nvPr/>
        </p:nvSpPr>
        <p:spPr>
          <a:xfrm>
            <a:off x="6417159" y="-28007"/>
            <a:ext cx="2772837" cy="261000"/>
          </a:xfrm>
          <a:prstGeom prst="rect">
            <a:avLst/>
          </a:prstGeom>
          <a:noFill/>
          <a:ln w="0">
            <a:noFill/>
          </a:ln>
        </p:spPr>
        <p:txBody>
          <a:bodyPr lIns="90000" tIns="45000" rIns="90000" bIns="45000" anchor="t">
            <a:noAutofit/>
          </a:bodyPr>
          <a:lstStyle/>
          <a:p>
            <a:r>
              <a:rPr lang="en-US" sz="1200" b="0" strike="noStrike" spc="-1" dirty="0">
                <a:highlight>
                  <a:srgbClr val="729FCF"/>
                </a:highlight>
                <a:latin typeface="Arial"/>
              </a:rPr>
              <a:t>Charge #</a:t>
            </a:r>
            <a:r>
              <a:rPr lang="en-US" sz="1200" spc="-1" dirty="0">
                <a:highlight>
                  <a:srgbClr val="729FCF"/>
                </a:highlight>
                <a:latin typeface="Arial"/>
              </a:rPr>
              <a:t>1 – feasibility and technology</a:t>
            </a:r>
            <a:endParaRPr lang="en-US" sz="1200" b="0" strike="noStrike" spc="-1" dirty="0">
              <a:highlight>
                <a:srgbClr val="729FCF"/>
              </a:highlight>
              <a:latin typeface="Arial"/>
            </a:endParaRPr>
          </a:p>
        </p:txBody>
      </p:sp>
    </p:spTree>
    <p:extLst>
      <p:ext uri="{BB962C8B-B14F-4D97-AF65-F5344CB8AC3E}">
        <p14:creationId xmlns:p14="http://schemas.microsoft.com/office/powerpoint/2010/main" val="41686437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75A2E0C8B985419E2A02C1F18E2C02" ma:contentTypeVersion="8" ma:contentTypeDescription="Create a new document." ma:contentTypeScope="" ma:versionID="567766de92f1f0fcce932e9e49e1f0a4">
  <xsd:schema xmlns:xsd="http://www.w3.org/2001/XMLSchema" xmlns:xs="http://www.w3.org/2001/XMLSchema" xmlns:p="http://schemas.microsoft.com/office/2006/metadata/properties" xmlns:ns2="80ac2314-c46f-4f65-81b5-6dd72be2dfa5" targetNamespace="http://schemas.microsoft.com/office/2006/metadata/properties" ma:root="true" ma:fieldsID="b26ae4acdbe38ddc5595826147f5b72d" ns2:_="">
    <xsd:import namespace="80ac2314-c46f-4f65-81b5-6dd72be2df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ac2314-c46f-4f65-81b5-6dd72be2df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2.xml><?xml version="1.0" encoding="utf-8"?>
<ds:datastoreItem xmlns:ds="http://schemas.openxmlformats.org/officeDocument/2006/customXml" ds:itemID="{DDE98C05-5760-4FD2-B85E-2A9CB1A90B2B}">
  <ds:schemaRefs>
    <ds:schemaRef ds:uri="http://purl.org/dc/terms/"/>
    <ds:schemaRef ds:uri="http://schemas.microsoft.com/office/infopath/2007/PartnerControls"/>
    <ds:schemaRef ds:uri="http://www.w3.org/XML/1998/namespace"/>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80ac2314-c46f-4f65-81b5-6dd72be2dfa5"/>
  </ds:schemaRefs>
</ds:datastoreItem>
</file>

<file path=customXml/itemProps3.xml><?xml version="1.0" encoding="utf-8"?>
<ds:datastoreItem xmlns:ds="http://schemas.openxmlformats.org/officeDocument/2006/customXml" ds:itemID="{E5E2A26B-33A3-4CD7-BA5E-AF1D9559D8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ac2314-c46f-4f65-81b5-6dd72be2df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NP-BNL-TJNAF March 11 Meeting Templatev2</Template>
  <TotalTime>7336</TotalTime>
  <Words>2972</Words>
  <Application>Microsoft Office PowerPoint</Application>
  <PresentationFormat>On-screen Show (4:3)</PresentationFormat>
  <Paragraphs>603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Wingdings</vt:lpstr>
      <vt:lpstr>Office Theme</vt:lpstr>
      <vt:lpstr>WBS 6.10.09 DAQ and Scientific Computing  </vt:lpstr>
      <vt:lpstr>Overview</vt:lpstr>
      <vt:lpstr>EIC Streaming Readout Community</vt:lpstr>
      <vt:lpstr>ePIC Streaming Readout</vt:lpstr>
      <vt:lpstr>ePIC Streaming DAQ/Computing Architecture</vt:lpstr>
      <vt:lpstr>EIC Readout Chain</vt:lpstr>
      <vt:lpstr>PowerPoint Presentation</vt:lpstr>
      <vt:lpstr>PowerPoint Presentation</vt:lpstr>
      <vt:lpstr>PowerPoint Presentation</vt:lpstr>
      <vt:lpstr>PowerPoint Presentation</vt:lpstr>
      <vt:lpstr>PowerPoint Presentation</vt:lpstr>
      <vt:lpstr>Boundary between Online and Offline</vt:lpstr>
      <vt:lpstr>ePIC Scientific Computing</vt:lpstr>
      <vt:lpstr>PowerPoint Presentation</vt:lpstr>
      <vt:lpstr>PowerPoint Presentation</vt:lpstr>
      <vt:lpstr>EIC DAQ/Computing schedule</vt:lpstr>
      <vt:lpstr>Conclusion</vt:lpstr>
      <vt:lpstr>Backup</vt:lpstr>
      <vt:lpstr>PowerPoint Presentation</vt:lpstr>
      <vt:lpstr>PowerPoint Presentation</vt:lpstr>
      <vt:lpstr>PowerPoint Presentation</vt:lpstr>
      <vt:lpstr>PowerPoint Presentation</vt:lpstr>
      <vt:lpstr>DAM Option - Front-End Link Exchange (FELIX)</vt:lpstr>
      <vt:lpstr>FELIX timelines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Ion Collider Planning Update NP-BNL-TJNAF</dc:title>
  <dc:creator>Hatton, Diane</dc:creator>
  <cp:lastModifiedBy>Jeff</cp:lastModifiedBy>
  <cp:revision>202</cp:revision>
  <cp:lastPrinted>2023-08-23T03:46:40Z</cp:lastPrinted>
  <dcterms:created xsi:type="dcterms:W3CDTF">2020-03-08T15:15:52Z</dcterms:created>
  <dcterms:modified xsi:type="dcterms:W3CDTF">2023-08-23T20:06:53Z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0x0101009975A2E0C8B985419E2A02C1F18E2C02</vt:lpwstr>
  </property>
</Properties>
</file>