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sldIdLst>
    <p:sldId id="316" r:id="rId5"/>
    <p:sldId id="2283" r:id="rId6"/>
    <p:sldId id="2296" r:id="rId7"/>
    <p:sldId id="5690" r:id="rId8"/>
    <p:sldId id="2293" r:id="rId9"/>
    <p:sldId id="2295" r:id="rId10"/>
    <p:sldId id="2267" r:id="rId1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2" pos="18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F40FF"/>
    <a:srgbClr val="00FA00"/>
    <a:srgbClr val="FF9300"/>
    <a:srgbClr val="00FDFF"/>
    <a:srgbClr val="30519D"/>
    <a:srgbClr val="244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4646"/>
  </p:normalViewPr>
  <p:slideViewPr>
    <p:cSldViewPr snapToGrid="0" snapToObjects="1">
      <p:cViewPr varScale="1">
        <p:scale>
          <a:sx n="124" d="100"/>
          <a:sy n="124" d="100"/>
        </p:scale>
        <p:origin x="2384" y="176"/>
      </p:cViewPr>
      <p:guideLst>
        <p:guide orient="horz" pos="2376"/>
        <p:guide pos="180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CFAD0DF-F63F-4951-88B8-7E7D2CB1BA02}" type="datetimeFigureOut">
              <a:rPr lang="en-US" smtClean="0"/>
              <a:t>8/21/23</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8010FB5-4D6F-42F5-A809-7A1093A9D772}" type="slidenum">
              <a:rPr lang="en-US" smtClean="0"/>
              <a:t>‹#›</a:t>
            </a:fld>
            <a:endParaRPr lang="en-US" dirty="0"/>
          </a:p>
        </p:txBody>
      </p:sp>
    </p:spTree>
    <p:extLst>
      <p:ext uri="{BB962C8B-B14F-4D97-AF65-F5344CB8AC3E}">
        <p14:creationId xmlns:p14="http://schemas.microsoft.com/office/powerpoint/2010/main" val="148314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10FB5-4D6F-42F5-A809-7A1093A9D772}" type="slidenum">
              <a:rPr lang="en-US" smtClean="0"/>
              <a:t>2</a:t>
            </a:fld>
            <a:endParaRPr lang="en-US"/>
          </a:p>
        </p:txBody>
      </p:sp>
    </p:spTree>
    <p:extLst>
      <p:ext uri="{BB962C8B-B14F-4D97-AF65-F5344CB8AC3E}">
        <p14:creationId xmlns:p14="http://schemas.microsoft.com/office/powerpoint/2010/main" val="4138877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p:nvPr>
        </p:nvSpPr>
        <p:spPr>
          <a:xfrm>
            <a:off x="4056185" y="2790092"/>
            <a:ext cx="4741984"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056185" y="4642339"/>
            <a:ext cx="4741984"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589279"/>
          </a:xfrm>
        </p:spPr>
        <p:txBody>
          <a:bodyPr>
            <a:normAutofit/>
          </a:bodyPr>
          <a:lstStyle>
            <a:lvl1pPr>
              <a:defRPr sz="3200" i="1">
                <a:solidFill>
                  <a:srgbClr val="0432FF"/>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0" y="853441"/>
            <a:ext cx="9144000" cy="5604510"/>
          </a:xfrm>
        </p:spPr>
        <p:txBody>
          <a:bodyPr>
            <a:normAutofit/>
          </a:bodyPr>
          <a:lstStyle>
            <a:lvl1pPr marL="228600" indent="-228600">
              <a:buClr>
                <a:srgbClr val="0432FF"/>
              </a:buClr>
              <a:buFont typeface="Wingdings" pitchFamily="2" charset="2"/>
              <a:buChar char="q"/>
              <a:defRPr sz="2000">
                <a:latin typeface="Arial" charset="0"/>
                <a:ea typeface="Arial" charset="0"/>
                <a:cs typeface="Arial" charset="0"/>
              </a:defRPr>
            </a:lvl1pPr>
            <a:lvl2pPr marL="685800" indent="-228600">
              <a:buClr>
                <a:srgbClr val="0432FF"/>
              </a:buClr>
              <a:buFont typeface="Wingdings" pitchFamily="2" charset="2"/>
              <a:buChar char="q"/>
              <a:defRPr sz="1800">
                <a:latin typeface="Arial" charset="0"/>
                <a:ea typeface="Arial" charset="0"/>
                <a:cs typeface="Arial" charset="0"/>
              </a:defRPr>
            </a:lvl2pPr>
            <a:lvl3pPr marL="1143000" indent="-228600">
              <a:buClr>
                <a:srgbClr val="0432FF"/>
              </a:buClr>
              <a:buFont typeface="Wingdings" pitchFamily="2" charset="2"/>
              <a:buChar char="q"/>
              <a:defRPr sz="1600">
                <a:latin typeface="Arial" charset="0"/>
                <a:ea typeface="Arial" charset="0"/>
                <a:cs typeface="Arial" charset="0"/>
              </a:defRPr>
            </a:lvl3pPr>
            <a:lvl4pPr marL="1600200" indent="-228600">
              <a:buClr>
                <a:srgbClr val="0432FF"/>
              </a:buClr>
              <a:buFont typeface="Wingdings" pitchFamily="2" charset="2"/>
              <a:buChar char="q"/>
              <a:defRPr sz="1400">
                <a:latin typeface="Arial" charset="0"/>
                <a:ea typeface="Arial" charset="0"/>
                <a:cs typeface="Arial" charset="0"/>
              </a:defRPr>
            </a:lvl4pPr>
            <a:lvl5pPr marL="2057400" indent="-228600">
              <a:buClr>
                <a:srgbClr val="0432FF"/>
              </a:buClr>
              <a:buFont typeface="Wingdings" pitchFamily="2" charset="2"/>
              <a:buChar char="q"/>
              <a:defRPr sz="140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492875"/>
            <a:ext cx="2057400" cy="365125"/>
          </a:xfrm>
        </p:spPr>
        <p:txBody>
          <a:bodyPr/>
          <a:lstStyle/>
          <a:p>
            <a:fld id="{9B1E31D4-8276-3047-9FDB-8A7E8BDFF8C6}" type="datetime1">
              <a:rPr lang="en-US" smtClean="0"/>
              <a:t>8/21/23</a:t>
            </a:fld>
            <a:endParaRPr lang="en-US" dirty="0"/>
          </a:p>
        </p:txBody>
      </p:sp>
      <p:sp>
        <p:nvSpPr>
          <p:cNvPr id="5" name="Footer Placeholder 4"/>
          <p:cNvSpPr>
            <a:spLocks noGrp="1"/>
          </p:cNvSpPr>
          <p:nvPr>
            <p:ph type="ftr" sz="quarter" idx="11"/>
          </p:nvPr>
        </p:nvSpPr>
        <p:spPr>
          <a:xfrm>
            <a:off x="3028950" y="6457951"/>
            <a:ext cx="3086100" cy="365125"/>
          </a:xfrm>
        </p:spPr>
        <p:txBody>
          <a:bodyPr/>
          <a:lstStyle/>
          <a:p>
            <a:endParaRPr lang="en-US" dirty="0"/>
          </a:p>
        </p:txBody>
      </p:sp>
      <p:sp>
        <p:nvSpPr>
          <p:cNvPr id="6" name="Slide Number Placeholder 5"/>
          <p:cNvSpPr>
            <a:spLocks noGrp="1"/>
          </p:cNvSpPr>
          <p:nvPr>
            <p:ph type="sldNum" sz="quarter" idx="12"/>
          </p:nvPr>
        </p:nvSpPr>
        <p:spPr>
          <a:xfrm>
            <a:off x="7048012" y="6457951"/>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548639"/>
          </a:xfrm>
        </p:spPr>
        <p:txBody>
          <a:bodyPr>
            <a:normAutofit/>
          </a:bodyPr>
          <a:lstStyle>
            <a:lvl1pPr>
              <a:defRPr sz="3200" i="1">
                <a:solidFill>
                  <a:srgbClr val="0432FF"/>
                </a:solidFill>
              </a:defRPr>
            </a:lvl1pPr>
          </a:lstStyle>
          <a:p>
            <a:r>
              <a:rPr lang="en-US" dirty="0"/>
              <a:t>Click to edit Master title style</a:t>
            </a:r>
          </a:p>
        </p:txBody>
      </p:sp>
      <p:sp>
        <p:nvSpPr>
          <p:cNvPr id="3" name="Date Placeholder 2"/>
          <p:cNvSpPr>
            <a:spLocks noGrp="1"/>
          </p:cNvSpPr>
          <p:nvPr>
            <p:ph type="dt" sz="half" idx="10"/>
          </p:nvPr>
        </p:nvSpPr>
        <p:spPr>
          <a:xfrm>
            <a:off x="20320" y="6458586"/>
            <a:ext cx="2057400" cy="365125"/>
          </a:xfrm>
        </p:spPr>
        <p:txBody>
          <a:bodyPr/>
          <a:lstStyle/>
          <a:p>
            <a:fld id="{136B89AC-9976-4444-B371-EAF887339FC2}" type="datetime1">
              <a:rPr lang="en-US" smtClean="0"/>
              <a:t>8/21/23</a:t>
            </a:fld>
            <a:endParaRPr lang="en-US" dirty="0"/>
          </a:p>
        </p:txBody>
      </p:sp>
      <p:sp>
        <p:nvSpPr>
          <p:cNvPr id="4" name="Footer Placeholder 3"/>
          <p:cNvSpPr>
            <a:spLocks noGrp="1"/>
          </p:cNvSpPr>
          <p:nvPr>
            <p:ph type="ftr" sz="quarter" idx="11"/>
          </p:nvPr>
        </p:nvSpPr>
        <p:spPr>
          <a:xfrm>
            <a:off x="3028950" y="6457951"/>
            <a:ext cx="3086100" cy="365125"/>
          </a:xfrm>
        </p:spPr>
        <p:txBody>
          <a:bodyPr/>
          <a:lstStyle/>
          <a:p>
            <a:endParaRPr lang="en-US" dirty="0"/>
          </a:p>
        </p:txBody>
      </p:sp>
      <p:sp>
        <p:nvSpPr>
          <p:cNvPr id="5" name="Slide Number Placeholder 4"/>
          <p:cNvSpPr>
            <a:spLocks noGrp="1"/>
          </p:cNvSpPr>
          <p:nvPr>
            <p:ph type="sldNum" sz="quarter" idx="12"/>
          </p:nvPr>
        </p:nvSpPr>
        <p:spPr>
          <a:xfrm>
            <a:off x="7058172" y="6447791"/>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160" y="6472555"/>
            <a:ext cx="2057400" cy="365125"/>
          </a:xfrm>
        </p:spPr>
        <p:txBody>
          <a:bodyPr/>
          <a:lstStyle/>
          <a:p>
            <a:fld id="{9C66EC12-D044-374C-8876-DF244F8A2A8D}" type="datetime1">
              <a:rPr lang="en-US" smtClean="0"/>
              <a:t>8/21/23</a:t>
            </a:fld>
            <a:endParaRPr lang="en-US" dirty="0"/>
          </a:p>
        </p:txBody>
      </p:sp>
      <p:sp>
        <p:nvSpPr>
          <p:cNvPr id="3" name="Footer Placeholder 2"/>
          <p:cNvSpPr>
            <a:spLocks noGrp="1"/>
          </p:cNvSpPr>
          <p:nvPr>
            <p:ph type="ftr" sz="quarter" idx="11"/>
          </p:nvPr>
        </p:nvSpPr>
        <p:spPr>
          <a:xfrm>
            <a:off x="3028950" y="6447791"/>
            <a:ext cx="3086100" cy="365125"/>
          </a:xfrm>
        </p:spPr>
        <p:txBody>
          <a:bodyPr/>
          <a:lstStyle/>
          <a:p>
            <a:endParaRPr lang="en-US" dirty="0"/>
          </a:p>
        </p:txBody>
      </p:sp>
      <p:sp>
        <p:nvSpPr>
          <p:cNvPr id="4" name="Slide Number Placeholder 3"/>
          <p:cNvSpPr>
            <a:spLocks noGrp="1"/>
          </p:cNvSpPr>
          <p:nvPr>
            <p:ph type="sldNum" sz="quarter" idx="12"/>
          </p:nvPr>
        </p:nvSpPr>
        <p:spPr>
          <a:xfrm>
            <a:off x="7068332" y="6447791"/>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fld id="{68E7FF7F-BE31-C647-A562-618BA3FFAA8B}" type="datetime1">
              <a:rPr lang="en-US" smtClean="0"/>
              <a:t>8/21/23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dirty="0"/>
          </a:p>
        </p:txBody>
      </p:sp>
      <p:pic>
        <p:nvPicPr>
          <p:cNvPr id="8" name="Picture 7"/>
          <p:cNvPicPr>
            <a:picLocks noChangeAspect="1"/>
          </p:cNvPicPr>
          <p:nvPr userDrawn="1"/>
        </p:nvPicPr>
        <p:blipFill>
          <a:blip r:embed="rId7"/>
          <a:src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1837" y="1654139"/>
            <a:ext cx="7281822" cy="1312524"/>
          </a:xfrm>
        </p:spPr>
        <p:txBody>
          <a:bodyPr>
            <a:normAutofit fontScale="90000"/>
          </a:bodyPr>
          <a:lstStyle/>
          <a:p>
            <a:r>
              <a:rPr lang="en-US" dirty="0"/>
              <a:t>WBS 6.10.12 </a:t>
            </a:r>
            <a:br>
              <a:rPr lang="en-US" dirty="0"/>
            </a:br>
            <a:r>
              <a:rPr lang="en-US" dirty="0"/>
              <a:t>Pre-Ops Detector</a:t>
            </a:r>
          </a:p>
        </p:txBody>
      </p:sp>
      <p:sp>
        <p:nvSpPr>
          <p:cNvPr id="3" name="Subtitle 2"/>
          <p:cNvSpPr>
            <a:spLocks noGrp="1"/>
          </p:cNvSpPr>
          <p:nvPr>
            <p:ph type="subTitle" idx="1"/>
          </p:nvPr>
        </p:nvSpPr>
        <p:spPr>
          <a:xfrm>
            <a:off x="2311685" y="3429000"/>
            <a:ext cx="6832315" cy="1594708"/>
          </a:xfrm>
        </p:spPr>
        <p:txBody>
          <a:bodyPr>
            <a:noAutofit/>
          </a:bodyPr>
          <a:lstStyle/>
          <a:p>
            <a:r>
              <a:rPr lang="en-US" dirty="0"/>
              <a:t>E.C. </a:t>
            </a:r>
            <a:r>
              <a:rPr lang="en-US" dirty="0" err="1"/>
              <a:t>Aschenauer</a:t>
            </a:r>
            <a:r>
              <a:rPr lang="en-US" dirty="0"/>
              <a:t> (BNL)</a:t>
            </a:r>
            <a:endParaRPr lang="en-US" sz="1200" dirty="0"/>
          </a:p>
          <a:p>
            <a:r>
              <a:rPr lang="en-US" dirty="0"/>
              <a:t>EIC Detector Comprehensive </a:t>
            </a:r>
          </a:p>
          <a:p>
            <a:r>
              <a:rPr lang="en-US" dirty="0"/>
              <a:t>Design Review </a:t>
            </a:r>
          </a:p>
          <a:p>
            <a:r>
              <a:rPr lang="en-US" sz="1400" dirty="0"/>
              <a:t>August 29-30, 2023</a:t>
            </a:r>
          </a:p>
        </p:txBody>
      </p:sp>
    </p:spTree>
    <p:extLst>
      <p:ext uri="{BB962C8B-B14F-4D97-AF65-F5344CB8AC3E}">
        <p14:creationId xmlns:p14="http://schemas.microsoft.com/office/powerpoint/2010/main" val="70066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BFA901A-9BA8-FA43-8BFB-9E51D6891D0B}"/>
              </a:ext>
            </a:extLst>
          </p:cNvPr>
          <p:cNvPicPr>
            <a:picLocks noChangeAspect="1"/>
          </p:cNvPicPr>
          <p:nvPr/>
        </p:nvPicPr>
        <p:blipFill rotWithShape="1">
          <a:blip r:embed="rId3"/>
          <a:srcRect l="68563" t="32196" r="16435" b="12283"/>
          <a:stretch/>
        </p:blipFill>
        <p:spPr>
          <a:xfrm>
            <a:off x="269982" y="715329"/>
            <a:ext cx="2426879" cy="5064303"/>
          </a:xfrm>
          <a:prstGeom prst="rect">
            <a:avLst/>
          </a:prstGeom>
        </p:spPr>
      </p:pic>
      <p:sp>
        <p:nvSpPr>
          <p:cNvPr id="5" name="Title 7">
            <a:extLst>
              <a:ext uri="{FF2B5EF4-FFF2-40B4-BE49-F238E27FC236}">
                <a16:creationId xmlns:a16="http://schemas.microsoft.com/office/drawing/2014/main" id="{85075EF3-5158-4598-9B3E-4737B7D34A2D}"/>
              </a:ext>
            </a:extLst>
          </p:cNvPr>
          <p:cNvSpPr>
            <a:spLocks noGrp="1"/>
          </p:cNvSpPr>
          <p:nvPr>
            <p:ph type="title"/>
          </p:nvPr>
        </p:nvSpPr>
        <p:spPr>
          <a:xfrm>
            <a:off x="10274" y="0"/>
            <a:ext cx="9144000" cy="584669"/>
          </a:xfrm>
        </p:spPr>
        <p:txBody>
          <a:bodyPr>
            <a:noAutofit/>
          </a:bodyPr>
          <a:lstStyle/>
          <a:p>
            <a:r>
              <a:rPr lang="en-US" dirty="0"/>
              <a:t>WBS 6.10.12 </a:t>
            </a:r>
            <a:r>
              <a:rPr lang="en-US" dirty="0" err="1"/>
              <a:t>Pre-OPS</a:t>
            </a:r>
            <a:endParaRPr lang="en-US" dirty="0"/>
          </a:p>
        </p:txBody>
      </p:sp>
      <p:sp>
        <p:nvSpPr>
          <p:cNvPr id="4" name="Slide Number Placeholder 3">
            <a:extLst>
              <a:ext uri="{FF2B5EF4-FFF2-40B4-BE49-F238E27FC236}">
                <a16:creationId xmlns:a16="http://schemas.microsoft.com/office/drawing/2014/main" id="{EED13A5E-75FB-4E00-9A69-E3B1CC0428EE}"/>
              </a:ext>
            </a:extLst>
          </p:cNvPr>
          <p:cNvSpPr>
            <a:spLocks noGrp="1"/>
          </p:cNvSpPr>
          <p:nvPr>
            <p:ph type="sldNum" sz="quarter" idx="12"/>
          </p:nvPr>
        </p:nvSpPr>
        <p:spPr/>
        <p:txBody>
          <a:bodyPr/>
          <a:lstStyle/>
          <a:p>
            <a:fld id="{893C5830-40F3-F04E-B2E3-10E6672BA8FF}" type="slidenum">
              <a:rPr lang="en-US" smtClean="0"/>
              <a:t>2</a:t>
            </a:fld>
            <a:endParaRPr lang="en-US" dirty="0"/>
          </a:p>
        </p:txBody>
      </p:sp>
      <p:sp>
        <p:nvSpPr>
          <p:cNvPr id="2" name="Oval 1">
            <a:extLst>
              <a:ext uri="{FF2B5EF4-FFF2-40B4-BE49-F238E27FC236}">
                <a16:creationId xmlns:a16="http://schemas.microsoft.com/office/drawing/2014/main" id="{FF7CD661-3C96-1B44-89CB-C89C1BB79BDD}"/>
              </a:ext>
            </a:extLst>
          </p:cNvPr>
          <p:cNvSpPr/>
          <p:nvPr/>
        </p:nvSpPr>
        <p:spPr>
          <a:xfrm>
            <a:off x="1438770" y="4124644"/>
            <a:ext cx="1258091" cy="50976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EB46BA8-2841-3F4E-8DEB-D143499D251E}"/>
              </a:ext>
            </a:extLst>
          </p:cNvPr>
          <p:cNvSpPr txBox="1"/>
          <p:nvPr/>
        </p:nvSpPr>
        <p:spPr>
          <a:xfrm>
            <a:off x="2857500" y="857268"/>
            <a:ext cx="6060641" cy="1292662"/>
          </a:xfrm>
          <a:prstGeom prst="rect">
            <a:avLst/>
          </a:prstGeom>
          <a:noFill/>
        </p:spPr>
        <p:txBody>
          <a:bodyPr wrap="square" rtlCol="0">
            <a:spAutoFit/>
          </a:bodyPr>
          <a:lstStyle/>
          <a:p>
            <a:r>
              <a:rPr lang="en-US" sz="2400" b="1" dirty="0">
                <a:solidFill>
                  <a:srgbClr val="0432FF"/>
                </a:solidFill>
                <a:latin typeface="Arial" panose="020B0604020202020204" pitchFamily="34" charset="0"/>
                <a:cs typeface="Arial" panose="020B0604020202020204" pitchFamily="34" charset="0"/>
              </a:rPr>
              <a:t>Scope:</a:t>
            </a:r>
          </a:p>
          <a:p>
            <a:r>
              <a:rPr lang="en-US" dirty="0">
                <a:latin typeface="Arial" panose="020B0604020202020204" pitchFamily="34" charset="0"/>
                <a:cs typeface="Arial" panose="020B0604020202020204" pitchFamily="34" charset="0"/>
              </a:rPr>
              <a:t>This WBS covers all activities to commissions the detector first with cosmic and then with beam to be ready for data taking. </a:t>
            </a:r>
            <a:endParaRPr lang="en-US" sz="1600" dirty="0">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BD5262C-2F23-6D49-B65F-CEBFBC2FD7D7}"/>
              </a:ext>
            </a:extLst>
          </p:cNvPr>
          <p:cNvSpPr txBox="1"/>
          <p:nvPr/>
        </p:nvSpPr>
        <p:spPr>
          <a:xfrm>
            <a:off x="2863811" y="2411419"/>
            <a:ext cx="6388669" cy="4001095"/>
          </a:xfrm>
          <a:prstGeom prst="rect">
            <a:avLst/>
          </a:prstGeom>
          <a:noFill/>
        </p:spPr>
        <p:txBody>
          <a:bodyPr wrap="square" rtlCol="0">
            <a:spAutoFit/>
          </a:bodyPr>
          <a:lstStyle/>
          <a:p>
            <a:r>
              <a:rPr lang="en-US" sz="2400" b="1" dirty="0">
                <a:solidFill>
                  <a:srgbClr val="0432FF"/>
                </a:solidFill>
                <a:latin typeface="Arial" panose="020B0604020202020204" pitchFamily="34" charset="0"/>
                <a:cs typeface="Arial" panose="020B0604020202020204" pitchFamily="34" charset="0"/>
              </a:rPr>
              <a:t>Big Picture:</a:t>
            </a:r>
          </a:p>
          <a:p>
            <a:endParaRPr lang="en-US" sz="1200" b="1" dirty="0">
              <a:solidFill>
                <a:srgbClr val="0432FF"/>
              </a:solidFill>
              <a:latin typeface="Arial" panose="020B0604020202020204" pitchFamily="34" charset="0"/>
              <a:cs typeface="Arial" panose="020B0604020202020204" pitchFamily="34" charset="0"/>
            </a:endParaRPr>
          </a:p>
          <a:p>
            <a:pPr marL="285750" lvl="0" indent="-285750">
              <a:buClr>
                <a:srgbClr val="0432FF"/>
              </a:buClr>
              <a:buFont typeface="Wingdings" pitchFamily="2" charset="2"/>
              <a:buChar char="Ø"/>
            </a:pPr>
            <a:r>
              <a:rPr lang="en-US" dirty="0">
                <a:latin typeface="Arial" panose="020B0604020202020204" pitchFamily="34" charset="0"/>
                <a:cs typeface="Arial" panose="020B0604020202020204" pitchFamily="34" charset="0"/>
              </a:rPr>
              <a:t>Two commissioning periods</a:t>
            </a:r>
          </a:p>
          <a:p>
            <a:pPr marL="742950" lvl="1" indent="-285750">
              <a:buClr>
                <a:srgbClr val="0432FF"/>
              </a:buClr>
              <a:buFont typeface="Wingdings" pitchFamily="2" charset="2"/>
              <a:buChar char="Ø"/>
            </a:pPr>
            <a:r>
              <a:rPr lang="en-US" dirty="0">
                <a:latin typeface="Arial" panose="020B0604020202020204" pitchFamily="34" charset="0"/>
                <a:cs typeface="Arial" panose="020B0604020202020204" pitchFamily="34" charset="0"/>
              </a:rPr>
              <a:t>First detector commissioning in assembly hall with cosmic</a:t>
            </a:r>
          </a:p>
          <a:p>
            <a:pPr marL="742950" lvl="1" indent="-285750">
              <a:buClr>
                <a:srgbClr val="0432FF"/>
              </a:buClr>
              <a:buFont typeface="Wingdings" pitchFamily="2" charset="2"/>
              <a:buChar char="Ø"/>
            </a:pPr>
            <a:r>
              <a:rPr lang="en-US" dirty="0">
                <a:latin typeface="Arial" panose="020B0604020202020204" pitchFamily="34" charset="0"/>
                <a:cs typeface="Arial" panose="020B0604020202020204" pitchFamily="34" charset="0"/>
              </a:rPr>
              <a:t>Commissioning with beam</a:t>
            </a:r>
          </a:p>
          <a:p>
            <a:pPr>
              <a:buClr>
                <a:srgbClr val="0432FF"/>
              </a:buClr>
            </a:pPr>
            <a:endParaRPr lang="en-US" dirty="0">
              <a:latin typeface="Arial" panose="020B0604020202020204" pitchFamily="34" charset="0"/>
              <a:cs typeface="Arial" panose="020B0604020202020204" pitchFamily="34" charset="0"/>
            </a:endParaRPr>
          </a:p>
          <a:p>
            <a:pPr>
              <a:buClr>
                <a:srgbClr val="0432FF"/>
              </a:buClr>
            </a:pPr>
            <a:r>
              <a:rPr lang="en-US" sz="2000" b="1" dirty="0">
                <a:solidFill>
                  <a:srgbClr val="0432FF"/>
                </a:solidFill>
                <a:latin typeface="Arial" panose="020B0604020202020204" pitchFamily="34" charset="0"/>
                <a:cs typeface="Arial" panose="020B0604020202020204" pitchFamily="34" charset="0"/>
              </a:rPr>
              <a:t>Note:</a:t>
            </a:r>
          </a:p>
          <a:p>
            <a:pPr marL="285750" indent="-285750">
              <a:buClr>
                <a:srgbClr val="0432FF"/>
              </a:buClr>
              <a:buFont typeface="Wingdings" pitchFamily="2" charset="2"/>
              <a:buChar char="§"/>
            </a:pPr>
            <a:r>
              <a:rPr lang="en-US" dirty="0">
                <a:latin typeface="Arial" panose="020B0604020202020204" pitchFamily="34" charset="0"/>
                <a:cs typeface="Arial" panose="020B0604020202020204" pitchFamily="34" charset="0"/>
              </a:rPr>
              <a:t>all subcomponents will be tested before installation not part of Pre-Ops</a:t>
            </a:r>
          </a:p>
          <a:p>
            <a:pPr marL="285750" indent="-285750">
              <a:buClr>
                <a:srgbClr val="0432FF"/>
              </a:buClr>
              <a:buFont typeface="Wingdings" pitchFamily="2" charset="2"/>
              <a:buChar char="§"/>
            </a:pPr>
            <a:r>
              <a:rPr lang="en-US" dirty="0">
                <a:latin typeface="Arial" panose="020B0604020202020204" pitchFamily="34" charset="0"/>
                <a:cs typeface="Arial" panose="020B0604020202020204" pitchFamily="34" charset="0"/>
              </a:rPr>
              <a:t>during collider commissioning without detector, we will have the beam-pipe around the IP with detectors to understand backgrounds and other beam related parameters</a:t>
            </a:r>
          </a:p>
        </p:txBody>
      </p:sp>
    </p:spTree>
    <p:extLst>
      <p:ext uri="{BB962C8B-B14F-4D97-AF65-F5344CB8AC3E}">
        <p14:creationId xmlns:p14="http://schemas.microsoft.com/office/powerpoint/2010/main" val="2358501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A3CE9-7BC5-0542-9517-FA079497B837}"/>
              </a:ext>
            </a:extLst>
          </p:cNvPr>
          <p:cNvSpPr>
            <a:spLocks noGrp="1"/>
          </p:cNvSpPr>
          <p:nvPr>
            <p:ph type="title"/>
          </p:nvPr>
        </p:nvSpPr>
        <p:spPr/>
        <p:txBody>
          <a:bodyPr/>
          <a:lstStyle/>
          <a:p>
            <a:r>
              <a:rPr lang="en-US" dirty="0"/>
              <a:t>EIC high Level Project Schedule</a:t>
            </a:r>
          </a:p>
        </p:txBody>
      </p:sp>
      <p:sp>
        <p:nvSpPr>
          <p:cNvPr id="3" name="Slide Number Placeholder 2">
            <a:extLst>
              <a:ext uri="{FF2B5EF4-FFF2-40B4-BE49-F238E27FC236}">
                <a16:creationId xmlns:a16="http://schemas.microsoft.com/office/drawing/2014/main" id="{C5C9E350-1C00-3E41-8BAA-A816CA75E69D}"/>
              </a:ext>
            </a:extLst>
          </p:cNvPr>
          <p:cNvSpPr>
            <a:spLocks noGrp="1"/>
          </p:cNvSpPr>
          <p:nvPr>
            <p:ph type="sldNum" sz="quarter" idx="12"/>
          </p:nvPr>
        </p:nvSpPr>
        <p:spPr/>
        <p:txBody>
          <a:bodyPr/>
          <a:lstStyle/>
          <a:p>
            <a:fld id="{893C5830-40F3-F04E-B2E3-10E6672BA8FF}" type="slidenum">
              <a:rPr lang="en-US" smtClean="0"/>
              <a:t>3</a:t>
            </a:fld>
            <a:endParaRPr lang="en-US" dirty="0"/>
          </a:p>
        </p:txBody>
      </p:sp>
      <p:pic>
        <p:nvPicPr>
          <p:cNvPr id="4" name="Picture 3" descr="A screenshot of a computer&#10;&#10;Description automatically generated">
            <a:extLst>
              <a:ext uri="{FF2B5EF4-FFF2-40B4-BE49-F238E27FC236}">
                <a16:creationId xmlns:a16="http://schemas.microsoft.com/office/drawing/2014/main" id="{39F575E1-469A-B149-BF80-609C53B24EFC}"/>
              </a:ext>
            </a:extLst>
          </p:cNvPr>
          <p:cNvPicPr>
            <a:picLocks noChangeAspect="1"/>
          </p:cNvPicPr>
          <p:nvPr/>
        </p:nvPicPr>
        <p:blipFill>
          <a:blip r:embed="rId2"/>
          <a:stretch>
            <a:fillRect/>
          </a:stretch>
        </p:blipFill>
        <p:spPr>
          <a:xfrm>
            <a:off x="0" y="748330"/>
            <a:ext cx="9115572" cy="4118764"/>
          </a:xfrm>
          <a:prstGeom prst="rect">
            <a:avLst/>
          </a:prstGeom>
        </p:spPr>
      </p:pic>
      <p:sp>
        <p:nvSpPr>
          <p:cNvPr id="5" name="TextBox 4">
            <a:extLst>
              <a:ext uri="{FF2B5EF4-FFF2-40B4-BE49-F238E27FC236}">
                <a16:creationId xmlns:a16="http://schemas.microsoft.com/office/drawing/2014/main" id="{8AD014F8-A429-6A4F-A208-9FFC60737908}"/>
              </a:ext>
            </a:extLst>
          </p:cNvPr>
          <p:cNvSpPr txBox="1"/>
          <p:nvPr/>
        </p:nvSpPr>
        <p:spPr>
          <a:xfrm>
            <a:off x="131040" y="5066784"/>
            <a:ext cx="7955832" cy="1200329"/>
          </a:xfrm>
          <a:prstGeom prst="rect">
            <a:avLst/>
          </a:prstGeom>
          <a:noFill/>
        </p:spPr>
        <p:txBody>
          <a:bodyPr wrap="none" rtlCol="0">
            <a:spAutoFit/>
          </a:bodyPr>
          <a:lstStyle/>
          <a:p>
            <a:r>
              <a:rPr lang="en-US" dirty="0"/>
              <a:t>Recent change replaced CD-4A with project internal milestones - </a:t>
            </a:r>
            <a:r>
              <a:rPr lang="en-US" dirty="0">
                <a:latin typeface="Arial" panose="020B0604020202020204" pitchFamily="34" charset="0"/>
                <a:cs typeface="Arial" panose="020B0604020202020204" pitchFamily="34" charset="0"/>
              </a:rPr>
              <a:t>PO_0305_0900</a:t>
            </a:r>
            <a:r>
              <a:rPr lang="en-US" dirty="0"/>
              <a:t>:</a:t>
            </a:r>
          </a:p>
          <a:p>
            <a:pPr marL="742950" lvl="1" indent="-285750">
              <a:buClr>
                <a:srgbClr val="0432FF"/>
              </a:buClr>
              <a:buFont typeface="Wingdings" pitchFamily="2" charset="2"/>
              <a:buChar char="§"/>
            </a:pPr>
            <a:r>
              <a:rPr lang="en-US" dirty="0"/>
              <a:t>Detector Assembled and Ready for Cosmic Data Taking </a:t>
            </a:r>
          </a:p>
          <a:p>
            <a:pPr lvl="1">
              <a:buClr>
                <a:srgbClr val="0432FF"/>
              </a:buClr>
            </a:pPr>
            <a:r>
              <a:rPr lang="en-US" dirty="0">
                <a:solidFill>
                  <a:srgbClr val="0432FF"/>
                </a:solidFill>
                <a:sym typeface="Wingdings" pitchFamily="2" charset="2"/>
              </a:rPr>
              <a:t></a:t>
            </a:r>
            <a:r>
              <a:rPr lang="en-US" dirty="0">
                <a:sym typeface="Wingdings" pitchFamily="2" charset="2"/>
              </a:rPr>
              <a:t> this milestone is a predecessor for L2 milestone </a:t>
            </a:r>
          </a:p>
          <a:p>
            <a:pPr lvl="1">
              <a:buClr>
                <a:srgbClr val="0432FF"/>
              </a:buClr>
            </a:pPr>
            <a:r>
              <a:rPr lang="en-US" b="1" dirty="0">
                <a:sym typeface="Wingdings" pitchFamily="2" charset="2"/>
              </a:rPr>
              <a:t>      </a:t>
            </a:r>
            <a:r>
              <a:rPr lang="en-US" b="1" dirty="0"/>
              <a:t>L2_0600</a:t>
            </a:r>
            <a:r>
              <a:rPr lang="en-US" dirty="0"/>
              <a:t>-Construction of Components Complete</a:t>
            </a:r>
          </a:p>
        </p:txBody>
      </p:sp>
    </p:spTree>
    <p:extLst>
      <p:ext uri="{BB962C8B-B14F-4D97-AF65-F5344CB8AC3E}">
        <p14:creationId xmlns:p14="http://schemas.microsoft.com/office/powerpoint/2010/main" val="552611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0261D1-3520-6C4D-BF84-579B19C85F53}"/>
              </a:ext>
            </a:extLst>
          </p:cNvPr>
          <p:cNvSpPr>
            <a:spLocks noGrp="1"/>
          </p:cNvSpPr>
          <p:nvPr>
            <p:ph type="title"/>
          </p:nvPr>
        </p:nvSpPr>
        <p:spPr/>
        <p:txBody>
          <a:bodyPr/>
          <a:lstStyle/>
          <a:p>
            <a:pPr algn="l"/>
            <a:r>
              <a:rPr lang="en-US" b="0" dirty="0"/>
              <a:t>High Level Installation Schedule</a:t>
            </a:r>
          </a:p>
        </p:txBody>
      </p:sp>
      <p:sp>
        <p:nvSpPr>
          <p:cNvPr id="3" name="Slide Number Placeholder 2">
            <a:extLst>
              <a:ext uri="{FF2B5EF4-FFF2-40B4-BE49-F238E27FC236}">
                <a16:creationId xmlns:a16="http://schemas.microsoft.com/office/drawing/2014/main" id="{39A90A1F-1238-AE43-80E5-4FA95188560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3C5830-40F3-F04E-B2E3-10E6672BA8FF}"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 name="Right Arrow 4">
            <a:extLst>
              <a:ext uri="{FF2B5EF4-FFF2-40B4-BE49-F238E27FC236}">
                <a16:creationId xmlns:a16="http://schemas.microsoft.com/office/drawing/2014/main" id="{C3425D6D-33A5-984D-8619-65421FE6BDEA}"/>
              </a:ext>
            </a:extLst>
          </p:cNvPr>
          <p:cNvSpPr/>
          <p:nvPr/>
        </p:nvSpPr>
        <p:spPr>
          <a:xfrm>
            <a:off x="213359" y="1469136"/>
            <a:ext cx="8936729" cy="481584"/>
          </a:xfrm>
          <a:prstGeom prst="rightArrow">
            <a:avLst/>
          </a:prstGeom>
          <a:gradFill flip="none" rotWithShape="1">
            <a:gsLst>
              <a:gs pos="0">
                <a:srgbClr val="0432FF"/>
              </a:gs>
              <a:gs pos="54000">
                <a:srgbClr val="0096FF"/>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cxnSp>
        <p:nvCxnSpPr>
          <p:cNvPr id="6" name="Straight Arrow Connector 5">
            <a:extLst>
              <a:ext uri="{FF2B5EF4-FFF2-40B4-BE49-F238E27FC236}">
                <a16:creationId xmlns:a16="http://schemas.microsoft.com/office/drawing/2014/main" id="{76AAAFFB-0F79-0B46-8133-1591B49C1171}"/>
              </a:ext>
            </a:extLst>
          </p:cNvPr>
          <p:cNvCxnSpPr>
            <a:cxnSpLocks/>
          </p:cNvCxnSpPr>
          <p:nvPr/>
        </p:nvCxnSpPr>
        <p:spPr>
          <a:xfrm>
            <a:off x="636445" y="1260783"/>
            <a:ext cx="0" cy="616785"/>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051594C-A547-AB40-81EF-8B36AEBCD69C}"/>
              </a:ext>
            </a:extLst>
          </p:cNvPr>
          <p:cNvSpPr txBox="1"/>
          <p:nvPr/>
        </p:nvSpPr>
        <p:spPr>
          <a:xfrm>
            <a:off x="274860" y="812677"/>
            <a:ext cx="737702"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CD-3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04/2025</a:t>
            </a:r>
          </a:p>
        </p:txBody>
      </p:sp>
      <p:cxnSp>
        <p:nvCxnSpPr>
          <p:cNvPr id="8" name="Straight Arrow Connector 7">
            <a:extLst>
              <a:ext uri="{FF2B5EF4-FFF2-40B4-BE49-F238E27FC236}">
                <a16:creationId xmlns:a16="http://schemas.microsoft.com/office/drawing/2014/main" id="{12A91625-F067-8A43-A38B-D55602887406}"/>
              </a:ext>
            </a:extLst>
          </p:cNvPr>
          <p:cNvCxnSpPr>
            <a:cxnSpLocks/>
          </p:cNvCxnSpPr>
          <p:nvPr/>
        </p:nvCxnSpPr>
        <p:spPr>
          <a:xfrm>
            <a:off x="6632509" y="1275795"/>
            <a:ext cx="0" cy="103632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A643BE1-BBBD-F644-B236-048599E96F19}"/>
              </a:ext>
            </a:extLst>
          </p:cNvPr>
          <p:cNvSpPr txBox="1"/>
          <p:nvPr/>
        </p:nvSpPr>
        <p:spPr>
          <a:xfrm>
            <a:off x="5988414" y="735014"/>
            <a:ext cx="1257075" cy="461665"/>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Milestone</a:t>
            </a:r>
          </a:p>
          <a:p>
            <a:pPr algn="ctr"/>
            <a:r>
              <a:rPr lang="en-US" sz="1200" dirty="0">
                <a:latin typeface="Arial" panose="020B0604020202020204" pitchFamily="34" charset="0"/>
                <a:cs typeface="Arial" panose="020B0604020202020204" pitchFamily="34" charset="0"/>
              </a:rPr>
              <a:t>PO_0305_0900</a:t>
            </a:r>
            <a:endParaRPr lang="en-US" sz="1200" dirty="0"/>
          </a:p>
        </p:txBody>
      </p:sp>
      <p:cxnSp>
        <p:nvCxnSpPr>
          <p:cNvPr id="10" name="Straight Arrow Connector 9">
            <a:extLst>
              <a:ext uri="{FF2B5EF4-FFF2-40B4-BE49-F238E27FC236}">
                <a16:creationId xmlns:a16="http://schemas.microsoft.com/office/drawing/2014/main" id="{62F0D8B2-DCE6-594B-9CCF-D8A09B547AB7}"/>
              </a:ext>
            </a:extLst>
          </p:cNvPr>
          <p:cNvCxnSpPr>
            <a:cxnSpLocks/>
          </p:cNvCxnSpPr>
          <p:nvPr/>
        </p:nvCxnSpPr>
        <p:spPr>
          <a:xfrm>
            <a:off x="7545958" y="1386963"/>
            <a:ext cx="0" cy="762819"/>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446EF7A-36C7-EE4C-835B-EA706B15908A}"/>
              </a:ext>
            </a:extLst>
          </p:cNvPr>
          <p:cNvSpPr txBox="1"/>
          <p:nvPr/>
        </p:nvSpPr>
        <p:spPr>
          <a:xfrm>
            <a:off x="7087338" y="925297"/>
            <a:ext cx="91723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early CD-4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09/2032</a:t>
            </a:r>
          </a:p>
        </p:txBody>
      </p:sp>
      <p:cxnSp>
        <p:nvCxnSpPr>
          <p:cNvPr id="12" name="Straight Arrow Connector 11">
            <a:extLst>
              <a:ext uri="{FF2B5EF4-FFF2-40B4-BE49-F238E27FC236}">
                <a16:creationId xmlns:a16="http://schemas.microsoft.com/office/drawing/2014/main" id="{06C31412-4391-3948-A62F-8E36A83C4EFD}"/>
              </a:ext>
            </a:extLst>
          </p:cNvPr>
          <p:cNvCxnSpPr>
            <a:cxnSpLocks/>
          </p:cNvCxnSpPr>
          <p:nvPr/>
        </p:nvCxnSpPr>
        <p:spPr>
          <a:xfrm>
            <a:off x="8721535" y="1272975"/>
            <a:ext cx="0" cy="103632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BAD0184-F103-F84B-B925-60CBB8CAC7A9}"/>
              </a:ext>
            </a:extLst>
          </p:cNvPr>
          <p:cNvSpPr txBox="1"/>
          <p:nvPr/>
        </p:nvSpPr>
        <p:spPr>
          <a:xfrm>
            <a:off x="8359952" y="812677"/>
            <a:ext cx="737702"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CD-4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09/2034</a:t>
            </a:r>
          </a:p>
        </p:txBody>
      </p:sp>
      <p:sp>
        <p:nvSpPr>
          <p:cNvPr id="14" name="TextBox 13">
            <a:extLst>
              <a:ext uri="{FF2B5EF4-FFF2-40B4-BE49-F238E27FC236}">
                <a16:creationId xmlns:a16="http://schemas.microsoft.com/office/drawing/2014/main" id="{55F3FEDD-9DB2-664C-AAE3-78ADAD75CE2A}"/>
              </a:ext>
            </a:extLst>
          </p:cNvPr>
          <p:cNvSpPr txBox="1"/>
          <p:nvPr/>
        </p:nvSpPr>
        <p:spPr>
          <a:xfrm>
            <a:off x="6144927" y="2242206"/>
            <a:ext cx="1214186" cy="707886"/>
          </a:xfrm>
          <a:prstGeom prst="rect">
            <a:avLst/>
          </a:prstGeom>
          <a:noFill/>
        </p:spPr>
        <p:txBody>
          <a:bodyPr wrap="square" rtlCol="0">
            <a:spAutoFit/>
          </a:bodyPr>
          <a:lstStyle/>
          <a:p>
            <a:pPr algn="ctr"/>
            <a:r>
              <a:rPr lang="en-US" sz="1000" dirty="0"/>
              <a:t>Detector Assembled and Ready for Cosmic Data Taking </a:t>
            </a:r>
          </a:p>
        </p:txBody>
      </p:sp>
      <p:sp>
        <p:nvSpPr>
          <p:cNvPr id="15" name="TextBox 14">
            <a:extLst>
              <a:ext uri="{FF2B5EF4-FFF2-40B4-BE49-F238E27FC236}">
                <a16:creationId xmlns:a16="http://schemas.microsoft.com/office/drawing/2014/main" id="{E5150785-C612-6843-A6B4-90BCEEF1CEAF}"/>
              </a:ext>
            </a:extLst>
          </p:cNvPr>
          <p:cNvSpPr txBox="1"/>
          <p:nvPr/>
        </p:nvSpPr>
        <p:spPr>
          <a:xfrm>
            <a:off x="8324685" y="2316184"/>
            <a:ext cx="808235"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Start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Operations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Science</a:t>
            </a:r>
          </a:p>
        </p:txBody>
      </p:sp>
      <p:cxnSp>
        <p:nvCxnSpPr>
          <p:cNvPr id="17" name="Straight Arrow Connector 16">
            <a:extLst>
              <a:ext uri="{FF2B5EF4-FFF2-40B4-BE49-F238E27FC236}">
                <a16:creationId xmlns:a16="http://schemas.microsoft.com/office/drawing/2014/main" id="{8BAAA165-BBF4-D54D-8E49-6397E8B758B0}"/>
              </a:ext>
            </a:extLst>
          </p:cNvPr>
          <p:cNvCxnSpPr>
            <a:cxnSpLocks/>
          </p:cNvCxnSpPr>
          <p:nvPr/>
        </p:nvCxnSpPr>
        <p:spPr>
          <a:xfrm>
            <a:off x="721648" y="1969671"/>
            <a:ext cx="2094704" cy="0"/>
          </a:xfrm>
          <a:prstGeom prst="straightConnector1">
            <a:avLst/>
          </a:prstGeom>
          <a:ln w="19050">
            <a:solidFill>
              <a:srgbClr val="FF40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C60753D-8BA1-8E4A-97D9-BF92BF2E70B1}"/>
              </a:ext>
            </a:extLst>
          </p:cNvPr>
          <p:cNvSpPr txBox="1"/>
          <p:nvPr/>
        </p:nvSpPr>
        <p:spPr>
          <a:xfrm>
            <a:off x="1206622" y="2016220"/>
            <a:ext cx="97654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40FF"/>
                </a:solidFill>
                <a:effectLst/>
                <a:uLnTx/>
                <a:uFillTx/>
                <a:latin typeface="Arial"/>
                <a:ea typeface="+mn-ea"/>
                <a:cs typeface="+mn-cs"/>
              </a:rPr>
              <a:t>Construction</a:t>
            </a:r>
          </a:p>
        </p:txBody>
      </p:sp>
      <p:cxnSp>
        <p:nvCxnSpPr>
          <p:cNvPr id="19" name="Straight Arrow Connector 18">
            <a:extLst>
              <a:ext uri="{FF2B5EF4-FFF2-40B4-BE49-F238E27FC236}">
                <a16:creationId xmlns:a16="http://schemas.microsoft.com/office/drawing/2014/main" id="{762CD726-38F8-524B-862D-390468958082}"/>
              </a:ext>
            </a:extLst>
          </p:cNvPr>
          <p:cNvCxnSpPr>
            <a:cxnSpLocks/>
            <a:stCxn id="20" idx="2"/>
          </p:cNvCxnSpPr>
          <p:nvPr/>
        </p:nvCxnSpPr>
        <p:spPr>
          <a:xfrm flipH="1">
            <a:off x="2846894" y="850023"/>
            <a:ext cx="7816" cy="1492572"/>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2BE8D9D-ECF5-B34C-879F-EEED8EF00DC0}"/>
              </a:ext>
            </a:extLst>
          </p:cNvPr>
          <p:cNvSpPr txBox="1"/>
          <p:nvPr/>
        </p:nvSpPr>
        <p:spPr>
          <a:xfrm>
            <a:off x="2450592" y="573024"/>
            <a:ext cx="80823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Oct 2028</a:t>
            </a:r>
          </a:p>
        </p:txBody>
      </p:sp>
      <p:sp>
        <p:nvSpPr>
          <p:cNvPr id="21" name="TextBox 20">
            <a:extLst>
              <a:ext uri="{FF2B5EF4-FFF2-40B4-BE49-F238E27FC236}">
                <a16:creationId xmlns:a16="http://schemas.microsoft.com/office/drawing/2014/main" id="{719513F7-DA79-3942-A93A-36ACD4FDDA56}"/>
              </a:ext>
            </a:extLst>
          </p:cNvPr>
          <p:cNvSpPr txBox="1"/>
          <p:nvPr/>
        </p:nvSpPr>
        <p:spPr>
          <a:xfrm>
            <a:off x="2206752" y="2258080"/>
            <a:ext cx="1289135"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IR-6 ready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for installation</a:t>
            </a:r>
          </a:p>
        </p:txBody>
      </p:sp>
      <p:cxnSp>
        <p:nvCxnSpPr>
          <p:cNvPr id="22" name="Straight Arrow Connector 21">
            <a:extLst>
              <a:ext uri="{FF2B5EF4-FFF2-40B4-BE49-F238E27FC236}">
                <a16:creationId xmlns:a16="http://schemas.microsoft.com/office/drawing/2014/main" id="{8BB036C5-24EE-D14D-867B-D163D742D8A6}"/>
              </a:ext>
            </a:extLst>
          </p:cNvPr>
          <p:cNvCxnSpPr>
            <a:cxnSpLocks/>
            <a:stCxn id="30" idx="1"/>
          </p:cNvCxnSpPr>
          <p:nvPr/>
        </p:nvCxnSpPr>
        <p:spPr>
          <a:xfrm>
            <a:off x="3413760" y="979748"/>
            <a:ext cx="12253" cy="1801552"/>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6929F12-896A-C842-B25C-4F8D9AFC8AC2}"/>
              </a:ext>
            </a:extLst>
          </p:cNvPr>
          <p:cNvSpPr txBox="1"/>
          <p:nvPr/>
        </p:nvSpPr>
        <p:spPr>
          <a:xfrm>
            <a:off x="3054096" y="688848"/>
            <a:ext cx="81464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Jan 2029</a:t>
            </a:r>
          </a:p>
        </p:txBody>
      </p:sp>
      <p:sp>
        <p:nvSpPr>
          <p:cNvPr id="24" name="TextBox 23">
            <a:extLst>
              <a:ext uri="{FF2B5EF4-FFF2-40B4-BE49-F238E27FC236}">
                <a16:creationId xmlns:a16="http://schemas.microsoft.com/office/drawing/2014/main" id="{1E1C21D1-6B49-2A41-BE41-D21A562F4849}"/>
              </a:ext>
            </a:extLst>
          </p:cNvPr>
          <p:cNvSpPr txBox="1"/>
          <p:nvPr/>
        </p:nvSpPr>
        <p:spPr>
          <a:xfrm>
            <a:off x="2807760" y="2800624"/>
            <a:ext cx="1050288" cy="116955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lower half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barrel </a:t>
            </a:r>
            <a:r>
              <a:rPr kumimoji="0" lang="en-US" sz="1400" b="0" i="0" u="none" strike="noStrike" kern="1200" cap="none" spc="0" normalizeH="0" baseline="0" noProof="0" dirty="0" err="1">
                <a:ln>
                  <a:noFill/>
                </a:ln>
                <a:solidFill>
                  <a:prstClr val="black"/>
                </a:solidFill>
                <a:effectLst/>
                <a:uLnTx/>
                <a:uFillTx/>
                <a:latin typeface="Arial"/>
                <a:ea typeface="+mn-ea"/>
                <a:cs typeface="+mn-cs"/>
              </a:rPr>
              <a:t>Hcal</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installed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Solenoid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delivered</a:t>
            </a:r>
          </a:p>
        </p:txBody>
      </p:sp>
      <p:cxnSp>
        <p:nvCxnSpPr>
          <p:cNvPr id="27" name="Straight Arrow Connector 26">
            <a:extLst>
              <a:ext uri="{FF2B5EF4-FFF2-40B4-BE49-F238E27FC236}">
                <a16:creationId xmlns:a16="http://schemas.microsoft.com/office/drawing/2014/main" id="{76082C10-3DC5-8A43-8B9D-062B685491E8}"/>
              </a:ext>
            </a:extLst>
          </p:cNvPr>
          <p:cNvCxnSpPr>
            <a:cxnSpLocks/>
          </p:cNvCxnSpPr>
          <p:nvPr/>
        </p:nvCxnSpPr>
        <p:spPr>
          <a:xfrm>
            <a:off x="3810061" y="1060704"/>
            <a:ext cx="0" cy="3560064"/>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2F24C9E-8C9A-584F-A08E-360731FF4DF3}"/>
              </a:ext>
            </a:extLst>
          </p:cNvPr>
          <p:cNvSpPr txBox="1"/>
          <p:nvPr/>
        </p:nvSpPr>
        <p:spPr>
          <a:xfrm>
            <a:off x="3028811" y="4562368"/>
            <a:ext cx="1449436" cy="116955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 Barrel </a:t>
            </a:r>
            <a:r>
              <a:rPr kumimoji="0" lang="en-US" sz="1400" b="0" i="0" u="none" strike="noStrike" kern="1200" cap="none" spc="0" normalizeH="0" baseline="0" noProof="0" dirty="0" err="1">
                <a:ln>
                  <a:noFill/>
                </a:ln>
                <a:solidFill>
                  <a:prstClr val="black"/>
                </a:solidFill>
                <a:effectLst/>
                <a:uLnTx/>
                <a:uFillTx/>
                <a:latin typeface="Arial"/>
                <a:ea typeface="+mn-ea"/>
                <a:cs typeface="+mn-cs"/>
              </a:rPr>
              <a:t>Hcal</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&amp; Solenoid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installed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followed by low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power test</a:t>
            </a:r>
          </a:p>
        </p:txBody>
      </p:sp>
      <p:sp>
        <p:nvSpPr>
          <p:cNvPr id="30" name="TextBox 29">
            <a:extLst>
              <a:ext uri="{FF2B5EF4-FFF2-40B4-BE49-F238E27FC236}">
                <a16:creationId xmlns:a16="http://schemas.microsoft.com/office/drawing/2014/main" id="{B2A594E2-5C61-2544-BD4C-8942E9705682}"/>
              </a:ext>
            </a:extLst>
          </p:cNvPr>
          <p:cNvSpPr txBox="1"/>
          <p:nvPr/>
        </p:nvSpPr>
        <p:spPr>
          <a:xfrm>
            <a:off x="3413760" y="841248"/>
            <a:ext cx="87395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April 2029</a:t>
            </a:r>
          </a:p>
        </p:txBody>
      </p:sp>
      <p:cxnSp>
        <p:nvCxnSpPr>
          <p:cNvPr id="34" name="Straight Arrow Connector 33">
            <a:extLst>
              <a:ext uri="{FF2B5EF4-FFF2-40B4-BE49-F238E27FC236}">
                <a16:creationId xmlns:a16="http://schemas.microsoft.com/office/drawing/2014/main" id="{98E22759-E28A-D648-9FE6-2A3C5438DD7A}"/>
              </a:ext>
            </a:extLst>
          </p:cNvPr>
          <p:cNvCxnSpPr>
            <a:cxnSpLocks/>
          </p:cNvCxnSpPr>
          <p:nvPr/>
        </p:nvCxnSpPr>
        <p:spPr>
          <a:xfrm>
            <a:off x="4498909" y="1213104"/>
            <a:ext cx="0" cy="1568196"/>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90D42CC-F4AD-F748-969C-C5F10830B934}"/>
              </a:ext>
            </a:extLst>
          </p:cNvPr>
          <p:cNvSpPr txBox="1"/>
          <p:nvPr/>
        </p:nvSpPr>
        <p:spPr>
          <a:xfrm>
            <a:off x="3837470" y="2781300"/>
            <a:ext cx="1380506" cy="954107"/>
          </a:xfrm>
          <a:prstGeom prst="rect">
            <a:avLst/>
          </a:prstGeom>
          <a:noFill/>
          <a:ln>
            <a:solidFill>
              <a:srgbClr val="0000FF"/>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FF"/>
                </a:solidFill>
                <a:effectLst/>
                <a:uLnTx/>
                <a:uFillTx/>
                <a:latin typeface="Arial"/>
                <a:ea typeface="+mn-ea"/>
                <a:cs typeface="+mn-cs"/>
              </a:rPr>
              <a:t>Endcap </a:t>
            </a:r>
            <a:r>
              <a:rPr kumimoji="0" lang="en-US" sz="1400" b="0" i="0" u="none" strike="noStrike" kern="1200" cap="none" spc="0" normalizeH="0" baseline="0" noProof="0" dirty="0" err="1">
                <a:ln>
                  <a:noFill/>
                </a:ln>
                <a:solidFill>
                  <a:srgbClr val="0000FF"/>
                </a:solidFill>
                <a:effectLst/>
                <a:uLnTx/>
                <a:uFillTx/>
                <a:latin typeface="Arial"/>
                <a:ea typeface="+mn-ea"/>
                <a:cs typeface="+mn-cs"/>
              </a:rPr>
              <a:t>HCals</a:t>
            </a:r>
            <a:r>
              <a:rPr kumimoji="0" lang="en-US" sz="1400" b="0" i="0" u="none" strike="noStrike" kern="1200" cap="none" spc="0" normalizeH="0" baseline="0" noProof="0" dirty="0">
                <a:ln>
                  <a:noFill/>
                </a:ln>
                <a:solidFill>
                  <a:srgbClr val="0000FF"/>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FF"/>
                </a:solidFill>
                <a:effectLst/>
                <a:uLnTx/>
                <a:uFillTx/>
                <a:latin typeface="Arial"/>
                <a:ea typeface="+mn-ea"/>
                <a:cs typeface="+mn-cs"/>
              </a:rPr>
              <a:t>completed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FF"/>
                </a:solidFill>
                <a:effectLst/>
                <a:uLnTx/>
                <a:uFillTx/>
                <a:latin typeface="Arial"/>
                <a:ea typeface="+mn-ea"/>
                <a:cs typeface="+mn-cs"/>
              </a:rPr>
              <a:t>Solenoid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FF"/>
                </a:solidFill>
                <a:effectLst/>
                <a:uLnTx/>
                <a:uFillTx/>
                <a:latin typeface="Arial"/>
                <a:ea typeface="+mn-ea"/>
                <a:cs typeface="+mn-cs"/>
              </a:rPr>
              <a:t>Field mapping</a:t>
            </a:r>
          </a:p>
        </p:txBody>
      </p:sp>
      <p:sp>
        <p:nvSpPr>
          <p:cNvPr id="36" name="TextBox 35">
            <a:extLst>
              <a:ext uri="{FF2B5EF4-FFF2-40B4-BE49-F238E27FC236}">
                <a16:creationId xmlns:a16="http://schemas.microsoft.com/office/drawing/2014/main" id="{0440D0AC-F23C-654C-AC6B-CE2B8EB567A5}"/>
              </a:ext>
            </a:extLst>
          </p:cNvPr>
          <p:cNvSpPr txBox="1"/>
          <p:nvPr/>
        </p:nvSpPr>
        <p:spPr>
          <a:xfrm>
            <a:off x="4102608" y="932688"/>
            <a:ext cx="84029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Dec 2029</a:t>
            </a:r>
          </a:p>
        </p:txBody>
      </p:sp>
      <p:cxnSp>
        <p:nvCxnSpPr>
          <p:cNvPr id="39" name="Straight Arrow Connector 38">
            <a:extLst>
              <a:ext uri="{FF2B5EF4-FFF2-40B4-BE49-F238E27FC236}">
                <a16:creationId xmlns:a16="http://schemas.microsoft.com/office/drawing/2014/main" id="{E1852A47-563E-2F40-9887-D684197C47AD}"/>
              </a:ext>
            </a:extLst>
          </p:cNvPr>
          <p:cNvCxnSpPr>
            <a:cxnSpLocks/>
          </p:cNvCxnSpPr>
          <p:nvPr/>
        </p:nvCxnSpPr>
        <p:spPr>
          <a:xfrm>
            <a:off x="5138989" y="1377696"/>
            <a:ext cx="0" cy="3328416"/>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9EF0541-07AC-6D43-856F-531DB2576B52}"/>
              </a:ext>
            </a:extLst>
          </p:cNvPr>
          <p:cNvSpPr txBox="1"/>
          <p:nvPr/>
        </p:nvSpPr>
        <p:spPr>
          <a:xfrm>
            <a:off x="3925829" y="3713988"/>
            <a:ext cx="1289135"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Barrel </a:t>
            </a:r>
            <a:r>
              <a:rPr kumimoji="0" lang="en-US" sz="1400" b="0" i="0" u="none" strike="noStrike" kern="1200" cap="none" spc="0" normalizeH="0" baseline="0" noProof="0" dirty="0" err="1">
                <a:ln>
                  <a:noFill/>
                </a:ln>
                <a:solidFill>
                  <a:prstClr val="black"/>
                </a:solidFill>
                <a:effectLst/>
                <a:uLnTx/>
                <a:uFillTx/>
                <a:latin typeface="Arial"/>
                <a:ea typeface="+mn-ea"/>
                <a:cs typeface="+mn-cs"/>
              </a:rPr>
              <a:t>Ecal</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ready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for installation</a:t>
            </a:r>
          </a:p>
        </p:txBody>
      </p:sp>
      <p:sp>
        <p:nvSpPr>
          <p:cNvPr id="41" name="TextBox 40">
            <a:extLst>
              <a:ext uri="{FF2B5EF4-FFF2-40B4-BE49-F238E27FC236}">
                <a16:creationId xmlns:a16="http://schemas.microsoft.com/office/drawing/2014/main" id="{FA5565D0-7989-C945-96DC-C0FAB310DA6B}"/>
              </a:ext>
            </a:extLst>
          </p:cNvPr>
          <p:cNvSpPr txBox="1"/>
          <p:nvPr/>
        </p:nvSpPr>
        <p:spPr>
          <a:xfrm>
            <a:off x="4632960" y="1085088"/>
            <a:ext cx="89960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June 2030</a:t>
            </a:r>
          </a:p>
        </p:txBody>
      </p:sp>
      <p:sp>
        <p:nvSpPr>
          <p:cNvPr id="45" name="TextBox 44">
            <a:extLst>
              <a:ext uri="{FF2B5EF4-FFF2-40B4-BE49-F238E27FC236}">
                <a16:creationId xmlns:a16="http://schemas.microsoft.com/office/drawing/2014/main" id="{E2C90A4A-D0F5-1345-9AE5-685022C200BE}"/>
              </a:ext>
            </a:extLst>
          </p:cNvPr>
          <p:cNvSpPr txBox="1"/>
          <p:nvPr/>
        </p:nvSpPr>
        <p:spPr>
          <a:xfrm>
            <a:off x="4425696" y="4608576"/>
            <a:ext cx="1527982"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Barrel Detectors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installed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Arial"/>
                <a:ea typeface="+mn-ea"/>
                <a:cs typeface="+mn-cs"/>
              </a:rPr>
              <a:t>ECal</a:t>
            </a:r>
            <a:r>
              <a:rPr kumimoji="0" lang="en-US" sz="1400" b="0" i="0" u="none" strike="noStrike" kern="1200" cap="none" spc="0" normalizeH="0" baseline="0" noProof="0" dirty="0">
                <a:ln>
                  <a:noFill/>
                </a:ln>
                <a:solidFill>
                  <a:prstClr val="black"/>
                </a:solidFill>
                <a:effectLst/>
                <a:uLnTx/>
                <a:uFillTx/>
                <a:latin typeface="Arial"/>
                <a:ea typeface="+mn-ea"/>
                <a:cs typeface="+mn-cs"/>
              </a:rPr>
              <a:t>, DIRC,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Arial"/>
                <a:ea typeface="+mn-ea"/>
                <a:cs typeface="+mn-cs"/>
              </a:rPr>
              <a:t>ToF</a:t>
            </a:r>
            <a:r>
              <a:rPr kumimoji="0" lang="en-US" sz="1400" b="0" i="0" u="none" strike="noStrike" kern="1200" cap="none" spc="0" normalizeH="0" baseline="0" noProof="0" dirty="0">
                <a:ln>
                  <a:noFill/>
                </a:ln>
                <a:solidFill>
                  <a:prstClr val="black"/>
                </a:solidFill>
                <a:effectLst/>
                <a:uLnTx/>
                <a:uFillTx/>
                <a:latin typeface="Arial"/>
                <a:ea typeface="+mn-ea"/>
                <a:cs typeface="+mn-cs"/>
              </a:rPr>
              <a:t>, Trackers</a:t>
            </a:r>
          </a:p>
        </p:txBody>
      </p:sp>
      <p:cxnSp>
        <p:nvCxnSpPr>
          <p:cNvPr id="46" name="Straight Arrow Connector 45">
            <a:extLst>
              <a:ext uri="{FF2B5EF4-FFF2-40B4-BE49-F238E27FC236}">
                <a16:creationId xmlns:a16="http://schemas.microsoft.com/office/drawing/2014/main" id="{46D58754-D7AC-6A40-A785-374FCB5C5255}"/>
              </a:ext>
            </a:extLst>
          </p:cNvPr>
          <p:cNvCxnSpPr>
            <a:cxnSpLocks/>
          </p:cNvCxnSpPr>
          <p:nvPr/>
        </p:nvCxnSpPr>
        <p:spPr>
          <a:xfrm>
            <a:off x="5705917" y="1456944"/>
            <a:ext cx="0" cy="161544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271D2829-9582-B64D-ABC3-A1A8CC1D833C}"/>
              </a:ext>
            </a:extLst>
          </p:cNvPr>
          <p:cNvSpPr txBox="1"/>
          <p:nvPr/>
        </p:nvSpPr>
        <p:spPr>
          <a:xfrm>
            <a:off x="5199888" y="1249680"/>
            <a:ext cx="80823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Oct 2030</a:t>
            </a:r>
          </a:p>
        </p:txBody>
      </p:sp>
      <p:sp>
        <p:nvSpPr>
          <p:cNvPr id="48" name="TextBox 47">
            <a:extLst>
              <a:ext uri="{FF2B5EF4-FFF2-40B4-BE49-F238E27FC236}">
                <a16:creationId xmlns:a16="http://schemas.microsoft.com/office/drawing/2014/main" id="{6269F3C8-4920-A444-A7D7-29AD22C9BE8D}"/>
              </a:ext>
            </a:extLst>
          </p:cNvPr>
          <p:cNvSpPr txBox="1"/>
          <p:nvPr/>
        </p:nvSpPr>
        <p:spPr>
          <a:xfrm>
            <a:off x="5049536" y="3041904"/>
            <a:ext cx="1511696" cy="116955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Hadron Endcap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Detectors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installed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Trackers, </a:t>
            </a:r>
            <a:r>
              <a:rPr kumimoji="0" lang="en-US" sz="1400" b="0" i="0" u="none" strike="noStrike" kern="1200" cap="none" spc="0" normalizeH="0" baseline="0" noProof="0" dirty="0" err="1">
                <a:ln>
                  <a:noFill/>
                </a:ln>
                <a:solidFill>
                  <a:prstClr val="black"/>
                </a:solidFill>
                <a:effectLst/>
                <a:uLnTx/>
                <a:uFillTx/>
                <a:latin typeface="Arial"/>
                <a:ea typeface="+mn-ea"/>
                <a:cs typeface="+mn-cs"/>
              </a:rPr>
              <a:t>dRICH</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Arial"/>
                <a:ea typeface="+mn-ea"/>
                <a:cs typeface="+mn-cs"/>
              </a:rPr>
              <a:t>ECal</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53" name="Straight Arrow Connector 52">
            <a:extLst>
              <a:ext uri="{FF2B5EF4-FFF2-40B4-BE49-F238E27FC236}">
                <a16:creationId xmlns:a16="http://schemas.microsoft.com/office/drawing/2014/main" id="{D5E134D4-5958-8243-8C86-EC74823C99A3}"/>
              </a:ext>
            </a:extLst>
          </p:cNvPr>
          <p:cNvCxnSpPr>
            <a:cxnSpLocks/>
          </p:cNvCxnSpPr>
          <p:nvPr/>
        </p:nvCxnSpPr>
        <p:spPr>
          <a:xfrm>
            <a:off x="6297229" y="1548384"/>
            <a:ext cx="0" cy="2913888"/>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BBC85EC-D301-D241-ADEA-E7EC1D511209}"/>
              </a:ext>
            </a:extLst>
          </p:cNvPr>
          <p:cNvSpPr txBox="1"/>
          <p:nvPr/>
        </p:nvSpPr>
        <p:spPr>
          <a:xfrm>
            <a:off x="5791200" y="1341120"/>
            <a:ext cx="81464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Jan 2031</a:t>
            </a:r>
          </a:p>
        </p:txBody>
      </p:sp>
      <p:sp>
        <p:nvSpPr>
          <p:cNvPr id="56" name="TextBox 55">
            <a:extLst>
              <a:ext uri="{FF2B5EF4-FFF2-40B4-BE49-F238E27FC236}">
                <a16:creationId xmlns:a16="http://schemas.microsoft.com/office/drawing/2014/main" id="{96113558-CF23-8843-B8FD-1D847091B806}"/>
              </a:ext>
            </a:extLst>
          </p:cNvPr>
          <p:cNvSpPr txBox="1"/>
          <p:nvPr/>
        </p:nvSpPr>
        <p:spPr>
          <a:xfrm>
            <a:off x="5921264" y="4450080"/>
            <a:ext cx="1511697" cy="116955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Lepton Endcap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Detectors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installed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Trackers, </a:t>
            </a:r>
            <a:r>
              <a:rPr kumimoji="0" lang="en-US" sz="1400" b="0" i="0" u="none" strike="noStrike" kern="1200" cap="none" spc="0" normalizeH="0" baseline="0" noProof="0" dirty="0" err="1">
                <a:ln>
                  <a:noFill/>
                </a:ln>
                <a:solidFill>
                  <a:prstClr val="black"/>
                </a:solidFill>
                <a:effectLst/>
                <a:uLnTx/>
                <a:uFillTx/>
                <a:latin typeface="Arial"/>
                <a:ea typeface="+mn-ea"/>
                <a:cs typeface="+mn-cs"/>
              </a:rPr>
              <a:t>bRICH</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Arial"/>
                <a:ea typeface="+mn-ea"/>
                <a:cs typeface="+mn-cs"/>
              </a:rPr>
              <a:t>ECal</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9A60EA40-854D-2D48-A445-C99D9F62FBF8}"/>
              </a:ext>
            </a:extLst>
          </p:cNvPr>
          <p:cNvSpPr/>
          <p:nvPr/>
        </p:nvSpPr>
        <p:spPr>
          <a:xfrm>
            <a:off x="25400" y="3000666"/>
            <a:ext cx="414528" cy="219456"/>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8" name="TextBox 57">
            <a:extLst>
              <a:ext uri="{FF2B5EF4-FFF2-40B4-BE49-F238E27FC236}">
                <a16:creationId xmlns:a16="http://schemas.microsoft.com/office/drawing/2014/main" id="{95291048-C931-4B40-8B2E-ECE2ABA6B84A}"/>
              </a:ext>
            </a:extLst>
          </p:cNvPr>
          <p:cNvSpPr txBox="1"/>
          <p:nvPr/>
        </p:nvSpPr>
        <p:spPr>
          <a:xfrm>
            <a:off x="414528" y="2927514"/>
            <a:ext cx="193514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done in beam position</a:t>
            </a:r>
          </a:p>
        </p:txBody>
      </p:sp>
      <p:sp>
        <p:nvSpPr>
          <p:cNvPr id="59" name="Rectangle 58">
            <a:extLst>
              <a:ext uri="{FF2B5EF4-FFF2-40B4-BE49-F238E27FC236}">
                <a16:creationId xmlns:a16="http://schemas.microsoft.com/office/drawing/2014/main" id="{FD2A3610-0135-7B44-A7B2-1CF8923E8F7C}"/>
              </a:ext>
            </a:extLst>
          </p:cNvPr>
          <p:cNvSpPr/>
          <p:nvPr/>
        </p:nvSpPr>
        <p:spPr>
          <a:xfrm>
            <a:off x="12446" y="3390048"/>
            <a:ext cx="414528" cy="219456"/>
          </a:xfrm>
          <a:prstGeom prst="rect">
            <a:avLst/>
          </a:prstGeom>
          <a:solidFill>
            <a:schemeClr val="tx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60" name="TextBox 59">
            <a:extLst>
              <a:ext uri="{FF2B5EF4-FFF2-40B4-BE49-F238E27FC236}">
                <a16:creationId xmlns:a16="http://schemas.microsoft.com/office/drawing/2014/main" id="{B4C978DD-A283-8347-B266-CED169F81915}"/>
              </a:ext>
            </a:extLst>
          </p:cNvPr>
          <p:cNvSpPr txBox="1"/>
          <p:nvPr/>
        </p:nvSpPr>
        <p:spPr>
          <a:xfrm>
            <a:off x="420624" y="3335946"/>
            <a:ext cx="232602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done in IP-6 Assembly Hall</a:t>
            </a:r>
          </a:p>
        </p:txBody>
      </p:sp>
      <p:sp>
        <p:nvSpPr>
          <p:cNvPr id="44" name="Curved Right Arrow 43">
            <a:extLst>
              <a:ext uri="{FF2B5EF4-FFF2-40B4-BE49-F238E27FC236}">
                <a16:creationId xmlns:a16="http://schemas.microsoft.com/office/drawing/2014/main" id="{AE89C0DE-5864-CD46-A0AC-212D39681D76}"/>
              </a:ext>
            </a:extLst>
          </p:cNvPr>
          <p:cNvSpPr/>
          <p:nvPr/>
        </p:nvSpPr>
        <p:spPr bwMode="auto">
          <a:xfrm>
            <a:off x="462579" y="5501517"/>
            <a:ext cx="513333" cy="348583"/>
          </a:xfrm>
          <a:prstGeom prst="curvedRightArrow">
            <a:avLst/>
          </a:prstGeom>
          <a:gradFill flip="none" rotWithShape="1">
            <a:gsLst>
              <a:gs pos="0">
                <a:schemeClr val="bg1"/>
              </a:gs>
              <a:gs pos="100000">
                <a:srgbClr val="FFFFFF"/>
              </a:gs>
              <a:gs pos="50000">
                <a:srgbClr val="0000FF"/>
              </a:gs>
            </a:gsLst>
            <a:lin ang="0" scaled="1"/>
            <a:tileRect/>
          </a:gradFill>
          <a:ln w="9525"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itchFamily="-112" charset="0"/>
              <a:ea typeface="ＭＳ Ｐゴシック" pitchFamily="-112" charset="-128"/>
              <a:cs typeface="ＭＳ Ｐゴシック" pitchFamily="-112" charset="-128"/>
            </a:endParaRPr>
          </a:p>
        </p:txBody>
      </p:sp>
      <p:sp>
        <p:nvSpPr>
          <p:cNvPr id="16" name="TextBox 15">
            <a:extLst>
              <a:ext uri="{FF2B5EF4-FFF2-40B4-BE49-F238E27FC236}">
                <a16:creationId xmlns:a16="http://schemas.microsoft.com/office/drawing/2014/main" id="{DA590BDB-9576-D745-89D6-D604FBDC6F52}"/>
              </a:ext>
            </a:extLst>
          </p:cNvPr>
          <p:cNvSpPr txBox="1"/>
          <p:nvPr/>
        </p:nvSpPr>
        <p:spPr>
          <a:xfrm>
            <a:off x="1073524" y="5572462"/>
            <a:ext cx="79629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FF"/>
              </a:buClr>
              <a:buSzTx/>
              <a:buFontTx/>
              <a:buNone/>
              <a:tabLst/>
              <a:defRPr/>
            </a:pPr>
            <a:r>
              <a:rPr kumimoji="0" lang="en-US" sz="1800" b="0" i="0" u="none" strike="noStrike" kern="1200" cap="none" spc="0" normalizeH="0" baseline="0" noProof="0" dirty="0">
                <a:ln>
                  <a:noFill/>
                </a:ln>
                <a:solidFill>
                  <a:srgbClr val="0000FF"/>
                </a:solidFill>
                <a:effectLst/>
                <a:uLnTx/>
                <a:uFillTx/>
                <a:latin typeface="Arial"/>
                <a:ea typeface="+mn-ea"/>
                <a:cs typeface="+mn-cs"/>
              </a:rPr>
              <a:t>Take Away: </a:t>
            </a:r>
          </a:p>
          <a:p>
            <a:pPr marL="285750" marR="0" lvl="0" indent="-285750" algn="l" defTabSz="914400" rtl="0" eaLnBrk="1" fontAlgn="auto" latinLnBrk="0" hangingPunct="1">
              <a:lnSpc>
                <a:spcPct val="100000"/>
              </a:lnSpc>
              <a:spcBef>
                <a:spcPts val="0"/>
              </a:spcBef>
              <a:spcAft>
                <a:spcPts val="0"/>
              </a:spcAft>
              <a:buClr>
                <a:srgbClr val="0000FF"/>
              </a:buClr>
              <a:buSzTx/>
              <a:buFont typeface="Wingdings"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Solenoid and Barrel </a:t>
            </a:r>
            <a:r>
              <a:rPr kumimoji="0" lang="en-US" sz="1800" b="0" i="0" u="none" strike="noStrike" kern="1200" cap="none" spc="0" normalizeH="0" baseline="0" noProof="0" dirty="0" err="1">
                <a:ln>
                  <a:noFill/>
                </a:ln>
                <a:solidFill>
                  <a:prstClr val="black"/>
                </a:solidFill>
                <a:effectLst/>
                <a:uLnTx/>
                <a:uFillTx/>
                <a:latin typeface="Arial"/>
                <a:ea typeface="+mn-ea"/>
                <a:cs typeface="+mn-cs"/>
              </a:rPr>
              <a:t>HCal</a:t>
            </a:r>
            <a:r>
              <a:rPr kumimoji="0" lang="en-US" sz="1800" b="0" i="0" u="none" strike="noStrike" kern="1200" cap="none" spc="0" normalizeH="0" baseline="0" noProof="0" dirty="0">
                <a:ln>
                  <a:noFill/>
                </a:ln>
                <a:solidFill>
                  <a:prstClr val="black"/>
                </a:solidFill>
                <a:effectLst/>
                <a:uLnTx/>
                <a:uFillTx/>
                <a:latin typeface="Arial"/>
                <a:ea typeface="+mn-ea"/>
                <a:cs typeface="+mn-cs"/>
              </a:rPr>
              <a:t> need to be ready by Jan 2029</a:t>
            </a:r>
          </a:p>
          <a:p>
            <a:pPr marL="285750" marR="0" lvl="0" indent="-285750" algn="l" defTabSz="914400" rtl="0" eaLnBrk="1" fontAlgn="auto" latinLnBrk="0" hangingPunct="1">
              <a:lnSpc>
                <a:spcPct val="100000"/>
              </a:lnSpc>
              <a:spcBef>
                <a:spcPts val="0"/>
              </a:spcBef>
              <a:spcAft>
                <a:spcPts val="0"/>
              </a:spcAft>
              <a:buClr>
                <a:srgbClr val="0000FF"/>
              </a:buClr>
              <a:buSzTx/>
              <a:buFont typeface="Wingdings"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all other subdetectors need to be ready between 06/29 to 06/30 depending on their location in the detector</a:t>
            </a:r>
          </a:p>
        </p:txBody>
      </p:sp>
      <p:pic>
        <p:nvPicPr>
          <p:cNvPr id="49" name="Picture 48">
            <a:extLst>
              <a:ext uri="{FF2B5EF4-FFF2-40B4-BE49-F238E27FC236}">
                <a16:creationId xmlns:a16="http://schemas.microsoft.com/office/drawing/2014/main" id="{CD4B94E9-A861-1249-B395-2386EF362B17}"/>
              </a:ext>
            </a:extLst>
          </p:cNvPr>
          <p:cNvPicPr/>
          <p:nvPr/>
        </p:nvPicPr>
        <p:blipFill>
          <a:blip r:embed="rId2"/>
          <a:srcRect/>
          <a:stretch/>
        </p:blipFill>
        <p:spPr>
          <a:xfrm>
            <a:off x="7447525" y="5205311"/>
            <a:ext cx="1660576" cy="940993"/>
          </a:xfrm>
          <a:prstGeom prst="rect">
            <a:avLst/>
          </a:prstGeom>
        </p:spPr>
      </p:pic>
      <p:sp>
        <p:nvSpPr>
          <p:cNvPr id="50" name="TextBox 49">
            <a:extLst>
              <a:ext uri="{FF2B5EF4-FFF2-40B4-BE49-F238E27FC236}">
                <a16:creationId xmlns:a16="http://schemas.microsoft.com/office/drawing/2014/main" id="{91A664FD-6C32-B04E-B0E1-8ED441A2BF96}"/>
              </a:ext>
            </a:extLst>
          </p:cNvPr>
          <p:cNvSpPr txBox="1"/>
          <p:nvPr/>
        </p:nvSpPr>
        <p:spPr>
          <a:xfrm>
            <a:off x="7086533" y="2232427"/>
            <a:ext cx="901209"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Early start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Operations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Science</a:t>
            </a:r>
          </a:p>
        </p:txBody>
      </p:sp>
      <p:cxnSp>
        <p:nvCxnSpPr>
          <p:cNvPr id="25" name="Straight Arrow Connector 24">
            <a:extLst>
              <a:ext uri="{FF2B5EF4-FFF2-40B4-BE49-F238E27FC236}">
                <a16:creationId xmlns:a16="http://schemas.microsoft.com/office/drawing/2014/main" id="{3B06F722-1392-BA4F-B440-29B2CA5DB0EA}"/>
              </a:ext>
            </a:extLst>
          </p:cNvPr>
          <p:cNvCxnSpPr/>
          <p:nvPr/>
        </p:nvCxnSpPr>
        <p:spPr>
          <a:xfrm>
            <a:off x="6632509" y="1950720"/>
            <a:ext cx="913449" cy="0"/>
          </a:xfrm>
          <a:prstGeom prst="straightConnector1">
            <a:avLst/>
          </a:prstGeom>
          <a:ln w="127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796FA23-EE4B-AC4A-9A54-88D2DCB1EFEE}"/>
              </a:ext>
            </a:extLst>
          </p:cNvPr>
          <p:cNvCxnSpPr>
            <a:cxnSpLocks/>
          </p:cNvCxnSpPr>
          <p:nvPr/>
        </p:nvCxnSpPr>
        <p:spPr>
          <a:xfrm flipH="1" flipV="1">
            <a:off x="7559492" y="1949123"/>
            <a:ext cx="1162043" cy="1597"/>
          </a:xfrm>
          <a:prstGeom prst="straightConnector1">
            <a:avLst/>
          </a:prstGeom>
          <a:ln w="12700">
            <a:solidFill>
              <a:srgbClr val="FF000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DFDB8A09-7940-BF4F-9A0C-D04941094D01}"/>
              </a:ext>
            </a:extLst>
          </p:cNvPr>
          <p:cNvSpPr txBox="1"/>
          <p:nvPr/>
        </p:nvSpPr>
        <p:spPr>
          <a:xfrm>
            <a:off x="6712072" y="1941584"/>
            <a:ext cx="748923"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rgbClr val="FF0000"/>
                </a:solidFill>
                <a:effectLst/>
                <a:uLnTx/>
                <a:uFillTx/>
                <a:latin typeface="Arial"/>
                <a:ea typeface="+mn-ea"/>
                <a:cs typeface="+mn-cs"/>
              </a:rPr>
              <a:t>Pre-OPS</a:t>
            </a:r>
            <a:endParaRPr kumimoji="0" lang="en-US" sz="1100" b="0"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73442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ACA60-369D-DD45-8E18-04E606795C31}"/>
              </a:ext>
            </a:extLst>
          </p:cNvPr>
          <p:cNvSpPr>
            <a:spLocks noGrp="1"/>
          </p:cNvSpPr>
          <p:nvPr>
            <p:ph type="title"/>
          </p:nvPr>
        </p:nvSpPr>
        <p:spPr/>
        <p:txBody>
          <a:bodyPr/>
          <a:lstStyle/>
          <a:p>
            <a:r>
              <a:rPr lang="en-US" dirty="0"/>
              <a:t>KPPs for Detector</a:t>
            </a:r>
          </a:p>
        </p:txBody>
      </p:sp>
      <p:sp>
        <p:nvSpPr>
          <p:cNvPr id="3" name="Content Placeholder 2">
            <a:extLst>
              <a:ext uri="{FF2B5EF4-FFF2-40B4-BE49-F238E27FC236}">
                <a16:creationId xmlns:a16="http://schemas.microsoft.com/office/drawing/2014/main" id="{65F16E34-2DAD-9048-89AE-24B578DA2BC1}"/>
              </a:ext>
            </a:extLst>
          </p:cNvPr>
          <p:cNvSpPr>
            <a:spLocks noGrp="1"/>
          </p:cNvSpPr>
          <p:nvPr>
            <p:ph idx="1"/>
          </p:nvPr>
        </p:nvSpPr>
        <p:spPr/>
        <p:txBody>
          <a:bodyPr/>
          <a:lstStyle/>
          <a:p>
            <a:r>
              <a:rPr lang="en-US" dirty="0"/>
              <a:t> </a:t>
            </a:r>
            <a:r>
              <a:rPr lang="en-US" dirty="0" err="1"/>
              <a:t>PreOps</a:t>
            </a:r>
            <a:r>
              <a:rPr lang="en-US" dirty="0"/>
              <a:t> activities aligned with original CD-4A KPPs</a:t>
            </a:r>
          </a:p>
        </p:txBody>
      </p:sp>
      <p:sp>
        <p:nvSpPr>
          <p:cNvPr id="4" name="Slide Number Placeholder 3">
            <a:extLst>
              <a:ext uri="{FF2B5EF4-FFF2-40B4-BE49-F238E27FC236}">
                <a16:creationId xmlns:a16="http://schemas.microsoft.com/office/drawing/2014/main" id="{16A2EF14-F3F0-2A43-A132-4077D820F740}"/>
              </a:ext>
            </a:extLst>
          </p:cNvPr>
          <p:cNvSpPr>
            <a:spLocks noGrp="1"/>
          </p:cNvSpPr>
          <p:nvPr>
            <p:ph type="sldNum" sz="quarter" idx="12"/>
          </p:nvPr>
        </p:nvSpPr>
        <p:spPr/>
        <p:txBody>
          <a:bodyPr/>
          <a:lstStyle/>
          <a:p>
            <a:fld id="{893C5830-40F3-F04E-B2E3-10E6672BA8FF}" type="slidenum">
              <a:rPr lang="en-US" smtClean="0"/>
              <a:t>5</a:t>
            </a:fld>
            <a:endParaRPr lang="en-US" dirty="0"/>
          </a:p>
        </p:txBody>
      </p:sp>
      <p:graphicFrame>
        <p:nvGraphicFramePr>
          <p:cNvPr id="6" name="Table 4">
            <a:extLst>
              <a:ext uri="{FF2B5EF4-FFF2-40B4-BE49-F238E27FC236}">
                <a16:creationId xmlns:a16="http://schemas.microsoft.com/office/drawing/2014/main" id="{06EE9BEE-F657-694D-84B9-12B297D408E0}"/>
              </a:ext>
            </a:extLst>
          </p:cNvPr>
          <p:cNvGraphicFramePr>
            <a:graphicFrameLocks noGrp="1"/>
          </p:cNvGraphicFramePr>
          <p:nvPr>
            <p:extLst>
              <p:ext uri="{D42A27DB-BD31-4B8C-83A1-F6EECF244321}">
                <p14:modId xmlns:p14="http://schemas.microsoft.com/office/powerpoint/2010/main" val="2878280578"/>
              </p:ext>
            </p:extLst>
          </p:nvPr>
        </p:nvGraphicFramePr>
        <p:xfrm>
          <a:off x="376237" y="1547552"/>
          <a:ext cx="8391526" cy="975360"/>
        </p:xfrm>
        <a:graphic>
          <a:graphicData uri="http://schemas.openxmlformats.org/drawingml/2006/table">
            <a:tbl>
              <a:tblPr firstRow="1" bandRow="1">
                <a:tableStyleId>{F5AB1C69-6EDB-4FF4-983F-18BD219EF322}</a:tableStyleId>
              </a:tblPr>
              <a:tblGrid>
                <a:gridCol w="729752">
                  <a:extLst>
                    <a:ext uri="{9D8B030D-6E8A-4147-A177-3AD203B41FA5}">
                      <a16:colId xmlns:a16="http://schemas.microsoft.com/office/drawing/2014/main" val="125213972"/>
                    </a:ext>
                  </a:extLst>
                </a:gridCol>
                <a:gridCol w="1628502">
                  <a:extLst>
                    <a:ext uri="{9D8B030D-6E8A-4147-A177-3AD203B41FA5}">
                      <a16:colId xmlns:a16="http://schemas.microsoft.com/office/drawing/2014/main" val="1573299714"/>
                    </a:ext>
                  </a:extLst>
                </a:gridCol>
                <a:gridCol w="2151018">
                  <a:extLst>
                    <a:ext uri="{9D8B030D-6E8A-4147-A177-3AD203B41FA5}">
                      <a16:colId xmlns:a16="http://schemas.microsoft.com/office/drawing/2014/main" val="981026413"/>
                    </a:ext>
                  </a:extLst>
                </a:gridCol>
                <a:gridCol w="2290354">
                  <a:extLst>
                    <a:ext uri="{9D8B030D-6E8A-4147-A177-3AD203B41FA5}">
                      <a16:colId xmlns:a16="http://schemas.microsoft.com/office/drawing/2014/main" val="2307179795"/>
                    </a:ext>
                  </a:extLst>
                </a:gridCol>
                <a:gridCol w="1591900">
                  <a:extLst>
                    <a:ext uri="{9D8B030D-6E8A-4147-A177-3AD203B41FA5}">
                      <a16:colId xmlns:a16="http://schemas.microsoft.com/office/drawing/2014/main" val="962254324"/>
                    </a:ext>
                  </a:extLst>
                </a:gridCol>
              </a:tblGrid>
              <a:tr h="370840">
                <a:tc>
                  <a:txBody>
                    <a:bodyPr/>
                    <a:lstStyle/>
                    <a:p>
                      <a:pPr algn="ctr"/>
                      <a:r>
                        <a:rPr lang="en-US" sz="1400" dirty="0">
                          <a:solidFill>
                            <a:schemeClr val="tx1"/>
                          </a:solidFill>
                        </a:rPr>
                        <a:t>KPP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400" dirty="0">
                          <a:solidFill>
                            <a:schemeClr val="tx1"/>
                          </a:solidFill>
                        </a:rPr>
                        <a:t>Performance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400" dirty="0">
                          <a:solidFill>
                            <a:schemeClr val="tx1"/>
                          </a:solidFill>
                        </a:rPr>
                        <a:t>Threshold</a:t>
                      </a:r>
                    </a:p>
                    <a:p>
                      <a:pPr algn="ctr"/>
                      <a:r>
                        <a:rPr lang="en-US" sz="1400" dirty="0">
                          <a:solidFill>
                            <a:schemeClr val="tx1"/>
                          </a:solidFill>
                        </a:rPr>
                        <a:t>KPP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400" dirty="0">
                          <a:solidFill>
                            <a:schemeClr val="tx1"/>
                          </a:solidFill>
                        </a:rPr>
                        <a:t>Objective</a:t>
                      </a:r>
                    </a:p>
                    <a:p>
                      <a:pPr algn="ctr"/>
                      <a:r>
                        <a:rPr lang="en-US" sz="1400" dirty="0">
                          <a:solidFill>
                            <a:schemeClr val="tx1"/>
                          </a:solidFill>
                        </a:rPr>
                        <a:t>KPP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400" dirty="0">
                          <a:solidFill>
                            <a:schemeClr val="tx1"/>
                          </a:solidFill>
                        </a:rPr>
                        <a:t>Ultimate</a:t>
                      </a:r>
                    </a:p>
                    <a:p>
                      <a:pPr algn="ctr"/>
                      <a:r>
                        <a:rPr lang="en-US" sz="1400" dirty="0">
                          <a:solidFill>
                            <a:schemeClr val="tx1"/>
                          </a:solidFill>
                        </a:rPr>
                        <a:t>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629485262"/>
                  </a:ext>
                </a:extLst>
              </a:tr>
              <a:tr h="370840">
                <a:tc>
                  <a:txBody>
                    <a:bodyPr/>
                    <a:lstStyle/>
                    <a:p>
                      <a:pPr algn="ctr"/>
                      <a:r>
                        <a:rPr lang="en-US" sz="1200" dirty="0"/>
                        <a:t>DET-4a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Detector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fontAlgn="base">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rPr>
                        <a:t>Detector subsystem</a:t>
                      </a:r>
                      <a:r>
                        <a:rPr lang="en-US" sz="1200" b="0" i="0" u="none" strike="noStrike" baseline="0" dirty="0">
                          <a:effectLst/>
                          <a:latin typeface="Calibri" panose="020F0502020204030204" pitchFamily="34" charset="0"/>
                          <a:ea typeface="Times New Roman" panose="02020603050405020304" pitchFamily="18" charset="0"/>
                        </a:rPr>
                        <a:t> </a:t>
                      </a:r>
                      <a:r>
                        <a:rPr lang="en-US" sz="1200" b="1" i="0" u="none" strike="noStrike" baseline="0" dirty="0">
                          <a:solidFill>
                            <a:srgbClr val="0066FF"/>
                          </a:solidFill>
                          <a:effectLst/>
                          <a:latin typeface="Calibri" panose="020F0502020204030204" pitchFamily="34" charset="0"/>
                          <a:ea typeface="Times New Roman" panose="02020603050405020304" pitchFamily="18" charset="0"/>
                        </a:rPr>
                        <a:t>component testing complete</a:t>
                      </a:r>
                      <a:r>
                        <a:rPr lang="en-US" sz="1200" b="0" i="0" u="none" strike="noStrike" dirty="0">
                          <a:effectLst/>
                          <a:latin typeface="Calibri" panose="020F0502020204030204" pitchFamily="34" charset="0"/>
                          <a:ea typeface="Times New Roman" panose="02020603050405020304" pitchFamily="18" charset="0"/>
                        </a:rPr>
                        <a:t>. </a:t>
                      </a:r>
                      <a:endParaRPr lang="en-US" sz="1200" b="0" i="0" u="none" strike="noStrike" dirty="0">
                        <a:effectLst/>
                        <a:latin typeface="Arial" panose="020B0604020202020204" pitchFamily="34" charset="0"/>
                      </a:endParaRPr>
                    </a:p>
                  </a:txBody>
                  <a:tcPr marL="12485" marR="12485" marT="124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dirty="0">
                          <a:effectLst/>
                          <a:latin typeface="Calibri" panose="020F0502020204030204" pitchFamily="34" charset="0"/>
                          <a:ea typeface="Times New Roman" panose="02020603050405020304" pitchFamily="18" charset="0"/>
                        </a:rPr>
                        <a:t>Detector subsystems constructed</a:t>
                      </a:r>
                      <a:r>
                        <a:rPr lang="en-US" sz="1200" b="0" i="0" u="none" strike="noStrike" baseline="0" dirty="0">
                          <a:effectLst/>
                          <a:latin typeface="Calibri" panose="020F0502020204030204" pitchFamily="34" charset="0"/>
                          <a:ea typeface="Times New Roman" panose="02020603050405020304" pitchFamily="18" charset="0"/>
                        </a:rPr>
                        <a:t> and </a:t>
                      </a:r>
                      <a:r>
                        <a:rPr lang="en-US" sz="1200" b="0" i="0" u="none" strike="noStrike" dirty="0">
                          <a:effectLst/>
                          <a:latin typeface="Calibri" panose="020F0502020204030204" pitchFamily="34" charset="0"/>
                          <a:ea typeface="Times New Roman" panose="02020603050405020304" pitchFamily="18" charset="0"/>
                        </a:rPr>
                        <a:t>tested with cosmic rays. </a:t>
                      </a:r>
                      <a:endParaRPr lang="en-US" sz="1200" b="0" i="0" u="none" strike="noStrike" dirty="0">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Same as Objective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0297312"/>
                  </a:ext>
                </a:extLst>
              </a:tr>
            </a:tbl>
          </a:graphicData>
        </a:graphic>
      </p:graphicFrame>
      <p:graphicFrame>
        <p:nvGraphicFramePr>
          <p:cNvPr id="7" name="Table 4">
            <a:extLst>
              <a:ext uri="{FF2B5EF4-FFF2-40B4-BE49-F238E27FC236}">
                <a16:creationId xmlns:a16="http://schemas.microsoft.com/office/drawing/2014/main" id="{D30228C1-133E-1A43-A5B1-0588CBD47440}"/>
              </a:ext>
            </a:extLst>
          </p:cNvPr>
          <p:cNvGraphicFramePr>
            <a:graphicFrameLocks noGrp="1"/>
          </p:cNvGraphicFramePr>
          <p:nvPr>
            <p:extLst>
              <p:ext uri="{D42A27DB-BD31-4B8C-83A1-F6EECF244321}">
                <p14:modId xmlns:p14="http://schemas.microsoft.com/office/powerpoint/2010/main" val="2777349968"/>
              </p:ext>
            </p:extLst>
          </p:nvPr>
        </p:nvGraphicFramePr>
        <p:xfrm>
          <a:off x="376237" y="3511214"/>
          <a:ext cx="8391526" cy="1524000"/>
        </p:xfrm>
        <a:graphic>
          <a:graphicData uri="http://schemas.openxmlformats.org/drawingml/2006/table">
            <a:tbl>
              <a:tblPr firstRow="1" bandRow="1">
                <a:tableStyleId>{F5AB1C69-6EDB-4FF4-983F-18BD219EF322}</a:tableStyleId>
              </a:tblPr>
              <a:tblGrid>
                <a:gridCol w="703626">
                  <a:extLst>
                    <a:ext uri="{9D8B030D-6E8A-4147-A177-3AD203B41FA5}">
                      <a16:colId xmlns:a16="http://schemas.microsoft.com/office/drawing/2014/main" val="125213972"/>
                    </a:ext>
                  </a:extLst>
                </a:gridCol>
                <a:gridCol w="1149531">
                  <a:extLst>
                    <a:ext uri="{9D8B030D-6E8A-4147-A177-3AD203B41FA5}">
                      <a16:colId xmlns:a16="http://schemas.microsoft.com/office/drawing/2014/main" val="1573299714"/>
                    </a:ext>
                  </a:extLst>
                </a:gridCol>
                <a:gridCol w="2316480">
                  <a:extLst>
                    <a:ext uri="{9D8B030D-6E8A-4147-A177-3AD203B41FA5}">
                      <a16:colId xmlns:a16="http://schemas.microsoft.com/office/drawing/2014/main" val="981026413"/>
                    </a:ext>
                  </a:extLst>
                </a:gridCol>
                <a:gridCol w="2368732">
                  <a:extLst>
                    <a:ext uri="{9D8B030D-6E8A-4147-A177-3AD203B41FA5}">
                      <a16:colId xmlns:a16="http://schemas.microsoft.com/office/drawing/2014/main" val="2307179795"/>
                    </a:ext>
                  </a:extLst>
                </a:gridCol>
                <a:gridCol w="1853157">
                  <a:extLst>
                    <a:ext uri="{9D8B030D-6E8A-4147-A177-3AD203B41FA5}">
                      <a16:colId xmlns:a16="http://schemas.microsoft.com/office/drawing/2014/main" val="962254324"/>
                    </a:ext>
                  </a:extLst>
                </a:gridCol>
              </a:tblGrid>
              <a:tr h="370840">
                <a:tc>
                  <a:txBody>
                    <a:bodyPr/>
                    <a:lstStyle/>
                    <a:p>
                      <a:pPr algn="ctr"/>
                      <a:r>
                        <a:rPr lang="en-US" sz="1400" dirty="0">
                          <a:solidFill>
                            <a:schemeClr val="tx1"/>
                          </a:solidFill>
                        </a:rPr>
                        <a:t>KPP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400" dirty="0">
                          <a:solidFill>
                            <a:schemeClr val="tx1"/>
                          </a:solidFill>
                        </a:rPr>
                        <a:t>Performance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400" dirty="0">
                          <a:solidFill>
                            <a:schemeClr val="tx1"/>
                          </a:solidFill>
                        </a:rPr>
                        <a:t>Threshold</a:t>
                      </a:r>
                    </a:p>
                    <a:p>
                      <a:pPr algn="ctr"/>
                      <a:r>
                        <a:rPr lang="en-US" sz="1400" dirty="0">
                          <a:solidFill>
                            <a:schemeClr val="tx1"/>
                          </a:solidFill>
                        </a:rPr>
                        <a:t>KPP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400" dirty="0">
                          <a:solidFill>
                            <a:schemeClr val="tx1"/>
                          </a:solidFill>
                        </a:rPr>
                        <a:t>Objective</a:t>
                      </a:r>
                    </a:p>
                    <a:p>
                      <a:pPr algn="ctr"/>
                      <a:r>
                        <a:rPr lang="en-US" sz="1400" dirty="0">
                          <a:solidFill>
                            <a:schemeClr val="tx1"/>
                          </a:solidFill>
                        </a:rPr>
                        <a:t>KPP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400" dirty="0">
                          <a:solidFill>
                            <a:schemeClr val="tx1"/>
                          </a:solidFill>
                        </a:rPr>
                        <a:t>Ultimate</a:t>
                      </a:r>
                    </a:p>
                    <a:p>
                      <a:pPr algn="ctr"/>
                      <a:r>
                        <a:rPr lang="en-US" sz="1400" dirty="0">
                          <a:solidFill>
                            <a:schemeClr val="tx1"/>
                          </a:solidFill>
                        </a:rPr>
                        <a:t>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629485262"/>
                  </a:ext>
                </a:extLst>
              </a:tr>
              <a:tr h="370840">
                <a:tc>
                  <a:txBody>
                    <a:bodyPr/>
                    <a:lstStyle/>
                    <a:p>
                      <a:pPr algn="ctr"/>
                      <a:r>
                        <a:rPr lang="en-US" sz="1200" dirty="0"/>
                        <a:t>DET-4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Detector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fontAlgn="base">
                        <a:spcBef>
                          <a:spcPts val="0"/>
                        </a:spcBef>
                        <a:spcAft>
                          <a:spcPts val="0"/>
                        </a:spcAft>
                      </a:pPr>
                      <a:r>
                        <a:rPr lang="en-US" sz="1200" b="0" i="0" u="none" strike="noStrike" dirty="0">
                          <a:solidFill>
                            <a:schemeClr val="tx1"/>
                          </a:solidFill>
                          <a:effectLst/>
                          <a:latin typeface="Calibri" panose="020F0502020204030204" pitchFamily="34" charset="0"/>
                          <a:ea typeface="Times New Roman" panose="02020603050405020304" pitchFamily="18" charset="0"/>
                        </a:rPr>
                        <a:t>Detector installed </a:t>
                      </a:r>
                      <a:r>
                        <a:rPr lang="en-US" sz="1200" b="1" i="0" u="none" strike="noStrike" dirty="0">
                          <a:solidFill>
                            <a:srgbClr val="0066FF"/>
                          </a:solidFill>
                          <a:effectLst/>
                          <a:latin typeface="Calibri" panose="020F0502020204030204" pitchFamily="34" charset="0"/>
                          <a:ea typeface="Times New Roman" panose="02020603050405020304" pitchFamily="18" charset="0"/>
                        </a:rPr>
                        <a:t>and ready for beam operations</a:t>
                      </a:r>
                      <a:r>
                        <a:rPr lang="en-US" sz="1200" b="0" i="0" u="none" strike="noStrike" dirty="0">
                          <a:solidFill>
                            <a:schemeClr val="tx1"/>
                          </a:solidFill>
                          <a:effectLst/>
                          <a:latin typeface="Calibri" panose="020F0502020204030204" pitchFamily="34" charset="0"/>
                          <a:ea typeface="Times New Roman" panose="02020603050405020304" pitchFamily="18" charset="0"/>
                        </a:rPr>
                        <a:t>. </a:t>
                      </a:r>
                      <a:endParaRPr lang="en-US" sz="1200" b="0" i="0" u="none" strike="noStrike" dirty="0">
                        <a:solidFill>
                          <a:schemeClr val="tx1"/>
                        </a:solidFill>
                        <a:effectLst/>
                        <a:latin typeface="Arial" panose="020B0604020202020204" pitchFamily="34" charset="0"/>
                      </a:endParaRPr>
                    </a:p>
                  </a:txBody>
                  <a:tcPr marL="12485" marR="12485" marT="124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fontAlgn="base">
                        <a:spcBef>
                          <a:spcPts val="0"/>
                        </a:spcBef>
                        <a:spcAft>
                          <a:spcPts val="0"/>
                        </a:spcAft>
                      </a:pPr>
                      <a:r>
                        <a:rPr lang="en-US" sz="1200" b="0" i="0" u="none" strike="noStrike" dirty="0">
                          <a:solidFill>
                            <a:schemeClr val="tx1"/>
                          </a:solidFill>
                          <a:effectLst/>
                          <a:latin typeface="Calibri" panose="020F0502020204030204" pitchFamily="34" charset="0"/>
                          <a:ea typeface="Times New Roman" panose="02020603050405020304" pitchFamily="18" charset="0"/>
                        </a:rPr>
                        <a:t>Inelastic scattering events in e-p and e-A collisions measured in Detector. </a:t>
                      </a:r>
                      <a:endParaRPr lang="en-US" sz="1200" b="0" i="0" u="none" strike="noStrike" dirty="0">
                        <a:solidFill>
                          <a:schemeClr val="tx1"/>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rgbClr val="0066FF"/>
                          </a:solidFill>
                        </a:rPr>
                        <a:t>Inclusive, semi-inclusive, and exclusive events</a:t>
                      </a:r>
                      <a:r>
                        <a:rPr lang="en-US" sz="1200" b="1" baseline="0" dirty="0">
                          <a:solidFill>
                            <a:srgbClr val="0066FF"/>
                          </a:solidFill>
                        </a:rPr>
                        <a:t> measured as the basis for 3D maps of subatomic quark-gluon structure.</a:t>
                      </a:r>
                      <a:endParaRPr lang="en-US" sz="1200" b="1" dirty="0">
                        <a:solidFill>
                          <a:srgbClr val="0066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0297312"/>
                  </a:ext>
                </a:extLst>
              </a:tr>
            </a:tbl>
          </a:graphicData>
        </a:graphic>
      </p:graphicFrame>
      <p:sp>
        <p:nvSpPr>
          <p:cNvPr id="8" name="Curved Right Arrow 7">
            <a:extLst>
              <a:ext uri="{FF2B5EF4-FFF2-40B4-BE49-F238E27FC236}">
                <a16:creationId xmlns:a16="http://schemas.microsoft.com/office/drawing/2014/main" id="{B847A00F-5175-C141-8FA3-1491C84F89DC}"/>
              </a:ext>
            </a:extLst>
          </p:cNvPr>
          <p:cNvSpPr/>
          <p:nvPr/>
        </p:nvSpPr>
        <p:spPr bwMode="auto">
          <a:xfrm>
            <a:off x="590683" y="2612279"/>
            <a:ext cx="585761" cy="487910"/>
          </a:xfrm>
          <a:prstGeom prst="curvedRightArrow">
            <a:avLst/>
          </a:prstGeom>
          <a:gradFill flip="none" rotWithShape="1">
            <a:gsLst>
              <a:gs pos="0">
                <a:srgbClr val="0000FF"/>
              </a:gs>
              <a:gs pos="100000">
                <a:srgbClr val="0000FF"/>
              </a:gs>
              <a:gs pos="50000">
                <a:schemeClr val="bg1"/>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TextBox 8">
            <a:extLst>
              <a:ext uri="{FF2B5EF4-FFF2-40B4-BE49-F238E27FC236}">
                <a16:creationId xmlns:a16="http://schemas.microsoft.com/office/drawing/2014/main" id="{E7ED7AC9-D037-324C-8C54-5EF15C09F4BE}"/>
              </a:ext>
            </a:extLst>
          </p:cNvPr>
          <p:cNvSpPr txBox="1"/>
          <p:nvPr/>
        </p:nvSpPr>
        <p:spPr>
          <a:xfrm>
            <a:off x="1176444" y="2676823"/>
            <a:ext cx="7172797" cy="369332"/>
          </a:xfrm>
          <a:prstGeom prst="rect">
            <a:avLst/>
          </a:prstGeom>
          <a:noFill/>
        </p:spPr>
        <p:txBody>
          <a:bodyPr wrap="none" rtlCol="0">
            <a:spAutoFit/>
          </a:bodyPr>
          <a:lstStyle/>
          <a:p>
            <a:r>
              <a:rPr lang="en-US" dirty="0"/>
              <a:t>Detector sits as a whole in the assembly hall and gets tested with cosmic  </a:t>
            </a:r>
          </a:p>
        </p:txBody>
      </p:sp>
      <p:sp>
        <p:nvSpPr>
          <p:cNvPr id="13" name="TextBox 12">
            <a:extLst>
              <a:ext uri="{FF2B5EF4-FFF2-40B4-BE49-F238E27FC236}">
                <a16:creationId xmlns:a16="http://schemas.microsoft.com/office/drawing/2014/main" id="{25D68154-A82D-B546-9A7C-A594E6CE4DBC}"/>
              </a:ext>
            </a:extLst>
          </p:cNvPr>
          <p:cNvSpPr txBox="1"/>
          <p:nvPr/>
        </p:nvSpPr>
        <p:spPr>
          <a:xfrm>
            <a:off x="1007640" y="5266097"/>
            <a:ext cx="6330836" cy="369332"/>
          </a:xfrm>
          <a:prstGeom prst="rect">
            <a:avLst/>
          </a:prstGeom>
          <a:noFill/>
        </p:spPr>
        <p:txBody>
          <a:bodyPr wrap="none" rtlCol="0">
            <a:spAutoFit/>
          </a:bodyPr>
          <a:lstStyle/>
          <a:p>
            <a:r>
              <a:rPr lang="en-US" dirty="0"/>
              <a:t>Detector is moved into the collision hall to take first collision data</a:t>
            </a:r>
          </a:p>
        </p:txBody>
      </p:sp>
      <p:sp>
        <p:nvSpPr>
          <p:cNvPr id="14" name="Curved Right Arrow 13">
            <a:extLst>
              <a:ext uri="{FF2B5EF4-FFF2-40B4-BE49-F238E27FC236}">
                <a16:creationId xmlns:a16="http://schemas.microsoft.com/office/drawing/2014/main" id="{0DE96700-1573-7945-BDF8-DB7495AEAA6E}"/>
              </a:ext>
            </a:extLst>
          </p:cNvPr>
          <p:cNvSpPr/>
          <p:nvPr/>
        </p:nvSpPr>
        <p:spPr bwMode="auto">
          <a:xfrm>
            <a:off x="417319" y="5202284"/>
            <a:ext cx="585761" cy="487910"/>
          </a:xfrm>
          <a:prstGeom prst="curvedRightArrow">
            <a:avLst/>
          </a:prstGeom>
          <a:gradFill flip="none" rotWithShape="1">
            <a:gsLst>
              <a:gs pos="0">
                <a:srgbClr val="0000FF"/>
              </a:gs>
              <a:gs pos="100000">
                <a:srgbClr val="0000FF"/>
              </a:gs>
              <a:gs pos="50000">
                <a:schemeClr val="bg1"/>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017536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6AF2F-017E-3142-B216-9C4BCDD1C12F}"/>
              </a:ext>
            </a:extLst>
          </p:cNvPr>
          <p:cNvSpPr>
            <a:spLocks noGrp="1"/>
          </p:cNvSpPr>
          <p:nvPr>
            <p:ph type="title"/>
          </p:nvPr>
        </p:nvSpPr>
        <p:spPr/>
        <p:txBody>
          <a:bodyPr/>
          <a:lstStyle/>
          <a:p>
            <a:r>
              <a:rPr lang="en-US" dirty="0"/>
              <a:t>Resource Assumptions</a:t>
            </a:r>
          </a:p>
        </p:txBody>
      </p:sp>
      <p:sp>
        <p:nvSpPr>
          <p:cNvPr id="3" name="Content Placeholder 2">
            <a:extLst>
              <a:ext uri="{FF2B5EF4-FFF2-40B4-BE49-F238E27FC236}">
                <a16:creationId xmlns:a16="http://schemas.microsoft.com/office/drawing/2014/main" id="{3B33C606-39B8-CC4D-9A9C-56485E837942}"/>
              </a:ext>
            </a:extLst>
          </p:cNvPr>
          <p:cNvSpPr>
            <a:spLocks noGrp="1"/>
          </p:cNvSpPr>
          <p:nvPr>
            <p:ph idx="1"/>
          </p:nvPr>
        </p:nvSpPr>
        <p:spPr>
          <a:xfrm>
            <a:off x="0" y="853441"/>
            <a:ext cx="8800289" cy="4653507"/>
          </a:xfrm>
        </p:spPr>
        <p:txBody>
          <a:bodyPr>
            <a:normAutofit/>
          </a:bodyPr>
          <a:lstStyle/>
          <a:p>
            <a:r>
              <a:rPr lang="en-US" sz="2000" dirty="0"/>
              <a:t> For shift-work, we assume one person each shift is dedicated to project requirements, with further shift-personnel contributed by the EIC user community. We assume a little over 5 weeks of dedicated 24/7 operations for detector commissioning, which amounts to 880 hours of science labor.</a:t>
            </a:r>
          </a:p>
          <a:p>
            <a:r>
              <a:rPr lang="en-US" sz="2000" dirty="0"/>
              <a:t> For magnet commissioning and detector commissioning with cosmic tests, we assume the magnet commissioning is dominated by technical labor, and the detector commissioning by scientific labor. For the latter, we assumed 1 FTE-year on average per detector technology, bridging a two-year period, with 1/2 of this for technical labor for repairs. The magnet commissioning is assumed to also bridge two year, but with ramped down efforts the second year, with 8 FTE-years integrated.</a:t>
            </a:r>
          </a:p>
          <a:p>
            <a:r>
              <a:rPr lang="en-US" sz="2000" dirty="0"/>
              <a:t> For the full-system detector cosmic tests, we assumed two people 24/7 for a full integrated time period of 5 weeks, and 10 weeks of intermittent work on repairs by technical staff (two people, for 12 hours each day, including weekends).</a:t>
            </a:r>
          </a:p>
          <a:p>
            <a:endParaRPr lang="en-US" sz="2000" dirty="0"/>
          </a:p>
        </p:txBody>
      </p:sp>
      <p:sp>
        <p:nvSpPr>
          <p:cNvPr id="4" name="Slide Number Placeholder 3">
            <a:extLst>
              <a:ext uri="{FF2B5EF4-FFF2-40B4-BE49-F238E27FC236}">
                <a16:creationId xmlns:a16="http://schemas.microsoft.com/office/drawing/2014/main" id="{A8A0E686-836B-3048-802B-7F49FF75F9AC}"/>
              </a:ext>
            </a:extLst>
          </p:cNvPr>
          <p:cNvSpPr>
            <a:spLocks noGrp="1"/>
          </p:cNvSpPr>
          <p:nvPr>
            <p:ph type="sldNum" sz="quarter" idx="12"/>
          </p:nvPr>
        </p:nvSpPr>
        <p:spPr/>
        <p:txBody>
          <a:bodyPr/>
          <a:lstStyle/>
          <a:p>
            <a:fld id="{893C5830-40F3-F04E-B2E3-10E6672BA8FF}" type="slidenum">
              <a:rPr lang="en-US" smtClean="0"/>
              <a:t>6</a:t>
            </a:fld>
            <a:endParaRPr lang="en-US" dirty="0"/>
          </a:p>
        </p:txBody>
      </p:sp>
      <p:sp>
        <p:nvSpPr>
          <p:cNvPr id="5" name="Curved Right Arrow 4">
            <a:extLst>
              <a:ext uri="{FF2B5EF4-FFF2-40B4-BE49-F238E27FC236}">
                <a16:creationId xmlns:a16="http://schemas.microsoft.com/office/drawing/2014/main" id="{4821B9E9-A0C2-074A-B4CC-163DB1370085}"/>
              </a:ext>
            </a:extLst>
          </p:cNvPr>
          <p:cNvSpPr/>
          <p:nvPr/>
        </p:nvSpPr>
        <p:spPr bwMode="auto">
          <a:xfrm>
            <a:off x="297004" y="5510945"/>
            <a:ext cx="513333" cy="348583"/>
          </a:xfrm>
          <a:prstGeom prst="curvedRightArrow">
            <a:avLst/>
          </a:prstGeom>
          <a:gradFill flip="none" rotWithShape="1">
            <a:gsLst>
              <a:gs pos="0">
                <a:schemeClr val="bg1"/>
              </a:gs>
              <a:gs pos="100000">
                <a:srgbClr val="FFFFFF"/>
              </a:gs>
              <a:gs pos="50000">
                <a:srgbClr val="0000FF"/>
              </a:gs>
            </a:gsLst>
            <a:lin ang="0" scaled="1"/>
            <a:tileRect/>
          </a:gradFill>
          <a:ln w="9525"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 name="TextBox 5">
            <a:extLst>
              <a:ext uri="{FF2B5EF4-FFF2-40B4-BE49-F238E27FC236}">
                <a16:creationId xmlns:a16="http://schemas.microsoft.com/office/drawing/2014/main" id="{41618BD4-9527-254E-94D3-C6CE3CEA9E67}"/>
              </a:ext>
            </a:extLst>
          </p:cNvPr>
          <p:cNvSpPr txBox="1"/>
          <p:nvPr/>
        </p:nvSpPr>
        <p:spPr>
          <a:xfrm>
            <a:off x="810337" y="5423393"/>
            <a:ext cx="6515137" cy="707886"/>
          </a:xfrm>
          <a:prstGeom prst="rect">
            <a:avLst/>
          </a:prstGeom>
          <a:noFill/>
        </p:spPr>
        <p:txBody>
          <a:bodyPr wrap="square" rtlCol="0">
            <a:spAutoFit/>
          </a:bodyPr>
          <a:lstStyle/>
          <a:p>
            <a:r>
              <a:rPr lang="en-US" sz="2000" dirty="0">
                <a:solidFill>
                  <a:srgbClr val="0432FF"/>
                </a:solidFill>
              </a:rPr>
              <a:t>A significant load of the commissioning will be covered by the scientific collaboration</a:t>
            </a:r>
          </a:p>
        </p:txBody>
      </p:sp>
    </p:spTree>
    <p:extLst>
      <p:ext uri="{BB962C8B-B14F-4D97-AF65-F5344CB8AC3E}">
        <p14:creationId xmlns:p14="http://schemas.microsoft.com/office/powerpoint/2010/main" val="369070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577F23-D0A7-9E48-8160-CE00418844C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308" y="2791630"/>
            <a:ext cx="9052560" cy="2637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80211E89-43FB-7A41-A582-E0625A0F3093}"/>
              </a:ext>
            </a:extLst>
          </p:cNvPr>
          <p:cNvSpPr>
            <a:spLocks noGrp="1"/>
          </p:cNvSpPr>
          <p:nvPr>
            <p:ph type="sldNum" sz="quarter" idx="12"/>
          </p:nvPr>
        </p:nvSpPr>
        <p:spPr/>
        <p:txBody>
          <a:bodyPr/>
          <a:lstStyle/>
          <a:p>
            <a:fld id="{893C5830-40F3-F04E-B2E3-10E6672BA8FF}" type="slidenum">
              <a:rPr lang="en-US" smtClean="0"/>
              <a:t>7</a:t>
            </a:fld>
            <a:endParaRPr lang="en-US" dirty="0"/>
          </a:p>
        </p:txBody>
      </p:sp>
    </p:spTree>
    <p:extLst>
      <p:ext uri="{BB962C8B-B14F-4D97-AF65-F5344CB8AC3E}">
        <p14:creationId xmlns:p14="http://schemas.microsoft.com/office/powerpoint/2010/main" val="758841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BNL-TJNAF March 11 Meeting DRAFTv3.pptx" id="{46AF6D6A-4294-4B22-94CD-AA52460A2916}" vid="{4162AC15-BCCC-4400-91DD-5CAEFA6AE1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resenter_x0028_s_x0029_ xmlns="aad1003e-fd88-4380-b992-9add10eecdf6">R. Ent/A. Aschenauer</Presenter_x0028_s_x0029_>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3E9687CE548E4DA1C8773772419D36" ma:contentTypeVersion="7" ma:contentTypeDescription="Create a new document." ma:contentTypeScope="" ma:versionID="caeed0291fe529241b519acfa731700f">
  <xsd:schema xmlns:xsd="http://www.w3.org/2001/XMLSchema" xmlns:xs="http://www.w3.org/2001/XMLSchema" xmlns:p="http://schemas.microsoft.com/office/2006/metadata/properties" xmlns:ns2="aad1003e-fd88-4380-b992-9add10eecdf6" targetNamespace="http://schemas.microsoft.com/office/2006/metadata/properties" ma:root="true" ma:fieldsID="c558bf0f9275c3b6f62a00bd57001bcb" ns2:_="">
    <xsd:import namespace="aad1003e-fd88-4380-b992-9add10eecdf6"/>
    <xsd:element name="properties">
      <xsd:complexType>
        <xsd:sequence>
          <xsd:element name="documentManagement">
            <xsd:complexType>
              <xsd:all>
                <xsd:element ref="ns2:MediaServiceMetadata" minOccurs="0"/>
                <xsd:element ref="ns2:MediaServiceFastMetadata" minOccurs="0"/>
                <xsd:element ref="ns2:Presenter_x0028_s_x0029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d1003e-fd88-4380-b992-9add10eecd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Presenter_x0028_s_x0029_" ma:index="10" nillable="true" ma:displayName="Presenter(s)" ma:format="Dropdown" ma:internalName="Presenter_x0028_s_x0029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F5CC8D-D5D4-46AE-BC87-A9F5EE92E875}">
  <ds:schemaRefs>
    <ds:schemaRef ds:uri="http://schemas.microsoft.com/sharepoint/v3/contenttype/forms"/>
  </ds:schemaRefs>
</ds:datastoreItem>
</file>

<file path=customXml/itemProps2.xml><?xml version="1.0" encoding="utf-8"?>
<ds:datastoreItem xmlns:ds="http://schemas.openxmlformats.org/officeDocument/2006/customXml" ds:itemID="{DDE98C05-5760-4FD2-B85E-2A9CB1A90B2B}">
  <ds:schemaRefs>
    <ds:schemaRef ds:uri="b4b929e9-23cf-4f7e-9760-c4a5469a94a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 ds:uri="aad1003e-fd88-4380-b992-9add10eecdf6"/>
  </ds:schemaRefs>
</ds:datastoreItem>
</file>

<file path=customXml/itemProps3.xml><?xml version="1.0" encoding="utf-8"?>
<ds:datastoreItem xmlns:ds="http://schemas.openxmlformats.org/officeDocument/2006/customXml" ds:itemID="{E55E9264-0ECA-448E-831F-801441E3FB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d1003e-fd88-4380-b992-9add10eecd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NP-BNL-TJNAF March 11 Meeting Templatev2</Template>
  <TotalTime>7068</TotalTime>
  <Words>613</Words>
  <Application>Microsoft Macintosh PowerPoint</Application>
  <PresentationFormat>On-screen Show (4:3)</PresentationFormat>
  <Paragraphs>129</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Times New Roman</vt:lpstr>
      <vt:lpstr>Wingdings</vt:lpstr>
      <vt:lpstr>Office Theme</vt:lpstr>
      <vt:lpstr>WBS 6.10.12  Pre-Ops Detector</vt:lpstr>
      <vt:lpstr>WBS 6.10.12 Pre-OPS</vt:lpstr>
      <vt:lpstr>EIC high Level Project Schedule</vt:lpstr>
      <vt:lpstr>High Level Installation Schedule</vt:lpstr>
      <vt:lpstr>KPPs for Detector</vt:lpstr>
      <vt:lpstr>Resource Assumptions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dc:title>
  <dc:creator>Hatton, Diane</dc:creator>
  <cp:lastModifiedBy>Elke-Caroline Aschenauer</cp:lastModifiedBy>
  <cp:revision>612</cp:revision>
  <cp:lastPrinted>2021-01-13T03:37:55Z</cp:lastPrinted>
  <dcterms:created xsi:type="dcterms:W3CDTF">2020-03-08T15:15:52Z</dcterms:created>
  <dcterms:modified xsi:type="dcterms:W3CDTF">2023-08-21T17:17:05Z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0x010100CB3E9687CE548E4DA1C8773772419D36</vt:lpwstr>
  </property>
  <property fmtid="{D5CDD505-2E9C-101B-9397-08002B2CF9AE}" pid="3" name="Order">
    <vt:r8>16800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