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56" r:id="rId6"/>
    <p:sldId id="261" r:id="rId7"/>
    <p:sldId id="263" r:id="rId8"/>
    <p:sldId id="262" r:id="rId9"/>
    <p:sldId id="289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5" r:id="rId18"/>
    <p:sldId id="273" r:id="rId19"/>
    <p:sldId id="274" r:id="rId20"/>
    <p:sldId id="276" r:id="rId21"/>
    <p:sldId id="277" r:id="rId22"/>
    <p:sldId id="281" r:id="rId23"/>
    <p:sldId id="278" r:id="rId24"/>
    <p:sldId id="282" r:id="rId25"/>
    <p:sldId id="284" r:id="rId26"/>
    <p:sldId id="285" r:id="rId27"/>
    <p:sldId id="280" r:id="rId28"/>
    <p:sldId id="279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604"/>
    <a:srgbClr val="D4E7FF"/>
    <a:srgbClr val="FF0000"/>
    <a:srgbClr val="342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4"/>
    <p:restoredTop sz="96197"/>
  </p:normalViewPr>
  <p:slideViewPr>
    <p:cSldViewPr snapToGrid="0">
      <p:cViewPr>
        <p:scale>
          <a:sx n="123" d="100"/>
          <a:sy n="123" d="100"/>
        </p:scale>
        <p:origin x="-1608" y="-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4141-A6C9-215A-3A1B-4B9712425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D9F07-37D8-4C8F-3EC3-618C90C18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21582-2336-9C3B-B9BD-3D51D3CAA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7FB19-71F0-B4B3-7C11-FAAD9CEF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FABAE-C47A-67BB-0B48-8AE66E0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4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6B54-0E3B-16AA-8FB1-46E8BB4A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BE1C8-D287-4200-3245-A2CFCD0EF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5C565-38F1-0DBA-C895-8E31440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BEB3E-3157-51D5-99D2-4E0E2A1E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359A0-F099-B8C8-D705-A67FE55B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1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E519D9-88B0-1F66-C03F-3068429AE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64042-C179-F224-A159-AAD5756D9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0E2BF-6189-1652-CD95-CEABFD63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400F-E28D-4FCC-566E-B2784D77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94AFB-4847-EA2F-58E8-EA44B46C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2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70BB-FC24-52AC-9AEB-DF759524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77C10-ADFF-1C3D-2650-B264FA178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503B6-5BEC-EE78-16D7-F2AA0DD8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0D087-901B-53C2-D584-05A4904D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533C-A7AC-13DB-DC48-2D6A0503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FE1B-BCC6-2175-9829-6EF0C08D3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98351-A342-BD98-75F0-9D91518EE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B8B2C-07A1-A70C-0BC2-82723D687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082F4-5F70-E734-8C9F-D62CC52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8ED0A-7CF9-2F6D-2B20-B1351627A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C1F6-3251-B000-546C-3D2F4C31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918A2-1BF2-6665-5CD2-18D454D16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EA45C-5101-9C50-746D-EAD2EBFFB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B6D3E-9246-7DD1-0E27-8F567B652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FA0CD-B8CC-D670-B45F-8D9C7DB0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744D4-19D5-E0BC-488E-E1260C41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9A5E-0A77-1789-793A-06465A18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87BDC-0780-0087-CF2D-736201C95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E975B-159B-4FB3-2E48-2AD8CF8D9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0D821-93E4-C3A4-633C-5A6E81851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93DA8-8D32-8A20-293E-19A499E4D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B9CE5-9394-3A0C-D12E-F4DF0DC6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76545D-9806-ECA7-78AF-DC4511E5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FC887-FF8D-96EF-EF55-1F272B2A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5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E21D-7552-2FAB-A5C8-08949769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60532-88AD-CF70-9F0F-A409E62C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6DB7B-D5BA-C31A-B00D-08E47ADA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C0D62-F246-E4BA-23B0-0732AE22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73E35-53A2-85CC-46EB-CDA408AB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90748-7B8F-E05F-960F-C24B59A0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C9D2-2A32-8EFA-9D34-3C07ACEC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0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C0239-A8F1-7AA8-6E39-1803DB1B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EC204-BCBE-C066-A0F9-34D1A5D11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34E30-05E1-4C57-5A29-C5CAC8C82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EC6B5-C348-B972-B7EF-A61A91BD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FCA36-6346-DDB0-0DB1-FD0626C21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87766-CF37-28CB-4DDF-FA4E55A1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10995-9B77-5623-8FE0-201D0B12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9D44AE-5634-E0E0-4231-73049F325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96EE7-AE63-C06D-06F5-379F5114E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9179C-CEF0-73B8-DB1B-1FA06BE5E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3535D-CAC3-A34B-9991-FFA34223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DCB89-0AEC-7FE5-C996-FCCA3CA5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6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635EE-62AA-2EF8-2605-A21E618F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696AE-EE4F-9F4F-63EA-29255E2A7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47184-7599-801B-44A6-BFDAE01E2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4346-18C4-1F44-B59B-87F2CCB9362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642F5-C744-2309-7024-1A6FCEA33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85B49-DAA2-B950-04B4-A8BE66E28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F9D68-23BC-4E42-BD9B-1AEE8A299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0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yperphysics.phy-astr.gsu.edu/hbase/Astro/astref.html#c1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en.wikipedia.org/wiki/File:Galaxy_color-magnitude_diagram.jpg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4.07307.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5062-67E2-C310-F5A8-8A3022334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193003"/>
            <a:ext cx="11725835" cy="1325563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effectLst/>
                <a:latin typeface="Helvetica" pitchFamily="2" charset="0"/>
              </a:rPr>
              <a:t>The massive relic galaxy NGC1277 is dark matter deficient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sz="2000" i="1" dirty="0">
                <a:effectLst/>
                <a:latin typeface="Helvetica" pitchFamily="2" charset="0"/>
              </a:rPr>
              <a:t>From dynamical models of integral-field stellar kinematics out to five effective radii</a:t>
            </a:r>
            <a:r>
              <a:rPr lang="en-US" i="1" dirty="0">
                <a:solidFill>
                  <a:srgbClr val="0000FF"/>
                </a:solidFill>
                <a:effectLst/>
                <a:latin typeface="Helvetica" pitchFamily="2" charset="0"/>
              </a:rPr>
              <a:t>?</a:t>
            </a:r>
            <a:br>
              <a:rPr lang="en-US" dirty="0">
                <a:effectLst/>
                <a:latin typeface="Helvetica" pitchFamily="2" charset="0"/>
              </a:rPr>
            </a:b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0371C-049E-D460-7D46-C7BB9733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194"/>
            <a:ext cx="11895706" cy="379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558238-584B-D7F2-145F-C84C5A5FA3FB}"/>
              </a:ext>
            </a:extLst>
          </p:cNvPr>
          <p:cNvSpPr txBox="1"/>
          <p:nvPr/>
        </p:nvSpPr>
        <p:spPr>
          <a:xfrm>
            <a:off x="5556324" y="5687806"/>
            <a:ext cx="6099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A&amp;A 675, A143 (2023)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solidFill>
                  <a:srgbClr val="0000FF"/>
                </a:solidFill>
                <a:effectLst/>
                <a:latin typeface="Helvetica" pitchFamily="2" charset="0"/>
              </a:rPr>
              <a:t>https://</a:t>
            </a:r>
            <a:r>
              <a:rPr lang="en-US" i="1" dirty="0" err="1">
                <a:solidFill>
                  <a:srgbClr val="0000FF"/>
                </a:solidFill>
                <a:effectLst/>
                <a:latin typeface="Helvetica" pitchFamily="2" charset="0"/>
              </a:rPr>
              <a:t>doi.org</a:t>
            </a:r>
            <a:r>
              <a:rPr lang="en-US" i="1" dirty="0">
                <a:solidFill>
                  <a:srgbClr val="0000FF"/>
                </a:solidFill>
                <a:effectLst/>
                <a:latin typeface="Helvetica" pitchFamily="2" charset="0"/>
              </a:rPr>
              <a:t>/10.1051/0004-6361/202346291</a:t>
            </a:r>
            <a:endParaRPr lang="en-US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6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5BD3BE-E022-EDC8-BEAE-3CAB752EC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74824"/>
            <a:ext cx="7772400" cy="4074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FBB8E-E56B-6454-FB16-6B6F46EA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2764"/>
            <a:ext cx="4704735" cy="1847133"/>
          </a:xfrm>
        </p:spPr>
        <p:txBody>
          <a:bodyPr>
            <a:noAutofit/>
          </a:bodyPr>
          <a:lstStyle/>
          <a:p>
            <a:r>
              <a:rPr lang="en-US" sz="2800" i="1" dirty="0">
                <a:effectLst/>
                <a:latin typeface="Helvetica" pitchFamily="2" charset="0"/>
              </a:rPr>
              <a:t>DISCOVERY OF NINE INTERMEDIATE REDSHIFT COMPACT QUIESCENT GALAXIES IN THE SLOAN</a:t>
            </a:r>
            <a:br>
              <a:rPr lang="en-US" sz="2800" dirty="0">
                <a:effectLst/>
                <a:latin typeface="Helvetica" pitchFamily="2" charset="0"/>
              </a:rPr>
            </a:br>
            <a:r>
              <a:rPr lang="en-US" sz="2800" i="1" dirty="0">
                <a:effectLst/>
                <a:latin typeface="Helvetica" pitchFamily="2" charset="0"/>
              </a:rPr>
              <a:t>DIGITAL SKY SURVEY</a:t>
            </a:r>
            <a:br>
              <a:rPr lang="en-US" sz="2800" dirty="0">
                <a:effectLst/>
                <a:latin typeface="Helvetica" pitchFamily="2" charset="0"/>
              </a:rPr>
            </a:br>
            <a:r>
              <a:rPr lang="en-US" sz="2800" i="1" dirty="0">
                <a:effectLst/>
                <a:latin typeface="Helvetica" pitchFamily="2" charset="0"/>
              </a:rPr>
              <a:t>Ivana </a:t>
            </a:r>
            <a:r>
              <a:rPr lang="en-US" sz="2800" i="1" dirty="0" err="1">
                <a:effectLst/>
                <a:latin typeface="Helvetica" pitchFamily="2" charset="0"/>
              </a:rPr>
              <a:t>Damjanov</a:t>
            </a:r>
            <a:r>
              <a:rPr lang="en-US" sz="2800" i="1" dirty="0">
                <a:effectLst/>
                <a:latin typeface="Helvetica" pitchFamily="2" charset="0"/>
              </a:rPr>
              <a:t>, Igor </a:t>
            </a:r>
            <a:r>
              <a:rPr lang="en-US" sz="2800" i="1" dirty="0" err="1">
                <a:effectLst/>
                <a:latin typeface="Helvetica" pitchFamily="2" charset="0"/>
              </a:rPr>
              <a:t>Chilingarian</a:t>
            </a:r>
            <a:r>
              <a:rPr lang="en-US" sz="2800" i="1" dirty="0">
                <a:effectLst/>
                <a:latin typeface="Helvetica" pitchFamily="2" charset="0"/>
              </a:rPr>
              <a:t>, Ho </a:t>
            </a:r>
            <a:r>
              <a:rPr lang="en-US" sz="2800" i="1" dirty="0" err="1">
                <a:effectLst/>
                <a:latin typeface="Helvetica" pitchFamily="2" charset="0"/>
              </a:rPr>
              <a:t>Seong</a:t>
            </a:r>
            <a:r>
              <a:rPr lang="en-US" sz="2800" i="1" dirty="0">
                <a:effectLst/>
                <a:latin typeface="Helvetica" pitchFamily="2" charset="0"/>
              </a:rPr>
              <a:t> Hwang, and Margaret J. Geller</a:t>
            </a:r>
            <a:br>
              <a:rPr lang="en-US" sz="2800" dirty="0">
                <a:effectLst/>
                <a:latin typeface="Helvetica" pitchFamily="2" charset="0"/>
              </a:rPr>
            </a:b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79107-E4A0-24C1-0F2C-543C7D47DDC5}"/>
              </a:ext>
            </a:extLst>
          </p:cNvPr>
          <p:cNvSpPr txBox="1"/>
          <p:nvPr/>
        </p:nvSpPr>
        <p:spPr>
          <a:xfrm>
            <a:off x="6354097" y="6123543"/>
            <a:ext cx="6356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808080"/>
                </a:solidFill>
                <a:effectLst/>
                <a:latin typeface="Times"/>
              </a:rPr>
              <a:t>arXiv:1309.2948v1 [</a:t>
            </a:r>
            <a:r>
              <a:rPr lang="en-US" i="1" dirty="0" err="1">
                <a:solidFill>
                  <a:srgbClr val="808080"/>
                </a:solidFill>
                <a:effectLst/>
                <a:latin typeface="Times"/>
              </a:rPr>
              <a:t>astro-ph.CO</a:t>
            </a:r>
            <a:r>
              <a:rPr lang="en-US" i="1" dirty="0">
                <a:solidFill>
                  <a:srgbClr val="808080"/>
                </a:solidFill>
                <a:effectLst/>
                <a:latin typeface="Times"/>
              </a:rPr>
              <a:t>] 11 Sep 2013</a:t>
            </a:r>
            <a:endParaRPr lang="en-US" dirty="0">
              <a:solidFill>
                <a:srgbClr val="808080"/>
              </a:solidFill>
              <a:effectLst/>
              <a:latin typeface="Time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C4CB0-819D-82A0-53FA-E11F213635AF}"/>
              </a:ext>
            </a:extLst>
          </p:cNvPr>
          <p:cNvSpPr txBox="1"/>
          <p:nvPr/>
        </p:nvSpPr>
        <p:spPr>
          <a:xfrm>
            <a:off x="685801" y="4485819"/>
            <a:ext cx="116536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Red </a:t>
            </a:r>
            <a:r>
              <a:rPr lang="en-US" i="1" dirty="0">
                <a:latin typeface="Helvetica" pitchFamily="2" charset="0"/>
              </a:rPr>
              <a:t>Nuggets between redshift </a:t>
            </a:r>
            <a:r>
              <a:rPr lang="en-US" i="1" dirty="0">
                <a:effectLst/>
                <a:latin typeface="Helvetica" pitchFamily="2" charset="0"/>
              </a:rPr>
              <a:t>z = 0.2 and z = 0.6, in the Sloan Digital Sky Survey (SDSS) </a:t>
            </a:r>
            <a:r>
              <a:rPr lang="en-US" i="1" dirty="0" err="1">
                <a:effectLst/>
                <a:latin typeface="Helvetica" pitchFamily="2" charset="0"/>
              </a:rPr>
              <a:t>spectro</a:t>
            </a:r>
            <a:r>
              <a:rPr lang="en-US" i="1" dirty="0">
                <a:effectLst/>
                <a:latin typeface="Helvetica" pitchFamily="2" charset="0"/>
              </a:rPr>
              <a:t>-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photometric database. All nine galaxies have archival Hubble Space Telescope (HST) images. Surface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brightness profile fitting confirms that all nine galaxies are extremely compact (0.4 &lt;</a:t>
            </a:r>
            <a:r>
              <a:rPr lang="en-US" i="1" dirty="0" err="1">
                <a:effectLst/>
                <a:latin typeface="Helvetica" pitchFamily="2" charset="0"/>
              </a:rPr>
              <a:t>Re,c</a:t>
            </a:r>
            <a:r>
              <a:rPr lang="en-US" i="1" dirty="0">
                <a:effectLst/>
                <a:latin typeface="Helvetica" pitchFamily="2" charset="0"/>
              </a:rPr>
              <a:t> &lt; 6.6 kpc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with the median </a:t>
            </a:r>
            <a:r>
              <a:rPr lang="en-US" i="1" dirty="0" err="1">
                <a:effectLst/>
                <a:latin typeface="Helvetica" pitchFamily="2" charset="0"/>
              </a:rPr>
              <a:t>Re,c</a:t>
            </a:r>
            <a:r>
              <a:rPr lang="en-US" i="1" dirty="0">
                <a:effectLst/>
                <a:latin typeface="Helvetica" pitchFamily="2" charset="0"/>
              </a:rPr>
              <a:t> = 0.74 kpc) for their velocity dispersion (110 &lt; v  &lt; 340 km s−1; median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  = 178 km s−1)  </a:t>
            </a:r>
          </a:p>
          <a:p>
            <a:endParaRPr lang="en-US" i="1" dirty="0"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Dynamical masses &gt;10</a:t>
            </a:r>
            <a:r>
              <a:rPr lang="en-US" i="1" baseline="30000" dirty="0">
                <a:effectLst/>
                <a:latin typeface="Helvetica" pitchFamily="2" charset="0"/>
              </a:rPr>
              <a:t>10</a:t>
            </a:r>
            <a:r>
              <a:rPr lang="en-US" i="1" dirty="0">
                <a:effectLst/>
                <a:latin typeface="Helvetica" pitchFamily="2" charset="0"/>
              </a:rPr>
              <a:t>M</a:t>
            </a:r>
            <a:r>
              <a:rPr lang="en-US" i="1" baseline="-25000" dirty="0">
                <a:effectLst/>
                <a:latin typeface="Helvetica" pitchFamily="2" charset="0"/>
              </a:rPr>
              <a:t>solar</a:t>
            </a:r>
            <a:endParaRPr lang="en-US" baseline="-250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804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BB8E-E56B-6454-FB16-6B6F46EA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Seeking Red Nuggets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A5F440-3847-75C7-2891-3446C772A7F1}"/>
              </a:ext>
            </a:extLst>
          </p:cNvPr>
          <p:cNvSpPr txBox="1"/>
          <p:nvPr/>
        </p:nvSpPr>
        <p:spPr>
          <a:xfrm>
            <a:off x="1456403" y="1280256"/>
            <a:ext cx="9501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To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identify compact systems we search for objects identified photometrically as stars (in the </a:t>
            </a:r>
            <a:r>
              <a:rPr lang="en-US" i="1" dirty="0" err="1">
                <a:effectLst/>
                <a:latin typeface="Helvetica" pitchFamily="2" charset="0"/>
              </a:rPr>
              <a:t>PhotoObj</a:t>
            </a:r>
            <a:r>
              <a:rPr lang="en-US" i="1" dirty="0">
                <a:effectLst/>
                <a:latin typeface="Helvetica" pitchFamily="2" charset="0"/>
              </a:rPr>
              <a:t> view) but with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a redshift in our target range (from the </a:t>
            </a:r>
            <a:r>
              <a:rPr lang="en-US" i="1" dirty="0" err="1">
                <a:effectLst/>
                <a:latin typeface="Helvetica" pitchFamily="2" charset="0"/>
              </a:rPr>
              <a:t>SpecObj</a:t>
            </a:r>
            <a:r>
              <a:rPr lang="en-US" i="1" dirty="0">
                <a:effectLst/>
                <a:latin typeface="Helvetica" pitchFamily="2" charset="0"/>
              </a:rPr>
              <a:t> view).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17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BB8E-E56B-6454-FB16-6B6F46EA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0" y="478841"/>
            <a:ext cx="4726819" cy="1783096"/>
          </a:xfrm>
        </p:spPr>
        <p:txBody>
          <a:bodyPr/>
          <a:lstStyle/>
          <a:p>
            <a:r>
              <a:rPr lang="en-US" dirty="0"/>
              <a:t>Perseus Cluster from APOD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A696F78-B6CA-AF81-A1F7-30FD2EC2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61" y="0"/>
            <a:ext cx="8567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5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BB8E-E56B-6454-FB16-6B6F46EA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5434"/>
            <a:ext cx="253485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Perseus Cluster with NGC 1277 and NGC 1278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D1DE7-3C58-5024-D1F8-4414237D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45" y="538746"/>
            <a:ext cx="7772400" cy="51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8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650DB-1294-79BB-FBA1-D192E2F4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28" y="376699"/>
            <a:ext cx="270276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NGC 1277 and NGC 1278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80EA3-58CB-37DA-09A0-B2796E3BC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73" y="928668"/>
            <a:ext cx="7531100" cy="584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D16E0-55B2-BE32-2F79-F7A25B6B9784}"/>
              </a:ext>
            </a:extLst>
          </p:cNvPr>
          <p:cNvSpPr txBox="1"/>
          <p:nvPr/>
        </p:nvSpPr>
        <p:spPr>
          <a:xfrm>
            <a:off x="8015468" y="3244334"/>
            <a:ext cx="1313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NGC 1277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4A525-9765-B95E-2CC2-AFE7708CBD62}"/>
              </a:ext>
            </a:extLst>
          </p:cNvPr>
          <p:cNvSpPr txBox="1"/>
          <p:nvPr/>
        </p:nvSpPr>
        <p:spPr>
          <a:xfrm>
            <a:off x="5019554" y="3875711"/>
            <a:ext cx="1313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NGC 1278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E9F1B-4A6F-E11D-9CFE-64F5FFD83F93}"/>
              </a:ext>
            </a:extLst>
          </p:cNvPr>
          <p:cNvSpPr txBox="1"/>
          <p:nvPr/>
        </p:nvSpPr>
        <p:spPr>
          <a:xfrm>
            <a:off x="187125" y="2782669"/>
            <a:ext cx="2394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hubblesite.org</a:t>
            </a:r>
            <a:r>
              <a:rPr lang="en-US" dirty="0"/>
              <a:t>/contents/media/images/2018/17/4135-Image.html</a:t>
            </a:r>
          </a:p>
        </p:txBody>
      </p:sp>
    </p:spTree>
    <p:extLst>
      <p:ext uri="{BB962C8B-B14F-4D97-AF65-F5344CB8AC3E}">
        <p14:creationId xmlns:p14="http://schemas.microsoft.com/office/powerpoint/2010/main" val="2273575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6B3282-E638-3240-2989-342424280C91}"/>
              </a:ext>
            </a:extLst>
          </p:cNvPr>
          <p:cNvSpPr txBox="1"/>
          <p:nvPr/>
        </p:nvSpPr>
        <p:spPr>
          <a:xfrm>
            <a:off x="625032" y="324091"/>
            <a:ext cx="30209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NGC 1277 bottom heavy initial mass function (excess low mass stars)</a:t>
            </a:r>
          </a:p>
          <a:p>
            <a:r>
              <a:rPr lang="en-US" dirty="0"/>
              <a:t>Fast Rotator</a:t>
            </a:r>
          </a:p>
          <a:p>
            <a:r>
              <a:rPr lang="en-US" dirty="0"/>
              <a:t>Massive BH</a:t>
            </a:r>
          </a:p>
          <a:p>
            <a:r>
              <a:rPr lang="en-US" dirty="0"/>
              <a:t>NG 1278 thought to be about the same mass</a:t>
            </a:r>
          </a:p>
          <a:p>
            <a:r>
              <a:rPr lang="en-US" dirty="0"/>
              <a:t>Measured velocities at distance from center by using several fibers and matching spectrum </a:t>
            </a:r>
          </a:p>
          <a:p>
            <a:r>
              <a:rPr lang="en-US" dirty="0"/>
              <a:t>With a doppler shifted version. One fiber  is 4.16 sec  of arc which is  1.3 Kpc at distance 265 </a:t>
            </a:r>
            <a:r>
              <a:rPr lang="en-US" dirty="0" err="1"/>
              <a:t>Mpc</a:t>
            </a:r>
            <a:r>
              <a:rPr lang="en-US" dirty="0"/>
              <a:t>.  </a:t>
            </a:r>
          </a:p>
          <a:p>
            <a:r>
              <a:rPr lang="en-US" dirty="0"/>
              <a:t>The seeing is below the angular diameter of each fiber.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A6653-6835-950F-9D8A-F39A4B1C3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280" y="0"/>
            <a:ext cx="7772400" cy="5119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1AFEBA-89BA-FE52-7DCE-F297FE661B34}"/>
              </a:ext>
            </a:extLst>
          </p:cNvPr>
          <p:cNvSpPr txBox="1"/>
          <p:nvPr/>
        </p:nvSpPr>
        <p:spPr>
          <a:xfrm>
            <a:off x="625032" y="5431648"/>
            <a:ext cx="8019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NGC 1277 has a massive BH first </a:t>
            </a:r>
            <a:r>
              <a:rPr lang="en-US" dirty="0" err="1"/>
              <a:t>est</a:t>
            </a:r>
            <a:r>
              <a:rPr lang="en-US" dirty="0"/>
              <a:t> 17x10</a:t>
            </a:r>
            <a:r>
              <a:rPr lang="en-US" baseline="30000" dirty="0"/>
              <a:t>9</a:t>
            </a:r>
            <a:r>
              <a:rPr lang="en-US" dirty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solar</a:t>
            </a:r>
            <a:r>
              <a:rPr lang="en-US" dirty="0"/>
              <a:t> later revised down  to 5x10</a:t>
            </a:r>
            <a:r>
              <a:rPr lang="en-US" baseline="30000" dirty="0"/>
              <a:t>9</a:t>
            </a:r>
            <a:r>
              <a:rPr lang="en-US" dirty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solar</a:t>
            </a:r>
            <a:endParaRPr lang="en-US" baseline="-25000" dirty="0"/>
          </a:p>
          <a:p>
            <a:r>
              <a:rPr lang="en-US" dirty="0"/>
              <a:t>But still large for a galaxy this size </a:t>
            </a:r>
          </a:p>
        </p:txBody>
      </p:sp>
    </p:spTree>
    <p:extLst>
      <p:ext uri="{BB962C8B-B14F-4D97-AF65-F5344CB8AC3E}">
        <p14:creationId xmlns:p14="http://schemas.microsoft.com/office/powerpoint/2010/main" val="134008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7E08E4-6576-896D-3154-29630B05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13" y="1004046"/>
            <a:ext cx="7772400" cy="4433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3D6160-7CF2-BFC1-10EB-7D8436F903BC}"/>
              </a:ext>
            </a:extLst>
          </p:cNvPr>
          <p:cNvSpPr txBox="1"/>
          <p:nvPr/>
        </p:nvSpPr>
        <p:spPr>
          <a:xfrm>
            <a:off x="1006997" y="5856790"/>
            <a:ext cx="60588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can see the rotation in general from the leftmost. </a:t>
            </a:r>
          </a:p>
          <a:p>
            <a:r>
              <a:rPr lang="en-US" dirty="0"/>
              <a:t>The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is residuals representative of rotation around the center.</a:t>
            </a:r>
          </a:p>
          <a:p>
            <a:r>
              <a:rPr lang="en-US" dirty="0"/>
              <a:t>The rotation (middle column) goes toward zero at the edges.</a:t>
            </a:r>
          </a:p>
        </p:txBody>
      </p:sp>
    </p:spTree>
    <p:extLst>
      <p:ext uri="{BB962C8B-B14F-4D97-AF65-F5344CB8AC3E}">
        <p14:creationId xmlns:p14="http://schemas.microsoft.com/office/powerpoint/2010/main" val="3712959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2B003B-8D95-6B01-A79E-E656867C6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72" y="304339"/>
            <a:ext cx="7772400" cy="5346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8F7A5-5CE6-98D9-7DDA-A2F9D0ADC911}"/>
              </a:ext>
            </a:extLst>
          </p:cNvPr>
          <p:cNvSpPr txBox="1"/>
          <p:nvPr/>
        </p:nvSpPr>
        <p:spPr>
          <a:xfrm>
            <a:off x="8357936" y="949036"/>
            <a:ext cx="38340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Jeans anisotropic modeling (JAM) is </a:t>
            </a:r>
            <a:r>
              <a:rPr lang="en-US" b="1" dirty="0"/>
              <a:t>a method of determining the stellar kinematics of early-type galaxies</a:t>
            </a:r>
            <a:r>
              <a:rPr lang="en-US" dirty="0"/>
              <a:t>. It uses multi-Gaussian expansion (MGE) to fit the Jeans equations to photometric data of the galaxy without presuming symmetry (isotropy) in the distribution of the motion of its stars.</a:t>
            </a:r>
          </a:p>
        </p:txBody>
      </p:sp>
    </p:spTree>
    <p:extLst>
      <p:ext uri="{BB962C8B-B14F-4D97-AF65-F5344CB8AC3E}">
        <p14:creationId xmlns:p14="http://schemas.microsoft.com/office/powerpoint/2010/main" val="1226429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C058EB0-5AF7-9D2F-DE37-2588382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425450"/>
            <a:ext cx="82677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2E5A28-21B1-14C5-EEDF-490C35AE2682}"/>
              </a:ext>
            </a:extLst>
          </p:cNvPr>
          <p:cNvSpPr txBox="1"/>
          <p:nvPr/>
        </p:nvSpPr>
        <p:spPr>
          <a:xfrm>
            <a:off x="3177250" y="4914379"/>
            <a:ext cx="60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Carroll &amp; Ostlie</a:t>
            </a:r>
            <a:br>
              <a:rPr lang="en-US" dirty="0"/>
            </a:br>
            <a:r>
              <a:rPr lang="en-US" dirty="0"/>
              <a:t>Ch 24</a:t>
            </a:r>
          </a:p>
        </p:txBody>
      </p:sp>
    </p:spTree>
    <p:extLst>
      <p:ext uri="{BB962C8B-B14F-4D97-AF65-F5344CB8AC3E}">
        <p14:creationId xmlns:p14="http://schemas.microsoft.com/office/powerpoint/2010/main" val="220966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C14D399-4D8A-8ED7-119B-76D513D7C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0"/>
            <a:ext cx="5921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42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5062-67E2-C310-F5A8-8A302233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60572-D68F-1297-C698-DE8285E36D32}"/>
              </a:ext>
            </a:extLst>
          </p:cNvPr>
          <p:cNvSpPr txBox="1"/>
          <p:nvPr/>
        </p:nvSpPr>
        <p:spPr>
          <a:xfrm>
            <a:off x="1091900" y="1841821"/>
            <a:ext cx="106877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At first, the massive ETG progenitors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su</a:t>
            </a:r>
            <a:r>
              <a:rPr lang="en-US" i="1" dirty="0">
                <a:latin typeface="Helvetica" pitchFamily="2" charset="0"/>
              </a:rPr>
              <a:t>ff</a:t>
            </a:r>
            <a:r>
              <a:rPr lang="en-US" i="1" dirty="0">
                <a:effectLst/>
                <a:latin typeface="Helvetica" pitchFamily="2" charset="0"/>
              </a:rPr>
              <a:t>er a dissipative collapse that results in a compact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rotating object (known as a blue nugget) whose star formation </a:t>
            </a:r>
            <a:r>
              <a:rPr lang="en-US" i="1" dirty="0">
                <a:solidFill>
                  <a:srgbClr val="000000"/>
                </a:solidFill>
                <a:effectLst/>
                <a:latin typeface="Helvetica" pitchFamily="2" charset="0"/>
              </a:rPr>
              <a:t>is rapidly quenched </a:t>
            </a:r>
            <a:r>
              <a:rPr lang="en-US" i="1" dirty="0">
                <a:effectLst/>
                <a:latin typeface="Helvetica" pitchFamily="2" charset="0"/>
              </a:rPr>
              <a:t>perhaps due to active galactic nucleus (AGN) feedback. </a:t>
            </a:r>
          </a:p>
          <a:p>
            <a:endParaRPr lang="en-US" i="1" dirty="0">
              <a:latin typeface="Helvetica" pitchFamily="2" charset="0"/>
            </a:endParaRPr>
          </a:p>
          <a:p>
            <a:endParaRPr lang="en-US" i="1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During the second phase, the passive evolution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of the stellar population turns the blue nugget into a red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one, and most of the growth of the stellar mass of the object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comes from the accretion of an extended pressure-supported</a:t>
            </a:r>
            <a:r>
              <a:rPr lang="en-US" dirty="0">
                <a:latin typeface="Helvetica" pitchFamily="2" charset="0"/>
              </a:rPr>
              <a:t>  </a:t>
            </a:r>
            <a:r>
              <a:rPr lang="en-US" i="1" dirty="0">
                <a:effectLst/>
                <a:latin typeface="Helvetica" pitchFamily="2" charset="0"/>
              </a:rPr>
              <a:t>envelope through dry accretion.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99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5A3C2F-F002-32FB-7F3C-221E7330F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401" y="0"/>
            <a:ext cx="12446802" cy="670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AFD4D-4487-44E7-235D-9ABBF096333A}"/>
              </a:ext>
            </a:extLst>
          </p:cNvPr>
          <p:cNvSpPr txBox="1"/>
          <p:nvPr/>
        </p:nvSpPr>
        <p:spPr>
          <a:xfrm>
            <a:off x="7701632" y="2575545"/>
            <a:ext cx="230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 stays high(</a:t>
            </a:r>
            <a:r>
              <a:rPr lang="en-US" dirty="0" err="1"/>
              <a:t>ish</a:t>
            </a:r>
            <a:r>
              <a:rPr lang="en-US" dirty="0"/>
              <a:t>)</a:t>
            </a:r>
          </a:p>
          <a:p>
            <a:r>
              <a:rPr lang="en-US" dirty="0"/>
              <a:t>Due to Dark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6A6E2-5059-A9E4-4D97-A013784D3BAD}"/>
              </a:ext>
            </a:extLst>
          </p:cNvPr>
          <p:cNvSpPr txBox="1"/>
          <p:nvPr/>
        </p:nvSpPr>
        <p:spPr>
          <a:xfrm>
            <a:off x="268148" y="3572479"/>
            <a:ext cx="2715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 stays drops </a:t>
            </a:r>
          </a:p>
          <a:p>
            <a:r>
              <a:rPr lang="en-US" dirty="0"/>
              <a:t>compared </a:t>
            </a:r>
          </a:p>
          <a:p>
            <a:r>
              <a:rPr lang="en-US" dirty="0"/>
              <a:t>to central region</a:t>
            </a:r>
          </a:p>
          <a:p>
            <a:r>
              <a:rPr lang="en-US" dirty="0"/>
              <a:t>Due to Lack of Dark Matter</a:t>
            </a:r>
          </a:p>
        </p:txBody>
      </p:sp>
    </p:spTree>
    <p:extLst>
      <p:ext uri="{BB962C8B-B14F-4D97-AF65-F5344CB8AC3E}">
        <p14:creationId xmlns:p14="http://schemas.microsoft.com/office/powerpoint/2010/main" val="2779773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79F6F8-C93F-ACE9-B90B-67E715F30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7" r="669"/>
          <a:stretch/>
        </p:blipFill>
        <p:spPr>
          <a:xfrm>
            <a:off x="3383655" y="35776"/>
            <a:ext cx="7489167" cy="6730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BB551-DF87-F431-9114-570EE1157E60}"/>
              </a:ext>
            </a:extLst>
          </p:cNvPr>
          <p:cNvSpPr txBox="1"/>
          <p:nvPr/>
        </p:nvSpPr>
        <p:spPr>
          <a:xfrm>
            <a:off x="2168258" y="5126879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Hole </a:t>
            </a:r>
          </a:p>
          <a:p>
            <a:r>
              <a:rPr lang="en-US" dirty="0"/>
              <a:t>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7E5B3-8F17-DDD7-72A2-9518BAC7A79D}"/>
              </a:ext>
            </a:extLst>
          </p:cNvPr>
          <p:cNvSpPr txBox="1"/>
          <p:nvPr/>
        </p:nvSpPr>
        <p:spPr>
          <a:xfrm>
            <a:off x="1981782" y="3735612"/>
            <a:ext cx="2133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Ratio of </a:t>
            </a:r>
          </a:p>
          <a:p>
            <a:r>
              <a:rPr lang="en-US" dirty="0"/>
              <a:t>M/L vs Saltpeter IMF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0E19E-3877-D648-8457-8CF182B37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38" y="2392823"/>
            <a:ext cx="14351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236BF3-AF80-7DC2-0BCC-6A1D8EAD537B}"/>
              </a:ext>
            </a:extLst>
          </p:cNvPr>
          <p:cNvSpPr txBox="1"/>
          <p:nvPr/>
        </p:nvSpPr>
        <p:spPr>
          <a:xfrm>
            <a:off x="1172900" y="763512"/>
            <a:ext cx="234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matter set to zero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58291-1310-1A8A-D4B4-66B90E32FC5F}"/>
              </a:ext>
            </a:extLst>
          </p:cNvPr>
          <p:cNvSpPr txBox="1"/>
          <p:nvPr/>
        </p:nvSpPr>
        <p:spPr>
          <a:xfrm>
            <a:off x="827589" y="6532570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The intrinsic flattening of the flattest component q</a:t>
            </a:r>
            <a:r>
              <a:rPr lang="en-US" baseline="-25000" dirty="0">
                <a:effectLst/>
              </a:rPr>
              <a:t>*min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FACCB7-6A3B-CB8D-733C-E9A158ABED46}"/>
              </a:ext>
            </a:extLst>
          </p:cNvPr>
          <p:cNvSpPr txBox="1"/>
          <p:nvPr/>
        </p:nvSpPr>
        <p:spPr>
          <a:xfrm>
            <a:off x="918257" y="1368062"/>
            <a:ext cx="19406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In the contour plots blue regions correspond to the three-sigma confidence level and white regions denote maximum likelihood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63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BBB551-DF87-F431-9114-570EE1157E60}"/>
              </a:ext>
            </a:extLst>
          </p:cNvPr>
          <p:cNvSpPr txBox="1"/>
          <p:nvPr/>
        </p:nvSpPr>
        <p:spPr>
          <a:xfrm>
            <a:off x="2345342" y="4272558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Hole </a:t>
            </a:r>
          </a:p>
          <a:p>
            <a:r>
              <a:rPr lang="en-US" dirty="0"/>
              <a:t>Mass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0E19E-3877-D648-8457-8CF182B3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932" y="1987709"/>
            <a:ext cx="14351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43ADF9-0A19-8985-0665-0D793A963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739" y="-19490"/>
            <a:ext cx="743581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3B59A-087B-95D0-5250-DF537398919F}"/>
              </a:ext>
            </a:extLst>
          </p:cNvPr>
          <p:cNvSpPr txBox="1"/>
          <p:nvPr/>
        </p:nvSpPr>
        <p:spPr>
          <a:xfrm>
            <a:off x="1669270" y="5613108"/>
            <a:ext cx="208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Matter Density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480A8-5A36-3157-D981-6722429B2BD8}"/>
              </a:ext>
            </a:extLst>
          </p:cNvPr>
          <p:cNvSpPr txBox="1"/>
          <p:nvPr/>
        </p:nvSpPr>
        <p:spPr>
          <a:xfrm>
            <a:off x="1568369" y="6553605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The intrinsic flattening of the flattest component q</a:t>
            </a:r>
            <a:r>
              <a:rPr lang="en-US" baseline="-25000" dirty="0">
                <a:effectLst/>
              </a:rPr>
              <a:t>*min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7E5B3-8F17-DDD7-72A2-9518BAC7A79D}"/>
              </a:ext>
            </a:extLst>
          </p:cNvPr>
          <p:cNvSpPr txBox="1"/>
          <p:nvPr/>
        </p:nvSpPr>
        <p:spPr>
          <a:xfrm>
            <a:off x="1745100" y="2717391"/>
            <a:ext cx="21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 of </a:t>
            </a:r>
          </a:p>
          <a:p>
            <a:r>
              <a:rPr lang="en-US" dirty="0"/>
              <a:t>M/L vs Saltpeter IMF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433D1-762F-3511-A658-B0459E22B2F0}"/>
              </a:ext>
            </a:extLst>
          </p:cNvPr>
          <p:cNvSpPr txBox="1"/>
          <p:nvPr/>
        </p:nvSpPr>
        <p:spPr>
          <a:xfrm>
            <a:off x="829153" y="246185"/>
            <a:ext cx="30499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In the contour plots blue regions correspond to the three-sigma confidence level and white regions denote maximum likelihood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88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C206A-EA0E-6DA3-C6C6-998E0E87D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32" y="52624"/>
            <a:ext cx="8852570" cy="384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E9FE20-7DEA-2C1B-2864-FD4E03C21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04" y="3882306"/>
            <a:ext cx="8839884" cy="2975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D41C3-0742-7E0E-2A44-318F03528C02}"/>
              </a:ext>
            </a:extLst>
          </p:cNvPr>
          <p:cNvSpPr txBox="1"/>
          <p:nvPr/>
        </p:nvSpPr>
        <p:spPr>
          <a:xfrm>
            <a:off x="6342562" y="-1237"/>
            <a:ext cx="252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fitted to the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DB85B5-A4CF-5812-7FE1-4E4C571FF52F}"/>
              </a:ext>
            </a:extLst>
          </p:cNvPr>
          <p:cNvSpPr txBox="1"/>
          <p:nvPr/>
        </p:nvSpPr>
        <p:spPr>
          <a:xfrm>
            <a:off x="3973320" y="79127"/>
            <a:ext cx="2224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The intrinsic flattening </a:t>
            </a:r>
          </a:p>
          <a:p>
            <a:r>
              <a:rPr lang="en-US" sz="1200" dirty="0">
                <a:effectLst/>
              </a:rPr>
              <a:t>of the flattest component q</a:t>
            </a:r>
            <a:r>
              <a:rPr lang="en-US" sz="1200" baseline="-25000" dirty="0">
                <a:effectLst/>
              </a:rPr>
              <a:t>*min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B0BAF-503D-8323-169C-39885B942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060"/>
          <a:stretch/>
        </p:blipFill>
        <p:spPr>
          <a:xfrm>
            <a:off x="5212182" y="700804"/>
            <a:ext cx="1004624" cy="221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0FD0D-1B9D-3EE8-9F5F-DDC53F988160}"/>
              </a:ext>
            </a:extLst>
          </p:cNvPr>
          <p:cNvSpPr txBox="1"/>
          <p:nvPr/>
        </p:nvSpPr>
        <p:spPr>
          <a:xfrm>
            <a:off x="8056659" y="237290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Dark Matter Fraction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593D1-1A38-DF5B-4FEB-163EFAFE22EC}"/>
              </a:ext>
            </a:extLst>
          </p:cNvPr>
          <p:cNvSpPr txBox="1"/>
          <p:nvPr/>
        </p:nvSpPr>
        <p:spPr>
          <a:xfrm>
            <a:off x="7558697" y="440490"/>
            <a:ext cx="12586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Mass of Black Hole</a:t>
            </a:r>
          </a:p>
        </p:txBody>
      </p:sp>
    </p:spTree>
    <p:extLst>
      <p:ext uri="{BB962C8B-B14F-4D97-AF65-F5344CB8AC3E}">
        <p14:creationId xmlns:p14="http://schemas.microsoft.com/office/powerpoint/2010/main" val="3721222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BBB551-DF87-F431-9114-570EE1157E60}"/>
              </a:ext>
            </a:extLst>
          </p:cNvPr>
          <p:cNvSpPr txBox="1"/>
          <p:nvPr/>
        </p:nvSpPr>
        <p:spPr>
          <a:xfrm>
            <a:off x="2345342" y="4272558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Hole </a:t>
            </a:r>
          </a:p>
          <a:p>
            <a:r>
              <a:rPr lang="en-US" dirty="0"/>
              <a:t>Mass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0E19E-3877-D648-8457-8CF182B3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932" y="1987709"/>
            <a:ext cx="14351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3B59A-087B-95D0-5250-DF537398919F}"/>
              </a:ext>
            </a:extLst>
          </p:cNvPr>
          <p:cNvSpPr txBox="1"/>
          <p:nvPr/>
        </p:nvSpPr>
        <p:spPr>
          <a:xfrm>
            <a:off x="1669270" y="5613108"/>
            <a:ext cx="208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Matter Density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480A8-5A36-3157-D981-6722429B2BD8}"/>
              </a:ext>
            </a:extLst>
          </p:cNvPr>
          <p:cNvSpPr txBox="1"/>
          <p:nvPr/>
        </p:nvSpPr>
        <p:spPr>
          <a:xfrm>
            <a:off x="1568369" y="6553605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The intrinsic flattening of the flattest component q</a:t>
            </a:r>
            <a:r>
              <a:rPr lang="en-US" baseline="-25000" dirty="0">
                <a:effectLst/>
              </a:rPr>
              <a:t>*min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3B5D4-FB05-C930-7A5C-E78F969C2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723" y="506221"/>
            <a:ext cx="6626908" cy="6073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A433D1-762F-3511-A658-B0459E22B2F0}"/>
              </a:ext>
            </a:extLst>
          </p:cNvPr>
          <p:cNvSpPr txBox="1"/>
          <p:nvPr/>
        </p:nvSpPr>
        <p:spPr>
          <a:xfrm>
            <a:off x="1911354" y="93105"/>
            <a:ext cx="30499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latin typeface="Helvetica" pitchFamily="2" charset="0"/>
              </a:rPr>
              <a:t>In the contour plots blue regions correspond to the three-sigma confidence level and white regions denote maximum likelihood</a:t>
            </a:r>
            <a:endParaRPr lang="en-US" sz="1600" dirty="0"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7E5B3-8F17-DDD7-72A2-9518BAC7A79D}"/>
              </a:ext>
            </a:extLst>
          </p:cNvPr>
          <p:cNvSpPr txBox="1"/>
          <p:nvPr/>
        </p:nvSpPr>
        <p:spPr>
          <a:xfrm>
            <a:off x="2067219" y="2687002"/>
            <a:ext cx="21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 of </a:t>
            </a:r>
          </a:p>
          <a:p>
            <a:r>
              <a:rPr lang="en-US" dirty="0"/>
              <a:t>M/L vs Saltpeter IMF</a:t>
            </a:r>
          </a:p>
        </p:txBody>
      </p:sp>
    </p:spTree>
    <p:extLst>
      <p:ext uri="{BB962C8B-B14F-4D97-AF65-F5344CB8AC3E}">
        <p14:creationId xmlns:p14="http://schemas.microsoft.com/office/powerpoint/2010/main" val="3829026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566D5-69A9-334C-E0A5-13E4FD1C2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54" y="1354239"/>
            <a:ext cx="10476664" cy="3482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6B39B1-D9A5-070B-76BB-7D3FBDA302B8}"/>
              </a:ext>
            </a:extLst>
          </p:cNvPr>
          <p:cNvSpPr txBox="1"/>
          <p:nvPr/>
        </p:nvSpPr>
        <p:spPr>
          <a:xfrm>
            <a:off x="2013995" y="659757"/>
            <a:ext cx="16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Wikipedia</a:t>
            </a:r>
          </a:p>
        </p:txBody>
      </p:sp>
    </p:spTree>
    <p:extLst>
      <p:ext uri="{BB962C8B-B14F-4D97-AF65-F5344CB8AC3E}">
        <p14:creationId xmlns:p14="http://schemas.microsoft.com/office/powerpoint/2010/main" val="1396768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47D12-4B6F-FAFA-F182-79CE7888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63550"/>
            <a:ext cx="51816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8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857AD1-6B55-975D-8334-24C4C0DD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29213"/>
            <a:ext cx="7772400" cy="5599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C7C8F-3B2C-22FD-861C-94388489BB76}"/>
              </a:ext>
            </a:extLst>
          </p:cNvPr>
          <p:cNvSpPr txBox="1"/>
          <p:nvPr/>
        </p:nvSpPr>
        <p:spPr>
          <a:xfrm>
            <a:off x="8271163" y="1340427"/>
            <a:ext cx="642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</a:t>
            </a:r>
            <a:r>
              <a:rPr lang="en-US" dirty="0" err="1"/>
              <a:t>R</a:t>
            </a:r>
            <a:r>
              <a:rPr lang="en-US" baseline="-25000" dirty="0" err="1"/>
              <a:t>eff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251033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E1287B-890E-647D-A379-60D0D92B5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89449"/>
            <a:ext cx="7772400" cy="46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7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D57A7F-2FAB-F15A-A064-3725600D9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3489"/>
            <a:ext cx="7772400" cy="66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00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5062-67E2-C310-F5A8-8A302233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Color Magnitude Diagram  </a:t>
            </a:r>
            <a:r>
              <a:rPr lang="en-US" dirty="0" err="1"/>
              <a:t>wikipedia</a:t>
            </a:r>
            <a:endParaRPr lang="en-US" dirty="0"/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1DBE0867-AAB7-560E-863C-1B974EEB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2" y="1755916"/>
            <a:ext cx="38100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C0EC6-2E7A-04E8-F311-0621F173A90B}"/>
              </a:ext>
            </a:extLst>
          </p:cNvPr>
          <p:cNvSpPr txBox="1"/>
          <p:nvPr/>
        </p:nvSpPr>
        <p:spPr>
          <a:xfrm>
            <a:off x="5721321" y="1874725"/>
            <a:ext cx="60564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Late Type Galaxy </a:t>
            </a:r>
            <a:r>
              <a:rPr lang="en-US" dirty="0"/>
              <a:t>– has blue, younger stars (like formed lately), </a:t>
            </a:r>
          </a:p>
          <a:p>
            <a:r>
              <a:rPr lang="en-US" dirty="0"/>
              <a:t>more star formation., flatter shapes spirals and disks </a:t>
            </a:r>
          </a:p>
          <a:p>
            <a:endParaRPr lang="en-US" dirty="0"/>
          </a:p>
          <a:p>
            <a:r>
              <a:rPr lang="en-US" b="1" dirty="0"/>
              <a:t>Early Type Galaxy</a:t>
            </a:r>
            <a:r>
              <a:rPr lang="en-US" dirty="0"/>
              <a:t> – has redder, older stars ( like formed early), </a:t>
            </a:r>
          </a:p>
          <a:p>
            <a:r>
              <a:rPr lang="en-US" dirty="0"/>
              <a:t>not much star formation, rounder shapes  like ellipticals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C5BCAF-D230-4B0B-32ED-2E1C3B988414}"/>
              </a:ext>
            </a:extLst>
          </p:cNvPr>
          <p:cNvCxnSpPr/>
          <p:nvPr/>
        </p:nvCxnSpPr>
        <p:spPr>
          <a:xfrm flipV="1">
            <a:off x="4525490" y="2002596"/>
            <a:ext cx="0" cy="2549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E090B6-56FC-B9D1-29BD-C4201D13162E}"/>
              </a:ext>
            </a:extLst>
          </p:cNvPr>
          <p:cNvCxnSpPr>
            <a:cxnSpLocks/>
          </p:cNvCxnSpPr>
          <p:nvPr/>
        </p:nvCxnSpPr>
        <p:spPr>
          <a:xfrm flipH="1" flipV="1">
            <a:off x="2522299" y="2817982"/>
            <a:ext cx="221226" cy="918792"/>
          </a:xfrm>
          <a:prstGeom prst="straightConnector1">
            <a:avLst/>
          </a:prstGeom>
          <a:ln w="98425">
            <a:solidFill>
              <a:srgbClr val="C00000">
                <a:alpha val="39800"/>
              </a:srgb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A54023F-C007-0851-DD55-F12D189BD55E}"/>
              </a:ext>
            </a:extLst>
          </p:cNvPr>
          <p:cNvSpPr txBox="1"/>
          <p:nvPr/>
        </p:nvSpPr>
        <p:spPr>
          <a:xfrm>
            <a:off x="3119219" y="3145584"/>
            <a:ext cx="2737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Collisions can </a:t>
            </a:r>
          </a:p>
          <a:p>
            <a:r>
              <a:rPr lang="en-US" dirty="0"/>
              <a:t>trigger change from </a:t>
            </a:r>
          </a:p>
          <a:p>
            <a:r>
              <a:rPr lang="en-US" dirty="0"/>
              <a:t>Blue cloud to red sequence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CC33A-3525-C594-DA3F-CD05DD46E698}"/>
              </a:ext>
            </a:extLst>
          </p:cNvPr>
          <p:cNvSpPr txBox="1"/>
          <p:nvPr/>
        </p:nvSpPr>
        <p:spPr>
          <a:xfrm>
            <a:off x="4488120" y="4704289"/>
            <a:ext cx="75353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Collapse directly from ”uniform” universe </a:t>
            </a:r>
          </a:p>
          <a:p>
            <a:r>
              <a:rPr lang="en-US" dirty="0"/>
              <a:t>Makes  “blue nuggets”   star-forming compact regions , likely by direct collapse</a:t>
            </a:r>
          </a:p>
          <a:p>
            <a:r>
              <a:rPr lang="en-US" dirty="0"/>
              <a:t>Stars in nugget age and redden, making red nugget.  </a:t>
            </a:r>
          </a:p>
          <a:p>
            <a:r>
              <a:rPr lang="en-US" dirty="0"/>
              <a:t>If the nugget resides in  a region with gas or collisions, </a:t>
            </a:r>
          </a:p>
          <a:p>
            <a:r>
              <a:rPr lang="en-US" dirty="0"/>
              <a:t>more gas can be incorporated, disk or outer part can grow</a:t>
            </a:r>
          </a:p>
          <a:p>
            <a:r>
              <a:rPr lang="en-US" dirty="0"/>
              <a:t>New star formation can quenched by running out of gas or strangulation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B3D964-D3A6-DBD1-3199-EF90A4CFFF9D}"/>
              </a:ext>
            </a:extLst>
          </p:cNvPr>
          <p:cNvSpPr txBox="1"/>
          <p:nvPr/>
        </p:nvSpPr>
        <p:spPr>
          <a:xfrm>
            <a:off x="4525491" y="2198858"/>
            <a:ext cx="115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</a:t>
            </a:r>
          </a:p>
          <a:p>
            <a:r>
              <a:rPr lang="en-US" dirty="0"/>
              <a:t>metallicity</a:t>
            </a:r>
          </a:p>
        </p:txBody>
      </p:sp>
    </p:spTree>
    <p:extLst>
      <p:ext uri="{BB962C8B-B14F-4D97-AF65-F5344CB8AC3E}">
        <p14:creationId xmlns:p14="http://schemas.microsoft.com/office/powerpoint/2010/main" val="390224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5062-67E2-C310-F5A8-8A302233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705384-7454-DED6-79AD-78C22194D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0"/>
            <a:ext cx="8321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76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40D7B-F419-1361-E164-034DD617936E}"/>
              </a:ext>
            </a:extLst>
          </p:cNvPr>
          <p:cNvSpPr txBox="1"/>
          <p:nvPr/>
        </p:nvSpPr>
        <p:spPr>
          <a:xfrm>
            <a:off x="3642852" y="564863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 -&gt;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F944429-D8B8-3F8A-49E2-D9B7156CA20E}"/>
              </a:ext>
            </a:extLst>
          </p:cNvPr>
          <p:cNvSpPr/>
          <p:nvPr/>
        </p:nvSpPr>
        <p:spPr>
          <a:xfrm>
            <a:off x="585019" y="2153264"/>
            <a:ext cx="2241755" cy="2123767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softEdge rad="136729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7BCEA-6CF0-208B-71BD-A27CAF321F67}"/>
              </a:ext>
            </a:extLst>
          </p:cNvPr>
          <p:cNvSpPr txBox="1"/>
          <p:nvPr/>
        </p:nvSpPr>
        <p:spPr>
          <a:xfrm>
            <a:off x="929148" y="1740310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and DM?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01D4C-B8FE-22E0-482D-A9AE4D9AF289}"/>
              </a:ext>
            </a:extLst>
          </p:cNvPr>
          <p:cNvSpPr txBox="1"/>
          <p:nvPr/>
        </p:nvSpPr>
        <p:spPr>
          <a:xfrm>
            <a:off x="3419874" y="1417144"/>
            <a:ext cx="250459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Collapses, due to gravity,</a:t>
            </a:r>
          </a:p>
          <a:p>
            <a:r>
              <a:rPr lang="en-US" dirty="0"/>
              <a:t>Stars form,</a:t>
            </a:r>
          </a:p>
          <a:p>
            <a:r>
              <a:rPr lang="en-US" dirty="0"/>
              <a:t>blue, due to youth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Blue Nugget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4790CDD-5679-9657-9F6A-AF75F975E598}"/>
              </a:ext>
            </a:extLst>
          </p:cNvPr>
          <p:cNvSpPr/>
          <p:nvPr/>
        </p:nvSpPr>
        <p:spPr>
          <a:xfrm>
            <a:off x="3991586" y="2698954"/>
            <a:ext cx="592549" cy="553064"/>
          </a:xfrm>
          <a:prstGeom prst="cloud">
            <a:avLst/>
          </a:prstGeom>
          <a:pattFill prst="pct5">
            <a:fgClr>
              <a:srgbClr val="3429E1"/>
            </a:fgClr>
            <a:bgClr>
              <a:srgbClr val="D4E7FF"/>
            </a:bgClr>
          </a:pattFill>
          <a:ln>
            <a:noFill/>
          </a:ln>
          <a:effectLst>
            <a:softEdge rad="70313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44E697C-612C-ED96-E898-A137BC26AAEA}"/>
              </a:ext>
            </a:extLst>
          </p:cNvPr>
          <p:cNvSpPr/>
          <p:nvPr/>
        </p:nvSpPr>
        <p:spPr>
          <a:xfrm>
            <a:off x="6108135" y="2662084"/>
            <a:ext cx="592549" cy="553064"/>
          </a:xfrm>
          <a:prstGeom prst="cloud">
            <a:avLst/>
          </a:prstGeom>
          <a:pattFill prst="smConfetti">
            <a:fgClr>
              <a:srgbClr val="C00000"/>
            </a:fgClr>
            <a:bgClr>
              <a:schemeClr val="bg1"/>
            </a:bgClr>
          </a:pattFill>
          <a:ln>
            <a:solidFill>
              <a:srgbClr val="C00000">
                <a:alpha val="10000"/>
              </a:srgbClr>
            </a:solidFill>
          </a:ln>
          <a:effectLst>
            <a:softEdge rad="70313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E6D87B-D751-1F22-71E2-80925815920E}"/>
              </a:ext>
            </a:extLst>
          </p:cNvPr>
          <p:cNvSpPr txBox="1"/>
          <p:nvPr/>
        </p:nvSpPr>
        <p:spPr>
          <a:xfrm>
            <a:off x="5874725" y="1463311"/>
            <a:ext cx="22045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Stars age and Redden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Red Nugget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64743-E57A-049A-973C-25CF584FD5F5}"/>
              </a:ext>
            </a:extLst>
          </p:cNvPr>
          <p:cNvSpPr txBox="1"/>
          <p:nvPr/>
        </p:nvSpPr>
        <p:spPr>
          <a:xfrm>
            <a:off x="4727629" y="3067352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Used 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0AAF83-AF84-0B97-FB28-C34220C677D6}"/>
              </a:ext>
            </a:extLst>
          </p:cNvPr>
          <p:cNvSpPr txBox="1"/>
          <p:nvPr/>
        </p:nvSpPr>
        <p:spPr>
          <a:xfrm>
            <a:off x="3057383" y="3523335"/>
            <a:ext cx="391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Typically Large BH for the mass involved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02733B-F9D8-4BC6-76FE-F52391DEB933}"/>
              </a:ext>
            </a:extLst>
          </p:cNvPr>
          <p:cNvCxnSpPr/>
          <p:nvPr/>
        </p:nvCxnSpPr>
        <p:spPr>
          <a:xfrm flipH="1">
            <a:off x="6976982" y="1696065"/>
            <a:ext cx="1543664" cy="97017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D8E78E-C95D-3955-1999-E3AC02EFE059}"/>
              </a:ext>
            </a:extLst>
          </p:cNvPr>
          <p:cNvCxnSpPr>
            <a:cxnSpLocks/>
          </p:cNvCxnSpPr>
          <p:nvPr/>
        </p:nvCxnSpPr>
        <p:spPr>
          <a:xfrm flipH="1" flipV="1">
            <a:off x="6884349" y="3159091"/>
            <a:ext cx="814633" cy="89422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438A06-A850-6E31-297A-2EAC16102C41}"/>
              </a:ext>
            </a:extLst>
          </p:cNvPr>
          <p:cNvSpPr txBox="1"/>
          <p:nvPr/>
        </p:nvSpPr>
        <p:spPr>
          <a:xfrm>
            <a:off x="7429715" y="3113518"/>
            <a:ext cx="300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Possible mass growth by dry accretion from mergers</a:t>
            </a:r>
          </a:p>
        </p:txBody>
      </p:sp>
    </p:spTree>
    <p:extLst>
      <p:ext uri="{BB962C8B-B14F-4D97-AF65-F5344CB8AC3E}">
        <p14:creationId xmlns:p14="http://schemas.microsoft.com/office/powerpoint/2010/main" val="2943850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4CF8F6A-66C2-2BE9-C4C5-A2D0CF809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11" y="0"/>
            <a:ext cx="6750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981D2-5172-2EF0-C982-3287381BFC91}"/>
              </a:ext>
            </a:extLst>
          </p:cNvPr>
          <p:cNvSpPr txBox="1"/>
          <p:nvPr/>
        </p:nvSpPr>
        <p:spPr>
          <a:xfrm>
            <a:off x="202791" y="5280846"/>
            <a:ext cx="6098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hlinkClick r:id="rId3"/>
              </a:rPr>
              <a:t>Deep Learning Identifies High-z Galaxies in a Central Blue Nugget Phase in a Characteristic Mass Rang</a:t>
            </a:r>
            <a:r>
              <a:rPr lang="en-US" dirty="0"/>
              <a:t>e</a:t>
            </a:r>
          </a:p>
          <a:p>
            <a:endParaRPr lang="en-US" dirty="0"/>
          </a:p>
          <a:p>
            <a:r>
              <a:rPr lang="en-US" dirty="0" err="1"/>
              <a:t>Arxiv</a:t>
            </a:r>
            <a:r>
              <a:rPr lang="en-US" dirty="0"/>
              <a:t> 1804.07307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B2F28-6CD6-3EF5-619B-57E4FD6AD6EC}"/>
              </a:ext>
            </a:extLst>
          </p:cNvPr>
          <p:cNvSpPr txBox="1"/>
          <p:nvPr/>
        </p:nvSpPr>
        <p:spPr>
          <a:xfrm>
            <a:off x="202791" y="4627023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www.universetoday.com</a:t>
            </a:r>
            <a:r>
              <a:rPr lang="en-US" dirty="0"/>
              <a:t>/tag/blue-nuggets/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68E4B-1A8E-8D2D-0FC6-4D65C501E0E4}"/>
              </a:ext>
            </a:extLst>
          </p:cNvPr>
          <p:cNvSpPr txBox="1"/>
          <p:nvPr/>
        </p:nvSpPr>
        <p:spPr>
          <a:xfrm>
            <a:off x="648929" y="1165123"/>
            <a:ext cx="337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of Simulated Blue Nuggets</a:t>
            </a:r>
          </a:p>
        </p:txBody>
      </p:sp>
    </p:spTree>
    <p:extLst>
      <p:ext uri="{BB962C8B-B14F-4D97-AF65-F5344CB8AC3E}">
        <p14:creationId xmlns:p14="http://schemas.microsoft.com/office/powerpoint/2010/main" val="1608065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0F87CD-84C6-AACB-8E8F-F8C566EFA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418" b="17921"/>
          <a:stretch/>
        </p:blipFill>
        <p:spPr>
          <a:xfrm>
            <a:off x="-163461" y="-68401"/>
            <a:ext cx="7331177" cy="6736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1AF350-7CF9-F3E9-2BB0-83C199E8A93D}"/>
              </a:ext>
            </a:extLst>
          </p:cNvPr>
          <p:cNvSpPr txBox="1"/>
          <p:nvPr/>
        </p:nvSpPr>
        <p:spPr>
          <a:xfrm>
            <a:off x="7167716" y="613521"/>
            <a:ext cx="447244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Figure 1. Definition of the different phases. Both the cold gas and the stellar mass in the central kpc are used to define the BN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phase. The blue and red line show the evolution of the cold gas and stellar masses in the central kpc as a function of time. The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black line is the dark matter mass. (Adapted from Zolotov et al. 2015). The yellow shaded region shows the main BN event as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defined in this work (see text for details). The second and third events are shown in cyan and orange respectively. The ranking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refers to the intensity of the event and no to the time of occurrence (see text for details). Each panel shows a different galaxy.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The top panels show clear examples of massive galaxies with one unique BN phase. The bottom panels show more complex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cases with more than one BN event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82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AC1881-E29F-A865-4904-15DFC461AFC5}"/>
              </a:ext>
            </a:extLst>
          </p:cNvPr>
          <p:cNvSpPr txBox="1"/>
          <p:nvPr/>
        </p:nvSpPr>
        <p:spPr>
          <a:xfrm>
            <a:off x="988142" y="1165123"/>
            <a:ext cx="980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 Nuggets could be seen in the low z universe as nuclei of Massive Galaxies. But then there is pollution by the material accreted. When a galaxy undergoes many collisions, the core is disrupted. But if there are some Red Nuggets which has escaped collisions and mergers, then it would be good to study. </a:t>
            </a:r>
          </a:p>
          <a:p>
            <a:endParaRPr lang="en-US" dirty="0"/>
          </a:p>
          <a:p>
            <a:r>
              <a:rPr lang="en-US" dirty="0"/>
              <a:t>NGC 1277 seems to be a galaxy that has lived in such a low interaction area. </a:t>
            </a:r>
          </a:p>
        </p:txBody>
      </p:sp>
    </p:spTree>
    <p:extLst>
      <p:ext uri="{BB962C8B-B14F-4D97-AF65-F5344CB8AC3E}">
        <p14:creationId xmlns:p14="http://schemas.microsoft.com/office/powerpoint/2010/main" val="240305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E830-CD33-22EE-5126-9D3B0998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90" y="264921"/>
            <a:ext cx="10515600" cy="1325563"/>
          </a:xfrm>
        </p:spPr>
        <p:txBody>
          <a:bodyPr/>
          <a:lstStyle/>
          <a:p>
            <a:r>
              <a:rPr lang="en-US" dirty="0"/>
              <a:t>Data Sources and Assumptions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CBD08-612C-A0AB-1C6A-6BD9EE6C6219}"/>
              </a:ext>
            </a:extLst>
          </p:cNvPr>
          <p:cNvSpPr txBox="1"/>
          <p:nvPr/>
        </p:nvSpPr>
        <p:spPr>
          <a:xfrm>
            <a:off x="770762" y="1315722"/>
            <a:ext cx="91382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George and Cynthia Mitchell Spectrograph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(</a:t>
            </a:r>
            <a:r>
              <a:rPr lang="en-US" i="1" dirty="0">
                <a:effectLst/>
                <a:highlight>
                  <a:srgbClr val="FFFF00"/>
                </a:highlight>
                <a:latin typeface="Helvetica" pitchFamily="2" charset="0"/>
              </a:rPr>
              <a:t>GCMS</a:t>
            </a:r>
            <a:r>
              <a:rPr lang="en-US" i="1" dirty="0">
                <a:effectLst/>
                <a:latin typeface="Helvetica" pitchFamily="2" charset="0"/>
              </a:rPr>
              <a:t>), an integral field spectrograph at the 2.7m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Harlan J. Smith telescope at the McDonald Observatory. Fibers 4.16”</a:t>
            </a:r>
          </a:p>
          <a:p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A434A-C738-FDA6-2AF6-4A14D575A0A6}"/>
              </a:ext>
            </a:extLst>
          </p:cNvPr>
          <p:cNvSpPr txBox="1"/>
          <p:nvPr/>
        </p:nvSpPr>
        <p:spPr>
          <a:xfrm>
            <a:off x="770762" y="2368288"/>
            <a:ext cx="8109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" pitchFamily="2" charset="0"/>
              </a:rPr>
              <a:t>T</a:t>
            </a:r>
            <a:r>
              <a:rPr lang="en-US" i="1" dirty="0">
                <a:effectLst/>
                <a:latin typeface="Helvetica" pitchFamily="2" charset="0"/>
              </a:rPr>
              <a:t>he adaptive optics-assisted Near-infrared Integral Field Spectrometer (NIFS;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>
                <a:solidFill>
                  <a:srgbClr val="0000FF"/>
                </a:solidFill>
                <a:effectLst/>
                <a:latin typeface="Helvetica" pitchFamily="2" charset="0"/>
              </a:rPr>
              <a:t>McGregor et al. 2003</a:t>
            </a:r>
            <a:r>
              <a:rPr lang="en-US" i="1" dirty="0">
                <a:effectLst/>
                <a:latin typeface="Helvetica" pitchFamily="2" charset="0"/>
              </a:rPr>
              <a:t>) at the Gemini North telescope.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285DB-2FE6-469E-2CA1-6D64BB0724CF}"/>
              </a:ext>
            </a:extLst>
          </p:cNvPr>
          <p:cNvSpPr txBox="1"/>
          <p:nvPr/>
        </p:nvSpPr>
        <p:spPr>
          <a:xfrm>
            <a:off x="804480" y="3146092"/>
            <a:ext cx="1051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A</a:t>
            </a:r>
            <a:r>
              <a:rPr lang="en-US" i="1" dirty="0">
                <a:effectLst/>
                <a:latin typeface="Helvetica" pitchFamily="2" charset="0"/>
              </a:rPr>
              <a:t>ssume a flat Universe with a Hubble-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 err="1">
                <a:effectLst/>
                <a:latin typeface="Helvetica" pitchFamily="2" charset="0"/>
              </a:rPr>
              <a:t>Lemaître</a:t>
            </a:r>
            <a:r>
              <a:rPr lang="en-US" i="1" dirty="0">
                <a:effectLst/>
                <a:latin typeface="Helvetica" pitchFamily="2" charset="0"/>
              </a:rPr>
              <a:t> constant of H0 = 71 km s</a:t>
            </a:r>
            <a:r>
              <a:rPr lang="en-US" i="1" baseline="30000" dirty="0">
                <a:effectLst/>
                <a:latin typeface="Helvetica" pitchFamily="2" charset="0"/>
              </a:rPr>
              <a:t>-1</a:t>
            </a:r>
            <a:r>
              <a:rPr lang="en-US" i="1" dirty="0">
                <a:effectLst/>
                <a:latin typeface="Helvetica" pitchFamily="2" charset="0"/>
              </a:rPr>
              <a:t> Mpc</a:t>
            </a:r>
            <a:r>
              <a:rPr lang="en-US" i="1" baseline="30000" dirty="0">
                <a:effectLst/>
                <a:latin typeface="Helvetica" pitchFamily="2" charset="0"/>
              </a:rPr>
              <a:t>-1 </a:t>
            </a:r>
            <a:r>
              <a:rPr lang="en-US" i="1" dirty="0">
                <a:effectLst/>
                <a:latin typeface="Helvetica" pitchFamily="2" charset="0"/>
              </a:rPr>
              <a:t>and a matter density</a:t>
            </a:r>
            <a:r>
              <a:rPr lang="en-US" dirty="0">
                <a:latin typeface="Helvetica" pitchFamily="2" charset="0"/>
              </a:rPr>
              <a:t>   </a:t>
            </a:r>
            <a:r>
              <a:rPr lang="en-US" i="1" dirty="0">
                <a:effectLst/>
                <a:latin typeface="Helvetica" pitchFamily="2" charset="0"/>
              </a:rPr>
              <a:t>m0 = 0:265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0B547-FE53-9C35-83F4-DC9AE502DCE2}"/>
              </a:ext>
            </a:extLst>
          </p:cNvPr>
          <p:cNvSpPr txBox="1"/>
          <p:nvPr/>
        </p:nvSpPr>
        <p:spPr>
          <a:xfrm>
            <a:off x="804481" y="4071659"/>
            <a:ext cx="10583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Given a redshift of z = 0.017195 for the Perseus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Cluster (</a:t>
            </a:r>
            <a:r>
              <a:rPr lang="en-US" i="1" dirty="0" err="1">
                <a:solidFill>
                  <a:srgbClr val="0000FF"/>
                </a:solidFill>
                <a:effectLst/>
                <a:latin typeface="Helvetica" pitchFamily="2" charset="0"/>
              </a:rPr>
              <a:t>Bilton</a:t>
            </a:r>
            <a:r>
              <a:rPr lang="en-US" i="1" dirty="0">
                <a:solidFill>
                  <a:srgbClr val="0000FF"/>
                </a:solidFill>
                <a:effectLst/>
                <a:latin typeface="Helvetica" pitchFamily="2" charset="0"/>
              </a:rPr>
              <a:t> &amp; </a:t>
            </a:r>
            <a:r>
              <a:rPr lang="en-US" i="1" dirty="0" err="1">
                <a:solidFill>
                  <a:srgbClr val="0000FF"/>
                </a:solidFill>
                <a:effectLst/>
                <a:latin typeface="Helvetica" pitchFamily="2" charset="0"/>
              </a:rPr>
              <a:t>Pimbblet</a:t>
            </a:r>
            <a:r>
              <a:rPr lang="en-US" i="1" dirty="0">
                <a:solidFill>
                  <a:srgbClr val="0000FF"/>
                </a:solidFill>
                <a:effectLst/>
                <a:latin typeface="Helvetica" pitchFamily="2" charset="0"/>
              </a:rPr>
              <a:t> 2018</a:t>
            </a:r>
            <a:r>
              <a:rPr lang="en-US" i="1" dirty="0">
                <a:effectLst/>
                <a:latin typeface="Helvetica" pitchFamily="2" charset="0"/>
              </a:rPr>
              <a:t>), </a:t>
            </a:r>
          </a:p>
          <a:p>
            <a:r>
              <a:rPr lang="en-US" i="1" dirty="0">
                <a:effectLst/>
                <a:latin typeface="Helvetica" pitchFamily="2" charset="0"/>
              </a:rPr>
              <a:t>we determine that the comoving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distance to the galaxies is d = 72.4 </a:t>
            </a:r>
            <a:r>
              <a:rPr lang="en-US" i="1" dirty="0" err="1">
                <a:effectLst/>
                <a:latin typeface="Helvetica" pitchFamily="2" charset="0"/>
              </a:rPr>
              <a:t>Mpc</a:t>
            </a:r>
            <a:r>
              <a:rPr lang="en-US" i="1" dirty="0">
                <a:effectLst/>
                <a:latin typeface="Helvetica" pitchFamily="2" charset="0"/>
              </a:rPr>
              <a:t>. </a:t>
            </a:r>
          </a:p>
          <a:p>
            <a:endParaRPr lang="en-US" i="1" dirty="0">
              <a:latin typeface="Helvetica" pitchFamily="2" charset="0"/>
            </a:endParaRPr>
          </a:p>
          <a:p>
            <a:r>
              <a:rPr lang="en-US" i="1" dirty="0">
                <a:effectLst/>
                <a:latin typeface="Helvetica" pitchFamily="2" charset="0"/>
              </a:rPr>
              <a:t>The luminosity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distance is d</a:t>
            </a:r>
            <a:r>
              <a:rPr lang="en-US" i="1" baseline="-25000" dirty="0">
                <a:effectLst/>
                <a:latin typeface="Helvetica" pitchFamily="2" charset="0"/>
              </a:rPr>
              <a:t>L</a:t>
            </a:r>
            <a:r>
              <a:rPr lang="en-US" i="1" dirty="0">
                <a:effectLst/>
                <a:latin typeface="Helvetica" pitchFamily="2" charset="0"/>
              </a:rPr>
              <a:t> = 73.6 </a:t>
            </a:r>
            <a:r>
              <a:rPr lang="en-US" i="1" dirty="0" err="1">
                <a:effectLst/>
                <a:latin typeface="Helvetica" pitchFamily="2" charset="0"/>
              </a:rPr>
              <a:t>Mpc</a:t>
            </a:r>
            <a:r>
              <a:rPr lang="en-US" i="1" dirty="0">
                <a:effectLst/>
                <a:latin typeface="Helvetica" pitchFamily="2" charset="0"/>
              </a:rPr>
              <a:t> and the angular diameter distance is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i="1" dirty="0" err="1">
                <a:effectLst/>
                <a:latin typeface="Helvetica" pitchFamily="2" charset="0"/>
              </a:rPr>
              <a:t>d</a:t>
            </a:r>
            <a:r>
              <a:rPr lang="en-US" i="1" baseline="-25000" dirty="0" err="1">
                <a:effectLst/>
                <a:latin typeface="Helvetica" pitchFamily="2" charset="0"/>
              </a:rPr>
              <a:t>A</a:t>
            </a:r>
            <a:r>
              <a:rPr lang="en-US" i="1" dirty="0">
                <a:effectLst/>
                <a:latin typeface="Helvetica" pitchFamily="2" charset="0"/>
              </a:rPr>
              <a:t> = 71.1 </a:t>
            </a:r>
            <a:r>
              <a:rPr lang="en-US" i="1" dirty="0" err="1">
                <a:effectLst/>
                <a:latin typeface="Helvetica" pitchFamily="2" charset="0"/>
              </a:rPr>
              <a:t>Mpc</a:t>
            </a:r>
            <a:r>
              <a:rPr lang="en-US" i="1" dirty="0">
                <a:effectLst/>
                <a:latin typeface="Helvetica" pitchFamily="2" charset="0"/>
              </a:rPr>
              <a:t>, which means that 1” corresponds to 345 pc.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74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3148</TotalTime>
  <Words>1294</Words>
  <Application>Microsoft Macintosh PowerPoint</Application>
  <PresentationFormat>Widescreen</PresentationFormat>
  <Paragraphs>125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Symbol</vt:lpstr>
      <vt:lpstr>Times</vt:lpstr>
      <vt:lpstr>Office Theme</vt:lpstr>
      <vt:lpstr>The massive relic galaxy NGC1277 is dark matter deficient From dynamical models of integral-field stellar kinematics out to five effective radii? </vt:lpstr>
      <vt:lpstr>PowerPoint Presentation</vt:lpstr>
      <vt:lpstr>Galaxy Color Magnitude Diagram  wikipedia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Sources and Assumptions</vt:lpstr>
      <vt:lpstr>DISCOVERY OF NINE INTERMEDIATE REDSHIFT COMPACT QUIESCENT GALAXIES IN THE SLOAN DIGITAL SKY SURVEY Ivana Damjanov, Igor Chilingarian, Ho Seong Hwang, and Margaret J. Geller </vt:lpstr>
      <vt:lpstr>Seeking Red Nuggets</vt:lpstr>
      <vt:lpstr>Perseus Cluster from APOD </vt:lpstr>
      <vt:lpstr>Perseus Cluster with NGC 1277 and NGC 1278</vt:lpstr>
      <vt:lpstr>NGC 1277 and NGC 1278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massive relic galaxy NGC1277 is dark matter deficient From dynamical models of integral-field stellar kinematics out to fiveeffective radii? </dc:title>
  <dc:creator>Karen Castle</dc:creator>
  <cp:lastModifiedBy>Karen Castle</cp:lastModifiedBy>
  <cp:revision>21</cp:revision>
  <dcterms:created xsi:type="dcterms:W3CDTF">2023-08-15T03:03:47Z</dcterms:created>
  <dcterms:modified xsi:type="dcterms:W3CDTF">2023-08-17T15:47:44Z</dcterms:modified>
</cp:coreProperties>
</file>