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68" r:id="rId5"/>
    <p:sldMasterId id="2147483680" r:id="rId6"/>
  </p:sldMasterIdLst>
  <p:notesMasterIdLst>
    <p:notesMasterId r:id="rId30"/>
  </p:notesMasterIdLst>
  <p:sldIdLst>
    <p:sldId id="256" r:id="rId7"/>
    <p:sldId id="3762" r:id="rId8"/>
    <p:sldId id="5685" r:id="rId9"/>
    <p:sldId id="3914" r:id="rId10"/>
    <p:sldId id="3823" r:id="rId11"/>
    <p:sldId id="5770" r:id="rId12"/>
    <p:sldId id="5760" r:id="rId13"/>
    <p:sldId id="260" r:id="rId14"/>
    <p:sldId id="5776" r:id="rId15"/>
    <p:sldId id="5777" r:id="rId16"/>
    <p:sldId id="4747" r:id="rId17"/>
    <p:sldId id="5756" r:id="rId18"/>
    <p:sldId id="5751" r:id="rId19"/>
    <p:sldId id="5769" r:id="rId20"/>
    <p:sldId id="5779" r:id="rId21"/>
    <p:sldId id="3836" r:id="rId22"/>
    <p:sldId id="268" r:id="rId23"/>
    <p:sldId id="5771" r:id="rId24"/>
    <p:sldId id="5772" r:id="rId25"/>
    <p:sldId id="5773" r:id="rId26"/>
    <p:sldId id="5774" r:id="rId27"/>
    <p:sldId id="5775" r:id="rId28"/>
    <p:sldId id="5778" r:id="rId29"/>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4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9300"/>
    <a:srgbClr val="FF40FF"/>
    <a:srgbClr val="9437FF"/>
    <a:srgbClr val="0432FF"/>
    <a:srgbClr val="30519D"/>
    <a:srgbClr val="2440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981" autoAdjust="0"/>
    <p:restoredTop sz="93447" autoAdjust="0"/>
  </p:normalViewPr>
  <p:slideViewPr>
    <p:cSldViewPr snapToGrid="0">
      <p:cViewPr varScale="1">
        <p:scale>
          <a:sx n="164" d="100"/>
          <a:sy n="164" d="100"/>
        </p:scale>
        <p:origin x="360" y="176"/>
      </p:cViewPr>
      <p:guideLst>
        <p:guide orient="horz" pos="2040"/>
        <p:guide pos="2880"/>
      </p:guideLst>
    </p:cSldViewPr>
  </p:slideViewPr>
  <p:notesTextViewPr>
    <p:cViewPr>
      <p:scale>
        <a:sx n="1" d="1"/>
        <a:sy n="1" d="1"/>
      </p:scale>
      <p:origin x="0" y="0"/>
    </p:cViewPr>
  </p:notesTextViewPr>
  <p:sorterViewPr>
    <p:cViewPr varScale="1">
      <p:scale>
        <a:sx n="100" d="100"/>
        <a:sy n="100" d="100"/>
      </p:scale>
      <p:origin x="0" y="-32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ECFAD0DF-F63F-4951-88B8-7E7D2CB1BA02}" type="datetimeFigureOut">
              <a:rPr lang="en-US" smtClean="0"/>
              <a:t>9/7/23</a:t>
            </a:fld>
            <a:endParaRPr lang="en-US" dirty="0"/>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58010FB5-4D6F-42F5-A809-7A1093A9D772}" type="slidenum">
              <a:rPr lang="en-US" smtClean="0"/>
              <a:t>‹#›</a:t>
            </a:fld>
            <a:endParaRPr lang="en-US" dirty="0"/>
          </a:p>
        </p:txBody>
      </p:sp>
    </p:spTree>
    <p:extLst>
      <p:ext uri="{BB962C8B-B14F-4D97-AF65-F5344CB8AC3E}">
        <p14:creationId xmlns:p14="http://schemas.microsoft.com/office/powerpoint/2010/main" val="1483142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2" name="Title 1"/>
          <p:cNvSpPr>
            <a:spLocks noGrp="1"/>
          </p:cNvSpPr>
          <p:nvPr>
            <p:ph type="ctrTitle"/>
          </p:nvPr>
        </p:nvSpPr>
        <p:spPr>
          <a:xfrm>
            <a:off x="4056185" y="2790092"/>
            <a:ext cx="4741984" cy="1774948"/>
          </a:xfrm>
        </p:spPr>
        <p:txBody>
          <a:bodyPr anchor="b">
            <a:normAutofit/>
          </a:bodyPr>
          <a:lstStyle>
            <a:lvl1pPr algn="r">
              <a:defRPr sz="4400" b="0" i="0">
                <a:solidFill>
                  <a:schemeClr val="bg1"/>
                </a:solidFill>
                <a:latin typeface="Arial" charset="0"/>
                <a:ea typeface="Arial" charset="0"/>
                <a:cs typeface="Arial" charset="0"/>
              </a:defRPr>
            </a:lvl1pPr>
          </a:lstStyle>
          <a:p>
            <a:r>
              <a:rPr lang="en-US"/>
              <a:t>Click to edit Master title style</a:t>
            </a:r>
          </a:p>
        </p:txBody>
      </p:sp>
      <p:sp>
        <p:nvSpPr>
          <p:cNvPr id="3" name="Subtitle 2"/>
          <p:cNvSpPr>
            <a:spLocks noGrp="1"/>
          </p:cNvSpPr>
          <p:nvPr>
            <p:ph type="subTitle" idx="1"/>
          </p:nvPr>
        </p:nvSpPr>
        <p:spPr>
          <a:xfrm>
            <a:off x="4056185" y="4642339"/>
            <a:ext cx="4741984" cy="580292"/>
          </a:xfrm>
        </p:spPr>
        <p:txBody>
          <a:bodyPr/>
          <a:lstStyle>
            <a:lvl1pPr marL="0" indent="0" algn="r">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A1779-B3AB-7E78-2B41-64EB4DE41852}"/>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BA0183AC-F2E4-2053-59D2-BB9CCF1D9A61}"/>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600208-98F6-8F02-7DA3-BC5ABFF48B62}"/>
              </a:ext>
            </a:extLst>
          </p:cNvPr>
          <p:cNvSpPr>
            <a:spLocks noGrp="1"/>
          </p:cNvSpPr>
          <p:nvPr>
            <p:ph type="dt" sz="half" idx="10"/>
          </p:nvPr>
        </p:nvSpPr>
        <p:spPr/>
        <p:txBody>
          <a:bodyPr/>
          <a:lstStyle/>
          <a:p>
            <a:fld id="{01F33877-4BE2-8A4C-B52D-864E58F0228C}" type="datetimeFigureOut">
              <a:rPr lang="en-US" smtClean="0"/>
              <a:t>9/7/23</a:t>
            </a:fld>
            <a:endParaRPr lang="en-US"/>
          </a:p>
        </p:txBody>
      </p:sp>
      <p:sp>
        <p:nvSpPr>
          <p:cNvPr id="5" name="Footer Placeholder 4">
            <a:extLst>
              <a:ext uri="{FF2B5EF4-FFF2-40B4-BE49-F238E27FC236}">
                <a16:creationId xmlns:a16="http://schemas.microsoft.com/office/drawing/2014/main" id="{EBAB1416-D9EA-5015-CD41-D7DC852137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A1E77B-339A-9B1B-8967-5CA7D886A185}"/>
              </a:ext>
            </a:extLst>
          </p:cNvPr>
          <p:cNvSpPr>
            <a:spLocks noGrp="1"/>
          </p:cNvSpPr>
          <p:nvPr>
            <p:ph type="sldNum" sz="quarter" idx="12"/>
          </p:nvPr>
        </p:nvSpPr>
        <p:spPr/>
        <p:txBody>
          <a:bodyPr/>
          <a:lstStyle/>
          <a:p>
            <a:fld id="{00481641-4FB3-994E-B636-0AEDC83B76D4}" type="slidenum">
              <a:rPr lang="en-US" smtClean="0"/>
              <a:t>‹#›</a:t>
            </a:fld>
            <a:endParaRPr lang="en-US"/>
          </a:p>
        </p:txBody>
      </p:sp>
    </p:spTree>
    <p:extLst>
      <p:ext uri="{BB962C8B-B14F-4D97-AF65-F5344CB8AC3E}">
        <p14:creationId xmlns:p14="http://schemas.microsoft.com/office/powerpoint/2010/main" val="4159814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298C4-DA73-9E1F-AD0F-7937332C8E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BA0AEE-37E8-95BF-5DE3-669B5DD6740F}"/>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8BB7B9-4DD0-0C8A-AF27-14D6DF79E05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4B04A8-CBF5-AF5E-44C2-DDB0A1523A32}"/>
              </a:ext>
            </a:extLst>
          </p:cNvPr>
          <p:cNvSpPr>
            <a:spLocks noGrp="1"/>
          </p:cNvSpPr>
          <p:nvPr>
            <p:ph type="dt" sz="half" idx="10"/>
          </p:nvPr>
        </p:nvSpPr>
        <p:spPr/>
        <p:txBody>
          <a:bodyPr/>
          <a:lstStyle/>
          <a:p>
            <a:fld id="{01F33877-4BE2-8A4C-B52D-864E58F0228C}" type="datetimeFigureOut">
              <a:rPr lang="en-US" smtClean="0"/>
              <a:t>9/7/23</a:t>
            </a:fld>
            <a:endParaRPr lang="en-US"/>
          </a:p>
        </p:txBody>
      </p:sp>
      <p:sp>
        <p:nvSpPr>
          <p:cNvPr id="6" name="Footer Placeholder 5">
            <a:extLst>
              <a:ext uri="{FF2B5EF4-FFF2-40B4-BE49-F238E27FC236}">
                <a16:creationId xmlns:a16="http://schemas.microsoft.com/office/drawing/2014/main" id="{9B0B6C09-B892-6091-BCBF-42094C30D5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92CCA5-5C0F-C83F-B3B9-6F58A23AF069}"/>
              </a:ext>
            </a:extLst>
          </p:cNvPr>
          <p:cNvSpPr>
            <a:spLocks noGrp="1"/>
          </p:cNvSpPr>
          <p:nvPr>
            <p:ph type="sldNum" sz="quarter" idx="12"/>
          </p:nvPr>
        </p:nvSpPr>
        <p:spPr/>
        <p:txBody>
          <a:bodyPr/>
          <a:lstStyle/>
          <a:p>
            <a:fld id="{00481641-4FB3-994E-B636-0AEDC83B76D4}" type="slidenum">
              <a:rPr lang="en-US" smtClean="0"/>
              <a:t>‹#›</a:t>
            </a:fld>
            <a:endParaRPr lang="en-US"/>
          </a:p>
        </p:txBody>
      </p:sp>
    </p:spTree>
    <p:extLst>
      <p:ext uri="{BB962C8B-B14F-4D97-AF65-F5344CB8AC3E}">
        <p14:creationId xmlns:p14="http://schemas.microsoft.com/office/powerpoint/2010/main" val="1609889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5EDDE-90D3-8012-A2EC-D552C655C84B}"/>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DD47B0-DB05-AF8E-0903-09374950C99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B42D132E-4A3D-FDCD-D1CE-6199E1EB3C1B}"/>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DCAA5E-BF8D-0023-1FB8-4043D8AD4BC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AC21F6A-5DCB-CD95-F731-9BE2D56FA30B}"/>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EC0282F-1C21-944D-C51C-553282A9B56C}"/>
              </a:ext>
            </a:extLst>
          </p:cNvPr>
          <p:cNvSpPr>
            <a:spLocks noGrp="1"/>
          </p:cNvSpPr>
          <p:nvPr>
            <p:ph type="dt" sz="half" idx="10"/>
          </p:nvPr>
        </p:nvSpPr>
        <p:spPr/>
        <p:txBody>
          <a:bodyPr/>
          <a:lstStyle/>
          <a:p>
            <a:fld id="{01F33877-4BE2-8A4C-B52D-864E58F0228C}" type="datetimeFigureOut">
              <a:rPr lang="en-US" smtClean="0"/>
              <a:t>9/7/23</a:t>
            </a:fld>
            <a:endParaRPr lang="en-US"/>
          </a:p>
        </p:txBody>
      </p:sp>
      <p:sp>
        <p:nvSpPr>
          <p:cNvPr id="8" name="Footer Placeholder 7">
            <a:extLst>
              <a:ext uri="{FF2B5EF4-FFF2-40B4-BE49-F238E27FC236}">
                <a16:creationId xmlns:a16="http://schemas.microsoft.com/office/drawing/2014/main" id="{73A175D1-77D3-7AD0-BA01-E308FCB2E40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8848BDA-E6BE-5398-C7C4-DC6124289660}"/>
              </a:ext>
            </a:extLst>
          </p:cNvPr>
          <p:cNvSpPr>
            <a:spLocks noGrp="1"/>
          </p:cNvSpPr>
          <p:nvPr>
            <p:ph type="sldNum" sz="quarter" idx="12"/>
          </p:nvPr>
        </p:nvSpPr>
        <p:spPr/>
        <p:txBody>
          <a:bodyPr/>
          <a:lstStyle/>
          <a:p>
            <a:fld id="{00481641-4FB3-994E-B636-0AEDC83B76D4}" type="slidenum">
              <a:rPr lang="en-US" smtClean="0"/>
              <a:t>‹#›</a:t>
            </a:fld>
            <a:endParaRPr lang="en-US"/>
          </a:p>
        </p:txBody>
      </p:sp>
    </p:spTree>
    <p:extLst>
      <p:ext uri="{BB962C8B-B14F-4D97-AF65-F5344CB8AC3E}">
        <p14:creationId xmlns:p14="http://schemas.microsoft.com/office/powerpoint/2010/main" val="1729731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B7D39-3873-F85A-EEEF-87A6279FFC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68AD5F-9C61-22F9-E182-831E8B6FECFA}"/>
              </a:ext>
            </a:extLst>
          </p:cNvPr>
          <p:cNvSpPr>
            <a:spLocks noGrp="1"/>
          </p:cNvSpPr>
          <p:nvPr>
            <p:ph type="dt" sz="half" idx="10"/>
          </p:nvPr>
        </p:nvSpPr>
        <p:spPr/>
        <p:txBody>
          <a:bodyPr/>
          <a:lstStyle/>
          <a:p>
            <a:fld id="{01F33877-4BE2-8A4C-B52D-864E58F0228C}" type="datetimeFigureOut">
              <a:rPr lang="en-US" smtClean="0"/>
              <a:t>9/7/23</a:t>
            </a:fld>
            <a:endParaRPr lang="en-US"/>
          </a:p>
        </p:txBody>
      </p:sp>
      <p:sp>
        <p:nvSpPr>
          <p:cNvPr id="4" name="Footer Placeholder 3">
            <a:extLst>
              <a:ext uri="{FF2B5EF4-FFF2-40B4-BE49-F238E27FC236}">
                <a16:creationId xmlns:a16="http://schemas.microsoft.com/office/drawing/2014/main" id="{92B779BE-0952-CA87-DFC1-17384E345A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E82CC2-C422-D55A-455F-3F42C67711BE}"/>
              </a:ext>
            </a:extLst>
          </p:cNvPr>
          <p:cNvSpPr>
            <a:spLocks noGrp="1"/>
          </p:cNvSpPr>
          <p:nvPr>
            <p:ph type="sldNum" sz="quarter" idx="12"/>
          </p:nvPr>
        </p:nvSpPr>
        <p:spPr/>
        <p:txBody>
          <a:bodyPr/>
          <a:lstStyle/>
          <a:p>
            <a:fld id="{00481641-4FB3-994E-B636-0AEDC83B76D4}" type="slidenum">
              <a:rPr lang="en-US" smtClean="0"/>
              <a:t>‹#›</a:t>
            </a:fld>
            <a:endParaRPr lang="en-US"/>
          </a:p>
        </p:txBody>
      </p:sp>
    </p:spTree>
    <p:extLst>
      <p:ext uri="{BB962C8B-B14F-4D97-AF65-F5344CB8AC3E}">
        <p14:creationId xmlns:p14="http://schemas.microsoft.com/office/powerpoint/2010/main" val="4166509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5459FA-29F4-C278-5721-046ADEA41378}"/>
              </a:ext>
            </a:extLst>
          </p:cNvPr>
          <p:cNvSpPr>
            <a:spLocks noGrp="1"/>
          </p:cNvSpPr>
          <p:nvPr>
            <p:ph type="dt" sz="half" idx="10"/>
          </p:nvPr>
        </p:nvSpPr>
        <p:spPr/>
        <p:txBody>
          <a:bodyPr/>
          <a:lstStyle/>
          <a:p>
            <a:fld id="{01F33877-4BE2-8A4C-B52D-864E58F0228C}" type="datetimeFigureOut">
              <a:rPr lang="en-US" smtClean="0"/>
              <a:t>9/7/23</a:t>
            </a:fld>
            <a:endParaRPr lang="en-US"/>
          </a:p>
        </p:txBody>
      </p:sp>
      <p:sp>
        <p:nvSpPr>
          <p:cNvPr id="3" name="Footer Placeholder 2">
            <a:extLst>
              <a:ext uri="{FF2B5EF4-FFF2-40B4-BE49-F238E27FC236}">
                <a16:creationId xmlns:a16="http://schemas.microsoft.com/office/drawing/2014/main" id="{154F1AF4-3CFA-3FC2-BA11-F436B1F08F8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6C488C-D8D7-2642-6302-7BC46501A149}"/>
              </a:ext>
            </a:extLst>
          </p:cNvPr>
          <p:cNvSpPr>
            <a:spLocks noGrp="1"/>
          </p:cNvSpPr>
          <p:nvPr>
            <p:ph type="sldNum" sz="quarter" idx="12"/>
          </p:nvPr>
        </p:nvSpPr>
        <p:spPr/>
        <p:txBody>
          <a:bodyPr/>
          <a:lstStyle/>
          <a:p>
            <a:fld id="{00481641-4FB3-994E-B636-0AEDC83B76D4}" type="slidenum">
              <a:rPr lang="en-US" smtClean="0"/>
              <a:t>‹#›</a:t>
            </a:fld>
            <a:endParaRPr lang="en-US"/>
          </a:p>
        </p:txBody>
      </p:sp>
    </p:spTree>
    <p:extLst>
      <p:ext uri="{BB962C8B-B14F-4D97-AF65-F5344CB8AC3E}">
        <p14:creationId xmlns:p14="http://schemas.microsoft.com/office/powerpoint/2010/main" val="7523701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A298B-D7A5-0F48-864B-8987E795F83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31952E08-B87F-D175-2080-F0A5081FD3C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EA1AE5-96EF-10CF-8260-18B0E8C8D34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F23DDC6-EA46-ADB7-4B0B-15599304C36A}"/>
              </a:ext>
            </a:extLst>
          </p:cNvPr>
          <p:cNvSpPr>
            <a:spLocks noGrp="1"/>
          </p:cNvSpPr>
          <p:nvPr>
            <p:ph type="dt" sz="half" idx="10"/>
          </p:nvPr>
        </p:nvSpPr>
        <p:spPr/>
        <p:txBody>
          <a:bodyPr/>
          <a:lstStyle/>
          <a:p>
            <a:fld id="{01F33877-4BE2-8A4C-B52D-864E58F0228C}" type="datetimeFigureOut">
              <a:rPr lang="en-US" smtClean="0"/>
              <a:t>9/7/23</a:t>
            </a:fld>
            <a:endParaRPr lang="en-US"/>
          </a:p>
        </p:txBody>
      </p:sp>
      <p:sp>
        <p:nvSpPr>
          <p:cNvPr id="6" name="Footer Placeholder 5">
            <a:extLst>
              <a:ext uri="{FF2B5EF4-FFF2-40B4-BE49-F238E27FC236}">
                <a16:creationId xmlns:a16="http://schemas.microsoft.com/office/drawing/2014/main" id="{7CDB1FDC-1A5B-BD8B-5E45-E3A444893F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C801CD-FA67-C2FE-091A-DCA39C03DBE5}"/>
              </a:ext>
            </a:extLst>
          </p:cNvPr>
          <p:cNvSpPr>
            <a:spLocks noGrp="1"/>
          </p:cNvSpPr>
          <p:nvPr>
            <p:ph type="sldNum" sz="quarter" idx="12"/>
          </p:nvPr>
        </p:nvSpPr>
        <p:spPr/>
        <p:txBody>
          <a:bodyPr/>
          <a:lstStyle/>
          <a:p>
            <a:fld id="{00481641-4FB3-994E-B636-0AEDC83B76D4}" type="slidenum">
              <a:rPr lang="en-US" smtClean="0"/>
              <a:t>‹#›</a:t>
            </a:fld>
            <a:endParaRPr lang="en-US"/>
          </a:p>
        </p:txBody>
      </p:sp>
    </p:spTree>
    <p:extLst>
      <p:ext uri="{BB962C8B-B14F-4D97-AF65-F5344CB8AC3E}">
        <p14:creationId xmlns:p14="http://schemas.microsoft.com/office/powerpoint/2010/main" val="737171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FFAA3-B268-8AED-9C70-63BF6E2AE65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3994B9B-02A3-F002-FA2A-4F735F1FBF25}"/>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49E2CF0A-E521-137A-5478-113566A5659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7926831-EA1D-4249-229A-D3A6FAED64AD}"/>
              </a:ext>
            </a:extLst>
          </p:cNvPr>
          <p:cNvSpPr>
            <a:spLocks noGrp="1"/>
          </p:cNvSpPr>
          <p:nvPr>
            <p:ph type="dt" sz="half" idx="10"/>
          </p:nvPr>
        </p:nvSpPr>
        <p:spPr/>
        <p:txBody>
          <a:bodyPr/>
          <a:lstStyle/>
          <a:p>
            <a:fld id="{01F33877-4BE2-8A4C-B52D-864E58F0228C}" type="datetimeFigureOut">
              <a:rPr lang="en-US" smtClean="0"/>
              <a:t>9/7/23</a:t>
            </a:fld>
            <a:endParaRPr lang="en-US"/>
          </a:p>
        </p:txBody>
      </p:sp>
      <p:sp>
        <p:nvSpPr>
          <p:cNvPr id="6" name="Footer Placeholder 5">
            <a:extLst>
              <a:ext uri="{FF2B5EF4-FFF2-40B4-BE49-F238E27FC236}">
                <a16:creationId xmlns:a16="http://schemas.microsoft.com/office/drawing/2014/main" id="{520C959D-36A4-CC86-E76C-8C68B60CE0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8A375C-6A6D-5F67-8445-CF6F5911E4A2}"/>
              </a:ext>
            </a:extLst>
          </p:cNvPr>
          <p:cNvSpPr>
            <a:spLocks noGrp="1"/>
          </p:cNvSpPr>
          <p:nvPr>
            <p:ph type="sldNum" sz="quarter" idx="12"/>
          </p:nvPr>
        </p:nvSpPr>
        <p:spPr/>
        <p:txBody>
          <a:bodyPr/>
          <a:lstStyle/>
          <a:p>
            <a:fld id="{00481641-4FB3-994E-B636-0AEDC83B76D4}" type="slidenum">
              <a:rPr lang="en-US" smtClean="0"/>
              <a:t>‹#›</a:t>
            </a:fld>
            <a:endParaRPr lang="en-US"/>
          </a:p>
        </p:txBody>
      </p:sp>
    </p:spTree>
    <p:extLst>
      <p:ext uri="{BB962C8B-B14F-4D97-AF65-F5344CB8AC3E}">
        <p14:creationId xmlns:p14="http://schemas.microsoft.com/office/powerpoint/2010/main" val="2690014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8E3A9-4AC8-D5FE-85F9-6066D2A6583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200671-D904-369B-BDE4-BD70C68C9A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307419-37FB-E977-EF85-541129BC27BA}"/>
              </a:ext>
            </a:extLst>
          </p:cNvPr>
          <p:cNvSpPr>
            <a:spLocks noGrp="1"/>
          </p:cNvSpPr>
          <p:nvPr>
            <p:ph type="dt" sz="half" idx="10"/>
          </p:nvPr>
        </p:nvSpPr>
        <p:spPr/>
        <p:txBody>
          <a:bodyPr/>
          <a:lstStyle/>
          <a:p>
            <a:fld id="{01F33877-4BE2-8A4C-B52D-864E58F0228C}" type="datetimeFigureOut">
              <a:rPr lang="en-US" smtClean="0"/>
              <a:t>9/7/23</a:t>
            </a:fld>
            <a:endParaRPr lang="en-US"/>
          </a:p>
        </p:txBody>
      </p:sp>
      <p:sp>
        <p:nvSpPr>
          <p:cNvPr id="5" name="Footer Placeholder 4">
            <a:extLst>
              <a:ext uri="{FF2B5EF4-FFF2-40B4-BE49-F238E27FC236}">
                <a16:creationId xmlns:a16="http://schemas.microsoft.com/office/drawing/2014/main" id="{4414233D-F85F-B4BB-D308-1816A4E18F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BF9AC3-0C75-40FD-7860-F0352CC28B00}"/>
              </a:ext>
            </a:extLst>
          </p:cNvPr>
          <p:cNvSpPr>
            <a:spLocks noGrp="1"/>
          </p:cNvSpPr>
          <p:nvPr>
            <p:ph type="sldNum" sz="quarter" idx="12"/>
          </p:nvPr>
        </p:nvSpPr>
        <p:spPr/>
        <p:txBody>
          <a:bodyPr/>
          <a:lstStyle/>
          <a:p>
            <a:fld id="{00481641-4FB3-994E-B636-0AEDC83B76D4}" type="slidenum">
              <a:rPr lang="en-US" smtClean="0"/>
              <a:t>‹#›</a:t>
            </a:fld>
            <a:endParaRPr lang="en-US"/>
          </a:p>
        </p:txBody>
      </p:sp>
    </p:spTree>
    <p:extLst>
      <p:ext uri="{BB962C8B-B14F-4D97-AF65-F5344CB8AC3E}">
        <p14:creationId xmlns:p14="http://schemas.microsoft.com/office/powerpoint/2010/main" val="30986038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8A791E-B70F-2FD3-1707-F0D56742B7BB}"/>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D004AE-C19F-AD8F-4E1D-041C7B69D7E7}"/>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E1E638-F5D7-A3A8-135C-CB796B9E1B78}"/>
              </a:ext>
            </a:extLst>
          </p:cNvPr>
          <p:cNvSpPr>
            <a:spLocks noGrp="1"/>
          </p:cNvSpPr>
          <p:nvPr>
            <p:ph type="dt" sz="half" idx="10"/>
          </p:nvPr>
        </p:nvSpPr>
        <p:spPr/>
        <p:txBody>
          <a:bodyPr/>
          <a:lstStyle/>
          <a:p>
            <a:fld id="{01F33877-4BE2-8A4C-B52D-864E58F0228C}" type="datetimeFigureOut">
              <a:rPr lang="en-US" smtClean="0"/>
              <a:t>9/7/23</a:t>
            </a:fld>
            <a:endParaRPr lang="en-US"/>
          </a:p>
        </p:txBody>
      </p:sp>
      <p:sp>
        <p:nvSpPr>
          <p:cNvPr id="5" name="Footer Placeholder 4">
            <a:extLst>
              <a:ext uri="{FF2B5EF4-FFF2-40B4-BE49-F238E27FC236}">
                <a16:creationId xmlns:a16="http://schemas.microsoft.com/office/drawing/2014/main" id="{21CF1084-BEF3-949E-01D5-DF8D632E92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BD0283-869E-8F6A-8F8F-B8BBB3DF10AF}"/>
              </a:ext>
            </a:extLst>
          </p:cNvPr>
          <p:cNvSpPr>
            <a:spLocks noGrp="1"/>
          </p:cNvSpPr>
          <p:nvPr>
            <p:ph type="sldNum" sz="quarter" idx="12"/>
          </p:nvPr>
        </p:nvSpPr>
        <p:spPr/>
        <p:txBody>
          <a:bodyPr/>
          <a:lstStyle/>
          <a:p>
            <a:fld id="{00481641-4FB3-994E-B636-0AEDC83B76D4}" type="slidenum">
              <a:rPr lang="en-US" smtClean="0"/>
              <a:t>‹#›</a:t>
            </a:fld>
            <a:endParaRPr lang="en-US"/>
          </a:p>
        </p:txBody>
      </p:sp>
    </p:spTree>
    <p:extLst>
      <p:ext uri="{BB962C8B-B14F-4D97-AF65-F5344CB8AC3E}">
        <p14:creationId xmlns:p14="http://schemas.microsoft.com/office/powerpoint/2010/main" val="42210586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rcRect/>
          <a:stretch/>
        </p:blipFill>
        <p:spPr>
          <a:xfrm>
            <a:off x="0" y="0"/>
            <a:ext cx="9144000" cy="6858000"/>
          </a:xfrm>
          <a:prstGeom prst="rect">
            <a:avLst/>
          </a:prstGeom>
        </p:spPr>
      </p:pic>
      <p:sp>
        <p:nvSpPr>
          <p:cNvPr id="2" name="Title 1"/>
          <p:cNvSpPr>
            <a:spLocks noGrp="1"/>
          </p:cNvSpPr>
          <p:nvPr>
            <p:ph type="ctrTitle"/>
          </p:nvPr>
        </p:nvSpPr>
        <p:spPr>
          <a:xfrm>
            <a:off x="4056186" y="2790092"/>
            <a:ext cx="4741984" cy="1774948"/>
          </a:xfrm>
        </p:spPr>
        <p:txBody>
          <a:bodyPr anchor="b">
            <a:normAutofit/>
          </a:bodyPr>
          <a:lstStyle>
            <a:lvl1pPr algn="r">
              <a:defRPr sz="4400" b="0" i="0">
                <a:solidFill>
                  <a:schemeClr val="bg1"/>
                </a:solidFill>
                <a:latin typeface="Arial" charset="0"/>
                <a:ea typeface="Arial" charset="0"/>
                <a:cs typeface="Arial" charset="0"/>
              </a:defRPr>
            </a:lvl1pPr>
          </a:lstStyle>
          <a:p>
            <a:r>
              <a:rPr lang="en-US"/>
              <a:t>Click to edit Master title style</a:t>
            </a:r>
            <a:endParaRPr lang="en-US" dirty="0"/>
          </a:p>
        </p:txBody>
      </p:sp>
      <p:sp>
        <p:nvSpPr>
          <p:cNvPr id="3" name="Subtitle 2"/>
          <p:cNvSpPr>
            <a:spLocks noGrp="1"/>
          </p:cNvSpPr>
          <p:nvPr>
            <p:ph type="subTitle" idx="1"/>
          </p:nvPr>
        </p:nvSpPr>
        <p:spPr>
          <a:xfrm>
            <a:off x="4056186" y="4642339"/>
            <a:ext cx="4741984" cy="580292"/>
          </a:xfrm>
        </p:spPr>
        <p:txBody>
          <a:bodyPr/>
          <a:lstStyle>
            <a:lvl1pPr marL="0" indent="0" algn="r">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604860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0519D"/>
                </a:solidFill>
                <a:latin typeface="Arial" charset="0"/>
                <a:ea typeface="Arial" charset="0"/>
                <a:cs typeface="Arial"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997212" y="6439090"/>
            <a:ext cx="2057400" cy="365125"/>
          </a:xfrm>
        </p:spPr>
        <p:txBody>
          <a:bodyPr/>
          <a:lstStyle/>
          <a:p>
            <a:fld id="{893C5830-40F3-F04E-B2E3-10E6672BA8FF}"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7886700" cy="853440"/>
          </a:xfrm>
        </p:spPr>
        <p:txBody>
          <a:bodyPr>
            <a:normAutofit/>
          </a:bodyPr>
          <a:lstStyle>
            <a:lvl1pPr>
              <a:defRPr sz="4000">
                <a:solidFill>
                  <a:srgbClr val="30519D"/>
                </a:solidFill>
                <a:latin typeface="Arial" charset="0"/>
                <a:ea typeface="Arial" charset="0"/>
                <a:cs typeface="Arial" charset="0"/>
              </a:defRPr>
            </a:lvl1pPr>
          </a:lstStyle>
          <a:p>
            <a:r>
              <a:rPr lang="en-US" dirty="0"/>
              <a:t>Click to edit Master title style</a:t>
            </a:r>
          </a:p>
        </p:txBody>
      </p:sp>
      <p:sp>
        <p:nvSpPr>
          <p:cNvPr id="3" name="Content Placeholder 2"/>
          <p:cNvSpPr>
            <a:spLocks noGrp="1"/>
          </p:cNvSpPr>
          <p:nvPr>
            <p:ph idx="1"/>
          </p:nvPr>
        </p:nvSpPr>
        <p:spPr>
          <a:xfrm>
            <a:off x="0" y="853441"/>
            <a:ext cx="9144000" cy="5604510"/>
          </a:xfrm>
        </p:spPr>
        <p:txBody>
          <a:bodyPr/>
          <a:lstStyle>
            <a:lvl1pPr marL="228600" indent="-228600">
              <a:buClr>
                <a:srgbClr val="0432FF"/>
              </a:buClr>
              <a:buFont typeface="Wingdings" pitchFamily="2" charset="2"/>
              <a:buChar char="q"/>
              <a:defRPr>
                <a:latin typeface="Arial" charset="0"/>
                <a:ea typeface="Arial" charset="0"/>
                <a:cs typeface="Arial" charset="0"/>
              </a:defRPr>
            </a:lvl1pPr>
            <a:lvl2pPr marL="685800" indent="-228600">
              <a:buClr>
                <a:srgbClr val="0432FF"/>
              </a:buClr>
              <a:buFont typeface="Wingdings" pitchFamily="2" charset="2"/>
              <a:buChar char="q"/>
              <a:defRPr>
                <a:latin typeface="Arial" charset="0"/>
                <a:ea typeface="Arial" charset="0"/>
                <a:cs typeface="Arial" charset="0"/>
              </a:defRPr>
            </a:lvl2pPr>
            <a:lvl3pPr marL="1143000" indent="-228600">
              <a:buClr>
                <a:srgbClr val="0432FF"/>
              </a:buClr>
              <a:buFont typeface="Wingdings" pitchFamily="2" charset="2"/>
              <a:buChar char="q"/>
              <a:defRPr>
                <a:latin typeface="Arial" charset="0"/>
                <a:ea typeface="Arial" charset="0"/>
                <a:cs typeface="Arial" charset="0"/>
              </a:defRPr>
            </a:lvl3pPr>
            <a:lvl4pPr marL="1600200" indent="-228600">
              <a:buClr>
                <a:srgbClr val="0432FF"/>
              </a:buClr>
              <a:buFont typeface="Wingdings" pitchFamily="2" charset="2"/>
              <a:buChar char="q"/>
              <a:defRPr>
                <a:latin typeface="Arial" charset="0"/>
                <a:ea typeface="Arial" charset="0"/>
                <a:cs typeface="Arial" charset="0"/>
              </a:defRPr>
            </a:lvl4pPr>
            <a:lvl5pPr marL="2057400" indent="-228600">
              <a:buClr>
                <a:srgbClr val="0432FF"/>
              </a:buClr>
              <a:buFont typeface="Wingdings" pitchFamily="2" charset="2"/>
              <a:buChar char="q"/>
              <a:defRPr>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0" y="6492877"/>
            <a:ext cx="2057400" cy="365125"/>
          </a:xfrm>
        </p:spPr>
        <p:txBody>
          <a:bodyPr/>
          <a:lstStyle/>
          <a:p>
            <a:r>
              <a:rPr lang="en-US"/>
              <a:t>E.C. Aschenauer</a:t>
            </a:r>
            <a:endParaRPr lang="en-US" dirty="0"/>
          </a:p>
        </p:txBody>
      </p:sp>
      <p:sp>
        <p:nvSpPr>
          <p:cNvPr id="5" name="Footer Placeholder 4"/>
          <p:cNvSpPr>
            <a:spLocks noGrp="1"/>
          </p:cNvSpPr>
          <p:nvPr>
            <p:ph type="ftr" sz="quarter" idx="11"/>
          </p:nvPr>
        </p:nvSpPr>
        <p:spPr>
          <a:xfrm>
            <a:off x="3028950" y="6457953"/>
            <a:ext cx="3086100" cy="365125"/>
          </a:xfrm>
        </p:spPr>
        <p:txBody>
          <a:bodyPr/>
          <a:lstStyle/>
          <a:p>
            <a:endParaRPr lang="en-US" dirty="0"/>
          </a:p>
        </p:txBody>
      </p:sp>
      <p:sp>
        <p:nvSpPr>
          <p:cNvPr id="6" name="Slide Number Placeholder 5"/>
          <p:cNvSpPr>
            <a:spLocks noGrp="1"/>
          </p:cNvSpPr>
          <p:nvPr>
            <p:ph type="sldNum" sz="quarter" idx="12"/>
          </p:nvPr>
        </p:nvSpPr>
        <p:spPr>
          <a:xfrm>
            <a:off x="7048012" y="6457953"/>
            <a:ext cx="2057400" cy="365125"/>
          </a:xfrm>
        </p:spPr>
        <p:txBody>
          <a:bodyPr/>
          <a:lstStyle/>
          <a:p>
            <a:fld id="{893C5830-40F3-F04E-B2E3-10E6672BA8FF}" type="slidenum">
              <a:rPr lang="en-US" smtClean="0"/>
              <a:t>‹#›</a:t>
            </a:fld>
            <a:endParaRPr lang="en-US" dirty="0"/>
          </a:p>
        </p:txBody>
      </p:sp>
    </p:spTree>
    <p:extLst>
      <p:ext uri="{BB962C8B-B14F-4D97-AF65-F5344CB8AC3E}">
        <p14:creationId xmlns:p14="http://schemas.microsoft.com/office/powerpoint/2010/main" val="37193470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7886700" cy="833120"/>
          </a:xfrm>
        </p:spPr>
        <p:txBody>
          <a:bodyPr>
            <a:normAutofit/>
          </a:bodyPr>
          <a:lstStyle>
            <a:lvl1pPr>
              <a:defRPr sz="4000"/>
            </a:lvl1pPr>
          </a:lstStyle>
          <a:p>
            <a:r>
              <a:rPr lang="en-US"/>
              <a:t>Click to edit Master title style</a:t>
            </a:r>
            <a:endParaRPr lang="en-US" dirty="0"/>
          </a:p>
        </p:txBody>
      </p:sp>
      <p:sp>
        <p:nvSpPr>
          <p:cNvPr id="3" name="Date Placeholder 2"/>
          <p:cNvSpPr>
            <a:spLocks noGrp="1"/>
          </p:cNvSpPr>
          <p:nvPr>
            <p:ph type="dt" sz="half" idx="10"/>
          </p:nvPr>
        </p:nvSpPr>
        <p:spPr>
          <a:xfrm>
            <a:off x="20320" y="6458588"/>
            <a:ext cx="2057400" cy="365125"/>
          </a:xfrm>
        </p:spPr>
        <p:txBody>
          <a:bodyPr/>
          <a:lstStyle/>
          <a:p>
            <a:r>
              <a:rPr lang="en-US"/>
              <a:t>E.C. Aschenauer</a:t>
            </a:r>
            <a:endParaRPr lang="en-US" dirty="0"/>
          </a:p>
        </p:txBody>
      </p:sp>
      <p:sp>
        <p:nvSpPr>
          <p:cNvPr id="4" name="Footer Placeholder 3"/>
          <p:cNvSpPr>
            <a:spLocks noGrp="1"/>
          </p:cNvSpPr>
          <p:nvPr>
            <p:ph type="ftr" sz="quarter" idx="11"/>
          </p:nvPr>
        </p:nvSpPr>
        <p:spPr>
          <a:xfrm>
            <a:off x="3028950" y="6457953"/>
            <a:ext cx="3086100" cy="365125"/>
          </a:xfrm>
        </p:spPr>
        <p:txBody>
          <a:bodyPr/>
          <a:lstStyle/>
          <a:p>
            <a:endParaRPr lang="en-US" dirty="0"/>
          </a:p>
        </p:txBody>
      </p:sp>
      <p:sp>
        <p:nvSpPr>
          <p:cNvPr id="5" name="Slide Number Placeholder 4"/>
          <p:cNvSpPr>
            <a:spLocks noGrp="1"/>
          </p:cNvSpPr>
          <p:nvPr>
            <p:ph type="sldNum" sz="quarter" idx="12"/>
          </p:nvPr>
        </p:nvSpPr>
        <p:spPr>
          <a:xfrm>
            <a:off x="7058172" y="6447793"/>
            <a:ext cx="2057400" cy="365125"/>
          </a:xfrm>
        </p:spPr>
        <p:txBody>
          <a:bodyPr/>
          <a:lstStyle/>
          <a:p>
            <a:fld id="{893C5830-40F3-F04E-B2E3-10E6672BA8FF}" type="slidenum">
              <a:rPr lang="en-US" smtClean="0"/>
              <a:t>‹#›</a:t>
            </a:fld>
            <a:endParaRPr lang="en-US" dirty="0"/>
          </a:p>
        </p:txBody>
      </p:sp>
    </p:spTree>
    <p:extLst>
      <p:ext uri="{BB962C8B-B14F-4D97-AF65-F5344CB8AC3E}">
        <p14:creationId xmlns:p14="http://schemas.microsoft.com/office/powerpoint/2010/main" val="2136271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160" y="6472557"/>
            <a:ext cx="2057400" cy="365125"/>
          </a:xfrm>
        </p:spPr>
        <p:txBody>
          <a:bodyPr/>
          <a:lstStyle/>
          <a:p>
            <a:r>
              <a:rPr lang="en-US"/>
              <a:t>E.C. Aschenauer</a:t>
            </a:r>
            <a:endParaRPr lang="en-US" dirty="0"/>
          </a:p>
        </p:txBody>
      </p:sp>
      <p:sp>
        <p:nvSpPr>
          <p:cNvPr id="3" name="Footer Placeholder 2"/>
          <p:cNvSpPr>
            <a:spLocks noGrp="1"/>
          </p:cNvSpPr>
          <p:nvPr>
            <p:ph type="ftr" sz="quarter" idx="11"/>
          </p:nvPr>
        </p:nvSpPr>
        <p:spPr>
          <a:xfrm>
            <a:off x="3028950" y="6447793"/>
            <a:ext cx="3086100" cy="365125"/>
          </a:xfrm>
        </p:spPr>
        <p:txBody>
          <a:bodyPr/>
          <a:lstStyle/>
          <a:p>
            <a:endParaRPr lang="en-US" dirty="0"/>
          </a:p>
        </p:txBody>
      </p:sp>
      <p:sp>
        <p:nvSpPr>
          <p:cNvPr id="4" name="Slide Number Placeholder 3"/>
          <p:cNvSpPr>
            <a:spLocks noGrp="1"/>
          </p:cNvSpPr>
          <p:nvPr>
            <p:ph type="sldNum" sz="quarter" idx="12"/>
          </p:nvPr>
        </p:nvSpPr>
        <p:spPr>
          <a:xfrm>
            <a:off x="7068332" y="6447793"/>
            <a:ext cx="2057400" cy="365125"/>
          </a:xfrm>
        </p:spPr>
        <p:txBody>
          <a:bodyPr/>
          <a:lstStyle/>
          <a:p>
            <a:fld id="{893C5830-40F3-F04E-B2E3-10E6672BA8FF}" type="slidenum">
              <a:rPr lang="en-US" smtClean="0"/>
              <a:t>‹#›</a:t>
            </a:fld>
            <a:endParaRPr lang="en-US" dirty="0"/>
          </a:p>
        </p:txBody>
      </p:sp>
    </p:spTree>
    <p:extLst>
      <p:ext uri="{BB962C8B-B14F-4D97-AF65-F5344CB8AC3E}">
        <p14:creationId xmlns:p14="http://schemas.microsoft.com/office/powerpoint/2010/main" val="2030433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003188" y="6445998"/>
            <a:ext cx="2057400" cy="365125"/>
          </a:xfrm>
        </p:spPr>
        <p:txBody>
          <a:bodyPr/>
          <a:lstStyle/>
          <a:p>
            <a:fld id="{893C5830-40F3-F04E-B2E3-10E6672BA8FF}"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021117" y="6440021"/>
            <a:ext cx="2057400" cy="365125"/>
          </a:xfrm>
        </p:spPr>
        <p:txBody>
          <a:bodyPr/>
          <a:lstStyle/>
          <a:p>
            <a:fld id="{893C5830-40F3-F04E-B2E3-10E6672BA8FF}"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003188" y="6445998"/>
            <a:ext cx="2057400" cy="365125"/>
          </a:xfrm>
        </p:spPr>
        <p:txBody>
          <a:bodyPr/>
          <a:lstStyle/>
          <a:p>
            <a:fld id="{893C5830-40F3-F04E-B2E3-10E6672BA8FF}"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7003188" y="6440021"/>
            <a:ext cx="2057400" cy="365125"/>
          </a:xfrm>
        </p:spPr>
        <p:txBody>
          <a:bodyPr/>
          <a:lstStyle/>
          <a:p>
            <a:fld id="{893C5830-40F3-F04E-B2E3-10E6672BA8FF}"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997212" y="6445998"/>
            <a:ext cx="2057400" cy="365125"/>
          </a:xfrm>
        </p:spPr>
        <p:txBody>
          <a:bodyPr/>
          <a:lstStyle/>
          <a:p>
            <a:fld id="{893C5830-40F3-F04E-B2E3-10E6672BA8FF}"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B5AAD-09B9-BAC7-FB75-D6806C89DF4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1E0BBA23-9ED1-D2F3-24E5-A14983D603F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230620C1-83E2-AF21-470D-8941ADC51EF5}"/>
              </a:ext>
            </a:extLst>
          </p:cNvPr>
          <p:cNvSpPr>
            <a:spLocks noGrp="1"/>
          </p:cNvSpPr>
          <p:nvPr>
            <p:ph type="dt" sz="half" idx="10"/>
          </p:nvPr>
        </p:nvSpPr>
        <p:spPr/>
        <p:txBody>
          <a:bodyPr/>
          <a:lstStyle/>
          <a:p>
            <a:fld id="{01F33877-4BE2-8A4C-B52D-864E58F0228C}" type="datetimeFigureOut">
              <a:rPr lang="en-US" smtClean="0"/>
              <a:t>9/7/23</a:t>
            </a:fld>
            <a:endParaRPr lang="en-US"/>
          </a:p>
        </p:txBody>
      </p:sp>
      <p:sp>
        <p:nvSpPr>
          <p:cNvPr id="5" name="Footer Placeholder 4">
            <a:extLst>
              <a:ext uri="{FF2B5EF4-FFF2-40B4-BE49-F238E27FC236}">
                <a16:creationId xmlns:a16="http://schemas.microsoft.com/office/drawing/2014/main" id="{9C668B21-7569-CAA0-37AA-066BC208F0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CE1951-CC72-4D84-4D35-C2EDB239CA52}"/>
              </a:ext>
            </a:extLst>
          </p:cNvPr>
          <p:cNvSpPr>
            <a:spLocks noGrp="1"/>
          </p:cNvSpPr>
          <p:nvPr>
            <p:ph type="sldNum" sz="quarter" idx="12"/>
          </p:nvPr>
        </p:nvSpPr>
        <p:spPr/>
        <p:txBody>
          <a:bodyPr/>
          <a:lstStyle/>
          <a:p>
            <a:fld id="{00481641-4FB3-994E-B636-0AEDC83B76D4}" type="slidenum">
              <a:rPr lang="en-US" smtClean="0"/>
              <a:t>‹#›</a:t>
            </a:fld>
            <a:endParaRPr lang="en-US"/>
          </a:p>
        </p:txBody>
      </p:sp>
    </p:spTree>
    <p:extLst>
      <p:ext uri="{BB962C8B-B14F-4D97-AF65-F5344CB8AC3E}">
        <p14:creationId xmlns:p14="http://schemas.microsoft.com/office/powerpoint/2010/main" val="1273078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7D132-68C4-FF53-C6CA-58BC81A38F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88BBAB-A1E8-906B-08F1-7C1FC8C1B8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F1039A-CE89-EDEE-9E1C-2AF0EE1C6B53}"/>
              </a:ext>
            </a:extLst>
          </p:cNvPr>
          <p:cNvSpPr>
            <a:spLocks noGrp="1"/>
          </p:cNvSpPr>
          <p:nvPr>
            <p:ph type="dt" sz="half" idx="10"/>
          </p:nvPr>
        </p:nvSpPr>
        <p:spPr/>
        <p:txBody>
          <a:bodyPr/>
          <a:lstStyle/>
          <a:p>
            <a:fld id="{01F33877-4BE2-8A4C-B52D-864E58F0228C}" type="datetimeFigureOut">
              <a:rPr lang="en-US" smtClean="0"/>
              <a:t>9/7/23</a:t>
            </a:fld>
            <a:endParaRPr lang="en-US"/>
          </a:p>
        </p:txBody>
      </p:sp>
      <p:sp>
        <p:nvSpPr>
          <p:cNvPr id="5" name="Footer Placeholder 4">
            <a:extLst>
              <a:ext uri="{FF2B5EF4-FFF2-40B4-BE49-F238E27FC236}">
                <a16:creationId xmlns:a16="http://schemas.microsoft.com/office/drawing/2014/main" id="{B74EC6AB-5115-6B63-FA38-A5D5A29923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8339B4-0A9B-86AA-0ECF-F5718B384539}"/>
              </a:ext>
            </a:extLst>
          </p:cNvPr>
          <p:cNvSpPr>
            <a:spLocks noGrp="1"/>
          </p:cNvSpPr>
          <p:nvPr>
            <p:ph type="sldNum" sz="quarter" idx="12"/>
          </p:nvPr>
        </p:nvSpPr>
        <p:spPr/>
        <p:txBody>
          <a:bodyPr/>
          <a:lstStyle/>
          <a:p>
            <a:fld id="{00481641-4FB3-994E-B636-0AEDC83B76D4}" type="slidenum">
              <a:rPr lang="en-US" smtClean="0"/>
              <a:t>‹#›</a:t>
            </a:fld>
            <a:endParaRPr lang="en-US"/>
          </a:p>
        </p:txBody>
      </p:sp>
    </p:spTree>
    <p:extLst>
      <p:ext uri="{BB962C8B-B14F-4D97-AF65-F5344CB8AC3E}">
        <p14:creationId xmlns:p14="http://schemas.microsoft.com/office/powerpoint/2010/main" val="1517206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image" Target="../media/image2.jpe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1.jpeg"/><Relationship Id="rId5" Type="http://schemas.openxmlformats.org/officeDocument/2006/relationships/theme" Target="../theme/theme3.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8548"/>
            <a:ext cx="9144000"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latin typeface="Arial" charset="0"/>
                <a:ea typeface="Arial" charset="0"/>
                <a:cs typeface="Arial" charset="0"/>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latin typeface="Arial" charset="0"/>
                <a:ea typeface="Arial" charset="0"/>
                <a:cs typeface="Arial" charset="0"/>
              </a:defRPr>
            </a:lvl1pPr>
          </a:lstStyle>
          <a:p>
            <a:endParaRPr lang="en-US" dirty="0"/>
          </a:p>
        </p:txBody>
      </p:sp>
      <p:sp>
        <p:nvSpPr>
          <p:cNvPr id="6" name="Slide Number Placeholder 5"/>
          <p:cNvSpPr>
            <a:spLocks noGrp="1"/>
          </p:cNvSpPr>
          <p:nvPr>
            <p:ph type="sldNum" sz="quarter" idx="4"/>
          </p:nvPr>
        </p:nvSpPr>
        <p:spPr>
          <a:xfrm>
            <a:off x="6997212" y="6356351"/>
            <a:ext cx="2057400" cy="365125"/>
          </a:xfrm>
          <a:prstGeom prst="rect">
            <a:avLst/>
          </a:prstGeom>
        </p:spPr>
        <p:txBody>
          <a:bodyPr vert="horz" lIns="91440" tIns="45720" rIns="91440" bIns="45720" rtlCol="0" anchor="ctr"/>
          <a:lstStyle>
            <a:lvl1pPr algn="r">
              <a:defRPr sz="1200">
                <a:solidFill>
                  <a:schemeClr val="bg1"/>
                </a:solidFill>
                <a:latin typeface="Arial" charset="0"/>
                <a:ea typeface="Arial" charset="0"/>
                <a:cs typeface="Arial" charset="0"/>
              </a:defRPr>
            </a:lvl1pPr>
          </a:lstStyle>
          <a:p>
            <a:fld id="{893C5830-40F3-F04E-B2E3-10E6672BA8FF}" type="slidenum">
              <a:rPr lang="en-US" smtClean="0"/>
              <a:pPr/>
              <a:t>‹#›</a:t>
            </a:fld>
            <a:endParaRPr lang="en-US" dirty="0"/>
          </a:p>
        </p:txBody>
      </p:sp>
      <p:pic>
        <p:nvPicPr>
          <p:cNvPr id="8" name="Picture 7"/>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0" y="0"/>
            <a:ext cx="9144000" cy="6858000"/>
          </a:xfrm>
          <a:prstGeom prst="rect">
            <a:avLst/>
          </a:prstGeom>
        </p:spPr>
      </p:pic>
    </p:spTree>
    <p:extLst>
      <p:ext uri="{BB962C8B-B14F-4D97-AF65-F5344CB8AC3E}">
        <p14:creationId xmlns:p14="http://schemas.microsoft.com/office/powerpoint/2010/main" val="1092360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ftr="0" dt="0"/>
  <p:txStyles>
    <p:titleStyle>
      <a:lvl1pPr algn="l" defTabSz="914400" rtl="0" eaLnBrk="1" latinLnBrk="0" hangingPunct="1">
        <a:lnSpc>
          <a:spcPct val="90000"/>
        </a:lnSpc>
        <a:spcBef>
          <a:spcPct val="0"/>
        </a:spcBef>
        <a:buNone/>
        <a:defRPr sz="4400" kern="1200">
          <a:solidFill>
            <a:srgbClr val="30519D"/>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876880-3D05-33A2-38A1-97E58E9EE8C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0C5CA1-0623-9429-003C-BCDCD3C333C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543E62-63A8-C90B-65C8-18EFF7DE8DA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1F33877-4BE2-8A4C-B52D-864E58F0228C}" type="datetimeFigureOut">
              <a:rPr lang="en-US" smtClean="0"/>
              <a:t>9/7/23</a:t>
            </a:fld>
            <a:endParaRPr lang="en-US"/>
          </a:p>
        </p:txBody>
      </p:sp>
      <p:sp>
        <p:nvSpPr>
          <p:cNvPr id="5" name="Footer Placeholder 4">
            <a:extLst>
              <a:ext uri="{FF2B5EF4-FFF2-40B4-BE49-F238E27FC236}">
                <a16:creationId xmlns:a16="http://schemas.microsoft.com/office/drawing/2014/main" id="{93C75611-6581-6CC2-B74E-23C24F20606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538F00-AF39-3998-CF32-9B8CE7A56BA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0481641-4FB3-994E-B636-0AEDC83B76D4}" type="slidenum">
              <a:rPr lang="en-US" smtClean="0"/>
              <a:t>‹#›</a:t>
            </a:fld>
            <a:endParaRPr lang="en-US"/>
          </a:p>
        </p:txBody>
      </p:sp>
    </p:spTree>
    <p:extLst>
      <p:ext uri="{BB962C8B-B14F-4D97-AF65-F5344CB8AC3E}">
        <p14:creationId xmlns:p14="http://schemas.microsoft.com/office/powerpoint/2010/main" val="122648263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0" y="8548"/>
            <a:ext cx="9144000" cy="6858000"/>
          </a:xfrm>
          <a:prstGeom prst="rect">
            <a:avLst/>
          </a:prstGeom>
        </p:spPr>
      </p:pic>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bg1"/>
                </a:solidFill>
                <a:latin typeface="Arial" charset="0"/>
                <a:ea typeface="Arial" charset="0"/>
                <a:cs typeface="Arial" charset="0"/>
              </a:defRPr>
            </a:lvl1pPr>
          </a:lstStyle>
          <a:p>
            <a:r>
              <a:rPr lang="en-US"/>
              <a:t>E.C. Aschenauer</a:t>
            </a:r>
            <a:endParaRPr lang="en-US" dirty="0"/>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bg1"/>
                </a:solidFill>
                <a:latin typeface="Arial" charset="0"/>
                <a:ea typeface="Arial" charset="0"/>
                <a:cs typeface="Arial" charset="0"/>
              </a:defRPr>
            </a:lvl1pPr>
          </a:lstStyle>
          <a:p>
            <a:endParaRPr lang="en-US" dirty="0"/>
          </a:p>
        </p:txBody>
      </p:sp>
      <p:sp>
        <p:nvSpPr>
          <p:cNvPr id="6" name="Slide Number Placeholder 5"/>
          <p:cNvSpPr>
            <a:spLocks noGrp="1"/>
          </p:cNvSpPr>
          <p:nvPr>
            <p:ph type="sldNum" sz="quarter" idx="4"/>
          </p:nvPr>
        </p:nvSpPr>
        <p:spPr>
          <a:xfrm>
            <a:off x="6997212" y="6356353"/>
            <a:ext cx="2057400" cy="365125"/>
          </a:xfrm>
          <a:prstGeom prst="rect">
            <a:avLst/>
          </a:prstGeom>
        </p:spPr>
        <p:txBody>
          <a:bodyPr vert="horz" lIns="91440" tIns="45720" rIns="91440" bIns="45720" rtlCol="0" anchor="ctr"/>
          <a:lstStyle>
            <a:lvl1pPr algn="r">
              <a:defRPr sz="1200">
                <a:solidFill>
                  <a:schemeClr val="bg1"/>
                </a:solidFill>
                <a:latin typeface="Arial" charset="0"/>
                <a:ea typeface="Arial" charset="0"/>
                <a:cs typeface="Arial" charset="0"/>
              </a:defRPr>
            </a:lvl1pPr>
          </a:lstStyle>
          <a:p>
            <a:fld id="{893C5830-40F3-F04E-B2E3-10E6672BA8FF}" type="slidenum">
              <a:rPr lang="en-US" smtClean="0"/>
              <a:pPr/>
              <a:t>‹#›</a:t>
            </a:fld>
            <a:endParaRPr lang="en-US" dirty="0"/>
          </a:p>
        </p:txBody>
      </p:sp>
      <p:pic>
        <p:nvPicPr>
          <p:cNvPr id="8" name="Picture 7"/>
          <p:cNvPicPr>
            <a:picLocks noChangeAspect="1"/>
          </p:cNvPicPr>
          <p:nvPr userDrawn="1"/>
        </p:nvPicPr>
        <p:blipFill>
          <a:blip r:embed="rId7"/>
          <a:srcRect/>
          <a:stretch/>
        </p:blipFill>
        <p:spPr>
          <a:xfrm>
            <a:off x="0" y="0"/>
            <a:ext cx="9144000" cy="6858000"/>
          </a:xfrm>
          <a:prstGeom prst="rect">
            <a:avLst/>
          </a:prstGeom>
        </p:spPr>
      </p:pic>
    </p:spTree>
    <p:extLst>
      <p:ext uri="{BB962C8B-B14F-4D97-AF65-F5344CB8AC3E}">
        <p14:creationId xmlns:p14="http://schemas.microsoft.com/office/powerpoint/2010/main" val="134301068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Lst>
  <p:hf hdr="0" ftr="0" dt="0"/>
  <p:txStyles>
    <p:titleStyle>
      <a:lvl1pPr algn="l" defTabSz="914400" rtl="0" eaLnBrk="1" latinLnBrk="0" hangingPunct="1">
        <a:lnSpc>
          <a:spcPct val="90000"/>
        </a:lnSpc>
        <a:spcBef>
          <a:spcPct val="0"/>
        </a:spcBef>
        <a:buNone/>
        <a:defRPr sz="4400" kern="1200">
          <a:solidFill>
            <a:srgbClr val="30519D"/>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brookhavenlab.sharepoint.com/:x:/s/EICPublicSharingDocs/EaKgRMnPD4BFoKK-x05lUrQB4PiJyr8tVjc7LitCkW9khA?e=ztlOrX"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indico.bnl.gov/event/20113/" TargetMode="External"/><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hyperlink" Target="https://indico.bnl.gov/event/20113/contributions/78874/attachments/49503/84573/DAC-Closeout-0823.pptx"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245E5-B96D-4C8D-947E-45F782E4165F}"/>
              </a:ext>
            </a:extLst>
          </p:cNvPr>
          <p:cNvSpPr>
            <a:spLocks noGrp="1"/>
          </p:cNvSpPr>
          <p:nvPr>
            <p:ph type="ctrTitle"/>
          </p:nvPr>
        </p:nvSpPr>
        <p:spPr>
          <a:xfrm>
            <a:off x="1915886" y="1654052"/>
            <a:ext cx="7089889" cy="1774948"/>
          </a:xfrm>
        </p:spPr>
        <p:txBody>
          <a:bodyPr>
            <a:normAutofit fontScale="90000"/>
          </a:bodyPr>
          <a:lstStyle/>
          <a:p>
            <a:r>
              <a:rPr lang="en-US" dirty="0"/>
              <a:t>EIC Project Update</a:t>
            </a:r>
            <a:br>
              <a:rPr lang="en-US" dirty="0"/>
            </a:br>
            <a:br>
              <a:rPr lang="en-US" dirty="0"/>
            </a:br>
            <a:endParaRPr lang="en-US" dirty="0"/>
          </a:p>
        </p:txBody>
      </p:sp>
      <p:sp>
        <p:nvSpPr>
          <p:cNvPr id="3" name="Subtitle 2">
            <a:extLst>
              <a:ext uri="{FF2B5EF4-FFF2-40B4-BE49-F238E27FC236}">
                <a16:creationId xmlns:a16="http://schemas.microsoft.com/office/drawing/2014/main" id="{35F1F55E-30EE-4C1A-8892-83A289C0D6EE}"/>
              </a:ext>
            </a:extLst>
          </p:cNvPr>
          <p:cNvSpPr>
            <a:spLocks noGrp="1"/>
          </p:cNvSpPr>
          <p:nvPr>
            <p:ph type="subTitle" idx="1"/>
          </p:nvPr>
        </p:nvSpPr>
        <p:spPr>
          <a:xfrm>
            <a:off x="3899422" y="3429000"/>
            <a:ext cx="5230906" cy="1980560"/>
          </a:xfrm>
        </p:spPr>
        <p:txBody>
          <a:bodyPr vert="horz" lIns="91440" tIns="45720" rIns="91440" bIns="45720" rtlCol="0" anchor="t">
            <a:normAutofit fontScale="85000" lnSpcReduction="20000"/>
          </a:bodyPr>
          <a:lstStyle/>
          <a:p>
            <a:endParaRPr lang="en-US" dirty="0">
              <a:effectLst/>
              <a:latin typeface="Arial"/>
              <a:cs typeface="Arial"/>
            </a:endParaRPr>
          </a:p>
          <a:p>
            <a:r>
              <a:rPr lang="en-US" dirty="0">
                <a:effectLst/>
              </a:rPr>
              <a:t>Elke </a:t>
            </a:r>
            <a:r>
              <a:rPr lang="en-US" dirty="0" err="1">
                <a:effectLst/>
              </a:rPr>
              <a:t>Aschenauer</a:t>
            </a:r>
            <a:r>
              <a:rPr lang="en-US" dirty="0">
                <a:effectLst/>
              </a:rPr>
              <a:t> and Rolf Ent</a:t>
            </a:r>
          </a:p>
          <a:p>
            <a:pPr>
              <a:lnSpc>
                <a:spcPct val="120000"/>
              </a:lnSpc>
            </a:pPr>
            <a:r>
              <a:rPr lang="en-US" dirty="0">
                <a:effectLst/>
              </a:rPr>
              <a:t>Co-Associate Directors for the Experimental Program</a:t>
            </a:r>
          </a:p>
          <a:p>
            <a:r>
              <a:rPr lang="en-US" dirty="0" err="1">
                <a:effectLst/>
              </a:rPr>
              <a:t>ePIC</a:t>
            </a:r>
            <a:r>
              <a:rPr lang="en-US" dirty="0">
                <a:effectLst/>
              </a:rPr>
              <a:t> </a:t>
            </a:r>
            <a:r>
              <a:rPr lang="en-US" dirty="0"/>
              <a:t>General</a:t>
            </a:r>
            <a:r>
              <a:rPr lang="en-US" dirty="0">
                <a:effectLst/>
              </a:rPr>
              <a:t> Meeting</a:t>
            </a:r>
          </a:p>
          <a:p>
            <a:r>
              <a:rPr lang="en-US" sz="1400" dirty="0"/>
              <a:t>September 7</a:t>
            </a:r>
            <a:r>
              <a:rPr lang="en-US" sz="1400" baseline="30000" dirty="0"/>
              <a:t>th</a:t>
            </a:r>
            <a:r>
              <a:rPr lang="en-US" sz="1400" dirty="0"/>
              <a:t>  </a:t>
            </a:r>
            <a:r>
              <a:rPr lang="en-US" sz="1400" dirty="0">
                <a:effectLst/>
              </a:rPr>
              <a:t>2023</a:t>
            </a:r>
          </a:p>
        </p:txBody>
      </p:sp>
    </p:spTree>
    <p:extLst>
      <p:ext uri="{BB962C8B-B14F-4D97-AF65-F5344CB8AC3E}">
        <p14:creationId xmlns:p14="http://schemas.microsoft.com/office/powerpoint/2010/main" val="3107237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E698B1-07A2-47ED-8C5C-828ACFBD8C1E}"/>
              </a:ext>
            </a:extLst>
          </p:cNvPr>
          <p:cNvSpPr>
            <a:spLocks noGrp="1"/>
          </p:cNvSpPr>
          <p:nvPr>
            <p:ph type="sldNum" sz="quarter" idx="12"/>
          </p:nvPr>
        </p:nvSpPr>
        <p:spPr/>
        <p:txBody>
          <a:bodyPr/>
          <a:lstStyle/>
          <a:p>
            <a:fld id="{893C5830-40F3-F04E-B2E3-10E6672BA8FF}" type="slidenum">
              <a:rPr lang="en-US" smtClean="0"/>
              <a:t>10</a:t>
            </a:fld>
            <a:endParaRPr lang="en-US" dirty="0"/>
          </a:p>
        </p:txBody>
      </p:sp>
      <p:sp>
        <p:nvSpPr>
          <p:cNvPr id="3" name="Title 1">
            <a:extLst>
              <a:ext uri="{FF2B5EF4-FFF2-40B4-BE49-F238E27FC236}">
                <a16:creationId xmlns:a16="http://schemas.microsoft.com/office/drawing/2014/main" id="{6B9EF38F-FB7E-DF4F-0B65-21B22408F725}"/>
              </a:ext>
            </a:extLst>
          </p:cNvPr>
          <p:cNvSpPr txBox="1">
            <a:spLocks/>
          </p:cNvSpPr>
          <p:nvPr/>
        </p:nvSpPr>
        <p:spPr>
          <a:xfrm>
            <a:off x="243840" y="21371"/>
            <a:ext cx="8308322" cy="582845"/>
          </a:xfrm>
          <a:prstGeom prst="rect">
            <a:avLst/>
          </a:prstGeom>
        </p:spPr>
        <p:txBody>
          <a:bodyPr>
            <a:normAutofit/>
          </a:bodyPr>
          <a:lstStyle>
            <a:lvl1pPr algn="l" defTabSz="914400" rtl="0" eaLnBrk="1" latinLnBrk="0" hangingPunct="1">
              <a:lnSpc>
                <a:spcPct val="90000"/>
              </a:lnSpc>
              <a:spcBef>
                <a:spcPct val="0"/>
              </a:spcBef>
              <a:buNone/>
              <a:defRPr sz="4400" kern="1200">
                <a:solidFill>
                  <a:srgbClr val="30519D"/>
                </a:solidFill>
                <a:latin typeface="Arial" charset="0"/>
                <a:ea typeface="Arial" charset="0"/>
                <a:cs typeface="Arial" charset="0"/>
              </a:defRPr>
            </a:lvl1pPr>
          </a:lstStyle>
          <a:p>
            <a:r>
              <a:rPr lang="en-US" sz="3200" dirty="0"/>
              <a:t>DAC Design Review – Our Summary II</a:t>
            </a:r>
          </a:p>
        </p:txBody>
      </p:sp>
      <p:sp>
        <p:nvSpPr>
          <p:cNvPr id="7" name="TextBox 6">
            <a:extLst>
              <a:ext uri="{FF2B5EF4-FFF2-40B4-BE49-F238E27FC236}">
                <a16:creationId xmlns:a16="http://schemas.microsoft.com/office/drawing/2014/main" id="{C065A493-19F2-4523-B493-F0F0E8488621}"/>
              </a:ext>
            </a:extLst>
          </p:cNvPr>
          <p:cNvSpPr txBox="1"/>
          <p:nvPr/>
        </p:nvSpPr>
        <p:spPr>
          <a:xfrm>
            <a:off x="194836" y="604216"/>
            <a:ext cx="8754327" cy="4785926"/>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dirty="0">
                <a:solidFill>
                  <a:srgbClr val="FF0000"/>
                </a:solidFill>
                <a:latin typeface="Arial" panose="020B0604020202020204" pitchFamily="34" charset="0"/>
                <a:cs typeface="Arial" panose="020B0604020202020204" pitchFamily="34" charset="0"/>
              </a:rPr>
              <a:t>Far-forward detectors are at a less advanced stage of design, with open technology choices being investigated.</a:t>
            </a:r>
          </a:p>
          <a:p>
            <a:pPr lvl="1">
              <a:spcAft>
                <a:spcPts val="600"/>
              </a:spcAft>
            </a:pPr>
            <a:r>
              <a:rPr lang="en-US" dirty="0">
                <a:solidFill>
                  <a:srgbClr val="FF000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sym typeface="Wingdings" panose="05000000000000000000" pitchFamily="2" charset="2"/>
              </a:rPr>
              <a:t> We asked </a:t>
            </a:r>
            <a:r>
              <a:rPr lang="en-US" dirty="0" err="1">
                <a:latin typeface="Arial" panose="020B0604020202020204" pitchFamily="34" charset="0"/>
                <a:cs typeface="Arial" panose="020B0604020202020204" pitchFamily="34" charset="0"/>
                <a:sym typeface="Wingdings" panose="05000000000000000000" pitchFamily="2" charset="2"/>
              </a:rPr>
              <a:t>Yulia</a:t>
            </a:r>
            <a:r>
              <a:rPr lang="en-US" dirty="0">
                <a:latin typeface="Arial" panose="020B0604020202020204" pitchFamily="34" charset="0"/>
                <a:cs typeface="Arial" panose="020B0604020202020204" pitchFamily="34" charset="0"/>
                <a:sym typeface="Wingdings" panose="05000000000000000000" pitchFamily="2" charset="2"/>
              </a:rPr>
              <a:t> to make a table of baseline detector choices based on the </a:t>
            </a:r>
            <a:r>
              <a:rPr lang="en-US" u="sng" dirty="0">
                <a:latin typeface="Arial" panose="020B0604020202020204" pitchFamily="34" charset="0"/>
                <a:cs typeface="Arial" panose="020B0604020202020204" pitchFamily="34" charset="0"/>
                <a:sym typeface="Wingdings" panose="05000000000000000000" pitchFamily="2" charset="2"/>
              </a:rPr>
              <a:t>requirements</a:t>
            </a:r>
            <a:r>
              <a:rPr lang="en-US" dirty="0">
                <a:latin typeface="Arial" panose="020B0604020202020204" pitchFamily="34" charset="0"/>
                <a:cs typeface="Arial" panose="020B0604020202020204" pitchFamily="34" charset="0"/>
                <a:sym typeface="Wingdings" panose="05000000000000000000" pitchFamily="2" charset="2"/>
              </a:rPr>
              <a:t>. Any alternate technology will need to go through the change process vetted by </a:t>
            </a:r>
            <a:r>
              <a:rPr lang="en-US" dirty="0" err="1">
                <a:latin typeface="Arial" panose="020B0604020202020204" pitchFamily="34" charset="0"/>
                <a:cs typeface="Arial" panose="020B0604020202020204" pitchFamily="34" charset="0"/>
                <a:sym typeface="Wingdings" panose="05000000000000000000" pitchFamily="2" charset="2"/>
              </a:rPr>
              <a:t>ePIC</a:t>
            </a:r>
            <a:r>
              <a:rPr lang="en-US" dirty="0">
                <a:latin typeface="Arial" panose="020B0604020202020204" pitchFamily="34" charset="0"/>
                <a:cs typeface="Arial" panose="020B0604020202020204" pitchFamily="34" charset="0"/>
                <a:sym typeface="Wingdings" panose="05000000000000000000" pitchFamily="2" charset="2"/>
              </a:rPr>
              <a:t> and a possible later formal project change control process.</a:t>
            </a:r>
          </a:p>
          <a:p>
            <a:pPr lvl="1">
              <a:spcAft>
                <a:spcPts val="600"/>
              </a:spcAft>
            </a:pPr>
            <a:r>
              <a:rPr lang="en-US" dirty="0">
                <a:latin typeface="Arial" panose="020B0604020202020204" pitchFamily="34" charset="0"/>
                <a:cs typeface="Arial" panose="020B0604020202020204" pitchFamily="34" charset="0"/>
                <a:sym typeface="Wingdings" panose="05000000000000000000" pitchFamily="2" charset="2"/>
              </a:rPr>
              <a:t>	 We will start frequent meetings with far-forward/far-backward groups.</a:t>
            </a:r>
            <a:endParaRPr lang="en-US" dirty="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dirty="0">
                <a:solidFill>
                  <a:srgbClr val="FF0000"/>
                </a:solidFill>
                <a:latin typeface="Arial" panose="020B0604020202020204" pitchFamily="34" charset="0"/>
                <a:cs typeface="Arial" panose="020B0604020202020204" pitchFamily="34" charset="0"/>
              </a:rPr>
              <a:t>Dual RICH flagged as one system that is less advanced</a:t>
            </a:r>
          </a:p>
          <a:p>
            <a:pPr lvl="2">
              <a:spcAft>
                <a:spcPts val="600"/>
              </a:spcAft>
            </a:pPr>
            <a:r>
              <a:rPr lang="en-US" dirty="0">
                <a:latin typeface="Arial" panose="020B0604020202020204" pitchFamily="34" charset="0"/>
                <a:cs typeface="Arial" panose="020B0604020202020204" pitchFamily="34" charset="0"/>
                <a:sym typeface="Wingdings" panose="05000000000000000000" pitchFamily="2" charset="2"/>
              </a:rPr>
              <a:t> We need to make decisions here on the design, as the </a:t>
            </a:r>
            <a:r>
              <a:rPr lang="en-US" dirty="0" err="1">
                <a:latin typeface="Arial" panose="020B0604020202020204" pitchFamily="34" charset="0"/>
                <a:cs typeface="Arial" panose="020B0604020202020204" pitchFamily="34" charset="0"/>
                <a:sym typeface="Wingdings" panose="05000000000000000000" pitchFamily="2" charset="2"/>
              </a:rPr>
              <a:t>dRICH</a:t>
            </a:r>
            <a:r>
              <a:rPr lang="en-US" dirty="0">
                <a:latin typeface="Arial" panose="020B0604020202020204" pitchFamily="34" charset="0"/>
                <a:cs typeface="Arial" panose="020B0604020202020204" pitchFamily="34" charset="0"/>
                <a:sym typeface="Wingdings" panose="05000000000000000000" pitchFamily="2" charset="2"/>
              </a:rPr>
              <a:t> also affects service integration, installation, maintenance plans, etc.</a:t>
            </a:r>
            <a:endParaRPr lang="en-US" dirty="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dirty="0">
                <a:solidFill>
                  <a:srgbClr val="FF0000"/>
                </a:solidFill>
                <a:latin typeface="Arial" panose="020B0604020202020204" pitchFamily="34" charset="0"/>
                <a:cs typeface="Arial" panose="020B0604020202020204" pitchFamily="34" charset="0"/>
              </a:rPr>
              <a:t>MPGDs flagged in many areas</a:t>
            </a:r>
          </a:p>
          <a:p>
            <a:pPr marL="1200150" lvl="2" indent="-285750">
              <a:spcAft>
                <a:spcPts val="600"/>
              </a:spcAft>
              <a:buFont typeface="Wingdings" panose="05000000000000000000" pitchFamily="2" charset="2"/>
              <a:buChar char="à"/>
            </a:pPr>
            <a:r>
              <a:rPr lang="en-US" dirty="0">
                <a:latin typeface="Arial" panose="020B0604020202020204" pitchFamily="34" charset="0"/>
                <a:cs typeface="Arial" panose="020B0604020202020204" pitchFamily="34" charset="0"/>
                <a:sym typeface="Wingdings" panose="05000000000000000000" pitchFamily="2" charset="2"/>
              </a:rPr>
              <a:t>What is proposed is a long R&amp;D program and this is not compatible with the EIC project. We need to define the path forward and make decisions.</a:t>
            </a:r>
          </a:p>
          <a:p>
            <a:pPr marL="1200150" lvl="2" indent="-285750">
              <a:spcAft>
                <a:spcPts val="600"/>
              </a:spcAft>
              <a:buFont typeface="Wingdings" panose="05000000000000000000" pitchFamily="2" charset="2"/>
              <a:buChar char="à"/>
            </a:pPr>
            <a:r>
              <a:rPr lang="en-US" dirty="0">
                <a:latin typeface="Arial" panose="020B0604020202020204" pitchFamily="34" charset="0"/>
                <a:cs typeface="Arial" panose="020B0604020202020204" pitchFamily="34" charset="0"/>
                <a:sym typeface="Wingdings" panose="05000000000000000000" pitchFamily="2" charset="2"/>
              </a:rPr>
              <a:t>We will start frequent meetings with the MPGD/tracking groups to expedite.</a:t>
            </a:r>
            <a:endParaRPr lang="en-US"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206D0D8-54BE-5F44-AEE2-C71E5C01D85F}"/>
              </a:ext>
            </a:extLst>
          </p:cNvPr>
          <p:cNvSpPr txBox="1"/>
          <p:nvPr/>
        </p:nvSpPr>
        <p:spPr>
          <a:xfrm>
            <a:off x="727806" y="5603655"/>
            <a:ext cx="7843366" cy="369332"/>
          </a:xfrm>
          <a:prstGeom prst="rect">
            <a:avLst/>
          </a:prstGeom>
          <a:noFill/>
        </p:spPr>
        <p:txBody>
          <a:bodyPr wrap="none" rtlCol="0">
            <a:spAutoFit/>
          </a:bodyPr>
          <a:lstStyle/>
          <a:p>
            <a:r>
              <a:rPr lang="en-US" b="1" dirty="0">
                <a:solidFill>
                  <a:srgbClr val="0000FF"/>
                </a:solidFill>
              </a:rPr>
              <a:t>Will share the final report with the collaboration as soon as it becomes available</a:t>
            </a:r>
          </a:p>
        </p:txBody>
      </p:sp>
    </p:spTree>
    <p:extLst>
      <p:ext uri="{BB962C8B-B14F-4D97-AF65-F5344CB8AC3E}">
        <p14:creationId xmlns:p14="http://schemas.microsoft.com/office/powerpoint/2010/main" val="4191543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391949A-465D-D04F-81F0-5DE969DAAF3C}"/>
              </a:ext>
            </a:extLst>
          </p:cNvPr>
          <p:cNvSpPr>
            <a:spLocks noGrp="1"/>
          </p:cNvSpPr>
          <p:nvPr>
            <p:ph type="sldNum" sz="quarter" idx="12"/>
          </p:nvPr>
        </p:nvSpPr>
        <p:spPr/>
        <p:txBody>
          <a:bodyPr/>
          <a:lstStyle/>
          <a:p>
            <a:fld id="{893C5830-40F3-F04E-B2E3-10E6672BA8FF}" type="slidenum">
              <a:rPr lang="en-US" smtClean="0"/>
              <a:pPr/>
              <a:t>11</a:t>
            </a:fld>
            <a:endParaRPr lang="en-US"/>
          </a:p>
        </p:txBody>
      </p:sp>
      <p:sp>
        <p:nvSpPr>
          <p:cNvPr id="4" name="Title 3">
            <a:extLst>
              <a:ext uri="{FF2B5EF4-FFF2-40B4-BE49-F238E27FC236}">
                <a16:creationId xmlns:a16="http://schemas.microsoft.com/office/drawing/2014/main" id="{8C347FD0-FEF4-9A4B-9868-B20545C2DF6C}"/>
              </a:ext>
            </a:extLst>
          </p:cNvPr>
          <p:cNvSpPr>
            <a:spLocks noGrp="1"/>
          </p:cNvSpPr>
          <p:nvPr>
            <p:ph type="title"/>
          </p:nvPr>
        </p:nvSpPr>
        <p:spPr>
          <a:xfrm>
            <a:off x="0" y="1"/>
            <a:ext cx="9115572" cy="537960"/>
          </a:xfrm>
        </p:spPr>
        <p:txBody>
          <a:bodyPr>
            <a:normAutofit/>
          </a:bodyPr>
          <a:lstStyle/>
          <a:p>
            <a:r>
              <a:rPr lang="en-US" sz="3200" dirty="0"/>
              <a:t>Integration Model Overview – Inner Detector</a:t>
            </a:r>
          </a:p>
        </p:txBody>
      </p:sp>
      <p:sp>
        <p:nvSpPr>
          <p:cNvPr id="2" name="Content Placeholder 2">
            <a:extLst>
              <a:ext uri="{FF2B5EF4-FFF2-40B4-BE49-F238E27FC236}">
                <a16:creationId xmlns:a16="http://schemas.microsoft.com/office/drawing/2014/main" id="{D041A0B9-6D36-A30C-D61C-48BD654AE482}"/>
              </a:ext>
            </a:extLst>
          </p:cNvPr>
          <p:cNvSpPr txBox="1">
            <a:spLocks/>
          </p:cNvSpPr>
          <p:nvPr/>
        </p:nvSpPr>
        <p:spPr>
          <a:xfrm>
            <a:off x="101600" y="628795"/>
            <a:ext cx="6667153" cy="5210559"/>
          </a:xfrm>
          <a:prstGeom prst="rect">
            <a:avLst/>
          </a:prstGeom>
        </p:spPr>
        <p:txBody>
          <a:bodyPr numCol="1">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US" sz="1600" b="1" dirty="0"/>
              <a:t>EEEMCAL: </a:t>
            </a:r>
            <a:r>
              <a:rPr lang="en-US" sz="1600" dirty="0"/>
              <a:t>Will be slid in on rails at 3 &amp; 9 O’clock positions</a:t>
            </a:r>
          </a:p>
          <a:p>
            <a:pPr>
              <a:lnSpc>
                <a:spcPct val="100000"/>
              </a:lnSpc>
              <a:spcBef>
                <a:spcPts val="600"/>
              </a:spcBef>
            </a:pPr>
            <a:r>
              <a:rPr lang="en-US" sz="1600" b="1" dirty="0" err="1"/>
              <a:t>pfRICH</a:t>
            </a:r>
            <a:r>
              <a:rPr lang="en-US" sz="1600" b="1" dirty="0"/>
              <a:t>: </a:t>
            </a:r>
            <a:r>
              <a:rPr lang="en-US" sz="1600" dirty="0"/>
              <a:t>Will most likely use the same rail structure that the EEEMCAL uses</a:t>
            </a:r>
          </a:p>
          <a:p>
            <a:pPr>
              <a:lnSpc>
                <a:spcPct val="100000"/>
              </a:lnSpc>
              <a:spcBef>
                <a:spcPts val="600"/>
              </a:spcBef>
            </a:pPr>
            <a:r>
              <a:rPr lang="en-US" sz="1600" b="1" dirty="0"/>
              <a:t>AC-LGAD: </a:t>
            </a:r>
            <a:r>
              <a:rPr lang="en-US" sz="1600" dirty="0"/>
              <a:t>Cylinder and disk models are placeholders. A support structure is being developed that will house the AC-LGAD, Inner MPGDs &amp; disks and all the Silicon Trackers</a:t>
            </a:r>
          </a:p>
          <a:p>
            <a:pPr>
              <a:lnSpc>
                <a:spcPct val="100000"/>
              </a:lnSpc>
              <a:spcBef>
                <a:spcPts val="600"/>
              </a:spcBef>
            </a:pPr>
            <a:r>
              <a:rPr lang="en-US" sz="1600" b="1" dirty="0"/>
              <a:t>MPGDs: </a:t>
            </a:r>
            <a:r>
              <a:rPr lang="en-US" sz="1600" dirty="0"/>
              <a:t>Consists of outer and inner barrel layers along with 4 disks, 2 on each end. Outer layer will be supported with the DIRC</a:t>
            </a:r>
          </a:p>
          <a:p>
            <a:pPr>
              <a:lnSpc>
                <a:spcPct val="100000"/>
              </a:lnSpc>
              <a:spcBef>
                <a:spcPts val="600"/>
              </a:spcBef>
            </a:pPr>
            <a:r>
              <a:rPr lang="en-US" sz="1600" b="1" dirty="0"/>
              <a:t>Silicon Vertex &amp; Sagitta Silicon: </a:t>
            </a:r>
            <a:r>
              <a:rPr lang="en-US" sz="1600" dirty="0"/>
              <a:t>Will use same support structure as other inner detectors</a:t>
            </a:r>
            <a:endParaRPr lang="en-US" sz="1600" b="1" dirty="0"/>
          </a:p>
          <a:p>
            <a:pPr>
              <a:lnSpc>
                <a:spcPct val="100000"/>
              </a:lnSpc>
              <a:spcBef>
                <a:spcPts val="600"/>
              </a:spcBef>
            </a:pPr>
            <a:r>
              <a:rPr lang="en-US" sz="1600" b="1" dirty="0"/>
              <a:t>Si Disks: </a:t>
            </a:r>
            <a:r>
              <a:rPr lang="en-US" sz="1600" dirty="0"/>
              <a:t>10 Disks total, 5 each side, using same support structure as other inner detectors</a:t>
            </a:r>
            <a:endParaRPr lang="en-US" sz="1600" b="1" dirty="0"/>
          </a:p>
        </p:txBody>
      </p:sp>
      <p:grpSp>
        <p:nvGrpSpPr>
          <p:cNvPr id="7" name="Group 6">
            <a:extLst>
              <a:ext uri="{FF2B5EF4-FFF2-40B4-BE49-F238E27FC236}">
                <a16:creationId xmlns:a16="http://schemas.microsoft.com/office/drawing/2014/main" id="{2DE3E698-EB64-3396-E76A-DE8707DE1BB6}"/>
              </a:ext>
            </a:extLst>
          </p:cNvPr>
          <p:cNvGrpSpPr>
            <a:grpSpLocks noChangeAspect="1"/>
          </p:cNvGrpSpPr>
          <p:nvPr/>
        </p:nvGrpSpPr>
        <p:grpSpPr>
          <a:xfrm>
            <a:off x="75241" y="3977312"/>
            <a:ext cx="8993518" cy="2543687"/>
            <a:chOff x="542152" y="3396650"/>
            <a:chExt cx="10835567" cy="3064683"/>
          </a:xfrm>
        </p:grpSpPr>
        <p:pic>
          <p:nvPicPr>
            <p:cNvPr id="14" name="Picture 13">
              <a:extLst>
                <a:ext uri="{FF2B5EF4-FFF2-40B4-BE49-F238E27FC236}">
                  <a16:creationId xmlns:a16="http://schemas.microsoft.com/office/drawing/2014/main" id="{83C2059F-D28F-DB98-1A97-C1C9A9B1F15A}"/>
                </a:ext>
              </a:extLst>
            </p:cNvPr>
            <p:cNvPicPr>
              <a:picLocks noChangeAspect="1"/>
            </p:cNvPicPr>
            <p:nvPr/>
          </p:nvPicPr>
          <p:blipFill>
            <a:blip r:embed="rId2"/>
            <a:stretch>
              <a:fillRect/>
            </a:stretch>
          </p:blipFill>
          <p:spPr>
            <a:xfrm>
              <a:off x="542152" y="3690699"/>
              <a:ext cx="10835567" cy="2770634"/>
            </a:xfrm>
            <a:prstGeom prst="rect">
              <a:avLst/>
            </a:prstGeom>
          </p:spPr>
        </p:pic>
        <p:sp>
          <p:nvSpPr>
            <p:cNvPr id="15" name="Rectangle 14">
              <a:extLst>
                <a:ext uri="{FF2B5EF4-FFF2-40B4-BE49-F238E27FC236}">
                  <a16:creationId xmlns:a16="http://schemas.microsoft.com/office/drawing/2014/main" id="{C2061A55-A671-22B7-3A2E-9A1A0DDE0AB5}"/>
                </a:ext>
              </a:extLst>
            </p:cNvPr>
            <p:cNvSpPr/>
            <p:nvPr/>
          </p:nvSpPr>
          <p:spPr>
            <a:xfrm>
              <a:off x="5168185" y="3508136"/>
              <a:ext cx="1134885" cy="365125"/>
            </a:xfrm>
            <a:prstGeom prst="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MPGDs</a:t>
              </a:r>
            </a:p>
          </p:txBody>
        </p:sp>
        <p:sp>
          <p:nvSpPr>
            <p:cNvPr id="16" name="Rectangle 15">
              <a:extLst>
                <a:ext uri="{FF2B5EF4-FFF2-40B4-BE49-F238E27FC236}">
                  <a16:creationId xmlns:a16="http://schemas.microsoft.com/office/drawing/2014/main" id="{F4312783-B708-EBDC-2166-B3E36F2A5E85}"/>
                </a:ext>
              </a:extLst>
            </p:cNvPr>
            <p:cNvSpPr/>
            <p:nvPr/>
          </p:nvSpPr>
          <p:spPr>
            <a:xfrm>
              <a:off x="2965142" y="3589765"/>
              <a:ext cx="1134885" cy="365125"/>
            </a:xfrm>
            <a:prstGeom prst="rect">
              <a:avLst/>
            </a:prstGeom>
            <a:solidFill>
              <a:schemeClr val="accent2">
                <a:lumMod val="20000"/>
                <a:lumOff val="8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pfRICH</a:t>
              </a:r>
            </a:p>
          </p:txBody>
        </p:sp>
        <p:sp>
          <p:nvSpPr>
            <p:cNvPr id="18" name="Rectangle 17">
              <a:extLst>
                <a:ext uri="{FF2B5EF4-FFF2-40B4-BE49-F238E27FC236}">
                  <a16:creationId xmlns:a16="http://schemas.microsoft.com/office/drawing/2014/main" id="{A7D1E6EC-60B3-0016-DCE8-36E451288419}"/>
                </a:ext>
              </a:extLst>
            </p:cNvPr>
            <p:cNvSpPr/>
            <p:nvPr/>
          </p:nvSpPr>
          <p:spPr>
            <a:xfrm>
              <a:off x="943874" y="4147541"/>
              <a:ext cx="1134885" cy="365125"/>
            </a:xfrm>
            <a:prstGeom prst="rect">
              <a:avLst/>
            </a:prstGeom>
            <a:solidFill>
              <a:schemeClr val="accent2">
                <a:lumMod val="20000"/>
                <a:lumOff val="8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EEEMCAL</a:t>
              </a:r>
            </a:p>
          </p:txBody>
        </p:sp>
        <p:sp>
          <p:nvSpPr>
            <p:cNvPr id="19" name="Rectangle 18">
              <a:extLst>
                <a:ext uri="{FF2B5EF4-FFF2-40B4-BE49-F238E27FC236}">
                  <a16:creationId xmlns:a16="http://schemas.microsoft.com/office/drawing/2014/main" id="{CF7DE891-F422-EEC3-C1DB-EC63B737547F}"/>
                </a:ext>
              </a:extLst>
            </p:cNvPr>
            <p:cNvSpPr/>
            <p:nvPr/>
          </p:nvSpPr>
          <p:spPr>
            <a:xfrm>
              <a:off x="5999746" y="6096208"/>
              <a:ext cx="1134885" cy="365125"/>
            </a:xfrm>
            <a:prstGeom prst="rect">
              <a:avLst/>
            </a:prstGeom>
            <a:solidFill>
              <a:schemeClr val="accent6">
                <a:lumMod val="20000"/>
                <a:lumOff val="80000"/>
              </a:schemeClr>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Si Disks</a:t>
              </a:r>
            </a:p>
          </p:txBody>
        </p:sp>
        <p:cxnSp>
          <p:nvCxnSpPr>
            <p:cNvPr id="21" name="Straight Arrow Connector 20">
              <a:extLst>
                <a:ext uri="{FF2B5EF4-FFF2-40B4-BE49-F238E27FC236}">
                  <a16:creationId xmlns:a16="http://schemas.microsoft.com/office/drawing/2014/main" id="{64F8FB2F-94C5-8639-450F-2702B1E98178}"/>
                </a:ext>
              </a:extLst>
            </p:cNvPr>
            <p:cNvCxnSpPr>
              <a:cxnSpLocks/>
              <a:stCxn id="19" idx="1"/>
            </p:cNvCxnSpPr>
            <p:nvPr/>
          </p:nvCxnSpPr>
          <p:spPr>
            <a:xfrm flipH="1" flipV="1">
              <a:off x="4936027" y="5719213"/>
              <a:ext cx="1063719" cy="559558"/>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39E28805-D1EB-1A6E-4EC5-971531507954}"/>
                </a:ext>
              </a:extLst>
            </p:cNvPr>
            <p:cNvSpPr/>
            <p:nvPr/>
          </p:nvSpPr>
          <p:spPr>
            <a:xfrm>
              <a:off x="8361905" y="3423969"/>
              <a:ext cx="1134885" cy="365125"/>
            </a:xfrm>
            <a:prstGeom prst="rect">
              <a:avLst/>
            </a:prstGeom>
            <a:solidFill>
              <a:srgbClr val="FFD3D3"/>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AC-LGAD</a:t>
              </a:r>
            </a:p>
          </p:txBody>
        </p:sp>
        <p:sp>
          <p:nvSpPr>
            <p:cNvPr id="26" name="Rectangle 25">
              <a:extLst>
                <a:ext uri="{FF2B5EF4-FFF2-40B4-BE49-F238E27FC236}">
                  <a16:creationId xmlns:a16="http://schemas.microsoft.com/office/drawing/2014/main" id="{3D369B14-0418-0221-08CE-3430FBBB458B}"/>
                </a:ext>
              </a:extLst>
            </p:cNvPr>
            <p:cNvSpPr/>
            <p:nvPr/>
          </p:nvSpPr>
          <p:spPr>
            <a:xfrm>
              <a:off x="6582902" y="3396650"/>
              <a:ext cx="982485" cy="517525"/>
            </a:xfrm>
            <a:prstGeom prst="rect">
              <a:avLst/>
            </a:prstGeom>
            <a:solidFill>
              <a:schemeClr val="accent6">
                <a:lumMod val="20000"/>
                <a:lumOff val="80000"/>
              </a:schemeClr>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Silicon Trackers</a:t>
              </a:r>
            </a:p>
          </p:txBody>
        </p:sp>
        <p:sp>
          <p:nvSpPr>
            <p:cNvPr id="27" name="Rectangle 26">
              <a:extLst>
                <a:ext uri="{FF2B5EF4-FFF2-40B4-BE49-F238E27FC236}">
                  <a16:creationId xmlns:a16="http://schemas.microsoft.com/office/drawing/2014/main" id="{FCCD9E73-AA3A-8BE7-A175-C358E10285D9}"/>
                </a:ext>
              </a:extLst>
            </p:cNvPr>
            <p:cNvSpPr/>
            <p:nvPr/>
          </p:nvSpPr>
          <p:spPr>
            <a:xfrm>
              <a:off x="701189" y="5489698"/>
              <a:ext cx="1134885" cy="365125"/>
            </a:xfrm>
            <a:prstGeom prst="rect">
              <a:avLst/>
            </a:prstGeom>
            <a:solidFill>
              <a:schemeClr val="accent2">
                <a:lumMod val="20000"/>
                <a:lumOff val="8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Beampipe</a:t>
              </a:r>
            </a:p>
          </p:txBody>
        </p:sp>
        <p:cxnSp>
          <p:nvCxnSpPr>
            <p:cNvPr id="28" name="Straight Arrow Connector 27">
              <a:extLst>
                <a:ext uri="{FF2B5EF4-FFF2-40B4-BE49-F238E27FC236}">
                  <a16:creationId xmlns:a16="http://schemas.microsoft.com/office/drawing/2014/main" id="{53ACF39B-287D-79DD-592A-C054871BB789}"/>
                </a:ext>
              </a:extLst>
            </p:cNvPr>
            <p:cNvCxnSpPr>
              <a:cxnSpLocks/>
              <a:stCxn id="26" idx="2"/>
            </p:cNvCxnSpPr>
            <p:nvPr/>
          </p:nvCxnSpPr>
          <p:spPr>
            <a:xfrm flipH="1">
              <a:off x="6482514" y="3914175"/>
              <a:ext cx="591631" cy="49081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12AF01E8-839A-0BE8-F15F-4879C15538F3}"/>
                </a:ext>
              </a:extLst>
            </p:cNvPr>
            <p:cNvCxnSpPr>
              <a:cxnSpLocks/>
              <a:stCxn id="15" idx="2"/>
            </p:cNvCxnSpPr>
            <p:nvPr/>
          </p:nvCxnSpPr>
          <p:spPr>
            <a:xfrm>
              <a:off x="5735628" y="3873261"/>
              <a:ext cx="182295" cy="397166"/>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922FBD3-CDEC-7BE6-BD49-E5E872245FD0}"/>
                </a:ext>
              </a:extLst>
            </p:cNvPr>
            <p:cNvCxnSpPr>
              <a:cxnSpLocks/>
            </p:cNvCxnSpPr>
            <p:nvPr/>
          </p:nvCxnSpPr>
          <p:spPr>
            <a:xfrm flipH="1">
              <a:off x="8606627" y="3802728"/>
              <a:ext cx="322721" cy="29690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8EB379A-18FF-9D17-D1B5-8362855762C6}"/>
                </a:ext>
              </a:extLst>
            </p:cNvPr>
            <p:cNvCxnSpPr>
              <a:cxnSpLocks/>
              <a:stCxn id="16" idx="3"/>
            </p:cNvCxnSpPr>
            <p:nvPr/>
          </p:nvCxnSpPr>
          <p:spPr>
            <a:xfrm>
              <a:off x="4100027" y="3772328"/>
              <a:ext cx="203287" cy="327304"/>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66FA5E75-CE3C-FDAC-F8EA-38EA9C20F2A4}"/>
                </a:ext>
              </a:extLst>
            </p:cNvPr>
            <p:cNvCxnSpPr>
              <a:cxnSpLocks/>
              <a:stCxn id="18" idx="3"/>
            </p:cNvCxnSpPr>
            <p:nvPr/>
          </p:nvCxnSpPr>
          <p:spPr>
            <a:xfrm>
              <a:off x="2078759" y="4330104"/>
              <a:ext cx="729446" cy="182562"/>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C81442FD-0154-3F34-8319-394CD91D969A}"/>
                </a:ext>
              </a:extLst>
            </p:cNvPr>
            <p:cNvCxnSpPr>
              <a:cxnSpLocks/>
              <a:stCxn id="27" idx="0"/>
            </p:cNvCxnSpPr>
            <p:nvPr/>
          </p:nvCxnSpPr>
          <p:spPr>
            <a:xfrm flipV="1">
              <a:off x="1268632" y="5153217"/>
              <a:ext cx="145063" cy="336481"/>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4660B6E5-1038-E10A-CFD0-725E684B8127}"/>
                </a:ext>
              </a:extLst>
            </p:cNvPr>
            <p:cNvCxnSpPr>
              <a:cxnSpLocks/>
              <a:stCxn id="22" idx="2"/>
            </p:cNvCxnSpPr>
            <p:nvPr/>
          </p:nvCxnSpPr>
          <p:spPr>
            <a:xfrm>
              <a:off x="8929348" y="3789094"/>
              <a:ext cx="168521" cy="54100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54745AEE-CF8D-ABEA-71C7-B8FC6F70CEBC}"/>
                </a:ext>
              </a:extLst>
            </p:cNvPr>
            <p:cNvCxnSpPr>
              <a:cxnSpLocks/>
              <a:stCxn id="19" idx="1"/>
            </p:cNvCxnSpPr>
            <p:nvPr/>
          </p:nvCxnSpPr>
          <p:spPr>
            <a:xfrm flipH="1" flipV="1">
              <a:off x="5247461" y="5719213"/>
              <a:ext cx="752285" cy="559558"/>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5947A17-B6A7-7B8F-4F3B-F8C143056508}"/>
                </a:ext>
              </a:extLst>
            </p:cNvPr>
            <p:cNvCxnSpPr>
              <a:cxnSpLocks/>
              <a:stCxn id="19" idx="1"/>
            </p:cNvCxnSpPr>
            <p:nvPr/>
          </p:nvCxnSpPr>
          <p:spPr>
            <a:xfrm flipH="1" flipV="1">
              <a:off x="5558038" y="5719213"/>
              <a:ext cx="441708" cy="559558"/>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C7BB122B-263D-9518-8E05-DB2B24E35DFA}"/>
                </a:ext>
              </a:extLst>
            </p:cNvPr>
            <p:cNvCxnSpPr>
              <a:cxnSpLocks/>
              <a:stCxn id="19" idx="0"/>
            </p:cNvCxnSpPr>
            <p:nvPr/>
          </p:nvCxnSpPr>
          <p:spPr>
            <a:xfrm flipH="1" flipV="1">
              <a:off x="5891140" y="5726676"/>
              <a:ext cx="676049" cy="369532"/>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C1943015-2D89-B8D6-ACAB-344C1965AC93}"/>
                </a:ext>
              </a:extLst>
            </p:cNvPr>
            <p:cNvCxnSpPr>
              <a:cxnSpLocks/>
              <a:stCxn id="19" idx="0"/>
            </p:cNvCxnSpPr>
            <p:nvPr/>
          </p:nvCxnSpPr>
          <p:spPr>
            <a:xfrm flipH="1" flipV="1">
              <a:off x="6141047" y="5422289"/>
              <a:ext cx="426142" cy="673919"/>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E7E2EE8D-906F-E722-1DE8-CE25C424D8EA}"/>
                </a:ext>
              </a:extLst>
            </p:cNvPr>
            <p:cNvCxnSpPr>
              <a:cxnSpLocks/>
              <a:stCxn id="19" idx="0"/>
            </p:cNvCxnSpPr>
            <p:nvPr/>
          </p:nvCxnSpPr>
          <p:spPr>
            <a:xfrm flipV="1">
              <a:off x="6567189" y="5422289"/>
              <a:ext cx="292786" cy="673919"/>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8535E55F-121F-3726-C0EA-6E3189054A3C}"/>
                </a:ext>
              </a:extLst>
            </p:cNvPr>
            <p:cNvCxnSpPr>
              <a:cxnSpLocks/>
              <a:stCxn id="19" idx="0"/>
            </p:cNvCxnSpPr>
            <p:nvPr/>
          </p:nvCxnSpPr>
          <p:spPr>
            <a:xfrm flipV="1">
              <a:off x="6567189" y="5719213"/>
              <a:ext cx="567442" cy="376995"/>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273CA6BA-3894-FB68-8A7F-753B5CC435BF}"/>
                </a:ext>
              </a:extLst>
            </p:cNvPr>
            <p:cNvCxnSpPr>
              <a:cxnSpLocks/>
              <a:stCxn id="19" idx="3"/>
            </p:cNvCxnSpPr>
            <p:nvPr/>
          </p:nvCxnSpPr>
          <p:spPr>
            <a:xfrm flipV="1">
              <a:off x="7134631" y="5719213"/>
              <a:ext cx="392918" cy="559558"/>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E5D5BFEC-5A2D-FC37-81B4-5FE9F8171B26}"/>
                </a:ext>
              </a:extLst>
            </p:cNvPr>
            <p:cNvCxnSpPr>
              <a:cxnSpLocks/>
              <a:stCxn id="19" idx="3"/>
            </p:cNvCxnSpPr>
            <p:nvPr/>
          </p:nvCxnSpPr>
          <p:spPr>
            <a:xfrm flipV="1">
              <a:off x="7134631" y="5726676"/>
              <a:ext cx="830616" cy="552095"/>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BEE13BE0-3F6C-337E-11B8-8285F69A186D}"/>
                </a:ext>
              </a:extLst>
            </p:cNvPr>
            <p:cNvCxnSpPr>
              <a:cxnSpLocks/>
              <a:stCxn id="19" idx="3"/>
            </p:cNvCxnSpPr>
            <p:nvPr/>
          </p:nvCxnSpPr>
          <p:spPr>
            <a:xfrm flipV="1">
              <a:off x="7134631" y="5740504"/>
              <a:ext cx="1333320" cy="538267"/>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89524CCB-370B-B058-C239-B588F3524148}"/>
                </a:ext>
              </a:extLst>
            </p:cNvPr>
            <p:cNvCxnSpPr>
              <a:cxnSpLocks/>
              <a:stCxn id="26" idx="2"/>
            </p:cNvCxnSpPr>
            <p:nvPr/>
          </p:nvCxnSpPr>
          <p:spPr>
            <a:xfrm flipH="1">
              <a:off x="6567188" y="3914175"/>
              <a:ext cx="506957" cy="712504"/>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9CF3ACE9-2023-11D1-A20C-0C0EE83EC105}"/>
                </a:ext>
              </a:extLst>
            </p:cNvPr>
            <p:cNvCxnSpPr>
              <a:cxnSpLocks/>
              <a:stCxn id="26" idx="2"/>
            </p:cNvCxnSpPr>
            <p:nvPr/>
          </p:nvCxnSpPr>
          <p:spPr>
            <a:xfrm flipH="1">
              <a:off x="6713582" y="3914175"/>
              <a:ext cx="360563" cy="961847"/>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8112057C-C051-F0F6-6B86-AAFCFD7F8758}"/>
                </a:ext>
              </a:extLst>
            </p:cNvPr>
            <p:cNvCxnSpPr>
              <a:cxnSpLocks/>
              <a:stCxn id="15" idx="1"/>
            </p:cNvCxnSpPr>
            <p:nvPr/>
          </p:nvCxnSpPr>
          <p:spPr>
            <a:xfrm flipH="1">
              <a:off x="4828867" y="3690699"/>
              <a:ext cx="339318" cy="322386"/>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72BDDD99-FA14-E177-C573-70C739BD12FB}"/>
                </a:ext>
              </a:extLst>
            </p:cNvPr>
            <p:cNvCxnSpPr>
              <a:cxnSpLocks/>
              <a:stCxn id="15" idx="2"/>
            </p:cNvCxnSpPr>
            <p:nvPr/>
          </p:nvCxnSpPr>
          <p:spPr>
            <a:xfrm flipH="1">
              <a:off x="4865267" y="3873261"/>
              <a:ext cx="870361" cy="452003"/>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pic>
        <p:nvPicPr>
          <p:cNvPr id="48" name="Picture 47">
            <a:extLst>
              <a:ext uri="{FF2B5EF4-FFF2-40B4-BE49-F238E27FC236}">
                <a16:creationId xmlns:a16="http://schemas.microsoft.com/office/drawing/2014/main" id="{9E19290A-4969-1F2C-139F-9CCB56353F54}"/>
              </a:ext>
            </a:extLst>
          </p:cNvPr>
          <p:cNvPicPr>
            <a:picLocks noChangeAspect="1"/>
          </p:cNvPicPr>
          <p:nvPr/>
        </p:nvPicPr>
        <p:blipFill>
          <a:blip r:embed="rId3"/>
          <a:stretch>
            <a:fillRect/>
          </a:stretch>
        </p:blipFill>
        <p:spPr>
          <a:xfrm>
            <a:off x="6653652" y="549277"/>
            <a:ext cx="2449276" cy="1892060"/>
          </a:xfrm>
          <a:prstGeom prst="rect">
            <a:avLst/>
          </a:prstGeom>
        </p:spPr>
      </p:pic>
    </p:spTree>
    <p:extLst>
      <p:ext uri="{BB962C8B-B14F-4D97-AF65-F5344CB8AC3E}">
        <p14:creationId xmlns:p14="http://schemas.microsoft.com/office/powerpoint/2010/main" val="1407660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A3CE9-7BC5-0542-9517-FA079497B837}"/>
              </a:ext>
            </a:extLst>
          </p:cNvPr>
          <p:cNvSpPr>
            <a:spLocks noGrp="1"/>
          </p:cNvSpPr>
          <p:nvPr>
            <p:ph type="title"/>
          </p:nvPr>
        </p:nvSpPr>
        <p:spPr>
          <a:xfrm>
            <a:off x="0" y="2283"/>
            <a:ext cx="9052560" cy="584669"/>
          </a:xfrm>
        </p:spPr>
        <p:txBody>
          <a:bodyPr>
            <a:normAutofit fontScale="90000"/>
          </a:bodyPr>
          <a:lstStyle/>
          <a:p>
            <a:r>
              <a:rPr lang="en-US" dirty="0"/>
              <a:t>Installation Sequence (Barrel)</a:t>
            </a:r>
          </a:p>
        </p:txBody>
      </p:sp>
      <p:sp>
        <p:nvSpPr>
          <p:cNvPr id="3" name="Slide Number Placeholder 2">
            <a:extLst>
              <a:ext uri="{FF2B5EF4-FFF2-40B4-BE49-F238E27FC236}">
                <a16:creationId xmlns:a16="http://schemas.microsoft.com/office/drawing/2014/main" id="{C5C9E350-1C00-3E41-8BAA-A816CA75E69D}"/>
              </a:ext>
            </a:extLst>
          </p:cNvPr>
          <p:cNvSpPr>
            <a:spLocks noGrp="1"/>
          </p:cNvSpPr>
          <p:nvPr>
            <p:ph type="sldNum" sz="quarter" idx="12"/>
          </p:nvPr>
        </p:nvSpPr>
        <p:spPr/>
        <p:txBody>
          <a:bodyPr/>
          <a:lstStyle/>
          <a:p>
            <a:fld id="{893C5830-40F3-F04E-B2E3-10E6672BA8FF}" type="slidenum">
              <a:rPr lang="en-US" smtClean="0"/>
              <a:t>12</a:t>
            </a:fld>
            <a:endParaRPr lang="en-US" dirty="0"/>
          </a:p>
        </p:txBody>
      </p:sp>
      <p:sp>
        <p:nvSpPr>
          <p:cNvPr id="12" name="Slide Number Placeholder 3">
            <a:extLst>
              <a:ext uri="{FF2B5EF4-FFF2-40B4-BE49-F238E27FC236}">
                <a16:creationId xmlns:a16="http://schemas.microsoft.com/office/drawing/2014/main" id="{070473D6-CA4A-EDB8-66DC-6152E4157A41}"/>
              </a:ext>
            </a:extLst>
          </p:cNvPr>
          <p:cNvSpPr txBox="1">
            <a:spLocks/>
          </p:cNvSpPr>
          <p:nvPr/>
        </p:nvSpPr>
        <p:spPr>
          <a:xfrm>
            <a:off x="4724400" y="6362007"/>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Arial" panose="020B0604020202020204" pitchFamily="34" charset="0"/>
                <a:ea typeface="Arial"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3C5830-40F3-F04E-B2E3-10E6672BA8FF}" type="slidenum">
              <a:rPr lang="en-US" smtClean="0"/>
              <a:pPr/>
              <a:t>12</a:t>
            </a:fld>
            <a:endParaRPr lang="en-US"/>
          </a:p>
        </p:txBody>
      </p:sp>
      <p:pic>
        <p:nvPicPr>
          <p:cNvPr id="14" name="Picture 13">
            <a:extLst>
              <a:ext uri="{FF2B5EF4-FFF2-40B4-BE49-F238E27FC236}">
                <a16:creationId xmlns:a16="http://schemas.microsoft.com/office/drawing/2014/main" id="{11D769B5-5577-0AD5-B2BF-05E083555791}"/>
              </a:ext>
            </a:extLst>
          </p:cNvPr>
          <p:cNvPicPr>
            <a:picLocks noChangeAspect="1"/>
          </p:cNvPicPr>
          <p:nvPr/>
        </p:nvPicPr>
        <p:blipFill>
          <a:blip r:embed="rId2"/>
          <a:stretch>
            <a:fillRect/>
          </a:stretch>
        </p:blipFill>
        <p:spPr>
          <a:xfrm>
            <a:off x="-19475" y="578341"/>
            <a:ext cx="2300288" cy="2230279"/>
          </a:xfrm>
          <a:prstGeom prst="rect">
            <a:avLst/>
          </a:prstGeom>
        </p:spPr>
      </p:pic>
      <p:pic>
        <p:nvPicPr>
          <p:cNvPr id="15" name="Picture 14">
            <a:extLst>
              <a:ext uri="{FF2B5EF4-FFF2-40B4-BE49-F238E27FC236}">
                <a16:creationId xmlns:a16="http://schemas.microsoft.com/office/drawing/2014/main" id="{090DE97D-6C8C-FEAC-DE45-3D859CA4BCCE}"/>
              </a:ext>
            </a:extLst>
          </p:cNvPr>
          <p:cNvPicPr>
            <a:picLocks noChangeAspect="1"/>
          </p:cNvPicPr>
          <p:nvPr/>
        </p:nvPicPr>
        <p:blipFill>
          <a:blip r:embed="rId3"/>
          <a:stretch>
            <a:fillRect/>
          </a:stretch>
        </p:blipFill>
        <p:spPr>
          <a:xfrm>
            <a:off x="2325655" y="582621"/>
            <a:ext cx="2376297" cy="2250567"/>
          </a:xfrm>
          <a:prstGeom prst="rect">
            <a:avLst/>
          </a:prstGeom>
        </p:spPr>
      </p:pic>
      <p:pic>
        <p:nvPicPr>
          <p:cNvPr id="16" name="Picture 15">
            <a:extLst>
              <a:ext uri="{FF2B5EF4-FFF2-40B4-BE49-F238E27FC236}">
                <a16:creationId xmlns:a16="http://schemas.microsoft.com/office/drawing/2014/main" id="{B26B5675-48B4-EC8F-9270-4D039764673E}"/>
              </a:ext>
            </a:extLst>
          </p:cNvPr>
          <p:cNvPicPr>
            <a:picLocks noChangeAspect="1"/>
          </p:cNvPicPr>
          <p:nvPr/>
        </p:nvPicPr>
        <p:blipFill>
          <a:blip r:embed="rId4"/>
          <a:stretch>
            <a:fillRect/>
          </a:stretch>
        </p:blipFill>
        <p:spPr>
          <a:xfrm>
            <a:off x="4741348" y="594978"/>
            <a:ext cx="2199323" cy="2244498"/>
          </a:xfrm>
          <a:prstGeom prst="rect">
            <a:avLst/>
          </a:prstGeom>
        </p:spPr>
      </p:pic>
      <p:pic>
        <p:nvPicPr>
          <p:cNvPr id="17" name="Picture 16">
            <a:extLst>
              <a:ext uri="{FF2B5EF4-FFF2-40B4-BE49-F238E27FC236}">
                <a16:creationId xmlns:a16="http://schemas.microsoft.com/office/drawing/2014/main" id="{DB0D1EA3-BAD6-EA74-300D-D919A01E7C77}"/>
              </a:ext>
            </a:extLst>
          </p:cNvPr>
          <p:cNvPicPr>
            <a:picLocks noChangeAspect="1"/>
          </p:cNvPicPr>
          <p:nvPr/>
        </p:nvPicPr>
        <p:blipFill>
          <a:blip r:embed="rId5"/>
          <a:stretch>
            <a:fillRect/>
          </a:stretch>
        </p:blipFill>
        <p:spPr>
          <a:xfrm>
            <a:off x="7062634" y="614150"/>
            <a:ext cx="2028539" cy="2249996"/>
          </a:xfrm>
          <a:prstGeom prst="rect">
            <a:avLst/>
          </a:prstGeom>
        </p:spPr>
      </p:pic>
      <p:pic>
        <p:nvPicPr>
          <p:cNvPr id="18" name="Picture 17">
            <a:extLst>
              <a:ext uri="{FF2B5EF4-FFF2-40B4-BE49-F238E27FC236}">
                <a16:creationId xmlns:a16="http://schemas.microsoft.com/office/drawing/2014/main" id="{6EC937EF-F014-65CB-7F3A-C093B04AF994}"/>
              </a:ext>
            </a:extLst>
          </p:cNvPr>
          <p:cNvPicPr>
            <a:picLocks noChangeAspect="1"/>
          </p:cNvPicPr>
          <p:nvPr/>
        </p:nvPicPr>
        <p:blipFill>
          <a:blip r:embed="rId6"/>
          <a:stretch>
            <a:fillRect/>
          </a:stretch>
        </p:blipFill>
        <p:spPr>
          <a:xfrm>
            <a:off x="-15489" y="2981266"/>
            <a:ext cx="1981295" cy="2400586"/>
          </a:xfrm>
          <a:prstGeom prst="rect">
            <a:avLst/>
          </a:prstGeom>
        </p:spPr>
      </p:pic>
      <p:pic>
        <p:nvPicPr>
          <p:cNvPr id="19" name="Picture 18">
            <a:extLst>
              <a:ext uri="{FF2B5EF4-FFF2-40B4-BE49-F238E27FC236}">
                <a16:creationId xmlns:a16="http://schemas.microsoft.com/office/drawing/2014/main" id="{CFB61216-D7A2-F599-65C9-C46CC3E935D5}"/>
              </a:ext>
            </a:extLst>
          </p:cNvPr>
          <p:cNvPicPr>
            <a:picLocks noChangeAspect="1"/>
          </p:cNvPicPr>
          <p:nvPr/>
        </p:nvPicPr>
        <p:blipFill rotWithShape="1">
          <a:blip r:embed="rId7"/>
          <a:srcRect r="3988"/>
          <a:stretch/>
        </p:blipFill>
        <p:spPr>
          <a:xfrm>
            <a:off x="2009649" y="2985552"/>
            <a:ext cx="2485101" cy="2396300"/>
          </a:xfrm>
          <a:prstGeom prst="rect">
            <a:avLst/>
          </a:prstGeom>
        </p:spPr>
      </p:pic>
      <p:pic>
        <p:nvPicPr>
          <p:cNvPr id="20" name="Picture 19">
            <a:extLst>
              <a:ext uri="{FF2B5EF4-FFF2-40B4-BE49-F238E27FC236}">
                <a16:creationId xmlns:a16="http://schemas.microsoft.com/office/drawing/2014/main" id="{29FA3B8C-F0D9-2B1C-12F8-E067BED315E6}"/>
              </a:ext>
            </a:extLst>
          </p:cNvPr>
          <p:cNvPicPr>
            <a:picLocks noChangeAspect="1"/>
          </p:cNvPicPr>
          <p:nvPr/>
        </p:nvPicPr>
        <p:blipFill>
          <a:blip r:embed="rId8"/>
          <a:stretch>
            <a:fillRect/>
          </a:stretch>
        </p:blipFill>
        <p:spPr>
          <a:xfrm>
            <a:off x="4526280" y="2985552"/>
            <a:ext cx="2363724" cy="2426589"/>
          </a:xfrm>
          <a:prstGeom prst="rect">
            <a:avLst/>
          </a:prstGeom>
        </p:spPr>
      </p:pic>
      <p:pic>
        <p:nvPicPr>
          <p:cNvPr id="21" name="Picture 20">
            <a:extLst>
              <a:ext uri="{FF2B5EF4-FFF2-40B4-BE49-F238E27FC236}">
                <a16:creationId xmlns:a16="http://schemas.microsoft.com/office/drawing/2014/main" id="{40621FF2-C574-5B36-768F-6EF0FEE06EEE}"/>
              </a:ext>
            </a:extLst>
          </p:cNvPr>
          <p:cNvPicPr>
            <a:picLocks noChangeAspect="1"/>
          </p:cNvPicPr>
          <p:nvPr/>
        </p:nvPicPr>
        <p:blipFill>
          <a:blip r:embed="rId9"/>
          <a:stretch>
            <a:fillRect/>
          </a:stretch>
        </p:blipFill>
        <p:spPr>
          <a:xfrm>
            <a:off x="6326542" y="4374012"/>
            <a:ext cx="2764631" cy="2170557"/>
          </a:xfrm>
          <a:prstGeom prst="rect">
            <a:avLst/>
          </a:prstGeom>
        </p:spPr>
      </p:pic>
    </p:spTree>
    <p:extLst>
      <p:ext uri="{BB962C8B-B14F-4D97-AF65-F5344CB8AC3E}">
        <p14:creationId xmlns:p14="http://schemas.microsoft.com/office/powerpoint/2010/main" val="3838908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04D8B77-56F0-4D11-0E5B-0E82E1587654}"/>
              </a:ext>
            </a:extLst>
          </p:cNvPr>
          <p:cNvPicPr>
            <a:picLocks noChangeAspect="1"/>
          </p:cNvPicPr>
          <p:nvPr/>
        </p:nvPicPr>
        <p:blipFill rotWithShape="1">
          <a:blip r:embed="rId2"/>
          <a:srcRect t="10953" b="4784"/>
          <a:stretch/>
        </p:blipFill>
        <p:spPr>
          <a:xfrm>
            <a:off x="81280" y="1731638"/>
            <a:ext cx="3722693" cy="2269964"/>
          </a:xfrm>
          <a:prstGeom prst="rect">
            <a:avLst/>
          </a:prstGeom>
        </p:spPr>
      </p:pic>
      <p:sp>
        <p:nvSpPr>
          <p:cNvPr id="3" name="Slide Number Placeholder 2">
            <a:extLst>
              <a:ext uri="{FF2B5EF4-FFF2-40B4-BE49-F238E27FC236}">
                <a16:creationId xmlns:a16="http://schemas.microsoft.com/office/drawing/2014/main" id="{D391949A-465D-D04F-81F0-5DE969DAAF3C}"/>
              </a:ext>
            </a:extLst>
          </p:cNvPr>
          <p:cNvSpPr>
            <a:spLocks noGrp="1"/>
          </p:cNvSpPr>
          <p:nvPr>
            <p:ph type="sldNum" sz="quarter" idx="12"/>
          </p:nvPr>
        </p:nvSpPr>
        <p:spPr/>
        <p:txBody>
          <a:bodyPr/>
          <a:lstStyle/>
          <a:p>
            <a:fld id="{893C5830-40F3-F04E-B2E3-10E6672BA8FF}" type="slidenum">
              <a:rPr lang="en-US" smtClean="0"/>
              <a:pPr/>
              <a:t>13</a:t>
            </a:fld>
            <a:endParaRPr lang="en-US"/>
          </a:p>
        </p:txBody>
      </p:sp>
      <p:sp>
        <p:nvSpPr>
          <p:cNvPr id="4" name="Title 3">
            <a:extLst>
              <a:ext uri="{FF2B5EF4-FFF2-40B4-BE49-F238E27FC236}">
                <a16:creationId xmlns:a16="http://schemas.microsoft.com/office/drawing/2014/main" id="{8C347FD0-FEF4-9A4B-9868-B20545C2DF6C}"/>
              </a:ext>
            </a:extLst>
          </p:cNvPr>
          <p:cNvSpPr>
            <a:spLocks noGrp="1"/>
          </p:cNvSpPr>
          <p:nvPr>
            <p:ph type="title"/>
          </p:nvPr>
        </p:nvSpPr>
        <p:spPr>
          <a:xfrm>
            <a:off x="0" y="1"/>
            <a:ext cx="7886700" cy="494190"/>
          </a:xfrm>
        </p:spPr>
        <p:txBody>
          <a:bodyPr>
            <a:normAutofit fontScale="90000"/>
          </a:bodyPr>
          <a:lstStyle/>
          <a:p>
            <a:r>
              <a:rPr lang="en-US" dirty="0"/>
              <a:t>Integration – Services Layout</a:t>
            </a:r>
          </a:p>
        </p:txBody>
      </p:sp>
      <p:sp>
        <p:nvSpPr>
          <p:cNvPr id="5" name="Content Placeholder 2">
            <a:extLst>
              <a:ext uri="{FF2B5EF4-FFF2-40B4-BE49-F238E27FC236}">
                <a16:creationId xmlns:a16="http://schemas.microsoft.com/office/drawing/2014/main" id="{2D6825CB-04C3-797D-704D-C93A8EB6EDAC}"/>
              </a:ext>
            </a:extLst>
          </p:cNvPr>
          <p:cNvSpPr txBox="1">
            <a:spLocks/>
          </p:cNvSpPr>
          <p:nvPr/>
        </p:nvSpPr>
        <p:spPr>
          <a:xfrm>
            <a:off x="81280" y="515705"/>
            <a:ext cx="4490720" cy="1215933"/>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Services (Cable and Cooling Line Estimates) were collected from various subgroups.</a:t>
            </a:r>
          </a:p>
          <a:p>
            <a:r>
              <a:rPr lang="en-US" sz="1800" dirty="0"/>
              <a:t>Services Layout is shown in snapshots below:</a:t>
            </a:r>
          </a:p>
        </p:txBody>
      </p:sp>
      <p:pic>
        <p:nvPicPr>
          <p:cNvPr id="8" name="Picture 7">
            <a:extLst>
              <a:ext uri="{FF2B5EF4-FFF2-40B4-BE49-F238E27FC236}">
                <a16:creationId xmlns:a16="http://schemas.microsoft.com/office/drawing/2014/main" id="{147DC4C3-80D6-3F28-EE20-CC7654BFA35B}"/>
              </a:ext>
            </a:extLst>
          </p:cNvPr>
          <p:cNvPicPr>
            <a:picLocks noChangeAspect="1"/>
          </p:cNvPicPr>
          <p:nvPr/>
        </p:nvPicPr>
        <p:blipFill>
          <a:blip r:embed="rId3"/>
          <a:stretch>
            <a:fillRect/>
          </a:stretch>
        </p:blipFill>
        <p:spPr>
          <a:xfrm>
            <a:off x="4313757" y="515709"/>
            <a:ext cx="4813361" cy="2718290"/>
          </a:xfrm>
          <a:prstGeom prst="rect">
            <a:avLst/>
          </a:prstGeom>
        </p:spPr>
      </p:pic>
      <p:pic>
        <p:nvPicPr>
          <p:cNvPr id="9" name="Picture 8">
            <a:extLst>
              <a:ext uri="{FF2B5EF4-FFF2-40B4-BE49-F238E27FC236}">
                <a16:creationId xmlns:a16="http://schemas.microsoft.com/office/drawing/2014/main" id="{A1BA0791-77EF-AFDA-3D7B-B6DCD90DE1CE}"/>
              </a:ext>
            </a:extLst>
          </p:cNvPr>
          <p:cNvPicPr>
            <a:picLocks noChangeAspect="1"/>
          </p:cNvPicPr>
          <p:nvPr/>
        </p:nvPicPr>
        <p:blipFill rotWithShape="1">
          <a:blip r:embed="rId4"/>
          <a:srcRect l="3825" t="8441" r="310" b="8767"/>
          <a:stretch/>
        </p:blipFill>
        <p:spPr>
          <a:xfrm>
            <a:off x="2284092" y="3337064"/>
            <a:ext cx="6859908" cy="3454340"/>
          </a:xfrm>
          <a:prstGeom prst="rect">
            <a:avLst/>
          </a:prstGeom>
          <a:ln>
            <a:noFill/>
          </a:ln>
        </p:spPr>
      </p:pic>
    </p:spTree>
    <p:extLst>
      <p:ext uri="{BB962C8B-B14F-4D97-AF65-F5344CB8AC3E}">
        <p14:creationId xmlns:p14="http://schemas.microsoft.com/office/powerpoint/2010/main" val="3545721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391949A-465D-D04F-81F0-5DE969DAAF3C}"/>
              </a:ext>
            </a:extLst>
          </p:cNvPr>
          <p:cNvSpPr>
            <a:spLocks noGrp="1"/>
          </p:cNvSpPr>
          <p:nvPr>
            <p:ph type="sldNum" sz="quarter" idx="12"/>
          </p:nvPr>
        </p:nvSpPr>
        <p:spPr/>
        <p:txBody>
          <a:bodyPr/>
          <a:lstStyle/>
          <a:p>
            <a:fld id="{893C5830-40F3-F04E-B2E3-10E6672BA8FF}" type="slidenum">
              <a:rPr lang="en-US" smtClean="0"/>
              <a:pPr/>
              <a:t>14</a:t>
            </a:fld>
            <a:endParaRPr lang="en-US"/>
          </a:p>
        </p:txBody>
      </p:sp>
      <p:sp>
        <p:nvSpPr>
          <p:cNvPr id="4" name="Title 3">
            <a:extLst>
              <a:ext uri="{FF2B5EF4-FFF2-40B4-BE49-F238E27FC236}">
                <a16:creationId xmlns:a16="http://schemas.microsoft.com/office/drawing/2014/main" id="{8C347FD0-FEF4-9A4B-9868-B20545C2DF6C}"/>
              </a:ext>
            </a:extLst>
          </p:cNvPr>
          <p:cNvSpPr>
            <a:spLocks noGrp="1"/>
          </p:cNvSpPr>
          <p:nvPr>
            <p:ph type="title"/>
          </p:nvPr>
        </p:nvSpPr>
        <p:spPr>
          <a:xfrm>
            <a:off x="0" y="1"/>
            <a:ext cx="7886700" cy="494190"/>
          </a:xfrm>
        </p:spPr>
        <p:txBody>
          <a:bodyPr>
            <a:normAutofit fontScale="90000"/>
          </a:bodyPr>
          <a:lstStyle/>
          <a:p>
            <a:r>
              <a:rPr lang="en-US" dirty="0"/>
              <a:t>Integration – RDOs</a:t>
            </a:r>
          </a:p>
        </p:txBody>
      </p:sp>
      <p:sp>
        <p:nvSpPr>
          <p:cNvPr id="2" name="TextBox 1">
            <a:extLst>
              <a:ext uri="{FF2B5EF4-FFF2-40B4-BE49-F238E27FC236}">
                <a16:creationId xmlns:a16="http://schemas.microsoft.com/office/drawing/2014/main" id="{72525CA8-EFBB-934F-9EDB-F26587A66C91}"/>
              </a:ext>
            </a:extLst>
          </p:cNvPr>
          <p:cNvSpPr txBox="1"/>
          <p:nvPr/>
        </p:nvSpPr>
        <p:spPr>
          <a:xfrm>
            <a:off x="4479010" y="459828"/>
            <a:ext cx="4664990" cy="3693319"/>
          </a:xfrm>
          <a:prstGeom prst="rect">
            <a:avLst/>
          </a:prstGeom>
          <a:noFill/>
        </p:spPr>
        <p:txBody>
          <a:bodyPr wrap="square" rtlCol="0">
            <a:spAutoFit/>
          </a:bodyPr>
          <a:lstStyle/>
          <a:p>
            <a:pPr marL="285750" indent="-285750">
              <a:buClr>
                <a:srgbClr val="0000FF"/>
              </a:buClr>
              <a:buFont typeface="Wingdings" pitchFamily="2" charset="2"/>
              <a:buChar char="§"/>
            </a:pPr>
            <a:r>
              <a:rPr lang="en-US" dirty="0"/>
              <a:t>Need to get realistic numbers of RDOs per subsystem </a:t>
            </a:r>
            <a:r>
              <a:rPr lang="en-US" sz="1400" dirty="0"/>
              <a:t>(@present ~2800 </a:t>
            </a:r>
            <a:r>
              <a:rPr lang="en-US" sz="1400" dirty="0">
                <a:sym typeface="Wingdings" panose="05000000000000000000" pitchFamily="2" charset="2"/>
              </a:rPr>
              <a:t> 1400 each side)</a:t>
            </a:r>
            <a:endParaRPr lang="en-US" sz="1400" dirty="0"/>
          </a:p>
          <a:p>
            <a:pPr>
              <a:buClr>
                <a:srgbClr val="0000FF"/>
              </a:buClr>
            </a:pPr>
            <a:r>
              <a:rPr lang="en-US" dirty="0"/>
              <a:t>      </a:t>
            </a:r>
            <a:r>
              <a:rPr lang="en-US" dirty="0">
                <a:solidFill>
                  <a:srgbClr val="0000FF"/>
                </a:solidFill>
                <a:sym typeface="Wingdings" pitchFamily="2" charset="2"/>
              </a:rPr>
              <a:t></a:t>
            </a:r>
            <a:r>
              <a:rPr lang="en-US" dirty="0">
                <a:sym typeface="Wingdings" pitchFamily="2" charset="2"/>
              </a:rPr>
              <a:t> please help DAQ WG conveners to collect </a:t>
            </a:r>
          </a:p>
          <a:p>
            <a:pPr>
              <a:buClr>
                <a:srgbClr val="0000FF"/>
              </a:buClr>
            </a:pPr>
            <a:r>
              <a:rPr lang="en-US" dirty="0">
                <a:sym typeface="Wingdings" pitchFamily="2" charset="2"/>
              </a:rPr>
              <a:t>           the numbers</a:t>
            </a:r>
          </a:p>
          <a:p>
            <a:pPr marL="285750" indent="-285750">
              <a:buClr>
                <a:srgbClr val="0000FF"/>
              </a:buClr>
              <a:buFont typeface="Wingdings" pitchFamily="2" charset="2"/>
              <a:buChar char="§"/>
            </a:pPr>
            <a:r>
              <a:rPr lang="en-US" dirty="0">
                <a:sym typeface="Wingdings" pitchFamily="2" charset="2"/>
              </a:rPr>
              <a:t>need to know where the RDOs need to sit</a:t>
            </a:r>
          </a:p>
          <a:p>
            <a:pPr>
              <a:buClr>
                <a:srgbClr val="0000FF"/>
              </a:buClr>
            </a:pPr>
            <a:r>
              <a:rPr lang="en-US" dirty="0">
                <a:sym typeface="Wingdings" pitchFamily="2" charset="2"/>
              </a:rPr>
              <a:t>      </a:t>
            </a:r>
            <a:r>
              <a:rPr lang="en-US" dirty="0">
                <a:solidFill>
                  <a:srgbClr val="0000FF"/>
                </a:solidFill>
                <a:sym typeface="Wingdings" pitchFamily="2" charset="2"/>
              </a:rPr>
              <a:t></a:t>
            </a:r>
            <a:r>
              <a:rPr lang="en-US" dirty="0">
                <a:sym typeface="Wingdings" pitchFamily="2" charset="2"/>
              </a:rPr>
              <a:t> inside the detector volume or on the </a:t>
            </a:r>
          </a:p>
          <a:p>
            <a:pPr>
              <a:buClr>
                <a:srgbClr val="0000FF"/>
              </a:buClr>
            </a:pPr>
            <a:r>
              <a:rPr lang="en-US" dirty="0">
                <a:sym typeface="Wingdings" pitchFamily="2" charset="2"/>
              </a:rPr>
              <a:t>           platforms</a:t>
            </a:r>
          </a:p>
          <a:p>
            <a:pPr>
              <a:buClr>
                <a:srgbClr val="0000FF"/>
              </a:buClr>
            </a:pPr>
            <a:r>
              <a:rPr lang="en-US" dirty="0">
                <a:sym typeface="Wingdings" pitchFamily="2" charset="2"/>
              </a:rPr>
              <a:t>      </a:t>
            </a:r>
            <a:r>
              <a:rPr lang="en-US" dirty="0">
                <a:solidFill>
                  <a:srgbClr val="0000FF"/>
                </a:solidFill>
                <a:sym typeface="Wingdings" pitchFamily="2" charset="2"/>
              </a:rPr>
              <a:t></a:t>
            </a:r>
            <a:r>
              <a:rPr lang="en-US" dirty="0">
                <a:sym typeface="Wingdings" pitchFamily="2" charset="2"/>
              </a:rPr>
              <a:t> basically, no space on hadron side, maybe </a:t>
            </a:r>
          </a:p>
          <a:p>
            <a:pPr>
              <a:buClr>
                <a:srgbClr val="0000FF"/>
              </a:buClr>
            </a:pPr>
            <a:r>
              <a:rPr lang="en-US" dirty="0">
                <a:sym typeface="Wingdings" pitchFamily="2" charset="2"/>
              </a:rPr>
              <a:t>           can hide some between </a:t>
            </a:r>
            <a:r>
              <a:rPr lang="en-US" dirty="0" err="1">
                <a:sym typeface="Wingdings" pitchFamily="2" charset="2"/>
              </a:rPr>
              <a:t>bECal</a:t>
            </a:r>
            <a:r>
              <a:rPr lang="en-US" dirty="0">
                <a:sym typeface="Wingdings" pitchFamily="2" charset="2"/>
              </a:rPr>
              <a:t> and     </a:t>
            </a:r>
          </a:p>
          <a:p>
            <a:pPr>
              <a:buClr>
                <a:srgbClr val="0000FF"/>
              </a:buClr>
            </a:pPr>
            <a:r>
              <a:rPr lang="en-US" dirty="0">
                <a:sym typeface="Wingdings" pitchFamily="2" charset="2"/>
              </a:rPr>
              <a:t>           Solenoid</a:t>
            </a:r>
          </a:p>
          <a:p>
            <a:pPr marL="285750" indent="-285750">
              <a:buClr>
                <a:srgbClr val="0000FF"/>
              </a:buClr>
              <a:buFont typeface="Wingdings" pitchFamily="2" charset="2"/>
              <a:buChar char="§"/>
            </a:pPr>
            <a:r>
              <a:rPr lang="en-US" dirty="0">
                <a:sym typeface="Wingdings" pitchFamily="2" charset="2"/>
              </a:rPr>
              <a:t>numbers below need work </a:t>
            </a:r>
            <a:r>
              <a:rPr lang="en-US" dirty="0">
                <a:solidFill>
                  <a:srgbClr val="0000FF"/>
                </a:solidFill>
                <a:sym typeface="Wingdings" pitchFamily="2" charset="2"/>
              </a:rPr>
              <a:t></a:t>
            </a:r>
            <a:r>
              <a:rPr lang="en-US" dirty="0">
                <a:sym typeface="Wingdings" pitchFamily="2" charset="2"/>
              </a:rPr>
              <a:t> need robust criteria how many FEBs per RDO</a:t>
            </a:r>
          </a:p>
          <a:p>
            <a:pPr>
              <a:buClr>
                <a:srgbClr val="0000FF"/>
              </a:buClr>
            </a:pPr>
            <a:r>
              <a:rPr lang="en-US" dirty="0">
                <a:sym typeface="Wingdings" pitchFamily="2" charset="2"/>
              </a:rPr>
              <a:t>     </a:t>
            </a:r>
            <a:r>
              <a:rPr lang="en-US" dirty="0">
                <a:solidFill>
                  <a:srgbClr val="0000FF"/>
                </a:solidFill>
                <a:sym typeface="Wingdings" pitchFamily="2" charset="2"/>
              </a:rPr>
              <a:t></a:t>
            </a:r>
            <a:r>
              <a:rPr lang="en-US" dirty="0">
                <a:sym typeface="Wingdings" pitchFamily="2" charset="2"/>
              </a:rPr>
              <a:t> requires to know rate per readout channel</a:t>
            </a:r>
            <a:endParaRPr lang="en-US" dirty="0"/>
          </a:p>
        </p:txBody>
      </p:sp>
      <p:pic>
        <p:nvPicPr>
          <p:cNvPr id="6" name="Picture 5" descr="Diagram&#10;&#10;Description automatically generated">
            <a:extLst>
              <a:ext uri="{FF2B5EF4-FFF2-40B4-BE49-F238E27FC236}">
                <a16:creationId xmlns:a16="http://schemas.microsoft.com/office/drawing/2014/main" id="{1956F0D7-5023-2946-BBB8-790608415B69}"/>
              </a:ext>
            </a:extLst>
          </p:cNvPr>
          <p:cNvPicPr>
            <a:picLocks noChangeAspect="1"/>
          </p:cNvPicPr>
          <p:nvPr/>
        </p:nvPicPr>
        <p:blipFill>
          <a:blip r:embed="rId2"/>
          <a:stretch>
            <a:fillRect/>
          </a:stretch>
        </p:blipFill>
        <p:spPr>
          <a:xfrm>
            <a:off x="135695" y="829160"/>
            <a:ext cx="4284659" cy="3913322"/>
          </a:xfrm>
          <a:prstGeom prst="rect">
            <a:avLst/>
          </a:prstGeom>
        </p:spPr>
      </p:pic>
      <p:sp>
        <p:nvSpPr>
          <p:cNvPr id="7" name="TextBox 6">
            <a:extLst>
              <a:ext uri="{FF2B5EF4-FFF2-40B4-BE49-F238E27FC236}">
                <a16:creationId xmlns:a16="http://schemas.microsoft.com/office/drawing/2014/main" id="{AAAAE45A-520A-8940-A035-9EDB19F522E2}"/>
              </a:ext>
            </a:extLst>
          </p:cNvPr>
          <p:cNvSpPr txBox="1"/>
          <p:nvPr/>
        </p:nvSpPr>
        <p:spPr>
          <a:xfrm>
            <a:off x="1952787" y="459828"/>
            <a:ext cx="1215397" cy="369332"/>
          </a:xfrm>
          <a:prstGeom prst="rect">
            <a:avLst/>
          </a:prstGeom>
          <a:noFill/>
        </p:spPr>
        <p:txBody>
          <a:bodyPr wrap="none" rtlCol="0">
            <a:spAutoFit/>
          </a:bodyPr>
          <a:lstStyle/>
          <a:p>
            <a:r>
              <a:rPr lang="en-US" dirty="0">
                <a:solidFill>
                  <a:srgbClr val="FF0000"/>
                </a:solidFill>
              </a:rPr>
              <a:t>1000 RDOs</a:t>
            </a:r>
          </a:p>
        </p:txBody>
      </p:sp>
      <p:cxnSp>
        <p:nvCxnSpPr>
          <p:cNvPr id="9" name="Straight Arrow Connector 8">
            <a:extLst>
              <a:ext uri="{FF2B5EF4-FFF2-40B4-BE49-F238E27FC236}">
                <a16:creationId xmlns:a16="http://schemas.microsoft.com/office/drawing/2014/main" id="{05B736F7-BC8A-8847-B5E6-6634C5C47811}"/>
              </a:ext>
            </a:extLst>
          </p:cNvPr>
          <p:cNvCxnSpPr>
            <a:stCxn id="7" idx="1"/>
          </p:cNvCxnSpPr>
          <p:nvPr/>
        </p:nvCxnSpPr>
        <p:spPr>
          <a:xfrm flipH="1">
            <a:off x="1627323" y="644494"/>
            <a:ext cx="325464" cy="61861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descr="Table&#10;&#10;Description automatically generated">
            <a:extLst>
              <a:ext uri="{FF2B5EF4-FFF2-40B4-BE49-F238E27FC236}">
                <a16:creationId xmlns:a16="http://schemas.microsoft.com/office/drawing/2014/main" id="{F7398C11-9E07-9344-86A7-EFB124EB611A}"/>
              </a:ext>
            </a:extLst>
          </p:cNvPr>
          <p:cNvPicPr>
            <a:picLocks noChangeAspect="1"/>
          </p:cNvPicPr>
          <p:nvPr/>
        </p:nvPicPr>
        <p:blipFill>
          <a:blip r:embed="rId3"/>
          <a:stretch>
            <a:fillRect/>
          </a:stretch>
        </p:blipFill>
        <p:spPr>
          <a:xfrm>
            <a:off x="3409627" y="4039088"/>
            <a:ext cx="5709619" cy="2888545"/>
          </a:xfrm>
          <a:prstGeom prst="rect">
            <a:avLst/>
          </a:prstGeom>
        </p:spPr>
      </p:pic>
      <p:sp>
        <p:nvSpPr>
          <p:cNvPr id="10" name="TextBox 9">
            <a:extLst>
              <a:ext uri="{FF2B5EF4-FFF2-40B4-BE49-F238E27FC236}">
                <a16:creationId xmlns:a16="http://schemas.microsoft.com/office/drawing/2014/main" id="{D61F1847-555A-4109-9379-AB2145E249C3}"/>
              </a:ext>
            </a:extLst>
          </p:cNvPr>
          <p:cNvSpPr txBox="1"/>
          <p:nvPr/>
        </p:nvSpPr>
        <p:spPr>
          <a:xfrm>
            <a:off x="223218" y="4742482"/>
            <a:ext cx="3298686" cy="1754326"/>
          </a:xfrm>
          <a:prstGeom prst="rect">
            <a:avLst/>
          </a:prstGeom>
          <a:noFill/>
        </p:spPr>
        <p:txBody>
          <a:bodyPr wrap="square" rtlCol="0">
            <a:spAutoFit/>
          </a:bodyPr>
          <a:lstStyle/>
          <a:p>
            <a:pPr marL="285750" indent="-285750">
              <a:buClr>
                <a:srgbClr val="0000FF"/>
              </a:buClr>
              <a:buFont typeface="Wingdings" pitchFamily="2" charset="2"/>
              <a:buChar char="§"/>
            </a:pPr>
            <a:r>
              <a:rPr lang="en-US" i="1" dirty="0">
                <a:solidFill>
                  <a:srgbClr val="FF0000"/>
                </a:solidFill>
              </a:rPr>
              <a:t>1000 RDOs </a:t>
            </a:r>
            <a:r>
              <a:rPr lang="en-US" i="1" dirty="0"/>
              <a:t>for illustration.</a:t>
            </a:r>
          </a:p>
          <a:p>
            <a:pPr marL="742950" lvl="1" indent="-285750">
              <a:buClr>
                <a:srgbClr val="0000FF"/>
              </a:buClr>
              <a:buFont typeface="Wingdings" panose="05000000000000000000" pitchFamily="2" charset="2"/>
              <a:buChar char="à"/>
            </a:pPr>
            <a:r>
              <a:rPr lang="en-US" i="1" dirty="0"/>
              <a:t>Not realistic: need space for support, cables, …</a:t>
            </a:r>
          </a:p>
          <a:p>
            <a:pPr marL="742950" lvl="1" indent="-285750">
              <a:buClr>
                <a:srgbClr val="0000FF"/>
              </a:buClr>
              <a:buFont typeface="Wingdings" panose="05000000000000000000" pitchFamily="2" charset="2"/>
              <a:buChar char="à"/>
            </a:pPr>
            <a:r>
              <a:rPr lang="en-US" i="1" dirty="0"/>
              <a:t>At best can fit few 100</a:t>
            </a:r>
          </a:p>
          <a:p>
            <a:pPr marL="742950" lvl="1" indent="-285750">
              <a:buClr>
                <a:srgbClr val="0000FF"/>
              </a:buClr>
              <a:buFont typeface="Wingdings" panose="05000000000000000000" pitchFamily="2" charset="2"/>
              <a:buChar char="à"/>
            </a:pPr>
            <a:r>
              <a:rPr lang="en-US" i="1" dirty="0"/>
              <a:t>This is “easy” side…</a:t>
            </a:r>
          </a:p>
          <a:p>
            <a:pPr>
              <a:buClr>
                <a:srgbClr val="0000FF"/>
              </a:buClr>
            </a:pPr>
            <a:r>
              <a:rPr lang="en-US" i="1" dirty="0"/>
              <a:t>   </a:t>
            </a:r>
          </a:p>
        </p:txBody>
      </p:sp>
      <p:sp>
        <p:nvSpPr>
          <p:cNvPr id="5" name="TextBox 4">
            <a:extLst>
              <a:ext uri="{FF2B5EF4-FFF2-40B4-BE49-F238E27FC236}">
                <a16:creationId xmlns:a16="http://schemas.microsoft.com/office/drawing/2014/main" id="{00C6E8A2-50F8-3240-9AAF-9663F5F27FBE}"/>
              </a:ext>
            </a:extLst>
          </p:cNvPr>
          <p:cNvSpPr txBox="1"/>
          <p:nvPr/>
        </p:nvSpPr>
        <p:spPr>
          <a:xfrm rot="21073933">
            <a:off x="3943350" y="4696315"/>
            <a:ext cx="4827027" cy="923330"/>
          </a:xfrm>
          <a:prstGeom prst="rect">
            <a:avLst/>
          </a:prstGeom>
          <a:solidFill>
            <a:schemeClr val="accent1">
              <a:lumMod val="40000"/>
              <a:lumOff val="60000"/>
            </a:schemeClr>
          </a:solidFill>
        </p:spPr>
        <p:txBody>
          <a:bodyPr wrap="none" rtlCol="0">
            <a:spAutoFit/>
          </a:bodyPr>
          <a:lstStyle/>
          <a:p>
            <a:pPr algn="ctr"/>
            <a:r>
              <a:rPr lang="en-US" dirty="0"/>
              <a:t>Got already today good news on number of RDOs</a:t>
            </a:r>
          </a:p>
          <a:p>
            <a:pPr algn="ctr"/>
            <a:r>
              <a:rPr lang="en-US" b="1" dirty="0">
                <a:solidFill>
                  <a:srgbClr val="0000FF"/>
                </a:solidFill>
              </a:rPr>
              <a:t>Thank you ! </a:t>
            </a:r>
            <a:r>
              <a:rPr lang="en-US" dirty="0"/>
              <a:t>for the fast help to resolve this issue</a:t>
            </a:r>
          </a:p>
          <a:p>
            <a:pPr algn="ctr"/>
            <a:r>
              <a:rPr lang="en-US" dirty="0"/>
              <a:t>Looking for more good news</a:t>
            </a:r>
          </a:p>
        </p:txBody>
      </p:sp>
    </p:spTree>
    <p:extLst>
      <p:ext uri="{BB962C8B-B14F-4D97-AF65-F5344CB8AC3E}">
        <p14:creationId xmlns:p14="http://schemas.microsoft.com/office/powerpoint/2010/main" val="63851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22D76-7595-9D4D-A975-1227217B0AE6}"/>
              </a:ext>
            </a:extLst>
          </p:cNvPr>
          <p:cNvSpPr>
            <a:spLocks noGrp="1"/>
          </p:cNvSpPr>
          <p:nvPr>
            <p:ph type="title"/>
          </p:nvPr>
        </p:nvSpPr>
        <p:spPr>
          <a:xfrm>
            <a:off x="0" y="0"/>
            <a:ext cx="9144000" cy="573437"/>
          </a:xfrm>
        </p:spPr>
        <p:txBody>
          <a:bodyPr>
            <a:normAutofit/>
          </a:bodyPr>
          <a:lstStyle/>
          <a:p>
            <a:r>
              <a:rPr lang="en-US" sz="3200" dirty="0"/>
              <a:t>Thresholds to be implemented in simulations</a:t>
            </a:r>
          </a:p>
        </p:txBody>
      </p:sp>
      <p:sp>
        <p:nvSpPr>
          <p:cNvPr id="3" name="Slide Number Placeholder 2">
            <a:extLst>
              <a:ext uri="{FF2B5EF4-FFF2-40B4-BE49-F238E27FC236}">
                <a16:creationId xmlns:a16="http://schemas.microsoft.com/office/drawing/2014/main" id="{1DAC7885-4AA7-AC43-95DA-528B45B43E41}"/>
              </a:ext>
            </a:extLst>
          </p:cNvPr>
          <p:cNvSpPr>
            <a:spLocks noGrp="1"/>
          </p:cNvSpPr>
          <p:nvPr>
            <p:ph type="sldNum" sz="quarter" idx="12"/>
          </p:nvPr>
        </p:nvSpPr>
        <p:spPr/>
        <p:txBody>
          <a:bodyPr/>
          <a:lstStyle/>
          <a:p>
            <a:fld id="{893C5830-40F3-F04E-B2E3-10E6672BA8FF}" type="slidenum">
              <a:rPr lang="en-US" smtClean="0"/>
              <a:t>15</a:t>
            </a:fld>
            <a:endParaRPr lang="en-US" dirty="0"/>
          </a:p>
        </p:txBody>
      </p:sp>
      <p:sp>
        <p:nvSpPr>
          <p:cNvPr id="4" name="TextBox 3">
            <a:extLst>
              <a:ext uri="{FF2B5EF4-FFF2-40B4-BE49-F238E27FC236}">
                <a16:creationId xmlns:a16="http://schemas.microsoft.com/office/drawing/2014/main" id="{FB7CBF0A-C3DA-884A-96DB-AC2B1B40FEC4}"/>
              </a:ext>
            </a:extLst>
          </p:cNvPr>
          <p:cNvSpPr txBox="1"/>
          <p:nvPr/>
        </p:nvSpPr>
        <p:spPr>
          <a:xfrm>
            <a:off x="23246" y="573437"/>
            <a:ext cx="9120753" cy="4185761"/>
          </a:xfrm>
          <a:prstGeom prst="rect">
            <a:avLst/>
          </a:prstGeom>
          <a:noFill/>
        </p:spPr>
        <p:txBody>
          <a:bodyPr wrap="square" rtlCol="0">
            <a:spAutoFit/>
          </a:bodyPr>
          <a:lstStyle/>
          <a:p>
            <a:r>
              <a:rPr lang="en-US" sz="1400" dirty="0"/>
              <a:t>Two major types of detectors with respect to applying thresholds in the MC</a:t>
            </a:r>
          </a:p>
          <a:p>
            <a:r>
              <a:rPr lang="en-US" sz="1400" dirty="0"/>
              <a:t> </a:t>
            </a:r>
          </a:p>
          <a:p>
            <a:pPr marL="171450" lvl="0" indent="-171450">
              <a:buClr>
                <a:srgbClr val="0000FF"/>
              </a:buClr>
              <a:buFont typeface="Wingdings" pitchFamily="2" charset="2"/>
              <a:buChar char="§"/>
            </a:pPr>
            <a:r>
              <a:rPr lang="en-US" sz="1400" dirty="0"/>
              <a:t>First type of detectors are the ones for which the energy is summed like in calorimeters. If one particle is hitting for example a PbW04 tower the deposited energy of this one particle is summed and if two particles are hitting a tower, the energy deposited from both particles is summed. One applies the threshold what is called a valid on the summed energy / ADC value.</a:t>
            </a:r>
          </a:p>
          <a:p>
            <a:pPr lvl="0">
              <a:buClr>
                <a:srgbClr val="0000FF"/>
              </a:buClr>
            </a:pPr>
            <a:endParaRPr lang="en-US" sz="1400" dirty="0"/>
          </a:p>
          <a:p>
            <a:pPr marL="171450" lvl="0" indent="-171450">
              <a:buClr>
                <a:srgbClr val="0000FF"/>
              </a:buClr>
              <a:buFont typeface="Wingdings" pitchFamily="2" charset="2"/>
              <a:buChar char="§"/>
            </a:pPr>
            <a:r>
              <a:rPr lang="en-US" sz="1400" dirty="0"/>
              <a:t>The other type of detectors are these ones no energy is summed. In this case I have a large pixilation, such that the probability for two particles hitting the same pixel is close to zero. In this case if the one particle does not deposit enough energy in the detector to trigger a response one gets no hit. Examples are the MAPS and also the MPGDs as they are implemented in dd4hep in a pixelized way. So here thresholds can be and should be placed is on the energy/momentum of the particle, the way it was implemented.</a:t>
            </a:r>
          </a:p>
          <a:p>
            <a:pPr lvl="0">
              <a:buClr>
                <a:srgbClr val="0000FF"/>
              </a:buClr>
            </a:pPr>
            <a:endParaRPr lang="en-US" sz="1400" dirty="0"/>
          </a:p>
          <a:p>
            <a:pPr marL="171450" lvl="0" indent="-171450">
              <a:buClr>
                <a:srgbClr val="0000FF"/>
              </a:buClr>
              <a:buFont typeface="Wingdings" pitchFamily="2" charset="2"/>
              <a:buChar char="§"/>
            </a:pPr>
            <a:r>
              <a:rPr lang="en-US" sz="1400" dirty="0"/>
              <a:t>The latter also works for Cherenkov detectors, because if a particle of a certain type (pion, Kaon, proton, electron) is not above the Cherenkov threshold of the respective radiator no Cherenkov photons are produced.</a:t>
            </a:r>
          </a:p>
          <a:p>
            <a:endParaRPr lang="en-US" sz="1400" dirty="0"/>
          </a:p>
          <a:p>
            <a:r>
              <a:rPr lang="en-US" sz="1400" dirty="0"/>
              <a:t>Please fill excel-sheet at </a:t>
            </a:r>
          </a:p>
          <a:p>
            <a:r>
              <a:rPr lang="en-US" sz="1400" dirty="0">
                <a:hlinkClick r:id="rId2"/>
              </a:rPr>
              <a:t>EPIC Detector Digitization Model.09.2023.xlsx</a:t>
            </a:r>
            <a:endParaRPr lang="en-US" sz="1400" dirty="0"/>
          </a:p>
          <a:p>
            <a:r>
              <a:rPr lang="en-US" sz="1400" dirty="0"/>
              <a:t>by Friday </a:t>
            </a:r>
            <a:r>
              <a:rPr lang="en-US" sz="1400" dirty="0" err="1"/>
              <a:t>CoB</a:t>
            </a:r>
            <a:endParaRPr lang="en-US" sz="1400" dirty="0"/>
          </a:p>
        </p:txBody>
      </p:sp>
      <p:pic>
        <p:nvPicPr>
          <p:cNvPr id="6" name="Picture 5" descr="Table&#10;&#10;Description automatically generated">
            <a:extLst>
              <a:ext uri="{FF2B5EF4-FFF2-40B4-BE49-F238E27FC236}">
                <a16:creationId xmlns:a16="http://schemas.microsoft.com/office/drawing/2014/main" id="{F24C6373-F00F-7142-A663-E0169127688B}"/>
              </a:ext>
            </a:extLst>
          </p:cNvPr>
          <p:cNvPicPr>
            <a:picLocks noChangeAspect="1"/>
          </p:cNvPicPr>
          <p:nvPr/>
        </p:nvPicPr>
        <p:blipFill>
          <a:blip r:embed="rId3"/>
          <a:stretch>
            <a:fillRect/>
          </a:stretch>
        </p:blipFill>
        <p:spPr>
          <a:xfrm>
            <a:off x="1640663" y="4548753"/>
            <a:ext cx="7503337" cy="2152150"/>
          </a:xfrm>
          <a:prstGeom prst="rect">
            <a:avLst/>
          </a:prstGeom>
        </p:spPr>
      </p:pic>
    </p:spTree>
    <p:extLst>
      <p:ext uri="{BB962C8B-B14F-4D97-AF65-F5344CB8AC3E}">
        <p14:creationId xmlns:p14="http://schemas.microsoft.com/office/powerpoint/2010/main" val="2887464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3A1CF20-818B-3046-94AC-0AE8089EB790}"/>
              </a:ext>
            </a:extLst>
          </p:cNvPr>
          <p:cNvSpPr>
            <a:spLocks noGrp="1"/>
          </p:cNvSpPr>
          <p:nvPr>
            <p:ph type="sldNum" sz="quarter" idx="12"/>
          </p:nvPr>
        </p:nvSpPr>
        <p:spPr/>
        <p:txBody>
          <a:bodyPr/>
          <a:lstStyle/>
          <a:p>
            <a:fld id="{893C5830-40F3-F04E-B2E3-10E6672BA8FF}" type="slidenum">
              <a:rPr lang="en-US" smtClean="0"/>
              <a:pPr/>
              <a:t>16</a:t>
            </a:fld>
            <a:endParaRPr lang="en-US"/>
          </a:p>
        </p:txBody>
      </p:sp>
      <p:pic>
        <p:nvPicPr>
          <p:cNvPr id="5" name="Picture 4">
            <a:extLst>
              <a:ext uri="{FF2B5EF4-FFF2-40B4-BE49-F238E27FC236}">
                <a16:creationId xmlns:a16="http://schemas.microsoft.com/office/drawing/2014/main" id="{D3E307E6-F03C-C344-AAFD-0906840D02B7}"/>
              </a:ext>
            </a:extLst>
          </p:cNvPr>
          <p:cNvPicPr>
            <a:picLocks noChangeAspect="1"/>
          </p:cNvPicPr>
          <p:nvPr/>
        </p:nvPicPr>
        <p:blipFill rotWithShape="1">
          <a:blip r:embed="rId2"/>
          <a:srcRect b="18643"/>
          <a:stretch/>
        </p:blipFill>
        <p:spPr>
          <a:xfrm>
            <a:off x="320807" y="1138065"/>
            <a:ext cx="8481002" cy="4293250"/>
          </a:xfrm>
          <a:prstGeom prst="rect">
            <a:avLst/>
          </a:prstGeom>
        </p:spPr>
      </p:pic>
    </p:spTree>
    <p:extLst>
      <p:ext uri="{BB962C8B-B14F-4D97-AF65-F5344CB8AC3E}">
        <p14:creationId xmlns:p14="http://schemas.microsoft.com/office/powerpoint/2010/main" val="848348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93C5830-40F3-F04E-B2E3-10E6672BA8FF}" type="slidenum">
              <a:rPr lang="en-US" smtClean="0"/>
              <a:pPr/>
              <a:t>17</a:t>
            </a:fld>
            <a:endParaRPr lang="en-US"/>
          </a:p>
        </p:txBody>
      </p:sp>
      <p:pic>
        <p:nvPicPr>
          <p:cNvPr id="6" name="Picture 5"/>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308" y="2791630"/>
            <a:ext cx="9052560" cy="26373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6457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E698B1-07A2-47ED-8C5C-828ACFBD8C1E}"/>
              </a:ext>
            </a:extLst>
          </p:cNvPr>
          <p:cNvSpPr>
            <a:spLocks noGrp="1"/>
          </p:cNvSpPr>
          <p:nvPr>
            <p:ph type="sldNum" sz="quarter" idx="12"/>
          </p:nvPr>
        </p:nvSpPr>
        <p:spPr/>
        <p:txBody>
          <a:bodyPr/>
          <a:lstStyle/>
          <a:p>
            <a:fld id="{893C5830-40F3-F04E-B2E3-10E6672BA8FF}" type="slidenum">
              <a:rPr lang="en-US" smtClean="0"/>
              <a:t>18</a:t>
            </a:fld>
            <a:endParaRPr lang="en-US" dirty="0"/>
          </a:p>
        </p:txBody>
      </p:sp>
      <p:sp>
        <p:nvSpPr>
          <p:cNvPr id="3" name="Title 1">
            <a:extLst>
              <a:ext uri="{FF2B5EF4-FFF2-40B4-BE49-F238E27FC236}">
                <a16:creationId xmlns:a16="http://schemas.microsoft.com/office/drawing/2014/main" id="{6B9EF38F-FB7E-DF4F-0B65-21B22408F725}"/>
              </a:ext>
            </a:extLst>
          </p:cNvPr>
          <p:cNvSpPr txBox="1">
            <a:spLocks/>
          </p:cNvSpPr>
          <p:nvPr/>
        </p:nvSpPr>
        <p:spPr>
          <a:xfrm>
            <a:off x="243840" y="21371"/>
            <a:ext cx="8308322" cy="582845"/>
          </a:xfrm>
          <a:prstGeom prst="rect">
            <a:avLst/>
          </a:prstGeom>
        </p:spPr>
        <p:txBody>
          <a:bodyPr>
            <a:normAutofit/>
          </a:bodyPr>
          <a:lstStyle>
            <a:lvl1pPr algn="l" defTabSz="914400" rtl="0" eaLnBrk="1" latinLnBrk="0" hangingPunct="1">
              <a:lnSpc>
                <a:spcPct val="90000"/>
              </a:lnSpc>
              <a:spcBef>
                <a:spcPct val="0"/>
              </a:spcBef>
              <a:buNone/>
              <a:defRPr sz="4400" kern="1200">
                <a:solidFill>
                  <a:srgbClr val="30519D"/>
                </a:solidFill>
                <a:latin typeface="Arial" charset="0"/>
                <a:ea typeface="Arial" charset="0"/>
                <a:cs typeface="Arial" charset="0"/>
              </a:defRPr>
            </a:lvl1pPr>
          </a:lstStyle>
          <a:p>
            <a:r>
              <a:rPr lang="en-US" sz="3200" dirty="0"/>
              <a:t>DAC Design Review – Closeout Excerpts</a:t>
            </a:r>
          </a:p>
        </p:txBody>
      </p:sp>
      <p:sp>
        <p:nvSpPr>
          <p:cNvPr id="6" name="TextBox 5">
            <a:extLst>
              <a:ext uri="{FF2B5EF4-FFF2-40B4-BE49-F238E27FC236}">
                <a16:creationId xmlns:a16="http://schemas.microsoft.com/office/drawing/2014/main" id="{F3B365A5-08D5-4F4C-B1EC-0A93E4165695}"/>
              </a:ext>
            </a:extLst>
          </p:cNvPr>
          <p:cNvSpPr txBox="1"/>
          <p:nvPr/>
        </p:nvSpPr>
        <p:spPr>
          <a:xfrm>
            <a:off x="331075" y="604216"/>
            <a:ext cx="8569085"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Charge 1</a:t>
            </a:r>
            <a:r>
              <a:rPr lang="en-US" dirty="0">
                <a:latin typeface="Arial" panose="020B0604020202020204" pitchFamily="34" charset="0"/>
                <a:cs typeface="Arial" panose="020B0604020202020204" pitchFamily="34" charset="0"/>
              </a:rPr>
              <a:t>:</a:t>
            </a:r>
            <a:r>
              <a:rPr lang="en-US" dirty="0">
                <a:effectLst/>
                <a:latin typeface="Arial" panose="020B0604020202020204" pitchFamily="34" charset="0"/>
                <a:cs typeface="Arial" panose="020B0604020202020204" pitchFamily="34" charset="0"/>
              </a:rPr>
              <a:t> Given the detector progress over the last two years and the status of the </a:t>
            </a:r>
            <a:r>
              <a:rPr lang="en-US" dirty="0" err="1">
                <a:effectLst/>
                <a:latin typeface="Arial" panose="020B0604020202020204" pitchFamily="34" charset="0"/>
                <a:cs typeface="Arial" panose="020B0604020202020204" pitchFamily="34" charset="0"/>
              </a:rPr>
              <a:t>ePIC</a:t>
            </a:r>
            <a:r>
              <a:rPr lang="en-US" dirty="0">
                <a:effectLst/>
                <a:latin typeface="Arial" panose="020B0604020202020204" pitchFamily="34" charset="0"/>
                <a:cs typeface="Arial" panose="020B0604020202020204" pitchFamily="34" charset="0"/>
              </a:rPr>
              <a:t> detector, are the projected timelines of the Electron-Ion Collider detector feasible? Do there remain significant open detector technology questions?</a:t>
            </a:r>
            <a:r>
              <a:rPr lang="en-US" dirty="0">
                <a:latin typeface="Arial" panose="020B0604020202020204" pitchFamily="34" charset="0"/>
                <a:cs typeface="Arial" panose="020B0604020202020204" pitchFamily="34" charset="0"/>
              </a:rPr>
              <a:t> </a:t>
            </a:r>
          </a:p>
        </p:txBody>
      </p:sp>
      <p:sp>
        <p:nvSpPr>
          <p:cNvPr id="7" name="TextBox 6">
            <a:extLst>
              <a:ext uri="{FF2B5EF4-FFF2-40B4-BE49-F238E27FC236}">
                <a16:creationId xmlns:a16="http://schemas.microsoft.com/office/drawing/2014/main" id="{C065A493-19F2-4523-B493-F0F0E8488621}"/>
              </a:ext>
            </a:extLst>
          </p:cNvPr>
          <p:cNvSpPr txBox="1"/>
          <p:nvPr/>
        </p:nvSpPr>
        <p:spPr>
          <a:xfrm>
            <a:off x="331075" y="1743923"/>
            <a:ext cx="8569084" cy="4985980"/>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sz="1800" dirty="0">
                <a:solidFill>
                  <a:srgbClr val="0000FF"/>
                </a:solidFill>
                <a:latin typeface="Arial" panose="020B0604020202020204" pitchFamily="34" charset="0"/>
                <a:cs typeface="Arial" panose="020B0604020202020204" pitchFamily="34" charset="0"/>
              </a:rPr>
              <a:t>Amazing progress in the last two years, congratulations to all working on the EIC for this enormous achievement.</a:t>
            </a:r>
          </a:p>
          <a:p>
            <a:pPr marL="285750"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Projected timelines are aggressive, but appear feasible. Primary acknowledged risks are delays in the production of the magnet and silicon tracker. </a:t>
            </a:r>
            <a:endParaRPr lang="en-US" sz="1800" dirty="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The silicon tracker development will also require close attention. Again, in the event of serious issues with the 65nm yields what will be the consequences and planning for the SVT</a:t>
            </a:r>
          </a:p>
          <a:p>
            <a:pPr marL="285750"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All central detector technologies have been chosen and appear appropriate. Several technologies still require significant further R&amp;D in order to confirm that they will provide the required performance: Silicon Tracker, 𝜇RWELL tracker, Imaging Sci/Fi tracking calorimeter, and AC-LGAD Tracker</a:t>
            </a:r>
          </a:p>
          <a:p>
            <a:pPr marL="285750" indent="-285750">
              <a:spcAft>
                <a:spcPts val="600"/>
              </a:spcAft>
              <a:buFont typeface="Arial" panose="020B0604020202020204" pitchFamily="34" charset="0"/>
              <a:buChar char="•"/>
            </a:pPr>
            <a:r>
              <a:rPr lang="en-US" dirty="0">
                <a:solidFill>
                  <a:srgbClr val="FF0000"/>
                </a:solidFill>
                <a:latin typeface="Arial" panose="020B0604020202020204" pitchFamily="34" charset="0"/>
                <a:cs typeface="Arial" panose="020B0604020202020204" pitchFamily="34" charset="0"/>
              </a:rPr>
              <a:t>Far-forward detectors are at a less advanced stage of design, with open technology choices being investigated.</a:t>
            </a:r>
          </a:p>
          <a:p>
            <a:pPr marL="285750"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ASIC development should be closely monitored as it has often taken significantly more time and effort than originally planned.</a:t>
            </a:r>
          </a:p>
          <a:p>
            <a:pPr marL="285750" indent="-285750">
              <a:spcAft>
                <a:spcPts val="600"/>
              </a:spcAft>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1639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52EBBB-48EA-4DD1-B89E-D056A6850FDA}"/>
              </a:ext>
            </a:extLst>
          </p:cNvPr>
          <p:cNvSpPr txBox="1"/>
          <p:nvPr/>
        </p:nvSpPr>
        <p:spPr>
          <a:xfrm>
            <a:off x="331075" y="604216"/>
            <a:ext cx="8569084"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Charge 2</a:t>
            </a:r>
            <a:r>
              <a:rPr lang="en-US" dirty="0">
                <a:latin typeface="Arial" panose="020B0604020202020204" pitchFamily="34" charset="0"/>
                <a:cs typeface="Arial" panose="020B0604020202020204" pitchFamily="34" charset="0"/>
              </a:rPr>
              <a:t>:</a:t>
            </a:r>
            <a:r>
              <a:rPr lang="en-US" dirty="0">
                <a:effectLst/>
                <a:latin typeface="Arial" panose="020B0604020202020204" pitchFamily="34" charset="0"/>
                <a:cs typeface="Arial" panose="020B0604020202020204" pitchFamily="34" charset="0"/>
              </a:rPr>
              <a:t> Are the requirements for the detector and their flow down sufficiently comprehensive for this stage of the project to complete the design of the various detector technologies? </a:t>
            </a:r>
            <a:endParaRPr lang="en-US"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63E698B1-07A2-47ED-8C5C-828ACFBD8C1E}"/>
              </a:ext>
            </a:extLst>
          </p:cNvPr>
          <p:cNvSpPr>
            <a:spLocks noGrp="1"/>
          </p:cNvSpPr>
          <p:nvPr>
            <p:ph type="sldNum" sz="quarter" idx="12"/>
          </p:nvPr>
        </p:nvSpPr>
        <p:spPr/>
        <p:txBody>
          <a:bodyPr/>
          <a:lstStyle/>
          <a:p>
            <a:fld id="{893C5830-40F3-F04E-B2E3-10E6672BA8FF}" type="slidenum">
              <a:rPr lang="en-US" smtClean="0"/>
              <a:t>19</a:t>
            </a:fld>
            <a:endParaRPr lang="en-US" dirty="0"/>
          </a:p>
        </p:txBody>
      </p:sp>
      <p:sp>
        <p:nvSpPr>
          <p:cNvPr id="3" name="Title 1">
            <a:extLst>
              <a:ext uri="{FF2B5EF4-FFF2-40B4-BE49-F238E27FC236}">
                <a16:creationId xmlns:a16="http://schemas.microsoft.com/office/drawing/2014/main" id="{6B9EF38F-FB7E-DF4F-0B65-21B22408F725}"/>
              </a:ext>
            </a:extLst>
          </p:cNvPr>
          <p:cNvSpPr txBox="1">
            <a:spLocks/>
          </p:cNvSpPr>
          <p:nvPr/>
        </p:nvSpPr>
        <p:spPr>
          <a:xfrm>
            <a:off x="243840" y="21371"/>
            <a:ext cx="8308322" cy="582845"/>
          </a:xfrm>
          <a:prstGeom prst="rect">
            <a:avLst/>
          </a:prstGeom>
        </p:spPr>
        <p:txBody>
          <a:bodyPr>
            <a:normAutofit/>
          </a:bodyPr>
          <a:lstStyle>
            <a:lvl1pPr algn="l" defTabSz="914400" rtl="0" eaLnBrk="1" latinLnBrk="0" hangingPunct="1">
              <a:lnSpc>
                <a:spcPct val="90000"/>
              </a:lnSpc>
              <a:spcBef>
                <a:spcPct val="0"/>
              </a:spcBef>
              <a:buNone/>
              <a:defRPr sz="4400" kern="1200">
                <a:solidFill>
                  <a:srgbClr val="30519D"/>
                </a:solidFill>
                <a:latin typeface="Arial" charset="0"/>
                <a:ea typeface="Arial" charset="0"/>
                <a:cs typeface="Arial" charset="0"/>
              </a:defRPr>
            </a:lvl1pPr>
          </a:lstStyle>
          <a:p>
            <a:r>
              <a:rPr lang="en-US" sz="3200" dirty="0"/>
              <a:t>DAC Design Review – Closeout Excerpts</a:t>
            </a:r>
          </a:p>
        </p:txBody>
      </p:sp>
      <p:sp>
        <p:nvSpPr>
          <p:cNvPr id="7" name="TextBox 6">
            <a:extLst>
              <a:ext uri="{FF2B5EF4-FFF2-40B4-BE49-F238E27FC236}">
                <a16:creationId xmlns:a16="http://schemas.microsoft.com/office/drawing/2014/main" id="{C065A493-19F2-4523-B493-F0F0E8488621}"/>
              </a:ext>
            </a:extLst>
          </p:cNvPr>
          <p:cNvSpPr txBox="1"/>
          <p:nvPr/>
        </p:nvSpPr>
        <p:spPr>
          <a:xfrm>
            <a:off x="331075" y="1743923"/>
            <a:ext cx="8569084" cy="3524042"/>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dirty="0">
                <a:solidFill>
                  <a:srgbClr val="0000FF"/>
                </a:solidFill>
                <a:latin typeface="Arial" panose="020B0604020202020204" pitchFamily="34" charset="0"/>
                <a:cs typeface="Arial" panose="020B0604020202020204" pitchFamily="34" charset="0"/>
              </a:rPr>
              <a:t>The committee was very impressed with the organization of the detector development using a formal systems engineering approach. Its use seems critical in keeping control on the myriad requirements needed for engineering design as well as detector performance.</a:t>
            </a:r>
          </a:p>
          <a:p>
            <a:pPr marL="285750" indent="-285750">
              <a:spcAft>
                <a:spcPts val="600"/>
              </a:spcAft>
              <a:buFont typeface="Arial" panose="020B0604020202020204" pitchFamily="34" charset="0"/>
              <a:buChar char="•"/>
            </a:pPr>
            <a:r>
              <a:rPr lang="en-US" dirty="0">
                <a:solidFill>
                  <a:srgbClr val="0000FF"/>
                </a:solidFill>
                <a:latin typeface="Arial" panose="020B0604020202020204" pitchFamily="34" charset="0"/>
                <a:cs typeface="Arial" panose="020B0604020202020204" pitchFamily="34" charset="0"/>
              </a:rPr>
              <a:t>Design of the detector integration and installation are developing well; the interaction of project engineering staff with detector groups appeared excellent</a:t>
            </a:r>
          </a:p>
          <a:p>
            <a:pPr>
              <a:spcAft>
                <a:spcPts val="600"/>
              </a:spcAft>
            </a:pPr>
            <a:r>
              <a:rPr lang="en-US" dirty="0">
                <a:latin typeface="Arial" panose="020B0604020202020204" pitchFamily="34" charset="0"/>
                <a:cs typeface="Arial" panose="020B0604020202020204" pitchFamily="34" charset="0"/>
              </a:rPr>
              <a:t>…</a:t>
            </a:r>
          </a:p>
          <a:p>
            <a:pPr marL="285750" indent="-285750">
              <a:spcAft>
                <a:spcPts val="600"/>
              </a:spcAft>
              <a:buFont typeface="Arial" panose="020B0604020202020204" pitchFamily="34" charset="0"/>
              <a:buChar char="•"/>
            </a:pPr>
            <a:r>
              <a:rPr lang="en-US" dirty="0">
                <a:solidFill>
                  <a:srgbClr val="FF0000"/>
                </a:solidFill>
                <a:latin typeface="Arial" panose="020B0604020202020204" pitchFamily="34" charset="0"/>
                <a:cs typeface="Arial" panose="020B0604020202020204" pitchFamily="34" charset="0"/>
              </a:rPr>
              <a:t>A comprehensive description of the survey/alignment/monitoring and calibration strategy for the hardware components of all detector systems is needed.</a:t>
            </a:r>
          </a:p>
          <a:p>
            <a:pPr>
              <a:spcAft>
                <a:spcPts val="600"/>
              </a:spcAft>
            </a:pPr>
            <a:r>
              <a:rPr lang="en-US" dirty="0">
                <a:solidFill>
                  <a:srgbClr val="FF000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sym typeface="Wingdings" panose="05000000000000000000" pitchFamily="2" charset="2"/>
              </a:rPr>
              <a:t> Sensible, will fold into preparations future reviews</a:t>
            </a:r>
            <a:endParaRPr lang="en-US" dirty="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47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3">
            <a:extLst>
              <a:ext uri="{FF2B5EF4-FFF2-40B4-BE49-F238E27FC236}">
                <a16:creationId xmlns:a16="http://schemas.microsoft.com/office/drawing/2014/main" id="{7047B308-C8AD-4CDF-B416-B465E32B66E0}"/>
              </a:ext>
            </a:extLst>
          </p:cNvPr>
          <p:cNvSpPr txBox="1">
            <a:spLocks/>
          </p:cNvSpPr>
          <p:nvPr/>
        </p:nvSpPr>
        <p:spPr>
          <a:xfrm>
            <a:off x="0" y="-7877"/>
            <a:ext cx="9144000" cy="584669"/>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2800" b="1" i="1" kern="1200">
                <a:solidFill>
                  <a:srgbClr val="1200B4"/>
                </a:solidFill>
                <a:effectLst>
                  <a:reflection stA="50000" endPos="50000" dist="5080" dir="5400000" sy="-100000" algn="bl" rotWithShape="0"/>
                </a:effectLst>
                <a:latin typeface="Comic Sans MS"/>
                <a:ea typeface="Arial" charset="0"/>
                <a:cs typeface="Comic Sans MS"/>
              </a:defRPr>
            </a:lvl1pPr>
          </a:lstStyle>
          <a:p>
            <a:pPr>
              <a:defRPr/>
            </a:pPr>
            <a:r>
              <a:rPr lang="en-US" dirty="0">
                <a:latin typeface="Arial"/>
              </a:rPr>
              <a:t>Outline</a:t>
            </a:r>
          </a:p>
        </p:txBody>
      </p:sp>
      <p:sp>
        <p:nvSpPr>
          <p:cNvPr id="16" name="Slide Number Placeholder 1">
            <a:extLst>
              <a:ext uri="{FF2B5EF4-FFF2-40B4-BE49-F238E27FC236}">
                <a16:creationId xmlns:a16="http://schemas.microsoft.com/office/drawing/2014/main" id="{1EAF894A-94BF-4288-A127-8788CF3A7ED8}"/>
              </a:ext>
            </a:extLst>
          </p:cNvPr>
          <p:cNvSpPr>
            <a:spLocks noGrp="1"/>
          </p:cNvSpPr>
          <p:nvPr>
            <p:ph type="sldNum" sz="quarter" idx="12"/>
          </p:nvPr>
        </p:nvSpPr>
        <p:spPr>
          <a:xfrm>
            <a:off x="0" y="6592569"/>
            <a:ext cx="2057400" cy="260515"/>
          </a:xfrm>
        </p:spPr>
        <p:txBody>
          <a:bodyPr/>
          <a:lstStyle/>
          <a:p>
            <a:pPr algn="l"/>
            <a:fld id="{87034D8C-3CB4-402A-BC46-2AB14C0FE90A}" type="slidenum">
              <a:rPr lang="en-US" smtClean="0">
                <a:latin typeface="+mj-lt"/>
              </a:rPr>
              <a:pPr algn="l"/>
              <a:t>2</a:t>
            </a:fld>
            <a:endParaRPr lang="en-US">
              <a:latin typeface="+mj-lt"/>
            </a:endParaRPr>
          </a:p>
        </p:txBody>
      </p:sp>
      <p:sp>
        <p:nvSpPr>
          <p:cNvPr id="20" name="Content Placeholder 1">
            <a:extLst>
              <a:ext uri="{FF2B5EF4-FFF2-40B4-BE49-F238E27FC236}">
                <a16:creationId xmlns:a16="http://schemas.microsoft.com/office/drawing/2014/main" id="{15314B4C-34BB-46D6-8215-960D6B792A65}"/>
              </a:ext>
            </a:extLst>
          </p:cNvPr>
          <p:cNvSpPr txBox="1">
            <a:spLocks/>
          </p:cNvSpPr>
          <p:nvPr/>
        </p:nvSpPr>
        <p:spPr>
          <a:xfrm>
            <a:off x="121894" y="1010492"/>
            <a:ext cx="8315254" cy="51483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Arial" panose="020B0604020202020204" pitchFamily="34" charset="0"/>
                <a:cs typeface="Arial" panose="020B0604020202020204" pitchFamily="34" charset="0"/>
              </a:rPr>
              <a:t>Recent and upcoming Detector-Related Reviews</a:t>
            </a:r>
          </a:p>
          <a:p>
            <a:r>
              <a:rPr lang="en-US" sz="2400" dirty="0">
                <a:latin typeface="Arial" panose="020B0604020202020204" pitchFamily="34" charset="0"/>
                <a:cs typeface="Arial" panose="020B0604020202020204" pitchFamily="34" charset="0"/>
              </a:rPr>
              <a:t>Detector Advisory Committee (DAC)</a:t>
            </a:r>
          </a:p>
          <a:p>
            <a:r>
              <a:rPr lang="en-US" sz="2400" dirty="0">
                <a:latin typeface="Arial" panose="020B0604020202020204" pitchFamily="34" charset="0"/>
                <a:cs typeface="Arial" panose="020B0604020202020204" pitchFamily="34" charset="0"/>
              </a:rPr>
              <a:t>DAC comprehensive design review</a:t>
            </a:r>
          </a:p>
          <a:p>
            <a:pPr lvl="1"/>
            <a:r>
              <a:rPr lang="en-US" dirty="0">
                <a:latin typeface="Arial" panose="020B0604020202020204" pitchFamily="34" charset="0"/>
                <a:cs typeface="Arial" panose="020B0604020202020204" pitchFamily="34" charset="0"/>
              </a:rPr>
              <a:t>Closeout excerpts</a:t>
            </a:r>
          </a:p>
          <a:p>
            <a:r>
              <a:rPr lang="en-US" sz="2400" dirty="0">
                <a:latin typeface="Arial" panose="020B0604020202020204" pitchFamily="34" charset="0"/>
                <a:cs typeface="Arial" panose="020B0604020202020204" pitchFamily="34" charset="0"/>
              </a:rPr>
              <a:t>Some recent progress: Services &amp; Integration, Installation, RDOs, …</a:t>
            </a:r>
          </a:p>
        </p:txBody>
      </p:sp>
    </p:spTree>
    <p:extLst>
      <p:ext uri="{BB962C8B-B14F-4D97-AF65-F5344CB8AC3E}">
        <p14:creationId xmlns:p14="http://schemas.microsoft.com/office/powerpoint/2010/main" val="3865168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52EBBB-48EA-4DD1-B89E-D056A6850FDA}"/>
              </a:ext>
            </a:extLst>
          </p:cNvPr>
          <p:cNvSpPr txBox="1"/>
          <p:nvPr/>
        </p:nvSpPr>
        <p:spPr>
          <a:xfrm>
            <a:off x="331075" y="604216"/>
            <a:ext cx="8569084" cy="1200329"/>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Charge 3:</a:t>
            </a:r>
            <a:r>
              <a:rPr lang="en-US" dirty="0">
                <a:latin typeface="Arial" panose="020B0604020202020204" pitchFamily="34" charset="0"/>
                <a:cs typeface="Arial" panose="020B0604020202020204" pitchFamily="34" charset="0"/>
              </a:rPr>
              <a:t> Are the interfaces between the elements of the design adequately defined for this stage of the project and to proceed with the detector long-lead procurement items? </a:t>
            </a:r>
          </a:p>
          <a:p>
            <a:endParaRPr lang="en-US"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63E698B1-07A2-47ED-8C5C-828ACFBD8C1E}"/>
              </a:ext>
            </a:extLst>
          </p:cNvPr>
          <p:cNvSpPr>
            <a:spLocks noGrp="1"/>
          </p:cNvSpPr>
          <p:nvPr>
            <p:ph type="sldNum" sz="quarter" idx="12"/>
          </p:nvPr>
        </p:nvSpPr>
        <p:spPr/>
        <p:txBody>
          <a:bodyPr/>
          <a:lstStyle/>
          <a:p>
            <a:fld id="{893C5830-40F3-F04E-B2E3-10E6672BA8FF}" type="slidenum">
              <a:rPr lang="en-US" smtClean="0"/>
              <a:t>20</a:t>
            </a:fld>
            <a:endParaRPr lang="en-US" dirty="0"/>
          </a:p>
        </p:txBody>
      </p:sp>
      <p:sp>
        <p:nvSpPr>
          <p:cNvPr id="3" name="Title 1">
            <a:extLst>
              <a:ext uri="{FF2B5EF4-FFF2-40B4-BE49-F238E27FC236}">
                <a16:creationId xmlns:a16="http://schemas.microsoft.com/office/drawing/2014/main" id="{6B9EF38F-FB7E-DF4F-0B65-21B22408F725}"/>
              </a:ext>
            </a:extLst>
          </p:cNvPr>
          <p:cNvSpPr txBox="1">
            <a:spLocks/>
          </p:cNvSpPr>
          <p:nvPr/>
        </p:nvSpPr>
        <p:spPr>
          <a:xfrm>
            <a:off x="243840" y="21371"/>
            <a:ext cx="8308322" cy="582845"/>
          </a:xfrm>
          <a:prstGeom prst="rect">
            <a:avLst/>
          </a:prstGeom>
        </p:spPr>
        <p:txBody>
          <a:bodyPr>
            <a:normAutofit/>
          </a:bodyPr>
          <a:lstStyle>
            <a:lvl1pPr algn="l" defTabSz="914400" rtl="0" eaLnBrk="1" latinLnBrk="0" hangingPunct="1">
              <a:lnSpc>
                <a:spcPct val="90000"/>
              </a:lnSpc>
              <a:spcBef>
                <a:spcPct val="0"/>
              </a:spcBef>
              <a:buNone/>
              <a:defRPr sz="4400" kern="1200">
                <a:solidFill>
                  <a:srgbClr val="30519D"/>
                </a:solidFill>
                <a:latin typeface="Arial" charset="0"/>
                <a:ea typeface="Arial" charset="0"/>
                <a:cs typeface="Arial" charset="0"/>
              </a:defRPr>
            </a:lvl1pPr>
          </a:lstStyle>
          <a:p>
            <a:r>
              <a:rPr lang="en-US" sz="3200" dirty="0"/>
              <a:t>DAC Design Review – Closeout Excerpts</a:t>
            </a:r>
          </a:p>
        </p:txBody>
      </p:sp>
      <p:sp>
        <p:nvSpPr>
          <p:cNvPr id="7" name="TextBox 6">
            <a:extLst>
              <a:ext uri="{FF2B5EF4-FFF2-40B4-BE49-F238E27FC236}">
                <a16:creationId xmlns:a16="http://schemas.microsoft.com/office/drawing/2014/main" id="{C065A493-19F2-4523-B493-F0F0E8488621}"/>
              </a:ext>
            </a:extLst>
          </p:cNvPr>
          <p:cNvSpPr txBox="1"/>
          <p:nvPr/>
        </p:nvSpPr>
        <p:spPr>
          <a:xfrm>
            <a:off x="331075" y="1743923"/>
            <a:ext cx="8569084" cy="2539157"/>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dirty="0">
                <a:solidFill>
                  <a:srgbClr val="0000FF"/>
                </a:solidFill>
                <a:latin typeface="Arial" panose="020B0604020202020204" pitchFamily="34" charset="0"/>
                <a:cs typeface="Arial" panose="020B0604020202020204" pitchFamily="34" charset="0"/>
              </a:rPr>
              <a:t>Once again, the demonstrated systems engineering approach gives confidence that the interfaces are sufficiently well defined that the long-lead items can be procured with small risk</a:t>
            </a:r>
          </a:p>
          <a:p>
            <a:pPr>
              <a:spcAft>
                <a:spcPts val="600"/>
              </a:spcAft>
            </a:pPr>
            <a:r>
              <a:rPr lang="en-US" dirty="0">
                <a:latin typeface="Arial" panose="020B0604020202020204" pitchFamily="34" charset="0"/>
                <a:cs typeface="Arial" panose="020B0604020202020204" pitchFamily="34" charset="0"/>
              </a:rPr>
              <a:t>…</a:t>
            </a:r>
          </a:p>
          <a:p>
            <a:pPr marL="285750" indent="-285750">
              <a:spcAft>
                <a:spcPts val="600"/>
              </a:spcAft>
              <a:buFont typeface="Arial" panose="020B0604020202020204" pitchFamily="34" charset="0"/>
              <a:buChar char="•"/>
            </a:pPr>
            <a:r>
              <a:rPr lang="en-US" dirty="0">
                <a:solidFill>
                  <a:srgbClr val="FF0000"/>
                </a:solidFill>
                <a:latin typeface="Arial" panose="020B0604020202020204" pitchFamily="34" charset="0"/>
                <a:cs typeface="Arial" panose="020B0604020202020204" pitchFamily="34" charset="0"/>
              </a:rPr>
              <a:t>A summary of the different types of </a:t>
            </a:r>
            <a:r>
              <a:rPr lang="en-US" dirty="0" err="1">
                <a:solidFill>
                  <a:srgbClr val="FF0000"/>
                </a:solidFill>
                <a:latin typeface="Arial" panose="020B0604020202020204" pitchFamily="34" charset="0"/>
                <a:cs typeface="Arial" panose="020B0604020202020204" pitchFamily="34" charset="0"/>
              </a:rPr>
              <a:t>SiPM</a:t>
            </a:r>
            <a:r>
              <a:rPr lang="en-US" dirty="0">
                <a:solidFill>
                  <a:srgbClr val="FF0000"/>
                </a:solidFill>
                <a:latin typeface="Arial" panose="020B0604020202020204" pitchFamily="34" charset="0"/>
                <a:cs typeface="Arial" panose="020B0604020202020204" pitchFamily="34" charset="0"/>
              </a:rPr>
              <a:t> being planned for long procurement would be useful for evaluating whether they are optimal in pixel size and environmental sensitivity.</a:t>
            </a:r>
          </a:p>
          <a:p>
            <a:pPr>
              <a:spcAft>
                <a:spcPts val="600"/>
              </a:spcAft>
            </a:pPr>
            <a:r>
              <a:rPr lang="en-US" dirty="0">
                <a:solidFill>
                  <a:srgbClr val="FF000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sym typeface="Wingdings" panose="05000000000000000000" pitchFamily="2" charset="2"/>
              </a:rPr>
              <a:t> Fold into preparations for </a:t>
            </a:r>
            <a:r>
              <a:rPr lang="en-US" dirty="0" err="1">
                <a:latin typeface="Arial" panose="020B0604020202020204" pitchFamily="34" charset="0"/>
                <a:cs typeface="Arial" panose="020B0604020202020204" pitchFamily="34" charset="0"/>
                <a:sym typeface="Wingdings" panose="05000000000000000000" pitchFamily="2" charset="2"/>
              </a:rPr>
              <a:t>SiPM</a:t>
            </a:r>
            <a:r>
              <a:rPr lang="en-US" dirty="0">
                <a:latin typeface="Arial" panose="020B0604020202020204" pitchFamily="34" charset="0"/>
                <a:cs typeface="Arial" panose="020B0604020202020204" pitchFamily="34" charset="0"/>
                <a:sym typeface="Wingdings" panose="05000000000000000000" pitchFamily="2" charset="2"/>
              </a:rPr>
              <a:t> Final Design Review of 09/14</a:t>
            </a:r>
            <a:endParaRPr lang="en-US"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1123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52EBBB-48EA-4DD1-B89E-D056A6850FDA}"/>
              </a:ext>
            </a:extLst>
          </p:cNvPr>
          <p:cNvSpPr txBox="1"/>
          <p:nvPr/>
        </p:nvSpPr>
        <p:spPr>
          <a:xfrm>
            <a:off x="331074" y="604216"/>
            <a:ext cx="8723537" cy="1200329"/>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Charge 4: </a:t>
            </a:r>
            <a:r>
              <a:rPr lang="en-US" dirty="0">
                <a:latin typeface="Arial" panose="020B0604020202020204" pitchFamily="34" charset="0"/>
                <a:cs typeface="Arial" panose="020B0604020202020204" pitchFamily="34" charset="0"/>
              </a:rPr>
              <a:t>Is the design of these long-lead procurement items sufficiently advanced and mature to start procurement in 2024? Are the technical specifications complete? </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63E698B1-07A2-47ED-8C5C-828ACFBD8C1E}"/>
              </a:ext>
            </a:extLst>
          </p:cNvPr>
          <p:cNvSpPr>
            <a:spLocks noGrp="1"/>
          </p:cNvSpPr>
          <p:nvPr>
            <p:ph type="sldNum" sz="quarter" idx="12"/>
          </p:nvPr>
        </p:nvSpPr>
        <p:spPr/>
        <p:txBody>
          <a:bodyPr/>
          <a:lstStyle/>
          <a:p>
            <a:fld id="{893C5830-40F3-F04E-B2E3-10E6672BA8FF}" type="slidenum">
              <a:rPr lang="en-US" smtClean="0"/>
              <a:t>21</a:t>
            </a:fld>
            <a:endParaRPr lang="en-US" dirty="0"/>
          </a:p>
        </p:txBody>
      </p:sp>
      <p:sp>
        <p:nvSpPr>
          <p:cNvPr id="3" name="Title 1">
            <a:extLst>
              <a:ext uri="{FF2B5EF4-FFF2-40B4-BE49-F238E27FC236}">
                <a16:creationId xmlns:a16="http://schemas.microsoft.com/office/drawing/2014/main" id="{6B9EF38F-FB7E-DF4F-0B65-21B22408F725}"/>
              </a:ext>
            </a:extLst>
          </p:cNvPr>
          <p:cNvSpPr txBox="1">
            <a:spLocks/>
          </p:cNvSpPr>
          <p:nvPr/>
        </p:nvSpPr>
        <p:spPr>
          <a:xfrm>
            <a:off x="243840" y="21371"/>
            <a:ext cx="8308322" cy="582845"/>
          </a:xfrm>
          <a:prstGeom prst="rect">
            <a:avLst/>
          </a:prstGeom>
        </p:spPr>
        <p:txBody>
          <a:bodyPr>
            <a:normAutofit/>
          </a:bodyPr>
          <a:lstStyle>
            <a:lvl1pPr algn="l" defTabSz="914400" rtl="0" eaLnBrk="1" latinLnBrk="0" hangingPunct="1">
              <a:lnSpc>
                <a:spcPct val="90000"/>
              </a:lnSpc>
              <a:spcBef>
                <a:spcPct val="0"/>
              </a:spcBef>
              <a:buNone/>
              <a:defRPr sz="4400" kern="1200">
                <a:solidFill>
                  <a:srgbClr val="30519D"/>
                </a:solidFill>
                <a:latin typeface="Arial" charset="0"/>
                <a:ea typeface="Arial" charset="0"/>
                <a:cs typeface="Arial" charset="0"/>
              </a:defRPr>
            </a:lvl1pPr>
          </a:lstStyle>
          <a:p>
            <a:r>
              <a:rPr lang="en-US" sz="3200" dirty="0"/>
              <a:t>DAC Design Review – Closeout Excerpts</a:t>
            </a:r>
          </a:p>
        </p:txBody>
      </p:sp>
      <p:sp>
        <p:nvSpPr>
          <p:cNvPr id="7" name="TextBox 6">
            <a:extLst>
              <a:ext uri="{FF2B5EF4-FFF2-40B4-BE49-F238E27FC236}">
                <a16:creationId xmlns:a16="http://schemas.microsoft.com/office/drawing/2014/main" id="{C065A493-19F2-4523-B493-F0F0E8488621}"/>
              </a:ext>
            </a:extLst>
          </p:cNvPr>
          <p:cNvSpPr txBox="1"/>
          <p:nvPr/>
        </p:nvSpPr>
        <p:spPr>
          <a:xfrm>
            <a:off x="331075" y="1743923"/>
            <a:ext cx="8569084" cy="4632037"/>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dirty="0">
                <a:solidFill>
                  <a:srgbClr val="0000FF"/>
                </a:solidFill>
                <a:latin typeface="Arial" panose="020B0604020202020204" pitchFamily="34" charset="0"/>
                <a:cs typeface="Arial" panose="020B0604020202020204" pitchFamily="34" charset="0"/>
              </a:rPr>
              <a:t>The magnet design is nearly completed and seemed ready to advance to procurement within a few months. The specifications are clear and the design appears quite mature, with good cooling system redundancy. </a:t>
            </a:r>
          </a:p>
          <a:p>
            <a:pPr marL="285750" indent="-285750">
              <a:spcAft>
                <a:spcPts val="600"/>
              </a:spcAft>
              <a:buFont typeface="Arial" panose="020B0604020202020204" pitchFamily="34" charset="0"/>
              <a:buChar char="•"/>
            </a:pPr>
            <a:r>
              <a:rPr lang="en-US" dirty="0">
                <a:solidFill>
                  <a:srgbClr val="0000FF"/>
                </a:solidFill>
                <a:latin typeface="Arial" panose="020B0604020202020204" pitchFamily="34" charset="0"/>
                <a:cs typeface="Arial" panose="020B0604020202020204" pitchFamily="34" charset="0"/>
              </a:rPr>
              <a:t>The large number of </a:t>
            </a:r>
            <a:r>
              <a:rPr lang="en-US" dirty="0" err="1">
                <a:solidFill>
                  <a:srgbClr val="0000FF"/>
                </a:solidFill>
                <a:latin typeface="Arial" panose="020B0604020202020204" pitchFamily="34" charset="0"/>
                <a:cs typeface="Arial" panose="020B0604020202020204" pitchFamily="34" charset="0"/>
              </a:rPr>
              <a:t>SiPMs</a:t>
            </a:r>
            <a:r>
              <a:rPr lang="en-US" dirty="0">
                <a:solidFill>
                  <a:srgbClr val="0000FF"/>
                </a:solidFill>
                <a:latin typeface="Arial" panose="020B0604020202020204" pitchFamily="34" charset="0"/>
                <a:cs typeface="Arial" panose="020B0604020202020204" pitchFamily="34" charset="0"/>
              </a:rPr>
              <a:t> needed requires long lead time; the background conditions are varied within the detector so that close attention to the specifications are needed</a:t>
            </a:r>
          </a:p>
          <a:p>
            <a:pPr marL="285750" indent="-285750">
              <a:spcAft>
                <a:spcPts val="600"/>
              </a:spcAft>
              <a:buFont typeface="Arial" panose="020B0604020202020204" pitchFamily="34" charset="0"/>
              <a:buChar char="•"/>
            </a:pPr>
            <a:r>
              <a:rPr lang="en-US" dirty="0">
                <a:solidFill>
                  <a:srgbClr val="0000FF"/>
                </a:solidFill>
                <a:latin typeface="Arial" panose="020B0604020202020204" pitchFamily="34" charset="0"/>
                <a:cs typeface="Arial" panose="020B0604020202020204" pitchFamily="34" charset="0"/>
              </a:rPr>
              <a:t>Design of the forward HCALs is quite advanced, and the long lead items seem sufficiently specified.</a:t>
            </a:r>
          </a:p>
          <a:p>
            <a:pPr marL="285750" indent="-285750">
              <a:spcAft>
                <a:spcPts val="600"/>
              </a:spcAft>
              <a:buFont typeface="Arial" panose="020B0604020202020204" pitchFamily="34" charset="0"/>
              <a:buChar char="•"/>
            </a:pPr>
            <a:r>
              <a:rPr lang="en-US" dirty="0">
                <a:solidFill>
                  <a:srgbClr val="FF0000"/>
                </a:solidFill>
                <a:latin typeface="Arial" panose="020B0604020202020204" pitchFamily="34" charset="0"/>
                <a:cs typeface="Arial" panose="020B0604020202020204" pitchFamily="34" charset="0"/>
              </a:rPr>
              <a:t>The recent choice of the imaging calorimeter technology made this design less mature; however, as it is based on the existing GLUE-X calorimeter, the long lead purchase of the scintillating fiber and </a:t>
            </a:r>
            <a:r>
              <a:rPr lang="en-US" dirty="0" err="1">
                <a:solidFill>
                  <a:srgbClr val="FF0000"/>
                </a:solidFill>
                <a:latin typeface="Arial" panose="020B0604020202020204" pitchFamily="34" charset="0"/>
                <a:cs typeface="Arial" panose="020B0604020202020204" pitchFamily="34" charset="0"/>
              </a:rPr>
              <a:t>SiPMs</a:t>
            </a:r>
            <a:r>
              <a:rPr lang="en-US" dirty="0">
                <a:solidFill>
                  <a:srgbClr val="FF0000"/>
                </a:solidFill>
                <a:latin typeface="Arial" panose="020B0604020202020204" pitchFamily="34" charset="0"/>
                <a:cs typeface="Arial" panose="020B0604020202020204" pitchFamily="34" charset="0"/>
              </a:rPr>
              <a:t> are specified sufficiently well. It was not mentioned how long it would take to procure sufficient </a:t>
            </a:r>
            <a:r>
              <a:rPr lang="en-US" dirty="0" err="1">
                <a:solidFill>
                  <a:srgbClr val="FF0000"/>
                </a:solidFill>
                <a:latin typeface="Arial" panose="020B0604020202020204" pitchFamily="34" charset="0"/>
                <a:cs typeface="Arial" panose="020B0604020202020204" pitchFamily="34" charset="0"/>
              </a:rPr>
              <a:t>astropix</a:t>
            </a:r>
            <a:r>
              <a:rPr lang="en-US" dirty="0">
                <a:solidFill>
                  <a:srgbClr val="FF0000"/>
                </a:solidFill>
                <a:latin typeface="Arial" panose="020B0604020202020204" pitchFamily="34" charset="0"/>
                <a:cs typeface="Arial" panose="020B0604020202020204" pitchFamily="34" charset="0"/>
              </a:rPr>
              <a:t> detectors and what services/conditions they require for reliable operation. </a:t>
            </a:r>
          </a:p>
          <a:p>
            <a:pPr>
              <a:spcAft>
                <a:spcPts val="600"/>
              </a:spcAft>
            </a:pPr>
            <a:r>
              <a:rPr lang="en-US" dirty="0">
                <a:solidFill>
                  <a:srgbClr val="FF000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sym typeface="Wingdings" panose="05000000000000000000" pitchFamily="2" charset="2"/>
              </a:rPr>
              <a:t> not surprising given the recent adaptation of this barrel </a:t>
            </a:r>
            <a:r>
              <a:rPr lang="en-US" dirty="0" err="1">
                <a:latin typeface="Arial" panose="020B0604020202020204" pitchFamily="34" charset="0"/>
                <a:cs typeface="Arial" panose="020B0604020202020204" pitchFamily="34" charset="0"/>
                <a:sym typeface="Wingdings" panose="05000000000000000000" pitchFamily="2" charset="2"/>
              </a:rPr>
              <a:t>EMCal</a:t>
            </a:r>
            <a:r>
              <a:rPr lang="en-US" dirty="0">
                <a:latin typeface="Arial" panose="020B0604020202020204" pitchFamily="34" charset="0"/>
                <a:cs typeface="Arial" panose="020B0604020202020204" pitchFamily="34" charset="0"/>
                <a:sym typeface="Wingdings" panose="05000000000000000000" pitchFamily="2" charset="2"/>
              </a:rPr>
              <a:t> choice</a:t>
            </a:r>
            <a:endParaRPr lang="en-US" dirty="0">
              <a:solidFill>
                <a:srgbClr val="FF0000"/>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endParaRPr lang="en-US"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5556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52EBBB-48EA-4DD1-B89E-D056A6850FDA}"/>
              </a:ext>
            </a:extLst>
          </p:cNvPr>
          <p:cNvSpPr txBox="1"/>
          <p:nvPr/>
        </p:nvSpPr>
        <p:spPr>
          <a:xfrm>
            <a:off x="331074" y="604216"/>
            <a:ext cx="8723537"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Charge 5</a:t>
            </a:r>
            <a:r>
              <a:rPr lang="en-US" dirty="0">
                <a:latin typeface="Arial" panose="020B0604020202020204" pitchFamily="34" charset="0"/>
                <a:cs typeface="Arial" panose="020B0604020202020204" pitchFamily="34" charset="0"/>
              </a:rPr>
              <a:t>: Is the projected design maturity of the further detector components likely to be accomplished by the end of 2024 for CD-2 and CD-3? </a:t>
            </a:r>
          </a:p>
        </p:txBody>
      </p:sp>
      <p:sp>
        <p:nvSpPr>
          <p:cNvPr id="2" name="Slide Number Placeholder 1">
            <a:extLst>
              <a:ext uri="{FF2B5EF4-FFF2-40B4-BE49-F238E27FC236}">
                <a16:creationId xmlns:a16="http://schemas.microsoft.com/office/drawing/2014/main" id="{63E698B1-07A2-47ED-8C5C-828ACFBD8C1E}"/>
              </a:ext>
            </a:extLst>
          </p:cNvPr>
          <p:cNvSpPr>
            <a:spLocks noGrp="1"/>
          </p:cNvSpPr>
          <p:nvPr>
            <p:ph type="sldNum" sz="quarter" idx="12"/>
          </p:nvPr>
        </p:nvSpPr>
        <p:spPr/>
        <p:txBody>
          <a:bodyPr/>
          <a:lstStyle/>
          <a:p>
            <a:fld id="{893C5830-40F3-F04E-B2E3-10E6672BA8FF}" type="slidenum">
              <a:rPr lang="en-US" smtClean="0"/>
              <a:t>22</a:t>
            </a:fld>
            <a:endParaRPr lang="en-US" dirty="0"/>
          </a:p>
        </p:txBody>
      </p:sp>
      <p:sp>
        <p:nvSpPr>
          <p:cNvPr id="3" name="Title 1">
            <a:extLst>
              <a:ext uri="{FF2B5EF4-FFF2-40B4-BE49-F238E27FC236}">
                <a16:creationId xmlns:a16="http://schemas.microsoft.com/office/drawing/2014/main" id="{6B9EF38F-FB7E-DF4F-0B65-21B22408F725}"/>
              </a:ext>
            </a:extLst>
          </p:cNvPr>
          <p:cNvSpPr txBox="1">
            <a:spLocks/>
          </p:cNvSpPr>
          <p:nvPr/>
        </p:nvSpPr>
        <p:spPr>
          <a:xfrm>
            <a:off x="243840" y="21371"/>
            <a:ext cx="8308322" cy="582845"/>
          </a:xfrm>
          <a:prstGeom prst="rect">
            <a:avLst/>
          </a:prstGeom>
        </p:spPr>
        <p:txBody>
          <a:bodyPr>
            <a:normAutofit/>
          </a:bodyPr>
          <a:lstStyle>
            <a:lvl1pPr algn="l" defTabSz="914400" rtl="0" eaLnBrk="1" latinLnBrk="0" hangingPunct="1">
              <a:lnSpc>
                <a:spcPct val="90000"/>
              </a:lnSpc>
              <a:spcBef>
                <a:spcPct val="0"/>
              </a:spcBef>
              <a:buNone/>
              <a:defRPr sz="4400" kern="1200">
                <a:solidFill>
                  <a:srgbClr val="30519D"/>
                </a:solidFill>
                <a:latin typeface="Arial" charset="0"/>
                <a:ea typeface="Arial" charset="0"/>
                <a:cs typeface="Arial" charset="0"/>
              </a:defRPr>
            </a:lvl1pPr>
          </a:lstStyle>
          <a:p>
            <a:r>
              <a:rPr lang="en-US" sz="3200" dirty="0"/>
              <a:t>DAC Design Review – Closeout Excerpts</a:t>
            </a:r>
          </a:p>
        </p:txBody>
      </p:sp>
      <p:sp>
        <p:nvSpPr>
          <p:cNvPr id="7" name="TextBox 6">
            <a:extLst>
              <a:ext uri="{FF2B5EF4-FFF2-40B4-BE49-F238E27FC236}">
                <a16:creationId xmlns:a16="http://schemas.microsoft.com/office/drawing/2014/main" id="{C065A493-19F2-4523-B493-F0F0E8488621}"/>
              </a:ext>
            </a:extLst>
          </p:cNvPr>
          <p:cNvSpPr txBox="1"/>
          <p:nvPr/>
        </p:nvSpPr>
        <p:spPr>
          <a:xfrm>
            <a:off x="331074" y="1548144"/>
            <a:ext cx="8569084" cy="5262979"/>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dirty="0">
                <a:solidFill>
                  <a:srgbClr val="0000FF"/>
                </a:solidFill>
                <a:latin typeface="Arial" panose="020B0604020202020204" pitchFamily="34" charset="0"/>
                <a:cs typeface="Arial" panose="020B0604020202020204" pitchFamily="34" charset="0"/>
              </a:rPr>
              <a:t>Many of the components are already in advanced stages of design…</a:t>
            </a:r>
          </a:p>
          <a:p>
            <a:pPr marL="285750" indent="-285750">
              <a:spcAft>
                <a:spcPts val="600"/>
              </a:spcAft>
              <a:buFont typeface="Arial" panose="020B0604020202020204" pitchFamily="34" charset="0"/>
              <a:buChar char="•"/>
            </a:pPr>
            <a:r>
              <a:rPr lang="en-US" dirty="0">
                <a:solidFill>
                  <a:srgbClr val="0000FF"/>
                </a:solidFill>
                <a:latin typeface="Arial" panose="020B0604020202020204" pitchFamily="34" charset="0"/>
                <a:cs typeface="Arial" panose="020B0604020202020204" pitchFamily="34" charset="0"/>
              </a:rPr>
              <a:t>The infrastructure, integration and installation effort is well advanced and supported.</a:t>
            </a:r>
          </a:p>
          <a:p>
            <a:pPr marL="285750" indent="-285750">
              <a:spcAft>
                <a:spcPts val="600"/>
              </a:spcAft>
              <a:buFont typeface="Arial" panose="020B0604020202020204" pitchFamily="34" charset="0"/>
              <a:buChar char="•"/>
            </a:pPr>
            <a:r>
              <a:rPr lang="en-US" dirty="0">
                <a:solidFill>
                  <a:srgbClr val="0000FF"/>
                </a:solidFill>
                <a:latin typeface="Arial" panose="020B0604020202020204" pitchFamily="34" charset="0"/>
                <a:cs typeface="Arial" panose="020B0604020202020204" pitchFamily="34" charset="0"/>
              </a:rPr>
              <a:t>Several detector systems are still requiring prototype/production cycles.</a:t>
            </a:r>
            <a:r>
              <a:rPr lang="en-US" dirty="0">
                <a:latin typeface="Arial" panose="020B0604020202020204" pitchFamily="34" charset="0"/>
                <a:cs typeface="Arial" panose="020B0604020202020204" pitchFamily="34" charset="0"/>
              </a:rPr>
              <a:t> The silicon tracker development is tied to the ITS3/ALICE development, and continues past CD2/3, as does the development of the various ASICs. The </a:t>
            </a:r>
            <a:r>
              <a:rPr lang="en-US" dirty="0">
                <a:solidFill>
                  <a:srgbClr val="FF0000"/>
                </a:solidFill>
                <a:latin typeface="Arial" panose="020B0604020202020204" pitchFamily="34" charset="0"/>
                <a:cs typeface="Arial" panose="020B0604020202020204" pitchFamily="34" charset="0"/>
              </a:rPr>
              <a:t>𝜇RWELL endcap/barrel tracker</a:t>
            </a:r>
            <a:r>
              <a:rPr lang="en-US" dirty="0">
                <a:latin typeface="Arial" panose="020B0604020202020204" pitchFamily="34" charset="0"/>
                <a:cs typeface="Arial" panose="020B0604020202020204" pitchFamily="34" charset="0"/>
              </a:rPr>
              <a:t> prototype needs validation with beam test as does the imaging calorimeter, the AC-LGAD and the </a:t>
            </a:r>
            <a:r>
              <a:rPr lang="en-US" dirty="0" err="1">
                <a:latin typeface="Arial" panose="020B0604020202020204" pitchFamily="34" charset="0"/>
                <a:cs typeface="Arial" panose="020B0604020202020204" pitchFamily="34" charset="0"/>
              </a:rPr>
              <a:t>pfRICH</a:t>
            </a:r>
            <a:r>
              <a:rPr lang="en-US" dirty="0">
                <a:latin typeface="Arial" panose="020B0604020202020204" pitchFamily="34" charset="0"/>
                <a:cs typeface="Arial" panose="020B0604020202020204" pitchFamily="34" charset="0"/>
              </a:rPr>
              <a:t> prototype. This leads to some risk for being ready in time, especially given difficulties in obtaining test beam time. </a:t>
            </a:r>
          </a:p>
          <a:p>
            <a:pPr marL="285750"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It is not clear how the choice of </a:t>
            </a:r>
            <a:r>
              <a:rPr lang="en-US" dirty="0">
                <a:solidFill>
                  <a:srgbClr val="FF0000"/>
                </a:solidFill>
                <a:latin typeface="Arial" panose="020B0604020202020204" pitchFamily="34" charset="0"/>
                <a:cs typeface="Arial" panose="020B0604020202020204" pitchFamily="34" charset="0"/>
              </a:rPr>
              <a:t>𝜇RWELL technology </a:t>
            </a:r>
            <a:r>
              <a:rPr lang="en-US" dirty="0">
                <a:latin typeface="Arial" panose="020B0604020202020204" pitchFamily="34" charset="0"/>
                <a:cs typeface="Arial" panose="020B0604020202020204" pitchFamily="34" charset="0"/>
              </a:rPr>
              <a:t>will be made given foil production times (not only at the prototype stage but also in full production).</a:t>
            </a:r>
          </a:p>
          <a:p>
            <a:pPr>
              <a:spcAft>
                <a:spcPts val="600"/>
              </a:spcAft>
            </a:pPr>
            <a:r>
              <a:rPr lang="en-US" dirty="0">
                <a:solidFill>
                  <a:srgbClr val="0000FF"/>
                </a:solidFill>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dirty="0">
                <a:solidFill>
                  <a:srgbClr val="FF0000"/>
                </a:solidFill>
                <a:latin typeface="Arial" panose="020B0604020202020204" pitchFamily="34" charset="0"/>
                <a:cs typeface="Arial" panose="020B0604020202020204" pitchFamily="34" charset="0"/>
              </a:rPr>
              <a:t>Some less advanced systems, which we nonetheless feel can be ready for CD2/3 are the electron polarimeters, the dual RICH, the far forward and backward detectors, the TOF detectors.</a:t>
            </a:r>
          </a:p>
          <a:p>
            <a:pPr marL="285750" indent="-285750">
              <a:spcAft>
                <a:spcPts val="600"/>
              </a:spcAft>
              <a:buFont typeface="Arial" panose="020B0604020202020204" pitchFamily="34" charset="0"/>
              <a:buChar char="•"/>
            </a:pPr>
            <a:endParaRPr lang="en-US"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8564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52EBBB-48EA-4DD1-B89E-D056A6850FDA}"/>
              </a:ext>
            </a:extLst>
          </p:cNvPr>
          <p:cNvSpPr txBox="1"/>
          <p:nvPr/>
        </p:nvSpPr>
        <p:spPr>
          <a:xfrm>
            <a:off x="331074" y="604216"/>
            <a:ext cx="8723537"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Charge 6</a:t>
            </a:r>
            <a:r>
              <a:rPr lang="en-US" dirty="0">
                <a:latin typeface="Arial" panose="020B0604020202020204" pitchFamily="34" charset="0"/>
                <a:cs typeface="Arial" panose="020B0604020202020204" pitchFamily="34" charset="0"/>
              </a:rPr>
              <a:t>: Is the overall schedule for completion of the design, production, and installation of detector components realistic? </a:t>
            </a:r>
          </a:p>
        </p:txBody>
      </p:sp>
      <p:sp>
        <p:nvSpPr>
          <p:cNvPr id="2" name="Slide Number Placeholder 1">
            <a:extLst>
              <a:ext uri="{FF2B5EF4-FFF2-40B4-BE49-F238E27FC236}">
                <a16:creationId xmlns:a16="http://schemas.microsoft.com/office/drawing/2014/main" id="{63E698B1-07A2-47ED-8C5C-828ACFBD8C1E}"/>
              </a:ext>
            </a:extLst>
          </p:cNvPr>
          <p:cNvSpPr>
            <a:spLocks noGrp="1"/>
          </p:cNvSpPr>
          <p:nvPr>
            <p:ph type="sldNum" sz="quarter" idx="12"/>
          </p:nvPr>
        </p:nvSpPr>
        <p:spPr/>
        <p:txBody>
          <a:bodyPr/>
          <a:lstStyle/>
          <a:p>
            <a:fld id="{893C5830-40F3-F04E-B2E3-10E6672BA8FF}" type="slidenum">
              <a:rPr lang="en-US" smtClean="0"/>
              <a:t>23</a:t>
            </a:fld>
            <a:endParaRPr lang="en-US" dirty="0"/>
          </a:p>
        </p:txBody>
      </p:sp>
      <p:sp>
        <p:nvSpPr>
          <p:cNvPr id="3" name="Title 1">
            <a:extLst>
              <a:ext uri="{FF2B5EF4-FFF2-40B4-BE49-F238E27FC236}">
                <a16:creationId xmlns:a16="http://schemas.microsoft.com/office/drawing/2014/main" id="{6B9EF38F-FB7E-DF4F-0B65-21B22408F725}"/>
              </a:ext>
            </a:extLst>
          </p:cNvPr>
          <p:cNvSpPr txBox="1">
            <a:spLocks/>
          </p:cNvSpPr>
          <p:nvPr/>
        </p:nvSpPr>
        <p:spPr>
          <a:xfrm>
            <a:off x="243840" y="21371"/>
            <a:ext cx="8308322" cy="582845"/>
          </a:xfrm>
          <a:prstGeom prst="rect">
            <a:avLst/>
          </a:prstGeom>
        </p:spPr>
        <p:txBody>
          <a:bodyPr>
            <a:normAutofit/>
          </a:bodyPr>
          <a:lstStyle>
            <a:lvl1pPr algn="l" defTabSz="914400" rtl="0" eaLnBrk="1" latinLnBrk="0" hangingPunct="1">
              <a:lnSpc>
                <a:spcPct val="90000"/>
              </a:lnSpc>
              <a:spcBef>
                <a:spcPct val="0"/>
              </a:spcBef>
              <a:buNone/>
              <a:defRPr sz="4400" kern="1200">
                <a:solidFill>
                  <a:srgbClr val="30519D"/>
                </a:solidFill>
                <a:latin typeface="Arial" charset="0"/>
                <a:ea typeface="Arial" charset="0"/>
                <a:cs typeface="Arial" charset="0"/>
              </a:defRPr>
            </a:lvl1pPr>
          </a:lstStyle>
          <a:p>
            <a:r>
              <a:rPr lang="en-US" sz="3200" dirty="0"/>
              <a:t>DAC Design Review – Closeout Excerpts</a:t>
            </a:r>
          </a:p>
        </p:txBody>
      </p:sp>
      <p:sp>
        <p:nvSpPr>
          <p:cNvPr id="7" name="TextBox 6">
            <a:extLst>
              <a:ext uri="{FF2B5EF4-FFF2-40B4-BE49-F238E27FC236}">
                <a16:creationId xmlns:a16="http://schemas.microsoft.com/office/drawing/2014/main" id="{C065A493-19F2-4523-B493-F0F0E8488621}"/>
              </a:ext>
            </a:extLst>
          </p:cNvPr>
          <p:cNvSpPr txBox="1"/>
          <p:nvPr/>
        </p:nvSpPr>
        <p:spPr>
          <a:xfrm>
            <a:off x="331074" y="1548144"/>
            <a:ext cx="8569084" cy="2739211"/>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dirty="0">
                <a:solidFill>
                  <a:srgbClr val="0000FF"/>
                </a:solidFill>
                <a:latin typeface="Arial" panose="020B0604020202020204" pitchFamily="34" charset="0"/>
                <a:cs typeface="Arial" panose="020B0604020202020204" pitchFamily="34" charset="0"/>
              </a:rPr>
              <a:t>The overall schedule appears realistic given that the schedule does not have added contingency, and in many cases is based on actual experience at RHIC and </a:t>
            </a:r>
            <a:r>
              <a:rPr lang="en-US" dirty="0" err="1">
                <a:solidFill>
                  <a:srgbClr val="0000FF"/>
                </a:solidFill>
                <a:latin typeface="Arial" panose="020B0604020202020204" pitchFamily="34" charset="0"/>
                <a:cs typeface="Arial" panose="020B0604020202020204" pitchFamily="34" charset="0"/>
              </a:rPr>
              <a:t>Jlab</a:t>
            </a:r>
            <a:r>
              <a:rPr lang="en-US" dirty="0">
                <a:solidFill>
                  <a:srgbClr val="FF0000"/>
                </a:solidFill>
                <a:latin typeface="Arial" panose="020B0604020202020204" pitchFamily="34" charset="0"/>
                <a:cs typeface="Arial" panose="020B0604020202020204" pitchFamily="34" charset="0"/>
              </a:rPr>
              <a:t>. It is nonetheless quite aggressive and ambitious, and will require careful monitoring of critical milestones. </a:t>
            </a:r>
            <a:r>
              <a:rPr lang="en-US" dirty="0">
                <a:latin typeface="Arial" panose="020B0604020202020204" pitchFamily="34" charset="0"/>
                <a:cs typeface="Arial" panose="020B0604020202020204" pitchFamily="34" charset="0"/>
              </a:rPr>
              <a:t>The magnet and SVT remain high risk items.</a:t>
            </a:r>
          </a:p>
          <a:p>
            <a:pPr marL="285750" indent="-285750">
              <a:spcAft>
                <a:spcPts val="600"/>
              </a:spcAft>
              <a:buFont typeface="Arial" panose="020B0604020202020204" pitchFamily="34" charset="0"/>
              <a:buChar char="•"/>
            </a:pPr>
            <a:r>
              <a:rPr lang="en-US" dirty="0">
                <a:solidFill>
                  <a:srgbClr val="FF0000"/>
                </a:solidFill>
                <a:latin typeface="Arial" panose="020B0604020202020204" pitchFamily="34" charset="0"/>
                <a:cs typeface="Arial" panose="020B0604020202020204" pitchFamily="34" charset="0"/>
              </a:rPr>
              <a:t>Development of contingency plans would be useful for understanding the effects of delays which occur in the schedule. Flexibility in the schedule should be maintained as much as possible to minimize risk to the project.</a:t>
            </a:r>
          </a:p>
          <a:p>
            <a:pPr marL="285750" indent="-285750">
              <a:spcAft>
                <a:spcPts val="600"/>
              </a:spcAft>
              <a:buFont typeface="Arial" panose="020B0604020202020204" pitchFamily="34" charset="0"/>
              <a:buChar char="•"/>
            </a:pPr>
            <a:endParaRPr lang="en-US"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1838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654BE-7C17-A24E-BFCE-8DA837CA2FDA}"/>
              </a:ext>
            </a:extLst>
          </p:cNvPr>
          <p:cNvSpPr>
            <a:spLocks noGrp="1"/>
          </p:cNvSpPr>
          <p:nvPr>
            <p:ph type="title"/>
          </p:nvPr>
        </p:nvSpPr>
        <p:spPr>
          <a:xfrm>
            <a:off x="0" y="21371"/>
            <a:ext cx="9115572" cy="582845"/>
          </a:xfrm>
        </p:spPr>
        <p:txBody>
          <a:bodyPr>
            <a:noAutofit/>
          </a:bodyPr>
          <a:lstStyle/>
          <a:p>
            <a:r>
              <a:rPr lang="en-US" sz="2400" dirty="0"/>
              <a:t>Recent &amp; Upcoming Detector-Related Project Meetings</a:t>
            </a:r>
          </a:p>
        </p:txBody>
      </p:sp>
      <p:sp>
        <p:nvSpPr>
          <p:cNvPr id="3" name="Slide Number Placeholder 2">
            <a:extLst>
              <a:ext uri="{FF2B5EF4-FFF2-40B4-BE49-F238E27FC236}">
                <a16:creationId xmlns:a16="http://schemas.microsoft.com/office/drawing/2014/main" id="{12C6BE38-021B-264E-A9A1-525358D0E157}"/>
              </a:ext>
            </a:extLst>
          </p:cNvPr>
          <p:cNvSpPr>
            <a:spLocks noGrp="1"/>
          </p:cNvSpPr>
          <p:nvPr>
            <p:ph type="sldNum" sz="quarter" idx="12"/>
          </p:nvPr>
        </p:nvSpPr>
        <p:spPr/>
        <p:txBody>
          <a:bodyPr/>
          <a:lstStyle/>
          <a:p>
            <a:fld id="{893C5830-40F3-F04E-B2E3-10E6672BA8FF}" type="slidenum">
              <a:rPr lang="en-US" smtClean="0"/>
              <a:t>3</a:t>
            </a:fld>
            <a:endParaRPr lang="en-US" dirty="0"/>
          </a:p>
        </p:txBody>
      </p:sp>
      <p:sp>
        <p:nvSpPr>
          <p:cNvPr id="5" name="Content Placeholder 2">
            <a:extLst>
              <a:ext uri="{FF2B5EF4-FFF2-40B4-BE49-F238E27FC236}">
                <a16:creationId xmlns:a16="http://schemas.microsoft.com/office/drawing/2014/main" id="{34590380-5DB2-B59C-BF53-74D00490B1B0}"/>
              </a:ext>
            </a:extLst>
          </p:cNvPr>
          <p:cNvSpPr txBox="1">
            <a:spLocks/>
          </p:cNvSpPr>
          <p:nvPr/>
        </p:nvSpPr>
        <p:spPr>
          <a:xfrm>
            <a:off x="52548" y="525237"/>
            <a:ext cx="9063023" cy="6234791"/>
          </a:xfrm>
          <a:prstGeom prst="rect">
            <a:avLst/>
          </a:prstGeom>
        </p:spPr>
        <p:txBody>
          <a:bodyPr vert="horz" lIns="91440" tIns="45720" rIns="91440" bIns="45720" rtlCol="0" anchor="t">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300"/>
              </a:spcBef>
              <a:buClr>
                <a:srgbClr val="0000FF"/>
              </a:buClr>
              <a:buFont typeface="Wingdings" pitchFamily="2" charset="2"/>
              <a:buChar char="§"/>
            </a:pPr>
            <a:r>
              <a:rPr lang="en-US" sz="2400" dirty="0"/>
              <a:t>April 3 + 4:		1</a:t>
            </a:r>
            <a:r>
              <a:rPr lang="en-US" sz="2400" baseline="30000" dirty="0"/>
              <a:t>st</a:t>
            </a:r>
            <a:r>
              <a:rPr lang="en-US" sz="2400" dirty="0"/>
              <a:t> Resource Review Board meeting @ SBU &amp; BNL </a:t>
            </a:r>
          </a:p>
          <a:p>
            <a:pPr>
              <a:lnSpc>
                <a:spcPct val="120000"/>
              </a:lnSpc>
              <a:spcBef>
                <a:spcPts val="300"/>
              </a:spcBef>
              <a:buClr>
                <a:srgbClr val="0000FF"/>
              </a:buClr>
              <a:buFont typeface="Wingdings" pitchFamily="2" charset="2"/>
              <a:buChar char="§"/>
            </a:pPr>
            <a:r>
              <a:rPr lang="en-US" sz="2400" dirty="0"/>
              <a:t>July 5 + 6:		Particle Id Detectors Interim Design Review</a:t>
            </a:r>
          </a:p>
          <a:p>
            <a:pPr marL="914400" lvl="2" indent="0">
              <a:lnSpc>
                <a:spcPct val="120000"/>
              </a:lnSpc>
              <a:spcBef>
                <a:spcPts val="300"/>
              </a:spcBef>
              <a:buClr>
                <a:srgbClr val="0000FF"/>
              </a:buClr>
              <a:buFont typeface="Arial" panose="020B0604020202020204" pitchFamily="34" charset="0"/>
              <a:buNone/>
            </a:pPr>
            <a:r>
              <a:rPr lang="en-US" dirty="0"/>
              <a:t>                         	    Reviewers: Peter </a:t>
            </a:r>
            <a:r>
              <a:rPr lang="en-US" dirty="0" err="1"/>
              <a:t>Krizan</a:t>
            </a:r>
            <a:r>
              <a:rPr lang="en-US" dirty="0"/>
              <a:t> (U Ljubljana), Floris Keizer (CERN).                                         	                       Ana Amelia Machado (</a:t>
            </a:r>
            <a:r>
              <a:rPr lang="en-US" dirty="0" err="1"/>
              <a:t>UniCamp</a:t>
            </a:r>
            <a:r>
              <a:rPr lang="en-US" dirty="0"/>
              <a:t>), Koji </a:t>
            </a:r>
            <a:r>
              <a:rPr lang="en-US" dirty="0" err="1"/>
              <a:t>Nakumura</a:t>
            </a:r>
            <a:r>
              <a:rPr lang="en-US" dirty="0"/>
              <a:t> (KEK),</a:t>
            </a:r>
          </a:p>
          <a:p>
            <a:pPr marL="914400" lvl="2" indent="0">
              <a:lnSpc>
                <a:spcPct val="120000"/>
              </a:lnSpc>
              <a:spcBef>
                <a:spcPts val="300"/>
              </a:spcBef>
              <a:buClr>
                <a:srgbClr val="0000FF"/>
              </a:buClr>
              <a:buFont typeface="Arial" panose="020B0604020202020204" pitchFamily="34" charset="0"/>
              <a:buNone/>
            </a:pPr>
            <a:r>
              <a:rPr lang="en-US" dirty="0"/>
              <a:t>		    Justin Stevens (W&amp;M)</a:t>
            </a:r>
          </a:p>
          <a:p>
            <a:pPr>
              <a:lnSpc>
                <a:spcPct val="120000"/>
              </a:lnSpc>
              <a:spcBef>
                <a:spcPts val="300"/>
              </a:spcBef>
              <a:buClr>
                <a:srgbClr val="0000FF"/>
              </a:buClr>
              <a:buFont typeface="Wingdings" pitchFamily="2" charset="2"/>
              <a:buChar char="§"/>
            </a:pPr>
            <a:r>
              <a:rPr lang="en-US" sz="2400" dirty="0"/>
              <a:t>July 21: 		Final Design Review of the PbWO4 Crystals 					for the </a:t>
            </a:r>
            <a:r>
              <a:rPr lang="en-US" sz="2400" dirty="0" err="1"/>
              <a:t>ePIC</a:t>
            </a:r>
            <a:r>
              <a:rPr lang="en-US" sz="2400" dirty="0"/>
              <a:t> Backward EM Calorimeter</a:t>
            </a:r>
          </a:p>
          <a:p>
            <a:pPr marL="914400" lvl="2" indent="0">
              <a:lnSpc>
                <a:spcPct val="120000"/>
              </a:lnSpc>
              <a:spcBef>
                <a:spcPts val="300"/>
              </a:spcBef>
              <a:buClr>
                <a:srgbClr val="0000FF"/>
              </a:buClr>
              <a:buFont typeface="Arial" panose="020B0604020202020204" pitchFamily="34" charset="0"/>
              <a:buNone/>
            </a:pPr>
            <a:r>
              <a:rPr lang="en-US" dirty="0"/>
              <a:t>                          	     Reviewers: Eugene </a:t>
            </a:r>
            <a:r>
              <a:rPr lang="en-US" dirty="0" err="1"/>
              <a:t>Chudakov</a:t>
            </a:r>
            <a:r>
              <a:rPr lang="en-US" dirty="0"/>
              <a:t> (</a:t>
            </a:r>
            <a:r>
              <a:rPr lang="en-US" dirty="0" err="1"/>
              <a:t>JLab</a:t>
            </a:r>
            <a:r>
              <a:rPr lang="en-US" dirty="0"/>
              <a:t>), </a:t>
            </a:r>
            <a:r>
              <a:rPr lang="en-US" dirty="0" err="1"/>
              <a:t>Dipangkar</a:t>
            </a:r>
            <a:r>
              <a:rPr lang="en-US" dirty="0"/>
              <a:t> Dutta (MSU)</a:t>
            </a:r>
          </a:p>
          <a:p>
            <a:pPr>
              <a:lnSpc>
                <a:spcPct val="120000"/>
              </a:lnSpc>
              <a:spcBef>
                <a:spcPts val="300"/>
              </a:spcBef>
              <a:buClr>
                <a:srgbClr val="0000FF"/>
              </a:buClr>
              <a:buFont typeface="Wingdings" pitchFamily="2" charset="2"/>
              <a:buChar char="§"/>
            </a:pPr>
            <a:r>
              <a:rPr lang="en-US" sz="2400" dirty="0">
                <a:solidFill>
                  <a:srgbClr val="0432FF"/>
                </a:solidFill>
              </a:rPr>
              <a:t>August 28 + August 31: DAC Review of Detector R&amp;D</a:t>
            </a:r>
            <a:r>
              <a:rPr lang="en-US" sz="2400" dirty="0"/>
              <a:t> </a:t>
            </a:r>
          </a:p>
          <a:p>
            <a:pPr lvl="6">
              <a:lnSpc>
                <a:spcPct val="120000"/>
              </a:lnSpc>
              <a:spcBef>
                <a:spcPts val="300"/>
              </a:spcBef>
              <a:buClr>
                <a:srgbClr val="0000FF"/>
              </a:buClr>
              <a:buFont typeface="Wingdings" pitchFamily="2" charset="2"/>
              <a:buChar char="§"/>
            </a:pPr>
            <a:r>
              <a:rPr lang="en-US" sz="2000" dirty="0">
                <a:latin typeface="Arial" panose="020B0604020202020204" pitchFamily="34" charset="0"/>
                <a:cs typeface="Arial" panose="020B0604020202020204" pitchFamily="34" charset="0"/>
              </a:rPr>
              <a:t>FY23 progress and FY24 continuation requests</a:t>
            </a:r>
          </a:p>
          <a:p>
            <a:pPr>
              <a:lnSpc>
                <a:spcPct val="120000"/>
              </a:lnSpc>
              <a:spcBef>
                <a:spcPts val="300"/>
              </a:spcBef>
              <a:buClr>
                <a:srgbClr val="0000FF"/>
              </a:buClr>
              <a:buFont typeface="Wingdings" pitchFamily="2" charset="2"/>
              <a:buChar char="§"/>
            </a:pPr>
            <a:r>
              <a:rPr lang="en-US" sz="2400" dirty="0">
                <a:solidFill>
                  <a:srgbClr val="0432FF"/>
                </a:solidFill>
              </a:rPr>
              <a:t>August 29 + 30:	DOE CD-3A Design Review by DAC</a:t>
            </a:r>
          </a:p>
          <a:p>
            <a:pPr>
              <a:lnSpc>
                <a:spcPct val="120000"/>
              </a:lnSpc>
              <a:spcBef>
                <a:spcPts val="300"/>
              </a:spcBef>
              <a:buClr>
                <a:srgbClr val="0000FF"/>
              </a:buClr>
              <a:buFont typeface="Wingdings" pitchFamily="2" charset="2"/>
              <a:buChar char="§"/>
            </a:pPr>
            <a:r>
              <a:rPr lang="en-US" sz="2400" dirty="0"/>
              <a:t>September 13: 		Final Design Review of the </a:t>
            </a:r>
            <a:r>
              <a:rPr lang="en-US" sz="2400" dirty="0" err="1"/>
              <a:t>SciFi</a:t>
            </a:r>
            <a:r>
              <a:rPr lang="en-US" sz="2400" dirty="0"/>
              <a:t> for </a:t>
            </a:r>
            <a:r>
              <a:rPr lang="en-US" sz="2400" dirty="0" err="1"/>
              <a:t>bECal</a:t>
            </a:r>
            <a:r>
              <a:rPr lang="en-US" sz="2400" dirty="0"/>
              <a:t> &amp; </a:t>
            </a:r>
            <a:r>
              <a:rPr lang="en-US" sz="2400" dirty="0" err="1"/>
              <a:t>fECal</a:t>
            </a:r>
            <a:endParaRPr lang="en-US" sz="2400" dirty="0"/>
          </a:p>
          <a:p>
            <a:pPr>
              <a:lnSpc>
                <a:spcPct val="120000"/>
              </a:lnSpc>
              <a:spcBef>
                <a:spcPts val="300"/>
              </a:spcBef>
              <a:buClr>
                <a:srgbClr val="0000FF"/>
              </a:buClr>
              <a:buFont typeface="Wingdings" pitchFamily="2" charset="2"/>
              <a:buChar char="§"/>
            </a:pPr>
            <a:r>
              <a:rPr lang="en-US" sz="2400" dirty="0"/>
              <a:t>September 14: 		Final Design Review of the </a:t>
            </a:r>
            <a:r>
              <a:rPr lang="en-US" sz="2400" dirty="0" err="1"/>
              <a:t>SiPMs</a:t>
            </a:r>
            <a:r>
              <a:rPr lang="en-US" sz="2400" dirty="0"/>
              <a:t> for </a:t>
            </a:r>
            <a:r>
              <a:rPr lang="en-US" sz="2400" dirty="0" err="1"/>
              <a:t>ECals</a:t>
            </a:r>
            <a:r>
              <a:rPr lang="en-US" sz="2400" dirty="0"/>
              <a:t>, </a:t>
            </a:r>
            <a:r>
              <a:rPr lang="en-US" sz="2400" dirty="0" err="1"/>
              <a:t>HCals</a:t>
            </a:r>
            <a:r>
              <a:rPr lang="en-US" sz="2400" dirty="0"/>
              <a:t> &amp; </a:t>
            </a:r>
            <a:r>
              <a:rPr lang="en-US" sz="2400" dirty="0" err="1"/>
              <a:t>dRICH</a:t>
            </a:r>
            <a:endParaRPr lang="en-US" sz="2400" dirty="0"/>
          </a:p>
          <a:p>
            <a:pPr>
              <a:lnSpc>
                <a:spcPct val="120000"/>
              </a:lnSpc>
              <a:spcBef>
                <a:spcPts val="300"/>
              </a:spcBef>
              <a:buClr>
                <a:srgbClr val="0000FF"/>
              </a:buClr>
              <a:buFont typeface="Wingdings" pitchFamily="2" charset="2"/>
              <a:buChar char="§"/>
            </a:pPr>
            <a:r>
              <a:rPr lang="en-US" sz="2400" dirty="0"/>
              <a:t>September 25:		Final Design Review of the forward </a:t>
            </a:r>
            <a:r>
              <a:rPr lang="en-US" sz="2400" dirty="0" err="1"/>
              <a:t>HCal</a:t>
            </a:r>
            <a:r>
              <a:rPr lang="en-US" sz="2400" dirty="0"/>
              <a:t> W &amp; steel</a:t>
            </a:r>
          </a:p>
          <a:p>
            <a:pPr>
              <a:lnSpc>
                <a:spcPct val="120000"/>
              </a:lnSpc>
              <a:spcBef>
                <a:spcPts val="300"/>
              </a:spcBef>
              <a:buClr>
                <a:srgbClr val="0000FF"/>
              </a:buClr>
              <a:buFont typeface="Wingdings" pitchFamily="2" charset="2"/>
              <a:buChar char="§"/>
            </a:pPr>
            <a:r>
              <a:rPr lang="en-US" sz="2400" dirty="0"/>
              <a:t>October 5 + 6:		Final Design Review of Magnet (MARCO)</a:t>
            </a:r>
          </a:p>
          <a:p>
            <a:pPr>
              <a:lnSpc>
                <a:spcPct val="120000"/>
              </a:lnSpc>
              <a:spcBef>
                <a:spcPts val="300"/>
              </a:spcBef>
              <a:buClr>
                <a:srgbClr val="0000FF"/>
              </a:buClr>
              <a:buFont typeface="Wingdings" pitchFamily="2" charset="2"/>
              <a:buChar char="§"/>
            </a:pPr>
            <a:r>
              <a:rPr lang="en-US" sz="2400" dirty="0"/>
              <a:t>October 10-12:		DOE CD-3A Director’s Review</a:t>
            </a:r>
          </a:p>
          <a:p>
            <a:pPr marL="0" indent="0">
              <a:lnSpc>
                <a:spcPct val="120000"/>
              </a:lnSpc>
              <a:spcBef>
                <a:spcPts val="300"/>
              </a:spcBef>
              <a:buClr>
                <a:srgbClr val="0000FF"/>
              </a:buClr>
              <a:buNone/>
            </a:pPr>
            <a:r>
              <a:rPr lang="en-US" sz="2400" dirty="0"/>
              <a:t>		    	   </a:t>
            </a:r>
            <a:r>
              <a:rPr lang="en-US" sz="2000" dirty="0"/>
              <a:t>Folds in Design Review reports of DAC, MAC, Infrastructure Committee; 			    Concentrates on CD-3A Long Lead Procurement Items</a:t>
            </a:r>
          </a:p>
          <a:p>
            <a:pPr>
              <a:lnSpc>
                <a:spcPct val="120000"/>
              </a:lnSpc>
              <a:spcBef>
                <a:spcPts val="300"/>
              </a:spcBef>
              <a:buClr>
                <a:srgbClr val="0000FF"/>
              </a:buClr>
              <a:buFont typeface="Wingdings" pitchFamily="2" charset="2"/>
              <a:buChar char="§"/>
            </a:pPr>
            <a:r>
              <a:rPr lang="en-US" sz="2400" dirty="0"/>
              <a:t>November 14-16:	DOE CD-3A Independent Project Review</a:t>
            </a:r>
          </a:p>
          <a:p>
            <a:pPr>
              <a:lnSpc>
                <a:spcPct val="120000"/>
              </a:lnSpc>
              <a:spcBef>
                <a:spcPts val="300"/>
              </a:spcBef>
              <a:buClr>
                <a:srgbClr val="0000FF"/>
              </a:buClr>
              <a:buFont typeface="Wingdings" pitchFamily="2" charset="2"/>
              <a:buChar char="§"/>
            </a:pPr>
            <a:r>
              <a:rPr lang="en-US" sz="2400" dirty="0"/>
              <a:t>December 7 + 8:	2</a:t>
            </a:r>
            <a:r>
              <a:rPr lang="en-US" sz="2400" baseline="30000" dirty="0"/>
              <a:t>nd</a:t>
            </a:r>
            <a:r>
              <a:rPr lang="en-US" sz="2400" dirty="0"/>
              <a:t> Resource Review Board meeting @ Washington</a:t>
            </a:r>
          </a:p>
          <a:p>
            <a:pPr>
              <a:lnSpc>
                <a:spcPct val="120000"/>
              </a:lnSpc>
              <a:spcBef>
                <a:spcPts val="300"/>
              </a:spcBef>
              <a:buClr>
                <a:srgbClr val="0000FF"/>
              </a:buClr>
              <a:buFont typeface="Wingdings" pitchFamily="2" charset="2"/>
              <a:buChar char="§"/>
            </a:pPr>
            <a:r>
              <a:rPr lang="en-US" sz="2400" dirty="0"/>
              <a:t>December (TBD):	Preliminary Design Review of Far-Forward/Far-					Backward Detectors</a:t>
            </a:r>
            <a:endParaRPr lang="en-US" sz="2000" dirty="0"/>
          </a:p>
        </p:txBody>
      </p:sp>
      <p:pic>
        <p:nvPicPr>
          <p:cNvPr id="6" name="Picture 5">
            <a:extLst>
              <a:ext uri="{FF2B5EF4-FFF2-40B4-BE49-F238E27FC236}">
                <a16:creationId xmlns:a16="http://schemas.microsoft.com/office/drawing/2014/main" id="{9B093EA7-97C0-A661-9882-2207C0F95B4D}"/>
              </a:ext>
            </a:extLst>
          </p:cNvPr>
          <p:cNvPicPr>
            <a:picLocks noChangeAspect="1"/>
          </p:cNvPicPr>
          <p:nvPr/>
        </p:nvPicPr>
        <p:blipFill>
          <a:blip r:embed="rId2"/>
          <a:stretch>
            <a:fillRect/>
          </a:stretch>
        </p:blipFill>
        <p:spPr>
          <a:xfrm>
            <a:off x="8543268" y="1019096"/>
            <a:ext cx="426857" cy="551791"/>
          </a:xfrm>
          <a:prstGeom prst="rect">
            <a:avLst/>
          </a:prstGeom>
        </p:spPr>
      </p:pic>
      <p:pic>
        <p:nvPicPr>
          <p:cNvPr id="7" name="Picture 6">
            <a:extLst>
              <a:ext uri="{FF2B5EF4-FFF2-40B4-BE49-F238E27FC236}">
                <a16:creationId xmlns:a16="http://schemas.microsoft.com/office/drawing/2014/main" id="{D83C32A3-F653-9426-A575-73171F04B861}"/>
              </a:ext>
            </a:extLst>
          </p:cNvPr>
          <p:cNvPicPr>
            <a:picLocks noChangeAspect="1"/>
          </p:cNvPicPr>
          <p:nvPr/>
        </p:nvPicPr>
        <p:blipFill>
          <a:blip r:embed="rId2"/>
          <a:stretch>
            <a:fillRect/>
          </a:stretch>
        </p:blipFill>
        <p:spPr>
          <a:xfrm>
            <a:off x="8543268" y="1707258"/>
            <a:ext cx="426857" cy="551791"/>
          </a:xfrm>
          <a:prstGeom prst="rect">
            <a:avLst/>
          </a:prstGeom>
        </p:spPr>
      </p:pic>
      <p:pic>
        <p:nvPicPr>
          <p:cNvPr id="8" name="Picture 7">
            <a:extLst>
              <a:ext uri="{FF2B5EF4-FFF2-40B4-BE49-F238E27FC236}">
                <a16:creationId xmlns:a16="http://schemas.microsoft.com/office/drawing/2014/main" id="{8051801A-F4D5-B152-2100-043E09291179}"/>
              </a:ext>
            </a:extLst>
          </p:cNvPr>
          <p:cNvPicPr>
            <a:picLocks noChangeAspect="1"/>
          </p:cNvPicPr>
          <p:nvPr/>
        </p:nvPicPr>
        <p:blipFill>
          <a:blip r:embed="rId2"/>
          <a:stretch>
            <a:fillRect/>
          </a:stretch>
        </p:blipFill>
        <p:spPr>
          <a:xfrm>
            <a:off x="8543268" y="375622"/>
            <a:ext cx="426857" cy="551791"/>
          </a:xfrm>
          <a:prstGeom prst="rect">
            <a:avLst/>
          </a:prstGeom>
        </p:spPr>
      </p:pic>
      <p:pic>
        <p:nvPicPr>
          <p:cNvPr id="9" name="Picture 8">
            <a:extLst>
              <a:ext uri="{FF2B5EF4-FFF2-40B4-BE49-F238E27FC236}">
                <a16:creationId xmlns:a16="http://schemas.microsoft.com/office/drawing/2014/main" id="{2C36126F-6DE6-03E5-6F91-927846805B7E}"/>
              </a:ext>
            </a:extLst>
          </p:cNvPr>
          <p:cNvPicPr>
            <a:picLocks noChangeAspect="1"/>
          </p:cNvPicPr>
          <p:nvPr/>
        </p:nvPicPr>
        <p:blipFill>
          <a:blip r:embed="rId2"/>
          <a:stretch>
            <a:fillRect/>
          </a:stretch>
        </p:blipFill>
        <p:spPr>
          <a:xfrm>
            <a:off x="8543268" y="2375159"/>
            <a:ext cx="426857" cy="551791"/>
          </a:xfrm>
          <a:prstGeom prst="rect">
            <a:avLst/>
          </a:prstGeom>
        </p:spPr>
      </p:pic>
      <p:pic>
        <p:nvPicPr>
          <p:cNvPr id="10" name="Picture 9">
            <a:extLst>
              <a:ext uri="{FF2B5EF4-FFF2-40B4-BE49-F238E27FC236}">
                <a16:creationId xmlns:a16="http://schemas.microsoft.com/office/drawing/2014/main" id="{1B8B8ACC-799D-3618-96DB-5B878719FC92}"/>
              </a:ext>
            </a:extLst>
          </p:cNvPr>
          <p:cNvPicPr>
            <a:picLocks noChangeAspect="1"/>
          </p:cNvPicPr>
          <p:nvPr/>
        </p:nvPicPr>
        <p:blipFill>
          <a:blip r:embed="rId2"/>
          <a:stretch>
            <a:fillRect/>
          </a:stretch>
        </p:blipFill>
        <p:spPr>
          <a:xfrm>
            <a:off x="8543268" y="3012958"/>
            <a:ext cx="426857" cy="551791"/>
          </a:xfrm>
          <a:prstGeom prst="rect">
            <a:avLst/>
          </a:prstGeom>
        </p:spPr>
      </p:pic>
    </p:spTree>
    <p:extLst>
      <p:ext uri="{BB962C8B-B14F-4D97-AF65-F5344CB8AC3E}">
        <p14:creationId xmlns:p14="http://schemas.microsoft.com/office/powerpoint/2010/main" val="1455513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par>
                                <p:cTn id="17" presetID="16" presetClass="entr" presetSubtype="21"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654BE-7C17-A24E-BFCE-8DA837CA2FDA}"/>
              </a:ext>
            </a:extLst>
          </p:cNvPr>
          <p:cNvSpPr>
            <a:spLocks noGrp="1"/>
          </p:cNvSpPr>
          <p:nvPr>
            <p:ph type="title"/>
          </p:nvPr>
        </p:nvSpPr>
        <p:spPr>
          <a:xfrm>
            <a:off x="0" y="24336"/>
            <a:ext cx="8308322" cy="582845"/>
          </a:xfrm>
        </p:spPr>
        <p:txBody>
          <a:bodyPr>
            <a:normAutofit/>
          </a:bodyPr>
          <a:lstStyle/>
          <a:p>
            <a:r>
              <a:rPr lang="en-US" sz="3200" dirty="0"/>
              <a:t>Detector Advisory Committee (DAC)</a:t>
            </a:r>
          </a:p>
        </p:txBody>
      </p:sp>
      <p:sp>
        <p:nvSpPr>
          <p:cNvPr id="3" name="Slide Number Placeholder 2">
            <a:extLst>
              <a:ext uri="{FF2B5EF4-FFF2-40B4-BE49-F238E27FC236}">
                <a16:creationId xmlns:a16="http://schemas.microsoft.com/office/drawing/2014/main" id="{12C6BE38-021B-264E-A9A1-525358D0E157}"/>
              </a:ext>
            </a:extLst>
          </p:cNvPr>
          <p:cNvSpPr>
            <a:spLocks noGrp="1"/>
          </p:cNvSpPr>
          <p:nvPr>
            <p:ph type="sldNum" sz="quarter" idx="12"/>
          </p:nvPr>
        </p:nvSpPr>
        <p:spPr/>
        <p:txBody>
          <a:bodyPr/>
          <a:lstStyle/>
          <a:p>
            <a:fld id="{893C5830-40F3-F04E-B2E3-10E6672BA8FF}" type="slidenum">
              <a:rPr lang="en-US" smtClean="0"/>
              <a:t>4</a:t>
            </a:fld>
            <a:endParaRPr lang="en-US" dirty="0"/>
          </a:p>
        </p:txBody>
      </p:sp>
      <p:sp>
        <p:nvSpPr>
          <p:cNvPr id="4" name="TextBox 3">
            <a:extLst>
              <a:ext uri="{FF2B5EF4-FFF2-40B4-BE49-F238E27FC236}">
                <a16:creationId xmlns:a16="http://schemas.microsoft.com/office/drawing/2014/main" id="{4AA052A5-F3B0-20A5-F6E4-491E98FCB035}"/>
              </a:ext>
            </a:extLst>
          </p:cNvPr>
          <p:cNvSpPr txBox="1"/>
          <p:nvPr/>
        </p:nvSpPr>
        <p:spPr>
          <a:xfrm>
            <a:off x="89388" y="553416"/>
            <a:ext cx="8810772" cy="6017032"/>
          </a:xfrm>
          <a:prstGeom prst="rect">
            <a:avLst/>
          </a:prstGeom>
          <a:noFill/>
        </p:spPr>
        <p:txBody>
          <a:bodyPr wrap="square" rtlCol="0">
            <a:spAutoFit/>
          </a:bodyPr>
          <a:lstStyle/>
          <a:p>
            <a:pPr marL="285750" indent="-285750">
              <a:buClr>
                <a:srgbClr val="0432FF"/>
              </a:buClr>
              <a:buFont typeface="Wingdings" panose="05000000000000000000" pitchFamily="2" charset="2"/>
              <a:buChar char="q"/>
            </a:pPr>
            <a:r>
              <a:rPr lang="en-US" dirty="0">
                <a:latin typeface="Arial" panose="020B0604020202020204" pitchFamily="34" charset="0"/>
                <a:cs typeface="Arial" panose="020B0604020202020204" pitchFamily="34" charset="0"/>
              </a:rPr>
              <a:t>We assembled the DAC in 2020</a:t>
            </a:r>
          </a:p>
          <a:p>
            <a:pPr marL="285750" indent="-285750">
              <a:buClr>
                <a:srgbClr val="0432FF"/>
              </a:buClr>
              <a:buFont typeface="Wingdings" panose="05000000000000000000" pitchFamily="2" charset="2"/>
              <a:buChar char="q"/>
            </a:pPr>
            <a:endParaRPr lang="en-US" dirty="0">
              <a:latin typeface="Arial" panose="020B0604020202020204" pitchFamily="34" charset="0"/>
              <a:cs typeface="Arial" panose="020B0604020202020204" pitchFamily="34" charset="0"/>
            </a:endParaRPr>
          </a:p>
          <a:p>
            <a:pPr marL="285750" indent="-285750">
              <a:buClr>
                <a:srgbClr val="0432FF"/>
              </a:buClr>
              <a:buFont typeface="Wingdings" panose="05000000000000000000" pitchFamily="2" charset="2"/>
              <a:buChar char="q"/>
            </a:pPr>
            <a:endParaRPr lang="en-US" dirty="0">
              <a:latin typeface="Arial" panose="020B0604020202020204" pitchFamily="34" charset="0"/>
              <a:cs typeface="Arial" panose="020B0604020202020204" pitchFamily="34" charset="0"/>
            </a:endParaRPr>
          </a:p>
          <a:p>
            <a:pPr marL="285750" indent="-285750">
              <a:buClr>
                <a:srgbClr val="0432FF"/>
              </a:buClr>
              <a:buFont typeface="Wingdings" panose="05000000000000000000" pitchFamily="2" charset="2"/>
              <a:buChar char="q"/>
            </a:pPr>
            <a:endParaRPr lang="en-US" dirty="0">
              <a:latin typeface="Arial" panose="020B0604020202020204" pitchFamily="34" charset="0"/>
              <a:cs typeface="Arial" panose="020B0604020202020204" pitchFamily="34" charset="0"/>
            </a:endParaRPr>
          </a:p>
          <a:p>
            <a:pPr marL="285750" indent="-285750">
              <a:buClr>
                <a:srgbClr val="0432FF"/>
              </a:buClr>
              <a:buFont typeface="Wingdings" panose="05000000000000000000" pitchFamily="2" charset="2"/>
              <a:buChar char="q"/>
            </a:pPr>
            <a:endParaRPr lang="en-US" dirty="0">
              <a:latin typeface="Arial" panose="020B0604020202020204" pitchFamily="34" charset="0"/>
              <a:cs typeface="Arial" panose="020B0604020202020204" pitchFamily="34" charset="0"/>
            </a:endParaRPr>
          </a:p>
          <a:p>
            <a:pPr marL="285750" indent="-285750">
              <a:buClr>
                <a:srgbClr val="0432FF"/>
              </a:buClr>
              <a:buFont typeface="Wingdings" panose="05000000000000000000" pitchFamily="2" charset="2"/>
              <a:buChar char="q"/>
            </a:pPr>
            <a:endParaRPr lang="en-US" dirty="0">
              <a:latin typeface="Arial" panose="020B0604020202020204" pitchFamily="34" charset="0"/>
              <a:cs typeface="Arial" panose="020B0604020202020204" pitchFamily="34" charset="0"/>
            </a:endParaRPr>
          </a:p>
          <a:p>
            <a:pPr marL="285750" indent="-285750">
              <a:buClr>
                <a:srgbClr val="0432FF"/>
              </a:buClr>
              <a:buFont typeface="Wingdings" panose="05000000000000000000" pitchFamily="2" charset="2"/>
              <a:buChar char="q"/>
            </a:pPr>
            <a:endParaRPr lang="en-US" dirty="0">
              <a:latin typeface="Arial" panose="020B0604020202020204" pitchFamily="34" charset="0"/>
              <a:cs typeface="Arial" panose="020B0604020202020204" pitchFamily="34" charset="0"/>
            </a:endParaRPr>
          </a:p>
          <a:p>
            <a:pPr marL="285750" indent="-285750">
              <a:buClr>
                <a:srgbClr val="0432FF"/>
              </a:buClr>
              <a:buFont typeface="Wingdings" panose="05000000000000000000" pitchFamily="2" charset="2"/>
              <a:buChar char="q"/>
            </a:pPr>
            <a:endParaRPr lang="en-US" dirty="0">
              <a:latin typeface="Arial" panose="020B0604020202020204" pitchFamily="34" charset="0"/>
              <a:cs typeface="Arial" panose="020B0604020202020204" pitchFamily="34" charset="0"/>
            </a:endParaRPr>
          </a:p>
          <a:p>
            <a:pPr marL="285750" indent="-285750">
              <a:buClr>
                <a:srgbClr val="0432FF"/>
              </a:buClr>
              <a:buFont typeface="Wingdings" panose="05000000000000000000" pitchFamily="2" charset="2"/>
              <a:buChar char="q"/>
            </a:pPr>
            <a:endParaRPr lang="en-US" dirty="0">
              <a:latin typeface="Arial" panose="020B0604020202020204" pitchFamily="34" charset="0"/>
              <a:cs typeface="Arial" panose="020B0604020202020204" pitchFamily="34" charset="0"/>
            </a:endParaRPr>
          </a:p>
          <a:p>
            <a:pPr>
              <a:buClr>
                <a:srgbClr val="0432FF"/>
              </a:buClr>
            </a:pPr>
            <a:endParaRPr lang="en-US" dirty="0">
              <a:latin typeface="Arial" panose="020B0604020202020204" pitchFamily="34" charset="0"/>
              <a:cs typeface="Arial" panose="020B0604020202020204" pitchFamily="34" charset="0"/>
            </a:endParaRPr>
          </a:p>
          <a:p>
            <a:pPr marL="285750" indent="-285750">
              <a:buClr>
                <a:srgbClr val="0432FF"/>
              </a:buClr>
              <a:buFont typeface="Wingdings" panose="05000000000000000000" pitchFamily="2" charset="2"/>
              <a:buChar char="q"/>
            </a:pPr>
            <a:r>
              <a:rPr lang="en-US" dirty="0">
                <a:latin typeface="Arial" panose="020B0604020202020204" pitchFamily="34" charset="0"/>
                <a:cs typeface="Arial" panose="020B0604020202020204" pitchFamily="34" charset="0"/>
              </a:rPr>
              <a:t>Per the charter, 1/3 of the committee was replaced early 2023</a:t>
            </a:r>
          </a:p>
          <a:p>
            <a:pPr marL="285750" indent="-285750">
              <a:buClr>
                <a:srgbClr val="0432FF"/>
              </a:buClr>
              <a:buFont typeface="Wingdings" panose="05000000000000000000" pitchFamily="2" charset="2"/>
              <a:buChar char="q"/>
            </a:pPr>
            <a:r>
              <a:rPr lang="en-US" dirty="0">
                <a:latin typeface="Arial" panose="020B0604020202020204" pitchFamily="34" charset="0"/>
                <a:cs typeface="Arial" panose="020B0604020202020204" pitchFamily="34" charset="0"/>
              </a:rPr>
              <a:t>Meetings to date:</a:t>
            </a:r>
          </a:p>
          <a:p>
            <a:pPr marL="742950" lvl="1" indent="-285750">
              <a:spcAft>
                <a:spcPts val="600"/>
              </a:spcAft>
              <a:buClr>
                <a:srgbClr val="0432FF"/>
              </a:buClr>
              <a:buFont typeface="Wingdings" panose="05000000000000000000" pitchFamily="2" charset="2"/>
              <a:buChar char="Ø"/>
            </a:pPr>
            <a:r>
              <a:rPr lang="en-US" sz="1400" dirty="0">
                <a:latin typeface="Arial" panose="020B0604020202020204" pitchFamily="34" charset="0"/>
                <a:cs typeface="Arial" panose="020B0604020202020204" pitchFamily="34" charset="0"/>
              </a:rPr>
              <a:t>September 28-29, 2020. Bring the DAC up to speed and prepare them for upcoming charges, e.g., related to input on assessment of the call for Expressions of Interest (EoI).</a:t>
            </a:r>
          </a:p>
          <a:p>
            <a:pPr marL="742950" lvl="1" indent="-285750">
              <a:spcAft>
                <a:spcPts val="600"/>
              </a:spcAft>
              <a:buClr>
                <a:srgbClr val="0432FF"/>
              </a:buClr>
              <a:buFont typeface="Wingdings" panose="05000000000000000000" pitchFamily="2" charset="2"/>
              <a:buChar char="Ø"/>
            </a:pPr>
            <a:r>
              <a:rPr lang="en-US" sz="1400" dirty="0">
                <a:latin typeface="Arial" panose="020B0604020202020204" pitchFamily="34" charset="0"/>
                <a:cs typeface="Arial" panose="020B0604020202020204" pitchFamily="34" charset="0"/>
              </a:rPr>
              <a:t>December 18, 2020. Update DAC on the EIC Project and Yellow Report status, the EoI assessment, international engagement, and planning for call for detector proposals.</a:t>
            </a:r>
          </a:p>
          <a:p>
            <a:pPr marL="742950" lvl="1" indent="-285750">
              <a:spcAft>
                <a:spcPts val="600"/>
              </a:spcAft>
              <a:buClr>
                <a:srgbClr val="0432FF"/>
              </a:buClr>
              <a:buFont typeface="Wingdings" panose="05000000000000000000" pitchFamily="2" charset="2"/>
              <a:buChar char="Ø"/>
            </a:pPr>
            <a:r>
              <a:rPr lang="en-US" sz="1400" dirty="0">
                <a:latin typeface="Arial" panose="020B0604020202020204" pitchFamily="34" charset="0"/>
                <a:cs typeface="Arial" panose="020B0604020202020204" pitchFamily="34" charset="0"/>
              </a:rPr>
              <a:t>March 24-26, 2021. Transition from the generic EIC detector R&amp;D to the Project detector R&amp;D.</a:t>
            </a:r>
          </a:p>
          <a:p>
            <a:pPr marL="742950" lvl="1" indent="-285750">
              <a:spcAft>
                <a:spcPts val="600"/>
              </a:spcAft>
              <a:buClr>
                <a:srgbClr val="0432FF"/>
              </a:buClr>
              <a:buFont typeface="Wingdings" panose="05000000000000000000" pitchFamily="2" charset="2"/>
              <a:buChar char="Ø"/>
            </a:pPr>
            <a:r>
              <a:rPr lang="en-US" sz="1400" dirty="0">
                <a:latin typeface="Arial" panose="020B0604020202020204" pitchFamily="34" charset="0"/>
                <a:cs typeface="Arial" panose="020B0604020202020204" pitchFamily="34" charset="0"/>
              </a:rPr>
              <a:t>December 2021 – January 2022. Evaluation of detector technologies, cost and schedule as input to the Detector Proposal Advisory Panel.</a:t>
            </a:r>
          </a:p>
          <a:p>
            <a:pPr marL="742950" lvl="1" indent="-285750">
              <a:spcAft>
                <a:spcPts val="600"/>
              </a:spcAft>
              <a:buClr>
                <a:srgbClr val="0432FF"/>
              </a:buClr>
              <a:buFont typeface="Wingdings" panose="05000000000000000000" pitchFamily="2" charset="2"/>
              <a:buChar char="Ø"/>
            </a:pPr>
            <a:r>
              <a:rPr lang="en-US" sz="1400" dirty="0">
                <a:latin typeface="Arial" panose="020B0604020202020204" pitchFamily="34" charset="0"/>
                <a:cs typeface="Arial" panose="020B0604020202020204" pitchFamily="34" charset="0"/>
              </a:rPr>
              <a:t>October 19-21, 2022. Review the ongoing project detector R&amp;D. Advise for the FY23 detector R&amp;D.</a:t>
            </a:r>
          </a:p>
          <a:p>
            <a:pPr marL="285750" indent="-285750">
              <a:buClr>
                <a:srgbClr val="0432FF"/>
              </a:buClr>
              <a:buFont typeface="Wingdings" panose="05000000000000000000" pitchFamily="2" charset="2"/>
              <a:buChar char="q"/>
            </a:pPr>
            <a:r>
              <a:rPr lang="en-US" dirty="0">
                <a:latin typeface="Arial" panose="020B0604020202020204" pitchFamily="34" charset="0"/>
                <a:cs typeface="Arial" panose="020B0604020202020204" pitchFamily="34" charset="0"/>
              </a:rPr>
              <a:t>This week: Review next phase of Project Detector R&amp;D and status of </a:t>
            </a:r>
            <a:r>
              <a:rPr lang="en-US" dirty="0" err="1">
                <a:latin typeface="Arial" panose="020B0604020202020204" pitchFamily="34" charset="0"/>
                <a:cs typeface="Arial" panose="020B0604020202020204" pitchFamily="34" charset="0"/>
              </a:rPr>
              <a:t>ePIC</a:t>
            </a:r>
            <a:r>
              <a:rPr lang="en-US" dirty="0">
                <a:latin typeface="Arial" panose="020B0604020202020204" pitchFamily="34" charset="0"/>
                <a:cs typeface="Arial" panose="020B0604020202020204" pitchFamily="34" charset="0"/>
              </a:rPr>
              <a:t> design.</a:t>
            </a:r>
            <a:endParaRPr lang="en-US" sz="1400" dirty="0">
              <a:latin typeface="Arial" panose="020B0604020202020204" pitchFamily="34" charset="0"/>
              <a:cs typeface="Arial" panose="020B0604020202020204" pitchFamily="34" charset="0"/>
            </a:endParaRPr>
          </a:p>
          <a:p>
            <a:pPr marL="742950" lvl="1" indent="-285750">
              <a:buClr>
                <a:srgbClr val="0432FF"/>
              </a:buClr>
              <a:buFont typeface="Wingdings" panose="05000000000000000000" pitchFamily="2" charset="2"/>
              <a:buChar char="Ø"/>
            </a:pPr>
            <a:endParaRPr lang="en-US" sz="1400" dirty="0">
              <a:latin typeface="Arial" panose="020B0604020202020204" pitchFamily="34" charset="0"/>
              <a:cs typeface="Arial" panose="020B0604020202020204" pitchFamily="34" charset="0"/>
            </a:endParaRPr>
          </a:p>
        </p:txBody>
      </p:sp>
      <p:pic>
        <p:nvPicPr>
          <p:cNvPr id="7" name="Picture 6" descr="Table&#10;&#10;Description automatically generated">
            <a:extLst>
              <a:ext uri="{FF2B5EF4-FFF2-40B4-BE49-F238E27FC236}">
                <a16:creationId xmlns:a16="http://schemas.microsoft.com/office/drawing/2014/main" id="{B6DC666D-0FD4-E20D-6739-2F3012DCEE22}"/>
              </a:ext>
            </a:extLst>
          </p:cNvPr>
          <p:cNvPicPr>
            <a:picLocks noChangeAspect="1"/>
          </p:cNvPicPr>
          <p:nvPr/>
        </p:nvPicPr>
        <p:blipFill rotWithShape="1">
          <a:blip r:embed="rId2"/>
          <a:srcRect t="18310" r="59106"/>
          <a:stretch/>
        </p:blipFill>
        <p:spPr>
          <a:xfrm>
            <a:off x="937374" y="889266"/>
            <a:ext cx="3557400" cy="2539734"/>
          </a:xfrm>
          <a:prstGeom prst="rect">
            <a:avLst/>
          </a:prstGeom>
        </p:spPr>
      </p:pic>
      <p:graphicFrame>
        <p:nvGraphicFramePr>
          <p:cNvPr id="8" name="Table 7">
            <a:extLst>
              <a:ext uri="{FF2B5EF4-FFF2-40B4-BE49-F238E27FC236}">
                <a16:creationId xmlns:a16="http://schemas.microsoft.com/office/drawing/2014/main" id="{2C6F055D-B382-26DF-0F3D-90FE2903CA0D}"/>
              </a:ext>
            </a:extLst>
          </p:cNvPr>
          <p:cNvGraphicFramePr>
            <a:graphicFrameLocks noGrp="1"/>
          </p:cNvGraphicFramePr>
          <p:nvPr/>
        </p:nvGraphicFramePr>
        <p:xfrm>
          <a:off x="4929427" y="897718"/>
          <a:ext cx="3860800" cy="2438400"/>
        </p:xfrm>
        <a:graphic>
          <a:graphicData uri="http://schemas.openxmlformats.org/drawingml/2006/table">
            <a:tbl>
              <a:tblPr>
                <a:tableStyleId>{5C22544A-7EE6-4342-B048-85BDC9FD1C3A}</a:tableStyleId>
              </a:tblPr>
              <a:tblGrid>
                <a:gridCol w="1612900">
                  <a:extLst>
                    <a:ext uri="{9D8B030D-6E8A-4147-A177-3AD203B41FA5}">
                      <a16:colId xmlns:a16="http://schemas.microsoft.com/office/drawing/2014/main" val="3164695286"/>
                    </a:ext>
                  </a:extLst>
                </a:gridCol>
                <a:gridCol w="2247900">
                  <a:extLst>
                    <a:ext uri="{9D8B030D-6E8A-4147-A177-3AD203B41FA5}">
                      <a16:colId xmlns:a16="http://schemas.microsoft.com/office/drawing/2014/main" val="1729485861"/>
                    </a:ext>
                  </a:extLst>
                </a:gridCol>
              </a:tblGrid>
              <a:tr h="203200">
                <a:tc>
                  <a:txBody>
                    <a:bodyPr/>
                    <a:lstStyle/>
                    <a:p>
                      <a:pPr algn="l" fontAlgn="b"/>
                      <a:r>
                        <a:rPr lang="en-US" sz="1200" u="none" strike="noStrike" dirty="0">
                          <a:effectLst/>
                        </a:rPr>
                        <a:t>Edward Kinney (Chair)</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Boulder CO</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43729602"/>
                  </a:ext>
                </a:extLst>
              </a:tr>
              <a:tr h="203200">
                <a:tc>
                  <a:txBody>
                    <a:bodyPr/>
                    <a:lstStyle/>
                    <a:p>
                      <a:pPr algn="l" fontAlgn="b"/>
                      <a:r>
                        <a:rPr lang="en-US" sz="1200" u="none" strike="noStrike" dirty="0">
                          <a:solidFill>
                            <a:srgbClr val="0000FF"/>
                          </a:solidFill>
                          <a:effectLst/>
                        </a:rPr>
                        <a:t>Ken Wyllie</a:t>
                      </a:r>
                      <a:endParaRPr lang="en-US" sz="1200" b="0" i="0" u="none" strike="noStrike" dirty="0">
                        <a:solidFill>
                          <a:srgbClr val="0000FF"/>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CERN</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38573200"/>
                  </a:ext>
                </a:extLst>
              </a:tr>
              <a:tr h="203200">
                <a:tc>
                  <a:txBody>
                    <a:bodyPr/>
                    <a:lstStyle/>
                    <a:p>
                      <a:pPr algn="l" fontAlgn="b"/>
                      <a:r>
                        <a:rPr lang="en-US" sz="1200" u="none" strike="noStrike">
                          <a:solidFill>
                            <a:srgbClr val="0000FF"/>
                          </a:solidFill>
                          <a:effectLst/>
                        </a:rPr>
                        <a:t>Petra Merkel</a:t>
                      </a:r>
                      <a:endParaRPr lang="en-US" sz="1200" b="0" i="0" u="none" strike="noStrike">
                        <a:solidFill>
                          <a:srgbClr val="0000FF"/>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FNAL</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20972189"/>
                  </a:ext>
                </a:extLst>
              </a:tr>
              <a:tr h="203200">
                <a:tc>
                  <a:txBody>
                    <a:bodyPr/>
                    <a:lstStyle/>
                    <a:p>
                      <a:pPr algn="l" fontAlgn="b"/>
                      <a:r>
                        <a:rPr lang="en-US" sz="1200" u="none" strike="noStrike" dirty="0" err="1">
                          <a:solidFill>
                            <a:srgbClr val="0000FF"/>
                          </a:solidFill>
                          <a:effectLst/>
                        </a:rPr>
                        <a:t>Antonis</a:t>
                      </a:r>
                      <a:r>
                        <a:rPr lang="en-US" sz="1200" u="none" strike="noStrike" dirty="0">
                          <a:solidFill>
                            <a:srgbClr val="0000FF"/>
                          </a:solidFill>
                          <a:effectLst/>
                        </a:rPr>
                        <a:t> </a:t>
                      </a:r>
                      <a:r>
                        <a:rPr lang="en-US" sz="1200" u="none" strike="noStrike" dirty="0" err="1">
                          <a:solidFill>
                            <a:srgbClr val="0000FF"/>
                          </a:solidFill>
                          <a:effectLst/>
                        </a:rPr>
                        <a:t>Papanestis</a:t>
                      </a:r>
                      <a:endParaRPr lang="en-US" sz="1200" b="0" i="0" u="none" strike="noStrike" dirty="0">
                        <a:solidFill>
                          <a:srgbClr val="0000FF"/>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Rutherford Appleton Laboratory</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14376794"/>
                  </a:ext>
                </a:extLst>
              </a:tr>
              <a:tr h="203200">
                <a:tc>
                  <a:txBody>
                    <a:bodyPr/>
                    <a:lstStyle/>
                    <a:p>
                      <a:pPr algn="l" fontAlgn="b"/>
                      <a:r>
                        <a:rPr lang="en-US" sz="1200" u="none" strike="noStrike">
                          <a:effectLst/>
                        </a:rPr>
                        <a:t>Peter Krizan</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U Ljubljana</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52393774"/>
                  </a:ext>
                </a:extLst>
              </a:tr>
              <a:tr h="203200">
                <a:tc>
                  <a:txBody>
                    <a:bodyPr/>
                    <a:lstStyle/>
                    <a:p>
                      <a:pPr algn="l" fontAlgn="b"/>
                      <a:r>
                        <a:rPr lang="en-US" sz="1200" u="none" strike="noStrike">
                          <a:effectLst/>
                        </a:rPr>
                        <a:t>Ana Amelia Machado</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University of Campinas, Brazil</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11435725"/>
                  </a:ext>
                </a:extLst>
              </a:tr>
              <a:tr h="203200">
                <a:tc>
                  <a:txBody>
                    <a:bodyPr/>
                    <a:lstStyle/>
                    <a:p>
                      <a:pPr algn="l" fontAlgn="b"/>
                      <a:r>
                        <a:rPr lang="en-US" sz="1200" u="none" strike="noStrike">
                          <a:effectLst/>
                        </a:rPr>
                        <a:t>Heidi Schellman</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Oregon State</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59816238"/>
                  </a:ext>
                </a:extLst>
              </a:tr>
              <a:tr h="203200">
                <a:tc>
                  <a:txBody>
                    <a:bodyPr/>
                    <a:lstStyle/>
                    <a:p>
                      <a:pPr algn="l" fontAlgn="b"/>
                      <a:r>
                        <a:rPr lang="en-US" sz="1200" u="none" strike="noStrike">
                          <a:effectLst/>
                        </a:rPr>
                        <a:t>Brigitte Vachon</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McGill</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73038426"/>
                  </a:ext>
                </a:extLst>
              </a:tr>
              <a:tr h="203200">
                <a:tc>
                  <a:txBody>
                    <a:bodyPr/>
                    <a:lstStyle/>
                    <a:p>
                      <a:pPr algn="l" fontAlgn="b"/>
                      <a:r>
                        <a:rPr lang="en-US" sz="1200" u="none" strike="noStrike" dirty="0">
                          <a:solidFill>
                            <a:srgbClr val="0000FF"/>
                          </a:solidFill>
                          <a:effectLst/>
                        </a:rPr>
                        <a:t>Stefano </a:t>
                      </a:r>
                      <a:r>
                        <a:rPr lang="en-US" sz="1200" u="none" strike="noStrike" dirty="0" err="1">
                          <a:solidFill>
                            <a:srgbClr val="0000FF"/>
                          </a:solidFill>
                          <a:effectLst/>
                        </a:rPr>
                        <a:t>Miscetti</a:t>
                      </a:r>
                      <a:endParaRPr lang="en-US" sz="1200" b="0" i="0" u="none" strike="noStrike" dirty="0">
                        <a:solidFill>
                          <a:srgbClr val="0000FF"/>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INFN Frascati</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70650455"/>
                  </a:ext>
                </a:extLst>
              </a:tr>
              <a:tr h="203200">
                <a:tc>
                  <a:txBody>
                    <a:bodyPr/>
                    <a:lstStyle/>
                    <a:p>
                      <a:pPr algn="l" fontAlgn="b"/>
                      <a:r>
                        <a:rPr lang="en-US" sz="1200" u="none" strike="noStrike">
                          <a:effectLst/>
                        </a:rPr>
                        <a:t>Etiennette Auffray</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CERN</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80300685"/>
                  </a:ext>
                </a:extLst>
              </a:tr>
              <a:tr h="203200">
                <a:tc>
                  <a:txBody>
                    <a:bodyPr/>
                    <a:lstStyle/>
                    <a:p>
                      <a:pPr algn="l" fontAlgn="b"/>
                      <a:r>
                        <a:rPr lang="en-US" sz="1200" u="none" strike="noStrike">
                          <a:effectLst/>
                        </a:rPr>
                        <a:t>Andrew White</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U. Texas Arlington</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69827609"/>
                  </a:ext>
                </a:extLst>
              </a:tr>
              <a:tr h="203200">
                <a:tc>
                  <a:txBody>
                    <a:bodyPr/>
                    <a:lstStyle/>
                    <a:p>
                      <a:pPr algn="l" fontAlgn="b"/>
                      <a:r>
                        <a:rPr lang="en-US" sz="1200" u="none" strike="noStrike">
                          <a:effectLst/>
                        </a:rPr>
                        <a:t>Chi Yang</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SDU China</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83831402"/>
                  </a:ext>
                </a:extLst>
              </a:tr>
            </a:tbl>
          </a:graphicData>
        </a:graphic>
      </p:graphicFrame>
      <p:cxnSp>
        <p:nvCxnSpPr>
          <p:cNvPr id="11" name="Straight Arrow Connector 10">
            <a:extLst>
              <a:ext uri="{FF2B5EF4-FFF2-40B4-BE49-F238E27FC236}">
                <a16:creationId xmlns:a16="http://schemas.microsoft.com/office/drawing/2014/main" id="{7E3248E5-F0CC-4E09-3515-14475DB6339B}"/>
              </a:ext>
            </a:extLst>
          </p:cNvPr>
          <p:cNvCxnSpPr>
            <a:cxnSpLocks/>
          </p:cNvCxnSpPr>
          <p:nvPr/>
        </p:nvCxnSpPr>
        <p:spPr>
          <a:xfrm>
            <a:off x="4555734" y="2159133"/>
            <a:ext cx="32472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8375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654BE-7C17-A24E-BFCE-8DA837CA2FDA}"/>
              </a:ext>
            </a:extLst>
          </p:cNvPr>
          <p:cNvSpPr>
            <a:spLocks noGrp="1"/>
          </p:cNvSpPr>
          <p:nvPr>
            <p:ph type="title"/>
          </p:nvPr>
        </p:nvSpPr>
        <p:spPr>
          <a:xfrm>
            <a:off x="68391" y="-11170"/>
            <a:ext cx="9063444" cy="582845"/>
          </a:xfrm>
        </p:spPr>
        <p:txBody>
          <a:bodyPr>
            <a:normAutofit/>
          </a:bodyPr>
          <a:lstStyle/>
          <a:p>
            <a:r>
              <a:rPr lang="en-US" sz="3200" dirty="0"/>
              <a:t>EIC Project Detector R&amp;D</a:t>
            </a:r>
          </a:p>
        </p:txBody>
      </p:sp>
      <p:sp>
        <p:nvSpPr>
          <p:cNvPr id="3" name="Slide Number Placeholder 2">
            <a:extLst>
              <a:ext uri="{FF2B5EF4-FFF2-40B4-BE49-F238E27FC236}">
                <a16:creationId xmlns:a16="http://schemas.microsoft.com/office/drawing/2014/main" id="{12C6BE38-021B-264E-A9A1-525358D0E157}"/>
              </a:ext>
            </a:extLst>
          </p:cNvPr>
          <p:cNvSpPr>
            <a:spLocks noGrp="1"/>
          </p:cNvSpPr>
          <p:nvPr>
            <p:ph type="sldNum" sz="quarter" idx="12"/>
          </p:nvPr>
        </p:nvSpPr>
        <p:spPr/>
        <p:txBody>
          <a:bodyPr/>
          <a:lstStyle/>
          <a:p>
            <a:fld id="{893C5830-40F3-F04E-B2E3-10E6672BA8FF}" type="slidenum">
              <a:rPr lang="en-US" smtClean="0"/>
              <a:t>5</a:t>
            </a:fld>
            <a:endParaRPr lang="en-US" dirty="0"/>
          </a:p>
        </p:txBody>
      </p:sp>
      <p:pic>
        <p:nvPicPr>
          <p:cNvPr id="7" name="Picture 6">
            <a:extLst>
              <a:ext uri="{FF2B5EF4-FFF2-40B4-BE49-F238E27FC236}">
                <a16:creationId xmlns:a16="http://schemas.microsoft.com/office/drawing/2014/main" id="{DC0AEA42-E59A-C003-C824-8EE152536A52}"/>
              </a:ext>
            </a:extLst>
          </p:cNvPr>
          <p:cNvPicPr>
            <a:picLocks noChangeAspect="1"/>
          </p:cNvPicPr>
          <p:nvPr/>
        </p:nvPicPr>
        <p:blipFill>
          <a:blip r:embed="rId2"/>
          <a:srcRect/>
          <a:stretch/>
        </p:blipFill>
        <p:spPr>
          <a:xfrm>
            <a:off x="0" y="660872"/>
            <a:ext cx="9144000" cy="1840871"/>
          </a:xfrm>
          <a:prstGeom prst="rect">
            <a:avLst/>
          </a:prstGeom>
        </p:spPr>
      </p:pic>
      <p:sp>
        <p:nvSpPr>
          <p:cNvPr id="10" name="TextBox 9">
            <a:extLst>
              <a:ext uri="{FF2B5EF4-FFF2-40B4-BE49-F238E27FC236}">
                <a16:creationId xmlns:a16="http://schemas.microsoft.com/office/drawing/2014/main" id="{39351983-052D-DE4C-A601-EBEDF0944E31}"/>
              </a:ext>
            </a:extLst>
          </p:cNvPr>
          <p:cNvSpPr txBox="1"/>
          <p:nvPr/>
        </p:nvSpPr>
        <p:spPr>
          <a:xfrm>
            <a:off x="5466390" y="660872"/>
            <a:ext cx="3677610"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https://</a:t>
            </a:r>
            <a:r>
              <a:rPr lang="en-US" sz="1000" dirty="0" err="1">
                <a:latin typeface="Arial" panose="020B0604020202020204" pitchFamily="34" charset="0"/>
                <a:cs typeface="Arial" panose="020B0604020202020204" pitchFamily="34" charset="0"/>
              </a:rPr>
              <a:t>wiki.bnl.gov</a:t>
            </a:r>
            <a:r>
              <a:rPr lang="en-US" sz="1000" dirty="0">
                <a:latin typeface="Arial" panose="020B0604020202020204" pitchFamily="34" charset="0"/>
                <a:cs typeface="Arial" panose="020B0604020202020204" pitchFamily="34" charset="0"/>
              </a:rPr>
              <a:t>/conferences/</a:t>
            </a:r>
            <a:r>
              <a:rPr lang="en-US" sz="1000" dirty="0" err="1">
                <a:latin typeface="Arial" panose="020B0604020202020204" pitchFamily="34" charset="0"/>
                <a:cs typeface="Arial" panose="020B0604020202020204" pitchFamily="34" charset="0"/>
              </a:rPr>
              <a:t>index.php</a:t>
            </a:r>
            <a:r>
              <a:rPr lang="en-US" sz="1000" dirty="0">
                <a:latin typeface="Arial" panose="020B0604020202020204" pitchFamily="34" charset="0"/>
                <a:cs typeface="Arial" panose="020B0604020202020204" pitchFamily="34" charset="0"/>
              </a:rPr>
              <a:t>/ProjectRandDFY24</a:t>
            </a:r>
          </a:p>
        </p:txBody>
      </p:sp>
      <p:sp>
        <p:nvSpPr>
          <p:cNvPr id="5" name="Date Placeholder 4">
            <a:extLst>
              <a:ext uri="{FF2B5EF4-FFF2-40B4-BE49-F238E27FC236}">
                <a16:creationId xmlns:a16="http://schemas.microsoft.com/office/drawing/2014/main" id="{3F275E35-CE00-2F42-AE7B-708CC564FEBC}"/>
              </a:ext>
            </a:extLst>
          </p:cNvPr>
          <p:cNvSpPr>
            <a:spLocks noGrp="1"/>
          </p:cNvSpPr>
          <p:nvPr>
            <p:ph type="dt" sz="half" idx="10"/>
          </p:nvPr>
        </p:nvSpPr>
        <p:spPr/>
        <p:txBody>
          <a:bodyPr/>
          <a:lstStyle/>
          <a:p>
            <a:r>
              <a:rPr lang="en-US"/>
              <a:t>E.C. Aschenauer</a:t>
            </a:r>
            <a:endParaRPr lang="en-US" dirty="0"/>
          </a:p>
        </p:txBody>
      </p:sp>
      <p:sp>
        <p:nvSpPr>
          <p:cNvPr id="9" name="TextBox 8">
            <a:extLst>
              <a:ext uri="{FF2B5EF4-FFF2-40B4-BE49-F238E27FC236}">
                <a16:creationId xmlns:a16="http://schemas.microsoft.com/office/drawing/2014/main" id="{AC71BA1A-CB6E-B842-83BB-746711D9DF29}"/>
              </a:ext>
            </a:extLst>
          </p:cNvPr>
          <p:cNvSpPr txBox="1"/>
          <p:nvPr/>
        </p:nvSpPr>
        <p:spPr>
          <a:xfrm>
            <a:off x="68391" y="2691829"/>
            <a:ext cx="8249986" cy="2862322"/>
          </a:xfrm>
          <a:prstGeom prst="rect">
            <a:avLst/>
          </a:prstGeom>
          <a:noFill/>
        </p:spPr>
        <p:txBody>
          <a:bodyPr wrap="square" rtlCol="0">
            <a:spAutoFit/>
          </a:bodyPr>
          <a:lstStyle/>
          <a:p>
            <a:r>
              <a:rPr lang="en-US" dirty="0">
                <a:solidFill>
                  <a:srgbClr val="0000FF"/>
                </a:solidFill>
              </a:rPr>
              <a:t>Review by DAC:</a:t>
            </a:r>
          </a:p>
          <a:p>
            <a:pPr marL="285750" indent="-285750">
              <a:buFont typeface="Arial" panose="020B0604020202020204" pitchFamily="34" charset="0"/>
              <a:buChar char="•"/>
            </a:pPr>
            <a:r>
              <a:rPr lang="en-US" dirty="0"/>
              <a:t>Monday August 28 and Thursday August 31.</a:t>
            </a:r>
            <a:br>
              <a:rPr lang="en-US" dirty="0"/>
            </a:br>
            <a:r>
              <a:rPr lang="en-US" dirty="0"/>
              <a:t>Agenda: </a:t>
            </a:r>
            <a:r>
              <a:rPr lang="en-US" dirty="0">
                <a:hlinkClick r:id="rId3"/>
              </a:rPr>
              <a:t>https://indico.bnl.gov/event/20113/</a:t>
            </a:r>
            <a:r>
              <a:rPr lang="en-US" dirty="0"/>
              <a:t> </a:t>
            </a:r>
          </a:p>
          <a:p>
            <a:pPr marL="285750" indent="-285750">
              <a:buFont typeface="Arial" panose="020B0604020202020204" pitchFamily="34" charset="0"/>
              <a:buChar char="•"/>
            </a:pPr>
            <a:r>
              <a:rPr lang="en-US" dirty="0"/>
              <a:t>Closeout: </a:t>
            </a:r>
            <a:r>
              <a:rPr lang="en-US" dirty="0">
                <a:hlinkClick r:id="rId4"/>
              </a:rPr>
              <a:t>https://indico.bnl.gov/event/20113/contributions/78874/attachments/49503/84573/DAC-Closeout-0823.pptx</a:t>
            </a:r>
            <a:r>
              <a:rPr lang="en-US" dirty="0"/>
              <a:t> </a:t>
            </a:r>
          </a:p>
          <a:p>
            <a:pPr marL="285750" indent="-285750">
              <a:buFont typeface="Arial" panose="020B0604020202020204" pitchFamily="34" charset="0"/>
              <a:buChar char="•"/>
            </a:pPr>
            <a:r>
              <a:rPr lang="en-US" dirty="0"/>
              <a:t>Expect final report in September.</a:t>
            </a:r>
          </a:p>
          <a:p>
            <a:pPr marL="285750" indent="-285750">
              <a:buFont typeface="Arial" panose="020B0604020202020204" pitchFamily="34" charset="0"/>
              <a:buChar char="•"/>
            </a:pPr>
            <a:r>
              <a:rPr lang="en-US" dirty="0"/>
              <a:t>Started process of folding DAC recommendations into FY24 contract planning.</a:t>
            </a:r>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2749537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2270CCC-96BD-DD4A-DCC0-A8EC16787943}"/>
              </a:ext>
            </a:extLst>
          </p:cNvPr>
          <p:cNvSpPr txBox="1"/>
          <p:nvPr/>
        </p:nvSpPr>
        <p:spPr>
          <a:xfrm>
            <a:off x="530187" y="1031347"/>
            <a:ext cx="7969810" cy="1338828"/>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black"/>
                </a:solidFill>
                <a:effectLst/>
                <a:uLnTx/>
                <a:uFillTx/>
                <a:latin typeface="Calibri" panose="020F0502020204030204"/>
                <a:ea typeface="+mn-ea"/>
                <a:cs typeface="+mn-cs"/>
              </a:rPr>
              <a:t>Closeout Presentation of Detector Advisory Committee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black"/>
                </a:solidFill>
                <a:effectLst/>
                <a:uLnTx/>
                <a:uFillTx/>
                <a:latin typeface="Calibri" panose="020F0502020204030204"/>
                <a:ea typeface="+mn-ea"/>
                <a:cs typeface="+mn-cs"/>
              </a:rPr>
              <a:t>EIC Comprehensive Review</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black"/>
                </a:solidFill>
                <a:effectLst/>
                <a:uLnTx/>
                <a:uFillTx/>
                <a:latin typeface="Calibri" panose="020F0502020204030204"/>
                <a:ea typeface="+mn-ea"/>
                <a:cs typeface="+mn-cs"/>
              </a:rPr>
              <a:t>August 30, 2023</a:t>
            </a:r>
          </a:p>
        </p:txBody>
      </p:sp>
      <p:sp>
        <p:nvSpPr>
          <p:cNvPr id="5" name="TextBox 4">
            <a:extLst>
              <a:ext uri="{FF2B5EF4-FFF2-40B4-BE49-F238E27FC236}">
                <a16:creationId xmlns:a16="http://schemas.microsoft.com/office/drawing/2014/main" id="{DDD76D64-19AA-3E67-6339-0CDC72DC8D13}"/>
              </a:ext>
            </a:extLst>
          </p:cNvPr>
          <p:cNvSpPr txBox="1"/>
          <p:nvPr/>
        </p:nvSpPr>
        <p:spPr>
          <a:xfrm>
            <a:off x="543113" y="2380423"/>
            <a:ext cx="7811814" cy="738664"/>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Participating Members: </a:t>
            </a:r>
            <a:r>
              <a:rPr kumimoji="0" lang="en-US" sz="2100" b="0" i="1" u="none" strike="noStrike" kern="1200" cap="none" spc="0" normalizeH="0" baseline="0" noProof="0" dirty="0">
                <a:ln>
                  <a:noFill/>
                </a:ln>
                <a:solidFill>
                  <a:prstClr val="black"/>
                </a:solidFill>
                <a:effectLst/>
                <a:uLnTx/>
                <a:uFillTx/>
                <a:latin typeface="Calibri" panose="020F0502020204030204"/>
                <a:ea typeface="+mn-ea"/>
                <a:cs typeface="+mn-cs"/>
              </a:rPr>
              <a:t>E. </a:t>
            </a:r>
            <a:r>
              <a:rPr kumimoji="0" lang="en-US" sz="2100" b="0" i="1" u="none" strike="noStrike" kern="1200" cap="none" spc="0" normalizeH="0" baseline="0" noProof="0" dirty="0" err="1">
                <a:ln>
                  <a:noFill/>
                </a:ln>
                <a:solidFill>
                  <a:prstClr val="black"/>
                </a:solidFill>
                <a:effectLst/>
                <a:uLnTx/>
                <a:uFillTx/>
                <a:latin typeface="Calibri" panose="020F0502020204030204"/>
                <a:ea typeface="+mn-ea"/>
                <a:cs typeface="+mn-cs"/>
              </a:rPr>
              <a:t>Auffray</a:t>
            </a:r>
            <a:r>
              <a:rPr kumimoji="0" lang="en-US" sz="2100" b="0" i="1" u="none" strike="noStrike" kern="1200" cap="none" spc="0" normalizeH="0" baseline="0" noProof="0" dirty="0">
                <a:ln>
                  <a:noFill/>
                </a:ln>
                <a:solidFill>
                  <a:prstClr val="black"/>
                </a:solidFill>
                <a:effectLst/>
                <a:uLnTx/>
                <a:uFillTx/>
                <a:latin typeface="Calibri" panose="020F0502020204030204"/>
                <a:ea typeface="+mn-ea"/>
                <a:cs typeface="+mn-cs"/>
              </a:rPr>
              <a:t>, , E. Kinney, P. Merkel, S. </a:t>
            </a:r>
            <a:r>
              <a:rPr kumimoji="0" lang="en-US" sz="2100" b="0" i="1" u="none" strike="noStrike" kern="1200" cap="none" spc="0" normalizeH="0" baseline="0" noProof="0" dirty="0" err="1">
                <a:ln>
                  <a:noFill/>
                </a:ln>
                <a:solidFill>
                  <a:prstClr val="black"/>
                </a:solidFill>
                <a:effectLst/>
                <a:uLnTx/>
                <a:uFillTx/>
                <a:latin typeface="Calibri" panose="020F0502020204030204"/>
                <a:ea typeface="+mn-ea"/>
                <a:cs typeface="+mn-cs"/>
              </a:rPr>
              <a:t>Miscetti</a:t>
            </a:r>
            <a:r>
              <a:rPr kumimoji="0" lang="en-US" sz="2100" b="0" i="1" u="none" strike="noStrike" kern="1200" cap="none" spc="0" normalizeH="0" baseline="0" noProof="0" dirty="0">
                <a:ln>
                  <a:noFill/>
                </a:ln>
                <a:solidFill>
                  <a:prstClr val="black"/>
                </a:solidFill>
                <a:effectLst/>
                <a:uLnTx/>
                <a:uFillTx/>
                <a:latin typeface="Calibri" panose="020F0502020204030204"/>
                <a:ea typeface="+mn-ea"/>
                <a:cs typeface="+mn-cs"/>
              </a:rPr>
              <a:t>,   A. </a:t>
            </a:r>
            <a:r>
              <a:rPr kumimoji="0" lang="en-US" sz="2100" b="0" i="1" u="none" strike="noStrike" kern="1200" cap="none" spc="0" normalizeH="0" baseline="0" noProof="0" dirty="0" err="1">
                <a:ln>
                  <a:noFill/>
                </a:ln>
                <a:solidFill>
                  <a:prstClr val="black"/>
                </a:solidFill>
                <a:effectLst/>
                <a:uLnTx/>
                <a:uFillTx/>
                <a:latin typeface="Calibri" panose="020F0502020204030204"/>
                <a:ea typeface="+mn-ea"/>
                <a:cs typeface="+mn-cs"/>
              </a:rPr>
              <a:t>Papanestis</a:t>
            </a:r>
            <a:r>
              <a:rPr kumimoji="0" lang="en-US" sz="2100" b="0" i="1" u="none" strike="noStrike" kern="1200" cap="none" spc="0" normalizeH="0" baseline="0" noProof="0" dirty="0">
                <a:ln>
                  <a:noFill/>
                </a:ln>
                <a:solidFill>
                  <a:prstClr val="black"/>
                </a:solidFill>
                <a:effectLst/>
                <a:uLnTx/>
                <a:uFillTx/>
                <a:latin typeface="Calibri" panose="020F0502020204030204"/>
                <a:ea typeface="+mn-ea"/>
                <a:cs typeface="+mn-cs"/>
              </a:rPr>
              <a:t>, H. </a:t>
            </a:r>
            <a:r>
              <a:rPr kumimoji="0" lang="en-US" sz="2100" b="0" i="1" u="none" strike="noStrike" kern="1200" cap="none" spc="0" normalizeH="0" baseline="0" noProof="0" dirty="0" err="1">
                <a:ln>
                  <a:noFill/>
                </a:ln>
                <a:solidFill>
                  <a:prstClr val="black"/>
                </a:solidFill>
                <a:effectLst/>
                <a:uLnTx/>
                <a:uFillTx/>
                <a:latin typeface="Calibri" panose="020F0502020204030204"/>
                <a:ea typeface="+mn-ea"/>
                <a:cs typeface="+mn-cs"/>
              </a:rPr>
              <a:t>Schellman</a:t>
            </a:r>
            <a:r>
              <a:rPr kumimoji="0" lang="en-US" sz="2100" b="0" i="1" u="none" strike="noStrike" kern="1200" cap="none" spc="0" normalizeH="0" baseline="0" noProof="0" dirty="0">
                <a:ln>
                  <a:noFill/>
                </a:ln>
                <a:solidFill>
                  <a:prstClr val="black"/>
                </a:solidFill>
                <a:effectLst/>
                <a:uLnTx/>
                <a:uFillTx/>
                <a:latin typeface="Calibri" panose="020F0502020204030204"/>
                <a:ea typeface="+mn-ea"/>
                <a:cs typeface="+mn-cs"/>
              </a:rPr>
              <a:t>, B. Vachon, A. White, K. Wyllie, C. Yang</a:t>
            </a:r>
          </a:p>
        </p:txBody>
      </p:sp>
      <p:sp>
        <p:nvSpPr>
          <p:cNvPr id="6" name="TextBox 5">
            <a:extLst>
              <a:ext uri="{FF2B5EF4-FFF2-40B4-BE49-F238E27FC236}">
                <a16:creationId xmlns:a16="http://schemas.microsoft.com/office/drawing/2014/main" id="{2CAE1A95-E631-899F-66B6-371A6E6C00AA}"/>
              </a:ext>
            </a:extLst>
          </p:cNvPr>
          <p:cNvSpPr txBox="1"/>
          <p:nvPr/>
        </p:nvSpPr>
        <p:spPr>
          <a:xfrm>
            <a:off x="313718" y="3412768"/>
            <a:ext cx="8270606" cy="41549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Thanks to Elke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rPr>
              <a:t>Aschenauer</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 Rolf Ent, Thomas Ullrich, and Anna Mendez!</a:t>
            </a:r>
          </a:p>
        </p:txBody>
      </p:sp>
      <p:sp>
        <p:nvSpPr>
          <p:cNvPr id="7" name="TextBox 6">
            <a:extLst>
              <a:ext uri="{FF2B5EF4-FFF2-40B4-BE49-F238E27FC236}">
                <a16:creationId xmlns:a16="http://schemas.microsoft.com/office/drawing/2014/main" id="{ED8B3DE6-B78E-B28F-1696-93322BDC393C}"/>
              </a:ext>
            </a:extLst>
          </p:cNvPr>
          <p:cNvSpPr txBox="1"/>
          <p:nvPr/>
        </p:nvSpPr>
        <p:spPr>
          <a:xfrm>
            <a:off x="313717" y="4385144"/>
            <a:ext cx="8270606" cy="41549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Thanks to EIC Project Team,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rPr>
              <a:t>ePIC</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 Collaboration, and all the presenters!</a:t>
            </a:r>
          </a:p>
        </p:txBody>
      </p:sp>
    </p:spTree>
    <p:extLst>
      <p:ext uri="{BB962C8B-B14F-4D97-AF65-F5344CB8AC3E}">
        <p14:creationId xmlns:p14="http://schemas.microsoft.com/office/powerpoint/2010/main" val="4016137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E698B1-07A2-47ED-8C5C-828ACFBD8C1E}"/>
              </a:ext>
            </a:extLst>
          </p:cNvPr>
          <p:cNvSpPr>
            <a:spLocks noGrp="1"/>
          </p:cNvSpPr>
          <p:nvPr>
            <p:ph type="sldNum" sz="quarter" idx="12"/>
          </p:nvPr>
        </p:nvSpPr>
        <p:spPr/>
        <p:txBody>
          <a:bodyPr/>
          <a:lstStyle/>
          <a:p>
            <a:fld id="{893C5830-40F3-F04E-B2E3-10E6672BA8FF}" type="slidenum">
              <a:rPr lang="en-US" smtClean="0"/>
              <a:t>7</a:t>
            </a:fld>
            <a:endParaRPr lang="en-US" dirty="0"/>
          </a:p>
        </p:txBody>
      </p:sp>
      <p:sp>
        <p:nvSpPr>
          <p:cNvPr id="3" name="Title 1">
            <a:extLst>
              <a:ext uri="{FF2B5EF4-FFF2-40B4-BE49-F238E27FC236}">
                <a16:creationId xmlns:a16="http://schemas.microsoft.com/office/drawing/2014/main" id="{6B9EF38F-FB7E-DF4F-0B65-21B22408F725}"/>
              </a:ext>
            </a:extLst>
          </p:cNvPr>
          <p:cNvSpPr txBox="1">
            <a:spLocks/>
          </p:cNvSpPr>
          <p:nvPr/>
        </p:nvSpPr>
        <p:spPr>
          <a:xfrm>
            <a:off x="243840" y="21371"/>
            <a:ext cx="8308322" cy="582845"/>
          </a:xfrm>
          <a:prstGeom prst="rect">
            <a:avLst/>
          </a:prstGeom>
        </p:spPr>
        <p:txBody>
          <a:bodyPr>
            <a:normAutofit/>
          </a:bodyPr>
          <a:lstStyle>
            <a:lvl1pPr algn="l" defTabSz="914400" rtl="0" eaLnBrk="1" latinLnBrk="0" hangingPunct="1">
              <a:lnSpc>
                <a:spcPct val="90000"/>
              </a:lnSpc>
              <a:spcBef>
                <a:spcPct val="0"/>
              </a:spcBef>
              <a:buNone/>
              <a:defRPr sz="4400" kern="1200">
                <a:solidFill>
                  <a:srgbClr val="30519D"/>
                </a:solidFill>
                <a:latin typeface="Arial" charset="0"/>
                <a:ea typeface="Arial" charset="0"/>
                <a:cs typeface="Arial" charset="0"/>
              </a:defRPr>
            </a:lvl1pPr>
          </a:lstStyle>
          <a:p>
            <a:r>
              <a:rPr lang="en-US" sz="3200" dirty="0"/>
              <a:t>DAC Design Review – Closeout Excerpts</a:t>
            </a:r>
          </a:p>
        </p:txBody>
      </p:sp>
      <p:sp>
        <p:nvSpPr>
          <p:cNvPr id="5" name="TextBox 4">
            <a:extLst>
              <a:ext uri="{FF2B5EF4-FFF2-40B4-BE49-F238E27FC236}">
                <a16:creationId xmlns:a16="http://schemas.microsoft.com/office/drawing/2014/main" id="{1148EB78-36A3-8CF9-53C8-7FA9357FAAE6}"/>
              </a:ext>
            </a:extLst>
          </p:cNvPr>
          <p:cNvSpPr txBox="1"/>
          <p:nvPr/>
        </p:nvSpPr>
        <p:spPr>
          <a:xfrm>
            <a:off x="414002" y="688164"/>
            <a:ext cx="8138160" cy="6124754"/>
          </a:xfrm>
          <a:prstGeom prst="rect">
            <a:avLst/>
          </a:prstGeom>
          <a:noFill/>
        </p:spPr>
        <p:txBody>
          <a:bodyPr wrap="square">
            <a:spAutoFit/>
          </a:bodyPr>
          <a:lstStyle/>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Amazing progress in the last two years, congratulations to all working on the EIC for this enormous achievement </a:t>
            </a:r>
          </a:p>
          <a:p>
            <a:pPr marL="285750" indent="-2857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The committee was very impressed with the organization of the detector development using a formal systems engineering approach. Its use seems critical in keeping control on the myriad requirements needed for engineering design as well as detector performance.</a:t>
            </a:r>
          </a:p>
          <a:p>
            <a:pPr marL="285750" indent="-2857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Once again, the demonstrated systems engineering approach gives confidence that the interfaces are sufficiently well defined that the long-lead items can be procured with small risk</a:t>
            </a:r>
          </a:p>
          <a:p>
            <a:pPr marL="285750" indent="-2857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Many of the components are already in advanced stages of design, nearly ready for a CD2/3 review. </a:t>
            </a:r>
          </a:p>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The infrastructure, integration and installation effort is well advanced and supported.</a:t>
            </a:r>
          </a:p>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Several detector systems are still requiring prototype/production cycles. The silicon tracker development is tied to the ITS3/ALICE development, and continues past CD2/3, as does the development of the various ASICs. </a:t>
            </a:r>
          </a:p>
          <a:p>
            <a:pPr marL="285750" indent="-2857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Some less advanced systems, which we nonetheless feel can be ready for CD2/3 are the electron polarimeters, the dual RICH, the far forward and backward detectors, the TOF detectors.</a:t>
            </a:r>
          </a:p>
          <a:p>
            <a:pPr marL="285750" indent="-28575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0315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F3AA95-5A00-5997-37CE-1B1C93EA377E}"/>
              </a:ext>
            </a:extLst>
          </p:cNvPr>
          <p:cNvSpPr txBox="1"/>
          <p:nvPr/>
        </p:nvSpPr>
        <p:spPr>
          <a:xfrm>
            <a:off x="166184" y="837843"/>
            <a:ext cx="8587398" cy="4247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Congratulations on rapid development of a nearly complete design for the EIC detector. This was extremely impressive to the committee, especially in the organization of the many different project components and tasks. This inspired confidence in the successful completion of this incredibly complex facility.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Enormous progress in developing a coherent design for detector to carry out EIC research goals, with minimal open technology choices</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Recommend continued study of the detector readout and DAQ strategy. In particular, the resource necessary to support all aspects of the R&amp;D, production and commissioning, throughout the period between CD2/3 and CD4.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1D46AE42-369B-6541-A2E9-477AE9A92D61}"/>
              </a:ext>
            </a:extLst>
          </p:cNvPr>
          <p:cNvSpPr>
            <a:spLocks noGrp="1"/>
          </p:cNvSpPr>
          <p:nvPr>
            <p:ph type="title"/>
          </p:nvPr>
        </p:nvSpPr>
        <p:spPr/>
        <p:txBody>
          <a:bodyPr/>
          <a:lstStyle/>
          <a:p>
            <a:r>
              <a:rPr lang="en-US" dirty="0">
                <a:solidFill>
                  <a:prstClr val="black"/>
                </a:solidFill>
                <a:latin typeface="Calibri" panose="020F0502020204030204"/>
              </a:rPr>
              <a:t>Global Comments</a:t>
            </a:r>
            <a:endParaRPr lang="en-US" dirty="0"/>
          </a:p>
        </p:txBody>
      </p:sp>
    </p:spTree>
    <p:extLst>
      <p:ext uri="{BB962C8B-B14F-4D97-AF65-F5344CB8AC3E}">
        <p14:creationId xmlns:p14="http://schemas.microsoft.com/office/powerpoint/2010/main" val="157717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E698B1-07A2-47ED-8C5C-828ACFBD8C1E}"/>
              </a:ext>
            </a:extLst>
          </p:cNvPr>
          <p:cNvSpPr>
            <a:spLocks noGrp="1"/>
          </p:cNvSpPr>
          <p:nvPr>
            <p:ph type="sldNum" sz="quarter" idx="12"/>
          </p:nvPr>
        </p:nvSpPr>
        <p:spPr/>
        <p:txBody>
          <a:bodyPr/>
          <a:lstStyle/>
          <a:p>
            <a:fld id="{893C5830-40F3-F04E-B2E3-10E6672BA8FF}" type="slidenum">
              <a:rPr lang="en-US" smtClean="0"/>
              <a:t>9</a:t>
            </a:fld>
            <a:endParaRPr lang="en-US" dirty="0"/>
          </a:p>
        </p:txBody>
      </p:sp>
      <p:sp>
        <p:nvSpPr>
          <p:cNvPr id="3" name="Title 1">
            <a:extLst>
              <a:ext uri="{FF2B5EF4-FFF2-40B4-BE49-F238E27FC236}">
                <a16:creationId xmlns:a16="http://schemas.microsoft.com/office/drawing/2014/main" id="{6B9EF38F-FB7E-DF4F-0B65-21B22408F725}"/>
              </a:ext>
            </a:extLst>
          </p:cNvPr>
          <p:cNvSpPr txBox="1">
            <a:spLocks/>
          </p:cNvSpPr>
          <p:nvPr/>
        </p:nvSpPr>
        <p:spPr>
          <a:xfrm>
            <a:off x="243840" y="21371"/>
            <a:ext cx="8308322" cy="582845"/>
          </a:xfrm>
          <a:prstGeom prst="rect">
            <a:avLst/>
          </a:prstGeom>
        </p:spPr>
        <p:txBody>
          <a:bodyPr>
            <a:normAutofit/>
          </a:bodyPr>
          <a:lstStyle>
            <a:lvl1pPr algn="l" defTabSz="914400" rtl="0" eaLnBrk="1" latinLnBrk="0" hangingPunct="1">
              <a:lnSpc>
                <a:spcPct val="90000"/>
              </a:lnSpc>
              <a:spcBef>
                <a:spcPct val="0"/>
              </a:spcBef>
              <a:buNone/>
              <a:defRPr sz="4400" kern="1200">
                <a:solidFill>
                  <a:srgbClr val="30519D"/>
                </a:solidFill>
                <a:latin typeface="Arial" charset="0"/>
                <a:ea typeface="Arial" charset="0"/>
                <a:cs typeface="Arial" charset="0"/>
              </a:defRPr>
            </a:lvl1pPr>
          </a:lstStyle>
          <a:p>
            <a:r>
              <a:rPr lang="en-US" sz="3200" dirty="0"/>
              <a:t>DAC Design Review – Our Summary I</a:t>
            </a:r>
          </a:p>
        </p:txBody>
      </p:sp>
      <p:sp>
        <p:nvSpPr>
          <p:cNvPr id="7" name="TextBox 6">
            <a:extLst>
              <a:ext uri="{FF2B5EF4-FFF2-40B4-BE49-F238E27FC236}">
                <a16:creationId xmlns:a16="http://schemas.microsoft.com/office/drawing/2014/main" id="{C065A493-19F2-4523-B493-F0F0E8488621}"/>
              </a:ext>
            </a:extLst>
          </p:cNvPr>
          <p:cNvSpPr txBox="1"/>
          <p:nvPr/>
        </p:nvSpPr>
        <p:spPr>
          <a:xfrm>
            <a:off x="113458" y="809023"/>
            <a:ext cx="8941153" cy="3170099"/>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Tremendous progress over last two years</a:t>
            </a:r>
          </a:p>
          <a:p>
            <a:pPr marL="285750"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Systems engineering approach to requirement flow and interface collection process received kudos</a:t>
            </a:r>
          </a:p>
          <a:p>
            <a:pPr marL="285750"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Many of the components are already in advanced stages of design…</a:t>
            </a:r>
          </a:p>
          <a:p>
            <a:pPr marL="285750"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The infrastructure, integration and installation effort is well advanced and supported.</a:t>
            </a:r>
          </a:p>
          <a:p>
            <a:pPr marL="285750"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Congratulations on rapid development of a “nearly complete” design for the EIC detector. This was extremely impressive to the committee, especially in the organization of the many different project components and tasks. This inspired confidence in the successful completion of this incredibly complex facility. </a:t>
            </a:r>
          </a:p>
        </p:txBody>
      </p:sp>
    </p:spTree>
    <p:extLst>
      <p:ext uri="{BB962C8B-B14F-4D97-AF65-F5344CB8AC3E}">
        <p14:creationId xmlns:p14="http://schemas.microsoft.com/office/powerpoint/2010/main" val="255036563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P-BNL-TJNAF March 11 Meeting DRAFTv3.pptx" id="{46AF6D6A-4294-4B22-94CD-AA52460A2916}" vid="{4162AC15-BCCC-4400-91DD-5CAEFA6AE184}"/>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P-BNL-TJNAF March 11 Meeting DRAFTv3.pptx" id="{46AF6D6A-4294-4B22-94CD-AA52460A2916}" vid="{4162AC15-BCCC-4400-91DD-5CAEFA6AE18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x0023_ xmlns="ec2b3955-b7cd-48fd-80d5-fd3efbb6f44b" xsi:nil="true"/>
    <Presenter_x0028_s_x0029_ xmlns="ec2b3955-b7cd-48fd-80d5-fd3efbb6f44b">R. Ent / E. Aschenauer</Presenter_x0028_s_x0029_>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BDBEAD70EAE274A9CB120AA87B60764" ma:contentTypeVersion="8" ma:contentTypeDescription="Create a new document." ma:contentTypeScope="" ma:versionID="33a7afeecd0e21aeec922d0810b20a29">
  <xsd:schema xmlns:xsd="http://www.w3.org/2001/XMLSchema" xmlns:xs="http://www.w3.org/2001/XMLSchema" xmlns:p="http://schemas.microsoft.com/office/2006/metadata/properties" xmlns:ns2="ec2b3955-b7cd-48fd-80d5-fd3efbb6f44b" targetNamespace="http://schemas.microsoft.com/office/2006/metadata/properties" ma:root="true" ma:fieldsID="bdca1b9efceb95fc3541d3a5727325f3" ns2:_="">
    <xsd:import namespace="ec2b3955-b7cd-48fd-80d5-fd3efbb6f44b"/>
    <xsd:element name="properties">
      <xsd:complexType>
        <xsd:sequence>
          <xsd:element name="documentManagement">
            <xsd:complexType>
              <xsd:all>
                <xsd:element ref="ns2:_x0023_" minOccurs="0"/>
                <xsd:element ref="ns2:Presenter_x0028_s_x0029_"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2b3955-b7cd-48fd-80d5-fd3efbb6f44b" elementFormDefault="qualified">
    <xsd:import namespace="http://schemas.microsoft.com/office/2006/documentManagement/types"/>
    <xsd:import namespace="http://schemas.microsoft.com/office/infopath/2007/PartnerControls"/>
    <xsd:element name="_x0023_" ma:index="8" nillable="true" ma:displayName="#" ma:internalName="_x0023_">
      <xsd:simpleType>
        <xsd:restriction base="dms:Text">
          <xsd:maxLength value="255"/>
        </xsd:restriction>
      </xsd:simpleType>
    </xsd:element>
    <xsd:element name="Presenter_x0028_s_x0029_" ma:index="9" nillable="true" ma:displayName="Presenter(s)" ma:format="Dropdown" ma:internalName="Presenter_x0028_s_x0029_">
      <xsd:simpleType>
        <xsd:restriction base="dms:Text">
          <xsd:maxLength value="255"/>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E98C05-5760-4FD2-B85E-2A9CB1A90B2B}">
  <ds:schemaRefs>
    <ds:schemaRef ds:uri="http://www.w3.org/XML/1998/namespace"/>
    <ds:schemaRef ds:uri="http://purl.org/dc/dcmitype/"/>
    <ds:schemaRef ds:uri="ec2b3955-b7cd-48fd-80d5-fd3efbb6f44b"/>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terms/"/>
    <ds:schemaRef ds:uri="http://purl.org/dc/elements/1.1/"/>
  </ds:schemaRefs>
</ds:datastoreItem>
</file>

<file path=customXml/itemProps2.xml><?xml version="1.0" encoding="utf-8"?>
<ds:datastoreItem xmlns:ds="http://schemas.openxmlformats.org/officeDocument/2006/customXml" ds:itemID="{9DF5CC8D-D5D4-46AE-BC87-A9F5EE92E875}">
  <ds:schemaRefs>
    <ds:schemaRef ds:uri="http://schemas.microsoft.com/sharepoint/v3/contenttype/forms"/>
  </ds:schemaRefs>
</ds:datastoreItem>
</file>

<file path=customXml/itemProps3.xml><?xml version="1.0" encoding="utf-8"?>
<ds:datastoreItem xmlns:ds="http://schemas.openxmlformats.org/officeDocument/2006/customXml" ds:itemID="{86C5E899-D38C-4BB2-B3F7-9524909020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2b3955-b7cd-48fd-80d5-fd3efbb6f4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11084</TotalTime>
  <Words>2901</Words>
  <Application>Microsoft Macintosh PowerPoint</Application>
  <PresentationFormat>On-screen Show (4:3)</PresentationFormat>
  <Paragraphs>236</Paragraphs>
  <Slides>23</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23</vt:i4>
      </vt:variant>
    </vt:vector>
  </HeadingPairs>
  <TitlesOfParts>
    <vt:vector size="30" baseType="lpstr">
      <vt:lpstr>Arial</vt:lpstr>
      <vt:lpstr>Calibri</vt:lpstr>
      <vt:lpstr>Calibri Light</vt:lpstr>
      <vt:lpstr>Wingdings</vt:lpstr>
      <vt:lpstr>Office Theme</vt:lpstr>
      <vt:lpstr>2_Office Theme</vt:lpstr>
      <vt:lpstr>1_Office Theme</vt:lpstr>
      <vt:lpstr>EIC Project Update  </vt:lpstr>
      <vt:lpstr>PowerPoint Presentation</vt:lpstr>
      <vt:lpstr>Recent &amp; Upcoming Detector-Related Project Meetings</vt:lpstr>
      <vt:lpstr>Detector Advisory Committee (DAC)</vt:lpstr>
      <vt:lpstr>EIC Project Detector R&amp;D</vt:lpstr>
      <vt:lpstr>PowerPoint Presentation</vt:lpstr>
      <vt:lpstr>PowerPoint Presentation</vt:lpstr>
      <vt:lpstr>Global Comments</vt:lpstr>
      <vt:lpstr>PowerPoint Presentation</vt:lpstr>
      <vt:lpstr>PowerPoint Presentation</vt:lpstr>
      <vt:lpstr>Integration Model Overview – Inner Detector</vt:lpstr>
      <vt:lpstr>Installation Sequence (Barrel)</vt:lpstr>
      <vt:lpstr>Integration – Services Layout</vt:lpstr>
      <vt:lpstr>Integration – RDOs</vt:lpstr>
      <vt:lpstr>Thresholds to be implemented in simulations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for EIC Project Support Division</dc:title>
  <dc:creator>Hatton, Diane</dc:creator>
  <cp:lastModifiedBy>Elke-Caroline Aschenauer</cp:lastModifiedBy>
  <cp:revision>501</cp:revision>
  <dcterms:created xsi:type="dcterms:W3CDTF">2020-09-28T13:10:10Z</dcterms:created>
  <dcterms:modified xsi:type="dcterms:W3CDTF">2023-09-07T21:23:30Z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0x0101009BDBEAD70EAE274A9CB120AA87B60764</vt:lpwstr>
  </property>
  <property fmtid="{D5CDD505-2E9C-101B-9397-08002B2CF9AE}" pid="3" name="MediaServiceImageTags">
    <vt:lpwstr/>
  </property>
</Properties>
</file>