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2"/>
  </p:notesMasterIdLst>
  <p:sldIdLst>
    <p:sldId id="256" r:id="rId3"/>
    <p:sldId id="4791" r:id="rId4"/>
    <p:sldId id="4788" r:id="rId5"/>
    <p:sldId id="5761" r:id="rId6"/>
    <p:sldId id="5749" r:id="rId7"/>
    <p:sldId id="4780" r:id="rId8"/>
    <p:sldId id="5757" r:id="rId9"/>
    <p:sldId id="5752" r:id="rId10"/>
    <p:sldId id="5764" r:id="rId11"/>
    <p:sldId id="5765" r:id="rId12"/>
    <p:sldId id="5767" r:id="rId13"/>
    <p:sldId id="5762" r:id="rId14"/>
    <p:sldId id="5766" r:id="rId15"/>
    <p:sldId id="5763" r:id="rId16"/>
    <p:sldId id="5756" r:id="rId17"/>
    <p:sldId id="5758" r:id="rId18"/>
    <p:sldId id="5759" r:id="rId19"/>
    <p:sldId id="4770" r:id="rId20"/>
    <p:sldId id="48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113" d="100"/>
          <a:sy n="113" d="100"/>
        </p:scale>
        <p:origin x="84" y="1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57B3B-ED67-469A-B307-86F7A39C9689}"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6A0A4-0EE3-4D82-BAB3-ED3AA258C5FC}" type="slidenum">
              <a:rPr lang="en-US" smtClean="0"/>
              <a:t>‹#›</a:t>
            </a:fld>
            <a:endParaRPr lang="en-US"/>
          </a:p>
        </p:txBody>
      </p:sp>
    </p:spTree>
    <p:extLst>
      <p:ext uri="{BB962C8B-B14F-4D97-AF65-F5344CB8AC3E}">
        <p14:creationId xmlns:p14="http://schemas.microsoft.com/office/powerpoint/2010/main" val="2587934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B845-9551-8488-0E95-7AF95F728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57D4D-66DD-A196-D0A8-8805CE505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0ADDD-5152-73DD-11CC-AFBE08298D13}"/>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5959CBD8-7511-A28A-2586-7ABB5F707AC2}"/>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9B0AD182-9F01-4238-3E61-32F245760C60}"/>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421222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EAA9-FD5C-FB10-5E29-583D9563D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E0C21-CAF2-8240-D002-C94BB8AD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8ADFB-0727-ACB3-0B41-39AEC1F32A2C}"/>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A141AE20-ACDE-5B8A-6842-D0FD18AA2E8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14C6B906-77A9-191C-0750-487D682D13E5}"/>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91711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0B496-BCD1-C439-2F1B-3F41C2831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CC6F7-725F-20A8-3417-6C523576E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0F375-C9CC-DEF1-A546-790055B0BE66}"/>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133C2972-7336-1AFA-EC13-3993874190C5}"/>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3788EB3-F852-190D-3BEB-C3CCF3CC042A}"/>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9697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5408247" y="2790092"/>
            <a:ext cx="6322645"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5408247" y="4642339"/>
            <a:ext cx="6322645"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24704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9/7/2023</a:t>
            </a:r>
            <a:endParaRPr lang="en-US" dirty="0"/>
          </a:p>
        </p:txBody>
      </p:sp>
      <p:sp>
        <p:nvSpPr>
          <p:cNvPr id="5" name="Footer Placeholder 4"/>
          <p:cNvSpPr>
            <a:spLocks noGrp="1"/>
          </p:cNvSpPr>
          <p:nvPr>
            <p:ph type="ftr" sz="quarter" idx="11"/>
          </p:nvPr>
        </p:nvSpPr>
        <p:spPr/>
        <p:txBody>
          <a:bodyPr/>
          <a:lstStyle/>
          <a:p>
            <a:r>
              <a:rPr lang="en-US"/>
              <a:t>ePIC General Meeting </a:t>
            </a:r>
            <a:endParaRPr lang="en-US" dirty="0"/>
          </a:p>
        </p:txBody>
      </p:sp>
      <p:sp>
        <p:nvSpPr>
          <p:cNvPr id="6" name="Slide Number Placeholder 5"/>
          <p:cNvSpPr>
            <a:spLocks noGrp="1"/>
          </p:cNvSpPr>
          <p:nvPr>
            <p:ph type="sldNum" sz="quarter" idx="12"/>
          </p:nvPr>
        </p:nvSpPr>
        <p:spPr>
          <a:xfrm>
            <a:off x="9329616" y="6439091"/>
            <a:ext cx="27432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1100556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9/7/2023</a:t>
            </a:r>
            <a:endParaRPr lang="en-US" dirty="0"/>
          </a:p>
        </p:txBody>
      </p:sp>
      <p:sp>
        <p:nvSpPr>
          <p:cNvPr id="5" name="Footer Placeholder 4"/>
          <p:cNvSpPr>
            <a:spLocks noGrp="1"/>
          </p:cNvSpPr>
          <p:nvPr>
            <p:ph type="ftr" sz="quarter" idx="11"/>
          </p:nvPr>
        </p:nvSpPr>
        <p:spPr/>
        <p:txBody>
          <a:bodyPr/>
          <a:lstStyle/>
          <a:p>
            <a:r>
              <a:rPr lang="en-US"/>
              <a:t>ePIC General Meeting </a:t>
            </a:r>
            <a:endParaRPr lang="en-US" dirty="0"/>
          </a:p>
        </p:txBody>
      </p:sp>
      <p:sp>
        <p:nvSpPr>
          <p:cNvPr id="6" name="Slide Number Placeholder 5"/>
          <p:cNvSpPr>
            <a:spLocks noGrp="1"/>
          </p:cNvSpPr>
          <p:nvPr>
            <p:ph type="sldNum" sz="quarter" idx="12"/>
          </p:nvPr>
        </p:nvSpPr>
        <p:spPr>
          <a:xfrm>
            <a:off x="9337584" y="6445999"/>
            <a:ext cx="27432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877230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9/7/2023</a:t>
            </a:r>
            <a:endParaRPr lang="en-US" dirty="0"/>
          </a:p>
        </p:txBody>
      </p:sp>
      <p:sp>
        <p:nvSpPr>
          <p:cNvPr id="6" name="Footer Placeholder 5"/>
          <p:cNvSpPr>
            <a:spLocks noGrp="1"/>
          </p:cNvSpPr>
          <p:nvPr>
            <p:ph type="ftr" sz="quarter" idx="11"/>
          </p:nvPr>
        </p:nvSpPr>
        <p:spPr/>
        <p:txBody>
          <a:bodyPr/>
          <a:lstStyle/>
          <a:p>
            <a:r>
              <a:rPr lang="en-US"/>
              <a:t>ePIC General Meeting </a:t>
            </a:r>
            <a:endParaRPr lang="en-US" dirty="0"/>
          </a:p>
        </p:txBody>
      </p:sp>
      <p:sp>
        <p:nvSpPr>
          <p:cNvPr id="7" name="Slide Number Placeholder 6"/>
          <p:cNvSpPr>
            <a:spLocks noGrp="1"/>
          </p:cNvSpPr>
          <p:nvPr>
            <p:ph type="sldNum" sz="quarter" idx="12"/>
          </p:nvPr>
        </p:nvSpPr>
        <p:spPr>
          <a:xfrm>
            <a:off x="9361489" y="6440022"/>
            <a:ext cx="27432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2312460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9/7/2023</a:t>
            </a:r>
            <a:endParaRPr lang="en-US" dirty="0"/>
          </a:p>
        </p:txBody>
      </p:sp>
      <p:sp>
        <p:nvSpPr>
          <p:cNvPr id="8" name="Footer Placeholder 7"/>
          <p:cNvSpPr>
            <a:spLocks noGrp="1"/>
          </p:cNvSpPr>
          <p:nvPr>
            <p:ph type="ftr" sz="quarter" idx="11"/>
          </p:nvPr>
        </p:nvSpPr>
        <p:spPr/>
        <p:txBody>
          <a:bodyPr/>
          <a:lstStyle/>
          <a:p>
            <a:r>
              <a:rPr lang="en-US"/>
              <a:t>ePIC General Meeting </a:t>
            </a:r>
            <a:endParaRPr lang="en-US" dirty="0"/>
          </a:p>
        </p:txBody>
      </p:sp>
      <p:sp>
        <p:nvSpPr>
          <p:cNvPr id="9" name="Slide Number Placeholder 8"/>
          <p:cNvSpPr>
            <a:spLocks noGrp="1"/>
          </p:cNvSpPr>
          <p:nvPr>
            <p:ph type="sldNum" sz="quarter" idx="12"/>
          </p:nvPr>
        </p:nvSpPr>
        <p:spPr>
          <a:xfrm>
            <a:off x="9337584" y="6445999"/>
            <a:ext cx="27432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1506239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9/7/2023</a:t>
            </a:r>
            <a:endParaRPr lang="en-US" dirty="0"/>
          </a:p>
        </p:txBody>
      </p:sp>
      <p:sp>
        <p:nvSpPr>
          <p:cNvPr id="4" name="Footer Placeholder 3"/>
          <p:cNvSpPr>
            <a:spLocks noGrp="1"/>
          </p:cNvSpPr>
          <p:nvPr>
            <p:ph type="ftr" sz="quarter" idx="11"/>
          </p:nvPr>
        </p:nvSpPr>
        <p:spPr/>
        <p:txBody>
          <a:bodyPr/>
          <a:lstStyle/>
          <a:p>
            <a:r>
              <a:rPr lang="en-US"/>
              <a:t>ePIC General Meeting </a:t>
            </a:r>
            <a:endParaRPr lang="en-US" dirty="0"/>
          </a:p>
        </p:txBody>
      </p:sp>
      <p:sp>
        <p:nvSpPr>
          <p:cNvPr id="5" name="Slide Number Placeholder 4"/>
          <p:cNvSpPr>
            <a:spLocks noGrp="1"/>
          </p:cNvSpPr>
          <p:nvPr>
            <p:ph type="sldNum" sz="quarter" idx="12"/>
          </p:nvPr>
        </p:nvSpPr>
        <p:spPr>
          <a:xfrm>
            <a:off x="9337584" y="6440022"/>
            <a:ext cx="27432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4291295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9/7/2023</a:t>
            </a:r>
            <a:endParaRPr lang="en-US" dirty="0"/>
          </a:p>
        </p:txBody>
      </p:sp>
      <p:sp>
        <p:nvSpPr>
          <p:cNvPr id="3" name="Footer Placeholder 2"/>
          <p:cNvSpPr>
            <a:spLocks noGrp="1"/>
          </p:cNvSpPr>
          <p:nvPr>
            <p:ph type="ftr" sz="quarter" idx="11"/>
          </p:nvPr>
        </p:nvSpPr>
        <p:spPr/>
        <p:txBody>
          <a:bodyPr/>
          <a:lstStyle/>
          <a:p>
            <a:r>
              <a:rPr lang="en-US"/>
              <a:t>ePIC General Meeting </a:t>
            </a:r>
            <a:endParaRPr lang="en-US" dirty="0"/>
          </a:p>
        </p:txBody>
      </p:sp>
      <p:sp>
        <p:nvSpPr>
          <p:cNvPr id="4" name="Slide Number Placeholder 3"/>
          <p:cNvSpPr>
            <a:spLocks noGrp="1"/>
          </p:cNvSpPr>
          <p:nvPr>
            <p:ph type="sldNum" sz="quarter" idx="12"/>
          </p:nvPr>
        </p:nvSpPr>
        <p:spPr>
          <a:xfrm>
            <a:off x="9329616" y="6445999"/>
            <a:ext cx="2743200" cy="365125"/>
          </a:xfrm>
        </p:spPr>
        <p:txBody>
          <a:bodyPr/>
          <a:lstStyle/>
          <a:p>
            <a:fld id="{893C5830-40F3-F04E-B2E3-10E6672BA8FF}" type="slidenum">
              <a:rPr lang="en-US" smtClean="0"/>
              <a:t>‹#›</a:t>
            </a:fld>
            <a:endParaRPr lang="en-US" dirty="0"/>
          </a:p>
        </p:txBody>
      </p:sp>
    </p:spTree>
    <p:extLst>
      <p:ext uri="{BB962C8B-B14F-4D97-AF65-F5344CB8AC3E}">
        <p14:creationId xmlns:p14="http://schemas.microsoft.com/office/powerpoint/2010/main" val="3725518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E01F-402B-896B-075E-8B52C03B8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D732-D622-D697-7848-0C60AE57E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CEBB6-0851-0996-41E2-CD4C20193D3F}"/>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094A2124-1FF5-0D00-9D1D-75F1B6E5EFDA}"/>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3F0A1524-79FD-873B-B8AB-264A11B391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37118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97D3-26E5-3B41-5D7F-5E9416CBC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4A382-22CC-D083-9CD5-3AB354029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C9DF4-3875-85D0-B28E-94494689C565}"/>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BBD3D6A2-64B4-C0E6-A47B-5E668C46346E}"/>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14AB46D-86E4-4FA0-0887-108854F98E0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8422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91E8-7E58-9C8E-1D32-516EC26D8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2D4AF-133D-18E9-CF22-2098E9C07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F322A9-3784-C2C4-38FB-C81DBCD29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B25AEC-0412-98AB-FD28-7EFA77527145}"/>
              </a:ext>
            </a:extLst>
          </p:cNvPr>
          <p:cNvSpPr>
            <a:spLocks noGrp="1"/>
          </p:cNvSpPr>
          <p:nvPr>
            <p:ph type="dt" sz="half" idx="10"/>
          </p:nvPr>
        </p:nvSpPr>
        <p:spPr/>
        <p:txBody>
          <a:bodyPr/>
          <a:lstStyle/>
          <a:p>
            <a:r>
              <a:rPr lang="en-US"/>
              <a:t>9/7/2023</a:t>
            </a:r>
          </a:p>
        </p:txBody>
      </p:sp>
      <p:sp>
        <p:nvSpPr>
          <p:cNvPr id="6" name="Footer Placeholder 5">
            <a:extLst>
              <a:ext uri="{FF2B5EF4-FFF2-40B4-BE49-F238E27FC236}">
                <a16:creationId xmlns:a16="http://schemas.microsoft.com/office/drawing/2014/main" id="{01CD1176-F8FD-2CB4-4AD9-9C103A665B43}"/>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2FCB3C3D-1318-EFDB-C2F7-549844E5CDD9}"/>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24153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FC24-176B-5708-56AB-20547320AA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5511F-C5BC-D4A0-5CDB-7008E780C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7D202-A3AD-C87E-E899-06F554BA2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CB123-703D-2800-97F4-A2467204A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AFE6E-4586-3040-72DD-058A028F8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55D26-1F68-200C-91E8-DD30A7C85020}"/>
              </a:ext>
            </a:extLst>
          </p:cNvPr>
          <p:cNvSpPr>
            <a:spLocks noGrp="1"/>
          </p:cNvSpPr>
          <p:nvPr>
            <p:ph type="dt" sz="half" idx="10"/>
          </p:nvPr>
        </p:nvSpPr>
        <p:spPr/>
        <p:txBody>
          <a:bodyPr/>
          <a:lstStyle/>
          <a:p>
            <a:r>
              <a:rPr lang="en-US"/>
              <a:t>9/7/2023</a:t>
            </a:r>
          </a:p>
        </p:txBody>
      </p:sp>
      <p:sp>
        <p:nvSpPr>
          <p:cNvPr id="8" name="Footer Placeholder 7">
            <a:extLst>
              <a:ext uri="{FF2B5EF4-FFF2-40B4-BE49-F238E27FC236}">
                <a16:creationId xmlns:a16="http://schemas.microsoft.com/office/drawing/2014/main" id="{4CEC0213-F391-E86F-E0D7-F9080ACDBF0D}"/>
              </a:ext>
            </a:extLst>
          </p:cNvPr>
          <p:cNvSpPr>
            <a:spLocks noGrp="1"/>
          </p:cNvSpPr>
          <p:nvPr>
            <p:ph type="ftr" sz="quarter" idx="11"/>
          </p:nvPr>
        </p:nvSpPr>
        <p:spPr/>
        <p:txBody>
          <a:bodyPr/>
          <a:lstStyle/>
          <a:p>
            <a:r>
              <a:rPr lang="en-US"/>
              <a:t>ePIC General Meeting </a:t>
            </a:r>
          </a:p>
        </p:txBody>
      </p:sp>
      <p:sp>
        <p:nvSpPr>
          <p:cNvPr id="9" name="Slide Number Placeholder 8">
            <a:extLst>
              <a:ext uri="{FF2B5EF4-FFF2-40B4-BE49-F238E27FC236}">
                <a16:creationId xmlns:a16="http://schemas.microsoft.com/office/drawing/2014/main" id="{EF01F6C0-C02E-41F7-7624-1F211EE106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14450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3C1-03E4-626B-6509-5FCF89371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4602D-309E-D848-B30A-670F020C34ED}"/>
              </a:ext>
            </a:extLst>
          </p:cNvPr>
          <p:cNvSpPr>
            <a:spLocks noGrp="1"/>
          </p:cNvSpPr>
          <p:nvPr>
            <p:ph type="dt" sz="half" idx="10"/>
          </p:nvPr>
        </p:nvSpPr>
        <p:spPr/>
        <p:txBody>
          <a:bodyPr/>
          <a:lstStyle/>
          <a:p>
            <a:r>
              <a:rPr lang="en-US"/>
              <a:t>9/7/2023</a:t>
            </a:r>
          </a:p>
        </p:txBody>
      </p:sp>
      <p:sp>
        <p:nvSpPr>
          <p:cNvPr id="4" name="Footer Placeholder 3">
            <a:extLst>
              <a:ext uri="{FF2B5EF4-FFF2-40B4-BE49-F238E27FC236}">
                <a16:creationId xmlns:a16="http://schemas.microsoft.com/office/drawing/2014/main" id="{B50CDDC2-FA23-DA00-4444-2D07EAF24DEF}"/>
              </a:ext>
            </a:extLst>
          </p:cNvPr>
          <p:cNvSpPr>
            <a:spLocks noGrp="1"/>
          </p:cNvSpPr>
          <p:nvPr>
            <p:ph type="ftr" sz="quarter" idx="11"/>
          </p:nvPr>
        </p:nvSpPr>
        <p:spPr/>
        <p:txBody>
          <a:bodyPr/>
          <a:lstStyle/>
          <a:p>
            <a:r>
              <a:rPr lang="en-US"/>
              <a:t>ePIC General Meeting </a:t>
            </a:r>
          </a:p>
        </p:txBody>
      </p:sp>
      <p:sp>
        <p:nvSpPr>
          <p:cNvPr id="5" name="Slide Number Placeholder 4">
            <a:extLst>
              <a:ext uri="{FF2B5EF4-FFF2-40B4-BE49-F238E27FC236}">
                <a16:creationId xmlns:a16="http://schemas.microsoft.com/office/drawing/2014/main" id="{68966360-FD7F-85A3-F579-AA3338FEC7D8}"/>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75603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B827B-B882-EF08-B94B-BC4EC3D6F535}"/>
              </a:ext>
            </a:extLst>
          </p:cNvPr>
          <p:cNvSpPr>
            <a:spLocks noGrp="1"/>
          </p:cNvSpPr>
          <p:nvPr>
            <p:ph type="dt" sz="half" idx="10"/>
          </p:nvPr>
        </p:nvSpPr>
        <p:spPr/>
        <p:txBody>
          <a:bodyPr/>
          <a:lstStyle/>
          <a:p>
            <a:r>
              <a:rPr lang="en-US"/>
              <a:t>9/7/2023</a:t>
            </a:r>
          </a:p>
        </p:txBody>
      </p:sp>
      <p:sp>
        <p:nvSpPr>
          <p:cNvPr id="3" name="Footer Placeholder 2">
            <a:extLst>
              <a:ext uri="{FF2B5EF4-FFF2-40B4-BE49-F238E27FC236}">
                <a16:creationId xmlns:a16="http://schemas.microsoft.com/office/drawing/2014/main" id="{51B89B48-3C65-1306-B9D4-327B80F52A77}"/>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EB6D6E66-4D34-308B-F928-8D840B0E3B4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0644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B975-3C76-A5B6-03AA-7AC63BB7B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08828-AC71-580F-80EF-6A433FFFF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7CEB2-9E6E-C5BF-873F-165920CCA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34356-4E42-BF9D-CB81-6773A644B92D}"/>
              </a:ext>
            </a:extLst>
          </p:cNvPr>
          <p:cNvSpPr>
            <a:spLocks noGrp="1"/>
          </p:cNvSpPr>
          <p:nvPr>
            <p:ph type="dt" sz="half" idx="10"/>
          </p:nvPr>
        </p:nvSpPr>
        <p:spPr/>
        <p:txBody>
          <a:bodyPr/>
          <a:lstStyle/>
          <a:p>
            <a:r>
              <a:rPr lang="en-US"/>
              <a:t>9/7/2023</a:t>
            </a:r>
          </a:p>
        </p:txBody>
      </p:sp>
      <p:sp>
        <p:nvSpPr>
          <p:cNvPr id="6" name="Footer Placeholder 5">
            <a:extLst>
              <a:ext uri="{FF2B5EF4-FFF2-40B4-BE49-F238E27FC236}">
                <a16:creationId xmlns:a16="http://schemas.microsoft.com/office/drawing/2014/main" id="{F32E8D09-8B4B-D8F3-D8D7-4F1FCA32981B}"/>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8F522E60-46A7-473C-0F1F-79037FEDC2D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720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0046-A409-B36B-0483-B5070C3D9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4E26B-AE0F-8A59-618E-10CEDDB26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6652A-0F6C-C445-0475-70FA07134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A17E3-2E60-0D8A-A502-DE4F23B4509C}"/>
              </a:ext>
            </a:extLst>
          </p:cNvPr>
          <p:cNvSpPr>
            <a:spLocks noGrp="1"/>
          </p:cNvSpPr>
          <p:nvPr>
            <p:ph type="dt" sz="half" idx="10"/>
          </p:nvPr>
        </p:nvSpPr>
        <p:spPr/>
        <p:txBody>
          <a:bodyPr/>
          <a:lstStyle/>
          <a:p>
            <a:r>
              <a:rPr lang="en-US"/>
              <a:t>9/7/2023</a:t>
            </a:r>
          </a:p>
        </p:txBody>
      </p:sp>
      <p:sp>
        <p:nvSpPr>
          <p:cNvPr id="6" name="Footer Placeholder 5">
            <a:extLst>
              <a:ext uri="{FF2B5EF4-FFF2-40B4-BE49-F238E27FC236}">
                <a16:creationId xmlns:a16="http://schemas.microsoft.com/office/drawing/2014/main" id="{24EAC12B-5593-0FAE-01CA-06B9DBCE890F}"/>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BC03083A-0444-8F96-5D17-8A51D0FF249B}"/>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75334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C1EDF-F53A-8614-E2FA-B871C3053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05D3D-7C3F-7375-EC7E-52A2761C9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25882-7DBE-EFFF-5353-4511D27DB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9/7/2023</a:t>
            </a:r>
          </a:p>
        </p:txBody>
      </p:sp>
      <p:sp>
        <p:nvSpPr>
          <p:cNvPr id="5" name="Footer Placeholder 4">
            <a:extLst>
              <a:ext uri="{FF2B5EF4-FFF2-40B4-BE49-F238E27FC236}">
                <a16:creationId xmlns:a16="http://schemas.microsoft.com/office/drawing/2014/main" id="{88290A07-1EA6-5554-A455-D032D0D07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ePIC General Meeting </a:t>
            </a:r>
          </a:p>
        </p:txBody>
      </p:sp>
      <p:sp>
        <p:nvSpPr>
          <p:cNvPr id="6" name="Slide Number Placeholder 5">
            <a:extLst>
              <a:ext uri="{FF2B5EF4-FFF2-40B4-BE49-F238E27FC236}">
                <a16:creationId xmlns:a16="http://schemas.microsoft.com/office/drawing/2014/main" id="{4676ABC7-A4A4-DA95-22A1-6A8E3308C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949A8-7CCD-4D90-AA9A-1451BFC6FB3A}" type="slidenum">
              <a:rPr lang="en-US" smtClean="0"/>
              <a:t>‹#›</a:t>
            </a:fld>
            <a:endParaRPr lang="en-US"/>
          </a:p>
        </p:txBody>
      </p:sp>
    </p:spTree>
    <p:extLst>
      <p:ext uri="{BB962C8B-B14F-4D97-AF65-F5344CB8AC3E}">
        <p14:creationId xmlns:p14="http://schemas.microsoft.com/office/powerpoint/2010/main" val="214216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8548"/>
            <a:ext cx="12192000" cy="6858000"/>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r>
              <a:rPr lang="en-US"/>
              <a:t>9/7/2023</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r>
              <a:rPr lang="en-US"/>
              <a:t>ePIC General Meeting </a:t>
            </a:r>
            <a:endParaRPr lang="en-US" dirty="0"/>
          </a:p>
        </p:txBody>
      </p:sp>
      <p:sp>
        <p:nvSpPr>
          <p:cNvPr id="6" name="Slide Number Placeholder 5"/>
          <p:cNvSpPr>
            <a:spLocks noGrp="1"/>
          </p:cNvSpPr>
          <p:nvPr>
            <p:ph type="sldNum" sz="quarter" idx="4"/>
          </p:nvPr>
        </p:nvSpPr>
        <p:spPr>
          <a:xfrm>
            <a:off x="9329616" y="6356352"/>
            <a:ext cx="27432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5800255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hdr="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rookhavenlab.sharepoint.com/:x:/s/EICPublicSharingDocs/EaKgRMnPD4BFoKK-x05lUrQB4PiJyr8tVjc7LitCkW9khA?e=Wm3PIe"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chat.epic-eic.org/main/channels/background-embedding" TargetMode="External"/><Relationship Id="rId4" Type="http://schemas.openxmlformats.org/officeDocument/2006/relationships/hyperlink" Target="https://brookhavenlab.sharepoint.com/:f:/s/EICPublicSharingDocs/EujNGT5IzzxHtG0hMeDpu-cBihVczsqTO6L7CbfkXLHQ-Q?e=oGsWo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ndico.bnl.gov/event/20374/"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indico.bnl.gov/event/2015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ndico.bnl.gov/category/475/" TargetMode="External"/><Relationship Id="rId2" Type="http://schemas.openxmlformats.org/officeDocument/2006/relationships/hyperlink" Target="https://indico.bnl.gov/category/492/"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icug.org/content/join.html"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eic.github.io/tutorial-jana2/" TargetMode="External"/><Relationship Id="rId3" Type="http://schemas.openxmlformats.org/officeDocument/2006/relationships/hyperlink" Target="https://indico.bnl.gov/category/402/" TargetMode="External"/><Relationship Id="rId7" Type="http://schemas.openxmlformats.org/officeDocument/2006/relationships/hyperlink" Target="https://eic.github.io/tutorial-simulations-using-ddsim-and-geant4/" TargetMode="External"/><Relationship Id="rId2" Type="http://schemas.openxmlformats.org/officeDocument/2006/relationships/hyperlink" Target="https://lists.bnl.gov/mailman/listinfo" TargetMode="External"/><Relationship Id="rId1" Type="http://schemas.openxmlformats.org/officeDocument/2006/relationships/slideLayout" Target="../slideLayouts/slideLayout2.xml"/><Relationship Id="rId6" Type="http://schemas.openxmlformats.org/officeDocument/2006/relationships/hyperlink" Target="https://eic.github.io/tutorial-geometry-development-using-dd4hep/" TargetMode="External"/><Relationship Id="rId5" Type="http://schemas.openxmlformats.org/officeDocument/2006/relationships/hyperlink" Target="https://eic.github.io/tutorial-setting-up-environment/" TargetMode="External"/><Relationship Id="rId10" Type="http://schemas.openxmlformats.org/officeDocument/2006/relationships/image" Target="../media/image26.png"/><Relationship Id="rId4" Type="http://schemas.openxmlformats.org/officeDocument/2006/relationships/hyperlink" Target="https://wiki.bnl.gov/EPIC/index.php?title=Early-Career_Election" TargetMode="External"/><Relationship Id="rId9" Type="http://schemas.openxmlformats.org/officeDocument/2006/relationships/hyperlink" Target="https://www.youtube.com/@eicusergroup153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ndico.bnl.gov/event/1941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874D-5DB9-9CBE-A8C4-555A50D6B88C}"/>
              </a:ext>
            </a:extLst>
          </p:cNvPr>
          <p:cNvSpPr>
            <a:spLocks noGrp="1"/>
          </p:cNvSpPr>
          <p:nvPr>
            <p:ph type="ctrTitle"/>
          </p:nvPr>
        </p:nvSpPr>
        <p:spPr>
          <a:xfrm>
            <a:off x="1524000" y="406668"/>
            <a:ext cx="9144000" cy="2387600"/>
          </a:xfrm>
        </p:spPr>
        <p:txBody>
          <a:bodyPr/>
          <a:lstStyle/>
          <a:p>
            <a:r>
              <a:rPr lang="en-US" b="1" dirty="0">
                <a:solidFill>
                  <a:schemeClr val="accent1"/>
                </a:solidFill>
              </a:rPr>
              <a:t>ePIC Collaboration News</a:t>
            </a:r>
          </a:p>
        </p:txBody>
      </p:sp>
      <p:sp>
        <p:nvSpPr>
          <p:cNvPr id="3" name="Subtitle 2">
            <a:extLst>
              <a:ext uri="{FF2B5EF4-FFF2-40B4-BE49-F238E27FC236}">
                <a16:creationId xmlns:a16="http://schemas.microsoft.com/office/drawing/2014/main" id="{2909A3C8-9C9D-F634-EB04-A0FF3ED0F882}"/>
              </a:ext>
            </a:extLst>
          </p:cNvPr>
          <p:cNvSpPr>
            <a:spLocks noGrp="1"/>
          </p:cNvSpPr>
          <p:nvPr>
            <p:ph type="subTitle" idx="1"/>
          </p:nvPr>
        </p:nvSpPr>
        <p:spPr>
          <a:xfrm>
            <a:off x="1524000" y="2950451"/>
            <a:ext cx="9144000" cy="1113282"/>
          </a:xfrm>
        </p:spPr>
        <p:txBody>
          <a:bodyPr/>
          <a:lstStyle/>
          <a:p>
            <a:r>
              <a:rPr lang="en-US" i="1" u="sng" dirty="0"/>
              <a:t>J. Lajoie</a:t>
            </a:r>
            <a:r>
              <a:rPr lang="en-US" i="1" dirty="0"/>
              <a:t>, S. Dalla Torre</a:t>
            </a:r>
          </a:p>
          <a:p>
            <a:r>
              <a:rPr lang="en-US" dirty="0"/>
              <a:t>July 13, 2023</a:t>
            </a:r>
          </a:p>
        </p:txBody>
      </p:sp>
      <p:pic>
        <p:nvPicPr>
          <p:cNvPr id="4" name="Picture 2">
            <a:extLst>
              <a:ext uri="{FF2B5EF4-FFF2-40B4-BE49-F238E27FC236}">
                <a16:creationId xmlns:a16="http://schemas.microsoft.com/office/drawing/2014/main" id="{8B087EBD-E9C1-E830-144E-E69D7556F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443" y="4715320"/>
            <a:ext cx="2411128" cy="173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476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33C7-5DE0-ED35-B6C7-FFFA80F933E5}"/>
              </a:ext>
            </a:extLst>
          </p:cNvPr>
          <p:cNvSpPr>
            <a:spLocks noGrp="1"/>
          </p:cNvSpPr>
          <p:nvPr>
            <p:ph type="title"/>
          </p:nvPr>
        </p:nvSpPr>
        <p:spPr>
          <a:xfrm>
            <a:off x="838200" y="365126"/>
            <a:ext cx="10515600" cy="916828"/>
          </a:xfrm>
        </p:spPr>
        <p:txBody>
          <a:bodyPr/>
          <a:lstStyle/>
          <a:p>
            <a:r>
              <a:rPr lang="en-US" b="1" dirty="0">
                <a:solidFill>
                  <a:schemeClr val="accent1"/>
                </a:solidFill>
              </a:rPr>
              <a:t>News from TIC (II)</a:t>
            </a:r>
          </a:p>
        </p:txBody>
      </p:sp>
      <p:sp>
        <p:nvSpPr>
          <p:cNvPr id="3" name="Content Placeholder 2">
            <a:extLst>
              <a:ext uri="{FF2B5EF4-FFF2-40B4-BE49-F238E27FC236}">
                <a16:creationId xmlns:a16="http://schemas.microsoft.com/office/drawing/2014/main" id="{8F94CDF6-9E5C-9334-1230-D6B157D3D8C2}"/>
              </a:ext>
            </a:extLst>
          </p:cNvPr>
          <p:cNvSpPr>
            <a:spLocks noGrp="1"/>
          </p:cNvSpPr>
          <p:nvPr>
            <p:ph idx="1"/>
          </p:nvPr>
        </p:nvSpPr>
        <p:spPr>
          <a:xfrm>
            <a:off x="285750" y="1364449"/>
            <a:ext cx="5553918" cy="4814328"/>
          </a:xfrm>
        </p:spPr>
        <p:txBody>
          <a:bodyPr>
            <a:normAutofit fontScale="92500" lnSpcReduction="20000"/>
          </a:bodyPr>
          <a:lstStyle/>
          <a:p>
            <a:r>
              <a:rPr lang="en-US" sz="1800" dirty="0"/>
              <a:t>August 21</a:t>
            </a:r>
            <a:r>
              <a:rPr lang="en-US" sz="1800" baseline="30000" dirty="0"/>
              <a:t>st </a:t>
            </a:r>
            <a:r>
              <a:rPr lang="en-US" sz="1800" dirty="0"/>
              <a:t>(cont.)</a:t>
            </a:r>
          </a:p>
          <a:p>
            <a:r>
              <a:rPr lang="en-US" sz="1800" dirty="0"/>
              <a:t>Pair Spectrometer (Nick): </a:t>
            </a:r>
          </a:p>
          <a:p>
            <a:pPr lvl="1"/>
            <a:r>
              <a:rPr lang="en-US" sz="1400" dirty="0"/>
              <a:t>Optimization work is underway to determine the optimal number of planes in the pair spectrometer, given the good position resolution of the planned 2D W/</a:t>
            </a:r>
            <a:r>
              <a:rPr lang="en-US" sz="1400" dirty="0" err="1"/>
              <a:t>SciFi</a:t>
            </a:r>
            <a:r>
              <a:rPr lang="en-US" sz="1400" dirty="0"/>
              <a:t> calorimeters.  This effort should be seen as part of the work important required to map the requirements to the detector performance specifications and we look forward to the results of these ongoing studies. </a:t>
            </a:r>
            <a:r>
              <a:rPr lang="en-US" sz="1400" dirty="0">
                <a:highlight>
                  <a:srgbClr val="FFFF00"/>
                </a:highlight>
              </a:rPr>
              <a:t>It should be noted that the addition of a sweeper magnet should be seen as a refinement of the conceptual design, and should not need a change control process to proceed.</a:t>
            </a:r>
          </a:p>
          <a:p>
            <a:pPr lvl="1"/>
            <a:endParaRPr lang="en-US" sz="1400" dirty="0">
              <a:highlight>
                <a:srgbClr val="FFFF00"/>
              </a:highlight>
            </a:endParaRPr>
          </a:p>
          <a:p>
            <a:r>
              <a:rPr lang="en-US" sz="1800" dirty="0"/>
              <a:t>High Rate Tracker (Simon): </a:t>
            </a:r>
          </a:p>
          <a:p>
            <a:pPr lvl="1"/>
            <a:r>
              <a:rPr lang="en-US" sz="1400" dirty="0"/>
              <a:t>There was some discussion during the meeting about how events with backgrounds included are created for simulations.  For the high-rate tracker, the </a:t>
            </a:r>
            <a:r>
              <a:rPr lang="en-US" sz="1400" dirty="0" err="1"/>
              <a:t>TimePix</a:t>
            </a:r>
            <a:r>
              <a:rPr lang="en-US" sz="1400" dirty="0"/>
              <a:t>  will generate hits with a ~400ps timing resolution and therefore will be able to separate backgrounds from preceding and following bunch crossings.  </a:t>
            </a:r>
            <a:r>
              <a:rPr lang="en-US" sz="1400" dirty="0">
                <a:highlight>
                  <a:srgbClr val="FFFF00"/>
                </a:highlight>
              </a:rPr>
              <a:t>Currently the events are created by adding background events flat in time without respecting the time structure of additional crossings</a:t>
            </a:r>
            <a:r>
              <a:rPr lang="en-US" sz="1400" dirty="0"/>
              <a:t>, but in a way that is perfectly reasonable for studying detectors in the central barrel that have a long (10us) integration time.  Events created this way are not necessarily appropriate for studying backgrounds in the far-backward detector systems, but the framework used is flexible and it should be possible to create an appropriate sample for the far-backward detectors.  Simon will follow up with the Background Task Force to discuss the details.</a:t>
            </a:r>
          </a:p>
        </p:txBody>
      </p:sp>
      <p:sp>
        <p:nvSpPr>
          <p:cNvPr id="4" name="Date Placeholder 3">
            <a:extLst>
              <a:ext uri="{FF2B5EF4-FFF2-40B4-BE49-F238E27FC236}">
                <a16:creationId xmlns:a16="http://schemas.microsoft.com/office/drawing/2014/main" id="{7D33121F-A12B-2C2F-F61B-3F4E54D47FE5}"/>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853FF146-1BE5-C9B0-66D5-5BD1A7D872CA}"/>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781BEF0B-551C-3A55-9824-84E1CBFEF8FF}"/>
              </a:ext>
            </a:extLst>
          </p:cNvPr>
          <p:cNvSpPr>
            <a:spLocks noGrp="1"/>
          </p:cNvSpPr>
          <p:nvPr>
            <p:ph type="sldNum" sz="quarter" idx="12"/>
          </p:nvPr>
        </p:nvSpPr>
        <p:spPr/>
        <p:txBody>
          <a:bodyPr/>
          <a:lstStyle/>
          <a:p>
            <a:fld id="{588949A8-7CCD-4D90-AA9A-1451BFC6FB3A}" type="slidenum">
              <a:rPr lang="en-US" smtClean="0"/>
              <a:t>10</a:t>
            </a:fld>
            <a:endParaRPr lang="en-US"/>
          </a:p>
        </p:txBody>
      </p:sp>
      <p:pic>
        <p:nvPicPr>
          <p:cNvPr id="8" name="Picture 7">
            <a:extLst>
              <a:ext uri="{FF2B5EF4-FFF2-40B4-BE49-F238E27FC236}">
                <a16:creationId xmlns:a16="http://schemas.microsoft.com/office/drawing/2014/main" id="{511BF122-1BB6-2D1D-373A-2C1BF657DC6C}"/>
              </a:ext>
            </a:extLst>
          </p:cNvPr>
          <p:cNvPicPr>
            <a:picLocks noChangeAspect="1"/>
          </p:cNvPicPr>
          <p:nvPr/>
        </p:nvPicPr>
        <p:blipFill>
          <a:blip r:embed="rId2"/>
          <a:stretch>
            <a:fillRect/>
          </a:stretch>
        </p:blipFill>
        <p:spPr>
          <a:xfrm>
            <a:off x="6352333" y="596154"/>
            <a:ext cx="5839667" cy="54050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1440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948C0-4C9D-7D8E-AD04-D9079D87C067}"/>
              </a:ext>
            </a:extLst>
          </p:cNvPr>
          <p:cNvSpPr>
            <a:spLocks noGrp="1"/>
          </p:cNvSpPr>
          <p:nvPr>
            <p:ph type="title"/>
          </p:nvPr>
        </p:nvSpPr>
        <p:spPr/>
        <p:txBody>
          <a:bodyPr/>
          <a:lstStyle/>
          <a:p>
            <a:r>
              <a:rPr lang="en-US" b="1" dirty="0">
                <a:solidFill>
                  <a:schemeClr val="accent1"/>
                </a:solidFill>
              </a:rPr>
              <a:t>News from TIC (III)</a:t>
            </a:r>
          </a:p>
        </p:txBody>
      </p:sp>
      <p:sp>
        <p:nvSpPr>
          <p:cNvPr id="3" name="Content Placeholder 2">
            <a:extLst>
              <a:ext uri="{FF2B5EF4-FFF2-40B4-BE49-F238E27FC236}">
                <a16:creationId xmlns:a16="http://schemas.microsoft.com/office/drawing/2014/main" id="{5F87DD7D-2B51-233F-FE6D-4EDC76E34D9F}"/>
              </a:ext>
            </a:extLst>
          </p:cNvPr>
          <p:cNvSpPr>
            <a:spLocks noGrp="1"/>
          </p:cNvSpPr>
          <p:nvPr>
            <p:ph idx="1"/>
          </p:nvPr>
        </p:nvSpPr>
        <p:spPr>
          <a:xfrm>
            <a:off x="838200" y="1554480"/>
            <a:ext cx="5861858" cy="4622483"/>
          </a:xfrm>
        </p:spPr>
        <p:txBody>
          <a:bodyPr/>
          <a:lstStyle/>
          <a:p>
            <a:r>
              <a:rPr lang="en-US" sz="1800" dirty="0"/>
              <a:t>September 7</a:t>
            </a:r>
            <a:r>
              <a:rPr lang="en-US" sz="1800" baseline="30000" dirty="0"/>
              <a:t>th</a:t>
            </a:r>
            <a:r>
              <a:rPr lang="en-US" sz="1800" dirty="0"/>
              <a:t> : </a:t>
            </a:r>
            <a:r>
              <a:rPr lang="en-US" sz="1800" i="1" dirty="0"/>
              <a:t>Backgrounds</a:t>
            </a:r>
          </a:p>
          <a:p>
            <a:r>
              <a:rPr lang="en-US" sz="1800" i="1" dirty="0">
                <a:solidFill>
                  <a:srgbClr val="FF0000"/>
                </a:solidFill>
              </a:rPr>
              <a:t>Urgent Call from Background Task Force to DSC’s:</a:t>
            </a:r>
            <a:endParaRPr lang="en-US" sz="1400" i="1" dirty="0">
              <a:solidFill>
                <a:srgbClr val="FF0000"/>
              </a:solidFill>
            </a:endParaRPr>
          </a:p>
          <a:p>
            <a:endParaRPr lang="en-US" sz="1800" i="1" dirty="0"/>
          </a:p>
          <a:p>
            <a:endParaRPr lang="en-US" dirty="0"/>
          </a:p>
        </p:txBody>
      </p:sp>
      <p:sp>
        <p:nvSpPr>
          <p:cNvPr id="4" name="Date Placeholder 3">
            <a:extLst>
              <a:ext uri="{FF2B5EF4-FFF2-40B4-BE49-F238E27FC236}">
                <a16:creationId xmlns:a16="http://schemas.microsoft.com/office/drawing/2014/main" id="{E3CA1BCA-596D-01D5-583F-E4F45AA0FEE3}"/>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103D2F7E-5843-F2B8-20E4-F2DAEF0BE6C5}"/>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D0BB8CCA-80AD-A1B5-F1B0-2E03712DD1C7}"/>
              </a:ext>
            </a:extLst>
          </p:cNvPr>
          <p:cNvSpPr>
            <a:spLocks noGrp="1"/>
          </p:cNvSpPr>
          <p:nvPr>
            <p:ph type="sldNum" sz="quarter" idx="12"/>
          </p:nvPr>
        </p:nvSpPr>
        <p:spPr/>
        <p:txBody>
          <a:bodyPr/>
          <a:lstStyle/>
          <a:p>
            <a:fld id="{588949A8-7CCD-4D90-AA9A-1451BFC6FB3A}" type="slidenum">
              <a:rPr lang="en-US" smtClean="0"/>
              <a:t>11</a:t>
            </a:fld>
            <a:endParaRPr lang="en-US"/>
          </a:p>
        </p:txBody>
      </p:sp>
      <p:pic>
        <p:nvPicPr>
          <p:cNvPr id="8" name="Picture 7">
            <a:extLst>
              <a:ext uri="{FF2B5EF4-FFF2-40B4-BE49-F238E27FC236}">
                <a16:creationId xmlns:a16="http://schemas.microsoft.com/office/drawing/2014/main" id="{0B25997F-D8AF-7537-9C17-423823D6D8FC}"/>
              </a:ext>
            </a:extLst>
          </p:cNvPr>
          <p:cNvPicPr>
            <a:picLocks noChangeAspect="1"/>
          </p:cNvPicPr>
          <p:nvPr/>
        </p:nvPicPr>
        <p:blipFill>
          <a:blip r:embed="rId2"/>
          <a:stretch>
            <a:fillRect/>
          </a:stretch>
        </p:blipFill>
        <p:spPr>
          <a:xfrm>
            <a:off x="6606813" y="681037"/>
            <a:ext cx="4840232" cy="4877237"/>
          </a:xfrm>
          <a:prstGeom prst="rect">
            <a:avLst/>
          </a:prstGeom>
        </p:spPr>
      </p:pic>
      <p:sp>
        <p:nvSpPr>
          <p:cNvPr id="9" name="TextBox 8">
            <a:extLst>
              <a:ext uri="{FF2B5EF4-FFF2-40B4-BE49-F238E27FC236}">
                <a16:creationId xmlns:a16="http://schemas.microsoft.com/office/drawing/2014/main" id="{1971C21B-42FD-00DD-AC32-D2DA82FF45F8}"/>
              </a:ext>
            </a:extLst>
          </p:cNvPr>
          <p:cNvSpPr txBox="1"/>
          <p:nvPr/>
        </p:nvSpPr>
        <p:spPr>
          <a:xfrm>
            <a:off x="381000" y="2386032"/>
            <a:ext cx="5965087" cy="3693319"/>
          </a:xfrm>
          <a:prstGeom prst="rect">
            <a:avLst/>
          </a:prstGeom>
          <a:noFill/>
          <a:ln w="15875">
            <a:solidFill>
              <a:schemeClr val="tx1"/>
            </a:solidFill>
          </a:ln>
        </p:spPr>
        <p:txBody>
          <a:bodyPr wrap="square" rtlCol="0">
            <a:spAutoFit/>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Please follow the following link and fill the respective </a:t>
            </a:r>
            <a:r>
              <a:rPr lang="en-US" sz="1800" u="sng" dirty="0">
                <a:solidFill>
                  <a:srgbClr val="0000FF"/>
                </a:solidFill>
                <a:effectLst/>
                <a:latin typeface="Calibri" panose="020F0502020204030204" pitchFamily="34" charset="0"/>
                <a:ea typeface="Times New Roman" panose="02020603050405020304" pitchFamily="18" charset="0"/>
                <a:hlinkClick r:id="rId3"/>
              </a:rPr>
              <a:t>EPIC Detector Digitization Model.09.2023.xlsx</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especially for the calorimeters and please update the information for the trackers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If the direct link does not work go to </a:t>
            </a:r>
            <a:r>
              <a:rPr lang="en-US" sz="1800" u="sng" dirty="0">
                <a:solidFill>
                  <a:srgbClr val="000000"/>
                </a:solidFill>
                <a:effectLst/>
                <a:latin typeface="Calibri" panose="020F0502020204030204" pitchFamily="34" charset="0"/>
                <a:ea typeface="Times New Roman" panose="02020603050405020304" pitchFamily="18" charset="0"/>
                <a:hlinkClick r:id="rId4"/>
              </a:rPr>
              <a:t>General Documents</a:t>
            </a:r>
            <a:r>
              <a:rPr lang="en-US" sz="1800" dirty="0">
                <a:solidFill>
                  <a:srgbClr val="000000"/>
                </a:solidFill>
                <a:effectLst/>
                <a:latin typeface="Calibri" panose="020F0502020204030204" pitchFamily="34" charset="0"/>
                <a:ea typeface="Times New Roman" panose="02020603050405020304" pitchFamily="18" charset="0"/>
              </a:rPr>
              <a:t> and edit the file called EPIC Detector Digitization Model.09.2023.xlsx</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If there are any questions about this either reply to this email or post questions to the epic </a:t>
            </a:r>
            <a:r>
              <a:rPr lang="en-US" sz="1800" dirty="0" err="1">
                <a:solidFill>
                  <a:srgbClr val="000000"/>
                </a:solidFill>
                <a:effectLst/>
                <a:latin typeface="Calibri" panose="020F0502020204030204" pitchFamily="34" charset="0"/>
                <a:ea typeface="Times New Roman" panose="02020603050405020304" pitchFamily="18" charset="0"/>
              </a:rPr>
              <a:t>mattermost</a:t>
            </a:r>
            <a:r>
              <a:rPr lang="en-US" sz="1800" dirty="0">
                <a:solidFill>
                  <a:srgbClr val="000000"/>
                </a:solidFill>
                <a:effectLst/>
                <a:latin typeface="Calibri" panose="020F0502020204030204" pitchFamily="34" charset="0"/>
                <a:ea typeface="Times New Roman" panose="02020603050405020304" pitchFamily="18" charset="0"/>
              </a:rPr>
              <a:t> background channel </a:t>
            </a:r>
            <a:r>
              <a:rPr lang="en-US" sz="1800" u="sng" dirty="0">
                <a:solidFill>
                  <a:srgbClr val="000000"/>
                </a:solidFill>
                <a:effectLst/>
                <a:latin typeface="Calibri" panose="020F0502020204030204" pitchFamily="34" charset="0"/>
                <a:ea typeface="Times New Roman" panose="02020603050405020304" pitchFamily="18" charset="0"/>
                <a:hlinkClick r:id="rId5"/>
              </a:rPr>
              <a:t>https://chat.epic-eic.org/main/channels/background-embedding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deadline for this request is </a:t>
            </a:r>
            <a:r>
              <a:rPr lang="en-US" sz="1800" dirty="0" err="1">
                <a:solidFill>
                  <a:srgbClr val="000000"/>
                </a:solidFill>
                <a:effectLst/>
                <a:latin typeface="Calibri" panose="020F0502020204030204" pitchFamily="34" charset="0"/>
                <a:ea typeface="Times New Roman" panose="02020603050405020304" pitchFamily="18" charset="0"/>
              </a:rPr>
              <a:t>CoB</a:t>
            </a:r>
            <a:r>
              <a:rPr lang="en-US" sz="1800" dirty="0">
                <a:solidFill>
                  <a:srgbClr val="000000"/>
                </a:solidFill>
                <a:effectLst/>
                <a:latin typeface="Calibri" panose="020F0502020204030204" pitchFamily="34" charset="0"/>
                <a:ea typeface="Times New Roman" panose="02020603050405020304" pitchFamily="18" charset="0"/>
              </a:rPr>
              <a:t> Friday.</a:t>
            </a:r>
            <a:endParaRPr lang="en-US" sz="18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A88BD3D-0556-6735-DF2E-8105F236F4B6}"/>
              </a:ext>
            </a:extLst>
          </p:cNvPr>
          <p:cNvSpPr txBox="1"/>
          <p:nvPr/>
        </p:nvSpPr>
        <p:spPr>
          <a:xfrm>
            <a:off x="6544734" y="5837238"/>
            <a:ext cx="3970866" cy="369332"/>
          </a:xfrm>
          <a:prstGeom prst="rect">
            <a:avLst/>
          </a:prstGeom>
          <a:noFill/>
        </p:spPr>
        <p:txBody>
          <a:bodyPr wrap="square" rtlCol="0">
            <a:spAutoFit/>
          </a:bodyPr>
          <a:lstStyle/>
          <a:p>
            <a:r>
              <a:rPr lang="en-US" i="1" dirty="0">
                <a:solidFill>
                  <a:srgbClr val="FF0000"/>
                </a:solidFill>
              </a:rPr>
              <a:t>DSC input and engagement is required!</a:t>
            </a:r>
          </a:p>
        </p:txBody>
      </p:sp>
    </p:spTree>
    <p:extLst>
      <p:ext uri="{BB962C8B-B14F-4D97-AF65-F5344CB8AC3E}">
        <p14:creationId xmlns:p14="http://schemas.microsoft.com/office/powerpoint/2010/main" val="328533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company&#10;&#10;Description automatically generated with medium confidence">
            <a:extLst>
              <a:ext uri="{FF2B5EF4-FFF2-40B4-BE49-F238E27FC236}">
                <a16:creationId xmlns:a16="http://schemas.microsoft.com/office/drawing/2014/main" id="{1503114C-B24D-DB42-B0A8-2D320802C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8404" y="203200"/>
            <a:ext cx="3867592" cy="4147985"/>
          </a:xfrm>
          <a:prstGeom prst="rect">
            <a:avLst/>
          </a:prstGeom>
        </p:spPr>
      </p:pic>
      <p:sp>
        <p:nvSpPr>
          <p:cNvPr id="2" name="Title 1">
            <a:extLst>
              <a:ext uri="{FF2B5EF4-FFF2-40B4-BE49-F238E27FC236}">
                <a16:creationId xmlns:a16="http://schemas.microsoft.com/office/drawing/2014/main" id="{9B01CF6B-6DA4-3F45-581E-60C883E6CBE0}"/>
              </a:ext>
            </a:extLst>
          </p:cNvPr>
          <p:cNvSpPr>
            <a:spLocks noGrp="1"/>
          </p:cNvSpPr>
          <p:nvPr>
            <p:ph type="title"/>
          </p:nvPr>
        </p:nvSpPr>
        <p:spPr>
          <a:xfrm>
            <a:off x="838200" y="365126"/>
            <a:ext cx="10515600" cy="997510"/>
          </a:xfrm>
        </p:spPr>
        <p:txBody>
          <a:bodyPr/>
          <a:lstStyle/>
          <a:p>
            <a:r>
              <a:rPr lang="en-US" b="1" dirty="0">
                <a:solidFill>
                  <a:schemeClr val="accent1"/>
                </a:solidFill>
              </a:rPr>
              <a:t>Software and Computing</a:t>
            </a:r>
          </a:p>
        </p:txBody>
      </p:sp>
      <p:sp>
        <p:nvSpPr>
          <p:cNvPr id="3" name="Content Placeholder 2">
            <a:extLst>
              <a:ext uri="{FF2B5EF4-FFF2-40B4-BE49-F238E27FC236}">
                <a16:creationId xmlns:a16="http://schemas.microsoft.com/office/drawing/2014/main" id="{ABCEE017-8086-89AB-1E59-12C21D9617A4}"/>
              </a:ext>
            </a:extLst>
          </p:cNvPr>
          <p:cNvSpPr>
            <a:spLocks noGrp="1"/>
          </p:cNvSpPr>
          <p:nvPr>
            <p:ph idx="1"/>
          </p:nvPr>
        </p:nvSpPr>
        <p:spPr>
          <a:xfrm>
            <a:off x="838200" y="1362636"/>
            <a:ext cx="10515600" cy="4814327"/>
          </a:xfrm>
        </p:spPr>
        <p:txBody>
          <a:bodyPr>
            <a:normAutofit fontScale="92500" lnSpcReduction="10000"/>
          </a:bodyPr>
          <a:lstStyle/>
          <a:p>
            <a:r>
              <a:rPr lang="en-US" u="sng" dirty="0"/>
              <a:t>Lots</a:t>
            </a:r>
            <a:r>
              <a:rPr lang="en-US" dirty="0"/>
              <a:t> of activity in Software and Computing:</a:t>
            </a:r>
          </a:p>
          <a:p>
            <a:pPr lvl="1"/>
            <a:r>
              <a:rPr lang="en-US" dirty="0"/>
              <a:t>Regular simulation “campaigns” established </a:t>
            </a:r>
          </a:p>
          <a:p>
            <a:pPr lvl="2"/>
            <a:r>
              <a:rPr lang="en-US" dirty="0"/>
              <a:t>Steady progress from DSC’s on more realistic detector </a:t>
            </a:r>
            <a:br>
              <a:rPr lang="en-US" dirty="0"/>
            </a:br>
            <a:r>
              <a:rPr lang="en-US" dirty="0"/>
              <a:t>descriptions</a:t>
            </a:r>
          </a:p>
          <a:p>
            <a:pPr lvl="2"/>
            <a:r>
              <a:rPr lang="en-US" dirty="0"/>
              <a:t>Steady progress on reconstruction </a:t>
            </a:r>
          </a:p>
          <a:p>
            <a:pPr lvl="2"/>
            <a:r>
              <a:rPr lang="en-US" dirty="0"/>
              <a:t>Steady progress on validation </a:t>
            </a:r>
          </a:p>
          <a:p>
            <a:pPr lvl="2"/>
            <a:r>
              <a:rPr lang="en-US" dirty="0"/>
              <a:t>Steady production for each campaign</a:t>
            </a:r>
          </a:p>
          <a:p>
            <a:pPr lvl="2"/>
            <a:r>
              <a:rPr lang="en-US" dirty="0"/>
              <a:t>Work on improving detector thresholds (with Background TF)</a:t>
            </a:r>
          </a:p>
          <a:p>
            <a:pPr lvl="2"/>
            <a:r>
              <a:rPr lang="en-US" dirty="0"/>
              <a:t>Longer-term work on improving analysis module framework</a:t>
            </a:r>
          </a:p>
          <a:p>
            <a:pPr lvl="1"/>
            <a:r>
              <a:rPr lang="en-US" dirty="0"/>
              <a:t>AI Town Hall Meeting Aug 30</a:t>
            </a:r>
            <a:r>
              <a:rPr lang="en-US" baseline="30000" dirty="0"/>
              <a:t>th</a:t>
            </a:r>
            <a:r>
              <a:rPr lang="en-US" dirty="0"/>
              <a:t> : </a:t>
            </a:r>
            <a:r>
              <a:rPr lang="en-US" sz="2000" dirty="0">
                <a:hlinkClick r:id="rId3"/>
              </a:rPr>
              <a:t>https://indico.bnl.gov/event/20374</a:t>
            </a:r>
            <a:endParaRPr lang="en-US" sz="2000" dirty="0"/>
          </a:p>
          <a:p>
            <a:r>
              <a:rPr lang="en-US" dirty="0"/>
              <a:t>Streaming Model/DAQ WG’s have held four joint meetings in preparation for the October review of the ePIC Streaming Data Model </a:t>
            </a:r>
          </a:p>
          <a:p>
            <a:pPr lvl="1"/>
            <a:r>
              <a:rPr lang="en-US" dirty="0"/>
              <a:t>July 11, 18 and Aug 22</a:t>
            </a:r>
            <a:r>
              <a:rPr lang="en-US" baseline="30000" dirty="0"/>
              <a:t>nd</a:t>
            </a:r>
            <a:r>
              <a:rPr lang="en-US" dirty="0"/>
              <a:t>, 29</a:t>
            </a:r>
            <a:r>
              <a:rPr lang="en-US" baseline="30000" dirty="0"/>
              <a:t>th</a:t>
            </a:r>
            <a:r>
              <a:rPr lang="en-US" dirty="0"/>
              <a:t> 	</a:t>
            </a:r>
          </a:p>
          <a:p>
            <a:r>
              <a:rPr lang="en-US" dirty="0"/>
              <a:t>Markus will present S&amp;C news after me… </a:t>
            </a:r>
          </a:p>
        </p:txBody>
      </p:sp>
      <p:sp>
        <p:nvSpPr>
          <p:cNvPr id="4" name="Date Placeholder 3">
            <a:extLst>
              <a:ext uri="{FF2B5EF4-FFF2-40B4-BE49-F238E27FC236}">
                <a16:creationId xmlns:a16="http://schemas.microsoft.com/office/drawing/2014/main" id="{2C23959D-B8DD-53B7-5E9B-62BDAD6027EA}"/>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67C7176D-8A56-26E8-618E-3BF28516F5E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9EFB0619-5BEC-7A87-B962-73AE10A1809E}"/>
              </a:ext>
            </a:extLst>
          </p:cNvPr>
          <p:cNvSpPr>
            <a:spLocks noGrp="1"/>
          </p:cNvSpPr>
          <p:nvPr>
            <p:ph type="sldNum" sz="quarter" idx="12"/>
          </p:nvPr>
        </p:nvSpPr>
        <p:spPr/>
        <p:txBody>
          <a:bodyPr/>
          <a:lstStyle/>
          <a:p>
            <a:fld id="{588949A8-7CCD-4D90-AA9A-1451BFC6FB3A}" type="slidenum">
              <a:rPr lang="en-US" smtClean="0"/>
              <a:t>12</a:t>
            </a:fld>
            <a:endParaRPr lang="en-US"/>
          </a:p>
        </p:txBody>
      </p:sp>
    </p:spTree>
    <p:extLst>
      <p:ext uri="{BB962C8B-B14F-4D97-AF65-F5344CB8AC3E}">
        <p14:creationId xmlns:p14="http://schemas.microsoft.com/office/powerpoint/2010/main" val="2078041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3D76-EC50-2007-3E47-B039C8E346D1}"/>
              </a:ext>
            </a:extLst>
          </p:cNvPr>
          <p:cNvSpPr>
            <a:spLocks noGrp="1"/>
          </p:cNvSpPr>
          <p:nvPr>
            <p:ph type="title"/>
          </p:nvPr>
        </p:nvSpPr>
        <p:spPr>
          <a:xfrm>
            <a:off x="838200" y="365126"/>
            <a:ext cx="10515600" cy="863600"/>
          </a:xfrm>
        </p:spPr>
        <p:txBody>
          <a:bodyPr/>
          <a:lstStyle/>
          <a:p>
            <a:r>
              <a:rPr lang="en-US" b="1" dirty="0">
                <a:solidFill>
                  <a:schemeClr val="accent1"/>
                </a:solidFill>
              </a:rPr>
              <a:t>Software and Computing Workshop</a:t>
            </a:r>
          </a:p>
        </p:txBody>
      </p:sp>
      <p:sp>
        <p:nvSpPr>
          <p:cNvPr id="3" name="Content Placeholder 2">
            <a:extLst>
              <a:ext uri="{FF2B5EF4-FFF2-40B4-BE49-F238E27FC236}">
                <a16:creationId xmlns:a16="http://schemas.microsoft.com/office/drawing/2014/main" id="{86EB2491-E345-7591-FCA0-4D3009BD0E80}"/>
              </a:ext>
            </a:extLst>
          </p:cNvPr>
          <p:cNvSpPr>
            <a:spLocks noGrp="1"/>
          </p:cNvSpPr>
          <p:nvPr>
            <p:ph idx="1"/>
          </p:nvPr>
        </p:nvSpPr>
        <p:spPr>
          <a:xfrm>
            <a:off x="8078585" y="1477766"/>
            <a:ext cx="3971925" cy="3867318"/>
          </a:xfrm>
        </p:spPr>
        <p:txBody>
          <a:bodyPr>
            <a:normAutofit/>
          </a:bodyPr>
          <a:lstStyle/>
          <a:p>
            <a:r>
              <a:rPr lang="en-US" dirty="0"/>
              <a:t>Sept. 20-22 @ UIC</a:t>
            </a:r>
          </a:p>
          <a:p>
            <a:r>
              <a:rPr lang="en-US" dirty="0"/>
              <a:t>In-person attendance encouraged, but remote participation possible</a:t>
            </a:r>
          </a:p>
          <a:p>
            <a:endParaRPr lang="en-US" dirty="0"/>
          </a:p>
          <a:p>
            <a:r>
              <a:rPr lang="en-US" dirty="0"/>
              <a:t>Register at: </a:t>
            </a:r>
          </a:p>
          <a:p>
            <a:pPr marL="0" indent="0">
              <a:buNone/>
            </a:pPr>
            <a:r>
              <a:rPr lang="en-US" sz="2000" dirty="0">
                <a:hlinkClick r:id="rId2"/>
              </a:rPr>
              <a:t>https://indico.bnl.gov/event/20159/</a:t>
            </a:r>
            <a:endParaRPr lang="en-US" sz="2000" dirty="0"/>
          </a:p>
          <a:p>
            <a:endParaRPr lang="en-US" dirty="0"/>
          </a:p>
        </p:txBody>
      </p:sp>
      <p:sp>
        <p:nvSpPr>
          <p:cNvPr id="4" name="Date Placeholder 3">
            <a:extLst>
              <a:ext uri="{FF2B5EF4-FFF2-40B4-BE49-F238E27FC236}">
                <a16:creationId xmlns:a16="http://schemas.microsoft.com/office/drawing/2014/main" id="{5718A6A2-54BF-DBB5-2388-FC0950C225FA}"/>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30700733-4463-A434-5F29-77CEA015266C}"/>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99600708-2D2A-61CF-3543-395F02477CDE}"/>
              </a:ext>
            </a:extLst>
          </p:cNvPr>
          <p:cNvSpPr>
            <a:spLocks noGrp="1"/>
          </p:cNvSpPr>
          <p:nvPr>
            <p:ph type="sldNum" sz="quarter" idx="12"/>
          </p:nvPr>
        </p:nvSpPr>
        <p:spPr/>
        <p:txBody>
          <a:bodyPr/>
          <a:lstStyle/>
          <a:p>
            <a:fld id="{588949A8-7CCD-4D90-AA9A-1451BFC6FB3A}" type="slidenum">
              <a:rPr lang="en-US" smtClean="0"/>
              <a:t>13</a:t>
            </a:fld>
            <a:endParaRPr lang="en-US"/>
          </a:p>
        </p:txBody>
      </p:sp>
      <p:pic>
        <p:nvPicPr>
          <p:cNvPr id="8" name="Picture 7">
            <a:extLst>
              <a:ext uri="{FF2B5EF4-FFF2-40B4-BE49-F238E27FC236}">
                <a16:creationId xmlns:a16="http://schemas.microsoft.com/office/drawing/2014/main" id="{1618AA4E-B421-41ED-4279-16901265494E}"/>
              </a:ext>
            </a:extLst>
          </p:cNvPr>
          <p:cNvPicPr>
            <a:picLocks noChangeAspect="1"/>
          </p:cNvPicPr>
          <p:nvPr/>
        </p:nvPicPr>
        <p:blipFill>
          <a:blip r:embed="rId3"/>
          <a:stretch>
            <a:fillRect/>
          </a:stretch>
        </p:blipFill>
        <p:spPr>
          <a:xfrm>
            <a:off x="323203" y="1477766"/>
            <a:ext cx="7616850" cy="46295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687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8645-1DE4-E536-73A4-FF45229EEA95}"/>
              </a:ext>
            </a:extLst>
          </p:cNvPr>
          <p:cNvSpPr>
            <a:spLocks noGrp="1"/>
          </p:cNvSpPr>
          <p:nvPr>
            <p:ph type="title"/>
          </p:nvPr>
        </p:nvSpPr>
        <p:spPr>
          <a:xfrm>
            <a:off x="838200" y="365126"/>
            <a:ext cx="10515600" cy="863040"/>
          </a:xfrm>
        </p:spPr>
        <p:txBody>
          <a:bodyPr/>
          <a:lstStyle/>
          <a:p>
            <a:r>
              <a:rPr lang="en-US" b="1" dirty="0">
                <a:solidFill>
                  <a:schemeClr val="accent1"/>
                </a:solidFill>
              </a:rPr>
              <a:t>Analysis</a:t>
            </a:r>
          </a:p>
        </p:txBody>
      </p:sp>
      <p:sp>
        <p:nvSpPr>
          <p:cNvPr id="3" name="Content Placeholder 2">
            <a:extLst>
              <a:ext uri="{FF2B5EF4-FFF2-40B4-BE49-F238E27FC236}">
                <a16:creationId xmlns:a16="http://schemas.microsoft.com/office/drawing/2014/main" id="{50D3B693-1A84-A4FF-C4A3-0002A9256C49}"/>
              </a:ext>
            </a:extLst>
          </p:cNvPr>
          <p:cNvSpPr>
            <a:spLocks noGrp="1"/>
          </p:cNvSpPr>
          <p:nvPr>
            <p:ph idx="1"/>
          </p:nvPr>
        </p:nvSpPr>
        <p:spPr>
          <a:xfrm>
            <a:off x="838200" y="1228166"/>
            <a:ext cx="10515600" cy="4948797"/>
          </a:xfrm>
        </p:spPr>
        <p:txBody>
          <a:bodyPr>
            <a:normAutofit fontScale="77500" lnSpcReduction="20000"/>
          </a:bodyPr>
          <a:lstStyle/>
          <a:p>
            <a:r>
              <a:rPr lang="en-US" dirty="0"/>
              <a:t>Efforts in Analysis are moving forward: </a:t>
            </a:r>
          </a:p>
          <a:p>
            <a:pPr lvl="1"/>
            <a:r>
              <a:rPr lang="en-US" dirty="0"/>
              <a:t>Daniel Brandenburg and Tyler Kutz have led the way with proposed changes to the data model </a:t>
            </a:r>
          </a:p>
          <a:p>
            <a:pPr lvl="2"/>
            <a:r>
              <a:rPr lang="en-US" dirty="0"/>
              <a:t>Necessary for track/cluster associations, etc. </a:t>
            </a:r>
          </a:p>
          <a:p>
            <a:pPr lvl="2"/>
            <a:r>
              <a:rPr lang="en-US" dirty="0"/>
              <a:t>First step in the work of the Task Forces</a:t>
            </a:r>
          </a:p>
          <a:p>
            <a:pPr lvl="2"/>
            <a:r>
              <a:rPr lang="en-US" dirty="0"/>
              <a:t>Extensive but </a:t>
            </a:r>
            <a:r>
              <a:rPr lang="en-US" i="1" dirty="0"/>
              <a:t>productive</a:t>
            </a:r>
            <a:r>
              <a:rPr lang="en-US" dirty="0"/>
              <a:t> discussions with S&amp;C </a:t>
            </a:r>
          </a:p>
          <a:p>
            <a:pPr lvl="2"/>
            <a:endParaRPr lang="en-US" dirty="0"/>
          </a:p>
          <a:p>
            <a:pPr lvl="2"/>
            <a:endParaRPr lang="en-US" dirty="0"/>
          </a:p>
          <a:p>
            <a:r>
              <a:rPr lang="en-US" dirty="0"/>
              <a:t>PWG Meetings: </a:t>
            </a:r>
          </a:p>
          <a:p>
            <a:pPr lvl="1"/>
            <a:r>
              <a:rPr lang="en-US" dirty="0">
                <a:hlinkClick r:id="rId2"/>
              </a:rPr>
              <a:t>https://indico.bnl.gov/category/492/</a:t>
            </a:r>
            <a:endParaRPr lang="en-US" dirty="0"/>
          </a:p>
          <a:p>
            <a:r>
              <a:rPr lang="en-US" dirty="0"/>
              <a:t>Bi-Weekly Analysis Coordination Mtgs:</a:t>
            </a:r>
          </a:p>
          <a:p>
            <a:pPr lvl="1"/>
            <a:r>
              <a:rPr lang="en-US" dirty="0"/>
              <a:t>Off-week with General Meetings</a:t>
            </a:r>
          </a:p>
          <a:p>
            <a:pPr lvl="1"/>
            <a:r>
              <a:rPr lang="en-US" dirty="0"/>
              <a:t>Open to the collaboration</a:t>
            </a:r>
          </a:p>
          <a:p>
            <a:pPr lvl="1"/>
            <a:r>
              <a:rPr lang="en-US" dirty="0">
                <a:hlinkClick r:id="rId3"/>
              </a:rPr>
              <a:t>https://indico.bnl.gov/category/475/</a:t>
            </a:r>
            <a:endParaRPr lang="en-US" dirty="0"/>
          </a:p>
          <a:p>
            <a:endParaRPr lang="en-US" dirty="0"/>
          </a:p>
          <a:p>
            <a:r>
              <a:rPr lang="en-US" dirty="0"/>
              <a:t>Will schedule an update from Rosi and Sal </a:t>
            </a:r>
            <a:br>
              <a:rPr lang="en-US" dirty="0"/>
            </a:br>
            <a:r>
              <a:rPr lang="en-US" dirty="0"/>
              <a:t>at the next General Meeting</a:t>
            </a:r>
          </a:p>
        </p:txBody>
      </p:sp>
      <p:sp>
        <p:nvSpPr>
          <p:cNvPr id="4" name="Date Placeholder 3">
            <a:extLst>
              <a:ext uri="{FF2B5EF4-FFF2-40B4-BE49-F238E27FC236}">
                <a16:creationId xmlns:a16="http://schemas.microsoft.com/office/drawing/2014/main" id="{9CDF2291-96E1-2FF7-6467-60D973D21B42}"/>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3B537F8A-073D-1BB4-2385-006A20A7B8B9}"/>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68A42D86-080D-1197-A548-7C4ED8DC4A07}"/>
              </a:ext>
            </a:extLst>
          </p:cNvPr>
          <p:cNvSpPr>
            <a:spLocks noGrp="1"/>
          </p:cNvSpPr>
          <p:nvPr>
            <p:ph type="sldNum" sz="quarter" idx="12"/>
          </p:nvPr>
        </p:nvSpPr>
        <p:spPr/>
        <p:txBody>
          <a:bodyPr/>
          <a:lstStyle/>
          <a:p>
            <a:fld id="{588949A8-7CCD-4D90-AA9A-1451BFC6FB3A}" type="slidenum">
              <a:rPr lang="en-US" smtClean="0"/>
              <a:t>14</a:t>
            </a:fld>
            <a:endParaRPr lang="en-US"/>
          </a:p>
        </p:txBody>
      </p:sp>
      <p:pic>
        <p:nvPicPr>
          <p:cNvPr id="8" name="Picture 7">
            <a:extLst>
              <a:ext uri="{FF2B5EF4-FFF2-40B4-BE49-F238E27FC236}">
                <a16:creationId xmlns:a16="http://schemas.microsoft.com/office/drawing/2014/main" id="{64304069-2A29-79A6-1351-49823AE977D6}"/>
              </a:ext>
            </a:extLst>
          </p:cNvPr>
          <p:cNvPicPr>
            <a:picLocks noChangeAspect="1"/>
          </p:cNvPicPr>
          <p:nvPr/>
        </p:nvPicPr>
        <p:blipFill>
          <a:blip r:embed="rId4"/>
          <a:stretch>
            <a:fillRect/>
          </a:stretch>
        </p:blipFill>
        <p:spPr>
          <a:xfrm>
            <a:off x="7267574" y="2392098"/>
            <a:ext cx="4736619" cy="4226983"/>
          </a:xfrm>
          <a:prstGeom prst="rect">
            <a:avLst/>
          </a:prstGeom>
          <a:ln w="63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18037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8C0A-EFEC-3403-CE10-E65C299B271A}"/>
              </a:ext>
            </a:extLst>
          </p:cNvPr>
          <p:cNvSpPr>
            <a:spLocks noGrp="1"/>
          </p:cNvSpPr>
          <p:nvPr>
            <p:ph type="title"/>
          </p:nvPr>
        </p:nvSpPr>
        <p:spPr>
          <a:xfrm>
            <a:off x="838200" y="365125"/>
            <a:ext cx="10515600" cy="741299"/>
          </a:xfrm>
        </p:spPr>
        <p:txBody>
          <a:bodyPr/>
          <a:lstStyle/>
          <a:p>
            <a:r>
              <a:rPr lang="en-US" b="1" dirty="0">
                <a:solidFill>
                  <a:schemeClr val="accent1"/>
                </a:solidFill>
              </a:rPr>
              <a:t>Next Collaboration Meeting – Jan 2024</a:t>
            </a:r>
          </a:p>
        </p:txBody>
      </p:sp>
      <p:sp>
        <p:nvSpPr>
          <p:cNvPr id="3" name="Content Placeholder 2">
            <a:extLst>
              <a:ext uri="{FF2B5EF4-FFF2-40B4-BE49-F238E27FC236}">
                <a16:creationId xmlns:a16="http://schemas.microsoft.com/office/drawing/2014/main" id="{DF0A6410-1EF3-F6DE-6608-CB31D5826102}"/>
              </a:ext>
            </a:extLst>
          </p:cNvPr>
          <p:cNvSpPr>
            <a:spLocks noGrp="1"/>
          </p:cNvSpPr>
          <p:nvPr>
            <p:ph idx="1"/>
          </p:nvPr>
        </p:nvSpPr>
        <p:spPr>
          <a:xfrm>
            <a:off x="358218" y="1372195"/>
            <a:ext cx="5999996" cy="4896803"/>
          </a:xfrm>
        </p:spPr>
        <p:txBody>
          <a:bodyPr>
            <a:normAutofit fontScale="92500" lnSpcReduction="20000"/>
          </a:bodyPr>
          <a:lstStyle/>
          <a:p>
            <a:r>
              <a:rPr lang="en-US" dirty="0"/>
              <a:t>Jan 9-13</a:t>
            </a:r>
            <a:r>
              <a:rPr lang="en-US" baseline="30000" dirty="0"/>
              <a:t>th</a:t>
            </a:r>
            <a:r>
              <a:rPr lang="en-US" dirty="0"/>
              <a:t>, 2024 @ ANL</a:t>
            </a:r>
          </a:p>
          <a:p>
            <a:endParaRPr lang="en-US" dirty="0"/>
          </a:p>
          <a:p>
            <a:r>
              <a:rPr lang="en-US" dirty="0"/>
              <a:t>Planning on 2-3 days of parallel </a:t>
            </a:r>
            <a:r>
              <a:rPr lang="en-US" dirty="0" err="1"/>
              <a:t>workfests</a:t>
            </a:r>
            <a:r>
              <a:rPr lang="en-US" dirty="0"/>
              <a:t> followed by 2-3 days of plenary sessions</a:t>
            </a:r>
          </a:p>
          <a:p>
            <a:r>
              <a:rPr lang="en-US" dirty="0"/>
              <a:t>DSC/WG Leadership asked for </a:t>
            </a:r>
            <a:r>
              <a:rPr lang="en-US" dirty="0" err="1"/>
              <a:t>workfest</a:t>
            </a:r>
            <a:r>
              <a:rPr lang="en-US" dirty="0"/>
              <a:t> proposals:</a:t>
            </a:r>
          </a:p>
          <a:p>
            <a:pPr lvl="1"/>
            <a:r>
              <a:rPr lang="en-US" dirty="0"/>
              <a:t>Expect discussions w/in DSC’s/WG’s</a:t>
            </a:r>
          </a:p>
          <a:p>
            <a:pPr lvl="1"/>
            <a:r>
              <a:rPr lang="en-US" dirty="0"/>
              <a:t>Due Sept. 22</a:t>
            </a:r>
            <a:r>
              <a:rPr lang="en-US" baseline="30000" dirty="0"/>
              <a:t>nd</a:t>
            </a:r>
            <a:endParaRPr lang="en-US" dirty="0"/>
          </a:p>
          <a:p>
            <a:pPr lvl="1"/>
            <a:r>
              <a:rPr lang="en-US" dirty="0"/>
              <a:t>Cross-cutting efforts encouraged!</a:t>
            </a:r>
          </a:p>
          <a:p>
            <a:pPr lvl="1"/>
            <a:r>
              <a:rPr lang="en-US" dirty="0"/>
              <a:t>ePIC leadership will work with local organizers </a:t>
            </a:r>
          </a:p>
          <a:p>
            <a:pPr marL="0" indent="0">
              <a:buNone/>
            </a:pPr>
            <a:endParaRPr lang="en-US" dirty="0"/>
          </a:p>
          <a:p>
            <a:r>
              <a:rPr lang="en-US" dirty="0"/>
              <a:t>Appreciate Yale, Temple and UTK/ORNL offer to host collab meeting!</a:t>
            </a:r>
          </a:p>
        </p:txBody>
      </p:sp>
      <p:sp>
        <p:nvSpPr>
          <p:cNvPr id="4" name="Date Placeholder 3">
            <a:extLst>
              <a:ext uri="{FF2B5EF4-FFF2-40B4-BE49-F238E27FC236}">
                <a16:creationId xmlns:a16="http://schemas.microsoft.com/office/drawing/2014/main" id="{ACEAD4BA-8856-D3BB-9D38-3C17A8CE33B9}"/>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091E1BE3-29CE-629D-BD4F-8BA188F60654}"/>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D2100AB4-041D-7AE4-E298-0DBB9656904B}"/>
              </a:ext>
            </a:extLst>
          </p:cNvPr>
          <p:cNvSpPr>
            <a:spLocks noGrp="1"/>
          </p:cNvSpPr>
          <p:nvPr>
            <p:ph type="sldNum" sz="quarter" idx="12"/>
          </p:nvPr>
        </p:nvSpPr>
        <p:spPr/>
        <p:txBody>
          <a:bodyPr/>
          <a:lstStyle/>
          <a:p>
            <a:fld id="{588949A8-7CCD-4D90-AA9A-1451BFC6FB3A}" type="slidenum">
              <a:rPr lang="en-US" smtClean="0"/>
              <a:t>15</a:t>
            </a:fld>
            <a:endParaRPr lang="en-US"/>
          </a:p>
        </p:txBody>
      </p:sp>
      <p:pic>
        <p:nvPicPr>
          <p:cNvPr id="1026" name="Picture 2" descr="Research Facilities | Argonne National Laboratory">
            <a:extLst>
              <a:ext uri="{FF2B5EF4-FFF2-40B4-BE49-F238E27FC236}">
                <a16:creationId xmlns:a16="http://schemas.microsoft.com/office/drawing/2014/main" id="{B9518B66-DBA7-03E5-DEAB-825832BEF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7794" y="3126958"/>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gonne joins new research center led by U of I System | U of I System">
            <a:extLst>
              <a:ext uri="{FF2B5EF4-FFF2-40B4-BE49-F238E27FC236}">
                <a16:creationId xmlns:a16="http://schemas.microsoft.com/office/drawing/2014/main" id="{2A1DB36B-7D84-9888-851D-414A5CB74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613" y="4044689"/>
            <a:ext cx="33813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gonne National Laboratory Highlights Six Things You Might Not Know About  Hydrogen — Fuel Cell &amp; Hydrogen Energy Association">
            <a:extLst>
              <a:ext uri="{FF2B5EF4-FFF2-40B4-BE49-F238E27FC236}">
                <a16:creationId xmlns:a16="http://schemas.microsoft.com/office/drawing/2014/main" id="{EC579E86-A7BD-6A32-CC56-797E942DA7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702" y="1490472"/>
            <a:ext cx="22288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rgonne supercomputer will be most powerful in U.S. | University of Chicago  News">
            <a:extLst>
              <a:ext uri="{FF2B5EF4-FFF2-40B4-BE49-F238E27FC236}">
                <a16:creationId xmlns:a16="http://schemas.microsoft.com/office/drawing/2014/main" id="{4B8FFC78-096A-5690-B5FB-9CB0A551AF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6300" y="18288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5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7AC8-1389-3D53-5D9F-0B99B0756CF8}"/>
              </a:ext>
            </a:extLst>
          </p:cNvPr>
          <p:cNvSpPr>
            <a:spLocks noGrp="1"/>
          </p:cNvSpPr>
          <p:nvPr>
            <p:ph type="title"/>
          </p:nvPr>
        </p:nvSpPr>
        <p:spPr/>
        <p:txBody>
          <a:bodyPr/>
          <a:lstStyle/>
          <a:p>
            <a:r>
              <a:rPr lang="en-US" b="1" dirty="0">
                <a:solidFill>
                  <a:schemeClr val="accent1"/>
                </a:solidFill>
              </a:rPr>
              <a:t>Upcoming General Meeting Schedule</a:t>
            </a:r>
          </a:p>
        </p:txBody>
      </p:sp>
      <p:sp>
        <p:nvSpPr>
          <p:cNvPr id="3" name="Content Placeholder 2">
            <a:extLst>
              <a:ext uri="{FF2B5EF4-FFF2-40B4-BE49-F238E27FC236}">
                <a16:creationId xmlns:a16="http://schemas.microsoft.com/office/drawing/2014/main" id="{5657D3CE-E7BD-163C-058B-516A5ED63F72}"/>
              </a:ext>
            </a:extLst>
          </p:cNvPr>
          <p:cNvSpPr>
            <a:spLocks noGrp="1"/>
          </p:cNvSpPr>
          <p:nvPr>
            <p:ph idx="1"/>
          </p:nvPr>
        </p:nvSpPr>
        <p:spPr>
          <a:xfrm>
            <a:off x="838200" y="1434354"/>
            <a:ext cx="10515600" cy="4742610"/>
          </a:xfrm>
        </p:spPr>
        <p:txBody>
          <a:bodyPr/>
          <a:lstStyle/>
          <a:p>
            <a:r>
              <a:rPr lang="en-US" dirty="0"/>
              <a:t>Now that the summer is over, we want to get back to regularly scheduled general meetings every two weeks, in rotation: </a:t>
            </a:r>
          </a:p>
          <a:p>
            <a:pPr lvl="1"/>
            <a:r>
              <a:rPr lang="en-US" dirty="0"/>
              <a:t>Sept 22</a:t>
            </a:r>
            <a:r>
              <a:rPr lang="en-US" baseline="30000" dirty="0"/>
              <a:t>nd</a:t>
            </a:r>
            <a:r>
              <a:rPr lang="en-US" dirty="0"/>
              <a:t> @ 10:30AM ET</a:t>
            </a:r>
          </a:p>
          <a:p>
            <a:pPr lvl="1"/>
            <a:r>
              <a:rPr lang="en-US" dirty="0"/>
              <a:t>Oct 5</a:t>
            </a:r>
            <a:r>
              <a:rPr lang="en-US" baseline="30000" dirty="0"/>
              <a:t>th</a:t>
            </a:r>
            <a:r>
              <a:rPr lang="en-US" dirty="0"/>
              <a:t> @ 7:30PM ET</a:t>
            </a:r>
          </a:p>
          <a:p>
            <a:pPr lvl="1"/>
            <a:r>
              <a:rPr lang="en-US" dirty="0"/>
              <a:t>Oct 20</a:t>
            </a:r>
            <a:r>
              <a:rPr lang="en-US" baseline="30000" dirty="0"/>
              <a:t>th</a:t>
            </a:r>
            <a:r>
              <a:rPr lang="en-US" dirty="0"/>
              <a:t> @ 10:30AM ET</a:t>
            </a:r>
          </a:p>
          <a:p>
            <a:pPr lvl="1"/>
            <a:r>
              <a:rPr lang="en-US" dirty="0"/>
              <a:t>Nov 2</a:t>
            </a:r>
            <a:r>
              <a:rPr lang="en-US" baseline="30000" dirty="0"/>
              <a:t>nd</a:t>
            </a:r>
            <a:r>
              <a:rPr lang="en-US" dirty="0"/>
              <a:t> @ 7:30PM ET </a:t>
            </a:r>
          </a:p>
          <a:p>
            <a:pPr lvl="1"/>
            <a:r>
              <a:rPr lang="en-US" dirty="0"/>
              <a:t>Nov 17</a:t>
            </a:r>
            <a:r>
              <a:rPr lang="en-US" baseline="30000" dirty="0"/>
              <a:t>th</a:t>
            </a:r>
            <a:r>
              <a:rPr lang="en-US" dirty="0"/>
              <a:t> @ 10:30AM ET (Immediately following CD-3A review)</a:t>
            </a:r>
          </a:p>
          <a:p>
            <a:pPr lvl="1"/>
            <a:r>
              <a:rPr lang="en-US" dirty="0"/>
              <a:t>Nov 30</a:t>
            </a:r>
            <a:r>
              <a:rPr lang="en-US" baseline="30000" dirty="0"/>
              <a:t>th</a:t>
            </a:r>
            <a:r>
              <a:rPr lang="en-US" dirty="0"/>
              <a:t> @ 7:30PM ET</a:t>
            </a:r>
          </a:p>
          <a:p>
            <a:pPr lvl="1"/>
            <a:r>
              <a:rPr lang="en-US" dirty="0"/>
              <a:t>Dec 15</a:t>
            </a:r>
            <a:r>
              <a:rPr lang="en-US" baseline="30000" dirty="0"/>
              <a:t>th</a:t>
            </a:r>
            <a:r>
              <a:rPr lang="en-US" dirty="0"/>
              <a:t> @ 10:30AM ET</a:t>
            </a:r>
          </a:p>
          <a:p>
            <a:pPr lvl="1"/>
            <a:endParaRPr lang="en-US" dirty="0"/>
          </a:p>
          <a:p>
            <a:r>
              <a:rPr lang="en-US" dirty="0"/>
              <a:t>CC Meetings will be called by the CC Chair as needed</a:t>
            </a:r>
          </a:p>
        </p:txBody>
      </p:sp>
      <p:sp>
        <p:nvSpPr>
          <p:cNvPr id="4" name="Date Placeholder 3">
            <a:extLst>
              <a:ext uri="{FF2B5EF4-FFF2-40B4-BE49-F238E27FC236}">
                <a16:creationId xmlns:a16="http://schemas.microsoft.com/office/drawing/2014/main" id="{BC89A489-37CE-01A7-175A-C1A6A7F7F526}"/>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34AE3CE7-2C59-0003-20E0-BA354C3692C3}"/>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26E7BBA6-960A-EF6A-66C0-10AC5DE69B91}"/>
              </a:ext>
            </a:extLst>
          </p:cNvPr>
          <p:cNvSpPr>
            <a:spLocks noGrp="1"/>
          </p:cNvSpPr>
          <p:nvPr>
            <p:ph type="sldNum" sz="quarter" idx="12"/>
          </p:nvPr>
        </p:nvSpPr>
        <p:spPr/>
        <p:txBody>
          <a:bodyPr/>
          <a:lstStyle/>
          <a:p>
            <a:fld id="{588949A8-7CCD-4D90-AA9A-1451BFC6FB3A}" type="slidenum">
              <a:rPr lang="en-US" smtClean="0"/>
              <a:t>16</a:t>
            </a:fld>
            <a:endParaRPr lang="en-US"/>
          </a:p>
        </p:txBody>
      </p:sp>
    </p:spTree>
    <p:extLst>
      <p:ext uri="{BB962C8B-B14F-4D97-AF65-F5344CB8AC3E}">
        <p14:creationId xmlns:p14="http://schemas.microsoft.com/office/powerpoint/2010/main" val="921689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circle with an arrow and waves&#10;&#10;Description automatically generated">
            <a:extLst>
              <a:ext uri="{FF2B5EF4-FFF2-40B4-BE49-F238E27FC236}">
                <a16:creationId xmlns:a16="http://schemas.microsoft.com/office/drawing/2014/main" id="{45E19F64-D7CC-3A46-AE5A-90461E1CC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495" y="2707363"/>
            <a:ext cx="3480044" cy="3042663"/>
          </a:xfrm>
          <a:prstGeom prst="rect">
            <a:avLst/>
          </a:prstGeom>
        </p:spPr>
      </p:pic>
      <p:sp>
        <p:nvSpPr>
          <p:cNvPr id="2" name="Title 1">
            <a:extLst>
              <a:ext uri="{FF2B5EF4-FFF2-40B4-BE49-F238E27FC236}">
                <a16:creationId xmlns:a16="http://schemas.microsoft.com/office/drawing/2014/main" id="{5BBFA4F9-5649-0168-6C84-176E3B20FFFD}"/>
              </a:ext>
            </a:extLst>
          </p:cNvPr>
          <p:cNvSpPr>
            <a:spLocks noGrp="1"/>
          </p:cNvSpPr>
          <p:nvPr>
            <p:ph type="title"/>
          </p:nvPr>
        </p:nvSpPr>
        <p:spPr>
          <a:xfrm>
            <a:off x="838200" y="365125"/>
            <a:ext cx="10515600" cy="997331"/>
          </a:xfrm>
        </p:spPr>
        <p:txBody>
          <a:bodyPr/>
          <a:lstStyle/>
          <a:p>
            <a:r>
              <a:rPr lang="en-US" b="1" dirty="0">
                <a:solidFill>
                  <a:schemeClr val="accent1"/>
                </a:solidFill>
              </a:rPr>
              <a:t>EICUG Membership</a:t>
            </a:r>
          </a:p>
        </p:txBody>
      </p:sp>
      <p:sp>
        <p:nvSpPr>
          <p:cNvPr id="3" name="Content Placeholder 2">
            <a:extLst>
              <a:ext uri="{FF2B5EF4-FFF2-40B4-BE49-F238E27FC236}">
                <a16:creationId xmlns:a16="http://schemas.microsoft.com/office/drawing/2014/main" id="{075F0A71-F146-499F-F3E2-55D9C6D02AEC}"/>
              </a:ext>
            </a:extLst>
          </p:cNvPr>
          <p:cNvSpPr>
            <a:spLocks noGrp="1"/>
          </p:cNvSpPr>
          <p:nvPr>
            <p:ph idx="1"/>
          </p:nvPr>
        </p:nvSpPr>
        <p:spPr>
          <a:xfrm>
            <a:off x="838200" y="1444752"/>
            <a:ext cx="5080462" cy="4732211"/>
          </a:xfrm>
        </p:spPr>
        <p:txBody>
          <a:bodyPr>
            <a:normAutofit fontScale="92500" lnSpcReduction="10000"/>
          </a:bodyPr>
          <a:lstStyle/>
          <a:p>
            <a:r>
              <a:rPr lang="en-US" dirty="0"/>
              <a:t>The EICUG is a vital organization to promote the interests of the EIC community! </a:t>
            </a:r>
          </a:p>
          <a:p>
            <a:pPr lvl="1"/>
            <a:r>
              <a:rPr lang="en-US" dirty="0"/>
              <a:t>Without the EICUG we would never have gotten far enough to form ePIC!</a:t>
            </a:r>
          </a:p>
          <a:p>
            <a:endParaRPr lang="en-US" dirty="0"/>
          </a:p>
          <a:p>
            <a:r>
              <a:rPr lang="en-US" dirty="0"/>
              <a:t>Please register your institution!</a:t>
            </a:r>
          </a:p>
          <a:p>
            <a:r>
              <a:rPr lang="en-US" dirty="0"/>
              <a:t>Check with your EICUG IB representative to get registered as a member</a:t>
            </a:r>
          </a:p>
          <a:p>
            <a:pPr marL="0" indent="0">
              <a:buNone/>
            </a:pPr>
            <a:endParaRPr lang="en-US" dirty="0"/>
          </a:p>
          <a:p>
            <a:r>
              <a:rPr lang="en-US" sz="2000" dirty="0">
                <a:hlinkClick r:id="rId3"/>
              </a:rPr>
              <a:t>https://www.eicug.org/content/join.html</a:t>
            </a:r>
            <a:endParaRPr lang="en-US" sz="2000" dirty="0"/>
          </a:p>
        </p:txBody>
      </p:sp>
      <p:sp>
        <p:nvSpPr>
          <p:cNvPr id="4" name="Date Placeholder 3">
            <a:extLst>
              <a:ext uri="{FF2B5EF4-FFF2-40B4-BE49-F238E27FC236}">
                <a16:creationId xmlns:a16="http://schemas.microsoft.com/office/drawing/2014/main" id="{3DFBAFB3-EA53-8EC0-5C8F-7BE1EEA28B5D}"/>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5F3F8EBB-F05B-ED9D-C631-A549F811B3C8}"/>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F27FBA4-B080-5115-1688-5F1217E4E6FE}"/>
              </a:ext>
            </a:extLst>
          </p:cNvPr>
          <p:cNvSpPr>
            <a:spLocks noGrp="1"/>
          </p:cNvSpPr>
          <p:nvPr>
            <p:ph type="sldNum" sz="quarter" idx="12"/>
          </p:nvPr>
        </p:nvSpPr>
        <p:spPr/>
        <p:txBody>
          <a:bodyPr/>
          <a:lstStyle/>
          <a:p>
            <a:fld id="{588949A8-7CCD-4D90-AA9A-1451BFC6FB3A}" type="slidenum">
              <a:rPr lang="en-US" smtClean="0"/>
              <a:t>17</a:t>
            </a:fld>
            <a:endParaRPr lang="en-US"/>
          </a:p>
        </p:txBody>
      </p:sp>
      <p:pic>
        <p:nvPicPr>
          <p:cNvPr id="2050" name="Picture 2">
            <a:extLst>
              <a:ext uri="{FF2B5EF4-FFF2-40B4-BE49-F238E27FC236}">
                <a16:creationId xmlns:a16="http://schemas.microsoft.com/office/drawing/2014/main" id="{B566A896-3E41-F7FC-CBB1-3F0CDF77C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918" y="1807178"/>
            <a:ext cx="4899513" cy="90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241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435FE5CE-15BE-8B4A-54CC-D52C7DCC0F08}"/>
              </a:ext>
            </a:extLst>
          </p:cNvPr>
          <p:cNvPicPr>
            <a:picLocks noChangeAspect="1"/>
          </p:cNvPicPr>
          <p:nvPr/>
        </p:nvPicPr>
        <p:blipFill>
          <a:blip r:embed="rId2"/>
          <a:stretch>
            <a:fillRect/>
          </a:stretch>
        </p:blipFill>
        <p:spPr>
          <a:xfrm>
            <a:off x="1569327" y="2112150"/>
            <a:ext cx="9053345" cy="2633700"/>
          </a:xfrm>
          <a:prstGeom prst="rect">
            <a:avLst/>
          </a:prstGeom>
        </p:spPr>
      </p:pic>
      <p:sp>
        <p:nvSpPr>
          <p:cNvPr id="2" name="Date Placeholder 1">
            <a:extLst>
              <a:ext uri="{FF2B5EF4-FFF2-40B4-BE49-F238E27FC236}">
                <a16:creationId xmlns:a16="http://schemas.microsoft.com/office/drawing/2014/main" id="{9BC7A3F4-3753-8E74-B80F-E4A0CDA88DCA}"/>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B694EB52-3E2F-D919-9945-B83A314B8D83}"/>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ED2B2BA8-B4EE-1D7F-CA31-9C6885451165}"/>
              </a:ext>
            </a:extLst>
          </p:cNvPr>
          <p:cNvSpPr>
            <a:spLocks noGrp="1"/>
          </p:cNvSpPr>
          <p:nvPr>
            <p:ph type="sldNum" sz="quarter" idx="12"/>
          </p:nvPr>
        </p:nvSpPr>
        <p:spPr/>
        <p:txBody>
          <a:bodyPr/>
          <a:lstStyle/>
          <a:p>
            <a:fld id="{588949A8-7CCD-4D90-AA9A-1451BFC6FB3A}" type="slidenum">
              <a:rPr lang="en-US" smtClean="0"/>
              <a:t>18</a:t>
            </a:fld>
            <a:endParaRPr lang="en-US"/>
          </a:p>
        </p:txBody>
      </p:sp>
    </p:spTree>
    <p:extLst>
      <p:ext uri="{BB962C8B-B14F-4D97-AF65-F5344CB8AC3E}">
        <p14:creationId xmlns:p14="http://schemas.microsoft.com/office/powerpoint/2010/main" val="3042306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0FE67-9D5B-ECED-8848-326F83A764C0}"/>
              </a:ext>
            </a:extLst>
          </p:cNvPr>
          <p:cNvSpPr>
            <a:spLocks noGrp="1"/>
          </p:cNvSpPr>
          <p:nvPr>
            <p:ph type="title"/>
          </p:nvPr>
        </p:nvSpPr>
        <p:spPr/>
        <p:txBody>
          <a:bodyPr/>
          <a:lstStyle/>
          <a:p>
            <a:r>
              <a:rPr lang="en-US" b="1" dirty="0">
                <a:solidFill>
                  <a:schemeClr val="accent1"/>
                </a:solidFill>
              </a:rPr>
              <a:t>ePIC Resources – Get Connected!</a:t>
            </a:r>
          </a:p>
        </p:txBody>
      </p:sp>
      <p:sp>
        <p:nvSpPr>
          <p:cNvPr id="3" name="Content Placeholder 2">
            <a:extLst>
              <a:ext uri="{FF2B5EF4-FFF2-40B4-BE49-F238E27FC236}">
                <a16:creationId xmlns:a16="http://schemas.microsoft.com/office/drawing/2014/main" id="{306D1AF7-3004-22EC-1474-7A5C89501A70}"/>
              </a:ext>
            </a:extLst>
          </p:cNvPr>
          <p:cNvSpPr>
            <a:spLocks noGrp="1"/>
          </p:cNvSpPr>
          <p:nvPr>
            <p:ph idx="1"/>
          </p:nvPr>
        </p:nvSpPr>
        <p:spPr/>
        <p:txBody>
          <a:bodyPr/>
          <a:lstStyle/>
          <a:p>
            <a:r>
              <a:rPr lang="en-US" dirty="0"/>
              <a:t>Mailing Lists – </a:t>
            </a:r>
            <a:r>
              <a:rPr lang="en-US" dirty="0">
                <a:hlinkClick r:id="rId2"/>
              </a:rPr>
              <a:t>https://lists.bnl.gov/mailman/listinfo</a:t>
            </a:r>
            <a:endParaRPr lang="en-US" dirty="0"/>
          </a:p>
          <a:p>
            <a:r>
              <a:rPr lang="en-US" dirty="0"/>
              <a:t>Indico Agenda - </a:t>
            </a:r>
            <a:r>
              <a:rPr lang="en-US" dirty="0">
                <a:hlinkClick r:id="rId3"/>
              </a:rPr>
              <a:t>https://indico.bnl.gov/category/402/</a:t>
            </a:r>
            <a:endParaRPr lang="en-US" dirty="0"/>
          </a:p>
          <a:p>
            <a:r>
              <a:rPr lang="en-US" dirty="0"/>
              <a:t>Wiki - </a:t>
            </a:r>
            <a:r>
              <a:rPr lang="en-US" dirty="0">
                <a:hlinkClick r:id="rId4"/>
              </a:rPr>
              <a:t>https://wiki.bnl.gov/EPIC</a:t>
            </a:r>
            <a:endParaRPr lang="en-US" dirty="0"/>
          </a:p>
          <a:p>
            <a:r>
              <a:rPr lang="en-US" dirty="0"/>
              <a:t>ePIC Software Training: </a:t>
            </a:r>
          </a:p>
          <a:p>
            <a:pPr marL="0" marR="0">
              <a:spcBef>
                <a:spcPts val="0"/>
              </a:spcBef>
              <a:spcAft>
                <a:spcPts val="0"/>
              </a:spcAft>
            </a:pPr>
            <a:r>
              <a:rPr lang="en-US" sz="1800" u="sng" dirty="0">
                <a:solidFill>
                  <a:srgbClr val="0000FF"/>
                </a:solidFill>
                <a:effectLst/>
                <a:latin typeface="Calibri" panose="020F0502020204030204" pitchFamily="34" charset="0"/>
                <a:ea typeface="Times New Roman" panose="02020603050405020304" pitchFamily="18" charset="0"/>
                <a:hlinkClick r:id="rId5"/>
              </a:rPr>
              <a:t>https://eic.github.io/tutorial-setting-up-environment/</a:t>
            </a:r>
            <a:r>
              <a:rPr lang="en-US" sz="1800" dirty="0">
                <a:effectLst/>
                <a:latin typeface="Calibri" panose="020F0502020204030204" pitchFamily="34" charset="0"/>
                <a:ea typeface="Times New Roman" panose="02020603050405020304" pitchFamily="18" charset="0"/>
              </a:rPr>
              <a:t> </a:t>
            </a:r>
          </a:p>
          <a:p>
            <a:pPr marL="0" marR="0">
              <a:spcBef>
                <a:spcPts val="0"/>
              </a:spcBef>
              <a:spcAft>
                <a:spcPts val="0"/>
              </a:spcAft>
            </a:pPr>
            <a:r>
              <a:rPr lang="en-US" sz="1800" u="sng" dirty="0">
                <a:solidFill>
                  <a:srgbClr val="0000FF"/>
                </a:solidFill>
                <a:effectLst/>
                <a:latin typeface="Calibri" panose="020F0502020204030204" pitchFamily="34" charset="0"/>
                <a:ea typeface="Times New Roman" panose="02020603050405020304" pitchFamily="18" charset="0"/>
                <a:hlinkClick r:id="rId6"/>
              </a:rPr>
              <a:t>https://eic.github.io/tutorial-geometry-development-using-dd4hep/</a:t>
            </a:r>
            <a:r>
              <a:rPr lang="en-US" sz="1800" dirty="0">
                <a:effectLst/>
                <a:latin typeface="Calibri" panose="020F0502020204030204" pitchFamily="34" charset="0"/>
                <a:ea typeface="Times New Roman" panose="02020603050405020304" pitchFamily="18" charset="0"/>
              </a:rPr>
              <a:t>  </a:t>
            </a:r>
          </a:p>
          <a:p>
            <a:pPr marL="0" marR="0">
              <a:spcBef>
                <a:spcPts val="0"/>
              </a:spcBef>
              <a:spcAft>
                <a:spcPts val="0"/>
              </a:spcAft>
            </a:pPr>
            <a:r>
              <a:rPr lang="en-US" sz="1800" u="sng" dirty="0">
                <a:solidFill>
                  <a:srgbClr val="0000FF"/>
                </a:solidFill>
                <a:effectLst/>
                <a:latin typeface="Calibri" panose="020F0502020204030204" pitchFamily="34" charset="0"/>
                <a:ea typeface="Times New Roman" panose="02020603050405020304" pitchFamily="18" charset="0"/>
                <a:hlinkClick r:id="rId7"/>
              </a:rPr>
              <a:t>https://eic.github.io/tutorial-simulations-using-ddsim-and-geant4/</a:t>
            </a:r>
            <a:r>
              <a:rPr lang="en-US" sz="1800" dirty="0">
                <a:effectLst/>
                <a:latin typeface="Calibri" panose="020F0502020204030204" pitchFamily="34" charset="0"/>
                <a:ea typeface="Times New Roman" panose="02020603050405020304" pitchFamily="18" charset="0"/>
              </a:rPr>
              <a:t>  </a:t>
            </a:r>
          </a:p>
          <a:p>
            <a:pPr marL="0" marR="0">
              <a:spcBef>
                <a:spcPts val="0"/>
              </a:spcBef>
              <a:spcAft>
                <a:spcPts val="0"/>
              </a:spcAft>
            </a:pPr>
            <a:r>
              <a:rPr lang="en-US" sz="1800" u="sng" dirty="0">
                <a:solidFill>
                  <a:srgbClr val="0000FF"/>
                </a:solidFill>
                <a:effectLst/>
                <a:latin typeface="Calibri" panose="020F0502020204030204" pitchFamily="34" charset="0"/>
                <a:ea typeface="Times New Roman" panose="02020603050405020304" pitchFamily="18" charset="0"/>
                <a:hlinkClick r:id="rId8"/>
              </a:rPr>
              <a:t>https://eic.github.io/tutorial-jana2/</a:t>
            </a:r>
            <a:r>
              <a:rPr lang="en-US" sz="1800" dirty="0">
                <a:effectLst/>
                <a:latin typeface="Calibri" panose="020F0502020204030204" pitchFamily="34" charset="0"/>
                <a:ea typeface="Times New Roman" panose="02020603050405020304" pitchFamily="18" charset="0"/>
              </a:rPr>
              <a:t> </a:t>
            </a:r>
          </a:p>
          <a:p>
            <a:pPr marL="0" marR="0">
              <a:spcBef>
                <a:spcPts val="0"/>
              </a:spcBef>
              <a:spcAft>
                <a:spcPts val="0"/>
              </a:spcAft>
            </a:pPr>
            <a:r>
              <a:rPr lang="en-US" sz="1800" dirty="0">
                <a:latin typeface="Calibri" panose="020F0502020204030204" pitchFamily="34" charset="0"/>
                <a:ea typeface="Calibri" panose="020F0502020204030204" pitchFamily="34" charset="0"/>
              </a:rPr>
              <a:t>Recordings: </a:t>
            </a:r>
            <a:r>
              <a:rPr lang="en-US" sz="1800" u="sng" dirty="0">
                <a:solidFill>
                  <a:srgbClr val="0000FF"/>
                </a:solidFill>
                <a:effectLst/>
                <a:latin typeface="Calibri" panose="020F0502020204030204" pitchFamily="34" charset="0"/>
                <a:ea typeface="Times New Roman" panose="02020603050405020304" pitchFamily="18" charset="0"/>
                <a:hlinkClick r:id="rId9"/>
              </a:rPr>
              <a:t>https://www.youtube.com/@eicusergroup1532</a:t>
            </a: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05A33174-440E-B1FE-8A81-A42EDEA115F1}"/>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777C5152-5C66-ADE9-28B0-E50A432F72B4}"/>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DCD83489-A8D7-47EB-69C6-8F7CAA7BAA18}"/>
              </a:ext>
            </a:extLst>
          </p:cNvPr>
          <p:cNvSpPr>
            <a:spLocks noGrp="1"/>
          </p:cNvSpPr>
          <p:nvPr>
            <p:ph type="sldNum" sz="quarter" idx="12"/>
          </p:nvPr>
        </p:nvSpPr>
        <p:spPr/>
        <p:txBody>
          <a:bodyPr/>
          <a:lstStyle/>
          <a:p>
            <a:fld id="{588949A8-7CCD-4D90-AA9A-1451BFC6FB3A}" type="slidenum">
              <a:rPr lang="en-US" smtClean="0"/>
              <a:t>19</a:t>
            </a:fld>
            <a:endParaRPr lang="en-US"/>
          </a:p>
        </p:txBody>
      </p:sp>
      <p:sp>
        <p:nvSpPr>
          <p:cNvPr id="8" name="TextBox 7">
            <a:extLst>
              <a:ext uri="{FF2B5EF4-FFF2-40B4-BE49-F238E27FC236}">
                <a16:creationId xmlns:a16="http://schemas.microsoft.com/office/drawing/2014/main" id="{C1ABCE38-D1DA-0664-F7E8-007574003201}"/>
              </a:ext>
            </a:extLst>
          </p:cNvPr>
          <p:cNvSpPr txBox="1"/>
          <p:nvPr/>
        </p:nvSpPr>
        <p:spPr>
          <a:xfrm>
            <a:off x="4859364" y="5190853"/>
            <a:ext cx="3619099" cy="369332"/>
          </a:xfrm>
          <a:prstGeom prst="rect">
            <a:avLst/>
          </a:prstGeom>
          <a:noFill/>
        </p:spPr>
        <p:txBody>
          <a:bodyPr wrap="square" rtlCol="0">
            <a:spAutoFit/>
          </a:bodyPr>
          <a:lstStyle/>
          <a:p>
            <a:r>
              <a:rPr lang="en-US" dirty="0"/>
              <a:t>QR code for </a:t>
            </a:r>
            <a:r>
              <a:rPr lang="en-US" dirty="0" err="1"/>
              <a:t>Mattermost</a:t>
            </a:r>
            <a:r>
              <a:rPr lang="en-US" dirty="0"/>
              <a:t> channels: </a:t>
            </a:r>
          </a:p>
        </p:txBody>
      </p:sp>
      <p:pic>
        <p:nvPicPr>
          <p:cNvPr id="1026" name="433E8245-8881-43C9-A44D-DEB3CF29C373">
            <a:extLst>
              <a:ext uri="{FF2B5EF4-FFF2-40B4-BE49-F238E27FC236}">
                <a16:creationId xmlns:a16="http://schemas.microsoft.com/office/drawing/2014/main" id="{FAC1A211-4187-90F3-9ECB-6A33C3812E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9178" y="3032369"/>
            <a:ext cx="3501822" cy="350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53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5B25-8739-6B37-B6A9-E7F4FA5E9E9D}"/>
              </a:ext>
            </a:extLst>
          </p:cNvPr>
          <p:cNvSpPr>
            <a:spLocks noGrp="1"/>
          </p:cNvSpPr>
          <p:nvPr>
            <p:ph type="title"/>
          </p:nvPr>
        </p:nvSpPr>
        <p:spPr>
          <a:xfrm>
            <a:off x="732064" y="2259240"/>
            <a:ext cx="10515600" cy="1325563"/>
          </a:xfrm>
        </p:spPr>
        <p:txBody>
          <a:bodyPr/>
          <a:lstStyle/>
          <a:p>
            <a:pPr algn="ctr"/>
            <a:r>
              <a:rPr lang="en-US" b="1" dirty="0">
                <a:solidFill>
                  <a:schemeClr val="accent1"/>
                </a:solidFill>
              </a:rPr>
              <a:t>Hey John, start the recording….</a:t>
            </a:r>
          </a:p>
        </p:txBody>
      </p:sp>
      <p:sp>
        <p:nvSpPr>
          <p:cNvPr id="4" name="Date Placeholder 3">
            <a:extLst>
              <a:ext uri="{FF2B5EF4-FFF2-40B4-BE49-F238E27FC236}">
                <a16:creationId xmlns:a16="http://schemas.microsoft.com/office/drawing/2014/main" id="{CB7AE950-D4C7-B96E-B999-3B7EA542A92E}"/>
              </a:ext>
            </a:extLst>
          </p:cNvPr>
          <p:cNvSpPr>
            <a:spLocks noGrp="1"/>
          </p:cNvSpPr>
          <p:nvPr>
            <p:ph type="dt" sz="half" idx="10"/>
          </p:nvPr>
        </p:nvSpPr>
        <p:spPr/>
        <p:txBody>
          <a:bodyPr/>
          <a:lstStyle/>
          <a:p>
            <a:r>
              <a:rPr lang="en-US"/>
              <a:t>9/7/2023</a:t>
            </a:r>
          </a:p>
        </p:txBody>
      </p:sp>
      <p:sp>
        <p:nvSpPr>
          <p:cNvPr id="3" name="Footer Placeholder 2">
            <a:extLst>
              <a:ext uri="{FF2B5EF4-FFF2-40B4-BE49-F238E27FC236}">
                <a16:creationId xmlns:a16="http://schemas.microsoft.com/office/drawing/2014/main" id="{63D355A3-B1E2-D92B-5E8A-546BBA9ED78F}"/>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DDEF1709-F238-C463-C301-56F7AFAF0DB1}"/>
              </a:ext>
            </a:extLst>
          </p:cNvPr>
          <p:cNvSpPr>
            <a:spLocks noGrp="1"/>
          </p:cNvSpPr>
          <p:nvPr>
            <p:ph type="sldNum" sz="quarter" idx="12"/>
          </p:nvPr>
        </p:nvSpPr>
        <p:spPr/>
        <p:txBody>
          <a:bodyPr/>
          <a:lstStyle/>
          <a:p>
            <a:fld id="{588949A8-7CCD-4D90-AA9A-1451BFC6FB3A}" type="slidenum">
              <a:rPr lang="en-US" smtClean="0"/>
              <a:t>2</a:t>
            </a:fld>
            <a:endParaRPr lang="en-US"/>
          </a:p>
        </p:txBody>
      </p:sp>
    </p:spTree>
    <p:extLst>
      <p:ext uri="{BB962C8B-B14F-4D97-AF65-F5344CB8AC3E}">
        <p14:creationId xmlns:p14="http://schemas.microsoft.com/office/powerpoint/2010/main" val="118457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FBAB-D85B-616C-BE71-3324DEB58734}"/>
              </a:ext>
            </a:extLst>
          </p:cNvPr>
          <p:cNvSpPr>
            <a:spLocks noGrp="1"/>
          </p:cNvSpPr>
          <p:nvPr>
            <p:ph type="title"/>
          </p:nvPr>
        </p:nvSpPr>
        <p:spPr>
          <a:xfrm>
            <a:off x="838200" y="381453"/>
            <a:ext cx="10515600" cy="983999"/>
          </a:xfrm>
        </p:spPr>
        <p:txBody>
          <a:bodyPr/>
          <a:lstStyle/>
          <a:p>
            <a:r>
              <a:rPr lang="en-US" b="1" dirty="0">
                <a:solidFill>
                  <a:schemeClr val="accent1"/>
                </a:solidFill>
              </a:rPr>
              <a:t>Today’s Agenda</a:t>
            </a:r>
          </a:p>
        </p:txBody>
      </p:sp>
      <p:sp>
        <p:nvSpPr>
          <p:cNvPr id="3" name="Content Placeholder 2">
            <a:extLst>
              <a:ext uri="{FF2B5EF4-FFF2-40B4-BE49-F238E27FC236}">
                <a16:creationId xmlns:a16="http://schemas.microsoft.com/office/drawing/2014/main" id="{78CEDCC6-E806-E521-F0FC-2A2706AEB0AE}"/>
              </a:ext>
            </a:extLst>
          </p:cNvPr>
          <p:cNvSpPr>
            <a:spLocks noGrp="1"/>
          </p:cNvSpPr>
          <p:nvPr>
            <p:ph idx="1"/>
          </p:nvPr>
        </p:nvSpPr>
        <p:spPr>
          <a:xfrm>
            <a:off x="196893" y="2208076"/>
            <a:ext cx="3841707" cy="2441848"/>
          </a:xfrm>
          <a:solidFill>
            <a:schemeClr val="bg1"/>
          </a:solidFill>
        </p:spPr>
        <p:txBody>
          <a:bodyPr/>
          <a:lstStyle/>
          <a:p>
            <a:r>
              <a:rPr lang="en-US"/>
              <a:t>News</a:t>
            </a:r>
            <a:endParaRPr lang="en-US" dirty="0"/>
          </a:p>
          <a:p>
            <a:r>
              <a:rPr lang="en-US" dirty="0"/>
              <a:t>Communication </a:t>
            </a:r>
            <a:br>
              <a:rPr lang="en-US" dirty="0"/>
            </a:br>
            <a:r>
              <a:rPr lang="en-US" dirty="0"/>
              <a:t>from Conference </a:t>
            </a:r>
            <a:br>
              <a:rPr lang="en-US" dirty="0"/>
            </a:br>
            <a:r>
              <a:rPr lang="en-US" dirty="0"/>
              <a:t>and Talks </a:t>
            </a:r>
            <a:br>
              <a:rPr lang="en-US" dirty="0"/>
            </a:br>
            <a:r>
              <a:rPr lang="en-US" dirty="0"/>
              <a:t>Committee</a:t>
            </a:r>
          </a:p>
        </p:txBody>
      </p:sp>
      <p:sp>
        <p:nvSpPr>
          <p:cNvPr id="4" name="Date Placeholder 3">
            <a:extLst>
              <a:ext uri="{FF2B5EF4-FFF2-40B4-BE49-F238E27FC236}">
                <a16:creationId xmlns:a16="http://schemas.microsoft.com/office/drawing/2014/main" id="{85755F5A-17B9-14B6-AACE-984A9336578C}"/>
              </a:ext>
            </a:extLst>
          </p:cNvPr>
          <p:cNvSpPr>
            <a:spLocks noGrp="1"/>
          </p:cNvSpPr>
          <p:nvPr>
            <p:ph type="dt" sz="half" idx="10"/>
          </p:nvPr>
        </p:nvSpPr>
        <p:spPr/>
        <p:txBody>
          <a:bodyPr/>
          <a:lstStyle/>
          <a:p>
            <a:r>
              <a:rPr lang="en-US"/>
              <a:t>9/7/2023</a:t>
            </a:r>
          </a:p>
        </p:txBody>
      </p:sp>
      <p:sp>
        <p:nvSpPr>
          <p:cNvPr id="8" name="Footer Placeholder 7">
            <a:extLst>
              <a:ext uri="{FF2B5EF4-FFF2-40B4-BE49-F238E27FC236}">
                <a16:creationId xmlns:a16="http://schemas.microsoft.com/office/drawing/2014/main" id="{C0FEC896-7332-DCFC-31DA-2D89763EB75A}"/>
              </a:ext>
            </a:extLst>
          </p:cNvPr>
          <p:cNvSpPr>
            <a:spLocks noGrp="1"/>
          </p:cNvSpPr>
          <p:nvPr>
            <p:ph type="ftr" sz="quarter" idx="11"/>
          </p:nvPr>
        </p:nvSpPr>
        <p:spPr/>
        <p:txBody>
          <a:bodyPr/>
          <a:lstStyle/>
          <a:p>
            <a:r>
              <a:rPr lang="en-US"/>
              <a:t>ePIC General Meeting </a:t>
            </a:r>
          </a:p>
        </p:txBody>
      </p:sp>
      <p:sp>
        <p:nvSpPr>
          <p:cNvPr id="9" name="Slide Number Placeholder 8">
            <a:extLst>
              <a:ext uri="{FF2B5EF4-FFF2-40B4-BE49-F238E27FC236}">
                <a16:creationId xmlns:a16="http://schemas.microsoft.com/office/drawing/2014/main" id="{3DB6E5B0-FB56-1746-FA4B-BF9790AF0E48}"/>
              </a:ext>
            </a:extLst>
          </p:cNvPr>
          <p:cNvSpPr>
            <a:spLocks noGrp="1"/>
          </p:cNvSpPr>
          <p:nvPr>
            <p:ph type="sldNum" sz="quarter" idx="12"/>
          </p:nvPr>
        </p:nvSpPr>
        <p:spPr/>
        <p:txBody>
          <a:bodyPr/>
          <a:lstStyle/>
          <a:p>
            <a:fld id="{588949A8-7CCD-4D90-AA9A-1451BFC6FB3A}" type="slidenum">
              <a:rPr lang="en-US" smtClean="0"/>
              <a:t>3</a:t>
            </a:fld>
            <a:endParaRPr lang="en-US"/>
          </a:p>
        </p:txBody>
      </p:sp>
      <p:pic>
        <p:nvPicPr>
          <p:cNvPr id="11" name="Picture 10">
            <a:extLst>
              <a:ext uri="{FF2B5EF4-FFF2-40B4-BE49-F238E27FC236}">
                <a16:creationId xmlns:a16="http://schemas.microsoft.com/office/drawing/2014/main" id="{A1CA23FD-12AF-F18E-7B35-2E90771B9F8A}"/>
              </a:ext>
            </a:extLst>
          </p:cNvPr>
          <p:cNvPicPr>
            <a:picLocks noChangeAspect="1"/>
          </p:cNvPicPr>
          <p:nvPr/>
        </p:nvPicPr>
        <p:blipFill>
          <a:blip r:embed="rId2"/>
          <a:stretch>
            <a:fillRect/>
          </a:stretch>
        </p:blipFill>
        <p:spPr>
          <a:xfrm>
            <a:off x="3581400" y="1360750"/>
            <a:ext cx="8179787" cy="4995600"/>
          </a:xfrm>
          <a:prstGeom prst="rect">
            <a:avLst/>
          </a:prstGeom>
        </p:spPr>
      </p:pic>
    </p:spTree>
    <p:extLst>
      <p:ext uri="{BB962C8B-B14F-4D97-AF65-F5344CB8AC3E}">
        <p14:creationId xmlns:p14="http://schemas.microsoft.com/office/powerpoint/2010/main" val="131354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3AA0EB-D4A2-22BE-C21D-2B4DD74CDB1B}"/>
              </a:ext>
            </a:extLst>
          </p:cNvPr>
          <p:cNvSpPr>
            <a:spLocks noGrp="1"/>
          </p:cNvSpPr>
          <p:nvPr>
            <p:ph type="title"/>
          </p:nvPr>
        </p:nvSpPr>
        <p:spPr/>
        <p:txBody>
          <a:bodyPr/>
          <a:lstStyle/>
          <a:p>
            <a:r>
              <a:rPr lang="en-US" b="1" dirty="0">
                <a:solidFill>
                  <a:schemeClr val="accent1"/>
                </a:solidFill>
              </a:rPr>
              <a:t>ePIC is busy!</a:t>
            </a:r>
          </a:p>
        </p:txBody>
      </p:sp>
      <p:sp>
        <p:nvSpPr>
          <p:cNvPr id="4" name="Date Placeholder 3">
            <a:extLst>
              <a:ext uri="{FF2B5EF4-FFF2-40B4-BE49-F238E27FC236}">
                <a16:creationId xmlns:a16="http://schemas.microsoft.com/office/drawing/2014/main" id="{40C71E87-E031-BD44-0716-821F1BC19A92}"/>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F0D499B1-A90B-91FC-6032-EC2AED947FB4}"/>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EA22B506-1632-BED0-97D8-CF09C6D7FA73}"/>
              </a:ext>
            </a:extLst>
          </p:cNvPr>
          <p:cNvSpPr>
            <a:spLocks noGrp="1"/>
          </p:cNvSpPr>
          <p:nvPr>
            <p:ph type="sldNum" sz="quarter" idx="12"/>
          </p:nvPr>
        </p:nvSpPr>
        <p:spPr/>
        <p:txBody>
          <a:bodyPr/>
          <a:lstStyle/>
          <a:p>
            <a:fld id="{588949A8-7CCD-4D90-AA9A-1451BFC6FB3A}" type="slidenum">
              <a:rPr lang="en-US" smtClean="0"/>
              <a:t>4</a:t>
            </a:fld>
            <a:endParaRPr lang="en-US"/>
          </a:p>
        </p:txBody>
      </p:sp>
      <p:pic>
        <p:nvPicPr>
          <p:cNvPr id="9" name="Picture 8">
            <a:extLst>
              <a:ext uri="{FF2B5EF4-FFF2-40B4-BE49-F238E27FC236}">
                <a16:creationId xmlns:a16="http://schemas.microsoft.com/office/drawing/2014/main" id="{2D3A6FB3-DC36-9AA6-A705-33F11106AAE2}"/>
              </a:ext>
            </a:extLst>
          </p:cNvPr>
          <p:cNvPicPr>
            <a:picLocks noChangeAspect="1"/>
          </p:cNvPicPr>
          <p:nvPr/>
        </p:nvPicPr>
        <p:blipFill>
          <a:blip r:embed="rId2"/>
          <a:stretch>
            <a:fillRect/>
          </a:stretch>
        </p:blipFill>
        <p:spPr>
          <a:xfrm>
            <a:off x="4726158" y="665650"/>
            <a:ext cx="7165380" cy="5873262"/>
          </a:xfrm>
          <a:prstGeom prst="rect">
            <a:avLst/>
          </a:prstGeom>
          <a:ln w="12700">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4CA52667-9EDC-C7E3-0036-FCA1AAE0D99B}"/>
              </a:ext>
            </a:extLst>
          </p:cNvPr>
          <p:cNvSpPr txBox="1"/>
          <p:nvPr/>
        </p:nvSpPr>
        <p:spPr>
          <a:xfrm>
            <a:off x="448408" y="2039815"/>
            <a:ext cx="3947746" cy="2031325"/>
          </a:xfrm>
          <a:prstGeom prst="rect">
            <a:avLst/>
          </a:prstGeom>
          <a:noFill/>
        </p:spPr>
        <p:txBody>
          <a:bodyPr wrap="square" rtlCol="0">
            <a:spAutoFit/>
          </a:bodyPr>
          <a:lstStyle/>
          <a:p>
            <a:r>
              <a:rPr lang="en-US" dirty="0"/>
              <a:t>ePIC had a busy month, despite the well-deserved vacations!</a:t>
            </a:r>
          </a:p>
          <a:p>
            <a:endParaRPr lang="en-US" dirty="0"/>
          </a:p>
          <a:p>
            <a:r>
              <a:rPr lang="en-US" dirty="0"/>
              <a:t>~100 Meetings!</a:t>
            </a:r>
          </a:p>
          <a:p>
            <a:endParaRPr lang="en-US" dirty="0"/>
          </a:p>
          <a:p>
            <a:r>
              <a:rPr lang="en-US" dirty="0"/>
              <a:t>(…and this doesn’t include the project meetings and reviews…) </a:t>
            </a:r>
          </a:p>
        </p:txBody>
      </p:sp>
    </p:spTree>
    <p:extLst>
      <p:ext uri="{BB962C8B-B14F-4D97-AF65-F5344CB8AC3E}">
        <p14:creationId xmlns:p14="http://schemas.microsoft.com/office/powerpoint/2010/main" val="423241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EEA6-29DC-3C4F-B949-67AE8F8CAE11}"/>
              </a:ext>
            </a:extLst>
          </p:cNvPr>
          <p:cNvSpPr>
            <a:spLocks noGrp="1"/>
          </p:cNvSpPr>
          <p:nvPr>
            <p:ph type="title"/>
          </p:nvPr>
        </p:nvSpPr>
        <p:spPr>
          <a:xfrm>
            <a:off x="1623753" y="51803"/>
            <a:ext cx="9144000" cy="710005"/>
          </a:xfrm>
        </p:spPr>
        <p:txBody>
          <a:bodyPr>
            <a:normAutofit/>
          </a:bodyPr>
          <a:lstStyle/>
          <a:p>
            <a:r>
              <a:rPr lang="en-US" dirty="0"/>
              <a:t>Reviews, Reviews, Reviews…</a:t>
            </a:r>
          </a:p>
        </p:txBody>
      </p:sp>
      <p:sp>
        <p:nvSpPr>
          <p:cNvPr id="3" name="Content Placeholder 2">
            <a:extLst>
              <a:ext uri="{FF2B5EF4-FFF2-40B4-BE49-F238E27FC236}">
                <a16:creationId xmlns:a16="http://schemas.microsoft.com/office/drawing/2014/main" id="{BEA76DB9-7047-3345-8AF1-C0C39A8DDEF1}"/>
              </a:ext>
            </a:extLst>
          </p:cNvPr>
          <p:cNvSpPr>
            <a:spLocks noGrp="1"/>
          </p:cNvSpPr>
          <p:nvPr>
            <p:ph idx="1"/>
          </p:nvPr>
        </p:nvSpPr>
        <p:spPr>
          <a:xfrm>
            <a:off x="454480" y="814129"/>
            <a:ext cx="11391156" cy="5807524"/>
          </a:xfrm>
        </p:spPr>
        <p:txBody>
          <a:bodyPr vert="horz" lIns="91440" tIns="45720" rIns="91440" bIns="45720" rtlCol="0" anchor="t">
            <a:normAutofit fontScale="92500" lnSpcReduction="10000"/>
          </a:bodyPr>
          <a:lstStyle/>
          <a:p>
            <a:pPr>
              <a:buClr>
                <a:srgbClr val="0000FF"/>
              </a:buClr>
              <a:buFont typeface="Wingdings" pitchFamily="2" charset="2"/>
              <a:buChar char="§"/>
            </a:pPr>
            <a:r>
              <a:rPr lang="en-US" sz="2400" dirty="0"/>
              <a:t>July 5 + 6:	Particle Identification Detectors Interim Design Review</a:t>
            </a:r>
            <a:endParaRPr lang="en-US" sz="2000" dirty="0"/>
          </a:p>
          <a:p>
            <a:pPr>
              <a:buClr>
                <a:srgbClr val="0000FF"/>
              </a:buClr>
              <a:buFont typeface="Wingdings" pitchFamily="2" charset="2"/>
              <a:buChar char="§"/>
            </a:pPr>
            <a:r>
              <a:rPr lang="en-US" sz="2400" dirty="0"/>
              <a:t>July 21: 	Final Design Review of the PbWO4 Crystals for the ePIC Backward 		EM Calorimeter (LLP)</a:t>
            </a:r>
          </a:p>
          <a:p>
            <a:pPr>
              <a:buClr>
                <a:srgbClr val="0000FF"/>
              </a:buClr>
              <a:buFont typeface="Wingdings" pitchFamily="2" charset="2"/>
              <a:buChar char="§"/>
            </a:pPr>
            <a:r>
              <a:rPr lang="en-US" sz="2400" dirty="0"/>
              <a:t>August 28 + 31:	DAC Review of Detector R&amp;D</a:t>
            </a:r>
          </a:p>
          <a:p>
            <a:pPr>
              <a:buClr>
                <a:srgbClr val="0000FF"/>
              </a:buClr>
              <a:buFont typeface="Wingdings" pitchFamily="2" charset="2"/>
              <a:buChar char="§"/>
            </a:pPr>
            <a:r>
              <a:rPr lang="en-US" sz="2400" dirty="0"/>
              <a:t>August 29 + 30:	ePIC Comprehensive Design Review by DAC</a:t>
            </a:r>
          </a:p>
          <a:p>
            <a:pPr>
              <a:buClr>
                <a:srgbClr val="0000FF"/>
              </a:buClr>
              <a:buFont typeface="Wingdings" pitchFamily="2" charset="2"/>
              <a:buChar char="§"/>
            </a:pPr>
            <a:r>
              <a:rPr lang="en-US" sz="2400" dirty="0"/>
              <a:t>September 13:	</a:t>
            </a:r>
            <a:r>
              <a:rPr lang="en-US" sz="2400" dirty="0" err="1"/>
              <a:t>SciFi</a:t>
            </a:r>
            <a:r>
              <a:rPr lang="en-US" sz="2400" dirty="0"/>
              <a:t> Applications Final Design Review (LLP)</a:t>
            </a:r>
          </a:p>
          <a:p>
            <a:pPr>
              <a:buClr>
                <a:srgbClr val="0000FF"/>
              </a:buClr>
              <a:buFont typeface="Wingdings" pitchFamily="2" charset="2"/>
              <a:buChar char="§"/>
            </a:pPr>
            <a:r>
              <a:rPr lang="en-US" sz="2400" dirty="0"/>
              <a:t>September 14:	</a:t>
            </a:r>
            <a:r>
              <a:rPr lang="en-US" sz="2400" dirty="0" err="1"/>
              <a:t>SiPM</a:t>
            </a:r>
            <a:r>
              <a:rPr lang="en-US" sz="2400" dirty="0"/>
              <a:t> Applications Final Design Review (LLP)</a:t>
            </a:r>
          </a:p>
          <a:p>
            <a:pPr>
              <a:buClr>
                <a:srgbClr val="0000FF"/>
              </a:buClr>
              <a:buFont typeface="Wingdings" pitchFamily="2" charset="2"/>
              <a:buChar char="§"/>
            </a:pPr>
            <a:r>
              <a:rPr lang="en-US" sz="2400" dirty="0"/>
              <a:t>September 25:	Final Design Review Forward </a:t>
            </a:r>
            <a:r>
              <a:rPr lang="en-US" sz="2400"/>
              <a:t>HCAL W &amp; Steel </a:t>
            </a:r>
            <a:r>
              <a:rPr lang="en-US" sz="2400" dirty="0"/>
              <a:t>(LLP)</a:t>
            </a:r>
          </a:p>
          <a:p>
            <a:pPr>
              <a:buClr>
                <a:srgbClr val="0000FF"/>
              </a:buClr>
              <a:buFont typeface="Wingdings" pitchFamily="2" charset="2"/>
              <a:buChar char="§"/>
            </a:pPr>
            <a:r>
              <a:rPr lang="en-US" sz="2400" dirty="0"/>
              <a:t>October 5 + 6:	Final Design Review of Magnet (MARCO)</a:t>
            </a:r>
          </a:p>
          <a:p>
            <a:pPr>
              <a:buClr>
                <a:srgbClr val="0000FF"/>
              </a:buClr>
              <a:buFont typeface="Wingdings" pitchFamily="2" charset="2"/>
              <a:buChar char="§"/>
            </a:pPr>
            <a:r>
              <a:rPr lang="en-US" sz="2400" dirty="0"/>
              <a:t>October 10-12:	DOE CD-3A Director’s Review</a:t>
            </a:r>
          </a:p>
          <a:p>
            <a:pPr>
              <a:buClr>
                <a:srgbClr val="0000FF"/>
              </a:buClr>
              <a:buFont typeface="Wingdings" pitchFamily="2" charset="2"/>
              <a:buChar char="§"/>
            </a:pPr>
            <a:r>
              <a:rPr lang="en-US" sz="2400" dirty="0"/>
              <a:t>October 19-20:        ePIC Computing Model Review</a:t>
            </a:r>
          </a:p>
          <a:p>
            <a:pPr>
              <a:buClr>
                <a:srgbClr val="0000FF"/>
              </a:buClr>
              <a:buFont typeface="Wingdings" pitchFamily="2" charset="2"/>
              <a:buChar char="§"/>
            </a:pPr>
            <a:r>
              <a:rPr lang="en-US" sz="2400" dirty="0">
                <a:latin typeface="Arial"/>
                <a:cs typeface="Arial"/>
              </a:rPr>
              <a:t>TBD                : 	DOE CD-3A Independent Cost Review</a:t>
            </a:r>
          </a:p>
          <a:p>
            <a:pPr>
              <a:buClr>
                <a:srgbClr val="0000FF"/>
              </a:buClr>
              <a:buFont typeface="Wingdings" pitchFamily="2" charset="2"/>
              <a:buChar char="§"/>
            </a:pPr>
            <a:r>
              <a:rPr lang="en-US" sz="2400" dirty="0"/>
              <a:t>November 14-16:	DOE CD-3A Independent Project Review</a:t>
            </a:r>
          </a:p>
          <a:p>
            <a:pPr>
              <a:buClr>
                <a:srgbClr val="0000FF"/>
              </a:buClr>
              <a:buFont typeface="Wingdings" pitchFamily="2" charset="2"/>
              <a:buChar char="§"/>
            </a:pPr>
            <a:r>
              <a:rPr lang="en-US" sz="2400" dirty="0"/>
              <a:t>December 7 + 8:	2</a:t>
            </a:r>
            <a:r>
              <a:rPr lang="en-US" sz="2400" baseline="30000" dirty="0"/>
              <a:t>nd</a:t>
            </a:r>
            <a:r>
              <a:rPr lang="en-US" sz="2400" dirty="0"/>
              <a:t> Resource Review Board meeting @ Washington DC</a:t>
            </a:r>
          </a:p>
          <a:p>
            <a:pPr>
              <a:buClr>
                <a:srgbClr val="0000FF"/>
              </a:buClr>
              <a:buFont typeface="Wingdings" pitchFamily="2" charset="2"/>
              <a:buChar char="§"/>
            </a:pPr>
            <a:r>
              <a:rPr lang="en-US" sz="2400" dirty="0"/>
              <a:t>December (TBD):	Preliminary Design Review of Far-Forward/Far-Backward Detectors</a:t>
            </a:r>
            <a:endParaRPr lang="en-US" sz="2000" dirty="0"/>
          </a:p>
        </p:txBody>
      </p:sp>
      <p:sp>
        <p:nvSpPr>
          <p:cNvPr id="4" name="Slide Number Placeholder 3">
            <a:extLst>
              <a:ext uri="{FF2B5EF4-FFF2-40B4-BE49-F238E27FC236}">
                <a16:creationId xmlns:a16="http://schemas.microsoft.com/office/drawing/2014/main" id="{C85FE887-504A-024B-AF41-AE9C2EEAB558}"/>
              </a:ext>
            </a:extLst>
          </p:cNvPr>
          <p:cNvSpPr>
            <a:spLocks noGrp="1"/>
          </p:cNvSpPr>
          <p:nvPr>
            <p:ph type="sldNum" sz="quarter" idx="12"/>
          </p:nvPr>
        </p:nvSpPr>
        <p:spPr/>
        <p:txBody>
          <a:bodyPr/>
          <a:lstStyle/>
          <a:p>
            <a:fld id="{893C5830-40F3-F04E-B2E3-10E6672BA8FF}" type="slidenum">
              <a:rPr lang="en-US">
                <a:solidFill>
                  <a:prstClr val="white"/>
                </a:solidFill>
              </a:rPr>
              <a:pPr/>
              <a:t>5</a:t>
            </a:fld>
            <a:endParaRPr lang="en-US" dirty="0">
              <a:solidFill>
                <a:prstClr val="white"/>
              </a:solidFill>
            </a:endParaRPr>
          </a:p>
        </p:txBody>
      </p:sp>
      <p:sp>
        <p:nvSpPr>
          <p:cNvPr id="5" name="Date Placeholder 4">
            <a:extLst>
              <a:ext uri="{FF2B5EF4-FFF2-40B4-BE49-F238E27FC236}">
                <a16:creationId xmlns:a16="http://schemas.microsoft.com/office/drawing/2014/main" id="{698F3154-3DCC-3781-D1C8-D7582338C0C0}"/>
              </a:ext>
            </a:extLst>
          </p:cNvPr>
          <p:cNvSpPr>
            <a:spLocks noGrp="1"/>
          </p:cNvSpPr>
          <p:nvPr>
            <p:ph type="dt" sz="half" idx="10"/>
          </p:nvPr>
        </p:nvSpPr>
        <p:spPr/>
        <p:txBody>
          <a:bodyPr/>
          <a:lstStyle/>
          <a:p>
            <a:r>
              <a:rPr lang="en-US"/>
              <a:t>9/7/2023</a:t>
            </a:r>
            <a:endParaRPr lang="en-US" dirty="0"/>
          </a:p>
        </p:txBody>
      </p:sp>
      <p:sp>
        <p:nvSpPr>
          <p:cNvPr id="6" name="Footer Placeholder 5">
            <a:extLst>
              <a:ext uri="{FF2B5EF4-FFF2-40B4-BE49-F238E27FC236}">
                <a16:creationId xmlns:a16="http://schemas.microsoft.com/office/drawing/2014/main" id="{F375B9A2-E464-EC7B-CF29-1E51D9DB7D2E}"/>
              </a:ext>
            </a:extLst>
          </p:cNvPr>
          <p:cNvSpPr>
            <a:spLocks noGrp="1"/>
          </p:cNvSpPr>
          <p:nvPr>
            <p:ph type="ftr" sz="quarter" idx="11"/>
          </p:nvPr>
        </p:nvSpPr>
        <p:spPr/>
        <p:txBody>
          <a:bodyPr/>
          <a:lstStyle/>
          <a:p>
            <a:r>
              <a:rPr lang="en-US"/>
              <a:t>ePIC General Meeting </a:t>
            </a:r>
            <a:endParaRPr lang="en-US" dirty="0"/>
          </a:p>
        </p:txBody>
      </p:sp>
      <p:cxnSp>
        <p:nvCxnSpPr>
          <p:cNvPr id="11" name="Straight Connector 10">
            <a:extLst>
              <a:ext uri="{FF2B5EF4-FFF2-40B4-BE49-F238E27FC236}">
                <a16:creationId xmlns:a16="http://schemas.microsoft.com/office/drawing/2014/main" id="{FD93D1E8-4A44-38E1-3615-09393654C4D2}"/>
              </a:ext>
            </a:extLst>
          </p:cNvPr>
          <p:cNvCxnSpPr>
            <a:cxnSpLocks/>
          </p:cNvCxnSpPr>
          <p:nvPr/>
        </p:nvCxnSpPr>
        <p:spPr>
          <a:xfrm>
            <a:off x="773084" y="955964"/>
            <a:ext cx="89694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5AF28DB9-CF6A-EF5C-2B7E-59D5317611F1}"/>
              </a:ext>
            </a:extLst>
          </p:cNvPr>
          <p:cNvGrpSpPr/>
          <p:nvPr/>
        </p:nvGrpSpPr>
        <p:grpSpPr>
          <a:xfrm>
            <a:off x="773084" y="1399309"/>
            <a:ext cx="10543308" cy="241068"/>
            <a:chOff x="773084" y="1424248"/>
            <a:chExt cx="10543308" cy="241068"/>
          </a:xfrm>
        </p:grpSpPr>
        <p:cxnSp>
          <p:nvCxnSpPr>
            <p:cNvPr id="13" name="Straight Connector 12">
              <a:extLst>
                <a:ext uri="{FF2B5EF4-FFF2-40B4-BE49-F238E27FC236}">
                  <a16:creationId xmlns:a16="http://schemas.microsoft.com/office/drawing/2014/main" id="{26BB1425-FEA8-81EF-E44F-2D0D54C499F5}"/>
                </a:ext>
              </a:extLst>
            </p:cNvPr>
            <p:cNvCxnSpPr>
              <a:cxnSpLocks/>
            </p:cNvCxnSpPr>
            <p:nvPr/>
          </p:nvCxnSpPr>
          <p:spPr>
            <a:xfrm>
              <a:off x="773084" y="1424248"/>
              <a:ext cx="105433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CC4FFC-B9C9-C8E1-A092-992EB07794F3}"/>
                </a:ext>
              </a:extLst>
            </p:cNvPr>
            <p:cNvCxnSpPr>
              <a:cxnSpLocks/>
            </p:cNvCxnSpPr>
            <p:nvPr/>
          </p:nvCxnSpPr>
          <p:spPr>
            <a:xfrm>
              <a:off x="1266305" y="1665316"/>
              <a:ext cx="310618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65AEF95A-7399-FFAB-E830-71AF8F24EBC1}"/>
              </a:ext>
            </a:extLst>
          </p:cNvPr>
          <p:cNvCxnSpPr>
            <a:cxnSpLocks/>
          </p:cNvCxnSpPr>
          <p:nvPr/>
        </p:nvCxnSpPr>
        <p:spPr>
          <a:xfrm>
            <a:off x="838200" y="5189297"/>
            <a:ext cx="72608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687750-359E-E9E7-5662-E8C280AA31A6}"/>
              </a:ext>
            </a:extLst>
          </p:cNvPr>
          <p:cNvCxnSpPr>
            <a:cxnSpLocks/>
          </p:cNvCxnSpPr>
          <p:nvPr/>
        </p:nvCxnSpPr>
        <p:spPr>
          <a:xfrm>
            <a:off x="773084" y="2421776"/>
            <a:ext cx="81761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F522761-D181-1221-E6DF-A2A0D2EB14F0}"/>
              </a:ext>
            </a:extLst>
          </p:cNvPr>
          <p:cNvSpPr txBox="1"/>
          <p:nvPr/>
        </p:nvSpPr>
        <p:spPr>
          <a:xfrm>
            <a:off x="9688921" y="1675621"/>
            <a:ext cx="2038529" cy="646331"/>
          </a:xfrm>
          <a:prstGeom prst="rect">
            <a:avLst/>
          </a:prstGeom>
          <a:noFill/>
          <a:ln>
            <a:solidFill>
              <a:schemeClr val="accent1">
                <a:shade val="15000"/>
              </a:schemeClr>
            </a:solidFill>
          </a:ln>
        </p:spPr>
        <p:txBody>
          <a:bodyPr wrap="square" rtlCol="0">
            <a:spAutoFit/>
          </a:bodyPr>
          <a:lstStyle/>
          <a:p>
            <a:r>
              <a:rPr lang="en-US" dirty="0"/>
              <a:t>More details in Project Update talk</a:t>
            </a:r>
          </a:p>
        </p:txBody>
      </p:sp>
      <p:cxnSp>
        <p:nvCxnSpPr>
          <p:cNvPr id="10" name="Straight Arrow Connector 9">
            <a:extLst>
              <a:ext uri="{FF2B5EF4-FFF2-40B4-BE49-F238E27FC236}">
                <a16:creationId xmlns:a16="http://schemas.microsoft.com/office/drawing/2014/main" id="{4E0C0F8D-8B10-EFC4-AFFB-C7FD94904046}"/>
              </a:ext>
            </a:extLst>
          </p:cNvPr>
          <p:cNvCxnSpPr>
            <a:cxnSpLocks/>
            <a:stCxn id="8" idx="1"/>
          </p:cNvCxnSpPr>
          <p:nvPr/>
        </p:nvCxnSpPr>
        <p:spPr>
          <a:xfrm flipH="1">
            <a:off x="7484533" y="1998787"/>
            <a:ext cx="2204388" cy="23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A2F5288-44E8-C72A-1D74-DA6D748D9714}"/>
              </a:ext>
            </a:extLst>
          </p:cNvPr>
          <p:cNvCxnSpPr>
            <a:cxnSpLocks/>
            <a:stCxn id="8" idx="1"/>
          </p:cNvCxnSpPr>
          <p:nvPr/>
        </p:nvCxnSpPr>
        <p:spPr>
          <a:xfrm flipH="1">
            <a:off x="8949267" y="1998787"/>
            <a:ext cx="739654" cy="262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0A2C12D-7891-4841-62C4-6566805ED0EC}"/>
              </a:ext>
            </a:extLst>
          </p:cNvPr>
          <p:cNvCxnSpPr>
            <a:cxnSpLocks/>
          </p:cNvCxnSpPr>
          <p:nvPr/>
        </p:nvCxnSpPr>
        <p:spPr>
          <a:xfrm>
            <a:off x="782474" y="2022764"/>
            <a:ext cx="65919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4B0B5E8-D0D4-3387-BC3B-6402559D236D}"/>
              </a:ext>
            </a:extLst>
          </p:cNvPr>
          <p:cNvSpPr txBox="1"/>
          <p:nvPr/>
        </p:nvSpPr>
        <p:spPr>
          <a:xfrm>
            <a:off x="8099059" y="5004631"/>
            <a:ext cx="1820334" cy="369332"/>
          </a:xfrm>
          <a:prstGeom prst="rect">
            <a:avLst/>
          </a:prstGeom>
          <a:noFill/>
        </p:spPr>
        <p:txBody>
          <a:bodyPr wrap="square" rtlCol="0">
            <a:spAutoFit/>
          </a:bodyPr>
          <a:lstStyle/>
          <a:p>
            <a:r>
              <a:rPr lang="en-US" dirty="0"/>
              <a:t>(Not needed)</a:t>
            </a:r>
          </a:p>
        </p:txBody>
      </p:sp>
    </p:spTree>
    <p:extLst>
      <p:ext uri="{BB962C8B-B14F-4D97-AF65-F5344CB8AC3E}">
        <p14:creationId xmlns:p14="http://schemas.microsoft.com/office/powerpoint/2010/main" val="225945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2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E7A976-62F2-D69E-3995-512CD4A23E44}"/>
              </a:ext>
            </a:extLst>
          </p:cNvPr>
          <p:cNvSpPr>
            <a:spLocks noGrp="1"/>
          </p:cNvSpPr>
          <p:nvPr>
            <p:ph type="title"/>
          </p:nvPr>
        </p:nvSpPr>
        <p:spPr>
          <a:xfrm>
            <a:off x="688427" y="355971"/>
            <a:ext cx="10515600" cy="614589"/>
          </a:xfrm>
        </p:spPr>
        <p:txBody>
          <a:bodyPr>
            <a:normAutofit fontScale="90000"/>
          </a:bodyPr>
          <a:lstStyle/>
          <a:p>
            <a:r>
              <a:rPr lang="en-US" b="1" dirty="0">
                <a:solidFill>
                  <a:schemeClr val="accent1"/>
                </a:solidFill>
              </a:rPr>
              <a:t>ePIC Collaboration Structure </a:t>
            </a:r>
          </a:p>
        </p:txBody>
      </p:sp>
      <p:sp>
        <p:nvSpPr>
          <p:cNvPr id="4" name="Date Placeholder 3">
            <a:extLst>
              <a:ext uri="{FF2B5EF4-FFF2-40B4-BE49-F238E27FC236}">
                <a16:creationId xmlns:a16="http://schemas.microsoft.com/office/drawing/2014/main" id="{E462B698-45D4-C61F-FD62-3DC1FFF896B3}"/>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D46642CC-193D-6B78-6796-0B495C8665C3}"/>
              </a:ext>
            </a:extLst>
          </p:cNvPr>
          <p:cNvSpPr>
            <a:spLocks noGrp="1"/>
          </p:cNvSpPr>
          <p:nvPr>
            <p:ph type="ftr" sz="quarter" idx="11"/>
          </p:nvPr>
        </p:nvSpPr>
        <p:spPr/>
        <p:txBody>
          <a:bodyPr/>
          <a:lstStyle/>
          <a:p>
            <a:r>
              <a:rPr lang="it-IT"/>
              <a:t>ePIC General Meeting </a:t>
            </a:r>
            <a:endParaRPr lang="en-US"/>
          </a:p>
        </p:txBody>
      </p:sp>
      <p:sp>
        <p:nvSpPr>
          <p:cNvPr id="6" name="Slide Number Placeholder 5">
            <a:extLst>
              <a:ext uri="{FF2B5EF4-FFF2-40B4-BE49-F238E27FC236}">
                <a16:creationId xmlns:a16="http://schemas.microsoft.com/office/drawing/2014/main" id="{D24DBA2D-B568-40AB-5B80-BC7EDFDFF94F}"/>
              </a:ext>
            </a:extLst>
          </p:cNvPr>
          <p:cNvSpPr>
            <a:spLocks noGrp="1"/>
          </p:cNvSpPr>
          <p:nvPr>
            <p:ph type="sldNum" sz="quarter" idx="12"/>
          </p:nvPr>
        </p:nvSpPr>
        <p:spPr/>
        <p:txBody>
          <a:bodyPr/>
          <a:lstStyle/>
          <a:p>
            <a:fld id="{7AA7F275-A26B-465E-8146-4EA9A88CF71E}" type="slidenum">
              <a:rPr lang="en-US" smtClean="0"/>
              <a:t>6</a:t>
            </a:fld>
            <a:endParaRPr lang="en-US"/>
          </a:p>
        </p:txBody>
      </p:sp>
      <p:pic>
        <p:nvPicPr>
          <p:cNvPr id="20" name="Picture 19" descr="Diagram&#10;&#10;Description automatically generated">
            <a:extLst>
              <a:ext uri="{FF2B5EF4-FFF2-40B4-BE49-F238E27FC236}">
                <a16:creationId xmlns:a16="http://schemas.microsoft.com/office/drawing/2014/main" id="{39B7BBD6-3FA6-1BD8-1E81-E7FA9A208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708" y="904434"/>
            <a:ext cx="10273264" cy="5778711"/>
          </a:xfrm>
          <a:prstGeom prst="rect">
            <a:avLst/>
          </a:prstGeom>
        </p:spPr>
      </p:pic>
      <p:sp>
        <p:nvSpPr>
          <p:cNvPr id="29" name="TextBox 28">
            <a:extLst>
              <a:ext uri="{FF2B5EF4-FFF2-40B4-BE49-F238E27FC236}">
                <a16:creationId xmlns:a16="http://schemas.microsoft.com/office/drawing/2014/main" id="{3478BCAB-5C10-21F9-B463-CABBF1132946}"/>
              </a:ext>
            </a:extLst>
          </p:cNvPr>
          <p:cNvSpPr txBox="1"/>
          <p:nvPr/>
        </p:nvSpPr>
        <p:spPr>
          <a:xfrm>
            <a:off x="1592155" y="4489782"/>
            <a:ext cx="3334871" cy="646331"/>
          </a:xfrm>
          <a:prstGeom prst="rect">
            <a:avLst/>
          </a:prstGeom>
          <a:solidFill>
            <a:schemeClr val="bg1"/>
          </a:solidFill>
          <a:ln w="25400">
            <a:solidFill>
              <a:schemeClr val="tx1"/>
            </a:solidFill>
          </a:ln>
          <a:effectLst>
            <a:outerShdw blurRad="50800" dist="38100" dir="2700000" algn="tl" rotWithShape="0">
              <a:prstClr val="black">
                <a:alpha val="40000"/>
              </a:prstClr>
            </a:outerShdw>
          </a:effectLst>
        </p:spPr>
        <p:txBody>
          <a:bodyPr wrap="square" rtlCol="0">
            <a:spAutoFit/>
          </a:bodyPr>
          <a:lstStyle/>
          <a:p>
            <a:pPr marL="0" marR="0" algn="ctr">
              <a:spcBef>
                <a:spcPts val="0"/>
              </a:spcBef>
              <a:spcAft>
                <a:spcPts val="0"/>
              </a:spcAft>
            </a:pPr>
            <a:r>
              <a:rPr lang="en-US" u="sng" dirty="0">
                <a:latin typeface="Calibri" panose="020F0502020204030204" pitchFamily="34" charset="0"/>
                <a:ea typeface="Calibri" panose="020F0502020204030204" pitchFamily="34" charset="0"/>
              </a:rPr>
              <a:t>Technical </a:t>
            </a:r>
            <a:r>
              <a:rPr lang="en-US" sz="1800" u="sng" dirty="0">
                <a:effectLst/>
                <a:latin typeface="Calibri" panose="020F0502020204030204" pitchFamily="34" charset="0"/>
                <a:ea typeface="Calibri" panose="020F0502020204030204" pitchFamily="34" charset="0"/>
              </a:rPr>
              <a:t>Coordinator</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TBD</a:t>
            </a:r>
            <a:endParaRPr lang="en-US" sz="1800" dirty="0">
              <a:effectLst/>
              <a:latin typeface="Calibri" panose="020F0502020204030204" pitchFamily="34" charset="0"/>
              <a:ea typeface="Calibri" panose="020F0502020204030204" pitchFamily="34" charset="0"/>
            </a:endParaRPr>
          </a:p>
        </p:txBody>
      </p:sp>
      <p:sp>
        <p:nvSpPr>
          <p:cNvPr id="28" name="TextBox 27">
            <a:extLst>
              <a:ext uri="{FF2B5EF4-FFF2-40B4-BE49-F238E27FC236}">
                <a16:creationId xmlns:a16="http://schemas.microsoft.com/office/drawing/2014/main" id="{C57DFA55-3DA6-BF76-0BB7-1192EDADF88A}"/>
              </a:ext>
            </a:extLst>
          </p:cNvPr>
          <p:cNvSpPr txBox="1"/>
          <p:nvPr/>
        </p:nvSpPr>
        <p:spPr>
          <a:xfrm>
            <a:off x="4993656" y="4361692"/>
            <a:ext cx="3334871" cy="2215991"/>
          </a:xfrm>
          <a:prstGeom prst="rect">
            <a:avLst/>
          </a:prstGeom>
          <a:solidFill>
            <a:schemeClr val="bg1"/>
          </a:solidFill>
          <a:ln w="25400">
            <a:solidFill>
              <a:schemeClr val="tx1"/>
            </a:solidFill>
          </a:ln>
          <a:effectLst>
            <a:outerShdw blurRad="50800" dist="38100" dir="2700000" algn="tl" rotWithShape="0">
              <a:prstClr val="black">
                <a:alpha val="40000"/>
              </a:prstClr>
            </a:outerShdw>
          </a:effectLst>
        </p:spPr>
        <p:txBody>
          <a:bodyPr wrap="square" rtlCol="0">
            <a:spAutoFit/>
          </a:bodyPr>
          <a:lstStyle/>
          <a:p>
            <a:pPr marL="0" marR="0" algn="ctr">
              <a:spcBef>
                <a:spcPts val="0"/>
              </a:spcBef>
              <a:spcAft>
                <a:spcPts val="0"/>
              </a:spcAft>
            </a:pPr>
            <a:r>
              <a:rPr lang="en-US" u="sng" dirty="0">
                <a:latin typeface="Calibri" panose="020F0502020204030204" pitchFamily="34" charset="0"/>
                <a:ea typeface="Calibri" panose="020F0502020204030204" pitchFamily="34" charset="0"/>
              </a:rPr>
              <a:t>SC </a:t>
            </a:r>
            <a:r>
              <a:rPr lang="en-US" sz="1800" u="sng" dirty="0">
                <a:effectLst/>
                <a:latin typeface="Calibri" panose="020F0502020204030204" pitchFamily="34" charset="0"/>
                <a:ea typeface="Calibri" panose="020F0502020204030204" pitchFamily="34" charset="0"/>
              </a:rPr>
              <a:t>Coordinator</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Markus Diefenthaler (</a:t>
            </a:r>
            <a:r>
              <a:rPr lang="en-US" sz="1800" dirty="0" err="1">
                <a:effectLst/>
                <a:latin typeface="Calibri" panose="020F0502020204030204" pitchFamily="34" charset="0"/>
                <a:ea typeface="Calibri" panose="020F0502020204030204" pitchFamily="34" charset="0"/>
              </a:rPr>
              <a:t>JLab</a:t>
            </a:r>
            <a:r>
              <a:rPr lang="en-US" sz="1800" dirty="0">
                <a:effectLst/>
                <a:latin typeface="Calibri" panose="020F0502020204030204" pitchFamily="34" charset="0"/>
                <a:ea typeface="Calibri" panose="020F0502020204030204" pitchFamily="34" charset="0"/>
              </a:rPr>
              <a:t>, SCC)</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Wouter Deconinck </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(U. of Manitoba, </a:t>
            </a:r>
            <a:br>
              <a:rPr lang="en-US" sz="1400" dirty="0">
                <a:effectLst/>
                <a:latin typeface="Calibri" panose="020F0502020204030204" pitchFamily="34" charset="0"/>
                <a:ea typeface="Calibri" panose="020F0502020204030204" pitchFamily="34" charset="0"/>
              </a:rPr>
            </a:br>
            <a:r>
              <a:rPr lang="en-US" sz="1400" dirty="0">
                <a:effectLst/>
                <a:latin typeface="Calibri" panose="020F0502020204030204" pitchFamily="34" charset="0"/>
                <a:ea typeface="Calibri" panose="020F0502020204030204" pitchFamily="34" charset="0"/>
              </a:rPr>
              <a:t>    Deputy SCC for Operations)</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Sylvester Joosten </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(ANL, Deputy SCC for </a:t>
            </a:r>
            <a:r>
              <a:rPr lang="en-US" sz="1400" dirty="0">
                <a:latin typeface="Calibri" panose="020F0502020204030204" pitchFamily="34" charset="0"/>
                <a:ea typeface="Calibri" panose="020F0502020204030204" pitchFamily="34" charset="0"/>
              </a:rPr>
              <a:t>Development</a:t>
            </a:r>
            <a:r>
              <a:rPr lang="en-US" sz="1400"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Torre </a:t>
            </a:r>
            <a:r>
              <a:rPr lang="en-US" sz="1400" dirty="0" err="1">
                <a:effectLst/>
                <a:latin typeface="Calibri" panose="020F0502020204030204" pitchFamily="34" charset="0"/>
                <a:ea typeface="Calibri" panose="020F0502020204030204" pitchFamily="34" charset="0"/>
              </a:rPr>
              <a:t>Wenaus</a:t>
            </a:r>
            <a:r>
              <a:rPr lang="en-US" sz="14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(BNL, Deputy SCC for Infrastructure)</a:t>
            </a:r>
          </a:p>
        </p:txBody>
      </p:sp>
      <p:sp>
        <p:nvSpPr>
          <p:cNvPr id="27" name="TextBox 26">
            <a:extLst>
              <a:ext uri="{FF2B5EF4-FFF2-40B4-BE49-F238E27FC236}">
                <a16:creationId xmlns:a16="http://schemas.microsoft.com/office/drawing/2014/main" id="{B3842550-4A9F-9352-D4EF-7F56BE872486}"/>
              </a:ext>
            </a:extLst>
          </p:cNvPr>
          <p:cNvSpPr txBox="1"/>
          <p:nvPr/>
        </p:nvSpPr>
        <p:spPr>
          <a:xfrm>
            <a:off x="8395157" y="4351283"/>
            <a:ext cx="3334871" cy="923330"/>
          </a:xfrm>
          <a:prstGeom prst="rect">
            <a:avLst/>
          </a:prstGeom>
          <a:solidFill>
            <a:schemeClr val="bg1"/>
          </a:solidFill>
          <a:ln w="25400">
            <a:solidFill>
              <a:schemeClr val="tx1"/>
            </a:solidFill>
          </a:ln>
          <a:effectLst>
            <a:outerShdw blurRad="50800" dist="38100" dir="2700000" algn="tl" rotWithShape="0">
              <a:prstClr val="black">
                <a:alpha val="40000"/>
              </a:prstClr>
            </a:outerShdw>
          </a:effectLst>
        </p:spPr>
        <p:txBody>
          <a:bodyPr wrap="square" rtlCol="0">
            <a:spAutoFit/>
          </a:bodyPr>
          <a:lstStyle/>
          <a:p>
            <a:pPr marL="0" marR="0" algn="ctr">
              <a:spcBef>
                <a:spcPts val="0"/>
              </a:spcBef>
              <a:spcAft>
                <a:spcPts val="0"/>
              </a:spcAft>
            </a:pPr>
            <a:r>
              <a:rPr lang="en-US" sz="1800" u="sng" dirty="0">
                <a:effectLst/>
                <a:latin typeface="Calibri" panose="020F0502020204030204" pitchFamily="34" charset="0"/>
                <a:ea typeface="Calibri" panose="020F0502020204030204" pitchFamily="34" charset="0"/>
              </a:rPr>
              <a:t>Analysis Co-Coordinators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Rosi Reed (Lehigh Univ.)</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Salvatore Fazio (Univ. Calabria)</a:t>
            </a:r>
          </a:p>
        </p:txBody>
      </p:sp>
      <p:pic>
        <p:nvPicPr>
          <p:cNvPr id="1028" name="Picture 4" descr="About Us">
            <a:extLst>
              <a:ext uri="{FF2B5EF4-FFF2-40B4-BE49-F238E27FC236}">
                <a16:creationId xmlns:a16="http://schemas.microsoft.com/office/drawing/2014/main" id="{D32F0DA7-23F6-04E6-C0E9-1CB7B7DD8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984" y="2506716"/>
            <a:ext cx="1844567" cy="18445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et the User Facility Team: Berndt Mueller and Rosi Reed, RHIC | BNL  Newsroom">
            <a:extLst>
              <a:ext uri="{FF2B5EF4-FFF2-40B4-BE49-F238E27FC236}">
                <a16:creationId xmlns:a16="http://schemas.microsoft.com/office/drawing/2014/main" id="{B2C8BC88-CD58-99B7-6EA8-34652E60A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1131" y="2454404"/>
            <a:ext cx="1662930" cy="18572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erson in a red shirt&#10;&#10;Description automatically generated with medium confidence">
            <a:extLst>
              <a:ext uri="{FF2B5EF4-FFF2-40B4-BE49-F238E27FC236}">
                <a16:creationId xmlns:a16="http://schemas.microsoft.com/office/drawing/2014/main" id="{3876ABA9-CE67-72D7-CDEE-66AE326B90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7916" y="2446796"/>
            <a:ext cx="1492376" cy="1866157"/>
          </a:xfrm>
          <a:prstGeom prst="rect">
            <a:avLst/>
          </a:prstGeom>
        </p:spPr>
      </p:pic>
      <p:pic>
        <p:nvPicPr>
          <p:cNvPr id="1026" name="Picture 2" descr="Bust, in, silhouette Icon in 780 Free Vector Emoji">
            <a:extLst>
              <a:ext uri="{FF2B5EF4-FFF2-40B4-BE49-F238E27FC236}">
                <a16:creationId xmlns:a16="http://schemas.microsoft.com/office/drawing/2014/main" id="{A1670F7F-B90C-6810-A4BB-574CA08101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907" y="2506716"/>
            <a:ext cx="1931393" cy="1931393"/>
          </a:xfrm>
          <a:prstGeom prst="rect">
            <a:avLst/>
          </a:prstGeom>
          <a:solidFill>
            <a:schemeClr val="bg1"/>
          </a:solidFill>
          <a:ln>
            <a:solidFill>
              <a:schemeClr val="tx1"/>
            </a:solidFill>
          </a:ln>
        </p:spPr>
      </p:pic>
    </p:spTree>
    <p:extLst>
      <p:ext uri="{BB962C8B-B14F-4D97-AF65-F5344CB8AC3E}">
        <p14:creationId xmlns:p14="http://schemas.microsoft.com/office/powerpoint/2010/main" val="91918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2A2B-73EC-E9BD-BC74-0BC6EBF46A04}"/>
              </a:ext>
            </a:extLst>
          </p:cNvPr>
          <p:cNvSpPr>
            <a:spLocks noGrp="1"/>
          </p:cNvSpPr>
          <p:nvPr>
            <p:ph type="title"/>
          </p:nvPr>
        </p:nvSpPr>
        <p:spPr>
          <a:xfrm>
            <a:off x="838200" y="365125"/>
            <a:ext cx="10515600" cy="851027"/>
          </a:xfrm>
        </p:spPr>
        <p:txBody>
          <a:bodyPr/>
          <a:lstStyle/>
          <a:p>
            <a:r>
              <a:rPr lang="en-US" b="1" dirty="0">
                <a:solidFill>
                  <a:schemeClr val="accent1"/>
                </a:solidFill>
              </a:rPr>
              <a:t>Technical Coordination in ePIC</a:t>
            </a:r>
          </a:p>
        </p:txBody>
      </p:sp>
      <p:sp>
        <p:nvSpPr>
          <p:cNvPr id="3" name="Content Placeholder 2">
            <a:extLst>
              <a:ext uri="{FF2B5EF4-FFF2-40B4-BE49-F238E27FC236}">
                <a16:creationId xmlns:a16="http://schemas.microsoft.com/office/drawing/2014/main" id="{6BC67F0A-12B7-5878-502A-46158C1438C1}"/>
              </a:ext>
            </a:extLst>
          </p:cNvPr>
          <p:cNvSpPr>
            <a:spLocks noGrp="1"/>
          </p:cNvSpPr>
          <p:nvPr>
            <p:ph idx="1"/>
          </p:nvPr>
        </p:nvSpPr>
        <p:spPr>
          <a:xfrm>
            <a:off x="838200" y="1216152"/>
            <a:ext cx="10515600" cy="4960811"/>
          </a:xfrm>
        </p:spPr>
        <p:txBody>
          <a:bodyPr>
            <a:normAutofit lnSpcReduction="10000"/>
          </a:bodyPr>
          <a:lstStyle/>
          <a:p>
            <a:r>
              <a:rPr lang="en-US" dirty="0"/>
              <a:t>We are still working to find a technical coordinator for ePIC</a:t>
            </a:r>
          </a:p>
          <a:p>
            <a:pPr lvl="1"/>
            <a:r>
              <a:rPr lang="en-US" dirty="0"/>
              <a:t>Not just saying this, active discussions are ongoing</a:t>
            </a:r>
          </a:p>
          <a:p>
            <a:r>
              <a:rPr lang="en-US" dirty="0"/>
              <a:t>This is a complicated problem:</a:t>
            </a:r>
          </a:p>
          <a:p>
            <a:pPr lvl="1"/>
            <a:r>
              <a:rPr lang="en-US" dirty="0"/>
              <a:t>At this stage this is a collaboration position, not a lab position</a:t>
            </a:r>
          </a:p>
          <a:p>
            <a:pPr lvl="1"/>
            <a:r>
              <a:rPr lang="en-US" dirty="0"/>
              <a:t>We are asking for a substantial commitment from an individual </a:t>
            </a:r>
            <a:r>
              <a:rPr lang="en-US" u="sng" dirty="0"/>
              <a:t>and</a:t>
            </a:r>
            <a:br>
              <a:rPr lang="en-US" dirty="0"/>
            </a:br>
            <a:r>
              <a:rPr lang="en-US" dirty="0"/>
              <a:t>their institution</a:t>
            </a:r>
          </a:p>
          <a:p>
            <a:pPr lvl="1"/>
            <a:r>
              <a:rPr lang="en-US" dirty="0"/>
              <a:t>Everyone is busy with multiple commitments</a:t>
            </a:r>
          </a:p>
          <a:p>
            <a:r>
              <a:rPr lang="en-US" dirty="0"/>
              <a:t>Nevertheless, we believe that the best long-term </a:t>
            </a:r>
            <a:br>
              <a:rPr lang="en-US" dirty="0"/>
            </a:br>
            <a:r>
              <a:rPr lang="en-US" dirty="0"/>
              <a:t>solution for ePIC is a committed Technical Coordinator </a:t>
            </a:r>
          </a:p>
          <a:p>
            <a:r>
              <a:rPr lang="en-US" dirty="0"/>
              <a:t>Timescale is likely months not weeks</a:t>
            </a:r>
          </a:p>
          <a:p>
            <a:r>
              <a:rPr lang="en-US" dirty="0"/>
              <a:t>Until a new TC is in place, Silvia will continue to </a:t>
            </a:r>
            <a:br>
              <a:rPr lang="en-US" dirty="0"/>
            </a:br>
            <a:r>
              <a:rPr lang="en-US" dirty="0"/>
              <a:t>organize the TIC meetings </a:t>
            </a:r>
          </a:p>
        </p:txBody>
      </p:sp>
      <p:sp>
        <p:nvSpPr>
          <p:cNvPr id="4" name="Date Placeholder 3">
            <a:extLst>
              <a:ext uri="{FF2B5EF4-FFF2-40B4-BE49-F238E27FC236}">
                <a16:creationId xmlns:a16="http://schemas.microsoft.com/office/drawing/2014/main" id="{1554AC70-6783-FB09-29CC-132138FEE55A}"/>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FD62018A-A140-FC49-2E6D-F21A2D83899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CB12B81A-89AF-4694-509E-D0124CC1CBA9}"/>
              </a:ext>
            </a:extLst>
          </p:cNvPr>
          <p:cNvSpPr>
            <a:spLocks noGrp="1"/>
          </p:cNvSpPr>
          <p:nvPr>
            <p:ph type="sldNum" sz="quarter" idx="12"/>
          </p:nvPr>
        </p:nvSpPr>
        <p:spPr/>
        <p:txBody>
          <a:bodyPr/>
          <a:lstStyle/>
          <a:p>
            <a:fld id="{588949A8-7CCD-4D90-AA9A-1451BFC6FB3A}" type="slidenum">
              <a:rPr lang="en-US" smtClean="0"/>
              <a:t>7</a:t>
            </a:fld>
            <a:endParaRPr lang="en-US"/>
          </a:p>
        </p:txBody>
      </p:sp>
      <p:pic>
        <p:nvPicPr>
          <p:cNvPr id="7" name="Picture 2" descr="Bust, in, silhouette Icon in 780 Free Vector Emoji">
            <a:extLst>
              <a:ext uri="{FF2B5EF4-FFF2-40B4-BE49-F238E27FC236}">
                <a16:creationId xmlns:a16="http://schemas.microsoft.com/office/drawing/2014/main" id="{32F573B7-B732-A3AA-676C-8F794CAB0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3613150"/>
            <a:ext cx="2743200" cy="2743200"/>
          </a:xfrm>
          <a:prstGeom prst="rect">
            <a:avLst/>
          </a:prstGeom>
          <a:solidFill>
            <a:schemeClr val="bg1"/>
          </a:solidFill>
          <a:ln>
            <a:solidFill>
              <a:schemeClr val="tx1"/>
            </a:solidFill>
          </a:ln>
        </p:spPr>
      </p:pic>
    </p:spTree>
    <p:extLst>
      <p:ext uri="{BB962C8B-B14F-4D97-AF65-F5344CB8AC3E}">
        <p14:creationId xmlns:p14="http://schemas.microsoft.com/office/powerpoint/2010/main" val="152977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346EC-F55D-E9DC-7892-89D0564B3DA9}"/>
              </a:ext>
            </a:extLst>
          </p:cNvPr>
          <p:cNvSpPr>
            <a:spLocks noGrp="1"/>
          </p:cNvSpPr>
          <p:nvPr>
            <p:ph type="title"/>
          </p:nvPr>
        </p:nvSpPr>
        <p:spPr>
          <a:xfrm>
            <a:off x="838200" y="365125"/>
            <a:ext cx="10515600" cy="899471"/>
          </a:xfrm>
        </p:spPr>
        <p:txBody>
          <a:bodyPr/>
          <a:lstStyle/>
          <a:p>
            <a:r>
              <a:rPr lang="en-US" b="1" dirty="0">
                <a:solidFill>
                  <a:schemeClr val="accent1"/>
                </a:solidFill>
              </a:rPr>
              <a:t>Technical Integration Council</a:t>
            </a:r>
          </a:p>
        </p:txBody>
      </p:sp>
      <p:sp>
        <p:nvSpPr>
          <p:cNvPr id="3" name="Content Placeholder 2">
            <a:extLst>
              <a:ext uri="{FF2B5EF4-FFF2-40B4-BE49-F238E27FC236}">
                <a16:creationId xmlns:a16="http://schemas.microsoft.com/office/drawing/2014/main" id="{51DE87F6-0F36-AAC0-78A0-B53B7D16574B}"/>
              </a:ext>
            </a:extLst>
          </p:cNvPr>
          <p:cNvSpPr>
            <a:spLocks noGrp="1"/>
          </p:cNvSpPr>
          <p:nvPr>
            <p:ph idx="1"/>
          </p:nvPr>
        </p:nvSpPr>
        <p:spPr>
          <a:xfrm>
            <a:off x="633919" y="1342417"/>
            <a:ext cx="6107540" cy="4785908"/>
          </a:xfrm>
        </p:spPr>
        <p:txBody>
          <a:bodyPr>
            <a:normAutofit lnSpcReduction="10000"/>
          </a:bodyPr>
          <a:lstStyle/>
          <a:p>
            <a:r>
              <a:rPr lang="en-US" dirty="0"/>
              <a:t>Continuing dedicated meetings on key topics within ePIC:</a:t>
            </a:r>
          </a:p>
          <a:p>
            <a:pPr lvl="1"/>
            <a:r>
              <a:rPr lang="en-US" dirty="0"/>
              <a:t>Main meeting recorded and posted</a:t>
            </a:r>
          </a:p>
          <a:p>
            <a:pPr lvl="2"/>
            <a:r>
              <a:rPr lang="en-US" dirty="0"/>
              <a:t>Open to the collaboration!</a:t>
            </a:r>
          </a:p>
          <a:p>
            <a:pPr lvl="1"/>
            <a:r>
              <a:rPr lang="en-US" dirty="0"/>
              <a:t>Followed by closed discussion with SP Office, CC WG Conveners, and Project Representative</a:t>
            </a:r>
          </a:p>
          <a:p>
            <a:pPr lvl="1"/>
            <a:r>
              <a:rPr lang="en-US" dirty="0"/>
              <a:t>Notes from each meeting sent to TIC list and posted on Indico site</a:t>
            </a:r>
          </a:p>
          <a:p>
            <a:pPr lvl="2"/>
            <a:r>
              <a:rPr lang="en-US" dirty="0"/>
              <a:t>Action items are documented so they can be followed up on</a:t>
            </a:r>
          </a:p>
          <a:p>
            <a:r>
              <a:rPr lang="en-US" dirty="0"/>
              <a:t>Working to set TIC agendas 2-3 weeks ahead of time  </a:t>
            </a:r>
          </a:p>
        </p:txBody>
      </p:sp>
      <p:sp>
        <p:nvSpPr>
          <p:cNvPr id="4" name="Date Placeholder 3">
            <a:extLst>
              <a:ext uri="{FF2B5EF4-FFF2-40B4-BE49-F238E27FC236}">
                <a16:creationId xmlns:a16="http://schemas.microsoft.com/office/drawing/2014/main" id="{E16C9A27-6C28-B3E8-0E93-72C498499B70}"/>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24F6B13B-A444-AC44-3FF7-A0BFB48DC94D}"/>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E69E76D1-D5E9-E46D-EF88-DE0AFDAA06F8}"/>
              </a:ext>
            </a:extLst>
          </p:cNvPr>
          <p:cNvSpPr>
            <a:spLocks noGrp="1"/>
          </p:cNvSpPr>
          <p:nvPr>
            <p:ph type="sldNum" sz="quarter" idx="12"/>
          </p:nvPr>
        </p:nvSpPr>
        <p:spPr/>
        <p:txBody>
          <a:bodyPr/>
          <a:lstStyle/>
          <a:p>
            <a:fld id="{588949A8-7CCD-4D90-AA9A-1451BFC6FB3A}" type="slidenum">
              <a:rPr lang="en-US" smtClean="0"/>
              <a:t>8</a:t>
            </a:fld>
            <a:endParaRPr lang="en-US"/>
          </a:p>
        </p:txBody>
      </p:sp>
      <p:pic>
        <p:nvPicPr>
          <p:cNvPr id="9" name="Picture 8">
            <a:extLst>
              <a:ext uri="{FF2B5EF4-FFF2-40B4-BE49-F238E27FC236}">
                <a16:creationId xmlns:a16="http://schemas.microsoft.com/office/drawing/2014/main" id="{3446EBED-8845-3A05-5BFD-27CF54EE8FAD}"/>
              </a:ext>
            </a:extLst>
          </p:cNvPr>
          <p:cNvPicPr>
            <a:picLocks noChangeAspect="1"/>
          </p:cNvPicPr>
          <p:nvPr/>
        </p:nvPicPr>
        <p:blipFill>
          <a:blip r:embed="rId2"/>
          <a:stretch>
            <a:fillRect/>
          </a:stretch>
        </p:blipFill>
        <p:spPr>
          <a:xfrm>
            <a:off x="6853038" y="1608016"/>
            <a:ext cx="4970382" cy="4254710"/>
          </a:xfrm>
          <a:prstGeom prst="rect">
            <a:avLst/>
          </a:prstGeom>
          <a:ln w="15875">
            <a:solidFill>
              <a:schemeClr val="tx1"/>
            </a:solidFill>
          </a:ln>
        </p:spPr>
      </p:pic>
    </p:spTree>
    <p:extLst>
      <p:ext uri="{BB962C8B-B14F-4D97-AF65-F5344CB8AC3E}">
        <p14:creationId xmlns:p14="http://schemas.microsoft.com/office/powerpoint/2010/main" val="269085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33C7-5DE0-ED35-B6C7-FFFA80F933E5}"/>
              </a:ext>
            </a:extLst>
          </p:cNvPr>
          <p:cNvSpPr>
            <a:spLocks noGrp="1"/>
          </p:cNvSpPr>
          <p:nvPr>
            <p:ph type="title"/>
          </p:nvPr>
        </p:nvSpPr>
        <p:spPr>
          <a:xfrm>
            <a:off x="838200" y="365126"/>
            <a:ext cx="10515600" cy="916828"/>
          </a:xfrm>
        </p:spPr>
        <p:txBody>
          <a:bodyPr/>
          <a:lstStyle/>
          <a:p>
            <a:r>
              <a:rPr lang="en-US" b="1" dirty="0">
                <a:solidFill>
                  <a:schemeClr val="accent1"/>
                </a:solidFill>
              </a:rPr>
              <a:t>News from TIC (I)</a:t>
            </a:r>
          </a:p>
        </p:txBody>
      </p:sp>
      <p:sp>
        <p:nvSpPr>
          <p:cNvPr id="3" name="Content Placeholder 2">
            <a:extLst>
              <a:ext uri="{FF2B5EF4-FFF2-40B4-BE49-F238E27FC236}">
                <a16:creationId xmlns:a16="http://schemas.microsoft.com/office/drawing/2014/main" id="{8F94CDF6-9E5C-9334-1230-D6B157D3D8C2}"/>
              </a:ext>
            </a:extLst>
          </p:cNvPr>
          <p:cNvSpPr>
            <a:spLocks noGrp="1"/>
          </p:cNvSpPr>
          <p:nvPr>
            <p:ph idx="1"/>
          </p:nvPr>
        </p:nvSpPr>
        <p:spPr>
          <a:xfrm>
            <a:off x="285751" y="1362635"/>
            <a:ext cx="5553918" cy="4814328"/>
          </a:xfrm>
        </p:spPr>
        <p:txBody>
          <a:bodyPr>
            <a:normAutofit/>
          </a:bodyPr>
          <a:lstStyle/>
          <a:p>
            <a:r>
              <a:rPr lang="en-US" sz="1800" dirty="0"/>
              <a:t>August 21</a:t>
            </a:r>
            <a:r>
              <a:rPr lang="en-US" sz="1800" baseline="30000" dirty="0"/>
              <a:t>st</a:t>
            </a:r>
            <a:r>
              <a:rPr lang="en-US" sz="1800" dirty="0"/>
              <a:t>: </a:t>
            </a:r>
            <a:r>
              <a:rPr lang="en-US" sz="1800" i="1" dirty="0"/>
              <a:t>Far-Forward and Far-Backward Detectors</a:t>
            </a:r>
          </a:p>
          <a:p>
            <a:r>
              <a:rPr lang="en-US" sz="1800" dirty="0"/>
              <a:t> </a:t>
            </a:r>
            <a:r>
              <a:rPr lang="en-US" sz="1800" dirty="0">
                <a:hlinkClick r:id="rId2"/>
              </a:rPr>
              <a:t>https://indico.bnl.gov/event/19417</a:t>
            </a:r>
            <a:endParaRPr lang="en-US" sz="1800" dirty="0"/>
          </a:p>
          <a:p>
            <a:r>
              <a:rPr lang="en-US" sz="1800" i="1" dirty="0"/>
              <a:t>Goal: Understand the status of </a:t>
            </a:r>
            <a:r>
              <a:rPr lang="en-US" sz="1800" i="1"/>
              <a:t>the FBWD </a:t>
            </a:r>
            <a:r>
              <a:rPr lang="en-US" sz="1800" i="1" dirty="0"/>
              <a:t>integration</a:t>
            </a:r>
          </a:p>
          <a:p>
            <a:r>
              <a:rPr lang="en-US" sz="1800" dirty="0"/>
              <a:t>Integration (Yulia): </a:t>
            </a:r>
          </a:p>
          <a:p>
            <a:pPr lvl="1"/>
            <a:r>
              <a:rPr lang="en-US" sz="1400" dirty="0"/>
              <a:t>There has been substantial evolution and improvement of the designs for the luminosity monitor (location further down the beamline and the additional of a sweeper magnet) and the low-Q^2 tagger (the possibility of a secondary vacuum and impact on beam impedance) as a result of the excellent work of the DSC’s. </a:t>
            </a:r>
            <a:r>
              <a:rPr lang="en-US" sz="1400" dirty="0">
                <a:highlight>
                  <a:srgbClr val="FFFF00"/>
                </a:highlight>
              </a:rPr>
              <a:t>These design revisions need to be integrated with the beamline design and questions about the impact on beam impedance, the required thickness of exit windows, etc. answered in order to proceed to a detailed technical design. </a:t>
            </a:r>
            <a:r>
              <a:rPr lang="en-US" sz="1400" dirty="0"/>
              <a:t>At the present time, engineering resources for the project are heavily subscribed and the work done is prioritized.  The far-backward DSC’s should not expect substantial engineering progress until December at the earliest due to the limited engineering resources.</a:t>
            </a:r>
          </a:p>
        </p:txBody>
      </p:sp>
      <p:sp>
        <p:nvSpPr>
          <p:cNvPr id="4" name="Date Placeholder 3">
            <a:extLst>
              <a:ext uri="{FF2B5EF4-FFF2-40B4-BE49-F238E27FC236}">
                <a16:creationId xmlns:a16="http://schemas.microsoft.com/office/drawing/2014/main" id="{7D33121F-A12B-2C2F-F61B-3F4E54D47FE5}"/>
              </a:ext>
            </a:extLst>
          </p:cNvPr>
          <p:cNvSpPr>
            <a:spLocks noGrp="1"/>
          </p:cNvSpPr>
          <p:nvPr>
            <p:ph type="dt" sz="half" idx="10"/>
          </p:nvPr>
        </p:nvSpPr>
        <p:spPr/>
        <p:txBody>
          <a:bodyPr/>
          <a:lstStyle/>
          <a:p>
            <a:r>
              <a:rPr lang="en-US"/>
              <a:t>9/7/2023</a:t>
            </a:r>
          </a:p>
        </p:txBody>
      </p:sp>
      <p:sp>
        <p:nvSpPr>
          <p:cNvPr id="5" name="Footer Placeholder 4">
            <a:extLst>
              <a:ext uri="{FF2B5EF4-FFF2-40B4-BE49-F238E27FC236}">
                <a16:creationId xmlns:a16="http://schemas.microsoft.com/office/drawing/2014/main" id="{853FF146-1BE5-C9B0-66D5-5BD1A7D872CA}"/>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781BEF0B-551C-3A55-9824-84E1CBFEF8FF}"/>
              </a:ext>
            </a:extLst>
          </p:cNvPr>
          <p:cNvSpPr>
            <a:spLocks noGrp="1"/>
          </p:cNvSpPr>
          <p:nvPr>
            <p:ph type="sldNum" sz="quarter" idx="12"/>
          </p:nvPr>
        </p:nvSpPr>
        <p:spPr/>
        <p:txBody>
          <a:bodyPr/>
          <a:lstStyle/>
          <a:p>
            <a:fld id="{588949A8-7CCD-4D90-AA9A-1451BFC6FB3A}" type="slidenum">
              <a:rPr lang="en-US" smtClean="0"/>
              <a:t>9</a:t>
            </a:fld>
            <a:endParaRPr lang="en-US"/>
          </a:p>
        </p:txBody>
      </p:sp>
      <p:pic>
        <p:nvPicPr>
          <p:cNvPr id="8" name="Picture 7">
            <a:extLst>
              <a:ext uri="{FF2B5EF4-FFF2-40B4-BE49-F238E27FC236}">
                <a16:creationId xmlns:a16="http://schemas.microsoft.com/office/drawing/2014/main" id="{511BF122-1BB6-2D1D-373A-2C1BF657DC6C}"/>
              </a:ext>
            </a:extLst>
          </p:cNvPr>
          <p:cNvPicPr>
            <a:picLocks noChangeAspect="1"/>
          </p:cNvPicPr>
          <p:nvPr/>
        </p:nvPicPr>
        <p:blipFill>
          <a:blip r:embed="rId3"/>
          <a:stretch>
            <a:fillRect/>
          </a:stretch>
        </p:blipFill>
        <p:spPr>
          <a:xfrm>
            <a:off x="6352333" y="596154"/>
            <a:ext cx="5839667" cy="54050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8911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TotalTime>
  <Words>1728</Words>
  <Application>Microsoft Office PowerPoint</Application>
  <PresentationFormat>Widescreen</PresentationFormat>
  <Paragraphs>215</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Wingdings</vt:lpstr>
      <vt:lpstr>Office Theme</vt:lpstr>
      <vt:lpstr>1_Office Theme</vt:lpstr>
      <vt:lpstr>ePIC Collaboration News</vt:lpstr>
      <vt:lpstr>Hey John, start the recording….</vt:lpstr>
      <vt:lpstr>Today’s Agenda</vt:lpstr>
      <vt:lpstr>ePIC is busy!</vt:lpstr>
      <vt:lpstr>Reviews, Reviews, Reviews…</vt:lpstr>
      <vt:lpstr>ePIC Collaboration Structure </vt:lpstr>
      <vt:lpstr>Technical Coordination in ePIC</vt:lpstr>
      <vt:lpstr>Technical Integration Council</vt:lpstr>
      <vt:lpstr>News from TIC (I)</vt:lpstr>
      <vt:lpstr>News from TIC (II)</vt:lpstr>
      <vt:lpstr>News from TIC (III)</vt:lpstr>
      <vt:lpstr>Software and Computing</vt:lpstr>
      <vt:lpstr>Software and Computing Workshop</vt:lpstr>
      <vt:lpstr>Analysis</vt:lpstr>
      <vt:lpstr>Next Collaboration Meeting – Jan 2024</vt:lpstr>
      <vt:lpstr>Upcoming General Meeting Schedule</vt:lpstr>
      <vt:lpstr>EICUG Membership</vt:lpstr>
      <vt:lpstr>PowerPoint Presentation</vt:lpstr>
      <vt:lpstr>ePIC Resources – Get Connected!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 Collaboration Status</dc:title>
  <dc:creator>Lajoie, John G [PHYSA]</dc:creator>
  <cp:lastModifiedBy>Lajoie, John G [PHYSA]</cp:lastModifiedBy>
  <cp:revision>370</cp:revision>
  <dcterms:created xsi:type="dcterms:W3CDTF">2023-04-13T13:35:08Z</dcterms:created>
  <dcterms:modified xsi:type="dcterms:W3CDTF">2023-09-08T00:27:15Z</dcterms:modified>
</cp:coreProperties>
</file>