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26"/>
  </p:notesMasterIdLst>
  <p:sldIdLst>
    <p:sldId id="256" r:id="rId3"/>
    <p:sldId id="258" r:id="rId4"/>
    <p:sldId id="257" r:id="rId5"/>
    <p:sldId id="269" r:id="rId6"/>
    <p:sldId id="327" r:id="rId7"/>
    <p:sldId id="275" r:id="rId8"/>
    <p:sldId id="261" r:id="rId9"/>
    <p:sldId id="260" r:id="rId10"/>
    <p:sldId id="262" r:id="rId11"/>
    <p:sldId id="267" r:id="rId12"/>
    <p:sldId id="276" r:id="rId13"/>
    <p:sldId id="263" r:id="rId14"/>
    <p:sldId id="329" r:id="rId15"/>
    <p:sldId id="266" r:id="rId16"/>
    <p:sldId id="264" r:id="rId17"/>
    <p:sldId id="265" r:id="rId18"/>
    <p:sldId id="268" r:id="rId19"/>
    <p:sldId id="270" r:id="rId20"/>
    <p:sldId id="328" r:id="rId21"/>
    <p:sldId id="330" r:id="rId22"/>
    <p:sldId id="325" r:id="rId23"/>
    <p:sldId id="272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4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F43-E42E-438F-B899-0EA28979AF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1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024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41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54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5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7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1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6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0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77F6-4985-FFEC-FE90-1B76E0F4D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79404-7625-3733-1DEF-E91A73B2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24869-B99E-B5AC-75DC-C4B030FC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84D4-E0F4-BC46-BFF2-D5D60D17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FB24C-DF43-FDA8-4E57-2E0C3FA1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E14FA1C1-15C1-4FD3-9885-1588C0708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R&amp;D FY23</a:t>
            </a:r>
            <a:br>
              <a:rPr lang="en-US" dirty="0"/>
            </a:br>
            <a:r>
              <a:rPr lang="en-US" dirty="0"/>
              <a:t>VFM_ADC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08 / 22 /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Grzegorz W. Deptuch, Syed Hassan, Soumyajit Mandal, Nicholas St. John</a:t>
            </a:r>
          </a:p>
          <a:p>
            <a:r>
              <a:rPr lang="en-US" dirty="0"/>
              <a:t>(EIC-SC) 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BCB1-FA1A-F6EE-9BED-DAFA5B86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55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Progress of physical implementation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F780FD-6FEA-D7BC-CFF8-3CBE54E4B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2618" y="6316735"/>
            <a:ext cx="8865396" cy="3651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Sequencer</a:t>
            </a:r>
            <a:r>
              <a:rPr lang="en-US" sz="2000" b="1" dirty="0"/>
              <a:t> requires generation of 55 clock pulses / 1 conversion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FA4AF-29A9-4B77-B9F4-DB5CC25E2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10</a:t>
            </a:fld>
            <a:endParaRPr lang="en-US"/>
          </a:p>
        </p:txBody>
      </p: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2AB62433-F2C2-80C0-C542-BB9CA8D2E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" t="6636" r="387" b="11181"/>
          <a:stretch/>
        </p:blipFill>
        <p:spPr>
          <a:xfrm>
            <a:off x="2002709" y="867079"/>
            <a:ext cx="10007759" cy="5392782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986328A-4291-6C95-C0B4-8E96E813A214}"/>
              </a:ext>
            </a:extLst>
          </p:cNvPr>
          <p:cNvSpPr txBox="1">
            <a:spLocks/>
          </p:cNvSpPr>
          <p:nvPr/>
        </p:nvSpPr>
        <p:spPr>
          <a:xfrm>
            <a:off x="578227" y="1721523"/>
            <a:ext cx="157330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external walking-1 loop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314E9C1-A41B-A381-C8A8-C1DD48D714D2}"/>
              </a:ext>
            </a:extLst>
          </p:cNvPr>
          <p:cNvSpPr txBox="1">
            <a:spLocks/>
          </p:cNvSpPr>
          <p:nvPr/>
        </p:nvSpPr>
        <p:spPr>
          <a:xfrm>
            <a:off x="575980" y="2526107"/>
            <a:ext cx="157330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internal walking-1 loop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24C9A5B-3584-8E2B-53ED-F560CFF42101}"/>
              </a:ext>
            </a:extLst>
          </p:cNvPr>
          <p:cNvSpPr txBox="1">
            <a:spLocks/>
          </p:cNvSpPr>
          <p:nvPr/>
        </p:nvSpPr>
        <p:spPr>
          <a:xfrm>
            <a:off x="539673" y="3111393"/>
            <a:ext cx="1573305" cy="73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charge / discharge DAC capacitance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4E4B8E9-FC18-FB6D-376F-BDC957D9E76F}"/>
              </a:ext>
            </a:extLst>
          </p:cNvPr>
          <p:cNvSpPr txBox="1">
            <a:spLocks/>
          </p:cNvSpPr>
          <p:nvPr/>
        </p:nvSpPr>
        <p:spPr>
          <a:xfrm>
            <a:off x="537429" y="3963040"/>
            <a:ext cx="1573305" cy="541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redistribute charge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FD6751E-2B96-D8E5-0229-3CAD64EB5F2F}"/>
              </a:ext>
            </a:extLst>
          </p:cNvPr>
          <p:cNvSpPr txBox="1">
            <a:spLocks/>
          </p:cNvSpPr>
          <p:nvPr/>
        </p:nvSpPr>
        <p:spPr>
          <a:xfrm>
            <a:off x="535185" y="4814687"/>
            <a:ext cx="1573305" cy="73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reset DAC = new bit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0AB7EFE-F173-C63E-D68C-957F5BBED2FF}"/>
              </a:ext>
            </a:extLst>
          </p:cNvPr>
          <p:cNvSpPr txBox="1">
            <a:spLocks/>
          </p:cNvSpPr>
          <p:nvPr/>
        </p:nvSpPr>
        <p:spPr>
          <a:xfrm>
            <a:off x="532941" y="5666334"/>
            <a:ext cx="1573305" cy="47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err="1"/>
              <a:t>pauseable</a:t>
            </a:r>
            <a:r>
              <a:rPr lang="en-US" sz="1600" dirty="0"/>
              <a:t> clock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58062A52-C2EF-C422-6BA8-1C5A0B648A17}"/>
              </a:ext>
            </a:extLst>
          </p:cNvPr>
          <p:cNvSpPr/>
          <p:nvPr/>
        </p:nvSpPr>
        <p:spPr>
          <a:xfrm>
            <a:off x="537429" y="1563978"/>
            <a:ext cx="208429" cy="1479177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9EA6EA5-4D47-CF4A-0AEF-EC8C5CDD8722}"/>
              </a:ext>
            </a:extLst>
          </p:cNvPr>
          <p:cNvSpPr txBox="1">
            <a:spLocks/>
          </p:cNvSpPr>
          <p:nvPr/>
        </p:nvSpPr>
        <p:spPr>
          <a:xfrm rot="16200000">
            <a:off x="-951471" y="2112897"/>
            <a:ext cx="2725267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nested hardware “for loops”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2C3718-059C-879C-8ED8-1B8A0F75BB54}"/>
              </a:ext>
            </a:extLst>
          </p:cNvPr>
          <p:cNvSpPr txBox="1">
            <a:spLocks/>
          </p:cNvSpPr>
          <p:nvPr/>
        </p:nvSpPr>
        <p:spPr>
          <a:xfrm>
            <a:off x="8719272" y="2947364"/>
            <a:ext cx="157330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55 pulses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A793AB-8808-F25A-556F-7F2D6CBAD1AD}"/>
              </a:ext>
            </a:extLst>
          </p:cNvPr>
          <p:cNvSpPr txBox="1">
            <a:spLocks/>
          </p:cNvSpPr>
          <p:nvPr/>
        </p:nvSpPr>
        <p:spPr>
          <a:xfrm>
            <a:off x="8871672" y="3680529"/>
            <a:ext cx="157330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55 pulses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509423-7205-43BE-003D-E194AE8C7E3F}"/>
              </a:ext>
            </a:extLst>
          </p:cNvPr>
          <p:cNvSpPr txBox="1">
            <a:spLocks/>
          </p:cNvSpPr>
          <p:nvPr/>
        </p:nvSpPr>
        <p:spPr>
          <a:xfrm>
            <a:off x="9024072" y="4413694"/>
            <a:ext cx="157330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110 cycles (total)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C8D824-3FFE-4B60-12F7-6840C8754F5D}"/>
              </a:ext>
            </a:extLst>
          </p:cNvPr>
          <p:cNvSpPr txBox="1">
            <a:spLocks/>
          </p:cNvSpPr>
          <p:nvPr/>
        </p:nvSpPr>
        <p:spPr>
          <a:xfrm>
            <a:off x="8871672" y="3334544"/>
            <a:ext cx="157330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+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FD14F8-DEDB-B219-9BE3-A483E272583A}"/>
              </a:ext>
            </a:extLst>
          </p:cNvPr>
          <p:cNvSpPr txBox="1">
            <a:spLocks/>
          </p:cNvSpPr>
          <p:nvPr/>
        </p:nvSpPr>
        <p:spPr>
          <a:xfrm>
            <a:off x="9024072" y="4042993"/>
            <a:ext cx="157330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09780-839D-F992-818F-AA7529FAB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25522" t="94791" r="9416" b="1059"/>
          <a:stretch/>
        </p:blipFill>
        <p:spPr>
          <a:xfrm>
            <a:off x="3787676" y="5201705"/>
            <a:ext cx="8118841" cy="1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71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F11A-D18C-2E92-D8E9-B4AB2F46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8255"/>
            <a:ext cx="11800703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ADC Implementation – assuming “in RSU VFM_ADC”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AB25AC-D44A-E3A0-635E-C2DA8E956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000" dirty="0"/>
              <a:t>input MUX selects one of the vital signals for routing in for A-</a:t>
            </a:r>
            <a:r>
              <a:rPr lang="en-US" sz="2000" dirty="0" err="1"/>
              <a:t>toD</a:t>
            </a:r>
            <a:r>
              <a:rPr lang="en-US" sz="2000" dirty="0"/>
              <a:t> conversion;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scaler circuit is used to “translate” any input to fall within the range of the ADC (explained later)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924A1-680F-2E1A-9C0A-68B47BB0D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11</a:t>
            </a:fld>
            <a:endParaRPr lang="en-US"/>
          </a:p>
        </p:txBody>
      </p:sp>
      <p:pic>
        <p:nvPicPr>
          <p:cNvPr id="13" name="Content Placeholder 12" descr="A picture containing screenshot, text, rectangle, graphics&#10;&#10;Description automatically generated">
            <a:extLst>
              <a:ext uri="{FF2B5EF4-FFF2-40B4-BE49-F238E27FC236}">
                <a16:creationId xmlns:a16="http://schemas.microsoft.com/office/drawing/2014/main" id="{E3AC224F-B5F9-4FC9-1044-49214889F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17" y="1690688"/>
            <a:ext cx="5644983" cy="4486275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161E24-89B3-7F53-0BFE-3466D7ACF930}"/>
              </a:ext>
            </a:extLst>
          </p:cNvPr>
          <p:cNvSpPr txBox="1">
            <a:spLocks/>
          </p:cNvSpPr>
          <p:nvPr/>
        </p:nvSpPr>
        <p:spPr>
          <a:xfrm>
            <a:off x="6345195" y="1161255"/>
            <a:ext cx="536783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Top-level diagram of ADC within RSU </a:t>
            </a: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048557-0194-4BEE-623F-3459DF8B0350}"/>
              </a:ext>
            </a:extLst>
          </p:cNvPr>
          <p:cNvSpPr txBox="1">
            <a:spLocks/>
          </p:cNvSpPr>
          <p:nvPr/>
        </p:nvSpPr>
        <p:spPr>
          <a:xfrm>
            <a:off x="1588681" y="5083604"/>
            <a:ext cx="5181600" cy="88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1800" dirty="0"/>
              <a:t>advantage of VFM_ADC design is simplicity that may trade input range for a minimal complexity </a:t>
            </a:r>
          </a:p>
        </p:txBody>
      </p:sp>
    </p:spTree>
    <p:extLst>
      <p:ext uri="{BB962C8B-B14F-4D97-AF65-F5344CB8AC3E}">
        <p14:creationId xmlns:p14="http://schemas.microsoft.com/office/powerpoint/2010/main" val="185923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A10975-02B2-9743-36E7-67834375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32" y="3892030"/>
            <a:ext cx="3954627" cy="296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F46069-FBB6-15D6-15BF-3028EA98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217" y="1070068"/>
            <a:ext cx="3954627" cy="296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560C5-4704-0FF4-63EC-73C36A40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Matching of DAC Capacitors – Trimming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D310-4BA3-868E-FF80-542AA989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347" y="1253331"/>
            <a:ext cx="6164151" cy="49542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DAC capacitors (C1 and C2 in slide 5) must match to achieve required resolution of the ADC (10b);</a:t>
            </a:r>
          </a:p>
          <a:p>
            <a:pPr marL="457200" indent="-457200">
              <a:lnSpc>
                <a:spcPct val="150000"/>
              </a:lnSpc>
            </a:pPr>
            <a:r>
              <a:rPr lang="en-US" sz="1800" dirty="0"/>
              <a:t>capacitors will be slightly mismatched due to variations in manufacturing and </a:t>
            </a:r>
            <a:r>
              <a:rPr lang="en-US" sz="1800" dirty="0" err="1"/>
              <a:t>parasitics</a:t>
            </a:r>
            <a:r>
              <a:rPr lang="en-US" sz="1800" dirty="0"/>
              <a:t> and must be corrected;</a:t>
            </a:r>
            <a:endParaRPr lang="en-US" sz="1800" dirty="0"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figures show that to achieve a desired error of 0.5 LSB, charge redistribution capacitors are allowed to be mismatched only by 0.2%!</a:t>
            </a:r>
          </a:p>
          <a:p>
            <a:pPr marL="457200" indent="-457200">
              <a:lnSpc>
                <a:spcPct val="150000"/>
              </a:lnSpc>
            </a:pPr>
            <a:r>
              <a:rPr lang="en-US" sz="1800" dirty="0"/>
              <a:t>trimming DAC, made of an array of small capacitors adjusts C1 and C2 to match;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trimming DAC settings will only need to be setup once and will be done during calibration (explained later)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52547-1053-D578-2BDB-C28BD2963281}"/>
              </a:ext>
            </a:extLst>
          </p:cNvPr>
          <p:cNvSpPr txBox="1"/>
          <p:nvPr/>
        </p:nvSpPr>
        <p:spPr>
          <a:xfrm>
            <a:off x="5917842" y="859643"/>
            <a:ext cx="548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INL and DNL for mismatch of capacitors = 0.2%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02348-72A8-C76F-5F2A-0C3BD854C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13110D1-EC04-F63B-AADE-45DAFBF3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2" y="1825626"/>
            <a:ext cx="5651499" cy="420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54848-7B95-1F1A-F163-BDB653F4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07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Choice of Nominal DAC Capacitance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52F6B-855B-2087-9C01-23908A81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59" y="936983"/>
            <a:ext cx="6452638" cy="5193361"/>
          </a:xfrm>
        </p:spPr>
        <p:txBody>
          <a:bodyPr>
            <a:no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nominal value of capacitance of charge redistribution capacitors affects performance as well as efficiency of the ADC;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If </a:t>
            </a:r>
            <a:r>
              <a:rPr lang="en-US" sz="1600" dirty="0" err="1"/>
              <a:t>C</a:t>
            </a:r>
            <a:r>
              <a:rPr lang="en-US" sz="1600" baseline="-25000" dirty="0" err="1"/>
              <a:t>nom</a:t>
            </a:r>
            <a:r>
              <a:rPr lang="en-US" sz="1600" dirty="0"/>
              <a:t> is </a:t>
            </a:r>
            <a:r>
              <a:rPr lang="en-US" sz="1600" b="1" dirty="0"/>
              <a:t>too small</a:t>
            </a:r>
            <a:r>
              <a:rPr lang="en-US" sz="1600" dirty="0"/>
              <a:t>: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 err="1"/>
              <a:t>kT</a:t>
            </a:r>
            <a:r>
              <a:rPr lang="en-US" sz="1600" dirty="0"/>
              <a:t>/C noise will dominate;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matching of capacitors with high precision is difficult;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If </a:t>
            </a:r>
            <a:r>
              <a:rPr lang="en-US" sz="1600" dirty="0" err="1"/>
              <a:t>C</a:t>
            </a:r>
            <a:r>
              <a:rPr lang="en-US" sz="1600" baseline="-25000" dirty="0" err="1"/>
              <a:t>nom</a:t>
            </a:r>
            <a:r>
              <a:rPr lang="en-US" sz="1600" baseline="-25000" dirty="0"/>
              <a:t> </a:t>
            </a:r>
            <a:r>
              <a:rPr lang="en-US" sz="1600" dirty="0"/>
              <a:t>is </a:t>
            </a:r>
            <a:r>
              <a:rPr lang="en-US" sz="1600" b="1" dirty="0"/>
              <a:t>too large</a:t>
            </a:r>
            <a:r>
              <a:rPr lang="en-US" sz="1600" dirty="0"/>
              <a:t>: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circuit area </a:t>
            </a:r>
            <a:r>
              <a:rPr lang="en-US" sz="1800" dirty="0">
                <a:latin typeface="Wingdings 3" panose="05040102010807070707" pitchFamily="18" charset="2"/>
              </a:rPr>
              <a:t>æ</a:t>
            </a:r>
            <a:r>
              <a:rPr lang="en-US" sz="1800" dirty="0"/>
              <a:t>;</a:t>
            </a:r>
            <a:endParaRPr lang="en-US" sz="1600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power consumption </a:t>
            </a:r>
            <a:r>
              <a:rPr lang="en-US" sz="1600" dirty="0">
                <a:latin typeface="Wingdings 3" panose="05040102010807070707" pitchFamily="18" charset="2"/>
              </a:rPr>
              <a:t>æ</a:t>
            </a:r>
            <a:r>
              <a:rPr lang="en-US" sz="1600" dirty="0"/>
              <a:t> to charge such big capacitors;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good balance between these constraints </a:t>
            </a:r>
            <a:r>
              <a:rPr lang="en-US" sz="1600" dirty="0">
                <a:latin typeface="Wingdings 3" panose="05040102010807070707" pitchFamily="18" charset="2"/>
              </a:rPr>
              <a:t>Æ</a:t>
            </a:r>
            <a:r>
              <a:rPr lang="en-US" sz="1600" dirty="0"/>
              <a:t> (150 – 250) </a:t>
            </a:r>
            <a:r>
              <a:rPr lang="en-US" sz="1600" dirty="0" err="1"/>
              <a:t>fF</a:t>
            </a:r>
            <a:endParaRPr lang="en-US" sz="1600" dirty="0"/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Monte Carlo simulations in </a:t>
            </a:r>
            <a:r>
              <a:rPr lang="en-US" sz="1600" dirty="0" err="1"/>
              <a:t>TPSCo</a:t>
            </a:r>
            <a:r>
              <a:rPr lang="en-US" sz="1600" dirty="0"/>
              <a:t> 65nm to model dispersion of the capacitors are required to determine required range of the trimming DAC;</a:t>
            </a:r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6-bit tuning range sufficient (implementation in TSMC 65nm);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B0168-57FE-7544-1D08-B7ADFC1D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AA2F-24B7-3121-2F96-FBF82766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50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Matching of DAC Capacitors – Minimizing Parasitic Capacitance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46E8-D14B-68B6-2F36-4D55126AF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183900"/>
            <a:ext cx="6750140" cy="528129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parasitic capacitances connected to charge redistribution capacitors must be minimized or made even and not signal-dependent;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minimization of parasitic capacitances is next after using the trimming DAC to minimize mismatching of C1 and C2;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parasitic capacitance sources are: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switches S1-S4 </a:t>
            </a:r>
            <a:r>
              <a:rPr lang="en-US" sz="1800" dirty="0">
                <a:latin typeface="Wingdings 3" panose="05040102010807070707" pitchFamily="18" charset="2"/>
              </a:rPr>
              <a:t>e</a:t>
            </a:r>
            <a:r>
              <a:rPr lang="en-US" dirty="0"/>
              <a:t> minimum size switches, </a:t>
            </a:r>
            <a:br>
              <a:rPr lang="en-US" dirty="0"/>
            </a:br>
            <a:r>
              <a:rPr lang="en-US" dirty="0"/>
              <a:t>which add very little </a:t>
            </a:r>
            <a:r>
              <a:rPr lang="en-US" dirty="0" err="1"/>
              <a:t>parasitics</a:t>
            </a:r>
            <a:r>
              <a:rPr lang="en-US" dirty="0"/>
              <a:t>,</a:t>
            </a:r>
          </a:p>
          <a:p>
            <a:pPr marL="1146175" lvl="2" indent="-231775">
              <a:lnSpc>
                <a:spcPct val="160000"/>
              </a:lnSpc>
            </a:pPr>
            <a:r>
              <a:rPr lang="en-US" dirty="0"/>
              <a:t>furthermore, symmetricity of switches is crucial;</a:t>
            </a:r>
          </a:p>
          <a:p>
            <a:pPr marL="1146175" lvl="2" indent="-231775">
              <a:lnSpc>
                <a:spcPct val="160000"/>
              </a:lnSpc>
            </a:pPr>
            <a:r>
              <a:rPr lang="en-US" dirty="0">
                <a:cs typeface="Arial"/>
              </a:rPr>
              <a:t>+ a bit of </a:t>
            </a:r>
            <a:r>
              <a:rPr lang="en-US" dirty="0" err="1">
                <a:cs typeface="Arial"/>
              </a:rPr>
              <a:t>parasitics</a:t>
            </a:r>
            <a:r>
              <a:rPr lang="en-US" dirty="0">
                <a:cs typeface="Arial"/>
              </a:rPr>
              <a:t>/layout asymmetries;</a:t>
            </a:r>
            <a:endParaRPr lang="en-US" dirty="0"/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comparator input</a:t>
            </a:r>
            <a:endParaRPr lang="en-US" dirty="0">
              <a:cs typeface="Arial"/>
            </a:endParaRPr>
          </a:p>
          <a:p>
            <a:pPr marL="1371600" lvl="2" indent="-457200">
              <a:lnSpc>
                <a:spcPct val="160000"/>
              </a:lnSpc>
            </a:pPr>
            <a:r>
              <a:rPr lang="en-US" dirty="0"/>
              <a:t>comparator input is a source-follower designed with </a:t>
            </a:r>
            <a:br>
              <a:rPr lang="en-US" dirty="0"/>
            </a:br>
            <a:r>
              <a:rPr lang="en-US" dirty="0"/>
              <a:t>input capacitance nearing zero (&lt; 0.1 </a:t>
            </a:r>
            <a:r>
              <a:rPr lang="en-US" dirty="0" err="1"/>
              <a:t>fF</a:t>
            </a:r>
            <a:r>
              <a:rPr lang="en-US" dirty="0"/>
              <a:t>) and signal independent;</a:t>
            </a:r>
          </a:p>
          <a:p>
            <a:pPr marL="457200" indent="-457200">
              <a:lnSpc>
                <a:spcPct val="160000"/>
              </a:lnSpc>
              <a:buChar char="•"/>
            </a:pPr>
            <a:r>
              <a:rPr lang="en-US" dirty="0">
                <a:cs typeface="Arial"/>
              </a:rPr>
              <a:t>trimming of C1 and C2 is achieved with additional metal overlap capacitors (a few tens of </a:t>
            </a:r>
            <a:r>
              <a:rPr lang="en-US" dirty="0" err="1">
                <a:cs typeface="Arial"/>
              </a:rPr>
              <a:t>aF</a:t>
            </a:r>
            <a:r>
              <a:rPr lang="en-US" dirty="0">
                <a:cs typeface="Arial"/>
              </a:rPr>
              <a:t> steps) that can be turned on/off via bootstrapping</a:t>
            </a:r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5CC4BFF5-FB0F-4E3E-0E78-71EED56D7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03" y="2222023"/>
            <a:ext cx="6662019" cy="34640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E848E-41D2-3B1B-BE76-63CCE49F1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004C-9363-68EB-994D-6E8C3F83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8" y="7321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Generation of DAC Reference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77F9-5ECF-9E0B-9101-165AD298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13" y="989372"/>
            <a:ext cx="7072112" cy="522468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capacitive DAC requires reference voltage that will charge one of charge redistribution capacitors when d</a:t>
            </a:r>
            <a:r>
              <a:rPr lang="en-US" sz="2000" baseline="-25000" dirty="0"/>
              <a:t>N-1</a:t>
            </a:r>
            <a:r>
              <a:rPr lang="en-US" sz="2000" dirty="0"/>
              <a:t> = 1;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this voltage will need to be, either, generated inside ADC (per VFM_ADC in each RSU) or fed from outside to VFM_ADC (one for all ADCs);</a:t>
            </a:r>
            <a:endParaRPr lang="en-US" sz="2000" dirty="0">
              <a:cs typeface="Arial"/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reference voltage generator requirements:</a:t>
            </a:r>
            <a:endParaRPr lang="en-US" sz="2000" dirty="0">
              <a:cs typeface="Arial"/>
            </a:endParaRP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low-impedance output to charge capacitor within required time,</a:t>
            </a:r>
            <a:endParaRPr lang="en-US" sz="1600" dirty="0">
              <a:cs typeface="Arial"/>
            </a:endParaRP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600" dirty="0" err="1"/>
              <a:t>P</a:t>
            </a:r>
            <a:r>
              <a:rPr lang="en-US" sz="1600" baseline="-25000" dirty="0" err="1"/>
              <a:t>ower</a:t>
            </a:r>
            <a:r>
              <a:rPr lang="en-US" sz="1600" dirty="0" err="1"/>
              <a:t>V</a:t>
            </a:r>
            <a:r>
              <a:rPr lang="en-US" sz="1600" baseline="-25000" dirty="0" err="1"/>
              <a:t>oltage</a:t>
            </a:r>
            <a:r>
              <a:rPr lang="en-US" sz="1600" dirty="0" err="1"/>
              <a:t>T</a:t>
            </a:r>
            <a:r>
              <a:rPr lang="en-US" sz="1600" baseline="-25000" dirty="0" err="1"/>
              <a:t>emperature</a:t>
            </a:r>
            <a:r>
              <a:rPr lang="en-US" sz="1600" dirty="0"/>
              <a:t> corners robust,</a:t>
            </a:r>
            <a:endParaRPr lang="en-US" sz="1600" dirty="0">
              <a:cs typeface="Arial"/>
            </a:endParaRP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Ideally would one </a:t>
            </a:r>
            <a:r>
              <a:rPr lang="en-US" sz="1600" dirty="0" err="1"/>
              <a:t>referencefor</a:t>
            </a:r>
            <a:r>
              <a:rPr lang="en-US" sz="1600" dirty="0"/>
              <a:t> all VFM_ADCs,</a:t>
            </a:r>
            <a:endParaRPr lang="en-US" sz="1600" dirty="0">
              <a:cs typeface="Arial"/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there are three main options to provide this reference voltage:</a:t>
            </a:r>
            <a:endParaRPr lang="en-US" sz="2000" dirty="0">
              <a:cs typeface="Arial"/>
            </a:endParaRP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low-impedance trace fed to all VFM_ADCs</a:t>
            </a:r>
            <a:endParaRPr lang="en-US" sz="1600" dirty="0">
              <a:cs typeface="Arial"/>
            </a:endParaRP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local PVT-robust reference voltage</a:t>
            </a:r>
            <a:endParaRPr lang="en-US" sz="1600" dirty="0">
              <a:cs typeface="Arial"/>
            </a:endParaRP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set VREF to VDDA</a:t>
            </a:r>
            <a:endParaRPr lang="en-US" sz="16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2DCF1-9E7F-6CDF-2B28-00D7D8210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picture containing black, darkness, moon, space&#10;&#10;Description automatically generated">
            <a:extLst>
              <a:ext uri="{FF2B5EF4-FFF2-40B4-BE49-F238E27FC236}">
                <a16:creationId xmlns:a16="http://schemas.microsoft.com/office/drawing/2014/main" id="{25C45515-2400-C11F-1039-20D09269C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51" y="2095550"/>
            <a:ext cx="5913549" cy="310100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E1FEE7-564E-12AF-90AA-73D7BD1E93F1}"/>
              </a:ext>
            </a:extLst>
          </p:cNvPr>
          <p:cNvSpPr txBox="1">
            <a:spLocks/>
          </p:cNvSpPr>
          <p:nvPr/>
        </p:nvSpPr>
        <p:spPr>
          <a:xfrm>
            <a:off x="2711612" y="5959223"/>
            <a:ext cx="536783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under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83803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1419-267F-AF89-57F1-5E9758C4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1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Connecting Signals to VFM_ADC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40A6F-5074-0745-22E9-414D8BB7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9" y="891903"/>
            <a:ext cx="7458478" cy="50581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variety of different input signals will be measured by VFM_ADC </a:t>
            </a:r>
            <a:r>
              <a:rPr lang="en-US" sz="1600" dirty="0">
                <a:latin typeface="Wingdings 3" panose="05040102010807070707" pitchFamily="18" charset="2"/>
              </a:rPr>
              <a:t>Æ</a:t>
            </a:r>
            <a:r>
              <a:rPr lang="en-US" sz="1600" dirty="0"/>
              <a:t> so inputs must be multiplexed;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some signals may operate on higher power supply than VFM_ADC (also it depends on power regulation scheme and available power supplies on sensors), but still rail-to-rail operation is required </a:t>
            </a:r>
            <a:br>
              <a:rPr lang="en-US" sz="1600" dirty="0"/>
            </a:br>
            <a:r>
              <a:rPr lang="en-US" sz="1600" dirty="0"/>
              <a:t>(for monitoring power supplies):</a:t>
            </a:r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input scaler circuit (capacitive divider) can translate </a:t>
            </a:r>
            <a:br>
              <a:rPr lang="en-US" sz="1600" dirty="0"/>
            </a:br>
            <a:r>
              <a:rPr lang="en-US" sz="1600" dirty="0"/>
              <a:t>signals that are above or below (0 – 1.2) V operating </a:t>
            </a:r>
            <a:br>
              <a:rPr lang="en-US" sz="1600" dirty="0"/>
            </a:br>
            <a:r>
              <a:rPr lang="en-US" sz="1600" dirty="0"/>
              <a:t>range into that of VFM_ADC,</a:t>
            </a:r>
            <a:endParaRPr lang="en-US" sz="1600" dirty="0">
              <a:cs typeface="Arial"/>
            </a:endParaRPr>
          </a:p>
          <a:p>
            <a:pPr lvl="1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cs typeface="Arial"/>
              </a:rPr>
              <a:t>control of scaler will be part of the sequencer.</a:t>
            </a:r>
            <a:endParaRPr lang="en-US" sz="1600" dirty="0"/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input scaler can be implemented via </a:t>
            </a:r>
            <a:br>
              <a:rPr lang="en-US" sz="1600" dirty="0"/>
            </a:br>
            <a:r>
              <a:rPr lang="en-US" sz="1600" dirty="0"/>
              <a:t>simple charge divider since input capacitance of VFM_ADC input is zero;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sz="1600" dirty="0"/>
              <a:t>scaler can be used as opposed to buffer due to zero input capacitance from comparator.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72CF-6402-A4DE-6DDD-162A51A20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A white hexagon with black text&#10;&#10;Description automatically generated with low confidence">
            <a:extLst>
              <a:ext uri="{FF2B5EF4-FFF2-40B4-BE49-F238E27FC236}">
                <a16:creationId xmlns:a16="http://schemas.microsoft.com/office/drawing/2014/main" id="{4AC1A29A-7E4E-96CD-8583-F848A15A8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853862"/>
            <a:ext cx="6096001" cy="22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2A34-52B8-042D-53D1-A7B3A0FC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1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815A-74D5-8F37-D09F-34952B6C0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34" y="1374864"/>
            <a:ext cx="11049000" cy="42071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calibration is simpler than for binary-weighted SAR ADC;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only single weight set (trimming DAC) needs to be adjusted and stored,</a:t>
            </a:r>
            <a:endParaRPr lang="en-US" sz="1600" dirty="0">
              <a:cs typeface="Arial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cs typeface="Arial"/>
              </a:rPr>
              <a:t>known </a:t>
            </a:r>
            <a:r>
              <a:rPr lang="en-US" sz="1600" b="1" dirty="0">
                <a:cs typeface="Arial"/>
              </a:rPr>
              <a:t>input signal</a:t>
            </a:r>
            <a:r>
              <a:rPr lang="en-US" sz="1600" dirty="0">
                <a:cs typeface="Arial"/>
              </a:rPr>
              <a:t> needs to be converted multiple times for varied capacitive DAC settings to obtain set that results in best DNL/INL.</a:t>
            </a:r>
            <a:endParaRPr lang="en-US" sz="16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what will the </a:t>
            </a:r>
            <a:r>
              <a:rPr lang="en-US" sz="1600" b="1" dirty="0"/>
              <a:t>input signal</a:t>
            </a:r>
            <a:r>
              <a:rPr lang="en-US" sz="1600" dirty="0"/>
              <a:t> be?</a:t>
            </a:r>
            <a:endParaRPr lang="en-US" sz="1600" dirty="0">
              <a:cs typeface="Arial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high resolution ramps </a:t>
            </a:r>
            <a:r>
              <a:rPr lang="en-US" sz="1600" dirty="0">
                <a:ea typeface="+mn-lt"/>
                <a:cs typeface="+mn-lt"/>
              </a:rPr>
              <a:t>(stepped static signal)</a:t>
            </a:r>
            <a:r>
              <a:rPr lang="en-US" sz="1600" dirty="0"/>
              <a:t> are difficult to implement, and the calibration process will be slow</a:t>
            </a:r>
            <a:endParaRPr lang="en-US" sz="1600" dirty="0">
              <a:cs typeface="Arial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low-distortion, precise sine waves are simpler to create</a:t>
            </a:r>
            <a:endParaRPr lang="en-US" sz="1600" dirty="0">
              <a:cs typeface="Arial" panose="020B0604020202020204"/>
            </a:endParaRP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this input signal will need to be routed across the entire chip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cs typeface="Arial"/>
              </a:rPr>
              <a:t>frequency of input sine wave needs to be determined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code-Density Test (CDT) will be used to analyze the test results and set the capacitive trimming DAC weights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this process is fast and simple</a:t>
            </a:r>
            <a:endParaRPr lang="en-US" sz="1600" dirty="0"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calibration should only need to be repeated if there are power supply issues or accumulated radiation damage</a:t>
            </a:r>
            <a:endParaRPr lang="en-US" sz="16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B6F16-A179-6FC9-CDA2-A0C322B11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3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2CF4-54BF-5C76-142B-0BA4A843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1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Status of VFM_ADC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73A9-6ACB-FD7D-3057-145943BF7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543525"/>
            <a:ext cx="6202787" cy="4013598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schematics of all analog blocks are made but tuning is required;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sequencer schematic is done, and layout is underway;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on-demand clock generator within sequencer is laid out and extracted view has been tested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layout area was minimized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all routing was limited to lower two metal layers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higher metal layers will be saved to implement charge redistribution capacitors as </a:t>
            </a:r>
            <a:r>
              <a:rPr lang="en-US" sz="1600" dirty="0" err="1"/>
              <a:t>M</a:t>
            </a:r>
            <a:r>
              <a:rPr lang="en-US" sz="1600" baseline="-25000" dirty="0" err="1"/>
              <a:t>etal</a:t>
            </a:r>
            <a:r>
              <a:rPr lang="en-US" sz="1600" dirty="0" err="1"/>
              <a:t>O</a:t>
            </a:r>
            <a:r>
              <a:rPr lang="en-US" sz="1600" baseline="-25000" dirty="0" err="1"/>
              <a:t>xide</a:t>
            </a:r>
            <a:r>
              <a:rPr lang="en-US" sz="1600" dirty="0" err="1"/>
              <a:t>M</a:t>
            </a:r>
            <a:r>
              <a:rPr lang="en-US" sz="1600" baseline="-25000" dirty="0" err="1"/>
              <a:t>etal</a:t>
            </a:r>
            <a:r>
              <a:rPr lang="en-US" sz="1600" dirty="0"/>
              <a:t> structures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03D66-87EA-E37C-8BC3-0A9BED0DFEFE}"/>
              </a:ext>
            </a:extLst>
          </p:cNvPr>
          <p:cNvSpPr txBox="1"/>
          <p:nvPr/>
        </p:nvSpPr>
        <p:spPr>
          <a:xfrm>
            <a:off x="7692839" y="5208033"/>
            <a:ext cx="243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Clock frequency (layout)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(5.916 – 59.25) 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FFC9D-34F1-203F-382B-D80234C5B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F4E2C-6EF1-2739-4BBC-792B6789A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85" y="1300877"/>
            <a:ext cx="5295344" cy="39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BCB1-FA1A-F6EE-9BED-DAFA5B86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55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Progress of Physical Implementation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F780FD-6FEA-D7BC-CFF8-3CBE54E4B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441" y="1116105"/>
            <a:ext cx="8865396" cy="2427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Sequencer layout is underway </a:t>
            </a:r>
          </a:p>
          <a:p>
            <a:r>
              <a:rPr lang="en-US" sz="2000" dirty="0"/>
              <a:t>Design-for-Manufacturability and recommended layout rules used;</a:t>
            </a:r>
          </a:p>
          <a:p>
            <a:r>
              <a:rPr lang="en-US" sz="2000" dirty="0"/>
              <a:t>estimate total area to be occupied by VFM-ADC;</a:t>
            </a:r>
          </a:p>
          <a:p>
            <a:r>
              <a:rPr lang="en-US" sz="2000" dirty="0"/>
              <a:t>assess of performance of full-custom logic in comparison with another </a:t>
            </a:r>
            <a:br>
              <a:rPr lang="en-US" sz="2000" dirty="0"/>
            </a:br>
            <a:r>
              <a:rPr lang="en-US" sz="2000" dirty="0"/>
              <a:t>65 nm CMOS process (in-pixel ADC);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FA4AF-29A9-4B77-B9F4-DB5CC25E2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C604B2-57AA-468E-88FC-9FCEF16994EE}"/>
              </a:ext>
            </a:extLst>
          </p:cNvPr>
          <p:cNvSpPr txBox="1">
            <a:spLocks/>
          </p:cNvSpPr>
          <p:nvPr/>
        </p:nvSpPr>
        <p:spPr>
          <a:xfrm>
            <a:off x="9725791" y="5068255"/>
            <a:ext cx="2345902" cy="902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pauseable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, clock generator of configurable frequency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E0E58BA-28B3-6D60-4451-F332B949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712" y="133616"/>
            <a:ext cx="2600688" cy="4934639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38762CF-B18C-27CA-0BD5-F733B2A1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25" y="3590877"/>
            <a:ext cx="7169024" cy="305398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61E5A9-AEFF-1D15-A65C-D820A972A5D3}"/>
              </a:ext>
            </a:extLst>
          </p:cNvPr>
          <p:cNvCxnSpPr/>
          <p:nvPr/>
        </p:nvCxnSpPr>
        <p:spPr>
          <a:xfrm flipV="1">
            <a:off x="10172700" y="5105112"/>
            <a:ext cx="0" cy="4638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6AD354D-659D-6DBC-6813-4249427205FF}"/>
              </a:ext>
            </a:extLst>
          </p:cNvPr>
          <p:cNvSpPr txBox="1">
            <a:spLocks/>
          </p:cNvSpPr>
          <p:nvPr/>
        </p:nvSpPr>
        <p:spPr>
          <a:xfrm>
            <a:off x="9840086" y="5894511"/>
            <a:ext cx="2345902" cy="64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Johnson counter based walking-1, external loop sequencer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DC7F31-8F33-C3F6-DE42-C8028C4D8F3A}"/>
              </a:ext>
            </a:extLst>
          </p:cNvPr>
          <p:cNvCxnSpPr>
            <a:cxnSpLocks/>
          </p:cNvCxnSpPr>
          <p:nvPr/>
        </p:nvCxnSpPr>
        <p:spPr>
          <a:xfrm flipH="1">
            <a:off x="9313837" y="6223965"/>
            <a:ext cx="59930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C56AC8-D63B-6DB0-ACE8-AEC311CE88C8}"/>
              </a:ext>
            </a:extLst>
          </p:cNvPr>
          <p:cNvSpPr txBox="1">
            <a:spLocks/>
          </p:cNvSpPr>
          <p:nvPr/>
        </p:nvSpPr>
        <p:spPr>
          <a:xfrm>
            <a:off x="436836" y="4784675"/>
            <a:ext cx="1472649" cy="64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~40% of total sequencer design</a:t>
            </a:r>
          </a:p>
        </p:txBody>
      </p:sp>
    </p:spTree>
    <p:extLst>
      <p:ext uri="{BB962C8B-B14F-4D97-AF65-F5344CB8AC3E}">
        <p14:creationId xmlns:p14="http://schemas.microsoft.com/office/powerpoint/2010/main" val="30147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8573-C3FA-FD68-434B-3C0C2FAE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5339-415B-57C8-A65A-68398A891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570131"/>
            <a:ext cx="518160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dirty="0"/>
              <a:t>ALICE-ITS3 / EIC large-area reticle- stitched sensors will be made up of multiple “units” (Repeated Sensor Units - RSU) of pixels with their own respective domains and peripheries;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/>
              <a:t>These separate peripheries will contain power management and communication (slow-control + data transmission) circuitry per domain;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/>
              <a:t>Proposed units will be identical but autonomous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/>
              <a:t>from one</a:t>
            </a:r>
            <a:r>
              <a:rPr lang="en-US" sz="2000" strike="sngStrike" dirty="0"/>
              <a:t> </a:t>
            </a:r>
            <a:r>
              <a:rPr lang="en-US" sz="2000" dirty="0"/>
              <a:t>another;</a:t>
            </a:r>
          </a:p>
        </p:txBody>
      </p:sp>
      <p:pic>
        <p:nvPicPr>
          <p:cNvPr id="5" name="Picture 4" descr="A picture containing text, screenshot, square, rectangle&#10;&#10;Description automatically generated">
            <a:extLst>
              <a:ext uri="{FF2B5EF4-FFF2-40B4-BE49-F238E27FC236}">
                <a16:creationId xmlns:a16="http://schemas.microsoft.com/office/drawing/2014/main" id="{E5CCD698-5B63-32F3-CC32-B9FDC8B03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13" y="1620880"/>
            <a:ext cx="5522987" cy="36850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3F5C5-8A82-0563-6D1E-5CA4CF4D9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FA1C1-15C1-4FD3-9885-1588C0708C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BCF657-5F97-2D0E-893F-EAD1F2796B0B}"/>
              </a:ext>
            </a:extLst>
          </p:cNvPr>
          <p:cNvSpPr txBox="1">
            <a:spLocks/>
          </p:cNvSpPr>
          <p:nvPr/>
        </p:nvSpPr>
        <p:spPr>
          <a:xfrm>
            <a:off x="6359413" y="5578836"/>
            <a:ext cx="4999186" cy="68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Illustrates given power regulation scheme with local, per RSU regulators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124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2315-F0DF-5B4F-65FD-4030D6B1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1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5ED6-FC88-8056-6DC2-3D6AA715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194561"/>
            <a:ext cx="11049000" cy="42071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on-demand VFM_ADC designed for low-power and minimum area is underway in </a:t>
            </a:r>
            <a:r>
              <a:rPr lang="en-US" sz="1800" dirty="0" err="1"/>
              <a:t>TPSCo</a:t>
            </a:r>
            <a:r>
              <a:rPr lang="en-US" sz="1800"/>
              <a:t> 65 nm</a:t>
            </a:r>
            <a:r>
              <a:rPr lang="en-US" sz="1800" dirty="0"/>
              <a:t>;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there are variety of decisions still to be made on how best to implement this on-demand ADC scheme within whole Large Area Sensors to integrate within THE SYSTEM;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target as one of test structure for ER2 submission and inclusion in full sensors;</a:t>
            </a:r>
            <a:endParaRPr lang="en-US" sz="1800" dirty="0"/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CB9219-67CF-41A1-A2E2-16196F260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448187"/>
              </p:ext>
            </p:extLst>
          </p:nvPr>
        </p:nvGraphicFramePr>
        <p:xfrm>
          <a:off x="390591" y="4080512"/>
          <a:ext cx="11578241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80">
                  <a:extLst>
                    <a:ext uri="{9D8B030D-6E8A-4147-A177-3AD203B41FA5}">
                      <a16:colId xmlns:a16="http://schemas.microsoft.com/office/drawing/2014/main" val="2020176188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374485480"/>
                    </a:ext>
                  </a:extLst>
                </a:gridCol>
                <a:gridCol w="2096453">
                  <a:extLst>
                    <a:ext uri="{9D8B030D-6E8A-4147-A177-3AD203B41FA5}">
                      <a16:colId xmlns:a16="http://schemas.microsoft.com/office/drawing/2014/main" val="1549324693"/>
                    </a:ext>
                  </a:extLst>
                </a:gridCol>
                <a:gridCol w="2373630">
                  <a:extLst>
                    <a:ext uri="{9D8B030D-6E8A-4147-A177-3AD203B41FA5}">
                      <a16:colId xmlns:a16="http://schemas.microsoft.com/office/drawing/2014/main" val="2850644750"/>
                    </a:ext>
                  </a:extLst>
                </a:gridCol>
                <a:gridCol w="4113498">
                  <a:extLst>
                    <a:ext uri="{9D8B030D-6E8A-4147-A177-3AD203B41FA5}">
                      <a16:colId xmlns:a16="http://schemas.microsoft.com/office/drawing/2014/main" val="262223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Conversion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Layout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of External Signals Needed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18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bits</a:t>
                      </a:r>
                    </a:p>
                    <a:p>
                      <a:pPr algn="ctr"/>
                      <a:r>
                        <a:rPr lang="en-US" dirty="0"/>
                        <a:t>ENOB: &gt;10bits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 – 1.2) V*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(0.82 – 8.36)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(3,000 – 5,000)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  <a:p>
                      <a:pPr algn="ctr"/>
                      <a:r>
                        <a:rPr lang="en-US"/>
                        <a:t>(VDD, VDDA, VREF, CAL_INPUT)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5489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*: assuming availability of &gt;1.2 V power supply, i.e. 1.8V</a:t>
                      </a:r>
                    </a:p>
                    <a:p>
                      <a:pPr algn="ctr"/>
                      <a:r>
                        <a:rPr lang="en-US" dirty="0"/>
                        <a:t>**: estimated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2057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EA1DE0-7458-CAD9-78E8-EF5F5EC49A61}"/>
              </a:ext>
            </a:extLst>
          </p:cNvPr>
          <p:cNvSpPr txBox="1"/>
          <p:nvPr/>
        </p:nvSpPr>
        <p:spPr>
          <a:xfrm>
            <a:off x="2024272" y="3711180"/>
            <a:ext cx="812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VFM_ADC Characteristics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F10C-5A40-08E0-21B6-8C81C13BE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1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ow Far Can You Drive Your Mazda Vehicle with the Low Fuel Warning Light  On? | Bob Baker Mazda">
            <a:extLst>
              <a:ext uri="{FF2B5EF4-FFF2-40B4-BE49-F238E27FC236}">
                <a16:creationId xmlns:a16="http://schemas.microsoft.com/office/drawing/2014/main" id="{BEBE95F2-911F-4327-9BE4-D5BD300B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9091" r="40254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5461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4C4D4-43DD-46E2-A365-D65C2F9B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2AC752ED-E2B5-4C59-BCA7-80583D9ED7F2}"/>
              </a:ext>
            </a:extLst>
          </p:cNvPr>
          <p:cNvSpPr txBox="1">
            <a:spLocks/>
          </p:cNvSpPr>
          <p:nvPr/>
        </p:nvSpPr>
        <p:spPr>
          <a:xfrm>
            <a:off x="692391" y="1122363"/>
            <a:ext cx="549948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Reserve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64143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24" y="0"/>
            <a:ext cx="11049000" cy="79420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VFM_ADC - summary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/>
          </a:p>
        </p:txBody>
      </p:sp>
      <p:pic>
        <p:nvPicPr>
          <p:cNvPr id="3" name="Content Placeholder 9" descr="Text&#10;&#10;Description automatically generated with low confidence">
            <a:extLst>
              <a:ext uri="{FF2B5EF4-FFF2-40B4-BE49-F238E27FC236}">
                <a16:creationId xmlns:a16="http://schemas.microsoft.com/office/drawing/2014/main" id="{A03F0E45-D2C5-DB0F-DCE5-F83C418C0D48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69" y="1505846"/>
            <a:ext cx="8238744" cy="384630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FCF77A-0F00-3C8F-2C80-C82F28A8DF05}"/>
              </a:ext>
            </a:extLst>
          </p:cNvPr>
          <p:cNvSpPr>
            <a:spLocks noGrp="1"/>
          </p:cNvSpPr>
          <p:nvPr/>
        </p:nvSpPr>
        <p:spPr>
          <a:xfrm>
            <a:off x="280375" y="909269"/>
            <a:ext cx="3944894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monitoring of essential signals and levels within an ASIC (temperature, bias voltage/current values, etc.) requires some kind of processing on analog,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standard ADC architectures are large, power-hungry, and suited for running continuously which is not necessary as the signals to be monitored need to only be checked on occasion,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 err="1"/>
              <a:t>sompact</a:t>
            </a:r>
            <a:r>
              <a:rPr lang="en-US" sz="1700" dirty="0"/>
              <a:t>, low-power ADC that can run on command while shutting itself down while not in use is pursued.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3A405-E436-71DB-BDAC-9430B70A3930}"/>
              </a:ext>
            </a:extLst>
          </p:cNvPr>
          <p:cNvSpPr txBox="1"/>
          <p:nvPr/>
        </p:nvSpPr>
        <p:spPr>
          <a:xfrm>
            <a:off x="4664676" y="870252"/>
            <a:ext cx="6523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 compact </a:t>
            </a:r>
            <a:r>
              <a:rPr lang="en-US" sz="1600" b="1" dirty="0" err="1"/>
              <a:t>Succesive</a:t>
            </a:r>
            <a:r>
              <a:rPr lang="en-US" sz="1600" b="1" dirty="0"/>
              <a:t> Approximation Charge (Q) Redistribution (SAQRADC) ADC running off of a </a:t>
            </a:r>
            <a:r>
              <a:rPr lang="en-US" sz="1600" b="1" dirty="0" err="1"/>
              <a:t>pausable</a:t>
            </a:r>
            <a:r>
              <a:rPr lang="en-US" sz="1600" b="1" dirty="0"/>
              <a:t> clock generator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A303C8D-30CA-296A-8522-4E010A525D23}"/>
              </a:ext>
            </a:extLst>
          </p:cNvPr>
          <p:cNvSpPr txBox="1"/>
          <p:nvPr/>
        </p:nvSpPr>
        <p:spPr>
          <a:xfrm>
            <a:off x="369079" y="4753229"/>
            <a:ext cx="702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Key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10-bit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pauseable</a:t>
            </a:r>
            <a:r>
              <a:rPr lang="en-US" dirty="0"/>
              <a:t> clock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DAC with 2 sampling capacitors of ~220fF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FE6D750-0416-7F8B-E674-C034A776A2EC}"/>
              </a:ext>
            </a:extLst>
          </p:cNvPr>
          <p:cNvSpPr txBox="1"/>
          <p:nvPr/>
        </p:nvSpPr>
        <p:spPr>
          <a:xfrm>
            <a:off x="9416253" y="6009195"/>
            <a:ext cx="499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u="sng" strike="noStrike" dirty="0">
                <a:solidFill>
                  <a:srgbClr val="7030A0"/>
                </a:solidFill>
                <a:effectLst/>
                <a:latin typeface="sourcesans-bold"/>
              </a:rPr>
              <a:t>IEEE JSSC, 10(6), 379–385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DA133-BDAD-1AA9-9B84-4A1B85FC7C74}"/>
              </a:ext>
            </a:extLst>
          </p:cNvPr>
          <p:cNvSpPr txBox="1"/>
          <p:nvPr/>
        </p:nvSpPr>
        <p:spPr>
          <a:xfrm>
            <a:off x="5144352" y="5455197"/>
            <a:ext cx="6803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capacitor trimming to tens of attofarads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High-gain comparator with high performance source followers with gain &gt; 0.999 and Cin &lt; 0.1fF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7514B-95B3-A2CE-5F8E-2DE68B7331C2}"/>
              </a:ext>
            </a:extLst>
          </p:cNvPr>
          <p:cNvSpPr txBox="1"/>
          <p:nvPr/>
        </p:nvSpPr>
        <p:spPr>
          <a:xfrm>
            <a:off x="2072909" y="6268514"/>
            <a:ext cx="9547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Presented at: https://indico.cern.ch/event/1285331/contributions/5401017/attachments/2645783/4579639/ER2_Presentation.pdf</a:t>
            </a:r>
          </a:p>
        </p:txBody>
      </p:sp>
    </p:spTree>
    <p:extLst>
      <p:ext uri="{BB962C8B-B14F-4D97-AF65-F5344CB8AC3E}">
        <p14:creationId xmlns:p14="http://schemas.microsoft.com/office/powerpoint/2010/main" val="42944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ALICE ITS3 – </a:t>
            </a:r>
            <a:r>
              <a:rPr lang="en-US" sz="4000" dirty="0" err="1"/>
              <a:t>ePIC</a:t>
            </a:r>
            <a:r>
              <a:rPr lang="en-US" sz="4000" dirty="0"/>
              <a:t> MAPS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EE61-0876-904F-C7AB-7ABC97484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61566"/>
            <a:ext cx="11396435" cy="5496105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reas highlighted as desired contributions to the ALICE-ITS3 MAPS (04/25/2023):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SRAM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dual-port Static Random Access Memory (SRAM),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either as a compiler code or at least as full custom block 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TPSCo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65nm contains single port SRAM compiler and it does not use DFM recommended rules) for buffering data for data transmission at the Repeated Sensor Unit (RSU) peripheries.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LP_StCells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standard cells library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(take care of the subset of cells) oriented on Low-Power (non-minimum Lengths of FETs) and respecting recommended rules, target 9T version, including timing characterization with Liberate 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BNL/RAL interested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HV_StCells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standard cells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minimal subset, suitable for operation at HV (required for power management, i.e., operation when no core power is ON).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VFM_ADC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small footprint ADC for Vital Functions Monitoring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(VFM) with interfacing circuitries suited for connecting signals to be monitored and interfacing to slow control and fetching data to output through slow control of data stream interface 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BNL started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LDoC_ULVS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Long-Distance on-Chip (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LDoC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Ultra-Low-Voltage Signaling (ULVS)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 transmission for sending data from stitched Repeated Sensor Units (RSU) to the peripheral area, where Time Division Multiple Access (TDMA) interrace connects to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lpGBT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IP for data aggregation of high-speed links for data transfer off MAPS sensors 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BNL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interested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F_D/R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 of fast driver/receiver blocks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already involved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563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CE8D-F7B6-7043-2B2A-1FFF9477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0"/>
            <a:ext cx="110490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5385C-C557-CD34-938E-76442C20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370" y="839028"/>
            <a:ext cx="9374841" cy="539227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70000"/>
              </a:lnSpc>
            </a:pPr>
            <a:r>
              <a:rPr lang="en-US" dirty="0"/>
              <a:t>Ability to monitor performance of a pre-defined set of “vital” signals may be required for:</a:t>
            </a:r>
            <a:endParaRPr lang="en-US" strike="sngStrike" dirty="0"/>
          </a:p>
          <a:p>
            <a:pPr marL="914400" lvl="1" indent="-457200">
              <a:lnSpc>
                <a:spcPct val="160000"/>
              </a:lnSpc>
            </a:pPr>
            <a:r>
              <a:rPr lang="en-US" sz="2600" dirty="0"/>
              <a:t>QA prior to assembly / on-wafer testing;</a:t>
            </a:r>
            <a:endParaRPr lang="en-US" sz="2600" dirty="0">
              <a:cs typeface="Arial"/>
            </a:endParaRPr>
          </a:p>
          <a:p>
            <a:pPr marL="914400" lvl="1" indent="-457200">
              <a:lnSpc>
                <a:spcPct val="160000"/>
              </a:lnSpc>
            </a:pPr>
            <a:r>
              <a:rPr lang="en-US" sz="2600" dirty="0"/>
              <a:t>troubleshooting in operation;</a:t>
            </a:r>
          </a:p>
          <a:p>
            <a:pPr marL="914400" lvl="1" indent="-457200">
              <a:lnSpc>
                <a:spcPct val="160000"/>
              </a:lnSpc>
            </a:pPr>
            <a:r>
              <a:rPr lang="en-US" sz="2600" dirty="0"/>
              <a:t>applying corrections;</a:t>
            </a:r>
          </a:p>
          <a:p>
            <a:pPr marL="0" indent="0">
              <a:lnSpc>
                <a:spcPct val="170000"/>
              </a:lnSpc>
            </a:pPr>
            <a:r>
              <a:rPr lang="en-US" dirty="0"/>
              <a:t>Anticipated list of system vitals: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sz="2600" dirty="0"/>
              <a:t>unregulated power supply input;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sz="2600" dirty="0"/>
              <a:t>regulated digital power supply;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sz="2600" dirty="0"/>
              <a:t>regulated analog power supply;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sz="2600" dirty="0"/>
              <a:t>Temperature;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sz="2600" dirty="0"/>
              <a:t>pixel bias voltages/currents;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sz="2600" dirty="0"/>
              <a:t>radiation-damage sensor output;</a:t>
            </a:r>
          </a:p>
          <a:p>
            <a:pPr marL="914400" lvl="1" indent="-457200">
              <a:lnSpc>
                <a:spcPct val="140000"/>
              </a:lnSpc>
            </a:pPr>
            <a:r>
              <a:rPr lang="en-US" sz="2600" dirty="0"/>
              <a:t>sensor / transistors leakage current monitors;</a:t>
            </a:r>
            <a:endParaRPr lang="en-US" sz="2600" dirty="0">
              <a:cs typeface="Arial"/>
            </a:endParaRPr>
          </a:p>
          <a:p>
            <a:pPr marL="914400" lvl="1" indent="-457200">
              <a:lnSpc>
                <a:spcPct val="140000"/>
              </a:lnSpc>
            </a:pPr>
            <a:r>
              <a:rPr lang="en-US" sz="2600" b="1" dirty="0"/>
              <a:t>suggestions welcome;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6E3CB-3AC4-F583-1409-0CCA5CD43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FA1C1-15C1-4FD3-9885-1588C0708C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549A8-1881-7F7E-A22A-19C9E2D478F7}"/>
              </a:ext>
            </a:extLst>
          </p:cNvPr>
          <p:cNvSpPr txBox="1"/>
          <p:nvPr/>
        </p:nvSpPr>
        <p:spPr>
          <a:xfrm>
            <a:off x="949138" y="5947263"/>
            <a:ext cx="10549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required vital signals are generally slowly varying and monitoring need not be done continuously</a:t>
            </a:r>
          </a:p>
        </p:txBody>
      </p:sp>
    </p:spTree>
    <p:extLst>
      <p:ext uri="{BB962C8B-B14F-4D97-AF65-F5344CB8AC3E}">
        <p14:creationId xmlns:p14="http://schemas.microsoft.com/office/powerpoint/2010/main" val="413834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2" y="176280"/>
            <a:ext cx="11545207" cy="794204"/>
          </a:xfrm>
        </p:spPr>
        <p:txBody>
          <a:bodyPr>
            <a:normAutofit/>
          </a:bodyPr>
          <a:lstStyle/>
          <a:p>
            <a:r>
              <a:rPr lang="en-US" sz="3600" dirty="0"/>
              <a:t>VFM_ADC one of contributions to ALICE-ITS3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89ED9-107F-8C2A-C219-8812425C183A}"/>
              </a:ext>
            </a:extLst>
          </p:cNvPr>
          <p:cNvSpPr txBox="1"/>
          <p:nvPr/>
        </p:nvSpPr>
        <p:spPr>
          <a:xfrm>
            <a:off x="1142657" y="811477"/>
            <a:ext cx="10261600" cy="468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Vital Functions Monitoring Analog-to-Digital converter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VFM_ADC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):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mall, silicon footprint ADC (not to increase insensitive area when embedded in RSU);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low-power (not consuming any power when not used);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medium resolution (10b) and medium speed (100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kSps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- 1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MSps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);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on-demand, 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riggerable conversion (“ADC, start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conversion”</a:t>
            </a:r>
            <a:r>
              <a:rPr lang="en-US" sz="1800" dirty="0" err="1">
                <a:latin typeface="Wingdings 3" panose="05040102010807070707" pitchFamily="18" charset="2"/>
              </a:rPr>
              <a:t>Æ</a:t>
            </a:r>
            <a:r>
              <a:rPr lang="en-US" sz="1800" dirty="0" err="1">
                <a:latin typeface="Calibri" panose="020F0502020204030204" pitchFamily="34" charset="0"/>
              </a:rPr>
              <a:t>“ADC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ended conversion” + fetch data;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with input multiplexor and interfaces to sources of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signals to be monitored (scalers for voltages out of ADC input range);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interfacing to slow control for programming calibration settings and configuration;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Interface for data to output (through slow control of data stream);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99DF85-73B5-121C-2EA4-B572F01B9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727" y="5631329"/>
            <a:ext cx="9643459" cy="3651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</a:rPr>
              <a:t>VFM_ADC development requires close interactions with ALICE_ITS3 team</a:t>
            </a: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D4A7B2-705E-7916-1E25-5E04F2445F24}"/>
              </a:ext>
            </a:extLst>
          </p:cNvPr>
          <p:cNvSpPr txBox="1">
            <a:spLocks/>
          </p:cNvSpPr>
          <p:nvPr/>
        </p:nvSpPr>
        <p:spPr>
          <a:xfrm>
            <a:off x="1451726" y="5947205"/>
            <a:ext cx="9643459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1800" dirty="0"/>
              <a:t>design was started with assumption of availability of &gt;1.2 V power supply, whereas recent on-sensors power regulation seems to yield only 1.2 V </a:t>
            </a:r>
          </a:p>
        </p:txBody>
      </p:sp>
    </p:spTree>
    <p:extLst>
      <p:ext uri="{BB962C8B-B14F-4D97-AF65-F5344CB8AC3E}">
        <p14:creationId xmlns:p14="http://schemas.microsoft.com/office/powerpoint/2010/main" val="223103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BCB1-FA1A-F6EE-9BED-DAFA5B86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55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Placement of ADC (1)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F780FD-6FEA-D7BC-CFF8-3CBE54E4B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646" y="1666210"/>
            <a:ext cx="5883088" cy="37126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Location of ADC entails, either: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sources to monitor local and sending distant data;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receiving distant sources and producing local data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There are two proposed options to consider:</a:t>
            </a:r>
          </a:p>
          <a:p>
            <a:pPr lvl="1">
              <a:lnSpc>
                <a:spcPct val="150000"/>
              </a:lnSpc>
            </a:pPr>
            <a:r>
              <a:rPr lang="en-US" sz="2000" b="1" u="sng" dirty="0"/>
              <a:t>Option 1:</a:t>
            </a:r>
            <a:r>
              <a:rPr lang="en-US" sz="2000" dirty="0"/>
              <a:t> place an individual VFM_ADC within each repeated sensor unit (RSU)</a:t>
            </a:r>
          </a:p>
          <a:p>
            <a:pPr lvl="1">
              <a:lnSpc>
                <a:spcPct val="150000"/>
              </a:lnSpc>
            </a:pPr>
            <a:r>
              <a:rPr lang="en-US" sz="2000" b="1" u="sng" dirty="0"/>
              <a:t>Option 2:</a:t>
            </a:r>
            <a:r>
              <a:rPr lang="en-US" sz="2000" dirty="0"/>
              <a:t> Place ADC within the periphery</a:t>
            </a:r>
            <a:endParaRPr lang="en-US" sz="2000" b="1" u="sng" dirty="0"/>
          </a:p>
        </p:txBody>
      </p:sp>
      <p:pic>
        <p:nvPicPr>
          <p:cNvPr id="5" name="Picture 4" descr="A picture containing text, screenshot, parallel, diagram&#10;&#10;Description automatically generated">
            <a:extLst>
              <a:ext uri="{FF2B5EF4-FFF2-40B4-BE49-F238E27FC236}">
                <a16:creationId xmlns:a16="http://schemas.microsoft.com/office/drawing/2014/main" id="{F438C134-2681-59BC-8907-53EFE8657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79" y="329277"/>
            <a:ext cx="4350422" cy="62097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FA4AF-29A9-4B77-B9F4-DB5CC25E2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B797-9C62-4867-31A6-89AD0DA1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190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Placement of </a:t>
            </a:r>
            <a:r>
              <a:rPr lang="en-US" sz="3600"/>
              <a:t>ADC (2)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3BCDF-B742-335B-5642-C3E653C4C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859" y="1101214"/>
            <a:ext cx="5157787" cy="823912"/>
          </a:xfrm>
        </p:spPr>
        <p:txBody>
          <a:bodyPr/>
          <a:lstStyle/>
          <a:p>
            <a:r>
              <a:rPr lang="en-US" dirty="0"/>
              <a:t>ADC within RSU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15716-0F6C-2DC9-E914-E066156C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12" y="2161956"/>
            <a:ext cx="5157787" cy="36845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signals to monitor are all close to ADC;</a:t>
            </a:r>
            <a:endParaRPr lang="en-US" dirty="0"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cs typeface="Arial"/>
              </a:rPr>
              <a:t>monitoring of multiple signals in each RSU with local multiplexing;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spatial distribution of temperature across entire sensor can be measured;</a:t>
            </a:r>
          </a:p>
          <a:p>
            <a:pPr>
              <a:lnSpc>
                <a:spcPct val="100000"/>
              </a:lnSpc>
            </a:pPr>
            <a:r>
              <a:rPr lang="en-US" dirty="0"/>
              <a:t>Cons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input control signals and outputs must be provided as commands (slow control?);</a:t>
            </a:r>
            <a:endParaRPr lang="en-US" dirty="0"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traces carrying reference and calibration must be fed across entire chip;</a:t>
            </a:r>
            <a:endParaRPr lang="en-US" dirty="0"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powering must be providing avoiding self-dependence;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801D0-0204-649B-45F0-BDAC093D7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59590"/>
            <a:ext cx="5183188" cy="823912"/>
          </a:xfrm>
        </p:spPr>
        <p:txBody>
          <a:bodyPr/>
          <a:lstStyle/>
          <a:p>
            <a:r>
              <a:rPr lang="en-US" dirty="0"/>
              <a:t>ADC within periphery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1A337-246A-568A-CB54-80DA25E33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161956"/>
            <a:ext cx="5183188" cy="36845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input control signals, outputs, references and calibration are all close to ADC;</a:t>
            </a:r>
          </a:p>
          <a:p>
            <a:pPr>
              <a:lnSpc>
                <a:spcPct val="100000"/>
              </a:lnSpc>
            </a:pPr>
            <a:r>
              <a:rPr lang="en-US" dirty="0"/>
              <a:t>Cons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signals to monitor must be fed across chip;</a:t>
            </a:r>
            <a:endParaRPr lang="en-US" dirty="0"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single temperature of chip can be measured;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per RSU multiplexing may be needed to allow monitoring multiple signals or m</a:t>
            </a:r>
            <a:r>
              <a:rPr lang="en-US" dirty="0"/>
              <a:t>onitored signals may be limited to periphery only;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Arial"/>
              </a:rPr>
              <a:t>multiplexing of multiple signals per RSU may require slow control commands anyway;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8C96-EEDF-42D6-2E58-6BBC49779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FA1C1-15C1-4FD3-9885-1588C0708C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3AD3D-326D-E56B-139A-7FDB3B79C569}"/>
              </a:ext>
            </a:extLst>
          </p:cNvPr>
          <p:cNvSpPr txBox="1"/>
          <p:nvPr/>
        </p:nvSpPr>
        <p:spPr>
          <a:xfrm>
            <a:off x="1130673" y="6068463"/>
            <a:ext cx="10549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within RSU option preferred to obtain more granular monitoring</a:t>
            </a:r>
          </a:p>
        </p:txBody>
      </p:sp>
    </p:spTree>
    <p:extLst>
      <p:ext uri="{BB962C8B-B14F-4D97-AF65-F5344CB8AC3E}">
        <p14:creationId xmlns:p14="http://schemas.microsoft.com/office/powerpoint/2010/main" val="325696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16AF-139B-DC90-9D38-5923ADF8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46" y="-6705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ADC Architecture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F04E5D-4104-D329-5B98-B0F3C56D2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24" y="1009337"/>
            <a:ext cx="6632490" cy="52083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VFM_ADC exploits charge-redistribution SAR architecture [1];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serial DAC is different from typical SAR as it uses only two capacitors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>
                <a:solidFill>
                  <a:srgbClr val="7030A0"/>
                </a:solidFill>
              </a:rPr>
              <a:t>+ charge conservation</a:t>
            </a:r>
            <a:r>
              <a:rPr lang="en-US" sz="1600" dirty="0"/>
              <a:t>) to minimize occupied area;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output of serial DAC is compared with input voltage </a:t>
            </a:r>
            <a:br>
              <a:rPr lang="en-US" sz="1600" dirty="0"/>
            </a:br>
            <a:r>
              <a:rPr lang="en-US" sz="1600" dirty="0"/>
              <a:t>in multiple steps: </a:t>
            </a:r>
            <a:r>
              <a:rPr lang="en-US" sz="1400" dirty="0">
                <a:solidFill>
                  <a:srgbClr val="7030A0"/>
                </a:solidFill>
              </a:rPr>
              <a:t>MSB is computed first, LSB last</a:t>
            </a:r>
            <a:r>
              <a:rPr lang="en-US" sz="1400" dirty="0"/>
              <a:t>;</a:t>
            </a:r>
            <a:endParaRPr lang="en-US" sz="14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/>
              <a:t>comparator output is used by sequencer, which contains all digital control to construct DAC voltages and store results;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conversion process for </a:t>
            </a:r>
            <a:r>
              <a:rPr lang="en-US" sz="1600" dirty="0">
                <a:solidFill>
                  <a:srgbClr val="7030A0"/>
                </a:solidFill>
              </a:rPr>
              <a:t>N-bit ADC requires N(N+1) </a:t>
            </a:r>
            <a:r>
              <a:rPr lang="en-US" sz="1600" dirty="0"/>
              <a:t>operational cycles, where N is the number of bits (10 in our case, so 110 operational cycles obtainable from 55 clock pulses):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area minimization </a:t>
            </a:r>
            <a:r>
              <a:rPr lang="en-US" sz="1400" dirty="0">
                <a:latin typeface="Wingdings 3" panose="05040102010807070707" pitchFamily="18" charset="2"/>
              </a:rPr>
              <a:t>Æ</a:t>
            </a:r>
            <a:r>
              <a:rPr lang="en-US" sz="1400" dirty="0"/>
              <a:t> longer conversion time;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acceptable due to on-demand functionality and slowly changing inputs;</a:t>
            </a:r>
            <a:endParaRPr lang="en-US" sz="14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/>
              <a:t>reference voltage is required for DAC: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plausible implementation methods are discussed later;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FAFA197-D2F5-6275-4E93-AE5EEAC5F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09472"/>
              </p:ext>
            </p:extLst>
          </p:nvPr>
        </p:nvGraphicFramePr>
        <p:xfrm>
          <a:off x="6808223" y="4253654"/>
          <a:ext cx="521747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18">
                  <a:extLst>
                    <a:ext uri="{9D8B030D-6E8A-4147-A177-3AD203B41FA5}">
                      <a16:colId xmlns:a16="http://schemas.microsoft.com/office/drawing/2014/main" val="471105201"/>
                    </a:ext>
                  </a:extLst>
                </a:gridCol>
                <a:gridCol w="1483043">
                  <a:extLst>
                    <a:ext uri="{9D8B030D-6E8A-4147-A177-3AD203B41FA5}">
                      <a16:colId xmlns:a16="http://schemas.microsoft.com/office/drawing/2014/main" val="2093099499"/>
                    </a:ext>
                  </a:extLst>
                </a:gridCol>
                <a:gridCol w="1778318">
                  <a:extLst>
                    <a:ext uri="{9D8B030D-6E8A-4147-A177-3AD203B41FA5}">
                      <a16:colId xmlns:a16="http://schemas.microsoft.com/office/drawing/2014/main" val="2790383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# Clock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# of Unit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12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Binary-Weighted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7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Charge-Redistribution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N(N+1)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818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CB3EDD-64F9-0965-CDD2-3087D697EDC3}"/>
              </a:ext>
            </a:extLst>
          </p:cNvPr>
          <p:cNvSpPr txBox="1"/>
          <p:nvPr/>
        </p:nvSpPr>
        <p:spPr>
          <a:xfrm>
            <a:off x="6863828" y="5971820"/>
            <a:ext cx="52174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[1] R. E. Suarez, P. R. Gray and D. A. Hodges, "All-MOS charge-redistribution analog-to-digital conversion techniques. II," in IEEE Journal of Solid-State Circuits, vol. 10, no. 6, pp. 379-385, Dec. 1975, </a:t>
            </a:r>
            <a:r>
              <a:rPr lang="en-US" sz="1050" err="1"/>
              <a:t>doi</a:t>
            </a:r>
            <a:r>
              <a:rPr lang="en-US" sz="1050"/>
              <a:t>: 10.1109/JSSC.1975.1050630.</a:t>
            </a:r>
          </a:p>
        </p:txBody>
      </p:sp>
      <p:pic>
        <p:nvPicPr>
          <p:cNvPr id="12" name="Content Placeholder 11" descr="A picture containing screenshot, text, font, rectangle&#10;&#10;Description automatically generated">
            <a:extLst>
              <a:ext uri="{FF2B5EF4-FFF2-40B4-BE49-F238E27FC236}">
                <a16:creationId xmlns:a16="http://schemas.microsoft.com/office/drawing/2014/main" id="{4EECDA27-0C3F-CD4C-F643-9A07C0EEB2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21" y="1009337"/>
            <a:ext cx="5565333" cy="217870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9BFC5-0AD7-9BED-CECA-CA67E2BDC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5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7DAD-B6B3-F555-CA4C-BF708D36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90" y="0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DAC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B2658-9199-DB24-FADF-8AA5B3A69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005" y="988541"/>
            <a:ext cx="6848732" cy="518842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60000"/>
              </a:lnSpc>
            </a:pPr>
            <a:r>
              <a:rPr lang="en-US" dirty="0"/>
              <a:t>two-capacitor charge-redistribution DAC </a:t>
            </a:r>
            <a:r>
              <a:rPr lang="en-US" sz="2800" dirty="0">
                <a:latin typeface="Wingdings 3" panose="05040102010807070707" pitchFamily="18" charset="2"/>
              </a:rPr>
              <a:t>Æ</a:t>
            </a:r>
            <a:r>
              <a:rPr lang="en-US" dirty="0"/>
              <a:t> </a:t>
            </a:r>
            <a:r>
              <a:rPr lang="en-US" b="1" dirty="0"/>
              <a:t>low-power</a:t>
            </a:r>
            <a:r>
              <a:rPr lang="en-US" dirty="0"/>
              <a:t> and </a:t>
            </a:r>
            <a:r>
              <a:rPr lang="en-US" b="1" dirty="0"/>
              <a:t>minimal-area</a:t>
            </a:r>
            <a:r>
              <a:rPr lang="en-US" dirty="0"/>
              <a:t> requirements;</a:t>
            </a:r>
          </a:p>
          <a:p>
            <a:pPr marL="457200" indent="-457200">
              <a:lnSpc>
                <a:spcPct val="160000"/>
              </a:lnSpc>
            </a:pPr>
            <a:r>
              <a:rPr lang="en-US" dirty="0"/>
              <a:t> basic operation is as follows: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C1 and C2 are capacitors of the same value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C1 is pre-charged to VREF (GND) for d</a:t>
            </a:r>
            <a:r>
              <a:rPr lang="en-US" baseline="-25000" dirty="0"/>
              <a:t>n-1</a:t>
            </a:r>
            <a:r>
              <a:rPr lang="en-US" dirty="0"/>
              <a:t> = 1(0)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C2 is simultaneously discharged via S4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S1 is closed to distribute charge across caps generating</a:t>
            </a:r>
            <a:br>
              <a:rPr lang="en-US" dirty="0"/>
            </a:br>
            <a:r>
              <a:rPr lang="en-US" dirty="0"/>
              <a:t>fractional voltage: (VC1 – VC2)/2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process is repeated for all other input bits (but C2 is not discharged)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output voltage is read from C2 (readout must be 0 input capacitance)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In this example, LSB is utilized first</a:t>
            </a:r>
          </a:p>
        </p:txBody>
      </p:sp>
      <p:pic>
        <p:nvPicPr>
          <p:cNvPr id="6" name="Picture 5" descr="A picture containing black, darkness, screenshot, space&#10;&#10;Description automatically generated">
            <a:extLst>
              <a:ext uri="{FF2B5EF4-FFF2-40B4-BE49-F238E27FC236}">
                <a16:creationId xmlns:a16="http://schemas.microsoft.com/office/drawing/2014/main" id="{A667D6BC-174E-2BC3-4ADF-2C3AF24E3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8" y="0"/>
            <a:ext cx="5181602" cy="24036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38463-30CE-7F68-566B-E71C5C800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A1C1-15C1-4FD3-9885-1588C0708CE3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05310B-13B2-1F09-CF91-DF83A7AFAD2A}"/>
              </a:ext>
            </a:extLst>
          </p:cNvPr>
          <p:cNvSpPr txBox="1">
            <a:spLocks/>
          </p:cNvSpPr>
          <p:nvPr/>
        </p:nvSpPr>
        <p:spPr>
          <a:xfrm>
            <a:off x="2119184" y="5811837"/>
            <a:ext cx="536783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process illustrated for input word 1101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6ADC6B-B976-05F1-DF66-24D4B0187909}"/>
              </a:ext>
            </a:extLst>
          </p:cNvPr>
          <p:cNvCxnSpPr>
            <a:cxnSpLocks/>
          </p:cNvCxnSpPr>
          <p:nvPr/>
        </p:nvCxnSpPr>
        <p:spPr>
          <a:xfrm>
            <a:off x="2675238" y="6164885"/>
            <a:ext cx="485620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11BC95-2B95-FC03-9668-D5B325CF829D}"/>
              </a:ext>
            </a:extLst>
          </p:cNvPr>
          <p:cNvGrpSpPr/>
          <p:nvPr/>
        </p:nvGrpSpPr>
        <p:grpSpPr>
          <a:xfrm>
            <a:off x="7010399" y="2367272"/>
            <a:ext cx="5181600" cy="4206465"/>
            <a:chOff x="7010399" y="2367272"/>
            <a:chExt cx="5181600" cy="4206465"/>
          </a:xfrm>
        </p:grpSpPr>
        <p:pic>
          <p:nvPicPr>
            <p:cNvPr id="7" name="Picture 6" descr="A red line on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ED68978-E283-7815-98F0-1E73EB9B5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99" y="2367272"/>
              <a:ext cx="5181600" cy="4206465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5DFE91DE-8822-8FE4-A3D2-062C9E4C0166}"/>
                </a:ext>
              </a:extLst>
            </p:cNvPr>
            <p:cNvSpPr txBox="1">
              <a:spLocks/>
            </p:cNvSpPr>
            <p:nvPr/>
          </p:nvSpPr>
          <p:spPr>
            <a:xfrm>
              <a:off x="9361427" y="3429000"/>
              <a:ext cx="313913" cy="3651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19F623D3-0D64-0108-E224-1C3FC85A703C}"/>
                </a:ext>
              </a:extLst>
            </p:cNvPr>
            <p:cNvSpPr txBox="1">
              <a:spLocks/>
            </p:cNvSpPr>
            <p:nvPr/>
          </p:nvSpPr>
          <p:spPr>
            <a:xfrm>
              <a:off x="8547065" y="3755288"/>
              <a:ext cx="313913" cy="3651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1C65D903-FF2E-FBDF-F691-ECBA4CF4C056}"/>
                </a:ext>
              </a:extLst>
            </p:cNvPr>
            <p:cNvSpPr txBox="1">
              <a:spLocks/>
            </p:cNvSpPr>
            <p:nvPr/>
          </p:nvSpPr>
          <p:spPr>
            <a:xfrm>
              <a:off x="10074306" y="3452102"/>
              <a:ext cx="313913" cy="3651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58972CDE-D02D-957A-E663-1F20367C4BBE}"/>
                </a:ext>
              </a:extLst>
            </p:cNvPr>
            <p:cNvSpPr txBox="1">
              <a:spLocks/>
            </p:cNvSpPr>
            <p:nvPr/>
          </p:nvSpPr>
          <p:spPr>
            <a:xfrm>
              <a:off x="10874101" y="3080187"/>
              <a:ext cx="313913" cy="3651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95BE9A-04ED-09C0-A325-94B79DD3D763}"/>
                </a:ext>
              </a:extLst>
            </p:cNvPr>
            <p:cNvSpPr/>
            <p:nvPr/>
          </p:nvSpPr>
          <p:spPr>
            <a:xfrm>
              <a:off x="10874101" y="4658497"/>
              <a:ext cx="945137" cy="580057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88992F42-A82C-A478-8F1A-FC799BD327C2}"/>
                </a:ext>
              </a:extLst>
            </p:cNvPr>
            <p:cNvSpPr txBox="1">
              <a:spLocks/>
            </p:cNvSpPr>
            <p:nvPr/>
          </p:nvSpPr>
          <p:spPr>
            <a:xfrm>
              <a:off x="10765364" y="5248052"/>
              <a:ext cx="1277785" cy="3651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srgbClr val="C00000"/>
                  </a:solidFill>
                </a:rPr>
                <a:t>synthesized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srgbClr val="C00000"/>
                  </a:solidFill>
                </a:rPr>
                <a:t>voltage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33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48DA6FF-350D-79DA-EBA0-7523E2B10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1381957"/>
            <a:ext cx="8315460" cy="2838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BCE40-D7A8-BC48-6D0D-95B433F0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49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Sequencer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75C4-457F-ADE3-B695-32F1C453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97" y="1036757"/>
            <a:ext cx="8315460" cy="5099541"/>
          </a:xfrm>
        </p:spPr>
        <p:txBody>
          <a:bodyPr>
            <a:noAutofit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sequencer contains all digital circuits, custom digital realization;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internal, </a:t>
            </a:r>
            <a:r>
              <a:rPr lang="en-US" sz="1600" dirty="0" err="1"/>
              <a:t>pausable</a:t>
            </a:r>
            <a:r>
              <a:rPr lang="en-US" sz="1600" dirty="0"/>
              <a:t> clock generator </a:t>
            </a:r>
            <a:br>
              <a:rPr lang="en-US" sz="1600" dirty="0"/>
            </a:br>
            <a:r>
              <a:rPr lang="en-US" sz="1600" dirty="0"/>
              <a:t>with programmable output frequency starts </a:t>
            </a:r>
            <a:br>
              <a:rPr lang="en-US" sz="1600" dirty="0"/>
            </a:br>
            <a:r>
              <a:rPr lang="en-US" sz="1600" dirty="0"/>
              <a:t>only when ADC is triggered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two walking-1 Johnson counters stepping </a:t>
            </a:r>
            <a:br>
              <a:rPr lang="en-US" sz="1600" dirty="0"/>
            </a:br>
            <a:r>
              <a:rPr lang="en-US" sz="1600" dirty="0"/>
              <a:t>through DAC and ADC operational sequence: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since DAC charge/discharge steps increases per the ADC bit, walking-1 counters work in tandem acting as a nested for-loop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sequencer was designed with custom gates to minimize the number of transistors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1DFAF-83D4-4B14-E158-14710CA3A29D}"/>
              </a:ext>
            </a:extLst>
          </p:cNvPr>
          <p:cNvSpPr/>
          <p:nvPr/>
        </p:nvSpPr>
        <p:spPr>
          <a:xfrm>
            <a:off x="8390586" y="1952753"/>
            <a:ext cx="1384479" cy="226765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3E7D1-C1FF-93F9-5F75-A5B173BE0451}"/>
              </a:ext>
            </a:extLst>
          </p:cNvPr>
          <p:cNvSpPr txBox="1"/>
          <p:nvPr/>
        </p:nvSpPr>
        <p:spPr>
          <a:xfrm>
            <a:off x="8203842" y="1644976"/>
            <a:ext cx="175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9B6E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Nested  For-Loop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49969-A231-ACF7-7538-67565C216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FA1C1-15C1-4FD3-9885-1588C0708C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03851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1_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MARS_concept_030323</Template>
  <TotalTime>1192</TotalTime>
  <Words>2653</Words>
  <Application>Microsoft Office PowerPoint</Application>
  <PresentationFormat>Widescreen</PresentationFormat>
  <Paragraphs>268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sourcesans-bold</vt:lpstr>
      <vt:lpstr>Symbol</vt:lpstr>
      <vt:lpstr>Wingdings 3</vt:lpstr>
      <vt:lpstr>BNL</vt:lpstr>
      <vt:lpstr>1_BNL</vt:lpstr>
      <vt:lpstr>Project R&amp;D FY23 VFM_ADC</vt:lpstr>
      <vt:lpstr>Introduction</vt:lpstr>
      <vt:lpstr>Motivation</vt:lpstr>
      <vt:lpstr>VFM_ADC one of contributions to ALICE-ITS3</vt:lpstr>
      <vt:lpstr>Placement of ADC (1)</vt:lpstr>
      <vt:lpstr>Placement of ADC (2)</vt:lpstr>
      <vt:lpstr>ADC Architecture</vt:lpstr>
      <vt:lpstr>DAC Operation</vt:lpstr>
      <vt:lpstr>Sequencer Operation</vt:lpstr>
      <vt:lpstr>Progress of physical implementation</vt:lpstr>
      <vt:lpstr>ADC Implementation – assuming “in RSU VFM_ADC”</vt:lpstr>
      <vt:lpstr>Matching of DAC Capacitors – Trimming DAC</vt:lpstr>
      <vt:lpstr>Choice of Nominal DAC Capacitance</vt:lpstr>
      <vt:lpstr>Matching of DAC Capacitors – Minimizing Parasitic Capacitance</vt:lpstr>
      <vt:lpstr>Generation of DAC Reference Voltage</vt:lpstr>
      <vt:lpstr>Connecting Signals to VFM_ADC</vt:lpstr>
      <vt:lpstr>Calibration</vt:lpstr>
      <vt:lpstr>Status of VFM_ADC</vt:lpstr>
      <vt:lpstr>Progress of Physical Implementation</vt:lpstr>
      <vt:lpstr>Conclusion</vt:lpstr>
      <vt:lpstr>PowerPoint Presentation</vt:lpstr>
      <vt:lpstr>VFM_ADC - summary</vt:lpstr>
      <vt:lpstr>ALICE ITS3 – ePIC MAPS development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Mandal, Soumyajit</dc:creator>
  <cp:keywords/>
  <dc:description/>
  <cp:lastModifiedBy>Deptuch, Grzegorz</cp:lastModifiedBy>
  <cp:revision>58</cp:revision>
  <dcterms:created xsi:type="dcterms:W3CDTF">2023-03-03T20:34:36Z</dcterms:created>
  <dcterms:modified xsi:type="dcterms:W3CDTF">2023-08-22T04:29:30Z</dcterms:modified>
  <cp:category/>
</cp:coreProperties>
</file>