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98" r:id="rId2"/>
    <p:sldId id="297" r:id="rId3"/>
    <p:sldId id="299" r:id="rId4"/>
    <p:sldId id="300" r:id="rId5"/>
    <p:sldId id="303" r:id="rId6"/>
    <p:sldId id="301" r:id="rId7"/>
    <p:sldId id="305" r:id="rId8"/>
    <p:sldId id="306" r:id="rId9"/>
    <p:sldId id="307" r:id="rId10"/>
    <p:sldId id="308" r:id="rId11"/>
    <p:sldId id="309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4E7F0"/>
    <a:srgbClr val="FFD7C2"/>
    <a:srgbClr val="00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4" autoAdjust="0"/>
    <p:restoredTop sz="88074" autoAdjust="0"/>
  </p:normalViewPr>
  <p:slideViewPr>
    <p:cSldViewPr snapToGrid="0" snapToObjects="1">
      <p:cViewPr varScale="1">
        <p:scale>
          <a:sx n="159" d="100"/>
          <a:sy n="159" d="100"/>
        </p:scale>
        <p:origin x="2096" y="1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FTFP_BERT</a:t>
            </a:r>
          </a:p>
          <a:p>
            <a:r>
              <a:rPr lang="en-US" dirty="0"/>
              <a:t>   FTF and BERT are blended between 3 GeV and 6 GeV</a:t>
            </a:r>
          </a:p>
          <a:p>
            <a:r>
              <a:rPr lang="en-US" dirty="0" err="1"/>
              <a:t>eAST</a:t>
            </a:r>
            <a:endParaRPr lang="en-US" dirty="0"/>
          </a:p>
          <a:p>
            <a:r>
              <a:rPr lang="en-US" dirty="0"/>
              <a:t>   FTF and BERT are blended between </a:t>
            </a:r>
          </a:p>
          <a:p>
            <a:r>
              <a:rPr lang="en-US" dirty="0"/>
              <a:t>       10 GeV and 12 GeV (pion)</a:t>
            </a:r>
          </a:p>
          <a:p>
            <a:r>
              <a:rPr lang="en-US" dirty="0"/>
              <a:t>       5 GeV and 12 GeV (proton, neutron)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0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23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7D1165C-86FB-E791-C648-D0517FEE4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712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7D1165C-86FB-E791-C648-D0517FEE4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975" y="0"/>
            <a:ext cx="12200975" cy="68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22697353-486F-08D2-F557-DC1D08AB2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49" y="0"/>
            <a:ext cx="3557381" cy="7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3B6BA-B743-1F4E-91D4-AB4ADB2D76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" y="-1"/>
            <a:ext cx="10778137" cy="80836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316CD0-C731-D966-02D6-43A65764D9D1}"/>
              </a:ext>
            </a:extLst>
          </p:cNvPr>
          <p:cNvGrpSpPr/>
          <p:nvPr userDrawn="1"/>
        </p:nvGrpSpPr>
        <p:grpSpPr>
          <a:xfrm>
            <a:off x="4516026" y="5937572"/>
            <a:ext cx="4572000" cy="734371"/>
            <a:chOff x="4633472" y="6055018"/>
            <a:chExt cx="4572000" cy="7343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E67EB9-DDD1-D249-877D-CAB23F72D6E6}"/>
                </a:ext>
              </a:extLst>
            </p:cNvPr>
            <p:cNvSpPr/>
            <p:nvPr userDrawn="1"/>
          </p:nvSpPr>
          <p:spPr>
            <a:xfrm>
              <a:off x="4633472" y="6055018"/>
              <a:ext cx="4572000" cy="734371"/>
            </a:xfrm>
            <a:prstGeom prst="rect">
              <a:avLst/>
            </a:prstGeom>
            <a:solidFill>
              <a:schemeClr val="bg1">
                <a:lumMod val="95000"/>
                <a:alpha val="70829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182570-9DC3-C445-B04E-CDAA7A60C1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74" y="6166513"/>
              <a:ext cx="1720202" cy="5570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D85372-DF87-8D43-B917-408369CB98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137" y="6324293"/>
              <a:ext cx="407283" cy="2735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61C764-D70D-7E43-A76D-84DCAFDBD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77" y="6314866"/>
              <a:ext cx="1629561" cy="273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47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1A19D3-2133-E348-B3CB-F75A80276C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62" r:id="rId4"/>
    <p:sldLayoutId id="2147483669" r:id="rId5"/>
    <p:sldLayoutId id="2147483672" r:id="rId6"/>
    <p:sldLayoutId id="2147483673" r:id="rId7"/>
    <p:sldLayoutId id="2147483671" r:id="rId8"/>
    <p:sldLayoutId id="2147483675" r:id="rId9"/>
    <p:sldLayoutId id="2147483674" r:id="rId10"/>
    <p:sldLayoutId id="2147483676" r:id="rId11"/>
    <p:sldLayoutId id="2147483678" r:id="rId12"/>
    <p:sldLayoutId id="2147483684" r:id="rId13"/>
    <p:sldLayoutId id="214748368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ast/tree/main/PhysicsLi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ant4-userdoc.web.cern.ch/UsersGuides/PhysicsListGuide/html/electromagnetic/Opt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geant4-userdoc.web.cern.ch/UsersGuides/PhysicsListGuide/html/electromagnetic/Opt4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8C40-EC29-E5F6-03F6-8420F5FE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</a:t>
            </a:r>
            <a:r>
              <a:rPr lang="en-US" dirty="0"/>
              <a:t> Physics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5D17-A071-C804-A375-2D463F8B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eAST</a:t>
            </a:r>
            <a:r>
              <a:rPr lang="en-US" sz="1800" dirty="0"/>
              <a:t> Physics List is downloadable at </a:t>
            </a:r>
            <a:r>
              <a:rPr lang="en-US" sz="1800" dirty="0">
                <a:hlinkClick r:id="rId3"/>
              </a:rPr>
              <a:t>https://github.com/eic/east/tree/main/PhysicsList</a:t>
            </a:r>
            <a:endParaRPr lang="en-US" sz="1800" dirty="0"/>
          </a:p>
          <a:p>
            <a:pPr lvl="1"/>
            <a:r>
              <a:rPr lang="en-US" sz="1800" dirty="0"/>
              <a:t>Currently it works with Geant4 version 11.1-patch01 </a:t>
            </a:r>
          </a:p>
          <a:p>
            <a:pPr lvl="1"/>
            <a:r>
              <a:rPr lang="en-US" sz="1800" dirty="0"/>
              <a:t>Also works with versions 10.7-patch02 and higher</a:t>
            </a:r>
          </a:p>
          <a:p>
            <a:pPr lvl="1"/>
            <a:endParaRPr lang="en-US" sz="1800" dirty="0"/>
          </a:p>
          <a:p>
            <a:r>
              <a:rPr lang="en-US" sz="1800" dirty="0" err="1"/>
              <a:t>eAST</a:t>
            </a:r>
            <a:r>
              <a:rPr lang="en-US" sz="1800" dirty="0"/>
              <a:t> Physics List consists of two parts.</a:t>
            </a:r>
          </a:p>
          <a:p>
            <a:pPr lvl="1"/>
            <a:r>
              <a:rPr lang="en-US" sz="1800" dirty="0"/>
              <a:t>Baseline: common for all components</a:t>
            </a:r>
          </a:p>
          <a:p>
            <a:pPr lvl="1"/>
            <a:r>
              <a:rPr lang="en-US" sz="1800" dirty="0"/>
              <a:t>Optional extensions/alternatives: specific to detector components</a:t>
            </a:r>
          </a:p>
          <a:p>
            <a:pPr lvl="1"/>
            <a:endParaRPr lang="en-US" sz="1800" dirty="0"/>
          </a:p>
          <a:p>
            <a:r>
              <a:rPr lang="en-US" sz="1800" dirty="0" err="1"/>
              <a:t>eAST</a:t>
            </a:r>
            <a:r>
              <a:rPr lang="en-US" sz="1800" dirty="0"/>
              <a:t> </a:t>
            </a:r>
            <a:r>
              <a:rPr lang="en-US" sz="1800" dirty="0" err="1"/>
              <a:t>Phyiscs</a:t>
            </a:r>
            <a:r>
              <a:rPr lang="en-US" sz="1800" dirty="0"/>
              <a:t> List</a:t>
            </a:r>
          </a:p>
          <a:p>
            <a:pPr lvl="1"/>
            <a:r>
              <a:rPr lang="en-US" sz="1800" dirty="0"/>
              <a:t>FTFP_BERT is the baseline.</a:t>
            </a:r>
          </a:p>
          <a:p>
            <a:pPr lvl="1"/>
            <a:r>
              <a:rPr lang="en-US" sz="1800" dirty="0"/>
              <a:t>Tailored to EIC energy scale</a:t>
            </a:r>
          </a:p>
          <a:p>
            <a:pPr lvl="2"/>
            <a:r>
              <a:rPr lang="en-US" dirty="0"/>
              <a:t>Need beam test data for further tuning / validation</a:t>
            </a:r>
          </a:p>
          <a:p>
            <a:pPr lvl="1"/>
            <a:r>
              <a:rPr lang="en-US" sz="1800" dirty="0"/>
              <a:t>Non-templated hard-coded modular physics list for easy to read, understand and optimized</a:t>
            </a:r>
          </a:p>
          <a:p>
            <a:pPr lvl="1"/>
            <a:r>
              <a:rPr lang="en-US" sz="1800" dirty="0"/>
              <a:t>Capable to alternate physics options for each detector component (region)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56E6B-76C1-1B53-BCA5-7F71CF61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DF423-6E72-92FF-FC2B-FCF29B9B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eAST</a:t>
            </a:r>
            <a:r>
              <a:rPr lang="en-US" dirty="0"/>
              <a:t> physics list</a:t>
            </a:r>
          </a:p>
        </p:txBody>
      </p:sp>
    </p:spTree>
    <p:extLst>
      <p:ext uri="{BB962C8B-B14F-4D97-AF65-F5344CB8AC3E}">
        <p14:creationId xmlns:p14="http://schemas.microsoft.com/office/powerpoint/2010/main" val="157432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99F3-3E0C-4200-6AC2-42930514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eASTPionPhysics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E0C13-63A8-EA51-4D0E-C1E76755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eAST</a:t>
            </a:r>
            <a:r>
              <a:rPr lang="en-US" dirty="0"/>
              <a:t> physics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7A7D-B290-F075-4209-0DC52C5F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54E95-A8A3-DF32-4660-8788107577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860849"/>
            <a:ext cx="4086997" cy="5472735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  pi+                                                   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procMan</a:t>
            </a:r>
            <a:r>
              <a:rPr lang="en-US" sz="1000" dirty="0"/>
              <a:t> = G4PionPlus::</a:t>
            </a:r>
            <a:r>
              <a:rPr lang="en-US" sz="1000" dirty="0" err="1"/>
              <a:t>PionPlus</a:t>
            </a:r>
            <a:r>
              <a:rPr lang="en-US" sz="1000" dirty="0"/>
              <a:t>()-&gt;</a:t>
            </a:r>
            <a:r>
              <a:rPr lang="en-US" sz="1000" dirty="0" err="1"/>
              <a:t>GetProcessManager</a:t>
            </a:r>
            <a:r>
              <a:rPr lang="en-US" sz="1000" dirty="0"/>
              <a:t>();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elastic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pipProcEl</a:t>
            </a:r>
            <a:r>
              <a:rPr lang="en-US" sz="1000" dirty="0"/>
              <a:t> = new G4HadronElasticProcess;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pipProcEl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loElModel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pipProcEl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hiElModel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pipProcEl</a:t>
            </a:r>
            <a:r>
              <a:rPr lang="en-US" sz="1000" dirty="0"/>
              <a:t>-&gt;</a:t>
            </a:r>
            <a:r>
              <a:rPr lang="en-US" sz="1000" dirty="0" err="1"/>
              <a:t>AddDataSet</a:t>
            </a:r>
            <a:r>
              <a:rPr lang="en-US" sz="1000" dirty="0"/>
              <a:t>(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 new G4BGGPionElasticXS(G4PionPlus::</a:t>
            </a:r>
            <a:r>
              <a:rPr lang="en-US" sz="1000" dirty="0" err="1"/>
              <a:t>PionPlus</a:t>
            </a:r>
            <a:r>
              <a:rPr lang="en-US" sz="1000" dirty="0"/>
              <a:t>() 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-&gt;</a:t>
            </a:r>
            <a:r>
              <a:rPr lang="en-US" sz="1000" dirty="0" err="1"/>
              <a:t>AddDiscreteProcess</a:t>
            </a:r>
            <a:r>
              <a:rPr lang="en-US" sz="1000" dirty="0"/>
              <a:t>(</a:t>
            </a:r>
            <a:r>
              <a:rPr lang="en-US" sz="1000" dirty="0" err="1"/>
              <a:t>pipProcEl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inelastic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pipProcInel</a:t>
            </a:r>
            <a:r>
              <a:rPr lang="en-US" sz="1000" dirty="0"/>
              <a:t> = new G4HadronInelasticProcess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 ("</a:t>
            </a:r>
            <a:r>
              <a:rPr lang="en-US" sz="1000" dirty="0" err="1"/>
              <a:t>PionPlusInelasticProcess</a:t>
            </a:r>
            <a:r>
              <a:rPr lang="en-US" sz="1000" dirty="0"/>
              <a:t>", G4PionPlus::</a:t>
            </a:r>
            <a:r>
              <a:rPr lang="en-US" sz="1000" dirty="0" err="1"/>
              <a:t>PionPlus</a:t>
            </a:r>
            <a:r>
              <a:rPr lang="en-US" sz="1000" dirty="0"/>
              <a:t>()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pipProcInel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loInelModel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pipProcInel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ftfp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pipProcInel</a:t>
            </a:r>
            <a:r>
              <a:rPr lang="en-US" sz="1000" dirty="0"/>
              <a:t>-&gt;</a:t>
            </a:r>
            <a:r>
              <a:rPr lang="en-US" sz="1000" dirty="0" err="1"/>
              <a:t>AddDataSet</a:t>
            </a:r>
            <a:r>
              <a:rPr lang="en-US" sz="1000" dirty="0"/>
              <a:t>(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   new G4BGGPionInelasticXS(G4PionPlus::</a:t>
            </a:r>
            <a:r>
              <a:rPr lang="en-US" sz="1000" dirty="0" err="1"/>
              <a:t>PionPlus</a:t>
            </a:r>
            <a:r>
              <a:rPr lang="en-US" sz="1000" dirty="0"/>
              <a:t>() 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-&gt;</a:t>
            </a:r>
            <a:r>
              <a:rPr lang="en-US" sz="1000" dirty="0" err="1"/>
              <a:t>AddDiscreteProcess</a:t>
            </a:r>
            <a:r>
              <a:rPr lang="en-US" sz="1000" dirty="0"/>
              <a:t>(</a:t>
            </a:r>
            <a:r>
              <a:rPr lang="en-US" sz="1000" dirty="0" err="1"/>
              <a:t>pipProcInel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1CA6-833B-6964-76FC-DA5A0E82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861781"/>
            <a:ext cx="4148781" cy="589194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void </a:t>
            </a:r>
            <a:r>
              <a:rPr lang="en-US" sz="1000" dirty="0" err="1"/>
              <a:t>eASTPionPhysics</a:t>
            </a:r>
            <a:r>
              <a:rPr lang="en-US" sz="1000" dirty="0"/>
              <a:t>::</a:t>
            </a:r>
            <a:r>
              <a:rPr lang="en-US" sz="1000" dirty="0" err="1"/>
              <a:t>ConstructProcess</a:t>
            </a:r>
            <a:r>
              <a:rPr lang="en-US" sz="10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{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Low energy elastic model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loElModel</a:t>
            </a:r>
            <a:r>
              <a:rPr lang="en-US" sz="1000" dirty="0"/>
              <a:t> = new G4HadronElastic();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loElModel</a:t>
            </a:r>
            <a:r>
              <a:rPr lang="en-US" sz="1000" dirty="0"/>
              <a:t>-&gt;</a:t>
            </a:r>
            <a:r>
              <a:rPr lang="en-US" sz="1000" dirty="0" err="1"/>
              <a:t>SetMaxEnergy</a:t>
            </a:r>
            <a:r>
              <a:rPr lang="en-US" sz="1000" dirty="0"/>
              <a:t>(1.0001*GeV);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High energy elastic model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hiElModel</a:t>
            </a:r>
            <a:r>
              <a:rPr lang="en-US" sz="1000" dirty="0"/>
              <a:t> = new G4ElasticHadrNucleusHE();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hiElModel</a:t>
            </a:r>
            <a:r>
              <a:rPr lang="en-US" sz="1000" dirty="0"/>
              <a:t>-&gt;</a:t>
            </a:r>
            <a:r>
              <a:rPr lang="en-US" sz="1000" dirty="0" err="1"/>
              <a:t>SetMinEnergy</a:t>
            </a:r>
            <a:r>
              <a:rPr lang="en-US" sz="1000" dirty="0"/>
              <a:t>(1.0*GeV);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Use </a:t>
            </a:r>
            <a:r>
              <a:rPr lang="en-US" sz="1000" dirty="0" err="1"/>
              <a:t>Bertini</a:t>
            </a:r>
            <a:r>
              <a:rPr lang="en-US" sz="1000" dirty="0"/>
              <a:t> cascade for low energies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loInelModel</a:t>
            </a:r>
            <a:r>
              <a:rPr lang="en-US" sz="1000" dirty="0"/>
              <a:t> = new G4CascadeInterface;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loInelModel</a:t>
            </a:r>
            <a:r>
              <a:rPr lang="en-US" sz="1000" dirty="0"/>
              <a:t>-&gt;</a:t>
            </a:r>
            <a:r>
              <a:rPr lang="en-US" sz="1000" dirty="0" err="1"/>
              <a:t>SetMinEnergy</a:t>
            </a:r>
            <a:r>
              <a:rPr lang="en-US" sz="1000" dirty="0"/>
              <a:t>(0.0);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loInelModel</a:t>
            </a:r>
            <a:r>
              <a:rPr lang="en-US" sz="1000" dirty="0"/>
              <a:t>-&gt;</a:t>
            </a:r>
            <a:r>
              <a:rPr lang="en-US" sz="1000" dirty="0" err="1"/>
              <a:t>SetMaxEnergy</a:t>
            </a:r>
            <a:r>
              <a:rPr lang="en-US" sz="1000" dirty="0"/>
              <a:t>(</a:t>
            </a:r>
            <a:r>
              <a:rPr lang="en-US" sz="1000" b="1" dirty="0">
                <a:solidFill>
                  <a:srgbClr val="FF0000"/>
                </a:solidFill>
              </a:rPr>
              <a:t>12.0*GeV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Use FTFP for high energies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ftfp</a:t>
            </a:r>
            <a:r>
              <a:rPr lang="en-US" sz="1000" dirty="0"/>
              <a:t> = new G4TheoFSGenerator("FTFP");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stringModel</a:t>
            </a:r>
            <a:r>
              <a:rPr lang="en-US" sz="1000" dirty="0"/>
              <a:t> = new G4FTFModel;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stringDecay</a:t>
            </a:r>
            <a:r>
              <a:rPr lang="en-US" sz="1000" dirty="0"/>
              <a:t> = new G4ExcitedStringDecay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           (</a:t>
            </a:r>
            <a:r>
              <a:rPr lang="en-US" sz="1000" dirty="0" err="1"/>
              <a:t>fragModel</a:t>
            </a:r>
            <a:r>
              <a:rPr lang="en-US" sz="1000" dirty="0"/>
              <a:t> = new G4LundStringFragmentation);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stringModel</a:t>
            </a:r>
            <a:r>
              <a:rPr lang="en-US" sz="1000" dirty="0"/>
              <a:t>-&gt;</a:t>
            </a:r>
            <a:r>
              <a:rPr lang="en-US" sz="1000" dirty="0" err="1"/>
              <a:t>SetFragmentationModel</a:t>
            </a:r>
            <a:r>
              <a:rPr lang="en-US" sz="1000" dirty="0"/>
              <a:t>(</a:t>
            </a:r>
            <a:r>
              <a:rPr lang="en-US" sz="1000" dirty="0" err="1"/>
              <a:t>stringDecay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preCompoundModel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      = new G4GeneratorPrecompoundInterface();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SetHighEnergyGenerator</a:t>
            </a:r>
            <a:r>
              <a:rPr lang="en-US" sz="1000" dirty="0"/>
              <a:t>(</a:t>
            </a:r>
            <a:r>
              <a:rPr lang="en-US" sz="1000" dirty="0" err="1"/>
              <a:t>stringModel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SetTransport</a:t>
            </a:r>
            <a:r>
              <a:rPr lang="en-US" sz="1000" dirty="0"/>
              <a:t>(</a:t>
            </a:r>
            <a:r>
              <a:rPr lang="en-US" sz="1000" dirty="0" err="1"/>
              <a:t>preCompoundModel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SetMinEnergy</a:t>
            </a:r>
            <a:r>
              <a:rPr lang="en-US" sz="1000" dirty="0"/>
              <a:t>(</a:t>
            </a:r>
            <a:r>
              <a:rPr lang="en-US" sz="1000" b="1" dirty="0">
                <a:solidFill>
                  <a:srgbClr val="FF0000"/>
                </a:solidFill>
              </a:rPr>
              <a:t>10*GeV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SetMaxEnergy</a:t>
            </a:r>
            <a:r>
              <a:rPr lang="en-US" sz="1000" dirty="0"/>
              <a:t>(100*</a:t>
            </a:r>
            <a:r>
              <a:rPr lang="en-US" sz="1000" dirty="0" err="1"/>
              <a:t>TeV</a:t>
            </a:r>
            <a:r>
              <a:rPr lang="en-US" sz="1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5773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99F3-3E0C-4200-6AC2-42930514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eASTPionPhysics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E0C13-63A8-EA51-4D0E-C1E76755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eAST</a:t>
            </a:r>
            <a:r>
              <a:rPr lang="en-US" dirty="0"/>
              <a:t> physics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7A7D-B290-F075-4209-0DC52C5F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1CA6-833B-6964-76FC-DA5A0E82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861781"/>
            <a:ext cx="4148781" cy="56055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//   pi-                                                             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 = G4PionMinus::</a:t>
            </a:r>
            <a:r>
              <a:rPr lang="en-US" sz="1000" dirty="0" err="1"/>
              <a:t>PionMinus</a:t>
            </a:r>
            <a:r>
              <a:rPr lang="en-US" sz="1000" dirty="0"/>
              <a:t>()-&gt;</a:t>
            </a:r>
            <a:r>
              <a:rPr lang="en-US" sz="1000" dirty="0" err="1"/>
              <a:t>GetProcessManager</a:t>
            </a:r>
            <a:r>
              <a:rPr lang="en-US" sz="1000" dirty="0"/>
              <a:t>();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elastic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pimProcEl</a:t>
            </a:r>
            <a:r>
              <a:rPr lang="en-US" sz="1000" dirty="0"/>
              <a:t> = new G4HadronElasticProcess;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pimProcEl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loElModel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pimProcEl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hiElModel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pimProcEl</a:t>
            </a:r>
            <a:r>
              <a:rPr lang="en-US" sz="1000" dirty="0"/>
              <a:t>-&gt;</a:t>
            </a:r>
            <a:r>
              <a:rPr lang="en-US" sz="1000" dirty="0" err="1"/>
              <a:t>AddDataSet</a:t>
            </a: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       (new G4BGGPionElasticXS(G4PionMinus::</a:t>
            </a:r>
            <a:r>
              <a:rPr lang="en-US" sz="1000" dirty="0" err="1"/>
              <a:t>PionMinus</a:t>
            </a:r>
            <a:r>
              <a:rPr lang="en-US" sz="1000" dirty="0"/>
              <a:t>() 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-&gt;</a:t>
            </a:r>
            <a:r>
              <a:rPr lang="en-US" sz="1000" dirty="0" err="1"/>
              <a:t>AddDiscreteProcess</a:t>
            </a:r>
            <a:r>
              <a:rPr lang="en-US" sz="1000" dirty="0"/>
              <a:t>(</a:t>
            </a:r>
            <a:r>
              <a:rPr lang="en-US" sz="1000" dirty="0" err="1"/>
              <a:t>pimProcEl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inelastic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pimProcInel</a:t>
            </a:r>
            <a:r>
              <a:rPr lang="en-US" sz="1000" dirty="0"/>
              <a:t> = new G4HadronInelasticProcess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         ("</a:t>
            </a:r>
            <a:r>
              <a:rPr lang="en-US" sz="1000" dirty="0" err="1"/>
              <a:t>PionMinusInelasticProcess</a:t>
            </a:r>
            <a:r>
              <a:rPr lang="en-US" sz="1000" dirty="0"/>
              <a:t>", G4PionMinus::</a:t>
            </a:r>
            <a:r>
              <a:rPr lang="en-US" sz="1000" dirty="0" err="1"/>
              <a:t>PionMinus</a:t>
            </a:r>
            <a:r>
              <a:rPr lang="en-US" sz="1000" dirty="0"/>
              <a:t>()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pimProcInel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loInelModel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pimProcInel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ftfp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pimProcInel</a:t>
            </a:r>
            <a:r>
              <a:rPr lang="en-US" sz="1000" dirty="0"/>
              <a:t>-&gt;</a:t>
            </a:r>
            <a:r>
              <a:rPr lang="en-US" sz="1000" dirty="0" err="1"/>
              <a:t>AddDataSet</a:t>
            </a: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 (new G4BGGPionInelasticXS(G4PionMinus::</a:t>
            </a:r>
            <a:r>
              <a:rPr lang="en-US" sz="1000" dirty="0" err="1"/>
              <a:t>PionMinus</a:t>
            </a:r>
            <a:r>
              <a:rPr lang="en-US" sz="1000" dirty="0"/>
              <a:t>() 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-&gt;</a:t>
            </a:r>
            <a:r>
              <a:rPr lang="en-US" sz="1000" dirty="0" err="1"/>
              <a:t>AddDiscreteProcess</a:t>
            </a:r>
            <a:r>
              <a:rPr lang="en-US" sz="1000" dirty="0"/>
              <a:t>(</a:t>
            </a:r>
            <a:r>
              <a:rPr lang="en-US" sz="1000" dirty="0" err="1"/>
              <a:t>pimProcInel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stopping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bertAbsorb</a:t>
            </a:r>
            <a:r>
              <a:rPr lang="en-US" sz="1000" dirty="0"/>
              <a:t> = new G4HadronicAbsorptionBertini;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-&gt;</a:t>
            </a:r>
            <a:r>
              <a:rPr lang="en-US" sz="1000" dirty="0" err="1"/>
              <a:t>AddRestProcess</a:t>
            </a:r>
            <a:r>
              <a:rPr lang="en-US" sz="1000" dirty="0"/>
              <a:t>(</a:t>
            </a:r>
            <a:r>
              <a:rPr lang="en-US" sz="1000" dirty="0" err="1"/>
              <a:t>bertAbsorb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7147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7A15-C1DE-73A8-7B46-CC68E5AA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ParticleHP</a:t>
            </a:r>
            <a:r>
              <a:rPr lang="en-US" dirty="0"/>
              <a:t> (was </a:t>
            </a:r>
            <a:r>
              <a:rPr lang="en-US" dirty="0" err="1"/>
              <a:t>NeutronHP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12DD-2BCE-0014-2781-6F7515D2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554344" cy="5381694"/>
          </a:xfrm>
        </p:spPr>
        <p:txBody>
          <a:bodyPr>
            <a:normAutofit/>
          </a:bodyPr>
          <a:lstStyle/>
          <a:p>
            <a:r>
              <a:rPr lang="en-US" sz="1800" dirty="0"/>
              <a:t>Below 20 MeV incident energy, Geant4 provides several models for treating n, p, d, t, 3He and </a:t>
            </a:r>
            <a:r>
              <a:rPr lang="en-US" sz="1800" dirty="0">
                <a:latin typeface="Symbol" pitchFamily="2" charset="2"/>
              </a:rPr>
              <a:t>a</a:t>
            </a:r>
            <a:r>
              <a:rPr lang="en-US" sz="1800" dirty="0"/>
              <a:t> interactions in detail</a:t>
            </a:r>
          </a:p>
          <a:p>
            <a:r>
              <a:rPr lang="en-US" sz="1800" dirty="0"/>
              <a:t>The high precision models (</a:t>
            </a:r>
            <a:r>
              <a:rPr lang="en-US" sz="1800" dirty="0" err="1"/>
              <a:t>ParticleHP</a:t>
            </a:r>
            <a:r>
              <a:rPr lang="en-US" sz="1800" dirty="0"/>
              <a:t>) are data-driven and depend on a large database of cross sections, etc.</a:t>
            </a:r>
          </a:p>
          <a:p>
            <a:pPr lvl="1"/>
            <a:r>
              <a:rPr lang="en-US" sz="1600" dirty="0"/>
              <a:t>G4NDL database is available for download from the Geant4 web site</a:t>
            </a:r>
          </a:p>
          <a:p>
            <a:pPr lvl="1"/>
            <a:r>
              <a:rPr lang="en-US" sz="1600" dirty="0"/>
              <a:t>TENDL optional database is also available</a:t>
            </a:r>
          </a:p>
          <a:p>
            <a:pPr lvl="1"/>
            <a:r>
              <a:rPr lang="en-US" sz="1600" dirty="0"/>
              <a:t>Elastic, inelastic, capture and fission models all use this isotope-dependent data</a:t>
            </a:r>
          </a:p>
          <a:p>
            <a:r>
              <a:rPr lang="en-US" sz="1800" dirty="0"/>
              <a:t>Very good agreement with MCNP</a:t>
            </a:r>
          </a:p>
          <a:p>
            <a:r>
              <a:rPr lang="en-US" sz="1800" dirty="0"/>
              <a:t>There are also optional models to handle thermal scattering from chemically bound atoms.</a:t>
            </a:r>
          </a:p>
          <a:p>
            <a:r>
              <a:rPr lang="en-US" sz="1800" dirty="0" err="1"/>
              <a:t>ParticleHP</a:t>
            </a:r>
            <a:r>
              <a:rPr lang="en-US" sz="1800" dirty="0"/>
              <a:t> is not included by default to </a:t>
            </a:r>
            <a:r>
              <a:rPr lang="en-US" sz="1800" dirty="0" err="1"/>
              <a:t>eAST</a:t>
            </a:r>
            <a:r>
              <a:rPr lang="en-US" sz="1800" dirty="0"/>
              <a:t> physics list.</a:t>
            </a:r>
          </a:p>
          <a:p>
            <a:pPr lvl="1"/>
            <a:r>
              <a:rPr lang="en-US" sz="1600" dirty="0"/>
              <a:t>Neutron killer should be disabled (or extended to ~ 1 sec).</a:t>
            </a:r>
          </a:p>
          <a:p>
            <a:r>
              <a:rPr lang="en-US" sz="1800" dirty="0"/>
              <a:t>For precise single-event upset simulation, you may want to consider</a:t>
            </a:r>
          </a:p>
          <a:p>
            <a:pPr lvl="1"/>
            <a:r>
              <a:rPr lang="en-US" sz="1600" dirty="0"/>
              <a:t>Radioactive decay process</a:t>
            </a:r>
          </a:p>
          <a:p>
            <a:pPr lvl="1"/>
            <a:r>
              <a:rPr lang="en-US" sz="1600" dirty="0"/>
              <a:t>Geometry-based event biasing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65A4F-0B45-20CB-4E4E-EF2676C2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AB58-C3B9-906B-3DE1-D85B206D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3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CF5FDD-0B5C-0DFC-9AD5-B62138BB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GeV e-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2775CD-696A-1FAE-4649-46E9503D0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421" y="1005928"/>
            <a:ext cx="5211659" cy="1163340"/>
          </a:xfrm>
        </p:spPr>
        <p:txBody>
          <a:bodyPr/>
          <a:lstStyle/>
          <a:p>
            <a:r>
              <a:rPr lang="en-US" dirty="0"/>
              <a:t>Full simulation with optical photon transport to photo-multipliers</a:t>
            </a:r>
          </a:p>
          <a:p>
            <a:pPr lvl="1"/>
            <a:r>
              <a:rPr lang="en-US" dirty="0"/>
              <a:t>18.41 sec/event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24106-F4D6-5C33-484D-19E0AE94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656C9-B63C-E571-8D47-F1DD99D0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2" y="837348"/>
            <a:ext cx="3151764" cy="1825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DC243-F9B4-24B7-28DB-86C513D0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2" y="2739571"/>
            <a:ext cx="3151764" cy="1825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1D2AF-51C3-4EC4-1743-7BD789BA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62" y="4641794"/>
            <a:ext cx="3151764" cy="1825542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6083F73E-A19B-CFC4-BB7E-78808D50086C}"/>
              </a:ext>
            </a:extLst>
          </p:cNvPr>
          <p:cNvSpPr txBox="1">
            <a:spLocks/>
          </p:cNvSpPr>
          <p:nvPr/>
        </p:nvSpPr>
        <p:spPr>
          <a:xfrm>
            <a:off x="3623421" y="2844635"/>
            <a:ext cx="5211659" cy="1563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 </a:t>
            </a:r>
            <a:r>
              <a:rPr lang="en-US"/>
              <a:t>simulation except </a:t>
            </a:r>
            <a:r>
              <a:rPr lang="en-US" dirty="0"/>
              <a:t>optical photon transport</a:t>
            </a:r>
          </a:p>
          <a:p>
            <a:pPr lvl="1"/>
            <a:r>
              <a:rPr lang="en-US" dirty="0"/>
              <a:t>0.119 sec/event</a:t>
            </a:r>
          </a:p>
          <a:p>
            <a:pPr lvl="1"/>
            <a:r>
              <a:rPr lang="en-US" dirty="0"/>
              <a:t>Requires parameter tuning of energy deposition </a:t>
            </a:r>
            <a:r>
              <a:rPr lang="en-US" dirty="0">
                <a:sym typeface="Wingdings" pitchFamily="2" charset="2"/>
              </a:rPr>
              <a:t> PM pulse height</a:t>
            </a:r>
            <a:endParaRPr lang="en-US" dirty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DD9350E7-124A-D8B9-843E-454CCD8AA6C1}"/>
              </a:ext>
            </a:extLst>
          </p:cNvPr>
          <p:cNvSpPr txBox="1">
            <a:spLocks/>
          </p:cNvSpPr>
          <p:nvPr/>
        </p:nvSpPr>
        <p:spPr>
          <a:xfrm>
            <a:off x="3625619" y="4959459"/>
            <a:ext cx="5211659" cy="1163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Shower parameterization with </a:t>
            </a:r>
            <a:r>
              <a:rPr lang="en-US" dirty="0" err="1"/>
              <a:t>GFlash</a:t>
            </a:r>
            <a:endParaRPr lang="en-US" dirty="0"/>
          </a:p>
          <a:p>
            <a:pPr lvl="1"/>
            <a:r>
              <a:rPr lang="en-US" dirty="0"/>
              <a:t>0.00087 sec/event</a:t>
            </a:r>
          </a:p>
          <a:p>
            <a:pPr lvl="1"/>
            <a:r>
              <a:rPr lang="en-US" dirty="0"/>
              <a:t>Requires tuning of  </a:t>
            </a:r>
            <a:r>
              <a:rPr lang="en-US" dirty="0" err="1"/>
              <a:t>GFlash</a:t>
            </a:r>
            <a:r>
              <a:rPr lang="en-US" dirty="0"/>
              <a:t> parameters</a:t>
            </a:r>
          </a:p>
          <a:p>
            <a:pPr lvl="1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184C16-87C5-F387-792C-7FEA538D91C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229251" y="4383097"/>
            <a:ext cx="2198" cy="576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D3B9CE-5CDD-51EF-2D2F-4AE0FF8A8EB4}"/>
              </a:ext>
            </a:extLst>
          </p:cNvPr>
          <p:cNvSpPr txBox="1"/>
          <p:nvPr/>
        </p:nvSpPr>
        <p:spPr>
          <a:xfrm>
            <a:off x="6332706" y="4465837"/>
            <a:ext cx="142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137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E44AAB-C990-6E71-10EF-D7C9DA44D004}"/>
              </a:ext>
            </a:extLst>
          </p:cNvPr>
          <p:cNvCxnSpPr/>
          <p:nvPr/>
        </p:nvCxnSpPr>
        <p:spPr>
          <a:xfrm>
            <a:off x="6229251" y="2268274"/>
            <a:ext cx="2198" cy="576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CDDAEF7-4590-CCB9-0AA4-658BD2633474}"/>
              </a:ext>
            </a:extLst>
          </p:cNvPr>
          <p:cNvSpPr txBox="1"/>
          <p:nvPr/>
        </p:nvSpPr>
        <p:spPr>
          <a:xfrm>
            <a:off x="6332706" y="2351014"/>
            <a:ext cx="142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154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0441DC-7E03-5D80-2CC2-54DD3084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 physics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6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FEBC-FA3E-43D3-E120-4C24FDCE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A65FF-5BB4-4048-E2F7-DC192071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401944" cy="538169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Default</a:t>
            </a:r>
          </a:p>
          <a:p>
            <a:pPr lvl="1"/>
            <a:r>
              <a:rPr lang="en-US" sz="1800" dirty="0"/>
              <a:t>EM Option 0 : commonly used by LHC experiments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https://geant4-userdoc.web.cern.ch/UsersGuides/PhysicsListGuide/html/electromagnetic/Opt0.html</a:t>
            </a:r>
            <a:r>
              <a:rPr lang="en-US" sz="1800" dirty="0"/>
              <a:t> </a:t>
            </a:r>
          </a:p>
          <a:p>
            <a:r>
              <a:rPr lang="en-US" sz="1800" dirty="0"/>
              <a:t>Alternative</a:t>
            </a:r>
          </a:p>
          <a:p>
            <a:pPr lvl="1"/>
            <a:r>
              <a:rPr lang="en-US" sz="1800" dirty="0"/>
              <a:t>EM Option 4 : most accurate (the best Geant4 can do), but slower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https://geant4-userdoc.web.cern.ch/UsersGuides/PhysicsListGuide/html/electromagnetic/Opt4.html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Should be applied only for the interested region</a:t>
            </a:r>
          </a:p>
          <a:p>
            <a:r>
              <a:rPr lang="en-US" sz="1800" dirty="0"/>
              <a:t>Optical photon processes are optional.</a:t>
            </a:r>
          </a:p>
          <a:p>
            <a:r>
              <a:rPr lang="en-US" sz="1800" dirty="0"/>
              <a:t>Synchrotron radiation</a:t>
            </a:r>
          </a:p>
          <a:p>
            <a:pPr lvl="1"/>
            <a:r>
              <a:rPr lang="en-US" sz="1800" dirty="0"/>
              <a:t>G4SynchrotronRadiation process must be </a:t>
            </a:r>
            <a:br>
              <a:rPr lang="en-US" sz="1800" dirty="0"/>
            </a:br>
            <a:r>
              <a:rPr lang="en-US" sz="1800" dirty="0"/>
              <a:t>explicitly added.</a:t>
            </a:r>
          </a:p>
          <a:p>
            <a:pPr lvl="2"/>
            <a:r>
              <a:rPr lang="en-US" dirty="0"/>
              <a:t>Should be applied only within the beam pipe.</a:t>
            </a:r>
          </a:p>
          <a:p>
            <a:pPr lvl="1"/>
            <a:r>
              <a:rPr lang="en-US" sz="1800" dirty="0"/>
              <a:t>G4StepLimiter should also be added.</a:t>
            </a:r>
          </a:p>
          <a:p>
            <a:pPr lvl="2"/>
            <a:r>
              <a:rPr lang="en-US" dirty="0"/>
              <a:t>The maximum step length of a charged </a:t>
            </a:r>
            <a:br>
              <a:rPr lang="en-US" dirty="0"/>
            </a:br>
            <a:r>
              <a:rPr lang="en-US" dirty="0"/>
              <a:t>particle with magnetic field integration in </a:t>
            </a:r>
            <a:br>
              <a:rPr lang="en-US" dirty="0"/>
            </a:br>
            <a:r>
              <a:rPr lang="en-US" dirty="0"/>
              <a:t>vacuum is 1 km.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8FDE4-3164-EF23-E696-6EB030E2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30B2B-3780-26F5-EB32-E0E3C4F3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7F8A5-9218-0FCD-D6F0-5DD942DD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37" y="3571736"/>
            <a:ext cx="292844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6131D-E6B5-79F3-CF66-951797AA153D}"/>
              </a:ext>
            </a:extLst>
          </p:cNvPr>
          <p:cNvSpPr txBox="1"/>
          <p:nvPr/>
        </p:nvSpPr>
        <p:spPr>
          <a:xfrm>
            <a:off x="6741885" y="4448995"/>
            <a:ext cx="1683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 GeV e+ in 0.1 T field</a:t>
            </a:r>
          </a:p>
        </p:txBody>
      </p:sp>
    </p:spTree>
    <p:extLst>
      <p:ext uri="{BB962C8B-B14F-4D97-AF65-F5344CB8AC3E}">
        <p14:creationId xmlns:p14="http://schemas.microsoft.com/office/powerpoint/2010/main" val="312786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7A15-C1DE-73A8-7B46-CC68E5AA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Hadronic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12DD-2BCE-0014-2781-6F7515D2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8554344" cy="5381694"/>
          </a:xfrm>
        </p:spPr>
        <p:txBody>
          <a:bodyPr>
            <a:normAutofit/>
          </a:bodyPr>
          <a:lstStyle/>
          <a:p>
            <a:r>
              <a:rPr lang="en-US" sz="1400" dirty="0"/>
              <a:t>Separate class for different particles</a:t>
            </a:r>
          </a:p>
          <a:p>
            <a:pPr lvl="1"/>
            <a:r>
              <a:rPr lang="en-US" sz="1400" dirty="0" err="1"/>
              <a:t>eASTProtonPhysics.cc</a:t>
            </a:r>
            <a:endParaRPr lang="en-US" sz="1400" dirty="0"/>
          </a:p>
          <a:p>
            <a:pPr lvl="1"/>
            <a:r>
              <a:rPr lang="en-US" sz="1400" dirty="0" err="1"/>
              <a:t>eASTNeutronPhysics.cc</a:t>
            </a:r>
            <a:r>
              <a:rPr lang="en-US" sz="1400" dirty="0"/>
              <a:t>	</a:t>
            </a:r>
          </a:p>
          <a:p>
            <a:pPr lvl="1"/>
            <a:r>
              <a:rPr lang="en-US" sz="1400" dirty="0" err="1"/>
              <a:t>eASTPionPhysics.cc</a:t>
            </a:r>
            <a:endParaRPr lang="en-US" sz="1400" dirty="0"/>
          </a:p>
          <a:p>
            <a:pPr lvl="2"/>
            <a:r>
              <a:rPr lang="en-US" sz="1400" dirty="0">
                <a:latin typeface="Symbol" pitchFamily="2" charset="2"/>
              </a:rPr>
              <a:t>p</a:t>
            </a:r>
            <a:r>
              <a:rPr lang="en-US" sz="1400" dirty="0"/>
              <a:t>+, </a:t>
            </a:r>
            <a:r>
              <a:rPr lang="en-US" sz="1400" dirty="0">
                <a:latin typeface="Symbol" pitchFamily="2" charset="2"/>
              </a:rPr>
              <a:t>p</a:t>
            </a:r>
            <a:r>
              <a:rPr lang="en-US" sz="1400" dirty="0"/>
              <a:t>- (</a:t>
            </a:r>
            <a:r>
              <a:rPr lang="en-US" sz="1400" dirty="0">
                <a:latin typeface="Symbol" pitchFamily="2" charset="2"/>
              </a:rPr>
              <a:t>p</a:t>
            </a:r>
            <a:r>
              <a:rPr lang="en-US" sz="1400" dirty="0"/>
              <a:t>0 handled implicitly by models)</a:t>
            </a:r>
          </a:p>
          <a:p>
            <a:pPr lvl="1"/>
            <a:r>
              <a:rPr lang="en-US" sz="1400" dirty="0" err="1"/>
              <a:t>eASTKaonPhysics.cc</a:t>
            </a:r>
            <a:endParaRPr lang="en-US" sz="1400" dirty="0"/>
          </a:p>
          <a:p>
            <a:pPr lvl="2"/>
            <a:r>
              <a:rPr lang="en-US" sz="1400" dirty="0"/>
              <a:t>K+, K-, K0L, K0S (K0, anti-K0 handled implicitly by models)	</a:t>
            </a:r>
          </a:p>
          <a:p>
            <a:pPr lvl="1"/>
            <a:r>
              <a:rPr lang="en-US" sz="1400" dirty="0" err="1"/>
              <a:t>eASTHyperonPhysics.cc</a:t>
            </a:r>
            <a:endParaRPr lang="en-US" sz="1400" dirty="0"/>
          </a:p>
          <a:p>
            <a:pPr lvl="2"/>
            <a:r>
              <a:rPr lang="en-US" sz="1400" dirty="0">
                <a:latin typeface="Symbol" pitchFamily="2" charset="2"/>
              </a:rPr>
              <a:t>L</a:t>
            </a:r>
            <a:r>
              <a:rPr lang="en-US" sz="1400" dirty="0"/>
              <a:t>, </a:t>
            </a:r>
            <a:r>
              <a:rPr lang="en-US" sz="1400" dirty="0">
                <a:latin typeface="Symbol" pitchFamily="2" charset="2"/>
              </a:rPr>
              <a:t>S</a:t>
            </a:r>
            <a:r>
              <a:rPr lang="en-US" sz="1400" dirty="0"/>
              <a:t>+, </a:t>
            </a:r>
            <a:r>
              <a:rPr lang="en-US" sz="1400" dirty="0">
                <a:latin typeface="Symbol" pitchFamily="2" charset="2"/>
              </a:rPr>
              <a:t>S</a:t>
            </a:r>
            <a:r>
              <a:rPr lang="en-US" sz="1400" dirty="0"/>
              <a:t>-, </a:t>
            </a:r>
            <a:r>
              <a:rPr lang="en-US" sz="1400" dirty="0">
                <a:latin typeface="Symbol" pitchFamily="2" charset="2"/>
              </a:rPr>
              <a:t>X</a:t>
            </a:r>
            <a:r>
              <a:rPr lang="en-US" sz="1400" dirty="0"/>
              <a:t>0, </a:t>
            </a:r>
            <a:r>
              <a:rPr lang="en-US" sz="1400" dirty="0">
                <a:latin typeface="Symbol" pitchFamily="2" charset="2"/>
              </a:rPr>
              <a:t>X</a:t>
            </a:r>
            <a:r>
              <a:rPr lang="en-US" sz="1400" dirty="0"/>
              <a:t>-, </a:t>
            </a:r>
            <a:r>
              <a:rPr lang="en-US" sz="1400" dirty="0">
                <a:latin typeface="Symbol" pitchFamily="2" charset="2"/>
              </a:rPr>
              <a:t>W</a:t>
            </a:r>
            <a:r>
              <a:rPr lang="en-US" sz="1400" dirty="0"/>
              <a:t>- (</a:t>
            </a:r>
            <a:r>
              <a:rPr lang="en-US" sz="1400" dirty="0">
                <a:latin typeface="Symbol" pitchFamily="2" charset="2"/>
              </a:rPr>
              <a:t>S</a:t>
            </a:r>
            <a:r>
              <a:rPr lang="en-US" sz="1400" dirty="0"/>
              <a:t>0 handled implicitly by models)	</a:t>
            </a:r>
          </a:p>
          <a:p>
            <a:pPr lvl="1"/>
            <a:r>
              <a:rPr lang="en-US" sz="1400" dirty="0" err="1"/>
              <a:t>eASTAntiBaryonPhysics.cc</a:t>
            </a:r>
            <a:endParaRPr lang="en-US" sz="1400" dirty="0"/>
          </a:p>
          <a:p>
            <a:pPr lvl="2"/>
            <a:r>
              <a:rPr lang="en-US" sz="1400" dirty="0"/>
              <a:t>anti-(p, n, d, t, 3He, </a:t>
            </a:r>
            <a:r>
              <a:rPr lang="en-US" sz="1400" dirty="0">
                <a:latin typeface="Symbol" pitchFamily="2" charset="2"/>
              </a:rPr>
              <a:t>a</a:t>
            </a:r>
            <a:r>
              <a:rPr lang="en-US" sz="1400" dirty="0"/>
              <a:t>), anti-(</a:t>
            </a:r>
            <a:r>
              <a:rPr lang="en-US" sz="1400" dirty="0">
                <a:latin typeface="Symbol" pitchFamily="2" charset="2"/>
              </a:rPr>
              <a:t>L</a:t>
            </a:r>
            <a:r>
              <a:rPr lang="en-US" sz="1400" dirty="0"/>
              <a:t>, </a:t>
            </a:r>
            <a:r>
              <a:rPr lang="en-US" sz="1400" dirty="0">
                <a:latin typeface="Symbol" pitchFamily="2" charset="2"/>
              </a:rPr>
              <a:t>S</a:t>
            </a:r>
            <a:r>
              <a:rPr lang="en-US" sz="1400" dirty="0"/>
              <a:t>+, </a:t>
            </a:r>
            <a:r>
              <a:rPr lang="en-US" sz="1400" dirty="0">
                <a:latin typeface="Symbol" pitchFamily="2" charset="2"/>
              </a:rPr>
              <a:t>S</a:t>
            </a:r>
            <a:r>
              <a:rPr lang="en-US" sz="1400" dirty="0"/>
              <a:t>-, </a:t>
            </a:r>
            <a:r>
              <a:rPr lang="en-US" sz="1400" dirty="0">
                <a:latin typeface="Symbol" pitchFamily="2" charset="2"/>
              </a:rPr>
              <a:t>X</a:t>
            </a:r>
            <a:r>
              <a:rPr lang="en-US" sz="1400" dirty="0"/>
              <a:t>0, </a:t>
            </a:r>
            <a:r>
              <a:rPr lang="en-US" sz="1400" dirty="0">
                <a:latin typeface="Symbol" pitchFamily="2" charset="2"/>
              </a:rPr>
              <a:t>X</a:t>
            </a:r>
            <a:r>
              <a:rPr lang="en-US" sz="1400" dirty="0"/>
              <a:t>-, </a:t>
            </a:r>
            <a:r>
              <a:rPr lang="en-US" sz="1400" dirty="0">
                <a:latin typeface="Symbol" pitchFamily="2" charset="2"/>
              </a:rPr>
              <a:t>W</a:t>
            </a:r>
            <a:r>
              <a:rPr lang="en-US" sz="1400" dirty="0"/>
              <a:t>-)</a:t>
            </a:r>
          </a:p>
          <a:p>
            <a:pPr lvl="1"/>
            <a:r>
              <a:rPr lang="en-US" sz="1400" dirty="0" err="1"/>
              <a:t>eASTIonPhysics.cc</a:t>
            </a:r>
            <a:r>
              <a:rPr lang="en-US" sz="1400" dirty="0"/>
              <a:t>	</a:t>
            </a:r>
          </a:p>
          <a:p>
            <a:pPr lvl="2"/>
            <a:r>
              <a:rPr lang="en-US" sz="1400" dirty="0"/>
              <a:t>p, n, d, t, 3He, </a:t>
            </a:r>
            <a:r>
              <a:rPr lang="en-US" sz="1400" dirty="0">
                <a:latin typeface="Symbol" pitchFamily="2" charset="2"/>
              </a:rPr>
              <a:t>a</a:t>
            </a:r>
            <a:r>
              <a:rPr lang="en-US" sz="1400" dirty="0"/>
              <a:t>, generic ion 	</a:t>
            </a:r>
          </a:p>
          <a:p>
            <a:pPr lvl="1"/>
            <a:r>
              <a:rPr lang="en-US" sz="1400" dirty="0" err="1"/>
              <a:t>eASTGammaLeptoNuclearPhysics.cc</a:t>
            </a:r>
            <a:r>
              <a:rPr lang="en-US" sz="1400" dirty="0"/>
              <a:t>	</a:t>
            </a:r>
          </a:p>
          <a:p>
            <a:r>
              <a:rPr lang="en-US" sz="1400" dirty="0"/>
              <a:t>Very similar to FTFP_BERT, but wider use of </a:t>
            </a:r>
            <a:r>
              <a:rPr lang="en-US" sz="1400" dirty="0" err="1"/>
              <a:t>Bertini</a:t>
            </a:r>
            <a:endParaRPr lang="en-US" sz="1400" dirty="0"/>
          </a:p>
          <a:p>
            <a:pPr lvl="1"/>
            <a:r>
              <a:rPr lang="en-US" sz="1400" dirty="0"/>
              <a:t>Better precision in medium energy (below 10 GeV)</a:t>
            </a:r>
          </a:p>
          <a:p>
            <a:pPr lvl="1"/>
            <a:r>
              <a:rPr lang="en-US" sz="1400" dirty="0"/>
              <a:t>Default FTFP_BERT blends </a:t>
            </a:r>
            <a:r>
              <a:rPr lang="en-US" sz="1400" dirty="0" err="1"/>
              <a:t>Bertini</a:t>
            </a:r>
            <a:r>
              <a:rPr lang="en-US" sz="1400" dirty="0"/>
              <a:t> and FTF models at [3.0 GeV, 6.0 GeV] for all particle types</a:t>
            </a:r>
          </a:p>
          <a:p>
            <a:pPr lvl="1"/>
            <a:r>
              <a:rPr lang="en-US" sz="1400" dirty="0" err="1"/>
              <a:t>eAST</a:t>
            </a:r>
            <a:r>
              <a:rPr lang="en-US" sz="1400" dirty="0"/>
              <a:t> physics list blends </a:t>
            </a:r>
            <a:r>
              <a:rPr lang="en-US" sz="1400" dirty="0" err="1"/>
              <a:t>Bertini</a:t>
            </a:r>
            <a:r>
              <a:rPr lang="en-US" sz="1400" dirty="0"/>
              <a:t> and FTF models</a:t>
            </a:r>
          </a:p>
          <a:p>
            <a:pPr lvl="2"/>
            <a:r>
              <a:rPr lang="en-US" sz="1400" dirty="0"/>
              <a:t>[10 GeV, 12 GeV] (pion)</a:t>
            </a:r>
          </a:p>
          <a:p>
            <a:pPr lvl="2"/>
            <a:r>
              <a:rPr lang="en-US" sz="1400" dirty="0"/>
              <a:t>[5 GeV, 12 GeV] (proton, neutron)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65A4F-0B45-20CB-4E4E-EF2676C2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AB58-C3B9-906B-3DE1-D85B206D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8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7A15-C1DE-73A8-7B46-CC68E5AA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eASTProtonPhysics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12DD-2BCE-0014-2781-6F7515D2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Inelastic process</a:t>
            </a:r>
          </a:p>
          <a:p>
            <a:pPr lvl="1"/>
            <a:r>
              <a:rPr lang="en-US" sz="1800" dirty="0"/>
              <a:t>Models</a:t>
            </a:r>
          </a:p>
          <a:p>
            <a:pPr lvl="2"/>
            <a:r>
              <a:rPr lang="en-US" dirty="0" err="1"/>
              <a:t>Bertini</a:t>
            </a:r>
            <a:r>
              <a:rPr lang="en-US" dirty="0"/>
              <a:t> cascade from 0 to 12 GeV</a:t>
            </a:r>
          </a:p>
          <a:p>
            <a:pPr lvl="2"/>
            <a:r>
              <a:rPr lang="en-US" dirty="0"/>
              <a:t>FTFP from 5 GeV to 100 </a:t>
            </a:r>
            <a:r>
              <a:rPr lang="en-US" dirty="0" err="1"/>
              <a:t>TeV</a:t>
            </a:r>
            <a:endParaRPr lang="en-US" dirty="0"/>
          </a:p>
          <a:p>
            <a:pPr lvl="1"/>
            <a:r>
              <a:rPr lang="en-US" sz="1800" dirty="0"/>
              <a:t>Cross section</a:t>
            </a:r>
          </a:p>
          <a:p>
            <a:pPr lvl="2"/>
            <a:r>
              <a:rPr lang="en-US" dirty="0" err="1"/>
              <a:t>Barashenkov</a:t>
            </a:r>
            <a:r>
              <a:rPr lang="en-US" dirty="0"/>
              <a:t>-Glauber-</a:t>
            </a:r>
            <a:r>
              <a:rPr lang="en-US" dirty="0" err="1"/>
              <a:t>Gribov</a:t>
            </a:r>
            <a:r>
              <a:rPr lang="en-US" dirty="0"/>
              <a:t> (BGG) inelastic at all energies</a:t>
            </a:r>
          </a:p>
          <a:p>
            <a:r>
              <a:rPr lang="en-US" sz="1800" dirty="0"/>
              <a:t>Elastic process</a:t>
            </a:r>
          </a:p>
          <a:p>
            <a:pPr lvl="1"/>
            <a:r>
              <a:rPr lang="en-US" sz="1800" dirty="0"/>
              <a:t>Model</a:t>
            </a:r>
          </a:p>
          <a:p>
            <a:pPr lvl="2"/>
            <a:r>
              <a:rPr lang="en-US" dirty="0"/>
              <a:t>G4ChipsElasticModel at all energies</a:t>
            </a:r>
          </a:p>
          <a:p>
            <a:pPr lvl="1"/>
            <a:r>
              <a:rPr lang="en-US" sz="1800" dirty="0"/>
              <a:t>Cross section</a:t>
            </a:r>
          </a:p>
          <a:p>
            <a:pPr lvl="2"/>
            <a:r>
              <a:rPr lang="en-US" dirty="0"/>
              <a:t>G4ChipsProtonElasticXS at all energies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65A4F-0B45-20CB-4E4E-EF2676C2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AB58-C3B9-906B-3DE1-D85B206D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5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99F3-3E0C-4200-6AC2-42930514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eASTProtonPhysics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E0C13-63A8-EA51-4D0E-C1E76755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eAST</a:t>
            </a:r>
            <a:r>
              <a:rPr lang="en-US" dirty="0"/>
              <a:t> physics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7A7D-B290-F075-4209-0DC52C5F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54E95-A8A3-DF32-4660-8788107577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4949436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// Cross section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inelCS</a:t>
            </a: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= new G4BGGNucleonInelasticXS(G4Proton::Proton()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elCS</a:t>
            </a:r>
            <a:r>
              <a:rPr lang="en-US" sz="1000" dirty="0"/>
              <a:t> = new G4ChipsProtonElasticXS;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G4ProcessManager* </a:t>
            </a:r>
            <a:r>
              <a:rPr lang="en-US" sz="1000" dirty="0" err="1"/>
              <a:t>procMan</a:t>
            </a:r>
            <a:r>
              <a:rPr lang="en-US" sz="1000" dirty="0"/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= G4Proton::Proton()-&gt;</a:t>
            </a:r>
            <a:r>
              <a:rPr lang="en-US" sz="1000" dirty="0" err="1"/>
              <a:t>GetProcessManager</a:t>
            </a:r>
            <a:r>
              <a:rPr lang="en-US" sz="1000" dirty="0"/>
              <a:t>();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Elastic 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pProcEl</a:t>
            </a:r>
            <a:r>
              <a:rPr lang="en-US" sz="1000" dirty="0"/>
              <a:t> = new G4HadronElasticProcess;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pProcEl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elMod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pProcEl</a:t>
            </a:r>
            <a:r>
              <a:rPr lang="en-US" sz="1000" dirty="0"/>
              <a:t>-&gt;</a:t>
            </a:r>
            <a:r>
              <a:rPr lang="en-US" sz="1000" dirty="0" err="1"/>
              <a:t>AddDataSet</a:t>
            </a:r>
            <a:r>
              <a:rPr lang="en-US" sz="1000" dirty="0"/>
              <a:t>(</a:t>
            </a:r>
            <a:r>
              <a:rPr lang="en-US" sz="1000" dirty="0" err="1"/>
              <a:t>elCS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-&gt;</a:t>
            </a:r>
            <a:r>
              <a:rPr lang="en-US" sz="1000" dirty="0" err="1"/>
              <a:t>AddDiscreteProcess</a:t>
            </a:r>
            <a:r>
              <a:rPr lang="en-US" sz="1000" dirty="0"/>
              <a:t>(</a:t>
            </a:r>
            <a:r>
              <a:rPr lang="en-US" sz="1000" dirty="0" err="1"/>
              <a:t>pProcEl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Inelastic 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pProcInel</a:t>
            </a:r>
            <a:r>
              <a:rPr lang="en-US" sz="1000" dirty="0"/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= new G4HadronInelasticProcess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            ("ProtonInelasticProcess",G4Proton::Proton()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pProcInel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loInelModel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pProcInel</a:t>
            </a:r>
            <a:r>
              <a:rPr lang="en-US" sz="1000" dirty="0"/>
              <a:t>-&gt;</a:t>
            </a:r>
            <a:r>
              <a:rPr lang="en-US" sz="1000" dirty="0" err="1"/>
              <a:t>RegisterMe</a:t>
            </a:r>
            <a:r>
              <a:rPr lang="en-US" sz="1000" dirty="0"/>
              <a:t>(</a:t>
            </a:r>
            <a:r>
              <a:rPr lang="en-US" sz="1000" dirty="0" err="1"/>
              <a:t>ftfp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pProcInel</a:t>
            </a:r>
            <a:r>
              <a:rPr lang="en-US" sz="1000" dirty="0"/>
              <a:t>-&gt;</a:t>
            </a:r>
            <a:r>
              <a:rPr lang="en-US" sz="1000" dirty="0" err="1"/>
              <a:t>AddDataSet</a:t>
            </a:r>
            <a:r>
              <a:rPr lang="en-US" sz="1000" dirty="0"/>
              <a:t>(</a:t>
            </a:r>
            <a:r>
              <a:rPr lang="en-US" sz="1000" dirty="0" err="1"/>
              <a:t>inelCS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procMan</a:t>
            </a:r>
            <a:r>
              <a:rPr lang="en-US" sz="1000" dirty="0"/>
              <a:t>-&gt;</a:t>
            </a:r>
            <a:r>
              <a:rPr lang="en-US" sz="1000" dirty="0" err="1"/>
              <a:t>AddDiscreteProcess</a:t>
            </a:r>
            <a:r>
              <a:rPr lang="en-US" sz="1000" dirty="0"/>
              <a:t>(</a:t>
            </a:r>
            <a:r>
              <a:rPr lang="en-US" sz="1000" dirty="0" err="1"/>
              <a:t>pProcInel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}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1CA6-833B-6964-76FC-DA5A0E82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966054"/>
            <a:ext cx="4148781" cy="54187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void </a:t>
            </a:r>
            <a:r>
              <a:rPr lang="en-US" sz="1000" dirty="0" err="1"/>
              <a:t>eASTProtonPhysics</a:t>
            </a:r>
            <a:r>
              <a:rPr lang="en-US" sz="1000" dirty="0"/>
              <a:t>::</a:t>
            </a:r>
            <a:r>
              <a:rPr lang="en-US" sz="1000" dirty="0" err="1"/>
              <a:t>ConstructProcess</a:t>
            </a:r>
            <a:r>
              <a:rPr lang="en-US" sz="1000" dirty="0"/>
              <a:t>()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Low energy elastic model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elMod</a:t>
            </a:r>
            <a:r>
              <a:rPr lang="en-US" sz="1000" dirty="0"/>
              <a:t> = new G4ChipsElasticModel();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Use </a:t>
            </a:r>
            <a:r>
              <a:rPr lang="en-US" sz="1000" dirty="0" err="1"/>
              <a:t>Bertini</a:t>
            </a:r>
            <a:r>
              <a:rPr lang="en-US" sz="1000" dirty="0"/>
              <a:t> cascade for low energies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loInelModel</a:t>
            </a:r>
            <a:r>
              <a:rPr lang="en-US" sz="1000" dirty="0"/>
              <a:t> = new G4CascadeInterface;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loInelModel</a:t>
            </a:r>
            <a:r>
              <a:rPr lang="en-US" sz="1000" dirty="0"/>
              <a:t>-&gt;</a:t>
            </a:r>
            <a:r>
              <a:rPr lang="en-US" sz="1000" dirty="0" err="1"/>
              <a:t>SetMinEnergy</a:t>
            </a:r>
            <a:r>
              <a:rPr lang="en-US" sz="1000" dirty="0"/>
              <a:t>(0.0);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loInelModel</a:t>
            </a:r>
            <a:r>
              <a:rPr lang="en-US" sz="1000" dirty="0"/>
              <a:t>-&gt;</a:t>
            </a:r>
            <a:r>
              <a:rPr lang="en-US" sz="1000" dirty="0" err="1"/>
              <a:t>SetMaxEnergy</a:t>
            </a:r>
            <a:r>
              <a:rPr lang="en-US" sz="1000" dirty="0"/>
              <a:t>(</a:t>
            </a:r>
            <a:r>
              <a:rPr lang="en-US" sz="1000" b="1" dirty="0">
                <a:solidFill>
                  <a:srgbClr val="FF0000"/>
                </a:solidFill>
              </a:rPr>
              <a:t>12.0*GeV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// Use FTFP for high energies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ftfp</a:t>
            </a:r>
            <a:r>
              <a:rPr lang="en-US" sz="1000" dirty="0"/>
              <a:t> = new G4TheoFSGenerator("FTFP");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stringModel</a:t>
            </a:r>
            <a:r>
              <a:rPr lang="en-US" sz="1000" dirty="0"/>
              <a:t> = new G4FTFModel;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stringDecay</a:t>
            </a: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= new G4ExcitedStringDecay(new G4LundStringFragmentation);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stringModel</a:t>
            </a:r>
            <a:r>
              <a:rPr lang="en-US" sz="1000" dirty="0"/>
              <a:t>-&gt;</a:t>
            </a:r>
            <a:r>
              <a:rPr lang="en-US" sz="1000" dirty="0" err="1"/>
              <a:t>SetFragmentationModel</a:t>
            </a:r>
            <a:r>
              <a:rPr lang="en-US" sz="1000" dirty="0"/>
              <a:t>(</a:t>
            </a:r>
            <a:r>
              <a:rPr lang="en-US" sz="1000" dirty="0" err="1"/>
              <a:t>stringDecay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preCompoundModel</a:t>
            </a: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   = new G4GeneratorPrecompoundInterface();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SetHighEnergyGenerator</a:t>
            </a:r>
            <a:r>
              <a:rPr lang="en-US" sz="1000" dirty="0"/>
              <a:t>(</a:t>
            </a:r>
            <a:r>
              <a:rPr lang="en-US" sz="1000" dirty="0" err="1"/>
              <a:t>stringModel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SetTransport</a:t>
            </a:r>
            <a:r>
              <a:rPr lang="en-US" sz="1000" dirty="0"/>
              <a:t>(</a:t>
            </a:r>
            <a:r>
              <a:rPr lang="en-US" sz="1000" dirty="0" err="1"/>
              <a:t>preCompoundModel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SetMinEnergy</a:t>
            </a:r>
            <a:r>
              <a:rPr lang="en-US" sz="1000" dirty="0"/>
              <a:t>(</a:t>
            </a:r>
            <a:r>
              <a:rPr lang="en-US" sz="1000" b="1" dirty="0">
                <a:solidFill>
                  <a:srgbClr val="FF0000"/>
                </a:solidFill>
              </a:rPr>
              <a:t>5*GeV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SetMaxEnergy</a:t>
            </a:r>
            <a:r>
              <a:rPr lang="en-US" sz="1000" dirty="0"/>
              <a:t>(100*</a:t>
            </a:r>
            <a:r>
              <a:rPr lang="en-US" sz="1000" dirty="0" err="1"/>
              <a:t>TeV</a:t>
            </a:r>
            <a:r>
              <a:rPr lang="en-US" sz="1000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077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8063D5-18F7-6AF6-87D3-B9F7C843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eASTNeutronPhysics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C13B4-0C93-3375-C39E-5B389E1B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Inelastic process</a:t>
            </a:r>
          </a:p>
          <a:p>
            <a:pPr lvl="1"/>
            <a:r>
              <a:rPr lang="en-US" sz="1800" dirty="0"/>
              <a:t>Same models and cross sections as proton inelastic</a:t>
            </a:r>
          </a:p>
          <a:p>
            <a:r>
              <a:rPr lang="en-US" sz="1800" dirty="0"/>
              <a:t>Elastic process</a:t>
            </a:r>
          </a:p>
          <a:p>
            <a:pPr lvl="1"/>
            <a:r>
              <a:rPr lang="en-US" sz="1800" dirty="0"/>
              <a:t>Model</a:t>
            </a:r>
          </a:p>
          <a:p>
            <a:pPr lvl="2"/>
            <a:r>
              <a:rPr lang="en-US" dirty="0"/>
              <a:t>Same model as proton elastic</a:t>
            </a:r>
          </a:p>
          <a:p>
            <a:pPr lvl="1"/>
            <a:r>
              <a:rPr lang="en-US" sz="1800" dirty="0"/>
              <a:t>Cross section</a:t>
            </a:r>
          </a:p>
          <a:p>
            <a:pPr lvl="2"/>
            <a:r>
              <a:rPr lang="en-US" dirty="0"/>
              <a:t>G4NeutronElasticXS at all energies</a:t>
            </a:r>
          </a:p>
          <a:p>
            <a:r>
              <a:rPr lang="en-US" sz="1800" dirty="0"/>
              <a:t>Capture process</a:t>
            </a:r>
          </a:p>
          <a:p>
            <a:pPr lvl="1"/>
            <a:r>
              <a:rPr lang="en-US" sz="1800" dirty="0"/>
              <a:t>Model</a:t>
            </a:r>
          </a:p>
          <a:p>
            <a:pPr lvl="2"/>
            <a:r>
              <a:rPr lang="en-US" dirty="0"/>
              <a:t>G4NeutronRadCapture at all energies</a:t>
            </a:r>
          </a:p>
          <a:p>
            <a:pPr lvl="1"/>
            <a:r>
              <a:rPr lang="en-US" sz="1800" dirty="0"/>
              <a:t>Cross section</a:t>
            </a:r>
          </a:p>
          <a:p>
            <a:pPr lvl="2"/>
            <a:r>
              <a:rPr lang="en-US" dirty="0"/>
              <a:t>G4NeutronCaptureXS</a:t>
            </a:r>
          </a:p>
          <a:p>
            <a:r>
              <a:rPr lang="en-US" sz="1800" dirty="0" err="1"/>
              <a:t>eASTNeutronPhysics</a:t>
            </a:r>
            <a:r>
              <a:rPr lang="en-US" sz="1800" dirty="0"/>
              <a:t> by default implements a neutron killer.</a:t>
            </a:r>
          </a:p>
          <a:p>
            <a:pPr lvl="1"/>
            <a:r>
              <a:rPr lang="en-US" sz="1800" dirty="0"/>
              <a:t>Neutrons are killed after traveling 10 </a:t>
            </a:r>
            <a:r>
              <a:rPr lang="en-US" sz="1800" dirty="0">
                <a:latin typeface="Symbol" pitchFamily="2" charset="2"/>
              </a:rPr>
              <a:t>m</a:t>
            </a:r>
            <a:r>
              <a:rPr lang="en-US" sz="1800" dirty="0"/>
              <a:t>sec.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65A4F-0B45-20CB-4E4E-EF2676C2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AB58-C3B9-906B-3DE1-D85B206D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1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99F3-3E0C-4200-6AC2-42930514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eASTNeutronPhysics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E0C13-63A8-EA51-4D0E-C1E76755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eAST</a:t>
            </a:r>
            <a:r>
              <a:rPr lang="en-US" dirty="0"/>
              <a:t> physics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7A7D-B290-F075-4209-0DC52C5F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54E95-A8A3-DF32-4660-8788107577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300" y="861781"/>
            <a:ext cx="4086997" cy="5381694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dirty="0"/>
              <a:t> G4ProcessManager* </a:t>
            </a:r>
            <a:r>
              <a:rPr lang="en-US" dirty="0" err="1"/>
              <a:t>procMan</a:t>
            </a: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   = G4Neutron::Neutron()-&gt;</a:t>
            </a:r>
            <a:r>
              <a:rPr lang="en-US" dirty="0" err="1"/>
              <a:t>GetProcessManager</a:t>
            </a:r>
            <a:r>
              <a:rPr lang="en-US" dirty="0"/>
              <a:t>();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// Elastic 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G4HadronElasticProcess* </a:t>
            </a:r>
            <a:r>
              <a:rPr lang="en-US" dirty="0" err="1"/>
              <a:t>nProcEl</a:t>
            </a:r>
            <a:r>
              <a:rPr lang="en-US" dirty="0"/>
              <a:t> = new G4HadronElasticProcess;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nProcEl</a:t>
            </a:r>
            <a:r>
              <a:rPr lang="en-US" dirty="0"/>
              <a:t>-&gt;</a:t>
            </a:r>
            <a:r>
              <a:rPr lang="en-US" dirty="0" err="1"/>
              <a:t>RegisterMe</a:t>
            </a:r>
            <a:r>
              <a:rPr lang="en-US" dirty="0"/>
              <a:t>(</a:t>
            </a:r>
            <a:r>
              <a:rPr lang="en-US" dirty="0" err="1"/>
              <a:t>elMod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nProcEl</a:t>
            </a:r>
            <a:r>
              <a:rPr lang="en-US" dirty="0"/>
              <a:t>-&gt;</a:t>
            </a:r>
            <a:r>
              <a:rPr lang="en-US" dirty="0" err="1"/>
              <a:t>AddDataSet</a:t>
            </a:r>
            <a:r>
              <a:rPr lang="en-US" dirty="0"/>
              <a:t>(</a:t>
            </a:r>
            <a:r>
              <a:rPr lang="en-US" dirty="0" err="1"/>
              <a:t>elCS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procMan</a:t>
            </a:r>
            <a:r>
              <a:rPr lang="en-US" dirty="0"/>
              <a:t>-&gt;</a:t>
            </a:r>
            <a:r>
              <a:rPr lang="en-US" dirty="0" err="1"/>
              <a:t>AddDiscreteProcess</a:t>
            </a:r>
            <a:r>
              <a:rPr lang="en-US" dirty="0"/>
              <a:t>(</a:t>
            </a:r>
            <a:r>
              <a:rPr lang="en-US" dirty="0" err="1"/>
              <a:t>nProcEl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// Inelastic 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auto* </a:t>
            </a:r>
            <a:r>
              <a:rPr lang="en-US" dirty="0" err="1"/>
              <a:t>nProcInel</a:t>
            </a:r>
            <a:r>
              <a:rPr lang="en-US" dirty="0"/>
              <a:t> = new G4HadronInelasticProcess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          ("NeutronInelasticProcess",G4Neutron::Neutron() );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nProcInel</a:t>
            </a:r>
            <a:r>
              <a:rPr lang="en-US" dirty="0"/>
              <a:t>-&gt;</a:t>
            </a:r>
            <a:r>
              <a:rPr lang="en-US" dirty="0" err="1"/>
              <a:t>RegisterMe</a:t>
            </a:r>
            <a:r>
              <a:rPr lang="en-US" dirty="0"/>
              <a:t>(</a:t>
            </a:r>
            <a:r>
              <a:rPr lang="en-US" dirty="0" err="1"/>
              <a:t>loInelModel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nProcInel</a:t>
            </a:r>
            <a:r>
              <a:rPr lang="en-US" dirty="0"/>
              <a:t>-&gt;</a:t>
            </a:r>
            <a:r>
              <a:rPr lang="en-US" dirty="0" err="1"/>
              <a:t>RegisterMe</a:t>
            </a:r>
            <a:r>
              <a:rPr lang="en-US" dirty="0"/>
              <a:t>(</a:t>
            </a:r>
            <a:r>
              <a:rPr lang="en-US" dirty="0" err="1"/>
              <a:t>ftfp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nProcInel</a:t>
            </a:r>
            <a:r>
              <a:rPr lang="en-US" dirty="0"/>
              <a:t>-&gt;</a:t>
            </a:r>
            <a:r>
              <a:rPr lang="en-US" dirty="0" err="1"/>
              <a:t>AddDataSet</a:t>
            </a:r>
            <a:r>
              <a:rPr lang="en-US" dirty="0"/>
              <a:t>(</a:t>
            </a:r>
            <a:r>
              <a:rPr lang="en-US" dirty="0" err="1"/>
              <a:t>inelCS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procMan</a:t>
            </a:r>
            <a:r>
              <a:rPr lang="en-US" dirty="0"/>
              <a:t>-&gt;</a:t>
            </a:r>
            <a:r>
              <a:rPr lang="en-US" dirty="0" err="1"/>
              <a:t>AddDiscreteProcess</a:t>
            </a:r>
            <a:r>
              <a:rPr lang="en-US" dirty="0"/>
              <a:t>(</a:t>
            </a:r>
            <a:r>
              <a:rPr lang="en-US" dirty="0" err="1"/>
              <a:t>nProcInel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// Capture process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auto* </a:t>
            </a:r>
            <a:r>
              <a:rPr lang="en-US" dirty="0" err="1"/>
              <a:t>nProcCap</a:t>
            </a:r>
            <a:r>
              <a:rPr lang="en-US" dirty="0"/>
              <a:t> = new G4NeutronCaptureProcess("</a:t>
            </a:r>
            <a:r>
              <a:rPr lang="en-US" dirty="0" err="1"/>
              <a:t>nCapture</a:t>
            </a:r>
            <a:r>
              <a:rPr lang="en-US" dirty="0"/>
              <a:t>");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nProcCap</a:t>
            </a:r>
            <a:r>
              <a:rPr lang="en-US" dirty="0"/>
              <a:t>-&gt;</a:t>
            </a:r>
            <a:r>
              <a:rPr lang="en-US" dirty="0" err="1"/>
              <a:t>RegisterMe</a:t>
            </a:r>
            <a:r>
              <a:rPr lang="en-US" dirty="0"/>
              <a:t>(</a:t>
            </a:r>
            <a:r>
              <a:rPr lang="en-US" dirty="0" err="1"/>
              <a:t>capModel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nProcCap</a:t>
            </a:r>
            <a:r>
              <a:rPr lang="en-US" dirty="0"/>
              <a:t>-&gt;</a:t>
            </a:r>
            <a:r>
              <a:rPr lang="en-US" dirty="0" err="1"/>
              <a:t>AddDataSet</a:t>
            </a:r>
            <a:r>
              <a:rPr lang="en-US" dirty="0"/>
              <a:t>(</a:t>
            </a:r>
            <a:r>
              <a:rPr lang="en-US" dirty="0" err="1"/>
              <a:t>capCS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procMan</a:t>
            </a:r>
            <a:r>
              <a:rPr lang="en-US" dirty="0"/>
              <a:t>-&gt;</a:t>
            </a:r>
            <a:r>
              <a:rPr lang="en-US" dirty="0" err="1"/>
              <a:t>AddDiscreteProcess</a:t>
            </a:r>
            <a:r>
              <a:rPr lang="en-US" dirty="0"/>
              <a:t>(</a:t>
            </a:r>
            <a:r>
              <a:rPr lang="en-US" dirty="0" err="1"/>
              <a:t>nProcCap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// Neutron cut (kill neutrons that live too long)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G4NeutronKiller* </a:t>
            </a:r>
            <a:r>
              <a:rPr lang="en-US" dirty="0" err="1"/>
              <a:t>nKiller</a:t>
            </a:r>
            <a:r>
              <a:rPr lang="en-US" dirty="0"/>
              <a:t> = new G4NeutronKiller();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nKiller</a:t>
            </a:r>
            <a:r>
              <a:rPr lang="en-US" dirty="0"/>
              <a:t>-&gt;</a:t>
            </a:r>
            <a:r>
              <a:rPr lang="en-US" dirty="0" err="1"/>
              <a:t>SetTimeLimit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10.*microsecond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procMan</a:t>
            </a:r>
            <a:r>
              <a:rPr lang="en-US" dirty="0"/>
              <a:t>-&gt;</a:t>
            </a:r>
            <a:r>
              <a:rPr lang="en-US" dirty="0" err="1"/>
              <a:t>AddDiscreteProcess</a:t>
            </a:r>
            <a:r>
              <a:rPr lang="en-US" dirty="0"/>
              <a:t>(</a:t>
            </a:r>
            <a:r>
              <a:rPr lang="en-US" dirty="0" err="1"/>
              <a:t>nKiller</a:t>
            </a:r>
            <a:r>
              <a:rPr lang="en-US" dirty="0"/>
              <a:t>);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1CA6-833B-6964-76FC-DA5A0E82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861781"/>
            <a:ext cx="4148781" cy="589194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void </a:t>
            </a:r>
            <a:r>
              <a:rPr lang="en-US" sz="1000" dirty="0" err="1"/>
              <a:t>eASTNeutronPhysics</a:t>
            </a:r>
            <a:r>
              <a:rPr lang="en-US" sz="1000" dirty="0"/>
              <a:t>::</a:t>
            </a:r>
            <a:r>
              <a:rPr lang="en-US" sz="1000" dirty="0" err="1"/>
              <a:t>ConstructProcess</a:t>
            </a:r>
            <a:r>
              <a:rPr lang="en-US" sz="10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{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Low energy elastic model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elMod</a:t>
            </a:r>
            <a:r>
              <a:rPr lang="en-US" sz="1000" dirty="0"/>
              <a:t> = new G4ChipsElasticModel();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Use </a:t>
            </a:r>
            <a:r>
              <a:rPr lang="en-US" sz="1000" dirty="0" err="1"/>
              <a:t>Bertini</a:t>
            </a:r>
            <a:r>
              <a:rPr lang="en-US" sz="1000" dirty="0"/>
              <a:t> cascade for low energies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loInelModel</a:t>
            </a:r>
            <a:r>
              <a:rPr lang="en-US" sz="1000" dirty="0"/>
              <a:t> = new G4CascadeInterface;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loInelModel</a:t>
            </a:r>
            <a:r>
              <a:rPr lang="en-US" sz="1000" dirty="0"/>
              <a:t>-&gt;</a:t>
            </a:r>
            <a:r>
              <a:rPr lang="en-US" sz="1000" dirty="0" err="1"/>
              <a:t>SetMinEnergy</a:t>
            </a:r>
            <a:r>
              <a:rPr lang="en-US" sz="1000" dirty="0"/>
              <a:t>(0.0);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loInelModel</a:t>
            </a:r>
            <a:r>
              <a:rPr lang="en-US" sz="1000" dirty="0"/>
              <a:t>-&gt;</a:t>
            </a:r>
            <a:r>
              <a:rPr lang="en-US" sz="1000" dirty="0" err="1"/>
              <a:t>SetMaxEnergy</a:t>
            </a:r>
            <a:r>
              <a:rPr lang="en-US" sz="1000" dirty="0"/>
              <a:t>(</a:t>
            </a:r>
            <a:r>
              <a:rPr lang="en-US" sz="1000" b="1" dirty="0">
                <a:solidFill>
                  <a:srgbClr val="FF0000"/>
                </a:solidFill>
              </a:rPr>
              <a:t>12.0*GeV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Capture model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capModel</a:t>
            </a:r>
            <a:r>
              <a:rPr lang="en-US" sz="1000" dirty="0"/>
              <a:t> = new G4NeutronRadCapture();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// Use FTFP for high energies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ftfp</a:t>
            </a:r>
            <a:r>
              <a:rPr lang="en-US" sz="1000" dirty="0"/>
              <a:t> = new G4TheoFSGenerator("FTFP");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stringModel</a:t>
            </a:r>
            <a:r>
              <a:rPr lang="en-US" sz="1000" dirty="0"/>
              <a:t> = new G4FTFModel;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stringDecay</a:t>
            </a:r>
            <a:r>
              <a:rPr lang="en-US" sz="1000" dirty="0"/>
              <a:t> = new G4ExcitedStringDecay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              (</a:t>
            </a:r>
            <a:r>
              <a:rPr lang="en-US" sz="1000" dirty="0" err="1"/>
              <a:t>fragModel</a:t>
            </a:r>
            <a:r>
              <a:rPr lang="en-US" sz="1000" dirty="0"/>
              <a:t> = new G4LundStringFragmentation);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stringModel</a:t>
            </a:r>
            <a:r>
              <a:rPr lang="en-US" sz="1000" dirty="0"/>
              <a:t>-&gt;</a:t>
            </a:r>
            <a:r>
              <a:rPr lang="en-US" sz="1000" dirty="0" err="1"/>
              <a:t>SetFragmentationModel</a:t>
            </a:r>
            <a:r>
              <a:rPr lang="en-US" sz="1000" dirty="0"/>
              <a:t>(</a:t>
            </a:r>
            <a:r>
              <a:rPr lang="en-US" sz="1000" dirty="0" err="1"/>
              <a:t>stringDecay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preCompoundModel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        = new G4GeneratorPrecompoundInterface();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SetHighEnergyGenerator</a:t>
            </a:r>
            <a:r>
              <a:rPr lang="en-US" sz="1000" dirty="0"/>
              <a:t>(</a:t>
            </a:r>
            <a:r>
              <a:rPr lang="en-US" sz="1000" dirty="0" err="1"/>
              <a:t>stringModel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SetTransport</a:t>
            </a:r>
            <a:r>
              <a:rPr lang="en-US" sz="1000" dirty="0"/>
              <a:t>(</a:t>
            </a:r>
            <a:r>
              <a:rPr lang="en-US" sz="1000" dirty="0" err="1"/>
              <a:t>preCompoundModel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SetMinEnergy</a:t>
            </a:r>
            <a:r>
              <a:rPr lang="en-US" sz="1000" dirty="0"/>
              <a:t>(</a:t>
            </a:r>
            <a:r>
              <a:rPr lang="en-US" sz="1000" b="1" dirty="0">
                <a:solidFill>
                  <a:srgbClr val="FF0000"/>
                </a:solidFill>
              </a:rPr>
              <a:t>5*GeV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</a:t>
            </a:r>
            <a:r>
              <a:rPr lang="en-US" sz="1000" dirty="0" err="1"/>
              <a:t>ftfp</a:t>
            </a:r>
            <a:r>
              <a:rPr lang="en-US" sz="1000" dirty="0"/>
              <a:t>-&gt;</a:t>
            </a:r>
            <a:r>
              <a:rPr lang="en-US" sz="1000" dirty="0" err="1"/>
              <a:t>SetMaxEnergy</a:t>
            </a:r>
            <a:r>
              <a:rPr lang="en-US" sz="1000" dirty="0"/>
              <a:t>(100*</a:t>
            </a:r>
            <a:r>
              <a:rPr lang="en-US" sz="1000" dirty="0" err="1"/>
              <a:t>TeV</a:t>
            </a:r>
            <a:r>
              <a:rPr lang="en-US" sz="1000" dirty="0"/>
              <a:t>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 // Cross section sets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inelCS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  = new G4BGGNucleonInelasticXS(G4Neutron::Neutron() );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elCS</a:t>
            </a:r>
            <a:r>
              <a:rPr lang="en-US" sz="1000" dirty="0"/>
              <a:t> = new G4NeutronElasticXS;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dirty="0"/>
              <a:t>  auto* </a:t>
            </a:r>
            <a:r>
              <a:rPr lang="en-US" sz="1000" dirty="0" err="1"/>
              <a:t>capCS</a:t>
            </a:r>
            <a:r>
              <a:rPr lang="en-US" sz="1000" dirty="0"/>
              <a:t> = new G4NeutronCaptureXS;</a:t>
            </a:r>
          </a:p>
        </p:txBody>
      </p:sp>
    </p:spTree>
    <p:extLst>
      <p:ext uri="{BB962C8B-B14F-4D97-AF65-F5344CB8AC3E}">
        <p14:creationId xmlns:p14="http://schemas.microsoft.com/office/powerpoint/2010/main" val="251511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8063D5-18F7-6AF6-87D3-B9F7C843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eASTPionPhysics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C13B4-0C93-3375-C39E-5B389E1B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Inelastic process</a:t>
            </a:r>
          </a:p>
          <a:p>
            <a:pPr lvl="1"/>
            <a:r>
              <a:rPr lang="en-US" sz="1800" dirty="0"/>
              <a:t>Models</a:t>
            </a:r>
          </a:p>
          <a:p>
            <a:pPr lvl="2"/>
            <a:r>
              <a:rPr lang="en-US" dirty="0" err="1"/>
              <a:t>Bertini</a:t>
            </a:r>
            <a:r>
              <a:rPr lang="en-US" dirty="0"/>
              <a:t> cascade from 0 to 12 GeV</a:t>
            </a:r>
          </a:p>
          <a:p>
            <a:pPr lvl="2"/>
            <a:r>
              <a:rPr lang="en-US" dirty="0"/>
              <a:t>FTFP from 10 GeV to 100 </a:t>
            </a:r>
            <a:r>
              <a:rPr lang="en-US" dirty="0" err="1"/>
              <a:t>TeV</a:t>
            </a:r>
            <a:endParaRPr lang="en-US" dirty="0"/>
          </a:p>
          <a:p>
            <a:pPr lvl="1"/>
            <a:r>
              <a:rPr lang="en-US" sz="1800" dirty="0"/>
              <a:t>Cross section</a:t>
            </a:r>
          </a:p>
          <a:p>
            <a:pPr lvl="2"/>
            <a:r>
              <a:rPr lang="en-US" dirty="0"/>
              <a:t>G4PiNuclearCrossSection with Glauber-</a:t>
            </a:r>
            <a:r>
              <a:rPr lang="en-US" dirty="0" err="1"/>
              <a:t>Gribov</a:t>
            </a:r>
            <a:r>
              <a:rPr lang="en-US" dirty="0"/>
              <a:t> extension at all energies</a:t>
            </a:r>
          </a:p>
          <a:p>
            <a:r>
              <a:rPr lang="en-US" sz="1800" dirty="0"/>
              <a:t>Elastic process</a:t>
            </a:r>
          </a:p>
          <a:p>
            <a:pPr lvl="1"/>
            <a:r>
              <a:rPr lang="en-US" sz="1800" dirty="0"/>
              <a:t>Model</a:t>
            </a:r>
          </a:p>
          <a:p>
            <a:pPr lvl="2"/>
            <a:r>
              <a:rPr lang="en-US" dirty="0"/>
              <a:t>G4HadronElastic from 0 to 1 GeV</a:t>
            </a:r>
          </a:p>
          <a:p>
            <a:pPr lvl="2"/>
            <a:r>
              <a:rPr lang="en-US" dirty="0"/>
              <a:t>G4ElasticHadrNucleusHE above 1 GeV</a:t>
            </a:r>
          </a:p>
          <a:p>
            <a:pPr lvl="1"/>
            <a:r>
              <a:rPr lang="en-US" sz="1800" dirty="0"/>
              <a:t>Cross section</a:t>
            </a:r>
          </a:p>
          <a:p>
            <a:pPr lvl="2"/>
            <a:r>
              <a:rPr lang="en-US" dirty="0" err="1"/>
              <a:t>Barashenkov</a:t>
            </a:r>
            <a:r>
              <a:rPr lang="en-US" dirty="0"/>
              <a:t>-Glauber-</a:t>
            </a:r>
            <a:r>
              <a:rPr lang="en-US" dirty="0" err="1"/>
              <a:t>Gribov</a:t>
            </a:r>
            <a:r>
              <a:rPr lang="en-US" dirty="0"/>
              <a:t> (BGG) elastic at all energies</a:t>
            </a:r>
          </a:p>
          <a:p>
            <a:r>
              <a:rPr lang="en-US" sz="1800" dirty="0">
                <a:latin typeface="Symbol" pitchFamily="2" charset="2"/>
              </a:rPr>
              <a:t>p</a:t>
            </a:r>
            <a:r>
              <a:rPr lang="en-US" sz="1800" dirty="0"/>
              <a:t>- stopping process</a:t>
            </a:r>
          </a:p>
          <a:p>
            <a:pPr lvl="1"/>
            <a:r>
              <a:rPr lang="en-US" sz="1800" dirty="0" err="1"/>
              <a:t>Bertini</a:t>
            </a:r>
            <a:r>
              <a:rPr lang="en-US" sz="1800" dirty="0"/>
              <a:t> absorption at rest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65A4F-0B45-20CB-4E4E-EF2676C2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eAST physics list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AAB58-C3B9-906B-3DE1-D85B206D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38679</TotalTime>
  <Words>1918</Words>
  <Application>Microsoft Macintosh PowerPoint</Application>
  <PresentationFormat>On-screen Show (4:3)</PresentationFormat>
  <Paragraphs>333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.PingFangSC-Regular</vt:lpstr>
      <vt:lpstr>PingFangSC-Regular</vt:lpstr>
      <vt:lpstr>Arial</vt:lpstr>
      <vt:lpstr>Calibri</vt:lpstr>
      <vt:lpstr>Symbol</vt:lpstr>
      <vt:lpstr>Office Theme</vt:lpstr>
      <vt:lpstr>eAST Physics List</vt:lpstr>
      <vt:lpstr>5 GeV e-</vt:lpstr>
      <vt:lpstr>EM Physics</vt:lpstr>
      <vt:lpstr>Hadronic physics</vt:lpstr>
      <vt:lpstr>eASTProtonPhysics</vt:lpstr>
      <vt:lpstr>eASTProtonPhysics</vt:lpstr>
      <vt:lpstr>eASTNeutronPhysics</vt:lpstr>
      <vt:lpstr>eASTNeutronPhysics</vt:lpstr>
      <vt:lpstr>eASTPionPhysics</vt:lpstr>
      <vt:lpstr>eASTPionPhysics</vt:lpstr>
      <vt:lpstr>eASTPionPhysics</vt:lpstr>
      <vt:lpstr>ParticleHP (was NeutronHP)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Makoto Asai</dc:creator>
  <cp:lastModifiedBy>Makoto Asai</cp:lastModifiedBy>
  <cp:revision>51</cp:revision>
  <dcterms:created xsi:type="dcterms:W3CDTF">2022-05-11T01:42:00Z</dcterms:created>
  <dcterms:modified xsi:type="dcterms:W3CDTF">2023-08-22T08:35:18Z</dcterms:modified>
</cp:coreProperties>
</file>