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45" r:id="rId3"/>
    <p:sldId id="348" r:id="rId4"/>
    <p:sldId id="354" r:id="rId5"/>
    <p:sldId id="325" r:id="rId6"/>
    <p:sldId id="349" r:id="rId7"/>
    <p:sldId id="350" r:id="rId8"/>
    <p:sldId id="351" r:id="rId9"/>
    <p:sldId id="352" r:id="rId10"/>
    <p:sldId id="353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85FE3F-8188-4AF4-9256-D28E32A4996D}">
          <p14:sldIdLst/>
        </p14:section>
        <p14:section name="Untitled Section" id="{69F8E799-7010-4415-9278-DFE81D7ED664}">
          <p14:sldIdLst>
            <p14:sldId id="257"/>
            <p14:sldId id="345"/>
            <p14:sldId id="348"/>
            <p14:sldId id="354"/>
            <p14:sldId id="325"/>
            <p14:sldId id="349"/>
            <p14:sldId id="350"/>
            <p14:sldId id="351"/>
            <p14:sldId id="352"/>
            <p14:sldId id="353"/>
            <p14:sldId id="323"/>
          </p14:sldIdLst>
        </p14:section>
        <p14:section name="Untitled Section" id="{4631E000-7DD1-434E-AFDA-8964052ABA1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1E5DF8"/>
    <a:srgbClr val="BE2BBB"/>
    <a:srgbClr val="2E223E"/>
    <a:srgbClr val="4472C4"/>
    <a:srgbClr val="C13D33"/>
    <a:srgbClr val="003088"/>
    <a:srgbClr val="FFFF99"/>
    <a:srgbClr val="00BED5"/>
    <a:srgbClr val="F0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/>
    <p:restoredTop sz="92326" autoAdjust="0"/>
  </p:normalViewPr>
  <p:slideViewPr>
    <p:cSldViewPr snapToGrid="0" snapToObjects="1">
      <p:cViewPr varScale="1">
        <p:scale>
          <a:sx n="105" d="100"/>
          <a:sy n="105" d="100"/>
        </p:scale>
        <p:origin x="1134" y="10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ALICE ITS3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E3CEF-3474-4CD6-8992-AFFF9AC82DB3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CA5C-3C1D-47CB-A176-919FEAC89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28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ALICE ITS3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98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0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cern.ch/event/879686/contributions/3706455/attachments/1975390/3287622/SLDO_RD53B_Feature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625142" y="2399664"/>
            <a:ext cx="670677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SHUNT LDO for Serial</a:t>
            </a:r>
          </a:p>
          <a:p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8" y="5373244"/>
            <a:ext cx="6925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RAL</a:t>
            </a:r>
          </a:p>
          <a:p>
            <a:r>
              <a:rPr lang="en-GB" sz="2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D0F692-01C7-F38D-A323-051388306A9B}"/>
              </a:ext>
            </a:extLst>
          </p:cNvPr>
          <p:cNvSpPr txBox="1"/>
          <p:nvPr/>
        </p:nvSpPr>
        <p:spPr>
          <a:xfrm>
            <a:off x="625142" y="4458336"/>
            <a:ext cx="16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Soniya Mathew</a:t>
            </a:r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9518-A335-7B75-7E2D-172360E5B2F0}"/>
              </a:ext>
            </a:extLst>
          </p:cNvPr>
          <p:cNvSpPr txBox="1">
            <a:spLocks/>
          </p:cNvSpPr>
          <p:nvPr/>
        </p:nvSpPr>
        <p:spPr>
          <a:xfrm>
            <a:off x="521788" y="49022"/>
            <a:ext cx="10515600" cy="88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of Serial Powering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38BEB-FB48-3760-32B5-654BD4B6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85" y="672059"/>
            <a:ext cx="3792606" cy="2357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31464-143A-F117-940E-1E630F707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305" y="3150633"/>
            <a:ext cx="5316041" cy="3416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AE82ED-47A9-0A4B-DE2B-9B83B539E66B}"/>
              </a:ext>
            </a:extLst>
          </p:cNvPr>
          <p:cNvSpPr txBox="1"/>
          <p:nvPr/>
        </p:nvSpPr>
        <p:spPr>
          <a:xfrm>
            <a:off x="4963189" y="3602193"/>
            <a:ext cx="113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6900"/>
                </a:solidFill>
              </a:rPr>
              <a:t>Load Current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AA3DE-945C-2AE5-AAEE-115E6C25137B}"/>
              </a:ext>
            </a:extLst>
          </p:cNvPr>
          <p:cNvSpPr txBox="1"/>
          <p:nvPr/>
        </p:nvSpPr>
        <p:spPr>
          <a:xfrm>
            <a:off x="5779588" y="5750118"/>
            <a:ext cx="1465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6900"/>
                </a:solidFill>
              </a:rPr>
              <a:t>Total  Current(</a:t>
            </a:r>
            <a:r>
              <a:rPr lang="en-GB" sz="1400" dirty="0" err="1">
                <a:solidFill>
                  <a:srgbClr val="FF6900"/>
                </a:solidFill>
              </a:rPr>
              <a:t>Iin</a:t>
            </a:r>
            <a:r>
              <a:rPr lang="en-GB" sz="1400" dirty="0">
                <a:solidFill>
                  <a:srgbClr val="FF69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BA8C2-493E-E316-DC68-192F8B557334}"/>
              </a:ext>
            </a:extLst>
          </p:cNvPr>
          <p:cNvSpPr txBox="1"/>
          <p:nvPr/>
        </p:nvSpPr>
        <p:spPr>
          <a:xfrm>
            <a:off x="5767911" y="4879236"/>
            <a:ext cx="1455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6900"/>
                </a:solidFill>
              </a:rPr>
              <a:t>Current per SLDO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B793E-CD01-D8DA-3CC8-5F66BA8B5FDC}"/>
              </a:ext>
            </a:extLst>
          </p:cNvPr>
          <p:cNvSpPr txBox="1"/>
          <p:nvPr/>
        </p:nvSpPr>
        <p:spPr>
          <a:xfrm>
            <a:off x="5767911" y="3971806"/>
            <a:ext cx="124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6900"/>
                </a:solidFill>
              </a:rPr>
              <a:t>Shunt Current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B5ABD-A3A5-CEEC-4D45-163F71FE832A}"/>
              </a:ext>
            </a:extLst>
          </p:cNvPr>
          <p:cNvSpPr txBox="1"/>
          <p:nvPr/>
        </p:nvSpPr>
        <p:spPr>
          <a:xfrm>
            <a:off x="6909683" y="1319917"/>
            <a:ext cx="324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One SLDO is disconnected</a:t>
            </a:r>
          </a:p>
        </p:txBody>
      </p:sp>
    </p:spTree>
    <p:extLst>
      <p:ext uri="{BB962C8B-B14F-4D97-AF65-F5344CB8AC3E}">
        <p14:creationId xmlns:p14="http://schemas.microsoft.com/office/powerpoint/2010/main" val="164445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91C56-06B3-5098-3D84-83C2702793BC}"/>
              </a:ext>
            </a:extLst>
          </p:cNvPr>
          <p:cNvSpPr txBox="1"/>
          <p:nvPr/>
        </p:nvSpPr>
        <p:spPr>
          <a:xfrm>
            <a:off x="3788595" y="20910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E690CA-E14E-8C09-FF0F-C9708B57A432}"/>
              </a:ext>
            </a:extLst>
          </p:cNvPr>
          <p:cNvSpPr txBox="1">
            <a:spLocks/>
          </p:cNvSpPr>
          <p:nvPr/>
        </p:nvSpPr>
        <p:spPr>
          <a:xfrm>
            <a:off x="1049727" y="935610"/>
            <a:ext cx="10503518" cy="4986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FF"/>
                </a:solidFill>
              </a:rPr>
              <a:t>Verification in different corners</a:t>
            </a:r>
          </a:p>
          <a:p>
            <a:r>
              <a:rPr lang="en-GB" dirty="0">
                <a:solidFill>
                  <a:srgbClr val="0000FF"/>
                </a:solidFill>
              </a:rPr>
              <a:t>Transient, </a:t>
            </a:r>
            <a:r>
              <a:rPr lang="en-GB" dirty="0" err="1">
                <a:solidFill>
                  <a:srgbClr val="0000FF"/>
                </a:solidFill>
              </a:rPr>
              <a:t>PSRR,Line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Regulation,Load</a:t>
            </a:r>
            <a:r>
              <a:rPr lang="en-GB" dirty="0">
                <a:solidFill>
                  <a:srgbClr val="0000FF"/>
                </a:solidFill>
              </a:rPr>
              <a:t> regulation Simulations.</a:t>
            </a:r>
          </a:p>
          <a:p>
            <a:r>
              <a:rPr lang="en-GB" dirty="0">
                <a:solidFill>
                  <a:srgbClr val="0000FF"/>
                </a:solidFill>
              </a:rPr>
              <a:t>Verification for different error scenarios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000FF"/>
                </a:solidFill>
              </a:rPr>
              <a:t>Eg</a:t>
            </a:r>
            <a:r>
              <a:rPr lang="en-GB" dirty="0">
                <a:solidFill>
                  <a:srgbClr val="0000FF"/>
                </a:solidFill>
              </a:rPr>
              <a:t> (One SLDO disconnected, One SLDO with shorted output, one SLDO 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</a:rPr>
              <a:t>Not stable)</a:t>
            </a:r>
          </a:p>
          <a:p>
            <a:r>
              <a:rPr lang="en-GB" dirty="0">
                <a:solidFill>
                  <a:srgbClr val="0000FF"/>
                </a:solidFill>
              </a:rPr>
              <a:t>Add trimming option to the bandgap resistors.</a:t>
            </a:r>
          </a:p>
          <a:p>
            <a:r>
              <a:rPr lang="en-GB" dirty="0">
                <a:solidFill>
                  <a:srgbClr val="0000FF"/>
                </a:solidFill>
              </a:rPr>
              <a:t>Adding Protection features such as over voltage protection, under-shunt protection etc.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91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3875409" y="2641178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 recap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0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39E4B-E8EF-1E2B-FA5C-727B123CF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757" y="1230981"/>
            <a:ext cx="4314825" cy="2676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31134F-160A-70C2-B83A-67FF0CEDEDA6}"/>
              </a:ext>
            </a:extLst>
          </p:cNvPr>
          <p:cNvSpPr txBox="1"/>
          <p:nvPr/>
        </p:nvSpPr>
        <p:spPr>
          <a:xfrm>
            <a:off x="4133603" y="374381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Shunt LDO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2694A-C2F1-31A1-7F7D-D1D6A36A4A08}"/>
              </a:ext>
            </a:extLst>
          </p:cNvPr>
          <p:cNvSpPr txBox="1"/>
          <p:nvPr/>
        </p:nvSpPr>
        <p:spPr>
          <a:xfrm>
            <a:off x="1331553" y="1149738"/>
            <a:ext cx="582723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the Shunt Regulator and LDO design.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has an ohmic characteristic which generates </a:t>
            </a:r>
          </a:p>
          <a:p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Vin when constant </a:t>
            </a:r>
            <a:r>
              <a:rPr lang="en-GB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supplied to the module</a:t>
            </a:r>
          </a:p>
          <a:p>
            <a:endParaRPr lang="en-GB" sz="2000" dirty="0">
              <a:solidFill>
                <a:srgbClr val="1E5DF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>
              <a:solidFill>
                <a:srgbClr val="1E5DF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A07C7-CCCC-5D54-53DC-855874BB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62" y="2287178"/>
            <a:ext cx="3724452" cy="3118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4F6F1A-29CA-D1AA-81C6-A086D5F0E4DB}"/>
              </a:ext>
            </a:extLst>
          </p:cNvPr>
          <p:cNvSpPr txBox="1"/>
          <p:nvPr/>
        </p:nvSpPr>
        <p:spPr>
          <a:xfrm>
            <a:off x="8507907" y="3846180"/>
            <a:ext cx="2226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Simplified SLDO Diagram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84D27-9933-6FCD-C9C7-427496F3ABB8}"/>
              </a:ext>
            </a:extLst>
          </p:cNvPr>
          <p:cNvSpPr txBox="1"/>
          <p:nvPr/>
        </p:nvSpPr>
        <p:spPr>
          <a:xfrm>
            <a:off x="1723327" y="5553908"/>
            <a:ext cx="543546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GB" sz="1200" i="1" dirty="0">
                <a:effectLst/>
                <a:latin typeface="NimbusRomNo9L"/>
                <a:ea typeface="Calibri" panose="020F0502020204030204" pitchFamily="34" charset="0"/>
              </a:rPr>
              <a:t>M. Karagounis, D. </a:t>
            </a:r>
            <a:r>
              <a:rPr lang="en-GB" sz="1200" i="1" dirty="0" err="1">
                <a:effectLst/>
                <a:latin typeface="NimbusRomNo9L"/>
                <a:ea typeface="Calibri" panose="020F0502020204030204" pitchFamily="34" charset="0"/>
              </a:rPr>
              <a:t>Arutinov</a:t>
            </a:r>
            <a:r>
              <a:rPr lang="en-GB" sz="1200" i="1" dirty="0">
                <a:effectLst/>
                <a:latin typeface="NimbusRomNo9L"/>
                <a:ea typeface="Calibri" panose="020F0502020204030204" pitchFamily="34" charset="0"/>
              </a:rPr>
              <a:t>, M. </a:t>
            </a:r>
            <a:r>
              <a:rPr lang="en-GB" sz="1200" i="1" dirty="0" err="1">
                <a:effectLst/>
                <a:latin typeface="NimbusRomNo9L"/>
                <a:ea typeface="Calibri" panose="020F0502020204030204" pitchFamily="34" charset="0"/>
              </a:rPr>
              <a:t>Barbero</a:t>
            </a:r>
            <a:r>
              <a:rPr lang="en-GB" sz="1200" i="1" dirty="0">
                <a:effectLst/>
                <a:latin typeface="NimbusRomNo9L"/>
                <a:ea typeface="Calibri" panose="020F0502020204030204" pitchFamily="34" charset="0"/>
              </a:rPr>
              <a:t> et al. ‘An Integrated Shunt-LDO Regulator</a:t>
            </a:r>
          </a:p>
          <a:p>
            <a:pPr lvl="0">
              <a:tabLst>
                <a:tab pos="457200" algn="l"/>
              </a:tabLst>
            </a:pPr>
            <a:r>
              <a:rPr lang="en-GB" sz="1200" i="1" dirty="0">
                <a:effectLst/>
                <a:latin typeface="NimbusRomNo9L"/>
                <a:ea typeface="Calibri" panose="020F0502020204030204" pitchFamily="34" charset="0"/>
              </a:rPr>
              <a:t> for Serial Powered Systems’. In: Proc. of the European Solid-State Device Conference,</a:t>
            </a:r>
          </a:p>
          <a:p>
            <a:pPr lvl="0">
              <a:tabLst>
                <a:tab pos="457200" algn="l"/>
              </a:tabLst>
            </a:pPr>
            <a:r>
              <a:rPr lang="en-GB" sz="1200" i="1" dirty="0">
                <a:effectLst/>
                <a:latin typeface="NimbusRomNo9L"/>
                <a:ea typeface="Calibri" panose="020F0502020204030204" pitchFamily="34" charset="0"/>
              </a:rPr>
              <a:t> ESSCIRC 2009 (2009), pp. 276–279. </a:t>
            </a:r>
            <a:r>
              <a:rPr lang="en-GB" sz="1200" i="1" dirty="0" err="1">
                <a:effectLst/>
                <a:latin typeface="rtxsc"/>
                <a:ea typeface="Calibri" panose="020F0502020204030204" pitchFamily="34" charset="0"/>
              </a:rPr>
              <a:t>doi</a:t>
            </a:r>
            <a:r>
              <a:rPr lang="en-GB" sz="1200" i="1" dirty="0">
                <a:effectLst/>
                <a:latin typeface="NimbusRomNo9L"/>
                <a:ea typeface="Calibri" panose="020F0502020204030204" pitchFamily="34" charset="0"/>
              </a:rPr>
              <a:t>: </a:t>
            </a:r>
            <a:r>
              <a:rPr lang="en-GB" sz="1200" i="1" dirty="0">
                <a:effectLst/>
                <a:latin typeface="t1xtt"/>
                <a:ea typeface="Calibri" panose="020F0502020204030204" pitchFamily="34" charset="0"/>
              </a:rPr>
              <a:t>10.1109/ESSCIRC.2009.5325974</a:t>
            </a:r>
            <a:r>
              <a:rPr lang="en-GB" sz="1200" i="1" dirty="0">
                <a:effectLst/>
                <a:latin typeface="NimbusRomNo9L"/>
                <a:ea typeface="Calibri" panose="020F0502020204030204" pitchFamily="34" charset="0"/>
              </a:rPr>
              <a:t>. </a:t>
            </a:r>
          </a:p>
          <a:p>
            <a:pPr lvl="0">
              <a:tabLst>
                <a:tab pos="457200" algn="l"/>
              </a:tabLst>
            </a:pPr>
            <a:endParaRPr lang="en-GB" sz="1200" i="1" dirty="0">
              <a:effectLst/>
              <a:latin typeface="NimbusRomNo9L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GB" sz="11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https://indico.cern.ch/event/879686/contributions/3706455/attachments</a:t>
            </a:r>
          </a:p>
          <a:p>
            <a:pPr>
              <a:tabLst>
                <a:tab pos="457200" algn="l"/>
              </a:tabLst>
            </a:pPr>
            <a:r>
              <a:rPr lang="en-GB" sz="1100" i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/1975390/3287622/SLDO_RD53B_Features.pdf</a:t>
            </a:r>
            <a:endParaRPr lang="en-GB" sz="11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sz="12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6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3875409" y="2641178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 design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5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0B996-C8FF-E3B4-0705-9A9C68512FAD}"/>
              </a:ext>
            </a:extLst>
          </p:cNvPr>
          <p:cNvSpPr/>
          <p:nvPr/>
        </p:nvSpPr>
        <p:spPr>
          <a:xfrm>
            <a:off x="8594832" y="1188720"/>
            <a:ext cx="2396783" cy="50109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39518-A335-7B75-7E2D-172360E5B2F0}"/>
              </a:ext>
            </a:extLst>
          </p:cNvPr>
          <p:cNvSpPr txBox="1">
            <a:spLocks/>
          </p:cNvSpPr>
          <p:nvPr/>
        </p:nvSpPr>
        <p:spPr>
          <a:xfrm>
            <a:off x="1256659" y="422592"/>
            <a:ext cx="10515600" cy="88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Schematic Design in Cadence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DD74D-A751-8EA9-835E-E4DEBE7D2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37" y="1311232"/>
            <a:ext cx="6714855" cy="4272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8DE01-312C-C90B-CAEE-7ECEE621583C}"/>
              </a:ext>
            </a:extLst>
          </p:cNvPr>
          <p:cNvSpPr txBox="1"/>
          <p:nvPr/>
        </p:nvSpPr>
        <p:spPr>
          <a:xfrm>
            <a:off x="1767373" y="201520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BG_HV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3287E-05B0-A450-4143-9AA01DF589CA}"/>
              </a:ext>
            </a:extLst>
          </p:cNvPr>
          <p:cNvSpPr txBox="1"/>
          <p:nvPr/>
        </p:nvSpPr>
        <p:spPr>
          <a:xfrm>
            <a:off x="3269976" y="2036542"/>
            <a:ext cx="9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Pre-Reg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D9C77-6587-97E7-C56E-D3172186F569}"/>
              </a:ext>
            </a:extLst>
          </p:cNvPr>
          <p:cNvSpPr txBox="1"/>
          <p:nvPr/>
        </p:nvSpPr>
        <p:spPr>
          <a:xfrm>
            <a:off x="6173907" y="261339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BG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E93D0-1003-6DC3-B499-58F72E6600FA}"/>
              </a:ext>
            </a:extLst>
          </p:cNvPr>
          <p:cNvSpPr txBox="1"/>
          <p:nvPr/>
        </p:nvSpPr>
        <p:spPr>
          <a:xfrm>
            <a:off x="5832307" y="410023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SLDO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8C8F7-15CC-D7FF-27B0-F94D9569488D}"/>
              </a:ext>
            </a:extLst>
          </p:cNvPr>
          <p:cNvSpPr txBox="1"/>
          <p:nvPr/>
        </p:nvSpPr>
        <p:spPr>
          <a:xfrm>
            <a:off x="8695416" y="1435608"/>
            <a:ext cx="22411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5DF8"/>
                </a:solidFill>
              </a:rPr>
              <a:t>BG HV:</a:t>
            </a:r>
          </a:p>
          <a:p>
            <a:r>
              <a:rPr lang="en-GB" dirty="0">
                <a:solidFill>
                  <a:srgbClr val="1E5DF8"/>
                </a:solidFill>
              </a:rPr>
              <a:t>Supplied from VIN</a:t>
            </a:r>
          </a:p>
          <a:p>
            <a:r>
              <a:rPr lang="en-GB" dirty="0">
                <a:solidFill>
                  <a:srgbClr val="1E5DF8"/>
                </a:solidFill>
              </a:rPr>
              <a:t>Output:1.2V</a:t>
            </a:r>
          </a:p>
          <a:p>
            <a:endParaRPr lang="en-GB" dirty="0">
              <a:solidFill>
                <a:srgbClr val="1E5DF8"/>
              </a:solidFill>
            </a:endParaRPr>
          </a:p>
          <a:p>
            <a:r>
              <a:rPr lang="en-GB" dirty="0">
                <a:solidFill>
                  <a:srgbClr val="1E5DF8"/>
                </a:solidFill>
              </a:rPr>
              <a:t>Pre-Reg:</a:t>
            </a:r>
          </a:p>
          <a:p>
            <a:r>
              <a:rPr lang="en-GB" dirty="0">
                <a:solidFill>
                  <a:srgbClr val="1E5DF8"/>
                </a:solidFill>
              </a:rPr>
              <a:t>Supplied from VIN</a:t>
            </a:r>
          </a:p>
          <a:p>
            <a:r>
              <a:rPr lang="en-GB" dirty="0">
                <a:solidFill>
                  <a:srgbClr val="1E5DF8"/>
                </a:solidFill>
              </a:rPr>
              <a:t>Output:1.2V</a:t>
            </a:r>
          </a:p>
          <a:p>
            <a:endParaRPr lang="en-GB" dirty="0">
              <a:solidFill>
                <a:srgbClr val="1E5DF8"/>
              </a:solidFill>
            </a:endParaRPr>
          </a:p>
          <a:p>
            <a:r>
              <a:rPr lang="en-GB" dirty="0">
                <a:solidFill>
                  <a:srgbClr val="1E5DF8"/>
                </a:solidFill>
              </a:rPr>
              <a:t>BG:</a:t>
            </a:r>
          </a:p>
          <a:p>
            <a:r>
              <a:rPr lang="en-GB" dirty="0">
                <a:solidFill>
                  <a:srgbClr val="1E5DF8"/>
                </a:solidFill>
              </a:rPr>
              <a:t>Supplied from Pre-reg</a:t>
            </a:r>
          </a:p>
          <a:p>
            <a:r>
              <a:rPr lang="en-GB" dirty="0">
                <a:solidFill>
                  <a:srgbClr val="1E5DF8"/>
                </a:solidFill>
              </a:rPr>
              <a:t>Output:0.6V</a:t>
            </a:r>
          </a:p>
          <a:p>
            <a:endParaRPr lang="en-GB" dirty="0">
              <a:solidFill>
                <a:srgbClr val="1E5DF8"/>
              </a:solidFill>
            </a:endParaRPr>
          </a:p>
          <a:p>
            <a:r>
              <a:rPr lang="en-GB" dirty="0">
                <a:solidFill>
                  <a:srgbClr val="1E5DF8"/>
                </a:solidFill>
              </a:rPr>
              <a:t>SLDO:</a:t>
            </a:r>
          </a:p>
          <a:p>
            <a:r>
              <a:rPr lang="en-GB" dirty="0">
                <a:solidFill>
                  <a:srgbClr val="1E5DF8"/>
                </a:solidFill>
              </a:rPr>
              <a:t>Supplied from VIN</a:t>
            </a:r>
          </a:p>
          <a:p>
            <a:r>
              <a:rPr lang="en-GB" dirty="0">
                <a:solidFill>
                  <a:srgbClr val="1E5DF8"/>
                </a:solidFill>
              </a:rPr>
              <a:t>Output:1.2V</a:t>
            </a:r>
          </a:p>
          <a:p>
            <a:endParaRPr lang="en-GB" dirty="0">
              <a:solidFill>
                <a:srgbClr val="1E5D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9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AD43CF-2805-3A83-DB2F-A706B968BED9}"/>
              </a:ext>
            </a:extLst>
          </p:cNvPr>
          <p:cNvSpPr/>
          <p:nvPr/>
        </p:nvSpPr>
        <p:spPr>
          <a:xfrm>
            <a:off x="2523744" y="5393960"/>
            <a:ext cx="6245352" cy="1281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39518-A335-7B75-7E2D-172360E5B2F0}"/>
              </a:ext>
            </a:extLst>
          </p:cNvPr>
          <p:cNvSpPr txBox="1">
            <a:spLocks/>
          </p:cNvSpPr>
          <p:nvPr/>
        </p:nvSpPr>
        <p:spPr>
          <a:xfrm>
            <a:off x="1256659" y="422592"/>
            <a:ext cx="10515600" cy="88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Schematic Design in Cadence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6DE7D-BEED-A110-7497-9EC86D33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50" y="1311232"/>
            <a:ext cx="10306521" cy="36274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2B2DA-C02A-E395-9207-73C39F736BFF}"/>
              </a:ext>
            </a:extLst>
          </p:cNvPr>
          <p:cNvSpPr txBox="1"/>
          <p:nvPr/>
        </p:nvSpPr>
        <p:spPr>
          <a:xfrm>
            <a:off x="2331742" y="499083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Biasing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CB38F-C561-8F7B-789A-FF33F6EE7B7A}"/>
              </a:ext>
            </a:extLst>
          </p:cNvPr>
          <p:cNvSpPr txBox="1"/>
          <p:nvPr/>
        </p:nvSpPr>
        <p:spPr>
          <a:xfrm>
            <a:off x="5038910" y="499083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LDO FVF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658E0-D0A8-EA9A-8D77-D58533F4E4D6}"/>
              </a:ext>
            </a:extLst>
          </p:cNvPr>
          <p:cNvSpPr txBox="1"/>
          <p:nvPr/>
        </p:nvSpPr>
        <p:spPr>
          <a:xfrm>
            <a:off x="6968291" y="499514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SHUNT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80310-69C1-FF39-C7C7-7B90E5E1C7CE}"/>
              </a:ext>
            </a:extLst>
          </p:cNvPr>
          <p:cNvSpPr txBox="1"/>
          <p:nvPr/>
        </p:nvSpPr>
        <p:spPr>
          <a:xfrm>
            <a:off x="9597112" y="5024628"/>
            <a:ext cx="21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OFFSET-CORRECTION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18CCC77-0FEE-3245-29E1-81A5007D1CD1}"/>
              </a:ext>
            </a:extLst>
          </p:cNvPr>
          <p:cNvSpPr/>
          <p:nvPr/>
        </p:nvSpPr>
        <p:spPr>
          <a:xfrm>
            <a:off x="10680192" y="3264408"/>
            <a:ext cx="109728" cy="1819656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217D973-2E72-15DE-15E7-BDCB61C0CF2F}"/>
              </a:ext>
            </a:extLst>
          </p:cNvPr>
          <p:cNvSpPr/>
          <p:nvPr/>
        </p:nvSpPr>
        <p:spPr>
          <a:xfrm>
            <a:off x="7335178" y="3712464"/>
            <a:ext cx="109728" cy="129182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C0F300B-C203-2A3A-E1A7-1E44063A4E3F}"/>
              </a:ext>
            </a:extLst>
          </p:cNvPr>
          <p:cNvSpPr/>
          <p:nvPr/>
        </p:nvSpPr>
        <p:spPr>
          <a:xfrm>
            <a:off x="5552943" y="3204972"/>
            <a:ext cx="109728" cy="1819656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03CC3D7-B032-1FC2-9631-C8B15845CC17}"/>
              </a:ext>
            </a:extLst>
          </p:cNvPr>
          <p:cNvSpPr/>
          <p:nvPr/>
        </p:nvSpPr>
        <p:spPr>
          <a:xfrm>
            <a:off x="2722612" y="3204972"/>
            <a:ext cx="109728" cy="1819656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5CBF5-7025-7D91-33BD-833657220F43}"/>
              </a:ext>
            </a:extLst>
          </p:cNvPr>
          <p:cNvSpPr txBox="1"/>
          <p:nvPr/>
        </p:nvSpPr>
        <p:spPr>
          <a:xfrm>
            <a:off x="2620249" y="5393960"/>
            <a:ext cx="5690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Specifications: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the Nominal  current of 200 mA -&gt; Vin generated is 2V)</a:t>
            </a:r>
          </a:p>
          <a:p>
            <a:r>
              <a:rPr lang="en-GB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Iload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-&gt; 180mA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Shunt Current -&gt;20mA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86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9518-A335-7B75-7E2D-172360E5B2F0}"/>
              </a:ext>
            </a:extLst>
          </p:cNvPr>
          <p:cNvSpPr txBox="1">
            <a:spLocks/>
          </p:cNvSpPr>
          <p:nvPr/>
        </p:nvSpPr>
        <p:spPr>
          <a:xfrm>
            <a:off x="717163" y="267144"/>
            <a:ext cx="10515600" cy="88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of Serial Powering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6289F-C29B-F25B-3FF8-AC93AC3A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59" y="907912"/>
            <a:ext cx="3200400" cy="4539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B7C10-6025-3C9C-F24E-52FEA32C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26" y="1017640"/>
            <a:ext cx="4452937" cy="2860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386A0-C29D-4AE9-2248-6BF370EBF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993" y="3926532"/>
            <a:ext cx="4138111" cy="2664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236BBE-5F13-87D4-FB94-C1B4B1DA45C2}"/>
              </a:ext>
            </a:extLst>
          </p:cNvPr>
          <p:cNvSpPr txBox="1"/>
          <p:nvPr/>
        </p:nvSpPr>
        <p:spPr>
          <a:xfrm>
            <a:off x="1911096" y="5965720"/>
            <a:ext cx="440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5DF8"/>
                </a:solidFill>
              </a:rPr>
              <a:t>Each of the outputs are w.r.t the local ground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232D31-C5F4-5166-9F37-C19ED97D4527}"/>
              </a:ext>
            </a:extLst>
          </p:cNvPr>
          <p:cNvSpPr/>
          <p:nvPr/>
        </p:nvSpPr>
        <p:spPr>
          <a:xfrm>
            <a:off x="6508017" y="6031654"/>
            <a:ext cx="411480" cy="1662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9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9518-A335-7B75-7E2D-172360E5B2F0}"/>
              </a:ext>
            </a:extLst>
          </p:cNvPr>
          <p:cNvSpPr txBox="1">
            <a:spLocks/>
          </p:cNvSpPr>
          <p:nvPr/>
        </p:nvSpPr>
        <p:spPr>
          <a:xfrm>
            <a:off x="717163" y="267144"/>
            <a:ext cx="10515600" cy="88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of Serial Powering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18D9C-815E-0F51-3BFF-0161F2BA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998" y="1287259"/>
            <a:ext cx="7091818" cy="45381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14EBB0-AC1E-94F0-BF94-20B35F0E43AA}"/>
              </a:ext>
            </a:extLst>
          </p:cNvPr>
          <p:cNvSpPr txBox="1"/>
          <p:nvPr/>
        </p:nvSpPr>
        <p:spPr>
          <a:xfrm>
            <a:off x="7151578" y="4624087"/>
            <a:ext cx="13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Total current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B79D2-2DA1-BD40-633E-6469CD6DD4A3}"/>
              </a:ext>
            </a:extLst>
          </p:cNvPr>
          <p:cNvSpPr txBox="1"/>
          <p:nvPr/>
        </p:nvSpPr>
        <p:spPr>
          <a:xfrm>
            <a:off x="7151578" y="2866024"/>
            <a:ext cx="137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Load current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E708C-37A8-0B78-2A15-A991456ED7E2}"/>
              </a:ext>
            </a:extLst>
          </p:cNvPr>
          <p:cNvSpPr txBox="1"/>
          <p:nvPr/>
        </p:nvSpPr>
        <p:spPr>
          <a:xfrm>
            <a:off x="7232416" y="1849370"/>
            <a:ext cx="158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SHUNT current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52D90-62CD-25E0-AA3F-B499BF5A8164}"/>
              </a:ext>
            </a:extLst>
          </p:cNvPr>
          <p:cNvSpPr txBox="1"/>
          <p:nvPr/>
        </p:nvSpPr>
        <p:spPr>
          <a:xfrm>
            <a:off x="9696618" y="1854037"/>
            <a:ext cx="2270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E.g.1:When the load current is 30mA</a:t>
            </a:r>
          </a:p>
          <a:p>
            <a:r>
              <a:rPr lang="en-GB" dirty="0"/>
              <a:t>Current through the pass transistor is 194mA and through the shunt Transistor 164mA</a:t>
            </a:r>
          </a:p>
          <a:p>
            <a:endParaRPr lang="en-GB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0A41C47-DB42-3AE0-EBB3-DF8D49E72BBE}"/>
              </a:ext>
            </a:extLst>
          </p:cNvPr>
          <p:cNvSpPr/>
          <p:nvPr/>
        </p:nvSpPr>
        <p:spPr>
          <a:xfrm flipH="1">
            <a:off x="9257202" y="2706997"/>
            <a:ext cx="3970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4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9518-A335-7B75-7E2D-172360E5B2F0}"/>
              </a:ext>
            </a:extLst>
          </p:cNvPr>
          <p:cNvSpPr txBox="1">
            <a:spLocks/>
          </p:cNvSpPr>
          <p:nvPr/>
        </p:nvSpPr>
        <p:spPr>
          <a:xfrm>
            <a:off x="717163" y="267144"/>
            <a:ext cx="10515600" cy="88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of Serial Powering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4EBB0-AC1E-94F0-BF94-20B35F0E43AA}"/>
              </a:ext>
            </a:extLst>
          </p:cNvPr>
          <p:cNvSpPr txBox="1"/>
          <p:nvPr/>
        </p:nvSpPr>
        <p:spPr>
          <a:xfrm>
            <a:off x="7151578" y="4624087"/>
            <a:ext cx="13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Total current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B79D2-2DA1-BD40-633E-6469CD6DD4A3}"/>
              </a:ext>
            </a:extLst>
          </p:cNvPr>
          <p:cNvSpPr txBox="1"/>
          <p:nvPr/>
        </p:nvSpPr>
        <p:spPr>
          <a:xfrm>
            <a:off x="7151578" y="2866024"/>
            <a:ext cx="166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Load current =0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E708C-37A8-0B78-2A15-A991456ED7E2}"/>
              </a:ext>
            </a:extLst>
          </p:cNvPr>
          <p:cNvSpPr txBox="1"/>
          <p:nvPr/>
        </p:nvSpPr>
        <p:spPr>
          <a:xfrm>
            <a:off x="7232416" y="1849370"/>
            <a:ext cx="158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SHUNT current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52D90-62CD-25E0-AA3F-B499BF5A8164}"/>
              </a:ext>
            </a:extLst>
          </p:cNvPr>
          <p:cNvSpPr txBox="1"/>
          <p:nvPr/>
        </p:nvSpPr>
        <p:spPr>
          <a:xfrm>
            <a:off x="9696618" y="1854037"/>
            <a:ext cx="2270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E.g.1:When the load current is 0mA</a:t>
            </a:r>
          </a:p>
          <a:p>
            <a:r>
              <a:rPr lang="en-GB" dirty="0"/>
              <a:t>Current through the pass transistor is 194mA and through the shunt Transistor 194mA</a:t>
            </a:r>
          </a:p>
          <a:p>
            <a:endParaRPr lang="en-GB" dirty="0"/>
          </a:p>
          <a:p>
            <a:r>
              <a:rPr lang="en-GB" dirty="0"/>
              <a:t>This verifies the shunt functionality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0A41C47-DB42-3AE0-EBB3-DF8D49E72BBE}"/>
              </a:ext>
            </a:extLst>
          </p:cNvPr>
          <p:cNvSpPr/>
          <p:nvPr/>
        </p:nvSpPr>
        <p:spPr>
          <a:xfrm flipH="1">
            <a:off x="9257202" y="2706997"/>
            <a:ext cx="3970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44625-999E-B9E6-E9FD-8C266645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86" y="1253495"/>
            <a:ext cx="6353813" cy="40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494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50939</TotalTime>
  <Words>468</Words>
  <Application>Microsoft Office PowerPoint</Application>
  <PresentationFormat>Widescreen</PresentationFormat>
  <Paragraphs>83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NimbusRomNo9L</vt:lpstr>
      <vt:lpstr>rtxsc</vt:lpstr>
      <vt:lpstr>t1xtt</vt:lpstr>
      <vt:lpstr>Wingdings</vt:lpstr>
      <vt:lpstr>MASTER 2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Mathew, Soniya (STFC,RAL,TECH)</cp:lastModifiedBy>
  <cp:revision>788</cp:revision>
  <cp:lastPrinted>2019-10-02T08:27:37Z</cp:lastPrinted>
  <dcterms:created xsi:type="dcterms:W3CDTF">2019-09-17T08:04:08Z</dcterms:created>
  <dcterms:modified xsi:type="dcterms:W3CDTF">2023-08-23T13:24:16Z</dcterms:modified>
</cp:coreProperties>
</file>