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1"/>
  </p:notesMasterIdLst>
  <p:sldIdLst>
    <p:sldId id="376" r:id="rId2"/>
    <p:sldId id="261" r:id="rId3"/>
    <p:sldId id="450" r:id="rId4"/>
    <p:sldId id="493" r:id="rId5"/>
    <p:sldId id="494" r:id="rId6"/>
    <p:sldId id="495" r:id="rId7"/>
    <p:sldId id="496" r:id="rId8"/>
    <p:sldId id="497" r:id="rId9"/>
    <p:sldId id="26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 userDrawn="1">
          <p15:clr>
            <a:srgbClr val="A4A3A4"/>
          </p15:clr>
        </p15:guide>
        <p15:guide id="2" orient="horz" pos="4175" userDrawn="1">
          <p15:clr>
            <a:srgbClr val="A4A3A4"/>
          </p15:clr>
        </p15:guide>
        <p15:guide id="3" orient="horz" pos="311" userDrawn="1">
          <p15:clr>
            <a:srgbClr val="A4A3A4"/>
          </p15:clr>
        </p15:guide>
        <p15:guide id="4" pos="5503" userDrawn="1">
          <p15:clr>
            <a:srgbClr val="A4A3A4"/>
          </p15:clr>
        </p15:guide>
        <p15:guide id="5" pos="317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55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924" y="51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3755B-93E1-402F-9A51-0A8A5C5908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83F2-739E-4AF0-909D-C25CF055C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2"/>
            <a:ext cx="9144000" cy="59849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-19315"/>
            <a:ext cx="9144001" cy="5999163"/>
          </a:xfrm>
          <a:prstGeom prst="rect">
            <a:avLst/>
          </a:prstGeom>
          <a:solidFill>
            <a:srgbClr val="47484A">
              <a:alpha val="6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45915"/>
            <a:ext cx="9143999" cy="1280160"/>
          </a:xfrm>
          <a:solidFill>
            <a:schemeClr val="bg2">
              <a:lumMod val="75000"/>
            </a:schemeClr>
          </a:solidFill>
        </p:spPr>
        <p:txBody>
          <a:bodyPr lIns="457200" tIns="0" bIns="0" anchor="ctr"/>
          <a:lstStyle>
            <a:lvl1pPr marL="0" indent="0">
              <a:spcBef>
                <a:spcPts val="0"/>
              </a:spcBef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5510" y="6522450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490538"/>
            <a:ext cx="8372901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359249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1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628"/>
            <a:ext cx="8372901" cy="828948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386731"/>
            <a:ext cx="8372901" cy="4422776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-107580" y="6522450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199" y="849578"/>
            <a:ext cx="8372901" cy="53715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 b="1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 b="1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 b="1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69901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2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rgbClr val="47484A">
              <a:alpha val="85098"/>
            </a:srgb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4640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11" y="111139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3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8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24589" cy="2761488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366276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5" name="Picture 14" descr="UChicago Argonne, LL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40" y="161186"/>
            <a:ext cx="1249378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2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4863724" cy="2706624"/>
          </a:xfrm>
          <a:solidFill>
            <a:schemeClr val="tx1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3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1">
              <a:lumMod val="75000"/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bg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76477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6CAA-54F2-43FA-AB82-6DC4547EB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6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635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8264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5510" y="6522450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710" r:id="rId3"/>
    <p:sldLayoutId id="2147483706" r:id="rId4"/>
    <p:sldLayoutId id="2147483771" r:id="rId5"/>
    <p:sldLayoutId id="2147483769" r:id="rId6"/>
    <p:sldLayoutId id="2147483761" r:id="rId7"/>
    <p:sldLayoutId id="2147483772" r:id="rId8"/>
    <p:sldLayoutId id="2147483773" r:id="rId9"/>
    <p:sldLayoutId id="2147483775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50BDA-5CBD-4A44-B6A9-2931DAB7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04024"/>
            <a:ext cx="5653313" cy="2706624"/>
          </a:xfrm>
        </p:spPr>
        <p:txBody>
          <a:bodyPr>
            <a:normAutofit/>
          </a:bodyPr>
          <a:lstStyle/>
          <a:p>
            <a:r>
              <a:rPr lang="en-US" sz="3000" dirty="0"/>
              <a:t>magnetic field test of LAPPD at ARGONNE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A8EC5-B05E-49B9-AB0B-67B0BD7A44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1504024"/>
            <a:ext cx="239714" cy="2706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F35A18C-9CB3-4E3E-94D6-BD76A19B7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601" y="4881171"/>
            <a:ext cx="2692871" cy="393700"/>
          </a:xfrm>
        </p:spPr>
        <p:txBody>
          <a:bodyPr/>
          <a:lstStyle/>
          <a:p>
            <a:r>
              <a:rPr lang="en-US" dirty="0"/>
              <a:t>Junqi </a:t>
            </a:r>
            <a:r>
              <a:rPr lang="en-US" dirty="0" err="1"/>
              <a:t>xie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642D80B-1BF0-4401-83E9-5DBC95A177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0601" y="5563906"/>
            <a:ext cx="4292600" cy="671882"/>
          </a:xfrm>
        </p:spPr>
        <p:txBody>
          <a:bodyPr>
            <a:normAutofit/>
          </a:bodyPr>
          <a:lstStyle/>
          <a:p>
            <a:r>
              <a:rPr lang="en-US" b="1" dirty="0"/>
              <a:t>Medium Energy Physics</a:t>
            </a:r>
          </a:p>
          <a:p>
            <a:r>
              <a:rPr lang="en-US" dirty="0"/>
              <a:t>Argonne National Laboratory</a:t>
            </a:r>
          </a:p>
          <a:p>
            <a:r>
              <a:rPr lang="en-US" dirty="0"/>
              <a:t>9700 S Cass Ave., Lemont, IL 60439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2D2E21-4468-6BD6-4001-C5F9C37E64CB}"/>
              </a:ext>
            </a:extLst>
          </p:cNvPr>
          <p:cNvGrpSpPr/>
          <p:nvPr/>
        </p:nvGrpSpPr>
        <p:grpSpPr>
          <a:xfrm>
            <a:off x="5580742" y="1504024"/>
            <a:ext cx="3563257" cy="2706624"/>
            <a:chOff x="5863887" y="1312104"/>
            <a:chExt cx="6206266" cy="48040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83AF8A-31FB-24FF-0875-301672A39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3887" y="1312104"/>
              <a:ext cx="6206266" cy="480406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DC4B3F3-B4AB-B565-0A96-7C9524AC881E}"/>
                </a:ext>
              </a:extLst>
            </p:cNvPr>
            <p:cNvSpPr/>
            <p:nvPr/>
          </p:nvSpPr>
          <p:spPr>
            <a:xfrm>
              <a:off x="8526065" y="3868339"/>
              <a:ext cx="64294" cy="7858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9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8364554-ED9E-4F28-97A3-AB7290C9BFCC}"/>
              </a:ext>
            </a:extLst>
          </p:cNvPr>
          <p:cNvSpPr txBox="1">
            <a:spLocks/>
          </p:cNvSpPr>
          <p:nvPr/>
        </p:nvSpPr>
        <p:spPr>
          <a:xfrm>
            <a:off x="331687" y="129186"/>
            <a:ext cx="8229600" cy="5370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dirty="0"/>
              <a:t>LAPPD/HRPPD received at </a:t>
            </a:r>
            <a:r>
              <a:rPr lang="en-US" altLang="zh-CN" sz="2600" dirty="0" err="1"/>
              <a:t>anl</a:t>
            </a:r>
            <a:endParaRPr lang="zh-CN" altLang="en-US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D04D-B5B7-4861-BD1D-180FDCD973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0A67DA-A696-F8AE-4149-36BDFD059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24833"/>
              </p:ext>
            </p:extLst>
          </p:nvPr>
        </p:nvGraphicFramePr>
        <p:xfrm>
          <a:off x="483769" y="825756"/>
          <a:ext cx="792543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472">
                  <a:extLst>
                    <a:ext uri="{9D8B030D-6E8A-4147-A177-3AD203B41FA5}">
                      <a16:colId xmlns:a16="http://schemas.microsoft.com/office/drawing/2014/main" val="6286283"/>
                    </a:ext>
                  </a:extLst>
                </a:gridCol>
                <a:gridCol w="1365441">
                  <a:extLst>
                    <a:ext uri="{9D8B030D-6E8A-4147-A177-3AD203B41FA5}">
                      <a16:colId xmlns:a16="http://schemas.microsoft.com/office/drawing/2014/main" val="1155213994"/>
                    </a:ext>
                  </a:extLst>
                </a:gridCol>
                <a:gridCol w="1952943">
                  <a:extLst>
                    <a:ext uri="{9D8B030D-6E8A-4147-A177-3AD203B41FA5}">
                      <a16:colId xmlns:a16="http://schemas.microsoft.com/office/drawing/2014/main" val="2269208351"/>
                    </a:ext>
                  </a:extLst>
                </a:gridCol>
                <a:gridCol w="2608580">
                  <a:extLst>
                    <a:ext uri="{9D8B030D-6E8A-4147-A177-3AD203B41FA5}">
                      <a16:colId xmlns:a16="http://schemas.microsoft.com/office/drawing/2014/main" val="6146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LAPPD#118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LAPPD#144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HRPPD#6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20x20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20x20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10x10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6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18669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Stripline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Capacitive coupled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Directly Coupled Readout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2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Quantum Efficiency</a:t>
                      </a:r>
                    </a:p>
                    <a:p>
                      <a:pPr algn="ctr"/>
                      <a:r>
                        <a:rPr lang="en-US" sz="16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6</a:t>
                      </a:r>
                      <a:r>
                        <a:rPr lang="en-US" sz="1600" baseline="0" dirty="0"/>
                        <a:t> - 10</a:t>
                      </a:r>
                      <a:r>
                        <a:rPr lang="en-US" sz="1600" baseline="300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6</a:t>
                      </a:r>
                      <a:r>
                        <a:rPr lang="en-US" sz="1600" baseline="0" dirty="0"/>
                        <a:t> - 10</a:t>
                      </a:r>
                      <a:r>
                        <a:rPr lang="en-US" sz="1600" baseline="300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6</a:t>
                      </a:r>
                      <a:r>
                        <a:rPr lang="en-US" sz="1600" baseline="0" dirty="0"/>
                        <a:t> – 10</a:t>
                      </a:r>
                      <a:r>
                        <a:rPr lang="en-US" sz="1600" baseline="300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Center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Center strip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483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244A797-9E78-FFCF-AF37-FAC97D5A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71" y="4251575"/>
            <a:ext cx="2304288" cy="1728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AEAC9-2602-E094-D481-713750C6F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8" t="37433" r="44805" b="31080"/>
          <a:stretch/>
        </p:blipFill>
        <p:spPr>
          <a:xfrm>
            <a:off x="6988166" y="4120947"/>
            <a:ext cx="1103547" cy="1104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1A783-299D-5049-297D-20BA45C17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9291" t="2584" r="12828" b="4113"/>
          <a:stretch>
            <a:fillRect/>
          </a:stretch>
        </p:blipFill>
        <p:spPr>
          <a:xfrm rot="5400000">
            <a:off x="1905044" y="4070935"/>
            <a:ext cx="1728217" cy="20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0E554-0CB3-4170-C965-A7EEEA68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B0862-9A0C-AE45-2353-B6E70431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71140"/>
            <a:ext cx="3997615" cy="29363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94458D-46B8-B9E3-C062-44EF7A92549A}"/>
              </a:ext>
            </a:extLst>
          </p:cNvPr>
          <p:cNvSpPr txBox="1">
            <a:spLocks/>
          </p:cNvSpPr>
          <p:nvPr/>
        </p:nvSpPr>
        <p:spPr>
          <a:xfrm>
            <a:off x="524614" y="252652"/>
            <a:ext cx="8619385" cy="81414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00" dirty="0"/>
              <a:t>Magnetic field TOLERANCE TESTING SETUP</a:t>
            </a:r>
            <a:endParaRPr lang="en-US" sz="2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BC278-74E2-809A-04DC-E1E218A093CB}"/>
              </a:ext>
            </a:extLst>
          </p:cNvPr>
          <p:cNvSpPr txBox="1"/>
          <p:nvPr/>
        </p:nvSpPr>
        <p:spPr>
          <a:xfrm>
            <a:off x="464137" y="4771600"/>
            <a:ext cx="73010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Rotation in the magnetic field: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Photosensor tips into or out of the region of stronger magnetic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Move the photosensor in or out at each angle to compensate for the change in field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64663-4A1F-B087-4A23-D7CB0CE2A1E3}"/>
              </a:ext>
            </a:extLst>
          </p:cNvPr>
          <p:cNvSpPr txBox="1"/>
          <p:nvPr/>
        </p:nvSpPr>
        <p:spPr>
          <a:xfrm>
            <a:off x="406081" y="878753"/>
            <a:ext cx="4758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Magnetic field strength:</a:t>
            </a:r>
            <a:r>
              <a:rPr lang="en-US" sz="16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0.02 T to 1.45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11F91-2BD8-5682-8777-89BFEEB20B88}"/>
              </a:ext>
            </a:extLst>
          </p:cNvPr>
          <p:cNvSpPr txBox="1"/>
          <p:nvPr/>
        </p:nvSpPr>
        <p:spPr>
          <a:xfrm>
            <a:off x="406081" y="1625535"/>
            <a:ext cx="47585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Photon source: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Picosecond laser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Fiber optics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Digital attenuator.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5E2005-60C9-A48B-9FBF-20A4BA7D2B7D}"/>
              </a:ext>
            </a:extLst>
          </p:cNvPr>
          <p:cNvSpPr txBox="1"/>
          <p:nvPr/>
        </p:nvSpPr>
        <p:spPr>
          <a:xfrm>
            <a:off x="406081" y="2828245"/>
            <a:ext cx="4758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Dark box: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Movable on a trail into the magnet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03211-C248-864A-CBFF-DEE432CB26C2}"/>
              </a:ext>
            </a:extLst>
          </p:cNvPr>
          <p:cNvSpPr txBox="1"/>
          <p:nvPr/>
        </p:nvSpPr>
        <p:spPr>
          <a:xfrm>
            <a:off x="406081" y="3584999"/>
            <a:ext cx="4758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DAQ: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CAEN DT5742b desktop digitizer</a:t>
            </a:r>
          </a:p>
        </p:txBody>
      </p:sp>
    </p:spTree>
    <p:extLst>
      <p:ext uri="{BB962C8B-B14F-4D97-AF65-F5344CB8AC3E}">
        <p14:creationId xmlns:p14="http://schemas.microsoft.com/office/powerpoint/2010/main" val="208915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61E-79D1-F040-84DE-45BAAAD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5"/>
            <a:ext cx="6553199" cy="523652"/>
          </a:xfrm>
        </p:spPr>
        <p:txBody>
          <a:bodyPr/>
          <a:lstStyle/>
          <a:p>
            <a:r>
              <a:rPr lang="en-US" altLang="zh-CN" sz="2800" dirty="0"/>
              <a:t>LAPPD 118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67B86-B731-B8DC-F83C-69F84DE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6CAA-54F2-43FA-AB82-6DC4547EBD1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8730B-1766-2B38-2E0E-4630F153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24" y="524885"/>
            <a:ext cx="3323770" cy="2487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BF8F1-2DC1-EF52-CBC9-6324BE344F17}"/>
              </a:ext>
            </a:extLst>
          </p:cNvPr>
          <p:cNvSpPr txBox="1"/>
          <p:nvPr/>
        </p:nvSpPr>
        <p:spPr>
          <a:xfrm>
            <a:off x="457201" y="5290451"/>
            <a:ext cx="8181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Gain is shown as a function of magnetic field strength. The gain declines</a:t>
            </a:r>
            <a:r>
              <a:rPr lang="zh-CN" altLang="en-US" sz="1600" dirty="0"/>
              <a:t> </a:t>
            </a:r>
            <a:r>
              <a:rPr lang="en-US" sz="1600" dirty="0"/>
              <a:t>as the field strength </a:t>
            </a:r>
            <a:r>
              <a:rPr lang="en-US" altLang="zh-CN" sz="1600" dirty="0"/>
              <a:t>increases</a:t>
            </a:r>
            <a:r>
              <a:rPr lang="en-US" sz="1600" dirty="0"/>
              <a:t>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Gain can be recovered at higher field strengths by increasing the photocathode and MCP voltages.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</a:t>
            </a:r>
            <a:r>
              <a:rPr lang="en-US" altLang="zh-CN" sz="1600" dirty="0"/>
              <a:t>evice shows angle dependence on magnetic field direction.</a:t>
            </a: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66031C-A5DA-7D37-DCDC-1F6DBDDB0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55393"/>
              </p:ext>
            </p:extLst>
          </p:nvPr>
        </p:nvGraphicFramePr>
        <p:xfrm>
          <a:off x="6197600" y="189363"/>
          <a:ext cx="274705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03">
                  <a:extLst>
                    <a:ext uri="{9D8B030D-6E8A-4147-A177-3AD203B41FA5}">
                      <a16:colId xmlns:a16="http://schemas.microsoft.com/office/drawing/2014/main" val="3007546420"/>
                    </a:ext>
                  </a:extLst>
                </a:gridCol>
                <a:gridCol w="1115053">
                  <a:extLst>
                    <a:ext uri="{9D8B030D-6E8A-4147-A177-3AD203B41FA5}">
                      <a16:colId xmlns:a16="http://schemas.microsoft.com/office/drawing/2014/main" val="2321196336"/>
                    </a:ext>
                  </a:extLst>
                </a:gridCol>
              </a:tblGrid>
              <a:tr h="25200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LAPPD#118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44222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20x20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75385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62884"/>
                  </a:ext>
                </a:extLst>
              </a:tr>
              <a:tr h="21848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Stripline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05147"/>
                  </a:ext>
                </a:extLst>
              </a:tr>
              <a:tr h="3641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 Efficiency</a:t>
                      </a:r>
                    </a:p>
                    <a:p>
                      <a:pPr algn="ctr"/>
                      <a:r>
                        <a:rPr lang="en-US" sz="12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902502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6</a:t>
                      </a:r>
                      <a:r>
                        <a:rPr lang="en-US" sz="1200" baseline="0" dirty="0"/>
                        <a:t> - 10</a:t>
                      </a:r>
                      <a:r>
                        <a:rPr lang="en-US" sz="1200" baseline="30000" dirty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158388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Center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68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2048B3-297E-2C54-A721-AD07B3F7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24" y="3034803"/>
            <a:ext cx="3441570" cy="2064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992DDA-AAA3-632A-F2D0-F962F9A04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r="4114" b="5244"/>
          <a:stretch/>
        </p:blipFill>
        <p:spPr>
          <a:xfrm>
            <a:off x="4905308" y="2458599"/>
            <a:ext cx="2747056" cy="27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61E-79D1-F040-84DE-45BAAAD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5"/>
            <a:ext cx="6553199" cy="523652"/>
          </a:xfrm>
        </p:spPr>
        <p:txBody>
          <a:bodyPr/>
          <a:lstStyle/>
          <a:p>
            <a:r>
              <a:rPr lang="en-US" altLang="zh-CN" sz="2800" dirty="0"/>
              <a:t>LAPPD 144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67B86-B731-B8DC-F83C-69F84DE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6CAA-54F2-43FA-AB82-6DC4547EBD18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F8F1-2DC1-EF52-CBC9-6324BE344F17}"/>
              </a:ext>
            </a:extLst>
          </p:cNvPr>
          <p:cNvSpPr txBox="1"/>
          <p:nvPr/>
        </p:nvSpPr>
        <p:spPr>
          <a:xfrm>
            <a:off x="481412" y="5395838"/>
            <a:ext cx="8181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Device shows localized signal, cross talk is not obvious.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Dark counts decline with increasing magnetic field strength, a persistent count rate peak was observed at one field strength, much like a resonance.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BC1343-AA1F-D2C8-EB56-A3C1996E4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34103"/>
              </p:ext>
            </p:extLst>
          </p:nvPr>
        </p:nvGraphicFramePr>
        <p:xfrm>
          <a:off x="5681822" y="116466"/>
          <a:ext cx="3323770" cy="210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34">
                  <a:extLst>
                    <a:ext uri="{9D8B030D-6E8A-4147-A177-3AD203B41FA5}">
                      <a16:colId xmlns:a16="http://schemas.microsoft.com/office/drawing/2014/main" val="2190761907"/>
                    </a:ext>
                  </a:extLst>
                </a:gridCol>
                <a:gridCol w="1642736">
                  <a:extLst>
                    <a:ext uri="{9D8B030D-6E8A-4147-A177-3AD203B41FA5}">
                      <a16:colId xmlns:a16="http://schemas.microsoft.com/office/drawing/2014/main" val="2793491679"/>
                    </a:ext>
                  </a:extLst>
                </a:gridCol>
              </a:tblGrid>
              <a:tr h="2542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LAPPD#144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4211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20x20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9162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19752"/>
                  </a:ext>
                </a:extLst>
              </a:tr>
              <a:tr h="2786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Capacitive coupled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80548"/>
                  </a:ext>
                </a:extLst>
              </a:tr>
              <a:tr h="4237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 Efficiency</a:t>
                      </a:r>
                    </a:p>
                    <a:p>
                      <a:pPr algn="ctr"/>
                      <a:r>
                        <a:rPr lang="en-US" sz="12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080534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6</a:t>
                      </a:r>
                      <a:r>
                        <a:rPr lang="en-US" sz="1200" baseline="0" dirty="0"/>
                        <a:t> - 10</a:t>
                      </a:r>
                      <a:r>
                        <a:rPr lang="en-US" sz="1200" baseline="30000" dirty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92905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Center strip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6601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7E54067-4681-D4B4-C5B6-176948B7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" b="6817"/>
          <a:stretch/>
        </p:blipFill>
        <p:spPr>
          <a:xfrm>
            <a:off x="457201" y="544287"/>
            <a:ext cx="2992872" cy="323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570A9-E72E-9FC2-01F4-3B2BE8FB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945" y="2740259"/>
            <a:ext cx="4173055" cy="25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61E-79D1-F040-84DE-45BAAAD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5"/>
            <a:ext cx="6553199" cy="523652"/>
          </a:xfrm>
        </p:spPr>
        <p:txBody>
          <a:bodyPr/>
          <a:lstStyle/>
          <a:p>
            <a:r>
              <a:rPr lang="en-US" altLang="zh-CN" sz="2800" dirty="0"/>
              <a:t>LAPPD 144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67B86-B731-B8DC-F83C-69F84DE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6CAA-54F2-43FA-AB82-6DC4547EBD18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F8F1-2DC1-EF52-CBC9-6324BE344F17}"/>
              </a:ext>
            </a:extLst>
          </p:cNvPr>
          <p:cNvSpPr txBox="1"/>
          <p:nvPr/>
        </p:nvSpPr>
        <p:spPr>
          <a:xfrm>
            <a:off x="331690" y="5441813"/>
            <a:ext cx="8389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The gain declines</a:t>
            </a:r>
            <a:r>
              <a:rPr lang="zh-CN" altLang="en-US" sz="1600" dirty="0"/>
              <a:t> </a:t>
            </a:r>
            <a:r>
              <a:rPr lang="en-US" sz="1600" dirty="0"/>
              <a:t>as the field strength </a:t>
            </a:r>
            <a:r>
              <a:rPr lang="en-US" altLang="zh-CN" sz="1600" dirty="0"/>
              <a:t>increases, similar behavior as #118, same pore size.</a:t>
            </a: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Gain can be recovered at higher field strengths by increasing the bias voltages.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Detection efficiency was estimated, decrease with increasing magnetic field strength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BC1343-AA1F-D2C8-EB56-A3C1996E4379}"/>
              </a:ext>
            </a:extLst>
          </p:cNvPr>
          <p:cNvGraphicFramePr>
            <a:graphicFrameLocks noGrp="1"/>
          </p:cNvGraphicFramePr>
          <p:nvPr/>
        </p:nvGraphicFramePr>
        <p:xfrm>
          <a:off x="5681822" y="116466"/>
          <a:ext cx="3323770" cy="210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34">
                  <a:extLst>
                    <a:ext uri="{9D8B030D-6E8A-4147-A177-3AD203B41FA5}">
                      <a16:colId xmlns:a16="http://schemas.microsoft.com/office/drawing/2014/main" val="2190761907"/>
                    </a:ext>
                  </a:extLst>
                </a:gridCol>
                <a:gridCol w="1642736">
                  <a:extLst>
                    <a:ext uri="{9D8B030D-6E8A-4147-A177-3AD203B41FA5}">
                      <a16:colId xmlns:a16="http://schemas.microsoft.com/office/drawing/2014/main" val="2793491679"/>
                    </a:ext>
                  </a:extLst>
                </a:gridCol>
              </a:tblGrid>
              <a:tr h="2542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LAPPD#144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4211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20x20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9162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19752"/>
                  </a:ext>
                </a:extLst>
              </a:tr>
              <a:tr h="2786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Capacitive coupled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80548"/>
                  </a:ext>
                </a:extLst>
              </a:tr>
              <a:tr h="4237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 Efficiency</a:t>
                      </a:r>
                    </a:p>
                    <a:p>
                      <a:pPr algn="ctr"/>
                      <a:r>
                        <a:rPr lang="en-US" sz="12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080534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6</a:t>
                      </a:r>
                      <a:r>
                        <a:rPr lang="en-US" sz="1200" baseline="0" dirty="0"/>
                        <a:t> - 10</a:t>
                      </a:r>
                      <a:r>
                        <a:rPr lang="en-US" sz="1200" baseline="30000" dirty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92905"/>
                  </a:ext>
                </a:extLst>
              </a:tr>
              <a:tr h="254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Center strip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66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BF53D50-69A5-0C73-77CC-846A80DA7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7645" r="3870" b="5159"/>
          <a:stretch/>
        </p:blipFill>
        <p:spPr>
          <a:xfrm>
            <a:off x="1973944" y="523643"/>
            <a:ext cx="2710978" cy="2787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1C334-F73C-F150-2007-409F6CE19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18" y="3241976"/>
            <a:ext cx="3323769" cy="1994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4F9EAA-03C7-3666-4F10-1E8C91B36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82" y="3334609"/>
            <a:ext cx="3014991" cy="18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61E-79D1-F040-84DE-45BAAAD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5"/>
            <a:ext cx="6553199" cy="523652"/>
          </a:xfrm>
        </p:spPr>
        <p:txBody>
          <a:bodyPr/>
          <a:lstStyle/>
          <a:p>
            <a:r>
              <a:rPr lang="en-US" altLang="zh-CN" sz="2800" dirty="0"/>
              <a:t>HRPPD #6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67B86-B731-B8DC-F83C-69F84DE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6CAA-54F2-43FA-AB82-6DC4547EBD18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F8F1-2DC1-EF52-CBC9-6324BE344F17}"/>
              </a:ext>
            </a:extLst>
          </p:cNvPr>
          <p:cNvSpPr txBox="1"/>
          <p:nvPr/>
        </p:nvSpPr>
        <p:spPr>
          <a:xfrm>
            <a:off x="481412" y="5700637"/>
            <a:ext cx="8181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Device shows good localized signal, minimal cross talk.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Dark counts decline with increasing magnetic field strength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810215F-2B73-CB2F-C99F-8B8D0DDCD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80133"/>
              </p:ext>
            </p:extLst>
          </p:nvPr>
        </p:nvGraphicFramePr>
        <p:xfrm>
          <a:off x="5323051" y="201642"/>
          <a:ext cx="3539618" cy="217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6286283"/>
                    </a:ext>
                  </a:extLst>
                </a:gridCol>
                <a:gridCol w="1997393">
                  <a:extLst>
                    <a:ext uri="{9D8B030D-6E8A-4147-A177-3AD203B41FA5}">
                      <a16:colId xmlns:a16="http://schemas.microsoft.com/office/drawing/2014/main" val="614686738"/>
                    </a:ext>
                  </a:extLst>
                </a:gridCol>
              </a:tblGrid>
              <a:tr h="20014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HRPPD#6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0341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10x10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68175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18669"/>
                  </a:ext>
                </a:extLst>
              </a:tr>
              <a:tr h="3335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Directly Coupled Readout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21942"/>
                  </a:ext>
                </a:extLst>
              </a:tr>
              <a:tr h="4670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 Efficiency</a:t>
                      </a:r>
                    </a:p>
                    <a:p>
                      <a:pPr algn="ctr"/>
                      <a:r>
                        <a:rPr lang="en-US" sz="12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8773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6</a:t>
                      </a:r>
                      <a:r>
                        <a:rPr lang="en-US" sz="1200" baseline="0" dirty="0"/>
                        <a:t> – 10</a:t>
                      </a:r>
                      <a:r>
                        <a:rPr lang="en-US" sz="1200" baseline="30000" dirty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5845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483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711E2A6-798E-4777-5216-1F36B1AF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437261"/>
            <a:ext cx="3923095" cy="2376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E34D4-A5F6-D0A8-93B1-D50E4B49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49" y="2857745"/>
            <a:ext cx="3502153" cy="25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61E-79D1-F040-84DE-45BAAAD9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5"/>
            <a:ext cx="6553199" cy="523652"/>
          </a:xfrm>
        </p:spPr>
        <p:txBody>
          <a:bodyPr/>
          <a:lstStyle/>
          <a:p>
            <a:r>
              <a:rPr lang="en-US" altLang="zh-CN" sz="2800" dirty="0"/>
              <a:t>HRPPD #6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67B86-B731-B8DC-F83C-69F84DE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6CAA-54F2-43FA-AB82-6DC4547EBD18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F8F1-2DC1-EF52-CBC9-6324BE344F17}"/>
              </a:ext>
            </a:extLst>
          </p:cNvPr>
          <p:cNvSpPr txBox="1"/>
          <p:nvPr/>
        </p:nvSpPr>
        <p:spPr>
          <a:xfrm>
            <a:off x="481412" y="5700637"/>
            <a:ext cx="8181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Good magnetic field tolerance above 1.5 Tesla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Gain can be recovered by increasing bias voltages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Detection efficiency decreases with increasing magnetic field strength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810215F-2B73-CB2F-C99F-8B8D0DDCDF47}"/>
              </a:ext>
            </a:extLst>
          </p:cNvPr>
          <p:cNvGraphicFramePr>
            <a:graphicFrameLocks noGrp="1"/>
          </p:cNvGraphicFramePr>
          <p:nvPr/>
        </p:nvGraphicFramePr>
        <p:xfrm>
          <a:off x="5323051" y="201642"/>
          <a:ext cx="3539618" cy="217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6286283"/>
                    </a:ext>
                  </a:extLst>
                </a:gridCol>
                <a:gridCol w="1997393">
                  <a:extLst>
                    <a:ext uri="{9D8B030D-6E8A-4147-A177-3AD203B41FA5}">
                      <a16:colId xmlns:a16="http://schemas.microsoft.com/office/drawing/2014/main" val="614686738"/>
                    </a:ext>
                  </a:extLst>
                </a:gridCol>
              </a:tblGrid>
              <a:tr h="20014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HRPPD#6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10341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10x10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68175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18669"/>
                  </a:ext>
                </a:extLst>
              </a:tr>
              <a:tr h="3335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Readout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Directly Coupled Readout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21942"/>
                  </a:ext>
                </a:extLst>
              </a:tr>
              <a:tr h="4670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 Efficiency</a:t>
                      </a:r>
                    </a:p>
                    <a:p>
                      <a:pPr algn="ctr"/>
                      <a:r>
                        <a:rPr lang="en-US" sz="1200" dirty="0"/>
                        <a:t>(365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8773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6</a:t>
                      </a:r>
                      <a:r>
                        <a:rPr lang="en-US" sz="1200" baseline="0" dirty="0"/>
                        <a:t> – 10</a:t>
                      </a:r>
                      <a:r>
                        <a:rPr lang="en-US" sz="1200" baseline="30000" dirty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5845"/>
                  </a:ext>
                </a:extLst>
              </a:tr>
              <a:tr h="200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Support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483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B3DA41-2E40-2780-4F00-F9A16A55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9674" r="3666" b="5895"/>
          <a:stretch/>
        </p:blipFill>
        <p:spPr>
          <a:xfrm>
            <a:off x="1925290" y="544287"/>
            <a:ext cx="2825666" cy="2807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79239-3AF0-2AB0-F9F0-CFC5AC49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98" y="3264601"/>
            <a:ext cx="3476336" cy="2085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D98B58-96F8-AEA5-9BDE-4CB5C7E4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04" y="3264601"/>
            <a:ext cx="3145659" cy="21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CCB1C8-D4C0-B9B2-541C-E4C984448450}"/>
              </a:ext>
            </a:extLst>
          </p:cNvPr>
          <p:cNvSpPr txBox="1">
            <a:spLocks/>
          </p:cNvSpPr>
          <p:nvPr/>
        </p:nvSpPr>
        <p:spPr>
          <a:xfrm>
            <a:off x="428172" y="267378"/>
            <a:ext cx="6553199" cy="52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Summary &amp; future test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62367-88FC-DD6A-AD87-BE1CB95C3619}"/>
              </a:ext>
            </a:extLst>
          </p:cNvPr>
          <p:cNvSpPr txBox="1"/>
          <p:nvPr/>
        </p:nvSpPr>
        <p:spPr>
          <a:xfrm>
            <a:off x="495926" y="1690432"/>
            <a:ext cx="8488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Received LAPPD/HRPPDs were tested for magnetic field tolerance.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Magnetic field tolerance is strongly related to MCP pore size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Gain can be recovered by increasing bias voltages in high magnetic field strength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HRPPD with 10 um pore size MCPs seems to work in </a:t>
            </a:r>
            <a:r>
              <a:rPr lang="en-US" sz="1600" dirty="0" err="1"/>
              <a:t>pfRICH</a:t>
            </a:r>
            <a:r>
              <a:rPr lang="en-US" sz="1600" dirty="0"/>
              <a:t> condition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All those tested LAPPD/HRPPDs are not the final version device for EIC application.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0E3AF-2BA3-97FB-4AEC-44A2C74BCCEC}"/>
              </a:ext>
            </a:extLst>
          </p:cNvPr>
          <p:cNvSpPr txBox="1"/>
          <p:nvPr/>
        </p:nvSpPr>
        <p:spPr>
          <a:xfrm>
            <a:off x="633812" y="33202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Future test: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EE06D-9281-8B54-D89F-47EE37472F28}"/>
              </a:ext>
            </a:extLst>
          </p:cNvPr>
          <p:cNvSpPr txBox="1"/>
          <p:nvPr/>
        </p:nvSpPr>
        <p:spPr>
          <a:xfrm>
            <a:off x="633812" y="11939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Summary: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560B5-1EFF-20D4-7F17-ECF42C5D843D}"/>
              </a:ext>
            </a:extLst>
          </p:cNvPr>
          <p:cNvSpPr txBox="1"/>
          <p:nvPr/>
        </p:nvSpPr>
        <p:spPr>
          <a:xfrm>
            <a:off x="553983" y="4090350"/>
            <a:ext cx="84884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 err="1"/>
              <a:t>Incom</a:t>
            </a:r>
            <a:r>
              <a:rPr lang="en-US" sz="1600" dirty="0"/>
              <a:t> will deliver 5 HRPPDs to EIC-PID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Quantum efficiency distribution map will be done in FY2024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1600" dirty="0"/>
              <a:t>Test of a final version HRPPD will be completed in FY2024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427414"/>
      </p:ext>
    </p:extLst>
  </p:cSld>
  <p:clrMapOvr>
    <a:masterClrMapping/>
  </p:clrMapOvr>
</p:sld>
</file>

<file path=ppt/theme/theme1.xml><?xml version="1.0" encoding="utf-8"?>
<a:theme xmlns:a="http://schemas.openxmlformats.org/drawingml/2006/main" name="Argonne-presentation Bar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-presentation Bar" id="{3437A5CF-6D18-4B5A-AA46-E32434B298E8}" vid="{346DB3A1-2647-417F-BFE0-96E5FC9E47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Argonne-presentation Bar</Template>
  <TotalTime>15268</TotalTime>
  <Words>611</Words>
  <Application>Microsoft Office PowerPoint</Application>
  <PresentationFormat>On-screen Show (4:3)</PresentationFormat>
  <Paragraphs>154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Argonne-presentation Bar</vt:lpstr>
      <vt:lpstr>magnetic field test of LAPPD at ARGONNE </vt:lpstr>
      <vt:lpstr>PowerPoint Presentation</vt:lpstr>
      <vt:lpstr>PowerPoint Presentation</vt:lpstr>
      <vt:lpstr>LAPPD 118</vt:lpstr>
      <vt:lpstr>LAPPD 144</vt:lpstr>
      <vt:lpstr>LAPPD 144</vt:lpstr>
      <vt:lpstr>HRPPD #6</vt:lpstr>
      <vt:lpstr>HRPPD #6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Junqi Xie</dc:creator>
  <cp:lastModifiedBy>Junqi Xie</cp:lastModifiedBy>
  <cp:revision>519</cp:revision>
  <cp:lastPrinted>2020-02-10T19:29:30Z</cp:lastPrinted>
  <dcterms:created xsi:type="dcterms:W3CDTF">2020-02-10T19:29:08Z</dcterms:created>
  <dcterms:modified xsi:type="dcterms:W3CDTF">2023-08-24T16:12:22Z</dcterms:modified>
</cp:coreProperties>
</file>