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05823-EBCA-4460-BE03-E58FEFEC50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7E287C-B4D4-40D8-9DC2-71ACA7BDAC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FE1A19-56B9-44CF-9443-077C35B36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637-F50A-406E-A5EA-CB45D0453DCA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22EC5-C28F-4496-9499-E5E4726F5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C425D-9ED8-4CEB-A815-E950CEB2C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C6DB-A19A-49F7-8532-2CC8B345CA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79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FB317-4BA1-4B6B-8248-04E0012F0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E1E58-546D-4A64-8ECB-314A945390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397D7-9E95-4D73-9691-858B6D821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637-F50A-406E-A5EA-CB45D0453DCA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901AB-54C7-4AE8-9761-878E4EBB3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89D7-F0CD-4BBE-AB99-2992003F4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C6DB-A19A-49F7-8532-2CC8B345CA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289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2B82F7-8999-47B6-B05A-303C0D7E9F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5988E1-14CE-4D9A-9D20-581FE59484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808AE-5142-43AF-BB3C-966DAF70B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637-F50A-406E-A5EA-CB45D0453DCA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F31C2-B78F-41E8-B0D8-AEA77CE8D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6C6821-838A-4749-900E-51E19B373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C6DB-A19A-49F7-8532-2CC8B345CA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2495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8B498-C2FA-4E1E-9802-14370D6C3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227E2-6A16-4D7B-AAB3-F10814EFD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5DD3E-88DD-46F3-B65C-593330A1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637-F50A-406E-A5EA-CB45D0453DCA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7B190B-C1D4-477B-92E0-28C868DFB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7737F-8CE4-4864-9112-1648EBFD9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C6DB-A19A-49F7-8532-2CC8B345CA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3836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12298-474C-4CD1-8691-1D285412D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39C19E-087B-42CD-877F-1172FEFFB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1FC5F-CFF3-4F37-9256-F7F200FF6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637-F50A-406E-A5EA-CB45D0453DCA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BFC3B-BF9B-40B6-BBC9-A172D9EA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B925D-E050-4C2B-B711-3217CCDE4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C6DB-A19A-49F7-8532-2CC8B345CA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204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5D4CB-2618-4EFC-B5B3-474E816B1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E7867-CA9A-465A-82AB-B571BD1A92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E056FC-29BF-49F8-805F-D7A171D76E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95A4C8-AABD-41A2-A146-4BFF6004F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637-F50A-406E-A5EA-CB45D0453DCA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E96AA0-CB3E-495E-80FC-E5031AB2F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78D6BA-72A1-4D98-94A1-6FF9E14FC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C6DB-A19A-49F7-8532-2CC8B345CA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4273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10BF1-5D91-4E53-A86F-2064C2532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0E957-B692-40A3-B4C6-99F42A13E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B222F4-4DDA-47D4-BEDB-33F0627C7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827B43-32EF-4F03-8CE0-303D591426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C2C73D-FC64-4530-8CB0-5F5365A5A2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4AE6CB-8576-46FE-A9D8-7D61A2343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637-F50A-406E-A5EA-CB45D0453DCA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8CCEDD-4296-4EC0-A845-CA37835EE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C7A9F0-2149-49BC-AE26-81036FF4A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C6DB-A19A-49F7-8532-2CC8B345CA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7732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3B9F-4A5E-44CC-B83D-7C7C60DA5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67EB3A-68DA-4592-A080-FC9973970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637-F50A-406E-A5EA-CB45D0453DCA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3CA8E5-7DB2-44D3-A6A6-B928EDC4D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CD4DA4-738E-41F2-B7F8-1BC45D1CB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C6DB-A19A-49F7-8532-2CC8B345CA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2277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AC2BEA-C875-4F43-B970-9BF84B91A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637-F50A-406E-A5EA-CB45D0453DCA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6CE12C-3122-44F8-9ECF-51F2A5E2F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5E08E-4F72-4F60-ABE4-5F4DB8E48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C6DB-A19A-49F7-8532-2CC8B345CA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08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D5B8E-68A0-4945-ADF8-E7839B4FD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9A5EF-CBC3-4D1D-A54D-C07753C03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93AE98-9308-4A6A-8B3F-B418B0AC7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31A4BC-F164-4510-9246-23F87DC83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637-F50A-406E-A5EA-CB45D0453DCA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423875-8642-405A-BAAC-455AF2F31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32B3E1-84DD-431D-8682-61DD21AAD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C6DB-A19A-49F7-8532-2CC8B345CA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328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019AA-C01F-44A1-A3A0-AFDE50373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0F267F-233B-4655-9734-D4467F3473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375B42-DA86-4096-9706-B3DC5D3B2C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CEC4A3-B4DA-466B-8815-EF8D77DAC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637-F50A-406E-A5EA-CB45D0453DCA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EC7B94-B47D-40BF-8578-78E881CDE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099478-BEC8-40FB-BB6B-1CDA522F9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C6DB-A19A-49F7-8532-2CC8B345CA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68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D47308-CAA2-45FF-867A-B2EB84597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C2252D-7DC7-4416-9F84-871068B13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CA073-951C-476E-9F00-FA3D44C198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61637-F50A-406E-A5EA-CB45D0453DCA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B40404-D3C4-47F6-BC23-37F2247235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3F052-AB80-427A-A872-BFDB3A38DA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4C6DB-A19A-49F7-8532-2CC8B345CA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9715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2092EB1-83CF-432F-82B7-0B0711CC2508}"/>
              </a:ext>
            </a:extLst>
          </p:cNvPr>
          <p:cNvSpPr txBox="1"/>
          <p:nvPr/>
        </p:nvSpPr>
        <p:spPr>
          <a:xfrm>
            <a:off x="0" y="0"/>
            <a:ext cx="12192000" cy="7217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Year #1: Targeted R&amp;D – eRD108 FY24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Design of the 2D readout structure of large thin gap hybrid GEM-µRWELL prototype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Fabrication of mock-up prototypes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to study mechanical structures, HV stabilities, gap uniformity, gas flowing structure </a:t>
            </a:r>
          </a:p>
          <a:p>
            <a:pPr marL="1200150" lvl="2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Full-size Outer Barrel Module and end cap disc with Cu-clad Kapton foils for uRWELL, GEM and readout foils</a:t>
            </a:r>
          </a:p>
          <a:p>
            <a:pPr marL="1200150" lvl="2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Investigate mechanical structures of support frame options (honeycomb, carbon Fiber / FR4, w or w/o spacer …)</a:t>
            </a:r>
          </a:p>
          <a:p>
            <a:pPr marL="1200150" lvl="2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Perform HV stress test for 1 mm ionization and transfer gap with mock-up prototypes </a:t>
            </a:r>
            <a:endParaRPr lang="en-US" sz="1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Join the heavy gas (</a:t>
            </a:r>
            <a:r>
              <a:rPr lang="en-US" sz="1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Xe</a:t>
            </a: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Kr) purification / recirculation effort with EIC Generic MPGD-TRD R&amp;D consortium  </a:t>
            </a:r>
          </a:p>
          <a:p>
            <a:pPr marL="1200150" lvl="2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Participate to joint beam test at Fermilab with TRD effort to test small scale gas recirculation system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Year #2: PED – Design and procurement of the parts of pre-production full-size thin-gap hybrid GEM-µRWELL prototypes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Design of all parts (2D readout structure, GEM and µRWELL foils) of large thin gap hybrid GEM-µRWELL prototype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Design of the mechanical structure / support frames  the prototypes (End cap discs and Outer barrel modules)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Procurement of the uRWELL-R/O PCBs, GEM foils from CERN and the support frames from commercial vendors</a:t>
            </a: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Year #3: PED – Assembly and test of the pre-production full-size thin-gap hybrid GEM-µRWELL prototypes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Assembly of the 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ull-size (180 cm × 40 cm) Outer Barrel hybrid Thin Gap GEM-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µRWELL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module prototype 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Assembly of the full-size (100 cm × 50 cm) end cap Thin Gap GEM-µRWELL half disc prototype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Test and characterization of the prototypes in institution labs (x-ray and cosmic tests, HV setting and gas system optimization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Final test in beam test at Fermilab for efficiency / position resolution studies with various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gas mixtures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087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1CF6E366D25746B8253CB34701FC81" ma:contentTypeVersion="12" ma:contentTypeDescription="Create a new document." ma:contentTypeScope="" ma:versionID="55540f45db6ca9e88c1807f0ec14e25b">
  <xsd:schema xmlns:xsd="http://www.w3.org/2001/XMLSchema" xmlns:xs="http://www.w3.org/2001/XMLSchema" xmlns:p="http://schemas.microsoft.com/office/2006/metadata/properties" xmlns:ns3="684df1fe-1cc2-4d1a-8e0a-b5b7db577906" targetNamespace="http://schemas.microsoft.com/office/2006/metadata/properties" ma:root="true" ma:fieldsID="221ba6d3e2ad58dd0c218ac104025e3d" ns3:_="">
    <xsd:import namespace="684df1fe-1cc2-4d1a-8e0a-b5b7db57790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4df1fe-1cc2-4d1a-8e0a-b5b7db5779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D242935-C0ED-4E78-8804-6594E19B2E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4df1fe-1cc2-4d1a-8e0a-b5b7db5779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88D8416-BB48-4918-9D86-5E7BC41796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E6EA54-9793-4F26-A01B-A5B757F9B4E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306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Gnanvo, Kondo (kg6cq)</dc:creator>
  <cp:lastModifiedBy>Gnanvo, Kondo (kg6cq)</cp:lastModifiedBy>
  <cp:revision>1</cp:revision>
  <dcterms:created xsi:type="dcterms:W3CDTF">2023-08-22T14:29:47Z</dcterms:created>
  <dcterms:modified xsi:type="dcterms:W3CDTF">2023-08-22T14:29:58Z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0x010100B01CF6E366D25746B8253CB34701FC81</vt:lpwstr>
  </property>
</Properties>
</file>