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78" r:id="rId4"/>
    <p:sldId id="266" r:id="rId5"/>
    <p:sldId id="273" r:id="rId6"/>
    <p:sldId id="274" r:id="rId7"/>
    <p:sldId id="267" r:id="rId8"/>
    <p:sldId id="265" r:id="rId9"/>
    <p:sldId id="275" r:id="rId10"/>
    <p:sldId id="279" r:id="rId11"/>
    <p:sldId id="276" r:id="rId12"/>
    <p:sldId id="277" r:id="rId13"/>
    <p:sldId id="280" r:id="rId14"/>
    <p:sldId id="282" r:id="rId15"/>
    <p:sldId id="281" r:id="rId16"/>
    <p:sldId id="261" r:id="rId17"/>
    <p:sldId id="269" r:id="rId18"/>
    <p:sldId id="270" r:id="rId19"/>
    <p:sldId id="271" r:id="rId20"/>
    <p:sldId id="27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00C5-F913-4C5E-A3D7-004C74DCF7C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BD17-6CBE-4F93-B0FA-7187C785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3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00C5-F913-4C5E-A3D7-004C74DCF7C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BD17-6CBE-4F93-B0FA-7187C785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00C5-F913-4C5E-A3D7-004C74DCF7C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BD17-6CBE-4F93-B0FA-7187C785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3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00C5-F913-4C5E-A3D7-004C74DCF7C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BD17-6CBE-4F93-B0FA-7187C785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5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00C5-F913-4C5E-A3D7-004C74DCF7C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BD17-6CBE-4F93-B0FA-7187C785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6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00C5-F913-4C5E-A3D7-004C74DCF7C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BD17-6CBE-4F93-B0FA-7187C785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00C5-F913-4C5E-A3D7-004C74DCF7C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BD17-6CBE-4F93-B0FA-7187C785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00C5-F913-4C5E-A3D7-004C74DCF7C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BD17-6CBE-4F93-B0FA-7187C785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00C5-F913-4C5E-A3D7-004C74DCF7C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BD17-6CBE-4F93-B0FA-7187C785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00C5-F913-4C5E-A3D7-004C74DCF7C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BD17-6CBE-4F93-B0FA-7187C785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4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00C5-F913-4C5E-A3D7-004C74DCF7C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BD17-6CBE-4F93-B0FA-7187C785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00C5-F913-4C5E-A3D7-004C74DCF7C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7BD17-6CBE-4F93-B0FA-7187C785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0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04041" y="6546678"/>
            <a:ext cx="1362270" cy="311322"/>
          </a:xfrm>
        </p:spPr>
        <p:txBody>
          <a:bodyPr/>
          <a:lstStyle/>
          <a:p>
            <a:r>
              <a:rPr lang="en-US" sz="1600" b="1" dirty="0" smtClean="0"/>
              <a:t>William GU</a:t>
            </a:r>
            <a:endParaRPr lang="en-US" sz="1600" b="1" dirty="0"/>
          </a:p>
        </p:txBody>
      </p:sp>
      <p:sp>
        <p:nvSpPr>
          <p:cNvPr id="15" name="Title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ePIC</a:t>
            </a:r>
            <a:r>
              <a:rPr lang="en-US" sz="2800" dirty="0" smtClean="0"/>
              <a:t> Clock (Control) Distribution Test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918810" y="930697"/>
            <a:ext cx="1837113" cy="1213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48812" y="1168194"/>
            <a:ext cx="1377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Source</a:t>
            </a:r>
          </a:p>
          <a:p>
            <a:r>
              <a:rPr lang="en-US" dirty="0" smtClean="0"/>
              <a:t>Si5344H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431855" y="930697"/>
            <a:ext cx="1837113" cy="1213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04492" y="910660"/>
            <a:ext cx="1091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“DAM”</a:t>
            </a:r>
          </a:p>
          <a:p>
            <a:r>
              <a:rPr lang="en-US" dirty="0" smtClean="0"/>
              <a:t>KCU105</a:t>
            </a:r>
          </a:p>
          <a:p>
            <a:r>
              <a:rPr lang="en-US" dirty="0" smtClean="0"/>
              <a:t>(xcku040)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44426" y="930697"/>
            <a:ext cx="1837113" cy="1213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89033" y="939339"/>
            <a:ext cx="1104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“RDO”</a:t>
            </a:r>
          </a:p>
          <a:p>
            <a:r>
              <a:rPr lang="en-US" dirty="0" smtClean="0"/>
              <a:t>XEM8320</a:t>
            </a:r>
          </a:p>
          <a:p>
            <a:r>
              <a:rPr lang="en-US" dirty="0" smtClean="0"/>
              <a:t>(xcau25p)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642594" y="930697"/>
            <a:ext cx="1837113" cy="1213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593257" y="947981"/>
            <a:ext cx="1935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jitter cleaner</a:t>
            </a:r>
          </a:p>
          <a:p>
            <a:r>
              <a:rPr lang="en-US" dirty="0" smtClean="0"/>
              <a:t>Si5394A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34701" y="168452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63287" y="1828668"/>
            <a:ext cx="94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ClkRefIn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591338" y="1565919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08671" y="1828668"/>
            <a:ext cx="102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RxRecClk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65691" y="1828668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GTY_Rx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44955" y="1828668"/>
            <a:ext cx="90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GTH_Tx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693532" y="185716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IN#3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940100" y="1565919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613001" y="186918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OUT#3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59404" y="1869740"/>
            <a:ext cx="658999" cy="13102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68899" y="2013334"/>
            <a:ext cx="775527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888698" y="1757813"/>
            <a:ext cx="761055" cy="25922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123848" y="2152179"/>
            <a:ext cx="0" cy="262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051082" y="2414519"/>
            <a:ext cx="107632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9051082" y="2144355"/>
            <a:ext cx="9525" cy="277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34" y="2422343"/>
            <a:ext cx="6463122" cy="394170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317421" y="2876606"/>
            <a:ext cx="1595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Tektronix</a:t>
            </a:r>
          </a:p>
          <a:p>
            <a:r>
              <a:rPr lang="en-US" dirty="0" smtClean="0"/>
              <a:t>MSO64</a:t>
            </a:r>
          </a:p>
          <a:p>
            <a:r>
              <a:rPr lang="en-US" dirty="0" smtClean="0"/>
              <a:t>8 GHz, 25 </a:t>
            </a:r>
            <a:r>
              <a:rPr lang="en-US" dirty="0" err="1" smtClean="0"/>
              <a:t>GSps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337668" y="4758979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Si5344H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359726" y="571802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XEM8320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16403" y="5718022"/>
            <a:ext cx="91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KCU105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16403" y="475897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Si5394A</a:t>
            </a:r>
          </a:p>
        </p:txBody>
      </p:sp>
      <p:cxnSp>
        <p:nvCxnSpPr>
          <p:cNvPr id="45" name="Straight Arrow Connector 44"/>
          <p:cNvCxnSpPr>
            <a:stCxn id="40" idx="1"/>
          </p:cNvCxnSpPr>
          <p:nvPr/>
        </p:nvCxnSpPr>
        <p:spPr>
          <a:xfrm flipH="1">
            <a:off x="6251509" y="3338271"/>
            <a:ext cx="3065912" cy="3780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3"/>
          </p:cNvCxnSpPr>
          <p:nvPr/>
        </p:nvCxnSpPr>
        <p:spPr>
          <a:xfrm>
            <a:off x="1760892" y="4943645"/>
            <a:ext cx="2450324" cy="2947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3"/>
          </p:cNvCxnSpPr>
          <p:nvPr/>
        </p:nvCxnSpPr>
        <p:spPr>
          <a:xfrm>
            <a:off x="1734475" y="5902688"/>
            <a:ext cx="2273164" cy="5134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1"/>
          </p:cNvCxnSpPr>
          <p:nvPr/>
        </p:nvCxnSpPr>
        <p:spPr>
          <a:xfrm flipH="1">
            <a:off x="7109638" y="5902688"/>
            <a:ext cx="2250088" cy="10268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1"/>
          </p:cNvCxnSpPr>
          <p:nvPr/>
        </p:nvCxnSpPr>
        <p:spPr>
          <a:xfrm flipH="1">
            <a:off x="7109638" y="4943645"/>
            <a:ext cx="2228030" cy="32515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0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Test Summary (so far)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7077" y="979714"/>
            <a:ext cx="8785610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GTY recovered clock works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The TIE (</a:t>
            </a:r>
            <a:r>
              <a:rPr lang="el-GR" dirty="0" smtClean="0"/>
              <a:t>σ</a:t>
            </a:r>
            <a:r>
              <a:rPr lang="en-US" dirty="0" smtClean="0"/>
              <a:t>) is below 4 ps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The phase is stable.  The recovered clock reproduces the original (</a:t>
            </a:r>
            <a:r>
              <a:rPr lang="en-US" dirty="0" err="1" smtClean="0"/>
              <a:t>GTH_Ref</a:t>
            </a:r>
            <a:r>
              <a:rPr lang="en-US" dirty="0" smtClean="0"/>
              <a:t>) Clock.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Clock jitter cleaner can further improve the recovered clock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The cleaned clock TIE </a:t>
            </a:r>
            <a:r>
              <a:rPr lang="en-US" dirty="0"/>
              <a:t>(</a:t>
            </a:r>
            <a:r>
              <a:rPr lang="el-GR" dirty="0"/>
              <a:t>σ</a:t>
            </a:r>
            <a:r>
              <a:rPr lang="en-US" dirty="0"/>
              <a:t>) is below </a:t>
            </a:r>
            <a:r>
              <a:rPr lang="en-US" dirty="0" smtClean="0"/>
              <a:t>2 ps,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The jitter cleaner Loop Bandwidth needs be ~ KHz, not ~Hz, to match with the GTY.</a:t>
            </a:r>
          </a:p>
        </p:txBody>
      </p:sp>
    </p:spTree>
    <p:extLst>
      <p:ext uri="{BB962C8B-B14F-4D97-AF65-F5344CB8AC3E}">
        <p14:creationId xmlns:p14="http://schemas.microsoft.com/office/powerpoint/2010/main" val="870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.1 To do in the near future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7077" y="979714"/>
            <a:ext cx="833196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Implement the link coding in the new FELIX card (VERSAL chip);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Recovered clock phase stability (on power cycle, reset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CERN </a:t>
            </a:r>
            <a:r>
              <a:rPr lang="en-US" dirty="0" err="1" smtClean="0"/>
              <a:t>Tclink</a:t>
            </a:r>
            <a:r>
              <a:rPr lang="en-US" dirty="0" smtClean="0"/>
              <a:t> technique: ‘fix’ the TX Phase Interpolator, ‘fix’ the Rx equalizer;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To explore the possibility of FELIX clock input (or </a:t>
            </a:r>
            <a:r>
              <a:rPr lang="en-US" dirty="0" err="1" smtClean="0"/>
              <a:t>ePIC</a:t>
            </a:r>
            <a:r>
              <a:rPr lang="en-US" dirty="0" smtClean="0"/>
              <a:t> clock distribution from GTM):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617" y="2663605"/>
            <a:ext cx="4722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Dedicated differential Clock (98.5 MHz) 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985 Mbps (one byte 8b/10b per 98.5 MHz clock)</a:t>
            </a:r>
          </a:p>
          <a:p>
            <a:pPr algn="r"/>
            <a:r>
              <a:rPr lang="en-US" dirty="0" smtClean="0"/>
              <a:t> to simulate the Fast control from GTM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53768" y="2479999"/>
            <a:ext cx="2183363" cy="156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FELIX</a:t>
            </a:r>
          </a:p>
          <a:p>
            <a:pPr algn="ctr"/>
            <a:r>
              <a:rPr lang="en-US" dirty="0" err="1" smtClean="0"/>
              <a:t>versal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16407" y="3071319"/>
            <a:ext cx="3407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985 Mbps (8b/10b at 98.5 MHz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simulate the Status of the FELIX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63302" y="2843893"/>
            <a:ext cx="690466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85074" y="3500146"/>
            <a:ext cx="690466" cy="0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37131" y="3285541"/>
            <a:ext cx="690466" cy="0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59102" y="4752931"/>
            <a:ext cx="690466" cy="0"/>
          </a:xfrm>
          <a:prstGeom prst="straightConnector1">
            <a:avLst/>
          </a:prstGeom>
          <a:ln w="3492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49568" y="4568265"/>
            <a:ext cx="2011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FPGA IOB, not MGT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276350" y="1419224"/>
            <a:ext cx="10067925" cy="5010151"/>
          </a:xfrm>
          <a:prstGeom prst="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.2 To do in the farther future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0877" y="865713"/>
            <a:ext cx="1057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RDO prototype: for clock recovery design verification in the ‘real world’, long-term recovered clock stability test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58211" y="2174033"/>
            <a:ext cx="1296955" cy="1548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8211" y="2625307"/>
            <a:ext cx="1259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Optic transceiver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3901" y="232924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6725" y="331261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12636" y="1626046"/>
            <a:ext cx="917175" cy="1548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12637" y="2077320"/>
            <a:ext cx="89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1:2 fanout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0265" y="1804701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69922" y="276462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O2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2873827" y="2513912"/>
            <a:ext cx="1038809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72064" y="3417860"/>
            <a:ext cx="4335626" cy="2824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55403" y="4848553"/>
            <a:ext cx="1259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FPGA</a:t>
            </a:r>
          </a:p>
          <a:p>
            <a:pPr algn="ctr"/>
            <a:r>
              <a:rPr lang="en-US" sz="2000" b="1" dirty="0" smtClean="0"/>
              <a:t>xcau25p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5847349" y="3417860"/>
            <a:ext cx="1294703" cy="1054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46259" y="3902936"/>
            <a:ext cx="80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GTY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53962" y="345028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29990" y="410331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TX</a:t>
            </a:r>
            <a:endParaRPr lang="en-US" dirty="0"/>
          </a:p>
        </p:txBody>
      </p:sp>
      <p:cxnSp>
        <p:nvCxnSpPr>
          <p:cNvPr id="23" name="Elbow Connector 22"/>
          <p:cNvCxnSpPr>
            <a:stCxn id="11" idx="3"/>
            <a:endCxn id="20" idx="1"/>
          </p:cNvCxnSpPr>
          <p:nvPr/>
        </p:nvCxnSpPr>
        <p:spPr>
          <a:xfrm>
            <a:off x="4923892" y="2949289"/>
            <a:ext cx="830070" cy="6856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1" idx="1"/>
            <a:endCxn id="7" idx="3"/>
          </p:cNvCxnSpPr>
          <p:nvPr/>
        </p:nvCxnSpPr>
        <p:spPr>
          <a:xfrm rot="10800000">
            <a:off x="2873828" y="3497277"/>
            <a:ext cx="2856163" cy="7907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506946" y="1682286"/>
            <a:ext cx="1296955" cy="1267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506946" y="2133559"/>
            <a:ext cx="12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Si53x5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417288" y="169164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365545" y="270286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425061" y="1909398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12865" y="2387981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18247" y="3577983"/>
            <a:ext cx="102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RxRecClk</a:t>
            </a:r>
            <a:endParaRPr lang="en-US" dirty="0"/>
          </a:p>
        </p:txBody>
      </p:sp>
      <p:cxnSp>
        <p:nvCxnSpPr>
          <p:cNvPr id="40" name="Elbow Connector 39"/>
          <p:cNvCxnSpPr>
            <a:stCxn id="36" idx="3"/>
            <a:endCxn id="31" idx="1"/>
          </p:cNvCxnSpPr>
          <p:nvPr/>
        </p:nvCxnSpPr>
        <p:spPr>
          <a:xfrm flipV="1">
            <a:off x="7142053" y="2572647"/>
            <a:ext cx="1270812" cy="11900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430582" y="4381479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GENIO</a:t>
            </a:r>
            <a:endParaRPr lang="en-US" dirty="0"/>
          </a:p>
        </p:txBody>
      </p:sp>
      <p:cxnSp>
        <p:nvCxnSpPr>
          <p:cNvPr id="43" name="Elbow Connector 42"/>
          <p:cNvCxnSpPr/>
          <p:nvPr/>
        </p:nvCxnSpPr>
        <p:spPr>
          <a:xfrm flipV="1">
            <a:off x="10217879" y="2948472"/>
            <a:ext cx="1825053" cy="158550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8" idx="3"/>
          </p:cNvCxnSpPr>
          <p:nvPr/>
        </p:nvCxnSpPr>
        <p:spPr>
          <a:xfrm>
            <a:off x="9871258" y="1876314"/>
            <a:ext cx="2171674" cy="9177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433874" y="244064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cxnSp>
        <p:nvCxnSpPr>
          <p:cNvPr id="50" name="Elbow Connector 49"/>
          <p:cNvCxnSpPr/>
          <p:nvPr/>
        </p:nvCxnSpPr>
        <p:spPr>
          <a:xfrm rot="5400000">
            <a:off x="9184968" y="3020288"/>
            <a:ext cx="468571" cy="3265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171756" y="3426271"/>
            <a:ext cx="1296955" cy="8202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171756" y="3323154"/>
            <a:ext cx="1259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Phase difference detection</a:t>
            </a:r>
            <a:endParaRPr lang="en-US" dirty="0"/>
          </a:p>
        </p:txBody>
      </p:sp>
      <p:cxnSp>
        <p:nvCxnSpPr>
          <p:cNvPr id="60" name="Straight Connector 59"/>
          <p:cNvCxnSpPr>
            <a:stCxn id="10" idx="3"/>
          </p:cNvCxnSpPr>
          <p:nvPr/>
        </p:nvCxnSpPr>
        <p:spPr>
          <a:xfrm>
            <a:off x="4944236" y="1989367"/>
            <a:ext cx="1696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630150" y="1989367"/>
            <a:ext cx="10798" cy="959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626111" y="2948472"/>
            <a:ext cx="16291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276253" y="2948472"/>
            <a:ext cx="37323" cy="46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42052" y="4170655"/>
            <a:ext cx="10297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39755" y="2698578"/>
            <a:ext cx="718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93102" y="2809973"/>
            <a:ext cx="7651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73610" y="238494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Fiber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1477679" y="372291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11697728" y="3133955"/>
            <a:ext cx="0" cy="500993"/>
          </a:xfrm>
          <a:prstGeom prst="line">
            <a:avLst/>
          </a:prstGeom>
          <a:ln w="349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081111" y="1537624"/>
            <a:ext cx="1229395" cy="107199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optional emergency circuit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272476" y="5838741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RDO</a:t>
            </a:r>
            <a:endParaRPr lang="en-US" sz="3600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9255967" y="3450282"/>
            <a:ext cx="0" cy="1022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7142052" y="4472649"/>
            <a:ext cx="2113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92525" y="1601792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N* 98.5 MHz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599198" y="2330856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197 or </a:t>
            </a:r>
          </a:p>
          <a:p>
            <a:r>
              <a:rPr lang="en-US" sz="1400" dirty="0" smtClean="0"/>
              <a:t>98.5 MHz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13328" y="3918326"/>
            <a:ext cx="777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control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6574913" y="4224719"/>
            <a:ext cx="705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ClkRef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4810047" y="1720235"/>
            <a:ext cx="1226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Book Antiqua" panose="02040602050305030304" pitchFamily="18" charset="0"/>
              </a:rPr>
              <a:t>pseudoClock</a:t>
            </a:r>
            <a:endParaRPr lang="en-US" sz="1400" dirty="0" smtClean="0">
              <a:latin typeface="Book Antiqua" panose="02040602050305030304" pitchFamily="18" charset="0"/>
            </a:endParaRPr>
          </a:p>
          <a:p>
            <a:r>
              <a:rPr lang="en-US" sz="1400" dirty="0" smtClean="0">
                <a:latin typeface="Book Antiqua" panose="0204060205030503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</a:rPr>
              <a:t>98.5 MHz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8988206" y="157802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428088" y="1576625"/>
            <a:ext cx="50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IN3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9425061" y="1537624"/>
            <a:ext cx="0" cy="14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591203" y="1529461"/>
            <a:ext cx="0" cy="144662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591203" y="1537624"/>
            <a:ext cx="826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479567" y="1302178"/>
            <a:ext cx="1176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Zero Delay FB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7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265" y="1950720"/>
            <a:ext cx="760349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/>
              <a:t>Thank you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41971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146" y="2271279"/>
            <a:ext cx="97930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/>
              <a:t>Backup slides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9621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 r="14332"/>
          <a:stretch/>
        </p:blipFill>
        <p:spPr>
          <a:xfrm>
            <a:off x="411892" y="1102360"/>
            <a:ext cx="4953000" cy="416612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0640" y="5422578"/>
            <a:ext cx="1126943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Encoding:  7.88 </a:t>
            </a:r>
            <a:r>
              <a:rPr lang="en-US" dirty="0" err="1" smtClean="0"/>
              <a:t>Gbps</a:t>
            </a:r>
            <a:r>
              <a:rPr lang="en-US" dirty="0" smtClean="0"/>
              <a:t> line rate (UI = ~127 ps)</a:t>
            </a:r>
          </a:p>
          <a:p>
            <a:r>
              <a:rPr lang="en-US" dirty="0" smtClean="0"/>
              <a:t>80 bits per clock (98.5 MHz) period.</a:t>
            </a:r>
          </a:p>
          <a:p>
            <a:r>
              <a:rPr lang="en-US" sz="1600" dirty="0" smtClean="0">
                <a:latin typeface="Book Antiqua" panose="02040602050305030304" pitchFamily="18" charset="0"/>
              </a:rPr>
              <a:t>1111111111,1x1x11x1x1,1x1x11x1x1,1x1x111111,000000x0x0,0x0x00x0x0,0x0x00x0x0,0000000000</a:t>
            </a:r>
            <a:r>
              <a:rPr lang="en-US" sz="1600" dirty="0" smtClean="0">
                <a:latin typeface="Book Antiqua" panose="02040602050305030304" pitchFamily="18" charset="0"/>
              </a:rPr>
              <a:t>: similar like the scope trace</a:t>
            </a:r>
          </a:p>
          <a:p>
            <a:r>
              <a:rPr lang="en-US" sz="1600" dirty="0" smtClean="0">
                <a:latin typeface="Book Antiqua" panose="02040602050305030304" pitchFamily="18" charset="0"/>
              </a:rPr>
              <a:t>1111111111,1111111111,1111111111,1111111111,0000000000,0000000000,0000000000,0000000000:  ‘pseudo 98.5 MHz clock’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411892" y="221489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6.2 To do in the farther future, Why the phase Difference detection is needed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r="8839" b="7676"/>
          <a:stretch/>
        </p:blipFill>
        <p:spPr>
          <a:xfrm>
            <a:off x="6315075" y="1102360"/>
            <a:ext cx="4735286" cy="3060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4162425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XEM8320, UltraScale+ ARTIX, GTY </a:t>
            </a:r>
            <a:r>
              <a:rPr lang="en-US" dirty="0" err="1"/>
              <a:t>RxRecClk</a:t>
            </a:r>
            <a:endParaRPr lang="en-US" dirty="0"/>
          </a:p>
          <a:p>
            <a:r>
              <a:rPr lang="en-US" dirty="0"/>
              <a:t>Frequency: 197 MHz </a:t>
            </a:r>
          </a:p>
          <a:p>
            <a:r>
              <a:rPr lang="en-US" dirty="0" err="1"/>
              <a:t>RxRecClock</a:t>
            </a:r>
            <a:r>
              <a:rPr lang="en-US" dirty="0"/>
              <a:t>: </a:t>
            </a:r>
            <a:r>
              <a:rPr lang="el-GR" dirty="0"/>
              <a:t>σ</a:t>
            </a:r>
            <a:r>
              <a:rPr lang="en-US" dirty="0"/>
              <a:t> </a:t>
            </a:r>
            <a:r>
              <a:rPr lang="en-US" dirty="0" smtClean="0"/>
              <a:t>&lt; 3 ps</a:t>
            </a:r>
          </a:p>
          <a:p>
            <a:r>
              <a:rPr lang="en-US" dirty="0" smtClean="0"/>
              <a:t>But, </a:t>
            </a:r>
            <a:r>
              <a:rPr lang="en-US" b="1" dirty="0" smtClean="0">
                <a:solidFill>
                  <a:srgbClr val="C00000"/>
                </a:solidFill>
              </a:rPr>
              <a:t>the phase is jumping at n*(UI = 127 ps) on reset/power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 Low Pass filter for Clock recovery, Clock feature in TX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 r="14332"/>
          <a:stretch/>
        </p:blipFill>
        <p:spPr>
          <a:xfrm>
            <a:off x="411892" y="1102360"/>
            <a:ext cx="4953000" cy="41661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55668" r="8414" b="-7856"/>
          <a:stretch/>
        </p:blipFill>
        <p:spPr>
          <a:xfrm>
            <a:off x="5664994" y="882125"/>
            <a:ext cx="5490051" cy="2952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48175" r="45003"/>
          <a:stretch/>
        </p:blipFill>
        <p:spPr>
          <a:xfrm>
            <a:off x="5664993" y="2975516"/>
            <a:ext cx="5488781" cy="29322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062788" y="5567363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39541.64ns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53388" y="5567363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39541.68ns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815079" y="4342402"/>
            <a:ext cx="923925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27338" y="4273379"/>
            <a:ext cx="68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 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70882" y="2222454"/>
            <a:ext cx="68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 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453660" y="2256997"/>
            <a:ext cx="923925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0640" y="5422578"/>
            <a:ext cx="7741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Encoding:  7.88 </a:t>
            </a:r>
            <a:r>
              <a:rPr lang="en-US" dirty="0" err="1" smtClean="0"/>
              <a:t>Gbps</a:t>
            </a:r>
            <a:r>
              <a:rPr lang="en-US" dirty="0" smtClean="0"/>
              <a:t> line rate (UI = ~127 ps)</a:t>
            </a:r>
          </a:p>
          <a:p>
            <a:r>
              <a:rPr lang="en-US" dirty="0"/>
              <a:t>O</a:t>
            </a:r>
            <a:r>
              <a:rPr lang="en-US" dirty="0" smtClean="0"/>
              <a:t>ne 8b/10b payload at Clock (98.5 MHz) high,</a:t>
            </a:r>
          </a:p>
          <a:p>
            <a:r>
              <a:rPr lang="en-US" dirty="0" smtClean="0"/>
              <a:t>One 8b/10b payload at Clock low,</a:t>
            </a:r>
          </a:p>
          <a:p>
            <a:r>
              <a:rPr lang="en-US" dirty="0" smtClean="0"/>
              <a:t>Equivalent control: 1576 Mbps. (can be: 788 Mbps global, 788 Mbps sub-system)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68361" y="5976746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‘Clock’ edge P_P &lt; 20 ps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82148" y="3443268"/>
            <a:ext cx="494522" cy="503853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029409" y="2043405"/>
            <a:ext cx="5697929" cy="16295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088329" y="3469603"/>
            <a:ext cx="494522" cy="503853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335590" y="3721530"/>
            <a:ext cx="4876315" cy="330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73747" y="877525"/>
            <a:ext cx="221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Zoom In on the edges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53" y="2430244"/>
            <a:ext cx="2969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Downlink, 80 bits per cycle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2189" y="1489199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98.5 MHz clock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Low Pass filter for Clock recovery, Clock feature in TX, BW = 500 MHz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" r="1299"/>
          <a:stretch/>
        </p:blipFill>
        <p:spPr>
          <a:xfrm>
            <a:off x="411893" y="830424"/>
            <a:ext cx="8918720" cy="5396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51120" y="830424"/>
            <a:ext cx="26781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LowPass</a:t>
            </a:r>
            <a:r>
              <a:rPr lang="en-US" dirty="0" smtClean="0"/>
              <a:t> Filter:</a:t>
            </a:r>
          </a:p>
          <a:p>
            <a:r>
              <a:rPr lang="en-US" dirty="0" smtClean="0"/>
              <a:t>500 MHz,</a:t>
            </a:r>
          </a:p>
          <a:p>
            <a:r>
              <a:rPr lang="en-US" dirty="0" smtClean="0"/>
              <a:t>TIE measurement at 40 µs </a:t>
            </a:r>
          </a:p>
          <a:p>
            <a:r>
              <a:rPr lang="en-US" dirty="0"/>
              <a:t> </a:t>
            </a:r>
            <a:r>
              <a:rPr lang="en-US" dirty="0" smtClean="0"/>
              <a:t>   (~ 8 km fiber delay)</a:t>
            </a:r>
          </a:p>
          <a:p>
            <a:r>
              <a:rPr lang="en-US" dirty="0" smtClean="0"/>
              <a:t>GTH </a:t>
            </a:r>
            <a:r>
              <a:rPr lang="en-US" dirty="0" err="1" smtClean="0"/>
              <a:t>Ref_Clock</a:t>
            </a:r>
            <a:r>
              <a:rPr lang="en-US" dirty="0" smtClean="0"/>
              <a:t>:  </a:t>
            </a:r>
            <a:r>
              <a:rPr lang="el-GR" dirty="0" smtClean="0"/>
              <a:t>σ</a:t>
            </a:r>
            <a:r>
              <a:rPr lang="en-US" dirty="0" smtClean="0"/>
              <a:t> &lt; 1 ps</a:t>
            </a:r>
          </a:p>
          <a:p>
            <a:endParaRPr lang="en-US" dirty="0" smtClean="0"/>
          </a:p>
          <a:p>
            <a:r>
              <a:rPr lang="en-US" dirty="0" smtClean="0"/>
              <a:t>Rising Edge: </a:t>
            </a:r>
            <a:r>
              <a:rPr lang="el-GR" dirty="0" smtClean="0"/>
              <a:t>σ</a:t>
            </a:r>
            <a:r>
              <a:rPr lang="en-US" dirty="0" smtClean="0"/>
              <a:t> = 18 ps</a:t>
            </a:r>
          </a:p>
          <a:p>
            <a:r>
              <a:rPr lang="en-US" dirty="0" smtClean="0"/>
              <a:t>Falling Edge:  </a:t>
            </a:r>
            <a:r>
              <a:rPr lang="el-GR" dirty="0" smtClean="0"/>
              <a:t>σ</a:t>
            </a:r>
            <a:r>
              <a:rPr lang="en-US" dirty="0" smtClean="0"/>
              <a:t> = 60 ps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892" y="962958"/>
            <a:ext cx="17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Falling Edges, 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3354" y="962958"/>
            <a:ext cx="17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Rising edges, 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575" y="3528720"/>
            <a:ext cx="149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Ref_Clock</a:t>
            </a:r>
            <a:r>
              <a:rPr lang="en-US" dirty="0" smtClean="0">
                <a:solidFill>
                  <a:srgbClr val="FF0000"/>
                </a:solidFill>
              </a:rPr>
              <a:t>, TIE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" r="1577"/>
          <a:stretch/>
        </p:blipFill>
        <p:spPr>
          <a:xfrm>
            <a:off x="195943" y="830424"/>
            <a:ext cx="9171992" cy="5025794"/>
          </a:xfrm>
          <a:prstGeom prst="rect">
            <a:avLst/>
          </a:prstGeom>
        </p:spPr>
      </p:pic>
      <p:sp>
        <p:nvSpPr>
          <p:cNvPr id="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 Low Pass filter for Clock recovery, Clock feature in TX, BW = 1 GHz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51120" y="830424"/>
            <a:ext cx="26781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LowPass</a:t>
            </a:r>
            <a:r>
              <a:rPr lang="en-US" dirty="0" smtClean="0"/>
              <a:t> Filter:</a:t>
            </a:r>
          </a:p>
          <a:p>
            <a:r>
              <a:rPr lang="en-US" dirty="0" smtClean="0"/>
              <a:t>1 GHz,</a:t>
            </a:r>
          </a:p>
          <a:p>
            <a:r>
              <a:rPr lang="en-US" dirty="0" smtClean="0"/>
              <a:t>TIE measurement at 40 µs </a:t>
            </a:r>
          </a:p>
          <a:p>
            <a:r>
              <a:rPr lang="en-US" dirty="0"/>
              <a:t> </a:t>
            </a:r>
            <a:r>
              <a:rPr lang="en-US" dirty="0" smtClean="0"/>
              <a:t>   (~ 8 km fiber delay)</a:t>
            </a:r>
          </a:p>
          <a:p>
            <a:r>
              <a:rPr lang="en-US" dirty="0" smtClean="0"/>
              <a:t>GTH </a:t>
            </a:r>
            <a:r>
              <a:rPr lang="en-US" dirty="0" err="1" smtClean="0"/>
              <a:t>Ref_Clock</a:t>
            </a:r>
            <a:r>
              <a:rPr lang="en-US" dirty="0" smtClean="0"/>
              <a:t>:  </a:t>
            </a:r>
            <a:r>
              <a:rPr lang="el-GR" dirty="0" smtClean="0"/>
              <a:t>σ</a:t>
            </a:r>
            <a:r>
              <a:rPr lang="en-US" dirty="0" smtClean="0"/>
              <a:t> &lt; 1 ps</a:t>
            </a:r>
          </a:p>
          <a:p>
            <a:endParaRPr lang="en-US" dirty="0" smtClean="0"/>
          </a:p>
          <a:p>
            <a:r>
              <a:rPr lang="en-US" dirty="0" smtClean="0"/>
              <a:t>Rising Edge: </a:t>
            </a:r>
            <a:r>
              <a:rPr lang="el-GR" dirty="0" smtClean="0"/>
              <a:t>σ</a:t>
            </a:r>
            <a:r>
              <a:rPr lang="en-US" dirty="0" smtClean="0"/>
              <a:t> = 11 ps</a:t>
            </a:r>
          </a:p>
          <a:p>
            <a:r>
              <a:rPr lang="en-US" dirty="0" smtClean="0"/>
              <a:t>Falling Edge:  </a:t>
            </a:r>
            <a:r>
              <a:rPr lang="el-GR" dirty="0" smtClean="0"/>
              <a:t>σ</a:t>
            </a:r>
            <a:r>
              <a:rPr lang="en-US" dirty="0" smtClean="0"/>
              <a:t> = 21 ps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892" y="962958"/>
            <a:ext cx="17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Falling Edges, 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3354" y="962958"/>
            <a:ext cx="17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Rising edges, 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429" y="3538051"/>
            <a:ext cx="149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Ref_Clock</a:t>
            </a:r>
            <a:r>
              <a:rPr lang="en-US" dirty="0" smtClean="0">
                <a:solidFill>
                  <a:srgbClr val="FF0000"/>
                </a:solidFill>
              </a:rPr>
              <a:t>, 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14277" y="4924641"/>
            <a:ext cx="251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Need jitter cleaner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" r="1670"/>
          <a:stretch/>
        </p:blipFill>
        <p:spPr>
          <a:xfrm>
            <a:off x="147113" y="837791"/>
            <a:ext cx="9202160" cy="5381858"/>
          </a:xfrm>
          <a:prstGeom prst="rect">
            <a:avLst/>
          </a:prstGeom>
        </p:spPr>
      </p:pic>
      <p:sp>
        <p:nvSpPr>
          <p:cNvPr id="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 Low Pass filter for Clock recovery, Clock feature in TX, BW = 2 GHz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51120" y="830424"/>
            <a:ext cx="26781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LowPass</a:t>
            </a:r>
            <a:r>
              <a:rPr lang="en-US" dirty="0" smtClean="0"/>
              <a:t> Filter:</a:t>
            </a:r>
          </a:p>
          <a:p>
            <a:r>
              <a:rPr lang="en-US" dirty="0" smtClean="0"/>
              <a:t>2 </a:t>
            </a:r>
            <a:r>
              <a:rPr lang="en-US" dirty="0"/>
              <a:t>G</a:t>
            </a:r>
            <a:r>
              <a:rPr lang="en-US" dirty="0" smtClean="0"/>
              <a:t>Hz,</a:t>
            </a:r>
          </a:p>
          <a:p>
            <a:r>
              <a:rPr lang="en-US" dirty="0" smtClean="0"/>
              <a:t>TIE measurement at 40 µs </a:t>
            </a:r>
          </a:p>
          <a:p>
            <a:r>
              <a:rPr lang="en-US" dirty="0"/>
              <a:t> </a:t>
            </a:r>
            <a:r>
              <a:rPr lang="en-US" dirty="0" smtClean="0"/>
              <a:t>   (~ 8 km fiber delay)</a:t>
            </a:r>
          </a:p>
          <a:p>
            <a:r>
              <a:rPr lang="en-US" dirty="0" smtClean="0"/>
              <a:t>GTH </a:t>
            </a:r>
            <a:r>
              <a:rPr lang="en-US" dirty="0" err="1" smtClean="0"/>
              <a:t>Ref_Clock</a:t>
            </a:r>
            <a:r>
              <a:rPr lang="en-US" dirty="0" smtClean="0"/>
              <a:t>:  </a:t>
            </a:r>
            <a:r>
              <a:rPr lang="el-GR" dirty="0" smtClean="0"/>
              <a:t>σ</a:t>
            </a:r>
            <a:r>
              <a:rPr lang="en-US" dirty="0" smtClean="0"/>
              <a:t> &lt; 1 ps</a:t>
            </a:r>
          </a:p>
          <a:p>
            <a:endParaRPr lang="en-US" dirty="0" smtClean="0"/>
          </a:p>
          <a:p>
            <a:r>
              <a:rPr lang="en-US" dirty="0" smtClean="0"/>
              <a:t>Rising Edge: </a:t>
            </a:r>
            <a:r>
              <a:rPr lang="el-GR" dirty="0" smtClean="0"/>
              <a:t>σ</a:t>
            </a:r>
            <a:r>
              <a:rPr lang="en-US" dirty="0" smtClean="0"/>
              <a:t> = 4 ps</a:t>
            </a:r>
          </a:p>
          <a:p>
            <a:r>
              <a:rPr lang="en-US" dirty="0" smtClean="0"/>
              <a:t>Falling Edge:  </a:t>
            </a:r>
            <a:r>
              <a:rPr lang="el-GR" dirty="0" smtClean="0"/>
              <a:t>σ</a:t>
            </a:r>
            <a:r>
              <a:rPr lang="en-US" dirty="0" smtClean="0"/>
              <a:t> = 13 ps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9727" y="3549286"/>
            <a:ext cx="17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Falling Edges, 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3354" y="962958"/>
            <a:ext cx="17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Rising edges, 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245" y="1332290"/>
            <a:ext cx="149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Ref_Clock</a:t>
            </a:r>
            <a:r>
              <a:rPr lang="en-US" dirty="0" smtClean="0">
                <a:solidFill>
                  <a:srgbClr val="FF0000"/>
                </a:solidFill>
              </a:rPr>
              <a:t>, 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1121" y="4038600"/>
            <a:ext cx="2839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measurement is on the MATH, Ch#2 – 0.8*Ch#3</a:t>
            </a:r>
          </a:p>
          <a:p>
            <a:r>
              <a:rPr lang="en-US" dirty="0" smtClean="0"/>
              <a:t>Ch#2: TX+, BW 2 GHz</a:t>
            </a:r>
          </a:p>
          <a:p>
            <a:r>
              <a:rPr lang="en-US" dirty="0" smtClean="0"/>
              <a:t>Ch#3: TX-, BW 500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SiliconLab</a:t>
            </a:r>
            <a:r>
              <a:rPr lang="en-US" dirty="0" smtClean="0"/>
              <a:t> Clock Evaluation boards setting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4190" y="1806922"/>
            <a:ext cx="31854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Si5344H:</a:t>
            </a:r>
          </a:p>
          <a:p>
            <a:r>
              <a:rPr lang="en-US" dirty="0" smtClean="0"/>
              <a:t>XTAL: 48 MHz</a:t>
            </a:r>
          </a:p>
          <a:p>
            <a:r>
              <a:rPr lang="en-US" dirty="0" smtClean="0"/>
              <a:t>Output0: 98.5 MHz</a:t>
            </a:r>
          </a:p>
          <a:p>
            <a:r>
              <a:rPr lang="en-US" dirty="0" smtClean="0"/>
              <a:t>Output1: 197 MHz, or 98.5 MHz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Output2: 250 MHz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Output3: 100 MHz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743" y="1806922"/>
            <a:ext cx="20746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Si5394A:</a:t>
            </a:r>
          </a:p>
          <a:p>
            <a:r>
              <a:rPr lang="en-US" dirty="0" smtClean="0"/>
              <a:t>XTAL: 48 MHz</a:t>
            </a:r>
          </a:p>
          <a:p>
            <a:r>
              <a:rPr lang="en-US" dirty="0" smtClean="0"/>
              <a:t>Input0: 98.5 MHz</a:t>
            </a:r>
          </a:p>
          <a:p>
            <a:r>
              <a:rPr lang="en-US" dirty="0" smtClean="0"/>
              <a:t>Input1: 197 MHz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Input2: 156.25 MHz</a:t>
            </a:r>
          </a:p>
          <a:p>
            <a:r>
              <a:rPr lang="en-US" dirty="0" smtClean="0"/>
              <a:t>Input3: </a:t>
            </a:r>
            <a:r>
              <a:rPr lang="en-US" dirty="0" err="1" smtClean="0"/>
              <a:t>FeedBack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76686" y="1806922"/>
            <a:ext cx="24929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Output0: 98.5 MHz</a:t>
            </a:r>
          </a:p>
          <a:p>
            <a:r>
              <a:rPr lang="en-US" dirty="0" smtClean="0"/>
              <a:t>Output1: 197 MHz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Output2: 250 MHz</a:t>
            </a:r>
          </a:p>
          <a:p>
            <a:r>
              <a:rPr lang="en-US" dirty="0" smtClean="0"/>
              <a:t>Output3: ZDM_98.5MHz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24190" y="3717584"/>
            <a:ext cx="165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generator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89439" y="3717584"/>
            <a:ext cx="421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jitter cleaner, Clock generator for FEB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04041" y="6546678"/>
            <a:ext cx="1362270" cy="311322"/>
          </a:xfrm>
        </p:spPr>
        <p:txBody>
          <a:bodyPr/>
          <a:lstStyle/>
          <a:p>
            <a:r>
              <a:rPr lang="en-US" sz="1600" b="1" dirty="0" smtClean="0"/>
              <a:t>William GU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5969" y="5206481"/>
            <a:ext cx="1146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All the scope traces are triggered by the Si5344H output#1, while the output#0 is used as (KCU105) </a:t>
            </a:r>
            <a:r>
              <a:rPr lang="en-US" b="1" dirty="0" err="1" smtClean="0">
                <a:solidFill>
                  <a:srgbClr val="C00000"/>
                </a:solidFill>
              </a:rPr>
              <a:t>ClkRef</a:t>
            </a:r>
            <a:r>
              <a:rPr lang="en-US" b="1" dirty="0" smtClean="0">
                <a:solidFill>
                  <a:srgbClr val="C00000"/>
                </a:solidFill>
              </a:rPr>
              <a:t> for the MGT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093" y="5575813"/>
            <a:ext cx="98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scope’s measurement functions, Time Interval Error (TIE), Clock frequency, Clock period are used.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 r="1392"/>
          <a:stretch/>
        </p:blipFill>
        <p:spPr>
          <a:xfrm>
            <a:off x="261257" y="885713"/>
            <a:ext cx="9069355" cy="5405923"/>
          </a:xfrm>
          <a:prstGeom prst="rect">
            <a:avLst/>
          </a:prstGeom>
        </p:spPr>
      </p:pic>
      <p:sp>
        <p:nvSpPr>
          <p:cNvPr id="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 Low Pass filter for Clock recovery, Clock feature in TX, BW = 3 GHz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51120" y="830424"/>
            <a:ext cx="26781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LowPass</a:t>
            </a:r>
            <a:r>
              <a:rPr lang="en-US" dirty="0" smtClean="0"/>
              <a:t> Filter:</a:t>
            </a:r>
          </a:p>
          <a:p>
            <a:r>
              <a:rPr lang="en-US" dirty="0" smtClean="0"/>
              <a:t>3 </a:t>
            </a:r>
            <a:r>
              <a:rPr lang="en-US" dirty="0"/>
              <a:t>G</a:t>
            </a:r>
            <a:r>
              <a:rPr lang="en-US" dirty="0" smtClean="0"/>
              <a:t>Hz,</a:t>
            </a:r>
          </a:p>
          <a:p>
            <a:r>
              <a:rPr lang="en-US" dirty="0" smtClean="0"/>
              <a:t>TIE measurement at 40 µs </a:t>
            </a:r>
          </a:p>
          <a:p>
            <a:r>
              <a:rPr lang="en-US" dirty="0"/>
              <a:t> </a:t>
            </a:r>
            <a:r>
              <a:rPr lang="en-US" dirty="0" smtClean="0"/>
              <a:t>   (~ 8 km fiber delay)</a:t>
            </a:r>
          </a:p>
          <a:p>
            <a:r>
              <a:rPr lang="en-US" dirty="0" smtClean="0"/>
              <a:t>GTH </a:t>
            </a:r>
            <a:r>
              <a:rPr lang="en-US" dirty="0" err="1" smtClean="0"/>
              <a:t>Ref_Clock</a:t>
            </a:r>
            <a:r>
              <a:rPr lang="en-US" dirty="0" smtClean="0"/>
              <a:t>:  </a:t>
            </a:r>
            <a:r>
              <a:rPr lang="el-GR" dirty="0" smtClean="0"/>
              <a:t>σ</a:t>
            </a:r>
            <a:r>
              <a:rPr lang="en-US" dirty="0" smtClean="0"/>
              <a:t> &lt; 1 ps</a:t>
            </a:r>
          </a:p>
          <a:p>
            <a:endParaRPr lang="en-US" dirty="0" smtClean="0"/>
          </a:p>
          <a:p>
            <a:r>
              <a:rPr lang="en-US" dirty="0" smtClean="0"/>
              <a:t>Rising Edge: </a:t>
            </a:r>
            <a:r>
              <a:rPr lang="el-GR" dirty="0" smtClean="0"/>
              <a:t>σ</a:t>
            </a:r>
            <a:r>
              <a:rPr lang="en-US" dirty="0" smtClean="0"/>
              <a:t> = 3 ps</a:t>
            </a:r>
          </a:p>
          <a:p>
            <a:r>
              <a:rPr lang="en-US" dirty="0" smtClean="0"/>
              <a:t>Falling Edge:  </a:t>
            </a:r>
            <a:r>
              <a:rPr lang="el-GR" dirty="0" smtClean="0"/>
              <a:t>σ</a:t>
            </a:r>
            <a:r>
              <a:rPr lang="en-US" dirty="0" smtClean="0"/>
              <a:t> = 6 ps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9727" y="3549286"/>
            <a:ext cx="17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Falling Edges, 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3354" y="962958"/>
            <a:ext cx="17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Rising edges, 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748" y="1332290"/>
            <a:ext cx="182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Ref_Clock</a:t>
            </a:r>
            <a:r>
              <a:rPr lang="en-US" dirty="0" smtClean="0">
                <a:solidFill>
                  <a:srgbClr val="FF0000"/>
                </a:solidFill>
              </a:rPr>
              <a:t>, Period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1121" y="4038600"/>
            <a:ext cx="2839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measurement is on the MATH, Ch#2 – 0.6*Ch#3</a:t>
            </a:r>
          </a:p>
          <a:p>
            <a:r>
              <a:rPr lang="en-US" dirty="0" smtClean="0"/>
              <a:t>Ch#2: TX+, BW 3 GHz</a:t>
            </a:r>
          </a:p>
          <a:p>
            <a:r>
              <a:rPr lang="en-US" dirty="0" smtClean="0"/>
              <a:t>Ch#3: TX-, BW 500 MHz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14277" y="5677116"/>
            <a:ext cx="25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Hard to implement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8975" y="54924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Clock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6488" y="549245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Ch#3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1024" y="406451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Ch#2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3354" y="4993410"/>
            <a:ext cx="75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MATH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04041" y="6546678"/>
            <a:ext cx="1362270" cy="311322"/>
          </a:xfrm>
        </p:spPr>
        <p:txBody>
          <a:bodyPr/>
          <a:lstStyle/>
          <a:p>
            <a:r>
              <a:rPr lang="en-US" sz="1600" b="1" dirty="0" smtClean="0"/>
              <a:t>William GU</a:t>
            </a:r>
            <a:endParaRPr lang="en-US" sz="1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Rx Recovered clock (</a:t>
            </a:r>
            <a:r>
              <a:rPr lang="en-US" dirty="0" err="1" smtClean="0"/>
              <a:t>ClkRef_out</a:t>
            </a:r>
            <a:r>
              <a:rPr lang="en-US" dirty="0" smtClean="0"/>
              <a:t>), with Clock feature in TX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5" y="809486"/>
            <a:ext cx="6288832" cy="52007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r="8839" b="7676"/>
          <a:stretch/>
        </p:blipFill>
        <p:spPr>
          <a:xfrm>
            <a:off x="411892" y="814486"/>
            <a:ext cx="5009194" cy="443865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423" y="5394975"/>
            <a:ext cx="8556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XEM8320, UltraScale+ ARTIX, GTY </a:t>
            </a:r>
            <a:r>
              <a:rPr lang="en-US" dirty="0" err="1" smtClean="0"/>
              <a:t>RxRecClk</a:t>
            </a:r>
            <a:endParaRPr lang="en-US" dirty="0" smtClean="0"/>
          </a:p>
          <a:p>
            <a:r>
              <a:rPr lang="en-US" dirty="0" smtClean="0"/>
              <a:t>Frequency: 197 MHz </a:t>
            </a:r>
          </a:p>
          <a:p>
            <a:r>
              <a:rPr lang="en-US" dirty="0" err="1" smtClean="0"/>
              <a:t>RxRecClock</a:t>
            </a:r>
            <a:r>
              <a:rPr lang="en-US" dirty="0" smtClean="0"/>
              <a:t>: </a:t>
            </a:r>
            <a:r>
              <a:rPr lang="el-GR" dirty="0" smtClean="0"/>
              <a:t>σ</a:t>
            </a:r>
            <a:r>
              <a:rPr lang="en-US" dirty="0" smtClean="0"/>
              <a:t> = 2.0 ps @ TIE measurement at 400ns range (80 meter fiber equivalent);</a:t>
            </a:r>
          </a:p>
          <a:p>
            <a:r>
              <a:rPr lang="en-US" dirty="0" err="1" smtClean="0"/>
              <a:t>RxRecClock</a:t>
            </a:r>
            <a:r>
              <a:rPr lang="en-US" dirty="0" smtClean="0"/>
              <a:t>: </a:t>
            </a:r>
            <a:r>
              <a:rPr lang="el-GR" dirty="0"/>
              <a:t>σ</a:t>
            </a:r>
            <a:r>
              <a:rPr lang="en-US" dirty="0"/>
              <a:t> </a:t>
            </a:r>
            <a:r>
              <a:rPr lang="en-US" dirty="0" smtClean="0"/>
              <a:t>= 3.0 </a:t>
            </a:r>
            <a:r>
              <a:rPr lang="en-US" dirty="0"/>
              <a:t>ps @ TIE measurement at </a:t>
            </a:r>
            <a:r>
              <a:rPr lang="en-US" dirty="0" smtClean="0"/>
              <a:t>40 µs (20 </a:t>
            </a:r>
            <a:r>
              <a:rPr lang="en-US" dirty="0"/>
              <a:t>µs </a:t>
            </a:r>
            <a:r>
              <a:rPr lang="en-US" dirty="0" smtClean="0"/>
              <a:t>before and after trigger) range</a:t>
            </a:r>
            <a:r>
              <a:rPr lang="en-US" dirty="0"/>
              <a:t>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7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762" r="520" b="-5197"/>
          <a:stretch/>
        </p:blipFill>
        <p:spPr>
          <a:xfrm>
            <a:off x="5400311" y="1095643"/>
            <a:ext cx="6459905" cy="4404049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289555" y="230182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3 Rx Recovered clock (</a:t>
            </a:r>
            <a:r>
              <a:rPr lang="en-US" dirty="0" err="1" smtClean="0"/>
              <a:t>ClkRef_out</a:t>
            </a:r>
            <a:r>
              <a:rPr lang="en-US" dirty="0" smtClean="0"/>
              <a:t>), with regular 8b/10b coding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801316" y="5679424"/>
            <a:ext cx="7417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scope trace:</a:t>
            </a:r>
          </a:p>
          <a:p>
            <a:pPr lvl="1"/>
            <a:r>
              <a:rPr lang="en-US" dirty="0" smtClean="0"/>
              <a:t>Six bytes K28.5 (COMMA) and Two bytes data per (98.5 MHz) clock cycle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110" y="1345101"/>
            <a:ext cx="5313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Downlink (KCU105</a:t>
            </a:r>
            <a:r>
              <a:rPr lang="en-US" dirty="0" smtClean="0">
                <a:sym typeface="Wingdings" panose="05000000000000000000" pitchFamily="2" charset="2"/>
              </a:rPr>
              <a:t>XEM8320, to simulate DAM  RDO) </a:t>
            </a:r>
            <a:r>
              <a:rPr lang="en-US" dirty="0" smtClean="0"/>
              <a:t>Encoding: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Eight Bytes (8b/10b) payload per Clock (98.5 MHz)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7.88 </a:t>
            </a:r>
            <a:r>
              <a:rPr lang="en-US" dirty="0" err="1"/>
              <a:t>Gbps</a:t>
            </a:r>
            <a:r>
              <a:rPr lang="en-US" dirty="0"/>
              <a:t> line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Equivalent (downlink) control: 6.304 </a:t>
            </a:r>
            <a:r>
              <a:rPr lang="en-US" dirty="0" err="1" smtClean="0"/>
              <a:t>Gbps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01316" y="5402425"/>
            <a:ext cx="49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DownLink</a:t>
            </a:r>
            <a:r>
              <a:rPr lang="en-US" dirty="0" smtClean="0"/>
              <a:t> scope trace:  Unit Interval (UI):  ~ 127 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348" y="4340596"/>
            <a:ext cx="4509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Connections between KCU105 and XEM8320: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SMA co-ax copper cables for 3.1, 3.2, 3.3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SFP optic transceivers and LC fiber for 3.4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130131" y="4848427"/>
            <a:ext cx="3013869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30165" y="4540271"/>
            <a:ext cx="243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5.076ns, half clock cycle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 txBox="1">
            <a:spLocks/>
          </p:cNvSpPr>
          <p:nvPr/>
        </p:nvSpPr>
        <p:spPr>
          <a:xfrm>
            <a:off x="289555" y="230182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3</a:t>
            </a:r>
            <a:r>
              <a:rPr lang="en-US" dirty="0" smtClean="0"/>
              <a:t>.1 Rx Recovered clock (</a:t>
            </a:r>
            <a:r>
              <a:rPr lang="en-US" dirty="0" err="1" smtClean="0"/>
              <a:t>ClkRef_out</a:t>
            </a:r>
            <a:r>
              <a:rPr lang="en-US" dirty="0" smtClean="0"/>
              <a:t>), with regular 8b/10b coding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/>
          <a:stretch/>
        </p:blipFill>
        <p:spPr>
          <a:xfrm>
            <a:off x="370580" y="783771"/>
            <a:ext cx="5461051" cy="486124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/>
          <a:stretch/>
        </p:blipFill>
        <p:spPr>
          <a:xfrm>
            <a:off x="5856502" y="783771"/>
            <a:ext cx="5960719" cy="486124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26368" y="5711119"/>
            <a:ext cx="452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A),  All eight bytes are K28.5 (COMMA)</a:t>
            </a:r>
          </a:p>
          <a:p>
            <a:r>
              <a:rPr lang="en-US" dirty="0" err="1" smtClean="0"/>
              <a:t>RxRecClk</a:t>
            </a:r>
            <a:r>
              <a:rPr lang="en-US" dirty="0" smtClean="0"/>
              <a:t>: TIE </a:t>
            </a:r>
            <a:r>
              <a:rPr lang="el-GR" dirty="0" smtClean="0"/>
              <a:t>σ</a:t>
            </a:r>
            <a:r>
              <a:rPr lang="en-US" dirty="0" smtClean="0"/>
              <a:t> = 2.5 </a:t>
            </a:r>
            <a:r>
              <a:rPr lang="en-US" dirty="0"/>
              <a:t>ps , phase stable </a:t>
            </a:r>
            <a:r>
              <a:rPr lang="en-US" dirty="0" smtClean="0"/>
              <a:t>@ 40 µs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73431" y="3214395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Period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73959" y="9946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9555" y="968436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12656" y="2549897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03187" y="4081105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Period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080073" y="25498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25258" y="5719841"/>
            <a:ext cx="4817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B),  Six bytes are K28.5 (COMMA), Two bytes data</a:t>
            </a:r>
          </a:p>
          <a:p>
            <a:r>
              <a:rPr lang="en-US" dirty="0" err="1" smtClean="0"/>
              <a:t>RxRecClk</a:t>
            </a:r>
            <a:r>
              <a:rPr lang="en-US" dirty="0" smtClean="0"/>
              <a:t>: TIE </a:t>
            </a:r>
            <a:r>
              <a:rPr lang="el-GR" dirty="0" smtClean="0"/>
              <a:t>σ</a:t>
            </a:r>
            <a:r>
              <a:rPr lang="en-US" dirty="0" smtClean="0"/>
              <a:t> = 2.6 </a:t>
            </a:r>
            <a:r>
              <a:rPr lang="en-US" dirty="0"/>
              <a:t>ps , phase stable </a:t>
            </a:r>
            <a:r>
              <a:rPr lang="en-US" dirty="0" smtClean="0"/>
              <a:t>@ 40 µs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" r="8712" b="8419"/>
          <a:stretch/>
        </p:blipFill>
        <p:spPr>
          <a:xfrm>
            <a:off x="6057900" y="816037"/>
            <a:ext cx="5842000" cy="1888906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289555" y="230182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3</a:t>
            </a:r>
            <a:r>
              <a:rPr lang="en-US" dirty="0" smtClean="0"/>
              <a:t>.2 Rx Recovered clock (</a:t>
            </a:r>
            <a:r>
              <a:rPr lang="en-US" dirty="0" err="1" smtClean="0"/>
              <a:t>ClkRef_out</a:t>
            </a:r>
            <a:r>
              <a:rPr lang="en-US" dirty="0" smtClean="0"/>
              <a:t>), with regular 8b/10b coding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/>
          <a:stretch/>
        </p:blipFill>
        <p:spPr>
          <a:xfrm>
            <a:off x="401476" y="816036"/>
            <a:ext cx="5550918" cy="4895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/>
          <a:stretch/>
        </p:blipFill>
        <p:spPr>
          <a:xfrm>
            <a:off x="6057900" y="2672235"/>
            <a:ext cx="5893510" cy="3047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354" y="5719841"/>
            <a:ext cx="539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C),  Four bytes are K28.5 (COMMA), four bytes are data </a:t>
            </a:r>
          </a:p>
          <a:p>
            <a:r>
              <a:rPr lang="en-US" dirty="0" err="1" smtClean="0"/>
              <a:t>RxRecClk</a:t>
            </a:r>
            <a:r>
              <a:rPr lang="en-US" dirty="0" smtClean="0"/>
              <a:t>: TIE </a:t>
            </a:r>
            <a:r>
              <a:rPr lang="el-GR" dirty="0" smtClean="0"/>
              <a:t>σ</a:t>
            </a:r>
            <a:r>
              <a:rPr lang="en-US" dirty="0" smtClean="0"/>
              <a:t> = 2.65 </a:t>
            </a:r>
            <a:r>
              <a:rPr lang="en-US" dirty="0"/>
              <a:t>ps , phase stable </a:t>
            </a:r>
            <a:r>
              <a:rPr lang="en-US" dirty="0" smtClean="0"/>
              <a:t>@ 40 µs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431" y="3214395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Period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3959" y="9946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55" y="968436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2309" y="270494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3187" y="4152043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Period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21558" y="2704942"/>
            <a:ext cx="73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5258" y="5719841"/>
            <a:ext cx="5138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D), Two bytes are K28.5 (COMMA), Six bytes are data</a:t>
            </a:r>
          </a:p>
          <a:p>
            <a:r>
              <a:rPr lang="en-US" dirty="0" err="1" smtClean="0"/>
              <a:t>RxRecClk</a:t>
            </a:r>
            <a:r>
              <a:rPr lang="en-US" dirty="0" smtClean="0"/>
              <a:t>: TIE </a:t>
            </a:r>
            <a:r>
              <a:rPr lang="el-GR" dirty="0" smtClean="0"/>
              <a:t>σ</a:t>
            </a:r>
            <a:r>
              <a:rPr lang="en-US" dirty="0" smtClean="0"/>
              <a:t> = 2.8 </a:t>
            </a:r>
            <a:r>
              <a:rPr lang="en-US" dirty="0"/>
              <a:t>ps , phase stable </a:t>
            </a:r>
            <a:r>
              <a:rPr lang="en-US" dirty="0" smtClean="0"/>
              <a:t>@ 40 µs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 txBox="1">
            <a:spLocks/>
          </p:cNvSpPr>
          <p:nvPr/>
        </p:nvSpPr>
        <p:spPr>
          <a:xfrm>
            <a:off x="289555" y="230182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3</a:t>
            </a:r>
            <a:r>
              <a:rPr lang="en-US" dirty="0" smtClean="0"/>
              <a:t>.3 Rx Recovered clock (</a:t>
            </a:r>
            <a:r>
              <a:rPr lang="en-US" dirty="0" err="1" smtClean="0"/>
              <a:t>ClkRef_out</a:t>
            </a:r>
            <a:r>
              <a:rPr lang="en-US" dirty="0" smtClean="0"/>
              <a:t>), with regular 8b/10b coding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"/>
          <a:stretch/>
        </p:blipFill>
        <p:spPr>
          <a:xfrm>
            <a:off x="382556" y="782987"/>
            <a:ext cx="5762818" cy="4759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6"/>
          <a:stretch/>
        </p:blipFill>
        <p:spPr>
          <a:xfrm>
            <a:off x="6307494" y="795008"/>
            <a:ext cx="5654350" cy="4747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368" y="5711119"/>
            <a:ext cx="425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E), All eight bytes are regular data </a:t>
            </a:r>
          </a:p>
          <a:p>
            <a:r>
              <a:rPr lang="en-US" dirty="0" err="1" smtClean="0"/>
              <a:t>RxRecClk</a:t>
            </a:r>
            <a:r>
              <a:rPr lang="en-US" dirty="0" smtClean="0"/>
              <a:t>: </a:t>
            </a:r>
            <a:r>
              <a:rPr lang="el-GR" dirty="0" smtClean="0"/>
              <a:t>σ</a:t>
            </a:r>
            <a:r>
              <a:rPr lang="en-US" dirty="0" smtClean="0"/>
              <a:t> = 2.87 ps, phase stable @ 40 µs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431" y="3214395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Period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3959" y="9946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55" y="968436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4729" y="5683911"/>
            <a:ext cx="5717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F), (= D), Two bytes are K28.5 (COMMA), Six bytes are data </a:t>
            </a:r>
          </a:p>
          <a:p>
            <a:r>
              <a:rPr lang="en-US" dirty="0" err="1" smtClean="0"/>
              <a:t>RxRecClk</a:t>
            </a:r>
            <a:r>
              <a:rPr lang="en-US" dirty="0" smtClean="0"/>
              <a:t>: </a:t>
            </a:r>
            <a:r>
              <a:rPr lang="el-GR" dirty="0" smtClean="0"/>
              <a:t>σ</a:t>
            </a:r>
            <a:r>
              <a:rPr lang="en-US" dirty="0" smtClean="0"/>
              <a:t> = 2.77 </a:t>
            </a:r>
            <a:r>
              <a:rPr lang="en-US" dirty="0"/>
              <a:t>ps , phase stable </a:t>
            </a:r>
            <a:r>
              <a:rPr lang="en-US" dirty="0" smtClean="0"/>
              <a:t>@ 40 µs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5582" y="3214395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Period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86110" y="9946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1706" y="968436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.4 Rx Recovered clock (</a:t>
            </a:r>
            <a:r>
              <a:rPr lang="en-US" dirty="0" err="1" smtClean="0"/>
              <a:t>ClkRef_out</a:t>
            </a:r>
            <a:r>
              <a:rPr lang="en-US" dirty="0" smtClean="0"/>
              <a:t>), with regular 8b/10b coding, SFP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"/>
          <a:stretch/>
        </p:blipFill>
        <p:spPr>
          <a:xfrm>
            <a:off x="1025610" y="842329"/>
            <a:ext cx="10058400" cy="497427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82551" y="5816600"/>
            <a:ext cx="4471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eight bytes are regular data </a:t>
            </a:r>
          </a:p>
          <a:p>
            <a:r>
              <a:rPr lang="en-US" dirty="0" err="1" smtClean="0"/>
              <a:t>RxRecClk</a:t>
            </a:r>
            <a:r>
              <a:rPr lang="en-US" dirty="0" smtClean="0"/>
              <a:t>: TIE </a:t>
            </a:r>
            <a:r>
              <a:rPr lang="el-GR" dirty="0" smtClean="0"/>
              <a:t>σ</a:t>
            </a:r>
            <a:r>
              <a:rPr lang="en-US" dirty="0" smtClean="0"/>
              <a:t> = 3.2 ps, Phase stable @ 40 µs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775194" y="3377125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Period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46368" y="10413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09623" y="104313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9441" y="6462931"/>
            <a:ext cx="687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Through Avago AFBR-710SMZ optic transceivers and a short multimode LC fiber (850nm)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37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.1 Jitter cleaning of the Rx Recovered clock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/>
          <a:stretch/>
        </p:blipFill>
        <p:spPr>
          <a:xfrm>
            <a:off x="1167672" y="728029"/>
            <a:ext cx="10058400" cy="412053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48797" y="5453729"/>
            <a:ext cx="5858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Jitter cleaned (by Si5394A) clock:</a:t>
            </a:r>
          </a:p>
          <a:p>
            <a:r>
              <a:rPr lang="en-US" dirty="0" smtClean="0"/>
              <a:t>TIE: </a:t>
            </a:r>
            <a:r>
              <a:rPr lang="el-GR" dirty="0" smtClean="0"/>
              <a:t>σ</a:t>
            </a:r>
            <a:r>
              <a:rPr lang="en-US" dirty="0" smtClean="0"/>
              <a:t> = 1.3 ps</a:t>
            </a:r>
          </a:p>
          <a:p>
            <a:endParaRPr lang="en-US" dirty="0" smtClean="0"/>
          </a:p>
          <a:p>
            <a:r>
              <a:rPr lang="en-US" dirty="0" smtClean="0"/>
              <a:t>But, the phase is (slowly) drifting.  (Si5394A:  </a:t>
            </a:r>
            <a:r>
              <a:rPr lang="en-US" dirty="0" smtClean="0">
                <a:solidFill>
                  <a:srgbClr val="C00000"/>
                </a:solidFill>
              </a:rPr>
              <a:t>Loop BW 88Hz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1" t="66879"/>
          <a:stretch/>
        </p:blipFill>
        <p:spPr>
          <a:xfrm>
            <a:off x="5756405" y="4587306"/>
            <a:ext cx="5469667" cy="176684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539038" y="3940975"/>
            <a:ext cx="1453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Filtered Clock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drift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7305676" y="3995739"/>
            <a:ext cx="356141" cy="26840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367588" y="4264140"/>
            <a:ext cx="294229" cy="107191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07709" y="5613052"/>
            <a:ext cx="453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“scope traces captured several seconds later”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5194" y="3377125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Period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6368" y="10413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9623" y="104313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.2 Jitter cleaning of the Rx Recovered clock (Loop BW at 2.8 KHz)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34702" y="5626359"/>
            <a:ext cx="3265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Jitter cleaned (by Si5394A) clock:</a:t>
            </a:r>
          </a:p>
          <a:p>
            <a:r>
              <a:rPr lang="en-US" dirty="0" smtClean="0"/>
              <a:t>TIE: </a:t>
            </a:r>
            <a:r>
              <a:rPr lang="el-GR" dirty="0" smtClean="0"/>
              <a:t>σ</a:t>
            </a:r>
            <a:r>
              <a:rPr lang="en-US" dirty="0" smtClean="0"/>
              <a:t> = 1.54 ps @ 40 µs</a:t>
            </a:r>
          </a:p>
          <a:p>
            <a:endParaRPr lang="en-US" dirty="0"/>
          </a:p>
          <a:p>
            <a:r>
              <a:rPr lang="en-US" dirty="0" smtClean="0"/>
              <a:t>Si5394A, </a:t>
            </a:r>
            <a:r>
              <a:rPr lang="en-US" dirty="0" smtClean="0">
                <a:solidFill>
                  <a:srgbClr val="C00000"/>
                </a:solidFill>
              </a:rPr>
              <a:t>Loop </a:t>
            </a:r>
            <a:r>
              <a:rPr lang="en-US" dirty="0">
                <a:solidFill>
                  <a:srgbClr val="C00000"/>
                </a:solidFill>
              </a:rPr>
              <a:t>BW </a:t>
            </a:r>
            <a:r>
              <a:rPr lang="en-US" dirty="0" smtClean="0">
                <a:solidFill>
                  <a:srgbClr val="C00000"/>
                </a:solidFill>
              </a:rPr>
              <a:t>2.8 KHz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"/>
          <a:stretch/>
        </p:blipFill>
        <p:spPr>
          <a:xfrm>
            <a:off x="671803" y="728029"/>
            <a:ext cx="10888825" cy="48983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7017" y="6131646"/>
            <a:ext cx="700557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Stable phase </a:t>
            </a:r>
            <a:r>
              <a:rPr lang="en-US" sz="2000" b="1" dirty="0" smtClean="0"/>
              <a:t>relative </a:t>
            </a:r>
            <a:r>
              <a:rPr lang="en-US" sz="2000" b="1" dirty="0"/>
              <a:t>to the original 98.5 MHz </a:t>
            </a:r>
            <a:r>
              <a:rPr lang="en-US" sz="2000" b="1" dirty="0" smtClean="0"/>
              <a:t>clock</a:t>
            </a:r>
          </a:p>
          <a:p>
            <a:r>
              <a:rPr lang="en-US" dirty="0"/>
              <a:t>Scope trace </a:t>
            </a:r>
            <a:r>
              <a:rPr lang="en-US" dirty="0" smtClean="0"/>
              <a:t>(lower right) at ~ </a:t>
            </a:r>
            <a:r>
              <a:rPr lang="en-US" dirty="0"/>
              <a:t>36 </a:t>
            </a:r>
            <a:r>
              <a:rPr lang="en-US" dirty="0" smtClean="0"/>
              <a:t>µs after (original 98.5 MHz clock) trigger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005665" y="4450702"/>
            <a:ext cx="270588" cy="279918"/>
          </a:xfrm>
          <a:prstGeom prst="ellipse">
            <a:avLst/>
          </a:prstGeom>
          <a:solidFill>
            <a:srgbClr val="C00000">
              <a:alpha val="4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08799" y="442860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 drift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140960" y="4613275"/>
            <a:ext cx="647440" cy="254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75194" y="3377125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Period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6368" y="10413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9623" y="104313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574631" y="3846469"/>
            <a:ext cx="502444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97757" y="3529635"/>
            <a:ext cx="68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 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6134</TotalTime>
  <Words>1504</Words>
  <Application>Microsoft Office PowerPoint</Application>
  <PresentationFormat>Widescreen</PresentationFormat>
  <Paragraphs>277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PingFangSC-Regular</vt:lpstr>
      <vt:lpstr>Wingdings</vt:lpstr>
      <vt:lpstr>Office Theme</vt:lpstr>
      <vt:lpstr>ePIC Clock (Control) Distribution Test</vt:lpstr>
      <vt:lpstr>2 SiliconLab Clock Evaluation boards setting</vt:lpstr>
      <vt:lpstr>PowerPoint Presentation</vt:lpstr>
      <vt:lpstr>PowerPoint Presentation</vt:lpstr>
      <vt:lpstr>PowerPoint Presentation</vt:lpstr>
      <vt:lpstr>PowerPoint Presentation</vt:lpstr>
      <vt:lpstr>3.4 Rx Recovered clock (ClkRef_out), with regular 8b/10b coding, SFP</vt:lpstr>
      <vt:lpstr>4.1 Jitter cleaning of the Rx Recovered clock</vt:lpstr>
      <vt:lpstr>4.2 Jitter cleaning of the Rx Recovered clock (Loop BW at 2.8 KHz)</vt:lpstr>
      <vt:lpstr>5 Test Summary (so far)</vt:lpstr>
      <vt:lpstr>6.1 To do in the near future</vt:lpstr>
      <vt:lpstr>6.2 To do in the farther future</vt:lpstr>
      <vt:lpstr>PowerPoint Presentation</vt:lpstr>
      <vt:lpstr>PowerPoint Presentation</vt:lpstr>
      <vt:lpstr>PowerPoint Presentation</vt:lpstr>
      <vt:lpstr>3  Low Pass filter for Clock recovery, Clock feature in TX</vt:lpstr>
      <vt:lpstr>3.1 Low Pass filter for Clock recovery, Clock feature in TX, BW = 500 MHz</vt:lpstr>
      <vt:lpstr>3.2 Low Pass filter for Clock recovery, Clock feature in TX, BW = 1 GHz</vt:lpstr>
      <vt:lpstr>3.3 Low Pass filter for Clock recovery, Clock feature in TX, BW = 2 GHz</vt:lpstr>
      <vt:lpstr>3.4 Low Pass filter for Clock recovery, Clock feature in TX, BW = 3 GHz</vt:lpstr>
      <vt:lpstr>3.5 Rx Recovered clock (ClkRef_out), with Clock feature in TX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Gu</dc:creator>
  <cp:lastModifiedBy>William Gu</cp:lastModifiedBy>
  <cp:revision>139</cp:revision>
  <dcterms:created xsi:type="dcterms:W3CDTF">2023-08-17T17:30:14Z</dcterms:created>
  <dcterms:modified xsi:type="dcterms:W3CDTF">2023-08-23T17:04:19Z</dcterms:modified>
</cp:coreProperties>
</file>