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1489" r:id="rId5"/>
    <p:sldId id="3982" r:id="rId6"/>
    <p:sldId id="3983" r:id="rId7"/>
    <p:sldId id="3978" r:id="rId8"/>
    <p:sldId id="3984" r:id="rId9"/>
    <p:sldId id="2283" r:id="rId10"/>
    <p:sldId id="3963" r:id="rId11"/>
    <p:sldId id="3986" r:id="rId12"/>
    <p:sldId id="3987" r:id="rId13"/>
    <p:sldId id="2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0519D"/>
    <a:srgbClr val="FFFBD0"/>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46"/>
  </p:normalViewPr>
  <p:slideViewPr>
    <p:cSldViewPr snapToGrid="0" snapToObjects="1">
      <p:cViewPr>
        <p:scale>
          <a:sx n="70" d="100"/>
          <a:sy n="70" d="100"/>
        </p:scale>
        <p:origin x="341"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90CB2145-5846-406E-9836-35AAB1B3BA4C}"/>
    <pc:docChg chg="undo custSel delSld modSld">
      <pc:chgData name="Fernando Barbosa" userId="26e508f0-5e45-4ff3-9cbc-2459c82fe5c2" providerId="ADAL" clId="{90CB2145-5846-406E-9836-35AAB1B3BA4C}" dt="2023-09-11T12:20:21.116" v="569" actId="11529"/>
      <pc:docMkLst>
        <pc:docMk/>
      </pc:docMkLst>
      <pc:sldChg chg="del">
        <pc:chgData name="Fernando Barbosa" userId="26e508f0-5e45-4ff3-9cbc-2459c82fe5c2" providerId="ADAL" clId="{90CB2145-5846-406E-9836-35AAB1B3BA4C}" dt="2023-09-11T11:40:52.530" v="80" actId="2696"/>
        <pc:sldMkLst>
          <pc:docMk/>
          <pc:sldMk cId="2789026919" sldId="1458"/>
        </pc:sldMkLst>
      </pc:sldChg>
      <pc:sldChg chg="modSp">
        <pc:chgData name="Fernando Barbosa" userId="26e508f0-5e45-4ff3-9cbc-2459c82fe5c2" providerId="ADAL" clId="{90CB2145-5846-406E-9836-35AAB1B3BA4C}" dt="2023-09-11T11:40:41.594" v="79" actId="20577"/>
        <pc:sldMkLst>
          <pc:docMk/>
          <pc:sldMk cId="2025591309" sldId="1489"/>
        </pc:sldMkLst>
        <pc:spChg chg="mod">
          <ac:chgData name="Fernando Barbosa" userId="26e508f0-5e45-4ff3-9cbc-2459c82fe5c2" providerId="ADAL" clId="{90CB2145-5846-406E-9836-35AAB1B3BA4C}" dt="2023-09-11T11:40:26.413" v="58" actId="20577"/>
          <ac:spMkLst>
            <pc:docMk/>
            <pc:sldMk cId="2025591309" sldId="1489"/>
            <ac:spMk id="2" creationId="{18FDEBE4-441A-4AA0-A1CF-83C2AB6BE9D9}"/>
          </ac:spMkLst>
        </pc:spChg>
        <pc:spChg chg="mod">
          <ac:chgData name="Fernando Barbosa" userId="26e508f0-5e45-4ff3-9cbc-2459c82fe5c2" providerId="ADAL" clId="{90CB2145-5846-406E-9836-35AAB1B3BA4C}" dt="2023-09-11T11:40:41.594" v="79" actId="20577"/>
          <ac:spMkLst>
            <pc:docMk/>
            <pc:sldMk cId="2025591309" sldId="1489"/>
            <ac:spMk id="3" creationId="{4B10BE25-9F46-4902-AC33-000AA2A37814}"/>
          </ac:spMkLst>
        </pc:spChg>
      </pc:sldChg>
      <pc:sldChg chg="del">
        <pc:chgData name="Fernando Barbosa" userId="26e508f0-5e45-4ff3-9cbc-2459c82fe5c2" providerId="ADAL" clId="{90CB2145-5846-406E-9836-35AAB1B3BA4C}" dt="2023-09-11T11:44:35.751" v="98" actId="2696"/>
        <pc:sldMkLst>
          <pc:docMk/>
          <pc:sldMk cId="1013231815" sldId="2272"/>
        </pc:sldMkLst>
      </pc:sldChg>
      <pc:sldChg chg="modSp">
        <pc:chgData name="Fernando Barbosa" userId="26e508f0-5e45-4ff3-9cbc-2459c82fe5c2" providerId="ADAL" clId="{90CB2145-5846-406E-9836-35AAB1B3BA4C}" dt="2023-09-11T12:11:59.336" v="568" actId="20577"/>
        <pc:sldMkLst>
          <pc:docMk/>
          <pc:sldMk cId="3058165201" sldId="2275"/>
        </pc:sldMkLst>
        <pc:spChg chg="mod">
          <ac:chgData name="Fernando Barbosa" userId="26e508f0-5e45-4ff3-9cbc-2459c82fe5c2" providerId="ADAL" clId="{90CB2145-5846-406E-9836-35AAB1B3BA4C}" dt="2023-09-11T12:11:59.336" v="568" actId="20577"/>
          <ac:spMkLst>
            <pc:docMk/>
            <pc:sldMk cId="3058165201" sldId="2275"/>
            <ac:spMk id="7" creationId="{EDC01DE1-A17E-0B4A-B632-486D932E527D}"/>
          </ac:spMkLst>
        </pc:spChg>
      </pc:sldChg>
      <pc:sldChg chg="addSp delSp modSp">
        <pc:chgData name="Fernando Barbosa" userId="26e508f0-5e45-4ff3-9cbc-2459c82fe5c2" providerId="ADAL" clId="{90CB2145-5846-406E-9836-35AAB1B3BA4C}" dt="2023-09-11T12:09:19.242" v="550" actId="11529"/>
        <pc:sldMkLst>
          <pc:docMk/>
          <pc:sldMk cId="3614221129" sldId="2283"/>
        </pc:sldMkLst>
        <pc:grpChg chg="del">
          <ac:chgData name="Fernando Barbosa" userId="26e508f0-5e45-4ff3-9cbc-2459c82fe5c2" providerId="ADAL" clId="{90CB2145-5846-406E-9836-35AAB1B3BA4C}" dt="2023-09-11T11:45:37.072" v="105"/>
          <ac:grpSpMkLst>
            <pc:docMk/>
            <pc:sldMk cId="3614221129" sldId="2283"/>
            <ac:grpSpMk id="11" creationId="{E89C367A-E575-4F80-8CFA-3D51B6B0FBB6}"/>
          </ac:grpSpMkLst>
        </pc:grpChg>
        <pc:cxnChg chg="add mod">
          <ac:chgData name="Fernando Barbosa" userId="26e508f0-5e45-4ff3-9cbc-2459c82fe5c2" providerId="ADAL" clId="{90CB2145-5846-406E-9836-35AAB1B3BA4C}" dt="2023-09-11T12:09:19.242" v="550" actId="11529"/>
          <ac:cxnSpMkLst>
            <pc:docMk/>
            <pc:sldMk cId="3614221129" sldId="2283"/>
            <ac:cxnSpMk id="3" creationId="{CFF854EB-257B-4082-9154-DA37398408CD}"/>
          </ac:cxnSpMkLst>
        </pc:cxnChg>
      </pc:sldChg>
      <pc:sldChg chg="del">
        <pc:chgData name="Fernando Barbosa" userId="26e508f0-5e45-4ff3-9cbc-2459c82fe5c2" providerId="ADAL" clId="{90CB2145-5846-406E-9836-35AAB1B3BA4C}" dt="2023-09-11T11:44:34.842" v="97" actId="2696"/>
        <pc:sldMkLst>
          <pc:docMk/>
          <pc:sldMk cId="891099884" sldId="3959"/>
        </pc:sldMkLst>
      </pc:sldChg>
      <pc:sldChg chg="del">
        <pc:chgData name="Fernando Barbosa" userId="26e508f0-5e45-4ff3-9cbc-2459c82fe5c2" providerId="ADAL" clId="{90CB2145-5846-406E-9836-35AAB1B3BA4C}" dt="2023-09-11T11:44:50.741" v="103" actId="2696"/>
        <pc:sldMkLst>
          <pc:docMk/>
          <pc:sldMk cId="1292612048" sldId="3960"/>
        </pc:sldMkLst>
      </pc:sldChg>
      <pc:sldChg chg="delSp">
        <pc:chgData name="Fernando Barbosa" userId="26e508f0-5e45-4ff3-9cbc-2459c82fe5c2" providerId="ADAL" clId="{90CB2145-5846-406E-9836-35AAB1B3BA4C}" dt="2023-09-11T11:45:43.424" v="106"/>
        <pc:sldMkLst>
          <pc:docMk/>
          <pc:sldMk cId="3960521794" sldId="3963"/>
        </pc:sldMkLst>
        <pc:grpChg chg="del">
          <ac:chgData name="Fernando Barbosa" userId="26e508f0-5e45-4ff3-9cbc-2459c82fe5c2" providerId="ADAL" clId="{90CB2145-5846-406E-9836-35AAB1B3BA4C}" dt="2023-09-11T11:45:43.424" v="106"/>
          <ac:grpSpMkLst>
            <pc:docMk/>
            <pc:sldMk cId="3960521794" sldId="3963"/>
            <ac:grpSpMk id="12" creationId="{21A11BFB-CB48-473B-9021-805ED08EF6C9}"/>
          </ac:grpSpMkLst>
        </pc:grpChg>
      </pc:sldChg>
      <pc:sldChg chg="del">
        <pc:chgData name="Fernando Barbosa" userId="26e508f0-5e45-4ff3-9cbc-2459c82fe5c2" providerId="ADAL" clId="{90CB2145-5846-406E-9836-35AAB1B3BA4C}" dt="2023-09-11T11:44:36.353" v="99" actId="2696"/>
        <pc:sldMkLst>
          <pc:docMk/>
          <pc:sldMk cId="3283077090" sldId="3964"/>
        </pc:sldMkLst>
      </pc:sldChg>
      <pc:sldChg chg="del">
        <pc:chgData name="Fernando Barbosa" userId="26e508f0-5e45-4ff3-9cbc-2459c82fe5c2" providerId="ADAL" clId="{90CB2145-5846-406E-9836-35AAB1B3BA4C}" dt="2023-09-11T11:44:40.159" v="102" actId="2696"/>
        <pc:sldMkLst>
          <pc:docMk/>
          <pc:sldMk cId="2515953264" sldId="3973"/>
        </pc:sldMkLst>
      </pc:sldChg>
      <pc:sldChg chg="del">
        <pc:chgData name="Fernando Barbosa" userId="26e508f0-5e45-4ff3-9cbc-2459c82fe5c2" providerId="ADAL" clId="{90CB2145-5846-406E-9836-35AAB1B3BA4C}" dt="2023-09-11T11:44:37.098" v="100" actId="2696"/>
        <pc:sldMkLst>
          <pc:docMk/>
          <pc:sldMk cId="1652714560" sldId="3976"/>
        </pc:sldMkLst>
      </pc:sldChg>
      <pc:sldChg chg="del">
        <pc:chgData name="Fernando Barbosa" userId="26e508f0-5e45-4ff3-9cbc-2459c82fe5c2" providerId="ADAL" clId="{90CB2145-5846-406E-9836-35AAB1B3BA4C}" dt="2023-09-11T11:44:38.862" v="101" actId="2696"/>
        <pc:sldMkLst>
          <pc:docMk/>
          <pc:sldMk cId="3595763500" sldId="3977"/>
        </pc:sldMkLst>
      </pc:sldChg>
      <pc:sldChg chg="addSp delSp modSp">
        <pc:chgData name="Fernando Barbosa" userId="26e508f0-5e45-4ff3-9cbc-2459c82fe5c2" providerId="ADAL" clId="{90CB2145-5846-406E-9836-35AAB1B3BA4C}" dt="2023-09-11T12:00:18.745" v="456" actId="14100"/>
        <pc:sldMkLst>
          <pc:docMk/>
          <pc:sldMk cId="821349131" sldId="3978"/>
        </pc:sldMkLst>
        <pc:spChg chg="add mod">
          <ac:chgData name="Fernando Barbosa" userId="26e508f0-5e45-4ff3-9cbc-2459c82fe5c2" providerId="ADAL" clId="{90CB2145-5846-406E-9836-35AAB1B3BA4C}" dt="2023-09-11T12:00:18.745" v="456" actId="14100"/>
          <ac:spMkLst>
            <pc:docMk/>
            <pc:sldMk cId="821349131" sldId="3978"/>
            <ac:spMk id="21" creationId="{4F0B6FDD-D0FE-446B-832E-5E7BA6915580}"/>
          </ac:spMkLst>
        </pc:spChg>
        <pc:grpChg chg="del">
          <ac:chgData name="Fernando Barbosa" userId="26e508f0-5e45-4ff3-9cbc-2459c82fe5c2" providerId="ADAL" clId="{90CB2145-5846-406E-9836-35AAB1B3BA4C}" dt="2023-09-11T11:59:20.941" v="453"/>
          <ac:grpSpMkLst>
            <pc:docMk/>
            <pc:sldMk cId="821349131" sldId="3978"/>
            <ac:grpSpMk id="12" creationId="{BA870EC1-6B13-4740-9323-D8F512C08E9C}"/>
          </ac:grpSpMkLst>
        </pc:grpChg>
      </pc:sldChg>
      <pc:sldChg chg="addSp delSp modSp">
        <pc:chgData name="Fernando Barbosa" userId="26e508f0-5e45-4ff3-9cbc-2459c82fe5c2" providerId="ADAL" clId="{90CB2145-5846-406E-9836-35AAB1B3BA4C}" dt="2023-09-11T12:01:26.114" v="464" actId="20577"/>
        <pc:sldMkLst>
          <pc:docMk/>
          <pc:sldMk cId="2942976744" sldId="3982"/>
        </pc:sldMkLst>
        <pc:spChg chg="add del mod">
          <ac:chgData name="Fernando Barbosa" userId="26e508f0-5e45-4ff3-9cbc-2459c82fe5c2" providerId="ADAL" clId="{90CB2145-5846-406E-9836-35AAB1B3BA4C}" dt="2023-09-11T11:42:35.016" v="89" actId="14100"/>
          <ac:spMkLst>
            <pc:docMk/>
            <pc:sldMk cId="2942976744" sldId="3982"/>
            <ac:spMk id="2" creationId="{6F7F4C8A-C822-4609-ADE5-7F22441742ED}"/>
          </ac:spMkLst>
        </pc:spChg>
        <pc:spChg chg="del">
          <ac:chgData name="Fernando Barbosa" userId="26e508f0-5e45-4ff3-9cbc-2459c82fe5c2" providerId="ADAL" clId="{90CB2145-5846-406E-9836-35AAB1B3BA4C}" dt="2023-09-11T11:41:51.092" v="81" actId="478"/>
          <ac:spMkLst>
            <pc:docMk/>
            <pc:sldMk cId="2942976744" sldId="3982"/>
            <ac:spMk id="12" creationId="{42E7B186-9F8A-4AC3-AB9E-8575BE351E15}"/>
          </ac:spMkLst>
        </pc:spChg>
        <pc:spChg chg="mod">
          <ac:chgData name="Fernando Barbosa" userId="26e508f0-5e45-4ff3-9cbc-2459c82fe5c2" providerId="ADAL" clId="{90CB2145-5846-406E-9836-35AAB1B3BA4C}" dt="2023-09-11T11:42:45.687" v="90" actId="14100"/>
          <ac:spMkLst>
            <pc:docMk/>
            <pc:sldMk cId="2942976744" sldId="3982"/>
            <ac:spMk id="13" creationId="{043633F6-1563-4D68-A2E3-B771A11F65EC}"/>
          </ac:spMkLst>
        </pc:spChg>
        <pc:spChg chg="add del mod">
          <ac:chgData name="Fernando Barbosa" userId="26e508f0-5e45-4ff3-9cbc-2459c82fe5c2" providerId="ADAL" clId="{90CB2145-5846-406E-9836-35AAB1B3BA4C}" dt="2023-09-11T11:43:10.056" v="92" actId="1076"/>
          <ac:spMkLst>
            <pc:docMk/>
            <pc:sldMk cId="2942976744" sldId="3982"/>
            <ac:spMk id="14" creationId="{3A469F52-D982-4D33-8A22-DF3B5434C391}"/>
          </ac:spMkLst>
        </pc:spChg>
        <pc:spChg chg="add del">
          <ac:chgData name="Fernando Barbosa" userId="26e508f0-5e45-4ff3-9cbc-2459c82fe5c2" providerId="ADAL" clId="{90CB2145-5846-406E-9836-35AAB1B3BA4C}" dt="2023-09-11T11:43:13.960" v="93"/>
          <ac:spMkLst>
            <pc:docMk/>
            <pc:sldMk cId="2942976744" sldId="3982"/>
            <ac:spMk id="15" creationId="{04C421F8-CE01-4B7D-8DC8-A49F6996E55D}"/>
          </ac:spMkLst>
        </pc:spChg>
        <pc:spChg chg="mod">
          <ac:chgData name="Fernando Barbosa" userId="26e508f0-5e45-4ff3-9cbc-2459c82fe5c2" providerId="ADAL" clId="{90CB2145-5846-406E-9836-35AAB1B3BA4C}" dt="2023-09-11T11:43:03.456" v="91" actId="1076"/>
          <ac:spMkLst>
            <pc:docMk/>
            <pc:sldMk cId="2942976744" sldId="3982"/>
            <ac:spMk id="16" creationId="{C0D27AAD-0C9D-4E9A-8CC6-DC6CE65338C5}"/>
          </ac:spMkLst>
        </pc:spChg>
        <pc:grpChg chg="del">
          <ac:chgData name="Fernando Barbosa" userId="26e508f0-5e45-4ff3-9cbc-2459c82fe5c2" providerId="ADAL" clId="{90CB2145-5846-406E-9836-35AAB1B3BA4C}" dt="2023-09-11T11:43:53.702" v="94"/>
          <ac:grpSpMkLst>
            <pc:docMk/>
            <pc:sldMk cId="2942976744" sldId="3982"/>
            <ac:grpSpMk id="18" creationId="{BB8ED185-1A54-47BD-A816-AC7A729F6F01}"/>
          </ac:grpSpMkLst>
        </pc:grpChg>
        <pc:graphicFrameChg chg="modGraphic">
          <ac:chgData name="Fernando Barbosa" userId="26e508f0-5e45-4ff3-9cbc-2459c82fe5c2" providerId="ADAL" clId="{90CB2145-5846-406E-9836-35AAB1B3BA4C}" dt="2023-09-11T12:01:26.114" v="464" actId="20577"/>
          <ac:graphicFrameMkLst>
            <pc:docMk/>
            <pc:sldMk cId="2942976744" sldId="3982"/>
            <ac:graphicFrameMk id="5" creationId="{55F0FFFF-7EF5-45A5-8E13-0D4DDE1B64D1}"/>
          </ac:graphicFrameMkLst>
        </pc:graphicFrameChg>
      </pc:sldChg>
      <pc:sldChg chg="addSp delSp modSp">
        <pc:chgData name="Fernando Barbosa" userId="26e508f0-5e45-4ff3-9cbc-2459c82fe5c2" providerId="ADAL" clId="{90CB2145-5846-406E-9836-35AAB1B3BA4C}" dt="2023-09-11T12:20:21.116" v="569" actId="11529"/>
        <pc:sldMkLst>
          <pc:docMk/>
          <pc:sldMk cId="1599991527" sldId="3983"/>
        </pc:sldMkLst>
        <pc:grpChg chg="del">
          <ac:chgData name="Fernando Barbosa" userId="26e508f0-5e45-4ff3-9cbc-2459c82fe5c2" providerId="ADAL" clId="{90CB2145-5846-406E-9836-35AAB1B3BA4C}" dt="2023-09-11T11:44:00.343" v="95"/>
          <ac:grpSpMkLst>
            <pc:docMk/>
            <pc:sldMk cId="1599991527" sldId="3983"/>
            <ac:grpSpMk id="16" creationId="{A966BFFE-A61B-428D-93A6-AC4A42689C04}"/>
          </ac:grpSpMkLst>
        </pc:grpChg>
        <pc:cxnChg chg="add mod">
          <ac:chgData name="Fernando Barbosa" userId="26e508f0-5e45-4ff3-9cbc-2459c82fe5c2" providerId="ADAL" clId="{90CB2145-5846-406E-9836-35AAB1B3BA4C}" dt="2023-09-11T12:20:21.116" v="569" actId="11529"/>
          <ac:cxnSpMkLst>
            <pc:docMk/>
            <pc:sldMk cId="1599991527" sldId="3983"/>
            <ac:cxnSpMk id="5" creationId="{01BDA596-49C3-4DD2-983E-757213997840}"/>
          </ac:cxnSpMkLst>
        </pc:cxnChg>
      </pc:sldChg>
      <pc:sldChg chg="delSp">
        <pc:chgData name="Fernando Barbosa" userId="26e508f0-5e45-4ff3-9cbc-2459c82fe5c2" providerId="ADAL" clId="{90CB2145-5846-406E-9836-35AAB1B3BA4C}" dt="2023-09-11T11:44:08.062" v="96"/>
        <pc:sldMkLst>
          <pc:docMk/>
          <pc:sldMk cId="2617869727" sldId="3984"/>
        </pc:sldMkLst>
        <pc:grpChg chg="del">
          <ac:chgData name="Fernando Barbosa" userId="26e508f0-5e45-4ff3-9cbc-2459c82fe5c2" providerId="ADAL" clId="{90CB2145-5846-406E-9836-35AAB1B3BA4C}" dt="2023-09-11T11:44:08.062" v="96"/>
          <ac:grpSpMkLst>
            <pc:docMk/>
            <pc:sldMk cId="2617869727" sldId="3984"/>
            <ac:grpSpMk id="5" creationId="{B7E25E55-CF7D-4105-A1D8-3C9D1EEF0C02}"/>
          </ac:grpSpMkLst>
        </pc:grpChg>
      </pc:sldChg>
      <pc:sldChg chg="del">
        <pc:chgData name="Fernando Barbosa" userId="26e508f0-5e45-4ff3-9cbc-2459c82fe5c2" providerId="ADAL" clId="{90CB2145-5846-406E-9836-35AAB1B3BA4C}" dt="2023-09-11T11:45:17.688" v="104" actId="2696"/>
        <pc:sldMkLst>
          <pc:docMk/>
          <pc:sldMk cId="1020720714" sldId="3985"/>
        </pc:sldMkLst>
      </pc:sldChg>
      <pc:sldChg chg="addSp delSp modSp">
        <pc:chgData name="Fernando Barbosa" userId="26e508f0-5e45-4ff3-9cbc-2459c82fe5c2" providerId="ADAL" clId="{90CB2145-5846-406E-9836-35AAB1B3BA4C}" dt="2023-09-11T12:10:00.154" v="551" actId="11529"/>
        <pc:sldMkLst>
          <pc:docMk/>
          <pc:sldMk cId="980301785" sldId="3986"/>
        </pc:sldMkLst>
        <pc:grpChg chg="del">
          <ac:chgData name="Fernando Barbosa" userId="26e508f0-5e45-4ff3-9cbc-2459c82fe5c2" providerId="ADAL" clId="{90CB2145-5846-406E-9836-35AAB1B3BA4C}" dt="2023-09-11T11:45:51.816" v="107"/>
          <ac:grpSpMkLst>
            <pc:docMk/>
            <pc:sldMk cId="980301785" sldId="3986"/>
            <ac:grpSpMk id="15" creationId="{B65EED96-054C-4302-BAB6-0B8CACC26A40}"/>
          </ac:grpSpMkLst>
        </pc:grpChg>
        <pc:cxnChg chg="add mod">
          <ac:chgData name="Fernando Barbosa" userId="26e508f0-5e45-4ff3-9cbc-2459c82fe5c2" providerId="ADAL" clId="{90CB2145-5846-406E-9836-35AAB1B3BA4C}" dt="2023-09-11T12:10:00.154" v="551" actId="11529"/>
          <ac:cxnSpMkLst>
            <pc:docMk/>
            <pc:sldMk cId="980301785" sldId="3986"/>
            <ac:cxnSpMk id="6" creationId="{E4779A0D-5025-415F-B0EF-B8BF6A78964F}"/>
          </ac:cxnSpMkLst>
        </pc:cxnChg>
      </pc:sldChg>
      <pc:sldChg chg="addSp delSp modSp">
        <pc:chgData name="Fernando Barbosa" userId="26e508f0-5e45-4ff3-9cbc-2459c82fe5c2" providerId="ADAL" clId="{90CB2145-5846-406E-9836-35AAB1B3BA4C}" dt="2023-09-11T12:11:34.774" v="558" actId="20577"/>
        <pc:sldMkLst>
          <pc:docMk/>
          <pc:sldMk cId="1393891338" sldId="3987"/>
        </pc:sldMkLst>
        <pc:spChg chg="mod">
          <ac:chgData name="Fernando Barbosa" userId="26e508f0-5e45-4ff3-9cbc-2459c82fe5c2" providerId="ADAL" clId="{90CB2145-5846-406E-9836-35AAB1B3BA4C}" dt="2023-09-11T12:11:34.774" v="558" actId="20577"/>
          <ac:spMkLst>
            <pc:docMk/>
            <pc:sldMk cId="1393891338" sldId="3987"/>
            <ac:spMk id="8" creationId="{00AF8532-0F93-46AC-A8E7-4003E51420A5}"/>
          </ac:spMkLst>
        </pc:spChg>
        <pc:grpChg chg="del">
          <ac:chgData name="Fernando Barbosa" userId="26e508f0-5e45-4ff3-9cbc-2459c82fe5c2" providerId="ADAL" clId="{90CB2145-5846-406E-9836-35AAB1B3BA4C}" dt="2023-09-11T11:46:01.016" v="108"/>
          <ac:grpSpMkLst>
            <pc:docMk/>
            <pc:sldMk cId="1393891338" sldId="3987"/>
            <ac:grpSpMk id="23" creationId="{D2497864-EB56-4924-808F-D464D693E366}"/>
          </ac:grpSpMkLst>
        </pc:grpChg>
        <pc:cxnChg chg="add mod">
          <ac:chgData name="Fernando Barbosa" userId="26e508f0-5e45-4ff3-9cbc-2459c82fe5c2" providerId="ADAL" clId="{90CB2145-5846-406E-9836-35AAB1B3BA4C}" dt="2023-09-11T12:10:35.299" v="552" actId="11529"/>
          <ac:cxnSpMkLst>
            <pc:docMk/>
            <pc:sldMk cId="1393891338" sldId="3987"/>
            <ac:cxnSpMk id="10" creationId="{7F6CA423-3595-4760-93E0-4EBF08398B46}"/>
          </ac:cxnSpMkLst>
        </pc:cxnChg>
        <pc:cxnChg chg="add mod">
          <ac:chgData name="Fernando Barbosa" userId="26e508f0-5e45-4ff3-9cbc-2459c82fe5c2" providerId="ADAL" clId="{90CB2145-5846-406E-9836-35AAB1B3BA4C}" dt="2023-09-11T12:10:49.306" v="553" actId="11529"/>
          <ac:cxnSpMkLst>
            <pc:docMk/>
            <pc:sldMk cId="1393891338" sldId="3987"/>
            <ac:cxnSpMk id="12" creationId="{37B677DA-6EF5-4E85-8448-BF2E7E1314A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60124-CB15-F14B-95E7-034535898AAC}" type="datetimeFigureOut">
              <a:rPr lang="en-US" smtClean="0"/>
              <a:t>8/30/2023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69A9-FC5C-7947-AB95-626A37A13157}" type="slidenum">
              <a:rPr lang="en-US" smtClean="0"/>
              <a:t>‹#›</a:t>
            </a:fld>
            <a:endParaRPr lang="en-US"/>
          </a:p>
        </p:txBody>
      </p:sp>
    </p:spTree>
    <p:extLst>
      <p:ext uri="{BB962C8B-B14F-4D97-AF65-F5344CB8AC3E}">
        <p14:creationId xmlns:p14="http://schemas.microsoft.com/office/powerpoint/2010/main" val="29263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7D894-DCD4-164B-80FD-D55DD4330E80}"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03B03-00AE-0540-9DF9-4B27BDA142D8}"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A44B01-5F38-1B43-8299-277CC3016A34}"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A344F-17B9-FB48-8338-0A1233FB437E}"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AF9CC-D242-D342-B0B5-DED381761A59}"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8F6E8-73CF-6544-8553-794C470F2E25}" type="datetime1">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53825-04C1-3E4B-A82F-9B37335206D0}" type="datetime1">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0E66-2570-B746-9259-DC53E0AC1017}" type="datetime1">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84C19-65D0-E64B-BAC6-C2E03DE9EF60}"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1F73F-0E9A-7141-8C17-51C15C49D7D4}"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89AF5FA7-DAFA-A74F-8057-22769DAD18BF}" type="datetime1">
              <a:rPr lang="en-US" smtClean="0"/>
              <a:t>8/30/2023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EBE4-441A-4AA0-A1CF-83C2AB6BE9D9}"/>
              </a:ext>
            </a:extLst>
          </p:cNvPr>
          <p:cNvSpPr>
            <a:spLocks noGrp="1"/>
          </p:cNvSpPr>
          <p:nvPr>
            <p:ph type="ctrTitle"/>
          </p:nvPr>
        </p:nvSpPr>
        <p:spPr>
          <a:xfrm>
            <a:off x="1003610" y="1453755"/>
            <a:ext cx="8002165" cy="1774948"/>
          </a:xfrm>
        </p:spPr>
        <p:txBody>
          <a:bodyPr>
            <a:normAutofit fontScale="90000"/>
          </a:bodyPr>
          <a:lstStyle/>
          <a:p>
            <a:r>
              <a:rPr lang="en-US" dirty="0"/>
              <a:t>FCFD ASIC</a:t>
            </a:r>
            <a:br>
              <a:rPr lang="en-US" dirty="0"/>
            </a:br>
            <a:r>
              <a:rPr lang="en-US" dirty="0"/>
              <a:t>TIC Meeting</a:t>
            </a:r>
            <a:br>
              <a:rPr lang="en-US" dirty="0"/>
            </a:br>
            <a:endParaRPr lang="en-US" dirty="0"/>
          </a:p>
        </p:txBody>
      </p:sp>
      <p:sp>
        <p:nvSpPr>
          <p:cNvPr id="3" name="Subtitle 2">
            <a:extLst>
              <a:ext uri="{FF2B5EF4-FFF2-40B4-BE49-F238E27FC236}">
                <a16:creationId xmlns:a16="http://schemas.microsoft.com/office/drawing/2014/main" id="{4B10BE25-9F46-4902-AC33-000AA2A37814}"/>
              </a:ext>
            </a:extLst>
          </p:cNvPr>
          <p:cNvSpPr>
            <a:spLocks noGrp="1"/>
          </p:cNvSpPr>
          <p:nvPr>
            <p:ph type="subTitle" idx="1"/>
          </p:nvPr>
        </p:nvSpPr>
        <p:spPr>
          <a:xfrm>
            <a:off x="3254355" y="3645638"/>
            <a:ext cx="5707110" cy="1588214"/>
          </a:xfrm>
        </p:spPr>
        <p:txBody>
          <a:bodyPr>
            <a:normAutofit/>
          </a:bodyPr>
          <a:lstStyle/>
          <a:p>
            <a:r>
              <a:rPr lang="en-US" sz="2000" dirty="0"/>
              <a:t>Fernando Barbosa (TJNAF)</a:t>
            </a:r>
          </a:p>
          <a:p>
            <a:r>
              <a:rPr lang="en-US" sz="2000" dirty="0"/>
              <a:t>L3, Chief Electrical Engineer</a:t>
            </a:r>
          </a:p>
          <a:p>
            <a:r>
              <a:rPr lang="en-US" sz="1400" dirty="0"/>
              <a:t>11 September 2023</a:t>
            </a:r>
          </a:p>
        </p:txBody>
      </p:sp>
    </p:spTree>
    <p:extLst>
      <p:ext uri="{BB962C8B-B14F-4D97-AF65-F5344CB8AC3E}">
        <p14:creationId xmlns:p14="http://schemas.microsoft.com/office/powerpoint/2010/main" val="20255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Summary</a:t>
            </a:r>
          </a:p>
        </p:txBody>
      </p:sp>
      <p:sp>
        <p:nvSpPr>
          <p:cNvPr id="7" name="TextBox 6">
            <a:extLst>
              <a:ext uri="{FF2B5EF4-FFF2-40B4-BE49-F238E27FC236}">
                <a16:creationId xmlns:a16="http://schemas.microsoft.com/office/drawing/2014/main" id="{EDC01DE1-A17E-0B4A-B632-486D932E527D}"/>
              </a:ext>
            </a:extLst>
          </p:cNvPr>
          <p:cNvSpPr txBox="1"/>
          <p:nvPr/>
        </p:nvSpPr>
        <p:spPr>
          <a:xfrm>
            <a:off x="433587" y="880023"/>
            <a:ext cx="8364338" cy="4770537"/>
          </a:xfrm>
          <a:prstGeom prst="rect">
            <a:avLst/>
          </a:prstGeom>
          <a:noFill/>
        </p:spPr>
        <p:txBody>
          <a:bodyPr wrap="square" rtlCol="0">
            <a:spAutoFit/>
          </a:bodyPr>
          <a:lstStyle/>
          <a:p>
            <a:pPr marL="285750" indent="-285750">
              <a:buFont typeface="Wingdings" panose="05000000000000000000" pitchFamily="2" charset="2"/>
              <a:buChar char="q"/>
            </a:pPr>
            <a:r>
              <a:rPr lang="en-US" sz="1600" dirty="0"/>
              <a:t>There were delays in awarding FY23 eRD109 contracts, ~6 months relative to the start of the FY23 funding. However, there has been good progress overall.</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FY24 eRD109 proposals submitted by 7 July 2023. Contract awards are more likely to coincide with FY24 funding (October 2023) and also due to continuation of FY23 efforts. This will help better align projects with funds and will allow projects to continue uninterrupted. </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FCFD effort is lead by Artur Apresyan at FNAL.</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FCFDv1 (6 channel) submitted to TSMC through IMEC, August 2023:</a:t>
            </a:r>
            <a:endParaRPr lang="en-US" sz="1600" dirty="0">
              <a:cs typeface="Arial" panose="020B0604020202020204" pitchFamily="34" charset="0"/>
            </a:endParaRPr>
          </a:p>
          <a:p>
            <a:pPr marL="742950" lvl="1" indent="-285750">
              <a:buFont typeface="Courier New" panose="02070309020205020404" pitchFamily="49" charset="0"/>
              <a:buChar char="o"/>
            </a:pPr>
            <a:r>
              <a:rPr lang="en-US" sz="1600" dirty="0"/>
              <a:t>Chip passed all of the required checks by IMEC.</a:t>
            </a:r>
            <a:endParaRPr lang="en-US" sz="1600" dirty="0">
              <a:cs typeface="Arial" panose="020B0604020202020204" pitchFamily="34" charset="0"/>
            </a:endParaRPr>
          </a:p>
          <a:p>
            <a:pPr marL="742950" lvl="1" indent="-285750">
              <a:buFont typeface="Courier New" panose="02070309020205020404" pitchFamily="49" charset="0"/>
              <a:buChar char="o"/>
            </a:pPr>
            <a:r>
              <a:rPr lang="en-US" sz="1600" dirty="0">
                <a:cs typeface="Arial" panose="020B0604020202020204" pitchFamily="34" charset="0"/>
              </a:rPr>
              <a:t>Work on chip documentation in progress.</a:t>
            </a:r>
          </a:p>
          <a:p>
            <a:pPr marL="742950" lvl="1" indent="-285750">
              <a:buFont typeface="Courier New" panose="02070309020205020404" pitchFamily="49" charset="0"/>
              <a:buChar char="o"/>
            </a:pPr>
            <a:r>
              <a:rPr lang="en-US" sz="1600" dirty="0">
                <a:cs typeface="Arial" panose="020B0604020202020204" pitchFamily="34" charset="0"/>
              </a:rPr>
              <a:t>Expect testing in November-December 2023.</a:t>
            </a:r>
          </a:p>
          <a:p>
            <a:pPr marL="742950" lvl="1" indent="-285750">
              <a:buFont typeface="Courier New" panose="02070309020205020404" pitchFamily="49" charset="0"/>
              <a:buChar char="o"/>
            </a:pPr>
            <a:r>
              <a:rPr lang="en-US" sz="1600" dirty="0">
                <a:cs typeface="Arial" panose="020B0604020202020204" pitchFamily="34" charset="0"/>
              </a:rPr>
              <a:t>Test PCB under development: standalone tests and with AC-LGAD sensors.</a:t>
            </a:r>
          </a:p>
          <a:p>
            <a:endParaRPr lang="en-US" sz="1600" dirty="0">
              <a:cs typeface="Arial" panose="020B0604020202020204" pitchFamily="34" charset="0"/>
            </a:endParaRPr>
          </a:p>
          <a:p>
            <a:pPr marL="342900" indent="-342900">
              <a:buFont typeface="Wingdings" panose="05000000000000000000" pitchFamily="2" charset="2"/>
              <a:buChar char="q"/>
            </a:pPr>
            <a:r>
              <a:rPr lang="en-US" sz="1600" dirty="0"/>
              <a:t>FCFDv2 FY24-FY25:</a:t>
            </a:r>
          </a:p>
          <a:p>
            <a:pPr marL="800100" lvl="1" indent="-342900">
              <a:buFont typeface="Courier New" panose="02070309020205020404" pitchFamily="49" charset="0"/>
              <a:buChar char="o"/>
            </a:pPr>
            <a:r>
              <a:rPr lang="en-US" sz="1600" dirty="0"/>
              <a:t>To include TDC, readout and global circuitry.</a:t>
            </a:r>
          </a:p>
          <a:p>
            <a:pPr marL="800100" lvl="1" indent="-342900">
              <a:buFont typeface="Courier New" panose="02070309020205020404" pitchFamily="49" charset="0"/>
              <a:buChar char="o"/>
            </a:pPr>
            <a:endParaRPr lang="en-US" sz="1600" dirty="0"/>
          </a:p>
          <a:p>
            <a:pPr marL="342900" indent="-342900">
              <a:buFont typeface="Wingdings" panose="05000000000000000000" pitchFamily="2" charset="2"/>
              <a:buChar char="q"/>
            </a:pPr>
            <a:r>
              <a:rPr lang="en-US" sz="1600" dirty="0"/>
              <a:t>FCFDv3 FY25 production.</a:t>
            </a:r>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10</a:t>
            </a:fld>
            <a:endParaRPr lang="en-US"/>
          </a:p>
        </p:txBody>
      </p:sp>
    </p:spTree>
    <p:extLst>
      <p:ext uri="{BB962C8B-B14F-4D97-AF65-F5344CB8AC3E}">
        <p14:creationId xmlns:p14="http://schemas.microsoft.com/office/powerpoint/2010/main" val="30581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150A8-C747-49CA-8CCB-2C71D24559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graphicFrame>
        <p:nvGraphicFramePr>
          <p:cNvPr id="5" name="Table 4">
            <a:extLst>
              <a:ext uri="{FF2B5EF4-FFF2-40B4-BE49-F238E27FC236}">
                <a16:creationId xmlns:a16="http://schemas.microsoft.com/office/drawing/2014/main" id="{55F0FFFF-7EF5-45A5-8E13-0D4DDE1B64D1}"/>
              </a:ext>
            </a:extLst>
          </p:cNvPr>
          <p:cNvGraphicFramePr>
            <a:graphicFrameLocks noGrp="1"/>
          </p:cNvGraphicFramePr>
          <p:nvPr>
            <p:extLst>
              <p:ext uri="{D42A27DB-BD31-4B8C-83A1-F6EECF244321}">
                <p14:modId xmlns:p14="http://schemas.microsoft.com/office/powerpoint/2010/main" val="286538388"/>
              </p:ext>
            </p:extLst>
          </p:nvPr>
        </p:nvGraphicFramePr>
        <p:xfrm>
          <a:off x="465191" y="683196"/>
          <a:ext cx="7109014" cy="5806440"/>
        </p:xfrm>
        <a:graphic>
          <a:graphicData uri="http://schemas.openxmlformats.org/drawingml/2006/table">
            <a:tbl>
              <a:tblPr firstRow="1" bandRow="1">
                <a:tableStyleId>{5C22544A-7EE6-4342-B048-85BDC9FD1C3A}</a:tableStyleId>
              </a:tblPr>
              <a:tblGrid>
                <a:gridCol w="2116814">
                  <a:extLst>
                    <a:ext uri="{9D8B030D-6E8A-4147-A177-3AD203B41FA5}">
                      <a16:colId xmlns:a16="http://schemas.microsoft.com/office/drawing/2014/main" val="172926859"/>
                    </a:ext>
                  </a:extLst>
                </a:gridCol>
                <a:gridCol w="1635720">
                  <a:extLst>
                    <a:ext uri="{9D8B030D-6E8A-4147-A177-3AD203B41FA5}">
                      <a16:colId xmlns:a16="http://schemas.microsoft.com/office/drawing/2014/main" val="3463441786"/>
                    </a:ext>
                  </a:extLst>
                </a:gridCol>
                <a:gridCol w="1678240">
                  <a:extLst>
                    <a:ext uri="{9D8B030D-6E8A-4147-A177-3AD203B41FA5}">
                      <a16:colId xmlns:a16="http://schemas.microsoft.com/office/drawing/2014/main" val="406351280"/>
                    </a:ext>
                  </a:extLst>
                </a:gridCol>
                <a:gridCol w="1678240">
                  <a:extLst>
                    <a:ext uri="{9D8B030D-6E8A-4147-A177-3AD203B41FA5}">
                      <a16:colId xmlns:a16="http://schemas.microsoft.com/office/drawing/2014/main" val="3908878730"/>
                    </a:ext>
                  </a:extLst>
                </a:gridCol>
              </a:tblGrid>
              <a:tr h="0">
                <a:tc>
                  <a:txBody>
                    <a:bodyPr/>
                    <a:lstStyle/>
                    <a:p>
                      <a:r>
                        <a:rPr lang="en-US" sz="900" dirty="0"/>
                        <a:t>Detector System</a:t>
                      </a:r>
                    </a:p>
                  </a:txBody>
                  <a:tcPr/>
                </a:tc>
                <a:tc>
                  <a:txBody>
                    <a:bodyPr/>
                    <a:lstStyle/>
                    <a:p>
                      <a:r>
                        <a:rPr lang="en-US" sz="900" dirty="0"/>
                        <a:t>Channels</a:t>
                      </a:r>
                    </a:p>
                  </a:txBody>
                  <a:tcPr/>
                </a:tc>
                <a:tc>
                  <a:txBody>
                    <a:bodyPr/>
                    <a:lstStyle/>
                    <a:p>
                      <a:r>
                        <a:rPr lang="en-US" sz="900" dirty="0"/>
                        <a:t>Nominal Readout Technology</a:t>
                      </a:r>
                    </a:p>
                  </a:txBody>
                  <a:tcPr/>
                </a:tc>
                <a:tc>
                  <a:txBody>
                    <a:bodyPr/>
                    <a:lstStyle/>
                    <a:p>
                      <a:r>
                        <a:rPr lang="en-US" sz="900" dirty="0"/>
                        <a:t>eRD109 Initiatives</a:t>
                      </a:r>
                    </a:p>
                  </a:txBody>
                  <a:tcPr/>
                </a:tc>
                <a:extLst>
                  <a:ext uri="{0D108BD9-81ED-4DB2-BD59-A6C34878D82A}">
                    <a16:rowId xmlns:a16="http://schemas.microsoft.com/office/drawing/2014/main" val="2546426192"/>
                  </a:ext>
                </a:extLst>
              </a:tr>
              <a:tr h="173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Si Tracking: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3 vertex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2 sagitta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5 backward disks,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5 forward disks</a:t>
                      </a:r>
                    </a:p>
                  </a:txBody>
                  <a:tcPr/>
                </a:tc>
                <a:tc>
                  <a:txBody>
                    <a:bodyPr/>
                    <a:lstStyle/>
                    <a:p>
                      <a:r>
                        <a:rPr lang="en-US" sz="900" dirty="0"/>
                        <a:t>7 m^2 </a:t>
                      </a:r>
                    </a:p>
                    <a:p>
                      <a:r>
                        <a:rPr lang="en-US" sz="900" dirty="0"/>
                        <a:t>36 B pixels</a:t>
                      </a:r>
                    </a:p>
                    <a:p>
                      <a:r>
                        <a:rPr lang="en-US" sz="900" dirty="0"/>
                        <a:t>5,200 MAPS sensors</a:t>
                      </a:r>
                    </a:p>
                  </a:txBody>
                  <a:tcPr/>
                </a:tc>
                <a:tc>
                  <a:txBody>
                    <a:bodyPr/>
                    <a:lstStyle/>
                    <a:p>
                      <a:r>
                        <a:rPr lang="en-US" sz="900" dirty="0"/>
                        <a:t>MAPS – ITS-3</a:t>
                      </a:r>
                    </a:p>
                  </a:txBody>
                  <a:tcPr/>
                </a:tc>
                <a:tc>
                  <a:txBody>
                    <a:bodyPr/>
                    <a:lstStyle/>
                    <a:p>
                      <a:endParaRPr lang="en-US" sz="900" dirty="0"/>
                    </a:p>
                  </a:txBody>
                  <a:tcPr/>
                </a:tc>
                <a:extLst>
                  <a:ext uri="{0D108BD9-81ED-4DB2-BD59-A6C34878D82A}">
                    <a16:rowId xmlns:a16="http://schemas.microsoft.com/office/drawing/2014/main" val="1342292927"/>
                  </a:ext>
                </a:extLst>
              </a:tr>
              <a:tr h="173567">
                <a:tc>
                  <a:txBody>
                    <a:bodyPr/>
                    <a:lstStyle/>
                    <a:p>
                      <a:r>
                        <a:rPr lang="en-US" sz="900" dirty="0"/>
                        <a:t>MPGD tracking:</a:t>
                      </a:r>
                    </a:p>
                    <a:p>
                      <a:r>
                        <a:rPr lang="en-US" sz="900" dirty="0"/>
                        <a:t>     layers + disks</a:t>
                      </a:r>
                    </a:p>
                  </a:txBody>
                  <a:tcPr/>
                </a:tc>
                <a:tc>
                  <a:txBody>
                    <a:bodyPr/>
                    <a:lstStyle/>
                    <a:p>
                      <a:r>
                        <a:rPr lang="en-US" sz="900" dirty="0"/>
                        <a:t>202 k</a:t>
                      </a:r>
                    </a:p>
                  </a:txBody>
                  <a:tcPr/>
                </a:tc>
                <a:tc>
                  <a:txBody>
                    <a:bodyPr/>
                    <a:lstStyle/>
                    <a:p>
                      <a:r>
                        <a:rPr lang="en-US" sz="900" dirty="0"/>
                        <a:t>Strips</a:t>
                      </a:r>
                    </a:p>
                  </a:txBody>
                  <a:tcPr/>
                </a:tc>
                <a:tc>
                  <a:txBody>
                    <a:bodyPr/>
                    <a:lstStyle/>
                    <a:p>
                      <a:r>
                        <a:rPr lang="en-US" sz="900" dirty="0"/>
                        <a:t>SALSA</a:t>
                      </a:r>
                    </a:p>
                  </a:txBody>
                  <a:tcPr/>
                </a:tc>
                <a:extLst>
                  <a:ext uri="{0D108BD9-81ED-4DB2-BD59-A6C34878D82A}">
                    <a16:rowId xmlns:a16="http://schemas.microsoft.com/office/drawing/2014/main" val="3978871654"/>
                  </a:ext>
                </a:extLst>
              </a:tr>
              <a:tr h="173567">
                <a:tc>
                  <a:txBody>
                    <a:bodyPr/>
                    <a:lstStyle/>
                    <a:p>
                      <a:r>
                        <a:rPr lang="en-US" sz="900" dirty="0"/>
                        <a:t>Calorimeters: (in P6)</a:t>
                      </a:r>
                    </a:p>
                    <a:p>
                      <a:r>
                        <a:rPr lang="en-US" sz="900" dirty="0"/>
                        <a:t>     Forward:    LFHCAL</a:t>
                      </a:r>
                    </a:p>
                    <a:p>
                      <a:r>
                        <a:rPr lang="en-US" sz="900" dirty="0"/>
                        <a:t>                          </a:t>
                      </a:r>
                      <a:r>
                        <a:rPr lang="en-US" sz="900" dirty="0" err="1"/>
                        <a:t>pECAL</a:t>
                      </a:r>
                      <a:endParaRPr lang="en-US" sz="900" dirty="0"/>
                    </a:p>
                    <a:p>
                      <a:r>
                        <a:rPr lang="en-US" sz="900" dirty="0"/>
                        <a:t>     Barrel:         HCAL</a:t>
                      </a:r>
                    </a:p>
                    <a:p>
                      <a:r>
                        <a:rPr lang="en-US" sz="900" dirty="0"/>
                        <a:t>                          ECAL           </a:t>
                      </a:r>
                      <a:r>
                        <a:rPr lang="en-US" sz="900" dirty="0" err="1"/>
                        <a:t>SciFi</a:t>
                      </a:r>
                      <a:r>
                        <a:rPr lang="en-US" sz="900" dirty="0"/>
                        <a:t>/Pb</a:t>
                      </a:r>
                    </a:p>
                    <a:p>
                      <a:r>
                        <a:rPr lang="en-US" sz="900" dirty="0"/>
                        <a:t>                                              Imaging Si</a:t>
                      </a:r>
                    </a:p>
                    <a:p>
                      <a:r>
                        <a:rPr lang="en-US" sz="900" dirty="0"/>
                        <a:t>     Backward:  ECAL</a:t>
                      </a:r>
                    </a:p>
                    <a:p>
                      <a:r>
                        <a:rPr lang="en-US" sz="900" dirty="0"/>
                        <a:t>                          </a:t>
                      </a:r>
                      <a:r>
                        <a:rPr lang="en-US" sz="900" dirty="0" err="1"/>
                        <a:t>nHCAL</a:t>
                      </a:r>
                      <a:endParaRPr lang="en-US" sz="900" dirty="0"/>
                    </a:p>
                  </a:txBody>
                  <a:tcPr/>
                </a:tc>
                <a:tc>
                  <a:txBody>
                    <a:bodyPr/>
                    <a:lstStyle/>
                    <a:p>
                      <a:endParaRPr lang="en-US" sz="900" dirty="0"/>
                    </a:p>
                    <a:p>
                      <a:r>
                        <a:rPr lang="en-US" sz="900" dirty="0"/>
                        <a:t>63,280</a:t>
                      </a:r>
                    </a:p>
                    <a:p>
                      <a:r>
                        <a:rPr lang="en-US" sz="900" dirty="0"/>
                        <a:t>19,000</a:t>
                      </a:r>
                    </a:p>
                    <a:p>
                      <a:r>
                        <a:rPr lang="en-US" sz="900" dirty="0"/>
                        <a:t>1536</a:t>
                      </a:r>
                    </a:p>
                    <a:p>
                      <a:r>
                        <a:rPr lang="en-US" sz="900" dirty="0"/>
                        <a:t>5760</a:t>
                      </a:r>
                    </a:p>
                    <a:p>
                      <a:r>
                        <a:rPr lang="en-US" sz="900" dirty="0"/>
                        <a:t>500 M</a:t>
                      </a:r>
                    </a:p>
                    <a:p>
                      <a:r>
                        <a:rPr lang="en-US" sz="900" dirty="0"/>
                        <a:t>3256</a:t>
                      </a:r>
                    </a:p>
                    <a:p>
                      <a:r>
                        <a:rPr lang="en-US" sz="900" dirty="0"/>
                        <a:t>3240</a:t>
                      </a:r>
                    </a:p>
                  </a:txBody>
                  <a:tcPr/>
                </a:tc>
                <a:tc>
                  <a:txBody>
                    <a:bodyPr/>
                    <a:lstStyle/>
                    <a:p>
                      <a:endParaRPr lang="en-US" sz="900" dirty="0"/>
                    </a:p>
                    <a:p>
                      <a:r>
                        <a:rPr lang="en-US" sz="900" dirty="0" err="1"/>
                        <a:t>SiPM</a:t>
                      </a:r>
                      <a:endParaRPr lang="en-US" sz="900" dirty="0"/>
                    </a:p>
                    <a:p>
                      <a:r>
                        <a:rPr lang="en-US" sz="900" dirty="0" err="1"/>
                        <a:t>SiPM</a:t>
                      </a:r>
                      <a:endParaRPr lang="en-US" sz="900" dirty="0"/>
                    </a:p>
                    <a:p>
                      <a:r>
                        <a:rPr lang="en-US" sz="900" dirty="0" err="1"/>
                        <a:t>SiPM</a:t>
                      </a:r>
                      <a:endParaRPr lang="en-US" sz="900" dirty="0"/>
                    </a:p>
                    <a:p>
                      <a:r>
                        <a:rPr lang="en-US" sz="900" dirty="0" err="1"/>
                        <a:t>SiPM</a:t>
                      </a:r>
                      <a:endParaRPr lang="en-US" sz="900" dirty="0"/>
                    </a:p>
                    <a:p>
                      <a:r>
                        <a:rPr lang="en-US" sz="900" dirty="0"/>
                        <a:t>Si - ASTROPIXV4</a:t>
                      </a:r>
                    </a:p>
                    <a:p>
                      <a:r>
                        <a:rPr lang="en-US" sz="900" dirty="0" err="1"/>
                        <a:t>SiPM</a:t>
                      </a:r>
                      <a:endParaRPr lang="en-US" sz="900" dirty="0"/>
                    </a:p>
                    <a:p>
                      <a:r>
                        <a:rPr lang="en-US" sz="900" dirty="0" err="1"/>
                        <a:t>SiPM</a:t>
                      </a:r>
                      <a:endParaRPr lang="en-US" sz="900" dirty="0"/>
                    </a:p>
                  </a:txBody>
                  <a:tcPr/>
                </a:tc>
                <a:tc>
                  <a:txBody>
                    <a:bodyPr/>
                    <a:lstStyle/>
                    <a:p>
                      <a:endParaRPr lang="en-US" sz="900" dirty="0"/>
                    </a:p>
                    <a:p>
                      <a:r>
                        <a:rPr lang="en-US" sz="900" dirty="0"/>
                        <a:t>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txBody>
                  <a:tcPr/>
                </a:tc>
                <a:extLst>
                  <a:ext uri="{0D108BD9-81ED-4DB2-BD59-A6C34878D82A}">
                    <a16:rowId xmlns:a16="http://schemas.microsoft.com/office/drawing/2014/main" val="1244280811"/>
                  </a:ext>
                </a:extLst>
              </a:tr>
              <a:tr h="173567">
                <a:tc>
                  <a:txBody>
                    <a:bodyPr/>
                    <a:lstStyle/>
                    <a:p>
                      <a:r>
                        <a:rPr lang="en-US" sz="900" dirty="0"/>
                        <a:t>Far Forward:</a:t>
                      </a:r>
                    </a:p>
                    <a:p>
                      <a:r>
                        <a:rPr lang="en-US" sz="900" dirty="0"/>
                        <a:t>     B0: 4 AC-LGAD layers</a:t>
                      </a:r>
                    </a:p>
                    <a:p>
                      <a:r>
                        <a:rPr lang="en-US" sz="900" dirty="0"/>
                        <a:t>     2 Roman Pots</a:t>
                      </a:r>
                    </a:p>
                    <a:p>
                      <a:r>
                        <a:rPr lang="en-US" sz="900" dirty="0"/>
                        <a:t>     2 Off Momentum</a:t>
                      </a:r>
                    </a:p>
                    <a:p>
                      <a:r>
                        <a:rPr lang="en-US" sz="900" dirty="0"/>
                        <a:t>     ZDC: Crystal Calorimeter</a:t>
                      </a:r>
                    </a:p>
                    <a:p>
                      <a:r>
                        <a:rPr lang="en-US" sz="900" dirty="0"/>
                        <a:t>              32 Silicon pad layer</a:t>
                      </a:r>
                    </a:p>
                    <a:p>
                      <a:r>
                        <a:rPr lang="en-US" sz="900" dirty="0"/>
                        <a:t>              4 silicon pixel layers</a:t>
                      </a:r>
                    </a:p>
                    <a:p>
                      <a:r>
                        <a:rPr lang="en-US" sz="900" dirty="0"/>
                        <a:t>              2 boxes scintillator</a:t>
                      </a:r>
                    </a:p>
                  </a:txBody>
                  <a:tcPr/>
                </a:tc>
                <a:tc>
                  <a:txBody>
                    <a:bodyPr/>
                    <a:lstStyle/>
                    <a:p>
                      <a:endParaRPr lang="en-US" sz="900" dirty="0"/>
                    </a:p>
                    <a:p>
                      <a:r>
                        <a:rPr lang="en-US" sz="900" dirty="0"/>
                        <a:t>1 M</a:t>
                      </a:r>
                    </a:p>
                    <a:p>
                      <a:r>
                        <a:rPr lang="en-US" sz="900" dirty="0"/>
                        <a:t>560 k x 2</a:t>
                      </a:r>
                    </a:p>
                    <a:p>
                      <a:r>
                        <a:rPr lang="en-US" sz="900" dirty="0"/>
                        <a:t>320 k x 2</a:t>
                      </a:r>
                    </a:p>
                    <a:p>
                      <a:r>
                        <a:rPr lang="en-US" sz="900" dirty="0"/>
                        <a:t>400 </a:t>
                      </a:r>
                    </a:p>
                    <a:p>
                      <a:r>
                        <a:rPr lang="en-US" sz="900" dirty="0"/>
                        <a:t>11520</a:t>
                      </a:r>
                    </a:p>
                    <a:p>
                      <a:r>
                        <a:rPr lang="en-US" sz="900" dirty="0"/>
                        <a:t>160 k</a:t>
                      </a:r>
                    </a:p>
                    <a:p>
                      <a:r>
                        <a:rPr lang="en-US" sz="900" dirty="0"/>
                        <a:t>72</a:t>
                      </a:r>
                    </a:p>
                  </a:txBody>
                  <a:tcPr/>
                </a:tc>
                <a:tc>
                  <a:txBody>
                    <a:bodyPr/>
                    <a:lstStyle/>
                    <a:p>
                      <a:endParaRPr lang="en-US" sz="900" dirty="0"/>
                    </a:p>
                    <a:p>
                      <a:r>
                        <a:rPr lang="en-US" sz="900" dirty="0"/>
                        <a:t>AC-LGAD</a:t>
                      </a:r>
                    </a:p>
                    <a:p>
                      <a:r>
                        <a:rPr lang="en-US" sz="900" dirty="0"/>
                        <a:t>AC-LGAG</a:t>
                      </a:r>
                    </a:p>
                    <a:p>
                      <a:r>
                        <a:rPr lang="en-US" sz="900" dirty="0"/>
                        <a:t>AC-LGAD</a:t>
                      </a:r>
                    </a:p>
                    <a:p>
                      <a:r>
                        <a:rPr lang="en-US" sz="900" dirty="0"/>
                        <a:t>APD</a:t>
                      </a:r>
                    </a:p>
                    <a:p>
                      <a:r>
                        <a:rPr lang="en-US" sz="900" dirty="0"/>
                        <a:t>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AC-LGAD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PMT/</a:t>
                      </a:r>
                      <a:r>
                        <a:rPr lang="en-US" sz="900" dirty="0" err="1"/>
                        <a:t>SiPM</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txBody>
                  <a:tcPr/>
                </a:tc>
                <a:extLst>
                  <a:ext uri="{0D108BD9-81ED-4DB2-BD59-A6C34878D82A}">
                    <a16:rowId xmlns:a16="http://schemas.microsoft.com/office/drawing/2014/main" val="3325085835"/>
                  </a:ext>
                </a:extLst>
              </a:tr>
              <a:tr h="173567">
                <a:tc>
                  <a:txBody>
                    <a:bodyPr/>
                    <a:lstStyle/>
                    <a:p>
                      <a:r>
                        <a:rPr lang="en-US" sz="900" dirty="0"/>
                        <a:t>Far Backward:</a:t>
                      </a:r>
                    </a:p>
                    <a:p>
                      <a:r>
                        <a:rPr lang="en-US" sz="900" dirty="0"/>
                        <a:t>     Low Q Tagger 1</a:t>
                      </a:r>
                    </a:p>
                    <a:p>
                      <a:r>
                        <a:rPr lang="en-US" sz="900" dirty="0"/>
                        <a:t>     Low Q Tagger 2</a:t>
                      </a:r>
                    </a:p>
                    <a:p>
                      <a:r>
                        <a:rPr lang="en-US" sz="900" dirty="0"/>
                        <a:t>     2 Calorimeters</a:t>
                      </a:r>
                    </a:p>
                  </a:txBody>
                  <a:tcPr/>
                </a:tc>
                <a:tc>
                  <a:txBody>
                    <a:bodyPr/>
                    <a:lstStyle/>
                    <a:p>
                      <a:endParaRPr lang="en-US" sz="900" dirty="0"/>
                    </a:p>
                    <a:p>
                      <a:r>
                        <a:rPr lang="en-US" sz="900" dirty="0"/>
                        <a:t>1.3 M</a:t>
                      </a:r>
                    </a:p>
                    <a:p>
                      <a:r>
                        <a:rPr lang="en-US" sz="900" dirty="0"/>
                        <a:t>480 k</a:t>
                      </a:r>
                    </a:p>
                    <a:p>
                      <a:r>
                        <a:rPr lang="en-US" sz="900" dirty="0"/>
                        <a:t>700</a:t>
                      </a:r>
                    </a:p>
                  </a:txBody>
                  <a:tcPr/>
                </a:tc>
                <a:tc>
                  <a:txBody>
                    <a:bodyPr/>
                    <a:lstStyle/>
                    <a:p>
                      <a:endParaRPr lang="en-US" sz="900" dirty="0"/>
                    </a:p>
                    <a:p>
                      <a:r>
                        <a:rPr lang="en-US" sz="900" dirty="0">
                          <a:solidFill>
                            <a:schemeClr val="tx1"/>
                          </a:solidFill>
                        </a:rPr>
                        <a:t>Si – Timepix4</a:t>
                      </a:r>
                    </a:p>
                    <a:p>
                      <a:r>
                        <a:rPr lang="en-US" sz="900" dirty="0">
                          <a:solidFill>
                            <a:schemeClr val="tx1"/>
                          </a:solidFill>
                        </a:rPr>
                        <a:t>Si – Timepix4</a:t>
                      </a:r>
                    </a:p>
                    <a:p>
                      <a:r>
                        <a:rPr lang="en-US" sz="900" dirty="0">
                          <a:solidFill>
                            <a:schemeClr val="tx1"/>
                          </a:solidFill>
                        </a:rPr>
                        <a:t>PMT/</a:t>
                      </a:r>
                      <a:r>
                        <a:rPr lang="en-US" sz="900" dirty="0" err="1">
                          <a:solidFill>
                            <a:schemeClr val="tx1"/>
                          </a:solidFill>
                        </a:rPr>
                        <a:t>SiPM</a:t>
                      </a:r>
                      <a:endParaRPr lang="en-US" sz="900" dirty="0">
                        <a:solidFill>
                          <a:schemeClr val="tx1"/>
                        </a:solidFill>
                      </a:endParaRPr>
                    </a:p>
                  </a:txBody>
                  <a:tcPr/>
                </a:tc>
                <a:tc>
                  <a:txBody>
                    <a:bodyPr/>
                    <a:lstStyle/>
                    <a:p>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txBody>
                  <a:tcPr/>
                </a:tc>
                <a:extLst>
                  <a:ext uri="{0D108BD9-81ED-4DB2-BD59-A6C34878D82A}">
                    <a16:rowId xmlns:a16="http://schemas.microsoft.com/office/drawing/2014/main" val="2010638859"/>
                  </a:ext>
                </a:extLst>
              </a:tr>
              <a:tr h="173567">
                <a:tc>
                  <a:txBody>
                    <a:bodyPr/>
                    <a:lstStyle/>
                    <a:p>
                      <a:r>
                        <a:rPr lang="en-US" sz="900" dirty="0"/>
                        <a:t>PID-TOF</a:t>
                      </a:r>
                    </a:p>
                    <a:p>
                      <a:r>
                        <a:rPr lang="en-US" sz="900" dirty="0"/>
                        <a:t>     Barrel TOF CTTL</a:t>
                      </a:r>
                    </a:p>
                    <a:p>
                      <a:r>
                        <a:rPr lang="en-US" sz="900" dirty="0"/>
                        <a:t>     Hadron Endcap TOF FTTL </a:t>
                      </a:r>
                    </a:p>
                  </a:txBody>
                  <a:tcPr/>
                </a:tc>
                <a:tc>
                  <a:txBody>
                    <a:bodyPr/>
                    <a:lstStyle/>
                    <a:p>
                      <a:endParaRPr lang="en-US" sz="900" dirty="0"/>
                    </a:p>
                    <a:p>
                      <a:r>
                        <a:rPr lang="en-US" sz="900" dirty="0"/>
                        <a:t>2.2 M</a:t>
                      </a:r>
                    </a:p>
                    <a:p>
                      <a:r>
                        <a:rPr lang="en-US" sz="900" dirty="0"/>
                        <a:t>5.6 M</a:t>
                      </a:r>
                    </a:p>
                  </a:txBody>
                  <a:tcPr/>
                </a:tc>
                <a:tc>
                  <a:txBody>
                    <a:bodyPr/>
                    <a:lstStyle/>
                    <a:p>
                      <a:endParaRPr lang="en-US" sz="900" dirty="0">
                        <a:solidFill>
                          <a:schemeClr val="tx1"/>
                        </a:solidFill>
                      </a:endParaRPr>
                    </a:p>
                    <a:p>
                      <a:r>
                        <a:rPr lang="en-US" sz="900" dirty="0">
                          <a:solidFill>
                            <a:schemeClr val="tx1"/>
                          </a:solidFill>
                        </a:rPr>
                        <a:t>AC-LGAD - Strip</a:t>
                      </a:r>
                    </a:p>
                    <a:p>
                      <a:r>
                        <a:rPr lang="en-US" sz="900" dirty="0">
                          <a:solidFill>
                            <a:schemeClr val="tx1"/>
                          </a:solidFill>
                        </a:rPr>
                        <a:t>AC-LGAD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rPr>
                        <a:t>EICROCx</a:t>
                      </a:r>
                      <a:r>
                        <a:rPr lang="en-US" sz="900" dirty="0">
                          <a:solidFill>
                            <a:schemeClr val="tx1"/>
                          </a:solidFill>
                        </a:rPr>
                        <a:t>/FCFD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EICROC</a:t>
                      </a:r>
                    </a:p>
                  </a:txBody>
                  <a:tcPr/>
                </a:tc>
                <a:extLst>
                  <a:ext uri="{0D108BD9-81ED-4DB2-BD59-A6C34878D82A}">
                    <a16:rowId xmlns:a16="http://schemas.microsoft.com/office/drawing/2014/main" val="2976705908"/>
                  </a:ext>
                </a:extLst>
              </a:tr>
              <a:tr h="173567">
                <a:tc>
                  <a:txBody>
                    <a:bodyPr/>
                    <a:lstStyle/>
                    <a:p>
                      <a:r>
                        <a:rPr lang="en-US" sz="900" dirty="0"/>
                        <a:t>PID-Cherenkov:</a:t>
                      </a:r>
                    </a:p>
                    <a:p>
                      <a:r>
                        <a:rPr lang="en-US" sz="900" dirty="0"/>
                        <a:t>     </a:t>
                      </a:r>
                      <a:r>
                        <a:rPr lang="en-US" sz="900" dirty="0" err="1"/>
                        <a:t>dRICH</a:t>
                      </a:r>
                      <a:endParaRPr lang="en-US" sz="900" dirty="0"/>
                    </a:p>
                    <a:p>
                      <a:r>
                        <a:rPr lang="en-US" sz="900" dirty="0"/>
                        <a:t>    </a:t>
                      </a:r>
                    </a:p>
                    <a:p>
                      <a:r>
                        <a:rPr lang="en-US" sz="900" dirty="0"/>
                        <a:t>     </a:t>
                      </a:r>
                      <a:r>
                        <a:rPr lang="en-US" sz="900" dirty="0" err="1"/>
                        <a:t>pfRICH</a:t>
                      </a:r>
                      <a:r>
                        <a:rPr lang="en-US" sz="900" dirty="0"/>
                        <a:t> </a:t>
                      </a:r>
                    </a:p>
                    <a:p>
                      <a:endParaRPr lang="en-US" sz="900" dirty="0"/>
                    </a:p>
                    <a:p>
                      <a:r>
                        <a:rPr lang="en-US" sz="900" dirty="0"/>
                        <a:t>     </a:t>
                      </a:r>
                      <a:r>
                        <a:rPr lang="en-US" sz="900" dirty="0" err="1"/>
                        <a:t>hpDIRC</a:t>
                      </a:r>
                      <a:endParaRPr lang="en-US" sz="900" dirty="0"/>
                    </a:p>
                  </a:txBody>
                  <a:tcPr/>
                </a:tc>
                <a:tc>
                  <a:txBody>
                    <a:bodyPr/>
                    <a:lstStyle/>
                    <a:p>
                      <a:endParaRPr lang="en-US" sz="900" dirty="0"/>
                    </a:p>
                    <a:p>
                      <a:r>
                        <a:rPr lang="en-US" sz="900" dirty="0"/>
                        <a:t>344,064</a:t>
                      </a:r>
                    </a:p>
                    <a:p>
                      <a:endParaRPr lang="en-US" sz="900" dirty="0"/>
                    </a:p>
                    <a:p>
                      <a:r>
                        <a:rPr lang="en-US" sz="900" dirty="0"/>
                        <a:t>69632</a:t>
                      </a:r>
                    </a:p>
                    <a:p>
                      <a:endParaRPr lang="en-US" sz="900" dirty="0">
                        <a:solidFill>
                          <a:schemeClr val="tx1"/>
                        </a:solidFill>
                      </a:endParaRPr>
                    </a:p>
                    <a:p>
                      <a:r>
                        <a:rPr lang="en-US" sz="900" dirty="0"/>
                        <a:t>69362</a:t>
                      </a:r>
                    </a:p>
                  </a:txBody>
                  <a:tcPr/>
                </a:tc>
                <a:tc>
                  <a:txBody>
                    <a:bodyPr/>
                    <a:lstStyle/>
                    <a:p>
                      <a:endParaRPr lang="en-US" sz="900" dirty="0">
                        <a:solidFill>
                          <a:schemeClr val="tx1"/>
                        </a:solidFill>
                      </a:endParaRPr>
                    </a:p>
                    <a:p>
                      <a:r>
                        <a:rPr lang="en-US" sz="900" dirty="0" err="1">
                          <a:solidFill>
                            <a:schemeClr val="tx1"/>
                          </a:solidFill>
                        </a:rPr>
                        <a:t>SiPM</a:t>
                      </a:r>
                      <a:endParaRPr lang="en-US" sz="900" dirty="0">
                        <a:solidFill>
                          <a:schemeClr val="tx1"/>
                        </a:solidFill>
                      </a:endParaRPr>
                    </a:p>
                    <a:p>
                      <a:endParaRPr lang="en-US" sz="900" dirty="0">
                        <a:solidFill>
                          <a:schemeClr val="tx1"/>
                        </a:solidFill>
                      </a:endParaRPr>
                    </a:p>
                    <a:p>
                      <a:r>
                        <a:rPr lang="en-US" sz="900" dirty="0">
                          <a:solidFill>
                            <a:schemeClr val="tx1"/>
                          </a:solidFill>
                        </a:rPr>
                        <a:t>HRPPD</a:t>
                      </a:r>
                    </a:p>
                    <a:p>
                      <a:endParaRPr lang="en-US" sz="900" dirty="0">
                        <a:solidFill>
                          <a:schemeClr val="tx1"/>
                        </a:solidFill>
                      </a:endParaRPr>
                    </a:p>
                    <a:p>
                      <a:r>
                        <a:rPr lang="en-US" sz="900" dirty="0">
                          <a:solidFill>
                            <a:schemeClr val="tx1"/>
                          </a:solidFill>
                        </a:rPr>
                        <a:t>MCP-PMT/HRPPD</a:t>
                      </a:r>
                    </a:p>
                  </a:txBody>
                  <a:tcPr/>
                </a:tc>
                <a:tc>
                  <a:txBody>
                    <a:bodyPr/>
                    <a:lstStyle/>
                    <a:p>
                      <a:endParaRPr lang="en-US" sz="900" dirty="0">
                        <a:solidFill>
                          <a:schemeClr val="tx1"/>
                        </a:solidFill>
                      </a:endParaRPr>
                    </a:p>
                    <a:p>
                      <a:r>
                        <a:rPr lang="en-US" sz="900" dirty="0">
                          <a:solidFill>
                            <a:schemeClr val="tx1"/>
                          </a:solidFill>
                        </a:rPr>
                        <a:t>ALCOR</a:t>
                      </a:r>
                    </a:p>
                    <a:p>
                      <a:endParaRPr lang="en-US" sz="900" dirty="0">
                        <a:solidFill>
                          <a:schemeClr val="tx1"/>
                        </a:solidFill>
                      </a:endParaRPr>
                    </a:p>
                    <a:p>
                      <a:r>
                        <a:rPr lang="en-US" sz="900" dirty="0">
                          <a:solidFill>
                            <a:schemeClr val="tx1"/>
                          </a:solidFill>
                        </a:rPr>
                        <a:t>HGCROC/EICROC/FCFD</a:t>
                      </a:r>
                    </a:p>
                    <a:p>
                      <a:endParaRPr lang="en-US" sz="900" dirty="0">
                        <a:solidFill>
                          <a:schemeClr val="tx1"/>
                        </a:solidFill>
                      </a:endParaRPr>
                    </a:p>
                    <a:p>
                      <a:r>
                        <a:rPr lang="en-US" sz="900" dirty="0">
                          <a:solidFill>
                            <a:schemeClr val="tx1"/>
                          </a:solidFill>
                        </a:rPr>
                        <a:t>HGCROC/EICROC/FCFD</a:t>
                      </a:r>
                    </a:p>
                  </a:txBody>
                  <a:tcPr/>
                </a:tc>
                <a:extLst>
                  <a:ext uri="{0D108BD9-81ED-4DB2-BD59-A6C34878D82A}">
                    <a16:rowId xmlns:a16="http://schemas.microsoft.com/office/drawing/2014/main" val="3720287452"/>
                  </a:ext>
                </a:extLst>
              </a:tr>
            </a:tbl>
          </a:graphicData>
        </a:graphic>
      </p:graphicFrame>
      <p:sp>
        <p:nvSpPr>
          <p:cNvPr id="6" name="Title 1">
            <a:extLst>
              <a:ext uri="{FF2B5EF4-FFF2-40B4-BE49-F238E27FC236}">
                <a16:creationId xmlns:a16="http://schemas.microsoft.com/office/drawing/2014/main" id="{53BF5932-DA33-45EF-9BAF-1D0A6F96044C}"/>
              </a:ext>
            </a:extLst>
          </p:cNvPr>
          <p:cNvSpPr>
            <a:spLocks noGrp="1"/>
          </p:cNvSpPr>
          <p:nvPr>
            <p:ph type="title"/>
          </p:nvPr>
        </p:nvSpPr>
        <p:spPr>
          <a:xfrm>
            <a:off x="301652" y="196941"/>
            <a:ext cx="6695560" cy="510417"/>
          </a:xfrm>
        </p:spPr>
        <p:txBody>
          <a:bodyPr>
            <a:normAutofit/>
          </a:bodyPr>
          <a:lstStyle/>
          <a:p>
            <a:r>
              <a:rPr lang="en-US" sz="2000" dirty="0" err="1"/>
              <a:t>ePIC</a:t>
            </a:r>
            <a:r>
              <a:rPr lang="en-US" sz="2000" dirty="0"/>
              <a:t> Readout Channels </a:t>
            </a:r>
            <a:r>
              <a:rPr lang="en-US" sz="1400" dirty="0"/>
              <a:t>(w/ Project P6 updates in WBS 6.10.08)</a:t>
            </a:r>
          </a:p>
        </p:txBody>
      </p:sp>
      <p:sp>
        <p:nvSpPr>
          <p:cNvPr id="8" name="Content Placeholder 2">
            <a:extLst>
              <a:ext uri="{FF2B5EF4-FFF2-40B4-BE49-F238E27FC236}">
                <a16:creationId xmlns:a16="http://schemas.microsoft.com/office/drawing/2014/main" id="{E2D16267-1847-4239-ACF0-CBE125120119}"/>
              </a:ext>
            </a:extLst>
          </p:cNvPr>
          <p:cNvSpPr txBox="1">
            <a:spLocks/>
          </p:cNvSpPr>
          <p:nvPr/>
        </p:nvSpPr>
        <p:spPr>
          <a:xfrm>
            <a:off x="7624761" y="707358"/>
            <a:ext cx="1398345" cy="918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HGCROC – Si/PMTs</a:t>
            </a:r>
          </a:p>
          <a:p>
            <a:pPr marL="0" indent="0">
              <a:buNone/>
            </a:pPr>
            <a:r>
              <a:rPr lang="en-US" sz="1000" dirty="0"/>
              <a:t>H2GCROC – </a:t>
            </a:r>
            <a:r>
              <a:rPr lang="en-US" sz="1000" dirty="0" err="1"/>
              <a:t>SiPMs</a:t>
            </a:r>
            <a:endParaRPr lang="en-US" sz="1000" dirty="0"/>
          </a:p>
          <a:p>
            <a:pPr marL="0" indent="0">
              <a:buNone/>
            </a:pPr>
            <a:r>
              <a:rPr lang="en-US" sz="1000" dirty="0"/>
              <a:t>EICROC – AC-LGAD</a:t>
            </a:r>
          </a:p>
        </p:txBody>
      </p:sp>
      <p:sp>
        <p:nvSpPr>
          <p:cNvPr id="3" name="Rectangle 2">
            <a:extLst>
              <a:ext uri="{FF2B5EF4-FFF2-40B4-BE49-F238E27FC236}">
                <a16:creationId xmlns:a16="http://schemas.microsoft.com/office/drawing/2014/main" id="{D264F623-1C61-44CA-AE53-99404D617289}"/>
              </a:ext>
            </a:extLst>
          </p:cNvPr>
          <p:cNvSpPr/>
          <p:nvPr/>
        </p:nvSpPr>
        <p:spPr>
          <a:xfrm>
            <a:off x="7624761" y="683196"/>
            <a:ext cx="1398345" cy="8190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F4C8A-C822-4609-ADE5-7F22441742ED}"/>
              </a:ext>
            </a:extLst>
          </p:cNvPr>
          <p:cNvSpPr/>
          <p:nvPr/>
        </p:nvSpPr>
        <p:spPr>
          <a:xfrm>
            <a:off x="412751" y="5107976"/>
            <a:ext cx="7324994" cy="277934"/>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43633F6-1563-4D68-A2E3-B771A11F65EC}"/>
              </a:ext>
            </a:extLst>
          </p:cNvPr>
          <p:cNvSpPr/>
          <p:nvPr/>
        </p:nvSpPr>
        <p:spPr>
          <a:xfrm>
            <a:off x="412750" y="6026218"/>
            <a:ext cx="7324994" cy="43098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A469F52-D982-4D33-8A22-DF3B5434C391}"/>
              </a:ext>
            </a:extLst>
          </p:cNvPr>
          <p:cNvSpPr txBox="1">
            <a:spLocks/>
          </p:cNvSpPr>
          <p:nvPr/>
        </p:nvSpPr>
        <p:spPr>
          <a:xfrm>
            <a:off x="7737745" y="5077099"/>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sp>
        <p:nvSpPr>
          <p:cNvPr id="16" name="Content Placeholder 2">
            <a:extLst>
              <a:ext uri="{FF2B5EF4-FFF2-40B4-BE49-F238E27FC236}">
                <a16:creationId xmlns:a16="http://schemas.microsoft.com/office/drawing/2014/main" id="{C0D27AAD-0C9D-4E9A-8CC6-DC6CE65338C5}"/>
              </a:ext>
            </a:extLst>
          </p:cNvPr>
          <p:cNvSpPr txBox="1">
            <a:spLocks/>
          </p:cNvSpPr>
          <p:nvPr/>
        </p:nvSpPr>
        <p:spPr>
          <a:xfrm>
            <a:off x="7727820" y="6050417"/>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294297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150A8-C747-49CA-8CCB-2C71D24559E5}"/>
              </a:ext>
            </a:extLst>
          </p:cNvPr>
          <p:cNvSpPr>
            <a:spLocks noGrp="1"/>
          </p:cNvSpPr>
          <p:nvPr>
            <p:ph type="sldNum" sz="quarter" idx="12"/>
          </p:nvPr>
        </p:nvSpPr>
        <p:spPr/>
        <p:txBody>
          <a:bodyPr/>
          <a:lstStyle/>
          <a:p>
            <a:fld id="{893C5830-40F3-F04E-B2E3-10E6672BA8FF}" type="slidenum">
              <a:rPr lang="en-US" smtClean="0"/>
              <a:t>3</a:t>
            </a:fld>
            <a:endParaRPr lang="en-US"/>
          </a:p>
        </p:txBody>
      </p:sp>
      <p:sp>
        <p:nvSpPr>
          <p:cNvPr id="6" name="Title 1">
            <a:extLst>
              <a:ext uri="{FF2B5EF4-FFF2-40B4-BE49-F238E27FC236}">
                <a16:creationId xmlns:a16="http://schemas.microsoft.com/office/drawing/2014/main" id="{53BF5932-DA33-45EF-9BAF-1D0A6F96044C}"/>
              </a:ext>
            </a:extLst>
          </p:cNvPr>
          <p:cNvSpPr>
            <a:spLocks noGrp="1"/>
          </p:cNvSpPr>
          <p:nvPr>
            <p:ph type="title"/>
          </p:nvPr>
        </p:nvSpPr>
        <p:spPr>
          <a:xfrm>
            <a:off x="301651" y="196941"/>
            <a:ext cx="7002663" cy="510417"/>
          </a:xfrm>
        </p:spPr>
        <p:txBody>
          <a:bodyPr>
            <a:normAutofit/>
          </a:bodyPr>
          <a:lstStyle/>
          <a:p>
            <a:r>
              <a:rPr lang="en-US" sz="2000" dirty="0" err="1"/>
              <a:t>ePIC</a:t>
            </a:r>
            <a:r>
              <a:rPr lang="en-US" sz="2000" dirty="0"/>
              <a:t> Readout Electronics</a:t>
            </a:r>
          </a:p>
        </p:txBody>
      </p:sp>
      <p:graphicFrame>
        <p:nvGraphicFramePr>
          <p:cNvPr id="7" name="Table 2">
            <a:extLst>
              <a:ext uri="{FF2B5EF4-FFF2-40B4-BE49-F238E27FC236}">
                <a16:creationId xmlns:a16="http://schemas.microsoft.com/office/drawing/2014/main" id="{F43ED36F-69A8-437B-89E7-77A478F7C7A9}"/>
              </a:ext>
            </a:extLst>
          </p:cNvPr>
          <p:cNvGraphicFramePr>
            <a:graphicFrameLocks noGrp="1"/>
          </p:cNvGraphicFramePr>
          <p:nvPr>
            <p:extLst/>
          </p:nvPr>
        </p:nvGraphicFramePr>
        <p:xfrm>
          <a:off x="1283692" y="1907119"/>
          <a:ext cx="6576615" cy="3474720"/>
        </p:xfrm>
        <a:graphic>
          <a:graphicData uri="http://schemas.openxmlformats.org/drawingml/2006/table">
            <a:tbl>
              <a:tblPr firstRow="1" bandRow="1">
                <a:tableStyleId>{5C22544A-7EE6-4342-B048-85BDC9FD1C3A}</a:tableStyleId>
              </a:tblPr>
              <a:tblGrid>
                <a:gridCol w="1381983">
                  <a:extLst>
                    <a:ext uri="{9D8B030D-6E8A-4147-A177-3AD203B41FA5}">
                      <a16:colId xmlns:a16="http://schemas.microsoft.com/office/drawing/2014/main" val="3108014019"/>
                    </a:ext>
                  </a:extLst>
                </a:gridCol>
                <a:gridCol w="1215990">
                  <a:extLst>
                    <a:ext uri="{9D8B030D-6E8A-4147-A177-3AD203B41FA5}">
                      <a16:colId xmlns:a16="http://schemas.microsoft.com/office/drawing/2014/main" val="2568056412"/>
                    </a:ext>
                  </a:extLst>
                </a:gridCol>
                <a:gridCol w="1563830">
                  <a:extLst>
                    <a:ext uri="{9D8B030D-6E8A-4147-A177-3AD203B41FA5}">
                      <a16:colId xmlns:a16="http://schemas.microsoft.com/office/drawing/2014/main" val="1054917339"/>
                    </a:ext>
                  </a:extLst>
                </a:gridCol>
                <a:gridCol w="1230086">
                  <a:extLst>
                    <a:ext uri="{9D8B030D-6E8A-4147-A177-3AD203B41FA5}">
                      <a16:colId xmlns:a16="http://schemas.microsoft.com/office/drawing/2014/main" val="271365912"/>
                    </a:ext>
                  </a:extLst>
                </a:gridCol>
                <a:gridCol w="1184726">
                  <a:extLst>
                    <a:ext uri="{9D8B030D-6E8A-4147-A177-3AD203B41FA5}">
                      <a16:colId xmlns:a16="http://schemas.microsoft.com/office/drawing/2014/main" val="59122336"/>
                    </a:ext>
                  </a:extLst>
                </a:gridCol>
              </a:tblGrid>
              <a:tr h="0">
                <a:tc rowSpan="2">
                  <a:txBody>
                    <a:bodyPr/>
                    <a:lstStyle/>
                    <a:p>
                      <a:pPr algn="ctr"/>
                      <a:r>
                        <a:rPr lang="en-US" sz="1400" dirty="0"/>
                        <a:t>Detector</a:t>
                      </a:r>
                    </a:p>
                    <a:p>
                      <a:pPr algn="ctr"/>
                      <a:r>
                        <a:rPr lang="en-US" sz="1400" dirty="0"/>
                        <a:t>Group</a:t>
                      </a:r>
                    </a:p>
                  </a:txBody>
                  <a:tcPr/>
                </a:tc>
                <a:tc gridSpan="4">
                  <a:txBody>
                    <a:bodyPr/>
                    <a:lstStyle/>
                    <a:p>
                      <a:pPr algn="ctr"/>
                      <a:r>
                        <a:rPr lang="en-US" sz="1400" dirty="0"/>
                        <a:t>Channels</a:t>
                      </a:r>
                    </a:p>
                  </a:txBody>
                  <a:tcPr/>
                </a:tc>
                <a:tc hMerge="1">
                  <a:txBody>
                    <a:bodyPr/>
                    <a:lstStyle/>
                    <a:p>
                      <a:r>
                        <a:rPr lang="en-US" dirty="0"/>
                        <a:t>AC-LGAD</a:t>
                      </a:r>
                    </a:p>
                  </a:txBody>
                  <a:tcPr/>
                </a:tc>
                <a:tc hMerge="1">
                  <a:txBody>
                    <a:bodyPr/>
                    <a:lstStyle/>
                    <a:p>
                      <a:r>
                        <a:rPr lang="en-US" dirty="0" err="1"/>
                        <a:t>SiPM</a:t>
                      </a:r>
                      <a:r>
                        <a:rPr lang="en-US" dirty="0"/>
                        <a:t>/PMT</a:t>
                      </a:r>
                    </a:p>
                  </a:txBody>
                  <a:tcPr/>
                </a:tc>
                <a:tc hMerge="1">
                  <a:txBody>
                    <a:bodyPr/>
                    <a:lstStyle/>
                    <a:p>
                      <a:r>
                        <a:rPr lang="en-US" dirty="0"/>
                        <a:t>MPGD</a:t>
                      </a:r>
                    </a:p>
                  </a:txBody>
                  <a:tcPr/>
                </a:tc>
                <a:extLst>
                  <a:ext uri="{0D108BD9-81ED-4DB2-BD59-A6C34878D82A}">
                    <a16:rowId xmlns:a16="http://schemas.microsoft.com/office/drawing/2014/main" val="1820277805"/>
                  </a:ext>
                </a:extLst>
              </a:tr>
              <a:tr h="0">
                <a:tc vMerge="1">
                  <a:txBody>
                    <a:bodyPr/>
                    <a:lstStyle/>
                    <a:p>
                      <a:endParaRPr lang="en-US"/>
                    </a:p>
                  </a:txBody>
                  <a:tcPr/>
                </a:tc>
                <a:tc>
                  <a:txBody>
                    <a:bodyPr/>
                    <a:lstStyle/>
                    <a:p>
                      <a:pPr algn="ctr"/>
                      <a:r>
                        <a:rPr lang="en-US" sz="1400" dirty="0"/>
                        <a:t>MAPS</a:t>
                      </a:r>
                    </a:p>
                  </a:txBody>
                  <a:tcPr>
                    <a:solidFill>
                      <a:schemeClr val="accent1">
                        <a:lumMod val="60000"/>
                        <a:lumOff val="40000"/>
                      </a:schemeClr>
                    </a:solidFill>
                  </a:tcPr>
                </a:tc>
                <a:tc>
                  <a:txBody>
                    <a:bodyPr/>
                    <a:lstStyle/>
                    <a:p>
                      <a:pPr algn="ctr"/>
                      <a:r>
                        <a:rPr lang="en-US" sz="1400" dirty="0"/>
                        <a:t>AC-LGAD, HRPPD</a:t>
                      </a:r>
                    </a:p>
                  </a:txBody>
                  <a:tcPr>
                    <a:solidFill>
                      <a:schemeClr val="accent1">
                        <a:lumMod val="60000"/>
                        <a:lumOff val="40000"/>
                      </a:schemeClr>
                    </a:solidFill>
                  </a:tcPr>
                </a:tc>
                <a:tc>
                  <a:txBody>
                    <a:bodyPr/>
                    <a:lstStyle/>
                    <a:p>
                      <a:pPr algn="ctr"/>
                      <a:r>
                        <a:rPr lang="en-US" sz="1400" dirty="0" err="1"/>
                        <a:t>SiPM</a:t>
                      </a:r>
                      <a:r>
                        <a:rPr lang="en-US" sz="1400" dirty="0"/>
                        <a:t>/PMT</a:t>
                      </a:r>
                    </a:p>
                  </a:txBody>
                  <a:tcPr>
                    <a:solidFill>
                      <a:schemeClr val="accent1">
                        <a:lumMod val="60000"/>
                        <a:lumOff val="40000"/>
                      </a:schemeClr>
                    </a:solidFill>
                  </a:tcPr>
                </a:tc>
                <a:tc>
                  <a:txBody>
                    <a:bodyPr/>
                    <a:lstStyle/>
                    <a:p>
                      <a:pPr algn="ctr"/>
                      <a:r>
                        <a:rPr lang="en-US" sz="1400" dirty="0"/>
                        <a:t>MPGD</a:t>
                      </a:r>
                    </a:p>
                  </a:txBody>
                  <a:tcPr>
                    <a:solidFill>
                      <a:schemeClr val="accent1">
                        <a:lumMod val="60000"/>
                        <a:lumOff val="40000"/>
                      </a:schemeClr>
                    </a:solidFill>
                  </a:tcPr>
                </a:tc>
                <a:extLst>
                  <a:ext uri="{0D108BD9-81ED-4DB2-BD59-A6C34878D82A}">
                    <a16:rowId xmlns:a16="http://schemas.microsoft.com/office/drawing/2014/main" val="2765043537"/>
                  </a:ext>
                </a:extLst>
              </a:tr>
              <a:tr h="0">
                <a:tc>
                  <a:txBody>
                    <a:bodyPr/>
                    <a:lstStyle/>
                    <a:p>
                      <a:r>
                        <a:rPr lang="en-US" sz="1400" dirty="0"/>
                        <a:t>Tracking</a:t>
                      </a:r>
                    </a:p>
                  </a:txBody>
                  <a:tcPr/>
                </a:tc>
                <a:tc>
                  <a:txBody>
                    <a:bodyPr/>
                    <a:lstStyle/>
                    <a:p>
                      <a:r>
                        <a:rPr lang="en-US" sz="1400" dirty="0"/>
                        <a:t>36 B</a:t>
                      </a:r>
                    </a:p>
                  </a:txBody>
                  <a:tcPr/>
                </a:tc>
                <a:tc>
                  <a:txBody>
                    <a:bodyPr/>
                    <a:lstStyle/>
                    <a:p>
                      <a:endParaRPr lang="en-US" sz="1400" dirty="0"/>
                    </a:p>
                  </a:txBody>
                  <a:tcPr/>
                </a:tc>
                <a:tc>
                  <a:txBody>
                    <a:bodyPr/>
                    <a:lstStyle/>
                    <a:p>
                      <a:endParaRPr lang="en-US" sz="1400" dirty="0"/>
                    </a:p>
                  </a:txBody>
                  <a:tcPr/>
                </a:tc>
                <a:tc>
                  <a:txBody>
                    <a:bodyPr/>
                    <a:lstStyle/>
                    <a:p>
                      <a:r>
                        <a:rPr lang="en-US" sz="1400" dirty="0"/>
                        <a:t>202 k</a:t>
                      </a:r>
                    </a:p>
                  </a:txBody>
                  <a:tcPr/>
                </a:tc>
                <a:extLst>
                  <a:ext uri="{0D108BD9-81ED-4DB2-BD59-A6C34878D82A}">
                    <a16:rowId xmlns:a16="http://schemas.microsoft.com/office/drawing/2014/main" val="245431622"/>
                  </a:ext>
                </a:extLst>
              </a:tr>
              <a:tr h="0">
                <a:tc>
                  <a:txBody>
                    <a:bodyPr/>
                    <a:lstStyle/>
                    <a:p>
                      <a:r>
                        <a:rPr lang="en-US" sz="1400" dirty="0"/>
                        <a:t>Calorimeters</a:t>
                      </a:r>
                    </a:p>
                  </a:txBody>
                  <a:tcPr/>
                </a:tc>
                <a:tc>
                  <a:txBody>
                    <a:bodyPr/>
                    <a:lstStyle/>
                    <a:p>
                      <a:r>
                        <a:rPr lang="en-US" sz="1400" dirty="0"/>
                        <a:t>88 M</a:t>
                      </a:r>
                    </a:p>
                  </a:txBody>
                  <a:tcPr/>
                </a:tc>
                <a:tc>
                  <a:txBody>
                    <a:bodyPr/>
                    <a:lstStyle/>
                    <a:p>
                      <a:endParaRPr lang="en-US" sz="1400" dirty="0"/>
                    </a:p>
                  </a:txBody>
                  <a:tcPr/>
                </a:tc>
                <a:tc>
                  <a:txBody>
                    <a:bodyPr/>
                    <a:lstStyle/>
                    <a:p>
                      <a:r>
                        <a:rPr lang="en-US" sz="1400" dirty="0"/>
                        <a:t>123 k</a:t>
                      </a:r>
                    </a:p>
                  </a:txBody>
                  <a:tcPr/>
                </a:tc>
                <a:tc>
                  <a:txBody>
                    <a:bodyPr/>
                    <a:lstStyle/>
                    <a:p>
                      <a:endParaRPr lang="en-US" sz="1400" dirty="0"/>
                    </a:p>
                  </a:txBody>
                  <a:tcPr/>
                </a:tc>
                <a:extLst>
                  <a:ext uri="{0D108BD9-81ED-4DB2-BD59-A6C34878D82A}">
                    <a16:rowId xmlns:a16="http://schemas.microsoft.com/office/drawing/2014/main" val="2694732534"/>
                  </a:ext>
                </a:extLst>
              </a:tr>
              <a:tr h="0">
                <a:tc>
                  <a:txBody>
                    <a:bodyPr/>
                    <a:lstStyle/>
                    <a:p>
                      <a:r>
                        <a:rPr lang="en-US" sz="1400" dirty="0"/>
                        <a:t>Far Forward</a:t>
                      </a:r>
                    </a:p>
                  </a:txBody>
                  <a:tcPr/>
                </a:tc>
                <a:tc>
                  <a:txBody>
                    <a:bodyPr/>
                    <a:lstStyle/>
                    <a:p>
                      <a:r>
                        <a:rPr lang="en-US" sz="1400" dirty="0"/>
                        <a:t>300 M</a:t>
                      </a:r>
                    </a:p>
                  </a:txBody>
                  <a:tcPr/>
                </a:tc>
                <a:tc>
                  <a:txBody>
                    <a:bodyPr/>
                    <a:lstStyle/>
                    <a:p>
                      <a:r>
                        <a:rPr lang="en-US" sz="1400" dirty="0"/>
                        <a:t>2.3 M</a:t>
                      </a:r>
                    </a:p>
                  </a:txBody>
                  <a:tcPr/>
                </a:tc>
                <a:tc>
                  <a:txBody>
                    <a:bodyPr/>
                    <a:lstStyle/>
                    <a:p>
                      <a:r>
                        <a:rPr lang="en-US" sz="1400" dirty="0"/>
                        <a:t>170 k</a:t>
                      </a:r>
                    </a:p>
                  </a:txBody>
                  <a:tcPr/>
                </a:tc>
                <a:tc>
                  <a:txBody>
                    <a:bodyPr/>
                    <a:lstStyle/>
                    <a:p>
                      <a:endParaRPr lang="en-US" sz="1400" dirty="0"/>
                    </a:p>
                  </a:txBody>
                  <a:tcPr/>
                </a:tc>
                <a:extLst>
                  <a:ext uri="{0D108BD9-81ED-4DB2-BD59-A6C34878D82A}">
                    <a16:rowId xmlns:a16="http://schemas.microsoft.com/office/drawing/2014/main" val="2245916656"/>
                  </a:ext>
                </a:extLst>
              </a:tr>
              <a:tr h="0">
                <a:tc>
                  <a:txBody>
                    <a:bodyPr/>
                    <a:lstStyle/>
                    <a:p>
                      <a:r>
                        <a:rPr lang="en-US" sz="1400" dirty="0"/>
                        <a:t>Far Backward</a:t>
                      </a:r>
                    </a:p>
                  </a:txBody>
                  <a:tcPr/>
                </a:tc>
                <a:tc>
                  <a:txBody>
                    <a:bodyPr/>
                    <a:lstStyle/>
                    <a:p>
                      <a:r>
                        <a:rPr lang="en-US" sz="1400" dirty="0"/>
                        <a:t>146 M</a:t>
                      </a:r>
                    </a:p>
                  </a:txBody>
                  <a:tcPr/>
                </a:tc>
                <a:tc>
                  <a:txBody>
                    <a:bodyPr/>
                    <a:lstStyle/>
                    <a:p>
                      <a:endParaRPr lang="en-US" sz="1400" dirty="0"/>
                    </a:p>
                  </a:txBody>
                  <a:tcPr/>
                </a:tc>
                <a:tc>
                  <a:txBody>
                    <a:bodyPr/>
                    <a:lstStyle/>
                    <a:p>
                      <a:r>
                        <a:rPr lang="en-US" sz="1400" dirty="0"/>
                        <a:t>2 k</a:t>
                      </a:r>
                    </a:p>
                  </a:txBody>
                  <a:tcPr/>
                </a:tc>
                <a:tc>
                  <a:txBody>
                    <a:bodyPr/>
                    <a:lstStyle/>
                    <a:p>
                      <a:endParaRPr lang="en-US" sz="1400" dirty="0"/>
                    </a:p>
                  </a:txBody>
                  <a:tcPr/>
                </a:tc>
                <a:extLst>
                  <a:ext uri="{0D108BD9-81ED-4DB2-BD59-A6C34878D82A}">
                    <a16:rowId xmlns:a16="http://schemas.microsoft.com/office/drawing/2014/main" val="3524120926"/>
                  </a:ext>
                </a:extLst>
              </a:tr>
              <a:tr h="0">
                <a:tc>
                  <a:txBody>
                    <a:bodyPr/>
                    <a:lstStyle/>
                    <a:p>
                      <a:r>
                        <a:rPr lang="en-US" sz="1400" dirty="0"/>
                        <a:t>PID</a:t>
                      </a:r>
                    </a:p>
                  </a:txBody>
                  <a:tcPr/>
                </a:tc>
                <a:tc>
                  <a:txBody>
                    <a:bodyPr/>
                    <a:lstStyle/>
                    <a:p>
                      <a:endParaRPr lang="en-US" sz="1400" dirty="0"/>
                    </a:p>
                  </a:txBody>
                  <a:tcPr/>
                </a:tc>
                <a:tc>
                  <a:txBody>
                    <a:bodyPr/>
                    <a:lstStyle/>
                    <a:p>
                      <a:r>
                        <a:rPr lang="en-US" sz="1400" dirty="0"/>
                        <a:t>7.8 M</a:t>
                      </a:r>
                      <a:r>
                        <a:rPr lang="en-US" sz="1400" dirty="0">
                          <a:solidFill>
                            <a:srgbClr val="FF0000"/>
                          </a:solidFill>
                        </a:rPr>
                        <a:t> + 140k</a:t>
                      </a:r>
                    </a:p>
                  </a:txBody>
                  <a:tcPr/>
                </a:tc>
                <a:tc>
                  <a:txBody>
                    <a:bodyPr/>
                    <a:lstStyle/>
                    <a:p>
                      <a:r>
                        <a:rPr lang="en-US" sz="1400" dirty="0"/>
                        <a:t>320 k</a:t>
                      </a:r>
                    </a:p>
                  </a:txBody>
                  <a:tcPr/>
                </a:tc>
                <a:tc>
                  <a:txBody>
                    <a:bodyPr/>
                    <a:lstStyle/>
                    <a:p>
                      <a:endParaRPr lang="en-US" sz="1400" dirty="0"/>
                    </a:p>
                  </a:txBody>
                  <a:tcPr/>
                </a:tc>
                <a:extLst>
                  <a:ext uri="{0D108BD9-81ED-4DB2-BD59-A6C34878D82A}">
                    <a16:rowId xmlns:a16="http://schemas.microsoft.com/office/drawing/2014/main" val="1370947641"/>
                  </a:ext>
                </a:extLst>
              </a:tr>
              <a:tr h="0">
                <a:tc>
                  <a:txBody>
                    <a:bodyPr/>
                    <a:lstStyle/>
                    <a:p>
                      <a:r>
                        <a:rPr lang="en-US" sz="1400" dirty="0"/>
                        <a:t>TOTAL</a:t>
                      </a:r>
                    </a:p>
                  </a:txBody>
                  <a:tcPr>
                    <a:solidFill>
                      <a:schemeClr val="accent1">
                        <a:lumMod val="60000"/>
                        <a:lumOff val="40000"/>
                      </a:schemeClr>
                    </a:solidFill>
                  </a:tcPr>
                </a:tc>
                <a:tc>
                  <a:txBody>
                    <a:bodyPr/>
                    <a:lstStyle/>
                    <a:p>
                      <a:r>
                        <a:rPr lang="en-US" sz="1400" dirty="0"/>
                        <a:t>36.5 B</a:t>
                      </a:r>
                    </a:p>
                  </a:txBody>
                  <a:tcPr>
                    <a:solidFill>
                      <a:schemeClr val="accent1">
                        <a:lumMod val="60000"/>
                        <a:lumOff val="40000"/>
                      </a:schemeClr>
                    </a:solidFill>
                  </a:tcPr>
                </a:tc>
                <a:tc>
                  <a:txBody>
                    <a:bodyPr/>
                    <a:lstStyle/>
                    <a:p>
                      <a:r>
                        <a:rPr lang="en-US" sz="1400" dirty="0"/>
                        <a:t>10.24 M</a:t>
                      </a:r>
                    </a:p>
                  </a:txBody>
                  <a:tcPr>
                    <a:solidFill>
                      <a:schemeClr val="accent1">
                        <a:lumMod val="60000"/>
                        <a:lumOff val="40000"/>
                      </a:schemeClr>
                    </a:solidFill>
                  </a:tcPr>
                </a:tc>
                <a:tc>
                  <a:txBody>
                    <a:bodyPr/>
                    <a:lstStyle/>
                    <a:p>
                      <a:r>
                        <a:rPr lang="en-US" sz="1400" dirty="0"/>
                        <a:t>615 k</a:t>
                      </a:r>
                    </a:p>
                  </a:txBody>
                  <a:tcPr>
                    <a:solidFill>
                      <a:schemeClr val="accent1">
                        <a:lumMod val="60000"/>
                        <a:lumOff val="40000"/>
                      </a:schemeClr>
                    </a:solidFill>
                  </a:tcPr>
                </a:tc>
                <a:tc>
                  <a:txBody>
                    <a:bodyPr/>
                    <a:lstStyle/>
                    <a:p>
                      <a:r>
                        <a:rPr lang="en-US" sz="1400" dirty="0"/>
                        <a:t>202 k</a:t>
                      </a:r>
                    </a:p>
                  </a:txBody>
                  <a:tcPr>
                    <a:solidFill>
                      <a:schemeClr val="accent1">
                        <a:lumMod val="60000"/>
                        <a:lumOff val="40000"/>
                      </a:schemeClr>
                    </a:solidFill>
                  </a:tcPr>
                </a:tc>
                <a:extLst>
                  <a:ext uri="{0D108BD9-81ED-4DB2-BD59-A6C34878D82A}">
                    <a16:rowId xmlns:a16="http://schemas.microsoft.com/office/drawing/2014/main" val="1168593221"/>
                  </a:ext>
                </a:extLst>
              </a:tr>
              <a:tr h="0">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extLst>
                  <a:ext uri="{0D108BD9-81ED-4DB2-BD59-A6C34878D82A}">
                    <a16:rowId xmlns:a16="http://schemas.microsoft.com/office/drawing/2014/main" val="458039484"/>
                  </a:ext>
                </a:extLst>
              </a:tr>
              <a:tr h="0">
                <a:tc>
                  <a:txBody>
                    <a:bodyPr/>
                    <a:lstStyle/>
                    <a:p>
                      <a:r>
                        <a:rPr lang="en-US" sz="1400" dirty="0"/>
                        <a:t>ASIC</a:t>
                      </a:r>
                    </a:p>
                  </a:txBody>
                  <a:tcPr>
                    <a:solidFill>
                      <a:srgbClr val="FFC000"/>
                    </a:solidFill>
                  </a:tcPr>
                </a:tc>
                <a:tc>
                  <a:txBody>
                    <a:bodyPr/>
                    <a:lstStyle/>
                    <a:p>
                      <a:r>
                        <a:rPr lang="en-US" sz="1400" dirty="0"/>
                        <a:t>ITS-3</a:t>
                      </a:r>
                    </a:p>
                  </a:txBody>
                  <a:tcPr>
                    <a:solidFill>
                      <a:srgbClr val="FFC000"/>
                    </a:solidFill>
                  </a:tcPr>
                </a:tc>
                <a:tc>
                  <a:txBody>
                    <a:bodyPr/>
                    <a:lstStyle/>
                    <a:p>
                      <a:r>
                        <a:rPr lang="en-US" sz="1400" dirty="0"/>
                        <a:t>EICROC</a:t>
                      </a:r>
                    </a:p>
                    <a:p>
                      <a:r>
                        <a:rPr lang="en-US" sz="1400" dirty="0"/>
                        <a:t>FCFD</a:t>
                      </a:r>
                    </a:p>
                  </a:txBody>
                  <a:tcPr>
                    <a:solidFill>
                      <a:srgbClr val="FFC000"/>
                    </a:solidFill>
                  </a:tcPr>
                </a:tc>
                <a:tc>
                  <a:txBody>
                    <a:bodyPr/>
                    <a:lstStyle/>
                    <a:p>
                      <a:r>
                        <a:rPr lang="en-US" sz="1400" dirty="0"/>
                        <a:t>Discrete/COTS</a:t>
                      </a:r>
                    </a:p>
                    <a:p>
                      <a:r>
                        <a:rPr lang="en-US" sz="1400" dirty="0"/>
                        <a:t>HGCROC3</a:t>
                      </a:r>
                    </a:p>
                    <a:p>
                      <a:r>
                        <a:rPr lang="en-US" sz="1400" dirty="0"/>
                        <a:t>ALCOR</a:t>
                      </a:r>
                    </a:p>
                  </a:txBody>
                  <a:tcPr>
                    <a:solidFill>
                      <a:srgbClr val="FFC000"/>
                    </a:solidFill>
                  </a:tcPr>
                </a:tc>
                <a:tc>
                  <a:txBody>
                    <a:bodyPr/>
                    <a:lstStyle/>
                    <a:p>
                      <a:r>
                        <a:rPr lang="en-US" sz="1400" dirty="0"/>
                        <a:t>SALSA</a:t>
                      </a:r>
                    </a:p>
                  </a:txBody>
                  <a:tcPr>
                    <a:solidFill>
                      <a:srgbClr val="FFC000"/>
                    </a:solidFill>
                  </a:tcPr>
                </a:tc>
                <a:extLst>
                  <a:ext uri="{0D108BD9-81ED-4DB2-BD59-A6C34878D82A}">
                    <a16:rowId xmlns:a16="http://schemas.microsoft.com/office/drawing/2014/main" val="442920022"/>
                  </a:ext>
                </a:extLst>
              </a:tr>
            </a:tbl>
          </a:graphicData>
        </a:graphic>
      </p:graphicFrame>
      <p:grpSp>
        <p:nvGrpSpPr>
          <p:cNvPr id="12" name="Group 11">
            <a:extLst>
              <a:ext uri="{FF2B5EF4-FFF2-40B4-BE49-F238E27FC236}">
                <a16:creationId xmlns:a16="http://schemas.microsoft.com/office/drawing/2014/main" id="{8BC78A53-7309-4E36-85FD-C420F28166E0}"/>
              </a:ext>
            </a:extLst>
          </p:cNvPr>
          <p:cNvGrpSpPr/>
          <p:nvPr/>
        </p:nvGrpSpPr>
        <p:grpSpPr>
          <a:xfrm>
            <a:off x="3833432" y="4549488"/>
            <a:ext cx="5042018" cy="957373"/>
            <a:chOff x="3906994" y="3350623"/>
            <a:chExt cx="5042018" cy="957373"/>
          </a:xfrm>
        </p:grpSpPr>
        <p:sp>
          <p:nvSpPr>
            <p:cNvPr id="2" name="Rounded Rectangle 1"/>
            <p:cNvSpPr/>
            <p:nvPr/>
          </p:nvSpPr>
          <p:spPr>
            <a:xfrm>
              <a:off x="3906994" y="3350623"/>
              <a:ext cx="3879752" cy="957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2209BFB-B6B4-44C3-9786-BD73CA2842B0}"/>
                </a:ext>
              </a:extLst>
            </p:cNvPr>
            <p:cNvSpPr txBox="1">
              <a:spLocks/>
            </p:cNvSpPr>
            <p:nvPr/>
          </p:nvSpPr>
          <p:spPr>
            <a:xfrm>
              <a:off x="7756787" y="3680611"/>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grpSp>
      <p:grpSp>
        <p:nvGrpSpPr>
          <p:cNvPr id="14" name="Group 13">
            <a:extLst>
              <a:ext uri="{FF2B5EF4-FFF2-40B4-BE49-F238E27FC236}">
                <a16:creationId xmlns:a16="http://schemas.microsoft.com/office/drawing/2014/main" id="{54FB7118-5E18-4604-8912-4F66B984C4FD}"/>
              </a:ext>
            </a:extLst>
          </p:cNvPr>
          <p:cNvGrpSpPr/>
          <p:nvPr/>
        </p:nvGrpSpPr>
        <p:grpSpPr>
          <a:xfrm>
            <a:off x="5166652" y="3354220"/>
            <a:ext cx="3674867" cy="547878"/>
            <a:chOff x="5240214" y="2155355"/>
            <a:chExt cx="3674867" cy="547878"/>
          </a:xfrm>
        </p:grpSpPr>
        <p:sp>
          <p:nvSpPr>
            <p:cNvPr id="11" name="Content Placeholder 2">
              <a:extLst>
                <a:ext uri="{FF2B5EF4-FFF2-40B4-BE49-F238E27FC236}">
                  <a16:creationId xmlns:a16="http://schemas.microsoft.com/office/drawing/2014/main" id="{1160BB17-060C-4D65-8C4A-A65595CA0B0D}"/>
                </a:ext>
              </a:extLst>
            </p:cNvPr>
            <p:cNvSpPr txBox="1">
              <a:spLocks/>
            </p:cNvSpPr>
            <p:nvPr/>
          </p:nvSpPr>
          <p:spPr>
            <a:xfrm>
              <a:off x="7722856" y="2155355"/>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charset="0"/>
                  <a:cs typeface="Arial" charset="0"/>
                </a:rPr>
                <a:t>HRPPD</a:t>
              </a:r>
              <a:endParaRPr kumimoji="0" lang="en-US" sz="1800" b="0" i="0" u="none" strike="noStrike" kern="1200" cap="none" spc="0" normalizeH="0" baseline="0" noProof="0" dirty="0">
                <a:ln>
                  <a:noFill/>
                </a:ln>
                <a:solidFill>
                  <a:srgbClr val="FF0000"/>
                </a:solidFill>
                <a:effectLst/>
                <a:uLnTx/>
                <a:uFillTx/>
                <a:latin typeface="Arial" charset="0"/>
                <a:cs typeface="Arial" charset="0"/>
              </a:endParaRPr>
            </a:p>
          </p:txBody>
        </p:sp>
        <p:cxnSp>
          <p:nvCxnSpPr>
            <p:cNvPr id="13" name="Connector: Curved 12">
              <a:extLst>
                <a:ext uri="{FF2B5EF4-FFF2-40B4-BE49-F238E27FC236}">
                  <a16:creationId xmlns:a16="http://schemas.microsoft.com/office/drawing/2014/main" id="{FABEAE66-05F8-451D-90FD-B40B880FB2C1}"/>
                </a:ext>
              </a:extLst>
            </p:cNvPr>
            <p:cNvCxnSpPr>
              <a:cxnSpLocks/>
            </p:cNvCxnSpPr>
            <p:nvPr/>
          </p:nvCxnSpPr>
          <p:spPr>
            <a:xfrm rot="10800000" flipV="1">
              <a:off x="5240214" y="2280378"/>
              <a:ext cx="2496618" cy="42285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2C06D39-41AD-491D-91FD-639F527F53AB}"/>
              </a:ext>
            </a:extLst>
          </p:cNvPr>
          <p:cNvSpPr txBox="1"/>
          <p:nvPr/>
        </p:nvSpPr>
        <p:spPr>
          <a:xfrm>
            <a:off x="626937" y="758540"/>
            <a:ext cx="7658100" cy="92333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EICROC and HGCROC </a:t>
            </a:r>
            <a:r>
              <a:rPr lang="en-US" i="1" kern="0" dirty="0">
                <a:solidFill>
                  <a:srgbClr val="0000FF"/>
                </a:solidFill>
              </a:rPr>
              <a:t>families</a:t>
            </a:r>
            <a:r>
              <a:rPr lang="en-US" kern="0" dirty="0">
                <a:solidFill>
                  <a:prstClr val="black"/>
                </a:solidFill>
              </a:rPr>
              <a:t> of ASICs have similar interfaces and follow similar developments at OMEGA/IN2P3.</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kern="0" dirty="0">
              <a:solidFill>
                <a:prstClr val="black"/>
              </a:solidFill>
            </a:endParaRPr>
          </a:p>
        </p:txBody>
      </p:sp>
      <p:cxnSp>
        <p:nvCxnSpPr>
          <p:cNvPr id="5" name="Straight Arrow Connector 4">
            <a:extLst>
              <a:ext uri="{FF2B5EF4-FFF2-40B4-BE49-F238E27FC236}">
                <a16:creationId xmlns:a16="http://schemas.microsoft.com/office/drawing/2014/main" id="{01BDA596-49C3-4DD2-983E-757213997840}"/>
              </a:ext>
            </a:extLst>
          </p:cNvPr>
          <p:cNvCxnSpPr/>
          <p:nvPr/>
        </p:nvCxnSpPr>
        <p:spPr>
          <a:xfrm flipV="1">
            <a:off x="4332514" y="5606143"/>
            <a:ext cx="0" cy="750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9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331CB-C928-4B31-9659-EB23D4965D95}"/>
              </a:ext>
            </a:extLst>
          </p:cNvPr>
          <p:cNvSpPr>
            <a:spLocks noGrp="1"/>
          </p:cNvSpPr>
          <p:nvPr>
            <p:ph type="sldNum" sz="quarter" idx="12"/>
          </p:nvPr>
        </p:nvSpPr>
        <p:spPr/>
        <p:txBody>
          <a:bodyPr/>
          <a:lstStyle/>
          <a:p>
            <a:fld id="{893C5830-40F3-F04E-B2E3-10E6672BA8FF}" type="slidenum">
              <a:rPr lang="en-US" smtClean="0"/>
              <a:t>4</a:t>
            </a:fld>
            <a:endParaRPr lang="en-US"/>
          </a:p>
        </p:txBody>
      </p:sp>
      <p:sp>
        <p:nvSpPr>
          <p:cNvPr id="24" name="Title 1">
            <a:extLst>
              <a:ext uri="{FF2B5EF4-FFF2-40B4-BE49-F238E27FC236}">
                <a16:creationId xmlns:a16="http://schemas.microsoft.com/office/drawing/2014/main" id="{02428FFE-0F30-462F-B458-EA0370DB54C9}"/>
              </a:ext>
            </a:extLst>
          </p:cNvPr>
          <p:cNvSpPr txBox="1">
            <a:spLocks/>
          </p:cNvSpPr>
          <p:nvPr/>
        </p:nvSpPr>
        <p:spPr>
          <a:xfrm>
            <a:off x="547687" y="136524"/>
            <a:ext cx="7886700"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pPr>
            <a:r>
              <a:rPr lang="en-US" sz="2000" dirty="0"/>
              <a:t>Scope of the effort</a:t>
            </a:r>
            <a:endParaRPr lang="en-US" sz="1400" dirty="0"/>
          </a:p>
        </p:txBody>
      </p:sp>
      <p:graphicFrame>
        <p:nvGraphicFramePr>
          <p:cNvPr id="2" name="Table 1">
            <a:extLst>
              <a:ext uri="{FF2B5EF4-FFF2-40B4-BE49-F238E27FC236}">
                <a16:creationId xmlns:a16="http://schemas.microsoft.com/office/drawing/2014/main" id="{DA16DC96-740B-498D-BDA8-2E4DFFB51360}"/>
              </a:ext>
            </a:extLst>
          </p:cNvPr>
          <p:cNvGraphicFramePr>
            <a:graphicFrameLocks noGrp="1"/>
          </p:cNvGraphicFramePr>
          <p:nvPr>
            <p:extLst/>
          </p:nvPr>
        </p:nvGraphicFramePr>
        <p:xfrm>
          <a:off x="1175658" y="1397000"/>
          <a:ext cx="6607628" cy="2595880"/>
        </p:xfrm>
        <a:graphic>
          <a:graphicData uri="http://schemas.openxmlformats.org/drawingml/2006/table">
            <a:tbl>
              <a:tblPr firstRow="1" bandRow="1">
                <a:tableStyleId>{5C22544A-7EE6-4342-B048-85BDC9FD1C3A}</a:tableStyleId>
              </a:tblPr>
              <a:tblGrid>
                <a:gridCol w="1643521">
                  <a:extLst>
                    <a:ext uri="{9D8B030D-6E8A-4147-A177-3AD203B41FA5}">
                      <a16:colId xmlns:a16="http://schemas.microsoft.com/office/drawing/2014/main" val="1723603135"/>
                    </a:ext>
                  </a:extLst>
                </a:gridCol>
                <a:gridCol w="1524221">
                  <a:extLst>
                    <a:ext uri="{9D8B030D-6E8A-4147-A177-3AD203B41FA5}">
                      <a16:colId xmlns:a16="http://schemas.microsoft.com/office/drawing/2014/main" val="1649113492"/>
                    </a:ext>
                  </a:extLst>
                </a:gridCol>
                <a:gridCol w="1012371">
                  <a:extLst>
                    <a:ext uri="{9D8B030D-6E8A-4147-A177-3AD203B41FA5}">
                      <a16:colId xmlns:a16="http://schemas.microsoft.com/office/drawing/2014/main" val="3798977521"/>
                    </a:ext>
                  </a:extLst>
                </a:gridCol>
                <a:gridCol w="1066800">
                  <a:extLst>
                    <a:ext uri="{9D8B030D-6E8A-4147-A177-3AD203B41FA5}">
                      <a16:colId xmlns:a16="http://schemas.microsoft.com/office/drawing/2014/main" val="1832411687"/>
                    </a:ext>
                  </a:extLst>
                </a:gridCol>
                <a:gridCol w="1360715">
                  <a:extLst>
                    <a:ext uri="{9D8B030D-6E8A-4147-A177-3AD203B41FA5}">
                      <a16:colId xmlns:a16="http://schemas.microsoft.com/office/drawing/2014/main" val="1472731062"/>
                    </a:ext>
                  </a:extLst>
                </a:gridCol>
              </a:tblGrid>
              <a:tr h="370840">
                <a:tc>
                  <a:txBody>
                    <a:bodyPr/>
                    <a:lstStyle/>
                    <a:p>
                      <a:endParaRPr lang="en-US" dirty="0"/>
                    </a:p>
                  </a:txBody>
                  <a:tcPr/>
                </a:tc>
                <a:tc>
                  <a:txBody>
                    <a:bodyPr/>
                    <a:lstStyle/>
                    <a:p>
                      <a:r>
                        <a:rPr lang="en-US" dirty="0"/>
                        <a:t>#ASICs</a:t>
                      </a:r>
                    </a:p>
                  </a:txBody>
                  <a:tcPr/>
                </a:tc>
                <a:tc>
                  <a:txBody>
                    <a:bodyPr/>
                    <a:lstStyle/>
                    <a:p>
                      <a:r>
                        <a:rPr lang="en-US" dirty="0"/>
                        <a:t>#Wafers</a:t>
                      </a:r>
                    </a:p>
                  </a:txBody>
                  <a:tcPr/>
                </a:tc>
                <a:tc>
                  <a:txBody>
                    <a:bodyPr/>
                    <a:lstStyle/>
                    <a:p>
                      <a:r>
                        <a:rPr lang="en-US" dirty="0"/>
                        <a:t>E/P Run</a:t>
                      </a:r>
                    </a:p>
                  </a:txBody>
                  <a:tcPr/>
                </a:tc>
                <a:tc>
                  <a:txBody>
                    <a:bodyPr/>
                    <a:lstStyle/>
                    <a:p>
                      <a:r>
                        <a:rPr lang="en-US" dirty="0"/>
                        <a:t>Cost/</a:t>
                      </a:r>
                      <a:r>
                        <a:rPr lang="en-US" dirty="0" err="1"/>
                        <a:t>ch</a:t>
                      </a:r>
                      <a:r>
                        <a:rPr lang="en-US" dirty="0"/>
                        <a:t> ($)</a:t>
                      </a:r>
                    </a:p>
                  </a:txBody>
                  <a:tcPr/>
                </a:tc>
                <a:extLst>
                  <a:ext uri="{0D108BD9-81ED-4DB2-BD59-A6C34878D82A}">
                    <a16:rowId xmlns:a16="http://schemas.microsoft.com/office/drawing/2014/main" val="1566291798"/>
                  </a:ext>
                </a:extLst>
              </a:tr>
              <a:tr h="370840">
                <a:tc>
                  <a:txBody>
                    <a:bodyPr/>
                    <a:lstStyle/>
                    <a:p>
                      <a:r>
                        <a:rPr lang="en-US" dirty="0"/>
                        <a:t>Discrete/COTS</a:t>
                      </a:r>
                    </a:p>
                  </a:txBody>
                  <a:tcPr/>
                </a:tc>
                <a:tc>
                  <a:txBody>
                    <a:bodyPr/>
                    <a:lstStyle/>
                    <a:p>
                      <a:r>
                        <a:rPr lang="en-US" dirty="0"/>
                        <a:t>711 digitizers</a:t>
                      </a:r>
                    </a:p>
                  </a:txBody>
                  <a:tcPr/>
                </a:tc>
                <a:tc>
                  <a:txBody>
                    <a:bodyPr/>
                    <a:lstStyle/>
                    <a:p>
                      <a:r>
                        <a:rPr lang="en-US" dirty="0" err="1"/>
                        <a:t>na</a:t>
                      </a:r>
                      <a:endParaRPr lang="en-US" dirty="0"/>
                    </a:p>
                  </a:txBody>
                  <a:tcPr/>
                </a:tc>
                <a:tc>
                  <a:txBody>
                    <a:bodyPr/>
                    <a:lstStyle/>
                    <a:p>
                      <a:r>
                        <a:rPr lang="en-US" dirty="0" err="1"/>
                        <a:t>na</a:t>
                      </a:r>
                      <a:endParaRPr lang="en-US" dirty="0"/>
                    </a:p>
                  </a:txBody>
                  <a:tcPr/>
                </a:tc>
                <a:tc>
                  <a:txBody>
                    <a:bodyPr/>
                    <a:lstStyle/>
                    <a:p>
                      <a:r>
                        <a:rPr lang="en-US" dirty="0"/>
                        <a:t>56</a:t>
                      </a:r>
                    </a:p>
                  </a:txBody>
                  <a:tcPr/>
                </a:tc>
                <a:extLst>
                  <a:ext uri="{0D108BD9-81ED-4DB2-BD59-A6C34878D82A}">
                    <a16:rowId xmlns:a16="http://schemas.microsoft.com/office/drawing/2014/main" val="873038980"/>
                  </a:ext>
                </a:extLst>
              </a:tr>
              <a:tr h="370840">
                <a:tc>
                  <a:txBody>
                    <a:bodyPr/>
                    <a:lstStyle/>
                    <a:p>
                      <a:r>
                        <a:rPr lang="en-US" dirty="0"/>
                        <a:t>H2GCROC</a:t>
                      </a:r>
                    </a:p>
                  </a:txBody>
                  <a:tcPr/>
                </a:tc>
                <a:tc>
                  <a:txBody>
                    <a:bodyPr/>
                    <a:lstStyle/>
                    <a:p>
                      <a:r>
                        <a:rPr lang="en-US" dirty="0"/>
                        <a:t>1.2 k</a:t>
                      </a:r>
                    </a:p>
                  </a:txBody>
                  <a:tcPr/>
                </a:tc>
                <a:tc>
                  <a:txBody>
                    <a:bodyPr/>
                    <a:lstStyle/>
                    <a:p>
                      <a:r>
                        <a:rPr lang="en-US" dirty="0"/>
                        <a:t>3</a:t>
                      </a:r>
                    </a:p>
                  </a:txBody>
                  <a:tcPr/>
                </a:tc>
                <a:tc>
                  <a:txBody>
                    <a:bodyPr/>
                    <a:lstStyle/>
                    <a:p>
                      <a:r>
                        <a:rPr lang="en-US" dirty="0"/>
                        <a:t>E</a:t>
                      </a:r>
                    </a:p>
                  </a:txBody>
                  <a:tcPr/>
                </a:tc>
                <a:tc>
                  <a:txBody>
                    <a:bodyPr/>
                    <a:lstStyle/>
                    <a:p>
                      <a:r>
                        <a:rPr lang="en-US" dirty="0"/>
                        <a:t>5</a:t>
                      </a:r>
                    </a:p>
                  </a:txBody>
                  <a:tcPr/>
                </a:tc>
                <a:extLst>
                  <a:ext uri="{0D108BD9-81ED-4DB2-BD59-A6C34878D82A}">
                    <a16:rowId xmlns:a16="http://schemas.microsoft.com/office/drawing/2014/main" val="1743105017"/>
                  </a:ext>
                </a:extLst>
              </a:tr>
              <a:tr h="370840">
                <a:tc>
                  <a:txBody>
                    <a:bodyPr/>
                    <a:lstStyle/>
                    <a:p>
                      <a:r>
                        <a:rPr lang="en-US" dirty="0"/>
                        <a:t>EICROC</a:t>
                      </a:r>
                    </a:p>
                  </a:txBody>
                  <a:tcPr/>
                </a:tc>
                <a:tc>
                  <a:txBody>
                    <a:bodyPr/>
                    <a:lstStyle/>
                    <a:p>
                      <a:r>
                        <a:rPr lang="en-US" dirty="0"/>
                        <a:t>76 k</a:t>
                      </a:r>
                    </a:p>
                  </a:txBody>
                  <a:tcPr/>
                </a:tc>
                <a:tc>
                  <a:txBody>
                    <a:bodyPr/>
                    <a:lstStyle/>
                    <a:p>
                      <a:r>
                        <a:rPr lang="en-US" dirty="0"/>
                        <a:t>152</a:t>
                      </a:r>
                    </a:p>
                  </a:txBody>
                  <a:tcPr/>
                </a:tc>
                <a:tc>
                  <a:txBody>
                    <a:bodyPr/>
                    <a:lstStyle/>
                    <a:p>
                      <a:r>
                        <a:rPr lang="en-US" dirty="0"/>
                        <a:t>P</a:t>
                      </a:r>
                    </a:p>
                  </a:txBody>
                  <a:tcPr/>
                </a:tc>
                <a:tc>
                  <a:txBody>
                    <a:bodyPr/>
                    <a:lstStyle/>
                    <a:p>
                      <a:r>
                        <a:rPr lang="en-US" dirty="0"/>
                        <a:t>0.2</a:t>
                      </a:r>
                    </a:p>
                  </a:txBody>
                  <a:tcPr/>
                </a:tc>
                <a:extLst>
                  <a:ext uri="{0D108BD9-81ED-4DB2-BD59-A6C34878D82A}">
                    <a16:rowId xmlns:a16="http://schemas.microsoft.com/office/drawing/2014/main" val="43083484"/>
                  </a:ext>
                </a:extLst>
              </a:tr>
              <a:tr h="370840">
                <a:tc>
                  <a:txBody>
                    <a:bodyPr/>
                    <a:lstStyle/>
                    <a:p>
                      <a:r>
                        <a:rPr lang="en-US" dirty="0"/>
                        <a:t>FCFD</a:t>
                      </a:r>
                    </a:p>
                  </a:txBody>
                  <a:tcPr/>
                </a:tc>
                <a:tc>
                  <a:txBody>
                    <a:bodyPr/>
                    <a:lstStyle/>
                    <a:p>
                      <a:r>
                        <a:rPr lang="en-US" dirty="0"/>
                        <a:t>18 k</a:t>
                      </a:r>
                    </a:p>
                  </a:txBody>
                  <a:tcPr/>
                </a:tc>
                <a:tc>
                  <a:txBody>
                    <a:bodyPr/>
                    <a:lstStyle/>
                    <a:p>
                      <a:r>
                        <a:rPr lang="en-US" dirty="0"/>
                        <a:t>37</a:t>
                      </a:r>
                    </a:p>
                  </a:txBody>
                  <a:tcPr/>
                </a:tc>
                <a:tc>
                  <a:txBody>
                    <a:bodyPr/>
                    <a:lstStyle/>
                    <a:p>
                      <a:r>
                        <a:rPr lang="en-US" dirty="0"/>
                        <a:t>P</a:t>
                      </a:r>
                    </a:p>
                  </a:txBody>
                  <a:tcPr/>
                </a:tc>
                <a:tc>
                  <a:txBody>
                    <a:bodyPr/>
                    <a:lstStyle/>
                    <a:p>
                      <a:r>
                        <a:rPr lang="en-US" dirty="0"/>
                        <a:t>0.2</a:t>
                      </a:r>
                    </a:p>
                  </a:txBody>
                  <a:tcPr/>
                </a:tc>
                <a:extLst>
                  <a:ext uri="{0D108BD9-81ED-4DB2-BD59-A6C34878D82A}">
                    <a16:rowId xmlns:a16="http://schemas.microsoft.com/office/drawing/2014/main" val="2554448807"/>
                  </a:ext>
                </a:extLst>
              </a:tr>
              <a:tr h="370840">
                <a:tc>
                  <a:txBody>
                    <a:bodyPr/>
                    <a:lstStyle/>
                    <a:p>
                      <a:r>
                        <a:rPr lang="en-US" dirty="0"/>
                        <a:t>ALCOR</a:t>
                      </a:r>
                    </a:p>
                  </a:txBody>
                  <a:tcPr/>
                </a:tc>
                <a:tc>
                  <a:txBody>
                    <a:bodyPr/>
                    <a:lstStyle/>
                    <a:p>
                      <a:r>
                        <a:rPr lang="en-US" dirty="0"/>
                        <a:t>5.4 k</a:t>
                      </a:r>
                    </a:p>
                  </a:txBody>
                  <a:tcPr/>
                </a:tc>
                <a:tc>
                  <a:txBody>
                    <a:bodyPr/>
                    <a:lstStyle/>
                    <a:p>
                      <a:r>
                        <a:rPr lang="en-US" dirty="0"/>
                        <a:t>11</a:t>
                      </a:r>
                    </a:p>
                  </a:txBody>
                  <a:tcPr/>
                </a:tc>
                <a:tc>
                  <a:txBody>
                    <a:bodyPr/>
                    <a:lstStyle/>
                    <a:p>
                      <a:r>
                        <a:rPr lang="en-US" dirty="0"/>
                        <a:t>E</a:t>
                      </a:r>
                    </a:p>
                  </a:txBody>
                  <a:tcPr/>
                </a:tc>
                <a:tc>
                  <a:txBody>
                    <a:bodyPr/>
                    <a:lstStyle/>
                    <a:p>
                      <a:r>
                        <a:rPr lang="en-US" dirty="0"/>
                        <a:t>1</a:t>
                      </a:r>
                    </a:p>
                  </a:txBody>
                  <a:tcPr/>
                </a:tc>
                <a:extLst>
                  <a:ext uri="{0D108BD9-81ED-4DB2-BD59-A6C34878D82A}">
                    <a16:rowId xmlns:a16="http://schemas.microsoft.com/office/drawing/2014/main" val="2306493455"/>
                  </a:ext>
                </a:extLst>
              </a:tr>
              <a:tr h="370840">
                <a:tc>
                  <a:txBody>
                    <a:bodyPr/>
                    <a:lstStyle/>
                    <a:p>
                      <a:r>
                        <a:rPr lang="en-US" dirty="0"/>
                        <a:t>SALSA</a:t>
                      </a:r>
                    </a:p>
                  </a:txBody>
                  <a:tcPr/>
                </a:tc>
                <a:tc>
                  <a:txBody>
                    <a:bodyPr/>
                    <a:lstStyle/>
                    <a:p>
                      <a:r>
                        <a:rPr lang="en-US" dirty="0"/>
                        <a:t>3.2 k</a:t>
                      </a:r>
                    </a:p>
                  </a:txBody>
                  <a:tcPr/>
                </a:tc>
                <a:tc>
                  <a:txBody>
                    <a:bodyPr/>
                    <a:lstStyle/>
                    <a:p>
                      <a:r>
                        <a:rPr lang="en-US" dirty="0"/>
                        <a:t>7</a:t>
                      </a:r>
                    </a:p>
                  </a:txBody>
                  <a:tcPr/>
                </a:tc>
                <a:tc>
                  <a:txBody>
                    <a:bodyPr/>
                    <a:lstStyle/>
                    <a:p>
                      <a:r>
                        <a:rPr lang="en-US" dirty="0"/>
                        <a:t>E</a:t>
                      </a:r>
                    </a:p>
                  </a:txBody>
                  <a:tcPr/>
                </a:tc>
                <a:tc>
                  <a:txBody>
                    <a:bodyPr/>
                    <a:lstStyle/>
                    <a:p>
                      <a:r>
                        <a:rPr lang="en-US" dirty="0"/>
                        <a:t>2</a:t>
                      </a:r>
                    </a:p>
                  </a:txBody>
                  <a:tcPr/>
                </a:tc>
                <a:extLst>
                  <a:ext uri="{0D108BD9-81ED-4DB2-BD59-A6C34878D82A}">
                    <a16:rowId xmlns:a16="http://schemas.microsoft.com/office/drawing/2014/main" val="2062302102"/>
                  </a:ext>
                </a:extLst>
              </a:tr>
            </a:tbl>
          </a:graphicData>
        </a:graphic>
      </p:graphicFrame>
      <p:sp>
        <p:nvSpPr>
          <p:cNvPr id="9" name="TextBox 8">
            <a:extLst>
              <a:ext uri="{FF2B5EF4-FFF2-40B4-BE49-F238E27FC236}">
                <a16:creationId xmlns:a16="http://schemas.microsoft.com/office/drawing/2014/main" id="{D9F3DFF2-1B80-4F88-844A-168B2DB58529}"/>
              </a:ext>
            </a:extLst>
          </p:cNvPr>
          <p:cNvSpPr txBox="1"/>
          <p:nvPr/>
        </p:nvSpPr>
        <p:spPr>
          <a:xfrm>
            <a:off x="626937" y="649269"/>
            <a:ext cx="7658100" cy="646331"/>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Approximate quantities and costs.</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rPr>
              <a:t>Costs include mask sets, fabrication and packaging, </a:t>
            </a:r>
            <a:r>
              <a:rPr kumimoji="0" lang="en-US" sz="1800" b="0" i="0" u="none" strike="noStrike" kern="0" cap="none" spc="0" normalizeH="0" baseline="0" noProof="0" dirty="0" err="1">
                <a:ln>
                  <a:noFill/>
                </a:ln>
                <a:solidFill>
                  <a:prstClr val="black"/>
                </a:solidFill>
                <a:effectLst/>
                <a:uLnTx/>
                <a:uFillTx/>
              </a:rPr>
              <a:t>wrt</a:t>
            </a:r>
            <a:r>
              <a:rPr kumimoji="0" lang="en-US" sz="1800" b="0" i="0" u="none" strike="noStrike" kern="0" cap="none" spc="0" normalizeH="0" baseline="0" noProof="0" dirty="0">
                <a:ln>
                  <a:noFill/>
                </a:ln>
                <a:solidFill>
                  <a:prstClr val="black"/>
                </a:solidFill>
                <a:effectLst/>
                <a:uLnTx/>
                <a:uFillTx/>
              </a:rPr>
              <a:t> quantities needed.</a:t>
            </a:r>
          </a:p>
        </p:txBody>
      </p:sp>
      <p:sp>
        <p:nvSpPr>
          <p:cNvPr id="10" name="TextBox 9">
            <a:extLst>
              <a:ext uri="{FF2B5EF4-FFF2-40B4-BE49-F238E27FC236}">
                <a16:creationId xmlns:a16="http://schemas.microsoft.com/office/drawing/2014/main" id="{5096F3F8-4BC0-4F72-8A9C-A35B1CD3DC24}"/>
              </a:ext>
            </a:extLst>
          </p:cNvPr>
          <p:cNvSpPr txBox="1"/>
          <p:nvPr/>
        </p:nvSpPr>
        <p:spPr>
          <a:xfrm>
            <a:off x="626937" y="4122226"/>
            <a:ext cx="7658100" cy="2031325"/>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For 12” (300 mm) wafers, ~500 chips per wafer.</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It may be possible to merge H2GCROC and EICROC for lower costs.</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kern="0" dirty="0">
              <a:solidFill>
                <a:prstClr val="black"/>
              </a:solidFill>
            </a:endParaRP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MPW – Multiple Project Wafer run – most of eRD109: &lt;$25 k – 3 months</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Engineering (E) run - &lt;25 wafers: $350 k – 6 – 8 months</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Production (P) run: $250 k masks + $5 k per wafer – 1 year</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Packaging: $3-$5 per chip.</a:t>
            </a:r>
          </a:p>
        </p:txBody>
      </p:sp>
      <p:sp>
        <p:nvSpPr>
          <p:cNvPr id="15" name="TextBox 4">
            <a:extLst>
              <a:ext uri="{FF2B5EF4-FFF2-40B4-BE49-F238E27FC236}">
                <a16:creationId xmlns:a16="http://schemas.microsoft.com/office/drawing/2014/main" id="{8645C920-6818-4CDA-A913-2BD7D974203F}"/>
              </a:ext>
            </a:extLst>
          </p:cNvPr>
          <p:cNvSpPr txBox="1"/>
          <p:nvPr/>
        </p:nvSpPr>
        <p:spPr>
          <a:xfrm>
            <a:off x="7783287" y="2148325"/>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65 nm</a:t>
            </a:r>
          </a:p>
        </p:txBody>
      </p:sp>
      <p:sp>
        <p:nvSpPr>
          <p:cNvPr id="16" name="TextBox 4">
            <a:extLst>
              <a:ext uri="{FF2B5EF4-FFF2-40B4-BE49-F238E27FC236}">
                <a16:creationId xmlns:a16="http://schemas.microsoft.com/office/drawing/2014/main" id="{02032C06-5641-4CD7-985E-AC0605DA7E9A}"/>
              </a:ext>
            </a:extLst>
          </p:cNvPr>
          <p:cNvSpPr txBox="1"/>
          <p:nvPr/>
        </p:nvSpPr>
        <p:spPr>
          <a:xfrm>
            <a:off x="7783286" y="2528868"/>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65 nm</a:t>
            </a:r>
          </a:p>
        </p:txBody>
      </p:sp>
      <p:sp>
        <p:nvSpPr>
          <p:cNvPr id="17" name="TextBox 4">
            <a:extLst>
              <a:ext uri="{FF2B5EF4-FFF2-40B4-BE49-F238E27FC236}">
                <a16:creationId xmlns:a16="http://schemas.microsoft.com/office/drawing/2014/main" id="{746B1A6A-7F93-409D-815B-91DCE2740742}"/>
              </a:ext>
            </a:extLst>
          </p:cNvPr>
          <p:cNvSpPr txBox="1"/>
          <p:nvPr/>
        </p:nvSpPr>
        <p:spPr>
          <a:xfrm>
            <a:off x="7783287" y="2880331"/>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65 nm</a:t>
            </a:r>
          </a:p>
        </p:txBody>
      </p:sp>
      <p:sp>
        <p:nvSpPr>
          <p:cNvPr id="18" name="TextBox 4">
            <a:extLst>
              <a:ext uri="{FF2B5EF4-FFF2-40B4-BE49-F238E27FC236}">
                <a16:creationId xmlns:a16="http://schemas.microsoft.com/office/drawing/2014/main" id="{F2A46DDC-8C6F-49B5-AA86-AAD41892F38B}"/>
              </a:ext>
            </a:extLst>
          </p:cNvPr>
          <p:cNvSpPr txBox="1"/>
          <p:nvPr/>
        </p:nvSpPr>
        <p:spPr>
          <a:xfrm>
            <a:off x="7783287" y="3260874"/>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110 nm</a:t>
            </a:r>
          </a:p>
        </p:txBody>
      </p:sp>
      <p:sp>
        <p:nvSpPr>
          <p:cNvPr id="19" name="TextBox 4">
            <a:extLst>
              <a:ext uri="{FF2B5EF4-FFF2-40B4-BE49-F238E27FC236}">
                <a16:creationId xmlns:a16="http://schemas.microsoft.com/office/drawing/2014/main" id="{67A90AAD-2A32-4113-A850-600C5C25445D}"/>
              </a:ext>
            </a:extLst>
          </p:cNvPr>
          <p:cNvSpPr txBox="1"/>
          <p:nvPr/>
        </p:nvSpPr>
        <p:spPr>
          <a:xfrm>
            <a:off x="7783287" y="3616874"/>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65 nm</a:t>
            </a:r>
          </a:p>
        </p:txBody>
      </p:sp>
      <p:sp>
        <p:nvSpPr>
          <p:cNvPr id="20" name="TextBox 4">
            <a:extLst>
              <a:ext uri="{FF2B5EF4-FFF2-40B4-BE49-F238E27FC236}">
                <a16:creationId xmlns:a16="http://schemas.microsoft.com/office/drawing/2014/main" id="{0728BC22-2C82-452B-A859-413BB9CC5709}"/>
              </a:ext>
            </a:extLst>
          </p:cNvPr>
          <p:cNvSpPr txBox="1"/>
          <p:nvPr/>
        </p:nvSpPr>
        <p:spPr>
          <a:xfrm>
            <a:off x="7783287" y="1791260"/>
            <a:ext cx="1094496"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COTS</a:t>
            </a:r>
          </a:p>
        </p:txBody>
      </p:sp>
      <p:sp>
        <p:nvSpPr>
          <p:cNvPr id="21" name="Rectangle: Rounded Corners 20">
            <a:extLst>
              <a:ext uri="{FF2B5EF4-FFF2-40B4-BE49-F238E27FC236}">
                <a16:creationId xmlns:a16="http://schemas.microsoft.com/office/drawing/2014/main" id="{4F0B6FDD-D0FE-446B-832E-5E7BA6915580}"/>
              </a:ext>
            </a:extLst>
          </p:cNvPr>
          <p:cNvSpPr/>
          <p:nvPr/>
        </p:nvSpPr>
        <p:spPr>
          <a:xfrm>
            <a:off x="828539" y="2944345"/>
            <a:ext cx="7658099" cy="243763"/>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34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eRD109 – R&amp;D Initiatives</a:t>
            </a:r>
          </a:p>
        </p:txBody>
      </p:sp>
      <p:sp>
        <p:nvSpPr>
          <p:cNvPr id="7" name="TextBox 6">
            <a:extLst>
              <a:ext uri="{FF2B5EF4-FFF2-40B4-BE49-F238E27FC236}">
                <a16:creationId xmlns:a16="http://schemas.microsoft.com/office/drawing/2014/main" id="{EDC01DE1-A17E-0B4A-B632-486D932E527D}"/>
              </a:ext>
            </a:extLst>
          </p:cNvPr>
          <p:cNvSpPr txBox="1"/>
          <p:nvPr/>
        </p:nvSpPr>
        <p:spPr>
          <a:xfrm>
            <a:off x="433587" y="847141"/>
            <a:ext cx="8364338" cy="5632311"/>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Addresses ASIC and Electronics R&amp;D needs.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FY23 Proposals submitted in October 2022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Contract awards took longer than expected.</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FY24 Proposals submitted in July 2023</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Contract awards should now be in synch with FY funding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Continuation of previous work.</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Duration of 4 Years.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ASIC &amp; Electronics:</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Discrete/COTS – Calorimeters, </a:t>
            </a:r>
            <a:r>
              <a:rPr lang="en-US" dirty="0" err="1">
                <a:latin typeface="Arial" panose="020B0604020202020204" pitchFamily="34" charset="0"/>
                <a:cs typeface="Arial" panose="020B0604020202020204" pitchFamily="34" charset="0"/>
              </a:rPr>
              <a:t>SiPMs</a:t>
            </a:r>
            <a:r>
              <a:rPr lang="en-US" dirty="0">
                <a:latin typeface="Arial" panose="020B0604020202020204" pitchFamily="34" charset="0"/>
                <a:cs typeface="Arial" panose="020B0604020202020204" pitchFamily="34" charset="0"/>
              </a:rPr>
              <a:t>, 12-14 bit </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H2GCROC – Calorimeters, </a:t>
            </a:r>
            <a:r>
              <a:rPr lang="en-US" dirty="0" err="1">
                <a:latin typeface="Arial" panose="020B0604020202020204" pitchFamily="34" charset="0"/>
                <a:cs typeface="Arial" panose="020B0604020202020204" pitchFamily="34" charset="0"/>
              </a:rPr>
              <a:t>SiPMs</a:t>
            </a:r>
            <a:r>
              <a:rPr lang="en-US" dirty="0">
                <a:latin typeface="Arial" panose="020B0604020202020204" pitchFamily="34" charset="0"/>
                <a:cs typeface="Arial" panose="020B0604020202020204" pitchFamily="34" charset="0"/>
              </a:rPr>
              <a:t>, 10 bit</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EICROC - AC-LGAD, pixel</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FCFD – AC-LGAD, strip</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ALCOR – </a:t>
            </a:r>
            <a:r>
              <a:rPr lang="en-US" dirty="0" err="1">
                <a:latin typeface="Arial" panose="020B0604020202020204" pitchFamily="34" charset="0"/>
                <a:cs typeface="Arial" panose="020B0604020202020204" pitchFamily="34" charset="0"/>
              </a:rPr>
              <a:t>dRICH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SiPM</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p.e.</a:t>
            </a: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SALSA – MPGD.</a:t>
            </a:r>
          </a:p>
          <a:p>
            <a:pPr marL="742950" lvl="1" indent="-285750">
              <a:buFont typeface="Wingdings" panose="05000000000000000000" pitchFamily="2" charset="2"/>
              <a:buChar char="q"/>
            </a:pPr>
            <a:endParaRPr lang="en-US"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srgbClr val="0000FF"/>
                </a:solidFill>
                <a:latin typeface="Arial" panose="020B0604020202020204" pitchFamily="34" charset="0"/>
                <a:cs typeface="Arial" panose="020B0604020202020204" pitchFamily="34" charset="0"/>
              </a:rPr>
              <a:t>Summary follows and more details at DAC R&amp;D Review 31 August 2023.</a:t>
            </a:r>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5</a:t>
            </a:fld>
            <a:endParaRPr lang="en-US"/>
          </a:p>
        </p:txBody>
      </p:sp>
    </p:spTree>
    <p:extLst>
      <p:ext uri="{BB962C8B-B14F-4D97-AF65-F5344CB8AC3E}">
        <p14:creationId xmlns:p14="http://schemas.microsoft.com/office/powerpoint/2010/main" val="261786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4F764-675D-4C72-9E66-4839A8012CE5}"/>
              </a:ext>
            </a:extLst>
          </p:cNvPr>
          <p:cNvSpPr>
            <a:spLocks noGrp="1"/>
          </p:cNvSpPr>
          <p:nvPr>
            <p:ph type="sldNum" sz="quarter" idx="12"/>
          </p:nvPr>
        </p:nvSpPr>
        <p:spPr/>
        <p:txBody>
          <a:bodyPr/>
          <a:lstStyle/>
          <a:p>
            <a:fld id="{893C5830-40F3-F04E-B2E3-10E6672BA8FF}" type="slidenum">
              <a:rPr lang="en-US" smtClean="0"/>
              <a:t>6</a:t>
            </a:fld>
            <a:endParaRPr lang="en-US"/>
          </a:p>
        </p:txBody>
      </p:sp>
      <p:sp>
        <p:nvSpPr>
          <p:cNvPr id="5" name="TextBox 4">
            <a:extLst>
              <a:ext uri="{FF2B5EF4-FFF2-40B4-BE49-F238E27FC236}">
                <a16:creationId xmlns:a16="http://schemas.microsoft.com/office/drawing/2014/main" id="{A2FC414D-DCF5-485C-B058-7F05132F02C9}"/>
              </a:ext>
            </a:extLst>
          </p:cNvPr>
          <p:cNvSpPr txBox="1"/>
          <p:nvPr/>
        </p:nvSpPr>
        <p:spPr>
          <a:xfrm>
            <a:off x="389831" y="5884363"/>
            <a:ext cx="8364338"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Considerable commitment of resources by OMEGA/IN2P3 will enable accelerated and targeted developments.   </a:t>
            </a:r>
          </a:p>
        </p:txBody>
      </p:sp>
      <p:sp>
        <p:nvSpPr>
          <p:cNvPr id="6" name="Title 1">
            <a:extLst>
              <a:ext uri="{FF2B5EF4-FFF2-40B4-BE49-F238E27FC236}">
                <a16:creationId xmlns:a16="http://schemas.microsoft.com/office/drawing/2014/main" id="{3BECA5DA-D417-4347-AA80-C703A86EFB56}"/>
              </a:ext>
            </a:extLst>
          </p:cNvPr>
          <p:cNvSpPr>
            <a:spLocks noGrp="1"/>
          </p:cNvSpPr>
          <p:nvPr>
            <p:ph type="title"/>
          </p:nvPr>
        </p:nvSpPr>
        <p:spPr>
          <a:xfrm>
            <a:off x="467544" y="45038"/>
            <a:ext cx="7360938" cy="800092"/>
          </a:xfrm>
        </p:spPr>
        <p:txBody>
          <a:bodyPr>
            <a:normAutofit/>
          </a:bodyPr>
          <a:lstStyle/>
          <a:p>
            <a:r>
              <a:rPr lang="en-US" sz="2000" dirty="0"/>
              <a:t>FY23 eRD109 Proposals</a:t>
            </a:r>
          </a:p>
        </p:txBody>
      </p:sp>
      <p:graphicFrame>
        <p:nvGraphicFramePr>
          <p:cNvPr id="8" name="Table 7">
            <a:extLst>
              <a:ext uri="{FF2B5EF4-FFF2-40B4-BE49-F238E27FC236}">
                <a16:creationId xmlns:a16="http://schemas.microsoft.com/office/drawing/2014/main" id="{0D69542B-DA86-4889-BC28-A676029D30D6}"/>
              </a:ext>
            </a:extLst>
          </p:cNvPr>
          <p:cNvGraphicFramePr>
            <a:graphicFrameLocks noGrp="1"/>
          </p:cNvGraphicFramePr>
          <p:nvPr>
            <p:extLst>
              <p:ext uri="{D42A27DB-BD31-4B8C-83A1-F6EECF244321}">
                <p14:modId xmlns:p14="http://schemas.microsoft.com/office/powerpoint/2010/main" val="3099222208"/>
              </p:ext>
            </p:extLst>
          </p:nvPr>
        </p:nvGraphicFramePr>
        <p:xfrm>
          <a:off x="1092820" y="889877"/>
          <a:ext cx="6501160" cy="2463802"/>
        </p:xfrm>
        <a:graphic>
          <a:graphicData uri="http://schemas.openxmlformats.org/drawingml/2006/table">
            <a:tbl>
              <a:tblPr firstRow="1" firstCol="1" bandRow="1"/>
              <a:tblGrid>
                <a:gridCol w="371992">
                  <a:extLst>
                    <a:ext uri="{9D8B030D-6E8A-4147-A177-3AD203B41FA5}">
                      <a16:colId xmlns:a16="http://schemas.microsoft.com/office/drawing/2014/main" val="3674167394"/>
                    </a:ext>
                  </a:extLst>
                </a:gridCol>
                <a:gridCol w="2565698">
                  <a:extLst>
                    <a:ext uri="{9D8B030D-6E8A-4147-A177-3AD203B41FA5}">
                      <a16:colId xmlns:a16="http://schemas.microsoft.com/office/drawing/2014/main" val="1460393115"/>
                    </a:ext>
                  </a:extLst>
                </a:gridCol>
                <a:gridCol w="1175771">
                  <a:extLst>
                    <a:ext uri="{9D8B030D-6E8A-4147-A177-3AD203B41FA5}">
                      <a16:colId xmlns:a16="http://schemas.microsoft.com/office/drawing/2014/main" val="3331951562"/>
                    </a:ext>
                  </a:extLst>
                </a:gridCol>
                <a:gridCol w="956749">
                  <a:extLst>
                    <a:ext uri="{9D8B030D-6E8A-4147-A177-3AD203B41FA5}">
                      <a16:colId xmlns:a16="http://schemas.microsoft.com/office/drawing/2014/main" val="3356115054"/>
                    </a:ext>
                  </a:extLst>
                </a:gridCol>
                <a:gridCol w="570850">
                  <a:extLst>
                    <a:ext uri="{9D8B030D-6E8A-4147-A177-3AD203B41FA5}">
                      <a16:colId xmlns:a16="http://schemas.microsoft.com/office/drawing/2014/main" val="759452441"/>
                    </a:ext>
                  </a:extLst>
                </a:gridCol>
                <a:gridCol w="860100">
                  <a:extLst>
                    <a:ext uri="{9D8B030D-6E8A-4147-A177-3AD203B41FA5}">
                      <a16:colId xmlns:a16="http://schemas.microsoft.com/office/drawing/2014/main" val="2128832112"/>
                    </a:ext>
                  </a:extLst>
                </a:gridCol>
              </a:tblGrid>
              <a:tr h="3467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Authors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Sub-Detector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Sensor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Readout 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258616"/>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eRD109_pECAL_readout_prototype_FINAL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 Visser (IU),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Discrete, COTS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184148"/>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eRD109CalorimeterReadout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 Novitzky (ORNL),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(HGCROCv3)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360764"/>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eRD109-alcor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 Ruspa (INFN),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(ALCOR)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470705"/>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ACLGAD_ASIC_Electronics_FY23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Z. Ye (UIC),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Central, Far-Forward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(EICROC1, FCFD1)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892"/>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eRD109_SALSA_proposal_vfinal1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 Neyret (CEA),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Micromegas, GEM, MicroRWell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MPGD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ASIC (SALSA)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513211"/>
                  </a:ext>
                </a:extLst>
              </a:tr>
            </a:tbl>
          </a:graphicData>
        </a:graphic>
      </p:graphicFrame>
      <p:graphicFrame>
        <p:nvGraphicFramePr>
          <p:cNvPr id="9" name="Table 8">
            <a:extLst>
              <a:ext uri="{FF2B5EF4-FFF2-40B4-BE49-F238E27FC236}">
                <a16:creationId xmlns:a16="http://schemas.microsoft.com/office/drawing/2014/main" id="{E903772A-460F-4195-BB53-DE849D9E9202}"/>
              </a:ext>
            </a:extLst>
          </p:cNvPr>
          <p:cNvGraphicFramePr>
            <a:graphicFrameLocks noGrp="1"/>
          </p:cNvGraphicFramePr>
          <p:nvPr>
            <p:extLst>
              <p:ext uri="{D42A27DB-BD31-4B8C-83A1-F6EECF244321}">
                <p14:modId xmlns:p14="http://schemas.microsoft.com/office/powerpoint/2010/main" val="2756788736"/>
              </p:ext>
            </p:extLst>
          </p:nvPr>
        </p:nvGraphicFramePr>
        <p:xfrm>
          <a:off x="1079012" y="3735409"/>
          <a:ext cx="5918200" cy="1994535"/>
        </p:xfrm>
        <a:graphic>
          <a:graphicData uri="http://schemas.openxmlformats.org/drawingml/2006/table">
            <a:tbl>
              <a:tblPr firstRow="1" firstCol="1" bandRow="1"/>
              <a:tblGrid>
                <a:gridCol w="455651">
                  <a:extLst>
                    <a:ext uri="{9D8B030D-6E8A-4147-A177-3AD203B41FA5}">
                      <a16:colId xmlns:a16="http://schemas.microsoft.com/office/drawing/2014/main" val="1726649444"/>
                    </a:ext>
                  </a:extLst>
                </a:gridCol>
                <a:gridCol w="1471961">
                  <a:extLst>
                    <a:ext uri="{9D8B030D-6E8A-4147-A177-3AD203B41FA5}">
                      <a16:colId xmlns:a16="http://schemas.microsoft.com/office/drawing/2014/main" val="1922446081"/>
                    </a:ext>
                  </a:extLst>
                </a:gridCol>
                <a:gridCol w="1616927">
                  <a:extLst>
                    <a:ext uri="{9D8B030D-6E8A-4147-A177-3AD203B41FA5}">
                      <a16:colId xmlns:a16="http://schemas.microsoft.com/office/drawing/2014/main" val="1983598841"/>
                    </a:ext>
                  </a:extLst>
                </a:gridCol>
                <a:gridCol w="1115122">
                  <a:extLst>
                    <a:ext uri="{9D8B030D-6E8A-4147-A177-3AD203B41FA5}">
                      <a16:colId xmlns:a16="http://schemas.microsoft.com/office/drawing/2014/main" val="4290697052"/>
                    </a:ext>
                  </a:extLst>
                </a:gridCol>
                <a:gridCol w="1258539">
                  <a:extLst>
                    <a:ext uri="{9D8B030D-6E8A-4147-A177-3AD203B41FA5}">
                      <a16:colId xmlns:a16="http://schemas.microsoft.com/office/drawing/2014/main" val="1289788699"/>
                    </a:ext>
                  </a:extLst>
                </a:gridCol>
              </a:tblGrid>
              <a:tr h="332740">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Detector/Technology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Discrete/ASIC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Awarded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58328"/>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Discrete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IUCF</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13269647"/>
                  </a:ext>
                </a:extLst>
              </a:tr>
              <a:tr h="10287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H2GCROC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ORNL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36507531"/>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dRICH</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ALCOR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7504777"/>
                  </a:ext>
                </a:extLst>
              </a:tr>
              <a:tr h="213995">
                <a:tc rowSpan="4">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EICROC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Omega/IN2P3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See below</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674988"/>
                  </a:ext>
                </a:extLst>
              </a:tr>
              <a:tr h="18097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FCFD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FNAL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June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12514029"/>
                  </a:ext>
                </a:extLst>
              </a:tr>
              <a:tr h="15240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Barrel L-M Serv. Hybrid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ORNL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39637657"/>
                  </a:ext>
                </a:extLst>
              </a:tr>
              <a:tr h="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r>
                        <a:rPr lang="en-US" sz="1100" baseline="30000">
                          <a:effectLst/>
                          <a:latin typeface="Calibri" panose="020F0502020204030204" pitchFamily="34" charset="0"/>
                          <a:ea typeface="Calibri" panose="020F0502020204030204" pitchFamily="34" charset="0"/>
                          <a:cs typeface="Times New Roman" panose="02020603050405020304" pitchFamily="18" charset="0"/>
                        </a:rPr>
                        <a:t>rd</a:t>
                      </a:r>
                      <a:r>
                        <a:rPr lang="en-US" sz="1100">
                          <a:effectLst/>
                          <a:latin typeface="Calibri" panose="020F0502020204030204" pitchFamily="34" charset="0"/>
                          <a:ea typeface="Calibri" panose="020F0502020204030204" pitchFamily="34" charset="0"/>
                          <a:cs typeface="Times New Roman" panose="02020603050405020304" pitchFamily="18" charset="0"/>
                        </a:rPr>
                        <a:t> Party Evaluation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UCSC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Pending Legal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66496262"/>
                  </a:ext>
                </a:extLst>
              </a:tr>
              <a:tr h="117475">
                <a:tc rowSpan="2">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MPGD/µRWell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SALSA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CEA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May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00787105"/>
                  </a:ext>
                </a:extLst>
              </a:tr>
              <a:tr h="179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USP</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31969800"/>
                  </a:ext>
                </a:extLst>
              </a:tr>
            </a:tbl>
          </a:graphicData>
        </a:graphic>
      </p:graphicFrame>
      <p:sp>
        <p:nvSpPr>
          <p:cNvPr id="10" name="TextBox 9">
            <a:extLst>
              <a:ext uri="{FF2B5EF4-FFF2-40B4-BE49-F238E27FC236}">
                <a16:creationId xmlns:a16="http://schemas.microsoft.com/office/drawing/2014/main" id="{03204EB1-89F5-4C8D-98FF-1C885953E1F6}"/>
              </a:ext>
            </a:extLst>
          </p:cNvPr>
          <p:cNvSpPr txBox="1"/>
          <p:nvPr/>
        </p:nvSpPr>
        <p:spPr>
          <a:xfrm>
            <a:off x="974527" y="3426598"/>
            <a:ext cx="73609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Contract Awards – this took longer than expected.</a:t>
            </a:r>
          </a:p>
        </p:txBody>
      </p:sp>
      <p:cxnSp>
        <p:nvCxnSpPr>
          <p:cNvPr id="3" name="Straight Arrow Connector 2">
            <a:extLst>
              <a:ext uri="{FF2B5EF4-FFF2-40B4-BE49-F238E27FC236}">
                <a16:creationId xmlns:a16="http://schemas.microsoft.com/office/drawing/2014/main" id="{CFF854EB-257B-4082-9154-DA37398408CD}"/>
              </a:ext>
            </a:extLst>
          </p:cNvPr>
          <p:cNvCxnSpPr/>
          <p:nvPr/>
        </p:nvCxnSpPr>
        <p:spPr>
          <a:xfrm flipH="1">
            <a:off x="7141029" y="4909457"/>
            <a:ext cx="587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22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6FDFA-E679-4ED2-AB3E-EECC48CDBDE3}"/>
              </a:ext>
            </a:extLst>
          </p:cNvPr>
          <p:cNvSpPr>
            <a:spLocks noGrp="1"/>
          </p:cNvSpPr>
          <p:nvPr>
            <p:ph type="sldNum" sz="quarter" idx="12"/>
          </p:nvPr>
        </p:nvSpPr>
        <p:spPr/>
        <p:txBody>
          <a:bodyPr/>
          <a:lstStyle/>
          <a:p>
            <a:fld id="{893C5830-40F3-F04E-B2E3-10E6672BA8FF}" type="slidenum">
              <a:rPr lang="en-US" smtClean="0"/>
              <a:t>7</a:t>
            </a:fld>
            <a:endParaRPr lang="en-US"/>
          </a:p>
        </p:txBody>
      </p:sp>
      <p:pic>
        <p:nvPicPr>
          <p:cNvPr id="6" name="Picture 5">
            <a:extLst>
              <a:ext uri="{FF2B5EF4-FFF2-40B4-BE49-F238E27FC236}">
                <a16:creationId xmlns:a16="http://schemas.microsoft.com/office/drawing/2014/main" id="{A9135A72-3876-430A-99A3-A46DABDEC3FC}"/>
              </a:ext>
            </a:extLst>
          </p:cNvPr>
          <p:cNvPicPr>
            <a:picLocks noChangeAspect="1"/>
          </p:cNvPicPr>
          <p:nvPr/>
        </p:nvPicPr>
        <p:blipFill>
          <a:blip r:embed="rId2"/>
          <a:stretch>
            <a:fillRect/>
          </a:stretch>
        </p:blipFill>
        <p:spPr>
          <a:xfrm>
            <a:off x="5770918" y="1256671"/>
            <a:ext cx="2824401" cy="2462213"/>
          </a:xfrm>
          <a:prstGeom prst="rect">
            <a:avLst/>
          </a:prstGeom>
        </p:spPr>
      </p:pic>
      <p:pic>
        <p:nvPicPr>
          <p:cNvPr id="7" name="Picture 6">
            <a:extLst>
              <a:ext uri="{FF2B5EF4-FFF2-40B4-BE49-F238E27FC236}">
                <a16:creationId xmlns:a16="http://schemas.microsoft.com/office/drawing/2014/main" id="{9DF7BD04-D7D5-481F-A085-77F86C168BD1}"/>
              </a:ext>
            </a:extLst>
          </p:cNvPr>
          <p:cNvPicPr>
            <a:picLocks noChangeAspect="1"/>
          </p:cNvPicPr>
          <p:nvPr/>
        </p:nvPicPr>
        <p:blipFill>
          <a:blip r:embed="rId3"/>
          <a:stretch>
            <a:fillRect/>
          </a:stretch>
        </p:blipFill>
        <p:spPr>
          <a:xfrm>
            <a:off x="4061861" y="746458"/>
            <a:ext cx="2133600" cy="1478374"/>
          </a:xfrm>
          <a:prstGeom prst="rect">
            <a:avLst/>
          </a:prstGeom>
        </p:spPr>
      </p:pic>
      <p:pic>
        <p:nvPicPr>
          <p:cNvPr id="8" name="Picture 7">
            <a:extLst>
              <a:ext uri="{FF2B5EF4-FFF2-40B4-BE49-F238E27FC236}">
                <a16:creationId xmlns:a16="http://schemas.microsoft.com/office/drawing/2014/main" id="{E363C311-0D18-4305-9A28-19A83A18F820}"/>
              </a:ext>
            </a:extLst>
          </p:cNvPr>
          <p:cNvPicPr>
            <a:picLocks noChangeAspect="1"/>
          </p:cNvPicPr>
          <p:nvPr/>
        </p:nvPicPr>
        <p:blipFill>
          <a:blip r:embed="rId4"/>
          <a:stretch>
            <a:fillRect/>
          </a:stretch>
        </p:blipFill>
        <p:spPr>
          <a:xfrm>
            <a:off x="447365" y="702404"/>
            <a:ext cx="3189953" cy="1305878"/>
          </a:xfrm>
          <a:prstGeom prst="rect">
            <a:avLst/>
          </a:prstGeom>
        </p:spPr>
      </p:pic>
      <p:sp>
        <p:nvSpPr>
          <p:cNvPr id="11" name="Title 1">
            <a:extLst>
              <a:ext uri="{FF2B5EF4-FFF2-40B4-BE49-F238E27FC236}">
                <a16:creationId xmlns:a16="http://schemas.microsoft.com/office/drawing/2014/main" id="{8649D650-60C2-4876-B7DB-7FD33E367DDE}"/>
              </a:ext>
            </a:extLst>
          </p:cNvPr>
          <p:cNvSpPr txBox="1">
            <a:spLocks/>
          </p:cNvSpPr>
          <p:nvPr/>
        </p:nvSpPr>
        <p:spPr>
          <a:xfrm>
            <a:off x="467544" y="45038"/>
            <a:ext cx="7360938" cy="800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2000" dirty="0"/>
              <a:t>Proposal D - AC-LGAD strip – FCFD </a:t>
            </a:r>
            <a:r>
              <a:rPr lang="en-US" sz="1400" dirty="0"/>
              <a:t>(FNAL)</a:t>
            </a:r>
          </a:p>
        </p:txBody>
      </p:sp>
      <p:sp>
        <p:nvSpPr>
          <p:cNvPr id="13" name="Content Placeholder 2">
            <a:extLst>
              <a:ext uri="{FF2B5EF4-FFF2-40B4-BE49-F238E27FC236}">
                <a16:creationId xmlns:a16="http://schemas.microsoft.com/office/drawing/2014/main" id="{7DDC7B1D-3733-4613-8607-B8DA23E2F4D6}"/>
              </a:ext>
            </a:extLst>
          </p:cNvPr>
          <p:cNvSpPr txBox="1">
            <a:spLocks/>
          </p:cNvSpPr>
          <p:nvPr/>
        </p:nvSpPr>
        <p:spPr>
          <a:xfrm>
            <a:off x="6346152" y="5386256"/>
            <a:ext cx="2416848" cy="970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FCFDv1: FY23</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FCFDv2: FY24 –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FCFDv3: FY25</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15CED99-03E3-4597-A54D-875C1EBF49E5}"/>
              </a:ext>
            </a:extLst>
          </p:cNvPr>
          <p:cNvSpPr txBox="1"/>
          <p:nvPr/>
        </p:nvSpPr>
        <p:spPr>
          <a:xfrm>
            <a:off x="540211" y="3983437"/>
            <a:ext cx="3963425" cy="2554545"/>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rPr>
              <a:t>128 </a:t>
            </a:r>
            <a:r>
              <a:rPr lang="en-US" sz="1600" kern="0" dirty="0" err="1">
                <a:solidFill>
                  <a:prstClr val="black"/>
                </a:solidFill>
              </a:rPr>
              <a:t>ch</a:t>
            </a:r>
            <a:r>
              <a:rPr lang="en-US" sz="1600" kern="0" dirty="0">
                <a:solidFill>
                  <a:prstClr val="black"/>
                </a:solidFill>
              </a:rPr>
              <a:t> strip readout</a:t>
            </a:r>
          </a:p>
          <a:p>
            <a:pPr marL="285750" indent="-285750" defTabSz="457200">
              <a:buFont typeface="Arial" panose="020B0604020202020204" pitchFamily="34" charset="0"/>
              <a:buChar char="•"/>
              <a:defRPr/>
            </a:pPr>
            <a:r>
              <a:rPr lang="en-US" sz="1600" kern="0" dirty="0">
                <a:solidFill>
                  <a:prstClr val="black"/>
                </a:solidFill>
              </a:rPr>
              <a:t>65 nm CMOS</a:t>
            </a:r>
          </a:p>
          <a:p>
            <a:pPr marL="285750" indent="-285750" defTabSz="457200">
              <a:buFont typeface="Arial" panose="020B0604020202020204" pitchFamily="34" charset="0"/>
              <a:buChar char="•"/>
              <a:defRPr/>
            </a:pPr>
            <a:r>
              <a:rPr lang="en-US" sz="1600" kern="0" dirty="0">
                <a:solidFill>
                  <a:prstClr val="black"/>
                </a:solidFill>
              </a:rPr>
              <a:t>Constant Fraction Discriminator</a:t>
            </a:r>
          </a:p>
          <a:p>
            <a:pPr marL="285750" indent="-285750" defTabSz="457200">
              <a:buFont typeface="Arial" panose="020B0604020202020204" pitchFamily="34" charset="0"/>
              <a:buChar char="•"/>
              <a:defRPr/>
            </a:pPr>
            <a:r>
              <a:rPr lang="en-US" sz="1600" kern="0" dirty="0">
                <a:solidFill>
                  <a:prstClr val="black"/>
                </a:solidFill>
              </a:rPr>
              <a:t>Plus TDC, ADC, interfaces</a:t>
            </a:r>
          </a:p>
          <a:p>
            <a:pPr marL="285750" indent="-285750" defTabSz="457200">
              <a:buFont typeface="Arial" panose="020B0604020202020204" pitchFamily="34" charset="0"/>
              <a:buChar char="•"/>
              <a:defRPr/>
            </a:pPr>
            <a:r>
              <a:rPr lang="en-US" sz="1600" kern="0" dirty="0" err="1">
                <a:solidFill>
                  <a:prstClr val="black"/>
                </a:solidFill>
              </a:rPr>
              <a:t>Cdin</a:t>
            </a:r>
            <a:r>
              <a:rPr lang="en-US" sz="1600" kern="0" dirty="0">
                <a:solidFill>
                  <a:prstClr val="black"/>
                </a:solidFill>
              </a:rPr>
              <a:t>:  &lt;15 pF</a:t>
            </a:r>
          </a:p>
          <a:p>
            <a:pPr marL="285750" indent="-285750" defTabSz="457200">
              <a:buFont typeface="Arial" panose="020B0604020202020204" pitchFamily="34" charset="0"/>
              <a:buChar char="•"/>
              <a:defRPr/>
            </a:pPr>
            <a:r>
              <a:rPr lang="en-US" sz="1600" kern="0" dirty="0">
                <a:solidFill>
                  <a:prstClr val="black"/>
                </a:solidFill>
              </a:rPr>
              <a:t>Dynamic Range: 5-40 </a:t>
            </a:r>
            <a:r>
              <a:rPr lang="en-US" sz="1600" kern="0" dirty="0" err="1">
                <a:solidFill>
                  <a:prstClr val="black"/>
                </a:solidFill>
              </a:rPr>
              <a:t>fC</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Timing: 10-30 </a:t>
            </a:r>
            <a:r>
              <a:rPr lang="en-US" sz="1600" kern="0" dirty="0" err="1">
                <a:solidFill>
                  <a:prstClr val="black"/>
                </a:solidFill>
              </a:rPr>
              <a:t>ps</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Links: ~Gbps, multiple</a:t>
            </a:r>
          </a:p>
          <a:p>
            <a:pPr marL="285750" indent="-285750" defTabSz="457200">
              <a:buFont typeface="Arial" panose="020B0604020202020204" pitchFamily="34" charset="0"/>
              <a:buChar char="•"/>
              <a:defRPr/>
            </a:pP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Considerable synergy with FNAL.</a:t>
            </a:r>
          </a:p>
        </p:txBody>
      </p:sp>
      <p:pic>
        <p:nvPicPr>
          <p:cNvPr id="3" name="Picture 2">
            <a:extLst>
              <a:ext uri="{FF2B5EF4-FFF2-40B4-BE49-F238E27FC236}">
                <a16:creationId xmlns:a16="http://schemas.microsoft.com/office/drawing/2014/main" id="{19836DC7-C971-40B3-B447-CB2F270A17DE}"/>
              </a:ext>
            </a:extLst>
          </p:cNvPr>
          <p:cNvPicPr>
            <a:picLocks noChangeAspect="1"/>
          </p:cNvPicPr>
          <p:nvPr/>
        </p:nvPicPr>
        <p:blipFill>
          <a:blip r:embed="rId5"/>
          <a:stretch>
            <a:fillRect/>
          </a:stretch>
        </p:blipFill>
        <p:spPr>
          <a:xfrm>
            <a:off x="814018" y="2156589"/>
            <a:ext cx="3415813" cy="1691816"/>
          </a:xfrm>
          <a:prstGeom prst="rect">
            <a:avLst/>
          </a:prstGeom>
        </p:spPr>
      </p:pic>
      <p:sp>
        <p:nvSpPr>
          <p:cNvPr id="10" name="Content Placeholder 2">
            <a:extLst>
              <a:ext uri="{FF2B5EF4-FFF2-40B4-BE49-F238E27FC236}">
                <a16:creationId xmlns:a16="http://schemas.microsoft.com/office/drawing/2014/main" id="{012AF465-54DA-4D6D-8999-BEA38B61EA8E}"/>
              </a:ext>
            </a:extLst>
          </p:cNvPr>
          <p:cNvSpPr txBox="1">
            <a:spLocks/>
          </p:cNvSpPr>
          <p:nvPr/>
        </p:nvSpPr>
        <p:spPr>
          <a:xfrm>
            <a:off x="4148012" y="3868330"/>
            <a:ext cx="4614987" cy="1732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FCFDv0 – characterization with charge injection, laser, beta, and proton beam.</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&lt;25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 &gt;6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fC</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timing.</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FCFDv1 – 6 channel designed and submitted (August 2023).</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5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FY24 eRD109 Proposals &amp; Costs</a:t>
            </a:r>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8</a:t>
            </a:fld>
            <a:endParaRPr lang="en-US"/>
          </a:p>
        </p:txBody>
      </p:sp>
      <p:sp>
        <p:nvSpPr>
          <p:cNvPr id="5" name="TextBox 4">
            <a:extLst>
              <a:ext uri="{FF2B5EF4-FFF2-40B4-BE49-F238E27FC236}">
                <a16:creationId xmlns:a16="http://schemas.microsoft.com/office/drawing/2014/main" id="{A2FC414D-DCF5-485C-B058-7F05132F02C9}"/>
              </a:ext>
            </a:extLst>
          </p:cNvPr>
          <p:cNvSpPr txBox="1"/>
          <p:nvPr/>
        </p:nvSpPr>
        <p:spPr>
          <a:xfrm>
            <a:off x="467544" y="737471"/>
            <a:ext cx="8364338"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Budget requests for each of the five (5) proposals:</a:t>
            </a:r>
            <a:endParaRPr lang="en-US" sz="12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FC414D-DCF5-485C-B058-7F05132F02C9}"/>
              </a:ext>
            </a:extLst>
          </p:cNvPr>
          <p:cNvSpPr txBox="1"/>
          <p:nvPr/>
        </p:nvSpPr>
        <p:spPr>
          <a:xfrm>
            <a:off x="433587" y="3417866"/>
            <a:ext cx="8364338" cy="738664"/>
          </a:xfrm>
          <a:prstGeom prst="rect">
            <a:avLst/>
          </a:prstGeom>
          <a:no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1: ORNL $64 k; </a:t>
            </a:r>
            <a:r>
              <a:rPr lang="en-US" sz="1400" dirty="0" err="1">
                <a:latin typeface="Arial" panose="020B0604020202020204" pitchFamily="34" charset="0"/>
                <a:cs typeface="Arial" panose="020B0604020202020204" pitchFamily="34" charset="0"/>
              </a:rPr>
              <a:t>IJCLab</a:t>
            </a:r>
            <a:r>
              <a:rPr lang="en-US" sz="1400" dirty="0">
                <a:latin typeface="Arial" panose="020B0604020202020204" pitchFamily="34" charset="0"/>
                <a:cs typeface="Arial" panose="020B0604020202020204" pitchFamily="34" charset="0"/>
              </a:rPr>
              <a:t> $20.4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2: INFN-BO $20 k; INFN-TO $40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3: proposal D is further detailed as follows:</a:t>
            </a:r>
          </a:p>
        </p:txBody>
      </p:sp>
      <p:sp>
        <p:nvSpPr>
          <p:cNvPr id="10" name="Oval 9"/>
          <p:cNvSpPr/>
          <p:nvPr/>
        </p:nvSpPr>
        <p:spPr>
          <a:xfrm>
            <a:off x="5500764" y="2512462"/>
            <a:ext cx="801613" cy="495300"/>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a:stCxn id="10" idx="3"/>
          </p:cNvCxnSpPr>
          <p:nvPr/>
        </p:nvCxnSpPr>
        <p:spPr>
          <a:xfrm flipH="1">
            <a:off x="5148943" y="2935227"/>
            <a:ext cx="469215" cy="122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5CC35A4-38C9-4F5E-AFB6-3C8786545D02}"/>
              </a:ext>
            </a:extLst>
          </p:cNvPr>
          <p:cNvSpPr txBox="1">
            <a:spLocks/>
          </p:cNvSpPr>
          <p:nvPr/>
        </p:nvSpPr>
        <p:spPr>
          <a:xfrm>
            <a:off x="5256334" y="5245366"/>
            <a:ext cx="3960887" cy="703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Mostly labor for development of associated PCBs, circuitry, etc. for readout.</a:t>
            </a:r>
          </a:p>
        </p:txBody>
      </p:sp>
      <p:graphicFrame>
        <p:nvGraphicFramePr>
          <p:cNvPr id="8" name="Table 7">
            <a:extLst>
              <a:ext uri="{FF2B5EF4-FFF2-40B4-BE49-F238E27FC236}">
                <a16:creationId xmlns:a16="http://schemas.microsoft.com/office/drawing/2014/main" id="{275ACEDE-C4CE-4D3F-93FC-7D9C57CC782E}"/>
              </a:ext>
            </a:extLst>
          </p:cNvPr>
          <p:cNvGraphicFramePr>
            <a:graphicFrameLocks noGrp="1"/>
          </p:cNvGraphicFramePr>
          <p:nvPr>
            <p:extLst>
              <p:ext uri="{D42A27DB-BD31-4B8C-83A1-F6EECF244321}">
                <p14:modId xmlns:p14="http://schemas.microsoft.com/office/powerpoint/2010/main" val="3190370357"/>
              </p:ext>
            </p:extLst>
          </p:nvPr>
        </p:nvGraphicFramePr>
        <p:xfrm>
          <a:off x="1059962" y="1181218"/>
          <a:ext cx="6701551" cy="2105028"/>
        </p:xfrm>
        <a:graphic>
          <a:graphicData uri="http://schemas.openxmlformats.org/drawingml/2006/table">
            <a:tbl>
              <a:tblPr firstRow="1" firstCol="1" bandRow="1"/>
              <a:tblGrid>
                <a:gridCol w="263044">
                  <a:extLst>
                    <a:ext uri="{9D8B030D-6E8A-4147-A177-3AD203B41FA5}">
                      <a16:colId xmlns:a16="http://schemas.microsoft.com/office/drawing/2014/main" val="2906871175"/>
                    </a:ext>
                  </a:extLst>
                </a:gridCol>
                <a:gridCol w="3357851">
                  <a:extLst>
                    <a:ext uri="{9D8B030D-6E8A-4147-A177-3AD203B41FA5}">
                      <a16:colId xmlns:a16="http://schemas.microsoft.com/office/drawing/2014/main" val="1529709017"/>
                    </a:ext>
                  </a:extLst>
                </a:gridCol>
                <a:gridCol w="1000667">
                  <a:extLst>
                    <a:ext uri="{9D8B030D-6E8A-4147-A177-3AD203B41FA5}">
                      <a16:colId xmlns:a16="http://schemas.microsoft.com/office/drawing/2014/main" val="1859536448"/>
                    </a:ext>
                  </a:extLst>
                </a:gridCol>
                <a:gridCol w="560493">
                  <a:extLst>
                    <a:ext uri="{9D8B030D-6E8A-4147-A177-3AD203B41FA5}">
                      <a16:colId xmlns:a16="http://schemas.microsoft.com/office/drawing/2014/main" val="3216663178"/>
                    </a:ext>
                  </a:extLst>
                </a:gridCol>
                <a:gridCol w="748997">
                  <a:extLst>
                    <a:ext uri="{9D8B030D-6E8A-4147-A177-3AD203B41FA5}">
                      <a16:colId xmlns:a16="http://schemas.microsoft.com/office/drawing/2014/main" val="1424319489"/>
                    </a:ext>
                  </a:extLst>
                </a:gridCol>
                <a:gridCol w="770499">
                  <a:extLst>
                    <a:ext uri="{9D8B030D-6E8A-4147-A177-3AD203B41FA5}">
                      <a16:colId xmlns:a16="http://schemas.microsoft.com/office/drawing/2014/main" val="2275407755"/>
                    </a:ext>
                  </a:extLst>
                </a:gridCol>
              </a:tblGrid>
              <a:tr h="3467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Authors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FY24</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FY25</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967865"/>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eRD109_FY24_waveform_readout_prototype_Gerard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 Visser (IU),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753943"/>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eRD109ProposalFY24_Norbert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 Novitzky (ORNL),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711316"/>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eRD109-application_ALCOR_INFN_TO_BO_Michela</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 Ruspa (INFN),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734430"/>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eRD109-FY24-20230710_Zhenyu</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Z. Ye (UIC),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390</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763369"/>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eRD109_2024_SALSA_proposal_vfinal2_Damien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 Neyret (CEA),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108928"/>
                  </a:ext>
                </a:extLst>
              </a:tr>
            </a:tbl>
          </a:graphicData>
        </a:graphic>
      </p:graphicFrame>
      <p:graphicFrame>
        <p:nvGraphicFramePr>
          <p:cNvPr id="14" name="Table 13">
            <a:extLst>
              <a:ext uri="{FF2B5EF4-FFF2-40B4-BE49-F238E27FC236}">
                <a16:creationId xmlns:a16="http://schemas.microsoft.com/office/drawing/2014/main" id="{F81201E0-1EF7-4E33-B2E9-AC0B1A5C814D}"/>
              </a:ext>
            </a:extLst>
          </p:cNvPr>
          <p:cNvGraphicFramePr>
            <a:graphicFrameLocks noGrp="1"/>
          </p:cNvGraphicFramePr>
          <p:nvPr>
            <p:extLst>
              <p:ext uri="{D42A27DB-BD31-4B8C-83A1-F6EECF244321}">
                <p14:modId xmlns:p14="http://schemas.microsoft.com/office/powerpoint/2010/main" val="3576542136"/>
              </p:ext>
            </p:extLst>
          </p:nvPr>
        </p:nvGraphicFramePr>
        <p:xfrm>
          <a:off x="1755579" y="4319029"/>
          <a:ext cx="3500755" cy="1216026"/>
        </p:xfrm>
        <a:graphic>
          <a:graphicData uri="http://schemas.openxmlformats.org/drawingml/2006/table">
            <a:tbl>
              <a:tblPr firstRow="1" firstCol="1" bandRow="1"/>
              <a:tblGrid>
                <a:gridCol w="278130">
                  <a:extLst>
                    <a:ext uri="{9D8B030D-6E8A-4147-A177-3AD203B41FA5}">
                      <a16:colId xmlns:a16="http://schemas.microsoft.com/office/drawing/2014/main" val="3392091889"/>
                    </a:ext>
                  </a:extLst>
                </a:gridCol>
                <a:gridCol w="2566035">
                  <a:extLst>
                    <a:ext uri="{9D8B030D-6E8A-4147-A177-3AD203B41FA5}">
                      <a16:colId xmlns:a16="http://schemas.microsoft.com/office/drawing/2014/main" val="1489624916"/>
                    </a:ext>
                  </a:extLst>
                </a:gridCol>
                <a:gridCol w="656590">
                  <a:extLst>
                    <a:ext uri="{9D8B030D-6E8A-4147-A177-3AD203B41FA5}">
                      <a16:colId xmlns:a16="http://schemas.microsoft.com/office/drawing/2014/main" val="4024032278"/>
                    </a:ext>
                  </a:extLst>
                </a:gridCol>
              </a:tblGrid>
              <a:tr h="34671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ACLGAD_ASIC_Electronics_FY24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FY24</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928840"/>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EICROC ASIC (IJCLab)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63479"/>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FCFD 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153202"/>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Barrel Low-Mass Service Hybrid (ORNL)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72015"/>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 Precision Clock Distribution (BNL/Rice/UIC)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88656"/>
                  </a:ext>
                </a:extLst>
              </a:tr>
            </a:tbl>
          </a:graphicData>
        </a:graphic>
      </p:graphicFrame>
      <p:sp>
        <p:nvSpPr>
          <p:cNvPr id="16" name="TextBox 15">
            <a:extLst>
              <a:ext uri="{FF2B5EF4-FFF2-40B4-BE49-F238E27FC236}">
                <a16:creationId xmlns:a16="http://schemas.microsoft.com/office/drawing/2014/main" id="{6A9967CC-2306-4EF0-BDD3-E9D56BBCAF93}"/>
              </a:ext>
            </a:extLst>
          </p:cNvPr>
          <p:cNvSpPr txBox="1"/>
          <p:nvPr/>
        </p:nvSpPr>
        <p:spPr>
          <a:xfrm>
            <a:off x="467544" y="5708191"/>
            <a:ext cx="8364338" cy="523220"/>
          </a:xfrm>
          <a:prstGeom prst="rect">
            <a:avLst/>
          </a:prstGeom>
          <a:no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High Precision Clock Distribution allocation: BNL $137 k; Rice $49 k; UIC $34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4: IRFU $157 k; USP $64 k.</a:t>
            </a:r>
          </a:p>
        </p:txBody>
      </p:sp>
      <p:sp>
        <p:nvSpPr>
          <p:cNvPr id="17" name="Content Placeholder 2">
            <a:extLst>
              <a:ext uri="{FF2B5EF4-FFF2-40B4-BE49-F238E27FC236}">
                <a16:creationId xmlns:a16="http://schemas.microsoft.com/office/drawing/2014/main" id="{DFD73892-4892-4D4A-B0F6-3BABB5EC158A}"/>
              </a:ext>
            </a:extLst>
          </p:cNvPr>
          <p:cNvSpPr txBox="1">
            <a:spLocks/>
          </p:cNvSpPr>
          <p:nvPr/>
        </p:nvSpPr>
        <p:spPr>
          <a:xfrm>
            <a:off x="5509870" y="3604569"/>
            <a:ext cx="3288055" cy="1478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0"/>
              </a:spcBef>
              <a:spcAft>
                <a:spcPts val="0"/>
              </a:spcAft>
              <a:buFont typeface="Wingdings" panose="05000000000000000000" pitchFamily="2" charset="2"/>
              <a:buChar char="ü"/>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FY24 proposals continue the work started in FY23. </a:t>
            </a:r>
          </a:p>
          <a:p>
            <a:pPr marR="0">
              <a:lnSpc>
                <a:spcPct val="107000"/>
              </a:lnSpc>
              <a:spcBef>
                <a:spcPts val="0"/>
              </a:spcBef>
              <a:spcAft>
                <a:spcPts val="0"/>
              </a:spcAft>
              <a:buFont typeface="Wingdings" panose="05000000000000000000" pitchFamily="2" charset="2"/>
              <a:buChar char="ü"/>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Plus realization of the 5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precision clock distribution with AC-LGAD+EICROC0.</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E4779A0D-5025-415F-B0EF-B8BF6A78964F}"/>
              </a:ext>
            </a:extLst>
          </p:cNvPr>
          <p:cNvCxnSpPr/>
          <p:nvPr/>
        </p:nvCxnSpPr>
        <p:spPr>
          <a:xfrm>
            <a:off x="1059962" y="4909457"/>
            <a:ext cx="529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30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E0BAFA-55B7-4FAD-928F-883B5843D81C}"/>
              </a:ext>
            </a:extLst>
          </p:cNvPr>
          <p:cNvSpPr>
            <a:spLocks noGrp="1"/>
          </p:cNvSpPr>
          <p:nvPr>
            <p:ph type="sldNum" sz="quarter" idx="12"/>
          </p:nvPr>
        </p:nvSpPr>
        <p:spPr/>
        <p:txBody>
          <a:bodyPr/>
          <a:lstStyle/>
          <a:p>
            <a:fld id="{893C5830-40F3-F04E-B2E3-10E6672BA8FF}" type="slidenum">
              <a:rPr lang="en-US" smtClean="0"/>
              <a:t>9</a:t>
            </a:fld>
            <a:endParaRPr lang="en-US"/>
          </a:p>
        </p:txBody>
      </p:sp>
      <p:sp>
        <p:nvSpPr>
          <p:cNvPr id="6" name="Title 1">
            <a:extLst>
              <a:ext uri="{FF2B5EF4-FFF2-40B4-BE49-F238E27FC236}">
                <a16:creationId xmlns:a16="http://schemas.microsoft.com/office/drawing/2014/main" id="{AAA5F976-9375-47FA-B2DE-5D55C1405309}"/>
              </a:ext>
            </a:extLst>
          </p:cNvPr>
          <p:cNvSpPr>
            <a:spLocks noGrp="1"/>
          </p:cNvSpPr>
          <p:nvPr>
            <p:ph type="title"/>
          </p:nvPr>
        </p:nvSpPr>
        <p:spPr>
          <a:xfrm>
            <a:off x="346928" y="83154"/>
            <a:ext cx="7886700" cy="807078"/>
          </a:xfrm>
        </p:spPr>
        <p:txBody>
          <a:bodyPr>
            <a:normAutofit/>
          </a:bodyPr>
          <a:lstStyle/>
          <a:p>
            <a:r>
              <a:rPr lang="en-US" sz="2000" dirty="0"/>
              <a:t>Timeline</a:t>
            </a:r>
          </a:p>
        </p:txBody>
      </p:sp>
      <p:sp>
        <p:nvSpPr>
          <p:cNvPr id="7" name="TextBox 4">
            <a:extLst>
              <a:ext uri="{FF2B5EF4-FFF2-40B4-BE49-F238E27FC236}">
                <a16:creationId xmlns:a16="http://schemas.microsoft.com/office/drawing/2014/main" id="{BFD04F1B-369F-45C9-8474-385F37C813FC}"/>
              </a:ext>
            </a:extLst>
          </p:cNvPr>
          <p:cNvSpPr txBox="1"/>
          <p:nvPr/>
        </p:nvSpPr>
        <p:spPr>
          <a:xfrm>
            <a:off x="346928" y="3974156"/>
            <a:ext cx="8317793" cy="1815882"/>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00FF"/>
                </a:solidFill>
                <a:latin typeface="Arial" panose="020B0604020202020204" pitchFamily="34" charset="0"/>
                <a:cs typeface="Arial" panose="020B0604020202020204" pitchFamily="34" charset="0"/>
              </a:rPr>
              <a:t>eRD109 in P6	End Date		Readout</a:t>
            </a:r>
          </a:p>
          <a:p>
            <a:endParaRPr lang="en-US" sz="1600"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Calorimeters	9/30/2025		Discrete/H2GCROC</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AC-LGAD	9/30/2025		EICROC/FCFD</a:t>
            </a:r>
          </a:p>
          <a:p>
            <a:pPr marL="285750" indent="-285750">
              <a:buFont typeface="Wingdings" panose="05000000000000000000" pitchFamily="2" charset="2"/>
              <a:buChar char="ü"/>
            </a:pPr>
            <a:r>
              <a:rPr lang="en-US" sz="1600" dirty="0" err="1">
                <a:solidFill>
                  <a:srgbClr val="0000FF"/>
                </a:solidFill>
                <a:latin typeface="Arial" panose="020B0604020202020204" pitchFamily="34" charset="0"/>
                <a:cs typeface="Arial" panose="020B0604020202020204" pitchFamily="34" charset="0"/>
              </a:rPr>
              <a:t>dRICH</a:t>
            </a:r>
            <a:r>
              <a:rPr lang="en-US" sz="1600" dirty="0">
                <a:solidFill>
                  <a:srgbClr val="0000FF"/>
                </a:solidFill>
                <a:latin typeface="Arial" panose="020B0604020202020204" pitchFamily="34" charset="0"/>
                <a:cs typeface="Arial" panose="020B0604020202020204" pitchFamily="34" charset="0"/>
              </a:rPr>
              <a:t>		1/2/2026		ALCOR</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MPGDs	3/31/2026		SALSA</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LAPPD/MCPMT	1/4/2027		EICROC/FCFD</a:t>
            </a:r>
          </a:p>
        </p:txBody>
      </p:sp>
      <p:sp>
        <p:nvSpPr>
          <p:cNvPr id="8" name="TextBox 4">
            <a:extLst>
              <a:ext uri="{FF2B5EF4-FFF2-40B4-BE49-F238E27FC236}">
                <a16:creationId xmlns:a16="http://schemas.microsoft.com/office/drawing/2014/main" id="{00AF8532-0F93-46AC-A8E7-4003E51420A5}"/>
              </a:ext>
            </a:extLst>
          </p:cNvPr>
          <p:cNvSpPr txBox="1"/>
          <p:nvPr/>
        </p:nvSpPr>
        <p:spPr>
          <a:xfrm>
            <a:off x="479279" y="813913"/>
            <a:ext cx="7621998" cy="369332"/>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Arial" panose="020B0604020202020204" pitchFamily="34" charset="0"/>
              </a:rPr>
              <a:t>eRD109 schedules in P6 – from Thomas U.:</a:t>
            </a:r>
          </a:p>
        </p:txBody>
      </p:sp>
      <p:grpSp>
        <p:nvGrpSpPr>
          <p:cNvPr id="5" name="Group 4">
            <a:extLst>
              <a:ext uri="{FF2B5EF4-FFF2-40B4-BE49-F238E27FC236}">
                <a16:creationId xmlns:a16="http://schemas.microsoft.com/office/drawing/2014/main" id="{E0A7BA47-3D79-4C09-AAE4-868D93340E86}"/>
              </a:ext>
            </a:extLst>
          </p:cNvPr>
          <p:cNvGrpSpPr/>
          <p:nvPr/>
        </p:nvGrpSpPr>
        <p:grpSpPr>
          <a:xfrm>
            <a:off x="346928" y="1408778"/>
            <a:ext cx="7991529" cy="2299622"/>
            <a:chOff x="346928" y="1753789"/>
            <a:chExt cx="7991529" cy="2299622"/>
          </a:xfrm>
        </p:grpSpPr>
        <p:pic>
          <p:nvPicPr>
            <p:cNvPr id="2" name="Picture 1">
              <a:extLst>
                <a:ext uri="{FF2B5EF4-FFF2-40B4-BE49-F238E27FC236}">
                  <a16:creationId xmlns:a16="http://schemas.microsoft.com/office/drawing/2014/main" id="{0EAA2B5A-20C5-4FCE-BBC8-42C0009AFDEC}"/>
                </a:ext>
              </a:extLst>
            </p:cNvPr>
            <p:cNvPicPr>
              <a:picLocks noChangeAspect="1"/>
            </p:cNvPicPr>
            <p:nvPr/>
          </p:nvPicPr>
          <p:blipFill>
            <a:blip r:embed="rId2"/>
            <a:stretch>
              <a:fillRect/>
            </a:stretch>
          </p:blipFill>
          <p:spPr>
            <a:xfrm>
              <a:off x="346928" y="1753789"/>
              <a:ext cx="7716644" cy="2299622"/>
            </a:xfrm>
            <a:prstGeom prst="rect">
              <a:avLst/>
            </a:prstGeom>
          </p:spPr>
        </p:pic>
        <p:sp>
          <p:nvSpPr>
            <p:cNvPr id="3" name="Rectangle: Rounded Corners 2">
              <a:extLst>
                <a:ext uri="{FF2B5EF4-FFF2-40B4-BE49-F238E27FC236}">
                  <a16:creationId xmlns:a16="http://schemas.microsoft.com/office/drawing/2014/main" id="{952640EE-768F-46B6-8843-F0FBD6CDC60A}"/>
                </a:ext>
              </a:extLst>
            </p:cNvPr>
            <p:cNvSpPr/>
            <p:nvPr/>
          </p:nvSpPr>
          <p:spPr>
            <a:xfrm>
              <a:off x="3407229" y="3393439"/>
              <a:ext cx="4931228" cy="31496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6B585F6-BC3F-4073-AD58-C6B67BBB1EA8}"/>
                </a:ext>
              </a:extLst>
            </p:cNvPr>
            <p:cNvSpPr/>
            <p:nvPr/>
          </p:nvSpPr>
          <p:spPr>
            <a:xfrm>
              <a:off x="3407229" y="3863109"/>
              <a:ext cx="4931228" cy="677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4">
            <a:extLst>
              <a:ext uri="{FF2B5EF4-FFF2-40B4-BE49-F238E27FC236}">
                <a16:creationId xmlns:a16="http://schemas.microsoft.com/office/drawing/2014/main" id="{D7FC6260-B669-4F91-9206-0F94557E6425}"/>
              </a:ext>
            </a:extLst>
          </p:cNvPr>
          <p:cNvSpPr txBox="1"/>
          <p:nvPr/>
        </p:nvSpPr>
        <p:spPr>
          <a:xfrm>
            <a:off x="346928" y="5835927"/>
            <a:ext cx="7991529" cy="58477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FCFD or a variant of the EICROC will address the readout needs of the Barrel TOF (AC-LGAD strips), </a:t>
            </a:r>
            <a:r>
              <a:rPr lang="en-US" sz="1600" dirty="0" err="1">
                <a:latin typeface="Arial" panose="020B0604020202020204" pitchFamily="34" charset="0"/>
                <a:cs typeface="Arial" panose="020B0604020202020204" pitchFamily="34" charset="0"/>
              </a:rPr>
              <a:t>pfRICH</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hpDIRC</a:t>
            </a:r>
            <a:r>
              <a:rPr lang="en-US" sz="1600" dirty="0">
                <a:latin typeface="Arial" panose="020B0604020202020204" pitchFamily="34" charset="0"/>
                <a:cs typeface="Arial" panose="020B0604020202020204" pitchFamily="34" charset="0"/>
              </a:rPr>
              <a:t> (HRPPD/MCP-PMT).</a:t>
            </a:r>
          </a:p>
        </p:txBody>
      </p:sp>
      <p:cxnSp>
        <p:nvCxnSpPr>
          <p:cNvPr id="10" name="Straight Arrow Connector 9">
            <a:extLst>
              <a:ext uri="{FF2B5EF4-FFF2-40B4-BE49-F238E27FC236}">
                <a16:creationId xmlns:a16="http://schemas.microsoft.com/office/drawing/2014/main" id="{7F6CA423-3595-4760-93E0-4EBF08398B46}"/>
              </a:ext>
            </a:extLst>
          </p:cNvPr>
          <p:cNvCxnSpPr/>
          <p:nvPr/>
        </p:nvCxnSpPr>
        <p:spPr>
          <a:xfrm flipH="1">
            <a:off x="5627914" y="4865914"/>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B677DA-6EF5-4E85-8448-BF2E7E1314AE}"/>
              </a:ext>
            </a:extLst>
          </p:cNvPr>
          <p:cNvCxnSpPr/>
          <p:nvPr/>
        </p:nvCxnSpPr>
        <p:spPr>
          <a:xfrm flipH="1">
            <a:off x="5627914" y="5627914"/>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91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2" ma:contentTypeDescription="Create a new document." ma:contentTypeScope="" ma:versionID="470862fbaf5568658fb819899f066ca7">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287720239c1b6a8db7e21d9ab43ac6bd"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Props1.xml><?xml version="1.0" encoding="utf-8"?>
<ds:datastoreItem xmlns:ds="http://schemas.openxmlformats.org/officeDocument/2006/customXml" ds:itemID="{37847252-5FA0-46E9-AAAC-8864CF9B2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3.xml><?xml version="1.0" encoding="utf-8"?>
<ds:datastoreItem xmlns:ds="http://schemas.openxmlformats.org/officeDocument/2006/customXml" ds:itemID="{5BBE1C32-E9FB-4546-8A97-5A6C142FF51B}">
  <ds:schemaRef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426b74de-0581-4e94-90c0-1abf6215444e"/>
    <ds:schemaRef ds:uri="http://schemas.openxmlformats.org/package/2006/metadata/core-properties"/>
    <ds:schemaRef ds:uri="dcff909e-542d-4672-8557-4ef8d9009d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126132</TotalTime>
  <Words>1547</Words>
  <Application>Microsoft Office PowerPoint</Application>
  <PresentationFormat>On-screen Show (4:3)</PresentationFormat>
  <Paragraphs>457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Times New Roman</vt:lpstr>
      <vt:lpstr>Wingdings</vt:lpstr>
      <vt:lpstr>Office Theme</vt:lpstr>
      <vt:lpstr>FCFD ASIC TIC Meeting </vt:lpstr>
      <vt:lpstr>ePIC Readout Channels (w/ Project P6 updates in WBS 6.10.08)</vt:lpstr>
      <vt:lpstr>ePIC Readout Electronics</vt:lpstr>
      <vt:lpstr>PowerPoint Presentation</vt:lpstr>
      <vt:lpstr>eRD109 – R&amp;D Initiatives</vt:lpstr>
      <vt:lpstr>FY23 eRD109 Proposals</vt:lpstr>
      <vt:lpstr>PowerPoint Presentation</vt:lpstr>
      <vt:lpstr>FY24 eRD109 Proposals &amp; Costs</vt:lpstr>
      <vt:lpstr>Timeline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barbosa@jlab.org</dc:creator>
  <cp:lastModifiedBy>Fernando Barbosa</cp:lastModifiedBy>
  <cp:revision>343</cp:revision>
  <dcterms:created xsi:type="dcterms:W3CDTF">2020-03-06T15:05:08Z</dcterms:created>
  <dcterms:modified xsi:type="dcterms:W3CDTF">2023-09-11T12:22:24Z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