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PT Sans Narrow"/>
      <p:regular r:id="rId21"/>
      <p:bold r:id="rId22"/>
    </p:embeddedFont>
    <p:embeddedFont>
      <p:font typeface="Open Sans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PTSansNarrow-bold.fntdata"/><Relationship Id="rId21" Type="http://schemas.openxmlformats.org/officeDocument/2006/relationships/font" Target="fonts/PTSansNarrow-regular.fntdata"/><Relationship Id="rId24" Type="http://schemas.openxmlformats.org/officeDocument/2006/relationships/font" Target="fonts/OpenSans-bold.fntdata"/><Relationship Id="rId23" Type="http://schemas.openxmlformats.org/officeDocument/2006/relationships/font" Target="fonts/OpenSans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penSans-boldItalic.fntdata"/><Relationship Id="rId25" Type="http://schemas.openxmlformats.org/officeDocument/2006/relationships/font" Target="fonts/Open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40a8260f9f_4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40a8260f9f_4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40a8260f9f_4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40a8260f9f_4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40a8260f9f_4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40a8260f9f_4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40a8260f9f_4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40a8260f9f_4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40a8260f9f_4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40a8260f9f_4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40a8260f9f_4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40a8260f9f_4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40a8260f9f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40a8260f9f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40a7201fd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40a7201fd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40a8260f9f_4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40a8260f9f_4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Cross-sector cosmic rays were used to align the sign of the azimuth channel order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40a8260f9f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40a8260f9f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40a8260f9f_4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40a8260f9f_4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40a8260f9f_4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40a8260f9f_4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40a8260f9f_4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40a8260f9f_4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40a8260f9f_4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40a8260f9f_4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sphenix-intra.sdcc.bnl.gov/WWW/elog/DAQ/474" TargetMode="External"/><Relationship Id="rId4" Type="http://schemas.openxmlformats.org/officeDocument/2006/relationships/hyperlink" Target="https://sphenix-invenio.sdcc.bnl.gov/uploads/vjye8-zfz93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Zero-Field Cosmic Display for sPHENIX Tracker with TPC</a:t>
            </a:r>
            <a:endParaRPr/>
          </a:p>
        </p:txBody>
      </p:sp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2137225" y="2850055"/>
            <a:ext cx="4884600" cy="114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Thomas Marshall for the Tracking Detector Groups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August 30, 2023</a:t>
            </a:r>
            <a:endParaRPr/>
          </a:p>
        </p:txBody>
      </p:sp>
      <p:pic>
        <p:nvPicPr>
          <p:cNvPr id="68" name="Google Shape;6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7000" y="31600"/>
            <a:ext cx="1587100" cy="83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sPHENIX Tracker Cosmic Event with TPC Fit</a:t>
            </a:r>
            <a:endParaRPr/>
          </a:p>
        </p:txBody>
      </p:sp>
      <p:sp>
        <p:nvSpPr>
          <p:cNvPr id="135" name="Google Shape;135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6" name="Google Shape;136;p22"/>
          <p:cNvSpPr txBox="1"/>
          <p:nvPr>
            <p:ph idx="1" type="body"/>
          </p:nvPr>
        </p:nvSpPr>
        <p:spPr>
          <a:xfrm>
            <a:off x="47725" y="1777275"/>
            <a:ext cx="3150900" cy="19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Linear fit of the hits from the same display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2925" y="1152425"/>
            <a:ext cx="5369526" cy="367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sPHENIX Tracker Cosmic Event with TPC</a:t>
            </a:r>
            <a:endParaRPr/>
          </a:p>
        </p:txBody>
      </p:sp>
      <p:sp>
        <p:nvSpPr>
          <p:cNvPr id="143" name="Google Shape;14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125" y="1152425"/>
            <a:ext cx="4537962" cy="368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2074" y="1396582"/>
            <a:ext cx="4471924" cy="3197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sPHENIX Tracker Cosmic Event with TPC</a:t>
            </a:r>
            <a:endParaRPr/>
          </a:p>
        </p:txBody>
      </p:sp>
      <p:sp>
        <p:nvSpPr>
          <p:cNvPr id="151" name="Google Shape;151;p24"/>
          <p:cNvSpPr txBox="1"/>
          <p:nvPr>
            <p:ph idx="1" type="body"/>
          </p:nvPr>
        </p:nvSpPr>
        <p:spPr>
          <a:xfrm>
            <a:off x="311700" y="1266325"/>
            <a:ext cx="3424800" cy="3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h</a:t>
            </a:r>
            <a:r>
              <a:rPr lang="en"/>
              <a:t>its from a single BCO value (128434038131) in each tracking detector (MVTX,INTT,TPC, and TPOT)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Same cuts and mapping as mentioned previously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Track unfortunately passed through 3 no-gain GEM modules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3" name="Google Shape;15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8876" y="1228625"/>
            <a:ext cx="4870649" cy="3358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TPC Au+Au Event Displays (previously approved, new channel mapping)</a:t>
            </a:r>
            <a:endParaRPr/>
          </a:p>
        </p:txBody>
      </p:sp>
      <p:sp>
        <p:nvSpPr>
          <p:cNvPr id="159" name="Google Shape;159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0" name="Google Shape;16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88" y="1840548"/>
            <a:ext cx="9101226" cy="265290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5"/>
          <p:cNvSpPr/>
          <p:nvPr/>
        </p:nvSpPr>
        <p:spPr>
          <a:xfrm>
            <a:off x="4522250" y="3224975"/>
            <a:ext cx="986700" cy="237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8850" y="1253225"/>
            <a:ext cx="4635149" cy="263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TPC Au+Au Event Displays (previously approved, new channel mapping)</a:t>
            </a:r>
            <a:endParaRPr/>
          </a:p>
        </p:txBody>
      </p:sp>
      <p:sp>
        <p:nvSpPr>
          <p:cNvPr id="168" name="Google Shape;168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9" name="Google Shape;16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840400"/>
            <a:ext cx="5364802" cy="3042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of Figures Needing Approval</a:t>
            </a:r>
            <a:endParaRPr/>
          </a:p>
        </p:txBody>
      </p:sp>
      <p:sp>
        <p:nvSpPr>
          <p:cNvPr id="175" name="Google Shape;175;p2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100 frame TPC cosmics display for first triggered TPC cosmics data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BCO </a:t>
            </a:r>
            <a:r>
              <a:rPr lang="en"/>
              <a:t>12833085091 cosmics tracking display with all tracking subsystems and track fit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BCO 128434038131 cosmics tracking display with all tracking subsystems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Updated (previously approved) TPC Au+Au collision displays from run 10931 with updated correct channel mapping</a:t>
            </a:r>
            <a:endParaRPr/>
          </a:p>
        </p:txBody>
      </p:sp>
      <p:sp>
        <p:nvSpPr>
          <p:cNvPr id="176" name="Google Shape;17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311700" y="436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>
            <a:off x="37950" y="1256250"/>
            <a:ext cx="9068100" cy="263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TPC 100 frame cosmics display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Updates to TPC hit mapping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First cosmic event display with full sPHENIX tracking system: MVTX + INTT + TPC + TPOT 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 u="sng">
                <a:solidFill>
                  <a:schemeClr val="hlink"/>
                </a:solidFill>
                <a:hlinkClick r:id="rId3"/>
              </a:rPr>
              <a:t>Run 25926: cosmic run without B field on 08/23/2023 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 u="sng">
                <a:solidFill>
                  <a:schemeClr val="hlink"/>
                </a:solidFill>
                <a:hlinkClick r:id="rId4"/>
              </a:rPr>
              <a:t>Analysis Note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5" name="Google Shape;7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0025" y="1097625"/>
            <a:ext cx="5541248" cy="36256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TPC 100 Frame Cosmics Check</a:t>
            </a:r>
            <a:endParaRPr/>
          </a:p>
        </p:txBody>
      </p:sp>
      <p:sp>
        <p:nvSpPr>
          <p:cNvPr id="82" name="Google Shape;8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3" name="Google Shape;8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653623"/>
            <a:ext cx="5631299" cy="290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>
            <p:ph idx="1" type="body"/>
          </p:nvPr>
        </p:nvSpPr>
        <p:spPr>
          <a:xfrm>
            <a:off x="311700" y="1266325"/>
            <a:ext cx="42603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First triggered cosmic data in the TPC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Allows us to check large-scale TPC channel mapping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Fixed an azimuthal mapping issue when displaying hits from one endcap vs the other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Fixed the local FEE mapping for each sector</a:t>
            </a:r>
            <a:endParaRPr/>
          </a:p>
        </p:txBody>
      </p:sp>
      <p:sp>
        <p:nvSpPr>
          <p:cNvPr id="89" name="Google Shape;8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1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TPC 100 Frame Cosmics Check</a:t>
            </a:r>
            <a:endParaRPr/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620638"/>
            <a:ext cx="4572001" cy="2594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>
            <p:ph type="title"/>
          </p:nvPr>
        </p:nvSpPr>
        <p:spPr>
          <a:xfrm>
            <a:off x="311700" y="436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MVTX + INTT + TPOT 2-dimensional display</a:t>
            </a:r>
            <a:endParaRPr/>
          </a:p>
        </p:txBody>
      </p:sp>
      <p:sp>
        <p:nvSpPr>
          <p:cNvPr id="97" name="Google Shape;97;p17"/>
          <p:cNvSpPr txBox="1"/>
          <p:nvPr>
            <p:ph idx="1" type="body"/>
          </p:nvPr>
        </p:nvSpPr>
        <p:spPr>
          <a:xfrm>
            <a:off x="0" y="4095600"/>
            <a:ext cx="88503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Straight line fit to the center of the MVTX, INTT, and TPOT clusters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Clear cosmic track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Help study TPC distortion and alignment among tracking subsystems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98" name="Google Shape;98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275" y="717375"/>
            <a:ext cx="7611203" cy="3378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sPHENIX Tracker Cosmic Event with TPC</a:t>
            </a:r>
            <a:endParaRPr/>
          </a:p>
        </p:txBody>
      </p:sp>
      <p:sp>
        <p:nvSpPr>
          <p:cNvPr id="105" name="Google Shape;10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83125"/>
            <a:ext cx="4884549" cy="338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4550" y="1343022"/>
            <a:ext cx="4259448" cy="3260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sPHENIX Tracker Cosmic Event with TPC</a:t>
            </a:r>
            <a:endParaRPr/>
          </a:p>
        </p:txBody>
      </p:sp>
      <p:sp>
        <p:nvSpPr>
          <p:cNvPr id="113" name="Google Shape;113;p19"/>
          <p:cNvSpPr txBox="1"/>
          <p:nvPr>
            <p:ph idx="1" type="body"/>
          </p:nvPr>
        </p:nvSpPr>
        <p:spPr>
          <a:xfrm>
            <a:off x="357375" y="1522150"/>
            <a:ext cx="34248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Hits from a single BCO value (128330850911) in each tracking detector (MVTX,INTT,TPC, and TPOT)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Subsystem hit criteria on following slides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0625" y="1228625"/>
            <a:ext cx="4667505" cy="3358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MVTX, INTT, TPOT</a:t>
            </a:r>
            <a:r>
              <a:rPr lang="en"/>
              <a:t> Hit Cuts and Mapping</a:t>
            </a:r>
            <a:endParaRPr/>
          </a:p>
        </p:txBody>
      </p:sp>
      <p:sp>
        <p:nvSpPr>
          <p:cNvPr id="121" name="Google Shape;121;p20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More details in the note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Top and bottom oHCal trigger used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MVTX - streaming readout, hits clusterized, geometric center used as position, cut on clusters with at least 2 pixels, 3 </a:t>
            </a:r>
            <a:r>
              <a:rPr lang="en"/>
              <a:t>clusters</a:t>
            </a:r>
            <a:r>
              <a:rPr lang="en"/>
              <a:t> total required for a BCO to be labeled an event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INTT - triggered readout, clustering performed column-by-column, cluster position given by (ΣE*pos)/(</a:t>
            </a:r>
            <a:r>
              <a:rPr lang="en"/>
              <a:t>ΣE</a:t>
            </a:r>
            <a:r>
              <a:rPr lang="en"/>
              <a:t>), E = energy deposit quantified by 3 bit chip, known hot spots masked, clusters with size &gt; 4 removed, 2 clusters in inner and outer layer needed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TPOT - required at least one cluster in one of the 16 TPOT modules</a:t>
            </a:r>
            <a:endParaRPr/>
          </a:p>
        </p:txBody>
      </p:sp>
      <p:sp>
        <p:nvSpPr>
          <p:cNvPr id="122" name="Google Shape;12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TPC Hit Cuts and Mapping</a:t>
            </a:r>
            <a:endParaRPr/>
          </a:p>
        </p:txBody>
      </p:sp>
      <p:sp>
        <p:nvSpPr>
          <p:cNvPr id="128" name="Google Shape;128;p2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Only considering waveforms within the 2 TPC frame window in each sector that matches the nominal BCO value listed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 frames = 1 full drift time in the TPC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Channel pedestal mean and sigma calculated using first 10 data points in all waveforms for a given channel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Only looking at channels with 20 ADC &lt; mean &lt; 200 ADC and no checksum errors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hit is any sample with an ADC at least 5 sigma and at least 10 ADC above the channel mean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Removing channels with over 50 cuts to get rid of noisy streaks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Innermost 10 cm of TPC is field shaping region, not meant to show hits</a:t>
            </a:r>
            <a:endParaRPr/>
          </a:p>
        </p:txBody>
      </p:sp>
      <p:sp>
        <p:nvSpPr>
          <p:cNvPr id="129" name="Google Shape;129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