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8/30/23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FF554F-591B-7452-FCEB-CE4591F0D5E1}"/>
              </a:ext>
            </a:extLst>
          </p:cNvPr>
          <p:cNvSpPr>
            <a:spLocks noGrp="1"/>
          </p:cNvSpPr>
          <p:nvPr>
            <p:ph type="subTitle" idx="1"/>
          </p:nvPr>
        </p:nvSpPr>
        <p:spPr/>
        <p:txBody>
          <a:bodyPr/>
          <a:lstStyle/>
          <a:p>
            <a:r>
              <a:rPr lang="en-US" dirty="0"/>
              <a:t>31 August 2023</a:t>
            </a:r>
          </a:p>
          <a:p>
            <a:r>
              <a:rPr lang="en-US" dirty="0"/>
              <a:t>Mike </a:t>
            </a:r>
            <a:r>
              <a:rPr lang="en-US" dirty="0" err="1"/>
              <a:t>Sivertz</a:t>
            </a:r>
            <a:endParaRPr lang="en-US" dirty="0"/>
          </a:p>
        </p:txBody>
      </p:sp>
      <p:pic>
        <p:nvPicPr>
          <p:cNvPr id="5" name="Picture 4">
            <a:extLst>
              <a:ext uri="{FF2B5EF4-FFF2-40B4-BE49-F238E27FC236}">
                <a16:creationId xmlns:a16="http://schemas.microsoft.com/office/drawing/2014/main" id="{0834CC27-3835-CADA-9134-FB0D2C6051F1}"/>
              </a:ext>
            </a:extLst>
          </p:cNvPr>
          <p:cNvPicPr>
            <a:picLocks noChangeAspect="1"/>
          </p:cNvPicPr>
          <p:nvPr/>
        </p:nvPicPr>
        <p:blipFill>
          <a:blip r:embed="rId2"/>
          <a:stretch>
            <a:fillRect/>
          </a:stretch>
        </p:blipFill>
        <p:spPr>
          <a:xfrm>
            <a:off x="0" y="278296"/>
            <a:ext cx="11608904" cy="6530009"/>
          </a:xfrm>
          <a:prstGeom prst="rect">
            <a:avLst/>
          </a:prstGeom>
        </p:spPr>
      </p:pic>
      <p:sp>
        <p:nvSpPr>
          <p:cNvPr id="2" name="Title 1">
            <a:extLst>
              <a:ext uri="{FF2B5EF4-FFF2-40B4-BE49-F238E27FC236}">
                <a16:creationId xmlns:a16="http://schemas.microsoft.com/office/drawing/2014/main" id="{7B991D63-4CC6-B965-F536-894BD123306C}"/>
              </a:ext>
            </a:extLst>
          </p:cNvPr>
          <p:cNvSpPr>
            <a:spLocks noGrp="1"/>
          </p:cNvSpPr>
          <p:nvPr>
            <p:ph type="ctrTitle"/>
          </p:nvPr>
        </p:nvSpPr>
        <p:spPr>
          <a:xfrm>
            <a:off x="1232452" y="2042319"/>
            <a:ext cx="9144000" cy="2387600"/>
          </a:xfrm>
        </p:spPr>
        <p:txBody>
          <a:bodyPr/>
          <a:lstStyle/>
          <a:p>
            <a:r>
              <a:rPr lang="en-US" dirty="0">
                <a:solidFill>
                  <a:schemeClr val="bg1"/>
                </a:solidFill>
              </a:rPr>
              <a:t>Cosmology from </a:t>
            </a:r>
            <a:br>
              <a:rPr lang="en-US" dirty="0">
                <a:solidFill>
                  <a:schemeClr val="bg1"/>
                </a:solidFill>
              </a:rPr>
            </a:br>
            <a:r>
              <a:rPr lang="en-US" dirty="0">
                <a:solidFill>
                  <a:schemeClr val="bg1"/>
                </a:solidFill>
              </a:rPr>
              <a:t>Redshift Drift</a:t>
            </a:r>
          </a:p>
        </p:txBody>
      </p:sp>
      <p:sp>
        <p:nvSpPr>
          <p:cNvPr id="6" name="TextBox 5">
            <a:extLst>
              <a:ext uri="{FF2B5EF4-FFF2-40B4-BE49-F238E27FC236}">
                <a16:creationId xmlns:a16="http://schemas.microsoft.com/office/drawing/2014/main" id="{91FDE153-1416-0510-EE6A-5E6AD78C53C6}"/>
              </a:ext>
            </a:extLst>
          </p:cNvPr>
          <p:cNvSpPr txBox="1"/>
          <p:nvPr/>
        </p:nvSpPr>
        <p:spPr>
          <a:xfrm>
            <a:off x="5526157" y="6003235"/>
            <a:ext cx="3084499" cy="369332"/>
          </a:xfrm>
          <a:prstGeom prst="rect">
            <a:avLst/>
          </a:prstGeom>
          <a:noFill/>
        </p:spPr>
        <p:txBody>
          <a:bodyPr wrap="none" rtlCol="0">
            <a:spAutoFit/>
          </a:bodyPr>
          <a:lstStyle/>
          <a:p>
            <a:r>
              <a:rPr lang="en-US" dirty="0">
                <a:solidFill>
                  <a:schemeClr val="bg1"/>
                </a:solidFill>
              </a:rPr>
              <a:t>Mike </a:t>
            </a:r>
            <a:r>
              <a:rPr lang="en-US" dirty="0" err="1">
                <a:solidFill>
                  <a:schemeClr val="bg1"/>
                </a:solidFill>
              </a:rPr>
              <a:t>Sivertz</a:t>
            </a:r>
            <a:r>
              <a:rPr lang="en-US" dirty="0">
                <a:solidFill>
                  <a:schemeClr val="bg1"/>
                </a:solidFill>
              </a:rPr>
              <a:t> – 31 August 2023</a:t>
            </a:r>
          </a:p>
        </p:txBody>
      </p:sp>
      <p:pic>
        <p:nvPicPr>
          <p:cNvPr id="8" name="Picture 7">
            <a:extLst>
              <a:ext uri="{FF2B5EF4-FFF2-40B4-BE49-F238E27FC236}">
                <a16:creationId xmlns:a16="http://schemas.microsoft.com/office/drawing/2014/main" id="{D3D4E232-732D-3310-97BC-F3A39C396735}"/>
              </a:ext>
            </a:extLst>
          </p:cNvPr>
          <p:cNvPicPr>
            <a:picLocks noChangeAspect="1"/>
          </p:cNvPicPr>
          <p:nvPr/>
        </p:nvPicPr>
        <p:blipFill>
          <a:blip r:embed="rId3"/>
          <a:stretch>
            <a:fillRect/>
          </a:stretch>
        </p:blipFill>
        <p:spPr>
          <a:xfrm>
            <a:off x="2257683" y="839684"/>
            <a:ext cx="7429500" cy="457200"/>
          </a:xfrm>
          <a:prstGeom prst="rect">
            <a:avLst/>
          </a:prstGeom>
        </p:spPr>
      </p:pic>
    </p:spTree>
    <p:extLst>
      <p:ext uri="{BB962C8B-B14F-4D97-AF65-F5344CB8AC3E}">
        <p14:creationId xmlns:p14="http://schemas.microsoft.com/office/powerpoint/2010/main" val="237845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1DA9-FC9A-201D-A50A-9DDC4436A716}"/>
              </a:ext>
            </a:extLst>
          </p:cNvPr>
          <p:cNvSpPr>
            <a:spLocks noGrp="1"/>
          </p:cNvSpPr>
          <p:nvPr>
            <p:ph type="title"/>
          </p:nvPr>
        </p:nvSpPr>
        <p:spPr>
          <a:xfrm>
            <a:off x="838200" y="5476461"/>
            <a:ext cx="10515600" cy="875679"/>
          </a:xfrm>
        </p:spPr>
        <p:txBody>
          <a:bodyPr>
            <a:normAutofit/>
          </a:bodyPr>
          <a:lstStyle/>
          <a:p>
            <a:r>
              <a:rPr lang="en-US" sz="1400" u="sng" dirty="0"/>
              <a:t>The Redshift Difference in Gravitational Lensed Systems: A Novel Probe of Cosmology </a:t>
            </a:r>
            <a:r>
              <a:rPr lang="en-US" sz="1400" dirty="0" err="1"/>
              <a:t>Chengyi</a:t>
            </a:r>
            <a:r>
              <a:rPr lang="en-US" sz="1400" dirty="0"/>
              <a:t> Wang, Krzysztof </a:t>
            </a:r>
            <a:r>
              <a:rPr lang="en-US" sz="1400" dirty="0" err="1"/>
              <a:t>Bolejko</a:t>
            </a:r>
            <a:r>
              <a:rPr lang="en-US" sz="1400" dirty="0"/>
              <a:t> and Geraint F. Lewis </a:t>
            </a:r>
            <a:br>
              <a:rPr lang="en-US" sz="1400" dirty="0"/>
            </a:br>
            <a:r>
              <a:rPr lang="en-US" sz="1400" dirty="0"/>
              <a:t>Sydney Institute for Astronomy, School of Physics, A28, The University of Sydney, NSW 2006, Australia </a:t>
            </a:r>
            <a:br>
              <a:rPr lang="en-US" sz="1400" dirty="0"/>
            </a:br>
            <a:r>
              <a:rPr lang="en-US" sz="1400" dirty="0"/>
              <a:t>School of Natural Sciences, College of Sciences and Engineering, University of Tasmania, Private Bag 37, Hobart, TAS 7001, Australia</a:t>
            </a:r>
          </a:p>
        </p:txBody>
      </p:sp>
      <p:sp>
        <p:nvSpPr>
          <p:cNvPr id="3" name="Content Placeholder 2">
            <a:extLst>
              <a:ext uri="{FF2B5EF4-FFF2-40B4-BE49-F238E27FC236}">
                <a16:creationId xmlns:a16="http://schemas.microsoft.com/office/drawing/2014/main" id="{66A3B980-1678-D528-E7EB-1065DD29BB59}"/>
              </a:ext>
            </a:extLst>
          </p:cNvPr>
          <p:cNvSpPr>
            <a:spLocks noGrp="1"/>
          </p:cNvSpPr>
          <p:nvPr>
            <p:ph idx="1"/>
          </p:nvPr>
        </p:nvSpPr>
        <p:spPr>
          <a:xfrm>
            <a:off x="838200" y="512624"/>
            <a:ext cx="10515600" cy="4351338"/>
          </a:xfrm>
        </p:spPr>
        <p:txBody>
          <a:bodyPr>
            <a:normAutofit lnSpcReduction="10000"/>
          </a:bodyPr>
          <a:lstStyle/>
          <a:p>
            <a:pPr marL="0" indent="0">
              <a:buNone/>
            </a:pPr>
            <a:r>
              <a:rPr lang="en-US" dirty="0"/>
              <a:t>Looking for the cosmological expansion of the universe from a single observation.</a:t>
            </a:r>
          </a:p>
          <a:p>
            <a:pPr marL="0" indent="0">
              <a:buNone/>
            </a:pPr>
            <a:endParaRPr lang="en-US" dirty="0"/>
          </a:p>
          <a:p>
            <a:pPr marL="0" indent="0">
              <a:buNone/>
            </a:pPr>
            <a:r>
              <a:rPr lang="en-US" dirty="0" err="1"/>
              <a:t>Slipher</a:t>
            </a:r>
            <a:r>
              <a:rPr lang="en-US" dirty="0"/>
              <a:t> (1913) predicted cosmological expansion.</a:t>
            </a:r>
          </a:p>
          <a:p>
            <a:pPr marL="0" indent="0">
              <a:buNone/>
            </a:pPr>
            <a:r>
              <a:rPr lang="en-US" dirty="0"/>
              <a:t>Friedmann &amp; </a:t>
            </a:r>
            <a:r>
              <a:rPr lang="en-US" dirty="0" err="1"/>
              <a:t>Lemaistre</a:t>
            </a:r>
            <a:r>
              <a:rPr lang="en-US" dirty="0"/>
              <a:t> (1927) developed theory of expansion.</a:t>
            </a:r>
          </a:p>
          <a:p>
            <a:pPr marL="0" indent="0">
              <a:buNone/>
            </a:pPr>
            <a:r>
              <a:rPr lang="en-US" dirty="0"/>
              <a:t>Hubble (1929) observed it.</a:t>
            </a:r>
          </a:p>
          <a:p>
            <a:pPr marL="0" indent="0">
              <a:buNone/>
            </a:pPr>
            <a:r>
              <a:rPr lang="en-US" dirty="0"/>
              <a:t>Accelerating expansion observed by </a:t>
            </a:r>
            <a:r>
              <a:rPr lang="en-US" dirty="0" err="1"/>
              <a:t>Riess</a:t>
            </a:r>
            <a:r>
              <a:rPr lang="en-US" dirty="0"/>
              <a:t> and Perlmutter (1998-99)</a:t>
            </a:r>
          </a:p>
          <a:p>
            <a:pPr marL="0" indent="0">
              <a:buNone/>
            </a:pPr>
            <a:endParaRPr lang="en-US" dirty="0"/>
          </a:p>
          <a:p>
            <a:pPr marL="0" indent="0">
              <a:buNone/>
            </a:pPr>
            <a:r>
              <a:rPr lang="en-US" dirty="0" err="1"/>
              <a:t>Sandage</a:t>
            </a:r>
            <a:r>
              <a:rPr lang="en-US" dirty="0"/>
              <a:t> developed Redshift drift (1961)</a:t>
            </a:r>
          </a:p>
        </p:txBody>
      </p:sp>
    </p:spTree>
    <p:extLst>
      <p:ext uri="{BB962C8B-B14F-4D97-AF65-F5344CB8AC3E}">
        <p14:creationId xmlns:p14="http://schemas.microsoft.com/office/powerpoint/2010/main" val="330065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9AAC-6176-06CD-98D1-D3E5AFF72CDA}"/>
              </a:ext>
            </a:extLst>
          </p:cNvPr>
          <p:cNvSpPr>
            <a:spLocks noGrp="1"/>
          </p:cNvSpPr>
          <p:nvPr>
            <p:ph type="title"/>
          </p:nvPr>
        </p:nvSpPr>
        <p:spPr/>
        <p:txBody>
          <a:bodyPr/>
          <a:lstStyle/>
          <a:p>
            <a:r>
              <a:rPr lang="en-US" dirty="0"/>
              <a:t>Time delay and redshift difference</a:t>
            </a:r>
          </a:p>
        </p:txBody>
      </p:sp>
      <p:pic>
        <p:nvPicPr>
          <p:cNvPr id="5" name="Content Placeholder 4">
            <a:extLst>
              <a:ext uri="{FF2B5EF4-FFF2-40B4-BE49-F238E27FC236}">
                <a16:creationId xmlns:a16="http://schemas.microsoft.com/office/drawing/2014/main" id="{6A28981A-ADAD-CE32-AF18-38E25A22DDAD}"/>
              </a:ext>
            </a:extLst>
          </p:cNvPr>
          <p:cNvPicPr>
            <a:picLocks noGrp="1" noChangeAspect="1"/>
          </p:cNvPicPr>
          <p:nvPr>
            <p:ph idx="1"/>
          </p:nvPr>
        </p:nvPicPr>
        <p:blipFill>
          <a:blip r:embed="rId2"/>
          <a:stretch>
            <a:fillRect/>
          </a:stretch>
        </p:blipFill>
        <p:spPr>
          <a:xfrm>
            <a:off x="1143358" y="3429000"/>
            <a:ext cx="5537200" cy="1003300"/>
          </a:xfrm>
        </p:spPr>
      </p:pic>
      <p:pic>
        <p:nvPicPr>
          <p:cNvPr id="7" name="Picture 6">
            <a:extLst>
              <a:ext uri="{FF2B5EF4-FFF2-40B4-BE49-F238E27FC236}">
                <a16:creationId xmlns:a16="http://schemas.microsoft.com/office/drawing/2014/main" id="{77270235-CDF0-BE01-0039-EA14622DDB3E}"/>
              </a:ext>
            </a:extLst>
          </p:cNvPr>
          <p:cNvPicPr>
            <a:picLocks noChangeAspect="1"/>
          </p:cNvPicPr>
          <p:nvPr/>
        </p:nvPicPr>
        <p:blipFill>
          <a:blip r:embed="rId3"/>
          <a:stretch>
            <a:fillRect/>
          </a:stretch>
        </p:blipFill>
        <p:spPr>
          <a:xfrm>
            <a:off x="1143358" y="5192712"/>
            <a:ext cx="6616700" cy="977900"/>
          </a:xfrm>
          <a:prstGeom prst="rect">
            <a:avLst/>
          </a:prstGeom>
        </p:spPr>
      </p:pic>
      <p:sp>
        <p:nvSpPr>
          <p:cNvPr id="8" name="TextBox 7">
            <a:extLst>
              <a:ext uri="{FF2B5EF4-FFF2-40B4-BE49-F238E27FC236}">
                <a16:creationId xmlns:a16="http://schemas.microsoft.com/office/drawing/2014/main" id="{C709BC13-3DF7-AA89-1ACE-B0E9D3A15E05}"/>
              </a:ext>
            </a:extLst>
          </p:cNvPr>
          <p:cNvSpPr txBox="1"/>
          <p:nvPr/>
        </p:nvSpPr>
        <p:spPr>
          <a:xfrm>
            <a:off x="1346886" y="1804086"/>
            <a:ext cx="6328271" cy="1477328"/>
          </a:xfrm>
          <a:prstGeom prst="rect">
            <a:avLst/>
          </a:prstGeom>
          <a:noFill/>
        </p:spPr>
        <p:txBody>
          <a:bodyPr wrap="none" rtlCol="0">
            <a:spAutoFit/>
          </a:bodyPr>
          <a:lstStyle/>
          <a:p>
            <a:r>
              <a:rPr lang="en-US" dirty="0"/>
              <a:t>D</a:t>
            </a:r>
            <a:r>
              <a:rPr lang="en-US" baseline="-25000" dirty="0"/>
              <a:t>l</a:t>
            </a:r>
            <a:r>
              <a:rPr lang="en-US" dirty="0"/>
              <a:t> is the angular diameter distance to the lens</a:t>
            </a:r>
          </a:p>
          <a:p>
            <a:r>
              <a:rPr lang="en-US" dirty="0"/>
              <a:t>D</a:t>
            </a:r>
            <a:r>
              <a:rPr lang="en-US" baseline="-25000" dirty="0"/>
              <a:t>s</a:t>
            </a:r>
            <a:r>
              <a:rPr lang="en-US" dirty="0"/>
              <a:t> is the angular diameter distance to the source</a:t>
            </a:r>
          </a:p>
          <a:p>
            <a:r>
              <a:rPr lang="en-US" dirty="0" err="1"/>
              <a:t>D</a:t>
            </a:r>
            <a:r>
              <a:rPr lang="en-US" baseline="-25000" dirty="0" err="1"/>
              <a:t>ls</a:t>
            </a:r>
            <a:r>
              <a:rPr lang="en-US" dirty="0"/>
              <a:t> is the distance from the lens to the source</a:t>
            </a:r>
          </a:p>
          <a:p>
            <a:r>
              <a:rPr lang="en-US" dirty="0" err="1">
                <a:latin typeface="Apple Chancery" panose="03020702040506060504" pitchFamily="66" charset="-79"/>
                <a:cs typeface="Apple Chancery" panose="03020702040506060504" pitchFamily="66" charset="-79"/>
              </a:rPr>
              <a:t>z</a:t>
            </a:r>
            <a:r>
              <a:rPr lang="en-US" baseline="-25000" dirty="0" err="1"/>
              <a:t>l</a:t>
            </a:r>
            <a:r>
              <a:rPr lang="en-US" dirty="0"/>
              <a:t> is the lens redshift, </a:t>
            </a:r>
            <a:r>
              <a:rPr lang="en-US" dirty="0">
                <a:latin typeface="Apple Chancery" panose="03020702040506060504" pitchFamily="66" charset="-79"/>
                <a:cs typeface="Apple Chancery" panose="03020702040506060504" pitchFamily="66" charset="-79"/>
              </a:rPr>
              <a:t>z</a:t>
            </a:r>
            <a:r>
              <a:rPr lang="en-US" baseline="-25000" dirty="0"/>
              <a:t>s</a:t>
            </a:r>
            <a:r>
              <a:rPr lang="en-US" dirty="0"/>
              <a:t> is the source redshift</a:t>
            </a:r>
          </a:p>
          <a:p>
            <a:r>
              <a:rPr lang="en-US" dirty="0" err="1">
                <a:latin typeface="Symbol" pitchFamily="2" charset="2"/>
              </a:rPr>
              <a:t>t</a:t>
            </a:r>
            <a:r>
              <a:rPr lang="en-US" baseline="-25000" dirty="0" err="1"/>
              <a:t>i</a:t>
            </a:r>
            <a:r>
              <a:rPr lang="en-US" dirty="0"/>
              <a:t> is the observation time of event </a:t>
            </a:r>
            <a:r>
              <a:rPr lang="en-US" dirty="0" err="1"/>
              <a:t>i</a:t>
            </a:r>
            <a:r>
              <a:rPr lang="en-US" dirty="0"/>
              <a:t> at angle </a:t>
            </a:r>
            <a:r>
              <a:rPr lang="en-US" dirty="0" err="1"/>
              <a:t>θ</a:t>
            </a:r>
            <a:r>
              <a:rPr lang="en-US" baseline="-25000" dirty="0" err="1"/>
              <a:t>i</a:t>
            </a:r>
            <a:r>
              <a:rPr lang="en-US" dirty="0"/>
              <a:t> and lens angle </a:t>
            </a:r>
            <a:r>
              <a:rPr lang="en-US" dirty="0">
                <a:latin typeface="Symbol" pitchFamily="2" charset="2"/>
              </a:rPr>
              <a:t>b</a:t>
            </a:r>
            <a:r>
              <a:rPr lang="en-US" dirty="0"/>
              <a:t>.</a:t>
            </a:r>
            <a:endParaRPr lang="en-US" baseline="-25000" dirty="0"/>
          </a:p>
        </p:txBody>
      </p:sp>
      <p:sp>
        <p:nvSpPr>
          <p:cNvPr id="9" name="TextBox 8">
            <a:extLst>
              <a:ext uri="{FF2B5EF4-FFF2-40B4-BE49-F238E27FC236}">
                <a16:creationId xmlns:a16="http://schemas.microsoft.com/office/drawing/2014/main" id="{C27AEBE8-3062-F569-8CCB-1776956D60BA}"/>
              </a:ext>
            </a:extLst>
          </p:cNvPr>
          <p:cNvSpPr txBox="1"/>
          <p:nvPr/>
        </p:nvSpPr>
        <p:spPr>
          <a:xfrm>
            <a:off x="1580322" y="4621696"/>
            <a:ext cx="4329903" cy="369332"/>
          </a:xfrm>
          <a:prstGeom prst="rect">
            <a:avLst/>
          </a:prstGeom>
          <a:noFill/>
        </p:spPr>
        <p:txBody>
          <a:bodyPr wrap="none" rtlCol="0">
            <a:spAutoFit/>
          </a:bodyPr>
          <a:lstStyle/>
          <a:p>
            <a:r>
              <a:rPr lang="en-US" dirty="0"/>
              <a:t>Solving for </a:t>
            </a:r>
            <a:r>
              <a:rPr lang="en-US" dirty="0">
                <a:latin typeface="Symbol" pitchFamily="2" charset="2"/>
              </a:rPr>
              <a:t>D</a:t>
            </a:r>
            <a:r>
              <a:rPr lang="en-US" dirty="0">
                <a:latin typeface="Apple Chancery" panose="03020702040506060504" pitchFamily="66" charset="-79"/>
                <a:cs typeface="Apple Chancery" panose="03020702040506060504" pitchFamily="66" charset="-79"/>
              </a:rPr>
              <a:t>z</a:t>
            </a:r>
            <a:r>
              <a:rPr lang="en-US" baseline="-25000" dirty="0">
                <a:cs typeface="Apple Chancery" panose="03020702040506060504" pitchFamily="66" charset="-79"/>
              </a:rPr>
              <a:t>12</a:t>
            </a:r>
            <a:r>
              <a:rPr lang="en-US" dirty="0">
                <a:latin typeface="Apple Chancery" panose="03020702040506060504" pitchFamily="66" charset="-79"/>
                <a:cs typeface="Apple Chancery" panose="03020702040506060504" pitchFamily="66" charset="-79"/>
              </a:rPr>
              <a:t> = z</a:t>
            </a:r>
            <a:r>
              <a:rPr lang="en-US" baseline="-25000" dirty="0"/>
              <a:t>2</a:t>
            </a:r>
            <a:r>
              <a:rPr lang="en-US" dirty="0"/>
              <a:t> – </a:t>
            </a:r>
            <a:r>
              <a:rPr lang="en-US" dirty="0">
                <a:latin typeface="Apple Chancery" panose="03020702040506060504" pitchFamily="66" charset="-79"/>
                <a:cs typeface="Apple Chancery" panose="03020702040506060504" pitchFamily="66" charset="-79"/>
              </a:rPr>
              <a:t>z</a:t>
            </a:r>
            <a:r>
              <a:rPr lang="en-US" baseline="-25000" dirty="0"/>
              <a:t>1</a:t>
            </a:r>
            <a:r>
              <a:rPr lang="en-US" dirty="0"/>
              <a:t> for small </a:t>
            </a:r>
            <a:r>
              <a:rPr lang="en-US" dirty="0" err="1">
                <a:latin typeface="Symbol" pitchFamily="2" charset="2"/>
              </a:rPr>
              <a:t>D</a:t>
            </a:r>
            <a:r>
              <a:rPr lang="en-US" dirty="0" err="1">
                <a:latin typeface="Apple Chancery" panose="03020702040506060504" pitchFamily="66" charset="-79"/>
                <a:cs typeface="Apple Chancery" panose="03020702040506060504" pitchFamily="66" charset="-79"/>
              </a:rPr>
              <a:t>z</a:t>
            </a:r>
            <a:r>
              <a:rPr lang="en-US" dirty="0"/>
              <a:t> gives</a:t>
            </a:r>
          </a:p>
        </p:txBody>
      </p:sp>
      <p:pic>
        <p:nvPicPr>
          <p:cNvPr id="11" name="Picture 10">
            <a:extLst>
              <a:ext uri="{FF2B5EF4-FFF2-40B4-BE49-F238E27FC236}">
                <a16:creationId xmlns:a16="http://schemas.microsoft.com/office/drawing/2014/main" id="{D095CB87-1A0A-E7EF-41CD-9B0CB8D32403}"/>
              </a:ext>
            </a:extLst>
          </p:cNvPr>
          <p:cNvPicPr>
            <a:picLocks noChangeAspect="1"/>
          </p:cNvPicPr>
          <p:nvPr/>
        </p:nvPicPr>
        <p:blipFill>
          <a:blip r:embed="rId4"/>
          <a:stretch>
            <a:fillRect/>
          </a:stretch>
        </p:blipFill>
        <p:spPr>
          <a:xfrm>
            <a:off x="7047671" y="4352821"/>
            <a:ext cx="4914900" cy="800100"/>
          </a:xfrm>
          <a:prstGeom prst="rect">
            <a:avLst/>
          </a:prstGeom>
        </p:spPr>
      </p:pic>
      <p:pic>
        <p:nvPicPr>
          <p:cNvPr id="13" name="Picture 12">
            <a:extLst>
              <a:ext uri="{FF2B5EF4-FFF2-40B4-BE49-F238E27FC236}">
                <a16:creationId xmlns:a16="http://schemas.microsoft.com/office/drawing/2014/main" id="{F6386528-9F37-1B9D-9168-87FEB7899299}"/>
              </a:ext>
            </a:extLst>
          </p:cNvPr>
          <p:cNvPicPr>
            <a:picLocks noChangeAspect="1"/>
          </p:cNvPicPr>
          <p:nvPr/>
        </p:nvPicPr>
        <p:blipFill rotWithShape="1">
          <a:blip r:embed="rId5"/>
          <a:srcRect l="4641" r="-4641"/>
          <a:stretch/>
        </p:blipFill>
        <p:spPr>
          <a:xfrm>
            <a:off x="9144000" y="3968750"/>
            <a:ext cx="1409700" cy="469900"/>
          </a:xfrm>
          <a:prstGeom prst="rect">
            <a:avLst/>
          </a:prstGeom>
        </p:spPr>
      </p:pic>
    </p:spTree>
    <p:extLst>
      <p:ext uri="{BB962C8B-B14F-4D97-AF65-F5344CB8AC3E}">
        <p14:creationId xmlns:p14="http://schemas.microsoft.com/office/powerpoint/2010/main" val="133068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66AD-7A5E-3219-1092-6FDB8C87C066}"/>
              </a:ext>
            </a:extLst>
          </p:cNvPr>
          <p:cNvSpPr>
            <a:spLocks noGrp="1"/>
          </p:cNvSpPr>
          <p:nvPr>
            <p:ph type="title"/>
          </p:nvPr>
        </p:nvSpPr>
        <p:spPr/>
        <p:txBody>
          <a:bodyPr/>
          <a:lstStyle/>
          <a:p>
            <a:r>
              <a:rPr lang="en-US" dirty="0"/>
              <a:t>Instrument requirements</a:t>
            </a:r>
          </a:p>
        </p:txBody>
      </p:sp>
      <p:sp>
        <p:nvSpPr>
          <p:cNvPr id="3" name="Content Placeholder 2">
            <a:extLst>
              <a:ext uri="{FF2B5EF4-FFF2-40B4-BE49-F238E27FC236}">
                <a16:creationId xmlns:a16="http://schemas.microsoft.com/office/drawing/2014/main" id="{0F76908B-CEA1-FDC1-21F7-73A54624AF60}"/>
              </a:ext>
            </a:extLst>
          </p:cNvPr>
          <p:cNvSpPr>
            <a:spLocks noGrp="1"/>
          </p:cNvSpPr>
          <p:nvPr>
            <p:ph idx="1"/>
          </p:nvPr>
        </p:nvSpPr>
        <p:spPr/>
        <p:txBody>
          <a:bodyPr/>
          <a:lstStyle/>
          <a:p>
            <a:pPr marL="0" indent="0">
              <a:buNone/>
            </a:pPr>
            <a:r>
              <a:rPr lang="en-US" dirty="0"/>
              <a:t>Extremely Large Telescope (ELT) – 40 meter mirror</a:t>
            </a:r>
          </a:p>
          <a:p>
            <a:pPr marL="0" indent="0">
              <a:buNone/>
            </a:pPr>
            <a:r>
              <a:rPr lang="en-US" dirty="0"/>
              <a:t>Precision spectrometry: </a:t>
            </a:r>
          </a:p>
          <a:p>
            <a:pPr marL="0" indent="0">
              <a:buNone/>
            </a:pPr>
            <a:r>
              <a:rPr lang="en-US" dirty="0"/>
              <a:t>        Spectroscopic resolution: R </a:t>
            </a:r>
            <a:r>
              <a:rPr lang="en-US" dirty="0">
                <a:latin typeface="Symbol" pitchFamily="2" charset="2"/>
              </a:rPr>
              <a:t>= l/Dl  </a:t>
            </a:r>
            <a:r>
              <a:rPr lang="en-US" dirty="0"/>
              <a:t>= c/</a:t>
            </a:r>
            <a:r>
              <a:rPr lang="en-US" dirty="0" err="1">
                <a:latin typeface="Symbol" pitchFamily="2" charset="2"/>
              </a:rPr>
              <a:t>D</a:t>
            </a:r>
            <a:r>
              <a:rPr lang="en-US" dirty="0" err="1"/>
              <a:t>v</a:t>
            </a:r>
            <a:r>
              <a:rPr lang="en-US" dirty="0"/>
              <a:t>  =  0.5, 1 and 2 x 10</a:t>
            </a:r>
            <a:r>
              <a:rPr lang="en-US" baseline="30000" dirty="0"/>
              <a:t>5</a:t>
            </a:r>
          </a:p>
          <a:p>
            <a:pPr marL="0" indent="0">
              <a:buNone/>
            </a:pPr>
            <a:endParaRPr lang="en-US" baseline="30000" dirty="0"/>
          </a:p>
          <a:p>
            <a:pPr marL="0" indent="0">
              <a:buNone/>
            </a:pPr>
            <a:r>
              <a:rPr lang="en-US" dirty="0"/>
              <a:t>The spectral lines are fit on a pixel by pixel basis, looking for systematic shifts in intensity up or down, caused by the differential redshift.</a:t>
            </a:r>
          </a:p>
        </p:txBody>
      </p:sp>
      <p:pic>
        <p:nvPicPr>
          <p:cNvPr id="5" name="Picture 4">
            <a:extLst>
              <a:ext uri="{FF2B5EF4-FFF2-40B4-BE49-F238E27FC236}">
                <a16:creationId xmlns:a16="http://schemas.microsoft.com/office/drawing/2014/main" id="{B3B5B558-9C6F-552F-834D-A9A6AF3FED14}"/>
              </a:ext>
            </a:extLst>
          </p:cNvPr>
          <p:cNvPicPr>
            <a:picLocks noChangeAspect="1"/>
          </p:cNvPicPr>
          <p:nvPr/>
        </p:nvPicPr>
        <p:blipFill>
          <a:blip r:embed="rId2"/>
          <a:stretch>
            <a:fillRect/>
          </a:stretch>
        </p:blipFill>
        <p:spPr>
          <a:xfrm>
            <a:off x="1349513" y="5168900"/>
            <a:ext cx="2540000" cy="1143000"/>
          </a:xfrm>
          <a:prstGeom prst="rect">
            <a:avLst/>
          </a:prstGeom>
        </p:spPr>
      </p:pic>
      <p:pic>
        <p:nvPicPr>
          <p:cNvPr id="7" name="Picture 6">
            <a:extLst>
              <a:ext uri="{FF2B5EF4-FFF2-40B4-BE49-F238E27FC236}">
                <a16:creationId xmlns:a16="http://schemas.microsoft.com/office/drawing/2014/main" id="{A08A4264-3C7D-3308-2548-4A9E482651A4}"/>
              </a:ext>
            </a:extLst>
          </p:cNvPr>
          <p:cNvPicPr>
            <a:picLocks noChangeAspect="1"/>
          </p:cNvPicPr>
          <p:nvPr/>
        </p:nvPicPr>
        <p:blipFill>
          <a:blip r:embed="rId3"/>
          <a:stretch>
            <a:fillRect/>
          </a:stretch>
        </p:blipFill>
        <p:spPr>
          <a:xfrm>
            <a:off x="4400826" y="5130800"/>
            <a:ext cx="7188200" cy="1181100"/>
          </a:xfrm>
          <a:prstGeom prst="rect">
            <a:avLst/>
          </a:prstGeom>
        </p:spPr>
      </p:pic>
    </p:spTree>
    <p:extLst>
      <p:ext uri="{BB962C8B-B14F-4D97-AF65-F5344CB8AC3E}">
        <p14:creationId xmlns:p14="http://schemas.microsoft.com/office/powerpoint/2010/main" val="343464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94FB7F-2F1C-6E78-9E6B-22CFA25C0D2E}"/>
              </a:ext>
            </a:extLst>
          </p:cNvPr>
          <p:cNvPicPr>
            <a:picLocks noChangeAspect="1"/>
          </p:cNvPicPr>
          <p:nvPr/>
        </p:nvPicPr>
        <p:blipFill>
          <a:blip r:embed="rId2"/>
          <a:stretch>
            <a:fillRect/>
          </a:stretch>
        </p:blipFill>
        <p:spPr>
          <a:xfrm>
            <a:off x="6190023" y="1690688"/>
            <a:ext cx="5798434" cy="4435904"/>
          </a:xfrm>
          <a:prstGeom prst="rect">
            <a:avLst/>
          </a:prstGeom>
        </p:spPr>
      </p:pic>
      <p:sp>
        <p:nvSpPr>
          <p:cNvPr id="2" name="Title 1">
            <a:extLst>
              <a:ext uri="{FF2B5EF4-FFF2-40B4-BE49-F238E27FC236}">
                <a16:creationId xmlns:a16="http://schemas.microsoft.com/office/drawing/2014/main" id="{7D7871AA-E9D7-9532-9DB3-8C343674329D}"/>
              </a:ext>
            </a:extLst>
          </p:cNvPr>
          <p:cNvSpPr>
            <a:spLocks noGrp="1"/>
          </p:cNvSpPr>
          <p:nvPr>
            <p:ph type="title"/>
          </p:nvPr>
        </p:nvSpPr>
        <p:spPr/>
        <p:txBody>
          <a:bodyPr/>
          <a:lstStyle/>
          <a:p>
            <a:r>
              <a:rPr lang="en-US" dirty="0"/>
              <a:t>Discovery potential</a:t>
            </a:r>
          </a:p>
        </p:txBody>
      </p:sp>
      <p:pic>
        <p:nvPicPr>
          <p:cNvPr id="5" name="Content Placeholder 4">
            <a:extLst>
              <a:ext uri="{FF2B5EF4-FFF2-40B4-BE49-F238E27FC236}">
                <a16:creationId xmlns:a16="http://schemas.microsoft.com/office/drawing/2014/main" id="{58E79176-ED35-F58D-8B3B-C49A40CA187A}"/>
              </a:ext>
            </a:extLst>
          </p:cNvPr>
          <p:cNvPicPr>
            <a:picLocks noGrp="1" noChangeAspect="1"/>
          </p:cNvPicPr>
          <p:nvPr>
            <p:ph idx="1"/>
          </p:nvPr>
        </p:nvPicPr>
        <p:blipFill>
          <a:blip r:embed="rId3"/>
          <a:stretch>
            <a:fillRect/>
          </a:stretch>
        </p:blipFill>
        <p:spPr>
          <a:xfrm>
            <a:off x="614895" y="1690688"/>
            <a:ext cx="5798434" cy="4351338"/>
          </a:xfrm>
        </p:spPr>
      </p:pic>
    </p:spTree>
    <p:extLst>
      <p:ext uri="{BB962C8B-B14F-4D97-AF65-F5344CB8AC3E}">
        <p14:creationId xmlns:p14="http://schemas.microsoft.com/office/powerpoint/2010/main" val="175962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C257-1712-B215-D499-C09B596EBEF5}"/>
              </a:ext>
            </a:extLst>
          </p:cNvPr>
          <p:cNvSpPr>
            <a:spLocks noGrp="1"/>
          </p:cNvSpPr>
          <p:nvPr>
            <p:ph type="title"/>
          </p:nvPr>
        </p:nvSpPr>
        <p:spPr/>
        <p:txBody>
          <a:bodyPr/>
          <a:lstStyle/>
          <a:p>
            <a:r>
              <a:rPr lang="en-US" dirty="0"/>
              <a:t>Cosmology Implications</a:t>
            </a:r>
          </a:p>
        </p:txBody>
      </p:sp>
      <p:pic>
        <p:nvPicPr>
          <p:cNvPr id="5" name="Content Placeholder 4">
            <a:extLst>
              <a:ext uri="{FF2B5EF4-FFF2-40B4-BE49-F238E27FC236}">
                <a16:creationId xmlns:a16="http://schemas.microsoft.com/office/drawing/2014/main" id="{4F824063-57DC-0683-CD96-3F6A3EEE09D6}"/>
              </a:ext>
            </a:extLst>
          </p:cNvPr>
          <p:cNvPicPr>
            <a:picLocks noGrp="1" noChangeAspect="1"/>
          </p:cNvPicPr>
          <p:nvPr>
            <p:ph idx="1"/>
          </p:nvPr>
        </p:nvPicPr>
        <p:blipFill>
          <a:blip r:embed="rId2"/>
          <a:stretch>
            <a:fillRect/>
          </a:stretch>
        </p:blipFill>
        <p:spPr>
          <a:xfrm>
            <a:off x="591223" y="1603203"/>
            <a:ext cx="4386037" cy="4351338"/>
          </a:xfrm>
        </p:spPr>
      </p:pic>
      <p:pic>
        <p:nvPicPr>
          <p:cNvPr id="7" name="Picture 6">
            <a:extLst>
              <a:ext uri="{FF2B5EF4-FFF2-40B4-BE49-F238E27FC236}">
                <a16:creationId xmlns:a16="http://schemas.microsoft.com/office/drawing/2014/main" id="{36533E24-5890-D8C1-C900-B2052286E1CB}"/>
              </a:ext>
            </a:extLst>
          </p:cNvPr>
          <p:cNvPicPr>
            <a:picLocks noChangeAspect="1"/>
          </p:cNvPicPr>
          <p:nvPr/>
        </p:nvPicPr>
        <p:blipFill>
          <a:blip r:embed="rId3"/>
          <a:stretch>
            <a:fillRect/>
          </a:stretch>
        </p:blipFill>
        <p:spPr>
          <a:xfrm>
            <a:off x="5548703" y="1603203"/>
            <a:ext cx="5587651" cy="4488592"/>
          </a:xfrm>
          <a:prstGeom prst="rect">
            <a:avLst/>
          </a:prstGeom>
        </p:spPr>
      </p:pic>
      <p:pic>
        <p:nvPicPr>
          <p:cNvPr id="9" name="Picture 8">
            <a:extLst>
              <a:ext uri="{FF2B5EF4-FFF2-40B4-BE49-F238E27FC236}">
                <a16:creationId xmlns:a16="http://schemas.microsoft.com/office/drawing/2014/main" id="{918C1C1D-26AC-1817-E2B0-7386A3288B56}"/>
              </a:ext>
            </a:extLst>
          </p:cNvPr>
          <p:cNvPicPr>
            <a:picLocks noChangeAspect="1"/>
          </p:cNvPicPr>
          <p:nvPr/>
        </p:nvPicPr>
        <p:blipFill>
          <a:blip r:embed="rId4"/>
          <a:stretch>
            <a:fillRect/>
          </a:stretch>
        </p:blipFill>
        <p:spPr>
          <a:xfrm>
            <a:off x="7167778" y="1526875"/>
            <a:ext cx="2349500" cy="584200"/>
          </a:xfrm>
          <a:prstGeom prst="rect">
            <a:avLst/>
          </a:prstGeom>
        </p:spPr>
      </p:pic>
      <p:pic>
        <p:nvPicPr>
          <p:cNvPr id="11" name="Picture 10">
            <a:extLst>
              <a:ext uri="{FF2B5EF4-FFF2-40B4-BE49-F238E27FC236}">
                <a16:creationId xmlns:a16="http://schemas.microsoft.com/office/drawing/2014/main" id="{25C6C433-0DA8-91F4-7D04-DF81908B9892}"/>
              </a:ext>
            </a:extLst>
          </p:cNvPr>
          <p:cNvPicPr>
            <a:picLocks noChangeAspect="1"/>
          </p:cNvPicPr>
          <p:nvPr/>
        </p:nvPicPr>
        <p:blipFill rotWithShape="1">
          <a:blip r:embed="rId5"/>
          <a:srcRect l="7561" r="10619"/>
          <a:stretch/>
        </p:blipFill>
        <p:spPr>
          <a:xfrm>
            <a:off x="2980449" y="1843689"/>
            <a:ext cx="822960" cy="368300"/>
          </a:xfrm>
          <a:prstGeom prst="rect">
            <a:avLst/>
          </a:prstGeom>
        </p:spPr>
      </p:pic>
      <p:sp>
        <p:nvSpPr>
          <p:cNvPr id="12" name="TextBox 11">
            <a:extLst>
              <a:ext uri="{FF2B5EF4-FFF2-40B4-BE49-F238E27FC236}">
                <a16:creationId xmlns:a16="http://schemas.microsoft.com/office/drawing/2014/main" id="{09E9A58A-101A-F7B7-453A-0F71E653C558}"/>
              </a:ext>
            </a:extLst>
          </p:cNvPr>
          <p:cNvSpPr txBox="1"/>
          <p:nvPr/>
        </p:nvSpPr>
        <p:spPr>
          <a:xfrm>
            <a:off x="2476453" y="1837294"/>
            <a:ext cx="562526" cy="369332"/>
          </a:xfrm>
          <a:prstGeom prst="rect">
            <a:avLst/>
          </a:prstGeom>
          <a:noFill/>
        </p:spPr>
        <p:txBody>
          <a:bodyPr wrap="none" rtlCol="0">
            <a:spAutoFit/>
          </a:bodyPr>
          <a:lstStyle/>
          <a:p>
            <a:r>
              <a:rPr lang="en-US" dirty="0"/>
              <a:t>Flat</a:t>
            </a:r>
          </a:p>
        </p:txBody>
      </p:sp>
    </p:spTree>
    <p:extLst>
      <p:ext uri="{BB962C8B-B14F-4D97-AF65-F5344CB8AC3E}">
        <p14:creationId xmlns:p14="http://schemas.microsoft.com/office/powerpoint/2010/main" val="160025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04ED-B0F1-2E1B-1DE1-18193356066B}"/>
              </a:ext>
            </a:extLst>
          </p:cNvPr>
          <p:cNvSpPr>
            <a:spLocks noGrp="1"/>
          </p:cNvSpPr>
          <p:nvPr>
            <p:ph type="title"/>
          </p:nvPr>
        </p:nvSpPr>
        <p:spPr/>
        <p:txBody>
          <a:bodyPr/>
          <a:lstStyle/>
          <a:p>
            <a:r>
              <a:rPr lang="en-US" dirty="0"/>
              <a:t>Drawbacks</a:t>
            </a:r>
          </a:p>
        </p:txBody>
      </p:sp>
      <p:sp>
        <p:nvSpPr>
          <p:cNvPr id="3" name="Content Placeholder 2">
            <a:extLst>
              <a:ext uri="{FF2B5EF4-FFF2-40B4-BE49-F238E27FC236}">
                <a16:creationId xmlns:a16="http://schemas.microsoft.com/office/drawing/2014/main" id="{4DFCE1A8-2B31-9F70-60EC-D1CF7BDC1763}"/>
              </a:ext>
            </a:extLst>
          </p:cNvPr>
          <p:cNvSpPr>
            <a:spLocks noGrp="1"/>
          </p:cNvSpPr>
          <p:nvPr>
            <p:ph idx="1"/>
          </p:nvPr>
        </p:nvSpPr>
        <p:spPr/>
        <p:txBody>
          <a:bodyPr/>
          <a:lstStyle/>
          <a:p>
            <a:pPr marL="0" indent="0">
              <a:buNone/>
            </a:pPr>
            <a:r>
              <a:rPr lang="en-US" dirty="0"/>
              <a:t>The results are sensitively dependent upon the lens model.</a:t>
            </a:r>
          </a:p>
          <a:p>
            <a:pPr marL="0" indent="0">
              <a:buNone/>
            </a:pPr>
            <a:r>
              <a:rPr lang="en-US" dirty="0"/>
              <a:t>This paper makes use of a rather general symmetric lens model (non-singular ellipsoidal) for the lens.</a:t>
            </a:r>
          </a:p>
          <a:p>
            <a:pPr marL="0" indent="0">
              <a:buNone/>
            </a:pPr>
            <a:endParaRPr lang="en-US" dirty="0"/>
          </a:p>
          <a:p>
            <a:pPr marL="0" indent="0">
              <a:buNone/>
            </a:pPr>
            <a:r>
              <a:rPr lang="en-US" dirty="0"/>
              <a:t>There is a second order dependence on the peculiar velocity of the lens itself.  Analyses are being developed to remove this dependence.</a:t>
            </a:r>
          </a:p>
        </p:txBody>
      </p:sp>
    </p:spTree>
    <p:extLst>
      <p:ext uri="{BB962C8B-B14F-4D97-AF65-F5344CB8AC3E}">
        <p14:creationId xmlns:p14="http://schemas.microsoft.com/office/powerpoint/2010/main" val="2957218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982</TotalTime>
  <Words>336</Words>
  <Application>Microsoft Macintosh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Apple Chancery</vt:lpstr>
      <vt:lpstr>Apple Chancery</vt:lpstr>
      <vt:lpstr>Aptos</vt:lpstr>
      <vt:lpstr>Aptos Display</vt:lpstr>
      <vt:lpstr>Arial</vt:lpstr>
      <vt:lpstr>Symbol</vt:lpstr>
      <vt:lpstr>Office Theme</vt:lpstr>
      <vt:lpstr>Cosmology from  Redshift Drift</vt:lpstr>
      <vt:lpstr>The Redshift Difference in Gravitational Lensed Systems: A Novel Probe of Cosmology Chengyi Wang, Krzysztof Bolejko and Geraint F. Lewis  Sydney Institute for Astronomy, School of Physics, A28, The University of Sydney, NSW 2006, Australia  School of Natural Sciences, College of Sciences and Engineering, University of Tasmania, Private Bag 37, Hobart, TAS 7001, Australia</vt:lpstr>
      <vt:lpstr>Time delay and redshift difference</vt:lpstr>
      <vt:lpstr>Instrument requirements</vt:lpstr>
      <vt:lpstr>Discovery potential</vt:lpstr>
      <vt:lpstr>Cosmology Implications</vt:lpstr>
      <vt:lpstr>Drawbacks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Cosmology from  Redshift Drift</dc:title>
  <dc:creator>Sivertz, Michael</dc:creator>
  <cp:lastModifiedBy>Sivertz, Michael</cp:lastModifiedBy>
  <cp:revision>3</cp:revision>
  <dcterms:created xsi:type="dcterms:W3CDTF">2023-08-31T01:21:22Z</dcterms:created>
  <dcterms:modified xsi:type="dcterms:W3CDTF">2023-08-31T17:43:52Z</dcterms:modified>
</cp:coreProperties>
</file>