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96" r:id="rId2"/>
    <p:sldId id="829" r:id="rId3"/>
    <p:sldId id="824" r:id="rId4"/>
    <p:sldId id="804" r:id="rId5"/>
    <p:sldId id="808" r:id="rId6"/>
    <p:sldId id="774" r:id="rId7"/>
    <p:sldId id="806" r:id="rId8"/>
    <p:sldId id="807" r:id="rId9"/>
    <p:sldId id="821" r:id="rId10"/>
    <p:sldId id="822" r:id="rId11"/>
    <p:sldId id="845" r:id="rId12"/>
    <p:sldId id="846" r:id="rId13"/>
    <p:sldId id="847" r:id="rId14"/>
    <p:sldId id="854" r:id="rId15"/>
    <p:sldId id="844" r:id="rId16"/>
    <p:sldId id="849" r:id="rId17"/>
    <p:sldId id="850" r:id="rId18"/>
    <p:sldId id="851" r:id="rId19"/>
    <p:sldId id="852" r:id="rId20"/>
    <p:sldId id="853" r:id="rId21"/>
    <p:sldId id="848" r:id="rId22"/>
    <p:sldId id="81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8" orient="horz" pos="4320" userDrawn="1">
          <p15:clr>
            <a:srgbClr val="A4A3A4"/>
          </p15:clr>
        </p15:guide>
        <p15:guide id="9"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5F7"/>
    <a:srgbClr val="008000"/>
    <a:srgbClr val="041EB7"/>
    <a:srgbClr val="007681"/>
    <a:srgbClr val="92D050"/>
    <a:srgbClr val="526F3F"/>
    <a:srgbClr val="4C9EB9"/>
    <a:srgbClr val="FFEEA7"/>
    <a:srgbClr val="0EA917"/>
    <a:srgbClr val="C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856"/>
    <p:restoredTop sz="89894"/>
  </p:normalViewPr>
  <p:slideViewPr>
    <p:cSldViewPr snapToGrid="0" snapToObjects="1" showGuides="1">
      <p:cViewPr>
        <p:scale>
          <a:sx n="72" d="100"/>
          <a:sy n="72" d="100"/>
        </p:scale>
        <p:origin x="1304" y="832"/>
      </p:cViewPr>
      <p:guideLst>
        <p:guide pos="3840"/>
        <p:guide orient="horz" pos="432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5" d="100"/>
          <a:sy n="75" d="100"/>
        </p:scale>
        <p:origin x="284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
          <c:y val="6.5341953887500595E-2"/>
          <c:w val="0.77906249999999999"/>
          <c:h val="0.65821506593112977"/>
        </c:manualLayout>
      </c:layout>
      <c:lineChart>
        <c:grouping val="standard"/>
        <c:varyColors val="0"/>
        <c:ser>
          <c:idx val="0"/>
          <c:order val="0"/>
          <c:tx>
            <c:strRef>
              <c:f>label 0</c:f>
              <c:strCache>
                <c:ptCount val="1"/>
                <c:pt idx="0">
                  <c:v>Fast</c:v>
                </c:pt>
              </c:strCache>
            </c:strRef>
          </c:tx>
          <c:spPr>
            <a:ln w="28440" cap="rnd">
              <a:solidFill>
                <a:srgbClr val="4472C4"/>
              </a:solidFill>
              <a:round/>
            </a:ln>
          </c:spPr>
          <c:marker>
            <c:symbol val="none"/>
          </c:marker>
          <c:dLbls>
            <c:spPr>
              <a:noFill/>
              <a:ln>
                <a:noFill/>
              </a:ln>
              <a:effectLst/>
            </c:sp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FY24</c:v>
                </c:pt>
                <c:pt idx="1">
                  <c:v>FY25</c:v>
                </c:pt>
                <c:pt idx="2">
                  <c:v>FY26</c:v>
                </c:pt>
                <c:pt idx="3">
                  <c:v>FY27</c:v>
                </c:pt>
                <c:pt idx="4">
                  <c:v>FY28</c:v>
                </c:pt>
                <c:pt idx="5">
                  <c:v>FY29</c:v>
                </c:pt>
                <c:pt idx="6">
                  <c:v>FY30</c:v>
                </c:pt>
                <c:pt idx="7">
                  <c:v>FY31</c:v>
                </c:pt>
                <c:pt idx="8">
                  <c:v>FY32</c:v>
                </c:pt>
                <c:pt idx="9">
                  <c:v>FY33</c:v>
                </c:pt>
              </c:strCache>
            </c:strRef>
          </c:cat>
          <c:val>
            <c:numRef>
              <c:f>0</c:f>
              <c:numCache>
                <c:formatCode>General</c:formatCode>
                <c:ptCount val="10"/>
                <c:pt idx="0">
                  <c:v>2.5874999999999999</c:v>
                </c:pt>
                <c:pt idx="1">
                  <c:v>4.7249999999999996</c:v>
                </c:pt>
                <c:pt idx="2">
                  <c:v>6.3</c:v>
                </c:pt>
                <c:pt idx="3">
                  <c:v>6.75</c:v>
                </c:pt>
                <c:pt idx="4">
                  <c:v>6.75</c:v>
                </c:pt>
                <c:pt idx="5">
                  <c:v>6.75</c:v>
                </c:pt>
                <c:pt idx="6">
                  <c:v>6.75</c:v>
                </c:pt>
                <c:pt idx="7">
                  <c:v>6.75</c:v>
                </c:pt>
                <c:pt idx="8">
                  <c:v>6.75</c:v>
                </c:pt>
                <c:pt idx="9">
                  <c:v>6.75</c:v>
                </c:pt>
              </c:numCache>
            </c:numRef>
          </c:val>
          <c:smooth val="0"/>
          <c:extLst>
            <c:ext xmlns:c16="http://schemas.microsoft.com/office/drawing/2014/chart" uri="{C3380CC4-5D6E-409C-BE32-E72D297353CC}">
              <c16:uniqueId val="{00000000-F8A4-AF42-BD9B-78ADA598001C}"/>
            </c:ext>
          </c:extLst>
        </c:ser>
        <c:ser>
          <c:idx val="1"/>
          <c:order val="1"/>
          <c:tx>
            <c:strRef>
              <c:f>label 1</c:f>
              <c:strCache>
                <c:ptCount val="1"/>
                <c:pt idx="0">
                  <c:v>Mid-level</c:v>
                </c:pt>
              </c:strCache>
            </c:strRef>
          </c:tx>
          <c:spPr>
            <a:ln w="28440" cap="rnd">
              <a:solidFill>
                <a:srgbClr val="ED7D31"/>
              </a:solidFill>
              <a:round/>
            </a:ln>
          </c:spPr>
          <c:marker>
            <c:symbol val="none"/>
          </c:marker>
          <c:dLbls>
            <c:spPr>
              <a:noFill/>
              <a:ln>
                <a:noFill/>
              </a:ln>
              <a:effectLst/>
            </c:sp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FY24</c:v>
                </c:pt>
                <c:pt idx="1">
                  <c:v>FY25</c:v>
                </c:pt>
                <c:pt idx="2">
                  <c:v>FY26</c:v>
                </c:pt>
                <c:pt idx="3">
                  <c:v>FY27</c:v>
                </c:pt>
                <c:pt idx="4">
                  <c:v>FY28</c:v>
                </c:pt>
                <c:pt idx="5">
                  <c:v>FY29</c:v>
                </c:pt>
                <c:pt idx="6">
                  <c:v>FY30</c:v>
                </c:pt>
                <c:pt idx="7">
                  <c:v>FY31</c:v>
                </c:pt>
                <c:pt idx="8">
                  <c:v>FY32</c:v>
                </c:pt>
                <c:pt idx="9">
                  <c:v>FY33</c:v>
                </c:pt>
              </c:strCache>
            </c:strRef>
          </c:cat>
          <c:val>
            <c:numRef>
              <c:f>1</c:f>
              <c:numCache>
                <c:formatCode>General</c:formatCode>
                <c:ptCount val="10"/>
                <c:pt idx="0">
                  <c:v>1.29375</c:v>
                </c:pt>
                <c:pt idx="1">
                  <c:v>1.940625</c:v>
                </c:pt>
                <c:pt idx="2">
                  <c:v>3.3328125000000002</c:v>
                </c:pt>
                <c:pt idx="3">
                  <c:v>4.81640625</c:v>
                </c:pt>
                <c:pt idx="4">
                  <c:v>5.783203125</c:v>
                </c:pt>
                <c:pt idx="5">
                  <c:v>6.75</c:v>
                </c:pt>
                <c:pt idx="6">
                  <c:v>6.75</c:v>
                </c:pt>
                <c:pt idx="7">
                  <c:v>6.75</c:v>
                </c:pt>
                <c:pt idx="8">
                  <c:v>6.75</c:v>
                </c:pt>
                <c:pt idx="9">
                  <c:v>6.75</c:v>
                </c:pt>
              </c:numCache>
            </c:numRef>
          </c:val>
          <c:smooth val="0"/>
          <c:extLst>
            <c:ext xmlns:c16="http://schemas.microsoft.com/office/drawing/2014/chart" uri="{C3380CC4-5D6E-409C-BE32-E72D297353CC}">
              <c16:uniqueId val="{00000001-F8A4-AF42-BD9B-78ADA598001C}"/>
            </c:ext>
          </c:extLst>
        </c:ser>
        <c:ser>
          <c:idx val="2"/>
          <c:order val="2"/>
          <c:tx>
            <c:strRef>
              <c:f>label 2</c:f>
              <c:strCache>
                <c:ptCount val="1"/>
                <c:pt idx="0">
                  <c:v>Slow</c:v>
                </c:pt>
              </c:strCache>
            </c:strRef>
          </c:tx>
          <c:spPr>
            <a:ln w="28440" cap="rnd">
              <a:solidFill>
                <a:srgbClr val="A5A5A5"/>
              </a:solidFill>
              <a:round/>
            </a:ln>
          </c:spPr>
          <c:marker>
            <c:symbol val="none"/>
          </c:marker>
          <c:dLbls>
            <c:spPr>
              <a:noFill/>
              <a:ln>
                <a:noFill/>
              </a:ln>
              <a:effectLst/>
            </c:sp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0"/>
                <c:pt idx="0">
                  <c:v>FY24</c:v>
                </c:pt>
                <c:pt idx="1">
                  <c:v>FY25</c:v>
                </c:pt>
                <c:pt idx="2">
                  <c:v>FY26</c:v>
                </c:pt>
                <c:pt idx="3">
                  <c:v>FY27</c:v>
                </c:pt>
                <c:pt idx="4">
                  <c:v>FY28</c:v>
                </c:pt>
                <c:pt idx="5">
                  <c:v>FY29</c:v>
                </c:pt>
                <c:pt idx="6">
                  <c:v>FY30</c:v>
                </c:pt>
                <c:pt idx="7">
                  <c:v>FY31</c:v>
                </c:pt>
                <c:pt idx="8">
                  <c:v>FY32</c:v>
                </c:pt>
                <c:pt idx="9">
                  <c:v>FY33</c:v>
                </c:pt>
              </c:strCache>
            </c:strRef>
          </c:cat>
          <c:val>
            <c:numRef>
              <c:f>2</c:f>
              <c:numCache>
                <c:formatCode>General</c:formatCode>
                <c:ptCount val="10"/>
                <c:pt idx="0">
                  <c:v>0.64687499999999998</c:v>
                </c:pt>
                <c:pt idx="1">
                  <c:v>0.97031250000000002</c:v>
                </c:pt>
                <c:pt idx="2">
                  <c:v>1.4554687500000001</c:v>
                </c:pt>
                <c:pt idx="3">
                  <c:v>2.3941406249999999</c:v>
                </c:pt>
                <c:pt idx="4">
                  <c:v>3.6052734375000002</c:v>
                </c:pt>
                <c:pt idx="5">
                  <c:v>4.6942382812499996</c:v>
                </c:pt>
                <c:pt idx="6">
                  <c:v>5.7221191406249998</c:v>
                </c:pt>
                <c:pt idx="7">
                  <c:v>6.2360595703125004</c:v>
                </c:pt>
                <c:pt idx="8">
                  <c:v>6.75</c:v>
                </c:pt>
                <c:pt idx="9">
                  <c:v>6.75</c:v>
                </c:pt>
              </c:numCache>
            </c:numRef>
          </c:val>
          <c:smooth val="0"/>
          <c:extLst>
            <c:ext xmlns:c16="http://schemas.microsoft.com/office/drawing/2014/chart" uri="{C3380CC4-5D6E-409C-BE32-E72D297353CC}">
              <c16:uniqueId val="{00000002-F8A4-AF42-BD9B-78ADA598001C}"/>
            </c:ext>
          </c:extLst>
        </c:ser>
        <c:dLbls>
          <c:showLegendKey val="0"/>
          <c:showVal val="0"/>
          <c:showCatName val="0"/>
          <c:showSerName val="0"/>
          <c:showPercent val="0"/>
          <c:showBubbleSize val="0"/>
        </c:dLbls>
        <c:hiLowLines>
          <c:spPr>
            <a:ln w="0">
              <a:noFill/>
            </a:ln>
          </c:spPr>
        </c:hiLowLines>
        <c:smooth val="0"/>
        <c:axId val="26303142"/>
        <c:axId val="29909881"/>
      </c:lineChart>
      <c:catAx>
        <c:axId val="26303142"/>
        <c:scaling>
          <c:orientation val="minMax"/>
        </c:scaling>
        <c:delete val="0"/>
        <c:axPos val="b"/>
        <c:title>
          <c:tx>
            <c:rich>
              <a:bodyPr rot="0"/>
              <a:lstStyle/>
              <a:p>
                <a:pPr>
                  <a:defRPr/>
                </a:pPr>
                <a:r>
                  <a:rPr lang="en-US" dirty="0"/>
                  <a:t>Fiscal Year</a:t>
                </a:r>
              </a:p>
            </c:rich>
          </c:tx>
          <c:overlay val="0"/>
          <c:spPr>
            <a:noFill/>
            <a:ln w="0">
              <a:noFill/>
            </a:ln>
          </c:spPr>
        </c:title>
        <c:numFmt formatCode="General" sourceLinked="0"/>
        <c:majorTickMark val="none"/>
        <c:minorTickMark val="none"/>
        <c:tickLblPos val="nextTo"/>
        <c:spPr>
          <a:ln w="9360">
            <a:solidFill>
              <a:srgbClr val="D9D9D9"/>
            </a:solidFill>
            <a:round/>
          </a:ln>
        </c:spPr>
        <c:txPr>
          <a:bodyPr rot="2700000"/>
          <a:lstStyle/>
          <a:p>
            <a:pPr>
              <a:defRPr/>
            </a:pPr>
            <a:endParaRPr lang="en-US"/>
          </a:p>
        </c:txPr>
        <c:crossAx val="29909881"/>
        <c:crosses val="autoZero"/>
        <c:auto val="1"/>
        <c:lblAlgn val="ctr"/>
        <c:lblOffset val="100"/>
        <c:noMultiLvlLbl val="0"/>
      </c:catAx>
      <c:valAx>
        <c:axId val="29909881"/>
        <c:scaling>
          <c:orientation val="minMax"/>
        </c:scaling>
        <c:delete val="0"/>
        <c:axPos val="l"/>
        <c:majorGridlines>
          <c:spPr>
            <a:ln w="9360">
              <a:solidFill>
                <a:srgbClr val="D9D9D9"/>
              </a:solidFill>
              <a:round/>
            </a:ln>
          </c:spPr>
        </c:majorGridlines>
        <c:title>
          <c:tx>
            <c:rich>
              <a:bodyPr rot="-5400000"/>
              <a:lstStyle/>
              <a:p>
                <a:pPr>
                  <a:defRPr/>
                </a:pPr>
                <a:r>
                  <a:rPr lang="en-US" b="0" dirty="0"/>
                  <a:t>Required Funding (FY23 M$)</a:t>
                </a:r>
              </a:p>
            </c:rich>
          </c:tx>
          <c:layout>
            <c:manualLayout>
              <c:xMode val="edge"/>
              <c:yMode val="edge"/>
              <c:x val="4.4320840054023918E-2"/>
              <c:y val="0.12374856586040517"/>
            </c:manualLayout>
          </c:layout>
          <c:overlay val="0"/>
          <c:spPr>
            <a:noFill/>
            <a:ln w="0">
              <a:noFill/>
            </a:ln>
          </c:spPr>
        </c:title>
        <c:numFmt formatCode="General" sourceLinked="0"/>
        <c:majorTickMark val="none"/>
        <c:minorTickMark val="none"/>
        <c:tickLblPos val="nextTo"/>
        <c:spPr>
          <a:ln w="6480">
            <a:noFill/>
          </a:ln>
        </c:spPr>
        <c:crossAx val="26303142"/>
        <c:crosses val="autoZero"/>
        <c:crossBetween val="between"/>
      </c:valAx>
      <c:spPr>
        <a:noFill/>
        <a:ln w="0">
          <a:noFill/>
        </a:ln>
      </c:spPr>
    </c:plotArea>
    <c:legend>
      <c:legendPos val="r"/>
      <c:layout>
        <c:manualLayout>
          <c:xMode val="edge"/>
          <c:yMode val="edge"/>
          <c:x val="0.68343750000000003"/>
          <c:y val="0.43944444444444503"/>
          <c:w val="0.27939246202887702"/>
          <c:h val="0.19813312590287799"/>
        </c:manualLayout>
      </c:layout>
      <c:overlay val="0"/>
      <c:spPr>
        <a:solidFill>
          <a:srgbClr val="FFFFFF"/>
        </a:solidFill>
        <a:ln w="0">
          <a:solidFill>
            <a:srgbClr val="000000"/>
          </a:solidFill>
        </a:ln>
      </c:spPr>
    </c:legend>
    <c:plotVisOnly val="1"/>
    <c:dispBlanksAs val="gap"/>
    <c:showDLblsOverMax val="1"/>
  </c:chart>
  <c:spPr>
    <a:solidFill>
      <a:srgbClr val="FFFFFF"/>
    </a:solidFill>
    <a:ln w="9360">
      <a:solidFill>
        <a:srgbClr val="D9D9D9"/>
      </a:solidFill>
      <a:round/>
    </a:ln>
  </c:spPr>
  <c:txPr>
    <a:bodyPr/>
    <a:lstStyle/>
    <a:p>
      <a:pPr>
        <a:defRPr sz="2400">
          <a:latin typeface="Times New Roman" panose="02020603050405020304" pitchFamily="18" charset="0"/>
          <a:cs typeface="Times New Roman" panose="02020603050405020304" pitchFamily="18" charset="0"/>
        </a:defRPr>
      </a:pPr>
      <a:endParaRPr lang="en-US"/>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3D39A6-77E7-444E-A642-9A63D17658CA}" type="datetimeFigureOut">
              <a:rPr lang="en-US" smtClean="0"/>
              <a:t>9/12/23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223C63-8C3D-434D-B393-CC73251942D8}" type="slidenum">
              <a:rPr lang="en-US" smtClean="0"/>
              <a:t>‹#›</a:t>
            </a:fld>
            <a:endParaRPr lang="en-US"/>
          </a:p>
        </p:txBody>
      </p:sp>
    </p:spTree>
    <p:extLst>
      <p:ext uri="{BB962C8B-B14F-4D97-AF65-F5344CB8AC3E}">
        <p14:creationId xmlns:p14="http://schemas.microsoft.com/office/powerpoint/2010/main" val="1892618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E984D-96FD-2C4B-AC84-701CA62C147F}" type="datetimeFigureOut">
              <a:rPr lang="en-US" smtClean="0"/>
              <a:t>9/12/23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DD09A-A7EA-F240-8C4A-3FAABB2D807F}" type="slidenum">
              <a:rPr lang="en-US" smtClean="0"/>
              <a:t>‹#›</a:t>
            </a:fld>
            <a:endParaRPr lang="en-US"/>
          </a:p>
        </p:txBody>
      </p:sp>
    </p:spTree>
    <p:extLst>
      <p:ext uri="{BB962C8B-B14F-4D97-AF65-F5344CB8AC3E}">
        <p14:creationId xmlns:p14="http://schemas.microsoft.com/office/powerpoint/2010/main" val="39511134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figures as appropriate</a:t>
            </a:r>
          </a:p>
        </p:txBody>
      </p:sp>
      <p:sp>
        <p:nvSpPr>
          <p:cNvPr id="4" name="Slide Number Placeholder 3"/>
          <p:cNvSpPr>
            <a:spLocks noGrp="1"/>
          </p:cNvSpPr>
          <p:nvPr>
            <p:ph type="sldNum" sz="quarter" idx="10"/>
          </p:nvPr>
        </p:nvSpPr>
        <p:spPr/>
        <p:txBody>
          <a:bodyPr/>
          <a:lstStyle/>
          <a:p>
            <a:fld id="{A0BD29B5-A7BA-884E-BD13-B6F37FBFF9E7}" type="slidenum">
              <a:rPr lang="en-US" smtClean="0"/>
              <a:t>2</a:t>
            </a:fld>
            <a:endParaRPr lang="en-US" dirty="0"/>
          </a:p>
        </p:txBody>
      </p:sp>
    </p:spTree>
    <p:extLst>
      <p:ext uri="{BB962C8B-B14F-4D97-AF65-F5344CB8AC3E}">
        <p14:creationId xmlns:p14="http://schemas.microsoft.com/office/powerpoint/2010/main" val="199634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13</a:t>
            </a:fld>
            <a:endParaRPr lang="en-US" dirty="0"/>
          </a:p>
        </p:txBody>
      </p:sp>
    </p:spTree>
    <p:extLst>
      <p:ext uri="{BB962C8B-B14F-4D97-AF65-F5344CB8AC3E}">
        <p14:creationId xmlns:p14="http://schemas.microsoft.com/office/powerpoint/2010/main" val="77455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16</a:t>
            </a:fld>
            <a:endParaRPr lang="en-US" dirty="0"/>
          </a:p>
        </p:txBody>
      </p:sp>
    </p:spTree>
    <p:extLst>
      <p:ext uri="{BB962C8B-B14F-4D97-AF65-F5344CB8AC3E}">
        <p14:creationId xmlns:p14="http://schemas.microsoft.com/office/powerpoint/2010/main" val="389540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17</a:t>
            </a:fld>
            <a:endParaRPr lang="en-US" dirty="0"/>
          </a:p>
        </p:txBody>
      </p:sp>
    </p:spTree>
    <p:extLst>
      <p:ext uri="{BB962C8B-B14F-4D97-AF65-F5344CB8AC3E}">
        <p14:creationId xmlns:p14="http://schemas.microsoft.com/office/powerpoint/2010/main" val="390114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18</a:t>
            </a:fld>
            <a:endParaRPr lang="en-US" dirty="0"/>
          </a:p>
        </p:txBody>
      </p:sp>
    </p:spTree>
    <p:extLst>
      <p:ext uri="{BB962C8B-B14F-4D97-AF65-F5344CB8AC3E}">
        <p14:creationId xmlns:p14="http://schemas.microsoft.com/office/powerpoint/2010/main" val="355209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19</a:t>
            </a:fld>
            <a:endParaRPr lang="en-US" dirty="0"/>
          </a:p>
        </p:txBody>
      </p:sp>
    </p:spTree>
    <p:extLst>
      <p:ext uri="{BB962C8B-B14F-4D97-AF65-F5344CB8AC3E}">
        <p14:creationId xmlns:p14="http://schemas.microsoft.com/office/powerpoint/2010/main" val="112495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20</a:t>
            </a:fld>
            <a:endParaRPr lang="en-US" dirty="0"/>
          </a:p>
        </p:txBody>
      </p:sp>
    </p:spTree>
    <p:extLst>
      <p:ext uri="{BB962C8B-B14F-4D97-AF65-F5344CB8AC3E}">
        <p14:creationId xmlns:p14="http://schemas.microsoft.com/office/powerpoint/2010/main" val="212659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21</a:t>
            </a:fld>
            <a:endParaRPr lang="en-US" dirty="0"/>
          </a:p>
        </p:txBody>
      </p:sp>
    </p:spTree>
    <p:extLst>
      <p:ext uri="{BB962C8B-B14F-4D97-AF65-F5344CB8AC3E}">
        <p14:creationId xmlns:p14="http://schemas.microsoft.com/office/powerpoint/2010/main" val="22187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22</a:t>
            </a:fld>
            <a:endParaRPr lang="en-US" dirty="0"/>
          </a:p>
        </p:txBody>
      </p:sp>
    </p:spTree>
    <p:extLst>
      <p:ext uri="{BB962C8B-B14F-4D97-AF65-F5344CB8AC3E}">
        <p14:creationId xmlns:p14="http://schemas.microsoft.com/office/powerpoint/2010/main" val="171988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4</a:t>
            </a:fld>
            <a:endParaRPr lang="en-US" dirty="0"/>
          </a:p>
        </p:txBody>
      </p:sp>
    </p:spTree>
    <p:extLst>
      <p:ext uri="{BB962C8B-B14F-4D97-AF65-F5344CB8AC3E}">
        <p14:creationId xmlns:p14="http://schemas.microsoft.com/office/powerpoint/2010/main" val="133184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5</a:t>
            </a:fld>
            <a:endParaRPr lang="en-US" dirty="0"/>
          </a:p>
        </p:txBody>
      </p:sp>
    </p:spTree>
    <p:extLst>
      <p:ext uri="{BB962C8B-B14F-4D97-AF65-F5344CB8AC3E}">
        <p14:creationId xmlns:p14="http://schemas.microsoft.com/office/powerpoint/2010/main" val="311440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figures as appropriate</a:t>
            </a:r>
          </a:p>
        </p:txBody>
      </p:sp>
      <p:sp>
        <p:nvSpPr>
          <p:cNvPr id="4" name="Slide Number Placeholder 3"/>
          <p:cNvSpPr>
            <a:spLocks noGrp="1"/>
          </p:cNvSpPr>
          <p:nvPr>
            <p:ph type="sldNum" sz="quarter" idx="10"/>
          </p:nvPr>
        </p:nvSpPr>
        <p:spPr/>
        <p:txBody>
          <a:bodyPr/>
          <a:lstStyle/>
          <a:p>
            <a:fld id="{A0BD29B5-A7BA-884E-BD13-B6F37FBFF9E7}" type="slidenum">
              <a:rPr lang="en-US" smtClean="0"/>
              <a:t>6</a:t>
            </a:fld>
            <a:endParaRPr lang="en-US" dirty="0"/>
          </a:p>
        </p:txBody>
      </p:sp>
    </p:spTree>
    <p:extLst>
      <p:ext uri="{BB962C8B-B14F-4D97-AF65-F5344CB8AC3E}">
        <p14:creationId xmlns:p14="http://schemas.microsoft.com/office/powerpoint/2010/main" val="117382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8</a:t>
            </a:fld>
            <a:endParaRPr lang="en-US" dirty="0"/>
          </a:p>
        </p:txBody>
      </p:sp>
    </p:spTree>
    <p:extLst>
      <p:ext uri="{BB962C8B-B14F-4D97-AF65-F5344CB8AC3E}">
        <p14:creationId xmlns:p14="http://schemas.microsoft.com/office/powerpoint/2010/main" val="1025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9</a:t>
            </a:fld>
            <a:endParaRPr lang="en-US" dirty="0"/>
          </a:p>
        </p:txBody>
      </p:sp>
    </p:spTree>
    <p:extLst>
      <p:ext uri="{BB962C8B-B14F-4D97-AF65-F5344CB8AC3E}">
        <p14:creationId xmlns:p14="http://schemas.microsoft.com/office/powerpoint/2010/main" val="330368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10</a:t>
            </a:fld>
            <a:endParaRPr lang="en-US" dirty="0"/>
          </a:p>
        </p:txBody>
      </p:sp>
    </p:spTree>
    <p:extLst>
      <p:ext uri="{BB962C8B-B14F-4D97-AF65-F5344CB8AC3E}">
        <p14:creationId xmlns:p14="http://schemas.microsoft.com/office/powerpoint/2010/main" val="268189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11</a:t>
            </a:fld>
            <a:endParaRPr lang="en-US" dirty="0"/>
          </a:p>
        </p:txBody>
      </p:sp>
    </p:spTree>
    <p:extLst>
      <p:ext uri="{BB962C8B-B14F-4D97-AF65-F5344CB8AC3E}">
        <p14:creationId xmlns:p14="http://schemas.microsoft.com/office/powerpoint/2010/main" val="316978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DD09A-A7EA-F240-8C4A-3FAABB2D807F}" type="slidenum">
              <a:rPr lang="en-US" smtClean="0"/>
              <a:t>12</a:t>
            </a:fld>
            <a:endParaRPr lang="en-US" dirty="0"/>
          </a:p>
        </p:txBody>
      </p:sp>
    </p:spTree>
    <p:extLst>
      <p:ext uri="{BB962C8B-B14F-4D97-AF65-F5344CB8AC3E}">
        <p14:creationId xmlns:p14="http://schemas.microsoft.com/office/powerpoint/2010/main" val="151857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Color Background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0309" y="1134598"/>
            <a:ext cx="10968914" cy="2422759"/>
          </a:xfrm>
        </p:spPr>
        <p:txBody>
          <a:bodyPr anchor="b" anchorCtr="0">
            <a:noAutofit/>
          </a:bodyPr>
          <a:lstStyle>
            <a:lvl1pPr algn="ctr">
              <a:defRPr sz="54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10309" y="3886201"/>
            <a:ext cx="10968907" cy="1092083"/>
          </a:xfrm>
        </p:spPr>
        <p:txBody>
          <a:bodyPr>
            <a:noAutofit/>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10309" y="5327650"/>
            <a:ext cx="10968907" cy="520700"/>
          </a:xfrm>
        </p:spPr>
        <p:txBody>
          <a:bodyPr>
            <a:noAutofit/>
          </a:bodyPr>
          <a:lstStyle>
            <a:lvl1pPr marL="0" indent="0" algn="ctr">
              <a:buNone/>
              <a:defRPr sz="1200" b="1" baseline="0">
                <a:solidFill>
                  <a:schemeClr val="bg1"/>
                </a:solidFill>
              </a:defRPr>
            </a:lvl1pPr>
          </a:lstStyle>
          <a:p>
            <a:pPr lvl="0"/>
            <a:r>
              <a:rPr lang="en-US"/>
              <a:t>Click to edit Master text styles</a:t>
            </a:r>
          </a:p>
        </p:txBody>
      </p:sp>
      <p:pic>
        <p:nvPicPr>
          <p:cNvPr id="153" name="Picture 152" descr="DOE_Office_Science_white.png">
            <a:extLst>
              <a:ext uri="{FF2B5EF4-FFF2-40B4-BE49-F238E27FC236}">
                <a16:creationId xmlns:a16="http://schemas.microsoft.com/office/drawing/2014/main" id="{4327B12B-9E2F-EA47-9B79-D54BD52AFA1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043692" y="406400"/>
            <a:ext cx="1769532" cy="588347"/>
          </a:xfrm>
          <a:prstGeom prst="rect">
            <a:avLst/>
          </a:prstGeom>
        </p:spPr>
      </p:pic>
      <p:pic>
        <p:nvPicPr>
          <p:cNvPr id="155" name="Picture 154" descr="A close up of a sign&#10;&#10;Description automatically generated">
            <a:extLst>
              <a:ext uri="{FF2B5EF4-FFF2-40B4-BE49-F238E27FC236}">
                <a16:creationId xmlns:a16="http://schemas.microsoft.com/office/drawing/2014/main" id="{9C7CFF29-BDD8-8C48-BBAA-96D01327FD6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69360" y="406400"/>
            <a:ext cx="3200400" cy="817306"/>
          </a:xfrm>
          <a:prstGeom prst="rect">
            <a:avLst/>
          </a:prstGeom>
        </p:spPr>
      </p:pic>
    </p:spTree>
    <p:extLst>
      <p:ext uri="{BB962C8B-B14F-4D97-AF65-F5344CB8AC3E}">
        <p14:creationId xmlns:p14="http://schemas.microsoft.com/office/powerpoint/2010/main" val="310287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16102"/>
            <a:ext cx="3520837" cy="4261104"/>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1" name="Content Placeholder 2"/>
          <p:cNvSpPr>
            <a:spLocks noGrp="1"/>
          </p:cNvSpPr>
          <p:nvPr>
            <p:ph idx="11"/>
          </p:nvPr>
        </p:nvSpPr>
        <p:spPr>
          <a:xfrm>
            <a:off x="4329867" y="1816102"/>
            <a:ext cx="3520837" cy="426186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3" name="Content Placeholder 2"/>
          <p:cNvSpPr>
            <a:spLocks noGrp="1"/>
          </p:cNvSpPr>
          <p:nvPr>
            <p:ph idx="12"/>
          </p:nvPr>
        </p:nvSpPr>
        <p:spPr>
          <a:xfrm>
            <a:off x="8058383" y="1816102"/>
            <a:ext cx="3520837" cy="426186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9"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0" name="Text Placeholder 8"/>
          <p:cNvSpPr>
            <a:spLocks noGrp="1"/>
          </p:cNvSpPr>
          <p:nvPr>
            <p:ph type="body" sz="quarter" idx="13"/>
          </p:nvPr>
        </p:nvSpPr>
        <p:spPr>
          <a:xfrm>
            <a:off x="576072" y="1055688"/>
            <a:ext cx="10972800" cy="457200"/>
          </a:xfrm>
        </p:spPr>
        <p:txBody>
          <a:bodyPr anchor="b" anchorCtr="0"/>
          <a:lstStyle>
            <a:lvl1pPr marL="0" indent="0">
              <a:buNone/>
              <a:defRPr sz="2000" i="0" baseline="0">
                <a:solidFill>
                  <a:schemeClr val="accent2"/>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38AFB5CC-E55D-8245-8B64-7577EF58BD13}"/>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C705ACEE-C45C-DF42-B5FB-48F6EF283034}"/>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11167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6" name="Content Placeholder 2"/>
          <p:cNvSpPr>
            <a:spLocks noGrp="1"/>
          </p:cNvSpPr>
          <p:nvPr>
            <p:ph idx="11"/>
          </p:nvPr>
        </p:nvSpPr>
        <p:spPr>
          <a:xfrm>
            <a:off x="33815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7" name="Content Placeholder 2"/>
          <p:cNvSpPr>
            <a:spLocks noGrp="1"/>
          </p:cNvSpPr>
          <p:nvPr>
            <p:ph idx="12"/>
          </p:nvPr>
        </p:nvSpPr>
        <p:spPr>
          <a:xfrm>
            <a:off x="61870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8" name="Content Placeholder 2"/>
          <p:cNvSpPr>
            <a:spLocks noGrp="1"/>
          </p:cNvSpPr>
          <p:nvPr>
            <p:ph idx="13"/>
          </p:nvPr>
        </p:nvSpPr>
        <p:spPr>
          <a:xfrm>
            <a:off x="8992573"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6" name="Text Placeholder 8"/>
          <p:cNvSpPr>
            <a:spLocks noGrp="1"/>
          </p:cNvSpPr>
          <p:nvPr>
            <p:ph type="body" sz="quarter" idx="15"/>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3FD4A70B-EF2B-EC40-96A3-DFF7EEFD6B1E}"/>
              </a:ext>
            </a:extLst>
          </p:cNvPr>
          <p:cNvSpPr>
            <a:spLocks noGrp="1"/>
          </p:cNvSpPr>
          <p:nvPr>
            <p:ph type="ftr" sz="quarter" idx="17"/>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1C7D8143-091E-944B-8ACD-1F19D50F881A}"/>
              </a:ext>
            </a:extLst>
          </p:cNvPr>
          <p:cNvSpPr>
            <a:spLocks noGrp="1"/>
          </p:cNvSpPr>
          <p:nvPr>
            <p:ph type="sldNum" sz="quarter" idx="18"/>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316453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28800"/>
            <a:ext cx="2031223" cy="4261866"/>
          </a:xfrm>
        </p:spPr>
        <p:txBody>
          <a:bodyPr>
            <a:noAutofit/>
          </a:bodyPr>
          <a:lstStyle>
            <a:lvl1pPr marL="0" indent="0">
              <a:buFontTx/>
              <a:buNone/>
              <a:tabLst/>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9" name="Content Placeholder 2"/>
          <p:cNvSpPr>
            <a:spLocks noGrp="1"/>
          </p:cNvSpPr>
          <p:nvPr>
            <p:ph idx="11"/>
          </p:nvPr>
        </p:nvSpPr>
        <p:spPr>
          <a:xfrm>
            <a:off x="2819055"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1" name="Content Placeholder 2"/>
          <p:cNvSpPr>
            <a:spLocks noGrp="1"/>
          </p:cNvSpPr>
          <p:nvPr>
            <p:ph idx="12"/>
          </p:nvPr>
        </p:nvSpPr>
        <p:spPr>
          <a:xfrm>
            <a:off x="5062038"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2" name="Content Placeholder 2"/>
          <p:cNvSpPr>
            <a:spLocks noGrp="1"/>
          </p:cNvSpPr>
          <p:nvPr>
            <p:ph idx="13"/>
          </p:nvPr>
        </p:nvSpPr>
        <p:spPr>
          <a:xfrm>
            <a:off x="7305021"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3" name="Content Placeholder 2"/>
          <p:cNvSpPr>
            <a:spLocks noGrp="1"/>
          </p:cNvSpPr>
          <p:nvPr>
            <p:ph idx="14"/>
          </p:nvPr>
        </p:nvSpPr>
        <p:spPr>
          <a:xfrm>
            <a:off x="9548003"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grpSp>
        <p:nvGrpSpPr>
          <p:cNvPr id="179" name="Group 178"/>
          <p:cNvGrpSpPr/>
          <p:nvPr userDrawn="1"/>
        </p:nvGrpSpPr>
        <p:grpSpPr>
          <a:xfrm>
            <a:off x="-201766" y="-141165"/>
            <a:ext cx="12586564" cy="7136527"/>
            <a:chOff x="-151325" y="-141165"/>
            <a:chExt cx="9439923" cy="7136527"/>
          </a:xfrm>
        </p:grpSpPr>
        <p:grpSp>
          <p:nvGrpSpPr>
            <p:cNvPr id="180" name="Group 179"/>
            <p:cNvGrpSpPr/>
            <p:nvPr userDrawn="1"/>
          </p:nvGrpSpPr>
          <p:grpSpPr>
            <a:xfrm>
              <a:off x="457731" y="6873247"/>
              <a:ext cx="8226688" cy="122115"/>
              <a:chOff x="457731" y="6582508"/>
              <a:chExt cx="8226688" cy="486507"/>
            </a:xfrm>
          </p:grpSpPr>
          <p:cxnSp>
            <p:nvCxnSpPr>
              <p:cNvPr id="289" name="Straight Connector 28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userDrawn="1"/>
            </p:nvGrpSpPr>
            <p:grpSpPr>
              <a:xfrm>
                <a:off x="7986158" y="6582508"/>
                <a:ext cx="152400" cy="486507"/>
                <a:chOff x="7983415" y="6582508"/>
                <a:chExt cx="152400" cy="486507"/>
              </a:xfrm>
            </p:grpSpPr>
            <p:cxnSp>
              <p:nvCxnSpPr>
                <p:cNvPr id="322" name="Straight Connector 3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userDrawn="1"/>
            </p:nvGrpSpPr>
            <p:grpSpPr>
              <a:xfrm>
                <a:off x="7287901" y="6582508"/>
                <a:ext cx="152400" cy="486507"/>
                <a:chOff x="7983415" y="6582508"/>
                <a:chExt cx="152400" cy="486507"/>
              </a:xfrm>
            </p:grpSpPr>
            <p:cxnSp>
              <p:nvCxnSpPr>
                <p:cNvPr id="320" name="Straight Connector 3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userDrawn="1"/>
            </p:nvGrpSpPr>
            <p:grpSpPr>
              <a:xfrm>
                <a:off x="6589644" y="6582508"/>
                <a:ext cx="152400" cy="486507"/>
                <a:chOff x="7983415" y="6582508"/>
                <a:chExt cx="152400" cy="486507"/>
              </a:xfrm>
            </p:grpSpPr>
            <p:cxnSp>
              <p:nvCxnSpPr>
                <p:cNvPr id="318" name="Straight Connector 3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5891387" y="6582508"/>
                <a:ext cx="152400" cy="486507"/>
                <a:chOff x="7983415" y="6582508"/>
                <a:chExt cx="152400" cy="486507"/>
              </a:xfrm>
            </p:grpSpPr>
            <p:cxnSp>
              <p:nvCxnSpPr>
                <p:cNvPr id="316" name="Straight Connector 3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5193130" y="6582508"/>
                <a:ext cx="152400" cy="486507"/>
                <a:chOff x="7983415" y="6582508"/>
                <a:chExt cx="152400" cy="486507"/>
              </a:xfrm>
            </p:grpSpPr>
            <p:cxnSp>
              <p:nvCxnSpPr>
                <p:cNvPr id="314" name="Straight Connector 3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userDrawn="1"/>
            </p:nvGrpSpPr>
            <p:grpSpPr>
              <a:xfrm>
                <a:off x="4494873"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userDrawn="1"/>
            </p:nvGrpSpPr>
            <p:grpSpPr>
              <a:xfrm>
                <a:off x="3796616"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3098359"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userDrawn="1"/>
            </p:nvGrpSpPr>
            <p:grpSpPr>
              <a:xfrm>
                <a:off x="2400102"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userDrawn="1"/>
            </p:nvGrpSpPr>
            <p:grpSpPr>
              <a:xfrm>
                <a:off x="1701845"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userDrawn="1"/>
            </p:nvGrpSpPr>
            <p:grpSpPr>
              <a:xfrm>
                <a:off x="100358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userDrawn="1"/>
          </p:nvGrpSpPr>
          <p:grpSpPr>
            <a:xfrm>
              <a:off x="-151325" y="454007"/>
              <a:ext cx="122115" cy="5945205"/>
              <a:chOff x="-238875" y="454007"/>
              <a:chExt cx="122115" cy="5945205"/>
            </a:xfrm>
          </p:grpSpPr>
          <p:cxnSp>
            <p:nvCxnSpPr>
              <p:cNvPr id="254" name="Straight Connector 25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userDrawn="1"/>
            </p:nvGrpSpPr>
            <p:grpSpPr>
              <a:xfrm rot="5400000">
                <a:off x="-254017" y="5940709"/>
                <a:ext cx="152400" cy="122115"/>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userDrawn="1"/>
            </p:nvGrpSpPr>
            <p:grpSpPr>
              <a:xfrm rot="5400000">
                <a:off x="-254017" y="5467067"/>
                <a:ext cx="152400" cy="122115"/>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userDrawn="1"/>
            </p:nvGrpSpPr>
            <p:grpSpPr>
              <a:xfrm rot="5400000">
                <a:off x="-254017" y="4993425"/>
                <a:ext cx="152400" cy="122115"/>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userDrawn="1"/>
            </p:nvGrpSpPr>
            <p:grpSpPr>
              <a:xfrm rot="5400000">
                <a:off x="-254017" y="4519783"/>
                <a:ext cx="152400" cy="122115"/>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userDrawn="1"/>
            </p:nvGrpSpPr>
            <p:grpSpPr>
              <a:xfrm rot="5400000">
                <a:off x="-254017" y="4046141"/>
                <a:ext cx="152400" cy="122115"/>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userDrawn="1"/>
            </p:nvGrpSpPr>
            <p:grpSpPr>
              <a:xfrm rot="5400000">
                <a:off x="-254017" y="357249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userDrawn="1"/>
            </p:nvGrpSpPr>
            <p:grpSpPr>
              <a:xfrm rot="5400000">
                <a:off x="-254017" y="309885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userDrawn="1"/>
            </p:nvGrpSpPr>
            <p:grpSpPr>
              <a:xfrm rot="5400000">
                <a:off x="-254017" y="262521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userDrawn="1"/>
            </p:nvGrpSpPr>
            <p:grpSpPr>
              <a:xfrm rot="5400000">
                <a:off x="-254017" y="215157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userDrawn="1"/>
            </p:nvGrpSpPr>
            <p:grpSpPr>
              <a:xfrm rot="5400000">
                <a:off x="-254017" y="167793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userDrawn="1"/>
            </p:nvGrpSpPr>
            <p:grpSpPr>
              <a:xfrm rot="5400000">
                <a:off x="-254017" y="997340"/>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9166483" y="454007"/>
              <a:ext cx="122115" cy="5945205"/>
              <a:chOff x="-238875" y="454007"/>
              <a:chExt cx="122115" cy="5945205"/>
            </a:xfrm>
          </p:grpSpPr>
          <p:cxnSp>
            <p:nvCxnSpPr>
              <p:cNvPr id="219" name="Straight Connector 21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userDrawn="1"/>
            </p:nvGrpSpPr>
            <p:grpSpPr>
              <a:xfrm rot="5400000">
                <a:off x="-254017" y="594070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rot="5400000">
                <a:off x="-254017" y="546706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userDrawn="1"/>
            </p:nvGrpSpPr>
            <p:grpSpPr>
              <a:xfrm rot="5400000">
                <a:off x="-254017" y="499342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userDrawn="1"/>
            </p:nvGrpSpPr>
            <p:grpSpPr>
              <a:xfrm rot="5400000">
                <a:off x="-254017" y="451978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userDrawn="1"/>
            </p:nvGrpSpPr>
            <p:grpSpPr>
              <a:xfrm rot="5400000">
                <a:off x="-254017" y="404614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userDrawn="1"/>
            </p:nvGrpSpPr>
            <p:grpSpPr>
              <a:xfrm rot="5400000">
                <a:off x="-254017" y="357249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userDrawn="1"/>
            </p:nvGrpSpPr>
            <p:grpSpPr>
              <a:xfrm rot="5400000">
                <a:off x="-254017" y="309885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userDrawn="1"/>
            </p:nvGrpSpPr>
            <p:grpSpPr>
              <a:xfrm rot="5400000">
                <a:off x="-254017" y="262521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userDrawn="1"/>
            </p:nvGrpSpPr>
            <p:grpSpPr>
              <a:xfrm rot="5400000">
                <a:off x="-254017" y="215157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userDrawn="1"/>
            </p:nvGrpSpPr>
            <p:grpSpPr>
              <a:xfrm rot="5400000">
                <a:off x="-254017" y="167793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userDrawn="1"/>
            </p:nvGrpSpPr>
            <p:grpSpPr>
              <a:xfrm rot="5400000">
                <a:off x="-254017" y="997340"/>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457731" y="-141165"/>
              <a:ext cx="8226688" cy="122115"/>
              <a:chOff x="457731" y="6582508"/>
              <a:chExt cx="8226688" cy="486507"/>
            </a:xfrm>
          </p:grpSpPr>
          <p:cxnSp>
            <p:nvCxnSpPr>
              <p:cNvPr id="184" name="Straight Connector 18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userDrawn="1"/>
            </p:nvGrpSpPr>
            <p:grpSpPr>
              <a:xfrm>
                <a:off x="7986158" y="6582508"/>
                <a:ext cx="152400" cy="486507"/>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userDrawn="1"/>
            </p:nvGrpSpPr>
            <p:grpSpPr>
              <a:xfrm>
                <a:off x="7287901" y="6582508"/>
                <a:ext cx="152400" cy="486507"/>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userDrawn="1"/>
            </p:nvGrpSpPr>
            <p:grpSpPr>
              <a:xfrm>
                <a:off x="6589644" y="6582508"/>
                <a:ext cx="152400" cy="486507"/>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userDrawn="1"/>
            </p:nvGrpSpPr>
            <p:grpSpPr>
              <a:xfrm>
                <a:off x="5891387" y="6582508"/>
                <a:ext cx="152400" cy="486507"/>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userDrawn="1"/>
            </p:nvGrpSpPr>
            <p:grpSpPr>
              <a:xfrm>
                <a:off x="5193130" y="6582508"/>
                <a:ext cx="152400" cy="486507"/>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userDrawn="1"/>
            </p:nvGrpSpPr>
            <p:grpSpPr>
              <a:xfrm>
                <a:off x="4494873"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userDrawn="1"/>
            </p:nvGrpSpPr>
            <p:grpSpPr>
              <a:xfrm>
                <a:off x="3796616"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userDrawn="1"/>
            </p:nvGrpSpPr>
            <p:grpSpPr>
              <a:xfrm>
                <a:off x="3098359"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400102"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userDrawn="1"/>
            </p:nvGrpSpPr>
            <p:grpSpPr>
              <a:xfrm>
                <a:off x="1701845"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a:off x="100358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7" name="Text Placeholder 8"/>
          <p:cNvSpPr>
            <a:spLocks noGrp="1"/>
          </p:cNvSpPr>
          <p:nvPr>
            <p:ph type="body" sz="quarter" idx="16"/>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4868ABD5-FC8E-264F-A51A-A9A998F61103}"/>
              </a:ext>
            </a:extLst>
          </p:cNvPr>
          <p:cNvSpPr>
            <a:spLocks noGrp="1"/>
          </p:cNvSpPr>
          <p:nvPr>
            <p:ph type="ftr" sz="quarter" idx="18"/>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B73373FF-1443-3646-BE53-30C874D19031}"/>
              </a:ext>
            </a:extLst>
          </p:cNvPr>
          <p:cNvSpPr>
            <a:spLocks noGrp="1"/>
          </p:cNvSpPr>
          <p:nvPr>
            <p:ph type="sldNum" sz="quarter" idx="19"/>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4133211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pli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25"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6" name="Content Placeholder 2"/>
          <p:cNvSpPr>
            <a:spLocks noGrp="1"/>
          </p:cNvSpPr>
          <p:nvPr>
            <p:ph idx="11"/>
          </p:nvPr>
        </p:nvSpPr>
        <p:spPr>
          <a:xfrm>
            <a:off x="3367354"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7" name="Content Placeholder 2"/>
          <p:cNvSpPr>
            <a:spLocks noGrp="1"/>
          </p:cNvSpPr>
          <p:nvPr>
            <p:ph idx="12"/>
          </p:nvPr>
        </p:nvSpPr>
        <p:spPr>
          <a:xfrm>
            <a:off x="6160384"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8" name="Content Placeholder 2"/>
          <p:cNvSpPr>
            <a:spLocks noGrp="1"/>
          </p:cNvSpPr>
          <p:nvPr>
            <p:ph idx="13"/>
          </p:nvPr>
        </p:nvSpPr>
        <p:spPr>
          <a:xfrm>
            <a:off x="8956588"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574326" y="4114800"/>
            <a:ext cx="2586650"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6" name="Content Placeholder 2"/>
          <p:cNvSpPr>
            <a:spLocks noGrp="1"/>
          </p:cNvSpPr>
          <p:nvPr>
            <p:ph idx="15"/>
          </p:nvPr>
        </p:nvSpPr>
        <p:spPr>
          <a:xfrm>
            <a:off x="3367354" y="4114800"/>
            <a:ext cx="2586650"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7" name="Content Placeholder 2"/>
          <p:cNvSpPr>
            <a:spLocks noGrp="1"/>
          </p:cNvSpPr>
          <p:nvPr>
            <p:ph idx="16"/>
          </p:nvPr>
        </p:nvSpPr>
        <p:spPr>
          <a:xfrm>
            <a:off x="6160384" y="4114800"/>
            <a:ext cx="2586651"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8" name="Content Placeholder 2"/>
          <p:cNvSpPr>
            <a:spLocks noGrp="1"/>
          </p:cNvSpPr>
          <p:nvPr>
            <p:ph idx="17"/>
          </p:nvPr>
        </p:nvSpPr>
        <p:spPr>
          <a:xfrm>
            <a:off x="8953415" y="4114800"/>
            <a:ext cx="2593001"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9"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60" name="Text Placeholder 8"/>
          <p:cNvSpPr>
            <a:spLocks noGrp="1"/>
          </p:cNvSpPr>
          <p:nvPr>
            <p:ph type="body" sz="quarter" idx="18"/>
          </p:nvPr>
        </p:nvSpPr>
        <p:spPr>
          <a:xfrm>
            <a:off x="573617" y="1055688"/>
            <a:ext cx="10972799"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D9AB7AD2-42B3-D040-89FB-9532814301A3}"/>
              </a:ext>
            </a:extLst>
          </p:cNvPr>
          <p:cNvSpPr>
            <a:spLocks noGrp="1"/>
          </p:cNvSpPr>
          <p:nvPr>
            <p:ph type="ftr" sz="quarter" idx="20"/>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DB07830B-F58C-2C4F-B2DA-7715A3F49166}"/>
              </a:ext>
            </a:extLst>
          </p:cNvPr>
          <p:cNvSpPr>
            <a:spLocks noGrp="1"/>
          </p:cNvSpPr>
          <p:nvPr>
            <p:ph type="sldNum" sz="quarter" idx="21"/>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3579964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910A5FC-5DFA-414E-8083-0049CCCD2973}"/>
              </a:ext>
            </a:extLst>
          </p:cNvPr>
          <p:cNvSpPr>
            <a:spLocks noGrp="1"/>
          </p:cNvSpPr>
          <p:nvPr>
            <p:ph type="ftr" sz="quarter" idx="11"/>
          </p:nvPr>
        </p:nvSpPr>
        <p:spPr>
          <a:xfrm>
            <a:off x="576071" y="6356350"/>
            <a:ext cx="10196003" cy="365125"/>
          </a:xfrm>
          <a:prstGeom prst="rect">
            <a:avLst/>
          </a:prstGeom>
        </p:spPr>
        <p:txBody>
          <a:bodyPr/>
          <a:lstStyle/>
          <a:p>
            <a:r>
              <a:rPr lang="en-US"/>
              <a:t>Director's Review of the Nuclear Science Division - June 2-4, 2021</a:t>
            </a:r>
          </a:p>
        </p:txBody>
      </p:sp>
      <p:sp>
        <p:nvSpPr>
          <p:cNvPr id="7" name="Slide Number Placeholder 6">
            <a:extLst>
              <a:ext uri="{FF2B5EF4-FFF2-40B4-BE49-F238E27FC236}">
                <a16:creationId xmlns:a16="http://schemas.microsoft.com/office/drawing/2014/main" id="{C6625894-79D7-5644-B9F6-84C19E2C8E65}"/>
              </a:ext>
            </a:extLst>
          </p:cNvPr>
          <p:cNvSpPr>
            <a:spLocks noGrp="1"/>
          </p:cNvSpPr>
          <p:nvPr>
            <p:ph type="sldNum" sz="quarter" idx="12"/>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382822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54C15E74-FDF0-0C47-9617-826C96ABEF50}"/>
              </a:ext>
            </a:extLst>
          </p:cNvPr>
          <p:cNvSpPr>
            <a:spLocks noGrp="1"/>
          </p:cNvSpPr>
          <p:nvPr>
            <p:ph type="ftr" sz="quarter" idx="3"/>
          </p:nvPr>
        </p:nvSpPr>
        <p:spPr>
          <a:xfrm>
            <a:off x="609600" y="6356350"/>
            <a:ext cx="10168054" cy="365125"/>
          </a:xfrm>
          <a:prstGeom prst="rect">
            <a:avLst/>
          </a:prstGeom>
        </p:spPr>
        <p:txBody>
          <a:bodyPr vert="horz" lIns="91440" tIns="45720" rIns="91440" bIns="45720" rtlCol="0" anchor="ctr"/>
          <a:lstStyle>
            <a:lvl1pPr algn="l">
              <a:defRPr sz="1000" baseline="0">
                <a:solidFill>
                  <a:schemeClr val="tx1">
                    <a:tint val="75000"/>
                  </a:schemeClr>
                </a:solidFill>
                <a:latin typeface="Arial" panose="020B0604020202020204" pitchFamily="34" charset="0"/>
              </a:defRPr>
            </a:lvl1pPr>
          </a:lstStyle>
          <a:p>
            <a:r>
              <a:rPr lang="en-US"/>
              <a:t>Director's Review of the Nuclear Science Division - June 2-4, 2021</a:t>
            </a:r>
          </a:p>
        </p:txBody>
      </p:sp>
      <p:sp>
        <p:nvSpPr>
          <p:cNvPr id="4" name="Slide Number Placeholder 5">
            <a:extLst>
              <a:ext uri="{FF2B5EF4-FFF2-40B4-BE49-F238E27FC236}">
                <a16:creationId xmlns:a16="http://schemas.microsoft.com/office/drawing/2014/main" id="{3A80D3C9-DAFC-4C4B-8A7A-ED0AD76656B5}"/>
              </a:ext>
            </a:extLst>
          </p:cNvPr>
          <p:cNvSpPr>
            <a:spLocks noGrp="1"/>
          </p:cNvSpPr>
          <p:nvPr>
            <p:ph type="sldNum" sz="quarter" idx="4"/>
          </p:nvPr>
        </p:nvSpPr>
        <p:spPr>
          <a:xfrm>
            <a:off x="10851411" y="6356349"/>
            <a:ext cx="708868" cy="365125"/>
          </a:xfrm>
          <a:prstGeom prst="rect">
            <a:avLst/>
          </a:prstGeom>
        </p:spPr>
        <p:txBody>
          <a:bodyPr vert="horz" lIns="91440" tIns="45720" rIns="91440" bIns="45720" rtlCol="0" anchor="ctr"/>
          <a:lstStyle>
            <a:lvl1pPr algn="r">
              <a:defRPr sz="1000" baseline="0">
                <a:solidFill>
                  <a:schemeClr val="tx1">
                    <a:tint val="75000"/>
                  </a:schemeClr>
                </a:solidFill>
                <a:latin typeface="Arial" panose="020B0604020202020204" pitchFamily="34" charset="0"/>
              </a:defRPr>
            </a:lvl1pPr>
          </a:lstStyle>
          <a:p>
            <a:fld id="{0EF2EA88-E9D4-0C4F-A5DF-5FE49FAF8E2F}" type="slidenum">
              <a:rPr lang="en-US" smtClean="0"/>
              <a:pPr/>
              <a:t>‹#›</a:t>
            </a:fld>
            <a:endParaRPr lang="en-US"/>
          </a:p>
        </p:txBody>
      </p:sp>
    </p:spTree>
    <p:extLst>
      <p:ext uri="{BB962C8B-B14F-4D97-AF65-F5344CB8AC3E}">
        <p14:creationId xmlns:p14="http://schemas.microsoft.com/office/powerpoint/2010/main" val="1031770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576072" y="273050"/>
            <a:ext cx="4011084" cy="1162050"/>
          </a:xfrm>
        </p:spPr>
        <p:txBody>
          <a:bodyPr anchor="b">
            <a:noAutofit/>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576072" y="1435101"/>
            <a:ext cx="4011084" cy="4691063"/>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7">
            <a:extLst>
              <a:ext uri="{FF2B5EF4-FFF2-40B4-BE49-F238E27FC236}">
                <a16:creationId xmlns:a16="http://schemas.microsoft.com/office/drawing/2014/main" id="{6989BF0E-F1BB-0D4C-8BF2-7A7BEDDB078B}"/>
              </a:ext>
            </a:extLst>
          </p:cNvPr>
          <p:cNvSpPr>
            <a:spLocks noGrp="1"/>
          </p:cNvSpPr>
          <p:nvPr>
            <p:ph type="ftr" sz="quarter" idx="11"/>
          </p:nvPr>
        </p:nvSpPr>
        <p:spPr>
          <a:xfrm>
            <a:off x="576071" y="6356350"/>
            <a:ext cx="10196003" cy="365125"/>
          </a:xfrm>
          <a:prstGeom prst="rect">
            <a:avLst/>
          </a:prstGeom>
        </p:spPr>
        <p:txBody>
          <a:bodyPr/>
          <a:lstStyle/>
          <a:p>
            <a:r>
              <a:rPr lang="en-US"/>
              <a:t>Director's Review of the Nuclear Science Division - June 2-4, 2021</a:t>
            </a:r>
          </a:p>
        </p:txBody>
      </p:sp>
      <p:sp>
        <p:nvSpPr>
          <p:cNvPr id="9" name="Slide Number Placeholder 8">
            <a:extLst>
              <a:ext uri="{FF2B5EF4-FFF2-40B4-BE49-F238E27FC236}">
                <a16:creationId xmlns:a16="http://schemas.microsoft.com/office/drawing/2014/main" id="{9184B3DD-8252-394C-9787-06EBDE1B25D2}"/>
              </a:ext>
            </a:extLst>
          </p:cNvPr>
          <p:cNvSpPr>
            <a:spLocks noGrp="1"/>
          </p:cNvSpPr>
          <p:nvPr>
            <p:ph type="sldNum" sz="quarter" idx="12"/>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253742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273051"/>
            <a:ext cx="6815667" cy="5853113"/>
          </a:xfrm>
        </p:spPr>
        <p:txBody>
          <a:bodyPr>
            <a:noAutofit/>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p:cNvSpPr>
            <a:spLocks noGrp="1"/>
          </p:cNvSpPr>
          <p:nvPr>
            <p:ph type="body" sz="half" idx="13"/>
          </p:nvPr>
        </p:nvSpPr>
        <p:spPr>
          <a:xfrm>
            <a:off x="7574882" y="1435101"/>
            <a:ext cx="4011084" cy="4691063"/>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7562613" y="273050"/>
            <a:ext cx="4011084" cy="1162050"/>
          </a:xfrm>
        </p:spPr>
        <p:txBody>
          <a:bodyPr anchor="b">
            <a:noAutofit/>
          </a:bodyPr>
          <a:lstStyle>
            <a:lvl1pPr algn="l">
              <a:defRPr sz="2000" b="1"/>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C4268BF-1FD3-4B47-A983-1B740D12BA66}"/>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23C895CD-C1AB-B94A-8F36-56EB9A92444C}"/>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147170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capti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3" y="273053"/>
            <a:ext cx="6815667" cy="5853113"/>
          </a:xfrm>
        </p:spPr>
        <p:txBody>
          <a:bodyPr>
            <a:noAutofit/>
          </a:bodyPr>
          <a:lstStyle>
            <a:lvl1pPr>
              <a:buClr>
                <a:schemeClr val="accent2"/>
              </a:buClr>
              <a:defRPr sz="1600"/>
            </a:lvl1pPr>
            <a:lvl2pPr>
              <a:buClr>
                <a:schemeClr val="accent2"/>
              </a:buClr>
              <a:defRPr sz="1600"/>
            </a:lvl2pPr>
            <a:lvl3pPr>
              <a:buClr>
                <a:schemeClr val="accent2"/>
              </a:buClr>
              <a:defRPr sz="1600"/>
            </a:lvl3pPr>
            <a:lvl4pPr>
              <a:buClr>
                <a:schemeClr val="accent2"/>
              </a:buClr>
              <a:defRPr sz="1600"/>
            </a:lvl4pPr>
            <a:lvl5pPr>
              <a:buClr>
                <a:schemeClr val="accent2"/>
              </a:buCl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p:cNvSpPr>
            <a:spLocks noGrp="1"/>
          </p:cNvSpPr>
          <p:nvPr>
            <p:ph type="body" sz="half" idx="13"/>
          </p:nvPr>
        </p:nvSpPr>
        <p:spPr>
          <a:xfrm>
            <a:off x="7574882" y="1435103"/>
            <a:ext cx="4011084" cy="4691063"/>
          </a:xfrm>
        </p:spPr>
        <p:txBody>
          <a:bodyPr>
            <a:no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itle 1"/>
          <p:cNvSpPr>
            <a:spLocks noGrp="1"/>
          </p:cNvSpPr>
          <p:nvPr>
            <p:ph type="title"/>
          </p:nvPr>
        </p:nvSpPr>
        <p:spPr>
          <a:xfrm>
            <a:off x="7562614" y="273050"/>
            <a:ext cx="4011084" cy="1162050"/>
          </a:xfrm>
        </p:spPr>
        <p:txBody>
          <a:bodyPr anchor="b">
            <a:noAutofit/>
          </a:bodyPr>
          <a:lstStyle>
            <a:lvl1pPr algn="l">
              <a:defRPr sz="1400" b="1"/>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C4268BF-1FD3-4B47-A983-1B740D12BA66}"/>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5" name="Slide Number Placeholder 4">
            <a:extLst>
              <a:ext uri="{FF2B5EF4-FFF2-40B4-BE49-F238E27FC236}">
                <a16:creationId xmlns:a16="http://schemas.microsoft.com/office/drawing/2014/main" id="{23C895CD-C1AB-B94A-8F36-56EB9A92444C}"/>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172950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0309" y="1134598"/>
            <a:ext cx="10968914" cy="2422759"/>
          </a:xfrm>
        </p:spPr>
        <p:txBody>
          <a:bodyPr anchor="b" anchorCtr="0">
            <a:noAutofit/>
          </a:bodyPr>
          <a:lstStyle>
            <a:lvl1pPr algn="ctr">
              <a:defRPr sz="54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10309" y="3886201"/>
            <a:ext cx="10968907" cy="1092083"/>
          </a:xfrm>
        </p:spPr>
        <p:txBody>
          <a:bodyPr>
            <a:noAutofit/>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10309" y="5327650"/>
            <a:ext cx="10968907" cy="520700"/>
          </a:xfrm>
        </p:spPr>
        <p:txBody>
          <a:bodyPr>
            <a:noAutofit/>
          </a:bodyPr>
          <a:lstStyle>
            <a:lvl1pPr marL="0" indent="0" algn="ctr">
              <a:buNone/>
              <a:defRPr sz="1200" b="1" baseline="0">
                <a:solidFill>
                  <a:schemeClr val="bg1"/>
                </a:solidFill>
              </a:defRPr>
            </a:lvl1pPr>
          </a:lstStyle>
          <a:p>
            <a:pPr lvl="0"/>
            <a:r>
              <a:rPr lang="en-US"/>
              <a:t>Click to edit Master text styles</a:t>
            </a:r>
          </a:p>
        </p:txBody>
      </p:sp>
      <p:pic>
        <p:nvPicPr>
          <p:cNvPr id="153" name="Picture 152" descr="DOE_Office_Science_white.png">
            <a:extLst>
              <a:ext uri="{FF2B5EF4-FFF2-40B4-BE49-F238E27FC236}">
                <a16:creationId xmlns:a16="http://schemas.microsoft.com/office/drawing/2014/main" id="{4327B12B-9E2F-EA47-9B79-D54BD52AFA1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043692" y="408349"/>
            <a:ext cx="1769532" cy="588347"/>
          </a:xfrm>
          <a:prstGeom prst="rect">
            <a:avLst/>
          </a:prstGeom>
        </p:spPr>
      </p:pic>
      <p:pic>
        <p:nvPicPr>
          <p:cNvPr id="156" name="Picture 155" descr="A picture containing drawing&#10;&#10;Description automatically generated">
            <a:extLst>
              <a:ext uri="{FF2B5EF4-FFF2-40B4-BE49-F238E27FC236}">
                <a16:creationId xmlns:a16="http://schemas.microsoft.com/office/drawing/2014/main" id="{187DB3F6-A168-E141-AC49-F54F3BED4F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00149" y="323748"/>
            <a:ext cx="3200400" cy="722376"/>
          </a:xfrm>
          <a:prstGeom prst="rect">
            <a:avLst/>
          </a:prstGeom>
        </p:spPr>
      </p:pic>
    </p:spTree>
    <p:extLst>
      <p:ext uri="{BB962C8B-B14F-4D97-AF65-F5344CB8AC3E}">
        <p14:creationId xmlns:p14="http://schemas.microsoft.com/office/powerpoint/2010/main" val="295590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mage">
    <p:spTree>
      <p:nvGrpSpPr>
        <p:cNvPr id="1" name=""/>
        <p:cNvGrpSpPr/>
        <p:nvPr/>
      </p:nvGrpSpPr>
      <p:grpSpPr>
        <a:xfrm>
          <a:off x="0" y="0"/>
          <a:ext cx="0" cy="0"/>
          <a:chOff x="0" y="0"/>
          <a:chExt cx="0" cy="0"/>
        </a:xfrm>
      </p:grpSpPr>
      <p:sp>
        <p:nvSpPr>
          <p:cNvPr id="2" name="Title 1"/>
          <p:cNvSpPr>
            <a:spLocks noGrp="1"/>
          </p:cNvSpPr>
          <p:nvPr>
            <p:ph type="ctrTitle"/>
          </p:nvPr>
        </p:nvSpPr>
        <p:spPr>
          <a:xfrm>
            <a:off x="607059" y="1784905"/>
            <a:ext cx="10968916" cy="809919"/>
          </a:xfrm>
        </p:spPr>
        <p:txBody>
          <a:bodyPr anchor="b" anchorCtr="0">
            <a:noAutofit/>
          </a:bodyPr>
          <a:lstStyle>
            <a:lvl1pPr algn="ctr">
              <a:defRPr sz="5400"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07059" y="2762473"/>
            <a:ext cx="10968916" cy="357392"/>
          </a:xfrm>
        </p:spPr>
        <p:txBody>
          <a:bodyPr>
            <a:noAutofit/>
          </a:bodyPr>
          <a:lstStyle>
            <a:lvl1pPr marL="0" indent="0" algn="ctr" fontAlgn="ctr">
              <a:buNone/>
              <a:defRPr b="0" i="0" baseline="0">
                <a:solidFill>
                  <a:schemeClr val="tx2"/>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07059" y="3289385"/>
            <a:ext cx="10968916" cy="267972"/>
          </a:xfrm>
        </p:spPr>
        <p:txBody>
          <a:bodyPr>
            <a:noAutofit/>
          </a:bodyPr>
          <a:lstStyle>
            <a:lvl1pPr marL="0" indent="0" algn="ctr">
              <a:buNone/>
              <a:defRPr sz="1200" b="1" baseline="0">
                <a:solidFill>
                  <a:schemeClr val="tx2"/>
                </a:solidFill>
              </a:defRPr>
            </a:lvl1pPr>
          </a:lstStyle>
          <a:p>
            <a:pPr lvl="0"/>
            <a:r>
              <a:rPr lang="en-US"/>
              <a:t>Click to edit Master text styles</a:t>
            </a:r>
          </a:p>
        </p:txBody>
      </p:sp>
      <p:sp>
        <p:nvSpPr>
          <p:cNvPr id="155" name="Picture Placeholder 154">
            <a:extLst>
              <a:ext uri="{FF2B5EF4-FFF2-40B4-BE49-F238E27FC236}">
                <a16:creationId xmlns:a16="http://schemas.microsoft.com/office/drawing/2014/main" id="{DDEDD069-6DED-8E45-89A4-F1AB098B03F4}"/>
              </a:ext>
            </a:extLst>
          </p:cNvPr>
          <p:cNvSpPr>
            <a:spLocks noGrp="1"/>
          </p:cNvSpPr>
          <p:nvPr>
            <p:ph type="pic" sz="quarter" idx="14"/>
          </p:nvPr>
        </p:nvSpPr>
        <p:spPr>
          <a:xfrm>
            <a:off x="1" y="3709988"/>
            <a:ext cx="12192000" cy="3148012"/>
          </a:xfrm>
        </p:spPr>
        <p:txBody>
          <a:bodyPr/>
          <a:lstStyle/>
          <a:p>
            <a:r>
              <a:rPr lang="en-US"/>
              <a:t>Click icon to add picture</a:t>
            </a:r>
          </a:p>
        </p:txBody>
      </p:sp>
      <p:pic>
        <p:nvPicPr>
          <p:cNvPr id="153" name="Picture 152" descr="A close up of a sign&#10;&#10;Description automatically generated">
            <a:extLst>
              <a:ext uri="{FF2B5EF4-FFF2-40B4-BE49-F238E27FC236}">
                <a16:creationId xmlns:a16="http://schemas.microsoft.com/office/drawing/2014/main" id="{4595E5C9-9D1D-E54F-A7EF-4D59140D6A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69360" y="406400"/>
            <a:ext cx="3200400" cy="817306"/>
          </a:xfrm>
          <a:prstGeom prst="rect">
            <a:avLst/>
          </a:prstGeom>
        </p:spPr>
      </p:pic>
      <p:pic>
        <p:nvPicPr>
          <p:cNvPr id="5" name="Picture 4" descr="A close up of a sign&#10;&#10;Description automatically generated">
            <a:extLst>
              <a:ext uri="{FF2B5EF4-FFF2-40B4-BE49-F238E27FC236}">
                <a16:creationId xmlns:a16="http://schemas.microsoft.com/office/drawing/2014/main" id="{F9D89F58-FCB2-A04E-B6D9-68B5328B7FF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040112" y="411480"/>
            <a:ext cx="1773936" cy="574312"/>
          </a:xfrm>
          <a:prstGeom prst="rect">
            <a:avLst/>
          </a:prstGeom>
        </p:spPr>
      </p:pic>
    </p:spTree>
    <p:extLst>
      <p:ext uri="{BB962C8B-B14F-4D97-AF65-F5344CB8AC3E}">
        <p14:creationId xmlns:p14="http://schemas.microsoft.com/office/powerpoint/2010/main" val="296431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457200"/>
            <a:ext cx="10972799" cy="1143001"/>
          </a:xfrm>
        </p:spPr>
        <p:txBody>
          <a:bodyPr wrap="square" anchor="t" anchorCtr="0"/>
          <a:lstStyle>
            <a:lvl1pPr>
              <a:defRPr b="1" i="0" cap="none" baseline="0"/>
            </a:lvl1pPr>
          </a:lstStyle>
          <a:p>
            <a:r>
              <a:rPr lang="en-US"/>
              <a:t>Click to edit Master title style</a:t>
            </a:r>
            <a:endParaRPr lang="en-US" dirty="0"/>
          </a:p>
        </p:txBody>
      </p:sp>
      <p:sp>
        <p:nvSpPr>
          <p:cNvPr id="3" name="Content Placeholder 2"/>
          <p:cNvSpPr>
            <a:spLocks noGrp="1"/>
          </p:cNvSpPr>
          <p:nvPr>
            <p:ph idx="1"/>
          </p:nvPr>
        </p:nvSpPr>
        <p:spPr>
          <a:xfrm>
            <a:off x="576072" y="1600201"/>
            <a:ext cx="10972800" cy="4508499"/>
          </a:xfrm>
        </p:spPr>
        <p:txBody>
          <a:bodyPr/>
          <a:lstStyle>
            <a:lvl1pPr>
              <a:buClr>
                <a:schemeClr val="accent2"/>
              </a:buClr>
              <a:defRPr/>
            </a:lvl1pPr>
            <a:lvl2pPr marL="457200" indent="-228600">
              <a:spcBef>
                <a:spcPts val="380"/>
              </a:spcBef>
              <a:buClr>
                <a:schemeClr val="accent2"/>
              </a:buClr>
              <a:defRPr baseline="0">
                <a:latin typeface="Arial" panose="020B0604020202020204" pitchFamily="34" charset="0"/>
              </a:defRPr>
            </a:lvl2pPr>
            <a:lvl3pPr>
              <a:buClr>
                <a:schemeClr val="accent2"/>
              </a:buClr>
              <a:defRPr baseline="0">
                <a:latin typeface="Arial" panose="020B0604020202020204" pitchFamily="34" charset="0"/>
              </a:defRPr>
            </a:lvl3pPr>
            <a:lvl4pPr>
              <a:buClr>
                <a:schemeClr val="accent2"/>
              </a:buClr>
              <a:defRPr baseline="0">
                <a:latin typeface="Arial" panose="020B0604020202020204" pitchFamily="34" charset="0"/>
              </a:defRPr>
            </a:lvl4pPr>
            <a:lvl5pPr>
              <a:buClr>
                <a:schemeClr val="accent2"/>
              </a:buCl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057918A5-5A9E-D242-856A-C2A607D6B893}"/>
              </a:ext>
            </a:extLst>
          </p:cNvPr>
          <p:cNvSpPr>
            <a:spLocks noGrp="1"/>
          </p:cNvSpPr>
          <p:nvPr>
            <p:ph type="ftr" sz="quarter" idx="11"/>
          </p:nvPr>
        </p:nvSpPr>
        <p:spPr>
          <a:xfrm>
            <a:off x="576072" y="6356350"/>
            <a:ext cx="10190430" cy="365125"/>
          </a:xfrm>
          <a:prstGeom prst="rect">
            <a:avLst/>
          </a:prstGeom>
        </p:spPr>
        <p:txBody>
          <a:bodyPr/>
          <a:lstStyle/>
          <a:p>
            <a:r>
              <a:rPr lang="en-US"/>
              <a:t>Director's Review of the Nuclear Science Division - June 2-4, 2021</a:t>
            </a:r>
          </a:p>
        </p:txBody>
      </p:sp>
      <p:sp>
        <p:nvSpPr>
          <p:cNvPr id="9" name="Slide Number Placeholder 8">
            <a:extLst>
              <a:ext uri="{FF2B5EF4-FFF2-40B4-BE49-F238E27FC236}">
                <a16:creationId xmlns:a16="http://schemas.microsoft.com/office/drawing/2014/main" id="{3F4CE0EE-5B5A-6145-8847-32783B915D88}"/>
              </a:ext>
            </a:extLst>
          </p:cNvPr>
          <p:cNvSpPr>
            <a:spLocks noGrp="1"/>
          </p:cNvSpPr>
          <p:nvPr>
            <p:ph type="sldNum" sz="quarter" idx="12"/>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5174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618" y="457200"/>
            <a:ext cx="10972800" cy="548640"/>
          </a:xfrm>
        </p:spPr>
        <p:txBody>
          <a:bodyPr anchor="t" anchorCtr="0"/>
          <a:lstStyle>
            <a:lvl1pPr>
              <a:defRPr sz="3200" b="1" i="0" cap="none" baseline="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73616" y="1600201"/>
            <a:ext cx="11008784" cy="449579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3"/>
          </p:nvPr>
        </p:nvSpPr>
        <p:spPr>
          <a:xfrm>
            <a:off x="576072" y="1055688"/>
            <a:ext cx="10936816" cy="457200"/>
          </a:xfrm>
        </p:spPr>
        <p:txBody>
          <a:bodyPr anchor="b" anchorCtr="0"/>
          <a:lstStyle>
            <a:lvl1pPr marL="0" indent="0">
              <a:buNone/>
              <a:defRPr sz="2000" i="0" baseline="0">
                <a:solidFill>
                  <a:schemeClr val="accent2"/>
                </a:solidFill>
              </a:defRPr>
            </a:lvl1pPr>
          </a:lstStyle>
          <a:p>
            <a:pPr lvl="0"/>
            <a:r>
              <a:rPr lang="en-US"/>
              <a:t>Click to edit Master text styles</a:t>
            </a:r>
          </a:p>
        </p:txBody>
      </p:sp>
      <p:sp>
        <p:nvSpPr>
          <p:cNvPr id="7" name="Footer Placeholder 6">
            <a:extLst>
              <a:ext uri="{FF2B5EF4-FFF2-40B4-BE49-F238E27FC236}">
                <a16:creationId xmlns:a16="http://schemas.microsoft.com/office/drawing/2014/main" id="{57DFF5C0-BDA8-E348-A773-C9C0C69FB33D}"/>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8" name="Slide Number Placeholder 7">
            <a:extLst>
              <a:ext uri="{FF2B5EF4-FFF2-40B4-BE49-F238E27FC236}">
                <a16:creationId xmlns:a16="http://schemas.microsoft.com/office/drawing/2014/main" id="{0C9A09C0-DCA8-BA45-84BB-3CD9C9C7BFD8}"/>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112559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p:cNvSpPr>
            <a:spLocks noGrp="1"/>
          </p:cNvSpPr>
          <p:nvPr>
            <p:ph type="title"/>
          </p:nvPr>
        </p:nvSpPr>
        <p:spPr>
          <a:xfrm>
            <a:off x="576072" y="1864177"/>
            <a:ext cx="10963079" cy="1362075"/>
          </a:xfrm>
        </p:spPr>
        <p:txBody>
          <a:bodyPr anchor="b" anchorCtr="0">
            <a:noAutofit/>
          </a:bodyPr>
          <a:lstStyle>
            <a:lvl1pPr algn="ctr">
              <a:defRPr sz="5400" b="1" i="0" cap="none" baseline="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072" y="3667126"/>
            <a:ext cx="10963079" cy="975895"/>
          </a:xfrm>
        </p:spPr>
        <p:txBody>
          <a:bodyPr anchor="b">
            <a:noAutofit/>
          </a:bodyPr>
          <a:lstStyle>
            <a:lvl1pPr marL="0" indent="0" algn="ctr">
              <a:buNone/>
              <a:defRPr sz="2000" b="0" i="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Content Placeholder 2"/>
          <p:cNvSpPr>
            <a:spLocks noGrp="1"/>
          </p:cNvSpPr>
          <p:nvPr>
            <p:ph idx="13"/>
          </p:nvPr>
        </p:nvSpPr>
        <p:spPr>
          <a:xfrm>
            <a:off x="576072" y="5083895"/>
            <a:ext cx="10963079" cy="1268528"/>
          </a:xfrm>
        </p:spPr>
        <p:txBody>
          <a:bodyPr>
            <a:noAutofit/>
          </a:bodyPr>
          <a:lstStyle>
            <a:lvl1pPr algn="ctr">
              <a:lnSpc>
                <a:spcPct val="110000"/>
              </a:lnSpc>
              <a:spcAft>
                <a:spcPts val="600"/>
              </a:spcAft>
              <a:buNone/>
              <a:defRPr sz="1100" b="0" i="0" baseline="0">
                <a:solidFill>
                  <a:schemeClr val="tx1"/>
                </a:solidFill>
                <a:latin typeface="+mn-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Click to edit Master text styles</a:t>
            </a:r>
          </a:p>
        </p:txBody>
      </p:sp>
      <p:cxnSp>
        <p:nvCxnSpPr>
          <p:cNvPr id="8" name="Straight Connector 7"/>
          <p:cNvCxnSpPr/>
          <p:nvPr userDrawn="1"/>
        </p:nvCxnSpPr>
        <p:spPr>
          <a:xfrm>
            <a:off x="614460" y="4931494"/>
            <a:ext cx="1096308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978C270-EE72-E643-86F3-6BAB5A74ED7E}"/>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6" name="Slide Number Placeholder 5">
            <a:extLst>
              <a:ext uri="{FF2B5EF4-FFF2-40B4-BE49-F238E27FC236}">
                <a16:creationId xmlns:a16="http://schemas.microsoft.com/office/drawing/2014/main" id="{7C13693B-CF22-D144-AFDE-69A55E267396}"/>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289230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Color">
    <p:spTree>
      <p:nvGrpSpPr>
        <p:cNvPr id="1" name=""/>
        <p:cNvGrpSpPr/>
        <p:nvPr/>
      </p:nvGrpSpPr>
      <p:grpSpPr>
        <a:xfrm>
          <a:off x="0" y="0"/>
          <a:ext cx="0" cy="0"/>
          <a:chOff x="0" y="0"/>
          <a:chExt cx="0" cy="0"/>
        </a:xfrm>
      </p:grpSpPr>
      <p:sp>
        <p:nvSpPr>
          <p:cNvPr id="2" name="Title 1"/>
          <p:cNvSpPr>
            <a:spLocks noGrp="1"/>
          </p:cNvSpPr>
          <p:nvPr>
            <p:ph type="title"/>
          </p:nvPr>
        </p:nvSpPr>
        <p:spPr>
          <a:xfrm>
            <a:off x="576072" y="1828800"/>
            <a:ext cx="10963079" cy="1362075"/>
          </a:xfrm>
        </p:spPr>
        <p:txBody>
          <a:bodyPr anchor="b" anchorCtr="0">
            <a:noAutofit/>
          </a:bodyPr>
          <a:lstStyle>
            <a:lvl1pPr algn="ctr">
              <a:defRPr sz="5400" b="1" i="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072" y="3657600"/>
            <a:ext cx="10963079" cy="975895"/>
          </a:xfrm>
        </p:spPr>
        <p:txBody>
          <a:bodyPr anchor="b">
            <a:noAutofit/>
          </a:bodyPr>
          <a:lstStyle>
            <a:lvl1pPr marL="0" indent="0" algn="ctr">
              <a:buNone/>
              <a:defRPr sz="2000" b="0"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Content Placeholder 2"/>
          <p:cNvSpPr>
            <a:spLocks noGrp="1"/>
          </p:cNvSpPr>
          <p:nvPr>
            <p:ph idx="13"/>
          </p:nvPr>
        </p:nvSpPr>
        <p:spPr>
          <a:xfrm>
            <a:off x="576072" y="5029200"/>
            <a:ext cx="10972091" cy="1268528"/>
          </a:xfrm>
        </p:spPr>
        <p:txBody>
          <a:bodyPr>
            <a:noAutofit/>
          </a:bodyPr>
          <a:lstStyle>
            <a:lvl1pPr algn="ctr">
              <a:lnSpc>
                <a:spcPct val="110000"/>
              </a:lnSpc>
              <a:spcAft>
                <a:spcPts val="600"/>
              </a:spcAft>
              <a:buNone/>
              <a:defRPr sz="1100" b="1" i="0" baseline="0">
                <a:solidFill>
                  <a:schemeClr val="bg1"/>
                </a:solidFill>
                <a:latin typeface="+mn-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Click to edit Master text styles</a:t>
            </a:r>
          </a:p>
        </p:txBody>
      </p:sp>
      <p:sp>
        <p:nvSpPr>
          <p:cNvPr id="5" name="Footer Placeholder 4">
            <a:extLst>
              <a:ext uri="{FF2B5EF4-FFF2-40B4-BE49-F238E27FC236}">
                <a16:creationId xmlns:a16="http://schemas.microsoft.com/office/drawing/2014/main" id="{4AA43C85-676B-9E43-8411-B3C29E718630}"/>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6" name="Slide Number Placeholder 5">
            <a:extLst>
              <a:ext uri="{FF2B5EF4-FFF2-40B4-BE49-F238E27FC236}">
                <a16:creationId xmlns:a16="http://schemas.microsoft.com/office/drawing/2014/main" id="{373ABA0E-5CEB-3C4C-9288-67AEEFBD80F9}"/>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28254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600201"/>
            <a:ext cx="5384800" cy="4525963"/>
          </a:xfrm>
        </p:spPr>
        <p:txBody>
          <a:bodyPr>
            <a:noAutofit/>
          </a:bodyPr>
          <a:lstStyle>
            <a:lvl1pPr>
              <a:lnSpc>
                <a:spcPct val="110000"/>
              </a:lnSpc>
              <a:spcBef>
                <a:spcPts val="800"/>
              </a:spcBef>
              <a:buClr>
                <a:schemeClr val="accent2"/>
              </a:buClr>
              <a:defRPr sz="1800"/>
            </a:lvl1pPr>
            <a:lvl2pPr marL="457200" indent="-228600">
              <a:lnSpc>
                <a:spcPct val="110000"/>
              </a:lnSpc>
              <a:spcBef>
                <a:spcPts val="300"/>
              </a:spcBef>
              <a:buClr>
                <a:schemeClr val="accent2"/>
              </a:buClr>
              <a:defRPr sz="1800"/>
            </a:lvl2pPr>
            <a:lvl3pPr>
              <a:lnSpc>
                <a:spcPct val="100000"/>
              </a:lnSpc>
              <a:spcBef>
                <a:spcPts val="300"/>
              </a:spcBef>
              <a:buClr>
                <a:schemeClr val="accent2"/>
              </a:buClr>
              <a:defRPr sz="1800"/>
            </a:lvl3pPr>
            <a:lvl4pPr>
              <a:lnSpc>
                <a:spcPct val="100000"/>
              </a:lnSpc>
              <a:spcBef>
                <a:spcPts val="300"/>
              </a:spcBef>
              <a:buClr>
                <a:schemeClr val="accent2"/>
              </a:buClr>
              <a:defRPr sz="18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p:spPr>
        <p:txBody>
          <a:bodyPr>
            <a:noAutofit/>
          </a:bodyPr>
          <a:lstStyle>
            <a:lvl1pPr>
              <a:lnSpc>
                <a:spcPct val="110000"/>
              </a:lnSpc>
              <a:spcBef>
                <a:spcPts val="800"/>
              </a:spcBef>
              <a:buClr>
                <a:schemeClr val="accent2"/>
              </a:buClr>
              <a:defRPr sz="1800"/>
            </a:lvl1pPr>
            <a:lvl2pPr marL="457200" indent="-228600">
              <a:lnSpc>
                <a:spcPct val="110000"/>
              </a:lnSpc>
              <a:spcBef>
                <a:spcPts val="300"/>
              </a:spcBef>
              <a:buClr>
                <a:schemeClr val="accent2"/>
              </a:buClr>
              <a:defRPr sz="1800"/>
            </a:lvl2pPr>
            <a:lvl3pPr>
              <a:lnSpc>
                <a:spcPct val="100000"/>
              </a:lnSpc>
              <a:spcBef>
                <a:spcPts val="300"/>
              </a:spcBef>
              <a:buClr>
                <a:schemeClr val="accent2"/>
              </a:buClr>
              <a:defRPr sz="1800"/>
            </a:lvl3pPr>
            <a:lvl4pPr>
              <a:lnSpc>
                <a:spcPct val="100000"/>
              </a:lnSpc>
              <a:spcBef>
                <a:spcPts val="300"/>
              </a:spcBef>
              <a:buClr>
                <a:schemeClr val="accent2"/>
              </a:buClr>
              <a:defRPr sz="18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576071" y="457200"/>
            <a:ext cx="10972800" cy="548640"/>
          </a:xfrm>
        </p:spPr>
        <p:txBody>
          <a:bodyPr anchor="t" anchorCtr="0"/>
          <a:lstStyle>
            <a:lvl1pPr>
              <a:defRPr b="1" i="0" cap="none" baseline="0"/>
            </a:lvl1pPr>
          </a:lstStyle>
          <a:p>
            <a:r>
              <a:rPr lang="en-US"/>
              <a:t>Click to edit Master title style</a:t>
            </a:r>
            <a:endParaRPr lang="en-US" dirty="0"/>
          </a:p>
        </p:txBody>
      </p:sp>
      <p:sp>
        <p:nvSpPr>
          <p:cNvPr id="9" name="Text Placeholder 8"/>
          <p:cNvSpPr>
            <a:spLocks noGrp="1"/>
          </p:cNvSpPr>
          <p:nvPr>
            <p:ph type="body" sz="quarter" idx="13"/>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20F7AB93-9FC2-8D44-AEE3-C8AC366C69DB}"/>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10" name="Slide Number Placeholder 9">
            <a:extLst>
              <a:ext uri="{FF2B5EF4-FFF2-40B4-BE49-F238E27FC236}">
                <a16:creationId xmlns:a16="http://schemas.microsoft.com/office/drawing/2014/main" id="{4F648286-D5F1-064D-8702-CBF91A24FE82}"/>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314042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72" y="1535113"/>
            <a:ext cx="5386917" cy="639762"/>
          </a:xfrm>
        </p:spPr>
        <p:txBody>
          <a:bodyPr anchor="b">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072" y="2174875"/>
            <a:ext cx="5386917" cy="3951288"/>
          </a:xfrm>
        </p:spPr>
        <p:txBody>
          <a:bodyPr>
            <a:noAutofit/>
          </a:bodyPr>
          <a:lstStyle>
            <a:lvl1pPr>
              <a:buClr>
                <a:schemeClr val="accent2"/>
              </a:buClr>
              <a:defRPr sz="1800"/>
            </a:lvl1pPr>
            <a:lvl2pPr>
              <a:buClr>
                <a:schemeClr val="accent2"/>
              </a:buClr>
              <a:defRPr sz="1800"/>
            </a:lvl2pPr>
            <a:lvl3pPr>
              <a:buClr>
                <a:schemeClr val="accent2"/>
              </a:buClr>
              <a:defRPr sz="1800"/>
            </a:lvl3pPr>
            <a:lvl4pPr>
              <a:buClr>
                <a:schemeClr val="accent2"/>
              </a:buClr>
              <a:defRPr sz="1800"/>
            </a:lvl4pPr>
            <a:lvl5pPr>
              <a:buClr>
                <a:schemeClr val="accent2"/>
              </a:buCl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Autofit/>
          </a:bodyPr>
          <a:lstStyle>
            <a:lvl1pPr>
              <a:buClr>
                <a:schemeClr val="accent2"/>
              </a:buClr>
              <a:defRPr sz="1800"/>
            </a:lvl1pPr>
            <a:lvl2pPr>
              <a:buClr>
                <a:schemeClr val="accent2"/>
              </a:buClr>
              <a:defRPr sz="1800"/>
            </a:lvl2pPr>
            <a:lvl3pPr>
              <a:buClr>
                <a:schemeClr val="accent2"/>
              </a:buClr>
              <a:defRPr sz="1800"/>
            </a:lvl3pPr>
            <a:lvl4pPr>
              <a:buClr>
                <a:schemeClr val="accent2"/>
              </a:buClr>
              <a:defRPr sz="1800"/>
            </a:lvl4pPr>
            <a:lvl5pPr>
              <a:buClr>
                <a:schemeClr val="accent2"/>
              </a:buCl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573618" y="457200"/>
            <a:ext cx="10972800" cy="548640"/>
          </a:xfrm>
        </p:spPr>
        <p:txBody>
          <a:bodyPr anchor="t" anchorCtr="0"/>
          <a:lstStyle/>
          <a:p>
            <a:r>
              <a:rPr lang="en-US"/>
              <a:t>Click to edit Master title style</a:t>
            </a:r>
            <a:endParaRPr lang="en-US" dirty="0"/>
          </a:p>
        </p:txBody>
      </p:sp>
      <p:sp>
        <p:nvSpPr>
          <p:cNvPr id="11" name="Text Placeholder 8"/>
          <p:cNvSpPr>
            <a:spLocks noGrp="1"/>
          </p:cNvSpPr>
          <p:nvPr>
            <p:ph type="body" sz="quarter" idx="13"/>
          </p:nvPr>
        </p:nvSpPr>
        <p:spPr>
          <a:xfrm>
            <a:off x="576071"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7" name="Footer Placeholder 6">
            <a:extLst>
              <a:ext uri="{FF2B5EF4-FFF2-40B4-BE49-F238E27FC236}">
                <a16:creationId xmlns:a16="http://schemas.microsoft.com/office/drawing/2014/main" id="{1149013A-C358-3C4E-9648-7384DB887BCC}"/>
              </a:ext>
            </a:extLst>
          </p:cNvPr>
          <p:cNvSpPr>
            <a:spLocks noGrp="1"/>
          </p:cNvSpPr>
          <p:nvPr>
            <p:ph type="ftr" sz="quarter" idx="15"/>
          </p:nvPr>
        </p:nvSpPr>
        <p:spPr>
          <a:xfrm>
            <a:off x="576071" y="6356350"/>
            <a:ext cx="10196003" cy="365125"/>
          </a:xfrm>
          <a:prstGeom prst="rect">
            <a:avLst/>
          </a:prstGeom>
        </p:spPr>
        <p:txBody>
          <a:bodyPr/>
          <a:lstStyle/>
          <a:p>
            <a:r>
              <a:rPr lang="en-US"/>
              <a:t>Director's Review of the Nuclear Science Division - June 2-4, 2021</a:t>
            </a:r>
          </a:p>
        </p:txBody>
      </p:sp>
      <p:sp>
        <p:nvSpPr>
          <p:cNvPr id="12" name="Slide Number Placeholder 11">
            <a:extLst>
              <a:ext uri="{FF2B5EF4-FFF2-40B4-BE49-F238E27FC236}">
                <a16:creationId xmlns:a16="http://schemas.microsoft.com/office/drawing/2014/main" id="{A468AB6F-7C5E-1842-B488-5444DE400A71}"/>
              </a:ext>
            </a:extLst>
          </p:cNvPr>
          <p:cNvSpPr>
            <a:spLocks noGrp="1"/>
          </p:cNvSpPr>
          <p:nvPr>
            <p:ph type="sldNum" sz="quarter" idx="16"/>
          </p:nvPr>
        </p:nvSpPr>
        <p:spPr>
          <a:xfrm>
            <a:off x="10851411" y="6356349"/>
            <a:ext cx="708868" cy="365125"/>
          </a:xfrm>
          <a:prstGeom prst="rect">
            <a:avLst/>
          </a:prstGeom>
        </p:spPr>
        <p:txBody>
          <a:bodyPr/>
          <a:lstStyle/>
          <a:p>
            <a:fld id="{0EF2EA88-E9D4-0C4F-A5DF-5FE49FAF8E2F}" type="slidenum">
              <a:rPr lang="en-US" smtClean="0"/>
              <a:pPr/>
              <a:t>‹#›</a:t>
            </a:fld>
            <a:endParaRPr lang="en-US"/>
          </a:p>
        </p:txBody>
      </p:sp>
    </p:spTree>
    <p:extLst>
      <p:ext uri="{BB962C8B-B14F-4D97-AF65-F5344CB8AC3E}">
        <p14:creationId xmlns:p14="http://schemas.microsoft.com/office/powerpoint/2010/main" val="230096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tif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454005"/>
            <a:ext cx="10972800" cy="114619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072"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p:cNvGrpSpPr/>
          <p:nvPr userDrawn="1"/>
        </p:nvGrpSpPr>
        <p:grpSpPr>
          <a:xfrm>
            <a:off x="-201766" y="-141165"/>
            <a:ext cx="12586564" cy="7136527"/>
            <a:chOff x="-151325" y="-141165"/>
            <a:chExt cx="9439923" cy="7136527"/>
          </a:xfrm>
        </p:grpSpPr>
        <p:grpSp>
          <p:nvGrpSpPr>
            <p:cNvPr id="8" name="Group 7"/>
            <p:cNvGrpSpPr/>
            <p:nvPr userDrawn="1"/>
          </p:nvGrpSpPr>
          <p:grpSpPr>
            <a:xfrm>
              <a:off x="457731" y="6873247"/>
              <a:ext cx="8226688" cy="122115"/>
              <a:chOff x="457731" y="6582508"/>
              <a:chExt cx="8226688" cy="486507"/>
            </a:xfrm>
          </p:grpSpPr>
          <p:cxnSp>
            <p:nvCxnSpPr>
              <p:cNvPr id="117" name="Straight Connector 116"/>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9" name="Group 118"/>
              <p:cNvGrpSpPr/>
              <p:nvPr userDrawn="1"/>
            </p:nvGrpSpPr>
            <p:grpSpPr>
              <a:xfrm>
                <a:off x="7986158" y="6582508"/>
                <a:ext cx="152400" cy="486507"/>
                <a:chOff x="7983415" y="6582508"/>
                <a:chExt cx="152400" cy="486507"/>
              </a:xfrm>
            </p:grpSpPr>
            <p:cxnSp>
              <p:nvCxnSpPr>
                <p:cNvPr id="150" name="Straight Connector 1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userDrawn="1"/>
            </p:nvGrpSpPr>
            <p:grpSpPr>
              <a:xfrm>
                <a:off x="7287901" y="6582508"/>
                <a:ext cx="152400" cy="486507"/>
                <a:chOff x="7983415" y="6582508"/>
                <a:chExt cx="152400" cy="486507"/>
              </a:xfrm>
            </p:grpSpPr>
            <p:cxnSp>
              <p:nvCxnSpPr>
                <p:cNvPr id="148" name="Straight Connector 1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6589644" y="6582508"/>
                <a:ext cx="152400" cy="486507"/>
                <a:chOff x="7983415" y="6582508"/>
                <a:chExt cx="152400" cy="486507"/>
              </a:xfrm>
            </p:grpSpPr>
            <p:cxnSp>
              <p:nvCxnSpPr>
                <p:cNvPr id="146" name="Straight Connector 1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5891387" y="6582508"/>
                <a:ext cx="152400" cy="486507"/>
                <a:chOff x="7983415" y="6582508"/>
                <a:chExt cx="152400" cy="486507"/>
              </a:xfrm>
            </p:grpSpPr>
            <p:cxnSp>
              <p:nvCxnSpPr>
                <p:cNvPr id="144" name="Straight Connector 1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193130" y="6582508"/>
                <a:ext cx="152400" cy="486507"/>
                <a:chOff x="7983415" y="6582508"/>
                <a:chExt cx="152400" cy="486507"/>
              </a:xfrm>
            </p:grpSpPr>
            <p:cxnSp>
              <p:nvCxnSpPr>
                <p:cNvPr id="142" name="Straight Connector 1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4494873" y="6582508"/>
                <a:ext cx="152400" cy="486507"/>
                <a:chOff x="7983415" y="6582508"/>
                <a:chExt cx="152400" cy="486507"/>
              </a:xfrm>
            </p:grpSpPr>
            <p:cxnSp>
              <p:nvCxnSpPr>
                <p:cNvPr id="140" name="Straight Connector 1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3796616" y="6582508"/>
                <a:ext cx="152400" cy="486507"/>
                <a:chOff x="7983415" y="6582508"/>
                <a:chExt cx="152400" cy="486507"/>
              </a:xfrm>
            </p:grpSpPr>
            <p:cxnSp>
              <p:nvCxnSpPr>
                <p:cNvPr id="138" name="Straight Connector 1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098359" y="6582508"/>
                <a:ext cx="152400" cy="486507"/>
                <a:chOff x="7983415" y="6582508"/>
                <a:chExt cx="152400" cy="486507"/>
              </a:xfrm>
            </p:grpSpPr>
            <p:cxnSp>
              <p:nvCxnSpPr>
                <p:cNvPr id="136" name="Straight Connector 1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2400102" y="6582508"/>
                <a:ext cx="152400" cy="486507"/>
                <a:chOff x="7983415" y="6582508"/>
                <a:chExt cx="152400" cy="486507"/>
              </a:xfrm>
            </p:grpSpPr>
            <p:cxnSp>
              <p:nvCxnSpPr>
                <p:cNvPr id="134" name="Straight Connector 1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1701845" y="6582508"/>
                <a:ext cx="152400" cy="486507"/>
                <a:chOff x="7983415" y="6582508"/>
                <a:chExt cx="152400" cy="486507"/>
              </a:xfrm>
            </p:grpSpPr>
            <p:cxnSp>
              <p:nvCxnSpPr>
                <p:cNvPr id="132" name="Straight Connector 1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003588" y="6582508"/>
                <a:ext cx="152400" cy="486507"/>
                <a:chOff x="7983415" y="6582508"/>
                <a:chExt cx="152400" cy="486507"/>
              </a:xfrm>
            </p:grpSpPr>
            <p:cxnSp>
              <p:nvCxnSpPr>
                <p:cNvPr id="130" name="Straight Connector 1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userDrawn="1"/>
          </p:nvGrpSpPr>
          <p:grpSpPr>
            <a:xfrm>
              <a:off x="-151325" y="454007"/>
              <a:ext cx="122115" cy="5945205"/>
              <a:chOff x="-238875" y="454007"/>
              <a:chExt cx="122115" cy="5945205"/>
            </a:xfrm>
          </p:grpSpPr>
          <p:cxnSp>
            <p:nvCxnSpPr>
              <p:cNvPr id="82" name="Straight Connector 81"/>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3" name="Group 82"/>
              <p:cNvGrpSpPr/>
              <p:nvPr userDrawn="1"/>
            </p:nvGrpSpPr>
            <p:grpSpPr>
              <a:xfrm rot="5400000">
                <a:off x="-254017" y="5940709"/>
                <a:ext cx="152400" cy="122115"/>
                <a:chOff x="7983415" y="6582508"/>
                <a:chExt cx="152400" cy="486507"/>
              </a:xfrm>
            </p:grpSpPr>
            <p:cxnSp>
              <p:nvCxnSpPr>
                <p:cNvPr id="115" name="Straight Connector 1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rot="5400000">
                <a:off x="-254017" y="5467067"/>
                <a:ext cx="152400" cy="122115"/>
                <a:chOff x="7983415" y="6582508"/>
                <a:chExt cx="152400" cy="486507"/>
              </a:xfrm>
            </p:grpSpPr>
            <p:cxnSp>
              <p:nvCxnSpPr>
                <p:cNvPr id="113" name="Straight Connector 1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4993425"/>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519783"/>
                <a:ext cx="152400" cy="122115"/>
                <a:chOff x="7983415" y="6582508"/>
                <a:chExt cx="152400" cy="486507"/>
              </a:xfrm>
            </p:grpSpPr>
            <p:cxnSp>
              <p:nvCxnSpPr>
                <p:cNvPr id="109" name="Straight Connector 1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046141"/>
                <a:ext cx="152400" cy="122115"/>
                <a:chOff x="7983415" y="6582508"/>
                <a:chExt cx="152400" cy="486507"/>
              </a:xfrm>
            </p:grpSpPr>
            <p:cxnSp>
              <p:nvCxnSpPr>
                <p:cNvPr id="107" name="Straight Connector 1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3572499"/>
                <a:ext cx="152400" cy="122115"/>
                <a:chOff x="7983415" y="6582508"/>
                <a:chExt cx="152400" cy="486507"/>
              </a:xfrm>
            </p:grpSpPr>
            <p:cxnSp>
              <p:nvCxnSpPr>
                <p:cNvPr id="105" name="Straight Connector 1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098857"/>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2625215"/>
                <a:ext cx="152400" cy="122115"/>
                <a:chOff x="7983415" y="6582508"/>
                <a:chExt cx="152400" cy="486507"/>
              </a:xfrm>
            </p:grpSpPr>
            <p:cxnSp>
              <p:nvCxnSpPr>
                <p:cNvPr id="101" name="Straight Connector 1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151573"/>
                <a:ext cx="152400" cy="122115"/>
                <a:chOff x="7983415" y="6582508"/>
                <a:chExt cx="152400" cy="486507"/>
              </a:xfrm>
            </p:grpSpPr>
            <p:cxnSp>
              <p:nvCxnSpPr>
                <p:cNvPr id="99" name="Straight Connector 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1677931"/>
                <a:ext cx="152400" cy="122115"/>
                <a:chOff x="7983415" y="6582508"/>
                <a:chExt cx="152400" cy="486507"/>
              </a:xfrm>
            </p:grpSpPr>
            <p:cxnSp>
              <p:nvCxnSpPr>
                <p:cNvPr id="97" name="Straight Connector 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997340"/>
                <a:ext cx="152400" cy="122115"/>
                <a:chOff x="7983415" y="6582508"/>
                <a:chExt cx="152400" cy="486507"/>
              </a:xfrm>
            </p:grpSpPr>
            <p:cxnSp>
              <p:nvCxnSpPr>
                <p:cNvPr id="95" name="Straight Connector 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4" name="Straight Connector 93"/>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9166483" y="454007"/>
              <a:ext cx="122115" cy="5945205"/>
              <a:chOff x="-238875" y="454007"/>
              <a:chExt cx="122115" cy="5945205"/>
            </a:xfrm>
          </p:grpSpPr>
          <p:cxnSp>
            <p:nvCxnSpPr>
              <p:cNvPr id="47" name="Straight Connector 46"/>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userDrawn="1"/>
            </p:nvGrpSpPr>
            <p:grpSpPr>
              <a:xfrm rot="5400000">
                <a:off x="-254017" y="5940709"/>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userDrawn="1"/>
            </p:nvGrpSpPr>
            <p:grpSpPr>
              <a:xfrm rot="5400000">
                <a:off x="-254017" y="5467067"/>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499342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519783"/>
                <a:ext cx="152400" cy="122115"/>
                <a:chOff x="7983415" y="6582508"/>
                <a:chExt cx="152400" cy="486507"/>
              </a:xfrm>
            </p:grpSpPr>
            <p:cxnSp>
              <p:nvCxnSpPr>
                <p:cNvPr id="74" name="Straight Connector 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046141"/>
                <a:ext cx="152400" cy="122115"/>
                <a:chOff x="7983415" y="6582508"/>
                <a:chExt cx="152400" cy="486507"/>
              </a:xfrm>
            </p:grpSpPr>
            <p:cxnSp>
              <p:nvCxnSpPr>
                <p:cNvPr id="72" name="Straight Connector 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3572499"/>
                <a:ext cx="152400" cy="122115"/>
                <a:chOff x="7983415" y="6582508"/>
                <a:chExt cx="152400" cy="486507"/>
              </a:xfrm>
            </p:grpSpPr>
            <p:cxnSp>
              <p:nvCxnSpPr>
                <p:cNvPr id="70" name="Straight Connector 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098857"/>
                <a:ext cx="152400" cy="122115"/>
                <a:chOff x="7983415" y="6582508"/>
                <a:chExt cx="152400" cy="486507"/>
              </a:xfrm>
            </p:grpSpPr>
            <p:cxnSp>
              <p:nvCxnSpPr>
                <p:cNvPr id="68" name="Straight Connector 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2625215"/>
                <a:ext cx="152400" cy="122115"/>
                <a:chOff x="7983415" y="6582508"/>
                <a:chExt cx="152400" cy="486507"/>
              </a:xfrm>
            </p:grpSpPr>
            <p:cxnSp>
              <p:nvCxnSpPr>
                <p:cNvPr id="66" name="Straight Connector 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151573"/>
                <a:ext cx="152400" cy="122115"/>
                <a:chOff x="7983415" y="6582508"/>
                <a:chExt cx="152400" cy="486507"/>
              </a:xfrm>
            </p:grpSpPr>
            <p:cxnSp>
              <p:nvCxnSpPr>
                <p:cNvPr id="64" name="Straight Connector 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1677931"/>
                <a:ext cx="152400" cy="122115"/>
                <a:chOff x="7983415" y="6582508"/>
                <a:chExt cx="152400" cy="486507"/>
              </a:xfrm>
            </p:grpSpPr>
            <p:cxnSp>
              <p:nvCxnSpPr>
                <p:cNvPr id="62" name="Straight Connector 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997340"/>
                <a:ext cx="152400" cy="122115"/>
                <a:chOff x="7983415" y="6582508"/>
                <a:chExt cx="152400" cy="486507"/>
              </a:xfrm>
            </p:grpSpPr>
            <p:cxnSp>
              <p:nvCxnSpPr>
                <p:cNvPr id="60" name="Straight Connector 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457731" y="-141165"/>
              <a:ext cx="8226688" cy="122115"/>
              <a:chOff x="457731" y="6582508"/>
              <a:chExt cx="8226688" cy="486507"/>
            </a:xfrm>
          </p:grpSpPr>
          <p:cxnSp>
            <p:nvCxnSpPr>
              <p:cNvPr id="12" name="Straight Connector 11"/>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7986158" y="6582508"/>
                <a:ext cx="152400" cy="486507"/>
                <a:chOff x="7983415" y="6582508"/>
                <a:chExt cx="152400" cy="486507"/>
              </a:xfrm>
            </p:grpSpPr>
            <p:cxnSp>
              <p:nvCxnSpPr>
                <p:cNvPr id="45" name="Straight Connector 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7287901" y="6582508"/>
                <a:ext cx="152400" cy="486507"/>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6589644" y="6582508"/>
                <a:ext cx="152400" cy="486507"/>
                <a:chOff x="7983415" y="6582508"/>
                <a:chExt cx="152400" cy="486507"/>
              </a:xfrm>
            </p:grpSpPr>
            <p:cxnSp>
              <p:nvCxnSpPr>
                <p:cNvPr id="41" name="Straight Connector 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5891387" y="6582508"/>
                <a:ext cx="152400" cy="486507"/>
                <a:chOff x="7983415" y="6582508"/>
                <a:chExt cx="152400" cy="486507"/>
              </a:xfrm>
            </p:grpSpPr>
            <p:cxnSp>
              <p:nvCxnSpPr>
                <p:cNvPr id="39" name="Straight Connector 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193130" y="6582508"/>
                <a:ext cx="152400" cy="486507"/>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4494873" y="6582508"/>
                <a:ext cx="152400" cy="486507"/>
                <a:chOff x="7983415" y="6582508"/>
                <a:chExt cx="152400" cy="486507"/>
              </a:xfrm>
            </p:grpSpPr>
            <p:cxnSp>
              <p:nvCxnSpPr>
                <p:cNvPr id="35" name="Straight Connector 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3796616" y="6582508"/>
                <a:ext cx="152400" cy="486507"/>
                <a:chOff x="7983415" y="6582508"/>
                <a:chExt cx="152400" cy="486507"/>
              </a:xfrm>
            </p:grpSpPr>
            <p:cxnSp>
              <p:nvCxnSpPr>
                <p:cNvPr id="33" name="Straight Connector 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098359" y="6582508"/>
                <a:ext cx="152400" cy="486507"/>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2400102" y="6582508"/>
                <a:ext cx="152400" cy="486507"/>
                <a:chOff x="7983415" y="6582508"/>
                <a:chExt cx="152400" cy="486507"/>
              </a:xfrm>
            </p:grpSpPr>
            <p:cxnSp>
              <p:nvCxnSpPr>
                <p:cNvPr id="29" name="Straight Connector 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1701845" y="6582508"/>
                <a:ext cx="152400" cy="486507"/>
                <a:chOff x="7983415" y="6582508"/>
                <a:chExt cx="152400" cy="486507"/>
              </a:xfrm>
            </p:grpSpPr>
            <p:cxnSp>
              <p:nvCxnSpPr>
                <p:cNvPr id="27" name="Straight Connector 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003588" y="6582508"/>
                <a:ext cx="152400" cy="486507"/>
                <a:chOff x="7983415" y="6582508"/>
                <a:chExt cx="152400" cy="486507"/>
              </a:xfrm>
            </p:grpSpPr>
            <p:cxnSp>
              <p:nvCxnSpPr>
                <p:cNvPr id="25" name="Straight Connector 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2" name="TextBox 11">
            <a:extLst>
              <a:ext uri="{FF2B5EF4-FFF2-40B4-BE49-F238E27FC236}">
                <a16:creationId xmlns:a16="http://schemas.microsoft.com/office/drawing/2014/main" id="{3715419E-97B3-AC41-93E7-3FEEEFE111B5}"/>
              </a:ext>
            </a:extLst>
          </p:cNvPr>
          <p:cNvSpPr txBox="1">
            <a:spLocks noChangeArrowheads="1"/>
          </p:cNvSpPr>
          <p:nvPr userDrawn="1"/>
        </p:nvSpPr>
        <p:spPr bwMode="auto">
          <a:xfrm>
            <a:off x="4386263" y="6581776"/>
            <a:ext cx="377016" cy="276995"/>
          </a:xfrm>
          <a:prstGeom prst="rect">
            <a:avLst/>
          </a:prstGeom>
          <a:noFill/>
          <a:ln>
            <a:noFill/>
          </a:ln>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a:solidFill>
                <a:srgbClr val="FFFFFF"/>
              </a:solidFill>
            </a:endParaRPr>
          </a:p>
        </p:txBody>
      </p:sp>
      <p:sp>
        <p:nvSpPr>
          <p:cNvPr id="153" name="Rectangle 152">
            <a:extLst>
              <a:ext uri="{FF2B5EF4-FFF2-40B4-BE49-F238E27FC236}">
                <a16:creationId xmlns:a16="http://schemas.microsoft.com/office/drawing/2014/main" id="{95B3B076-41EF-5143-A693-50453092E20B}"/>
              </a:ext>
            </a:extLst>
          </p:cNvPr>
          <p:cNvSpPr/>
          <p:nvPr userDrawn="1"/>
        </p:nvSpPr>
        <p:spPr>
          <a:xfrm>
            <a:off x="-1" y="6400800"/>
            <a:ext cx="12191997"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base">
              <a:spcBef>
                <a:spcPct val="0"/>
              </a:spcBef>
              <a:spcAft>
                <a:spcPct val="0"/>
              </a:spcAft>
              <a:defRPr/>
            </a:pPr>
            <a:endParaRPr lang="en-US">
              <a:solidFill>
                <a:srgbClr val="FFFFFF"/>
              </a:solidFill>
              <a:latin typeface="Arial" charset="0"/>
              <a:ea typeface="ＭＳ Ｐゴシック" charset="0"/>
              <a:cs typeface="ＭＳ Ｐゴシック" charset="0"/>
            </a:endParaRPr>
          </a:p>
          <a:p>
            <a:pPr algn="ctr" defTabSz="457082" fontAlgn="base">
              <a:spcBef>
                <a:spcPct val="0"/>
              </a:spcBef>
              <a:spcAft>
                <a:spcPct val="0"/>
              </a:spcAft>
              <a:defRPr/>
            </a:pPr>
            <a:endParaRPr lang="en-US">
              <a:solidFill>
                <a:srgbClr val="FFFFFF"/>
              </a:solidFill>
              <a:latin typeface="Arial" charset="0"/>
              <a:ea typeface="ＭＳ Ｐゴシック" charset="0"/>
              <a:cs typeface="ＭＳ Ｐゴシック" charset="0"/>
            </a:endParaRPr>
          </a:p>
        </p:txBody>
      </p:sp>
      <p:sp>
        <p:nvSpPr>
          <p:cNvPr id="154" name="TextBox 9">
            <a:extLst>
              <a:ext uri="{FF2B5EF4-FFF2-40B4-BE49-F238E27FC236}">
                <a16:creationId xmlns:a16="http://schemas.microsoft.com/office/drawing/2014/main" id="{73A1BA63-E650-964A-A073-3B00B84E2F02}"/>
              </a:ext>
            </a:extLst>
          </p:cNvPr>
          <p:cNvSpPr txBox="1">
            <a:spLocks noChangeArrowheads="1"/>
          </p:cNvSpPr>
          <p:nvPr userDrawn="1"/>
        </p:nvSpPr>
        <p:spPr bwMode="auto">
          <a:xfrm>
            <a:off x="11625852" y="6516233"/>
            <a:ext cx="367383" cy="246199"/>
          </a:xfrm>
          <a:prstGeom prst="rect">
            <a:avLst/>
          </a:prstGeom>
          <a:noFill/>
          <a:ln>
            <a:noFill/>
          </a:ln>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a:solidFill>
                <a:srgbClr val="FFFFFF"/>
              </a:solidFill>
              <a:latin typeface="Helvetica Light"/>
            </a:endParaRPr>
          </a:p>
        </p:txBody>
      </p:sp>
      <p:cxnSp>
        <p:nvCxnSpPr>
          <p:cNvPr id="155" name="Straight Connector 154">
            <a:extLst>
              <a:ext uri="{FF2B5EF4-FFF2-40B4-BE49-F238E27FC236}">
                <a16:creationId xmlns:a16="http://schemas.microsoft.com/office/drawing/2014/main" id="{7C8A083B-57C3-374A-B089-5D8E11958C38}"/>
              </a:ext>
            </a:extLst>
          </p:cNvPr>
          <p:cNvCxnSpPr/>
          <p:nvPr userDrawn="1"/>
        </p:nvCxnSpPr>
        <p:spPr>
          <a:xfrm>
            <a:off x="1626313" y="6448430"/>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A19E0ED8-5975-F24C-AA5A-4AE4EF0E8605}"/>
              </a:ext>
            </a:extLst>
          </p:cNvPr>
          <p:cNvSpPr txBox="1"/>
          <p:nvPr userDrawn="1"/>
        </p:nvSpPr>
        <p:spPr>
          <a:xfrm>
            <a:off x="4711697" y="6500834"/>
            <a:ext cx="2768707" cy="276999"/>
          </a:xfrm>
          <a:prstGeom prst="rect">
            <a:avLst/>
          </a:prstGeom>
          <a:noFill/>
        </p:spPr>
        <p:txBody>
          <a:bodyPr wrap="none" rtlCol="0">
            <a:spAutoFit/>
          </a:bodyPr>
          <a:lstStyle/>
          <a:p>
            <a:pPr algn="ctr"/>
            <a:r>
              <a:rPr lang="en-US" sz="1200" dirty="0">
                <a:solidFill>
                  <a:prstClr val="white"/>
                </a:solidFill>
                <a:latin typeface="Times New Roman" panose="02020603050405020304" pitchFamily="18" charset="0"/>
                <a:cs typeface="Times New Roman" panose="02020603050405020304" pitchFamily="18" charset="0"/>
              </a:rPr>
              <a:t>NDAC Meeting – September 13-14, 2023</a:t>
            </a:r>
          </a:p>
        </p:txBody>
      </p:sp>
      <p:pic>
        <p:nvPicPr>
          <p:cNvPr id="157" name="Picture 12">
            <a:extLst>
              <a:ext uri="{FF2B5EF4-FFF2-40B4-BE49-F238E27FC236}">
                <a16:creationId xmlns:a16="http://schemas.microsoft.com/office/drawing/2014/main" id="{CC769DB0-5DA4-A640-B4D3-93EEB931C966}"/>
              </a:ext>
            </a:extLst>
          </p:cNvPr>
          <p:cNvPicPr>
            <a:picLocks noChangeAspect="1"/>
          </p:cNvPicPr>
          <p:nvPr userDrawn="1"/>
        </p:nvPicPr>
        <p:blipFill>
          <a:blip r:embed="rId20" cstate="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8" name="Picture 157">
            <a:extLst>
              <a:ext uri="{FF2B5EF4-FFF2-40B4-BE49-F238E27FC236}">
                <a16:creationId xmlns:a16="http://schemas.microsoft.com/office/drawing/2014/main" id="{79276A48-7B1F-4F4F-99BA-CEFD1046ABBA}"/>
              </a:ext>
            </a:extLst>
          </p:cNvPr>
          <p:cNvPicPr>
            <a:picLocks noChangeAspect="1"/>
          </p:cNvPicPr>
          <p:nvPr userDrawn="1"/>
        </p:nvPicPr>
        <p:blipFill>
          <a:blip r:embed="rId21"/>
          <a:stretch>
            <a:fillRect/>
          </a:stretch>
        </p:blipFill>
        <p:spPr>
          <a:xfrm>
            <a:off x="696657" y="6400801"/>
            <a:ext cx="457200" cy="457200"/>
          </a:xfrm>
          <a:prstGeom prst="rect">
            <a:avLst/>
          </a:prstGeom>
        </p:spPr>
      </p:pic>
    </p:spTree>
    <p:extLst>
      <p:ext uri="{BB962C8B-B14F-4D97-AF65-F5344CB8AC3E}">
        <p14:creationId xmlns:p14="http://schemas.microsoft.com/office/powerpoint/2010/main" val="357615339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7" r:id="rId3"/>
    <p:sldLayoutId id="2147483650" r:id="rId4"/>
    <p:sldLayoutId id="2147483658" r:id="rId5"/>
    <p:sldLayoutId id="2147483651" r:id="rId6"/>
    <p:sldLayoutId id="2147483664" r:id="rId7"/>
    <p:sldLayoutId id="2147483652" r:id="rId8"/>
    <p:sldLayoutId id="2147483653" r:id="rId9"/>
    <p:sldLayoutId id="2147483660" r:id="rId10"/>
    <p:sldLayoutId id="2147483661" r:id="rId11"/>
    <p:sldLayoutId id="2147483662" r:id="rId12"/>
    <p:sldLayoutId id="2147483663" r:id="rId13"/>
    <p:sldLayoutId id="2147483654" r:id="rId14"/>
    <p:sldLayoutId id="2147483655" r:id="rId15"/>
    <p:sldLayoutId id="2147483656" r:id="rId16"/>
    <p:sldLayoutId id="2147483659" r:id="rId17"/>
    <p:sldLayoutId id="2147483666" r:id="rId18"/>
  </p:sldLayoutIdLst>
  <p:hf hdr="0" dt="0"/>
  <p:txStyles>
    <p:titleStyle>
      <a:lvl1pPr algn="ctr" defTabSz="457200" rtl="0" eaLnBrk="1" latinLnBrk="0" hangingPunct="1">
        <a:spcBef>
          <a:spcPct val="0"/>
        </a:spcBef>
        <a:buNone/>
        <a:defRPr sz="3200" b="1" i="0" kern="1200" cap="none" baseline="0">
          <a:solidFill>
            <a:schemeClr val="accent2"/>
          </a:solidFill>
          <a:latin typeface="+mj-lt"/>
          <a:ea typeface="+mj-ea"/>
          <a:cs typeface="+mj-cs"/>
        </a:defRPr>
      </a:lvl1pPr>
    </p:titleStyle>
    <p:body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400"/>
        </a:spcBef>
        <a:buClr>
          <a:schemeClr val="accent2"/>
        </a:buClr>
        <a:buFont typeface="Arial"/>
        <a:buChar char="–"/>
        <a:defRPr sz="2000" kern="1200" baseline="0">
          <a:solidFill>
            <a:schemeClr val="tx1"/>
          </a:solidFill>
          <a:latin typeface="+mn-lt"/>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a:solidFill>
            <a:schemeClr val="tx1"/>
          </a:solidFill>
          <a:latin typeface="+mn-lt"/>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a:solidFill>
            <a:schemeClr val="tx1"/>
          </a:solidFill>
          <a:latin typeface="+mn-lt"/>
          <a:ea typeface="+mn-ea"/>
          <a:cs typeface="+mn-cs"/>
        </a:defRPr>
      </a:lvl4pPr>
      <a:lvl5pPr marL="1139825" indent="-227013"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8" Type="http://schemas.openxmlformats.org/officeDocument/2006/relationships/image" Target="../media/image20.png"/><Relationship Id="rId3" Type="http://schemas.openxmlformats.org/officeDocument/2006/relationships/image" Target="../media/image9.png"/><Relationship Id="rId21" Type="http://schemas.openxmlformats.org/officeDocument/2006/relationships/image" Target="../media/image23.tiff"/><Relationship Id="rId7" Type="http://schemas.openxmlformats.org/officeDocument/2006/relationships/image" Target="../media/image13.jpe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54.png"/><Relationship Id="rId23" Type="http://schemas.openxmlformats.org/officeDocument/2006/relationships/image" Target="../media/image25.tiff"/><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image" Target="../media/image10.tiff"/><Relationship Id="rId9" Type="http://schemas.openxmlformats.org/officeDocument/2006/relationships/image" Target="../media/image15.jpeg"/><Relationship Id="rId22" Type="http://schemas.openxmlformats.org/officeDocument/2006/relationships/image" Target="../media/image24.tiff"/></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9B50A73-266E-0B44-8939-0C5227C83776}"/>
              </a:ext>
            </a:extLst>
          </p:cNvPr>
          <p:cNvSpPr>
            <a:spLocks noGrp="1"/>
          </p:cNvSpPr>
          <p:nvPr>
            <p:ph type="ctrTitle"/>
          </p:nvPr>
        </p:nvSpPr>
        <p:spPr>
          <a:xfrm>
            <a:off x="610309" y="1134599"/>
            <a:ext cx="10968914" cy="1967190"/>
          </a:xfrm>
        </p:spPr>
        <p:txBody>
          <a:bodyPr/>
          <a:lstStyle/>
          <a:p>
            <a:r>
              <a:rPr lang="en-US" dirty="0">
                <a:latin typeface="Times New Roman" panose="02020603050405020304" pitchFamily="18" charset="0"/>
                <a:cs typeface="Times New Roman" panose="02020603050405020304" pitchFamily="18" charset="0"/>
              </a:rPr>
              <a:t>Update on the NSAC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Nuclear Data Charge Reports</a:t>
            </a:r>
          </a:p>
        </p:txBody>
      </p:sp>
      <p:sp>
        <p:nvSpPr>
          <p:cNvPr id="13" name="Subtitle 12">
            <a:extLst>
              <a:ext uri="{FF2B5EF4-FFF2-40B4-BE49-F238E27FC236}">
                <a16:creationId xmlns:a16="http://schemas.microsoft.com/office/drawing/2014/main" id="{1D5773DE-2A24-5A46-A359-5B3DCC6AF4B0}"/>
              </a:ext>
            </a:extLst>
          </p:cNvPr>
          <p:cNvSpPr>
            <a:spLocks noGrp="1"/>
          </p:cNvSpPr>
          <p:nvPr>
            <p:ph type="subTitle" idx="1"/>
          </p:nvPr>
        </p:nvSpPr>
        <p:spPr>
          <a:xfrm>
            <a:off x="610316" y="3443280"/>
            <a:ext cx="10968907" cy="3161011"/>
          </a:xfrm>
        </p:spPr>
        <p:txBody>
          <a:bodyPr/>
          <a:lstStyle/>
          <a:p>
            <a:pPr algn="l"/>
            <a:r>
              <a:rPr lang="en-US" sz="2800" dirty="0">
                <a:latin typeface="Times New Roman" panose="02020603050405020304" pitchFamily="18" charset="0"/>
                <a:cs typeface="Times New Roman" panose="02020603050405020304" pitchFamily="18" charset="0"/>
              </a:rPr>
              <a:t>Lee Bernstein</a:t>
            </a:r>
          </a:p>
          <a:p>
            <a:pPr algn="l"/>
            <a:endParaRPr lang="en-US" sz="200" dirty="0">
              <a:latin typeface="Times New Roman" panose="02020603050405020304" pitchFamily="18" charset="0"/>
              <a:cs typeface="Times New Roman" panose="02020603050405020304" pitchFamily="18" charset="0"/>
            </a:endParaRPr>
          </a:p>
          <a:p>
            <a:pPr algn="l">
              <a:spcBef>
                <a:spcPts val="0"/>
              </a:spcBef>
            </a:pPr>
            <a:r>
              <a:rPr lang="en-US" dirty="0">
                <a:solidFill>
                  <a:schemeClr val="bg2"/>
                </a:solidFill>
                <a:latin typeface="Times New Roman" panose="02020603050405020304" pitchFamily="18" charset="0"/>
                <a:cs typeface="Times New Roman" panose="02020603050405020304" pitchFamily="18" charset="0"/>
              </a:rPr>
              <a:t>Department of Nuclear Engineering	</a:t>
            </a:r>
          </a:p>
          <a:p>
            <a:pPr algn="l">
              <a:spcBef>
                <a:spcPts val="0"/>
              </a:spcBef>
            </a:pPr>
            <a:r>
              <a:rPr lang="en-US" dirty="0">
                <a:solidFill>
                  <a:schemeClr val="bg2"/>
                </a:solidFill>
                <a:latin typeface="Times New Roman" panose="02020603050405020304" pitchFamily="18" charset="0"/>
                <a:cs typeface="Times New Roman" panose="02020603050405020304" pitchFamily="18" charset="0"/>
              </a:rPr>
              <a:t>UC-Berkeley</a:t>
            </a:r>
          </a:p>
          <a:p>
            <a:pPr algn="l">
              <a:spcBef>
                <a:spcPts val="0"/>
              </a:spcBef>
            </a:pPr>
            <a:r>
              <a:rPr lang="en-US" dirty="0">
                <a:solidFill>
                  <a:schemeClr val="bg2"/>
                </a:solidFill>
                <a:latin typeface="Times New Roman" panose="02020603050405020304" pitchFamily="18" charset="0"/>
                <a:cs typeface="Times New Roman" panose="02020603050405020304" pitchFamily="18" charset="0"/>
              </a:rPr>
              <a:t>Nuclear Science Division					</a:t>
            </a:r>
          </a:p>
          <a:p>
            <a:pPr algn="l">
              <a:spcBef>
                <a:spcPts val="0"/>
              </a:spcBef>
            </a:pPr>
            <a:r>
              <a:rPr lang="en-US" dirty="0">
                <a:solidFill>
                  <a:schemeClr val="bg2"/>
                </a:solidFill>
                <a:latin typeface="Times New Roman" panose="02020603050405020304" pitchFamily="18" charset="0"/>
                <a:cs typeface="Times New Roman" panose="02020603050405020304" pitchFamily="18" charset="0"/>
              </a:rPr>
              <a:t>Lawrence Berkeley National Laboratory</a:t>
            </a:r>
          </a:p>
          <a:p>
            <a:pPr algn="l">
              <a:spcBef>
                <a:spcPts val="200"/>
              </a:spcBef>
            </a:pPr>
            <a:endParaRPr lang="en-US" sz="800" dirty="0">
              <a:solidFill>
                <a:schemeClr val="bg2"/>
              </a:solidFill>
              <a:latin typeface="Times New Roman" panose="02020603050405020304" pitchFamily="18" charset="0"/>
              <a:cs typeface="Times New Roman" panose="02020603050405020304" pitchFamily="18" charset="0"/>
            </a:endParaRPr>
          </a:p>
          <a:p>
            <a:pPr algn="l">
              <a:spcBef>
                <a:spcPts val="200"/>
              </a:spcBef>
            </a:pPr>
            <a:r>
              <a:rPr lang="en-US" dirty="0">
                <a:solidFill>
                  <a:schemeClr val="bg2"/>
                </a:solidFill>
                <a:latin typeface="Times New Roman" panose="02020603050405020304" pitchFamily="18" charset="0"/>
                <a:cs typeface="Times New Roman" panose="02020603050405020304" pitchFamily="18" charset="0"/>
              </a:rPr>
              <a:t>Briefing to the NDAC</a:t>
            </a:r>
          </a:p>
          <a:p>
            <a:pPr algn="l">
              <a:spcBef>
                <a:spcPts val="200"/>
              </a:spcBef>
            </a:pPr>
            <a:r>
              <a:rPr lang="en-US" dirty="0">
                <a:solidFill>
                  <a:schemeClr val="bg2"/>
                </a:solidFill>
                <a:latin typeface="Times New Roman" panose="02020603050405020304" pitchFamily="18" charset="0"/>
                <a:cs typeface="Times New Roman" panose="02020603050405020304" pitchFamily="18" charset="0"/>
              </a:rPr>
              <a:t>September 13, 2023</a:t>
            </a:r>
          </a:p>
          <a:p>
            <a:pPr algn="l"/>
            <a:endParaRPr lang="en-US" sz="400" dirty="0">
              <a:solidFill>
                <a:schemeClr val="bg2"/>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12ADDC3-80C5-A444-9BED-CB8F38F52EC0}"/>
              </a:ext>
            </a:extLst>
          </p:cNvPr>
          <p:cNvPicPr>
            <a:picLocks noChangeAspect="1"/>
          </p:cNvPicPr>
          <p:nvPr/>
        </p:nvPicPr>
        <p:blipFill>
          <a:blip r:embed="rId2"/>
          <a:stretch>
            <a:fillRect/>
          </a:stretch>
        </p:blipFill>
        <p:spPr>
          <a:xfrm>
            <a:off x="6094762" y="122746"/>
            <a:ext cx="1104743" cy="1104743"/>
          </a:xfrm>
          <a:prstGeom prst="rect">
            <a:avLst/>
          </a:prstGeom>
        </p:spPr>
      </p:pic>
      <p:pic>
        <p:nvPicPr>
          <p:cNvPr id="6" name="Picture 2" descr="NELogo">
            <a:extLst>
              <a:ext uri="{FF2B5EF4-FFF2-40B4-BE49-F238E27FC236}">
                <a16:creationId xmlns:a16="http://schemas.microsoft.com/office/drawing/2014/main" id="{97DF5616-A858-604B-BC6B-1AFE5438D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49818" y="3967807"/>
            <a:ext cx="1613484" cy="1613484"/>
          </a:xfrm>
          <a:prstGeom prst="rect">
            <a:avLst/>
          </a:prstGeom>
          <a:solidFill>
            <a:schemeClr val="bg1"/>
          </a:solidFill>
        </p:spPr>
      </p:pic>
      <p:pic>
        <p:nvPicPr>
          <p:cNvPr id="2" name="Picture 12">
            <a:extLst>
              <a:ext uri="{FF2B5EF4-FFF2-40B4-BE49-F238E27FC236}">
                <a16:creationId xmlns:a16="http://schemas.microsoft.com/office/drawing/2014/main" id="{5F180440-5FD8-32FE-8998-18257B8BC510}"/>
              </a:ext>
            </a:extLst>
          </p:cNvPr>
          <p:cNvPicPr>
            <a:picLocks noChangeAspect="1"/>
          </p:cNvPicPr>
          <p:nvPr/>
        </p:nvPicPr>
        <p:blipFill>
          <a:blip r:embed="rId4" cstate="print">
            <a:extLst>
              <a:ext uri="{28A0092B-C50C-407E-A947-70E740481C1C}">
                <a14:useLocalDpi xmlns:a14="http://schemas.microsoft.com/office/drawing/2010/main"/>
              </a:ext>
            </a:extLst>
          </a:blip>
          <a:srcRect l="6667" t="8601" r="7967" b="18398"/>
          <a:stretch>
            <a:fillRect/>
          </a:stretch>
        </p:blipFill>
        <p:spPr bwMode="auto">
          <a:xfrm>
            <a:off x="9070416" y="3991143"/>
            <a:ext cx="2178441" cy="159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022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Second Part of the Charge (due 1/30/23)</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99061" y="672101"/>
            <a:ext cx="11993879" cy="572869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en-US" sz="2800" dirty="0">
                <a:latin typeface="Times New Roman"/>
                <a:cs typeface="Times New Roman"/>
              </a:rPr>
              <a:t>Based on the USNDP Status Report (from part 1), provide recommendations for maintaining effective stewardship of nuclear data, which includes the following actions:</a:t>
            </a:r>
            <a:endParaRPr lang="en-US" sz="2400" dirty="0">
              <a:latin typeface="Times New Roman"/>
              <a:cs typeface="Times New Roman"/>
            </a:endParaRPr>
          </a:p>
          <a:p>
            <a:pPr marL="746125" lvl="1" indent="-514350">
              <a:buFont typeface="+mj-lt"/>
              <a:buAutoNum type="alphaLcParenR"/>
            </a:pPr>
            <a:r>
              <a:rPr lang="en-US" sz="2400" dirty="0">
                <a:latin typeface="Times New Roman"/>
                <a:cs typeface="Times New Roman"/>
              </a:rPr>
              <a:t>Identify challenges for nuclear data stewardship in the future, </a:t>
            </a:r>
            <a:r>
              <a:rPr lang="en-US" sz="2400" b="1" i="1" dirty="0">
                <a:solidFill>
                  <a:srgbClr val="FF0000"/>
                </a:solidFill>
                <a:latin typeface="Times New Roman"/>
                <a:cs typeface="Times New Roman"/>
              </a:rPr>
              <a:t>including identifying and prioritizing the most compelling opportunities to enhance and advance NP stewardship of nuclear data</a:t>
            </a:r>
            <a:r>
              <a:rPr lang="en-US" sz="2400" dirty="0">
                <a:latin typeface="Times New Roman"/>
                <a:cs typeface="Times New Roman"/>
              </a:rPr>
              <a:t> and the impact if those opportunities can be realized.</a:t>
            </a:r>
          </a:p>
          <a:p>
            <a:pPr marL="746125" lvl="1" indent="-514350">
              <a:buFont typeface="+mj-lt"/>
              <a:buAutoNum type="alphaLcParenR"/>
            </a:pPr>
            <a:r>
              <a:rPr lang="en-US" sz="2400" dirty="0">
                <a:latin typeface="Times New Roman"/>
                <a:cs typeface="Times New Roman"/>
              </a:rPr>
              <a:t>Describe possible ways the Nuclear Data (ND) community can work to </a:t>
            </a:r>
            <a:r>
              <a:rPr lang="en-US" sz="2400" b="1" i="1" dirty="0">
                <a:solidFill>
                  <a:srgbClr val="1E45F7"/>
                </a:solidFill>
                <a:latin typeface="Times New Roman"/>
                <a:cs typeface="Times New Roman"/>
              </a:rPr>
              <a:t>train and retain a diverse, equitable, and inclusive workforce</a:t>
            </a:r>
            <a:r>
              <a:rPr lang="en-US" sz="2400" dirty="0">
                <a:latin typeface="Times New Roman"/>
                <a:cs typeface="Times New Roman"/>
              </a:rPr>
              <a:t> capable of sustaining the U.S. ND enterprise.</a:t>
            </a:r>
          </a:p>
          <a:p>
            <a:pPr marL="746125" lvl="1" indent="-514350">
              <a:buFont typeface="+mj-lt"/>
              <a:buAutoNum type="alphaLcParenR"/>
            </a:pPr>
            <a:r>
              <a:rPr lang="en-US" sz="2400" dirty="0">
                <a:latin typeface="Times New Roman"/>
                <a:cs typeface="Times New Roman"/>
              </a:rPr>
              <a:t>Identify </a:t>
            </a:r>
            <a:r>
              <a:rPr lang="en-US" sz="2400" b="1" i="1" dirty="0">
                <a:solidFill>
                  <a:srgbClr val="FF0000"/>
                </a:solidFill>
                <a:latin typeface="Times New Roman"/>
                <a:cs typeface="Times New Roman"/>
              </a:rPr>
              <a:t>access needs for facilities and instrumentation, crosscutting opportunities with other federal programs, and potentially mutually beneficial interactions with other domestic and international stakeholders.</a:t>
            </a:r>
          </a:p>
        </p:txBody>
      </p:sp>
      <p:sp>
        <p:nvSpPr>
          <p:cNvPr id="4" name="TextBox 3">
            <a:extLst>
              <a:ext uri="{FF2B5EF4-FFF2-40B4-BE49-F238E27FC236}">
                <a16:creationId xmlns:a16="http://schemas.microsoft.com/office/drawing/2014/main" id="{3DAD8EF6-8858-A7DB-667D-9051EB876CC5}"/>
              </a:ext>
            </a:extLst>
          </p:cNvPr>
          <p:cNvSpPr txBox="1"/>
          <p:nvPr/>
        </p:nvSpPr>
        <p:spPr>
          <a:xfrm>
            <a:off x="5485002" y="5662679"/>
            <a:ext cx="6586996" cy="523220"/>
          </a:xfrm>
          <a:prstGeom prst="rect">
            <a:avLst/>
          </a:prstGeom>
          <a:solidFill>
            <a:srgbClr val="FFFF00"/>
          </a:solidFill>
          <a:ln>
            <a:solidFill>
              <a:schemeClr val="tx1"/>
            </a:solidFill>
          </a:ln>
        </p:spPr>
        <p:txBody>
          <a:bodyPr wrap="none" rtlCol="0">
            <a:spAutoFit/>
          </a:bodyPr>
          <a:lstStyle/>
          <a:p>
            <a:pPr algn="ctr"/>
            <a:r>
              <a:rPr lang="en-US" sz="2800" b="1" dirty="0">
                <a:solidFill>
                  <a:srgbClr val="1E45F7"/>
                </a:solidFill>
                <a:latin typeface="Times New Roman" panose="02020603050405020304" pitchFamily="18" charset="0"/>
                <a:cs typeface="Times New Roman" panose="02020603050405020304" pitchFamily="18" charset="0"/>
              </a:rPr>
              <a:t>…and we solicited input from the USNDP</a:t>
            </a:r>
          </a:p>
        </p:txBody>
      </p:sp>
      <p:sp>
        <p:nvSpPr>
          <p:cNvPr id="5" name="TextBox 4">
            <a:extLst>
              <a:ext uri="{FF2B5EF4-FFF2-40B4-BE49-F238E27FC236}">
                <a16:creationId xmlns:a16="http://schemas.microsoft.com/office/drawing/2014/main" id="{96C85D9D-1DC0-FCB4-7D72-E8BA8BBD9D9B}"/>
              </a:ext>
            </a:extLst>
          </p:cNvPr>
          <p:cNvSpPr txBox="1"/>
          <p:nvPr/>
        </p:nvSpPr>
        <p:spPr>
          <a:xfrm>
            <a:off x="468407" y="5662679"/>
            <a:ext cx="5009705" cy="523220"/>
          </a:xfrm>
          <a:prstGeom prst="rect">
            <a:avLst/>
          </a:prstGeom>
          <a:solidFill>
            <a:srgbClr val="FFFF00"/>
          </a:solidFill>
          <a:ln>
            <a:solidFill>
              <a:schemeClr val="tx1"/>
            </a:solidFill>
          </a:ln>
        </p:spPr>
        <p:txBody>
          <a:bodyPr wrap="none" rtlCol="0">
            <a:spAutoFit/>
          </a:bodyPr>
          <a:lstStyle/>
          <a:p>
            <a:pPr algn="ctr"/>
            <a:r>
              <a:rPr lang="en-US" sz="2800" b="1" i="1" dirty="0">
                <a:latin typeface="Times New Roman" panose="02020603050405020304" pitchFamily="18" charset="0"/>
                <a:cs typeface="Times New Roman" panose="02020603050405020304" pitchFamily="18" charset="0"/>
              </a:rPr>
              <a:t>The first report was used for this</a:t>
            </a:r>
          </a:p>
        </p:txBody>
      </p:sp>
    </p:spTree>
    <p:extLst>
      <p:ext uri="{BB962C8B-B14F-4D97-AF65-F5344CB8AC3E}">
        <p14:creationId xmlns:p14="http://schemas.microsoft.com/office/powerpoint/2010/main" val="18694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second report by the numbers…</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99059" y="701811"/>
            <a:ext cx="11993882"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1" indent="-342900"/>
            <a:r>
              <a:rPr lang="en-US" sz="3200" dirty="0">
                <a:latin typeface="Times New Roman"/>
                <a:cs typeface="Times New Roman"/>
              </a:rPr>
              <a:t>Main Body: 41 pages, 4 Chapters, 9 figures/tables, 123 references</a:t>
            </a:r>
          </a:p>
          <a:p>
            <a:pPr marL="976313" lvl="2" indent="-514350">
              <a:buFont typeface="+mj-lt"/>
              <a:buAutoNum type="arabicPeriod"/>
            </a:pPr>
            <a:r>
              <a:rPr lang="en-US" sz="3200" dirty="0">
                <a:latin typeface="Times New Roman"/>
                <a:cs typeface="Times New Roman"/>
              </a:rPr>
              <a:t>Executive Summary (2 pages)</a:t>
            </a:r>
          </a:p>
          <a:p>
            <a:pPr marL="976313" lvl="2" indent="-514350">
              <a:buFont typeface="+mj-lt"/>
              <a:buAutoNum type="arabicPeriod"/>
            </a:pPr>
            <a:r>
              <a:rPr lang="en-US" sz="3200" dirty="0">
                <a:latin typeface="Times New Roman"/>
                <a:cs typeface="Times New Roman"/>
              </a:rPr>
              <a:t>Challenges and Opportunities for Nuclear Data (28 pages)</a:t>
            </a:r>
          </a:p>
          <a:p>
            <a:pPr marL="976313" lvl="2" indent="-514350">
              <a:buFont typeface="+mj-lt"/>
              <a:buAutoNum type="arabicPeriod"/>
            </a:pPr>
            <a:r>
              <a:rPr lang="en-US" sz="3200" dirty="0">
                <a:latin typeface="Times New Roman"/>
                <a:cs typeface="Times New Roman"/>
              </a:rPr>
              <a:t>Diverse, Equitable &amp; Inclusive Workforce Development (3 pages)</a:t>
            </a:r>
          </a:p>
          <a:p>
            <a:pPr marL="976313" lvl="2" indent="-514350">
              <a:buFont typeface="+mj-lt"/>
              <a:buAutoNum type="arabicPeriod"/>
            </a:pPr>
            <a:r>
              <a:rPr lang="en-US" sz="3200" dirty="0">
                <a:latin typeface="Times New Roman"/>
                <a:cs typeface="Times New Roman"/>
              </a:rPr>
              <a:t>Facilities and Instrumentation Access Needs (8 pages)</a:t>
            </a:r>
          </a:p>
          <a:p>
            <a:pPr marL="746125" lvl="1" indent="-514350"/>
            <a:r>
              <a:rPr lang="en-US" sz="3200" dirty="0">
                <a:latin typeface="Times New Roman"/>
                <a:cs typeface="Times New Roman"/>
              </a:rPr>
              <a:t>Appendix: Domestic Nuclear Data Generating Facilities</a:t>
            </a:r>
          </a:p>
          <a:p>
            <a:pPr marL="976313" lvl="2" indent="-514350"/>
            <a:r>
              <a:rPr lang="en-US" sz="3200" dirty="0">
                <a:latin typeface="Times New Roman"/>
                <a:cs typeface="Times New Roman"/>
              </a:rPr>
              <a:t>21 Facilities @ 17 National Labs and Universities</a:t>
            </a:r>
          </a:p>
          <a:p>
            <a:pPr marL="976313" lvl="2" indent="-514350"/>
            <a:r>
              <a:rPr lang="en-US" sz="3200" dirty="0">
                <a:latin typeface="Times New Roman"/>
                <a:cs typeface="Times New Roman"/>
              </a:rPr>
              <a:t>Updated &amp; Expanded from the 2015 NDNCA Whitepaper Appendix D.</a:t>
            </a:r>
          </a:p>
        </p:txBody>
      </p:sp>
    </p:spTree>
    <p:extLst>
      <p:ext uri="{BB962C8B-B14F-4D97-AF65-F5344CB8AC3E}">
        <p14:creationId xmlns:p14="http://schemas.microsoft.com/office/powerpoint/2010/main" val="40880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Three critical “Take Aways” from the Second Report</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99059" y="660464"/>
            <a:ext cx="11993882" cy="559230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6125" lvl="1" indent="-514350">
              <a:buFont typeface="+mj-lt"/>
              <a:buAutoNum type="arabicPeriod"/>
            </a:pPr>
            <a:r>
              <a:rPr lang="en-US" sz="3200" dirty="0">
                <a:latin typeface="Times New Roman"/>
                <a:cs typeface="Times New Roman"/>
              </a:rPr>
              <a:t>Continued support is necessary for the existing nuclear reaction (ENDF), structure (ENSDF) and mass (AME) evaluation efforts.</a:t>
            </a:r>
          </a:p>
          <a:p>
            <a:pPr marL="746125" lvl="1" indent="-514350">
              <a:buFont typeface="+mj-lt"/>
              <a:buAutoNum type="arabicPeriod"/>
            </a:pPr>
            <a:r>
              <a:rPr lang="en-US" sz="3200" dirty="0">
                <a:latin typeface="Times New Roman"/>
                <a:cs typeface="Times New Roman"/>
              </a:rPr>
              <a:t>A number of </a:t>
            </a:r>
            <a:r>
              <a:rPr lang="en-US" sz="3200" b="1" i="1" dirty="0">
                <a:latin typeface="Times New Roman"/>
                <a:cs typeface="Times New Roman"/>
              </a:rPr>
              <a:t>new initiatives </a:t>
            </a:r>
            <a:r>
              <a:rPr lang="en-US" sz="3200" dirty="0">
                <a:latin typeface="Times New Roman"/>
                <a:cs typeface="Times New Roman"/>
              </a:rPr>
              <a:t>are required to address societies evolving nuclear data needs. These initiatives will require a concerted recruitment effort and support over time to build.</a:t>
            </a:r>
          </a:p>
          <a:p>
            <a:pPr marL="746125" lvl="1" indent="-514350">
              <a:buFont typeface="+mj-lt"/>
              <a:buAutoNum type="arabicPeriod"/>
            </a:pPr>
            <a:r>
              <a:rPr lang="en-US" sz="3200" dirty="0">
                <a:latin typeface="Times New Roman"/>
                <a:cs typeface="Times New Roman"/>
              </a:rPr>
              <a:t>These new evaluators should be a part of any experimental activities to ensure expedite data incorporation and ensure a good understanding of the nominal values and uncertainties of the data being measured.</a:t>
            </a:r>
          </a:p>
        </p:txBody>
      </p:sp>
      <p:sp>
        <p:nvSpPr>
          <p:cNvPr id="4" name="TextBox 3">
            <a:extLst>
              <a:ext uri="{FF2B5EF4-FFF2-40B4-BE49-F238E27FC236}">
                <a16:creationId xmlns:a16="http://schemas.microsoft.com/office/drawing/2014/main" id="{862546FF-8E33-D6DD-39B7-C0BFC0FA169E}"/>
              </a:ext>
            </a:extLst>
          </p:cNvPr>
          <p:cNvSpPr txBox="1"/>
          <p:nvPr/>
        </p:nvSpPr>
        <p:spPr>
          <a:xfrm>
            <a:off x="3216675" y="5613968"/>
            <a:ext cx="5758650" cy="707886"/>
          </a:xfrm>
          <a:prstGeom prst="rect">
            <a:avLst/>
          </a:prstGeom>
          <a:solidFill>
            <a:srgbClr val="FFFF00"/>
          </a:solidFill>
          <a:ln>
            <a:solidFill>
              <a:schemeClr val="tx1"/>
            </a:solidFill>
          </a:ln>
        </p:spPr>
        <p:txBody>
          <a:bodyPr wrap="square">
            <a:spAutoFit/>
          </a:bodyPr>
          <a:lstStyle/>
          <a:p>
            <a:pPr marL="14288" lvl="1" algn="ctr">
              <a:buNone/>
            </a:pPr>
            <a:r>
              <a:rPr lang="en-US" sz="4000" i="1" dirty="0">
                <a:latin typeface="Times New Roman"/>
                <a:cs typeface="Times New Roman"/>
              </a:rPr>
              <a:t>Collaboration is Essential</a:t>
            </a:r>
          </a:p>
        </p:txBody>
      </p:sp>
    </p:spTree>
    <p:extLst>
      <p:ext uri="{BB962C8B-B14F-4D97-AF65-F5344CB8AC3E}">
        <p14:creationId xmlns:p14="http://schemas.microsoft.com/office/powerpoint/2010/main" val="16605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E35E6-8B7F-7D09-F6B4-DDEA2663F4C5}"/>
              </a:ext>
            </a:extLst>
          </p:cNvPr>
          <p:cNvPicPr>
            <a:picLocks noChangeAspect="1"/>
          </p:cNvPicPr>
          <p:nvPr/>
        </p:nvPicPr>
        <p:blipFill>
          <a:blip r:embed="rId3"/>
          <a:stretch>
            <a:fillRect/>
          </a:stretch>
        </p:blipFill>
        <p:spPr>
          <a:xfrm>
            <a:off x="5418684" y="1265600"/>
            <a:ext cx="6506619" cy="5027842"/>
          </a:xfrm>
          <a:prstGeom prst="rect">
            <a:avLst/>
          </a:prstGeom>
        </p:spPr>
      </p:pic>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A key finding is that USNDP members should be part of </a:t>
            </a:r>
            <a:r>
              <a:rPr lang="en-US" sz="4000" b="0" i="1" dirty="0">
                <a:solidFill>
                  <a:schemeClr val="tx1"/>
                </a:solidFill>
                <a:latin typeface="Times New Roman"/>
                <a:cs typeface="Times New Roman"/>
              </a:rPr>
              <a:t>Topical Nuclear Data Collaborations (TNDC)</a:t>
            </a:r>
            <a:endParaRPr lang="en-US" sz="4000" dirty="0">
              <a:solidFill>
                <a:schemeClr val="tx1"/>
              </a:solidFill>
              <a:latin typeface="Times New Roman"/>
              <a:cs typeface="Times New Roman"/>
            </a:endParaRPr>
          </a:p>
        </p:txBody>
      </p:sp>
      <p:sp>
        <p:nvSpPr>
          <p:cNvPr id="4" name="Content Placeholder 1">
            <a:extLst>
              <a:ext uri="{FF2B5EF4-FFF2-40B4-BE49-F238E27FC236}">
                <a16:creationId xmlns:a16="http://schemas.microsoft.com/office/drawing/2014/main" id="{FA52CB4C-0ECE-1DD0-8EB2-404B3BDEFC46}"/>
              </a:ext>
            </a:extLst>
          </p:cNvPr>
          <p:cNvSpPr txBox="1">
            <a:spLocks/>
          </p:cNvSpPr>
          <p:nvPr/>
        </p:nvSpPr>
        <p:spPr>
          <a:xfrm>
            <a:off x="251459" y="1386841"/>
            <a:ext cx="11993882" cy="128016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6125" lvl="1" indent="-514350">
              <a:buFont typeface="+mj-lt"/>
              <a:buAutoNum type="arabicPeriod"/>
            </a:pPr>
            <a:r>
              <a:rPr lang="en-US" sz="2800" dirty="0">
                <a:latin typeface="Times New Roman"/>
                <a:cs typeface="Times New Roman"/>
              </a:rPr>
              <a:t>The TNDC brings together application and data subject matter experts and includes workforce development in its project plan.</a:t>
            </a: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251459" y="2499361"/>
            <a:ext cx="4747261" cy="128016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6125" lvl="1" indent="-514350">
              <a:buFont typeface="+mj-lt"/>
              <a:buAutoNum type="arabicPeriod" startAt="2"/>
            </a:pPr>
            <a:r>
              <a:rPr lang="en-US" sz="2800" dirty="0">
                <a:latin typeface="Times New Roman"/>
                <a:cs typeface="Times New Roman"/>
              </a:rPr>
              <a:t>Data would be published in appropriate peer-reviewed journals as well as being incorporated into new  or existing databases.</a:t>
            </a:r>
          </a:p>
        </p:txBody>
      </p:sp>
      <p:sp>
        <p:nvSpPr>
          <p:cNvPr id="5" name="TextBox 4">
            <a:extLst>
              <a:ext uri="{FF2B5EF4-FFF2-40B4-BE49-F238E27FC236}">
                <a16:creationId xmlns:a16="http://schemas.microsoft.com/office/drawing/2014/main" id="{100D2A07-C97A-9EC2-BF92-1904B349606C}"/>
              </a:ext>
            </a:extLst>
          </p:cNvPr>
          <p:cNvSpPr txBox="1"/>
          <p:nvPr/>
        </p:nvSpPr>
        <p:spPr>
          <a:xfrm>
            <a:off x="430408" y="5135881"/>
            <a:ext cx="7311512"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This paradigm is already used by NP       </a:t>
            </a:r>
          </a:p>
          <a:p>
            <a:r>
              <a:rPr lang="en-US" sz="2800" i="1" dirty="0">
                <a:latin typeface="Times New Roman" panose="02020603050405020304" pitchFamily="18" charset="0"/>
                <a:cs typeface="Times New Roman" panose="02020603050405020304" pitchFamily="18" charset="0"/>
              </a:rPr>
              <a:t>(e.g., FIRE) and by NA-22 (e.g., ventures)</a:t>
            </a:r>
          </a:p>
        </p:txBody>
      </p:sp>
      <p:sp>
        <p:nvSpPr>
          <p:cNvPr id="2" name="TextBox 1">
            <a:extLst>
              <a:ext uri="{FF2B5EF4-FFF2-40B4-BE49-F238E27FC236}">
                <a16:creationId xmlns:a16="http://schemas.microsoft.com/office/drawing/2014/main" id="{70D37CD4-4A8C-9E47-88B7-334219527936}"/>
              </a:ext>
            </a:extLst>
          </p:cNvPr>
          <p:cNvSpPr txBox="1"/>
          <p:nvPr/>
        </p:nvSpPr>
        <p:spPr>
          <a:xfrm>
            <a:off x="7153835" y="5456309"/>
            <a:ext cx="5038165" cy="954107"/>
          </a:xfrm>
          <a:prstGeom prst="rect">
            <a:avLst/>
          </a:prstGeom>
          <a:solidFill>
            <a:srgbClr val="FFFF00"/>
          </a:solidFill>
          <a:ln>
            <a:solidFill>
              <a:schemeClr val="tx1"/>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Think of the evaluators on these teams as being </a:t>
            </a:r>
            <a:r>
              <a:rPr lang="en-US" sz="2800" i="1" dirty="0">
                <a:latin typeface="Times New Roman" panose="02020603050405020304" pitchFamily="18" charset="0"/>
                <a:cs typeface="Times New Roman" panose="02020603050405020304" pitchFamily="18" charset="0"/>
              </a:rPr>
              <a:t>embedded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4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15FB-7738-5AA8-8A9F-6EC0273C48E1}"/>
              </a:ext>
            </a:extLst>
          </p:cNvPr>
          <p:cNvSpPr>
            <a:spLocks noGrp="1"/>
          </p:cNvSpPr>
          <p:nvPr>
            <p:ph type="title"/>
          </p:nvPr>
        </p:nvSpPr>
        <p:spPr>
          <a:xfrm>
            <a:off x="576072" y="45279"/>
            <a:ext cx="10972799" cy="1143001"/>
          </a:xfrm>
        </p:spPr>
        <p:txBody>
          <a:bodyPr/>
          <a:lstStyle/>
          <a:p>
            <a:r>
              <a:rPr lang="en-US" b="0" dirty="0">
                <a:solidFill>
                  <a:schemeClr val="tx1"/>
                </a:solidFill>
                <a:latin typeface="Times New Roman" panose="02020603050405020304" pitchFamily="18" charset="0"/>
                <a:cs typeface="Times New Roman" panose="02020603050405020304" pitchFamily="18" charset="0"/>
              </a:rPr>
              <a:t>Fourteen Nuclear Data Thrust Areas were presented including eleven new initiatives</a:t>
            </a:r>
          </a:p>
        </p:txBody>
      </p:sp>
      <p:sp>
        <p:nvSpPr>
          <p:cNvPr id="3" name="Content Placeholder 2">
            <a:extLst>
              <a:ext uri="{FF2B5EF4-FFF2-40B4-BE49-F238E27FC236}">
                <a16:creationId xmlns:a16="http://schemas.microsoft.com/office/drawing/2014/main" id="{258A26E2-6A0D-A942-45AD-5A43DCE057D0}"/>
              </a:ext>
            </a:extLst>
          </p:cNvPr>
          <p:cNvSpPr>
            <a:spLocks noGrp="1"/>
          </p:cNvSpPr>
          <p:nvPr>
            <p:ph idx="1"/>
          </p:nvPr>
        </p:nvSpPr>
        <p:spPr>
          <a:xfrm>
            <a:off x="609600" y="922020"/>
            <a:ext cx="10972800" cy="6261101"/>
          </a:xfrm>
        </p:spPr>
        <p:txBody>
          <a:bodyPr/>
          <a:lstStyle/>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Supporting Structure Evaluation Capabilities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Enhance Reaction Evaluation Capabilities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Maintain Atomic Mass and Nuclear Property Evaluation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Nuclear Astrophysics Evaluation</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Develop Statistical Nuclear Structure Data Evaluation and Databases</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Establish Methods for Continuous Fission Evaluation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Targeted Accelerated Decay Data Evaluations</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Provide Comprehensive, Consistent Neutron Reaction and Structure Data</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Charged-particle stopping powers measurement and evaluation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Comprehensive reaction measurement and evaluation to E/A≤10 GeV/amu)</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Provide Nuclear Data for Fusion Energy	</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Continue Development of Modern Data Formats</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AI/ML for Modern Nuclear Data Compilation, Evaluation, and Dissemination</a:t>
            </a:r>
          </a:p>
          <a:p>
            <a:pPr marL="457200" indent="-457200">
              <a:spcBef>
                <a:spcPts val="400"/>
              </a:spcBef>
              <a:buFont typeface="+mj-lt"/>
              <a:buAutoNum type="arabicPeriod"/>
            </a:pPr>
            <a:r>
              <a:rPr lang="en-US" dirty="0">
                <a:latin typeface="Times New Roman" panose="02020603050405020304" pitchFamily="18" charset="0"/>
                <a:cs typeface="Times New Roman" panose="02020603050405020304" pitchFamily="18" charset="0"/>
              </a:rPr>
              <a:t>Create an Infrastructure for Data Preservation and Open Data</a:t>
            </a:r>
          </a:p>
          <a:p>
            <a:pPr marL="457200" indent="-457200">
              <a:spcBef>
                <a:spcPts val="400"/>
              </a:spcBef>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spcBef>
                <a:spcPts val="400"/>
              </a:spcBef>
              <a:buFont typeface="+mj-lt"/>
              <a:buAutoNum type="arabicPeriod"/>
            </a:pPr>
            <a:endParaRPr lang="en-US" dirty="0">
              <a:latin typeface="Times New Roman" panose="02020603050405020304" pitchFamily="18" charset="0"/>
              <a:cs typeface="Times New Roman" panose="02020603050405020304" pitchFamily="18" charset="0"/>
            </a:endParaRPr>
          </a:p>
          <a:p>
            <a:pPr marL="457200" indent="-457200">
              <a:spcBef>
                <a:spcPts val="400"/>
              </a:spcBef>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6F3D2BD-EE70-48FE-7A39-6EC9F3A5BA10}"/>
              </a:ext>
            </a:extLst>
          </p:cNvPr>
          <p:cNvSpPr>
            <a:spLocks noGrp="1"/>
          </p:cNvSpPr>
          <p:nvPr>
            <p:ph type="sldNum" sz="quarter" idx="12"/>
          </p:nvPr>
        </p:nvSpPr>
        <p:spPr/>
        <p:txBody>
          <a:bodyPr/>
          <a:lstStyle/>
          <a:p>
            <a:fld id="{0EF2EA88-E9D4-0C4F-A5DF-5FE49FAF8E2F}" type="slidenum">
              <a:rPr lang="en-US" smtClean="0"/>
              <a:pPr/>
              <a:t>14</a:t>
            </a:fld>
            <a:endParaRPr lang="en-US" dirty="0"/>
          </a:p>
        </p:txBody>
      </p:sp>
      <p:grpSp>
        <p:nvGrpSpPr>
          <p:cNvPr id="6" name="Group 5">
            <a:extLst>
              <a:ext uri="{FF2B5EF4-FFF2-40B4-BE49-F238E27FC236}">
                <a16:creationId xmlns:a16="http://schemas.microsoft.com/office/drawing/2014/main" id="{7A76085D-BEDA-C499-979C-AE77DD8C99AE}"/>
              </a:ext>
            </a:extLst>
          </p:cNvPr>
          <p:cNvGrpSpPr/>
          <p:nvPr/>
        </p:nvGrpSpPr>
        <p:grpSpPr>
          <a:xfrm>
            <a:off x="7010134" y="652049"/>
            <a:ext cx="1860754" cy="1477328"/>
            <a:chOff x="10449169" y="1820296"/>
            <a:chExt cx="1860754" cy="1477328"/>
          </a:xfrm>
        </p:grpSpPr>
        <p:sp>
          <p:nvSpPr>
            <p:cNvPr id="7" name="TextBox 6">
              <a:extLst>
                <a:ext uri="{FF2B5EF4-FFF2-40B4-BE49-F238E27FC236}">
                  <a16:creationId xmlns:a16="http://schemas.microsoft.com/office/drawing/2014/main" id="{5ED01EE0-B60F-70FE-0AA4-F8678D9B96AA}"/>
                </a:ext>
              </a:extLst>
            </p:cNvPr>
            <p:cNvSpPr txBox="1"/>
            <p:nvPr/>
          </p:nvSpPr>
          <p:spPr>
            <a:xfrm>
              <a:off x="10904152" y="2079620"/>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Existing USNDP Efforts</a:t>
              </a:r>
            </a:p>
          </p:txBody>
        </p:sp>
        <p:sp>
          <p:nvSpPr>
            <p:cNvPr id="8" name="TextBox 7">
              <a:extLst>
                <a:ext uri="{FF2B5EF4-FFF2-40B4-BE49-F238E27FC236}">
                  <a16:creationId xmlns:a16="http://schemas.microsoft.com/office/drawing/2014/main" id="{BEFDDB73-9FCB-4D07-1028-03B60D06DD58}"/>
                </a:ext>
              </a:extLst>
            </p:cNvPr>
            <p:cNvSpPr txBox="1"/>
            <p:nvPr/>
          </p:nvSpPr>
          <p:spPr>
            <a:xfrm>
              <a:off x="10449169" y="1820296"/>
              <a:ext cx="739305" cy="1477328"/>
            </a:xfrm>
            <a:prstGeom prst="rect">
              <a:avLst/>
            </a:prstGeom>
            <a:noFill/>
          </p:spPr>
          <p:txBody>
            <a:bodyPr wrap="none" rtlCol="0">
              <a:spAutoFit/>
            </a:bodyPr>
            <a:lstStyle/>
            <a:p>
              <a:r>
                <a:rPr lang="en-US" sz="9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C989450B-A02F-7151-09EE-F1E541473D69}"/>
              </a:ext>
            </a:extLst>
          </p:cNvPr>
          <p:cNvGrpSpPr/>
          <p:nvPr/>
        </p:nvGrpSpPr>
        <p:grpSpPr>
          <a:xfrm>
            <a:off x="8719443" y="1337705"/>
            <a:ext cx="2446475" cy="3785652"/>
            <a:chOff x="10313665" y="779277"/>
            <a:chExt cx="2446475" cy="3785652"/>
          </a:xfrm>
        </p:grpSpPr>
        <p:sp>
          <p:nvSpPr>
            <p:cNvPr id="10" name="TextBox 9">
              <a:extLst>
                <a:ext uri="{FF2B5EF4-FFF2-40B4-BE49-F238E27FC236}">
                  <a16:creationId xmlns:a16="http://schemas.microsoft.com/office/drawing/2014/main" id="{958D7F3D-5DA6-5223-C362-1BD5EF46BC06}"/>
                </a:ext>
              </a:extLst>
            </p:cNvPr>
            <p:cNvSpPr txBox="1"/>
            <p:nvPr/>
          </p:nvSpPr>
          <p:spPr>
            <a:xfrm>
              <a:off x="11354369" y="1678632"/>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Topical USNDP Initiatives</a:t>
              </a:r>
            </a:p>
          </p:txBody>
        </p:sp>
        <p:sp>
          <p:nvSpPr>
            <p:cNvPr id="11" name="TextBox 10">
              <a:extLst>
                <a:ext uri="{FF2B5EF4-FFF2-40B4-BE49-F238E27FC236}">
                  <a16:creationId xmlns:a16="http://schemas.microsoft.com/office/drawing/2014/main" id="{408513FB-032F-EC06-2E7D-B546A6253946}"/>
                </a:ext>
              </a:extLst>
            </p:cNvPr>
            <p:cNvSpPr txBox="1"/>
            <p:nvPr/>
          </p:nvSpPr>
          <p:spPr>
            <a:xfrm>
              <a:off x="10313665" y="779277"/>
              <a:ext cx="1662635" cy="3785652"/>
            </a:xfrm>
            <a:prstGeom prst="rect">
              <a:avLst/>
            </a:prstGeom>
            <a:noFill/>
          </p:spPr>
          <p:txBody>
            <a:bodyPr wrap="none" rtlCol="0">
              <a:spAutoFit/>
            </a:bodyPr>
            <a:lstStyle/>
            <a:p>
              <a:r>
                <a:rPr lang="en-US" sz="24000" dirty="0">
                  <a:latin typeface="Times New Roman" panose="02020603050405020304" pitchFamily="18" charset="0"/>
                  <a:cs typeface="Times New Roman" panose="02020603050405020304" pitchFamily="18" charset="0"/>
                </a:rPr>
                <a:t>}</a:t>
              </a:r>
            </a:p>
          </p:txBody>
        </p:sp>
      </p:grpSp>
      <p:grpSp>
        <p:nvGrpSpPr>
          <p:cNvPr id="12" name="Group 11">
            <a:extLst>
              <a:ext uri="{FF2B5EF4-FFF2-40B4-BE49-F238E27FC236}">
                <a16:creationId xmlns:a16="http://schemas.microsoft.com/office/drawing/2014/main" id="{B2E04583-203F-2C0D-D3FF-50648B0CB3C0}"/>
              </a:ext>
            </a:extLst>
          </p:cNvPr>
          <p:cNvGrpSpPr/>
          <p:nvPr/>
        </p:nvGrpSpPr>
        <p:grpSpPr>
          <a:xfrm>
            <a:off x="9301681" y="4998985"/>
            <a:ext cx="1941688" cy="1477328"/>
            <a:chOff x="10449169" y="1820296"/>
            <a:chExt cx="1941688" cy="1477328"/>
          </a:xfrm>
        </p:grpSpPr>
        <p:sp>
          <p:nvSpPr>
            <p:cNvPr id="13" name="TextBox 12">
              <a:extLst>
                <a:ext uri="{FF2B5EF4-FFF2-40B4-BE49-F238E27FC236}">
                  <a16:creationId xmlns:a16="http://schemas.microsoft.com/office/drawing/2014/main" id="{38744468-E3CB-0A08-29B7-F6808CEA5FBF}"/>
                </a:ext>
              </a:extLst>
            </p:cNvPr>
            <p:cNvSpPr txBox="1"/>
            <p:nvPr/>
          </p:nvSpPr>
          <p:spPr>
            <a:xfrm>
              <a:off x="10985086" y="2069899"/>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Enabling</a:t>
              </a:r>
            </a:p>
            <a:p>
              <a:pPr algn="ctr"/>
              <a:r>
                <a:rPr lang="en-US" sz="2400" dirty="0">
                  <a:latin typeface="Times New Roman" panose="02020603050405020304" pitchFamily="18" charset="0"/>
                  <a:cs typeface="Times New Roman" panose="02020603050405020304" pitchFamily="18" charset="0"/>
                </a:rPr>
                <a:t>USNDP</a:t>
              </a:r>
            </a:p>
            <a:p>
              <a:pPr algn="ctr"/>
              <a:r>
                <a:rPr lang="en-US" sz="2400" dirty="0">
                  <a:latin typeface="Times New Roman" panose="02020603050405020304" pitchFamily="18" charset="0"/>
                  <a:cs typeface="Times New Roman" panose="02020603050405020304" pitchFamily="18" charset="0"/>
                </a:rPr>
                <a:t>Initiatives</a:t>
              </a:r>
            </a:p>
          </p:txBody>
        </p:sp>
        <p:sp>
          <p:nvSpPr>
            <p:cNvPr id="14" name="TextBox 13">
              <a:extLst>
                <a:ext uri="{FF2B5EF4-FFF2-40B4-BE49-F238E27FC236}">
                  <a16:creationId xmlns:a16="http://schemas.microsoft.com/office/drawing/2014/main" id="{FE20678E-DB45-3A98-7A7E-AA0701681957}"/>
                </a:ext>
              </a:extLst>
            </p:cNvPr>
            <p:cNvSpPr txBox="1"/>
            <p:nvPr/>
          </p:nvSpPr>
          <p:spPr>
            <a:xfrm>
              <a:off x="10449169" y="1820296"/>
              <a:ext cx="739305" cy="1477328"/>
            </a:xfrm>
            <a:prstGeom prst="rect">
              <a:avLst/>
            </a:prstGeom>
            <a:noFill/>
          </p:spPr>
          <p:txBody>
            <a:bodyPr wrap="none" rtlCol="0">
              <a:spAutoFit/>
            </a:bodyPr>
            <a:lstStyle/>
            <a:p>
              <a:r>
                <a:rPr lang="en-US" sz="9000" dirty="0">
                  <a:latin typeface="Times New Roman" panose="02020603050405020304" pitchFamily="18" charset="0"/>
                  <a:cs typeface="Times New Roman" panose="02020603050405020304" pitchFamily="18" charset="0"/>
                </a:rPr>
                <a:t>}</a:t>
              </a:r>
            </a:p>
          </p:txBody>
        </p:sp>
      </p:grpSp>
      <p:sp>
        <p:nvSpPr>
          <p:cNvPr id="4" name="TextBox 3">
            <a:extLst>
              <a:ext uri="{FF2B5EF4-FFF2-40B4-BE49-F238E27FC236}">
                <a16:creationId xmlns:a16="http://schemas.microsoft.com/office/drawing/2014/main" id="{09E0E331-2150-7516-4855-302249632B22}"/>
              </a:ext>
            </a:extLst>
          </p:cNvPr>
          <p:cNvSpPr txBox="1"/>
          <p:nvPr/>
        </p:nvSpPr>
        <p:spPr>
          <a:xfrm>
            <a:off x="8239791" y="2371025"/>
            <a:ext cx="530915" cy="646331"/>
          </a:xfrm>
          <a:prstGeom prst="rect">
            <a:avLst/>
          </a:prstGeom>
          <a:noFill/>
        </p:spPr>
        <p:txBody>
          <a:bodyPr wrap="none" rtlCol="0">
            <a:spAutoFit/>
          </a:bodyPr>
          <a:lstStyle/>
          <a:p>
            <a:r>
              <a:rPr lang="en-US" sz="3600" b="1" dirty="0">
                <a:solidFill>
                  <a:srgbClr val="00B050"/>
                </a:solidFill>
              </a:rPr>
              <a:t>✓</a:t>
            </a:r>
          </a:p>
        </p:txBody>
      </p:sp>
      <p:sp>
        <p:nvSpPr>
          <p:cNvPr id="15" name="TextBox 14">
            <a:extLst>
              <a:ext uri="{FF2B5EF4-FFF2-40B4-BE49-F238E27FC236}">
                <a16:creationId xmlns:a16="http://schemas.microsoft.com/office/drawing/2014/main" id="{F34CE92D-2810-ED7C-611C-BB4A1B094928}"/>
              </a:ext>
            </a:extLst>
          </p:cNvPr>
          <p:cNvSpPr txBox="1"/>
          <p:nvPr/>
        </p:nvSpPr>
        <p:spPr>
          <a:xfrm>
            <a:off x="6663916" y="2694190"/>
            <a:ext cx="530915" cy="646331"/>
          </a:xfrm>
          <a:prstGeom prst="rect">
            <a:avLst/>
          </a:prstGeom>
          <a:noFill/>
        </p:spPr>
        <p:txBody>
          <a:bodyPr wrap="none" rtlCol="0">
            <a:spAutoFit/>
          </a:bodyPr>
          <a:lstStyle/>
          <a:p>
            <a:r>
              <a:rPr lang="en-US" sz="3600" b="1" dirty="0">
                <a:solidFill>
                  <a:srgbClr val="00B050"/>
                </a:solidFill>
              </a:rPr>
              <a:t>✓</a:t>
            </a:r>
          </a:p>
        </p:txBody>
      </p:sp>
      <p:sp>
        <p:nvSpPr>
          <p:cNvPr id="17" name="TextBox 16">
            <a:extLst>
              <a:ext uri="{FF2B5EF4-FFF2-40B4-BE49-F238E27FC236}">
                <a16:creationId xmlns:a16="http://schemas.microsoft.com/office/drawing/2014/main" id="{05C90AD2-1FC8-9EC6-A142-BE2B43ADE854}"/>
              </a:ext>
            </a:extLst>
          </p:cNvPr>
          <p:cNvSpPr txBox="1"/>
          <p:nvPr/>
        </p:nvSpPr>
        <p:spPr>
          <a:xfrm>
            <a:off x="5809154" y="3085126"/>
            <a:ext cx="530915" cy="646331"/>
          </a:xfrm>
          <a:prstGeom prst="rect">
            <a:avLst/>
          </a:prstGeom>
          <a:noFill/>
        </p:spPr>
        <p:txBody>
          <a:bodyPr wrap="none" rtlCol="0">
            <a:spAutoFit/>
          </a:bodyPr>
          <a:lstStyle/>
          <a:p>
            <a:r>
              <a:rPr lang="en-US" sz="3600" b="1" dirty="0">
                <a:solidFill>
                  <a:srgbClr val="00B050"/>
                </a:solidFill>
              </a:rPr>
              <a:t>✓</a:t>
            </a:r>
          </a:p>
        </p:txBody>
      </p:sp>
      <p:sp>
        <p:nvSpPr>
          <p:cNvPr id="18" name="TextBox 17">
            <a:extLst>
              <a:ext uri="{FF2B5EF4-FFF2-40B4-BE49-F238E27FC236}">
                <a16:creationId xmlns:a16="http://schemas.microsoft.com/office/drawing/2014/main" id="{01284C3A-33E9-F884-D8D6-C9E0C6F52561}"/>
              </a:ext>
            </a:extLst>
          </p:cNvPr>
          <p:cNvSpPr txBox="1"/>
          <p:nvPr/>
        </p:nvSpPr>
        <p:spPr>
          <a:xfrm>
            <a:off x="8638488" y="3529072"/>
            <a:ext cx="530915" cy="646331"/>
          </a:xfrm>
          <a:prstGeom prst="rect">
            <a:avLst/>
          </a:prstGeom>
          <a:noFill/>
        </p:spPr>
        <p:txBody>
          <a:bodyPr wrap="none" rtlCol="0">
            <a:spAutoFit/>
          </a:bodyPr>
          <a:lstStyle/>
          <a:p>
            <a:r>
              <a:rPr lang="en-US" sz="3600" b="1" dirty="0">
                <a:solidFill>
                  <a:srgbClr val="00B050"/>
                </a:solidFill>
              </a:rPr>
              <a:t>✓</a:t>
            </a:r>
          </a:p>
        </p:txBody>
      </p:sp>
      <p:sp>
        <p:nvSpPr>
          <p:cNvPr id="19" name="TextBox 18">
            <a:extLst>
              <a:ext uri="{FF2B5EF4-FFF2-40B4-BE49-F238E27FC236}">
                <a16:creationId xmlns:a16="http://schemas.microsoft.com/office/drawing/2014/main" id="{6C7F439C-9E74-3120-6FB9-3471FC83AB07}"/>
              </a:ext>
            </a:extLst>
          </p:cNvPr>
          <p:cNvSpPr txBox="1"/>
          <p:nvPr/>
        </p:nvSpPr>
        <p:spPr>
          <a:xfrm>
            <a:off x="7571690" y="3853750"/>
            <a:ext cx="530915" cy="646331"/>
          </a:xfrm>
          <a:prstGeom prst="rect">
            <a:avLst/>
          </a:prstGeom>
          <a:noFill/>
        </p:spPr>
        <p:txBody>
          <a:bodyPr wrap="none" rtlCol="0">
            <a:spAutoFit/>
          </a:bodyPr>
          <a:lstStyle/>
          <a:p>
            <a:r>
              <a:rPr lang="en-US" sz="3600" b="1" dirty="0">
                <a:solidFill>
                  <a:srgbClr val="00B050"/>
                </a:solidFill>
              </a:rPr>
              <a:t>✓</a:t>
            </a:r>
          </a:p>
        </p:txBody>
      </p:sp>
      <p:sp>
        <p:nvSpPr>
          <p:cNvPr id="20" name="TextBox 19">
            <a:extLst>
              <a:ext uri="{FF2B5EF4-FFF2-40B4-BE49-F238E27FC236}">
                <a16:creationId xmlns:a16="http://schemas.microsoft.com/office/drawing/2014/main" id="{2DBA8E03-C206-3AD8-5B82-1AFDAA1E24C5}"/>
              </a:ext>
            </a:extLst>
          </p:cNvPr>
          <p:cNvSpPr txBox="1"/>
          <p:nvPr/>
        </p:nvSpPr>
        <p:spPr>
          <a:xfrm>
            <a:off x="8784257" y="4257938"/>
            <a:ext cx="530915" cy="646331"/>
          </a:xfrm>
          <a:prstGeom prst="rect">
            <a:avLst/>
          </a:prstGeom>
          <a:noFill/>
        </p:spPr>
        <p:txBody>
          <a:bodyPr wrap="none" rtlCol="0">
            <a:spAutoFit/>
          </a:bodyPr>
          <a:lstStyle/>
          <a:p>
            <a:r>
              <a:rPr lang="en-US" sz="3600" b="1" dirty="0">
                <a:solidFill>
                  <a:srgbClr val="00B050"/>
                </a:solidFill>
              </a:rPr>
              <a:t>✓</a:t>
            </a:r>
          </a:p>
        </p:txBody>
      </p:sp>
      <p:sp>
        <p:nvSpPr>
          <p:cNvPr id="21" name="TextBox 20">
            <a:extLst>
              <a:ext uri="{FF2B5EF4-FFF2-40B4-BE49-F238E27FC236}">
                <a16:creationId xmlns:a16="http://schemas.microsoft.com/office/drawing/2014/main" id="{69BC1BA5-5C22-0612-7987-A70CEA107D2B}"/>
              </a:ext>
            </a:extLst>
          </p:cNvPr>
          <p:cNvSpPr txBox="1"/>
          <p:nvPr/>
        </p:nvSpPr>
        <p:spPr>
          <a:xfrm>
            <a:off x="6153735" y="5046434"/>
            <a:ext cx="530915" cy="646331"/>
          </a:xfrm>
          <a:prstGeom prst="rect">
            <a:avLst/>
          </a:prstGeom>
          <a:noFill/>
        </p:spPr>
        <p:txBody>
          <a:bodyPr wrap="none" rtlCol="0">
            <a:spAutoFit/>
          </a:bodyPr>
          <a:lstStyle/>
          <a:p>
            <a:r>
              <a:rPr lang="en-US" sz="3600" b="1" dirty="0">
                <a:solidFill>
                  <a:srgbClr val="00B050"/>
                </a:solidFill>
              </a:rPr>
              <a:t>✓</a:t>
            </a:r>
          </a:p>
        </p:txBody>
      </p:sp>
      <p:sp>
        <p:nvSpPr>
          <p:cNvPr id="22" name="TextBox 21">
            <a:extLst>
              <a:ext uri="{FF2B5EF4-FFF2-40B4-BE49-F238E27FC236}">
                <a16:creationId xmlns:a16="http://schemas.microsoft.com/office/drawing/2014/main" id="{1639AB67-EBFD-6F78-5993-04D7BE8BBD35}"/>
              </a:ext>
            </a:extLst>
          </p:cNvPr>
          <p:cNvSpPr txBox="1"/>
          <p:nvPr/>
        </p:nvSpPr>
        <p:spPr>
          <a:xfrm>
            <a:off x="9009543" y="5424118"/>
            <a:ext cx="530915" cy="646331"/>
          </a:xfrm>
          <a:prstGeom prst="rect">
            <a:avLst/>
          </a:prstGeom>
          <a:noFill/>
        </p:spPr>
        <p:txBody>
          <a:bodyPr wrap="none" rtlCol="0">
            <a:spAutoFit/>
          </a:bodyPr>
          <a:lstStyle/>
          <a:p>
            <a:r>
              <a:rPr lang="en-US" sz="3600" b="1" dirty="0">
                <a:solidFill>
                  <a:srgbClr val="00B050"/>
                </a:solidFill>
              </a:rPr>
              <a:t>✓</a:t>
            </a:r>
          </a:p>
        </p:txBody>
      </p:sp>
      <p:sp>
        <p:nvSpPr>
          <p:cNvPr id="23" name="TextBox 22">
            <a:extLst>
              <a:ext uri="{FF2B5EF4-FFF2-40B4-BE49-F238E27FC236}">
                <a16:creationId xmlns:a16="http://schemas.microsoft.com/office/drawing/2014/main" id="{370EB8D8-EE16-0D17-D8C3-F5F64AED0956}"/>
              </a:ext>
            </a:extLst>
          </p:cNvPr>
          <p:cNvSpPr txBox="1"/>
          <p:nvPr/>
        </p:nvSpPr>
        <p:spPr>
          <a:xfrm>
            <a:off x="7717475" y="5762046"/>
            <a:ext cx="530915" cy="646331"/>
          </a:xfrm>
          <a:prstGeom prst="rect">
            <a:avLst/>
          </a:prstGeom>
          <a:noFill/>
        </p:spPr>
        <p:txBody>
          <a:bodyPr wrap="none" rtlCol="0">
            <a:spAutoFit/>
          </a:bodyPr>
          <a:lstStyle/>
          <a:p>
            <a:r>
              <a:rPr lang="en-US" sz="3600" b="1" dirty="0">
                <a:solidFill>
                  <a:srgbClr val="00B050"/>
                </a:solidFill>
              </a:rPr>
              <a:t>✓</a:t>
            </a:r>
          </a:p>
        </p:txBody>
      </p:sp>
      <p:grpSp>
        <p:nvGrpSpPr>
          <p:cNvPr id="29" name="Group 28">
            <a:extLst>
              <a:ext uri="{FF2B5EF4-FFF2-40B4-BE49-F238E27FC236}">
                <a16:creationId xmlns:a16="http://schemas.microsoft.com/office/drawing/2014/main" id="{40B5B521-EB73-2FDF-3AFA-4B5619B37725}"/>
              </a:ext>
            </a:extLst>
          </p:cNvPr>
          <p:cNvGrpSpPr/>
          <p:nvPr/>
        </p:nvGrpSpPr>
        <p:grpSpPr>
          <a:xfrm>
            <a:off x="8706223" y="911373"/>
            <a:ext cx="3256976" cy="830997"/>
            <a:chOff x="8706223" y="911373"/>
            <a:chExt cx="3256976" cy="830997"/>
          </a:xfrm>
        </p:grpSpPr>
        <p:sp>
          <p:nvSpPr>
            <p:cNvPr id="26" name="TextBox 25">
              <a:extLst>
                <a:ext uri="{FF2B5EF4-FFF2-40B4-BE49-F238E27FC236}">
                  <a16:creationId xmlns:a16="http://schemas.microsoft.com/office/drawing/2014/main" id="{7121C723-B1EC-1749-9E8B-E7369904B2C2}"/>
                </a:ext>
              </a:extLst>
            </p:cNvPr>
            <p:cNvSpPr txBox="1"/>
            <p:nvPr/>
          </p:nvSpPr>
          <p:spPr>
            <a:xfrm>
              <a:off x="8706223" y="1067547"/>
              <a:ext cx="530915" cy="646331"/>
            </a:xfrm>
            <a:prstGeom prst="rect">
              <a:avLst/>
            </a:prstGeom>
            <a:noFill/>
          </p:spPr>
          <p:txBody>
            <a:bodyPr wrap="none" rtlCol="0">
              <a:spAutoFit/>
            </a:bodyPr>
            <a:lstStyle/>
            <a:p>
              <a:r>
                <a:rPr lang="en-US" sz="3600" b="1" dirty="0">
                  <a:solidFill>
                    <a:srgbClr val="00B050"/>
                  </a:solidFill>
                </a:rPr>
                <a:t>✓</a:t>
              </a:r>
            </a:p>
          </p:txBody>
        </p:sp>
        <p:sp>
          <p:nvSpPr>
            <p:cNvPr id="28" name="TextBox 27">
              <a:extLst>
                <a:ext uri="{FF2B5EF4-FFF2-40B4-BE49-F238E27FC236}">
                  <a16:creationId xmlns:a16="http://schemas.microsoft.com/office/drawing/2014/main" id="{099BB451-3784-8161-A89E-3C5D5C44FC98}"/>
                </a:ext>
              </a:extLst>
            </p:cNvPr>
            <p:cNvSpPr txBox="1"/>
            <p:nvPr/>
          </p:nvSpPr>
          <p:spPr>
            <a:xfrm>
              <a:off x="9977352" y="911373"/>
              <a:ext cx="1985847" cy="830997"/>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 - Covered at a WANDA</a:t>
              </a:r>
            </a:p>
          </p:txBody>
        </p:sp>
      </p:grpSp>
      <p:grpSp>
        <p:nvGrpSpPr>
          <p:cNvPr id="32" name="Group 31">
            <a:extLst>
              <a:ext uri="{FF2B5EF4-FFF2-40B4-BE49-F238E27FC236}">
                <a16:creationId xmlns:a16="http://schemas.microsoft.com/office/drawing/2014/main" id="{03C18068-7949-9103-87F8-798D24C671F3}"/>
              </a:ext>
            </a:extLst>
          </p:cNvPr>
          <p:cNvGrpSpPr/>
          <p:nvPr/>
        </p:nvGrpSpPr>
        <p:grpSpPr>
          <a:xfrm>
            <a:off x="539854" y="4661850"/>
            <a:ext cx="11232946" cy="769441"/>
            <a:chOff x="539854" y="4661850"/>
            <a:chExt cx="11232946" cy="769441"/>
          </a:xfrm>
        </p:grpSpPr>
        <p:sp>
          <p:nvSpPr>
            <p:cNvPr id="30" name="Rectangle 29">
              <a:extLst>
                <a:ext uri="{FF2B5EF4-FFF2-40B4-BE49-F238E27FC236}">
                  <a16:creationId xmlns:a16="http://schemas.microsoft.com/office/drawing/2014/main" id="{3D7F0B88-5B6E-707E-C886-8E27DBAC8D1E}"/>
                </a:ext>
              </a:extLst>
            </p:cNvPr>
            <p:cNvSpPr/>
            <p:nvPr/>
          </p:nvSpPr>
          <p:spPr>
            <a:xfrm>
              <a:off x="539854" y="4793411"/>
              <a:ext cx="5233082" cy="382954"/>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423B6FC-1B37-B660-B387-00509366B75D}"/>
                </a:ext>
              </a:extLst>
            </p:cNvPr>
            <p:cNvSpPr txBox="1"/>
            <p:nvPr/>
          </p:nvSpPr>
          <p:spPr>
            <a:xfrm>
              <a:off x="5907438" y="4661850"/>
              <a:ext cx="5865362" cy="769441"/>
            </a:xfrm>
            <a:prstGeom prst="rect">
              <a:avLst/>
            </a:prstGeom>
            <a:noFill/>
          </p:spPr>
          <p:txBody>
            <a:bodyPr wrap="square" rtlCol="0">
              <a:spAutoFit/>
            </a:bodyPr>
            <a:lstStyle/>
            <a:p>
              <a:pPr algn="ctr"/>
              <a:r>
                <a:rPr lang="en-US" sz="2200" b="1" i="1" dirty="0">
                  <a:solidFill>
                    <a:srgbClr val="FF0000"/>
                  </a:solidFill>
                  <a:latin typeface="Times New Roman" panose="02020603050405020304" pitchFamily="18" charset="0"/>
                  <a:cs typeface="Times New Roman" panose="02020603050405020304" pitchFamily="18" charset="0"/>
                </a:rPr>
                <a:t>A workshop took place at the White House in  May 2023 and will be a topic at WANDA 24</a:t>
              </a:r>
            </a:p>
          </p:txBody>
        </p:sp>
      </p:grpSp>
      <p:grpSp>
        <p:nvGrpSpPr>
          <p:cNvPr id="16" name="Group 15">
            <a:extLst>
              <a:ext uri="{FF2B5EF4-FFF2-40B4-BE49-F238E27FC236}">
                <a16:creationId xmlns:a16="http://schemas.microsoft.com/office/drawing/2014/main" id="{CB11864B-6B4F-9896-DCF7-EC6BEC1E9FE1}"/>
              </a:ext>
            </a:extLst>
          </p:cNvPr>
          <p:cNvGrpSpPr/>
          <p:nvPr/>
        </p:nvGrpSpPr>
        <p:grpSpPr>
          <a:xfrm>
            <a:off x="539854" y="3669482"/>
            <a:ext cx="11761759" cy="1107996"/>
            <a:chOff x="503636" y="4054960"/>
            <a:chExt cx="11761759" cy="1107996"/>
          </a:xfrm>
        </p:grpSpPr>
        <p:sp>
          <p:nvSpPr>
            <p:cNvPr id="24" name="Rectangle 23">
              <a:extLst>
                <a:ext uri="{FF2B5EF4-FFF2-40B4-BE49-F238E27FC236}">
                  <a16:creationId xmlns:a16="http://schemas.microsoft.com/office/drawing/2014/main" id="{7A3354BB-B2C9-E3FC-01F1-A5353EC436DB}"/>
                </a:ext>
              </a:extLst>
            </p:cNvPr>
            <p:cNvSpPr/>
            <p:nvPr/>
          </p:nvSpPr>
          <p:spPr>
            <a:xfrm>
              <a:off x="503636" y="4422749"/>
              <a:ext cx="8331034" cy="69135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C2456AA-1D7D-6F3A-9AC0-E4886DB8E1A9}"/>
                </a:ext>
              </a:extLst>
            </p:cNvPr>
            <p:cNvSpPr txBox="1"/>
            <p:nvPr/>
          </p:nvSpPr>
          <p:spPr>
            <a:xfrm>
              <a:off x="9514542" y="4054960"/>
              <a:ext cx="2750853" cy="1107996"/>
            </a:xfrm>
            <a:prstGeom prst="rect">
              <a:avLst/>
            </a:prstGeom>
            <a:noFill/>
          </p:spPr>
          <p:txBody>
            <a:bodyPr wrap="square" rtlCol="0">
              <a:spAutoFit/>
            </a:bodyPr>
            <a:lstStyle/>
            <a:p>
              <a:pPr algn="ctr"/>
              <a:r>
                <a:rPr lang="en-US" sz="2200" b="1" i="1" dirty="0">
                  <a:solidFill>
                    <a:srgbClr val="FF0000"/>
                  </a:solidFill>
                  <a:latin typeface="Times New Roman" panose="02020603050405020304" pitchFamily="18" charset="0"/>
                  <a:cs typeface="Times New Roman" panose="02020603050405020304" pitchFamily="18" charset="0"/>
                </a:rPr>
                <a:t>Part of a new Space </a:t>
              </a:r>
            </a:p>
            <a:p>
              <a:pPr algn="ctr"/>
              <a:r>
                <a:rPr lang="en-US" sz="2200" b="1" i="1" dirty="0">
                  <a:solidFill>
                    <a:srgbClr val="FF0000"/>
                  </a:solidFill>
                  <a:latin typeface="Times New Roman" panose="02020603050405020304" pitchFamily="18" charset="0"/>
                  <a:cs typeface="Times New Roman" panose="02020603050405020304" pitchFamily="18" charset="0"/>
                </a:rPr>
                <a:t>Nuclear Data Initiative</a:t>
              </a:r>
            </a:p>
          </p:txBody>
        </p:sp>
      </p:grpSp>
    </p:spTree>
    <p:extLst>
      <p:ext uri="{BB962C8B-B14F-4D97-AF65-F5344CB8AC3E}">
        <p14:creationId xmlns:p14="http://schemas.microsoft.com/office/powerpoint/2010/main" val="36435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par>
                          <p:cTn id="43" fill="hold">
                            <p:stCondLst>
                              <p:cond delay="3000"/>
                            </p:stCondLst>
                            <p:childTnLst>
                              <p:par>
                                <p:cTn id="44" presetID="9"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childTnLst>
                          </p:cTn>
                        </p:par>
                        <p:par>
                          <p:cTn id="47" fill="hold">
                            <p:stCondLst>
                              <p:cond delay="3500"/>
                            </p:stCondLst>
                            <p:childTnLst>
                              <p:par>
                                <p:cTn id="48" presetID="9"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childTnLst>
                          </p:cTn>
                        </p:par>
                        <p:par>
                          <p:cTn id="55" fill="hold">
                            <p:stCondLst>
                              <p:cond delay="4500"/>
                            </p:stCondLst>
                            <p:childTnLst>
                              <p:par>
                                <p:cTn id="56" presetID="9"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dissolv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ssolv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31" y="15585"/>
            <a:ext cx="12192000" cy="920868"/>
          </a:xfrm>
        </p:spPr>
        <p:txBody>
          <a:bodyPr/>
          <a:lstStyle/>
          <a:p>
            <a:r>
              <a:rPr lang="en-US" sz="3600" b="0" dirty="0">
                <a:solidFill>
                  <a:schemeClr val="tx1"/>
                </a:solidFill>
                <a:latin typeface="Times New Roman"/>
                <a:cs typeface="Times New Roman"/>
              </a:rPr>
              <a:t>These 14 crosscutting nuclear data topics map onto all of the topic areas presented in the first report</a:t>
            </a:r>
          </a:p>
        </p:txBody>
      </p:sp>
      <p:grpSp>
        <p:nvGrpSpPr>
          <p:cNvPr id="166" name="Group 165">
            <a:extLst>
              <a:ext uri="{FF2B5EF4-FFF2-40B4-BE49-F238E27FC236}">
                <a16:creationId xmlns:a16="http://schemas.microsoft.com/office/drawing/2014/main" id="{A837271A-923A-236A-43DC-F967B2DB26A1}"/>
              </a:ext>
            </a:extLst>
          </p:cNvPr>
          <p:cNvGrpSpPr/>
          <p:nvPr/>
        </p:nvGrpSpPr>
        <p:grpSpPr>
          <a:xfrm>
            <a:off x="9713958" y="1641711"/>
            <a:ext cx="1761762" cy="1323439"/>
            <a:chOff x="10449169" y="1820296"/>
            <a:chExt cx="1761762" cy="1323439"/>
          </a:xfrm>
        </p:grpSpPr>
        <p:sp>
          <p:nvSpPr>
            <p:cNvPr id="163" name="TextBox 162">
              <a:extLst>
                <a:ext uri="{FF2B5EF4-FFF2-40B4-BE49-F238E27FC236}">
                  <a16:creationId xmlns:a16="http://schemas.microsoft.com/office/drawing/2014/main" id="{350F957A-B16B-8621-BB3D-C4D2569EE2A3}"/>
                </a:ext>
              </a:extLst>
            </p:cNvPr>
            <p:cNvSpPr txBox="1"/>
            <p:nvPr/>
          </p:nvSpPr>
          <p:spPr>
            <a:xfrm>
              <a:off x="10805160" y="1943406"/>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Existing USNDP Efforts</a:t>
              </a:r>
            </a:p>
          </p:txBody>
        </p:sp>
        <p:sp>
          <p:nvSpPr>
            <p:cNvPr id="165" name="TextBox 164">
              <a:extLst>
                <a:ext uri="{FF2B5EF4-FFF2-40B4-BE49-F238E27FC236}">
                  <a16:creationId xmlns:a16="http://schemas.microsoft.com/office/drawing/2014/main" id="{6837C157-FA92-E2C2-B4C9-B920C6FB0144}"/>
                </a:ext>
              </a:extLst>
            </p:cNvPr>
            <p:cNvSpPr txBox="1"/>
            <p:nvPr/>
          </p:nvSpPr>
          <p:spPr>
            <a:xfrm>
              <a:off x="10449169" y="1820296"/>
              <a:ext cx="676788" cy="1323439"/>
            </a:xfrm>
            <a:prstGeom prst="rect">
              <a:avLst/>
            </a:prstGeom>
            <a:noFill/>
          </p:spPr>
          <p:txBody>
            <a:bodyPr wrap="none" rtlCol="0">
              <a:spAutoFit/>
            </a:bodyPr>
            <a:lstStyle/>
            <a:p>
              <a:r>
                <a:rPr lang="en-US" sz="8000" dirty="0">
                  <a:latin typeface="Times New Roman" panose="02020603050405020304" pitchFamily="18" charset="0"/>
                  <a:cs typeface="Times New Roman" panose="02020603050405020304" pitchFamily="18" charset="0"/>
                </a:rPr>
                <a:t>}</a:t>
              </a:r>
            </a:p>
          </p:txBody>
        </p:sp>
      </p:grpSp>
      <p:graphicFrame>
        <p:nvGraphicFramePr>
          <p:cNvPr id="168" name="Object 167">
            <a:extLst>
              <a:ext uri="{FF2B5EF4-FFF2-40B4-BE49-F238E27FC236}">
                <a16:creationId xmlns:a16="http://schemas.microsoft.com/office/drawing/2014/main" id="{6AF6E5E1-BA54-4D8F-EFDE-59318952C8C5}"/>
              </a:ext>
            </a:extLst>
          </p:cNvPr>
          <p:cNvGraphicFramePr>
            <a:graphicFrameLocks noChangeAspect="1"/>
          </p:cNvGraphicFramePr>
          <p:nvPr>
            <p:extLst>
              <p:ext uri="{D42A27DB-BD31-4B8C-83A1-F6EECF244321}">
                <p14:modId xmlns:p14="http://schemas.microsoft.com/office/powerpoint/2010/main" val="3344984852"/>
              </p:ext>
            </p:extLst>
          </p:nvPr>
        </p:nvGraphicFramePr>
        <p:xfrm>
          <a:off x="76200" y="1315420"/>
          <a:ext cx="10033758" cy="5209836"/>
        </p:xfrm>
        <a:graphic>
          <a:graphicData uri="http://schemas.openxmlformats.org/presentationml/2006/ole">
            <mc:AlternateContent xmlns:mc="http://schemas.openxmlformats.org/markup-compatibility/2006">
              <mc:Choice xmlns:v="urn:schemas-microsoft-com:vml" Requires="v">
                <p:oleObj name="Document" r:id="rId2" imgW="5943600" imgH="3086100" progId="Word.Document.12">
                  <p:embed/>
                </p:oleObj>
              </mc:Choice>
              <mc:Fallback>
                <p:oleObj name="Document" r:id="rId2" imgW="5943600" imgH="3086100" progId="Word.Document.12">
                  <p:embed/>
                  <p:pic>
                    <p:nvPicPr>
                      <p:cNvPr id="168" name="Object 167">
                        <a:extLst>
                          <a:ext uri="{FF2B5EF4-FFF2-40B4-BE49-F238E27FC236}">
                            <a16:creationId xmlns:a16="http://schemas.microsoft.com/office/drawing/2014/main" id="{6AF6E5E1-BA54-4D8F-EFDE-59318952C8C5}"/>
                          </a:ext>
                        </a:extLst>
                      </p:cNvPr>
                      <p:cNvPicPr/>
                      <p:nvPr/>
                    </p:nvPicPr>
                    <p:blipFill>
                      <a:blip r:embed="rId3"/>
                      <a:stretch>
                        <a:fillRect/>
                      </a:stretch>
                    </p:blipFill>
                    <p:spPr>
                      <a:xfrm>
                        <a:off x="76200" y="1315420"/>
                        <a:ext cx="10033758" cy="5209836"/>
                      </a:xfrm>
                      <a:prstGeom prst="rect">
                        <a:avLst/>
                      </a:prstGeom>
                    </p:spPr>
                  </p:pic>
                </p:oleObj>
              </mc:Fallback>
            </mc:AlternateContent>
          </a:graphicData>
        </a:graphic>
      </p:graphicFrame>
      <p:grpSp>
        <p:nvGrpSpPr>
          <p:cNvPr id="169" name="Group 168">
            <a:extLst>
              <a:ext uri="{FF2B5EF4-FFF2-40B4-BE49-F238E27FC236}">
                <a16:creationId xmlns:a16="http://schemas.microsoft.com/office/drawing/2014/main" id="{FA4168A0-AD68-2F96-6765-C90DECDB00B9}"/>
              </a:ext>
            </a:extLst>
          </p:cNvPr>
          <p:cNvGrpSpPr/>
          <p:nvPr/>
        </p:nvGrpSpPr>
        <p:grpSpPr>
          <a:xfrm>
            <a:off x="9623929" y="2303430"/>
            <a:ext cx="2274952" cy="3016210"/>
            <a:chOff x="10181145" y="832285"/>
            <a:chExt cx="2274952" cy="3016210"/>
          </a:xfrm>
        </p:grpSpPr>
        <p:sp>
          <p:nvSpPr>
            <p:cNvPr id="170" name="TextBox 169">
              <a:extLst>
                <a:ext uri="{FF2B5EF4-FFF2-40B4-BE49-F238E27FC236}">
                  <a16:creationId xmlns:a16="http://schemas.microsoft.com/office/drawing/2014/main" id="{7D8FDBAE-9802-5219-48DD-7F9E33A8856C}"/>
                </a:ext>
              </a:extLst>
            </p:cNvPr>
            <p:cNvSpPr txBox="1"/>
            <p:nvPr/>
          </p:nvSpPr>
          <p:spPr>
            <a:xfrm>
              <a:off x="11050326" y="1957855"/>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 USNDP Initiatives</a:t>
              </a:r>
            </a:p>
          </p:txBody>
        </p:sp>
        <p:sp>
          <p:nvSpPr>
            <p:cNvPr id="171" name="TextBox 170">
              <a:extLst>
                <a:ext uri="{FF2B5EF4-FFF2-40B4-BE49-F238E27FC236}">
                  <a16:creationId xmlns:a16="http://schemas.microsoft.com/office/drawing/2014/main" id="{E603148C-6E96-9E0F-1327-F54E2D1D4E51}"/>
                </a:ext>
              </a:extLst>
            </p:cNvPr>
            <p:cNvSpPr txBox="1"/>
            <p:nvPr/>
          </p:nvSpPr>
          <p:spPr>
            <a:xfrm>
              <a:off x="10181145" y="832285"/>
              <a:ext cx="1354858" cy="3016210"/>
            </a:xfrm>
            <a:prstGeom prst="rect">
              <a:avLst/>
            </a:prstGeom>
            <a:noFill/>
          </p:spPr>
          <p:txBody>
            <a:bodyPr wrap="none" rtlCol="0">
              <a:spAutoFit/>
            </a:bodyPr>
            <a:lstStyle/>
            <a:p>
              <a:r>
                <a:rPr lang="en-US" sz="19000" dirty="0">
                  <a:latin typeface="Times New Roman" panose="02020603050405020304" pitchFamily="18" charset="0"/>
                  <a:cs typeface="Times New Roman" panose="02020603050405020304" pitchFamily="18" charset="0"/>
                </a:rPr>
                <a:t>}</a:t>
              </a:r>
            </a:p>
          </p:txBody>
        </p:sp>
      </p:grpSp>
      <p:grpSp>
        <p:nvGrpSpPr>
          <p:cNvPr id="172" name="Group 171">
            <a:extLst>
              <a:ext uri="{FF2B5EF4-FFF2-40B4-BE49-F238E27FC236}">
                <a16:creationId xmlns:a16="http://schemas.microsoft.com/office/drawing/2014/main" id="{3DE3FE0D-1920-C4C6-F93C-C9838F9FEEB9}"/>
              </a:ext>
            </a:extLst>
          </p:cNvPr>
          <p:cNvGrpSpPr/>
          <p:nvPr/>
        </p:nvGrpSpPr>
        <p:grpSpPr>
          <a:xfrm>
            <a:off x="9713958" y="4926580"/>
            <a:ext cx="1761762" cy="1323439"/>
            <a:chOff x="10449169" y="1820296"/>
            <a:chExt cx="1761762" cy="1323439"/>
          </a:xfrm>
        </p:grpSpPr>
        <p:sp>
          <p:nvSpPr>
            <p:cNvPr id="173" name="TextBox 172">
              <a:extLst>
                <a:ext uri="{FF2B5EF4-FFF2-40B4-BE49-F238E27FC236}">
                  <a16:creationId xmlns:a16="http://schemas.microsoft.com/office/drawing/2014/main" id="{EA217286-741A-B35C-FBE6-75A0258D1FF6}"/>
                </a:ext>
              </a:extLst>
            </p:cNvPr>
            <p:cNvSpPr txBox="1"/>
            <p:nvPr/>
          </p:nvSpPr>
          <p:spPr>
            <a:xfrm>
              <a:off x="10805160" y="1943406"/>
              <a:ext cx="1405771"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Enabling</a:t>
              </a:r>
            </a:p>
            <a:p>
              <a:pPr algn="ctr"/>
              <a:r>
                <a:rPr lang="en-US" sz="2400" dirty="0">
                  <a:latin typeface="Times New Roman" panose="02020603050405020304" pitchFamily="18" charset="0"/>
                  <a:cs typeface="Times New Roman" panose="02020603050405020304" pitchFamily="18" charset="0"/>
                </a:rPr>
                <a:t>USNDP</a:t>
              </a:r>
            </a:p>
            <a:p>
              <a:pPr algn="ctr"/>
              <a:r>
                <a:rPr lang="en-US" sz="2400" dirty="0">
                  <a:latin typeface="Times New Roman" panose="02020603050405020304" pitchFamily="18" charset="0"/>
                  <a:cs typeface="Times New Roman" panose="02020603050405020304" pitchFamily="18" charset="0"/>
                </a:rPr>
                <a:t>initiatives</a:t>
              </a:r>
            </a:p>
          </p:txBody>
        </p:sp>
        <p:sp>
          <p:nvSpPr>
            <p:cNvPr id="174" name="TextBox 173">
              <a:extLst>
                <a:ext uri="{FF2B5EF4-FFF2-40B4-BE49-F238E27FC236}">
                  <a16:creationId xmlns:a16="http://schemas.microsoft.com/office/drawing/2014/main" id="{F2585C4C-0823-229E-2BED-643F6E99DCAD}"/>
                </a:ext>
              </a:extLst>
            </p:cNvPr>
            <p:cNvSpPr txBox="1"/>
            <p:nvPr/>
          </p:nvSpPr>
          <p:spPr>
            <a:xfrm>
              <a:off x="10449169" y="1820296"/>
              <a:ext cx="676788" cy="1323439"/>
            </a:xfrm>
            <a:prstGeom prst="rect">
              <a:avLst/>
            </a:prstGeom>
            <a:noFill/>
          </p:spPr>
          <p:txBody>
            <a:bodyPr wrap="none" rtlCol="0">
              <a:spAutoFit/>
            </a:bodyPr>
            <a:lstStyle/>
            <a:p>
              <a:r>
                <a:rPr lang="en-US" sz="80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21095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Each nuclear data initiative is presented in 4 parts</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571500" y="701811"/>
            <a:ext cx="11049000"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1" indent="-342900">
              <a:buFont typeface="+mj-lt"/>
              <a:buAutoNum type="arabicPeriod"/>
              <a:tabLst>
                <a:tab pos="0" algn="l"/>
              </a:tabLst>
            </a:pPr>
            <a:r>
              <a:rPr lang="en-US" sz="3600" b="1" u="sng" dirty="0">
                <a:effectLst/>
                <a:latin typeface="Times New Roman" panose="02020603050405020304" pitchFamily="18" charset="0"/>
                <a:ea typeface="Times New Roman" panose="02020603050405020304" pitchFamily="18" charset="0"/>
              </a:rPr>
              <a:t>Issue</a:t>
            </a:r>
            <a:r>
              <a:rPr lang="en-US" sz="3600" dirty="0">
                <a:effectLst/>
                <a:latin typeface="Times New Roman" panose="02020603050405020304" pitchFamily="18" charset="0"/>
                <a:ea typeface="Times New Roman" panose="02020603050405020304" pitchFamily="18" charset="0"/>
              </a:rPr>
              <a:t>: Identification of a crosscutting nuclear data need;</a:t>
            </a:r>
          </a:p>
          <a:p>
            <a:pPr marL="574675" lvl="1" indent="-342900">
              <a:buFont typeface="+mj-lt"/>
              <a:buAutoNum type="arabicPeriod"/>
              <a:tabLst>
                <a:tab pos="0" algn="l"/>
              </a:tabLst>
            </a:pPr>
            <a:r>
              <a:rPr lang="en-US" sz="3600" b="1" u="sng" dirty="0">
                <a:effectLst/>
                <a:latin typeface="Times New Roman" panose="02020603050405020304" pitchFamily="18" charset="0"/>
                <a:ea typeface="Times New Roman" panose="02020603050405020304" pitchFamily="18" charset="0"/>
              </a:rPr>
              <a:t>Background</a:t>
            </a:r>
            <a:r>
              <a:rPr lang="en-US" sz="3600" dirty="0">
                <a:effectLst/>
                <a:latin typeface="Times New Roman" panose="02020603050405020304" pitchFamily="18" charset="0"/>
                <a:ea typeface="Times New Roman" panose="02020603050405020304" pitchFamily="18" charset="0"/>
              </a:rPr>
              <a:t>: A discussion of how the initiative is related to the need;</a:t>
            </a:r>
          </a:p>
          <a:p>
            <a:pPr marL="574675" lvl="1" indent="-342900">
              <a:buFont typeface="+mj-lt"/>
              <a:buAutoNum type="arabicPeriod"/>
              <a:tabLst>
                <a:tab pos="0" algn="l"/>
              </a:tabLst>
            </a:pPr>
            <a:r>
              <a:rPr lang="en-US" sz="3600" b="1" u="sng" dirty="0">
                <a:effectLst/>
                <a:latin typeface="Times New Roman" panose="02020603050405020304" pitchFamily="18" charset="0"/>
                <a:ea typeface="Times New Roman" panose="02020603050405020304" pitchFamily="18" charset="0"/>
              </a:rPr>
              <a:t>Recommendation</a:t>
            </a:r>
            <a:r>
              <a:rPr lang="en-US" sz="3600" dirty="0">
                <a:effectLst/>
                <a:latin typeface="Times New Roman" panose="02020603050405020304" pitchFamily="18" charset="0"/>
                <a:ea typeface="Times New Roman" panose="02020603050405020304" pitchFamily="18" charset="0"/>
              </a:rPr>
              <a:t>: A recommendation of how to carry out the initiative, including an estimate of the additional workforce needs and a recruitment/training timeline;</a:t>
            </a:r>
          </a:p>
          <a:p>
            <a:pPr marL="574675" lvl="1" indent="-342900">
              <a:buFont typeface="+mj-lt"/>
              <a:buAutoNum type="arabicPeriod"/>
              <a:tabLst>
                <a:tab pos="0" algn="l"/>
              </a:tabLst>
            </a:pPr>
            <a:r>
              <a:rPr lang="en-US" sz="3600" b="1" u="sng" dirty="0">
                <a:effectLst/>
                <a:latin typeface="Times New Roman" panose="02020603050405020304" pitchFamily="18" charset="0"/>
                <a:ea typeface="Times New Roman" panose="02020603050405020304" pitchFamily="18" charset="0"/>
              </a:rPr>
              <a:t>Impact</a:t>
            </a:r>
            <a:r>
              <a:rPr lang="en-US" sz="3600" dirty="0">
                <a:effectLst/>
                <a:latin typeface="Times New Roman" panose="02020603050405020304" pitchFamily="18" charset="0"/>
                <a:ea typeface="Times New Roman" panose="02020603050405020304" pitchFamily="18" charset="0"/>
              </a:rPr>
              <a:t>: The </a:t>
            </a:r>
            <a:r>
              <a:rPr lang="en-US" sz="3600" dirty="0">
                <a:latin typeface="Times New Roman" panose="02020603050405020304" pitchFamily="18" charset="0"/>
                <a:ea typeface="Times New Roman" panose="02020603050405020304" pitchFamily="18" charset="0"/>
              </a:rPr>
              <a:t>societal </a:t>
            </a:r>
            <a:r>
              <a:rPr lang="en-US" sz="3600" dirty="0">
                <a:effectLst/>
                <a:latin typeface="Times New Roman" panose="02020603050405020304" pitchFamily="18" charset="0"/>
                <a:ea typeface="Times New Roman" panose="02020603050405020304" pitchFamily="18" charset="0"/>
              </a:rPr>
              <a:t>benefits that would result from carrying it out.</a:t>
            </a:r>
          </a:p>
        </p:txBody>
      </p:sp>
      <p:sp>
        <p:nvSpPr>
          <p:cNvPr id="2" name="TextBox 1">
            <a:extLst>
              <a:ext uri="{FF2B5EF4-FFF2-40B4-BE49-F238E27FC236}">
                <a16:creationId xmlns:a16="http://schemas.microsoft.com/office/drawing/2014/main" id="{4BAF2F55-4D8D-BD88-ABC6-3816A4DC1ECE}"/>
              </a:ext>
            </a:extLst>
          </p:cNvPr>
          <p:cNvSpPr txBox="1"/>
          <p:nvPr/>
        </p:nvSpPr>
        <p:spPr>
          <a:xfrm>
            <a:off x="434789" y="5735364"/>
            <a:ext cx="11322423" cy="646331"/>
          </a:xfrm>
          <a:prstGeom prst="rect">
            <a:avLst/>
          </a:prstGeom>
          <a:solidFill>
            <a:srgbClr val="FFFF00"/>
          </a:solidFill>
          <a:ln>
            <a:solidFill>
              <a:schemeClr val="tx1"/>
            </a:solidFill>
          </a:ln>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 initiatives are targeted towards intelligent non-experts</a:t>
            </a:r>
          </a:p>
        </p:txBody>
      </p:sp>
    </p:spTree>
    <p:extLst>
      <p:ext uri="{BB962C8B-B14F-4D97-AF65-F5344CB8AC3E}">
        <p14:creationId xmlns:p14="http://schemas.microsoft.com/office/powerpoint/2010/main" val="42643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First Three Topics Support Existing Core Programs</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422909" y="723644"/>
            <a:ext cx="11346181"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spcBef>
                <a:spcPts val="0"/>
              </a:spcBef>
              <a:spcAft>
                <a:spcPts val="0"/>
              </a:spcAft>
              <a:buFont typeface="+mj-lt"/>
              <a:buAutoNum type="arabicPeriod"/>
            </a:pPr>
            <a:r>
              <a:rPr lang="en-US" sz="3200" dirty="0">
                <a:effectLst/>
                <a:latin typeface="Times New Roman" panose="02020603050405020304" pitchFamily="18" charset="0"/>
                <a:ea typeface="Times New Roman" panose="02020603050405020304" pitchFamily="18" charset="0"/>
              </a:rPr>
              <a:t>Support the </a:t>
            </a:r>
            <a:r>
              <a:rPr lang="en-US" sz="3200" b="1" i="1" dirty="0">
                <a:effectLst/>
                <a:latin typeface="Times New Roman" panose="02020603050405020304" pitchFamily="18" charset="0"/>
                <a:ea typeface="Times New Roman" panose="02020603050405020304" pitchFamily="18" charset="0"/>
              </a:rPr>
              <a:t>nuclear structure evaluation </a:t>
            </a:r>
            <a:r>
              <a:rPr lang="en-US" sz="3200" dirty="0">
                <a:effectLst/>
                <a:latin typeface="Times New Roman" panose="02020603050405020304" pitchFamily="18" charset="0"/>
                <a:ea typeface="Times New Roman" panose="02020603050405020304" pitchFamily="18" charset="0"/>
              </a:rPr>
              <a:t>workforce to improve the currency, consistency, and accessibility of the Evaluated Nuclear Structure Data File (ENSDF);</a:t>
            </a:r>
          </a:p>
          <a:p>
            <a:pPr marL="514350" marR="0" lvl="0" indent="-514350">
              <a:spcBef>
                <a:spcPts val="0"/>
              </a:spcBef>
              <a:spcAft>
                <a:spcPts val="0"/>
              </a:spcAft>
              <a:buFont typeface="+mj-lt"/>
              <a:buAutoNum type="arabicPeriod"/>
            </a:pPr>
            <a:r>
              <a:rPr lang="en-US" sz="3200" dirty="0">
                <a:effectLst/>
                <a:latin typeface="Times New Roman" panose="02020603050405020304" pitchFamily="18" charset="0"/>
                <a:ea typeface="Times New Roman" panose="02020603050405020304" pitchFamily="18" charset="0"/>
              </a:rPr>
              <a:t>Enhance </a:t>
            </a:r>
            <a:r>
              <a:rPr lang="en-US" sz="3200" b="1" i="1" dirty="0">
                <a:effectLst/>
                <a:latin typeface="Times New Roman" panose="02020603050405020304" pitchFamily="18" charset="0"/>
                <a:ea typeface="Times New Roman" panose="02020603050405020304" pitchFamily="18" charset="0"/>
              </a:rPr>
              <a:t>nuclear reaction evaluation </a:t>
            </a:r>
            <a:r>
              <a:rPr lang="en-US" sz="3200" dirty="0">
                <a:effectLst/>
                <a:latin typeface="Times New Roman" panose="02020603050405020304" pitchFamily="18" charset="0"/>
                <a:ea typeface="Times New Roman" panose="02020603050405020304" pitchFamily="18" charset="0"/>
              </a:rPr>
              <a:t>within the USNDP in support of the Evaluated Nuclear Data File (ENDF) through expansion of the workforce and integration of high-performance computing, automation, and machine learning; </a:t>
            </a:r>
          </a:p>
          <a:p>
            <a:pPr marL="514350" marR="0" lvl="0" indent="-514350">
              <a:spcBef>
                <a:spcPts val="0"/>
              </a:spcBef>
              <a:spcAft>
                <a:spcPts val="0"/>
              </a:spcAft>
              <a:buFont typeface="+mj-lt"/>
              <a:buAutoNum type="arabicPeriod"/>
            </a:pPr>
            <a:r>
              <a:rPr lang="en-US" sz="3200" dirty="0">
                <a:effectLst/>
                <a:latin typeface="Times New Roman" panose="02020603050405020304" pitchFamily="18" charset="0"/>
                <a:ea typeface="Times New Roman" panose="02020603050405020304" pitchFamily="18" charset="0"/>
              </a:rPr>
              <a:t>Continue atomic </a:t>
            </a:r>
            <a:r>
              <a:rPr lang="en-US" sz="3200" b="1" i="1" dirty="0">
                <a:effectLst/>
                <a:latin typeface="Times New Roman" panose="02020603050405020304" pitchFamily="18" charset="0"/>
                <a:ea typeface="Times New Roman" panose="02020603050405020304" pitchFamily="18" charset="0"/>
              </a:rPr>
              <a:t>mass evaluation </a:t>
            </a:r>
            <a:r>
              <a:rPr lang="en-US" sz="3200" dirty="0">
                <a:effectLst/>
                <a:latin typeface="Times New Roman" panose="02020603050405020304" pitchFamily="18" charset="0"/>
                <a:ea typeface="Times New Roman" panose="02020603050405020304" pitchFamily="18" charset="0"/>
              </a:rPr>
              <a:t>in support AME and NUBASE databases.</a:t>
            </a:r>
          </a:p>
        </p:txBody>
      </p:sp>
      <p:sp>
        <p:nvSpPr>
          <p:cNvPr id="2" name="TextBox 1">
            <a:extLst>
              <a:ext uri="{FF2B5EF4-FFF2-40B4-BE49-F238E27FC236}">
                <a16:creationId xmlns:a16="http://schemas.microsoft.com/office/drawing/2014/main" id="{6022BE54-0D42-B6B3-470A-D0CD9902C97B}"/>
              </a:ext>
            </a:extLst>
          </p:cNvPr>
          <p:cNvSpPr txBox="1"/>
          <p:nvPr/>
        </p:nvSpPr>
        <p:spPr>
          <a:xfrm>
            <a:off x="289112" y="5735364"/>
            <a:ext cx="11613776" cy="646331"/>
          </a:xfrm>
          <a:prstGeom prst="rect">
            <a:avLst/>
          </a:prstGeom>
          <a:solidFill>
            <a:srgbClr val="FFFF00"/>
          </a:solidFill>
          <a:ln>
            <a:solidFill>
              <a:schemeClr val="tx1"/>
            </a:solidFill>
          </a:ln>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Continued support for these foundational activities is essential</a:t>
            </a:r>
          </a:p>
        </p:txBody>
      </p:sp>
    </p:spTree>
    <p:extLst>
      <p:ext uri="{BB962C8B-B14F-4D97-AF65-F5344CB8AC3E}">
        <p14:creationId xmlns:p14="http://schemas.microsoft.com/office/powerpoint/2010/main" val="40467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These are followed by 8 new initiatives</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422909" y="920868"/>
            <a:ext cx="11346181"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spcBef>
                <a:spcPts val="0"/>
              </a:spcBef>
              <a:spcAft>
                <a:spcPts val="0"/>
              </a:spcAft>
              <a:buFont typeface="+mj-lt"/>
              <a:buAutoNum type="arabicPeriod" startAt="4"/>
            </a:pPr>
            <a:r>
              <a:rPr lang="en-US" sz="2800" dirty="0">
                <a:effectLst/>
                <a:latin typeface="Times New Roman" panose="02020603050405020304" pitchFamily="18" charset="0"/>
                <a:ea typeface="Times New Roman" panose="02020603050405020304" pitchFamily="18" charset="0"/>
              </a:rPr>
              <a:t>Establish a coordinated effort to improve evaluation and modeling in </a:t>
            </a:r>
            <a:r>
              <a:rPr lang="en-US" sz="2800" b="1" i="1" dirty="0">
                <a:effectLst/>
                <a:latin typeface="Times New Roman" panose="02020603050405020304" pitchFamily="18" charset="0"/>
                <a:ea typeface="Times New Roman" panose="02020603050405020304" pitchFamily="18" charset="0"/>
              </a:rPr>
              <a:t>nuclear astrophysics </a:t>
            </a:r>
            <a:r>
              <a:rPr lang="en-US" sz="2800" dirty="0">
                <a:effectLst/>
                <a:latin typeface="Times New Roman" panose="02020603050405020304" pitchFamily="18" charset="0"/>
                <a:ea typeface="Times New Roman" panose="02020603050405020304" pitchFamily="18" charset="0"/>
              </a:rPr>
              <a:t>for stellar dynamics, multi-messenger astronomy and nucleosynthesis; </a:t>
            </a:r>
          </a:p>
          <a:p>
            <a:pPr marL="514350" marR="0" lvl="0" indent="-514350">
              <a:spcBef>
                <a:spcPts val="0"/>
              </a:spcBef>
              <a:spcAft>
                <a:spcPts val="0"/>
              </a:spcAft>
              <a:buFont typeface="+mj-lt"/>
              <a:buAutoNum type="arabicPeriod" startAt="4"/>
            </a:pPr>
            <a:r>
              <a:rPr lang="en-US" sz="2800" dirty="0">
                <a:effectLst/>
                <a:latin typeface="Times New Roman" panose="02020603050405020304" pitchFamily="18" charset="0"/>
                <a:ea typeface="Times New Roman" panose="02020603050405020304" pitchFamily="18" charset="0"/>
              </a:rPr>
              <a:t>Initiate and maintain an effort to develop and maintain nuclear structure evaluation beyond discrete states, including </a:t>
            </a:r>
            <a:r>
              <a:rPr lang="en-US" sz="2800" b="1" i="1" dirty="0">
                <a:effectLst/>
                <a:latin typeface="Times New Roman" panose="02020603050405020304" pitchFamily="18" charset="0"/>
                <a:ea typeface="Times New Roman" panose="02020603050405020304" pitchFamily="18" charset="0"/>
              </a:rPr>
              <a:t>nuclear level densities, photon strength functions and photonuclear data </a:t>
            </a:r>
            <a:r>
              <a:rPr lang="en-US" sz="2800" dirty="0">
                <a:effectLst/>
                <a:latin typeface="Times New Roman" panose="02020603050405020304" pitchFamily="18" charset="0"/>
                <a:ea typeface="Times New Roman" panose="02020603050405020304" pitchFamily="18" charset="0"/>
              </a:rPr>
              <a:t>for improved reaction modeling, and exploring nuclear structure at finite temperature;</a:t>
            </a:r>
          </a:p>
          <a:p>
            <a:pPr marL="514350" marR="0" lvl="0" indent="-514350">
              <a:spcBef>
                <a:spcPts val="0"/>
              </a:spcBef>
              <a:spcAft>
                <a:spcPts val="0"/>
              </a:spcAft>
              <a:buFont typeface="+mj-lt"/>
              <a:buAutoNum type="arabicPeriod" startAt="4"/>
            </a:pPr>
            <a:r>
              <a:rPr lang="en-US" sz="2800" dirty="0">
                <a:effectLst/>
                <a:latin typeface="Times New Roman" panose="02020603050405020304" pitchFamily="18" charset="0"/>
                <a:ea typeface="Times New Roman" panose="02020603050405020304" pitchFamily="18" charset="0"/>
              </a:rPr>
              <a:t>Maintain an ongoing </a:t>
            </a:r>
            <a:r>
              <a:rPr lang="en-US" sz="2800" dirty="0">
                <a:latin typeface="Times New Roman" panose="02020603050405020304" pitchFamily="18" charset="0"/>
                <a:ea typeface="Times New Roman" panose="02020603050405020304" pitchFamily="18" charset="0"/>
              </a:rPr>
              <a:t>effort for </a:t>
            </a:r>
            <a:r>
              <a:rPr lang="en-US" sz="2800" b="1" i="1" dirty="0">
                <a:effectLst/>
                <a:latin typeface="Times New Roman" panose="02020603050405020304" pitchFamily="18" charset="0"/>
                <a:ea typeface="Times New Roman" panose="02020603050405020304" pitchFamily="18" charset="0"/>
              </a:rPr>
              <a:t>correlated fission data evaluation</a:t>
            </a:r>
            <a:r>
              <a:rPr lang="en-US" sz="2800" dirty="0">
                <a:effectLst/>
                <a:latin typeface="Times New Roman" panose="02020603050405020304" pitchFamily="18" charset="0"/>
                <a:ea typeface="Times New Roman" panose="02020603050405020304" pitchFamily="18" charset="0"/>
              </a:rPr>
              <a:t>, including cross sections, fragment yields, </a:t>
            </a:r>
            <a:r>
              <a:rPr lang="en-US" sz="2800" dirty="0">
                <a:effectLst/>
                <a:latin typeface="Symbol" pitchFamily="2" charset="2"/>
                <a:ea typeface="Times New Roman" panose="02020603050405020304" pitchFamily="18" charset="0"/>
              </a:rPr>
              <a:t>n</a:t>
            </a:r>
            <a:r>
              <a:rPr lang="en-US" sz="2800" dirty="0">
                <a:effectLst/>
                <a:latin typeface="Times New Roman" panose="02020603050405020304" pitchFamily="18" charset="0"/>
                <a:ea typeface="Times New Roman" panose="02020603050405020304" pitchFamily="18" charset="0"/>
              </a:rPr>
              <a:t>(A), </a:t>
            </a:r>
            <a:r>
              <a:rPr lang="en-US" sz="2800" dirty="0">
                <a:effectLst/>
                <a:latin typeface="Symbol" pitchFamily="2" charset="2"/>
                <a:ea typeface="Times New Roman" panose="02020603050405020304" pitchFamily="18" charset="0"/>
              </a:rPr>
              <a:t>n</a:t>
            </a:r>
            <a:r>
              <a:rPr lang="en-US" sz="2800" dirty="0">
                <a:effectLst/>
                <a:latin typeface="Times New Roman" panose="02020603050405020304" pitchFamily="18" charset="0"/>
                <a:ea typeface="Times New Roman" panose="02020603050405020304" pitchFamily="18" charset="0"/>
              </a:rPr>
              <a:t>(E</a:t>
            </a:r>
            <a:r>
              <a:rPr lang="en-US" sz="2800" baseline="-25000" dirty="0">
                <a:effectLst/>
                <a:latin typeface="Symbol" pitchFamily="2" charset="2"/>
                <a:ea typeface="Times New Roman" panose="02020603050405020304" pitchFamily="18" charset="0"/>
              </a:rPr>
              <a:t>n</a:t>
            </a:r>
            <a:r>
              <a:rPr lang="en-US" sz="2800" dirty="0">
                <a:effectLst/>
                <a:latin typeface="Times New Roman" panose="02020603050405020304" pitchFamily="18" charset="0"/>
                <a:ea typeface="Times New Roman" panose="02020603050405020304" pitchFamily="18" charset="0"/>
              </a:rPr>
              <a:t>) for nuclear energy, national security, nonproliferation and basic science;</a:t>
            </a:r>
          </a:p>
          <a:p>
            <a:pPr marL="514350" marR="0" lvl="0" indent="-514350">
              <a:spcBef>
                <a:spcPts val="0"/>
              </a:spcBef>
              <a:spcAft>
                <a:spcPts val="0"/>
              </a:spcAft>
              <a:buFont typeface="+mj-lt"/>
              <a:buAutoNum type="arabicPeriod" startAt="4"/>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134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These are followed by 8 new initiatives (cont.)</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205740" y="589719"/>
            <a:ext cx="11780519"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spcBef>
                <a:spcPts val="0"/>
              </a:spcBef>
              <a:spcAft>
                <a:spcPts val="0"/>
              </a:spcAft>
              <a:buFont typeface="+mj-lt"/>
              <a:buAutoNum type="arabicPeriod" startAt="7"/>
            </a:pPr>
            <a:r>
              <a:rPr lang="en-US" sz="2800" dirty="0">
                <a:effectLst/>
                <a:latin typeface="Times New Roman" panose="02020603050405020304" pitchFamily="18" charset="0"/>
                <a:ea typeface="Times New Roman" panose="02020603050405020304" pitchFamily="18" charset="0"/>
              </a:rPr>
              <a:t>Form a panel of experts to annually update </a:t>
            </a:r>
            <a:r>
              <a:rPr lang="en-US" sz="2800" b="1" i="1" dirty="0">
                <a:effectLst/>
                <a:latin typeface="Times New Roman" panose="02020603050405020304" pitchFamily="18" charset="0"/>
                <a:ea typeface="Times New Roman" panose="02020603050405020304" pitchFamily="18" charset="0"/>
              </a:rPr>
              <a:t>key evaluated decay data </a:t>
            </a:r>
            <a:r>
              <a:rPr lang="en-US" sz="2800" dirty="0">
                <a:effectLst/>
                <a:latin typeface="Times New Roman" panose="02020603050405020304" pitchFamily="18" charset="0"/>
                <a:ea typeface="Times New Roman" panose="02020603050405020304" pitchFamily="18" charset="0"/>
              </a:rPr>
              <a:t>for targeted high-value nuclides for national security, nonproliferation and medical applications;</a:t>
            </a:r>
          </a:p>
          <a:p>
            <a:pPr marL="514350" marR="0" lvl="0" indent="-514350">
              <a:spcBef>
                <a:spcPts val="0"/>
              </a:spcBef>
              <a:spcAft>
                <a:spcPts val="0"/>
              </a:spcAft>
              <a:buFont typeface="+mj-lt"/>
              <a:buAutoNum type="arabicPeriod" startAt="7"/>
            </a:pPr>
            <a:r>
              <a:rPr lang="en-US" sz="2800" dirty="0">
                <a:effectLst/>
                <a:latin typeface="Times New Roman" panose="02020603050405020304" pitchFamily="18" charset="0"/>
                <a:ea typeface="Times New Roman" panose="02020603050405020304" pitchFamily="18" charset="0"/>
              </a:rPr>
              <a:t>Maintain </a:t>
            </a:r>
            <a:r>
              <a:rPr lang="en-US" sz="2800" b="1" i="1" dirty="0">
                <a:effectLst/>
                <a:latin typeface="Times New Roman" panose="02020603050405020304" pitchFamily="18" charset="0"/>
                <a:ea typeface="Times New Roman" panose="02020603050405020304" pitchFamily="18" charset="0"/>
              </a:rPr>
              <a:t>comprehensive, consistent (n,x) structure and reaction data </a:t>
            </a:r>
            <a:r>
              <a:rPr lang="en-US" sz="2800" dirty="0">
                <a:effectLst/>
                <a:latin typeface="Times New Roman" panose="02020603050405020304" pitchFamily="18" charset="0"/>
                <a:ea typeface="Times New Roman" panose="02020603050405020304" pitchFamily="18" charset="0"/>
              </a:rPr>
              <a:t>for energy, national security, nonproliferation &amp; planetary nuclear spectroscopy;</a:t>
            </a:r>
          </a:p>
          <a:p>
            <a:pPr marL="514350" marR="0" lvl="0" indent="-514350">
              <a:spcBef>
                <a:spcPts val="0"/>
              </a:spcBef>
              <a:spcAft>
                <a:spcPts val="0"/>
              </a:spcAft>
              <a:buFont typeface="+mj-lt"/>
              <a:buAutoNum type="arabicPeriod" startAt="7"/>
            </a:pPr>
            <a:r>
              <a:rPr lang="en-US" sz="2800" dirty="0">
                <a:effectLst/>
                <a:latin typeface="Times New Roman" panose="02020603050405020304" pitchFamily="18" charset="0"/>
                <a:ea typeface="Times New Roman" panose="02020603050405020304" pitchFamily="18" charset="0"/>
              </a:rPr>
              <a:t>Develop and maintain </a:t>
            </a:r>
            <a:r>
              <a:rPr lang="en-US" sz="2800" b="1" i="1" dirty="0">
                <a:effectLst/>
                <a:latin typeface="Times New Roman" panose="02020603050405020304" pitchFamily="18" charset="0"/>
                <a:ea typeface="Times New Roman" panose="02020603050405020304" pitchFamily="18" charset="0"/>
              </a:rPr>
              <a:t>evaluated charged-particle stopping power data </a:t>
            </a:r>
            <a:r>
              <a:rPr lang="en-US" sz="2800" dirty="0">
                <a:effectLst/>
                <a:latin typeface="Times New Roman" panose="02020603050405020304" pitchFamily="18" charset="0"/>
                <a:ea typeface="Times New Roman" panose="02020603050405020304" pitchFamily="18" charset="0"/>
              </a:rPr>
              <a:t>for detector design, space effects, isotope production and ion beam therapy; </a:t>
            </a:r>
          </a:p>
          <a:p>
            <a:pPr marL="514350" marR="0" lvl="0" indent="-514350">
              <a:spcBef>
                <a:spcPts val="0"/>
              </a:spcBef>
              <a:spcAft>
                <a:spcPts val="0"/>
              </a:spcAft>
              <a:buFont typeface="+mj-lt"/>
              <a:buAutoNum type="arabicPeriod" startAt="7"/>
            </a:pPr>
            <a:r>
              <a:rPr lang="en-US" sz="2800" dirty="0">
                <a:latin typeface="Times New Roman" panose="02020603050405020304" pitchFamily="18" charset="0"/>
                <a:ea typeface="Times New Roman" panose="02020603050405020304" pitchFamily="18" charset="0"/>
              </a:rPr>
              <a:t>Extend</a:t>
            </a:r>
            <a:r>
              <a:rPr lang="en-US" sz="2800" b="1" i="1" dirty="0">
                <a:latin typeface="Times New Roman" panose="02020603050405020304" pitchFamily="18" charset="0"/>
                <a:ea typeface="Times New Roman" panose="02020603050405020304" pitchFamily="18" charset="0"/>
              </a:rPr>
              <a:t> reaction evaluation to h</a:t>
            </a:r>
            <a:r>
              <a:rPr lang="en-US" sz="2800" b="1" i="1" dirty="0">
                <a:effectLst/>
                <a:latin typeface="Times New Roman" panose="02020603050405020304" pitchFamily="18" charset="0"/>
                <a:ea typeface="Times New Roman" panose="02020603050405020304" pitchFamily="18" charset="0"/>
              </a:rPr>
              <a:t>igher energies </a:t>
            </a:r>
            <a:r>
              <a:rPr lang="en-US" sz="2800" dirty="0">
                <a:effectLst/>
                <a:latin typeface="Times New Roman" panose="02020603050405020304" pitchFamily="18" charset="0"/>
                <a:ea typeface="Times New Roman" panose="02020603050405020304" pitchFamily="18" charset="0"/>
              </a:rPr>
              <a:t>for space exploration and medical nuclide production.</a:t>
            </a:r>
          </a:p>
          <a:p>
            <a:pPr marL="514350" marR="0" lvl="0" indent="-514350">
              <a:spcBef>
                <a:spcPts val="0"/>
              </a:spcBef>
              <a:spcAft>
                <a:spcPts val="0"/>
              </a:spcAft>
              <a:buFont typeface="+mj-lt"/>
              <a:buAutoNum type="arabicPeriod" startAt="7"/>
            </a:pPr>
            <a:r>
              <a:rPr lang="en-US" sz="2800" dirty="0">
                <a:effectLst/>
                <a:latin typeface="Times New Roman" panose="02020603050405020304" pitchFamily="18" charset="0"/>
                <a:ea typeface="Times New Roman" panose="02020603050405020304" pitchFamily="18" charset="0"/>
              </a:rPr>
              <a:t>Address </a:t>
            </a:r>
            <a:r>
              <a:rPr lang="en-US" sz="2800" b="1" i="1" dirty="0">
                <a:effectLst/>
                <a:latin typeface="Times New Roman" panose="02020603050405020304" pitchFamily="18" charset="0"/>
                <a:ea typeface="Times New Roman" panose="02020603050405020304" pitchFamily="18" charset="0"/>
              </a:rPr>
              <a:t>Nuclear Data for fusion energy systems </a:t>
            </a:r>
            <a:r>
              <a:rPr lang="en-US" sz="2800" dirty="0">
                <a:effectLst/>
                <a:latin typeface="Times New Roman" panose="02020603050405020304" pitchFamily="18" charset="0"/>
                <a:ea typeface="Times New Roman" panose="02020603050405020304" pitchFamily="18" charset="0"/>
              </a:rPr>
              <a:t>including tritium production and materials damage cross section.  </a:t>
            </a:r>
          </a:p>
          <a:p>
            <a:pPr marL="514350" marR="0" lvl="0" indent="-514350">
              <a:spcBef>
                <a:spcPts val="0"/>
              </a:spcBef>
              <a:spcAft>
                <a:spcPts val="0"/>
              </a:spcAft>
              <a:buFont typeface="+mj-lt"/>
              <a:buAutoNum type="arabicPeriod" startAt="7"/>
            </a:pPr>
            <a:endParaRPr lang="en-US" sz="2800" dirty="0">
              <a:effectLst/>
              <a:latin typeface="Times New Roman" panose="02020603050405020304" pitchFamily="18" charset="0"/>
              <a:ea typeface="Times New Roman" panose="02020603050405020304" pitchFamily="18" charset="0"/>
            </a:endParaRPr>
          </a:p>
          <a:p>
            <a:pPr marL="514350" marR="0" lvl="0" indent="-514350">
              <a:spcBef>
                <a:spcPts val="0"/>
              </a:spcBef>
              <a:spcAft>
                <a:spcPts val="0"/>
              </a:spcAft>
              <a:buFont typeface="+mj-lt"/>
              <a:buAutoNum type="arabicPeriod" startAt="7"/>
            </a:pPr>
            <a:endParaRPr lang="en-US" sz="2800" dirty="0">
              <a:effectLst/>
              <a:latin typeface="Times New Roman" panose="02020603050405020304" pitchFamily="18" charset="0"/>
              <a:ea typeface="Times New Roman" panose="02020603050405020304" pitchFamily="18" charset="0"/>
            </a:endParaRPr>
          </a:p>
          <a:p>
            <a:pPr marL="514350" marR="0" lvl="0" indent="-514350">
              <a:spcBef>
                <a:spcPts val="0"/>
              </a:spcBef>
              <a:spcAft>
                <a:spcPts val="0"/>
              </a:spcAft>
              <a:buFont typeface="+mj-lt"/>
              <a:buAutoNum type="arabicPeriod" startAt="7"/>
            </a:pPr>
            <a:endParaRPr lang="en-US" sz="2800" dirty="0">
              <a:effectLst/>
              <a:latin typeface="Times New Roman" panose="02020603050405020304" pitchFamily="18" charset="0"/>
              <a:ea typeface="Times New Roman" panose="02020603050405020304" pitchFamily="18" charset="0"/>
            </a:endParaRPr>
          </a:p>
          <a:p>
            <a:pPr marL="514350" marR="0" lvl="0" indent="-514350">
              <a:spcBef>
                <a:spcPts val="0"/>
              </a:spcBef>
              <a:spcAft>
                <a:spcPts val="0"/>
              </a:spcAft>
              <a:buFont typeface="+mj-lt"/>
              <a:buAutoNum type="arabicPeriod" startAt="7"/>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94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275997"/>
          </a:xfrm>
        </p:spPr>
        <p:txBody>
          <a:bodyPr>
            <a:normAutofit fontScale="90000"/>
          </a:bodyPr>
          <a:lstStyle/>
          <a:p>
            <a:r>
              <a:rPr lang="en-US" sz="3400" b="0" dirty="0">
                <a:solidFill>
                  <a:schemeClr val="tx1"/>
                </a:solidFill>
                <a:latin typeface="Times New Roman" panose="02020603050405020304" pitchFamily="18" charset="0"/>
                <a:ea typeface="Helvetica" charset="0"/>
                <a:cs typeface="Times New Roman" panose="02020603050405020304" pitchFamily="18" charset="0"/>
              </a:rPr>
              <a:t>In 2022 NSAC was asked to prepare two reports </a:t>
            </a:r>
            <a:r>
              <a:rPr lang="en-US" sz="3400" b="0" i="1" dirty="0">
                <a:solidFill>
                  <a:schemeClr val="tx1"/>
                </a:solidFill>
                <a:latin typeface="Times New Roman" panose="02020603050405020304" pitchFamily="18" charset="0"/>
                <a:ea typeface="Helvetica" charset="0"/>
                <a:cs typeface="Times New Roman" panose="02020603050405020304" pitchFamily="18" charset="0"/>
              </a:rPr>
              <a:t>“to assess challenges, opportunities, and priorities for effective stewardship of nuclear data”</a:t>
            </a:r>
          </a:p>
        </p:txBody>
      </p:sp>
      <p:pic>
        <p:nvPicPr>
          <p:cNvPr id="7" name="Picture 6">
            <a:extLst>
              <a:ext uri="{FF2B5EF4-FFF2-40B4-BE49-F238E27FC236}">
                <a16:creationId xmlns:a16="http://schemas.microsoft.com/office/drawing/2014/main" id="{29B15B52-3D8C-9809-78BF-F0CA905CE177}"/>
              </a:ext>
            </a:extLst>
          </p:cNvPr>
          <p:cNvPicPr>
            <a:picLocks noChangeAspect="1"/>
          </p:cNvPicPr>
          <p:nvPr/>
        </p:nvPicPr>
        <p:blipFill>
          <a:blip r:embed="rId3"/>
          <a:stretch>
            <a:fillRect/>
          </a:stretch>
        </p:blipFill>
        <p:spPr>
          <a:xfrm>
            <a:off x="0" y="1156837"/>
            <a:ext cx="7371343" cy="4164809"/>
          </a:xfrm>
          <a:prstGeom prst="rect">
            <a:avLst/>
          </a:prstGeom>
        </p:spPr>
      </p:pic>
      <p:sp>
        <p:nvSpPr>
          <p:cNvPr id="8" name="TextBox 7">
            <a:extLst>
              <a:ext uri="{FF2B5EF4-FFF2-40B4-BE49-F238E27FC236}">
                <a16:creationId xmlns:a16="http://schemas.microsoft.com/office/drawing/2014/main" id="{74A96273-E77F-5E68-FBA4-CFD4BEBF5C8F}"/>
              </a:ext>
            </a:extLst>
          </p:cNvPr>
          <p:cNvSpPr txBox="1"/>
          <p:nvPr/>
        </p:nvSpPr>
        <p:spPr>
          <a:xfrm>
            <a:off x="8104094" y="1209096"/>
            <a:ext cx="3679603" cy="3970318"/>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“Increasingly, access to accurate, reliable nuclear data plays an essential role in the success of Federal missions such as </a:t>
            </a:r>
            <a:r>
              <a:rPr lang="en-US" b="1" i="1" dirty="0">
                <a:latin typeface="Times New Roman" panose="02020603050405020304" pitchFamily="18" charset="0"/>
                <a:cs typeface="Times New Roman" panose="02020603050405020304" pitchFamily="18" charset="0"/>
              </a:rPr>
              <a:t>non-proliferation, nuclear forensics, homeland security, national defense, space exploration, clean energy generation, and scientific research. </a:t>
            </a:r>
            <a:r>
              <a:rPr lang="en-US" i="1" dirty="0">
                <a:latin typeface="Times New Roman" panose="02020603050405020304" pitchFamily="18" charset="0"/>
                <a:cs typeface="Times New Roman" panose="02020603050405020304" pitchFamily="18" charset="0"/>
              </a:rPr>
              <a:t>Data access is also key to innovative commercial developments such as new medicines, </a:t>
            </a:r>
            <a:r>
              <a:rPr lang="en-US" b="1" i="1" dirty="0">
                <a:latin typeface="Times New Roman" panose="02020603050405020304" pitchFamily="18" charset="0"/>
                <a:cs typeface="Times New Roman" panose="02020603050405020304" pitchFamily="18" charset="0"/>
              </a:rPr>
              <a:t>automated industrial controls, energy exploration, energy security, nuclear reactor design, and isotope production</a:t>
            </a:r>
            <a:r>
              <a:rPr lang="en-US" i="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3114618-D282-586B-EA21-4534272AE1E9}"/>
              </a:ext>
            </a:extLst>
          </p:cNvPr>
          <p:cNvSpPr txBox="1"/>
          <p:nvPr/>
        </p:nvSpPr>
        <p:spPr>
          <a:xfrm>
            <a:off x="603817" y="5321646"/>
            <a:ext cx="11354583" cy="954107"/>
          </a:xfrm>
          <a:prstGeom prst="rect">
            <a:avLst/>
          </a:prstGeom>
          <a:solidFill>
            <a:srgbClr val="FFFF00"/>
          </a:solidFill>
          <a:ln>
            <a:solidFill>
              <a:schemeClr val="accent1">
                <a:shade val="95000"/>
                <a:satMod val="105000"/>
              </a:schemeClr>
            </a:solidFill>
          </a:ln>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Goal: </a:t>
            </a:r>
            <a:r>
              <a:rPr lang="en-US" sz="2800" i="1" dirty="0">
                <a:latin typeface="Times New Roman" panose="02020603050405020304" pitchFamily="18" charset="0"/>
                <a:cs typeface="Times New Roman" panose="02020603050405020304" pitchFamily="18" charset="0"/>
              </a:rPr>
              <a:t>“To develop a strategic plan with prioritized recommendations to guide</a:t>
            </a:r>
          </a:p>
          <a:p>
            <a:pPr algn="ctr"/>
            <a:r>
              <a:rPr lang="en-US" sz="2800" i="1" dirty="0">
                <a:latin typeface="Times New Roman" panose="02020603050405020304" pitchFamily="18" charset="0"/>
                <a:cs typeface="Times New Roman" panose="02020603050405020304" pitchFamily="18" charset="0"/>
              </a:rPr>
              <a:t>federal investment in the U.S. Nuclear Data Program (USNDP)” </a:t>
            </a:r>
          </a:p>
        </p:txBody>
      </p:sp>
    </p:spTree>
    <p:extLst>
      <p:ext uri="{BB962C8B-B14F-4D97-AF65-F5344CB8AC3E}">
        <p14:creationId xmlns:p14="http://schemas.microsoft.com/office/powerpoint/2010/main" val="2413199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last three initiatives build a robust nuclear data infrastructure for the 21</a:t>
            </a:r>
            <a:r>
              <a:rPr lang="en-US" sz="4000" b="0" baseline="30000" dirty="0">
                <a:solidFill>
                  <a:schemeClr val="tx1"/>
                </a:solidFill>
                <a:latin typeface="Times New Roman"/>
                <a:cs typeface="Times New Roman"/>
              </a:rPr>
              <a:t>st</a:t>
            </a:r>
            <a:r>
              <a:rPr lang="en-US" sz="4000" b="0" dirty="0">
                <a:solidFill>
                  <a:schemeClr val="tx1"/>
                </a:solidFill>
                <a:latin typeface="Times New Roman"/>
                <a:cs typeface="Times New Roman"/>
              </a:rPr>
              <a:t> century</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422909" y="1247187"/>
            <a:ext cx="11346181"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0" indent="-514350">
              <a:spcBef>
                <a:spcPts val="0"/>
              </a:spcBef>
              <a:spcAft>
                <a:spcPts val="0"/>
              </a:spcAft>
              <a:buFont typeface="+mj-lt"/>
              <a:buAutoNum type="arabicPeriod" startAt="12"/>
            </a:pPr>
            <a:r>
              <a:rPr lang="en-US" sz="3200" dirty="0">
                <a:effectLst/>
                <a:latin typeface="Times New Roman" panose="02020603050405020304" pitchFamily="18" charset="0"/>
                <a:ea typeface="Times New Roman" panose="02020603050405020304" pitchFamily="18" charset="0"/>
              </a:rPr>
              <a:t>The continued </a:t>
            </a:r>
            <a:r>
              <a:rPr lang="en-US" sz="3200" b="1" i="1" dirty="0">
                <a:effectLst/>
                <a:latin typeface="Times New Roman" panose="02020603050405020304" pitchFamily="18" charset="0"/>
                <a:ea typeface="Times New Roman" panose="02020603050405020304" pitchFamily="18" charset="0"/>
              </a:rPr>
              <a:t>development of new data formats </a:t>
            </a:r>
            <a:r>
              <a:rPr lang="en-US" sz="3200" dirty="0">
                <a:effectLst/>
                <a:latin typeface="Times New Roman" panose="02020603050405020304" pitchFamily="18" charset="0"/>
                <a:ea typeface="Times New Roman" panose="02020603050405020304" pitchFamily="18" charset="0"/>
              </a:rPr>
              <a:t>to accommodate all nuclear data types and improve access by modern software systems.</a:t>
            </a:r>
          </a:p>
          <a:p>
            <a:pPr marL="514350" marR="0" lvl="0" indent="-514350">
              <a:spcBef>
                <a:spcPts val="0"/>
              </a:spcBef>
              <a:spcAft>
                <a:spcPts val="0"/>
              </a:spcAft>
              <a:buFont typeface="+mj-lt"/>
              <a:buAutoNum type="arabicPeriod" startAt="12"/>
            </a:pPr>
            <a:r>
              <a:rPr lang="en-US" sz="3200" dirty="0">
                <a:effectLst/>
                <a:latin typeface="Times New Roman" panose="02020603050405020304" pitchFamily="18" charset="0"/>
                <a:ea typeface="Times New Roman" panose="02020603050405020304" pitchFamily="18" charset="0"/>
              </a:rPr>
              <a:t>The </a:t>
            </a:r>
            <a:r>
              <a:rPr lang="en-US" sz="3200" b="1" i="1" dirty="0">
                <a:effectLst/>
                <a:latin typeface="Times New Roman" panose="02020603050405020304" pitchFamily="18" charset="0"/>
                <a:ea typeface="Times New Roman" panose="02020603050405020304" pitchFamily="18" charset="0"/>
              </a:rPr>
              <a:t>design and incorporation of artificial intelligence and machine learning </a:t>
            </a:r>
            <a:r>
              <a:rPr lang="en-US" sz="3200" dirty="0">
                <a:effectLst/>
                <a:latin typeface="Times New Roman" panose="02020603050405020304" pitchFamily="18" charset="0"/>
                <a:ea typeface="Times New Roman" panose="02020603050405020304" pitchFamily="18" charset="0"/>
              </a:rPr>
              <a:t>tools to improve the nuclear data evaluation process.</a:t>
            </a:r>
          </a:p>
          <a:p>
            <a:pPr marL="514350" marR="0" lvl="0" indent="-514350">
              <a:spcBef>
                <a:spcPts val="0"/>
              </a:spcBef>
              <a:spcAft>
                <a:spcPts val="0"/>
              </a:spcAft>
              <a:buFont typeface="+mj-lt"/>
              <a:buAutoNum type="arabicPeriod" startAt="12"/>
            </a:pPr>
            <a:r>
              <a:rPr lang="en-US" sz="3200" dirty="0">
                <a:effectLst/>
                <a:latin typeface="Times New Roman" panose="02020603050405020304" pitchFamily="18" charset="0"/>
                <a:ea typeface="Times New Roman" panose="02020603050405020304" pitchFamily="18" charset="0"/>
              </a:rPr>
              <a:t>The creation of an infrastructure for </a:t>
            </a:r>
            <a:r>
              <a:rPr lang="en-US" sz="3200" b="1" i="1" dirty="0">
                <a:effectLst/>
                <a:latin typeface="Times New Roman" panose="02020603050405020304" pitchFamily="18" charset="0"/>
                <a:ea typeface="Times New Roman" panose="02020603050405020304" pitchFamily="18" charset="0"/>
              </a:rPr>
              <a:t>open data and data preservation </a:t>
            </a:r>
            <a:r>
              <a:rPr lang="en-US" sz="3200" dirty="0">
                <a:effectLst/>
                <a:latin typeface="Times New Roman" panose="02020603050405020304" pitchFamily="18" charset="0"/>
                <a:ea typeface="Times New Roman" panose="02020603050405020304" pitchFamily="18" charset="0"/>
              </a:rPr>
              <a:t>for use by the entire nuclear physics community.</a:t>
            </a:r>
          </a:p>
          <a:p>
            <a:pPr marL="514350" marR="0" lvl="0" indent="-514350">
              <a:spcBef>
                <a:spcPts val="0"/>
              </a:spcBef>
              <a:spcAft>
                <a:spcPts val="0"/>
              </a:spcAft>
              <a:buFont typeface="+mj-lt"/>
              <a:buAutoNum type="arabicPeriod" startAt="12"/>
            </a:pP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6C78867-BD1B-233F-8C15-8026A938319C}"/>
              </a:ext>
            </a:extLst>
          </p:cNvPr>
          <p:cNvSpPr txBox="1"/>
          <p:nvPr/>
        </p:nvSpPr>
        <p:spPr>
          <a:xfrm>
            <a:off x="976650" y="5638843"/>
            <a:ext cx="10238700" cy="646331"/>
          </a:xfrm>
          <a:prstGeom prst="rect">
            <a:avLst/>
          </a:prstGeom>
          <a:solidFill>
            <a:srgbClr val="FFFF00"/>
          </a:solidFill>
          <a:ln>
            <a:solidFill>
              <a:srgbClr val="0432FF"/>
            </a:solidFill>
          </a:ln>
        </p:spPr>
        <p:txBody>
          <a:bodyPr wrap="none" rtlCol="0">
            <a:spAutoFit/>
          </a:bodyPr>
          <a:lstStyle/>
          <a:p>
            <a:r>
              <a:rPr lang="en-US" sz="3600" dirty="0">
                <a:latin typeface="Times New Roman" panose="02020603050405020304" pitchFamily="18" charset="0"/>
                <a:cs typeface="Times New Roman" panose="02020603050405020304" pitchFamily="18" charset="0"/>
              </a:rPr>
              <a:t>Each new initiative requires 1-2 FTE an ongoing basis</a:t>
            </a:r>
          </a:p>
        </p:txBody>
      </p:sp>
    </p:spTree>
    <p:extLst>
      <p:ext uri="{BB962C8B-B14F-4D97-AF65-F5344CB8AC3E}">
        <p14:creationId xmlns:p14="http://schemas.microsoft.com/office/powerpoint/2010/main" val="296099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13CEAF0-DAFD-2EF1-266B-4BA582BC7738}"/>
              </a:ext>
            </a:extLst>
          </p:cNvPr>
          <p:cNvGraphicFramePr/>
          <p:nvPr>
            <p:extLst>
              <p:ext uri="{D42A27DB-BD31-4B8C-83A1-F6EECF244321}">
                <p14:modId xmlns:p14="http://schemas.microsoft.com/office/powerpoint/2010/main" val="4101954701"/>
              </p:ext>
            </p:extLst>
          </p:nvPr>
        </p:nvGraphicFramePr>
        <p:xfrm>
          <a:off x="884817" y="920868"/>
          <a:ext cx="10698480" cy="50901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time scale of this expansion can be adjusted to fit funding and recruitment profiles</a:t>
            </a:r>
            <a:endParaRPr lang="en-US" sz="4000" dirty="0">
              <a:solidFill>
                <a:schemeClr val="tx1"/>
              </a:solidFill>
              <a:latin typeface="Times New Roman"/>
              <a:cs typeface="Times New Roman"/>
            </a:endParaRPr>
          </a:p>
        </p:txBody>
      </p:sp>
    </p:spTree>
    <p:extLst>
      <p:ext uri="{BB962C8B-B14F-4D97-AF65-F5344CB8AC3E}">
        <p14:creationId xmlns:p14="http://schemas.microsoft.com/office/powerpoint/2010/main" val="345363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E52416-5B34-02B8-7426-716D501EB448}"/>
              </a:ext>
            </a:extLst>
          </p:cNvPr>
          <p:cNvSpPr txBox="1">
            <a:spLocks/>
          </p:cNvSpPr>
          <p:nvPr/>
        </p:nvSpPr>
        <p:spPr>
          <a:xfrm>
            <a:off x="290945" y="2"/>
            <a:ext cx="11582399" cy="809750"/>
          </a:xfrm>
          <a:prstGeom prst="rect">
            <a:avLst/>
          </a:prstGeom>
        </p:spPr>
        <p:txBody>
          <a:bodyPr vert="horz" lIns="91440" tIns="45720" rIns="91440" bIns="45720" rtlCol="0" anchor="b" anchorCtr="0">
            <a:normAutofit/>
          </a:bodyPr>
          <a:lstStyle>
            <a:lvl1pPr algn="ctr" defTabSz="457200" rtl="0" eaLnBrk="1" latinLnBrk="0" hangingPunct="1">
              <a:spcBef>
                <a:spcPct val="0"/>
              </a:spcBef>
              <a:buNone/>
              <a:defRPr sz="5400" b="1" i="0" kern="1200" cap="none" baseline="0">
                <a:solidFill>
                  <a:schemeClr val="bg1"/>
                </a:solidFill>
                <a:latin typeface="Arial" panose="020B0604020202020204" pitchFamily="34" charset="0"/>
                <a:ea typeface="+mj-ea"/>
                <a:cs typeface="+mj-cs"/>
              </a:defRPr>
            </a:lvl1pPr>
          </a:lstStyle>
          <a:p>
            <a:r>
              <a:rPr lang="en-US" sz="4400" b="0" dirty="0">
                <a:solidFill>
                  <a:schemeClr val="tx1"/>
                </a:solidFill>
                <a:latin typeface="Times New Roman" panose="02020603050405020304" pitchFamily="18" charset="0"/>
                <a:ea typeface="Helvetica" charset="0"/>
                <a:cs typeface="Times New Roman" panose="02020603050405020304" pitchFamily="18" charset="0"/>
              </a:rPr>
              <a:t>Conclusions</a:t>
            </a:r>
          </a:p>
        </p:txBody>
      </p:sp>
      <p:sp>
        <p:nvSpPr>
          <p:cNvPr id="6" name="Content Placeholder 1">
            <a:extLst>
              <a:ext uri="{FF2B5EF4-FFF2-40B4-BE49-F238E27FC236}">
                <a16:creationId xmlns:a16="http://schemas.microsoft.com/office/drawing/2014/main" id="{D82734F0-9117-910A-90A8-EA62720AC0AA}"/>
              </a:ext>
            </a:extLst>
          </p:cNvPr>
          <p:cNvSpPr txBox="1">
            <a:spLocks/>
          </p:cNvSpPr>
          <p:nvPr/>
        </p:nvSpPr>
        <p:spPr>
          <a:xfrm>
            <a:off x="290944" y="809752"/>
            <a:ext cx="11582400" cy="572869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0" indent="-920750"/>
            <a:r>
              <a:rPr lang="en-US" sz="4000" dirty="0">
                <a:latin typeface="Times New Roman"/>
                <a:cs typeface="Times New Roman"/>
              </a:rPr>
              <a:t>A few typos have been corrected since the 2/13/23 release.</a:t>
            </a:r>
          </a:p>
          <a:p>
            <a:pPr marL="920750" indent="-920750"/>
            <a:r>
              <a:rPr lang="en-US" sz="4000" dirty="0">
                <a:latin typeface="Times New Roman"/>
                <a:cs typeface="Times New Roman"/>
              </a:rPr>
              <a:t>Input from the report will be used for portions of the Long Range Plan (e.g., applications, low-energy program etc.)</a:t>
            </a:r>
          </a:p>
        </p:txBody>
      </p:sp>
      <p:sp>
        <p:nvSpPr>
          <p:cNvPr id="2" name="Title 2">
            <a:extLst>
              <a:ext uri="{FF2B5EF4-FFF2-40B4-BE49-F238E27FC236}">
                <a16:creationId xmlns:a16="http://schemas.microsoft.com/office/drawing/2014/main" id="{A2032EEA-B1EB-AE58-6235-BB97323DFDE8}"/>
              </a:ext>
            </a:extLst>
          </p:cNvPr>
          <p:cNvSpPr txBox="1">
            <a:spLocks/>
          </p:cNvSpPr>
          <p:nvPr/>
        </p:nvSpPr>
        <p:spPr>
          <a:xfrm>
            <a:off x="450964" y="5120640"/>
            <a:ext cx="11262360" cy="1081395"/>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5400" b="1" i="0" kern="1200" cap="none" baseline="0">
                <a:solidFill>
                  <a:schemeClr val="bg1"/>
                </a:solidFill>
                <a:latin typeface="Arial" panose="020B0604020202020204" pitchFamily="34" charset="0"/>
                <a:ea typeface="+mj-ea"/>
                <a:cs typeface="+mj-cs"/>
              </a:defRPr>
            </a:lvl1pPr>
          </a:lstStyle>
          <a:p>
            <a:r>
              <a:rPr lang="en-US" sz="3600" i="1" dirty="0">
                <a:solidFill>
                  <a:schemeClr val="tx1"/>
                </a:solidFill>
                <a:latin typeface="Times New Roman"/>
                <a:cs typeface="Times New Roman"/>
              </a:rPr>
              <a:t>Special Thanks</a:t>
            </a:r>
          </a:p>
          <a:p>
            <a:r>
              <a:rPr lang="en-US" sz="3600" b="0" i="1" dirty="0">
                <a:solidFill>
                  <a:schemeClr val="tx1"/>
                </a:solidFill>
                <a:latin typeface="Times New Roman"/>
                <a:cs typeface="Times New Roman"/>
              </a:rPr>
              <a:t>Ramona Vogt, Cathy Romano, Bethany Goldblum, </a:t>
            </a:r>
          </a:p>
          <a:p>
            <a:r>
              <a:rPr lang="en-US" sz="3600" b="0" i="1" dirty="0">
                <a:solidFill>
                  <a:schemeClr val="tx1"/>
                </a:solidFill>
                <a:latin typeface="Times New Roman"/>
                <a:cs typeface="Times New Roman"/>
              </a:rPr>
              <a:t>Jo Ressler and many of my colleagues in the USNDP</a:t>
            </a:r>
          </a:p>
        </p:txBody>
      </p:sp>
    </p:spTree>
    <p:extLst>
      <p:ext uri="{BB962C8B-B14F-4D97-AF65-F5344CB8AC3E}">
        <p14:creationId xmlns:p14="http://schemas.microsoft.com/office/powerpoint/2010/main" val="36492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40F7A-9BE9-0688-4728-D05F9A70AA07}"/>
              </a:ext>
            </a:extLst>
          </p:cNvPr>
          <p:cNvSpPr txBox="1">
            <a:spLocks/>
          </p:cNvSpPr>
          <p:nvPr/>
        </p:nvSpPr>
        <p:spPr>
          <a:xfrm>
            <a:off x="290945" y="2"/>
            <a:ext cx="11582399" cy="809750"/>
          </a:xfrm>
          <a:prstGeom prst="rect">
            <a:avLst/>
          </a:prstGeom>
        </p:spPr>
        <p:txBody>
          <a:bodyPr vert="horz" lIns="91440" tIns="45720" rIns="91440" bIns="45720" rtlCol="0" anchor="b" anchorCtr="0">
            <a:normAutofit fontScale="85000" lnSpcReduction="10000"/>
          </a:bodyPr>
          <a:lstStyle>
            <a:lvl1pPr algn="ctr" defTabSz="457200" rtl="0" eaLnBrk="1" latinLnBrk="0" hangingPunct="1">
              <a:spcBef>
                <a:spcPct val="0"/>
              </a:spcBef>
              <a:buNone/>
              <a:defRPr sz="5400" b="1" i="0" kern="1200" cap="none" baseline="0">
                <a:solidFill>
                  <a:schemeClr val="bg1"/>
                </a:solidFill>
                <a:latin typeface="Arial" panose="020B0604020202020204" pitchFamily="34" charset="0"/>
                <a:ea typeface="+mj-ea"/>
                <a:cs typeface="+mj-cs"/>
              </a:defRPr>
            </a:lvl1pPr>
          </a:lstStyle>
          <a:p>
            <a:r>
              <a:rPr lang="en-US" sz="4000" b="0" dirty="0">
                <a:solidFill>
                  <a:schemeClr val="tx1"/>
                </a:solidFill>
                <a:latin typeface="Times New Roman" panose="02020603050405020304" pitchFamily="18" charset="0"/>
                <a:ea typeface="Helvetica" charset="0"/>
                <a:cs typeface="Times New Roman" panose="02020603050405020304" pitchFamily="18" charset="0"/>
              </a:rPr>
              <a:t>The NSAC Nuclear Data (NSAC-ND) Charge Subcommittee</a:t>
            </a:r>
          </a:p>
        </p:txBody>
      </p:sp>
      <p:graphicFrame>
        <p:nvGraphicFramePr>
          <p:cNvPr id="7" name="Table 6">
            <a:extLst>
              <a:ext uri="{FF2B5EF4-FFF2-40B4-BE49-F238E27FC236}">
                <a16:creationId xmlns:a16="http://schemas.microsoft.com/office/drawing/2014/main" id="{2D71B4FC-8BC0-CAB0-F0B0-2E6CF80E10FD}"/>
              </a:ext>
            </a:extLst>
          </p:cNvPr>
          <p:cNvGraphicFramePr>
            <a:graphicFrameLocks noGrp="1"/>
          </p:cNvGraphicFramePr>
          <p:nvPr>
            <p:extLst>
              <p:ext uri="{D42A27DB-BD31-4B8C-83A1-F6EECF244321}">
                <p14:modId xmlns:p14="http://schemas.microsoft.com/office/powerpoint/2010/main" val="3548268988"/>
              </p:ext>
            </p:extLst>
          </p:nvPr>
        </p:nvGraphicFramePr>
        <p:xfrm>
          <a:off x="375977" y="954786"/>
          <a:ext cx="11412333" cy="4128135"/>
        </p:xfrm>
        <a:graphic>
          <a:graphicData uri="http://schemas.openxmlformats.org/drawingml/2006/table">
            <a:tbl>
              <a:tblPr>
                <a:tableStyleId>{5C22544A-7EE6-4342-B048-85BDC9FD1C3A}</a:tableStyleId>
              </a:tblPr>
              <a:tblGrid>
                <a:gridCol w="2978206">
                  <a:extLst>
                    <a:ext uri="{9D8B030D-6E8A-4147-A177-3AD203B41FA5}">
                      <a16:colId xmlns:a16="http://schemas.microsoft.com/office/drawing/2014/main" val="3500613086"/>
                    </a:ext>
                  </a:extLst>
                </a:gridCol>
                <a:gridCol w="1623191">
                  <a:extLst>
                    <a:ext uri="{9D8B030D-6E8A-4147-A177-3AD203B41FA5}">
                      <a16:colId xmlns:a16="http://schemas.microsoft.com/office/drawing/2014/main" val="4230792658"/>
                    </a:ext>
                  </a:extLst>
                </a:gridCol>
                <a:gridCol w="4102189">
                  <a:extLst>
                    <a:ext uri="{9D8B030D-6E8A-4147-A177-3AD203B41FA5}">
                      <a16:colId xmlns:a16="http://schemas.microsoft.com/office/drawing/2014/main" val="2486052188"/>
                    </a:ext>
                  </a:extLst>
                </a:gridCol>
                <a:gridCol w="2708747">
                  <a:extLst>
                    <a:ext uri="{9D8B030D-6E8A-4147-A177-3AD203B41FA5}">
                      <a16:colId xmlns:a16="http://schemas.microsoft.com/office/drawing/2014/main" val="1842779889"/>
                    </a:ext>
                  </a:extLst>
                </a:gridCol>
              </a:tblGrid>
              <a:tr h="215900">
                <a:tc>
                  <a:txBody>
                    <a:bodyPr/>
                    <a:lstStyle/>
                    <a:p>
                      <a:pPr algn="l" rtl="0" fontAlgn="ctr"/>
                      <a:r>
                        <a:rPr lang="en-US" sz="2400" u="sng" strike="noStrike" dirty="0">
                          <a:effectLst/>
                          <a:latin typeface="Times New Roman" panose="02020603050405020304" pitchFamily="18" charset="0"/>
                          <a:cs typeface="Times New Roman" panose="02020603050405020304" pitchFamily="18" charset="0"/>
                        </a:rPr>
                        <a:t>Person</a:t>
                      </a: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u="sng" strike="noStrike" dirty="0">
                          <a:effectLst/>
                          <a:latin typeface="Times New Roman" panose="02020603050405020304" pitchFamily="18" charset="0"/>
                          <a:cs typeface="Times New Roman" panose="02020603050405020304" pitchFamily="18" charset="0"/>
                        </a:rPr>
                        <a:t>Org</a:t>
                      </a: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u="sng" strike="noStrike" dirty="0">
                          <a:effectLst/>
                          <a:latin typeface="Times New Roman" panose="02020603050405020304" pitchFamily="18" charset="0"/>
                          <a:cs typeface="Times New Roman" panose="02020603050405020304" pitchFamily="18" charset="0"/>
                        </a:rPr>
                        <a:t>Person</a:t>
                      </a: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u="sng" strike="noStrike" dirty="0">
                          <a:effectLst/>
                          <a:latin typeface="Times New Roman" panose="02020603050405020304" pitchFamily="18" charset="0"/>
                          <a:cs typeface="Times New Roman" panose="02020603050405020304" pitchFamily="18" charset="0"/>
                        </a:rPr>
                        <a:t>Org</a:t>
                      </a: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0282718"/>
                  </a:ext>
                </a:extLst>
              </a:tr>
              <a:tr h="215900">
                <a:tc>
                  <a:txBody>
                    <a:bodyPr/>
                    <a:lstStyle/>
                    <a:p>
                      <a:pPr algn="l" rtl="0" fontAlgn="ct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endParaRPr lang="en-US" sz="2400" b="0" i="0" u="sng"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58548456"/>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Friederike Bostelmann</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ORNL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Arjan Koning</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IAEA/Petten</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21075078"/>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Mike Carpenter</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ANL/Atlas</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Ken LaBel &amp; Tom Turflinger</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NASA &amp; Aerospace</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35253346"/>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Mark Chadwick</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LANL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Caroline Nesaraja</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ORNL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10697781"/>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Max Fratoni</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UCB</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Syed Qaim</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Jülich</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51850431"/>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Ayman Hawari</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NC State</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Catherine Romano</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Aerospace</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56583631"/>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Lawrence Heilbronn</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UTK</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Sunniva Siem</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Univ. of Oslo</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40533569"/>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Calvin Howell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TUNL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Artemis Spyrou</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MSU</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83204332"/>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Jo Ressler</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LLNL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Etienne Vermeulen</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LANL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99522118"/>
                  </a:ext>
                </a:extLst>
              </a:tr>
              <a:tr h="215900">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Thia Keppel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J-lab</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Ramona Vogt</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US" sz="2400" b="0" i="0" u="none" strike="noStrike" dirty="0">
                          <a:effectLst/>
                          <a:latin typeface="Times New Roman" panose="02020603050405020304" pitchFamily="18" charset="0"/>
                          <a:cs typeface="Times New Roman" panose="02020603050405020304" pitchFamily="18" charset="0"/>
                        </a:rPr>
                        <a:t>LLNL</a:t>
                      </a:r>
                      <a:endParaRPr lang="en-US" sz="2400" b="0" i="0" u="none" strike="noStrike" dirty="0">
                        <a:solidFill>
                          <a:srgbClr val="00303C"/>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28908071"/>
                  </a:ext>
                </a:extLst>
              </a:tr>
            </a:tbl>
          </a:graphicData>
        </a:graphic>
      </p:graphicFrame>
      <p:sp>
        <p:nvSpPr>
          <p:cNvPr id="8" name="TextBox 7">
            <a:extLst>
              <a:ext uri="{FF2B5EF4-FFF2-40B4-BE49-F238E27FC236}">
                <a16:creationId xmlns:a16="http://schemas.microsoft.com/office/drawing/2014/main" id="{0125DE83-F7D8-C2F9-BA16-4832013EA2A7}"/>
              </a:ext>
            </a:extLst>
          </p:cNvPr>
          <p:cNvSpPr txBox="1"/>
          <p:nvPr/>
        </p:nvSpPr>
        <p:spPr>
          <a:xfrm>
            <a:off x="1014844" y="5227955"/>
            <a:ext cx="10134600" cy="1077218"/>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All of these people were chosen based on their experience in nuclear data and some of the applications that rely on it</a:t>
            </a:r>
          </a:p>
        </p:txBody>
      </p:sp>
    </p:spTree>
    <p:extLst>
      <p:ext uri="{BB962C8B-B14F-4D97-AF65-F5344CB8AC3E}">
        <p14:creationId xmlns:p14="http://schemas.microsoft.com/office/powerpoint/2010/main" val="389149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First Part of the Charge (due 9/15/22)</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99061" y="672101"/>
            <a:ext cx="11993879" cy="572869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3200" dirty="0">
                <a:latin typeface="Times New Roman"/>
                <a:cs typeface="Times New Roman"/>
              </a:rPr>
              <a:t>Assess USNDP Status, which would include the following actions:</a:t>
            </a:r>
          </a:p>
          <a:p>
            <a:pPr marL="746125" lvl="1" indent="-514350">
              <a:buFont typeface="+mj-lt"/>
              <a:buAutoNum type="alphaLcParenR"/>
            </a:pPr>
            <a:r>
              <a:rPr lang="en-US" sz="3200" dirty="0">
                <a:latin typeface="Times New Roman"/>
                <a:cs typeface="Times New Roman"/>
              </a:rPr>
              <a:t>Assess and document </a:t>
            </a:r>
            <a:r>
              <a:rPr lang="en-US" sz="3200" b="1" i="1" dirty="0">
                <a:solidFill>
                  <a:srgbClr val="FF0000"/>
                </a:solidFill>
                <a:latin typeface="Times New Roman"/>
                <a:cs typeface="Times New Roman"/>
              </a:rPr>
              <a:t>recent achievements </a:t>
            </a:r>
            <a:r>
              <a:rPr lang="en-US" sz="3200" dirty="0">
                <a:latin typeface="Times New Roman"/>
                <a:cs typeface="Times New Roman"/>
              </a:rPr>
              <a:t>in nuclear data and their impact.</a:t>
            </a:r>
          </a:p>
          <a:p>
            <a:pPr marL="231775" lvl="1" indent="0" algn="ctr">
              <a:buNone/>
            </a:pPr>
            <a:r>
              <a:rPr lang="en-US" sz="3200" b="1" i="1" dirty="0">
                <a:latin typeface="Times New Roman"/>
                <a:cs typeface="Times New Roman"/>
              </a:rPr>
              <a:t>Input from USNDP staff</a:t>
            </a:r>
          </a:p>
          <a:p>
            <a:pPr marL="746125" lvl="1" indent="-514350">
              <a:buFont typeface="+mj-lt"/>
              <a:buAutoNum type="alphaLcParenR" startAt="2"/>
            </a:pPr>
            <a:r>
              <a:rPr lang="en-US" sz="3200" dirty="0">
                <a:latin typeface="Times New Roman"/>
                <a:cs typeface="Times New Roman"/>
              </a:rPr>
              <a:t>Survey current and future federal and non-federal </a:t>
            </a:r>
            <a:r>
              <a:rPr lang="en-US" sz="3200" b="1" i="1" dirty="0">
                <a:solidFill>
                  <a:srgbClr val="FF0000"/>
                </a:solidFill>
                <a:latin typeface="Times New Roman"/>
                <a:cs typeface="Times New Roman"/>
              </a:rPr>
              <a:t>needs</a:t>
            </a:r>
            <a:r>
              <a:rPr lang="en-US" sz="3200" dirty="0">
                <a:latin typeface="Times New Roman"/>
                <a:cs typeface="Times New Roman"/>
              </a:rPr>
              <a:t> for reliable, accurate, secure, accessible nuclear data.</a:t>
            </a:r>
          </a:p>
          <a:p>
            <a:pPr marL="231775" lvl="1" indent="0" algn="ctr">
              <a:buNone/>
            </a:pPr>
            <a:r>
              <a:rPr lang="en-US" sz="3000" b="1" i="1" dirty="0">
                <a:latin typeface="Times New Roman"/>
                <a:cs typeface="Times New Roman"/>
              </a:rPr>
              <a:t>Input from the NSAC Nuclear Data Charge Subcommittee </a:t>
            </a:r>
            <a:r>
              <a:rPr lang="en-US" sz="3000" b="1" i="1" dirty="0">
                <a:solidFill>
                  <a:srgbClr val="FF0000"/>
                </a:solidFill>
                <a:latin typeface="Times New Roman"/>
                <a:cs typeface="Times New Roman"/>
              </a:rPr>
              <a:t>(NSAC-ND)</a:t>
            </a:r>
          </a:p>
          <a:p>
            <a:pPr marL="746125" lvl="1" indent="-514350">
              <a:buFont typeface="+mj-lt"/>
              <a:buAutoNum type="alphaLcParenR" startAt="3"/>
            </a:pPr>
            <a:r>
              <a:rPr lang="en-US" sz="3200" dirty="0">
                <a:latin typeface="Times New Roman"/>
                <a:cs typeface="Times New Roman"/>
              </a:rPr>
              <a:t>Assess the role, competitiveness, and importance of the USNDP in an </a:t>
            </a:r>
            <a:r>
              <a:rPr lang="en-US" sz="3200" b="1" i="1" dirty="0">
                <a:solidFill>
                  <a:srgbClr val="FF0000"/>
                </a:solidFill>
                <a:latin typeface="Times New Roman"/>
                <a:cs typeface="Times New Roman"/>
              </a:rPr>
              <a:t>international context</a:t>
            </a:r>
            <a:r>
              <a:rPr lang="en-US" sz="3200" dirty="0">
                <a:latin typeface="Times New Roman"/>
                <a:cs typeface="Times New Roman"/>
              </a:rPr>
              <a:t>.</a:t>
            </a:r>
          </a:p>
          <a:p>
            <a:pPr marL="231775" lvl="1" indent="0" algn="ctr">
              <a:buNone/>
            </a:pPr>
            <a:r>
              <a:rPr lang="en-US" sz="3200" b="1" i="1" dirty="0">
                <a:latin typeface="Times New Roman"/>
                <a:cs typeface="Times New Roman"/>
              </a:rPr>
              <a:t>Input from USNDP and IAEA staff</a:t>
            </a:r>
            <a:endParaRPr lang="en-US" sz="3200" b="1" dirty="0">
              <a:latin typeface="Times New Roman"/>
              <a:cs typeface="Times New Roman"/>
            </a:endParaRPr>
          </a:p>
        </p:txBody>
      </p:sp>
    </p:spTree>
    <p:extLst>
      <p:ext uri="{BB962C8B-B14F-4D97-AF65-F5344CB8AC3E}">
        <p14:creationId xmlns:p14="http://schemas.microsoft.com/office/powerpoint/2010/main" val="129083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first report by the numbers…</a:t>
            </a:r>
            <a:endParaRPr lang="en-US" sz="4000" dirty="0">
              <a:solidFill>
                <a:schemeClr val="tx1"/>
              </a:solidFill>
              <a:latin typeface="Times New Roman"/>
              <a:cs typeface="Times New Roman"/>
            </a:endParaRPr>
          </a:p>
        </p:txBody>
      </p:sp>
      <p:sp>
        <p:nvSpPr>
          <p:cNvPr id="15" name="Content Placeholder 1">
            <a:extLst>
              <a:ext uri="{FF2B5EF4-FFF2-40B4-BE49-F238E27FC236}">
                <a16:creationId xmlns:a16="http://schemas.microsoft.com/office/drawing/2014/main" id="{5A456BE1-D560-38A1-E90A-A744DD373E1F}"/>
              </a:ext>
            </a:extLst>
          </p:cNvPr>
          <p:cNvSpPr txBox="1">
            <a:spLocks/>
          </p:cNvSpPr>
          <p:nvPr/>
        </p:nvSpPr>
        <p:spPr>
          <a:xfrm>
            <a:off x="198118" y="564651"/>
            <a:ext cx="11795759" cy="4815070"/>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1" indent="-342900"/>
            <a:r>
              <a:rPr lang="en-US" sz="3200" dirty="0">
                <a:latin typeface="Times New Roman"/>
                <a:cs typeface="Times New Roman"/>
              </a:rPr>
              <a:t>Totals: 88 pages, 6 Chapters, 30 figures, 7 tables, 293 references</a:t>
            </a:r>
          </a:p>
          <a:p>
            <a:pPr marL="976313" lvl="2" indent="-514350">
              <a:buFont typeface="+mj-lt"/>
              <a:buAutoNum type="arabicPeriod"/>
            </a:pPr>
            <a:r>
              <a:rPr lang="en-US" sz="3200" dirty="0">
                <a:latin typeface="Times New Roman"/>
                <a:cs typeface="Times New Roman"/>
              </a:rPr>
              <a:t>USNDP since 2018-now Accomplishments: 25 items; 23 pages</a:t>
            </a:r>
          </a:p>
          <a:p>
            <a:pPr marL="976313" lvl="2" indent="-514350">
              <a:buFont typeface="+mj-lt"/>
              <a:buAutoNum type="arabicPeriod"/>
            </a:pPr>
            <a:r>
              <a:rPr lang="en-US" sz="3200" dirty="0">
                <a:latin typeface="Times New Roman"/>
                <a:cs typeface="Times New Roman"/>
              </a:rPr>
              <a:t>International efforts/collaborations: 4 pages</a:t>
            </a:r>
          </a:p>
          <a:p>
            <a:pPr marL="976313" lvl="2" indent="-514350">
              <a:buFont typeface="+mj-lt"/>
              <a:buAutoNum type="arabicPeriod"/>
            </a:pPr>
            <a:r>
              <a:rPr lang="en-US" sz="3200" dirty="0">
                <a:latin typeface="Times New Roman"/>
                <a:cs typeface="Times New Roman"/>
              </a:rPr>
              <a:t>Nuclear Data needs (50 pages): Basic Science (8); Energy (9), including 4 detailed tables); Medical (8); National Security (3); Nonproliferation (8); Space (10).</a:t>
            </a:r>
          </a:p>
          <a:p>
            <a:pPr marL="976313" lvl="2" indent="-514350">
              <a:buFont typeface="+mj-lt"/>
              <a:buAutoNum type="arabicPeriod"/>
            </a:pPr>
            <a:r>
              <a:rPr lang="en-US" sz="3200" dirty="0">
                <a:latin typeface="Times New Roman"/>
                <a:cs typeface="Times New Roman"/>
              </a:rPr>
              <a:t>Crosscutting Needs: Workforce Development; Ongoing Fission Evaluation; Accelerated Decay Data Evaluation; Statistical Structure Evaluation; (n,x) data &amp; High energy data (5 pages).</a:t>
            </a:r>
          </a:p>
        </p:txBody>
      </p:sp>
      <p:sp>
        <p:nvSpPr>
          <p:cNvPr id="5" name="TextBox 4">
            <a:extLst>
              <a:ext uri="{FF2B5EF4-FFF2-40B4-BE49-F238E27FC236}">
                <a16:creationId xmlns:a16="http://schemas.microsoft.com/office/drawing/2014/main" id="{9ECFECA7-02DC-228B-1186-12A30C711F22}"/>
              </a:ext>
            </a:extLst>
          </p:cNvPr>
          <p:cNvSpPr txBox="1"/>
          <p:nvPr/>
        </p:nvSpPr>
        <p:spPr>
          <a:xfrm>
            <a:off x="533400" y="5216131"/>
            <a:ext cx="11125199" cy="1077218"/>
          </a:xfrm>
          <a:prstGeom prst="rect">
            <a:avLst/>
          </a:prstGeom>
          <a:noFill/>
        </p:spPr>
        <p:txBody>
          <a:bodyPr wrap="square" rtlCol="0">
            <a:spAutoFit/>
          </a:bodyPr>
          <a:lstStyle/>
          <a:p>
            <a:pPr algn="ctr"/>
            <a:r>
              <a:rPr lang="en-US" sz="3200" i="1" dirty="0">
                <a:latin typeface="Times New Roman" panose="02020603050405020304" pitchFamily="18" charset="0"/>
                <a:cs typeface="Times New Roman" panose="02020603050405020304" pitchFamily="18" charset="0"/>
              </a:rPr>
              <a:t>Some information was moved to the second report and a final version released on January 22, 2023</a:t>
            </a:r>
          </a:p>
        </p:txBody>
      </p:sp>
    </p:spTree>
    <p:extLst>
      <p:ext uri="{BB962C8B-B14F-4D97-AF65-F5344CB8AC3E}">
        <p14:creationId xmlns:p14="http://schemas.microsoft.com/office/powerpoint/2010/main" val="416908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2D7B46A-4213-4317-7663-9EDA481FDA1D}"/>
              </a:ext>
            </a:extLst>
          </p:cNvPr>
          <p:cNvGrpSpPr/>
          <p:nvPr/>
        </p:nvGrpSpPr>
        <p:grpSpPr>
          <a:xfrm>
            <a:off x="4491283" y="2482028"/>
            <a:ext cx="5344171" cy="2699134"/>
            <a:chOff x="4491283" y="2482028"/>
            <a:chExt cx="5344171" cy="2699134"/>
          </a:xfrm>
        </p:grpSpPr>
        <p:grpSp>
          <p:nvGrpSpPr>
            <p:cNvPr id="5" name="Group 4">
              <a:extLst>
                <a:ext uri="{FF2B5EF4-FFF2-40B4-BE49-F238E27FC236}">
                  <a16:creationId xmlns:a16="http://schemas.microsoft.com/office/drawing/2014/main" id="{F95D3AA1-5A7A-A375-A24E-B90A6479BE6F}"/>
                </a:ext>
              </a:extLst>
            </p:cNvPr>
            <p:cNvGrpSpPr/>
            <p:nvPr/>
          </p:nvGrpSpPr>
          <p:grpSpPr>
            <a:xfrm>
              <a:off x="4491283" y="2482028"/>
              <a:ext cx="2650913" cy="2699134"/>
              <a:chOff x="4491283" y="2482028"/>
              <a:chExt cx="2650913" cy="2699134"/>
            </a:xfrm>
          </p:grpSpPr>
          <p:sp>
            <p:nvSpPr>
              <p:cNvPr id="74" name="Rectangle 73">
                <a:extLst>
                  <a:ext uri="{FF2B5EF4-FFF2-40B4-BE49-F238E27FC236}">
                    <a16:creationId xmlns:a16="http://schemas.microsoft.com/office/drawing/2014/main" id="{04547E1F-DC51-B440-A631-CF3E1E57DB44}"/>
                  </a:ext>
                </a:extLst>
              </p:cNvPr>
              <p:cNvSpPr/>
              <p:nvPr/>
            </p:nvSpPr>
            <p:spPr>
              <a:xfrm>
                <a:off x="4491283" y="3001408"/>
                <a:ext cx="1489435" cy="1000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3600" dirty="0">
                    <a:latin typeface="Times New Roman" panose="02020603050405020304" pitchFamily="18" charset="0"/>
                    <a:cs typeface="Times New Roman" panose="02020603050405020304" pitchFamily="18" charset="0"/>
                  </a:rPr>
                  <a:t>Model</a:t>
                </a:r>
              </a:p>
            </p:txBody>
          </p:sp>
          <p:cxnSp>
            <p:nvCxnSpPr>
              <p:cNvPr id="86" name="Elbow Connector 85">
                <a:extLst>
                  <a:ext uri="{FF2B5EF4-FFF2-40B4-BE49-F238E27FC236}">
                    <a16:creationId xmlns:a16="http://schemas.microsoft.com/office/drawing/2014/main" id="{42E0605F-AE74-804C-A1DF-7D90C4F2552B}"/>
                  </a:ext>
                </a:extLst>
              </p:cNvPr>
              <p:cNvCxnSpPr>
                <a:cxnSpLocks/>
                <a:stCxn id="74" idx="3"/>
                <a:endCxn id="101" idx="1"/>
              </p:cNvCxnSpPr>
              <p:nvPr/>
            </p:nvCxnSpPr>
            <p:spPr>
              <a:xfrm flipV="1">
                <a:off x="5980718" y="2482028"/>
                <a:ext cx="1125159" cy="1019696"/>
              </a:xfrm>
              <a:prstGeom prst="bentConnector3">
                <a:avLst>
                  <a:gd name="adj1" fmla="val 50000"/>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F13B77A4-96D2-024D-B9AF-C29A9F0A7F58}"/>
                  </a:ext>
                </a:extLst>
              </p:cNvPr>
              <p:cNvCxnSpPr>
                <a:cxnSpLocks/>
                <a:stCxn id="74" idx="3"/>
                <a:endCxn id="104" idx="1"/>
              </p:cNvCxnSpPr>
              <p:nvPr/>
            </p:nvCxnSpPr>
            <p:spPr>
              <a:xfrm>
                <a:off x="5980718" y="3501724"/>
                <a:ext cx="1161478" cy="1679438"/>
              </a:xfrm>
              <a:prstGeom prst="bentConnector3">
                <a:avLst>
                  <a:gd name="adj1" fmla="val 50000"/>
                </a:avLst>
              </a:prstGeom>
              <a:ln w="127000">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FD992D4B-C05D-6E42-BAD1-B1EC0D341BD8}"/>
                </a:ext>
              </a:extLst>
            </p:cNvPr>
            <p:cNvCxnSpPr>
              <a:cxnSpLocks/>
              <a:stCxn id="74" idx="3"/>
            </p:cNvCxnSpPr>
            <p:nvPr/>
          </p:nvCxnSpPr>
          <p:spPr>
            <a:xfrm>
              <a:off x="5980718" y="3501724"/>
              <a:ext cx="3854736" cy="15891"/>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pSp>
      <p:sp>
        <p:nvSpPr>
          <p:cNvPr id="91" name="Title 1">
            <a:extLst>
              <a:ext uri="{FF2B5EF4-FFF2-40B4-BE49-F238E27FC236}">
                <a16:creationId xmlns:a16="http://schemas.microsoft.com/office/drawing/2014/main" id="{9E27FB20-A091-4D44-8B68-98696E756AE5}"/>
              </a:ext>
            </a:extLst>
          </p:cNvPr>
          <p:cNvSpPr txBox="1">
            <a:spLocks/>
          </p:cNvSpPr>
          <p:nvPr/>
        </p:nvSpPr>
        <p:spPr>
          <a:xfrm>
            <a:off x="0" y="2"/>
            <a:ext cx="12191999" cy="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398963" algn="l"/>
              </a:tabLst>
            </a:pPr>
            <a:r>
              <a:rPr lang="en-US" sz="3600" dirty="0">
                <a:latin typeface="Times New Roman" panose="02020603050405020304" pitchFamily="18" charset="0"/>
                <a:ea typeface="Helvetica" charset="0"/>
                <a:cs typeface="Times New Roman" panose="02020603050405020304" pitchFamily="18" charset="0"/>
              </a:rPr>
              <a:t>Here are two examples of “hidden” nuclear data</a:t>
            </a:r>
          </a:p>
        </p:txBody>
      </p:sp>
      <p:pic>
        <p:nvPicPr>
          <p:cNvPr id="1028" name="Picture 4" descr="Home">
            <a:extLst>
              <a:ext uri="{FF2B5EF4-FFF2-40B4-BE49-F238E27FC236}">
                <a16:creationId xmlns:a16="http://schemas.microsoft.com/office/drawing/2014/main" id="{5B56911F-71D9-064B-9670-0C2D82710C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3038" y="1617368"/>
            <a:ext cx="2945924" cy="9819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6AF3175-BCF9-3343-AC93-3009A476DBA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00012" y="5350226"/>
            <a:ext cx="2671976" cy="834993"/>
          </a:xfrm>
          <a:prstGeom prst="rect">
            <a:avLst/>
          </a:prstGeom>
        </p:spPr>
      </p:pic>
      <p:pic>
        <p:nvPicPr>
          <p:cNvPr id="65" name="Picture 64" descr="A close - up of a logo&#10;&#10;Description automatically generated with medium confidence">
            <a:extLst>
              <a:ext uri="{FF2B5EF4-FFF2-40B4-BE49-F238E27FC236}">
                <a16:creationId xmlns:a16="http://schemas.microsoft.com/office/drawing/2014/main" id="{C082193B-87ED-874B-8BC2-4E2AD2A6F46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54334" y="4078546"/>
            <a:ext cx="1563333" cy="1316491"/>
          </a:xfrm>
          <a:prstGeom prst="rect">
            <a:avLst/>
          </a:prstGeom>
        </p:spPr>
      </p:pic>
      <p:pic>
        <p:nvPicPr>
          <p:cNvPr id="1030" name="Picture 6" descr="FLUKA home">
            <a:extLst>
              <a:ext uri="{FF2B5EF4-FFF2-40B4-BE49-F238E27FC236}">
                <a16:creationId xmlns:a16="http://schemas.microsoft.com/office/drawing/2014/main" id="{EA86A247-CE30-EC4E-BBD6-05A1680C017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84357" y="920081"/>
            <a:ext cx="2503286" cy="765531"/>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5A27D808-FE11-6849-9BFF-4BD8CCAC3AEE}"/>
              </a:ext>
            </a:extLst>
          </p:cNvPr>
          <p:cNvGrpSpPr/>
          <p:nvPr/>
        </p:nvGrpSpPr>
        <p:grpSpPr>
          <a:xfrm>
            <a:off x="9659175" y="2871284"/>
            <a:ext cx="2190183" cy="2061722"/>
            <a:chOff x="8606675" y="3241365"/>
            <a:chExt cx="2923918" cy="2752420"/>
          </a:xfrm>
        </p:grpSpPr>
        <p:grpSp>
          <p:nvGrpSpPr>
            <p:cNvPr id="87" name="Group 86">
              <a:extLst>
                <a:ext uri="{FF2B5EF4-FFF2-40B4-BE49-F238E27FC236}">
                  <a16:creationId xmlns:a16="http://schemas.microsoft.com/office/drawing/2014/main" id="{2751E883-3F1D-D24E-B724-8D8E88DCBA2E}"/>
                </a:ext>
              </a:extLst>
            </p:cNvPr>
            <p:cNvGrpSpPr/>
            <p:nvPr/>
          </p:nvGrpSpPr>
          <p:grpSpPr>
            <a:xfrm>
              <a:off x="8606675" y="4046230"/>
              <a:ext cx="2882684" cy="1760803"/>
              <a:chOff x="4467396" y="3122116"/>
              <a:chExt cx="4169038" cy="2498099"/>
            </a:xfrm>
          </p:grpSpPr>
          <p:pic>
            <p:nvPicPr>
              <p:cNvPr id="92" name="Picture 2" descr="beta decay">
                <a:extLst>
                  <a:ext uri="{FF2B5EF4-FFF2-40B4-BE49-F238E27FC236}">
                    <a16:creationId xmlns:a16="http://schemas.microsoft.com/office/drawing/2014/main" id="{CE1A468D-E909-D348-AB5D-5077A8038322}"/>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6674021" y="3122116"/>
                <a:ext cx="1932479" cy="209813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beta decay">
                <a:extLst>
                  <a:ext uri="{FF2B5EF4-FFF2-40B4-BE49-F238E27FC236}">
                    <a16:creationId xmlns:a16="http://schemas.microsoft.com/office/drawing/2014/main" id="{6F279316-1DEB-F34D-BE33-0FCDA21E5D07}"/>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7528799" y="5019956"/>
                <a:ext cx="1107635" cy="60025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beta decay">
                <a:extLst>
                  <a:ext uri="{FF2B5EF4-FFF2-40B4-BE49-F238E27FC236}">
                    <a16:creationId xmlns:a16="http://schemas.microsoft.com/office/drawing/2014/main" id="{D7B184EF-1F92-E248-A1EA-8471A0542CB9}"/>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4467396" y="4227246"/>
                <a:ext cx="2159123" cy="809751"/>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Rectangle 87">
              <a:extLst>
                <a:ext uri="{FF2B5EF4-FFF2-40B4-BE49-F238E27FC236}">
                  <a16:creationId xmlns:a16="http://schemas.microsoft.com/office/drawing/2014/main" id="{454EABB1-2514-AE4A-B1DC-B2A3BA3B81C0}"/>
                </a:ext>
              </a:extLst>
            </p:cNvPr>
            <p:cNvSpPr/>
            <p:nvPr/>
          </p:nvSpPr>
          <p:spPr>
            <a:xfrm>
              <a:off x="8842011" y="3980590"/>
              <a:ext cx="2688582" cy="2013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80CACC10-037A-5D4C-AA55-2DCBD8C25BE3}"/>
                </a:ext>
              </a:extLst>
            </p:cNvPr>
            <p:cNvSpPr txBox="1"/>
            <p:nvPr/>
          </p:nvSpPr>
          <p:spPr>
            <a:xfrm>
              <a:off x="8842009" y="3241365"/>
              <a:ext cx="2688584" cy="862858"/>
            </a:xfrm>
            <a:prstGeom prst="rect">
              <a:avLst/>
            </a:prstGeom>
            <a:solidFill>
              <a:schemeClr val="bg1"/>
            </a:solidFill>
            <a:ln>
              <a:solidFill>
                <a:schemeClr val="tx1"/>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Physics beyond the standard model</a:t>
              </a:r>
            </a:p>
          </p:txBody>
        </p:sp>
      </p:grpSp>
      <p:grpSp>
        <p:nvGrpSpPr>
          <p:cNvPr id="4" name="Group 3">
            <a:extLst>
              <a:ext uri="{FF2B5EF4-FFF2-40B4-BE49-F238E27FC236}">
                <a16:creationId xmlns:a16="http://schemas.microsoft.com/office/drawing/2014/main" id="{6D708767-6801-9D81-24A1-5E3137C2EBE7}"/>
              </a:ext>
            </a:extLst>
          </p:cNvPr>
          <p:cNvGrpSpPr/>
          <p:nvPr/>
        </p:nvGrpSpPr>
        <p:grpSpPr>
          <a:xfrm>
            <a:off x="7142196" y="3720574"/>
            <a:ext cx="4298786" cy="2317681"/>
            <a:chOff x="7142196" y="3720574"/>
            <a:chExt cx="4298786" cy="2317681"/>
          </a:xfrm>
        </p:grpSpPr>
        <p:pic>
          <p:nvPicPr>
            <p:cNvPr id="50" name="Picture 8" descr="Logo">
              <a:extLst>
                <a:ext uri="{FF2B5EF4-FFF2-40B4-BE49-F238E27FC236}">
                  <a16:creationId xmlns:a16="http://schemas.microsoft.com/office/drawing/2014/main" id="{1A81F602-5253-184D-A5DC-812FA0E2A084}"/>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0243830" y="5067287"/>
              <a:ext cx="1197152" cy="584651"/>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oup 101">
              <a:extLst>
                <a:ext uri="{FF2B5EF4-FFF2-40B4-BE49-F238E27FC236}">
                  <a16:creationId xmlns:a16="http://schemas.microsoft.com/office/drawing/2014/main" id="{FD219F63-935D-1642-AE06-C17B8BFA035C}"/>
                </a:ext>
              </a:extLst>
            </p:cNvPr>
            <p:cNvGrpSpPr/>
            <p:nvPr/>
          </p:nvGrpSpPr>
          <p:grpSpPr>
            <a:xfrm>
              <a:off x="7142196" y="3720574"/>
              <a:ext cx="1847077" cy="2317681"/>
              <a:chOff x="7796792" y="4045178"/>
              <a:chExt cx="1847077" cy="2317681"/>
            </a:xfrm>
          </p:grpSpPr>
          <p:sp>
            <p:nvSpPr>
              <p:cNvPr id="103" name="TextBox 102">
                <a:extLst>
                  <a:ext uri="{FF2B5EF4-FFF2-40B4-BE49-F238E27FC236}">
                    <a16:creationId xmlns:a16="http://schemas.microsoft.com/office/drawing/2014/main" id="{591C9EB4-9715-4E4C-8699-7E4587DF25D7}"/>
                  </a:ext>
                </a:extLst>
              </p:cNvPr>
              <p:cNvSpPr txBox="1"/>
              <p:nvPr/>
            </p:nvSpPr>
            <p:spPr>
              <a:xfrm>
                <a:off x="7796792" y="4045178"/>
                <a:ext cx="1847077" cy="646331"/>
              </a:xfrm>
              <a:prstGeom prst="rect">
                <a:avLst/>
              </a:prstGeom>
              <a:solidFill>
                <a:schemeClr val="bg1"/>
              </a:solidFill>
              <a:ln>
                <a:solidFill>
                  <a:schemeClr val="tx1"/>
                </a:solidFill>
              </a:ln>
            </p:spPr>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Decay Heat calculations</a:t>
                </a:r>
              </a:p>
            </p:txBody>
          </p:sp>
          <p:pic>
            <p:nvPicPr>
              <p:cNvPr id="104" name="Picture 103">
                <a:extLst>
                  <a:ext uri="{FF2B5EF4-FFF2-40B4-BE49-F238E27FC236}">
                    <a16:creationId xmlns:a16="http://schemas.microsoft.com/office/drawing/2014/main" id="{BC861C81-B954-6E4B-97DF-C30F79B3990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7796792" y="4648673"/>
                <a:ext cx="1847077" cy="1714186"/>
              </a:xfrm>
              <a:prstGeom prst="rect">
                <a:avLst/>
              </a:prstGeom>
              <a:ln>
                <a:solidFill>
                  <a:schemeClr val="tx1"/>
                </a:solidFill>
              </a:ln>
            </p:spPr>
          </p:pic>
        </p:grpSp>
      </p:grpSp>
      <p:grpSp>
        <p:nvGrpSpPr>
          <p:cNvPr id="3" name="Group 2">
            <a:extLst>
              <a:ext uri="{FF2B5EF4-FFF2-40B4-BE49-F238E27FC236}">
                <a16:creationId xmlns:a16="http://schemas.microsoft.com/office/drawing/2014/main" id="{31388AF5-3058-D798-132D-532FA08E412A}"/>
              </a:ext>
            </a:extLst>
          </p:cNvPr>
          <p:cNvGrpSpPr/>
          <p:nvPr/>
        </p:nvGrpSpPr>
        <p:grpSpPr>
          <a:xfrm>
            <a:off x="7094326" y="592615"/>
            <a:ext cx="4981044" cy="2611703"/>
            <a:chOff x="7094326" y="592615"/>
            <a:chExt cx="4981044" cy="2611703"/>
          </a:xfrm>
        </p:grpSpPr>
        <p:grpSp>
          <p:nvGrpSpPr>
            <p:cNvPr id="97" name="Group 96">
              <a:extLst>
                <a:ext uri="{FF2B5EF4-FFF2-40B4-BE49-F238E27FC236}">
                  <a16:creationId xmlns:a16="http://schemas.microsoft.com/office/drawing/2014/main" id="{7B18F786-7BDF-0947-9BD9-12B395F5C558}"/>
                </a:ext>
              </a:extLst>
            </p:cNvPr>
            <p:cNvGrpSpPr/>
            <p:nvPr/>
          </p:nvGrpSpPr>
          <p:grpSpPr>
            <a:xfrm>
              <a:off x="7094326" y="1100683"/>
              <a:ext cx="2113000" cy="2103635"/>
              <a:chOff x="9565583" y="703935"/>
              <a:chExt cx="1727380" cy="1719724"/>
            </a:xfrm>
          </p:grpSpPr>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F2E32D7-925D-BB45-AC44-F1B59B5D1B09}"/>
                      </a:ext>
                    </a:extLst>
                  </p:cNvPr>
                  <p:cNvSpPr txBox="1"/>
                  <p:nvPr/>
                </p:nvSpPr>
                <p:spPr>
                  <a:xfrm>
                    <a:off x="9565583" y="703935"/>
                    <a:ext cx="1717936" cy="528376"/>
                  </a:xfrm>
                  <a:prstGeom prst="rect">
                    <a:avLst/>
                  </a:prstGeom>
                  <a:solidFill>
                    <a:schemeClr val="bg1"/>
                  </a:solidFill>
                  <a:ln>
                    <a:solidFill>
                      <a:schemeClr val="tx1"/>
                    </a:solidFill>
                  </a:ln>
                </p:spPr>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Non-proliferation using </a:t>
                    </a:r>
                    <a14:m>
                      <m:oMath xmlns:m="http://schemas.openxmlformats.org/officeDocument/2006/math">
                        <m:acc>
                          <m:accPr>
                            <m:chr m:val="̅"/>
                            <m:ctrlPr>
                              <a:rPr lang="en-US" i="1" smtClean="0">
                                <a:solidFill>
                                  <a:schemeClr val="tx1"/>
                                </a:solidFill>
                                <a:latin typeface="Cambria Math" panose="02040503050406030204" pitchFamily="18" charset="0"/>
                              </a:rPr>
                            </m:ctrlPr>
                          </m:accPr>
                          <m:e>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𝜈</m:t>
                                </m:r>
                              </m:e>
                              <m:sub>
                                <m:r>
                                  <a:rPr lang="en-US" b="0" i="1">
                                    <a:solidFill>
                                      <a:schemeClr val="tx1"/>
                                    </a:solidFill>
                                    <a:latin typeface="Cambria Math" panose="02040503050406030204" pitchFamily="18" charset="0"/>
                                  </a:rPr>
                                  <m:t>𝑒</m:t>
                                </m:r>
                              </m:sub>
                            </m:sSub>
                          </m:e>
                        </m:acc>
                      </m:oMath>
                    </a14:m>
                    <a:r>
                      <a:rPr lang="en-US" dirty="0">
                        <a:solidFill>
                          <a:schemeClr val="tx1"/>
                        </a:solidFill>
                        <a:latin typeface="Times New Roman" panose="02020603050405020304" pitchFamily="18" charset="0"/>
                        <a:cs typeface="Times New Roman" panose="02020603050405020304" pitchFamily="18" charset="0"/>
                      </a:rPr>
                      <a:t> monitors </a:t>
                    </a:r>
                  </a:p>
                </p:txBody>
              </p:sp>
            </mc:Choice>
            <mc:Fallback xmlns="">
              <p:sp>
                <p:nvSpPr>
                  <p:cNvPr id="36" name="TextBox 35"/>
                  <p:cNvSpPr txBox="1">
                    <a:spLocks noRot="1" noChangeAspect="1" noMove="1" noResize="1" noEditPoints="1" noAdjustHandles="1" noChangeArrowheads="1" noChangeShapeType="1" noTextEdit="1"/>
                  </p:cNvSpPr>
                  <p:nvPr/>
                </p:nvSpPr>
                <p:spPr>
                  <a:xfrm>
                    <a:off x="9565583" y="703935"/>
                    <a:ext cx="1717936" cy="528376"/>
                  </a:xfrm>
                  <a:prstGeom prst="rect">
                    <a:avLst/>
                  </a:prstGeom>
                  <a:blipFill>
                    <a:blip r:embed="rId15"/>
                    <a:stretch>
                      <a:fillRect t="-3846" b="-13462"/>
                    </a:stretch>
                  </a:blipFill>
                  <a:ln>
                    <a:solidFill>
                      <a:schemeClr val="tx1"/>
                    </a:solidFill>
                  </a:ln>
                </p:spPr>
                <p:txBody>
                  <a:bodyPr/>
                  <a:lstStyle/>
                  <a:p>
                    <a:r>
                      <a:rPr lang="en-US">
                        <a:noFill/>
                      </a:rPr>
                      <a:t> </a:t>
                    </a:r>
                  </a:p>
                </p:txBody>
              </p:sp>
            </mc:Fallback>
          </mc:AlternateContent>
          <p:pic>
            <p:nvPicPr>
              <p:cNvPr id="101" name="Picture 100" descr="A picture containing indoor&#10;&#10;Description automatically generated">
                <a:extLst>
                  <a:ext uri="{FF2B5EF4-FFF2-40B4-BE49-F238E27FC236}">
                    <a16:creationId xmlns:a16="http://schemas.microsoft.com/office/drawing/2014/main" id="{A4599100-7EC1-0949-8085-0C98F0972B78}"/>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9575026" y="1242712"/>
                <a:ext cx="1717937" cy="1180947"/>
              </a:xfrm>
              <a:prstGeom prst="rect">
                <a:avLst/>
              </a:prstGeom>
            </p:spPr>
          </p:pic>
        </p:grpSp>
        <p:pic>
          <p:nvPicPr>
            <p:cNvPr id="106" name="Picture 2">
              <a:extLst>
                <a:ext uri="{FF2B5EF4-FFF2-40B4-BE49-F238E27FC236}">
                  <a16:creationId xmlns:a16="http://schemas.microsoft.com/office/drawing/2014/main" id="{7A1F1EF1-FBA4-A34D-BB8B-717A17A808BD}"/>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9494289" y="592615"/>
              <a:ext cx="2101448" cy="8119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a:extLst>
                <a:ext uri="{FF2B5EF4-FFF2-40B4-BE49-F238E27FC236}">
                  <a16:creationId xmlns:a16="http://schemas.microsoft.com/office/drawing/2014/main" id="{AB9AC255-4D01-404C-9971-338FA7C121CF}"/>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0846499" y="1433442"/>
              <a:ext cx="1228871" cy="122887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a:extLst>
                <a:ext uri="{FF2B5EF4-FFF2-40B4-BE49-F238E27FC236}">
                  <a16:creationId xmlns:a16="http://schemas.microsoft.com/office/drawing/2014/main" id="{743905D6-1E46-134F-BBA4-E8987D8B3F23}"/>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9525333" y="1489788"/>
              <a:ext cx="1178569" cy="117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3159EA4-724D-E4F7-0661-C85BB352BCE2}"/>
              </a:ext>
            </a:extLst>
          </p:cNvPr>
          <p:cNvGrpSpPr/>
          <p:nvPr/>
        </p:nvGrpSpPr>
        <p:grpSpPr>
          <a:xfrm>
            <a:off x="585277" y="725680"/>
            <a:ext cx="3906006" cy="5526705"/>
            <a:chOff x="585277" y="725680"/>
            <a:chExt cx="3906006" cy="5526705"/>
          </a:xfrm>
        </p:grpSpPr>
        <p:grpSp>
          <p:nvGrpSpPr>
            <p:cNvPr id="8" name="Group 7">
              <a:extLst>
                <a:ext uri="{FF2B5EF4-FFF2-40B4-BE49-F238E27FC236}">
                  <a16:creationId xmlns:a16="http://schemas.microsoft.com/office/drawing/2014/main" id="{9C74828D-F066-54B2-F07D-EC4721D7CE07}"/>
                </a:ext>
              </a:extLst>
            </p:cNvPr>
            <p:cNvGrpSpPr/>
            <p:nvPr/>
          </p:nvGrpSpPr>
          <p:grpSpPr>
            <a:xfrm>
              <a:off x="622851" y="3456978"/>
              <a:ext cx="3868432" cy="2795407"/>
              <a:chOff x="622851" y="3456978"/>
              <a:chExt cx="3868432" cy="2795407"/>
            </a:xfrm>
          </p:grpSpPr>
          <p:sp>
            <p:nvSpPr>
              <p:cNvPr id="59" name="TextBox 58">
                <a:extLst>
                  <a:ext uri="{FF2B5EF4-FFF2-40B4-BE49-F238E27FC236}">
                    <a16:creationId xmlns:a16="http://schemas.microsoft.com/office/drawing/2014/main" id="{74B71EAA-4D79-B547-A8AC-EDB73B48AC54}"/>
                  </a:ext>
                </a:extLst>
              </p:cNvPr>
              <p:cNvSpPr txBox="1"/>
              <p:nvPr/>
            </p:nvSpPr>
            <p:spPr>
              <a:xfrm>
                <a:off x="622851" y="3456978"/>
                <a:ext cx="2691144" cy="646331"/>
              </a:xfrm>
              <a:prstGeom prst="rect">
                <a:avLst/>
              </a:prstGeom>
              <a:solidFill>
                <a:schemeClr val="bg1"/>
              </a:solidFill>
              <a:ln>
                <a:solidFill>
                  <a:schemeClr val="tx1"/>
                </a:solidFill>
              </a:ln>
            </p:spPr>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Fission Product Yield Distribution Data</a:t>
                </a:r>
              </a:p>
            </p:txBody>
          </p:sp>
          <p:pic>
            <p:nvPicPr>
              <p:cNvPr id="60" name="Picture 6">
                <a:extLst>
                  <a:ext uri="{FF2B5EF4-FFF2-40B4-BE49-F238E27FC236}">
                    <a16:creationId xmlns:a16="http://schemas.microsoft.com/office/drawing/2014/main" id="{2FCC5261-C96E-DD44-90E2-8F54FAB6A40B}"/>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35152" y="4099469"/>
                <a:ext cx="2691144" cy="21529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7" name="Curved Connector 16">
                <a:extLst>
                  <a:ext uri="{FF2B5EF4-FFF2-40B4-BE49-F238E27FC236}">
                    <a16:creationId xmlns:a16="http://schemas.microsoft.com/office/drawing/2014/main" id="{1D3F1F28-E1C7-0B42-ADC6-3A31BA91E58D}"/>
                  </a:ext>
                </a:extLst>
              </p:cNvPr>
              <p:cNvCxnSpPr>
                <a:stCxn id="60" idx="3"/>
                <a:endCxn id="74" idx="1"/>
              </p:cNvCxnSpPr>
              <p:nvPr/>
            </p:nvCxnSpPr>
            <p:spPr>
              <a:xfrm flipV="1">
                <a:off x="3326296" y="3501724"/>
                <a:ext cx="1164987" cy="1674203"/>
              </a:xfrm>
              <a:prstGeom prst="curvedConnector3">
                <a:avLst>
                  <a:gd name="adj1" fmla="val 50000"/>
                </a:avLst>
              </a:prstGeom>
              <a:ln w="127000">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D41EAD1-10E6-907B-1680-A54B11B92F72}"/>
                </a:ext>
              </a:extLst>
            </p:cNvPr>
            <p:cNvGrpSpPr/>
            <p:nvPr/>
          </p:nvGrpSpPr>
          <p:grpSpPr>
            <a:xfrm>
              <a:off x="585277" y="725680"/>
              <a:ext cx="3906006" cy="2776044"/>
              <a:chOff x="585277" y="725680"/>
              <a:chExt cx="3906006" cy="2776044"/>
            </a:xfrm>
          </p:grpSpPr>
          <p:grpSp>
            <p:nvGrpSpPr>
              <p:cNvPr id="68" name="Group 67">
                <a:extLst>
                  <a:ext uri="{FF2B5EF4-FFF2-40B4-BE49-F238E27FC236}">
                    <a16:creationId xmlns:a16="http://schemas.microsoft.com/office/drawing/2014/main" id="{1C3B933A-801C-124A-BE4F-99F4C60CE317}"/>
                  </a:ext>
                </a:extLst>
              </p:cNvPr>
              <p:cNvGrpSpPr/>
              <p:nvPr/>
            </p:nvGrpSpPr>
            <p:grpSpPr>
              <a:xfrm>
                <a:off x="585277" y="725680"/>
                <a:ext cx="2771797" cy="2478638"/>
                <a:chOff x="2897149" y="3711701"/>
                <a:chExt cx="2493857" cy="2230094"/>
              </a:xfrm>
            </p:grpSpPr>
            <p:grpSp>
              <p:nvGrpSpPr>
                <p:cNvPr id="70" name="Group 69">
                  <a:extLst>
                    <a:ext uri="{FF2B5EF4-FFF2-40B4-BE49-F238E27FC236}">
                      <a16:creationId xmlns:a16="http://schemas.microsoft.com/office/drawing/2014/main" id="{54FE55AE-7008-5F4D-B54C-99F8E1C85A8A}"/>
                    </a:ext>
                  </a:extLst>
                </p:cNvPr>
                <p:cNvGrpSpPr/>
                <p:nvPr/>
              </p:nvGrpSpPr>
              <p:grpSpPr>
                <a:xfrm>
                  <a:off x="2897149" y="4081033"/>
                  <a:ext cx="2393632" cy="1860762"/>
                  <a:chOff x="792628" y="3007348"/>
                  <a:chExt cx="3369656" cy="2619503"/>
                </a:xfrm>
              </p:grpSpPr>
              <p:pic>
                <p:nvPicPr>
                  <p:cNvPr id="78" name="Picture 77">
                    <a:extLst>
                      <a:ext uri="{FF2B5EF4-FFF2-40B4-BE49-F238E27FC236}">
                        <a16:creationId xmlns:a16="http://schemas.microsoft.com/office/drawing/2014/main" id="{FFCA352E-1D2A-CF4A-A467-9AB1709D17E3}"/>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792628" y="3353681"/>
                    <a:ext cx="2975141" cy="2273170"/>
                  </a:xfrm>
                  <a:prstGeom prst="rect">
                    <a:avLst/>
                  </a:prstGeom>
                </p:spPr>
              </p:pic>
              <p:pic>
                <p:nvPicPr>
                  <p:cNvPr id="81" name="Picture 80">
                    <a:extLst>
                      <a:ext uri="{FF2B5EF4-FFF2-40B4-BE49-F238E27FC236}">
                        <a16:creationId xmlns:a16="http://schemas.microsoft.com/office/drawing/2014/main" id="{A3774EA7-1E98-4C41-A250-37D36A7BACEF}"/>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3725813" y="3554745"/>
                    <a:ext cx="436471" cy="1936200"/>
                  </a:xfrm>
                  <a:prstGeom prst="rect">
                    <a:avLst/>
                  </a:prstGeom>
                </p:spPr>
              </p:pic>
              <p:pic>
                <p:nvPicPr>
                  <p:cNvPr id="84" name="Picture 83">
                    <a:extLst>
                      <a:ext uri="{FF2B5EF4-FFF2-40B4-BE49-F238E27FC236}">
                        <a16:creationId xmlns:a16="http://schemas.microsoft.com/office/drawing/2014/main" id="{2ACDC835-7235-5C4A-B6AE-865AA3C3F6D9}"/>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887430" y="3007348"/>
                    <a:ext cx="1398172" cy="421652"/>
                  </a:xfrm>
                  <a:prstGeom prst="rect">
                    <a:avLst/>
                  </a:prstGeom>
                </p:spPr>
              </p:pic>
            </p:grpSp>
            <p:grpSp>
              <p:nvGrpSpPr>
                <p:cNvPr id="75" name="Group 74">
                  <a:extLst>
                    <a:ext uri="{FF2B5EF4-FFF2-40B4-BE49-F238E27FC236}">
                      <a16:creationId xmlns:a16="http://schemas.microsoft.com/office/drawing/2014/main" id="{79531DEA-62D8-604D-8B2F-8CC14BA8158E}"/>
                    </a:ext>
                  </a:extLst>
                </p:cNvPr>
                <p:cNvGrpSpPr/>
                <p:nvPr/>
              </p:nvGrpSpPr>
              <p:grpSpPr>
                <a:xfrm>
                  <a:off x="2941154" y="3711701"/>
                  <a:ext cx="2449852" cy="2230094"/>
                  <a:chOff x="2941154" y="3711701"/>
                  <a:chExt cx="2449852" cy="2230094"/>
                </a:xfrm>
              </p:grpSpPr>
              <p:sp>
                <p:nvSpPr>
                  <p:cNvPr id="76" name="TextBox 75">
                    <a:extLst>
                      <a:ext uri="{FF2B5EF4-FFF2-40B4-BE49-F238E27FC236}">
                        <a16:creationId xmlns:a16="http://schemas.microsoft.com/office/drawing/2014/main" id="{3F086959-C225-B348-817C-BEC62A52BAC5}"/>
                      </a:ext>
                    </a:extLst>
                  </p:cNvPr>
                  <p:cNvSpPr txBox="1"/>
                  <p:nvPr/>
                </p:nvSpPr>
                <p:spPr>
                  <a:xfrm>
                    <a:off x="2941154" y="3711701"/>
                    <a:ext cx="2449852" cy="369332"/>
                  </a:xfrm>
                  <a:prstGeom prst="rect">
                    <a:avLst/>
                  </a:prstGeom>
                  <a:solidFill>
                    <a:schemeClr val="bg1"/>
                  </a:solidFill>
                  <a:ln>
                    <a:solidFill>
                      <a:schemeClr val="tx1"/>
                    </a:solidFill>
                  </a:ln>
                </p:spPr>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Decay Data</a:t>
                    </a:r>
                  </a:p>
                </p:txBody>
              </p:sp>
              <p:sp>
                <p:nvSpPr>
                  <p:cNvPr id="77" name="Rectangle 76">
                    <a:extLst>
                      <a:ext uri="{FF2B5EF4-FFF2-40B4-BE49-F238E27FC236}">
                        <a16:creationId xmlns:a16="http://schemas.microsoft.com/office/drawing/2014/main" id="{7A68F0D9-3B6C-554B-A09D-438DE4F9C5AC}"/>
                      </a:ext>
                    </a:extLst>
                  </p:cNvPr>
                  <p:cNvSpPr/>
                  <p:nvPr/>
                </p:nvSpPr>
                <p:spPr>
                  <a:xfrm>
                    <a:off x="2941154" y="4070975"/>
                    <a:ext cx="2449852" cy="1870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09" name="Curved Connector 108">
                <a:extLst>
                  <a:ext uri="{FF2B5EF4-FFF2-40B4-BE49-F238E27FC236}">
                    <a16:creationId xmlns:a16="http://schemas.microsoft.com/office/drawing/2014/main" id="{9AD5844E-D68F-9640-B390-4794EC131D83}"/>
                  </a:ext>
                </a:extLst>
              </p:cNvPr>
              <p:cNvCxnSpPr>
                <a:cxnSpLocks/>
                <a:stCxn id="77" idx="3"/>
                <a:endCxn id="74" idx="1"/>
              </p:cNvCxnSpPr>
              <p:nvPr/>
            </p:nvCxnSpPr>
            <p:spPr>
              <a:xfrm>
                <a:off x="3357074" y="2164657"/>
                <a:ext cx="1134209" cy="1337067"/>
              </a:xfrm>
              <a:prstGeom prst="curvedConnector3">
                <a:avLst>
                  <a:gd name="adj1" fmla="val 50000"/>
                </a:avLst>
              </a:prstGeom>
              <a:ln w="127000">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A992546E-D859-EE7A-1AF1-CF7E423B975F}"/>
              </a:ext>
            </a:extLst>
          </p:cNvPr>
          <p:cNvSpPr txBox="1"/>
          <p:nvPr/>
        </p:nvSpPr>
        <p:spPr>
          <a:xfrm>
            <a:off x="5773272" y="5651938"/>
            <a:ext cx="6420028" cy="830997"/>
          </a:xfrm>
          <a:prstGeom prst="rect">
            <a:avLst/>
          </a:prstGeom>
          <a:noFill/>
        </p:spPr>
        <p:txBody>
          <a:bodyPr wrap="square" rtlCol="0">
            <a:spAutoFit/>
          </a:bodyPr>
          <a:lstStyle/>
          <a:p>
            <a:pPr algn="r"/>
            <a:r>
              <a:rPr lang="en-US" sz="2400" i="1" dirty="0">
                <a:latin typeface="Times New Roman" panose="02020603050405020304" pitchFamily="18" charset="0"/>
                <a:cs typeface="Times New Roman" panose="02020603050405020304" pitchFamily="18" charset="0"/>
              </a:rPr>
              <a:t>The codes often hide </a:t>
            </a:r>
          </a:p>
          <a:p>
            <a:pPr algn="r"/>
            <a:r>
              <a:rPr lang="en-US" sz="2400" i="1" dirty="0">
                <a:latin typeface="Times New Roman" panose="02020603050405020304" pitchFamily="18" charset="0"/>
                <a:cs typeface="Times New Roman" panose="02020603050405020304" pitchFamily="18" charset="0"/>
              </a:rPr>
              <a:t>shortcomings in the underlying nuclear data </a:t>
            </a:r>
          </a:p>
        </p:txBody>
      </p:sp>
    </p:spTree>
    <p:extLst>
      <p:ext uri="{BB962C8B-B14F-4D97-AF65-F5344CB8AC3E}">
        <p14:creationId xmlns:p14="http://schemas.microsoft.com/office/powerpoint/2010/main" val="687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dissolve">
                                      <p:cBhvr>
                                        <p:cTn id="27" dur="500"/>
                                        <p:tgtEl>
                                          <p:spTgt spid="1030"/>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dissolve">
                                      <p:cBhvr>
                                        <p:cTn id="31" dur="500"/>
                                        <p:tgtEl>
                                          <p:spTgt spid="1028"/>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dissolve">
                                      <p:cBhvr>
                                        <p:cTn id="35" dur="500"/>
                                        <p:tgtEl>
                                          <p:spTgt spid="65"/>
                                        </p:tgtEl>
                                      </p:cBhvr>
                                    </p:animEffect>
                                  </p:childTnLst>
                                </p:cTn>
                              </p:par>
                            </p:childTnLst>
                          </p:cTn>
                        </p:par>
                        <p:par>
                          <p:cTn id="36" fill="hold">
                            <p:stCondLst>
                              <p:cond delay="1500"/>
                            </p:stCondLst>
                            <p:childTnLst>
                              <p:par>
                                <p:cTn id="37" presetID="9"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dissolv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31" y="15585"/>
            <a:ext cx="12192000" cy="920868"/>
          </a:xfrm>
        </p:spPr>
        <p:txBody>
          <a:bodyPr/>
          <a:lstStyle/>
          <a:p>
            <a:r>
              <a:rPr lang="en-US" sz="3600" b="0" dirty="0">
                <a:solidFill>
                  <a:schemeClr val="tx1"/>
                </a:solidFill>
                <a:latin typeface="Times New Roman"/>
                <a:cs typeface="Times New Roman"/>
              </a:rPr>
              <a:t>It also produced an interconnected view between nuclear data and applications</a:t>
            </a:r>
          </a:p>
        </p:txBody>
      </p:sp>
      <p:grpSp>
        <p:nvGrpSpPr>
          <p:cNvPr id="144" name="Group 143">
            <a:extLst>
              <a:ext uri="{FF2B5EF4-FFF2-40B4-BE49-F238E27FC236}">
                <a16:creationId xmlns:a16="http://schemas.microsoft.com/office/drawing/2014/main" id="{C49AFCE4-F03E-F00C-2B31-9500A0743269}"/>
              </a:ext>
            </a:extLst>
          </p:cNvPr>
          <p:cNvGrpSpPr/>
          <p:nvPr/>
        </p:nvGrpSpPr>
        <p:grpSpPr>
          <a:xfrm>
            <a:off x="365368" y="1048153"/>
            <a:ext cx="5418383" cy="5276252"/>
            <a:chOff x="3186871" y="337608"/>
            <a:chExt cx="6632653" cy="6506727"/>
          </a:xfrm>
        </p:grpSpPr>
        <p:sp>
          <p:nvSpPr>
            <p:cNvPr id="4" name="Pie 3">
              <a:extLst>
                <a:ext uri="{FF2B5EF4-FFF2-40B4-BE49-F238E27FC236}">
                  <a16:creationId xmlns:a16="http://schemas.microsoft.com/office/drawing/2014/main" id="{7E4ADA8F-C7F1-788C-DED1-24297C0ABF00}"/>
                </a:ext>
              </a:extLst>
            </p:cNvPr>
            <p:cNvSpPr>
              <a:spLocks noChangeAspect="1"/>
            </p:cNvSpPr>
            <p:nvPr/>
          </p:nvSpPr>
          <p:spPr>
            <a:xfrm rot="5400000">
              <a:off x="3256016" y="373432"/>
              <a:ext cx="6439012" cy="6439012"/>
            </a:xfrm>
            <a:prstGeom prst="pie">
              <a:avLst>
                <a:gd name="adj1" fmla="val 21590391"/>
                <a:gd name="adj2" fmla="val 4865283"/>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 name="Pie 4">
              <a:extLst>
                <a:ext uri="{FF2B5EF4-FFF2-40B4-BE49-F238E27FC236}">
                  <a16:creationId xmlns:a16="http://schemas.microsoft.com/office/drawing/2014/main" id="{99B94B78-6A94-D94E-C1A5-BDD206D29ABD}"/>
                </a:ext>
              </a:extLst>
            </p:cNvPr>
            <p:cNvSpPr>
              <a:spLocks noChangeAspect="1"/>
            </p:cNvSpPr>
            <p:nvPr/>
          </p:nvSpPr>
          <p:spPr>
            <a:xfrm>
              <a:off x="3323606" y="411644"/>
              <a:ext cx="6400800" cy="6400800"/>
            </a:xfrm>
            <a:prstGeom prst="pie">
              <a:avLst>
                <a:gd name="adj1" fmla="val 842175"/>
                <a:gd name="adj2" fmla="val 5439543"/>
              </a:avLst>
            </a:pr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 name="Pie 5">
              <a:extLst>
                <a:ext uri="{FF2B5EF4-FFF2-40B4-BE49-F238E27FC236}">
                  <a16:creationId xmlns:a16="http://schemas.microsoft.com/office/drawing/2014/main" id="{3E46AE56-C4B6-122B-5800-9CFBE166AAAE}"/>
                </a:ext>
              </a:extLst>
            </p:cNvPr>
            <p:cNvSpPr>
              <a:spLocks noChangeAspect="1"/>
            </p:cNvSpPr>
            <p:nvPr/>
          </p:nvSpPr>
          <p:spPr>
            <a:xfrm rot="10800000">
              <a:off x="3256016" y="405862"/>
              <a:ext cx="6468390" cy="6406582"/>
            </a:xfrm>
            <a:prstGeom prst="pie">
              <a:avLst>
                <a:gd name="adj1" fmla="val 21081369"/>
                <a:gd name="adj2" fmla="val 5362401"/>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Pie 6">
              <a:extLst>
                <a:ext uri="{FF2B5EF4-FFF2-40B4-BE49-F238E27FC236}">
                  <a16:creationId xmlns:a16="http://schemas.microsoft.com/office/drawing/2014/main" id="{3FC4D6CB-FC3F-014A-EA9A-1C245D5651FE}"/>
                </a:ext>
              </a:extLst>
            </p:cNvPr>
            <p:cNvSpPr>
              <a:spLocks noChangeAspect="1"/>
            </p:cNvSpPr>
            <p:nvPr/>
          </p:nvSpPr>
          <p:spPr>
            <a:xfrm rot="16200000">
              <a:off x="3323608" y="411646"/>
              <a:ext cx="6400800" cy="6400800"/>
            </a:xfrm>
            <a:prstGeom prst="pie">
              <a:avLst>
                <a:gd name="adj1" fmla="val 21514394"/>
                <a:gd name="adj2" fmla="val 6283129"/>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 name="TextBox 7">
              <a:extLst>
                <a:ext uri="{FF2B5EF4-FFF2-40B4-BE49-F238E27FC236}">
                  <a16:creationId xmlns:a16="http://schemas.microsoft.com/office/drawing/2014/main" id="{02E0253F-B3D0-2786-D3DF-B5920AFB1537}"/>
                </a:ext>
              </a:extLst>
            </p:cNvPr>
            <p:cNvSpPr txBox="1"/>
            <p:nvPr/>
          </p:nvSpPr>
          <p:spPr>
            <a:xfrm rot="18586927">
              <a:off x="3126794" y="1245799"/>
              <a:ext cx="1648178" cy="369332"/>
            </a:xfrm>
            <a:prstGeom prst="rect">
              <a:avLst/>
            </a:prstGeom>
            <a:noFill/>
          </p:spPr>
          <p:txBody>
            <a:bodyPr wrap="none" rtlCol="0">
              <a:prstTxWarp prst="textArchUp">
                <a:avLst/>
              </a:prstTxWarp>
              <a:spAutoFit/>
            </a:bodyPr>
            <a:lstStyle/>
            <a:p>
              <a:r>
                <a:rPr lang="en-US" sz="2800" dirty="0"/>
                <a:t>Applications</a:t>
              </a:r>
            </a:p>
          </p:txBody>
        </p:sp>
        <p:sp>
          <p:nvSpPr>
            <p:cNvPr id="9" name="TextBox 8">
              <a:extLst>
                <a:ext uri="{FF2B5EF4-FFF2-40B4-BE49-F238E27FC236}">
                  <a16:creationId xmlns:a16="http://schemas.microsoft.com/office/drawing/2014/main" id="{69A4A34D-4E12-BF3E-6BB6-961A14DE2300}"/>
                </a:ext>
              </a:extLst>
            </p:cNvPr>
            <p:cNvSpPr txBox="1"/>
            <p:nvPr/>
          </p:nvSpPr>
          <p:spPr>
            <a:xfrm rot="13891370">
              <a:off x="3169779" y="5518082"/>
              <a:ext cx="1549042" cy="369332"/>
            </a:xfrm>
            <a:prstGeom prst="rect">
              <a:avLst/>
            </a:prstGeom>
            <a:noFill/>
          </p:spPr>
          <p:txBody>
            <a:bodyPr wrap="none" rtlCol="0">
              <a:prstTxWarp prst="textArchUp">
                <a:avLst/>
              </a:prstTxWarp>
              <a:spAutoFit/>
            </a:bodyPr>
            <a:lstStyle/>
            <a:p>
              <a:pPr algn="ctr"/>
              <a:r>
                <a:rPr lang="en-US" sz="2000" dirty="0"/>
                <a:t>Facilities &amp;</a:t>
              </a:r>
            </a:p>
            <a:p>
              <a:pPr algn="ctr"/>
              <a:r>
                <a:rPr lang="en-US" sz="2000" dirty="0"/>
                <a:t> Capabilities</a:t>
              </a:r>
            </a:p>
          </p:txBody>
        </p:sp>
        <p:sp>
          <p:nvSpPr>
            <p:cNvPr id="10" name="TextBox 9">
              <a:extLst>
                <a:ext uri="{FF2B5EF4-FFF2-40B4-BE49-F238E27FC236}">
                  <a16:creationId xmlns:a16="http://schemas.microsoft.com/office/drawing/2014/main" id="{5ACDBD19-A50C-263F-03DA-B3F8728FA6FE}"/>
                </a:ext>
              </a:extLst>
            </p:cNvPr>
            <p:cNvSpPr txBox="1"/>
            <p:nvPr/>
          </p:nvSpPr>
          <p:spPr>
            <a:xfrm rot="2949239">
              <a:off x="8203810" y="1234660"/>
              <a:ext cx="1648178" cy="369332"/>
            </a:xfrm>
            <a:prstGeom prst="rect">
              <a:avLst/>
            </a:prstGeom>
            <a:noFill/>
          </p:spPr>
          <p:txBody>
            <a:bodyPr wrap="none" rtlCol="0">
              <a:prstTxWarp prst="textArchUp">
                <a:avLst/>
              </a:prstTxWarp>
              <a:spAutoFit/>
            </a:bodyPr>
            <a:lstStyle/>
            <a:p>
              <a:r>
                <a:rPr lang="en-US" sz="2800" dirty="0"/>
                <a:t>Nuclear data</a:t>
              </a:r>
            </a:p>
          </p:txBody>
        </p:sp>
        <p:sp>
          <p:nvSpPr>
            <p:cNvPr id="11" name="TextBox 10">
              <a:extLst>
                <a:ext uri="{FF2B5EF4-FFF2-40B4-BE49-F238E27FC236}">
                  <a16:creationId xmlns:a16="http://schemas.microsoft.com/office/drawing/2014/main" id="{BC0C7516-A636-735C-2651-BF2596EAB25A}"/>
                </a:ext>
              </a:extLst>
            </p:cNvPr>
            <p:cNvSpPr txBox="1"/>
            <p:nvPr/>
          </p:nvSpPr>
          <p:spPr>
            <a:xfrm rot="7894016">
              <a:off x="8093015" y="5626973"/>
              <a:ext cx="1648178" cy="369332"/>
            </a:xfrm>
            <a:prstGeom prst="rect">
              <a:avLst/>
            </a:prstGeom>
            <a:noFill/>
          </p:spPr>
          <p:txBody>
            <a:bodyPr wrap="none" rtlCol="0">
              <a:prstTxWarp prst="textArchUp">
                <a:avLst/>
              </a:prstTxWarp>
              <a:spAutoFit/>
            </a:bodyPr>
            <a:lstStyle/>
            <a:p>
              <a:r>
                <a:rPr lang="en-US" sz="2800" dirty="0"/>
                <a:t>Codes</a:t>
              </a:r>
            </a:p>
          </p:txBody>
        </p:sp>
        <p:sp>
          <p:nvSpPr>
            <p:cNvPr id="12" name="TextBox 11">
              <a:extLst>
                <a:ext uri="{FF2B5EF4-FFF2-40B4-BE49-F238E27FC236}">
                  <a16:creationId xmlns:a16="http://schemas.microsoft.com/office/drawing/2014/main" id="{BA79C69C-7F2A-497E-3FE1-D91C278612FD}"/>
                </a:ext>
              </a:extLst>
            </p:cNvPr>
            <p:cNvSpPr txBox="1"/>
            <p:nvPr/>
          </p:nvSpPr>
          <p:spPr>
            <a:xfrm rot="444485">
              <a:off x="3426774" y="2970584"/>
              <a:ext cx="950943" cy="367732"/>
            </a:xfrm>
            <a:prstGeom prst="rect">
              <a:avLst/>
            </a:prstGeom>
            <a:noFill/>
          </p:spPr>
          <p:txBody>
            <a:bodyPr wrap="none" rtlCol="0">
              <a:spAutoFit/>
            </a:bodyPr>
            <a:lstStyle/>
            <a:p>
              <a:r>
                <a:rPr lang="en-US" sz="1400" dirty="0"/>
                <a:t>Medical</a:t>
              </a:r>
            </a:p>
          </p:txBody>
        </p:sp>
        <p:sp>
          <p:nvSpPr>
            <p:cNvPr id="13" name="TextBox 12">
              <a:extLst>
                <a:ext uri="{FF2B5EF4-FFF2-40B4-BE49-F238E27FC236}">
                  <a16:creationId xmlns:a16="http://schemas.microsoft.com/office/drawing/2014/main" id="{075081EF-EB11-7C82-9E25-C34C256DF066}"/>
                </a:ext>
              </a:extLst>
            </p:cNvPr>
            <p:cNvSpPr txBox="1"/>
            <p:nvPr/>
          </p:nvSpPr>
          <p:spPr>
            <a:xfrm rot="1425300">
              <a:off x="3585922" y="2491101"/>
              <a:ext cx="892007" cy="367732"/>
            </a:xfrm>
            <a:prstGeom prst="rect">
              <a:avLst/>
            </a:prstGeom>
            <a:noFill/>
          </p:spPr>
          <p:txBody>
            <a:bodyPr wrap="none" rtlCol="0">
              <a:spAutoFit/>
            </a:bodyPr>
            <a:lstStyle/>
            <a:p>
              <a:r>
                <a:rPr lang="en-US" sz="1400" dirty="0"/>
                <a:t>Energy</a:t>
              </a:r>
            </a:p>
          </p:txBody>
        </p:sp>
        <p:sp>
          <p:nvSpPr>
            <p:cNvPr id="14" name="TextBox 13">
              <a:extLst>
                <a:ext uri="{FF2B5EF4-FFF2-40B4-BE49-F238E27FC236}">
                  <a16:creationId xmlns:a16="http://schemas.microsoft.com/office/drawing/2014/main" id="{0B297683-1CD4-40AC-3D66-262844B3F58A}"/>
                </a:ext>
              </a:extLst>
            </p:cNvPr>
            <p:cNvSpPr txBox="1"/>
            <p:nvPr/>
          </p:nvSpPr>
          <p:spPr>
            <a:xfrm>
              <a:off x="3492417" y="3528047"/>
              <a:ext cx="821666" cy="367732"/>
            </a:xfrm>
            <a:prstGeom prst="rect">
              <a:avLst/>
            </a:prstGeom>
            <a:noFill/>
          </p:spPr>
          <p:txBody>
            <a:bodyPr wrap="none" rtlCol="0">
              <a:spAutoFit/>
            </a:bodyPr>
            <a:lstStyle/>
            <a:p>
              <a:r>
                <a:rPr lang="en-US" sz="1400" dirty="0"/>
                <a:t>Space</a:t>
              </a:r>
            </a:p>
          </p:txBody>
        </p:sp>
        <p:sp>
          <p:nvSpPr>
            <p:cNvPr id="16" name="TextBox 15">
              <a:extLst>
                <a:ext uri="{FF2B5EF4-FFF2-40B4-BE49-F238E27FC236}">
                  <a16:creationId xmlns:a16="http://schemas.microsoft.com/office/drawing/2014/main" id="{1CDA1878-D073-906F-C311-78B31F8656A1}"/>
                </a:ext>
              </a:extLst>
            </p:cNvPr>
            <p:cNvSpPr txBox="1"/>
            <p:nvPr/>
          </p:nvSpPr>
          <p:spPr>
            <a:xfrm rot="3495642">
              <a:off x="4736049" y="919482"/>
              <a:ext cx="1434921" cy="620527"/>
            </a:xfrm>
            <a:prstGeom prst="rect">
              <a:avLst/>
            </a:prstGeom>
            <a:noFill/>
          </p:spPr>
          <p:txBody>
            <a:bodyPr wrap="none" rtlCol="0">
              <a:spAutoFit/>
            </a:bodyPr>
            <a:lstStyle/>
            <a:p>
              <a:pPr algn="ctr"/>
              <a:r>
                <a:rPr lang="en-US" sz="1400" dirty="0"/>
                <a:t>Nuclear </a:t>
              </a:r>
            </a:p>
            <a:p>
              <a:pPr algn="ctr"/>
              <a:r>
                <a:rPr lang="en-US" sz="1400" dirty="0"/>
                <a:t>Astrophysics</a:t>
              </a:r>
            </a:p>
          </p:txBody>
        </p:sp>
        <p:sp>
          <p:nvSpPr>
            <p:cNvPr id="17" name="TextBox 16">
              <a:extLst>
                <a:ext uri="{FF2B5EF4-FFF2-40B4-BE49-F238E27FC236}">
                  <a16:creationId xmlns:a16="http://schemas.microsoft.com/office/drawing/2014/main" id="{B8B9A53A-5FE3-82CF-1390-6AF07881DD01}"/>
                </a:ext>
              </a:extLst>
            </p:cNvPr>
            <p:cNvSpPr txBox="1"/>
            <p:nvPr/>
          </p:nvSpPr>
          <p:spPr>
            <a:xfrm rot="4713149">
              <a:off x="5440009" y="702669"/>
              <a:ext cx="1350649" cy="620527"/>
            </a:xfrm>
            <a:prstGeom prst="rect">
              <a:avLst/>
            </a:prstGeom>
            <a:noFill/>
          </p:spPr>
          <p:txBody>
            <a:bodyPr wrap="none" rtlCol="0">
              <a:spAutoFit/>
            </a:bodyPr>
            <a:lstStyle/>
            <a:p>
              <a:pPr algn="ctr"/>
              <a:r>
                <a:rPr lang="en-US" sz="1400" dirty="0"/>
                <a:t>Low Energy</a:t>
              </a:r>
            </a:p>
            <a:p>
              <a:pPr algn="ctr"/>
              <a:r>
                <a:rPr lang="en-US" sz="1400" dirty="0"/>
                <a:t>Structure</a:t>
              </a:r>
            </a:p>
          </p:txBody>
        </p:sp>
        <p:cxnSp>
          <p:nvCxnSpPr>
            <p:cNvPr id="18" name="Straight Connector 17">
              <a:extLst>
                <a:ext uri="{FF2B5EF4-FFF2-40B4-BE49-F238E27FC236}">
                  <a16:creationId xmlns:a16="http://schemas.microsoft.com/office/drawing/2014/main" id="{B0824497-76EA-5EA7-C13C-A04D39C88574}"/>
                </a:ext>
              </a:extLst>
            </p:cNvPr>
            <p:cNvCxnSpPr>
              <a:cxnSpLocks/>
            </p:cNvCxnSpPr>
            <p:nvPr/>
          </p:nvCxnSpPr>
          <p:spPr>
            <a:xfrm flipH="1" flipV="1">
              <a:off x="5564586" y="527533"/>
              <a:ext cx="2225298" cy="6023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6EB6726-4960-89C5-C0A3-436EDE7E2F4B}"/>
                </a:ext>
              </a:extLst>
            </p:cNvPr>
            <p:cNvSpPr>
              <a:spLocks noChangeAspect="1"/>
            </p:cNvSpPr>
            <p:nvPr/>
          </p:nvSpPr>
          <p:spPr>
            <a:xfrm>
              <a:off x="6524006" y="3573832"/>
              <a:ext cx="91440" cy="914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0" name="Straight Connector 19">
              <a:extLst>
                <a:ext uri="{FF2B5EF4-FFF2-40B4-BE49-F238E27FC236}">
                  <a16:creationId xmlns:a16="http://schemas.microsoft.com/office/drawing/2014/main" id="{B0A1ECFF-FD61-669C-CCA3-754644139C45}"/>
                </a:ext>
              </a:extLst>
            </p:cNvPr>
            <p:cNvCxnSpPr>
              <a:cxnSpLocks/>
            </p:cNvCxnSpPr>
            <p:nvPr/>
          </p:nvCxnSpPr>
          <p:spPr>
            <a:xfrm flipH="1" flipV="1">
              <a:off x="7800634" y="5187173"/>
              <a:ext cx="839241" cy="850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8AAB15-A41E-C5A4-43D9-372825ACEBBC}"/>
                </a:ext>
              </a:extLst>
            </p:cNvPr>
            <p:cNvCxnSpPr>
              <a:cxnSpLocks/>
            </p:cNvCxnSpPr>
            <p:nvPr/>
          </p:nvCxnSpPr>
          <p:spPr>
            <a:xfrm flipH="1" flipV="1">
              <a:off x="3647283" y="2109464"/>
              <a:ext cx="5577740" cy="3170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748F9D-5CC9-0074-00B7-55D23F51727E}"/>
                </a:ext>
              </a:extLst>
            </p:cNvPr>
            <p:cNvCxnSpPr>
              <a:cxnSpLocks/>
            </p:cNvCxnSpPr>
            <p:nvPr/>
          </p:nvCxnSpPr>
          <p:spPr>
            <a:xfrm flipH="1" flipV="1">
              <a:off x="3340397" y="2808381"/>
              <a:ext cx="1215026" cy="272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186D1DC-A9B1-93E3-9D70-96CAB660A363}"/>
                </a:ext>
              </a:extLst>
            </p:cNvPr>
            <p:cNvGrpSpPr/>
            <p:nvPr/>
          </p:nvGrpSpPr>
          <p:grpSpPr>
            <a:xfrm rot="16200000">
              <a:off x="3364966" y="713902"/>
              <a:ext cx="6128693" cy="5776749"/>
              <a:chOff x="3651589" y="756884"/>
              <a:chExt cx="6128693" cy="5776749"/>
            </a:xfrm>
          </p:grpSpPr>
          <p:cxnSp>
            <p:nvCxnSpPr>
              <p:cNvPr id="24" name="Straight Connector 23">
                <a:extLst>
                  <a:ext uri="{FF2B5EF4-FFF2-40B4-BE49-F238E27FC236}">
                    <a16:creationId xmlns:a16="http://schemas.microsoft.com/office/drawing/2014/main" id="{872FEB7C-48E9-E003-44E8-3A7718ABADD7}"/>
                  </a:ext>
                </a:extLst>
              </p:cNvPr>
              <p:cNvCxnSpPr>
                <a:cxnSpLocks/>
              </p:cNvCxnSpPr>
              <p:nvPr/>
            </p:nvCxnSpPr>
            <p:spPr>
              <a:xfrm rot="5400000" flipH="1">
                <a:off x="3878457" y="2219670"/>
                <a:ext cx="5776749" cy="2851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57C8D0-C053-EF9F-7E92-02B929753C72}"/>
                  </a:ext>
                </a:extLst>
              </p:cNvPr>
              <p:cNvCxnSpPr>
                <a:cxnSpLocks/>
              </p:cNvCxnSpPr>
              <p:nvPr/>
            </p:nvCxnSpPr>
            <p:spPr>
              <a:xfrm rot="5400000" flipH="1">
                <a:off x="4297689" y="1560516"/>
                <a:ext cx="4761688" cy="4343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EC55DF-41DA-581B-BCBA-704FA9814378}"/>
                  </a:ext>
                </a:extLst>
              </p:cNvPr>
              <p:cNvCxnSpPr>
                <a:cxnSpLocks/>
              </p:cNvCxnSpPr>
              <p:nvPr/>
            </p:nvCxnSpPr>
            <p:spPr>
              <a:xfrm rot="5400000" flipH="1">
                <a:off x="5024949" y="1047840"/>
                <a:ext cx="3331432" cy="54753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B74DD9-F9EE-4918-D99E-475792807454}"/>
                  </a:ext>
                </a:extLst>
              </p:cNvPr>
              <p:cNvCxnSpPr>
                <a:cxnSpLocks/>
              </p:cNvCxnSpPr>
              <p:nvPr/>
            </p:nvCxnSpPr>
            <p:spPr>
              <a:xfrm rot="5400000" flipH="1">
                <a:off x="5865803" y="672649"/>
                <a:ext cx="1700266" cy="6128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80D2DE71-58C0-4F68-EC84-592F1E560980}"/>
                </a:ext>
              </a:extLst>
            </p:cNvPr>
            <p:cNvSpPr>
              <a:spLocks noChangeAspect="1"/>
            </p:cNvSpPr>
            <p:nvPr/>
          </p:nvSpPr>
          <p:spPr>
            <a:xfrm>
              <a:off x="4466606" y="1554643"/>
              <a:ext cx="4114800" cy="411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TextBox 28">
              <a:extLst>
                <a:ext uri="{FF2B5EF4-FFF2-40B4-BE49-F238E27FC236}">
                  <a16:creationId xmlns:a16="http://schemas.microsoft.com/office/drawing/2014/main" id="{941FCA10-A776-F756-5C2A-84F607CD3985}"/>
                </a:ext>
              </a:extLst>
            </p:cNvPr>
            <p:cNvSpPr txBox="1"/>
            <p:nvPr/>
          </p:nvSpPr>
          <p:spPr>
            <a:xfrm rot="16620399">
              <a:off x="6229918" y="700223"/>
              <a:ext cx="1241478" cy="620527"/>
            </a:xfrm>
            <a:prstGeom prst="rect">
              <a:avLst/>
            </a:prstGeom>
            <a:noFill/>
          </p:spPr>
          <p:txBody>
            <a:bodyPr wrap="none" rtlCol="0">
              <a:spAutoFit/>
            </a:bodyPr>
            <a:lstStyle/>
            <a:p>
              <a:r>
                <a:rPr lang="en-US" sz="1400" b="1" i="1" dirty="0"/>
                <a:t>(n,x)</a:t>
              </a:r>
            </a:p>
            <a:p>
              <a:r>
                <a:rPr lang="en-US" sz="1400" b="1" i="1" dirty="0"/>
                <a:t>Reactions</a:t>
              </a:r>
            </a:p>
          </p:txBody>
        </p:sp>
        <p:sp>
          <p:nvSpPr>
            <p:cNvPr id="30" name="TextBox 29">
              <a:extLst>
                <a:ext uri="{FF2B5EF4-FFF2-40B4-BE49-F238E27FC236}">
                  <a16:creationId xmlns:a16="http://schemas.microsoft.com/office/drawing/2014/main" id="{FBC90AB2-4E4D-8232-D936-F0D19D010DC3}"/>
                </a:ext>
              </a:extLst>
            </p:cNvPr>
            <p:cNvSpPr txBox="1"/>
            <p:nvPr/>
          </p:nvSpPr>
          <p:spPr>
            <a:xfrm rot="17557232">
              <a:off x="7137614" y="868099"/>
              <a:ext cx="910137" cy="620527"/>
            </a:xfrm>
            <a:prstGeom prst="rect">
              <a:avLst/>
            </a:prstGeom>
            <a:noFill/>
          </p:spPr>
          <p:txBody>
            <a:bodyPr wrap="none" rtlCol="0">
              <a:spAutoFit/>
            </a:bodyPr>
            <a:lstStyle/>
            <a:p>
              <a:pPr algn="ctr"/>
              <a:r>
                <a:rPr lang="en-US" sz="1400" b="1" i="1" dirty="0"/>
                <a:t>Decay </a:t>
              </a:r>
            </a:p>
            <a:p>
              <a:pPr algn="ctr"/>
              <a:r>
                <a:rPr lang="en-US" sz="1400" b="1" i="1" dirty="0"/>
                <a:t>Data</a:t>
              </a:r>
            </a:p>
          </p:txBody>
        </p:sp>
        <p:sp>
          <p:nvSpPr>
            <p:cNvPr id="31" name="TextBox 30">
              <a:extLst>
                <a:ext uri="{FF2B5EF4-FFF2-40B4-BE49-F238E27FC236}">
                  <a16:creationId xmlns:a16="http://schemas.microsoft.com/office/drawing/2014/main" id="{156954E5-CFBB-D9C2-66CD-2BDC9AF36CD5}"/>
                </a:ext>
              </a:extLst>
            </p:cNvPr>
            <p:cNvSpPr txBox="1"/>
            <p:nvPr/>
          </p:nvSpPr>
          <p:spPr>
            <a:xfrm rot="20302686">
              <a:off x="8267826" y="2417250"/>
              <a:ext cx="1551698" cy="882557"/>
            </a:xfrm>
            <a:prstGeom prst="rect">
              <a:avLst/>
            </a:prstGeom>
            <a:noFill/>
          </p:spPr>
          <p:txBody>
            <a:bodyPr wrap="none" rtlCol="0">
              <a:spAutoFit/>
            </a:bodyPr>
            <a:lstStyle/>
            <a:p>
              <a:pPr algn="ctr"/>
              <a:r>
                <a:rPr lang="en-US" sz="1400" b="1" i="1" dirty="0"/>
                <a:t>Discrete and </a:t>
              </a:r>
            </a:p>
            <a:p>
              <a:pPr algn="ctr"/>
              <a:r>
                <a:rPr lang="en-US" sz="1400" b="1" i="1" dirty="0"/>
                <a:t>Statistical</a:t>
              </a:r>
            </a:p>
            <a:p>
              <a:pPr algn="ctr"/>
              <a:r>
                <a:rPr lang="en-US" sz="1400" b="1" i="1" dirty="0"/>
                <a:t>Properties</a:t>
              </a:r>
            </a:p>
          </p:txBody>
        </p:sp>
        <p:sp>
          <p:nvSpPr>
            <p:cNvPr id="32" name="TextBox 31">
              <a:extLst>
                <a:ext uri="{FF2B5EF4-FFF2-40B4-BE49-F238E27FC236}">
                  <a16:creationId xmlns:a16="http://schemas.microsoft.com/office/drawing/2014/main" id="{EEE4EF06-16C2-42A3-0430-841FE7E3F41D}"/>
                </a:ext>
              </a:extLst>
            </p:cNvPr>
            <p:cNvSpPr txBox="1"/>
            <p:nvPr/>
          </p:nvSpPr>
          <p:spPr>
            <a:xfrm rot="19214965">
              <a:off x="8200954" y="1875042"/>
              <a:ext cx="960448" cy="367732"/>
            </a:xfrm>
            <a:prstGeom prst="rect">
              <a:avLst/>
            </a:prstGeom>
            <a:noFill/>
          </p:spPr>
          <p:txBody>
            <a:bodyPr wrap="none" rtlCol="0">
              <a:spAutoFit/>
            </a:bodyPr>
            <a:lstStyle/>
            <a:p>
              <a:r>
                <a:rPr lang="en-US" sz="1400" b="1" dirty="0"/>
                <a:t>Fission</a:t>
              </a:r>
            </a:p>
          </p:txBody>
        </p:sp>
        <p:sp>
          <p:nvSpPr>
            <p:cNvPr id="33" name="TextBox 32">
              <a:extLst>
                <a:ext uri="{FF2B5EF4-FFF2-40B4-BE49-F238E27FC236}">
                  <a16:creationId xmlns:a16="http://schemas.microsoft.com/office/drawing/2014/main" id="{AD253561-236F-907C-E0FF-0237E789DB03}"/>
                </a:ext>
              </a:extLst>
            </p:cNvPr>
            <p:cNvSpPr txBox="1"/>
            <p:nvPr/>
          </p:nvSpPr>
          <p:spPr>
            <a:xfrm rot="18508595">
              <a:off x="7508080" y="1322447"/>
              <a:ext cx="1385125" cy="620527"/>
            </a:xfrm>
            <a:prstGeom prst="rect">
              <a:avLst/>
            </a:prstGeom>
            <a:noFill/>
          </p:spPr>
          <p:txBody>
            <a:bodyPr wrap="none" rtlCol="0">
              <a:spAutoFit/>
            </a:bodyPr>
            <a:lstStyle/>
            <a:p>
              <a:pPr algn="ctr"/>
              <a:r>
                <a:rPr lang="en-US" sz="1400" dirty="0"/>
                <a:t>High-energy</a:t>
              </a:r>
            </a:p>
            <a:p>
              <a:pPr algn="ctr"/>
              <a:r>
                <a:rPr lang="en-US" sz="1400" dirty="0"/>
                <a:t>Reactions</a:t>
              </a:r>
            </a:p>
          </p:txBody>
        </p:sp>
        <p:sp>
          <p:nvSpPr>
            <p:cNvPr id="34" name="TextBox 33">
              <a:extLst>
                <a:ext uri="{FF2B5EF4-FFF2-40B4-BE49-F238E27FC236}">
                  <a16:creationId xmlns:a16="http://schemas.microsoft.com/office/drawing/2014/main" id="{895AB075-4EA4-AB27-DAEA-D9454E3D0405}"/>
                </a:ext>
              </a:extLst>
            </p:cNvPr>
            <p:cNvSpPr txBox="1"/>
            <p:nvPr/>
          </p:nvSpPr>
          <p:spPr>
            <a:xfrm rot="16666386">
              <a:off x="5505630" y="5883535"/>
              <a:ext cx="1228070" cy="693530"/>
            </a:xfrm>
            <a:prstGeom prst="rect">
              <a:avLst/>
            </a:prstGeom>
            <a:noFill/>
          </p:spPr>
          <p:txBody>
            <a:bodyPr wrap="none" rtlCol="0">
              <a:spAutoFit/>
            </a:bodyPr>
            <a:lstStyle/>
            <a:p>
              <a:r>
                <a:rPr lang="en-US" sz="1600" b="1" dirty="0"/>
                <a:t>Neutron </a:t>
              </a:r>
            </a:p>
            <a:p>
              <a:r>
                <a:rPr lang="en-US" sz="1600" b="1" dirty="0"/>
                <a:t>Beams</a:t>
              </a:r>
            </a:p>
          </p:txBody>
        </p:sp>
        <p:sp>
          <p:nvSpPr>
            <p:cNvPr id="35" name="TextBox 34">
              <a:extLst>
                <a:ext uri="{FF2B5EF4-FFF2-40B4-BE49-F238E27FC236}">
                  <a16:creationId xmlns:a16="http://schemas.microsoft.com/office/drawing/2014/main" id="{B2EE4C15-C641-4A03-4E20-0F65AD527FBE}"/>
                </a:ext>
              </a:extLst>
            </p:cNvPr>
            <p:cNvSpPr txBox="1"/>
            <p:nvPr/>
          </p:nvSpPr>
          <p:spPr>
            <a:xfrm rot="19379796">
              <a:off x="3812945" y="4691553"/>
              <a:ext cx="1017481" cy="698690"/>
            </a:xfrm>
            <a:prstGeom prst="rect">
              <a:avLst/>
            </a:prstGeom>
            <a:noFill/>
          </p:spPr>
          <p:txBody>
            <a:bodyPr wrap="none" rtlCol="0">
              <a:spAutoFit/>
            </a:bodyPr>
            <a:lstStyle/>
            <a:p>
              <a:r>
                <a:rPr lang="en-US" sz="1600" b="1" dirty="0"/>
                <a:t>Stable </a:t>
              </a:r>
            </a:p>
            <a:p>
              <a:r>
                <a:rPr lang="en-US" sz="1600" b="1" dirty="0"/>
                <a:t>Beams</a:t>
              </a:r>
            </a:p>
          </p:txBody>
        </p:sp>
        <p:sp>
          <p:nvSpPr>
            <p:cNvPr id="36" name="TextBox 35">
              <a:extLst>
                <a:ext uri="{FF2B5EF4-FFF2-40B4-BE49-F238E27FC236}">
                  <a16:creationId xmlns:a16="http://schemas.microsoft.com/office/drawing/2014/main" id="{3FA59952-5918-A266-3B02-B4A46CBDC548}"/>
                </a:ext>
              </a:extLst>
            </p:cNvPr>
            <p:cNvSpPr txBox="1"/>
            <p:nvPr/>
          </p:nvSpPr>
          <p:spPr>
            <a:xfrm>
              <a:off x="4652536" y="5426832"/>
              <a:ext cx="623949" cy="404505"/>
            </a:xfrm>
            <a:prstGeom prst="rect">
              <a:avLst/>
            </a:prstGeom>
            <a:noFill/>
          </p:spPr>
          <p:txBody>
            <a:bodyPr wrap="none" rtlCol="0">
              <a:spAutoFit/>
            </a:bodyPr>
            <a:lstStyle/>
            <a:p>
              <a:r>
                <a:rPr lang="en-US" sz="1600" dirty="0"/>
                <a:t>RIB</a:t>
              </a:r>
            </a:p>
          </p:txBody>
        </p:sp>
        <p:sp>
          <p:nvSpPr>
            <p:cNvPr id="37" name="TextBox 36">
              <a:extLst>
                <a:ext uri="{FF2B5EF4-FFF2-40B4-BE49-F238E27FC236}">
                  <a16:creationId xmlns:a16="http://schemas.microsoft.com/office/drawing/2014/main" id="{3DD86347-096B-40D3-6459-E12B7FB458B6}"/>
                </a:ext>
              </a:extLst>
            </p:cNvPr>
            <p:cNvSpPr txBox="1"/>
            <p:nvPr/>
          </p:nvSpPr>
          <p:spPr>
            <a:xfrm>
              <a:off x="5154176" y="5818135"/>
              <a:ext cx="812160" cy="404505"/>
            </a:xfrm>
            <a:prstGeom prst="rect">
              <a:avLst/>
            </a:prstGeom>
            <a:noFill/>
          </p:spPr>
          <p:txBody>
            <a:bodyPr wrap="none" rtlCol="0">
              <a:spAutoFit/>
            </a:bodyPr>
            <a:lstStyle/>
            <a:p>
              <a:r>
                <a:rPr lang="en-US" sz="1600" dirty="0"/>
                <a:t>RHIC</a:t>
              </a:r>
            </a:p>
          </p:txBody>
        </p:sp>
        <p:sp>
          <p:nvSpPr>
            <p:cNvPr id="38" name="TextBox 37">
              <a:extLst>
                <a:ext uri="{FF2B5EF4-FFF2-40B4-BE49-F238E27FC236}">
                  <a16:creationId xmlns:a16="http://schemas.microsoft.com/office/drawing/2014/main" id="{7126DAAE-0A80-A0A5-8247-9C9216D2E99F}"/>
                </a:ext>
              </a:extLst>
            </p:cNvPr>
            <p:cNvSpPr txBox="1"/>
            <p:nvPr/>
          </p:nvSpPr>
          <p:spPr>
            <a:xfrm rot="20684832">
              <a:off x="3186871" y="3979081"/>
              <a:ext cx="1599227" cy="698690"/>
            </a:xfrm>
            <a:prstGeom prst="rect">
              <a:avLst/>
            </a:prstGeom>
            <a:noFill/>
          </p:spPr>
          <p:txBody>
            <a:bodyPr wrap="none" rtlCol="0">
              <a:spAutoFit/>
            </a:bodyPr>
            <a:lstStyle/>
            <a:p>
              <a:pPr algn="ctr"/>
              <a:r>
                <a:rPr lang="en-US" sz="1600" b="1" dirty="0"/>
                <a:t>Target</a:t>
              </a:r>
            </a:p>
            <a:p>
              <a:pPr algn="ctr"/>
              <a:r>
                <a:rPr lang="en-US" sz="1600" b="1" dirty="0"/>
                <a:t>Fabrication </a:t>
              </a:r>
            </a:p>
          </p:txBody>
        </p:sp>
        <p:sp>
          <p:nvSpPr>
            <p:cNvPr id="39" name="TextBox 38">
              <a:extLst>
                <a:ext uri="{FF2B5EF4-FFF2-40B4-BE49-F238E27FC236}">
                  <a16:creationId xmlns:a16="http://schemas.microsoft.com/office/drawing/2014/main" id="{CB281935-0D4D-F287-318D-60178224EDB9}"/>
                </a:ext>
              </a:extLst>
            </p:cNvPr>
            <p:cNvSpPr txBox="1"/>
            <p:nvPr/>
          </p:nvSpPr>
          <p:spPr>
            <a:xfrm>
              <a:off x="6544923" y="5998922"/>
              <a:ext cx="1055504" cy="404505"/>
            </a:xfrm>
            <a:prstGeom prst="rect">
              <a:avLst/>
            </a:prstGeom>
            <a:noFill/>
          </p:spPr>
          <p:txBody>
            <a:bodyPr wrap="none" rtlCol="0">
              <a:spAutoFit/>
            </a:bodyPr>
            <a:lstStyle/>
            <a:p>
              <a:r>
                <a:rPr lang="en-US" sz="1600" dirty="0"/>
                <a:t>GEANT</a:t>
              </a:r>
            </a:p>
          </p:txBody>
        </p:sp>
        <p:sp>
          <p:nvSpPr>
            <p:cNvPr id="40" name="TextBox 39">
              <a:extLst>
                <a:ext uri="{FF2B5EF4-FFF2-40B4-BE49-F238E27FC236}">
                  <a16:creationId xmlns:a16="http://schemas.microsoft.com/office/drawing/2014/main" id="{B4237273-5553-F5D4-BBE3-FF8B0C2CF59B}"/>
                </a:ext>
              </a:extLst>
            </p:cNvPr>
            <p:cNvSpPr txBox="1"/>
            <p:nvPr/>
          </p:nvSpPr>
          <p:spPr>
            <a:xfrm rot="2922191">
              <a:off x="7535143" y="5576959"/>
              <a:ext cx="912053" cy="620527"/>
            </a:xfrm>
            <a:prstGeom prst="rect">
              <a:avLst/>
            </a:prstGeom>
            <a:noFill/>
          </p:spPr>
          <p:txBody>
            <a:bodyPr wrap="none" rtlCol="0">
              <a:spAutoFit/>
            </a:bodyPr>
            <a:lstStyle/>
            <a:p>
              <a:r>
                <a:rPr lang="en-US" sz="1400" dirty="0"/>
                <a:t>FLUKA</a:t>
              </a:r>
            </a:p>
            <a:p>
              <a:r>
                <a:rPr lang="en-US" sz="1400" dirty="0"/>
                <a:t>/PHITS</a:t>
              </a:r>
            </a:p>
          </p:txBody>
        </p:sp>
        <p:sp>
          <p:nvSpPr>
            <p:cNvPr id="41" name="TextBox 40">
              <a:extLst>
                <a:ext uri="{FF2B5EF4-FFF2-40B4-BE49-F238E27FC236}">
                  <a16:creationId xmlns:a16="http://schemas.microsoft.com/office/drawing/2014/main" id="{55FFC56D-5FD3-AE3A-B0A7-C806D370EA8F}"/>
                </a:ext>
              </a:extLst>
            </p:cNvPr>
            <p:cNvSpPr txBox="1"/>
            <p:nvPr/>
          </p:nvSpPr>
          <p:spPr>
            <a:xfrm rot="18413245">
              <a:off x="8093279" y="4822686"/>
              <a:ext cx="1044206" cy="1131549"/>
            </a:xfrm>
            <a:prstGeom prst="rect">
              <a:avLst/>
            </a:prstGeom>
            <a:noFill/>
          </p:spPr>
          <p:txBody>
            <a:bodyPr wrap="none" rtlCol="0">
              <a:spAutoFit/>
            </a:bodyPr>
            <a:lstStyle/>
            <a:p>
              <a:pPr algn="ctr"/>
              <a:r>
                <a:rPr lang="en-US" sz="1400" dirty="0"/>
                <a:t>TALYS</a:t>
              </a:r>
            </a:p>
            <a:p>
              <a:pPr algn="ctr"/>
              <a:r>
                <a:rPr lang="en-US" sz="1400" dirty="0"/>
                <a:t>COH</a:t>
              </a:r>
            </a:p>
            <a:p>
              <a:pPr algn="ctr"/>
              <a:r>
                <a:rPr lang="en-US" sz="1400" dirty="0"/>
                <a:t>EMPIRE</a:t>
              </a:r>
            </a:p>
            <a:p>
              <a:pPr algn="ctr"/>
              <a:endParaRPr lang="en-US" sz="1400" dirty="0"/>
            </a:p>
          </p:txBody>
        </p:sp>
        <p:sp>
          <p:nvSpPr>
            <p:cNvPr id="42" name="TextBox 41">
              <a:extLst>
                <a:ext uri="{FF2B5EF4-FFF2-40B4-BE49-F238E27FC236}">
                  <a16:creationId xmlns:a16="http://schemas.microsoft.com/office/drawing/2014/main" id="{0307D1DB-2E6C-406C-FE0F-A6CE780B7296}"/>
                </a:ext>
              </a:extLst>
            </p:cNvPr>
            <p:cNvSpPr txBox="1"/>
            <p:nvPr/>
          </p:nvSpPr>
          <p:spPr>
            <a:xfrm rot="1299839">
              <a:off x="8544718" y="4429399"/>
              <a:ext cx="933832" cy="404505"/>
            </a:xfrm>
            <a:prstGeom prst="rect">
              <a:avLst/>
            </a:prstGeom>
            <a:noFill/>
          </p:spPr>
          <p:txBody>
            <a:bodyPr wrap="none" rtlCol="0">
              <a:spAutoFit/>
            </a:bodyPr>
            <a:lstStyle/>
            <a:p>
              <a:r>
                <a:rPr lang="en-US" sz="1600" dirty="0"/>
                <a:t>MCNP</a:t>
              </a:r>
            </a:p>
          </p:txBody>
        </p:sp>
        <p:cxnSp>
          <p:nvCxnSpPr>
            <p:cNvPr id="43" name="Straight Connector 42">
              <a:extLst>
                <a:ext uri="{FF2B5EF4-FFF2-40B4-BE49-F238E27FC236}">
                  <a16:creationId xmlns:a16="http://schemas.microsoft.com/office/drawing/2014/main" id="{D7E62542-0613-B6B8-885E-7B2D45E7961C}"/>
                </a:ext>
              </a:extLst>
            </p:cNvPr>
            <p:cNvCxnSpPr>
              <a:cxnSpLocks/>
            </p:cNvCxnSpPr>
            <p:nvPr/>
          </p:nvCxnSpPr>
          <p:spPr>
            <a:xfrm flipH="1">
              <a:off x="5762339" y="1577923"/>
              <a:ext cx="954941" cy="1315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62A8BFA-40C8-1A3A-1827-21E9BE41EF19}"/>
                </a:ext>
              </a:extLst>
            </p:cNvPr>
            <p:cNvCxnSpPr>
              <a:cxnSpLocks/>
            </p:cNvCxnSpPr>
            <p:nvPr/>
          </p:nvCxnSpPr>
          <p:spPr>
            <a:xfrm flipH="1">
              <a:off x="6005569" y="1588703"/>
              <a:ext cx="736878" cy="14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C4B383A-4F6F-684D-BD3D-020319D9470A}"/>
                </a:ext>
              </a:extLst>
            </p:cNvPr>
            <p:cNvCxnSpPr>
              <a:cxnSpLocks/>
            </p:cNvCxnSpPr>
            <p:nvPr/>
          </p:nvCxnSpPr>
          <p:spPr>
            <a:xfrm flipH="1">
              <a:off x="4575374" y="1560876"/>
              <a:ext cx="2180966" cy="13188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16C56B-44B3-01E5-0F51-B715DBE79F04}"/>
                </a:ext>
              </a:extLst>
            </p:cNvPr>
            <p:cNvCxnSpPr>
              <a:cxnSpLocks/>
            </p:cNvCxnSpPr>
            <p:nvPr/>
          </p:nvCxnSpPr>
          <p:spPr>
            <a:xfrm>
              <a:off x="6771239" y="1578500"/>
              <a:ext cx="1354659" cy="3323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2485B19-D53D-5539-A08A-E5EF045D64B6}"/>
                </a:ext>
              </a:extLst>
            </p:cNvPr>
            <p:cNvCxnSpPr>
              <a:cxnSpLocks/>
            </p:cNvCxnSpPr>
            <p:nvPr/>
          </p:nvCxnSpPr>
          <p:spPr>
            <a:xfrm flipH="1">
              <a:off x="8141541" y="3068987"/>
              <a:ext cx="375122" cy="18241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6CC93-5717-1CCA-59DA-7936C8AAD029}"/>
                </a:ext>
              </a:extLst>
            </p:cNvPr>
            <p:cNvCxnSpPr>
              <a:cxnSpLocks/>
            </p:cNvCxnSpPr>
            <p:nvPr/>
          </p:nvCxnSpPr>
          <p:spPr>
            <a:xfrm flipH="1">
              <a:off x="4597032" y="2498311"/>
              <a:ext cx="3634939" cy="3694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AF14A59-C1B9-0F79-DDAB-F191586F1F6F}"/>
                </a:ext>
              </a:extLst>
            </p:cNvPr>
            <p:cNvCxnSpPr>
              <a:cxnSpLocks/>
            </p:cNvCxnSpPr>
            <p:nvPr/>
          </p:nvCxnSpPr>
          <p:spPr>
            <a:xfrm flipH="1" flipV="1">
              <a:off x="5246168" y="2015850"/>
              <a:ext cx="3040206" cy="4833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C92FFD-CCE3-6190-5646-EFA17B181787}"/>
                </a:ext>
              </a:extLst>
            </p:cNvPr>
            <p:cNvCxnSpPr>
              <a:cxnSpLocks/>
            </p:cNvCxnSpPr>
            <p:nvPr/>
          </p:nvCxnSpPr>
          <p:spPr>
            <a:xfrm flipH="1">
              <a:off x="4561823" y="2493907"/>
              <a:ext cx="3698047" cy="17241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DFB95D0-AE74-092C-DD25-B3FC77FE5FD7}"/>
                </a:ext>
              </a:extLst>
            </p:cNvPr>
            <p:cNvCxnSpPr>
              <a:cxnSpLocks/>
            </p:cNvCxnSpPr>
            <p:nvPr/>
          </p:nvCxnSpPr>
          <p:spPr>
            <a:xfrm flipH="1">
              <a:off x="4556904" y="1557787"/>
              <a:ext cx="2214257" cy="26756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0D2FDB-3DEC-EF61-5E31-A43C64FFE127}"/>
                </a:ext>
              </a:extLst>
            </p:cNvPr>
            <p:cNvCxnSpPr>
              <a:cxnSpLocks/>
            </p:cNvCxnSpPr>
            <p:nvPr/>
          </p:nvCxnSpPr>
          <p:spPr>
            <a:xfrm flipH="1">
              <a:off x="4784609" y="1571794"/>
              <a:ext cx="1978789" cy="31474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763C7B0-F8E6-BD9F-1041-A26028E0E240}"/>
                </a:ext>
              </a:extLst>
            </p:cNvPr>
            <p:cNvCxnSpPr>
              <a:cxnSpLocks/>
            </p:cNvCxnSpPr>
            <p:nvPr/>
          </p:nvCxnSpPr>
          <p:spPr>
            <a:xfrm flipH="1">
              <a:off x="4569304" y="1705942"/>
              <a:ext cx="2795172" cy="11713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415B98C-CF81-62A8-F9C5-4EEB828DD565}"/>
                </a:ext>
              </a:extLst>
            </p:cNvPr>
            <p:cNvCxnSpPr>
              <a:cxnSpLocks/>
            </p:cNvCxnSpPr>
            <p:nvPr/>
          </p:nvCxnSpPr>
          <p:spPr>
            <a:xfrm flipH="1">
              <a:off x="6920630" y="1707692"/>
              <a:ext cx="443539" cy="3932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B61F725-7283-C9F7-A997-4257CB93D886}"/>
                </a:ext>
              </a:extLst>
            </p:cNvPr>
            <p:cNvSpPr txBox="1"/>
            <p:nvPr/>
          </p:nvSpPr>
          <p:spPr>
            <a:xfrm rot="2862825">
              <a:off x="4371572" y="1283977"/>
              <a:ext cx="1028883" cy="620527"/>
            </a:xfrm>
            <a:prstGeom prst="rect">
              <a:avLst/>
            </a:prstGeom>
            <a:noFill/>
          </p:spPr>
          <p:txBody>
            <a:bodyPr wrap="none" rtlCol="0">
              <a:spAutoFit/>
            </a:bodyPr>
            <a:lstStyle/>
            <a:p>
              <a:r>
                <a:rPr lang="en-US" sz="1400" dirty="0"/>
                <a:t>Nonpro-</a:t>
              </a:r>
            </a:p>
            <a:p>
              <a:r>
                <a:rPr lang="en-US" sz="1400" dirty="0"/>
                <a:t>liferation</a:t>
              </a:r>
            </a:p>
          </p:txBody>
        </p:sp>
        <p:cxnSp>
          <p:nvCxnSpPr>
            <p:cNvPr id="56" name="Straight Connector 55">
              <a:extLst>
                <a:ext uri="{FF2B5EF4-FFF2-40B4-BE49-F238E27FC236}">
                  <a16:creationId xmlns:a16="http://schemas.microsoft.com/office/drawing/2014/main" id="{CCFACF69-F2B3-C1E5-9D98-063CC1AFC62F}"/>
                </a:ext>
              </a:extLst>
            </p:cNvPr>
            <p:cNvCxnSpPr>
              <a:cxnSpLocks/>
            </p:cNvCxnSpPr>
            <p:nvPr/>
          </p:nvCxnSpPr>
          <p:spPr>
            <a:xfrm flipH="1" flipV="1">
              <a:off x="4865216" y="889876"/>
              <a:ext cx="646323" cy="941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A3EAABA-5EBE-B1EA-79A4-7DF08590E23D}"/>
                </a:ext>
              </a:extLst>
            </p:cNvPr>
            <p:cNvSpPr txBox="1"/>
            <p:nvPr/>
          </p:nvSpPr>
          <p:spPr>
            <a:xfrm rot="2133129">
              <a:off x="3904585" y="1829252"/>
              <a:ext cx="998470" cy="625144"/>
            </a:xfrm>
            <a:prstGeom prst="rect">
              <a:avLst/>
            </a:prstGeom>
            <a:noFill/>
          </p:spPr>
          <p:txBody>
            <a:bodyPr wrap="none" rtlCol="0">
              <a:spAutoFit/>
            </a:bodyPr>
            <a:lstStyle/>
            <a:p>
              <a:r>
                <a:rPr lang="en-US" sz="1400" dirty="0"/>
                <a:t>National</a:t>
              </a:r>
            </a:p>
            <a:p>
              <a:r>
                <a:rPr lang="en-US" sz="1400" dirty="0"/>
                <a:t>Security</a:t>
              </a:r>
            </a:p>
          </p:txBody>
        </p:sp>
        <p:cxnSp>
          <p:nvCxnSpPr>
            <p:cNvPr id="58" name="Straight Connector 57">
              <a:extLst>
                <a:ext uri="{FF2B5EF4-FFF2-40B4-BE49-F238E27FC236}">
                  <a16:creationId xmlns:a16="http://schemas.microsoft.com/office/drawing/2014/main" id="{EA889D5C-1EA8-47B3-D8B9-68DDF8813B5C}"/>
                </a:ext>
              </a:extLst>
            </p:cNvPr>
            <p:cNvCxnSpPr>
              <a:cxnSpLocks/>
            </p:cNvCxnSpPr>
            <p:nvPr/>
          </p:nvCxnSpPr>
          <p:spPr>
            <a:xfrm flipH="1" flipV="1">
              <a:off x="3254535" y="3424674"/>
              <a:ext cx="1240863" cy="14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3DDF99-8328-EB65-32D0-05799690B521}"/>
                </a:ext>
              </a:extLst>
            </p:cNvPr>
            <p:cNvCxnSpPr>
              <a:cxnSpLocks/>
            </p:cNvCxnSpPr>
            <p:nvPr/>
          </p:nvCxnSpPr>
          <p:spPr>
            <a:xfrm flipH="1">
              <a:off x="8581406" y="3234713"/>
              <a:ext cx="1114530" cy="152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067F2C9-613F-96D1-AED6-3AEE58D762CD}"/>
                </a:ext>
              </a:extLst>
            </p:cNvPr>
            <p:cNvSpPr txBox="1"/>
            <p:nvPr/>
          </p:nvSpPr>
          <p:spPr>
            <a:xfrm>
              <a:off x="8581045" y="3448156"/>
              <a:ext cx="1116341" cy="625144"/>
            </a:xfrm>
            <a:prstGeom prst="rect">
              <a:avLst/>
            </a:prstGeom>
            <a:noFill/>
          </p:spPr>
          <p:txBody>
            <a:bodyPr wrap="none" rtlCol="0">
              <a:spAutoFit/>
            </a:bodyPr>
            <a:lstStyle/>
            <a:p>
              <a:pPr algn="ctr"/>
              <a:r>
                <a:rPr lang="en-US" sz="1400" dirty="0"/>
                <a:t>Stopping </a:t>
              </a:r>
            </a:p>
            <a:p>
              <a:pPr algn="ctr"/>
              <a:r>
                <a:rPr lang="en-US" sz="1400" dirty="0"/>
                <a:t>Powers</a:t>
              </a:r>
            </a:p>
          </p:txBody>
        </p:sp>
        <p:cxnSp>
          <p:nvCxnSpPr>
            <p:cNvPr id="61" name="Straight Connector 60">
              <a:extLst>
                <a:ext uri="{FF2B5EF4-FFF2-40B4-BE49-F238E27FC236}">
                  <a16:creationId xmlns:a16="http://schemas.microsoft.com/office/drawing/2014/main" id="{5E91D76B-ED40-94FD-1E5E-174F32A23246}"/>
                </a:ext>
              </a:extLst>
            </p:cNvPr>
            <p:cNvCxnSpPr>
              <a:cxnSpLocks/>
            </p:cNvCxnSpPr>
            <p:nvPr/>
          </p:nvCxnSpPr>
          <p:spPr>
            <a:xfrm flipH="1" flipV="1">
              <a:off x="4084666" y="1467716"/>
              <a:ext cx="889650" cy="78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5D5165C-8A1D-44F6-0A56-FF92CEE4AAE1}"/>
                </a:ext>
              </a:extLst>
            </p:cNvPr>
            <p:cNvCxnSpPr>
              <a:cxnSpLocks/>
            </p:cNvCxnSpPr>
            <p:nvPr/>
          </p:nvCxnSpPr>
          <p:spPr>
            <a:xfrm flipH="1">
              <a:off x="4516201" y="2031527"/>
              <a:ext cx="3360619" cy="12345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6727CF-AB16-F6EF-2605-8ECA205A9F91}"/>
                </a:ext>
              </a:extLst>
            </p:cNvPr>
            <p:cNvCxnSpPr>
              <a:cxnSpLocks/>
            </p:cNvCxnSpPr>
            <p:nvPr/>
          </p:nvCxnSpPr>
          <p:spPr>
            <a:xfrm flipH="1" flipV="1">
              <a:off x="4471062" y="3265732"/>
              <a:ext cx="4125186" cy="4864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DD73C4-B5A9-91F9-1E1D-89BC3C16B0F1}"/>
                </a:ext>
              </a:extLst>
            </p:cNvPr>
            <p:cNvCxnSpPr>
              <a:cxnSpLocks/>
            </p:cNvCxnSpPr>
            <p:nvPr/>
          </p:nvCxnSpPr>
          <p:spPr>
            <a:xfrm flipH="1" flipV="1">
              <a:off x="4493909" y="3261048"/>
              <a:ext cx="300668" cy="14745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5FC2F1-D686-90EE-20B3-69B120A0C08A}"/>
                </a:ext>
              </a:extLst>
            </p:cNvPr>
            <p:cNvCxnSpPr>
              <a:cxnSpLocks/>
            </p:cNvCxnSpPr>
            <p:nvPr/>
          </p:nvCxnSpPr>
          <p:spPr>
            <a:xfrm flipH="1" flipV="1">
              <a:off x="4487102" y="3261222"/>
              <a:ext cx="728573" cy="195231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03301A-F22C-52F9-8326-1E99C78BC8E5}"/>
                </a:ext>
              </a:extLst>
            </p:cNvPr>
            <p:cNvCxnSpPr>
              <a:cxnSpLocks/>
            </p:cNvCxnSpPr>
            <p:nvPr/>
          </p:nvCxnSpPr>
          <p:spPr>
            <a:xfrm flipH="1">
              <a:off x="4495398" y="3063009"/>
              <a:ext cx="4034381" cy="2134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3666EFC-B442-D290-E342-C749776A8C66}"/>
                </a:ext>
              </a:extLst>
            </p:cNvPr>
            <p:cNvCxnSpPr>
              <a:cxnSpLocks/>
            </p:cNvCxnSpPr>
            <p:nvPr/>
          </p:nvCxnSpPr>
          <p:spPr>
            <a:xfrm flipH="1" flipV="1">
              <a:off x="4508437" y="3256050"/>
              <a:ext cx="3634535" cy="16493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8587B9A-9407-2E65-8170-4D2E5C539683}"/>
                </a:ext>
              </a:extLst>
            </p:cNvPr>
            <p:cNvCxnSpPr>
              <a:cxnSpLocks/>
            </p:cNvCxnSpPr>
            <p:nvPr/>
          </p:nvCxnSpPr>
          <p:spPr>
            <a:xfrm flipH="1" flipV="1">
              <a:off x="4521899" y="3285984"/>
              <a:ext cx="3134321" cy="20644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6D15ABA-83E3-57A2-F052-2402F23AE93D}"/>
                </a:ext>
              </a:extLst>
            </p:cNvPr>
            <p:cNvCxnSpPr>
              <a:cxnSpLocks/>
            </p:cNvCxnSpPr>
            <p:nvPr/>
          </p:nvCxnSpPr>
          <p:spPr>
            <a:xfrm flipH="1" flipV="1">
              <a:off x="4517596" y="3272812"/>
              <a:ext cx="2407668" cy="23277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BC81FC-CD49-083B-E7D8-F08FED22B0C1}"/>
                </a:ext>
              </a:extLst>
            </p:cNvPr>
            <p:cNvCxnSpPr>
              <a:cxnSpLocks/>
            </p:cNvCxnSpPr>
            <p:nvPr/>
          </p:nvCxnSpPr>
          <p:spPr>
            <a:xfrm flipH="1">
              <a:off x="4490602" y="1715676"/>
              <a:ext cx="2849891" cy="15728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158991F-47B1-533F-8511-74FF6023C4C0}"/>
                </a:ext>
              </a:extLst>
            </p:cNvPr>
            <p:cNvCxnSpPr>
              <a:cxnSpLocks/>
            </p:cNvCxnSpPr>
            <p:nvPr/>
          </p:nvCxnSpPr>
          <p:spPr>
            <a:xfrm flipH="1">
              <a:off x="4503489" y="1563043"/>
              <a:ext cx="2278565" cy="171511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49555AE-46AB-D96C-3963-633BAC1FBC17}"/>
                </a:ext>
              </a:extLst>
            </p:cNvPr>
            <p:cNvCxnSpPr>
              <a:cxnSpLocks/>
            </p:cNvCxnSpPr>
            <p:nvPr/>
          </p:nvCxnSpPr>
          <p:spPr>
            <a:xfrm flipH="1" flipV="1">
              <a:off x="5750101" y="1700628"/>
              <a:ext cx="1594862" cy="32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337DA63-8735-5CCD-A214-77BB4E97120A}"/>
                </a:ext>
              </a:extLst>
            </p:cNvPr>
            <p:cNvCxnSpPr>
              <a:cxnSpLocks/>
            </p:cNvCxnSpPr>
            <p:nvPr/>
          </p:nvCxnSpPr>
          <p:spPr>
            <a:xfrm flipH="1" flipV="1">
              <a:off x="5735375" y="1699002"/>
              <a:ext cx="2789222" cy="13514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F2BF0E3-D657-6A28-0E9A-E4ADAF49A46D}"/>
                </a:ext>
              </a:extLst>
            </p:cNvPr>
            <p:cNvCxnSpPr>
              <a:cxnSpLocks/>
            </p:cNvCxnSpPr>
            <p:nvPr/>
          </p:nvCxnSpPr>
          <p:spPr>
            <a:xfrm flipH="1" flipV="1">
              <a:off x="5245541" y="2024879"/>
              <a:ext cx="3296676" cy="10496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1F59BC7-C9CF-0AEF-ED96-27DA530B5C39}"/>
                </a:ext>
              </a:extLst>
            </p:cNvPr>
            <p:cNvCxnSpPr>
              <a:cxnSpLocks/>
            </p:cNvCxnSpPr>
            <p:nvPr/>
          </p:nvCxnSpPr>
          <p:spPr>
            <a:xfrm flipH="1">
              <a:off x="5235399" y="1567583"/>
              <a:ext cx="1534345" cy="4701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6D7F99-1035-376D-A0FF-E8DF0BACE456}"/>
                </a:ext>
              </a:extLst>
            </p:cNvPr>
            <p:cNvCxnSpPr>
              <a:cxnSpLocks/>
            </p:cNvCxnSpPr>
            <p:nvPr/>
          </p:nvCxnSpPr>
          <p:spPr>
            <a:xfrm flipH="1">
              <a:off x="5264948" y="1721721"/>
              <a:ext cx="2041323" cy="2928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8E3CC96-44FE-C027-980B-91502537B779}"/>
                </a:ext>
              </a:extLst>
            </p:cNvPr>
            <p:cNvCxnSpPr>
              <a:cxnSpLocks/>
            </p:cNvCxnSpPr>
            <p:nvPr/>
          </p:nvCxnSpPr>
          <p:spPr>
            <a:xfrm flipH="1">
              <a:off x="4793493" y="1551864"/>
              <a:ext cx="1971710" cy="9174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E325B2C-4486-FF5F-2453-3B457CF3C836}"/>
                </a:ext>
              </a:extLst>
            </p:cNvPr>
            <p:cNvCxnSpPr>
              <a:cxnSpLocks/>
            </p:cNvCxnSpPr>
            <p:nvPr/>
          </p:nvCxnSpPr>
          <p:spPr>
            <a:xfrm flipH="1">
              <a:off x="4797117" y="1709481"/>
              <a:ext cx="2572571" cy="7602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B2B72D-1A3E-A1AE-23BB-A889794492BC}"/>
                </a:ext>
              </a:extLst>
            </p:cNvPr>
            <p:cNvCxnSpPr>
              <a:cxnSpLocks/>
            </p:cNvCxnSpPr>
            <p:nvPr/>
          </p:nvCxnSpPr>
          <p:spPr>
            <a:xfrm flipH="1" flipV="1">
              <a:off x="4809971" y="2467693"/>
              <a:ext cx="3449899" cy="245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A808D3D-BC20-8C39-A564-B3D1A2E116FE}"/>
                </a:ext>
              </a:extLst>
            </p:cNvPr>
            <p:cNvCxnSpPr>
              <a:cxnSpLocks/>
            </p:cNvCxnSpPr>
            <p:nvPr/>
          </p:nvCxnSpPr>
          <p:spPr>
            <a:xfrm flipH="1" flipV="1">
              <a:off x="5731712" y="1696596"/>
              <a:ext cx="2553037" cy="8026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992A4CE-35B0-E4D9-50E8-9165E8D666B9}"/>
                </a:ext>
              </a:extLst>
            </p:cNvPr>
            <p:cNvCxnSpPr>
              <a:cxnSpLocks/>
            </p:cNvCxnSpPr>
            <p:nvPr/>
          </p:nvCxnSpPr>
          <p:spPr>
            <a:xfrm flipH="1" flipV="1">
              <a:off x="4770355" y="2471784"/>
              <a:ext cx="3745358" cy="601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150C9D-18ED-A3BE-2A06-E90708914DF5}"/>
                </a:ext>
              </a:extLst>
            </p:cNvPr>
            <p:cNvCxnSpPr>
              <a:cxnSpLocks/>
            </p:cNvCxnSpPr>
            <p:nvPr/>
          </p:nvCxnSpPr>
          <p:spPr>
            <a:xfrm flipH="1" flipV="1">
              <a:off x="4504118" y="3272387"/>
              <a:ext cx="51305" cy="9593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C411C52-5DBB-E727-8A22-12C2F9172392}"/>
                </a:ext>
              </a:extLst>
            </p:cNvPr>
            <p:cNvCxnSpPr>
              <a:cxnSpLocks/>
            </p:cNvCxnSpPr>
            <p:nvPr/>
          </p:nvCxnSpPr>
          <p:spPr>
            <a:xfrm flipV="1">
              <a:off x="4563264" y="2877272"/>
              <a:ext cx="9974" cy="13298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A93E74-C4DE-F089-CB88-5CEBA8A7474F}"/>
                </a:ext>
              </a:extLst>
            </p:cNvPr>
            <p:cNvCxnSpPr>
              <a:cxnSpLocks/>
            </p:cNvCxnSpPr>
            <p:nvPr/>
          </p:nvCxnSpPr>
          <p:spPr>
            <a:xfrm flipV="1">
              <a:off x="4573238" y="2467693"/>
              <a:ext cx="211369" cy="17503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5EF9A-9B51-6ED3-69B0-257C5856619A}"/>
                </a:ext>
              </a:extLst>
            </p:cNvPr>
            <p:cNvCxnSpPr>
              <a:cxnSpLocks/>
            </p:cNvCxnSpPr>
            <p:nvPr/>
          </p:nvCxnSpPr>
          <p:spPr>
            <a:xfrm flipV="1">
              <a:off x="4572963" y="2004726"/>
              <a:ext cx="680503" cy="22355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D01D394-05BB-8FC0-C269-5E5BFB4C0B7F}"/>
                </a:ext>
              </a:extLst>
            </p:cNvPr>
            <p:cNvCxnSpPr>
              <a:cxnSpLocks/>
            </p:cNvCxnSpPr>
            <p:nvPr/>
          </p:nvCxnSpPr>
          <p:spPr>
            <a:xfrm flipV="1">
              <a:off x="4560811" y="1692572"/>
              <a:ext cx="1190462" cy="25532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A793745-E8E9-F8EB-E528-56EFF4BFAE20}"/>
                </a:ext>
              </a:extLst>
            </p:cNvPr>
            <p:cNvCxnSpPr>
              <a:cxnSpLocks/>
            </p:cNvCxnSpPr>
            <p:nvPr/>
          </p:nvCxnSpPr>
          <p:spPr>
            <a:xfrm flipV="1">
              <a:off x="4541919" y="1571369"/>
              <a:ext cx="1687902" cy="26648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19E5E1D-2175-C087-D969-F5C239A5B6F9}"/>
                </a:ext>
              </a:extLst>
            </p:cNvPr>
            <p:cNvCxnSpPr>
              <a:cxnSpLocks/>
              <a:endCxn id="28" idx="2"/>
            </p:cNvCxnSpPr>
            <p:nvPr/>
          </p:nvCxnSpPr>
          <p:spPr>
            <a:xfrm flipH="1" flipV="1">
              <a:off x="4466606" y="3612043"/>
              <a:ext cx="4101448" cy="1571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C8CB386-1A6A-8526-FEEB-6FCE539D0101}"/>
                </a:ext>
              </a:extLst>
            </p:cNvPr>
            <p:cNvCxnSpPr>
              <a:cxnSpLocks/>
            </p:cNvCxnSpPr>
            <p:nvPr/>
          </p:nvCxnSpPr>
          <p:spPr>
            <a:xfrm flipH="1">
              <a:off x="4437191" y="3090171"/>
              <a:ext cx="4085940" cy="5235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7DC4151-C4F0-E083-DD43-8B37E1C48018}"/>
                </a:ext>
              </a:extLst>
            </p:cNvPr>
            <p:cNvCxnSpPr>
              <a:cxnSpLocks/>
              <a:endCxn id="28" idx="2"/>
            </p:cNvCxnSpPr>
            <p:nvPr/>
          </p:nvCxnSpPr>
          <p:spPr>
            <a:xfrm flipH="1">
              <a:off x="4466606" y="2478017"/>
              <a:ext cx="3808679" cy="11340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9E0B6A-05C3-E9A2-DC31-12326D91C365}"/>
                </a:ext>
              </a:extLst>
            </p:cNvPr>
            <p:cNvCxnSpPr>
              <a:cxnSpLocks/>
            </p:cNvCxnSpPr>
            <p:nvPr/>
          </p:nvCxnSpPr>
          <p:spPr>
            <a:xfrm flipH="1">
              <a:off x="4424411" y="2040924"/>
              <a:ext cx="3448922" cy="15877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BACDB7F-BB81-3B8A-F536-1CD7293CD0D2}"/>
                </a:ext>
              </a:extLst>
            </p:cNvPr>
            <p:cNvCxnSpPr>
              <a:cxnSpLocks/>
            </p:cNvCxnSpPr>
            <p:nvPr/>
          </p:nvCxnSpPr>
          <p:spPr>
            <a:xfrm flipH="1" flipV="1">
              <a:off x="4600605" y="2849462"/>
              <a:ext cx="1644904" cy="27973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80F7AA-9D27-5EAC-BF8A-E65D84534EDD}"/>
                </a:ext>
              </a:extLst>
            </p:cNvPr>
            <p:cNvCxnSpPr>
              <a:cxnSpLocks/>
            </p:cNvCxnSpPr>
            <p:nvPr/>
          </p:nvCxnSpPr>
          <p:spPr>
            <a:xfrm flipH="1" flipV="1">
              <a:off x="4759074" y="2542091"/>
              <a:ext cx="1488254" cy="31135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0D21A9-0D46-36C5-01DA-0281E0B6820A}"/>
                </a:ext>
              </a:extLst>
            </p:cNvPr>
            <p:cNvCxnSpPr>
              <a:cxnSpLocks/>
            </p:cNvCxnSpPr>
            <p:nvPr/>
          </p:nvCxnSpPr>
          <p:spPr>
            <a:xfrm flipH="1" flipV="1">
              <a:off x="5256614" y="2008599"/>
              <a:ext cx="1003240" cy="36553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EC197AC-F3E5-74A0-8BCE-9DEF90B459CD}"/>
                </a:ext>
              </a:extLst>
            </p:cNvPr>
            <p:cNvCxnSpPr>
              <a:cxnSpLocks/>
            </p:cNvCxnSpPr>
            <p:nvPr/>
          </p:nvCxnSpPr>
          <p:spPr>
            <a:xfrm flipH="1" flipV="1">
              <a:off x="5676802" y="1755903"/>
              <a:ext cx="562065" cy="38997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000509-4191-3D80-C996-0B0424E9E82A}"/>
                </a:ext>
              </a:extLst>
            </p:cNvPr>
            <p:cNvCxnSpPr>
              <a:cxnSpLocks/>
            </p:cNvCxnSpPr>
            <p:nvPr/>
          </p:nvCxnSpPr>
          <p:spPr>
            <a:xfrm flipV="1">
              <a:off x="4774817" y="2453679"/>
              <a:ext cx="15996" cy="22173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D4833D8-B018-F448-0746-EA0480EAA911}"/>
                </a:ext>
              </a:extLst>
            </p:cNvPr>
            <p:cNvCxnSpPr>
              <a:cxnSpLocks/>
            </p:cNvCxnSpPr>
            <p:nvPr/>
          </p:nvCxnSpPr>
          <p:spPr>
            <a:xfrm flipV="1">
              <a:off x="4777751" y="2046680"/>
              <a:ext cx="462948" cy="2660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356F89B-A866-7FF9-8B9F-A6804B2B6CE0}"/>
                </a:ext>
              </a:extLst>
            </p:cNvPr>
            <p:cNvCxnSpPr>
              <a:cxnSpLocks/>
            </p:cNvCxnSpPr>
            <p:nvPr/>
          </p:nvCxnSpPr>
          <p:spPr>
            <a:xfrm flipH="1">
              <a:off x="4781122" y="2030866"/>
              <a:ext cx="3084492" cy="26883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43E923B-BE73-CBE5-F881-A8668023B4F3}"/>
                </a:ext>
              </a:extLst>
            </p:cNvPr>
            <p:cNvCxnSpPr>
              <a:cxnSpLocks/>
            </p:cNvCxnSpPr>
            <p:nvPr/>
          </p:nvCxnSpPr>
          <p:spPr>
            <a:xfrm flipH="1" flipV="1">
              <a:off x="4475163" y="3252503"/>
              <a:ext cx="3935445" cy="121991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F56EE2D-C425-5344-D8CB-878C87DFA713}"/>
                </a:ext>
              </a:extLst>
            </p:cNvPr>
            <p:cNvCxnSpPr>
              <a:cxnSpLocks/>
            </p:cNvCxnSpPr>
            <p:nvPr/>
          </p:nvCxnSpPr>
          <p:spPr>
            <a:xfrm flipH="1" flipV="1">
              <a:off x="4571951" y="2873531"/>
              <a:ext cx="3846138" cy="15985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ABE539C-5DA9-1069-64B2-5D70B27FAE1E}"/>
                </a:ext>
              </a:extLst>
            </p:cNvPr>
            <p:cNvCxnSpPr>
              <a:cxnSpLocks/>
            </p:cNvCxnSpPr>
            <p:nvPr/>
          </p:nvCxnSpPr>
          <p:spPr>
            <a:xfrm flipH="1" flipV="1">
              <a:off x="4617752" y="2877272"/>
              <a:ext cx="3519130" cy="20188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8D5F70D-CFBC-3378-E97A-E80AE4AC5418}"/>
                </a:ext>
              </a:extLst>
            </p:cNvPr>
            <p:cNvCxnSpPr>
              <a:cxnSpLocks/>
            </p:cNvCxnSpPr>
            <p:nvPr/>
          </p:nvCxnSpPr>
          <p:spPr>
            <a:xfrm flipH="1">
              <a:off x="4553673" y="3068987"/>
              <a:ext cx="3978617" cy="1152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7BE8AA9-D684-1506-D7C2-322A365639FE}"/>
                </a:ext>
              </a:extLst>
            </p:cNvPr>
            <p:cNvCxnSpPr>
              <a:cxnSpLocks/>
            </p:cNvCxnSpPr>
            <p:nvPr/>
          </p:nvCxnSpPr>
          <p:spPr>
            <a:xfrm flipH="1" flipV="1">
              <a:off x="4812357" y="2484106"/>
              <a:ext cx="409684" cy="272427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55E2A77-7BAA-5C31-4E5E-F65C387471FF}"/>
                </a:ext>
              </a:extLst>
            </p:cNvPr>
            <p:cNvCxnSpPr>
              <a:cxnSpLocks/>
            </p:cNvCxnSpPr>
            <p:nvPr/>
          </p:nvCxnSpPr>
          <p:spPr>
            <a:xfrm flipV="1">
              <a:off x="5222991" y="1718652"/>
              <a:ext cx="526781" cy="35255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54B5D47-2FF3-9A5F-663E-7727F0AAFAA2}"/>
                </a:ext>
              </a:extLst>
            </p:cNvPr>
            <p:cNvCxnSpPr>
              <a:cxnSpLocks/>
            </p:cNvCxnSpPr>
            <p:nvPr/>
          </p:nvCxnSpPr>
          <p:spPr>
            <a:xfrm flipV="1">
              <a:off x="5212796" y="1590917"/>
              <a:ext cx="992120" cy="360963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E44A516-338A-3687-7077-7D263A8E8AA6}"/>
                </a:ext>
              </a:extLst>
            </p:cNvPr>
            <p:cNvCxnSpPr>
              <a:cxnSpLocks/>
            </p:cNvCxnSpPr>
            <p:nvPr/>
          </p:nvCxnSpPr>
          <p:spPr>
            <a:xfrm flipH="1" flipV="1">
              <a:off x="4438496" y="3640554"/>
              <a:ext cx="1290227" cy="18882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6344D43-D7E7-6EEE-1F86-B708F13E95A0}"/>
                </a:ext>
              </a:extLst>
            </p:cNvPr>
            <p:cNvCxnSpPr>
              <a:cxnSpLocks/>
            </p:cNvCxnSpPr>
            <p:nvPr/>
          </p:nvCxnSpPr>
          <p:spPr>
            <a:xfrm flipV="1">
              <a:off x="5704498" y="2068143"/>
              <a:ext cx="2135547" cy="34387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5A3E0FA-32E4-AFEF-A6A6-B6FA29F2E434}"/>
                </a:ext>
              </a:extLst>
            </p:cNvPr>
            <p:cNvCxnSpPr>
              <a:cxnSpLocks/>
            </p:cNvCxnSpPr>
            <p:nvPr/>
          </p:nvCxnSpPr>
          <p:spPr>
            <a:xfrm flipH="1" flipV="1">
              <a:off x="4440102" y="3602693"/>
              <a:ext cx="1811312" cy="205620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CF0FA0B-571C-A07D-83D5-1001C51F09BD}"/>
                </a:ext>
              </a:extLst>
            </p:cNvPr>
            <p:cNvCxnSpPr>
              <a:cxnSpLocks/>
            </p:cNvCxnSpPr>
            <p:nvPr/>
          </p:nvCxnSpPr>
          <p:spPr>
            <a:xfrm flipH="1" flipV="1">
              <a:off x="6206870" y="1585866"/>
              <a:ext cx="38301" cy="40698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8CD21A3-797F-C079-361C-984D69FA223C}"/>
                </a:ext>
              </a:extLst>
            </p:cNvPr>
            <p:cNvCxnSpPr>
              <a:cxnSpLocks/>
            </p:cNvCxnSpPr>
            <p:nvPr/>
          </p:nvCxnSpPr>
          <p:spPr>
            <a:xfrm flipV="1">
              <a:off x="6252371" y="1564439"/>
              <a:ext cx="505516" cy="40760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1244929-F996-AD79-D76F-C2475570B7C4}"/>
                </a:ext>
              </a:extLst>
            </p:cNvPr>
            <p:cNvCxnSpPr>
              <a:cxnSpLocks/>
            </p:cNvCxnSpPr>
            <p:nvPr/>
          </p:nvCxnSpPr>
          <p:spPr>
            <a:xfrm flipV="1">
              <a:off x="6255012" y="2484106"/>
              <a:ext cx="1985021" cy="31819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104EA98-F148-B4B7-889D-15E0A4A2ED67}"/>
                </a:ext>
              </a:extLst>
            </p:cNvPr>
            <p:cNvCxnSpPr>
              <a:cxnSpLocks/>
            </p:cNvCxnSpPr>
            <p:nvPr/>
          </p:nvCxnSpPr>
          <p:spPr>
            <a:xfrm flipV="1">
              <a:off x="6244968" y="3085631"/>
              <a:ext cx="2262429" cy="25753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92EB42A-841F-00B6-700D-D017D08115DB}"/>
                </a:ext>
              </a:extLst>
            </p:cNvPr>
            <p:cNvCxnSpPr>
              <a:cxnSpLocks/>
            </p:cNvCxnSpPr>
            <p:nvPr/>
          </p:nvCxnSpPr>
          <p:spPr>
            <a:xfrm flipH="1" flipV="1">
              <a:off x="4777751" y="2462815"/>
              <a:ext cx="3806066" cy="12905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F2C057D-4660-B9EB-318B-F869F2789871}"/>
                </a:ext>
              </a:extLst>
            </p:cNvPr>
            <p:cNvCxnSpPr>
              <a:cxnSpLocks/>
            </p:cNvCxnSpPr>
            <p:nvPr/>
          </p:nvCxnSpPr>
          <p:spPr>
            <a:xfrm flipH="1" flipV="1">
              <a:off x="4777749" y="2471480"/>
              <a:ext cx="3626923" cy="20004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64795F0-7AAE-6B8F-AD0B-025BA979E19E}"/>
                </a:ext>
              </a:extLst>
            </p:cNvPr>
            <p:cNvCxnSpPr>
              <a:cxnSpLocks/>
            </p:cNvCxnSpPr>
            <p:nvPr/>
          </p:nvCxnSpPr>
          <p:spPr>
            <a:xfrm flipH="1" flipV="1">
              <a:off x="5222991" y="2003640"/>
              <a:ext cx="3136893" cy="24521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16D0597-C824-3995-52DC-14048A7FC840}"/>
                </a:ext>
              </a:extLst>
            </p:cNvPr>
            <p:cNvCxnSpPr>
              <a:cxnSpLocks/>
            </p:cNvCxnSpPr>
            <p:nvPr/>
          </p:nvCxnSpPr>
          <p:spPr>
            <a:xfrm flipH="1">
              <a:off x="8126562" y="2506830"/>
              <a:ext cx="139975" cy="23767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79EAB81-EB6C-A526-3852-999CC83F0798}"/>
                </a:ext>
              </a:extLst>
            </p:cNvPr>
            <p:cNvCxnSpPr>
              <a:cxnSpLocks/>
            </p:cNvCxnSpPr>
            <p:nvPr/>
          </p:nvCxnSpPr>
          <p:spPr>
            <a:xfrm>
              <a:off x="7856535" y="2030866"/>
              <a:ext cx="265918" cy="28709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CA0353-5B09-741E-C847-88A31F4464C7}"/>
                </a:ext>
              </a:extLst>
            </p:cNvPr>
            <p:cNvCxnSpPr>
              <a:cxnSpLocks/>
            </p:cNvCxnSpPr>
            <p:nvPr/>
          </p:nvCxnSpPr>
          <p:spPr>
            <a:xfrm flipH="1" flipV="1">
              <a:off x="5756994" y="1711648"/>
              <a:ext cx="2373323" cy="31783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10DC702-EB50-035F-FD7F-D4903D8A91CF}"/>
                </a:ext>
              </a:extLst>
            </p:cNvPr>
            <p:cNvCxnSpPr>
              <a:cxnSpLocks/>
            </p:cNvCxnSpPr>
            <p:nvPr/>
          </p:nvCxnSpPr>
          <p:spPr>
            <a:xfrm flipH="1" flipV="1">
              <a:off x="4435634" y="3639007"/>
              <a:ext cx="3214158" cy="17110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09C22E4-52D9-987C-EE08-96664CC31AF0}"/>
                </a:ext>
              </a:extLst>
            </p:cNvPr>
            <p:cNvCxnSpPr>
              <a:cxnSpLocks/>
            </p:cNvCxnSpPr>
            <p:nvPr/>
          </p:nvCxnSpPr>
          <p:spPr>
            <a:xfrm flipH="1">
              <a:off x="6937633" y="3752199"/>
              <a:ext cx="1636627" cy="18680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940619-4C26-2D87-1684-48309C2F8E9A}"/>
                </a:ext>
              </a:extLst>
            </p:cNvPr>
            <p:cNvCxnSpPr>
              <a:cxnSpLocks/>
            </p:cNvCxnSpPr>
            <p:nvPr/>
          </p:nvCxnSpPr>
          <p:spPr>
            <a:xfrm flipV="1">
              <a:off x="4775272" y="1700474"/>
              <a:ext cx="985030" cy="30131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C49D7E4-C114-981B-D3FC-579132B79C30}"/>
                </a:ext>
              </a:extLst>
            </p:cNvPr>
            <p:cNvCxnSpPr>
              <a:cxnSpLocks/>
            </p:cNvCxnSpPr>
            <p:nvPr/>
          </p:nvCxnSpPr>
          <p:spPr>
            <a:xfrm flipV="1">
              <a:off x="4788910" y="1604568"/>
              <a:ext cx="1439961" cy="31162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8349DC1-E60D-DCE0-F03B-39F30CAFA9A5}"/>
                </a:ext>
              </a:extLst>
            </p:cNvPr>
            <p:cNvCxnSpPr>
              <a:cxnSpLocks/>
            </p:cNvCxnSpPr>
            <p:nvPr/>
          </p:nvCxnSpPr>
          <p:spPr>
            <a:xfrm flipV="1">
              <a:off x="5204184" y="1722267"/>
              <a:ext cx="2148556" cy="34859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315D30C-3AE0-02A3-8B3B-4D744610E568}"/>
                </a:ext>
              </a:extLst>
            </p:cNvPr>
            <p:cNvCxnSpPr>
              <a:cxnSpLocks/>
            </p:cNvCxnSpPr>
            <p:nvPr/>
          </p:nvCxnSpPr>
          <p:spPr>
            <a:xfrm flipV="1">
              <a:off x="5199672" y="3081313"/>
              <a:ext cx="3299113" cy="212707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045934D-0544-887D-B987-2541AD8B870D}"/>
                </a:ext>
              </a:extLst>
            </p:cNvPr>
            <p:cNvCxnSpPr>
              <a:cxnSpLocks/>
            </p:cNvCxnSpPr>
            <p:nvPr/>
          </p:nvCxnSpPr>
          <p:spPr>
            <a:xfrm flipH="1">
              <a:off x="6919259" y="2478017"/>
              <a:ext cx="1345916" cy="31624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19639F-6FB1-6C94-C469-3FB5EBFFF9C6}"/>
                </a:ext>
              </a:extLst>
            </p:cNvPr>
            <p:cNvCxnSpPr>
              <a:cxnSpLocks/>
            </p:cNvCxnSpPr>
            <p:nvPr/>
          </p:nvCxnSpPr>
          <p:spPr>
            <a:xfrm flipH="1">
              <a:off x="6923370" y="2040924"/>
              <a:ext cx="937261" cy="35860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31E84A0-D499-6703-E905-9C31DA6AD8C8}"/>
                </a:ext>
              </a:extLst>
            </p:cNvPr>
            <p:cNvCxnSpPr>
              <a:cxnSpLocks/>
            </p:cNvCxnSpPr>
            <p:nvPr/>
          </p:nvCxnSpPr>
          <p:spPr>
            <a:xfrm>
              <a:off x="6767883" y="1563043"/>
              <a:ext cx="164243" cy="40639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00D0FF4-CB52-679D-CB20-564F21A2E0DE}"/>
                </a:ext>
              </a:extLst>
            </p:cNvPr>
            <p:cNvCxnSpPr>
              <a:cxnSpLocks/>
            </p:cNvCxnSpPr>
            <p:nvPr/>
          </p:nvCxnSpPr>
          <p:spPr>
            <a:xfrm flipH="1" flipV="1">
              <a:off x="4771963" y="2469311"/>
              <a:ext cx="2169779" cy="31478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07911DB-FF9B-18A2-8FBF-5331B4030068}"/>
                </a:ext>
              </a:extLst>
            </p:cNvPr>
            <p:cNvCxnSpPr>
              <a:cxnSpLocks/>
            </p:cNvCxnSpPr>
            <p:nvPr/>
          </p:nvCxnSpPr>
          <p:spPr>
            <a:xfrm flipH="1" flipV="1">
              <a:off x="5246004" y="2014539"/>
              <a:ext cx="1688949" cy="36026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95F96E9-8734-803B-40B3-5BCE98EFE8B7}"/>
                </a:ext>
              </a:extLst>
            </p:cNvPr>
            <p:cNvCxnSpPr>
              <a:cxnSpLocks/>
            </p:cNvCxnSpPr>
            <p:nvPr/>
          </p:nvCxnSpPr>
          <p:spPr>
            <a:xfrm flipH="1" flipV="1">
              <a:off x="5733382" y="1696596"/>
              <a:ext cx="1189728" cy="38769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F053B68-F7C5-0F14-A41D-EC8AAFA1A8CB}"/>
                </a:ext>
              </a:extLst>
            </p:cNvPr>
            <p:cNvCxnSpPr>
              <a:cxnSpLocks/>
            </p:cNvCxnSpPr>
            <p:nvPr/>
          </p:nvCxnSpPr>
          <p:spPr>
            <a:xfrm flipH="1" flipV="1">
              <a:off x="6200443" y="1563043"/>
              <a:ext cx="732302" cy="403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0ABA32-1520-BC48-BA1C-C11298B06DA4}"/>
                </a:ext>
              </a:extLst>
            </p:cNvPr>
            <p:cNvCxnSpPr>
              <a:cxnSpLocks/>
            </p:cNvCxnSpPr>
            <p:nvPr/>
          </p:nvCxnSpPr>
          <p:spPr>
            <a:xfrm flipH="1" flipV="1">
              <a:off x="4835747" y="2492253"/>
              <a:ext cx="3290815" cy="23913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ECD974E-DBAA-5335-6C8B-31D99998AF39}"/>
                </a:ext>
              </a:extLst>
            </p:cNvPr>
            <p:cNvCxnSpPr>
              <a:cxnSpLocks/>
            </p:cNvCxnSpPr>
            <p:nvPr/>
          </p:nvCxnSpPr>
          <p:spPr>
            <a:xfrm flipH="1" flipV="1">
              <a:off x="6213250" y="1585866"/>
              <a:ext cx="1155336" cy="1298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937B2C7-9125-A0ED-153C-9597819F289C}"/>
                </a:ext>
              </a:extLst>
            </p:cNvPr>
            <p:cNvCxnSpPr>
              <a:cxnSpLocks/>
            </p:cNvCxnSpPr>
            <p:nvPr/>
          </p:nvCxnSpPr>
          <p:spPr>
            <a:xfrm flipV="1">
              <a:off x="6263806" y="1724692"/>
              <a:ext cx="1080508" cy="3936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9D109AC-A453-7BD6-6D92-72A1242516EE}"/>
                </a:ext>
              </a:extLst>
            </p:cNvPr>
            <p:cNvCxnSpPr>
              <a:cxnSpLocks/>
            </p:cNvCxnSpPr>
            <p:nvPr/>
          </p:nvCxnSpPr>
          <p:spPr>
            <a:xfrm flipH="1">
              <a:off x="6237364" y="1560959"/>
              <a:ext cx="516040" cy="30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B175046-6839-3F22-77E4-FBD70F58B7FF}"/>
                </a:ext>
              </a:extLst>
            </p:cNvPr>
            <p:cNvCxnSpPr>
              <a:cxnSpLocks/>
            </p:cNvCxnSpPr>
            <p:nvPr/>
          </p:nvCxnSpPr>
          <p:spPr>
            <a:xfrm flipH="1" flipV="1">
              <a:off x="6220322" y="1589899"/>
              <a:ext cx="2300631" cy="14643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3D7999A-2A16-6428-FFA7-476DE678AAD8}"/>
                </a:ext>
              </a:extLst>
            </p:cNvPr>
            <p:cNvCxnSpPr>
              <a:cxnSpLocks/>
            </p:cNvCxnSpPr>
            <p:nvPr/>
          </p:nvCxnSpPr>
          <p:spPr>
            <a:xfrm flipH="1" flipV="1">
              <a:off x="4585696" y="2885978"/>
              <a:ext cx="3930017" cy="1871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32E868C-7C9A-D32F-E844-FF289FBFC8B7}"/>
                </a:ext>
              </a:extLst>
            </p:cNvPr>
            <p:cNvCxnSpPr>
              <a:cxnSpLocks/>
            </p:cNvCxnSpPr>
            <p:nvPr/>
          </p:nvCxnSpPr>
          <p:spPr>
            <a:xfrm flipH="1" flipV="1">
              <a:off x="4429992" y="3638247"/>
              <a:ext cx="123029" cy="5911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8F02945-12E5-D95F-B58E-2FD52C944FE3}"/>
                </a:ext>
              </a:extLst>
            </p:cNvPr>
            <p:cNvCxnSpPr>
              <a:cxnSpLocks/>
              <a:endCxn id="33" idx="1"/>
            </p:cNvCxnSpPr>
            <p:nvPr/>
          </p:nvCxnSpPr>
          <p:spPr>
            <a:xfrm flipV="1">
              <a:off x="7639747" y="2174892"/>
              <a:ext cx="133169" cy="31782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0C3FE2B-B9F4-DF3F-ABBC-51A72F7B528E}"/>
                </a:ext>
              </a:extLst>
            </p:cNvPr>
            <p:cNvCxnSpPr>
              <a:cxnSpLocks/>
              <a:endCxn id="28" idx="2"/>
            </p:cNvCxnSpPr>
            <p:nvPr/>
          </p:nvCxnSpPr>
          <p:spPr>
            <a:xfrm flipH="1" flipV="1">
              <a:off x="4466606" y="3612043"/>
              <a:ext cx="3914964" cy="8584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63D4183-7D43-4F64-01EF-C876485FF0E7}"/>
                </a:ext>
              </a:extLst>
            </p:cNvPr>
            <p:cNvCxnSpPr>
              <a:cxnSpLocks/>
            </p:cNvCxnSpPr>
            <p:nvPr/>
          </p:nvCxnSpPr>
          <p:spPr>
            <a:xfrm>
              <a:off x="5704498" y="5506922"/>
              <a:ext cx="1237244" cy="1102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811C326-0A44-D6F3-855D-33FF759237F5}"/>
                </a:ext>
              </a:extLst>
            </p:cNvPr>
            <p:cNvCxnSpPr>
              <a:cxnSpLocks/>
            </p:cNvCxnSpPr>
            <p:nvPr/>
          </p:nvCxnSpPr>
          <p:spPr>
            <a:xfrm flipV="1">
              <a:off x="5722586" y="5350092"/>
              <a:ext cx="1876133" cy="1568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B1A863A-B67C-F064-6B0E-CB38B50C79AF}"/>
                </a:ext>
              </a:extLst>
            </p:cNvPr>
            <p:cNvCxnSpPr>
              <a:cxnSpLocks/>
            </p:cNvCxnSpPr>
            <p:nvPr/>
          </p:nvCxnSpPr>
          <p:spPr>
            <a:xfrm flipH="1" flipV="1">
              <a:off x="4474735" y="3267396"/>
              <a:ext cx="1785580" cy="2397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53" name="Object 152">
            <a:extLst>
              <a:ext uri="{FF2B5EF4-FFF2-40B4-BE49-F238E27FC236}">
                <a16:creationId xmlns:a16="http://schemas.microsoft.com/office/drawing/2014/main" id="{C89B5FA3-88CA-4171-0158-F0DDFEAB07DF}"/>
              </a:ext>
            </a:extLst>
          </p:cNvPr>
          <p:cNvGraphicFramePr>
            <a:graphicFrameLocks noChangeAspect="1"/>
          </p:cNvGraphicFramePr>
          <p:nvPr>
            <p:extLst>
              <p:ext uri="{D42A27DB-BD31-4B8C-83A1-F6EECF244321}">
                <p14:modId xmlns:p14="http://schemas.microsoft.com/office/powerpoint/2010/main" val="3796562035"/>
              </p:ext>
            </p:extLst>
          </p:nvPr>
        </p:nvGraphicFramePr>
        <p:xfrm>
          <a:off x="5663907" y="2219811"/>
          <a:ext cx="6645132" cy="3450357"/>
        </p:xfrm>
        <a:graphic>
          <a:graphicData uri="http://schemas.openxmlformats.org/presentationml/2006/ole">
            <mc:AlternateContent xmlns:mc="http://schemas.openxmlformats.org/markup-compatibility/2006">
              <mc:Choice xmlns:v="urn:schemas-microsoft-com:vml" Requires="v">
                <p:oleObj name="Document" r:id="rId2" imgW="5943600" imgH="3086100" progId="Word.Document.12">
                  <p:embed/>
                </p:oleObj>
              </mc:Choice>
              <mc:Fallback>
                <p:oleObj name="Document" r:id="rId2" imgW="5943600" imgH="3086100" progId="Word.Document.12">
                  <p:embed/>
                  <p:pic>
                    <p:nvPicPr>
                      <p:cNvPr id="168" name="Object 167">
                        <a:extLst>
                          <a:ext uri="{FF2B5EF4-FFF2-40B4-BE49-F238E27FC236}">
                            <a16:creationId xmlns:a16="http://schemas.microsoft.com/office/drawing/2014/main" id="{6AF6E5E1-BA54-4D8F-EFDE-59318952C8C5}"/>
                          </a:ext>
                        </a:extLst>
                      </p:cNvPr>
                      <p:cNvPicPr/>
                      <p:nvPr/>
                    </p:nvPicPr>
                    <p:blipFill>
                      <a:blip r:embed="rId3"/>
                      <a:stretch>
                        <a:fillRect/>
                      </a:stretch>
                    </p:blipFill>
                    <p:spPr>
                      <a:xfrm>
                        <a:off x="5663907" y="2219811"/>
                        <a:ext cx="6645132" cy="3450357"/>
                      </a:xfrm>
                      <a:prstGeom prst="rect">
                        <a:avLst/>
                      </a:prstGeom>
                    </p:spPr>
                  </p:pic>
                </p:oleObj>
              </mc:Fallback>
            </mc:AlternateContent>
          </a:graphicData>
        </a:graphic>
      </p:graphicFrame>
      <p:sp>
        <p:nvSpPr>
          <p:cNvPr id="162" name="TextBox 161">
            <a:extLst>
              <a:ext uri="{FF2B5EF4-FFF2-40B4-BE49-F238E27FC236}">
                <a16:creationId xmlns:a16="http://schemas.microsoft.com/office/drawing/2014/main" id="{0021582D-8506-95A4-F282-18D85271EBC3}"/>
              </a:ext>
            </a:extLst>
          </p:cNvPr>
          <p:cNvSpPr txBox="1"/>
          <p:nvPr/>
        </p:nvSpPr>
        <p:spPr>
          <a:xfrm>
            <a:off x="6470172" y="1239710"/>
            <a:ext cx="5232523" cy="707886"/>
          </a:xfrm>
          <a:prstGeom prst="rect">
            <a:avLst/>
          </a:prstGeom>
          <a:noFill/>
        </p:spPr>
        <p:txBody>
          <a:bodyPr wrap="none" rtlCol="0">
            <a:spAutoFit/>
          </a:bodyPr>
          <a:lstStyle/>
          <a:p>
            <a:r>
              <a:rPr lang="en-US" sz="4000" i="1" dirty="0">
                <a:latin typeface="Times New Roman" panose="02020603050405020304" pitchFamily="18" charset="0"/>
                <a:cs typeface="Times New Roman" panose="02020603050405020304" pitchFamily="18" charset="0"/>
              </a:rPr>
              <a:t>Or in simplified form… </a:t>
            </a:r>
          </a:p>
        </p:txBody>
      </p:sp>
      <p:sp>
        <p:nvSpPr>
          <p:cNvPr id="163" name="TextBox 162">
            <a:extLst>
              <a:ext uri="{FF2B5EF4-FFF2-40B4-BE49-F238E27FC236}">
                <a16:creationId xmlns:a16="http://schemas.microsoft.com/office/drawing/2014/main" id="{888ECCC0-F98D-16D9-D039-E0A3002D08F3}"/>
              </a:ext>
            </a:extLst>
          </p:cNvPr>
          <p:cNvSpPr txBox="1"/>
          <p:nvPr/>
        </p:nvSpPr>
        <p:spPr>
          <a:xfrm>
            <a:off x="7467331" y="6360375"/>
            <a:ext cx="4002442" cy="523220"/>
          </a:xfrm>
          <a:prstGeom prst="rect">
            <a:avLst/>
          </a:prstGeom>
          <a:noFill/>
        </p:spPr>
        <p:txBody>
          <a:bodyPr wrap="none" rtlCol="0">
            <a:spAutoFit/>
          </a:bodyPr>
          <a:lstStyle/>
          <a:p>
            <a:r>
              <a:rPr lang="en-US" sz="2800" i="1" dirty="0">
                <a:solidFill>
                  <a:schemeClr val="bg1"/>
                </a:solidFill>
                <a:latin typeface="Times New Roman" panose="02020603050405020304" pitchFamily="18" charset="0"/>
                <a:cs typeface="Times New Roman" panose="02020603050405020304" pitchFamily="18" charset="0"/>
              </a:rPr>
              <a:t>Thanks to Artemis Spyrou!</a:t>
            </a:r>
          </a:p>
        </p:txBody>
      </p:sp>
    </p:spTree>
    <p:extLst>
      <p:ext uri="{BB962C8B-B14F-4D97-AF65-F5344CB8AC3E}">
        <p14:creationId xmlns:p14="http://schemas.microsoft.com/office/powerpoint/2010/main" val="35221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dissolv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dissolve">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Second Part of the Charge</a:t>
            </a:r>
            <a:endParaRPr lang="en-US" sz="4000" dirty="0">
              <a:solidFill>
                <a:schemeClr val="tx1"/>
              </a:solidFill>
              <a:latin typeface="Times New Roman"/>
              <a:cs typeface="Times New Roman"/>
            </a:endParaRPr>
          </a:p>
        </p:txBody>
      </p:sp>
      <p:sp>
        <p:nvSpPr>
          <p:cNvPr id="5" name="Content Placeholder 1">
            <a:extLst>
              <a:ext uri="{FF2B5EF4-FFF2-40B4-BE49-F238E27FC236}">
                <a16:creationId xmlns:a16="http://schemas.microsoft.com/office/drawing/2014/main" id="{0341819F-94D1-48C5-5507-11BEDDC3A5E8}"/>
              </a:ext>
            </a:extLst>
          </p:cNvPr>
          <p:cNvSpPr txBox="1">
            <a:spLocks/>
          </p:cNvSpPr>
          <p:nvPr/>
        </p:nvSpPr>
        <p:spPr>
          <a:xfrm>
            <a:off x="99061" y="672101"/>
            <a:ext cx="11993879" cy="572869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en-US" sz="2800" dirty="0">
                <a:latin typeface="Times New Roman"/>
                <a:cs typeface="Times New Roman"/>
              </a:rPr>
              <a:t>Based on the USNDP Status Report (from part 1), provide recommendations for maintaining effective stewardship of nuclear data, which includes the following actions:</a:t>
            </a:r>
            <a:endParaRPr lang="en-US" sz="2400" dirty="0">
              <a:latin typeface="Times New Roman"/>
              <a:cs typeface="Times New Roman"/>
            </a:endParaRPr>
          </a:p>
          <a:p>
            <a:pPr marL="746125" lvl="1" indent="-514350">
              <a:buFont typeface="+mj-lt"/>
              <a:buAutoNum type="alphaLcParenR"/>
            </a:pPr>
            <a:r>
              <a:rPr lang="en-US" sz="2400" dirty="0">
                <a:latin typeface="Times New Roman"/>
                <a:cs typeface="Times New Roman"/>
              </a:rPr>
              <a:t>Identify challenges for nuclear data stewardship in the future, including identifying and prioritizing the most compelling opportunities to enhance and advance NP stewardship of nuclear data and the impact if those opportunities can be realized.</a:t>
            </a:r>
          </a:p>
          <a:p>
            <a:pPr marL="746125" lvl="1" indent="-514350">
              <a:buFont typeface="+mj-lt"/>
              <a:buAutoNum type="alphaLcParenR"/>
            </a:pPr>
            <a:r>
              <a:rPr lang="en-US" sz="2400" dirty="0">
                <a:latin typeface="Times New Roman"/>
                <a:cs typeface="Times New Roman"/>
              </a:rPr>
              <a:t>Describe possible ways the Nuclear Data (ND) community can work to train and retain a diverse, equitable, and inclusive workforce capable of sustaining the U.S. ND enterprise.</a:t>
            </a:r>
          </a:p>
          <a:p>
            <a:pPr marL="746125" lvl="1" indent="-514350">
              <a:buFont typeface="+mj-lt"/>
              <a:buAutoNum type="alphaLcParenR"/>
            </a:pPr>
            <a:r>
              <a:rPr lang="en-US" sz="2400" dirty="0">
                <a:latin typeface="Times New Roman"/>
                <a:cs typeface="Times New Roman"/>
              </a:rPr>
              <a:t>Identify access needs for facilities and instrumentation, crosscutting opportunities with other federal programs, and potentially mutually beneficial interactions with other domestic and international stakeholders.</a:t>
            </a:r>
          </a:p>
        </p:txBody>
      </p:sp>
    </p:spTree>
    <p:extLst>
      <p:ext uri="{BB962C8B-B14F-4D97-AF65-F5344CB8AC3E}">
        <p14:creationId xmlns:p14="http://schemas.microsoft.com/office/powerpoint/2010/main" val="409925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20868"/>
          </a:xfrm>
        </p:spPr>
        <p:txBody>
          <a:bodyPr/>
          <a:lstStyle/>
          <a:p>
            <a:r>
              <a:rPr lang="en-US" sz="4000" b="0" dirty="0">
                <a:solidFill>
                  <a:schemeClr val="tx1"/>
                </a:solidFill>
                <a:latin typeface="Times New Roman"/>
                <a:cs typeface="Times New Roman"/>
              </a:rPr>
              <a:t>The Second Part of the Charge</a:t>
            </a:r>
            <a:endParaRPr lang="en-US" sz="4000" dirty="0">
              <a:solidFill>
                <a:schemeClr val="tx1"/>
              </a:solidFill>
              <a:latin typeface="Times New Roman"/>
              <a:cs typeface="Times New Roman"/>
            </a:endParaRPr>
          </a:p>
        </p:txBody>
      </p:sp>
      <p:sp>
        <p:nvSpPr>
          <p:cNvPr id="4" name="Content Placeholder 1">
            <a:extLst>
              <a:ext uri="{FF2B5EF4-FFF2-40B4-BE49-F238E27FC236}">
                <a16:creationId xmlns:a16="http://schemas.microsoft.com/office/drawing/2014/main" id="{A850481F-5AA3-D9B0-A6DF-AD72421E7759}"/>
              </a:ext>
            </a:extLst>
          </p:cNvPr>
          <p:cNvSpPr txBox="1">
            <a:spLocks/>
          </p:cNvSpPr>
          <p:nvPr/>
        </p:nvSpPr>
        <p:spPr>
          <a:xfrm>
            <a:off x="99061" y="672101"/>
            <a:ext cx="11993879" cy="5728699"/>
          </a:xfrm>
          <a:prstGeom prst="rect">
            <a:avLst/>
          </a:prstGeom>
        </p:spPr>
        <p:txBody>
          <a:bodyPr vert="horz" lIns="91440" tIns="45720" rIns="91440" bIns="45720" rtlCol="0">
            <a:noAutofit/>
          </a:bodyPr>
          <a:lst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380"/>
              </a:spcBef>
              <a:buClr>
                <a:schemeClr val="accent2"/>
              </a:buClr>
              <a:buFont typeface="Arial"/>
              <a:buChar char="–"/>
              <a:defRPr sz="2000" kern="1200" baseline="0">
                <a:solidFill>
                  <a:schemeClr val="tx1"/>
                </a:solidFill>
                <a:latin typeface="Arial" panose="020B0604020202020204" pitchFamily="34" charset="0"/>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baseline="0">
                <a:solidFill>
                  <a:schemeClr val="tx1"/>
                </a:solidFill>
                <a:latin typeface="Arial" panose="020B0604020202020204" pitchFamily="34" charset="0"/>
                <a:ea typeface="+mn-ea"/>
                <a:cs typeface="+mn-cs"/>
              </a:defRPr>
            </a:lvl4pPr>
            <a:lvl5pPr marL="1139825" indent="-227013" algn="l" defTabSz="457200" rtl="0" eaLnBrk="1" latinLnBrk="0" hangingPunct="1">
              <a:spcBef>
                <a:spcPct val="20000"/>
              </a:spcBef>
              <a:buClr>
                <a:schemeClr val="accent2"/>
              </a:buClr>
              <a:buFont typeface="Arial"/>
              <a:buChar char="»"/>
              <a:defRPr sz="2000" kern="1200" baseline="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2"/>
            </a:pPr>
            <a:r>
              <a:rPr lang="en-US" sz="2800" dirty="0">
                <a:latin typeface="Times New Roman"/>
                <a:cs typeface="Times New Roman"/>
              </a:rPr>
              <a:t>Based on the USNDP Status Report (from part 1), provide recommendations for maintaining effective stewardship of nuclear data, which includes the following actions:</a:t>
            </a:r>
            <a:endParaRPr lang="en-US" sz="2400" dirty="0">
              <a:latin typeface="Times New Roman"/>
              <a:cs typeface="Times New Roman"/>
            </a:endParaRPr>
          </a:p>
          <a:p>
            <a:pPr marL="746125" lvl="1" indent="-514350">
              <a:buFont typeface="+mj-lt"/>
              <a:buAutoNum type="alphaLcParenR"/>
            </a:pPr>
            <a:r>
              <a:rPr lang="en-US" sz="2400" b="1" i="1" dirty="0">
                <a:solidFill>
                  <a:srgbClr val="FF0000"/>
                </a:solidFill>
                <a:latin typeface="Times New Roman"/>
                <a:cs typeface="Times New Roman"/>
              </a:rPr>
              <a:t>Identify challenges </a:t>
            </a:r>
            <a:r>
              <a:rPr lang="en-US" sz="2400" dirty="0">
                <a:latin typeface="Times New Roman"/>
                <a:cs typeface="Times New Roman"/>
              </a:rPr>
              <a:t>for nuclear data stewardship in the future, </a:t>
            </a:r>
            <a:r>
              <a:rPr lang="en-US" sz="2400" b="1" i="1" dirty="0">
                <a:solidFill>
                  <a:srgbClr val="FF0000"/>
                </a:solidFill>
                <a:latin typeface="Times New Roman"/>
                <a:cs typeface="Times New Roman"/>
              </a:rPr>
              <a:t>including identifying and prioritizing the most compelling opportunities to enhance and advance NP stewardship of nuclear data</a:t>
            </a:r>
            <a:r>
              <a:rPr lang="en-US" sz="2400" dirty="0">
                <a:latin typeface="Times New Roman"/>
                <a:cs typeface="Times New Roman"/>
              </a:rPr>
              <a:t> and the impact if those opportunities can be realized.</a:t>
            </a:r>
          </a:p>
          <a:p>
            <a:pPr marL="746125" lvl="1" indent="-514350">
              <a:buFont typeface="+mj-lt"/>
              <a:buAutoNum type="alphaLcParenR"/>
            </a:pPr>
            <a:r>
              <a:rPr lang="en-US" sz="2400" dirty="0">
                <a:latin typeface="Times New Roman"/>
                <a:cs typeface="Times New Roman"/>
              </a:rPr>
              <a:t>Describe possible ways the Nuclear Data (ND) community can work to </a:t>
            </a:r>
            <a:r>
              <a:rPr lang="en-US" sz="2400" b="1" i="1" dirty="0">
                <a:solidFill>
                  <a:srgbClr val="FF0000"/>
                </a:solidFill>
                <a:latin typeface="Times New Roman"/>
                <a:cs typeface="Times New Roman"/>
              </a:rPr>
              <a:t>train and retain </a:t>
            </a:r>
            <a:r>
              <a:rPr lang="en-US" sz="2400" dirty="0">
                <a:latin typeface="Times New Roman"/>
                <a:cs typeface="Times New Roman"/>
              </a:rPr>
              <a:t>a diverse, equitable, and inclusive workforce capable of sustaining the U.S. ND enterprise.</a:t>
            </a:r>
          </a:p>
          <a:p>
            <a:pPr marL="746125" lvl="1" indent="-514350">
              <a:buFont typeface="+mj-lt"/>
              <a:buAutoNum type="alphaLcParenR"/>
            </a:pPr>
            <a:r>
              <a:rPr lang="en-US" sz="2400" dirty="0">
                <a:latin typeface="Times New Roman"/>
                <a:cs typeface="Times New Roman"/>
              </a:rPr>
              <a:t>Identify </a:t>
            </a:r>
            <a:r>
              <a:rPr lang="en-US" sz="2400" b="1" i="1" dirty="0">
                <a:solidFill>
                  <a:srgbClr val="FF0000"/>
                </a:solidFill>
                <a:latin typeface="Times New Roman"/>
                <a:cs typeface="Times New Roman"/>
              </a:rPr>
              <a:t>access needs for facilities and instrumentation, crosscutting opportunities with other federal programs, and potentially mutually beneficial interactions with other domestic and international stakeholders.</a:t>
            </a:r>
          </a:p>
        </p:txBody>
      </p:sp>
      <p:sp>
        <p:nvSpPr>
          <p:cNvPr id="5" name="TextBox 4">
            <a:extLst>
              <a:ext uri="{FF2B5EF4-FFF2-40B4-BE49-F238E27FC236}">
                <a16:creationId xmlns:a16="http://schemas.microsoft.com/office/drawing/2014/main" id="{F345208D-2077-7677-C4C7-08DB08AC7819}"/>
              </a:ext>
            </a:extLst>
          </p:cNvPr>
          <p:cNvSpPr txBox="1"/>
          <p:nvPr/>
        </p:nvSpPr>
        <p:spPr>
          <a:xfrm>
            <a:off x="2095001" y="5662679"/>
            <a:ext cx="8001998" cy="523220"/>
          </a:xfrm>
          <a:prstGeom prst="rect">
            <a:avLst/>
          </a:prstGeom>
          <a:solidFill>
            <a:srgbClr val="FFFF00"/>
          </a:solidFill>
          <a:ln>
            <a:solidFill>
              <a:schemeClr val="tx1"/>
            </a:solidFill>
          </a:ln>
        </p:spPr>
        <p:txBody>
          <a:bodyPr wrap="none" rtlCol="0">
            <a:spAutoFit/>
          </a:bodyPr>
          <a:lstStyle/>
          <a:p>
            <a:pPr algn="ctr"/>
            <a:r>
              <a:rPr lang="en-US" sz="2800" b="1" i="1" dirty="0">
                <a:latin typeface="Times New Roman" panose="02020603050405020304" pitchFamily="18" charset="0"/>
                <a:cs typeface="Times New Roman" panose="02020603050405020304" pitchFamily="18" charset="0"/>
              </a:rPr>
              <a:t>The first report and input from the USNDP was used</a:t>
            </a:r>
          </a:p>
        </p:txBody>
      </p:sp>
    </p:spTree>
    <p:extLst>
      <p:ext uri="{BB962C8B-B14F-4D97-AF65-F5344CB8AC3E}">
        <p14:creationId xmlns:p14="http://schemas.microsoft.com/office/powerpoint/2010/main" val="40722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erkeley Lab Wide PPT Theme">
  <a:themeElements>
    <a:clrScheme name="2020 LBNL Color Theme">
      <a:dk1>
        <a:srgbClr val="00303C"/>
      </a:dk1>
      <a:lt1>
        <a:srgbClr val="FFFFFF"/>
      </a:lt1>
      <a:dk2>
        <a:srgbClr val="00303B"/>
      </a:dk2>
      <a:lt2>
        <a:srgbClr val="B1B3B3"/>
      </a:lt2>
      <a:accent1>
        <a:srgbClr val="007681"/>
      </a:accent1>
      <a:accent2>
        <a:srgbClr val="4198B5"/>
      </a:accent2>
      <a:accent3>
        <a:srgbClr val="D57800"/>
      </a:accent3>
      <a:accent4>
        <a:srgbClr val="74AA50"/>
      </a:accent4>
      <a:accent5>
        <a:srgbClr val="EAAA00"/>
      </a:accent5>
      <a:accent6>
        <a:srgbClr val="E04E38"/>
      </a:accent6>
      <a:hlink>
        <a:srgbClr val="0055D1"/>
      </a:hlink>
      <a:folHlink>
        <a:srgbClr val="663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BNL_PPT_WideNew_Template_2020" id="{D6C86F69-0A19-6F48-B837-2A039DF54971}" vid="{2D0ED6A3-FC57-1D45-B453-3CDD5F75B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Berkeley Lab Wide PPT Theme</Template>
  <TotalTime>88136</TotalTime>
  <Words>2076</Words>
  <Application>Microsoft Macintosh PowerPoint</Application>
  <PresentationFormat>Widescreen</PresentationFormat>
  <Paragraphs>268</Paragraphs>
  <Slides>22</Slides>
  <Notes>17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Cambria Math</vt:lpstr>
      <vt:lpstr>Helvetica Light</vt:lpstr>
      <vt:lpstr>Symbol</vt:lpstr>
      <vt:lpstr>Times New Roman</vt:lpstr>
      <vt:lpstr>Berkeley Lab Wide PPT Theme</vt:lpstr>
      <vt:lpstr>Document</vt:lpstr>
      <vt:lpstr>Update on the NSAC Nuclear Data Charge Reports</vt:lpstr>
      <vt:lpstr>In 2022 NSAC was asked to prepare two reports “to assess challenges, opportunities, and priorities for effective stewardship of nuclear data”</vt:lpstr>
      <vt:lpstr>PowerPoint Presentation</vt:lpstr>
      <vt:lpstr>The First Part of the Charge (due 9/15/22)</vt:lpstr>
      <vt:lpstr>The first report by the numbers…</vt:lpstr>
      <vt:lpstr>PowerPoint Presentation</vt:lpstr>
      <vt:lpstr>It also produced an interconnected view between nuclear data and applications</vt:lpstr>
      <vt:lpstr>The Second Part of the Charge</vt:lpstr>
      <vt:lpstr>The Second Part of the Charge</vt:lpstr>
      <vt:lpstr>The Second Part of the Charge (due 1/30/23)</vt:lpstr>
      <vt:lpstr>The second report by the numbers…</vt:lpstr>
      <vt:lpstr>Three critical “Take Aways” from the Second Report</vt:lpstr>
      <vt:lpstr>A key finding is that USNDP members should be part of Topical Nuclear Data Collaborations (TNDC)</vt:lpstr>
      <vt:lpstr>Fourteen Nuclear Data Thrust Areas were presented including eleven new initiatives</vt:lpstr>
      <vt:lpstr>These 14 crosscutting nuclear data topics map onto all of the topic areas presented in the first report</vt:lpstr>
      <vt:lpstr>Each nuclear data initiative is presented in 4 parts</vt:lpstr>
      <vt:lpstr>The First Three Topics Support Existing Core Programs</vt:lpstr>
      <vt:lpstr>These are followed by 8 new initiatives</vt:lpstr>
      <vt:lpstr>These are followed by 8 new initiatives (cont.)</vt:lpstr>
      <vt:lpstr>The last three initiatives build a robust nuclear data infrastructure for the 21st century</vt:lpstr>
      <vt:lpstr>The time scale of this expansion can be adjusted to fit funding and recruitment profiles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Overview</dc:title>
  <dc:subject/>
  <dc:creator>Microsoft Office User</dc:creator>
  <cp:keywords/>
  <dc:description/>
  <cp:lastModifiedBy>Lee Bernstein</cp:lastModifiedBy>
  <cp:revision>561</cp:revision>
  <cp:lastPrinted>2023-03-06T05:47:43Z</cp:lastPrinted>
  <dcterms:created xsi:type="dcterms:W3CDTF">2021-05-04T18:06:47Z</dcterms:created>
  <dcterms:modified xsi:type="dcterms:W3CDTF">2023-09-13T12:13:45Z</dcterms:modified>
  <cp:category/>
</cp:coreProperties>
</file>