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handoutMasterIdLst>
    <p:handoutMasterId r:id="rId17"/>
  </p:handoutMasterIdLst>
  <p:sldIdLst>
    <p:sldId id="296" r:id="rId2"/>
    <p:sldId id="671" r:id="rId3"/>
    <p:sldId id="262" r:id="rId4"/>
    <p:sldId id="324" r:id="rId5"/>
    <p:sldId id="256" r:id="rId6"/>
    <p:sldId id="820" r:id="rId7"/>
    <p:sldId id="836" r:id="rId8"/>
    <p:sldId id="257" r:id="rId9"/>
    <p:sldId id="258" r:id="rId10"/>
    <p:sldId id="259" r:id="rId11"/>
    <p:sldId id="723" r:id="rId12"/>
    <p:sldId id="835" r:id="rId13"/>
    <p:sldId id="837" r:id="rId14"/>
    <p:sldId id="81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8" orient="horz" pos="4320" userDrawn="1">
          <p15:clr>
            <a:srgbClr val="A4A3A4"/>
          </p15:clr>
        </p15:guide>
        <p15:guide id="9"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81"/>
    <a:srgbClr val="1F497D"/>
    <a:srgbClr val="0701FA"/>
    <a:srgbClr val="73FB79"/>
    <a:srgbClr val="B0B006"/>
    <a:srgbClr val="1E45F7"/>
    <a:srgbClr val="008000"/>
    <a:srgbClr val="041EB7"/>
    <a:srgbClr val="92D050"/>
    <a:srgbClr val="526F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62"/>
    <p:restoredTop sz="90502"/>
  </p:normalViewPr>
  <p:slideViewPr>
    <p:cSldViewPr snapToGrid="0" snapToObjects="1" showGuides="1">
      <p:cViewPr varScale="1">
        <p:scale>
          <a:sx n="98" d="100"/>
          <a:sy n="98" d="100"/>
        </p:scale>
        <p:origin x="304" y="192"/>
      </p:cViewPr>
      <p:guideLst>
        <p:guide pos="3840"/>
        <p:guide orient="horz" pos="432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75" d="100"/>
          <a:sy n="75" d="100"/>
        </p:scale>
        <p:origin x="2840"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3D39A6-77E7-444E-A642-9A63D17658CA}" type="datetimeFigureOut">
              <a:rPr lang="en-US" smtClean="0"/>
              <a:t>9/12/23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223C63-8C3D-434D-B393-CC73251942D8}" type="slidenum">
              <a:rPr lang="en-US" smtClean="0"/>
              <a:t>‹#›</a:t>
            </a:fld>
            <a:endParaRPr lang="en-US" dirty="0"/>
          </a:p>
        </p:txBody>
      </p:sp>
    </p:spTree>
    <p:extLst>
      <p:ext uri="{BB962C8B-B14F-4D97-AF65-F5344CB8AC3E}">
        <p14:creationId xmlns:p14="http://schemas.microsoft.com/office/powerpoint/2010/main" val="1892618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E984D-96FD-2C4B-AC84-701CA62C147F}" type="datetimeFigureOut">
              <a:rPr lang="en-US" smtClean="0"/>
              <a:t>9/12/23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DD09A-A7EA-F240-8C4A-3FAABB2D807F}" type="slidenum">
              <a:rPr lang="en-US" smtClean="0"/>
              <a:t>‹#›</a:t>
            </a:fld>
            <a:endParaRPr lang="en-US" dirty="0"/>
          </a:p>
        </p:txBody>
      </p:sp>
    </p:spTree>
    <p:extLst>
      <p:ext uri="{BB962C8B-B14F-4D97-AF65-F5344CB8AC3E}">
        <p14:creationId xmlns:p14="http://schemas.microsoft.com/office/powerpoint/2010/main" val="39511134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1</a:t>
            </a:fld>
            <a:endParaRPr lang="en-US" dirty="0"/>
          </a:p>
        </p:txBody>
      </p:sp>
    </p:spTree>
    <p:extLst>
      <p:ext uri="{BB962C8B-B14F-4D97-AF65-F5344CB8AC3E}">
        <p14:creationId xmlns:p14="http://schemas.microsoft.com/office/powerpoint/2010/main" val="183380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14</a:t>
            </a:fld>
            <a:endParaRPr lang="en-US" dirty="0"/>
          </a:p>
        </p:txBody>
      </p:sp>
    </p:spTree>
    <p:extLst>
      <p:ext uri="{BB962C8B-B14F-4D97-AF65-F5344CB8AC3E}">
        <p14:creationId xmlns:p14="http://schemas.microsoft.com/office/powerpoint/2010/main" val="1719888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Bold face for staff funded at least in part by NP (USNDP).  </a:t>
            </a:r>
          </a:p>
        </p:txBody>
      </p:sp>
      <p:sp>
        <p:nvSpPr>
          <p:cNvPr id="4" name="Slide Number Placeholder 3"/>
          <p:cNvSpPr>
            <a:spLocks noGrp="1"/>
          </p:cNvSpPr>
          <p:nvPr>
            <p:ph type="sldNum" sz="quarter" idx="5"/>
          </p:nvPr>
        </p:nvSpPr>
        <p:spPr/>
        <p:txBody>
          <a:bodyPr/>
          <a:lstStyle/>
          <a:p>
            <a:fld id="{5CD48A85-67B5-1049-9249-0C1F98B22A25}" type="slidenum">
              <a:rPr lang="en-US" smtClean="0"/>
              <a:t>2</a:t>
            </a:fld>
            <a:endParaRPr lang="en-US" dirty="0"/>
          </a:p>
        </p:txBody>
      </p:sp>
    </p:spTree>
    <p:extLst>
      <p:ext uri="{BB962C8B-B14F-4D97-AF65-F5344CB8AC3E}">
        <p14:creationId xmlns:p14="http://schemas.microsoft.com/office/powerpoint/2010/main" val="1147840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Voyles has the deliberate mind set needed for structure evaluation and has already made contributions to decay data from our work in isotope production.  He’s also early career (30), which the ENSDF workforce desperately needs.</a:t>
            </a:r>
          </a:p>
        </p:txBody>
      </p:sp>
      <p:sp>
        <p:nvSpPr>
          <p:cNvPr id="4" name="Slide Number Placeholder 3"/>
          <p:cNvSpPr>
            <a:spLocks noGrp="1"/>
          </p:cNvSpPr>
          <p:nvPr>
            <p:ph type="sldNum" sz="quarter" idx="5"/>
          </p:nvPr>
        </p:nvSpPr>
        <p:spPr/>
        <p:txBody>
          <a:bodyPr/>
          <a:lstStyle/>
          <a:p>
            <a:fld id="{24FDD09A-A7EA-F240-8C4A-3FAABB2D807F}" type="slidenum">
              <a:rPr lang="en-US" smtClean="0"/>
              <a:t>3</a:t>
            </a:fld>
            <a:endParaRPr lang="en-US" dirty="0"/>
          </a:p>
        </p:txBody>
      </p:sp>
    </p:spTree>
    <p:extLst>
      <p:ext uri="{BB962C8B-B14F-4D97-AF65-F5344CB8AC3E}">
        <p14:creationId xmlns:p14="http://schemas.microsoft.com/office/powerpoint/2010/main" val="40869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complements Batchelder’s standing in the nuclear physics community studying proton-rich nuclei (he founded PROCON!).  Note that he published 5 papers in collaboration with ORNL this past year alone.</a:t>
            </a:r>
          </a:p>
        </p:txBody>
      </p:sp>
      <p:sp>
        <p:nvSpPr>
          <p:cNvPr id="4" name="Slide Number Placeholder 3"/>
          <p:cNvSpPr>
            <a:spLocks noGrp="1"/>
          </p:cNvSpPr>
          <p:nvPr>
            <p:ph type="sldNum" sz="quarter" idx="5"/>
          </p:nvPr>
        </p:nvSpPr>
        <p:spPr/>
        <p:txBody>
          <a:bodyPr/>
          <a:lstStyle/>
          <a:p>
            <a:fld id="{24FDD09A-A7EA-F240-8C4A-3FAABB2D807F}" type="slidenum">
              <a:rPr lang="en-US" smtClean="0"/>
              <a:t>5</a:t>
            </a:fld>
            <a:endParaRPr lang="en-US" dirty="0"/>
          </a:p>
        </p:txBody>
      </p:sp>
    </p:spTree>
    <p:extLst>
      <p:ext uri="{BB962C8B-B14F-4D97-AF65-F5344CB8AC3E}">
        <p14:creationId xmlns:p14="http://schemas.microsoft.com/office/powerpoint/2010/main" val="4250467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this modernization effort was funded from both USNDP and non-USNDO sources. </a:t>
            </a:r>
          </a:p>
        </p:txBody>
      </p:sp>
      <p:sp>
        <p:nvSpPr>
          <p:cNvPr id="4" name="Slide Number Placeholder 3"/>
          <p:cNvSpPr>
            <a:spLocks noGrp="1"/>
          </p:cNvSpPr>
          <p:nvPr>
            <p:ph type="sldNum" sz="quarter" idx="5"/>
          </p:nvPr>
        </p:nvSpPr>
        <p:spPr/>
        <p:txBody>
          <a:bodyPr/>
          <a:lstStyle/>
          <a:p>
            <a:fld id="{24FDD09A-A7EA-F240-8C4A-3FAABB2D807F}" type="slidenum">
              <a:rPr lang="en-US" smtClean="0"/>
              <a:t>6</a:t>
            </a:fld>
            <a:endParaRPr lang="en-US" dirty="0"/>
          </a:p>
        </p:txBody>
      </p:sp>
    </p:spTree>
    <p:extLst>
      <p:ext uri="{BB962C8B-B14F-4D97-AF65-F5344CB8AC3E}">
        <p14:creationId xmlns:p14="http://schemas.microsoft.com/office/powerpoint/2010/main" val="1846812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effort was started using DTRA funding, but the USNDP carried it over the finish line.  </a:t>
            </a:r>
          </a:p>
        </p:txBody>
      </p:sp>
      <p:sp>
        <p:nvSpPr>
          <p:cNvPr id="4" name="Slide Number Placeholder 3"/>
          <p:cNvSpPr>
            <a:spLocks noGrp="1"/>
          </p:cNvSpPr>
          <p:nvPr>
            <p:ph type="sldNum" sz="quarter" idx="5"/>
          </p:nvPr>
        </p:nvSpPr>
        <p:spPr/>
        <p:txBody>
          <a:bodyPr/>
          <a:lstStyle/>
          <a:p>
            <a:fld id="{24FDD09A-A7EA-F240-8C4A-3FAABB2D807F}" type="slidenum">
              <a:rPr lang="en-US" smtClean="0"/>
              <a:t>10</a:t>
            </a:fld>
            <a:endParaRPr lang="en-US" dirty="0"/>
          </a:p>
        </p:txBody>
      </p:sp>
    </p:spTree>
    <p:extLst>
      <p:ext uri="{BB962C8B-B14F-4D97-AF65-F5344CB8AC3E}">
        <p14:creationId xmlns:p14="http://schemas.microsoft.com/office/powerpoint/2010/main" val="324429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146050"/>
            <a:ext cx="7472363" cy="4203700"/>
          </a:xfrm>
        </p:spPr>
      </p:sp>
      <p:sp>
        <p:nvSpPr>
          <p:cNvPr id="3" name="Notes Placeholder 2"/>
          <p:cNvSpPr>
            <a:spLocks noGrp="1"/>
          </p:cNvSpPr>
          <p:nvPr>
            <p:ph type="body" idx="1"/>
          </p:nvPr>
        </p:nvSpPr>
        <p:spPr/>
        <p:txBody>
          <a:bodyPr/>
          <a:lstStyle/>
          <a:p>
            <a:pPr marL="171450" indent="-171450">
              <a:buFont typeface="Arial" panose="020B0604020202020204"/>
              <a:buChar char="•"/>
            </a:pPr>
            <a:r>
              <a:rPr lang="en-US" dirty="0"/>
              <a:t>Entirely non-USNDP funded, but used by both NP (antineutrino spectroscopy)) and non-NP researchers.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86DB872-6D72-491F-B56B-15F8A1682AC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Dean could have given this to other faculty, but she chose a focus on nuclear data! </a:t>
            </a:r>
            <a:r>
              <a:rPr lang="en-US"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12</a:t>
            </a:fld>
            <a:endParaRPr lang="en-US" dirty="0"/>
          </a:p>
        </p:txBody>
      </p:sp>
    </p:spTree>
    <p:extLst>
      <p:ext uri="{BB962C8B-B14F-4D97-AF65-F5344CB8AC3E}">
        <p14:creationId xmlns:p14="http://schemas.microsoft.com/office/powerpoint/2010/main" val="3539915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3bce6f45c9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g23bce6f45c9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 name="Google Shape;73;g23bce6f45c9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lor Background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43692" y="406400"/>
            <a:ext cx="1769532" cy="588347"/>
          </a:xfrm>
          <a:prstGeom prst="rect">
            <a:avLst/>
          </a:prstGeom>
        </p:spPr>
      </p:pic>
      <p:pic>
        <p:nvPicPr>
          <p:cNvPr id="155" name="Picture 154" descr="A close up of a sign&#10;&#10;Description automatically generated">
            <a:extLst>
              <a:ext uri="{FF2B5EF4-FFF2-40B4-BE49-F238E27FC236}">
                <a16:creationId xmlns:a16="http://schemas.microsoft.com/office/drawing/2014/main" id="{9C7CFF29-BDD8-8C48-BBAA-96D01327FD6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69360" y="406400"/>
            <a:ext cx="3200400" cy="817306"/>
          </a:xfrm>
          <a:prstGeom prst="rect">
            <a:avLst/>
          </a:prstGeom>
        </p:spPr>
      </p:pic>
    </p:spTree>
    <p:extLst>
      <p:ext uri="{BB962C8B-B14F-4D97-AF65-F5344CB8AC3E}">
        <p14:creationId xmlns:p14="http://schemas.microsoft.com/office/powerpoint/2010/main" val="310287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16102"/>
            <a:ext cx="3520837" cy="4261104"/>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1" name="Content Placeholder 2"/>
          <p:cNvSpPr>
            <a:spLocks noGrp="1"/>
          </p:cNvSpPr>
          <p:nvPr>
            <p:ph idx="11"/>
          </p:nvPr>
        </p:nvSpPr>
        <p:spPr>
          <a:xfrm>
            <a:off x="4329867"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3" name="Content Placeholder 2"/>
          <p:cNvSpPr>
            <a:spLocks noGrp="1"/>
          </p:cNvSpPr>
          <p:nvPr>
            <p:ph idx="12"/>
          </p:nvPr>
        </p:nvSpPr>
        <p:spPr>
          <a:xfrm>
            <a:off x="8058383"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0" name="Text Placeholder 8"/>
          <p:cNvSpPr>
            <a:spLocks noGrp="1"/>
          </p:cNvSpPr>
          <p:nvPr>
            <p:ph type="body" sz="quarter" idx="13"/>
          </p:nvPr>
        </p:nvSpPr>
        <p:spPr>
          <a:xfrm>
            <a:off x="576072" y="1055688"/>
            <a:ext cx="10972800"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38AFB5CC-E55D-8245-8B64-7577EF58BD13}"/>
              </a:ext>
            </a:extLst>
          </p:cNvPr>
          <p:cNvSpPr>
            <a:spLocks noGrp="1"/>
          </p:cNvSpPr>
          <p:nvPr>
            <p:ph type="ftr" sz="quarter" idx="15"/>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5" name="Slide Number Placeholder 4">
            <a:extLst>
              <a:ext uri="{FF2B5EF4-FFF2-40B4-BE49-F238E27FC236}">
                <a16:creationId xmlns:a16="http://schemas.microsoft.com/office/drawing/2014/main" id="{C705ACEE-C45C-DF42-B5FB-48F6EF283034}"/>
              </a:ext>
            </a:extLst>
          </p:cNvPr>
          <p:cNvSpPr>
            <a:spLocks noGrp="1"/>
          </p:cNvSpPr>
          <p:nvPr>
            <p:ph type="sldNum" sz="quarter" idx="16"/>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16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6" name="Content Placeholder 2"/>
          <p:cNvSpPr>
            <a:spLocks noGrp="1"/>
          </p:cNvSpPr>
          <p:nvPr>
            <p:ph idx="11"/>
          </p:nvPr>
        </p:nvSpPr>
        <p:spPr>
          <a:xfrm>
            <a:off x="33815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7" name="Content Placeholder 2"/>
          <p:cNvSpPr>
            <a:spLocks noGrp="1"/>
          </p:cNvSpPr>
          <p:nvPr>
            <p:ph idx="12"/>
          </p:nvPr>
        </p:nvSpPr>
        <p:spPr>
          <a:xfrm>
            <a:off x="6187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8" name="Content Placeholder 2"/>
          <p:cNvSpPr>
            <a:spLocks noGrp="1"/>
          </p:cNvSpPr>
          <p:nvPr>
            <p:ph idx="13"/>
          </p:nvPr>
        </p:nvSpPr>
        <p:spPr>
          <a:xfrm>
            <a:off x="8992573"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6" name="Text Placeholder 8"/>
          <p:cNvSpPr>
            <a:spLocks noGrp="1"/>
          </p:cNvSpPr>
          <p:nvPr>
            <p:ph type="body" sz="quarter" idx="15"/>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3FD4A70B-EF2B-EC40-96A3-DFF7EEFD6B1E}"/>
              </a:ext>
            </a:extLst>
          </p:cNvPr>
          <p:cNvSpPr>
            <a:spLocks noGrp="1"/>
          </p:cNvSpPr>
          <p:nvPr>
            <p:ph type="ftr" sz="quarter" idx="17"/>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5" name="Slide Number Placeholder 4">
            <a:extLst>
              <a:ext uri="{FF2B5EF4-FFF2-40B4-BE49-F238E27FC236}">
                <a16:creationId xmlns:a16="http://schemas.microsoft.com/office/drawing/2014/main" id="{1C7D8143-091E-944B-8ACD-1F19D50F881A}"/>
              </a:ext>
            </a:extLst>
          </p:cNvPr>
          <p:cNvSpPr>
            <a:spLocks noGrp="1"/>
          </p:cNvSpPr>
          <p:nvPr>
            <p:ph type="sldNum" sz="quarter" idx="18"/>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6453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031223" cy="4261866"/>
          </a:xfrm>
        </p:spPr>
        <p:txBody>
          <a:bodyPr>
            <a:noAutofit/>
          </a:bodyPr>
          <a:lstStyle>
            <a:lvl1pPr marL="0" indent="0">
              <a:buFontTx/>
              <a:buNone/>
              <a:tabLst/>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9" name="Content Placeholder 2"/>
          <p:cNvSpPr>
            <a:spLocks noGrp="1"/>
          </p:cNvSpPr>
          <p:nvPr>
            <p:ph idx="11"/>
          </p:nvPr>
        </p:nvSpPr>
        <p:spPr>
          <a:xfrm>
            <a:off x="2819055"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1" name="Content Placeholder 2"/>
          <p:cNvSpPr>
            <a:spLocks noGrp="1"/>
          </p:cNvSpPr>
          <p:nvPr>
            <p:ph idx="12"/>
          </p:nvPr>
        </p:nvSpPr>
        <p:spPr>
          <a:xfrm>
            <a:off x="5062038"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2" name="Content Placeholder 2"/>
          <p:cNvSpPr>
            <a:spLocks noGrp="1"/>
          </p:cNvSpPr>
          <p:nvPr>
            <p:ph idx="13"/>
          </p:nvPr>
        </p:nvSpPr>
        <p:spPr>
          <a:xfrm>
            <a:off x="7305021"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3" name="Content Placeholder 2"/>
          <p:cNvSpPr>
            <a:spLocks noGrp="1"/>
          </p:cNvSpPr>
          <p:nvPr>
            <p:ph idx="14"/>
          </p:nvPr>
        </p:nvSpPr>
        <p:spPr>
          <a:xfrm>
            <a:off x="9548003"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7" name="Text Placeholder 8"/>
          <p:cNvSpPr>
            <a:spLocks noGrp="1"/>
          </p:cNvSpPr>
          <p:nvPr>
            <p:ph type="body" sz="quarter" idx="16"/>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4868ABD5-FC8E-264F-A51A-A9A998F61103}"/>
              </a:ext>
            </a:extLst>
          </p:cNvPr>
          <p:cNvSpPr>
            <a:spLocks noGrp="1"/>
          </p:cNvSpPr>
          <p:nvPr>
            <p:ph type="ftr" sz="quarter" idx="18"/>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5" name="Slide Number Placeholder 4">
            <a:extLst>
              <a:ext uri="{FF2B5EF4-FFF2-40B4-BE49-F238E27FC236}">
                <a16:creationId xmlns:a16="http://schemas.microsoft.com/office/drawing/2014/main" id="{B73373FF-1443-3646-BE53-30C874D19031}"/>
              </a:ext>
            </a:extLst>
          </p:cNvPr>
          <p:cNvSpPr>
            <a:spLocks noGrp="1"/>
          </p:cNvSpPr>
          <p:nvPr>
            <p:ph type="sldNum" sz="quarter" idx="19"/>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413321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325"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6" name="Content Placeholder 2"/>
          <p:cNvSpPr>
            <a:spLocks noGrp="1"/>
          </p:cNvSpPr>
          <p:nvPr>
            <p:ph idx="11"/>
          </p:nvPr>
        </p:nvSpPr>
        <p:spPr>
          <a:xfrm>
            <a:off x="336735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7" name="Content Placeholder 2"/>
          <p:cNvSpPr>
            <a:spLocks noGrp="1"/>
          </p:cNvSpPr>
          <p:nvPr>
            <p:ph idx="12"/>
          </p:nvPr>
        </p:nvSpPr>
        <p:spPr>
          <a:xfrm>
            <a:off x="616038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8" name="Content Placeholder 2"/>
          <p:cNvSpPr>
            <a:spLocks noGrp="1"/>
          </p:cNvSpPr>
          <p:nvPr>
            <p:ph idx="13"/>
          </p:nvPr>
        </p:nvSpPr>
        <p:spPr>
          <a:xfrm>
            <a:off x="8956588"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574326"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6" name="Content Placeholder 2"/>
          <p:cNvSpPr>
            <a:spLocks noGrp="1"/>
          </p:cNvSpPr>
          <p:nvPr>
            <p:ph idx="15"/>
          </p:nvPr>
        </p:nvSpPr>
        <p:spPr>
          <a:xfrm>
            <a:off x="3367354"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7" name="Content Placeholder 2"/>
          <p:cNvSpPr>
            <a:spLocks noGrp="1"/>
          </p:cNvSpPr>
          <p:nvPr>
            <p:ph idx="16"/>
          </p:nvPr>
        </p:nvSpPr>
        <p:spPr>
          <a:xfrm>
            <a:off x="6160384" y="4114800"/>
            <a:ext cx="258665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8" name="Content Placeholder 2"/>
          <p:cNvSpPr>
            <a:spLocks noGrp="1"/>
          </p:cNvSpPr>
          <p:nvPr>
            <p:ph idx="17"/>
          </p:nvPr>
        </p:nvSpPr>
        <p:spPr>
          <a:xfrm>
            <a:off x="8953415" y="4114800"/>
            <a:ext cx="259300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60" name="Text Placeholder 8"/>
          <p:cNvSpPr>
            <a:spLocks noGrp="1"/>
          </p:cNvSpPr>
          <p:nvPr>
            <p:ph type="body" sz="quarter" idx="18"/>
          </p:nvPr>
        </p:nvSpPr>
        <p:spPr>
          <a:xfrm>
            <a:off x="573617" y="1055688"/>
            <a:ext cx="10972799"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D9AB7AD2-42B3-D040-89FB-9532814301A3}"/>
              </a:ext>
            </a:extLst>
          </p:cNvPr>
          <p:cNvSpPr>
            <a:spLocks noGrp="1"/>
          </p:cNvSpPr>
          <p:nvPr>
            <p:ph type="ftr" sz="quarter" idx="20"/>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5" name="Slide Number Placeholder 4">
            <a:extLst>
              <a:ext uri="{FF2B5EF4-FFF2-40B4-BE49-F238E27FC236}">
                <a16:creationId xmlns:a16="http://schemas.microsoft.com/office/drawing/2014/main" id="{DB07830B-F58C-2C4F-B2DA-7715A3F49166}"/>
              </a:ext>
            </a:extLst>
          </p:cNvPr>
          <p:cNvSpPr>
            <a:spLocks noGrp="1"/>
          </p:cNvSpPr>
          <p:nvPr>
            <p:ph type="sldNum" sz="quarter" idx="21"/>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996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910A5FC-5DFA-414E-8083-0049CCCD2973}"/>
              </a:ext>
            </a:extLst>
          </p:cNvPr>
          <p:cNvSpPr>
            <a:spLocks noGrp="1"/>
          </p:cNvSpPr>
          <p:nvPr>
            <p:ph type="ftr" sz="quarter" idx="11"/>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7" name="Slide Number Placeholder 6">
            <a:extLst>
              <a:ext uri="{FF2B5EF4-FFF2-40B4-BE49-F238E27FC236}">
                <a16:creationId xmlns:a16="http://schemas.microsoft.com/office/drawing/2014/main" id="{C6625894-79D7-5644-B9F6-84C19E2C8E65}"/>
              </a:ext>
            </a:extLst>
          </p:cNvPr>
          <p:cNvSpPr>
            <a:spLocks noGrp="1"/>
          </p:cNvSpPr>
          <p:nvPr>
            <p:ph type="sldNum" sz="quarter" idx="12"/>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82822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54C15E74-FDF0-0C47-9617-826C96ABEF50}"/>
              </a:ext>
            </a:extLst>
          </p:cNvPr>
          <p:cNvSpPr>
            <a:spLocks noGrp="1"/>
          </p:cNvSpPr>
          <p:nvPr>
            <p:ph type="ftr" sz="quarter" idx="3"/>
          </p:nvPr>
        </p:nvSpPr>
        <p:spPr>
          <a:xfrm>
            <a:off x="609600" y="6356350"/>
            <a:ext cx="10168054"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dirty="0"/>
              <a:t>Director's Review of the Nuclear Science Division - June 2-4, 2021</a:t>
            </a:r>
          </a:p>
        </p:txBody>
      </p:sp>
      <p:sp>
        <p:nvSpPr>
          <p:cNvPr id="4" name="Slide Number Placeholder 5">
            <a:extLst>
              <a:ext uri="{FF2B5EF4-FFF2-40B4-BE49-F238E27FC236}">
                <a16:creationId xmlns:a16="http://schemas.microsoft.com/office/drawing/2014/main" id="{3A80D3C9-DAFC-4C4B-8A7A-ED0AD76656B5}"/>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03177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576072" y="273050"/>
            <a:ext cx="4011084" cy="1162050"/>
          </a:xfrm>
        </p:spPr>
        <p:txBody>
          <a:bodyPr anchor="b">
            <a:noAutofit/>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57607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7">
            <a:extLst>
              <a:ext uri="{FF2B5EF4-FFF2-40B4-BE49-F238E27FC236}">
                <a16:creationId xmlns:a16="http://schemas.microsoft.com/office/drawing/2014/main" id="{6989BF0E-F1BB-0D4C-8BF2-7A7BEDDB078B}"/>
              </a:ext>
            </a:extLst>
          </p:cNvPr>
          <p:cNvSpPr>
            <a:spLocks noGrp="1"/>
          </p:cNvSpPr>
          <p:nvPr>
            <p:ph type="ftr" sz="quarter" idx="11"/>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9" name="Slide Number Placeholder 8">
            <a:extLst>
              <a:ext uri="{FF2B5EF4-FFF2-40B4-BE49-F238E27FC236}">
                <a16:creationId xmlns:a16="http://schemas.microsoft.com/office/drawing/2014/main" id="{9184B3DD-8252-394C-9787-06EBDE1B25D2}"/>
              </a:ext>
            </a:extLst>
          </p:cNvPr>
          <p:cNvSpPr>
            <a:spLocks noGrp="1"/>
          </p:cNvSpPr>
          <p:nvPr>
            <p:ph type="sldNum" sz="quarter" idx="12"/>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53742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half" idx="13"/>
          </p:nvPr>
        </p:nvSpPr>
        <p:spPr>
          <a:xfrm>
            <a:off x="757488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7562613" y="273050"/>
            <a:ext cx="4011084" cy="1162050"/>
          </a:xfrm>
        </p:spPr>
        <p:txBody>
          <a:bodyPr anchor="b">
            <a:noAutofit/>
          </a:bodyPr>
          <a:lstStyle>
            <a:lvl1pPr algn="l">
              <a:defRPr sz="2000" b="1"/>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C4268BF-1FD3-4B47-A983-1B740D12BA66}"/>
              </a:ext>
            </a:extLst>
          </p:cNvPr>
          <p:cNvSpPr>
            <a:spLocks noGrp="1"/>
          </p:cNvSpPr>
          <p:nvPr>
            <p:ph type="ftr" sz="quarter" idx="15"/>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5" name="Slide Number Placeholder 4">
            <a:extLst>
              <a:ext uri="{FF2B5EF4-FFF2-40B4-BE49-F238E27FC236}">
                <a16:creationId xmlns:a16="http://schemas.microsoft.com/office/drawing/2014/main" id="{23C895CD-C1AB-B94A-8F36-56EB9A92444C}"/>
              </a:ext>
            </a:extLst>
          </p:cNvPr>
          <p:cNvSpPr>
            <a:spLocks noGrp="1"/>
          </p:cNvSpPr>
          <p:nvPr>
            <p:ph type="sldNum" sz="quarter" idx="16"/>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471707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w/caption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3" y="273053"/>
            <a:ext cx="6815667" cy="5853113"/>
          </a:xfrm>
        </p:spPr>
        <p:txBody>
          <a:bodyPr>
            <a:noAutofit/>
          </a:bodyPr>
          <a:lstStyle>
            <a:lvl1pPr>
              <a:buClr>
                <a:schemeClr val="accent2"/>
              </a:buClr>
              <a:defRPr sz="1600"/>
            </a:lvl1pPr>
            <a:lvl2pPr>
              <a:buClr>
                <a:schemeClr val="accent2"/>
              </a:buClr>
              <a:defRPr sz="1600"/>
            </a:lvl2pPr>
            <a:lvl3pPr>
              <a:buClr>
                <a:schemeClr val="accent2"/>
              </a:buClr>
              <a:defRPr sz="1600"/>
            </a:lvl3pPr>
            <a:lvl4pPr>
              <a:buClr>
                <a:schemeClr val="accent2"/>
              </a:buClr>
              <a:defRPr sz="1600"/>
            </a:lvl4pPr>
            <a:lvl5pPr>
              <a:buClr>
                <a:schemeClr val="accent2"/>
              </a:buCl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half" idx="13"/>
          </p:nvPr>
        </p:nvSpPr>
        <p:spPr>
          <a:xfrm>
            <a:off x="7574882" y="1435103"/>
            <a:ext cx="4011084" cy="4691063"/>
          </a:xfrm>
        </p:spPr>
        <p:txBody>
          <a:bodyPr>
            <a:noAutofit/>
          </a:bodyPr>
          <a:lstStyle>
            <a:lvl1pPr marL="0" indent="0">
              <a:buNone/>
              <a:defRPr sz="14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itle 1"/>
          <p:cNvSpPr>
            <a:spLocks noGrp="1"/>
          </p:cNvSpPr>
          <p:nvPr>
            <p:ph type="title"/>
          </p:nvPr>
        </p:nvSpPr>
        <p:spPr>
          <a:xfrm>
            <a:off x="7562614" y="273050"/>
            <a:ext cx="4011084" cy="1162050"/>
          </a:xfrm>
        </p:spPr>
        <p:txBody>
          <a:bodyPr anchor="b">
            <a:noAutofit/>
          </a:bodyPr>
          <a:lstStyle>
            <a:lvl1pPr algn="l">
              <a:defRPr sz="1400" b="1"/>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C4268BF-1FD3-4B47-A983-1B740D12BA66}"/>
              </a:ext>
            </a:extLst>
          </p:cNvPr>
          <p:cNvSpPr>
            <a:spLocks noGrp="1"/>
          </p:cNvSpPr>
          <p:nvPr>
            <p:ph type="ftr" sz="quarter" idx="15"/>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5" name="Slide Number Placeholder 4">
            <a:extLst>
              <a:ext uri="{FF2B5EF4-FFF2-40B4-BE49-F238E27FC236}">
                <a16:creationId xmlns:a16="http://schemas.microsoft.com/office/drawing/2014/main" id="{23C895CD-C1AB-B94A-8F36-56EB9A92444C}"/>
              </a:ext>
            </a:extLst>
          </p:cNvPr>
          <p:cNvSpPr>
            <a:spLocks noGrp="1"/>
          </p:cNvSpPr>
          <p:nvPr>
            <p:ph type="sldNum" sz="quarter" idx="16"/>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729501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3"/>
        <p:cNvGrpSpPr/>
        <p:nvPr/>
      </p:nvGrpSpPr>
      <p:grpSpPr>
        <a:xfrm>
          <a:off x="0" y="0"/>
          <a:ext cx="0" cy="0"/>
          <a:chOff x="0" y="0"/>
          <a:chExt cx="0" cy="0"/>
        </a:xfrm>
      </p:grpSpPr>
      <p:sp>
        <p:nvSpPr>
          <p:cNvPr id="104" name="Google Shape;104;p146"/>
          <p:cNvSpPr txBox="1">
            <a:spLocks noGrp="1"/>
          </p:cNvSpPr>
          <p:nvPr>
            <p:ph type="title"/>
          </p:nvPr>
        </p:nvSpPr>
        <p:spPr>
          <a:xfrm>
            <a:off x="24" y="20"/>
            <a:ext cx="12191999" cy="836613"/>
          </a:xfrm>
          <a:prstGeom prst="rect">
            <a:avLst/>
          </a:prstGeom>
          <a:solidFill>
            <a:srgbClr val="1F497D"/>
          </a:solidFill>
          <a:ln>
            <a:noFill/>
          </a:ln>
        </p:spPr>
        <p:txBody>
          <a:bodyPr spcFirstLastPara="1" wrap="square" lIns="91375" tIns="45675" rIns="91375" bIns="45675" anchor="ctr" anchorCtr="0">
            <a:noAutofit/>
          </a:bodyPr>
          <a:lstStyle>
            <a:lvl1pPr lvl="0" algn="ctr">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12118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Dark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43692" y="408349"/>
            <a:ext cx="1769532" cy="588347"/>
          </a:xfrm>
          <a:prstGeom prst="rect">
            <a:avLst/>
          </a:prstGeom>
        </p:spPr>
      </p:pic>
      <p:pic>
        <p:nvPicPr>
          <p:cNvPr id="156" name="Picture 155" descr="A picture containing drawing&#10;&#10;Description automatically generated">
            <a:extLst>
              <a:ext uri="{FF2B5EF4-FFF2-40B4-BE49-F238E27FC236}">
                <a16:creationId xmlns:a16="http://schemas.microsoft.com/office/drawing/2014/main" id="{187DB3F6-A168-E141-AC49-F54F3BED4F9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00149" y="323748"/>
            <a:ext cx="3200400" cy="722376"/>
          </a:xfrm>
          <a:prstGeom prst="rect">
            <a:avLst/>
          </a:prstGeom>
        </p:spPr>
      </p:pic>
    </p:spTree>
    <p:extLst>
      <p:ext uri="{BB962C8B-B14F-4D97-AF65-F5344CB8AC3E}">
        <p14:creationId xmlns:p14="http://schemas.microsoft.com/office/powerpoint/2010/main" val="2955905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47C3-BEA7-BAA6-B815-624F03CE7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649901-184F-BB39-9FB1-4286CE80E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9A2084-C7C9-0B7B-5C5B-2EBF97BC972B}"/>
              </a:ext>
            </a:extLst>
          </p:cNvPr>
          <p:cNvSpPr>
            <a:spLocks noGrp="1"/>
          </p:cNvSpPr>
          <p:nvPr>
            <p:ph type="dt" sz="half" idx="10"/>
          </p:nvPr>
        </p:nvSpPr>
        <p:spPr/>
        <p:txBody>
          <a:bodyPr/>
          <a:lstStyle/>
          <a:p>
            <a:fld id="{D22684D6-3FC0-3B4B-9FA6-E0F58B476A66}" type="datetimeFigureOut">
              <a:rPr lang="en-US" smtClean="0"/>
              <a:t>9/12/23</a:t>
            </a:fld>
            <a:endParaRPr lang="en-US" dirty="0"/>
          </a:p>
        </p:txBody>
      </p:sp>
      <p:sp>
        <p:nvSpPr>
          <p:cNvPr id="5" name="Footer Placeholder 4">
            <a:extLst>
              <a:ext uri="{FF2B5EF4-FFF2-40B4-BE49-F238E27FC236}">
                <a16:creationId xmlns:a16="http://schemas.microsoft.com/office/drawing/2014/main" id="{C48020F6-E7AF-794D-66D0-31541C3BCA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EB19C1-42EB-1329-5CDF-CC9FF7EB2EAF}"/>
              </a:ext>
            </a:extLst>
          </p:cNvPr>
          <p:cNvSpPr>
            <a:spLocks noGrp="1"/>
          </p:cNvSpPr>
          <p:nvPr>
            <p:ph type="sldNum" sz="quarter" idx="12"/>
          </p:nvPr>
        </p:nvSpPr>
        <p:spPr/>
        <p:txBody>
          <a:bodyPr/>
          <a:lstStyle/>
          <a:p>
            <a:fld id="{9A5716CC-C521-C849-81CF-BD0A8BF1389B}" type="slidenum">
              <a:rPr lang="en-US" smtClean="0"/>
              <a:t>‹#›</a:t>
            </a:fld>
            <a:endParaRPr lang="en-US" dirty="0"/>
          </a:p>
        </p:txBody>
      </p:sp>
    </p:spTree>
    <p:extLst>
      <p:ext uri="{BB962C8B-B14F-4D97-AF65-F5344CB8AC3E}">
        <p14:creationId xmlns:p14="http://schemas.microsoft.com/office/powerpoint/2010/main" val="3575346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436330"/>
            <a:ext cx="10971684" cy="818814"/>
          </a:xfrm>
          <a:prstGeom prst="rect">
            <a:avLst/>
          </a:prstGeom>
        </p:spPr>
        <p:txBody>
          <a:bodyPr lIns="0" tIns="0" rIns="0" bIns="0" anchor="ctr">
            <a:spAutoFit/>
          </a:bodyPr>
          <a:lstStyle/>
          <a:p>
            <a:pPr algn="ctr"/>
            <a:endParaRPr lang="en-US" sz="5321" b="0" strike="noStrike" spc="-1">
              <a:latin typeface="Arial"/>
            </a:endParaRPr>
          </a:p>
        </p:txBody>
      </p:sp>
      <p:sp>
        <p:nvSpPr>
          <p:cNvPr id="6" name="PlaceHolder 2"/>
          <p:cNvSpPr>
            <a:spLocks noGrp="1"/>
          </p:cNvSpPr>
          <p:nvPr>
            <p:ph type="subTitle"/>
          </p:nvPr>
        </p:nvSpPr>
        <p:spPr>
          <a:xfrm>
            <a:off x="609562" y="3290641"/>
            <a:ext cx="10971684" cy="604333"/>
          </a:xfrm>
          <a:prstGeom prst="rect">
            <a:avLst/>
          </a:prstGeom>
        </p:spPr>
        <p:txBody>
          <a:bodyPr lIns="0" tIns="0" rIns="0" bIns="0" anchor="ctr">
            <a:spAutoFit/>
          </a:bodyPr>
          <a:lstStyle/>
          <a:p>
            <a:pPr algn="ctr"/>
            <a:endParaRPr lang="en-US" sz="3870" b="0" strike="noStrike" spc="-1">
              <a:latin typeface="Arial"/>
            </a:endParaRPr>
          </a:p>
        </p:txBody>
      </p:sp>
    </p:spTree>
    <p:extLst>
      <p:ext uri="{BB962C8B-B14F-4D97-AF65-F5344CB8AC3E}">
        <p14:creationId xmlns:p14="http://schemas.microsoft.com/office/powerpoint/2010/main" val="3886452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2" y="436330"/>
            <a:ext cx="10971684" cy="818814"/>
          </a:xfrm>
          <a:prstGeom prst="rect">
            <a:avLst/>
          </a:prstGeom>
        </p:spPr>
        <p:txBody>
          <a:bodyPr lIns="0" tIns="0" rIns="0" bIns="0" anchor="ctr">
            <a:spAutoFit/>
          </a:bodyPr>
          <a:lstStyle/>
          <a:p>
            <a:pPr algn="ctr"/>
            <a:endParaRPr lang="en-US" sz="5321" b="0" strike="noStrike" spc="-1">
              <a:latin typeface="Arial"/>
            </a:endParaRPr>
          </a:p>
        </p:txBody>
      </p:sp>
      <p:sp>
        <p:nvSpPr>
          <p:cNvPr id="8" name="PlaceHolder 2"/>
          <p:cNvSpPr>
            <a:spLocks noGrp="1"/>
          </p:cNvSpPr>
          <p:nvPr>
            <p:ph type="body"/>
          </p:nvPr>
        </p:nvSpPr>
        <p:spPr>
          <a:xfrm>
            <a:off x="609562" y="1604399"/>
            <a:ext cx="10971684" cy="3976819"/>
          </a:xfrm>
          <a:prstGeom prst="rect">
            <a:avLst/>
          </a:prstGeom>
        </p:spPr>
        <p:txBody>
          <a:bodyPr lIns="0" tIns="0" rIns="0" bIns="0">
            <a:normAutofit/>
          </a:bodyPr>
          <a:lstStyle/>
          <a:p>
            <a:endParaRPr lang="en-US" sz="3870" b="0" strike="noStrike" spc="-1">
              <a:latin typeface="Arial"/>
            </a:endParaRPr>
          </a:p>
        </p:txBody>
      </p:sp>
    </p:spTree>
    <p:extLst>
      <p:ext uri="{BB962C8B-B14F-4D97-AF65-F5344CB8AC3E}">
        <p14:creationId xmlns:p14="http://schemas.microsoft.com/office/powerpoint/2010/main" val="616713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7" y="3"/>
            <a:ext cx="12191999" cy="705554"/>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 name="Google Shape;21;p31"/>
          <p:cNvPicPr preferRelativeResize="0"/>
          <p:nvPr/>
        </p:nvPicPr>
        <p:blipFill rotWithShape="1">
          <a:blip r:embed="rId2">
            <a:alphaModFix/>
          </a:blip>
          <a:srcRect/>
          <a:stretch/>
        </p:blipFill>
        <p:spPr>
          <a:xfrm>
            <a:off x="1078773" y="6432046"/>
            <a:ext cx="567940" cy="425955"/>
          </a:xfrm>
          <a:prstGeom prst="rect">
            <a:avLst/>
          </a:prstGeom>
          <a:noFill/>
          <a:ln>
            <a:noFill/>
          </a:ln>
        </p:spPr>
      </p:pic>
    </p:spTree>
    <p:extLst>
      <p:ext uri="{BB962C8B-B14F-4D97-AF65-F5344CB8AC3E}">
        <p14:creationId xmlns:p14="http://schemas.microsoft.com/office/powerpoint/2010/main" val="72839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mage">
    <p:spTree>
      <p:nvGrpSpPr>
        <p:cNvPr id="1" name=""/>
        <p:cNvGrpSpPr/>
        <p:nvPr/>
      </p:nvGrpSpPr>
      <p:grpSpPr>
        <a:xfrm>
          <a:off x="0" y="0"/>
          <a:ext cx="0" cy="0"/>
          <a:chOff x="0" y="0"/>
          <a:chExt cx="0" cy="0"/>
        </a:xfrm>
      </p:grpSpPr>
      <p:sp>
        <p:nvSpPr>
          <p:cNvPr id="2" name="Title 1"/>
          <p:cNvSpPr>
            <a:spLocks noGrp="1"/>
          </p:cNvSpPr>
          <p:nvPr>
            <p:ph type="ctrTitle"/>
          </p:nvPr>
        </p:nvSpPr>
        <p:spPr>
          <a:xfrm>
            <a:off x="607059" y="1784905"/>
            <a:ext cx="10968916" cy="809919"/>
          </a:xfrm>
        </p:spPr>
        <p:txBody>
          <a:bodyPr anchor="b" anchorCtr="0">
            <a:noAutofit/>
          </a:bodyPr>
          <a:lstStyle>
            <a:lvl1pPr algn="ctr">
              <a:defRPr sz="54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07059" y="2762473"/>
            <a:ext cx="10968916" cy="357392"/>
          </a:xfrm>
        </p:spPr>
        <p:txBody>
          <a:bodyPr>
            <a:noAutofit/>
          </a:bodyPr>
          <a:lstStyle>
            <a:lvl1pPr marL="0" indent="0" algn="ctr" fontAlgn="ctr">
              <a:buNone/>
              <a:defRPr b="0" i="0" baseline="0">
                <a:solidFill>
                  <a:schemeClr val="tx2"/>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07059" y="3289385"/>
            <a:ext cx="10968916" cy="267972"/>
          </a:xfrm>
        </p:spPr>
        <p:txBody>
          <a:bodyPr>
            <a:noAutofit/>
          </a:bodyPr>
          <a:lstStyle>
            <a:lvl1pPr marL="0" indent="0" algn="ctr">
              <a:buNone/>
              <a:defRPr sz="1200" b="1" baseline="0">
                <a:solidFill>
                  <a:schemeClr val="tx2"/>
                </a:solidFill>
              </a:defRPr>
            </a:lvl1pPr>
          </a:lstStyle>
          <a:p>
            <a:pPr lvl="0"/>
            <a:r>
              <a:rPr lang="en-US"/>
              <a:t>Click to edit Master text styles</a:t>
            </a:r>
          </a:p>
        </p:txBody>
      </p:sp>
      <p:sp>
        <p:nvSpPr>
          <p:cNvPr id="155" name="Picture Placeholder 154">
            <a:extLst>
              <a:ext uri="{FF2B5EF4-FFF2-40B4-BE49-F238E27FC236}">
                <a16:creationId xmlns:a16="http://schemas.microsoft.com/office/drawing/2014/main" id="{DDEDD069-6DED-8E45-89A4-F1AB098B03F4}"/>
              </a:ext>
            </a:extLst>
          </p:cNvPr>
          <p:cNvSpPr>
            <a:spLocks noGrp="1"/>
          </p:cNvSpPr>
          <p:nvPr>
            <p:ph type="pic" sz="quarter" idx="14"/>
          </p:nvPr>
        </p:nvSpPr>
        <p:spPr>
          <a:xfrm>
            <a:off x="1" y="3709988"/>
            <a:ext cx="12192000" cy="3148012"/>
          </a:xfrm>
        </p:spPr>
        <p:txBody>
          <a:bodyPr/>
          <a:lstStyle/>
          <a:p>
            <a:r>
              <a:rPr lang="en-US" dirty="0"/>
              <a:t>Click icon to add picture</a:t>
            </a:r>
          </a:p>
        </p:txBody>
      </p:sp>
      <p:pic>
        <p:nvPicPr>
          <p:cNvPr id="153" name="Picture 152" descr="A close up of a sign&#10;&#10;Description automatically generated">
            <a:extLst>
              <a:ext uri="{FF2B5EF4-FFF2-40B4-BE49-F238E27FC236}">
                <a16:creationId xmlns:a16="http://schemas.microsoft.com/office/drawing/2014/main" id="{4595E5C9-9D1D-E54F-A7EF-4D59140D6A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9360" y="406400"/>
            <a:ext cx="3200400" cy="817306"/>
          </a:xfrm>
          <a:prstGeom prst="rect">
            <a:avLst/>
          </a:prstGeom>
        </p:spPr>
      </p:pic>
      <p:pic>
        <p:nvPicPr>
          <p:cNvPr id="5" name="Picture 4" descr="A close up of a sign&#10;&#10;Description automatically generated">
            <a:extLst>
              <a:ext uri="{FF2B5EF4-FFF2-40B4-BE49-F238E27FC236}">
                <a16:creationId xmlns:a16="http://schemas.microsoft.com/office/drawing/2014/main" id="{F9D89F58-FCB2-A04E-B6D9-68B5328B7F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040112" y="411480"/>
            <a:ext cx="1773936" cy="574312"/>
          </a:xfrm>
          <a:prstGeom prst="rect">
            <a:avLst/>
          </a:prstGeom>
        </p:spPr>
      </p:pic>
    </p:spTree>
    <p:extLst>
      <p:ext uri="{BB962C8B-B14F-4D97-AF65-F5344CB8AC3E}">
        <p14:creationId xmlns:p14="http://schemas.microsoft.com/office/powerpoint/2010/main" val="296431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72" y="457200"/>
            <a:ext cx="10972799" cy="1143001"/>
          </a:xfrm>
        </p:spPr>
        <p:txBody>
          <a:bodyPr wrap="square" anchor="t" anchorCtr="0"/>
          <a:lstStyle>
            <a:lvl1pPr>
              <a:defRPr b="1" i="0" cap="none" baseline="0"/>
            </a:lvl1pPr>
          </a:lstStyle>
          <a:p>
            <a:r>
              <a:rPr lang="en-US"/>
              <a:t>Click to edit Master title style</a:t>
            </a:r>
            <a:endParaRPr lang="en-US" dirty="0"/>
          </a:p>
        </p:txBody>
      </p:sp>
      <p:sp>
        <p:nvSpPr>
          <p:cNvPr id="3" name="Content Placeholder 2"/>
          <p:cNvSpPr>
            <a:spLocks noGrp="1"/>
          </p:cNvSpPr>
          <p:nvPr>
            <p:ph idx="1"/>
          </p:nvPr>
        </p:nvSpPr>
        <p:spPr>
          <a:xfrm>
            <a:off x="576072" y="1600201"/>
            <a:ext cx="10972800" cy="4508499"/>
          </a:xfrm>
        </p:spPr>
        <p:txBody>
          <a:bodyPr/>
          <a:lstStyle>
            <a:lvl1pPr>
              <a:buClr>
                <a:schemeClr val="accent2"/>
              </a:buClr>
              <a:defRPr/>
            </a:lvl1pPr>
            <a:lvl2pPr marL="457200" indent="-228600">
              <a:spcBef>
                <a:spcPts val="380"/>
              </a:spcBef>
              <a:buClr>
                <a:schemeClr val="accent2"/>
              </a:buClr>
              <a:defRPr baseline="0">
                <a:latin typeface="Arial" panose="020B0604020202020204" pitchFamily="34" charset="0"/>
              </a:defRPr>
            </a:lvl2pPr>
            <a:lvl3pPr>
              <a:buClr>
                <a:schemeClr val="accent2"/>
              </a:buClr>
              <a:defRPr baseline="0">
                <a:latin typeface="Arial" panose="020B0604020202020204" pitchFamily="34" charset="0"/>
              </a:defRPr>
            </a:lvl3pPr>
            <a:lvl4pPr>
              <a:buClr>
                <a:schemeClr val="accent2"/>
              </a:buClr>
              <a:defRPr baseline="0">
                <a:latin typeface="Arial" panose="020B0604020202020204" pitchFamily="34" charset="0"/>
              </a:defRPr>
            </a:lvl4pPr>
            <a:lvl5pPr>
              <a:buClr>
                <a:schemeClr val="accent2"/>
              </a:buCl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057918A5-5A9E-D242-856A-C2A607D6B893}"/>
              </a:ext>
            </a:extLst>
          </p:cNvPr>
          <p:cNvSpPr>
            <a:spLocks noGrp="1"/>
          </p:cNvSpPr>
          <p:nvPr>
            <p:ph type="ftr" sz="quarter" idx="11"/>
          </p:nvPr>
        </p:nvSpPr>
        <p:spPr>
          <a:xfrm>
            <a:off x="576072" y="6356350"/>
            <a:ext cx="10190430" cy="365125"/>
          </a:xfrm>
          <a:prstGeom prst="rect">
            <a:avLst/>
          </a:prstGeom>
        </p:spPr>
        <p:txBody>
          <a:bodyPr/>
          <a:lstStyle/>
          <a:p>
            <a:r>
              <a:rPr lang="en-US" dirty="0"/>
              <a:t>Director's Review of the Nuclear Science Division - June 2-4, 2021</a:t>
            </a:r>
          </a:p>
        </p:txBody>
      </p:sp>
      <p:sp>
        <p:nvSpPr>
          <p:cNvPr id="9" name="Slide Number Placeholder 8">
            <a:extLst>
              <a:ext uri="{FF2B5EF4-FFF2-40B4-BE49-F238E27FC236}">
                <a16:creationId xmlns:a16="http://schemas.microsoft.com/office/drawing/2014/main" id="{3F4CE0EE-5B5A-6145-8847-32783B915D88}"/>
              </a:ext>
            </a:extLst>
          </p:cNvPr>
          <p:cNvSpPr>
            <a:spLocks noGrp="1"/>
          </p:cNvSpPr>
          <p:nvPr>
            <p:ph type="sldNum" sz="quarter" idx="12"/>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51741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8" y="457200"/>
            <a:ext cx="10972800" cy="548640"/>
          </a:xfrm>
        </p:spPr>
        <p:txBody>
          <a:bodyPr anchor="t" anchorCtr="0"/>
          <a:lstStyle>
            <a:lvl1pPr>
              <a:defRPr sz="3200" b="1" i="0" cap="none" baseline="0">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73616" y="1600201"/>
            <a:ext cx="11008784" cy="449579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576072" y="1055688"/>
            <a:ext cx="10936816"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7" name="Footer Placeholder 6">
            <a:extLst>
              <a:ext uri="{FF2B5EF4-FFF2-40B4-BE49-F238E27FC236}">
                <a16:creationId xmlns:a16="http://schemas.microsoft.com/office/drawing/2014/main" id="{57DFF5C0-BDA8-E348-A773-C9C0C69FB33D}"/>
              </a:ext>
            </a:extLst>
          </p:cNvPr>
          <p:cNvSpPr>
            <a:spLocks noGrp="1"/>
          </p:cNvSpPr>
          <p:nvPr>
            <p:ph type="ftr" sz="quarter" idx="15"/>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2559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2" name="Title 1"/>
          <p:cNvSpPr>
            <a:spLocks noGrp="1"/>
          </p:cNvSpPr>
          <p:nvPr>
            <p:ph type="title"/>
          </p:nvPr>
        </p:nvSpPr>
        <p:spPr>
          <a:xfrm>
            <a:off x="576072" y="1864177"/>
            <a:ext cx="10963079" cy="1362075"/>
          </a:xfrm>
        </p:spPr>
        <p:txBody>
          <a:bodyPr anchor="b" anchorCtr="0">
            <a:noAutofit/>
          </a:bodyPr>
          <a:lstStyle>
            <a:lvl1pPr algn="ctr">
              <a:defRPr sz="5400" b="1" i="0" cap="none" baseline="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67126"/>
            <a:ext cx="10963079" cy="975895"/>
          </a:xfrm>
        </p:spPr>
        <p:txBody>
          <a:bodyPr anchor="b">
            <a:noAutofit/>
          </a:bodyPr>
          <a:lstStyle>
            <a:lvl1pPr marL="0" indent="0" algn="ctr">
              <a:buNone/>
              <a:defRPr sz="2000" b="0" i="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83895"/>
            <a:ext cx="10963079" cy="1268528"/>
          </a:xfrm>
        </p:spPr>
        <p:txBody>
          <a:bodyPr>
            <a:noAutofit/>
          </a:bodyPr>
          <a:lstStyle>
            <a:lvl1pPr algn="ctr">
              <a:lnSpc>
                <a:spcPct val="110000"/>
              </a:lnSpc>
              <a:spcAft>
                <a:spcPts val="600"/>
              </a:spcAft>
              <a:buNone/>
              <a:defRPr sz="1100" b="0" i="0" baseline="0">
                <a:solidFill>
                  <a:schemeClr val="tx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cxnSp>
        <p:nvCxnSpPr>
          <p:cNvPr id="8" name="Straight Connector 7"/>
          <p:cNvCxnSpPr/>
          <p:nvPr userDrawn="1"/>
        </p:nvCxnSpPr>
        <p:spPr>
          <a:xfrm>
            <a:off x="614460" y="4931494"/>
            <a:ext cx="10963080"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978C270-EE72-E643-86F3-6BAB5A74ED7E}"/>
              </a:ext>
            </a:extLst>
          </p:cNvPr>
          <p:cNvSpPr>
            <a:spLocks noGrp="1"/>
          </p:cNvSpPr>
          <p:nvPr>
            <p:ph type="ftr" sz="quarter" idx="15"/>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6" name="Slide Number Placeholder 5">
            <a:extLst>
              <a:ext uri="{FF2B5EF4-FFF2-40B4-BE49-F238E27FC236}">
                <a16:creationId xmlns:a16="http://schemas.microsoft.com/office/drawing/2014/main" id="{7C13693B-CF22-D144-AFDE-69A55E267396}"/>
              </a:ext>
            </a:extLst>
          </p:cNvPr>
          <p:cNvSpPr>
            <a:spLocks noGrp="1"/>
          </p:cNvSpPr>
          <p:nvPr>
            <p:ph type="sldNum" sz="quarter" idx="16"/>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9230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Color">
    <p:spTree>
      <p:nvGrpSpPr>
        <p:cNvPr id="1" name=""/>
        <p:cNvGrpSpPr/>
        <p:nvPr/>
      </p:nvGrpSpPr>
      <p:grpSpPr>
        <a:xfrm>
          <a:off x="0" y="0"/>
          <a:ext cx="0" cy="0"/>
          <a:chOff x="0" y="0"/>
          <a:chExt cx="0" cy="0"/>
        </a:xfrm>
      </p:grpSpPr>
      <p:sp>
        <p:nvSpPr>
          <p:cNvPr id="2" name="Title 1"/>
          <p:cNvSpPr>
            <a:spLocks noGrp="1"/>
          </p:cNvSpPr>
          <p:nvPr>
            <p:ph type="title"/>
          </p:nvPr>
        </p:nvSpPr>
        <p:spPr>
          <a:xfrm>
            <a:off x="576072" y="1828800"/>
            <a:ext cx="10963079" cy="1362075"/>
          </a:xfrm>
        </p:spPr>
        <p:txBody>
          <a:bodyPr anchor="b" anchorCtr="0">
            <a:noAutofit/>
          </a:bodyPr>
          <a:lstStyle>
            <a:lvl1pPr algn="ctr">
              <a:defRPr sz="5400" b="1" i="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57600"/>
            <a:ext cx="10963079" cy="975895"/>
          </a:xfrm>
        </p:spPr>
        <p:txBody>
          <a:bodyPr anchor="b">
            <a:noAutofit/>
          </a:bodyPr>
          <a:lstStyle>
            <a:lvl1pPr marL="0" indent="0" algn="ctr">
              <a:buNone/>
              <a:defRPr sz="2000" b="0"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29200"/>
            <a:ext cx="10972091" cy="1268528"/>
          </a:xfrm>
        </p:spPr>
        <p:txBody>
          <a:bodyPr>
            <a:noAutofit/>
          </a:bodyPr>
          <a:lstStyle>
            <a:lvl1pPr algn="ctr">
              <a:lnSpc>
                <a:spcPct val="110000"/>
              </a:lnSpc>
              <a:spcAft>
                <a:spcPts val="600"/>
              </a:spcAft>
              <a:buNone/>
              <a:defRPr sz="1100" b="1" i="0" baseline="0">
                <a:solidFill>
                  <a:schemeClr val="bg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sp>
        <p:nvSpPr>
          <p:cNvPr id="5" name="Footer Placeholder 4">
            <a:extLst>
              <a:ext uri="{FF2B5EF4-FFF2-40B4-BE49-F238E27FC236}">
                <a16:creationId xmlns:a16="http://schemas.microsoft.com/office/drawing/2014/main" id="{4AA43C85-676B-9E43-8411-B3C29E718630}"/>
              </a:ext>
            </a:extLst>
          </p:cNvPr>
          <p:cNvSpPr>
            <a:spLocks noGrp="1"/>
          </p:cNvSpPr>
          <p:nvPr>
            <p:ph type="ftr" sz="quarter" idx="15"/>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6" name="Slide Number Placeholder 5">
            <a:extLst>
              <a:ext uri="{FF2B5EF4-FFF2-40B4-BE49-F238E27FC236}">
                <a16:creationId xmlns:a16="http://schemas.microsoft.com/office/drawing/2014/main" id="{373ABA0E-5CEB-3C4C-9288-67AEEFBD80F9}"/>
              </a:ext>
            </a:extLst>
          </p:cNvPr>
          <p:cNvSpPr>
            <a:spLocks noGrp="1"/>
          </p:cNvSpPr>
          <p:nvPr>
            <p:ph type="sldNum" sz="quarter" idx="16"/>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2548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576071" y="457200"/>
            <a:ext cx="10972800" cy="548640"/>
          </a:xfrm>
        </p:spPr>
        <p:txBody>
          <a:bodyPr anchor="t" anchorCtr="0"/>
          <a:lstStyle>
            <a:lvl1pPr>
              <a:defRPr b="1" i="0" cap="none" baseline="0"/>
            </a:lvl1pPr>
          </a:lstStyle>
          <a:p>
            <a:r>
              <a:rPr lang="en-US"/>
              <a:t>Click to edit Master title style</a:t>
            </a:r>
            <a:endParaRPr lang="en-US" dirty="0"/>
          </a:p>
        </p:txBody>
      </p:sp>
      <p:sp>
        <p:nvSpPr>
          <p:cNvPr id="9" name="Text Placeholder 8"/>
          <p:cNvSpPr>
            <a:spLocks noGrp="1"/>
          </p:cNvSpPr>
          <p:nvPr>
            <p:ph type="body" sz="quarter" idx="13"/>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20F7AB93-9FC2-8D44-AEE3-C8AC366C69DB}"/>
              </a:ext>
            </a:extLst>
          </p:cNvPr>
          <p:cNvSpPr>
            <a:spLocks noGrp="1"/>
          </p:cNvSpPr>
          <p:nvPr>
            <p:ph type="ftr" sz="quarter" idx="15"/>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10" name="Slide Number Placeholder 9">
            <a:extLst>
              <a:ext uri="{FF2B5EF4-FFF2-40B4-BE49-F238E27FC236}">
                <a16:creationId xmlns:a16="http://schemas.microsoft.com/office/drawing/2014/main" id="{4F648286-D5F1-064D-8702-CBF91A24FE82}"/>
              </a:ext>
            </a:extLst>
          </p:cNvPr>
          <p:cNvSpPr>
            <a:spLocks noGrp="1"/>
          </p:cNvSpPr>
          <p:nvPr>
            <p:ph type="sldNum" sz="quarter" idx="16"/>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4042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72" y="1535113"/>
            <a:ext cx="5386917"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6072" y="2174875"/>
            <a:ext cx="5386917"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573618" y="457200"/>
            <a:ext cx="10972800" cy="548640"/>
          </a:xfrm>
        </p:spPr>
        <p:txBody>
          <a:bodyPr anchor="t" anchorCtr="0"/>
          <a:lstStyle/>
          <a:p>
            <a:r>
              <a:rPr lang="en-US"/>
              <a:t>Click to edit Master title style</a:t>
            </a:r>
            <a:endParaRPr lang="en-US" dirty="0"/>
          </a:p>
        </p:txBody>
      </p:sp>
      <p:sp>
        <p:nvSpPr>
          <p:cNvPr id="11" name="Text Placeholder 8"/>
          <p:cNvSpPr>
            <a:spLocks noGrp="1"/>
          </p:cNvSpPr>
          <p:nvPr>
            <p:ph type="body" sz="quarter" idx="13"/>
          </p:nvPr>
        </p:nvSpPr>
        <p:spPr>
          <a:xfrm>
            <a:off x="576071"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7" name="Footer Placeholder 6">
            <a:extLst>
              <a:ext uri="{FF2B5EF4-FFF2-40B4-BE49-F238E27FC236}">
                <a16:creationId xmlns:a16="http://schemas.microsoft.com/office/drawing/2014/main" id="{1149013A-C358-3C4E-9648-7384DB887BCC}"/>
              </a:ext>
            </a:extLst>
          </p:cNvPr>
          <p:cNvSpPr>
            <a:spLocks noGrp="1"/>
          </p:cNvSpPr>
          <p:nvPr>
            <p:ph type="ftr" sz="quarter" idx="15"/>
          </p:nvPr>
        </p:nvSpPr>
        <p:spPr>
          <a:xfrm>
            <a:off x="576071" y="6356350"/>
            <a:ext cx="10196003" cy="365125"/>
          </a:xfrm>
          <a:prstGeom prst="rect">
            <a:avLst/>
          </a:prstGeom>
        </p:spPr>
        <p:txBody>
          <a:bodyPr/>
          <a:lstStyle/>
          <a:p>
            <a:r>
              <a:rPr lang="en-US" dirty="0"/>
              <a:t>Director's Review of the Nuclear Science Division - June 2-4, 2021</a:t>
            </a:r>
          </a:p>
        </p:txBody>
      </p:sp>
      <p:sp>
        <p:nvSpPr>
          <p:cNvPr id="12" name="Slide Number Placeholder 11">
            <a:extLst>
              <a:ext uri="{FF2B5EF4-FFF2-40B4-BE49-F238E27FC236}">
                <a16:creationId xmlns:a16="http://schemas.microsoft.com/office/drawing/2014/main" id="{A468AB6F-7C5E-1842-B488-5444DE400A71}"/>
              </a:ext>
            </a:extLst>
          </p:cNvPr>
          <p:cNvSpPr>
            <a:spLocks noGrp="1"/>
          </p:cNvSpPr>
          <p:nvPr>
            <p:ph type="sldNum" sz="quarter" idx="16"/>
          </p:nvPr>
        </p:nvSpPr>
        <p:spPr>
          <a:xfrm>
            <a:off x="10851411" y="6356349"/>
            <a:ext cx="708868" cy="365125"/>
          </a:xfrm>
          <a:prstGeom prst="rect">
            <a:avLst/>
          </a:prstGeom>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300967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tif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454005"/>
            <a:ext cx="10972800" cy="114619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6072"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2" name="TextBox 11">
            <a:extLst>
              <a:ext uri="{FF2B5EF4-FFF2-40B4-BE49-F238E27FC236}">
                <a16:creationId xmlns:a16="http://schemas.microsoft.com/office/drawing/2014/main" id="{3715419E-97B3-AC41-93E7-3FEEEFE111B5}"/>
              </a:ext>
            </a:extLst>
          </p:cNvPr>
          <p:cNvSpPr txBox="1">
            <a:spLocks noChangeArrowheads="1"/>
          </p:cNvSpPr>
          <p:nvPr userDrawn="1"/>
        </p:nvSpPr>
        <p:spPr bwMode="auto">
          <a:xfrm>
            <a:off x="4386263" y="6581776"/>
            <a:ext cx="377016" cy="276995"/>
          </a:xfrm>
          <a:prstGeom prst="rect">
            <a:avLst/>
          </a:prstGeom>
          <a:noFill/>
          <a:ln>
            <a:noFill/>
          </a:ln>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fontAlgn="base" hangingPunct="1">
              <a:spcBef>
                <a:spcPct val="0"/>
              </a:spcBef>
              <a:spcAft>
                <a:spcPct val="0"/>
              </a:spcAft>
              <a:defRPr/>
            </a:pPr>
            <a:fld id="{62B45342-D41F-3246-BC88-9305F376649F}" type="slidenum">
              <a:rPr lang="en-US" sz="1200" smtClean="0">
                <a:solidFill>
                  <a:srgbClr val="FFFFFF"/>
                </a:solidFill>
              </a:rPr>
              <a:pPr defTabSz="457082" eaLnBrk="1" fontAlgn="base" hangingPunct="1">
                <a:spcBef>
                  <a:spcPct val="0"/>
                </a:spcBef>
                <a:spcAft>
                  <a:spcPct val="0"/>
                </a:spcAft>
                <a:defRPr/>
              </a:pPr>
              <a:t>‹#›</a:t>
            </a:fld>
            <a:endParaRPr lang="en-US" sz="1200" dirty="0">
              <a:solidFill>
                <a:srgbClr val="FFFFFF"/>
              </a:solidFill>
            </a:endParaRPr>
          </a:p>
        </p:txBody>
      </p:sp>
      <p:sp>
        <p:nvSpPr>
          <p:cNvPr id="153" name="Rectangle 152">
            <a:extLst>
              <a:ext uri="{FF2B5EF4-FFF2-40B4-BE49-F238E27FC236}">
                <a16:creationId xmlns:a16="http://schemas.microsoft.com/office/drawing/2014/main" id="{95B3B076-41EF-5143-A693-50453092E20B}"/>
              </a:ext>
            </a:extLst>
          </p:cNvPr>
          <p:cNvSpPr/>
          <p:nvPr userDrawn="1"/>
        </p:nvSpPr>
        <p:spPr>
          <a:xfrm>
            <a:off x="-1" y="6400800"/>
            <a:ext cx="12191997" cy="457200"/>
          </a:xfrm>
          <a:prstGeom prst="rect">
            <a:avLst/>
          </a:prstGeom>
          <a:solidFill>
            <a:srgbClr val="1F497D"/>
          </a:solidFill>
          <a:ln>
            <a:solidFill>
              <a:srgbClr val="4D72A9"/>
            </a:solid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base">
              <a:spcBef>
                <a:spcPct val="0"/>
              </a:spcBef>
              <a:spcAft>
                <a:spcPct val="0"/>
              </a:spcAft>
              <a:defRPr/>
            </a:pPr>
            <a:endParaRPr lang="en-US" dirty="0">
              <a:solidFill>
                <a:srgbClr val="FFFFFF"/>
              </a:solidFill>
              <a:latin typeface="Arial" charset="0"/>
              <a:ea typeface="ＭＳ Ｐゴシック" charset="0"/>
              <a:cs typeface="ＭＳ Ｐゴシック" charset="0"/>
            </a:endParaRPr>
          </a:p>
          <a:p>
            <a:pPr algn="ctr" defTabSz="457082" fontAlgn="base">
              <a:spcBef>
                <a:spcPct val="0"/>
              </a:spcBef>
              <a:spcAft>
                <a:spcPct val="0"/>
              </a:spcAft>
              <a:defRPr/>
            </a:pPr>
            <a:endParaRPr lang="en-US" dirty="0">
              <a:solidFill>
                <a:srgbClr val="FFFFFF"/>
              </a:solidFill>
              <a:latin typeface="Arial" charset="0"/>
              <a:ea typeface="ＭＳ Ｐゴシック" charset="0"/>
              <a:cs typeface="ＭＳ Ｐゴシック" charset="0"/>
            </a:endParaRPr>
          </a:p>
        </p:txBody>
      </p:sp>
      <p:sp>
        <p:nvSpPr>
          <p:cNvPr id="154" name="TextBox 9">
            <a:extLst>
              <a:ext uri="{FF2B5EF4-FFF2-40B4-BE49-F238E27FC236}">
                <a16:creationId xmlns:a16="http://schemas.microsoft.com/office/drawing/2014/main" id="{73A1BA63-E650-964A-A073-3B00B84E2F02}"/>
              </a:ext>
            </a:extLst>
          </p:cNvPr>
          <p:cNvSpPr txBox="1">
            <a:spLocks noChangeArrowheads="1"/>
          </p:cNvSpPr>
          <p:nvPr userDrawn="1"/>
        </p:nvSpPr>
        <p:spPr bwMode="auto">
          <a:xfrm>
            <a:off x="11625852" y="6516233"/>
            <a:ext cx="367383" cy="246199"/>
          </a:xfrm>
          <a:prstGeom prst="rect">
            <a:avLst/>
          </a:prstGeom>
          <a:noFill/>
          <a:ln>
            <a:noFill/>
          </a:ln>
        </p:spPr>
        <p:txBody>
          <a:bodyPr wrap="squar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082" eaLnBrk="1" fontAlgn="base" hangingPunct="1">
              <a:spcBef>
                <a:spcPct val="0"/>
              </a:spcBef>
              <a:spcAft>
                <a:spcPct val="0"/>
              </a:spcAft>
              <a:defRPr/>
            </a:pPr>
            <a:fld id="{AF46901F-252C-D946-B4FD-40072B8BE34D}" type="slidenum">
              <a:rPr lang="en-US" sz="1000" smtClean="0">
                <a:solidFill>
                  <a:srgbClr val="FFFFFF"/>
                </a:solidFill>
                <a:latin typeface="Helvetica Light"/>
              </a:rPr>
              <a:pPr algn="ctr" defTabSz="457082" eaLnBrk="1" fontAlgn="base" hangingPunct="1">
                <a:spcBef>
                  <a:spcPct val="0"/>
                </a:spcBef>
                <a:spcAft>
                  <a:spcPct val="0"/>
                </a:spcAft>
                <a:defRPr/>
              </a:pPr>
              <a:t>‹#›</a:t>
            </a:fld>
            <a:endParaRPr lang="en-US" sz="1000" dirty="0">
              <a:solidFill>
                <a:srgbClr val="FFFFFF"/>
              </a:solidFill>
              <a:latin typeface="Helvetica Light"/>
            </a:endParaRPr>
          </a:p>
        </p:txBody>
      </p:sp>
      <p:cxnSp>
        <p:nvCxnSpPr>
          <p:cNvPr id="155" name="Straight Connector 154">
            <a:extLst>
              <a:ext uri="{FF2B5EF4-FFF2-40B4-BE49-F238E27FC236}">
                <a16:creationId xmlns:a16="http://schemas.microsoft.com/office/drawing/2014/main" id="{7C8A083B-57C3-374A-B089-5D8E11958C38}"/>
              </a:ext>
            </a:extLst>
          </p:cNvPr>
          <p:cNvCxnSpPr/>
          <p:nvPr userDrawn="1"/>
        </p:nvCxnSpPr>
        <p:spPr>
          <a:xfrm>
            <a:off x="1626313" y="6448430"/>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6" name="TextBox 155">
            <a:extLst>
              <a:ext uri="{FF2B5EF4-FFF2-40B4-BE49-F238E27FC236}">
                <a16:creationId xmlns:a16="http://schemas.microsoft.com/office/drawing/2014/main" id="{A19E0ED8-5975-F24C-AA5A-4AE4EF0E8605}"/>
              </a:ext>
            </a:extLst>
          </p:cNvPr>
          <p:cNvSpPr txBox="1"/>
          <p:nvPr userDrawn="1"/>
        </p:nvSpPr>
        <p:spPr>
          <a:xfrm>
            <a:off x="4711697" y="6500834"/>
            <a:ext cx="2768707" cy="276999"/>
          </a:xfrm>
          <a:prstGeom prst="rect">
            <a:avLst/>
          </a:prstGeom>
          <a:noFill/>
        </p:spPr>
        <p:txBody>
          <a:bodyPr wrap="none" rtlCol="0">
            <a:spAutoFit/>
          </a:bodyPr>
          <a:lstStyle/>
          <a:p>
            <a:pPr algn="ctr"/>
            <a:r>
              <a:rPr lang="en-US" sz="1200" dirty="0">
                <a:solidFill>
                  <a:prstClr val="white"/>
                </a:solidFill>
                <a:latin typeface="Times New Roman" panose="02020603050405020304" pitchFamily="18" charset="0"/>
                <a:cs typeface="Times New Roman" panose="02020603050405020304" pitchFamily="18" charset="0"/>
              </a:rPr>
              <a:t>NDAC Meeting – September 13-14, 2023</a:t>
            </a:r>
          </a:p>
        </p:txBody>
      </p:sp>
      <p:pic>
        <p:nvPicPr>
          <p:cNvPr id="157" name="Picture 12">
            <a:extLst>
              <a:ext uri="{FF2B5EF4-FFF2-40B4-BE49-F238E27FC236}">
                <a16:creationId xmlns:a16="http://schemas.microsoft.com/office/drawing/2014/main" id="{CC769DB0-5DA4-A640-B4D3-93EEB931C966}"/>
              </a:ext>
            </a:extLst>
          </p:cNvPr>
          <p:cNvPicPr>
            <a:picLocks noChangeAspect="1"/>
          </p:cNvPicPr>
          <p:nvPr userDrawn="1"/>
        </p:nvPicPr>
        <p:blipFill>
          <a:blip r:embed="rId25" cstate="print">
            <a:extLst>
              <a:ext uri="{28A0092B-C50C-407E-A947-70E740481C1C}">
                <a14:useLocalDpi xmlns:a14="http://schemas.microsoft.com/office/drawing/2010/main"/>
              </a:ext>
            </a:extLst>
          </a:blip>
          <a:srcRect l="6667" t="8601" r="7967" b="18398"/>
          <a:stretch>
            <a:fillRect/>
          </a:stretch>
        </p:blipFill>
        <p:spPr bwMode="auto">
          <a:xfrm>
            <a:off x="69852" y="6430441"/>
            <a:ext cx="534304" cy="390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 name="Picture 157">
            <a:extLst>
              <a:ext uri="{FF2B5EF4-FFF2-40B4-BE49-F238E27FC236}">
                <a16:creationId xmlns:a16="http://schemas.microsoft.com/office/drawing/2014/main" id="{79276A48-7B1F-4F4F-99BA-CEFD1046ABBA}"/>
              </a:ext>
            </a:extLst>
          </p:cNvPr>
          <p:cNvPicPr>
            <a:picLocks noChangeAspect="1"/>
          </p:cNvPicPr>
          <p:nvPr userDrawn="1"/>
        </p:nvPicPr>
        <p:blipFill>
          <a:blip r:embed="rId26"/>
          <a:stretch>
            <a:fillRect/>
          </a:stretch>
        </p:blipFill>
        <p:spPr>
          <a:xfrm>
            <a:off x="696657" y="6400801"/>
            <a:ext cx="457200" cy="457200"/>
          </a:xfrm>
          <a:prstGeom prst="rect">
            <a:avLst/>
          </a:prstGeom>
        </p:spPr>
      </p:pic>
    </p:spTree>
    <p:extLst>
      <p:ext uri="{BB962C8B-B14F-4D97-AF65-F5344CB8AC3E}">
        <p14:creationId xmlns:p14="http://schemas.microsoft.com/office/powerpoint/2010/main" val="357615339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7" r:id="rId3"/>
    <p:sldLayoutId id="2147483650" r:id="rId4"/>
    <p:sldLayoutId id="2147483658" r:id="rId5"/>
    <p:sldLayoutId id="2147483651" r:id="rId6"/>
    <p:sldLayoutId id="2147483664" r:id="rId7"/>
    <p:sldLayoutId id="2147483652" r:id="rId8"/>
    <p:sldLayoutId id="2147483653" r:id="rId9"/>
    <p:sldLayoutId id="2147483660" r:id="rId10"/>
    <p:sldLayoutId id="2147483661" r:id="rId11"/>
    <p:sldLayoutId id="2147483662" r:id="rId12"/>
    <p:sldLayoutId id="2147483663" r:id="rId13"/>
    <p:sldLayoutId id="2147483654" r:id="rId14"/>
    <p:sldLayoutId id="2147483655" r:id="rId15"/>
    <p:sldLayoutId id="2147483656" r:id="rId16"/>
    <p:sldLayoutId id="2147483659" r:id="rId17"/>
    <p:sldLayoutId id="2147483666" r:id="rId18"/>
    <p:sldLayoutId id="2147483667" r:id="rId19"/>
    <p:sldLayoutId id="2147483668" r:id="rId20"/>
    <p:sldLayoutId id="2147483669" r:id="rId21"/>
    <p:sldLayoutId id="2147483670" r:id="rId22"/>
    <p:sldLayoutId id="2147483671" r:id="rId23"/>
  </p:sldLayoutIdLst>
  <p:hf hdr="0" dt="0"/>
  <p:txStyles>
    <p:titleStyle>
      <a:lvl1pPr algn="ctr" defTabSz="457200" rtl="0" eaLnBrk="1" latinLnBrk="0" hangingPunct="1">
        <a:spcBef>
          <a:spcPct val="0"/>
        </a:spcBef>
        <a:buNone/>
        <a:defRPr sz="3200" b="1" i="0" kern="1200" cap="none" baseline="0">
          <a:solidFill>
            <a:schemeClr val="accent2"/>
          </a:solidFill>
          <a:latin typeface="+mj-lt"/>
          <a:ea typeface="+mj-ea"/>
          <a:cs typeface="+mj-cs"/>
        </a:defRPr>
      </a:lvl1pPr>
    </p:titleStyle>
    <p:body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hyperlink" Target="https://scintillator.lbl.gov/" TargetMode="External"/><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nucleardata.berkeley.edu/"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9.jpeg"/><Relationship Id="rId5" Type="http://schemas.openxmlformats.org/officeDocument/2006/relationships/hyperlink" Target="https://nucleardata.berkeley.edu/research/betap.html" TargetMode="External"/><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1.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1.xm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2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9B50A73-266E-0B44-8939-0C5227C83776}"/>
              </a:ext>
            </a:extLst>
          </p:cNvPr>
          <p:cNvSpPr>
            <a:spLocks noGrp="1"/>
          </p:cNvSpPr>
          <p:nvPr>
            <p:ph type="ctrTitle"/>
          </p:nvPr>
        </p:nvSpPr>
        <p:spPr>
          <a:xfrm>
            <a:off x="610309" y="1134599"/>
            <a:ext cx="10968914" cy="1967190"/>
          </a:xfrm>
        </p:spPr>
        <p:txBody>
          <a:bodyPr/>
          <a:lstStyle/>
          <a:p>
            <a:r>
              <a:rPr lang="en-US" dirty="0">
                <a:latin typeface="Times New Roman" panose="02020603050405020304" pitchFamily="18" charset="0"/>
                <a:cs typeface="Times New Roman" panose="02020603050405020304" pitchFamily="18" charset="0"/>
              </a:rPr>
              <a:t>LBNL/UC-Berkeley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NDAC Report</a:t>
            </a:r>
          </a:p>
        </p:txBody>
      </p:sp>
      <p:sp>
        <p:nvSpPr>
          <p:cNvPr id="13" name="Subtitle 12">
            <a:extLst>
              <a:ext uri="{FF2B5EF4-FFF2-40B4-BE49-F238E27FC236}">
                <a16:creationId xmlns:a16="http://schemas.microsoft.com/office/drawing/2014/main" id="{1D5773DE-2A24-5A46-A359-5B3DCC6AF4B0}"/>
              </a:ext>
            </a:extLst>
          </p:cNvPr>
          <p:cNvSpPr>
            <a:spLocks noGrp="1"/>
          </p:cNvSpPr>
          <p:nvPr>
            <p:ph type="subTitle" idx="1"/>
          </p:nvPr>
        </p:nvSpPr>
        <p:spPr>
          <a:xfrm>
            <a:off x="610316" y="3443280"/>
            <a:ext cx="10968907" cy="3161011"/>
          </a:xfrm>
        </p:spPr>
        <p:txBody>
          <a:bodyPr/>
          <a:lstStyle/>
          <a:p>
            <a:pPr algn="l"/>
            <a:r>
              <a:rPr lang="en-US" sz="2800" dirty="0">
                <a:latin typeface="Times New Roman" panose="02020603050405020304" pitchFamily="18" charset="0"/>
                <a:cs typeface="Times New Roman" panose="02020603050405020304" pitchFamily="18" charset="0"/>
              </a:rPr>
              <a:t>Lee Bernstein</a:t>
            </a:r>
          </a:p>
          <a:p>
            <a:pPr algn="l"/>
            <a:endParaRPr lang="en-US" sz="200" dirty="0">
              <a:latin typeface="Times New Roman" panose="02020603050405020304" pitchFamily="18" charset="0"/>
              <a:cs typeface="Times New Roman" panose="02020603050405020304" pitchFamily="18" charset="0"/>
            </a:endParaRPr>
          </a:p>
          <a:p>
            <a:pPr algn="l">
              <a:spcBef>
                <a:spcPts val="0"/>
              </a:spcBef>
            </a:pPr>
            <a:r>
              <a:rPr lang="en-US" dirty="0">
                <a:solidFill>
                  <a:schemeClr val="bg2"/>
                </a:solidFill>
                <a:latin typeface="Times New Roman" panose="02020603050405020304" pitchFamily="18" charset="0"/>
                <a:cs typeface="Times New Roman" panose="02020603050405020304" pitchFamily="18" charset="0"/>
              </a:rPr>
              <a:t>Department of Nuclear Engineering	</a:t>
            </a:r>
          </a:p>
          <a:p>
            <a:pPr algn="l">
              <a:spcBef>
                <a:spcPts val="0"/>
              </a:spcBef>
            </a:pPr>
            <a:r>
              <a:rPr lang="en-US" dirty="0">
                <a:solidFill>
                  <a:schemeClr val="bg2"/>
                </a:solidFill>
                <a:latin typeface="Times New Roman" panose="02020603050405020304" pitchFamily="18" charset="0"/>
                <a:cs typeface="Times New Roman" panose="02020603050405020304" pitchFamily="18" charset="0"/>
              </a:rPr>
              <a:t>UC-Berkeley</a:t>
            </a:r>
          </a:p>
          <a:p>
            <a:pPr algn="l">
              <a:spcBef>
                <a:spcPts val="0"/>
              </a:spcBef>
            </a:pPr>
            <a:r>
              <a:rPr lang="en-US" dirty="0">
                <a:solidFill>
                  <a:schemeClr val="bg2"/>
                </a:solidFill>
                <a:latin typeface="Times New Roman" panose="02020603050405020304" pitchFamily="18" charset="0"/>
                <a:cs typeface="Times New Roman" panose="02020603050405020304" pitchFamily="18" charset="0"/>
              </a:rPr>
              <a:t>Nuclear Science Division					</a:t>
            </a:r>
          </a:p>
          <a:p>
            <a:pPr algn="l">
              <a:spcBef>
                <a:spcPts val="0"/>
              </a:spcBef>
            </a:pPr>
            <a:r>
              <a:rPr lang="en-US" dirty="0">
                <a:solidFill>
                  <a:schemeClr val="bg2"/>
                </a:solidFill>
                <a:latin typeface="Times New Roman" panose="02020603050405020304" pitchFamily="18" charset="0"/>
                <a:cs typeface="Times New Roman" panose="02020603050405020304" pitchFamily="18" charset="0"/>
              </a:rPr>
              <a:t>Lawrence Berkeley National Laboratory</a:t>
            </a:r>
          </a:p>
          <a:p>
            <a:pPr algn="l">
              <a:spcBef>
                <a:spcPts val="200"/>
              </a:spcBef>
            </a:pPr>
            <a:endParaRPr lang="en-US" sz="800" dirty="0">
              <a:solidFill>
                <a:schemeClr val="bg2"/>
              </a:solidFill>
              <a:latin typeface="Times New Roman" panose="02020603050405020304" pitchFamily="18" charset="0"/>
              <a:cs typeface="Times New Roman" panose="02020603050405020304" pitchFamily="18" charset="0"/>
            </a:endParaRPr>
          </a:p>
          <a:p>
            <a:pPr algn="l">
              <a:spcBef>
                <a:spcPts val="200"/>
              </a:spcBef>
            </a:pPr>
            <a:r>
              <a:rPr lang="en-US" dirty="0">
                <a:solidFill>
                  <a:schemeClr val="bg2"/>
                </a:solidFill>
                <a:latin typeface="Times New Roman" panose="02020603050405020304" pitchFamily="18" charset="0"/>
                <a:cs typeface="Times New Roman" panose="02020603050405020304" pitchFamily="18" charset="0"/>
              </a:rPr>
              <a:t>Briefing to the NDAC</a:t>
            </a:r>
          </a:p>
          <a:p>
            <a:pPr algn="l">
              <a:spcBef>
                <a:spcPts val="200"/>
              </a:spcBef>
            </a:pPr>
            <a:r>
              <a:rPr lang="en-US" dirty="0">
                <a:solidFill>
                  <a:schemeClr val="bg2"/>
                </a:solidFill>
                <a:latin typeface="Times New Roman" panose="02020603050405020304" pitchFamily="18" charset="0"/>
                <a:cs typeface="Times New Roman" panose="02020603050405020304" pitchFamily="18" charset="0"/>
              </a:rPr>
              <a:t>September 13, 2023</a:t>
            </a:r>
          </a:p>
          <a:p>
            <a:pPr algn="l"/>
            <a:endParaRPr lang="en-US" sz="400" dirty="0">
              <a:solidFill>
                <a:schemeClr val="bg2"/>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12ADDC3-80C5-A444-9BED-CB8F38F52EC0}"/>
              </a:ext>
            </a:extLst>
          </p:cNvPr>
          <p:cNvPicPr>
            <a:picLocks noChangeAspect="1"/>
          </p:cNvPicPr>
          <p:nvPr/>
        </p:nvPicPr>
        <p:blipFill>
          <a:blip r:embed="rId3"/>
          <a:stretch>
            <a:fillRect/>
          </a:stretch>
        </p:blipFill>
        <p:spPr>
          <a:xfrm>
            <a:off x="6094762" y="122746"/>
            <a:ext cx="1104743" cy="1104743"/>
          </a:xfrm>
          <a:prstGeom prst="rect">
            <a:avLst/>
          </a:prstGeom>
        </p:spPr>
      </p:pic>
      <p:pic>
        <p:nvPicPr>
          <p:cNvPr id="6" name="Picture 2" descr="NELogo">
            <a:extLst>
              <a:ext uri="{FF2B5EF4-FFF2-40B4-BE49-F238E27FC236}">
                <a16:creationId xmlns:a16="http://schemas.microsoft.com/office/drawing/2014/main" id="{97DF5616-A858-604B-BC6B-1AFE5438D1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49818" y="3967807"/>
            <a:ext cx="1613484" cy="1613484"/>
          </a:xfrm>
          <a:prstGeom prst="rect">
            <a:avLst/>
          </a:prstGeom>
          <a:solidFill>
            <a:schemeClr val="bg1"/>
          </a:solidFill>
        </p:spPr>
      </p:pic>
      <p:pic>
        <p:nvPicPr>
          <p:cNvPr id="2" name="Picture 12">
            <a:extLst>
              <a:ext uri="{FF2B5EF4-FFF2-40B4-BE49-F238E27FC236}">
                <a16:creationId xmlns:a16="http://schemas.microsoft.com/office/drawing/2014/main" id="{5F180440-5FD8-32FE-8998-18257B8BC510}"/>
              </a:ext>
            </a:extLst>
          </p:cNvPr>
          <p:cNvPicPr>
            <a:picLocks noChangeAspect="1"/>
          </p:cNvPicPr>
          <p:nvPr/>
        </p:nvPicPr>
        <p:blipFill>
          <a:blip r:embed="rId5" cstate="print">
            <a:extLst>
              <a:ext uri="{28A0092B-C50C-407E-A947-70E740481C1C}">
                <a14:useLocalDpi xmlns:a14="http://schemas.microsoft.com/office/drawing/2010/main"/>
              </a:ext>
            </a:extLst>
          </a:blip>
          <a:srcRect l="6667" t="8601" r="7967" b="18398"/>
          <a:stretch>
            <a:fillRect/>
          </a:stretch>
        </p:blipFill>
        <p:spPr bwMode="auto">
          <a:xfrm>
            <a:off x="9070416" y="3991143"/>
            <a:ext cx="2178441" cy="1590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02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Shape 1"/>
          <p:cNvSpPr txBox="1"/>
          <p:nvPr/>
        </p:nvSpPr>
        <p:spPr>
          <a:xfrm>
            <a:off x="0" y="-7473"/>
            <a:ext cx="12192000" cy="553998"/>
          </a:xfrm>
          <a:prstGeom prst="rect">
            <a:avLst/>
          </a:prstGeom>
          <a:solidFill>
            <a:srgbClr val="1F497D"/>
          </a:solidFill>
          <a:ln>
            <a:noFill/>
          </a:ln>
        </p:spPr>
        <p:txBody>
          <a:bodyPr wrap="square" lIns="0" tIns="0" rIns="0" bIns="0" anchor="ctr">
            <a:spAutoFit/>
          </a:bodyPr>
          <a:lstStyle/>
          <a:p>
            <a:pPr algn="ctr"/>
            <a:endParaRPr lang="en-US" sz="200" spc="-1" dirty="0">
              <a:solidFill>
                <a:schemeClr val="bg1"/>
              </a:solidFill>
              <a:latin typeface="Times New Roman" panose="02020603050405020304" pitchFamily="18" charset="0"/>
              <a:cs typeface="Times New Roman" panose="02020603050405020304" pitchFamily="18" charset="0"/>
            </a:endParaRPr>
          </a:p>
          <a:p>
            <a:pPr algn="ctr"/>
            <a:r>
              <a:rPr lang="en-US" sz="3200" spc="-1" dirty="0">
                <a:solidFill>
                  <a:schemeClr val="bg1"/>
                </a:solidFill>
                <a:latin typeface="Times New Roman" panose="02020603050405020304" pitchFamily="18" charset="0"/>
                <a:cs typeface="Times New Roman" panose="02020603050405020304" pitchFamily="18" charset="0"/>
              </a:rPr>
              <a:t>Query </a:t>
            </a:r>
            <a:r>
              <a:rPr lang="en-US" sz="3200" spc="-1" dirty="0">
                <a:solidFill>
                  <a:schemeClr val="bg1"/>
                </a:solidFill>
                <a:latin typeface="Times New Roman" panose="02020603050405020304" pitchFamily="18" charset="0"/>
                <a:ea typeface="Arial"/>
                <a:cs typeface="Times New Roman" panose="02020603050405020304" pitchFamily="18" charset="0"/>
              </a:rPr>
              <a:t>γ</a:t>
            </a:r>
            <a:r>
              <a:rPr lang="en-US" sz="3200" spc="-1" dirty="0">
                <a:solidFill>
                  <a:schemeClr val="bg1"/>
                </a:solidFill>
                <a:latin typeface="Times New Roman" panose="02020603050405020304" pitchFamily="18" charset="0"/>
                <a:cs typeface="Times New Roman" panose="02020603050405020304" pitchFamily="18" charset="0"/>
              </a:rPr>
              <a:t>/</a:t>
            </a:r>
            <a:r>
              <a:rPr lang="en-US" sz="3200" spc="-1" dirty="0">
                <a:solidFill>
                  <a:schemeClr val="bg1"/>
                </a:solidFill>
                <a:latin typeface="Times New Roman" panose="02020603050405020304" pitchFamily="18" charset="0"/>
                <a:ea typeface="Arial"/>
                <a:cs typeface="Times New Roman" panose="02020603050405020304" pitchFamily="18" charset="0"/>
              </a:rPr>
              <a:t>γ</a:t>
            </a:r>
            <a:r>
              <a:rPr lang="en-US" sz="3200" spc="-1" dirty="0">
                <a:solidFill>
                  <a:schemeClr val="bg1"/>
                </a:solidFill>
                <a:latin typeface="Times New Roman" panose="02020603050405020304" pitchFamily="18" charset="0"/>
                <a:cs typeface="Times New Roman" panose="02020603050405020304" pitchFamily="18" charset="0"/>
              </a:rPr>
              <a:t> and </a:t>
            </a:r>
            <a:r>
              <a:rPr lang="en-US" sz="3200" spc="-1" dirty="0">
                <a:solidFill>
                  <a:schemeClr val="bg1"/>
                </a:solidFill>
                <a:latin typeface="Times New Roman" panose="02020603050405020304" pitchFamily="18" charset="0"/>
                <a:ea typeface="Arial"/>
                <a:cs typeface="Times New Roman" panose="02020603050405020304" pitchFamily="18" charset="0"/>
              </a:rPr>
              <a:t>γ</a:t>
            </a:r>
            <a:r>
              <a:rPr lang="en-US" sz="3200" spc="-1" dirty="0">
                <a:solidFill>
                  <a:schemeClr val="bg1"/>
                </a:solidFill>
                <a:latin typeface="Times New Roman" panose="02020603050405020304" pitchFamily="18" charset="0"/>
                <a:cs typeface="Times New Roman" panose="02020603050405020304" pitchFamily="18" charset="0"/>
              </a:rPr>
              <a:t>/</a:t>
            </a:r>
            <a:r>
              <a:rPr lang="en-US" sz="3200" i="1" spc="-1" dirty="0">
                <a:solidFill>
                  <a:schemeClr val="bg1"/>
                </a:solidFill>
                <a:latin typeface="Times New Roman" panose="02020603050405020304" pitchFamily="18" charset="0"/>
                <a:cs typeface="Times New Roman" panose="02020603050405020304" pitchFamily="18" charset="0"/>
              </a:rPr>
              <a:t>X</a:t>
            </a:r>
            <a:r>
              <a:rPr lang="en-US" sz="3200" spc="-1" dirty="0">
                <a:solidFill>
                  <a:schemeClr val="bg1"/>
                </a:solidFill>
                <a:latin typeface="Times New Roman" panose="02020603050405020304" pitchFamily="18" charset="0"/>
                <a:cs typeface="Times New Roman" panose="02020603050405020304" pitchFamily="18" charset="0"/>
              </a:rPr>
              <a:t>-ray coincidence data (w/DTRA - B. Pierson, PNNL)</a:t>
            </a:r>
            <a:endParaRPr lang="en-US" sz="200" spc="-1" dirty="0">
              <a:solidFill>
                <a:schemeClr val="bg1"/>
              </a:solidFill>
              <a:latin typeface="Times New Roman" panose="02020603050405020304" pitchFamily="18" charset="0"/>
              <a:cs typeface="Times New Roman" panose="02020603050405020304" pitchFamily="18" charset="0"/>
            </a:endParaRPr>
          </a:p>
          <a:p>
            <a:pPr algn="ctr"/>
            <a:r>
              <a:rPr lang="en-US" sz="200" spc="-1" dirty="0">
                <a:solidFill>
                  <a:schemeClr val="bg1"/>
                </a:solidFill>
                <a:latin typeface="Times New Roman" panose="02020603050405020304" pitchFamily="18" charset="0"/>
                <a:cs typeface="Times New Roman" panose="02020603050405020304" pitchFamily="18" charset="0"/>
              </a:rPr>
              <a:t> </a:t>
            </a:r>
          </a:p>
        </p:txBody>
      </p:sp>
      <p:pic>
        <p:nvPicPr>
          <p:cNvPr id="55" name="Picture 54"/>
          <p:cNvPicPr/>
          <p:nvPr/>
        </p:nvPicPr>
        <p:blipFill>
          <a:blip r:embed="rId3"/>
          <a:stretch/>
        </p:blipFill>
        <p:spPr>
          <a:xfrm>
            <a:off x="0" y="546525"/>
            <a:ext cx="6138512" cy="5744212"/>
          </a:xfrm>
          <a:prstGeom prst="rect">
            <a:avLst/>
          </a:prstGeom>
          <a:ln>
            <a:noFill/>
          </a:ln>
        </p:spPr>
      </p:pic>
      <p:sp>
        <p:nvSpPr>
          <p:cNvPr id="56" name="TextShape 2"/>
          <p:cNvSpPr txBox="1"/>
          <p:nvPr/>
        </p:nvSpPr>
        <p:spPr>
          <a:xfrm>
            <a:off x="5888263" y="546525"/>
            <a:ext cx="6138512" cy="2523711"/>
          </a:xfrm>
          <a:prstGeom prst="rect">
            <a:avLst/>
          </a:prstGeom>
          <a:noFill/>
          <a:ln>
            <a:noFill/>
          </a:ln>
        </p:spPr>
        <p:txBody>
          <a:bodyPr wrap="square" lIns="108847" tIns="54423" rIns="108847" bIns="54423">
            <a:spAutoFit/>
          </a:bodyPr>
          <a:lstStyle/>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Retrieve all </a:t>
            </a:r>
            <a:r>
              <a:rPr lang="en-US" sz="2177" spc="-1" dirty="0">
                <a:latin typeface="Times New Roman" panose="02020603050405020304" pitchFamily="18" charset="0"/>
                <a:ea typeface="Arial"/>
                <a:cs typeface="Times New Roman" panose="02020603050405020304" pitchFamily="18" charset="0"/>
              </a:rPr>
              <a:t>γ-γ and γ-</a:t>
            </a:r>
            <a:r>
              <a:rPr lang="en-US" sz="2177" i="1" spc="-1" dirty="0">
                <a:latin typeface="Times New Roman" panose="02020603050405020304" pitchFamily="18" charset="0"/>
                <a:ea typeface="Arial"/>
                <a:cs typeface="Times New Roman" panose="02020603050405020304" pitchFamily="18" charset="0"/>
              </a:rPr>
              <a:t>X</a:t>
            </a:r>
            <a:r>
              <a:rPr lang="en-US" sz="2177" spc="-1" dirty="0">
                <a:latin typeface="Times New Roman" panose="02020603050405020304" pitchFamily="18" charset="0"/>
                <a:ea typeface="Arial"/>
                <a:cs typeface="Times New Roman" panose="02020603050405020304" pitchFamily="18" charset="0"/>
              </a:rPr>
              <a:t> ray </a:t>
            </a:r>
            <a:r>
              <a:rPr lang="en-US" sz="2177" spc="-1" dirty="0">
                <a:latin typeface="Times New Roman" panose="02020603050405020304" pitchFamily="18" charset="0"/>
                <a:cs typeface="Times New Roman" panose="02020603050405020304" pitchFamily="18" charset="0"/>
              </a:rPr>
              <a:t>coincidence pairs in a given nucleus or find all coincidence pairs for defined gating transition.</a:t>
            </a:r>
          </a:p>
          <a:p>
            <a:pPr marL="261230" indent="-261230">
              <a:buClr>
                <a:srgbClr val="000000"/>
              </a:buClr>
              <a:buSzPct val="45000"/>
              <a:buFont typeface="Wingdings" charset="2"/>
              <a:buChar char=""/>
            </a:pPr>
            <a:r>
              <a:rPr lang="en-US" sz="2400" b="1" spc="-1" dirty="0">
                <a:solidFill>
                  <a:srgbClr val="0701FA"/>
                </a:solidFill>
                <a:latin typeface="Times New Roman" panose="02020603050405020304" pitchFamily="18" charset="0"/>
                <a:cs typeface="Times New Roman" panose="02020603050405020304" pitchFamily="18" charset="0"/>
              </a:rPr>
              <a:t>Gate</a:t>
            </a:r>
            <a:r>
              <a:rPr lang="en-US" sz="2177" spc="-1" dirty="0">
                <a:latin typeface="Times New Roman" panose="02020603050405020304" pitchFamily="18" charset="0"/>
                <a:cs typeface="Times New Roman" panose="02020603050405020304" pitchFamily="18" charset="0"/>
              </a:rPr>
              <a:t> at 118.8 keV (4 → 2 transition) in </a:t>
            </a:r>
            <a:r>
              <a:rPr lang="en-US" sz="2177" spc="-1" baseline="33000" dirty="0">
                <a:latin typeface="Times New Roman" panose="02020603050405020304" pitchFamily="18" charset="0"/>
                <a:cs typeface="Times New Roman" panose="02020603050405020304" pitchFamily="18" charset="0"/>
              </a:rPr>
              <a:t>140</a:t>
            </a:r>
            <a:r>
              <a:rPr lang="en-US" sz="2177" spc="-1" dirty="0">
                <a:latin typeface="Times New Roman" panose="02020603050405020304" pitchFamily="18" charset="0"/>
                <a:cs typeface="Times New Roman" panose="02020603050405020304" pitchFamily="18" charset="0"/>
              </a:rPr>
              <a:t>La following </a:t>
            </a:r>
            <a:r>
              <a:rPr lang="en-US" sz="2177" spc="-1" dirty="0">
                <a:latin typeface="Times New Roman" panose="02020603050405020304" pitchFamily="18" charset="0"/>
                <a:ea typeface="Arial"/>
                <a:cs typeface="Times New Roman" panose="02020603050405020304" pitchFamily="18" charset="0"/>
              </a:rPr>
              <a:t>β</a:t>
            </a:r>
            <a:r>
              <a:rPr lang="en-US" sz="2177" spc="-1" baseline="33000" dirty="0">
                <a:latin typeface="Times New Roman" panose="02020603050405020304" pitchFamily="18" charset="0"/>
                <a:ea typeface="Arial"/>
                <a:cs typeface="Times New Roman" panose="02020603050405020304" pitchFamily="18" charset="0"/>
              </a:rPr>
              <a:t>-</a:t>
            </a:r>
            <a:r>
              <a:rPr lang="en-US" sz="2177" spc="-1" dirty="0">
                <a:latin typeface="Times New Roman" panose="02020603050405020304" pitchFamily="18" charset="0"/>
                <a:ea typeface="Arial"/>
                <a:cs typeface="Times New Roman" panose="02020603050405020304" pitchFamily="18" charset="0"/>
              </a:rPr>
              <a:t>-decay of </a:t>
            </a:r>
            <a:r>
              <a:rPr lang="en-US" sz="2177" spc="-1" baseline="33000" dirty="0">
                <a:latin typeface="Times New Roman" panose="02020603050405020304" pitchFamily="18" charset="0"/>
                <a:ea typeface="Arial"/>
                <a:cs typeface="Times New Roman" panose="02020603050405020304" pitchFamily="18" charset="0"/>
              </a:rPr>
              <a:t>140</a:t>
            </a:r>
            <a:r>
              <a:rPr lang="en-US" sz="2177" spc="-1" dirty="0">
                <a:latin typeface="Times New Roman" panose="02020603050405020304" pitchFamily="18" charset="0"/>
                <a:ea typeface="Arial"/>
                <a:cs typeface="Times New Roman" panose="02020603050405020304" pitchFamily="18" charset="0"/>
              </a:rPr>
              <a:t>Ba reveals </a:t>
            </a:r>
            <a:r>
              <a:rPr lang="en-US" sz="2400" b="1" spc="-1" dirty="0">
                <a:solidFill>
                  <a:srgbClr val="FF0000"/>
                </a:solidFill>
                <a:latin typeface="Times New Roman" panose="02020603050405020304" pitchFamily="18" charset="0"/>
                <a:ea typeface="Arial"/>
                <a:cs typeface="Times New Roman" panose="02020603050405020304" pitchFamily="18" charset="0"/>
              </a:rPr>
              <a:t>coincidences</a:t>
            </a:r>
            <a:r>
              <a:rPr lang="en-US" sz="2177" b="1" spc="-1" dirty="0">
                <a:latin typeface="Times New Roman" panose="02020603050405020304" pitchFamily="18" charset="0"/>
                <a:ea typeface="Arial"/>
                <a:cs typeface="Times New Roman" panose="02020603050405020304" pitchFamily="18" charset="0"/>
              </a:rPr>
              <a:t>.</a:t>
            </a:r>
            <a:endParaRPr lang="en-US" sz="2177" spc="-1" dirty="0">
              <a:latin typeface="Times New Roman" panose="02020603050405020304" pitchFamily="18" charset="0"/>
              <a:cs typeface="Times New Roman" panose="02020603050405020304" pitchFamily="18" charset="0"/>
            </a:endParaRPr>
          </a:p>
          <a:p>
            <a:pPr marL="261230" indent="-261230">
              <a:buClr>
                <a:srgbClr val="000000"/>
              </a:buClr>
              <a:buSzPct val="45000"/>
              <a:buFont typeface="Wingdings" charset="2"/>
              <a:buChar char=""/>
            </a:pPr>
            <a:r>
              <a:rPr lang="en-US" sz="2177" spc="-1" dirty="0">
                <a:latin typeface="Times New Roman" panose="02020603050405020304" pitchFamily="18" charset="0"/>
                <a:ea typeface="Arial"/>
                <a:cs typeface="Times New Roman" panose="02020603050405020304" pitchFamily="18" charset="0"/>
              </a:rPr>
              <a:t>Forensics: Search for γ-γ and γ-X ray coincidences or singles, e.g. γ(106)-γ(392):</a:t>
            </a:r>
            <a:endParaRPr lang="en-US" sz="2177" spc="-1" dirty="0">
              <a:latin typeface="Times New Roman" panose="02020603050405020304" pitchFamily="18" charset="0"/>
              <a:cs typeface="Times New Roman" panose="02020603050405020304" pitchFamily="18" charset="0"/>
            </a:endParaRPr>
          </a:p>
        </p:txBody>
      </p:sp>
      <p:pic>
        <p:nvPicPr>
          <p:cNvPr id="57" name="Picture 56"/>
          <p:cNvPicPr/>
          <p:nvPr/>
        </p:nvPicPr>
        <p:blipFill rotWithShape="1">
          <a:blip r:embed="rId4" cstate="hqprint">
            <a:extLst>
              <a:ext uri="{28A0092B-C50C-407E-A947-70E740481C1C}">
                <a14:useLocalDpi xmlns:a14="http://schemas.microsoft.com/office/drawing/2010/main"/>
              </a:ext>
            </a:extLst>
          </a:blip>
          <a:srcRect/>
          <a:stretch/>
        </p:blipFill>
        <p:spPr>
          <a:xfrm>
            <a:off x="5888263" y="3392601"/>
            <a:ext cx="4889249" cy="2975766"/>
          </a:xfrm>
          <a:prstGeom prst="rect">
            <a:avLst/>
          </a:prstGeom>
          <a:ln>
            <a:noFill/>
          </a:ln>
        </p:spPr>
      </p:pic>
      <p:grpSp>
        <p:nvGrpSpPr>
          <p:cNvPr id="2" name="Group 1">
            <a:extLst>
              <a:ext uri="{FF2B5EF4-FFF2-40B4-BE49-F238E27FC236}">
                <a16:creationId xmlns:a16="http://schemas.microsoft.com/office/drawing/2014/main" id="{446168B2-FCC1-7666-0307-B992E5734D1C}"/>
              </a:ext>
            </a:extLst>
          </p:cNvPr>
          <p:cNvGrpSpPr/>
          <p:nvPr/>
        </p:nvGrpSpPr>
        <p:grpSpPr>
          <a:xfrm>
            <a:off x="10597662" y="4481749"/>
            <a:ext cx="1594338" cy="1958759"/>
            <a:chOff x="10522807" y="4299077"/>
            <a:chExt cx="1594338" cy="1958759"/>
          </a:xfrm>
        </p:grpSpPr>
        <p:pic>
          <p:nvPicPr>
            <p:cNvPr id="3" name="Picture 2">
              <a:extLst>
                <a:ext uri="{FF2B5EF4-FFF2-40B4-BE49-F238E27FC236}">
                  <a16:creationId xmlns:a16="http://schemas.microsoft.com/office/drawing/2014/main" id="{7A3B8CA1-AE6C-AAA4-9CFD-C6C05D4120E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22807" y="4299077"/>
              <a:ext cx="1594338" cy="1594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3EA40A-568C-648C-0FA7-31DDF9C31D2F}"/>
                </a:ext>
              </a:extLst>
            </p:cNvPr>
            <p:cNvSpPr txBox="1"/>
            <p:nvPr/>
          </p:nvSpPr>
          <p:spPr>
            <a:xfrm>
              <a:off x="10522807" y="5857726"/>
              <a:ext cx="1594338"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A.M. Hurst</a:t>
              </a:r>
            </a:p>
          </p:txBody>
        </p:sp>
      </p:grpSp>
      <p:sp>
        <p:nvSpPr>
          <p:cNvPr id="5" name="TextBox 4">
            <a:extLst>
              <a:ext uri="{FF2B5EF4-FFF2-40B4-BE49-F238E27FC236}">
                <a16:creationId xmlns:a16="http://schemas.microsoft.com/office/drawing/2014/main" id="{28DBCA3E-B554-A4AC-7BD2-3821D62AA855}"/>
              </a:ext>
            </a:extLst>
          </p:cNvPr>
          <p:cNvSpPr txBox="1"/>
          <p:nvPr/>
        </p:nvSpPr>
        <p:spPr>
          <a:xfrm>
            <a:off x="7128004" y="3098417"/>
            <a:ext cx="2591415"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Query for </a:t>
            </a:r>
            <a:r>
              <a:rPr lang="en-US" b="1" u="sng" baseline="30000" dirty="0">
                <a:latin typeface="Times New Roman" panose="02020603050405020304" pitchFamily="18" charset="0"/>
                <a:cs typeface="Times New Roman" panose="02020603050405020304" pitchFamily="18" charset="0"/>
              </a:rPr>
              <a:t>239</a:t>
            </a:r>
            <a:r>
              <a:rPr lang="en-US" b="1" u="sng" dirty="0">
                <a:latin typeface="Times New Roman" panose="02020603050405020304" pitchFamily="18" charset="0"/>
                <a:cs typeface="Times New Roman" panose="02020603050405020304" pitchFamily="18" charset="0"/>
              </a:rPr>
              <a:t>Np → </a:t>
            </a:r>
            <a:r>
              <a:rPr lang="en-US" b="1" u="sng" baseline="30000" dirty="0">
                <a:latin typeface="Times New Roman" panose="02020603050405020304" pitchFamily="18" charset="0"/>
                <a:cs typeface="Times New Roman" panose="02020603050405020304" pitchFamily="18" charset="0"/>
              </a:rPr>
              <a:t>239</a:t>
            </a:r>
            <a:r>
              <a:rPr lang="en-US" b="1" u="sng" dirty="0">
                <a:latin typeface="Times New Roman" panose="02020603050405020304" pitchFamily="18" charset="0"/>
                <a:cs typeface="Times New Roman" panose="02020603050405020304" pitchFamily="18" charset="0"/>
              </a:rPr>
              <a:t>Pu</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10111" y="0"/>
            <a:ext cx="12171778" cy="795557"/>
          </a:xfrm>
          <a:solidFill>
            <a:srgbClr val="1F497D"/>
          </a:solidFill>
        </p:spPr>
        <p:txBody>
          <a:bodyPr/>
          <a:lstStyle/>
          <a:p>
            <a:r>
              <a:rPr lang="en-US" altLang="fr-CA" dirty="0">
                <a:solidFill>
                  <a:schemeClr val="bg1"/>
                </a:solidFill>
                <a:latin typeface="Times New Roman" panose="02020603050405020304" pitchFamily="18" charset="0"/>
                <a:cs typeface="Times New Roman" panose="02020603050405020304" pitchFamily="18" charset="0"/>
                <a:sym typeface="+mn-ea"/>
              </a:rPr>
              <a:t>Nuclear Data Library for Scintillators</a:t>
            </a:r>
            <a:endParaRPr lang="en-US" altLang="fr-CA" dirty="0">
              <a:solidFill>
                <a:schemeClr val="bg1"/>
              </a:solidFill>
              <a:latin typeface="Times New Roman" panose="02020603050405020304" pitchFamily="18" charset="0"/>
              <a:ea typeface="MS PGothic" panose="020B0600070205080204" pitchFamily="102" charset="-128"/>
              <a:cs typeface="Times New Roman" panose="02020603050405020304" pitchFamily="18" charset="0"/>
            </a:endParaRPr>
          </a:p>
        </p:txBody>
      </p:sp>
      <p:sp>
        <p:nvSpPr>
          <p:cNvPr id="9218" name="Content Placeholder 2"/>
          <p:cNvSpPr>
            <a:spLocks noGrp="1"/>
          </p:cNvSpPr>
          <p:nvPr>
            <p:ph idx="1"/>
          </p:nvPr>
        </p:nvSpPr>
        <p:spPr>
          <a:xfrm>
            <a:off x="0" y="827171"/>
            <a:ext cx="5228671" cy="2401136"/>
          </a:xfrm>
        </p:spPr>
        <p:txBody>
          <a:bodyPr/>
          <a:lstStyle/>
          <a:p>
            <a:pPr marL="228600" lvl="0" indent="0"/>
            <a:r>
              <a:rPr lang="en-US" altLang="fr-CA" u="sng" dirty="0">
                <a:solidFill>
                  <a:schemeClr val="tx1"/>
                </a:solidFill>
                <a:latin typeface="Times New Roman" panose="02020603050405020304" pitchFamily="18" charset="0"/>
                <a:ea typeface="MS PGothic" panose="020B0600070205080204" pitchFamily="102" charset="-128"/>
                <a:cs typeface="Times New Roman" panose="02020603050405020304" pitchFamily="18" charset="0"/>
              </a:rPr>
              <a:t>Inorganic scintillators: </a:t>
            </a:r>
          </a:p>
          <a:p>
            <a:pPr marL="571500" lvl="0" indent="-342900">
              <a:buFont typeface="Wingdings" pitchFamily="2" charset="2"/>
              <a:buChar char="§"/>
            </a:pPr>
            <a:r>
              <a:rPr lang="en-US" altLang="fr-CA" dirty="0">
                <a:solidFill>
                  <a:schemeClr val="tx1"/>
                </a:solidFill>
                <a:latin typeface="Times New Roman" panose="02020603050405020304" pitchFamily="18" charset="0"/>
                <a:ea typeface="MS PGothic" panose="020B0600070205080204" pitchFamily="102" charset="-128"/>
                <a:cs typeface="Times New Roman" panose="02020603050405020304" pitchFamily="18" charset="0"/>
              </a:rPr>
              <a:t>Modernization of </a:t>
            </a:r>
            <a:r>
              <a:rPr lang="en-US" altLang="fr-CA" dirty="0">
                <a:solidFill>
                  <a:schemeClr val="tx1"/>
                </a:solidFill>
                <a:latin typeface="Times New Roman" panose="02020603050405020304" pitchFamily="18" charset="0"/>
                <a:ea typeface="MS PGothic" panose="020B0600070205080204" pitchFamily="102" charset="-128"/>
                <a:cs typeface="Times New Roman" panose="02020603050405020304" pitchFamily="18" charset="0"/>
                <a:hlinkClick r:id="rId3"/>
              </a:rPr>
              <a:t>https://scintillator.lbl.gov/</a:t>
            </a:r>
            <a:endParaRPr lang="en-US" altLang="fr-CA" dirty="0">
              <a:solidFill>
                <a:schemeClr val="tx1"/>
              </a:solidFill>
              <a:latin typeface="Times New Roman" panose="02020603050405020304" pitchFamily="18" charset="0"/>
              <a:ea typeface="MS PGothic" panose="020B0600070205080204" pitchFamily="102" charset="-128"/>
              <a:cs typeface="Times New Roman" panose="02020603050405020304" pitchFamily="18" charset="0"/>
            </a:endParaRPr>
          </a:p>
          <a:p>
            <a:pPr marL="571500" lvl="0" indent="-342900">
              <a:buFont typeface="Wingdings" pitchFamily="2" charset="2"/>
              <a:buChar char="§"/>
            </a:pPr>
            <a:r>
              <a:rPr lang="en-US" altLang="fr-CA" dirty="0">
                <a:solidFill>
                  <a:schemeClr val="tx1"/>
                </a:solidFill>
                <a:latin typeface="Times New Roman" panose="02020603050405020304" pitchFamily="18" charset="0"/>
                <a:ea typeface="MS PGothic" panose="020B0600070205080204" pitchFamily="102" charset="-128"/>
                <a:cs typeface="Times New Roman" panose="02020603050405020304" pitchFamily="18" charset="0"/>
              </a:rPr>
              <a:t>Initially developed under a DHS project focused on the discovery and development of new inorganic scintillating materials</a:t>
            </a:r>
            <a:endParaRPr lang="en-US" dirty="0">
              <a:solidFill>
                <a:schemeClr val="tx1"/>
              </a:solidFill>
              <a:latin typeface="Times New Roman" panose="02020603050405020304" pitchFamily="18" charset="0"/>
              <a:ea typeface="MS PGothic" panose="020B0600070205080204" pitchFamily="102" charset="-128"/>
              <a:cs typeface="Times New Roman" panose="02020603050405020304" pitchFamily="18" charset="0"/>
            </a:endParaRPr>
          </a:p>
        </p:txBody>
      </p:sp>
      <p:pic>
        <p:nvPicPr>
          <p:cNvPr id="8" name="Picture 7">
            <a:extLst>
              <a:ext uri="{FF2B5EF4-FFF2-40B4-BE49-F238E27FC236}">
                <a16:creationId xmlns:a16="http://schemas.microsoft.com/office/drawing/2014/main" id="{FB228079-67CF-F035-625E-EAB0E49B62B5}"/>
              </a:ext>
            </a:extLst>
          </p:cNvPr>
          <p:cNvPicPr>
            <a:picLocks noChangeAspect="1"/>
          </p:cNvPicPr>
          <p:nvPr/>
        </p:nvPicPr>
        <p:blipFill>
          <a:blip r:embed="rId4"/>
          <a:stretch>
            <a:fillRect/>
          </a:stretch>
        </p:blipFill>
        <p:spPr>
          <a:xfrm>
            <a:off x="179368" y="2830955"/>
            <a:ext cx="5049303" cy="2720420"/>
          </a:xfrm>
          <a:prstGeom prst="rect">
            <a:avLst/>
          </a:prstGeom>
        </p:spPr>
      </p:pic>
      <p:sp>
        <p:nvSpPr>
          <p:cNvPr id="9" name="Content Placeholder 2">
            <a:extLst>
              <a:ext uri="{FF2B5EF4-FFF2-40B4-BE49-F238E27FC236}">
                <a16:creationId xmlns:a16="http://schemas.microsoft.com/office/drawing/2014/main" id="{D3DA3591-22C0-326B-BCDF-B30EB4B7A98E}"/>
              </a:ext>
            </a:extLst>
          </p:cNvPr>
          <p:cNvSpPr txBox="1">
            <a:spLocks/>
          </p:cNvSpPr>
          <p:nvPr/>
        </p:nvSpPr>
        <p:spPr>
          <a:xfrm>
            <a:off x="5037119" y="722294"/>
            <a:ext cx="5228671" cy="240113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900"/>
              </a:spcBef>
              <a:spcAft>
                <a:spcPts val="0"/>
              </a:spcAft>
              <a:buClr>
                <a:srgbClr val="000000"/>
              </a:buClr>
              <a:buSzPts val="1400"/>
              <a:buFont typeface="Arial"/>
              <a:buNone/>
              <a:defRPr sz="2400" b="0" i="0" u="none" strike="noStrike" cap="none">
                <a:solidFill>
                  <a:srgbClr val="003366"/>
                </a:solidFill>
                <a:latin typeface="Arial"/>
                <a:ea typeface="Arial"/>
                <a:cs typeface="Arial"/>
                <a:sym typeface="Arial"/>
              </a:defRPr>
            </a:lvl1pPr>
            <a:lvl2pPr marL="914400" marR="0" lvl="1" indent="-358140" algn="l" rtl="0">
              <a:lnSpc>
                <a:spcPct val="100000"/>
              </a:lnSpc>
              <a:spcBef>
                <a:spcPts val="500"/>
              </a:spcBef>
              <a:spcAft>
                <a:spcPts val="0"/>
              </a:spcAft>
              <a:buClr>
                <a:srgbClr val="003366"/>
              </a:buClr>
              <a:buSzPts val="2040"/>
              <a:buFont typeface="Arial"/>
              <a:buChar char="–"/>
              <a:defRPr sz="2400" b="0" i="0" u="none" strike="noStrike" cap="none">
                <a:solidFill>
                  <a:srgbClr val="003366"/>
                </a:solidFill>
                <a:latin typeface="Arial"/>
                <a:ea typeface="Arial"/>
                <a:cs typeface="Arial"/>
                <a:sym typeface="Arial"/>
              </a:defRPr>
            </a:lvl2pPr>
            <a:lvl3pPr marL="1371600" marR="0" lvl="2" indent="-342900" algn="l" rtl="0">
              <a:lnSpc>
                <a:spcPct val="100000"/>
              </a:lnSpc>
              <a:spcBef>
                <a:spcPts val="400"/>
              </a:spcBef>
              <a:spcAft>
                <a:spcPts val="0"/>
              </a:spcAft>
              <a:buClr>
                <a:srgbClr val="003366"/>
              </a:buClr>
              <a:buSzPts val="1800"/>
              <a:buFont typeface="Merriweather Sans"/>
              <a:buChar char="–"/>
              <a:defRPr sz="2400" b="0" i="0" u="none" strike="noStrike" cap="none">
                <a:solidFill>
                  <a:srgbClr val="003366"/>
                </a:solidFill>
                <a:latin typeface="Arial"/>
                <a:ea typeface="Arial"/>
                <a:cs typeface="Arial"/>
                <a:sym typeface="Arial"/>
              </a:defRPr>
            </a:lvl3pPr>
            <a:lvl4pPr marL="1828800" marR="0" lvl="3" indent="-342900" algn="l" rtl="0">
              <a:lnSpc>
                <a:spcPct val="100000"/>
              </a:lnSpc>
              <a:spcBef>
                <a:spcPts val="480"/>
              </a:spcBef>
              <a:spcAft>
                <a:spcPts val="0"/>
              </a:spcAft>
              <a:buClr>
                <a:srgbClr val="003366"/>
              </a:buClr>
              <a:buSzPts val="1800"/>
              <a:buFont typeface="Merriweather Sans"/>
              <a:buChar char="–"/>
              <a:defRPr sz="2400" b="0" i="0" u="none" strike="noStrike" cap="none">
                <a:solidFill>
                  <a:srgbClr val="003366"/>
                </a:solidFill>
                <a:latin typeface="Arial"/>
                <a:ea typeface="Arial"/>
                <a:cs typeface="Arial"/>
                <a:sym typeface="Arial"/>
              </a:defRPr>
            </a:lvl4pPr>
            <a:lvl5pPr marL="2286000" marR="0" lvl="4" indent="-381000" algn="l" rtl="0">
              <a:lnSpc>
                <a:spcPct val="100000"/>
              </a:lnSpc>
              <a:spcBef>
                <a:spcPts val="480"/>
              </a:spcBef>
              <a:spcAft>
                <a:spcPts val="0"/>
              </a:spcAft>
              <a:buClr>
                <a:srgbClr val="003366"/>
              </a:buClr>
              <a:buSzPts val="2400"/>
              <a:buFont typeface="Arial"/>
              <a:buChar char="»"/>
              <a:defRPr sz="2400" b="0" i="0" u="none" strike="noStrike" cap="none">
                <a:solidFill>
                  <a:srgbClr val="003366"/>
                </a:solidFill>
                <a:latin typeface="Arial"/>
                <a:ea typeface="Arial"/>
                <a:cs typeface="Arial"/>
                <a:sym typeface="Arial"/>
              </a:defRPr>
            </a:lvl5pPr>
            <a:lvl6pPr marL="2743200" marR="0" lvl="5"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6pPr>
            <a:lvl7pPr marL="3200400" marR="0" lvl="6"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7pPr>
            <a:lvl8pPr marL="3657600" marR="0" lvl="7"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8pPr>
            <a:lvl9pPr marL="4114800" marR="0" lvl="8" indent="-355600" algn="l" rtl="0">
              <a:lnSpc>
                <a:spcPct val="100000"/>
              </a:lnSpc>
              <a:spcBef>
                <a:spcPts val="400"/>
              </a:spcBef>
              <a:spcAft>
                <a:spcPts val="0"/>
              </a:spcAft>
              <a:buClr>
                <a:srgbClr val="2C5993"/>
              </a:buClr>
              <a:buSzPts val="2000"/>
              <a:buFont typeface="Arial"/>
              <a:buChar char="»"/>
              <a:defRPr sz="2000" b="0" i="0" u="none" strike="noStrike" cap="none">
                <a:solidFill>
                  <a:srgbClr val="2C5993"/>
                </a:solidFill>
                <a:latin typeface="Arial"/>
                <a:ea typeface="Arial"/>
                <a:cs typeface="Arial"/>
                <a:sym typeface="Arial"/>
              </a:defRPr>
            </a:lvl9pPr>
          </a:lstStyle>
          <a:p>
            <a:pPr marL="228600" indent="0"/>
            <a:r>
              <a:rPr lang="en-US" altLang="fr-CA" sz="2000" u="sng" kern="0" dirty="0">
                <a:solidFill>
                  <a:schemeClr val="tx1"/>
                </a:solidFill>
                <a:latin typeface="Times New Roman" panose="02020603050405020304" pitchFamily="18" charset="0"/>
                <a:ea typeface="MS PGothic" panose="020B0600070205080204" pitchFamily="102" charset="-128"/>
                <a:cs typeface="Times New Roman" panose="02020603050405020304" pitchFamily="18" charset="0"/>
              </a:rPr>
              <a:t>Organic scintillators:</a:t>
            </a:r>
          </a:p>
          <a:p>
            <a:pPr marL="571500" indent="-342900">
              <a:buFont typeface="Wingdings" pitchFamily="2" charset="2"/>
              <a:buChar char="§"/>
            </a:pPr>
            <a:r>
              <a:rPr lang="en-US" altLang="fr-CA" sz="2000" kern="0" dirty="0">
                <a:solidFill>
                  <a:schemeClr val="tx1"/>
                </a:solidFill>
                <a:latin typeface="Times New Roman" panose="02020603050405020304" pitchFamily="18" charset="0"/>
                <a:ea typeface="MS PGothic" panose="020B0600070205080204" pitchFamily="102" charset="-128"/>
                <a:cs typeface="Times New Roman" panose="02020603050405020304" pitchFamily="18" charset="0"/>
              </a:rPr>
              <a:t>New addition focused on scintillator response to neutrons and charged particles</a:t>
            </a:r>
          </a:p>
          <a:p>
            <a:pPr marL="571500" indent="-342900">
              <a:buFont typeface="Wingdings" pitchFamily="2" charset="2"/>
              <a:buChar char="§"/>
            </a:pPr>
            <a:r>
              <a:rPr lang="en-US" altLang="fr-CA" sz="2000" kern="0" dirty="0">
                <a:solidFill>
                  <a:schemeClr val="tx1"/>
                </a:solidFill>
                <a:latin typeface="Times New Roman" panose="02020603050405020304" pitchFamily="18" charset="0"/>
                <a:ea typeface="MS PGothic" panose="020B0600070205080204" pitchFamily="102" charset="-128"/>
                <a:cs typeface="Times New Roman" panose="02020603050405020304" pitchFamily="18" charset="0"/>
              </a:rPr>
              <a:t>Important for modeling detector response for nuclear physics and applications </a:t>
            </a:r>
            <a:endParaRPr lang="en-US" sz="2000" kern="0" dirty="0">
              <a:solidFill>
                <a:schemeClr val="tx1"/>
              </a:solidFill>
              <a:latin typeface="Times New Roman" panose="02020603050405020304" pitchFamily="18" charset="0"/>
              <a:ea typeface="MS PGothic" panose="020B0600070205080204" pitchFamily="102" charset="-128"/>
              <a:cs typeface="Times New Roman" panose="02020603050405020304" pitchFamily="18" charset="0"/>
            </a:endParaRPr>
          </a:p>
        </p:txBody>
      </p:sp>
      <p:pic>
        <p:nvPicPr>
          <p:cNvPr id="2" name="Picture 1">
            <a:extLst>
              <a:ext uri="{FF2B5EF4-FFF2-40B4-BE49-F238E27FC236}">
                <a16:creationId xmlns:a16="http://schemas.microsoft.com/office/drawing/2014/main" id="{6D32B558-3B3E-4AD7-9521-0B6DDC34FF83}"/>
              </a:ext>
            </a:extLst>
          </p:cNvPr>
          <p:cNvPicPr>
            <a:picLocks noChangeAspect="1"/>
          </p:cNvPicPr>
          <p:nvPr/>
        </p:nvPicPr>
        <p:blipFill>
          <a:blip r:embed="rId5"/>
          <a:stretch>
            <a:fillRect/>
          </a:stretch>
        </p:blipFill>
        <p:spPr>
          <a:xfrm>
            <a:off x="5372988" y="2830955"/>
            <a:ext cx="4801348" cy="2725090"/>
          </a:xfrm>
          <a:prstGeom prst="rect">
            <a:avLst/>
          </a:prstGeom>
        </p:spPr>
      </p:pic>
      <p:grpSp>
        <p:nvGrpSpPr>
          <p:cNvPr id="4" name="Group 3">
            <a:extLst>
              <a:ext uri="{FF2B5EF4-FFF2-40B4-BE49-F238E27FC236}">
                <a16:creationId xmlns:a16="http://schemas.microsoft.com/office/drawing/2014/main" id="{82711B5A-8E34-C6F2-6167-61BBF8F8990D}"/>
              </a:ext>
            </a:extLst>
          </p:cNvPr>
          <p:cNvGrpSpPr/>
          <p:nvPr/>
        </p:nvGrpSpPr>
        <p:grpSpPr>
          <a:xfrm>
            <a:off x="10352022" y="1286035"/>
            <a:ext cx="1743635" cy="2142965"/>
            <a:chOff x="10452997" y="1085342"/>
            <a:chExt cx="1743635" cy="2142965"/>
          </a:xfrm>
        </p:grpSpPr>
        <p:pic>
          <p:nvPicPr>
            <p:cNvPr id="2052" name="Picture 4">
              <a:extLst>
                <a:ext uri="{FF2B5EF4-FFF2-40B4-BE49-F238E27FC236}">
                  <a16:creationId xmlns:a16="http://schemas.microsoft.com/office/drawing/2014/main" id="{91F77865-2731-1ABD-64EB-16A3058DD91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452998" y="1085342"/>
              <a:ext cx="1743634" cy="17436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CE69D3-EE74-67D0-FAE9-BC4F6185FD36}"/>
                </a:ext>
              </a:extLst>
            </p:cNvPr>
            <p:cNvSpPr txBox="1"/>
            <p:nvPr/>
          </p:nvSpPr>
          <p:spPr>
            <a:xfrm>
              <a:off x="10452997" y="2828197"/>
              <a:ext cx="1743635"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T. Laplace</a:t>
              </a:r>
            </a:p>
          </p:txBody>
        </p:sp>
      </p:grpSp>
      <p:grpSp>
        <p:nvGrpSpPr>
          <p:cNvPr id="10" name="Group 9">
            <a:extLst>
              <a:ext uri="{FF2B5EF4-FFF2-40B4-BE49-F238E27FC236}">
                <a16:creationId xmlns:a16="http://schemas.microsoft.com/office/drawing/2014/main" id="{A689E611-0E17-CD30-A1E4-A714E2039658}"/>
              </a:ext>
            </a:extLst>
          </p:cNvPr>
          <p:cNvGrpSpPr/>
          <p:nvPr/>
        </p:nvGrpSpPr>
        <p:grpSpPr>
          <a:xfrm>
            <a:off x="10352022" y="3533877"/>
            <a:ext cx="1743635" cy="2142965"/>
            <a:chOff x="10378453" y="3228307"/>
            <a:chExt cx="1743635" cy="2142965"/>
          </a:xfrm>
        </p:grpSpPr>
        <p:sp>
          <p:nvSpPr>
            <p:cNvPr id="7" name="TextBox 6">
              <a:extLst>
                <a:ext uri="{FF2B5EF4-FFF2-40B4-BE49-F238E27FC236}">
                  <a16:creationId xmlns:a16="http://schemas.microsoft.com/office/drawing/2014/main" id="{ADC5B249-EDFB-A861-2DD2-BDAB4DAA3BB4}"/>
                </a:ext>
              </a:extLst>
            </p:cNvPr>
            <p:cNvSpPr txBox="1"/>
            <p:nvPr/>
          </p:nvSpPr>
          <p:spPr>
            <a:xfrm>
              <a:off x="10378453" y="4971162"/>
              <a:ext cx="1743635"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B. Goldblum</a:t>
              </a:r>
            </a:p>
          </p:txBody>
        </p:sp>
        <p:pic>
          <p:nvPicPr>
            <p:cNvPr id="2054" name="Picture 6">
              <a:extLst>
                <a:ext uri="{FF2B5EF4-FFF2-40B4-BE49-F238E27FC236}">
                  <a16:creationId xmlns:a16="http://schemas.microsoft.com/office/drawing/2014/main" id="{F65B1651-9D48-6C1F-07D1-B33DA407110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378843" y="3228307"/>
              <a:ext cx="1742855" cy="174285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578CBD0C-B57F-2B0F-D595-87CA45831FE1}"/>
              </a:ext>
            </a:extLst>
          </p:cNvPr>
          <p:cNvSpPr txBox="1"/>
          <p:nvPr/>
        </p:nvSpPr>
        <p:spPr>
          <a:xfrm>
            <a:off x="310859" y="5846163"/>
            <a:ext cx="11570283" cy="400110"/>
          </a:xfrm>
          <a:prstGeom prst="rect">
            <a:avLst/>
          </a:prstGeom>
          <a:solidFill>
            <a:srgbClr val="FFFF00"/>
          </a:solidFill>
          <a:ln>
            <a:solidFill>
              <a:schemeClr val="tx1"/>
            </a:solidFill>
          </a:ln>
        </p:spPr>
        <p:txBody>
          <a:bodyPr wrap="none" rtlCol="0">
            <a:spAutoFit/>
          </a:bodyPr>
          <a:lstStyle/>
          <a:p>
            <a:r>
              <a:rPr lang="en-US" sz="2000" dirty="0">
                <a:latin typeface="Times New Roman" panose="02020603050405020304" pitchFamily="18" charset="0"/>
                <a:cs typeface="Times New Roman" panose="02020603050405020304" pitchFamily="18" charset="0"/>
              </a:rPr>
              <a:t>The creation of a scintillator database was called for in at both the WANDA 2020 and WONDRAM workshops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0A75838-5F27-AB5B-7B73-E438F716BE44}"/>
              </a:ext>
            </a:extLst>
          </p:cNvPr>
          <p:cNvGrpSpPr/>
          <p:nvPr/>
        </p:nvGrpSpPr>
        <p:grpSpPr>
          <a:xfrm>
            <a:off x="7197110" y="3990165"/>
            <a:ext cx="4284774" cy="2301640"/>
            <a:chOff x="7197110" y="3990165"/>
            <a:chExt cx="4284774" cy="2301640"/>
          </a:xfrm>
        </p:grpSpPr>
        <p:pic>
          <p:nvPicPr>
            <p:cNvPr id="11" name="Picture 10">
              <a:extLst>
                <a:ext uri="{FF2B5EF4-FFF2-40B4-BE49-F238E27FC236}">
                  <a16:creationId xmlns:a16="http://schemas.microsoft.com/office/drawing/2014/main" id="{9AA6C788-A126-40FD-5A2C-142970FC728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0896" t="53104" b="10485"/>
            <a:stretch/>
          </p:blipFill>
          <p:spPr>
            <a:xfrm>
              <a:off x="7197110" y="4640443"/>
              <a:ext cx="2350568" cy="1651362"/>
            </a:xfrm>
            <a:prstGeom prst="rect">
              <a:avLst/>
            </a:prstGeom>
            <a:ln>
              <a:solidFill>
                <a:srgbClr val="000000"/>
              </a:solidFill>
            </a:ln>
          </p:spPr>
        </p:pic>
        <p:pic>
          <p:nvPicPr>
            <p:cNvPr id="12" name="Picture 11">
              <a:extLst>
                <a:ext uri="{FF2B5EF4-FFF2-40B4-BE49-F238E27FC236}">
                  <a16:creationId xmlns:a16="http://schemas.microsoft.com/office/drawing/2014/main" id="{BBC82987-B762-D2B9-C499-C01FF160C2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932" t="16884" r="58729" b="58566"/>
            <a:stretch/>
          </p:blipFill>
          <p:spPr>
            <a:xfrm>
              <a:off x="9547679" y="4626754"/>
              <a:ext cx="1934205" cy="1651361"/>
            </a:xfrm>
            <a:prstGeom prst="rect">
              <a:avLst/>
            </a:prstGeom>
            <a:ln>
              <a:solidFill>
                <a:srgbClr val="000000"/>
              </a:solidFill>
            </a:ln>
          </p:spPr>
        </p:pic>
        <p:sp>
          <p:nvSpPr>
            <p:cNvPr id="3" name="TextBox 2">
              <a:extLst>
                <a:ext uri="{FF2B5EF4-FFF2-40B4-BE49-F238E27FC236}">
                  <a16:creationId xmlns:a16="http://schemas.microsoft.com/office/drawing/2014/main" id="{840D8E37-86DE-57F9-8914-56E582D73D9A}"/>
                </a:ext>
              </a:extLst>
            </p:cNvPr>
            <p:cNvSpPr txBox="1"/>
            <p:nvPr/>
          </p:nvSpPr>
          <p:spPr>
            <a:xfrm>
              <a:off x="7197110" y="3990165"/>
              <a:ext cx="4284774" cy="646331"/>
            </a:xfrm>
            <a:prstGeom prst="rect">
              <a:avLst/>
            </a:prstGeom>
            <a:solidFill>
              <a:schemeClr val="tx1"/>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Adelphi DT108 neutron sources with Associated Particle Imaging (DT-API)</a:t>
              </a:r>
            </a:p>
          </p:txBody>
        </p:sp>
      </p:grpSp>
      <p:sp>
        <p:nvSpPr>
          <p:cNvPr id="5" name="Title 1">
            <a:extLst>
              <a:ext uri="{FF2B5EF4-FFF2-40B4-BE49-F238E27FC236}">
                <a16:creationId xmlns:a16="http://schemas.microsoft.com/office/drawing/2014/main" id="{E998AD49-C6FE-AE68-0509-4BC32035130F}"/>
              </a:ext>
            </a:extLst>
          </p:cNvPr>
          <p:cNvSpPr txBox="1">
            <a:spLocks/>
          </p:cNvSpPr>
          <p:nvPr/>
        </p:nvSpPr>
        <p:spPr>
          <a:xfrm>
            <a:off x="0" y="-1"/>
            <a:ext cx="12192000" cy="1039319"/>
          </a:xfrm>
          <a:prstGeom prst="rect">
            <a:avLst/>
          </a:prstGeom>
          <a:solidFill>
            <a:srgbClr val="044473"/>
          </a:solidFill>
        </p:spPr>
        <p:txBody>
          <a:bodyPr vert="horz" lIns="68580" tIns="34290" rIns="68580" bIns="34290" rtlCol="0" anchor="b" anchorCtr="0">
            <a:noAutofit/>
          </a:bodyPr>
          <a:lstStyle>
            <a:lvl1pPr algn="ctr" defTabSz="457200" rtl="0" eaLnBrk="1" latinLnBrk="0" hangingPunct="1">
              <a:spcBef>
                <a:spcPct val="0"/>
              </a:spcBef>
              <a:buNone/>
              <a:defRPr sz="5400" b="1" i="0" kern="1200" cap="none" baseline="0">
                <a:solidFill>
                  <a:schemeClr val="bg1"/>
                </a:solidFill>
                <a:latin typeface="Arial" panose="020B0604020202020204" pitchFamily="34" charset="0"/>
                <a:ea typeface="+mj-ea"/>
                <a:cs typeface="+mj-cs"/>
              </a:defRPr>
            </a:lvl1pPr>
          </a:lstStyle>
          <a:p>
            <a:r>
              <a:rPr lang="en-US" sz="2800" b="0" dirty="0">
                <a:latin typeface="Times New Roman" panose="02020603050405020304" pitchFamily="18" charset="0"/>
                <a:cs typeface="Times New Roman" panose="02020603050405020304" pitchFamily="18" charset="0"/>
              </a:rPr>
              <a:t>New UCB Initiative Starting August 2023</a:t>
            </a:r>
          </a:p>
          <a:p>
            <a:r>
              <a:rPr lang="en-US" sz="2800" b="0" i="1" dirty="0">
                <a:latin typeface="Times New Roman" panose="02020603050405020304" pitchFamily="18" charset="0"/>
                <a:cs typeface="Times New Roman" panose="02020603050405020304" pitchFamily="18" charset="0"/>
              </a:rPr>
              <a:t>The Nuclear Technology Innovation Laboratory (NTIL)</a:t>
            </a:r>
            <a:endParaRPr lang="en-US" sz="2800" b="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EF67381-D0CA-4BEE-57EB-CFE94872B2CA}"/>
              </a:ext>
            </a:extLst>
          </p:cNvPr>
          <p:cNvSpPr txBox="1"/>
          <p:nvPr/>
        </p:nvSpPr>
        <p:spPr>
          <a:xfrm>
            <a:off x="87077" y="1122129"/>
            <a:ext cx="6554612" cy="5632311"/>
          </a:xfrm>
          <a:prstGeom prst="rect">
            <a:avLst/>
          </a:prstGeom>
          <a:noFill/>
        </p:spPr>
        <p:txBody>
          <a:bodyPr wrap="square" rtlCol="0">
            <a:spAutoFit/>
          </a:bodyPr>
          <a:lstStyle/>
          <a:p>
            <a:pPr marL="214313" indent="-2143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College of Engineering is providing $1M over 5 years to establish a new nuclear science and engineering center</a:t>
            </a:r>
          </a:p>
          <a:p>
            <a:pPr marL="214313" indent="-2143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NTIL will bring together unique resources on the UCB campus for use in academic and commercial research:</a:t>
            </a:r>
          </a:p>
          <a:p>
            <a:pPr marL="671513" lvl="1" indent="-2143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Pelletron for (p/d/</a:t>
            </a:r>
            <a:r>
              <a:rPr lang="en-US" sz="2000" dirty="0" err="1">
                <a:latin typeface="Symbol" pitchFamily="2" charset="2"/>
                <a:cs typeface="Times New Roman" panose="02020603050405020304" pitchFamily="18" charset="0"/>
              </a:rPr>
              <a:t>a,g</a:t>
            </a:r>
            <a:r>
              <a:rPr lang="en-US" sz="2000" dirty="0">
                <a:latin typeface="Times New Roman" panose="02020603050405020304" pitchFamily="18" charset="0"/>
                <a:cs typeface="Times New Roman" panose="02020603050405020304" pitchFamily="18" charset="0"/>
              </a:rPr>
              <a:t>) cross section measurements for advanced reactors &amp; astrophysics and for surface characterization via RBS (Bernstein, Hosemann)</a:t>
            </a:r>
          </a:p>
          <a:p>
            <a:pPr marL="671513" lvl="1" indent="-2143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Two new neutron sources with Associated Particle Imaging (Bernstein, Siefman)</a:t>
            </a:r>
          </a:p>
          <a:p>
            <a:pPr marL="671513" lvl="1" indent="-2143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suite of SEM, FIB microscopes for nuclear materials characterization (Hosemann)</a:t>
            </a:r>
          </a:p>
          <a:p>
            <a:pPr marL="671513" lvl="1" indent="-2143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Advanced Neutron Transport Modeling (Fratoni)</a:t>
            </a:r>
          </a:p>
          <a:p>
            <a:pPr marL="671513" lvl="1" indent="-2143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Detector development (Vetter); </a:t>
            </a:r>
          </a:p>
          <a:p>
            <a:pPr marL="671513" lvl="1" indent="-2143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Molten salt laboratories (Scarlat); </a:t>
            </a:r>
          </a:p>
          <a:p>
            <a:pPr marL="671513" lvl="1" indent="-2143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Radiochemistry Facilities (Abergel)</a:t>
            </a:r>
          </a:p>
          <a:p>
            <a:pPr marL="671513" lvl="1" indent="-2143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Inaugural Director – L.A. Bernstein</a:t>
            </a:r>
          </a:p>
          <a:p>
            <a:pPr marL="671513" lvl="1" indent="-214313">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671513" lvl="1" indent="-214313">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78A7C8D4-5421-6626-9958-254A6A1E44D5}"/>
              </a:ext>
            </a:extLst>
          </p:cNvPr>
          <p:cNvGrpSpPr/>
          <p:nvPr/>
        </p:nvGrpSpPr>
        <p:grpSpPr>
          <a:xfrm>
            <a:off x="9391224" y="4709309"/>
            <a:ext cx="1092158" cy="690637"/>
            <a:chOff x="6792412" y="3511556"/>
            <a:chExt cx="1092158" cy="690637"/>
          </a:xfrm>
        </p:grpSpPr>
        <p:cxnSp>
          <p:nvCxnSpPr>
            <p:cNvPr id="14" name="Straight Arrow Connector 13">
              <a:extLst>
                <a:ext uri="{FF2B5EF4-FFF2-40B4-BE49-F238E27FC236}">
                  <a16:creationId xmlns:a16="http://schemas.microsoft.com/office/drawing/2014/main" id="{3D6E373E-5F06-194B-8E84-FFF58454D5FF}"/>
                </a:ext>
              </a:extLst>
            </p:cNvPr>
            <p:cNvCxnSpPr>
              <a:cxnSpLocks/>
            </p:cNvCxnSpPr>
            <p:nvPr/>
          </p:nvCxnSpPr>
          <p:spPr>
            <a:xfrm flipH="1" flipV="1">
              <a:off x="7061482" y="3511556"/>
              <a:ext cx="772353" cy="665199"/>
            </a:xfrm>
            <a:prstGeom prst="straightConnector1">
              <a:avLst/>
            </a:prstGeom>
            <a:ln w="50800">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863F417-6107-2555-40F6-DD7458D3ED45}"/>
                </a:ext>
              </a:extLst>
            </p:cNvPr>
            <p:cNvSpPr txBox="1"/>
            <p:nvPr/>
          </p:nvSpPr>
          <p:spPr>
            <a:xfrm rot="2455634">
              <a:off x="6792412" y="3802083"/>
              <a:ext cx="1092158" cy="400110"/>
            </a:xfrm>
            <a:prstGeom prst="rect">
              <a:avLst/>
            </a:prstGeom>
            <a:noFill/>
            <a:ln>
              <a:noFill/>
            </a:ln>
          </p:spPr>
          <p:txBody>
            <a:bodyPr wrap="non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Neutron</a:t>
              </a:r>
            </a:p>
          </p:txBody>
        </p:sp>
      </p:grpSp>
      <p:grpSp>
        <p:nvGrpSpPr>
          <p:cNvPr id="21" name="Group 20">
            <a:extLst>
              <a:ext uri="{FF2B5EF4-FFF2-40B4-BE49-F238E27FC236}">
                <a16:creationId xmlns:a16="http://schemas.microsoft.com/office/drawing/2014/main" id="{695EDE79-DAC1-07CE-DFE2-0D2448C08D2C}"/>
              </a:ext>
            </a:extLst>
          </p:cNvPr>
          <p:cNvGrpSpPr/>
          <p:nvPr/>
        </p:nvGrpSpPr>
        <p:grpSpPr>
          <a:xfrm>
            <a:off x="10353418" y="5382101"/>
            <a:ext cx="495414" cy="532176"/>
            <a:chOff x="7754606" y="4184349"/>
            <a:chExt cx="495414" cy="532176"/>
          </a:xfrm>
        </p:grpSpPr>
        <p:cxnSp>
          <p:nvCxnSpPr>
            <p:cNvPr id="13" name="Straight Arrow Connector 12">
              <a:extLst>
                <a:ext uri="{FF2B5EF4-FFF2-40B4-BE49-F238E27FC236}">
                  <a16:creationId xmlns:a16="http://schemas.microsoft.com/office/drawing/2014/main" id="{0F895D69-0619-1ED8-86C5-5EBA83724EA3}"/>
                </a:ext>
              </a:extLst>
            </p:cNvPr>
            <p:cNvCxnSpPr>
              <a:cxnSpLocks/>
            </p:cNvCxnSpPr>
            <p:nvPr/>
          </p:nvCxnSpPr>
          <p:spPr>
            <a:xfrm>
              <a:off x="7833835" y="4184349"/>
              <a:ext cx="416185" cy="396040"/>
            </a:xfrm>
            <a:prstGeom prst="straightConnector1">
              <a:avLst/>
            </a:prstGeom>
            <a:ln w="47625">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E5472A0-7B15-C632-0565-24428F4DB4A6}"/>
                </a:ext>
              </a:extLst>
            </p:cNvPr>
            <p:cNvSpPr txBox="1"/>
            <p:nvPr/>
          </p:nvSpPr>
          <p:spPr>
            <a:xfrm rot="2455634">
              <a:off x="7754606" y="4193305"/>
              <a:ext cx="245772" cy="523220"/>
            </a:xfrm>
            <a:prstGeom prst="rect">
              <a:avLst/>
            </a:prstGeom>
            <a:noFill/>
            <a:ln>
              <a:noFill/>
            </a:ln>
          </p:spPr>
          <p:txBody>
            <a:bodyPr wrap="square" rtlCol="0">
              <a:spAutoFit/>
            </a:bodyPr>
            <a:lstStyle/>
            <a:p>
              <a:r>
                <a:rPr lang="en-US" sz="2800" b="1" dirty="0">
                  <a:latin typeface="Symbol" pitchFamily="2" charset="2"/>
                  <a:cs typeface="Times New Roman" panose="02020603050405020304" pitchFamily="18" charset="0"/>
                </a:rPr>
                <a:t>a</a:t>
              </a:r>
              <a:endParaRPr lang="en-US" sz="1600" b="1" dirty="0">
                <a:latin typeface="Times New Roman" panose="02020603050405020304" pitchFamily="18" charset="0"/>
                <a:cs typeface="Times New Roman" panose="02020603050405020304" pitchFamily="18" charset="0"/>
              </a:endParaRPr>
            </a:p>
          </p:txBody>
        </p:sp>
      </p:grpSp>
      <p:sp>
        <p:nvSpPr>
          <p:cNvPr id="19" name="Explosion 1 18">
            <a:extLst>
              <a:ext uri="{FF2B5EF4-FFF2-40B4-BE49-F238E27FC236}">
                <a16:creationId xmlns:a16="http://schemas.microsoft.com/office/drawing/2014/main" id="{90E32E7B-FF1B-D58B-DF34-AD3F25ABC0E1}"/>
              </a:ext>
            </a:extLst>
          </p:cNvPr>
          <p:cNvSpPr/>
          <p:nvPr/>
        </p:nvSpPr>
        <p:spPr>
          <a:xfrm>
            <a:off x="10206869" y="5131945"/>
            <a:ext cx="528454" cy="520722"/>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3D5FB0FF-3303-948C-36A6-2B1E1F722AE2}"/>
              </a:ext>
            </a:extLst>
          </p:cNvPr>
          <p:cNvGrpSpPr/>
          <p:nvPr/>
        </p:nvGrpSpPr>
        <p:grpSpPr>
          <a:xfrm>
            <a:off x="6901275" y="1108682"/>
            <a:ext cx="4796715" cy="2781073"/>
            <a:chOff x="6901275" y="1108682"/>
            <a:chExt cx="4796715" cy="2781073"/>
          </a:xfrm>
        </p:grpSpPr>
        <p:pic>
          <p:nvPicPr>
            <p:cNvPr id="17" name="Picture 16" descr="A picture containing indoor, appliance&#10;&#10;Description automatically generated">
              <a:extLst>
                <a:ext uri="{FF2B5EF4-FFF2-40B4-BE49-F238E27FC236}">
                  <a16:creationId xmlns:a16="http://schemas.microsoft.com/office/drawing/2014/main" id="{22D1991D-AFBC-6EB5-AA5C-BD1718A648C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01275" y="1766118"/>
              <a:ext cx="4796714" cy="2123637"/>
            </a:xfrm>
            <a:prstGeom prst="rect">
              <a:avLst/>
            </a:prstGeom>
          </p:spPr>
        </p:pic>
        <p:sp>
          <p:nvSpPr>
            <p:cNvPr id="2" name="TextBox 1">
              <a:extLst>
                <a:ext uri="{FF2B5EF4-FFF2-40B4-BE49-F238E27FC236}">
                  <a16:creationId xmlns:a16="http://schemas.microsoft.com/office/drawing/2014/main" id="{DFEBABAB-4C15-35C3-98EC-B4EAA77B6C49}"/>
                </a:ext>
              </a:extLst>
            </p:cNvPr>
            <p:cNvSpPr txBox="1"/>
            <p:nvPr/>
          </p:nvSpPr>
          <p:spPr>
            <a:xfrm>
              <a:off x="6901275" y="1108682"/>
              <a:ext cx="4796715" cy="646331"/>
            </a:xfrm>
            <a:prstGeom prst="rect">
              <a:avLst/>
            </a:prstGeom>
            <a:solidFill>
              <a:schemeClr val="tx1"/>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Facility for University-based Reactor and Nuclear Astrophysics Capture Experiments (FURNACE) </a:t>
              </a:r>
            </a:p>
          </p:txBody>
        </p:sp>
      </p:grpSp>
    </p:spTree>
    <p:extLst>
      <p:ext uri="{BB962C8B-B14F-4D97-AF65-F5344CB8AC3E}">
        <p14:creationId xmlns:p14="http://schemas.microsoft.com/office/powerpoint/2010/main" val="89481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23bce6f45c9_0_16"/>
          <p:cNvSpPr txBox="1">
            <a:spLocks noGrp="1"/>
          </p:cNvSpPr>
          <p:nvPr>
            <p:ph type="title"/>
          </p:nvPr>
        </p:nvSpPr>
        <p:spPr>
          <a:xfrm>
            <a:off x="0" y="2"/>
            <a:ext cx="12192000" cy="931023"/>
          </a:xfrm>
          <a:prstGeom prst="rect">
            <a:avLst/>
          </a:prstGeom>
          <a:solidFill>
            <a:srgbClr val="1F497D"/>
          </a:solidFill>
          <a:ln w="9525" cap="flat" cmpd="sng">
            <a:solidFill>
              <a:srgbClr val="1F497D"/>
            </a:solidFill>
            <a:prstDash val="solid"/>
            <a:miter lim="800000"/>
            <a:headEnd type="none" w="sm" len="sm"/>
            <a:tailEnd type="none" w="sm" len="sm"/>
          </a:ln>
        </p:spPr>
        <p:txBody>
          <a:bodyPr spcFirstLastPara="1" vert="horz" wrap="square" lIns="91400" tIns="45700" rIns="91400" bIns="45700" rtlCol="0" anchor="ctr" anchorCtr="0">
            <a:noAutofit/>
          </a:bodyPr>
          <a:lstStyle/>
          <a:p>
            <a:r>
              <a:rPr lang="en-US" b="0" dirty="0">
                <a:latin typeface="Times New Roman" panose="02020603050405020304" pitchFamily="18" charset="0"/>
                <a:cs typeface="Times New Roman" panose="02020603050405020304" pitchFamily="18" charset="0"/>
              </a:rPr>
              <a:t>A new paradigm using GENESIS</a:t>
            </a:r>
            <a:br>
              <a:rPr lang="en-US" b="0" dirty="0">
                <a:latin typeface="Times New Roman" panose="02020603050405020304" pitchFamily="18" charset="0"/>
                <a:cs typeface="Times New Roman" panose="02020603050405020304" pitchFamily="18" charset="0"/>
              </a:rPr>
            </a:br>
            <a:r>
              <a:rPr lang="en-US" b="0" dirty="0">
                <a:latin typeface="Times New Roman" panose="02020603050405020304" pitchFamily="18" charset="0"/>
                <a:cs typeface="Times New Roman" panose="02020603050405020304" pitchFamily="18" charset="0"/>
              </a:rPr>
              <a:t>Forward fitting Evaluation to Measurement (example from </a:t>
            </a:r>
            <a:r>
              <a:rPr lang="en-US" b="0" baseline="30000" dirty="0">
                <a:latin typeface="Times New Roman" panose="02020603050405020304" pitchFamily="18" charset="0"/>
                <a:cs typeface="Times New Roman" panose="02020603050405020304" pitchFamily="18" charset="0"/>
              </a:rPr>
              <a:t>56</a:t>
            </a:r>
            <a:r>
              <a:rPr lang="en-US" b="0" dirty="0">
                <a:latin typeface="Times New Roman" panose="02020603050405020304" pitchFamily="18" charset="0"/>
                <a:cs typeface="Times New Roman" panose="02020603050405020304" pitchFamily="18" charset="0"/>
              </a:rPr>
              <a:t>Fe)</a:t>
            </a:r>
            <a:endParaRPr b="0" dirty="0">
              <a:latin typeface="Times New Roman" panose="02020603050405020304" pitchFamily="18" charset="0"/>
              <a:cs typeface="Times New Roman" panose="02020603050405020304" pitchFamily="18" charset="0"/>
            </a:endParaRPr>
          </a:p>
        </p:txBody>
      </p:sp>
      <p:pic>
        <p:nvPicPr>
          <p:cNvPr id="76" name="Google Shape;76;g23bce6f45c9_0_16"/>
          <p:cNvPicPr preferRelativeResize="0"/>
          <p:nvPr/>
        </p:nvPicPr>
        <p:blipFill>
          <a:blip r:embed="rId3">
            <a:alphaModFix/>
          </a:blip>
          <a:stretch>
            <a:fillRect/>
          </a:stretch>
        </p:blipFill>
        <p:spPr>
          <a:xfrm>
            <a:off x="201387" y="801791"/>
            <a:ext cx="11307132" cy="4185434"/>
          </a:xfrm>
          <a:prstGeom prst="rect">
            <a:avLst/>
          </a:prstGeom>
          <a:noFill/>
          <a:ln>
            <a:noFill/>
          </a:ln>
        </p:spPr>
      </p:pic>
      <p:pic>
        <p:nvPicPr>
          <p:cNvPr id="77" name="Google Shape;77;g23bce6f45c9_0_16"/>
          <p:cNvPicPr preferRelativeResize="0"/>
          <p:nvPr/>
        </p:nvPicPr>
        <p:blipFill rotWithShape="1">
          <a:blip r:embed="rId4" cstate="hqprint">
            <a:alphaModFix/>
            <a:extLst>
              <a:ext uri="{28A0092B-C50C-407E-A947-70E740481C1C}">
                <a14:useLocalDpi xmlns:a14="http://schemas.microsoft.com/office/drawing/2010/main"/>
              </a:ext>
            </a:extLst>
          </a:blip>
          <a:srcRect t="7549"/>
          <a:stretch/>
        </p:blipFill>
        <p:spPr>
          <a:xfrm>
            <a:off x="0" y="4153553"/>
            <a:ext cx="3515605" cy="2216443"/>
          </a:xfrm>
          <a:prstGeom prst="rect">
            <a:avLst/>
          </a:prstGeom>
          <a:noFill/>
          <a:ln>
            <a:noFill/>
          </a:ln>
        </p:spPr>
      </p:pic>
      <p:sp>
        <p:nvSpPr>
          <p:cNvPr id="4" name="Rectangle 3">
            <a:extLst>
              <a:ext uri="{FF2B5EF4-FFF2-40B4-BE49-F238E27FC236}">
                <a16:creationId xmlns:a16="http://schemas.microsoft.com/office/drawing/2014/main" id="{28C8D32D-5259-86B2-5E4E-A88FC6BEFD44}"/>
              </a:ext>
            </a:extLst>
          </p:cNvPr>
          <p:cNvSpPr/>
          <p:nvPr/>
        </p:nvSpPr>
        <p:spPr>
          <a:xfrm>
            <a:off x="5995686" y="3729150"/>
            <a:ext cx="3621762" cy="14931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BF6D96E-669B-42A4-B724-009DD9F2C7A6}"/>
              </a:ext>
            </a:extLst>
          </p:cNvPr>
          <p:cNvSpPr/>
          <p:nvPr/>
        </p:nvSpPr>
        <p:spPr>
          <a:xfrm>
            <a:off x="9431571" y="4013928"/>
            <a:ext cx="544133" cy="241625"/>
          </a:xfrm>
          <a:custGeom>
            <a:avLst/>
            <a:gdLst>
              <a:gd name="connsiteX0" fmla="*/ 542080 w 544133"/>
              <a:gd name="connsiteY0" fmla="*/ 119320 h 241625"/>
              <a:gd name="connsiteX1" fmla="*/ 466251 w 544133"/>
              <a:gd name="connsiteY1" fmla="*/ 39031 h 241625"/>
              <a:gd name="connsiteX2" fmla="*/ 296753 w 544133"/>
              <a:gd name="connsiteY2" fmla="*/ 7808 h 241625"/>
              <a:gd name="connsiteX3" fmla="*/ 2361 w 544133"/>
              <a:gd name="connsiteY3" fmla="*/ 181767 h 241625"/>
              <a:gd name="connsiteX4" fmla="*/ 470712 w 544133"/>
              <a:gd name="connsiteY4" fmla="*/ 239753 h 241625"/>
              <a:gd name="connsiteX5" fmla="*/ 542080 w 544133"/>
              <a:gd name="connsiteY5" fmla="*/ 119320 h 24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133" h="241625">
                <a:moveTo>
                  <a:pt x="542080" y="119320"/>
                </a:moveTo>
                <a:cubicBezTo>
                  <a:pt x="541337" y="85866"/>
                  <a:pt x="507139" y="57616"/>
                  <a:pt x="466251" y="39031"/>
                </a:cubicBezTo>
                <a:cubicBezTo>
                  <a:pt x="425363" y="20446"/>
                  <a:pt x="374068" y="-15981"/>
                  <a:pt x="296753" y="7808"/>
                </a:cubicBezTo>
                <a:cubicBezTo>
                  <a:pt x="219438" y="31597"/>
                  <a:pt x="-26632" y="143110"/>
                  <a:pt x="2361" y="181767"/>
                </a:cubicBezTo>
                <a:cubicBezTo>
                  <a:pt x="31354" y="220424"/>
                  <a:pt x="380016" y="249417"/>
                  <a:pt x="470712" y="239753"/>
                </a:cubicBezTo>
                <a:cubicBezTo>
                  <a:pt x="561408" y="230089"/>
                  <a:pt x="542823" y="152774"/>
                  <a:pt x="542080" y="11932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02FE37B-A1A5-6914-C16F-FAA743A50161}"/>
              </a:ext>
            </a:extLst>
          </p:cNvPr>
          <p:cNvCxnSpPr>
            <a:cxnSpLocks/>
          </p:cNvCxnSpPr>
          <p:nvPr/>
        </p:nvCxnSpPr>
        <p:spPr>
          <a:xfrm flipV="1">
            <a:off x="9160625" y="4153553"/>
            <a:ext cx="854758" cy="820609"/>
          </a:xfrm>
          <a:prstGeom prst="straightConnector1">
            <a:avLst/>
          </a:prstGeom>
          <a:ln w="41275">
            <a:tailEnd type="stealth"/>
          </a:ln>
        </p:spPr>
        <p:style>
          <a:lnRef idx="2">
            <a:schemeClr val="accent1"/>
          </a:lnRef>
          <a:fillRef idx="0">
            <a:schemeClr val="accent1"/>
          </a:fillRef>
          <a:effectRef idx="1">
            <a:schemeClr val="accent1"/>
          </a:effectRef>
          <a:fontRef idx="minor">
            <a:schemeClr val="tx1"/>
          </a:fontRef>
        </p:style>
      </p:cxnSp>
      <p:pic>
        <p:nvPicPr>
          <p:cNvPr id="78" name="Google Shape;78;g23bce6f45c9_0_16"/>
          <p:cNvPicPr preferRelativeResize="0"/>
          <p:nvPr/>
        </p:nvPicPr>
        <p:blipFill>
          <a:blip r:embed="rId5">
            <a:alphaModFix/>
          </a:blip>
          <a:stretch>
            <a:fillRect/>
          </a:stretch>
        </p:blipFill>
        <p:spPr>
          <a:xfrm>
            <a:off x="3456398" y="4153554"/>
            <a:ext cx="4465623" cy="2216442"/>
          </a:xfrm>
          <a:prstGeom prst="rect">
            <a:avLst/>
          </a:prstGeom>
          <a:noFill/>
          <a:ln>
            <a:noFill/>
          </a:ln>
        </p:spPr>
      </p:pic>
      <p:pic>
        <p:nvPicPr>
          <p:cNvPr id="9218" name="Picture 2">
            <a:extLst>
              <a:ext uri="{FF2B5EF4-FFF2-40B4-BE49-F238E27FC236}">
                <a16:creationId xmlns:a16="http://schemas.microsoft.com/office/drawing/2014/main" id="{D3B708C7-9533-E83B-65A9-2DAEE2040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8865" y="4925512"/>
            <a:ext cx="1493135" cy="14931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D6C1743-465A-3A4C-D4A0-D17F75E9FA93}"/>
              </a:ext>
            </a:extLst>
          </p:cNvPr>
          <p:cNvSpPr txBox="1"/>
          <p:nvPr/>
        </p:nvSpPr>
        <p:spPr>
          <a:xfrm>
            <a:off x="10698864" y="4544225"/>
            <a:ext cx="1493135"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Josh Brown</a:t>
            </a:r>
          </a:p>
        </p:txBody>
      </p:sp>
      <p:sp>
        <p:nvSpPr>
          <p:cNvPr id="3" name="Rectangle 2">
            <a:extLst>
              <a:ext uri="{FF2B5EF4-FFF2-40B4-BE49-F238E27FC236}">
                <a16:creationId xmlns:a16="http://schemas.microsoft.com/office/drawing/2014/main" id="{0E9B1143-DF40-2F57-73B2-F6D542D3A21F}"/>
              </a:ext>
            </a:extLst>
          </p:cNvPr>
          <p:cNvSpPr/>
          <p:nvPr/>
        </p:nvSpPr>
        <p:spPr>
          <a:xfrm>
            <a:off x="7797338" y="4838619"/>
            <a:ext cx="2729717" cy="1151795"/>
          </a:xfrm>
          <a:prstGeom prst="rect">
            <a:avLst/>
          </a:prstGeom>
          <a:solidFill>
            <a:srgbClr val="00768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Measured</a:t>
            </a:r>
          </a:p>
          <a:p>
            <a:pPr algn="ctr"/>
            <a:r>
              <a:rPr lang="en-US" sz="1400" dirty="0"/>
              <a:t>Neutron spectrum, N(E</a:t>
            </a:r>
            <a:r>
              <a:rPr lang="en-US" sz="1400" baseline="-25000" dirty="0"/>
              <a:t>n</a:t>
            </a:r>
            <a:r>
              <a:rPr lang="en-US" sz="1400" dirty="0"/>
              <a:t>)</a:t>
            </a:r>
          </a:p>
          <a:p>
            <a:pPr algn="ctr"/>
            <a:r>
              <a:rPr lang="en-US" sz="1400" dirty="0"/>
              <a:t>Gamma-ray spectrum, N(E</a:t>
            </a:r>
            <a:r>
              <a:rPr lang="en-US" sz="1400" baseline="-25000" dirty="0">
                <a:latin typeface="Symbol" pitchFamily="2" charset="2"/>
              </a:rPr>
              <a:t>g</a:t>
            </a:r>
            <a:r>
              <a:rPr lang="en-US" sz="1400" dirty="0"/>
              <a:t>)</a:t>
            </a:r>
          </a:p>
          <a:p>
            <a:pPr algn="ctr"/>
            <a:r>
              <a:rPr lang="en-US" sz="1400" dirty="0"/>
              <a:t>Coincident quantities, N(E</a:t>
            </a:r>
            <a:r>
              <a:rPr lang="en-US" sz="1400" baseline="-25000" dirty="0"/>
              <a:t>n</a:t>
            </a:r>
            <a:r>
              <a:rPr lang="en-US" sz="1400" dirty="0"/>
              <a:t>, E</a:t>
            </a:r>
            <a:r>
              <a:rPr lang="en-US" sz="1400" baseline="-25000" dirty="0">
                <a:latin typeface="Symbol" pitchFamily="2" charset="2"/>
              </a:rPr>
              <a:t>g</a:t>
            </a:r>
            <a:r>
              <a:rPr lang="en-US" sz="1400" dirty="0"/>
              <a:t>)</a:t>
            </a:r>
          </a:p>
        </p:txBody>
      </p:sp>
      <p:sp>
        <p:nvSpPr>
          <p:cNvPr id="2" name="TextBox 1">
            <a:extLst>
              <a:ext uri="{FF2B5EF4-FFF2-40B4-BE49-F238E27FC236}">
                <a16:creationId xmlns:a16="http://schemas.microsoft.com/office/drawing/2014/main" id="{C2F2C2A7-F874-9A63-8BF1-84C9FA9BDF20}"/>
              </a:ext>
            </a:extLst>
          </p:cNvPr>
          <p:cNvSpPr txBox="1"/>
          <p:nvPr/>
        </p:nvSpPr>
        <p:spPr>
          <a:xfrm>
            <a:off x="10142582" y="3148391"/>
            <a:ext cx="638316" cy="707886"/>
          </a:xfrm>
          <a:prstGeom prst="rect">
            <a:avLst/>
          </a:prstGeom>
          <a:solidFill>
            <a:srgbClr val="007681"/>
          </a:solidFill>
        </p:spPr>
        <p:txBody>
          <a:bodyPr wrap="none" rtlCol="0">
            <a:spAutoFit/>
          </a:bodyPr>
          <a:lstStyle/>
          <a:p>
            <a:r>
              <a:rPr lang="en-US" sz="4000" b="1" dirty="0">
                <a:solidFill>
                  <a:schemeClr val="bg1"/>
                </a:solidFill>
                <a:latin typeface="Symbol" pitchFamily="2" charset="2"/>
              </a:rPr>
              <a:t>c</a:t>
            </a:r>
            <a:r>
              <a:rPr lang="en-US" sz="4000" b="1" baseline="30000" dirty="0">
                <a:solidFill>
                  <a:schemeClr val="bg1"/>
                </a:solidFill>
                <a:latin typeface="Symbol" pitchFamily="2" charset="2"/>
              </a:rPr>
              <a:t>2</a:t>
            </a:r>
            <a:endParaRPr lang="en-US" sz="4000" b="1" dirty="0">
              <a:solidFill>
                <a:schemeClr val="bg1"/>
              </a:solidFill>
              <a:latin typeface="Symbol" pitchFamily="2" charset="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E52416-5B34-02B8-7426-716D501EB448}"/>
              </a:ext>
            </a:extLst>
          </p:cNvPr>
          <p:cNvSpPr txBox="1">
            <a:spLocks/>
          </p:cNvSpPr>
          <p:nvPr/>
        </p:nvSpPr>
        <p:spPr>
          <a:xfrm>
            <a:off x="0" y="2"/>
            <a:ext cx="12191999" cy="809750"/>
          </a:xfrm>
          <a:prstGeom prst="rect">
            <a:avLst/>
          </a:prstGeom>
          <a:solidFill>
            <a:srgbClr val="1F497D"/>
          </a:solidFill>
        </p:spPr>
        <p:txBody>
          <a:bodyPr vert="horz" lIns="91440" tIns="45720" rIns="91440" bIns="45720" rtlCol="0" anchor="b" anchorCtr="0">
            <a:normAutofit/>
          </a:bodyPr>
          <a:lstStyle>
            <a:lvl1pPr algn="ctr" defTabSz="457200" rtl="0" eaLnBrk="1" latinLnBrk="0" hangingPunct="1">
              <a:spcBef>
                <a:spcPct val="0"/>
              </a:spcBef>
              <a:buNone/>
              <a:defRPr sz="5400" b="1" i="0" kern="1200" cap="none" baseline="0">
                <a:solidFill>
                  <a:schemeClr val="bg1"/>
                </a:solidFill>
                <a:latin typeface="Arial" panose="020B0604020202020204" pitchFamily="34" charset="0"/>
                <a:ea typeface="+mj-ea"/>
                <a:cs typeface="+mj-cs"/>
              </a:defRPr>
            </a:lvl1pPr>
          </a:lstStyle>
          <a:p>
            <a:r>
              <a:rPr lang="en-US" sz="4400" b="0" dirty="0">
                <a:latin typeface="Times New Roman" panose="02020603050405020304" pitchFamily="18" charset="0"/>
                <a:ea typeface="Helvetica" charset="0"/>
                <a:cs typeface="Times New Roman" panose="02020603050405020304" pitchFamily="18" charset="0"/>
              </a:rPr>
              <a:t>Conclusions</a:t>
            </a:r>
          </a:p>
        </p:txBody>
      </p:sp>
      <p:sp>
        <p:nvSpPr>
          <p:cNvPr id="6" name="Content Placeholder 1">
            <a:extLst>
              <a:ext uri="{FF2B5EF4-FFF2-40B4-BE49-F238E27FC236}">
                <a16:creationId xmlns:a16="http://schemas.microsoft.com/office/drawing/2014/main" id="{D82734F0-9117-910A-90A8-EA62720AC0AA}"/>
              </a:ext>
            </a:extLst>
          </p:cNvPr>
          <p:cNvSpPr txBox="1">
            <a:spLocks/>
          </p:cNvSpPr>
          <p:nvPr/>
        </p:nvSpPr>
        <p:spPr>
          <a:xfrm>
            <a:off x="290944" y="809752"/>
            <a:ext cx="11582400" cy="5728699"/>
          </a:xfrm>
          <a:prstGeom prst="rect">
            <a:avLst/>
          </a:prstGeom>
        </p:spPr>
        <p:txBody>
          <a:bodyPr vert="horz" lIns="91440" tIns="45720" rIns="91440" bIns="45720" rtlCol="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380"/>
              </a:spcBef>
              <a:buClr>
                <a:schemeClr val="accent2"/>
              </a:buClr>
              <a:buFont typeface="Arial"/>
              <a:buChar char="–"/>
              <a:defRPr sz="2000" kern="1200" baseline="0">
                <a:solidFill>
                  <a:schemeClr val="tx1"/>
                </a:solidFill>
                <a:latin typeface="Arial" panose="020B0604020202020204" pitchFamily="34" charset="0"/>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baseline="0">
                <a:solidFill>
                  <a:schemeClr val="tx1"/>
                </a:solidFill>
                <a:latin typeface="Arial" panose="020B0604020202020204" pitchFamily="34" charset="0"/>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baseline="0">
                <a:solidFill>
                  <a:schemeClr val="tx1"/>
                </a:solidFill>
                <a:latin typeface="Arial" panose="020B0604020202020204" pitchFamily="34" charset="0"/>
                <a:ea typeface="+mn-ea"/>
                <a:cs typeface="+mn-cs"/>
              </a:defRPr>
            </a:lvl4pPr>
            <a:lvl5pPr marL="1139825" indent="-227013" algn="l" defTabSz="457200" rtl="0" eaLnBrk="1" latinLnBrk="0" hangingPunct="1">
              <a:spcBef>
                <a:spcPct val="20000"/>
              </a:spcBef>
              <a:buClr>
                <a:schemeClr val="accent2"/>
              </a:buClr>
              <a:buFont typeface="Arial"/>
              <a:buChar char="»"/>
              <a:defRPr sz="2000" kern="1200" baseline="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20750" indent="-920750"/>
            <a:r>
              <a:rPr lang="en-US" sz="3200" dirty="0">
                <a:latin typeface="Times New Roman"/>
                <a:cs typeface="Times New Roman"/>
              </a:rPr>
              <a:t>Exciting new staff changes (Basunia, Goldblum) and additions (Wiedeking)</a:t>
            </a:r>
          </a:p>
          <a:p>
            <a:pPr marL="920750" indent="-920750"/>
            <a:r>
              <a:rPr lang="en-US" sz="3200" dirty="0">
                <a:latin typeface="Times New Roman"/>
                <a:cs typeface="Times New Roman"/>
              </a:rPr>
              <a:t>While the core of our group remains nuclear data with outside funding sources allowing us to grow new complementary efforts.</a:t>
            </a:r>
          </a:p>
          <a:p>
            <a:pPr marL="920750" indent="-920750"/>
            <a:r>
              <a:rPr lang="en-US" sz="3200" dirty="0">
                <a:latin typeface="Times New Roman"/>
                <a:cs typeface="Times New Roman"/>
              </a:rPr>
              <a:t>Focus here is on database work.  We’re doing lots of great (and fun!) experimental activities as well.</a:t>
            </a:r>
          </a:p>
          <a:p>
            <a:pPr marL="920750" indent="-920750"/>
            <a:r>
              <a:rPr lang="en-US" sz="3200" dirty="0">
                <a:latin typeface="Times New Roman"/>
                <a:cs typeface="Times New Roman"/>
              </a:rPr>
              <a:t>The NTIL opens many new possibilities to address outstanding nuclear data needs identified in the NSAC report </a:t>
            </a:r>
          </a:p>
        </p:txBody>
      </p:sp>
    </p:spTree>
    <p:extLst>
      <p:ext uri="{BB962C8B-B14F-4D97-AF65-F5344CB8AC3E}">
        <p14:creationId xmlns:p14="http://schemas.microsoft.com/office/powerpoint/2010/main" val="3649217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960106"/>
          </a:xfrm>
        </p:spPr>
        <p:txBody>
          <a:bodyPr/>
          <a:lstStyle/>
          <a:p>
            <a:r>
              <a:rPr lang="en-US" dirty="0">
                <a:latin typeface="Times New Roman" panose="02020603050405020304" pitchFamily="18" charset="0"/>
                <a:cs typeface="Times New Roman" panose="02020603050405020304" pitchFamily="18" charset="0"/>
              </a:rPr>
              <a:t>The Bay Area Nuclear Data Group: 2022→2023</a:t>
            </a:r>
          </a:p>
        </p:txBody>
      </p:sp>
      <p:graphicFrame>
        <p:nvGraphicFramePr>
          <p:cNvPr id="7" name="Table 6">
            <a:extLst>
              <a:ext uri="{FF2B5EF4-FFF2-40B4-BE49-F238E27FC236}">
                <a16:creationId xmlns:a16="http://schemas.microsoft.com/office/drawing/2014/main" id="{82767B42-49C8-974A-B2C6-4F01F4C261D1}"/>
              </a:ext>
            </a:extLst>
          </p:cNvPr>
          <p:cNvGraphicFramePr>
            <a:graphicFrameLocks noGrp="1"/>
          </p:cNvGraphicFramePr>
          <p:nvPr>
            <p:extLst>
              <p:ext uri="{D42A27DB-BD31-4B8C-83A1-F6EECF244321}">
                <p14:modId xmlns:p14="http://schemas.microsoft.com/office/powerpoint/2010/main" val="606033836"/>
              </p:ext>
            </p:extLst>
          </p:nvPr>
        </p:nvGraphicFramePr>
        <p:xfrm>
          <a:off x="286604" y="1163227"/>
          <a:ext cx="6673753" cy="5194043"/>
        </p:xfrm>
        <a:graphic>
          <a:graphicData uri="http://schemas.openxmlformats.org/drawingml/2006/table">
            <a:tbl>
              <a:tblPr>
                <a:tableStyleId>{5C22544A-7EE6-4342-B048-85BDC9FD1C3A}</a:tableStyleId>
              </a:tblPr>
              <a:tblGrid>
                <a:gridCol w="1072952">
                  <a:extLst>
                    <a:ext uri="{9D8B030D-6E8A-4147-A177-3AD203B41FA5}">
                      <a16:colId xmlns:a16="http://schemas.microsoft.com/office/drawing/2014/main" val="4279894767"/>
                    </a:ext>
                  </a:extLst>
                </a:gridCol>
                <a:gridCol w="837734">
                  <a:extLst>
                    <a:ext uri="{9D8B030D-6E8A-4147-A177-3AD203B41FA5}">
                      <a16:colId xmlns:a16="http://schemas.microsoft.com/office/drawing/2014/main" val="1068120366"/>
                    </a:ext>
                  </a:extLst>
                </a:gridCol>
                <a:gridCol w="1119116">
                  <a:extLst>
                    <a:ext uri="{9D8B030D-6E8A-4147-A177-3AD203B41FA5}">
                      <a16:colId xmlns:a16="http://schemas.microsoft.com/office/drawing/2014/main" val="1757179078"/>
                    </a:ext>
                  </a:extLst>
                </a:gridCol>
                <a:gridCol w="2035610">
                  <a:extLst>
                    <a:ext uri="{9D8B030D-6E8A-4147-A177-3AD203B41FA5}">
                      <a16:colId xmlns:a16="http://schemas.microsoft.com/office/drawing/2014/main" val="1576150660"/>
                    </a:ext>
                  </a:extLst>
                </a:gridCol>
                <a:gridCol w="1608341">
                  <a:extLst>
                    <a:ext uri="{9D8B030D-6E8A-4147-A177-3AD203B41FA5}">
                      <a16:colId xmlns:a16="http://schemas.microsoft.com/office/drawing/2014/main" val="1971397026"/>
                    </a:ext>
                  </a:extLst>
                </a:gridCol>
              </a:tblGrid>
              <a:tr h="167164">
                <a:tc>
                  <a:txBody>
                    <a:bodyPr/>
                    <a:lstStyle/>
                    <a:p>
                      <a:pPr algn="l" fontAlgn="b"/>
                      <a:r>
                        <a:rPr lang="en-US" sz="1600" b="1" u="sng" strike="noStrike" dirty="0">
                          <a:effectLst/>
                        </a:rPr>
                        <a:t>Last</a:t>
                      </a:r>
                      <a:endParaRPr lang="en-US" sz="1600" b="1" i="0" u="sng"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u="sng" strike="noStrike" dirty="0">
                          <a:effectLst/>
                        </a:rPr>
                        <a:t>First</a:t>
                      </a:r>
                      <a:endParaRPr lang="en-US" sz="1600" b="1" i="0" u="sng"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u="sng" strike="noStrike" dirty="0">
                          <a:effectLst/>
                        </a:rPr>
                        <a:t>Institution</a:t>
                      </a:r>
                      <a:endParaRPr lang="en-US" sz="1600" b="1" i="0" u="sng"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u="sng" strike="noStrike" dirty="0">
                          <a:effectLst/>
                        </a:rPr>
                        <a:t>Position</a:t>
                      </a:r>
                      <a:endParaRPr lang="en-US" sz="1600" b="1" i="0" u="sng"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u="sng" strike="noStrike" dirty="0">
                          <a:effectLst/>
                        </a:rPr>
                        <a:t>Support</a:t>
                      </a:r>
                      <a:endParaRPr lang="en-US" sz="1600" b="1" i="0" u="sng"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92841685"/>
                  </a:ext>
                </a:extLst>
              </a:tr>
              <a:tr h="152400">
                <a:tc>
                  <a:txBody>
                    <a:bodyPr/>
                    <a:lstStyle/>
                    <a:p>
                      <a:pPr algn="l" fontAlgn="b"/>
                      <a:r>
                        <a:rPr lang="en-US" sz="1400" u="none" strike="noStrike" dirty="0">
                          <a:effectLst/>
                        </a:rPr>
                        <a:t>Apgar</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Catherine</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UCB</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Grad Student</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Isotopes</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934222261"/>
                  </a:ext>
                </a:extLst>
              </a:tr>
              <a:tr h="152400">
                <a:tc>
                  <a:txBody>
                    <a:bodyPr/>
                    <a:lstStyle/>
                    <a:p>
                      <a:pPr algn="l" fontAlgn="b"/>
                      <a:r>
                        <a:rPr lang="en-US" sz="1400" u="none" strike="noStrike" dirty="0">
                          <a:effectLst/>
                        </a:rPr>
                        <a:t>Araj</a:t>
                      </a:r>
                      <a:endParaRPr lang="en-US" sz="1400" b="0" i="1"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Ruby</a:t>
                      </a:r>
                      <a:endParaRPr lang="en-US" sz="1400" b="0" i="1"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UCB</a:t>
                      </a:r>
                      <a:endParaRPr lang="en-US" sz="1400" b="0" i="1"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Grad Student</a:t>
                      </a:r>
                      <a:endParaRPr lang="en-US" sz="1400" b="0" i="1"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NSSC/LLNL</a:t>
                      </a:r>
                      <a:endParaRPr lang="en-US" sz="1400" b="0" i="1"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48595223"/>
                  </a:ext>
                </a:extLst>
              </a:tr>
              <a:tr h="281995">
                <a:tc>
                  <a:txBody>
                    <a:bodyPr/>
                    <a:lstStyle/>
                    <a:p>
                      <a:pPr algn="l" fontAlgn="b"/>
                      <a:r>
                        <a:rPr lang="en-US" sz="1400" b="1" u="none" strike="noStrike" dirty="0">
                          <a:effectLst/>
                        </a:rPr>
                        <a:t>Basunia</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Shamsu</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LBNL</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Research Scientist</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NP (100%)</a:t>
                      </a:r>
                      <a:endParaRPr lang="en-US" sz="14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453374784"/>
                  </a:ext>
                </a:extLst>
              </a:tr>
              <a:tr h="152400">
                <a:tc>
                  <a:txBody>
                    <a:bodyPr/>
                    <a:lstStyle/>
                    <a:p>
                      <a:pPr algn="l" fontAlgn="b"/>
                      <a:r>
                        <a:rPr lang="en-US" sz="1400" b="1" u="none" strike="noStrike" dirty="0">
                          <a:effectLst/>
                        </a:rPr>
                        <a:t>Batchelder</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Jon</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UCB</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Research Engineer</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NP (75%)</a:t>
                      </a:r>
                      <a:endParaRPr lang="en-US" sz="14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312447285"/>
                  </a:ext>
                </a:extLst>
              </a:tr>
              <a:tr h="152400">
                <a:tc>
                  <a:txBody>
                    <a:bodyPr/>
                    <a:lstStyle/>
                    <a:p>
                      <a:pPr algn="l" fontAlgn="b"/>
                      <a:r>
                        <a:rPr lang="en-US" sz="1400" b="1" u="none" strike="noStrike" dirty="0">
                          <a:effectLst/>
                        </a:rPr>
                        <a:t>Bernstein</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Lee</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UCB/LBNL</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Joint Faculty Staff</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NP/UC (37.5%)</a:t>
                      </a:r>
                      <a:endParaRPr lang="en-US" sz="14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609419623"/>
                  </a:ext>
                </a:extLst>
              </a:tr>
              <a:tr h="152400">
                <a:tc>
                  <a:txBody>
                    <a:bodyPr/>
                    <a:lstStyle/>
                    <a:p>
                      <a:pPr algn="l" fontAlgn="b"/>
                      <a:r>
                        <a:rPr lang="en-US" sz="1400" u="none" strike="noStrike" dirty="0">
                          <a:effectLst/>
                        </a:rPr>
                        <a:t>Brand</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Chris</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UCB</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Grad Student</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LLNL</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10153799"/>
                  </a:ext>
                </a:extLst>
              </a:tr>
              <a:tr h="152400">
                <a:tc>
                  <a:txBody>
                    <a:bodyPr/>
                    <a:lstStyle/>
                    <a:p>
                      <a:pPr algn="l" fontAlgn="b"/>
                      <a:r>
                        <a:rPr lang="en-US" sz="1400" b="1" u="none" strike="noStrike" dirty="0">
                          <a:effectLst/>
                        </a:rPr>
                        <a:t>Brown</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Josh</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UCB</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Research Engineer</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NE/NP (10%)</a:t>
                      </a:r>
                      <a:endParaRPr lang="en-US" sz="14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207329870"/>
                  </a:ext>
                </a:extLst>
              </a:tr>
              <a:tr h="152400">
                <a:tc>
                  <a:txBody>
                    <a:bodyPr/>
                    <a:lstStyle/>
                    <a:p>
                      <a:pPr algn="l" fontAlgn="b"/>
                      <a:r>
                        <a:rPr lang="en-US" sz="1600" b="1" i="0" u="none" strike="noStrike" dirty="0">
                          <a:effectLst/>
                        </a:rPr>
                        <a:t>Goldblum</a:t>
                      </a:r>
                      <a:endParaRPr lang="en-US" sz="16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i="0" u="none" strike="noStrike" dirty="0">
                          <a:effectLst/>
                        </a:rPr>
                        <a:t>Bethany</a:t>
                      </a:r>
                      <a:endParaRPr lang="en-US" sz="16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i="0" u="none" strike="noStrike" dirty="0">
                          <a:effectLst/>
                        </a:rPr>
                        <a:t>UCB/LBNL</a:t>
                      </a:r>
                      <a:endParaRPr lang="en-US" sz="16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i="0" u="none" strike="noStrike" dirty="0">
                          <a:effectLst/>
                        </a:rPr>
                        <a:t>Staff Scientist</a:t>
                      </a:r>
                      <a:endParaRPr lang="en-US" sz="16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i="0" u="none" strike="noStrike" dirty="0">
                          <a:effectLst/>
                        </a:rPr>
                        <a:t>NP/UC (33%)</a:t>
                      </a:r>
                      <a:endParaRPr lang="en-US" sz="16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2469330"/>
                  </a:ext>
                </a:extLst>
              </a:tr>
              <a:tr h="152400">
                <a:tc>
                  <a:txBody>
                    <a:bodyPr/>
                    <a:lstStyle/>
                    <a:p>
                      <a:pPr algn="l" fontAlgn="b"/>
                      <a:r>
                        <a:rPr lang="en-US" sz="1400" u="none" strike="noStrike" dirty="0">
                          <a:effectLst/>
                        </a:rPr>
                        <a:t>Gordon</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Joey</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UCB</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Grad Student</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NE/LLNL</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4685518"/>
                  </a:ext>
                </a:extLst>
              </a:tr>
              <a:tr h="152400">
                <a:tc>
                  <a:txBody>
                    <a:bodyPr/>
                    <a:lstStyle/>
                    <a:p>
                      <a:pPr algn="l" fontAlgn="b"/>
                      <a:r>
                        <a:rPr lang="en-US" sz="1400" b="1" u="none" strike="noStrike" dirty="0">
                          <a:effectLst/>
                        </a:rPr>
                        <a:t>Hurst</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Aaron</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UCB</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Research Engineer</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NP/NA-22 (30%)</a:t>
                      </a:r>
                      <a:endParaRPr lang="en-US" sz="14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97401902"/>
                  </a:ext>
                </a:extLst>
              </a:tr>
              <a:tr h="152400">
                <a:tc>
                  <a:txBody>
                    <a:bodyPr/>
                    <a:lstStyle/>
                    <a:p>
                      <a:pPr algn="l" fontAlgn="b"/>
                      <a:r>
                        <a:rPr lang="en-US" sz="1400" u="none" strike="noStrike" dirty="0">
                          <a:effectLst/>
                        </a:rPr>
                        <a:t>Laplace</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Thibault</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UCB</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Research Engineer</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NSSC/NA-22</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168259724"/>
                  </a:ext>
                </a:extLst>
              </a:tr>
              <a:tr h="152400">
                <a:tc>
                  <a:txBody>
                    <a:bodyPr/>
                    <a:lstStyle/>
                    <a:p>
                      <a:pPr algn="l" fontAlgn="b"/>
                      <a:r>
                        <a:rPr lang="en-US" sz="1400" u="none" strike="noStrike" dirty="0">
                          <a:effectLst/>
                        </a:rPr>
                        <a:t>Nagel</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Tyler</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UCB</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Grad Student</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NE</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078580188"/>
                  </a:ext>
                </a:extLst>
              </a:tr>
              <a:tr h="152400">
                <a:tc>
                  <a:txBody>
                    <a:bodyPr/>
                    <a:lstStyle/>
                    <a:p>
                      <a:pPr algn="l" fontAlgn="b"/>
                      <a:r>
                        <a:rPr lang="en-US" sz="1400" b="0" i="0" u="none" strike="noStrike" dirty="0">
                          <a:solidFill>
                            <a:srgbClr val="000000"/>
                          </a:solidFill>
                          <a:effectLst/>
                          <a:latin typeface="+mn-lt"/>
                        </a:rPr>
                        <a:t>Rice</a:t>
                      </a:r>
                    </a:p>
                  </a:txBody>
                  <a:tcPr marL="7144" marR="7144" marT="7144" marB="0" anchor="b"/>
                </a:tc>
                <a:tc>
                  <a:txBody>
                    <a:bodyPr/>
                    <a:lstStyle/>
                    <a:p>
                      <a:pPr algn="l" fontAlgn="b"/>
                      <a:r>
                        <a:rPr lang="en-US" sz="1400" b="0" i="0" u="none" strike="noStrike" dirty="0">
                          <a:solidFill>
                            <a:srgbClr val="000000"/>
                          </a:solidFill>
                          <a:effectLst/>
                          <a:latin typeface="+mn-lt"/>
                        </a:rPr>
                        <a:t>Emma</a:t>
                      </a:r>
                    </a:p>
                  </a:txBody>
                  <a:tcPr marL="7144" marR="7144" marT="7144" marB="0" anchor="b"/>
                </a:tc>
                <a:tc>
                  <a:txBody>
                    <a:bodyPr/>
                    <a:lstStyle/>
                    <a:p>
                      <a:pPr algn="l" fontAlgn="b"/>
                      <a:r>
                        <a:rPr lang="en-US" sz="1400" b="0" i="0" u="none" strike="noStrike" dirty="0">
                          <a:solidFill>
                            <a:srgbClr val="000000"/>
                          </a:solidFill>
                          <a:effectLst/>
                          <a:latin typeface="+mn-lt"/>
                        </a:rPr>
                        <a:t>UCB/LBNL</a:t>
                      </a:r>
                    </a:p>
                  </a:txBody>
                  <a:tcPr marL="7144" marR="7144" marT="7144" marB="0" anchor="b"/>
                </a:tc>
                <a:tc>
                  <a:txBody>
                    <a:bodyPr/>
                    <a:lstStyle/>
                    <a:p>
                      <a:pPr algn="l" fontAlgn="b"/>
                      <a:r>
                        <a:rPr lang="en-US" sz="1400" b="0" i="0" u="none" strike="noStrike" dirty="0">
                          <a:solidFill>
                            <a:srgbClr val="000000"/>
                          </a:solidFill>
                          <a:effectLst/>
                          <a:latin typeface="+mn-lt"/>
                        </a:rPr>
                        <a:t>Grad Student</a:t>
                      </a:r>
                    </a:p>
                  </a:txBody>
                  <a:tcPr marL="7144" marR="7144" marT="7144" marB="0" anchor="b"/>
                </a:tc>
                <a:tc>
                  <a:txBody>
                    <a:bodyPr/>
                    <a:lstStyle/>
                    <a:p>
                      <a:pPr algn="l" fontAlgn="b"/>
                      <a:r>
                        <a:rPr lang="en-US" sz="1400" b="0" i="0" u="none" strike="noStrike" dirty="0">
                          <a:solidFill>
                            <a:srgbClr val="000000"/>
                          </a:solidFill>
                          <a:effectLst/>
                          <a:latin typeface="+mn-lt"/>
                        </a:rPr>
                        <a:t>LBNL</a:t>
                      </a:r>
                    </a:p>
                  </a:txBody>
                  <a:tcPr marL="7144" marR="7144" marT="7144" marB="0" anchor="b"/>
                </a:tc>
                <a:extLst>
                  <a:ext uri="{0D108BD9-81ED-4DB2-BD59-A6C34878D82A}">
                    <a16:rowId xmlns:a16="http://schemas.microsoft.com/office/drawing/2014/main" val="429476817"/>
                  </a:ext>
                </a:extLst>
              </a:tr>
              <a:tr h="152400">
                <a:tc>
                  <a:txBody>
                    <a:bodyPr/>
                    <a:lstStyle/>
                    <a:p>
                      <a:pPr algn="l" fontAlgn="b"/>
                      <a:r>
                        <a:rPr lang="en-US" sz="1400" u="none" strike="noStrike" dirty="0">
                          <a:effectLst/>
                        </a:rPr>
                        <a:t>Thatcher</a:t>
                      </a:r>
                      <a:endParaRPr lang="en-US" sz="1400" b="0" i="1"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Devin</a:t>
                      </a:r>
                      <a:endParaRPr lang="en-US" sz="1400" b="0" i="1"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LBNL</a:t>
                      </a:r>
                      <a:endParaRPr lang="en-US" sz="1400" b="0" i="1"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Grad Student</a:t>
                      </a:r>
                      <a:endParaRPr lang="en-US" sz="1400" b="0" i="1"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LBNL</a:t>
                      </a:r>
                      <a:endParaRPr lang="en-US" sz="1400" b="0" i="1"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71661164"/>
                  </a:ext>
                </a:extLst>
              </a:tr>
              <a:tr h="152400">
                <a:tc>
                  <a:txBody>
                    <a:bodyPr/>
                    <a:lstStyle/>
                    <a:p>
                      <a:pPr algn="l" fontAlgn="b"/>
                      <a:r>
                        <a:rPr lang="en-US" sz="1400" b="1" u="none" strike="noStrike" dirty="0">
                          <a:effectLst/>
                        </a:rPr>
                        <a:t>Voyles</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Andrew</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UCB</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Research Engineer</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1" u="none" strike="noStrike" dirty="0">
                          <a:effectLst/>
                        </a:rPr>
                        <a:t>Isotopes/NP (25%)</a:t>
                      </a:r>
                      <a:endParaRPr lang="en-US" sz="14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331450"/>
                  </a:ext>
                </a:extLst>
              </a:tr>
              <a:tr h="152400">
                <a:tc>
                  <a:txBody>
                    <a:bodyPr/>
                    <a:lstStyle/>
                    <a:p>
                      <a:pPr algn="l" fontAlgn="b"/>
                      <a:r>
                        <a:rPr lang="en-US" sz="1400" b="0" i="0" u="none" strike="noStrike" dirty="0">
                          <a:solidFill>
                            <a:srgbClr val="000000"/>
                          </a:solidFill>
                          <a:effectLst/>
                          <a:latin typeface="Calibri" panose="020F0502020204030204" pitchFamily="34" charset="0"/>
                        </a:rPr>
                        <a:t>Myers</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Keenan</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UCB</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Grad Student</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NNSA/SSAA</a:t>
                      </a:r>
                    </a:p>
                  </a:txBody>
                  <a:tcPr marL="7144" marR="7144" marT="7144" marB="0" anchor="b"/>
                </a:tc>
                <a:extLst>
                  <a:ext uri="{0D108BD9-81ED-4DB2-BD59-A6C34878D82A}">
                    <a16:rowId xmlns:a16="http://schemas.microsoft.com/office/drawing/2014/main" val="545750665"/>
                  </a:ext>
                </a:extLst>
              </a:tr>
              <a:tr h="152400">
                <a:tc>
                  <a:txBody>
                    <a:bodyPr/>
                    <a:lstStyle/>
                    <a:p>
                      <a:pPr algn="l" fontAlgn="b"/>
                      <a:r>
                        <a:rPr lang="en-US" sz="1400" b="0" i="0" u="none" strike="noStrike" dirty="0">
                          <a:solidFill>
                            <a:srgbClr val="000000"/>
                          </a:solidFill>
                          <a:effectLst/>
                          <a:latin typeface="Calibri" panose="020F0502020204030204" pitchFamily="34" charset="0"/>
                        </a:rPr>
                        <a:t>Jacob</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Robert</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UCB</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Grad Student</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Google</a:t>
                      </a:r>
                    </a:p>
                  </a:txBody>
                  <a:tcPr marL="7144" marR="7144" marT="7144" marB="0" anchor="b"/>
                </a:tc>
                <a:extLst>
                  <a:ext uri="{0D108BD9-81ED-4DB2-BD59-A6C34878D82A}">
                    <a16:rowId xmlns:a16="http://schemas.microsoft.com/office/drawing/2014/main" val="510592317"/>
                  </a:ext>
                </a:extLst>
              </a:tr>
              <a:tr h="152400">
                <a:tc>
                  <a:txBody>
                    <a:bodyPr/>
                    <a:lstStyle/>
                    <a:p>
                      <a:pPr algn="l" fontAlgn="b"/>
                      <a:r>
                        <a:rPr lang="en-US" sz="1400" b="0" i="0" u="none" strike="noStrike" dirty="0">
                          <a:solidFill>
                            <a:srgbClr val="000000"/>
                          </a:solidFill>
                          <a:effectLst/>
                          <a:latin typeface="Calibri" panose="020F0502020204030204" pitchFamily="34" charset="0"/>
                        </a:rPr>
                        <a:t>Rose</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Greg</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UCB</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Grad Student</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LLNL</a:t>
                      </a:r>
                    </a:p>
                  </a:txBody>
                  <a:tcPr marL="7144" marR="7144" marT="7144" marB="0" anchor="b"/>
                </a:tc>
                <a:extLst>
                  <a:ext uri="{0D108BD9-81ED-4DB2-BD59-A6C34878D82A}">
                    <a16:rowId xmlns:a16="http://schemas.microsoft.com/office/drawing/2014/main" val="2778052424"/>
                  </a:ext>
                </a:extLst>
              </a:tr>
              <a:tr h="152400">
                <a:tc>
                  <a:txBody>
                    <a:bodyPr/>
                    <a:lstStyle/>
                    <a:p>
                      <a:pPr algn="l" fontAlgn="b"/>
                      <a:r>
                        <a:rPr lang="en-US" sz="1400" b="0" i="0" u="none" strike="noStrike" dirty="0">
                          <a:solidFill>
                            <a:srgbClr val="000000"/>
                          </a:solidFill>
                          <a:effectLst/>
                          <a:latin typeface="Calibri" panose="020F0502020204030204" pitchFamily="34" charset="0"/>
                        </a:rPr>
                        <a:t>Hernandez</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Isabel</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UCB</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Grad Student</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NSSC</a:t>
                      </a:r>
                    </a:p>
                  </a:txBody>
                  <a:tcPr marL="7144" marR="7144" marT="7144" marB="0" anchor="b"/>
                </a:tc>
                <a:extLst>
                  <a:ext uri="{0D108BD9-81ED-4DB2-BD59-A6C34878D82A}">
                    <a16:rowId xmlns:a16="http://schemas.microsoft.com/office/drawing/2014/main" val="595080868"/>
                  </a:ext>
                </a:extLst>
              </a:tr>
              <a:tr h="152400">
                <a:tc>
                  <a:txBody>
                    <a:bodyPr/>
                    <a:lstStyle/>
                    <a:p>
                      <a:pPr algn="l" fontAlgn="b"/>
                      <a:r>
                        <a:rPr lang="en-US" sz="1400" b="0" i="0" u="none" strike="noStrike" dirty="0">
                          <a:solidFill>
                            <a:srgbClr val="000000"/>
                          </a:solidFill>
                          <a:effectLst/>
                          <a:latin typeface="Calibri" panose="020F0502020204030204" pitchFamily="34" charset="0"/>
                        </a:rPr>
                        <a:t>Lee</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Abby</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UCB</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Grad Student</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Chancellor’s Fellow</a:t>
                      </a:r>
                    </a:p>
                  </a:txBody>
                  <a:tcPr marL="7144" marR="7144" marT="7144" marB="0" anchor="b"/>
                </a:tc>
                <a:extLst>
                  <a:ext uri="{0D108BD9-81ED-4DB2-BD59-A6C34878D82A}">
                    <a16:rowId xmlns:a16="http://schemas.microsoft.com/office/drawing/2014/main" val="1663424598"/>
                  </a:ext>
                </a:extLst>
              </a:tr>
              <a:tr h="152400">
                <a:tc>
                  <a:txBody>
                    <a:bodyPr/>
                    <a:lstStyle/>
                    <a:p>
                      <a:pPr algn="l" fontAlgn="b"/>
                      <a:r>
                        <a:rPr lang="en-US" sz="1400" b="0" i="0" u="none" strike="noStrike" dirty="0">
                          <a:solidFill>
                            <a:srgbClr val="000000"/>
                          </a:solidFill>
                          <a:effectLst/>
                          <a:latin typeface="Calibri" panose="020F0502020204030204" pitchFamily="34" charset="0"/>
                        </a:rPr>
                        <a:t>Sun</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Dajie</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UCB</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Postdoc</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NorthStar</a:t>
                      </a:r>
                    </a:p>
                  </a:txBody>
                  <a:tcPr marL="7144" marR="7144" marT="7144" marB="0" anchor="b"/>
                </a:tc>
                <a:extLst>
                  <a:ext uri="{0D108BD9-81ED-4DB2-BD59-A6C34878D82A}">
                    <a16:rowId xmlns:a16="http://schemas.microsoft.com/office/drawing/2014/main" val="3592042298"/>
                  </a:ext>
                </a:extLst>
              </a:tr>
              <a:tr h="152400">
                <a:tc>
                  <a:txBody>
                    <a:bodyPr/>
                    <a:lstStyle/>
                    <a:p>
                      <a:pPr algn="l" fontAlgn="b"/>
                      <a:r>
                        <a:rPr lang="en-US" sz="1400" b="0" i="0" u="none" strike="noStrike" dirty="0">
                          <a:solidFill>
                            <a:srgbClr val="000000"/>
                          </a:solidFill>
                          <a:effectLst/>
                          <a:latin typeface="Calibri" panose="020F0502020204030204" pitchFamily="34" charset="0"/>
                        </a:rPr>
                        <a:t>Georgiadou</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Anastasia</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UCB</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Postdoc</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DOE-NE/NA-22</a:t>
                      </a:r>
                    </a:p>
                  </a:txBody>
                  <a:tcPr marL="7144" marR="7144" marT="7144" marB="0" anchor="b"/>
                </a:tc>
                <a:extLst>
                  <a:ext uri="{0D108BD9-81ED-4DB2-BD59-A6C34878D82A}">
                    <a16:rowId xmlns:a16="http://schemas.microsoft.com/office/drawing/2014/main" val="2751430237"/>
                  </a:ext>
                </a:extLst>
              </a:tr>
            </a:tbl>
          </a:graphicData>
        </a:graphic>
      </p:graphicFrame>
      <p:graphicFrame>
        <p:nvGraphicFramePr>
          <p:cNvPr id="8" name="Table 7">
            <a:extLst>
              <a:ext uri="{FF2B5EF4-FFF2-40B4-BE49-F238E27FC236}">
                <a16:creationId xmlns:a16="http://schemas.microsoft.com/office/drawing/2014/main" id="{62B99EF6-0D73-6349-82B2-1DFE28BDC77F}"/>
              </a:ext>
            </a:extLst>
          </p:cNvPr>
          <p:cNvGraphicFramePr>
            <a:graphicFrameLocks noGrp="1"/>
          </p:cNvGraphicFramePr>
          <p:nvPr>
            <p:extLst>
              <p:ext uri="{D42A27DB-BD31-4B8C-83A1-F6EECF244321}">
                <p14:modId xmlns:p14="http://schemas.microsoft.com/office/powerpoint/2010/main" val="551281875"/>
              </p:ext>
            </p:extLst>
          </p:nvPr>
        </p:nvGraphicFramePr>
        <p:xfrm>
          <a:off x="7312963" y="1517273"/>
          <a:ext cx="4501252" cy="912496"/>
        </p:xfrm>
        <a:graphic>
          <a:graphicData uri="http://schemas.openxmlformats.org/drawingml/2006/table">
            <a:tbl>
              <a:tblPr>
                <a:tableStyleId>{5C22544A-7EE6-4342-B048-85BDC9FD1C3A}</a:tableStyleId>
              </a:tblPr>
              <a:tblGrid>
                <a:gridCol w="1115622">
                  <a:extLst>
                    <a:ext uri="{9D8B030D-6E8A-4147-A177-3AD203B41FA5}">
                      <a16:colId xmlns:a16="http://schemas.microsoft.com/office/drawing/2014/main" val="1217388910"/>
                    </a:ext>
                  </a:extLst>
                </a:gridCol>
                <a:gridCol w="1178685">
                  <a:extLst>
                    <a:ext uri="{9D8B030D-6E8A-4147-A177-3AD203B41FA5}">
                      <a16:colId xmlns:a16="http://schemas.microsoft.com/office/drawing/2014/main" val="133397362"/>
                    </a:ext>
                  </a:extLst>
                </a:gridCol>
                <a:gridCol w="1081632">
                  <a:extLst>
                    <a:ext uri="{9D8B030D-6E8A-4147-A177-3AD203B41FA5}">
                      <a16:colId xmlns:a16="http://schemas.microsoft.com/office/drawing/2014/main" val="2266134938"/>
                    </a:ext>
                  </a:extLst>
                </a:gridCol>
                <a:gridCol w="1125313">
                  <a:extLst>
                    <a:ext uri="{9D8B030D-6E8A-4147-A177-3AD203B41FA5}">
                      <a16:colId xmlns:a16="http://schemas.microsoft.com/office/drawing/2014/main" val="3590955796"/>
                    </a:ext>
                  </a:extLst>
                </a:gridCol>
              </a:tblGrid>
              <a:tr h="190024">
                <a:tc>
                  <a:txBody>
                    <a:bodyPr/>
                    <a:lstStyle/>
                    <a:p>
                      <a:pPr algn="l" fontAlgn="b"/>
                      <a:r>
                        <a:rPr lang="en-US" sz="1600" b="1" u="sng" strike="noStrike" dirty="0">
                          <a:effectLst/>
                        </a:rPr>
                        <a:t>Last</a:t>
                      </a:r>
                      <a:endParaRPr lang="en-US" sz="1600" b="1" i="0" u="sng"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u="sng" strike="noStrike" dirty="0">
                          <a:effectLst/>
                        </a:rPr>
                        <a:t>First</a:t>
                      </a:r>
                      <a:endParaRPr lang="en-US" sz="1600" b="1" i="0" u="sng"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u="sng" strike="noStrike" dirty="0">
                          <a:effectLst/>
                        </a:rPr>
                        <a:t>Project</a:t>
                      </a:r>
                      <a:endParaRPr lang="en-US" sz="1600" b="1" i="0" u="sng"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u="sng" strike="noStrike" dirty="0">
                          <a:effectLst/>
                        </a:rPr>
                        <a:t>Grad</a:t>
                      </a:r>
                      <a:endParaRPr lang="en-US" sz="1600" b="1" i="0" u="sng"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53591618"/>
                  </a:ext>
                </a:extLst>
              </a:tr>
              <a:tr h="0">
                <a:tc>
                  <a:txBody>
                    <a:bodyPr/>
                    <a:lstStyle/>
                    <a:p>
                      <a:pPr algn="l" fontAlgn="b"/>
                      <a:r>
                        <a:rPr lang="en-US" sz="1400" u="none" strike="noStrike" dirty="0">
                          <a:effectLst/>
                        </a:rPr>
                        <a:t>Hebert</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Rebecca</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Isotopes</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2025</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68516151"/>
                  </a:ext>
                </a:extLst>
              </a:tr>
              <a:tr h="167164">
                <a:tc>
                  <a:txBody>
                    <a:bodyPr/>
                    <a:lstStyle/>
                    <a:p>
                      <a:pPr algn="l" fontAlgn="b"/>
                      <a:r>
                        <a:rPr lang="en-US" sz="1400" b="0" i="0" u="none" strike="noStrike" dirty="0">
                          <a:solidFill>
                            <a:srgbClr val="000000"/>
                          </a:solidFill>
                          <a:effectLst/>
                          <a:latin typeface="Calibri" panose="020F0502020204030204" pitchFamily="34" charset="0"/>
                        </a:rPr>
                        <a:t>Tannous</a:t>
                      </a:r>
                    </a:p>
                  </a:txBody>
                  <a:tcPr marL="7144" marR="7144" marT="7144" marB="0" anchor="b"/>
                </a:tc>
                <a:tc>
                  <a:txBody>
                    <a:bodyPr/>
                    <a:lstStyle/>
                    <a:p>
                      <a:pPr algn="l" fontAlgn="b"/>
                      <a:r>
                        <a:rPr lang="en-US" sz="1400" u="none" strike="noStrike" dirty="0">
                          <a:effectLst/>
                        </a:rPr>
                        <a:t>Speero</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BELLA</a:t>
                      </a:r>
                    </a:p>
                  </a:txBody>
                  <a:tcPr marL="7144" marR="7144" marT="7144" marB="0" anchor="b"/>
                </a:tc>
                <a:tc>
                  <a:txBody>
                    <a:bodyPr/>
                    <a:lstStyle/>
                    <a:p>
                      <a:pPr algn="l" fontAlgn="b"/>
                      <a:r>
                        <a:rPr lang="en-US" sz="1400" u="none" strike="noStrike" dirty="0">
                          <a:effectLst/>
                        </a:rPr>
                        <a:t>2023</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22541105"/>
                  </a:ext>
                </a:extLst>
              </a:tr>
              <a:tr h="167164">
                <a:tc>
                  <a:txBody>
                    <a:bodyPr/>
                    <a:lstStyle/>
                    <a:p>
                      <a:pPr algn="l" fontAlgn="b"/>
                      <a:r>
                        <a:rPr lang="en-US" sz="1400" b="1" i="0" u="none" strike="noStrike" dirty="0">
                          <a:solidFill>
                            <a:srgbClr val="000000"/>
                          </a:solidFill>
                          <a:effectLst/>
                          <a:latin typeface="+mn-lt"/>
                        </a:rPr>
                        <a:t>Goyal</a:t>
                      </a:r>
                    </a:p>
                  </a:txBody>
                  <a:tcPr marL="7144" marR="7144" marT="7144" marB="0" anchor="b"/>
                </a:tc>
                <a:tc>
                  <a:txBody>
                    <a:bodyPr/>
                    <a:lstStyle/>
                    <a:p>
                      <a:pPr algn="l" fontAlgn="b"/>
                      <a:r>
                        <a:rPr lang="en-US" sz="1400" b="1" i="0" u="none" strike="noStrike" dirty="0">
                          <a:solidFill>
                            <a:srgbClr val="000000"/>
                          </a:solidFill>
                          <a:effectLst/>
                          <a:latin typeface="+mn-lt"/>
                        </a:rPr>
                        <a:t>Sanjana</a:t>
                      </a:r>
                    </a:p>
                  </a:txBody>
                  <a:tcPr marL="7144" marR="7144" marT="7144" marB="0" anchor="b"/>
                </a:tc>
                <a:tc>
                  <a:txBody>
                    <a:bodyPr/>
                    <a:lstStyle/>
                    <a:p>
                      <a:pPr algn="l" fontAlgn="b"/>
                      <a:r>
                        <a:rPr lang="en-US" sz="1400" b="1" i="0" u="none" strike="noStrike" dirty="0">
                          <a:solidFill>
                            <a:srgbClr val="000000"/>
                          </a:solidFill>
                          <a:effectLst/>
                          <a:latin typeface="+mn-lt"/>
                        </a:rPr>
                        <a:t>NP</a:t>
                      </a:r>
                    </a:p>
                  </a:txBody>
                  <a:tcPr marL="7144" marR="7144" marT="7144" marB="0" anchor="b"/>
                </a:tc>
                <a:tc>
                  <a:txBody>
                    <a:bodyPr/>
                    <a:lstStyle/>
                    <a:p>
                      <a:pPr algn="l" fontAlgn="b"/>
                      <a:r>
                        <a:rPr lang="en-US" sz="1400" b="1" i="0" u="none" strike="noStrike" dirty="0">
                          <a:solidFill>
                            <a:srgbClr val="000000"/>
                          </a:solidFill>
                          <a:effectLst/>
                          <a:latin typeface="+mn-lt"/>
                        </a:rPr>
                        <a:t>2026</a:t>
                      </a:r>
                    </a:p>
                  </a:txBody>
                  <a:tcPr marL="7144" marR="7144" marT="7144" marB="0" anchor="b"/>
                </a:tc>
                <a:extLst>
                  <a:ext uri="{0D108BD9-81ED-4DB2-BD59-A6C34878D82A}">
                    <a16:rowId xmlns:a16="http://schemas.microsoft.com/office/drawing/2014/main" val="89089268"/>
                  </a:ext>
                </a:extLst>
              </a:tr>
            </a:tbl>
          </a:graphicData>
        </a:graphic>
      </p:graphicFrame>
      <p:sp>
        <p:nvSpPr>
          <p:cNvPr id="9" name="TextBox 8">
            <a:extLst>
              <a:ext uri="{FF2B5EF4-FFF2-40B4-BE49-F238E27FC236}">
                <a16:creationId xmlns:a16="http://schemas.microsoft.com/office/drawing/2014/main" id="{4A01F078-0677-1C4A-9BEB-F3A4DEB0CAF3}"/>
              </a:ext>
            </a:extLst>
          </p:cNvPr>
          <p:cNvSpPr txBox="1"/>
          <p:nvPr/>
        </p:nvSpPr>
        <p:spPr>
          <a:xfrm>
            <a:off x="7419413" y="1038715"/>
            <a:ext cx="4288353" cy="369332"/>
          </a:xfrm>
          <a:prstGeom prst="rect">
            <a:avLst/>
          </a:prstGeom>
          <a:noFill/>
        </p:spPr>
        <p:txBody>
          <a:bodyPr wrap="none" rtlCol="0">
            <a:spAutoFit/>
          </a:bodyPr>
          <a:lstStyle/>
          <a:p>
            <a:r>
              <a:rPr lang="en-US" b="1" u="sng" dirty="0"/>
              <a:t>Supported Undergraduates as of 7/23</a:t>
            </a:r>
          </a:p>
        </p:txBody>
      </p:sp>
      <p:sp>
        <p:nvSpPr>
          <p:cNvPr id="3" name="TextBox 2">
            <a:extLst>
              <a:ext uri="{FF2B5EF4-FFF2-40B4-BE49-F238E27FC236}">
                <a16:creationId xmlns:a16="http://schemas.microsoft.com/office/drawing/2014/main" id="{DDAB28A2-4498-48D3-BE6F-1F192DD0EF8B}"/>
              </a:ext>
            </a:extLst>
          </p:cNvPr>
          <p:cNvSpPr txBox="1"/>
          <p:nvPr/>
        </p:nvSpPr>
        <p:spPr>
          <a:xfrm>
            <a:off x="7480711" y="5803634"/>
            <a:ext cx="416575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hlinkClick r:id="rId3"/>
              </a:rPr>
              <a:t>https://nucleardata.berkeley.edu</a:t>
            </a:r>
            <a:r>
              <a:rPr lang="en-US" sz="2400" dirty="0">
                <a:latin typeface="Times New Roman" panose="02020603050405020304" pitchFamily="18" charset="0"/>
                <a:cs typeface="Times New Roman" panose="02020603050405020304" pitchFamily="18" charset="0"/>
              </a:rPr>
              <a:t> </a:t>
            </a:r>
          </a:p>
        </p:txBody>
      </p:sp>
      <p:graphicFrame>
        <p:nvGraphicFramePr>
          <p:cNvPr id="4" name="Table 3">
            <a:extLst>
              <a:ext uri="{FF2B5EF4-FFF2-40B4-BE49-F238E27FC236}">
                <a16:creationId xmlns:a16="http://schemas.microsoft.com/office/drawing/2014/main" id="{66DD839D-5981-8544-A5A2-1748BAE9583D}"/>
              </a:ext>
            </a:extLst>
          </p:cNvPr>
          <p:cNvGraphicFramePr>
            <a:graphicFrameLocks noGrp="1"/>
          </p:cNvGraphicFramePr>
          <p:nvPr>
            <p:extLst>
              <p:ext uri="{D42A27DB-BD31-4B8C-83A1-F6EECF244321}">
                <p14:modId xmlns:p14="http://schemas.microsoft.com/office/powerpoint/2010/main" val="1997947191"/>
              </p:ext>
            </p:extLst>
          </p:nvPr>
        </p:nvGraphicFramePr>
        <p:xfrm>
          <a:off x="7312963" y="2854572"/>
          <a:ext cx="4501252" cy="2235520"/>
        </p:xfrm>
        <a:graphic>
          <a:graphicData uri="http://schemas.openxmlformats.org/drawingml/2006/table">
            <a:tbl>
              <a:tblPr>
                <a:tableStyleId>{5C22544A-7EE6-4342-B048-85BDC9FD1C3A}</a:tableStyleId>
              </a:tblPr>
              <a:tblGrid>
                <a:gridCol w="1662358">
                  <a:extLst>
                    <a:ext uri="{9D8B030D-6E8A-4147-A177-3AD203B41FA5}">
                      <a16:colId xmlns:a16="http://schemas.microsoft.com/office/drawing/2014/main" val="1217388910"/>
                    </a:ext>
                  </a:extLst>
                </a:gridCol>
                <a:gridCol w="986575">
                  <a:extLst>
                    <a:ext uri="{9D8B030D-6E8A-4147-A177-3AD203B41FA5}">
                      <a16:colId xmlns:a16="http://schemas.microsoft.com/office/drawing/2014/main" val="133397362"/>
                    </a:ext>
                  </a:extLst>
                </a:gridCol>
                <a:gridCol w="1852319">
                  <a:extLst>
                    <a:ext uri="{9D8B030D-6E8A-4147-A177-3AD203B41FA5}">
                      <a16:colId xmlns:a16="http://schemas.microsoft.com/office/drawing/2014/main" val="2266134938"/>
                    </a:ext>
                  </a:extLst>
                </a:gridCol>
              </a:tblGrid>
              <a:tr h="190024">
                <a:tc>
                  <a:txBody>
                    <a:bodyPr/>
                    <a:lstStyle/>
                    <a:p>
                      <a:pPr algn="l" fontAlgn="b"/>
                      <a:r>
                        <a:rPr lang="en-US" sz="1600" b="1" u="sng" strike="noStrike" dirty="0">
                          <a:effectLst/>
                        </a:rPr>
                        <a:t>Last</a:t>
                      </a:r>
                      <a:endParaRPr lang="en-US" sz="1600" b="1" i="0" u="sng"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u="sng" strike="noStrike" dirty="0">
                          <a:effectLst/>
                        </a:rPr>
                        <a:t>First</a:t>
                      </a:r>
                      <a:endParaRPr lang="en-US" sz="1600" b="1" i="0" u="sng"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600" b="1" u="sng" strike="noStrike" dirty="0">
                          <a:effectLst/>
                        </a:rPr>
                        <a:t>Post-Grad Job</a:t>
                      </a:r>
                      <a:endParaRPr lang="en-US" sz="1600" b="1" i="0" u="sng"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53591618"/>
                  </a:ext>
                </a:extLst>
              </a:tr>
              <a:tr h="167164">
                <a:tc>
                  <a:txBody>
                    <a:bodyPr/>
                    <a:lstStyle/>
                    <a:p>
                      <a:pPr algn="l" fontAlgn="b"/>
                      <a:r>
                        <a:rPr lang="en-US" sz="1400" u="none" strike="noStrike" dirty="0">
                          <a:effectLst/>
                        </a:rPr>
                        <a:t>Matthews</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Eric</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Expert Analytics</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68516151"/>
                  </a:ext>
                </a:extLst>
              </a:tr>
              <a:tr h="167164">
                <a:tc>
                  <a:txBody>
                    <a:bodyPr/>
                    <a:lstStyle/>
                    <a:p>
                      <a:pPr algn="l" fontAlgn="b"/>
                      <a:r>
                        <a:rPr lang="en-US" sz="1400" u="none" strike="noStrike" dirty="0">
                          <a:effectLst/>
                        </a:rPr>
                        <a:t>Fox</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Morgan</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Terrestrial Energy</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88118475"/>
                  </a:ext>
                </a:extLst>
              </a:tr>
              <a:tr h="167164">
                <a:tc>
                  <a:txBody>
                    <a:bodyPr/>
                    <a:lstStyle/>
                    <a:p>
                      <a:pPr algn="l" fontAlgn="b"/>
                      <a:r>
                        <a:rPr lang="en-US" sz="1400" u="none" strike="noStrike" dirty="0">
                          <a:effectLst/>
                        </a:rPr>
                        <a:t>Lo</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Austin</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ORNL</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22541105"/>
                  </a:ext>
                </a:extLst>
              </a:tr>
              <a:tr h="167164">
                <a:tc>
                  <a:txBody>
                    <a:bodyPr/>
                    <a:lstStyle/>
                    <a:p>
                      <a:pPr algn="l" fontAlgn="b"/>
                      <a:r>
                        <a:rPr lang="en-US" sz="1400" u="none" strike="noStrike" dirty="0">
                          <a:effectLst/>
                        </a:rPr>
                        <a:t>Lewis</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Amanda</a:t>
                      </a:r>
                      <a:endParaRPr lang="en-US"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400" u="none" strike="noStrike" dirty="0">
                          <a:effectLst/>
                        </a:rPr>
                        <a:t>NNL</a:t>
                      </a:r>
                      <a:endParaRPr lang="en-US"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484250641"/>
                  </a:ext>
                </a:extLst>
              </a:tr>
              <a:tr h="167164">
                <a:tc>
                  <a:txBody>
                    <a:bodyPr/>
                    <a:lstStyle/>
                    <a:p>
                      <a:pPr algn="l" fontAlgn="b"/>
                      <a:r>
                        <a:rPr lang="en-US" sz="1400" b="0" i="0" u="none" strike="noStrike" dirty="0">
                          <a:solidFill>
                            <a:srgbClr val="000000"/>
                          </a:solidFill>
                          <a:effectLst/>
                          <a:latin typeface="Calibri" panose="020F0502020204030204" pitchFamily="34" charset="0"/>
                        </a:rPr>
                        <a:t>Morrell</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Jon</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LANL</a:t>
                      </a:r>
                    </a:p>
                  </a:txBody>
                  <a:tcPr marL="7144" marR="7144" marT="7144" marB="0" anchor="b"/>
                </a:tc>
                <a:extLst>
                  <a:ext uri="{0D108BD9-81ED-4DB2-BD59-A6C34878D82A}">
                    <a16:rowId xmlns:a16="http://schemas.microsoft.com/office/drawing/2014/main" val="2704196401"/>
                  </a:ext>
                </a:extLst>
              </a:tr>
              <a:tr h="167164">
                <a:tc>
                  <a:txBody>
                    <a:bodyPr/>
                    <a:lstStyle/>
                    <a:p>
                      <a:pPr algn="l" fontAlgn="b"/>
                      <a:r>
                        <a:rPr lang="en-US" sz="1400" b="0" i="0" u="none" strike="noStrike" dirty="0">
                          <a:solidFill>
                            <a:srgbClr val="000000"/>
                          </a:solidFill>
                          <a:effectLst/>
                          <a:latin typeface="Calibri" panose="020F0502020204030204" pitchFamily="34" charset="0"/>
                        </a:rPr>
                        <a:t>Stephenson*</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Sarah</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Congressional Fellow</a:t>
                      </a:r>
                    </a:p>
                  </a:txBody>
                  <a:tcPr marL="7144" marR="7144" marT="7144" marB="0" anchor="b"/>
                </a:tc>
                <a:extLst>
                  <a:ext uri="{0D108BD9-81ED-4DB2-BD59-A6C34878D82A}">
                    <a16:rowId xmlns:a16="http://schemas.microsoft.com/office/drawing/2014/main" val="294262251"/>
                  </a:ext>
                </a:extLst>
              </a:tr>
              <a:tr h="167164">
                <a:tc>
                  <a:txBody>
                    <a:bodyPr/>
                    <a:lstStyle/>
                    <a:p>
                      <a:pPr algn="l" fontAlgn="b"/>
                      <a:r>
                        <a:rPr lang="en-US" sz="1400" b="0" i="0" u="none" strike="noStrike" dirty="0">
                          <a:solidFill>
                            <a:srgbClr val="000000"/>
                          </a:solidFill>
                          <a:effectLst/>
                          <a:latin typeface="Calibri" panose="020F0502020204030204" pitchFamily="34" charset="0"/>
                        </a:rPr>
                        <a:t>Vincente-Valdez*</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Pedro</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Mythic Software</a:t>
                      </a:r>
                    </a:p>
                  </a:txBody>
                  <a:tcPr marL="7144" marR="7144" marT="7144" marB="0" anchor="b"/>
                </a:tc>
                <a:extLst>
                  <a:ext uri="{0D108BD9-81ED-4DB2-BD59-A6C34878D82A}">
                    <a16:rowId xmlns:a16="http://schemas.microsoft.com/office/drawing/2014/main" val="2987999385"/>
                  </a:ext>
                </a:extLst>
              </a:tr>
              <a:tr h="167164">
                <a:tc>
                  <a:txBody>
                    <a:bodyPr/>
                    <a:lstStyle/>
                    <a:p>
                      <a:pPr algn="l" fontAlgn="b"/>
                      <a:r>
                        <a:rPr lang="en-US" sz="1400" b="0" i="0" u="none" strike="noStrike" dirty="0">
                          <a:solidFill>
                            <a:srgbClr val="000000"/>
                          </a:solidFill>
                          <a:effectLst/>
                          <a:latin typeface="Calibri" panose="020F0502020204030204" pitchFamily="34" charset="0"/>
                        </a:rPr>
                        <a:t>Awedisean</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Preston</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LLNL</a:t>
                      </a:r>
                    </a:p>
                  </a:txBody>
                  <a:tcPr marL="7144" marR="7144" marT="7144" marB="0" anchor="b"/>
                </a:tc>
                <a:extLst>
                  <a:ext uri="{0D108BD9-81ED-4DB2-BD59-A6C34878D82A}">
                    <a16:rowId xmlns:a16="http://schemas.microsoft.com/office/drawing/2014/main" val="4245458428"/>
                  </a:ext>
                </a:extLst>
              </a:tr>
              <a:tr h="167164">
                <a:tc>
                  <a:txBody>
                    <a:bodyPr/>
                    <a:lstStyle/>
                    <a:p>
                      <a:pPr algn="l" fontAlgn="b"/>
                      <a:r>
                        <a:rPr lang="en-US" sz="1400" b="0" i="0" u="none" strike="noStrike" dirty="0">
                          <a:solidFill>
                            <a:srgbClr val="000000"/>
                          </a:solidFill>
                          <a:effectLst/>
                          <a:latin typeface="Calibri" panose="020F0502020204030204" pitchFamily="34" charset="0"/>
                        </a:rPr>
                        <a:t>Dai</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Anthony</a:t>
                      </a:r>
                    </a:p>
                  </a:txBody>
                  <a:tcPr marL="7144" marR="7144" marT="7144" marB="0" anchor="b"/>
                </a:tc>
                <a:tc>
                  <a:txBody>
                    <a:bodyPr/>
                    <a:lstStyle/>
                    <a:p>
                      <a:pPr algn="l" fontAlgn="b"/>
                      <a:r>
                        <a:rPr lang="en-US" sz="1400" b="0" i="0" u="none" strike="noStrike" dirty="0">
                          <a:solidFill>
                            <a:srgbClr val="000000"/>
                          </a:solidFill>
                          <a:effectLst/>
                          <a:latin typeface="Calibri" panose="020F0502020204030204" pitchFamily="34" charset="0"/>
                        </a:rPr>
                        <a:t>LANL</a:t>
                      </a:r>
                    </a:p>
                  </a:txBody>
                  <a:tcPr marL="7144" marR="7144" marT="7144" marB="0" anchor="b"/>
                </a:tc>
                <a:extLst>
                  <a:ext uri="{0D108BD9-81ED-4DB2-BD59-A6C34878D82A}">
                    <a16:rowId xmlns:a16="http://schemas.microsoft.com/office/drawing/2014/main" val="1958134209"/>
                  </a:ext>
                </a:extLst>
              </a:tr>
            </a:tbl>
          </a:graphicData>
        </a:graphic>
      </p:graphicFrame>
      <p:sp>
        <p:nvSpPr>
          <p:cNvPr id="5" name="TextBox 4">
            <a:extLst>
              <a:ext uri="{FF2B5EF4-FFF2-40B4-BE49-F238E27FC236}">
                <a16:creationId xmlns:a16="http://schemas.microsoft.com/office/drawing/2014/main" id="{7EAD7858-F990-6C2D-F16A-E2B64802F21F}"/>
              </a:ext>
            </a:extLst>
          </p:cNvPr>
          <p:cNvSpPr txBox="1"/>
          <p:nvPr/>
        </p:nvSpPr>
        <p:spPr>
          <a:xfrm>
            <a:off x="8227326" y="2438649"/>
            <a:ext cx="2672526" cy="369332"/>
          </a:xfrm>
          <a:prstGeom prst="rect">
            <a:avLst/>
          </a:prstGeom>
          <a:noFill/>
        </p:spPr>
        <p:txBody>
          <a:bodyPr wrap="none" rtlCol="0">
            <a:spAutoFit/>
          </a:bodyPr>
          <a:lstStyle/>
          <a:p>
            <a:r>
              <a:rPr lang="en-US" b="1" u="sng" dirty="0"/>
              <a:t>2021-2023 Ph.D. Grads</a:t>
            </a:r>
          </a:p>
        </p:txBody>
      </p:sp>
      <p:sp>
        <p:nvSpPr>
          <p:cNvPr id="6" name="TextBox 5">
            <a:extLst>
              <a:ext uri="{FF2B5EF4-FFF2-40B4-BE49-F238E27FC236}">
                <a16:creationId xmlns:a16="http://schemas.microsoft.com/office/drawing/2014/main" id="{7E81B50E-E41E-07D4-F84C-B7495A240EF6}"/>
              </a:ext>
            </a:extLst>
          </p:cNvPr>
          <p:cNvSpPr txBox="1"/>
          <p:nvPr/>
        </p:nvSpPr>
        <p:spPr>
          <a:xfrm>
            <a:off x="7029306" y="5216030"/>
            <a:ext cx="5068567" cy="461665"/>
          </a:xfrm>
          <a:prstGeom prst="rect">
            <a:avLst/>
          </a:prstGeom>
          <a:solidFill>
            <a:srgbClr val="FFFF00"/>
          </a:solidFill>
          <a:ln>
            <a:solidFill>
              <a:schemeClr val="tx1"/>
            </a:solidFill>
          </a:ln>
        </p:spPr>
        <p:txBody>
          <a:bodyPr wrap="none" rtlCol="0">
            <a:spAutoFit/>
          </a:bodyPr>
          <a:lstStyle/>
          <a:p>
            <a:r>
              <a:rPr lang="en-US" sz="2400" b="1" i="1" dirty="0">
                <a:latin typeface="Times New Roman" panose="02020603050405020304" pitchFamily="18" charset="0"/>
                <a:cs typeface="Times New Roman" panose="02020603050405020304" pitchFamily="18" charset="0"/>
              </a:rPr>
              <a:t>M. Wiedeking starting @ LBNL (2023)</a:t>
            </a:r>
          </a:p>
        </p:txBody>
      </p:sp>
      <p:graphicFrame>
        <p:nvGraphicFramePr>
          <p:cNvPr id="11" name="Table 10">
            <a:extLst>
              <a:ext uri="{FF2B5EF4-FFF2-40B4-BE49-F238E27FC236}">
                <a16:creationId xmlns:a16="http://schemas.microsoft.com/office/drawing/2014/main" id="{9467D47B-B353-A78B-A9A7-A9CF43D125C5}"/>
              </a:ext>
            </a:extLst>
          </p:cNvPr>
          <p:cNvGraphicFramePr>
            <a:graphicFrameLocks noGrp="1"/>
          </p:cNvGraphicFramePr>
          <p:nvPr>
            <p:extLst>
              <p:ext uri="{D42A27DB-BD31-4B8C-83A1-F6EECF244321}">
                <p14:modId xmlns:p14="http://schemas.microsoft.com/office/powerpoint/2010/main" val="3451626253"/>
              </p:ext>
            </p:extLst>
          </p:nvPr>
        </p:nvGraphicFramePr>
        <p:xfrm>
          <a:off x="281022" y="3044165"/>
          <a:ext cx="6673753" cy="250984"/>
        </p:xfrm>
        <a:graphic>
          <a:graphicData uri="http://schemas.openxmlformats.org/drawingml/2006/table">
            <a:tbl>
              <a:tblPr>
                <a:tableStyleId>{5C22544A-7EE6-4342-B048-85BDC9FD1C3A}</a:tableStyleId>
              </a:tblPr>
              <a:tblGrid>
                <a:gridCol w="1072952">
                  <a:extLst>
                    <a:ext uri="{9D8B030D-6E8A-4147-A177-3AD203B41FA5}">
                      <a16:colId xmlns:a16="http://schemas.microsoft.com/office/drawing/2014/main" val="4279894767"/>
                    </a:ext>
                  </a:extLst>
                </a:gridCol>
                <a:gridCol w="837734">
                  <a:extLst>
                    <a:ext uri="{9D8B030D-6E8A-4147-A177-3AD203B41FA5}">
                      <a16:colId xmlns:a16="http://schemas.microsoft.com/office/drawing/2014/main" val="1068120366"/>
                    </a:ext>
                  </a:extLst>
                </a:gridCol>
                <a:gridCol w="1119116">
                  <a:extLst>
                    <a:ext uri="{9D8B030D-6E8A-4147-A177-3AD203B41FA5}">
                      <a16:colId xmlns:a16="http://schemas.microsoft.com/office/drawing/2014/main" val="1757179078"/>
                    </a:ext>
                  </a:extLst>
                </a:gridCol>
                <a:gridCol w="2035610">
                  <a:extLst>
                    <a:ext uri="{9D8B030D-6E8A-4147-A177-3AD203B41FA5}">
                      <a16:colId xmlns:a16="http://schemas.microsoft.com/office/drawing/2014/main" val="1576150660"/>
                    </a:ext>
                  </a:extLst>
                </a:gridCol>
                <a:gridCol w="1608341">
                  <a:extLst>
                    <a:ext uri="{9D8B030D-6E8A-4147-A177-3AD203B41FA5}">
                      <a16:colId xmlns:a16="http://schemas.microsoft.com/office/drawing/2014/main" val="1971397026"/>
                    </a:ext>
                  </a:extLst>
                </a:gridCol>
              </a:tblGrid>
              <a:tr h="152400">
                <a:tc>
                  <a:txBody>
                    <a:bodyPr/>
                    <a:lstStyle/>
                    <a:p>
                      <a:pPr algn="l" fontAlgn="b"/>
                      <a:r>
                        <a:rPr lang="en-US" sz="1600" b="1" i="1" u="none" strike="noStrike" dirty="0">
                          <a:solidFill>
                            <a:srgbClr val="FF0000"/>
                          </a:solidFill>
                          <a:effectLst/>
                        </a:rPr>
                        <a:t>Goldblum</a:t>
                      </a:r>
                      <a:endParaRPr lang="en-US" sz="1600" b="1" i="1"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US" sz="1600" b="1" i="1" u="none" strike="noStrike" dirty="0">
                          <a:solidFill>
                            <a:srgbClr val="FF0000"/>
                          </a:solidFill>
                          <a:effectLst/>
                        </a:rPr>
                        <a:t>Bethany</a:t>
                      </a:r>
                      <a:endParaRPr lang="en-US" sz="1600" b="1" i="1"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US" sz="1600" b="1" i="1" u="none" strike="noStrike" dirty="0">
                          <a:solidFill>
                            <a:srgbClr val="FF0000"/>
                          </a:solidFill>
                          <a:effectLst/>
                        </a:rPr>
                        <a:t>UCB/LBNL</a:t>
                      </a:r>
                      <a:endParaRPr lang="en-US" sz="1600" b="1" i="1"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US" sz="1600" b="1" i="1" u="none" strike="noStrike" dirty="0">
                          <a:solidFill>
                            <a:srgbClr val="FF0000"/>
                          </a:solidFill>
                          <a:effectLst/>
                        </a:rPr>
                        <a:t>Faculty Scientist</a:t>
                      </a:r>
                      <a:endParaRPr lang="en-US" sz="1600" b="1" i="1"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US" sz="1600" b="1" i="1" u="none" strike="noStrike" dirty="0">
                          <a:solidFill>
                            <a:srgbClr val="FF0000"/>
                          </a:solidFill>
                          <a:effectLst/>
                        </a:rPr>
                        <a:t>NP/UC (10%)</a:t>
                      </a:r>
                      <a:endParaRPr lang="en-US" sz="1600" b="1" i="1" u="none" strike="noStrike" dirty="0">
                        <a:solidFill>
                          <a:srgbClr val="FF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2469330"/>
                  </a:ext>
                </a:extLst>
              </a:tr>
            </a:tbl>
          </a:graphicData>
        </a:graphic>
      </p:graphicFrame>
      <p:graphicFrame>
        <p:nvGraphicFramePr>
          <p:cNvPr id="12" name="Table 11">
            <a:extLst>
              <a:ext uri="{FF2B5EF4-FFF2-40B4-BE49-F238E27FC236}">
                <a16:creationId xmlns:a16="http://schemas.microsoft.com/office/drawing/2014/main" id="{D72813DE-DB10-8384-FA3F-E90C0EB8ECD9}"/>
              </a:ext>
            </a:extLst>
          </p:cNvPr>
          <p:cNvGraphicFramePr>
            <a:graphicFrameLocks noGrp="1"/>
          </p:cNvGraphicFramePr>
          <p:nvPr>
            <p:extLst>
              <p:ext uri="{D42A27DB-BD31-4B8C-83A1-F6EECF244321}">
                <p14:modId xmlns:p14="http://schemas.microsoft.com/office/powerpoint/2010/main" val="116587667"/>
              </p:ext>
            </p:extLst>
          </p:nvPr>
        </p:nvGraphicFramePr>
        <p:xfrm>
          <a:off x="281023" y="1873180"/>
          <a:ext cx="6673753" cy="250984"/>
        </p:xfrm>
        <a:graphic>
          <a:graphicData uri="http://schemas.openxmlformats.org/drawingml/2006/table">
            <a:tbl>
              <a:tblPr>
                <a:tableStyleId>{5C22544A-7EE6-4342-B048-85BDC9FD1C3A}</a:tableStyleId>
              </a:tblPr>
              <a:tblGrid>
                <a:gridCol w="1072952">
                  <a:extLst>
                    <a:ext uri="{9D8B030D-6E8A-4147-A177-3AD203B41FA5}">
                      <a16:colId xmlns:a16="http://schemas.microsoft.com/office/drawing/2014/main" val="4279894767"/>
                    </a:ext>
                  </a:extLst>
                </a:gridCol>
                <a:gridCol w="837734">
                  <a:extLst>
                    <a:ext uri="{9D8B030D-6E8A-4147-A177-3AD203B41FA5}">
                      <a16:colId xmlns:a16="http://schemas.microsoft.com/office/drawing/2014/main" val="1068120366"/>
                    </a:ext>
                  </a:extLst>
                </a:gridCol>
                <a:gridCol w="1119116">
                  <a:extLst>
                    <a:ext uri="{9D8B030D-6E8A-4147-A177-3AD203B41FA5}">
                      <a16:colId xmlns:a16="http://schemas.microsoft.com/office/drawing/2014/main" val="1757179078"/>
                    </a:ext>
                  </a:extLst>
                </a:gridCol>
                <a:gridCol w="2035610">
                  <a:extLst>
                    <a:ext uri="{9D8B030D-6E8A-4147-A177-3AD203B41FA5}">
                      <a16:colId xmlns:a16="http://schemas.microsoft.com/office/drawing/2014/main" val="1576150660"/>
                    </a:ext>
                  </a:extLst>
                </a:gridCol>
                <a:gridCol w="1608341">
                  <a:extLst>
                    <a:ext uri="{9D8B030D-6E8A-4147-A177-3AD203B41FA5}">
                      <a16:colId xmlns:a16="http://schemas.microsoft.com/office/drawing/2014/main" val="1971397026"/>
                    </a:ext>
                  </a:extLst>
                </a:gridCol>
              </a:tblGrid>
              <a:tr h="152400">
                <a:tc>
                  <a:txBody>
                    <a:bodyPr/>
                    <a:lstStyle/>
                    <a:p>
                      <a:pPr algn="l" fontAlgn="b"/>
                      <a:r>
                        <a:rPr lang="en-US" sz="1600" b="1" i="1" u="none" strike="noStrike" dirty="0">
                          <a:solidFill>
                            <a:srgbClr val="FF0000"/>
                          </a:solidFill>
                          <a:effectLst/>
                        </a:rPr>
                        <a:t>Basunia</a:t>
                      </a:r>
                      <a:endParaRPr lang="en-US" sz="1600" b="1" i="1"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US" sz="1600" b="1" i="1" u="none" strike="noStrike" dirty="0">
                          <a:solidFill>
                            <a:srgbClr val="FF0000"/>
                          </a:solidFill>
                          <a:effectLst/>
                        </a:rPr>
                        <a:t>Shamsu</a:t>
                      </a:r>
                      <a:endParaRPr lang="en-US" sz="1600" b="1" i="1"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US" sz="1600" b="1" i="1" u="none" strike="noStrike" dirty="0">
                          <a:solidFill>
                            <a:srgbClr val="FF0000"/>
                          </a:solidFill>
                          <a:effectLst/>
                        </a:rPr>
                        <a:t>LBNL</a:t>
                      </a:r>
                      <a:endParaRPr lang="en-US" sz="1600" b="1" i="1"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US" sz="1600" b="1" i="1" u="none" strike="noStrike" dirty="0">
                          <a:solidFill>
                            <a:srgbClr val="FF0000"/>
                          </a:solidFill>
                          <a:effectLst/>
                        </a:rPr>
                        <a:t>Staff Scientist</a:t>
                      </a:r>
                      <a:endParaRPr lang="en-US" sz="1600" b="1" i="1"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US" sz="1600" b="1" i="1" u="none" strike="noStrike" dirty="0">
                          <a:solidFill>
                            <a:srgbClr val="FF0000"/>
                          </a:solidFill>
                          <a:effectLst/>
                        </a:rPr>
                        <a:t>NP (100%)</a:t>
                      </a:r>
                      <a:endParaRPr lang="en-US" sz="1600" b="1" i="1" u="none" strike="noStrike" dirty="0">
                        <a:solidFill>
                          <a:srgbClr val="FF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2469330"/>
                  </a:ext>
                </a:extLst>
              </a:tr>
            </a:tbl>
          </a:graphicData>
        </a:graphic>
      </p:graphicFrame>
    </p:spTree>
    <p:extLst>
      <p:ext uri="{BB962C8B-B14F-4D97-AF65-F5344CB8AC3E}">
        <p14:creationId xmlns:p14="http://schemas.microsoft.com/office/powerpoint/2010/main" val="290202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9567"/>
          </a:xfrm>
          <a:solidFill>
            <a:srgbClr val="1F497D"/>
          </a:solidFill>
        </p:spPr>
        <p:txBody>
          <a:bodyPr/>
          <a:lstStyle/>
          <a:p>
            <a:r>
              <a:rPr lang="en-US" altLang="en-US" dirty="0">
                <a:solidFill>
                  <a:schemeClr val="bg1"/>
                </a:solidFill>
                <a:latin typeface="Times New Roman" panose="02020603050405020304" pitchFamily="18" charset="0"/>
                <a:cs typeface="Times New Roman" panose="02020603050405020304" pitchFamily="18" charset="0"/>
              </a:rPr>
              <a:t>Nuclear structure evaluation</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6479" y="661787"/>
            <a:ext cx="6649055" cy="5665034"/>
          </a:xfrm>
        </p:spPr>
        <p:txBody>
          <a:bodyPr>
            <a:normAutofit fontScale="92500" lnSpcReduction="10000"/>
          </a:bodyPr>
          <a:lstStyle/>
          <a:p>
            <a:pPr marL="0" lvl="1" indent="0">
              <a:buNone/>
            </a:pPr>
            <a:r>
              <a:rPr lang="en-US" altLang="en-US" sz="2600" b="1" dirty="0">
                <a:solidFill>
                  <a:srgbClr val="0303D3"/>
                </a:solidFill>
                <a:latin typeface="Times New Roman" panose="02020603050405020304" pitchFamily="18" charset="0"/>
                <a:cs typeface="Times New Roman" panose="02020603050405020304" pitchFamily="18" charset="0"/>
              </a:rPr>
              <a:t>FY 21,22,23:</a:t>
            </a:r>
          </a:p>
          <a:p>
            <a:pPr lvl="1">
              <a:buFont typeface="Wingdings" panose="05000000000000000000" pitchFamily="2" charset="2"/>
              <a:buChar char="§"/>
            </a:pPr>
            <a:r>
              <a:rPr lang="en-US" sz="2400" dirty="0">
                <a:solidFill>
                  <a:srgbClr val="0303D3"/>
                </a:solidFill>
                <a:latin typeface="Times New Roman" panose="02020603050405020304" pitchFamily="18" charset="0"/>
                <a:cs typeface="Times New Roman" panose="02020603050405020304" pitchFamily="18" charset="0"/>
              </a:rPr>
              <a:t>Submitted (58 nuclides + 1 (India))</a:t>
            </a:r>
            <a:endParaRPr lang="en-US" altLang="en-US" sz="2400" dirty="0">
              <a:latin typeface="Times New Roman" panose="02020603050405020304" pitchFamily="18" charset="0"/>
              <a:cs typeface="Times New Roman" panose="02020603050405020304" pitchFamily="18" charset="0"/>
            </a:endParaRPr>
          </a:p>
          <a:p>
            <a:pPr lvl="2"/>
            <a:r>
              <a:rPr lang="en-US" altLang="en-US" sz="1800" dirty="0">
                <a:latin typeface="Times New Roman" panose="02020603050405020304" pitchFamily="18" charset="0"/>
                <a:cs typeface="Times New Roman" panose="02020603050405020304" pitchFamily="18" charset="0"/>
              </a:rPr>
              <a:t>A=24 (Basunia, Chakraborty – 8 nuclides)</a:t>
            </a:r>
          </a:p>
          <a:p>
            <a:pPr lvl="2"/>
            <a:r>
              <a:rPr lang="en-US" altLang="en-US" sz="1800" dirty="0">
                <a:latin typeface="Times New Roman" panose="02020603050405020304" pitchFamily="18" charset="0"/>
                <a:cs typeface="Times New Roman" panose="02020603050405020304" pitchFamily="18" charset="0"/>
              </a:rPr>
              <a:t>A=30 (Basunia – 9 nuclides, Chakraborty (India) – 1 nuclide)</a:t>
            </a:r>
          </a:p>
          <a:p>
            <a:pPr lvl="2"/>
            <a:r>
              <a:rPr lang="en-US" altLang="en-US" sz="1800" dirty="0">
                <a:latin typeface="Times New Roman" panose="02020603050405020304" pitchFamily="18" charset="0"/>
                <a:cs typeface="Times New Roman" panose="02020603050405020304" pitchFamily="18" charset="0"/>
              </a:rPr>
              <a:t>A=81 (Basunia – 15 nuclides)</a:t>
            </a:r>
          </a:p>
          <a:p>
            <a:pPr lvl="2"/>
            <a:r>
              <a:rPr lang="en-US" altLang="en-US" sz="1800" dirty="0">
                <a:latin typeface="Times New Roman" panose="02020603050405020304" pitchFamily="18" charset="0"/>
                <a:cs typeface="Times New Roman" panose="02020603050405020304" pitchFamily="18" charset="0"/>
              </a:rPr>
              <a:t>A=191 (Basunia – 13 nuclides)</a:t>
            </a:r>
          </a:p>
          <a:p>
            <a:pPr lvl="2"/>
            <a:r>
              <a:rPr lang="en-US" altLang="en-US" sz="1800" dirty="0">
                <a:latin typeface="Times New Roman" panose="02020603050405020304" pitchFamily="18" charset="0"/>
                <a:cs typeface="Times New Roman" panose="02020603050405020304" pitchFamily="18" charset="0"/>
              </a:rPr>
              <a:t>A=213 (Basunia – 12 nuclides)</a:t>
            </a:r>
          </a:p>
          <a:p>
            <a:pPr lvl="2"/>
            <a:r>
              <a:rPr lang="en-US" sz="1800" dirty="0">
                <a:latin typeface="Times New Roman" panose="02020603050405020304" pitchFamily="18" charset="0"/>
                <a:cs typeface="Times New Roman" panose="02020603050405020304" pitchFamily="18" charset="0"/>
              </a:rPr>
              <a:t>A=222 (Balraj et. al., (ICTP) – 1 nuclide of 11)</a:t>
            </a:r>
          </a:p>
          <a:p>
            <a:pPr marL="512762" lvl="1" indent="-342900">
              <a:buFont typeface="Wingdings" panose="05000000000000000000" pitchFamily="2" charset="2"/>
              <a:buChar char="§"/>
            </a:pPr>
            <a:r>
              <a:rPr lang="en-US" altLang="en-US" sz="2400" dirty="0">
                <a:solidFill>
                  <a:srgbClr val="0303D3"/>
                </a:solidFill>
                <a:latin typeface="Times New Roman" panose="02020603050405020304" pitchFamily="18" charset="0"/>
                <a:cs typeface="Times New Roman" panose="02020603050405020304" pitchFamily="18" charset="0"/>
              </a:rPr>
              <a:t>Published (42 nuclides)</a:t>
            </a:r>
          </a:p>
          <a:p>
            <a:pPr lvl="2">
              <a:defRPr/>
            </a:pPr>
            <a:r>
              <a:rPr lang="en-US" altLang="en-US" sz="1800" dirty="0">
                <a:latin typeface="Times New Roman" panose="02020603050405020304" pitchFamily="18" charset="0"/>
                <a:cs typeface="Times New Roman" panose="02020603050405020304" pitchFamily="18" charset="0"/>
              </a:rPr>
              <a:t>A=23 (8 nuclides), Basunia, Chakraborty, NDS 171, 1, 2021 </a:t>
            </a:r>
          </a:p>
          <a:p>
            <a:pPr lvl="2">
              <a:defRPr/>
            </a:pPr>
            <a:r>
              <a:rPr lang="en-US" altLang="en-US" sz="1800" dirty="0">
                <a:latin typeface="Times New Roman" panose="02020603050405020304" pitchFamily="18" charset="0"/>
                <a:cs typeface="Times New Roman" panose="02020603050405020304" pitchFamily="18" charset="0"/>
              </a:rPr>
              <a:t>A=24, Basunia, Chakraborty, NDS 186, 3, 2022</a:t>
            </a:r>
          </a:p>
          <a:p>
            <a:pPr lvl="2">
              <a:defRPr/>
            </a:pPr>
            <a:r>
              <a:rPr lang="en-US" altLang="en-US" sz="1800" dirty="0">
                <a:latin typeface="Times New Roman" panose="02020603050405020304" pitchFamily="18" charset="0"/>
                <a:cs typeface="Times New Roman" panose="02020603050405020304" pitchFamily="18" charset="0"/>
              </a:rPr>
              <a:t>A=186 (14 nuclides), Batchelder, Hurst, Basunia, NDS 183, 1, 2022 </a:t>
            </a:r>
          </a:p>
          <a:p>
            <a:pPr lvl="2">
              <a:defRPr/>
            </a:pPr>
            <a:r>
              <a:rPr lang="en-US" altLang="en-US" sz="1800" dirty="0">
                <a:latin typeface="Times New Roman" panose="02020603050405020304" pitchFamily="18" charset="0"/>
                <a:cs typeface="Times New Roman" panose="02020603050405020304" pitchFamily="18" charset="0"/>
              </a:rPr>
              <a:t>A=213, Basunia, </a:t>
            </a:r>
            <a:r>
              <a:rPr lang="en-US" sz="1800" dirty="0">
                <a:latin typeface="Times New Roman" panose="02020603050405020304" pitchFamily="18" charset="0"/>
                <a:cs typeface="Times New Roman" panose="02020603050405020304" pitchFamily="18" charset="0"/>
              </a:rPr>
              <a:t>NDS 181, 475, 2022</a:t>
            </a:r>
            <a:endParaRPr lang="en-US" sz="1800" dirty="0">
              <a:solidFill>
                <a:srgbClr val="0303D3"/>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2400" dirty="0">
                <a:solidFill>
                  <a:srgbClr val="0303D3"/>
                </a:solidFill>
                <a:latin typeface="Times New Roman" panose="02020603050405020304" pitchFamily="18" charset="0"/>
                <a:cs typeface="Times New Roman" panose="02020603050405020304" pitchFamily="18" charset="0"/>
              </a:rPr>
              <a:t>Ongoing:</a:t>
            </a:r>
          </a:p>
          <a:p>
            <a:pPr lvl="2"/>
            <a:r>
              <a:rPr lang="en-US" altLang="en-US" sz="1800" dirty="0">
                <a:latin typeface="Times New Roman" panose="02020603050405020304" pitchFamily="18" charset="0"/>
                <a:cs typeface="Times New Roman" panose="02020603050405020304" pitchFamily="18" charset="0"/>
              </a:rPr>
              <a:t>A=25 (Basunia, Chakraborty)</a:t>
            </a:r>
          </a:p>
          <a:p>
            <a:pPr lvl="1">
              <a:buFont typeface="Wingdings" panose="05000000000000000000" pitchFamily="2" charset="2"/>
              <a:buChar char="§"/>
            </a:pPr>
            <a:r>
              <a:rPr lang="en-US" sz="2400" b="0" dirty="0">
                <a:solidFill>
                  <a:srgbClr val="0303D3"/>
                </a:solidFill>
                <a:latin typeface="Times New Roman" panose="02020603050405020304" pitchFamily="18" charset="0"/>
                <a:cs typeface="Times New Roman" panose="02020603050405020304" pitchFamily="18" charset="0"/>
              </a:rPr>
              <a:t>Reviewed:</a:t>
            </a:r>
          </a:p>
          <a:p>
            <a:pPr lvl="2"/>
            <a:r>
              <a:rPr lang="en-US" sz="1800" dirty="0">
                <a:latin typeface="Times New Roman" panose="02020603050405020304" pitchFamily="18" charset="0"/>
                <a:cs typeface="Times New Roman" panose="02020603050405020304" pitchFamily="18" charset="0"/>
              </a:rPr>
              <a:t>Three mass chains</a:t>
            </a:r>
          </a:p>
          <a:p>
            <a:pPr marL="914400" lvl="2" indent="0">
              <a:buNone/>
            </a:pPr>
            <a:endParaRPr lang="en-US" sz="16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F6076401-62E2-42AE-D31F-C08C3CAC75F1}"/>
              </a:ext>
            </a:extLst>
          </p:cNvPr>
          <p:cNvGrpSpPr/>
          <p:nvPr/>
        </p:nvGrpSpPr>
        <p:grpSpPr>
          <a:xfrm>
            <a:off x="10130020" y="4002374"/>
            <a:ext cx="2061980" cy="2462090"/>
            <a:chOff x="10130020" y="3978418"/>
            <a:chExt cx="2061980" cy="2462090"/>
          </a:xfrm>
        </p:grpSpPr>
        <p:pic>
          <p:nvPicPr>
            <p:cNvPr id="7170" name="Picture 2">
              <a:extLst>
                <a:ext uri="{FF2B5EF4-FFF2-40B4-BE49-F238E27FC236}">
                  <a16:creationId xmlns:a16="http://schemas.microsoft.com/office/drawing/2014/main" id="{87ED4C91-F407-23CE-0709-F9D8CDD0DC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30020" y="3978418"/>
              <a:ext cx="2061980" cy="20619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E5F62F-0447-F9CB-ADBA-471B1C9BE370}"/>
                </a:ext>
              </a:extLst>
            </p:cNvPr>
            <p:cNvSpPr txBox="1"/>
            <p:nvPr/>
          </p:nvSpPr>
          <p:spPr>
            <a:xfrm>
              <a:off x="10130020" y="6040398"/>
              <a:ext cx="206198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M.S. Basunia</a:t>
              </a:r>
            </a:p>
          </p:txBody>
        </p:sp>
      </p:grpSp>
      <p:sp>
        <p:nvSpPr>
          <p:cNvPr id="7" name="Content Placeholder 2">
            <a:extLst>
              <a:ext uri="{FF2B5EF4-FFF2-40B4-BE49-F238E27FC236}">
                <a16:creationId xmlns:a16="http://schemas.microsoft.com/office/drawing/2014/main" id="{5D72CC0A-E9A8-0D5A-F96F-3623B2E28BAF}"/>
              </a:ext>
            </a:extLst>
          </p:cNvPr>
          <p:cNvSpPr txBox="1">
            <a:spLocks/>
          </p:cNvSpPr>
          <p:nvPr/>
        </p:nvSpPr>
        <p:spPr>
          <a:xfrm>
            <a:off x="6460761" y="659567"/>
            <a:ext cx="4796851" cy="5398911"/>
          </a:xfrm>
          <a:prstGeom prst="rect">
            <a:avLst/>
          </a:prstGeom>
        </p:spPr>
        <p:txBody>
          <a:bodyPr vert="horz" lIns="91440" tIns="45720" rIns="91440" bIns="45720" rtlCol="0">
            <a:norm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380"/>
              </a:spcBef>
              <a:buClr>
                <a:schemeClr val="accent2"/>
              </a:buClr>
              <a:buFont typeface="Arial"/>
              <a:buChar char="–"/>
              <a:defRPr sz="2000" kern="1200" baseline="0">
                <a:solidFill>
                  <a:schemeClr val="tx1"/>
                </a:solidFill>
                <a:latin typeface="Arial" panose="020B0604020202020204" pitchFamily="34" charset="0"/>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baseline="0">
                <a:solidFill>
                  <a:schemeClr val="tx1"/>
                </a:solidFill>
                <a:latin typeface="Arial" panose="020B0604020202020204" pitchFamily="34" charset="0"/>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baseline="0">
                <a:solidFill>
                  <a:schemeClr val="tx1"/>
                </a:solidFill>
                <a:latin typeface="Arial" panose="020B0604020202020204" pitchFamily="34" charset="0"/>
                <a:ea typeface="+mn-ea"/>
                <a:cs typeface="+mn-cs"/>
              </a:defRPr>
            </a:lvl4pPr>
            <a:lvl5pPr marL="1139825" indent="-227013" algn="l" defTabSz="457200" rtl="0" eaLnBrk="1" latinLnBrk="0" hangingPunct="1">
              <a:spcBef>
                <a:spcPct val="20000"/>
              </a:spcBef>
              <a:buClr>
                <a:schemeClr val="accent2"/>
              </a:buClr>
              <a:buFont typeface="Arial"/>
              <a:buChar char="»"/>
              <a:defRPr sz="2000" kern="1200" baseline="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Arial"/>
              <a:buNone/>
            </a:pPr>
            <a:r>
              <a:rPr lang="en-US" altLang="en-US" sz="2400" b="1" dirty="0">
                <a:solidFill>
                  <a:srgbClr val="0303D3"/>
                </a:solidFill>
                <a:latin typeface="Times New Roman" panose="02020603050405020304" pitchFamily="18" charset="0"/>
                <a:cs typeface="Times New Roman" panose="02020603050405020304" pitchFamily="18" charset="0"/>
              </a:rPr>
              <a:t>FY 24: (plan)</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A=169, Basunia, </a:t>
            </a:r>
            <a:r>
              <a:rPr lang="en-US" i="1" dirty="0">
                <a:latin typeface="Times New Roman" panose="02020603050405020304" pitchFamily="18" charset="0"/>
                <a:cs typeface="Times New Roman" panose="02020603050405020304" pitchFamily="18" charset="0"/>
              </a:rPr>
              <a:t>Voyles</a:t>
            </a:r>
          </a:p>
          <a:p>
            <a:pPr marL="458788" lvl="2" indent="0">
              <a:buNone/>
            </a:pPr>
            <a:r>
              <a:rPr lang="en-US" dirty="0">
                <a:latin typeface="Times New Roman" panose="02020603050405020304" pitchFamily="18" charset="0"/>
                <a:cs typeface="Times New Roman" panose="02020603050405020304" pitchFamily="18" charset="0"/>
              </a:rPr>
              <a:t>A.S. Voyles will study                    structure evaluation under           Basunia </a:t>
            </a:r>
            <a:endParaRPr lang="en-US" altLang="en-US" dirty="0">
              <a:latin typeface="Times New Roman" panose="02020603050405020304" pitchFamily="18" charset="0"/>
              <a:cs typeface="Times New Roman" panose="02020603050405020304" pitchFamily="18" charset="0"/>
            </a:endParaRPr>
          </a:p>
          <a:p>
            <a:pPr marL="0" lvl="1" indent="0">
              <a:buFont typeface="Arial"/>
              <a:buNone/>
            </a:pPr>
            <a:endParaRPr lang="en-US" altLang="en-US" dirty="0">
              <a:latin typeface="Times New Roman" panose="02020603050405020304" pitchFamily="18" charset="0"/>
              <a:cs typeface="Times New Roman" panose="02020603050405020304" pitchFamily="18" charset="0"/>
            </a:endParaRPr>
          </a:p>
          <a:p>
            <a:pPr marL="342900" lvl="1" indent="-342900">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Dr. Anagha Chakraborty                   (India) worked at ~0.1 FTE over the years and recently received seed funding from IAEA to continue                   ENSDF evaluation</a:t>
            </a:r>
          </a:p>
          <a:p>
            <a:pPr marL="0" lvl="1" indent="0">
              <a:buFont typeface="Arial"/>
              <a:buNone/>
            </a:pPr>
            <a:endParaRPr lang="en-US" sz="15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DB15D4A-9B9A-EF77-AC47-3A58D6B84D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46721" y="4757386"/>
            <a:ext cx="1572427" cy="1304030"/>
          </a:xfrm>
          <a:prstGeom prst="rect">
            <a:avLst/>
          </a:prstGeom>
          <a:ln>
            <a:solidFill>
              <a:schemeClr val="tx1"/>
            </a:solidFill>
          </a:ln>
        </p:spPr>
      </p:pic>
      <p:grpSp>
        <p:nvGrpSpPr>
          <p:cNvPr id="10" name="Group 9">
            <a:extLst>
              <a:ext uri="{FF2B5EF4-FFF2-40B4-BE49-F238E27FC236}">
                <a16:creationId xmlns:a16="http://schemas.microsoft.com/office/drawing/2014/main" id="{82C8AAB6-85FE-5DE5-8437-F592C6BE3822}"/>
              </a:ext>
            </a:extLst>
          </p:cNvPr>
          <p:cNvGrpSpPr/>
          <p:nvPr/>
        </p:nvGrpSpPr>
        <p:grpSpPr>
          <a:xfrm>
            <a:off x="10130020" y="862604"/>
            <a:ext cx="1703073" cy="2108780"/>
            <a:chOff x="10006141" y="1152553"/>
            <a:chExt cx="1703073" cy="2108780"/>
          </a:xfrm>
        </p:grpSpPr>
        <p:pic>
          <p:nvPicPr>
            <p:cNvPr id="7172" name="Picture 4">
              <a:extLst>
                <a:ext uri="{FF2B5EF4-FFF2-40B4-BE49-F238E27FC236}">
                  <a16:creationId xmlns:a16="http://schemas.microsoft.com/office/drawing/2014/main" id="{8F1A4D7F-EEFE-0C9B-46BF-2A54E7ED3DD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06141" y="1152553"/>
              <a:ext cx="1703073" cy="17030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2C0B5B-CFB3-0793-705E-11FDACA14323}"/>
                </a:ext>
              </a:extLst>
            </p:cNvPr>
            <p:cNvSpPr txBox="1"/>
            <p:nvPr/>
          </p:nvSpPr>
          <p:spPr>
            <a:xfrm>
              <a:off x="10006141" y="2861223"/>
              <a:ext cx="1703073"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A.S. Voyles</a:t>
              </a:r>
            </a:p>
          </p:txBody>
        </p:sp>
      </p:grpSp>
      <p:sp>
        <p:nvSpPr>
          <p:cNvPr id="11" name="TextBox 10">
            <a:extLst>
              <a:ext uri="{FF2B5EF4-FFF2-40B4-BE49-F238E27FC236}">
                <a16:creationId xmlns:a16="http://schemas.microsoft.com/office/drawing/2014/main" id="{1451A7E6-8F9D-1D11-0EA8-DBD0DD2BA041}"/>
              </a:ext>
            </a:extLst>
          </p:cNvPr>
          <p:cNvSpPr txBox="1"/>
          <p:nvPr/>
        </p:nvSpPr>
        <p:spPr>
          <a:xfrm>
            <a:off x="7300211" y="6039485"/>
            <a:ext cx="1618937" cy="353943"/>
          </a:xfrm>
          <a:prstGeom prst="rect">
            <a:avLst/>
          </a:prstGeom>
          <a:solidFill>
            <a:schemeClr val="tx1"/>
          </a:solidFill>
        </p:spPr>
        <p:txBody>
          <a:bodyPr wrap="square" rtlCol="0">
            <a:spAutoFit/>
          </a:bodyPr>
          <a:lstStyle/>
          <a:p>
            <a:pPr algn="ctr"/>
            <a:r>
              <a:rPr lang="en-US" sz="1700" dirty="0">
                <a:solidFill>
                  <a:schemeClr val="bg1"/>
                </a:solidFill>
                <a:latin typeface="Times New Roman" panose="02020603050405020304" pitchFamily="18" charset="0"/>
                <a:cs typeface="Times New Roman" panose="02020603050405020304" pitchFamily="18" charset="0"/>
              </a:rPr>
              <a:t>A. Chakraborty</a:t>
            </a:r>
          </a:p>
        </p:txBody>
      </p:sp>
    </p:spTree>
    <p:extLst>
      <p:ext uri="{BB962C8B-B14F-4D97-AF65-F5344CB8AC3E}">
        <p14:creationId xmlns:p14="http://schemas.microsoft.com/office/powerpoint/2010/main" val="246786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12192000" cy="933766"/>
          </a:xfrm>
          <a:prstGeom prst="rect">
            <a:avLst/>
          </a:prstGeom>
          <a:solidFill>
            <a:srgbClr val="1F497D"/>
          </a:solidFill>
        </p:spPr>
        <p:txBody>
          <a:bodyPr/>
          <a:lstStyle>
            <a:lvl1pPr algn="l" rtl="0" eaLnBrk="1" fontAlgn="base" hangingPunct="1">
              <a:spcBef>
                <a:spcPct val="0"/>
              </a:spcBef>
              <a:spcAft>
                <a:spcPct val="0"/>
              </a:spcAft>
              <a:defRPr sz="3200" b="1">
                <a:solidFill>
                  <a:srgbClr val="003366"/>
                </a:solidFill>
                <a:latin typeface="+mj-lt"/>
                <a:ea typeface="+mj-ea"/>
                <a:cs typeface="+mj-cs"/>
              </a:defRPr>
            </a:lvl1pPr>
            <a:lvl2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b="1">
                <a:solidFill>
                  <a:srgbClr val="003366"/>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a:lstStyle>
          <a:p>
            <a:pPr algn="ctr"/>
            <a:r>
              <a:rPr lang="en-US" sz="2400" b="0" kern="0" dirty="0">
                <a:solidFill>
                  <a:schemeClr val="bg1"/>
                </a:solidFill>
                <a:latin typeface="Times New Roman" panose="02020603050405020304" pitchFamily="18" charset="0"/>
                <a:cs typeface="Times New Roman" panose="02020603050405020304" pitchFamily="18" charset="0"/>
              </a:rPr>
              <a:t>Shamsu has also been leading LBNL in a collaboration with FZ Jülich to improve nuclear data for the production cross section of </a:t>
            </a:r>
            <a:r>
              <a:rPr lang="en-US" sz="2400" b="0" kern="0" baseline="30000" dirty="0">
                <a:solidFill>
                  <a:schemeClr val="bg1"/>
                </a:solidFill>
                <a:latin typeface="Times New Roman" panose="02020603050405020304" pitchFamily="18" charset="0"/>
                <a:cs typeface="Times New Roman" panose="02020603050405020304" pitchFamily="18" charset="0"/>
              </a:rPr>
              <a:t>86</a:t>
            </a:r>
            <a:r>
              <a:rPr lang="en-US" sz="2400" b="0" kern="0" dirty="0">
                <a:solidFill>
                  <a:schemeClr val="bg1"/>
                </a:solidFill>
                <a:latin typeface="Times New Roman" panose="02020603050405020304" pitchFamily="18" charset="0"/>
                <a:cs typeface="Times New Roman" panose="02020603050405020304" pitchFamily="18" charset="0"/>
              </a:rPr>
              <a:t>Y and its positron emission probability</a:t>
            </a:r>
          </a:p>
        </p:txBody>
      </p:sp>
      <p:sp>
        <p:nvSpPr>
          <p:cNvPr id="15" name="Slide Number Placeholder 1"/>
          <p:cNvSpPr txBox="1">
            <a:spLocks/>
          </p:cNvSpPr>
          <p:nvPr/>
        </p:nvSpPr>
        <p:spPr>
          <a:xfrm>
            <a:off x="5029200" y="6356351"/>
            <a:ext cx="2133600"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109"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109" charset="-128"/>
                <a:cs typeface="+mn-cs"/>
              </a:defRPr>
            </a:lvl5pPr>
            <a:lvl6pPr marL="2286000" algn="l" defTabSz="914400" rtl="0" eaLnBrk="1" latinLnBrk="0" hangingPunct="1">
              <a:defRPr sz="2400" kern="1200">
                <a:solidFill>
                  <a:schemeClr val="tx1"/>
                </a:solidFill>
                <a:latin typeface="Arial" charset="0"/>
                <a:ea typeface="ＭＳ Ｐゴシック" pitchFamily="-109" charset="-128"/>
                <a:cs typeface="+mn-cs"/>
              </a:defRPr>
            </a:lvl6pPr>
            <a:lvl7pPr marL="2743200" algn="l" defTabSz="914400" rtl="0" eaLnBrk="1" latinLnBrk="0" hangingPunct="1">
              <a:defRPr sz="2400" kern="1200">
                <a:solidFill>
                  <a:schemeClr val="tx1"/>
                </a:solidFill>
                <a:latin typeface="Arial" charset="0"/>
                <a:ea typeface="ＭＳ Ｐゴシック" pitchFamily="-109" charset="-128"/>
                <a:cs typeface="+mn-cs"/>
              </a:defRPr>
            </a:lvl7pPr>
            <a:lvl8pPr marL="3200400" algn="l" defTabSz="914400" rtl="0" eaLnBrk="1" latinLnBrk="0" hangingPunct="1">
              <a:defRPr sz="2400" kern="1200">
                <a:solidFill>
                  <a:schemeClr val="tx1"/>
                </a:solidFill>
                <a:latin typeface="Arial" charset="0"/>
                <a:ea typeface="ＭＳ Ｐゴシック" pitchFamily="-109" charset="-128"/>
                <a:cs typeface="+mn-cs"/>
              </a:defRPr>
            </a:lvl8pPr>
            <a:lvl9pPr marL="3657600" algn="l" defTabSz="914400" rtl="0" eaLnBrk="1" latinLnBrk="0" hangingPunct="1">
              <a:defRPr sz="2400" kern="1200">
                <a:solidFill>
                  <a:schemeClr val="tx1"/>
                </a:solidFill>
                <a:latin typeface="Arial" charset="0"/>
                <a:ea typeface="ＭＳ Ｐゴシック" pitchFamily="-109" charset="-128"/>
                <a:cs typeface="+mn-cs"/>
              </a:defRPr>
            </a:lvl9pPr>
          </a:lstStyle>
          <a:p>
            <a:pPr algn="ctr"/>
            <a:endParaRPr lang="en-US" altLang="en-US" sz="1000" dirty="0"/>
          </a:p>
        </p:txBody>
      </p:sp>
      <p:pic>
        <p:nvPicPr>
          <p:cNvPr id="3" name="Picture 2"/>
          <p:cNvPicPr>
            <a:picLocks noChangeAspect="1"/>
          </p:cNvPicPr>
          <p:nvPr/>
        </p:nvPicPr>
        <p:blipFill>
          <a:blip r:embed="rId2"/>
          <a:stretch>
            <a:fillRect/>
          </a:stretch>
        </p:blipFill>
        <p:spPr>
          <a:xfrm>
            <a:off x="339461" y="1391439"/>
            <a:ext cx="4961845" cy="1310036"/>
          </a:xfrm>
          <a:prstGeom prst="rect">
            <a:avLst/>
          </a:prstGeom>
        </p:spPr>
      </p:pic>
      <p:pic>
        <p:nvPicPr>
          <p:cNvPr id="4" name="Picture 3"/>
          <p:cNvPicPr>
            <a:picLocks noChangeAspect="1"/>
          </p:cNvPicPr>
          <p:nvPr/>
        </p:nvPicPr>
        <p:blipFill>
          <a:blip r:embed="rId3"/>
          <a:stretch>
            <a:fillRect/>
          </a:stretch>
        </p:blipFill>
        <p:spPr>
          <a:xfrm>
            <a:off x="339460" y="1058898"/>
            <a:ext cx="2710144" cy="284627"/>
          </a:xfrm>
          <a:prstGeom prst="rect">
            <a:avLst/>
          </a:prstGeom>
          <a:ln w="19050">
            <a:solidFill>
              <a:srgbClr val="FF0000"/>
            </a:solidFill>
          </a:ln>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14685" y="935721"/>
            <a:ext cx="3238493" cy="2497902"/>
          </a:xfrm>
          <a:prstGeom prst="rect">
            <a:avLst/>
          </a:prstGeom>
        </p:spPr>
      </p:pic>
      <p:pic>
        <p:nvPicPr>
          <p:cNvPr id="10" name="Picture 9"/>
          <p:cNvPicPr>
            <a:picLocks noChangeAspect="1"/>
          </p:cNvPicPr>
          <p:nvPr/>
        </p:nvPicPr>
        <p:blipFill>
          <a:blip r:embed="rId5"/>
          <a:stretch>
            <a:fillRect/>
          </a:stretch>
        </p:blipFill>
        <p:spPr>
          <a:xfrm>
            <a:off x="339460" y="3399644"/>
            <a:ext cx="5062142" cy="1401978"/>
          </a:xfrm>
          <a:prstGeom prst="rect">
            <a:avLst/>
          </a:prstGeom>
        </p:spPr>
      </p:pic>
      <p:pic>
        <p:nvPicPr>
          <p:cNvPr id="11" name="Picture 10"/>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629400" y="3316056"/>
            <a:ext cx="3367111" cy="2606224"/>
          </a:xfrm>
          <a:prstGeom prst="rect">
            <a:avLst/>
          </a:prstGeom>
        </p:spPr>
      </p:pic>
      <p:sp>
        <p:nvSpPr>
          <p:cNvPr id="12" name="TextBox 11"/>
          <p:cNvSpPr txBox="1"/>
          <p:nvPr/>
        </p:nvSpPr>
        <p:spPr>
          <a:xfrm>
            <a:off x="215901" y="4916987"/>
            <a:ext cx="6413499" cy="1323439"/>
          </a:xfrm>
          <a:prstGeom prst="rect">
            <a:avLst/>
          </a:prstGeom>
          <a:noFill/>
        </p:spPr>
        <p:txBody>
          <a:bodyPr wrap="square" rtlCol="0">
            <a:spAutoFit/>
          </a:bodyPr>
          <a:lstStyle/>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Improved production cross sections of </a:t>
            </a:r>
            <a:r>
              <a:rPr lang="de-DE" sz="1600" baseline="30000" dirty="0">
                <a:latin typeface="Times New Roman" panose="02020603050405020304" pitchFamily="18" charset="0"/>
                <a:cs typeface="Times New Roman" panose="02020603050405020304" pitchFamily="18" charset="0"/>
              </a:rPr>
              <a:t>86</a:t>
            </a:r>
            <a:r>
              <a:rPr lang="de-DE" sz="1600" dirty="0">
                <a:latin typeface="Times New Roman" panose="02020603050405020304" pitchFamily="18" charset="0"/>
                <a:cs typeface="Times New Roman" panose="02020603050405020304" pitchFamily="18" charset="0"/>
              </a:rPr>
              <a:t>Y, theranostic pair </a:t>
            </a:r>
            <a:r>
              <a:rPr lang="de-DE" sz="1600" dirty="0" err="1">
                <a:latin typeface="Times New Roman" panose="02020603050405020304" pitchFamily="18" charset="0"/>
                <a:cs typeface="Times New Roman" panose="02020603050405020304" pitchFamily="18" charset="0"/>
              </a:rPr>
              <a:t>of</a:t>
            </a:r>
            <a:r>
              <a:rPr lang="de-DE" sz="1600" dirty="0">
                <a:latin typeface="Times New Roman" panose="02020603050405020304" pitchFamily="18" charset="0"/>
                <a:cs typeface="Times New Roman" panose="02020603050405020304" pitchFamily="18" charset="0"/>
              </a:rPr>
              <a:t> </a:t>
            </a:r>
            <a:r>
              <a:rPr lang="en-US" sz="1600" baseline="30000" dirty="0">
                <a:latin typeface="Times New Roman" panose="02020603050405020304" pitchFamily="18" charset="0"/>
                <a:cs typeface="Times New Roman" panose="02020603050405020304" pitchFamily="18" charset="0"/>
              </a:rPr>
              <a:t>90</a:t>
            </a:r>
            <a:r>
              <a:rPr lang="en-US" sz="1600" dirty="0">
                <a:latin typeface="Times New Roman" panose="02020603050405020304" pitchFamily="18" charset="0"/>
                <a:cs typeface="Times New Roman" panose="02020603050405020304" pitchFamily="18" charset="0"/>
              </a:rPr>
              <a:t>Y, from (p,n) measurements at LBNL and </a:t>
            </a:r>
            <a:r>
              <a:rPr lang="de-DE" sz="1600" dirty="0">
                <a:latin typeface="Times New Roman" panose="02020603050405020304" pitchFamily="18" charset="0"/>
                <a:cs typeface="Times New Roman" panose="02020603050405020304" pitchFamily="18" charset="0"/>
              </a:rPr>
              <a:t>FZ Jülich have </a:t>
            </a:r>
            <a:r>
              <a:rPr lang="de-DE" sz="1600" dirty="0" err="1">
                <a:latin typeface="Times New Roman" panose="02020603050405020304" pitchFamily="18" charset="0"/>
                <a:cs typeface="Times New Roman" panose="02020603050405020304" pitchFamily="18" charset="0"/>
              </a:rPr>
              <a:t>been</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published</a:t>
            </a:r>
            <a:r>
              <a:rPr lang="de-DE" sz="1600" dirty="0">
                <a:latin typeface="Times New Roman" panose="02020603050405020304" pitchFamily="18" charset="0"/>
                <a:cs typeface="Times New Roman" panose="02020603050405020304" pitchFamily="18" charset="0"/>
              </a:rPr>
              <a:t>;</a:t>
            </a:r>
          </a:p>
          <a:p>
            <a:pPr marL="342900" indent="-342900">
              <a:buFont typeface="+mj-lt"/>
              <a:buAutoNum type="arabicPeriod"/>
            </a:pPr>
            <a:r>
              <a:rPr lang="de-DE" sz="1600" dirty="0">
                <a:latin typeface="Times New Roman" panose="02020603050405020304" pitchFamily="18" charset="0"/>
                <a:cs typeface="Times New Roman" panose="02020603050405020304" pitchFamily="18" charset="0"/>
              </a:rPr>
              <a:t>Positron emission probability (</a:t>
            </a:r>
            <a:r>
              <a:rPr lang="en-US" sz="1600" dirty="0">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β</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 27.2 </a:t>
            </a:r>
            <a:r>
              <a:rPr lang="en-US" sz="1600" dirty="0">
                <a:latin typeface="Times New Roman" panose="02020603050405020304" pitchFamily="18" charset="0"/>
                <a:cs typeface="Times New Roman" panose="02020603050405020304" pitchFamily="18" charset="0"/>
                <a:sym typeface="Symbol" panose="05050102010706020507" pitchFamily="18" charset="2"/>
              </a:rPr>
              <a:t> 2.0) was </a:t>
            </a:r>
            <a:r>
              <a:rPr lang="de-DE" sz="1600" dirty="0">
                <a:latin typeface="Times New Roman" panose="02020603050405020304" pitchFamily="18" charset="0"/>
                <a:cs typeface="Times New Roman" panose="02020603050405020304" pitchFamily="18" charset="0"/>
              </a:rPr>
              <a:t>also </a:t>
            </a:r>
            <a:r>
              <a:rPr lang="de-DE" sz="1600" dirty="0" err="1">
                <a:latin typeface="Times New Roman" panose="02020603050405020304" pitchFamily="18" charset="0"/>
                <a:cs typeface="Times New Roman" panose="02020603050405020304" pitchFamily="18" charset="0"/>
              </a:rPr>
              <a:t>measured</a:t>
            </a:r>
            <a:r>
              <a:rPr lang="de-DE" sz="1600" dirty="0">
                <a:latin typeface="Times New Roman" panose="02020603050405020304" pitchFamily="18" charset="0"/>
                <a:cs typeface="Times New Roman" panose="02020603050405020304" pitchFamily="18" charset="0"/>
              </a:rPr>
              <a:t> by the 511-keV annihilation radiation and </a:t>
            </a:r>
            <a:r>
              <a:rPr lang="de-DE" sz="1600" dirty="0" err="1">
                <a:latin typeface="Times New Roman" panose="02020603050405020304" pitchFamily="18" charset="0"/>
                <a:cs typeface="Times New Roman" panose="02020603050405020304" pitchFamily="18" charset="0"/>
              </a:rPr>
              <a:t>compares</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well</a:t>
            </a:r>
            <a:r>
              <a:rPr lang="de-DE"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sym typeface="Symbol" panose="05050102010706020507" pitchFamily="18" charset="2"/>
              </a:rPr>
              <a:t>with </a:t>
            </a:r>
            <a:r>
              <a:rPr lang="en-US" sz="1600" dirty="0">
                <a:latin typeface="Times New Roman" panose="02020603050405020304" pitchFamily="18" charset="0"/>
                <a:cs typeface="Times New Roman" panose="02020603050405020304" pitchFamily="18" charset="0"/>
              </a:rPr>
              <a:t>27.9 </a:t>
            </a:r>
            <a:r>
              <a:rPr lang="en-US" sz="1600" dirty="0">
                <a:latin typeface="Times New Roman" panose="02020603050405020304" pitchFamily="18" charset="0"/>
                <a:cs typeface="Times New Roman" panose="02020603050405020304" pitchFamily="18" charset="0"/>
                <a:sym typeface="Symbol" panose="05050102010706020507" pitchFamily="18" charset="2"/>
              </a:rPr>
              <a:t> 1.2 </a:t>
            </a:r>
            <a:r>
              <a:rPr lang="en-US" sz="1600" dirty="0">
                <a:latin typeface="Times New Roman" panose="02020603050405020304" pitchFamily="18" charset="0"/>
                <a:cs typeface="Times New Roman" panose="02020603050405020304" pitchFamily="18" charset="0"/>
              </a:rPr>
              <a:t>deduced using the latest decay scheme (2020Gu18)</a:t>
            </a:r>
            <a:endParaRPr lang="en-US" sz="16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 name="TextBox 12"/>
          <p:cNvSpPr txBox="1"/>
          <p:nvPr/>
        </p:nvSpPr>
        <p:spPr>
          <a:xfrm>
            <a:off x="1987092" y="2820594"/>
            <a:ext cx="3227165" cy="338554"/>
          </a:xfrm>
          <a:prstGeom prst="rect">
            <a:avLst/>
          </a:prstGeom>
          <a:noFill/>
          <a:ln w="15875">
            <a:solidFill>
              <a:srgbClr val="FF0000"/>
            </a:solidFill>
          </a:ln>
        </p:spPr>
        <p:txBody>
          <a:bodyPr wrap="none" rtlCol="0">
            <a:spAutoFit/>
          </a:bodyPr>
          <a:lstStyle/>
          <a:p>
            <a:r>
              <a:rPr lang="en-US" sz="1600" dirty="0"/>
              <a:t>E</a:t>
            </a:r>
            <a:r>
              <a:rPr lang="en-US" sz="1600" baseline="-25000" dirty="0"/>
              <a:t>p</a:t>
            </a:r>
            <a:r>
              <a:rPr lang="en-US" sz="1600" dirty="0"/>
              <a:t>=14-7 MeV yield 291 </a:t>
            </a:r>
            <a:r>
              <a:rPr lang="en-US" sz="1600" dirty="0" err="1"/>
              <a:t>MBq</a:t>
            </a:r>
            <a:r>
              <a:rPr lang="en-US" sz="1600" dirty="0"/>
              <a:t>/</a:t>
            </a:r>
            <a:r>
              <a:rPr lang="en-US" sz="1600" dirty="0">
                <a:sym typeface="Symbol" panose="05050102010706020507" pitchFamily="18" charset="2"/>
              </a:rPr>
              <a:t>Ah</a:t>
            </a:r>
            <a:endParaRPr lang="en-US" sz="1600" dirty="0"/>
          </a:p>
        </p:txBody>
      </p:sp>
      <p:sp>
        <p:nvSpPr>
          <p:cNvPr id="6" name="TextBox 5">
            <a:extLst>
              <a:ext uri="{FF2B5EF4-FFF2-40B4-BE49-F238E27FC236}">
                <a16:creationId xmlns:a16="http://schemas.microsoft.com/office/drawing/2014/main" id="{1A96F85B-7FDC-4722-6ACA-D684B0F29818}"/>
              </a:ext>
            </a:extLst>
          </p:cNvPr>
          <p:cNvSpPr txBox="1"/>
          <p:nvPr/>
        </p:nvSpPr>
        <p:spPr>
          <a:xfrm>
            <a:off x="9159868" y="1146016"/>
            <a:ext cx="2485982"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Excitation function for the formation of the radionuclide </a:t>
            </a:r>
            <a:r>
              <a:rPr lang="en-US" baseline="30000" dirty="0">
                <a:latin typeface="Times New Roman" panose="02020603050405020304" pitchFamily="18" charset="0"/>
                <a:cs typeface="Times New Roman" panose="02020603050405020304" pitchFamily="18" charset="0"/>
              </a:rPr>
              <a:t>86</a:t>
            </a:r>
            <a:r>
              <a:rPr lang="en-US" dirty="0">
                <a:latin typeface="Times New Roman" panose="02020603050405020304" pitchFamily="18" charset="0"/>
                <a:cs typeface="Times New Roman" panose="02020603050405020304" pitchFamily="18" charset="0"/>
              </a:rPr>
              <a:t>Y in the proton irradiation of an enriched </a:t>
            </a:r>
            <a:r>
              <a:rPr lang="en-US" baseline="30000" dirty="0">
                <a:latin typeface="Times New Roman" panose="02020603050405020304" pitchFamily="18" charset="0"/>
                <a:cs typeface="Times New Roman" panose="02020603050405020304" pitchFamily="18" charset="0"/>
              </a:rPr>
              <a:t>86</a:t>
            </a:r>
            <a:r>
              <a:rPr lang="en-US" dirty="0">
                <a:latin typeface="Times New Roman" panose="02020603050405020304" pitchFamily="18" charset="0"/>
                <a:cs typeface="Times New Roman" panose="02020603050405020304" pitchFamily="18" charset="0"/>
              </a:rPr>
              <a:t>Sr target</a:t>
            </a:r>
          </a:p>
        </p:txBody>
      </p:sp>
      <p:sp>
        <p:nvSpPr>
          <p:cNvPr id="7" name="TextBox 6">
            <a:extLst>
              <a:ext uri="{FF2B5EF4-FFF2-40B4-BE49-F238E27FC236}">
                <a16:creationId xmlns:a16="http://schemas.microsoft.com/office/drawing/2014/main" id="{CF9209CC-E60D-2783-A838-EE4D3FC87810}"/>
              </a:ext>
            </a:extLst>
          </p:cNvPr>
          <p:cNvSpPr txBox="1"/>
          <p:nvPr/>
        </p:nvSpPr>
        <p:spPr>
          <a:xfrm>
            <a:off x="10139196" y="3313015"/>
            <a:ext cx="1713344" cy="25853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typical </a:t>
            </a:r>
            <a:r>
              <a:rPr lang="en-US"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-ray spectrum of the </a:t>
            </a:r>
            <a:r>
              <a:rPr lang="en-US" baseline="30000" dirty="0">
                <a:latin typeface="Times New Roman" panose="02020603050405020304" pitchFamily="18" charset="0"/>
                <a:cs typeface="Times New Roman" panose="02020603050405020304" pitchFamily="18" charset="0"/>
              </a:rPr>
              <a:t>86</a:t>
            </a:r>
            <a:r>
              <a:rPr lang="en-US" dirty="0">
                <a:latin typeface="Times New Roman" panose="02020603050405020304" pitchFamily="18" charset="0"/>
                <a:cs typeface="Times New Roman" panose="02020603050405020304" pitchFamily="18" charset="0"/>
              </a:rPr>
              <a:t>SrCO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sample irradiated with 8 MeV protons with an inset showing an expanded region near 511 keV </a:t>
            </a:r>
          </a:p>
        </p:txBody>
      </p:sp>
      <p:sp>
        <p:nvSpPr>
          <p:cNvPr id="2" name="TextBox 1">
            <a:extLst>
              <a:ext uri="{FF2B5EF4-FFF2-40B4-BE49-F238E27FC236}">
                <a16:creationId xmlns:a16="http://schemas.microsoft.com/office/drawing/2014/main" id="{6B7AC5AF-C862-62CD-3CF9-A0F480D0D08F}"/>
              </a:ext>
            </a:extLst>
          </p:cNvPr>
          <p:cNvSpPr txBox="1"/>
          <p:nvPr/>
        </p:nvSpPr>
        <p:spPr>
          <a:xfrm>
            <a:off x="7653686" y="5922279"/>
            <a:ext cx="3012363" cy="461665"/>
          </a:xfrm>
          <a:prstGeom prst="rect">
            <a:avLst/>
          </a:prstGeom>
          <a:solidFill>
            <a:srgbClr val="FFFF00"/>
          </a:solidFill>
          <a:ln>
            <a:solidFill>
              <a:schemeClr val="tx1"/>
            </a:solidFill>
          </a:ln>
        </p:spPr>
        <p:txBody>
          <a:bodyPr wrap="none" rtlCol="0">
            <a:spAutoFit/>
          </a:bodyPr>
          <a:lstStyle/>
          <a:p>
            <a:r>
              <a:rPr lang="en-US" sz="2400" dirty="0">
                <a:latin typeface="Times New Roman" panose="02020603050405020304" pitchFamily="18" charset="0"/>
                <a:cs typeface="Times New Roman" panose="02020603050405020304" pitchFamily="18" charset="0"/>
              </a:rPr>
              <a:t>Five papers since 2020</a:t>
            </a:r>
          </a:p>
        </p:txBody>
      </p:sp>
    </p:spTree>
    <p:extLst>
      <p:ext uri="{BB962C8B-B14F-4D97-AF65-F5344CB8AC3E}">
        <p14:creationId xmlns:p14="http://schemas.microsoft.com/office/powerpoint/2010/main" val="50956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0F9B-E6B9-A0BA-98C9-435FB8E37344}"/>
              </a:ext>
            </a:extLst>
          </p:cNvPr>
          <p:cNvSpPr>
            <a:spLocks noGrp="1"/>
          </p:cNvSpPr>
          <p:nvPr>
            <p:ph type="ctrTitle"/>
          </p:nvPr>
        </p:nvSpPr>
        <p:spPr>
          <a:xfrm>
            <a:off x="0" y="-11816"/>
            <a:ext cx="12192000" cy="1272967"/>
          </a:xfrm>
          <a:solidFill>
            <a:srgbClr val="1F497D"/>
          </a:solidFill>
        </p:spPr>
        <p:txBody>
          <a:bodyPr>
            <a:normAutofit/>
          </a:bodyPr>
          <a:lstStyle/>
          <a:p>
            <a:r>
              <a:rPr lang="en-US" sz="2800" b="1" i="0" u="none" strike="noStrike" dirty="0">
                <a:solidFill>
                  <a:schemeClr val="bg1"/>
                </a:solidFill>
                <a:effectLst/>
                <a:latin typeface="Times New Roman" panose="02020603050405020304" pitchFamily="18" charset="0"/>
                <a:cs typeface="Times New Roman" panose="02020603050405020304" pitchFamily="18" charset="0"/>
              </a:rPr>
              <a:t>Berkeley Evaluated Alpha &amp; proton Radioactivity (BEApR*)  </a:t>
            </a:r>
            <a:br>
              <a:rPr lang="en-US" sz="2800" b="1" i="0" u="none" strike="noStrike" dirty="0">
                <a:solidFill>
                  <a:schemeClr val="bg1"/>
                </a:solidFill>
                <a:effectLst/>
                <a:latin typeface="Times New Roman" panose="02020603050405020304" pitchFamily="18" charset="0"/>
                <a:cs typeface="Times New Roman" panose="02020603050405020304" pitchFamily="18" charset="0"/>
              </a:rPr>
            </a:br>
            <a:r>
              <a:rPr lang="en-US" sz="2800" b="1" i="0" u="none" strike="noStrike" dirty="0">
                <a:solidFill>
                  <a:schemeClr val="bg1"/>
                </a:solidFill>
                <a:effectLst/>
                <a:latin typeface="Times New Roman" panose="02020603050405020304" pitchFamily="18" charset="0"/>
                <a:cs typeface="Times New Roman" panose="02020603050405020304" pitchFamily="18" charset="0"/>
              </a:rPr>
              <a:t>An Online Global Heavy </a:t>
            </a:r>
            <a:r>
              <a:rPr lang="en-US" sz="2800" b="1" dirty="0">
                <a:solidFill>
                  <a:schemeClr val="bg1"/>
                </a:solidFill>
                <a:latin typeface="Times New Roman" panose="02020603050405020304" pitchFamily="18" charset="0"/>
                <a:cs typeface="Times New Roman" panose="02020603050405020304" pitchFamily="18" charset="0"/>
              </a:rPr>
              <a:t>C</a:t>
            </a:r>
            <a:r>
              <a:rPr lang="en-US" sz="2800" b="1" i="0" u="none" strike="noStrike" dirty="0">
                <a:solidFill>
                  <a:schemeClr val="bg1"/>
                </a:solidFill>
                <a:effectLst/>
                <a:latin typeface="Times New Roman" panose="02020603050405020304" pitchFamily="18" charset="0"/>
                <a:cs typeface="Times New Roman" panose="02020603050405020304" pitchFamily="18" charset="0"/>
              </a:rPr>
              <a:t>harged Particle </a:t>
            </a:r>
            <a:r>
              <a:rPr lang="en-US" sz="2800" b="1" dirty="0">
                <a:solidFill>
                  <a:schemeClr val="bg1"/>
                </a:solidFill>
                <a:latin typeface="Times New Roman" panose="02020603050405020304" pitchFamily="18" charset="0"/>
                <a:cs typeface="Times New Roman" panose="02020603050405020304" pitchFamily="18" charset="0"/>
              </a:rPr>
              <a:t>Database/H</a:t>
            </a:r>
            <a:r>
              <a:rPr lang="en-US" sz="2800" b="1" i="0" u="none" strike="noStrike" dirty="0">
                <a:solidFill>
                  <a:schemeClr val="bg1"/>
                </a:solidFill>
                <a:effectLst/>
                <a:latin typeface="Times New Roman" panose="02020603050405020304" pitchFamily="18" charset="0"/>
                <a:cs typeface="Times New Roman" panose="02020603050405020304" pitchFamily="18" charset="0"/>
              </a:rPr>
              <a:t>orizontal Evaluation</a:t>
            </a:r>
            <a:br>
              <a:rPr lang="en-US" sz="6000" b="1" i="0" u="none" strike="noStrike" dirty="0">
                <a:solidFill>
                  <a:schemeClr val="bg1"/>
                </a:solidFill>
                <a:effectLst/>
                <a:latin typeface="Times New Roman" panose="02020603050405020304" pitchFamily="18" charset="0"/>
                <a:cs typeface="Times New Roman" panose="02020603050405020304" pitchFamily="18" charset="0"/>
              </a:rPr>
            </a:br>
            <a:r>
              <a:rPr lang="en-US" sz="1000" b="1" dirty="0">
                <a:solidFill>
                  <a:schemeClr val="bg1"/>
                </a:solidFill>
                <a:latin typeface="Times New Roman" panose="02020603050405020304" pitchFamily="18" charset="0"/>
                <a:cs typeface="Times New Roman" panose="02020603050405020304" pitchFamily="18" charset="0"/>
              </a:rPr>
              <a:t>(a work in progress)</a:t>
            </a:r>
          </a:p>
        </p:txBody>
      </p:sp>
      <p:pic>
        <p:nvPicPr>
          <p:cNvPr id="4" name="Picture 3">
            <a:extLst>
              <a:ext uri="{FF2B5EF4-FFF2-40B4-BE49-F238E27FC236}">
                <a16:creationId xmlns:a16="http://schemas.microsoft.com/office/drawing/2014/main" id="{BFBB9C59-27A2-D21B-7D87-05E2B49C82C5}"/>
              </a:ext>
            </a:extLst>
          </p:cNvPr>
          <p:cNvPicPr>
            <a:picLocks noChangeAspect="1"/>
          </p:cNvPicPr>
          <p:nvPr/>
        </p:nvPicPr>
        <p:blipFill>
          <a:blip r:embed="rId3"/>
          <a:stretch>
            <a:fillRect/>
          </a:stretch>
        </p:blipFill>
        <p:spPr>
          <a:xfrm>
            <a:off x="4819568" y="3768437"/>
            <a:ext cx="7296390" cy="2566318"/>
          </a:xfrm>
          <a:prstGeom prst="rect">
            <a:avLst/>
          </a:prstGeom>
        </p:spPr>
      </p:pic>
      <p:sp>
        <p:nvSpPr>
          <p:cNvPr id="5" name="TextBox 4">
            <a:extLst>
              <a:ext uri="{FF2B5EF4-FFF2-40B4-BE49-F238E27FC236}">
                <a16:creationId xmlns:a16="http://schemas.microsoft.com/office/drawing/2014/main" id="{DDABCB03-14B0-C7C3-1363-D5419CEA3173}"/>
              </a:ext>
            </a:extLst>
          </p:cNvPr>
          <p:cNvSpPr txBox="1"/>
          <p:nvPr/>
        </p:nvSpPr>
        <p:spPr>
          <a:xfrm>
            <a:off x="304445" y="1247041"/>
            <a:ext cx="5559882" cy="4247317"/>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Physics motivated! – In many cases levels in daughter nuclei have only been observed via heavy charged particles</a:t>
            </a:r>
          </a:p>
          <a:p>
            <a:pPr marL="214313"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Goal is to aid researchers and for use as a teaching tool. </a:t>
            </a:r>
            <a:endParaRPr lang="en-US" dirty="0">
              <a:solidFill>
                <a:srgbClr val="FF0000"/>
              </a:solidFill>
              <a:latin typeface="Times New Roman" panose="02020603050405020304" pitchFamily="18" charset="0"/>
              <a:cs typeface="Times New Roman" panose="02020603050405020304" pitchFamily="18" charset="0"/>
            </a:endParaRPr>
          </a:p>
          <a:p>
            <a:pPr marL="671513" lvl="1" indent="-214313">
              <a:buFont typeface="Arial" panose="020B0604020202020204" pitchFamily="34" charset="0"/>
              <a:buChar char="•"/>
            </a:pPr>
            <a:r>
              <a:rPr lang="en-US" dirty="0">
                <a:solidFill>
                  <a:srgbClr val="C00000"/>
                </a:solidFill>
                <a:latin typeface="Times New Roman" panose="02020603050405020304" pitchFamily="18" charset="0"/>
                <a:cs typeface="Times New Roman" panose="02020603050405020304" pitchFamily="18" charset="0"/>
              </a:rPr>
              <a:t>Systematics</a:t>
            </a:r>
          </a:p>
          <a:p>
            <a:pPr marL="671513" lvl="1" indent="-214313">
              <a:buFont typeface="Arial" panose="020B0604020202020204" pitchFamily="34" charset="0"/>
              <a:buChar char="•"/>
            </a:pPr>
            <a:r>
              <a:rPr lang="en-US" dirty="0">
                <a:solidFill>
                  <a:srgbClr val="C00000"/>
                </a:solidFill>
                <a:latin typeface="Times New Roman" panose="02020603050405020304" pitchFamily="18" charset="0"/>
                <a:cs typeface="Times New Roman" panose="02020603050405020304" pitchFamily="18" charset="0"/>
              </a:rPr>
              <a:t>Relationships between Energy &amp; Branching Ratio</a:t>
            </a:r>
          </a:p>
          <a:p>
            <a:pPr marL="671513" lvl="1" indent="-214313">
              <a:buFont typeface="Arial" panose="020B0604020202020204" pitchFamily="34" charset="0"/>
              <a:buChar char="•"/>
            </a:pPr>
            <a:r>
              <a:rPr lang="en-US" dirty="0">
                <a:solidFill>
                  <a:srgbClr val="C00000"/>
                </a:solidFill>
                <a:latin typeface="Times New Roman" panose="02020603050405020304" pitchFamily="18" charset="0"/>
                <a:cs typeface="Times New Roman" panose="02020603050405020304" pitchFamily="18" charset="0"/>
              </a:rPr>
              <a:t>Competition between different decay modes</a:t>
            </a:r>
            <a:endParaRPr lang="en-US"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Involves the entire chart of the nuclides</a:t>
            </a:r>
          </a:p>
          <a:p>
            <a:pPr marL="214313"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Provides a comprehensive overview of the topic.</a:t>
            </a:r>
          </a:p>
          <a:p>
            <a:pPr marL="214313"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Evaluates and gives recommended                             values based on all available                            experimental data.</a:t>
            </a:r>
          </a:p>
          <a:p>
            <a:pPr marL="214313" indent="-214313">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638E605-4C5A-9B5C-47A1-FCC8DD656028}"/>
              </a:ext>
            </a:extLst>
          </p:cNvPr>
          <p:cNvSpPr txBox="1"/>
          <p:nvPr/>
        </p:nvSpPr>
        <p:spPr>
          <a:xfrm>
            <a:off x="5864327" y="1228885"/>
            <a:ext cx="6327673" cy="3139321"/>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All information in one place</a:t>
            </a:r>
          </a:p>
          <a:p>
            <a:pPr marL="671513" lvl="1" indent="-2143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Allows users to look at patterns/trends in the data which can lead to the discovery of new physical phenomena.</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Targeted (and complete) references– </a:t>
            </a:r>
            <a:r>
              <a:rPr lang="en-US" dirty="0">
                <a:solidFill>
                  <a:srgbClr val="FF0000"/>
                </a:solidFill>
                <a:latin typeface="Times New Roman" panose="02020603050405020304" pitchFamily="18" charset="0"/>
                <a:cs typeface="Times New Roman" panose="02020603050405020304" pitchFamily="18" charset="0"/>
              </a:rPr>
              <a:t>different from NSR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All papers, conference proc. and reports included.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Explicit refs for T</a:t>
            </a:r>
            <a:r>
              <a:rPr lang="en-US" baseline="-25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Energy, BR, etc.</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Organized by T</a:t>
            </a:r>
            <a:r>
              <a:rPr lang="en-US" baseline="-25000" dirty="0">
                <a:latin typeface="Times New Roman" panose="02020603050405020304" pitchFamily="18" charset="0"/>
                <a:cs typeface="Times New Roman" panose="02020603050405020304" pitchFamily="18" charset="0"/>
              </a:rPr>
              <a:t>z </a:t>
            </a:r>
            <a:r>
              <a:rPr lang="en-US" dirty="0">
                <a:latin typeface="Times New Roman" panose="02020603050405020304" pitchFamily="18" charset="0"/>
                <a:cs typeface="Times New Roman" panose="02020603050405020304" pitchFamily="18" charset="0"/>
              </a:rPr>
              <a:t>/ </a:t>
            </a:r>
            <a:r>
              <a:rPr lang="en-US"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-chain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Will be updated monthly</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D39F0B3-1109-C2ED-2404-CFC79C23547C}"/>
              </a:ext>
            </a:extLst>
          </p:cNvPr>
          <p:cNvPicPr>
            <a:picLocks noChangeAspect="1"/>
          </p:cNvPicPr>
          <p:nvPr/>
        </p:nvPicPr>
        <p:blipFill>
          <a:blip r:embed="rId4"/>
          <a:stretch>
            <a:fillRect/>
          </a:stretch>
        </p:blipFill>
        <p:spPr>
          <a:xfrm>
            <a:off x="1847186" y="4124074"/>
            <a:ext cx="3329609" cy="2257251"/>
          </a:xfrm>
          <a:prstGeom prst="rect">
            <a:avLst/>
          </a:prstGeom>
        </p:spPr>
      </p:pic>
      <p:sp>
        <p:nvSpPr>
          <p:cNvPr id="9" name="TextBox 8">
            <a:extLst>
              <a:ext uri="{FF2B5EF4-FFF2-40B4-BE49-F238E27FC236}">
                <a16:creationId xmlns:a16="http://schemas.microsoft.com/office/drawing/2014/main" id="{AFE0EDD3-F94A-0740-2413-BD63A15D9456}"/>
              </a:ext>
            </a:extLst>
          </p:cNvPr>
          <p:cNvSpPr txBox="1"/>
          <p:nvPr/>
        </p:nvSpPr>
        <p:spPr>
          <a:xfrm>
            <a:off x="2621933" y="5965422"/>
            <a:ext cx="5759727" cy="369332"/>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5"/>
              </a:rPr>
              <a:t>https://nucleardata.berkeley.edu/research/betap.html</a:t>
            </a:r>
            <a:r>
              <a:rPr lang="en-US" dirty="0">
                <a:latin typeface="Times New Roman" panose="02020603050405020304" pitchFamily="18" charset="0"/>
                <a:cs typeface="Times New Roman" panose="02020603050405020304" pitchFamily="18" charset="0"/>
              </a:rPr>
              <a:t>  </a:t>
            </a:r>
          </a:p>
        </p:txBody>
      </p:sp>
      <p:pic>
        <p:nvPicPr>
          <p:cNvPr id="1026" name="Picture 2">
            <a:extLst>
              <a:ext uri="{FF2B5EF4-FFF2-40B4-BE49-F238E27FC236}">
                <a16:creationId xmlns:a16="http://schemas.microsoft.com/office/drawing/2014/main" id="{B57CDE27-4F56-C5E6-6889-0D957301C65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966417"/>
            <a:ext cx="1446141" cy="14461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39A51-8C1B-56B8-4FC0-6E98C68BFDBD}"/>
              </a:ext>
            </a:extLst>
          </p:cNvPr>
          <p:cNvSpPr txBox="1"/>
          <p:nvPr/>
        </p:nvSpPr>
        <p:spPr>
          <a:xfrm>
            <a:off x="-88" y="6065288"/>
            <a:ext cx="1446229" cy="338554"/>
          </a:xfrm>
          <a:prstGeom prst="rect">
            <a:avLst/>
          </a:prstGeom>
          <a:solidFill>
            <a:schemeClr val="tx1"/>
          </a:solidFill>
        </p:spPr>
        <p:txBody>
          <a:bodyPr wrap="non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J.C. Batchelder</a:t>
            </a:r>
          </a:p>
        </p:txBody>
      </p:sp>
    </p:spTree>
    <p:extLst>
      <p:ext uri="{BB962C8B-B14F-4D97-AF65-F5344CB8AC3E}">
        <p14:creationId xmlns:p14="http://schemas.microsoft.com/office/powerpoint/2010/main" val="2406201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rotWithShape="1">
          <a:blip r:embed="rId3" cstate="hqprint">
            <a:extLst>
              <a:ext uri="{28A0092B-C50C-407E-A947-70E740481C1C}">
                <a14:useLocalDpi xmlns:a14="http://schemas.microsoft.com/office/drawing/2010/main"/>
              </a:ext>
            </a:extLst>
          </a:blip>
          <a:srcRect t="1381" b="2072"/>
          <a:stretch/>
        </p:blipFill>
        <p:spPr>
          <a:xfrm>
            <a:off x="7837053" y="811587"/>
            <a:ext cx="4231520" cy="2723465"/>
          </a:xfrm>
          <a:prstGeom prst="rect">
            <a:avLst/>
          </a:prstGeom>
          <a:ln>
            <a:noFill/>
          </a:ln>
        </p:spPr>
      </p:pic>
      <p:sp>
        <p:nvSpPr>
          <p:cNvPr id="41" name="TextShape 1"/>
          <p:cNvSpPr txBox="1"/>
          <p:nvPr/>
        </p:nvSpPr>
        <p:spPr>
          <a:xfrm>
            <a:off x="0" y="-50187"/>
            <a:ext cx="12192000" cy="861774"/>
          </a:xfrm>
          <a:prstGeom prst="rect">
            <a:avLst/>
          </a:prstGeom>
          <a:solidFill>
            <a:srgbClr val="1F497D"/>
          </a:solidFill>
          <a:ln>
            <a:noFill/>
          </a:ln>
        </p:spPr>
        <p:txBody>
          <a:bodyPr wrap="square" lIns="0" tIns="0" rIns="0" bIns="0" anchor="ctr">
            <a:spAutoFit/>
          </a:bodyPr>
          <a:lstStyle/>
          <a:p>
            <a:pPr algn="ctr">
              <a:spcBef>
                <a:spcPts val="600"/>
              </a:spcBef>
              <a:spcAft>
                <a:spcPts val="600"/>
              </a:spcAft>
            </a:pPr>
            <a:endParaRPr lang="en-US" sz="200" spc="-1" dirty="0">
              <a:solidFill>
                <a:schemeClr val="bg1"/>
              </a:solidFill>
              <a:latin typeface="Times New Roman" panose="02020603050405020304" pitchFamily="18" charset="0"/>
              <a:cs typeface="Times New Roman" panose="02020603050405020304" pitchFamily="18" charset="0"/>
            </a:endParaRPr>
          </a:p>
          <a:p>
            <a:pPr algn="ctr">
              <a:spcBef>
                <a:spcPts val="600"/>
              </a:spcBef>
              <a:spcAft>
                <a:spcPts val="600"/>
              </a:spcAft>
            </a:pPr>
            <a:r>
              <a:rPr lang="en-US" sz="3200" spc="-1" dirty="0">
                <a:solidFill>
                  <a:schemeClr val="bg1"/>
                </a:solidFill>
                <a:latin typeface="Times New Roman" panose="02020603050405020304" pitchFamily="18" charset="0"/>
                <a:cs typeface="Times New Roman" panose="02020603050405020304" pitchFamily="18" charset="0"/>
              </a:rPr>
              <a:t>pyEGAF and pyENSDF: Open-source Python libraries</a:t>
            </a:r>
          </a:p>
          <a:p>
            <a:pPr algn="ctr">
              <a:spcBef>
                <a:spcPts val="600"/>
              </a:spcBef>
              <a:spcAft>
                <a:spcPts val="600"/>
              </a:spcAft>
            </a:pPr>
            <a:endParaRPr lang="en-US" sz="200" spc="-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TextShape 2"/>
              <p:cNvSpPr txBox="1"/>
              <p:nvPr/>
            </p:nvSpPr>
            <p:spPr>
              <a:xfrm>
                <a:off x="123427" y="882963"/>
                <a:ext cx="7713625" cy="3867091"/>
              </a:xfrm>
              <a:prstGeom prst="rect">
                <a:avLst/>
              </a:prstGeom>
              <a:noFill/>
              <a:ln>
                <a:noFill/>
              </a:ln>
            </p:spPr>
            <p:txBody>
              <a:bodyPr wrap="square" lIns="108847" tIns="54423" rIns="108847" bIns="54423">
                <a:spAutoFit/>
              </a:bodyPr>
              <a:lstStyle/>
              <a:p>
                <a:pPr marL="261230" indent="-261230">
                  <a:buClr>
                    <a:srgbClr val="000000"/>
                  </a:buClr>
                  <a:buSzPct val="45000"/>
                  <a:buFont typeface="Wingdings" charset="2"/>
                  <a:buChar char=""/>
                </a:pPr>
                <a:r>
                  <a:rPr lang="en-US" sz="2200" b="1" u="sng" spc="-1" dirty="0">
                    <a:latin typeface="Times New Roman" panose="02020603050405020304" pitchFamily="18" charset="0"/>
                    <a:cs typeface="Times New Roman" panose="02020603050405020304" pitchFamily="18" charset="0"/>
                  </a:rPr>
                  <a:t>pyEGAF* </a:t>
                </a:r>
                <a:r>
                  <a:rPr lang="en-US" sz="2200" spc="-1" dirty="0">
                    <a:latin typeface="Times New Roman" panose="02020603050405020304" pitchFamily="18" charset="0"/>
                    <a:cs typeface="Times New Roman" panose="02020603050405020304" pitchFamily="18" charset="0"/>
                  </a:rPr>
                  <a:t>bundles the Evaluated Gamma-ray Activation File (EGAF) containing all 245 ENSDF-formatted (n,</a:t>
                </a:r>
                <a:r>
                  <a:rPr lang="en-US" sz="2200" spc="-1" dirty="0">
                    <a:latin typeface="Times New Roman" panose="02020603050405020304" pitchFamily="18" charset="0"/>
                    <a:ea typeface="Arial"/>
                    <a:cs typeface="Times New Roman" panose="02020603050405020304" pitchFamily="18" charset="0"/>
                  </a:rPr>
                  <a:t>γ</a:t>
                </a:r>
                <a:r>
                  <a:rPr lang="en-US" sz="2200" spc="-1" dirty="0">
                    <a:latin typeface="Times New Roman" panose="02020603050405020304" pitchFamily="18" charset="0"/>
                    <a:cs typeface="Times New Roman" panose="02020603050405020304" pitchFamily="18" charset="0"/>
                  </a:rPr>
                  <a:t>) data sets with RIPL- and JSON-interpreted formats (735 data sets total).</a:t>
                </a:r>
              </a:p>
              <a:p>
                <a:pPr marL="261230" indent="-261230">
                  <a:buClr>
                    <a:srgbClr val="000000"/>
                  </a:buClr>
                  <a:buSzPct val="45000"/>
                  <a:buFont typeface="Wingdings" charset="2"/>
                  <a:buChar char=""/>
                </a:pPr>
                <a:r>
                  <a:rPr lang="en-US" sz="2200" b="1" u="sng" spc="-1" dirty="0">
                    <a:latin typeface="Times New Roman" panose="02020603050405020304" pitchFamily="18" charset="0"/>
                    <a:ea typeface="Arial"/>
                    <a:cs typeface="Times New Roman" panose="02020603050405020304" pitchFamily="18" charset="0"/>
                  </a:rPr>
                  <a:t>pyENSDF</a:t>
                </a:r>
                <a:r>
                  <a:rPr lang="en-US" sz="2200" spc="-1" dirty="0">
                    <a:latin typeface="Times New Roman" panose="02020603050405020304" pitchFamily="18" charset="0"/>
                    <a:ea typeface="Arial"/>
                    <a:cs typeface="Times New Roman" panose="02020603050405020304" pitchFamily="18" charset="0"/>
                  </a:rPr>
                  <a:t> contains </a:t>
                </a:r>
                <a:r>
                  <a:rPr lang="en-US" sz="2200" spc="-1" dirty="0">
                    <a:latin typeface="Times New Roman" panose="02020603050405020304" pitchFamily="18" charset="0"/>
                    <a:cs typeface="Times New Roman" panose="02020603050405020304" pitchFamily="18" charset="0"/>
                  </a:rPr>
                  <a:t>3200 ENSDF- </a:t>
                </a:r>
                <a:r>
                  <a:rPr lang="en-US" sz="2200" spc="-1" dirty="0">
                    <a:latin typeface="Times New Roman" panose="02020603050405020304" pitchFamily="18" charset="0"/>
                    <a:ea typeface="Arial"/>
                    <a:cs typeface="Times New Roman" panose="02020603050405020304" pitchFamily="18" charset="0"/>
                  </a:rPr>
                  <a:t>RIPL- and JSON-translated decay datasets for all nuclides</a:t>
                </a:r>
                <a:r>
                  <a:rPr lang="en-US" sz="2200" spc="-1" dirty="0">
                    <a:latin typeface="Times New Roman" panose="02020603050405020304" pitchFamily="18" charset="0"/>
                    <a:cs typeface="Times New Roman" panose="02020603050405020304" pitchFamily="18" charset="0"/>
                  </a:rPr>
                  <a:t> for </a:t>
                </a:r>
                <a:r>
                  <a:rPr lang="en-US" sz="2200" spc="-1" dirty="0">
                    <a:latin typeface="Times New Roman" panose="02020603050405020304" pitchFamily="18" charset="0"/>
                    <a:ea typeface="Arial"/>
                    <a:cs typeface="Times New Roman" panose="02020603050405020304" pitchFamily="18" charset="0"/>
                  </a:rPr>
                  <a:t>α-,β</a:t>
                </a:r>
                <a:r>
                  <a:rPr lang="en-US" sz="2200" spc="-1" baseline="33000" dirty="0">
                    <a:latin typeface="Times New Roman" panose="02020603050405020304" pitchFamily="18" charset="0"/>
                    <a:ea typeface="Arial"/>
                    <a:cs typeface="Times New Roman" panose="02020603050405020304" pitchFamily="18" charset="0"/>
                  </a:rPr>
                  <a:t>-</a:t>
                </a:r>
                <a:r>
                  <a:rPr lang="en-US" sz="2200" spc="-1" dirty="0">
                    <a:latin typeface="Times New Roman" panose="02020603050405020304" pitchFamily="18" charset="0"/>
                    <a:ea typeface="Arial"/>
                    <a:cs typeface="Times New Roman" panose="02020603050405020304" pitchFamily="18" charset="0"/>
                  </a:rPr>
                  <a:t>-,ε/β</a:t>
                </a:r>
                <a:r>
                  <a:rPr lang="en-US" sz="2200" spc="-1" baseline="33000" dirty="0">
                    <a:latin typeface="Times New Roman" panose="02020603050405020304" pitchFamily="18" charset="0"/>
                    <a:ea typeface="Arial"/>
                    <a:cs typeface="Times New Roman" panose="02020603050405020304" pitchFamily="18" charset="0"/>
                  </a:rPr>
                  <a:t>+</a:t>
                </a:r>
                <a:r>
                  <a:rPr lang="en-US" sz="2200" spc="-1" dirty="0">
                    <a:latin typeface="Times New Roman" panose="02020603050405020304" pitchFamily="18" charset="0"/>
                    <a:ea typeface="Arial"/>
                    <a:cs typeface="Times New Roman" panose="02020603050405020304" pitchFamily="18" charset="0"/>
                  </a:rPr>
                  <a:t>-decay modes, including for the first-time coincidence γ-γ and γ-X ray data sets for all 2352 data sets containing γ data. (See next slide)</a:t>
                </a:r>
                <a:endParaRPr lang="en-US" sz="2200" spc="-1" dirty="0">
                  <a:latin typeface="Times New Roman" panose="02020603050405020304" pitchFamily="18" charset="0"/>
                  <a:cs typeface="Times New Roman" panose="02020603050405020304" pitchFamily="18" charset="0"/>
                </a:endParaRPr>
              </a:p>
              <a:p>
                <a:pPr marL="261230" indent="-261230">
                  <a:buClr>
                    <a:srgbClr val="000000"/>
                  </a:buClr>
                  <a:buSzPct val="45000"/>
                  <a:buFont typeface="Wingdings" charset="2"/>
                  <a:buChar char=""/>
                </a:pPr>
                <a:r>
                  <a:rPr lang="en-US" sz="2200" spc="-1" dirty="0">
                    <a:latin typeface="Times New Roman" panose="02020603050405020304" pitchFamily="18" charset="0"/>
                    <a:ea typeface="Arial"/>
                    <a:cs typeface="Times New Roman" panose="02020603050405020304" pitchFamily="18" charset="0"/>
                  </a:rPr>
                  <a:t>Users can query any quantity in ENSDF, (e.g., super-allowed 0</a:t>
                </a:r>
                <a:r>
                  <a:rPr lang="en-US" sz="2200" spc="-1" baseline="33000" dirty="0">
                    <a:latin typeface="Times New Roman" panose="02020603050405020304" pitchFamily="18" charset="0"/>
                    <a:ea typeface="Arial"/>
                    <a:cs typeface="Times New Roman" panose="02020603050405020304" pitchFamily="18" charset="0"/>
                  </a:rPr>
                  <a:t>+</a:t>
                </a:r>
                <a:r>
                  <a:rPr lang="en-US" sz="2200" spc="-1" dirty="0">
                    <a:latin typeface="Times New Roman" panose="02020603050405020304" pitchFamily="18" charset="0"/>
                    <a:ea typeface="Arial"/>
                    <a:cs typeface="Times New Roman" panose="02020603050405020304" pitchFamily="18" charset="0"/>
                  </a:rPr>
                  <a:t> → 0</a:t>
                </a:r>
                <a:r>
                  <a:rPr lang="en-US" sz="2200" spc="-1" baseline="33000" dirty="0">
                    <a:latin typeface="Times New Roman" panose="02020603050405020304" pitchFamily="18" charset="0"/>
                    <a:ea typeface="Arial"/>
                    <a:cs typeface="Times New Roman" panose="02020603050405020304" pitchFamily="18" charset="0"/>
                  </a:rPr>
                  <a:t>+</a:t>
                </a:r>
                <a:r>
                  <a:rPr lang="en-US" sz="2200" spc="-1" dirty="0">
                    <a:latin typeface="Times New Roman" panose="02020603050405020304" pitchFamily="18" charset="0"/>
                    <a:ea typeface="Arial"/>
                    <a:cs typeface="Times New Roman" panose="02020603050405020304" pitchFamily="18" charset="0"/>
                  </a:rPr>
                  <a:t> transitions in ε/β</a:t>
                </a:r>
                <a:r>
                  <a:rPr lang="en-US" sz="2200" spc="-1" baseline="33000" dirty="0">
                    <a:latin typeface="Times New Roman" panose="02020603050405020304" pitchFamily="18" charset="0"/>
                    <a:ea typeface="Arial"/>
                    <a:cs typeface="Times New Roman" panose="02020603050405020304" pitchFamily="18" charset="0"/>
                  </a:rPr>
                  <a:t>+ </a:t>
                </a:r>
                <a:r>
                  <a:rPr lang="en-US" sz="2200" spc="-1" dirty="0">
                    <a:latin typeface="Times New Roman" panose="02020603050405020304" pitchFamily="18" charset="0"/>
                    <a:ea typeface="Arial"/>
                    <a:cs typeface="Times New Roman" panose="02020603050405020304" pitchFamily="18" charset="0"/>
                  </a:rPr>
                  <a:t>decay where log(</a:t>
                </a:r>
                <a:r>
                  <a:rPr lang="en-US" sz="2200" i="1" spc="-1" dirty="0">
                    <a:latin typeface="Times New Roman" panose="02020603050405020304" pitchFamily="18" charset="0"/>
                    <a:ea typeface="Arial"/>
                    <a:cs typeface="Times New Roman" panose="02020603050405020304" pitchFamily="18" charset="0"/>
                  </a:rPr>
                  <a:t>ft</a:t>
                </a:r>
                <a:r>
                  <a:rPr lang="en-US" sz="2200" spc="-1" dirty="0">
                    <a:latin typeface="Times New Roman" panose="02020603050405020304" pitchFamily="18" charset="0"/>
                    <a:ea typeface="Arial"/>
                    <a:cs typeface="Times New Roman" panose="02020603050405020304" pitchFamily="18" charset="0"/>
                  </a:rPr>
                  <a:t>) &lt; 4.0, etc.</a:t>
                </a:r>
                <a:endParaRPr lang="en-US" sz="2200" spc="-1" dirty="0">
                  <a:latin typeface="Times New Roman" panose="02020603050405020304" pitchFamily="18" charset="0"/>
                  <a:cs typeface="Times New Roman" panose="02020603050405020304" pitchFamily="18" charset="0"/>
                </a:endParaRPr>
              </a:p>
              <a:p>
                <a:pPr marL="261230" indent="-261230">
                  <a:buClr>
                    <a:srgbClr val="000000"/>
                  </a:buClr>
                  <a:buSzPct val="45000"/>
                  <a:buFont typeface="Wingdings" charset="2"/>
                  <a:buChar char=""/>
                </a:pPr>
                <a:r>
                  <a:rPr lang="en-US" sz="2200" spc="-1" dirty="0">
                    <a:latin typeface="Times New Roman" panose="02020603050405020304" pitchFamily="18" charset="0"/>
                    <a:ea typeface="Arial"/>
                    <a:cs typeface="Times New Roman" panose="02020603050405020304" pitchFamily="18" charset="0"/>
                  </a:rPr>
                  <a:t>Example: </a:t>
                </a:r>
                <a:r>
                  <a:rPr lang="en-US" sz="2200" i="1" spc="-1" dirty="0">
                    <a:latin typeface="Times New Roman" panose="02020603050405020304" pitchFamily="18" charset="0"/>
                    <a:ea typeface="Arial"/>
                    <a:cs typeface="Times New Roman" panose="02020603050405020304" pitchFamily="18" charset="0"/>
                  </a:rPr>
                  <a:t>M</a:t>
                </a:r>
                <a:r>
                  <a:rPr lang="en-US" sz="2200" i="1" spc="-1" baseline="-25000" dirty="0">
                    <a:latin typeface="Times New Roman" panose="02020603050405020304" pitchFamily="18" charset="0"/>
                    <a:ea typeface="Arial"/>
                    <a:cs typeface="Times New Roman" panose="02020603050405020304" pitchFamily="18" charset="0"/>
                  </a:rPr>
                  <a:t>fi</a:t>
                </a:r>
                <a:r>
                  <a:rPr lang="en-US" sz="2200" i="1" spc="-1" dirty="0">
                    <a:latin typeface="Times New Roman" panose="02020603050405020304" pitchFamily="18" charset="0"/>
                    <a:ea typeface="Arial"/>
                    <a:cs typeface="Times New Roman" panose="02020603050405020304" pitchFamily="18" charset="0"/>
                  </a:rPr>
                  <a:t> </a:t>
                </a:r>
                <a:r>
                  <a:rPr lang="en-US" sz="2200" spc="-1" dirty="0">
                    <a:latin typeface="Times New Roman" panose="02020603050405020304" pitchFamily="18" charset="0"/>
                    <a:ea typeface="Arial"/>
                    <a:cs typeface="Times New Roman" panose="02020603050405020304" pitchFamily="18" charset="0"/>
                  </a:rPr>
                  <a:t>should be </a:t>
                </a:r>
                <a14:m>
                  <m:oMath xmlns:m="http://schemas.openxmlformats.org/officeDocument/2006/math">
                    <m:rad>
                      <m:radPr>
                        <m:degHide m:val="on"/>
                        <m:ctrlPr>
                          <a:rPr lang="en-US" sz="2200" i="1" kern="100" smtClean="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2200" kern="100" dirty="0">
                    <a:latin typeface="Calibri" panose="020F0502020204030204" pitchFamily="34" charset="0"/>
                    <a:ea typeface="Arial"/>
                    <a:cs typeface="Times New Roman" panose="02020603050405020304" pitchFamily="18" charset="0"/>
                  </a:rPr>
                  <a:t> </a:t>
                </a:r>
                <a:r>
                  <a:rPr lang="en-US" sz="2200" spc="-1" dirty="0">
                    <a:latin typeface="Times New Roman" panose="02020603050405020304" pitchFamily="18" charset="0"/>
                    <a:ea typeface="Arial"/>
                    <a:cs typeface="Times New Roman" panose="02020603050405020304" pitchFamily="18" charset="0"/>
                  </a:rPr>
                  <a:t>, but </a:t>
                </a:r>
                <a:r>
                  <a:rPr lang="en-US" sz="2400" b="1" i="1" spc="-1" baseline="33000" dirty="0">
                    <a:solidFill>
                      <a:srgbClr val="FF0000"/>
                    </a:solidFill>
                    <a:latin typeface="Times New Roman" panose="02020603050405020304" pitchFamily="18" charset="0"/>
                    <a:ea typeface="Arial"/>
                    <a:cs typeface="Times New Roman" panose="02020603050405020304" pitchFamily="18" charset="0"/>
                  </a:rPr>
                  <a:t>28</a:t>
                </a:r>
                <a:r>
                  <a:rPr lang="en-US" sz="2400" b="1" i="1" spc="-1" dirty="0">
                    <a:solidFill>
                      <a:srgbClr val="FF0000"/>
                    </a:solidFill>
                    <a:latin typeface="Times New Roman" panose="02020603050405020304" pitchFamily="18" charset="0"/>
                    <a:ea typeface="Arial"/>
                    <a:cs typeface="Times New Roman" panose="02020603050405020304" pitchFamily="18" charset="0"/>
                  </a:rPr>
                  <a:t>S</a:t>
                </a:r>
                <a:r>
                  <a:rPr lang="en-US" sz="2200" b="1" i="1" spc="-1" dirty="0">
                    <a:latin typeface="Times New Roman" panose="02020603050405020304" pitchFamily="18" charset="0"/>
                    <a:ea typeface="Arial"/>
                    <a:cs typeface="Times New Roman" panose="02020603050405020304" pitchFamily="18" charset="0"/>
                  </a:rPr>
                  <a:t> </a:t>
                </a:r>
                <a:r>
                  <a:rPr lang="en-US" sz="2200" spc="-1" dirty="0">
                    <a:latin typeface="Times New Roman" panose="02020603050405020304" pitchFamily="18" charset="0"/>
                    <a:ea typeface="Arial"/>
                    <a:cs typeface="Times New Roman" panose="02020603050405020304" pitchFamily="18" charset="0"/>
                  </a:rPr>
                  <a:t>is  has log(</a:t>
                </a:r>
                <a:r>
                  <a:rPr lang="en-US" sz="2200" i="1" spc="-1" dirty="0">
                    <a:latin typeface="Times New Roman" panose="02020603050405020304" pitchFamily="18" charset="0"/>
                    <a:ea typeface="Arial"/>
                    <a:cs typeface="Times New Roman" panose="02020603050405020304" pitchFamily="18" charset="0"/>
                  </a:rPr>
                  <a:t>ft</a:t>
                </a:r>
                <a:r>
                  <a:rPr lang="en-US" sz="2200" spc="-1" dirty="0">
                    <a:latin typeface="Times New Roman" panose="02020603050405020304" pitchFamily="18" charset="0"/>
                    <a:ea typeface="Arial"/>
                    <a:cs typeface="Times New Roman" panose="02020603050405020304" pitchFamily="18" charset="0"/>
                  </a:rPr>
                  <a:t>) = 2.33(9))</a:t>
                </a:r>
                <a:endParaRPr lang="en-US" sz="2200" spc="-1" dirty="0">
                  <a:latin typeface="Times New Roman" panose="02020603050405020304" pitchFamily="18" charset="0"/>
                  <a:cs typeface="Times New Roman" panose="02020603050405020304" pitchFamily="18" charset="0"/>
                </a:endParaRPr>
              </a:p>
              <a:p>
                <a:pPr marL="261230" indent="-261230">
                  <a:buClr>
                    <a:srgbClr val="000000"/>
                  </a:buClr>
                  <a:buSzPct val="45000"/>
                  <a:buFont typeface="Wingdings" charset="2"/>
                  <a:buChar char=""/>
                </a:pPr>
                <a:endParaRPr lang="en-US" sz="2200" spc="-1" dirty="0">
                  <a:latin typeface="Times New Roman" panose="02020603050405020304" pitchFamily="18" charset="0"/>
                  <a:cs typeface="Times New Roman" panose="02020603050405020304" pitchFamily="18" charset="0"/>
                </a:endParaRPr>
              </a:p>
            </p:txBody>
          </p:sp>
        </mc:Choice>
        <mc:Fallback xmlns="">
          <p:sp>
            <p:nvSpPr>
              <p:cNvPr id="42" name="TextShape 2"/>
              <p:cNvSpPr txBox="1">
                <a:spLocks noRot="1" noChangeAspect="1" noMove="1" noResize="1" noEditPoints="1" noAdjustHandles="1" noChangeArrowheads="1" noChangeShapeType="1" noTextEdit="1"/>
              </p:cNvSpPr>
              <p:nvPr/>
            </p:nvSpPr>
            <p:spPr>
              <a:xfrm>
                <a:off x="123427" y="882963"/>
                <a:ext cx="7713625" cy="3867091"/>
              </a:xfrm>
              <a:prstGeom prst="rect">
                <a:avLst/>
              </a:prstGeom>
              <a:blipFill>
                <a:blip r:embed="rId4"/>
                <a:stretch>
                  <a:fillRect t="-656" r="-985"/>
                </a:stretch>
              </a:blipFill>
              <a:ln>
                <a:noFill/>
              </a:ln>
            </p:spPr>
            <p:txBody>
              <a:bodyPr/>
              <a:lstStyle/>
              <a:p>
                <a:r>
                  <a:rPr lang="en-US">
                    <a:noFill/>
                  </a:rPr>
                  <a:t> </a:t>
                </a:r>
              </a:p>
            </p:txBody>
          </p:sp>
        </mc:Fallback>
      </mc:AlternateContent>
      <p:sp>
        <p:nvSpPr>
          <p:cNvPr id="45" name="TextShape 3"/>
          <p:cNvSpPr txBox="1"/>
          <p:nvPr/>
        </p:nvSpPr>
        <p:spPr>
          <a:xfrm>
            <a:off x="1792269" y="5443578"/>
            <a:ext cx="6044783" cy="779964"/>
          </a:xfrm>
          <a:prstGeom prst="rect">
            <a:avLst/>
          </a:prstGeom>
          <a:solidFill>
            <a:srgbClr val="FFFF00"/>
          </a:solidFill>
          <a:ln>
            <a:solidFill>
              <a:schemeClr val="tx1"/>
            </a:solidFill>
          </a:ln>
        </p:spPr>
        <p:txBody>
          <a:bodyPr wrap="square" lIns="108847" tIns="54423" rIns="108847" bIns="54423">
            <a:spAutoFit/>
          </a:bodyPr>
          <a:lstStyle/>
          <a:p>
            <a:pPr algn="ctr">
              <a:buClr>
                <a:srgbClr val="000000"/>
              </a:buClr>
              <a:buSzPct val="45000"/>
            </a:pPr>
            <a:r>
              <a:rPr lang="en-US" sz="2177" b="1" u="sng" spc="-1" dirty="0">
                <a:latin typeface="Times New Roman" panose="02020603050405020304" pitchFamily="18" charset="0"/>
                <a:cs typeface="Times New Roman" panose="02020603050405020304" pitchFamily="18" charset="0"/>
              </a:rPr>
              <a:t>Project available on PyPI and GitHub:</a:t>
            </a:r>
          </a:p>
          <a:p>
            <a:pPr algn="ctr"/>
            <a:r>
              <a:rPr lang="en-US" sz="2177" spc="-1" dirty="0">
                <a:latin typeface="Times New Roman" panose="02020603050405020304" pitchFamily="18" charset="0"/>
                <a:cs typeface="Times New Roman" panose="02020603050405020304" pitchFamily="18" charset="0"/>
              </a:rPr>
              <a:t>pip install </a:t>
            </a:r>
            <a:r>
              <a:rPr lang="en-US" sz="2177" spc="-1" dirty="0" err="1">
                <a:latin typeface="Times New Roman" panose="02020603050405020304" pitchFamily="18" charset="0"/>
                <a:cs typeface="Times New Roman" panose="02020603050405020304" pitchFamily="18" charset="0"/>
              </a:rPr>
              <a:t>pyegaf</a:t>
            </a:r>
            <a:r>
              <a:rPr lang="en-US" sz="2177" spc="-1" dirty="0">
                <a:latin typeface="Times New Roman" panose="02020603050405020304" pitchFamily="18" charset="0"/>
                <a:cs typeface="Times New Roman" panose="02020603050405020304" pitchFamily="18" charset="0"/>
              </a:rPr>
              <a:t> (252 downloads from 9/8-9/13!)</a:t>
            </a:r>
          </a:p>
        </p:txBody>
      </p:sp>
      <p:grpSp>
        <p:nvGrpSpPr>
          <p:cNvPr id="2" name="Group 1">
            <a:extLst>
              <a:ext uri="{FF2B5EF4-FFF2-40B4-BE49-F238E27FC236}">
                <a16:creationId xmlns:a16="http://schemas.microsoft.com/office/drawing/2014/main" id="{9E8013BE-3BA0-B8E4-077F-8F54CDC27592}"/>
              </a:ext>
            </a:extLst>
          </p:cNvPr>
          <p:cNvGrpSpPr/>
          <p:nvPr/>
        </p:nvGrpSpPr>
        <p:grpSpPr>
          <a:xfrm>
            <a:off x="0" y="4458696"/>
            <a:ext cx="1594338" cy="1958759"/>
            <a:chOff x="10522807" y="4299077"/>
            <a:chExt cx="1594338" cy="1958759"/>
          </a:xfrm>
        </p:grpSpPr>
        <p:pic>
          <p:nvPicPr>
            <p:cNvPr id="3" name="Picture 2">
              <a:extLst>
                <a:ext uri="{FF2B5EF4-FFF2-40B4-BE49-F238E27FC236}">
                  <a16:creationId xmlns:a16="http://schemas.microsoft.com/office/drawing/2014/main" id="{5358D35A-9761-8C5E-6840-CAD06C41FE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22807" y="4299077"/>
              <a:ext cx="1594338" cy="1594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829204-5197-F79A-8F7F-F6A1F868D92D}"/>
                </a:ext>
              </a:extLst>
            </p:cNvPr>
            <p:cNvSpPr txBox="1"/>
            <p:nvPr/>
          </p:nvSpPr>
          <p:spPr>
            <a:xfrm>
              <a:off x="10522807" y="5857726"/>
              <a:ext cx="1594338"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A.M. Hurst</a:t>
              </a:r>
            </a:p>
          </p:txBody>
        </p:sp>
      </p:grpSp>
      <p:sp>
        <p:nvSpPr>
          <p:cNvPr id="6" name="TextBox 5">
            <a:extLst>
              <a:ext uri="{FF2B5EF4-FFF2-40B4-BE49-F238E27FC236}">
                <a16:creationId xmlns:a16="http://schemas.microsoft.com/office/drawing/2014/main" id="{5F35DC78-77D9-4560-A4C0-E2DD47DC7684}"/>
              </a:ext>
            </a:extLst>
          </p:cNvPr>
          <p:cNvSpPr txBox="1"/>
          <p:nvPr/>
        </p:nvSpPr>
        <p:spPr>
          <a:xfrm>
            <a:off x="7975830" y="6478467"/>
            <a:ext cx="3320273" cy="369332"/>
          </a:xfrm>
          <a:prstGeom prst="rect">
            <a:avLst/>
          </a:prstGeom>
          <a:noFill/>
        </p:spPr>
        <p:txBody>
          <a:bodyPr wrap="square">
            <a:spAutoFit/>
          </a:bodyPr>
          <a:lstStyle/>
          <a:p>
            <a:pPr>
              <a:buClr>
                <a:srgbClr val="000000"/>
              </a:buClr>
              <a:buSzPct val="45000"/>
            </a:pPr>
            <a:r>
              <a:rPr lang="en-US" sz="1800" spc="-1" dirty="0">
                <a:solidFill>
                  <a:schemeClr val="bg1"/>
                </a:solidFill>
                <a:latin typeface="Times New Roman" panose="02020603050405020304" pitchFamily="18" charset="0"/>
                <a:cs typeface="Times New Roman" panose="02020603050405020304" pitchFamily="18" charset="0"/>
              </a:rPr>
              <a:t>*Manuscript submitted to </a:t>
            </a:r>
            <a:r>
              <a:rPr lang="en-US" sz="1800" i="1" spc="-1" dirty="0">
                <a:solidFill>
                  <a:schemeClr val="bg1"/>
                </a:solidFill>
                <a:latin typeface="Times New Roman" panose="02020603050405020304" pitchFamily="18" charset="0"/>
                <a:cs typeface="Times New Roman" panose="02020603050405020304" pitchFamily="18" charset="0"/>
              </a:rPr>
              <a:t>NIM A</a:t>
            </a:r>
            <a:r>
              <a:rPr lang="en-US" sz="1800" spc="-1" dirty="0">
                <a:solidFill>
                  <a:schemeClr val="bg1"/>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7010167-D109-D3F7-ABFB-0A65280AA1E7}"/>
              </a:ext>
            </a:extLst>
          </p:cNvPr>
          <p:cNvSpPr txBox="1"/>
          <p:nvPr/>
        </p:nvSpPr>
        <p:spPr>
          <a:xfrm>
            <a:off x="8345291" y="795788"/>
            <a:ext cx="1112805"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pyEGAF</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D777436-1419-BFD2-60E8-1C37D8095EEF}"/>
                  </a:ext>
                </a:extLst>
              </p:cNvPr>
              <p:cNvSpPr txBox="1"/>
              <p:nvPr/>
            </p:nvSpPr>
            <p:spPr>
              <a:xfrm>
                <a:off x="9966335" y="837327"/>
                <a:ext cx="1980597" cy="89165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140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nary>
                            <m:naryPr>
                              <m:chr m:val="∑"/>
                              <m:limLoc m:val="undOvr"/>
                              <m:ctrlPr>
                                <a:rPr lang="en-US" sz="1400" i="1" kern="100">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𝑖</m:t>
                              </m:r>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=1</m:t>
                              </m:r>
                            </m:sub>
                            <m:sup>
                              <m:sSub>
                                <m:sSubPr>
                                  <m:ctrlPr>
                                    <a:rPr lang="en-US" sz="1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sup>
                            <m:e>
                              <m:sSubSup>
                                <m:sSubSupPr>
                                  <m:ctrlPr>
                                    <a:rPr lang="en-US" sz="1400" i="1" kern="100">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𝜎</m:t>
                                  </m:r>
                                </m:e>
                                <m:sub>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𝛾</m:t>
                                  </m:r>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𝑝𝑎𝑟𝑡𝑖𝑎𝑙</m:t>
                                  </m:r>
                                </m:sup>
                              </m:sSubSup>
                              <m:d>
                                <m:dPr>
                                  <m:ctrlPr>
                                    <a:rPr lang="en-US" sz="14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𝐸</m:t>
                                      </m:r>
                                    </m:e>
                                    <m:sub>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𝑖</m:t>
                                      </m:r>
                                    </m:sub>
                                  </m:sSub>
                                </m:e>
                              </m:d>
                            </m:e>
                          </m:nary>
                        </m:num>
                        <m:den>
                          <m:sSubSup>
                            <m:sSubSupPr>
                              <m:ctrlPr>
                                <a:rPr lang="en-US" sz="1400" i="1" kern="100">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𝜎</m:t>
                              </m:r>
                            </m:e>
                            <m:sub>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𝛾</m:t>
                              </m:r>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1400" b="0" i="1" kern="100" smtClean="0">
                                  <a:effectLst/>
                                  <a:latin typeface="Cambria Math" panose="02040503050406030204" pitchFamily="18" charset="0"/>
                                  <a:ea typeface="Calibri" panose="020F0502020204030204" pitchFamily="34" charset="0"/>
                                  <a:cs typeface="Times New Roman" panose="02020603050405020304" pitchFamily="18" charset="0"/>
                                </a:rPr>
                                <m:t>0</m:t>
                              </m:r>
                            </m:sup>
                          </m:sSubSup>
                        </m:den>
                      </m:f>
                      <m:r>
                        <a:rPr lang="en-US" sz="1400" i="1" kern="100">
                          <a:effectLst/>
                          <a:latin typeface="Cambria Math" panose="02040503050406030204" pitchFamily="18" charset="0"/>
                          <a:ea typeface="Calibri" panose="020F0502020204030204" pitchFamily="34" charset="0"/>
                          <a:cs typeface="Times New Roman" panose="02020603050405020304" pitchFamily="18" charset="0"/>
                        </a:rPr>
                        <m:t>=1</m:t>
                      </m:r>
                      <m:r>
                        <a:rPr lang="en-US" sz="1400" b="0" i="1" kern="100" smtClean="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400" b="0" i="1" kern="100" dirty="0">
                  <a:effectLst/>
                  <a:latin typeface="Cambria Math" panose="02040503050406030204" pitchFamily="18" charset="0"/>
                  <a:ea typeface="Calibri" panose="020F0502020204030204" pitchFamily="34" charset="0"/>
                  <a:cs typeface="Times New Roman" panose="02020603050405020304" pitchFamily="18" charset="0"/>
                </a:endParaRPr>
              </a:p>
              <a:p>
                <a:pPr algn="ctr"/>
                <a14:m>
                  <m:oMath xmlns:m="http://schemas.openxmlformats.org/officeDocument/2006/math">
                    <m:r>
                      <a:rPr lang="en-US" sz="1400" b="0" i="1" kern="100" smtClean="0">
                        <a:effectLst/>
                        <a:latin typeface="Cambria Math" panose="02040503050406030204" pitchFamily="18" charset="0"/>
                        <a:ea typeface="Calibri" panose="020F0502020204030204" pitchFamily="34" charset="0"/>
                        <a:cs typeface="Times New Roman" panose="02020603050405020304" pitchFamily="18" charset="0"/>
                      </a:rPr>
                      <m:t>𝑖𝑓</m:t>
                    </m:r>
                    <m:r>
                      <a:rPr lang="en-US" sz="14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400" b="0" i="1" kern="100" smtClean="0">
                        <a:effectLst/>
                        <a:latin typeface="Cambria Math" panose="02040503050406030204" pitchFamily="18" charset="0"/>
                        <a:ea typeface="Calibri" panose="020F0502020204030204" pitchFamily="34" charset="0"/>
                        <a:cs typeface="Times New Roman" panose="02020603050405020304" pitchFamily="18" charset="0"/>
                      </a:rPr>
                      <m:t>𝑐𝑜𝑚𝑝𝑙𝑒𝑡𝑒</m:t>
                    </m:r>
                  </m:oMath>
                </a14:m>
                <a:r>
                  <a:rPr lang="en-US" sz="1400" kern="100" dirty="0">
                    <a:latin typeface="Calibri" panose="020F0502020204030204" pitchFamily="34" charset="0"/>
                    <a:cs typeface="Times New Roman" panose="02020603050405020304" pitchFamily="18" charset="0"/>
                  </a:rPr>
                  <a:t> </a:t>
                </a:r>
                <a:endParaRPr lang="en-US" sz="1400" dirty="0"/>
              </a:p>
            </p:txBody>
          </p:sp>
        </mc:Choice>
        <mc:Fallback xmlns="">
          <p:sp>
            <p:nvSpPr>
              <p:cNvPr id="11" name="TextBox 10">
                <a:extLst>
                  <a:ext uri="{FF2B5EF4-FFF2-40B4-BE49-F238E27FC236}">
                    <a16:creationId xmlns:a16="http://schemas.microsoft.com/office/drawing/2014/main" id="{FD777436-1419-BFD2-60E8-1C37D8095EEF}"/>
                  </a:ext>
                </a:extLst>
              </p:cNvPr>
              <p:cNvSpPr txBox="1">
                <a:spLocks noRot="1" noChangeAspect="1" noMove="1" noResize="1" noEditPoints="1" noAdjustHandles="1" noChangeArrowheads="1" noChangeShapeType="1" noTextEdit="1"/>
              </p:cNvSpPr>
              <p:nvPr/>
            </p:nvSpPr>
            <p:spPr>
              <a:xfrm>
                <a:off x="9966335" y="837327"/>
                <a:ext cx="1980597" cy="891654"/>
              </a:xfrm>
              <a:prstGeom prst="rect">
                <a:avLst/>
              </a:prstGeom>
              <a:blipFill>
                <a:blip r:embed="rId6"/>
                <a:stretch>
                  <a:fillRect l="-8917" t="-31944" b="-277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853654C-4C45-C399-26F4-4BC96DC8955D}"/>
              </a:ext>
            </a:extLst>
          </p:cNvPr>
          <p:cNvPicPr/>
          <p:nvPr/>
        </p:nvPicPr>
        <p:blipFill rotWithShape="1">
          <a:blip r:embed="rId7" cstate="hqprint">
            <a:extLst>
              <a:ext uri="{28A0092B-C50C-407E-A947-70E740481C1C}">
                <a14:useLocalDpi xmlns:a14="http://schemas.microsoft.com/office/drawing/2010/main"/>
              </a:ext>
            </a:extLst>
          </a:blip>
          <a:srcRect b="2212"/>
          <a:stretch/>
        </p:blipFill>
        <p:spPr>
          <a:xfrm>
            <a:off x="7746188" y="3546824"/>
            <a:ext cx="4413249" cy="2876774"/>
          </a:xfrm>
          <a:prstGeom prst="rect">
            <a:avLst/>
          </a:prstGeom>
          <a:ln>
            <a:noFill/>
          </a:ln>
        </p:spPr>
      </p:pic>
      <p:grpSp>
        <p:nvGrpSpPr>
          <p:cNvPr id="21" name="Group 20">
            <a:extLst>
              <a:ext uri="{FF2B5EF4-FFF2-40B4-BE49-F238E27FC236}">
                <a16:creationId xmlns:a16="http://schemas.microsoft.com/office/drawing/2014/main" id="{2E0A8B14-E7C3-74B3-3437-9C1F9ADB5A05}"/>
              </a:ext>
            </a:extLst>
          </p:cNvPr>
          <p:cNvGrpSpPr/>
          <p:nvPr/>
        </p:nvGrpSpPr>
        <p:grpSpPr>
          <a:xfrm>
            <a:off x="10369744" y="3692774"/>
            <a:ext cx="1586003" cy="1057280"/>
            <a:chOff x="8136148" y="5017744"/>
            <a:chExt cx="1586003" cy="1057280"/>
          </a:xfrm>
        </p:grpSpPr>
        <p:pic>
          <p:nvPicPr>
            <p:cNvPr id="7" name="Picture 6">
              <a:extLst>
                <a:ext uri="{FF2B5EF4-FFF2-40B4-BE49-F238E27FC236}">
                  <a16:creationId xmlns:a16="http://schemas.microsoft.com/office/drawing/2014/main" id="{FCD06ABE-B10F-F549-8040-D7660F65DCAB}"/>
                </a:ext>
              </a:extLst>
            </p:cNvPr>
            <p:cNvPicPr/>
            <p:nvPr/>
          </p:nvPicPr>
          <p:blipFill>
            <a:blip r:embed="rId8" cstate="hqprint">
              <a:extLst>
                <a:ext uri="{28A0092B-C50C-407E-A947-70E740481C1C}">
                  <a14:useLocalDpi xmlns:a14="http://schemas.microsoft.com/office/drawing/2010/main"/>
                </a:ext>
              </a:extLst>
            </a:blip>
            <a:stretch/>
          </p:blipFill>
          <p:spPr>
            <a:xfrm>
              <a:off x="8136148" y="5017744"/>
              <a:ext cx="1586003" cy="1057280"/>
            </a:xfrm>
            <a:prstGeom prst="rect">
              <a:avLst/>
            </a:prstGeom>
            <a:ln>
              <a:noFill/>
            </a:ln>
          </p:spPr>
        </p:pic>
        <p:sp>
          <p:nvSpPr>
            <p:cNvPr id="15" name="Rectangle 14">
              <a:extLst>
                <a:ext uri="{FF2B5EF4-FFF2-40B4-BE49-F238E27FC236}">
                  <a16:creationId xmlns:a16="http://schemas.microsoft.com/office/drawing/2014/main" id="{73F4018F-3D7D-07DA-3D26-5923EE7586D1}"/>
                </a:ext>
              </a:extLst>
            </p:cNvPr>
            <p:cNvSpPr/>
            <p:nvPr/>
          </p:nvSpPr>
          <p:spPr>
            <a:xfrm>
              <a:off x="8321675" y="5060315"/>
              <a:ext cx="307975" cy="2925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9646B27-6610-C259-D17C-D5938AF4A90D}"/>
                </a:ext>
              </a:extLst>
            </p:cNvPr>
            <p:cNvSpPr txBox="1"/>
            <p:nvPr/>
          </p:nvSpPr>
          <p:spPr>
            <a:xfrm>
              <a:off x="8310961" y="5292182"/>
              <a:ext cx="561372" cy="369332"/>
            </a:xfrm>
            <a:prstGeom prst="rect">
              <a:avLst/>
            </a:prstGeom>
            <a:noFill/>
          </p:spPr>
          <p:txBody>
            <a:bodyPr wrap="none" rtlCol="0">
              <a:spAutoFit/>
            </a:bodyPr>
            <a:lstStyle/>
            <a:p>
              <a:r>
                <a:rPr lang="en-US" dirty="0">
                  <a:solidFill>
                    <a:srgbClr val="1E45F7"/>
                  </a:solidFill>
                  <a:latin typeface="Symbol" pitchFamily="2" charset="2"/>
                  <a:cs typeface="Times New Roman" panose="02020603050405020304" pitchFamily="18" charset="0"/>
                </a:rPr>
                <a:t>e/b</a:t>
              </a:r>
              <a:r>
                <a:rPr lang="en-US" baseline="30000" dirty="0">
                  <a:solidFill>
                    <a:srgbClr val="1E45F7"/>
                  </a:solidFill>
                  <a:latin typeface="Symbol" pitchFamily="2" charset="2"/>
                  <a:cs typeface="Times New Roman" panose="02020603050405020304" pitchFamily="18" charset="0"/>
                </a:rPr>
                <a:t>+</a:t>
              </a:r>
              <a:endParaRPr lang="en-US" dirty="0">
                <a:solidFill>
                  <a:srgbClr val="1E45F7"/>
                </a:solidFill>
                <a:latin typeface="Symbol" pitchFamily="2" charset="2"/>
                <a:cs typeface="Times New Roman" panose="02020603050405020304" pitchFamily="18" charset="0"/>
              </a:endParaRPr>
            </a:p>
          </p:txBody>
        </p:sp>
        <p:sp>
          <p:nvSpPr>
            <p:cNvPr id="16" name="TextBox 15">
              <a:extLst>
                <a:ext uri="{FF2B5EF4-FFF2-40B4-BE49-F238E27FC236}">
                  <a16:creationId xmlns:a16="http://schemas.microsoft.com/office/drawing/2014/main" id="{A3D86834-E6F3-69E4-F7FF-F7A725A430F8}"/>
                </a:ext>
              </a:extLst>
            </p:cNvPr>
            <p:cNvSpPr txBox="1"/>
            <p:nvPr/>
          </p:nvSpPr>
          <p:spPr>
            <a:xfrm>
              <a:off x="8820837" y="5546384"/>
              <a:ext cx="396262" cy="369332"/>
            </a:xfrm>
            <a:prstGeom prst="rect">
              <a:avLst/>
            </a:prstGeom>
            <a:noFill/>
          </p:spPr>
          <p:txBody>
            <a:bodyPr wrap="none" rtlCol="0">
              <a:spAutoFit/>
            </a:bodyPr>
            <a:lstStyle/>
            <a:p>
              <a:r>
                <a:rPr lang="en-US" dirty="0">
                  <a:solidFill>
                    <a:srgbClr val="FF0000"/>
                  </a:solidFill>
                  <a:latin typeface="Symbol" pitchFamily="2" charset="2"/>
                  <a:cs typeface="Times New Roman" panose="02020603050405020304" pitchFamily="18" charset="0"/>
                </a:rPr>
                <a:t>b</a:t>
              </a:r>
              <a:r>
                <a:rPr lang="en-US" baseline="30000" dirty="0">
                  <a:solidFill>
                    <a:srgbClr val="FF0000"/>
                  </a:solidFill>
                  <a:latin typeface="Symbol" pitchFamily="2" charset="2"/>
                  <a:cs typeface="Times New Roman" panose="02020603050405020304" pitchFamily="18" charset="0"/>
                </a:rPr>
                <a:t>-</a:t>
              </a:r>
              <a:endParaRPr lang="en-US" dirty="0">
                <a:solidFill>
                  <a:srgbClr val="FF0000"/>
                </a:solidFill>
                <a:latin typeface="Symbol" pitchFamily="2" charset="2"/>
                <a:cs typeface="Times New Roman" panose="02020603050405020304" pitchFamily="18" charset="0"/>
              </a:endParaRPr>
            </a:p>
          </p:txBody>
        </p:sp>
        <p:sp>
          <p:nvSpPr>
            <p:cNvPr id="17" name="TextBox 16">
              <a:extLst>
                <a:ext uri="{FF2B5EF4-FFF2-40B4-BE49-F238E27FC236}">
                  <a16:creationId xmlns:a16="http://schemas.microsoft.com/office/drawing/2014/main" id="{4D7C573C-684D-D50E-477B-B172BE334344}"/>
                </a:ext>
              </a:extLst>
            </p:cNvPr>
            <p:cNvSpPr txBox="1"/>
            <p:nvPr/>
          </p:nvSpPr>
          <p:spPr>
            <a:xfrm>
              <a:off x="9382010" y="5144325"/>
              <a:ext cx="330540" cy="369332"/>
            </a:xfrm>
            <a:prstGeom prst="rect">
              <a:avLst/>
            </a:prstGeom>
            <a:noFill/>
          </p:spPr>
          <p:txBody>
            <a:bodyPr wrap="none" rtlCol="0">
              <a:spAutoFit/>
            </a:bodyPr>
            <a:lstStyle/>
            <a:p>
              <a:r>
                <a:rPr lang="en-US" dirty="0">
                  <a:solidFill>
                    <a:srgbClr val="B0B006"/>
                  </a:solidFill>
                  <a:latin typeface="Symbol" pitchFamily="2" charset="2"/>
                  <a:cs typeface="Times New Roman" panose="02020603050405020304" pitchFamily="18" charset="0"/>
                </a:rPr>
                <a:t>a</a:t>
              </a:r>
            </a:p>
          </p:txBody>
        </p:sp>
      </p:grpSp>
      <p:sp>
        <p:nvSpPr>
          <p:cNvPr id="20" name="TextBox 19">
            <a:extLst>
              <a:ext uri="{FF2B5EF4-FFF2-40B4-BE49-F238E27FC236}">
                <a16:creationId xmlns:a16="http://schemas.microsoft.com/office/drawing/2014/main" id="{104DAA30-E4D5-6192-AEB9-45D7185C68D8}"/>
              </a:ext>
            </a:extLst>
          </p:cNvPr>
          <p:cNvSpPr txBox="1"/>
          <p:nvPr/>
        </p:nvSpPr>
        <p:spPr>
          <a:xfrm>
            <a:off x="1666359" y="4330080"/>
            <a:ext cx="5658718" cy="1107996"/>
          </a:xfrm>
          <a:prstGeom prst="rect">
            <a:avLst/>
          </a:prstGeom>
          <a:noFill/>
        </p:spPr>
        <p:txBody>
          <a:bodyPr wrap="square">
            <a:spAutoFit/>
          </a:bodyPr>
          <a:lstStyle/>
          <a:p>
            <a:pPr marL="261230" indent="-261230">
              <a:buClr>
                <a:srgbClr val="000000"/>
              </a:buClr>
              <a:buSzPct val="45000"/>
              <a:buFont typeface="Wingdings" charset="2"/>
              <a:buChar char=""/>
            </a:pPr>
            <a:r>
              <a:rPr lang="en-US" sz="2200" spc="-1" dirty="0">
                <a:latin typeface="Times New Roman" panose="02020603050405020304" pitchFamily="18" charset="0"/>
                <a:ea typeface="Arial"/>
                <a:cs typeface="Times New Roman" panose="02020603050405020304" pitchFamily="18" charset="0"/>
              </a:rPr>
              <a:t>Tools included to handle, manipulate, analyze and visualize both original ENSDF and derived coincidence data sets.</a:t>
            </a:r>
            <a:endParaRPr lang="en-US" sz="2200" spc="-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EB24F7F-D303-921E-8B8F-3FAACD43B58B}"/>
              </a:ext>
            </a:extLst>
          </p:cNvPr>
          <p:cNvSpPr txBox="1"/>
          <p:nvPr/>
        </p:nvSpPr>
        <p:spPr>
          <a:xfrm>
            <a:off x="10519283" y="3639320"/>
            <a:ext cx="114646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pyENSDF</a:t>
            </a:r>
          </a:p>
        </p:txBody>
      </p:sp>
      <p:grpSp>
        <p:nvGrpSpPr>
          <p:cNvPr id="26" name="Group 25">
            <a:extLst>
              <a:ext uri="{FF2B5EF4-FFF2-40B4-BE49-F238E27FC236}">
                <a16:creationId xmlns:a16="http://schemas.microsoft.com/office/drawing/2014/main" id="{878ADF33-EA67-376D-8E8D-0D363A1B436D}"/>
              </a:ext>
            </a:extLst>
          </p:cNvPr>
          <p:cNvGrpSpPr/>
          <p:nvPr/>
        </p:nvGrpSpPr>
        <p:grpSpPr>
          <a:xfrm>
            <a:off x="4119984" y="3890894"/>
            <a:ext cx="5363386" cy="1497815"/>
            <a:chOff x="4119984" y="3890894"/>
            <a:chExt cx="5363386" cy="1497815"/>
          </a:xfrm>
        </p:grpSpPr>
        <p:sp>
          <p:nvSpPr>
            <p:cNvPr id="22" name="Oval 21">
              <a:extLst>
                <a:ext uri="{FF2B5EF4-FFF2-40B4-BE49-F238E27FC236}">
                  <a16:creationId xmlns:a16="http://schemas.microsoft.com/office/drawing/2014/main" id="{F3905C28-B0F9-A1F9-D3FB-7E2ED8489311}"/>
                </a:ext>
              </a:extLst>
            </p:cNvPr>
            <p:cNvSpPr/>
            <p:nvPr/>
          </p:nvSpPr>
          <p:spPr>
            <a:xfrm>
              <a:off x="9116517" y="4985211"/>
              <a:ext cx="366853" cy="40349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325A8FF-6E14-1A2B-C30D-F2E8C3A94759}"/>
                </a:ext>
              </a:extLst>
            </p:cNvPr>
            <p:cNvSpPr/>
            <p:nvPr/>
          </p:nvSpPr>
          <p:spPr>
            <a:xfrm>
              <a:off x="4119984" y="3890894"/>
              <a:ext cx="477416" cy="44565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Curved Connector 24">
              <a:extLst>
                <a:ext uri="{FF2B5EF4-FFF2-40B4-BE49-F238E27FC236}">
                  <a16:creationId xmlns:a16="http://schemas.microsoft.com/office/drawing/2014/main" id="{44BD8C76-7EBC-C58E-3C0C-8C59DF95B564}"/>
                </a:ext>
              </a:extLst>
            </p:cNvPr>
            <p:cNvCxnSpPr>
              <a:stCxn id="23" idx="6"/>
              <a:endCxn id="22" idx="2"/>
            </p:cNvCxnSpPr>
            <p:nvPr/>
          </p:nvCxnSpPr>
          <p:spPr>
            <a:xfrm>
              <a:off x="4597400" y="4113719"/>
              <a:ext cx="4519117" cy="1073241"/>
            </a:xfrm>
            <a:prstGeom prst="curvedConnector3">
              <a:avLst/>
            </a:prstGeom>
            <a:ln>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TextShape 1"/>
          <p:cNvSpPr txBox="1"/>
          <p:nvPr/>
        </p:nvSpPr>
        <p:spPr>
          <a:xfrm>
            <a:off x="0" y="0"/>
            <a:ext cx="12192000" cy="861774"/>
          </a:xfrm>
          <a:prstGeom prst="rect">
            <a:avLst/>
          </a:prstGeom>
          <a:solidFill>
            <a:srgbClr val="1F497D"/>
          </a:solidFill>
          <a:ln>
            <a:noFill/>
          </a:ln>
        </p:spPr>
        <p:txBody>
          <a:bodyPr wrap="square" lIns="0" tIns="0" rIns="0" bIns="0" anchor="ctr">
            <a:spAutoFit/>
          </a:bodyPr>
          <a:lstStyle/>
          <a:p>
            <a:pPr algn="ctr">
              <a:spcBef>
                <a:spcPts val="600"/>
              </a:spcBef>
              <a:spcAft>
                <a:spcPts val="600"/>
              </a:spcAft>
            </a:pPr>
            <a:endParaRPr lang="en-US" sz="200" spc="-1" dirty="0">
              <a:solidFill>
                <a:schemeClr val="bg1"/>
              </a:solidFill>
              <a:latin typeface="Times New Roman" panose="02020603050405020304" pitchFamily="18" charset="0"/>
              <a:cs typeface="Times New Roman" panose="02020603050405020304" pitchFamily="18" charset="0"/>
            </a:endParaRPr>
          </a:p>
          <a:p>
            <a:pPr algn="ctr">
              <a:spcBef>
                <a:spcPts val="600"/>
              </a:spcBef>
              <a:spcAft>
                <a:spcPts val="600"/>
              </a:spcAft>
            </a:pPr>
            <a:r>
              <a:rPr lang="en-US" sz="3200" spc="-1" dirty="0">
                <a:solidFill>
                  <a:schemeClr val="bg1"/>
                </a:solidFill>
                <a:latin typeface="Times New Roman" panose="02020603050405020304" pitchFamily="18" charset="0"/>
                <a:cs typeface="Times New Roman" panose="02020603050405020304" pitchFamily="18" charset="0"/>
              </a:rPr>
              <a:t>pyEGAF: Open-source Python library for (n,</a:t>
            </a:r>
            <a:r>
              <a:rPr lang="en-US" sz="3200" spc="-1" dirty="0">
                <a:solidFill>
                  <a:schemeClr val="bg1"/>
                </a:solidFill>
                <a:latin typeface="Times New Roman" panose="02020603050405020304" pitchFamily="18" charset="0"/>
                <a:ea typeface="Arial"/>
                <a:cs typeface="Times New Roman" panose="02020603050405020304" pitchFamily="18" charset="0"/>
              </a:rPr>
              <a:t>γ</a:t>
            </a:r>
            <a:r>
              <a:rPr lang="en-US" sz="3200" spc="-1" dirty="0">
                <a:solidFill>
                  <a:schemeClr val="bg1"/>
                </a:solidFill>
                <a:latin typeface="Times New Roman" panose="02020603050405020304" pitchFamily="18" charset="0"/>
                <a:cs typeface="Times New Roman" panose="02020603050405020304" pitchFamily="18" charset="0"/>
              </a:rPr>
              <a:t>) data</a:t>
            </a:r>
            <a:endParaRPr lang="en-US" sz="200" spc="-1" dirty="0">
              <a:solidFill>
                <a:schemeClr val="bg1"/>
              </a:solidFill>
              <a:latin typeface="Times New Roman" panose="02020603050405020304" pitchFamily="18" charset="0"/>
              <a:cs typeface="Times New Roman" panose="02020603050405020304" pitchFamily="18" charset="0"/>
            </a:endParaRPr>
          </a:p>
          <a:p>
            <a:pPr algn="ctr">
              <a:spcBef>
                <a:spcPts val="600"/>
              </a:spcBef>
              <a:spcAft>
                <a:spcPts val="600"/>
              </a:spcAft>
            </a:pPr>
            <a:endParaRPr lang="en-US" sz="200" spc="-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TextShape 2"/>
              <p:cNvSpPr txBox="1"/>
              <p:nvPr/>
            </p:nvSpPr>
            <p:spPr>
              <a:xfrm>
                <a:off x="123427" y="882963"/>
                <a:ext cx="7396779" cy="3943715"/>
              </a:xfrm>
              <a:prstGeom prst="rect">
                <a:avLst/>
              </a:prstGeom>
              <a:noFill/>
              <a:ln>
                <a:noFill/>
              </a:ln>
            </p:spPr>
            <p:txBody>
              <a:bodyPr wrap="square" lIns="108847" tIns="54423" rIns="108847" bIns="54423">
                <a:spAutoFit/>
              </a:bodyPr>
              <a:lstStyle/>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The Evaluated Gamma-ray Activation File (EGAF) contains 245 ENSDF-formatted (n,</a:t>
                </a:r>
                <a:r>
                  <a:rPr lang="en-US" sz="2177" spc="-1" dirty="0">
                    <a:latin typeface="Times New Roman" panose="02020603050405020304" pitchFamily="18" charset="0"/>
                    <a:ea typeface="Arial"/>
                    <a:cs typeface="Times New Roman" panose="02020603050405020304" pitchFamily="18" charset="0"/>
                  </a:rPr>
                  <a:t>γ</a:t>
                </a:r>
                <a:r>
                  <a:rPr lang="en-US" sz="2177" spc="-1" dirty="0">
                    <a:latin typeface="Times New Roman" panose="02020603050405020304" pitchFamily="18" charset="0"/>
                    <a:cs typeface="Times New Roman" panose="02020603050405020304" pitchFamily="18" charset="0"/>
                  </a:rPr>
                  <a:t>) data sets.</a:t>
                </a:r>
              </a:p>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pyEGAF bundled with RIPL- and JSON-interpreted formats and original ENSDF format (735 data sets total).</a:t>
                </a:r>
              </a:p>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Methods to handle, manipulate, analyze and visualize the data.</a:t>
                </a:r>
              </a:p>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Search for gamma rays in forensics applications.</a:t>
                </a:r>
              </a:p>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Query database, e.g., assess completeness of primary-gamma spectrum in decay of compound nucleus</a:t>
                </a:r>
              </a:p>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Manuscript submitted to </a:t>
                </a:r>
                <a:r>
                  <a:rPr lang="en-US" sz="2177" i="1" spc="-1" dirty="0">
                    <a:latin typeface="Times New Roman" panose="02020603050405020304" pitchFamily="18" charset="0"/>
                    <a:cs typeface="Times New Roman" panose="02020603050405020304" pitchFamily="18" charset="0"/>
                  </a:rPr>
                  <a:t>NIM A</a:t>
                </a:r>
                <a:r>
                  <a:rPr lang="en-US" sz="2177" spc="-1" dirty="0">
                    <a:latin typeface="Times New Roman" panose="02020603050405020304" pitchFamily="18" charset="0"/>
                    <a:cs typeface="Times New Roman" panose="02020603050405020304" pitchFamily="18" charset="0"/>
                  </a:rPr>
                  <a:t>.</a:t>
                </a:r>
              </a:p>
              <a:p>
                <a:pPr algn="ctr">
                  <a:buClr>
                    <a:srgbClr val="000000"/>
                  </a:buClr>
                  <a:buSzPct val="45000"/>
                </a:pPr>
                <a14:m>
                  <m:oMath xmlns:m="http://schemas.openxmlformats.org/officeDocument/2006/math">
                    <m:f>
                      <m:fPr>
                        <m:ctrlPr>
                          <a:rPr lang="en-US" sz="240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nary>
                          <m:naryPr>
                            <m:chr m:val="∑"/>
                            <m:limLoc m:val="undOv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𝑖</m:t>
                            </m:r>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sub>
                          <m:sup>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sup>
                          <m:e>
                            <m:sSubSup>
                              <m:sSubSup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𝜎</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𝛾</m:t>
                                </m:r>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𝑝𝑎𝑟𝑡𝑖𝑎𝑙</m:t>
                                </m:r>
                              </m:sup>
                            </m:sSubSup>
                            <m:d>
                              <m:d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𝐸</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𝑖</m:t>
                                    </m:r>
                                  </m:sub>
                                </m:sSub>
                              </m:e>
                            </m:d>
                          </m:e>
                        </m:nary>
                      </m:num>
                      <m:den>
                        <m:sSubSup>
                          <m:sSubSup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𝜎</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𝛾</m:t>
                            </m:r>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𝑡𝑜𝑡𝑎𝑙</m:t>
                            </m:r>
                          </m:sup>
                        </m:sSubSup>
                      </m:den>
                    </m:f>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2400" kern="100" dirty="0">
                    <a:latin typeface="Calibri" panose="020F0502020204030204" pitchFamily="34" charset="0"/>
                    <a:cs typeface="Times New Roman" panose="02020603050405020304" pitchFamily="18" charset="0"/>
                  </a:rPr>
                  <a:t> </a:t>
                </a:r>
                <a:r>
                  <a:rPr lang="en-US" kern="100" dirty="0">
                    <a:latin typeface="Calibri" panose="020F0502020204030204" pitchFamily="34" charset="0"/>
                    <a:cs typeface="Times New Roman" panose="02020603050405020304" pitchFamily="18" charset="0"/>
                  </a:rPr>
                  <a:t>(</a:t>
                </a:r>
                <a:r>
                  <a:rPr lang="en-US" sz="2177" spc="-1" dirty="0">
                    <a:latin typeface="Times New Roman" panose="02020603050405020304" pitchFamily="18" charset="0"/>
                    <a:cs typeface="Times New Roman" panose="02020603050405020304" pitchFamily="18" charset="0"/>
                  </a:rPr>
                  <a:t>if complete)</a:t>
                </a:r>
              </a:p>
            </p:txBody>
          </p:sp>
        </mc:Choice>
        <mc:Fallback xmlns="">
          <p:sp>
            <p:nvSpPr>
              <p:cNvPr id="42" name="TextShape 2"/>
              <p:cNvSpPr txBox="1">
                <a:spLocks noRot="1" noChangeAspect="1" noMove="1" noResize="1" noEditPoints="1" noAdjustHandles="1" noChangeArrowheads="1" noChangeShapeType="1" noTextEdit="1"/>
              </p:cNvSpPr>
              <p:nvPr/>
            </p:nvSpPr>
            <p:spPr>
              <a:xfrm>
                <a:off x="123427" y="882963"/>
                <a:ext cx="7396779" cy="3943715"/>
              </a:xfrm>
              <a:prstGeom prst="rect">
                <a:avLst/>
              </a:prstGeom>
              <a:blipFill>
                <a:blip r:embed="rId2"/>
                <a:stretch>
                  <a:fillRect t="-641" r="-685" b="-3205"/>
                </a:stretch>
              </a:blipFill>
              <a:ln>
                <a:noFill/>
              </a:ln>
            </p:spPr>
            <p:txBody>
              <a:bodyPr/>
              <a:lstStyle/>
              <a:p>
                <a:r>
                  <a:rPr lang="en-US">
                    <a:noFill/>
                  </a:rPr>
                  <a:t> </a:t>
                </a:r>
              </a:p>
            </p:txBody>
          </p:sp>
        </mc:Fallback>
      </mc:AlternateContent>
      <p:pic>
        <p:nvPicPr>
          <p:cNvPr id="43" name="Picture 42"/>
          <p:cNvPicPr/>
          <p:nvPr/>
        </p:nvPicPr>
        <p:blipFill rotWithShape="1">
          <a:blip r:embed="rId3" cstate="hqprint">
            <a:extLst>
              <a:ext uri="{28A0092B-C50C-407E-A947-70E740481C1C}">
                <a14:useLocalDpi xmlns:a14="http://schemas.microsoft.com/office/drawing/2010/main"/>
              </a:ext>
            </a:extLst>
          </a:blip>
          <a:srcRect t="1893"/>
          <a:stretch/>
        </p:blipFill>
        <p:spPr>
          <a:xfrm>
            <a:off x="7520207" y="900157"/>
            <a:ext cx="4312937" cy="2820868"/>
          </a:xfrm>
          <a:prstGeom prst="rect">
            <a:avLst/>
          </a:prstGeom>
          <a:ln>
            <a:noFill/>
          </a:ln>
        </p:spPr>
      </p:pic>
      <p:pic>
        <p:nvPicPr>
          <p:cNvPr id="44" name="Picture 43"/>
          <p:cNvPicPr/>
          <p:nvPr/>
        </p:nvPicPr>
        <p:blipFill rotWithShape="1">
          <a:blip r:embed="rId4" cstate="hqprint">
            <a:extLst>
              <a:ext uri="{28A0092B-C50C-407E-A947-70E740481C1C}">
                <a14:useLocalDpi xmlns:a14="http://schemas.microsoft.com/office/drawing/2010/main"/>
              </a:ext>
            </a:extLst>
          </a:blip>
          <a:srcRect t="1381" b="2072"/>
          <a:stretch/>
        </p:blipFill>
        <p:spPr>
          <a:xfrm>
            <a:off x="7520207" y="3657599"/>
            <a:ext cx="4231520" cy="2723465"/>
          </a:xfrm>
          <a:prstGeom prst="rect">
            <a:avLst/>
          </a:prstGeom>
          <a:ln>
            <a:noFill/>
          </a:ln>
        </p:spPr>
      </p:pic>
      <p:sp>
        <p:nvSpPr>
          <p:cNvPr id="45" name="TextShape 3"/>
          <p:cNvSpPr txBox="1"/>
          <p:nvPr/>
        </p:nvSpPr>
        <p:spPr>
          <a:xfrm>
            <a:off x="1710267" y="5419710"/>
            <a:ext cx="5728523" cy="779964"/>
          </a:xfrm>
          <a:prstGeom prst="rect">
            <a:avLst/>
          </a:prstGeom>
          <a:solidFill>
            <a:srgbClr val="FFFF00"/>
          </a:solidFill>
          <a:ln>
            <a:solidFill>
              <a:schemeClr val="tx1"/>
            </a:solidFill>
          </a:ln>
        </p:spPr>
        <p:txBody>
          <a:bodyPr wrap="square" lIns="108847" tIns="54423" rIns="108847" bIns="54423">
            <a:spAutoFit/>
          </a:bodyPr>
          <a:lstStyle/>
          <a:p>
            <a:pPr algn="ctr">
              <a:buClr>
                <a:srgbClr val="000000"/>
              </a:buClr>
              <a:buSzPct val="45000"/>
            </a:pPr>
            <a:r>
              <a:rPr lang="en-US" sz="2177" b="1" u="sng" spc="-1" dirty="0">
                <a:latin typeface="Times New Roman" panose="02020603050405020304" pitchFamily="18" charset="0"/>
                <a:cs typeface="Times New Roman" panose="02020603050405020304" pitchFamily="18" charset="0"/>
              </a:rPr>
              <a:t>Project available on PyPI and GitHub:</a:t>
            </a:r>
          </a:p>
          <a:p>
            <a:pPr algn="ctr"/>
            <a:r>
              <a:rPr lang="en-US" sz="2177" spc="-1" dirty="0">
                <a:latin typeface="Times New Roman" panose="02020603050405020304" pitchFamily="18" charset="0"/>
                <a:cs typeface="Times New Roman" panose="02020603050405020304" pitchFamily="18" charset="0"/>
              </a:rPr>
              <a:t>https://github.com/AaronMHurst/python_egaf.git</a:t>
            </a:r>
          </a:p>
        </p:txBody>
      </p:sp>
      <p:grpSp>
        <p:nvGrpSpPr>
          <p:cNvPr id="2" name="Group 1">
            <a:extLst>
              <a:ext uri="{FF2B5EF4-FFF2-40B4-BE49-F238E27FC236}">
                <a16:creationId xmlns:a16="http://schemas.microsoft.com/office/drawing/2014/main" id="{9E8013BE-3BA0-B8E4-077F-8F54CDC27592}"/>
              </a:ext>
            </a:extLst>
          </p:cNvPr>
          <p:cNvGrpSpPr/>
          <p:nvPr/>
        </p:nvGrpSpPr>
        <p:grpSpPr>
          <a:xfrm>
            <a:off x="0" y="4422305"/>
            <a:ext cx="1594338" cy="1958759"/>
            <a:chOff x="10522807" y="4299077"/>
            <a:chExt cx="1594338" cy="1958759"/>
          </a:xfrm>
        </p:grpSpPr>
        <p:pic>
          <p:nvPicPr>
            <p:cNvPr id="3" name="Picture 2">
              <a:extLst>
                <a:ext uri="{FF2B5EF4-FFF2-40B4-BE49-F238E27FC236}">
                  <a16:creationId xmlns:a16="http://schemas.microsoft.com/office/drawing/2014/main" id="{5358D35A-9761-8C5E-6840-CAD06C41FE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22807" y="4299077"/>
              <a:ext cx="1594338" cy="1594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829204-5197-F79A-8F7F-F6A1F868D92D}"/>
                </a:ext>
              </a:extLst>
            </p:cNvPr>
            <p:cNvSpPr txBox="1"/>
            <p:nvPr/>
          </p:nvSpPr>
          <p:spPr>
            <a:xfrm>
              <a:off x="10522807" y="5857726"/>
              <a:ext cx="1594338"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A.M. Hurst</a:t>
              </a:r>
            </a:p>
          </p:txBody>
        </p:sp>
      </p:grpSp>
    </p:spTree>
    <p:extLst>
      <p:ext uri="{BB962C8B-B14F-4D97-AF65-F5344CB8AC3E}">
        <p14:creationId xmlns:p14="http://schemas.microsoft.com/office/powerpoint/2010/main" val="295501021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TextShape 1"/>
          <p:cNvSpPr txBox="1"/>
          <p:nvPr/>
        </p:nvSpPr>
        <p:spPr>
          <a:xfrm>
            <a:off x="0" y="-46167"/>
            <a:ext cx="12192000" cy="646331"/>
          </a:xfrm>
          <a:prstGeom prst="rect">
            <a:avLst/>
          </a:prstGeom>
          <a:solidFill>
            <a:srgbClr val="1F497D"/>
          </a:solidFill>
          <a:ln>
            <a:noFill/>
          </a:ln>
        </p:spPr>
        <p:txBody>
          <a:bodyPr wrap="square" lIns="0" tIns="0" rIns="0" bIns="0" anchor="ctr">
            <a:spAutoFit/>
          </a:bodyPr>
          <a:lstStyle/>
          <a:p>
            <a:pPr algn="ctr"/>
            <a:endParaRPr lang="en-US" sz="200" spc="-1" dirty="0">
              <a:solidFill>
                <a:schemeClr val="bg1"/>
              </a:solidFill>
              <a:latin typeface="Times New Roman" panose="02020603050405020304" pitchFamily="18" charset="0"/>
              <a:cs typeface="Times New Roman" panose="02020603050405020304" pitchFamily="18" charset="0"/>
            </a:endParaRPr>
          </a:p>
          <a:p>
            <a:pPr algn="ctr"/>
            <a:r>
              <a:rPr lang="en-US" sz="3200" spc="-1" dirty="0">
                <a:solidFill>
                  <a:schemeClr val="bg1"/>
                </a:solidFill>
                <a:latin typeface="Times New Roman" panose="02020603050405020304" pitchFamily="18" charset="0"/>
                <a:cs typeface="Times New Roman" panose="02020603050405020304" pitchFamily="18" charset="0"/>
              </a:rPr>
              <a:t>pyEGAF has many applications, e.g., render data cf. CapGam</a:t>
            </a:r>
          </a:p>
          <a:p>
            <a:pPr algn="ctr"/>
            <a:endParaRPr lang="en-US" sz="400" spc="-1" dirty="0">
              <a:solidFill>
                <a:schemeClr val="bg1"/>
              </a:solidFill>
              <a:latin typeface="Times New Roman" panose="02020603050405020304" pitchFamily="18" charset="0"/>
              <a:cs typeface="Times New Roman" panose="02020603050405020304" pitchFamily="18" charset="0"/>
            </a:endParaRPr>
          </a:p>
          <a:p>
            <a:pPr algn="ctr"/>
            <a:endParaRPr lang="en-US" sz="200" spc="-1" dirty="0">
              <a:solidFill>
                <a:schemeClr val="bg1"/>
              </a:solidFill>
              <a:latin typeface="Times New Roman" panose="02020603050405020304" pitchFamily="18" charset="0"/>
              <a:cs typeface="Times New Roman" panose="02020603050405020304" pitchFamily="18" charset="0"/>
            </a:endParaRPr>
          </a:p>
          <a:p>
            <a:pPr algn="ctr"/>
            <a:endParaRPr lang="en-US" sz="200" spc="-1" dirty="0">
              <a:solidFill>
                <a:schemeClr val="bg1"/>
              </a:solidFill>
              <a:latin typeface="Times New Roman" panose="02020603050405020304" pitchFamily="18" charset="0"/>
              <a:cs typeface="Times New Roman" panose="02020603050405020304" pitchFamily="18" charset="0"/>
            </a:endParaRPr>
          </a:p>
        </p:txBody>
      </p:sp>
      <p:pic>
        <p:nvPicPr>
          <p:cNvPr id="47" name="Picture 46"/>
          <p:cNvPicPr/>
          <p:nvPr/>
        </p:nvPicPr>
        <p:blipFill rotWithShape="1">
          <a:blip r:embed="rId2" cstate="hqprint">
            <a:extLst>
              <a:ext uri="{28A0092B-C50C-407E-A947-70E740481C1C}">
                <a14:useLocalDpi xmlns:a14="http://schemas.microsoft.com/office/drawing/2010/main"/>
              </a:ext>
            </a:extLst>
          </a:blip>
          <a:srcRect/>
          <a:stretch/>
        </p:blipFill>
        <p:spPr>
          <a:xfrm>
            <a:off x="0" y="666393"/>
            <a:ext cx="7535157" cy="5417237"/>
          </a:xfrm>
          <a:prstGeom prst="rect">
            <a:avLst/>
          </a:prstGeom>
          <a:ln>
            <a:noFill/>
          </a:ln>
        </p:spPr>
      </p:pic>
      <p:sp>
        <p:nvSpPr>
          <p:cNvPr id="48" name="TextShape 2"/>
          <p:cNvSpPr txBox="1"/>
          <p:nvPr/>
        </p:nvSpPr>
        <p:spPr>
          <a:xfrm>
            <a:off x="7535157" y="600164"/>
            <a:ext cx="4398157" cy="5693361"/>
          </a:xfrm>
          <a:prstGeom prst="rect">
            <a:avLst/>
          </a:prstGeom>
          <a:noFill/>
          <a:ln>
            <a:noFill/>
          </a:ln>
        </p:spPr>
        <p:txBody>
          <a:bodyPr wrap="square" lIns="108847" tIns="54423" rIns="108847" bIns="54423">
            <a:spAutoFit/>
          </a:bodyPr>
          <a:lstStyle/>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pyEGAF provides everything CapGam gives:</a:t>
            </a:r>
          </a:p>
          <a:p>
            <a:pPr marL="522461" lvl="1" indent="-261230">
              <a:buClr>
                <a:srgbClr val="000000"/>
              </a:buClr>
              <a:buSzPct val="45000"/>
              <a:buFont typeface="Wingdings" charset="2"/>
              <a:buChar char=""/>
            </a:pPr>
            <a:r>
              <a:rPr lang="en-US" sz="1935" spc="-1" dirty="0">
                <a:latin typeface="Times New Roman" panose="02020603050405020304" pitchFamily="18" charset="0"/>
                <a:cs typeface="Times New Roman" panose="02020603050405020304" pitchFamily="18" charset="0"/>
              </a:rPr>
              <a:t>Gamma-ray type (primary/secondary) , E</a:t>
            </a:r>
            <a:r>
              <a:rPr lang="en-US" sz="1935" spc="-1" baseline="-25000" dirty="0">
                <a:latin typeface="Times New Roman" panose="02020603050405020304" pitchFamily="18" charset="0"/>
                <a:ea typeface="Arial"/>
                <a:cs typeface="Times New Roman" panose="02020603050405020304" pitchFamily="18" charset="0"/>
              </a:rPr>
              <a:t>γ</a:t>
            </a:r>
            <a:r>
              <a:rPr lang="en-US" sz="1935" spc="-1" dirty="0">
                <a:latin typeface="Times New Roman" panose="02020603050405020304" pitchFamily="18" charset="0"/>
                <a:cs typeface="Times New Roman" panose="02020603050405020304" pitchFamily="18" charset="0"/>
              </a:rPr>
              <a:t>, relative I</a:t>
            </a:r>
            <a:r>
              <a:rPr lang="en-US" sz="1935" spc="-1" baseline="-25000" dirty="0">
                <a:latin typeface="Times New Roman" panose="02020603050405020304" pitchFamily="18" charset="0"/>
                <a:ea typeface="Arial"/>
                <a:cs typeface="Times New Roman" panose="02020603050405020304" pitchFamily="18" charset="0"/>
              </a:rPr>
              <a:t>γ</a:t>
            </a:r>
            <a:r>
              <a:rPr lang="en-US" sz="1935" spc="-1" dirty="0">
                <a:latin typeface="Times New Roman" panose="02020603050405020304" pitchFamily="18" charset="0"/>
                <a:cs typeface="Times New Roman" panose="02020603050405020304" pitchFamily="18" charset="0"/>
              </a:rPr>
              <a:t>.</a:t>
            </a:r>
          </a:p>
          <a:p>
            <a:pPr marL="522461" lvl="1" indent="-261230">
              <a:buClr>
                <a:srgbClr val="000000"/>
              </a:buClr>
              <a:buSzPct val="45000"/>
              <a:buFont typeface="Wingdings" charset="2"/>
              <a:buChar char=""/>
            </a:pPr>
            <a:r>
              <a:rPr lang="en-US" sz="1935" spc="-1" dirty="0">
                <a:latin typeface="Times New Roman" panose="02020603050405020304" pitchFamily="18" charset="0"/>
                <a:cs typeface="Times New Roman" panose="02020603050405020304" pitchFamily="18" charset="0"/>
              </a:rPr>
              <a:t>Plots, CSV exports.</a:t>
            </a:r>
          </a:p>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pyEGAF has additional info:</a:t>
            </a:r>
          </a:p>
          <a:p>
            <a:pPr marL="522461" lvl="1" indent="-261230">
              <a:buClr>
                <a:srgbClr val="000000"/>
              </a:buClr>
              <a:buSzPct val="45000"/>
              <a:buFont typeface="Wingdings" charset="2"/>
              <a:buChar char=""/>
            </a:pPr>
            <a:r>
              <a:rPr lang="en-US" sz="1935" spc="-1" dirty="0">
                <a:latin typeface="Times New Roman" panose="02020603050405020304" pitchFamily="18" charset="0"/>
                <a:cs typeface="Times New Roman" panose="02020603050405020304" pitchFamily="18" charset="0"/>
              </a:rPr>
              <a:t>Associated level indices and energies.</a:t>
            </a:r>
          </a:p>
          <a:p>
            <a:pPr marL="522461" lvl="1" indent="-261230">
              <a:buClr>
                <a:srgbClr val="000000"/>
              </a:buClr>
              <a:buSzPct val="45000"/>
              <a:buFont typeface="Wingdings" charset="2"/>
              <a:buChar char=""/>
            </a:pPr>
            <a:r>
              <a:rPr lang="en-US" sz="1935" spc="-1" dirty="0">
                <a:latin typeface="Times New Roman" panose="02020603050405020304" pitchFamily="18" charset="0"/>
                <a:cs typeface="Times New Roman" panose="02020603050405020304" pitchFamily="18" charset="0"/>
              </a:rPr>
              <a:t>Enhanced interactivity.</a:t>
            </a:r>
          </a:p>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pyEGAF can also provide absolute gamma-intensity info according to user preference:</a:t>
            </a:r>
          </a:p>
          <a:p>
            <a:pPr marL="522461" lvl="1" indent="-261230">
              <a:buClr>
                <a:srgbClr val="000000"/>
              </a:buClr>
              <a:buSzPct val="45000"/>
              <a:buFont typeface="Wingdings" charset="2"/>
              <a:buChar char=""/>
            </a:pPr>
            <a:r>
              <a:rPr lang="en-US" sz="1935" spc="-1" dirty="0">
                <a:latin typeface="Times New Roman" panose="02020603050405020304" pitchFamily="18" charset="0"/>
                <a:cs typeface="Times New Roman" panose="02020603050405020304" pitchFamily="18" charset="0"/>
              </a:rPr>
              <a:t>Isotopic partial cross                  section;</a:t>
            </a:r>
          </a:p>
          <a:p>
            <a:pPr marL="522461" lvl="1" indent="-261230">
              <a:buClr>
                <a:srgbClr val="000000"/>
              </a:buClr>
              <a:buSzPct val="45000"/>
              <a:buFont typeface="Wingdings" charset="2"/>
              <a:buChar char=""/>
            </a:pPr>
            <a:r>
              <a:rPr lang="en-US" sz="1935" spc="-1" dirty="0">
                <a:latin typeface="Times New Roman" panose="02020603050405020304" pitchFamily="18" charset="0"/>
                <a:cs typeface="Times New Roman" panose="02020603050405020304" pitchFamily="18" charset="0"/>
              </a:rPr>
              <a:t>Elemental partial                            cross section;</a:t>
            </a:r>
          </a:p>
          <a:p>
            <a:pPr marL="522461" lvl="1" indent="-261230">
              <a:buClr>
                <a:srgbClr val="000000"/>
              </a:buClr>
              <a:buSzPct val="45000"/>
              <a:buFont typeface="Wingdings" charset="2"/>
              <a:buChar char=""/>
            </a:pPr>
            <a:r>
              <a:rPr lang="en-US" sz="1935" spc="-1" dirty="0">
                <a:latin typeface="Times New Roman" panose="02020603050405020304" pitchFamily="18" charset="0"/>
                <a:cs typeface="Times New Roman" panose="02020603050405020304" pitchFamily="18" charset="0"/>
              </a:rPr>
              <a:t>Population per                             neutron capture.</a:t>
            </a:r>
          </a:p>
        </p:txBody>
      </p:sp>
      <p:grpSp>
        <p:nvGrpSpPr>
          <p:cNvPr id="4" name="Group 3">
            <a:extLst>
              <a:ext uri="{FF2B5EF4-FFF2-40B4-BE49-F238E27FC236}">
                <a16:creationId xmlns:a16="http://schemas.microsoft.com/office/drawing/2014/main" id="{464A28CB-098F-3B81-0F3F-F7768BE251D8}"/>
              </a:ext>
            </a:extLst>
          </p:cNvPr>
          <p:cNvGrpSpPr/>
          <p:nvPr/>
        </p:nvGrpSpPr>
        <p:grpSpPr>
          <a:xfrm>
            <a:off x="10522807" y="4423063"/>
            <a:ext cx="1594338" cy="1958759"/>
            <a:chOff x="10522807" y="4299077"/>
            <a:chExt cx="1594338" cy="1958759"/>
          </a:xfrm>
        </p:grpSpPr>
        <p:pic>
          <p:nvPicPr>
            <p:cNvPr id="2" name="Picture 2">
              <a:extLst>
                <a:ext uri="{FF2B5EF4-FFF2-40B4-BE49-F238E27FC236}">
                  <a16:creationId xmlns:a16="http://schemas.microsoft.com/office/drawing/2014/main" id="{9F9D7818-F908-330A-132F-0C7C629C9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22807" y="4299077"/>
              <a:ext cx="1594338" cy="1594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22FAFA-DA1D-3C3D-3690-F2FF846D36C5}"/>
                </a:ext>
              </a:extLst>
            </p:cNvPr>
            <p:cNvSpPr txBox="1"/>
            <p:nvPr/>
          </p:nvSpPr>
          <p:spPr>
            <a:xfrm>
              <a:off x="10522807" y="5857726"/>
              <a:ext cx="1594338"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A.M. Hurst</a:t>
              </a:r>
            </a:p>
          </p:txBody>
        </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TextShape 1"/>
          <p:cNvSpPr txBox="1"/>
          <p:nvPr/>
        </p:nvSpPr>
        <p:spPr>
          <a:xfrm>
            <a:off x="0" y="-12791"/>
            <a:ext cx="12192000" cy="615553"/>
          </a:xfrm>
          <a:prstGeom prst="rect">
            <a:avLst/>
          </a:prstGeom>
          <a:solidFill>
            <a:srgbClr val="1F497D"/>
          </a:solidFill>
          <a:ln>
            <a:noFill/>
          </a:ln>
        </p:spPr>
        <p:txBody>
          <a:bodyPr wrap="square" lIns="0" tIns="0" rIns="0" bIns="0" anchor="ctr">
            <a:spAutoFit/>
          </a:bodyPr>
          <a:lstStyle/>
          <a:p>
            <a:pPr algn="ctr"/>
            <a:endParaRPr lang="en-US" sz="200" spc="-1" dirty="0">
              <a:solidFill>
                <a:schemeClr val="bg1"/>
              </a:solidFill>
              <a:latin typeface="Times New Roman" panose="02020603050405020304" pitchFamily="18" charset="0"/>
              <a:cs typeface="Times New Roman" panose="02020603050405020304" pitchFamily="18" charset="0"/>
            </a:endParaRPr>
          </a:p>
          <a:p>
            <a:pPr algn="ctr"/>
            <a:endParaRPr lang="en-US" sz="200" spc="-1" dirty="0">
              <a:solidFill>
                <a:schemeClr val="bg1"/>
              </a:solidFill>
              <a:latin typeface="Times New Roman" panose="02020603050405020304" pitchFamily="18" charset="0"/>
              <a:cs typeface="Times New Roman" panose="02020603050405020304" pitchFamily="18" charset="0"/>
            </a:endParaRPr>
          </a:p>
          <a:p>
            <a:pPr algn="ctr"/>
            <a:r>
              <a:rPr lang="en-US" sz="3200" spc="-1" dirty="0">
                <a:solidFill>
                  <a:schemeClr val="bg1"/>
                </a:solidFill>
                <a:latin typeface="Times New Roman" panose="02020603050405020304" pitchFamily="18" charset="0"/>
                <a:cs typeface="Times New Roman" panose="02020603050405020304" pitchFamily="18" charset="0"/>
              </a:rPr>
              <a:t>pyENSDF: Open-source Python library for ENSDF decay data</a:t>
            </a:r>
          </a:p>
          <a:p>
            <a:pPr algn="ctr"/>
            <a:endParaRPr lang="en-US" sz="200" spc="-1" dirty="0">
              <a:solidFill>
                <a:schemeClr val="bg1"/>
              </a:solidFill>
              <a:latin typeface="Times New Roman" panose="02020603050405020304" pitchFamily="18" charset="0"/>
              <a:cs typeface="Times New Roman" panose="02020603050405020304" pitchFamily="18" charset="0"/>
            </a:endParaRPr>
          </a:p>
          <a:p>
            <a:pPr algn="ctr"/>
            <a:endParaRPr lang="en-US" sz="200" spc="-1" dirty="0">
              <a:solidFill>
                <a:schemeClr val="bg1"/>
              </a:solidFill>
              <a:latin typeface="Times New Roman" panose="02020603050405020304" pitchFamily="18" charset="0"/>
              <a:cs typeface="Times New Roman" panose="02020603050405020304" pitchFamily="18" charset="0"/>
            </a:endParaRPr>
          </a:p>
        </p:txBody>
      </p:sp>
      <p:pic>
        <p:nvPicPr>
          <p:cNvPr id="50" name="Picture 49"/>
          <p:cNvPicPr/>
          <p:nvPr/>
        </p:nvPicPr>
        <p:blipFill>
          <a:blip r:embed="rId2"/>
          <a:stretch/>
        </p:blipFill>
        <p:spPr>
          <a:xfrm>
            <a:off x="7249396" y="664732"/>
            <a:ext cx="4265146" cy="2843282"/>
          </a:xfrm>
          <a:prstGeom prst="rect">
            <a:avLst/>
          </a:prstGeom>
          <a:ln>
            <a:noFill/>
          </a:ln>
        </p:spPr>
      </p:pic>
      <p:sp>
        <p:nvSpPr>
          <p:cNvPr id="51" name="TextShape 2"/>
          <p:cNvSpPr txBox="1"/>
          <p:nvPr/>
        </p:nvSpPr>
        <p:spPr>
          <a:xfrm>
            <a:off x="110802" y="585882"/>
            <a:ext cx="6845897" cy="4800296"/>
          </a:xfrm>
          <a:prstGeom prst="rect">
            <a:avLst/>
          </a:prstGeom>
          <a:noFill/>
          <a:ln>
            <a:noFill/>
          </a:ln>
        </p:spPr>
        <p:txBody>
          <a:bodyPr wrap="square" lIns="108847" tIns="54423" rIns="108847" bIns="54423">
            <a:spAutoFit/>
          </a:bodyPr>
          <a:lstStyle/>
          <a:p>
            <a:pPr marL="261230" indent="-261230">
              <a:buClr>
                <a:srgbClr val="000000"/>
              </a:buClr>
              <a:buSzPct val="45000"/>
              <a:buFont typeface="Wingdings" charset="2"/>
              <a:buChar char=""/>
            </a:pPr>
            <a:r>
              <a:rPr lang="en-US" sz="2177" spc="-1" dirty="0">
                <a:latin typeface="Times New Roman" panose="02020603050405020304" pitchFamily="18" charset="0"/>
                <a:cs typeface="Times New Roman" panose="02020603050405020304" pitchFamily="18" charset="0"/>
              </a:rPr>
              <a:t>Approximately 3200 decay-data sets in ENSDF encompassing </a:t>
            </a:r>
            <a:r>
              <a:rPr lang="en-US" sz="2177" spc="-1" dirty="0">
                <a:latin typeface="Times New Roman" panose="02020603050405020304" pitchFamily="18" charset="0"/>
                <a:ea typeface="Arial"/>
                <a:cs typeface="Times New Roman" panose="02020603050405020304" pitchFamily="18" charset="0"/>
              </a:rPr>
              <a:t>α-,β</a:t>
            </a:r>
            <a:r>
              <a:rPr lang="en-US" sz="2177" spc="-1" baseline="33000" dirty="0">
                <a:latin typeface="Times New Roman" panose="02020603050405020304" pitchFamily="18" charset="0"/>
                <a:ea typeface="Arial"/>
                <a:cs typeface="Times New Roman" panose="02020603050405020304" pitchFamily="18" charset="0"/>
              </a:rPr>
              <a:t>-</a:t>
            </a:r>
            <a:r>
              <a:rPr lang="en-US" sz="2177" spc="-1" dirty="0">
                <a:latin typeface="Times New Roman" panose="02020603050405020304" pitchFamily="18" charset="0"/>
                <a:ea typeface="Arial"/>
                <a:cs typeface="Times New Roman" panose="02020603050405020304" pitchFamily="18" charset="0"/>
              </a:rPr>
              <a:t>-,ε/β</a:t>
            </a:r>
            <a:r>
              <a:rPr lang="en-US" sz="2177" spc="-1" baseline="33000" dirty="0">
                <a:latin typeface="Times New Roman" panose="02020603050405020304" pitchFamily="18" charset="0"/>
                <a:ea typeface="Arial"/>
                <a:cs typeface="Times New Roman" panose="02020603050405020304" pitchFamily="18" charset="0"/>
              </a:rPr>
              <a:t>+</a:t>
            </a:r>
            <a:r>
              <a:rPr lang="en-US" sz="2177" spc="-1" dirty="0">
                <a:latin typeface="Times New Roman" panose="02020603050405020304" pitchFamily="18" charset="0"/>
                <a:ea typeface="Arial"/>
                <a:cs typeface="Times New Roman" panose="02020603050405020304" pitchFamily="18" charset="0"/>
              </a:rPr>
              <a:t>-decay modes.</a:t>
            </a:r>
            <a:endParaRPr lang="en-US" sz="2177" spc="-1" dirty="0">
              <a:latin typeface="Times New Roman" panose="02020603050405020304" pitchFamily="18" charset="0"/>
              <a:cs typeface="Times New Roman" panose="02020603050405020304" pitchFamily="18" charset="0"/>
            </a:endParaRPr>
          </a:p>
          <a:p>
            <a:pPr marL="261230" indent="-261230">
              <a:buClr>
                <a:srgbClr val="000000"/>
              </a:buClr>
              <a:buSzPct val="45000"/>
              <a:buFont typeface="Wingdings" charset="2"/>
              <a:buChar char=""/>
            </a:pPr>
            <a:r>
              <a:rPr lang="en-US" sz="2177" spc="-1" dirty="0">
                <a:latin typeface="Times New Roman" panose="02020603050405020304" pitchFamily="18" charset="0"/>
                <a:ea typeface="Arial"/>
                <a:cs typeface="Times New Roman" panose="02020603050405020304" pitchFamily="18" charset="0"/>
              </a:rPr>
              <a:t>pyENSDF bundled with RIPL- and JSON-translated ENSDF-decay datasets for all nuclides.</a:t>
            </a:r>
            <a:endParaRPr lang="en-US" sz="2177" spc="-1" dirty="0">
              <a:latin typeface="Times New Roman" panose="02020603050405020304" pitchFamily="18" charset="0"/>
              <a:cs typeface="Times New Roman" panose="02020603050405020304" pitchFamily="18" charset="0"/>
            </a:endParaRPr>
          </a:p>
          <a:p>
            <a:pPr marL="261230" indent="-261230">
              <a:buClr>
                <a:srgbClr val="000000"/>
              </a:buClr>
              <a:buSzPct val="45000"/>
              <a:buFont typeface="Wingdings" charset="2"/>
              <a:buChar char=""/>
            </a:pPr>
            <a:r>
              <a:rPr lang="en-US" sz="2177" b="1" i="1" spc="-1" dirty="0">
                <a:latin typeface="Times New Roman" panose="02020603050405020304" pitchFamily="18" charset="0"/>
                <a:ea typeface="Arial"/>
                <a:cs typeface="Times New Roman" panose="02020603050405020304" pitchFamily="18" charset="0"/>
              </a:rPr>
              <a:t>pyENSDF also bundled with JSON-formatted coincidence γ-γ and γ-X ray data sets for all nuclides containing γ data (2352 data sets). (See next slide)</a:t>
            </a:r>
            <a:endParaRPr lang="en-US" sz="2177" spc="-1" dirty="0">
              <a:latin typeface="Times New Roman" panose="02020603050405020304" pitchFamily="18" charset="0"/>
              <a:cs typeface="Times New Roman" panose="02020603050405020304" pitchFamily="18" charset="0"/>
            </a:endParaRPr>
          </a:p>
          <a:p>
            <a:pPr marL="261230" indent="-261230">
              <a:buClr>
                <a:srgbClr val="000000"/>
              </a:buClr>
              <a:buSzPct val="45000"/>
              <a:buFont typeface="Wingdings" charset="2"/>
              <a:buChar char=""/>
            </a:pPr>
            <a:r>
              <a:rPr lang="en-US" sz="2177" spc="-1" dirty="0">
                <a:latin typeface="Times New Roman" panose="02020603050405020304" pitchFamily="18" charset="0"/>
                <a:ea typeface="Arial"/>
                <a:cs typeface="Times New Roman" panose="02020603050405020304" pitchFamily="18" charset="0"/>
              </a:rPr>
              <a:t>Methods to handle, manipulate, analyze and visualize both original ENSDF and derived coincidence data sets.</a:t>
            </a:r>
            <a:endParaRPr lang="en-US" sz="2177" spc="-1" dirty="0">
              <a:latin typeface="Times New Roman" panose="02020603050405020304" pitchFamily="18" charset="0"/>
              <a:cs typeface="Times New Roman" panose="02020603050405020304" pitchFamily="18" charset="0"/>
            </a:endParaRPr>
          </a:p>
          <a:p>
            <a:pPr marL="261230" indent="-261230">
              <a:buClr>
                <a:srgbClr val="000000"/>
              </a:buClr>
              <a:buSzPct val="45000"/>
              <a:buFont typeface="Wingdings" charset="2"/>
              <a:buChar char=""/>
            </a:pPr>
            <a:r>
              <a:rPr lang="en-US" sz="2177" spc="-1" dirty="0">
                <a:latin typeface="Times New Roman" panose="02020603050405020304" pitchFamily="18" charset="0"/>
                <a:ea typeface="Arial"/>
                <a:cs typeface="Times New Roman" panose="02020603050405020304" pitchFamily="18" charset="0"/>
              </a:rPr>
              <a:t>Query any quantity or trend in ENSDF, e.g., super- allowed 0</a:t>
            </a:r>
            <a:r>
              <a:rPr lang="en-US" sz="2177" spc="-1" baseline="33000" dirty="0">
                <a:latin typeface="Times New Roman" panose="02020603050405020304" pitchFamily="18" charset="0"/>
                <a:ea typeface="Arial"/>
                <a:cs typeface="Times New Roman" panose="02020603050405020304" pitchFamily="18" charset="0"/>
              </a:rPr>
              <a:t>+</a:t>
            </a:r>
            <a:r>
              <a:rPr lang="en-US" sz="2177" spc="-1" dirty="0">
                <a:latin typeface="Times New Roman" panose="02020603050405020304" pitchFamily="18" charset="0"/>
                <a:ea typeface="Arial"/>
                <a:cs typeface="Times New Roman" panose="02020603050405020304" pitchFamily="18" charset="0"/>
              </a:rPr>
              <a:t> → 0</a:t>
            </a:r>
            <a:r>
              <a:rPr lang="en-US" sz="2177" spc="-1" baseline="33000" dirty="0">
                <a:latin typeface="Times New Roman" panose="02020603050405020304" pitchFamily="18" charset="0"/>
                <a:ea typeface="Arial"/>
                <a:cs typeface="Times New Roman" panose="02020603050405020304" pitchFamily="18" charset="0"/>
              </a:rPr>
              <a:t>+</a:t>
            </a:r>
            <a:r>
              <a:rPr lang="en-US" sz="2177" spc="-1" dirty="0">
                <a:latin typeface="Times New Roman" panose="02020603050405020304" pitchFamily="18" charset="0"/>
                <a:ea typeface="Arial"/>
                <a:cs typeface="Times New Roman" panose="02020603050405020304" pitchFamily="18" charset="0"/>
              </a:rPr>
              <a:t> transitions in ε/β</a:t>
            </a:r>
            <a:r>
              <a:rPr lang="en-US" sz="2177" spc="-1" baseline="33000" dirty="0">
                <a:latin typeface="Times New Roman" panose="02020603050405020304" pitchFamily="18" charset="0"/>
                <a:ea typeface="Arial"/>
                <a:cs typeface="Times New Roman" panose="02020603050405020304" pitchFamily="18" charset="0"/>
              </a:rPr>
              <a:t>+ </a:t>
            </a:r>
            <a:r>
              <a:rPr lang="en-US" sz="2177" spc="-1" dirty="0">
                <a:latin typeface="Times New Roman" panose="02020603050405020304" pitchFamily="18" charset="0"/>
                <a:ea typeface="Arial"/>
                <a:cs typeface="Times New Roman" panose="02020603050405020304" pitchFamily="18" charset="0"/>
              </a:rPr>
              <a:t>decay where log(</a:t>
            </a:r>
            <a:r>
              <a:rPr lang="en-US" sz="2177" i="1" spc="-1" dirty="0">
                <a:latin typeface="Times New Roman" panose="02020603050405020304" pitchFamily="18" charset="0"/>
                <a:ea typeface="Arial"/>
                <a:cs typeface="Times New Roman" panose="02020603050405020304" pitchFamily="18" charset="0"/>
              </a:rPr>
              <a:t>ft</a:t>
            </a:r>
            <a:r>
              <a:rPr lang="en-US" sz="2177" spc="-1" dirty="0">
                <a:latin typeface="Times New Roman" panose="02020603050405020304" pitchFamily="18" charset="0"/>
                <a:ea typeface="Arial"/>
                <a:cs typeface="Times New Roman" panose="02020603050405020304" pitchFamily="18" charset="0"/>
              </a:rPr>
              <a:t>) &lt; 4.0, etc.</a:t>
            </a:r>
            <a:endParaRPr lang="en-US" sz="2177" spc="-1" dirty="0">
              <a:latin typeface="Times New Roman" panose="02020603050405020304" pitchFamily="18" charset="0"/>
              <a:cs typeface="Times New Roman" panose="02020603050405020304" pitchFamily="18" charset="0"/>
            </a:endParaRPr>
          </a:p>
          <a:p>
            <a:pPr marL="261230" indent="-261230">
              <a:buClr>
                <a:srgbClr val="000000"/>
              </a:buClr>
              <a:buSzPct val="45000"/>
              <a:buFont typeface="Wingdings" charset="2"/>
              <a:buChar char=""/>
            </a:pPr>
            <a:r>
              <a:rPr lang="en-US" sz="2177" spc="-1" dirty="0">
                <a:latin typeface="Times New Roman" panose="02020603050405020304" pitchFamily="18" charset="0"/>
                <a:ea typeface="Arial"/>
                <a:cs typeface="Times New Roman" panose="02020603050405020304" pitchFamily="18" charset="0"/>
              </a:rPr>
              <a:t>Example: </a:t>
            </a:r>
            <a:r>
              <a:rPr lang="en-US" sz="2177" i="1" spc="-1" dirty="0">
                <a:latin typeface="Times New Roman" panose="02020603050405020304" pitchFamily="18" charset="0"/>
                <a:ea typeface="Arial"/>
                <a:cs typeface="Times New Roman" panose="02020603050405020304" pitchFamily="18" charset="0"/>
              </a:rPr>
              <a:t>M</a:t>
            </a:r>
            <a:r>
              <a:rPr lang="en-US" sz="2177" i="1" spc="-1" baseline="-25000" dirty="0">
                <a:latin typeface="Times New Roman" panose="02020603050405020304" pitchFamily="18" charset="0"/>
                <a:ea typeface="Arial"/>
                <a:cs typeface="Times New Roman" panose="02020603050405020304" pitchFamily="18" charset="0"/>
              </a:rPr>
              <a:t>fi</a:t>
            </a:r>
            <a:r>
              <a:rPr lang="en-US" sz="2177" i="1" spc="-1" dirty="0">
                <a:latin typeface="Times New Roman" panose="02020603050405020304" pitchFamily="18" charset="0"/>
                <a:ea typeface="Arial"/>
                <a:cs typeface="Times New Roman" panose="02020603050405020304" pitchFamily="18" charset="0"/>
              </a:rPr>
              <a:t> </a:t>
            </a:r>
            <a:r>
              <a:rPr lang="en-US" sz="2177" spc="-1" dirty="0">
                <a:latin typeface="Times New Roman" panose="02020603050405020304" pitchFamily="18" charset="0"/>
                <a:ea typeface="Arial"/>
                <a:cs typeface="Times New Roman" panose="02020603050405020304" pitchFamily="18" charset="0"/>
              </a:rPr>
              <a:t>should be = (2)</a:t>
            </a:r>
            <a:r>
              <a:rPr lang="en-US" sz="2177" spc="-1" baseline="33000" dirty="0">
                <a:latin typeface="Times New Roman" panose="02020603050405020304" pitchFamily="18" charset="0"/>
                <a:ea typeface="Arial"/>
                <a:cs typeface="Times New Roman" panose="02020603050405020304" pitchFamily="18" charset="0"/>
              </a:rPr>
              <a:t>1/2</a:t>
            </a:r>
            <a:r>
              <a:rPr lang="en-US" sz="2177" spc="-1" dirty="0">
                <a:latin typeface="Times New Roman" panose="02020603050405020304" pitchFamily="18" charset="0"/>
                <a:ea typeface="Arial"/>
                <a:cs typeface="Times New Roman" panose="02020603050405020304" pitchFamily="18" charset="0"/>
              </a:rPr>
              <a:t>, but </a:t>
            </a:r>
            <a:r>
              <a:rPr lang="en-US" sz="2177" spc="-1" baseline="33000" dirty="0">
                <a:latin typeface="Times New Roman" panose="02020603050405020304" pitchFamily="18" charset="0"/>
                <a:ea typeface="Arial"/>
                <a:cs typeface="Times New Roman" panose="02020603050405020304" pitchFamily="18" charset="0"/>
              </a:rPr>
              <a:t>28</a:t>
            </a:r>
            <a:r>
              <a:rPr lang="en-US" sz="2177" spc="-1" dirty="0">
                <a:latin typeface="Times New Roman" panose="02020603050405020304" pitchFamily="18" charset="0"/>
                <a:ea typeface="Arial"/>
                <a:cs typeface="Times New Roman" panose="02020603050405020304" pitchFamily="18" charset="0"/>
              </a:rPr>
              <a:t>S                       is much lower (log(</a:t>
            </a:r>
            <a:r>
              <a:rPr lang="en-US" sz="2177" i="1" spc="-1" dirty="0">
                <a:latin typeface="Times New Roman" panose="02020603050405020304" pitchFamily="18" charset="0"/>
                <a:ea typeface="Arial"/>
                <a:cs typeface="Times New Roman" panose="02020603050405020304" pitchFamily="18" charset="0"/>
              </a:rPr>
              <a:t>ft</a:t>
            </a:r>
            <a:r>
              <a:rPr lang="en-US" sz="2177" spc="-1" dirty="0">
                <a:latin typeface="Times New Roman" panose="02020603050405020304" pitchFamily="18" charset="0"/>
                <a:ea typeface="Arial"/>
                <a:cs typeface="Times New Roman" panose="02020603050405020304" pitchFamily="18" charset="0"/>
              </a:rPr>
              <a:t>) = 2.33(9))</a:t>
            </a:r>
            <a:endParaRPr lang="en-US" sz="2177" spc="-1" dirty="0">
              <a:latin typeface="Times New Roman" panose="02020603050405020304" pitchFamily="18" charset="0"/>
              <a:cs typeface="Times New Roman" panose="02020603050405020304" pitchFamily="18" charset="0"/>
            </a:endParaRPr>
          </a:p>
        </p:txBody>
      </p:sp>
      <p:sp>
        <p:nvSpPr>
          <p:cNvPr id="52" name="TextShape 3"/>
          <p:cNvSpPr txBox="1"/>
          <p:nvPr/>
        </p:nvSpPr>
        <p:spPr>
          <a:xfrm>
            <a:off x="110802" y="5519845"/>
            <a:ext cx="4265147" cy="848573"/>
          </a:xfrm>
          <a:prstGeom prst="rect">
            <a:avLst/>
          </a:prstGeom>
          <a:noFill/>
          <a:ln>
            <a:noFill/>
          </a:ln>
        </p:spPr>
        <p:txBody>
          <a:bodyPr wrap="square" lIns="108847" tIns="54423" rIns="108847" bIns="54423">
            <a:spAutoFit/>
          </a:bodyPr>
          <a:lstStyle/>
          <a:p>
            <a:r>
              <a:rPr lang="en-US" sz="1600" i="1" spc="-1" dirty="0">
                <a:solidFill>
                  <a:srgbClr val="861141"/>
                </a:solidFill>
                <a:latin typeface="Times New Roman" panose="02020603050405020304" pitchFamily="18" charset="0"/>
                <a:cs typeface="Times New Roman" panose="02020603050405020304" pitchFamily="18" charset="0"/>
              </a:rPr>
              <a:t>A.M. Hurst, B.D. Pierson, B.C. Archambault, L.A. Bernstein, S.M. Tannous, EPJ  (Web of Conf.) </a:t>
            </a:r>
            <a:r>
              <a:rPr lang="en-US" sz="1600" b="1" i="1" spc="-1" dirty="0">
                <a:solidFill>
                  <a:srgbClr val="861141"/>
                </a:solidFill>
                <a:latin typeface="Times New Roman" panose="02020603050405020304" pitchFamily="18" charset="0"/>
                <a:cs typeface="Times New Roman" panose="02020603050405020304" pitchFamily="18" charset="0"/>
              </a:rPr>
              <a:t>284</a:t>
            </a:r>
            <a:r>
              <a:rPr lang="en-US" sz="1600" i="1" spc="-1" dirty="0">
                <a:solidFill>
                  <a:srgbClr val="861141"/>
                </a:solidFill>
                <a:latin typeface="Times New Roman" panose="02020603050405020304" pitchFamily="18" charset="0"/>
                <a:cs typeface="Times New Roman" panose="02020603050405020304" pitchFamily="18" charset="0"/>
              </a:rPr>
              <a:t>, 18002 (2023).</a:t>
            </a:r>
          </a:p>
        </p:txBody>
      </p:sp>
      <p:pic>
        <p:nvPicPr>
          <p:cNvPr id="53" name="Picture 52"/>
          <p:cNvPicPr/>
          <p:nvPr/>
        </p:nvPicPr>
        <p:blipFill>
          <a:blip r:embed="rId3"/>
          <a:stretch/>
        </p:blipFill>
        <p:spPr>
          <a:xfrm>
            <a:off x="7249396" y="3429000"/>
            <a:ext cx="4265146" cy="2843118"/>
          </a:xfrm>
          <a:prstGeom prst="rect">
            <a:avLst/>
          </a:prstGeom>
          <a:ln>
            <a:noFill/>
          </a:ln>
        </p:spPr>
      </p:pic>
      <p:grpSp>
        <p:nvGrpSpPr>
          <p:cNvPr id="2" name="Group 1">
            <a:extLst>
              <a:ext uri="{FF2B5EF4-FFF2-40B4-BE49-F238E27FC236}">
                <a16:creationId xmlns:a16="http://schemas.microsoft.com/office/drawing/2014/main" id="{448037B1-3DCA-055C-2119-5860C5E52F77}"/>
              </a:ext>
            </a:extLst>
          </p:cNvPr>
          <p:cNvGrpSpPr/>
          <p:nvPr/>
        </p:nvGrpSpPr>
        <p:grpSpPr>
          <a:xfrm>
            <a:off x="5178910" y="4406798"/>
            <a:ext cx="1594338" cy="1958759"/>
            <a:chOff x="10522807" y="4299077"/>
            <a:chExt cx="1594338" cy="1958759"/>
          </a:xfrm>
        </p:grpSpPr>
        <p:pic>
          <p:nvPicPr>
            <p:cNvPr id="3" name="Picture 2">
              <a:extLst>
                <a:ext uri="{FF2B5EF4-FFF2-40B4-BE49-F238E27FC236}">
                  <a16:creationId xmlns:a16="http://schemas.microsoft.com/office/drawing/2014/main" id="{9A4B8B25-ED97-D209-F53A-50F353D6CC1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22807" y="4299077"/>
              <a:ext cx="1594338" cy="1594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907FA6-ED9D-830E-B15C-AF9106F58FDF}"/>
                </a:ext>
              </a:extLst>
            </p:cNvPr>
            <p:cNvSpPr txBox="1"/>
            <p:nvPr/>
          </p:nvSpPr>
          <p:spPr>
            <a:xfrm>
              <a:off x="10522807" y="5857726"/>
              <a:ext cx="1594338"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A.M. Hurst</a:t>
              </a:r>
            </a:p>
          </p:txBody>
        </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keley Lab Wide PPT Theme">
  <a:themeElements>
    <a:clrScheme name="2020 LBNL Color Theme">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L_PPT_WideNew_Template_2020" id="{D6C86F69-0A19-6F48-B837-2A039DF54971}" vid="{2D0ED6A3-FC57-1D45-B453-3CDD5F75B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Berkeley Lab Wide PPT Theme</Template>
  <TotalTime>89790</TotalTime>
  <Words>2127</Words>
  <Application>Microsoft Macintosh PowerPoint</Application>
  <PresentationFormat>Widescreen</PresentationFormat>
  <Paragraphs>357</Paragraphs>
  <Slides>14</Slides>
  <Notes>10</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Cambria Math</vt:lpstr>
      <vt:lpstr>Helvetica Light</vt:lpstr>
      <vt:lpstr>Symbol</vt:lpstr>
      <vt:lpstr>Times New Roman</vt:lpstr>
      <vt:lpstr>Wingdings</vt:lpstr>
      <vt:lpstr>Berkeley Lab Wide PPT Theme</vt:lpstr>
      <vt:lpstr>LBNL/UC-Berkeley  NDAC Report</vt:lpstr>
      <vt:lpstr>The Bay Area Nuclear Data Group: 2022→2023</vt:lpstr>
      <vt:lpstr>Nuclear structure evaluation</vt:lpstr>
      <vt:lpstr>PowerPoint Presentation</vt:lpstr>
      <vt:lpstr>Berkeley Evaluated Alpha &amp; proton Radioactivity (BEApR*)   An Online Global Heavy Charged Particle Database/Horizontal Evaluation (a work in progress)</vt:lpstr>
      <vt:lpstr>PowerPoint Presentation</vt:lpstr>
      <vt:lpstr>PowerPoint Presentation</vt:lpstr>
      <vt:lpstr>PowerPoint Presentation</vt:lpstr>
      <vt:lpstr>PowerPoint Presentation</vt:lpstr>
      <vt:lpstr>PowerPoint Presentation</vt:lpstr>
      <vt:lpstr>Nuclear Data Library for Scintillators</vt:lpstr>
      <vt:lpstr>PowerPoint Presentation</vt:lpstr>
      <vt:lpstr>A new paradigm using GENESIS Forward fitting Evaluation to Measurement (example from 56Fe)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Overview</dc:title>
  <dc:subject/>
  <dc:creator>Microsoft Office User</dc:creator>
  <cp:keywords/>
  <dc:description/>
  <cp:lastModifiedBy>Lee Bernstein</cp:lastModifiedBy>
  <cp:revision>584</cp:revision>
  <cp:lastPrinted>2023-03-06T05:47:43Z</cp:lastPrinted>
  <dcterms:created xsi:type="dcterms:W3CDTF">2021-05-04T18:06:47Z</dcterms:created>
  <dcterms:modified xsi:type="dcterms:W3CDTF">2023-09-13T00:12:18Z</dcterms:modified>
  <cp:category/>
</cp:coreProperties>
</file>