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45" r:id="rId2"/>
    <p:sldId id="346" r:id="rId3"/>
    <p:sldId id="348" r:id="rId4"/>
    <p:sldId id="347" r:id="rId5"/>
  </p:sldIdLst>
  <p:sldSz cx="12192000" cy="6858000"/>
  <p:notesSz cx="6881813" cy="9296400"/>
  <p:defaultTextStyle>
    <a:lvl1pPr defTabSz="457200">
      <a:defRPr>
        <a:latin typeface="+mn-lt"/>
        <a:ea typeface="+mn-ea"/>
        <a:cs typeface="+mn-cs"/>
        <a:sym typeface="Helvetica"/>
      </a:defRPr>
    </a:lvl1pPr>
    <a:lvl2pPr defTabSz="457200">
      <a:defRPr>
        <a:latin typeface="+mn-lt"/>
        <a:ea typeface="+mn-ea"/>
        <a:cs typeface="+mn-cs"/>
        <a:sym typeface="Helvetica"/>
      </a:defRPr>
    </a:lvl2pPr>
    <a:lvl3pPr defTabSz="457200">
      <a:defRPr>
        <a:latin typeface="+mn-lt"/>
        <a:ea typeface="+mn-ea"/>
        <a:cs typeface="+mn-cs"/>
        <a:sym typeface="Helvetica"/>
      </a:defRPr>
    </a:lvl3pPr>
    <a:lvl4pPr defTabSz="457200">
      <a:defRPr>
        <a:latin typeface="+mn-lt"/>
        <a:ea typeface="+mn-ea"/>
        <a:cs typeface="+mn-cs"/>
        <a:sym typeface="Helvetica"/>
      </a:defRPr>
    </a:lvl4pPr>
    <a:lvl5pPr defTabSz="457200">
      <a:defRPr>
        <a:latin typeface="+mn-lt"/>
        <a:ea typeface="+mn-ea"/>
        <a:cs typeface="+mn-cs"/>
        <a:sym typeface="Helvetica"/>
      </a:defRPr>
    </a:lvl5pPr>
    <a:lvl6pPr defTabSz="457200">
      <a:defRPr>
        <a:latin typeface="+mn-lt"/>
        <a:ea typeface="+mn-ea"/>
        <a:cs typeface="+mn-cs"/>
        <a:sym typeface="Helvetica"/>
      </a:defRPr>
    </a:lvl6pPr>
    <a:lvl7pPr defTabSz="457200">
      <a:defRPr>
        <a:latin typeface="+mn-lt"/>
        <a:ea typeface="+mn-ea"/>
        <a:cs typeface="+mn-cs"/>
        <a:sym typeface="Helvetica"/>
      </a:defRPr>
    </a:lvl7pPr>
    <a:lvl8pPr defTabSz="457200">
      <a:defRPr>
        <a:latin typeface="+mn-lt"/>
        <a:ea typeface="+mn-ea"/>
        <a:cs typeface="+mn-cs"/>
        <a:sym typeface="Helvetica"/>
      </a:defRPr>
    </a:lvl8pPr>
    <a:lvl9pPr defTabSz="457200">
      <a:defRPr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3245"/>
    <a:srgbClr val="992AC4"/>
    <a:srgbClr val="0073B8"/>
    <a:srgbClr val="007FB7"/>
    <a:srgbClr val="0441F9"/>
    <a:srgbClr val="6550A6"/>
    <a:srgbClr val="CE2028"/>
    <a:srgbClr val="31859D"/>
    <a:srgbClr val="04ABC4"/>
    <a:srgbClr val="64A7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66"/>
    <p:restoredTop sz="94545"/>
  </p:normalViewPr>
  <p:slideViewPr>
    <p:cSldViewPr snapToGrid="0" snapToObjects="1">
      <p:cViewPr varScale="1">
        <p:scale>
          <a:sx n="115" d="100"/>
          <a:sy n="115" d="100"/>
        </p:scale>
        <p:origin x="14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</p:spPr>
        <p:txBody>
          <a:bodyPr lIns="92446" tIns="46223" rIns="92446" bIns="46223"/>
          <a:lstStyle/>
          <a:p>
            <a:pPr lvl="0"/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7575" y="4415790"/>
            <a:ext cx="5046663" cy="4183380"/>
          </a:xfrm>
          <a:prstGeom prst="rect">
            <a:avLst/>
          </a:prstGeom>
        </p:spPr>
        <p:txBody>
          <a:bodyPr lIns="92446" tIns="46223" rIns="92446" bIns="46223"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emf"/><Relationship Id="rId4" Type="http://schemas.openxmlformats.org/officeDocument/2006/relationships/image" Target="../media/image4.tif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4"/>
          <p:cNvSpPr>
            <a:spLocks noGrp="1"/>
          </p:cNvSpPr>
          <p:nvPr>
            <p:ph type="title"/>
          </p:nvPr>
        </p:nvSpPr>
        <p:spPr>
          <a:xfrm>
            <a:off x="135467" y="-8837"/>
            <a:ext cx="10464800" cy="597415"/>
          </a:xfrm>
          <a:prstGeom prst="rect">
            <a:avLst/>
          </a:prstGeom>
        </p:spPr>
        <p:txBody>
          <a:bodyPr/>
          <a:lstStyle>
            <a:lvl1pPr>
              <a:defRPr sz="2400" b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80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58" y="6374676"/>
            <a:ext cx="1031968" cy="448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740" y="6358370"/>
            <a:ext cx="1019311" cy="502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3756" y="6355080"/>
            <a:ext cx="1831230" cy="50292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6348549"/>
            <a:ext cx="12192000" cy="0"/>
          </a:xfrm>
          <a:prstGeom prst="line">
            <a:avLst/>
          </a:prstGeom>
          <a:ln w="25400">
            <a:solidFill>
              <a:srgbClr val="0073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29" y="-9787"/>
            <a:ext cx="1092804" cy="703493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11387744" y="6477395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285979B-2335-8943-9511-25760B04C115}" type="slidenum">
              <a:rPr kumimoji="0" lang="en-US" sz="120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pPr/>
              <a:t>‹#›</a:t>
            </a:fld>
            <a:endParaRPr lang="en-US" sz="120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644" y="6504421"/>
            <a:ext cx="1362456" cy="235413"/>
          </a:xfrm>
          <a:prstGeom prst="rect">
            <a:avLst/>
          </a:prstGeom>
        </p:spPr>
      </p:pic>
      <p:sp>
        <p:nvSpPr>
          <p:cNvPr id="4" name="Pentagon 3">
            <a:extLst>
              <a:ext uri="{FF2B5EF4-FFF2-40B4-BE49-F238E27FC236}">
                <a16:creationId xmlns:a16="http://schemas.microsoft.com/office/drawing/2014/main" id="{EEB74E2D-6AFF-5A45-BE89-5829DE3924F3}"/>
              </a:ext>
            </a:extLst>
          </p:cNvPr>
          <p:cNvSpPr/>
          <p:nvPr userDrawn="1"/>
        </p:nvSpPr>
        <p:spPr>
          <a:xfrm>
            <a:off x="0" y="-9786"/>
            <a:ext cx="10436697" cy="536004"/>
          </a:xfrm>
          <a:custGeom>
            <a:avLst/>
            <a:gdLst>
              <a:gd name="connsiteX0" fmla="*/ 0 w 10167257"/>
              <a:gd name="connsiteY0" fmla="*/ 0 h 512707"/>
              <a:gd name="connsiteX1" fmla="*/ 9910904 w 10167257"/>
              <a:gd name="connsiteY1" fmla="*/ 0 h 512707"/>
              <a:gd name="connsiteX2" fmla="*/ 10167257 w 10167257"/>
              <a:gd name="connsiteY2" fmla="*/ 256354 h 512707"/>
              <a:gd name="connsiteX3" fmla="*/ 9910904 w 10167257"/>
              <a:gd name="connsiteY3" fmla="*/ 512707 h 512707"/>
              <a:gd name="connsiteX4" fmla="*/ 0 w 10167257"/>
              <a:gd name="connsiteY4" fmla="*/ 512707 h 512707"/>
              <a:gd name="connsiteX5" fmla="*/ 0 w 10167257"/>
              <a:gd name="connsiteY5" fmla="*/ 0 h 512707"/>
              <a:gd name="connsiteX0" fmla="*/ 0 w 10429258"/>
              <a:gd name="connsiteY0" fmla="*/ 0 h 541828"/>
              <a:gd name="connsiteX1" fmla="*/ 9910904 w 10429258"/>
              <a:gd name="connsiteY1" fmla="*/ 0 h 541828"/>
              <a:gd name="connsiteX2" fmla="*/ 10167257 w 10429258"/>
              <a:gd name="connsiteY2" fmla="*/ 256354 h 541828"/>
              <a:gd name="connsiteX3" fmla="*/ 10429258 w 10429258"/>
              <a:gd name="connsiteY3" fmla="*/ 541828 h 541828"/>
              <a:gd name="connsiteX4" fmla="*/ 0 w 10429258"/>
              <a:gd name="connsiteY4" fmla="*/ 512707 h 541828"/>
              <a:gd name="connsiteX5" fmla="*/ 0 w 10429258"/>
              <a:gd name="connsiteY5" fmla="*/ 0 h 541828"/>
              <a:gd name="connsiteX0" fmla="*/ 0 w 10429258"/>
              <a:gd name="connsiteY0" fmla="*/ 0 h 541828"/>
              <a:gd name="connsiteX1" fmla="*/ 9910904 w 10429258"/>
              <a:gd name="connsiteY1" fmla="*/ 0 h 541828"/>
              <a:gd name="connsiteX2" fmla="*/ 10109015 w 10429258"/>
              <a:gd name="connsiteY2" fmla="*/ 314596 h 541828"/>
              <a:gd name="connsiteX3" fmla="*/ 10429258 w 10429258"/>
              <a:gd name="connsiteY3" fmla="*/ 541828 h 541828"/>
              <a:gd name="connsiteX4" fmla="*/ 0 w 10429258"/>
              <a:gd name="connsiteY4" fmla="*/ 512707 h 541828"/>
              <a:gd name="connsiteX5" fmla="*/ 0 w 10429258"/>
              <a:gd name="connsiteY5" fmla="*/ 0 h 541828"/>
              <a:gd name="connsiteX0" fmla="*/ 0 w 10242884"/>
              <a:gd name="connsiteY0" fmla="*/ 0 h 541828"/>
              <a:gd name="connsiteX1" fmla="*/ 9910904 w 10242884"/>
              <a:gd name="connsiteY1" fmla="*/ 0 h 541828"/>
              <a:gd name="connsiteX2" fmla="*/ 10109015 w 10242884"/>
              <a:gd name="connsiteY2" fmla="*/ 314596 h 541828"/>
              <a:gd name="connsiteX3" fmla="*/ 10242884 w 10242884"/>
              <a:gd name="connsiteY3" fmla="*/ 541828 h 541828"/>
              <a:gd name="connsiteX4" fmla="*/ 0 w 10242884"/>
              <a:gd name="connsiteY4" fmla="*/ 512707 h 541828"/>
              <a:gd name="connsiteX5" fmla="*/ 0 w 10242884"/>
              <a:gd name="connsiteY5" fmla="*/ 0 h 541828"/>
              <a:gd name="connsiteX0" fmla="*/ 0 w 10242884"/>
              <a:gd name="connsiteY0" fmla="*/ 0 h 541828"/>
              <a:gd name="connsiteX1" fmla="*/ 9910904 w 10242884"/>
              <a:gd name="connsiteY1" fmla="*/ 0 h 541828"/>
              <a:gd name="connsiteX2" fmla="*/ 10237147 w 10242884"/>
              <a:gd name="connsiteY2" fmla="*/ 530091 h 541828"/>
              <a:gd name="connsiteX3" fmla="*/ 10242884 w 10242884"/>
              <a:gd name="connsiteY3" fmla="*/ 541828 h 541828"/>
              <a:gd name="connsiteX4" fmla="*/ 0 w 10242884"/>
              <a:gd name="connsiteY4" fmla="*/ 512707 h 541828"/>
              <a:gd name="connsiteX5" fmla="*/ 0 w 10242884"/>
              <a:gd name="connsiteY5" fmla="*/ 0 h 541828"/>
              <a:gd name="connsiteX0" fmla="*/ 0 w 10242884"/>
              <a:gd name="connsiteY0" fmla="*/ 0 h 536004"/>
              <a:gd name="connsiteX1" fmla="*/ 9910904 w 10242884"/>
              <a:gd name="connsiteY1" fmla="*/ 0 h 536004"/>
              <a:gd name="connsiteX2" fmla="*/ 10237147 w 10242884"/>
              <a:gd name="connsiteY2" fmla="*/ 530091 h 536004"/>
              <a:gd name="connsiteX3" fmla="*/ 10242884 w 10242884"/>
              <a:gd name="connsiteY3" fmla="*/ 536004 h 536004"/>
              <a:gd name="connsiteX4" fmla="*/ 0 w 10242884"/>
              <a:gd name="connsiteY4" fmla="*/ 512707 h 536004"/>
              <a:gd name="connsiteX5" fmla="*/ 0 w 10242884"/>
              <a:gd name="connsiteY5" fmla="*/ 0 h 53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42884" h="536004">
                <a:moveTo>
                  <a:pt x="0" y="0"/>
                </a:moveTo>
                <a:lnTo>
                  <a:pt x="9910904" y="0"/>
                </a:lnTo>
                <a:lnTo>
                  <a:pt x="10237147" y="530091"/>
                </a:lnTo>
                <a:lnTo>
                  <a:pt x="10242884" y="536004"/>
                </a:lnTo>
                <a:lnTo>
                  <a:pt x="0" y="512707"/>
                </a:lnTo>
                <a:lnTo>
                  <a:pt x="0" y="0"/>
                </a:lnTo>
                <a:close/>
              </a:path>
            </a:pathLst>
          </a:custGeom>
          <a:solidFill>
            <a:srgbClr val="0073B8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3" name="Shape 25">
            <a:extLst>
              <a:ext uri="{FF2B5EF4-FFF2-40B4-BE49-F238E27FC236}">
                <a16:creationId xmlns:a16="http://schemas.microsoft.com/office/drawing/2014/main" id="{99E5A2FA-1DDF-4174-97AE-882AB2C5F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702" y="863600"/>
            <a:ext cx="11286597" cy="5994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Five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694605" y="6522485"/>
            <a:ext cx="1490147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USNDP </a:t>
            </a:r>
            <a:r>
              <a:rPr kumimoji="0" lang="en-US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NDAC 2023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F0C18-6E35-4989-8F2B-38C508F5C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4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heme" Target="../theme/theme1.xml"/><Relationship Id="rId7" Type="http://schemas.openxmlformats.org/officeDocument/2006/relationships/image" Target="../media/image4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644" y="6504421"/>
            <a:ext cx="1362456" cy="235413"/>
          </a:xfrm>
          <a:prstGeom prst="rect">
            <a:avLst/>
          </a:prstGeom>
        </p:spPr>
      </p:pic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452702" y="863600"/>
            <a:ext cx="11286597" cy="599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88900" tIns="88900" rIns="88900" bIns="88900"/>
          <a:lstStyle/>
          <a:p>
            <a:pPr lvl="0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Five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58" y="6374676"/>
            <a:ext cx="1031968" cy="4488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740" y="6358370"/>
            <a:ext cx="1019311" cy="5029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3756" y="6355080"/>
            <a:ext cx="1831230" cy="502920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0" y="6348549"/>
            <a:ext cx="12192000" cy="0"/>
          </a:xfrm>
          <a:prstGeom prst="line">
            <a:avLst/>
          </a:prstGeom>
          <a:ln w="25400">
            <a:solidFill>
              <a:srgbClr val="0073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3351" y="177581"/>
            <a:ext cx="2121098" cy="1365457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694605" y="6522485"/>
            <a:ext cx="1490147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USNDP </a:t>
            </a:r>
            <a:r>
              <a:rPr kumimoji="0" lang="en-US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NDAC 2023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3B19D612-9B0A-8B4D-BB5E-C0B76421C1D2}"/>
              </a:ext>
            </a:extLst>
          </p:cNvPr>
          <p:cNvSpPr/>
          <p:nvPr userDrawn="1"/>
        </p:nvSpPr>
        <p:spPr>
          <a:xfrm>
            <a:off x="1" y="1"/>
            <a:ext cx="9699170" cy="1190330"/>
          </a:xfrm>
          <a:custGeom>
            <a:avLst/>
            <a:gdLst>
              <a:gd name="connsiteX0" fmla="*/ 0 w 9437914"/>
              <a:gd name="connsiteY0" fmla="*/ 0 h 1186543"/>
              <a:gd name="connsiteX1" fmla="*/ 8844643 w 9437914"/>
              <a:gd name="connsiteY1" fmla="*/ 0 h 1186543"/>
              <a:gd name="connsiteX2" fmla="*/ 9437914 w 9437914"/>
              <a:gd name="connsiteY2" fmla="*/ 593272 h 1186543"/>
              <a:gd name="connsiteX3" fmla="*/ 8844643 w 9437914"/>
              <a:gd name="connsiteY3" fmla="*/ 1186543 h 1186543"/>
              <a:gd name="connsiteX4" fmla="*/ 0 w 9437914"/>
              <a:gd name="connsiteY4" fmla="*/ 1186543 h 1186543"/>
              <a:gd name="connsiteX5" fmla="*/ 0 w 9437914"/>
              <a:gd name="connsiteY5" fmla="*/ 0 h 1186543"/>
              <a:gd name="connsiteX0" fmla="*/ 0 w 9947886"/>
              <a:gd name="connsiteY0" fmla="*/ 0 h 1186543"/>
              <a:gd name="connsiteX1" fmla="*/ 8844643 w 9947886"/>
              <a:gd name="connsiteY1" fmla="*/ 0 h 1186543"/>
              <a:gd name="connsiteX2" fmla="*/ 9437914 w 9947886"/>
              <a:gd name="connsiteY2" fmla="*/ 593272 h 1186543"/>
              <a:gd name="connsiteX3" fmla="*/ 9947886 w 9947886"/>
              <a:gd name="connsiteY3" fmla="*/ 1146787 h 1186543"/>
              <a:gd name="connsiteX4" fmla="*/ 0 w 9947886"/>
              <a:gd name="connsiteY4" fmla="*/ 1186543 h 1186543"/>
              <a:gd name="connsiteX5" fmla="*/ 0 w 9947886"/>
              <a:gd name="connsiteY5" fmla="*/ 0 h 1186543"/>
              <a:gd name="connsiteX0" fmla="*/ 0 w 9512458"/>
              <a:gd name="connsiteY0" fmla="*/ 0 h 1190330"/>
              <a:gd name="connsiteX1" fmla="*/ 8844643 w 9512458"/>
              <a:gd name="connsiteY1" fmla="*/ 0 h 1190330"/>
              <a:gd name="connsiteX2" fmla="*/ 9437914 w 9512458"/>
              <a:gd name="connsiteY2" fmla="*/ 593272 h 1190330"/>
              <a:gd name="connsiteX3" fmla="*/ 9512458 w 9512458"/>
              <a:gd name="connsiteY3" fmla="*/ 1190330 h 1190330"/>
              <a:gd name="connsiteX4" fmla="*/ 0 w 9512458"/>
              <a:gd name="connsiteY4" fmla="*/ 1186543 h 1190330"/>
              <a:gd name="connsiteX5" fmla="*/ 0 w 9512458"/>
              <a:gd name="connsiteY5" fmla="*/ 0 h 1190330"/>
              <a:gd name="connsiteX0" fmla="*/ 0 w 9512458"/>
              <a:gd name="connsiteY0" fmla="*/ 0 h 1190330"/>
              <a:gd name="connsiteX1" fmla="*/ 8844643 w 9512458"/>
              <a:gd name="connsiteY1" fmla="*/ 0 h 1190330"/>
              <a:gd name="connsiteX2" fmla="*/ 9231086 w 9512458"/>
              <a:gd name="connsiteY2" fmla="*/ 691243 h 1190330"/>
              <a:gd name="connsiteX3" fmla="*/ 9512458 w 9512458"/>
              <a:gd name="connsiteY3" fmla="*/ 1190330 h 1190330"/>
              <a:gd name="connsiteX4" fmla="*/ 0 w 9512458"/>
              <a:gd name="connsiteY4" fmla="*/ 1186543 h 1190330"/>
              <a:gd name="connsiteX5" fmla="*/ 0 w 9512458"/>
              <a:gd name="connsiteY5" fmla="*/ 0 h 119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12458" h="1190330">
                <a:moveTo>
                  <a:pt x="0" y="0"/>
                </a:moveTo>
                <a:lnTo>
                  <a:pt x="8844643" y="0"/>
                </a:lnTo>
                <a:lnTo>
                  <a:pt x="9231086" y="691243"/>
                </a:lnTo>
                <a:lnTo>
                  <a:pt x="9512458" y="1190330"/>
                </a:lnTo>
                <a:lnTo>
                  <a:pt x="0" y="1186543"/>
                </a:lnTo>
                <a:lnTo>
                  <a:pt x="0" y="0"/>
                </a:lnTo>
                <a:close/>
              </a:path>
            </a:pathLst>
          </a:custGeom>
          <a:solidFill>
            <a:srgbClr val="0073B8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ransition spd="med"/>
  <p:txStyles>
    <p:titleStyle>
      <a:lvl1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1pPr>
      <a:lvl2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2pPr>
      <a:lvl3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3pPr>
      <a:lvl4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4pPr>
      <a:lvl5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5pPr>
      <a:lvl6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6pPr>
      <a:lvl7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7pPr>
      <a:lvl8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8pPr>
      <a:lvl9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254000" indent="-254000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1pPr>
      <a:lvl2pPr marL="728133" indent="-270933">
        <a:spcBef>
          <a:spcPts val="2000"/>
        </a:spcBef>
        <a:buSzPct val="125000"/>
        <a:buChar char="-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2pPr>
      <a:lvl3pPr marL="914400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3pPr>
      <a:lvl4pPr marL="1371600">
        <a:spcBef>
          <a:spcPts val="2000"/>
        </a:spcBef>
        <a:buSzPct val="125000"/>
        <a:buChar char="-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4pPr>
      <a:lvl5pPr marL="1828800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5pPr>
      <a:lvl6pPr marL="3430813" indent="-979714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6pPr>
      <a:lvl7pPr marL="3786413" indent="-979714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7pPr>
      <a:lvl8pPr marL="4142013" indent="-979714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8pPr>
      <a:lvl9pPr marL="4497613" indent="-979713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9pPr>
    </p:bodyStyle>
    <p:otherStyle>
      <a:lvl1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1pPr>
      <a:lvl2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2pPr>
      <a:lvl3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3pPr>
      <a:lvl4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4pPr>
      <a:lvl5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5pPr>
      <a:lvl6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6pPr>
      <a:lvl7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7pPr>
      <a:lvl8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8pPr>
      <a:lvl9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nl.duke.edu/NuclData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Triangle Universities Nuclear Lab: Data Evaluation Group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702" y="1029853"/>
            <a:ext cx="4879873" cy="5038437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TUNL is involved in data evaluation as part of the US Nuclear Data Program and as part of the international Nuclear Structure and Decay Data Network (IAEA).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Effort is focused on production of ENSDF evaluations and XUNDL compilations for light nuclei.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also maintain a website that includes archival Fay Ajzenberg-Selove reviews and other information relevant to light nuclei.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575" y="588578"/>
            <a:ext cx="6748062" cy="57701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96760" y="3659857"/>
            <a:ext cx="5695239" cy="2647943"/>
          </a:xfrm>
          <a:prstGeom prst="rect">
            <a:avLst/>
          </a:prstGeom>
          <a:solidFill>
            <a:srgbClr val="FFFFFF"/>
          </a:solidFill>
          <a:ln w="3175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80402" y="3304981"/>
            <a:ext cx="679399" cy="509423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496761" y="3003241"/>
            <a:ext cx="5583876" cy="3355513"/>
            <a:chOff x="6496761" y="2860561"/>
            <a:chExt cx="5583876" cy="335551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64458" y="2860561"/>
              <a:ext cx="2316179" cy="300281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6798" y="3566161"/>
              <a:ext cx="3181196" cy="229851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96761" y="5864679"/>
              <a:ext cx="4112624" cy="3513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84702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5538" y="863600"/>
            <a:ext cx="5654800" cy="5994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Kelley NCSU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Grace Sheu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(retired 2022)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Jim Purcell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meritus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Georgia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tate U.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762065"/>
            <a:ext cx="5831457" cy="5831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162" y="863600"/>
            <a:ext cx="2361300" cy="3379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58067" y="4531237"/>
            <a:ext cx="3632271" cy="1815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Kiana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Setoodehnia</a:t>
            </a:r>
          </a:p>
          <a:p>
            <a:pPr algn="l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Ph.D. McMaster: Alan Chen</a:t>
            </a:r>
          </a:p>
          <a:p>
            <a:pPr algn="l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Stellar evolution/nuclear astrophysics</a:t>
            </a:r>
          </a:p>
          <a:p>
            <a:pPr algn="l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Postdocs: Notre Dame</a:t>
            </a:r>
          </a:p>
          <a:p>
            <a:pPr algn="l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NC State/TUNL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FRIB: SECAR Device Scientist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Rejoined TUNL in June 2023</a:t>
            </a:r>
          </a:p>
        </p:txBody>
      </p:sp>
    </p:spTree>
    <p:extLst>
      <p:ext uri="{BB962C8B-B14F-4D97-AF65-F5344CB8AC3E}">
        <p14:creationId xmlns:p14="http://schemas.microsoft.com/office/powerpoint/2010/main" val="16534271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566" y="2438401"/>
            <a:ext cx="2330435" cy="3580089"/>
          </a:xfrm>
          <a:prstGeom prst="rect">
            <a:avLst/>
          </a:prstGeom>
        </p:spPr>
      </p:pic>
      <p:sp>
        <p:nvSpPr>
          <p:cNvPr id="8" name="Rectangle 1027"/>
          <p:cNvSpPr txBox="1">
            <a:spLocks noChangeArrowheads="1"/>
          </p:cNvSpPr>
          <p:nvPr/>
        </p:nvSpPr>
        <p:spPr bwMode="auto">
          <a:xfrm>
            <a:off x="1169937" y="1752600"/>
            <a:ext cx="4828001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 eaLnBrk="1" hangingPunct="1">
              <a:lnSpc>
                <a:spcPct val="90000"/>
              </a:lnSpc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Times New Roman"/>
              </a:rPr>
              <a:t>Research Experience for Undergraduate Project (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Susan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Olmstead</a:t>
            </a:r>
            <a:r>
              <a:rPr lang="en-US" sz="2000" dirty="0"/>
              <a:t>) </a:t>
            </a:r>
            <a:r>
              <a:rPr lang="en-US" sz="2000" dirty="0">
                <a:solidFill>
                  <a:srgbClr val="000000"/>
                </a:solidFill>
                <a:latin typeface="Times New Roman"/>
              </a:rPr>
              <a:t>in 2015: </a:t>
            </a:r>
          </a:p>
          <a:p>
            <a:pPr defTabSz="914400" eaLnBrk="1" hangingPunct="1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/>
              </a:rPr>
              <a:t>Compiled relevant articles</a:t>
            </a:r>
          </a:p>
          <a:p>
            <a:pPr defTabSz="914400" eaLnBrk="1" hangingPunct="1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/>
              </a:rPr>
              <a:t>Use McMaster data group’s Java averaging program </a:t>
            </a:r>
          </a:p>
          <a:p>
            <a:pPr defTabSz="914400" eaLnBrk="1" hangingPunct="1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/>
              </a:rPr>
              <a:t>Evaluated lifetimes using a variety of averaging methods</a:t>
            </a:r>
          </a:p>
          <a:p>
            <a:pPr defTabSz="914400" eaLnBrk="1" hangingPunct="1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/>
              </a:rPr>
              <a:t>Produced a table of recommended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values</a:t>
            </a:r>
          </a:p>
          <a:p>
            <a:pPr defTabSz="914400" eaLnBrk="1" hangingPunct="1">
              <a:lnSpc>
                <a:spcPct val="90000"/>
              </a:lnSpc>
            </a:pPr>
            <a:endParaRPr lang="en-US" sz="2000" dirty="0">
              <a:solidFill>
                <a:srgbClr val="000000"/>
              </a:solidFill>
              <a:latin typeface="Times New Roman"/>
            </a:endParaRPr>
          </a:p>
          <a:p>
            <a:pPr defTabSz="914400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Kept up-to-date</a:t>
            </a:r>
            <a:endParaRPr lang="en-US" sz="2000" dirty="0">
              <a:solidFill>
                <a:srgbClr val="000000"/>
              </a:solidFill>
              <a:latin typeface="Times New Roman"/>
            </a:endParaRPr>
          </a:p>
          <a:p>
            <a:pPr marL="0" indent="0" defTabSz="914400" eaLnBrk="1" hangingPunct="1">
              <a:lnSpc>
                <a:spcPct val="90000"/>
              </a:lnSpc>
              <a:buNone/>
              <a:defRPr/>
            </a:pPr>
            <a:endParaRPr lang="en-US" sz="20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16404" y="148372"/>
            <a:ext cx="5581534" cy="899032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charset="0"/>
                <a:ea typeface="Arial" charset="0"/>
                <a:cs typeface="Arial" charset="0"/>
                <a:sym typeface="Century Gothic"/>
              </a:defRPr>
            </a:lvl1pPr>
            <a:lvl2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defTabSz="914400">
              <a:defRPr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things we keep on our website</a:t>
            </a:r>
          </a:p>
          <a:p>
            <a:pPr defTabSz="914400">
              <a:defRPr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table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028" descr="To Nuclear Data Evaluation Projec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18" y="5969000"/>
            <a:ext cx="2209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064" y="-30480"/>
            <a:ext cx="4608937" cy="4591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963" y="4537426"/>
            <a:ext cx="2327155" cy="35750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363532" y="4560570"/>
            <a:ext cx="230446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0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Kiana plans to spend a small amount of time contributing to STARLIB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3" y="499730"/>
            <a:ext cx="10972931" cy="5715224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 rot="10800000">
            <a:off x="9180885" y="499729"/>
            <a:ext cx="1239021" cy="1095154"/>
          </a:xfrm>
          <a:prstGeom prst="triangle">
            <a:avLst/>
          </a:prstGeom>
          <a:solidFill>
            <a:srgbClr val="FFFFFF"/>
          </a:solidFill>
          <a:ln w="25400" cap="sq" cmpd="sng">
            <a:solidFill>
              <a:schemeClr val="bg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917961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wrap="square">
        <a:spAutoFit/>
      </a:bodyPr>
      <a:lstStyle>
        <a:defPPr algn="l">
          <a:defRPr sz="1600" dirty="0" smtClean="0"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19455</TotalTime>
  <Words>177</Words>
  <Application>Microsoft Office PowerPoint</Application>
  <PresentationFormat>Widescreen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Century Gothic</vt:lpstr>
      <vt:lpstr>Helvetica</vt:lpstr>
      <vt:lpstr>Helvetica Neue</vt:lpstr>
      <vt:lpstr>Times New Roman</vt:lpstr>
      <vt:lpstr>Default</vt:lpstr>
      <vt:lpstr>Triangle Universities Nuclear Lab: Data Evaluation Group</vt:lpstr>
      <vt:lpstr>Contributors</vt:lpstr>
      <vt:lpstr>PowerPoint Presentation</vt:lpstr>
      <vt:lpstr>Kiana plans to spend a small amount of time contributing to STARLIB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Ned</dc:creator>
  <cp:lastModifiedBy>Ned Kelley</cp:lastModifiedBy>
  <cp:revision>347</cp:revision>
  <cp:lastPrinted>2023-07-10T18:37:59Z</cp:lastPrinted>
  <dcterms:modified xsi:type="dcterms:W3CDTF">2023-09-07T17:55:02Z</dcterms:modified>
</cp:coreProperties>
</file>